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3.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xml" ContentType="application/vnd.openxmlformats-officedocument.presentationml.tags+xml"/>
  <Override PartName="/ppt/notesSlides/notesSlide2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2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5"/>
    <p:sldMasterId id="2147483706" r:id="rId6"/>
    <p:sldMasterId id="2147483708" r:id="rId7"/>
    <p:sldMasterId id="2147483710" r:id="rId8"/>
    <p:sldMasterId id="2147483726" r:id="rId9"/>
    <p:sldMasterId id="2147483742" r:id="rId10"/>
    <p:sldMasterId id="2147483758" r:id="rId11"/>
    <p:sldMasterId id="2147483774" r:id="rId12"/>
    <p:sldMasterId id="2147483790" r:id="rId13"/>
    <p:sldMasterId id="2147483819" r:id="rId14"/>
    <p:sldMasterId id="2147483832" r:id="rId15"/>
    <p:sldMasterId id="2147483845" r:id="rId16"/>
    <p:sldMasterId id="2147483858" r:id="rId17"/>
    <p:sldMasterId id="2147483871" r:id="rId18"/>
  </p:sldMasterIdLst>
  <p:notesMasterIdLst>
    <p:notesMasterId r:id="rId60"/>
  </p:notesMasterIdLst>
  <p:handoutMasterIdLst>
    <p:handoutMasterId r:id="rId61"/>
  </p:handoutMasterIdLst>
  <p:sldIdLst>
    <p:sldId id="432" r:id="rId19"/>
    <p:sldId id="390" r:id="rId20"/>
    <p:sldId id="391" r:id="rId21"/>
    <p:sldId id="344" r:id="rId22"/>
    <p:sldId id="346" r:id="rId23"/>
    <p:sldId id="345" r:id="rId24"/>
    <p:sldId id="399" r:id="rId25"/>
    <p:sldId id="433" r:id="rId26"/>
    <p:sldId id="398" r:id="rId27"/>
    <p:sldId id="415" r:id="rId28"/>
    <p:sldId id="383" r:id="rId29"/>
    <p:sldId id="410" r:id="rId30"/>
    <p:sldId id="373" r:id="rId31"/>
    <p:sldId id="388" r:id="rId32"/>
    <p:sldId id="434" r:id="rId33"/>
    <p:sldId id="430" r:id="rId34"/>
    <p:sldId id="431" r:id="rId35"/>
    <p:sldId id="412" r:id="rId36"/>
    <p:sldId id="413" r:id="rId37"/>
    <p:sldId id="436" r:id="rId38"/>
    <p:sldId id="437" r:id="rId39"/>
    <p:sldId id="438" r:id="rId40"/>
    <p:sldId id="439" r:id="rId41"/>
    <p:sldId id="440" r:id="rId42"/>
    <p:sldId id="435" r:id="rId43"/>
    <p:sldId id="414" r:id="rId44"/>
    <p:sldId id="417" r:id="rId45"/>
    <p:sldId id="418" r:id="rId46"/>
    <p:sldId id="419" r:id="rId47"/>
    <p:sldId id="424" r:id="rId48"/>
    <p:sldId id="429" r:id="rId49"/>
    <p:sldId id="420" r:id="rId50"/>
    <p:sldId id="421" r:id="rId51"/>
    <p:sldId id="422" r:id="rId52"/>
    <p:sldId id="423" r:id="rId53"/>
    <p:sldId id="337" r:id="rId54"/>
    <p:sldId id="441" r:id="rId55"/>
    <p:sldId id="425" r:id="rId56"/>
    <p:sldId id="426" r:id="rId57"/>
    <p:sldId id="427" r:id="rId58"/>
    <p:sldId id="428"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cky Pretz" initials="" lastIdx="11" clrIdx="0"/>
  <p:cmAuthor id="1" name="Niraj Nagrani" initials="" lastIdx="10" clrIdx="1"/>
  <p:cmAuthor id="2" name="Graeme Malcolm" initials="" lastIdx="2" clrIdx="2"/>
  <p:cmAuthor id="3" name="Diane Tibbott" initials="djt" lastIdx="1" clrIdx="3"/>
  <p:cmAuthor id="4" name="Graeme" initials="G" lastIdx="28"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xmlns:mc="http://schemas.openxmlformats.org/markup-compatibility/2006" xmlns:a14="http://schemas.microsoft.com/office/drawing/2007/7/7/main" val="700000" mc:Ignorable=""/>
    <a:srgbClr xmlns:mc="http://schemas.openxmlformats.org/markup-compatibility/2006" xmlns:a14="http://schemas.microsoft.com/office/drawing/2007/7/7/main" val="8E0000" mc:Ignorable=""/>
    <a:srgbClr xmlns:mc="http://schemas.openxmlformats.org/markup-compatibility/2006" xmlns:a14="http://schemas.microsoft.com/office/drawing/2007/7/7/main" val="FF9933" mc:Ignorable=""/>
    <a:srgbClr xmlns:mc="http://schemas.openxmlformats.org/markup-compatibility/2006" xmlns:a14="http://schemas.microsoft.com/office/drawing/2007/7/7/main" val="FFCC66" mc:Ignorable=""/>
    <a:srgbClr xmlns:mc="http://schemas.openxmlformats.org/markup-compatibility/2006" xmlns:a14="http://schemas.microsoft.com/office/drawing/2007/7/7/main" val="FFFFFF" mc:Ignorable=""/>
    <a:srgbClr xmlns:mc="http://schemas.openxmlformats.org/markup-compatibility/2006" xmlns:a14="http://schemas.microsoft.com/office/drawing/2007/7/7/main" val="FF9900" mc:Ignorable=""/>
    <a:srgbClr xmlns:mc="http://schemas.openxmlformats.org/markup-compatibility/2006" xmlns:a14="http://schemas.microsoft.com/office/drawing/2007/7/7/main" val="FFFF66" mc:Ignorable=""/>
    <a:srgbClr xmlns:mc="http://schemas.openxmlformats.org/markup-compatibility/2006" xmlns:a14="http://schemas.microsoft.com/office/drawing/2007/7/7/main" val="FFCC99" mc:Ignorable=""/>
    <a:srgbClr xmlns:mc="http://schemas.openxmlformats.org/markup-compatibility/2006" xmlns:a14="http://schemas.microsoft.com/office/drawing/2007/7/7/main" val="6699FF" mc:Ignorable=""/>
    <a:srgbClr xmlns:mc="http://schemas.openxmlformats.org/markup-compatibility/2006" xmlns:a14="http://schemas.microsoft.com/office/drawing/2007/7/7/main" val="000000" mc:Ignorable=""/>
  </p:clrMru>
  <p:extLst>
    <p:ext uri="{E76CE94A-603C-4142-B9EB-6D1370010A27}">
      <p14:discardImageEditData xmlns:p14="http://schemas.microsoft.com/office/powerpoint/2007/7/12/main" val="0"/>
    </p:ext>
    <p:ext uri="{D31A062A-798A-4329-ABDD-BBA856620510}">
      <p14:defaultImageDpi xmlns:p14="http://schemas.microsoft.com/office/powerpoint/2007/7/12/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11" autoAdjust="0"/>
    <p:restoredTop sz="79926" autoAdjust="0"/>
  </p:normalViewPr>
  <p:slideViewPr>
    <p:cSldViewPr>
      <p:cViewPr>
        <p:scale>
          <a:sx n="60" d="100"/>
          <a:sy n="60" d="100"/>
        </p:scale>
        <p:origin x="-1206" y="-90"/>
      </p:cViewPr>
      <p:guideLst>
        <p:guide orient="horz"/>
        <p:guide/>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notesViewPr>
    <p:cSldViewPr>
      <p:cViewPr>
        <p:scale>
          <a:sx n="90" d="100"/>
          <a:sy n="90" d="100"/>
        </p:scale>
        <p:origin x="-186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presProps" Target="pres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Master" Target="slideMasters/slideMaster12.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61" Type="http://schemas.openxmlformats.org/officeDocument/2006/relationships/handoutMaster" Target="handoutMasters/handoutMaster1.xml"/><Relationship Id="rId10" Type="http://schemas.openxmlformats.org/officeDocument/2006/relationships/slideMaster" Target="slideMasters/slideMaster6.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viewProps" Target="viewProps.xml"/><Relationship Id="rId8" Type="http://schemas.openxmlformats.org/officeDocument/2006/relationships/slideMaster" Target="slideMasters/slideMaster4.xml"/><Relationship Id="rId51" Type="http://schemas.openxmlformats.org/officeDocument/2006/relationships/slide" Target="slides/slide33.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SQLCAT\Best%20Practices\Virtualization\TestResults\NewChips\Shanghai_R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SQLCAT\Best%20Practices\Virtualization\TestResults\Multiple%20Instance\Multi-instance%20Compare.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mpohto\Documents\CoE%20-%20SQL%20Utility\Architecture%20Journal\Architecture%20Journal%20-%20Green%20Computing%20with%20SQL%20Server%20v1.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pohto\Documents\CoE%20-%20SQL%20Utility\Architecture%20Journal\Architecture%20Journal%20-%20Green%20Computing%20with%20SQL%20Server%20v1.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pohto\Documents\CoE%20-%20SQL%20Utility\Architecture%20Journal\Architecture%20Journal%20-%20Green%20Computing%20with%20SQL%20Server%20v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style val="26"/>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6.1274723472065876E-2"/>
          <c:y val="9.298780487804878E-2"/>
          <c:w val="0.59594148387701562"/>
          <c:h val="0.80792682926829273"/>
        </c:manualLayout>
      </c:layout>
      <c:pie3DChart>
        <c:varyColors val="1"/>
        <c:ser>
          <c:idx val="0"/>
          <c:order val="0"/>
          <c:tx>
            <c:strRef>
              <c:f>Sheet1!$B$1</c:f>
              <c:strCache>
                <c:ptCount val="1"/>
                <c:pt idx="0">
                  <c:v>Enterprises</c:v>
                </c:pt>
              </c:strCache>
            </c:strRef>
          </c:tx>
          <c:explosion val="25"/>
          <c:dLbls>
            <c:dLbl>
              <c:idx val="0"/>
              <c:layout>
                <c:manualLayout>
                  <c:x val="-1.5510597939963422E-2"/>
                  <c:y val="7.9454820434031403E-2"/>
                </c:manualLayout>
              </c:layout>
              <c:tx>
                <c:rich>
                  <a:bodyPr/>
                  <a:lstStyle/>
                  <a:p>
                    <a:r>
                      <a:rPr lang="en-US" dirty="0">
                        <a:latin typeface="segoe ui" pitchFamily="34" charset="0"/>
                      </a:rPr>
                      <a:t>4%</a:t>
                    </a:r>
                  </a:p>
                </c:rich>
              </c:tx>
              <c:showLegendKey val="0"/>
              <c:showVal val="0"/>
              <c:showCatName val="0"/>
              <c:showSerName val="0"/>
              <c:showPercent val="1"/>
              <c:showBubbleSize val="0"/>
            </c:dLbl>
            <c:dLbl>
              <c:idx val="1"/>
              <c:layout>
                <c:manualLayout>
                  <c:x val="-0.10518709058426515"/>
                  <c:y val="3.6703476089879172E-2"/>
                </c:manualLayout>
              </c:layout>
              <c:tx>
                <c:rich>
                  <a:bodyPr/>
                  <a:lstStyle/>
                  <a:p>
                    <a:r>
                      <a:rPr lang="en-US" dirty="0" smtClean="0">
                        <a:latin typeface="segoe ui" pitchFamily="34" charset="0"/>
                      </a:rPr>
                      <a:t>36%</a:t>
                    </a:r>
                    <a:endParaRPr lang="en-US" dirty="0">
                      <a:latin typeface="segoe ui" pitchFamily="34" charset="0"/>
                    </a:endParaRPr>
                  </a:p>
                </c:rich>
              </c:tx>
              <c:showLegendKey val="0"/>
              <c:showVal val="0"/>
              <c:showCatName val="0"/>
              <c:showSerName val="0"/>
              <c:showPercent val="1"/>
              <c:showBubbleSize val="0"/>
            </c:dLbl>
            <c:dLbl>
              <c:idx val="2"/>
              <c:layout>
                <c:manualLayout>
                  <c:x val="9.3326551092878449E-2"/>
                  <c:y val="-0.22957269060879584"/>
                </c:manualLayout>
              </c:layout>
              <c:tx>
                <c:rich>
                  <a:bodyPr/>
                  <a:lstStyle/>
                  <a:p>
                    <a:r>
                      <a:rPr lang="en-US" dirty="0">
                        <a:latin typeface="segoe ui" pitchFamily="34" charset="0"/>
                      </a:rPr>
                      <a:t>35%</a:t>
                    </a:r>
                  </a:p>
                </c:rich>
              </c:tx>
              <c:showLegendKey val="0"/>
              <c:showVal val="0"/>
              <c:showCatName val="0"/>
              <c:showSerName val="0"/>
              <c:showPercent val="1"/>
              <c:showBubbleSize val="0"/>
            </c:dLbl>
            <c:dLbl>
              <c:idx val="3"/>
              <c:layout>
                <c:manualLayout>
                  <c:x val="7.614377246961776E-2"/>
                  <c:y val="5.7357403495294834E-2"/>
                </c:manualLayout>
              </c:layout>
              <c:tx>
                <c:rich>
                  <a:bodyPr/>
                  <a:lstStyle/>
                  <a:p>
                    <a:r>
                      <a:rPr lang="en-US" dirty="0">
                        <a:latin typeface="segoe ui" pitchFamily="34" charset="0"/>
                      </a:rPr>
                      <a:t>24%</a:t>
                    </a:r>
                  </a:p>
                </c:rich>
              </c:tx>
              <c:showLegendKey val="0"/>
              <c:showVal val="0"/>
              <c:showCatName val="0"/>
              <c:showSerName val="0"/>
              <c:showPercent val="1"/>
              <c:showBubbleSize val="0"/>
            </c:dLbl>
            <c:txPr>
              <a:bodyPr/>
              <a:lstStyle/>
              <a:p>
                <a:pPr>
                  <a:defRPr lang="en-GB" sz="1400" b="1">
                    <a:effectLst>
                      <a:outerShdw blurRad="38100" dist="38100" dir="2700000" algn="tl">
                        <a:srgbClr xmlns:mc="http://schemas.openxmlformats.org/markup-compatibility/2006" xmlns:a14="http://schemas.microsoft.com/office/drawing/2007/7/7/main" val="000000" mc:Ignorable="">
                          <a:alpha val="43137"/>
                        </a:srgbClr>
                      </a:outerShdw>
                    </a:effectLst>
                  </a:defRPr>
                </a:pPr>
                <a:endParaRPr lang="en-US"/>
              </a:p>
            </c:txPr>
            <c:showLegendKey val="0"/>
            <c:showVal val="0"/>
            <c:showCatName val="0"/>
            <c:showSerName val="0"/>
            <c:showPercent val="1"/>
            <c:showBubbleSize val="0"/>
            <c:showLeaderLines val="1"/>
          </c:dLbls>
          <c:cat>
            <c:strRef>
              <c:f>Sheet1!$A$2:$A$5</c:f>
              <c:strCache>
                <c:ptCount val="4"/>
                <c:pt idx="0">
                  <c:v>Investigating Consolidation</c:v>
                </c:pt>
                <c:pt idx="1">
                  <c:v>Considering Consolidation</c:v>
                </c:pt>
                <c:pt idx="2">
                  <c:v>Executing Consolidation</c:v>
                </c:pt>
                <c:pt idx="3">
                  <c:v>Completed Consolidation</c:v>
                </c:pt>
              </c:strCache>
            </c:strRef>
          </c:cat>
          <c:val>
            <c:numRef>
              <c:f>Sheet1!$B$2:$B$5</c:f>
              <c:numCache>
                <c:formatCode>0%</c:formatCode>
                <c:ptCount val="4"/>
                <c:pt idx="0">
                  <c:v>4.0000000000000042E-2</c:v>
                </c:pt>
                <c:pt idx="1">
                  <c:v>0.36000000000000026</c:v>
                </c:pt>
                <c:pt idx="2">
                  <c:v>0.35000000000000026</c:v>
                </c:pt>
                <c:pt idx="3">
                  <c:v>0.24000000000000013</c:v>
                </c:pt>
              </c:numCache>
            </c:numRef>
          </c:val>
        </c:ser>
        <c:dLbls>
          <c:showLegendKey val="0"/>
          <c:showVal val="0"/>
          <c:showCatName val="0"/>
          <c:showSerName val="0"/>
          <c:showPercent val="1"/>
          <c:showBubbleSize val="0"/>
        </c:dLbls>
      </c:pie3DChart>
    </c:plotArea>
    <c:legend>
      <c:legendPos val="r"/>
      <c:layout>
        <c:manualLayout>
          <c:xMode val="edge"/>
          <c:yMode val="edge"/>
          <c:x val="0.64601193233199006"/>
          <c:y val="0.10837382369886688"/>
          <c:w val="0.35398806766801344"/>
          <c:h val="0.8015450355290975"/>
        </c:manualLayout>
      </c:layout>
      <c:overlay val="0"/>
      <c:txPr>
        <a:bodyPr/>
        <a:lstStyle/>
        <a:p>
          <a:pPr>
            <a:defRPr lang="en-GB" sz="1800">
              <a:solidFill>
                <a:schemeClr val="bg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lang val="en-US"/>
  <c:roundedCorners val="0"/>
  <c:style val="2"/>
  <c:chart>
    <c:autoTitleDeleted val="0"/>
    <c:plotArea>
      <c:layout>
        <c:manualLayout>
          <c:layoutTarget val="inner"/>
          <c:xMode val="edge"/>
          <c:yMode val="edge"/>
          <c:x val="5.1205095575173755E-2"/>
          <c:y val="0.12994604841061541"/>
          <c:w val="0.86513319596730909"/>
          <c:h val="0.68338461164576814"/>
        </c:manualLayout>
      </c:layout>
      <c:barChart>
        <c:barDir val="col"/>
        <c:grouping val="clustered"/>
        <c:varyColors val="0"/>
        <c:ser>
          <c:idx val="0"/>
          <c:order val="0"/>
          <c:tx>
            <c:strRef>
              <c:f>Sheet1!$T$26</c:f>
              <c:strCache>
                <c:ptCount val="1"/>
                <c:pt idx="0">
                  <c:v>Batch req/sec</c:v>
                </c:pt>
              </c:strCache>
            </c:strRef>
          </c:tx>
          <c:spPr>
            <a:solidFill>
              <a:srgbClr xmlns:mc="http://schemas.openxmlformats.org/markup-compatibility/2006" xmlns:a14="http://schemas.microsoft.com/office/drawing/2007/7/7/main" val="404040" mc:Ignorable="">
                <a:alpha val="50196"/>
              </a:srgbClr>
            </a:solidFill>
            <a:ln>
              <a:noFill/>
            </a:ln>
          </c:spPr>
          <c:invertIfNegative val="0"/>
          <c:cat>
            <c:strRef>
              <c:f>Sheet1!$U$25:$AB$25</c:f>
              <c:strCache>
                <c:ptCount val="8"/>
                <c:pt idx="0">
                  <c:v>1VM</c:v>
                </c:pt>
                <c:pt idx="1">
                  <c:v>2VM</c:v>
                </c:pt>
                <c:pt idx="2">
                  <c:v>3VM</c:v>
                </c:pt>
                <c:pt idx="3">
                  <c:v>4VM</c:v>
                </c:pt>
                <c:pt idx="4">
                  <c:v>5VM</c:v>
                </c:pt>
                <c:pt idx="5">
                  <c:v>6VM</c:v>
                </c:pt>
                <c:pt idx="6">
                  <c:v>7VM</c:v>
                </c:pt>
                <c:pt idx="7">
                  <c:v>8VM</c:v>
                </c:pt>
              </c:strCache>
            </c:strRef>
          </c:cat>
          <c:val>
            <c:numRef>
              <c:f>Sheet1!$U$26:$AB$26</c:f>
              <c:numCache>
                <c:formatCode>0.00</c:formatCode>
                <c:ptCount val="8"/>
                <c:pt idx="0" formatCode="General">
                  <c:v>436.86</c:v>
                </c:pt>
                <c:pt idx="1">
                  <c:v>890.37699999999938</c:v>
                </c:pt>
                <c:pt idx="2">
                  <c:v>1266.607</c:v>
                </c:pt>
                <c:pt idx="3">
                  <c:v>1707.2360000000001</c:v>
                </c:pt>
                <c:pt idx="4">
                  <c:v>1992.5729999999999</c:v>
                </c:pt>
                <c:pt idx="5">
                  <c:v>2308.2759999999998</c:v>
                </c:pt>
                <c:pt idx="6">
                  <c:v>2765.24</c:v>
                </c:pt>
                <c:pt idx="7">
                  <c:v>3149.6</c:v>
                </c:pt>
              </c:numCache>
            </c:numRef>
          </c:val>
        </c:ser>
        <c:dLbls>
          <c:showLegendKey val="0"/>
          <c:showVal val="0"/>
          <c:showCatName val="0"/>
          <c:showSerName val="0"/>
          <c:showPercent val="0"/>
          <c:showBubbleSize val="0"/>
        </c:dLbls>
        <c:gapWidth val="150"/>
        <c:axId val="219740032"/>
        <c:axId val="219738496"/>
      </c:barChart>
      <c:lineChart>
        <c:grouping val="standard"/>
        <c:varyColors val="0"/>
        <c:ser>
          <c:idx val="1"/>
          <c:order val="1"/>
          <c:tx>
            <c:strRef>
              <c:f>Sheet1!$T$27</c:f>
              <c:strCache>
                <c:ptCount val="1"/>
                <c:pt idx="0">
                  <c:v>%CPU</c:v>
                </c:pt>
              </c:strCache>
            </c:strRef>
          </c:tx>
          <c:spPr>
            <a:ln w="28575">
              <a:solidFill>
                <a:srgbClr xmlns:mc="http://schemas.openxmlformats.org/markup-compatibility/2006" xmlns:a14="http://schemas.microsoft.com/office/drawing/2007/7/7/main" val="FFC000" mc:Ignorable="">
                  <a:alpha val="70000"/>
                </a:srgbClr>
              </a:solidFill>
            </a:ln>
            <a:effectLst/>
          </c:spPr>
          <c:marker>
            <c:spPr>
              <a:solidFill>
                <a:srgbClr xmlns:mc="http://schemas.openxmlformats.org/markup-compatibility/2006" xmlns:a14="http://schemas.microsoft.com/office/drawing/2007/7/7/main" val="FFC000" mc:Ignorable="">
                  <a:alpha val="76000"/>
                </a:srgbClr>
              </a:solidFill>
              <a:ln>
                <a:noFill/>
              </a:ln>
            </c:spPr>
          </c:marker>
          <c:cat>
            <c:strRef>
              <c:f>Sheet1!$U$25:$AB$25</c:f>
              <c:strCache>
                <c:ptCount val="8"/>
                <c:pt idx="0">
                  <c:v>1VM</c:v>
                </c:pt>
                <c:pt idx="1">
                  <c:v>2VM</c:v>
                </c:pt>
                <c:pt idx="2">
                  <c:v>3VM</c:v>
                </c:pt>
                <c:pt idx="3">
                  <c:v>4VM</c:v>
                </c:pt>
                <c:pt idx="4">
                  <c:v>5VM</c:v>
                </c:pt>
                <c:pt idx="5">
                  <c:v>6VM</c:v>
                </c:pt>
                <c:pt idx="6">
                  <c:v>7VM</c:v>
                </c:pt>
                <c:pt idx="7">
                  <c:v>8VM</c:v>
                </c:pt>
              </c:strCache>
            </c:strRef>
          </c:cat>
          <c:val>
            <c:numRef>
              <c:f>Sheet1!$U$27:$AB$27</c:f>
              <c:numCache>
                <c:formatCode>General</c:formatCode>
                <c:ptCount val="8"/>
                <c:pt idx="0">
                  <c:v>9.24</c:v>
                </c:pt>
                <c:pt idx="1">
                  <c:v>18.670000000000005</c:v>
                </c:pt>
                <c:pt idx="2">
                  <c:v>28.62</c:v>
                </c:pt>
                <c:pt idx="3">
                  <c:v>36.64</c:v>
                </c:pt>
                <c:pt idx="4">
                  <c:v>42.85</c:v>
                </c:pt>
                <c:pt idx="5">
                  <c:v>51.6</c:v>
                </c:pt>
                <c:pt idx="6">
                  <c:v>63.46</c:v>
                </c:pt>
                <c:pt idx="7">
                  <c:v>73.38</c:v>
                </c:pt>
              </c:numCache>
            </c:numRef>
          </c:val>
          <c:smooth val="0"/>
        </c:ser>
        <c:ser>
          <c:idx val="2"/>
          <c:order val="2"/>
          <c:tx>
            <c:strRef>
              <c:f>Sheet1!$T$28</c:f>
              <c:strCache>
                <c:ptCount val="1"/>
                <c:pt idx="0">
                  <c:v>Relative Throughput</c:v>
                </c:pt>
              </c:strCache>
            </c:strRef>
          </c:tx>
          <c:spPr>
            <a:ln w="28575">
              <a:solidFill>
                <a:srgbClr xmlns:mc="http://schemas.openxmlformats.org/markup-compatibility/2006" xmlns:a14="http://schemas.microsoft.com/office/drawing/2007/7/7/main" val="C00000" mc:Ignorable="">
                  <a:alpha val="68000"/>
                </a:srgbClr>
              </a:solidFill>
            </a:ln>
          </c:spPr>
          <c:marker>
            <c:symbol val="circle"/>
            <c:size val="7"/>
            <c:spPr>
              <a:solidFill>
                <a:srgbClr xmlns:mc="http://schemas.openxmlformats.org/markup-compatibility/2006" xmlns:a14="http://schemas.microsoft.com/office/drawing/2007/7/7/main" val="C00000" mc:Ignorable="">
                  <a:alpha val="83000"/>
                </a:srgbClr>
              </a:solidFill>
              <a:ln>
                <a:noFill/>
              </a:ln>
            </c:spPr>
          </c:marker>
          <c:cat>
            <c:strRef>
              <c:f>Sheet1!$U$25:$AB$25</c:f>
              <c:strCache>
                <c:ptCount val="8"/>
                <c:pt idx="0">
                  <c:v>1VM</c:v>
                </c:pt>
                <c:pt idx="1">
                  <c:v>2VM</c:v>
                </c:pt>
                <c:pt idx="2">
                  <c:v>3VM</c:v>
                </c:pt>
                <c:pt idx="3">
                  <c:v>4VM</c:v>
                </c:pt>
                <c:pt idx="4">
                  <c:v>5VM</c:v>
                </c:pt>
                <c:pt idx="5">
                  <c:v>6VM</c:v>
                </c:pt>
                <c:pt idx="6">
                  <c:v>7VM</c:v>
                </c:pt>
                <c:pt idx="7">
                  <c:v>8VM</c:v>
                </c:pt>
              </c:strCache>
            </c:strRef>
          </c:cat>
          <c:val>
            <c:numRef>
              <c:f>Sheet1!$U$28:$AB$28</c:f>
              <c:numCache>
                <c:formatCode>General</c:formatCode>
                <c:ptCount val="8"/>
                <c:pt idx="0">
                  <c:v>47.3</c:v>
                </c:pt>
                <c:pt idx="1">
                  <c:v>47.7</c:v>
                </c:pt>
                <c:pt idx="2">
                  <c:v>47.730000000000011</c:v>
                </c:pt>
                <c:pt idx="3">
                  <c:v>46.59</c:v>
                </c:pt>
                <c:pt idx="4">
                  <c:v>46.5</c:v>
                </c:pt>
                <c:pt idx="5">
                  <c:v>44.730000000000011</c:v>
                </c:pt>
                <c:pt idx="6">
                  <c:v>43.57</c:v>
                </c:pt>
                <c:pt idx="7">
                  <c:v>42.92</c:v>
                </c:pt>
              </c:numCache>
            </c:numRef>
          </c:val>
          <c:smooth val="0"/>
        </c:ser>
        <c:dLbls>
          <c:showLegendKey val="0"/>
          <c:showVal val="0"/>
          <c:showCatName val="0"/>
          <c:showSerName val="0"/>
          <c:showPercent val="0"/>
          <c:showBubbleSize val="0"/>
        </c:dLbls>
        <c:marker val="1"/>
        <c:smooth val="0"/>
        <c:axId val="219722496"/>
        <c:axId val="219724416"/>
      </c:lineChart>
      <c:catAx>
        <c:axId val="219722496"/>
        <c:scaling>
          <c:orientation val="minMax"/>
        </c:scaling>
        <c:delete val="0"/>
        <c:axPos val="b"/>
        <c:majorTickMark val="out"/>
        <c:minorTickMark val="none"/>
        <c:tickLblPos val="nextTo"/>
        <c:spPr>
          <a:ln>
            <a:solidFill>
              <a:schemeClr val="tx1">
                <a:lumMod val="85000"/>
                <a:lumOff val="15000"/>
              </a:schemeClr>
            </a:solidFill>
          </a:ln>
        </c:spPr>
        <c:txPr>
          <a:bodyPr/>
          <a:lstStyle/>
          <a:p>
            <a:pPr>
              <a:defRPr>
                <a:solidFill>
                  <a:schemeClr val="tx1">
                    <a:lumMod val="85000"/>
                    <a:lumOff val="15000"/>
                  </a:schemeClr>
                </a:solidFill>
              </a:defRPr>
            </a:pPr>
            <a:endParaRPr lang="en-US"/>
          </a:p>
        </c:txPr>
        <c:crossAx val="219724416"/>
        <c:crosses val="autoZero"/>
        <c:auto val="1"/>
        <c:lblAlgn val="ctr"/>
        <c:lblOffset val="100"/>
        <c:noMultiLvlLbl val="0"/>
      </c:catAx>
      <c:valAx>
        <c:axId val="219724416"/>
        <c:scaling>
          <c:orientation val="minMax"/>
        </c:scaling>
        <c:delete val="0"/>
        <c:axPos val="l"/>
        <c:majorGridlines>
          <c:spPr>
            <a:ln>
              <a:solidFill>
                <a:schemeClr val="bg1">
                  <a:lumMod val="50000"/>
                </a:schemeClr>
              </a:solidFill>
              <a:prstDash val="sysDot"/>
            </a:ln>
          </c:spPr>
        </c:majorGridlines>
        <c:numFmt formatCode="General" sourceLinked="1"/>
        <c:majorTickMark val="out"/>
        <c:minorTickMark val="none"/>
        <c:tickLblPos val="nextTo"/>
        <c:spPr>
          <a:ln>
            <a:solidFill>
              <a:schemeClr val="tx1">
                <a:lumMod val="85000"/>
                <a:lumOff val="15000"/>
              </a:schemeClr>
            </a:solidFill>
          </a:ln>
        </c:spPr>
        <c:txPr>
          <a:bodyPr/>
          <a:lstStyle/>
          <a:p>
            <a:pPr>
              <a:defRPr>
                <a:solidFill>
                  <a:schemeClr val="tx1">
                    <a:lumMod val="85000"/>
                    <a:lumOff val="15000"/>
                  </a:schemeClr>
                </a:solidFill>
              </a:defRPr>
            </a:pPr>
            <a:endParaRPr lang="en-US"/>
          </a:p>
        </c:txPr>
        <c:crossAx val="219722496"/>
        <c:crosses val="autoZero"/>
        <c:crossBetween val="between"/>
      </c:valAx>
      <c:valAx>
        <c:axId val="219738496"/>
        <c:scaling>
          <c:orientation val="minMax"/>
        </c:scaling>
        <c:delete val="0"/>
        <c:axPos val="r"/>
        <c:numFmt formatCode="General" sourceLinked="1"/>
        <c:majorTickMark val="out"/>
        <c:minorTickMark val="none"/>
        <c:tickLblPos val="nextTo"/>
        <c:spPr>
          <a:ln>
            <a:solidFill>
              <a:schemeClr val="tx1">
                <a:lumMod val="75000"/>
                <a:lumOff val="25000"/>
              </a:schemeClr>
            </a:solidFill>
          </a:ln>
        </c:spPr>
        <c:txPr>
          <a:bodyPr/>
          <a:lstStyle/>
          <a:p>
            <a:pPr>
              <a:defRPr>
                <a:solidFill>
                  <a:schemeClr val="tx1">
                    <a:lumMod val="85000"/>
                    <a:lumOff val="15000"/>
                  </a:schemeClr>
                </a:solidFill>
              </a:defRPr>
            </a:pPr>
            <a:endParaRPr lang="en-US"/>
          </a:p>
        </c:txPr>
        <c:crossAx val="219740032"/>
        <c:crosses val="max"/>
        <c:crossBetween val="between"/>
      </c:valAx>
      <c:catAx>
        <c:axId val="219740032"/>
        <c:scaling>
          <c:orientation val="minMax"/>
        </c:scaling>
        <c:delete val="1"/>
        <c:axPos val="b"/>
        <c:majorTickMark val="out"/>
        <c:minorTickMark val="none"/>
        <c:tickLblPos val="none"/>
        <c:crossAx val="219738496"/>
        <c:crosses val="autoZero"/>
        <c:auto val="1"/>
        <c:lblAlgn val="ctr"/>
        <c:lblOffset val="100"/>
        <c:noMultiLvlLbl val="0"/>
      </c:catAx>
      <c:spPr>
        <a:noFill/>
      </c:spPr>
    </c:plotArea>
    <c:legend>
      <c:legendPos val="r"/>
      <c:layout>
        <c:manualLayout>
          <c:xMode val="edge"/>
          <c:yMode val="edge"/>
          <c:x val="0"/>
          <c:y val="0.91124890638670164"/>
          <c:w val="0.85785012132917748"/>
          <c:h val="7.5650092349567419E-2"/>
        </c:manualLayout>
      </c:layout>
      <c:overlay val="0"/>
    </c:legend>
    <c:plotVisOnly val="1"/>
    <c:dispBlanksAs val="gap"/>
    <c:showDLblsOverMax val="0"/>
  </c:chart>
  <c:spPr>
    <a:ln>
      <a:noFill/>
    </a:ln>
  </c:spPr>
  <c:txPr>
    <a:bodyPr/>
    <a:lstStyle/>
    <a:p>
      <a:pPr>
        <a:defRPr>
          <a:solidFill>
            <a:schemeClr val="tx1">
              <a:lumMod val="10000"/>
            </a:schemeClr>
          </a:solidFil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roundedCorners val="0"/>
  <c:style val="2"/>
  <c:chart>
    <c:autoTitleDeleted val="0"/>
    <c:plotArea>
      <c:layout>
        <c:manualLayout>
          <c:layoutTarget val="inner"/>
          <c:xMode val="edge"/>
          <c:yMode val="edge"/>
          <c:x val="5.8344581927259102E-2"/>
          <c:y val="0.12108234908136482"/>
          <c:w val="0.7620965296004667"/>
          <c:h val="0.75250123031496063"/>
        </c:manualLayout>
      </c:layout>
      <c:lineChart>
        <c:grouping val="standard"/>
        <c:varyColors val="0"/>
        <c:ser>
          <c:idx val="0"/>
          <c:order val="0"/>
          <c:tx>
            <c:strRef>
              <c:f>NUMPROC16!$AZ$50</c:f>
              <c:strCache>
                <c:ptCount val="1"/>
                <c:pt idx="0">
                  <c:v>% Processor</c:v>
                </c:pt>
              </c:strCache>
            </c:strRef>
          </c:tx>
          <c:spPr>
            <a:ln w="50800">
              <a:solidFill>
                <a:srgbClr xmlns:mc="http://schemas.openxmlformats.org/markup-compatibility/2006" xmlns:a14="http://schemas.microsoft.com/office/drawing/2007/7/7/main" val="FFC000" mc:Ignorable="">
                  <a:alpha val="0"/>
                </a:srgbClr>
              </a:solidFill>
            </a:ln>
          </c:spPr>
          <c:marker>
            <c:symbol val="diamond"/>
            <c:size val="10"/>
            <c:spPr>
              <a:solidFill>
                <a:srgbClr xmlns:mc="http://schemas.openxmlformats.org/markup-compatibility/2006" xmlns:a14="http://schemas.microsoft.com/office/drawing/2007/7/7/main" val="FFC000" mc:Ignorable="">
                  <a:alpha val="0"/>
                </a:srgbClr>
              </a:solidFill>
              <a:ln>
                <a:solidFill>
                  <a:srgbClr xmlns:mc="http://schemas.openxmlformats.org/markup-compatibility/2006" xmlns:a14="http://schemas.microsoft.com/office/drawing/2007/7/7/main" val="FFC000" mc:Ignorable="">
                    <a:alpha val="0"/>
                  </a:srgbClr>
                </a:solidFill>
              </a:ln>
              <a:scene3d>
                <a:camera prst="orthographicFront"/>
                <a:lightRig rig="threePt" dir="t"/>
              </a:scene3d>
              <a:sp3d>
                <a:bevelT/>
              </a:sp3d>
            </c:spPr>
          </c:marker>
          <c:cat>
            <c:strRef>
              <c:f>NUMPROC16!$BA$49:$BD$49</c:f>
              <c:strCache>
                <c:ptCount val="4"/>
                <c:pt idx="0">
                  <c:v>1 VM</c:v>
                </c:pt>
                <c:pt idx="1">
                  <c:v>2 VM</c:v>
                </c:pt>
                <c:pt idx="2">
                  <c:v>3 VM</c:v>
                </c:pt>
                <c:pt idx="3">
                  <c:v>4 VM</c:v>
                </c:pt>
              </c:strCache>
            </c:strRef>
          </c:cat>
          <c:val>
            <c:numRef>
              <c:f>NUMPROC16!$BA$50:$BD$50</c:f>
              <c:numCache>
                <c:formatCode>General</c:formatCode>
                <c:ptCount val="4"/>
                <c:pt idx="0">
                  <c:v>11.61</c:v>
                </c:pt>
                <c:pt idx="1">
                  <c:v>22.62</c:v>
                </c:pt>
                <c:pt idx="2">
                  <c:v>37.349999999999994</c:v>
                </c:pt>
                <c:pt idx="3">
                  <c:v>53.78</c:v>
                </c:pt>
              </c:numCache>
            </c:numRef>
          </c:val>
          <c:smooth val="0"/>
        </c:ser>
        <c:ser>
          <c:idx val="1"/>
          <c:order val="1"/>
          <c:tx>
            <c:strRef>
              <c:f>NUMPROC16!$AZ$51</c:f>
              <c:strCache>
                <c:ptCount val="1"/>
                <c:pt idx="0">
                  <c:v>Relative Throughput</c:v>
                </c:pt>
              </c:strCache>
            </c:strRef>
          </c:tx>
          <c:spPr>
            <a:ln w="25400">
              <a:solidFill>
                <a:srgbClr xmlns:mc="http://schemas.openxmlformats.org/markup-compatibility/2006" xmlns:a14="http://schemas.microsoft.com/office/drawing/2007/7/7/main" val="C00000" mc:Ignorable="">
                  <a:alpha val="50000"/>
                </a:srgbClr>
              </a:solidFill>
              <a:prstDash val="sysDash"/>
            </a:ln>
          </c:spPr>
          <c:marker>
            <c:symbol val="circle"/>
            <c:size val="7"/>
            <c:spPr>
              <a:solidFill>
                <a:srgbClr xmlns:mc="http://schemas.openxmlformats.org/markup-compatibility/2006" xmlns:a14="http://schemas.microsoft.com/office/drawing/2007/7/7/main" val="C00000" mc:Ignorable="">
                  <a:alpha val="65000"/>
                </a:srgbClr>
              </a:solidFill>
              <a:ln>
                <a:noFill/>
              </a:ln>
            </c:spPr>
          </c:marker>
          <c:cat>
            <c:strRef>
              <c:f>NUMPROC16!$BA$49:$BD$49</c:f>
              <c:strCache>
                <c:ptCount val="4"/>
                <c:pt idx="0">
                  <c:v>1 VM</c:v>
                </c:pt>
                <c:pt idx="1">
                  <c:v>2 VM</c:v>
                </c:pt>
                <c:pt idx="2">
                  <c:v>3 VM</c:v>
                </c:pt>
                <c:pt idx="3">
                  <c:v>4 VM</c:v>
                </c:pt>
              </c:strCache>
            </c:strRef>
          </c:cat>
          <c:val>
            <c:numRef>
              <c:f>NUMPROC16!$BA$51:$BD$51</c:f>
              <c:numCache>
                <c:formatCode>General</c:formatCode>
                <c:ptCount val="4"/>
                <c:pt idx="0">
                  <c:v>51.97</c:v>
                </c:pt>
                <c:pt idx="1">
                  <c:v>51.91</c:v>
                </c:pt>
                <c:pt idx="2">
                  <c:v>49.11</c:v>
                </c:pt>
                <c:pt idx="3">
                  <c:v>44.08</c:v>
                </c:pt>
              </c:numCache>
            </c:numRef>
          </c:val>
          <c:smooth val="0"/>
        </c:ser>
        <c:dLbls>
          <c:showLegendKey val="0"/>
          <c:showVal val="0"/>
          <c:showCatName val="0"/>
          <c:showSerName val="0"/>
          <c:showPercent val="0"/>
          <c:showBubbleSize val="0"/>
        </c:dLbls>
        <c:marker val="1"/>
        <c:smooth val="0"/>
        <c:axId val="220822144"/>
        <c:axId val="220844800"/>
      </c:lineChart>
      <c:catAx>
        <c:axId val="220822144"/>
        <c:scaling>
          <c:orientation val="minMax"/>
        </c:scaling>
        <c:delete val="1"/>
        <c:axPos val="b"/>
        <c:majorTickMark val="out"/>
        <c:minorTickMark val="none"/>
        <c:tickLblPos val="none"/>
        <c:crossAx val="220844800"/>
        <c:crosses val="autoZero"/>
        <c:auto val="1"/>
        <c:lblAlgn val="ctr"/>
        <c:lblOffset val="100"/>
        <c:noMultiLvlLbl val="0"/>
      </c:catAx>
      <c:valAx>
        <c:axId val="220844800"/>
        <c:scaling>
          <c:orientation val="minMax"/>
        </c:scaling>
        <c:delete val="1"/>
        <c:axPos val="l"/>
        <c:numFmt formatCode="General" sourceLinked="1"/>
        <c:majorTickMark val="out"/>
        <c:minorTickMark val="none"/>
        <c:tickLblPos val="none"/>
        <c:crossAx val="220822144"/>
        <c:crosses val="autoZero"/>
        <c:crossBetween val="between"/>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lang val="en-US"/>
  <c:roundedCorners val="0"/>
  <c:style val="2"/>
  <c:chart>
    <c:autoTitleDeleted val="1"/>
    <c:plotArea>
      <c:layout>
        <c:manualLayout>
          <c:layoutTarget val="inner"/>
          <c:xMode val="edge"/>
          <c:yMode val="edge"/>
          <c:x val="0.17489456059371888"/>
          <c:y val="0.12341463414634146"/>
          <c:w val="0.79349624400398222"/>
          <c:h val="0.80552493438320205"/>
        </c:manualLayout>
      </c:layout>
      <c:barChart>
        <c:barDir val="col"/>
        <c:grouping val="stacked"/>
        <c:varyColors val="0"/>
        <c:ser>
          <c:idx val="0"/>
          <c:order val="0"/>
          <c:tx>
            <c:strRef>
              <c:f>Sheet1!$A$8</c:f>
              <c:strCache>
                <c:ptCount val="1"/>
                <c:pt idx="0">
                  <c:v>Total Operating Costs</c:v>
                </c:pt>
              </c:strCache>
            </c:strRef>
          </c:tx>
          <c:spPr>
            <a:solidFill>
              <a:srgbClr xmlns:mc="http://schemas.openxmlformats.org/markup-compatibility/2006" xmlns:a14="http://schemas.microsoft.com/office/drawing/2007/7/7/main" val="000000" mc:Ignorable="">
                <a:lumMod val="75000"/>
                <a:lumOff val="25000"/>
                <a:alpha val="70000"/>
              </a:srgbClr>
            </a:solidFill>
          </c:spPr>
          <c:invertIfNegative val="0"/>
          <c:cat>
            <c:strRef>
              <c:f>Sheet1!$B$7:$G$7</c:f>
              <c:strCache>
                <c:ptCount val="2"/>
                <c:pt idx="0">
                  <c:v>Legacy</c:v>
                </c:pt>
                <c:pt idx="1">
                  <c:v>SQL Utility</c:v>
                </c:pt>
              </c:strCache>
            </c:strRef>
          </c:cat>
          <c:val>
            <c:numRef>
              <c:f>Sheet1!$B$8:$G$8</c:f>
              <c:numCache>
                <c:formatCode>"$"#,##0</c:formatCode>
                <c:ptCount val="2"/>
                <c:pt idx="0">
                  <c:v>17800000</c:v>
                </c:pt>
                <c:pt idx="1">
                  <c:v>8400000</c:v>
                </c:pt>
              </c:numCache>
            </c:numRef>
          </c:val>
        </c:ser>
        <c:dLbls>
          <c:showLegendKey val="0"/>
          <c:showVal val="0"/>
          <c:showCatName val="0"/>
          <c:showSerName val="0"/>
          <c:showPercent val="0"/>
          <c:showBubbleSize val="0"/>
        </c:dLbls>
        <c:gapWidth val="209"/>
        <c:overlap val="42"/>
        <c:axId val="229148160"/>
        <c:axId val="229149696"/>
      </c:barChart>
      <c:catAx>
        <c:axId val="229148160"/>
        <c:scaling>
          <c:orientation val="minMax"/>
        </c:scaling>
        <c:delete val="1"/>
        <c:axPos val="b"/>
        <c:numFmt formatCode="General" sourceLinked="1"/>
        <c:majorTickMark val="out"/>
        <c:minorTickMark val="none"/>
        <c:tickLblPos val="none"/>
        <c:crossAx val="229149696"/>
        <c:crosses val="autoZero"/>
        <c:auto val="1"/>
        <c:lblAlgn val="ctr"/>
        <c:lblOffset val="100"/>
        <c:noMultiLvlLbl val="0"/>
      </c:catAx>
      <c:valAx>
        <c:axId val="229149696"/>
        <c:scaling>
          <c:orientation val="minMax"/>
        </c:scaling>
        <c:delete val="0"/>
        <c:axPos val="l"/>
        <c:majorGridlines>
          <c:spPr>
            <a:ln>
              <a:solidFill>
                <a:schemeClr val="tx1">
                  <a:lumMod val="50000"/>
                  <a:lumOff val="50000"/>
                </a:schemeClr>
              </a:solidFill>
            </a:ln>
          </c:spPr>
        </c:majorGridlines>
        <c:numFmt formatCode="&quot;$&quot;#,##0" sourceLinked="1"/>
        <c:majorTickMark val="out"/>
        <c:minorTickMark val="none"/>
        <c:tickLblPos val="nextTo"/>
        <c:spPr>
          <a:ln>
            <a:solidFill>
              <a:srgbClr xmlns:mc="http://schemas.openxmlformats.org/markup-compatibility/2006" xmlns:a14="http://schemas.microsoft.com/office/drawing/2007/7/7/main" val="7F7F7F" mc:Ignorable=""/>
            </a:solidFill>
          </a:ln>
        </c:spPr>
        <c:txPr>
          <a:bodyPr/>
          <a:lstStyle/>
          <a:p>
            <a:pPr>
              <a:defRPr>
                <a:solidFill>
                  <a:schemeClr val="tx1">
                    <a:lumMod val="85000"/>
                    <a:lumOff val="15000"/>
                  </a:schemeClr>
                </a:solidFill>
              </a:defRPr>
            </a:pPr>
            <a:endParaRPr lang="en-US"/>
          </a:p>
        </c:txPr>
        <c:crossAx val="229148160"/>
        <c:crosses val="autoZero"/>
        <c:crossBetween val="between"/>
      </c:valAx>
    </c:plotArea>
    <c:plotVisOnly val="1"/>
    <c:dispBlanksAs val="zero"/>
    <c:showDLblsOverMax val="0"/>
  </c:chart>
  <c:spPr>
    <a:noFill/>
    <a:ln>
      <a:noFill/>
    </a:ln>
  </c:spPr>
  <c:txPr>
    <a:bodyPr/>
    <a:lstStyle/>
    <a:p>
      <a:pPr>
        <a:defRPr>
          <a:solidFill>
            <a:schemeClr val="tx1">
              <a:lumMod val="10000"/>
            </a:schemeClr>
          </a:solidFil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US"/>
  <c:roundedCorners val="0"/>
  <c:style val="6"/>
  <c:chart>
    <c:autoTitleDeleted val="1"/>
    <c:plotArea>
      <c:layout>
        <c:manualLayout>
          <c:layoutTarget val="inner"/>
          <c:xMode val="edge"/>
          <c:yMode val="edge"/>
          <c:x val="0.15595753655793224"/>
          <c:y val="0.1213290823309663"/>
          <c:w val="0.81130436820397467"/>
          <c:h val="0.78183727034120731"/>
        </c:manualLayout>
      </c:layout>
      <c:barChart>
        <c:barDir val="col"/>
        <c:grouping val="stacked"/>
        <c:varyColors val="0"/>
        <c:ser>
          <c:idx val="0"/>
          <c:order val="0"/>
          <c:tx>
            <c:strRef>
              <c:f>Sheet1!$A$6</c:f>
              <c:strCache>
                <c:ptCount val="1"/>
                <c:pt idx="0">
                  <c:v>Recycle Cost and Consolidation Ratio</c:v>
                </c:pt>
              </c:strCache>
            </c:strRef>
          </c:tx>
          <c:spPr>
            <a:solidFill>
              <a:srgbClr xmlns:mc="http://schemas.openxmlformats.org/markup-compatibility/2006" xmlns:a14="http://schemas.microsoft.com/office/drawing/2007/7/7/main" val="404040" mc:Ignorable="">
                <a:alpha val="69804"/>
              </a:srgbClr>
            </a:solidFill>
          </c:spPr>
          <c:invertIfNegative val="0"/>
          <c:cat>
            <c:strRef>
              <c:f>Sheet1!$B$5:$G$5</c:f>
              <c:strCache>
                <c:ptCount val="2"/>
                <c:pt idx="0">
                  <c:v>Legacy</c:v>
                </c:pt>
                <c:pt idx="1">
                  <c:v>SQL Utility</c:v>
                </c:pt>
              </c:strCache>
            </c:strRef>
          </c:cat>
          <c:val>
            <c:numRef>
              <c:f>Sheet1!$B$6:$G$6</c:f>
              <c:numCache>
                <c:formatCode>"$"#,##0</c:formatCode>
                <c:ptCount val="2"/>
                <c:pt idx="0">
                  <c:v>50000</c:v>
                </c:pt>
                <c:pt idx="1">
                  <c:v>8333.333333333323</c:v>
                </c:pt>
              </c:numCache>
            </c:numRef>
          </c:val>
        </c:ser>
        <c:dLbls>
          <c:showLegendKey val="0"/>
          <c:showVal val="0"/>
          <c:showCatName val="0"/>
          <c:showSerName val="0"/>
          <c:showPercent val="0"/>
          <c:showBubbleSize val="0"/>
        </c:dLbls>
        <c:gapWidth val="234"/>
        <c:overlap val="100"/>
        <c:axId val="229223040"/>
        <c:axId val="229224832"/>
      </c:barChart>
      <c:catAx>
        <c:axId val="229223040"/>
        <c:scaling>
          <c:orientation val="minMax"/>
        </c:scaling>
        <c:delete val="1"/>
        <c:axPos val="b"/>
        <c:numFmt formatCode="General" sourceLinked="1"/>
        <c:majorTickMark val="out"/>
        <c:minorTickMark val="none"/>
        <c:tickLblPos val="none"/>
        <c:crossAx val="229224832"/>
        <c:crosses val="autoZero"/>
        <c:auto val="1"/>
        <c:lblAlgn val="ctr"/>
        <c:lblOffset val="100"/>
        <c:noMultiLvlLbl val="0"/>
      </c:catAx>
      <c:valAx>
        <c:axId val="229224832"/>
        <c:scaling>
          <c:orientation val="minMax"/>
        </c:scaling>
        <c:delete val="0"/>
        <c:axPos val="l"/>
        <c:majorGridlines>
          <c:spPr>
            <a:ln>
              <a:solidFill>
                <a:srgbClr xmlns:mc="http://schemas.openxmlformats.org/markup-compatibility/2006" xmlns:a14="http://schemas.microsoft.com/office/drawing/2007/7/7/main" val="7F7F7F" mc:Ignorable=""/>
              </a:solidFill>
            </a:ln>
          </c:spPr>
        </c:majorGridlines>
        <c:numFmt formatCode="&quot;$&quot;#,##0" sourceLinked="1"/>
        <c:majorTickMark val="out"/>
        <c:minorTickMark val="none"/>
        <c:tickLblPos val="nextTo"/>
        <c:spPr>
          <a:ln>
            <a:solidFill>
              <a:srgbClr xmlns:mc="http://schemas.openxmlformats.org/markup-compatibility/2006" xmlns:a14="http://schemas.microsoft.com/office/drawing/2007/7/7/main" val="7F7F7F" mc:Ignorable=""/>
            </a:solidFill>
          </a:ln>
        </c:spPr>
        <c:txPr>
          <a:bodyPr/>
          <a:lstStyle/>
          <a:p>
            <a:pPr>
              <a:defRPr>
                <a:solidFill>
                  <a:schemeClr val="tx1">
                    <a:lumMod val="85000"/>
                    <a:lumOff val="15000"/>
                  </a:schemeClr>
                </a:solidFill>
              </a:defRPr>
            </a:pPr>
            <a:endParaRPr lang="en-US"/>
          </a:p>
        </c:txPr>
        <c:crossAx val="229223040"/>
        <c:crosses val="autoZero"/>
        <c:crossBetween val="between"/>
      </c:valAx>
    </c:plotArea>
    <c:plotVisOnly val="1"/>
    <c:dispBlanksAs val="zero"/>
    <c:showDLblsOverMax val="0"/>
  </c:chart>
  <c:spPr>
    <a:noFill/>
    <a:ln>
      <a:noFill/>
    </a:ln>
  </c:spPr>
  <c:txPr>
    <a:bodyPr/>
    <a:lstStyle/>
    <a:p>
      <a:pPr>
        <a:defRPr sz="1000">
          <a:solidFill>
            <a:schemeClr val="tx1">
              <a:lumMod val="10000"/>
            </a:schemeClr>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lang val="en-US"/>
  <c:roundedCorners val="0"/>
  <c:style val="2"/>
  <c:chart>
    <c:autoTitleDeleted val="1"/>
    <c:plotArea>
      <c:layout>
        <c:manualLayout>
          <c:layoutTarget val="inner"/>
          <c:xMode val="edge"/>
          <c:yMode val="edge"/>
          <c:x val="0.16876618547681668"/>
          <c:y val="0.20429941449626682"/>
          <c:w val="0.8139924427550006"/>
          <c:h val="0.7179756376606854"/>
        </c:manualLayout>
      </c:layout>
      <c:barChart>
        <c:barDir val="col"/>
        <c:grouping val="stacked"/>
        <c:varyColors val="0"/>
        <c:ser>
          <c:idx val="0"/>
          <c:order val="0"/>
          <c:tx>
            <c:strRef>
              <c:f>Sheet1!$A$4</c:f>
              <c:strCache>
                <c:ptCount val="1"/>
                <c:pt idx="0">
                  <c:v>Power and Cooling (Volt Amps) and Consolidation Ratio</c:v>
                </c:pt>
              </c:strCache>
            </c:strRef>
          </c:tx>
          <c:spPr>
            <a:solidFill>
              <a:srgbClr xmlns:mc="http://schemas.openxmlformats.org/markup-compatibility/2006" xmlns:a14="http://schemas.microsoft.com/office/drawing/2007/7/7/main" val="404040" mc:Ignorable="">
                <a:alpha val="69804"/>
              </a:srgbClr>
            </a:solidFill>
          </c:spPr>
          <c:invertIfNegative val="0"/>
          <c:cat>
            <c:strRef>
              <c:f>Sheet1!$B$3:$G$3</c:f>
              <c:strCache>
                <c:ptCount val="2"/>
                <c:pt idx="0">
                  <c:v>Legacy</c:v>
                </c:pt>
                <c:pt idx="1">
                  <c:v>SQL Utility</c:v>
                </c:pt>
              </c:strCache>
            </c:strRef>
          </c:cat>
          <c:val>
            <c:numRef>
              <c:f>Sheet1!$B$4:$G$4</c:f>
              <c:numCache>
                <c:formatCode>#,##0</c:formatCode>
                <c:ptCount val="2"/>
                <c:pt idx="0">
                  <c:v>3690000</c:v>
                </c:pt>
                <c:pt idx="1">
                  <c:v>153750</c:v>
                </c:pt>
              </c:numCache>
            </c:numRef>
          </c:val>
        </c:ser>
        <c:dLbls>
          <c:showLegendKey val="0"/>
          <c:showVal val="0"/>
          <c:showCatName val="0"/>
          <c:showSerName val="0"/>
          <c:showPercent val="0"/>
          <c:showBubbleSize val="0"/>
        </c:dLbls>
        <c:gapWidth val="219"/>
        <c:overlap val="100"/>
        <c:axId val="229236096"/>
        <c:axId val="229250176"/>
      </c:barChart>
      <c:catAx>
        <c:axId val="229236096"/>
        <c:scaling>
          <c:orientation val="minMax"/>
        </c:scaling>
        <c:delete val="1"/>
        <c:axPos val="b"/>
        <c:numFmt formatCode="#,##0" sourceLinked="1"/>
        <c:majorTickMark val="out"/>
        <c:minorTickMark val="none"/>
        <c:tickLblPos val="none"/>
        <c:crossAx val="229250176"/>
        <c:crosses val="autoZero"/>
        <c:auto val="1"/>
        <c:lblAlgn val="ctr"/>
        <c:lblOffset val="100"/>
        <c:noMultiLvlLbl val="0"/>
      </c:catAx>
      <c:valAx>
        <c:axId val="229250176"/>
        <c:scaling>
          <c:orientation val="minMax"/>
        </c:scaling>
        <c:delete val="0"/>
        <c:axPos val="l"/>
        <c:majorGridlines>
          <c:spPr>
            <a:ln>
              <a:solidFill>
                <a:srgbClr xmlns:mc="http://schemas.openxmlformats.org/markup-compatibility/2006" xmlns:a14="http://schemas.microsoft.com/office/drawing/2007/7/7/main" val="7F7F7F" mc:Ignorable=""/>
              </a:solidFill>
            </a:ln>
          </c:spPr>
        </c:majorGridlines>
        <c:numFmt formatCode="#,##0" sourceLinked="1"/>
        <c:majorTickMark val="out"/>
        <c:minorTickMark val="none"/>
        <c:tickLblPos val="nextTo"/>
        <c:spPr>
          <a:ln>
            <a:solidFill>
              <a:srgbClr xmlns:mc="http://schemas.openxmlformats.org/markup-compatibility/2006" xmlns:a14="http://schemas.microsoft.com/office/drawing/2007/7/7/main" val="7F7F7F" mc:Ignorable=""/>
            </a:solidFill>
          </a:ln>
        </c:spPr>
        <c:txPr>
          <a:bodyPr/>
          <a:lstStyle/>
          <a:p>
            <a:pPr>
              <a:defRPr>
                <a:solidFill>
                  <a:srgbClr xmlns:mc="http://schemas.openxmlformats.org/markup-compatibility/2006" xmlns:a14="http://schemas.microsoft.com/office/drawing/2007/7/7/main" val="262626" mc:Ignorable=""/>
                </a:solidFill>
              </a:defRPr>
            </a:pPr>
            <a:endParaRPr lang="en-US"/>
          </a:p>
        </c:txPr>
        <c:crossAx val="229236096"/>
        <c:crosses val="autoZero"/>
        <c:crossBetween val="between"/>
      </c:valAx>
    </c:plotArea>
    <c:plotVisOnly val="1"/>
    <c:dispBlanksAs val="zero"/>
    <c:showDLblsOverMax val="0"/>
  </c:chart>
  <c:spPr>
    <a:noFill/>
    <a:ln>
      <a:noFill/>
    </a:ln>
  </c:spPr>
  <c:txPr>
    <a:bodyPr/>
    <a:lstStyle/>
    <a:p>
      <a:pPr>
        <a:defRPr sz="1000">
          <a:solidFill>
            <a:schemeClr val="tx1">
              <a:lumMod val="10000"/>
            </a:schemeClr>
          </a:solidFil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62136A-3990-45E0-BA45-EE6EF27CAE4A}" type="doc">
      <dgm:prSet loTypeId="urn:microsoft.com/office/officeart/2005/8/layout/cycle6" loCatId="relationship" qsTypeId="urn:microsoft.com/office/officeart/2005/8/quickstyle/3d4" qsCatId="3D" csTypeId="urn:microsoft.com/office/officeart/2005/8/colors/accent4_2" csCatId="accent4" phldr="1"/>
      <dgm:spPr/>
      <dgm:t>
        <a:bodyPr/>
        <a:lstStyle/>
        <a:p>
          <a:endParaRPr lang="en-GB"/>
        </a:p>
      </dgm:t>
    </dgm:pt>
    <dgm:pt modelId="{DF9FD965-C672-4E79-8EDC-0F40D75E8298}">
      <dgm:prSet/>
      <dgm:spPr>
        <a:xfrm>
          <a:off x="2219213" y="843"/>
          <a:ext cx="1581373" cy="1027892"/>
        </a:xfrm>
        <a:solidFill>
          <a:srgbClr xmlns:mc="http://schemas.openxmlformats.org/markup-compatibility/2006" xmlns:a14="http://schemas.microsoft.com/office/drawing/2007/7/7/main" val="D8B25C" mc:Ignorable="">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pPr rtl="0"/>
          <a:r>
            <a:rPr lang="en-GB" dirty="0" smtClean="0">
              <a:solidFill>
                <a:sysClr val="window" lastClr="FFFFFF"/>
              </a:solidFill>
              <a:latin typeface="segoe ui" pitchFamily="34" charset="0"/>
              <a:ea typeface="+mn-ea"/>
              <a:cs typeface="+mn-cs"/>
            </a:rPr>
            <a:t>Cost of ownership</a:t>
          </a:r>
          <a:endParaRPr lang="en-GB" dirty="0">
            <a:solidFill>
              <a:sysClr val="window" lastClr="FFFFFF"/>
            </a:solidFill>
            <a:latin typeface="segoe ui" pitchFamily="34" charset="0"/>
            <a:ea typeface="+mn-ea"/>
            <a:cs typeface="+mn-cs"/>
          </a:endParaRPr>
        </a:p>
      </dgm:t>
    </dgm:pt>
    <dgm:pt modelId="{6F4DFB2B-79F4-41E6-830A-87E2B7C75AD0}" type="parTrans" cxnId="{6F33DB39-F2D0-4886-9A3B-B10C3B320747}">
      <dgm:prSet/>
      <dgm:spPr/>
      <dgm:t>
        <a:bodyPr/>
        <a:lstStyle/>
        <a:p>
          <a:endParaRPr lang="en-GB"/>
        </a:p>
      </dgm:t>
    </dgm:pt>
    <dgm:pt modelId="{AB4C86D2-F508-4927-A11B-03A54F35822C}" type="sibTrans" cxnId="{6F33DB39-F2D0-4886-9A3B-B10C3B320747}">
      <dgm:prSet/>
      <dgm:spPr>
        <a:xfrm>
          <a:off x="952726" y="514790"/>
          <a:ext cx="4114346" cy="4114346"/>
        </a:xfrm>
        <a:noFill/>
        <a:ln w="9525" cap="flat" cmpd="sng" algn="ctr">
          <a:solidFill>
            <a:srgbClr xmlns:mc="http://schemas.openxmlformats.org/markup-compatibility/2006" xmlns:a14="http://schemas.microsoft.com/office/drawing/2007/7/7/main" val="D8B25C" mc:Ignorable="">
              <a:hueOff val="0"/>
              <a:satOff val="0"/>
              <a:lumOff val="0"/>
              <a:alphaOff val="0"/>
            </a:srgbClr>
          </a:solidFill>
          <a:prstDash val="solid"/>
        </a:ln>
        <a:effectLst/>
        <a:scene3d>
          <a:camera prst="orthographicFront"/>
          <a:lightRig rig="chilly" dir="t"/>
        </a:scene3d>
        <a:sp3d z="-40000" prstMaterial="matte"/>
      </dgm:spPr>
      <dgm:t>
        <a:bodyPr/>
        <a:lstStyle/>
        <a:p>
          <a:endParaRPr lang="en-GB"/>
        </a:p>
      </dgm:t>
    </dgm:pt>
    <dgm:pt modelId="{6D164E67-9D33-435E-BB3F-279A6B034B35}">
      <dgm:prSet/>
      <dgm:spPr>
        <a:xfrm>
          <a:off x="4175701" y="1422315"/>
          <a:ext cx="1581373" cy="1027892"/>
        </a:xfrm>
        <a:solidFill>
          <a:srgbClr xmlns:mc="http://schemas.openxmlformats.org/markup-compatibility/2006" xmlns:a14="http://schemas.microsoft.com/office/drawing/2007/7/7/main" val="D8B25C" mc:Ignorable="">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pPr rtl="0"/>
          <a:r>
            <a:rPr lang="en-GB" dirty="0" smtClean="0">
              <a:solidFill>
                <a:sysClr val="window" lastClr="FFFFFF"/>
              </a:solidFill>
              <a:latin typeface="segoe ui" pitchFamily="34" charset="0"/>
              <a:ea typeface="+mn-ea"/>
              <a:cs typeface="+mn-cs"/>
            </a:rPr>
            <a:t>Business value</a:t>
          </a:r>
          <a:endParaRPr lang="en-GB" dirty="0">
            <a:solidFill>
              <a:sysClr val="window" lastClr="FFFFFF"/>
            </a:solidFill>
            <a:latin typeface="segoe ui" pitchFamily="34" charset="0"/>
            <a:ea typeface="+mn-ea"/>
            <a:cs typeface="+mn-cs"/>
          </a:endParaRPr>
        </a:p>
      </dgm:t>
    </dgm:pt>
    <dgm:pt modelId="{675999B5-1E33-4912-B83D-78723DA80B10}" type="parTrans" cxnId="{FD202079-8BDC-46C5-88D9-839608DB59C9}">
      <dgm:prSet/>
      <dgm:spPr/>
      <dgm:t>
        <a:bodyPr/>
        <a:lstStyle/>
        <a:p>
          <a:endParaRPr lang="en-GB"/>
        </a:p>
      </dgm:t>
    </dgm:pt>
    <dgm:pt modelId="{F056177D-0FD8-41DA-A678-1C152BCBB4AB}" type="sibTrans" cxnId="{FD202079-8BDC-46C5-88D9-839608DB59C9}">
      <dgm:prSet/>
      <dgm:spPr>
        <a:xfrm>
          <a:off x="952726" y="514790"/>
          <a:ext cx="4114346" cy="4114346"/>
        </a:xfrm>
        <a:noFill/>
        <a:ln w="9525" cap="flat" cmpd="sng" algn="ctr">
          <a:solidFill>
            <a:srgbClr xmlns:mc="http://schemas.openxmlformats.org/markup-compatibility/2006" xmlns:a14="http://schemas.microsoft.com/office/drawing/2007/7/7/main" val="D8B25C" mc:Ignorable="">
              <a:hueOff val="0"/>
              <a:satOff val="0"/>
              <a:lumOff val="0"/>
              <a:alphaOff val="0"/>
            </a:srgbClr>
          </a:solidFill>
          <a:prstDash val="solid"/>
        </a:ln>
        <a:effectLst/>
        <a:scene3d>
          <a:camera prst="orthographicFront"/>
          <a:lightRig rig="chilly" dir="t"/>
        </a:scene3d>
        <a:sp3d z="-40000" prstMaterial="matte"/>
      </dgm:spPr>
      <dgm:t>
        <a:bodyPr/>
        <a:lstStyle/>
        <a:p>
          <a:endParaRPr lang="en-GB"/>
        </a:p>
      </dgm:t>
    </dgm:pt>
    <dgm:pt modelId="{5AA5EA42-613D-4DBE-91CA-39D39539BAA3}">
      <dgm:prSet/>
      <dgm:spPr>
        <a:xfrm>
          <a:off x="3428389" y="3722305"/>
          <a:ext cx="1581373" cy="1027892"/>
        </a:xfrm>
        <a:solidFill>
          <a:srgbClr xmlns:mc="http://schemas.openxmlformats.org/markup-compatibility/2006" xmlns:a14="http://schemas.microsoft.com/office/drawing/2007/7/7/main" val="D8B25C" mc:Ignorable="">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pPr rtl="0"/>
          <a:r>
            <a:rPr lang="en-GB" dirty="0" smtClean="0">
              <a:solidFill>
                <a:sysClr val="window" lastClr="FFFFFF"/>
              </a:solidFill>
              <a:latin typeface="segoe ui" pitchFamily="34" charset="0"/>
              <a:ea typeface="+mn-ea"/>
              <a:cs typeface="+mn-cs"/>
            </a:rPr>
            <a:t>Product roadmap </a:t>
          </a:r>
          <a:endParaRPr lang="en-GB" dirty="0">
            <a:solidFill>
              <a:sysClr val="window" lastClr="FFFFFF"/>
            </a:solidFill>
            <a:latin typeface="segoe ui" pitchFamily="34" charset="0"/>
            <a:ea typeface="+mn-ea"/>
            <a:cs typeface="+mn-cs"/>
          </a:endParaRPr>
        </a:p>
      </dgm:t>
    </dgm:pt>
    <dgm:pt modelId="{C6ACEE57-8B0E-441D-A21B-F29D87B31A9B}" type="parTrans" cxnId="{AA5BDFBA-4C0E-4099-AA77-155180004E1E}">
      <dgm:prSet/>
      <dgm:spPr/>
      <dgm:t>
        <a:bodyPr/>
        <a:lstStyle/>
        <a:p>
          <a:endParaRPr lang="en-GB"/>
        </a:p>
      </dgm:t>
    </dgm:pt>
    <dgm:pt modelId="{C87FD572-D806-484F-BBCF-901747D668F4}" type="sibTrans" cxnId="{AA5BDFBA-4C0E-4099-AA77-155180004E1E}">
      <dgm:prSet/>
      <dgm:spPr>
        <a:xfrm>
          <a:off x="952726" y="514790"/>
          <a:ext cx="4114346" cy="4114346"/>
        </a:xfrm>
        <a:noFill/>
        <a:ln w="9525" cap="flat" cmpd="sng" algn="ctr">
          <a:solidFill>
            <a:srgbClr xmlns:mc="http://schemas.openxmlformats.org/markup-compatibility/2006" xmlns:a14="http://schemas.microsoft.com/office/drawing/2007/7/7/main" val="D8B25C" mc:Ignorable="">
              <a:hueOff val="0"/>
              <a:satOff val="0"/>
              <a:lumOff val="0"/>
              <a:alphaOff val="0"/>
            </a:srgbClr>
          </a:solidFill>
          <a:prstDash val="solid"/>
        </a:ln>
        <a:effectLst/>
        <a:scene3d>
          <a:camera prst="orthographicFront"/>
          <a:lightRig rig="chilly" dir="t"/>
        </a:scene3d>
        <a:sp3d z="-40000" prstMaterial="matte"/>
      </dgm:spPr>
      <dgm:t>
        <a:bodyPr/>
        <a:lstStyle/>
        <a:p>
          <a:endParaRPr lang="en-GB"/>
        </a:p>
      </dgm:t>
    </dgm:pt>
    <dgm:pt modelId="{7ADD8D40-B691-484E-A102-76222615004B}">
      <dgm:prSet/>
      <dgm:spPr>
        <a:xfrm>
          <a:off x="1010037" y="3722305"/>
          <a:ext cx="1581373" cy="1027892"/>
        </a:xfrm>
        <a:solidFill>
          <a:srgbClr xmlns:mc="http://schemas.openxmlformats.org/markup-compatibility/2006" xmlns:a14="http://schemas.microsoft.com/office/drawing/2007/7/7/main" val="D8B25C" mc:Ignorable="">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pPr rtl="0"/>
          <a:r>
            <a:rPr lang="en-GB" dirty="0" smtClean="0">
              <a:solidFill>
                <a:sysClr val="window" lastClr="FFFFFF"/>
              </a:solidFill>
              <a:latin typeface="segoe ui" pitchFamily="34" charset="0"/>
              <a:ea typeface="+mn-ea"/>
              <a:cs typeface="+mn-cs"/>
            </a:rPr>
            <a:t>Virtualization support</a:t>
          </a:r>
          <a:endParaRPr lang="en-GB" dirty="0">
            <a:solidFill>
              <a:sysClr val="window" lastClr="FFFFFF"/>
            </a:solidFill>
            <a:latin typeface="segoe ui" pitchFamily="34" charset="0"/>
            <a:ea typeface="+mn-ea"/>
            <a:cs typeface="+mn-cs"/>
          </a:endParaRPr>
        </a:p>
      </dgm:t>
    </dgm:pt>
    <dgm:pt modelId="{D9EF5787-6C80-41C4-9AEE-498FC40C2086}" type="parTrans" cxnId="{09CD39E6-7636-43B4-B780-5A7DF98E6353}">
      <dgm:prSet/>
      <dgm:spPr/>
      <dgm:t>
        <a:bodyPr/>
        <a:lstStyle/>
        <a:p>
          <a:endParaRPr lang="en-GB"/>
        </a:p>
      </dgm:t>
    </dgm:pt>
    <dgm:pt modelId="{0EDC4479-48B4-4E8A-B6B8-8994C2B1DE0B}" type="sibTrans" cxnId="{09CD39E6-7636-43B4-B780-5A7DF98E6353}">
      <dgm:prSet/>
      <dgm:spPr>
        <a:xfrm>
          <a:off x="952726" y="514790"/>
          <a:ext cx="4114346" cy="4114346"/>
        </a:xfrm>
        <a:noFill/>
        <a:ln w="9525" cap="flat" cmpd="sng" algn="ctr">
          <a:solidFill>
            <a:srgbClr xmlns:mc="http://schemas.openxmlformats.org/markup-compatibility/2006" xmlns:a14="http://schemas.microsoft.com/office/drawing/2007/7/7/main" val="D8B25C" mc:Ignorable="">
              <a:hueOff val="0"/>
              <a:satOff val="0"/>
              <a:lumOff val="0"/>
              <a:alphaOff val="0"/>
            </a:srgbClr>
          </a:solidFill>
          <a:prstDash val="solid"/>
        </a:ln>
        <a:effectLst/>
        <a:scene3d>
          <a:camera prst="orthographicFront"/>
          <a:lightRig rig="chilly" dir="t"/>
        </a:scene3d>
        <a:sp3d z="-40000" prstMaterial="matte"/>
      </dgm:spPr>
      <dgm:t>
        <a:bodyPr/>
        <a:lstStyle/>
        <a:p>
          <a:endParaRPr lang="en-GB"/>
        </a:p>
      </dgm:t>
    </dgm:pt>
    <dgm:pt modelId="{771EF42B-636B-4D58-A09C-F313529B7B0E}">
      <dgm:prSet/>
      <dgm:spPr>
        <a:xfrm>
          <a:off x="262725" y="1422315"/>
          <a:ext cx="1581373" cy="1027892"/>
        </a:xfrm>
        <a:solidFill>
          <a:srgbClr xmlns:mc="http://schemas.openxmlformats.org/markup-compatibility/2006" xmlns:a14="http://schemas.microsoft.com/office/drawing/2007/7/7/main" val="D8B25C" mc:Ignorable="">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pPr rtl="0"/>
          <a:r>
            <a:rPr lang="en-GB" dirty="0" smtClean="0">
              <a:solidFill>
                <a:sysClr val="window" lastClr="FFFFFF"/>
              </a:solidFill>
              <a:latin typeface="segoe ui" pitchFamily="34" charset="0"/>
              <a:ea typeface="+mn-ea"/>
              <a:cs typeface="+mn-cs"/>
            </a:rPr>
            <a:t>Ease of standardization</a:t>
          </a:r>
          <a:endParaRPr lang="en-GB" dirty="0">
            <a:solidFill>
              <a:sysClr val="window" lastClr="FFFFFF"/>
            </a:solidFill>
            <a:latin typeface="segoe ui" pitchFamily="34" charset="0"/>
            <a:ea typeface="+mn-ea"/>
            <a:cs typeface="+mn-cs"/>
          </a:endParaRPr>
        </a:p>
      </dgm:t>
    </dgm:pt>
    <dgm:pt modelId="{D82E83EA-64FC-46CB-91C9-A6EC26A647F9}" type="parTrans" cxnId="{BBED536E-C2BB-46CE-8D95-A4724BBBAE03}">
      <dgm:prSet/>
      <dgm:spPr/>
      <dgm:t>
        <a:bodyPr/>
        <a:lstStyle/>
        <a:p>
          <a:endParaRPr lang="en-GB"/>
        </a:p>
      </dgm:t>
    </dgm:pt>
    <dgm:pt modelId="{5980C16B-5C56-416C-8021-023948AD7D79}" type="sibTrans" cxnId="{BBED536E-C2BB-46CE-8D95-A4724BBBAE03}">
      <dgm:prSet/>
      <dgm:spPr>
        <a:xfrm>
          <a:off x="952726" y="514790"/>
          <a:ext cx="4114346" cy="4114346"/>
        </a:xfrm>
        <a:noFill/>
        <a:ln w="9525" cap="flat" cmpd="sng" algn="ctr">
          <a:solidFill>
            <a:srgbClr xmlns:mc="http://schemas.openxmlformats.org/markup-compatibility/2006" xmlns:a14="http://schemas.microsoft.com/office/drawing/2007/7/7/main" val="D8B25C" mc:Ignorable="">
              <a:hueOff val="0"/>
              <a:satOff val="0"/>
              <a:lumOff val="0"/>
              <a:alphaOff val="0"/>
            </a:srgbClr>
          </a:solidFill>
          <a:prstDash val="solid"/>
        </a:ln>
        <a:effectLst/>
        <a:scene3d>
          <a:camera prst="orthographicFront"/>
          <a:lightRig rig="chilly" dir="t"/>
        </a:scene3d>
        <a:sp3d z="-40000" prstMaterial="matte"/>
      </dgm:spPr>
      <dgm:t>
        <a:bodyPr/>
        <a:lstStyle/>
        <a:p>
          <a:endParaRPr lang="en-GB"/>
        </a:p>
      </dgm:t>
    </dgm:pt>
    <dgm:pt modelId="{67A879A3-815F-4B9A-9A05-7397411CC829}" type="pres">
      <dgm:prSet presAssocID="{C562136A-3990-45E0-BA45-EE6EF27CAE4A}" presName="cycle" presStyleCnt="0">
        <dgm:presLayoutVars>
          <dgm:dir/>
          <dgm:resizeHandles val="exact"/>
        </dgm:presLayoutVars>
      </dgm:prSet>
      <dgm:spPr/>
      <dgm:t>
        <a:bodyPr/>
        <a:lstStyle/>
        <a:p>
          <a:endParaRPr lang="en-GB"/>
        </a:p>
      </dgm:t>
    </dgm:pt>
    <dgm:pt modelId="{F3EE80D6-7C98-4AC1-B5B4-F88C1EA586E8}" type="pres">
      <dgm:prSet presAssocID="{DF9FD965-C672-4E79-8EDC-0F40D75E8298}" presName="node" presStyleLbl="node1" presStyleIdx="0" presStyleCnt="5">
        <dgm:presLayoutVars>
          <dgm:bulletEnabled val="1"/>
        </dgm:presLayoutVars>
      </dgm:prSet>
      <dgm:spPr>
        <a:prstGeom prst="roundRect">
          <a:avLst/>
        </a:prstGeom>
      </dgm:spPr>
      <dgm:t>
        <a:bodyPr/>
        <a:lstStyle/>
        <a:p>
          <a:endParaRPr lang="en-GB"/>
        </a:p>
      </dgm:t>
    </dgm:pt>
    <dgm:pt modelId="{7BD64863-A98C-4A0A-A610-8E4112D28FC6}" type="pres">
      <dgm:prSet presAssocID="{DF9FD965-C672-4E79-8EDC-0F40D75E8298}" presName="spNode" presStyleCnt="0"/>
      <dgm:spPr/>
    </dgm:pt>
    <dgm:pt modelId="{A6E6A2D7-0271-4C46-BCFE-7F945E23D826}" type="pres">
      <dgm:prSet presAssocID="{AB4C86D2-F508-4927-A11B-03A54F35822C}" presName="sibTrans" presStyleLbl="sibTrans1D1" presStyleIdx="0" presStyleCnt="5"/>
      <dgm:spPr>
        <a:custGeom>
          <a:avLst/>
          <a:gdLst/>
          <a:ahLst/>
          <a:cxnLst/>
          <a:rect l="0" t="0" r="0" b="0"/>
          <a:pathLst>
            <a:path>
              <a:moveTo>
                <a:pt x="2858767" y="162600"/>
              </a:moveTo>
              <a:arcTo wR="2057173" hR="2057173" stAng="17575994" swAng="1965665"/>
            </a:path>
          </a:pathLst>
        </a:custGeom>
      </dgm:spPr>
      <dgm:t>
        <a:bodyPr/>
        <a:lstStyle/>
        <a:p>
          <a:endParaRPr lang="en-GB"/>
        </a:p>
      </dgm:t>
    </dgm:pt>
    <dgm:pt modelId="{05E8B403-08FE-4BA1-82A9-8779FECE5337}" type="pres">
      <dgm:prSet presAssocID="{6D164E67-9D33-435E-BB3F-279A6B034B35}" presName="node" presStyleLbl="node1" presStyleIdx="1" presStyleCnt="5">
        <dgm:presLayoutVars>
          <dgm:bulletEnabled val="1"/>
        </dgm:presLayoutVars>
      </dgm:prSet>
      <dgm:spPr>
        <a:prstGeom prst="roundRect">
          <a:avLst/>
        </a:prstGeom>
      </dgm:spPr>
      <dgm:t>
        <a:bodyPr/>
        <a:lstStyle/>
        <a:p>
          <a:endParaRPr lang="en-GB"/>
        </a:p>
      </dgm:t>
    </dgm:pt>
    <dgm:pt modelId="{07CE01F4-0C47-4BB4-82F0-C922602D54C0}" type="pres">
      <dgm:prSet presAssocID="{6D164E67-9D33-435E-BB3F-279A6B034B35}" presName="spNode" presStyleCnt="0"/>
      <dgm:spPr/>
    </dgm:pt>
    <dgm:pt modelId="{C92451F8-AA4B-47BB-B522-FA999497F6E9}" type="pres">
      <dgm:prSet presAssocID="{F056177D-0FD8-41DA-A678-1C152BCBB4AB}" presName="sibTrans" presStyleLbl="sibTrans1D1" presStyleIdx="1" presStyleCnt="5"/>
      <dgm:spPr>
        <a:custGeom>
          <a:avLst/>
          <a:gdLst/>
          <a:ahLst/>
          <a:cxnLst/>
          <a:rect l="0" t="0" r="0" b="0"/>
          <a:pathLst>
            <a:path>
              <a:moveTo>
                <a:pt x="4111478" y="1948585"/>
              </a:moveTo>
              <a:arcTo wR="2057173" hR="2057173" stAng="21418455" swAng="2199475"/>
            </a:path>
          </a:pathLst>
        </a:custGeom>
      </dgm:spPr>
      <dgm:t>
        <a:bodyPr/>
        <a:lstStyle/>
        <a:p>
          <a:endParaRPr lang="en-GB"/>
        </a:p>
      </dgm:t>
    </dgm:pt>
    <dgm:pt modelId="{590A6631-BF72-4931-9683-89FE4D9BB64E}" type="pres">
      <dgm:prSet presAssocID="{5AA5EA42-613D-4DBE-91CA-39D39539BAA3}" presName="node" presStyleLbl="node1" presStyleIdx="2" presStyleCnt="5">
        <dgm:presLayoutVars>
          <dgm:bulletEnabled val="1"/>
        </dgm:presLayoutVars>
      </dgm:prSet>
      <dgm:spPr>
        <a:prstGeom prst="roundRect">
          <a:avLst/>
        </a:prstGeom>
      </dgm:spPr>
      <dgm:t>
        <a:bodyPr/>
        <a:lstStyle/>
        <a:p>
          <a:endParaRPr lang="en-GB"/>
        </a:p>
      </dgm:t>
    </dgm:pt>
    <dgm:pt modelId="{57F707B8-1631-45DD-AA86-3C3BB903D119}" type="pres">
      <dgm:prSet presAssocID="{5AA5EA42-613D-4DBE-91CA-39D39539BAA3}" presName="spNode" presStyleCnt="0"/>
      <dgm:spPr/>
    </dgm:pt>
    <dgm:pt modelId="{59C879C2-BC5C-43E8-BBAD-4AE10E8F6658}" type="pres">
      <dgm:prSet presAssocID="{C87FD572-D806-484F-BBCF-901747D668F4}" presName="sibTrans" presStyleLbl="sibTrans1D1" presStyleIdx="2" presStyleCnt="5"/>
      <dgm:spPr>
        <a:custGeom>
          <a:avLst/>
          <a:gdLst/>
          <a:ahLst/>
          <a:cxnLst/>
          <a:rect l="0" t="0" r="0" b="0"/>
          <a:pathLst>
            <a:path>
              <a:moveTo>
                <a:pt x="2467464" y="4073016"/>
              </a:moveTo>
              <a:arcTo wR="2057173" hR="2057173" stAng="4709732" swAng="1380535"/>
            </a:path>
          </a:pathLst>
        </a:custGeom>
      </dgm:spPr>
      <dgm:t>
        <a:bodyPr/>
        <a:lstStyle/>
        <a:p>
          <a:endParaRPr lang="en-GB"/>
        </a:p>
      </dgm:t>
    </dgm:pt>
    <dgm:pt modelId="{BE0A9898-3051-448F-B4FB-D37883A0255B}" type="pres">
      <dgm:prSet presAssocID="{7ADD8D40-B691-484E-A102-76222615004B}" presName="node" presStyleLbl="node1" presStyleIdx="3" presStyleCnt="5">
        <dgm:presLayoutVars>
          <dgm:bulletEnabled val="1"/>
        </dgm:presLayoutVars>
      </dgm:prSet>
      <dgm:spPr>
        <a:prstGeom prst="roundRect">
          <a:avLst/>
        </a:prstGeom>
      </dgm:spPr>
      <dgm:t>
        <a:bodyPr/>
        <a:lstStyle/>
        <a:p>
          <a:endParaRPr lang="en-GB"/>
        </a:p>
      </dgm:t>
    </dgm:pt>
    <dgm:pt modelId="{E1C79910-E237-4208-A02A-CE6BA508E499}" type="pres">
      <dgm:prSet presAssocID="{7ADD8D40-B691-484E-A102-76222615004B}" presName="spNode" presStyleCnt="0"/>
      <dgm:spPr/>
    </dgm:pt>
    <dgm:pt modelId="{029F7E10-0854-42FC-B3E8-59914824D08B}" type="pres">
      <dgm:prSet presAssocID="{0EDC4479-48B4-4E8A-B6B8-8994C2B1DE0B}" presName="sibTrans" presStyleLbl="sibTrans1D1" presStyleIdx="3" presStyleCnt="5"/>
      <dgm:spPr>
        <a:custGeom>
          <a:avLst/>
          <a:gdLst/>
          <a:ahLst/>
          <a:cxnLst/>
          <a:rect l="0" t="0" r="0" b="0"/>
          <a:pathLst>
            <a:path>
              <a:moveTo>
                <a:pt x="344349" y="3196557"/>
              </a:moveTo>
              <a:arcTo wR="2057173" hR="2057173" stAng="8782069" swAng="2199475"/>
            </a:path>
          </a:pathLst>
        </a:custGeom>
      </dgm:spPr>
      <dgm:t>
        <a:bodyPr/>
        <a:lstStyle/>
        <a:p>
          <a:endParaRPr lang="en-GB"/>
        </a:p>
      </dgm:t>
    </dgm:pt>
    <dgm:pt modelId="{9009D5F9-BC52-463C-8760-17165F032898}" type="pres">
      <dgm:prSet presAssocID="{771EF42B-636B-4D58-A09C-F313529B7B0E}" presName="node" presStyleLbl="node1" presStyleIdx="4" presStyleCnt="5">
        <dgm:presLayoutVars>
          <dgm:bulletEnabled val="1"/>
        </dgm:presLayoutVars>
      </dgm:prSet>
      <dgm:spPr>
        <a:prstGeom prst="roundRect">
          <a:avLst/>
        </a:prstGeom>
      </dgm:spPr>
      <dgm:t>
        <a:bodyPr/>
        <a:lstStyle/>
        <a:p>
          <a:endParaRPr lang="en-GB"/>
        </a:p>
      </dgm:t>
    </dgm:pt>
    <dgm:pt modelId="{50C2F7C5-1DE4-4A73-BC25-9517ED0D8227}" type="pres">
      <dgm:prSet presAssocID="{771EF42B-636B-4D58-A09C-F313529B7B0E}" presName="spNode" presStyleCnt="0"/>
      <dgm:spPr/>
    </dgm:pt>
    <dgm:pt modelId="{2189D35F-357E-4656-9D2E-5B0405173B22}" type="pres">
      <dgm:prSet presAssocID="{5980C16B-5C56-416C-8021-023948AD7D79}" presName="sibTrans" presStyleLbl="sibTrans1D1" presStyleIdx="4" presStyleCnt="5"/>
      <dgm:spPr>
        <a:custGeom>
          <a:avLst/>
          <a:gdLst/>
          <a:ahLst/>
          <a:cxnLst/>
          <a:rect l="0" t="0" r="0" b="0"/>
          <a:pathLst>
            <a:path>
              <a:moveTo>
                <a:pt x="357860" y="897734"/>
              </a:moveTo>
              <a:arcTo wR="2057173" hR="2057173" stAng="12858340" swAng="1965665"/>
            </a:path>
          </a:pathLst>
        </a:custGeom>
      </dgm:spPr>
      <dgm:t>
        <a:bodyPr/>
        <a:lstStyle/>
        <a:p>
          <a:endParaRPr lang="en-GB"/>
        </a:p>
      </dgm:t>
    </dgm:pt>
  </dgm:ptLst>
  <dgm:cxnLst>
    <dgm:cxn modelId="{01578F4D-8E5A-4345-A875-AA912EF3A602}" type="presOf" srcId="{AB4C86D2-F508-4927-A11B-03A54F35822C}" destId="{A6E6A2D7-0271-4C46-BCFE-7F945E23D826}" srcOrd="0" destOrd="0" presId="urn:microsoft.com/office/officeart/2005/8/layout/cycle6"/>
    <dgm:cxn modelId="{09CD39E6-7636-43B4-B780-5A7DF98E6353}" srcId="{C562136A-3990-45E0-BA45-EE6EF27CAE4A}" destId="{7ADD8D40-B691-484E-A102-76222615004B}" srcOrd="3" destOrd="0" parTransId="{D9EF5787-6C80-41C4-9AEE-498FC40C2086}" sibTransId="{0EDC4479-48B4-4E8A-B6B8-8994C2B1DE0B}"/>
    <dgm:cxn modelId="{210683FB-340A-4B59-9CA5-153872755B17}" type="presOf" srcId="{5AA5EA42-613D-4DBE-91CA-39D39539BAA3}" destId="{590A6631-BF72-4931-9683-89FE4D9BB64E}" srcOrd="0" destOrd="0" presId="urn:microsoft.com/office/officeart/2005/8/layout/cycle6"/>
    <dgm:cxn modelId="{B7522FA4-6AF2-46A8-ADC3-CE5BCA444BAD}" type="presOf" srcId="{DF9FD965-C672-4E79-8EDC-0F40D75E8298}" destId="{F3EE80D6-7C98-4AC1-B5B4-F88C1EA586E8}" srcOrd="0" destOrd="0" presId="urn:microsoft.com/office/officeart/2005/8/layout/cycle6"/>
    <dgm:cxn modelId="{6F33DB39-F2D0-4886-9A3B-B10C3B320747}" srcId="{C562136A-3990-45E0-BA45-EE6EF27CAE4A}" destId="{DF9FD965-C672-4E79-8EDC-0F40D75E8298}" srcOrd="0" destOrd="0" parTransId="{6F4DFB2B-79F4-41E6-830A-87E2B7C75AD0}" sibTransId="{AB4C86D2-F508-4927-A11B-03A54F35822C}"/>
    <dgm:cxn modelId="{FD202079-8BDC-46C5-88D9-839608DB59C9}" srcId="{C562136A-3990-45E0-BA45-EE6EF27CAE4A}" destId="{6D164E67-9D33-435E-BB3F-279A6B034B35}" srcOrd="1" destOrd="0" parTransId="{675999B5-1E33-4912-B83D-78723DA80B10}" sibTransId="{F056177D-0FD8-41DA-A678-1C152BCBB4AB}"/>
    <dgm:cxn modelId="{E33E20EC-169B-4769-BB46-84F3F1F0F60A}" type="presOf" srcId="{F056177D-0FD8-41DA-A678-1C152BCBB4AB}" destId="{C92451F8-AA4B-47BB-B522-FA999497F6E9}" srcOrd="0" destOrd="0" presId="urn:microsoft.com/office/officeart/2005/8/layout/cycle6"/>
    <dgm:cxn modelId="{EB15C036-BF49-4680-8A76-BD9E11FBE11C}" type="presOf" srcId="{5980C16B-5C56-416C-8021-023948AD7D79}" destId="{2189D35F-357E-4656-9D2E-5B0405173B22}" srcOrd="0" destOrd="0" presId="urn:microsoft.com/office/officeart/2005/8/layout/cycle6"/>
    <dgm:cxn modelId="{B634913C-4611-4367-B7D7-8DC145D29BCC}" type="presOf" srcId="{6D164E67-9D33-435E-BB3F-279A6B034B35}" destId="{05E8B403-08FE-4BA1-82A9-8779FECE5337}" srcOrd="0" destOrd="0" presId="urn:microsoft.com/office/officeart/2005/8/layout/cycle6"/>
    <dgm:cxn modelId="{3AA46C8B-6774-44FC-B55F-65E7DCCB0585}" type="presOf" srcId="{C562136A-3990-45E0-BA45-EE6EF27CAE4A}" destId="{67A879A3-815F-4B9A-9A05-7397411CC829}" srcOrd="0" destOrd="0" presId="urn:microsoft.com/office/officeart/2005/8/layout/cycle6"/>
    <dgm:cxn modelId="{AA5BDFBA-4C0E-4099-AA77-155180004E1E}" srcId="{C562136A-3990-45E0-BA45-EE6EF27CAE4A}" destId="{5AA5EA42-613D-4DBE-91CA-39D39539BAA3}" srcOrd="2" destOrd="0" parTransId="{C6ACEE57-8B0E-441D-A21B-F29D87B31A9B}" sibTransId="{C87FD572-D806-484F-BBCF-901747D668F4}"/>
    <dgm:cxn modelId="{19B1C8E4-EFED-45A4-997C-419819E86272}" type="presOf" srcId="{771EF42B-636B-4D58-A09C-F313529B7B0E}" destId="{9009D5F9-BC52-463C-8760-17165F032898}" srcOrd="0" destOrd="0" presId="urn:microsoft.com/office/officeart/2005/8/layout/cycle6"/>
    <dgm:cxn modelId="{600C03CB-84E1-4BE3-8C71-CF0C15ED1F6D}" type="presOf" srcId="{0EDC4479-48B4-4E8A-B6B8-8994C2B1DE0B}" destId="{029F7E10-0854-42FC-B3E8-59914824D08B}" srcOrd="0" destOrd="0" presId="urn:microsoft.com/office/officeart/2005/8/layout/cycle6"/>
    <dgm:cxn modelId="{830EE1BD-993B-4EA7-BCE0-B01524E240BC}" type="presOf" srcId="{7ADD8D40-B691-484E-A102-76222615004B}" destId="{BE0A9898-3051-448F-B4FB-D37883A0255B}" srcOrd="0" destOrd="0" presId="urn:microsoft.com/office/officeart/2005/8/layout/cycle6"/>
    <dgm:cxn modelId="{2A5BEBE0-D2F1-4181-AA58-E72F26D22B1C}" type="presOf" srcId="{C87FD572-D806-484F-BBCF-901747D668F4}" destId="{59C879C2-BC5C-43E8-BBAD-4AE10E8F6658}" srcOrd="0" destOrd="0" presId="urn:microsoft.com/office/officeart/2005/8/layout/cycle6"/>
    <dgm:cxn modelId="{BBED536E-C2BB-46CE-8D95-A4724BBBAE03}" srcId="{C562136A-3990-45E0-BA45-EE6EF27CAE4A}" destId="{771EF42B-636B-4D58-A09C-F313529B7B0E}" srcOrd="4" destOrd="0" parTransId="{D82E83EA-64FC-46CB-91C9-A6EC26A647F9}" sibTransId="{5980C16B-5C56-416C-8021-023948AD7D79}"/>
    <dgm:cxn modelId="{CE2A5AA7-7961-4680-B3C2-B37103BECF76}" type="presParOf" srcId="{67A879A3-815F-4B9A-9A05-7397411CC829}" destId="{F3EE80D6-7C98-4AC1-B5B4-F88C1EA586E8}" srcOrd="0" destOrd="0" presId="urn:microsoft.com/office/officeart/2005/8/layout/cycle6"/>
    <dgm:cxn modelId="{9F1E7370-AF68-4F07-BC51-E3BBB0813D4F}" type="presParOf" srcId="{67A879A3-815F-4B9A-9A05-7397411CC829}" destId="{7BD64863-A98C-4A0A-A610-8E4112D28FC6}" srcOrd="1" destOrd="0" presId="urn:microsoft.com/office/officeart/2005/8/layout/cycle6"/>
    <dgm:cxn modelId="{0DCF8F0D-1E9B-468B-9971-DB6E8A564562}" type="presParOf" srcId="{67A879A3-815F-4B9A-9A05-7397411CC829}" destId="{A6E6A2D7-0271-4C46-BCFE-7F945E23D826}" srcOrd="2" destOrd="0" presId="urn:microsoft.com/office/officeart/2005/8/layout/cycle6"/>
    <dgm:cxn modelId="{EBB80C0A-89CF-4330-B6D8-B6AD6E33A44D}" type="presParOf" srcId="{67A879A3-815F-4B9A-9A05-7397411CC829}" destId="{05E8B403-08FE-4BA1-82A9-8779FECE5337}" srcOrd="3" destOrd="0" presId="urn:microsoft.com/office/officeart/2005/8/layout/cycle6"/>
    <dgm:cxn modelId="{98EEAB2C-8BB4-43B7-9BFB-9520D3980DE7}" type="presParOf" srcId="{67A879A3-815F-4B9A-9A05-7397411CC829}" destId="{07CE01F4-0C47-4BB4-82F0-C922602D54C0}" srcOrd="4" destOrd="0" presId="urn:microsoft.com/office/officeart/2005/8/layout/cycle6"/>
    <dgm:cxn modelId="{0F5FF2D1-A5BF-4760-A928-61920E4C5401}" type="presParOf" srcId="{67A879A3-815F-4B9A-9A05-7397411CC829}" destId="{C92451F8-AA4B-47BB-B522-FA999497F6E9}" srcOrd="5" destOrd="0" presId="urn:microsoft.com/office/officeart/2005/8/layout/cycle6"/>
    <dgm:cxn modelId="{510C942A-45B8-4DA4-B7E2-C55062447024}" type="presParOf" srcId="{67A879A3-815F-4B9A-9A05-7397411CC829}" destId="{590A6631-BF72-4931-9683-89FE4D9BB64E}" srcOrd="6" destOrd="0" presId="urn:microsoft.com/office/officeart/2005/8/layout/cycle6"/>
    <dgm:cxn modelId="{F9FE1807-C1F4-4BE6-B8E5-5929C88627FA}" type="presParOf" srcId="{67A879A3-815F-4B9A-9A05-7397411CC829}" destId="{57F707B8-1631-45DD-AA86-3C3BB903D119}" srcOrd="7" destOrd="0" presId="urn:microsoft.com/office/officeart/2005/8/layout/cycle6"/>
    <dgm:cxn modelId="{9BB1A9A3-95BE-47E8-A9DA-63F1D5CF3A4D}" type="presParOf" srcId="{67A879A3-815F-4B9A-9A05-7397411CC829}" destId="{59C879C2-BC5C-43E8-BBAD-4AE10E8F6658}" srcOrd="8" destOrd="0" presId="urn:microsoft.com/office/officeart/2005/8/layout/cycle6"/>
    <dgm:cxn modelId="{4321A71C-345D-40AD-A14E-5398CAE14598}" type="presParOf" srcId="{67A879A3-815F-4B9A-9A05-7397411CC829}" destId="{BE0A9898-3051-448F-B4FB-D37883A0255B}" srcOrd="9" destOrd="0" presId="urn:microsoft.com/office/officeart/2005/8/layout/cycle6"/>
    <dgm:cxn modelId="{D316EFD7-3F27-4780-9B5B-7FDB177FE463}" type="presParOf" srcId="{67A879A3-815F-4B9A-9A05-7397411CC829}" destId="{E1C79910-E237-4208-A02A-CE6BA508E499}" srcOrd="10" destOrd="0" presId="urn:microsoft.com/office/officeart/2005/8/layout/cycle6"/>
    <dgm:cxn modelId="{3CEEAAF6-8163-43AD-A5ED-DB3AC32598DA}" type="presParOf" srcId="{67A879A3-815F-4B9A-9A05-7397411CC829}" destId="{029F7E10-0854-42FC-B3E8-59914824D08B}" srcOrd="11" destOrd="0" presId="urn:microsoft.com/office/officeart/2005/8/layout/cycle6"/>
    <dgm:cxn modelId="{0D7411A0-8502-4A32-8326-4FF2DDC9C977}" type="presParOf" srcId="{67A879A3-815F-4B9A-9A05-7397411CC829}" destId="{9009D5F9-BC52-463C-8760-17165F032898}" srcOrd="12" destOrd="0" presId="urn:microsoft.com/office/officeart/2005/8/layout/cycle6"/>
    <dgm:cxn modelId="{535D793D-EB0A-46DD-B4E7-EF27A72CC64E}" type="presParOf" srcId="{67A879A3-815F-4B9A-9A05-7397411CC829}" destId="{50C2F7C5-1DE4-4A73-BC25-9517ED0D8227}" srcOrd="13" destOrd="0" presId="urn:microsoft.com/office/officeart/2005/8/layout/cycle6"/>
    <dgm:cxn modelId="{BE364D15-E412-4C87-A0A8-7B07052B207D}" type="presParOf" srcId="{67A879A3-815F-4B9A-9A05-7397411CC829}" destId="{2189D35F-357E-4656-9D2E-5B0405173B22}"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E80D6-7C98-4AC1-B5B4-F88C1EA586E8}">
      <dsp:nvSpPr>
        <dsp:cNvPr id="0" name=""/>
        <dsp:cNvSpPr/>
      </dsp:nvSpPr>
      <dsp:spPr>
        <a:xfrm>
          <a:off x="2219213" y="843"/>
          <a:ext cx="1581373" cy="1027892"/>
        </a:xfrm>
        <a:prstGeom prst="roundRect">
          <a:avLst/>
        </a:prstGeom>
        <a:solidFill>
          <a:srgbClr xmlns:mc="http://schemas.openxmlformats.org/markup-compatibility/2006" xmlns:a14="http://schemas.microsoft.com/office/drawing/2007/7/7/main" val="D8B25C" mc:Ignorable="">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GB" sz="1500" kern="1200" dirty="0" smtClean="0">
              <a:solidFill>
                <a:sysClr val="window" lastClr="FFFFFF"/>
              </a:solidFill>
              <a:latin typeface="segoe ui" pitchFamily="34" charset="0"/>
              <a:ea typeface="+mn-ea"/>
              <a:cs typeface="+mn-cs"/>
            </a:rPr>
            <a:t>Cost of ownership</a:t>
          </a:r>
          <a:endParaRPr lang="en-GB" sz="1500" kern="1200" dirty="0">
            <a:solidFill>
              <a:sysClr val="window" lastClr="FFFFFF"/>
            </a:solidFill>
            <a:latin typeface="segoe ui" pitchFamily="34" charset="0"/>
            <a:ea typeface="+mn-ea"/>
            <a:cs typeface="+mn-cs"/>
          </a:endParaRPr>
        </a:p>
      </dsp:txBody>
      <dsp:txXfrm>
        <a:off x="2269391" y="51021"/>
        <a:ext cx="1481017" cy="927536"/>
      </dsp:txXfrm>
    </dsp:sp>
    <dsp:sp modelId="{A6E6A2D7-0271-4C46-BCFE-7F945E23D826}">
      <dsp:nvSpPr>
        <dsp:cNvPr id="0" name=""/>
        <dsp:cNvSpPr/>
      </dsp:nvSpPr>
      <dsp:spPr>
        <a:xfrm>
          <a:off x="952726" y="514790"/>
          <a:ext cx="4114346" cy="4114346"/>
        </a:xfrm>
        <a:custGeom>
          <a:avLst/>
          <a:gdLst/>
          <a:ahLst/>
          <a:cxnLst/>
          <a:rect l="0" t="0" r="0" b="0"/>
          <a:pathLst>
            <a:path>
              <a:moveTo>
                <a:pt x="2858767" y="162600"/>
              </a:moveTo>
              <a:arcTo wR="2057173" hR="2057173" stAng="17575994" swAng="1965665"/>
            </a:path>
          </a:pathLst>
        </a:custGeom>
        <a:noFill/>
        <a:ln w="9525" cap="flat" cmpd="sng" algn="ctr">
          <a:solidFill>
            <a:srgbClr xmlns:mc="http://schemas.openxmlformats.org/markup-compatibility/2006" xmlns:a14="http://schemas.microsoft.com/office/drawing/2007/7/7/main" val="D8B25C" mc:Ignorable="">
              <a:hueOff val="0"/>
              <a:satOff val="0"/>
              <a:lumOff val="0"/>
              <a:alphaOff val="0"/>
            </a:srgb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05E8B403-08FE-4BA1-82A9-8779FECE5337}">
      <dsp:nvSpPr>
        <dsp:cNvPr id="0" name=""/>
        <dsp:cNvSpPr/>
      </dsp:nvSpPr>
      <dsp:spPr>
        <a:xfrm>
          <a:off x="4175701" y="1422315"/>
          <a:ext cx="1581373" cy="1027892"/>
        </a:xfrm>
        <a:prstGeom prst="roundRect">
          <a:avLst/>
        </a:prstGeom>
        <a:solidFill>
          <a:srgbClr xmlns:mc="http://schemas.openxmlformats.org/markup-compatibility/2006" xmlns:a14="http://schemas.microsoft.com/office/drawing/2007/7/7/main" val="D8B25C" mc:Ignorable="">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GB" sz="1500" kern="1200" dirty="0" smtClean="0">
              <a:solidFill>
                <a:sysClr val="window" lastClr="FFFFFF"/>
              </a:solidFill>
              <a:latin typeface="segoe ui" pitchFamily="34" charset="0"/>
              <a:ea typeface="+mn-ea"/>
              <a:cs typeface="+mn-cs"/>
            </a:rPr>
            <a:t>Business value</a:t>
          </a:r>
          <a:endParaRPr lang="en-GB" sz="1500" kern="1200" dirty="0">
            <a:solidFill>
              <a:sysClr val="window" lastClr="FFFFFF"/>
            </a:solidFill>
            <a:latin typeface="segoe ui" pitchFamily="34" charset="0"/>
            <a:ea typeface="+mn-ea"/>
            <a:cs typeface="+mn-cs"/>
          </a:endParaRPr>
        </a:p>
      </dsp:txBody>
      <dsp:txXfrm>
        <a:off x="4225879" y="1472493"/>
        <a:ext cx="1481017" cy="927536"/>
      </dsp:txXfrm>
    </dsp:sp>
    <dsp:sp modelId="{C92451F8-AA4B-47BB-B522-FA999497F6E9}">
      <dsp:nvSpPr>
        <dsp:cNvPr id="0" name=""/>
        <dsp:cNvSpPr/>
      </dsp:nvSpPr>
      <dsp:spPr>
        <a:xfrm>
          <a:off x="952726" y="514790"/>
          <a:ext cx="4114346" cy="4114346"/>
        </a:xfrm>
        <a:custGeom>
          <a:avLst/>
          <a:gdLst/>
          <a:ahLst/>
          <a:cxnLst/>
          <a:rect l="0" t="0" r="0" b="0"/>
          <a:pathLst>
            <a:path>
              <a:moveTo>
                <a:pt x="4111478" y="1948585"/>
              </a:moveTo>
              <a:arcTo wR="2057173" hR="2057173" stAng="21418455" swAng="2199475"/>
            </a:path>
          </a:pathLst>
        </a:custGeom>
        <a:noFill/>
        <a:ln w="9525" cap="flat" cmpd="sng" algn="ctr">
          <a:solidFill>
            <a:srgbClr xmlns:mc="http://schemas.openxmlformats.org/markup-compatibility/2006" xmlns:a14="http://schemas.microsoft.com/office/drawing/2007/7/7/main" val="D8B25C" mc:Ignorable="">
              <a:hueOff val="0"/>
              <a:satOff val="0"/>
              <a:lumOff val="0"/>
              <a:alphaOff val="0"/>
            </a:srgb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590A6631-BF72-4931-9683-89FE4D9BB64E}">
      <dsp:nvSpPr>
        <dsp:cNvPr id="0" name=""/>
        <dsp:cNvSpPr/>
      </dsp:nvSpPr>
      <dsp:spPr>
        <a:xfrm>
          <a:off x="3428389" y="3722305"/>
          <a:ext cx="1581373" cy="1027892"/>
        </a:xfrm>
        <a:prstGeom prst="roundRect">
          <a:avLst/>
        </a:prstGeom>
        <a:solidFill>
          <a:srgbClr xmlns:mc="http://schemas.openxmlformats.org/markup-compatibility/2006" xmlns:a14="http://schemas.microsoft.com/office/drawing/2007/7/7/main" val="D8B25C" mc:Ignorable="">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GB" sz="1500" kern="1200" dirty="0" smtClean="0">
              <a:solidFill>
                <a:sysClr val="window" lastClr="FFFFFF"/>
              </a:solidFill>
              <a:latin typeface="segoe ui" pitchFamily="34" charset="0"/>
              <a:ea typeface="+mn-ea"/>
              <a:cs typeface="+mn-cs"/>
            </a:rPr>
            <a:t>Product roadmap </a:t>
          </a:r>
          <a:endParaRPr lang="en-GB" sz="1500" kern="1200" dirty="0">
            <a:solidFill>
              <a:sysClr val="window" lastClr="FFFFFF"/>
            </a:solidFill>
            <a:latin typeface="segoe ui" pitchFamily="34" charset="0"/>
            <a:ea typeface="+mn-ea"/>
            <a:cs typeface="+mn-cs"/>
          </a:endParaRPr>
        </a:p>
      </dsp:txBody>
      <dsp:txXfrm>
        <a:off x="3478567" y="3772483"/>
        <a:ext cx="1481017" cy="927536"/>
      </dsp:txXfrm>
    </dsp:sp>
    <dsp:sp modelId="{59C879C2-BC5C-43E8-BBAD-4AE10E8F6658}">
      <dsp:nvSpPr>
        <dsp:cNvPr id="0" name=""/>
        <dsp:cNvSpPr/>
      </dsp:nvSpPr>
      <dsp:spPr>
        <a:xfrm>
          <a:off x="952726" y="514790"/>
          <a:ext cx="4114346" cy="4114346"/>
        </a:xfrm>
        <a:custGeom>
          <a:avLst/>
          <a:gdLst/>
          <a:ahLst/>
          <a:cxnLst/>
          <a:rect l="0" t="0" r="0" b="0"/>
          <a:pathLst>
            <a:path>
              <a:moveTo>
                <a:pt x="2467464" y="4073016"/>
              </a:moveTo>
              <a:arcTo wR="2057173" hR="2057173" stAng="4709732" swAng="1380535"/>
            </a:path>
          </a:pathLst>
        </a:custGeom>
        <a:noFill/>
        <a:ln w="9525" cap="flat" cmpd="sng" algn="ctr">
          <a:solidFill>
            <a:srgbClr xmlns:mc="http://schemas.openxmlformats.org/markup-compatibility/2006" xmlns:a14="http://schemas.microsoft.com/office/drawing/2007/7/7/main" val="D8B25C" mc:Ignorable="">
              <a:hueOff val="0"/>
              <a:satOff val="0"/>
              <a:lumOff val="0"/>
              <a:alphaOff val="0"/>
            </a:srgb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BE0A9898-3051-448F-B4FB-D37883A0255B}">
      <dsp:nvSpPr>
        <dsp:cNvPr id="0" name=""/>
        <dsp:cNvSpPr/>
      </dsp:nvSpPr>
      <dsp:spPr>
        <a:xfrm>
          <a:off x="1010037" y="3722305"/>
          <a:ext cx="1581373" cy="1027892"/>
        </a:xfrm>
        <a:prstGeom prst="roundRect">
          <a:avLst/>
        </a:prstGeom>
        <a:solidFill>
          <a:srgbClr xmlns:mc="http://schemas.openxmlformats.org/markup-compatibility/2006" xmlns:a14="http://schemas.microsoft.com/office/drawing/2007/7/7/main" val="D8B25C" mc:Ignorable="">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GB" sz="1500" kern="1200" dirty="0" smtClean="0">
              <a:solidFill>
                <a:sysClr val="window" lastClr="FFFFFF"/>
              </a:solidFill>
              <a:latin typeface="segoe ui" pitchFamily="34" charset="0"/>
              <a:ea typeface="+mn-ea"/>
              <a:cs typeface="+mn-cs"/>
            </a:rPr>
            <a:t>Virtualization support</a:t>
          </a:r>
          <a:endParaRPr lang="en-GB" sz="1500" kern="1200" dirty="0">
            <a:solidFill>
              <a:sysClr val="window" lastClr="FFFFFF"/>
            </a:solidFill>
            <a:latin typeface="segoe ui" pitchFamily="34" charset="0"/>
            <a:ea typeface="+mn-ea"/>
            <a:cs typeface="+mn-cs"/>
          </a:endParaRPr>
        </a:p>
      </dsp:txBody>
      <dsp:txXfrm>
        <a:off x="1060215" y="3772483"/>
        <a:ext cx="1481017" cy="927536"/>
      </dsp:txXfrm>
    </dsp:sp>
    <dsp:sp modelId="{029F7E10-0854-42FC-B3E8-59914824D08B}">
      <dsp:nvSpPr>
        <dsp:cNvPr id="0" name=""/>
        <dsp:cNvSpPr/>
      </dsp:nvSpPr>
      <dsp:spPr>
        <a:xfrm>
          <a:off x="952726" y="514790"/>
          <a:ext cx="4114346" cy="4114346"/>
        </a:xfrm>
        <a:custGeom>
          <a:avLst/>
          <a:gdLst/>
          <a:ahLst/>
          <a:cxnLst/>
          <a:rect l="0" t="0" r="0" b="0"/>
          <a:pathLst>
            <a:path>
              <a:moveTo>
                <a:pt x="344349" y="3196557"/>
              </a:moveTo>
              <a:arcTo wR="2057173" hR="2057173" stAng="8782069" swAng="2199475"/>
            </a:path>
          </a:pathLst>
        </a:custGeom>
        <a:noFill/>
        <a:ln w="9525" cap="flat" cmpd="sng" algn="ctr">
          <a:solidFill>
            <a:srgbClr xmlns:mc="http://schemas.openxmlformats.org/markup-compatibility/2006" xmlns:a14="http://schemas.microsoft.com/office/drawing/2007/7/7/main" val="D8B25C" mc:Ignorable="">
              <a:hueOff val="0"/>
              <a:satOff val="0"/>
              <a:lumOff val="0"/>
              <a:alphaOff val="0"/>
            </a:srgb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9009D5F9-BC52-463C-8760-17165F032898}">
      <dsp:nvSpPr>
        <dsp:cNvPr id="0" name=""/>
        <dsp:cNvSpPr/>
      </dsp:nvSpPr>
      <dsp:spPr>
        <a:xfrm>
          <a:off x="262725" y="1422315"/>
          <a:ext cx="1581373" cy="1027892"/>
        </a:xfrm>
        <a:prstGeom prst="roundRect">
          <a:avLst/>
        </a:prstGeom>
        <a:solidFill>
          <a:srgbClr xmlns:mc="http://schemas.openxmlformats.org/markup-compatibility/2006" xmlns:a14="http://schemas.microsoft.com/office/drawing/2007/7/7/main" val="D8B25C" mc:Ignorable="">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GB" sz="1500" kern="1200" dirty="0" smtClean="0">
              <a:solidFill>
                <a:sysClr val="window" lastClr="FFFFFF"/>
              </a:solidFill>
              <a:latin typeface="segoe ui" pitchFamily="34" charset="0"/>
              <a:ea typeface="+mn-ea"/>
              <a:cs typeface="+mn-cs"/>
            </a:rPr>
            <a:t>Ease of standardization</a:t>
          </a:r>
          <a:endParaRPr lang="en-GB" sz="1500" kern="1200" dirty="0">
            <a:solidFill>
              <a:sysClr val="window" lastClr="FFFFFF"/>
            </a:solidFill>
            <a:latin typeface="segoe ui" pitchFamily="34" charset="0"/>
            <a:ea typeface="+mn-ea"/>
            <a:cs typeface="+mn-cs"/>
          </a:endParaRPr>
        </a:p>
      </dsp:txBody>
      <dsp:txXfrm>
        <a:off x="312903" y="1472493"/>
        <a:ext cx="1481017" cy="927536"/>
      </dsp:txXfrm>
    </dsp:sp>
    <dsp:sp modelId="{2189D35F-357E-4656-9D2E-5B0405173B22}">
      <dsp:nvSpPr>
        <dsp:cNvPr id="0" name=""/>
        <dsp:cNvSpPr/>
      </dsp:nvSpPr>
      <dsp:spPr>
        <a:xfrm>
          <a:off x="952726" y="514790"/>
          <a:ext cx="4114346" cy="4114346"/>
        </a:xfrm>
        <a:custGeom>
          <a:avLst/>
          <a:gdLst/>
          <a:ahLst/>
          <a:cxnLst/>
          <a:rect l="0" t="0" r="0" b="0"/>
          <a:pathLst>
            <a:path>
              <a:moveTo>
                <a:pt x="357860" y="897734"/>
              </a:moveTo>
              <a:arcTo wR="2057173" hR="2057173" stAng="12858340" swAng="1965665"/>
            </a:path>
          </a:pathLst>
        </a:custGeom>
        <a:noFill/>
        <a:ln w="9525" cap="flat" cmpd="sng" algn="ctr">
          <a:solidFill>
            <a:srgbClr xmlns:mc="http://schemas.openxmlformats.org/markup-compatibility/2006" xmlns:a14="http://schemas.microsoft.com/office/drawing/2007/7/7/main" val="D8B25C" mc:Ignorable="">
              <a:hueOff val="0"/>
              <a:satOff val="0"/>
              <a:lumOff val="0"/>
              <a:alphaOff val="0"/>
            </a:srgb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0.36792</cdr:x>
      <cdr:y>0</cdr:y>
    </cdr:from>
    <cdr:to>
      <cdr:x>0.65094</cdr:x>
      <cdr:y>0.09259</cdr:y>
    </cdr:to>
    <cdr:sp macro="" textlink="">
      <cdr:nvSpPr>
        <cdr:cNvPr id="3" name="TextBox 1"/>
        <cdr:cNvSpPr txBox="1"/>
      </cdr:nvSpPr>
      <cdr:spPr>
        <a:xfrm xmlns:a="http://schemas.openxmlformats.org/drawingml/2006/main">
          <a:off x="2971800" y="0"/>
          <a:ext cx="2286000" cy="38098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lnSpc>
              <a:spcPct val="90000"/>
            </a:lnSpc>
            <a:spcBef>
              <a:spcPts val="630"/>
            </a:spcBef>
            <a:buClr>
              <a:srgbClr xmlns:mc="http://schemas.openxmlformats.org/markup-compatibility/2006" xmlns:a14="http://schemas.microsoft.com/office/drawing/2007/7/7/main" val="FFFF99" mc:Ignorable=""/>
            </a:buClr>
            <a:buSzPct val="120000"/>
            <a:defRPr/>
          </a:pPr>
          <a:r>
            <a:rPr lang="en-US" altLang="zh-CN" sz="1600" kern="1200" dirty="0" smtClean="0">
              <a:gradFill flip="none" rotWithShape="1">
                <a:gsLst>
                  <a:gs pos="0">
                    <a:schemeClr val="tx1">
                      <a:lumMod val="75000"/>
                      <a:lumOff val="25000"/>
                    </a:schemeClr>
                  </a:gs>
                  <a:gs pos="100000">
                    <a:schemeClr val="tx1">
                      <a:lumMod val="95000"/>
                      <a:lumOff val="5000"/>
                    </a:schemeClr>
                  </a:gs>
                </a:gsLst>
                <a:lin ang="5400000" scaled="1"/>
                <a:tileRect/>
              </a:gradFill>
              <a:latin typeface="Segoe UI" pitchFamily="34" charset="0"/>
            </a:rPr>
            <a:t>VIRTUAL INSTANCES SCALABILITY</a:t>
          </a:r>
          <a:endParaRPr lang="en-US" altLang="zh-CN" sz="1600" kern="1200" dirty="0">
            <a:gradFill flip="none" rotWithShape="1">
              <a:gsLst>
                <a:gs pos="0">
                  <a:schemeClr val="tx1">
                    <a:lumMod val="75000"/>
                    <a:lumOff val="25000"/>
                  </a:schemeClr>
                </a:gs>
                <a:gs pos="100000">
                  <a:schemeClr val="tx1">
                    <a:lumMod val="95000"/>
                    <a:lumOff val="5000"/>
                  </a:schemeClr>
                </a:gs>
              </a:gsLst>
              <a:lin ang="5400000" scaled="1"/>
              <a:tileRect/>
            </a:gradFill>
            <a:latin typeface="Segoe UI"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0.34015</cdr:x>
      <cdr:y>0.91391</cdr:y>
    </cdr:from>
    <cdr:to>
      <cdr:x>0.62403</cdr:x>
      <cdr:y>1</cdr:y>
    </cdr:to>
    <cdr:sp macro="" textlink="">
      <cdr:nvSpPr>
        <cdr:cNvPr id="2" name="TextBox 1"/>
        <cdr:cNvSpPr txBox="1"/>
      </cdr:nvSpPr>
      <cdr:spPr>
        <a:xfrm xmlns:a="http://schemas.openxmlformats.org/drawingml/2006/main">
          <a:off x="1228436" y="2059080"/>
          <a:ext cx="1025237" cy="19396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n-US" sz="1100" dirty="0">
            <a:solidFill>
              <a:schemeClr val="tx1">
                <a:lumMod val="85000"/>
                <a:lumOff val="15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008F381-71D2-40B5-99EF-CC42F6A0CFD3}" type="datetimeFigureOut">
              <a:rPr lang="en-US"/>
              <a:pPr>
                <a:defRPr/>
              </a:pPr>
              <a:t>4/6/2010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388169D-EF28-4D7C-882C-997A7445BC5B}" type="slidenum">
              <a:rPr lang="en-US"/>
              <a:pPr>
                <a:defRPr/>
              </a:pPr>
              <a:t>‹#›</a:t>
            </a:fld>
            <a:endParaRPr lang="en-US" dirty="0"/>
          </a:p>
        </p:txBody>
      </p:sp>
    </p:spTree>
    <p:extLst>
      <p:ext uri="{BB962C8B-B14F-4D97-AF65-F5344CB8AC3E}">
        <p14:creationId xmlns:p14="http://schemas.microsoft.com/office/powerpoint/2007/7/12/main" val="3241071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FC4F70A-C88C-4495-BAAC-9E7600966C22}" type="datetimeFigureOut">
              <a:rPr lang="en-US"/>
              <a:pPr>
                <a:defRPr/>
              </a:pPr>
              <a:t>4/6/2010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D75B0E5-5D68-451A-A53F-D5C39AD66427}" type="slidenum">
              <a:rPr lang="en-US"/>
              <a:pPr>
                <a:defRPr/>
              </a:pPr>
              <a:t>‹#›</a:t>
            </a:fld>
            <a:endParaRPr lang="en-US" dirty="0"/>
          </a:p>
        </p:txBody>
      </p:sp>
    </p:spTree>
    <p:extLst>
      <p:ext uri="{BB962C8B-B14F-4D97-AF65-F5344CB8AC3E}">
        <p14:creationId xmlns:p14="http://schemas.microsoft.com/office/powerpoint/2007/7/12/main" val="15522376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mn-lt"/>
        <a:ea typeface="+mn-ea"/>
        <a:cs typeface="+mn-cs"/>
      </a:defRPr>
    </a:lvl1pPr>
    <a:lvl2pPr marL="457200" indent="-223838" algn="l" rtl="0" fontAlgn="base">
      <a:spcBef>
        <a:spcPct val="30000"/>
      </a:spcBef>
      <a:spcAft>
        <a:spcPct val="0"/>
      </a:spcAft>
      <a:defRPr sz="1000" kern="1200">
        <a:solidFill>
          <a:schemeClr val="tx1"/>
        </a:solidFill>
        <a:latin typeface="+mn-lt"/>
        <a:ea typeface="+mn-ea"/>
        <a:cs typeface="+mn-cs"/>
      </a:defRPr>
    </a:lvl2pPr>
    <a:lvl3pPr marL="681038" indent="-233363" algn="l" rtl="0" fontAlgn="base">
      <a:spcBef>
        <a:spcPct val="30000"/>
      </a:spcBef>
      <a:spcAft>
        <a:spcPct val="0"/>
      </a:spcAft>
      <a:defRPr sz="1000" kern="1200">
        <a:solidFill>
          <a:schemeClr val="tx1"/>
        </a:solidFill>
        <a:latin typeface="+mn-lt"/>
        <a:ea typeface="+mn-ea"/>
        <a:cs typeface="+mn-cs"/>
      </a:defRPr>
    </a:lvl3pPr>
    <a:lvl4pPr marL="914400" indent="-233363" algn="l" rtl="0" fontAlgn="base">
      <a:spcBef>
        <a:spcPct val="30000"/>
      </a:spcBef>
      <a:spcAft>
        <a:spcPct val="0"/>
      </a:spcAft>
      <a:defRPr sz="1000" kern="1200">
        <a:solidFill>
          <a:schemeClr val="tx1"/>
        </a:solidFill>
        <a:latin typeface="+mn-lt"/>
        <a:ea typeface="+mn-ea"/>
        <a:cs typeface="+mn-cs"/>
      </a:defRPr>
    </a:lvl4pPr>
    <a:lvl5pPr marL="1147763" indent="-233363" algn="l" rtl="0" fontAlgn="base">
      <a:spcBef>
        <a:spcPct val="30000"/>
      </a:spcBef>
      <a:spcAft>
        <a:spcPct val="0"/>
      </a:spcAft>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dt" sz="quarter" idx="1"/>
          </p:nvPr>
        </p:nvSpPr>
        <p:spPr>
          <a:noFill/>
        </p:spPr>
        <p:txBody>
          <a:bodyPr/>
          <a:lstStyle/>
          <a:p>
            <a:fld id="{0655E23E-560A-4007-BF8A-1BFE5C2F67C8}" type="datetime8">
              <a:rPr lang="en-US" smtClean="0">
                <a:solidFill>
                  <a:prstClr val="black"/>
                </a:solidFill>
              </a:rPr>
              <a:pPr/>
              <a:t>4/6/2010 11:15 PM</a:t>
            </a:fld>
            <a:endParaRPr lang="en-US" dirty="0" smtClean="0">
              <a:solidFill>
                <a:prstClr val="black"/>
              </a:solidFill>
            </a:endParaRPr>
          </a:p>
        </p:txBody>
      </p:sp>
      <p:sp>
        <p:nvSpPr>
          <p:cNvPr id="16386" name="Rectangle 6"/>
          <p:cNvSpPr>
            <a:spLocks noGrp="1" noChangeArrowheads="1"/>
          </p:cNvSpPr>
          <p:nvPr>
            <p:ph type="ftr" sz="quarter" idx="4"/>
          </p:nvPr>
        </p:nvSpPr>
        <p:spPr>
          <a:noFill/>
        </p:spPr>
        <p:txBody>
          <a:bodyPr/>
          <a:lstStyle/>
          <a:p>
            <a:r>
              <a:rPr lang="en-US" dirty="0" smtClean="0">
                <a:solidFill>
                  <a:prstClr val="black"/>
                </a:solidFill>
              </a:rPr>
              <a:t>© 2004 Microsoft Corporation. All rights reserved.</a:t>
            </a:r>
          </a:p>
          <a:p>
            <a:pPr eaLnBrk="0" hangingPunct="0"/>
            <a:r>
              <a:rPr lang="en-US" dirty="0" smtClean="0">
                <a:solidFill>
                  <a:prstClr val="black"/>
                </a:solidFill>
              </a:rPr>
              <a:t>This presentation is for informational purposes only. Microsoft makes no warranties, express or implied, in this summary.</a:t>
            </a:r>
          </a:p>
        </p:txBody>
      </p:sp>
      <p:sp>
        <p:nvSpPr>
          <p:cNvPr id="16387" name="Rectangle 7"/>
          <p:cNvSpPr>
            <a:spLocks noGrp="1" noChangeArrowheads="1"/>
          </p:cNvSpPr>
          <p:nvPr>
            <p:ph type="sldNum" sz="quarter" idx="5"/>
          </p:nvPr>
        </p:nvSpPr>
        <p:spPr>
          <a:noFill/>
        </p:spPr>
        <p:txBody>
          <a:bodyPr/>
          <a:lstStyle/>
          <a:p>
            <a:fld id="{68299749-6EA7-4D63-8559-42ED0FF9C00A}" type="slidenum">
              <a:rPr lang="en-US" smtClean="0">
                <a:solidFill>
                  <a:prstClr val="black"/>
                </a:solidFill>
              </a:rPr>
              <a:pPr/>
              <a:t>1</a:t>
            </a:fld>
            <a:endParaRPr lang="en-US" dirty="0" smtClean="0">
              <a:solidFill>
                <a:prstClr val="black"/>
              </a:solidFill>
            </a:endParaRPr>
          </a:p>
        </p:txBody>
      </p:sp>
      <p:sp>
        <p:nvSpPr>
          <p:cNvPr id="16388" name="Rectangle 6"/>
          <p:cNvSpPr>
            <a:spLocks noGrp="1" noRot="1" noChangeAspect="1" noChangeArrowheads="1" noTextEdit="1"/>
          </p:cNvSpPr>
          <p:nvPr>
            <p:ph type="sldImg"/>
          </p:nvPr>
        </p:nvSpPr>
        <p:spPr>
          <a:ln/>
        </p:spPr>
      </p:sp>
      <p:sp>
        <p:nvSpPr>
          <p:cNvPr id="16389" name="Rectangle 7"/>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SQL Server 2008 offers greater out-of-the-box functionality and lower ongoing maintenance costs than other major databases, including Oracle and IBM DB2.</a:t>
            </a:r>
          </a:p>
          <a:p>
            <a:r>
              <a:rPr lang="en-GB" dirty="0" smtClean="0"/>
              <a:t>Enterprise-class</a:t>
            </a:r>
            <a:r>
              <a:rPr lang="en-GB" baseline="0" dirty="0" smtClean="0"/>
              <a:t> high availability technologies, performance and scalability, and security are included in the price, and the range of management tools, automation maintenance capabilities, and proactive administration capabilities such as policy-based management significantly reduce the administrative overheads involved in running database servers across the enterprise. And if that weren’t enough, you also get a full Business Intelligence platform and the ability to store and manage non-relational data such as XML, spatial data, or user-defined types created with managed code.</a:t>
            </a:r>
            <a:endParaRPr lang="en-GB"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000" dirty="0" smtClean="0"/>
              <a:t>Key Points:</a:t>
            </a:r>
          </a:p>
          <a:p>
            <a:pPr lvl="0">
              <a:buFont typeface="Arial" pitchFamily="34" charset="0"/>
              <a:buChar char="•"/>
            </a:pPr>
            <a:r>
              <a:rPr lang="en-US" sz="1000" kern="1200" dirty="0" smtClean="0">
                <a:solidFill>
                  <a:schemeClr val="tx1"/>
                </a:solidFill>
                <a:latin typeface="+mn-lt"/>
                <a:ea typeface="+mn-ea"/>
                <a:cs typeface="+mn-cs"/>
              </a:rPr>
              <a:t>SQL Server is fast evolving as a database platform.</a:t>
            </a:r>
            <a:r>
              <a:rPr lang="en-US" sz="1000" kern="1200" baseline="0" dirty="0" smtClean="0">
                <a:solidFill>
                  <a:schemeClr val="tx1"/>
                </a:solidFill>
                <a:latin typeface="+mn-lt"/>
                <a:ea typeface="+mn-ea"/>
                <a:cs typeface="+mn-cs"/>
              </a:rPr>
              <a:t> Over various releases it has steadily evolved into an enterprise-class data platform that meets the needs of the largest of organizations.</a:t>
            </a:r>
            <a:endParaRPr lang="en-GB" sz="1000" kern="1200" dirty="0" smtClean="0">
              <a:solidFill>
                <a:schemeClr val="tx1"/>
              </a:solidFill>
              <a:latin typeface="+mn-lt"/>
              <a:ea typeface="+mn-ea"/>
              <a:cs typeface="+mn-cs"/>
            </a:endParaRPr>
          </a:p>
          <a:p>
            <a:pPr lvl="0">
              <a:buFont typeface="Arial" pitchFamily="34" charset="0"/>
              <a:buChar char="•"/>
            </a:pPr>
            <a:r>
              <a:rPr lang="en-US" sz="1000" kern="1200" dirty="0" smtClean="0">
                <a:solidFill>
                  <a:schemeClr val="tx1"/>
                </a:solidFill>
                <a:latin typeface="+mn-lt"/>
                <a:ea typeface="+mn-ea"/>
                <a:cs typeface="+mn-cs"/>
              </a:rPr>
              <a:t>This evolution will continue into the future with  large data warehousing capabilities through SQL Server “Madison”, simpler management and deployment</a:t>
            </a:r>
            <a:r>
              <a:rPr lang="en-US" sz="1000" kern="1200" baseline="0" dirty="0" smtClean="0">
                <a:solidFill>
                  <a:schemeClr val="tx1"/>
                </a:solidFill>
                <a:latin typeface="+mn-lt"/>
                <a:ea typeface="+mn-ea"/>
                <a:cs typeface="+mn-cs"/>
              </a:rPr>
              <a:t> capabilities in SQL Server “Kilimanjaro”</a:t>
            </a:r>
            <a:r>
              <a:rPr lang="en-US" sz="1000" kern="1200" dirty="0" smtClean="0">
                <a:solidFill>
                  <a:schemeClr val="tx1"/>
                </a:solidFill>
                <a:latin typeface="+mn-lt"/>
                <a:ea typeface="+mn-ea"/>
                <a:cs typeface="+mn-cs"/>
              </a:rPr>
              <a:t>, and cloud-based data</a:t>
            </a:r>
            <a:r>
              <a:rPr lang="en-US" sz="1000" kern="1200" baseline="0" dirty="0" smtClean="0">
                <a:solidFill>
                  <a:schemeClr val="tx1"/>
                </a:solidFill>
                <a:latin typeface="+mn-lt"/>
                <a:ea typeface="+mn-ea"/>
                <a:cs typeface="+mn-cs"/>
              </a:rPr>
              <a:t> storage through SQL Data Services</a:t>
            </a:r>
            <a:endParaRPr lang="en-GB" sz="1000" kern="1200" dirty="0" smtClean="0">
              <a:solidFill>
                <a:schemeClr val="tx1"/>
              </a:solidFill>
              <a:latin typeface="+mn-lt"/>
              <a:ea typeface="+mn-ea"/>
              <a:cs typeface="+mn-cs"/>
            </a:endParaRPr>
          </a:p>
          <a:p>
            <a:pPr lvl="0">
              <a:buFont typeface="Arial" pitchFamily="34" charset="0"/>
              <a:buChar char="•"/>
            </a:pPr>
            <a:r>
              <a:rPr lang="en-US" sz="1000" kern="1200" dirty="0" smtClean="0">
                <a:solidFill>
                  <a:schemeClr val="tx1"/>
                </a:solidFill>
                <a:latin typeface="+mn-lt"/>
                <a:ea typeface="+mn-ea"/>
                <a:cs typeface="+mn-cs"/>
              </a:rPr>
              <a:t>In the long run you want to adopt a system which is easy to set-up, maintain and low overall cost – SQL Server meets these needs</a:t>
            </a:r>
            <a:endParaRPr lang="en-GB" sz="1000" kern="1200" dirty="0" smtClean="0">
              <a:solidFill>
                <a:schemeClr val="tx1"/>
              </a:solidFill>
              <a:latin typeface="+mn-lt"/>
              <a:ea typeface="+mn-ea"/>
              <a:cs typeface="+mn-cs"/>
            </a:endParaRPr>
          </a:p>
          <a:p>
            <a:pPr lvl="0">
              <a:buFont typeface="Arial" pitchFamily="34" charset="0"/>
              <a:buChar char="•"/>
            </a:pPr>
            <a:r>
              <a:rPr lang="en-US" sz="1000" kern="1200" dirty="0" smtClean="0">
                <a:solidFill>
                  <a:schemeClr val="tx1"/>
                </a:solidFill>
                <a:latin typeface="+mn-lt"/>
                <a:ea typeface="+mn-ea"/>
                <a:cs typeface="+mn-cs"/>
              </a:rPr>
              <a:t>If you are using other Microsoft technologies, interoperability is important. SQL Server integrates extremely well with other</a:t>
            </a:r>
            <a:r>
              <a:rPr lang="en-US" sz="1000" kern="1200" baseline="0" dirty="0" smtClean="0">
                <a:solidFill>
                  <a:schemeClr val="tx1"/>
                </a:solidFill>
                <a:latin typeface="+mn-lt"/>
                <a:ea typeface="+mn-ea"/>
                <a:cs typeface="+mn-cs"/>
              </a:rPr>
              <a:t> Microsoft products such as Microsoft Office</a:t>
            </a:r>
            <a:endParaRPr lang="en-GB" sz="1000" kern="1200" dirty="0" smtClean="0">
              <a:solidFill>
                <a:schemeClr val="tx1"/>
              </a:solidFill>
              <a:latin typeface="+mn-lt"/>
              <a:ea typeface="+mn-ea"/>
              <a:cs typeface="+mn-cs"/>
            </a:endParaRPr>
          </a:p>
          <a:p>
            <a:pPr lvl="0">
              <a:buFont typeface="Arial" pitchFamily="34" charset="0"/>
              <a:buChar char="•"/>
            </a:pPr>
            <a:r>
              <a:rPr lang="en-US" sz="1000" kern="1200" dirty="0" smtClean="0">
                <a:solidFill>
                  <a:schemeClr val="tx1"/>
                </a:solidFill>
                <a:latin typeface="+mn-lt"/>
                <a:ea typeface="+mn-ea"/>
                <a:cs typeface="+mn-cs"/>
              </a:rPr>
              <a:t>With so many SQL Server installations in companies</a:t>
            </a:r>
            <a:r>
              <a:rPr lang="en-US" sz="1000" kern="1200" baseline="0" dirty="0" smtClean="0">
                <a:solidFill>
                  <a:schemeClr val="tx1"/>
                </a:solidFill>
                <a:latin typeface="+mn-lt"/>
                <a:ea typeface="+mn-ea"/>
                <a:cs typeface="+mn-cs"/>
              </a:rPr>
              <a:t> all over the world, there are a large base of SQL Server skills that you can build on.</a:t>
            </a:r>
            <a:endParaRPr lang="en-GB" sz="1000" kern="1200" dirty="0" smtClean="0">
              <a:solidFill>
                <a:schemeClr val="tx1"/>
              </a:solidFill>
              <a:latin typeface="+mn-lt"/>
              <a:ea typeface="+mn-ea"/>
              <a:cs typeface="+mn-cs"/>
            </a:endParaRPr>
          </a:p>
          <a:p>
            <a:endParaRPr lang="en-US" dirty="0"/>
          </a:p>
          <a:p>
            <a:endParaRPr lang="en-US" dirty="0"/>
          </a:p>
          <a:p>
            <a:endParaRPr lang="en-US" b="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SQL Server</a:t>
            </a:r>
            <a:r>
              <a:rPr lang="en-GB" baseline="0" dirty="0" smtClean="0"/>
              <a:t> works well in virtual environments such as Microsoft Windows Hyper-V. There are licensing advantages that you can use to install multiple virtual database servers cost-effectively, and you can easily move virtual database servers from one physical server to another in order to perform maintenance tasks or to balance workload utilization. Additionally, since each database server is implemented as a virtual file, you can simplify your backup procedures and back up the entire database server by simply copying the VHD file.</a:t>
            </a:r>
          </a:p>
          <a:p>
            <a:endParaRPr lang="en-GB" dirty="0" smtClean="0"/>
          </a:p>
          <a:p>
            <a:r>
              <a:rPr lang="en-GB" dirty="0" smtClean="0"/>
              <a:t>Note that the underlying hardware</a:t>
            </a:r>
            <a:r>
              <a:rPr lang="en-GB" baseline="0" dirty="0" smtClean="0"/>
              <a:t> must support virtualization </a:t>
            </a:r>
            <a:r>
              <a:rPr lang="en-GB" sz="1000" kern="1200" dirty="0" smtClean="0">
                <a:solidFill>
                  <a:schemeClr val="tx1"/>
                </a:solidFill>
                <a:latin typeface="+mn-lt"/>
                <a:ea typeface="+mn-ea"/>
                <a:cs typeface="+mn-cs"/>
              </a:rPr>
              <a:t>(e.g. Intel VT and AMD –V)</a:t>
            </a:r>
            <a:endParaRPr lang="en-GB"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Standardization</a:t>
            </a:r>
            <a:r>
              <a:rPr lang="en-GB" baseline="0" dirty="0" smtClean="0"/>
              <a:t> on a single database system is often the first step in a consolidation process. </a:t>
            </a:r>
            <a:r>
              <a:rPr lang="en-GB" dirty="0" smtClean="0"/>
              <a:t>This raises</a:t>
            </a:r>
            <a:r>
              <a:rPr lang="en-GB" baseline="0" dirty="0" smtClean="0"/>
              <a:t> the problem of how to migrate data from a potentially wide range of existing systems to your chosen database. SQL Server 2008 includes SQL Server Integration Services, a comprehensive ETL platform that you can use to migrate data from a large number of data sources and apply transformations to the data as it is transferred.</a:t>
            </a:r>
            <a:endParaRPr lang="en-GB"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363" fontAlgn="base">
              <a:lnSpc>
                <a:spcPct val="120000"/>
              </a:lnSpc>
              <a:spcBef>
                <a:spcPct val="20000"/>
              </a:spcBef>
              <a:spcAft>
                <a:spcPct val="0"/>
              </a:spcAft>
              <a:buClr>
                <a:srgbClr xmlns:mc="http://schemas.openxmlformats.org/markup-compatibility/2006" xmlns:a14="http://schemas.microsoft.com/office/drawing/2007/7/7/main" val="FF0000" mc:Ignorable=""/>
              </a:buClr>
              <a:buSzPct val="75000"/>
              <a:buFont typeface="Wingdings 3" pitchFamily="8" charset="2"/>
              <a:buNone/>
              <a:tabLst/>
              <a:defRPr/>
            </a:pPr>
            <a:r>
              <a:rPr lang="en-US" sz="1200" dirty="0" smtClean="0">
                <a:solidFill>
                  <a:schemeClr val="accent5">
                    <a:lumMod val="25000"/>
                  </a:schemeClr>
                </a:solidFill>
                <a:latin typeface="Calibri" pitchFamily="34" charset="0"/>
              </a:rPr>
              <a:t>So how do we choose.</a:t>
            </a:r>
            <a:r>
              <a:rPr lang="en-US" sz="1200" baseline="0" dirty="0" smtClean="0">
                <a:solidFill>
                  <a:schemeClr val="accent5">
                    <a:lumMod val="25000"/>
                  </a:schemeClr>
                </a:solidFill>
                <a:latin typeface="Calibri" pitchFamily="34" charset="0"/>
              </a:rPr>
              <a:t> Here are some key parameters to evaluate for your environment.</a:t>
            </a:r>
          </a:p>
          <a:p>
            <a:pPr marL="0" marR="0" lvl="0" indent="0" defTabSz="914363" fontAlgn="base">
              <a:lnSpc>
                <a:spcPct val="120000"/>
              </a:lnSpc>
              <a:spcBef>
                <a:spcPct val="20000"/>
              </a:spcBef>
              <a:spcAft>
                <a:spcPct val="0"/>
              </a:spcAft>
              <a:buClr>
                <a:srgbClr xmlns:mc="http://schemas.openxmlformats.org/markup-compatibility/2006" xmlns:a14="http://schemas.microsoft.com/office/drawing/2007/7/7/main" val="FF0000" mc:Ignorable=""/>
              </a:buClr>
              <a:buSzPct val="75000"/>
              <a:buFont typeface="Wingdings 3" pitchFamily="8" charset="2"/>
              <a:buNone/>
              <a:tabLst/>
              <a:defRPr/>
            </a:pPr>
            <a:endParaRPr lang="en-US" sz="1200" baseline="0" dirty="0" smtClean="0">
              <a:solidFill>
                <a:schemeClr val="accent5">
                  <a:lumMod val="25000"/>
                </a:schemeClr>
              </a:solidFill>
              <a:latin typeface="Calibri" pitchFamily="34" charset="0"/>
            </a:endParaRPr>
          </a:p>
          <a:p>
            <a:pPr marL="800100" lvl="1" indent="-342900" defTabSz="914363" fontAlgn="base">
              <a:lnSpc>
                <a:spcPct val="120000"/>
              </a:lnSpc>
              <a:spcBef>
                <a:spcPct val="20000"/>
              </a:spcBef>
              <a:spcAft>
                <a:spcPct val="0"/>
              </a:spcAft>
              <a:buClr>
                <a:srgbClr xmlns:mc="http://schemas.openxmlformats.org/markup-compatibility/2006" xmlns:a14="http://schemas.microsoft.com/office/drawing/2007/7/7/main" val="FF0000" mc:Ignorable=""/>
              </a:buClr>
              <a:buSzPct val="75000"/>
              <a:buFont typeface="Wingdings 3" pitchFamily="8" charset="2"/>
              <a:buChar char="u"/>
              <a:defRPr/>
            </a:pPr>
            <a:r>
              <a:rPr lang="en-US" sz="2000" dirty="0" smtClean="0">
                <a:solidFill>
                  <a:schemeClr val="accent5">
                    <a:lumMod val="25000"/>
                  </a:schemeClr>
                </a:solidFill>
                <a:latin typeface="Calibri" pitchFamily="34" charset="0"/>
              </a:rPr>
              <a:t>What</a:t>
            </a:r>
            <a:r>
              <a:rPr lang="en-US" sz="2000" baseline="0" dirty="0" smtClean="0">
                <a:solidFill>
                  <a:schemeClr val="accent5">
                    <a:lumMod val="25000"/>
                  </a:schemeClr>
                </a:solidFill>
                <a:latin typeface="Calibri" pitchFamily="34" charset="0"/>
              </a:rPr>
              <a:t> is the </a:t>
            </a:r>
            <a:r>
              <a:rPr lang="en-US" sz="2000" dirty="0" smtClean="0">
                <a:solidFill>
                  <a:schemeClr val="accent5">
                    <a:lumMod val="25000"/>
                  </a:schemeClr>
                </a:solidFill>
                <a:latin typeface="Calibri" pitchFamily="34" charset="0"/>
              </a:rPr>
              <a:t>Isolation between apps</a:t>
            </a:r>
          </a:p>
          <a:p>
            <a:pPr marL="1257300" lvl="2" indent="-342900" defTabSz="914363" fontAlgn="base">
              <a:lnSpc>
                <a:spcPct val="120000"/>
              </a:lnSpc>
              <a:spcBef>
                <a:spcPct val="20000"/>
              </a:spcBef>
              <a:spcAft>
                <a:spcPct val="0"/>
              </a:spcAft>
              <a:buClr>
                <a:srgbClr xmlns:mc="http://schemas.openxmlformats.org/markup-compatibility/2006" xmlns:a14="http://schemas.microsoft.com/office/drawing/2007/7/7/main" val="FF0000" mc:Ignorable=""/>
              </a:buClr>
              <a:buSzPct val="75000"/>
              <a:buFont typeface="Wingdings 3" pitchFamily="8" charset="2"/>
              <a:buChar char="u"/>
              <a:defRPr/>
            </a:pPr>
            <a:r>
              <a:rPr lang="en-US" sz="2000" dirty="0" smtClean="0">
                <a:solidFill>
                  <a:schemeClr val="accent5">
                    <a:lumMod val="25000"/>
                  </a:schemeClr>
                </a:solidFill>
                <a:latin typeface="Calibri" pitchFamily="34" charset="0"/>
              </a:rPr>
              <a:t>Security isolation</a:t>
            </a:r>
          </a:p>
          <a:p>
            <a:pPr marL="1257300" lvl="2" indent="-342900" defTabSz="914363" fontAlgn="base">
              <a:lnSpc>
                <a:spcPct val="120000"/>
              </a:lnSpc>
              <a:spcBef>
                <a:spcPct val="20000"/>
              </a:spcBef>
              <a:spcAft>
                <a:spcPct val="0"/>
              </a:spcAft>
              <a:buClr>
                <a:srgbClr xmlns:mc="http://schemas.openxmlformats.org/markup-compatibility/2006" xmlns:a14="http://schemas.microsoft.com/office/drawing/2007/7/7/main" val="FF0000" mc:Ignorable=""/>
              </a:buClr>
              <a:buSzPct val="75000"/>
              <a:buFont typeface="Wingdings 3" pitchFamily="8" charset="2"/>
              <a:buChar char="u"/>
              <a:defRPr/>
            </a:pPr>
            <a:r>
              <a:rPr lang="en-US" sz="2000" dirty="0" smtClean="0">
                <a:solidFill>
                  <a:schemeClr val="accent5">
                    <a:lumMod val="25000"/>
                  </a:schemeClr>
                </a:solidFill>
                <a:latin typeface="Calibri" pitchFamily="34" charset="0"/>
              </a:rPr>
              <a:t>Predictable Performance : Resource isolation </a:t>
            </a:r>
          </a:p>
          <a:p>
            <a:pPr marL="1257300" lvl="2" indent="-342900" defTabSz="914363" fontAlgn="base">
              <a:lnSpc>
                <a:spcPct val="120000"/>
              </a:lnSpc>
              <a:spcBef>
                <a:spcPct val="20000"/>
              </a:spcBef>
              <a:spcAft>
                <a:spcPct val="0"/>
              </a:spcAft>
              <a:buClr>
                <a:srgbClr xmlns:mc="http://schemas.openxmlformats.org/markup-compatibility/2006" xmlns:a14="http://schemas.microsoft.com/office/drawing/2007/7/7/main" val="FF0000" mc:Ignorable=""/>
              </a:buClr>
              <a:buSzPct val="75000"/>
              <a:buFont typeface="Wingdings 3" pitchFamily="8" charset="2"/>
              <a:buChar char="u"/>
              <a:defRPr/>
            </a:pPr>
            <a:r>
              <a:rPr lang="en-US" sz="2000" dirty="0" smtClean="0">
                <a:solidFill>
                  <a:schemeClr val="accent5">
                    <a:lumMod val="25000"/>
                  </a:schemeClr>
                </a:solidFill>
                <a:latin typeface="Calibri" pitchFamily="34" charset="0"/>
              </a:rPr>
              <a:t>HA : Failure isolation</a:t>
            </a:r>
          </a:p>
          <a:p>
            <a:pPr marL="0" marR="0" lvl="0" indent="0" defTabSz="914363" fontAlgn="base">
              <a:lnSpc>
                <a:spcPct val="120000"/>
              </a:lnSpc>
              <a:spcBef>
                <a:spcPct val="20000"/>
              </a:spcBef>
              <a:spcAft>
                <a:spcPct val="0"/>
              </a:spcAft>
              <a:buClr>
                <a:srgbClr xmlns:mc="http://schemas.openxmlformats.org/markup-compatibility/2006" xmlns:a14="http://schemas.microsoft.com/office/drawing/2007/7/7/main" val="FF0000" mc:Ignorable=""/>
              </a:buClr>
              <a:buSzPct val="75000"/>
              <a:buFont typeface="Wingdings 3" pitchFamily="8" charset="2"/>
              <a:buNone/>
              <a:tabLst/>
              <a:defRPr/>
            </a:pPr>
            <a:r>
              <a:rPr lang="en-US" sz="1200" baseline="0" dirty="0" smtClean="0">
                <a:solidFill>
                  <a:schemeClr val="accent5">
                    <a:lumMod val="25000"/>
                  </a:schemeClr>
                </a:solidFill>
                <a:latin typeface="Calibri" pitchFamily="34" charset="0"/>
              </a:rPr>
              <a:t>The answers to these questions directly have an impact on your cap-ex in terms of the hardware you want o upgrade and standardize on</a:t>
            </a:r>
          </a:p>
          <a:p>
            <a:pPr marL="0" marR="0" lvl="0" indent="0" defTabSz="914363" fontAlgn="base">
              <a:lnSpc>
                <a:spcPct val="120000"/>
              </a:lnSpc>
              <a:spcBef>
                <a:spcPct val="20000"/>
              </a:spcBef>
              <a:spcAft>
                <a:spcPct val="0"/>
              </a:spcAft>
              <a:buClr>
                <a:srgbClr xmlns:mc="http://schemas.openxmlformats.org/markup-compatibility/2006" xmlns:a14="http://schemas.microsoft.com/office/drawing/2007/7/7/main" val="FF0000" mc:Ignorable=""/>
              </a:buClr>
              <a:buSzPct val="75000"/>
              <a:buFont typeface="Wingdings 3" pitchFamily="8" charset="2"/>
              <a:buNone/>
              <a:tabLst/>
              <a:defRPr/>
            </a:pPr>
            <a:endParaRPr lang="en-US" sz="1200" baseline="0" dirty="0" smtClean="0">
              <a:solidFill>
                <a:schemeClr val="accent5">
                  <a:lumMod val="25000"/>
                </a:schemeClr>
              </a:solidFill>
              <a:latin typeface="Calibri" pitchFamily="34" charset="0"/>
            </a:endParaRPr>
          </a:p>
          <a:p>
            <a:pPr marL="800100" lvl="1" indent="-342900" defTabSz="914363" fontAlgn="base">
              <a:lnSpc>
                <a:spcPct val="120000"/>
              </a:lnSpc>
              <a:spcBef>
                <a:spcPct val="20000"/>
              </a:spcBef>
              <a:spcAft>
                <a:spcPct val="0"/>
              </a:spcAft>
              <a:buClr>
                <a:srgbClr xmlns:mc="http://schemas.openxmlformats.org/markup-compatibility/2006" xmlns:a14="http://schemas.microsoft.com/office/drawing/2007/7/7/main" val="FF0000" mc:Ignorable=""/>
              </a:buClr>
              <a:buSzPct val="75000"/>
              <a:buFont typeface="Wingdings 3" pitchFamily="8" charset="2"/>
              <a:buChar char="u"/>
              <a:defRPr/>
            </a:pPr>
            <a:r>
              <a:rPr lang="en-US" sz="2000" dirty="0" smtClean="0">
                <a:solidFill>
                  <a:schemeClr val="accent5">
                    <a:lumMod val="25000"/>
                  </a:schemeClr>
                </a:solidFill>
                <a:latin typeface="Calibri" pitchFamily="34" charset="0"/>
              </a:rPr>
              <a:t>What is</a:t>
            </a:r>
            <a:r>
              <a:rPr lang="en-US" sz="2000" baseline="0" dirty="0" smtClean="0">
                <a:solidFill>
                  <a:schemeClr val="accent5">
                    <a:lumMod val="25000"/>
                  </a:schemeClr>
                </a:solidFill>
                <a:latin typeface="Calibri" pitchFamily="34" charset="0"/>
              </a:rPr>
              <a:t> the density target </a:t>
            </a:r>
            <a:r>
              <a:rPr lang="en-US" sz="2000" dirty="0" smtClean="0">
                <a:solidFill>
                  <a:schemeClr val="accent5">
                    <a:lumMod val="25000"/>
                  </a:schemeClr>
                </a:solidFill>
                <a:latin typeface="Calibri" pitchFamily="34" charset="0"/>
              </a:rPr>
              <a:t>you are shooting for</a:t>
            </a:r>
          </a:p>
          <a:p>
            <a:pPr marL="1257300" lvl="2" indent="-342900" defTabSz="914363" fontAlgn="base">
              <a:lnSpc>
                <a:spcPct val="120000"/>
              </a:lnSpc>
              <a:spcBef>
                <a:spcPct val="20000"/>
              </a:spcBef>
              <a:spcAft>
                <a:spcPct val="0"/>
              </a:spcAft>
              <a:buClr>
                <a:srgbClr xmlns:mc="http://schemas.openxmlformats.org/markup-compatibility/2006" xmlns:a14="http://schemas.microsoft.com/office/drawing/2007/7/7/main" val="FF0000" mc:Ignorable=""/>
              </a:buClr>
              <a:buSzPct val="75000"/>
              <a:buFont typeface="Wingdings 3" pitchFamily="8" charset="2"/>
              <a:buChar char="u"/>
              <a:defRPr/>
            </a:pPr>
            <a:r>
              <a:rPr lang="en-US" sz="2000" dirty="0" smtClean="0">
                <a:solidFill>
                  <a:schemeClr val="accent5">
                    <a:lumMod val="25000"/>
                  </a:schemeClr>
                </a:solidFill>
                <a:latin typeface="Calibri" pitchFamily="34" charset="0"/>
              </a:rPr>
              <a:t>Performance : what</a:t>
            </a:r>
            <a:r>
              <a:rPr lang="en-US" sz="2000" baseline="0" dirty="0" smtClean="0">
                <a:solidFill>
                  <a:schemeClr val="accent5">
                    <a:lumMod val="25000"/>
                  </a:schemeClr>
                </a:solidFill>
                <a:latin typeface="Calibri" pitchFamily="34" charset="0"/>
              </a:rPr>
              <a:t> is the increase in % of hardware </a:t>
            </a:r>
            <a:r>
              <a:rPr lang="en-US" sz="2000" baseline="0" dirty="0" err="1" smtClean="0">
                <a:solidFill>
                  <a:schemeClr val="accent5">
                    <a:lumMod val="25000"/>
                  </a:schemeClr>
                </a:solidFill>
                <a:latin typeface="Calibri" pitchFamily="34" charset="0"/>
              </a:rPr>
              <a:t>util</a:t>
            </a:r>
            <a:endParaRPr lang="en-US" sz="2000" dirty="0" smtClean="0">
              <a:solidFill>
                <a:schemeClr val="accent5">
                  <a:lumMod val="25000"/>
                </a:schemeClr>
              </a:solidFill>
              <a:latin typeface="Calibri" pitchFamily="34" charset="0"/>
            </a:endParaRPr>
          </a:p>
          <a:p>
            <a:pPr marL="1257300" lvl="2" indent="-342900" defTabSz="914363" fontAlgn="base">
              <a:lnSpc>
                <a:spcPct val="120000"/>
              </a:lnSpc>
              <a:spcBef>
                <a:spcPct val="20000"/>
              </a:spcBef>
              <a:spcAft>
                <a:spcPct val="0"/>
              </a:spcAft>
              <a:buClr>
                <a:srgbClr xmlns:mc="http://schemas.openxmlformats.org/markup-compatibility/2006" xmlns:a14="http://schemas.microsoft.com/office/drawing/2007/7/7/main" val="FF0000" mc:Ignorable=""/>
              </a:buClr>
              <a:buSzPct val="75000"/>
              <a:buFont typeface="Wingdings 3" pitchFamily="8" charset="2"/>
              <a:buChar char="u"/>
              <a:defRPr/>
            </a:pPr>
            <a:r>
              <a:rPr lang="en-US" sz="2000" dirty="0" smtClean="0">
                <a:solidFill>
                  <a:schemeClr val="accent5">
                    <a:lumMod val="25000"/>
                  </a:schemeClr>
                </a:solidFill>
                <a:latin typeface="Calibri" pitchFamily="34" charset="0"/>
              </a:rPr>
              <a:t>Manageability Impact</a:t>
            </a:r>
          </a:p>
          <a:p>
            <a:pPr marL="1257300" lvl="2" indent="-342900" defTabSz="914363" fontAlgn="base">
              <a:lnSpc>
                <a:spcPct val="120000"/>
              </a:lnSpc>
              <a:spcBef>
                <a:spcPct val="20000"/>
              </a:spcBef>
              <a:spcAft>
                <a:spcPct val="0"/>
              </a:spcAft>
              <a:buClr>
                <a:srgbClr xmlns:mc="http://schemas.openxmlformats.org/markup-compatibility/2006" xmlns:a14="http://schemas.microsoft.com/office/drawing/2007/7/7/main" val="FF0000" mc:Ignorable=""/>
              </a:buClr>
              <a:buSzPct val="75000"/>
              <a:buFont typeface="Wingdings 3" pitchFamily="8" charset="2"/>
              <a:buChar char="u"/>
              <a:defRPr/>
            </a:pPr>
            <a:r>
              <a:rPr lang="en-US" sz="2000" dirty="0" smtClean="0">
                <a:solidFill>
                  <a:schemeClr val="accent5">
                    <a:lumMod val="25000"/>
                  </a:schemeClr>
                </a:solidFill>
                <a:latin typeface="Calibri" pitchFamily="34" charset="0"/>
              </a:rPr>
              <a:t>HA : mitigating single point of failure</a:t>
            </a:r>
          </a:p>
          <a:p>
            <a:pPr marL="914400" lvl="2" indent="0" defTabSz="914363" fontAlgn="base">
              <a:lnSpc>
                <a:spcPct val="120000"/>
              </a:lnSpc>
              <a:spcBef>
                <a:spcPct val="20000"/>
              </a:spcBef>
              <a:spcAft>
                <a:spcPct val="0"/>
              </a:spcAft>
              <a:buClr>
                <a:srgbClr xmlns:mc="http://schemas.openxmlformats.org/markup-compatibility/2006" xmlns:a14="http://schemas.microsoft.com/office/drawing/2007/7/7/main" val="FF0000" mc:Ignorable=""/>
              </a:buClr>
              <a:buSzPct val="75000"/>
              <a:buFont typeface="Wingdings 3" pitchFamily="8" charset="2"/>
              <a:buNone/>
              <a:defRPr/>
            </a:pPr>
            <a:endParaRPr lang="en-US" sz="2000" baseline="0" dirty="0" smtClean="0">
              <a:solidFill>
                <a:schemeClr val="accent5">
                  <a:lumMod val="25000"/>
                </a:schemeClr>
              </a:solidFill>
              <a:latin typeface="Calibri" pitchFamily="34" charset="0"/>
            </a:endParaRPr>
          </a:p>
          <a:p>
            <a:pPr marL="914400" lvl="2" indent="0" defTabSz="914363" fontAlgn="base">
              <a:lnSpc>
                <a:spcPct val="120000"/>
              </a:lnSpc>
              <a:spcBef>
                <a:spcPct val="20000"/>
              </a:spcBef>
              <a:spcAft>
                <a:spcPct val="0"/>
              </a:spcAft>
              <a:buClr>
                <a:srgbClr xmlns:mc="http://schemas.openxmlformats.org/markup-compatibility/2006" xmlns:a14="http://schemas.microsoft.com/office/drawing/2007/7/7/main" val="FF0000" mc:Ignorable=""/>
              </a:buClr>
              <a:buSzPct val="75000"/>
              <a:buFont typeface="Wingdings 3" pitchFamily="8" charset="2"/>
              <a:buNone/>
              <a:defRPr/>
            </a:pPr>
            <a:r>
              <a:rPr lang="en-US" sz="2000" baseline="0" dirty="0" smtClean="0">
                <a:solidFill>
                  <a:schemeClr val="accent5">
                    <a:lumMod val="25000"/>
                  </a:schemeClr>
                </a:solidFill>
                <a:latin typeface="Calibri" pitchFamily="34" charset="0"/>
              </a:rPr>
              <a:t>The answers to these questions directly have an impact on your op-ex</a:t>
            </a:r>
          </a:p>
          <a:p>
            <a:pPr marL="914400" lvl="2" indent="0" defTabSz="914363" fontAlgn="base">
              <a:lnSpc>
                <a:spcPct val="120000"/>
              </a:lnSpc>
              <a:spcBef>
                <a:spcPct val="20000"/>
              </a:spcBef>
              <a:spcAft>
                <a:spcPct val="0"/>
              </a:spcAft>
              <a:buClr>
                <a:srgbClr xmlns:mc="http://schemas.openxmlformats.org/markup-compatibility/2006" xmlns:a14="http://schemas.microsoft.com/office/drawing/2007/7/7/main" val="FF0000" mc:Ignorable=""/>
              </a:buClr>
              <a:buSzPct val="75000"/>
              <a:buFont typeface="Wingdings 3" pitchFamily="8" charset="2"/>
              <a:buNone/>
              <a:defRPr/>
            </a:pPr>
            <a:endParaRPr lang="en-US" sz="2000" baseline="0" dirty="0" smtClean="0">
              <a:solidFill>
                <a:schemeClr val="accent5">
                  <a:lumMod val="25000"/>
                </a:schemeClr>
              </a:solidFill>
              <a:latin typeface="Calibri" pitchFamily="34" charset="0"/>
            </a:endParaRPr>
          </a:p>
          <a:p>
            <a:pPr marL="914400" lvl="2" indent="0" defTabSz="914363" fontAlgn="base">
              <a:lnSpc>
                <a:spcPct val="120000"/>
              </a:lnSpc>
              <a:spcBef>
                <a:spcPct val="20000"/>
              </a:spcBef>
              <a:spcAft>
                <a:spcPct val="0"/>
              </a:spcAft>
              <a:buClr>
                <a:srgbClr xmlns:mc="http://schemas.openxmlformats.org/markup-compatibility/2006" xmlns:a14="http://schemas.microsoft.com/office/drawing/2007/7/7/main" val="FF0000" mc:Ignorable=""/>
              </a:buClr>
              <a:buSzPct val="75000"/>
              <a:buFont typeface="Wingdings 3" pitchFamily="8" charset="2"/>
              <a:buNone/>
              <a:defRPr/>
            </a:pPr>
            <a:r>
              <a:rPr lang="en-US" sz="2000" baseline="0" dirty="0" smtClean="0">
                <a:solidFill>
                  <a:schemeClr val="accent5">
                    <a:lumMod val="25000"/>
                  </a:schemeClr>
                </a:solidFill>
                <a:latin typeface="Calibri" pitchFamily="34" charset="0"/>
              </a:rPr>
              <a:t>And finally as we mentioned before, how long does it take before you see ROI and is this an approach that would set you up for success in terms of future growth . </a:t>
            </a:r>
          </a:p>
          <a:p>
            <a:pPr marL="914400" lvl="2" indent="0" defTabSz="914363" fontAlgn="base">
              <a:lnSpc>
                <a:spcPct val="120000"/>
              </a:lnSpc>
              <a:spcBef>
                <a:spcPct val="20000"/>
              </a:spcBef>
              <a:spcAft>
                <a:spcPct val="0"/>
              </a:spcAft>
              <a:buClr>
                <a:srgbClr xmlns:mc="http://schemas.openxmlformats.org/markup-compatibility/2006" xmlns:a14="http://schemas.microsoft.com/office/drawing/2007/7/7/main" val="FF0000" mc:Ignorable=""/>
              </a:buClr>
              <a:buSzPct val="75000"/>
              <a:buFont typeface="Wingdings 3" pitchFamily="8" charset="2"/>
              <a:buNone/>
              <a:defRPr/>
            </a:pPr>
            <a:endParaRPr lang="en-US" sz="2000" dirty="0" smtClean="0">
              <a:solidFill>
                <a:schemeClr val="accent5">
                  <a:lumMod val="25000"/>
                </a:schemeClr>
              </a:solidFill>
              <a:latin typeface="Calibri" pitchFamily="34" charset="0"/>
            </a:endParaRPr>
          </a:p>
        </p:txBody>
      </p:sp>
      <p:sp>
        <p:nvSpPr>
          <p:cNvPr id="4" name="Slide Number Placeholder 3"/>
          <p:cNvSpPr>
            <a:spLocks noGrp="1"/>
          </p:cNvSpPr>
          <p:nvPr>
            <p:ph type="sldNum" sz="quarter" idx="10"/>
          </p:nvPr>
        </p:nvSpPr>
        <p:spPr/>
        <p:txBody>
          <a:bodyPr/>
          <a:lstStyle/>
          <a:p>
            <a:fld id="{E40835D3-C9A4-4720-9384-4534D3FE1C35}" type="slidenum">
              <a:rPr lang="en-US" smtClean="0">
                <a:solidFill>
                  <a:prstClr val="black"/>
                </a:solidFill>
              </a:rPr>
              <a:pPr/>
              <a:t>16</a:t>
            </a:fld>
            <a:endParaRPr lang="en-US" dirty="0">
              <a:solidFill>
                <a:prstClr val="black"/>
              </a:solidFill>
            </a:endParaRPr>
          </a:p>
        </p:txBody>
      </p:sp>
    </p:spTree>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Security:</a:t>
            </a:r>
          </a:p>
          <a:p>
            <a:pPr lvl="0"/>
            <a:r>
              <a:rPr lang="en-US" sz="1200" kern="1200" dirty="0" smtClean="0">
                <a:solidFill>
                  <a:schemeClr val="tx1"/>
                </a:solidFill>
                <a:latin typeface="+mn-lt"/>
                <a:ea typeface="+mn-ea"/>
                <a:cs typeface="+mn-cs"/>
              </a:rPr>
              <a:t>Highlight isolation levels</a:t>
            </a:r>
          </a:p>
          <a:p>
            <a:pPr lvl="0"/>
            <a:r>
              <a:rPr lang="en-US" sz="1200" kern="1200" dirty="0" smtClean="0">
                <a:solidFill>
                  <a:schemeClr val="tx1"/>
                </a:solidFill>
                <a:latin typeface="+mn-lt"/>
                <a:ea typeface="+mn-ea"/>
                <a:cs typeface="+mn-cs"/>
              </a:rPr>
              <a:t>Virtualization: dedicated OS.  Leverage OS level features such as BitLocker, EFS, ACL’s in addition to SQL Server features such as granular permissions, TDE, and auditing.</a:t>
            </a:r>
          </a:p>
          <a:p>
            <a:pPr lvl="0"/>
            <a:r>
              <a:rPr lang="en-US" sz="1200" kern="1200" dirty="0" smtClean="0">
                <a:solidFill>
                  <a:schemeClr val="tx1"/>
                </a:solidFill>
                <a:latin typeface="+mn-lt"/>
                <a:ea typeface="+mn-ea"/>
                <a:cs typeface="+mn-cs"/>
              </a:rPr>
              <a:t>Instance: Can still leverage OS features, need to be careful about which ones.  Make sure isolated by service account.  Still leverage all SQL Server features.</a:t>
            </a:r>
          </a:p>
          <a:p>
            <a:pPr lvl="0"/>
            <a:r>
              <a:rPr lang="en-US" sz="1200" kern="1200" dirty="0" smtClean="0">
                <a:solidFill>
                  <a:schemeClr val="tx1"/>
                </a:solidFill>
                <a:latin typeface="+mn-lt"/>
                <a:ea typeface="+mn-ea"/>
                <a:cs typeface="+mn-cs"/>
              </a:rPr>
              <a:t>Database: Potentially still leverage OS features, all apps share same service account.  Can leverage some SQL Server features.</a:t>
            </a:r>
          </a:p>
          <a:p>
            <a:pPr lvl="0"/>
            <a:r>
              <a:rPr lang="en-US" sz="1200" kern="1200" dirty="0" smtClean="0">
                <a:solidFill>
                  <a:schemeClr val="tx1"/>
                </a:solidFill>
                <a:latin typeface="+mn-lt"/>
                <a:ea typeface="+mn-ea"/>
                <a:cs typeface="+mn-cs"/>
              </a:rPr>
              <a:t>Hard dependencies on system objects such as logins or server roles can be problematic.</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Resource Management:</a:t>
            </a:r>
          </a:p>
          <a:p>
            <a:pPr lvl="0"/>
            <a:r>
              <a:rPr lang="en-US" sz="1200" kern="1200" dirty="0" smtClean="0">
                <a:solidFill>
                  <a:schemeClr val="tx1"/>
                </a:solidFill>
                <a:latin typeface="+mn-lt"/>
                <a:ea typeface="+mn-ea"/>
                <a:cs typeface="+mn-cs"/>
              </a:rPr>
              <a:t>Layers of isolation</a:t>
            </a:r>
          </a:p>
          <a:p>
            <a:pPr lvl="0"/>
            <a:r>
              <a:rPr lang="en-US" sz="1200" kern="1200" dirty="0" smtClean="0">
                <a:solidFill>
                  <a:schemeClr val="tx1"/>
                </a:solidFill>
                <a:latin typeface="+mn-lt"/>
                <a:ea typeface="+mn-ea"/>
                <a:cs typeface="+mn-cs"/>
              </a:rPr>
              <a:t>Virtualization: dedicated resources to VM, can also leverage Resource Governor within the instance.</a:t>
            </a:r>
          </a:p>
          <a:p>
            <a:pPr lvl="0"/>
            <a:r>
              <a:rPr lang="en-US" sz="1200" kern="1200" dirty="0" smtClean="0">
                <a:solidFill>
                  <a:schemeClr val="tx1"/>
                </a:solidFill>
                <a:latin typeface="+mn-lt"/>
                <a:ea typeface="+mn-ea"/>
                <a:cs typeface="+mn-cs"/>
              </a:rPr>
              <a:t>Instance: leverage WSRM, CPU affinity, and max server memory settings, can also leverage Resource Governor within the instance.</a:t>
            </a:r>
          </a:p>
          <a:p>
            <a:pPr lvl="0"/>
            <a:r>
              <a:rPr lang="en-US" sz="1200" kern="1200" dirty="0" smtClean="0">
                <a:solidFill>
                  <a:schemeClr val="tx1"/>
                </a:solidFill>
                <a:latin typeface="+mn-lt"/>
                <a:ea typeface="+mn-ea"/>
                <a:cs typeface="+mn-cs"/>
              </a:rPr>
              <a:t>Database: Resource governor</a:t>
            </a:r>
          </a:p>
          <a:p>
            <a:pPr lvl="0"/>
            <a:r>
              <a:rPr lang="en-US" sz="1200" kern="1200" dirty="0" smtClean="0">
                <a:solidFill>
                  <a:schemeClr val="tx1"/>
                </a:solidFill>
                <a:latin typeface="+mn-lt"/>
                <a:ea typeface="+mn-ea"/>
                <a:cs typeface="+mn-cs"/>
              </a:rPr>
              <a:t>Scale with hardware – hot add CPU/memory for Instance/Database</a:t>
            </a:r>
          </a:p>
          <a:p>
            <a:pPr lvl="0"/>
            <a:r>
              <a:rPr lang="en-US" sz="1200" kern="1200" dirty="0" smtClean="0">
                <a:solidFill>
                  <a:schemeClr val="tx1"/>
                </a:solidFill>
                <a:latin typeface="+mn-lt"/>
                <a:ea typeface="+mn-ea"/>
                <a:cs typeface="+mn-cs"/>
              </a:rPr>
              <a:t>Hot add storage for all approaches</a:t>
            </a:r>
          </a:p>
          <a:p>
            <a:pPr lvl="0"/>
            <a:r>
              <a:rPr lang="en-US" sz="1200" kern="1200" dirty="0" smtClean="0">
                <a:solidFill>
                  <a:schemeClr val="tx1"/>
                </a:solidFill>
                <a:latin typeface="+mn-lt"/>
                <a:ea typeface="+mn-ea"/>
                <a:cs typeface="+mn-cs"/>
              </a:rPr>
              <a:t>Keep in mind global resources such as TempDB which may cause contention</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Density:</a:t>
            </a:r>
          </a:p>
          <a:p>
            <a:pPr lvl="0"/>
            <a:r>
              <a:rPr lang="en-US" sz="1200" kern="1200" dirty="0" smtClean="0">
                <a:solidFill>
                  <a:schemeClr val="tx1"/>
                </a:solidFill>
                <a:latin typeface="+mn-lt"/>
                <a:ea typeface="+mn-ea"/>
                <a:cs typeface="+mn-cs"/>
              </a:rPr>
              <a:t>Virtualization has overhead for both host and guest OS</a:t>
            </a:r>
          </a:p>
          <a:p>
            <a:pPr lvl="0"/>
            <a:r>
              <a:rPr lang="en-US" sz="1200" kern="1200" dirty="0" smtClean="0">
                <a:solidFill>
                  <a:schemeClr val="tx1"/>
                </a:solidFill>
                <a:latin typeface="+mn-lt"/>
                <a:ea typeface="+mn-ea"/>
                <a:cs typeface="+mn-cs"/>
              </a:rPr>
              <a:t>Instance: overhead for each individual instance, 50 instance limit</a:t>
            </a:r>
          </a:p>
          <a:p>
            <a:pPr lvl="0"/>
            <a:r>
              <a:rPr lang="en-US" sz="1200" kern="1200" dirty="0" smtClean="0">
                <a:solidFill>
                  <a:schemeClr val="tx1"/>
                </a:solidFill>
                <a:latin typeface="+mn-lt"/>
                <a:ea typeface="+mn-ea"/>
                <a:cs typeface="+mn-cs"/>
              </a:rPr>
              <a:t>Database: least amount of overhead</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Migration:</a:t>
            </a:r>
          </a:p>
          <a:p>
            <a:pPr lvl="0"/>
            <a:r>
              <a:rPr lang="en-US" sz="1200" kern="1200" dirty="0" smtClean="0">
                <a:solidFill>
                  <a:schemeClr val="tx1"/>
                </a:solidFill>
                <a:latin typeface="+mn-lt"/>
                <a:ea typeface="+mn-ea"/>
                <a:cs typeface="+mn-cs"/>
              </a:rPr>
              <a:t>Very low cost for virtualization through P2V utility and Live Migration capabilities</a:t>
            </a:r>
          </a:p>
          <a:p>
            <a:pPr lvl="0"/>
            <a:r>
              <a:rPr lang="en-US" sz="1200" kern="1200" dirty="0" smtClean="0">
                <a:solidFill>
                  <a:schemeClr val="tx1"/>
                </a:solidFill>
                <a:latin typeface="+mn-lt"/>
                <a:ea typeface="+mn-ea"/>
                <a:cs typeface="+mn-cs"/>
              </a:rPr>
              <a:t>Also possible for Instance/Database if database is self-contained</a:t>
            </a:r>
          </a:p>
          <a:p>
            <a:pPr lvl="0"/>
            <a:r>
              <a:rPr lang="en-US" sz="1200" kern="1200" dirty="0" smtClean="0">
                <a:solidFill>
                  <a:schemeClr val="tx1"/>
                </a:solidFill>
                <a:latin typeface="+mn-lt"/>
                <a:ea typeface="+mn-ea"/>
                <a:cs typeface="+mn-cs"/>
              </a:rPr>
              <a:t>Easy to clone environments and deploy</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High availability:</a:t>
            </a:r>
          </a:p>
          <a:p>
            <a:pPr lvl="0"/>
            <a:r>
              <a:rPr lang="en-US" sz="1200" kern="1200" dirty="0" smtClean="0">
                <a:solidFill>
                  <a:schemeClr val="tx1"/>
                </a:solidFill>
                <a:latin typeface="+mn-lt"/>
                <a:ea typeface="+mn-ea"/>
                <a:cs typeface="+mn-cs"/>
              </a:rPr>
              <a:t>Leverage Hyper-V R2 Live Migration capabilities for zero downtime.</a:t>
            </a:r>
          </a:p>
          <a:p>
            <a:pPr lvl="0"/>
            <a:r>
              <a:rPr lang="en-US" sz="1200" kern="1200" dirty="0" smtClean="0">
                <a:solidFill>
                  <a:schemeClr val="tx1"/>
                </a:solidFill>
                <a:latin typeface="+mn-lt"/>
                <a:ea typeface="+mn-ea"/>
                <a:cs typeface="+mn-cs"/>
              </a:rPr>
              <a:t>Be careful using SQL Server Failover Clustering with database migration as failover unit is instance.</a:t>
            </a:r>
          </a:p>
          <a:p>
            <a:pPr lvl="0"/>
            <a:r>
              <a:rPr lang="en-US" sz="1200" kern="1200" dirty="0" smtClean="0">
                <a:solidFill>
                  <a:schemeClr val="tx1"/>
                </a:solidFill>
                <a:latin typeface="+mn-lt"/>
                <a:ea typeface="+mn-ea"/>
                <a:cs typeface="+mn-cs"/>
              </a:rPr>
              <a:t>All three options can leverage DBM, replication, etc.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6CC1D27-0C85-41C7-942A-B6EC42A4C6AB}"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latin typeface="+mn-lt"/>
                <a:ea typeface="+mn-ea"/>
                <a:cs typeface="+mn-cs"/>
              </a:rPr>
              <a:t>Database Stacking involves</a:t>
            </a:r>
            <a:r>
              <a:rPr lang="en-US" sz="1000" kern="1200" baseline="0" dirty="0" smtClean="0">
                <a:solidFill>
                  <a:schemeClr val="tx1"/>
                </a:solidFill>
                <a:latin typeface="+mn-lt"/>
                <a:ea typeface="+mn-ea"/>
                <a:cs typeface="+mn-cs"/>
              </a:rPr>
              <a:t> evaluating capacity on all systems, and moving  applications to a single Instance of SQL Server. This is often done in conjunction with a new server purchase.</a:t>
            </a:r>
          </a:p>
          <a:p>
            <a:endParaRPr lang="en-US" sz="1000" kern="1200" baseline="0" dirty="0" smtClean="0">
              <a:solidFill>
                <a:schemeClr val="tx1"/>
              </a:solidFill>
              <a:latin typeface="+mn-lt"/>
              <a:ea typeface="+mn-ea"/>
              <a:cs typeface="+mn-cs"/>
            </a:endParaRPr>
          </a:p>
          <a:p>
            <a:r>
              <a:rPr lang="en-US" sz="1100" b="1" kern="1200" dirty="0" smtClean="0">
                <a:solidFill>
                  <a:schemeClr val="tx1"/>
                </a:solidFill>
                <a:latin typeface="+mn-lt"/>
                <a:ea typeface="+mn-ea"/>
                <a:cs typeface="+mn-cs"/>
              </a:rPr>
              <a:t>Consolidating SQL Server Instances with Multiple Databases</a:t>
            </a:r>
          </a:p>
          <a:p>
            <a:r>
              <a:rPr lang="en-US" sz="1100" kern="1200" dirty="0" smtClean="0">
                <a:solidFill>
                  <a:schemeClr val="tx1"/>
                </a:solidFill>
                <a:latin typeface="+mn-lt"/>
                <a:ea typeface="+mn-ea"/>
                <a:cs typeface="+mn-cs"/>
              </a:rPr>
              <a:t>One simple approach to consolidating data services with SQL Server 2008 is to use a single instance of SQL Server with multiple databases as shown in Figure 1. This approach is suitable when all of your databases have similar security, manageability, and compatibility requirements, and your hardware can provide the required level of performance and scalability for the workloads that are generated in all of the databases.</a:t>
            </a:r>
          </a:p>
          <a:p>
            <a:endParaRPr lang="en-GB" dirty="0" smtClean="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100" b="1" kern="1200" dirty="0" smtClean="0">
                <a:solidFill>
                  <a:schemeClr val="tx1"/>
                </a:solidFill>
                <a:latin typeface="+mn-lt"/>
                <a:ea typeface="+mn-ea"/>
                <a:cs typeface="+mn-cs"/>
              </a:rPr>
              <a:t>Consolidating Physical Servers with Multiple Instances</a:t>
            </a:r>
          </a:p>
          <a:p>
            <a:r>
              <a:rPr lang="en-US" sz="1100" kern="1200" dirty="0" smtClean="0">
                <a:solidFill>
                  <a:schemeClr val="tx1"/>
                </a:solidFill>
                <a:latin typeface="+mn-lt"/>
                <a:ea typeface="+mn-ea"/>
                <a:cs typeface="+mn-cs"/>
              </a:rPr>
              <a:t>When you have databases with different security, manageability, or compatibility requirements, you can consolidate your data services by running multiple instances of SQL Server 2008 concurrently on a single physical computer to reduce the hardware costs, licensing costs, energy costs, and administrative overhead. This approach is illustrated in Figure 2. The instances are completely isolated from each other and changes to one instance do not affect other instances on the same computer. As well as reduced hardware costs through consolidation, you also benefit from reduced licensing costs because you only need one SQL Server license per physical processor regardless of how many instances are installed.</a:t>
            </a:r>
          </a:p>
          <a:p>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dt" sz="quarter" idx="1"/>
          </p:nvPr>
        </p:nvSpPr>
        <p:spPr>
          <a:noFill/>
        </p:spPr>
        <p:txBody>
          <a:bodyPr/>
          <a:lstStyle/>
          <a:p>
            <a:fld id="{D5898730-3B07-44F6-B343-F872D29E3A65}" type="datetime8">
              <a:rPr lang="en-US">
                <a:solidFill>
                  <a:prstClr val="black"/>
                </a:solidFill>
                <a:latin typeface="Calibri"/>
              </a:rPr>
              <a:pPr/>
              <a:t>4/6/2010 11:15 PM</a:t>
            </a:fld>
            <a:endParaRPr lang="en-US">
              <a:solidFill>
                <a:prstClr val="black"/>
              </a:solidFill>
              <a:latin typeface="Calibri"/>
            </a:endParaRPr>
          </a:p>
        </p:txBody>
      </p:sp>
      <p:sp>
        <p:nvSpPr>
          <p:cNvPr id="22530" name="Rectangle 6"/>
          <p:cNvSpPr>
            <a:spLocks noGrp="1" noChangeArrowheads="1"/>
          </p:cNvSpPr>
          <p:nvPr>
            <p:ph type="ftr" sz="quarter" idx="4"/>
          </p:nvPr>
        </p:nvSpPr>
        <p:spPr>
          <a:noFill/>
        </p:spPr>
        <p:txBody>
          <a:bodyPr/>
          <a:lstStyle/>
          <a:p>
            <a:r>
              <a:rPr lang="en-US">
                <a:solidFill>
                  <a:prstClr val="black"/>
                </a:solidFill>
                <a:latin typeface="Calibri"/>
              </a:rPr>
              <a:t>© 2004 Microsoft Corporation. All rights reserved.</a:t>
            </a:r>
          </a:p>
          <a:p>
            <a:pPr eaLnBrk="0" hangingPunct="0"/>
            <a:r>
              <a:rPr lang="en-US">
                <a:solidFill>
                  <a:prstClr val="black"/>
                </a:solidFill>
                <a:latin typeface="Calibri"/>
              </a:rPr>
              <a:t>This presentation is for informational purposes only. Microsoft makes no warranties, express or implied, in this summary.</a:t>
            </a:r>
          </a:p>
        </p:txBody>
      </p:sp>
      <p:sp>
        <p:nvSpPr>
          <p:cNvPr id="22531" name="Rectangle 7"/>
          <p:cNvSpPr>
            <a:spLocks noGrp="1" noChangeArrowheads="1"/>
          </p:cNvSpPr>
          <p:nvPr>
            <p:ph type="sldNum" sz="quarter" idx="5"/>
          </p:nvPr>
        </p:nvSpPr>
        <p:spPr>
          <a:noFill/>
        </p:spPr>
        <p:txBody>
          <a:bodyPr/>
          <a:lstStyle/>
          <a:p>
            <a:fld id="{313F7592-A8F6-4B2D-A9F4-E9B3F8B537A4}" type="slidenum">
              <a:rPr lang="en-US">
                <a:solidFill>
                  <a:prstClr val="black"/>
                </a:solidFill>
                <a:latin typeface="Calibri"/>
              </a:rPr>
              <a:pPr/>
              <a:t>20</a:t>
            </a:fld>
            <a:endParaRPr lang="en-US">
              <a:solidFill>
                <a:prstClr val="black"/>
              </a:solidFill>
              <a:latin typeface="Calibri"/>
            </a:endParaRPr>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p:spPr>
        <p:txBody>
          <a:bodyPr/>
          <a:lstStyle/>
          <a:p>
            <a:pPr marL="265113" indent="-265113"/>
            <a:r>
              <a:rPr lang="en-GB" sz="2000" b="1" dirty="0" smtClean="0">
                <a:solidFill>
                  <a:schemeClr val="bg1"/>
                </a:solidFill>
              </a:rPr>
              <a:t>Enterprise Manageability</a:t>
            </a:r>
          </a:p>
          <a:p>
            <a:pPr marL="265113" lvl="0" indent="-265113">
              <a:buFont typeface="Arial" pitchFamily="34" charset="0"/>
              <a:buChar char="•"/>
            </a:pPr>
            <a:r>
              <a:rPr lang="en-GB" sz="2000" dirty="0" smtClean="0">
                <a:solidFill>
                  <a:schemeClr val="bg1"/>
                </a:solidFill>
              </a:rPr>
              <a:t>SQL Server Management Studio: </a:t>
            </a:r>
            <a:r>
              <a:rPr lang="en-GB" sz="1400" dirty="0" smtClean="0"/>
              <a:t>Single administrative user interface for enterprise-wide server management</a:t>
            </a:r>
          </a:p>
          <a:p>
            <a:pPr marL="265113" lvl="0" indent="-265113">
              <a:buFont typeface="Arial" pitchFamily="34" charset="0"/>
              <a:buChar char="•"/>
            </a:pPr>
            <a:r>
              <a:rPr lang="en-GB" sz="2000" dirty="0" smtClean="0">
                <a:solidFill>
                  <a:schemeClr val="bg1"/>
                </a:solidFill>
              </a:rPr>
              <a:t>SQL Server Agent: </a:t>
            </a:r>
            <a:r>
              <a:rPr lang="en-GB" sz="1400" dirty="0" smtClean="0"/>
              <a:t>Multi-server automated maintenance through jobs, alerts, and operators</a:t>
            </a:r>
          </a:p>
          <a:p>
            <a:pPr marL="265113" lvl="0" indent="-265113" algn="l" rtl="0" fontAlgn="base">
              <a:spcBef>
                <a:spcPct val="30000"/>
              </a:spcBef>
              <a:spcAft>
                <a:spcPct val="0"/>
              </a:spcAft>
              <a:buFont typeface="Arial" pitchFamily="34" charset="0"/>
              <a:buChar char="•"/>
            </a:pPr>
            <a:r>
              <a:rPr lang="en-GB" sz="2000" kern="1200" dirty="0" smtClean="0">
                <a:solidFill>
                  <a:schemeClr val="bg1"/>
                </a:solidFill>
                <a:latin typeface="+mn-lt"/>
                <a:ea typeface="+mn-ea"/>
                <a:cs typeface="+mn-cs"/>
              </a:rPr>
              <a:t>Central Management Servers: Apply Transact-SQL scripts to multiple servers to ensure consistency across the enterprise</a:t>
            </a:r>
          </a:p>
          <a:p>
            <a:pPr marL="265113" lvl="0" indent="-265113" algn="l" rtl="0" fontAlgn="base">
              <a:spcBef>
                <a:spcPct val="30000"/>
              </a:spcBef>
              <a:spcAft>
                <a:spcPct val="0"/>
              </a:spcAft>
              <a:buFont typeface="Arial" pitchFamily="34" charset="0"/>
              <a:buChar char="•"/>
            </a:pPr>
            <a:r>
              <a:rPr lang="en-GB" sz="2000" kern="1200" dirty="0" err="1" smtClean="0">
                <a:solidFill>
                  <a:schemeClr val="bg1"/>
                </a:solidFill>
                <a:latin typeface="+mn-lt"/>
                <a:ea typeface="+mn-ea"/>
                <a:cs typeface="+mn-cs"/>
              </a:rPr>
              <a:t>PowerShell</a:t>
            </a:r>
            <a:r>
              <a:rPr lang="en-GB" sz="2000" kern="1200" dirty="0" smtClean="0">
                <a:solidFill>
                  <a:schemeClr val="bg1"/>
                </a:solidFill>
                <a:latin typeface="+mn-lt"/>
                <a:ea typeface="+mn-ea"/>
                <a:cs typeface="+mn-cs"/>
              </a:rPr>
              <a:t>: Use a single scripting environment to automate administration across Windows servers, SQL Server instances, and other enterprise applications</a:t>
            </a:r>
          </a:p>
          <a:p>
            <a:endParaRPr lang="en-GB" sz="900" dirty="0" smtClean="0"/>
          </a:p>
          <a:p>
            <a:r>
              <a:rPr lang="en-GB" sz="1400" b="1" dirty="0" smtClean="0"/>
              <a:t>Policy-Based</a:t>
            </a:r>
            <a:r>
              <a:rPr lang="en-GB" sz="1400" b="1" baseline="0" dirty="0" smtClean="0"/>
              <a:t> Management</a:t>
            </a:r>
          </a:p>
          <a:p>
            <a:r>
              <a:rPr lang="en-US" sz="900" kern="1200" dirty="0" smtClean="0">
                <a:solidFill>
                  <a:schemeClr val="tx1"/>
                </a:solidFill>
                <a:latin typeface="+mn-lt"/>
                <a:ea typeface="+mn-ea"/>
                <a:cs typeface="+mn-cs"/>
              </a:rPr>
              <a:t>Organizations increasingly need to enforce a set of policies to follow regulatory or best practice requirements. Previously this has involved configuring many tables, databases and instances and then periodically checking that the policies are adhered to. In SQL Server 2008 you can consolidate configuration management by defining policies with Policy</a:t>
            </a:r>
            <a:r>
              <a:rPr lang="en-US" sz="900" kern="1200" baseline="0" dirty="0" smtClean="0">
                <a:solidFill>
                  <a:schemeClr val="tx1"/>
                </a:solidFill>
                <a:latin typeface="+mn-lt"/>
                <a:ea typeface="+mn-ea"/>
                <a:cs typeface="+mn-cs"/>
              </a:rPr>
              <a:t> Based Management</a:t>
            </a:r>
            <a:r>
              <a:rPr lang="en-US" sz="900" kern="1200" dirty="0" smtClean="0">
                <a:solidFill>
                  <a:schemeClr val="tx1"/>
                </a:solidFill>
                <a:latin typeface="+mn-lt"/>
                <a:ea typeface="+mn-ea"/>
                <a:cs typeface="+mn-cs"/>
              </a:rPr>
              <a:t> and applying them to multiple servers, databases, tables, and other targets in the enterprise. Policy</a:t>
            </a:r>
            <a:r>
              <a:rPr lang="en-US" sz="900" kern="1200" baseline="0" dirty="0" smtClean="0">
                <a:solidFill>
                  <a:schemeClr val="tx1"/>
                </a:solidFill>
                <a:latin typeface="+mn-lt"/>
                <a:ea typeface="+mn-ea"/>
                <a:cs typeface="+mn-cs"/>
              </a:rPr>
              <a:t> Based Management</a:t>
            </a:r>
            <a:r>
              <a:rPr lang="en-US" sz="900" kern="1200" dirty="0" smtClean="0">
                <a:solidFill>
                  <a:schemeClr val="tx1"/>
                </a:solidFill>
                <a:latin typeface="+mn-lt"/>
                <a:ea typeface="+mn-ea"/>
                <a:cs typeface="+mn-cs"/>
              </a:rPr>
              <a:t> enables you to:</a:t>
            </a:r>
            <a:endParaRPr lang="en-GB" sz="900" kern="1200" dirty="0" smtClean="0">
              <a:solidFill>
                <a:schemeClr val="tx1"/>
              </a:solidFill>
              <a:latin typeface="+mn-lt"/>
              <a:ea typeface="+mn-ea"/>
              <a:cs typeface="+mn-cs"/>
            </a:endParaRPr>
          </a:p>
          <a:p>
            <a:pPr>
              <a:buFont typeface="Arial" pitchFamily="34" charset="0"/>
              <a:buChar char="•"/>
            </a:pPr>
            <a:r>
              <a:rPr lang="en-US" sz="900" kern="1200" dirty="0" smtClean="0">
                <a:solidFill>
                  <a:schemeClr val="tx1"/>
                </a:solidFill>
                <a:latin typeface="+mn-lt"/>
                <a:ea typeface="+mn-ea"/>
                <a:cs typeface="+mn-cs"/>
              </a:rPr>
              <a:t> Ensure compliance with policies for system configuration.</a:t>
            </a:r>
            <a:endParaRPr lang="en-GB" sz="900" kern="1200" dirty="0" smtClean="0">
              <a:solidFill>
                <a:schemeClr val="tx1"/>
              </a:solidFill>
              <a:latin typeface="+mn-lt"/>
              <a:ea typeface="+mn-ea"/>
              <a:cs typeface="+mn-cs"/>
            </a:endParaRPr>
          </a:p>
          <a:p>
            <a:pPr>
              <a:buFont typeface="Arial" pitchFamily="34" charset="0"/>
              <a:buChar char="•"/>
            </a:pPr>
            <a:r>
              <a:rPr lang="en-US" sz="900" kern="1200" dirty="0" smtClean="0">
                <a:solidFill>
                  <a:schemeClr val="tx1"/>
                </a:solidFill>
                <a:latin typeface="+mn-lt"/>
                <a:ea typeface="+mn-ea"/>
                <a:cs typeface="+mn-cs"/>
              </a:rPr>
              <a:t> Monitor or prevent changes to the system by authoring policies for the desired configuration.</a:t>
            </a:r>
            <a:endParaRPr lang="en-GB" sz="900" kern="1200" dirty="0" smtClean="0">
              <a:solidFill>
                <a:schemeClr val="tx1"/>
              </a:solidFill>
              <a:latin typeface="+mn-lt"/>
              <a:ea typeface="+mn-ea"/>
              <a:cs typeface="+mn-cs"/>
            </a:endParaRPr>
          </a:p>
          <a:p>
            <a:pPr>
              <a:buFont typeface="Arial" pitchFamily="34" charset="0"/>
              <a:buChar char="•"/>
            </a:pPr>
            <a:r>
              <a:rPr lang="en-US" sz="900" kern="1200" dirty="0" smtClean="0">
                <a:solidFill>
                  <a:schemeClr val="tx1"/>
                </a:solidFill>
                <a:latin typeface="+mn-lt"/>
                <a:ea typeface="+mn-ea"/>
                <a:cs typeface="+mn-cs"/>
              </a:rPr>
              <a:t> Scale management across multiple servers.</a:t>
            </a:r>
            <a:endParaRPr lang="en-GB" sz="900" kern="1200" dirty="0" smtClean="0">
              <a:solidFill>
                <a:schemeClr val="tx1"/>
              </a:solidFill>
              <a:latin typeface="+mn-lt"/>
              <a:ea typeface="+mn-ea"/>
              <a:cs typeface="+mn-cs"/>
            </a:endParaRPr>
          </a:p>
          <a:p>
            <a:pPr>
              <a:buFont typeface="Arial" pitchFamily="34" charset="0"/>
              <a:buChar char="•"/>
            </a:pPr>
            <a:r>
              <a:rPr lang="en-US" sz="900" kern="1200" dirty="0" smtClean="0">
                <a:solidFill>
                  <a:schemeClr val="tx1"/>
                </a:solidFill>
                <a:latin typeface="+mn-lt"/>
                <a:ea typeface="+mn-ea"/>
                <a:cs typeface="+mn-cs"/>
              </a:rPr>
              <a:t> Reduce total cost of ownership by simplifying administration tasks.</a:t>
            </a:r>
            <a:endParaRPr lang="en-GB" sz="900" kern="1200" dirty="0" smtClean="0">
              <a:solidFill>
                <a:schemeClr val="tx1"/>
              </a:solidFill>
              <a:latin typeface="+mn-lt"/>
              <a:ea typeface="+mn-ea"/>
              <a:cs typeface="+mn-cs"/>
            </a:endParaRPr>
          </a:p>
          <a:p>
            <a:r>
              <a:rPr lang="en-US" sz="900" kern="1200" dirty="0" smtClean="0">
                <a:solidFill>
                  <a:schemeClr val="tx1"/>
                </a:solidFill>
                <a:latin typeface="+mn-lt"/>
                <a:ea typeface="+mn-ea"/>
                <a:cs typeface="+mn-cs"/>
              </a:rPr>
              <a:t>You can enforce policies proactively using triggers, after changes are made by using Service Broker, or on a schedule by using SQL Server Agent. Additionally, you can use ad-hoc execution to check or configure target objects against policies in real time</a:t>
            </a:r>
            <a:r>
              <a:rPr lang="en-US" sz="900" kern="1200" dirty="0" smtClean="0">
                <a:solidFill>
                  <a:schemeClr val="tx1"/>
                </a:solidFill>
                <a:latin typeface="Times New Roman" pitchFamily="18" charset="0"/>
                <a:ea typeface="+mn-ea"/>
                <a:cs typeface="+mn-cs"/>
              </a:rPr>
              <a:t>.</a:t>
            </a:r>
            <a:endParaRPr lang="en-GB" sz="900" dirty="0" smtClean="0"/>
          </a:p>
          <a:p>
            <a:pPr indent="-396875">
              <a:lnSpc>
                <a:spcPct val="90000"/>
              </a:lnSpc>
              <a:spcBef>
                <a:spcPct val="20000"/>
              </a:spcBef>
              <a:buClr>
                <a:srgbClr xmlns:mc="http://schemas.openxmlformats.org/markup-compatibility/2006" xmlns:a14="http://schemas.microsoft.com/office/drawing/2007/7/7/main" val="777777" mc:Ignorable=""/>
              </a:buClr>
            </a:pPr>
            <a:r>
              <a:rPr lang="en-GB" sz="9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Example</a:t>
            </a:r>
          </a:p>
          <a:p>
            <a:pPr marL="180975" indent="-180975">
              <a:lnSpc>
                <a:spcPct val="90000"/>
              </a:lnSpc>
              <a:spcBef>
                <a:spcPct val="20000"/>
              </a:spcBef>
              <a:buClr>
                <a:srgbClr xmlns:mc="http://schemas.openxmlformats.org/markup-compatibility/2006" xmlns:a14="http://schemas.microsoft.com/office/drawing/2007/7/7/main" val="777777" mc:Ignorable=""/>
              </a:buClr>
              <a:buFont typeface="+mj-lt"/>
              <a:buAutoNum type="arabicPeriod"/>
            </a:pPr>
            <a:r>
              <a:rPr lang="en-GB" sz="900" dirty="0" smtClean="0">
                <a:solidFill>
                  <a:schemeClr val="bg1">
                    <a:lumMod val="75000"/>
                  </a:schemeClr>
                </a:solidFill>
              </a:rPr>
              <a:t>Create a </a:t>
            </a:r>
            <a:r>
              <a:rPr lang="en-GB" sz="900" i="1" dirty="0" smtClean="0">
                <a:solidFill>
                  <a:schemeClr val="bg1">
                    <a:lumMod val="75000"/>
                  </a:schemeClr>
                </a:solidFill>
              </a:rPr>
              <a:t>condition</a:t>
            </a:r>
            <a:r>
              <a:rPr lang="en-GB" sz="900" dirty="0" smtClean="0">
                <a:solidFill>
                  <a:schemeClr val="bg1">
                    <a:lumMod val="75000"/>
                  </a:schemeClr>
                </a:solidFill>
              </a:rPr>
              <a:t> to check that the authentication mode (in the Server Security </a:t>
            </a:r>
            <a:r>
              <a:rPr lang="en-GB" sz="900" i="1" dirty="0" smtClean="0">
                <a:solidFill>
                  <a:schemeClr val="bg1">
                    <a:lumMod val="75000"/>
                  </a:schemeClr>
                </a:solidFill>
              </a:rPr>
              <a:t>facet</a:t>
            </a:r>
            <a:r>
              <a:rPr lang="en-GB" sz="900" dirty="0" smtClean="0">
                <a:solidFill>
                  <a:schemeClr val="bg1">
                    <a:lumMod val="75000"/>
                  </a:schemeClr>
                </a:solidFill>
              </a:rPr>
              <a:t>) is set to Windows</a:t>
            </a:r>
          </a:p>
          <a:p>
            <a:pPr marL="180975" indent="-180975">
              <a:lnSpc>
                <a:spcPct val="90000"/>
              </a:lnSpc>
              <a:spcBef>
                <a:spcPct val="20000"/>
              </a:spcBef>
              <a:buClr>
                <a:srgbClr xmlns:mc="http://schemas.openxmlformats.org/markup-compatibility/2006" xmlns:a14="http://schemas.microsoft.com/office/drawing/2007/7/7/main" val="777777" mc:Ignorable=""/>
              </a:buClr>
              <a:buFont typeface="+mj-lt"/>
              <a:buAutoNum type="arabicPeriod"/>
            </a:pPr>
            <a:r>
              <a:rPr lang="en-GB" sz="900" dirty="0" smtClean="0">
                <a:solidFill>
                  <a:schemeClr val="bg1">
                    <a:lumMod val="75000"/>
                  </a:schemeClr>
                </a:solidFill>
              </a:rPr>
              <a:t>Create a policy to enforce that condition</a:t>
            </a:r>
          </a:p>
          <a:p>
            <a:pPr marL="180975" indent="-180975">
              <a:lnSpc>
                <a:spcPct val="90000"/>
              </a:lnSpc>
              <a:spcBef>
                <a:spcPct val="20000"/>
              </a:spcBef>
              <a:buClr>
                <a:srgbClr xmlns:mc="http://schemas.openxmlformats.org/markup-compatibility/2006" xmlns:a14="http://schemas.microsoft.com/office/drawing/2007/7/7/main" val="777777" mc:Ignorable=""/>
              </a:buClr>
              <a:buFont typeface="+mj-lt"/>
              <a:buAutoNum type="arabicPeriod"/>
            </a:pPr>
            <a:r>
              <a:rPr lang="en-GB" sz="900" dirty="0" smtClean="0">
                <a:solidFill>
                  <a:schemeClr val="bg1">
                    <a:lumMod val="75000"/>
                  </a:schemeClr>
                </a:solidFill>
              </a:rPr>
              <a:t>Apply the policy to multiple servers to ensure enterprise-wide compliance</a:t>
            </a:r>
          </a:p>
          <a:p>
            <a:endParaRPr lang="en-GB" sz="900" dirty="0" smtClean="0"/>
          </a:p>
          <a:p>
            <a:r>
              <a:rPr lang="en-GB" sz="900" b="1" dirty="0" smtClean="0"/>
              <a:t>Performance Data Collection</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900" dirty="0" smtClean="0">
                <a:solidFill>
                  <a:schemeClr val="bg1">
                    <a:lumMod val="75000"/>
                  </a:schemeClr>
                </a:solidFill>
              </a:rPr>
              <a:t>Centralizing performance data collection reduces administrative overhead for enterprise-wide server monitoring.</a:t>
            </a:r>
          </a:p>
          <a:p>
            <a:pPr marL="265113" indent="-265113">
              <a:buFont typeface="+mj-lt"/>
              <a:buAutoNum type="arabicPeriod"/>
            </a:pPr>
            <a:r>
              <a:rPr lang="en-GB" sz="900" dirty="0" smtClean="0">
                <a:solidFill>
                  <a:schemeClr val="bg1"/>
                </a:solidFill>
              </a:rPr>
              <a:t>Create a central management data warehouse for performance data</a:t>
            </a:r>
          </a:p>
          <a:p>
            <a:pPr marL="265113" indent="-265113">
              <a:buFont typeface="+mj-lt"/>
              <a:buAutoNum type="arabicPeriod"/>
            </a:pPr>
            <a:r>
              <a:rPr lang="en-GB" sz="900" dirty="0" smtClean="0">
                <a:solidFill>
                  <a:schemeClr val="bg1"/>
                </a:solidFill>
              </a:rPr>
              <a:t>Configure data collection sets on target servers to upload data at scheduled intervals</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GB" sz="900" b="0" i="0" u="none" strike="noStrike" kern="1200" cap="none" spc="0" normalizeH="0" baseline="0" noProof="0" dirty="0" smtClean="0">
                <a:ln>
                  <a:noFill/>
                </a:ln>
                <a:solidFill>
                  <a:schemeClr val="bg1"/>
                </a:solidFill>
                <a:effectLst/>
                <a:uLnTx/>
                <a:uFillTx/>
                <a:latin typeface="+mn-lt"/>
                <a:ea typeface="+mn-ea"/>
                <a:cs typeface="+mn-cs"/>
              </a:rPr>
              <a:t>View consolidated reports</a:t>
            </a:r>
            <a:r>
              <a:rPr kumimoji="0" lang="en-GB" sz="900" b="0" i="0" u="none" strike="noStrike" kern="1200" cap="none" spc="0" normalizeH="0" noProof="0" dirty="0" smtClean="0">
                <a:ln>
                  <a:noFill/>
                </a:ln>
                <a:solidFill>
                  <a:schemeClr val="bg1"/>
                </a:solidFill>
                <a:effectLst/>
                <a:uLnTx/>
                <a:uFillTx/>
                <a:latin typeface="+mn-lt"/>
                <a:ea typeface="+mn-ea"/>
                <a:cs typeface="+mn-cs"/>
              </a:rPr>
              <a:t> from management data warehouse</a:t>
            </a:r>
            <a:endParaRPr kumimoji="0" lang="en-GB" sz="900" b="0" i="0" u="none" strike="noStrike" kern="1200" cap="none" spc="0" normalizeH="0" baseline="0" noProof="0" dirty="0" smtClean="0">
              <a:ln>
                <a:noFill/>
              </a:ln>
              <a:solidFill>
                <a:schemeClr val="bg1"/>
              </a:solidFill>
              <a:effectLst/>
              <a:uLnTx/>
              <a:uFillTx/>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900" dirty="0" smtClean="0">
              <a:solidFill>
                <a:schemeClr val="bg1">
                  <a:lumMod val="75000"/>
                </a:schemeClr>
              </a:solidFill>
            </a:endParaRPr>
          </a:p>
          <a:p>
            <a:endParaRPr lang="en-GB" sz="9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dt" sz="quarter" idx="1"/>
          </p:nvPr>
        </p:nvSpPr>
        <p:spPr>
          <a:noFill/>
        </p:spPr>
        <p:txBody>
          <a:bodyPr/>
          <a:lstStyle/>
          <a:p>
            <a:fld id="{D5898730-3B07-44F6-B343-F872D29E3A65}" type="datetime8">
              <a:rPr lang="en-US">
                <a:solidFill>
                  <a:prstClr val="black"/>
                </a:solidFill>
                <a:latin typeface="Calibri"/>
              </a:rPr>
              <a:pPr/>
              <a:t>4/6/2010 11:15 PM</a:t>
            </a:fld>
            <a:endParaRPr lang="en-US">
              <a:solidFill>
                <a:prstClr val="black"/>
              </a:solidFill>
              <a:latin typeface="Calibri"/>
            </a:endParaRPr>
          </a:p>
        </p:txBody>
      </p:sp>
      <p:sp>
        <p:nvSpPr>
          <p:cNvPr id="22530" name="Rectangle 6"/>
          <p:cNvSpPr>
            <a:spLocks noGrp="1" noChangeArrowheads="1"/>
          </p:cNvSpPr>
          <p:nvPr>
            <p:ph type="ftr" sz="quarter" idx="4"/>
          </p:nvPr>
        </p:nvSpPr>
        <p:spPr>
          <a:noFill/>
        </p:spPr>
        <p:txBody>
          <a:bodyPr/>
          <a:lstStyle/>
          <a:p>
            <a:r>
              <a:rPr lang="en-US">
                <a:solidFill>
                  <a:prstClr val="black"/>
                </a:solidFill>
                <a:latin typeface="Calibri"/>
              </a:rPr>
              <a:t>© 2004 Microsoft Corporation. All rights reserved.</a:t>
            </a:r>
          </a:p>
          <a:p>
            <a:pPr eaLnBrk="0" hangingPunct="0"/>
            <a:r>
              <a:rPr lang="en-US">
                <a:solidFill>
                  <a:prstClr val="black"/>
                </a:solidFill>
                <a:latin typeface="Calibri"/>
              </a:rPr>
              <a:t>This presentation is for informational purposes only. Microsoft makes no warranties, express or implied, in this summary.</a:t>
            </a:r>
          </a:p>
        </p:txBody>
      </p:sp>
      <p:sp>
        <p:nvSpPr>
          <p:cNvPr id="22531" name="Rectangle 7"/>
          <p:cNvSpPr>
            <a:spLocks noGrp="1" noChangeArrowheads="1"/>
          </p:cNvSpPr>
          <p:nvPr>
            <p:ph type="sldNum" sz="quarter" idx="5"/>
          </p:nvPr>
        </p:nvSpPr>
        <p:spPr>
          <a:noFill/>
        </p:spPr>
        <p:txBody>
          <a:bodyPr/>
          <a:lstStyle/>
          <a:p>
            <a:fld id="{313F7592-A8F6-4B2D-A9F4-E9B3F8B537A4}" type="slidenum">
              <a:rPr lang="en-US">
                <a:solidFill>
                  <a:prstClr val="black"/>
                </a:solidFill>
                <a:latin typeface="Calibri"/>
              </a:rPr>
              <a:pPr/>
              <a:t>21</a:t>
            </a:fld>
            <a:endParaRPr lang="en-US">
              <a:solidFill>
                <a:prstClr val="black"/>
              </a:solidFill>
              <a:latin typeface="Calibri"/>
            </a:endParaRPr>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p:spPr>
        <p:txBody>
          <a:bodyPr/>
          <a:lstStyle/>
          <a:p>
            <a:r>
              <a:rPr lang="en-GB" sz="2000" dirty="0" smtClean="0"/>
              <a:t>SQL Server 2008 includes a number of</a:t>
            </a:r>
            <a:r>
              <a:rPr lang="en-GB" sz="2000" baseline="0" dirty="0" smtClean="0"/>
              <a:t> high-availability technologies. </a:t>
            </a:r>
          </a:p>
          <a:p>
            <a:r>
              <a:rPr lang="en-GB" sz="2000" baseline="0" dirty="0" smtClean="0"/>
              <a:t>Server Clustering protects SQL Server at the instance level, enabling automatic or manual failover of the entire instance, including all of its databases, logins, SQL Server agent tasks, etc. SQL Server 2008 includes some enhancements to clustering support, including a new, simpler installation process.</a:t>
            </a:r>
          </a:p>
          <a:p>
            <a:r>
              <a:rPr lang="en-GB" sz="2000" baseline="0" dirty="0" smtClean="0"/>
              <a:t>Database Mirroring protects at the database level, enabling manual or automatic (with a witness server) failover of an individual database from a principal server to a mirror server. SQL server 2008 includes a number of enhancements to mirroring, including log </a:t>
            </a:r>
            <a:r>
              <a:rPr lang="en-GB" sz="2000" baseline="0" dirty="0" err="1" smtClean="0"/>
              <a:t>comprssion</a:t>
            </a:r>
            <a:r>
              <a:rPr lang="en-GB" sz="2000" baseline="0" dirty="0" smtClean="0"/>
              <a:t> to increase performance and the ability to automatically recover a corrupted data page from the mirror server.</a:t>
            </a:r>
          </a:p>
          <a:p>
            <a:r>
              <a:rPr lang="en-GB" sz="2000" baseline="0" dirty="0" smtClean="0"/>
              <a:t>When using a virtualization solution, a common approach is to use a combination of server clustering (of the parent server) and mirroring (between virtual database servers).</a:t>
            </a:r>
          </a:p>
          <a:p>
            <a:endParaRPr lang="en-GB" sz="2000" dirty="0" smtClean="0"/>
          </a:p>
          <a:p>
            <a:r>
              <a:rPr lang="en-GB" sz="2000" dirty="0" smtClean="0"/>
              <a:t>Peer-to-peer replication can also be used to provide high availability by replicating data between multiple</a:t>
            </a:r>
            <a:r>
              <a:rPr lang="en-GB" sz="2000" baseline="0" dirty="0" smtClean="0"/>
              <a:t> SQL Server instances. Enhancements in SQL Server 2008 include a new graphical management interface and the ability to add a node to a peer-to-peer replication topology without interrupting the replication process.</a:t>
            </a:r>
            <a:endParaRPr lang="en-GB" sz="2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dt" sz="quarter" idx="1"/>
          </p:nvPr>
        </p:nvSpPr>
        <p:spPr>
          <a:noFill/>
        </p:spPr>
        <p:txBody>
          <a:bodyPr/>
          <a:lstStyle/>
          <a:p>
            <a:pPr algn="r" rtl="0"/>
            <a:fld id="{D5898730-3B07-44F6-B343-F872D29E3A65}" type="datetime8">
              <a:rPr lang="en-US" sz="1200" kern="1200">
                <a:solidFill>
                  <a:prstClr val="black"/>
                </a:solidFill>
                <a:latin typeface="Calibri"/>
                <a:ea typeface="+mn-ea"/>
                <a:cs typeface="+mn-cs"/>
              </a:rPr>
              <a:pPr algn="r" rtl="0"/>
              <a:t>4/6/2010 11:15 PM</a:t>
            </a:fld>
            <a:endParaRPr lang="en-US" sz="1200" kern="1200">
              <a:solidFill>
                <a:prstClr val="black"/>
              </a:solidFill>
              <a:latin typeface="Calibri"/>
              <a:ea typeface="+mn-ea"/>
              <a:cs typeface="+mn-cs"/>
            </a:endParaRPr>
          </a:p>
        </p:txBody>
      </p:sp>
      <p:sp>
        <p:nvSpPr>
          <p:cNvPr id="22530" name="Rectangle 6"/>
          <p:cNvSpPr>
            <a:spLocks noGrp="1" noChangeArrowheads="1"/>
          </p:cNvSpPr>
          <p:nvPr>
            <p:ph type="ftr" sz="quarter" idx="4"/>
          </p:nvPr>
        </p:nvSpPr>
        <p:spPr>
          <a:noFill/>
        </p:spPr>
        <p:txBody>
          <a:bodyPr/>
          <a:lstStyle/>
          <a:p>
            <a:pPr algn="l" rtl="0"/>
            <a:r>
              <a:rPr lang="en-US" sz="1200" kern="1200">
                <a:solidFill>
                  <a:prstClr val="black"/>
                </a:solidFill>
                <a:latin typeface="Calibri"/>
                <a:ea typeface="+mn-ea"/>
                <a:cs typeface="+mn-cs"/>
              </a:rPr>
              <a:t>© 2004 Microsoft Corporation. All rights reserved.</a:t>
            </a:r>
          </a:p>
          <a:p>
            <a:pPr algn="l" rtl="0" eaLnBrk="0" hangingPunct="0"/>
            <a:r>
              <a:rPr lang="en-US" sz="1200" kern="1200">
                <a:solidFill>
                  <a:prstClr val="black"/>
                </a:solidFill>
                <a:latin typeface="Calibri"/>
                <a:ea typeface="+mn-ea"/>
                <a:cs typeface="+mn-cs"/>
              </a:rPr>
              <a:t>This presentation is for informational purposes only. Microsoft makes no warranties, express or implied, in this summary.</a:t>
            </a:r>
          </a:p>
        </p:txBody>
      </p:sp>
      <p:sp>
        <p:nvSpPr>
          <p:cNvPr id="22531" name="Rectangle 7"/>
          <p:cNvSpPr>
            <a:spLocks noGrp="1" noChangeArrowheads="1"/>
          </p:cNvSpPr>
          <p:nvPr>
            <p:ph type="sldNum" sz="quarter" idx="5"/>
          </p:nvPr>
        </p:nvSpPr>
        <p:spPr>
          <a:noFill/>
        </p:spPr>
        <p:txBody>
          <a:bodyPr/>
          <a:lstStyle/>
          <a:p>
            <a:pPr algn="r" rtl="0"/>
            <a:fld id="{313F7592-A8F6-4B2D-A9F4-E9B3F8B537A4}" type="slidenum">
              <a:rPr lang="en-US" sz="1200" kern="1200">
                <a:solidFill>
                  <a:prstClr val="black"/>
                </a:solidFill>
                <a:latin typeface="Calibri"/>
                <a:ea typeface="+mn-ea"/>
                <a:cs typeface="+mn-cs"/>
              </a:rPr>
              <a:pPr algn="r" rtl="0"/>
              <a:t>2</a:t>
            </a:fld>
            <a:endParaRPr lang="en-US" sz="1200" kern="1200">
              <a:solidFill>
                <a:prstClr val="black"/>
              </a:solidFill>
              <a:latin typeface="Calibri"/>
              <a:ea typeface="+mn-ea"/>
              <a:cs typeface="+mn-cs"/>
            </a:endParaRPr>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p:spPr>
        <p:txBody>
          <a:bodyPr>
            <a:normAutofit/>
          </a:bodyPr>
          <a:lstStyle/>
          <a:p>
            <a:r>
              <a:rPr lang="en-GB" sz="800" dirty="0" smtClean="0"/>
              <a:t>This</a:t>
            </a:r>
            <a:r>
              <a:rPr lang="en-GB" sz="800" baseline="0" dirty="0" smtClean="0"/>
              <a:t> is what we’ll cover in this presentation.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800" baseline="0" dirty="0" smtClean="0"/>
              <a:t>The first section (“</a:t>
            </a:r>
            <a:r>
              <a:rPr lang="en-GB" sz="800" dirty="0" smtClean="0"/>
              <a:t>The Trend Towards Consolidation</a:t>
            </a:r>
            <a:r>
              <a:rPr lang="en-GB" sz="800" baseline="0" dirty="0" smtClean="0"/>
              <a:t>”) describes how consolidation has become an increasingly important consideration for most organizations and IT professionals.</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800" baseline="0" dirty="0" smtClean="0"/>
              <a:t>The second section (“</a:t>
            </a:r>
            <a:r>
              <a:rPr lang="en-GB" sz="800" dirty="0" smtClean="0"/>
              <a:t>Choosing a Database Platform</a:t>
            </a:r>
            <a:r>
              <a:rPr lang="en-GB" sz="800" baseline="0" dirty="0" smtClean="0"/>
              <a:t>”)  describes some of the key considerations for choosing a database platform for consolidation, and highlights some of the key benefits of SQL Server 2008.</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800" dirty="0" smtClean="0"/>
              <a:t>The third</a:t>
            </a:r>
            <a:r>
              <a:rPr lang="en-GB" sz="800" baseline="0" dirty="0" smtClean="0"/>
              <a:t> section (“</a:t>
            </a:r>
            <a:r>
              <a:rPr lang="en-GB" sz="800" dirty="0" smtClean="0"/>
              <a:t>Consolidating with SQL Server 2008</a:t>
            </a:r>
            <a:r>
              <a:rPr lang="en-GB" sz="800" baseline="0" dirty="0" smtClean="0"/>
              <a:t>”) drills into more detail about the consolidation options available with SQL server 2008, and the key features/technologies that help you consolidate.</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800" dirty="0" smtClean="0"/>
              <a:t>The fourth section (“Advantages of Consolidation on Enterprise Edition”) provides a rationale for making</a:t>
            </a:r>
            <a:r>
              <a:rPr lang="en-GB" sz="800" baseline="0" dirty="0" smtClean="0"/>
              <a:t> SQL Server 2008 Enterprise Edition the preferred platform for database consolidation.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800" baseline="0" dirty="0" smtClean="0"/>
              <a:t>The fifth section (“</a:t>
            </a:r>
            <a:r>
              <a:rPr lang="en-GB" sz="800" dirty="0" smtClean="0"/>
              <a:t>Consolidation Resources</a:t>
            </a:r>
            <a:r>
              <a:rPr lang="en-GB" sz="800" baseline="0" dirty="0" smtClean="0"/>
              <a:t>”) provides some additional information to help customers consolidate on SQL Server 2008.</a:t>
            </a:r>
            <a:endParaRPr lang="en-GB" sz="800" dirty="0" smtClean="0"/>
          </a:p>
          <a:p>
            <a:pPr eaLnBrk="1" hangingPunct="1">
              <a:buFont typeface="Arial" pitchFamily="34" charset="0"/>
              <a:buNone/>
            </a:pPr>
            <a:endParaRPr lang="en-US" sz="500" dirty="0" smtClean="0">
              <a:solidFill>
                <a:schemeClr val="accent1"/>
              </a:solidFill>
              <a:latin typeface="segoe u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Security is a concern when you consolidate databases, as moving multiple databases to the same server introduces a number of security considerations such as the required level of</a:t>
            </a:r>
            <a:r>
              <a:rPr lang="en-GB" baseline="0" dirty="0" smtClean="0"/>
              <a:t> isolation between applications and the impact of providing administrative access to the server.</a:t>
            </a:r>
          </a:p>
          <a:p>
            <a:r>
              <a:rPr lang="en-GB" baseline="0" dirty="0" smtClean="0"/>
              <a:t>SQL Server provides flexibility when consolidating, so you can choose the right level of isolation for your security needs. Additionally, you can use transparent data encryption to protect sensitive data without impacting existing client applications. Finally, you can integrate SQL Server cryptographic key management into your enterprise key management infrastructure.</a:t>
            </a:r>
            <a:endParaRPr lang="en-GB"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solidFill>
                  <a:prstClr val="black"/>
                </a:solidFill>
              </a:rPr>
              <a:pPr>
                <a:defRPr/>
              </a:pPr>
              <a:t>22</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SQL Server 2008 Enterprise Edition supports data and backup compression.</a:t>
            </a:r>
            <a:r>
              <a:rPr lang="en-GB" baseline="0" dirty="0" smtClean="0"/>
              <a:t> This significantly reduces the hard disk space required for data and backup files on a consolidated server, and also provides a performance benefit since compression results in less I/O.</a:t>
            </a:r>
            <a:endParaRPr lang="en-GB"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solidFill>
                  <a:prstClr val="black"/>
                </a:solidFill>
              </a:rPr>
              <a:pPr>
                <a:defRPr/>
              </a:pPr>
              <a:t>23</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000" kern="1200" dirty="0" smtClean="0">
                <a:solidFill>
                  <a:schemeClr val="tx1"/>
                </a:solidFill>
                <a:latin typeface="+mn-lt"/>
                <a:ea typeface="+mn-ea"/>
                <a:cs typeface="+mn-cs"/>
              </a:rPr>
              <a:t>SQL Server 2008 Enterprise Edition includes Resource Governor, which allows organizations to define resource limits and set priorities for different workloads. This enables you to differentiate workloads on a consolidated server and control the utilization of memory and processor resources in order to prevent runaway queries or large workloads from adversely affecting the performance or blocking mission-critical workloads. This ability to proactively control resource utilization provides more predictable performance of consolidated data services,</a:t>
            </a:r>
            <a:r>
              <a:rPr lang="en-US" sz="1000" kern="1200" baseline="0" dirty="0" smtClean="0">
                <a:solidFill>
                  <a:schemeClr val="tx1"/>
                </a:solidFill>
                <a:latin typeface="+mn-lt"/>
                <a:ea typeface="+mn-ea"/>
                <a:cs typeface="+mn-cs"/>
              </a:rPr>
              <a:t> giving you control over server resource prioritization when hosting multiple databases in the same instance.</a:t>
            </a:r>
            <a:endParaRPr lang="en-US" sz="1000" dirty="0" smtClean="0">
              <a:solidFill>
                <a:schemeClr val="accent1"/>
              </a:solidFill>
              <a:latin typeface="+mn-lt"/>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solidFill>
                  <a:prstClr val="black"/>
                </a:solidFill>
              </a:rPr>
              <a:pPr>
                <a:defRPr/>
              </a:pPr>
              <a:t>24</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baseline="0" dirty="0" smtClean="0">
                <a:solidFill>
                  <a:schemeClr val="tx1"/>
                </a:solidFill>
                <a:latin typeface="+mn-lt"/>
                <a:ea typeface="+mn-ea"/>
                <a:cs typeface="+mn-cs"/>
              </a:rPr>
              <a:t>Advantages:</a:t>
            </a:r>
          </a:p>
          <a:p>
            <a:r>
              <a:rPr lang="en-US" dirty="0" smtClean="0"/>
              <a:t>Increased utilization</a:t>
            </a:r>
          </a:p>
          <a:p>
            <a:r>
              <a:rPr lang="en-US" dirty="0" smtClean="0"/>
              <a:t>Ability to rapidly provision and start a system </a:t>
            </a:r>
          </a:p>
          <a:p>
            <a:r>
              <a:rPr lang="en-US" dirty="0" smtClean="0"/>
              <a:t>Hardware portability </a:t>
            </a:r>
          </a:p>
          <a:p>
            <a:endParaRPr lang="en-US" sz="1100" kern="1200" baseline="0" dirty="0" smtClean="0">
              <a:solidFill>
                <a:schemeClr val="tx1"/>
              </a:solidFill>
              <a:latin typeface="+mn-lt"/>
              <a:ea typeface="+mn-ea"/>
              <a:cs typeface="+mn-cs"/>
            </a:endParaRPr>
          </a:p>
          <a:p>
            <a:r>
              <a:rPr lang="en-US" sz="1100" kern="1200" baseline="0" dirty="0" smtClean="0">
                <a:solidFill>
                  <a:schemeClr val="tx1"/>
                </a:solidFill>
                <a:latin typeface="+mn-lt"/>
                <a:ea typeface="+mn-ea"/>
                <a:cs typeface="+mn-cs"/>
              </a:rPr>
              <a:t>Disactvantages:</a:t>
            </a:r>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Performance hit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http://en.wikipedia.org/wiki/Comparison_of_platform_virtual_machines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26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Consolidation increases the importance of HA, since there is a high cost to single system failure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Hyper-V</a:t>
            </a:r>
            <a:r>
              <a:rPr lang="en-US" sz="1200" baseline="0" dirty="0" smtClean="0"/>
              <a:t> offers HA solutions for a SQL Server consolidated environment. First of which is guest clustering</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With </a:t>
            </a:r>
            <a:r>
              <a:rPr lang="en-US" sz="1200" i="1" dirty="0" smtClean="0"/>
              <a:t>guest</a:t>
            </a:r>
            <a:r>
              <a:rPr lang="en-US" sz="1200" dirty="0" smtClean="0"/>
              <a:t> clustering, </a:t>
            </a:r>
            <a:r>
              <a:rPr lang="en-US" sz="1200" b="1" dirty="0" smtClean="0"/>
              <a:t>a guest is a cluster node</a:t>
            </a:r>
            <a:r>
              <a:rPr lang="en-US" sz="1200" dirty="0" smtClean="0"/>
              <a:t>, and </a:t>
            </a:r>
            <a:r>
              <a:rPr lang="en-US" sz="1200" b="0" dirty="0" smtClean="0"/>
              <a:t>therefore the guest run applications that are monitored in some way by the cluster service, either because they are designed to work with clustering (cluster-aware) or because they are configured in the cluster as a Generic Service, Generic Application, or Generic Script resource</a:t>
            </a:r>
            <a:r>
              <a:rPr lang="en-US" sz="1200" b="0" baseline="0" dirty="0" smtClean="0"/>
              <a:t> can failover.</a:t>
            </a:r>
            <a:r>
              <a:rPr lang="en-US" sz="1200" b="0" dirty="0" smtClean="0"/>
              <a:t> </a:t>
            </a:r>
            <a:r>
              <a:rPr lang="en-US" sz="1200" dirty="0" smtClean="0"/>
              <a:t>With guest clustering, if either </a:t>
            </a:r>
            <a:r>
              <a:rPr lang="en-US" sz="1200" b="1" dirty="0" smtClean="0"/>
              <a:t>the guest operating system or the clustered application fails, the guest can failover to another guest, either on the same host or on a different host</a:t>
            </a:r>
            <a:r>
              <a:rPr lang="en-US" sz="1200" dirty="0" smtClean="0"/>
              <a:t>. </a:t>
            </a:r>
            <a:r>
              <a:rPr lang="en-US" sz="1200" b="1" dirty="0" smtClean="0"/>
              <a:t>Guest clustering protects against failure of a cluster-aware application on a guest as well as failure of an individual instance of a guest.</a:t>
            </a:r>
            <a:endParaRPr lang="en-US" sz="1200" b="1" dirty="0" smtClean="0">
              <a:latin typeface="+mn-lt"/>
            </a:endParaRPr>
          </a:p>
          <a:p>
            <a:pPr lvl="0"/>
            <a:endParaRPr lang="en-US" sz="1200" kern="1200" dirty="0" smtClean="0">
              <a:solidFill>
                <a:schemeClr val="tx1"/>
              </a:solidFill>
              <a:latin typeface="Segoe UI" pitchFamily="34" charset="0"/>
              <a:ea typeface="+mn-ea"/>
              <a:cs typeface="+mn-cs"/>
            </a:endParaRPr>
          </a:p>
          <a:p>
            <a:pPr lvl="0"/>
            <a:r>
              <a:rPr lang="en-US" sz="1200" b="1" kern="1200" dirty="0" err="1" smtClean="0">
                <a:solidFill>
                  <a:schemeClr val="tx1"/>
                </a:solidFill>
                <a:latin typeface="Segoe UI" pitchFamily="34" charset="0"/>
                <a:ea typeface="+mn-ea"/>
                <a:cs typeface="+mn-cs"/>
              </a:rPr>
              <a:t>iSCSI</a:t>
            </a:r>
            <a:r>
              <a:rPr lang="en-US" sz="1200" kern="1200" dirty="0" smtClean="0">
                <a:solidFill>
                  <a:schemeClr val="tx1"/>
                </a:solidFill>
                <a:latin typeface="Segoe UI" pitchFamily="34" charset="0"/>
                <a:ea typeface="+mn-ea"/>
                <a:cs typeface="+mn-cs"/>
              </a:rPr>
              <a:t> Guest Clustering enables high-availability of services and applications in the virtual layer and is fully supported in </a:t>
            </a:r>
            <a:r>
              <a:rPr lang="en-US" sz="1200" b="1" kern="1200" dirty="0" smtClean="0">
                <a:solidFill>
                  <a:schemeClr val="tx1"/>
                </a:solidFill>
                <a:latin typeface="Segoe UI" pitchFamily="34" charset="0"/>
                <a:ea typeface="+mn-ea"/>
                <a:cs typeface="+mn-cs"/>
              </a:rPr>
              <a:t>Windows Server</a:t>
            </a:r>
            <a:r>
              <a:rPr lang="en-US" sz="1200" b="1" baseline="30000" dirty="0" smtClean="0"/>
              <a:t>®</a:t>
            </a:r>
            <a:r>
              <a:rPr lang="en-US" sz="1200" b="1" kern="1200" dirty="0" smtClean="0">
                <a:solidFill>
                  <a:schemeClr val="tx1"/>
                </a:solidFill>
                <a:latin typeface="Segoe UI" pitchFamily="34" charset="0"/>
                <a:ea typeface="+mn-ea"/>
                <a:cs typeface="+mn-cs"/>
              </a:rPr>
              <a:t> 2008 and Server</a:t>
            </a:r>
            <a:r>
              <a:rPr lang="en-US" sz="1200" b="1" kern="1200" baseline="0" dirty="0" smtClean="0">
                <a:solidFill>
                  <a:schemeClr val="tx1"/>
                </a:solidFill>
                <a:latin typeface="Segoe UI" pitchFamily="34" charset="0"/>
                <a:ea typeface="+mn-ea"/>
                <a:cs typeface="+mn-cs"/>
              </a:rPr>
              <a:t> 2008 R2</a:t>
            </a:r>
            <a:r>
              <a:rPr lang="en-US" sz="1200" kern="1200" dirty="0" smtClean="0">
                <a:solidFill>
                  <a:schemeClr val="tx1"/>
                </a:solidFill>
                <a:latin typeface="Segoe UI" pitchFamily="34" charset="0"/>
                <a:ea typeface="+mn-ea"/>
                <a:cs typeface="+mn-cs"/>
              </a:rPr>
              <a:t>.</a:t>
            </a:r>
            <a:r>
              <a:rPr lang="en-US" sz="1200" kern="1200" baseline="0" dirty="0" smtClean="0">
                <a:solidFill>
                  <a:schemeClr val="tx1"/>
                </a:solidFill>
                <a:latin typeface="Segoe UI" pitchFamily="34" charset="0"/>
                <a:ea typeface="+mn-ea"/>
                <a:cs typeface="+mn-cs"/>
              </a:rPr>
              <a:t> </a:t>
            </a:r>
          </a:p>
          <a:p>
            <a:pPr lvl="0"/>
            <a:r>
              <a:rPr lang="en-US" sz="1200" b="1" kern="1200" baseline="0" dirty="0" smtClean="0">
                <a:solidFill>
                  <a:schemeClr val="tx1"/>
                </a:solidFill>
                <a:latin typeface="Segoe UI" pitchFamily="34" charset="0"/>
                <a:ea typeface="+mn-ea"/>
                <a:cs typeface="+mn-cs"/>
              </a:rPr>
              <a:t>SQL Server 2008 R2 supports Guest clustering. This</a:t>
            </a:r>
            <a:r>
              <a:rPr lang="en-US" sz="1200" kern="1200" dirty="0" smtClean="0">
                <a:solidFill>
                  <a:schemeClr val="tx1"/>
                </a:solidFill>
                <a:latin typeface="Segoe UI" pitchFamily="34" charset="0"/>
                <a:ea typeface="+mn-ea"/>
                <a:cs typeface="+mn-cs"/>
              </a:rPr>
              <a:t> is done through  the use</a:t>
            </a:r>
            <a:r>
              <a:rPr lang="en-US" sz="1200" kern="1200" baseline="0" dirty="0" smtClean="0">
                <a:solidFill>
                  <a:schemeClr val="tx1"/>
                </a:solidFill>
                <a:latin typeface="Segoe UI" pitchFamily="34" charset="0"/>
                <a:ea typeface="+mn-ea"/>
                <a:cs typeface="+mn-cs"/>
              </a:rPr>
              <a:t> of the Microsoft iSCSI software initiator running within the virtual machine (VM). This allows all services including </a:t>
            </a:r>
            <a:r>
              <a:rPr lang="en-US" sz="1200" kern="1200" dirty="0" smtClean="0">
                <a:solidFill>
                  <a:schemeClr val="tx1"/>
                </a:solidFill>
                <a:latin typeface="Segoe UI" pitchFamily="34" charset="0"/>
                <a:ea typeface="+mn-ea"/>
                <a:cs typeface="+mn-cs"/>
              </a:rPr>
              <a:t>Failover Clustering to see</a:t>
            </a:r>
            <a:r>
              <a:rPr lang="en-US" sz="1200" kern="1200" baseline="0" dirty="0" smtClean="0">
                <a:solidFill>
                  <a:schemeClr val="tx1"/>
                </a:solidFill>
                <a:latin typeface="Segoe UI" pitchFamily="34" charset="0"/>
                <a:ea typeface="+mn-ea"/>
                <a:cs typeface="+mn-cs"/>
              </a:rPr>
              <a:t> the storage natively and perform all actions as if </a:t>
            </a:r>
            <a:r>
              <a:rPr lang="en-US" sz="1200" kern="1200" dirty="0" smtClean="0">
                <a:solidFill>
                  <a:schemeClr val="tx1"/>
                </a:solidFill>
                <a:latin typeface="Segoe UI" pitchFamily="34" charset="0"/>
                <a:ea typeface="+mn-ea"/>
                <a:cs typeface="+mn-cs"/>
              </a:rPr>
              <a:t>they were physical nodes. All of these VMs can use the same shared iSCSI storage which will store the state of the running applications within the VM.  You can even run ‘Validate a Cluster Configuration’ on the VMs to ensure that the Failover Clustering component works! </a:t>
            </a:r>
            <a:endParaRPr lang="en-US" sz="1200" dirty="0" smtClean="0">
              <a:solidFill>
                <a:srgbClr xmlns:mc="http://schemas.openxmlformats.org/markup-compatibility/2006" xmlns:a14="http://schemas.microsoft.com/office/drawing/2007/7/7/main" val="FF0000" mc:Ignorable=""/>
              </a:solidFill>
            </a:endParaRPr>
          </a:p>
          <a:p>
            <a:r>
              <a:rPr lang="en-US" sz="1200" kern="1200" dirty="0" smtClean="0">
                <a:solidFill>
                  <a:schemeClr val="tx1"/>
                </a:solidFill>
                <a:latin typeface="Segoe UI" pitchFamily="34" charset="0"/>
                <a:ea typeface="+mn-ea"/>
                <a:cs typeface="+mn-cs"/>
              </a:rPr>
              <a:t> </a:t>
            </a:r>
            <a:endParaRPr lang="en-US" sz="1200" dirty="0" smtClean="0"/>
          </a:p>
          <a:p>
            <a:r>
              <a:rPr lang="en-US" sz="1200" b="1" kern="1200" dirty="0" smtClean="0">
                <a:solidFill>
                  <a:schemeClr val="tx1"/>
                </a:solidFill>
                <a:latin typeface="Segoe UI" pitchFamily="34" charset="0"/>
                <a:ea typeface="+mn-ea"/>
                <a:cs typeface="+mn-cs"/>
              </a:rPr>
              <a:t>By combining your guest and host clustering you can create high-availability in both your physical and virtual layers. </a:t>
            </a:r>
            <a:endParaRPr lang="en-US" sz="1200" b="1" baseline="0" dirty="0" smtClean="0">
              <a:latin typeface="+mn-lt"/>
            </a:endParaRPr>
          </a:p>
          <a:p>
            <a:pPr lvl="0"/>
            <a:endParaRPr lang="en-US" sz="1200" baseline="0" dirty="0" smtClean="0">
              <a:latin typeface="+mn-lt"/>
            </a:endParaRPr>
          </a:p>
          <a:p>
            <a:pPr lvl="0"/>
            <a:r>
              <a:rPr lang="en-US" sz="1200" baseline="0" dirty="0" smtClean="0">
                <a:latin typeface="+mn-lt"/>
              </a:rPr>
              <a:t>The benefits virtualization can bring in this type of scenario to include fault tolerance both at the application and host level and increased management efficiency based on SQL Server</a:t>
            </a:r>
            <a:r>
              <a:rPr lang="en-US" sz="1200" b="0" baseline="30000" dirty="0" smtClean="0"/>
              <a:t>®</a:t>
            </a:r>
            <a:r>
              <a:rPr lang="en-US" sz="1200" baseline="0" dirty="0" smtClean="0">
                <a:latin typeface="+mn-lt"/>
              </a:rPr>
              <a:t> and Microsoft</a:t>
            </a:r>
            <a:r>
              <a:rPr lang="en-US" sz="1200" b="0" baseline="30000" dirty="0" smtClean="0"/>
              <a:t>®</a:t>
            </a:r>
            <a:r>
              <a:rPr lang="en-US" sz="1200" baseline="0" dirty="0" smtClean="0">
                <a:latin typeface="+mn-lt"/>
              </a:rPr>
              <a:t> System Center Management tools. </a:t>
            </a:r>
          </a:p>
          <a:p>
            <a:pPr lvl="0"/>
            <a:endParaRPr lang="en-US" sz="1200" dirty="0" smtClean="0"/>
          </a:p>
          <a:p>
            <a:endParaRPr lang="en-US" sz="1200" dirty="0" smtClean="0">
              <a:latin typeface="+mn-lt"/>
            </a:endParaRPr>
          </a:p>
          <a:p>
            <a:pPr lvl="0"/>
            <a:r>
              <a:rPr lang="en-US" b="0" dirty="0" smtClean="0">
                <a:solidFill>
                  <a:srgbClr xmlns:mc="http://schemas.openxmlformats.org/markup-compatibility/2006" xmlns:a14="http://schemas.microsoft.com/office/drawing/2007/7/7/main" val="FF0000" mc:Ignorable=""/>
                </a:solidFill>
              </a:rPr>
              <a:t>Source: </a:t>
            </a:r>
          </a:p>
          <a:p>
            <a:pPr lvl="0"/>
            <a:r>
              <a:rPr lang="en-US" b="0" dirty="0" smtClean="0">
                <a:solidFill>
                  <a:srgbClr xmlns:mc="http://schemas.openxmlformats.org/markup-compatibility/2006" xmlns:a14="http://schemas.microsoft.com/office/drawing/2007/7/7/main" val="FF0000" mc:Ignorable=""/>
                </a:solidFill>
              </a:rPr>
              <a:t>http://blogs.technet.com/virtplanet/archive/2009/06/04/guest-clustering-with-sql-server-supported.aspx</a:t>
            </a:r>
          </a:p>
          <a:p>
            <a:r>
              <a:rPr lang="en-US" b="0" dirty="0" smtClean="0"/>
              <a:t>http://technet.microsoft.com/en-us/library/cc720387(WS.10).aspx</a:t>
            </a:r>
            <a:endParaRPr lang="en-US" b="0" dirty="0"/>
          </a:p>
        </p:txBody>
      </p:sp>
      <p:sp>
        <p:nvSpPr>
          <p:cNvPr id="4" name="Slide Number Placeholder 3"/>
          <p:cNvSpPr>
            <a:spLocks noGrp="1"/>
          </p:cNvSpPr>
          <p:nvPr>
            <p:ph type="sldNum" sz="quarter" idx="10"/>
          </p:nvPr>
        </p:nvSpPr>
        <p:spPr/>
        <p:txBody>
          <a:bodyPr/>
          <a:lstStyle/>
          <a:p>
            <a:fld id="{593F9297-027D-4583-B881-B18612E23435}"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dirty="0" smtClean="0">
                <a:latin typeface="+mn-lt"/>
              </a:rPr>
              <a:t>Speaking Points:</a:t>
            </a:r>
          </a:p>
          <a:p>
            <a:pPr marL="0" marR="0" indent="0" algn="l" defTabSz="914363" rtl="0" eaLnBrk="1" fontAlgn="auto" latinLnBrk="0" hangingPunct="1">
              <a:lnSpc>
                <a:spcPct val="90000"/>
              </a:lnSpc>
              <a:spcBef>
                <a:spcPts val="0"/>
              </a:spcBef>
              <a:spcAft>
                <a:spcPts val="333"/>
              </a:spcAft>
              <a:buClrTx/>
              <a:buSzTx/>
              <a:buFontTx/>
              <a:buNone/>
              <a:tabLst/>
              <a:defRPr/>
            </a:pPr>
            <a:r>
              <a:rPr lang="en-US" sz="1200" dirty="0" smtClean="0"/>
              <a:t>With </a:t>
            </a:r>
            <a:r>
              <a:rPr lang="en-US" sz="1200" b="1" i="1" dirty="0" smtClean="0"/>
              <a:t>host</a:t>
            </a:r>
            <a:r>
              <a:rPr lang="en-US" sz="1200" b="1" dirty="0" smtClean="0"/>
              <a:t> clustering</a:t>
            </a:r>
            <a:r>
              <a:rPr lang="en-US" sz="1200" dirty="0" smtClean="0"/>
              <a:t>, the </a:t>
            </a:r>
            <a:r>
              <a:rPr lang="en-US" sz="1200" b="1" dirty="0" smtClean="0"/>
              <a:t>physical host is the cluster node</a:t>
            </a:r>
            <a:r>
              <a:rPr lang="en-US" sz="1200" dirty="0" smtClean="0"/>
              <a:t>. </a:t>
            </a:r>
            <a:r>
              <a:rPr lang="en-US" sz="1200" b="1" dirty="0" smtClean="0"/>
              <a:t>If the host stops running, all of its guests are restarted on another physical host</a:t>
            </a:r>
            <a:r>
              <a:rPr lang="en-US" sz="1200" dirty="0" smtClean="0"/>
              <a:t>. Host clustering protects against failure of a physical host (hardware failure of a computer). On top of this capability is the </a:t>
            </a:r>
            <a:r>
              <a:rPr lang="en-US" sz="1200" b="1" dirty="0" smtClean="0"/>
              <a:t>live</a:t>
            </a:r>
            <a:r>
              <a:rPr lang="en-US" sz="1200" b="1" baseline="0" dirty="0" smtClean="0"/>
              <a:t> migration capability offered in WS08 R2 &amp; supported by SQL Server 2008 R2</a:t>
            </a:r>
            <a:r>
              <a:rPr lang="en-US" sz="1200" baseline="0" dirty="0" smtClean="0"/>
              <a:t>.</a:t>
            </a:r>
          </a:p>
          <a:p>
            <a:pPr marL="0" marR="0" indent="0" algn="l" defTabSz="914363" rtl="0" eaLnBrk="1" fontAlgn="auto" latinLnBrk="0" hangingPunct="1">
              <a:lnSpc>
                <a:spcPct val="90000"/>
              </a:lnSpc>
              <a:spcBef>
                <a:spcPts val="0"/>
              </a:spcBef>
              <a:spcAft>
                <a:spcPts val="333"/>
              </a:spcAft>
              <a:buClrTx/>
              <a:buSzTx/>
              <a:buFontTx/>
              <a:buNone/>
              <a:tabLst/>
              <a:defRPr/>
            </a:pPr>
            <a:endParaRPr lang="en-US" sz="1200" baseline="0"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sz="1200" baseline="0" dirty="0" smtClean="0"/>
              <a:t>Live migration allows a </a:t>
            </a:r>
            <a:r>
              <a:rPr lang="en-US" sz="1200" b="1" baseline="0" dirty="0" smtClean="0"/>
              <a:t>VM running SQL Server to be live migrated without any loos of network connectivity to the SQL instance even on high throughput workloads</a:t>
            </a:r>
            <a:r>
              <a:rPr lang="en-US" sz="1200" baseline="0" dirty="0" smtClean="0"/>
              <a:t>. This is </a:t>
            </a:r>
            <a:r>
              <a:rPr lang="en-US" sz="1200" b="1" baseline="0" dirty="0" smtClean="0"/>
              <a:t>very compelling feature that is useful in implementing load balancing across a physical server cluste</a:t>
            </a:r>
            <a:r>
              <a:rPr lang="en-US" sz="1200" baseline="0" dirty="0" smtClean="0"/>
              <a:t>r. Virtual machines can both by </a:t>
            </a:r>
            <a:r>
              <a:rPr lang="en-US" sz="1200" b="1" baseline="0" dirty="0" smtClean="0"/>
              <a:t>manually triggered </a:t>
            </a:r>
            <a:r>
              <a:rPr lang="en-US" sz="1200" baseline="0" dirty="0" smtClean="0"/>
              <a:t>to live migrate or </a:t>
            </a:r>
            <a:r>
              <a:rPr lang="en-US" sz="1200" b="1" baseline="0" dirty="0" smtClean="0"/>
              <a:t>automatically</a:t>
            </a:r>
            <a:r>
              <a:rPr lang="en-US" sz="1200" baseline="0" dirty="0" smtClean="0"/>
              <a:t> so using </a:t>
            </a:r>
            <a:r>
              <a:rPr lang="en-US" sz="1200" b="1" baseline="0" dirty="0" smtClean="0"/>
              <a:t>system center</a:t>
            </a:r>
            <a:r>
              <a:rPr lang="en-US" sz="1200" baseline="0" dirty="0" smtClean="0"/>
              <a:t> management tools that can monitor for certain conditions  like high CPU </a:t>
            </a:r>
            <a:r>
              <a:rPr lang="en-US" sz="1200" baseline="0" dirty="0" err="1" smtClean="0"/>
              <a:t>util</a:t>
            </a:r>
            <a:r>
              <a:rPr lang="en-US" sz="1200" baseline="0" dirty="0" smtClean="0"/>
              <a:t> on a physical server. Live migration also provides out of a box HA capability to applications.</a:t>
            </a:r>
            <a:endParaRPr lang="en-US" sz="1200" dirty="0" smtClean="0"/>
          </a:p>
          <a:p>
            <a:pPr marL="0" marR="0" indent="0" algn="l" defTabSz="914363" rtl="0" eaLnBrk="1" fontAlgn="auto" latinLnBrk="0" hangingPunct="1">
              <a:lnSpc>
                <a:spcPct val="90000"/>
              </a:lnSpc>
              <a:spcBef>
                <a:spcPts val="0"/>
              </a:spcBef>
              <a:spcAft>
                <a:spcPts val="333"/>
              </a:spcAft>
              <a:buClrTx/>
              <a:buSzTx/>
              <a:buFontTx/>
              <a:buNone/>
              <a:tabLst/>
              <a:defRPr/>
            </a:pPr>
            <a:endParaRPr lang="en-US" sz="1200" b="0" baseline="0"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sz="1200" b="0" baseline="0" dirty="0" smtClean="0"/>
              <a:t>You </a:t>
            </a:r>
            <a:r>
              <a:rPr lang="en-US" sz="1200" b="1" baseline="0" dirty="0" smtClean="0"/>
              <a:t>can also failover individual virtual machines to other hosts within a cluster </a:t>
            </a:r>
            <a:r>
              <a:rPr lang="en-US" sz="1200" b="0" baseline="0" dirty="0" smtClean="0"/>
              <a:t>using </a:t>
            </a:r>
            <a:r>
              <a:rPr lang="en-US" sz="1200" b="1" baseline="0" dirty="0" smtClean="0"/>
              <a:t>Cluster Shared Volume (in Windows Server 2008 R2). </a:t>
            </a:r>
            <a:r>
              <a:rPr lang="en-US" sz="1200" b="0" baseline="0" dirty="0" smtClean="0"/>
              <a:t>Nodes within the cluster can be </a:t>
            </a:r>
            <a:r>
              <a:rPr lang="en-US" sz="1200" b="1" baseline="0" dirty="0" smtClean="0"/>
              <a:t>active-active</a:t>
            </a:r>
            <a:r>
              <a:rPr lang="en-US" sz="1200" b="0" baseline="0" dirty="0" smtClean="0"/>
              <a:t>. You should always remember to ensure there is enough capacity on the CPU in order to be able to failover the nodes in the cluster.</a:t>
            </a:r>
          </a:p>
          <a:p>
            <a:pPr marL="0" marR="0" indent="0" algn="l" defTabSz="914363" rtl="0" eaLnBrk="1" fontAlgn="auto" latinLnBrk="0" hangingPunct="1">
              <a:lnSpc>
                <a:spcPct val="90000"/>
              </a:lnSpc>
              <a:spcBef>
                <a:spcPts val="0"/>
              </a:spcBef>
              <a:spcAft>
                <a:spcPts val="333"/>
              </a:spcAft>
              <a:buClrTx/>
              <a:buSzTx/>
              <a:buFontTx/>
              <a:buNone/>
              <a:tabLst/>
              <a:defRPr/>
            </a:pPr>
            <a:endParaRPr lang="en-US" sz="1200" b="0" baseline="0"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sz="1200" b="0" baseline="0" dirty="0" smtClean="0"/>
              <a:t>Benefits of this feature also includes less downtime and less loss of service during failover when using live migration as this form of migration is </a:t>
            </a:r>
            <a:r>
              <a:rPr lang="en-US" sz="1200" b="1" baseline="0" dirty="0" smtClean="0"/>
              <a:t>completely transparent </a:t>
            </a:r>
            <a:r>
              <a:rPr lang="en-US" sz="1200" b="0" baseline="0" dirty="0" smtClean="0"/>
              <a:t>to the user. </a:t>
            </a:r>
            <a:r>
              <a:rPr lang="en-US" sz="1200" dirty="0" smtClean="0"/>
              <a:t/>
            </a:r>
            <a:br>
              <a:rPr lang="en-US" sz="1200" dirty="0" smtClean="0"/>
            </a:br>
            <a:endParaRPr lang="en-US" sz="1200" baseline="0" dirty="0" smtClean="0">
              <a:latin typeface="+mn-lt"/>
            </a:endParaRPr>
          </a:p>
          <a:p>
            <a:r>
              <a:rPr lang="en-US" sz="1200" baseline="0" dirty="0" smtClean="0">
                <a:latin typeface="+mn-lt"/>
              </a:rPr>
              <a:t>Source:</a:t>
            </a:r>
            <a:br>
              <a:rPr lang="en-US" sz="1200" baseline="0" dirty="0" smtClean="0">
                <a:latin typeface="+mn-lt"/>
              </a:rPr>
            </a:br>
            <a:r>
              <a:rPr lang="en-US" sz="1200" baseline="0" dirty="0" smtClean="0">
                <a:latin typeface="+mn-lt"/>
              </a:rPr>
              <a:t>http://technet.microsoft.com/en-us/library/cc720387(WS.10).aspx</a:t>
            </a:r>
          </a:p>
          <a:p>
            <a:endParaRPr lang="en-US" dirty="0"/>
          </a:p>
        </p:txBody>
      </p:sp>
      <p:sp>
        <p:nvSpPr>
          <p:cNvPr id="4" name="Slide Number Placeholder 3"/>
          <p:cNvSpPr>
            <a:spLocks noGrp="1"/>
          </p:cNvSpPr>
          <p:nvPr>
            <p:ph type="sldNum" sz="quarter" idx="10"/>
          </p:nvPr>
        </p:nvSpPr>
        <p:spPr/>
        <p:txBody>
          <a:bodyPr/>
          <a:lstStyle/>
          <a:p>
            <a:fld id="{593F9297-027D-4583-B881-B18612E23435}"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a:lnSpc>
                <a:spcPct val="100000"/>
              </a:lnSpc>
              <a:spcBef>
                <a:spcPts val="0"/>
              </a:spcBef>
              <a:buClr>
                <a:schemeClr val="accent1"/>
              </a:buClr>
              <a:buFont typeface="Arial" pitchFamily="34" charset="0"/>
              <a:buNone/>
              <a:defRPr/>
            </a:pPr>
            <a:r>
              <a:rPr lang="en-US" sz="1200" i="1" kern="1200" dirty="0" smtClean="0">
                <a:solidFill>
                  <a:schemeClr val="tx1"/>
                </a:solidFill>
                <a:latin typeface="segoe ui" pitchFamily="34" charset="0"/>
                <a:ea typeface="+mn-ea"/>
                <a:cs typeface="+mn-cs"/>
              </a:rPr>
              <a:t>Relative Throughput </a:t>
            </a:r>
            <a:r>
              <a:rPr lang="en-US" sz="1200" kern="1200" dirty="0" smtClean="0">
                <a:solidFill>
                  <a:schemeClr val="tx1"/>
                </a:solidFill>
                <a:latin typeface="segoe ui" pitchFamily="34" charset="0"/>
                <a:ea typeface="+mn-ea"/>
                <a:cs typeface="+mn-cs"/>
              </a:rPr>
              <a:t>= Batches/sec</a:t>
            </a:r>
            <a:r>
              <a:rPr lang="en-US" sz="1200" kern="1200" smtClean="0">
                <a:solidFill>
                  <a:schemeClr val="tx1"/>
                </a:solidFill>
                <a:latin typeface="segoe ui" pitchFamily="34" charset="0"/>
                <a:ea typeface="+mn-ea"/>
                <a:cs typeface="+mn-cs"/>
              </a:rPr>
              <a:t>/%Processor</a:t>
            </a:r>
            <a:endParaRPr lang="en-US" dirty="0" smtClean="0"/>
          </a:p>
        </p:txBody>
      </p:sp>
      <p:sp>
        <p:nvSpPr>
          <p:cNvPr id="84996" name="Slide Number Placeholder 3"/>
          <p:cNvSpPr>
            <a:spLocks noGrp="1"/>
          </p:cNvSpPr>
          <p:nvPr>
            <p:ph type="sldNum" sz="quarter" idx="5"/>
          </p:nvPr>
        </p:nvSpPr>
        <p:spPr>
          <a:noFill/>
        </p:spPr>
        <p:txBody>
          <a:bodyPr/>
          <a:lstStyle/>
          <a:p>
            <a:fld id="{73B2EDE5-2569-46D0-A615-A989063E36E0}" type="slidenum">
              <a:rPr lang="en-US" smtClean="0">
                <a:solidFill>
                  <a:prstClr val="black"/>
                </a:solidFill>
                <a:latin typeface="Arial" pitchFamily="34" charset="0"/>
              </a:rPr>
              <a:pPr/>
              <a:t>29</a:t>
            </a:fld>
            <a:endParaRPr lang="en-US" dirty="0" smtClean="0">
              <a:solidFill>
                <a:prstClr val="black"/>
              </a:solidFill>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2">
                    <a:lumMod val="75000"/>
                  </a:schemeClr>
                </a:solidFill>
                <a:latin typeface="Calibri" pitchFamily="34" charset="0"/>
                <a:ea typeface="+mn-ea"/>
                <a:cs typeface="+mn-cs"/>
              </a:rPr>
              <a:t>System Center Virtual machine manager offers a </a:t>
            </a:r>
            <a:r>
              <a:rPr lang="en-US" sz="1200" b="1" kern="1200" baseline="0" dirty="0" smtClean="0">
                <a:solidFill>
                  <a:schemeClr val="tx2">
                    <a:lumMod val="75000"/>
                  </a:schemeClr>
                </a:solidFill>
                <a:latin typeface="Calibri" pitchFamily="34" charset="0"/>
                <a:ea typeface="+mn-ea"/>
                <a:cs typeface="+mn-cs"/>
              </a:rPr>
              <a:t>slew of functionality for multi server management </a:t>
            </a:r>
            <a:r>
              <a:rPr lang="en-US" sz="1200" kern="1200" baseline="0" dirty="0" smtClean="0">
                <a:solidFill>
                  <a:schemeClr val="tx2">
                    <a:lumMod val="75000"/>
                  </a:schemeClr>
                </a:solidFill>
                <a:latin typeface="Calibri" pitchFamily="34" charset="0"/>
                <a:ea typeface="+mn-ea"/>
                <a:cs typeface="+mn-cs"/>
              </a:rPr>
              <a:t>by </a:t>
            </a:r>
            <a:r>
              <a:rPr lang="en-US" sz="1200" b="1" kern="1200" baseline="0" dirty="0" smtClean="0">
                <a:solidFill>
                  <a:schemeClr val="tx2">
                    <a:lumMod val="75000"/>
                  </a:schemeClr>
                </a:solidFill>
                <a:latin typeface="Calibri" pitchFamily="34" charset="0"/>
                <a:ea typeface="+mn-ea"/>
                <a:cs typeface="+mn-cs"/>
              </a:rPr>
              <a:t>centralizing </a:t>
            </a:r>
            <a:r>
              <a:rPr lang="en-US" sz="1200" kern="1200" baseline="0" dirty="0" smtClean="0">
                <a:solidFill>
                  <a:schemeClr val="tx2">
                    <a:lumMod val="75000"/>
                  </a:schemeClr>
                </a:solidFill>
                <a:latin typeface="Calibri" pitchFamily="34" charset="0"/>
                <a:ea typeface="+mn-ea"/>
                <a:cs typeface="+mn-cs"/>
              </a:rPr>
              <a:t>virtual machine </a:t>
            </a:r>
            <a:r>
              <a:rPr lang="en-US" sz="1200" b="1" kern="1200" baseline="0" dirty="0" err="1" smtClean="0">
                <a:solidFill>
                  <a:schemeClr val="tx2">
                    <a:lumMod val="75000"/>
                  </a:schemeClr>
                </a:solidFill>
                <a:latin typeface="Calibri" pitchFamily="34" charset="0"/>
                <a:ea typeface="+mn-ea"/>
                <a:cs typeface="+mn-cs"/>
              </a:rPr>
              <a:t>deplyment</a:t>
            </a:r>
            <a:r>
              <a:rPr lang="en-US" sz="1200" kern="1200" baseline="0" dirty="0" smtClean="0">
                <a:solidFill>
                  <a:schemeClr val="tx2">
                    <a:lumMod val="75000"/>
                  </a:schemeClr>
                </a:solidFill>
                <a:latin typeface="Calibri" pitchFamily="34" charset="0"/>
                <a:ea typeface="+mn-ea"/>
                <a:cs typeface="+mn-cs"/>
              </a:rPr>
              <a:t> across </a:t>
            </a:r>
            <a:r>
              <a:rPr lang="en-US" sz="1200" kern="1200" baseline="0" dirty="0" err="1" smtClean="0">
                <a:solidFill>
                  <a:schemeClr val="tx2">
                    <a:lumMod val="75000"/>
                  </a:schemeClr>
                </a:solidFill>
                <a:latin typeface="Calibri" pitchFamily="34" charset="0"/>
                <a:ea typeface="+mn-ea"/>
                <a:cs typeface="+mn-cs"/>
              </a:rPr>
              <a:t>dfferent</a:t>
            </a:r>
            <a:r>
              <a:rPr lang="en-US" sz="1200" kern="1200" baseline="0" dirty="0" smtClean="0">
                <a:solidFill>
                  <a:schemeClr val="tx2">
                    <a:lumMod val="75000"/>
                  </a:schemeClr>
                </a:solidFill>
                <a:latin typeface="Calibri" pitchFamily="34" charset="0"/>
                <a:ea typeface="+mn-ea"/>
                <a:cs typeface="+mn-cs"/>
              </a:rPr>
              <a:t> vendors including </a:t>
            </a:r>
            <a:r>
              <a:rPr lang="en-US" sz="1200" b="1" kern="1200" baseline="0" dirty="0" err="1" smtClean="0">
                <a:solidFill>
                  <a:schemeClr val="tx2">
                    <a:lumMod val="75000"/>
                  </a:schemeClr>
                </a:solidFill>
                <a:latin typeface="Calibri" pitchFamily="34" charset="0"/>
                <a:ea typeface="+mn-ea"/>
                <a:cs typeface="+mn-cs"/>
              </a:rPr>
              <a:t>VMWare</a:t>
            </a:r>
            <a:r>
              <a:rPr lang="en-US" sz="1200" kern="1200" baseline="0" dirty="0" smtClean="0">
                <a:solidFill>
                  <a:schemeClr val="tx2">
                    <a:lumMod val="75000"/>
                  </a:schemeClr>
                </a:solidFill>
                <a:latin typeface="Calibri" pitchFamily="34" charset="0"/>
                <a:ea typeface="+mn-ea"/>
                <a:cs typeface="+mn-cs"/>
              </a:rPr>
              <a:t>, </a:t>
            </a:r>
            <a:r>
              <a:rPr lang="en-US" sz="1200" b="1" kern="1200" baseline="0" dirty="0" smtClean="0">
                <a:solidFill>
                  <a:schemeClr val="tx2">
                    <a:lumMod val="75000"/>
                  </a:schemeClr>
                </a:solidFill>
                <a:latin typeface="Calibri" pitchFamily="34" charset="0"/>
                <a:ea typeface="+mn-ea"/>
                <a:cs typeface="+mn-cs"/>
              </a:rPr>
              <a:t>placement</a:t>
            </a:r>
            <a:r>
              <a:rPr lang="en-US" sz="1200" kern="1200" baseline="0" dirty="0" smtClean="0">
                <a:solidFill>
                  <a:schemeClr val="tx2">
                    <a:lumMod val="75000"/>
                  </a:schemeClr>
                </a:solidFill>
                <a:latin typeface="Calibri" pitchFamily="34" charset="0"/>
                <a:ea typeface="+mn-ea"/>
                <a:cs typeface="+mn-cs"/>
              </a:rPr>
              <a:t>, </a:t>
            </a:r>
            <a:r>
              <a:rPr lang="en-US" sz="1200" b="1" kern="1200" baseline="0" dirty="0" smtClean="0">
                <a:solidFill>
                  <a:schemeClr val="tx2">
                    <a:lumMod val="75000"/>
                  </a:schemeClr>
                </a:solidFill>
                <a:latin typeface="Calibri" pitchFamily="34" charset="0"/>
                <a:ea typeface="+mn-ea"/>
                <a:cs typeface="+mn-cs"/>
              </a:rPr>
              <a:t>monitoring</a:t>
            </a:r>
            <a:r>
              <a:rPr lang="en-US" sz="1200" kern="1200" baseline="0" dirty="0" smtClean="0">
                <a:solidFill>
                  <a:schemeClr val="tx2">
                    <a:lumMod val="75000"/>
                  </a:schemeClr>
                </a:solidFill>
                <a:latin typeface="Calibri" pitchFamily="34" charset="0"/>
                <a:ea typeface="+mn-ea"/>
                <a:cs typeface="+mn-cs"/>
              </a:rPr>
              <a:t> and </a:t>
            </a:r>
            <a:r>
              <a:rPr lang="en-US" sz="1200" b="1" kern="1200" baseline="0" dirty="0" smtClean="0">
                <a:solidFill>
                  <a:schemeClr val="tx2">
                    <a:lumMod val="75000"/>
                  </a:schemeClr>
                </a:solidFill>
                <a:latin typeface="Calibri" pitchFamily="34" charset="0"/>
                <a:ea typeface="+mn-ea"/>
                <a:cs typeface="+mn-cs"/>
              </a:rPr>
              <a:t>performance</a:t>
            </a:r>
            <a:r>
              <a:rPr lang="en-US" sz="1200" kern="1200" baseline="0" dirty="0" smtClean="0">
                <a:solidFill>
                  <a:schemeClr val="tx2">
                    <a:lumMod val="75000"/>
                  </a:schemeClr>
                </a:solidFill>
                <a:latin typeface="Calibri" pitchFamily="34" charset="0"/>
                <a:ea typeface="+mn-ea"/>
                <a:cs typeface="+mn-cs"/>
              </a:rPr>
              <a:t> optimization. </a:t>
            </a:r>
            <a:r>
              <a:rPr lang="en-US" sz="1200" b="1" kern="1200" baseline="0" dirty="0" smtClean="0">
                <a:solidFill>
                  <a:schemeClr val="tx2">
                    <a:lumMod val="75000"/>
                  </a:schemeClr>
                </a:solidFill>
                <a:latin typeface="Calibri" pitchFamily="34" charset="0"/>
                <a:ea typeface="+mn-ea"/>
                <a:cs typeface="+mn-cs"/>
              </a:rPr>
              <a:t>Quicker</a:t>
            </a:r>
            <a:r>
              <a:rPr lang="en-US" sz="1200" kern="1200" baseline="0" dirty="0" smtClean="0">
                <a:solidFill>
                  <a:schemeClr val="tx2">
                    <a:lumMod val="75000"/>
                  </a:schemeClr>
                </a:solidFill>
                <a:latin typeface="Calibri" pitchFamily="34" charset="0"/>
                <a:ea typeface="+mn-ea"/>
                <a:cs typeface="+mn-cs"/>
              </a:rPr>
              <a:t> ROI by rapidly </a:t>
            </a:r>
            <a:r>
              <a:rPr lang="en-US" sz="1200" b="1" kern="1200" baseline="0" dirty="0" err="1" smtClean="0">
                <a:solidFill>
                  <a:schemeClr val="tx2">
                    <a:lumMod val="75000"/>
                  </a:schemeClr>
                </a:solidFill>
                <a:latin typeface="Calibri" pitchFamily="34" charset="0"/>
                <a:ea typeface="+mn-ea"/>
                <a:cs typeface="+mn-cs"/>
              </a:rPr>
              <a:t>provisiong</a:t>
            </a:r>
            <a:r>
              <a:rPr lang="en-US" sz="1200" kern="1200" baseline="0" dirty="0" smtClean="0">
                <a:solidFill>
                  <a:schemeClr val="tx2">
                    <a:lumMod val="75000"/>
                  </a:schemeClr>
                </a:solidFill>
                <a:latin typeface="Calibri" pitchFamily="34" charset="0"/>
                <a:ea typeface="+mn-ea"/>
                <a:cs typeface="+mn-cs"/>
              </a:rPr>
              <a:t> new VMs based on </a:t>
            </a:r>
            <a:r>
              <a:rPr lang="en-US" sz="1200" b="1" kern="1200" baseline="0" dirty="0" err="1" smtClean="0">
                <a:solidFill>
                  <a:schemeClr val="tx2">
                    <a:lumMod val="75000"/>
                  </a:schemeClr>
                </a:solidFill>
                <a:latin typeface="Calibri" pitchFamily="34" charset="0"/>
                <a:ea typeface="+mn-ea"/>
                <a:cs typeface="+mn-cs"/>
              </a:rPr>
              <a:t>atemplate</a:t>
            </a:r>
            <a:r>
              <a:rPr lang="en-US" sz="1200" b="1" kern="1200" baseline="0" dirty="0" smtClean="0">
                <a:solidFill>
                  <a:schemeClr val="tx2">
                    <a:lumMod val="75000"/>
                  </a:schemeClr>
                </a:solidFill>
                <a:latin typeface="Calibri" pitchFamily="34" charset="0"/>
                <a:ea typeface="+mn-ea"/>
                <a:cs typeface="+mn-cs"/>
              </a:rPr>
              <a:t> library</a:t>
            </a:r>
            <a:r>
              <a:rPr lang="en-US" sz="1200" kern="1200" baseline="0" dirty="0" smtClean="0">
                <a:solidFill>
                  <a:schemeClr val="tx2">
                    <a:lumMod val="75000"/>
                  </a:schemeClr>
                </a:solidFill>
                <a:latin typeface="Calibri" pitchFamily="34" charset="0"/>
                <a:ea typeface="+mn-ea"/>
                <a:cs typeface="+mn-cs"/>
              </a:rPr>
              <a:t>. The use of feel of the experience is familiar and works </a:t>
            </a:r>
            <a:r>
              <a:rPr lang="en-US" sz="1200" kern="1200" baseline="0" dirty="0" err="1" smtClean="0">
                <a:solidFill>
                  <a:schemeClr val="tx2">
                    <a:lumMod val="75000"/>
                  </a:schemeClr>
                </a:solidFill>
                <a:latin typeface="Calibri" pitchFamily="34" charset="0"/>
                <a:ea typeface="+mn-ea"/>
                <a:cs typeface="+mn-cs"/>
              </a:rPr>
              <a:t>extermely</a:t>
            </a:r>
            <a:r>
              <a:rPr lang="en-US" sz="1200" kern="1200" baseline="0" dirty="0" smtClean="0">
                <a:solidFill>
                  <a:schemeClr val="tx2">
                    <a:lumMod val="75000"/>
                  </a:schemeClr>
                </a:solidFill>
                <a:latin typeface="Calibri" pitchFamily="34" charset="0"/>
                <a:ea typeface="+mn-ea"/>
                <a:cs typeface="+mn-cs"/>
              </a:rPr>
              <a:t> well with the both physical and virtual machines. It is also </a:t>
            </a:r>
            <a:r>
              <a:rPr lang="en-US" sz="1200" b="1" kern="1200" baseline="0" dirty="0" smtClean="0">
                <a:solidFill>
                  <a:schemeClr val="tx2">
                    <a:lumMod val="75000"/>
                  </a:schemeClr>
                </a:solidFill>
                <a:latin typeface="Calibri" pitchFamily="34" charset="0"/>
                <a:ea typeface="+mn-ea"/>
                <a:cs typeface="+mn-cs"/>
              </a:rPr>
              <a:t>entirely scriptable.</a:t>
            </a:r>
            <a:endParaRPr lang="en-US" sz="1200" b="1" kern="1200" dirty="0" smtClean="0">
              <a:solidFill>
                <a:schemeClr val="tx2">
                  <a:lumMod val="75000"/>
                </a:schemeClr>
              </a:solidFill>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2">
                  <a:lumMod val="75000"/>
                </a:schemeClr>
              </a:solidFill>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2">
                    <a:lumMod val="75000"/>
                  </a:schemeClr>
                </a:solidFill>
                <a:latin typeface="Calibri" pitchFamily="34" charset="0"/>
                <a:ea typeface="+mn-ea"/>
                <a:cs typeface="+mn-cs"/>
              </a:rPr>
              <a:t>Hyper-V Role in Windows Server 2008 Server Manager</a:t>
            </a:r>
            <a:r>
              <a:rPr lang="en-US" sz="1200" kern="1200" dirty="0" smtClean="0">
                <a:solidFill>
                  <a:schemeClr val="tx2">
                    <a:lumMod val="75000"/>
                  </a:schemeClr>
                </a:solidFill>
                <a:latin typeface="Calibri" pitchFamily="34" charset="0"/>
                <a:ea typeface="+mn-ea"/>
                <a:cs typeface="+mn-cs"/>
              </a:rPr>
              <a:t> also allows for management</a:t>
            </a:r>
            <a:r>
              <a:rPr lang="en-US" sz="1200" kern="1200" baseline="0" dirty="0" smtClean="0">
                <a:solidFill>
                  <a:schemeClr val="tx2">
                    <a:lumMod val="75000"/>
                  </a:schemeClr>
                </a:solidFill>
                <a:latin typeface="Calibri" pitchFamily="34" charset="0"/>
                <a:ea typeface="+mn-ea"/>
                <a:cs typeface="+mn-cs"/>
              </a:rPr>
              <a:t> within Windows Server 2008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2">
                  <a:lumMod val="75000"/>
                </a:schemeClr>
              </a:solidFill>
              <a:latin typeface="Calibri"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E40835D3-C9A4-4720-9384-4534D3FE1C35}" type="slidenum">
              <a:rPr lang="en-US" smtClean="0"/>
              <a:pPr/>
              <a:t>30</a:t>
            </a:fld>
            <a:endParaRPr lang="en-US" dirty="0"/>
          </a:p>
        </p:txBody>
      </p:sp>
    </p:spTree>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74756" name="Slide Number Placeholder 3"/>
          <p:cNvSpPr>
            <a:spLocks noGrp="1"/>
          </p:cNvSpPr>
          <p:nvPr>
            <p:ph type="sldNum" sz="quarter" idx="5"/>
          </p:nvPr>
        </p:nvSpPr>
        <p:spPr>
          <a:noFill/>
        </p:spPr>
        <p:txBody>
          <a:bodyPr/>
          <a:lstStyle/>
          <a:p>
            <a:fld id="{3B004D0C-4D5D-46C8-828C-928F9BDD262B}" type="slidenum">
              <a:rPr lang="en-US" smtClean="0">
                <a:solidFill>
                  <a:prstClr val="black"/>
                </a:solidFill>
                <a:latin typeface="Arial" pitchFamily="34" charset="0"/>
              </a:rPr>
              <a:pPr/>
              <a:t>31</a:t>
            </a:fld>
            <a:endParaRPr lang="en-US" dirty="0" smtClean="0">
              <a:solidFill>
                <a:prstClr val="black"/>
              </a:solidFill>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p>
            <a:r>
              <a:rPr lang="en-US" dirty="0" smtClean="0">
                <a:solidFill>
                  <a:prstClr val="black"/>
                </a:solidFill>
                <a:latin typeface="Arial" pitchFamily="34" charset="0"/>
              </a:rPr>
              <a:t>Brand Transformation Presentation</a:t>
            </a:r>
          </a:p>
        </p:txBody>
      </p:sp>
      <p:sp>
        <p:nvSpPr>
          <p:cNvPr id="22531" name="Rectangle 7"/>
          <p:cNvSpPr>
            <a:spLocks noGrp="1" noChangeArrowheads="1"/>
          </p:cNvSpPr>
          <p:nvPr>
            <p:ph type="sldNum" sz="quarter" idx="5"/>
          </p:nvPr>
        </p:nvSpPr>
        <p:spPr>
          <a:noFill/>
        </p:spPr>
        <p:txBody>
          <a:bodyPr/>
          <a:lstStyle/>
          <a:p>
            <a:fld id="{495C24D7-2D51-4666-B1DA-86D4B2EB7864}" type="slidenum">
              <a:rPr lang="en-US" smtClean="0">
                <a:solidFill>
                  <a:prstClr val="black"/>
                </a:solidFill>
                <a:latin typeface="Arial" pitchFamily="34" charset="0"/>
              </a:rPr>
              <a:pPr/>
              <a:t>32</a:t>
            </a:fld>
            <a:endParaRPr lang="en-US" dirty="0" smtClean="0">
              <a:solidFill>
                <a:prstClr val="black"/>
              </a:solidFill>
              <a:latin typeface="Arial" pitchFamily="34" charset="0"/>
            </a:endParaRPr>
          </a:p>
        </p:txBody>
      </p:sp>
      <p:sp>
        <p:nvSpPr>
          <p:cNvPr id="22532" name="Rectangle 2"/>
          <p:cNvSpPr>
            <a:spLocks noGrp="1" noRot="1" noChangeAspect="1" noChangeArrowheads="1" noTextEdit="1"/>
          </p:cNvSpPr>
          <p:nvPr>
            <p:ph type="sldImg"/>
          </p:nvPr>
        </p:nvSpPr>
        <p:spPr>
          <a:solidFill>
            <a:srgbClr xmlns:mc="http://schemas.openxmlformats.org/markup-compatibility/2006" xmlns:a14="http://schemas.microsoft.com/office/drawing/2007/7/7/main" val="FFFFFF" mc:Ignorable=""/>
          </a:solidFill>
          <a:ln/>
        </p:spPr>
      </p:sp>
      <p:sp>
        <p:nvSpPr>
          <p:cNvPr id="22533" name="Rectangle 3"/>
          <p:cNvSpPr>
            <a:spLocks noGrp="1" noChangeArrowheads="1"/>
          </p:cNvSpPr>
          <p:nvPr>
            <p:ph type="body" idx="1"/>
          </p:nvPr>
        </p:nvSpPr>
        <p:spPr>
          <a:solidFill>
            <a:srgbClr xmlns:mc="http://schemas.openxmlformats.org/markup-compatibility/2006" xmlns:a14="http://schemas.microsoft.com/office/drawing/2007/7/7/main" val="FFFFFF" mc:Ignorable=""/>
          </a:solidFill>
          <a:ln>
            <a:solidFill>
              <a:srgbClr xmlns:mc="http://schemas.openxmlformats.org/markup-compatibility/2006" xmlns:a14="http://schemas.microsoft.com/office/drawing/2007/7/7/main" val="000000" mc:Ignorable=""/>
            </a:solidFill>
          </a:ln>
        </p:spPr>
        <p:txBody>
          <a:bodyPr>
            <a:normAutofit fontScale="47500" lnSpcReduction="20000"/>
          </a:bodyPr>
          <a:lstStyle/>
          <a:p>
            <a:r>
              <a:rPr lang="en-US" sz="1200" b="1" kern="1200" dirty="0" smtClean="0">
                <a:solidFill>
                  <a:schemeClr val="tx1"/>
                </a:solidFill>
                <a:latin typeface="+mn-lt"/>
                <a:ea typeface="+mn-ea"/>
                <a:cs typeface="+mn-cs"/>
              </a:rPr>
              <a:t>Benefits /</a:t>
            </a:r>
            <a:r>
              <a:rPr lang="en-US" sz="1200" b="1" kern="1200" baseline="0" dirty="0" smtClean="0">
                <a:solidFill>
                  <a:schemeClr val="tx1"/>
                </a:solidFill>
                <a:latin typeface="+mn-lt"/>
                <a:ea typeface="+mn-ea"/>
                <a:cs typeface="+mn-cs"/>
              </a:rPr>
              <a:t> Value Prop</a:t>
            </a:r>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 Hyper-V Live migration –</a:t>
            </a:r>
            <a:r>
              <a:rPr lang="en-US" sz="1200" b="0" kern="1200" baseline="0" dirty="0" smtClean="0">
                <a:solidFill>
                  <a:schemeClr val="tx1"/>
                </a:solidFill>
                <a:latin typeface="+mn-lt"/>
                <a:ea typeface="+mn-ea"/>
                <a:cs typeface="+mn-cs"/>
              </a:rPr>
              <a:t> Feature of Hypervisor, allows you to migrate VM from one physical box to another while the application itself is unaware of the migration.</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  See http://www.microsoft.com/downloads/details.aspx?FamilyID=fdd083c6-3fc7-470b-8569-7e6a19fb0fdf&amp;displaylang=en</a:t>
            </a:r>
            <a:endParaRPr lang="en-US" sz="1200" b="0" kern="1200" dirty="0" smtClean="0">
              <a:solidFill>
                <a:schemeClr val="tx1"/>
              </a:solidFill>
              <a:latin typeface="+mn-lt"/>
              <a:ea typeface="+mn-ea"/>
              <a:cs typeface="+mn-cs"/>
            </a:endParaRPr>
          </a:p>
          <a:p>
            <a:pPr>
              <a:buFont typeface="Arial" pitchFamily="34" charset="0"/>
              <a:buChar char="•"/>
            </a:pPr>
            <a:endParaRPr lang="en-US" sz="1200" b="0" kern="1200" dirty="0" smtClean="0">
              <a:solidFill>
                <a:schemeClr val="tx1"/>
              </a:solidFill>
              <a:latin typeface="+mn-lt"/>
              <a:ea typeface="+mn-ea"/>
              <a:cs typeface="+mn-cs"/>
            </a:endParaRPr>
          </a:p>
          <a:p>
            <a:pPr>
              <a:buFont typeface="Arial" pitchFamily="34" charset="0"/>
              <a:buChar char="•"/>
            </a:pPr>
            <a:r>
              <a:rPr lang="en-US" sz="1200" b="0" kern="1200" dirty="0" smtClean="0">
                <a:solidFill>
                  <a:schemeClr val="tx1"/>
                </a:solidFill>
                <a:latin typeface="+mn-lt"/>
                <a:ea typeface="+mn-ea"/>
                <a:cs typeface="+mn-cs"/>
              </a:rPr>
              <a:t> VM guest failover support –</a:t>
            </a:r>
            <a:r>
              <a:rPr lang="en-US" sz="1200" b="0" kern="1200" baseline="0" dirty="0" smtClean="0">
                <a:solidFill>
                  <a:schemeClr val="tx1"/>
                </a:solidFill>
                <a:latin typeface="+mn-lt"/>
                <a:ea typeface="+mn-ea"/>
                <a:cs typeface="+mn-cs"/>
              </a:rPr>
              <a:t> High-availability via failover clustering on guest VMs.</a:t>
            </a:r>
          </a:p>
          <a:p>
            <a:pPr lvl="1">
              <a:buFont typeface="Arial" pitchFamily="34" charset="0"/>
              <a:buChar char="•"/>
            </a:pPr>
            <a:r>
              <a:rPr lang="en-US" sz="1200" b="0" kern="1200" baseline="0" dirty="0" smtClean="0">
                <a:solidFill>
                  <a:schemeClr val="tx1"/>
                </a:solidFill>
                <a:latin typeface="+mn-lt"/>
                <a:ea typeface="+mn-ea"/>
                <a:cs typeface="+mn-cs"/>
              </a:rPr>
              <a:t>http://blogs.msdn.com/clustering/archive/2008/06/21/8628515.aspx </a:t>
            </a:r>
          </a:p>
          <a:p>
            <a:pPr lvl="1">
              <a:buFont typeface="Arial" pitchFamily="34" charset="0"/>
              <a:buChar char="•"/>
            </a:pPr>
            <a:r>
              <a:rPr lang="en-US" sz="1200" b="0" kern="1200" baseline="0" dirty="0" smtClean="0">
                <a:solidFill>
                  <a:schemeClr val="tx1"/>
                </a:solidFill>
                <a:latin typeface="+mn-lt"/>
                <a:ea typeface="+mn-ea"/>
                <a:cs typeface="+mn-cs"/>
              </a:rPr>
              <a:t>http://support.microsoft.com/?id=956893 </a:t>
            </a:r>
          </a:p>
          <a:p>
            <a:pPr lvl="1">
              <a:buFont typeface="Arial" pitchFamily="34" charset="0"/>
              <a:buChar char="•"/>
            </a:pPr>
            <a:r>
              <a:rPr lang="en-US" sz="1200" b="0" kern="1200" baseline="0" dirty="0" smtClean="0">
                <a:solidFill>
                  <a:schemeClr val="tx1"/>
                </a:solidFill>
                <a:latin typeface="+mn-lt"/>
                <a:ea typeface="+mn-ea"/>
                <a:cs typeface="+mn-cs"/>
              </a:rPr>
              <a:t>http://blogs.technet.com/dataplatforminsider/archive/2009/06/22/sql-server-support-for-guest-failover-clustering-on-hyper-v.aspx</a:t>
            </a:r>
          </a:p>
          <a:p>
            <a:pPr lvl="1">
              <a:buFont typeface="Arial" pitchFamily="34" charset="0"/>
              <a:buChar char="•"/>
            </a:pPr>
            <a:endParaRPr lang="en-US" sz="1200" b="0" kern="1200" dirty="0" smtClean="0">
              <a:solidFill>
                <a:schemeClr val="tx1"/>
              </a:solidFill>
              <a:latin typeface="+mn-lt"/>
              <a:ea typeface="+mn-ea"/>
              <a:cs typeface="+mn-cs"/>
            </a:endParaRPr>
          </a:p>
          <a:p>
            <a:pPr>
              <a:buFont typeface="Arial" pitchFamily="34" charset="0"/>
              <a:buChar char="•"/>
            </a:pPr>
            <a:r>
              <a:rPr lang="en-US" sz="1200" b="0" kern="1200" baseline="0" dirty="0" smtClean="0">
                <a:solidFill>
                  <a:schemeClr val="tx1"/>
                </a:solidFill>
                <a:latin typeface="+mn-lt"/>
                <a:ea typeface="+mn-ea"/>
                <a:cs typeface="+mn-cs"/>
              </a:rPr>
              <a:t>System Center Virtual Machine Manager </a:t>
            </a:r>
          </a:p>
          <a:p>
            <a:pPr lvl="1">
              <a:buFont typeface="Arial" pitchFamily="34" charset="0"/>
              <a:buChar char="•"/>
            </a:pPr>
            <a:r>
              <a:rPr lang="en-US" sz="1200" b="0" kern="1200" baseline="0" dirty="0" smtClean="0">
                <a:solidFill>
                  <a:schemeClr val="tx1"/>
                </a:solidFill>
                <a:latin typeface="+mn-lt"/>
                <a:ea typeface="+mn-ea"/>
                <a:cs typeface="+mn-cs"/>
              </a:rPr>
              <a:t> Rapid provisioning of VM images.   VM image libraries. Manage VMs from a central console.  Multi-machine management.  Physical to Virtual migration (P2V). </a:t>
            </a:r>
          </a:p>
          <a:p>
            <a:pPr lvl="1">
              <a:buFont typeface="Arial" pitchFamily="34" charset="0"/>
              <a:buChar char="•"/>
            </a:pPr>
            <a:r>
              <a:rPr lang="en-US" sz="1200" b="0" kern="1200" baseline="0" dirty="0" smtClean="0">
                <a:solidFill>
                  <a:schemeClr val="tx1"/>
                </a:solidFill>
                <a:latin typeface="+mn-lt"/>
                <a:ea typeface="+mn-ea"/>
                <a:cs typeface="+mn-cs"/>
              </a:rPr>
              <a:t> See http://www.microsoft.com/systemcenter/virtualmachinemanager/en/us/default.aspx</a:t>
            </a:r>
          </a:p>
          <a:p>
            <a:pPr>
              <a:buFont typeface="Arial" pitchFamily="34" charset="0"/>
              <a:buChar char="•"/>
            </a:pPr>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Windows Server Resource Manager – Set CPU and memory resource allocation policies by application.   Set according to schedule and/or changes in external environment (e.g., cluster events).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 See http://technet.microsoft.com/en-us/library/cc755056.aspx</a:t>
            </a:r>
          </a:p>
          <a:p>
            <a:pPr>
              <a:buFont typeface="Arial" pitchFamily="34" charset="0"/>
              <a:buChar char="•"/>
            </a:pPr>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 Microsoft Assessment and Planning Toolkit – Discover SQL instances in your enterprise.</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 See http://technet.microsoft.com/en-us/solutionaccelerators/dd537566.aspx</a:t>
            </a:r>
          </a:p>
          <a:p>
            <a:pPr>
              <a:buFont typeface="Arial" pitchFamily="34" charset="0"/>
              <a:buChar char="•"/>
            </a:pPr>
            <a:endParaRPr lang="en-US" sz="1200" b="0" kern="1200" baseline="0" dirty="0" smtClean="0">
              <a:solidFill>
                <a:schemeClr val="tx1"/>
              </a:solidFill>
              <a:latin typeface="+mn-lt"/>
              <a:ea typeface="+mn-ea"/>
              <a:cs typeface="+mn-cs"/>
            </a:endParaRPr>
          </a:p>
          <a:p>
            <a:pPr>
              <a:buFont typeface="Arial" pitchFamily="34" charset="0"/>
              <a:buChar char="•"/>
            </a:pPr>
            <a:r>
              <a:rPr lang="en-US" sz="1200" b="0" kern="1200" baseline="0" dirty="0" smtClean="0">
                <a:solidFill>
                  <a:schemeClr val="tx1"/>
                </a:solidFill>
                <a:latin typeface="+mn-lt"/>
                <a:ea typeface="+mn-ea"/>
                <a:cs typeface="+mn-cs"/>
              </a:rPr>
              <a:t> Resource Governor – Manage and control resource usage of SQL workloads inside an instance.</a:t>
            </a:r>
          </a:p>
          <a:p>
            <a:pPr lvl="1">
              <a:buFont typeface="Arial" pitchFamily="34" charset="0"/>
              <a:buChar char="•"/>
            </a:pPr>
            <a:r>
              <a:rPr lang="en-US" sz="1200" b="0" kern="1200" baseline="0" dirty="0" smtClean="0">
                <a:solidFill>
                  <a:schemeClr val="tx1"/>
                </a:solidFill>
                <a:latin typeface="+mn-lt"/>
                <a:ea typeface="+mn-ea"/>
                <a:cs typeface="+mn-cs"/>
              </a:rPr>
              <a:t>  See http://msdn.microsoft.com/en-us/library/bb933866.aspx </a:t>
            </a:r>
          </a:p>
          <a:p>
            <a:pPr>
              <a:buFont typeface="Arial" pitchFamily="34" charset="0"/>
              <a:buChar char="•"/>
            </a:pPr>
            <a:endParaRPr lang="en-US" sz="1200" b="0" kern="1200" baseline="0" dirty="0" smtClean="0">
              <a:solidFill>
                <a:schemeClr val="tx1"/>
              </a:solidFill>
              <a:latin typeface="+mn-lt"/>
              <a:ea typeface="+mn-ea"/>
              <a:cs typeface="+mn-cs"/>
            </a:endParaRPr>
          </a:p>
          <a:p>
            <a:pPr>
              <a:buFont typeface="Arial" pitchFamily="34" charset="0"/>
              <a:buChar char="•"/>
            </a:pPr>
            <a:r>
              <a:rPr lang="en-US" sz="1200" b="0" kern="1200" baseline="0" dirty="0" smtClean="0">
                <a:solidFill>
                  <a:schemeClr val="tx1"/>
                </a:solidFill>
                <a:latin typeface="+mn-lt"/>
                <a:ea typeface="+mn-ea"/>
                <a:cs typeface="+mn-cs"/>
              </a:rPr>
              <a:t>&gt;64 Logical Processors</a:t>
            </a:r>
          </a:p>
          <a:p>
            <a:pPr lvl="1">
              <a:buFont typeface="Arial" pitchFamily="34" charset="0"/>
              <a:buChar char="•"/>
            </a:pPr>
            <a:r>
              <a:rPr lang="en-US" sz="1200" b="0" kern="1200" baseline="0" dirty="0" smtClean="0">
                <a:solidFill>
                  <a:schemeClr val="tx1"/>
                </a:solidFill>
                <a:latin typeface="+mn-lt"/>
                <a:ea typeface="+mn-ea"/>
                <a:cs typeface="+mn-cs"/>
              </a:rPr>
              <a:t> SQL 2008 R2 itself supports &gt;64 LPs.  This means more databases / instance with less risk of hitting CPU bottlenecks.</a:t>
            </a:r>
          </a:p>
          <a:p>
            <a:pPr lvl="1">
              <a:buFont typeface="Arial" pitchFamily="34" charset="0"/>
              <a:buChar char="•"/>
            </a:pPr>
            <a:r>
              <a:rPr lang="en-US" sz="1200" b="0" kern="1200" baseline="0" dirty="0" smtClean="0">
                <a:solidFill>
                  <a:schemeClr val="tx1"/>
                </a:solidFill>
                <a:latin typeface="+mn-lt"/>
                <a:ea typeface="+mn-ea"/>
                <a:cs typeface="+mn-cs"/>
              </a:rPr>
              <a:t> Windows 2008 R2 itself supports &gt;64 LPs.  This means more SQL instances / box.</a:t>
            </a:r>
          </a:p>
          <a:p>
            <a:pPr lvl="1">
              <a:buFont typeface="Arial" pitchFamily="34" charset="0"/>
              <a:buChar char="•"/>
            </a:pPr>
            <a:r>
              <a:rPr lang="en-US" sz="1200" b="0" kern="1200" baseline="0" dirty="0" smtClean="0">
                <a:solidFill>
                  <a:schemeClr val="tx1"/>
                </a:solidFill>
                <a:latin typeface="+mn-lt"/>
                <a:ea typeface="+mn-ea"/>
                <a:cs typeface="+mn-cs"/>
              </a:rPr>
              <a:t> Hyper-V for Windows 2008 R2 supports up to 64 LPs.   This means more VMs hosting SQL instances / box.</a:t>
            </a:r>
          </a:p>
          <a:p>
            <a:pPr>
              <a:buFont typeface="Arial" pitchFamily="34" charset="0"/>
              <a:buChar char="•"/>
            </a:pPr>
            <a:endParaRPr lang="en-US" sz="1200" b="0" kern="1200" baseline="0" dirty="0" smtClean="0">
              <a:solidFill>
                <a:schemeClr val="tx1"/>
              </a:solidFill>
              <a:latin typeface="+mn-lt"/>
              <a:ea typeface="+mn-ea"/>
              <a:cs typeface="+mn-cs"/>
            </a:endParaRPr>
          </a:p>
          <a:p>
            <a:pPr>
              <a:buFont typeface="Arial" pitchFamily="34" charset="0"/>
              <a:buChar char="•"/>
            </a:pPr>
            <a:r>
              <a:rPr lang="en-US" sz="1200" b="0" kern="1200" dirty="0" smtClean="0">
                <a:solidFill>
                  <a:schemeClr val="tx1"/>
                </a:solidFill>
                <a:latin typeface="+mn-lt"/>
                <a:ea typeface="+mn-ea"/>
                <a:cs typeface="+mn-cs"/>
              </a:rPr>
              <a:t> SysPrep</a:t>
            </a:r>
            <a:r>
              <a:rPr lang="en-US" sz="1200" b="0" kern="1200" baseline="0" dirty="0" smtClean="0">
                <a:solidFill>
                  <a:schemeClr val="tx1"/>
                </a:solidFill>
                <a:latin typeface="+mn-lt"/>
                <a:ea typeface="+mn-ea"/>
                <a:cs typeface="+mn-cs"/>
              </a:rPr>
              <a:t> – Faster deployments of O/S images containing SQL Server.  Decreased provisioning time.</a:t>
            </a:r>
          </a:p>
          <a:p>
            <a:pPr lvl="1">
              <a:buFont typeface="Arial" pitchFamily="34" charset="0"/>
              <a:buChar char="•"/>
            </a:pPr>
            <a:r>
              <a:rPr lang="en-US" sz="1200" b="0" kern="1200" baseline="0" dirty="0" smtClean="0">
                <a:solidFill>
                  <a:schemeClr val="tx1"/>
                </a:solidFill>
                <a:latin typeface="+mn-lt"/>
                <a:ea typeface="+mn-ea"/>
                <a:cs typeface="+mn-cs"/>
              </a:rPr>
              <a:t> See http://msdn.microsoft.com/en-us/library/ee210754(SQL.105).aspx </a:t>
            </a:r>
            <a:br>
              <a:rPr lang="en-US" sz="1200" b="0" kern="1200" baseline="0" dirty="0" smtClean="0">
                <a:solidFill>
                  <a:schemeClr val="tx1"/>
                </a:solidFill>
                <a:latin typeface="+mn-lt"/>
                <a:ea typeface="+mn-ea"/>
                <a:cs typeface="+mn-cs"/>
              </a:rPr>
            </a:br>
            <a:endParaRPr lang="en-US" sz="1200" b="0" kern="1200" baseline="0" dirty="0" smtClean="0">
              <a:solidFill>
                <a:schemeClr val="tx1"/>
              </a:solidFill>
              <a:latin typeface="+mn-lt"/>
              <a:ea typeface="+mn-ea"/>
              <a:cs typeface="+mn-cs"/>
            </a:endParaRPr>
          </a:p>
          <a:p>
            <a:pPr>
              <a:buFont typeface="Arial" pitchFamily="34" charset="0"/>
              <a:buChar char="•"/>
            </a:pPr>
            <a:r>
              <a:rPr lang="en-US" sz="1200" b="0" kern="1200" baseline="0" dirty="0" smtClean="0">
                <a:solidFill>
                  <a:schemeClr val="tx1"/>
                </a:solidFill>
                <a:latin typeface="+mn-lt"/>
                <a:ea typeface="+mn-ea"/>
                <a:cs typeface="+mn-cs"/>
              </a:rPr>
              <a:t> Data Tier Application Component – Develop, deploy, and manage SQL data-tier applications as a single unit.</a:t>
            </a:r>
          </a:p>
          <a:p>
            <a:pPr lvl="1">
              <a:buFont typeface="Arial" pitchFamily="34" charset="0"/>
              <a:buChar char="•"/>
            </a:pPr>
            <a:r>
              <a:rPr lang="en-US" sz="1200" b="0" kern="1200" baseline="0" dirty="0" smtClean="0">
                <a:solidFill>
                  <a:schemeClr val="tx1"/>
                </a:solidFill>
                <a:latin typeface="+mn-lt"/>
                <a:ea typeface="+mn-ea"/>
                <a:cs typeface="+mn-cs"/>
              </a:rPr>
              <a:t> See http://technet.microsoft.com/en-us/library/ee364757.aspx </a:t>
            </a:r>
          </a:p>
          <a:p>
            <a:pPr>
              <a:buFont typeface="Arial" pitchFamily="34" charset="0"/>
              <a:buChar char="•"/>
            </a:pPr>
            <a:endParaRPr lang="en-US" sz="1200" b="0" kern="1200" baseline="0" dirty="0" smtClean="0">
              <a:solidFill>
                <a:schemeClr val="tx1"/>
              </a:solidFill>
              <a:latin typeface="+mn-lt"/>
              <a:ea typeface="+mn-ea"/>
              <a:cs typeface="+mn-cs"/>
            </a:endParaRPr>
          </a:p>
          <a:p>
            <a:pPr>
              <a:buFont typeface="Arial" pitchFamily="34" charset="0"/>
              <a:buChar char="•"/>
            </a:pPr>
            <a:r>
              <a:rPr lang="en-US" sz="1200" b="0" kern="1200" baseline="0" dirty="0" smtClean="0">
                <a:solidFill>
                  <a:schemeClr val="tx1"/>
                </a:solidFill>
                <a:latin typeface="+mn-lt"/>
                <a:ea typeface="+mn-ea"/>
                <a:cs typeface="+mn-cs"/>
              </a:rPr>
              <a:t> Utility Control Point and Policy Based Management.  Monitor and manager SQL instances from a central console.   Apply policies to all managed instances from a central console.</a:t>
            </a:r>
          </a:p>
          <a:p>
            <a:pPr marL="4572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 See http://technet.microsoft.com/en-us/library/ee364757.aspx </a:t>
            </a:r>
          </a:p>
          <a:p>
            <a:pPr>
              <a:buFont typeface="Arial" pitchFamily="34" charset="0"/>
              <a:buChar char="•"/>
            </a:pPr>
            <a:endParaRPr lang="en-US" sz="1200" b="0" kern="1200" baseline="0" dirty="0" smtClean="0">
              <a:solidFill>
                <a:schemeClr val="tx1"/>
              </a:solidFill>
              <a:latin typeface="+mn-lt"/>
              <a:ea typeface="+mn-ea"/>
              <a:cs typeface="+mn-cs"/>
            </a:endParaRPr>
          </a:p>
          <a:p>
            <a:pPr>
              <a:buFont typeface="Arial" pitchFamily="34" charset="0"/>
              <a:buChar char="•"/>
            </a:pPr>
            <a:endParaRPr lang="en-US" sz="1200" b="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Processor / Package / CPU Socket: </a:t>
            </a:r>
            <a:r>
              <a:rPr lang="en-US" sz="1200" kern="1200" dirty="0" smtClean="0">
                <a:solidFill>
                  <a:schemeClr val="tx1"/>
                </a:solidFill>
                <a:latin typeface="+mn-lt"/>
                <a:ea typeface="+mn-ea"/>
                <a:cs typeface="+mn-cs"/>
              </a:rPr>
              <a:t>One </a:t>
            </a:r>
            <a:r>
              <a:rPr lang="en-US" sz="1200" u="sng" kern="1200" dirty="0" smtClean="0">
                <a:solidFill>
                  <a:schemeClr val="tx1"/>
                </a:solidFill>
                <a:latin typeface="+mn-lt"/>
                <a:ea typeface="+mn-ea"/>
                <a:cs typeface="+mn-cs"/>
              </a:rPr>
              <a:t>physical</a:t>
            </a:r>
            <a:r>
              <a:rPr lang="en-US" sz="1200" kern="1200" dirty="0" smtClean="0">
                <a:solidFill>
                  <a:schemeClr val="tx1"/>
                </a:solidFill>
                <a:latin typeface="+mn-lt"/>
                <a:ea typeface="+mn-ea"/>
                <a:cs typeface="+mn-cs"/>
              </a:rPr>
              <a:t> processor – may consist  of one or more cores </a:t>
            </a:r>
          </a:p>
          <a:p>
            <a:r>
              <a:rPr lang="en-US" sz="1200" b="1" kern="1200" dirty="0" smtClean="0">
                <a:solidFill>
                  <a:schemeClr val="tx1"/>
                </a:solidFill>
                <a:latin typeface="+mn-lt"/>
                <a:ea typeface="+mn-ea"/>
                <a:cs typeface="+mn-cs"/>
              </a:rPr>
              <a:t>Core:</a:t>
            </a:r>
            <a:r>
              <a:rPr lang="en-US" sz="1200" kern="1200" dirty="0" smtClean="0">
                <a:solidFill>
                  <a:schemeClr val="tx1"/>
                </a:solidFill>
                <a:latin typeface="+mn-lt"/>
                <a:ea typeface="+mn-ea"/>
                <a:cs typeface="+mn-cs"/>
              </a:rPr>
              <a:t>  One processing unit – may consist of one or more logical processor</a:t>
            </a:r>
          </a:p>
          <a:p>
            <a:r>
              <a:rPr lang="en-US" sz="1200" b="1" kern="1200" dirty="0" smtClean="0">
                <a:solidFill>
                  <a:schemeClr val="tx1"/>
                </a:solidFill>
                <a:latin typeface="+mn-lt"/>
                <a:ea typeface="+mn-ea"/>
                <a:cs typeface="+mn-cs"/>
              </a:rPr>
              <a:t>Logical Processor / Thread:</a:t>
            </a:r>
            <a:r>
              <a:rPr lang="en-US" sz="1200" kern="1200" dirty="0" smtClean="0">
                <a:solidFill>
                  <a:schemeClr val="tx1"/>
                </a:solidFill>
                <a:latin typeface="+mn-lt"/>
                <a:ea typeface="+mn-ea"/>
                <a:cs typeface="+mn-cs"/>
              </a:rPr>
              <a:t>  One  logical computing engine in the OS, application and driver view</a:t>
            </a:r>
          </a:p>
          <a:p>
            <a:r>
              <a:rPr lang="en-US" sz="1200" b="1" kern="1200" dirty="0" smtClean="0">
                <a:solidFill>
                  <a:schemeClr val="tx1"/>
                </a:solidFill>
                <a:latin typeface="+mn-lt"/>
                <a:ea typeface="+mn-ea"/>
                <a:cs typeface="+mn-cs"/>
              </a:rPr>
              <a:t>NUMA:</a:t>
            </a:r>
            <a:r>
              <a:rPr lang="en-US" sz="1200" kern="1200" dirty="0" smtClean="0">
                <a:solidFill>
                  <a:schemeClr val="tx1"/>
                </a:solidFill>
                <a:latin typeface="+mn-lt"/>
                <a:ea typeface="+mn-ea"/>
                <a:cs typeface="+mn-cs"/>
              </a:rPr>
              <a:t>  Non-Uniform Memory Architecture</a:t>
            </a:r>
          </a:p>
          <a:p>
            <a:r>
              <a:rPr lang="en-US" sz="1200" b="1" kern="1200" dirty="0" smtClean="0">
                <a:solidFill>
                  <a:schemeClr val="tx1"/>
                </a:solidFill>
                <a:latin typeface="+mn-lt"/>
                <a:ea typeface="+mn-ea"/>
                <a:cs typeface="+mn-cs"/>
              </a:rPr>
              <a:t>NUMA Node:</a:t>
            </a:r>
            <a:r>
              <a:rPr lang="en-US" sz="1200" kern="1200" dirty="0" smtClean="0">
                <a:solidFill>
                  <a:schemeClr val="tx1"/>
                </a:solidFill>
                <a:latin typeface="+mn-lt"/>
                <a:ea typeface="+mn-ea"/>
                <a:cs typeface="+mn-cs"/>
              </a:rPr>
              <a:t>  Group of logical processors and  cache that are in proximity to each other</a:t>
            </a:r>
          </a:p>
          <a:p>
            <a:r>
              <a:rPr lang="en-US" sz="1200" b="1" kern="1200" dirty="0" smtClean="0">
                <a:solidFill>
                  <a:schemeClr val="tx1"/>
                </a:solidFill>
                <a:latin typeface="+mn-lt"/>
                <a:ea typeface="+mn-ea"/>
                <a:cs typeface="+mn-cs"/>
              </a:rPr>
              <a:t>Group &lt;new&gt;:</a:t>
            </a:r>
            <a:r>
              <a:rPr lang="en-US" sz="1200" kern="1200" dirty="0" smtClean="0">
                <a:solidFill>
                  <a:schemeClr val="tx1"/>
                </a:solidFill>
                <a:latin typeface="+mn-lt"/>
                <a:ea typeface="+mn-ea"/>
                <a:cs typeface="+mn-cs"/>
              </a:rPr>
              <a:t>  Windows Server 2008 R2 Logical grouping of up to 64 logical processors</a:t>
            </a:r>
          </a:p>
          <a:p>
            <a:pPr eaLnBrk="1" hangingPunct="1"/>
            <a:r>
              <a:rPr lang="en-US" sz="1200" kern="1200" dirty="0" smtClean="0">
                <a:solidFill>
                  <a:schemeClr val="tx1"/>
                </a:solidFill>
                <a:latin typeface="+mn-lt"/>
                <a:ea typeface="+mn-ea"/>
                <a:cs typeface="+mn-cs"/>
              </a:rPr>
              <a:t>SQLServer 2008 R2 supports up to </a:t>
            </a:r>
            <a:r>
              <a:rPr lang="en-US" sz="1200" u="sng" kern="1200" dirty="0" smtClean="0">
                <a:solidFill>
                  <a:schemeClr val="tx1"/>
                </a:solidFill>
                <a:latin typeface="+mn-lt"/>
                <a:ea typeface="+mn-ea"/>
                <a:cs typeface="+mn-cs"/>
              </a:rPr>
              <a:t>256 logical processors</a:t>
            </a:r>
            <a:r>
              <a:rPr lang="en-US" sz="1200" kern="1200" dirty="0" smtClean="0">
                <a:solidFill>
                  <a:schemeClr val="tx1"/>
                </a:solidFill>
                <a:latin typeface="+mn-lt"/>
                <a:ea typeface="+mn-ea"/>
                <a:cs typeface="+mn-cs"/>
              </a:rPr>
              <a:t>.</a:t>
            </a:r>
          </a:p>
          <a:p>
            <a:pPr eaLnBrk="1" hangingPunct="1"/>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dt" sz="quarter" idx="1"/>
          </p:nvPr>
        </p:nvSpPr>
        <p:spPr>
          <a:noFill/>
        </p:spPr>
        <p:txBody>
          <a:bodyPr/>
          <a:lstStyle/>
          <a:p>
            <a:pPr algn="r" rtl="0"/>
            <a:fld id="{D5898730-3B07-44F6-B343-F872D29E3A65}" type="datetime8">
              <a:rPr lang="en-US" sz="1200" kern="1200">
                <a:solidFill>
                  <a:prstClr val="black"/>
                </a:solidFill>
                <a:latin typeface="Calibri"/>
                <a:ea typeface="+mn-ea"/>
                <a:cs typeface="+mn-cs"/>
              </a:rPr>
              <a:pPr algn="r" rtl="0"/>
              <a:t>4/6/2010 11:15 PM</a:t>
            </a:fld>
            <a:endParaRPr lang="en-US" sz="1200" kern="1200">
              <a:solidFill>
                <a:prstClr val="black"/>
              </a:solidFill>
              <a:latin typeface="Calibri"/>
              <a:ea typeface="+mn-ea"/>
              <a:cs typeface="+mn-cs"/>
            </a:endParaRPr>
          </a:p>
        </p:txBody>
      </p:sp>
      <p:sp>
        <p:nvSpPr>
          <p:cNvPr id="22530" name="Rectangle 6"/>
          <p:cNvSpPr>
            <a:spLocks noGrp="1" noChangeArrowheads="1"/>
          </p:cNvSpPr>
          <p:nvPr>
            <p:ph type="ftr" sz="quarter" idx="4"/>
          </p:nvPr>
        </p:nvSpPr>
        <p:spPr>
          <a:noFill/>
        </p:spPr>
        <p:txBody>
          <a:bodyPr/>
          <a:lstStyle/>
          <a:p>
            <a:pPr algn="l" rtl="0"/>
            <a:r>
              <a:rPr lang="en-US" sz="1200" kern="1200">
                <a:solidFill>
                  <a:prstClr val="black"/>
                </a:solidFill>
                <a:latin typeface="Calibri"/>
                <a:ea typeface="+mn-ea"/>
                <a:cs typeface="+mn-cs"/>
              </a:rPr>
              <a:t>© 2004 Microsoft Corporation. All rights reserved.</a:t>
            </a:r>
          </a:p>
          <a:p>
            <a:pPr algn="l" rtl="0" eaLnBrk="0" hangingPunct="0"/>
            <a:r>
              <a:rPr lang="en-US" sz="1200" kern="1200">
                <a:solidFill>
                  <a:prstClr val="black"/>
                </a:solidFill>
                <a:latin typeface="Calibri"/>
                <a:ea typeface="+mn-ea"/>
                <a:cs typeface="+mn-cs"/>
              </a:rPr>
              <a:t>This presentation is for informational purposes only. Microsoft makes no warranties, express or implied, in this summary.</a:t>
            </a:r>
          </a:p>
        </p:txBody>
      </p:sp>
      <p:sp>
        <p:nvSpPr>
          <p:cNvPr id="22531" name="Rectangle 7"/>
          <p:cNvSpPr>
            <a:spLocks noGrp="1" noChangeArrowheads="1"/>
          </p:cNvSpPr>
          <p:nvPr>
            <p:ph type="sldNum" sz="quarter" idx="5"/>
          </p:nvPr>
        </p:nvSpPr>
        <p:spPr>
          <a:noFill/>
        </p:spPr>
        <p:txBody>
          <a:bodyPr/>
          <a:lstStyle/>
          <a:p>
            <a:pPr algn="r" rtl="0"/>
            <a:fld id="{313F7592-A8F6-4B2D-A9F4-E9B3F8B537A4}" type="slidenum">
              <a:rPr lang="en-US" sz="1200" kern="1200">
                <a:solidFill>
                  <a:prstClr val="black"/>
                </a:solidFill>
                <a:latin typeface="Calibri"/>
                <a:ea typeface="+mn-ea"/>
                <a:cs typeface="+mn-cs"/>
              </a:rPr>
              <a:pPr algn="r" rtl="0"/>
              <a:t>3</a:t>
            </a:fld>
            <a:endParaRPr lang="en-US" sz="1200" kern="1200">
              <a:solidFill>
                <a:prstClr val="black"/>
              </a:solidFill>
              <a:latin typeface="Calibri"/>
              <a:ea typeface="+mn-ea"/>
              <a:cs typeface="+mn-cs"/>
            </a:endParaRPr>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p:spPr>
        <p:txBody>
          <a:bodyPr/>
          <a:lstStyle/>
          <a:p>
            <a:pPr eaLnBrk="1" hangingPunct="1"/>
            <a:endParaRPr lang="en-US" sz="900" dirty="0" smtClean="0">
              <a:solidFill>
                <a:schemeClr val="accent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5FB35-1966-4402-A919-0305DCE9E7D8}" type="slidenum">
              <a:rPr lang="en-US" smtClean="0">
                <a:solidFill>
                  <a:prstClr val="black"/>
                </a:solidFill>
              </a:rPr>
              <a:pPr/>
              <a:t>33</a:t>
            </a:fld>
            <a:endParaRPr lang="en-US" dirty="0">
              <a:solidFill>
                <a:prstClr val="black"/>
              </a:solidFill>
            </a:endParaRPr>
          </a:p>
        </p:txBody>
      </p:sp>
    </p:spTree>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835D3-C9A4-4720-9384-4534D3FE1C35}" type="slidenum">
              <a:rPr lang="en-US" smtClean="0"/>
              <a:pPr/>
              <a:t>35</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Most server </a:t>
            </a:r>
            <a:r>
              <a:rPr lang="en-US" sz="1200" baseline="0" dirty="0" smtClean="0"/>
              <a:t>hardware is based on the so called Von Neumann architecture called </a:t>
            </a:r>
            <a:r>
              <a:rPr lang="en-US" sz="1200" b="1" baseline="0" dirty="0" smtClean="0"/>
              <a:t>Symmetric Multi processing</a:t>
            </a:r>
            <a:r>
              <a:rPr lang="en-US" sz="1200" baseline="0" dirty="0" smtClean="0"/>
              <a:t>, where there is a single storage for both program instructions and data – which leads to contentions in access to memory. SO obviously with an </a:t>
            </a:r>
            <a:r>
              <a:rPr lang="en-US" sz="1200" baseline="0" dirty="0" err="1" smtClean="0"/>
              <a:t>increasein</a:t>
            </a:r>
            <a:r>
              <a:rPr lang="en-US" sz="1200" baseline="0" dirty="0" smtClean="0"/>
              <a:t> number of CPUs, there is contention in the front side bus access to memory and you are not scalable anymore.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For the past few years, </a:t>
            </a:r>
            <a:r>
              <a:rPr lang="en-US" sz="1200" b="1" baseline="0" dirty="0" smtClean="0"/>
              <a:t>NUMA which stands for Non Uniform memory access </a:t>
            </a:r>
            <a:r>
              <a:rPr lang="en-US" sz="1200" baseline="0" dirty="0" smtClean="0"/>
              <a:t>has gained wide adoption to an extent that every single server hardware in the market is NUMA based. </a:t>
            </a:r>
            <a:r>
              <a:rPr lang="en-US" sz="1200" dirty="0" smtClean="0"/>
              <a:t>Consolidation hardware nowadays are always 64bit &amp; NUMA (Non Uniform Memory Access) based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core idea of NUMA is to create a </a:t>
            </a:r>
            <a:r>
              <a:rPr lang="en-US" sz="1200" b="1" dirty="0" smtClean="0"/>
              <a:t>physical grouping</a:t>
            </a:r>
            <a:r>
              <a:rPr lang="en-US" sz="1200" b="1" baseline="0" dirty="0" smtClean="0"/>
              <a:t> of CPUs called a NUMA node</a:t>
            </a:r>
            <a:r>
              <a:rPr lang="en-US" sz="1200" baseline="0" dirty="0" smtClean="0"/>
              <a:t>, each having their </a:t>
            </a:r>
            <a:r>
              <a:rPr lang="en-US" sz="1200" b="1" baseline="0" dirty="0" smtClean="0"/>
              <a:t>own memory controller with access to a local bank of memory</a:t>
            </a:r>
            <a:r>
              <a:rPr lang="en-US" sz="1200" baseline="0" dirty="0" smtClean="0"/>
              <a:t>. These NUMA nodes are </a:t>
            </a:r>
            <a:r>
              <a:rPr lang="en-US" sz="1200" b="1" baseline="0" dirty="0" smtClean="0"/>
              <a:t>then </a:t>
            </a:r>
            <a:r>
              <a:rPr lang="en-US" sz="1200" b="1" baseline="0" dirty="0" err="1" smtClean="0"/>
              <a:t>internconnected</a:t>
            </a:r>
            <a:r>
              <a:rPr lang="en-US" sz="1200" b="1" baseline="0" dirty="0" smtClean="0"/>
              <a:t> </a:t>
            </a:r>
            <a:r>
              <a:rPr lang="en-US" sz="1200" baseline="0" dirty="0" smtClean="0"/>
              <a:t>to each other to form a </a:t>
            </a:r>
            <a:r>
              <a:rPr lang="en-US" sz="1200" b="1" baseline="0" dirty="0" smtClean="0"/>
              <a:t>fully cache coherent system</a:t>
            </a:r>
            <a:r>
              <a:rPr lang="en-US" sz="1200" baseline="0" dirty="0" smtClean="0"/>
              <a:t>. With this setup </a:t>
            </a:r>
            <a:r>
              <a:rPr lang="en-US" sz="1200" b="1" baseline="0" dirty="0" smtClean="0"/>
              <a:t>local memory access are much cheaper than foreign memory access</a:t>
            </a:r>
            <a:r>
              <a:rPr lang="en-US" sz="1200" b="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NUMA Node isolation </a:t>
            </a:r>
            <a:r>
              <a:rPr lang="en-US" sz="1200" dirty="0" smtClean="0"/>
              <a:t>presents </a:t>
            </a:r>
            <a:r>
              <a:rPr lang="en-US" sz="1200" b="1" dirty="0" smtClean="0"/>
              <a:t>inherent &amp; significant </a:t>
            </a:r>
            <a:r>
              <a:rPr lang="en-US" sz="1200" dirty="0" smtClean="0"/>
              <a:t>advantages to software like </a:t>
            </a:r>
            <a:r>
              <a:rPr lang="en-US" sz="1200" b="1" dirty="0" smtClean="0"/>
              <a:t>Microsoft </a:t>
            </a:r>
            <a:r>
              <a:rPr lang="en-US" sz="1200" b="1" dirty="0" err="1" smtClean="0"/>
              <a:t>HyperV</a:t>
            </a:r>
            <a:r>
              <a:rPr lang="en-US" sz="1200" b="1" dirty="0" smtClean="0"/>
              <a:t> &amp; SQL Server </a:t>
            </a:r>
            <a:r>
              <a:rPr lang="en-US" sz="1200" dirty="0" smtClean="0"/>
              <a:t>that is designed to take </a:t>
            </a:r>
            <a:r>
              <a:rPr lang="en-US" sz="1200" b="1" dirty="0" smtClean="0"/>
              <a:t>advantage of locality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64-bit addressing spans 2</a:t>
            </a:r>
            <a:r>
              <a:rPr lang="en-US" baseline="30000" dirty="0" smtClean="0"/>
              <a:t>64</a:t>
            </a:r>
            <a:r>
              <a:rPr lang="en-US" dirty="0" smtClean="0"/>
              <a:t> bytes, which is (2</a:t>
            </a:r>
            <a:r>
              <a:rPr lang="en-US" baseline="30000" dirty="0" smtClean="0"/>
              <a:t>32</a:t>
            </a:r>
            <a:r>
              <a:rPr lang="en-US" dirty="0" smtClean="0"/>
              <a:t>) </a:t>
            </a:r>
            <a:r>
              <a:rPr lang="en-US" baseline="30000" dirty="0" smtClean="0"/>
              <a:t>2</a:t>
            </a:r>
            <a:r>
              <a:rPr lang="en-US" dirty="0" smtClean="0"/>
              <a:t>. Our 64-bit address spans more than </a:t>
            </a:r>
            <a:r>
              <a:rPr lang="en-US" i="1" dirty="0" smtClean="0"/>
              <a:t>four billion times</a:t>
            </a:r>
            <a:r>
              <a:rPr lang="en-US" dirty="0" smtClean="0"/>
              <a:t> as much memory as a 32-bit address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If you</a:t>
            </a:r>
            <a:r>
              <a:rPr lang="en-US" sz="1200" baseline="0" dirty="0" smtClean="0"/>
              <a:t> want to invest in hardware for future make sure its 64 bit and NUMA.</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E40835D3-C9A4-4720-9384-4534D3FE1C35}" type="slidenum">
              <a:rPr lang="en-US" smtClean="0">
                <a:solidFill>
                  <a:prstClr val="black"/>
                </a:solidFill>
              </a:rPr>
              <a:pPr/>
              <a:t>38</a:t>
            </a:fld>
            <a:endParaRPr lang="en-US" dirty="0">
              <a:solidFill>
                <a:prstClr val="black"/>
              </a:solidFill>
            </a:endParaRPr>
          </a:p>
        </p:txBody>
      </p:sp>
    </p:spTree>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many of you know each process in windows has a </a:t>
            </a:r>
            <a:r>
              <a:rPr lang="en-US" b="1" dirty="0" smtClean="0"/>
              <a:t>virtual address space view </a:t>
            </a:r>
            <a:r>
              <a:rPr lang="en-US" dirty="0" smtClean="0"/>
              <a:t>that gets </a:t>
            </a:r>
            <a:r>
              <a:rPr lang="en-US" b="1" dirty="0" smtClean="0"/>
              <a:t>mapped</a:t>
            </a:r>
            <a:r>
              <a:rPr lang="en-US" b="1" baseline="0" dirty="0" smtClean="0"/>
              <a:t> to the physical </a:t>
            </a:r>
            <a:r>
              <a:rPr lang="en-US" b="1" baseline="0" dirty="0" err="1" smtClean="0"/>
              <a:t>memorry</a:t>
            </a:r>
            <a:r>
              <a:rPr lang="en-US" baseline="0" dirty="0" smtClean="0"/>
              <a:t>. This translation from </a:t>
            </a:r>
            <a:r>
              <a:rPr lang="en-US" b="1" baseline="0" dirty="0" smtClean="0"/>
              <a:t>process view </a:t>
            </a:r>
            <a:r>
              <a:rPr lang="en-US" b="1" baseline="0" dirty="0" err="1" smtClean="0"/>
              <a:t>tophysical</a:t>
            </a:r>
            <a:r>
              <a:rPr lang="en-US" b="1" baseline="0" dirty="0" smtClean="0"/>
              <a:t> memory view is done in hardware</a:t>
            </a:r>
            <a:r>
              <a:rPr lang="en-US" baseline="0" dirty="0" smtClean="0"/>
              <a:t>. However </a:t>
            </a:r>
            <a:r>
              <a:rPr lang="en-US" b="1" baseline="0" dirty="0" smtClean="0"/>
              <a:t>virtualization introduces another level of address indirection</a:t>
            </a:r>
            <a:r>
              <a:rPr lang="en-US" baseline="0" dirty="0" smtClean="0"/>
              <a:t>. Where you </a:t>
            </a:r>
            <a:r>
              <a:rPr lang="en-US" b="1" baseline="0" dirty="0" smtClean="0"/>
              <a:t>have processes within a VM, each with its own view of address</a:t>
            </a:r>
            <a:r>
              <a:rPr lang="en-US" baseline="0" dirty="0" smtClean="0"/>
              <a:t>, </a:t>
            </a:r>
            <a:r>
              <a:rPr lang="en-US" b="1" baseline="0" dirty="0" smtClean="0"/>
              <a:t>which needs to be translated to the guest OS’s view (aka guest physical address</a:t>
            </a:r>
            <a:r>
              <a:rPr lang="en-US" baseline="0" dirty="0" smtClean="0"/>
              <a:t>) of memory. Now this view has to be </a:t>
            </a:r>
            <a:r>
              <a:rPr lang="en-US" b="1" baseline="0" dirty="0" smtClean="0"/>
              <a:t>translated again to the host view (host physical address)</a:t>
            </a:r>
            <a:r>
              <a:rPr lang="en-US" baseline="0" dirty="0" smtClean="0"/>
              <a:t>. Hardware vendors have implemented support for this </a:t>
            </a:r>
            <a:r>
              <a:rPr lang="en-US" b="1" baseline="0" dirty="0" smtClean="0"/>
              <a:t>additional level of address translation</a:t>
            </a:r>
            <a:r>
              <a:rPr lang="en-US" baseline="0" dirty="0" smtClean="0"/>
              <a:t>, which used to be done in software (expensive). This </a:t>
            </a:r>
            <a:r>
              <a:rPr lang="en-US" b="1" baseline="0" dirty="0" smtClean="0"/>
              <a:t>accelerates VM performance </a:t>
            </a:r>
            <a:r>
              <a:rPr lang="en-US" baseline="0" dirty="0" smtClean="0"/>
              <a:t>to near bare metal for most common workloads. </a:t>
            </a:r>
          </a:p>
          <a:p>
            <a:endParaRPr lang="en-US" baseline="0" dirty="0" smtClean="0"/>
          </a:p>
          <a:p>
            <a:r>
              <a:rPr lang="en-US" baseline="0" dirty="0" smtClean="0"/>
              <a:t>Hardware vendors are continuing to make invest in such hardware assists </a:t>
            </a:r>
            <a:r>
              <a:rPr lang="en-US" b="1" baseline="0" dirty="0" smtClean="0"/>
              <a:t>like Device and IO </a:t>
            </a:r>
            <a:r>
              <a:rPr lang="en-US" b="1" baseline="0" dirty="0" err="1" smtClean="0"/>
              <a:t>virt</a:t>
            </a:r>
            <a:r>
              <a:rPr lang="en-US" b="1" baseline="0" dirty="0" smtClean="0"/>
              <a:t> support </a:t>
            </a:r>
            <a:r>
              <a:rPr lang="en-US" baseline="0" dirty="0" smtClean="0"/>
              <a:t>that will make the already minimal </a:t>
            </a:r>
            <a:r>
              <a:rPr lang="en-US" baseline="0" dirty="0" err="1" smtClean="0"/>
              <a:t>perf</a:t>
            </a:r>
            <a:r>
              <a:rPr lang="en-US" baseline="0" dirty="0" smtClean="0"/>
              <a:t> overhead shrink away in the future.</a:t>
            </a:r>
            <a:endParaRPr lang="en-US" dirty="0"/>
          </a:p>
        </p:txBody>
      </p:sp>
      <p:sp>
        <p:nvSpPr>
          <p:cNvPr id="4" name="Slide Number Placeholder 3"/>
          <p:cNvSpPr>
            <a:spLocks noGrp="1"/>
          </p:cNvSpPr>
          <p:nvPr>
            <p:ph type="sldNum" sz="quarter" idx="10"/>
          </p:nvPr>
        </p:nvSpPr>
        <p:spPr/>
        <p:txBody>
          <a:bodyPr/>
          <a:lstStyle/>
          <a:p>
            <a:fld id="{E40835D3-C9A4-4720-9384-4534D3FE1C35}" type="slidenum">
              <a:rPr lang="en-US" smtClean="0">
                <a:solidFill>
                  <a:prstClr val="black"/>
                </a:solidFill>
              </a:rPr>
              <a:pPr/>
              <a:t>39</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hardware trend</a:t>
            </a:r>
            <a:r>
              <a:rPr lang="en-US" baseline="0" dirty="0" smtClean="0"/>
              <a:t> that is </a:t>
            </a:r>
            <a:r>
              <a:rPr lang="en-US" baseline="0" dirty="0" err="1" smtClean="0"/>
              <a:t>relvant</a:t>
            </a:r>
            <a:r>
              <a:rPr lang="en-US" baseline="0" dirty="0" smtClean="0"/>
              <a:t> is snoop filtering. Let me explain what it means.</a:t>
            </a:r>
          </a:p>
          <a:p>
            <a:endParaRPr lang="en-US" baseline="0" dirty="0" smtClean="0"/>
          </a:p>
          <a:p>
            <a:r>
              <a:rPr lang="en-US" baseline="0" dirty="0" smtClean="0"/>
              <a:t>As we saw before in a NUMA based architecture, we have physical grouping of CPUs called NUMA node and memory banks closer to each node. What is different about this slide is that I am also showing you the caches within each CPU and typically when a CPU reads a memory address location, it caches that entry for faster access the next time around.</a:t>
            </a:r>
          </a:p>
          <a:p>
            <a:endParaRPr lang="en-US" baseline="0" dirty="0" smtClean="0"/>
          </a:p>
          <a:p>
            <a:r>
              <a:rPr lang="en-US" baseline="0" dirty="0" smtClean="0"/>
              <a:t>Lets look at an example of how this works. Here we are requesting to read an address for the first time. And you go through the following steps</a:t>
            </a:r>
          </a:p>
          <a:p>
            <a:endParaRPr lang="en-US" baseline="0" dirty="0" smtClean="0"/>
          </a:p>
          <a:p>
            <a:r>
              <a:rPr lang="en-US" baseline="0" dirty="0" smtClean="0"/>
              <a:t>In all you have 16 messages to perform this read.</a:t>
            </a:r>
            <a:endParaRPr lang="en-US" dirty="0"/>
          </a:p>
        </p:txBody>
      </p:sp>
      <p:sp>
        <p:nvSpPr>
          <p:cNvPr id="4" name="Slide Number Placeholder 3"/>
          <p:cNvSpPr>
            <a:spLocks noGrp="1"/>
          </p:cNvSpPr>
          <p:nvPr>
            <p:ph type="sldNum" sz="quarter" idx="10"/>
          </p:nvPr>
        </p:nvSpPr>
        <p:spPr/>
        <p:txBody>
          <a:bodyPr/>
          <a:lstStyle/>
          <a:p>
            <a:fld id="{E40835D3-C9A4-4720-9384-4534D3FE1C35}" type="slidenum">
              <a:rPr lang="en-US" smtClean="0">
                <a:solidFill>
                  <a:prstClr val="black"/>
                </a:solidFill>
              </a:rPr>
              <a:pPr/>
              <a:t>40</a:t>
            </a:fld>
            <a:endParaRPr lang="en-US" dirty="0">
              <a:solidFill>
                <a:prstClr val="black"/>
              </a:solidFill>
            </a:endParaRPr>
          </a:p>
        </p:txBody>
      </p:sp>
    </p:spTree>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 snoop filtering , the same read as you can see takes just 4 messages. 75% less in this particular</a:t>
            </a:r>
            <a:r>
              <a:rPr lang="en-US" baseline="0" dirty="0" smtClean="0"/>
              <a:t> case</a:t>
            </a:r>
            <a:endParaRPr lang="en-US" dirty="0"/>
          </a:p>
        </p:txBody>
      </p:sp>
      <p:sp>
        <p:nvSpPr>
          <p:cNvPr id="4" name="Slide Number Placeholder 3"/>
          <p:cNvSpPr>
            <a:spLocks noGrp="1"/>
          </p:cNvSpPr>
          <p:nvPr>
            <p:ph type="sldNum" sz="quarter" idx="10"/>
          </p:nvPr>
        </p:nvSpPr>
        <p:spPr/>
        <p:txBody>
          <a:bodyPr/>
          <a:lstStyle/>
          <a:p>
            <a:fld id="{E40835D3-C9A4-4720-9384-4534D3FE1C35}" type="slidenum">
              <a:rPr lang="en-US" smtClean="0">
                <a:solidFill>
                  <a:prstClr val="black"/>
                </a:solidFill>
              </a:rPr>
              <a:pPr/>
              <a:t>41</a:t>
            </a:fld>
            <a:endParaRPr lang="en-US" dirty="0">
              <a:solidFill>
                <a:prstClr val="black"/>
              </a:solidFill>
            </a:endParaRPr>
          </a:p>
        </p:txBody>
      </p:sp>
    </p:spTree>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52400" indent="-152400">
              <a:lnSpc>
                <a:spcPct val="80000"/>
              </a:lnSpc>
            </a:pPr>
            <a:r>
              <a:rPr lang="en-GB" sz="1000" kern="1200" dirty="0" smtClean="0">
                <a:solidFill>
                  <a:schemeClr val="tx1"/>
                </a:solidFill>
                <a:latin typeface="+mn-lt"/>
                <a:ea typeface="+mn-ea"/>
                <a:cs typeface="+mn-cs"/>
              </a:rPr>
              <a:t>Consolidation is simply the act of rationalizing applications from multiple servers to a fewer servers. It can occur either by installing all of those applications onto a reduced number of physical machines or by creating “virtual” computers on one  physical set of hardware.</a:t>
            </a:r>
          </a:p>
          <a:p>
            <a:pPr marL="152400" indent="-152400">
              <a:lnSpc>
                <a:spcPct val="80000"/>
              </a:lnSpc>
            </a:pPr>
            <a:endParaRPr lang="en-GB" sz="1000" kern="1200" dirty="0" smtClean="0">
              <a:solidFill>
                <a:schemeClr val="tx1"/>
              </a:solidFill>
              <a:latin typeface="+mn-lt"/>
              <a:ea typeface="+mn-ea"/>
              <a:cs typeface="+mn-cs"/>
            </a:endParaRPr>
          </a:p>
          <a:p>
            <a:pPr marL="152400" indent="-152400">
              <a:lnSpc>
                <a:spcPct val="80000"/>
              </a:lnSpc>
            </a:pPr>
            <a:r>
              <a:rPr lang="en-GB" sz="1000" kern="1200" dirty="0" smtClean="0">
                <a:solidFill>
                  <a:schemeClr val="tx1"/>
                </a:solidFill>
                <a:latin typeface="+mn-lt"/>
                <a:ea typeface="+mn-ea"/>
                <a:cs typeface="+mn-cs"/>
              </a:rPr>
              <a:t>A typical example of consolidation</a:t>
            </a:r>
            <a:r>
              <a:rPr lang="en-GB" sz="1000" kern="1200" baseline="0" dirty="0" smtClean="0">
                <a:solidFill>
                  <a:schemeClr val="tx1"/>
                </a:solidFill>
                <a:latin typeface="+mn-lt"/>
                <a:ea typeface="+mn-ea"/>
                <a:cs typeface="+mn-cs"/>
              </a:rPr>
              <a:t> would be an organization that identified 50 servers that are running at 10% capacity (in terms of hardware resource utilization). The applications could be consolidated onto (for example) 5 servers, each then making more effective use of the hardware resources available and reducing the number of application servers in the enterprise.</a:t>
            </a:r>
            <a:endParaRPr lang="en-US" sz="1000" dirty="0" smtClean="0"/>
          </a:p>
          <a:p>
            <a:endParaRPr lang="en-GB"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primary force driving organizations to consolidate</a:t>
            </a:r>
            <a:r>
              <a:rPr lang="en-GB" baseline="0" dirty="0" smtClean="0"/>
              <a:t> is cost. Reducing the number of physical servers can bring significant cost savings through:</a:t>
            </a:r>
          </a:p>
          <a:p>
            <a:pPr marL="92075" indent="-9207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r>
              <a:rPr lang="en-GB" sz="1000" kern="1200" dirty="0" smtClean="0">
                <a:solidFill>
                  <a:schemeClr val="bg1"/>
                </a:solidFill>
                <a:latin typeface="+mn-lt"/>
                <a:ea typeface="+mn-ea"/>
                <a:cs typeface="+mn-cs"/>
              </a:rPr>
              <a:t>Reduced hardware costs</a:t>
            </a:r>
          </a:p>
          <a:p>
            <a:pPr marL="92075" indent="-9207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r>
              <a:rPr lang="en-GB" sz="1000" kern="1200" dirty="0" smtClean="0">
                <a:solidFill>
                  <a:schemeClr val="bg1"/>
                </a:solidFill>
                <a:latin typeface="+mn-lt"/>
                <a:ea typeface="+mn-ea"/>
                <a:cs typeface="+mn-cs"/>
              </a:rPr>
              <a:t>Lower administrative costs</a:t>
            </a:r>
          </a:p>
          <a:p>
            <a:pPr marL="92075" indent="-9207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r>
              <a:rPr lang="en-GB" sz="1000" kern="1200" dirty="0" smtClean="0">
                <a:solidFill>
                  <a:schemeClr val="bg1"/>
                </a:solidFill>
                <a:latin typeface="+mn-lt"/>
                <a:ea typeface="+mn-ea"/>
                <a:cs typeface="+mn-cs"/>
              </a:rPr>
              <a:t>Less power consumption</a:t>
            </a:r>
          </a:p>
          <a:p>
            <a:pPr marL="92075" indent="-9207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r>
              <a:rPr lang="en-GB" sz="1000" kern="1200" dirty="0" smtClean="0">
                <a:solidFill>
                  <a:schemeClr val="bg1"/>
                </a:solidFill>
                <a:latin typeface="+mn-lt"/>
                <a:ea typeface="+mn-ea"/>
                <a:cs typeface="+mn-cs"/>
              </a:rPr>
              <a:t>Lower cooling requirements</a:t>
            </a:r>
          </a:p>
          <a:p>
            <a:pPr marL="92075" indent="-9207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r>
              <a:rPr lang="en-GB" sz="1000" kern="1200" dirty="0" smtClean="0">
                <a:solidFill>
                  <a:schemeClr val="bg1"/>
                </a:solidFill>
                <a:latin typeface="+mn-lt"/>
                <a:ea typeface="+mn-ea"/>
                <a:cs typeface="+mn-cs"/>
              </a:rPr>
              <a:t>Reduced data </a:t>
            </a:r>
            <a:r>
              <a:rPr lang="en-GB" sz="1000" kern="1200" dirty="0" err="1" smtClean="0">
                <a:solidFill>
                  <a:schemeClr val="bg1"/>
                </a:solidFill>
                <a:latin typeface="+mn-lt"/>
                <a:ea typeface="+mn-ea"/>
                <a:cs typeface="+mn-cs"/>
              </a:rPr>
              <a:t>center</a:t>
            </a:r>
            <a:r>
              <a:rPr lang="en-GB" sz="1000" kern="1200" dirty="0" smtClean="0">
                <a:solidFill>
                  <a:schemeClr val="bg1"/>
                </a:solidFill>
                <a:latin typeface="+mn-lt"/>
                <a:ea typeface="+mn-ea"/>
                <a:cs typeface="+mn-cs"/>
              </a:rPr>
              <a:t> space</a:t>
            </a:r>
          </a:p>
          <a:p>
            <a:pPr marL="92075" indent="-9207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r>
              <a:rPr lang="en-GB" sz="1000" kern="1200" dirty="0" smtClean="0">
                <a:solidFill>
                  <a:schemeClr val="bg1"/>
                </a:solidFill>
                <a:latin typeface="+mn-lt"/>
                <a:ea typeface="+mn-ea"/>
                <a:cs typeface="+mn-cs"/>
              </a:rPr>
              <a:t>Lower license costs</a:t>
            </a:r>
          </a:p>
          <a:p>
            <a:r>
              <a:rPr lang="en-GB" dirty="0" smtClean="0"/>
              <a:t>Additional benefits of consolidation include greater</a:t>
            </a:r>
            <a:r>
              <a:rPr lang="en-GB" baseline="0" dirty="0" smtClean="0"/>
              <a:t> control of IT services and infrastructure, enabling you to achieve g</a:t>
            </a:r>
            <a:r>
              <a:rPr lang="en-GB" sz="1000" kern="1200" dirty="0" smtClean="0">
                <a:solidFill>
                  <a:schemeClr val="bg1"/>
                </a:solidFill>
                <a:latin typeface="+mn-lt"/>
                <a:ea typeface="+mn-ea"/>
                <a:cs typeface="+mn-cs"/>
              </a:rPr>
              <a:t>reater agility, be more responsive to business needs, and create better SLAs for your applications;</a:t>
            </a:r>
            <a:r>
              <a:rPr lang="en-GB" sz="1000" kern="1200" baseline="0" dirty="0" smtClean="0">
                <a:solidFill>
                  <a:schemeClr val="bg1"/>
                </a:solidFill>
                <a:latin typeface="+mn-lt"/>
                <a:ea typeface="+mn-ea"/>
                <a:cs typeface="+mn-cs"/>
              </a:rPr>
              <a:t> and g</a:t>
            </a:r>
            <a:r>
              <a:rPr lang="en-GB" baseline="0" dirty="0" smtClean="0"/>
              <a:t>reater consistency through a standardized platform, which enables easier integration between applications and services, and centralized management.</a:t>
            </a:r>
          </a:p>
          <a:p>
            <a:endParaRPr lang="en-GB"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dirty="0" smtClean="0"/>
              <a:t>Several advances</a:t>
            </a:r>
            <a:r>
              <a:rPr lang="en-GB" b="0" baseline="0" dirty="0" smtClean="0"/>
              <a:t> in IT infrastructure make it possible to consolidate servers.</a:t>
            </a:r>
            <a:endParaRPr lang="en-GB" b="0" dirty="0" smtClean="0"/>
          </a:p>
          <a:p>
            <a:pPr>
              <a:buFont typeface="Arial" pitchFamily="34" charset="0"/>
              <a:buChar char="•"/>
            </a:pPr>
            <a:r>
              <a:rPr lang="en-GB" b="1" dirty="0" smtClean="0"/>
              <a:t>Improved hardware.</a:t>
            </a:r>
            <a:r>
              <a:rPr lang="en-GB" dirty="0" smtClean="0"/>
              <a:t> Intel-compatible hardware has increased in power while decreasing in cost, as evidenced by the growing availability of relatively inexpensive multiprocessor and 64-bit systems from both Intel and AMD. The widespread use of network-attached storage (NAS) and storage area network (SAN) hardware is also encouraging consolidation of data storage. In</a:t>
            </a:r>
            <a:r>
              <a:rPr lang="en-GB" baseline="0" dirty="0" smtClean="0"/>
              <a:t> the past, often a server had sufficient hardware resources to run a single application, so many organizations have followed this pattern and provisioned a dedicated server for each application in the enterprise. With today’s more powerful hardware, these dedicated servers use only a fraction of their hardware resources –with the result that a singe server can now support multiple applications while still providing the required levels of performance and scalability.</a:t>
            </a:r>
            <a:endParaRPr lang="en-GB" dirty="0" smtClean="0"/>
          </a:p>
          <a:p>
            <a:pPr>
              <a:buFont typeface="Arial" pitchFamily="34" charset="0"/>
              <a:buChar char="•"/>
            </a:pPr>
            <a:r>
              <a:rPr lang="en-GB" b="1" dirty="0" smtClean="0"/>
              <a:t>Improved software.</a:t>
            </a:r>
            <a:r>
              <a:rPr lang="en-GB" dirty="0" smtClean="0"/>
              <a:t> Software has improved in performance, availability, and reliability. Server software can better isolate and manage applications and processes running simultaneously, reducing the risk of running disparate applications on the same hardware.</a:t>
            </a:r>
          </a:p>
          <a:p>
            <a:pPr>
              <a:buFont typeface="Arial" pitchFamily="34" charset="0"/>
              <a:buChar char="•"/>
            </a:pPr>
            <a:r>
              <a:rPr lang="en-GB" b="1" dirty="0" smtClean="0"/>
              <a:t>Improved bandwidth availability.</a:t>
            </a:r>
            <a:r>
              <a:rPr lang="en-GB" dirty="0" smtClean="0"/>
              <a:t> Improvements to networks, including increased bandwidth between corporate data </a:t>
            </a:r>
            <a:r>
              <a:rPr lang="en-GB" dirty="0" err="1" smtClean="0"/>
              <a:t>centers</a:t>
            </a:r>
            <a:r>
              <a:rPr lang="en-GB" dirty="0" smtClean="0"/>
              <a:t> and remote locations such as field offices, reduces the need to locate servers at those remote locations to ensure adequate system response time.</a:t>
            </a:r>
          </a:p>
          <a:p>
            <a:pPr>
              <a:buFont typeface="Arial" pitchFamily="34" charset="0"/>
              <a:buChar char="•"/>
            </a:pPr>
            <a:r>
              <a:rPr lang="en-GB" b="1" dirty="0" smtClean="0"/>
              <a:t>Virtualization</a:t>
            </a:r>
            <a:r>
              <a:rPr lang="en-GB" dirty="0" smtClean="0"/>
              <a:t>. The advent of virtualization software such as Hyper-V makes it possible to reduce the number of</a:t>
            </a:r>
            <a:r>
              <a:rPr lang="en-GB" baseline="0" dirty="0" smtClean="0"/>
              <a:t> physical servers while running multiple virtual servers with dedicated resources and configuration settings.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r" rtl="0" fontAlgn="base">
              <a:spcBef>
                <a:spcPct val="0"/>
              </a:spcBef>
              <a:spcAft>
                <a:spcPct val="0"/>
              </a:spcAft>
              <a:defRPr/>
            </a:pPr>
            <a:fld id="{AC58AB73-B9DF-4E8E-9B40-F0F2D32A9930}" type="slidenum">
              <a:rPr lang="en-US" sz="1200" kern="1200">
                <a:solidFill>
                  <a:prstClr val="black"/>
                </a:solidFill>
                <a:latin typeface="Calibri"/>
                <a:ea typeface="+mn-ea"/>
                <a:cs typeface="+mn-cs"/>
              </a:rPr>
              <a:pPr algn="r" rtl="0" fontAlgn="base">
                <a:spcBef>
                  <a:spcPct val="0"/>
                </a:spcBef>
                <a:spcAft>
                  <a:spcPct val="0"/>
                </a:spcAft>
                <a:defRPr/>
              </a:pPr>
              <a:t>7</a:t>
            </a:fld>
            <a:endParaRPr lang="en-US" sz="1200" kern="1200">
              <a:solidFill>
                <a:prstClr val="black"/>
              </a:solidFill>
              <a:latin typeface="Calibri"/>
              <a:ea typeface="+mn-ea"/>
              <a:cs typeface="+mn-cs"/>
            </a:endParaRPr>
          </a:p>
        </p:txBody>
      </p:sp>
      <p:sp>
        <p:nvSpPr>
          <p:cNvPr id="22531" name="Rectangle 4"/>
          <p:cNvSpPr>
            <a:spLocks noGrp="1" noRot="1" noChangeAspect="1" noChangeArrowheads="1" noTextEdit="1"/>
          </p:cNvSpPr>
          <p:nvPr>
            <p:ph type="sldImg"/>
          </p:nvPr>
        </p:nvSpPr>
        <p:spPr bwMode="auto">
          <a:noFill/>
          <a:ln>
            <a:solidFill>
              <a:srgbClr xmlns:mc="http://schemas.openxmlformats.org/markup-compatibility/2006" xmlns:a14="http://schemas.microsoft.com/office/drawing/2007/7/7/main" val="000000" mc:Ignorable=""/>
            </a:solidFill>
            <a:miter lim="800000"/>
            <a:headEnd/>
            <a:tailEnd/>
          </a:ln>
        </p:spPr>
      </p:sp>
      <p:sp>
        <p:nvSpPr>
          <p:cNvPr id="22532" name="Notes Placeholder 3"/>
          <p:cNvSpPr>
            <a:spLocks noGrp="1"/>
          </p:cNvSpPr>
          <p:nvPr>
            <p:ph type="body" idx="1"/>
          </p:nvPr>
        </p:nvSpPr>
        <p:spPr bwMode="auto">
          <a:noFill/>
        </p:spPr>
        <p:txBody>
          <a:bodyPr wrap="square" numCol="1" anchor="t" anchorCtr="0" compatLnSpc="1">
            <a:prstTxWarp prst="textNoShape">
              <a:avLst/>
            </a:prstTxWarp>
          </a:bodyPr>
          <a:lstStyle/>
          <a:p>
            <a:r>
              <a:rPr lang="en-US" dirty="0" smtClean="0"/>
              <a:t>Note the large percentage of organizations who have already consolidated or are in the process</a:t>
            </a:r>
            <a:r>
              <a:rPr lang="en-US" baseline="0" dirty="0" smtClean="0"/>
              <a:t> of doing so.</a:t>
            </a:r>
          </a:p>
          <a:p>
            <a:r>
              <a:rPr lang="en-US" baseline="0" dirty="0" smtClean="0"/>
              <a:t>Note also that over a third of the organizations surveyed are actively considering a consolidation initiative.</a:t>
            </a:r>
          </a:p>
          <a:p>
            <a:r>
              <a:rPr lang="en-US" baseline="0" dirty="0" smtClean="0"/>
              <a:t>Investigating is about understanding  what consolidation is , what is required etc. whether it is a good idea or bad  idea. Sort of feeling the water and evaluating the feasibility</a:t>
            </a:r>
          </a:p>
          <a:p>
            <a:r>
              <a:rPr lang="en-US" baseline="0" dirty="0" smtClean="0"/>
              <a:t>Considering is the next step .Companies know </a:t>
            </a:r>
            <a:r>
              <a:rPr lang="en-US" baseline="0" dirty="0" smtClean="0"/>
              <a:t>what </a:t>
            </a:r>
            <a:r>
              <a:rPr lang="en-US" baseline="0" dirty="0" smtClean="0"/>
              <a:t>consolidation is and they are evaluating . Doing a cost benefits analysis. </a:t>
            </a:r>
            <a:r>
              <a:rPr lang="en-US" baseline="0" dirty="0" smtClean="0"/>
              <a:t>Deciding whether </a:t>
            </a:r>
            <a:r>
              <a:rPr lang="en-US" baseline="0" dirty="0" smtClean="0"/>
              <a:t>it is good for them or not.</a:t>
            </a:r>
            <a:endParaRPr lang="en-US" dirty="0" smtClean="0"/>
          </a:p>
          <a:p>
            <a:pPr eaLnBrk="1" hangingPunct="1">
              <a:spcBef>
                <a:spcPct val="0"/>
              </a:spcBef>
              <a:buFontTx/>
              <a:buChar char="•"/>
            </a:pPr>
            <a:endParaRPr lang="en-US" dirty="0" smtClean="0"/>
          </a:p>
          <a:p>
            <a:pPr marL="0" marR="0" indent="0" algn="l" defTabSz="912813" rtl="0" eaLnBrk="1" fontAlgn="base" latinLnBrk="0" hangingPunct="1">
              <a:lnSpc>
                <a:spcPct val="90000"/>
              </a:lnSpc>
              <a:spcBef>
                <a:spcPct val="0"/>
              </a:spcBef>
              <a:spcAft>
                <a:spcPts val="338"/>
              </a:spcAft>
              <a:buClrTx/>
              <a:buSzTx/>
              <a:buFontTx/>
              <a:buChar char="•"/>
              <a:tabLst/>
              <a:defRPr/>
            </a:pPr>
            <a:endParaRPr lang="en-US" i="1" dirty="0" smtClean="0"/>
          </a:p>
          <a:p>
            <a:pPr eaLnBrk="1" hangingPunct="1">
              <a:spcBef>
                <a:spcPct val="0"/>
              </a:spcBef>
              <a:buFontTx/>
              <a:buChar char="•"/>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900" b="0" kern="0" dirty="0" smtClean="0">
              <a:latin typeface="+mn-lt"/>
            </a:endParaRPr>
          </a:p>
          <a:p>
            <a:pPr lvl="0"/>
            <a:r>
              <a:rPr lang="en-US" sz="1000" kern="1200" dirty="0" smtClean="0">
                <a:solidFill>
                  <a:schemeClr val="tx1"/>
                </a:solidFill>
                <a:latin typeface="+mn-lt"/>
                <a:ea typeface="+mn-ea"/>
                <a:cs typeface="+mn-cs"/>
              </a:rPr>
              <a:t>When you are consolidating you should think about few issues when choosing a Database platform</a:t>
            </a:r>
            <a:endParaRPr lang="en-GB" sz="1000" kern="1200" dirty="0" smtClean="0">
              <a:solidFill>
                <a:schemeClr val="tx1"/>
              </a:solidFill>
              <a:latin typeface="+mn-lt"/>
              <a:ea typeface="+mn-ea"/>
              <a:cs typeface="+mn-cs"/>
            </a:endParaRPr>
          </a:p>
          <a:p>
            <a:pPr lvl="1">
              <a:buFont typeface="Arial" pitchFamily="34" charset="0"/>
              <a:buChar char="•"/>
            </a:pPr>
            <a:r>
              <a:rPr lang="en-US" sz="1000" kern="1200" dirty="0" smtClean="0">
                <a:solidFill>
                  <a:schemeClr val="tx1"/>
                </a:solidFill>
                <a:latin typeface="+mn-lt"/>
                <a:ea typeface="+mn-ea"/>
                <a:cs typeface="+mn-cs"/>
              </a:rPr>
              <a:t>Which platforms provides me the lowest TCO now</a:t>
            </a:r>
            <a:endParaRPr lang="en-GB" sz="1000" kern="1200" dirty="0" smtClean="0">
              <a:solidFill>
                <a:schemeClr val="tx1"/>
              </a:solidFill>
              <a:latin typeface="+mn-lt"/>
              <a:ea typeface="+mn-ea"/>
              <a:cs typeface="+mn-cs"/>
            </a:endParaRPr>
          </a:p>
          <a:p>
            <a:pPr lvl="1">
              <a:buFont typeface="Arial" pitchFamily="34" charset="0"/>
              <a:buChar char="•"/>
            </a:pPr>
            <a:r>
              <a:rPr lang="en-US" sz="1000" kern="1200" dirty="0" smtClean="0">
                <a:solidFill>
                  <a:schemeClr val="tx1"/>
                </a:solidFill>
                <a:latin typeface="+mn-lt"/>
                <a:ea typeface="+mn-ea"/>
                <a:cs typeface="+mn-cs"/>
              </a:rPr>
              <a:t>Which platform meets most of my needs and provides the business value I need now</a:t>
            </a:r>
            <a:endParaRPr lang="en-GB" sz="1000" kern="1200" dirty="0" smtClean="0">
              <a:solidFill>
                <a:schemeClr val="tx1"/>
              </a:solidFill>
              <a:latin typeface="+mn-lt"/>
              <a:ea typeface="+mn-ea"/>
              <a:cs typeface="+mn-cs"/>
            </a:endParaRPr>
          </a:p>
          <a:p>
            <a:pPr lvl="1">
              <a:buFont typeface="Arial" pitchFamily="34" charset="0"/>
              <a:buChar char="•"/>
            </a:pPr>
            <a:r>
              <a:rPr lang="en-US" sz="1000" kern="1200" dirty="0" smtClean="0">
                <a:solidFill>
                  <a:schemeClr val="tx1"/>
                </a:solidFill>
                <a:latin typeface="+mn-lt"/>
                <a:ea typeface="+mn-ea"/>
                <a:cs typeface="+mn-cs"/>
              </a:rPr>
              <a:t>Which platform will help me in the long term</a:t>
            </a:r>
            <a:endParaRPr lang="en-GB" sz="1000" kern="1200" dirty="0" smtClean="0">
              <a:solidFill>
                <a:schemeClr val="tx1"/>
              </a:solidFill>
              <a:latin typeface="+mn-lt"/>
              <a:ea typeface="+mn-ea"/>
              <a:cs typeface="+mn-cs"/>
            </a:endParaRPr>
          </a:p>
          <a:p>
            <a:pPr lvl="1">
              <a:buFont typeface="Arial" pitchFamily="34" charset="0"/>
              <a:buChar char="•"/>
            </a:pPr>
            <a:r>
              <a:rPr lang="en-US" sz="1000" kern="1200" dirty="0" smtClean="0">
                <a:solidFill>
                  <a:schemeClr val="tx1"/>
                </a:solidFill>
                <a:latin typeface="+mn-lt"/>
                <a:ea typeface="+mn-ea"/>
                <a:cs typeface="+mn-cs"/>
              </a:rPr>
              <a:t>Since virtualization is such a key piece of technology in the IT of future what platform will provide me the advantage</a:t>
            </a:r>
            <a:endParaRPr lang="en-GB" sz="1000" kern="1200" dirty="0" smtClean="0">
              <a:solidFill>
                <a:schemeClr val="tx1"/>
              </a:solidFill>
              <a:latin typeface="+mn-lt"/>
              <a:ea typeface="+mn-ea"/>
              <a:cs typeface="+mn-cs"/>
            </a:endParaRPr>
          </a:p>
          <a:p>
            <a:pPr lvl="1">
              <a:buFont typeface="Arial" pitchFamily="34" charset="0"/>
              <a:buChar char="•"/>
            </a:pPr>
            <a:r>
              <a:rPr lang="en-US" sz="1000" kern="1200" dirty="0" smtClean="0">
                <a:solidFill>
                  <a:schemeClr val="tx1"/>
                </a:solidFill>
                <a:latin typeface="+mn-lt"/>
                <a:ea typeface="+mn-ea"/>
                <a:cs typeface="+mn-cs"/>
              </a:rPr>
              <a:t>Which platform will be the easiest to standardize on (Migration cost)</a:t>
            </a:r>
            <a:endParaRPr lang="en-GB" sz="10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0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SQL Server 2008 offers greater out-of-the-box functionality and lower ongoing maintenance costs than other major databases, including Oracle and IBM DB2.</a:t>
            </a:r>
          </a:p>
          <a:p>
            <a:r>
              <a:rPr lang="en-GB" dirty="0" smtClean="0"/>
              <a:t>Enterprise-class</a:t>
            </a:r>
            <a:r>
              <a:rPr lang="en-GB" baseline="0" dirty="0" smtClean="0"/>
              <a:t> high availability technologies, performance and scalability, and security are included in the price, and the range of management tools, automation maintenance capabilities, and proactive administration capabilities such as policy-based management significantly reduce the administrative overheads involved in running database servers across the enterprise. And if that weren’t enough, you also get a full Business Intelligence platform and the ability to store and manage non-relational data such as XML, spatial data, or user-defined types created with managed code.</a:t>
            </a:r>
            <a:endParaRPr lang="en-GB" dirty="0"/>
          </a:p>
        </p:txBody>
      </p:sp>
      <p:sp>
        <p:nvSpPr>
          <p:cNvPr id="4" name="Slide Number Placeholder 3"/>
          <p:cNvSpPr>
            <a:spLocks noGrp="1"/>
          </p:cNvSpPr>
          <p:nvPr>
            <p:ph type="sldNum" sz="quarter" idx="10"/>
          </p:nvPr>
        </p:nvSpPr>
        <p:spPr/>
        <p:txBody>
          <a:bodyPr/>
          <a:lstStyle/>
          <a:p>
            <a:pPr algn="r" rtl="0" fontAlgn="base">
              <a:spcBef>
                <a:spcPct val="0"/>
              </a:spcBef>
              <a:spcAft>
                <a:spcPct val="0"/>
              </a:spcAft>
              <a:defRPr/>
            </a:pPr>
            <a:fld id="{CD75B0E5-5D68-451A-A53F-D5C39AD66427}" type="slidenum">
              <a:rPr lang="en-US" sz="1200" kern="1200">
                <a:solidFill>
                  <a:prstClr val="black"/>
                </a:solidFill>
                <a:latin typeface="Arial" charset="0"/>
                <a:ea typeface="+mn-ea"/>
                <a:cs typeface="Arial" charset="0"/>
              </a:rPr>
              <a:pPr algn="r" rtl="0" fontAlgn="base">
                <a:spcBef>
                  <a:spcPct val="0"/>
                </a:spcBef>
                <a:spcAft>
                  <a:spcPct val="0"/>
                </a:spcAft>
                <a:defRPr/>
              </a:pPr>
              <a:t>10</a:t>
            </a:fld>
            <a:endParaRPr lang="en-US" sz="1200" kern="1200" dirty="0">
              <a:solidFill>
                <a:prstClr val="black"/>
              </a:solidFill>
              <a:latin typeface="Arial" charset="0"/>
              <a:ea typeface="+mn-ea"/>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0.xml"/><Relationship Id="rId4" Type="http://schemas.openxmlformats.org/officeDocument/2006/relationships/image" Target="../media/image19.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1.xml"/><Relationship Id="rId4" Type="http://schemas.openxmlformats.org/officeDocument/2006/relationships/image" Target="../media/image19.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2.xml"/><Relationship Id="rId4" Type="http://schemas.openxmlformats.org/officeDocument/2006/relationships/image" Target="../media/image19.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3.xml"/><Relationship Id="rId4"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4.xml"/><Relationship Id="rId4" Type="http://schemas.openxmlformats.org/officeDocument/2006/relationships/image" Target="../media/image24.pn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baseline="0">
                <a:ln w="3175">
                  <a:noFill/>
                </a:ln>
                <a:solidFill>
                  <a:srgbClr xmlns:mc="http://schemas.openxmlformats.org/markup-compatibility/2006" xmlns:a14="http://schemas.microsoft.com/office/drawing/2007/7/7/main" val="D70023"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descr="Title_bar_dark_RED_3.png"/>
          <p:cNvPicPr>
            <a:picLocks noChangeAspect="1"/>
          </p:cNvPicPr>
          <p:nvPr userDrawn="1"/>
        </p:nvPicPr>
        <p:blipFill>
          <a:blip r:embed="rId3"/>
          <a:stretch>
            <a:fillRect/>
          </a:stretch>
        </p:blipFill>
        <p:spPr>
          <a:xfrm>
            <a:off x="730250" y="4117087"/>
            <a:ext cx="8439150" cy="123825"/>
          </a:xfrm>
          <a:prstGeom prst="rect">
            <a:avLst/>
          </a:prstGeom>
        </p:spPr>
      </p:pic>
      <p:pic>
        <p:nvPicPr>
          <p:cNvPr id="6" name="Picture 2" descr="W:\TRANSFER\MBupload\SERVER-new\Logo\BizTalk\BizTalk\BizTalk_h_rgb_r.png"/>
          <p:cNvPicPr>
            <a:picLocks noChangeAspect="1" noChangeArrowheads="1"/>
          </p:cNvPicPr>
          <p:nvPr userDrawn="1"/>
        </p:nvPicPr>
        <p:blipFill>
          <a:blip r:embed="rId4"/>
          <a:srcRect/>
          <a:stretch>
            <a:fillRect/>
          </a:stretch>
        </p:blipFill>
        <p:spPr bwMode="auto">
          <a:xfrm>
            <a:off x="711200" y="914400"/>
            <a:ext cx="2413000" cy="520826"/>
          </a:xfrm>
          <a:prstGeom prst="rect">
            <a:avLst/>
          </a:prstGeom>
          <a:noFill/>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rgbClr xmlns:mc="http://schemas.openxmlformats.org/markup-compatibility/2006" xmlns:a14="http://schemas.microsoft.com/office/drawing/2007/7/7/main" val="D70023"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49" y="3272135"/>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cxnSp>
        <p:nvCxnSpPr>
          <p:cNvPr id="7" name="Straight Connector 6"/>
          <p:cNvCxnSpPr/>
          <p:nvPr userDrawn="1"/>
        </p:nvCxnSpPr>
        <p:spPr>
          <a:xfrm>
            <a:off x="0" y="3124200"/>
            <a:ext cx="457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2" descr="W:\TRANSFER\MBupload\SERVER-new\Logo\BizTalk\BizTalk\BizTalk_h_rgb_r.png"/>
          <p:cNvPicPr>
            <a:picLocks noChangeAspect="1" noChangeArrowheads="1"/>
          </p:cNvPicPr>
          <p:nvPr userDrawn="1"/>
        </p:nvPicPr>
        <p:blipFill>
          <a:blip r:embed="rId3"/>
          <a:srcRect/>
          <a:stretch>
            <a:fillRect/>
          </a:stretch>
        </p:blipFill>
        <p:spPr bwMode="auto">
          <a:xfrm>
            <a:off x="711200" y="914400"/>
            <a:ext cx="2413000" cy="520826"/>
          </a:xfrm>
          <a:prstGeom prst="rect">
            <a:avLst/>
          </a:prstGeom>
          <a:noFill/>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WALKIN 3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WALKIN 4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xmlns:mc="http://schemas.openxmlformats.org/markup-compatibility/2006" xmlns:a14="http://schemas.microsoft.com/office/drawing/2007/7/7/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xmlns:mc="http://schemas.openxmlformats.org/markup-compatibility/2006" xmlns:a14="http://schemas.microsoft.com/office/drawing/2007/7/7/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07/7/7/main" val="FFFF99" mc:Ignorable=""/>
          </a:solidFill>
        </p:spPr>
        <p:txBody>
          <a:bodyPr wrap="square" lIns="152394" tIns="76197" rIns="152394" bIns="76197" anchor="b" anchorCtr="0">
            <a:noAutofit/>
          </a:bodyPr>
          <a:lstStyle>
            <a:lvl1pPr algn="r">
              <a:buFont typeface="Arial" pitchFamily="34" charset="0"/>
              <a:buNone/>
              <a:defRPr>
                <a:solidFill>
                  <a:srgbClr xmlns:mc="http://schemas.openxmlformats.org/markup-compatibility/2006" xmlns:a14="http://schemas.microsoft.com/office/drawing/2007/7/7/main" val="000000" mc:Ignorable=""/>
                </a:solidFill>
                <a:effectLst/>
                <a:latin typeface="Segoe Semibold" pitchFamily="34" charset="0"/>
              </a:defRPr>
            </a:lvl1pPr>
          </a:lstStyle>
          <a:p>
            <a:pPr lvl="0"/>
            <a:r>
              <a:rPr lang="en-US" smtClean="0"/>
              <a:t>Click to edit Master text styles</a:t>
            </a:r>
          </a:p>
        </p:txBody>
      </p:sp>
    </p:spTree>
  </p:cSld>
  <p:clrMapOvr>
    <a:masterClrMapping/>
  </p:clrMapOvr>
  <p:transition xmlns:p14="http://schemas.microsoft.com/office/powerpoint/2007/7/12/mai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
          <p:cNvSpPr>
            <a:spLocks noGrp="1" noChangeArrowheads="1"/>
          </p:cNvSpPr>
          <p:nvPr>
            <p:ph type="ftr" sz="quarter" idx="10"/>
          </p:nvPr>
        </p:nvSpPr>
        <p:spPr>
          <a:ln/>
        </p:spPr>
        <p:txBody>
          <a:bodyPr/>
          <a:lstStyle>
            <a:lvl1pPr>
              <a:defRPr>
                <a:latin typeface="segoe ui" pitchFamily="34" charset="0"/>
              </a:defRPr>
            </a:lvl1pPr>
          </a:lstStyle>
          <a:p>
            <a:pPr>
              <a:defRPr/>
            </a:pPr>
            <a:endParaRPr lang="en-US" dirty="0">
              <a:solidFill>
                <a:srgbClr xmlns:mc="http://schemas.openxmlformats.org/markup-compatibility/2006" xmlns:a14="http://schemas.microsoft.com/office/drawing/2007/7/7/main" val="FFFFFF" mc:Ignorable="">
                  <a:tint val="75000"/>
                </a:srgbClr>
              </a:solidFill>
            </a:endParaRPr>
          </a:p>
        </p:txBody>
      </p:sp>
      <p:sp>
        <p:nvSpPr>
          <p:cNvPr id="5" name="Rectangle 11"/>
          <p:cNvSpPr>
            <a:spLocks noGrp="1" noChangeArrowheads="1"/>
          </p:cNvSpPr>
          <p:nvPr>
            <p:ph type="sldNum" sz="quarter" idx="11"/>
          </p:nvPr>
        </p:nvSpPr>
        <p:spPr>
          <a:ln/>
        </p:spPr>
        <p:txBody>
          <a:bodyPr/>
          <a:lstStyle>
            <a:lvl1pPr>
              <a:defRPr>
                <a:latin typeface="segoe ui" pitchFamily="34" charset="0"/>
              </a:defRPr>
            </a:lvl1pPr>
          </a:lstStyle>
          <a:p>
            <a:pPr>
              <a:defRPr/>
            </a:pPr>
            <a:fld id="{AE89169F-A069-42E1-857F-6518F02769E2}" type="slidenum">
              <a:rPr lang="en-US" smtClean="0">
                <a:solidFill>
                  <a:srgbClr xmlns:mc="http://schemas.openxmlformats.org/markup-compatibility/2006" xmlns:a14="http://schemas.microsoft.com/office/drawing/2007/7/7/main" val="FFFFFF" mc:Ignorable="">
                    <a:tint val="75000"/>
                  </a:srgbClr>
                </a:solidFill>
              </a:rPr>
              <a:pPr>
                <a:defRPr/>
              </a:pPr>
              <a:t>‹#›</a:t>
            </a:fld>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4400" baseline="0">
                <a:ln w="3175">
                  <a:noFill/>
                </a:ln>
                <a:solidFill>
                  <a:srgbClr xmlns:mc="http://schemas.openxmlformats.org/markup-compatibility/2006" xmlns:a14="http://schemas.microsoft.com/office/drawing/2007/7/7/main" val="D70023"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sz="2400">
                <a:solidFill>
                  <a:schemeClr val="bg1"/>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11" descr="Title_bar_dark_RED_3.png"/>
          <p:cNvPicPr>
            <a:picLocks noChangeAspect="1"/>
          </p:cNvPicPr>
          <p:nvPr userDrawn="1"/>
        </p:nvPicPr>
        <p:blipFill>
          <a:blip r:embed="rId3" cstate="print"/>
          <a:stretch>
            <a:fillRect/>
          </a:stretch>
        </p:blipFill>
        <p:spPr>
          <a:xfrm>
            <a:off x="730250" y="4117087"/>
            <a:ext cx="8439150" cy="123825"/>
          </a:xfrm>
          <a:prstGeom prst="rect">
            <a:avLst/>
          </a:prstGeom>
        </p:spPr>
      </p:pic>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514" y="649805"/>
            <a:ext cx="7043208" cy="1523494"/>
          </a:xfrm>
        </p:spPr>
        <p:txBody>
          <a:bodyPr anchor="ctr" anchorCtr="0">
            <a:noAutofit/>
          </a:bodyPr>
          <a:lstStyle>
            <a:lvl1pPr>
              <a:lnSpc>
                <a:spcPct val="90000"/>
              </a:lnSpc>
              <a:defRPr sz="5400">
                <a:solidFill>
                  <a:srgbClr xmlns:mc="http://schemas.openxmlformats.org/markup-compatibility/2006" xmlns:a14="http://schemas.microsoft.com/office/drawing/2007/7/7/main" val="D70023"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8" y="2729806"/>
            <a:ext cx="8040951" cy="1384994"/>
          </a:xfrm>
        </p:spPr>
        <p:txBody>
          <a:bodyPr anchor="b" anchorCtr="0">
            <a:noAutofit/>
            <a:scene3d>
              <a:camera prst="orthographicFront"/>
              <a:lightRig rig="flat" dir="t"/>
            </a:scene3d>
            <a:sp3d extrusionH="88900" contourW="2540">
              <a:bevelT w="38100" h="31750"/>
              <a:contourClr>
                <a:srgbClr xmlns:mc="http://schemas.openxmlformats.org/markup-compatibility/2006" xmlns:a14="http://schemas.microsoft.com/office/drawing/2007/7/7/main" val="F4A234" mc:Ignorable=""/>
              </a:contourClr>
            </a:sp3d>
          </a:bodyPr>
          <a:lstStyle>
            <a:lvl1pPr marL="0" indent="0" algn="r">
              <a:buFont typeface="Arial" pitchFamily="34" charset="0"/>
              <a:buNone/>
              <a:defRPr kumimoji="0" lang="en-US" sz="10000" b="1" i="1" u="none" strike="noStrike" kern="1200" cap="none" spc="-642" normalizeH="0" baseline="0" noProof="0" dirty="0" smtClean="0">
                <a:ln w="11430"/>
                <a:solidFill>
                  <a:srgbClr xmlns:mc="http://schemas.openxmlformats.org/markup-compatibility/2006" xmlns:a14="http://schemas.microsoft.com/office/drawing/2007/7/7/main" val="D70023" mc:Ignorable=""/>
                </a:solidFill>
                <a:effectLst>
                  <a:outerShdw blurRad="50800" dist="39000" dir="5460000" algn="tl">
                    <a:srgbClr xmlns:mc="http://schemas.openxmlformats.org/markup-compatibility/2006" xmlns:a14="http://schemas.microsoft.com/office/drawing/2007/7/7/main" val="000000" mc:Ignorable="">
                      <a:alpha val="38000"/>
                    </a:srgbClr>
                  </a:outerShdw>
                </a:effectLst>
                <a:uLnTx/>
                <a:uFillTx/>
                <a:latin typeface="segoe ui" pitchFamily="34" charset="0"/>
                <a:ea typeface="+mn-ea"/>
                <a:cs typeface="+mn-cs"/>
              </a:defRPr>
            </a:lvl1pPr>
          </a:lstStyle>
          <a:p>
            <a:pPr lvl="0"/>
            <a:r>
              <a:rPr lang="en-US" dirty="0" smtClean="0"/>
              <a:t>click to…</a:t>
            </a:r>
          </a:p>
        </p:txBody>
      </p:sp>
      <p:pic>
        <p:nvPicPr>
          <p:cNvPr id="15" name="Picture 14" descr="Title_bar_dark_RED_3.png"/>
          <p:cNvPicPr>
            <a:picLocks noChangeAspect="1"/>
          </p:cNvPicPr>
          <p:nvPr userDrawn="1"/>
        </p:nvPicPr>
        <p:blipFill>
          <a:blip r:embed="rId3" cstate="print"/>
          <a:stretch>
            <a:fillRect/>
          </a:stretch>
        </p:blipFill>
        <p:spPr>
          <a:xfrm>
            <a:off x="730250" y="4117087"/>
            <a:ext cx="8439150" cy="123825"/>
          </a:xfrm>
          <a:prstGeom prst="rect">
            <a:avLst/>
          </a:prstGeom>
        </p:spPr>
      </p:pic>
    </p:spTree>
    <p:extLst/>
  </p:cSld>
  <p:clrMapOvr>
    <a:masterClrMapping/>
  </p:clrMapOvr>
  <p:transition xmlns:p14="http://schemas.microsoft.com/office/powerpoint/2007/7/12/mai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03680"/>
          </a:xfrm>
        </p:spPr>
        <p:txBody>
          <a:bodyPr/>
          <a:lstStyle>
            <a:lvl1pPr>
              <a:lnSpc>
                <a:spcPct val="90000"/>
              </a:lnSpc>
              <a:buSzPct val="130000"/>
              <a:buFont typeface="Arial" pitchFamily="34" charset="0"/>
              <a:buChar char="•"/>
              <a:defRPr>
                <a:solidFill>
                  <a:schemeClr val="bg1">
                    <a:lumMod val="75000"/>
                  </a:schemeClr>
                </a:solidFill>
              </a:defRPr>
            </a:lvl1pPr>
            <a:lvl2pPr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00000"/>
              <a:buFont typeface="Segoe" pitchFamily="34" charset="0"/>
              <a:buChar char="−"/>
              <a:defRPr lang="en-US" sz="2800" kern="1200" dirty="0" smtClean="0">
                <a:solidFill>
                  <a:schemeClr val="bg1">
                    <a:lumMod val="75000"/>
                  </a:schemeClr>
                </a:solidFill>
                <a:latin typeface="segoe ui" pitchFamily="34" charset="0"/>
                <a:ea typeface="+mn-ea"/>
                <a:cs typeface="+mn-cs"/>
              </a:defRPr>
            </a:lvl2pPr>
            <a:lvl3pPr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00000"/>
              <a:buFont typeface="Segoe" pitchFamily="34" charset="0"/>
              <a:buChar char="−"/>
              <a:defRPr lang="en-US" sz="2400" kern="1200" dirty="0" smtClean="0">
                <a:solidFill>
                  <a:schemeClr val="bg1">
                    <a:lumMod val="75000"/>
                  </a:schemeClr>
                </a:solidFill>
                <a:latin typeface="segoe ui" pitchFamily="34" charset="0"/>
                <a:ea typeface="+mn-ea"/>
                <a:cs typeface="+mn-cs"/>
              </a:defRPr>
            </a:lvl3pPr>
            <a:lvl4pPr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00000"/>
              <a:buFont typeface="Segoe" pitchFamily="34" charset="0"/>
              <a:buChar char="−"/>
              <a:defRPr lang="en-US" sz="2400" kern="1200" dirty="0" smtClean="0">
                <a:solidFill>
                  <a:schemeClr val="bg1">
                    <a:lumMod val="75000"/>
                  </a:schemeClr>
                </a:solidFill>
                <a:latin typeface="segoe ui" pitchFamily="34" charset="0"/>
                <a:ea typeface="+mn-ea"/>
                <a:cs typeface="+mn-cs"/>
              </a:defRPr>
            </a:lvl4pPr>
            <a:lvl5pPr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00000"/>
              <a:buFont typeface="Segoe" pitchFamily="34" charset="0"/>
              <a:buChar char="−"/>
              <a:defRPr lang="en-US" sz="2400" kern="1200" dirty="0">
                <a:solidFill>
                  <a:schemeClr val="bg1">
                    <a:lumMod val="75000"/>
                  </a:schemeClr>
                </a:solidFill>
                <a:latin typeface="segoe ui"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userDrawn="1">
            <p:ph type="ftr" sz="quarter" idx="3"/>
          </p:nvPr>
        </p:nvSpPr>
        <p:spPr>
          <a:xfrm>
            <a:off x="457200" y="6356350"/>
            <a:ext cx="2895600" cy="365125"/>
          </a:xfrm>
          <a:prstGeom prst="rect">
            <a:avLst/>
          </a:prstGeom>
        </p:spPr>
        <p:txBody>
          <a:bodyPr anchor="ctr"/>
          <a:lstStyle>
            <a:lvl1pPr>
              <a:defRPr sz="1000">
                <a:solidFill>
                  <a:schemeClr val="bg1">
                    <a:lumMod val="85000"/>
                  </a:schemeClr>
                </a:solidFill>
                <a:latin typeface="segoe ui" pitchFamily="34" charset="0"/>
              </a:defRPr>
            </a:lvl1pPr>
          </a:lstStyle>
          <a:p>
            <a:r>
              <a:rPr lang="en-US" dirty="0" smtClean="0">
                <a:solidFill>
                  <a:srgbClr xmlns:mc="http://schemas.openxmlformats.org/markup-compatibility/2006" xmlns:a14="http://schemas.microsoft.com/office/drawing/2007/7/7/main" val="FFFFFF" mc:Ignorable="">
                    <a:lumMod val="85000"/>
                  </a:srgbClr>
                </a:solidFill>
              </a:rPr>
              <a:t>Microsoft Confidential - Do Not Distribute</a:t>
            </a:r>
            <a:endParaRPr lang="en-US" dirty="0">
              <a:solidFill>
                <a:srgbClr xmlns:mc="http://schemas.openxmlformats.org/markup-compatibility/2006" xmlns:a14="http://schemas.microsoft.com/office/drawing/2007/7/7/main" val="FFFFFF" mc:Ignorable="">
                  <a:lumMod val="85000"/>
                </a:srgbClr>
              </a:solidFill>
            </a:endParaRPr>
          </a:p>
        </p:txBody>
      </p:sp>
      <p:sp>
        <p:nvSpPr>
          <p:cNvPr id="5" name="Slide Number Placeholder 4"/>
          <p:cNvSpPr>
            <a:spLocks noGrp="1"/>
          </p:cNvSpPr>
          <p:nvPr userDrawn="1">
            <p:ph type="sldNum" sz="quarter" idx="4"/>
          </p:nvPr>
        </p:nvSpPr>
        <p:spPr>
          <a:xfrm>
            <a:off x="6553200" y="6356350"/>
            <a:ext cx="2133600" cy="365125"/>
          </a:xfrm>
          <a:prstGeom prst="rect">
            <a:avLst/>
          </a:prstGeom>
        </p:spPr>
        <p:txBody>
          <a:bodyPr anchor="ctr"/>
          <a:lstStyle>
            <a:lvl1pPr algn="r">
              <a:defRPr sz="1000">
                <a:solidFill>
                  <a:schemeClr val="bg1">
                    <a:lumMod val="85000"/>
                  </a:schemeClr>
                </a:solidFill>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lumMod val="85000"/>
                  </a:srgbClr>
                </a:solidFill>
              </a:rPr>
              <a:pPr/>
              <a:t>‹#›</a:t>
            </a:fld>
            <a:endParaRPr lang="en-US" dirty="0">
              <a:solidFill>
                <a:srgbClr xmlns:mc="http://schemas.openxmlformats.org/markup-compatibility/2006" xmlns:a14="http://schemas.microsoft.com/office/drawing/2007/7/7/main" val="FFFFFF" mc:Ignorable="">
                  <a:lumMod val="85000"/>
                </a:srgbClr>
              </a:solidFill>
            </a:endParaRPr>
          </a:p>
        </p:txBody>
      </p:sp>
    </p:spTree>
    <p:extLst/>
  </p:cSld>
  <p:clrMapOvr>
    <a:masterClrMapping/>
  </p:clrMapOvr>
  <p:transition xmlns:p14="http://schemas.microsoft.com/office/powerpoint/2007/7/12/mai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userDrawn="1">
            <p:ph type="ftr" sz="quarter" idx="3"/>
          </p:nvPr>
        </p:nvSpPr>
        <p:spPr>
          <a:xfrm>
            <a:off x="457200" y="6356350"/>
            <a:ext cx="2895600" cy="365125"/>
          </a:xfrm>
          <a:prstGeom prst="rect">
            <a:avLst/>
          </a:prstGeom>
        </p:spPr>
        <p:txBody>
          <a:bodyPr anchor="ctr"/>
          <a:lstStyle>
            <a:lvl1pPr>
              <a:defRPr sz="1000">
                <a:solidFill>
                  <a:schemeClr val="bg1">
                    <a:lumMod val="85000"/>
                  </a:schemeClr>
                </a:solidFill>
                <a:latin typeface="segoe ui" pitchFamily="34" charset="0"/>
              </a:defRPr>
            </a:lvl1pPr>
          </a:lstStyle>
          <a:p>
            <a:r>
              <a:rPr lang="en-US" dirty="0" smtClean="0">
                <a:solidFill>
                  <a:srgbClr xmlns:mc="http://schemas.openxmlformats.org/markup-compatibility/2006" xmlns:a14="http://schemas.microsoft.com/office/drawing/2007/7/7/main" val="FFFFFF" mc:Ignorable="">
                    <a:lumMod val="85000"/>
                  </a:srgbClr>
                </a:solidFill>
              </a:rPr>
              <a:t>Microsoft Confidential - Do Not Distribute</a:t>
            </a:r>
            <a:endParaRPr lang="en-US" dirty="0">
              <a:solidFill>
                <a:srgbClr xmlns:mc="http://schemas.openxmlformats.org/markup-compatibility/2006" xmlns:a14="http://schemas.microsoft.com/office/drawing/2007/7/7/main" val="FFFFFF" mc:Ignorable="">
                  <a:lumMod val="85000"/>
                </a:srgbClr>
              </a:solidFill>
            </a:endParaRPr>
          </a:p>
        </p:txBody>
      </p:sp>
      <p:sp>
        <p:nvSpPr>
          <p:cNvPr id="5" name="Slide Number Placeholder 4"/>
          <p:cNvSpPr>
            <a:spLocks noGrp="1"/>
          </p:cNvSpPr>
          <p:nvPr userDrawn="1">
            <p:ph type="sldNum" sz="quarter" idx="4"/>
          </p:nvPr>
        </p:nvSpPr>
        <p:spPr>
          <a:xfrm>
            <a:off x="6553200" y="6356350"/>
            <a:ext cx="2133600" cy="365125"/>
          </a:xfrm>
          <a:prstGeom prst="rect">
            <a:avLst/>
          </a:prstGeom>
        </p:spPr>
        <p:txBody>
          <a:bodyPr anchor="ctr"/>
          <a:lstStyle>
            <a:lvl1pPr algn="r">
              <a:defRPr sz="1000">
                <a:solidFill>
                  <a:schemeClr val="bg1">
                    <a:lumMod val="85000"/>
                  </a:schemeClr>
                </a:solidFill>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lumMod val="85000"/>
                  </a:srgbClr>
                </a:solidFill>
              </a:rPr>
              <a:pPr/>
              <a:t>‹#›</a:t>
            </a:fld>
            <a:endParaRPr lang="en-US" dirty="0">
              <a:solidFill>
                <a:srgbClr xmlns:mc="http://schemas.openxmlformats.org/markup-compatibility/2006" xmlns:a14="http://schemas.microsoft.com/office/drawing/2007/7/7/main" val="FFFFFF" mc:Ignorable="">
                  <a:lumMod val="85000"/>
                </a:srgbClr>
              </a:solidFill>
            </a:endParaRPr>
          </a:p>
        </p:txBody>
      </p:sp>
    </p:spTree>
    <p:extLst/>
  </p:cSld>
  <p:clrMapOvr>
    <a:masterClrMapping/>
  </p:clrMapOvr>
  <p:transition xmlns:p14="http://schemas.microsoft.com/office/powerpoint/2007/7/12/mai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3"/>
          <p:cNvSpPr>
            <a:spLocks noGrp="1"/>
          </p:cNvSpPr>
          <p:nvPr userDrawn="1">
            <p:ph type="ftr" sz="quarter" idx="3"/>
          </p:nvPr>
        </p:nvSpPr>
        <p:spPr>
          <a:xfrm>
            <a:off x="457200" y="6356350"/>
            <a:ext cx="2895600" cy="365125"/>
          </a:xfrm>
          <a:prstGeom prst="rect">
            <a:avLst/>
          </a:prstGeom>
        </p:spPr>
        <p:txBody>
          <a:bodyPr anchor="ctr"/>
          <a:lstStyle>
            <a:lvl1pPr>
              <a:defRPr sz="1000">
                <a:solidFill>
                  <a:schemeClr val="bg1">
                    <a:lumMod val="85000"/>
                  </a:schemeClr>
                </a:solidFill>
                <a:latin typeface="segoe ui" pitchFamily="34" charset="0"/>
              </a:defRPr>
            </a:lvl1pPr>
          </a:lstStyle>
          <a:p>
            <a:r>
              <a:rPr lang="en-US" dirty="0" smtClean="0">
                <a:solidFill>
                  <a:srgbClr xmlns:mc="http://schemas.openxmlformats.org/markup-compatibility/2006" xmlns:a14="http://schemas.microsoft.com/office/drawing/2007/7/7/main" val="FFFFFF" mc:Ignorable="">
                    <a:lumMod val="85000"/>
                  </a:srgbClr>
                </a:solidFill>
              </a:rPr>
              <a:t>Microsoft Confidential - Do Not Distribute</a:t>
            </a:r>
            <a:endParaRPr lang="en-US" dirty="0">
              <a:solidFill>
                <a:srgbClr xmlns:mc="http://schemas.openxmlformats.org/markup-compatibility/2006" xmlns:a14="http://schemas.microsoft.com/office/drawing/2007/7/7/main" val="FFFFFF" mc:Ignorable="">
                  <a:lumMod val="85000"/>
                </a:srgbClr>
              </a:solidFill>
            </a:endParaRPr>
          </a:p>
        </p:txBody>
      </p:sp>
      <p:sp>
        <p:nvSpPr>
          <p:cNvPr id="6" name="Slide Number Placeholder 4"/>
          <p:cNvSpPr>
            <a:spLocks noGrp="1"/>
          </p:cNvSpPr>
          <p:nvPr userDrawn="1">
            <p:ph type="sldNum" sz="quarter" idx="4"/>
          </p:nvPr>
        </p:nvSpPr>
        <p:spPr>
          <a:xfrm>
            <a:off x="6553200" y="6356350"/>
            <a:ext cx="2133600" cy="365125"/>
          </a:xfrm>
          <a:prstGeom prst="rect">
            <a:avLst/>
          </a:prstGeom>
        </p:spPr>
        <p:txBody>
          <a:bodyPr anchor="ctr"/>
          <a:lstStyle>
            <a:lvl1pPr algn="r">
              <a:defRPr sz="1000">
                <a:solidFill>
                  <a:schemeClr val="bg1">
                    <a:lumMod val="85000"/>
                  </a:schemeClr>
                </a:solidFill>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lumMod val="85000"/>
                  </a:srgbClr>
                </a:solidFill>
              </a:rPr>
              <a:pPr/>
              <a:t>‹#›</a:t>
            </a:fld>
            <a:endParaRPr lang="en-US" dirty="0">
              <a:solidFill>
                <a:srgbClr xmlns:mc="http://schemas.openxmlformats.org/markup-compatibility/2006" xmlns:a14="http://schemas.microsoft.com/office/drawing/2007/7/7/main" val="FFFFFF" mc:Ignorable="">
                  <a:lumMod val="85000"/>
                </a:srgbClr>
              </a:solidFill>
            </a:endParaRPr>
          </a:p>
        </p:txBody>
      </p:sp>
    </p:spTree>
    <p:extLst/>
  </p:cSld>
  <p:clrMapOvr>
    <a:masterClrMapping/>
  </p:clrMapOvr>
  <p:transition xmlns:p14="http://schemas.microsoft.com/office/powerpoint/2007/7/12/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xmlns:mc="http://schemas.openxmlformats.org/markup-compatibility/2006" xmlns:a14="http://schemas.microsoft.com/office/drawing/2007/7/7/main" val="FFFFFF" mc:Ignorable=""/>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1pPr>
            <a:lvl2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2pPr>
            <a:lvl3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3pPr>
            <a:lvl4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4pPr>
            <a:lvl5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xmlns:p14="http://schemas.microsoft.com/office/powerpoint/2007/7/12/mai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userDrawn="1">
            <p:ph type="ftr" sz="quarter" idx="3"/>
          </p:nvPr>
        </p:nvSpPr>
        <p:spPr>
          <a:xfrm>
            <a:off x="457200" y="6356350"/>
            <a:ext cx="2895600" cy="365125"/>
          </a:xfrm>
          <a:prstGeom prst="rect">
            <a:avLst/>
          </a:prstGeom>
        </p:spPr>
        <p:txBody>
          <a:bodyPr anchor="ctr"/>
          <a:lstStyle>
            <a:lvl1pPr>
              <a:defRPr sz="1000">
                <a:solidFill>
                  <a:schemeClr val="bg1">
                    <a:lumMod val="85000"/>
                  </a:schemeClr>
                </a:solidFill>
                <a:latin typeface="segoe ui" pitchFamily="34" charset="0"/>
              </a:defRPr>
            </a:lvl1pPr>
          </a:lstStyle>
          <a:p>
            <a:r>
              <a:rPr lang="en-US" dirty="0" smtClean="0">
                <a:solidFill>
                  <a:srgbClr xmlns:mc="http://schemas.openxmlformats.org/markup-compatibility/2006" xmlns:a14="http://schemas.microsoft.com/office/drawing/2007/7/7/main" val="FFFFFF" mc:Ignorable="">
                    <a:lumMod val="85000"/>
                  </a:srgbClr>
                </a:solidFill>
              </a:rPr>
              <a:t>Microsoft Confidential - Do Not Distribute</a:t>
            </a:r>
            <a:endParaRPr lang="en-US" dirty="0">
              <a:solidFill>
                <a:srgbClr xmlns:mc="http://schemas.openxmlformats.org/markup-compatibility/2006" xmlns:a14="http://schemas.microsoft.com/office/drawing/2007/7/7/main" val="FFFFFF" mc:Ignorable="">
                  <a:lumMod val="85000"/>
                </a:srgbClr>
              </a:solidFill>
            </a:endParaRPr>
          </a:p>
        </p:txBody>
      </p:sp>
      <p:sp>
        <p:nvSpPr>
          <p:cNvPr id="4" name="Slide Number Placeholder 4"/>
          <p:cNvSpPr>
            <a:spLocks noGrp="1"/>
          </p:cNvSpPr>
          <p:nvPr userDrawn="1">
            <p:ph type="sldNum" sz="quarter" idx="4"/>
          </p:nvPr>
        </p:nvSpPr>
        <p:spPr>
          <a:xfrm>
            <a:off x="6553200" y="6356350"/>
            <a:ext cx="2133600" cy="365125"/>
          </a:xfrm>
          <a:prstGeom prst="rect">
            <a:avLst/>
          </a:prstGeom>
        </p:spPr>
        <p:txBody>
          <a:bodyPr anchor="ctr"/>
          <a:lstStyle>
            <a:lvl1pPr algn="r">
              <a:defRPr sz="1000">
                <a:solidFill>
                  <a:schemeClr val="bg1">
                    <a:lumMod val="85000"/>
                  </a:schemeClr>
                </a:solidFill>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lumMod val="85000"/>
                  </a:srgbClr>
                </a:solidFill>
              </a:rPr>
              <a:pPr/>
              <a:t>‹#›</a:t>
            </a:fld>
            <a:endParaRPr lang="en-US" dirty="0">
              <a:solidFill>
                <a:srgbClr xmlns:mc="http://schemas.openxmlformats.org/markup-compatibility/2006" xmlns:a14="http://schemas.microsoft.com/office/drawing/2007/7/7/main" val="FFFFFF" mc:Ignorable="">
                  <a:lumMod val="85000"/>
                </a:srgbClr>
              </a:solidFill>
            </a:endParaRP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userDrawn="1">
            <p:ph type="ftr" sz="quarter" idx="3"/>
          </p:nvPr>
        </p:nvSpPr>
        <p:spPr>
          <a:xfrm>
            <a:off x="457200" y="6356350"/>
            <a:ext cx="2895600" cy="365125"/>
          </a:xfrm>
          <a:prstGeom prst="rect">
            <a:avLst/>
          </a:prstGeom>
        </p:spPr>
        <p:txBody>
          <a:bodyPr anchor="ctr"/>
          <a:lstStyle>
            <a:lvl1pPr>
              <a:defRPr sz="1000">
                <a:solidFill>
                  <a:schemeClr val="bg1">
                    <a:lumMod val="85000"/>
                  </a:schemeClr>
                </a:solidFill>
                <a:latin typeface="segoe ui" pitchFamily="34" charset="0"/>
              </a:defRPr>
            </a:lvl1pPr>
          </a:lstStyle>
          <a:p>
            <a:r>
              <a:rPr lang="en-US" dirty="0" smtClean="0">
                <a:solidFill>
                  <a:srgbClr xmlns:mc="http://schemas.openxmlformats.org/markup-compatibility/2006" xmlns:a14="http://schemas.microsoft.com/office/drawing/2007/7/7/main" val="FFFFFF" mc:Ignorable="">
                    <a:lumMod val="85000"/>
                  </a:srgbClr>
                </a:solidFill>
              </a:rPr>
              <a:t>Microsoft Confidential - Do Not Distribute</a:t>
            </a:r>
            <a:endParaRPr lang="en-US" dirty="0">
              <a:solidFill>
                <a:srgbClr xmlns:mc="http://schemas.openxmlformats.org/markup-compatibility/2006" xmlns:a14="http://schemas.microsoft.com/office/drawing/2007/7/7/main" val="FFFFFF" mc:Ignorable="">
                  <a:lumMod val="85000"/>
                </a:srgbClr>
              </a:solidFill>
            </a:endParaRPr>
          </a:p>
        </p:txBody>
      </p:sp>
      <p:sp>
        <p:nvSpPr>
          <p:cNvPr id="3" name="Slide Number Placeholder 4"/>
          <p:cNvSpPr>
            <a:spLocks noGrp="1"/>
          </p:cNvSpPr>
          <p:nvPr userDrawn="1">
            <p:ph type="sldNum" sz="quarter" idx="4"/>
          </p:nvPr>
        </p:nvSpPr>
        <p:spPr>
          <a:xfrm>
            <a:off x="6553200" y="6356350"/>
            <a:ext cx="2133600" cy="365125"/>
          </a:xfrm>
          <a:prstGeom prst="rect">
            <a:avLst/>
          </a:prstGeom>
        </p:spPr>
        <p:txBody>
          <a:bodyPr anchor="ctr"/>
          <a:lstStyle>
            <a:lvl1pPr algn="r">
              <a:defRPr sz="1000">
                <a:solidFill>
                  <a:schemeClr val="bg1">
                    <a:lumMod val="85000"/>
                  </a:schemeClr>
                </a:solidFill>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lumMod val="85000"/>
                  </a:srgbClr>
                </a:solidFill>
              </a:rPr>
              <a:pPr/>
              <a:t>‹#›</a:t>
            </a:fld>
            <a:endParaRPr lang="en-US" dirty="0">
              <a:solidFill>
                <a:srgbClr xmlns:mc="http://schemas.openxmlformats.org/markup-compatibility/2006" xmlns:a14="http://schemas.microsoft.com/office/drawing/2007/7/7/main" val="FFFFFF" mc:Ignorable="">
                  <a:lumMod val="85000"/>
                </a:srgbClr>
              </a:solidFill>
            </a:endParaRPr>
          </a:p>
        </p:txBody>
      </p:sp>
    </p:spTree>
    <p:extLst/>
  </p:cSld>
  <p:clrMapOvr>
    <a:masterClrMapping/>
  </p:clrMapOvr>
  <p:transition xmlns:p14="http://schemas.microsoft.com/office/powerpoint/2007/7/12/mai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rgbClr xmlns:mc="http://schemas.openxmlformats.org/markup-compatibility/2006" xmlns:a14="http://schemas.microsoft.com/office/drawing/2007/7/7/main" val="D70023"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49" y="5638800"/>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6" name="Picture 2" descr="\\cmcreate\Brandteam\EPRO\WIP-Nate\Server_Brand\Templates\Powerpoint\working photo\photo_RED_Delores.jpg"/>
          <p:cNvPicPr>
            <a:picLocks noChangeAspect="1" noChangeArrowheads="1"/>
          </p:cNvPicPr>
          <p:nvPr userDrawn="1"/>
        </p:nvPicPr>
        <p:blipFill>
          <a:blip r:embed="rId3" cstate="print"/>
          <a:srcRect/>
          <a:stretch>
            <a:fillRect/>
          </a:stretch>
        </p:blipFill>
        <p:spPr bwMode="auto">
          <a:xfrm>
            <a:off x="0" y="3197034"/>
            <a:ext cx="3352800" cy="2302065"/>
          </a:xfrm>
          <a:prstGeom prst="rect">
            <a:avLst/>
          </a:prstGeom>
          <a:noFill/>
        </p:spPr>
      </p:pic>
      <p:pic>
        <p:nvPicPr>
          <p:cNvPr id="8" name="Picture 3" descr="W:\TRANSFER\MBupload\SERVER-new\Logo\SQL\SQL08\SQL08_h_rgb_r.png"/>
          <p:cNvPicPr>
            <a:picLocks noChangeAspect="1" noChangeArrowheads="1"/>
          </p:cNvPicPr>
          <p:nvPr userDrawn="1"/>
        </p:nvPicPr>
        <p:blipFill>
          <a:blip r:embed="rId4" cstate="print"/>
          <a:srcRect/>
          <a:stretch>
            <a:fillRect/>
          </a:stretch>
        </p:blipFill>
        <p:spPr bwMode="auto">
          <a:xfrm>
            <a:off x="609600" y="609600"/>
            <a:ext cx="2540000" cy="524356"/>
          </a:xfrm>
          <a:prstGeom prst="rect">
            <a:avLst/>
          </a:prstGeom>
          <a:noFill/>
        </p:spPr>
      </p:pic>
    </p:spTree>
    <p:extLst/>
  </p:cSld>
  <p:clrMapOvr>
    <a:masterClrMapping/>
  </p:clrMapOvr>
  <p:transition xmlns:p14="http://schemas.microsoft.com/office/powerpoint/2007/7/12/mai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ALKIN 2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rgbClr xmlns:mc="http://schemas.openxmlformats.org/markup-compatibility/2006" xmlns:a14="http://schemas.microsoft.com/office/drawing/2007/7/7/main" val="D70023"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49" y="3272135"/>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cxnSp>
        <p:nvCxnSpPr>
          <p:cNvPr id="7" name="Straight Connector 6"/>
          <p:cNvCxnSpPr/>
          <p:nvPr userDrawn="1"/>
        </p:nvCxnSpPr>
        <p:spPr>
          <a:xfrm>
            <a:off x="0" y="3124200"/>
            <a:ext cx="457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W:\TRANSFER\MBupload\SERVER-new\Logo\SQL\SQL08\SQL08_h_rgb_r.png"/>
          <p:cNvPicPr>
            <a:picLocks noChangeAspect="1" noChangeArrowheads="1"/>
          </p:cNvPicPr>
          <p:nvPr userDrawn="1"/>
        </p:nvPicPr>
        <p:blipFill>
          <a:blip r:embed="rId3" cstate="print"/>
          <a:srcRect/>
          <a:stretch>
            <a:fillRect/>
          </a:stretch>
        </p:blipFill>
        <p:spPr bwMode="auto">
          <a:xfrm>
            <a:off x="457200" y="762000"/>
            <a:ext cx="2540000" cy="524356"/>
          </a:xfrm>
          <a:prstGeom prst="rect">
            <a:avLst/>
          </a:prstGeom>
          <a:noFill/>
        </p:spPr>
      </p:pic>
    </p:spTree>
    <p:extLst/>
  </p:cSld>
  <p:clrMapOvr>
    <a:masterClrMapping/>
  </p:clrMapOvr>
  <p:transition xmlns:p14="http://schemas.microsoft.com/office/powerpoint/2007/7/12/mai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xmlns:mc="http://schemas.openxmlformats.org/markup-compatibility/2006" xmlns:a14="http://schemas.microsoft.com/office/drawing/2007/7/7/main" val="FFFFFF" mc:Ignorable=""/>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1pPr>
            <a:lvl2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2pPr>
            <a:lvl3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3pPr>
            <a:lvl4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4pPr>
            <a:lvl5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xmlns:p14="http://schemas.microsoft.com/office/powerpoint/2007/7/12/mai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xmlns:mc="http://schemas.openxmlformats.org/markup-compatibility/2006" xmlns:a14="http://schemas.microsoft.com/office/drawing/2007/7/7/main" val="FFFFFF" mc:Ignorable=""/>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1pPr>
            <a:lvl2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2pPr>
            <a:lvl3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3pPr>
            <a:lvl4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4pPr>
            <a:lvl5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07/7/7/main" val="FFFF99" mc:Ignorable=""/>
          </a:solidFill>
        </p:spPr>
        <p:txBody>
          <a:bodyPr wrap="square" lIns="152394" tIns="76197" rIns="152394" bIns="76197" anchor="b" anchorCtr="0">
            <a:noAutofit/>
          </a:bodyPr>
          <a:lstStyle>
            <a:lvl1pPr algn="r">
              <a:buFont typeface="Arial" pitchFamily="34" charset="0"/>
              <a:buNone/>
              <a:defRPr>
                <a:solidFill>
                  <a:srgbClr xmlns:mc="http://schemas.openxmlformats.org/markup-compatibility/2006" xmlns:a14="http://schemas.microsoft.com/office/drawing/2007/7/7/main" val="000000" mc:Ignorable=""/>
                </a:solidFill>
                <a:effectLst/>
                <a:latin typeface="Segoe Semibold" pitchFamily="34" charset="0"/>
              </a:defRPr>
            </a:lvl1pPr>
          </a:lstStyle>
          <a:p>
            <a:pPr lvl="0"/>
            <a:r>
              <a:rPr lang="en-US" smtClean="0"/>
              <a:t>Click to edit Master text styles</a:t>
            </a: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4400" baseline="0">
                <a:ln w="3175">
                  <a:noFill/>
                </a:ln>
                <a:solidFill>
                  <a:srgbClr xmlns:mc="http://schemas.openxmlformats.org/markup-compatibility/2006" xmlns:a14="http://schemas.microsoft.com/office/drawing/2007/7/7/main" val="D70023"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sz="2400">
                <a:solidFill>
                  <a:schemeClr val="bg1"/>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11" descr="Title_bar_dark_RED_3.png"/>
          <p:cNvPicPr>
            <a:picLocks noChangeAspect="1"/>
          </p:cNvPicPr>
          <p:nvPr userDrawn="1"/>
        </p:nvPicPr>
        <p:blipFill>
          <a:blip r:embed="rId3" cstate="print"/>
          <a:stretch>
            <a:fillRect/>
          </a:stretch>
        </p:blipFill>
        <p:spPr>
          <a:xfrm>
            <a:off x="730250" y="4117087"/>
            <a:ext cx="8439150" cy="123825"/>
          </a:xfrm>
          <a:prstGeom prst="rect">
            <a:avLst/>
          </a:prstGeom>
        </p:spPr>
      </p:pic>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514" y="649805"/>
            <a:ext cx="7043208" cy="1523494"/>
          </a:xfrm>
        </p:spPr>
        <p:txBody>
          <a:bodyPr anchor="ctr" anchorCtr="0">
            <a:noAutofit/>
          </a:bodyPr>
          <a:lstStyle>
            <a:lvl1pPr>
              <a:lnSpc>
                <a:spcPct val="90000"/>
              </a:lnSpc>
              <a:defRPr sz="5400">
                <a:solidFill>
                  <a:srgbClr xmlns:mc="http://schemas.openxmlformats.org/markup-compatibility/2006" xmlns:a14="http://schemas.microsoft.com/office/drawing/2007/7/7/main" val="D70023"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8" y="2729806"/>
            <a:ext cx="8040951" cy="1384994"/>
          </a:xfrm>
        </p:spPr>
        <p:txBody>
          <a:bodyPr anchor="b" anchorCtr="0">
            <a:noAutofit/>
            <a:scene3d>
              <a:camera prst="orthographicFront"/>
              <a:lightRig rig="flat" dir="t"/>
            </a:scene3d>
            <a:sp3d extrusionH="88900" contourW="2540">
              <a:bevelT w="38100" h="31750"/>
              <a:contourClr>
                <a:srgbClr xmlns:mc="http://schemas.openxmlformats.org/markup-compatibility/2006" xmlns:a14="http://schemas.microsoft.com/office/drawing/2007/7/7/main" val="F4A234" mc:Ignorable=""/>
              </a:contourClr>
            </a:sp3d>
          </a:bodyPr>
          <a:lstStyle>
            <a:lvl1pPr marL="0" indent="0" algn="r">
              <a:buFont typeface="Arial" pitchFamily="34" charset="0"/>
              <a:buNone/>
              <a:defRPr kumimoji="0" lang="en-US" sz="10000" b="1" i="1" u="none" strike="noStrike" kern="1200" cap="none" spc="-642" normalizeH="0" baseline="0" noProof="0" dirty="0" smtClean="0">
                <a:ln w="11430"/>
                <a:solidFill>
                  <a:srgbClr xmlns:mc="http://schemas.openxmlformats.org/markup-compatibility/2006" xmlns:a14="http://schemas.microsoft.com/office/drawing/2007/7/7/main" val="D70023" mc:Ignorable=""/>
                </a:solidFill>
                <a:effectLst>
                  <a:outerShdw blurRad="50800" dist="39000" dir="5460000" algn="tl">
                    <a:srgbClr xmlns:mc="http://schemas.openxmlformats.org/markup-compatibility/2006" xmlns:a14="http://schemas.microsoft.com/office/drawing/2007/7/7/main" val="000000" mc:Ignorable="">
                      <a:alpha val="38000"/>
                    </a:srgbClr>
                  </a:outerShdw>
                </a:effectLst>
                <a:uLnTx/>
                <a:uFillTx/>
                <a:latin typeface="segoe ui" pitchFamily="34" charset="0"/>
                <a:ea typeface="+mn-ea"/>
                <a:cs typeface="+mn-cs"/>
              </a:defRPr>
            </a:lvl1pPr>
          </a:lstStyle>
          <a:p>
            <a:pPr lvl="0"/>
            <a:r>
              <a:rPr lang="en-US" dirty="0" smtClean="0"/>
              <a:t>click to…</a:t>
            </a:r>
          </a:p>
        </p:txBody>
      </p:sp>
      <p:pic>
        <p:nvPicPr>
          <p:cNvPr id="15" name="Picture 14" descr="Title_bar_dark_RED_3.png"/>
          <p:cNvPicPr>
            <a:picLocks noChangeAspect="1"/>
          </p:cNvPicPr>
          <p:nvPr userDrawn="1"/>
        </p:nvPicPr>
        <p:blipFill>
          <a:blip r:embed="rId3" cstate="print"/>
          <a:stretch>
            <a:fillRect/>
          </a:stretch>
        </p:blipFill>
        <p:spPr>
          <a:xfrm>
            <a:off x="730250" y="4117087"/>
            <a:ext cx="8439150" cy="123825"/>
          </a:xfrm>
          <a:prstGeom prst="rect">
            <a:avLst/>
          </a:prstGeom>
        </p:spPr>
      </p:pic>
    </p:spTree>
    <p:extLst/>
  </p:cSld>
  <p:clrMapOvr>
    <a:masterClrMapping/>
  </p:clrMapOvr>
  <p:transition xmlns:p14="http://schemas.microsoft.com/office/powerpoint/2007/7/12/mai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03680"/>
          </a:xfrm>
        </p:spPr>
        <p:txBody>
          <a:bodyPr/>
          <a:lstStyle>
            <a:lvl1pPr>
              <a:lnSpc>
                <a:spcPct val="90000"/>
              </a:lnSpc>
              <a:buSzPct val="130000"/>
              <a:buFont typeface="Arial" pitchFamily="34" charset="0"/>
              <a:buChar char="•"/>
              <a:defRPr>
                <a:solidFill>
                  <a:schemeClr val="bg1">
                    <a:lumMod val="75000"/>
                  </a:schemeClr>
                </a:solidFill>
              </a:defRPr>
            </a:lvl1pPr>
            <a:lvl2pPr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00000"/>
              <a:buFont typeface="Segoe" pitchFamily="34" charset="0"/>
              <a:buChar char="−"/>
              <a:defRPr lang="en-US" sz="2800" kern="1200" dirty="0" smtClean="0">
                <a:solidFill>
                  <a:schemeClr val="bg1">
                    <a:lumMod val="75000"/>
                  </a:schemeClr>
                </a:solidFill>
                <a:latin typeface="segoe ui" pitchFamily="34" charset="0"/>
                <a:ea typeface="+mn-ea"/>
                <a:cs typeface="+mn-cs"/>
              </a:defRPr>
            </a:lvl2pPr>
            <a:lvl3pPr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00000"/>
              <a:buFont typeface="Segoe" pitchFamily="34" charset="0"/>
              <a:buChar char="−"/>
              <a:defRPr lang="en-US" sz="2400" kern="1200" dirty="0" smtClean="0">
                <a:solidFill>
                  <a:schemeClr val="bg1">
                    <a:lumMod val="75000"/>
                  </a:schemeClr>
                </a:solidFill>
                <a:latin typeface="segoe ui" pitchFamily="34" charset="0"/>
                <a:ea typeface="+mn-ea"/>
                <a:cs typeface="+mn-cs"/>
              </a:defRPr>
            </a:lvl3pPr>
            <a:lvl4pPr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00000"/>
              <a:buFont typeface="Segoe" pitchFamily="34" charset="0"/>
              <a:buChar char="−"/>
              <a:defRPr lang="en-US" sz="2400" kern="1200" dirty="0" smtClean="0">
                <a:solidFill>
                  <a:schemeClr val="bg1">
                    <a:lumMod val="75000"/>
                  </a:schemeClr>
                </a:solidFill>
                <a:latin typeface="segoe ui" pitchFamily="34" charset="0"/>
                <a:ea typeface="+mn-ea"/>
                <a:cs typeface="+mn-cs"/>
              </a:defRPr>
            </a:lvl4pPr>
            <a:lvl5pPr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00000"/>
              <a:buFont typeface="Segoe" pitchFamily="34" charset="0"/>
              <a:buChar char="−"/>
              <a:defRPr lang="en-US" sz="2400" kern="1200" dirty="0">
                <a:solidFill>
                  <a:schemeClr val="bg1">
                    <a:lumMod val="75000"/>
                  </a:schemeClr>
                </a:solidFill>
                <a:latin typeface="segoe ui"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userDrawn="1">
            <p:ph type="ftr" sz="quarter" idx="3"/>
          </p:nvPr>
        </p:nvSpPr>
        <p:spPr>
          <a:xfrm>
            <a:off x="457200" y="6356350"/>
            <a:ext cx="2895600" cy="365125"/>
          </a:xfrm>
          <a:prstGeom prst="rect">
            <a:avLst/>
          </a:prstGeom>
        </p:spPr>
        <p:txBody>
          <a:bodyPr anchor="ctr"/>
          <a:lstStyle>
            <a:lvl1pPr>
              <a:defRPr sz="1000">
                <a:solidFill>
                  <a:schemeClr val="bg1">
                    <a:lumMod val="85000"/>
                  </a:schemeClr>
                </a:solidFill>
                <a:latin typeface="segoe ui" pitchFamily="34" charset="0"/>
              </a:defRPr>
            </a:lvl1pPr>
          </a:lstStyle>
          <a:p>
            <a:r>
              <a:rPr lang="en-US" dirty="0" smtClean="0">
                <a:solidFill>
                  <a:srgbClr xmlns:mc="http://schemas.openxmlformats.org/markup-compatibility/2006" xmlns:a14="http://schemas.microsoft.com/office/drawing/2007/7/7/main" val="FFFFFF" mc:Ignorable="">
                    <a:lumMod val="85000"/>
                  </a:srgbClr>
                </a:solidFill>
              </a:rPr>
              <a:t>Microsoft Confidential - Do Not Distribute</a:t>
            </a:r>
            <a:endParaRPr lang="en-US" dirty="0">
              <a:solidFill>
                <a:srgbClr xmlns:mc="http://schemas.openxmlformats.org/markup-compatibility/2006" xmlns:a14="http://schemas.microsoft.com/office/drawing/2007/7/7/main" val="FFFFFF" mc:Ignorable="">
                  <a:lumMod val="85000"/>
                </a:srgbClr>
              </a:solidFill>
            </a:endParaRPr>
          </a:p>
        </p:txBody>
      </p:sp>
      <p:sp>
        <p:nvSpPr>
          <p:cNvPr id="5" name="Slide Number Placeholder 4"/>
          <p:cNvSpPr>
            <a:spLocks noGrp="1"/>
          </p:cNvSpPr>
          <p:nvPr userDrawn="1">
            <p:ph type="sldNum" sz="quarter" idx="4"/>
          </p:nvPr>
        </p:nvSpPr>
        <p:spPr>
          <a:xfrm>
            <a:off x="6553200" y="6356350"/>
            <a:ext cx="2133600" cy="365125"/>
          </a:xfrm>
          <a:prstGeom prst="rect">
            <a:avLst/>
          </a:prstGeom>
        </p:spPr>
        <p:txBody>
          <a:bodyPr anchor="ctr"/>
          <a:lstStyle>
            <a:lvl1pPr algn="r">
              <a:defRPr sz="1000">
                <a:solidFill>
                  <a:schemeClr val="bg1">
                    <a:lumMod val="85000"/>
                  </a:schemeClr>
                </a:solidFill>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lumMod val="85000"/>
                  </a:srgbClr>
                </a:solidFill>
              </a:rPr>
              <a:pPr/>
              <a:t>‹#›</a:t>
            </a:fld>
            <a:endParaRPr lang="en-US" dirty="0">
              <a:solidFill>
                <a:srgbClr xmlns:mc="http://schemas.openxmlformats.org/markup-compatibility/2006" xmlns:a14="http://schemas.microsoft.com/office/drawing/2007/7/7/main" val="FFFFFF" mc:Ignorable="">
                  <a:lumMod val="85000"/>
                </a:srgbClr>
              </a:solidFill>
            </a:endParaRPr>
          </a:p>
        </p:txBody>
      </p:sp>
    </p:spTree>
    <p:extLst/>
  </p:cSld>
  <p:clrMapOvr>
    <a:masterClrMapping/>
  </p:clrMapOvr>
  <p:transition xmlns:p14="http://schemas.microsoft.com/office/powerpoint/2007/7/12/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xmlns:mc="http://schemas.openxmlformats.org/markup-compatibility/2006" xmlns:a14="http://schemas.microsoft.com/office/drawing/2007/7/7/main" val="FFFFFF" mc:Ignorable=""/>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1pPr>
            <a:lvl2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2pPr>
            <a:lvl3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3pPr>
            <a:lvl4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4pPr>
            <a:lvl5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07/7/7/main" val="FFFF99" mc:Ignorable=""/>
          </a:solidFill>
        </p:spPr>
        <p:txBody>
          <a:bodyPr wrap="square" lIns="152394" tIns="76197" rIns="152394" bIns="76197" anchor="b" anchorCtr="0">
            <a:noAutofit/>
          </a:bodyPr>
          <a:lstStyle>
            <a:lvl1pPr algn="r">
              <a:buFont typeface="Arial" pitchFamily="34" charset="0"/>
              <a:buNone/>
              <a:defRPr>
                <a:solidFill>
                  <a:srgbClr xmlns:mc="http://schemas.openxmlformats.org/markup-compatibility/2006" xmlns:a14="http://schemas.microsoft.com/office/drawing/2007/7/7/main" val="000000" mc:Ignorable=""/>
                </a:solidFill>
                <a:effectLst/>
                <a:latin typeface="Segoe Semibold" pitchFamily="34" charset="0"/>
              </a:defRPr>
            </a:lvl1pPr>
          </a:lstStyle>
          <a:p>
            <a:pPr lvl="0"/>
            <a:r>
              <a:rPr lang="en-US" smtClean="0"/>
              <a:t>Click to edit Master text styles</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userDrawn="1">
            <p:ph type="ftr" sz="quarter" idx="3"/>
          </p:nvPr>
        </p:nvSpPr>
        <p:spPr>
          <a:xfrm>
            <a:off x="457200" y="6356350"/>
            <a:ext cx="2895600" cy="365125"/>
          </a:xfrm>
          <a:prstGeom prst="rect">
            <a:avLst/>
          </a:prstGeom>
        </p:spPr>
        <p:txBody>
          <a:bodyPr anchor="ctr"/>
          <a:lstStyle>
            <a:lvl1pPr>
              <a:defRPr sz="1000">
                <a:solidFill>
                  <a:schemeClr val="bg1">
                    <a:lumMod val="85000"/>
                  </a:schemeClr>
                </a:solidFill>
                <a:latin typeface="segoe ui" pitchFamily="34" charset="0"/>
              </a:defRPr>
            </a:lvl1pPr>
          </a:lstStyle>
          <a:p>
            <a:r>
              <a:rPr lang="en-US" dirty="0" smtClean="0">
                <a:solidFill>
                  <a:srgbClr xmlns:mc="http://schemas.openxmlformats.org/markup-compatibility/2006" xmlns:a14="http://schemas.microsoft.com/office/drawing/2007/7/7/main" val="FFFFFF" mc:Ignorable="">
                    <a:lumMod val="85000"/>
                  </a:srgbClr>
                </a:solidFill>
              </a:rPr>
              <a:t>Microsoft Confidential - Do Not Distribute</a:t>
            </a:r>
            <a:endParaRPr lang="en-US" dirty="0">
              <a:solidFill>
                <a:srgbClr xmlns:mc="http://schemas.openxmlformats.org/markup-compatibility/2006" xmlns:a14="http://schemas.microsoft.com/office/drawing/2007/7/7/main" val="FFFFFF" mc:Ignorable="">
                  <a:lumMod val="85000"/>
                </a:srgbClr>
              </a:solidFill>
            </a:endParaRPr>
          </a:p>
        </p:txBody>
      </p:sp>
      <p:sp>
        <p:nvSpPr>
          <p:cNvPr id="5" name="Slide Number Placeholder 4"/>
          <p:cNvSpPr>
            <a:spLocks noGrp="1"/>
          </p:cNvSpPr>
          <p:nvPr userDrawn="1">
            <p:ph type="sldNum" sz="quarter" idx="4"/>
          </p:nvPr>
        </p:nvSpPr>
        <p:spPr>
          <a:xfrm>
            <a:off x="6553200" y="6356350"/>
            <a:ext cx="2133600" cy="365125"/>
          </a:xfrm>
          <a:prstGeom prst="rect">
            <a:avLst/>
          </a:prstGeom>
        </p:spPr>
        <p:txBody>
          <a:bodyPr anchor="ctr"/>
          <a:lstStyle>
            <a:lvl1pPr algn="r">
              <a:defRPr sz="1000">
                <a:solidFill>
                  <a:schemeClr val="bg1">
                    <a:lumMod val="85000"/>
                  </a:schemeClr>
                </a:solidFill>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lumMod val="85000"/>
                  </a:srgbClr>
                </a:solidFill>
              </a:rPr>
              <a:pPr/>
              <a:t>‹#›</a:t>
            </a:fld>
            <a:endParaRPr lang="en-US" dirty="0">
              <a:solidFill>
                <a:srgbClr xmlns:mc="http://schemas.openxmlformats.org/markup-compatibility/2006" xmlns:a14="http://schemas.microsoft.com/office/drawing/2007/7/7/main" val="FFFFFF" mc:Ignorable="">
                  <a:lumMod val="85000"/>
                </a:srgbClr>
              </a:solidFill>
            </a:endParaRPr>
          </a:p>
        </p:txBody>
      </p:sp>
    </p:spTree>
    <p:extLst/>
  </p:cSld>
  <p:clrMapOvr>
    <a:masterClrMapping/>
  </p:clrMapOvr>
  <p:transition xmlns:p14="http://schemas.microsoft.com/office/powerpoint/2007/7/12/mai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3"/>
          <p:cNvSpPr>
            <a:spLocks noGrp="1"/>
          </p:cNvSpPr>
          <p:nvPr userDrawn="1">
            <p:ph type="ftr" sz="quarter" idx="3"/>
          </p:nvPr>
        </p:nvSpPr>
        <p:spPr>
          <a:xfrm>
            <a:off x="457200" y="6356350"/>
            <a:ext cx="2895600" cy="365125"/>
          </a:xfrm>
          <a:prstGeom prst="rect">
            <a:avLst/>
          </a:prstGeom>
        </p:spPr>
        <p:txBody>
          <a:bodyPr anchor="ctr"/>
          <a:lstStyle>
            <a:lvl1pPr>
              <a:defRPr sz="1000">
                <a:solidFill>
                  <a:schemeClr val="bg1">
                    <a:lumMod val="85000"/>
                  </a:schemeClr>
                </a:solidFill>
                <a:latin typeface="segoe ui" pitchFamily="34" charset="0"/>
              </a:defRPr>
            </a:lvl1pPr>
          </a:lstStyle>
          <a:p>
            <a:r>
              <a:rPr lang="en-US" dirty="0" smtClean="0">
                <a:solidFill>
                  <a:srgbClr xmlns:mc="http://schemas.openxmlformats.org/markup-compatibility/2006" xmlns:a14="http://schemas.microsoft.com/office/drawing/2007/7/7/main" val="FFFFFF" mc:Ignorable="">
                    <a:lumMod val="85000"/>
                  </a:srgbClr>
                </a:solidFill>
              </a:rPr>
              <a:t>Microsoft Confidential - Do Not Distribute</a:t>
            </a:r>
            <a:endParaRPr lang="en-US" dirty="0">
              <a:solidFill>
                <a:srgbClr xmlns:mc="http://schemas.openxmlformats.org/markup-compatibility/2006" xmlns:a14="http://schemas.microsoft.com/office/drawing/2007/7/7/main" val="FFFFFF" mc:Ignorable="">
                  <a:lumMod val="85000"/>
                </a:srgbClr>
              </a:solidFill>
            </a:endParaRPr>
          </a:p>
        </p:txBody>
      </p:sp>
      <p:sp>
        <p:nvSpPr>
          <p:cNvPr id="6" name="Slide Number Placeholder 4"/>
          <p:cNvSpPr>
            <a:spLocks noGrp="1"/>
          </p:cNvSpPr>
          <p:nvPr userDrawn="1">
            <p:ph type="sldNum" sz="quarter" idx="4"/>
          </p:nvPr>
        </p:nvSpPr>
        <p:spPr>
          <a:xfrm>
            <a:off x="6553200" y="6356350"/>
            <a:ext cx="2133600" cy="365125"/>
          </a:xfrm>
          <a:prstGeom prst="rect">
            <a:avLst/>
          </a:prstGeom>
        </p:spPr>
        <p:txBody>
          <a:bodyPr anchor="ctr"/>
          <a:lstStyle>
            <a:lvl1pPr algn="r">
              <a:defRPr sz="1000">
                <a:solidFill>
                  <a:schemeClr val="bg1">
                    <a:lumMod val="85000"/>
                  </a:schemeClr>
                </a:solidFill>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lumMod val="85000"/>
                  </a:srgbClr>
                </a:solidFill>
              </a:rPr>
              <a:pPr/>
              <a:t>‹#›</a:t>
            </a:fld>
            <a:endParaRPr lang="en-US" dirty="0">
              <a:solidFill>
                <a:srgbClr xmlns:mc="http://schemas.openxmlformats.org/markup-compatibility/2006" xmlns:a14="http://schemas.microsoft.com/office/drawing/2007/7/7/main" val="FFFFFF" mc:Ignorable="">
                  <a:lumMod val="85000"/>
                </a:srgbClr>
              </a:solidFill>
            </a:endParaRPr>
          </a:p>
        </p:txBody>
      </p:sp>
    </p:spTree>
    <p:extLst/>
  </p:cSld>
  <p:clrMapOvr>
    <a:masterClrMapping/>
  </p:clrMapOvr>
  <p:transition xmlns:p14="http://schemas.microsoft.com/office/powerpoint/2007/7/12/mai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xmlns:p14="http://schemas.microsoft.com/office/powerpoint/2007/7/12/mai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userDrawn="1">
            <p:ph type="ftr" sz="quarter" idx="3"/>
          </p:nvPr>
        </p:nvSpPr>
        <p:spPr>
          <a:xfrm>
            <a:off x="457200" y="6356350"/>
            <a:ext cx="2895600" cy="365125"/>
          </a:xfrm>
          <a:prstGeom prst="rect">
            <a:avLst/>
          </a:prstGeom>
        </p:spPr>
        <p:txBody>
          <a:bodyPr anchor="ctr"/>
          <a:lstStyle>
            <a:lvl1pPr>
              <a:defRPr sz="1000">
                <a:solidFill>
                  <a:schemeClr val="bg1">
                    <a:lumMod val="85000"/>
                  </a:schemeClr>
                </a:solidFill>
                <a:latin typeface="segoe ui" pitchFamily="34" charset="0"/>
              </a:defRPr>
            </a:lvl1pPr>
          </a:lstStyle>
          <a:p>
            <a:r>
              <a:rPr lang="en-US" dirty="0" smtClean="0">
                <a:solidFill>
                  <a:srgbClr xmlns:mc="http://schemas.openxmlformats.org/markup-compatibility/2006" xmlns:a14="http://schemas.microsoft.com/office/drawing/2007/7/7/main" val="FFFFFF" mc:Ignorable="">
                    <a:lumMod val="85000"/>
                  </a:srgbClr>
                </a:solidFill>
              </a:rPr>
              <a:t>Microsoft Confidential - Do Not Distribute</a:t>
            </a:r>
            <a:endParaRPr lang="en-US" dirty="0">
              <a:solidFill>
                <a:srgbClr xmlns:mc="http://schemas.openxmlformats.org/markup-compatibility/2006" xmlns:a14="http://schemas.microsoft.com/office/drawing/2007/7/7/main" val="FFFFFF" mc:Ignorable="">
                  <a:lumMod val="85000"/>
                </a:srgbClr>
              </a:solidFill>
            </a:endParaRPr>
          </a:p>
        </p:txBody>
      </p:sp>
      <p:sp>
        <p:nvSpPr>
          <p:cNvPr id="4" name="Slide Number Placeholder 4"/>
          <p:cNvSpPr>
            <a:spLocks noGrp="1"/>
          </p:cNvSpPr>
          <p:nvPr userDrawn="1">
            <p:ph type="sldNum" sz="quarter" idx="4"/>
          </p:nvPr>
        </p:nvSpPr>
        <p:spPr>
          <a:xfrm>
            <a:off x="6553200" y="6356350"/>
            <a:ext cx="2133600" cy="365125"/>
          </a:xfrm>
          <a:prstGeom prst="rect">
            <a:avLst/>
          </a:prstGeom>
        </p:spPr>
        <p:txBody>
          <a:bodyPr anchor="ctr"/>
          <a:lstStyle>
            <a:lvl1pPr algn="r">
              <a:defRPr sz="1000">
                <a:solidFill>
                  <a:schemeClr val="bg1">
                    <a:lumMod val="85000"/>
                  </a:schemeClr>
                </a:solidFill>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lumMod val="85000"/>
                  </a:srgbClr>
                </a:solidFill>
              </a:rPr>
              <a:pPr/>
              <a:t>‹#›</a:t>
            </a:fld>
            <a:endParaRPr lang="en-US" dirty="0">
              <a:solidFill>
                <a:srgbClr xmlns:mc="http://schemas.openxmlformats.org/markup-compatibility/2006" xmlns:a14="http://schemas.microsoft.com/office/drawing/2007/7/7/main" val="FFFFFF" mc:Ignorable="">
                  <a:lumMod val="85000"/>
                </a:srgbClr>
              </a:solidFill>
            </a:endParaRP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userDrawn="1">
            <p:ph type="ftr" sz="quarter" idx="3"/>
          </p:nvPr>
        </p:nvSpPr>
        <p:spPr>
          <a:xfrm>
            <a:off x="457200" y="6356350"/>
            <a:ext cx="2895600" cy="365125"/>
          </a:xfrm>
          <a:prstGeom prst="rect">
            <a:avLst/>
          </a:prstGeom>
        </p:spPr>
        <p:txBody>
          <a:bodyPr anchor="ctr"/>
          <a:lstStyle>
            <a:lvl1pPr>
              <a:defRPr sz="1000">
                <a:solidFill>
                  <a:schemeClr val="bg1">
                    <a:lumMod val="85000"/>
                  </a:schemeClr>
                </a:solidFill>
                <a:latin typeface="segoe ui" pitchFamily="34" charset="0"/>
              </a:defRPr>
            </a:lvl1pPr>
          </a:lstStyle>
          <a:p>
            <a:r>
              <a:rPr lang="en-US" dirty="0" smtClean="0">
                <a:solidFill>
                  <a:srgbClr xmlns:mc="http://schemas.openxmlformats.org/markup-compatibility/2006" xmlns:a14="http://schemas.microsoft.com/office/drawing/2007/7/7/main" val="FFFFFF" mc:Ignorable="">
                    <a:lumMod val="85000"/>
                  </a:srgbClr>
                </a:solidFill>
              </a:rPr>
              <a:t>Microsoft Confidential - Do Not Distribute</a:t>
            </a:r>
            <a:endParaRPr lang="en-US" dirty="0">
              <a:solidFill>
                <a:srgbClr xmlns:mc="http://schemas.openxmlformats.org/markup-compatibility/2006" xmlns:a14="http://schemas.microsoft.com/office/drawing/2007/7/7/main" val="FFFFFF" mc:Ignorable="">
                  <a:lumMod val="85000"/>
                </a:srgbClr>
              </a:solidFill>
            </a:endParaRPr>
          </a:p>
        </p:txBody>
      </p:sp>
      <p:sp>
        <p:nvSpPr>
          <p:cNvPr id="3" name="Slide Number Placeholder 4"/>
          <p:cNvSpPr>
            <a:spLocks noGrp="1"/>
          </p:cNvSpPr>
          <p:nvPr userDrawn="1">
            <p:ph type="sldNum" sz="quarter" idx="4"/>
          </p:nvPr>
        </p:nvSpPr>
        <p:spPr>
          <a:xfrm>
            <a:off x="6553200" y="6356350"/>
            <a:ext cx="2133600" cy="365125"/>
          </a:xfrm>
          <a:prstGeom prst="rect">
            <a:avLst/>
          </a:prstGeom>
        </p:spPr>
        <p:txBody>
          <a:bodyPr anchor="ctr"/>
          <a:lstStyle>
            <a:lvl1pPr algn="r">
              <a:defRPr sz="1000">
                <a:solidFill>
                  <a:schemeClr val="bg1">
                    <a:lumMod val="85000"/>
                  </a:schemeClr>
                </a:solidFill>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lumMod val="85000"/>
                  </a:srgbClr>
                </a:solidFill>
              </a:rPr>
              <a:pPr/>
              <a:t>‹#›</a:t>
            </a:fld>
            <a:endParaRPr lang="en-US" dirty="0">
              <a:solidFill>
                <a:srgbClr xmlns:mc="http://schemas.openxmlformats.org/markup-compatibility/2006" xmlns:a14="http://schemas.microsoft.com/office/drawing/2007/7/7/main" val="FFFFFF" mc:Ignorable="">
                  <a:lumMod val="85000"/>
                </a:srgbClr>
              </a:solidFill>
            </a:endParaRPr>
          </a:p>
        </p:txBody>
      </p:sp>
    </p:spTree>
    <p:extLst/>
  </p:cSld>
  <p:clrMapOvr>
    <a:masterClrMapping/>
  </p:clrMapOvr>
  <p:transition xmlns:p14="http://schemas.microsoft.com/office/powerpoint/2007/7/12/mai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rgbClr xmlns:mc="http://schemas.openxmlformats.org/markup-compatibility/2006" xmlns:a14="http://schemas.microsoft.com/office/drawing/2007/7/7/main" val="D70023"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49" y="5638800"/>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6" name="Picture 2" descr="\\cmcreate\Brandteam\EPRO\WIP-Nate\Server_Brand\Templates\Powerpoint\working photo\photo_RED_Delores.jpg"/>
          <p:cNvPicPr>
            <a:picLocks noChangeAspect="1" noChangeArrowheads="1"/>
          </p:cNvPicPr>
          <p:nvPr userDrawn="1"/>
        </p:nvPicPr>
        <p:blipFill>
          <a:blip r:embed="rId3" cstate="print"/>
          <a:srcRect/>
          <a:stretch>
            <a:fillRect/>
          </a:stretch>
        </p:blipFill>
        <p:spPr bwMode="auto">
          <a:xfrm>
            <a:off x="0" y="3197034"/>
            <a:ext cx="3352800" cy="2302065"/>
          </a:xfrm>
          <a:prstGeom prst="rect">
            <a:avLst/>
          </a:prstGeom>
          <a:noFill/>
        </p:spPr>
      </p:pic>
      <p:pic>
        <p:nvPicPr>
          <p:cNvPr id="8" name="Picture 3" descr="W:\TRANSFER\MBupload\SERVER-new\Logo\SQL\SQL08\SQL08_h_rgb_r.png"/>
          <p:cNvPicPr>
            <a:picLocks noChangeAspect="1" noChangeArrowheads="1"/>
          </p:cNvPicPr>
          <p:nvPr userDrawn="1"/>
        </p:nvPicPr>
        <p:blipFill>
          <a:blip r:embed="rId4" cstate="print"/>
          <a:srcRect/>
          <a:stretch>
            <a:fillRect/>
          </a:stretch>
        </p:blipFill>
        <p:spPr bwMode="auto">
          <a:xfrm>
            <a:off x="609600" y="609600"/>
            <a:ext cx="2540000" cy="524356"/>
          </a:xfrm>
          <a:prstGeom prst="rect">
            <a:avLst/>
          </a:prstGeom>
          <a:noFill/>
        </p:spPr>
      </p:pic>
    </p:spTree>
    <p:extLst/>
  </p:cSld>
  <p:clrMapOvr>
    <a:masterClrMapping/>
  </p:clrMapOvr>
  <p:transition xmlns:p14="http://schemas.microsoft.com/office/powerpoint/2007/7/12/mai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WALKIN 2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rgbClr xmlns:mc="http://schemas.openxmlformats.org/markup-compatibility/2006" xmlns:a14="http://schemas.microsoft.com/office/drawing/2007/7/7/main" val="D70023"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49" y="3272135"/>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cxnSp>
        <p:nvCxnSpPr>
          <p:cNvPr id="7" name="Straight Connector 6"/>
          <p:cNvCxnSpPr/>
          <p:nvPr userDrawn="1"/>
        </p:nvCxnSpPr>
        <p:spPr>
          <a:xfrm>
            <a:off x="0" y="3124200"/>
            <a:ext cx="457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W:\TRANSFER\MBupload\SERVER-new\Logo\SQL\SQL08\SQL08_h_rgb_r.png"/>
          <p:cNvPicPr>
            <a:picLocks noChangeAspect="1" noChangeArrowheads="1"/>
          </p:cNvPicPr>
          <p:nvPr userDrawn="1"/>
        </p:nvPicPr>
        <p:blipFill>
          <a:blip r:embed="rId3" cstate="print"/>
          <a:srcRect/>
          <a:stretch>
            <a:fillRect/>
          </a:stretch>
        </p:blipFill>
        <p:spPr bwMode="auto">
          <a:xfrm>
            <a:off x="457200" y="762000"/>
            <a:ext cx="2540000" cy="524356"/>
          </a:xfrm>
          <a:prstGeom prst="rect">
            <a:avLst/>
          </a:prstGeom>
          <a:noFill/>
        </p:spPr>
      </p:pic>
    </p:spTree>
    <p:extLst/>
  </p:cSld>
  <p:clrMapOvr>
    <a:masterClrMapping/>
  </p:clrMapOvr>
  <p:transition xmlns:p14="http://schemas.microsoft.com/office/powerpoint/2007/7/12/mai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xmlns:mc="http://schemas.openxmlformats.org/markup-compatibility/2006" xmlns:a14="http://schemas.microsoft.com/office/drawing/2007/7/7/main" val="FFFFFF" mc:Ignorable=""/>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1pPr>
            <a:lvl2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2pPr>
            <a:lvl3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3pPr>
            <a:lvl4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4pPr>
            <a:lvl5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xmlns:p14="http://schemas.microsoft.com/office/powerpoint/2007/7/12/mai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xmlns:mc="http://schemas.openxmlformats.org/markup-compatibility/2006" xmlns:a14="http://schemas.microsoft.com/office/drawing/2007/7/7/main" val="FFFFFF" mc:Ignorable=""/>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1pPr>
            <a:lvl2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2pPr>
            <a:lvl3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3pPr>
            <a:lvl4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4pPr>
            <a:lvl5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07/7/7/main" val="FFFF99" mc:Ignorable=""/>
          </a:solidFill>
        </p:spPr>
        <p:txBody>
          <a:bodyPr wrap="square" lIns="152394" tIns="76197" rIns="152394" bIns="76197" anchor="b" anchorCtr="0">
            <a:noAutofit/>
          </a:bodyPr>
          <a:lstStyle>
            <a:lvl1pPr algn="r">
              <a:buFont typeface="Arial" pitchFamily="34" charset="0"/>
              <a:buNone/>
              <a:defRPr>
                <a:solidFill>
                  <a:srgbClr xmlns:mc="http://schemas.openxmlformats.org/markup-compatibility/2006" xmlns:a14="http://schemas.microsoft.com/office/drawing/2007/7/7/main" val="000000" mc:Ignorable=""/>
                </a:solidFill>
                <a:effectLst/>
                <a:latin typeface="Segoe Semibold" pitchFamily="34" charset="0"/>
              </a:defRPr>
            </a:lvl1pPr>
          </a:lstStyle>
          <a:p>
            <a:pPr lvl="0"/>
            <a:r>
              <a:rPr lang="en-US" smtClean="0"/>
              <a:t>Click to edit Master text styles</a:t>
            </a: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4400" baseline="0">
                <a:ln w="3175">
                  <a:noFill/>
                </a:ln>
                <a:solidFill>
                  <a:srgbClr xmlns:mc="http://schemas.openxmlformats.org/markup-compatibility/2006" xmlns:a14="http://schemas.microsoft.com/office/drawing/2007/7/7/main" val="D70023"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sz="2400">
                <a:solidFill>
                  <a:schemeClr val="bg1"/>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11" descr="Title_bar_dark_RED_3.png"/>
          <p:cNvPicPr>
            <a:picLocks noChangeAspect="1"/>
          </p:cNvPicPr>
          <p:nvPr userDrawn="1"/>
        </p:nvPicPr>
        <p:blipFill>
          <a:blip r:embed="rId3" cstate="print"/>
          <a:stretch>
            <a:fillRect/>
          </a:stretch>
        </p:blipFill>
        <p:spPr>
          <a:xfrm>
            <a:off x="730250" y="4117087"/>
            <a:ext cx="8439150" cy="123825"/>
          </a:xfrm>
          <a:prstGeom prst="rect">
            <a:avLst/>
          </a:prstGeom>
        </p:spPr>
      </p:pic>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07/7/12/mai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514" y="649805"/>
            <a:ext cx="7043208" cy="1523494"/>
          </a:xfrm>
        </p:spPr>
        <p:txBody>
          <a:bodyPr anchor="ctr" anchorCtr="0">
            <a:noAutofit/>
          </a:bodyPr>
          <a:lstStyle>
            <a:lvl1pPr>
              <a:lnSpc>
                <a:spcPct val="90000"/>
              </a:lnSpc>
              <a:defRPr sz="5400">
                <a:solidFill>
                  <a:srgbClr xmlns:mc="http://schemas.openxmlformats.org/markup-compatibility/2006" xmlns:a14="http://schemas.microsoft.com/office/drawing/2007/7/7/main" val="D70023"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8" y="2729806"/>
            <a:ext cx="8040951" cy="1384994"/>
          </a:xfrm>
        </p:spPr>
        <p:txBody>
          <a:bodyPr anchor="b" anchorCtr="0">
            <a:noAutofit/>
            <a:scene3d>
              <a:camera prst="orthographicFront"/>
              <a:lightRig rig="flat" dir="t"/>
            </a:scene3d>
            <a:sp3d extrusionH="88900" contourW="2540">
              <a:bevelT w="38100" h="31750"/>
              <a:contourClr>
                <a:srgbClr xmlns:mc="http://schemas.openxmlformats.org/markup-compatibility/2006" xmlns:a14="http://schemas.microsoft.com/office/drawing/2007/7/7/main" val="F4A234" mc:Ignorable=""/>
              </a:contourClr>
            </a:sp3d>
          </a:bodyPr>
          <a:lstStyle>
            <a:lvl1pPr marL="0" indent="0" algn="r">
              <a:buFont typeface="Arial" pitchFamily="34" charset="0"/>
              <a:buNone/>
              <a:defRPr kumimoji="0" lang="en-US" sz="10000" b="1" i="1" u="none" strike="noStrike" kern="1200" cap="none" spc="-642" normalizeH="0" baseline="0" noProof="0" dirty="0" smtClean="0">
                <a:ln w="11430"/>
                <a:solidFill>
                  <a:srgbClr xmlns:mc="http://schemas.openxmlformats.org/markup-compatibility/2006" xmlns:a14="http://schemas.microsoft.com/office/drawing/2007/7/7/main" val="D70023" mc:Ignorable=""/>
                </a:solidFill>
                <a:effectLst>
                  <a:outerShdw blurRad="50800" dist="39000" dir="5460000" algn="tl">
                    <a:srgbClr xmlns:mc="http://schemas.openxmlformats.org/markup-compatibility/2006" xmlns:a14="http://schemas.microsoft.com/office/drawing/2007/7/7/main" val="000000" mc:Ignorable="">
                      <a:alpha val="38000"/>
                    </a:srgbClr>
                  </a:outerShdw>
                </a:effectLst>
                <a:uLnTx/>
                <a:uFillTx/>
                <a:latin typeface="segoe ui" pitchFamily="34" charset="0"/>
                <a:ea typeface="+mn-ea"/>
                <a:cs typeface="+mn-cs"/>
              </a:defRPr>
            </a:lvl1pPr>
          </a:lstStyle>
          <a:p>
            <a:pPr lvl="0"/>
            <a:r>
              <a:rPr lang="en-US" dirty="0" smtClean="0"/>
              <a:t>click to…</a:t>
            </a:r>
          </a:p>
        </p:txBody>
      </p:sp>
      <p:pic>
        <p:nvPicPr>
          <p:cNvPr id="15" name="Picture 14" descr="Title_bar_dark_RED_3.png"/>
          <p:cNvPicPr>
            <a:picLocks noChangeAspect="1"/>
          </p:cNvPicPr>
          <p:nvPr userDrawn="1"/>
        </p:nvPicPr>
        <p:blipFill>
          <a:blip r:embed="rId3" cstate="print"/>
          <a:stretch>
            <a:fillRect/>
          </a:stretch>
        </p:blipFill>
        <p:spPr>
          <a:xfrm>
            <a:off x="730250" y="4117087"/>
            <a:ext cx="8439150" cy="123825"/>
          </a:xfrm>
          <a:prstGeom prst="rect">
            <a:avLst/>
          </a:prstGeom>
        </p:spPr>
      </p:pic>
    </p:spTree>
    <p:extLst/>
  </p:cSld>
  <p:clrMapOvr>
    <a:masterClrMapping/>
  </p:clrMapOvr>
  <p:transition xmlns:p14="http://schemas.microsoft.com/office/powerpoint/2007/7/12/mai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03680"/>
          </a:xfrm>
        </p:spPr>
        <p:txBody>
          <a:bodyPr/>
          <a:lstStyle>
            <a:lvl1pPr>
              <a:lnSpc>
                <a:spcPct val="90000"/>
              </a:lnSpc>
              <a:buSzPct val="130000"/>
              <a:buFont typeface="Arial" pitchFamily="34" charset="0"/>
              <a:buChar char="•"/>
              <a:defRPr>
                <a:solidFill>
                  <a:schemeClr val="bg1">
                    <a:lumMod val="75000"/>
                  </a:schemeClr>
                </a:solidFill>
              </a:defRPr>
            </a:lvl1pPr>
            <a:lvl2pPr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00000"/>
              <a:buFont typeface="Segoe" pitchFamily="34" charset="0"/>
              <a:buChar char="−"/>
              <a:defRPr lang="en-US" sz="2800" kern="1200" dirty="0" smtClean="0">
                <a:solidFill>
                  <a:schemeClr val="bg1">
                    <a:lumMod val="75000"/>
                  </a:schemeClr>
                </a:solidFill>
                <a:latin typeface="segoe ui" pitchFamily="34" charset="0"/>
                <a:ea typeface="+mn-ea"/>
                <a:cs typeface="+mn-cs"/>
              </a:defRPr>
            </a:lvl2pPr>
            <a:lvl3pPr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00000"/>
              <a:buFont typeface="Segoe" pitchFamily="34" charset="0"/>
              <a:buChar char="−"/>
              <a:defRPr lang="en-US" sz="2400" kern="1200" dirty="0" smtClean="0">
                <a:solidFill>
                  <a:schemeClr val="bg1">
                    <a:lumMod val="75000"/>
                  </a:schemeClr>
                </a:solidFill>
                <a:latin typeface="segoe ui" pitchFamily="34" charset="0"/>
                <a:ea typeface="+mn-ea"/>
                <a:cs typeface="+mn-cs"/>
              </a:defRPr>
            </a:lvl3pPr>
            <a:lvl4pPr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00000"/>
              <a:buFont typeface="Segoe" pitchFamily="34" charset="0"/>
              <a:buChar char="−"/>
              <a:defRPr lang="en-US" sz="2400" kern="1200" dirty="0" smtClean="0">
                <a:solidFill>
                  <a:schemeClr val="bg1">
                    <a:lumMod val="75000"/>
                  </a:schemeClr>
                </a:solidFill>
                <a:latin typeface="segoe ui" pitchFamily="34" charset="0"/>
                <a:ea typeface="+mn-ea"/>
                <a:cs typeface="+mn-cs"/>
              </a:defRPr>
            </a:lvl4pPr>
            <a:lvl5pPr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00000"/>
              <a:buFont typeface="Segoe" pitchFamily="34" charset="0"/>
              <a:buChar char="−"/>
              <a:defRPr lang="en-US" sz="2400" kern="1200" dirty="0">
                <a:solidFill>
                  <a:schemeClr val="bg1">
                    <a:lumMod val="75000"/>
                  </a:schemeClr>
                </a:solidFill>
                <a:latin typeface="segoe ui"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userDrawn="1">
            <p:ph type="ftr" sz="quarter" idx="3"/>
          </p:nvPr>
        </p:nvSpPr>
        <p:spPr>
          <a:xfrm>
            <a:off x="457200" y="6356350"/>
            <a:ext cx="2895600" cy="365125"/>
          </a:xfrm>
          <a:prstGeom prst="rect">
            <a:avLst/>
          </a:prstGeom>
        </p:spPr>
        <p:txBody>
          <a:bodyPr anchor="ctr"/>
          <a:lstStyle>
            <a:lvl1pPr>
              <a:defRPr sz="1000">
                <a:solidFill>
                  <a:schemeClr val="bg1">
                    <a:lumMod val="85000"/>
                  </a:schemeClr>
                </a:solidFill>
                <a:latin typeface="segoe ui" pitchFamily="34" charset="0"/>
              </a:defRPr>
            </a:lvl1pPr>
          </a:lstStyle>
          <a:p>
            <a:r>
              <a:rPr lang="en-US" dirty="0" smtClean="0">
                <a:solidFill>
                  <a:srgbClr xmlns:mc="http://schemas.openxmlformats.org/markup-compatibility/2006" xmlns:a14="http://schemas.microsoft.com/office/drawing/2007/7/7/main" val="FFFFFF" mc:Ignorable="">
                    <a:lumMod val="85000"/>
                  </a:srgbClr>
                </a:solidFill>
              </a:rPr>
              <a:t>Microsoft Confidential - Do Not Distribute</a:t>
            </a:r>
            <a:endParaRPr lang="en-US" dirty="0">
              <a:solidFill>
                <a:srgbClr xmlns:mc="http://schemas.openxmlformats.org/markup-compatibility/2006" xmlns:a14="http://schemas.microsoft.com/office/drawing/2007/7/7/main" val="FFFFFF" mc:Ignorable="">
                  <a:lumMod val="85000"/>
                </a:srgbClr>
              </a:solidFill>
            </a:endParaRPr>
          </a:p>
        </p:txBody>
      </p:sp>
      <p:sp>
        <p:nvSpPr>
          <p:cNvPr id="5" name="Slide Number Placeholder 4"/>
          <p:cNvSpPr>
            <a:spLocks noGrp="1"/>
          </p:cNvSpPr>
          <p:nvPr userDrawn="1">
            <p:ph type="sldNum" sz="quarter" idx="4"/>
          </p:nvPr>
        </p:nvSpPr>
        <p:spPr>
          <a:xfrm>
            <a:off x="6553200" y="6356350"/>
            <a:ext cx="2133600" cy="365125"/>
          </a:xfrm>
          <a:prstGeom prst="rect">
            <a:avLst/>
          </a:prstGeom>
        </p:spPr>
        <p:txBody>
          <a:bodyPr anchor="ctr"/>
          <a:lstStyle>
            <a:lvl1pPr algn="r">
              <a:defRPr sz="1000">
                <a:solidFill>
                  <a:schemeClr val="bg1">
                    <a:lumMod val="85000"/>
                  </a:schemeClr>
                </a:solidFill>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lumMod val="85000"/>
                  </a:srgbClr>
                </a:solidFill>
              </a:rPr>
              <a:pPr/>
              <a:t>‹#›</a:t>
            </a:fld>
            <a:endParaRPr lang="en-US" dirty="0">
              <a:solidFill>
                <a:srgbClr xmlns:mc="http://schemas.openxmlformats.org/markup-compatibility/2006" xmlns:a14="http://schemas.microsoft.com/office/drawing/2007/7/7/main" val="FFFFFF" mc:Ignorable="">
                  <a:lumMod val="85000"/>
                </a:srgbClr>
              </a:solidFill>
            </a:endParaRPr>
          </a:p>
        </p:txBody>
      </p:sp>
    </p:spTree>
    <p:extLst/>
  </p:cSld>
  <p:clrMapOvr>
    <a:masterClrMapping/>
  </p:clrMapOvr>
  <p:transition xmlns:p14="http://schemas.microsoft.com/office/powerpoint/2007/7/12/mai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userDrawn="1">
            <p:ph type="ftr" sz="quarter" idx="3"/>
          </p:nvPr>
        </p:nvSpPr>
        <p:spPr>
          <a:xfrm>
            <a:off x="457200" y="6356350"/>
            <a:ext cx="2895600" cy="365125"/>
          </a:xfrm>
          <a:prstGeom prst="rect">
            <a:avLst/>
          </a:prstGeom>
        </p:spPr>
        <p:txBody>
          <a:bodyPr anchor="ctr"/>
          <a:lstStyle>
            <a:lvl1pPr>
              <a:defRPr sz="1000">
                <a:solidFill>
                  <a:schemeClr val="bg1">
                    <a:lumMod val="85000"/>
                  </a:schemeClr>
                </a:solidFill>
                <a:latin typeface="segoe ui" pitchFamily="34" charset="0"/>
              </a:defRPr>
            </a:lvl1pPr>
          </a:lstStyle>
          <a:p>
            <a:r>
              <a:rPr lang="en-US" dirty="0" smtClean="0">
                <a:solidFill>
                  <a:srgbClr xmlns:mc="http://schemas.openxmlformats.org/markup-compatibility/2006" xmlns:a14="http://schemas.microsoft.com/office/drawing/2007/7/7/main" val="FFFFFF" mc:Ignorable="">
                    <a:lumMod val="85000"/>
                  </a:srgbClr>
                </a:solidFill>
              </a:rPr>
              <a:t>Microsoft Confidential - Do Not Distribute</a:t>
            </a:r>
            <a:endParaRPr lang="en-US" dirty="0">
              <a:solidFill>
                <a:srgbClr xmlns:mc="http://schemas.openxmlformats.org/markup-compatibility/2006" xmlns:a14="http://schemas.microsoft.com/office/drawing/2007/7/7/main" val="FFFFFF" mc:Ignorable="">
                  <a:lumMod val="85000"/>
                </a:srgbClr>
              </a:solidFill>
            </a:endParaRPr>
          </a:p>
        </p:txBody>
      </p:sp>
      <p:sp>
        <p:nvSpPr>
          <p:cNvPr id="5" name="Slide Number Placeholder 4"/>
          <p:cNvSpPr>
            <a:spLocks noGrp="1"/>
          </p:cNvSpPr>
          <p:nvPr userDrawn="1">
            <p:ph type="sldNum" sz="quarter" idx="4"/>
          </p:nvPr>
        </p:nvSpPr>
        <p:spPr>
          <a:xfrm>
            <a:off x="6553200" y="6356350"/>
            <a:ext cx="2133600" cy="365125"/>
          </a:xfrm>
          <a:prstGeom prst="rect">
            <a:avLst/>
          </a:prstGeom>
        </p:spPr>
        <p:txBody>
          <a:bodyPr anchor="ctr"/>
          <a:lstStyle>
            <a:lvl1pPr algn="r">
              <a:defRPr sz="1000">
                <a:solidFill>
                  <a:schemeClr val="bg1">
                    <a:lumMod val="85000"/>
                  </a:schemeClr>
                </a:solidFill>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lumMod val="85000"/>
                  </a:srgbClr>
                </a:solidFill>
              </a:rPr>
              <a:pPr/>
              <a:t>‹#›</a:t>
            </a:fld>
            <a:endParaRPr lang="en-US" dirty="0">
              <a:solidFill>
                <a:srgbClr xmlns:mc="http://schemas.openxmlformats.org/markup-compatibility/2006" xmlns:a14="http://schemas.microsoft.com/office/drawing/2007/7/7/main" val="FFFFFF" mc:Ignorable="">
                  <a:lumMod val="85000"/>
                </a:srgbClr>
              </a:solidFill>
            </a:endParaRPr>
          </a:p>
        </p:txBody>
      </p:sp>
    </p:spTree>
    <p:extLst/>
  </p:cSld>
  <p:clrMapOvr>
    <a:masterClrMapping/>
  </p:clrMapOvr>
  <p:transition xmlns:p14="http://schemas.microsoft.com/office/powerpoint/2007/7/12/mai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3"/>
          <p:cNvSpPr>
            <a:spLocks noGrp="1"/>
          </p:cNvSpPr>
          <p:nvPr userDrawn="1">
            <p:ph type="ftr" sz="quarter" idx="3"/>
          </p:nvPr>
        </p:nvSpPr>
        <p:spPr>
          <a:xfrm>
            <a:off x="457200" y="6356350"/>
            <a:ext cx="2895600" cy="365125"/>
          </a:xfrm>
          <a:prstGeom prst="rect">
            <a:avLst/>
          </a:prstGeom>
        </p:spPr>
        <p:txBody>
          <a:bodyPr anchor="ctr"/>
          <a:lstStyle>
            <a:lvl1pPr>
              <a:defRPr sz="1000">
                <a:solidFill>
                  <a:schemeClr val="bg1">
                    <a:lumMod val="85000"/>
                  </a:schemeClr>
                </a:solidFill>
                <a:latin typeface="segoe ui" pitchFamily="34" charset="0"/>
              </a:defRPr>
            </a:lvl1pPr>
          </a:lstStyle>
          <a:p>
            <a:r>
              <a:rPr lang="en-US" dirty="0" smtClean="0">
                <a:solidFill>
                  <a:srgbClr xmlns:mc="http://schemas.openxmlformats.org/markup-compatibility/2006" xmlns:a14="http://schemas.microsoft.com/office/drawing/2007/7/7/main" val="FFFFFF" mc:Ignorable="">
                    <a:lumMod val="85000"/>
                  </a:srgbClr>
                </a:solidFill>
              </a:rPr>
              <a:t>Microsoft Confidential - Do Not Distribute</a:t>
            </a:r>
            <a:endParaRPr lang="en-US" dirty="0">
              <a:solidFill>
                <a:srgbClr xmlns:mc="http://schemas.openxmlformats.org/markup-compatibility/2006" xmlns:a14="http://schemas.microsoft.com/office/drawing/2007/7/7/main" val="FFFFFF" mc:Ignorable="">
                  <a:lumMod val="85000"/>
                </a:srgbClr>
              </a:solidFill>
            </a:endParaRPr>
          </a:p>
        </p:txBody>
      </p:sp>
      <p:sp>
        <p:nvSpPr>
          <p:cNvPr id="6" name="Slide Number Placeholder 4"/>
          <p:cNvSpPr>
            <a:spLocks noGrp="1"/>
          </p:cNvSpPr>
          <p:nvPr userDrawn="1">
            <p:ph type="sldNum" sz="quarter" idx="4"/>
          </p:nvPr>
        </p:nvSpPr>
        <p:spPr>
          <a:xfrm>
            <a:off x="6553200" y="6356350"/>
            <a:ext cx="2133600" cy="365125"/>
          </a:xfrm>
          <a:prstGeom prst="rect">
            <a:avLst/>
          </a:prstGeom>
        </p:spPr>
        <p:txBody>
          <a:bodyPr anchor="ctr"/>
          <a:lstStyle>
            <a:lvl1pPr algn="r">
              <a:defRPr sz="1000">
                <a:solidFill>
                  <a:schemeClr val="bg1">
                    <a:lumMod val="85000"/>
                  </a:schemeClr>
                </a:solidFill>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lumMod val="85000"/>
                  </a:srgbClr>
                </a:solidFill>
              </a:rPr>
              <a:pPr/>
              <a:t>‹#›</a:t>
            </a:fld>
            <a:endParaRPr lang="en-US" dirty="0">
              <a:solidFill>
                <a:srgbClr xmlns:mc="http://schemas.openxmlformats.org/markup-compatibility/2006" xmlns:a14="http://schemas.microsoft.com/office/drawing/2007/7/7/main" val="FFFFFF" mc:Ignorable="">
                  <a:lumMod val="85000"/>
                </a:srgbClr>
              </a:solidFill>
            </a:endParaRPr>
          </a:p>
        </p:txBody>
      </p:sp>
    </p:spTree>
    <p:extLst/>
  </p:cSld>
  <p:clrMapOvr>
    <a:masterClrMapping/>
  </p:clrMapOvr>
  <p:transition xmlns:p14="http://schemas.microsoft.com/office/powerpoint/2007/7/12/mai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xmlns:p14="http://schemas.microsoft.com/office/powerpoint/2007/7/12/mai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userDrawn="1">
            <p:ph type="ftr" sz="quarter" idx="3"/>
          </p:nvPr>
        </p:nvSpPr>
        <p:spPr>
          <a:xfrm>
            <a:off x="457200" y="6356350"/>
            <a:ext cx="2895600" cy="365125"/>
          </a:xfrm>
          <a:prstGeom prst="rect">
            <a:avLst/>
          </a:prstGeom>
        </p:spPr>
        <p:txBody>
          <a:bodyPr anchor="ctr"/>
          <a:lstStyle>
            <a:lvl1pPr>
              <a:defRPr sz="1000">
                <a:solidFill>
                  <a:schemeClr val="bg1">
                    <a:lumMod val="85000"/>
                  </a:schemeClr>
                </a:solidFill>
                <a:latin typeface="segoe ui" pitchFamily="34" charset="0"/>
              </a:defRPr>
            </a:lvl1pPr>
          </a:lstStyle>
          <a:p>
            <a:r>
              <a:rPr lang="en-US" dirty="0" smtClean="0">
                <a:solidFill>
                  <a:srgbClr xmlns:mc="http://schemas.openxmlformats.org/markup-compatibility/2006" xmlns:a14="http://schemas.microsoft.com/office/drawing/2007/7/7/main" val="FFFFFF" mc:Ignorable="">
                    <a:lumMod val="85000"/>
                  </a:srgbClr>
                </a:solidFill>
              </a:rPr>
              <a:t>Microsoft Confidential - Do Not Distribute</a:t>
            </a:r>
            <a:endParaRPr lang="en-US" dirty="0">
              <a:solidFill>
                <a:srgbClr xmlns:mc="http://schemas.openxmlformats.org/markup-compatibility/2006" xmlns:a14="http://schemas.microsoft.com/office/drawing/2007/7/7/main" val="FFFFFF" mc:Ignorable="">
                  <a:lumMod val="85000"/>
                </a:srgbClr>
              </a:solidFill>
            </a:endParaRPr>
          </a:p>
        </p:txBody>
      </p:sp>
      <p:sp>
        <p:nvSpPr>
          <p:cNvPr id="4" name="Slide Number Placeholder 4"/>
          <p:cNvSpPr>
            <a:spLocks noGrp="1"/>
          </p:cNvSpPr>
          <p:nvPr userDrawn="1">
            <p:ph type="sldNum" sz="quarter" idx="4"/>
          </p:nvPr>
        </p:nvSpPr>
        <p:spPr>
          <a:xfrm>
            <a:off x="6553200" y="6356350"/>
            <a:ext cx="2133600" cy="365125"/>
          </a:xfrm>
          <a:prstGeom prst="rect">
            <a:avLst/>
          </a:prstGeom>
        </p:spPr>
        <p:txBody>
          <a:bodyPr anchor="ctr"/>
          <a:lstStyle>
            <a:lvl1pPr algn="r">
              <a:defRPr sz="1000">
                <a:solidFill>
                  <a:schemeClr val="bg1">
                    <a:lumMod val="85000"/>
                  </a:schemeClr>
                </a:solidFill>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lumMod val="85000"/>
                  </a:srgbClr>
                </a:solidFill>
              </a:rPr>
              <a:pPr/>
              <a:t>‹#›</a:t>
            </a:fld>
            <a:endParaRPr lang="en-US" dirty="0">
              <a:solidFill>
                <a:srgbClr xmlns:mc="http://schemas.openxmlformats.org/markup-compatibility/2006" xmlns:a14="http://schemas.microsoft.com/office/drawing/2007/7/7/main" val="FFFFFF" mc:Ignorable="">
                  <a:lumMod val="85000"/>
                </a:srgbClr>
              </a:solidFill>
            </a:endParaRP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userDrawn="1">
            <p:ph type="ftr" sz="quarter" idx="3"/>
          </p:nvPr>
        </p:nvSpPr>
        <p:spPr>
          <a:xfrm>
            <a:off x="457200" y="6356350"/>
            <a:ext cx="2895600" cy="365125"/>
          </a:xfrm>
          <a:prstGeom prst="rect">
            <a:avLst/>
          </a:prstGeom>
        </p:spPr>
        <p:txBody>
          <a:bodyPr anchor="ctr"/>
          <a:lstStyle>
            <a:lvl1pPr>
              <a:defRPr sz="1000">
                <a:solidFill>
                  <a:schemeClr val="bg1">
                    <a:lumMod val="85000"/>
                  </a:schemeClr>
                </a:solidFill>
                <a:latin typeface="segoe ui" pitchFamily="34" charset="0"/>
              </a:defRPr>
            </a:lvl1pPr>
          </a:lstStyle>
          <a:p>
            <a:r>
              <a:rPr lang="en-US" dirty="0" smtClean="0">
                <a:solidFill>
                  <a:srgbClr xmlns:mc="http://schemas.openxmlformats.org/markup-compatibility/2006" xmlns:a14="http://schemas.microsoft.com/office/drawing/2007/7/7/main" val="FFFFFF" mc:Ignorable="">
                    <a:lumMod val="85000"/>
                  </a:srgbClr>
                </a:solidFill>
              </a:rPr>
              <a:t>Microsoft Confidential - Do Not Distribute</a:t>
            </a:r>
            <a:endParaRPr lang="en-US" dirty="0">
              <a:solidFill>
                <a:srgbClr xmlns:mc="http://schemas.openxmlformats.org/markup-compatibility/2006" xmlns:a14="http://schemas.microsoft.com/office/drawing/2007/7/7/main" val="FFFFFF" mc:Ignorable="">
                  <a:lumMod val="85000"/>
                </a:srgbClr>
              </a:solidFill>
            </a:endParaRPr>
          </a:p>
        </p:txBody>
      </p:sp>
      <p:sp>
        <p:nvSpPr>
          <p:cNvPr id="3" name="Slide Number Placeholder 4"/>
          <p:cNvSpPr>
            <a:spLocks noGrp="1"/>
          </p:cNvSpPr>
          <p:nvPr userDrawn="1">
            <p:ph type="sldNum" sz="quarter" idx="4"/>
          </p:nvPr>
        </p:nvSpPr>
        <p:spPr>
          <a:xfrm>
            <a:off x="6553200" y="6356350"/>
            <a:ext cx="2133600" cy="365125"/>
          </a:xfrm>
          <a:prstGeom prst="rect">
            <a:avLst/>
          </a:prstGeom>
        </p:spPr>
        <p:txBody>
          <a:bodyPr anchor="ctr"/>
          <a:lstStyle>
            <a:lvl1pPr algn="r">
              <a:defRPr sz="1000">
                <a:solidFill>
                  <a:schemeClr val="bg1">
                    <a:lumMod val="85000"/>
                  </a:schemeClr>
                </a:solidFill>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lumMod val="85000"/>
                  </a:srgbClr>
                </a:solidFill>
              </a:rPr>
              <a:pPr/>
              <a:t>‹#›</a:t>
            </a:fld>
            <a:endParaRPr lang="en-US" dirty="0">
              <a:solidFill>
                <a:srgbClr xmlns:mc="http://schemas.openxmlformats.org/markup-compatibility/2006" xmlns:a14="http://schemas.microsoft.com/office/drawing/2007/7/7/main" val="FFFFFF" mc:Ignorable="">
                  <a:lumMod val="85000"/>
                </a:srgbClr>
              </a:solidFill>
            </a:endParaRPr>
          </a:p>
        </p:txBody>
      </p:sp>
    </p:spTree>
    <p:extLst/>
  </p:cSld>
  <p:clrMapOvr>
    <a:masterClrMapping/>
  </p:clrMapOvr>
  <p:transition xmlns:p14="http://schemas.microsoft.com/office/powerpoint/2007/7/12/mai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rgbClr xmlns:mc="http://schemas.openxmlformats.org/markup-compatibility/2006" xmlns:a14="http://schemas.microsoft.com/office/drawing/2007/7/7/main" val="D70023"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49" y="5638800"/>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6" name="Picture 2" descr="\\cmcreate\Brandteam\EPRO\WIP-Nate\Server_Brand\Templates\Powerpoint\working photo\photo_RED_Delores.jpg"/>
          <p:cNvPicPr>
            <a:picLocks noChangeAspect="1" noChangeArrowheads="1"/>
          </p:cNvPicPr>
          <p:nvPr userDrawn="1"/>
        </p:nvPicPr>
        <p:blipFill>
          <a:blip r:embed="rId3" cstate="print"/>
          <a:srcRect/>
          <a:stretch>
            <a:fillRect/>
          </a:stretch>
        </p:blipFill>
        <p:spPr bwMode="auto">
          <a:xfrm>
            <a:off x="0" y="3197034"/>
            <a:ext cx="3352800" cy="2302065"/>
          </a:xfrm>
          <a:prstGeom prst="rect">
            <a:avLst/>
          </a:prstGeom>
          <a:noFill/>
        </p:spPr>
      </p:pic>
      <p:pic>
        <p:nvPicPr>
          <p:cNvPr id="8" name="Picture 3" descr="W:\TRANSFER\MBupload\SERVER-new\Logo\SQL\SQL08\SQL08_h_rgb_r.png"/>
          <p:cNvPicPr>
            <a:picLocks noChangeAspect="1" noChangeArrowheads="1"/>
          </p:cNvPicPr>
          <p:nvPr userDrawn="1"/>
        </p:nvPicPr>
        <p:blipFill>
          <a:blip r:embed="rId4" cstate="print"/>
          <a:srcRect/>
          <a:stretch>
            <a:fillRect/>
          </a:stretch>
        </p:blipFill>
        <p:spPr bwMode="auto">
          <a:xfrm>
            <a:off x="609600" y="609600"/>
            <a:ext cx="2540000" cy="524356"/>
          </a:xfrm>
          <a:prstGeom prst="rect">
            <a:avLst/>
          </a:prstGeom>
          <a:noFill/>
        </p:spPr>
      </p:pic>
    </p:spTree>
    <p:extLst/>
  </p:cSld>
  <p:clrMapOvr>
    <a:masterClrMapping/>
  </p:clrMapOvr>
  <p:transition xmlns:p14="http://schemas.microsoft.com/office/powerpoint/2007/7/12/mai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WALKIN 2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rgbClr xmlns:mc="http://schemas.openxmlformats.org/markup-compatibility/2006" xmlns:a14="http://schemas.microsoft.com/office/drawing/2007/7/7/main" val="D70023"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49" y="3272135"/>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cxnSp>
        <p:nvCxnSpPr>
          <p:cNvPr id="7" name="Straight Connector 6"/>
          <p:cNvCxnSpPr/>
          <p:nvPr userDrawn="1"/>
        </p:nvCxnSpPr>
        <p:spPr>
          <a:xfrm>
            <a:off x="0" y="3124200"/>
            <a:ext cx="457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W:\TRANSFER\MBupload\SERVER-new\Logo\SQL\SQL08\SQL08_h_rgb_r.png"/>
          <p:cNvPicPr>
            <a:picLocks noChangeAspect="1" noChangeArrowheads="1"/>
          </p:cNvPicPr>
          <p:nvPr userDrawn="1"/>
        </p:nvPicPr>
        <p:blipFill>
          <a:blip r:embed="rId3" cstate="print"/>
          <a:srcRect/>
          <a:stretch>
            <a:fillRect/>
          </a:stretch>
        </p:blipFill>
        <p:spPr bwMode="auto">
          <a:xfrm>
            <a:off x="457200" y="762000"/>
            <a:ext cx="2540000" cy="524356"/>
          </a:xfrm>
          <a:prstGeom prst="rect">
            <a:avLst/>
          </a:prstGeom>
          <a:noFill/>
        </p:spPr>
      </p:pic>
    </p:spTree>
    <p:extLst/>
  </p:cSld>
  <p:clrMapOvr>
    <a:masterClrMapping/>
  </p:clrMapOvr>
  <p:transition xmlns:p14="http://schemas.microsoft.com/office/powerpoint/2007/7/12/mai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xmlns:mc="http://schemas.openxmlformats.org/markup-compatibility/2006" xmlns:a14="http://schemas.microsoft.com/office/drawing/2007/7/7/main" val="FFFFFF" mc:Ignorable=""/>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1pPr>
            <a:lvl2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2pPr>
            <a:lvl3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3pPr>
            <a:lvl4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4pPr>
            <a:lvl5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xmlns:p14="http://schemas.microsoft.com/office/powerpoint/2007/7/12/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38664"/>
          </a:xfrm>
          <a:prstGeom prst="rect">
            <a:avLst/>
          </a:prstGeom>
        </p:spPr>
        <p:txBody>
          <a:bodyPr/>
          <a:lstStyle/>
          <a:p>
            <a:r>
              <a:rPr lang="en-US" smtClean="0"/>
              <a:t>Click to edit Master title style</a:t>
            </a:r>
            <a:endParaRPr lang="en-US"/>
          </a:p>
        </p:txBody>
      </p:sp>
    </p:spTree>
  </p:cSld>
  <p:clrMapOvr>
    <a:masterClrMapping/>
  </p:clrMapOvr>
  <p:timing>
    <p:tnLst>
      <p:par>
        <p:cTn xmlns:p14="http://schemas.microsoft.com/office/powerpoint/2007/7/12/mai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xmlns:mc="http://schemas.openxmlformats.org/markup-compatibility/2006" xmlns:a14="http://schemas.microsoft.com/office/drawing/2007/7/7/main" val="FFFFFF" mc:Ignorable=""/>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1pPr>
            <a:lvl2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2pPr>
            <a:lvl3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3pPr>
            <a:lvl4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4pPr>
            <a:lvl5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07/7/7/main" val="FFFF99" mc:Ignorable=""/>
          </a:solidFill>
        </p:spPr>
        <p:txBody>
          <a:bodyPr wrap="square" lIns="152394" tIns="76197" rIns="152394" bIns="76197" anchor="b" anchorCtr="0">
            <a:noAutofit/>
          </a:bodyPr>
          <a:lstStyle>
            <a:lvl1pPr algn="r">
              <a:buFont typeface="Arial" pitchFamily="34" charset="0"/>
              <a:buNone/>
              <a:defRPr>
                <a:solidFill>
                  <a:srgbClr xmlns:mc="http://schemas.openxmlformats.org/markup-compatibility/2006" xmlns:a14="http://schemas.microsoft.com/office/drawing/2007/7/7/main" val="000000" mc:Ignorable=""/>
                </a:solidFill>
                <a:effectLst/>
                <a:latin typeface="Segoe Semibold" pitchFamily="34" charset="0"/>
              </a:defRPr>
            </a:lvl1pPr>
          </a:lstStyle>
          <a:p>
            <a:pPr lvl="0"/>
            <a:r>
              <a:rPr lang="en-US" smtClean="0"/>
              <a:t>Click to edit Master text styles</a:t>
            </a: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4400" baseline="0">
                <a:ln w="3175">
                  <a:noFill/>
                </a:ln>
                <a:solidFill>
                  <a:srgbClr xmlns:mc="http://schemas.openxmlformats.org/markup-compatibility/2006" xmlns:a14="http://schemas.microsoft.com/office/drawing/2007/7/7/main" val="D70023"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sz="2400">
                <a:solidFill>
                  <a:schemeClr val="bg1"/>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11" descr="Title_bar_dark_RED_3.png"/>
          <p:cNvPicPr>
            <a:picLocks noChangeAspect="1"/>
          </p:cNvPicPr>
          <p:nvPr userDrawn="1"/>
        </p:nvPicPr>
        <p:blipFill>
          <a:blip r:embed="rId3" cstate="print"/>
          <a:stretch>
            <a:fillRect/>
          </a:stretch>
        </p:blipFill>
        <p:spPr>
          <a:xfrm>
            <a:off x="730250" y="4117087"/>
            <a:ext cx="8439150" cy="123825"/>
          </a:xfrm>
          <a:prstGeom prst="rect">
            <a:avLst/>
          </a:prstGeom>
        </p:spPr>
      </p:pic>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514" y="649805"/>
            <a:ext cx="7043208" cy="1523494"/>
          </a:xfrm>
        </p:spPr>
        <p:txBody>
          <a:bodyPr anchor="ctr" anchorCtr="0">
            <a:noAutofit/>
          </a:bodyPr>
          <a:lstStyle>
            <a:lvl1pPr>
              <a:lnSpc>
                <a:spcPct val="90000"/>
              </a:lnSpc>
              <a:defRPr sz="5400">
                <a:solidFill>
                  <a:srgbClr xmlns:mc="http://schemas.openxmlformats.org/markup-compatibility/2006" xmlns:a14="http://schemas.microsoft.com/office/drawing/2007/7/7/main" val="D70023"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8" y="2729806"/>
            <a:ext cx="8040951" cy="1384994"/>
          </a:xfrm>
        </p:spPr>
        <p:txBody>
          <a:bodyPr anchor="b" anchorCtr="0">
            <a:noAutofit/>
            <a:scene3d>
              <a:camera prst="orthographicFront"/>
              <a:lightRig rig="flat" dir="t"/>
            </a:scene3d>
            <a:sp3d extrusionH="88900" contourW="2540">
              <a:bevelT w="38100" h="31750"/>
              <a:contourClr>
                <a:srgbClr xmlns:mc="http://schemas.openxmlformats.org/markup-compatibility/2006" xmlns:a14="http://schemas.microsoft.com/office/drawing/2007/7/7/main" val="F4A234" mc:Ignorable=""/>
              </a:contourClr>
            </a:sp3d>
          </a:bodyPr>
          <a:lstStyle>
            <a:lvl1pPr marL="0" indent="0" algn="r">
              <a:buFont typeface="Arial" pitchFamily="34" charset="0"/>
              <a:buNone/>
              <a:defRPr kumimoji="0" lang="en-US" sz="10000" b="1" i="1" u="none" strike="noStrike" kern="1200" cap="none" spc="-642" normalizeH="0" baseline="0" noProof="0" dirty="0" smtClean="0">
                <a:ln w="11430"/>
                <a:solidFill>
                  <a:srgbClr xmlns:mc="http://schemas.openxmlformats.org/markup-compatibility/2006" xmlns:a14="http://schemas.microsoft.com/office/drawing/2007/7/7/main" val="D70023" mc:Ignorable=""/>
                </a:solidFill>
                <a:effectLst>
                  <a:outerShdw blurRad="50800" dist="39000" dir="5460000" algn="tl">
                    <a:srgbClr xmlns:mc="http://schemas.openxmlformats.org/markup-compatibility/2006" xmlns:a14="http://schemas.microsoft.com/office/drawing/2007/7/7/main" val="000000" mc:Ignorable="">
                      <a:alpha val="38000"/>
                    </a:srgbClr>
                  </a:outerShdw>
                </a:effectLst>
                <a:uLnTx/>
                <a:uFillTx/>
                <a:latin typeface="segoe ui" pitchFamily="34" charset="0"/>
                <a:ea typeface="+mn-ea"/>
                <a:cs typeface="+mn-cs"/>
              </a:defRPr>
            </a:lvl1pPr>
          </a:lstStyle>
          <a:p>
            <a:pPr lvl="0"/>
            <a:r>
              <a:rPr lang="en-US" dirty="0" smtClean="0"/>
              <a:t>click to…</a:t>
            </a:r>
          </a:p>
        </p:txBody>
      </p:sp>
      <p:pic>
        <p:nvPicPr>
          <p:cNvPr id="15" name="Picture 14" descr="Title_bar_dark_RED_3.png"/>
          <p:cNvPicPr>
            <a:picLocks noChangeAspect="1"/>
          </p:cNvPicPr>
          <p:nvPr userDrawn="1"/>
        </p:nvPicPr>
        <p:blipFill>
          <a:blip r:embed="rId3" cstate="print"/>
          <a:stretch>
            <a:fillRect/>
          </a:stretch>
        </p:blipFill>
        <p:spPr>
          <a:xfrm>
            <a:off x="730250" y="4117087"/>
            <a:ext cx="8439150" cy="123825"/>
          </a:xfrm>
          <a:prstGeom prst="rect">
            <a:avLst/>
          </a:prstGeom>
        </p:spPr>
      </p:pic>
    </p:spTree>
    <p:extLst/>
  </p:cSld>
  <p:clrMapOvr>
    <a:masterClrMapping/>
  </p:clrMapOvr>
  <p:transition xmlns:p14="http://schemas.microsoft.com/office/powerpoint/2007/7/12/mai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03680"/>
          </a:xfrm>
        </p:spPr>
        <p:txBody>
          <a:bodyPr/>
          <a:lstStyle>
            <a:lvl1pPr>
              <a:lnSpc>
                <a:spcPct val="90000"/>
              </a:lnSpc>
              <a:buSzPct val="130000"/>
              <a:buFont typeface="Arial" pitchFamily="34" charset="0"/>
              <a:buChar char="•"/>
              <a:defRPr>
                <a:solidFill>
                  <a:schemeClr val="bg1">
                    <a:lumMod val="75000"/>
                  </a:schemeClr>
                </a:solidFill>
              </a:defRPr>
            </a:lvl1pPr>
            <a:lvl2pPr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00000"/>
              <a:buFont typeface="Segoe" pitchFamily="34" charset="0"/>
              <a:buChar char="−"/>
              <a:defRPr lang="en-US" sz="2800" kern="1200" dirty="0" smtClean="0">
                <a:solidFill>
                  <a:schemeClr val="bg1">
                    <a:lumMod val="75000"/>
                  </a:schemeClr>
                </a:solidFill>
                <a:latin typeface="segoe ui" pitchFamily="34" charset="0"/>
                <a:ea typeface="+mn-ea"/>
                <a:cs typeface="+mn-cs"/>
              </a:defRPr>
            </a:lvl2pPr>
            <a:lvl3pPr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00000"/>
              <a:buFont typeface="Segoe" pitchFamily="34" charset="0"/>
              <a:buChar char="−"/>
              <a:defRPr lang="en-US" sz="2400" kern="1200" dirty="0" smtClean="0">
                <a:solidFill>
                  <a:schemeClr val="bg1">
                    <a:lumMod val="75000"/>
                  </a:schemeClr>
                </a:solidFill>
                <a:latin typeface="segoe ui" pitchFamily="34" charset="0"/>
                <a:ea typeface="+mn-ea"/>
                <a:cs typeface="+mn-cs"/>
              </a:defRPr>
            </a:lvl3pPr>
            <a:lvl4pPr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00000"/>
              <a:buFont typeface="Segoe" pitchFamily="34" charset="0"/>
              <a:buChar char="−"/>
              <a:defRPr lang="en-US" sz="2400" kern="1200" dirty="0" smtClean="0">
                <a:solidFill>
                  <a:schemeClr val="bg1">
                    <a:lumMod val="75000"/>
                  </a:schemeClr>
                </a:solidFill>
                <a:latin typeface="segoe ui" pitchFamily="34" charset="0"/>
                <a:ea typeface="+mn-ea"/>
                <a:cs typeface="+mn-cs"/>
              </a:defRPr>
            </a:lvl4pPr>
            <a:lvl5pPr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00000"/>
              <a:buFont typeface="Segoe" pitchFamily="34" charset="0"/>
              <a:buChar char="−"/>
              <a:defRPr lang="en-US" sz="2400" kern="1200" dirty="0">
                <a:solidFill>
                  <a:schemeClr val="bg1">
                    <a:lumMod val="75000"/>
                  </a:schemeClr>
                </a:solidFill>
                <a:latin typeface="segoe ui"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userDrawn="1">
            <p:ph type="ftr" sz="quarter" idx="3"/>
          </p:nvPr>
        </p:nvSpPr>
        <p:spPr>
          <a:xfrm>
            <a:off x="457200" y="6356350"/>
            <a:ext cx="2895600" cy="365125"/>
          </a:xfrm>
          <a:prstGeom prst="rect">
            <a:avLst/>
          </a:prstGeom>
        </p:spPr>
        <p:txBody>
          <a:bodyPr anchor="ctr"/>
          <a:lstStyle>
            <a:lvl1pPr>
              <a:defRPr sz="1000">
                <a:solidFill>
                  <a:schemeClr val="bg1">
                    <a:lumMod val="85000"/>
                  </a:schemeClr>
                </a:solidFill>
                <a:latin typeface="segoe ui" pitchFamily="34" charset="0"/>
              </a:defRPr>
            </a:lvl1pPr>
          </a:lstStyle>
          <a:p>
            <a:r>
              <a:rPr lang="en-US" dirty="0" smtClean="0">
                <a:solidFill>
                  <a:srgbClr xmlns:mc="http://schemas.openxmlformats.org/markup-compatibility/2006" xmlns:a14="http://schemas.microsoft.com/office/drawing/2007/7/7/main" val="FFFFFF" mc:Ignorable="">
                    <a:lumMod val="85000"/>
                  </a:srgbClr>
                </a:solidFill>
              </a:rPr>
              <a:t>Microsoft Confidential - Do Not Distribute</a:t>
            </a:r>
            <a:endParaRPr lang="en-US" dirty="0">
              <a:solidFill>
                <a:srgbClr xmlns:mc="http://schemas.openxmlformats.org/markup-compatibility/2006" xmlns:a14="http://schemas.microsoft.com/office/drawing/2007/7/7/main" val="FFFFFF" mc:Ignorable="">
                  <a:lumMod val="85000"/>
                </a:srgbClr>
              </a:solidFill>
            </a:endParaRPr>
          </a:p>
        </p:txBody>
      </p:sp>
      <p:sp>
        <p:nvSpPr>
          <p:cNvPr id="5" name="Slide Number Placeholder 4"/>
          <p:cNvSpPr>
            <a:spLocks noGrp="1"/>
          </p:cNvSpPr>
          <p:nvPr userDrawn="1">
            <p:ph type="sldNum" sz="quarter" idx="4"/>
          </p:nvPr>
        </p:nvSpPr>
        <p:spPr>
          <a:xfrm>
            <a:off x="6553200" y="6356350"/>
            <a:ext cx="2133600" cy="365125"/>
          </a:xfrm>
          <a:prstGeom prst="rect">
            <a:avLst/>
          </a:prstGeom>
        </p:spPr>
        <p:txBody>
          <a:bodyPr anchor="ctr"/>
          <a:lstStyle>
            <a:lvl1pPr algn="r">
              <a:defRPr sz="1000">
                <a:solidFill>
                  <a:schemeClr val="bg1">
                    <a:lumMod val="85000"/>
                  </a:schemeClr>
                </a:solidFill>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lumMod val="85000"/>
                  </a:srgbClr>
                </a:solidFill>
              </a:rPr>
              <a:pPr/>
              <a:t>‹#›</a:t>
            </a:fld>
            <a:endParaRPr lang="en-US" dirty="0">
              <a:solidFill>
                <a:srgbClr xmlns:mc="http://schemas.openxmlformats.org/markup-compatibility/2006" xmlns:a14="http://schemas.microsoft.com/office/drawing/2007/7/7/main" val="FFFFFF" mc:Ignorable="">
                  <a:lumMod val="85000"/>
                </a:srgbClr>
              </a:solidFill>
            </a:endParaRPr>
          </a:p>
        </p:txBody>
      </p:sp>
    </p:spTree>
    <p:extLst/>
  </p:cSld>
  <p:clrMapOvr>
    <a:masterClrMapping/>
  </p:clrMapOvr>
  <p:transition xmlns:p14="http://schemas.microsoft.com/office/powerpoint/2007/7/12/mai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userDrawn="1">
            <p:ph type="ftr" sz="quarter" idx="3"/>
          </p:nvPr>
        </p:nvSpPr>
        <p:spPr>
          <a:xfrm>
            <a:off x="457200" y="6356350"/>
            <a:ext cx="2895600" cy="365125"/>
          </a:xfrm>
          <a:prstGeom prst="rect">
            <a:avLst/>
          </a:prstGeom>
        </p:spPr>
        <p:txBody>
          <a:bodyPr anchor="ctr"/>
          <a:lstStyle>
            <a:lvl1pPr>
              <a:defRPr sz="1000">
                <a:solidFill>
                  <a:schemeClr val="bg1">
                    <a:lumMod val="85000"/>
                  </a:schemeClr>
                </a:solidFill>
                <a:latin typeface="segoe ui" pitchFamily="34" charset="0"/>
              </a:defRPr>
            </a:lvl1pPr>
          </a:lstStyle>
          <a:p>
            <a:r>
              <a:rPr lang="en-US" dirty="0" smtClean="0">
                <a:solidFill>
                  <a:srgbClr xmlns:mc="http://schemas.openxmlformats.org/markup-compatibility/2006" xmlns:a14="http://schemas.microsoft.com/office/drawing/2007/7/7/main" val="FFFFFF" mc:Ignorable="">
                    <a:lumMod val="85000"/>
                  </a:srgbClr>
                </a:solidFill>
              </a:rPr>
              <a:t>Microsoft Confidential - Do Not Distribute</a:t>
            </a:r>
            <a:endParaRPr lang="en-US" dirty="0">
              <a:solidFill>
                <a:srgbClr xmlns:mc="http://schemas.openxmlformats.org/markup-compatibility/2006" xmlns:a14="http://schemas.microsoft.com/office/drawing/2007/7/7/main" val="FFFFFF" mc:Ignorable="">
                  <a:lumMod val="85000"/>
                </a:srgbClr>
              </a:solidFill>
            </a:endParaRPr>
          </a:p>
        </p:txBody>
      </p:sp>
      <p:sp>
        <p:nvSpPr>
          <p:cNvPr id="5" name="Slide Number Placeholder 4"/>
          <p:cNvSpPr>
            <a:spLocks noGrp="1"/>
          </p:cNvSpPr>
          <p:nvPr userDrawn="1">
            <p:ph type="sldNum" sz="quarter" idx="4"/>
          </p:nvPr>
        </p:nvSpPr>
        <p:spPr>
          <a:xfrm>
            <a:off x="6553200" y="6356350"/>
            <a:ext cx="2133600" cy="365125"/>
          </a:xfrm>
          <a:prstGeom prst="rect">
            <a:avLst/>
          </a:prstGeom>
        </p:spPr>
        <p:txBody>
          <a:bodyPr anchor="ctr"/>
          <a:lstStyle>
            <a:lvl1pPr algn="r">
              <a:defRPr sz="1000">
                <a:solidFill>
                  <a:schemeClr val="bg1">
                    <a:lumMod val="85000"/>
                  </a:schemeClr>
                </a:solidFill>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lumMod val="85000"/>
                  </a:srgbClr>
                </a:solidFill>
              </a:rPr>
              <a:pPr/>
              <a:t>‹#›</a:t>
            </a:fld>
            <a:endParaRPr lang="en-US" dirty="0">
              <a:solidFill>
                <a:srgbClr xmlns:mc="http://schemas.openxmlformats.org/markup-compatibility/2006" xmlns:a14="http://schemas.microsoft.com/office/drawing/2007/7/7/main" val="FFFFFF" mc:Ignorable="">
                  <a:lumMod val="85000"/>
                </a:srgbClr>
              </a:solidFill>
            </a:endParaRPr>
          </a:p>
        </p:txBody>
      </p:sp>
    </p:spTree>
    <p:extLst/>
  </p:cSld>
  <p:clrMapOvr>
    <a:masterClrMapping/>
  </p:clrMapOvr>
  <p:transition xmlns:p14="http://schemas.microsoft.com/office/powerpoint/2007/7/12/mai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3"/>
          <p:cNvSpPr>
            <a:spLocks noGrp="1"/>
          </p:cNvSpPr>
          <p:nvPr userDrawn="1">
            <p:ph type="ftr" sz="quarter" idx="3"/>
          </p:nvPr>
        </p:nvSpPr>
        <p:spPr>
          <a:xfrm>
            <a:off x="457200" y="6356350"/>
            <a:ext cx="2895600" cy="365125"/>
          </a:xfrm>
          <a:prstGeom prst="rect">
            <a:avLst/>
          </a:prstGeom>
        </p:spPr>
        <p:txBody>
          <a:bodyPr anchor="ctr"/>
          <a:lstStyle>
            <a:lvl1pPr>
              <a:defRPr sz="1000">
                <a:solidFill>
                  <a:schemeClr val="bg1">
                    <a:lumMod val="85000"/>
                  </a:schemeClr>
                </a:solidFill>
                <a:latin typeface="segoe ui" pitchFamily="34" charset="0"/>
              </a:defRPr>
            </a:lvl1pPr>
          </a:lstStyle>
          <a:p>
            <a:r>
              <a:rPr lang="en-US" dirty="0" smtClean="0">
                <a:solidFill>
                  <a:srgbClr xmlns:mc="http://schemas.openxmlformats.org/markup-compatibility/2006" xmlns:a14="http://schemas.microsoft.com/office/drawing/2007/7/7/main" val="FFFFFF" mc:Ignorable="">
                    <a:lumMod val="85000"/>
                  </a:srgbClr>
                </a:solidFill>
              </a:rPr>
              <a:t>Microsoft Confidential - Do Not Distribute</a:t>
            </a:r>
            <a:endParaRPr lang="en-US" dirty="0">
              <a:solidFill>
                <a:srgbClr xmlns:mc="http://schemas.openxmlformats.org/markup-compatibility/2006" xmlns:a14="http://schemas.microsoft.com/office/drawing/2007/7/7/main" val="FFFFFF" mc:Ignorable="">
                  <a:lumMod val="85000"/>
                </a:srgbClr>
              </a:solidFill>
            </a:endParaRPr>
          </a:p>
        </p:txBody>
      </p:sp>
      <p:sp>
        <p:nvSpPr>
          <p:cNvPr id="6" name="Slide Number Placeholder 4"/>
          <p:cNvSpPr>
            <a:spLocks noGrp="1"/>
          </p:cNvSpPr>
          <p:nvPr userDrawn="1">
            <p:ph type="sldNum" sz="quarter" idx="4"/>
          </p:nvPr>
        </p:nvSpPr>
        <p:spPr>
          <a:xfrm>
            <a:off x="6553200" y="6356350"/>
            <a:ext cx="2133600" cy="365125"/>
          </a:xfrm>
          <a:prstGeom prst="rect">
            <a:avLst/>
          </a:prstGeom>
        </p:spPr>
        <p:txBody>
          <a:bodyPr anchor="ctr"/>
          <a:lstStyle>
            <a:lvl1pPr algn="r">
              <a:defRPr sz="1000">
                <a:solidFill>
                  <a:schemeClr val="bg1">
                    <a:lumMod val="85000"/>
                  </a:schemeClr>
                </a:solidFill>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lumMod val="85000"/>
                  </a:srgbClr>
                </a:solidFill>
              </a:rPr>
              <a:pPr/>
              <a:t>‹#›</a:t>
            </a:fld>
            <a:endParaRPr lang="en-US" dirty="0">
              <a:solidFill>
                <a:srgbClr xmlns:mc="http://schemas.openxmlformats.org/markup-compatibility/2006" xmlns:a14="http://schemas.microsoft.com/office/drawing/2007/7/7/main" val="FFFFFF" mc:Ignorable="">
                  <a:lumMod val="85000"/>
                </a:srgbClr>
              </a:solidFill>
            </a:endParaRPr>
          </a:p>
        </p:txBody>
      </p:sp>
    </p:spTree>
    <p:extLst/>
  </p:cSld>
  <p:clrMapOvr>
    <a:masterClrMapping/>
  </p:clrMapOvr>
  <p:transition xmlns:p14="http://schemas.microsoft.com/office/powerpoint/2007/7/12/mai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xmlns:p14="http://schemas.microsoft.com/office/powerpoint/2007/7/12/mai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userDrawn="1">
            <p:ph type="ftr" sz="quarter" idx="3"/>
          </p:nvPr>
        </p:nvSpPr>
        <p:spPr>
          <a:xfrm>
            <a:off x="457200" y="6356350"/>
            <a:ext cx="2895600" cy="365125"/>
          </a:xfrm>
          <a:prstGeom prst="rect">
            <a:avLst/>
          </a:prstGeom>
        </p:spPr>
        <p:txBody>
          <a:bodyPr anchor="ctr"/>
          <a:lstStyle>
            <a:lvl1pPr>
              <a:defRPr sz="1000">
                <a:solidFill>
                  <a:schemeClr val="bg1">
                    <a:lumMod val="85000"/>
                  </a:schemeClr>
                </a:solidFill>
                <a:latin typeface="segoe ui" pitchFamily="34" charset="0"/>
              </a:defRPr>
            </a:lvl1pPr>
          </a:lstStyle>
          <a:p>
            <a:r>
              <a:rPr lang="en-US" dirty="0" smtClean="0">
                <a:solidFill>
                  <a:srgbClr xmlns:mc="http://schemas.openxmlformats.org/markup-compatibility/2006" xmlns:a14="http://schemas.microsoft.com/office/drawing/2007/7/7/main" val="FFFFFF" mc:Ignorable="">
                    <a:lumMod val="85000"/>
                  </a:srgbClr>
                </a:solidFill>
              </a:rPr>
              <a:t>Microsoft Confidential - Do Not Distribute</a:t>
            </a:r>
            <a:endParaRPr lang="en-US" dirty="0">
              <a:solidFill>
                <a:srgbClr xmlns:mc="http://schemas.openxmlformats.org/markup-compatibility/2006" xmlns:a14="http://schemas.microsoft.com/office/drawing/2007/7/7/main" val="FFFFFF" mc:Ignorable="">
                  <a:lumMod val="85000"/>
                </a:srgbClr>
              </a:solidFill>
            </a:endParaRPr>
          </a:p>
        </p:txBody>
      </p:sp>
      <p:sp>
        <p:nvSpPr>
          <p:cNvPr id="4" name="Slide Number Placeholder 4"/>
          <p:cNvSpPr>
            <a:spLocks noGrp="1"/>
          </p:cNvSpPr>
          <p:nvPr userDrawn="1">
            <p:ph type="sldNum" sz="quarter" idx="4"/>
          </p:nvPr>
        </p:nvSpPr>
        <p:spPr>
          <a:xfrm>
            <a:off x="6553200" y="6356350"/>
            <a:ext cx="2133600" cy="365125"/>
          </a:xfrm>
          <a:prstGeom prst="rect">
            <a:avLst/>
          </a:prstGeom>
        </p:spPr>
        <p:txBody>
          <a:bodyPr anchor="ctr"/>
          <a:lstStyle>
            <a:lvl1pPr algn="r">
              <a:defRPr sz="1000">
                <a:solidFill>
                  <a:schemeClr val="bg1">
                    <a:lumMod val="85000"/>
                  </a:schemeClr>
                </a:solidFill>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lumMod val="85000"/>
                  </a:srgbClr>
                </a:solidFill>
              </a:rPr>
              <a:pPr/>
              <a:t>‹#›</a:t>
            </a:fld>
            <a:endParaRPr lang="en-US" dirty="0">
              <a:solidFill>
                <a:srgbClr xmlns:mc="http://schemas.openxmlformats.org/markup-compatibility/2006" xmlns:a14="http://schemas.microsoft.com/office/drawing/2007/7/7/main" val="FFFFFF" mc:Ignorable="">
                  <a:lumMod val="85000"/>
                </a:srgbClr>
              </a:solidFill>
            </a:endParaRP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userDrawn="1">
            <p:ph type="ftr" sz="quarter" idx="3"/>
          </p:nvPr>
        </p:nvSpPr>
        <p:spPr>
          <a:xfrm>
            <a:off x="457200" y="6356350"/>
            <a:ext cx="2895600" cy="365125"/>
          </a:xfrm>
          <a:prstGeom prst="rect">
            <a:avLst/>
          </a:prstGeom>
        </p:spPr>
        <p:txBody>
          <a:bodyPr anchor="ctr"/>
          <a:lstStyle>
            <a:lvl1pPr>
              <a:defRPr sz="1000">
                <a:solidFill>
                  <a:schemeClr val="bg1">
                    <a:lumMod val="85000"/>
                  </a:schemeClr>
                </a:solidFill>
                <a:latin typeface="segoe ui" pitchFamily="34" charset="0"/>
              </a:defRPr>
            </a:lvl1pPr>
          </a:lstStyle>
          <a:p>
            <a:r>
              <a:rPr lang="en-US" dirty="0" smtClean="0">
                <a:solidFill>
                  <a:srgbClr xmlns:mc="http://schemas.openxmlformats.org/markup-compatibility/2006" xmlns:a14="http://schemas.microsoft.com/office/drawing/2007/7/7/main" val="FFFFFF" mc:Ignorable="">
                    <a:lumMod val="85000"/>
                  </a:srgbClr>
                </a:solidFill>
              </a:rPr>
              <a:t>Microsoft Confidential - Do Not Distribute</a:t>
            </a:r>
            <a:endParaRPr lang="en-US" dirty="0">
              <a:solidFill>
                <a:srgbClr xmlns:mc="http://schemas.openxmlformats.org/markup-compatibility/2006" xmlns:a14="http://schemas.microsoft.com/office/drawing/2007/7/7/main" val="FFFFFF" mc:Ignorable="">
                  <a:lumMod val="85000"/>
                </a:srgbClr>
              </a:solidFill>
            </a:endParaRPr>
          </a:p>
        </p:txBody>
      </p:sp>
      <p:sp>
        <p:nvSpPr>
          <p:cNvPr id="3" name="Slide Number Placeholder 4"/>
          <p:cNvSpPr>
            <a:spLocks noGrp="1"/>
          </p:cNvSpPr>
          <p:nvPr userDrawn="1">
            <p:ph type="sldNum" sz="quarter" idx="4"/>
          </p:nvPr>
        </p:nvSpPr>
        <p:spPr>
          <a:xfrm>
            <a:off x="6553200" y="6356350"/>
            <a:ext cx="2133600" cy="365125"/>
          </a:xfrm>
          <a:prstGeom prst="rect">
            <a:avLst/>
          </a:prstGeom>
        </p:spPr>
        <p:txBody>
          <a:bodyPr anchor="ctr"/>
          <a:lstStyle>
            <a:lvl1pPr algn="r">
              <a:defRPr sz="1000">
                <a:solidFill>
                  <a:schemeClr val="bg1">
                    <a:lumMod val="85000"/>
                  </a:schemeClr>
                </a:solidFill>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lumMod val="85000"/>
                  </a:srgbClr>
                </a:solidFill>
              </a:rPr>
              <a:pPr/>
              <a:t>‹#›</a:t>
            </a:fld>
            <a:endParaRPr lang="en-US" dirty="0">
              <a:solidFill>
                <a:srgbClr xmlns:mc="http://schemas.openxmlformats.org/markup-compatibility/2006" xmlns:a14="http://schemas.microsoft.com/office/drawing/2007/7/7/main" val="FFFFFF" mc:Ignorable="">
                  <a:lumMod val="85000"/>
                </a:srgbClr>
              </a:solidFill>
            </a:endParaRPr>
          </a:p>
        </p:txBody>
      </p:sp>
    </p:spTree>
    <p:extLst/>
  </p:cSld>
  <p:clrMapOvr>
    <a:masterClrMapping/>
  </p:clrMapOvr>
  <p:transition xmlns:p14="http://schemas.microsoft.com/office/powerpoint/2007/7/12/mai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rgbClr xmlns:mc="http://schemas.openxmlformats.org/markup-compatibility/2006" xmlns:a14="http://schemas.microsoft.com/office/drawing/2007/7/7/main" val="D70023"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49" y="5638800"/>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6" name="Picture 2" descr="\\cmcreate\Brandteam\EPRO\WIP-Nate\Server_Brand\Templates\Powerpoint\working photo\photo_RED_Delores.jpg"/>
          <p:cNvPicPr>
            <a:picLocks noChangeAspect="1" noChangeArrowheads="1"/>
          </p:cNvPicPr>
          <p:nvPr userDrawn="1"/>
        </p:nvPicPr>
        <p:blipFill>
          <a:blip r:embed="rId3" cstate="print"/>
          <a:srcRect/>
          <a:stretch>
            <a:fillRect/>
          </a:stretch>
        </p:blipFill>
        <p:spPr bwMode="auto">
          <a:xfrm>
            <a:off x="0" y="3197034"/>
            <a:ext cx="3352800" cy="2302065"/>
          </a:xfrm>
          <a:prstGeom prst="rect">
            <a:avLst/>
          </a:prstGeom>
          <a:noFill/>
        </p:spPr>
      </p:pic>
      <p:pic>
        <p:nvPicPr>
          <p:cNvPr id="8" name="Picture 3" descr="W:\TRANSFER\MBupload\SERVER-new\Logo\SQL\SQL08\SQL08_h_rgb_r.png"/>
          <p:cNvPicPr>
            <a:picLocks noChangeAspect="1" noChangeArrowheads="1"/>
          </p:cNvPicPr>
          <p:nvPr userDrawn="1"/>
        </p:nvPicPr>
        <p:blipFill>
          <a:blip r:embed="rId4" cstate="print"/>
          <a:srcRect/>
          <a:stretch>
            <a:fillRect/>
          </a:stretch>
        </p:blipFill>
        <p:spPr bwMode="auto">
          <a:xfrm>
            <a:off x="609600" y="609600"/>
            <a:ext cx="2540000" cy="524356"/>
          </a:xfrm>
          <a:prstGeom prst="rect">
            <a:avLst/>
          </a:prstGeom>
          <a:noFill/>
        </p:spPr>
      </p:pic>
    </p:spTree>
    <p:extLst/>
  </p:cSld>
  <p:clrMapOvr>
    <a:masterClrMapping/>
  </p:clrMapOvr>
  <p:transition xmlns:p14="http://schemas.microsoft.com/office/powerpoint/2007/7/12/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LOGO-BAR.png"/>
          <p:cNvPicPr>
            <a:picLocks noChangeAspect="1"/>
          </p:cNvPicPr>
          <p:nvPr/>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xmlns:p14="http://schemas.microsoft.com/office/powerpoint/2007/7/12/mai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ALKIN 2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rgbClr xmlns:mc="http://schemas.openxmlformats.org/markup-compatibility/2006" xmlns:a14="http://schemas.microsoft.com/office/drawing/2007/7/7/main" val="D70023"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49" y="3272135"/>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cxnSp>
        <p:nvCxnSpPr>
          <p:cNvPr id="7" name="Straight Connector 6"/>
          <p:cNvCxnSpPr/>
          <p:nvPr userDrawn="1"/>
        </p:nvCxnSpPr>
        <p:spPr>
          <a:xfrm>
            <a:off x="0" y="3124200"/>
            <a:ext cx="457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W:\TRANSFER\MBupload\SERVER-new\Logo\SQL\SQL08\SQL08_h_rgb_r.png"/>
          <p:cNvPicPr>
            <a:picLocks noChangeAspect="1" noChangeArrowheads="1"/>
          </p:cNvPicPr>
          <p:nvPr userDrawn="1"/>
        </p:nvPicPr>
        <p:blipFill>
          <a:blip r:embed="rId3" cstate="print"/>
          <a:srcRect/>
          <a:stretch>
            <a:fillRect/>
          </a:stretch>
        </p:blipFill>
        <p:spPr bwMode="auto">
          <a:xfrm>
            <a:off x="457200" y="762000"/>
            <a:ext cx="2540000" cy="524356"/>
          </a:xfrm>
          <a:prstGeom prst="rect">
            <a:avLst/>
          </a:prstGeom>
          <a:noFill/>
        </p:spPr>
      </p:pic>
    </p:spTree>
    <p:extLst/>
  </p:cSld>
  <p:clrMapOvr>
    <a:masterClrMapping/>
  </p:clrMapOvr>
  <p:transition xmlns:p14="http://schemas.microsoft.com/office/powerpoint/2007/7/12/mai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xmlns:mc="http://schemas.openxmlformats.org/markup-compatibility/2006" xmlns:a14="http://schemas.microsoft.com/office/drawing/2007/7/7/main" val="FFFFFF" mc:Ignorable=""/>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1pPr>
            <a:lvl2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2pPr>
            <a:lvl3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3pPr>
            <a:lvl4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4pPr>
            <a:lvl5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xmlns:p14="http://schemas.microsoft.com/office/powerpoint/2007/7/12/mai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xmlns:mc="http://schemas.openxmlformats.org/markup-compatibility/2006" xmlns:a14="http://schemas.microsoft.com/office/drawing/2007/7/7/main" val="FFFFFF" mc:Ignorable=""/>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1pPr>
            <a:lvl2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2pPr>
            <a:lvl3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3pPr>
            <a:lvl4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4pPr>
            <a:lvl5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07/7/7/main" val="FFFF99" mc:Ignorable=""/>
          </a:solidFill>
        </p:spPr>
        <p:txBody>
          <a:bodyPr wrap="square" lIns="152394" tIns="76197" rIns="152394" bIns="76197" anchor="b" anchorCtr="0">
            <a:noAutofit/>
          </a:bodyPr>
          <a:lstStyle>
            <a:lvl1pPr algn="r">
              <a:buFont typeface="Arial" pitchFamily="34" charset="0"/>
              <a:buNone/>
              <a:defRPr>
                <a:solidFill>
                  <a:srgbClr xmlns:mc="http://schemas.openxmlformats.org/markup-compatibility/2006" xmlns:a14="http://schemas.microsoft.com/office/drawing/2007/7/7/main" val="000000" mc:Ignorable=""/>
                </a:solidFill>
                <a:effectLst/>
                <a:latin typeface="Segoe Semibold" pitchFamily="34" charset="0"/>
              </a:defRPr>
            </a:lvl1pPr>
          </a:lstStyle>
          <a:p>
            <a:pPr lvl="0"/>
            <a:r>
              <a:rPr lang="en-US" smtClean="0"/>
              <a:t>Click to edit Master text styles</a:t>
            </a: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52725" y="2762251"/>
            <a:ext cx="5918200" cy="1143000"/>
          </a:xfrm>
        </p:spPr>
        <p:txBody>
          <a:bodyPr anchor="b">
            <a:noAutofit/>
          </a:bodyPr>
          <a:lstStyle>
            <a:lvl1pPr algn="r">
              <a:lnSpc>
                <a:spcPct val="90000"/>
              </a:lnSpc>
              <a:defRPr sz="3800" spc="-100" baseline="0">
                <a:ln w="3175">
                  <a:noFill/>
                </a:ln>
                <a:gradFill>
                  <a:gsLst>
                    <a:gs pos="0">
                      <a:schemeClr val="bg1"/>
                    </a:gs>
                    <a:gs pos="100000">
                      <a:schemeClr val="bg1"/>
                    </a:gs>
                  </a:gsLst>
                  <a:lin ang="5400000" scaled="0"/>
                </a:gra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089401" y="4095750"/>
            <a:ext cx="4581524" cy="461665"/>
          </a:xfrm>
        </p:spPr>
        <p:txBody>
          <a:bodyPr>
            <a:noAutofit/>
          </a:bodyPr>
          <a:lstStyle>
            <a:lvl1pPr marL="0" indent="0" algn="r">
              <a:lnSpc>
                <a:spcPct val="90000"/>
              </a:lnSpc>
              <a:spcBef>
                <a:spcPts val="0"/>
              </a:spcBef>
              <a:buNone/>
              <a:defRPr sz="2000">
                <a:gradFill>
                  <a:gsLst>
                    <a:gs pos="0">
                      <a:schemeClr val="bg1">
                        <a:lumMod val="75000"/>
                      </a:schemeClr>
                    </a:gs>
                    <a:gs pos="100000">
                      <a:schemeClr val="bg1">
                        <a:lumMod val="75000"/>
                      </a:schemeClr>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2" descr="W:\TRANSFER\MBupload\SERVER-new\Logo\BizTalk\BizTalk\BizTalk_h_rgb_r.png"/>
          <p:cNvPicPr>
            <a:picLocks noChangeAspect="1" noChangeArrowheads="1"/>
          </p:cNvPicPr>
          <p:nvPr/>
        </p:nvPicPr>
        <p:blipFill>
          <a:blip r:embed="rId3" cstate="print"/>
          <a:stretch>
            <a:fillRect/>
          </a:stretch>
        </p:blipFill>
        <p:spPr bwMode="auto">
          <a:xfrm>
            <a:off x="6762749" y="6124576"/>
            <a:ext cx="1908175" cy="353726"/>
          </a:xfrm>
          <a:prstGeom prst="rect">
            <a:avLst/>
          </a:prstGeom>
          <a:noFill/>
        </p:spPr>
      </p:pic>
      <p:cxnSp>
        <p:nvCxnSpPr>
          <p:cNvPr id="8" name="Straight Connector 7"/>
          <p:cNvCxnSpPr/>
          <p:nvPr/>
        </p:nvCxnSpPr>
        <p:spPr>
          <a:xfrm>
            <a:off x="2752725" y="3981450"/>
            <a:ext cx="5984875" cy="0"/>
          </a:xfrm>
          <a:prstGeom prst="line">
            <a:avLst/>
          </a:prstGeom>
          <a:ln>
            <a:gradFill>
              <a:gsLst>
                <a:gs pos="0">
                  <a:schemeClr val="accent1"/>
                </a:gs>
                <a:gs pos="100000">
                  <a:schemeClr val="accent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transition xmlns:p14="http://schemas.microsoft.com/office/powerpoint/2007/7/12/mai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52344" y="2761488"/>
            <a:ext cx="5916168" cy="1143000"/>
          </a:xfrm>
        </p:spPr>
        <p:txBody>
          <a:bodyPr anchor="b" anchorCtr="0">
            <a:noAutofit/>
          </a:bodyPr>
          <a:lstStyle>
            <a:lvl1pPr algn="r" defTabSz="914363" rtl="0" eaLnBrk="1" latinLnBrk="0" hangingPunct="1">
              <a:lnSpc>
                <a:spcPct val="90000"/>
              </a:lnSpc>
              <a:spcBef>
                <a:spcPct val="0"/>
              </a:spcBef>
              <a:buNone/>
              <a:defRPr lang="en-US" sz="3800" b="0" kern="1200" cap="none" spc="-100" baseline="0" dirty="0">
                <a:ln w="3175">
                  <a:noFill/>
                </a:ln>
                <a:gradFill>
                  <a:gsLst>
                    <a:gs pos="0">
                      <a:schemeClr val="bg1"/>
                    </a:gs>
                    <a:gs pos="100000">
                      <a:schemeClr val="bg1"/>
                    </a:gs>
                  </a:gsLst>
                  <a:lin ang="5400000" scaled="0"/>
                </a:gra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087368" y="4096511"/>
            <a:ext cx="4581144" cy="466344"/>
          </a:xfrm>
        </p:spPr>
        <p:txBody>
          <a:bodyPr>
            <a:noAutofit/>
          </a:bodyPr>
          <a:lstStyle>
            <a:lvl1pPr marL="0" indent="0" algn="r" defTabSz="914363" rtl="0" eaLnBrk="1" latinLnBrk="0" hangingPunct="1">
              <a:lnSpc>
                <a:spcPct val="90000"/>
              </a:lnSpc>
              <a:spcBef>
                <a:spcPts val="0"/>
              </a:spcBef>
              <a:buClr>
                <a:srgbClr xmlns:mc="http://schemas.openxmlformats.org/markup-compatibility/2006" xmlns:a14="http://schemas.microsoft.com/office/drawing/2007/7/7/main" val="777777" mc:Ignorable=""/>
              </a:buClr>
              <a:buSzPct val="130000"/>
              <a:buFont typeface="Arial" pitchFamily="34" charset="0"/>
              <a:buNone/>
              <a:defRPr lang="en-US" sz="2000" kern="1200" dirty="0">
                <a:gradFill>
                  <a:gsLst>
                    <a:gs pos="0">
                      <a:schemeClr val="bg1">
                        <a:lumMod val="75000"/>
                      </a:schemeClr>
                    </a:gs>
                    <a:gs pos="100000">
                      <a:schemeClr val="bg1">
                        <a:lumMod val="75000"/>
                      </a:schemeClr>
                    </a:gs>
                  </a:gsLst>
                  <a:lin ang="5400000" scaled="0"/>
                </a:gra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209550" y="5836608"/>
            <a:ext cx="5057774" cy="613469"/>
          </a:xfrm>
        </p:spPr>
        <p:txBody>
          <a:bodyPr anchor="b" anchorCtr="0">
            <a:noAutofit/>
            <a:scene3d>
              <a:camera prst="orthographicFront"/>
              <a:lightRig rig="flat" dir="t"/>
            </a:scene3d>
            <a:sp3d>
              <a:contourClr>
                <a:srgbClr xmlns:mc="http://schemas.openxmlformats.org/markup-compatibility/2006" xmlns:a14="http://schemas.microsoft.com/office/drawing/2007/7/7/main" val="F4A234" mc:Ignorable=""/>
              </a:contourClr>
            </a:sp3d>
          </a:bodyPr>
          <a:lstStyle>
            <a:lvl1pPr marL="0" indent="0" algn="l" defTabSz="914363" rtl="0" eaLnBrk="1" latinLnBrk="0" hangingPunct="1">
              <a:lnSpc>
                <a:spcPct val="90000"/>
              </a:lnSpc>
              <a:spcBef>
                <a:spcPts val="0"/>
              </a:spcBef>
              <a:buClr>
                <a:srgbClr xmlns:mc="http://schemas.openxmlformats.org/markup-compatibility/2006" xmlns:a14="http://schemas.microsoft.com/office/drawing/2007/7/7/main" val="777777" mc:Ignorable=""/>
              </a:buClr>
              <a:buSzPct val="130000"/>
              <a:buFont typeface="Arial" pitchFamily="34" charset="0"/>
              <a:buNone/>
              <a:defRPr lang="en-US" sz="3200" kern="1200" dirty="0" smtClean="0">
                <a:gradFill>
                  <a:gsLst>
                    <a:gs pos="0">
                      <a:schemeClr val="tx1">
                        <a:lumMod val="50000"/>
                        <a:lumOff val="50000"/>
                      </a:schemeClr>
                    </a:gs>
                    <a:gs pos="100000">
                      <a:schemeClr val="tx1">
                        <a:lumMod val="50000"/>
                        <a:lumOff val="50000"/>
                      </a:schemeClr>
                    </a:gs>
                  </a:gsLst>
                  <a:lin ang="5400000" scaled="0"/>
                </a:gradFill>
                <a:latin typeface="Segoe UI" pitchFamily="34" charset="0"/>
                <a:ea typeface="Segoe UI" pitchFamily="34" charset="0"/>
                <a:cs typeface="Segoe UI" pitchFamily="34" charset="0"/>
              </a:defRPr>
            </a:lvl1pPr>
          </a:lstStyle>
          <a:p>
            <a:pPr lvl="0"/>
            <a:r>
              <a:rPr lang="en-US" dirty="0" smtClean="0"/>
              <a:t>click to…</a:t>
            </a:r>
          </a:p>
        </p:txBody>
      </p:sp>
      <p:cxnSp>
        <p:nvCxnSpPr>
          <p:cNvPr id="6" name="Straight Connector 5"/>
          <p:cNvCxnSpPr/>
          <p:nvPr/>
        </p:nvCxnSpPr>
        <p:spPr>
          <a:xfrm>
            <a:off x="0" y="6362700"/>
            <a:ext cx="5984875" cy="0"/>
          </a:xfrm>
          <a:prstGeom prst="line">
            <a:avLst/>
          </a:prstGeom>
          <a:ln>
            <a:gradFill>
              <a:gsLst>
                <a:gs pos="0">
                  <a:schemeClr val="tx1">
                    <a:lumMod val="50000"/>
                    <a:lumOff val="50000"/>
                  </a:schemeClr>
                </a:gs>
                <a:gs pos="100000">
                  <a:schemeClr val="tx1">
                    <a:lumMod val="50000"/>
                    <a:lumOff val="50000"/>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52725" y="3981450"/>
            <a:ext cx="5984875" cy="0"/>
          </a:xfrm>
          <a:prstGeom prst="line">
            <a:avLst/>
          </a:prstGeom>
          <a:ln>
            <a:gradFill>
              <a:gsLst>
                <a:gs pos="0">
                  <a:schemeClr val="accent1"/>
                </a:gs>
                <a:gs pos="100000">
                  <a:schemeClr val="accent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011238"/>
            <a:ext cx="8382000" cy="1618905"/>
          </a:xfrm>
        </p:spPr>
        <p:txBody>
          <a:bodyPr/>
          <a:lstStyle>
            <a:lvl1pPr>
              <a:lnSpc>
                <a:spcPct val="90000"/>
              </a:lnSpc>
              <a:buSzPct val="100000"/>
              <a:buFont typeface="Arial" pitchFamily="34" charset="0"/>
              <a:buChar char="•"/>
              <a:defRPr>
                <a:gradFill>
                  <a:gsLst>
                    <a:gs pos="0">
                      <a:schemeClr val="bg1"/>
                    </a:gs>
                    <a:gs pos="100000">
                      <a:schemeClr val="bg1"/>
                    </a:gs>
                  </a:gsLst>
                  <a:lin ang="5400000" scaled="0"/>
                </a:gradFill>
                <a:latin typeface="Segoe UI" pitchFamily="34" charset="0"/>
                <a:ea typeface="Segoe UI" pitchFamily="34" charset="0"/>
                <a:cs typeface="Segoe UI" pitchFamily="34" charset="0"/>
              </a:defRPr>
            </a:lvl1pPr>
            <a:lvl2pPr algn="l" defTabSz="914363" rtl="0" eaLnBrk="1" latinLnBrk="0" hangingPunct="1">
              <a:lnSpc>
                <a:spcPct val="90000"/>
              </a:lnSpc>
              <a:spcBef>
                <a:spcPct val="20000"/>
              </a:spcBef>
              <a:buClr>
                <a:schemeClr val="bg1"/>
              </a:buClr>
              <a:buSzPct val="100000"/>
              <a:buFont typeface="Segoe" pitchFamily="34" charset="0"/>
              <a:buChar char="−"/>
              <a:defRPr lang="en-US" sz="20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2pPr>
            <a:lvl3pPr algn="l" defTabSz="914363" rtl="0" eaLnBrk="1" latinLnBrk="0" hangingPunct="1">
              <a:lnSpc>
                <a:spcPct val="90000"/>
              </a:lnSpc>
              <a:spcBef>
                <a:spcPct val="20000"/>
              </a:spcBef>
              <a:buClr>
                <a:schemeClr val="bg1"/>
              </a:buClr>
              <a:buSzPct val="100000"/>
              <a:buFont typeface="Segoe" pitchFamily="34" charset="0"/>
              <a:buChar char="−"/>
              <a:defRPr lang="en-US" sz="18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3pPr>
            <a:lvl4pPr algn="l" defTabSz="914363" rtl="0" eaLnBrk="1" latinLnBrk="0" hangingPunct="1">
              <a:lnSpc>
                <a:spcPct val="90000"/>
              </a:lnSpc>
              <a:spcBef>
                <a:spcPct val="20000"/>
              </a:spcBef>
              <a:buClr>
                <a:schemeClr val="bg1"/>
              </a:buClr>
              <a:buSzPct val="100000"/>
              <a:buFont typeface="Segoe" pitchFamily="34" charset="0"/>
              <a:buChar char="−"/>
              <a:defRPr lang="en-US" sz="18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4pPr>
            <a:lvl5pPr algn="l" defTabSz="914363" rtl="0" eaLnBrk="1" latinLnBrk="0" hangingPunct="1">
              <a:lnSpc>
                <a:spcPct val="90000"/>
              </a:lnSpc>
              <a:spcBef>
                <a:spcPct val="20000"/>
              </a:spcBef>
              <a:buClr>
                <a:schemeClr val="bg1"/>
              </a:buClr>
              <a:buSzPct val="100000"/>
              <a:buFont typeface="Segoe" pitchFamily="34" charset="0"/>
              <a:buChar char="−"/>
              <a:defRPr lang="en-US" sz="1800" kern="1200" dirty="0">
                <a:gradFill>
                  <a:gsLst>
                    <a:gs pos="0">
                      <a:schemeClr val="bg1"/>
                    </a:gs>
                    <a:gs pos="100000">
                      <a:schemeClr val="bg1"/>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xmlns:p14="http://schemas.microsoft.com/office/powerpoint/2007/7/12/mai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011238"/>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xmlns:p14="http://schemas.microsoft.com/office/powerpoint/2007/7/12/mai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011238"/>
            <a:ext cx="4114800" cy="1917448"/>
          </a:xfrm>
        </p:spPr>
        <p:txBody>
          <a:bodyPr/>
          <a:lstStyle>
            <a:lvl1pPr marL="339976" indent="-339976">
              <a:lnSpc>
                <a:spcPct val="90000"/>
              </a:lnSpc>
              <a:defRPr sz="2400"/>
            </a:lvl1pPr>
            <a:lvl2pPr marL="673338" indent="-325424">
              <a:lnSpc>
                <a:spcPct val="90000"/>
              </a:lnSpc>
              <a:defRPr sz="2000"/>
            </a:lvl2pPr>
            <a:lvl3pPr marL="953785" indent="-288384">
              <a:lnSpc>
                <a:spcPct val="90000"/>
              </a:lnSpc>
              <a:defRPr sz="1800"/>
            </a:lvl3pPr>
            <a:lvl4pPr marL="1227618" indent="-273833">
              <a:lnSpc>
                <a:spcPct val="90000"/>
              </a:lnSpc>
              <a:defRPr sz="1600"/>
            </a:lvl4pPr>
            <a:lvl5pPr marL="1516002" indent="-280447">
              <a:lnSpc>
                <a:spcPct val="90000"/>
              </a:lnSpc>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11238"/>
            <a:ext cx="4114800" cy="1917448"/>
          </a:xfrm>
        </p:spPr>
        <p:txBody>
          <a:bodyPr/>
          <a:lstStyle>
            <a:lvl1pPr marL="347914" indent="-347914">
              <a:lnSpc>
                <a:spcPct val="90000"/>
              </a:lnSpc>
              <a:defRPr sz="2400"/>
            </a:lvl1pPr>
            <a:lvl2pPr marL="673338" indent="-339976">
              <a:lnSpc>
                <a:spcPct val="90000"/>
              </a:lnSpc>
              <a:defRPr sz="2000"/>
            </a:lvl2pPr>
            <a:lvl3pPr marL="961722" indent="-302936">
              <a:lnSpc>
                <a:spcPct val="90000"/>
              </a:lnSpc>
              <a:defRPr sz="1800"/>
            </a:lvl3pPr>
            <a:lvl4pPr marL="1227618" indent="-265896">
              <a:lnSpc>
                <a:spcPct val="90000"/>
              </a:lnSpc>
              <a:defRPr sz="1600"/>
            </a:lvl4pPr>
            <a:lvl5pPr marL="1516002" indent="-273833">
              <a:lnSpc>
                <a:spcPct val="90000"/>
              </a:lnSpc>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xmlns:p14="http://schemas.microsoft.com/office/powerpoint/2007/7/12/mai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011238"/>
            <a:ext cx="4114800" cy="276999"/>
          </a:xfrm>
        </p:spPr>
        <p:txBody>
          <a:bodyPr anchor="b"/>
          <a:lstStyle>
            <a:lvl1pPr marL="0" indent="0">
              <a:lnSpc>
                <a:spcPct val="90000"/>
              </a:lnSpc>
              <a:spcBef>
                <a:spcPts val="0"/>
              </a:spcBef>
              <a:buNone/>
              <a:defRPr sz="20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1359061"/>
            <a:ext cx="4114800" cy="1394228"/>
          </a:xfrm>
        </p:spPr>
        <p:txBody>
          <a:bodyPr/>
          <a:lstStyle>
            <a:lvl1pPr marL="281770" indent="-281770">
              <a:defRPr sz="2000"/>
            </a:lvl1pPr>
            <a:lvl2pPr marL="562218" indent="-265896">
              <a:defRPr sz="1800"/>
            </a:lvl2pPr>
            <a:lvl3pPr marL="813562" indent="-243407">
              <a:defRPr sz="1600"/>
            </a:lvl3pPr>
            <a:lvl4pPr marL="1050354" indent="-228856">
              <a:defRPr sz="1600"/>
            </a:lvl4pPr>
            <a:lvl5pPr marL="1279210" indent="-206367">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011238"/>
            <a:ext cx="4117019" cy="276999"/>
          </a:xfrm>
        </p:spPr>
        <p:txBody>
          <a:bodyPr anchor="b"/>
          <a:lstStyle>
            <a:lvl1pPr marL="0" indent="0">
              <a:lnSpc>
                <a:spcPct val="90000"/>
              </a:lnSpc>
              <a:spcBef>
                <a:spcPts val="0"/>
              </a:spcBef>
              <a:buNone/>
              <a:defRPr sz="20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359061"/>
            <a:ext cx="4117974" cy="1394228"/>
          </a:xfrm>
        </p:spPr>
        <p:txBody>
          <a:bodyPr/>
          <a:lstStyle>
            <a:lvl1pPr marL="296321" indent="-296321">
              <a:defRPr sz="2000"/>
            </a:lvl1pPr>
            <a:lvl2pPr marL="570155" indent="-273833">
              <a:defRPr sz="1800"/>
            </a:lvl2pPr>
            <a:lvl3pPr marL="821499" indent="-244730">
              <a:defRPr sz="1600"/>
            </a:lvl3pPr>
            <a:lvl4pPr marL="1050354" indent="-236793">
              <a:defRPr sz="1600"/>
            </a:lvl4pPr>
            <a:lvl5pPr marL="1279210" indent="-220919">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xmlns:p14="http://schemas.microsoft.com/office/powerpoint/2007/7/12/mai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xmlns:mc="http://schemas.openxmlformats.org/markup-compatibility/2006" xmlns:a14="http://schemas.microsoft.com/office/drawing/2007/7/7/main" val="F4A234" mc:Ignorable=""/>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xmlns:mc="http://schemas.openxmlformats.org/markup-compatibility/2006" xmlns:a14="http://schemas.microsoft.com/office/drawing/2007/7/7/main" val="C0C0C0" mc:Ignorable=""/>
                    </a:gs>
                    <a:gs pos="65000">
                      <a:srgbClr xmlns:mc="http://schemas.openxmlformats.org/markup-compatibility/2006" xmlns:a14="http://schemas.microsoft.com/office/drawing/2007/7/7/main" val="FFFFFF" mc:Ignorable=""/>
                    </a:gs>
                  </a:gsLst>
                  <a:lin ang="16200000" scaled="1"/>
                  <a:tileRect/>
                </a:gradFill>
                <a:effectLst>
                  <a:outerShdw blurRad="50800" dist="39000" dir="5460000" algn="tl">
                    <a:srgbClr xmlns:mc="http://schemas.openxmlformats.org/markup-compatibility/2006" xmlns:a14="http://schemas.microsoft.com/office/drawing/2007/7/7/main" val="000000" mc:Ignorable="">
                      <a:alpha val="38000"/>
                    </a:srgbClr>
                  </a:outerShdw>
                </a:effectLst>
                <a:uLnTx/>
                <a:uFillTx/>
                <a:latin typeface="segoe ui" pitchFamily="34" charset="0"/>
                <a:ea typeface="+mn-ea"/>
                <a:cs typeface="+mn-cs"/>
              </a:defRPr>
            </a:lvl1pPr>
          </a:lstStyle>
          <a:p>
            <a:pPr lvl="0"/>
            <a:r>
              <a:rPr lang="en-US" dirty="0" smtClean="0"/>
              <a:t>click to…</a:t>
            </a:r>
          </a:p>
        </p:txBody>
      </p:sp>
      <p:pic>
        <p:nvPicPr>
          <p:cNvPr id="5" name="Picture 4" descr="LOGO-BAR.png"/>
          <p:cNvPicPr>
            <a:picLocks noChangeAspect="1"/>
          </p:cNvPicPr>
          <p:nvPr/>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xmlns:p14="http://schemas.microsoft.com/office/powerpoint/2007/7/12/mai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transition xmlns:p14="http://schemas.microsoft.com/office/powerpoint/2007/7/12/mai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52344" y="2761488"/>
            <a:ext cx="5916168" cy="1143000"/>
          </a:xfrm>
        </p:spPr>
        <p:txBody>
          <a:bodyPr anchor="b" anchorCtr="0">
            <a:noAutofit/>
          </a:bodyPr>
          <a:lstStyle>
            <a:lvl1pPr algn="r" defTabSz="914363" rtl="0" eaLnBrk="1" latinLnBrk="0" hangingPunct="1">
              <a:lnSpc>
                <a:spcPct val="90000"/>
              </a:lnSpc>
              <a:spcBef>
                <a:spcPct val="0"/>
              </a:spcBef>
              <a:buNone/>
              <a:defRPr lang="en-US" sz="3800" b="0" kern="1200" cap="none" spc="-100" baseline="0" dirty="0">
                <a:ln w="3175">
                  <a:noFill/>
                </a:ln>
                <a:gradFill>
                  <a:gsLst>
                    <a:gs pos="0">
                      <a:schemeClr val="bg1"/>
                    </a:gs>
                    <a:gs pos="100000">
                      <a:schemeClr val="bg1"/>
                    </a:gs>
                  </a:gsLst>
                  <a:lin ang="5400000" scaled="0"/>
                </a:gradFill>
                <a:effectLst/>
                <a:latin typeface="Segoe UI" pitchFamily="34" charset="0"/>
                <a:ea typeface="Segoe UI" pitchFamily="34" charset="0"/>
                <a:cs typeface="Segoe UI" pitchFamily="34" charset="0"/>
              </a:defRPr>
            </a:lvl1pPr>
          </a:lstStyle>
          <a:p>
            <a:r>
              <a:rPr lang="en-US" dirty="0" smtClean="0"/>
              <a:t>Event Name</a:t>
            </a:r>
            <a:endParaRPr lang="en-US" dirty="0"/>
          </a:p>
        </p:txBody>
      </p:sp>
      <p:sp>
        <p:nvSpPr>
          <p:cNvPr id="3" name="Subtitle 2"/>
          <p:cNvSpPr>
            <a:spLocks noGrp="1"/>
          </p:cNvSpPr>
          <p:nvPr>
            <p:ph type="subTitle" idx="1" hasCustomPrompt="1"/>
          </p:nvPr>
        </p:nvSpPr>
        <p:spPr>
          <a:xfrm>
            <a:off x="4087368" y="4096512"/>
            <a:ext cx="4581144" cy="461665"/>
          </a:xfrm>
        </p:spPr>
        <p:txBody>
          <a:bodyPr>
            <a:noAutofit/>
          </a:bodyPr>
          <a:lstStyle>
            <a:lvl1pPr marL="0" indent="0" algn="r" defTabSz="914363" rtl="0" eaLnBrk="1" latinLnBrk="0" hangingPunct="1">
              <a:lnSpc>
                <a:spcPct val="90000"/>
              </a:lnSpc>
              <a:spcBef>
                <a:spcPts val="0"/>
              </a:spcBef>
              <a:buClr>
                <a:srgbClr xmlns:mc="http://schemas.openxmlformats.org/markup-compatibility/2006" xmlns:a14="http://schemas.microsoft.com/office/drawing/2007/7/7/main" val="777777" mc:Ignorable=""/>
              </a:buClr>
              <a:buSzPct val="130000"/>
              <a:buFont typeface="Arial" pitchFamily="34" charset="0"/>
              <a:buNone/>
              <a:defRPr lang="en-US" sz="2000" kern="1200" dirty="0">
                <a:gradFill>
                  <a:gsLst>
                    <a:gs pos="0">
                      <a:schemeClr val="bg1">
                        <a:lumMod val="75000"/>
                      </a:schemeClr>
                    </a:gs>
                    <a:gs pos="100000">
                      <a:schemeClr val="bg1">
                        <a:lumMod val="75000"/>
                      </a:schemeClr>
                    </a:gs>
                  </a:gsLst>
                  <a:lin ang="5400000" scaled="0"/>
                </a:gra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12" name="Picture 2" descr="W:\TRANSFER\MBupload\SERVER-new\Logo\BizTalk\BizTalk\BizTalk_h_rgb_r.png"/>
          <p:cNvPicPr>
            <a:picLocks noChangeAspect="1" noChangeArrowheads="1"/>
          </p:cNvPicPr>
          <p:nvPr/>
        </p:nvPicPr>
        <p:blipFill>
          <a:blip r:embed="rId3" cstate="print"/>
          <a:stretch>
            <a:fillRect/>
          </a:stretch>
        </p:blipFill>
        <p:spPr bwMode="auto">
          <a:xfrm>
            <a:off x="6762749" y="6124576"/>
            <a:ext cx="1908175" cy="353726"/>
          </a:xfrm>
          <a:prstGeom prst="rect">
            <a:avLst/>
          </a:prstGeom>
          <a:noFill/>
        </p:spPr>
      </p:pic>
      <p:cxnSp>
        <p:nvCxnSpPr>
          <p:cNvPr id="13" name="Straight Connector 12"/>
          <p:cNvCxnSpPr/>
          <p:nvPr/>
        </p:nvCxnSpPr>
        <p:spPr>
          <a:xfrm>
            <a:off x="2752725" y="3981450"/>
            <a:ext cx="5984875" cy="0"/>
          </a:xfrm>
          <a:prstGeom prst="line">
            <a:avLst/>
          </a:prstGeom>
          <a:ln>
            <a:gradFill>
              <a:gsLst>
                <a:gs pos="0">
                  <a:schemeClr val="accent1"/>
                </a:gs>
                <a:gs pos="100000">
                  <a:schemeClr val="accent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pic>
        <p:nvPicPr>
          <p:cNvPr id="15" name="Picture 14" descr="banner.png"/>
          <p:cNvPicPr>
            <a:picLocks noChangeAspect="1"/>
          </p:cNvPicPr>
          <p:nvPr/>
        </p:nvPicPr>
        <p:blipFill>
          <a:blip r:embed="rId4" cstate="print"/>
          <a:stretch>
            <a:fillRect/>
          </a:stretch>
        </p:blipFill>
        <p:spPr>
          <a:xfrm>
            <a:off x="4" y="5857875"/>
            <a:ext cx="6864728" cy="885771"/>
          </a:xfrm>
          <a:prstGeom prst="rect">
            <a:avLst/>
          </a:prstGeom>
        </p:spPr>
      </p:pic>
    </p:spTree>
    <p:extLst/>
  </p:cSld>
  <p:clrMapOvr>
    <a:masterClrMapping/>
  </p:clrMapOvr>
  <p:transition xmlns:p14="http://schemas.microsoft.com/office/powerpoint/2007/7/12/mai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WALKIN 2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52344" y="2761488"/>
            <a:ext cx="5916168" cy="1143000"/>
          </a:xfrm>
        </p:spPr>
        <p:txBody>
          <a:bodyPr anchor="b" anchorCtr="0">
            <a:noAutofit/>
          </a:bodyPr>
          <a:lstStyle>
            <a:lvl1pPr algn="r" defTabSz="914363" rtl="0" eaLnBrk="1" latinLnBrk="0" hangingPunct="1">
              <a:lnSpc>
                <a:spcPct val="90000"/>
              </a:lnSpc>
              <a:spcBef>
                <a:spcPct val="0"/>
              </a:spcBef>
              <a:buNone/>
              <a:defRPr lang="en-US" sz="3800" b="0" kern="1200" cap="none" spc="-100" baseline="0" dirty="0">
                <a:ln w="3175">
                  <a:noFill/>
                </a:ln>
                <a:gradFill>
                  <a:gsLst>
                    <a:gs pos="0">
                      <a:schemeClr val="bg1"/>
                    </a:gs>
                    <a:gs pos="100000">
                      <a:schemeClr val="bg1"/>
                    </a:gs>
                  </a:gsLst>
                  <a:lin ang="5400000" scaled="0"/>
                </a:gradFill>
                <a:effectLst/>
                <a:latin typeface="Segoe UI" pitchFamily="34" charset="0"/>
                <a:ea typeface="Segoe UI" pitchFamily="34" charset="0"/>
                <a:cs typeface="Segoe UI" pitchFamily="34" charset="0"/>
              </a:defRPr>
            </a:lvl1pPr>
          </a:lstStyle>
          <a:p>
            <a:r>
              <a:rPr lang="en-US" dirty="0" smtClean="0"/>
              <a:t>Event Name</a:t>
            </a:r>
            <a:endParaRPr lang="en-US" dirty="0"/>
          </a:p>
        </p:txBody>
      </p:sp>
      <p:sp>
        <p:nvSpPr>
          <p:cNvPr id="3" name="Subtitle 2"/>
          <p:cNvSpPr>
            <a:spLocks noGrp="1"/>
          </p:cNvSpPr>
          <p:nvPr>
            <p:ph type="subTitle" idx="1" hasCustomPrompt="1"/>
          </p:nvPr>
        </p:nvSpPr>
        <p:spPr>
          <a:xfrm>
            <a:off x="4087368" y="4096512"/>
            <a:ext cx="4581144" cy="461665"/>
          </a:xfrm>
        </p:spPr>
        <p:txBody>
          <a:bodyPr>
            <a:noAutofit/>
          </a:bodyPr>
          <a:lstStyle>
            <a:lvl1pPr marL="0" indent="0" algn="r" defTabSz="914363" rtl="0" eaLnBrk="1" latinLnBrk="0" hangingPunct="1">
              <a:lnSpc>
                <a:spcPct val="90000"/>
              </a:lnSpc>
              <a:spcBef>
                <a:spcPts val="0"/>
              </a:spcBef>
              <a:buClr>
                <a:srgbClr xmlns:mc="http://schemas.openxmlformats.org/markup-compatibility/2006" xmlns:a14="http://schemas.microsoft.com/office/drawing/2007/7/7/main" val="777777" mc:Ignorable=""/>
              </a:buClr>
              <a:buSzPct val="130000"/>
              <a:buFont typeface="Arial" pitchFamily="34" charset="0"/>
              <a:buNone/>
              <a:defRPr lang="en-US" sz="2000" kern="1200" dirty="0">
                <a:gradFill>
                  <a:gsLst>
                    <a:gs pos="0">
                      <a:schemeClr val="bg1">
                        <a:lumMod val="75000"/>
                      </a:schemeClr>
                    </a:gs>
                    <a:gs pos="100000">
                      <a:schemeClr val="bg1">
                        <a:lumMod val="75000"/>
                      </a:schemeClr>
                    </a:gs>
                  </a:gsLst>
                  <a:lin ang="5400000" scaled="0"/>
                </a:gra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12" name="Picture 2" descr="W:\TRANSFER\MBupload\SERVER-new\Logo\BizTalk\BizTalk\BizTalk_h_rgb_r.png"/>
          <p:cNvPicPr>
            <a:picLocks noChangeAspect="1" noChangeArrowheads="1"/>
          </p:cNvPicPr>
          <p:nvPr/>
        </p:nvPicPr>
        <p:blipFill>
          <a:blip r:embed="rId3" cstate="print"/>
          <a:stretch>
            <a:fillRect/>
          </a:stretch>
        </p:blipFill>
        <p:spPr bwMode="auto">
          <a:xfrm>
            <a:off x="6762749" y="6124576"/>
            <a:ext cx="1908175" cy="353726"/>
          </a:xfrm>
          <a:prstGeom prst="rect">
            <a:avLst/>
          </a:prstGeom>
          <a:noFill/>
        </p:spPr>
      </p:pic>
      <p:cxnSp>
        <p:nvCxnSpPr>
          <p:cNvPr id="13" name="Straight Connector 12"/>
          <p:cNvCxnSpPr/>
          <p:nvPr/>
        </p:nvCxnSpPr>
        <p:spPr>
          <a:xfrm>
            <a:off x="2752725" y="3981450"/>
            <a:ext cx="5984875" cy="0"/>
          </a:xfrm>
          <a:prstGeom prst="line">
            <a:avLst/>
          </a:prstGeom>
          <a:ln>
            <a:gradFill>
              <a:gsLst>
                <a:gs pos="0">
                  <a:schemeClr val="accent1"/>
                </a:gs>
                <a:gs pos="100000">
                  <a:schemeClr val="accent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transition xmlns:p14="http://schemas.microsoft.com/office/powerpoint/2007/7/12/mai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xmlns:mc="http://schemas.openxmlformats.org/markup-compatibility/2006" xmlns:a14="http://schemas.microsoft.com/office/drawing/2007/7/7/main" val="FFFFFF" mc:Ignorable=""/>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1pPr>
            <a:lvl2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2pPr>
            <a:lvl3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3pPr>
            <a:lvl4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4pPr>
            <a:lvl5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xmlns:p14="http://schemas.microsoft.com/office/powerpoint/2007/7/12/mai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xmlns:mc="http://schemas.openxmlformats.org/markup-compatibility/2006" xmlns:a14="http://schemas.microsoft.com/office/drawing/2007/7/7/main" val="FFFFFF" mc:Ignorable=""/>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1pPr>
            <a:lvl2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2pPr>
            <a:lvl3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3pPr>
            <a:lvl4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4pPr>
            <a:lvl5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07/7/7/main" val="FFFF99" mc:Ignorable=""/>
          </a:solidFill>
        </p:spPr>
        <p:txBody>
          <a:bodyPr wrap="square" lIns="152394" tIns="76197" rIns="152394" bIns="76197" anchor="b" anchorCtr="0">
            <a:noAutofit/>
          </a:bodyPr>
          <a:lstStyle>
            <a:lvl1pPr algn="r">
              <a:buFont typeface="Arial" pitchFamily="34" charset="0"/>
              <a:buNone/>
              <a:defRPr>
                <a:solidFill>
                  <a:srgbClr xmlns:mc="http://schemas.openxmlformats.org/markup-compatibility/2006" xmlns:a14="http://schemas.microsoft.com/office/drawing/2007/7/7/main" val="000000" mc:Ignorable=""/>
                </a:solidFill>
                <a:effectLst/>
                <a:latin typeface="Segoe Semibold" pitchFamily="34" charset="0"/>
              </a:defRPr>
            </a:lvl1pPr>
          </a:lstStyle>
          <a:p>
            <a:pPr lvl="0"/>
            <a:r>
              <a:rPr lang="en-US" smtClean="0"/>
              <a:t>Click to edit Master text styles</a:t>
            </a:r>
          </a:p>
        </p:txBody>
      </p:sp>
    </p:spTree>
    <p:extLst/>
  </p:cSld>
  <p:clrMapOvr>
    <a:masterClrMapping/>
  </p:clrMapOvr>
  <p:transition xmlns:p14="http://schemas.microsoft.com/office/powerpoint/2007/7/12/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marL="461963" indent="-461963">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1"/>
          </p:nvPr>
        </p:nvSpPr>
        <p:spPr/>
        <p:txBody>
          <a:bodyPr/>
          <a:lstStyle>
            <a:lvl1pPr>
              <a:defRPr>
                <a:latin typeface="segoe ui" pitchFamily="34" charset="0"/>
              </a:defRPr>
            </a:lvl1pPr>
          </a:lstStyle>
          <a:p>
            <a:fld id="{ACFC1C43-4963-4A84-9B5D-A33A80ABAB4E}"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5" name="Footer Placeholder 4"/>
          <p:cNvSpPr>
            <a:spLocks noGrp="1"/>
          </p:cNvSpPr>
          <p:nvPr>
            <p:ph type="ftr" sz="quarter" idx="12"/>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a:latin typeface="segoe ui" pitchFamily="34" charset="0"/>
              </a:defRPr>
            </a:lvl1pPr>
          </a:lstStyle>
          <a:p>
            <a:fld id="{ACFC1C43-4963-4A84-9B5D-A33A80ABAB4E}"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5" name="Footer Placeholder 4"/>
          <p:cNvSpPr>
            <a:spLocks noGrp="1"/>
          </p:cNvSpPr>
          <p:nvPr>
            <p:ph type="ftr" sz="quarter" idx="11"/>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pic>
        <p:nvPicPr>
          <p:cNvPr id="6" name="Picture 5" descr="background1.png"/>
          <p:cNvPicPr>
            <a:picLocks noChangeAspect="1"/>
          </p:cNvPicPr>
          <p:nvPr userDrawn="1"/>
        </p:nvPicPr>
        <p:blipFill>
          <a:blip r:embed="rId2"/>
          <a:stretch>
            <a:fillRect/>
          </a:stretch>
        </p:blipFill>
        <p:spPr>
          <a:xfrm>
            <a:off x="0" y="0"/>
            <a:ext cx="9144000" cy="6858000"/>
          </a:xfrm>
          <a:prstGeom prst="rect">
            <a:avLst/>
          </a:prstGeom>
        </p:spPr>
      </p:pic>
      <p:pic>
        <p:nvPicPr>
          <p:cNvPr id="7" name="Picture 6" descr="SQL08_bL.png"/>
          <p:cNvPicPr>
            <a:picLocks noChangeAspect="1"/>
          </p:cNvPicPr>
          <p:nvPr userDrawn="1"/>
        </p:nvPicPr>
        <p:blipFill>
          <a:blip r:embed="rId3"/>
          <a:stretch>
            <a:fillRect/>
          </a:stretch>
        </p:blipFill>
        <p:spPr>
          <a:xfrm>
            <a:off x="7086600" y="6400800"/>
            <a:ext cx="1714500" cy="363311"/>
          </a:xfrm>
          <a:prstGeom prst="rect">
            <a:avLst/>
          </a:prstGeom>
        </p:spPr>
      </p:pic>
    </p:spTree>
  </p:cSld>
  <p:clrMapOvr>
    <a:masterClrMapping/>
  </p:clrMapOvr>
  <p:transition xmlns:p14="http://schemas.microsoft.com/office/powerpoint/2007/7/12/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lvl1pPr>
              <a:defRPr>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6" name="Footer Placeholder 5"/>
          <p:cNvSpPr>
            <a:spLocks noGrp="1"/>
          </p:cNvSpPr>
          <p:nvPr>
            <p:ph type="ftr" sz="quarter" idx="11"/>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transition xmlns:p14="http://schemas.microsoft.com/office/powerpoint/2007/7/12/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514" y="649805"/>
            <a:ext cx="7043208" cy="1523494"/>
          </a:xfrm>
        </p:spPr>
        <p:txBody>
          <a:bodyPr anchor="ctr" anchorCtr="0">
            <a:noAutofit/>
          </a:bodyPr>
          <a:lstStyle>
            <a:lvl1pPr>
              <a:lnSpc>
                <a:spcPct val="90000"/>
              </a:lnSpc>
              <a:defRPr sz="5400">
                <a:solidFill>
                  <a:srgbClr xmlns:mc="http://schemas.openxmlformats.org/markup-compatibility/2006" xmlns:a14="http://schemas.microsoft.com/office/drawing/2007/7/7/main" val="D70023"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8" y="2729806"/>
            <a:ext cx="8040951" cy="1384994"/>
          </a:xfrm>
        </p:spPr>
        <p:txBody>
          <a:bodyPr anchor="b" anchorCtr="0">
            <a:noAutofit/>
            <a:scene3d>
              <a:camera prst="orthographicFront"/>
              <a:lightRig rig="flat" dir="t"/>
            </a:scene3d>
            <a:sp3d extrusionH="88900" contourW="2540">
              <a:bevelT w="38100" h="31750"/>
              <a:contourClr>
                <a:srgbClr xmlns:mc="http://schemas.openxmlformats.org/markup-compatibility/2006" xmlns:a14="http://schemas.microsoft.com/office/drawing/2007/7/7/main" val="F4A234" mc:Ignorable=""/>
              </a:contourClr>
            </a:sp3d>
          </a:bodyPr>
          <a:lstStyle>
            <a:lvl1pPr marL="0" indent="0" algn="r">
              <a:buFont typeface="Arial" pitchFamily="34" charset="0"/>
              <a:buNone/>
              <a:defRPr kumimoji="0" lang="en-US" sz="10000" b="1" i="1" u="none" strike="noStrike" kern="1200" cap="none" spc="-642" normalizeH="0" baseline="0" noProof="0" dirty="0" smtClean="0">
                <a:ln w="11430"/>
                <a:solidFill>
                  <a:srgbClr xmlns:mc="http://schemas.openxmlformats.org/markup-compatibility/2006" xmlns:a14="http://schemas.microsoft.com/office/drawing/2007/7/7/main" val="D70023" mc:Ignorable=""/>
                </a:solidFill>
                <a:effectLst>
                  <a:outerShdw blurRad="50800" dist="39000" dir="5460000" algn="tl">
                    <a:srgbClr xmlns:mc="http://schemas.openxmlformats.org/markup-compatibility/2006" xmlns:a14="http://schemas.microsoft.com/office/drawing/2007/7/7/main" val="000000" mc:Ignorable="">
                      <a:alpha val="38000"/>
                    </a:srgbClr>
                  </a:outerShdw>
                </a:effectLst>
                <a:uLnTx/>
                <a:uFillTx/>
                <a:latin typeface="segoe ui" pitchFamily="34" charset="0"/>
                <a:ea typeface="+mn-ea"/>
                <a:cs typeface="+mn-cs"/>
              </a:defRPr>
            </a:lvl1pPr>
          </a:lstStyle>
          <a:p>
            <a:pPr lvl="0"/>
            <a:r>
              <a:rPr lang="en-US" dirty="0" smtClean="0"/>
              <a:t>click to…</a:t>
            </a:r>
          </a:p>
        </p:txBody>
      </p:sp>
      <p:pic>
        <p:nvPicPr>
          <p:cNvPr id="15" name="Picture 14" descr="Title_bar_dark_RED_3.png"/>
          <p:cNvPicPr>
            <a:picLocks noChangeAspect="1"/>
          </p:cNvPicPr>
          <p:nvPr userDrawn="1"/>
        </p:nvPicPr>
        <p:blipFill>
          <a:blip r:embed="rId3"/>
          <a:stretch>
            <a:fillRect/>
          </a:stretch>
        </p:blipFill>
        <p:spPr>
          <a:xfrm>
            <a:off x="730250" y="4117087"/>
            <a:ext cx="8439150" cy="123825"/>
          </a:xfrm>
          <a:prstGeom prst="rect">
            <a:avLst/>
          </a:prstGeom>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lvl1pPr>
              <a:defRPr>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8" name="Footer Placeholder 7"/>
          <p:cNvSpPr>
            <a:spLocks noGrp="1"/>
          </p:cNvSpPr>
          <p:nvPr>
            <p:ph type="ftr" sz="quarter" idx="11"/>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transition xmlns:p14="http://schemas.microsoft.com/office/powerpoint/2007/7/12/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4" name="Footer Placeholder 3"/>
          <p:cNvSpPr>
            <a:spLocks noGrp="1"/>
          </p:cNvSpPr>
          <p:nvPr>
            <p:ph type="ftr" sz="quarter" idx="11"/>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atin typeface="segoe ui" pitchFamily="34" charset="0"/>
              </a:defRPr>
            </a:lvl1pPr>
          </a:lstStyle>
          <a:p>
            <a:fld id="{ACFC1C43-4963-4A84-9B5D-A33A80ABAB4E}"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3" name="Footer Placeholder 2"/>
          <p:cNvSpPr>
            <a:spLocks noGrp="1"/>
          </p:cNvSpPr>
          <p:nvPr>
            <p:ph type="ftr" sz="quarter" idx="11"/>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transition xmlns:p14="http://schemas.microsoft.com/office/powerpoint/2007/7/12/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WALKIN 1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WALKIN 3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WALKIN 4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xmlns:mc="http://schemas.openxmlformats.org/markup-compatibility/2006" xmlns:a14="http://schemas.microsoft.com/office/drawing/2007/7/7/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xmlns:mc="http://schemas.openxmlformats.org/markup-compatibility/2006" xmlns:a14="http://schemas.microsoft.com/office/drawing/2007/7/7/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07/7/7/main" val="FFFF99" mc:Ignorable=""/>
          </a:solidFill>
        </p:spPr>
        <p:txBody>
          <a:bodyPr wrap="square" lIns="152394" tIns="76197" rIns="152394" bIns="76197" anchor="b" anchorCtr="0">
            <a:noAutofit/>
          </a:bodyPr>
          <a:lstStyle>
            <a:lvl1pPr algn="r">
              <a:buFont typeface="Arial" pitchFamily="34" charset="0"/>
              <a:buNone/>
              <a:defRPr>
                <a:solidFill>
                  <a:srgbClr xmlns:mc="http://schemas.openxmlformats.org/markup-compatibility/2006" xmlns:a14="http://schemas.microsoft.com/office/drawing/2007/7/7/main" val="000000" mc:Ignorable=""/>
                </a:solidFill>
                <a:effectLst/>
                <a:latin typeface="Segoe Semibold" pitchFamily="34" charset="0"/>
              </a:defRPr>
            </a:lvl1pPr>
          </a:lstStyle>
          <a:p>
            <a:pPr lvl="0"/>
            <a:r>
              <a:rPr lang="en-US" smtClean="0"/>
              <a:t>Click to edit Master text styles</a:t>
            </a:r>
          </a:p>
        </p:txBody>
      </p:sp>
    </p:spTree>
  </p:cSld>
  <p:clrMapOvr>
    <a:masterClrMapping/>
  </p:clrMapOvr>
  <p:transition xmlns:p14="http://schemas.microsoft.com/office/powerpoint/2007/7/12/mai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
          <p:cNvSpPr>
            <a:spLocks noGrp="1" noChangeArrowheads="1"/>
          </p:cNvSpPr>
          <p:nvPr>
            <p:ph type="ftr" sz="quarter" idx="10"/>
          </p:nvPr>
        </p:nvSpPr>
        <p:spPr>
          <a:ln/>
        </p:spPr>
        <p:txBody>
          <a:bodyPr/>
          <a:lstStyle>
            <a:lvl1pPr>
              <a:defRPr>
                <a:latin typeface="segoe ui" pitchFamily="34" charset="0"/>
              </a:defRPr>
            </a:lvl1pPr>
          </a:lstStyle>
          <a:p>
            <a:pPr>
              <a:defRPr/>
            </a:pPr>
            <a:endParaRPr lang="en-US" dirty="0">
              <a:solidFill>
                <a:srgbClr xmlns:mc="http://schemas.openxmlformats.org/markup-compatibility/2006" xmlns:a14="http://schemas.microsoft.com/office/drawing/2007/7/7/main" val="FFFFFF" mc:Ignorable="">
                  <a:tint val="75000"/>
                </a:srgbClr>
              </a:solidFill>
            </a:endParaRPr>
          </a:p>
        </p:txBody>
      </p:sp>
      <p:sp>
        <p:nvSpPr>
          <p:cNvPr id="5" name="Rectangle 11"/>
          <p:cNvSpPr>
            <a:spLocks noGrp="1" noChangeArrowheads="1"/>
          </p:cNvSpPr>
          <p:nvPr>
            <p:ph type="sldNum" sz="quarter" idx="11"/>
          </p:nvPr>
        </p:nvSpPr>
        <p:spPr>
          <a:ln/>
        </p:spPr>
        <p:txBody>
          <a:bodyPr/>
          <a:lstStyle>
            <a:lvl1pPr>
              <a:defRPr>
                <a:latin typeface="segoe ui" pitchFamily="34" charset="0"/>
              </a:defRPr>
            </a:lvl1pPr>
          </a:lstStyle>
          <a:p>
            <a:pPr>
              <a:defRPr/>
            </a:pPr>
            <a:fld id="{AE89169F-A069-42E1-857F-6518F02769E2}" type="slidenum">
              <a:rPr lang="en-US" smtClean="0">
                <a:solidFill>
                  <a:srgbClr xmlns:mc="http://schemas.openxmlformats.org/markup-compatibility/2006" xmlns:a14="http://schemas.microsoft.com/office/drawing/2007/7/7/main" val="FFFFFF" mc:Ignorable="">
                    <a:tint val="75000"/>
                  </a:srgbClr>
                </a:solidFill>
              </a:rPr>
              <a:pPr>
                <a:defRPr/>
              </a:pPr>
              <a:t>‹#›</a:t>
            </a:fld>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03680"/>
          </a:xfrm>
        </p:spPr>
        <p:txBody>
          <a:bodyPr/>
          <a:lstStyle>
            <a:lvl1pPr>
              <a:lnSpc>
                <a:spcPct val="90000"/>
              </a:lnSpc>
              <a:buSzPct val="130000"/>
              <a:buFont typeface="Arial" pitchFamily="34" charset="0"/>
              <a:buChar char="•"/>
              <a:defRPr lang="en-US" sz="3200" kern="1200" dirty="0" smtClean="0">
                <a:solidFill>
                  <a:schemeClr val="bg1">
                    <a:lumMod val="75000"/>
                  </a:schemeClr>
                </a:solidFill>
                <a:latin typeface="segoe ui" pitchFamily="34" charset="0"/>
                <a:ea typeface="+mn-ea"/>
                <a:cs typeface="+mn-cs"/>
              </a:defRPr>
            </a:lvl1pPr>
            <a:lvl2pPr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00000"/>
              <a:buFont typeface="Segoe" pitchFamily="34" charset="0"/>
              <a:buChar char="−"/>
              <a:defRPr lang="en-US" sz="2800" kern="1200" dirty="0" smtClean="0">
                <a:solidFill>
                  <a:schemeClr val="bg1">
                    <a:lumMod val="75000"/>
                  </a:schemeClr>
                </a:solidFill>
                <a:latin typeface="segoe ui" pitchFamily="34" charset="0"/>
                <a:ea typeface="+mn-ea"/>
                <a:cs typeface="+mn-cs"/>
              </a:defRPr>
            </a:lvl2pPr>
            <a:lvl3pPr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00000"/>
              <a:buFont typeface="Segoe" pitchFamily="34" charset="0"/>
              <a:buChar char="−"/>
              <a:defRPr lang="en-US" sz="2400" kern="1200" dirty="0" smtClean="0">
                <a:solidFill>
                  <a:schemeClr val="bg1">
                    <a:lumMod val="75000"/>
                  </a:schemeClr>
                </a:solidFill>
                <a:latin typeface="segoe ui" pitchFamily="34" charset="0"/>
                <a:ea typeface="+mn-ea"/>
                <a:cs typeface="+mn-cs"/>
              </a:defRPr>
            </a:lvl3pPr>
            <a:lvl4pPr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00000"/>
              <a:buFont typeface="Segoe" pitchFamily="34" charset="0"/>
              <a:buChar char="−"/>
              <a:defRPr lang="en-US" sz="2400" kern="1200" dirty="0" smtClean="0">
                <a:solidFill>
                  <a:schemeClr val="bg1">
                    <a:lumMod val="75000"/>
                  </a:schemeClr>
                </a:solidFill>
                <a:latin typeface="segoe ui" pitchFamily="34" charset="0"/>
                <a:ea typeface="+mn-ea"/>
                <a:cs typeface="+mn-cs"/>
              </a:defRPr>
            </a:lvl4pPr>
            <a:lvl5pPr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00000"/>
              <a:buFont typeface="Segoe" pitchFamily="34" charset="0"/>
              <a:buChar char="−"/>
              <a:defRPr lang="en-US" sz="2400" kern="1200" dirty="0">
                <a:solidFill>
                  <a:schemeClr val="bg1">
                    <a:lumMod val="75000"/>
                  </a:schemeClr>
                </a:solidFill>
                <a:latin typeface="segoe ui" pitchFamily="34" charset="0"/>
                <a:ea typeface="+mn-ea"/>
                <a:cs typeface="+mn-cs"/>
              </a:defRPr>
            </a:lvl5pPr>
          </a:lstStyle>
          <a:p>
            <a:pPr marL="457200" lvl="0" indent="-457200"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30000"/>
              <a:buFontTx/>
              <a:buBlip>
                <a:blip r:embed="rId2"/>
              </a:buBlip>
            </a:pPr>
            <a:r>
              <a:rPr lang="en-US" dirty="0" smtClean="0"/>
              <a:t>Click to edit Master text styles</a:t>
            </a:r>
          </a:p>
          <a:p>
            <a:pPr marL="854075" lvl="1" indent="-396875"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Tx/>
              <a:buBlip>
                <a:blip r:embed="rId2"/>
              </a:buBlip>
            </a:pPr>
            <a:r>
              <a:rPr lang="en-US" dirty="0" smtClean="0"/>
              <a:t>Second level</a:t>
            </a:r>
          </a:p>
          <a:p>
            <a:pPr marL="1258888" lvl="2" indent="-404813"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Tx/>
              <a:buBlip>
                <a:blip r:embed="rId2"/>
              </a:buBlip>
            </a:pPr>
            <a:r>
              <a:rPr lang="en-US" dirty="0" smtClean="0"/>
              <a:t>Third level</a:t>
            </a:r>
          </a:p>
          <a:p>
            <a:pPr marL="1604963" lvl="3" indent="-346075"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Tx/>
              <a:buBlip>
                <a:blip r:embed="rId2"/>
              </a:buBlip>
            </a:pPr>
            <a:r>
              <a:rPr lang="en-US" dirty="0" smtClean="0"/>
              <a:t>Fourth level</a:t>
            </a:r>
          </a:p>
          <a:p>
            <a:pPr marL="1941513" lvl="4" indent="-336550"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Tx/>
              <a:buBlip>
                <a:blip r:embed="rId2"/>
              </a:buBlip>
            </a:pPr>
            <a:r>
              <a:rPr lang="en-US" dirty="0" smtClean="0"/>
              <a:t>Fifth level</a:t>
            </a: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LOGO-BAR.png"/>
          <p:cNvPicPr>
            <a:picLocks noChangeAspect="1"/>
          </p:cNvPicPr>
          <p:nvPr/>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xmlns:p14="http://schemas.microsoft.com/office/powerpoint/2007/7/12/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xmlns:mc="http://schemas.openxmlformats.org/markup-compatibility/2006" xmlns:a14="http://schemas.microsoft.com/office/drawing/2007/7/7/main" val="F4A234" mc:Ignorable=""/>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xmlns:mc="http://schemas.openxmlformats.org/markup-compatibility/2006" xmlns:a14="http://schemas.microsoft.com/office/drawing/2007/7/7/main" val="C0C0C0" mc:Ignorable=""/>
                    </a:gs>
                    <a:gs pos="65000">
                      <a:srgbClr xmlns:mc="http://schemas.openxmlformats.org/markup-compatibility/2006" xmlns:a14="http://schemas.microsoft.com/office/drawing/2007/7/7/main" val="FFFFFF" mc:Ignorable=""/>
                    </a:gs>
                  </a:gsLst>
                  <a:lin ang="16200000" scaled="1"/>
                  <a:tileRect/>
                </a:gradFill>
                <a:effectLst>
                  <a:outerShdw blurRad="50800" dist="39000" dir="5460000" algn="tl">
                    <a:srgbClr xmlns:mc="http://schemas.openxmlformats.org/markup-compatibility/2006" xmlns:a14="http://schemas.microsoft.com/office/drawing/2007/7/7/main" val="000000" mc:Ignorable="">
                      <a:alpha val="38000"/>
                    </a:srgbClr>
                  </a:outerShdw>
                </a:effectLst>
                <a:uLnTx/>
                <a:uFillTx/>
                <a:latin typeface="segoe ui" pitchFamily="34" charset="0"/>
                <a:ea typeface="+mn-ea"/>
                <a:cs typeface="+mn-cs"/>
              </a:defRPr>
            </a:lvl1pPr>
          </a:lstStyle>
          <a:p>
            <a:pPr lvl="0"/>
            <a:r>
              <a:rPr lang="en-US" dirty="0" smtClean="0"/>
              <a:t>click to…</a:t>
            </a:r>
          </a:p>
        </p:txBody>
      </p:sp>
      <p:pic>
        <p:nvPicPr>
          <p:cNvPr id="5" name="Picture 4" descr="LOGO-BAR.png"/>
          <p:cNvPicPr>
            <a:picLocks noChangeAspect="1"/>
          </p:cNvPicPr>
          <p:nvPr/>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xmlns:p14="http://schemas.microsoft.com/office/powerpoint/2007/7/12/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marL="461963" indent="-461963">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1"/>
          </p:nvPr>
        </p:nvSpPr>
        <p:spPr/>
        <p:txBody>
          <a:bodyPr/>
          <a:lstStyle>
            <a:lvl1pPr>
              <a:defRPr>
                <a:latin typeface="segoe ui" pitchFamily="34" charset="0"/>
              </a:defRPr>
            </a:lvl1pPr>
          </a:lstStyle>
          <a:p>
            <a:fld id="{ACFC1C43-4963-4A84-9B5D-A33A80ABAB4E}"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5" name="Footer Placeholder 4"/>
          <p:cNvSpPr>
            <a:spLocks noGrp="1"/>
          </p:cNvSpPr>
          <p:nvPr>
            <p:ph type="ftr" sz="quarter" idx="12"/>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a:latin typeface="segoe ui" pitchFamily="34" charset="0"/>
              </a:defRPr>
            </a:lvl1pPr>
          </a:lstStyle>
          <a:p>
            <a:fld id="{ACFC1C43-4963-4A84-9B5D-A33A80ABAB4E}"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5" name="Footer Placeholder 4"/>
          <p:cNvSpPr>
            <a:spLocks noGrp="1"/>
          </p:cNvSpPr>
          <p:nvPr>
            <p:ph type="ftr" sz="quarter" idx="11"/>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pic>
        <p:nvPicPr>
          <p:cNvPr id="6" name="Picture 5" descr="background1.png"/>
          <p:cNvPicPr>
            <a:picLocks noChangeAspect="1"/>
          </p:cNvPicPr>
          <p:nvPr userDrawn="1"/>
        </p:nvPicPr>
        <p:blipFill>
          <a:blip r:embed="rId2"/>
          <a:stretch>
            <a:fillRect/>
          </a:stretch>
        </p:blipFill>
        <p:spPr>
          <a:xfrm>
            <a:off x="0" y="0"/>
            <a:ext cx="9144000" cy="6858000"/>
          </a:xfrm>
          <a:prstGeom prst="rect">
            <a:avLst/>
          </a:prstGeom>
        </p:spPr>
      </p:pic>
      <p:pic>
        <p:nvPicPr>
          <p:cNvPr id="7" name="Picture 6" descr="SQL08_bL.png"/>
          <p:cNvPicPr>
            <a:picLocks noChangeAspect="1"/>
          </p:cNvPicPr>
          <p:nvPr userDrawn="1"/>
        </p:nvPicPr>
        <p:blipFill>
          <a:blip r:embed="rId3"/>
          <a:stretch>
            <a:fillRect/>
          </a:stretch>
        </p:blipFill>
        <p:spPr>
          <a:xfrm>
            <a:off x="7086600" y="6400800"/>
            <a:ext cx="1714500" cy="363311"/>
          </a:xfrm>
          <a:prstGeom prst="rect">
            <a:avLst/>
          </a:prstGeom>
        </p:spPr>
      </p:pic>
    </p:spTree>
  </p:cSld>
  <p:clrMapOvr>
    <a:masterClrMapping/>
  </p:clrMapOvr>
  <p:transition xmlns:p14="http://schemas.microsoft.com/office/powerpoint/2007/7/12/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lvl1pPr>
              <a:defRPr>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6" name="Footer Placeholder 5"/>
          <p:cNvSpPr>
            <a:spLocks noGrp="1"/>
          </p:cNvSpPr>
          <p:nvPr>
            <p:ph type="ftr" sz="quarter" idx="11"/>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transition xmlns:p14="http://schemas.microsoft.com/office/powerpoint/2007/7/12/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lvl1pPr>
              <a:defRPr>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8" name="Footer Placeholder 7"/>
          <p:cNvSpPr>
            <a:spLocks noGrp="1"/>
          </p:cNvSpPr>
          <p:nvPr>
            <p:ph type="ftr" sz="quarter" idx="11"/>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transition xmlns:p14="http://schemas.microsoft.com/office/powerpoint/2007/7/12/mai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4" name="Footer Placeholder 3"/>
          <p:cNvSpPr>
            <a:spLocks noGrp="1"/>
          </p:cNvSpPr>
          <p:nvPr>
            <p:ph type="ftr" sz="quarter" idx="11"/>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atin typeface="segoe ui" pitchFamily="34" charset="0"/>
              </a:defRPr>
            </a:lvl1pPr>
          </a:lstStyle>
          <a:p>
            <a:fld id="{ACFC1C43-4963-4A84-9B5D-A33A80ABAB4E}"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3" name="Footer Placeholder 2"/>
          <p:cNvSpPr>
            <a:spLocks noGrp="1"/>
          </p:cNvSpPr>
          <p:nvPr>
            <p:ph type="ftr" sz="quarter" idx="11"/>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transition xmlns:p14="http://schemas.microsoft.com/office/powerpoint/2007/7/12/mai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WALKIN 1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WALKIN 3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WALKIN 4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xmlns:mc="http://schemas.openxmlformats.org/markup-compatibility/2006" xmlns:a14="http://schemas.microsoft.com/office/drawing/2007/7/7/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xmlns:mc="http://schemas.openxmlformats.org/markup-compatibility/2006" xmlns:a14="http://schemas.microsoft.com/office/drawing/2007/7/7/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07/7/7/main" val="FFFF99" mc:Ignorable=""/>
          </a:solidFill>
        </p:spPr>
        <p:txBody>
          <a:bodyPr wrap="square" lIns="152394" tIns="76197" rIns="152394" bIns="76197" anchor="b" anchorCtr="0">
            <a:noAutofit/>
          </a:bodyPr>
          <a:lstStyle>
            <a:lvl1pPr algn="r">
              <a:buFont typeface="Arial" pitchFamily="34" charset="0"/>
              <a:buNone/>
              <a:defRPr>
                <a:solidFill>
                  <a:srgbClr xmlns:mc="http://schemas.openxmlformats.org/markup-compatibility/2006" xmlns:a14="http://schemas.microsoft.com/office/drawing/2007/7/7/main" val="000000" mc:Ignorable=""/>
                </a:solidFill>
                <a:effectLst/>
                <a:latin typeface="Segoe Semibold" pitchFamily="34" charset="0"/>
              </a:defRPr>
            </a:lvl1pPr>
          </a:lstStyle>
          <a:p>
            <a:pPr lvl="0"/>
            <a:r>
              <a:rPr lang="en-US" smtClean="0"/>
              <a:t>Click to edit Master text styles</a:t>
            </a:r>
          </a:p>
        </p:txBody>
      </p:sp>
    </p:spTree>
  </p:cSld>
  <p:clrMapOvr>
    <a:masterClrMapping/>
  </p:clrMapOvr>
  <p:transition xmlns:p14="http://schemas.microsoft.com/office/powerpoint/2007/7/12/mai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
          <p:cNvSpPr>
            <a:spLocks noGrp="1" noChangeArrowheads="1"/>
          </p:cNvSpPr>
          <p:nvPr>
            <p:ph type="ftr" sz="quarter" idx="10"/>
          </p:nvPr>
        </p:nvSpPr>
        <p:spPr>
          <a:ln/>
        </p:spPr>
        <p:txBody>
          <a:bodyPr/>
          <a:lstStyle>
            <a:lvl1pPr>
              <a:defRPr>
                <a:latin typeface="segoe ui" pitchFamily="34" charset="0"/>
              </a:defRPr>
            </a:lvl1pPr>
          </a:lstStyle>
          <a:p>
            <a:pPr>
              <a:defRPr/>
            </a:pPr>
            <a:endParaRPr lang="en-US" dirty="0">
              <a:solidFill>
                <a:srgbClr xmlns:mc="http://schemas.openxmlformats.org/markup-compatibility/2006" xmlns:a14="http://schemas.microsoft.com/office/drawing/2007/7/7/main" val="FFFFFF" mc:Ignorable="">
                  <a:tint val="75000"/>
                </a:srgbClr>
              </a:solidFill>
            </a:endParaRPr>
          </a:p>
        </p:txBody>
      </p:sp>
      <p:sp>
        <p:nvSpPr>
          <p:cNvPr id="5" name="Rectangle 11"/>
          <p:cNvSpPr>
            <a:spLocks noGrp="1" noChangeArrowheads="1"/>
          </p:cNvSpPr>
          <p:nvPr>
            <p:ph type="sldNum" sz="quarter" idx="11"/>
          </p:nvPr>
        </p:nvSpPr>
        <p:spPr>
          <a:ln/>
        </p:spPr>
        <p:txBody>
          <a:bodyPr/>
          <a:lstStyle>
            <a:lvl1pPr>
              <a:defRPr>
                <a:latin typeface="segoe ui" pitchFamily="34" charset="0"/>
              </a:defRPr>
            </a:lvl1pPr>
          </a:lstStyle>
          <a:p>
            <a:pPr>
              <a:defRPr/>
            </a:pPr>
            <a:fld id="{AE89169F-A069-42E1-857F-6518F02769E2}" type="slidenum">
              <a:rPr lang="en-US" smtClean="0">
                <a:solidFill>
                  <a:srgbClr xmlns:mc="http://schemas.openxmlformats.org/markup-compatibility/2006" xmlns:a14="http://schemas.microsoft.com/office/drawing/2007/7/7/main" val="FFFFFF" mc:Ignorable="">
                    <a:tint val="75000"/>
                  </a:srgbClr>
                </a:solidFill>
              </a:rPr>
              <a:pPr>
                <a:defRPr/>
              </a:pPr>
              <a:t>‹#›</a:t>
            </a:fld>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LOGO-BAR.png"/>
          <p:cNvPicPr>
            <a:picLocks noChangeAspect="1"/>
          </p:cNvPicPr>
          <p:nvPr/>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xmlns:p14="http://schemas.microsoft.com/office/powerpoint/2007/7/12/mai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xmlns:mc="http://schemas.openxmlformats.org/markup-compatibility/2006" xmlns:a14="http://schemas.microsoft.com/office/drawing/2007/7/7/main" val="F4A234" mc:Ignorable=""/>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xmlns:mc="http://schemas.openxmlformats.org/markup-compatibility/2006" xmlns:a14="http://schemas.microsoft.com/office/drawing/2007/7/7/main" val="C0C0C0" mc:Ignorable=""/>
                    </a:gs>
                    <a:gs pos="65000">
                      <a:srgbClr xmlns:mc="http://schemas.openxmlformats.org/markup-compatibility/2006" xmlns:a14="http://schemas.microsoft.com/office/drawing/2007/7/7/main" val="FFFFFF" mc:Ignorable=""/>
                    </a:gs>
                  </a:gsLst>
                  <a:lin ang="16200000" scaled="1"/>
                  <a:tileRect/>
                </a:gradFill>
                <a:effectLst>
                  <a:outerShdw blurRad="50800" dist="39000" dir="5460000" algn="tl">
                    <a:srgbClr xmlns:mc="http://schemas.openxmlformats.org/markup-compatibility/2006" xmlns:a14="http://schemas.microsoft.com/office/drawing/2007/7/7/main" val="000000" mc:Ignorable="">
                      <a:alpha val="38000"/>
                    </a:srgbClr>
                  </a:outerShdw>
                </a:effectLst>
                <a:uLnTx/>
                <a:uFillTx/>
                <a:latin typeface="segoe ui" pitchFamily="34" charset="0"/>
                <a:ea typeface="+mn-ea"/>
                <a:cs typeface="+mn-cs"/>
              </a:defRPr>
            </a:lvl1pPr>
          </a:lstStyle>
          <a:p>
            <a:pPr lvl="0"/>
            <a:r>
              <a:rPr lang="en-US" dirty="0" smtClean="0"/>
              <a:t>click to…</a:t>
            </a:r>
          </a:p>
        </p:txBody>
      </p:sp>
      <p:pic>
        <p:nvPicPr>
          <p:cNvPr id="5" name="Picture 4" descr="LOGO-BAR.png"/>
          <p:cNvPicPr>
            <a:picLocks noChangeAspect="1"/>
          </p:cNvPicPr>
          <p:nvPr/>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xmlns:p14="http://schemas.microsoft.com/office/powerpoint/2007/7/12/mai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marL="461963" indent="-461963">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1"/>
          </p:nvPr>
        </p:nvSpPr>
        <p:spPr/>
        <p:txBody>
          <a:bodyPr/>
          <a:lstStyle>
            <a:lvl1pPr>
              <a:defRPr>
                <a:latin typeface="segoe ui" pitchFamily="34" charset="0"/>
              </a:defRPr>
            </a:lvl1pPr>
          </a:lstStyle>
          <a:p>
            <a:fld id="{ACFC1C43-4963-4A84-9B5D-A33A80ABAB4E}"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5" name="Footer Placeholder 4"/>
          <p:cNvSpPr>
            <a:spLocks noGrp="1"/>
          </p:cNvSpPr>
          <p:nvPr>
            <p:ph type="ftr" sz="quarter" idx="12"/>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a:latin typeface="segoe ui" pitchFamily="34" charset="0"/>
              </a:defRPr>
            </a:lvl1pPr>
          </a:lstStyle>
          <a:p>
            <a:fld id="{ACFC1C43-4963-4A84-9B5D-A33A80ABAB4E}"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5" name="Footer Placeholder 4"/>
          <p:cNvSpPr>
            <a:spLocks noGrp="1"/>
          </p:cNvSpPr>
          <p:nvPr>
            <p:ph type="ftr" sz="quarter" idx="11"/>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pic>
        <p:nvPicPr>
          <p:cNvPr id="6" name="Picture 5" descr="background1.png"/>
          <p:cNvPicPr>
            <a:picLocks noChangeAspect="1"/>
          </p:cNvPicPr>
          <p:nvPr userDrawn="1"/>
        </p:nvPicPr>
        <p:blipFill>
          <a:blip r:embed="rId2"/>
          <a:stretch>
            <a:fillRect/>
          </a:stretch>
        </p:blipFill>
        <p:spPr>
          <a:xfrm>
            <a:off x="0" y="0"/>
            <a:ext cx="9144000" cy="6858000"/>
          </a:xfrm>
          <a:prstGeom prst="rect">
            <a:avLst/>
          </a:prstGeom>
        </p:spPr>
      </p:pic>
      <p:pic>
        <p:nvPicPr>
          <p:cNvPr id="7" name="Picture 6" descr="SQL08_bL.png"/>
          <p:cNvPicPr>
            <a:picLocks noChangeAspect="1"/>
          </p:cNvPicPr>
          <p:nvPr userDrawn="1"/>
        </p:nvPicPr>
        <p:blipFill>
          <a:blip r:embed="rId3"/>
          <a:stretch>
            <a:fillRect/>
          </a:stretch>
        </p:blipFill>
        <p:spPr>
          <a:xfrm>
            <a:off x="7086600" y="6400800"/>
            <a:ext cx="1714500" cy="363311"/>
          </a:xfrm>
          <a:prstGeom prst="rect">
            <a:avLst/>
          </a:prstGeom>
        </p:spPr>
      </p:pic>
    </p:spTree>
  </p:cSld>
  <p:clrMapOvr>
    <a:masterClrMapping/>
  </p:clrMapOvr>
  <p:transition xmlns:p14="http://schemas.microsoft.com/office/powerpoint/2007/7/12/mai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lvl1pPr>
              <a:defRPr>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6" name="Footer Placeholder 5"/>
          <p:cNvSpPr>
            <a:spLocks noGrp="1"/>
          </p:cNvSpPr>
          <p:nvPr>
            <p:ph type="ftr" sz="quarter" idx="11"/>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transition xmlns:p14="http://schemas.microsoft.com/office/powerpoint/2007/7/12/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lvl1pPr>
              <a:defRPr>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8" name="Footer Placeholder 7"/>
          <p:cNvSpPr>
            <a:spLocks noGrp="1"/>
          </p:cNvSpPr>
          <p:nvPr>
            <p:ph type="ftr" sz="quarter" idx="11"/>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transition xmlns:p14="http://schemas.microsoft.com/office/powerpoint/2007/7/12/mai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4" name="Footer Placeholder 3"/>
          <p:cNvSpPr>
            <a:spLocks noGrp="1"/>
          </p:cNvSpPr>
          <p:nvPr>
            <p:ph type="ftr" sz="quarter" idx="11"/>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atin typeface="segoe ui" pitchFamily="34" charset="0"/>
              </a:defRPr>
            </a:lvl1pPr>
          </a:lstStyle>
          <a:p>
            <a:fld id="{ACFC1C43-4963-4A84-9B5D-A33A80ABAB4E}"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3" name="Footer Placeholder 2"/>
          <p:cNvSpPr>
            <a:spLocks noGrp="1"/>
          </p:cNvSpPr>
          <p:nvPr>
            <p:ph type="ftr" sz="quarter" idx="11"/>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transition xmlns:p14="http://schemas.microsoft.com/office/powerpoint/2007/7/12/mai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WALKIN 1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WALKIN 3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WALKIN 4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xmlns:mc="http://schemas.openxmlformats.org/markup-compatibility/2006" xmlns:a14="http://schemas.microsoft.com/office/drawing/2007/7/7/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xmlns:mc="http://schemas.openxmlformats.org/markup-compatibility/2006" xmlns:a14="http://schemas.microsoft.com/office/drawing/2007/7/7/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07/7/7/main" val="FFFF99" mc:Ignorable=""/>
          </a:solidFill>
        </p:spPr>
        <p:txBody>
          <a:bodyPr wrap="square" lIns="152394" tIns="76197" rIns="152394" bIns="76197" anchor="b" anchorCtr="0">
            <a:noAutofit/>
          </a:bodyPr>
          <a:lstStyle>
            <a:lvl1pPr algn="r">
              <a:buFont typeface="Arial" pitchFamily="34" charset="0"/>
              <a:buNone/>
              <a:defRPr>
                <a:solidFill>
                  <a:srgbClr xmlns:mc="http://schemas.openxmlformats.org/markup-compatibility/2006" xmlns:a14="http://schemas.microsoft.com/office/drawing/2007/7/7/main" val="000000" mc:Ignorable=""/>
                </a:solidFill>
                <a:effectLst/>
                <a:latin typeface="Segoe Semibold" pitchFamily="34" charset="0"/>
              </a:defRPr>
            </a:lvl1pPr>
          </a:lstStyle>
          <a:p>
            <a:pPr lvl="0"/>
            <a:r>
              <a:rPr lang="en-US" smtClean="0"/>
              <a:t>Click to edit Master text styles</a:t>
            </a:r>
          </a:p>
        </p:txBody>
      </p:sp>
    </p:spTree>
  </p:cSld>
  <p:clrMapOvr>
    <a:masterClrMapping/>
  </p:clrMapOvr>
  <p:transition xmlns:p14="http://schemas.microsoft.com/office/powerpoint/2007/7/12/mai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
          <p:cNvSpPr>
            <a:spLocks noGrp="1" noChangeArrowheads="1"/>
          </p:cNvSpPr>
          <p:nvPr>
            <p:ph type="ftr" sz="quarter" idx="10"/>
          </p:nvPr>
        </p:nvSpPr>
        <p:spPr>
          <a:ln/>
        </p:spPr>
        <p:txBody>
          <a:bodyPr/>
          <a:lstStyle>
            <a:lvl1pPr>
              <a:defRPr>
                <a:latin typeface="segoe ui" pitchFamily="34" charset="0"/>
              </a:defRPr>
            </a:lvl1pPr>
          </a:lstStyle>
          <a:p>
            <a:pPr>
              <a:defRPr/>
            </a:pPr>
            <a:endParaRPr lang="en-US" dirty="0">
              <a:solidFill>
                <a:srgbClr xmlns:mc="http://schemas.openxmlformats.org/markup-compatibility/2006" xmlns:a14="http://schemas.microsoft.com/office/drawing/2007/7/7/main" val="FFFFFF" mc:Ignorable="">
                  <a:tint val="75000"/>
                </a:srgbClr>
              </a:solidFill>
            </a:endParaRPr>
          </a:p>
        </p:txBody>
      </p:sp>
      <p:sp>
        <p:nvSpPr>
          <p:cNvPr id="5" name="Rectangle 11"/>
          <p:cNvSpPr>
            <a:spLocks noGrp="1" noChangeArrowheads="1"/>
          </p:cNvSpPr>
          <p:nvPr>
            <p:ph type="sldNum" sz="quarter" idx="11"/>
          </p:nvPr>
        </p:nvSpPr>
        <p:spPr>
          <a:ln/>
        </p:spPr>
        <p:txBody>
          <a:bodyPr/>
          <a:lstStyle>
            <a:lvl1pPr>
              <a:defRPr>
                <a:latin typeface="segoe ui" pitchFamily="34" charset="0"/>
              </a:defRPr>
            </a:lvl1pPr>
          </a:lstStyle>
          <a:p>
            <a:pPr>
              <a:defRPr/>
            </a:pPr>
            <a:fld id="{AE89169F-A069-42E1-857F-6518F02769E2}" type="slidenum">
              <a:rPr lang="en-US" smtClean="0">
                <a:solidFill>
                  <a:srgbClr xmlns:mc="http://schemas.openxmlformats.org/markup-compatibility/2006" xmlns:a14="http://schemas.microsoft.com/office/drawing/2007/7/7/main" val="FFFFFF" mc:Ignorable="">
                    <a:tint val="75000"/>
                  </a:srgbClr>
                </a:solidFill>
              </a:rPr>
              <a:pPr>
                <a:defRPr/>
              </a:pPr>
              <a:t>‹#›</a:t>
            </a:fld>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LOGO-BAR.png"/>
          <p:cNvPicPr>
            <a:picLocks noChangeAspect="1"/>
          </p:cNvPicPr>
          <p:nvPr/>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xmlns:p14="http://schemas.microsoft.com/office/powerpoint/2007/7/12/mai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xmlns:mc="http://schemas.openxmlformats.org/markup-compatibility/2006" xmlns:a14="http://schemas.microsoft.com/office/drawing/2007/7/7/main" val="F4A234" mc:Ignorable=""/>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xmlns:mc="http://schemas.openxmlformats.org/markup-compatibility/2006" xmlns:a14="http://schemas.microsoft.com/office/drawing/2007/7/7/main" val="C0C0C0" mc:Ignorable=""/>
                    </a:gs>
                    <a:gs pos="65000">
                      <a:srgbClr xmlns:mc="http://schemas.openxmlformats.org/markup-compatibility/2006" xmlns:a14="http://schemas.microsoft.com/office/drawing/2007/7/7/main" val="FFFFFF" mc:Ignorable=""/>
                    </a:gs>
                  </a:gsLst>
                  <a:lin ang="16200000" scaled="1"/>
                  <a:tileRect/>
                </a:gradFill>
                <a:effectLst>
                  <a:outerShdw blurRad="50800" dist="39000" dir="5460000" algn="tl">
                    <a:srgbClr xmlns:mc="http://schemas.openxmlformats.org/markup-compatibility/2006" xmlns:a14="http://schemas.microsoft.com/office/drawing/2007/7/7/main" val="000000" mc:Ignorable="">
                      <a:alpha val="38000"/>
                    </a:srgbClr>
                  </a:outerShdw>
                </a:effectLst>
                <a:uLnTx/>
                <a:uFillTx/>
                <a:latin typeface="segoe ui" pitchFamily="34" charset="0"/>
                <a:ea typeface="+mn-ea"/>
                <a:cs typeface="+mn-cs"/>
              </a:defRPr>
            </a:lvl1pPr>
          </a:lstStyle>
          <a:p>
            <a:pPr lvl="0"/>
            <a:r>
              <a:rPr lang="en-US" dirty="0" smtClean="0"/>
              <a:t>click to…</a:t>
            </a:r>
          </a:p>
        </p:txBody>
      </p:sp>
      <p:pic>
        <p:nvPicPr>
          <p:cNvPr id="5" name="Picture 4" descr="LOGO-BAR.png"/>
          <p:cNvPicPr>
            <a:picLocks noChangeAspect="1"/>
          </p:cNvPicPr>
          <p:nvPr/>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xmlns:p14="http://schemas.microsoft.com/office/powerpoint/2007/7/12/mai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marL="461963" indent="-461963">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1"/>
          </p:nvPr>
        </p:nvSpPr>
        <p:spPr/>
        <p:txBody>
          <a:bodyPr/>
          <a:lstStyle>
            <a:lvl1pPr>
              <a:defRPr>
                <a:latin typeface="segoe ui" pitchFamily="34" charset="0"/>
              </a:defRPr>
            </a:lvl1pPr>
          </a:lstStyle>
          <a:p>
            <a:fld id="{ACFC1C43-4963-4A84-9B5D-A33A80ABAB4E}"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5" name="Footer Placeholder 4"/>
          <p:cNvSpPr>
            <a:spLocks noGrp="1"/>
          </p:cNvSpPr>
          <p:nvPr>
            <p:ph type="ftr" sz="quarter" idx="12"/>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a:latin typeface="segoe ui" pitchFamily="34" charset="0"/>
              </a:defRPr>
            </a:lvl1pPr>
          </a:lstStyle>
          <a:p>
            <a:fld id="{ACFC1C43-4963-4A84-9B5D-A33A80ABAB4E}"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5" name="Footer Placeholder 4"/>
          <p:cNvSpPr>
            <a:spLocks noGrp="1"/>
          </p:cNvSpPr>
          <p:nvPr>
            <p:ph type="ftr" sz="quarter" idx="11"/>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pic>
        <p:nvPicPr>
          <p:cNvPr id="6" name="Picture 5" descr="background1.png"/>
          <p:cNvPicPr>
            <a:picLocks noChangeAspect="1"/>
          </p:cNvPicPr>
          <p:nvPr userDrawn="1"/>
        </p:nvPicPr>
        <p:blipFill>
          <a:blip r:embed="rId2"/>
          <a:stretch>
            <a:fillRect/>
          </a:stretch>
        </p:blipFill>
        <p:spPr>
          <a:xfrm>
            <a:off x="0" y="0"/>
            <a:ext cx="9144000" cy="6858000"/>
          </a:xfrm>
          <a:prstGeom prst="rect">
            <a:avLst/>
          </a:prstGeom>
        </p:spPr>
      </p:pic>
      <p:pic>
        <p:nvPicPr>
          <p:cNvPr id="7" name="Picture 6" descr="SQL08_bL.png"/>
          <p:cNvPicPr>
            <a:picLocks noChangeAspect="1"/>
          </p:cNvPicPr>
          <p:nvPr userDrawn="1"/>
        </p:nvPicPr>
        <p:blipFill>
          <a:blip r:embed="rId3"/>
          <a:stretch>
            <a:fillRect/>
          </a:stretch>
        </p:blipFill>
        <p:spPr>
          <a:xfrm>
            <a:off x="7086600" y="6400800"/>
            <a:ext cx="1714500" cy="363311"/>
          </a:xfrm>
          <a:prstGeom prst="rect">
            <a:avLst/>
          </a:prstGeom>
        </p:spPr>
      </p:pic>
    </p:spTree>
  </p:cSld>
  <p:clrMapOvr>
    <a:masterClrMapping/>
  </p:clrMapOvr>
  <p:transition xmlns:p14="http://schemas.microsoft.com/office/powerpoint/2007/7/12/mai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lvl1pPr>
              <a:defRPr>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6" name="Footer Placeholder 5"/>
          <p:cNvSpPr>
            <a:spLocks noGrp="1"/>
          </p:cNvSpPr>
          <p:nvPr>
            <p:ph type="ftr" sz="quarter" idx="11"/>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transition xmlns:p14="http://schemas.microsoft.com/office/powerpoint/2007/7/12/mai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lvl1pPr>
              <a:defRPr>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8" name="Footer Placeholder 7"/>
          <p:cNvSpPr>
            <a:spLocks noGrp="1"/>
          </p:cNvSpPr>
          <p:nvPr>
            <p:ph type="ftr" sz="quarter" idx="11"/>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transition xmlns:p14="http://schemas.microsoft.com/office/powerpoint/2007/7/12/mai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4" name="Footer Placeholder 3"/>
          <p:cNvSpPr>
            <a:spLocks noGrp="1"/>
          </p:cNvSpPr>
          <p:nvPr>
            <p:ph type="ftr" sz="quarter" idx="11"/>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atin typeface="segoe ui" pitchFamily="34" charset="0"/>
              </a:defRPr>
            </a:lvl1pPr>
          </a:lstStyle>
          <a:p>
            <a:fld id="{ACFC1C43-4963-4A84-9B5D-A33A80ABAB4E}"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3" name="Footer Placeholder 2"/>
          <p:cNvSpPr>
            <a:spLocks noGrp="1"/>
          </p:cNvSpPr>
          <p:nvPr>
            <p:ph type="ftr" sz="quarter" idx="11"/>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transition xmlns:p14="http://schemas.microsoft.com/office/powerpoint/2007/7/12/mai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WALKIN 1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WALKIN 3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WALKIN 4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xmlns:mc="http://schemas.openxmlformats.org/markup-compatibility/2006" xmlns:a14="http://schemas.microsoft.com/office/drawing/2007/7/7/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xmlns:mc="http://schemas.openxmlformats.org/markup-compatibility/2006" xmlns:a14="http://schemas.microsoft.com/office/drawing/2007/7/7/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07/7/7/main" val="FFFF99" mc:Ignorable=""/>
          </a:solidFill>
        </p:spPr>
        <p:txBody>
          <a:bodyPr wrap="square" lIns="152394" tIns="76197" rIns="152394" bIns="76197" anchor="b" anchorCtr="0">
            <a:noAutofit/>
          </a:bodyPr>
          <a:lstStyle>
            <a:lvl1pPr algn="r">
              <a:buFont typeface="Arial" pitchFamily="34" charset="0"/>
              <a:buNone/>
              <a:defRPr>
                <a:solidFill>
                  <a:srgbClr xmlns:mc="http://schemas.openxmlformats.org/markup-compatibility/2006" xmlns:a14="http://schemas.microsoft.com/office/drawing/2007/7/7/main" val="000000" mc:Ignorable=""/>
                </a:solidFill>
                <a:effectLst/>
                <a:latin typeface="Segoe Semibold" pitchFamily="34" charset="0"/>
              </a:defRPr>
            </a:lvl1pPr>
          </a:lstStyle>
          <a:p>
            <a:pPr lvl="0"/>
            <a:r>
              <a:rPr lang="en-US" smtClean="0"/>
              <a:t>Click to edit Master text styles</a:t>
            </a:r>
          </a:p>
        </p:txBody>
      </p:sp>
    </p:spTree>
  </p:cSld>
  <p:clrMapOvr>
    <a:masterClrMapping/>
  </p:clrMapOvr>
  <p:transition xmlns:p14="http://schemas.microsoft.com/office/powerpoint/2007/7/12/mai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
          <p:cNvSpPr>
            <a:spLocks noGrp="1" noChangeArrowheads="1"/>
          </p:cNvSpPr>
          <p:nvPr>
            <p:ph type="ftr" sz="quarter" idx="10"/>
          </p:nvPr>
        </p:nvSpPr>
        <p:spPr>
          <a:ln/>
        </p:spPr>
        <p:txBody>
          <a:bodyPr/>
          <a:lstStyle>
            <a:lvl1pPr>
              <a:defRPr>
                <a:latin typeface="segoe ui" pitchFamily="34" charset="0"/>
              </a:defRPr>
            </a:lvl1pPr>
          </a:lstStyle>
          <a:p>
            <a:pPr>
              <a:defRPr/>
            </a:pPr>
            <a:endParaRPr lang="en-US" dirty="0">
              <a:solidFill>
                <a:srgbClr xmlns:mc="http://schemas.openxmlformats.org/markup-compatibility/2006" xmlns:a14="http://schemas.microsoft.com/office/drawing/2007/7/7/main" val="FFFFFF" mc:Ignorable="">
                  <a:tint val="75000"/>
                </a:srgbClr>
              </a:solidFill>
            </a:endParaRPr>
          </a:p>
        </p:txBody>
      </p:sp>
      <p:sp>
        <p:nvSpPr>
          <p:cNvPr id="5" name="Rectangle 11"/>
          <p:cNvSpPr>
            <a:spLocks noGrp="1" noChangeArrowheads="1"/>
          </p:cNvSpPr>
          <p:nvPr>
            <p:ph type="sldNum" sz="quarter" idx="11"/>
          </p:nvPr>
        </p:nvSpPr>
        <p:spPr>
          <a:ln/>
        </p:spPr>
        <p:txBody>
          <a:bodyPr/>
          <a:lstStyle>
            <a:lvl1pPr>
              <a:defRPr>
                <a:latin typeface="segoe ui" pitchFamily="34" charset="0"/>
              </a:defRPr>
            </a:lvl1pPr>
          </a:lstStyle>
          <a:p>
            <a:pPr>
              <a:defRPr/>
            </a:pPr>
            <a:fld id="{AE89169F-A069-42E1-857F-6518F02769E2}" type="slidenum">
              <a:rPr lang="en-US" smtClean="0">
                <a:solidFill>
                  <a:srgbClr xmlns:mc="http://schemas.openxmlformats.org/markup-compatibility/2006" xmlns:a14="http://schemas.microsoft.com/office/drawing/2007/7/7/main" val="FFFFFF" mc:Ignorable="">
                    <a:tint val="75000"/>
                  </a:srgbClr>
                </a:solidFill>
              </a:rPr>
              <a:pPr>
                <a:defRPr/>
              </a:pPr>
              <a:t>‹#›</a:t>
            </a:fld>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LOGO-BAR.png"/>
          <p:cNvPicPr>
            <a:picLocks noChangeAspect="1"/>
          </p:cNvPicPr>
          <p:nvPr/>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xmlns:p14="http://schemas.microsoft.com/office/powerpoint/2007/7/12/mai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xmlns:mc="http://schemas.openxmlformats.org/markup-compatibility/2006" xmlns:a14="http://schemas.microsoft.com/office/drawing/2007/7/7/main" val="F4A234" mc:Ignorable=""/>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xmlns:mc="http://schemas.openxmlformats.org/markup-compatibility/2006" xmlns:a14="http://schemas.microsoft.com/office/drawing/2007/7/7/main" val="C0C0C0" mc:Ignorable=""/>
                    </a:gs>
                    <a:gs pos="65000">
                      <a:srgbClr xmlns:mc="http://schemas.openxmlformats.org/markup-compatibility/2006" xmlns:a14="http://schemas.microsoft.com/office/drawing/2007/7/7/main" val="FFFFFF" mc:Ignorable=""/>
                    </a:gs>
                  </a:gsLst>
                  <a:lin ang="16200000" scaled="1"/>
                  <a:tileRect/>
                </a:gradFill>
                <a:effectLst>
                  <a:outerShdw blurRad="50800" dist="39000" dir="5460000" algn="tl">
                    <a:srgbClr xmlns:mc="http://schemas.openxmlformats.org/markup-compatibility/2006" xmlns:a14="http://schemas.microsoft.com/office/drawing/2007/7/7/main" val="000000" mc:Ignorable="">
                      <a:alpha val="38000"/>
                    </a:srgbClr>
                  </a:outerShdw>
                </a:effectLst>
                <a:uLnTx/>
                <a:uFillTx/>
                <a:latin typeface="segoe ui" pitchFamily="34" charset="0"/>
                <a:ea typeface="+mn-ea"/>
                <a:cs typeface="+mn-cs"/>
              </a:defRPr>
            </a:lvl1pPr>
          </a:lstStyle>
          <a:p>
            <a:pPr lvl="0"/>
            <a:r>
              <a:rPr lang="en-US" dirty="0" smtClean="0"/>
              <a:t>click to…</a:t>
            </a:r>
          </a:p>
        </p:txBody>
      </p:sp>
      <p:pic>
        <p:nvPicPr>
          <p:cNvPr id="5" name="Picture 4" descr="LOGO-BAR.png"/>
          <p:cNvPicPr>
            <a:picLocks noChangeAspect="1"/>
          </p:cNvPicPr>
          <p:nvPr/>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xmlns:p14="http://schemas.microsoft.com/office/powerpoint/2007/7/12/mai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marL="461963" indent="-461963">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1"/>
          </p:nvPr>
        </p:nvSpPr>
        <p:spPr/>
        <p:txBody>
          <a:bodyPr/>
          <a:lstStyle>
            <a:lvl1pPr>
              <a:defRPr>
                <a:latin typeface="segoe ui" pitchFamily="34" charset="0"/>
              </a:defRPr>
            </a:lvl1pPr>
          </a:lstStyle>
          <a:p>
            <a:fld id="{ACFC1C43-4963-4A84-9B5D-A33A80ABAB4E}"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5" name="Footer Placeholder 4"/>
          <p:cNvSpPr>
            <a:spLocks noGrp="1"/>
          </p:cNvSpPr>
          <p:nvPr>
            <p:ph type="ftr" sz="quarter" idx="12"/>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a:latin typeface="segoe ui" pitchFamily="34" charset="0"/>
              </a:defRPr>
            </a:lvl1pPr>
          </a:lstStyle>
          <a:p>
            <a:fld id="{ACFC1C43-4963-4A84-9B5D-A33A80ABAB4E}"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5" name="Footer Placeholder 4"/>
          <p:cNvSpPr>
            <a:spLocks noGrp="1"/>
          </p:cNvSpPr>
          <p:nvPr>
            <p:ph type="ftr" sz="quarter" idx="11"/>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pic>
        <p:nvPicPr>
          <p:cNvPr id="6" name="Picture 5" descr="background1.png"/>
          <p:cNvPicPr>
            <a:picLocks noChangeAspect="1"/>
          </p:cNvPicPr>
          <p:nvPr userDrawn="1"/>
        </p:nvPicPr>
        <p:blipFill>
          <a:blip r:embed="rId2"/>
          <a:stretch>
            <a:fillRect/>
          </a:stretch>
        </p:blipFill>
        <p:spPr>
          <a:xfrm>
            <a:off x="0" y="0"/>
            <a:ext cx="9144000" cy="6858000"/>
          </a:xfrm>
          <a:prstGeom prst="rect">
            <a:avLst/>
          </a:prstGeom>
        </p:spPr>
      </p:pic>
      <p:pic>
        <p:nvPicPr>
          <p:cNvPr id="7" name="Picture 6" descr="SQL08_bL.png"/>
          <p:cNvPicPr>
            <a:picLocks noChangeAspect="1"/>
          </p:cNvPicPr>
          <p:nvPr userDrawn="1"/>
        </p:nvPicPr>
        <p:blipFill>
          <a:blip r:embed="rId3"/>
          <a:stretch>
            <a:fillRect/>
          </a:stretch>
        </p:blipFill>
        <p:spPr>
          <a:xfrm>
            <a:off x="7086600" y="6400800"/>
            <a:ext cx="1714500" cy="363311"/>
          </a:xfrm>
          <a:prstGeom prst="rect">
            <a:avLst/>
          </a:prstGeom>
        </p:spPr>
      </p:pic>
    </p:spTree>
  </p:cSld>
  <p:clrMapOvr>
    <a:masterClrMapping/>
  </p:clrMapOvr>
  <p:transition xmlns:p14="http://schemas.microsoft.com/office/powerpoint/2007/7/12/mai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lvl1pPr>
              <a:defRPr>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6" name="Footer Placeholder 5"/>
          <p:cNvSpPr>
            <a:spLocks noGrp="1"/>
          </p:cNvSpPr>
          <p:nvPr>
            <p:ph type="ftr" sz="quarter" idx="11"/>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transition xmlns:p14="http://schemas.microsoft.com/office/powerpoint/2007/7/12/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lvl1pPr>
              <a:defRPr>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8" name="Footer Placeholder 7"/>
          <p:cNvSpPr>
            <a:spLocks noGrp="1"/>
          </p:cNvSpPr>
          <p:nvPr>
            <p:ph type="ftr" sz="quarter" idx="11"/>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transition xmlns:p14="http://schemas.microsoft.com/office/powerpoint/2007/7/12/mai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4" name="Footer Placeholder 3"/>
          <p:cNvSpPr>
            <a:spLocks noGrp="1"/>
          </p:cNvSpPr>
          <p:nvPr>
            <p:ph type="ftr" sz="quarter" idx="11"/>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atin typeface="segoe ui" pitchFamily="34" charset="0"/>
              </a:defRPr>
            </a:lvl1pPr>
          </a:lstStyle>
          <a:p>
            <a:fld id="{ACFC1C43-4963-4A84-9B5D-A33A80ABAB4E}"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3" name="Footer Placeholder 2"/>
          <p:cNvSpPr>
            <a:spLocks noGrp="1"/>
          </p:cNvSpPr>
          <p:nvPr>
            <p:ph type="ftr" sz="quarter" idx="11"/>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transition xmlns:p14="http://schemas.microsoft.com/office/powerpoint/2007/7/12/mai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WALKIN 1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WALKIN 3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WALKIN 4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xmlns:mc="http://schemas.openxmlformats.org/markup-compatibility/2006" xmlns:a14="http://schemas.microsoft.com/office/drawing/2007/7/7/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xmlns:mc="http://schemas.openxmlformats.org/markup-compatibility/2006" xmlns:a14="http://schemas.microsoft.com/office/drawing/2007/7/7/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07/7/7/main" val="FFFF99" mc:Ignorable=""/>
          </a:solidFill>
        </p:spPr>
        <p:txBody>
          <a:bodyPr wrap="square" lIns="152394" tIns="76197" rIns="152394" bIns="76197" anchor="b" anchorCtr="0">
            <a:noAutofit/>
          </a:bodyPr>
          <a:lstStyle>
            <a:lvl1pPr algn="r">
              <a:buFont typeface="Arial" pitchFamily="34" charset="0"/>
              <a:buNone/>
              <a:defRPr>
                <a:solidFill>
                  <a:srgbClr xmlns:mc="http://schemas.openxmlformats.org/markup-compatibility/2006" xmlns:a14="http://schemas.microsoft.com/office/drawing/2007/7/7/main" val="000000" mc:Ignorable=""/>
                </a:solidFill>
                <a:effectLst/>
                <a:latin typeface="Segoe Semibold" pitchFamily="34" charset="0"/>
              </a:defRPr>
            </a:lvl1pPr>
          </a:lstStyle>
          <a:p>
            <a:pPr lvl="0"/>
            <a:r>
              <a:rPr lang="en-US" smtClean="0"/>
              <a:t>Click to edit Master text styles</a:t>
            </a:r>
          </a:p>
        </p:txBody>
      </p:sp>
    </p:spTree>
  </p:cSld>
  <p:clrMapOvr>
    <a:masterClrMapping/>
  </p:clrMapOvr>
  <p:transition xmlns:p14="http://schemas.microsoft.com/office/powerpoint/2007/7/12/mai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
          <p:cNvSpPr>
            <a:spLocks noGrp="1" noChangeArrowheads="1"/>
          </p:cNvSpPr>
          <p:nvPr>
            <p:ph type="ftr" sz="quarter" idx="10"/>
          </p:nvPr>
        </p:nvSpPr>
        <p:spPr>
          <a:ln/>
        </p:spPr>
        <p:txBody>
          <a:bodyPr/>
          <a:lstStyle>
            <a:lvl1pPr>
              <a:defRPr>
                <a:latin typeface="segoe ui" pitchFamily="34" charset="0"/>
              </a:defRPr>
            </a:lvl1pPr>
          </a:lstStyle>
          <a:p>
            <a:pPr>
              <a:defRPr/>
            </a:pPr>
            <a:endParaRPr lang="en-US" dirty="0">
              <a:solidFill>
                <a:srgbClr xmlns:mc="http://schemas.openxmlformats.org/markup-compatibility/2006" xmlns:a14="http://schemas.microsoft.com/office/drawing/2007/7/7/main" val="FFFFFF" mc:Ignorable="">
                  <a:tint val="75000"/>
                </a:srgbClr>
              </a:solidFill>
            </a:endParaRPr>
          </a:p>
        </p:txBody>
      </p:sp>
      <p:sp>
        <p:nvSpPr>
          <p:cNvPr id="5" name="Rectangle 11"/>
          <p:cNvSpPr>
            <a:spLocks noGrp="1" noChangeArrowheads="1"/>
          </p:cNvSpPr>
          <p:nvPr>
            <p:ph type="sldNum" sz="quarter" idx="11"/>
          </p:nvPr>
        </p:nvSpPr>
        <p:spPr>
          <a:ln/>
        </p:spPr>
        <p:txBody>
          <a:bodyPr/>
          <a:lstStyle>
            <a:lvl1pPr>
              <a:defRPr>
                <a:latin typeface="segoe ui" pitchFamily="34" charset="0"/>
              </a:defRPr>
            </a:lvl1pPr>
          </a:lstStyle>
          <a:p>
            <a:pPr>
              <a:defRPr/>
            </a:pPr>
            <a:fld id="{AE89169F-A069-42E1-857F-6518F02769E2}" type="slidenum">
              <a:rPr lang="en-US" smtClean="0">
                <a:solidFill>
                  <a:srgbClr xmlns:mc="http://schemas.openxmlformats.org/markup-compatibility/2006" xmlns:a14="http://schemas.microsoft.com/office/drawing/2007/7/7/main" val="FFFFFF" mc:Ignorable="">
                    <a:tint val="75000"/>
                  </a:srgbClr>
                </a:solidFill>
              </a:rPr>
              <a:pPr>
                <a:defRPr/>
              </a:pPr>
              <a:t>‹#›</a:t>
            </a:fld>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rgbClr xmlns:mc="http://schemas.openxmlformats.org/markup-compatibility/2006" xmlns:a14="http://schemas.microsoft.com/office/drawing/2007/7/7/main" val="D70023"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49" y="5638800"/>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7" name="Picture 2" descr="W:\TRANSFER\MBupload\SERVER-new\Logo\BizTalk\BizTalk\BizTalk_h_rgb_r.png"/>
          <p:cNvPicPr>
            <a:picLocks noChangeAspect="1" noChangeArrowheads="1"/>
          </p:cNvPicPr>
          <p:nvPr userDrawn="1"/>
        </p:nvPicPr>
        <p:blipFill>
          <a:blip r:embed="rId3"/>
          <a:srcRect/>
          <a:stretch>
            <a:fillRect/>
          </a:stretch>
        </p:blipFill>
        <p:spPr bwMode="auto">
          <a:xfrm>
            <a:off x="711200" y="914400"/>
            <a:ext cx="2413000" cy="520826"/>
          </a:xfrm>
          <a:prstGeom prst="rect">
            <a:avLst/>
          </a:prstGeom>
          <a:noFill/>
        </p:spPr>
      </p:pic>
      <p:pic>
        <p:nvPicPr>
          <p:cNvPr id="6" name="Picture 2" descr="\\cmcreate\Brandteam\EPRO\WIP-Nate\Server_Brand\Templates\Powerpoint\working photo\photo_RED_Delores.jpg"/>
          <p:cNvPicPr>
            <a:picLocks noChangeAspect="1" noChangeArrowheads="1"/>
          </p:cNvPicPr>
          <p:nvPr userDrawn="1"/>
        </p:nvPicPr>
        <p:blipFill>
          <a:blip r:embed="rId4"/>
          <a:srcRect/>
          <a:stretch>
            <a:fillRect/>
          </a:stretch>
        </p:blipFill>
        <p:spPr bwMode="auto">
          <a:xfrm>
            <a:off x="0" y="3197034"/>
            <a:ext cx="3352800" cy="2302065"/>
          </a:xfrm>
          <a:prstGeom prst="rect">
            <a:avLst/>
          </a:prstGeom>
          <a:noFill/>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LOGO-BAR.png"/>
          <p:cNvPicPr>
            <a:picLocks noChangeAspect="1"/>
          </p:cNvPicPr>
          <p:nvPr/>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xmlns:p14="http://schemas.microsoft.com/office/powerpoint/2007/7/12/mai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xmlns:mc="http://schemas.openxmlformats.org/markup-compatibility/2006" xmlns:a14="http://schemas.microsoft.com/office/drawing/2007/7/7/main" val="F4A234" mc:Ignorable=""/>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xmlns:mc="http://schemas.openxmlformats.org/markup-compatibility/2006" xmlns:a14="http://schemas.microsoft.com/office/drawing/2007/7/7/main" val="C0C0C0" mc:Ignorable=""/>
                    </a:gs>
                    <a:gs pos="65000">
                      <a:srgbClr xmlns:mc="http://schemas.openxmlformats.org/markup-compatibility/2006" xmlns:a14="http://schemas.microsoft.com/office/drawing/2007/7/7/main" val="FFFFFF" mc:Ignorable=""/>
                    </a:gs>
                  </a:gsLst>
                  <a:lin ang="16200000" scaled="1"/>
                  <a:tileRect/>
                </a:gradFill>
                <a:effectLst>
                  <a:outerShdw blurRad="50800" dist="39000" dir="5460000" algn="tl">
                    <a:srgbClr xmlns:mc="http://schemas.openxmlformats.org/markup-compatibility/2006" xmlns:a14="http://schemas.microsoft.com/office/drawing/2007/7/7/main" val="000000" mc:Ignorable="">
                      <a:alpha val="38000"/>
                    </a:srgbClr>
                  </a:outerShdw>
                </a:effectLst>
                <a:uLnTx/>
                <a:uFillTx/>
                <a:latin typeface="segoe ui" pitchFamily="34" charset="0"/>
                <a:ea typeface="+mn-ea"/>
                <a:cs typeface="+mn-cs"/>
              </a:defRPr>
            </a:lvl1pPr>
          </a:lstStyle>
          <a:p>
            <a:pPr lvl="0"/>
            <a:r>
              <a:rPr lang="en-US" dirty="0" smtClean="0"/>
              <a:t>click to…</a:t>
            </a:r>
          </a:p>
        </p:txBody>
      </p:sp>
      <p:pic>
        <p:nvPicPr>
          <p:cNvPr id="5" name="Picture 4" descr="LOGO-BAR.png"/>
          <p:cNvPicPr>
            <a:picLocks noChangeAspect="1"/>
          </p:cNvPicPr>
          <p:nvPr/>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xmlns:p14="http://schemas.microsoft.com/office/powerpoint/2007/7/12/mai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marL="461963" indent="-461963">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1"/>
          </p:nvPr>
        </p:nvSpPr>
        <p:spPr/>
        <p:txBody>
          <a:bodyPr/>
          <a:lstStyle>
            <a:lvl1pPr>
              <a:defRPr>
                <a:latin typeface="segoe ui" pitchFamily="34" charset="0"/>
              </a:defRPr>
            </a:lvl1pPr>
          </a:lstStyle>
          <a:p>
            <a:fld id="{ACFC1C43-4963-4A84-9B5D-A33A80ABAB4E}"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5" name="Footer Placeholder 4"/>
          <p:cNvSpPr>
            <a:spLocks noGrp="1"/>
          </p:cNvSpPr>
          <p:nvPr>
            <p:ph type="ftr" sz="quarter" idx="12"/>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a:latin typeface="segoe ui" pitchFamily="34" charset="0"/>
              </a:defRPr>
            </a:lvl1pPr>
          </a:lstStyle>
          <a:p>
            <a:fld id="{ACFC1C43-4963-4A84-9B5D-A33A80ABAB4E}"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5" name="Footer Placeholder 4"/>
          <p:cNvSpPr>
            <a:spLocks noGrp="1"/>
          </p:cNvSpPr>
          <p:nvPr>
            <p:ph type="ftr" sz="quarter" idx="11"/>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pic>
        <p:nvPicPr>
          <p:cNvPr id="6" name="Picture 5" descr="background1.png"/>
          <p:cNvPicPr>
            <a:picLocks noChangeAspect="1"/>
          </p:cNvPicPr>
          <p:nvPr userDrawn="1"/>
        </p:nvPicPr>
        <p:blipFill>
          <a:blip r:embed="rId2"/>
          <a:stretch>
            <a:fillRect/>
          </a:stretch>
        </p:blipFill>
        <p:spPr>
          <a:xfrm>
            <a:off x="0" y="0"/>
            <a:ext cx="9144000" cy="6858000"/>
          </a:xfrm>
          <a:prstGeom prst="rect">
            <a:avLst/>
          </a:prstGeom>
        </p:spPr>
      </p:pic>
      <p:pic>
        <p:nvPicPr>
          <p:cNvPr id="7" name="Picture 6" descr="SQL08_bL.png"/>
          <p:cNvPicPr>
            <a:picLocks noChangeAspect="1"/>
          </p:cNvPicPr>
          <p:nvPr userDrawn="1"/>
        </p:nvPicPr>
        <p:blipFill>
          <a:blip r:embed="rId3"/>
          <a:stretch>
            <a:fillRect/>
          </a:stretch>
        </p:blipFill>
        <p:spPr>
          <a:xfrm>
            <a:off x="7086600" y="6400800"/>
            <a:ext cx="1714500" cy="363311"/>
          </a:xfrm>
          <a:prstGeom prst="rect">
            <a:avLst/>
          </a:prstGeom>
        </p:spPr>
      </p:pic>
    </p:spTree>
  </p:cSld>
  <p:clrMapOvr>
    <a:masterClrMapping/>
  </p:clrMapOvr>
  <p:transition xmlns:p14="http://schemas.microsoft.com/office/powerpoint/2007/7/12/mai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lvl1pPr>
              <a:defRPr>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6" name="Footer Placeholder 5"/>
          <p:cNvSpPr>
            <a:spLocks noGrp="1"/>
          </p:cNvSpPr>
          <p:nvPr>
            <p:ph type="ftr" sz="quarter" idx="11"/>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transition xmlns:p14="http://schemas.microsoft.com/office/powerpoint/2007/7/12/mai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lvl1pPr>
              <a:defRPr>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8" name="Footer Placeholder 7"/>
          <p:cNvSpPr>
            <a:spLocks noGrp="1"/>
          </p:cNvSpPr>
          <p:nvPr>
            <p:ph type="ftr" sz="quarter" idx="11"/>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transition xmlns:p14="http://schemas.microsoft.com/office/powerpoint/2007/7/12/mai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atin typeface="segoe ui" pitchFamily="34" charset="0"/>
              </a:defRPr>
            </a:lvl1pPr>
          </a:lstStyle>
          <a:p>
            <a:fld id="{B6F15528-21DE-4FAA-801E-634DDDAF4B2B}"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4" name="Footer Placeholder 3"/>
          <p:cNvSpPr>
            <a:spLocks noGrp="1"/>
          </p:cNvSpPr>
          <p:nvPr>
            <p:ph type="ftr" sz="quarter" idx="11"/>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atin typeface="segoe ui" pitchFamily="34" charset="0"/>
              </a:defRPr>
            </a:lvl1pPr>
          </a:lstStyle>
          <a:p>
            <a:fld id="{ACFC1C43-4963-4A84-9B5D-A33A80ABAB4E}"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
        <p:nvSpPr>
          <p:cNvPr id="3" name="Footer Placeholder 2"/>
          <p:cNvSpPr>
            <a:spLocks noGrp="1"/>
          </p:cNvSpPr>
          <p:nvPr>
            <p:ph type="ftr" sz="quarter" idx="11"/>
          </p:nvPr>
        </p:nvSpPr>
        <p:spPr/>
        <p:txBody>
          <a:bodyPr/>
          <a:lstStyle>
            <a:lvl1pPr>
              <a:defRPr>
                <a:latin typeface="segoe ui" pitchFamily="34" charset="0"/>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Tree>
  </p:cSld>
  <p:clrMapOvr>
    <a:masterClrMapping/>
  </p:clrMapOvr>
  <p:transition xmlns:p14="http://schemas.microsoft.com/office/powerpoint/2007/7/12/mai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WALKIN 1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heme" Target="../theme/theme10.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theme" Target="../theme/theme11.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theme" Target="../theme/theme12.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theme" Target="../theme/theme1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theme" Target="../theme/theme14.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image" Target="../media/image20.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1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0.jpeg"/><Relationship Id="rId2" Type="http://schemas.openxmlformats.org/officeDocument/2006/relationships/slideLayout" Target="../slideLayouts/slideLayout16.xml"/><Relationship Id="rId16" Type="http://schemas.openxmlformats.org/officeDocument/2006/relationships/theme" Target="../theme/theme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10.jpeg"/><Relationship Id="rId2" Type="http://schemas.openxmlformats.org/officeDocument/2006/relationships/slideLayout" Target="../slideLayouts/slideLayout31.xml"/><Relationship Id="rId16" Type="http://schemas.openxmlformats.org/officeDocument/2006/relationships/theme" Target="../theme/theme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image" Target="../media/image1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10.jpeg"/><Relationship Id="rId2" Type="http://schemas.openxmlformats.org/officeDocument/2006/relationships/slideLayout" Target="../slideLayouts/slideLayout46.xml"/><Relationship Id="rId16" Type="http://schemas.openxmlformats.org/officeDocument/2006/relationships/theme" Target="../theme/theme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image" Target="../media/image1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image" Target="../media/image10.jpeg"/><Relationship Id="rId2" Type="http://schemas.openxmlformats.org/officeDocument/2006/relationships/slideLayout" Target="../slideLayouts/slideLayout61.xml"/><Relationship Id="rId16" Type="http://schemas.openxmlformats.org/officeDocument/2006/relationships/theme" Target="../theme/theme7.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image" Target="../media/image11.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image" Target="../media/image10.jpeg"/><Relationship Id="rId2" Type="http://schemas.openxmlformats.org/officeDocument/2006/relationships/slideLayout" Target="../slideLayouts/slideLayout76.xml"/><Relationship Id="rId16" Type="http://schemas.openxmlformats.org/officeDocument/2006/relationships/theme" Target="../theme/theme8.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image" Target="../media/image11.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image" Target="../media/image10.jpeg"/><Relationship Id="rId2" Type="http://schemas.openxmlformats.org/officeDocument/2006/relationships/slideLayout" Target="../slideLayouts/slideLayout91.xml"/><Relationship Id="rId16" Type="http://schemas.openxmlformats.org/officeDocument/2006/relationships/theme" Target="../theme/theme9.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ransition xmlns:p14="http://schemas.microsoft.com/office/powerpoint/2007/7/12/main">
    <p:fade/>
  </p:transition>
  <p:timing>
    <p:tnLst>
      <p:par>
        <p:cTn xmlns:p14="http://schemas.microsoft.com/office/powerpoint/2007/7/12/mai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solidFill>
            <a:schemeClr val="bg1"/>
          </a:solidFill>
          <a:effectLst/>
          <a:latin typeface="segoe ui" pitchFamily="34" charset="0"/>
          <a:ea typeface="+mn-ea"/>
          <a:cs typeface="Arial" charset="0"/>
        </a:defRPr>
      </a:lvl1pPr>
    </p:titleStyle>
    <p:bodyStyle>
      <a:lvl1pPr marL="457200" indent="-457200"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30000"/>
        <a:buFontTx/>
        <a:buBlip>
          <a:blip r:embed="rId15"/>
        </a:buBlip>
        <a:defRPr sz="3200" kern="1200">
          <a:solidFill>
            <a:schemeClr val="bg1">
              <a:lumMod val="75000"/>
            </a:schemeClr>
          </a:solidFill>
          <a:latin typeface="segoe ui" pitchFamily="34" charset="0"/>
          <a:ea typeface="+mn-ea"/>
          <a:cs typeface="+mn-cs"/>
        </a:defRPr>
      </a:lvl1pPr>
      <a:lvl2pPr marL="854075" indent="-396875"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Tx/>
        <a:buBlip>
          <a:blip r:embed="rId15"/>
        </a:buBlip>
        <a:defRPr sz="2800" kern="1200">
          <a:solidFill>
            <a:schemeClr val="bg1">
              <a:lumMod val="75000"/>
            </a:schemeClr>
          </a:solidFill>
          <a:latin typeface="segoe ui" pitchFamily="34" charset="0"/>
          <a:ea typeface="+mn-ea"/>
          <a:cs typeface="+mn-cs"/>
        </a:defRPr>
      </a:lvl2pPr>
      <a:lvl3pPr marL="1258888" indent="-404813"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Tx/>
        <a:buBlip>
          <a:blip r:embed="rId15"/>
        </a:buBlip>
        <a:defRPr sz="2400" kern="1200">
          <a:solidFill>
            <a:schemeClr val="bg1">
              <a:lumMod val="75000"/>
            </a:schemeClr>
          </a:solidFill>
          <a:latin typeface="segoe ui" pitchFamily="34" charset="0"/>
          <a:ea typeface="+mn-ea"/>
          <a:cs typeface="+mn-cs"/>
        </a:defRPr>
      </a:lvl3pPr>
      <a:lvl4pPr marL="1604963" indent="-346075"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Tx/>
        <a:buBlip>
          <a:blip r:embed="rId15"/>
        </a:buBlip>
        <a:defRPr sz="2400" kern="1200">
          <a:solidFill>
            <a:schemeClr val="bg1">
              <a:lumMod val="75000"/>
            </a:schemeClr>
          </a:solidFill>
          <a:latin typeface="segoe ui" pitchFamily="34" charset="0"/>
          <a:ea typeface="+mn-ea"/>
          <a:cs typeface="+mn-cs"/>
        </a:defRPr>
      </a:lvl4pPr>
      <a:lvl5pPr marL="1941513" indent="-336550"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Tx/>
        <a:buBlip>
          <a:blip r:embed="rId15"/>
        </a:buBlip>
        <a:defRPr sz="2400" kern="1200">
          <a:solidFill>
            <a:schemeClr val="bg1">
              <a:lumMod val="75000"/>
            </a:schemeClr>
          </a:soli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4431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1618905"/>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3"/>
          <p:cNvSpPr>
            <a:spLocks noGrp="1"/>
          </p:cNvSpPr>
          <p:nvPr>
            <p:ph type="ftr" sz="quarter" idx="3"/>
          </p:nvPr>
        </p:nvSpPr>
        <p:spPr>
          <a:xfrm>
            <a:off x="457200" y="6356350"/>
            <a:ext cx="2895600" cy="365125"/>
          </a:xfrm>
          <a:prstGeom prst="rect">
            <a:avLst/>
          </a:prstGeom>
        </p:spPr>
        <p:txBody>
          <a:bodyPr anchor="ctr"/>
          <a:lstStyle>
            <a:lvl1pPr>
              <a:defRPr sz="1000">
                <a:solidFill>
                  <a:schemeClr val="bg1">
                    <a:lumMod val="85000"/>
                  </a:schemeClr>
                </a:solidFill>
                <a:latin typeface="segoe ui" pitchFamily="34" charset="0"/>
              </a:defRPr>
            </a:lvl1pPr>
          </a:lstStyle>
          <a:p>
            <a:pPr fontAlgn="auto">
              <a:spcBef>
                <a:spcPts val="0"/>
              </a:spcBef>
              <a:spcAft>
                <a:spcPts val="0"/>
              </a:spcAft>
            </a:pPr>
            <a:r>
              <a:rPr lang="en-US" dirty="0" smtClean="0">
                <a:solidFill>
                  <a:srgbClr xmlns:mc="http://schemas.openxmlformats.org/markup-compatibility/2006" xmlns:a14="http://schemas.microsoft.com/office/drawing/2007/7/7/main" val="FFFFFF" mc:Ignorable="">
                    <a:lumMod val="85000"/>
                  </a:srgbClr>
                </a:solidFill>
                <a:cs typeface="+mn-cs"/>
              </a:rPr>
              <a:t>Microsoft Confidential - Do Not Distribute</a:t>
            </a:r>
            <a:endParaRPr lang="en-US" dirty="0">
              <a:solidFill>
                <a:srgbClr xmlns:mc="http://schemas.openxmlformats.org/markup-compatibility/2006" xmlns:a14="http://schemas.microsoft.com/office/drawing/2007/7/7/main" val="FFFFFF" mc:Ignorable="">
                  <a:lumMod val="85000"/>
                </a:srgbClr>
              </a:solidFill>
              <a:cs typeface="+mn-cs"/>
            </a:endParaRPr>
          </a:p>
        </p:txBody>
      </p:sp>
      <p:sp>
        <p:nvSpPr>
          <p:cNvPr id="7" name="Slide Number Placeholder 4"/>
          <p:cNvSpPr>
            <a:spLocks noGrp="1"/>
          </p:cNvSpPr>
          <p:nvPr>
            <p:ph type="sldNum" sz="quarter" idx="4"/>
          </p:nvPr>
        </p:nvSpPr>
        <p:spPr>
          <a:xfrm>
            <a:off x="6553200" y="6356350"/>
            <a:ext cx="2133600" cy="365125"/>
          </a:xfrm>
          <a:prstGeom prst="rect">
            <a:avLst/>
          </a:prstGeom>
        </p:spPr>
        <p:txBody>
          <a:bodyPr anchor="ctr"/>
          <a:lstStyle>
            <a:lvl1pPr algn="r">
              <a:defRPr sz="1000">
                <a:solidFill>
                  <a:schemeClr val="bg1">
                    <a:lumMod val="85000"/>
                  </a:schemeClr>
                </a:solidFill>
                <a:latin typeface="segoe ui" pitchFamily="34" charset="0"/>
              </a:defRPr>
            </a:lvl1pPr>
          </a:lstStyle>
          <a:p>
            <a:pPr fontAlgn="auto">
              <a:spcBef>
                <a:spcPts val="0"/>
              </a:spcBef>
              <a:spcAft>
                <a:spcPts val="0"/>
              </a:spcAft>
            </a:pPr>
            <a:fld id="{B6F15528-21DE-4FAA-801E-634DDDAF4B2B}" type="slidenum">
              <a:rPr lang="en-US" smtClean="0">
                <a:solidFill>
                  <a:srgbClr xmlns:mc="http://schemas.openxmlformats.org/markup-compatibility/2006" xmlns:a14="http://schemas.microsoft.com/office/drawing/2007/7/7/main" val="FFFFFF" mc:Ignorable="">
                    <a:lumMod val="85000"/>
                  </a:srgbClr>
                </a:solidFill>
                <a:cs typeface="+mn-cs"/>
              </a:rPr>
              <a:pPr fontAlgn="auto">
                <a:spcBef>
                  <a:spcPts val="0"/>
                </a:spcBef>
                <a:spcAft>
                  <a:spcPts val="0"/>
                </a:spcAft>
              </a:pPr>
              <a:t>‹#›</a:t>
            </a:fld>
            <a:endParaRPr lang="en-US" dirty="0">
              <a:solidFill>
                <a:srgbClr xmlns:mc="http://schemas.openxmlformats.org/markup-compatibility/2006" xmlns:a14="http://schemas.microsoft.com/office/drawing/2007/7/7/main" val="FFFFFF" mc:Ignorable="">
                  <a:lumMod val="85000"/>
                </a:srgbClr>
              </a:solidFill>
              <a:cs typeface="+mn-cs"/>
            </a:endParaRPr>
          </a:p>
        </p:txBody>
      </p:sp>
    </p:spTree>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xmlns:p14="http://schemas.microsoft.com/office/powerpoint/2007/7/12/main">
    <p:fade/>
  </p:transition>
  <p:txStyles>
    <p:titleStyle>
      <a:lvl1pPr algn="l" defTabSz="914363" rtl="0" eaLnBrk="1" latinLnBrk="0" hangingPunct="1">
        <a:lnSpc>
          <a:spcPct val="90000"/>
        </a:lnSpc>
        <a:spcBef>
          <a:spcPct val="0"/>
        </a:spcBef>
        <a:buNone/>
        <a:defRPr lang="en-US" sz="3200" b="0" kern="1200" cap="none" spc="-150" dirty="0" smtClean="0">
          <a:ln w="3175">
            <a:noFill/>
          </a:ln>
          <a:solidFill>
            <a:schemeClr val="bg1"/>
          </a:solidFill>
          <a:effectLst/>
          <a:latin typeface="segoe ui" pitchFamily="34" charset="0"/>
          <a:ea typeface="+mn-ea"/>
          <a:cs typeface="Arial" charset="0"/>
        </a:defRPr>
      </a:lvl1pPr>
    </p:titleStyle>
    <p:bodyStyle>
      <a:lvl1pPr marL="457200" indent="-457200"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30000"/>
        <a:buFont typeface="Arial" pitchFamily="34" charset="0"/>
        <a:buChar char="•"/>
        <a:defRPr sz="2400" kern="1200">
          <a:solidFill>
            <a:schemeClr val="bg1">
              <a:lumMod val="75000"/>
            </a:schemeClr>
          </a:solidFill>
          <a:latin typeface="segoe ui" pitchFamily="34" charset="0"/>
          <a:ea typeface="+mn-ea"/>
          <a:cs typeface="+mn-cs"/>
        </a:defRPr>
      </a:lvl1pPr>
      <a:lvl2pPr marL="854075" indent="-396875"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 typeface="Segoe" pitchFamily="34" charset="0"/>
        <a:buChar char="−"/>
        <a:defRPr sz="2000" kern="1200">
          <a:solidFill>
            <a:schemeClr val="bg1">
              <a:lumMod val="75000"/>
            </a:schemeClr>
          </a:solidFill>
          <a:latin typeface="segoe ui" pitchFamily="34" charset="0"/>
          <a:ea typeface="+mn-ea"/>
          <a:cs typeface="+mn-cs"/>
        </a:defRPr>
      </a:lvl2pPr>
      <a:lvl3pPr marL="1258888" indent="-404813"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 typeface="Segoe" pitchFamily="34" charset="0"/>
        <a:buChar char="−"/>
        <a:defRPr sz="1800" kern="1200">
          <a:solidFill>
            <a:schemeClr val="bg1">
              <a:lumMod val="75000"/>
            </a:schemeClr>
          </a:solidFill>
          <a:latin typeface="segoe ui" pitchFamily="34" charset="0"/>
          <a:ea typeface="+mn-ea"/>
          <a:cs typeface="+mn-cs"/>
        </a:defRPr>
      </a:lvl3pPr>
      <a:lvl4pPr marL="1604963" indent="-346075"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 typeface="Segoe" pitchFamily="34" charset="0"/>
        <a:buChar char="−"/>
        <a:defRPr sz="1800" kern="1200">
          <a:solidFill>
            <a:schemeClr val="bg1">
              <a:lumMod val="75000"/>
            </a:schemeClr>
          </a:solidFill>
          <a:latin typeface="segoe ui" pitchFamily="34" charset="0"/>
          <a:ea typeface="+mn-ea"/>
          <a:cs typeface="+mn-cs"/>
        </a:defRPr>
      </a:lvl4pPr>
      <a:lvl5pPr marL="1941513" indent="-336550"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 typeface="Segoe" pitchFamily="34" charset="0"/>
        <a:buChar char="−"/>
        <a:defRPr sz="1800" kern="1200">
          <a:solidFill>
            <a:schemeClr val="bg1">
              <a:lumMod val="75000"/>
            </a:schemeClr>
          </a:soli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4431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1618905"/>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3"/>
          <p:cNvSpPr>
            <a:spLocks noGrp="1"/>
          </p:cNvSpPr>
          <p:nvPr>
            <p:ph type="ftr" sz="quarter" idx="3"/>
          </p:nvPr>
        </p:nvSpPr>
        <p:spPr>
          <a:xfrm>
            <a:off x="457200" y="6356350"/>
            <a:ext cx="2895600" cy="365125"/>
          </a:xfrm>
          <a:prstGeom prst="rect">
            <a:avLst/>
          </a:prstGeom>
        </p:spPr>
        <p:txBody>
          <a:bodyPr anchor="ctr"/>
          <a:lstStyle>
            <a:lvl1pPr>
              <a:defRPr sz="1000">
                <a:solidFill>
                  <a:schemeClr val="bg1">
                    <a:lumMod val="85000"/>
                  </a:schemeClr>
                </a:solidFill>
                <a:latin typeface="segoe ui" pitchFamily="34" charset="0"/>
              </a:defRPr>
            </a:lvl1pPr>
          </a:lstStyle>
          <a:p>
            <a:pPr fontAlgn="auto">
              <a:spcBef>
                <a:spcPts val="0"/>
              </a:spcBef>
              <a:spcAft>
                <a:spcPts val="0"/>
              </a:spcAft>
            </a:pPr>
            <a:r>
              <a:rPr lang="en-US" dirty="0" smtClean="0">
                <a:solidFill>
                  <a:srgbClr xmlns:mc="http://schemas.openxmlformats.org/markup-compatibility/2006" xmlns:a14="http://schemas.microsoft.com/office/drawing/2007/7/7/main" val="FFFFFF" mc:Ignorable="">
                    <a:lumMod val="85000"/>
                  </a:srgbClr>
                </a:solidFill>
                <a:cs typeface="+mn-cs"/>
              </a:rPr>
              <a:t>Microsoft Confidential - Do Not Distribute</a:t>
            </a:r>
            <a:endParaRPr lang="en-US" dirty="0">
              <a:solidFill>
                <a:srgbClr xmlns:mc="http://schemas.openxmlformats.org/markup-compatibility/2006" xmlns:a14="http://schemas.microsoft.com/office/drawing/2007/7/7/main" val="FFFFFF" mc:Ignorable="">
                  <a:lumMod val="85000"/>
                </a:srgbClr>
              </a:solidFill>
              <a:cs typeface="+mn-cs"/>
            </a:endParaRPr>
          </a:p>
        </p:txBody>
      </p:sp>
      <p:sp>
        <p:nvSpPr>
          <p:cNvPr id="7" name="Slide Number Placeholder 4"/>
          <p:cNvSpPr>
            <a:spLocks noGrp="1"/>
          </p:cNvSpPr>
          <p:nvPr>
            <p:ph type="sldNum" sz="quarter" idx="4"/>
          </p:nvPr>
        </p:nvSpPr>
        <p:spPr>
          <a:xfrm>
            <a:off x="6553200" y="6356350"/>
            <a:ext cx="2133600" cy="365125"/>
          </a:xfrm>
          <a:prstGeom prst="rect">
            <a:avLst/>
          </a:prstGeom>
        </p:spPr>
        <p:txBody>
          <a:bodyPr anchor="ctr"/>
          <a:lstStyle>
            <a:lvl1pPr algn="r">
              <a:defRPr sz="1000">
                <a:solidFill>
                  <a:schemeClr val="bg1">
                    <a:lumMod val="85000"/>
                  </a:schemeClr>
                </a:solidFill>
                <a:latin typeface="segoe ui" pitchFamily="34" charset="0"/>
              </a:defRPr>
            </a:lvl1pPr>
          </a:lstStyle>
          <a:p>
            <a:pPr fontAlgn="auto">
              <a:spcBef>
                <a:spcPts val="0"/>
              </a:spcBef>
              <a:spcAft>
                <a:spcPts val="0"/>
              </a:spcAft>
            </a:pPr>
            <a:fld id="{B6F15528-21DE-4FAA-801E-634DDDAF4B2B}" type="slidenum">
              <a:rPr lang="en-US" smtClean="0">
                <a:solidFill>
                  <a:srgbClr xmlns:mc="http://schemas.openxmlformats.org/markup-compatibility/2006" xmlns:a14="http://schemas.microsoft.com/office/drawing/2007/7/7/main" val="FFFFFF" mc:Ignorable="">
                    <a:lumMod val="85000"/>
                  </a:srgbClr>
                </a:solidFill>
                <a:cs typeface="+mn-cs"/>
              </a:rPr>
              <a:pPr fontAlgn="auto">
                <a:spcBef>
                  <a:spcPts val="0"/>
                </a:spcBef>
                <a:spcAft>
                  <a:spcPts val="0"/>
                </a:spcAft>
              </a:pPr>
              <a:t>‹#›</a:t>
            </a:fld>
            <a:endParaRPr lang="en-US" dirty="0">
              <a:solidFill>
                <a:srgbClr xmlns:mc="http://schemas.openxmlformats.org/markup-compatibility/2006" xmlns:a14="http://schemas.microsoft.com/office/drawing/2007/7/7/main" val="FFFFFF" mc:Ignorable="">
                  <a:lumMod val="85000"/>
                </a:srgbClr>
              </a:solidFill>
              <a:cs typeface="+mn-cs"/>
            </a:endParaRPr>
          </a:p>
        </p:txBody>
      </p:sp>
    </p:spTree>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transition xmlns:p14="http://schemas.microsoft.com/office/powerpoint/2007/7/12/main">
    <p:fade/>
  </p:transition>
  <p:txStyles>
    <p:titleStyle>
      <a:lvl1pPr algn="l" defTabSz="914363" rtl="0" eaLnBrk="1" latinLnBrk="0" hangingPunct="1">
        <a:lnSpc>
          <a:spcPct val="90000"/>
        </a:lnSpc>
        <a:spcBef>
          <a:spcPct val="0"/>
        </a:spcBef>
        <a:buNone/>
        <a:defRPr lang="en-US" sz="3200" b="0" kern="1200" cap="none" spc="-150" dirty="0" smtClean="0">
          <a:ln w="3175">
            <a:noFill/>
          </a:ln>
          <a:solidFill>
            <a:schemeClr val="bg1"/>
          </a:solidFill>
          <a:effectLst/>
          <a:latin typeface="segoe ui" pitchFamily="34" charset="0"/>
          <a:ea typeface="+mn-ea"/>
          <a:cs typeface="Arial" charset="0"/>
        </a:defRPr>
      </a:lvl1pPr>
    </p:titleStyle>
    <p:bodyStyle>
      <a:lvl1pPr marL="457200" indent="-457200"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30000"/>
        <a:buFont typeface="Arial" pitchFamily="34" charset="0"/>
        <a:buChar char="•"/>
        <a:defRPr sz="2400" kern="1200">
          <a:solidFill>
            <a:schemeClr val="bg1">
              <a:lumMod val="75000"/>
            </a:schemeClr>
          </a:solidFill>
          <a:latin typeface="segoe ui" pitchFamily="34" charset="0"/>
          <a:ea typeface="+mn-ea"/>
          <a:cs typeface="+mn-cs"/>
        </a:defRPr>
      </a:lvl1pPr>
      <a:lvl2pPr marL="854075" indent="-396875"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 typeface="Segoe" pitchFamily="34" charset="0"/>
        <a:buChar char="−"/>
        <a:defRPr sz="2000" kern="1200">
          <a:solidFill>
            <a:schemeClr val="bg1">
              <a:lumMod val="75000"/>
            </a:schemeClr>
          </a:solidFill>
          <a:latin typeface="segoe ui" pitchFamily="34" charset="0"/>
          <a:ea typeface="+mn-ea"/>
          <a:cs typeface="+mn-cs"/>
        </a:defRPr>
      </a:lvl2pPr>
      <a:lvl3pPr marL="1258888" indent="-404813"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 typeface="Segoe" pitchFamily="34" charset="0"/>
        <a:buChar char="−"/>
        <a:defRPr sz="1800" kern="1200">
          <a:solidFill>
            <a:schemeClr val="bg1">
              <a:lumMod val="75000"/>
            </a:schemeClr>
          </a:solidFill>
          <a:latin typeface="segoe ui" pitchFamily="34" charset="0"/>
          <a:ea typeface="+mn-ea"/>
          <a:cs typeface="+mn-cs"/>
        </a:defRPr>
      </a:lvl3pPr>
      <a:lvl4pPr marL="1604963" indent="-346075"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 typeface="Segoe" pitchFamily="34" charset="0"/>
        <a:buChar char="−"/>
        <a:defRPr sz="1800" kern="1200">
          <a:solidFill>
            <a:schemeClr val="bg1">
              <a:lumMod val="75000"/>
            </a:schemeClr>
          </a:solidFill>
          <a:latin typeface="segoe ui" pitchFamily="34" charset="0"/>
          <a:ea typeface="+mn-ea"/>
          <a:cs typeface="+mn-cs"/>
        </a:defRPr>
      </a:lvl4pPr>
      <a:lvl5pPr marL="1941513" indent="-336550"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 typeface="Segoe" pitchFamily="34" charset="0"/>
        <a:buChar char="−"/>
        <a:defRPr sz="1800" kern="1200">
          <a:solidFill>
            <a:schemeClr val="bg1">
              <a:lumMod val="75000"/>
            </a:schemeClr>
          </a:soli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4431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1618905"/>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3"/>
          <p:cNvSpPr>
            <a:spLocks noGrp="1"/>
          </p:cNvSpPr>
          <p:nvPr>
            <p:ph type="ftr" sz="quarter" idx="3"/>
          </p:nvPr>
        </p:nvSpPr>
        <p:spPr>
          <a:xfrm>
            <a:off x="457200" y="6356350"/>
            <a:ext cx="2895600" cy="365125"/>
          </a:xfrm>
          <a:prstGeom prst="rect">
            <a:avLst/>
          </a:prstGeom>
        </p:spPr>
        <p:txBody>
          <a:bodyPr anchor="ctr"/>
          <a:lstStyle>
            <a:lvl1pPr>
              <a:defRPr sz="1000">
                <a:solidFill>
                  <a:schemeClr val="bg1">
                    <a:lumMod val="85000"/>
                  </a:schemeClr>
                </a:solidFill>
                <a:latin typeface="segoe ui" pitchFamily="34" charset="0"/>
              </a:defRPr>
            </a:lvl1pPr>
          </a:lstStyle>
          <a:p>
            <a:pPr fontAlgn="auto">
              <a:spcBef>
                <a:spcPts val="0"/>
              </a:spcBef>
              <a:spcAft>
                <a:spcPts val="0"/>
              </a:spcAft>
            </a:pPr>
            <a:r>
              <a:rPr lang="en-US" dirty="0" smtClean="0">
                <a:solidFill>
                  <a:srgbClr xmlns:mc="http://schemas.openxmlformats.org/markup-compatibility/2006" xmlns:a14="http://schemas.microsoft.com/office/drawing/2007/7/7/main" val="FFFFFF" mc:Ignorable="">
                    <a:lumMod val="85000"/>
                  </a:srgbClr>
                </a:solidFill>
                <a:cs typeface="+mn-cs"/>
              </a:rPr>
              <a:t>Microsoft Confidential - Do Not Distribute</a:t>
            </a:r>
            <a:endParaRPr lang="en-US" dirty="0">
              <a:solidFill>
                <a:srgbClr xmlns:mc="http://schemas.openxmlformats.org/markup-compatibility/2006" xmlns:a14="http://schemas.microsoft.com/office/drawing/2007/7/7/main" val="FFFFFF" mc:Ignorable="">
                  <a:lumMod val="85000"/>
                </a:srgbClr>
              </a:solidFill>
              <a:cs typeface="+mn-cs"/>
            </a:endParaRPr>
          </a:p>
        </p:txBody>
      </p:sp>
      <p:sp>
        <p:nvSpPr>
          <p:cNvPr id="7" name="Slide Number Placeholder 4"/>
          <p:cNvSpPr>
            <a:spLocks noGrp="1"/>
          </p:cNvSpPr>
          <p:nvPr>
            <p:ph type="sldNum" sz="quarter" idx="4"/>
          </p:nvPr>
        </p:nvSpPr>
        <p:spPr>
          <a:xfrm>
            <a:off x="6553200" y="6356350"/>
            <a:ext cx="2133600" cy="365125"/>
          </a:xfrm>
          <a:prstGeom prst="rect">
            <a:avLst/>
          </a:prstGeom>
        </p:spPr>
        <p:txBody>
          <a:bodyPr anchor="ctr"/>
          <a:lstStyle>
            <a:lvl1pPr algn="r">
              <a:defRPr sz="1000">
                <a:solidFill>
                  <a:schemeClr val="bg1">
                    <a:lumMod val="85000"/>
                  </a:schemeClr>
                </a:solidFill>
                <a:latin typeface="segoe ui" pitchFamily="34" charset="0"/>
              </a:defRPr>
            </a:lvl1pPr>
          </a:lstStyle>
          <a:p>
            <a:pPr fontAlgn="auto">
              <a:spcBef>
                <a:spcPts val="0"/>
              </a:spcBef>
              <a:spcAft>
                <a:spcPts val="0"/>
              </a:spcAft>
            </a:pPr>
            <a:fld id="{B6F15528-21DE-4FAA-801E-634DDDAF4B2B}" type="slidenum">
              <a:rPr lang="en-US" smtClean="0">
                <a:solidFill>
                  <a:srgbClr xmlns:mc="http://schemas.openxmlformats.org/markup-compatibility/2006" xmlns:a14="http://schemas.microsoft.com/office/drawing/2007/7/7/main" val="FFFFFF" mc:Ignorable="">
                    <a:lumMod val="85000"/>
                  </a:srgbClr>
                </a:solidFill>
                <a:cs typeface="+mn-cs"/>
              </a:rPr>
              <a:pPr fontAlgn="auto">
                <a:spcBef>
                  <a:spcPts val="0"/>
                </a:spcBef>
                <a:spcAft>
                  <a:spcPts val="0"/>
                </a:spcAft>
              </a:pPr>
              <a:t>‹#›</a:t>
            </a:fld>
            <a:endParaRPr lang="en-US" dirty="0">
              <a:solidFill>
                <a:srgbClr xmlns:mc="http://schemas.openxmlformats.org/markup-compatibility/2006" xmlns:a14="http://schemas.microsoft.com/office/drawing/2007/7/7/main" val="FFFFFF" mc:Ignorable="">
                  <a:lumMod val="85000"/>
                </a:srgbClr>
              </a:solidFill>
              <a:cs typeface="+mn-cs"/>
            </a:endParaRPr>
          </a:p>
        </p:txBody>
      </p:sp>
    </p:spTree>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Lst>
  <p:transition xmlns:p14="http://schemas.microsoft.com/office/powerpoint/2007/7/12/main">
    <p:fade/>
  </p:transition>
  <p:txStyles>
    <p:titleStyle>
      <a:lvl1pPr algn="l" defTabSz="914363" rtl="0" eaLnBrk="1" latinLnBrk="0" hangingPunct="1">
        <a:lnSpc>
          <a:spcPct val="90000"/>
        </a:lnSpc>
        <a:spcBef>
          <a:spcPct val="0"/>
        </a:spcBef>
        <a:buNone/>
        <a:defRPr lang="en-US" sz="3200" b="0" kern="1200" cap="none" spc="-150" dirty="0" smtClean="0">
          <a:ln w="3175">
            <a:noFill/>
          </a:ln>
          <a:solidFill>
            <a:schemeClr val="bg1"/>
          </a:solidFill>
          <a:effectLst/>
          <a:latin typeface="segoe ui" pitchFamily="34" charset="0"/>
          <a:ea typeface="+mn-ea"/>
          <a:cs typeface="Arial" charset="0"/>
        </a:defRPr>
      </a:lvl1pPr>
    </p:titleStyle>
    <p:bodyStyle>
      <a:lvl1pPr marL="457200" indent="-457200"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30000"/>
        <a:buFont typeface="Arial" pitchFamily="34" charset="0"/>
        <a:buChar char="•"/>
        <a:defRPr sz="2400" kern="1200">
          <a:solidFill>
            <a:schemeClr val="bg1">
              <a:lumMod val="75000"/>
            </a:schemeClr>
          </a:solidFill>
          <a:latin typeface="segoe ui" pitchFamily="34" charset="0"/>
          <a:ea typeface="+mn-ea"/>
          <a:cs typeface="+mn-cs"/>
        </a:defRPr>
      </a:lvl1pPr>
      <a:lvl2pPr marL="854075" indent="-396875"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 typeface="Segoe" pitchFamily="34" charset="0"/>
        <a:buChar char="−"/>
        <a:defRPr sz="2000" kern="1200">
          <a:solidFill>
            <a:schemeClr val="bg1">
              <a:lumMod val="75000"/>
            </a:schemeClr>
          </a:solidFill>
          <a:latin typeface="segoe ui" pitchFamily="34" charset="0"/>
          <a:ea typeface="+mn-ea"/>
          <a:cs typeface="+mn-cs"/>
        </a:defRPr>
      </a:lvl2pPr>
      <a:lvl3pPr marL="1258888" indent="-404813"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 typeface="Segoe" pitchFamily="34" charset="0"/>
        <a:buChar char="−"/>
        <a:defRPr sz="1800" kern="1200">
          <a:solidFill>
            <a:schemeClr val="bg1">
              <a:lumMod val="75000"/>
            </a:schemeClr>
          </a:solidFill>
          <a:latin typeface="segoe ui" pitchFamily="34" charset="0"/>
          <a:ea typeface="+mn-ea"/>
          <a:cs typeface="+mn-cs"/>
        </a:defRPr>
      </a:lvl3pPr>
      <a:lvl4pPr marL="1604963" indent="-346075"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 typeface="Segoe" pitchFamily="34" charset="0"/>
        <a:buChar char="−"/>
        <a:defRPr sz="1800" kern="1200">
          <a:solidFill>
            <a:schemeClr val="bg1">
              <a:lumMod val="75000"/>
            </a:schemeClr>
          </a:solidFill>
          <a:latin typeface="segoe ui" pitchFamily="34" charset="0"/>
          <a:ea typeface="+mn-ea"/>
          <a:cs typeface="+mn-cs"/>
        </a:defRPr>
      </a:lvl4pPr>
      <a:lvl5pPr marL="1941513" indent="-336550"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 typeface="Segoe" pitchFamily="34" charset="0"/>
        <a:buChar char="−"/>
        <a:defRPr sz="1800" kern="1200">
          <a:solidFill>
            <a:schemeClr val="bg1">
              <a:lumMod val="75000"/>
            </a:schemeClr>
          </a:soli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4431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1618905"/>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3"/>
          <p:cNvSpPr>
            <a:spLocks noGrp="1"/>
          </p:cNvSpPr>
          <p:nvPr>
            <p:ph type="ftr" sz="quarter" idx="3"/>
          </p:nvPr>
        </p:nvSpPr>
        <p:spPr>
          <a:xfrm>
            <a:off x="457200" y="6356350"/>
            <a:ext cx="2895600" cy="365125"/>
          </a:xfrm>
          <a:prstGeom prst="rect">
            <a:avLst/>
          </a:prstGeom>
        </p:spPr>
        <p:txBody>
          <a:bodyPr anchor="ctr"/>
          <a:lstStyle>
            <a:lvl1pPr>
              <a:defRPr sz="1000">
                <a:solidFill>
                  <a:schemeClr val="bg1">
                    <a:lumMod val="85000"/>
                  </a:schemeClr>
                </a:solidFill>
                <a:latin typeface="segoe ui" pitchFamily="34" charset="0"/>
              </a:defRPr>
            </a:lvl1pPr>
          </a:lstStyle>
          <a:p>
            <a:pPr fontAlgn="auto">
              <a:spcBef>
                <a:spcPts val="0"/>
              </a:spcBef>
              <a:spcAft>
                <a:spcPts val="0"/>
              </a:spcAft>
            </a:pPr>
            <a:r>
              <a:rPr lang="en-US" dirty="0" smtClean="0">
                <a:solidFill>
                  <a:srgbClr xmlns:mc="http://schemas.openxmlformats.org/markup-compatibility/2006" xmlns:a14="http://schemas.microsoft.com/office/drawing/2007/7/7/main" val="FFFFFF" mc:Ignorable="">
                    <a:lumMod val="85000"/>
                  </a:srgbClr>
                </a:solidFill>
                <a:cs typeface="+mn-cs"/>
              </a:rPr>
              <a:t>Microsoft Confidential - Do Not Distribute</a:t>
            </a:r>
            <a:endParaRPr lang="en-US" dirty="0">
              <a:solidFill>
                <a:srgbClr xmlns:mc="http://schemas.openxmlformats.org/markup-compatibility/2006" xmlns:a14="http://schemas.microsoft.com/office/drawing/2007/7/7/main" val="FFFFFF" mc:Ignorable="">
                  <a:lumMod val="85000"/>
                </a:srgbClr>
              </a:solidFill>
              <a:cs typeface="+mn-cs"/>
            </a:endParaRPr>
          </a:p>
        </p:txBody>
      </p:sp>
      <p:sp>
        <p:nvSpPr>
          <p:cNvPr id="7" name="Slide Number Placeholder 4"/>
          <p:cNvSpPr>
            <a:spLocks noGrp="1"/>
          </p:cNvSpPr>
          <p:nvPr>
            <p:ph type="sldNum" sz="quarter" idx="4"/>
          </p:nvPr>
        </p:nvSpPr>
        <p:spPr>
          <a:xfrm>
            <a:off x="6553200" y="6356350"/>
            <a:ext cx="2133600" cy="365125"/>
          </a:xfrm>
          <a:prstGeom prst="rect">
            <a:avLst/>
          </a:prstGeom>
        </p:spPr>
        <p:txBody>
          <a:bodyPr anchor="ctr"/>
          <a:lstStyle>
            <a:lvl1pPr algn="r">
              <a:defRPr sz="1000">
                <a:solidFill>
                  <a:schemeClr val="bg1">
                    <a:lumMod val="85000"/>
                  </a:schemeClr>
                </a:solidFill>
                <a:latin typeface="segoe ui" pitchFamily="34" charset="0"/>
              </a:defRPr>
            </a:lvl1pPr>
          </a:lstStyle>
          <a:p>
            <a:pPr fontAlgn="auto">
              <a:spcBef>
                <a:spcPts val="0"/>
              </a:spcBef>
              <a:spcAft>
                <a:spcPts val="0"/>
              </a:spcAft>
            </a:pPr>
            <a:fld id="{B6F15528-21DE-4FAA-801E-634DDDAF4B2B}" type="slidenum">
              <a:rPr lang="en-US" smtClean="0">
                <a:solidFill>
                  <a:srgbClr xmlns:mc="http://schemas.openxmlformats.org/markup-compatibility/2006" xmlns:a14="http://schemas.microsoft.com/office/drawing/2007/7/7/main" val="FFFFFF" mc:Ignorable="">
                    <a:lumMod val="85000"/>
                  </a:srgbClr>
                </a:solidFill>
                <a:cs typeface="+mn-cs"/>
              </a:rPr>
              <a:pPr fontAlgn="auto">
                <a:spcBef>
                  <a:spcPts val="0"/>
                </a:spcBef>
                <a:spcAft>
                  <a:spcPts val="0"/>
                </a:spcAft>
              </a:pPr>
              <a:t>‹#›</a:t>
            </a:fld>
            <a:endParaRPr lang="en-US" dirty="0">
              <a:solidFill>
                <a:srgbClr xmlns:mc="http://schemas.openxmlformats.org/markup-compatibility/2006" xmlns:a14="http://schemas.microsoft.com/office/drawing/2007/7/7/main" val="FFFFFF" mc:Ignorable="">
                  <a:lumMod val="85000"/>
                </a:srgbClr>
              </a:solidFill>
              <a:cs typeface="+mn-cs"/>
            </a:endParaRPr>
          </a:p>
        </p:txBody>
      </p:sp>
    </p:spTree>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transition xmlns:p14="http://schemas.microsoft.com/office/powerpoint/2007/7/12/main">
    <p:fade/>
  </p:transition>
  <p:txStyles>
    <p:titleStyle>
      <a:lvl1pPr algn="l" defTabSz="914363" rtl="0" eaLnBrk="1" latinLnBrk="0" hangingPunct="1">
        <a:lnSpc>
          <a:spcPct val="90000"/>
        </a:lnSpc>
        <a:spcBef>
          <a:spcPct val="0"/>
        </a:spcBef>
        <a:buNone/>
        <a:defRPr lang="en-US" sz="3200" b="0" kern="1200" cap="none" spc="-150" dirty="0" smtClean="0">
          <a:ln w="3175">
            <a:noFill/>
          </a:ln>
          <a:solidFill>
            <a:schemeClr val="bg1"/>
          </a:solidFill>
          <a:effectLst/>
          <a:latin typeface="segoe ui" pitchFamily="34" charset="0"/>
          <a:ea typeface="+mn-ea"/>
          <a:cs typeface="Arial" charset="0"/>
        </a:defRPr>
      </a:lvl1pPr>
    </p:titleStyle>
    <p:bodyStyle>
      <a:lvl1pPr marL="457200" indent="-457200"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30000"/>
        <a:buFont typeface="Arial" pitchFamily="34" charset="0"/>
        <a:buChar char="•"/>
        <a:defRPr sz="2400" kern="1200">
          <a:solidFill>
            <a:schemeClr val="bg1">
              <a:lumMod val="75000"/>
            </a:schemeClr>
          </a:solidFill>
          <a:latin typeface="segoe ui" pitchFamily="34" charset="0"/>
          <a:ea typeface="+mn-ea"/>
          <a:cs typeface="+mn-cs"/>
        </a:defRPr>
      </a:lvl1pPr>
      <a:lvl2pPr marL="854075" indent="-396875"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 typeface="Segoe" pitchFamily="34" charset="0"/>
        <a:buChar char="−"/>
        <a:defRPr sz="2000" kern="1200">
          <a:solidFill>
            <a:schemeClr val="bg1">
              <a:lumMod val="75000"/>
            </a:schemeClr>
          </a:solidFill>
          <a:latin typeface="segoe ui" pitchFamily="34" charset="0"/>
          <a:ea typeface="+mn-ea"/>
          <a:cs typeface="+mn-cs"/>
        </a:defRPr>
      </a:lvl2pPr>
      <a:lvl3pPr marL="1258888" indent="-404813"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 typeface="Segoe" pitchFamily="34" charset="0"/>
        <a:buChar char="−"/>
        <a:defRPr sz="1800" kern="1200">
          <a:solidFill>
            <a:schemeClr val="bg1">
              <a:lumMod val="75000"/>
            </a:schemeClr>
          </a:solidFill>
          <a:latin typeface="segoe ui" pitchFamily="34" charset="0"/>
          <a:ea typeface="+mn-ea"/>
          <a:cs typeface="+mn-cs"/>
        </a:defRPr>
      </a:lvl3pPr>
      <a:lvl4pPr marL="1604963" indent="-346075"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 typeface="Segoe" pitchFamily="34" charset="0"/>
        <a:buChar char="−"/>
        <a:defRPr sz="1800" kern="1200">
          <a:solidFill>
            <a:schemeClr val="bg1">
              <a:lumMod val="75000"/>
            </a:schemeClr>
          </a:solidFill>
          <a:latin typeface="segoe ui" pitchFamily="34" charset="0"/>
          <a:ea typeface="+mn-ea"/>
          <a:cs typeface="+mn-cs"/>
        </a:defRPr>
      </a:lvl4pPr>
      <a:lvl5pPr marL="1941513" indent="-336550"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 typeface="Segoe" pitchFamily="34" charset="0"/>
        <a:buChar char="−"/>
        <a:defRPr sz="1800" kern="1200">
          <a:solidFill>
            <a:schemeClr val="bg1">
              <a:lumMod val="75000"/>
            </a:schemeClr>
          </a:soli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4431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012825"/>
            <a:ext cx="8382000" cy="1618905"/>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transition xmlns:p14="http://schemas.microsoft.com/office/powerpoint/2007/7/12/main">
    <p:fade/>
  </p:transition>
  <p:txStyles>
    <p:titleStyle>
      <a:lvl1pPr algn="l" defTabSz="914363" rtl="0" eaLnBrk="1" latinLnBrk="0" hangingPunct="1">
        <a:lnSpc>
          <a:spcPct val="90000"/>
        </a:lnSpc>
        <a:spcBef>
          <a:spcPct val="0"/>
        </a:spcBef>
        <a:buNone/>
        <a:defRPr lang="en-US" sz="3200" b="0" kern="1200" cap="none" spc="-100" baseline="0" dirty="0" smtClean="0">
          <a:ln w="3175">
            <a:noFill/>
          </a:ln>
          <a:gradFill>
            <a:gsLst>
              <a:gs pos="0">
                <a:schemeClr val="bg1"/>
              </a:gs>
              <a:gs pos="100000">
                <a:schemeClr val="bg1"/>
              </a:gs>
            </a:gsLst>
            <a:lin ang="10800000" scaled="0"/>
          </a:gradFill>
          <a:effectLst/>
          <a:latin typeface="Segoe UI" pitchFamily="34" charset="0"/>
          <a:ea typeface="Segoe UI" pitchFamily="34" charset="0"/>
          <a:cs typeface="Segoe UI" pitchFamily="34" charset="0"/>
        </a:defRPr>
      </a:lvl1pPr>
    </p:titleStyle>
    <p:bodyStyle>
      <a:lvl1pPr marL="342900" indent="-342900" algn="l" defTabSz="914363" rtl="0" eaLnBrk="1" latinLnBrk="0" hangingPunct="1">
        <a:lnSpc>
          <a:spcPct val="90000"/>
        </a:lnSpc>
        <a:spcBef>
          <a:spcPct val="20000"/>
        </a:spcBef>
        <a:buClr>
          <a:schemeClr val="bg1"/>
        </a:buClr>
        <a:buSzPct val="100000"/>
        <a:buFont typeface="Arial" pitchFamily="34" charset="0"/>
        <a:buChar char="•"/>
        <a:defRPr sz="24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1pPr>
      <a:lvl2pPr marL="628650" indent="-285750" algn="l" defTabSz="914363" rtl="0" eaLnBrk="1" latinLnBrk="0" hangingPunct="1">
        <a:lnSpc>
          <a:spcPct val="90000"/>
        </a:lnSpc>
        <a:spcBef>
          <a:spcPct val="20000"/>
        </a:spcBef>
        <a:buClr>
          <a:schemeClr val="bg1"/>
        </a:buClr>
        <a:buFont typeface="Segoe" pitchFamily="34" charset="0"/>
        <a:buChar char="−"/>
        <a:defRPr sz="20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2pPr>
      <a:lvl3pPr marL="914400" indent="-285750" algn="l" defTabSz="914363" rtl="0" eaLnBrk="1" latinLnBrk="0" hangingPunct="1">
        <a:lnSpc>
          <a:spcPct val="90000"/>
        </a:lnSpc>
        <a:spcBef>
          <a:spcPct val="20000"/>
        </a:spcBef>
        <a:buClr>
          <a:schemeClr val="bg1"/>
        </a:buClr>
        <a:buFont typeface="Segoe" pitchFamily="34" charset="0"/>
        <a:buChar char="−"/>
        <a:defRPr sz="18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3pPr>
      <a:lvl4pPr marL="1200150" indent="-285750" algn="l" defTabSz="914363" rtl="0" eaLnBrk="1" latinLnBrk="0" hangingPunct="1">
        <a:lnSpc>
          <a:spcPct val="90000"/>
        </a:lnSpc>
        <a:spcBef>
          <a:spcPct val="20000"/>
        </a:spcBef>
        <a:buClr>
          <a:schemeClr val="bg1"/>
        </a:buClr>
        <a:buFont typeface="Segoe" pitchFamily="34" charset="0"/>
        <a:buChar char="−"/>
        <a:defRPr sz="18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4pPr>
      <a:lvl5pPr marL="1485900" indent="-285750" algn="l" defTabSz="914363" rtl="0" eaLnBrk="1" latinLnBrk="0" hangingPunct="1">
        <a:lnSpc>
          <a:spcPct val="90000"/>
        </a:lnSpc>
        <a:spcBef>
          <a:spcPct val="20000"/>
        </a:spcBef>
        <a:buClr>
          <a:schemeClr val="bg1"/>
        </a:buClr>
        <a:buFont typeface="Segoe" pitchFamily="34" charset="0"/>
        <a:buChar char="−"/>
        <a:defRPr sz="18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7" r:id="rId1"/>
  </p:sldLayoutIdLst>
  <p:transition xmlns:p14="http://schemas.microsoft.com/office/powerpoint/2007/7/12/main">
    <p:fade/>
  </p:transition>
  <p:txStyles>
    <p:titleStyle>
      <a:lvl1pPr algn="l" defTabSz="914363" rtl="0" eaLnBrk="1" latinLnBrk="0" hangingPunct="1">
        <a:lnSpc>
          <a:spcPct val="90000"/>
        </a:lnSpc>
        <a:spcBef>
          <a:spcPct val="0"/>
        </a:spcBef>
        <a:buNone/>
        <a:defRPr lang="en-US" sz="4800" b="0" kern="1200" cap="none" spc="-150" dirty="0">
          <a:ln w="3175">
            <a:noFill/>
          </a:ln>
          <a:solidFill>
            <a:schemeClr val="bg1"/>
          </a:solidFill>
          <a:effectLst/>
          <a:latin typeface="segoe ui"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ServerBkg_dark_ppt-bottom.jpg"/>
          <p:cNvPicPr>
            <a:picLocks noChangeAspect="1"/>
          </p:cNvPicPr>
          <p:nvPr/>
        </p:nvPicPr>
        <p:blipFill>
          <a:blip r:embed="rId3"/>
          <a:stretch>
            <a:fillRect/>
          </a:stretch>
        </p:blipFill>
        <p:spPr>
          <a:xfrm>
            <a:off x="0" y="6566267"/>
            <a:ext cx="9144000" cy="291733"/>
          </a:xfrm>
          <a:prstGeom prst="rect">
            <a:avLst/>
          </a:prstGeom>
        </p:spPr>
      </p:pic>
      <p:sp>
        <p:nvSpPr>
          <p:cNvPr id="4" name="Title Placeholder 1"/>
          <p:cNvSpPr>
            <a:spLocks noGrp="1"/>
          </p:cNvSpPr>
          <p:nvPr>
            <p:ph type="title"/>
          </p:nvPr>
        </p:nvSpPr>
        <p:spPr>
          <a:xfrm>
            <a:off x="381000" y="230188"/>
            <a:ext cx="8382000" cy="677108"/>
          </a:xfrm>
          <a:prstGeom prst="rect">
            <a:avLst/>
          </a:prstGeom>
        </p:spPr>
        <p:txBody>
          <a:bodyPr vert="horz" wrap="square" lIns="0" tIns="0" rIns="0" bIns="0" rtlCol="0" anchor="t">
            <a:sp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09" r:id="rId1"/>
  </p:sldLayoutIdLst>
  <p:txStyles>
    <p:titleStyle>
      <a:lvl1pPr algn="l" defTabSz="457200" rtl="0" eaLnBrk="1" latinLnBrk="0" hangingPunct="1">
        <a:lnSpc>
          <a:spcPct val="90000"/>
        </a:lnSpc>
        <a:spcBef>
          <a:spcPct val="0"/>
        </a:spcBef>
        <a:buNone/>
        <a:defRPr sz="4800" kern="1200" spc="-150">
          <a:solidFill>
            <a:schemeClr val="tx1"/>
          </a:solidFill>
          <a:latin typeface="segoe ui"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0" y="6492875"/>
            <a:ext cx="4572000" cy="365125"/>
          </a:xfrm>
          <a:prstGeom prst="rect">
            <a:avLst/>
          </a:prstGeom>
        </p:spPr>
        <p:txBody>
          <a:bodyPr vert="horz" lIns="91440" tIns="45720" rIns="91440" bIns="45720" rtlCol="0" anchor="b" anchorCtr="0"/>
          <a:lstStyle>
            <a:lvl1pPr algn="l" defTabSz="912813" rtl="0" fontAlgn="base">
              <a:spcBef>
                <a:spcPct val="0"/>
              </a:spcBef>
              <a:spcAft>
                <a:spcPct val="0"/>
              </a:spcAft>
              <a:defRPr lang="en-US" sz="800" kern="1200" smtClean="0">
                <a:solidFill>
                  <a:schemeClr val="tx1">
                    <a:tint val="75000"/>
                  </a:schemeClr>
                </a:solidFill>
                <a:latin typeface="segoe ui" pitchFamily="34" charset="0"/>
                <a:ea typeface="+mn-ea"/>
                <a:cs typeface="+mn-cs"/>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
        <p:nvSpPr>
          <p:cNvPr id="5" name="Slide Number Placeholder 4"/>
          <p:cNvSpPr>
            <a:spLocks noGrp="1"/>
          </p:cNvSpPr>
          <p:nvPr>
            <p:ph type="sldNum" sz="quarter" idx="4"/>
          </p:nvPr>
        </p:nvSpPr>
        <p:spPr>
          <a:xfrm>
            <a:off x="7010400" y="6492875"/>
            <a:ext cx="2133600" cy="365125"/>
          </a:xfrm>
          <a:prstGeom prst="rect">
            <a:avLst/>
          </a:prstGeom>
        </p:spPr>
        <p:txBody>
          <a:bodyPr vert="horz" lIns="91440" tIns="45720" rIns="91440" bIns="45720" rtlCol="0" anchor="b" anchorCtr="0"/>
          <a:lstStyle>
            <a:lvl1pPr algn="r" defTabSz="912813" rtl="0" fontAlgn="base">
              <a:spcBef>
                <a:spcPct val="0"/>
              </a:spcBef>
              <a:spcAft>
                <a:spcPct val="0"/>
              </a:spcAft>
              <a:defRPr lang="en-US" sz="800" kern="1200" smtClean="0">
                <a:solidFill>
                  <a:schemeClr val="tx1">
                    <a:tint val="75000"/>
                  </a:schemeClr>
                </a:solidFill>
                <a:latin typeface="segoe ui" pitchFamily="34" charset="0"/>
                <a:ea typeface="+mn-ea"/>
                <a:cs typeface="+mn-cs"/>
              </a:defRPr>
            </a:lvl1pPr>
          </a:lstStyle>
          <a:p>
            <a:fld id="{B6F15528-21DE-4FAA-801E-634DDDAF4B2B}"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Tree>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transition xmlns:p14="http://schemas.microsoft.com/office/powerpoint/2007/7/12/main">
    <p:fade/>
  </p:transition>
  <p:timing>
    <p:tnLst>
      <p:par>
        <p:cTn xmlns:p14="http://schemas.microsoft.com/office/powerpoint/2007/7/12/mai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latin typeface="segoe ui" pitchFamily="34" charset="0"/>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8"/>
        </a:buBlip>
        <a:defRPr sz="3200" kern="1200">
          <a:solidFill>
            <a:schemeClr val="tx1"/>
          </a:solidFill>
          <a:latin typeface="segoe ui" pitchFamily="34" charset="0"/>
          <a:ea typeface="+mn-ea"/>
          <a:cs typeface="+mn-cs"/>
        </a:defRPr>
      </a:lvl1pPr>
      <a:lvl2pPr marL="854075" indent="-396875" algn="l" defTabSz="914363" rtl="0" eaLnBrk="1" latinLnBrk="0" hangingPunct="1">
        <a:lnSpc>
          <a:spcPct val="90000"/>
        </a:lnSpc>
        <a:spcBef>
          <a:spcPct val="20000"/>
        </a:spcBef>
        <a:buSzPct val="80000"/>
        <a:buFontTx/>
        <a:buBlip>
          <a:blip r:embed="rId18"/>
        </a:buBlip>
        <a:defRPr sz="2800" kern="1200">
          <a:solidFill>
            <a:schemeClr val="tx1"/>
          </a:solidFill>
          <a:latin typeface="segoe ui" pitchFamily="34" charset="0"/>
          <a:ea typeface="+mn-ea"/>
          <a:cs typeface="+mn-cs"/>
        </a:defRPr>
      </a:lvl2pPr>
      <a:lvl3pPr marL="1258888" indent="-404813" algn="l" defTabSz="914363" rtl="0" eaLnBrk="1" latinLnBrk="0" hangingPunct="1">
        <a:lnSpc>
          <a:spcPct val="90000"/>
        </a:lnSpc>
        <a:spcBef>
          <a:spcPct val="20000"/>
        </a:spcBef>
        <a:buSzPct val="80000"/>
        <a:buFontTx/>
        <a:buBlip>
          <a:blip r:embed="rId18"/>
        </a:buBlip>
        <a:defRPr sz="2400" kern="1200">
          <a:solidFill>
            <a:schemeClr val="tx1"/>
          </a:solidFill>
          <a:latin typeface="segoe ui" pitchFamily="34" charset="0"/>
          <a:ea typeface="+mn-ea"/>
          <a:cs typeface="+mn-cs"/>
        </a:defRPr>
      </a:lvl3pPr>
      <a:lvl4pPr marL="1655763" indent="-396875" algn="l" defTabSz="914363" rtl="0" eaLnBrk="1" latinLnBrk="0" hangingPunct="1">
        <a:lnSpc>
          <a:spcPct val="90000"/>
        </a:lnSpc>
        <a:spcBef>
          <a:spcPct val="20000"/>
        </a:spcBef>
        <a:buSzPct val="80000"/>
        <a:buFontTx/>
        <a:buBlip>
          <a:blip r:embed="rId18"/>
        </a:buBlip>
        <a:defRPr sz="2400" kern="1200">
          <a:solidFill>
            <a:schemeClr val="tx1"/>
          </a:solidFill>
          <a:latin typeface="segoe ui" pitchFamily="34" charset="0"/>
          <a:ea typeface="+mn-ea"/>
          <a:cs typeface="+mn-cs"/>
        </a:defRPr>
      </a:lvl4pPr>
      <a:lvl5pPr marL="2062163" indent="-406400" algn="l" defTabSz="914363" rtl="0" eaLnBrk="1" latinLnBrk="0" hangingPunct="1">
        <a:lnSpc>
          <a:spcPct val="90000"/>
        </a:lnSpc>
        <a:spcBef>
          <a:spcPct val="20000"/>
        </a:spcBef>
        <a:buSzPct val="80000"/>
        <a:buFontTx/>
        <a:buBlip>
          <a:blip r:embed="rId18"/>
        </a:buBlip>
        <a:defRPr sz="2400" kern="1200">
          <a:solidFill>
            <a:schemeClr val="tx1"/>
          </a:soli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0" y="6492875"/>
            <a:ext cx="4572000" cy="365125"/>
          </a:xfrm>
          <a:prstGeom prst="rect">
            <a:avLst/>
          </a:prstGeom>
        </p:spPr>
        <p:txBody>
          <a:bodyPr vert="horz" lIns="91440" tIns="45720" rIns="91440" bIns="45720" rtlCol="0" anchor="b" anchorCtr="0"/>
          <a:lstStyle>
            <a:lvl1pPr algn="l" defTabSz="912813" rtl="0" fontAlgn="base">
              <a:spcBef>
                <a:spcPct val="0"/>
              </a:spcBef>
              <a:spcAft>
                <a:spcPct val="0"/>
              </a:spcAft>
              <a:defRPr lang="en-US" sz="800" kern="1200" smtClean="0">
                <a:solidFill>
                  <a:schemeClr val="tx1">
                    <a:tint val="75000"/>
                  </a:schemeClr>
                </a:solidFill>
                <a:latin typeface="segoe ui" pitchFamily="34" charset="0"/>
                <a:ea typeface="+mn-ea"/>
                <a:cs typeface="+mn-cs"/>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
        <p:nvSpPr>
          <p:cNvPr id="5" name="Slide Number Placeholder 4"/>
          <p:cNvSpPr>
            <a:spLocks noGrp="1"/>
          </p:cNvSpPr>
          <p:nvPr>
            <p:ph type="sldNum" sz="quarter" idx="4"/>
          </p:nvPr>
        </p:nvSpPr>
        <p:spPr>
          <a:xfrm>
            <a:off x="7010400" y="6492875"/>
            <a:ext cx="2133600" cy="365125"/>
          </a:xfrm>
          <a:prstGeom prst="rect">
            <a:avLst/>
          </a:prstGeom>
        </p:spPr>
        <p:txBody>
          <a:bodyPr vert="horz" lIns="91440" tIns="45720" rIns="91440" bIns="45720" rtlCol="0" anchor="b" anchorCtr="0"/>
          <a:lstStyle>
            <a:lvl1pPr algn="r" defTabSz="912813" rtl="0" fontAlgn="base">
              <a:spcBef>
                <a:spcPct val="0"/>
              </a:spcBef>
              <a:spcAft>
                <a:spcPct val="0"/>
              </a:spcAft>
              <a:defRPr lang="en-US" sz="800" kern="1200" smtClean="0">
                <a:solidFill>
                  <a:schemeClr val="tx1">
                    <a:tint val="75000"/>
                  </a:schemeClr>
                </a:solidFill>
                <a:latin typeface="segoe ui" pitchFamily="34" charset="0"/>
                <a:ea typeface="+mn-ea"/>
                <a:cs typeface="+mn-cs"/>
              </a:defRPr>
            </a:lvl1pPr>
          </a:lstStyle>
          <a:p>
            <a:fld id="{B6F15528-21DE-4FAA-801E-634DDDAF4B2B}"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Tree>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Lst>
  <p:transition xmlns:p14="http://schemas.microsoft.com/office/powerpoint/2007/7/12/main">
    <p:fade/>
  </p:transition>
  <p:timing>
    <p:tnLst>
      <p:par>
        <p:cTn xmlns:p14="http://schemas.microsoft.com/office/powerpoint/2007/7/12/mai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latin typeface="segoe ui" pitchFamily="34" charset="0"/>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8"/>
        </a:buBlip>
        <a:defRPr sz="3200" kern="1200">
          <a:solidFill>
            <a:schemeClr val="tx1"/>
          </a:solidFill>
          <a:latin typeface="segoe ui" pitchFamily="34" charset="0"/>
          <a:ea typeface="+mn-ea"/>
          <a:cs typeface="+mn-cs"/>
        </a:defRPr>
      </a:lvl1pPr>
      <a:lvl2pPr marL="854075" indent="-396875" algn="l" defTabSz="914363" rtl="0" eaLnBrk="1" latinLnBrk="0" hangingPunct="1">
        <a:lnSpc>
          <a:spcPct val="90000"/>
        </a:lnSpc>
        <a:spcBef>
          <a:spcPct val="20000"/>
        </a:spcBef>
        <a:buSzPct val="80000"/>
        <a:buFontTx/>
        <a:buBlip>
          <a:blip r:embed="rId18"/>
        </a:buBlip>
        <a:defRPr sz="2800" kern="1200">
          <a:solidFill>
            <a:schemeClr val="tx1"/>
          </a:solidFill>
          <a:latin typeface="segoe ui" pitchFamily="34" charset="0"/>
          <a:ea typeface="+mn-ea"/>
          <a:cs typeface="+mn-cs"/>
        </a:defRPr>
      </a:lvl2pPr>
      <a:lvl3pPr marL="1258888" indent="-404813" algn="l" defTabSz="914363" rtl="0" eaLnBrk="1" latinLnBrk="0" hangingPunct="1">
        <a:lnSpc>
          <a:spcPct val="90000"/>
        </a:lnSpc>
        <a:spcBef>
          <a:spcPct val="20000"/>
        </a:spcBef>
        <a:buSzPct val="80000"/>
        <a:buFontTx/>
        <a:buBlip>
          <a:blip r:embed="rId18"/>
        </a:buBlip>
        <a:defRPr sz="2400" kern="1200">
          <a:solidFill>
            <a:schemeClr val="tx1"/>
          </a:solidFill>
          <a:latin typeface="segoe ui" pitchFamily="34" charset="0"/>
          <a:ea typeface="+mn-ea"/>
          <a:cs typeface="+mn-cs"/>
        </a:defRPr>
      </a:lvl3pPr>
      <a:lvl4pPr marL="1655763" indent="-396875" algn="l" defTabSz="914363" rtl="0" eaLnBrk="1" latinLnBrk="0" hangingPunct="1">
        <a:lnSpc>
          <a:spcPct val="90000"/>
        </a:lnSpc>
        <a:spcBef>
          <a:spcPct val="20000"/>
        </a:spcBef>
        <a:buSzPct val="80000"/>
        <a:buFontTx/>
        <a:buBlip>
          <a:blip r:embed="rId18"/>
        </a:buBlip>
        <a:defRPr sz="2400" kern="1200">
          <a:solidFill>
            <a:schemeClr val="tx1"/>
          </a:solidFill>
          <a:latin typeface="segoe ui" pitchFamily="34" charset="0"/>
          <a:ea typeface="+mn-ea"/>
          <a:cs typeface="+mn-cs"/>
        </a:defRPr>
      </a:lvl4pPr>
      <a:lvl5pPr marL="2062163" indent="-406400" algn="l" defTabSz="914363" rtl="0" eaLnBrk="1" latinLnBrk="0" hangingPunct="1">
        <a:lnSpc>
          <a:spcPct val="90000"/>
        </a:lnSpc>
        <a:spcBef>
          <a:spcPct val="20000"/>
        </a:spcBef>
        <a:buSzPct val="80000"/>
        <a:buFontTx/>
        <a:buBlip>
          <a:blip r:embed="rId18"/>
        </a:buBlip>
        <a:defRPr sz="2400" kern="1200">
          <a:solidFill>
            <a:schemeClr val="tx1"/>
          </a:soli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0" y="6492875"/>
            <a:ext cx="4572000" cy="365125"/>
          </a:xfrm>
          <a:prstGeom prst="rect">
            <a:avLst/>
          </a:prstGeom>
        </p:spPr>
        <p:txBody>
          <a:bodyPr vert="horz" lIns="91440" tIns="45720" rIns="91440" bIns="45720" rtlCol="0" anchor="b" anchorCtr="0"/>
          <a:lstStyle>
            <a:lvl1pPr algn="l" defTabSz="912813" rtl="0" fontAlgn="base">
              <a:spcBef>
                <a:spcPct val="0"/>
              </a:spcBef>
              <a:spcAft>
                <a:spcPct val="0"/>
              </a:spcAft>
              <a:defRPr lang="en-US" sz="800" kern="1200" smtClean="0">
                <a:solidFill>
                  <a:schemeClr val="tx1">
                    <a:tint val="75000"/>
                  </a:schemeClr>
                </a:solidFill>
                <a:latin typeface="segoe ui" pitchFamily="34" charset="0"/>
                <a:ea typeface="+mn-ea"/>
                <a:cs typeface="+mn-cs"/>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
        <p:nvSpPr>
          <p:cNvPr id="5" name="Slide Number Placeholder 4"/>
          <p:cNvSpPr>
            <a:spLocks noGrp="1"/>
          </p:cNvSpPr>
          <p:nvPr>
            <p:ph type="sldNum" sz="quarter" idx="4"/>
          </p:nvPr>
        </p:nvSpPr>
        <p:spPr>
          <a:xfrm>
            <a:off x="7010400" y="6492875"/>
            <a:ext cx="2133600" cy="365125"/>
          </a:xfrm>
          <a:prstGeom prst="rect">
            <a:avLst/>
          </a:prstGeom>
        </p:spPr>
        <p:txBody>
          <a:bodyPr vert="horz" lIns="91440" tIns="45720" rIns="91440" bIns="45720" rtlCol="0" anchor="b" anchorCtr="0"/>
          <a:lstStyle>
            <a:lvl1pPr algn="r" defTabSz="912813" rtl="0" fontAlgn="base">
              <a:spcBef>
                <a:spcPct val="0"/>
              </a:spcBef>
              <a:spcAft>
                <a:spcPct val="0"/>
              </a:spcAft>
              <a:defRPr lang="en-US" sz="800" kern="1200" smtClean="0">
                <a:solidFill>
                  <a:schemeClr val="tx1">
                    <a:tint val="75000"/>
                  </a:schemeClr>
                </a:solidFill>
                <a:latin typeface="segoe ui" pitchFamily="34" charset="0"/>
                <a:ea typeface="+mn-ea"/>
                <a:cs typeface="+mn-cs"/>
              </a:defRPr>
            </a:lvl1pPr>
          </a:lstStyle>
          <a:p>
            <a:fld id="{B6F15528-21DE-4FAA-801E-634DDDAF4B2B}"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Tree>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Lst>
  <p:transition xmlns:p14="http://schemas.microsoft.com/office/powerpoint/2007/7/12/main">
    <p:fade/>
  </p:transition>
  <p:timing>
    <p:tnLst>
      <p:par>
        <p:cTn xmlns:p14="http://schemas.microsoft.com/office/powerpoint/2007/7/12/mai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latin typeface="segoe ui" pitchFamily="34" charset="0"/>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8"/>
        </a:buBlip>
        <a:defRPr sz="3200" kern="1200">
          <a:solidFill>
            <a:schemeClr val="tx1"/>
          </a:solidFill>
          <a:latin typeface="segoe ui" pitchFamily="34" charset="0"/>
          <a:ea typeface="+mn-ea"/>
          <a:cs typeface="+mn-cs"/>
        </a:defRPr>
      </a:lvl1pPr>
      <a:lvl2pPr marL="854075" indent="-396875" algn="l" defTabSz="914363" rtl="0" eaLnBrk="1" latinLnBrk="0" hangingPunct="1">
        <a:lnSpc>
          <a:spcPct val="90000"/>
        </a:lnSpc>
        <a:spcBef>
          <a:spcPct val="20000"/>
        </a:spcBef>
        <a:buSzPct val="80000"/>
        <a:buFontTx/>
        <a:buBlip>
          <a:blip r:embed="rId18"/>
        </a:buBlip>
        <a:defRPr sz="2800" kern="1200">
          <a:solidFill>
            <a:schemeClr val="tx1"/>
          </a:solidFill>
          <a:latin typeface="segoe ui" pitchFamily="34" charset="0"/>
          <a:ea typeface="+mn-ea"/>
          <a:cs typeface="+mn-cs"/>
        </a:defRPr>
      </a:lvl2pPr>
      <a:lvl3pPr marL="1258888" indent="-404813" algn="l" defTabSz="914363" rtl="0" eaLnBrk="1" latinLnBrk="0" hangingPunct="1">
        <a:lnSpc>
          <a:spcPct val="90000"/>
        </a:lnSpc>
        <a:spcBef>
          <a:spcPct val="20000"/>
        </a:spcBef>
        <a:buSzPct val="80000"/>
        <a:buFontTx/>
        <a:buBlip>
          <a:blip r:embed="rId18"/>
        </a:buBlip>
        <a:defRPr sz="2400" kern="1200">
          <a:solidFill>
            <a:schemeClr val="tx1"/>
          </a:solidFill>
          <a:latin typeface="segoe ui" pitchFamily="34" charset="0"/>
          <a:ea typeface="+mn-ea"/>
          <a:cs typeface="+mn-cs"/>
        </a:defRPr>
      </a:lvl3pPr>
      <a:lvl4pPr marL="1655763" indent="-396875" algn="l" defTabSz="914363" rtl="0" eaLnBrk="1" latinLnBrk="0" hangingPunct="1">
        <a:lnSpc>
          <a:spcPct val="90000"/>
        </a:lnSpc>
        <a:spcBef>
          <a:spcPct val="20000"/>
        </a:spcBef>
        <a:buSzPct val="80000"/>
        <a:buFontTx/>
        <a:buBlip>
          <a:blip r:embed="rId18"/>
        </a:buBlip>
        <a:defRPr sz="2400" kern="1200">
          <a:solidFill>
            <a:schemeClr val="tx1"/>
          </a:solidFill>
          <a:latin typeface="segoe ui" pitchFamily="34" charset="0"/>
          <a:ea typeface="+mn-ea"/>
          <a:cs typeface="+mn-cs"/>
        </a:defRPr>
      </a:lvl4pPr>
      <a:lvl5pPr marL="2062163" indent="-406400" algn="l" defTabSz="914363" rtl="0" eaLnBrk="1" latinLnBrk="0" hangingPunct="1">
        <a:lnSpc>
          <a:spcPct val="90000"/>
        </a:lnSpc>
        <a:spcBef>
          <a:spcPct val="20000"/>
        </a:spcBef>
        <a:buSzPct val="80000"/>
        <a:buFontTx/>
        <a:buBlip>
          <a:blip r:embed="rId18"/>
        </a:buBlip>
        <a:defRPr sz="2400" kern="1200">
          <a:solidFill>
            <a:schemeClr val="tx1"/>
          </a:soli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0" y="6492875"/>
            <a:ext cx="4572000" cy="365125"/>
          </a:xfrm>
          <a:prstGeom prst="rect">
            <a:avLst/>
          </a:prstGeom>
        </p:spPr>
        <p:txBody>
          <a:bodyPr vert="horz" lIns="91440" tIns="45720" rIns="91440" bIns="45720" rtlCol="0" anchor="b" anchorCtr="0"/>
          <a:lstStyle>
            <a:lvl1pPr algn="l" defTabSz="912813" rtl="0" fontAlgn="base">
              <a:spcBef>
                <a:spcPct val="0"/>
              </a:spcBef>
              <a:spcAft>
                <a:spcPct val="0"/>
              </a:spcAft>
              <a:defRPr lang="en-US" sz="800" kern="1200" smtClean="0">
                <a:solidFill>
                  <a:schemeClr val="tx1">
                    <a:tint val="75000"/>
                  </a:schemeClr>
                </a:solidFill>
                <a:latin typeface="segoe ui" pitchFamily="34" charset="0"/>
                <a:ea typeface="+mn-ea"/>
                <a:cs typeface="+mn-cs"/>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
        <p:nvSpPr>
          <p:cNvPr id="5" name="Slide Number Placeholder 4"/>
          <p:cNvSpPr>
            <a:spLocks noGrp="1"/>
          </p:cNvSpPr>
          <p:nvPr>
            <p:ph type="sldNum" sz="quarter" idx="4"/>
          </p:nvPr>
        </p:nvSpPr>
        <p:spPr>
          <a:xfrm>
            <a:off x="7010400" y="6492875"/>
            <a:ext cx="2133600" cy="365125"/>
          </a:xfrm>
          <a:prstGeom prst="rect">
            <a:avLst/>
          </a:prstGeom>
        </p:spPr>
        <p:txBody>
          <a:bodyPr vert="horz" lIns="91440" tIns="45720" rIns="91440" bIns="45720" rtlCol="0" anchor="b" anchorCtr="0"/>
          <a:lstStyle>
            <a:lvl1pPr algn="r" defTabSz="912813" rtl="0" fontAlgn="base">
              <a:spcBef>
                <a:spcPct val="0"/>
              </a:spcBef>
              <a:spcAft>
                <a:spcPct val="0"/>
              </a:spcAft>
              <a:defRPr lang="en-US" sz="800" kern="1200" smtClean="0">
                <a:solidFill>
                  <a:schemeClr val="tx1">
                    <a:tint val="75000"/>
                  </a:schemeClr>
                </a:solidFill>
                <a:latin typeface="segoe ui" pitchFamily="34" charset="0"/>
                <a:ea typeface="+mn-ea"/>
                <a:cs typeface="+mn-cs"/>
              </a:defRPr>
            </a:lvl1pPr>
          </a:lstStyle>
          <a:p>
            <a:fld id="{B6F15528-21DE-4FAA-801E-634DDDAF4B2B}"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Tree>
  </p:cSld>
  <p:clrMap bg1="dk1" tx1="lt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Lst>
  <p:transition xmlns:p14="http://schemas.microsoft.com/office/powerpoint/2007/7/12/main">
    <p:fade/>
  </p:transition>
  <p:timing>
    <p:tnLst>
      <p:par>
        <p:cTn xmlns:p14="http://schemas.microsoft.com/office/powerpoint/2007/7/12/mai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latin typeface="segoe ui" pitchFamily="34" charset="0"/>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8"/>
        </a:buBlip>
        <a:defRPr sz="3200" kern="1200">
          <a:solidFill>
            <a:schemeClr val="tx1"/>
          </a:solidFill>
          <a:latin typeface="segoe ui" pitchFamily="34" charset="0"/>
          <a:ea typeface="+mn-ea"/>
          <a:cs typeface="+mn-cs"/>
        </a:defRPr>
      </a:lvl1pPr>
      <a:lvl2pPr marL="854075" indent="-396875" algn="l" defTabSz="914363" rtl="0" eaLnBrk="1" latinLnBrk="0" hangingPunct="1">
        <a:lnSpc>
          <a:spcPct val="90000"/>
        </a:lnSpc>
        <a:spcBef>
          <a:spcPct val="20000"/>
        </a:spcBef>
        <a:buSzPct val="80000"/>
        <a:buFontTx/>
        <a:buBlip>
          <a:blip r:embed="rId18"/>
        </a:buBlip>
        <a:defRPr sz="2800" kern="1200">
          <a:solidFill>
            <a:schemeClr val="tx1"/>
          </a:solidFill>
          <a:latin typeface="segoe ui" pitchFamily="34" charset="0"/>
          <a:ea typeface="+mn-ea"/>
          <a:cs typeface="+mn-cs"/>
        </a:defRPr>
      </a:lvl2pPr>
      <a:lvl3pPr marL="1258888" indent="-404813" algn="l" defTabSz="914363" rtl="0" eaLnBrk="1" latinLnBrk="0" hangingPunct="1">
        <a:lnSpc>
          <a:spcPct val="90000"/>
        </a:lnSpc>
        <a:spcBef>
          <a:spcPct val="20000"/>
        </a:spcBef>
        <a:buSzPct val="80000"/>
        <a:buFontTx/>
        <a:buBlip>
          <a:blip r:embed="rId18"/>
        </a:buBlip>
        <a:defRPr sz="2400" kern="1200">
          <a:solidFill>
            <a:schemeClr val="tx1"/>
          </a:solidFill>
          <a:latin typeface="segoe ui" pitchFamily="34" charset="0"/>
          <a:ea typeface="+mn-ea"/>
          <a:cs typeface="+mn-cs"/>
        </a:defRPr>
      </a:lvl3pPr>
      <a:lvl4pPr marL="1655763" indent="-396875" algn="l" defTabSz="914363" rtl="0" eaLnBrk="1" latinLnBrk="0" hangingPunct="1">
        <a:lnSpc>
          <a:spcPct val="90000"/>
        </a:lnSpc>
        <a:spcBef>
          <a:spcPct val="20000"/>
        </a:spcBef>
        <a:buSzPct val="80000"/>
        <a:buFontTx/>
        <a:buBlip>
          <a:blip r:embed="rId18"/>
        </a:buBlip>
        <a:defRPr sz="2400" kern="1200">
          <a:solidFill>
            <a:schemeClr val="tx1"/>
          </a:solidFill>
          <a:latin typeface="segoe ui" pitchFamily="34" charset="0"/>
          <a:ea typeface="+mn-ea"/>
          <a:cs typeface="+mn-cs"/>
        </a:defRPr>
      </a:lvl4pPr>
      <a:lvl5pPr marL="2062163" indent="-406400" algn="l" defTabSz="914363" rtl="0" eaLnBrk="1" latinLnBrk="0" hangingPunct="1">
        <a:lnSpc>
          <a:spcPct val="90000"/>
        </a:lnSpc>
        <a:spcBef>
          <a:spcPct val="20000"/>
        </a:spcBef>
        <a:buSzPct val="80000"/>
        <a:buFontTx/>
        <a:buBlip>
          <a:blip r:embed="rId18"/>
        </a:buBlip>
        <a:defRPr sz="2400" kern="1200">
          <a:solidFill>
            <a:schemeClr val="tx1"/>
          </a:soli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0" y="6492875"/>
            <a:ext cx="4572000" cy="365125"/>
          </a:xfrm>
          <a:prstGeom prst="rect">
            <a:avLst/>
          </a:prstGeom>
        </p:spPr>
        <p:txBody>
          <a:bodyPr vert="horz" lIns="91440" tIns="45720" rIns="91440" bIns="45720" rtlCol="0" anchor="b" anchorCtr="0"/>
          <a:lstStyle>
            <a:lvl1pPr algn="l" defTabSz="912813" rtl="0" fontAlgn="base">
              <a:spcBef>
                <a:spcPct val="0"/>
              </a:spcBef>
              <a:spcAft>
                <a:spcPct val="0"/>
              </a:spcAft>
              <a:defRPr lang="en-US" sz="800" kern="1200" smtClean="0">
                <a:solidFill>
                  <a:schemeClr val="tx1">
                    <a:tint val="75000"/>
                  </a:schemeClr>
                </a:solidFill>
                <a:latin typeface="segoe ui" pitchFamily="34" charset="0"/>
                <a:ea typeface="+mn-ea"/>
                <a:cs typeface="+mn-cs"/>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
        <p:nvSpPr>
          <p:cNvPr id="5" name="Slide Number Placeholder 4"/>
          <p:cNvSpPr>
            <a:spLocks noGrp="1"/>
          </p:cNvSpPr>
          <p:nvPr>
            <p:ph type="sldNum" sz="quarter" idx="4"/>
          </p:nvPr>
        </p:nvSpPr>
        <p:spPr>
          <a:xfrm>
            <a:off x="7010400" y="6492875"/>
            <a:ext cx="2133600" cy="365125"/>
          </a:xfrm>
          <a:prstGeom prst="rect">
            <a:avLst/>
          </a:prstGeom>
        </p:spPr>
        <p:txBody>
          <a:bodyPr vert="horz" lIns="91440" tIns="45720" rIns="91440" bIns="45720" rtlCol="0" anchor="b" anchorCtr="0"/>
          <a:lstStyle>
            <a:lvl1pPr algn="r" defTabSz="912813" rtl="0" fontAlgn="base">
              <a:spcBef>
                <a:spcPct val="0"/>
              </a:spcBef>
              <a:spcAft>
                <a:spcPct val="0"/>
              </a:spcAft>
              <a:defRPr lang="en-US" sz="800" kern="1200" smtClean="0">
                <a:solidFill>
                  <a:schemeClr val="tx1">
                    <a:tint val="75000"/>
                  </a:schemeClr>
                </a:solidFill>
                <a:latin typeface="segoe ui" pitchFamily="34" charset="0"/>
                <a:ea typeface="+mn-ea"/>
                <a:cs typeface="+mn-cs"/>
              </a:defRPr>
            </a:lvl1pPr>
          </a:lstStyle>
          <a:p>
            <a:fld id="{B6F15528-21DE-4FAA-801E-634DDDAF4B2B}"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Tree>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Lst>
  <p:transition xmlns:p14="http://schemas.microsoft.com/office/powerpoint/2007/7/12/main">
    <p:fade/>
  </p:transition>
  <p:timing>
    <p:tnLst>
      <p:par>
        <p:cTn xmlns:p14="http://schemas.microsoft.com/office/powerpoint/2007/7/12/mai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latin typeface="segoe ui" pitchFamily="34" charset="0"/>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8"/>
        </a:buBlip>
        <a:defRPr sz="3200" kern="1200">
          <a:solidFill>
            <a:schemeClr val="tx1"/>
          </a:solidFill>
          <a:latin typeface="segoe ui" pitchFamily="34" charset="0"/>
          <a:ea typeface="+mn-ea"/>
          <a:cs typeface="+mn-cs"/>
        </a:defRPr>
      </a:lvl1pPr>
      <a:lvl2pPr marL="854075" indent="-396875" algn="l" defTabSz="914363" rtl="0" eaLnBrk="1" latinLnBrk="0" hangingPunct="1">
        <a:lnSpc>
          <a:spcPct val="90000"/>
        </a:lnSpc>
        <a:spcBef>
          <a:spcPct val="20000"/>
        </a:spcBef>
        <a:buSzPct val="80000"/>
        <a:buFontTx/>
        <a:buBlip>
          <a:blip r:embed="rId18"/>
        </a:buBlip>
        <a:defRPr sz="2800" kern="1200">
          <a:solidFill>
            <a:schemeClr val="tx1"/>
          </a:solidFill>
          <a:latin typeface="segoe ui" pitchFamily="34" charset="0"/>
          <a:ea typeface="+mn-ea"/>
          <a:cs typeface="+mn-cs"/>
        </a:defRPr>
      </a:lvl2pPr>
      <a:lvl3pPr marL="1258888" indent="-404813" algn="l" defTabSz="914363" rtl="0" eaLnBrk="1" latinLnBrk="0" hangingPunct="1">
        <a:lnSpc>
          <a:spcPct val="90000"/>
        </a:lnSpc>
        <a:spcBef>
          <a:spcPct val="20000"/>
        </a:spcBef>
        <a:buSzPct val="80000"/>
        <a:buFontTx/>
        <a:buBlip>
          <a:blip r:embed="rId18"/>
        </a:buBlip>
        <a:defRPr sz="2400" kern="1200">
          <a:solidFill>
            <a:schemeClr val="tx1"/>
          </a:solidFill>
          <a:latin typeface="segoe ui" pitchFamily="34" charset="0"/>
          <a:ea typeface="+mn-ea"/>
          <a:cs typeface="+mn-cs"/>
        </a:defRPr>
      </a:lvl3pPr>
      <a:lvl4pPr marL="1655763" indent="-396875" algn="l" defTabSz="914363" rtl="0" eaLnBrk="1" latinLnBrk="0" hangingPunct="1">
        <a:lnSpc>
          <a:spcPct val="90000"/>
        </a:lnSpc>
        <a:spcBef>
          <a:spcPct val="20000"/>
        </a:spcBef>
        <a:buSzPct val="80000"/>
        <a:buFontTx/>
        <a:buBlip>
          <a:blip r:embed="rId18"/>
        </a:buBlip>
        <a:defRPr sz="2400" kern="1200">
          <a:solidFill>
            <a:schemeClr val="tx1"/>
          </a:solidFill>
          <a:latin typeface="segoe ui" pitchFamily="34" charset="0"/>
          <a:ea typeface="+mn-ea"/>
          <a:cs typeface="+mn-cs"/>
        </a:defRPr>
      </a:lvl4pPr>
      <a:lvl5pPr marL="2062163" indent="-406400" algn="l" defTabSz="914363" rtl="0" eaLnBrk="1" latinLnBrk="0" hangingPunct="1">
        <a:lnSpc>
          <a:spcPct val="90000"/>
        </a:lnSpc>
        <a:spcBef>
          <a:spcPct val="20000"/>
        </a:spcBef>
        <a:buSzPct val="80000"/>
        <a:buFontTx/>
        <a:buBlip>
          <a:blip r:embed="rId18"/>
        </a:buBlip>
        <a:defRPr sz="2400" kern="1200">
          <a:solidFill>
            <a:schemeClr val="tx1"/>
          </a:soli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0" y="6492875"/>
            <a:ext cx="4572000" cy="365125"/>
          </a:xfrm>
          <a:prstGeom prst="rect">
            <a:avLst/>
          </a:prstGeom>
        </p:spPr>
        <p:txBody>
          <a:bodyPr vert="horz" lIns="91440" tIns="45720" rIns="91440" bIns="45720" rtlCol="0" anchor="b" anchorCtr="0"/>
          <a:lstStyle>
            <a:lvl1pPr algn="l" defTabSz="912813" rtl="0" fontAlgn="base">
              <a:spcBef>
                <a:spcPct val="0"/>
              </a:spcBef>
              <a:spcAft>
                <a:spcPct val="0"/>
              </a:spcAft>
              <a:defRPr lang="en-US" sz="800" kern="1200" smtClean="0">
                <a:solidFill>
                  <a:schemeClr val="tx1">
                    <a:tint val="75000"/>
                  </a:schemeClr>
                </a:solidFill>
                <a:latin typeface="segoe ui" pitchFamily="34" charset="0"/>
                <a:ea typeface="+mn-ea"/>
                <a:cs typeface="+mn-cs"/>
              </a:defRPr>
            </a:lvl1pPr>
          </a:lstStyle>
          <a:p>
            <a:endParaRPr lang="en-US" dirty="0">
              <a:solidFill>
                <a:srgbClr xmlns:mc="http://schemas.openxmlformats.org/markup-compatibility/2006" xmlns:a14="http://schemas.microsoft.com/office/drawing/2007/7/7/main" val="FFFFFF" mc:Ignorable="">
                  <a:tint val="75000"/>
                </a:srgbClr>
              </a:solidFill>
            </a:endParaRPr>
          </a:p>
        </p:txBody>
      </p:sp>
      <p:sp>
        <p:nvSpPr>
          <p:cNvPr id="5" name="Slide Number Placeholder 4"/>
          <p:cNvSpPr>
            <a:spLocks noGrp="1"/>
          </p:cNvSpPr>
          <p:nvPr>
            <p:ph type="sldNum" sz="quarter" idx="4"/>
          </p:nvPr>
        </p:nvSpPr>
        <p:spPr>
          <a:xfrm>
            <a:off x="7010400" y="6492875"/>
            <a:ext cx="2133600" cy="365125"/>
          </a:xfrm>
          <a:prstGeom prst="rect">
            <a:avLst/>
          </a:prstGeom>
        </p:spPr>
        <p:txBody>
          <a:bodyPr vert="horz" lIns="91440" tIns="45720" rIns="91440" bIns="45720" rtlCol="0" anchor="b" anchorCtr="0"/>
          <a:lstStyle>
            <a:lvl1pPr algn="r" defTabSz="912813" rtl="0" fontAlgn="base">
              <a:spcBef>
                <a:spcPct val="0"/>
              </a:spcBef>
              <a:spcAft>
                <a:spcPct val="0"/>
              </a:spcAft>
              <a:defRPr lang="en-US" sz="800" kern="1200" smtClean="0">
                <a:solidFill>
                  <a:schemeClr val="tx1">
                    <a:tint val="75000"/>
                  </a:schemeClr>
                </a:solidFill>
                <a:latin typeface="segoe ui" pitchFamily="34" charset="0"/>
                <a:ea typeface="+mn-ea"/>
                <a:cs typeface="+mn-cs"/>
              </a:defRPr>
            </a:lvl1pPr>
          </a:lstStyle>
          <a:p>
            <a:fld id="{B6F15528-21DE-4FAA-801E-634DDDAF4B2B}" type="slidenum">
              <a:rPr lang="en-US" smtClean="0">
                <a:solidFill>
                  <a:srgbClr xmlns:mc="http://schemas.openxmlformats.org/markup-compatibility/2006" xmlns:a14="http://schemas.microsoft.com/office/drawing/2007/7/7/main" val="FFFFFF" mc:Ignorable="">
                    <a:tint val="75000"/>
                  </a:srgbClr>
                </a:solidFill>
              </a:rPr>
              <a:pPr/>
              <a:t>‹#›</a:t>
            </a:fld>
            <a:endParaRPr lang="en-US" dirty="0">
              <a:solidFill>
                <a:srgbClr xmlns:mc="http://schemas.openxmlformats.org/markup-compatibility/2006" xmlns:a14="http://schemas.microsoft.com/office/drawing/2007/7/7/main" val="FFFFFF" mc:Ignorable="">
                  <a:tint val="75000"/>
                </a:srgbClr>
              </a:solidFill>
            </a:endParaRPr>
          </a:p>
        </p:txBody>
      </p:sp>
    </p:spTree>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Lst>
  <p:transition xmlns:p14="http://schemas.microsoft.com/office/powerpoint/2007/7/12/main">
    <p:fade/>
  </p:transition>
  <p:timing>
    <p:tnLst>
      <p:par>
        <p:cTn xmlns:p14="http://schemas.microsoft.com/office/powerpoint/2007/7/12/mai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latin typeface="segoe ui" pitchFamily="34" charset="0"/>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8"/>
        </a:buBlip>
        <a:defRPr sz="3200" kern="1200">
          <a:solidFill>
            <a:schemeClr val="tx1"/>
          </a:solidFill>
          <a:latin typeface="segoe ui" pitchFamily="34" charset="0"/>
          <a:ea typeface="+mn-ea"/>
          <a:cs typeface="+mn-cs"/>
        </a:defRPr>
      </a:lvl1pPr>
      <a:lvl2pPr marL="854075" indent="-396875" algn="l" defTabSz="914363" rtl="0" eaLnBrk="1" latinLnBrk="0" hangingPunct="1">
        <a:lnSpc>
          <a:spcPct val="90000"/>
        </a:lnSpc>
        <a:spcBef>
          <a:spcPct val="20000"/>
        </a:spcBef>
        <a:buSzPct val="80000"/>
        <a:buFontTx/>
        <a:buBlip>
          <a:blip r:embed="rId18"/>
        </a:buBlip>
        <a:defRPr sz="2800" kern="1200">
          <a:solidFill>
            <a:schemeClr val="tx1"/>
          </a:solidFill>
          <a:latin typeface="segoe ui" pitchFamily="34" charset="0"/>
          <a:ea typeface="+mn-ea"/>
          <a:cs typeface="+mn-cs"/>
        </a:defRPr>
      </a:lvl2pPr>
      <a:lvl3pPr marL="1258888" indent="-404813" algn="l" defTabSz="914363" rtl="0" eaLnBrk="1" latinLnBrk="0" hangingPunct="1">
        <a:lnSpc>
          <a:spcPct val="90000"/>
        </a:lnSpc>
        <a:spcBef>
          <a:spcPct val="20000"/>
        </a:spcBef>
        <a:buSzPct val="80000"/>
        <a:buFontTx/>
        <a:buBlip>
          <a:blip r:embed="rId18"/>
        </a:buBlip>
        <a:defRPr sz="2400" kern="1200">
          <a:solidFill>
            <a:schemeClr val="tx1"/>
          </a:solidFill>
          <a:latin typeface="segoe ui" pitchFamily="34" charset="0"/>
          <a:ea typeface="+mn-ea"/>
          <a:cs typeface="+mn-cs"/>
        </a:defRPr>
      </a:lvl3pPr>
      <a:lvl4pPr marL="1655763" indent="-396875" algn="l" defTabSz="914363" rtl="0" eaLnBrk="1" latinLnBrk="0" hangingPunct="1">
        <a:lnSpc>
          <a:spcPct val="90000"/>
        </a:lnSpc>
        <a:spcBef>
          <a:spcPct val="20000"/>
        </a:spcBef>
        <a:buSzPct val="80000"/>
        <a:buFontTx/>
        <a:buBlip>
          <a:blip r:embed="rId18"/>
        </a:buBlip>
        <a:defRPr sz="2400" kern="1200">
          <a:solidFill>
            <a:schemeClr val="tx1"/>
          </a:solidFill>
          <a:latin typeface="segoe ui" pitchFamily="34" charset="0"/>
          <a:ea typeface="+mn-ea"/>
          <a:cs typeface="+mn-cs"/>
        </a:defRPr>
      </a:lvl4pPr>
      <a:lvl5pPr marL="2062163" indent="-406400" algn="l" defTabSz="914363" rtl="0" eaLnBrk="1" latinLnBrk="0" hangingPunct="1">
        <a:lnSpc>
          <a:spcPct val="90000"/>
        </a:lnSpc>
        <a:spcBef>
          <a:spcPct val="20000"/>
        </a:spcBef>
        <a:buSzPct val="80000"/>
        <a:buFontTx/>
        <a:buBlip>
          <a:blip r:embed="rId18"/>
        </a:buBlip>
        <a:defRPr sz="2400" kern="1200">
          <a:solidFill>
            <a:schemeClr val="tx1"/>
          </a:soli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3.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jpeg"/><Relationship Id="rId12"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147.xml"/><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7.xml"/></Relationships>
</file>

<file path=ppt/slides/_rels/slide1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81.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1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81.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21.xml"/><Relationship Id="rId5" Type="http://schemas.openxmlformats.org/officeDocument/2006/relationships/image" Target="../media/image63.jpe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9.xml"/><Relationship Id="rId1" Type="http://schemas.openxmlformats.org/officeDocument/2006/relationships/slideLayout" Target="../slideLayouts/slideLayout2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7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71.jpeg"/></Relationships>
</file>

<file path=ppt/slides/_rels/slide2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73.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png"/><Relationship Id="rId7" Type="http://schemas.openxmlformats.org/officeDocument/2006/relationships/image" Target="../media/image76.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26.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55.png"/><Relationship Id="rId3" Type="http://schemas.openxmlformats.org/officeDocument/2006/relationships/image" Target="../media/image52.png"/><Relationship Id="rId7" Type="http://schemas.openxmlformats.org/officeDocument/2006/relationships/image" Target="../media/image80.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notesSlide" Target="../notesSlides/notesSlide23.xml"/><Relationship Id="rId16" Type="http://schemas.openxmlformats.org/officeDocument/2006/relationships/image" Target="../media/image58.png"/><Relationship Id="rId1" Type="http://schemas.openxmlformats.org/officeDocument/2006/relationships/slideLayout" Target="../slideLayouts/slideLayout81.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5" Type="http://schemas.openxmlformats.org/officeDocument/2006/relationships/image" Target="../media/image57.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8.png"/><Relationship Id="rId2" Type="http://schemas.openxmlformats.org/officeDocument/2006/relationships/notesSlide" Target="../notesSlides/notesSlide24.xml"/><Relationship Id="rId1" Type="http://schemas.openxmlformats.org/officeDocument/2006/relationships/slideLayout" Target="../slideLayouts/slideLayout111.xml"/><Relationship Id="rId6" Type="http://schemas.openxmlformats.org/officeDocument/2006/relationships/image" Target="../media/image77.png"/><Relationship Id="rId5" Type="http://schemas.openxmlformats.org/officeDocument/2006/relationships/image" Target="../media/image87.png"/><Relationship Id="rId4" Type="http://schemas.openxmlformats.org/officeDocument/2006/relationships/image" Target="../media/image86.png"/></Relationships>
</file>

<file path=ppt/slides/_rels/slide28.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8.png"/><Relationship Id="rId2" Type="http://schemas.openxmlformats.org/officeDocument/2006/relationships/notesSlide" Target="../notesSlides/notesSlide25.xml"/><Relationship Id="rId1" Type="http://schemas.openxmlformats.org/officeDocument/2006/relationships/slideLayout" Target="../slideLayouts/slideLayout111.xml"/><Relationship Id="rId6" Type="http://schemas.openxmlformats.org/officeDocument/2006/relationships/image" Target="../media/image77.png"/><Relationship Id="rId5" Type="http://schemas.openxmlformats.org/officeDocument/2006/relationships/image" Target="../media/image87.png"/><Relationship Id="rId4" Type="http://schemas.openxmlformats.org/officeDocument/2006/relationships/image" Target="../media/image8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90.png"/><Relationship Id="rId2" Type="http://schemas.openxmlformats.org/officeDocument/2006/relationships/slideLayout" Target="../slideLayouts/slideLayout111.xml"/><Relationship Id="rId1" Type="http://schemas.openxmlformats.org/officeDocument/2006/relationships/tags" Target="../tags/tag2.xml"/><Relationship Id="rId6" Type="http://schemas.openxmlformats.org/officeDocument/2006/relationships/image" Target="../media/image89.png"/><Relationship Id="rId5" Type="http://schemas.openxmlformats.org/officeDocument/2006/relationships/chart" Target="../charts/char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7.xml"/><Relationship Id="rId1" Type="http://schemas.openxmlformats.org/officeDocument/2006/relationships/slideLayout" Target="../slideLayouts/slideLayout111.xml"/><Relationship Id="rId4" Type="http://schemas.openxmlformats.org/officeDocument/2006/relationships/image" Target="../media/image9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11.xml"/><Relationship Id="rId1" Type="http://schemas.openxmlformats.org/officeDocument/2006/relationships/tags" Target="../tags/tag3.xml"/></Relationships>
</file>

<file path=ppt/slides/_rels/slide32.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png"/><Relationship Id="rId3" Type="http://schemas.openxmlformats.org/officeDocument/2006/relationships/hyperlink" Target="http://msdn.microsoft.com/en-us/library/bb934084.aspx" TargetMode="External"/><Relationship Id="rId7" Type="http://schemas.openxmlformats.org/officeDocument/2006/relationships/image" Target="../media/image93.png"/><Relationship Id="rId12" Type="http://schemas.openxmlformats.org/officeDocument/2006/relationships/image" Target="../media/image98.png"/><Relationship Id="rId2" Type="http://schemas.openxmlformats.org/officeDocument/2006/relationships/notesSlide" Target="../notesSlides/notesSlide29.xml"/><Relationship Id="rId1" Type="http://schemas.openxmlformats.org/officeDocument/2006/relationships/slideLayout" Target="../slideLayouts/slideLayout123.xml"/><Relationship Id="rId6" Type="http://schemas.openxmlformats.org/officeDocument/2006/relationships/hyperlink" Target="http://www.microsoft.com/systemcenter/virtualmachinemanager/en/us/default.aspx" TargetMode="External"/><Relationship Id="rId11" Type="http://schemas.openxmlformats.org/officeDocument/2006/relationships/image" Target="../media/image97.png"/><Relationship Id="rId5" Type="http://schemas.openxmlformats.org/officeDocument/2006/relationships/hyperlink" Target="http://technet.microsoft.com/en-us/library/bb977556.aspx" TargetMode="External"/><Relationship Id="rId10" Type="http://schemas.openxmlformats.org/officeDocument/2006/relationships/image" Target="../media/image96.png"/><Relationship Id="rId4" Type="http://schemas.openxmlformats.org/officeDocument/2006/relationships/hyperlink" Target="http://www.microsoft.com/windowsserver2003/technologies/management/wsrm/default.mspx" TargetMode="External"/><Relationship Id="rId9" Type="http://schemas.openxmlformats.org/officeDocument/2006/relationships/image" Target="../media/image95.png"/></Relationships>
</file>

<file path=ppt/slides/_rels/slide33.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notesSlide" Target="../notesSlides/notesSlide30.xml"/><Relationship Id="rId1" Type="http://schemas.openxmlformats.org/officeDocument/2006/relationships/slideLayout" Target="../slideLayouts/slideLayout123.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36.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5.xml"/></Relationships>
</file>

<file path=ppt/slides/_rels/slide3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3.xml"/><Relationship Id="rId1" Type="http://schemas.openxmlformats.org/officeDocument/2006/relationships/slideLayout" Target="../slideLayouts/slideLayout135.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5.xml"/></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6.xml"/><Relationship Id="rId1" Type="http://schemas.openxmlformats.org/officeDocument/2006/relationships/tags" Target="../tags/tag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7.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a:xfrm>
            <a:off x="914400" y="2209800"/>
            <a:ext cx="7756525" cy="1695451"/>
          </a:xfrm>
        </p:spPr>
        <p:txBody>
          <a:bodyPr/>
          <a:lstStyle/>
          <a:p>
            <a:pPr marL="273050" lvl="1" indent="-273050" algn="r">
              <a:spcBef>
                <a:spcPct val="30000"/>
              </a:spcBef>
              <a:spcAft>
                <a:spcPts val="300"/>
              </a:spcAft>
              <a:defRPr/>
            </a:pPr>
            <a:r>
              <a:rPr lang="en-US" sz="4000" dirty="0">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latin typeface="segoe ui" pitchFamily="34" charset="0"/>
                <a:cs typeface="Calibri" pitchFamily="34" charset="0"/>
              </a:rPr>
              <a:t>Reduce your cost and </a:t>
            </a:r>
            <a:r>
              <a:rPr lang="en-US" sz="4000" dirty="0" smtClean="0">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latin typeface="segoe ui" pitchFamily="34" charset="0"/>
                <a:cs typeface="Calibri" pitchFamily="34" charset="0"/>
              </a:rPr>
              <a:t/>
            </a:r>
            <a:br>
              <a:rPr lang="en-US" sz="4000" dirty="0" smtClean="0">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latin typeface="segoe ui" pitchFamily="34" charset="0"/>
                <a:cs typeface="Calibri" pitchFamily="34" charset="0"/>
              </a:rPr>
            </a:br>
            <a:r>
              <a:rPr lang="en-US" sz="4000" dirty="0" smtClean="0">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latin typeface="segoe ui" pitchFamily="34" charset="0"/>
                <a:cs typeface="Calibri" pitchFamily="34" charset="0"/>
              </a:rPr>
              <a:t>improve your </a:t>
            </a:r>
            <a:r>
              <a:rPr lang="en-US" sz="4000" dirty="0">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latin typeface="segoe ui" pitchFamily="34" charset="0"/>
                <a:cs typeface="Calibri" pitchFamily="34" charset="0"/>
              </a:rPr>
              <a:t>agility with</a:t>
            </a:r>
            <a:br>
              <a:rPr lang="en-US" sz="4000" dirty="0">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latin typeface="segoe ui" pitchFamily="34" charset="0"/>
                <a:cs typeface="Calibri" pitchFamily="34" charset="0"/>
              </a:rPr>
            </a:br>
            <a:r>
              <a:rPr lang="en-US" sz="4000" dirty="0">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latin typeface="segoe ui" pitchFamily="34" charset="0"/>
                <a:cs typeface="Calibri" pitchFamily="34" charset="0"/>
              </a:rPr>
              <a:t>SQL Server </a:t>
            </a:r>
            <a:r>
              <a:rPr lang="en-US" sz="4000" dirty="0" smtClean="0">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latin typeface="segoe ui" pitchFamily="34" charset="0"/>
                <a:cs typeface="Calibri" pitchFamily="34" charset="0"/>
              </a:rPr>
              <a:t>Consolidation</a:t>
            </a:r>
            <a:endParaRPr lang="en-US" sz="4000" dirty="0">
              <a:solidFill>
                <a:srgbClr xmlns:mc="http://schemas.openxmlformats.org/markup-compatibility/2006" xmlns:a14="http://schemas.microsoft.com/office/drawing/2007/7/7/main" val="FFFFFF" mc:Ignorable=""/>
              </a:solidFill>
              <a:latin typeface="segoe ui" pitchFamily="34" charset="0"/>
            </a:endParaRP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685800"/>
            <a:ext cx="8382000" cy="387798"/>
          </a:xfrm>
        </p:spPr>
        <p:txBody>
          <a:bodyPr/>
          <a:lstStyle/>
          <a:p>
            <a:r>
              <a:rPr lang="en-GB" sz="2800" dirty="0" smtClean="0">
                <a:solidFill>
                  <a:schemeClr val="accent4">
                    <a:lumMod val="75000"/>
                  </a:schemeClr>
                </a:solidFill>
              </a:rPr>
              <a:t>SQL Server 2008 </a:t>
            </a:r>
            <a:r>
              <a:rPr lang="en-GB" sz="2800" dirty="0">
                <a:solidFill>
                  <a:schemeClr val="accent4">
                    <a:lumMod val="75000"/>
                  </a:schemeClr>
                </a:solidFill>
              </a:rPr>
              <a:t> </a:t>
            </a:r>
            <a:r>
              <a:rPr lang="en-GB" sz="2800" dirty="0" smtClean="0">
                <a:solidFill>
                  <a:schemeClr val="accent4">
                    <a:lumMod val="75000"/>
                  </a:schemeClr>
                </a:solidFill>
              </a:rPr>
              <a:t>R2 TCO</a:t>
            </a:r>
            <a:endParaRPr lang="en-GB" dirty="0">
              <a:solidFill>
                <a:schemeClr val="accent4">
                  <a:lumMod val="75000"/>
                </a:schemeClr>
              </a:solidFill>
            </a:endParaRPr>
          </a:p>
        </p:txBody>
      </p:sp>
      <p:sp>
        <p:nvSpPr>
          <p:cNvPr id="20" name="TextBox 19"/>
          <p:cNvSpPr txBox="1"/>
          <p:nvPr/>
        </p:nvSpPr>
        <p:spPr>
          <a:xfrm>
            <a:off x="5688599" y="5025694"/>
            <a:ext cx="2459784" cy="246062"/>
          </a:xfrm>
          <a:prstGeom prst="rect">
            <a:avLst/>
          </a:prstGeom>
          <a:noFill/>
        </p:spPr>
        <p:txBody>
          <a:bodyPr>
            <a:spAutoFit/>
          </a:bodyPr>
          <a:lstStyle/>
          <a:p>
            <a:pPr algn="l" rtl="0" fontAlgn="base">
              <a:spcBef>
                <a:spcPct val="0"/>
              </a:spcBef>
              <a:spcAft>
                <a:spcPct val="0"/>
              </a:spcAft>
              <a:defRPr/>
            </a:pPr>
            <a:endParaRPr lang="en-US" sz="1000" kern="1200" dirty="0">
              <a:solidFill>
                <a:prstClr val="black"/>
              </a:solidFill>
              <a:latin typeface="segoe ui" pitchFamily="34" charset="0"/>
              <a:ea typeface="+mn-ea"/>
              <a:cs typeface="Arial" charset="0"/>
            </a:endParaRPr>
          </a:p>
        </p:txBody>
      </p:sp>
      <p:sp>
        <p:nvSpPr>
          <p:cNvPr id="13" name="Title 24"/>
          <p:cNvSpPr txBox="1">
            <a:spLocks/>
          </p:cNvSpPr>
          <p:nvPr/>
        </p:nvSpPr>
        <p:spPr>
          <a:xfrm>
            <a:off x="304800" y="76200"/>
            <a:ext cx="8534400" cy="553998"/>
          </a:xfrm>
          <a:prstGeom prst="rect">
            <a:avLst/>
          </a:prstGeom>
        </p:spPr>
        <p:txBody>
          <a:bodyPr vert="horz" wrap="square" lIns="0" tIns="0" rIns="0" bIns="0" rtlCol="0" anchor="t">
            <a:spAutoFit/>
          </a:bodyPr>
          <a:lstStyle/>
          <a:p>
            <a:pPr algn="l" defTabSz="914363" rtl="0">
              <a:lnSpc>
                <a:spcPct val="90000"/>
              </a:lnSpc>
              <a:spcBef>
                <a:spcPct val="0"/>
              </a:spcBef>
              <a:defRPr/>
            </a:pPr>
            <a:r>
              <a:rPr lang="en-US" sz="4000" kern="1200" spc="-150" dirty="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latin typeface="segoe ui" pitchFamily="34" charset="0"/>
                <a:ea typeface="+mn-ea"/>
                <a:cs typeface="Arial" charset="0"/>
              </a:rPr>
              <a:t>Choosing a Data Platform</a:t>
            </a:r>
          </a:p>
        </p:txBody>
      </p:sp>
      <p:sp>
        <p:nvSpPr>
          <p:cNvPr id="24" name="Rectangle 23"/>
          <p:cNvSpPr/>
          <p:nvPr/>
        </p:nvSpPr>
        <p:spPr bwMode="auto">
          <a:xfrm>
            <a:off x="444195" y="1295400"/>
            <a:ext cx="8089392" cy="457200"/>
          </a:xfrm>
          <a:prstGeom prst="rect">
            <a:avLst/>
          </a:prstGeom>
          <a:gradFill flip="none" rotWithShape="1">
            <a:gsLst>
              <a:gs pos="0">
                <a:srgbClr xmlns:mc="http://schemas.openxmlformats.org/markup-compatibility/2006" xmlns:a14="http://schemas.microsoft.com/office/drawing/2007/7/7/main" val="F69200" mc:Ignorable=""/>
              </a:gs>
              <a:gs pos="50000">
                <a:srgbClr xmlns:mc="http://schemas.openxmlformats.org/markup-compatibility/2006" xmlns:a14="http://schemas.microsoft.com/office/drawing/2007/7/7/main" val="000000" mc:Ignorable=""/>
              </a:gs>
              <a:gs pos="70000">
                <a:srgbClr xmlns:mc="http://schemas.openxmlformats.org/markup-compatibility/2006" xmlns:a14="http://schemas.microsoft.com/office/drawing/2007/7/7/main" val="000000" mc:Ignorable=""/>
              </a:gs>
            </a:gsLst>
            <a:lin ang="1200000" scaled="0"/>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rgbClr xmlns:mc="http://schemas.openxmlformats.org/markup-compatibility/2006" xmlns:a14="http://schemas.microsoft.com/office/drawing/2007/7/7/main" val="0099FF" mc:Ignorable="">
                <a:satMod val="300000"/>
              </a:srgbClr>
            </a:contourClr>
          </a:sp3d>
        </p:spPr>
        <p:txBody>
          <a:bodyPr vert="horz" wrap="square" lIns="0" tIns="0" rIns="0" bIns="0" numCol="1" rtlCol="0" anchor="ctr" anchorCtr="0" compatLnSpc="1">
            <a:prstTxWarp prst="textNoShape">
              <a:avLst/>
            </a:prstTxWarp>
          </a:bodyPr>
          <a:lstStyle/>
          <a:p>
            <a:pPr algn="l" defTabSz="914099" rtl="0">
              <a:lnSpc>
                <a:spcPct val="90000"/>
              </a:lnSpc>
              <a:spcBef>
                <a:spcPts val="473"/>
              </a:spcBef>
              <a:buClr>
                <a:srgbClr xmlns:mc="http://schemas.openxmlformats.org/markup-compatibility/2006" xmlns:a14="http://schemas.microsoft.com/office/drawing/2007/7/7/main" val="CCCCCC" mc:Ignorable=""/>
              </a:buClr>
              <a:buSzPct val="95000"/>
              <a:tabLst>
                <a:tab pos="424590" algn="l"/>
              </a:tabLst>
              <a:defRPr/>
            </a:pPr>
            <a:r>
              <a:rPr lang="en-US" b="1"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a typeface="+mn-ea"/>
                <a:cs typeface="Arial" charset="0"/>
              </a:rPr>
              <a:t>Low cost of ownership</a:t>
            </a:r>
            <a:endParaRPr lang="en-US"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a typeface="+mn-ea"/>
              <a:cs typeface="Arial" charset="0"/>
            </a:endParaRPr>
          </a:p>
        </p:txBody>
      </p:sp>
      <p:sp>
        <p:nvSpPr>
          <p:cNvPr id="25" name="Rectangle 24"/>
          <p:cNvSpPr/>
          <p:nvPr/>
        </p:nvSpPr>
        <p:spPr bwMode="auto">
          <a:xfrm>
            <a:off x="445008" y="1561979"/>
            <a:ext cx="8089392" cy="3501796"/>
          </a:xfrm>
          <a:prstGeom prst="rect">
            <a:avLst/>
          </a:prstGeom>
          <a:gradFill flip="none" rotWithShape="1">
            <a:gsLst>
              <a:gs pos="0">
                <a:srgbClr xmlns:mc="http://schemas.openxmlformats.org/markup-compatibility/2006" xmlns:a14="http://schemas.microsoft.com/office/drawing/2007/7/7/main" val="CCCCCC" mc:Ignorable="">
                  <a:lumMod val="50000"/>
                  <a:alpha val="0"/>
                </a:srgbClr>
              </a:gs>
              <a:gs pos="50000">
                <a:srgbClr xmlns:mc="http://schemas.openxmlformats.org/markup-compatibility/2006" xmlns:a14="http://schemas.microsoft.com/office/drawing/2007/7/7/main" val="000000" mc:Ignorable=""/>
              </a:gs>
              <a:gs pos="100000">
                <a:srgbClr xmlns:mc="http://schemas.openxmlformats.org/markup-compatibility/2006" xmlns:a14="http://schemas.microsoft.com/office/drawing/2007/7/7/main" val="4D4D4D" mc:Ignorable="">
                  <a:alpha val="0"/>
                </a:srgbClr>
              </a:gs>
            </a:gsLst>
            <a:lin ang="5400000" scaled="1"/>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rgbClr xmlns:mc="http://schemas.openxmlformats.org/markup-compatibility/2006" xmlns:a14="http://schemas.microsoft.com/office/drawing/2007/7/7/main" val="0099FF" mc:Ignorable="">
                <a:satMod val="300000"/>
              </a:srgbClr>
            </a:contourClr>
          </a:sp3d>
        </p:spPr>
        <p:txBody>
          <a:bodyPr vert="horz" wrap="square" lIns="91436" tIns="45718" rIns="91436" bIns="45718" numCol="1" rtlCol="0" anchor="ctr" anchorCtr="0" compatLnSpc="1">
            <a:prstTxWarp prst="textNoShape">
              <a:avLst/>
            </a:prstTxWarp>
          </a:bodyPr>
          <a:lstStyle/>
          <a:p>
            <a:pPr algn="ctr" defTabSz="914099" rtl="0">
              <a:defRPr/>
            </a:pPr>
            <a:endParaRPr lang="en-US" sz="23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Arial" charset="0"/>
            </a:endParaRPr>
          </a:p>
        </p:txBody>
      </p:sp>
      <p:sp>
        <p:nvSpPr>
          <p:cNvPr id="26" name="TextBox 25"/>
          <p:cNvSpPr txBox="1"/>
          <p:nvPr/>
        </p:nvSpPr>
        <p:spPr>
          <a:xfrm>
            <a:off x="426142" y="1838490"/>
            <a:ext cx="4831657" cy="3083921"/>
          </a:xfrm>
          <a:prstGeom prst="rect">
            <a:avLst/>
          </a:prstGeom>
          <a:noFill/>
        </p:spPr>
        <p:txBody>
          <a:bodyPr wrap="square" rtlCol="0">
            <a:spAutoFit/>
          </a:bodyPr>
          <a:lstStyle/>
          <a:p>
            <a:pPr marL="265113" indent="-265113" algn="l" defTabSz="914363" rtl="0" fontAlgn="base">
              <a:lnSpc>
                <a:spcPct val="90000"/>
              </a:lnSpc>
              <a:spcBef>
                <a:spcPct val="20000"/>
              </a:spcBef>
              <a:spcAft>
                <a:spcPct val="0"/>
              </a:spcAft>
              <a:buClr>
                <a:srgbClr xmlns:mc="http://schemas.openxmlformats.org/markup-compatibility/2006" xmlns:a14="http://schemas.microsoft.com/office/drawing/2007/7/7/main" val="C00000" mc:Ignorable=""/>
              </a:buClr>
              <a:buSzPct val="130000"/>
              <a:buFont typeface="Arial" pitchFamily="34" charset="0"/>
              <a:buChar char="•"/>
            </a:pPr>
            <a:r>
              <a:rPr lang="en-GB" kern="1200" dirty="0" smtClean="0">
                <a:solidFill>
                  <a:prstClr val="white"/>
                </a:solidFill>
                <a:latin typeface="segoe ui" pitchFamily="34" charset="0"/>
                <a:ea typeface="+mn-ea"/>
                <a:cs typeface="Arial" charset="0"/>
              </a:rPr>
              <a:t>Licensing cost</a:t>
            </a:r>
          </a:p>
          <a:p>
            <a:pPr marL="265113" indent="-265113" algn="l" defTabSz="914363" rtl="0" fontAlgn="base">
              <a:lnSpc>
                <a:spcPct val="90000"/>
              </a:lnSpc>
              <a:spcBef>
                <a:spcPct val="20000"/>
              </a:spcBef>
              <a:spcAft>
                <a:spcPct val="0"/>
              </a:spcAft>
              <a:buClr>
                <a:srgbClr xmlns:mc="http://schemas.openxmlformats.org/markup-compatibility/2006" xmlns:a14="http://schemas.microsoft.com/office/drawing/2007/7/7/main" val="C00000" mc:Ignorable=""/>
              </a:buClr>
              <a:buSzPct val="130000"/>
              <a:buFont typeface="Arial" pitchFamily="34" charset="0"/>
              <a:buChar char="•"/>
            </a:pPr>
            <a:r>
              <a:rPr lang="en-GB" dirty="0" smtClean="0">
                <a:solidFill>
                  <a:prstClr val="white"/>
                </a:solidFill>
                <a:latin typeface="segoe ui" pitchFamily="34" charset="0"/>
              </a:rPr>
              <a:t>Complexity and ease of set-up</a:t>
            </a:r>
            <a:endParaRPr lang="en-GB" kern="1200" dirty="0" smtClean="0">
              <a:solidFill>
                <a:prstClr val="white"/>
              </a:solidFill>
              <a:latin typeface="segoe ui" pitchFamily="34" charset="0"/>
              <a:ea typeface="+mn-ea"/>
              <a:cs typeface="Arial" charset="0"/>
            </a:endParaRPr>
          </a:p>
          <a:p>
            <a:pPr marL="265113" indent="-265113" algn="l" defTabSz="914363" rtl="0" fontAlgn="base">
              <a:lnSpc>
                <a:spcPct val="90000"/>
              </a:lnSpc>
              <a:spcBef>
                <a:spcPct val="20000"/>
              </a:spcBef>
              <a:spcAft>
                <a:spcPct val="0"/>
              </a:spcAft>
              <a:buClr>
                <a:srgbClr xmlns:mc="http://schemas.openxmlformats.org/markup-compatibility/2006" xmlns:a14="http://schemas.microsoft.com/office/drawing/2007/7/7/main" val="C00000" mc:Ignorable=""/>
              </a:buClr>
              <a:buSzPct val="130000"/>
              <a:buFont typeface="Arial" pitchFamily="34" charset="0"/>
              <a:buChar char="•"/>
            </a:pPr>
            <a:r>
              <a:rPr lang="en-GB" kern="1200" dirty="0" smtClean="0">
                <a:solidFill>
                  <a:prstClr val="white"/>
                </a:solidFill>
                <a:latin typeface="segoe ui" pitchFamily="34" charset="0"/>
                <a:ea typeface="+mn-ea"/>
                <a:cs typeface="Arial" charset="0"/>
              </a:rPr>
              <a:t>Support cost</a:t>
            </a:r>
            <a:endParaRPr lang="en-GB" kern="1200" dirty="0">
              <a:solidFill>
                <a:prstClr val="white"/>
              </a:solidFill>
              <a:latin typeface="segoe ui" pitchFamily="34" charset="0"/>
              <a:ea typeface="+mn-ea"/>
              <a:cs typeface="Arial" charset="0"/>
            </a:endParaRPr>
          </a:p>
          <a:p>
            <a:pPr marL="265113" indent="-265113" algn="l" defTabSz="914363" rtl="0" fontAlgn="base">
              <a:lnSpc>
                <a:spcPct val="90000"/>
              </a:lnSpc>
              <a:spcBef>
                <a:spcPct val="20000"/>
              </a:spcBef>
              <a:spcAft>
                <a:spcPct val="0"/>
              </a:spcAft>
              <a:buClr>
                <a:srgbClr xmlns:mc="http://schemas.openxmlformats.org/markup-compatibility/2006" xmlns:a14="http://schemas.microsoft.com/office/drawing/2007/7/7/main" val="C00000" mc:Ignorable=""/>
              </a:buClr>
              <a:buSzPct val="130000"/>
              <a:buFont typeface="Arial" pitchFamily="34" charset="0"/>
              <a:buChar char="•"/>
            </a:pPr>
            <a:r>
              <a:rPr lang="en-GB" kern="1200" dirty="0" smtClean="0">
                <a:solidFill>
                  <a:prstClr val="white"/>
                </a:solidFill>
                <a:latin typeface="segoe ui" pitchFamily="34" charset="0"/>
                <a:ea typeface="+mn-ea"/>
                <a:cs typeface="Arial" charset="0"/>
              </a:rPr>
              <a:t>Maintenance cost</a:t>
            </a:r>
          </a:p>
          <a:p>
            <a:pPr marL="265113" indent="-265113" algn="l" defTabSz="914363" rtl="0" fontAlgn="base">
              <a:lnSpc>
                <a:spcPct val="90000"/>
              </a:lnSpc>
              <a:spcBef>
                <a:spcPct val="20000"/>
              </a:spcBef>
              <a:spcAft>
                <a:spcPct val="0"/>
              </a:spcAft>
              <a:buClr>
                <a:srgbClr xmlns:mc="http://schemas.openxmlformats.org/markup-compatibility/2006" xmlns:a14="http://schemas.microsoft.com/office/drawing/2007/7/7/main" val="C00000" mc:Ignorable=""/>
              </a:buClr>
              <a:buSzPct val="130000"/>
              <a:buFont typeface="Arial" pitchFamily="34" charset="0"/>
              <a:buChar char="•"/>
            </a:pPr>
            <a:r>
              <a:rPr lang="en-GB" dirty="0" smtClean="0">
                <a:solidFill>
                  <a:prstClr val="white"/>
                </a:solidFill>
                <a:latin typeface="segoe ui" pitchFamily="34" charset="0"/>
              </a:rPr>
              <a:t>Use of low cost commodity hardware</a:t>
            </a:r>
          </a:p>
          <a:p>
            <a:pPr marL="265113" indent="-265113" algn="l" defTabSz="914363" rtl="0" fontAlgn="base">
              <a:lnSpc>
                <a:spcPct val="90000"/>
              </a:lnSpc>
              <a:spcBef>
                <a:spcPct val="20000"/>
              </a:spcBef>
              <a:spcAft>
                <a:spcPct val="0"/>
              </a:spcAft>
              <a:buClr>
                <a:srgbClr xmlns:mc="http://schemas.openxmlformats.org/markup-compatibility/2006" xmlns:a14="http://schemas.microsoft.com/office/drawing/2007/7/7/main" val="C00000" mc:Ignorable=""/>
              </a:buClr>
              <a:buSzPct val="130000"/>
              <a:buFont typeface="Arial" pitchFamily="34" charset="0"/>
              <a:buChar char="•"/>
            </a:pPr>
            <a:r>
              <a:rPr lang="en-GB" kern="1200" dirty="0" smtClean="0">
                <a:solidFill>
                  <a:prstClr val="white"/>
                </a:solidFill>
                <a:latin typeface="segoe ui" pitchFamily="34" charset="0"/>
                <a:ea typeface="+mn-ea"/>
                <a:cs typeface="Arial" charset="0"/>
              </a:rPr>
              <a:t>Upgrade cost (SA, EA, APA)</a:t>
            </a:r>
          </a:p>
          <a:p>
            <a:pPr marL="265113" indent="-265113" algn="l" defTabSz="914363" rtl="0" fontAlgn="base">
              <a:lnSpc>
                <a:spcPct val="90000"/>
              </a:lnSpc>
              <a:spcBef>
                <a:spcPct val="20000"/>
              </a:spcBef>
              <a:spcAft>
                <a:spcPct val="0"/>
              </a:spcAft>
              <a:buClr>
                <a:srgbClr xmlns:mc="http://schemas.openxmlformats.org/markup-compatibility/2006" xmlns:a14="http://schemas.microsoft.com/office/drawing/2007/7/7/main" val="C00000" mc:Ignorable=""/>
              </a:buClr>
              <a:buSzPct val="130000"/>
              <a:buFont typeface="Arial" pitchFamily="34" charset="0"/>
              <a:buChar char="•"/>
            </a:pPr>
            <a:r>
              <a:rPr lang="en-GB" dirty="0" smtClean="0">
                <a:solidFill>
                  <a:prstClr val="white"/>
                </a:solidFill>
                <a:latin typeface="segoe ui" pitchFamily="34" charset="0"/>
              </a:rPr>
              <a:t>Availability of skilled IT staff</a:t>
            </a:r>
          </a:p>
          <a:p>
            <a:pPr marL="265113" indent="-265113" algn="l" defTabSz="914363" rtl="0" fontAlgn="base">
              <a:lnSpc>
                <a:spcPct val="90000"/>
              </a:lnSpc>
              <a:spcBef>
                <a:spcPct val="20000"/>
              </a:spcBef>
              <a:spcAft>
                <a:spcPct val="0"/>
              </a:spcAft>
              <a:buClr>
                <a:srgbClr xmlns:mc="http://schemas.openxmlformats.org/markup-compatibility/2006" xmlns:a14="http://schemas.microsoft.com/office/drawing/2007/7/7/main" val="C00000" mc:Ignorable=""/>
              </a:buClr>
              <a:buSzPct val="130000"/>
              <a:buFont typeface="Arial" pitchFamily="34" charset="0"/>
              <a:buChar char="•"/>
            </a:pPr>
            <a:r>
              <a:rPr lang="en-GB" kern="1200" dirty="0" smtClean="0">
                <a:solidFill>
                  <a:prstClr val="white"/>
                </a:solidFill>
                <a:latin typeface="segoe ui" pitchFamily="34" charset="0"/>
                <a:ea typeface="+mn-ea"/>
                <a:cs typeface="Arial" charset="0"/>
              </a:rPr>
              <a:t>Security breach cost (Highly secured)</a:t>
            </a:r>
          </a:p>
          <a:p>
            <a:pPr marL="265113" indent="-265113" algn="l" defTabSz="914363" rtl="0" fontAlgn="base">
              <a:lnSpc>
                <a:spcPct val="90000"/>
              </a:lnSpc>
              <a:spcBef>
                <a:spcPct val="20000"/>
              </a:spcBef>
              <a:spcAft>
                <a:spcPct val="0"/>
              </a:spcAft>
              <a:buClr>
                <a:srgbClr xmlns:mc="http://schemas.openxmlformats.org/markup-compatibility/2006" xmlns:a14="http://schemas.microsoft.com/office/drawing/2007/7/7/main" val="C00000" mc:Ignorable=""/>
              </a:buClr>
              <a:buSzPct val="130000"/>
              <a:buFont typeface="Arial" pitchFamily="34" charset="0"/>
              <a:buChar char="•"/>
            </a:pPr>
            <a:r>
              <a:rPr lang="en-GB" dirty="0" smtClean="0">
                <a:solidFill>
                  <a:prstClr val="white"/>
                </a:solidFill>
                <a:latin typeface="segoe ui" pitchFamily="34" charset="0"/>
              </a:rPr>
              <a:t>Training cost</a:t>
            </a:r>
          </a:p>
          <a:p>
            <a:pPr marL="265113" indent="-265113" algn="l" defTabSz="914363" rtl="0" fontAlgn="base">
              <a:lnSpc>
                <a:spcPct val="90000"/>
              </a:lnSpc>
              <a:spcBef>
                <a:spcPct val="20000"/>
              </a:spcBef>
              <a:spcAft>
                <a:spcPct val="0"/>
              </a:spcAft>
              <a:buClr>
                <a:srgbClr xmlns:mc="http://schemas.openxmlformats.org/markup-compatibility/2006" xmlns:a14="http://schemas.microsoft.com/office/drawing/2007/7/7/main" val="C00000" mc:Ignorable=""/>
              </a:buClr>
              <a:buSzPct val="130000"/>
              <a:buFont typeface="Arial" pitchFamily="34" charset="0"/>
              <a:buChar char="•"/>
            </a:pPr>
            <a:r>
              <a:rPr lang="en-GB" kern="1200" dirty="0" smtClean="0">
                <a:solidFill>
                  <a:prstClr val="white"/>
                </a:solidFill>
                <a:latin typeface="segoe ui" pitchFamily="34" charset="0"/>
                <a:ea typeface="+mn-ea"/>
                <a:cs typeface="Arial" charset="0"/>
              </a:rPr>
              <a:t>Integration cost</a:t>
            </a:r>
          </a:p>
        </p:txBody>
      </p:sp>
      <p:grpSp>
        <p:nvGrpSpPr>
          <p:cNvPr id="2" name="Group 22"/>
          <p:cNvGrpSpPr/>
          <p:nvPr/>
        </p:nvGrpSpPr>
        <p:grpSpPr>
          <a:xfrm>
            <a:off x="0" y="5105400"/>
            <a:ext cx="9372600" cy="1752600"/>
            <a:chOff x="3810000" y="4724400"/>
            <a:chExt cx="5562600" cy="1676400"/>
          </a:xfrm>
        </p:grpSpPr>
        <p:pic>
          <p:nvPicPr>
            <p:cNvPr id="18" name="Picture 6"/>
            <p:cNvPicPr>
              <a:picLocks noChangeAspect="1" noChangeArrowheads="1"/>
            </p:cNvPicPr>
            <p:nvPr/>
          </p:nvPicPr>
          <p:blipFill>
            <a:blip r:embed="rId3">
              <a:lum bright="12000"/>
            </a:blip>
            <a:srcRect/>
            <a:stretch>
              <a:fillRect/>
            </a:stretch>
          </p:blipFill>
          <p:spPr bwMode="auto">
            <a:xfrm>
              <a:off x="3810000" y="4724400"/>
              <a:ext cx="5562600" cy="1676400"/>
            </a:xfrm>
            <a:prstGeom prst="rect">
              <a:avLst/>
            </a:prstGeom>
            <a:noFill/>
            <a:ln w="9525">
              <a:noFill/>
              <a:miter lim="800000"/>
              <a:headEnd/>
              <a:tailEnd/>
            </a:ln>
          </p:spPr>
        </p:pic>
        <p:sp>
          <p:nvSpPr>
            <p:cNvPr id="16" name="Rectangle 15"/>
            <p:cNvSpPr/>
            <p:nvPr/>
          </p:nvSpPr>
          <p:spPr>
            <a:xfrm>
              <a:off x="4191000" y="4953000"/>
              <a:ext cx="4572000" cy="794867"/>
            </a:xfrm>
            <a:prstGeom prst="rect">
              <a:avLst/>
            </a:prstGeom>
          </p:spPr>
          <p:txBody>
            <a:bodyPr wrap="square">
              <a:spAutoFit/>
            </a:bodyPr>
            <a:lstStyle/>
            <a:p>
              <a:pPr marL="85725" indent="-85725" algn="l" rtl="0" fontAlgn="base">
                <a:spcBef>
                  <a:spcPct val="0"/>
                </a:spcBef>
                <a:spcAft>
                  <a:spcPct val="0"/>
                </a:spcAft>
                <a:buFont typeface="Arial" pitchFamily="34" charset="0"/>
                <a:buChar char="•"/>
              </a:pPr>
              <a:r>
                <a:rPr lang="en-GB" sz="1200" kern="1200" dirty="0">
                  <a:solidFill>
                    <a:prstClr val="black"/>
                  </a:solidFill>
                  <a:latin typeface="Arial" charset="0"/>
                  <a:ea typeface="+mn-ea"/>
                  <a:cs typeface="Arial" charset="0"/>
                </a:rPr>
                <a:t>Total cost of ownership (TCO) for storage at the low end of the industry average scale: $15 to $30 per gigabyte </a:t>
              </a:r>
            </a:p>
            <a:p>
              <a:pPr marL="85725" indent="-85725" algn="l" rtl="0" fontAlgn="base">
                <a:spcBef>
                  <a:spcPct val="0"/>
                </a:spcBef>
                <a:spcAft>
                  <a:spcPct val="0"/>
                </a:spcAft>
                <a:buFont typeface="Arial" pitchFamily="34" charset="0"/>
                <a:buChar char="•"/>
              </a:pPr>
              <a:r>
                <a:rPr lang="en-GB" sz="1200" kern="1200" dirty="0">
                  <a:solidFill>
                    <a:prstClr val="black"/>
                  </a:solidFill>
                  <a:latin typeface="Arial" charset="0"/>
                  <a:ea typeface="+mn-ea"/>
                  <a:cs typeface="Arial" charset="0"/>
                </a:rPr>
                <a:t>3-year, risk-adjusted Return on Investment (ROI) of 162% with a payback period of six months after upgrading to SQL Server 2008 </a:t>
              </a:r>
            </a:p>
          </p:txBody>
        </p:sp>
        <p:pic>
          <p:nvPicPr>
            <p:cNvPr id="21" name="Picture 21"/>
            <p:cNvPicPr>
              <a:picLocks noChangeAspect="1" noChangeArrowheads="1"/>
            </p:cNvPicPr>
            <p:nvPr/>
          </p:nvPicPr>
          <p:blipFill>
            <a:blip r:embed="rId4">
              <a:clrChange>
                <a:clrFrom>
                  <a:srgbClr xmlns:mc="http://schemas.openxmlformats.org/markup-compatibility/2006" xmlns:a14="http://schemas.microsoft.com/office/drawing/2007/7/7/main" val="FEFEFE" mc:Ignorable=""/>
                </a:clrFrom>
                <a:clrTo>
                  <a:srgbClr xmlns:mc="http://schemas.openxmlformats.org/markup-compatibility/2006" xmlns:a14="http://schemas.microsoft.com/office/drawing/2007/7/7/main" val="FEFEFE" mc:Ignorable="">
                    <a:alpha val="0"/>
                  </a:srgbClr>
                </a:clrTo>
              </a:clrChange>
            </a:blip>
            <a:srcRect/>
            <a:stretch>
              <a:fillRect/>
            </a:stretch>
          </p:blipFill>
          <p:spPr bwMode="auto">
            <a:xfrm>
              <a:off x="7679635" y="5744817"/>
              <a:ext cx="1109662" cy="361950"/>
            </a:xfrm>
            <a:prstGeom prst="rect">
              <a:avLst/>
            </a:prstGeom>
            <a:noFill/>
            <a:ln w="9525">
              <a:noFill/>
              <a:miter lim="800000"/>
              <a:headEnd/>
              <a:tailEnd/>
            </a:ln>
            <a:effectLst/>
          </p:spPr>
        </p:pic>
        <p:sp>
          <p:nvSpPr>
            <p:cNvPr id="22" name="Rectangle 21"/>
            <p:cNvSpPr/>
            <p:nvPr/>
          </p:nvSpPr>
          <p:spPr>
            <a:xfrm>
              <a:off x="5486400" y="5791200"/>
              <a:ext cx="3505200" cy="235516"/>
            </a:xfrm>
            <a:prstGeom prst="rect">
              <a:avLst/>
            </a:prstGeom>
          </p:spPr>
          <p:txBody>
            <a:bodyPr wrap="square">
              <a:spAutoFit/>
            </a:bodyPr>
            <a:lstStyle/>
            <a:p>
              <a:pPr algn="l" rtl="0" fontAlgn="base">
                <a:spcBef>
                  <a:spcPct val="0"/>
                </a:spcBef>
                <a:spcAft>
                  <a:spcPct val="0"/>
                </a:spcAft>
              </a:pPr>
              <a:r>
                <a:rPr lang="en-GB" sz="1000" i="1" kern="1200" dirty="0">
                  <a:solidFill>
                    <a:prstClr val="black"/>
                  </a:solidFill>
                  <a:latin typeface="segoe ui" pitchFamily="34" charset="0"/>
                  <a:ea typeface="+mn-ea"/>
                  <a:cs typeface="Arial" charset="0"/>
                </a:rPr>
                <a:t>Total Economic Impact Of SQL Server 2008 Upgrade</a:t>
              </a:r>
              <a:endParaRPr lang="en-GB" i="1" kern="1200" dirty="0">
                <a:solidFill>
                  <a:prstClr val="black"/>
                </a:solidFill>
                <a:latin typeface="Arial" charset="0"/>
                <a:ea typeface="+mn-ea"/>
                <a:cs typeface="Arial" charset="0"/>
              </a:endParaRPr>
            </a:p>
          </p:txBody>
        </p:sp>
      </p:grpSp>
      <p:pic>
        <p:nvPicPr>
          <p:cNvPr id="15" name="Picture 14" descr="box_SQLServ08_Ent_online_1000x1357.png"/>
          <p:cNvPicPr>
            <a:picLocks noChangeAspect="1"/>
          </p:cNvPicPr>
          <p:nvPr/>
        </p:nvPicPr>
        <p:blipFill>
          <a:blip r:embed="rId5" cstate="print"/>
          <a:stretch>
            <a:fillRect/>
          </a:stretch>
        </p:blipFill>
        <p:spPr>
          <a:xfrm>
            <a:off x="5410200" y="1899896"/>
            <a:ext cx="2362200" cy="30531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685800"/>
            <a:ext cx="8382000" cy="387798"/>
          </a:xfrm>
        </p:spPr>
        <p:txBody>
          <a:bodyPr/>
          <a:lstStyle/>
          <a:p>
            <a:r>
              <a:rPr lang="en-GB" sz="2800" dirty="0" smtClean="0">
                <a:solidFill>
                  <a:schemeClr val="accent4">
                    <a:lumMod val="75000"/>
                  </a:schemeClr>
                </a:solidFill>
              </a:rPr>
              <a:t>SQL Server 2008 </a:t>
            </a:r>
            <a:r>
              <a:rPr lang="en-GB" sz="2800" dirty="0">
                <a:solidFill>
                  <a:schemeClr val="accent4">
                    <a:lumMod val="75000"/>
                  </a:schemeClr>
                </a:solidFill>
              </a:rPr>
              <a:t> </a:t>
            </a:r>
            <a:r>
              <a:rPr lang="en-GB" sz="2800" dirty="0" smtClean="0">
                <a:solidFill>
                  <a:schemeClr val="accent4">
                    <a:lumMod val="75000"/>
                  </a:schemeClr>
                </a:solidFill>
              </a:rPr>
              <a:t>R2 Business Value</a:t>
            </a:r>
            <a:endParaRPr lang="en-GB" dirty="0">
              <a:solidFill>
                <a:schemeClr val="accent4">
                  <a:lumMod val="75000"/>
                </a:schemeClr>
              </a:solidFill>
            </a:endParaRPr>
          </a:p>
        </p:txBody>
      </p:sp>
      <p:sp>
        <p:nvSpPr>
          <p:cNvPr id="20" name="TextBox 19"/>
          <p:cNvSpPr txBox="1"/>
          <p:nvPr/>
        </p:nvSpPr>
        <p:spPr>
          <a:xfrm>
            <a:off x="5688599" y="5392738"/>
            <a:ext cx="2459784" cy="246062"/>
          </a:xfrm>
          <a:prstGeom prst="rect">
            <a:avLst/>
          </a:prstGeom>
          <a:noFill/>
        </p:spPr>
        <p:txBody>
          <a:bodyPr>
            <a:spAutoFit/>
          </a:bodyPr>
          <a:lstStyle/>
          <a:p>
            <a:pPr>
              <a:defRPr/>
            </a:pPr>
            <a:endParaRPr lang="en-US" sz="1000" dirty="0">
              <a:latin typeface="segoe ui" pitchFamily="34" charset="0"/>
            </a:endParaRPr>
          </a:p>
        </p:txBody>
      </p:sp>
      <p:sp>
        <p:nvSpPr>
          <p:cNvPr id="13" name="Title 24"/>
          <p:cNvSpPr txBox="1">
            <a:spLocks/>
          </p:cNvSpPr>
          <p:nvPr/>
        </p:nvSpPr>
        <p:spPr>
          <a:xfrm>
            <a:off x="304800" y="76200"/>
            <a:ext cx="8534400" cy="5539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50" normalizeH="0" baseline="0" noProof="0" dirty="0" smtClean="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uLnTx/>
                <a:uFillTx/>
                <a:latin typeface="segoe ui" pitchFamily="34" charset="0"/>
                <a:ea typeface="+mn-ea"/>
                <a:cs typeface="Arial" charset="0"/>
              </a:rPr>
              <a:t>Choosing a Data Platform</a:t>
            </a:r>
            <a:endParaRPr kumimoji="0" lang="en-US" sz="4000" b="0" i="0" u="none" strike="noStrike" kern="1200" cap="none" spc="-150" normalizeH="0" baseline="0" noProof="0" dirty="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uLnTx/>
              <a:uFillTx/>
              <a:latin typeface="segoe ui" pitchFamily="34" charset="0"/>
              <a:ea typeface="+mn-ea"/>
              <a:cs typeface="Arial" charset="0"/>
            </a:endParaRPr>
          </a:p>
        </p:txBody>
      </p:sp>
      <p:sp>
        <p:nvSpPr>
          <p:cNvPr id="24" name="Rectangle 23"/>
          <p:cNvSpPr/>
          <p:nvPr/>
        </p:nvSpPr>
        <p:spPr bwMode="auto">
          <a:xfrm>
            <a:off x="444195" y="1662444"/>
            <a:ext cx="8089392" cy="457200"/>
          </a:xfrm>
          <a:prstGeom prst="rect">
            <a:avLst/>
          </a:prstGeom>
          <a:gradFill flip="none" rotWithShape="1">
            <a:gsLst>
              <a:gs pos="0">
                <a:srgbClr xmlns:mc="http://schemas.openxmlformats.org/markup-compatibility/2006" xmlns:a14="http://schemas.microsoft.com/office/drawing/2007/7/7/main" val="F69200" mc:Ignorable=""/>
              </a:gs>
              <a:gs pos="50000">
                <a:srgbClr xmlns:mc="http://schemas.openxmlformats.org/markup-compatibility/2006" xmlns:a14="http://schemas.microsoft.com/office/drawing/2007/7/7/main" val="000000" mc:Ignorable=""/>
              </a:gs>
              <a:gs pos="70000">
                <a:srgbClr xmlns:mc="http://schemas.openxmlformats.org/markup-compatibility/2006" xmlns:a14="http://schemas.microsoft.com/office/drawing/2007/7/7/main" val="000000" mc:Ignorable=""/>
              </a:gs>
            </a:gsLst>
            <a:lin ang="1200000" scaled="0"/>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rgbClr xmlns:mc="http://schemas.openxmlformats.org/markup-compatibility/2006" xmlns:a14="http://schemas.microsoft.com/office/drawing/2007/7/7/main" val="0099FF" mc:Ignorable="">
                <a:satMod val="300000"/>
              </a:srgbClr>
            </a:contourClr>
          </a:sp3d>
        </p:spPr>
        <p:txBody>
          <a:bodyPr vert="horz" wrap="square" lIns="0" tIns="0" rIns="0" bIns="0" numCol="1" rtlCol="0" anchor="ctr" anchorCtr="0" compatLnSpc="1">
            <a:prstTxWarp prst="textNoShape">
              <a:avLst/>
            </a:prstTxWarp>
          </a:bodyPr>
          <a:lstStyle/>
          <a:p>
            <a:pPr marL="0" marR="0" lvl="0" indent="0" defTabSz="914099" rtl="0" eaLnBrk="1" fontAlgn="auto" latinLnBrk="0" hangingPunct="1">
              <a:lnSpc>
                <a:spcPct val="90000"/>
              </a:lnSpc>
              <a:spcBef>
                <a:spcPts val="473"/>
              </a:spcBef>
              <a:spcAft>
                <a:spcPts val="0"/>
              </a:spcAft>
              <a:buClr>
                <a:srgbClr xmlns:mc="http://schemas.openxmlformats.org/markup-compatibility/2006" xmlns:a14="http://schemas.microsoft.com/office/drawing/2007/7/7/main" val="CCCCCC" mc:Ignorable=""/>
              </a:buClr>
              <a:buSzPct val="95000"/>
              <a:buFontTx/>
              <a:buNone/>
              <a:tabLst>
                <a:tab pos="424590" algn="l"/>
              </a:tabLst>
              <a:defRPr/>
            </a:pPr>
            <a:r>
              <a:rPr kumimoji="0" lang="en-US" sz="1800" b="1" i="0" u="none" strike="noStrike" kern="1200" cap="none" spc="0" normalizeH="0" baseline="0" noProof="0" dirty="0" smtClean="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Segoe Semibold" pitchFamily="34" charset="0"/>
                <a:ea typeface="+mn-ea"/>
                <a:cs typeface="+mn-cs"/>
              </a:rPr>
              <a:t>Out of the</a:t>
            </a:r>
            <a:r>
              <a:rPr kumimoji="0" lang="en-US" sz="1800" b="1" i="0" u="none" strike="noStrike" kern="1200" cap="none" spc="0" normalizeH="0" noProof="0" dirty="0" smtClean="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Segoe Semibold" pitchFamily="34" charset="0"/>
                <a:ea typeface="+mn-ea"/>
                <a:cs typeface="+mn-cs"/>
              </a:rPr>
              <a:t> box capabilities</a:t>
            </a:r>
            <a:endParaRPr kumimoji="0" lang="en-US" sz="1800" b="1" i="0" u="none" strike="noStrike" kern="1200" cap="none" spc="0" normalizeH="0" baseline="0" noProof="0" dirty="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Segoe Semibold" pitchFamily="34" charset="0"/>
              <a:ea typeface="+mn-ea"/>
              <a:cs typeface="+mn-cs"/>
            </a:endParaRPr>
          </a:p>
        </p:txBody>
      </p:sp>
      <p:sp>
        <p:nvSpPr>
          <p:cNvPr id="25" name="Rectangle 24"/>
          <p:cNvSpPr/>
          <p:nvPr/>
        </p:nvSpPr>
        <p:spPr bwMode="auto">
          <a:xfrm>
            <a:off x="445008" y="1929023"/>
            <a:ext cx="8089392" cy="3501796"/>
          </a:xfrm>
          <a:prstGeom prst="rect">
            <a:avLst/>
          </a:prstGeom>
          <a:gradFill flip="none" rotWithShape="1">
            <a:gsLst>
              <a:gs pos="0">
                <a:srgbClr xmlns:mc="http://schemas.openxmlformats.org/markup-compatibility/2006" xmlns:a14="http://schemas.microsoft.com/office/drawing/2007/7/7/main" val="CCCCCC" mc:Ignorable="">
                  <a:lumMod val="50000"/>
                  <a:alpha val="0"/>
                </a:srgbClr>
              </a:gs>
              <a:gs pos="50000">
                <a:srgbClr xmlns:mc="http://schemas.openxmlformats.org/markup-compatibility/2006" xmlns:a14="http://schemas.microsoft.com/office/drawing/2007/7/7/main" val="000000" mc:Ignorable=""/>
              </a:gs>
              <a:gs pos="100000">
                <a:srgbClr xmlns:mc="http://schemas.openxmlformats.org/markup-compatibility/2006" xmlns:a14="http://schemas.microsoft.com/office/drawing/2007/7/7/main" val="4D4D4D" mc:Ignorable="">
                  <a:alpha val="0"/>
                </a:srgbClr>
              </a:gs>
            </a:gsLst>
            <a:lin ang="5400000" scaled="1"/>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rgbClr xmlns:mc="http://schemas.openxmlformats.org/markup-compatibility/2006" xmlns:a14="http://schemas.microsoft.com/office/drawing/2007/7/7/main" val="0099FF" mc:Ignorable="">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smtClean="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segoe ui" pitchFamily="34" charset="0"/>
              <a:ea typeface="+mn-ea"/>
              <a:cs typeface="+mn-cs"/>
            </a:endParaRPr>
          </a:p>
        </p:txBody>
      </p:sp>
      <p:sp>
        <p:nvSpPr>
          <p:cNvPr id="26" name="TextBox 25"/>
          <p:cNvSpPr txBox="1"/>
          <p:nvPr/>
        </p:nvSpPr>
        <p:spPr>
          <a:xfrm>
            <a:off x="426142" y="2205534"/>
            <a:ext cx="4831657" cy="3277820"/>
          </a:xfrm>
          <a:prstGeom prst="rect">
            <a:avLst/>
          </a:prstGeom>
          <a:noFill/>
        </p:spPr>
        <p:txBody>
          <a:bodyPr wrap="square" rtlCol="0">
            <a:spAutoFit/>
          </a:bodyPr>
          <a:lstStyle/>
          <a:p>
            <a:pPr marL="265113" indent="-265113" defTabSz="914363">
              <a:lnSpc>
                <a:spcPct val="90000"/>
              </a:lnSpc>
              <a:spcBef>
                <a:spcPct val="20000"/>
              </a:spcBef>
              <a:buClr>
                <a:srgbClr xmlns:mc="http://schemas.openxmlformats.org/markup-compatibility/2006" xmlns:a14="http://schemas.microsoft.com/office/drawing/2007/7/7/main" val="C00000" mc:Ignorable=""/>
              </a:buClr>
              <a:buSzPct val="130000"/>
              <a:buFont typeface="Arial" pitchFamily="34" charset="0"/>
              <a:buChar char="•"/>
            </a:pPr>
            <a:r>
              <a:rPr lang="en-GB" dirty="0" smtClean="0">
                <a:solidFill>
                  <a:schemeClr val="bg1"/>
                </a:solidFill>
                <a:latin typeface="segoe ui" pitchFamily="34" charset="0"/>
                <a:cs typeface="+mn-cs"/>
              </a:rPr>
              <a:t>Enterprise Class</a:t>
            </a:r>
          </a:p>
          <a:p>
            <a:pPr marL="661988" lvl="1" indent="-265113" defTabSz="914363">
              <a:lnSpc>
                <a:spcPct val="90000"/>
              </a:lnSpc>
              <a:spcBef>
                <a:spcPct val="20000"/>
              </a:spcBef>
              <a:buClr>
                <a:srgbClr xmlns:mc="http://schemas.openxmlformats.org/markup-compatibility/2006" xmlns:a14="http://schemas.microsoft.com/office/drawing/2007/7/7/main" val="C00000" mc:Ignorable=""/>
              </a:buClr>
              <a:buFont typeface="Arial" pitchFamily="34" charset="0"/>
              <a:buChar char="•"/>
            </a:pPr>
            <a:r>
              <a:rPr lang="en-GB" sz="1400" dirty="0" smtClean="0">
                <a:solidFill>
                  <a:schemeClr val="bg1"/>
                </a:solidFill>
                <a:latin typeface="segoe ui" pitchFamily="34" charset="0"/>
                <a:cs typeface="+mn-cs"/>
              </a:rPr>
              <a:t>Performance &amp; Scalability</a:t>
            </a:r>
          </a:p>
          <a:p>
            <a:pPr marL="661988" lvl="1" indent="-265113" defTabSz="914363">
              <a:lnSpc>
                <a:spcPct val="90000"/>
              </a:lnSpc>
              <a:spcBef>
                <a:spcPct val="20000"/>
              </a:spcBef>
              <a:buClr>
                <a:srgbClr xmlns:mc="http://schemas.openxmlformats.org/markup-compatibility/2006" xmlns:a14="http://schemas.microsoft.com/office/drawing/2007/7/7/main" val="C00000" mc:Ignorable=""/>
              </a:buClr>
              <a:buFont typeface="Arial" pitchFamily="34" charset="0"/>
              <a:buChar char="•"/>
            </a:pPr>
            <a:r>
              <a:rPr lang="en-GB" sz="1400" dirty="0" smtClean="0">
                <a:solidFill>
                  <a:schemeClr val="bg1"/>
                </a:solidFill>
                <a:latin typeface="segoe ui" pitchFamily="34" charset="0"/>
                <a:cs typeface="+mn-cs"/>
              </a:rPr>
              <a:t>Security</a:t>
            </a:r>
          </a:p>
          <a:p>
            <a:pPr marL="661988" lvl="1" indent="-265113" defTabSz="914363">
              <a:lnSpc>
                <a:spcPct val="90000"/>
              </a:lnSpc>
              <a:spcBef>
                <a:spcPct val="20000"/>
              </a:spcBef>
              <a:buClr>
                <a:srgbClr xmlns:mc="http://schemas.openxmlformats.org/markup-compatibility/2006" xmlns:a14="http://schemas.microsoft.com/office/drawing/2007/7/7/main" val="C00000" mc:Ignorable=""/>
              </a:buClr>
              <a:buFont typeface="Arial" pitchFamily="34" charset="0"/>
              <a:buChar char="•"/>
            </a:pPr>
            <a:r>
              <a:rPr lang="en-GB" sz="1400" dirty="0" smtClean="0">
                <a:solidFill>
                  <a:schemeClr val="bg1"/>
                </a:solidFill>
                <a:latin typeface="segoe ui" pitchFamily="34" charset="0"/>
                <a:cs typeface="+mn-cs"/>
              </a:rPr>
              <a:t>Manageability</a:t>
            </a:r>
          </a:p>
          <a:p>
            <a:pPr marL="661988" lvl="1" indent="-265113" defTabSz="914363">
              <a:lnSpc>
                <a:spcPct val="90000"/>
              </a:lnSpc>
              <a:spcBef>
                <a:spcPct val="20000"/>
              </a:spcBef>
              <a:buClr>
                <a:srgbClr xmlns:mc="http://schemas.openxmlformats.org/markup-compatibility/2006" xmlns:a14="http://schemas.microsoft.com/office/drawing/2007/7/7/main" val="C00000" mc:Ignorable=""/>
              </a:buClr>
              <a:buFont typeface="Arial" pitchFamily="34" charset="0"/>
              <a:buChar char="•"/>
            </a:pPr>
            <a:r>
              <a:rPr lang="en-GB" sz="1400" dirty="0" smtClean="0">
                <a:solidFill>
                  <a:schemeClr val="bg1"/>
                </a:solidFill>
                <a:latin typeface="segoe ui" pitchFamily="34" charset="0"/>
                <a:cs typeface="+mn-cs"/>
              </a:rPr>
              <a:t>HA</a:t>
            </a:r>
          </a:p>
          <a:p>
            <a:pPr marL="661988" lvl="1" indent="-265113" defTabSz="914363">
              <a:lnSpc>
                <a:spcPct val="90000"/>
              </a:lnSpc>
              <a:spcBef>
                <a:spcPct val="20000"/>
              </a:spcBef>
              <a:buClr>
                <a:srgbClr xmlns:mc="http://schemas.openxmlformats.org/markup-compatibility/2006" xmlns:a14="http://schemas.microsoft.com/office/drawing/2007/7/7/main" val="C00000" mc:Ignorable=""/>
              </a:buClr>
              <a:buFont typeface="Arial" pitchFamily="34" charset="0"/>
              <a:buChar char="•"/>
            </a:pPr>
            <a:r>
              <a:rPr lang="en-GB" sz="1400" dirty="0" smtClean="0">
                <a:solidFill>
                  <a:schemeClr val="bg1"/>
                </a:solidFill>
                <a:latin typeface="segoe ui" pitchFamily="34" charset="0"/>
                <a:cs typeface="+mn-cs"/>
              </a:rPr>
              <a:t>Virtualization</a:t>
            </a:r>
          </a:p>
          <a:p>
            <a:pPr marL="265113" indent="-265113" defTabSz="914363">
              <a:lnSpc>
                <a:spcPct val="90000"/>
              </a:lnSpc>
              <a:spcBef>
                <a:spcPct val="20000"/>
              </a:spcBef>
              <a:buClr>
                <a:srgbClr xmlns:mc="http://schemas.openxmlformats.org/markup-compatibility/2006" xmlns:a14="http://schemas.microsoft.com/office/drawing/2007/7/7/main" val="C00000" mc:Ignorable=""/>
              </a:buClr>
              <a:buSzPct val="130000"/>
              <a:buFont typeface="Arial" pitchFamily="34" charset="0"/>
              <a:buChar char="•"/>
            </a:pPr>
            <a:r>
              <a:rPr lang="en-GB" dirty="0" smtClean="0">
                <a:solidFill>
                  <a:schemeClr val="bg1"/>
                </a:solidFill>
                <a:latin typeface="segoe ui" pitchFamily="34" charset="0"/>
                <a:cs typeface="+mn-cs"/>
              </a:rPr>
              <a:t>Full BI platform</a:t>
            </a:r>
          </a:p>
          <a:p>
            <a:pPr marL="661988" lvl="1" indent="-265113" defTabSz="914363">
              <a:lnSpc>
                <a:spcPct val="90000"/>
              </a:lnSpc>
              <a:spcBef>
                <a:spcPct val="20000"/>
              </a:spcBef>
              <a:buClr>
                <a:srgbClr xmlns:mc="http://schemas.openxmlformats.org/markup-compatibility/2006" xmlns:a14="http://schemas.microsoft.com/office/drawing/2007/7/7/main" val="C00000" mc:Ignorable=""/>
              </a:buClr>
              <a:buFont typeface="Arial" pitchFamily="34" charset="0"/>
              <a:buChar char="•"/>
            </a:pPr>
            <a:r>
              <a:rPr lang="en-GB" sz="1400" dirty="0" smtClean="0">
                <a:solidFill>
                  <a:schemeClr val="bg1"/>
                </a:solidFill>
                <a:latin typeface="segoe ui" pitchFamily="34" charset="0"/>
                <a:cs typeface="+mn-cs"/>
              </a:rPr>
              <a:t>ETL, Data Warehousing, OLAP, Data Mining, Reporting</a:t>
            </a:r>
          </a:p>
          <a:p>
            <a:pPr marL="265113" indent="-265113" defTabSz="914363">
              <a:lnSpc>
                <a:spcPct val="90000"/>
              </a:lnSpc>
              <a:spcBef>
                <a:spcPct val="20000"/>
              </a:spcBef>
              <a:buClr>
                <a:srgbClr xmlns:mc="http://schemas.openxmlformats.org/markup-compatibility/2006" xmlns:a14="http://schemas.microsoft.com/office/drawing/2007/7/7/main" val="C00000" mc:Ignorable=""/>
              </a:buClr>
              <a:buSzPct val="130000"/>
              <a:buFont typeface="Arial" pitchFamily="34" charset="0"/>
              <a:buChar char="•"/>
            </a:pPr>
            <a:r>
              <a:rPr lang="en-GB" dirty="0" smtClean="0">
                <a:solidFill>
                  <a:schemeClr val="bg1"/>
                </a:solidFill>
                <a:latin typeface="segoe ui" pitchFamily="34" charset="0"/>
                <a:cs typeface="+mn-cs"/>
              </a:rPr>
              <a:t>Beyond Relational</a:t>
            </a:r>
          </a:p>
          <a:p>
            <a:pPr marL="661988" lvl="1" indent="-265113" defTabSz="914363">
              <a:lnSpc>
                <a:spcPct val="90000"/>
              </a:lnSpc>
              <a:spcBef>
                <a:spcPct val="20000"/>
              </a:spcBef>
              <a:buClr>
                <a:srgbClr xmlns:mc="http://schemas.openxmlformats.org/markup-compatibility/2006" xmlns:a14="http://schemas.microsoft.com/office/drawing/2007/7/7/main" val="C00000" mc:Ignorable=""/>
              </a:buClr>
              <a:buFont typeface="Arial" pitchFamily="34" charset="0"/>
              <a:buChar char="•"/>
            </a:pPr>
            <a:r>
              <a:rPr lang="en-GB" sz="1400" dirty="0" smtClean="0">
                <a:solidFill>
                  <a:schemeClr val="bg1"/>
                </a:solidFill>
                <a:latin typeface="segoe ui" pitchFamily="34" charset="0"/>
                <a:cs typeface="+mn-cs"/>
              </a:rPr>
              <a:t>XML</a:t>
            </a:r>
          </a:p>
          <a:p>
            <a:pPr marL="661988" lvl="1" indent="-265113" defTabSz="914363">
              <a:lnSpc>
                <a:spcPct val="90000"/>
              </a:lnSpc>
              <a:spcBef>
                <a:spcPct val="20000"/>
              </a:spcBef>
              <a:buClr>
                <a:srgbClr xmlns:mc="http://schemas.openxmlformats.org/markup-compatibility/2006" xmlns:a14="http://schemas.microsoft.com/office/drawing/2007/7/7/main" val="C00000" mc:Ignorable=""/>
              </a:buClr>
              <a:buFont typeface="Arial" pitchFamily="34" charset="0"/>
              <a:buChar char="•"/>
            </a:pPr>
            <a:r>
              <a:rPr lang="en-GB" sz="1400" dirty="0" smtClean="0">
                <a:solidFill>
                  <a:schemeClr val="bg1"/>
                </a:solidFill>
                <a:latin typeface="segoe ui" pitchFamily="34" charset="0"/>
                <a:cs typeface="+mn-cs"/>
              </a:rPr>
              <a:t>User defined data types</a:t>
            </a:r>
          </a:p>
          <a:p>
            <a:pPr marL="661988" lvl="1" indent="-265113" defTabSz="914363">
              <a:lnSpc>
                <a:spcPct val="90000"/>
              </a:lnSpc>
              <a:spcBef>
                <a:spcPct val="20000"/>
              </a:spcBef>
              <a:buClr>
                <a:srgbClr xmlns:mc="http://schemas.openxmlformats.org/markup-compatibility/2006" xmlns:a14="http://schemas.microsoft.com/office/drawing/2007/7/7/main" val="C00000" mc:Ignorable=""/>
              </a:buClr>
              <a:buFont typeface="Arial" pitchFamily="34" charset="0"/>
              <a:buChar char="•"/>
            </a:pPr>
            <a:r>
              <a:rPr lang="en-GB" sz="1400" dirty="0" smtClean="0">
                <a:solidFill>
                  <a:schemeClr val="bg1"/>
                </a:solidFill>
                <a:latin typeface="segoe ui" pitchFamily="34" charset="0"/>
                <a:cs typeface="+mn-cs"/>
              </a:rPr>
              <a:t>Spatial</a:t>
            </a:r>
          </a:p>
        </p:txBody>
      </p:sp>
      <p:pic>
        <p:nvPicPr>
          <p:cNvPr id="15" name="Picture 14" descr="box_SQLServ08_Ent_online_1000x1357.png"/>
          <p:cNvPicPr>
            <a:picLocks noChangeAspect="1"/>
          </p:cNvPicPr>
          <p:nvPr/>
        </p:nvPicPr>
        <p:blipFill>
          <a:blip r:embed="rId3" cstate="print"/>
          <a:stretch>
            <a:fillRect/>
          </a:stretch>
        </p:blipFill>
        <p:spPr>
          <a:xfrm>
            <a:off x="5410200" y="2266940"/>
            <a:ext cx="2362200" cy="30531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p:nvPr/>
        </p:nvSpPr>
        <p:spPr bwMode="auto">
          <a:xfrm>
            <a:off x="0" y="5419493"/>
            <a:ext cx="9144000" cy="1163754"/>
          </a:xfrm>
          <a:prstGeom prst="rect">
            <a:avLst/>
          </a:prstGeom>
          <a:gradFill flip="none" rotWithShape="1">
            <a:gsLst>
              <a:gs pos="0">
                <a:schemeClr val="accent1">
                  <a:lumMod val="60000"/>
                  <a:lumOff val="40000"/>
                  <a:alpha val="0"/>
                </a:schemeClr>
              </a:gs>
              <a:gs pos="67000">
                <a:schemeClr val="accent1">
                  <a:lumMod val="60000"/>
                  <a:lumOff val="40000"/>
                  <a:alpha val="51000"/>
                </a:schemeClr>
              </a:gs>
              <a:gs pos="36000">
                <a:schemeClr val="accent1">
                  <a:lumMod val="60000"/>
                  <a:lumOff val="40000"/>
                  <a:alpha val="53000"/>
                </a:schemeClr>
              </a:gs>
              <a:gs pos="100000">
                <a:schemeClr val="accent1">
                  <a:lumMod val="60000"/>
                  <a:lumOff val="40000"/>
                  <a:alpha val="0"/>
                </a:schemeClr>
              </a:gs>
            </a:gsLst>
            <a:lin ang="0" scaled="0"/>
            <a:tileRect/>
          </a:gradFill>
          <a:ln w="12700" cap="flat" cmpd="sng" algn="ctr">
            <a:gradFill>
              <a:gsLst>
                <a:gs pos="0">
                  <a:schemeClr val="tx1">
                    <a:alpha val="0"/>
                  </a:schemeClr>
                </a:gs>
                <a:gs pos="50000">
                  <a:schemeClr val="tx1"/>
                </a:gs>
                <a:gs pos="100000">
                  <a:schemeClr val="tx1">
                    <a:alpha val="0"/>
                  </a:schemeClr>
                </a:gs>
              </a:gsLst>
              <a:lin ang="0" scaled="0"/>
            </a:gradFill>
            <a:prstDash val="solid"/>
          </a:ln>
          <a:effectLst/>
        </p:spPr>
        <p:txBody>
          <a:bodyPr rtlCol="0" anchor="ctr"/>
          <a:lstStyle/>
          <a:p>
            <a:pPr algn="ctr" defTabSz="912813" rtl="0" fontAlgn="base">
              <a:spcBef>
                <a:spcPct val="0"/>
              </a:spcBef>
              <a:spcAft>
                <a:spcPct val="0"/>
              </a:spcAft>
              <a:defRPr/>
            </a:pPr>
            <a:endParaRPr lang="en-US" dirty="0">
              <a:solidFill>
                <a:srgbClr xmlns:mc="http://schemas.openxmlformats.org/markup-compatibility/2006" xmlns:a14="http://schemas.microsoft.com/office/drawing/2007/7/7/main" val="4D4D4D" mc:Ignorable="">
                  <a:lumMod val="95000"/>
                  <a:lumOff val="5000"/>
                </a:srgbClr>
              </a:solidFill>
              <a:latin typeface="segoe ui" pitchFamily="34" charset="0"/>
              <a:ea typeface="+mn-ea"/>
              <a:cs typeface="+mn-cs"/>
            </a:endParaRPr>
          </a:p>
        </p:txBody>
      </p:sp>
      <p:sp>
        <p:nvSpPr>
          <p:cNvPr id="80" name="Rectangle 79"/>
          <p:cNvSpPr/>
          <p:nvPr/>
        </p:nvSpPr>
        <p:spPr bwMode="auto">
          <a:xfrm>
            <a:off x="0" y="4099652"/>
            <a:ext cx="9144000" cy="1241058"/>
          </a:xfrm>
          <a:prstGeom prst="rect">
            <a:avLst/>
          </a:prstGeom>
          <a:gradFill flip="none" rotWithShape="1">
            <a:gsLst>
              <a:gs pos="0">
                <a:schemeClr val="accent4">
                  <a:lumMod val="60000"/>
                  <a:lumOff val="40000"/>
                  <a:alpha val="0"/>
                </a:schemeClr>
              </a:gs>
              <a:gs pos="67000">
                <a:schemeClr val="accent4">
                  <a:lumMod val="60000"/>
                  <a:lumOff val="40000"/>
                  <a:alpha val="51000"/>
                </a:schemeClr>
              </a:gs>
              <a:gs pos="36000">
                <a:schemeClr val="accent4">
                  <a:lumMod val="60000"/>
                  <a:lumOff val="40000"/>
                  <a:alpha val="53000"/>
                </a:schemeClr>
              </a:gs>
              <a:gs pos="100000">
                <a:schemeClr val="accent4">
                  <a:lumMod val="60000"/>
                  <a:lumOff val="40000"/>
                  <a:alpha val="0"/>
                </a:schemeClr>
              </a:gs>
            </a:gsLst>
            <a:lin ang="0" scaled="0"/>
            <a:tileRect/>
          </a:gradFill>
          <a:ln w="12700" cap="flat" cmpd="sng" algn="ctr">
            <a:gradFill>
              <a:gsLst>
                <a:gs pos="0">
                  <a:schemeClr val="tx1">
                    <a:alpha val="0"/>
                  </a:schemeClr>
                </a:gs>
                <a:gs pos="50000">
                  <a:schemeClr val="tx1"/>
                </a:gs>
                <a:gs pos="100000">
                  <a:schemeClr val="tx1">
                    <a:alpha val="0"/>
                  </a:schemeClr>
                </a:gs>
              </a:gsLst>
              <a:lin ang="0" scaled="0"/>
            </a:gradFill>
            <a:prstDash val="solid"/>
          </a:ln>
          <a:effectLst/>
        </p:spPr>
        <p:txBody>
          <a:bodyPr rtlCol="0" anchor="ctr"/>
          <a:lstStyle/>
          <a:p>
            <a:pPr algn="ctr" defTabSz="912813" rtl="0" fontAlgn="base">
              <a:spcBef>
                <a:spcPct val="0"/>
              </a:spcBef>
              <a:spcAft>
                <a:spcPct val="0"/>
              </a:spcAft>
              <a:defRPr/>
            </a:pPr>
            <a:endParaRPr lang="en-US" dirty="0">
              <a:solidFill>
                <a:srgbClr xmlns:mc="http://schemas.openxmlformats.org/markup-compatibility/2006" xmlns:a14="http://schemas.microsoft.com/office/drawing/2007/7/7/main" val="4D4D4D" mc:Ignorable="">
                  <a:lumMod val="95000"/>
                  <a:lumOff val="5000"/>
                </a:srgbClr>
              </a:solidFill>
              <a:latin typeface="segoe ui" pitchFamily="34" charset="0"/>
              <a:ea typeface="+mn-ea"/>
              <a:cs typeface="+mn-cs"/>
            </a:endParaRPr>
          </a:p>
        </p:txBody>
      </p:sp>
      <p:sp>
        <p:nvSpPr>
          <p:cNvPr id="77" name="Rectangle 76"/>
          <p:cNvSpPr/>
          <p:nvPr/>
        </p:nvSpPr>
        <p:spPr bwMode="auto">
          <a:xfrm>
            <a:off x="-228600" y="1600200"/>
            <a:ext cx="9144000" cy="1243804"/>
          </a:xfrm>
          <a:prstGeom prst="rect">
            <a:avLst/>
          </a:prstGeom>
          <a:gradFill flip="none" rotWithShape="1">
            <a:gsLst>
              <a:gs pos="0">
                <a:schemeClr val="accent5">
                  <a:lumMod val="60000"/>
                  <a:lumOff val="40000"/>
                  <a:alpha val="0"/>
                </a:schemeClr>
              </a:gs>
              <a:gs pos="67000">
                <a:schemeClr val="accent5">
                  <a:lumMod val="60000"/>
                  <a:lumOff val="40000"/>
                  <a:alpha val="51000"/>
                </a:schemeClr>
              </a:gs>
              <a:gs pos="36000">
                <a:schemeClr val="accent5">
                  <a:lumMod val="60000"/>
                  <a:lumOff val="40000"/>
                  <a:alpha val="53000"/>
                </a:schemeClr>
              </a:gs>
              <a:gs pos="100000">
                <a:schemeClr val="accent5">
                  <a:lumMod val="60000"/>
                  <a:lumOff val="40000"/>
                  <a:alpha val="0"/>
                </a:schemeClr>
              </a:gs>
            </a:gsLst>
            <a:lin ang="0" scaled="0"/>
            <a:tileRect/>
          </a:gradFill>
          <a:ln w="12700" cap="flat" cmpd="sng" algn="ctr">
            <a:gradFill>
              <a:gsLst>
                <a:gs pos="0">
                  <a:schemeClr val="tx1">
                    <a:alpha val="0"/>
                  </a:schemeClr>
                </a:gs>
                <a:gs pos="50000">
                  <a:schemeClr val="tx1"/>
                </a:gs>
                <a:gs pos="100000">
                  <a:schemeClr val="tx1">
                    <a:alpha val="0"/>
                  </a:schemeClr>
                </a:gs>
              </a:gsLst>
              <a:lin ang="0" scaled="0"/>
            </a:gradFill>
            <a:prstDash val="solid"/>
          </a:ln>
          <a:effectLst/>
        </p:spPr>
        <p:txBody>
          <a:bodyPr rtlCol="0" anchor="ctr"/>
          <a:lstStyle/>
          <a:p>
            <a:pPr algn="ctr" defTabSz="912813" rtl="0" fontAlgn="base">
              <a:spcBef>
                <a:spcPct val="0"/>
              </a:spcBef>
              <a:spcAft>
                <a:spcPct val="0"/>
              </a:spcAft>
              <a:defRPr/>
            </a:pPr>
            <a:endParaRPr lang="en-US" dirty="0">
              <a:solidFill>
                <a:srgbClr xmlns:mc="http://schemas.openxmlformats.org/markup-compatibility/2006" xmlns:a14="http://schemas.microsoft.com/office/drawing/2007/7/7/main" val="4D4D4D" mc:Ignorable="">
                  <a:lumMod val="95000"/>
                  <a:lumOff val="5000"/>
                </a:srgbClr>
              </a:solidFill>
              <a:latin typeface="segoe ui" pitchFamily="34" charset="0"/>
              <a:ea typeface="+mn-ea"/>
              <a:cs typeface="+mn-cs"/>
            </a:endParaRPr>
          </a:p>
        </p:txBody>
      </p:sp>
      <p:sp>
        <p:nvSpPr>
          <p:cNvPr id="99" name="Rectangle 98"/>
          <p:cNvSpPr/>
          <p:nvPr/>
        </p:nvSpPr>
        <p:spPr bwMode="auto">
          <a:xfrm>
            <a:off x="0" y="2839047"/>
            <a:ext cx="9144000" cy="1186545"/>
          </a:xfrm>
          <a:prstGeom prst="rect">
            <a:avLst/>
          </a:prstGeom>
          <a:gradFill flip="none" rotWithShape="1">
            <a:gsLst>
              <a:gs pos="0">
                <a:schemeClr val="accent6">
                  <a:lumMod val="60000"/>
                  <a:lumOff val="40000"/>
                  <a:alpha val="0"/>
                </a:schemeClr>
              </a:gs>
              <a:gs pos="67000">
                <a:schemeClr val="accent6">
                  <a:lumMod val="60000"/>
                  <a:lumOff val="40000"/>
                  <a:alpha val="51000"/>
                </a:schemeClr>
              </a:gs>
              <a:gs pos="36000">
                <a:schemeClr val="accent6">
                  <a:lumMod val="60000"/>
                  <a:lumOff val="40000"/>
                  <a:alpha val="53000"/>
                </a:schemeClr>
              </a:gs>
              <a:gs pos="100000">
                <a:schemeClr val="accent6">
                  <a:lumMod val="60000"/>
                  <a:lumOff val="40000"/>
                  <a:alpha val="0"/>
                </a:schemeClr>
              </a:gs>
            </a:gsLst>
            <a:lin ang="0" scaled="0"/>
            <a:tileRect/>
          </a:gradFill>
          <a:ln w="12700" cap="flat" cmpd="sng" algn="ctr">
            <a:gradFill>
              <a:gsLst>
                <a:gs pos="0">
                  <a:schemeClr val="tx1">
                    <a:alpha val="0"/>
                  </a:schemeClr>
                </a:gs>
                <a:gs pos="50000">
                  <a:schemeClr val="tx1"/>
                </a:gs>
                <a:gs pos="100000">
                  <a:schemeClr val="tx1">
                    <a:alpha val="0"/>
                  </a:schemeClr>
                </a:gs>
              </a:gsLst>
              <a:lin ang="0" scaled="0"/>
            </a:gradFill>
            <a:prstDash val="solid"/>
          </a:ln>
          <a:effectLst/>
        </p:spPr>
        <p:txBody>
          <a:bodyPr rtlCol="0" anchor="ctr"/>
          <a:lstStyle/>
          <a:p>
            <a:pPr algn="ctr" defTabSz="912813" rtl="0" fontAlgn="base">
              <a:spcBef>
                <a:spcPct val="0"/>
              </a:spcBef>
              <a:spcAft>
                <a:spcPct val="0"/>
              </a:spcAft>
              <a:defRPr/>
            </a:pPr>
            <a:endParaRPr lang="en-US" dirty="0">
              <a:solidFill>
                <a:srgbClr xmlns:mc="http://schemas.openxmlformats.org/markup-compatibility/2006" xmlns:a14="http://schemas.microsoft.com/office/drawing/2007/7/7/main" val="4D4D4D" mc:Ignorable="">
                  <a:lumMod val="95000"/>
                  <a:lumOff val="5000"/>
                </a:srgbClr>
              </a:solidFill>
              <a:latin typeface="segoe ui" pitchFamily="34" charset="0"/>
              <a:ea typeface="+mn-ea"/>
              <a:cs typeface="+mn-cs"/>
            </a:endParaRPr>
          </a:p>
        </p:txBody>
      </p:sp>
      <p:grpSp>
        <p:nvGrpSpPr>
          <p:cNvPr id="2" name="Group 135"/>
          <p:cNvGrpSpPr/>
          <p:nvPr/>
        </p:nvGrpSpPr>
        <p:grpSpPr>
          <a:xfrm>
            <a:off x="752685" y="1086383"/>
            <a:ext cx="407163" cy="5476193"/>
            <a:chOff x="588048" y="1048435"/>
            <a:chExt cx="542742" cy="6163211"/>
          </a:xfrm>
        </p:grpSpPr>
        <p:sp>
          <p:nvSpPr>
            <p:cNvPr id="22" name="TextBox 21"/>
            <p:cNvSpPr txBox="1"/>
            <p:nvPr/>
          </p:nvSpPr>
          <p:spPr>
            <a:xfrm>
              <a:off x="588048" y="1048435"/>
              <a:ext cx="542742" cy="311750"/>
            </a:xfrm>
            <a:prstGeom prst="rect">
              <a:avLst/>
            </a:prstGeom>
            <a:ln>
              <a:noFill/>
              <a:prstDash val="dash"/>
            </a:ln>
            <a:effectLst>
              <a:glow rad="101600">
                <a:srgbClr xmlns:mc="http://schemas.openxmlformats.org/markup-compatibility/2006" xmlns:a14="http://schemas.microsoft.com/office/drawing/2007/7/7/main" val="00FFFF" mc:Ignorable="">
                  <a:alpha val="40000"/>
                </a:srgbClr>
              </a:glow>
            </a:effectLst>
          </p:spPr>
          <p:style>
            <a:lnRef idx="1">
              <a:schemeClr val="accent1"/>
            </a:lnRef>
            <a:fillRef idx="0">
              <a:schemeClr val="accent1"/>
            </a:fillRef>
            <a:effectRef idx="0">
              <a:schemeClr val="accent1"/>
            </a:effectRef>
            <a:fontRef idx="minor">
              <a:schemeClr val="tx1"/>
            </a:fontRef>
          </p:style>
          <p:txBody>
            <a:bodyPr wrap="none" lIns="0" tIns="0" rIns="0" bIns="0" rtlCol="0" anchor="ctr" anchorCtr="0">
              <a:spAutoFit/>
            </a:bodyPr>
            <a:lstStyle/>
            <a:p>
              <a:pPr algn="ctr" defTabSz="912813" rtl="0" fontAlgn="base">
                <a:spcBef>
                  <a:spcPct val="0"/>
                </a:spcBef>
                <a:spcAft>
                  <a:spcPct val="0"/>
                </a:spcAft>
              </a:pPr>
              <a:r>
                <a:rPr lang="en-US" sz="900" b="1" kern="1200" dirty="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rPr>
                <a:t>SQL 6.0</a:t>
              </a:r>
              <a:br>
                <a:rPr lang="en-US" sz="900" b="1" kern="1200" dirty="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rPr>
              </a:br>
              <a:r>
                <a:rPr lang="en-US" sz="900" b="1" dirty="0" smtClean="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rPr>
                <a:t>19</a:t>
              </a:r>
              <a:r>
                <a:rPr lang="en-US" sz="900" b="1" kern="1200" dirty="0" smtClean="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rPr>
                <a:t>95</a:t>
              </a:r>
              <a:endParaRPr lang="en-US" sz="900" b="1" kern="1200" dirty="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endParaRPr>
            </a:p>
          </p:txBody>
        </p:sp>
        <p:cxnSp>
          <p:nvCxnSpPr>
            <p:cNvPr id="24" name="Straight Connector 23"/>
            <p:cNvCxnSpPr/>
            <p:nvPr/>
          </p:nvCxnSpPr>
          <p:spPr>
            <a:xfrm rot="5400000">
              <a:off x="-1967366" y="4329061"/>
              <a:ext cx="5763052" cy="2117"/>
            </a:xfrm>
            <a:prstGeom prst="line">
              <a:avLst/>
            </a:prstGeom>
            <a:ln>
              <a:solidFill>
                <a:schemeClr val="bg1"/>
              </a:solidFill>
              <a:prstDash val="dash"/>
            </a:ln>
            <a:effectLst>
              <a:glow rad="101600">
                <a:srgbClr xmlns:mc="http://schemas.openxmlformats.org/markup-compatibility/2006" xmlns:a14="http://schemas.microsoft.com/office/drawing/2007/7/7/main" val="00FFFF" mc:Ignorable="">
                  <a:alpha val="40000"/>
                </a:srgbClr>
              </a:glow>
            </a:effectLst>
          </p:spPr>
          <p:style>
            <a:lnRef idx="1">
              <a:schemeClr val="accent1"/>
            </a:lnRef>
            <a:fillRef idx="0">
              <a:schemeClr val="accent1"/>
            </a:fillRef>
            <a:effectRef idx="0">
              <a:schemeClr val="accent1"/>
            </a:effectRef>
            <a:fontRef idx="minor">
              <a:schemeClr val="tx1"/>
            </a:fontRef>
          </p:style>
        </p:cxnSp>
      </p:grpSp>
      <p:grpSp>
        <p:nvGrpSpPr>
          <p:cNvPr id="3" name="Group 136"/>
          <p:cNvGrpSpPr/>
          <p:nvPr/>
        </p:nvGrpSpPr>
        <p:grpSpPr>
          <a:xfrm>
            <a:off x="1695751" y="1086383"/>
            <a:ext cx="407163" cy="5476193"/>
            <a:chOff x="1731050" y="1048435"/>
            <a:chExt cx="542798" cy="6163210"/>
          </a:xfrm>
        </p:grpSpPr>
        <p:sp>
          <p:nvSpPr>
            <p:cNvPr id="27" name="TextBox 26"/>
            <p:cNvSpPr txBox="1"/>
            <p:nvPr/>
          </p:nvSpPr>
          <p:spPr>
            <a:xfrm>
              <a:off x="1731050" y="1048435"/>
              <a:ext cx="542798" cy="311750"/>
            </a:xfrm>
            <a:prstGeom prst="rect">
              <a:avLst/>
            </a:prstGeom>
            <a:ln>
              <a:noFill/>
              <a:prstDash val="dash"/>
            </a:ln>
            <a:effectLst>
              <a:glow rad="101600">
                <a:srgbClr xmlns:mc="http://schemas.openxmlformats.org/markup-compatibility/2006" xmlns:a14="http://schemas.microsoft.com/office/drawing/2007/7/7/main" val="00FFFF" mc:Ignorable="">
                  <a:alpha val="40000"/>
                </a:srgbClr>
              </a:glow>
            </a:effectLst>
          </p:spPr>
          <p:style>
            <a:lnRef idx="1">
              <a:schemeClr val="accent1"/>
            </a:lnRef>
            <a:fillRef idx="0">
              <a:schemeClr val="accent1"/>
            </a:fillRef>
            <a:effectRef idx="0">
              <a:schemeClr val="accent1"/>
            </a:effectRef>
            <a:fontRef idx="minor">
              <a:schemeClr val="tx1"/>
            </a:fontRef>
          </p:style>
          <p:txBody>
            <a:bodyPr wrap="none" lIns="0" tIns="0" rIns="0" bIns="0" rtlCol="0" anchor="ctr" anchorCtr="0">
              <a:spAutoFit/>
            </a:bodyPr>
            <a:lstStyle/>
            <a:p>
              <a:pPr algn="ctr" defTabSz="912813" rtl="0" fontAlgn="base">
                <a:spcBef>
                  <a:spcPct val="0"/>
                </a:spcBef>
                <a:spcAft>
                  <a:spcPct val="0"/>
                </a:spcAft>
              </a:pPr>
              <a:r>
                <a:rPr lang="en-US" sz="900" b="1" kern="1200" dirty="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rPr>
                <a:t>SQL 7.0</a:t>
              </a:r>
              <a:br>
                <a:rPr lang="en-US" sz="900" b="1" kern="1200" dirty="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rPr>
              </a:br>
              <a:r>
                <a:rPr lang="en-US" sz="900" b="1" kern="1200" dirty="0" smtClean="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rPr>
                <a:t>1998</a:t>
              </a:r>
              <a:endParaRPr lang="en-US" sz="900" b="1" kern="1200" dirty="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endParaRPr>
            </a:p>
          </p:txBody>
        </p:sp>
        <p:cxnSp>
          <p:nvCxnSpPr>
            <p:cNvPr id="28" name="Straight Connector 27"/>
            <p:cNvCxnSpPr/>
            <p:nvPr/>
          </p:nvCxnSpPr>
          <p:spPr>
            <a:xfrm rot="5400000">
              <a:off x="-978972" y="4329061"/>
              <a:ext cx="5763050" cy="2117"/>
            </a:xfrm>
            <a:prstGeom prst="line">
              <a:avLst/>
            </a:prstGeom>
            <a:ln>
              <a:solidFill>
                <a:schemeClr val="bg1"/>
              </a:solidFill>
              <a:prstDash val="dash"/>
            </a:ln>
            <a:effectLst>
              <a:glow rad="101600">
                <a:srgbClr xmlns:mc="http://schemas.openxmlformats.org/markup-compatibility/2006" xmlns:a14="http://schemas.microsoft.com/office/drawing/2007/7/7/main" val="00FFFF" mc:Ignorable="">
                  <a:alpha val="40000"/>
                </a:srgbClr>
              </a:glow>
            </a:effectLst>
          </p:spPr>
          <p:style>
            <a:lnRef idx="1">
              <a:schemeClr val="accent1"/>
            </a:lnRef>
            <a:fillRef idx="0">
              <a:schemeClr val="accent1"/>
            </a:fillRef>
            <a:effectRef idx="0">
              <a:schemeClr val="accent1"/>
            </a:effectRef>
            <a:fontRef idx="minor">
              <a:schemeClr val="tx1"/>
            </a:fontRef>
          </p:style>
        </p:cxnSp>
      </p:grpSp>
      <p:grpSp>
        <p:nvGrpSpPr>
          <p:cNvPr id="4" name="Group 137"/>
          <p:cNvGrpSpPr/>
          <p:nvPr/>
        </p:nvGrpSpPr>
        <p:grpSpPr>
          <a:xfrm>
            <a:off x="2513348" y="1102702"/>
            <a:ext cx="525786" cy="5459876"/>
            <a:chOff x="2894011" y="1066800"/>
            <a:chExt cx="700938" cy="6144846"/>
          </a:xfrm>
        </p:grpSpPr>
        <p:sp>
          <p:nvSpPr>
            <p:cNvPr id="30" name="TextBox 29"/>
            <p:cNvSpPr txBox="1"/>
            <p:nvPr/>
          </p:nvSpPr>
          <p:spPr>
            <a:xfrm>
              <a:off x="2894011" y="1066800"/>
              <a:ext cx="700938" cy="311750"/>
            </a:xfrm>
            <a:prstGeom prst="rect">
              <a:avLst/>
            </a:prstGeom>
            <a:ln>
              <a:noFill/>
              <a:prstDash val="dash"/>
            </a:ln>
            <a:effectLst>
              <a:glow rad="101600">
                <a:srgbClr xmlns:mc="http://schemas.openxmlformats.org/markup-compatibility/2006" xmlns:a14="http://schemas.microsoft.com/office/drawing/2007/7/7/main" val="00FFFF" mc:Ignorable="">
                  <a:alpha val="40000"/>
                </a:srgbClr>
              </a:glow>
            </a:effectLst>
          </p:spPr>
          <p:style>
            <a:lnRef idx="1">
              <a:schemeClr val="accent1"/>
            </a:lnRef>
            <a:fillRef idx="0">
              <a:schemeClr val="accent1"/>
            </a:fillRef>
            <a:effectRef idx="0">
              <a:schemeClr val="accent1"/>
            </a:effectRef>
            <a:fontRef idx="minor">
              <a:schemeClr val="tx1"/>
            </a:fontRef>
          </p:style>
          <p:txBody>
            <a:bodyPr wrap="none" lIns="0" tIns="0" rIns="0" bIns="0" rtlCol="0" anchor="ctr" anchorCtr="0">
              <a:spAutoFit/>
            </a:bodyPr>
            <a:lstStyle/>
            <a:p>
              <a:pPr algn="ctr" defTabSz="912813" rtl="0" fontAlgn="base">
                <a:spcBef>
                  <a:spcPct val="0"/>
                </a:spcBef>
                <a:spcAft>
                  <a:spcPct val="0"/>
                </a:spcAft>
              </a:pPr>
              <a:r>
                <a:rPr lang="en-US" sz="900" b="1" kern="1200" dirty="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rPr>
                <a:t>SQL 2000</a:t>
              </a:r>
              <a:br>
                <a:rPr lang="en-US" sz="900" b="1" kern="1200" dirty="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rPr>
              </a:br>
              <a:r>
                <a:rPr lang="en-US" sz="900" b="1" kern="1200" dirty="0" smtClean="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rPr>
                <a:t>2000</a:t>
              </a:r>
              <a:endParaRPr lang="en-US" sz="900" b="1" kern="1200" dirty="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endParaRPr>
            </a:p>
          </p:txBody>
        </p:sp>
        <p:cxnSp>
          <p:nvCxnSpPr>
            <p:cNvPr id="31" name="Straight Connector 30"/>
            <p:cNvCxnSpPr/>
            <p:nvPr/>
          </p:nvCxnSpPr>
          <p:spPr>
            <a:xfrm rot="5400000">
              <a:off x="421631" y="4329062"/>
              <a:ext cx="5763051" cy="2117"/>
            </a:xfrm>
            <a:prstGeom prst="line">
              <a:avLst/>
            </a:prstGeom>
            <a:ln>
              <a:solidFill>
                <a:schemeClr val="bg1"/>
              </a:solidFill>
              <a:prstDash val="dash"/>
            </a:ln>
            <a:effectLst>
              <a:glow rad="101600">
                <a:srgbClr xmlns:mc="http://schemas.openxmlformats.org/markup-compatibility/2006" xmlns:a14="http://schemas.microsoft.com/office/drawing/2007/7/7/main" val="00FFFF" mc:Ignorable="">
                  <a:alpha val="40000"/>
                </a:srgbClr>
              </a:glow>
            </a:effectLst>
          </p:spPr>
          <p:style>
            <a:lnRef idx="1">
              <a:schemeClr val="accent1"/>
            </a:lnRef>
            <a:fillRef idx="0">
              <a:schemeClr val="accent1"/>
            </a:fillRef>
            <a:effectRef idx="0">
              <a:schemeClr val="accent1"/>
            </a:effectRef>
            <a:fontRef idx="minor">
              <a:schemeClr val="tx1"/>
            </a:fontRef>
          </p:style>
        </p:cxnSp>
      </p:grpSp>
      <p:grpSp>
        <p:nvGrpSpPr>
          <p:cNvPr id="5" name="Group 141"/>
          <p:cNvGrpSpPr/>
          <p:nvPr/>
        </p:nvGrpSpPr>
        <p:grpSpPr>
          <a:xfrm>
            <a:off x="4186220" y="1102702"/>
            <a:ext cx="525786" cy="5459877"/>
            <a:chOff x="5009690" y="1066800"/>
            <a:chExt cx="700864" cy="6144846"/>
          </a:xfrm>
        </p:grpSpPr>
        <p:sp>
          <p:nvSpPr>
            <p:cNvPr id="33" name="TextBox 32"/>
            <p:cNvSpPr txBox="1"/>
            <p:nvPr/>
          </p:nvSpPr>
          <p:spPr>
            <a:xfrm>
              <a:off x="5009690" y="1066800"/>
              <a:ext cx="700864" cy="311750"/>
            </a:xfrm>
            <a:prstGeom prst="rect">
              <a:avLst/>
            </a:prstGeom>
            <a:noFill/>
            <a:ln>
              <a:noFill/>
            </a:ln>
          </p:spPr>
          <p:txBody>
            <a:bodyPr wrap="none" lIns="0" tIns="0" rIns="0" bIns="0" rtlCol="0" anchor="ctr" anchorCtr="0">
              <a:spAutoFit/>
            </a:bodyPr>
            <a:lstStyle/>
            <a:p>
              <a:pPr algn="ctr" defTabSz="912813" rtl="0" fontAlgn="base">
                <a:spcBef>
                  <a:spcPct val="0"/>
                </a:spcBef>
                <a:spcAft>
                  <a:spcPct val="0"/>
                </a:spcAft>
              </a:pPr>
              <a:r>
                <a:rPr lang="en-US" sz="900" b="1" kern="1200" dirty="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rPr>
                <a:t>SQL 2005</a:t>
              </a:r>
              <a:br>
                <a:rPr lang="en-US" sz="900" b="1" kern="1200" dirty="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rPr>
              </a:br>
              <a:r>
                <a:rPr lang="en-US" sz="900" b="1" kern="1200" dirty="0" smtClean="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rPr>
                <a:t>2005</a:t>
              </a:r>
              <a:endParaRPr lang="en-US" sz="900" b="1" kern="1200" dirty="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endParaRPr>
            </a:p>
          </p:txBody>
        </p:sp>
        <p:cxnSp>
          <p:nvCxnSpPr>
            <p:cNvPr id="34" name="Straight Connector 33"/>
            <p:cNvCxnSpPr/>
            <p:nvPr/>
          </p:nvCxnSpPr>
          <p:spPr>
            <a:xfrm rot="5400000">
              <a:off x="2451767" y="4329062"/>
              <a:ext cx="5763050" cy="2117"/>
            </a:xfrm>
            <a:prstGeom prst="line">
              <a:avLst/>
            </a:prstGeom>
            <a:ln>
              <a:solidFill>
                <a:schemeClr val="bg1"/>
              </a:solidFill>
              <a:prstDash val="dash"/>
            </a:ln>
            <a:effectLst>
              <a:glow rad="101600">
                <a:srgbClr xmlns:mc="http://schemas.openxmlformats.org/markup-compatibility/2006" xmlns:a14="http://schemas.microsoft.com/office/drawing/2007/7/7/main" val="00FFFF" mc:Ignorable="">
                  <a:alpha val="40000"/>
                </a:srgbClr>
              </a:glow>
            </a:effectLst>
          </p:spPr>
          <p:style>
            <a:lnRef idx="1">
              <a:schemeClr val="accent1"/>
            </a:lnRef>
            <a:fillRef idx="0">
              <a:schemeClr val="accent1"/>
            </a:fillRef>
            <a:effectRef idx="0">
              <a:schemeClr val="accent1"/>
            </a:effectRef>
            <a:fontRef idx="minor">
              <a:schemeClr val="tx1"/>
            </a:fontRef>
          </p:style>
        </p:cxnSp>
      </p:grpSp>
      <p:grpSp>
        <p:nvGrpSpPr>
          <p:cNvPr id="6" name="Group 150"/>
          <p:cNvGrpSpPr/>
          <p:nvPr/>
        </p:nvGrpSpPr>
        <p:grpSpPr>
          <a:xfrm>
            <a:off x="5294212" y="1102702"/>
            <a:ext cx="525786" cy="5459876"/>
            <a:chOff x="7086139" y="1066800"/>
            <a:chExt cx="700864" cy="6144847"/>
          </a:xfrm>
        </p:grpSpPr>
        <p:sp>
          <p:nvSpPr>
            <p:cNvPr id="36" name="TextBox 35"/>
            <p:cNvSpPr txBox="1"/>
            <p:nvPr/>
          </p:nvSpPr>
          <p:spPr>
            <a:xfrm>
              <a:off x="7086139" y="1066800"/>
              <a:ext cx="700864" cy="311750"/>
            </a:xfrm>
            <a:prstGeom prst="rect">
              <a:avLst/>
            </a:prstGeom>
            <a:noFill/>
            <a:ln>
              <a:noFill/>
            </a:ln>
          </p:spPr>
          <p:txBody>
            <a:bodyPr wrap="none" lIns="0" tIns="0" rIns="0" bIns="0" rtlCol="0" anchor="ctr" anchorCtr="0">
              <a:spAutoFit/>
            </a:bodyPr>
            <a:lstStyle/>
            <a:p>
              <a:pPr algn="ctr" defTabSz="912813" rtl="0" fontAlgn="base">
                <a:spcBef>
                  <a:spcPct val="0"/>
                </a:spcBef>
                <a:spcAft>
                  <a:spcPct val="0"/>
                </a:spcAft>
              </a:pPr>
              <a:r>
                <a:rPr lang="en-US" sz="900" b="1" kern="1200" dirty="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rPr>
                <a:t>SQL 2008</a:t>
              </a:r>
              <a:br>
                <a:rPr lang="en-US" sz="900" b="1" kern="1200" dirty="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rPr>
              </a:br>
              <a:r>
                <a:rPr lang="en-US" sz="900" b="1" kern="1200" dirty="0" smtClean="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rPr>
                <a:t>2008</a:t>
              </a:r>
              <a:endParaRPr lang="en-US" sz="900" b="1" kern="1200" dirty="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endParaRPr>
            </a:p>
          </p:txBody>
        </p:sp>
        <p:cxnSp>
          <p:nvCxnSpPr>
            <p:cNvPr id="37" name="Straight Connector 36"/>
            <p:cNvCxnSpPr/>
            <p:nvPr/>
          </p:nvCxnSpPr>
          <p:spPr>
            <a:xfrm rot="5400000">
              <a:off x="4533344" y="4329062"/>
              <a:ext cx="5763052" cy="2117"/>
            </a:xfrm>
            <a:prstGeom prst="line">
              <a:avLst/>
            </a:prstGeom>
            <a:ln>
              <a:solidFill>
                <a:schemeClr val="bg1"/>
              </a:solidFill>
              <a:prstDash val="dash"/>
            </a:ln>
            <a:effectLst>
              <a:glow rad="101600">
                <a:srgbClr xmlns:mc="http://schemas.openxmlformats.org/markup-compatibility/2006" xmlns:a14="http://schemas.microsoft.com/office/drawing/2007/7/7/main" val="00FFFF" mc:Ignorable="">
                  <a:alpha val="40000"/>
                </a:srgbClr>
              </a:glow>
            </a:effectLst>
          </p:spPr>
          <p:style>
            <a:lnRef idx="1">
              <a:schemeClr val="accent1"/>
            </a:lnRef>
            <a:fillRef idx="0">
              <a:schemeClr val="accent1"/>
            </a:fillRef>
            <a:effectRef idx="0">
              <a:schemeClr val="accent1"/>
            </a:effectRef>
            <a:fontRef idx="minor">
              <a:schemeClr val="tx1"/>
            </a:fontRef>
          </p:style>
        </p:cxnSp>
      </p:grpSp>
      <p:grpSp>
        <p:nvGrpSpPr>
          <p:cNvPr id="7" name="Group 151"/>
          <p:cNvGrpSpPr/>
          <p:nvPr/>
        </p:nvGrpSpPr>
        <p:grpSpPr>
          <a:xfrm>
            <a:off x="1231171" y="1086383"/>
            <a:ext cx="407163" cy="5476193"/>
            <a:chOff x="1184586" y="1048435"/>
            <a:chExt cx="542742" cy="6163210"/>
          </a:xfrm>
        </p:grpSpPr>
        <p:sp>
          <p:nvSpPr>
            <p:cNvPr id="53" name="TextBox 52"/>
            <p:cNvSpPr txBox="1"/>
            <p:nvPr/>
          </p:nvSpPr>
          <p:spPr>
            <a:xfrm>
              <a:off x="1184586" y="1048435"/>
              <a:ext cx="542742" cy="311750"/>
            </a:xfrm>
            <a:prstGeom prst="rect">
              <a:avLst/>
            </a:prstGeom>
            <a:ln>
              <a:noFill/>
              <a:prstDash val="dash"/>
            </a:ln>
            <a:effectLst>
              <a:glow rad="101600">
                <a:srgbClr xmlns:mc="http://schemas.openxmlformats.org/markup-compatibility/2006" xmlns:a14="http://schemas.microsoft.com/office/drawing/2007/7/7/main" val="00FFFF" mc:Ignorable="">
                  <a:alpha val="40000"/>
                </a:srgbClr>
              </a:glow>
            </a:effectLst>
          </p:spPr>
          <p:style>
            <a:lnRef idx="1">
              <a:schemeClr val="accent1"/>
            </a:lnRef>
            <a:fillRef idx="0">
              <a:schemeClr val="accent1"/>
            </a:fillRef>
            <a:effectRef idx="0">
              <a:schemeClr val="accent1"/>
            </a:effectRef>
            <a:fontRef idx="minor">
              <a:schemeClr val="tx1"/>
            </a:fontRef>
          </p:style>
          <p:txBody>
            <a:bodyPr wrap="none" lIns="0" tIns="0" rIns="0" bIns="0" rtlCol="0" anchor="ctr" anchorCtr="0">
              <a:spAutoFit/>
            </a:bodyPr>
            <a:lstStyle/>
            <a:p>
              <a:pPr algn="ctr" defTabSz="912813" rtl="0" fontAlgn="base">
                <a:spcBef>
                  <a:spcPct val="0"/>
                </a:spcBef>
                <a:spcAft>
                  <a:spcPct val="0"/>
                </a:spcAft>
              </a:pPr>
              <a:r>
                <a:rPr lang="en-US" sz="900" b="1" kern="1200" dirty="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rPr>
                <a:t>SQL 6.5</a:t>
              </a:r>
              <a:br>
                <a:rPr lang="en-US" sz="900" b="1" kern="1200" dirty="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rPr>
              </a:br>
              <a:r>
                <a:rPr lang="en-US" sz="900" b="1" dirty="0" smtClean="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rPr>
                <a:t>19</a:t>
              </a:r>
              <a:r>
                <a:rPr lang="en-US" sz="900" b="1" kern="1200" dirty="0" smtClean="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rPr>
                <a:t>96</a:t>
              </a:r>
              <a:endParaRPr lang="en-US" sz="900" b="1" kern="1200" dirty="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endParaRPr>
            </a:p>
          </p:txBody>
        </p:sp>
        <p:cxnSp>
          <p:nvCxnSpPr>
            <p:cNvPr id="54" name="Straight Connector 53"/>
            <p:cNvCxnSpPr/>
            <p:nvPr/>
          </p:nvCxnSpPr>
          <p:spPr>
            <a:xfrm rot="5400000">
              <a:off x="-1508611" y="4329061"/>
              <a:ext cx="5763050" cy="2117"/>
            </a:xfrm>
            <a:prstGeom prst="line">
              <a:avLst/>
            </a:prstGeom>
            <a:ln>
              <a:solidFill>
                <a:schemeClr val="bg1"/>
              </a:solidFill>
              <a:prstDash val="dash"/>
            </a:ln>
            <a:effectLst>
              <a:glow rad="101600">
                <a:srgbClr xmlns:mc="http://schemas.openxmlformats.org/markup-compatibility/2006" xmlns:a14="http://schemas.microsoft.com/office/drawing/2007/7/7/main" val="00FFFF" mc:Ignorable="">
                  <a:alpha val="40000"/>
                </a:srgbClr>
              </a:glow>
            </a:effectLst>
          </p:spPr>
          <p:style>
            <a:lnRef idx="1">
              <a:schemeClr val="accent1"/>
            </a:lnRef>
            <a:fillRef idx="0">
              <a:schemeClr val="accent1"/>
            </a:fillRef>
            <a:effectRef idx="0">
              <a:schemeClr val="accent1"/>
            </a:effectRef>
            <a:fontRef idx="minor">
              <a:schemeClr val="tx1"/>
            </a:fontRef>
          </p:style>
        </p:cxnSp>
      </p:grpSp>
      <p:grpSp>
        <p:nvGrpSpPr>
          <p:cNvPr id="8" name="Group 152"/>
          <p:cNvGrpSpPr/>
          <p:nvPr/>
        </p:nvGrpSpPr>
        <p:grpSpPr>
          <a:xfrm>
            <a:off x="3125401" y="1102702"/>
            <a:ext cx="376706" cy="5459876"/>
            <a:chOff x="3709570" y="1066800"/>
            <a:chExt cx="502145" cy="6144846"/>
          </a:xfrm>
        </p:grpSpPr>
        <p:sp>
          <p:nvSpPr>
            <p:cNvPr id="67" name="TextBox 66"/>
            <p:cNvSpPr txBox="1"/>
            <p:nvPr/>
          </p:nvSpPr>
          <p:spPr>
            <a:xfrm>
              <a:off x="3709570" y="1066800"/>
              <a:ext cx="502145" cy="311750"/>
            </a:xfrm>
            <a:prstGeom prst="rect">
              <a:avLst/>
            </a:prstGeom>
            <a:ln>
              <a:noFill/>
              <a:prstDash val="dash"/>
            </a:ln>
            <a:effectLst>
              <a:glow rad="101600">
                <a:srgbClr xmlns:mc="http://schemas.openxmlformats.org/markup-compatibility/2006" xmlns:a14="http://schemas.microsoft.com/office/drawing/2007/7/7/main" val="00FFFF" mc:Ignorable="">
                  <a:alpha val="40000"/>
                </a:srgbClr>
              </a:glow>
            </a:effectLst>
          </p:spPr>
          <p:style>
            <a:lnRef idx="1">
              <a:schemeClr val="accent1"/>
            </a:lnRef>
            <a:fillRef idx="0">
              <a:schemeClr val="accent1"/>
            </a:fillRef>
            <a:effectRef idx="0">
              <a:schemeClr val="accent1"/>
            </a:effectRef>
            <a:fontRef idx="minor">
              <a:schemeClr val="tx1"/>
            </a:fontRef>
          </p:style>
          <p:txBody>
            <a:bodyPr wrap="none" lIns="0" tIns="0" rIns="0" bIns="0" rtlCol="0" anchor="ctr" anchorCtr="0">
              <a:spAutoFit/>
            </a:bodyPr>
            <a:lstStyle/>
            <a:p>
              <a:pPr algn="ctr" defTabSz="912813" rtl="0" fontAlgn="base">
                <a:spcBef>
                  <a:spcPct val="0"/>
                </a:spcBef>
                <a:spcAft>
                  <a:spcPct val="0"/>
                </a:spcAft>
              </a:pPr>
              <a:r>
                <a:rPr lang="en-US" sz="900" b="1" kern="1200" dirty="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rPr>
                <a:t>SQL CE</a:t>
              </a:r>
              <a:br>
                <a:rPr lang="en-US" sz="900" b="1" kern="1200" dirty="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rPr>
              </a:br>
              <a:r>
                <a:rPr lang="en-US" sz="900" b="1" kern="1200" dirty="0" smtClean="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rPr>
                <a:t>2000</a:t>
              </a:r>
              <a:endParaRPr lang="en-US" sz="900" b="1" kern="1200" dirty="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endParaRPr>
            </a:p>
          </p:txBody>
        </p:sp>
        <p:cxnSp>
          <p:nvCxnSpPr>
            <p:cNvPr id="68" name="Straight Connector 67"/>
            <p:cNvCxnSpPr/>
            <p:nvPr/>
          </p:nvCxnSpPr>
          <p:spPr>
            <a:xfrm rot="5400000">
              <a:off x="1079843" y="4329062"/>
              <a:ext cx="5763051" cy="2117"/>
            </a:xfrm>
            <a:prstGeom prst="line">
              <a:avLst/>
            </a:prstGeom>
            <a:ln>
              <a:solidFill>
                <a:schemeClr val="bg1"/>
              </a:solidFill>
              <a:prstDash val="dash"/>
            </a:ln>
            <a:effectLst>
              <a:glow rad="101600">
                <a:srgbClr xmlns:mc="http://schemas.openxmlformats.org/markup-compatibility/2006" xmlns:a14="http://schemas.microsoft.com/office/drawing/2007/7/7/main" val="00FFFF" mc:Ignorable="">
                  <a:alpha val="40000"/>
                </a:srgbClr>
              </a:glow>
            </a:effectLst>
          </p:spPr>
          <p:style>
            <a:lnRef idx="1">
              <a:schemeClr val="accent1"/>
            </a:lnRef>
            <a:fillRef idx="0">
              <a:schemeClr val="accent1"/>
            </a:fillRef>
            <a:effectRef idx="0">
              <a:schemeClr val="accent1"/>
            </a:effectRef>
            <a:fontRef idx="minor">
              <a:schemeClr val="tx1"/>
            </a:fontRef>
          </p:style>
        </p:cxnSp>
      </p:grpSp>
      <p:grpSp>
        <p:nvGrpSpPr>
          <p:cNvPr id="9" name="Group 153"/>
          <p:cNvGrpSpPr/>
          <p:nvPr/>
        </p:nvGrpSpPr>
        <p:grpSpPr>
          <a:xfrm>
            <a:off x="3661546" y="1102702"/>
            <a:ext cx="327014" cy="5459876"/>
            <a:chOff x="4424242" y="1066800"/>
            <a:chExt cx="435905" cy="6144846"/>
          </a:xfrm>
        </p:grpSpPr>
        <p:sp>
          <p:nvSpPr>
            <p:cNvPr id="72" name="TextBox 71"/>
            <p:cNvSpPr txBox="1"/>
            <p:nvPr/>
          </p:nvSpPr>
          <p:spPr>
            <a:xfrm>
              <a:off x="4424242" y="1066800"/>
              <a:ext cx="435905" cy="311750"/>
            </a:xfrm>
            <a:prstGeom prst="rect">
              <a:avLst/>
            </a:prstGeom>
            <a:ln>
              <a:noFill/>
              <a:prstDash val="dash"/>
            </a:ln>
            <a:effectLst>
              <a:glow rad="101600">
                <a:srgbClr xmlns:mc="http://schemas.openxmlformats.org/markup-compatibility/2006" xmlns:a14="http://schemas.microsoft.com/office/drawing/2007/7/7/main" val="00FFFF" mc:Ignorable="">
                  <a:alpha val="40000"/>
                </a:srgbClr>
              </a:glow>
            </a:effectLst>
          </p:spPr>
          <p:style>
            <a:lnRef idx="1">
              <a:schemeClr val="accent1"/>
            </a:lnRef>
            <a:fillRef idx="0">
              <a:schemeClr val="accent1"/>
            </a:fillRef>
            <a:effectRef idx="0">
              <a:schemeClr val="accent1"/>
            </a:effectRef>
            <a:fontRef idx="minor">
              <a:schemeClr val="tx1"/>
            </a:fontRef>
          </p:style>
          <p:txBody>
            <a:bodyPr wrap="none" lIns="0" tIns="0" rIns="0" bIns="0" rtlCol="0" anchor="ctr" anchorCtr="0">
              <a:spAutoFit/>
            </a:bodyPr>
            <a:lstStyle/>
            <a:p>
              <a:pPr algn="ctr" defTabSz="912813" rtl="0" fontAlgn="base">
                <a:spcBef>
                  <a:spcPct val="0"/>
                </a:spcBef>
                <a:spcAft>
                  <a:spcPct val="0"/>
                </a:spcAft>
              </a:pPr>
              <a:r>
                <a:rPr lang="en-US" sz="900" b="1" dirty="0" smtClean="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rPr>
                <a:t>64-bit</a:t>
              </a:r>
              <a:r>
                <a:rPr lang="en-US" sz="900" b="1" kern="1200" dirty="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rPr>
                <a:t/>
              </a:r>
              <a:br>
                <a:rPr lang="en-US" sz="900" b="1" kern="1200" dirty="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rPr>
              </a:br>
              <a:r>
                <a:rPr lang="en-US" sz="900" b="1" kern="1200" dirty="0" smtClean="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rPr>
                <a:t>2001</a:t>
              </a:r>
              <a:endParaRPr lang="en-US" sz="900" b="1" kern="1200" dirty="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endParaRPr>
            </a:p>
          </p:txBody>
        </p:sp>
        <p:cxnSp>
          <p:nvCxnSpPr>
            <p:cNvPr id="76" name="Straight Connector 75"/>
            <p:cNvCxnSpPr/>
            <p:nvPr/>
          </p:nvCxnSpPr>
          <p:spPr>
            <a:xfrm rot="5400000">
              <a:off x="1790859" y="4329062"/>
              <a:ext cx="5763051" cy="2117"/>
            </a:xfrm>
            <a:prstGeom prst="line">
              <a:avLst/>
            </a:prstGeom>
            <a:ln>
              <a:solidFill>
                <a:schemeClr val="bg1"/>
              </a:solidFill>
              <a:prstDash val="dash"/>
            </a:ln>
            <a:effectLst>
              <a:glow rad="101600">
                <a:srgbClr xmlns:mc="http://schemas.openxmlformats.org/markup-compatibility/2006" xmlns:a14="http://schemas.microsoft.com/office/drawing/2007/7/7/main" val="00FFFF" mc:Ignorable="">
                  <a:alpha val="40000"/>
                </a:srgbClr>
              </a:glow>
            </a:effectLst>
          </p:spPr>
          <p:style>
            <a:lnRef idx="1">
              <a:schemeClr val="accent1"/>
            </a:lnRef>
            <a:fillRef idx="0">
              <a:schemeClr val="accent1"/>
            </a:fillRef>
            <a:effectRef idx="0">
              <a:schemeClr val="accent1"/>
            </a:effectRef>
            <a:fontRef idx="minor">
              <a:schemeClr val="tx1"/>
            </a:fontRef>
          </p:style>
        </p:cxnSp>
      </p:grpSp>
      <p:sp>
        <p:nvSpPr>
          <p:cNvPr id="139" name="Right Arrow 138"/>
          <p:cNvSpPr/>
          <p:nvPr/>
        </p:nvSpPr>
        <p:spPr>
          <a:xfrm>
            <a:off x="7811391" y="1521172"/>
            <a:ext cx="1180209" cy="1232571"/>
          </a:xfrm>
          <a:prstGeom prst="rightArrow">
            <a:avLst>
              <a:gd name="adj1" fmla="val 76316"/>
              <a:gd name="adj2" fmla="val 25000"/>
            </a:avLst>
          </a:prstGeom>
          <a:gradFill>
            <a:gsLst>
              <a:gs pos="0">
                <a:schemeClr val="bg1">
                  <a:alpha val="0"/>
                </a:schemeClr>
              </a:gs>
              <a:gs pos="50000">
                <a:schemeClr val="bg1">
                  <a:alpha val="37000"/>
                </a:schemeClr>
              </a:gs>
              <a:gs pos="70000">
                <a:schemeClr val="bg1">
                  <a:alpha val="54000"/>
                </a:schemeClr>
              </a:gs>
              <a:gs pos="100000">
                <a:schemeClr val="bg1">
                  <a:alpha val="49000"/>
                </a:schemeClr>
              </a:gs>
            </a:gsLst>
            <a:lin ang="21594000" scaled="0"/>
          </a:gradFill>
          <a:ln>
            <a:gradFill>
              <a:gsLst>
                <a:gs pos="0">
                  <a:schemeClr val="tx1">
                    <a:alpha val="0"/>
                  </a:schemeClr>
                </a:gs>
                <a:gs pos="50000">
                  <a:schemeClr val="tx1">
                    <a:alpha val="13000"/>
                  </a:schemeClr>
                </a:gs>
                <a:gs pos="100000">
                  <a:schemeClr val="accent1">
                    <a:tint val="23500"/>
                    <a:satMod val="160000"/>
                    <a:alpha val="64000"/>
                  </a:schemeClr>
                </a:gs>
              </a:gsLst>
              <a:lin ang="0" scaled="0"/>
            </a:gradFill>
          </a:ln>
          <a:effectLst/>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l" defTabSz="912813" rtl="0" fontAlgn="base">
              <a:spcBef>
                <a:spcPct val="0"/>
              </a:spcBef>
              <a:spcAft>
                <a:spcPct val="0"/>
              </a:spcAft>
            </a:pPr>
            <a:r>
              <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
            </a:r>
            <a:br>
              <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br>
            <a:r>
              <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From: </a:t>
            </a:r>
          </a:p>
          <a:p>
            <a:pPr algn="l" defTabSz="912813" rtl="0" fontAlgn="base">
              <a:spcBef>
                <a:spcPct val="0"/>
              </a:spcBef>
              <a:spcAft>
                <a:spcPct val="0"/>
              </a:spcAft>
            </a:pPr>
            <a:r>
              <a:rPr lang="en-US" sz="900" b="1" kern="1200" dirty="0" err="1">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Deskside</a:t>
            </a:r>
            <a:r>
              <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 servers</a:t>
            </a:r>
          </a:p>
          <a:p>
            <a:pPr algn="l" defTabSz="912813" rtl="0" fontAlgn="base">
              <a:spcBef>
                <a:spcPct val="0"/>
              </a:spcBef>
              <a:spcAft>
                <a:spcPct val="0"/>
              </a:spcAft>
            </a:pPr>
            <a:endPar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a:p>
            <a:pPr algn="l" defTabSz="912813" rtl="0" fontAlgn="base">
              <a:spcBef>
                <a:spcPct val="0"/>
              </a:spcBef>
              <a:spcAft>
                <a:spcPct val="0"/>
              </a:spcAft>
            </a:pPr>
            <a:r>
              <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To: </a:t>
            </a:r>
          </a:p>
          <a:p>
            <a:pPr algn="l" defTabSz="912813" rtl="0" fontAlgn="base">
              <a:spcBef>
                <a:spcPct val="0"/>
              </a:spcBef>
              <a:spcAft>
                <a:spcPct val="0"/>
              </a:spcAft>
            </a:pPr>
            <a:r>
              <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Cell phone to </a:t>
            </a:r>
            <a:r>
              <a:rPr lang="en-US" sz="900" b="1"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Scale-Out Utility </a:t>
            </a:r>
            <a:r>
              <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to Cloud</a:t>
            </a:r>
          </a:p>
          <a:p>
            <a:pPr algn="l" defTabSz="912813" rtl="0" fontAlgn="base">
              <a:spcBef>
                <a:spcPct val="0"/>
              </a:spcBef>
              <a:spcAft>
                <a:spcPct val="0"/>
              </a:spcAft>
            </a:pPr>
            <a:endPar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140" name="Right Arrow 139"/>
          <p:cNvSpPr/>
          <p:nvPr/>
        </p:nvSpPr>
        <p:spPr>
          <a:xfrm>
            <a:off x="7811391" y="2817681"/>
            <a:ext cx="1180209" cy="1234440"/>
          </a:xfrm>
          <a:prstGeom prst="rightArrow">
            <a:avLst>
              <a:gd name="adj1" fmla="val 76316"/>
              <a:gd name="adj2" fmla="val 25000"/>
            </a:avLst>
          </a:prstGeom>
          <a:gradFill>
            <a:gsLst>
              <a:gs pos="0">
                <a:schemeClr val="bg1">
                  <a:alpha val="0"/>
                </a:schemeClr>
              </a:gs>
              <a:gs pos="50000">
                <a:schemeClr val="bg1">
                  <a:alpha val="37000"/>
                </a:schemeClr>
              </a:gs>
              <a:gs pos="70000">
                <a:schemeClr val="bg1">
                  <a:alpha val="54000"/>
                </a:schemeClr>
              </a:gs>
              <a:gs pos="100000">
                <a:schemeClr val="bg1">
                  <a:alpha val="49000"/>
                </a:schemeClr>
              </a:gs>
            </a:gsLst>
            <a:lin ang="21594000" scaled="0"/>
          </a:gradFill>
          <a:ln>
            <a:gradFill>
              <a:gsLst>
                <a:gs pos="0">
                  <a:schemeClr val="tx1">
                    <a:alpha val="0"/>
                  </a:schemeClr>
                </a:gs>
                <a:gs pos="50000">
                  <a:schemeClr val="tx1">
                    <a:alpha val="13000"/>
                  </a:schemeClr>
                </a:gs>
                <a:gs pos="100000">
                  <a:schemeClr val="accent1">
                    <a:tint val="23500"/>
                    <a:satMod val="160000"/>
                    <a:alpha val="64000"/>
                  </a:schemeClr>
                </a:gs>
              </a:gsLst>
              <a:lin ang="0" scaled="0"/>
            </a:gradFill>
          </a:ln>
          <a:effectLst/>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l" defTabSz="912813" rtl="0" fontAlgn="base">
              <a:spcBef>
                <a:spcPct val="0"/>
              </a:spcBef>
              <a:spcAft>
                <a:spcPct val="0"/>
              </a:spcAft>
            </a:pPr>
            <a:r>
              <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From: </a:t>
            </a:r>
            <a:br>
              <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br>
            <a:r>
              <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Tables and BLOBs</a:t>
            </a:r>
          </a:p>
          <a:p>
            <a:pPr algn="l" defTabSz="912813" rtl="0" fontAlgn="base">
              <a:spcBef>
                <a:spcPct val="0"/>
              </a:spcBef>
              <a:spcAft>
                <a:spcPct val="0"/>
              </a:spcAft>
            </a:pPr>
            <a:endPar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a:p>
            <a:pPr algn="l" defTabSz="912813" rtl="0" fontAlgn="base">
              <a:spcBef>
                <a:spcPct val="0"/>
              </a:spcBef>
              <a:spcAft>
                <a:spcPct val="0"/>
              </a:spcAft>
            </a:pPr>
            <a:r>
              <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To: </a:t>
            </a:r>
          </a:p>
          <a:p>
            <a:pPr algn="l" defTabSz="912813" rtl="0" fontAlgn="base">
              <a:spcBef>
                <a:spcPct val="0"/>
              </a:spcBef>
              <a:spcAft>
                <a:spcPct val="0"/>
              </a:spcAft>
            </a:pPr>
            <a:r>
              <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Objects, Places, Documents,  XML, Cubes, …</a:t>
            </a:r>
          </a:p>
        </p:txBody>
      </p:sp>
      <p:sp>
        <p:nvSpPr>
          <p:cNvPr id="141" name="Right Arrow 140"/>
          <p:cNvSpPr/>
          <p:nvPr/>
        </p:nvSpPr>
        <p:spPr>
          <a:xfrm>
            <a:off x="7811391" y="4116060"/>
            <a:ext cx="1180209" cy="1234440"/>
          </a:xfrm>
          <a:prstGeom prst="rightArrow">
            <a:avLst>
              <a:gd name="adj1" fmla="val 76316"/>
              <a:gd name="adj2" fmla="val 25000"/>
            </a:avLst>
          </a:prstGeom>
          <a:gradFill>
            <a:gsLst>
              <a:gs pos="0">
                <a:schemeClr val="bg1">
                  <a:alpha val="0"/>
                </a:schemeClr>
              </a:gs>
              <a:gs pos="50000">
                <a:schemeClr val="bg1">
                  <a:alpha val="37000"/>
                </a:schemeClr>
              </a:gs>
              <a:gs pos="70000">
                <a:schemeClr val="bg1">
                  <a:alpha val="54000"/>
                </a:schemeClr>
              </a:gs>
              <a:gs pos="100000">
                <a:schemeClr val="bg1">
                  <a:alpha val="49000"/>
                </a:schemeClr>
              </a:gs>
            </a:gsLst>
            <a:lin ang="21594000" scaled="0"/>
          </a:gradFill>
          <a:ln>
            <a:gradFill>
              <a:gsLst>
                <a:gs pos="0">
                  <a:schemeClr val="tx1">
                    <a:alpha val="0"/>
                  </a:schemeClr>
                </a:gs>
                <a:gs pos="50000">
                  <a:schemeClr val="tx1">
                    <a:alpha val="13000"/>
                  </a:schemeClr>
                </a:gs>
                <a:gs pos="100000">
                  <a:schemeClr val="accent1">
                    <a:tint val="23500"/>
                    <a:satMod val="160000"/>
                    <a:alpha val="64000"/>
                  </a:schemeClr>
                </a:gs>
              </a:gsLst>
              <a:lin ang="0" scaled="0"/>
            </a:gradFill>
          </a:ln>
          <a:effectLst/>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l" defTabSz="912813" rtl="0" fontAlgn="base">
              <a:spcBef>
                <a:spcPct val="0"/>
              </a:spcBef>
              <a:spcAft>
                <a:spcPct val="0"/>
              </a:spcAft>
            </a:pPr>
            <a:r>
              <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From: </a:t>
            </a:r>
            <a:br>
              <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br>
            <a:r>
              <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CRUD, Backup/Restore</a:t>
            </a:r>
            <a:br>
              <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br>
            <a:endPar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a:p>
            <a:pPr algn="l" defTabSz="912813" rtl="0" fontAlgn="base">
              <a:spcBef>
                <a:spcPct val="0"/>
              </a:spcBef>
              <a:spcAft>
                <a:spcPct val="0"/>
              </a:spcAft>
            </a:pPr>
            <a:r>
              <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To: </a:t>
            </a:r>
            <a:br>
              <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br>
            <a:r>
              <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Analyze, Synchronize,</a:t>
            </a:r>
            <a:br>
              <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br>
            <a:r>
              <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Integrate, Mine, Extend, …</a:t>
            </a:r>
          </a:p>
        </p:txBody>
      </p:sp>
      <p:sp>
        <p:nvSpPr>
          <p:cNvPr id="17" name="TextBox 16"/>
          <p:cNvSpPr txBox="1"/>
          <p:nvPr/>
        </p:nvSpPr>
        <p:spPr>
          <a:xfrm>
            <a:off x="666194" y="1561589"/>
            <a:ext cx="746230" cy="180049"/>
          </a:xfrm>
          <a:prstGeom prst="rect">
            <a:avLst/>
          </a:prstGeom>
          <a:noFill/>
          <a:effectLst>
            <a:outerShdw blurRad="50800" dist="38100" dir="2700000" algn="tl" rotWithShape="0">
              <a:prstClr val="black">
                <a:alpha val="40000"/>
              </a:prstClr>
            </a:outerShdw>
          </a:effectLst>
        </p:spPr>
        <p:txBody>
          <a:bodyPr wrap="none" lIns="9144" tIns="9144" rIns="9144" bIns="9144" rtlCol="0" anchor="ctr" anchorCtr="0">
            <a:spAutoFit/>
          </a:bodyPr>
          <a:lstStyle/>
          <a:p>
            <a:pPr algn="ctr" defTabSz="912813" rtl="0" fontAlgn="base">
              <a:spcBef>
                <a:spcPct val="0"/>
              </a:spcBef>
              <a:spcAft>
                <a:spcPct val="0"/>
              </a:spcAft>
            </a:pPr>
            <a:r>
              <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Small </a:t>
            </a:r>
            <a:r>
              <a:rPr lang="en-US" sz="1050"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Server</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47" name="TextBox 46"/>
          <p:cNvSpPr txBox="1"/>
          <p:nvPr/>
        </p:nvSpPr>
        <p:spPr>
          <a:xfrm>
            <a:off x="1815166" y="1802146"/>
            <a:ext cx="2100767" cy="180049"/>
          </a:xfrm>
          <a:prstGeom prst="rect">
            <a:avLst/>
          </a:prstGeom>
          <a:noFill/>
          <a:effectLst>
            <a:outerShdw blurRad="50800" dist="38100" dir="2700000" algn="tl" rotWithShape="0">
              <a:prstClr val="black">
                <a:alpha val="40000"/>
              </a:prstClr>
            </a:outerShdw>
          </a:effectLst>
        </p:spPr>
        <p:txBody>
          <a:bodyPr wrap="none" lIns="9144" tIns="9144" rIns="9144" bIns="9144" rtlCol="0" anchor="ctr" anchorCtr="0">
            <a:spAutoFit/>
          </a:bodyPr>
          <a:lstStyle/>
          <a:p>
            <a:pPr algn="ctr" defTabSz="912813" rtl="0" fontAlgn="base">
              <a:spcBef>
                <a:spcPct val="0"/>
              </a:spcBef>
              <a:spcAft>
                <a:spcPct val="0"/>
              </a:spcAft>
            </a:pPr>
            <a:r>
              <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Desktop to SMP (New Architecture)</a:t>
            </a:r>
          </a:p>
        </p:txBody>
      </p:sp>
      <p:sp>
        <p:nvSpPr>
          <p:cNvPr id="78" name="TextBox 77"/>
          <p:cNvSpPr txBox="1"/>
          <p:nvPr/>
        </p:nvSpPr>
        <p:spPr>
          <a:xfrm>
            <a:off x="3362231" y="2856071"/>
            <a:ext cx="1682384" cy="180049"/>
          </a:xfrm>
          <a:prstGeom prst="rect">
            <a:avLst/>
          </a:prstGeom>
          <a:noFill/>
          <a:effectLst>
            <a:outerShdw blurRad="50800" dist="38100" dir="2700000" algn="tl" rotWithShape="0">
              <a:prstClr val="black">
                <a:alpha val="40000"/>
              </a:prstClr>
            </a:outerShdw>
          </a:effectLst>
        </p:spPr>
        <p:txBody>
          <a:bodyPr wrap="none" lIns="9144" tIns="9144" rIns="9144" bIns="9144" rtlCol="0" anchor="ctr" anchorCtr="0">
            <a:spAutoFit/>
          </a:bodyPr>
          <a:lstStyle/>
          <a:p>
            <a:pPr algn="ctr" defTabSz="912813" rtl="0" fontAlgn="base">
              <a:spcBef>
                <a:spcPct val="0"/>
              </a:spcBef>
              <a:spcAft>
                <a:spcPct val="0"/>
              </a:spcAft>
            </a:pPr>
            <a:r>
              <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SQL-CE Device and Desktop</a:t>
            </a:r>
          </a:p>
        </p:txBody>
      </p:sp>
      <p:sp>
        <p:nvSpPr>
          <p:cNvPr id="83" name="TextBox 82"/>
          <p:cNvSpPr txBox="1"/>
          <p:nvPr/>
        </p:nvSpPr>
        <p:spPr>
          <a:xfrm>
            <a:off x="4466340" y="1583033"/>
            <a:ext cx="840808" cy="341632"/>
          </a:xfrm>
          <a:prstGeom prst="rect">
            <a:avLst/>
          </a:prstGeom>
          <a:noFill/>
          <a:effectLst>
            <a:outerShdw blurRad="50800" dist="38100" dir="2700000" algn="tl" rotWithShape="0">
              <a:prstClr val="black">
                <a:alpha val="40000"/>
              </a:prstClr>
            </a:outerShdw>
          </a:effectLst>
        </p:spPr>
        <p:txBody>
          <a:bodyPr wrap="none" lIns="9144" tIns="9144" rIns="9144" bIns="9144" rtlCol="0" anchor="ctr" anchorCtr="0">
            <a:spAutoFit/>
          </a:bodyPr>
          <a:lstStyle/>
          <a:p>
            <a:pPr defTabSz="912813" rtl="0" fontAlgn="base">
              <a:spcBef>
                <a:spcPct val="0"/>
              </a:spcBef>
              <a:spcAft>
                <a:spcPct val="0"/>
              </a:spcAft>
            </a:pPr>
            <a:r>
              <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64-bit </a:t>
            </a:r>
            <a:endParaRPr lang="en-US" sz="1050"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a:p>
            <a:pPr defTabSz="912813" rtl="0" fontAlgn="base">
              <a:spcBef>
                <a:spcPct val="0"/>
              </a:spcBef>
              <a:spcAft>
                <a:spcPct val="0"/>
              </a:spcAft>
            </a:pPr>
            <a:r>
              <a:rPr lang="en-US" sz="1050"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Megaserver </a:t>
            </a:r>
            <a:r>
              <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a:t>
            </a:r>
          </a:p>
        </p:txBody>
      </p:sp>
      <p:pic>
        <p:nvPicPr>
          <p:cNvPr id="2050" name="Picture 2" descr="C:\Users\davidc\AppData\Local\Microsoft\Windows\Temporary Internet Files\Content.IE5\WG1GL3YI\MCj04352420000[1].png"/>
          <p:cNvPicPr>
            <a:picLocks noChangeAspect="1" noChangeArrowheads="1"/>
          </p:cNvPicPr>
          <p:nvPr/>
        </p:nvPicPr>
        <p:blipFill>
          <a:blip r:embed="rId3" cstate="print"/>
          <a:stretch>
            <a:fillRect/>
          </a:stretch>
        </p:blipFill>
        <p:spPr bwMode="auto">
          <a:xfrm>
            <a:off x="655190" y="1895412"/>
            <a:ext cx="209825" cy="559387"/>
          </a:xfrm>
          <a:prstGeom prst="rect">
            <a:avLst/>
          </a:prstGeom>
          <a:noFill/>
          <a:ln>
            <a:noFill/>
          </a:ln>
        </p:spPr>
      </p:pic>
      <p:grpSp>
        <p:nvGrpSpPr>
          <p:cNvPr id="10" name="Group 83"/>
          <p:cNvGrpSpPr/>
          <p:nvPr/>
        </p:nvGrpSpPr>
        <p:grpSpPr>
          <a:xfrm>
            <a:off x="3803186" y="1574140"/>
            <a:ext cx="419103" cy="342900"/>
            <a:chOff x="3714751" y="2571750"/>
            <a:chExt cx="419103" cy="342900"/>
          </a:xfrm>
          <a:effectLst/>
        </p:grpSpPr>
        <p:pic>
          <p:nvPicPr>
            <p:cNvPr id="2051" name="Picture 3" descr="C:\Users\davidc\AppData\Local\Microsoft\Windows\Temporary Internet Files\Content.IE5\CC3UU5CI\MCj04348450000[1].png"/>
            <p:cNvPicPr>
              <a:picLocks noChangeAspect="1" noChangeArrowheads="1"/>
            </p:cNvPicPr>
            <p:nvPr/>
          </p:nvPicPr>
          <p:blipFill>
            <a:blip r:embed="rId4" cstate="print"/>
            <a:srcRect/>
            <a:stretch>
              <a:fillRect/>
            </a:stretch>
          </p:blipFill>
          <p:spPr bwMode="auto">
            <a:xfrm>
              <a:off x="3714751" y="2571750"/>
              <a:ext cx="323850" cy="323850"/>
            </a:xfrm>
            <a:prstGeom prst="rect">
              <a:avLst/>
            </a:prstGeom>
            <a:noFill/>
            <a:ln>
              <a:noFill/>
            </a:ln>
          </p:spPr>
        </p:pic>
        <p:pic>
          <p:nvPicPr>
            <p:cNvPr id="79" name="Picture 3" descr="C:\Users\davidc\AppData\Local\Microsoft\Windows\Temporary Internet Files\Content.IE5\CC3UU5CI\MCj04348450000[1].png"/>
            <p:cNvPicPr>
              <a:picLocks noChangeAspect="1" noChangeArrowheads="1"/>
            </p:cNvPicPr>
            <p:nvPr/>
          </p:nvPicPr>
          <p:blipFill>
            <a:blip r:embed="rId4" cstate="print"/>
            <a:srcRect/>
            <a:stretch>
              <a:fillRect/>
            </a:stretch>
          </p:blipFill>
          <p:spPr bwMode="auto">
            <a:xfrm>
              <a:off x="3810004" y="2590800"/>
              <a:ext cx="323850" cy="323850"/>
            </a:xfrm>
            <a:prstGeom prst="rect">
              <a:avLst/>
            </a:prstGeom>
            <a:noFill/>
            <a:ln>
              <a:noFill/>
            </a:ln>
          </p:spPr>
        </p:pic>
      </p:grpSp>
      <p:pic>
        <p:nvPicPr>
          <p:cNvPr id="2053" name="Picture 5" descr="C:\Users\davidc\AppData\Local\Microsoft\Windows\Temporary Internet Files\Content.IE5\WG1GL3YI\MCj04316330000[1].png"/>
          <p:cNvPicPr>
            <a:picLocks noChangeAspect="1" noChangeArrowheads="1"/>
          </p:cNvPicPr>
          <p:nvPr/>
        </p:nvPicPr>
        <p:blipFill>
          <a:blip r:embed="rId5" cstate="print"/>
          <a:stretch>
            <a:fillRect/>
          </a:stretch>
        </p:blipFill>
        <p:spPr bwMode="auto">
          <a:xfrm>
            <a:off x="3028059" y="2825926"/>
            <a:ext cx="400154" cy="533400"/>
          </a:xfrm>
          <a:prstGeom prst="rect">
            <a:avLst/>
          </a:prstGeom>
          <a:noFill/>
          <a:ln>
            <a:noFill/>
          </a:ln>
          <a:effectLst/>
        </p:spPr>
      </p:pic>
      <p:sp>
        <p:nvSpPr>
          <p:cNvPr id="75" name="TextBox 74"/>
          <p:cNvSpPr txBox="1"/>
          <p:nvPr/>
        </p:nvSpPr>
        <p:spPr>
          <a:xfrm>
            <a:off x="963726" y="2879863"/>
            <a:ext cx="603563" cy="180049"/>
          </a:xfrm>
          <a:prstGeom prst="rect">
            <a:avLst/>
          </a:prstGeom>
          <a:noFill/>
          <a:effectLst/>
        </p:spPr>
        <p:txBody>
          <a:bodyPr wrap="none" lIns="9144" tIns="9144" rIns="9144" bIns="9144" rtlCol="0" anchor="ctr" anchorCtr="0">
            <a:spAutoFit/>
          </a:bodyPr>
          <a:lstStyle/>
          <a:p>
            <a:pPr algn="ctr" defTabSz="912813" rtl="0" fontAlgn="base">
              <a:spcBef>
                <a:spcPct val="0"/>
              </a:spcBef>
              <a:spcAft>
                <a:spcPct val="0"/>
              </a:spcAft>
            </a:pPr>
            <a:r>
              <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Relational</a:t>
            </a:r>
          </a:p>
        </p:txBody>
      </p:sp>
      <p:sp>
        <p:nvSpPr>
          <p:cNvPr id="61" name="TextBox 60"/>
          <p:cNvSpPr txBox="1"/>
          <p:nvPr/>
        </p:nvSpPr>
        <p:spPr>
          <a:xfrm>
            <a:off x="1634704" y="5479583"/>
            <a:ext cx="844014" cy="180049"/>
          </a:xfrm>
          <a:prstGeom prst="rect">
            <a:avLst/>
          </a:prstGeom>
          <a:noFill/>
          <a:effectLst/>
        </p:spPr>
        <p:txBody>
          <a:bodyPr wrap="none" lIns="9144" tIns="9144" rIns="9144" bIns="9144" rtlCol="0" anchor="ctr" anchorCtr="0">
            <a:spAutoFit/>
          </a:bodyPr>
          <a:lstStyle/>
          <a:p>
            <a:pPr algn="ctr" defTabSz="912813" rtl="0" fontAlgn="base">
              <a:spcBef>
                <a:spcPct val="0"/>
              </a:spcBef>
              <a:spcAft>
                <a:spcPct val="0"/>
              </a:spcAft>
            </a:pPr>
            <a:r>
              <a:rPr lang="en-US" sz="1050"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OLAP and ETL</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108" name="TextBox 107"/>
          <p:cNvSpPr txBox="1"/>
          <p:nvPr/>
        </p:nvSpPr>
        <p:spPr>
          <a:xfrm>
            <a:off x="2927507" y="3335042"/>
            <a:ext cx="951414" cy="180049"/>
          </a:xfrm>
          <a:prstGeom prst="rect">
            <a:avLst/>
          </a:prstGeom>
          <a:noFill/>
          <a:effectLst/>
        </p:spPr>
        <p:txBody>
          <a:bodyPr wrap="none" lIns="9144" tIns="9144" rIns="9144" bIns="9144" rtlCol="0" anchor="ctr" anchorCtr="0">
            <a:spAutoFit/>
          </a:bodyPr>
          <a:lstStyle/>
          <a:p>
            <a:pPr algn="ctr" defTabSz="912813" rtl="0" fontAlgn="base">
              <a:spcBef>
                <a:spcPct val="0"/>
              </a:spcBef>
              <a:spcAft>
                <a:spcPct val="0"/>
              </a:spcAft>
            </a:pPr>
            <a:r>
              <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XML (SQL-XML)</a:t>
            </a:r>
          </a:p>
        </p:txBody>
      </p:sp>
      <p:sp>
        <p:nvSpPr>
          <p:cNvPr id="112" name="TextBox 111"/>
          <p:cNvSpPr txBox="1"/>
          <p:nvPr/>
        </p:nvSpPr>
        <p:spPr>
          <a:xfrm>
            <a:off x="4451507" y="3148028"/>
            <a:ext cx="282963" cy="180049"/>
          </a:xfrm>
          <a:prstGeom prst="rect">
            <a:avLst/>
          </a:prstGeom>
          <a:noFill/>
          <a:effectLst/>
        </p:spPr>
        <p:txBody>
          <a:bodyPr wrap="none" lIns="9144" tIns="9144" rIns="9144" bIns="9144" rtlCol="0" anchor="ctr" anchorCtr="0">
            <a:spAutoFit/>
          </a:bodyPr>
          <a:lstStyle/>
          <a:p>
            <a:pPr algn="ctr" defTabSz="912813" rtl="0" fontAlgn="base">
              <a:spcBef>
                <a:spcPct val="0"/>
              </a:spcBef>
              <a:spcAft>
                <a:spcPct val="0"/>
              </a:spcAft>
            </a:pPr>
            <a:r>
              <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XML</a:t>
            </a:r>
          </a:p>
        </p:txBody>
      </p:sp>
      <p:sp>
        <p:nvSpPr>
          <p:cNvPr id="115" name="TextBox 114"/>
          <p:cNvSpPr txBox="1"/>
          <p:nvPr/>
        </p:nvSpPr>
        <p:spPr>
          <a:xfrm>
            <a:off x="4476074" y="3620768"/>
            <a:ext cx="465705" cy="180049"/>
          </a:xfrm>
          <a:prstGeom prst="rect">
            <a:avLst/>
          </a:prstGeom>
          <a:noFill/>
          <a:effectLst/>
        </p:spPr>
        <p:txBody>
          <a:bodyPr wrap="none" lIns="9144" tIns="9144" rIns="9144" bIns="9144" rtlCol="0" anchor="ctr" anchorCtr="0">
            <a:spAutoFit/>
          </a:bodyPr>
          <a:lstStyle/>
          <a:p>
            <a:pPr algn="ctr" defTabSz="912813" rtl="0" fontAlgn="base">
              <a:spcBef>
                <a:spcPct val="0"/>
              </a:spcBef>
              <a:spcAft>
                <a:spcPct val="0"/>
              </a:spcAft>
            </a:pPr>
            <a:r>
              <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Objects</a:t>
            </a:r>
          </a:p>
        </p:txBody>
      </p:sp>
      <p:sp>
        <p:nvSpPr>
          <p:cNvPr id="118" name="TextBox 117"/>
          <p:cNvSpPr txBox="1"/>
          <p:nvPr/>
        </p:nvSpPr>
        <p:spPr>
          <a:xfrm>
            <a:off x="5655643" y="3218783"/>
            <a:ext cx="276551" cy="180049"/>
          </a:xfrm>
          <a:prstGeom prst="rect">
            <a:avLst/>
          </a:prstGeom>
          <a:noFill/>
          <a:effectLst/>
        </p:spPr>
        <p:txBody>
          <a:bodyPr wrap="none" lIns="9144" tIns="9144" rIns="9144" bIns="9144" rtlCol="0" anchor="ctr" anchorCtr="0">
            <a:spAutoFit/>
          </a:bodyPr>
          <a:lstStyle/>
          <a:p>
            <a:pPr algn="ctr" defTabSz="912813" rtl="0" fontAlgn="base">
              <a:spcBef>
                <a:spcPct val="0"/>
              </a:spcBef>
              <a:spcAft>
                <a:spcPct val="0"/>
              </a:spcAft>
            </a:pPr>
            <a:r>
              <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Files</a:t>
            </a:r>
          </a:p>
        </p:txBody>
      </p:sp>
      <p:pic>
        <p:nvPicPr>
          <p:cNvPr id="144" name="Picture 143" descr="Table.png"/>
          <p:cNvPicPr>
            <a:picLocks noChangeAspect="1"/>
          </p:cNvPicPr>
          <p:nvPr/>
        </p:nvPicPr>
        <p:blipFill>
          <a:blip r:embed="rId6" cstate="print"/>
          <a:stretch>
            <a:fillRect/>
          </a:stretch>
        </p:blipFill>
        <p:spPr>
          <a:xfrm>
            <a:off x="886900" y="3118823"/>
            <a:ext cx="371290" cy="414338"/>
          </a:xfrm>
          <a:prstGeom prst="rect">
            <a:avLst/>
          </a:prstGeom>
          <a:effectLst/>
        </p:spPr>
      </p:pic>
      <p:pic>
        <p:nvPicPr>
          <p:cNvPr id="2060" name="Picture 12" descr="http://www.microsoft.com/netherlands/ondernemers/techniek_trends/_images_rss2_/4e5163c63b394702.jpg"/>
          <p:cNvPicPr>
            <a:picLocks noChangeAspect="1" noChangeArrowheads="1"/>
          </p:cNvPicPr>
          <p:nvPr/>
        </p:nvPicPr>
        <p:blipFill>
          <a:blip r:embed="rId7"/>
          <a:stretch>
            <a:fillRect/>
          </a:stretch>
        </p:blipFill>
        <p:spPr bwMode="auto">
          <a:xfrm>
            <a:off x="2570740" y="3411241"/>
            <a:ext cx="342989" cy="177800"/>
          </a:xfrm>
          <a:prstGeom prst="rect">
            <a:avLst/>
          </a:prstGeom>
          <a:noFill/>
          <a:ln>
            <a:noFill/>
          </a:ln>
          <a:effectLst/>
        </p:spPr>
      </p:pic>
      <p:pic>
        <p:nvPicPr>
          <p:cNvPr id="145" name="Picture 12" descr="http://www.microsoft.com/netherlands/ondernemers/techniek_trends/_images_rss2_/4e5163c63b394702.jpg"/>
          <p:cNvPicPr>
            <a:picLocks noChangeAspect="1" noChangeArrowheads="1"/>
          </p:cNvPicPr>
          <p:nvPr/>
        </p:nvPicPr>
        <p:blipFill>
          <a:blip r:embed="rId7"/>
          <a:stretch>
            <a:fillRect/>
          </a:stretch>
        </p:blipFill>
        <p:spPr bwMode="auto">
          <a:xfrm>
            <a:off x="4085602" y="3468391"/>
            <a:ext cx="342989" cy="177800"/>
          </a:xfrm>
          <a:prstGeom prst="rect">
            <a:avLst/>
          </a:prstGeom>
          <a:noFill/>
          <a:ln>
            <a:noFill/>
          </a:ln>
          <a:effectLst/>
        </p:spPr>
      </p:pic>
      <p:pic>
        <p:nvPicPr>
          <p:cNvPr id="146" name="Picture 145" descr="component.png"/>
          <p:cNvPicPr>
            <a:picLocks noChangeAspect="1"/>
          </p:cNvPicPr>
          <p:nvPr/>
        </p:nvPicPr>
        <p:blipFill>
          <a:blip r:embed="rId8"/>
          <a:stretch>
            <a:fillRect/>
          </a:stretch>
        </p:blipFill>
        <p:spPr>
          <a:xfrm>
            <a:off x="4028438" y="3620793"/>
            <a:ext cx="400982" cy="304799"/>
          </a:xfrm>
          <a:prstGeom prst="rect">
            <a:avLst/>
          </a:prstGeom>
          <a:noFill/>
          <a:ln>
            <a:noFill/>
          </a:ln>
          <a:effectLst/>
        </p:spPr>
      </p:pic>
      <p:pic>
        <p:nvPicPr>
          <p:cNvPr id="147" name="Picture 146" descr="FileIcon.png"/>
          <p:cNvPicPr>
            <a:picLocks noChangeAspect="1"/>
          </p:cNvPicPr>
          <p:nvPr/>
        </p:nvPicPr>
        <p:blipFill>
          <a:blip r:embed="rId9" cstate="print"/>
          <a:stretch>
            <a:fillRect/>
          </a:stretch>
        </p:blipFill>
        <p:spPr>
          <a:xfrm>
            <a:off x="5468558" y="3302521"/>
            <a:ext cx="143919" cy="247651"/>
          </a:xfrm>
          <a:prstGeom prst="rect">
            <a:avLst/>
          </a:prstGeom>
          <a:noFill/>
          <a:ln>
            <a:noFill/>
          </a:ln>
          <a:effectLst/>
        </p:spPr>
      </p:pic>
      <p:pic>
        <p:nvPicPr>
          <p:cNvPr id="3074" name="Picture 2" descr="C:\Program Files\Microsoft Resource DVD Artwork\DVD_ART\Artwork_Imagery\Shapes and Graphics\Box\Cube\orange green purple grid cube.png"/>
          <p:cNvPicPr>
            <a:picLocks noChangeAspect="1" noChangeArrowheads="1"/>
          </p:cNvPicPr>
          <p:nvPr/>
        </p:nvPicPr>
        <p:blipFill>
          <a:blip r:embed="rId10" cstate="print"/>
          <a:srcRect/>
          <a:stretch>
            <a:fillRect/>
          </a:stretch>
        </p:blipFill>
        <p:spPr bwMode="auto">
          <a:xfrm>
            <a:off x="1656102" y="5678399"/>
            <a:ext cx="413825" cy="400283"/>
          </a:xfrm>
          <a:prstGeom prst="rect">
            <a:avLst/>
          </a:prstGeom>
          <a:noFill/>
          <a:effectLst/>
        </p:spPr>
      </p:pic>
      <p:pic>
        <p:nvPicPr>
          <p:cNvPr id="2063" name="Picture 15" descr="C:\Users\davidc\AppData\Local\Microsoft\Windows\Temporary Internet Files\Content.IE5\CC3UU5CI\MCj04315440000[1].png"/>
          <p:cNvPicPr>
            <a:picLocks noChangeAspect="1" noChangeArrowheads="1"/>
          </p:cNvPicPr>
          <p:nvPr/>
        </p:nvPicPr>
        <p:blipFill>
          <a:blip r:embed="rId11" cstate="print"/>
          <a:stretch>
            <a:fillRect/>
          </a:stretch>
        </p:blipFill>
        <p:spPr bwMode="auto">
          <a:xfrm>
            <a:off x="5430251" y="3550171"/>
            <a:ext cx="230750" cy="253550"/>
          </a:xfrm>
          <a:prstGeom prst="rect">
            <a:avLst/>
          </a:prstGeom>
          <a:noFill/>
          <a:ln>
            <a:noFill/>
          </a:ln>
          <a:effectLst/>
        </p:spPr>
      </p:pic>
      <p:sp>
        <p:nvSpPr>
          <p:cNvPr id="121" name="TextBox 120"/>
          <p:cNvSpPr txBox="1"/>
          <p:nvPr/>
        </p:nvSpPr>
        <p:spPr>
          <a:xfrm>
            <a:off x="5654843" y="3454678"/>
            <a:ext cx="416012" cy="180049"/>
          </a:xfrm>
          <a:prstGeom prst="rect">
            <a:avLst/>
          </a:prstGeom>
          <a:noFill/>
          <a:effectLst/>
        </p:spPr>
        <p:txBody>
          <a:bodyPr wrap="none" lIns="9144" tIns="9144" rIns="9144" bIns="9144" rtlCol="0" anchor="ctr" anchorCtr="0">
            <a:spAutoFit/>
          </a:bodyPr>
          <a:lstStyle/>
          <a:p>
            <a:pPr algn="ctr" defTabSz="912813" rtl="0" fontAlgn="base">
              <a:spcBef>
                <a:spcPct val="0"/>
              </a:spcBef>
              <a:spcAft>
                <a:spcPct val="0"/>
              </a:spcAft>
            </a:pPr>
            <a:r>
              <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Spatial</a:t>
            </a:r>
          </a:p>
        </p:txBody>
      </p:sp>
      <p:sp>
        <p:nvSpPr>
          <p:cNvPr id="131" name="TextBox 130"/>
          <p:cNvSpPr txBox="1"/>
          <p:nvPr/>
        </p:nvSpPr>
        <p:spPr>
          <a:xfrm>
            <a:off x="3976576" y="4685578"/>
            <a:ext cx="890500" cy="484748"/>
          </a:xfrm>
          <a:prstGeom prst="rect">
            <a:avLst/>
          </a:prstGeom>
          <a:noFill/>
          <a:ln w="38100" cmpd="sng">
            <a:noFill/>
          </a:ln>
        </p:spPr>
        <p:txBody>
          <a:bodyPr wrap="none" lIns="9144" tIns="0" rIns="9144" bIns="0" rtlCol="0" anchor="ctr" anchorCtr="0">
            <a:spAutoFit/>
          </a:bodyPr>
          <a:lstStyle/>
          <a:p>
            <a:pPr algn="ctr" defTabSz="912813" rtl="0" fontAlgn="base">
              <a:spcBef>
                <a:spcPct val="0"/>
              </a:spcBef>
              <a:spcAft>
                <a:spcPct val="0"/>
              </a:spcAft>
            </a:pPr>
            <a:r>
              <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CLR </a:t>
            </a:r>
            <a:r>
              <a:rPr lang="en-US" sz="1050"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Functions,</a:t>
            </a:r>
          </a:p>
          <a:p>
            <a:pPr algn="ctr" defTabSz="912813" rtl="0" fontAlgn="base">
              <a:spcBef>
                <a:spcPct val="0"/>
              </a:spcBef>
              <a:spcAft>
                <a:spcPct val="0"/>
              </a:spcAft>
            </a:pPr>
            <a:r>
              <a:rPr lang="en-US" sz="1050"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Procedures </a:t>
            </a:r>
            <a:r>
              <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in </a:t>
            </a:r>
            <a:endParaRPr lang="en-US" sz="1050"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a:p>
            <a:pPr algn="ctr" defTabSz="912813" rtl="0" fontAlgn="base">
              <a:spcBef>
                <a:spcPct val="0"/>
              </a:spcBef>
              <a:spcAft>
                <a:spcPct val="0"/>
              </a:spcAft>
            </a:pPr>
            <a:r>
              <a:rPr lang="en-US" sz="1050"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DBMS </a:t>
            </a:r>
            <a:r>
              <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Engine</a:t>
            </a:r>
          </a:p>
        </p:txBody>
      </p:sp>
      <p:sp>
        <p:nvSpPr>
          <p:cNvPr id="134" name="TextBox 133"/>
          <p:cNvSpPr txBox="1"/>
          <p:nvPr/>
        </p:nvSpPr>
        <p:spPr>
          <a:xfrm>
            <a:off x="4466340" y="2191435"/>
            <a:ext cx="627608" cy="323165"/>
          </a:xfrm>
          <a:prstGeom prst="rect">
            <a:avLst/>
          </a:prstGeom>
          <a:noFill/>
          <a:ln w="38100" cmpd="sng">
            <a:noFill/>
          </a:ln>
        </p:spPr>
        <p:txBody>
          <a:bodyPr wrap="none" lIns="9144" tIns="0" rIns="9144" bIns="0" rtlCol="0" anchor="ctr" anchorCtr="0">
            <a:spAutoFit/>
          </a:bodyPr>
          <a:lstStyle/>
          <a:p>
            <a:pPr defTabSz="912813" rtl="0" fontAlgn="base">
              <a:spcBef>
                <a:spcPct val="0"/>
              </a:spcBef>
              <a:spcAft>
                <a:spcPct val="0"/>
              </a:spcAft>
            </a:pPr>
            <a:r>
              <a:rPr lang="en-US" sz="1050"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Enterprise</a:t>
            </a:r>
          </a:p>
          <a:p>
            <a:pPr defTabSz="912813" rtl="0" fontAlgn="base">
              <a:spcBef>
                <a:spcPct val="0"/>
              </a:spcBef>
              <a:spcAft>
                <a:spcPct val="0"/>
              </a:spcAft>
            </a:pPr>
            <a:r>
              <a:rPr lang="en-US" sz="1050"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Class </a:t>
            </a:r>
            <a:r>
              <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ETL</a:t>
            </a:r>
          </a:p>
        </p:txBody>
      </p:sp>
      <p:sp>
        <p:nvSpPr>
          <p:cNvPr id="73" name="TextBox 72"/>
          <p:cNvSpPr txBox="1"/>
          <p:nvPr/>
        </p:nvSpPr>
        <p:spPr>
          <a:xfrm>
            <a:off x="872637" y="2074030"/>
            <a:ext cx="951414" cy="161583"/>
          </a:xfrm>
          <a:prstGeom prst="rect">
            <a:avLst/>
          </a:prstGeom>
          <a:noFill/>
          <a:effectLst/>
        </p:spPr>
        <p:txBody>
          <a:bodyPr wrap="none" lIns="9144" tIns="0" rIns="9144" bIns="0" rtlCol="0" anchor="ctr" anchorCtr="0">
            <a:spAutoFit/>
          </a:bodyPr>
          <a:lstStyle/>
          <a:p>
            <a:pPr algn="ctr" defTabSz="912813" rtl="0" fontAlgn="base">
              <a:spcBef>
                <a:spcPct val="0"/>
              </a:spcBef>
              <a:spcAft>
                <a:spcPct val="0"/>
              </a:spcAft>
            </a:pPr>
            <a:r>
              <a:rPr lang="en-US" sz="1050"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Backup/Restore</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88" name="TextBox 87"/>
          <p:cNvSpPr txBox="1"/>
          <p:nvPr/>
        </p:nvSpPr>
        <p:spPr>
          <a:xfrm>
            <a:off x="2867579" y="5712939"/>
            <a:ext cx="746230" cy="161583"/>
          </a:xfrm>
          <a:prstGeom prst="rect">
            <a:avLst/>
          </a:prstGeom>
          <a:noFill/>
          <a:effectLst/>
        </p:spPr>
        <p:txBody>
          <a:bodyPr wrap="none" lIns="9144" tIns="0" rIns="9144" bIns="0" rtlCol="0" anchor="ctr" anchorCtr="0">
            <a:spAutoFit/>
          </a:bodyPr>
          <a:lstStyle/>
          <a:p>
            <a:pPr algn="ctr" defTabSz="912813" rtl="0" fontAlgn="base">
              <a:spcBef>
                <a:spcPct val="0"/>
              </a:spcBef>
              <a:spcAft>
                <a:spcPct val="0"/>
              </a:spcAft>
            </a:pPr>
            <a:r>
              <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Data Mining</a:t>
            </a:r>
          </a:p>
        </p:txBody>
      </p:sp>
      <p:sp>
        <p:nvSpPr>
          <p:cNvPr id="93" name="TextBox 92"/>
          <p:cNvSpPr txBox="1"/>
          <p:nvPr/>
        </p:nvSpPr>
        <p:spPr>
          <a:xfrm>
            <a:off x="2965857" y="5938079"/>
            <a:ext cx="1206292" cy="161583"/>
          </a:xfrm>
          <a:prstGeom prst="rect">
            <a:avLst/>
          </a:prstGeom>
          <a:noFill/>
          <a:ln w="38100" cmpd="sng">
            <a:noFill/>
          </a:ln>
        </p:spPr>
        <p:txBody>
          <a:bodyPr wrap="none" lIns="9144" tIns="0" rIns="9144" bIns="0" rtlCol="0" anchor="ctr" anchorCtr="0">
            <a:spAutoFit/>
          </a:bodyPr>
          <a:lstStyle/>
          <a:p>
            <a:pPr algn="ctr" defTabSz="912813" rtl="0" fontAlgn="base">
              <a:spcBef>
                <a:spcPct val="0"/>
              </a:spcBef>
              <a:spcAft>
                <a:spcPct val="0"/>
              </a:spcAft>
            </a:pPr>
            <a:r>
              <a:rPr lang="en-US" sz="1050"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Managed Reporting</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104" name="TextBox 103"/>
          <p:cNvSpPr txBox="1"/>
          <p:nvPr/>
        </p:nvSpPr>
        <p:spPr>
          <a:xfrm>
            <a:off x="1109042" y="2343434"/>
            <a:ext cx="688522" cy="161583"/>
          </a:xfrm>
          <a:prstGeom prst="rect">
            <a:avLst/>
          </a:prstGeom>
          <a:noFill/>
          <a:effectLst/>
        </p:spPr>
        <p:txBody>
          <a:bodyPr wrap="none" lIns="9144" tIns="0" rIns="9144" bIns="0" rtlCol="0" anchor="ctr" anchorCtr="0">
            <a:spAutoFit/>
          </a:bodyPr>
          <a:lstStyle/>
          <a:p>
            <a:pPr algn="ctr" defTabSz="912813" rtl="0" fontAlgn="base">
              <a:spcBef>
                <a:spcPct val="0"/>
              </a:spcBef>
              <a:spcAft>
                <a:spcPct val="0"/>
              </a:spcAft>
            </a:pPr>
            <a:r>
              <a:rPr lang="en-US" sz="1050"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Replication</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128" name="TextBox 127"/>
          <p:cNvSpPr txBox="1"/>
          <p:nvPr/>
        </p:nvSpPr>
        <p:spPr>
          <a:xfrm>
            <a:off x="4435899" y="4546891"/>
            <a:ext cx="457689" cy="161583"/>
          </a:xfrm>
          <a:prstGeom prst="rect">
            <a:avLst/>
          </a:prstGeom>
          <a:noFill/>
          <a:ln w="38100" cmpd="sng">
            <a:noFill/>
          </a:ln>
        </p:spPr>
        <p:txBody>
          <a:bodyPr wrap="none" lIns="9144" tIns="0" rIns="9144" bIns="0" rtlCol="0" anchor="ctr" anchorCtr="0">
            <a:spAutoFit/>
          </a:bodyPr>
          <a:lstStyle/>
          <a:p>
            <a:pPr algn="ctr" defTabSz="912813" rtl="0" fontAlgn="base">
              <a:spcBef>
                <a:spcPct val="0"/>
              </a:spcBef>
              <a:spcAft>
                <a:spcPct val="0"/>
              </a:spcAft>
            </a:pPr>
            <a:r>
              <a:rPr lang="en-US" sz="1050" kern="1200" dirty="0" err="1">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XQuery</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cxnSp>
        <p:nvCxnSpPr>
          <p:cNvPr id="16" name="Straight Arrow Connector 15"/>
          <p:cNvCxnSpPr/>
          <p:nvPr/>
        </p:nvCxnSpPr>
        <p:spPr>
          <a:xfrm rot="16200000" flipH="1">
            <a:off x="1284251" y="1361215"/>
            <a:ext cx="1589" cy="1049886"/>
          </a:xfrm>
          <a:prstGeom prst="straightConnector1">
            <a:avLst/>
          </a:prstGeom>
          <a:ln w="50800" cmpd="sng">
            <a:tailEnd type="triangle"/>
          </a:ln>
          <a:effectLst>
            <a:outerShdw blurRad="63500" sx="102000" sy="102000" algn="ctr" rotWithShape="0">
              <a:prstClr val="black">
                <a:alpha val="40000"/>
              </a:prstClr>
            </a:outerShdw>
          </a:effectLst>
          <a:scene3d>
            <a:camera prst="orthographicFront"/>
            <a:lightRig rig="threePt" dir="t"/>
          </a:scene3d>
          <a:sp3d>
            <a:bevelT h="584200"/>
          </a:sp3d>
        </p:spPr>
        <p:style>
          <a:lnRef idx="2">
            <a:schemeClr val="accent6"/>
          </a:lnRef>
          <a:fillRef idx="0">
            <a:schemeClr val="accent6"/>
          </a:fillRef>
          <a:effectRef idx="1">
            <a:schemeClr val="accent6"/>
          </a:effectRef>
          <a:fontRef idx="minor">
            <a:schemeClr val="tx1"/>
          </a:fontRef>
        </p:style>
      </p:cxnSp>
      <p:sp>
        <p:nvSpPr>
          <p:cNvPr id="94" name="TextBox 93"/>
          <p:cNvSpPr txBox="1"/>
          <p:nvPr/>
        </p:nvSpPr>
        <p:spPr>
          <a:xfrm rot="16200000">
            <a:off x="-306306" y="1928362"/>
            <a:ext cx="1245673" cy="432342"/>
          </a:xfrm>
          <a:prstGeom prst="rect">
            <a:avLst/>
          </a:prstGeom>
          <a:solidFill>
            <a:schemeClr val="accent5">
              <a:lumMod val="75000"/>
              <a:alpha val="38000"/>
            </a:schemeClr>
          </a:solidFill>
          <a:ln>
            <a:noFill/>
          </a:ln>
          <a:effectLst>
            <a:outerShdw blurRad="50800" dist="38100" dir="2700000" algn="tl" rotWithShape="0">
              <a:prstClr val="black">
                <a:alpha val="40000"/>
              </a:prstClr>
            </a:outerShdw>
          </a:effectLst>
        </p:spPr>
        <p:txBody>
          <a:bodyPr wrap="square" rtlCol="0" anchor="ctr" anchorCtr="0">
            <a:noAutofit/>
          </a:bodyPr>
          <a:lstStyle/>
          <a:p>
            <a:pPr algn="ctr" defTabSz="912813" rtl="0" fontAlgn="base">
              <a:lnSpc>
                <a:spcPct val="90000"/>
              </a:lnSpc>
              <a:spcBef>
                <a:spcPct val="0"/>
              </a:spcBef>
              <a:spcAft>
                <a:spcPct val="0"/>
              </a:spcAft>
            </a:pPr>
            <a:r>
              <a:rPr lang="en-US" sz="1200" kern="1200" dirty="0">
                <a:ln w="12700">
                  <a:noFill/>
                  <a:prstDash val="solid"/>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Enterprise</a:t>
            </a:r>
            <a:br>
              <a:rPr lang="en-US" sz="1200" kern="1200" dirty="0">
                <a:ln w="12700">
                  <a:noFill/>
                  <a:prstDash val="solid"/>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br>
            <a:r>
              <a:rPr lang="en-US" sz="1200" kern="1200" dirty="0">
                <a:ln w="12700">
                  <a:noFill/>
                  <a:prstDash val="solid"/>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Data Platform</a:t>
            </a:r>
          </a:p>
        </p:txBody>
      </p:sp>
      <p:sp>
        <p:nvSpPr>
          <p:cNvPr id="95" name="TextBox 94"/>
          <p:cNvSpPr txBox="1"/>
          <p:nvPr/>
        </p:nvSpPr>
        <p:spPr>
          <a:xfrm rot="16200000">
            <a:off x="-277188" y="3215002"/>
            <a:ext cx="1186545" cy="434635"/>
          </a:xfrm>
          <a:prstGeom prst="rect">
            <a:avLst/>
          </a:prstGeom>
          <a:solidFill>
            <a:schemeClr val="accent6">
              <a:alpha val="38000"/>
            </a:schemeClr>
          </a:solidFill>
          <a:ln>
            <a:noFill/>
          </a:ln>
          <a:effectLst>
            <a:outerShdw blurRad="50800" dist="38100" dir="2700000" algn="tl" rotWithShape="0">
              <a:prstClr val="black">
                <a:alpha val="40000"/>
              </a:prstClr>
            </a:outerShdw>
          </a:effectLst>
        </p:spPr>
        <p:txBody>
          <a:bodyPr wrap="square" rtlCol="0" anchor="ctr" anchorCtr="0">
            <a:noAutofit/>
          </a:bodyPr>
          <a:lstStyle/>
          <a:p>
            <a:pPr algn="ctr" defTabSz="912813" rtl="0" fontAlgn="base">
              <a:lnSpc>
                <a:spcPct val="90000"/>
              </a:lnSpc>
              <a:spcBef>
                <a:spcPct val="0"/>
              </a:spcBef>
              <a:spcAft>
                <a:spcPct val="0"/>
              </a:spcAft>
            </a:pPr>
            <a:r>
              <a:rPr lang="en-US" sz="1200" kern="1200" dirty="0">
                <a:ln w="12700">
                  <a:noFill/>
                  <a:prstDash val="solid"/>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Platform for</a:t>
            </a:r>
            <a:br>
              <a:rPr lang="en-US" sz="1200" kern="1200" dirty="0">
                <a:ln w="12700">
                  <a:noFill/>
                  <a:prstDash val="solid"/>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br>
            <a:r>
              <a:rPr lang="en-US" sz="1200" kern="1200" dirty="0">
                <a:ln w="12700">
                  <a:noFill/>
                  <a:prstDash val="solid"/>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all Data</a:t>
            </a:r>
          </a:p>
        </p:txBody>
      </p:sp>
      <p:sp>
        <p:nvSpPr>
          <p:cNvPr id="96" name="TextBox 95"/>
          <p:cNvSpPr txBox="1"/>
          <p:nvPr/>
        </p:nvSpPr>
        <p:spPr>
          <a:xfrm rot="16200000">
            <a:off x="-305297" y="4521622"/>
            <a:ext cx="1241058" cy="439024"/>
          </a:xfrm>
          <a:prstGeom prst="rect">
            <a:avLst/>
          </a:prstGeom>
          <a:solidFill>
            <a:schemeClr val="accent4">
              <a:alpha val="57000"/>
            </a:schemeClr>
          </a:solidFill>
          <a:ln>
            <a:noFill/>
          </a:ln>
          <a:effectLst>
            <a:outerShdw blurRad="50800" dist="38100" dir="2700000" algn="tl" rotWithShape="0">
              <a:prstClr val="black">
                <a:alpha val="40000"/>
              </a:prstClr>
            </a:outerShdw>
          </a:effectLst>
        </p:spPr>
        <p:txBody>
          <a:bodyPr wrap="square" rtlCol="0" anchor="ctr" anchorCtr="0">
            <a:noAutofit/>
          </a:bodyPr>
          <a:lstStyle/>
          <a:p>
            <a:pPr algn="ctr" defTabSz="912813" rtl="0" fontAlgn="base">
              <a:lnSpc>
                <a:spcPct val="90000"/>
              </a:lnSpc>
              <a:spcBef>
                <a:spcPct val="0"/>
              </a:spcBef>
              <a:spcAft>
                <a:spcPct val="0"/>
              </a:spcAft>
            </a:pPr>
            <a:r>
              <a:rPr lang="en-US" sz="1200" kern="1200" dirty="0">
                <a:ln w="12700">
                  <a:noFill/>
                  <a:prstDash val="solid"/>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Dynamic Development</a:t>
            </a:r>
          </a:p>
        </p:txBody>
      </p:sp>
      <p:sp>
        <p:nvSpPr>
          <p:cNvPr id="91" name="Title 1"/>
          <p:cNvSpPr>
            <a:spLocks noGrp="1"/>
          </p:cNvSpPr>
          <p:nvPr>
            <p:ph type="title"/>
          </p:nvPr>
        </p:nvSpPr>
        <p:spPr>
          <a:xfrm>
            <a:off x="381000" y="76200"/>
            <a:ext cx="8382000" cy="553998"/>
          </a:xfrm>
        </p:spPr>
        <p:txBody>
          <a:bodyPr/>
          <a:lstStyle/>
          <a:p>
            <a:r>
              <a:rPr lang="en-US" sz="4000" dirty="0" smtClean="0"/>
              <a:t>Choosing a Data Platform</a:t>
            </a:r>
            <a:endParaRPr lang="en-US" sz="4000" dirty="0"/>
          </a:p>
        </p:txBody>
      </p:sp>
      <p:sp>
        <p:nvSpPr>
          <p:cNvPr id="84" name="TextBox 83"/>
          <p:cNvSpPr txBox="1"/>
          <p:nvPr/>
        </p:nvSpPr>
        <p:spPr>
          <a:xfrm rot="16200000">
            <a:off x="-266645" y="5802811"/>
            <a:ext cx="1163754" cy="439024"/>
          </a:xfrm>
          <a:prstGeom prst="rect">
            <a:avLst/>
          </a:prstGeom>
          <a:solidFill>
            <a:schemeClr val="accent1">
              <a:lumMod val="75000"/>
              <a:alpha val="38000"/>
            </a:schemeClr>
          </a:solidFill>
          <a:ln>
            <a:noFill/>
          </a:ln>
          <a:effectLst>
            <a:outerShdw blurRad="50800" dist="38100" dir="2700000" algn="tl" rotWithShape="0">
              <a:prstClr val="black">
                <a:alpha val="40000"/>
              </a:prstClr>
            </a:outerShdw>
          </a:effectLst>
        </p:spPr>
        <p:txBody>
          <a:bodyPr wrap="square" rtlCol="0" anchor="ctr" anchorCtr="0">
            <a:noAutofit/>
          </a:bodyPr>
          <a:lstStyle/>
          <a:p>
            <a:pPr algn="ctr" defTabSz="912813" rtl="0" fontAlgn="base">
              <a:lnSpc>
                <a:spcPct val="90000"/>
              </a:lnSpc>
              <a:spcBef>
                <a:spcPct val="0"/>
              </a:spcBef>
              <a:spcAft>
                <a:spcPct val="0"/>
              </a:spcAft>
            </a:pPr>
            <a:r>
              <a:rPr lang="en-US" sz="1200" kern="1200" dirty="0">
                <a:ln w="12700">
                  <a:noFill/>
                  <a:prstDash val="solid"/>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Pervasive Insight</a:t>
            </a:r>
          </a:p>
        </p:txBody>
      </p:sp>
      <p:sp>
        <p:nvSpPr>
          <p:cNvPr id="85" name="Right Arrow 84"/>
          <p:cNvSpPr/>
          <p:nvPr/>
        </p:nvSpPr>
        <p:spPr>
          <a:xfrm>
            <a:off x="7811391" y="5382260"/>
            <a:ext cx="1180209" cy="1234440"/>
          </a:xfrm>
          <a:prstGeom prst="rightArrow">
            <a:avLst>
              <a:gd name="adj1" fmla="val 76316"/>
              <a:gd name="adj2" fmla="val 25000"/>
            </a:avLst>
          </a:prstGeom>
          <a:gradFill>
            <a:gsLst>
              <a:gs pos="0">
                <a:schemeClr val="bg1">
                  <a:alpha val="0"/>
                </a:schemeClr>
              </a:gs>
              <a:gs pos="50000">
                <a:schemeClr val="bg1">
                  <a:alpha val="37000"/>
                </a:schemeClr>
              </a:gs>
              <a:gs pos="70000">
                <a:schemeClr val="bg1">
                  <a:alpha val="54000"/>
                </a:schemeClr>
              </a:gs>
              <a:gs pos="100000">
                <a:schemeClr val="bg1">
                  <a:alpha val="49000"/>
                </a:schemeClr>
              </a:gs>
            </a:gsLst>
            <a:lin ang="21594000" scaled="0"/>
          </a:gradFill>
          <a:ln>
            <a:gradFill>
              <a:gsLst>
                <a:gs pos="0">
                  <a:schemeClr val="tx1">
                    <a:alpha val="0"/>
                  </a:schemeClr>
                </a:gs>
                <a:gs pos="50000">
                  <a:schemeClr val="tx1">
                    <a:alpha val="13000"/>
                  </a:schemeClr>
                </a:gs>
                <a:gs pos="100000">
                  <a:schemeClr val="accent1">
                    <a:tint val="23500"/>
                    <a:satMod val="160000"/>
                    <a:alpha val="64000"/>
                  </a:schemeClr>
                </a:gs>
              </a:gsLst>
              <a:lin ang="0" scaled="0"/>
            </a:gradFill>
          </a:ln>
          <a:effectLst/>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l" defTabSz="912813" rtl="0" fontAlgn="base">
              <a:spcBef>
                <a:spcPct val="0"/>
              </a:spcBef>
              <a:spcAft>
                <a:spcPct val="0"/>
              </a:spcAft>
            </a:pPr>
            <a:r>
              <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From: </a:t>
            </a:r>
            <a:br>
              <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br>
            <a:r>
              <a:rPr lang="en-US" sz="900" b="1"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BI as a specialization</a:t>
            </a:r>
            <a:r>
              <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
            </a:r>
            <a:br>
              <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br>
            <a:endPar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a:p>
            <a:pPr algn="l" defTabSz="912813" rtl="0" fontAlgn="base">
              <a:spcBef>
                <a:spcPct val="0"/>
              </a:spcBef>
              <a:spcAft>
                <a:spcPct val="0"/>
              </a:spcAft>
            </a:pPr>
            <a:r>
              <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To: </a:t>
            </a:r>
            <a:br>
              <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br>
            <a:r>
              <a:rPr lang="en-US" sz="900" b="1"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BI for everyone</a:t>
            </a:r>
            <a:endParaRPr lang="en-US" sz="900"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74" name="TextBox 73"/>
          <p:cNvSpPr txBox="1"/>
          <p:nvPr/>
        </p:nvSpPr>
        <p:spPr>
          <a:xfrm>
            <a:off x="1615622" y="6155426"/>
            <a:ext cx="1137363" cy="161583"/>
          </a:xfrm>
          <a:prstGeom prst="rect">
            <a:avLst/>
          </a:prstGeom>
          <a:noFill/>
          <a:effectLst/>
        </p:spPr>
        <p:txBody>
          <a:bodyPr wrap="none" lIns="9144" tIns="0" rIns="9144" bIns="0" rtlCol="0" anchor="ctr" anchorCtr="0">
            <a:spAutoFit/>
          </a:bodyPr>
          <a:lstStyle/>
          <a:p>
            <a:pPr algn="ctr" defTabSz="912813" rtl="0" fontAlgn="base">
              <a:spcBef>
                <a:spcPct val="0"/>
              </a:spcBef>
              <a:spcAft>
                <a:spcPct val="0"/>
              </a:spcAft>
            </a:pPr>
            <a:r>
              <a:rPr lang="en-US" sz="1050"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Data Warehousing</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87" name="TextBox 86"/>
          <p:cNvSpPr txBox="1"/>
          <p:nvPr/>
        </p:nvSpPr>
        <p:spPr>
          <a:xfrm>
            <a:off x="1333493" y="3591063"/>
            <a:ext cx="337465" cy="180049"/>
          </a:xfrm>
          <a:prstGeom prst="rect">
            <a:avLst/>
          </a:prstGeom>
          <a:noFill/>
          <a:effectLst/>
        </p:spPr>
        <p:txBody>
          <a:bodyPr wrap="none" lIns="9144" tIns="9144" rIns="9144" bIns="9144" rtlCol="0" anchor="ctr" anchorCtr="0">
            <a:spAutoFit/>
          </a:bodyPr>
          <a:lstStyle/>
          <a:p>
            <a:pPr algn="ctr" defTabSz="912813" rtl="0" fontAlgn="base">
              <a:spcBef>
                <a:spcPct val="0"/>
              </a:spcBef>
              <a:spcAft>
                <a:spcPct val="0"/>
              </a:spcAft>
            </a:pPr>
            <a:r>
              <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BLOB</a:t>
            </a:r>
          </a:p>
        </p:txBody>
      </p:sp>
      <p:pic>
        <p:nvPicPr>
          <p:cNvPr id="1026" name="Picture 2" descr="\\server2\ftp_root\clients\white_whale\8-10004_Haydn_Richardson\Art\Icons\Streaming.png"/>
          <p:cNvPicPr>
            <a:picLocks noChangeAspect="1" noChangeArrowheads="1"/>
          </p:cNvPicPr>
          <p:nvPr/>
        </p:nvPicPr>
        <p:blipFill>
          <a:blip r:embed="rId12"/>
          <a:srcRect/>
          <a:stretch>
            <a:fillRect/>
          </a:stretch>
        </p:blipFill>
        <p:spPr bwMode="auto">
          <a:xfrm>
            <a:off x="888551" y="3586480"/>
            <a:ext cx="390787" cy="396557"/>
          </a:xfrm>
          <a:prstGeom prst="rect">
            <a:avLst/>
          </a:prstGeom>
          <a:noFill/>
        </p:spPr>
      </p:pic>
      <p:sp>
        <p:nvSpPr>
          <p:cNvPr id="89" name="TextBox 88"/>
          <p:cNvSpPr txBox="1"/>
          <p:nvPr/>
        </p:nvSpPr>
        <p:spPr>
          <a:xfrm>
            <a:off x="4233547" y="5938080"/>
            <a:ext cx="1070037" cy="161583"/>
          </a:xfrm>
          <a:prstGeom prst="rect">
            <a:avLst/>
          </a:prstGeom>
          <a:noFill/>
          <a:ln w="38100" cmpd="sng">
            <a:noFill/>
          </a:ln>
        </p:spPr>
        <p:txBody>
          <a:bodyPr wrap="none" lIns="9144" tIns="0" rIns="9144" bIns="0" rtlCol="0" anchor="ctr" anchorCtr="0">
            <a:spAutoFit/>
          </a:bodyPr>
          <a:lstStyle/>
          <a:p>
            <a:pPr algn="ctr" defTabSz="912813" rtl="0" fontAlgn="base">
              <a:spcBef>
                <a:spcPct val="0"/>
              </a:spcBef>
              <a:spcAft>
                <a:spcPct val="0"/>
              </a:spcAft>
            </a:pPr>
            <a:r>
              <a:rPr lang="en-US" sz="1050"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Ad-hoc Reporting</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90" name="TextBox 89"/>
          <p:cNvSpPr txBox="1"/>
          <p:nvPr/>
        </p:nvSpPr>
        <p:spPr>
          <a:xfrm>
            <a:off x="5256837" y="5532835"/>
            <a:ext cx="581121" cy="161583"/>
          </a:xfrm>
          <a:prstGeom prst="rect">
            <a:avLst/>
          </a:prstGeom>
          <a:noFill/>
          <a:ln w="38100" cmpd="sng">
            <a:noFill/>
          </a:ln>
        </p:spPr>
        <p:txBody>
          <a:bodyPr wrap="none" lIns="9144" tIns="0" rIns="9144" bIns="0" rtlCol="0" anchor="ctr" anchorCtr="0">
            <a:spAutoFit/>
          </a:bodyPr>
          <a:lstStyle/>
          <a:p>
            <a:pPr algn="ctr" defTabSz="912813" rtl="0" fontAlgn="base">
              <a:spcBef>
                <a:spcPct val="0"/>
              </a:spcBef>
              <a:spcAft>
                <a:spcPct val="0"/>
              </a:spcAft>
            </a:pPr>
            <a:r>
              <a:rPr lang="en-US" sz="1050"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DW Scale</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92" name="TextBox 91"/>
          <p:cNvSpPr txBox="1"/>
          <p:nvPr/>
        </p:nvSpPr>
        <p:spPr>
          <a:xfrm>
            <a:off x="5272036" y="5730262"/>
            <a:ext cx="829587" cy="161583"/>
          </a:xfrm>
          <a:prstGeom prst="rect">
            <a:avLst/>
          </a:prstGeom>
          <a:noFill/>
          <a:ln w="38100" cmpd="sng">
            <a:noFill/>
          </a:ln>
        </p:spPr>
        <p:txBody>
          <a:bodyPr wrap="none" lIns="9144" tIns="0" rIns="9144" bIns="0" rtlCol="0" anchor="ctr" anchorCtr="0">
            <a:spAutoFit/>
          </a:bodyPr>
          <a:lstStyle/>
          <a:p>
            <a:pPr algn="ctr" defTabSz="912813" rtl="0" fontAlgn="base">
              <a:spcBef>
                <a:spcPct val="0"/>
              </a:spcBef>
              <a:spcAft>
                <a:spcPct val="0"/>
              </a:spcAft>
            </a:pPr>
            <a:r>
              <a:rPr lang="en-US" sz="1050"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Data Profiling</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97" name="TextBox 96"/>
          <p:cNvSpPr txBox="1"/>
          <p:nvPr/>
        </p:nvSpPr>
        <p:spPr>
          <a:xfrm>
            <a:off x="5253630" y="5948471"/>
            <a:ext cx="1135760" cy="161583"/>
          </a:xfrm>
          <a:prstGeom prst="rect">
            <a:avLst/>
          </a:prstGeom>
          <a:noFill/>
          <a:ln w="38100" cmpd="sng">
            <a:noFill/>
          </a:ln>
        </p:spPr>
        <p:txBody>
          <a:bodyPr wrap="none" lIns="9144" tIns="0" rIns="9144" bIns="0" rtlCol="0" anchor="ctr" anchorCtr="0">
            <a:spAutoFit/>
          </a:bodyPr>
          <a:lstStyle/>
          <a:p>
            <a:pPr algn="ctr" defTabSz="912813" rtl="0" fontAlgn="base">
              <a:spcBef>
                <a:spcPct val="0"/>
              </a:spcBef>
              <a:spcAft>
                <a:spcPct val="0"/>
              </a:spcAft>
            </a:pPr>
            <a:r>
              <a:rPr lang="en-US" sz="1050"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Data Visualizations</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101" name="TextBox 100"/>
          <p:cNvSpPr txBox="1"/>
          <p:nvPr/>
        </p:nvSpPr>
        <p:spPr>
          <a:xfrm>
            <a:off x="4239179" y="6159747"/>
            <a:ext cx="872868" cy="161583"/>
          </a:xfrm>
          <a:prstGeom prst="rect">
            <a:avLst/>
          </a:prstGeom>
          <a:noFill/>
          <a:effectLst/>
        </p:spPr>
        <p:txBody>
          <a:bodyPr wrap="none" lIns="9144" tIns="0" rIns="9144" bIns="0" rtlCol="0" anchor="ctr" anchorCtr="0">
            <a:spAutoFit/>
          </a:bodyPr>
          <a:lstStyle/>
          <a:p>
            <a:pPr algn="ctr" defTabSz="912813" rtl="0" fontAlgn="base">
              <a:spcBef>
                <a:spcPct val="0"/>
              </a:spcBef>
              <a:spcAft>
                <a:spcPct val="0"/>
              </a:spcAft>
            </a:pPr>
            <a:r>
              <a:rPr lang="en-US" sz="1050"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VS Integration</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103" name="TextBox 102"/>
          <p:cNvSpPr txBox="1"/>
          <p:nvPr/>
        </p:nvSpPr>
        <p:spPr>
          <a:xfrm>
            <a:off x="2865174" y="6377957"/>
            <a:ext cx="265330" cy="161583"/>
          </a:xfrm>
          <a:prstGeom prst="rect">
            <a:avLst/>
          </a:prstGeom>
          <a:noFill/>
          <a:effectLst/>
        </p:spPr>
        <p:txBody>
          <a:bodyPr wrap="none" lIns="9144" tIns="0" rIns="9144" bIns="0" rtlCol="0" anchor="ctr" anchorCtr="0">
            <a:spAutoFit/>
          </a:bodyPr>
          <a:lstStyle/>
          <a:p>
            <a:pPr algn="ctr" defTabSz="912813" rtl="0" fontAlgn="base">
              <a:spcBef>
                <a:spcPct val="0"/>
              </a:spcBef>
              <a:spcAft>
                <a:spcPct val="0"/>
              </a:spcAft>
            </a:pPr>
            <a:r>
              <a:rPr lang="en-US" sz="1050"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KPIs</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105" name="TextBox 104"/>
          <p:cNvSpPr txBox="1"/>
          <p:nvPr/>
        </p:nvSpPr>
        <p:spPr>
          <a:xfrm>
            <a:off x="2867579" y="6159748"/>
            <a:ext cx="994696" cy="161583"/>
          </a:xfrm>
          <a:prstGeom prst="rect">
            <a:avLst/>
          </a:prstGeom>
          <a:noFill/>
          <a:effectLst/>
        </p:spPr>
        <p:txBody>
          <a:bodyPr wrap="none" lIns="9144" tIns="0" rIns="9144" bIns="0" rtlCol="0" anchor="ctr" anchorCtr="0">
            <a:spAutoFit/>
          </a:bodyPr>
          <a:lstStyle/>
          <a:p>
            <a:pPr algn="ctr" defTabSz="912813" rtl="0" fontAlgn="base">
              <a:spcBef>
                <a:spcPct val="0"/>
              </a:spcBef>
              <a:spcAft>
                <a:spcPct val="0"/>
              </a:spcAft>
            </a:pPr>
            <a:r>
              <a:rPr lang="en-US" sz="1050"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Multiple sources</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106" name="TextBox 105"/>
          <p:cNvSpPr txBox="1"/>
          <p:nvPr/>
        </p:nvSpPr>
        <p:spPr>
          <a:xfrm>
            <a:off x="5268108" y="6159747"/>
            <a:ext cx="1058815" cy="161583"/>
          </a:xfrm>
          <a:prstGeom prst="rect">
            <a:avLst/>
          </a:prstGeom>
          <a:noFill/>
          <a:effectLst/>
        </p:spPr>
        <p:txBody>
          <a:bodyPr wrap="none" lIns="9144" tIns="0" rIns="9144" bIns="0" rtlCol="0" anchor="ctr" anchorCtr="0">
            <a:spAutoFit/>
          </a:bodyPr>
          <a:lstStyle/>
          <a:p>
            <a:pPr algn="ctr" defTabSz="912813" rtl="0" fontAlgn="base">
              <a:spcBef>
                <a:spcPct val="0"/>
              </a:spcBef>
              <a:spcAft>
                <a:spcPct val="0"/>
              </a:spcAft>
            </a:pPr>
            <a:r>
              <a:rPr lang="en-US" sz="105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Office</a:t>
            </a:r>
            <a:r>
              <a:rPr lang="en-US" sz="1050"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 Integration</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98" name="TextBox 97"/>
          <p:cNvSpPr txBox="1"/>
          <p:nvPr/>
        </p:nvSpPr>
        <p:spPr>
          <a:xfrm>
            <a:off x="1866935" y="2645234"/>
            <a:ext cx="544252" cy="161583"/>
          </a:xfrm>
          <a:prstGeom prst="rect">
            <a:avLst/>
          </a:prstGeom>
          <a:noFill/>
          <a:effectLst/>
        </p:spPr>
        <p:txBody>
          <a:bodyPr wrap="none" lIns="9144" tIns="0" rIns="9144" bIns="0" rtlCol="0" anchor="ctr" anchorCtr="0">
            <a:spAutoFit/>
          </a:bodyPr>
          <a:lstStyle/>
          <a:p>
            <a:pPr algn="ctr" defTabSz="912813" rtl="0" fontAlgn="base">
              <a:spcBef>
                <a:spcPct val="0"/>
              </a:spcBef>
              <a:spcAft>
                <a:spcPct val="0"/>
              </a:spcAft>
            </a:pPr>
            <a:r>
              <a:rPr lang="en-US" sz="105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Scripting</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100" name="TextBox 99"/>
          <p:cNvSpPr txBox="1"/>
          <p:nvPr/>
        </p:nvSpPr>
        <p:spPr>
          <a:xfrm>
            <a:off x="2847254" y="2649350"/>
            <a:ext cx="239681" cy="161583"/>
          </a:xfrm>
          <a:prstGeom prst="rect">
            <a:avLst/>
          </a:prstGeom>
          <a:noFill/>
          <a:effectLst/>
        </p:spPr>
        <p:txBody>
          <a:bodyPr wrap="none" lIns="9144" tIns="0" rIns="9144" bIns="0" rtlCol="0" anchor="ctr" anchorCtr="0">
            <a:spAutoFit/>
          </a:bodyPr>
          <a:lstStyle/>
          <a:p>
            <a:pPr algn="ctr" defTabSz="912813" rtl="0" fontAlgn="base">
              <a:spcBef>
                <a:spcPct val="0"/>
              </a:spcBef>
              <a:spcAft>
                <a:spcPct val="0"/>
              </a:spcAft>
            </a:pPr>
            <a:r>
              <a:rPr lang="en-US" sz="105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GUI</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107" name="TextBox 106"/>
          <p:cNvSpPr txBox="1"/>
          <p:nvPr/>
        </p:nvSpPr>
        <p:spPr>
          <a:xfrm>
            <a:off x="4466340" y="2514600"/>
            <a:ext cx="844013" cy="323165"/>
          </a:xfrm>
          <a:prstGeom prst="rect">
            <a:avLst/>
          </a:prstGeom>
          <a:noFill/>
          <a:ln w="38100" cmpd="sng">
            <a:noFill/>
          </a:ln>
        </p:spPr>
        <p:txBody>
          <a:bodyPr wrap="none" lIns="9144" tIns="0" rIns="9144" bIns="0" rtlCol="0" anchor="ctr" anchorCtr="0">
            <a:spAutoFit/>
          </a:bodyPr>
          <a:lstStyle/>
          <a:p>
            <a:pPr defTabSz="912813" rtl="0" fontAlgn="base">
              <a:spcBef>
                <a:spcPct val="0"/>
              </a:spcBef>
              <a:spcAft>
                <a:spcPct val="0"/>
              </a:spcAft>
            </a:pPr>
            <a:r>
              <a:rPr lang="en-US" sz="105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Management </a:t>
            </a:r>
          </a:p>
          <a:p>
            <a:pPr defTabSz="912813" rtl="0" fontAlgn="base">
              <a:spcBef>
                <a:spcPct val="0"/>
              </a:spcBef>
              <a:spcAft>
                <a:spcPct val="0"/>
              </a:spcAft>
            </a:pPr>
            <a:r>
              <a:rPr lang="en-US" sz="105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Studio</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109" name="TextBox 108"/>
          <p:cNvSpPr txBox="1"/>
          <p:nvPr/>
        </p:nvSpPr>
        <p:spPr>
          <a:xfrm>
            <a:off x="5601879" y="2438400"/>
            <a:ext cx="810350" cy="323165"/>
          </a:xfrm>
          <a:prstGeom prst="rect">
            <a:avLst/>
          </a:prstGeom>
          <a:noFill/>
          <a:ln w="38100" cmpd="sng">
            <a:noFill/>
          </a:ln>
        </p:spPr>
        <p:txBody>
          <a:bodyPr wrap="none" lIns="9144" tIns="0" rIns="9144" bIns="0" rtlCol="0" anchor="ctr" anchorCtr="0">
            <a:spAutoFit/>
          </a:bodyPr>
          <a:lstStyle/>
          <a:p>
            <a:pPr algn="ctr" defTabSz="912813" rtl="0" fontAlgn="base">
              <a:spcBef>
                <a:spcPct val="0"/>
              </a:spcBef>
              <a:spcAft>
                <a:spcPct val="0"/>
              </a:spcAft>
            </a:pPr>
            <a:r>
              <a:rPr lang="en-US" sz="105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Policy-Based </a:t>
            </a:r>
          </a:p>
          <a:p>
            <a:pPr algn="ctr" defTabSz="912813" rtl="0" fontAlgn="base">
              <a:spcBef>
                <a:spcPct val="0"/>
              </a:spcBef>
              <a:spcAft>
                <a:spcPct val="0"/>
              </a:spcAft>
            </a:pPr>
            <a:r>
              <a:rPr lang="en-US" sz="105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Management</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110" name="TextBox 109"/>
          <p:cNvSpPr txBox="1"/>
          <p:nvPr/>
        </p:nvSpPr>
        <p:spPr>
          <a:xfrm>
            <a:off x="6617377" y="1600200"/>
            <a:ext cx="853632" cy="323165"/>
          </a:xfrm>
          <a:prstGeom prst="rect">
            <a:avLst/>
          </a:prstGeom>
          <a:noFill/>
          <a:ln w="38100" cmpd="sng">
            <a:noFill/>
          </a:ln>
        </p:spPr>
        <p:txBody>
          <a:bodyPr wrap="none" lIns="9144" tIns="0" rIns="9144" bIns="0" rtlCol="0" anchor="ctr" anchorCtr="0">
            <a:spAutoFit/>
          </a:bodyPr>
          <a:lstStyle/>
          <a:p>
            <a:pPr algn="ctr" defTabSz="912813" rtl="0" fontAlgn="base">
              <a:spcBef>
                <a:spcPct val="0"/>
              </a:spcBef>
              <a:spcAft>
                <a:spcPct val="0"/>
              </a:spcAft>
            </a:pPr>
            <a:r>
              <a:rPr lang="en-US" sz="105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Scale-up with</a:t>
            </a:r>
          </a:p>
          <a:p>
            <a:pPr algn="ctr" defTabSz="912813" rtl="0" fontAlgn="base">
              <a:spcBef>
                <a:spcPct val="0"/>
              </a:spcBef>
              <a:spcAft>
                <a:spcPct val="0"/>
              </a:spcAft>
            </a:pPr>
            <a:r>
              <a:rPr lang="en-US" sz="1050"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&gt;64 Support</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111" name="TextBox 110"/>
          <p:cNvSpPr txBox="1"/>
          <p:nvPr/>
        </p:nvSpPr>
        <p:spPr>
          <a:xfrm>
            <a:off x="1946668" y="2074030"/>
            <a:ext cx="808748" cy="161583"/>
          </a:xfrm>
          <a:prstGeom prst="rect">
            <a:avLst/>
          </a:prstGeom>
          <a:noFill/>
          <a:effectLst/>
        </p:spPr>
        <p:txBody>
          <a:bodyPr wrap="none" lIns="9144" tIns="0" rIns="9144" bIns="0" rtlCol="0" anchor="ctr" anchorCtr="0">
            <a:spAutoFit/>
          </a:bodyPr>
          <a:lstStyle/>
          <a:p>
            <a:pPr algn="ctr" defTabSz="912813" rtl="0" fontAlgn="base">
              <a:spcBef>
                <a:spcPct val="0"/>
              </a:spcBef>
              <a:spcAft>
                <a:spcPct val="0"/>
              </a:spcAft>
            </a:pPr>
            <a:r>
              <a:rPr lang="en-US" sz="105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Log Shipping</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113" name="TextBox 112"/>
          <p:cNvSpPr txBox="1"/>
          <p:nvPr/>
        </p:nvSpPr>
        <p:spPr>
          <a:xfrm>
            <a:off x="2852845" y="2074030"/>
            <a:ext cx="1145378" cy="161583"/>
          </a:xfrm>
          <a:prstGeom prst="rect">
            <a:avLst/>
          </a:prstGeom>
          <a:noFill/>
          <a:effectLst/>
        </p:spPr>
        <p:txBody>
          <a:bodyPr wrap="none" lIns="9144" tIns="0" rIns="9144" bIns="0" rtlCol="0" anchor="ctr" anchorCtr="0">
            <a:spAutoFit/>
          </a:bodyPr>
          <a:lstStyle/>
          <a:p>
            <a:pPr algn="ctr" defTabSz="912813" rtl="0" fontAlgn="base">
              <a:spcBef>
                <a:spcPct val="0"/>
              </a:spcBef>
              <a:spcAft>
                <a:spcPct val="0"/>
              </a:spcAft>
            </a:pPr>
            <a:r>
              <a:rPr lang="en-US" sz="105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Failover Clustering</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114" name="TextBox 113"/>
          <p:cNvSpPr txBox="1"/>
          <p:nvPr/>
        </p:nvSpPr>
        <p:spPr>
          <a:xfrm>
            <a:off x="4466340" y="1905000"/>
            <a:ext cx="576312" cy="323165"/>
          </a:xfrm>
          <a:prstGeom prst="rect">
            <a:avLst/>
          </a:prstGeom>
          <a:noFill/>
          <a:effectLst/>
        </p:spPr>
        <p:txBody>
          <a:bodyPr wrap="none" lIns="9144" tIns="0" rIns="9144" bIns="0" rtlCol="0" anchor="ctr" anchorCtr="0">
            <a:spAutoFit/>
          </a:bodyPr>
          <a:lstStyle/>
          <a:p>
            <a:pPr defTabSz="912813" rtl="0" fontAlgn="base">
              <a:spcBef>
                <a:spcPct val="0"/>
              </a:spcBef>
              <a:spcAft>
                <a:spcPct val="0"/>
              </a:spcAft>
            </a:pPr>
            <a:r>
              <a:rPr lang="en-US" sz="105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Database</a:t>
            </a:r>
          </a:p>
          <a:p>
            <a:pPr defTabSz="912813" rtl="0" fontAlgn="base">
              <a:spcBef>
                <a:spcPct val="0"/>
              </a:spcBef>
              <a:spcAft>
                <a:spcPct val="0"/>
              </a:spcAft>
            </a:pPr>
            <a:r>
              <a:rPr lang="en-US" sz="105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Mirroring</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117" name="Slide Number Placeholder 116"/>
          <p:cNvSpPr>
            <a:spLocks noGrp="1"/>
          </p:cNvSpPr>
          <p:nvPr>
            <p:ph type="sldNum" sz="quarter" idx="10"/>
          </p:nvPr>
        </p:nvSpPr>
        <p:spPr/>
        <p:txBody>
          <a:bodyPr/>
          <a:lstStyle/>
          <a:p>
            <a:fld id="{ACFC1C43-4963-4A84-9B5D-A33A80ABAB4E}" type="slidenum">
              <a:rPr lang="en-US" smtClean="0"/>
              <a:pPr/>
              <a:t>12</a:t>
            </a:fld>
            <a:endParaRPr lang="en-US"/>
          </a:p>
        </p:txBody>
      </p:sp>
      <p:sp>
        <p:nvSpPr>
          <p:cNvPr id="119" name="Footer Placeholder 118"/>
          <p:cNvSpPr>
            <a:spLocks noGrp="1"/>
          </p:cNvSpPr>
          <p:nvPr>
            <p:ph type="ftr" sz="quarter" idx="11"/>
          </p:nvPr>
        </p:nvSpPr>
        <p:spPr>
          <a:xfrm>
            <a:off x="0" y="6492875"/>
            <a:ext cx="6248400" cy="365125"/>
          </a:xfrm>
        </p:spPr>
        <p:txBody>
          <a:bodyPr/>
          <a:lstStyle/>
          <a:p>
            <a:r>
              <a:rPr lang="en-US" dirty="0" smtClean="0"/>
              <a:t>* </a:t>
            </a:r>
            <a:r>
              <a:rPr smtClean="0"/>
              <a:t>N</a:t>
            </a:r>
            <a:r>
              <a:rPr lang="en-US" dirty="0" err="1" smtClean="0"/>
              <a:t>ot</a:t>
            </a:r>
            <a:r>
              <a:rPr lang="en-US" dirty="0" smtClean="0"/>
              <a:t> a complete list of product release features. Microsoft Confidential—Preliminary Information Subject to Change</a:t>
            </a:r>
            <a:endParaRPr lang="en-US" dirty="0"/>
          </a:p>
        </p:txBody>
      </p:sp>
      <p:sp>
        <p:nvSpPr>
          <p:cNvPr id="102" name="TextBox 101"/>
          <p:cNvSpPr txBox="1"/>
          <p:nvPr/>
        </p:nvSpPr>
        <p:spPr>
          <a:xfrm>
            <a:off x="4225789" y="5704110"/>
            <a:ext cx="706155" cy="161583"/>
          </a:xfrm>
          <a:prstGeom prst="rect">
            <a:avLst/>
          </a:prstGeom>
          <a:noFill/>
          <a:ln w="38100" cmpd="sng">
            <a:noFill/>
          </a:ln>
        </p:spPr>
        <p:txBody>
          <a:bodyPr wrap="none" lIns="9144" tIns="0" rIns="9144" bIns="0" rtlCol="0" anchor="ctr" anchorCtr="0">
            <a:spAutoFit/>
          </a:bodyPr>
          <a:lstStyle/>
          <a:p>
            <a:pPr algn="ctr" defTabSz="912813" rtl="0" fontAlgn="base">
              <a:spcBef>
                <a:spcPct val="0"/>
              </a:spcBef>
              <a:spcAft>
                <a:spcPct val="0"/>
              </a:spcAft>
            </a:pPr>
            <a:r>
              <a:rPr lang="en-US" sz="105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Partitioning</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116" name="TextBox 115"/>
          <p:cNvSpPr txBox="1"/>
          <p:nvPr/>
        </p:nvSpPr>
        <p:spPr>
          <a:xfrm>
            <a:off x="1632473" y="4387321"/>
            <a:ext cx="568297" cy="161583"/>
          </a:xfrm>
          <a:prstGeom prst="rect">
            <a:avLst/>
          </a:prstGeom>
          <a:noFill/>
          <a:ln w="38100" cmpd="sng">
            <a:noFill/>
          </a:ln>
        </p:spPr>
        <p:txBody>
          <a:bodyPr wrap="none" lIns="9144" tIns="0" rIns="9144" bIns="0" rtlCol="0" anchor="ctr" anchorCtr="0">
            <a:spAutoFit/>
          </a:bodyPr>
          <a:lstStyle/>
          <a:p>
            <a:pPr algn="ctr" defTabSz="912813" rtl="0" fontAlgn="base">
              <a:spcBef>
                <a:spcPct val="0"/>
              </a:spcBef>
              <a:spcAft>
                <a:spcPct val="0"/>
              </a:spcAft>
            </a:pPr>
            <a:r>
              <a:rPr lang="en-US" sz="1050"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ADO.NET</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120" name="TextBox 119"/>
          <p:cNvSpPr txBox="1"/>
          <p:nvPr/>
        </p:nvSpPr>
        <p:spPr>
          <a:xfrm>
            <a:off x="5192201" y="5043541"/>
            <a:ext cx="1066831" cy="161583"/>
          </a:xfrm>
          <a:prstGeom prst="rect">
            <a:avLst/>
          </a:prstGeom>
          <a:noFill/>
          <a:ln w="38100" cmpd="sng">
            <a:noFill/>
          </a:ln>
        </p:spPr>
        <p:txBody>
          <a:bodyPr wrap="none" lIns="9144" tIns="0" rIns="9144" bIns="0" rtlCol="0" anchor="ctr" anchorCtr="0">
            <a:spAutoFit/>
          </a:bodyPr>
          <a:lstStyle/>
          <a:p>
            <a:pPr algn="ctr" defTabSz="912813" rtl="0" fontAlgn="base">
              <a:spcBef>
                <a:spcPct val="0"/>
              </a:spcBef>
              <a:spcAft>
                <a:spcPct val="0"/>
              </a:spcAft>
            </a:pPr>
            <a:r>
              <a:rPr lang="en-US" sz="1050"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Entity Framework</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122" name="TextBox 121"/>
          <p:cNvSpPr txBox="1"/>
          <p:nvPr/>
        </p:nvSpPr>
        <p:spPr>
          <a:xfrm>
            <a:off x="4767593" y="4191000"/>
            <a:ext cx="919354" cy="323165"/>
          </a:xfrm>
          <a:prstGeom prst="rect">
            <a:avLst/>
          </a:prstGeom>
          <a:noFill/>
          <a:ln w="38100" cmpd="sng">
            <a:noFill/>
          </a:ln>
        </p:spPr>
        <p:txBody>
          <a:bodyPr wrap="none" lIns="9144" tIns="0" rIns="9144" bIns="0" rtlCol="0" anchor="ctr" anchorCtr="0">
            <a:spAutoFit/>
          </a:bodyPr>
          <a:lstStyle/>
          <a:p>
            <a:pPr algn="ctr" defTabSz="912813" rtl="0" fontAlgn="base">
              <a:spcBef>
                <a:spcPct val="0"/>
              </a:spcBef>
              <a:spcAft>
                <a:spcPct val="0"/>
              </a:spcAft>
            </a:pPr>
            <a:r>
              <a:rPr lang="en-US" sz="1050"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ADO.NET Data </a:t>
            </a:r>
          </a:p>
          <a:p>
            <a:pPr algn="ctr" defTabSz="912813" rtl="0" fontAlgn="base">
              <a:spcBef>
                <a:spcPct val="0"/>
              </a:spcBef>
              <a:spcAft>
                <a:spcPct val="0"/>
              </a:spcAft>
            </a:pPr>
            <a:r>
              <a:rPr lang="en-US" sz="1050"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Services</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123" name="TextBox 122"/>
          <p:cNvSpPr txBox="1"/>
          <p:nvPr/>
        </p:nvSpPr>
        <p:spPr>
          <a:xfrm>
            <a:off x="648105" y="4184719"/>
            <a:ext cx="374333" cy="161583"/>
          </a:xfrm>
          <a:prstGeom prst="rect">
            <a:avLst/>
          </a:prstGeom>
          <a:noFill/>
          <a:ln w="38100" cmpd="sng">
            <a:noFill/>
          </a:ln>
        </p:spPr>
        <p:txBody>
          <a:bodyPr wrap="none" lIns="9144" tIns="0" rIns="9144" bIns="0" rtlCol="0" anchor="ctr" anchorCtr="0">
            <a:spAutoFit/>
          </a:bodyPr>
          <a:lstStyle/>
          <a:p>
            <a:pPr algn="ctr" defTabSz="912813" rtl="0" fontAlgn="base">
              <a:spcBef>
                <a:spcPct val="0"/>
              </a:spcBef>
              <a:spcAft>
                <a:spcPct val="0"/>
              </a:spcAft>
            </a:pPr>
            <a:r>
              <a:rPr lang="en-US" sz="1050"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ODBC</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124" name="TextBox 123"/>
          <p:cNvSpPr txBox="1"/>
          <p:nvPr/>
        </p:nvSpPr>
        <p:spPr>
          <a:xfrm>
            <a:off x="733030" y="4399871"/>
            <a:ext cx="459292" cy="161583"/>
          </a:xfrm>
          <a:prstGeom prst="rect">
            <a:avLst/>
          </a:prstGeom>
          <a:noFill/>
          <a:ln w="38100" cmpd="sng">
            <a:noFill/>
          </a:ln>
        </p:spPr>
        <p:txBody>
          <a:bodyPr wrap="none" lIns="9144" tIns="0" rIns="9144" bIns="0" rtlCol="0" anchor="ctr" anchorCtr="0">
            <a:spAutoFit/>
          </a:bodyPr>
          <a:lstStyle/>
          <a:p>
            <a:pPr algn="ctr" defTabSz="912813" rtl="0" fontAlgn="base">
              <a:spcBef>
                <a:spcPct val="0"/>
              </a:spcBef>
              <a:spcAft>
                <a:spcPct val="0"/>
              </a:spcAft>
            </a:pPr>
            <a:r>
              <a:rPr lang="en-US" sz="105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O</a:t>
            </a:r>
            <a:r>
              <a:rPr lang="en-US" sz="1050"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rPr>
              <a:t>LE DB</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grpSp>
        <p:nvGrpSpPr>
          <p:cNvPr id="126" name="Group 150"/>
          <p:cNvGrpSpPr/>
          <p:nvPr/>
        </p:nvGrpSpPr>
        <p:grpSpPr>
          <a:xfrm>
            <a:off x="6194472" y="1093324"/>
            <a:ext cx="779059" cy="5459876"/>
            <a:chOff x="6991954" y="1066800"/>
            <a:chExt cx="1038470" cy="6144847"/>
          </a:xfrm>
        </p:grpSpPr>
        <p:sp>
          <p:nvSpPr>
            <p:cNvPr id="127" name="TextBox 126"/>
            <p:cNvSpPr txBox="1"/>
            <p:nvPr/>
          </p:nvSpPr>
          <p:spPr>
            <a:xfrm>
              <a:off x="6991954" y="1066800"/>
              <a:ext cx="1038470" cy="311750"/>
            </a:xfrm>
            <a:prstGeom prst="rect">
              <a:avLst/>
            </a:prstGeom>
            <a:noFill/>
            <a:ln>
              <a:noFill/>
            </a:ln>
          </p:spPr>
          <p:txBody>
            <a:bodyPr wrap="none" lIns="0" tIns="0" rIns="0" bIns="0" rtlCol="0" anchor="ctr" anchorCtr="0">
              <a:spAutoFit/>
            </a:bodyPr>
            <a:lstStyle/>
            <a:p>
              <a:pPr algn="ctr" defTabSz="912813" rtl="0" fontAlgn="base">
                <a:spcBef>
                  <a:spcPct val="0"/>
                </a:spcBef>
                <a:spcAft>
                  <a:spcPct val="0"/>
                </a:spcAft>
              </a:pPr>
              <a:r>
                <a:rPr lang="en-US" sz="900" b="1" kern="1200" dirty="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rPr>
                <a:t>SQL </a:t>
              </a:r>
              <a:r>
                <a:rPr lang="en-US" sz="900" b="1" kern="1200" dirty="0" smtClean="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rPr>
                <a:t>2008 R2</a:t>
              </a:r>
              <a:r>
                <a:rPr lang="en-US" sz="900" b="1" kern="1200" dirty="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rPr>
                <a:t/>
              </a:r>
              <a:br>
                <a:rPr lang="en-US" sz="900" b="1" kern="1200" dirty="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rPr>
              </a:br>
              <a:r>
                <a:rPr lang="en-US" sz="900" b="1" kern="1200" dirty="0" smtClean="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rPr>
                <a:t>SQL Madison*</a:t>
              </a:r>
              <a:endParaRPr lang="en-US" sz="900" b="1" kern="1200" dirty="0">
                <a:ln w="12700">
                  <a:noFill/>
                  <a:prstDash val="solid"/>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effectLst>
                  <a:outerShdw blurRad="165100" algn="ctr" rotWithShape="0">
                    <a:prstClr val="black"/>
                  </a:outerShdw>
                </a:effectLst>
                <a:latin typeface="segoe ui" pitchFamily="34" charset="0"/>
                <a:ea typeface="+mn-ea"/>
                <a:cs typeface="+mn-cs"/>
              </a:endParaRPr>
            </a:p>
          </p:txBody>
        </p:sp>
        <p:cxnSp>
          <p:nvCxnSpPr>
            <p:cNvPr id="129" name="Straight Connector 128"/>
            <p:cNvCxnSpPr/>
            <p:nvPr/>
          </p:nvCxnSpPr>
          <p:spPr>
            <a:xfrm rot="5400000">
              <a:off x="4533344" y="4329062"/>
              <a:ext cx="5763052" cy="2117"/>
            </a:xfrm>
            <a:prstGeom prst="line">
              <a:avLst/>
            </a:prstGeom>
            <a:ln>
              <a:solidFill>
                <a:schemeClr val="bg1"/>
              </a:solidFill>
              <a:prstDash val="dash"/>
            </a:ln>
            <a:effectLst>
              <a:glow rad="101600">
                <a:srgbClr xmlns:mc="http://schemas.openxmlformats.org/markup-compatibility/2006" xmlns:a14="http://schemas.microsoft.com/office/drawing/2007/7/7/main" val="00FFFF" mc:Ignorable="">
                  <a:alpha val="40000"/>
                </a:srgbClr>
              </a:glow>
            </a:effectLst>
          </p:spPr>
          <p:style>
            <a:lnRef idx="1">
              <a:schemeClr val="accent1"/>
            </a:lnRef>
            <a:fillRef idx="0">
              <a:schemeClr val="accent1"/>
            </a:fillRef>
            <a:effectRef idx="0">
              <a:schemeClr val="accent1"/>
            </a:effectRef>
            <a:fontRef idx="minor">
              <a:schemeClr val="tx1"/>
            </a:fontRef>
          </p:style>
        </p:cxnSp>
      </p:grpSp>
      <p:sp>
        <p:nvSpPr>
          <p:cNvPr id="130" name="TextBox 129"/>
          <p:cNvSpPr txBox="1"/>
          <p:nvPr/>
        </p:nvSpPr>
        <p:spPr>
          <a:xfrm>
            <a:off x="5638800" y="1752600"/>
            <a:ext cx="525016" cy="161583"/>
          </a:xfrm>
          <a:prstGeom prst="rect">
            <a:avLst/>
          </a:prstGeom>
          <a:noFill/>
          <a:ln w="38100" cmpd="sng">
            <a:noFill/>
          </a:ln>
        </p:spPr>
        <p:txBody>
          <a:bodyPr wrap="none" lIns="9144" tIns="0" rIns="9144" bIns="0" rtlCol="0" anchor="ctr" anchorCtr="0">
            <a:spAutoFit/>
          </a:bodyPr>
          <a:lstStyle/>
          <a:p>
            <a:pPr algn="ctr" defTabSz="912813" rtl="0" fontAlgn="base">
              <a:spcBef>
                <a:spcPct val="0"/>
              </a:spcBef>
              <a:spcAft>
                <a:spcPct val="0"/>
              </a:spcAft>
            </a:pPr>
            <a:r>
              <a:rPr lang="en-US" sz="105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Auditing</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133" name="TextBox 132"/>
          <p:cNvSpPr txBox="1"/>
          <p:nvPr/>
        </p:nvSpPr>
        <p:spPr>
          <a:xfrm>
            <a:off x="6627797" y="2057400"/>
            <a:ext cx="810350" cy="323165"/>
          </a:xfrm>
          <a:prstGeom prst="rect">
            <a:avLst/>
          </a:prstGeom>
          <a:noFill/>
          <a:ln w="38100" cmpd="sng">
            <a:noFill/>
          </a:ln>
        </p:spPr>
        <p:txBody>
          <a:bodyPr wrap="none" lIns="9144" tIns="0" rIns="9144" bIns="0" rtlCol="0" anchor="ctr" anchorCtr="0">
            <a:spAutoFit/>
          </a:bodyPr>
          <a:lstStyle/>
          <a:p>
            <a:pPr algn="ctr" defTabSz="912813" rtl="0" fontAlgn="base">
              <a:spcBef>
                <a:spcPct val="0"/>
              </a:spcBef>
              <a:spcAft>
                <a:spcPct val="0"/>
              </a:spcAft>
            </a:pPr>
            <a:r>
              <a:rPr lang="en-US" sz="105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Multi Server </a:t>
            </a:r>
          </a:p>
          <a:p>
            <a:pPr algn="ctr" defTabSz="912813" rtl="0" fontAlgn="base">
              <a:spcBef>
                <a:spcPct val="0"/>
              </a:spcBef>
              <a:spcAft>
                <a:spcPct val="0"/>
              </a:spcAft>
            </a:pPr>
            <a:r>
              <a:rPr lang="en-US" sz="105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Management</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135" name="TextBox 134"/>
          <p:cNvSpPr txBox="1"/>
          <p:nvPr/>
        </p:nvSpPr>
        <p:spPr>
          <a:xfrm>
            <a:off x="6626995" y="2496235"/>
            <a:ext cx="728597" cy="323165"/>
          </a:xfrm>
          <a:prstGeom prst="rect">
            <a:avLst/>
          </a:prstGeom>
          <a:noFill/>
          <a:ln w="38100" cmpd="sng">
            <a:noFill/>
          </a:ln>
        </p:spPr>
        <p:txBody>
          <a:bodyPr wrap="none" lIns="9144" tIns="0" rIns="9144" bIns="0" rtlCol="0" anchor="ctr" anchorCtr="0">
            <a:spAutoFit/>
          </a:bodyPr>
          <a:lstStyle/>
          <a:p>
            <a:pPr algn="ctr" defTabSz="912813" rtl="0" fontAlgn="base">
              <a:spcBef>
                <a:spcPct val="0"/>
              </a:spcBef>
              <a:spcAft>
                <a:spcPct val="0"/>
              </a:spcAft>
            </a:pPr>
            <a:r>
              <a:rPr lang="en-US" sz="105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On-premise</a:t>
            </a:r>
          </a:p>
          <a:p>
            <a:pPr algn="ctr" defTabSz="912813" rtl="0" fontAlgn="base">
              <a:spcBef>
                <a:spcPct val="0"/>
              </a:spcBef>
              <a:spcAft>
                <a:spcPct val="0"/>
              </a:spcAft>
            </a:pPr>
            <a:r>
              <a:rPr lang="en-US" sz="105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Off-premise</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136" name="TextBox 135"/>
          <p:cNvSpPr txBox="1"/>
          <p:nvPr/>
        </p:nvSpPr>
        <p:spPr>
          <a:xfrm>
            <a:off x="6705600" y="5638800"/>
            <a:ext cx="835998" cy="323165"/>
          </a:xfrm>
          <a:prstGeom prst="rect">
            <a:avLst/>
          </a:prstGeom>
          <a:noFill/>
          <a:ln w="38100" cmpd="sng">
            <a:noFill/>
          </a:ln>
        </p:spPr>
        <p:txBody>
          <a:bodyPr wrap="none" lIns="9144" tIns="0" rIns="9144" bIns="0" rtlCol="0" anchor="ctr" anchorCtr="0">
            <a:spAutoFit/>
          </a:bodyPr>
          <a:lstStyle/>
          <a:p>
            <a:pPr defTabSz="912813" rtl="0" fontAlgn="base">
              <a:spcBef>
                <a:spcPct val="0"/>
              </a:spcBef>
              <a:spcAft>
                <a:spcPct val="0"/>
              </a:spcAft>
            </a:pPr>
            <a:r>
              <a:rPr lang="en-US" sz="105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Massively </a:t>
            </a:r>
          </a:p>
          <a:p>
            <a:pPr defTabSz="912813" rtl="0" fontAlgn="base">
              <a:spcBef>
                <a:spcPct val="0"/>
              </a:spcBef>
              <a:spcAft>
                <a:spcPct val="0"/>
              </a:spcAft>
            </a:pPr>
            <a:r>
              <a:rPr lang="en-US" sz="105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Scale-out DW</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137" name="TextBox 136"/>
          <p:cNvSpPr txBox="1"/>
          <p:nvPr/>
        </p:nvSpPr>
        <p:spPr>
          <a:xfrm>
            <a:off x="6705600" y="6019800"/>
            <a:ext cx="707758" cy="323165"/>
          </a:xfrm>
          <a:prstGeom prst="rect">
            <a:avLst/>
          </a:prstGeom>
          <a:noFill/>
          <a:ln w="38100" cmpd="sng">
            <a:noFill/>
          </a:ln>
        </p:spPr>
        <p:txBody>
          <a:bodyPr wrap="none" lIns="9144" tIns="0" rIns="9144" bIns="0" rtlCol="0" anchor="ctr" anchorCtr="0">
            <a:spAutoFit/>
          </a:bodyPr>
          <a:lstStyle/>
          <a:p>
            <a:pPr defTabSz="912813" rtl="0" fontAlgn="base">
              <a:spcBef>
                <a:spcPct val="0"/>
              </a:spcBef>
              <a:spcAft>
                <a:spcPct val="0"/>
              </a:spcAft>
            </a:pPr>
            <a:r>
              <a:rPr lang="en-US" sz="105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Self-Service</a:t>
            </a:r>
          </a:p>
          <a:p>
            <a:pPr defTabSz="912813" rtl="0" fontAlgn="base">
              <a:spcBef>
                <a:spcPct val="0"/>
              </a:spcBef>
              <a:spcAft>
                <a:spcPct val="0"/>
              </a:spcAft>
            </a:pPr>
            <a:r>
              <a:rPr lang="en-US" sz="105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BI</a:t>
            </a:r>
            <a:endParaRPr lang="en-US" sz="105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mn-ea"/>
              <a:cs typeface="+mn-cs"/>
            </a:endParaRPr>
          </a:p>
        </p:txBody>
      </p:sp>
      <p:sp>
        <p:nvSpPr>
          <p:cNvPr id="132" name="Title 1"/>
          <p:cNvSpPr txBox="1">
            <a:spLocks/>
          </p:cNvSpPr>
          <p:nvPr/>
        </p:nvSpPr>
        <p:spPr>
          <a:xfrm>
            <a:off x="381000" y="609600"/>
            <a:ext cx="8382000" cy="430887"/>
          </a:xfrm>
          <a:prstGeom prst="rect">
            <a:avLst/>
          </a:prstGeom>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smtClean="0">
                <a:ln>
                  <a:noFill/>
                </a:ln>
                <a:solidFill>
                  <a:srgbClr xmlns:mc="http://schemas.openxmlformats.org/markup-compatibility/2006" xmlns:a14="http://schemas.microsoft.com/office/drawing/2007/7/7/main" val="D8B25C" mc:Ignorable="">
                    <a:lumMod val="75000"/>
                  </a:srgbClr>
                </a:solidFill>
                <a:effectLst/>
                <a:uLnTx/>
                <a:uFillTx/>
                <a:latin typeface="segoe ui" pitchFamily="34" charset="0"/>
                <a:ea typeface="+mn-ea"/>
                <a:cs typeface="Arial" charset="0"/>
              </a:rPr>
              <a:t>Product roadmap -Proven past and Promising future</a:t>
            </a:r>
            <a:endParaRPr kumimoji="0" lang="en-GB" sz="1800" b="0" i="0" u="none" strike="noStrike" kern="0" cap="none" spc="0" normalizeH="0" baseline="0" noProof="0" dirty="0">
              <a:ln>
                <a:noFill/>
              </a:ln>
              <a:solidFill>
                <a:srgbClr xmlns:mc="http://schemas.openxmlformats.org/markup-compatibility/2006" xmlns:a14="http://schemas.microsoft.com/office/drawing/2007/7/7/main" val="D8B25C" mc:Ignorable="">
                  <a:lumMod val="75000"/>
                </a:srgbClr>
              </a:solidFill>
              <a:effectLst/>
              <a:uLnTx/>
              <a:uFillTx/>
              <a:latin typeface="segoe ui" pitchFamily="34" charset="0"/>
              <a:ea typeface="+mn-ea"/>
              <a:cs typeface="Arial"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685800"/>
            <a:ext cx="8382000" cy="387798"/>
          </a:xfrm>
        </p:spPr>
        <p:txBody>
          <a:bodyPr/>
          <a:lstStyle/>
          <a:p>
            <a:r>
              <a:rPr lang="en-GB" sz="2800" dirty="0" smtClean="0">
                <a:solidFill>
                  <a:schemeClr val="accent4">
                    <a:lumMod val="75000"/>
                  </a:schemeClr>
                </a:solidFill>
              </a:rPr>
              <a:t>SQL Server 2008 R2 and Virtualization</a:t>
            </a:r>
            <a:endParaRPr lang="en-GB" dirty="0">
              <a:solidFill>
                <a:schemeClr val="accent4">
                  <a:lumMod val="75000"/>
                </a:schemeClr>
              </a:solidFill>
            </a:endParaRPr>
          </a:p>
        </p:txBody>
      </p:sp>
      <p:sp>
        <p:nvSpPr>
          <p:cNvPr id="12" name="Rectangle 11"/>
          <p:cNvSpPr/>
          <p:nvPr/>
        </p:nvSpPr>
        <p:spPr bwMode="auto">
          <a:xfrm>
            <a:off x="596482" y="1295400"/>
            <a:ext cx="8014118" cy="416256"/>
          </a:xfrm>
          <a:prstGeom prst="rect">
            <a:avLst/>
          </a:prstGeom>
          <a:gradFill flip="none" rotWithShape="1">
            <a:gsLst>
              <a:gs pos="0">
                <a:srgbClr xmlns:mc="http://schemas.openxmlformats.org/markup-compatibility/2006" xmlns:a14="http://schemas.microsoft.com/office/drawing/2007/7/7/main" val="F69200" mc:Ignorable=""/>
              </a:gs>
              <a:gs pos="50000">
                <a:srgbClr xmlns:mc="http://schemas.openxmlformats.org/markup-compatibility/2006" xmlns:a14="http://schemas.microsoft.com/office/drawing/2007/7/7/main" val="000000" mc:Ignorable=""/>
              </a:gs>
              <a:gs pos="70000">
                <a:srgbClr xmlns:mc="http://schemas.openxmlformats.org/markup-compatibility/2006" xmlns:a14="http://schemas.microsoft.com/office/drawing/2007/7/7/main" val="000000" mc:Ignorable=""/>
              </a:gs>
            </a:gsLst>
            <a:lin ang="1200000" scaled="0"/>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rgbClr xmlns:mc="http://schemas.openxmlformats.org/markup-compatibility/2006" xmlns:a14="http://schemas.microsoft.com/office/drawing/2007/7/7/main" val="0099FF" mc:Ignorable="">
                <a:satMod val="300000"/>
              </a:srgbClr>
            </a:contourClr>
          </a:sp3d>
        </p:spPr>
        <p:txBody>
          <a:bodyPr vert="horz" wrap="square" lIns="0" tIns="0" rIns="0" bIns="0" numCol="1" rtlCol="0" anchor="ctr" anchorCtr="0" compatLnSpc="1">
            <a:prstTxWarp prst="textNoShape">
              <a:avLst/>
            </a:prstTxWarp>
          </a:bodyPr>
          <a:lstStyle/>
          <a:p>
            <a:pPr marL="0" marR="0" lvl="0" indent="0" defTabSz="914099" rtl="0" eaLnBrk="1" fontAlgn="auto" latinLnBrk="0" hangingPunct="1">
              <a:lnSpc>
                <a:spcPct val="90000"/>
              </a:lnSpc>
              <a:spcBef>
                <a:spcPts val="473"/>
              </a:spcBef>
              <a:spcAft>
                <a:spcPts val="0"/>
              </a:spcAft>
              <a:buClr>
                <a:srgbClr xmlns:mc="http://schemas.openxmlformats.org/markup-compatibility/2006" xmlns:a14="http://schemas.microsoft.com/office/drawing/2007/7/7/main" val="CCCCCC" mc:Ignorable=""/>
              </a:buClr>
              <a:buSzPct val="95000"/>
              <a:buFontTx/>
              <a:buNone/>
              <a:tabLst>
                <a:tab pos="424590" algn="l"/>
              </a:tabLst>
              <a:defRPr/>
            </a:pPr>
            <a:r>
              <a:rPr kumimoji="0" lang="en-US" sz="1800" b="1" i="0" u="none" strike="noStrike" kern="1200" cap="none" spc="0" normalizeH="0" baseline="0" noProof="0" dirty="0" smtClean="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Segoe Semibold" pitchFamily="34" charset="0"/>
                <a:ea typeface="+mn-ea"/>
                <a:cs typeface="+mn-cs"/>
              </a:rPr>
              <a:t>Virtualization Advantages</a:t>
            </a:r>
            <a:endParaRPr kumimoji="0" lang="en-US" sz="1800" b="1" i="0" u="none" strike="noStrike" kern="1200" cap="none" spc="0" normalizeH="0" baseline="0" noProof="0" dirty="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Segoe Semibold" pitchFamily="34" charset="0"/>
              <a:ea typeface="+mn-ea"/>
              <a:cs typeface="+mn-cs"/>
            </a:endParaRPr>
          </a:p>
        </p:txBody>
      </p:sp>
      <p:sp>
        <p:nvSpPr>
          <p:cNvPr id="11" name="Title 24"/>
          <p:cNvSpPr txBox="1">
            <a:spLocks/>
          </p:cNvSpPr>
          <p:nvPr/>
        </p:nvSpPr>
        <p:spPr>
          <a:xfrm>
            <a:off x="304800" y="76200"/>
            <a:ext cx="8534400" cy="5539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50" normalizeH="0" baseline="0" noProof="0" dirty="0" smtClean="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uLnTx/>
                <a:uFillTx/>
                <a:latin typeface="segoe ui" pitchFamily="34" charset="0"/>
                <a:ea typeface="+mn-ea"/>
                <a:cs typeface="Arial" charset="0"/>
              </a:rPr>
              <a:t>Choosing a Data Platform</a:t>
            </a:r>
            <a:endParaRPr kumimoji="0" lang="en-US" sz="4000" b="0" i="0" u="none" strike="noStrike" kern="1200" cap="none" spc="-150" normalizeH="0" baseline="0" noProof="0" dirty="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uLnTx/>
              <a:uFillTx/>
              <a:latin typeface="segoe ui" pitchFamily="34" charset="0"/>
              <a:ea typeface="+mn-ea"/>
              <a:cs typeface="Arial" charset="0"/>
            </a:endParaRPr>
          </a:p>
        </p:txBody>
      </p:sp>
      <p:sp>
        <p:nvSpPr>
          <p:cNvPr id="13" name="Rectangle 12"/>
          <p:cNvSpPr/>
          <p:nvPr/>
        </p:nvSpPr>
        <p:spPr bwMode="auto">
          <a:xfrm>
            <a:off x="573975" y="1911369"/>
            <a:ext cx="8077200" cy="4184631"/>
          </a:xfrm>
          <a:prstGeom prst="rect">
            <a:avLst/>
          </a:prstGeom>
          <a:gradFill flip="none" rotWithShape="1">
            <a:gsLst>
              <a:gs pos="0">
                <a:srgbClr xmlns:mc="http://schemas.openxmlformats.org/markup-compatibility/2006" xmlns:a14="http://schemas.microsoft.com/office/drawing/2007/7/7/main" val="CCCCCC" mc:Ignorable="">
                  <a:lumMod val="50000"/>
                  <a:alpha val="0"/>
                </a:srgbClr>
              </a:gs>
              <a:gs pos="50000">
                <a:srgbClr xmlns:mc="http://schemas.openxmlformats.org/markup-compatibility/2006" xmlns:a14="http://schemas.microsoft.com/office/drawing/2007/7/7/main" val="000000" mc:Ignorable=""/>
              </a:gs>
              <a:gs pos="100000">
                <a:srgbClr xmlns:mc="http://schemas.openxmlformats.org/markup-compatibility/2006" xmlns:a14="http://schemas.microsoft.com/office/drawing/2007/7/7/main" val="4D4D4D" mc:Ignorable="">
                  <a:alpha val="0"/>
                </a:srgbClr>
              </a:gs>
            </a:gsLst>
            <a:lin ang="5400000" scaled="1"/>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rgbClr xmlns:mc="http://schemas.openxmlformats.org/markup-compatibility/2006" xmlns:a14="http://schemas.microsoft.com/office/drawing/2007/7/7/main" val="0099FF" mc:Ignorable="">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smtClean="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segoe ui" pitchFamily="34" charset="0"/>
              <a:ea typeface="+mn-ea"/>
              <a:cs typeface="+mn-cs"/>
            </a:endParaRPr>
          </a:p>
        </p:txBody>
      </p:sp>
      <p:sp>
        <p:nvSpPr>
          <p:cNvPr id="14" name="TextBox 13"/>
          <p:cNvSpPr txBox="1"/>
          <p:nvPr/>
        </p:nvSpPr>
        <p:spPr>
          <a:xfrm>
            <a:off x="838200" y="1828800"/>
            <a:ext cx="7143999" cy="4690515"/>
          </a:xfrm>
          <a:prstGeom prst="rect">
            <a:avLst/>
          </a:prstGeom>
          <a:noFill/>
        </p:spPr>
        <p:txBody>
          <a:bodyPr wrap="square" rtlCol="0">
            <a:spAutoFit/>
          </a:bodyPr>
          <a:lstStyle/>
          <a:p>
            <a:pPr marL="265113" lvl="0" indent="-265113" defTabSz="914363">
              <a:lnSpc>
                <a:spcPct val="150000"/>
              </a:lnSpc>
              <a:spcBef>
                <a:spcPct val="20000"/>
              </a:spcBef>
              <a:buClr>
                <a:srgbClr xmlns:mc="http://schemas.openxmlformats.org/markup-compatibility/2006" xmlns:a14="http://schemas.microsoft.com/office/drawing/2007/7/7/main" val="C00000" mc:Ignorable=""/>
              </a:buClr>
              <a:buSzPct val="130000"/>
              <a:buFont typeface="Arial" pitchFamily="34" charset="0"/>
              <a:buChar char="•"/>
            </a:pPr>
            <a:r>
              <a:rPr lang="en-US" sz="2000" dirty="0" smtClean="0">
                <a:solidFill>
                  <a:schemeClr val="bg1"/>
                </a:solidFill>
                <a:latin typeface="segoe ui" pitchFamily="34" charset="0"/>
                <a:cs typeface="+mn-cs"/>
              </a:rPr>
              <a:t>Licensing advantages</a:t>
            </a:r>
            <a:endParaRPr lang="en-GB" sz="2000" dirty="0" smtClean="0">
              <a:solidFill>
                <a:schemeClr val="bg1"/>
              </a:solidFill>
              <a:latin typeface="segoe ui" pitchFamily="34" charset="0"/>
              <a:cs typeface="+mn-cs"/>
            </a:endParaRPr>
          </a:p>
          <a:p>
            <a:pPr marL="854075" lvl="1" indent="-396875" defTabSz="914363" fontAlgn="auto">
              <a:lnSpc>
                <a:spcPct val="150000"/>
              </a:lnSpc>
              <a:spcBef>
                <a:spcPct val="20000"/>
              </a:spcBef>
              <a:spcAft>
                <a:spcPts val="0"/>
              </a:spcAft>
              <a:buClr>
                <a:srgbClr xmlns:mc="http://schemas.openxmlformats.org/markup-compatibility/2006" xmlns:a14="http://schemas.microsoft.com/office/drawing/2007/7/7/main" val="C00000" mc:Ignorable=""/>
              </a:buClr>
              <a:buFont typeface="Arial" pitchFamily="34" charset="0"/>
              <a:buChar char="•"/>
            </a:pPr>
            <a:r>
              <a:rPr lang="en-US" sz="1600" dirty="0" smtClean="0">
                <a:solidFill>
                  <a:schemeClr val="bg1"/>
                </a:solidFill>
                <a:latin typeface="segoe ui" pitchFamily="34" charset="0"/>
                <a:cs typeface="+mn-cs"/>
              </a:rPr>
              <a:t>Unlimited Virtualization licensing</a:t>
            </a:r>
            <a:endParaRPr lang="en-GB" sz="1600" dirty="0" smtClean="0">
              <a:solidFill>
                <a:schemeClr val="bg1"/>
              </a:solidFill>
              <a:latin typeface="segoe ui" pitchFamily="34" charset="0"/>
              <a:cs typeface="+mn-cs"/>
            </a:endParaRPr>
          </a:p>
          <a:p>
            <a:pPr marL="854075" lvl="1" indent="-396875" defTabSz="914363" fontAlgn="auto">
              <a:lnSpc>
                <a:spcPct val="150000"/>
              </a:lnSpc>
              <a:spcBef>
                <a:spcPct val="20000"/>
              </a:spcBef>
              <a:spcAft>
                <a:spcPts val="0"/>
              </a:spcAft>
              <a:buClr>
                <a:srgbClr xmlns:mc="http://schemas.openxmlformats.org/markup-compatibility/2006" xmlns:a14="http://schemas.microsoft.com/office/drawing/2007/7/7/main" val="C00000" mc:Ignorable=""/>
              </a:buClr>
              <a:buFont typeface="Arial" pitchFamily="34" charset="0"/>
              <a:buChar char="•"/>
            </a:pPr>
            <a:r>
              <a:rPr lang="en-US" sz="1600" dirty="0" smtClean="0">
                <a:solidFill>
                  <a:schemeClr val="bg1"/>
                </a:solidFill>
                <a:latin typeface="segoe ui" pitchFamily="34" charset="0"/>
                <a:cs typeface="+mn-cs"/>
              </a:rPr>
              <a:t>Application license mobility</a:t>
            </a:r>
            <a:endParaRPr lang="en-GB" sz="1600" dirty="0" smtClean="0">
              <a:solidFill>
                <a:schemeClr val="bg1"/>
              </a:solidFill>
              <a:latin typeface="segoe ui" pitchFamily="34" charset="0"/>
              <a:cs typeface="+mn-cs"/>
            </a:endParaRPr>
          </a:p>
          <a:p>
            <a:pPr marL="265113" indent="-265113" defTabSz="914363">
              <a:lnSpc>
                <a:spcPct val="150000"/>
              </a:lnSpc>
              <a:spcBef>
                <a:spcPct val="20000"/>
              </a:spcBef>
              <a:buClr>
                <a:srgbClr xmlns:mc="http://schemas.openxmlformats.org/markup-compatibility/2006" xmlns:a14="http://schemas.microsoft.com/office/drawing/2007/7/7/main" val="C00000" mc:Ignorable=""/>
              </a:buClr>
              <a:buSzPct val="130000"/>
              <a:buFont typeface="Arial" pitchFamily="34" charset="0"/>
              <a:buChar char="•"/>
            </a:pPr>
            <a:r>
              <a:rPr lang="en-US" sz="2000" dirty="0" smtClean="0">
                <a:solidFill>
                  <a:schemeClr val="bg1"/>
                </a:solidFill>
                <a:latin typeface="segoe ui" pitchFamily="34" charset="0"/>
                <a:cs typeface="+mn-cs"/>
              </a:rPr>
              <a:t>Proven performance/throughput</a:t>
            </a:r>
          </a:p>
          <a:p>
            <a:pPr marL="265113" lvl="0" indent="-265113" defTabSz="914363">
              <a:lnSpc>
                <a:spcPct val="150000"/>
              </a:lnSpc>
              <a:spcBef>
                <a:spcPct val="20000"/>
              </a:spcBef>
              <a:buClr>
                <a:srgbClr xmlns:mc="http://schemas.openxmlformats.org/markup-compatibility/2006" xmlns:a14="http://schemas.microsoft.com/office/drawing/2007/7/7/main" val="C00000" mc:Ignorable=""/>
              </a:buClr>
              <a:buSzPct val="130000"/>
              <a:buFont typeface="Arial" pitchFamily="34" charset="0"/>
              <a:buChar char="•"/>
            </a:pPr>
            <a:r>
              <a:rPr lang="en-GB" sz="2000" dirty="0" smtClean="0">
                <a:solidFill>
                  <a:schemeClr val="bg1"/>
                </a:solidFill>
                <a:latin typeface="segoe ui" pitchFamily="34" charset="0"/>
                <a:cs typeface="+mn-cs"/>
              </a:rPr>
              <a:t>Virtual machine agility</a:t>
            </a:r>
          </a:p>
          <a:p>
            <a:pPr marL="854075" lvl="1" indent="-396875" defTabSz="914363" fontAlgn="auto">
              <a:lnSpc>
                <a:spcPct val="150000"/>
              </a:lnSpc>
              <a:spcBef>
                <a:spcPct val="20000"/>
              </a:spcBef>
              <a:spcAft>
                <a:spcPts val="0"/>
              </a:spcAft>
              <a:buClr>
                <a:srgbClr xmlns:mc="http://schemas.openxmlformats.org/markup-compatibility/2006" xmlns:a14="http://schemas.microsoft.com/office/drawing/2007/7/7/main" val="C00000" mc:Ignorable=""/>
              </a:buClr>
              <a:buFont typeface="Arial" pitchFamily="34" charset="0"/>
              <a:buChar char="•"/>
            </a:pPr>
            <a:r>
              <a:rPr lang="en-GB" sz="1600" dirty="0" smtClean="0">
                <a:solidFill>
                  <a:schemeClr val="bg1"/>
                </a:solidFill>
                <a:latin typeface="segoe ui" pitchFamily="34" charset="0"/>
                <a:cs typeface="+mn-cs"/>
              </a:rPr>
              <a:t>SC-VMM enable movement of a database server VM from one physical server to another</a:t>
            </a:r>
          </a:p>
          <a:p>
            <a:pPr marL="854075" lvl="1" indent="-396875" defTabSz="914363" fontAlgn="auto">
              <a:lnSpc>
                <a:spcPct val="150000"/>
              </a:lnSpc>
              <a:spcBef>
                <a:spcPct val="20000"/>
              </a:spcBef>
              <a:spcAft>
                <a:spcPts val="0"/>
              </a:spcAft>
              <a:buClr>
                <a:srgbClr xmlns:mc="http://schemas.openxmlformats.org/markup-compatibility/2006" xmlns:a14="http://schemas.microsoft.com/office/drawing/2007/7/7/main" val="C00000" mc:Ignorable=""/>
              </a:buClr>
              <a:buFont typeface="Arial" pitchFamily="34" charset="0"/>
              <a:buChar char="•"/>
            </a:pPr>
            <a:r>
              <a:rPr lang="en-GB" sz="1600" dirty="0" err="1" smtClean="0">
                <a:solidFill>
                  <a:schemeClr val="bg1"/>
                </a:solidFill>
                <a:latin typeface="segoe ui" pitchFamily="34" charset="0"/>
                <a:cs typeface="+mn-cs"/>
              </a:rPr>
              <a:t>Sysprep</a:t>
            </a:r>
            <a:endParaRPr lang="en-GB" sz="1600" dirty="0" smtClean="0">
              <a:solidFill>
                <a:schemeClr val="bg1"/>
              </a:solidFill>
              <a:latin typeface="segoe ui" pitchFamily="34" charset="0"/>
              <a:cs typeface="+mn-cs"/>
            </a:endParaRPr>
          </a:p>
          <a:p>
            <a:pPr marL="265113" indent="-265113" defTabSz="914363">
              <a:lnSpc>
                <a:spcPct val="150000"/>
              </a:lnSpc>
              <a:spcBef>
                <a:spcPct val="20000"/>
              </a:spcBef>
              <a:buClr>
                <a:srgbClr xmlns:mc="http://schemas.openxmlformats.org/markup-compatibility/2006" xmlns:a14="http://schemas.microsoft.com/office/drawing/2007/7/7/main" val="C00000" mc:Ignorable=""/>
              </a:buClr>
              <a:buSzPct val="130000"/>
              <a:buFont typeface="Arial" pitchFamily="34" charset="0"/>
              <a:buChar char="•"/>
            </a:pPr>
            <a:r>
              <a:rPr lang="en-US" sz="2000" dirty="0" smtClean="0">
                <a:solidFill>
                  <a:schemeClr val="bg1"/>
                </a:solidFill>
                <a:latin typeface="segoe ui" pitchFamily="34" charset="0"/>
                <a:cs typeface="+mn-cs"/>
              </a:rPr>
              <a:t>Simplified data recovery</a:t>
            </a:r>
            <a:r>
              <a:rPr lang="en-US" sz="1600" dirty="0" smtClean="0">
                <a:solidFill>
                  <a:schemeClr val="bg1"/>
                </a:solidFill>
                <a:latin typeface="segoe ui" pitchFamily="34" charset="0"/>
                <a:cs typeface="+mn-cs"/>
              </a:rPr>
              <a:t> (Hyper-V VHD back-up)</a:t>
            </a:r>
            <a:endParaRPr lang="en-GB" sz="1600" dirty="0" smtClean="0">
              <a:solidFill>
                <a:schemeClr val="bg1"/>
              </a:solidFill>
              <a:latin typeface="segoe ui" pitchFamily="34" charset="0"/>
              <a:cs typeface="+mn-cs"/>
            </a:endParaRPr>
          </a:p>
          <a:p>
            <a:pPr marL="265113" indent="-265113" defTabSz="914363">
              <a:lnSpc>
                <a:spcPct val="150000"/>
              </a:lnSpc>
              <a:spcBef>
                <a:spcPct val="20000"/>
              </a:spcBef>
              <a:buClr>
                <a:srgbClr xmlns:mc="http://schemas.openxmlformats.org/markup-compatibility/2006" xmlns:a14="http://schemas.microsoft.com/office/drawing/2007/7/7/main" val="C00000" mc:Ignorable=""/>
              </a:buClr>
              <a:buSzPct val="130000"/>
              <a:buFont typeface="Arial" pitchFamily="34" charset="0"/>
              <a:buChar char="•"/>
            </a:pPr>
            <a:r>
              <a:rPr lang="en-GB" sz="2000" dirty="0">
                <a:solidFill>
                  <a:schemeClr val="bg1"/>
                </a:solidFill>
                <a:latin typeface="segoe ui" pitchFamily="34" charset="0"/>
                <a:cs typeface="+mn-cs"/>
              </a:rPr>
              <a:t>High Availability with Live Migration, </a:t>
            </a:r>
            <a:r>
              <a:rPr lang="en-GB" sz="2000" dirty="0" smtClean="0">
                <a:solidFill>
                  <a:schemeClr val="bg1"/>
                </a:solidFill>
                <a:latin typeface="segoe ui" pitchFamily="34" charset="0"/>
                <a:cs typeface="+mn-cs"/>
              </a:rPr>
              <a:t>&amp; </a:t>
            </a:r>
            <a:r>
              <a:rPr lang="en-GB" sz="2000" dirty="0">
                <a:solidFill>
                  <a:schemeClr val="bg1"/>
                </a:solidFill>
                <a:latin typeface="segoe ui" pitchFamily="34" charset="0"/>
                <a:cs typeface="+mn-cs"/>
              </a:rPr>
              <a:t>Guest Clustering</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685800"/>
            <a:ext cx="8382000" cy="387798"/>
          </a:xfrm>
        </p:spPr>
        <p:txBody>
          <a:bodyPr/>
          <a:lstStyle/>
          <a:p>
            <a:r>
              <a:rPr lang="en-GB" sz="2800" dirty="0" smtClean="0">
                <a:solidFill>
                  <a:schemeClr val="accent4">
                    <a:lumMod val="75000"/>
                  </a:schemeClr>
                </a:solidFill>
              </a:rPr>
              <a:t>Standardization</a:t>
            </a:r>
            <a:endParaRPr lang="en-GB" dirty="0">
              <a:solidFill>
                <a:schemeClr val="accent4">
                  <a:lumMod val="75000"/>
                </a:schemeClr>
              </a:solidFill>
            </a:endParaRPr>
          </a:p>
        </p:txBody>
      </p:sp>
      <p:sp>
        <p:nvSpPr>
          <p:cNvPr id="8" name="Title 24"/>
          <p:cNvSpPr txBox="1">
            <a:spLocks/>
          </p:cNvSpPr>
          <p:nvPr/>
        </p:nvSpPr>
        <p:spPr>
          <a:xfrm>
            <a:off x="152400" y="76200"/>
            <a:ext cx="8534400" cy="5539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50" normalizeH="0" baseline="0" noProof="0" dirty="0" smtClean="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uLnTx/>
                <a:uFillTx/>
                <a:latin typeface="segoe ui" pitchFamily="34" charset="0"/>
                <a:ea typeface="+mn-ea"/>
                <a:cs typeface="Arial" charset="0"/>
              </a:rPr>
              <a:t>Choosing a Data Platform</a:t>
            </a:r>
            <a:endParaRPr kumimoji="0" lang="en-US" sz="4000" b="0" i="0" u="none" strike="noStrike" kern="1200" cap="none" spc="-150" normalizeH="0" baseline="0" noProof="0" dirty="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uLnTx/>
              <a:uFillTx/>
              <a:latin typeface="segoe ui" pitchFamily="34" charset="0"/>
              <a:ea typeface="+mn-ea"/>
              <a:cs typeface="Arial" charset="0"/>
            </a:endParaRPr>
          </a:p>
        </p:txBody>
      </p:sp>
      <p:sp>
        <p:nvSpPr>
          <p:cNvPr id="9" name="Rectangle 8"/>
          <p:cNvSpPr/>
          <p:nvPr/>
        </p:nvSpPr>
        <p:spPr bwMode="auto">
          <a:xfrm>
            <a:off x="215482" y="1412544"/>
            <a:ext cx="8852318" cy="416256"/>
          </a:xfrm>
          <a:prstGeom prst="rect">
            <a:avLst/>
          </a:prstGeom>
          <a:gradFill flip="none" rotWithShape="1">
            <a:gsLst>
              <a:gs pos="0">
                <a:srgbClr xmlns:mc="http://schemas.openxmlformats.org/markup-compatibility/2006" xmlns:a14="http://schemas.microsoft.com/office/drawing/2007/7/7/main" val="F69200" mc:Ignorable=""/>
              </a:gs>
              <a:gs pos="50000">
                <a:srgbClr xmlns:mc="http://schemas.openxmlformats.org/markup-compatibility/2006" xmlns:a14="http://schemas.microsoft.com/office/drawing/2007/7/7/main" val="000000" mc:Ignorable=""/>
              </a:gs>
              <a:gs pos="70000">
                <a:srgbClr xmlns:mc="http://schemas.openxmlformats.org/markup-compatibility/2006" xmlns:a14="http://schemas.microsoft.com/office/drawing/2007/7/7/main" val="000000" mc:Ignorable=""/>
              </a:gs>
            </a:gsLst>
            <a:lin ang="1200000" scaled="0"/>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rgbClr xmlns:mc="http://schemas.openxmlformats.org/markup-compatibility/2006" xmlns:a14="http://schemas.microsoft.com/office/drawing/2007/7/7/main" val="0099FF" mc:Ignorable="">
                <a:satMod val="300000"/>
              </a:srgbClr>
            </a:contourClr>
          </a:sp3d>
        </p:spPr>
        <p:txBody>
          <a:bodyPr vert="horz" wrap="square" lIns="0" tIns="0" rIns="0" bIns="0" numCol="1" rtlCol="0" anchor="ctr" anchorCtr="0" compatLnSpc="1">
            <a:prstTxWarp prst="textNoShape">
              <a:avLst/>
            </a:prstTxWarp>
          </a:bodyPr>
          <a:lstStyle/>
          <a:p>
            <a:pPr marL="0" marR="0" lvl="0" indent="0" defTabSz="914099" rtl="0" eaLnBrk="1" fontAlgn="auto" latinLnBrk="0" hangingPunct="1">
              <a:lnSpc>
                <a:spcPct val="90000"/>
              </a:lnSpc>
              <a:spcBef>
                <a:spcPts val="473"/>
              </a:spcBef>
              <a:spcAft>
                <a:spcPts val="0"/>
              </a:spcAft>
              <a:buClr>
                <a:srgbClr xmlns:mc="http://schemas.openxmlformats.org/markup-compatibility/2006" xmlns:a14="http://schemas.microsoft.com/office/drawing/2007/7/7/main" val="CCCCCC" mc:Ignorable=""/>
              </a:buClr>
              <a:buSzPct val="95000"/>
              <a:buFontTx/>
              <a:buNone/>
              <a:tabLst>
                <a:tab pos="424590" algn="l"/>
              </a:tabLst>
              <a:defRPr/>
            </a:pPr>
            <a:r>
              <a:rPr kumimoji="0" lang="en-US" sz="1800" b="1" i="0" u="none" strike="noStrike" kern="1200" cap="none" spc="0" normalizeH="0" baseline="0" noProof="0" dirty="0" smtClean="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Segoe Semibold" pitchFamily="34" charset="0"/>
                <a:ea typeface="+mn-ea"/>
                <a:cs typeface="+mn-cs"/>
              </a:rPr>
              <a:t>Standardization Advantages</a:t>
            </a:r>
            <a:endParaRPr kumimoji="0" lang="en-US" sz="1800" b="1" i="0" u="none" strike="noStrike" kern="1200" cap="none" spc="0" normalizeH="0" baseline="0" noProof="0" dirty="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Segoe Semibold" pitchFamily="34" charset="0"/>
              <a:ea typeface="+mn-ea"/>
              <a:cs typeface="+mn-cs"/>
            </a:endParaRPr>
          </a:p>
        </p:txBody>
      </p:sp>
      <p:sp>
        <p:nvSpPr>
          <p:cNvPr id="10" name="Rectangle 9"/>
          <p:cNvSpPr/>
          <p:nvPr/>
        </p:nvSpPr>
        <p:spPr bwMode="auto">
          <a:xfrm>
            <a:off x="152400" y="1987569"/>
            <a:ext cx="7924800" cy="4184631"/>
          </a:xfrm>
          <a:prstGeom prst="rect">
            <a:avLst/>
          </a:prstGeom>
          <a:gradFill flip="none" rotWithShape="1">
            <a:gsLst>
              <a:gs pos="0">
                <a:srgbClr xmlns:mc="http://schemas.openxmlformats.org/markup-compatibility/2006" xmlns:a14="http://schemas.microsoft.com/office/drawing/2007/7/7/main" val="CCCCCC" mc:Ignorable="">
                  <a:lumMod val="50000"/>
                  <a:alpha val="0"/>
                </a:srgbClr>
              </a:gs>
              <a:gs pos="50000">
                <a:srgbClr xmlns:mc="http://schemas.openxmlformats.org/markup-compatibility/2006" xmlns:a14="http://schemas.microsoft.com/office/drawing/2007/7/7/main" val="000000" mc:Ignorable=""/>
              </a:gs>
              <a:gs pos="100000">
                <a:srgbClr xmlns:mc="http://schemas.openxmlformats.org/markup-compatibility/2006" xmlns:a14="http://schemas.microsoft.com/office/drawing/2007/7/7/main" val="4D4D4D" mc:Ignorable="">
                  <a:alpha val="0"/>
                </a:srgbClr>
              </a:gs>
            </a:gsLst>
            <a:lin ang="5400000" scaled="1"/>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rgbClr xmlns:mc="http://schemas.openxmlformats.org/markup-compatibility/2006" xmlns:a14="http://schemas.microsoft.com/office/drawing/2007/7/7/main" val="0099FF" mc:Ignorable="">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smtClean="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segoe ui" pitchFamily="34" charset="0"/>
              <a:ea typeface="+mn-ea"/>
              <a:cs typeface="+mn-cs"/>
            </a:endParaRPr>
          </a:p>
        </p:txBody>
      </p:sp>
      <p:sp>
        <p:nvSpPr>
          <p:cNvPr id="7" name="Content Placeholder 2"/>
          <p:cNvSpPr>
            <a:spLocks noGrp="1"/>
          </p:cNvSpPr>
          <p:nvPr>
            <p:ph idx="1"/>
          </p:nvPr>
        </p:nvSpPr>
        <p:spPr>
          <a:xfrm>
            <a:off x="533400" y="1905000"/>
            <a:ext cx="5257800" cy="4856714"/>
          </a:xfrm>
        </p:spPr>
        <p:txBody>
          <a:bodyPr/>
          <a:lstStyle/>
          <a:p>
            <a:pPr marL="273050" indent="-273050">
              <a:lnSpc>
                <a:spcPct val="150000"/>
              </a:lnSpc>
              <a:buClr>
                <a:srgbClr xmlns:mc="http://schemas.openxmlformats.org/markup-compatibility/2006" xmlns:a14="http://schemas.microsoft.com/office/drawing/2007/7/7/main" val="C00000" mc:Ignorable=""/>
              </a:buClr>
              <a:buFont typeface="Arial" pitchFamily="34" charset="0"/>
              <a:buChar char="•"/>
            </a:pPr>
            <a:r>
              <a:rPr lang="en-GB" sz="2000" dirty="0" smtClean="0">
                <a:solidFill>
                  <a:schemeClr val="bg1"/>
                </a:solidFill>
              </a:rPr>
              <a:t>Scales across all areas of business</a:t>
            </a:r>
          </a:p>
          <a:p>
            <a:pPr marL="669925" lvl="1" indent="-273050">
              <a:lnSpc>
                <a:spcPct val="150000"/>
              </a:lnSpc>
              <a:buClr>
                <a:srgbClr xmlns:mc="http://schemas.openxmlformats.org/markup-compatibility/2006" xmlns:a14="http://schemas.microsoft.com/office/drawing/2007/7/7/main" val="C00000" mc:Ignorable=""/>
              </a:buClr>
              <a:buFont typeface="Arial" pitchFamily="34" charset="0"/>
              <a:buChar char="•"/>
            </a:pPr>
            <a:r>
              <a:rPr lang="en-GB" sz="1600" dirty="0" smtClean="0">
                <a:solidFill>
                  <a:schemeClr val="bg1"/>
                </a:solidFill>
              </a:rPr>
              <a:t>OLTP</a:t>
            </a:r>
            <a:r>
              <a:rPr lang="en-GB" sz="1600" dirty="0" smtClean="0">
                <a:solidFill>
                  <a:schemeClr val="bg1"/>
                </a:solidFill>
                <a:sym typeface="Wingdings" pitchFamily="2" charset="2"/>
              </a:rPr>
              <a:t>BI/OLAP/</a:t>
            </a:r>
            <a:r>
              <a:rPr lang="en-GB" sz="1600" dirty="0" err="1" smtClean="0">
                <a:solidFill>
                  <a:schemeClr val="bg1"/>
                </a:solidFill>
                <a:sym typeface="Wingdings" pitchFamily="2" charset="2"/>
              </a:rPr>
              <a:t>DSSWeb</a:t>
            </a:r>
            <a:endParaRPr lang="en-GB" sz="1600" dirty="0" smtClean="0">
              <a:solidFill>
                <a:schemeClr val="bg1"/>
              </a:solidFill>
              <a:sym typeface="Wingdings" pitchFamily="2" charset="2"/>
            </a:endParaRPr>
          </a:p>
          <a:p>
            <a:pPr marL="669925" lvl="1" indent="-273050">
              <a:lnSpc>
                <a:spcPct val="150000"/>
              </a:lnSpc>
              <a:buClr>
                <a:srgbClr xmlns:mc="http://schemas.openxmlformats.org/markup-compatibility/2006" xmlns:a14="http://schemas.microsoft.com/office/drawing/2007/7/7/main" val="C00000" mc:Ignorable=""/>
              </a:buClr>
              <a:buFont typeface="Arial" pitchFamily="34" charset="0"/>
              <a:buChar char="•"/>
            </a:pPr>
            <a:r>
              <a:rPr lang="en-GB" sz="1600" dirty="0" smtClean="0">
                <a:solidFill>
                  <a:schemeClr val="bg1"/>
                </a:solidFill>
                <a:sym typeface="Wingdings" pitchFamily="2" charset="2"/>
              </a:rPr>
              <a:t>Small  Extremely large Servers</a:t>
            </a:r>
          </a:p>
          <a:p>
            <a:pPr marL="669925" lvl="1" indent="-273050">
              <a:lnSpc>
                <a:spcPct val="150000"/>
              </a:lnSpc>
              <a:buClr>
                <a:srgbClr xmlns:mc="http://schemas.openxmlformats.org/markup-compatibility/2006" xmlns:a14="http://schemas.microsoft.com/office/drawing/2007/7/7/main" val="C00000" mc:Ignorable=""/>
              </a:buClr>
              <a:buFont typeface="Arial" pitchFamily="34" charset="0"/>
              <a:buChar char="•"/>
            </a:pPr>
            <a:r>
              <a:rPr lang="en-GB" sz="1600" dirty="0" smtClean="0">
                <a:solidFill>
                  <a:schemeClr val="bg1"/>
                </a:solidFill>
                <a:sym typeface="Wingdings" pitchFamily="2" charset="2"/>
              </a:rPr>
              <a:t>X86-IA64 </a:t>
            </a:r>
            <a:endParaRPr lang="en-GB" sz="1600" dirty="0" smtClean="0">
              <a:solidFill>
                <a:schemeClr val="bg1"/>
              </a:solidFill>
            </a:endParaRPr>
          </a:p>
          <a:p>
            <a:pPr marL="669925" lvl="1" indent="-273050">
              <a:lnSpc>
                <a:spcPct val="150000"/>
              </a:lnSpc>
              <a:buClr>
                <a:srgbClr xmlns:mc="http://schemas.openxmlformats.org/markup-compatibility/2006" xmlns:a14="http://schemas.microsoft.com/office/drawing/2007/7/7/main" val="C00000" mc:Ignorable=""/>
              </a:buClr>
              <a:buFont typeface="Arial" pitchFamily="34" charset="0"/>
              <a:buChar char="•"/>
            </a:pPr>
            <a:r>
              <a:rPr lang="en-GB" sz="1600" dirty="0" smtClean="0">
                <a:solidFill>
                  <a:schemeClr val="bg1"/>
                </a:solidFill>
              </a:rPr>
              <a:t>32 and 64 bit</a:t>
            </a:r>
          </a:p>
          <a:p>
            <a:pPr marL="273050" indent="-273050">
              <a:lnSpc>
                <a:spcPct val="150000"/>
              </a:lnSpc>
              <a:buClr>
                <a:srgbClr xmlns:mc="http://schemas.openxmlformats.org/markup-compatibility/2006" xmlns:a14="http://schemas.microsoft.com/office/drawing/2007/7/7/main" val="C00000" mc:Ignorable=""/>
              </a:buClr>
              <a:buFont typeface="Arial" pitchFamily="34" charset="0"/>
              <a:buChar char="•"/>
            </a:pPr>
            <a:r>
              <a:rPr lang="en-GB" sz="2000" dirty="0" smtClean="0">
                <a:solidFill>
                  <a:schemeClr val="bg1"/>
                </a:solidFill>
              </a:rPr>
              <a:t>Migrate data across the enterprise</a:t>
            </a:r>
          </a:p>
          <a:p>
            <a:pPr marL="273050" indent="-273050">
              <a:lnSpc>
                <a:spcPct val="150000"/>
              </a:lnSpc>
              <a:buClr>
                <a:srgbClr xmlns:mc="http://schemas.openxmlformats.org/markup-compatibility/2006" xmlns:a14="http://schemas.microsoft.com/office/drawing/2007/7/7/main" val="C00000" mc:Ignorable=""/>
              </a:buClr>
              <a:buFont typeface="Arial" pitchFamily="34" charset="0"/>
              <a:buChar char="•"/>
            </a:pPr>
            <a:r>
              <a:rPr lang="en-GB" sz="2000" dirty="0" smtClean="0">
                <a:solidFill>
                  <a:schemeClr val="bg1"/>
                </a:solidFill>
              </a:rPr>
              <a:t>Connect to a wide range of data sources</a:t>
            </a:r>
          </a:p>
          <a:p>
            <a:pPr marL="677863" lvl="2" indent="-273050">
              <a:lnSpc>
                <a:spcPct val="150000"/>
              </a:lnSpc>
              <a:buClr>
                <a:srgbClr xmlns:mc="http://schemas.openxmlformats.org/markup-compatibility/2006" xmlns:a14="http://schemas.microsoft.com/office/drawing/2007/7/7/main" val="C00000" mc:Ignorable=""/>
              </a:buClr>
              <a:buFont typeface="Arial" pitchFamily="34" charset="0"/>
              <a:buChar char="•"/>
            </a:pPr>
            <a:r>
              <a:rPr lang="en-GB" sz="1600" dirty="0" smtClean="0">
                <a:solidFill>
                  <a:schemeClr val="bg1"/>
                </a:solidFill>
              </a:rPr>
              <a:t>SQL Server</a:t>
            </a:r>
          </a:p>
          <a:p>
            <a:pPr marL="677863" lvl="2" indent="-273050">
              <a:lnSpc>
                <a:spcPct val="150000"/>
              </a:lnSpc>
              <a:buClr>
                <a:srgbClr xmlns:mc="http://schemas.openxmlformats.org/markup-compatibility/2006" xmlns:a14="http://schemas.microsoft.com/office/drawing/2007/7/7/main" val="C00000" mc:Ignorable=""/>
              </a:buClr>
              <a:buFont typeface="Arial" pitchFamily="34" charset="0"/>
              <a:buChar char="•"/>
            </a:pPr>
            <a:r>
              <a:rPr lang="en-GB" sz="1600" dirty="0" smtClean="0">
                <a:solidFill>
                  <a:schemeClr val="bg1"/>
                </a:solidFill>
              </a:rPr>
              <a:t>Oracle</a:t>
            </a:r>
          </a:p>
          <a:p>
            <a:pPr marL="677863" lvl="2" indent="-273050">
              <a:lnSpc>
                <a:spcPct val="150000"/>
              </a:lnSpc>
              <a:buClr>
                <a:srgbClr xmlns:mc="http://schemas.openxmlformats.org/markup-compatibility/2006" xmlns:a14="http://schemas.microsoft.com/office/drawing/2007/7/7/main" val="C00000" mc:Ignorable=""/>
              </a:buClr>
              <a:buFont typeface="Arial" pitchFamily="34" charset="0"/>
              <a:buChar char="•"/>
            </a:pPr>
            <a:r>
              <a:rPr lang="en-GB" sz="1600" dirty="0" smtClean="0">
                <a:solidFill>
                  <a:schemeClr val="bg1"/>
                </a:solidFill>
              </a:rPr>
              <a:t>DB2</a:t>
            </a:r>
            <a:endParaRPr lang="en-GB" sz="1800" dirty="0" smtClean="0">
              <a:solidFill>
                <a:schemeClr val="bg1"/>
              </a:solidFill>
            </a:endParaRPr>
          </a:p>
          <a:p>
            <a:pPr marL="677863" lvl="2" indent="-273050">
              <a:lnSpc>
                <a:spcPct val="150000"/>
              </a:lnSpc>
              <a:buClr>
                <a:srgbClr xmlns:mc="http://schemas.openxmlformats.org/markup-compatibility/2006" xmlns:a14="http://schemas.microsoft.com/office/drawing/2007/7/7/main" val="C00000" mc:Ignorable=""/>
              </a:buClr>
              <a:buFont typeface="Arial" pitchFamily="34" charset="0"/>
              <a:buChar char="•"/>
            </a:pPr>
            <a:r>
              <a:rPr lang="en-GB" sz="1600" dirty="0" err="1" smtClean="0">
                <a:solidFill>
                  <a:schemeClr val="bg1"/>
                </a:solidFill>
              </a:rPr>
              <a:t>Teradata</a:t>
            </a:r>
            <a:endParaRPr lang="en-GB" sz="1600" dirty="0" smtClean="0">
              <a:solidFill>
                <a:schemeClr val="bg1"/>
              </a:solidFill>
            </a:endParaRPr>
          </a:p>
        </p:txBody>
      </p:sp>
      <p:pic>
        <p:nvPicPr>
          <p:cNvPr id="6" name="Picture 3"/>
          <p:cNvPicPr>
            <a:picLocks noChangeAspect="1" noChangeArrowheads="1"/>
          </p:cNvPicPr>
          <p:nvPr/>
        </p:nvPicPr>
        <p:blipFill>
          <a:blip r:embed="rId3"/>
          <a:srcRect/>
          <a:stretch>
            <a:fillRect/>
          </a:stretch>
        </p:blipFill>
        <p:spPr bwMode="auto">
          <a:xfrm>
            <a:off x="5105400" y="2263006"/>
            <a:ext cx="4038600" cy="3528194"/>
          </a:xfrm>
          <a:prstGeom prst="rect">
            <a:avLst/>
          </a:prstGeom>
          <a:ln>
            <a:noFill/>
          </a:ln>
          <a:effectLst>
            <a:reflection blurRad="12700" stA="30000" endPos="30000" dist="5000" dir="5400000" sy="-100000" algn="bl" rotWithShape="0"/>
          </a:effectLst>
          <a:scene3d>
            <a:camera prst="perspectiveContrastingLeftFacing">
              <a:rot lat="300000" lon="1800000" rev="0"/>
            </a:camera>
            <a:lightRig rig="threePt" dir="t">
              <a:rot lat="0" lon="0" rev="2700000"/>
            </a:lightRig>
          </a:scene3d>
          <a:sp3d/>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Consolidation with </a:t>
            </a:r>
            <a:br>
              <a:rPr lang="en-US" dirty="0" smtClean="0"/>
            </a:br>
            <a:r>
              <a:rPr lang="en-US" dirty="0" smtClean="0"/>
              <a:t>SQL Server 2008 R2</a:t>
            </a:r>
            <a:endParaRPr lang="en-US" dirty="0"/>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1075037" y="3925689"/>
            <a:ext cx="568412" cy="1795369"/>
            <a:chOff x="1075037" y="3680731"/>
            <a:chExt cx="568412" cy="1795369"/>
          </a:xfrm>
        </p:grpSpPr>
        <p:sp>
          <p:nvSpPr>
            <p:cNvPr id="22" name="Freeform 15"/>
            <p:cNvSpPr>
              <a:spLocks/>
            </p:cNvSpPr>
            <p:nvPr/>
          </p:nvSpPr>
          <p:spPr bwMode="auto">
            <a:xfrm rot="16200000">
              <a:off x="461558" y="4294210"/>
              <a:ext cx="1795369" cy="568412"/>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sz="16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sp>
          <p:nvSpPr>
            <p:cNvPr id="26" name="Rectangle 25"/>
            <p:cNvSpPr/>
            <p:nvPr/>
          </p:nvSpPr>
          <p:spPr>
            <a:xfrm rot="16200000">
              <a:off x="612744" y="4424527"/>
              <a:ext cx="1362873" cy="307777"/>
            </a:xfrm>
            <a:prstGeom prst="rect">
              <a:avLst/>
            </a:prstGeom>
          </p:spPr>
          <p:txBody>
            <a:bodyPr wrap="none">
              <a:spAutoFit/>
            </a:bodyPr>
            <a:lstStyle/>
            <a:p>
              <a:pPr algn="ctr" fontAlgn="auto">
                <a:spcBef>
                  <a:spcPts val="0"/>
                </a:spcBef>
                <a:spcAft>
                  <a:spcPts val="0"/>
                </a:spcAft>
              </a:pPr>
              <a:r>
                <a:rPr lang="en-US" altLang="zh-CN" sz="14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Reduce Cap-Ex</a:t>
              </a:r>
            </a:p>
          </p:txBody>
        </p:sp>
      </p:grpSp>
      <p:grpSp>
        <p:nvGrpSpPr>
          <p:cNvPr id="41" name="Group 40"/>
          <p:cNvGrpSpPr/>
          <p:nvPr/>
        </p:nvGrpSpPr>
        <p:grpSpPr>
          <a:xfrm>
            <a:off x="1075037" y="3925689"/>
            <a:ext cx="568412" cy="1795369"/>
            <a:chOff x="1075037" y="3680731"/>
            <a:chExt cx="568412" cy="1795369"/>
          </a:xfrm>
        </p:grpSpPr>
        <p:sp>
          <p:nvSpPr>
            <p:cNvPr id="42" name="Freeform 15"/>
            <p:cNvSpPr>
              <a:spLocks/>
            </p:cNvSpPr>
            <p:nvPr/>
          </p:nvSpPr>
          <p:spPr bwMode="auto">
            <a:xfrm rot="16200000">
              <a:off x="461558" y="4294210"/>
              <a:ext cx="1795369" cy="568412"/>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sz="16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sp>
          <p:nvSpPr>
            <p:cNvPr id="43" name="Rectangle 42"/>
            <p:cNvSpPr/>
            <p:nvPr/>
          </p:nvSpPr>
          <p:spPr>
            <a:xfrm rot="16200000">
              <a:off x="646407" y="4424527"/>
              <a:ext cx="1295546" cy="307777"/>
            </a:xfrm>
            <a:prstGeom prst="rect">
              <a:avLst/>
            </a:prstGeom>
          </p:spPr>
          <p:txBody>
            <a:bodyPr wrap="none">
              <a:spAutoFit/>
            </a:bodyPr>
            <a:lstStyle/>
            <a:p>
              <a:pPr algn="ctr" fontAlgn="auto">
                <a:spcBef>
                  <a:spcPts val="0"/>
                </a:spcBef>
                <a:spcAft>
                  <a:spcPts val="0"/>
                </a:spcAft>
              </a:pPr>
              <a:r>
                <a:rPr lang="en-US" altLang="zh-CN" sz="14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Reduce Op-Ex</a:t>
              </a:r>
            </a:p>
          </p:txBody>
        </p:sp>
      </p:grpSp>
      <p:grpSp>
        <p:nvGrpSpPr>
          <p:cNvPr id="73" name="Group 72"/>
          <p:cNvGrpSpPr/>
          <p:nvPr/>
        </p:nvGrpSpPr>
        <p:grpSpPr>
          <a:xfrm>
            <a:off x="1075037" y="3925689"/>
            <a:ext cx="568412" cy="1795369"/>
            <a:chOff x="1075037" y="3680731"/>
            <a:chExt cx="568412" cy="1795369"/>
          </a:xfrm>
        </p:grpSpPr>
        <p:sp>
          <p:nvSpPr>
            <p:cNvPr id="74" name="Freeform 15"/>
            <p:cNvSpPr>
              <a:spLocks/>
            </p:cNvSpPr>
            <p:nvPr/>
          </p:nvSpPr>
          <p:spPr bwMode="auto">
            <a:xfrm rot="16200000">
              <a:off x="461558" y="4294210"/>
              <a:ext cx="1795369" cy="568412"/>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sz="16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sp>
          <p:nvSpPr>
            <p:cNvPr id="75" name="Rectangle 74"/>
            <p:cNvSpPr/>
            <p:nvPr/>
          </p:nvSpPr>
          <p:spPr>
            <a:xfrm rot="16200000">
              <a:off x="905291" y="4424527"/>
              <a:ext cx="777777" cy="307777"/>
            </a:xfrm>
            <a:prstGeom prst="rect">
              <a:avLst/>
            </a:prstGeom>
          </p:spPr>
          <p:txBody>
            <a:bodyPr wrap="none">
              <a:spAutoFit/>
            </a:bodyPr>
            <a:lstStyle/>
            <a:p>
              <a:pPr algn="ctr" fontAlgn="auto">
                <a:spcBef>
                  <a:spcPts val="0"/>
                </a:spcBef>
                <a:spcAft>
                  <a:spcPts val="0"/>
                </a:spcAft>
              </a:pPr>
              <a:r>
                <a:rPr lang="en-US" altLang="zh-CN" sz="14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Agile IT</a:t>
              </a:r>
            </a:p>
          </p:txBody>
        </p:sp>
      </p:grpSp>
      <p:sp>
        <p:nvSpPr>
          <p:cNvPr id="17" name="Freeform 15"/>
          <p:cNvSpPr>
            <a:spLocks/>
          </p:cNvSpPr>
          <p:nvPr/>
        </p:nvSpPr>
        <p:spPr bwMode="auto">
          <a:xfrm rot="5400000">
            <a:off x="2123696" y="543187"/>
            <a:ext cx="4896607" cy="6178378"/>
          </a:xfrm>
          <a:prstGeom prst="roundRect">
            <a:avLst>
              <a:gd name="adj" fmla="val 2730"/>
            </a:avLst>
          </a:pr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srgbClr>
              </a:gs>
              <a:gs pos="82000">
                <a:srgbClr xmlns:mc="http://schemas.openxmlformats.org/markup-compatibility/2006" xmlns:a14="http://schemas.microsoft.com/office/drawing/2007/7/7/main" val="FF3300" mc:Ignorable="">
                  <a:lumMod val="50000"/>
                </a:srgb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10" name="Freeform 15"/>
          <p:cNvSpPr>
            <a:spLocks/>
          </p:cNvSpPr>
          <p:nvPr/>
        </p:nvSpPr>
        <p:spPr bwMode="auto">
          <a:xfrm rot="5400000">
            <a:off x="2123695" y="740895"/>
            <a:ext cx="4896607" cy="5782962"/>
          </a:xfrm>
          <a:prstGeom prst="roundRect">
            <a:avLst>
              <a:gd name="adj" fmla="val 1584"/>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254000" dist="38100" dir="5400000" algn="t" rotWithShape="0">
              <a:schemeClr val="bg1">
                <a:alpha val="40000"/>
              </a:scheme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23" name="Freeform 15"/>
          <p:cNvSpPr>
            <a:spLocks/>
          </p:cNvSpPr>
          <p:nvPr/>
        </p:nvSpPr>
        <p:spPr bwMode="auto">
          <a:xfrm rot="5400000">
            <a:off x="3673425" y="1935474"/>
            <a:ext cx="1797979" cy="5773246"/>
          </a:xfrm>
          <a:prstGeom prst="rect">
            <a:avLst/>
          </a:prstGeom>
          <a:gradFill flip="none" rotWithShape="1">
            <a:gsLst>
              <a:gs pos="0">
                <a:schemeClr val="tx1">
                  <a:lumMod val="65000"/>
                  <a:lumOff val="35000"/>
                </a:schemeClr>
              </a:gs>
              <a:gs pos="50000">
                <a:schemeClr val="tx1">
                  <a:lumMod val="75000"/>
                  <a:lumOff val="25000"/>
                </a:schemeClr>
              </a:gs>
              <a:gs pos="82000">
                <a:schemeClr val="tx1">
                  <a:lumMod val="95000"/>
                  <a:lumOff val="5000"/>
                </a:schemeClr>
              </a:gs>
            </a:gsLst>
            <a:path path="circle">
              <a:fillToRect l="50000" t="50000" r="50000" b="50000"/>
            </a:path>
            <a:tileRect/>
          </a:gradFill>
          <a:ln w="349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auto">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kern="0" dirty="0">
              <a:solidFill>
                <a:sysClr val="windowText" lastClr="000000"/>
              </a:solidFill>
              <a:latin typeface="Segoe UI" pitchFamily="34" charset="0"/>
              <a:cs typeface="+mn-cs"/>
            </a:endParaRPr>
          </a:p>
        </p:txBody>
      </p:sp>
      <p:pic>
        <p:nvPicPr>
          <p:cNvPr id="2054" name="Picture 6" descr="c:\users\eva.ADI\Desktop\DVD36\DVD_ART36\Artwork_Imagery\Brand Photos\Scenarios\FY08 Brand - Business - No_exp\Man IT Pro Server racks Enterprise.png"/>
          <p:cNvPicPr>
            <a:picLocks noChangeAspect="1" noChangeArrowheads="1"/>
          </p:cNvPicPr>
          <p:nvPr/>
        </p:nvPicPr>
        <p:blipFill>
          <a:blip r:embed="rId3" cstate="print">
            <a:alphaModFix amt="50000"/>
            <a:grayscl/>
          </a:blip>
          <a:srcRect t="28440" b="23781"/>
          <a:stretch>
            <a:fillRect/>
          </a:stretch>
        </p:blipFill>
        <p:spPr bwMode="auto">
          <a:xfrm>
            <a:off x="1714500" y="1184072"/>
            <a:ext cx="5715000" cy="1906828"/>
          </a:xfrm>
          <a:prstGeom prst="rect">
            <a:avLst/>
          </a:prstGeom>
          <a:blipFill dpi="0" rotWithShape="1">
            <a:blip r:embed="rId4" cstate="print">
              <a:alphaModFix amt="50000"/>
              <a:grayscl/>
            </a:blip>
            <a:srcRect/>
            <a:stretch>
              <a:fillRect/>
            </a:stretch>
          </a:blipFill>
          <a:ln w="55000" cap="flat" cmpd="thickThin" algn="ctr">
            <a:noFill/>
            <a:prstDash val="solid"/>
            <a:headEnd type="none" w="med" len="med"/>
            <a:tailEnd type="none" w="med" len="med"/>
          </a:ln>
          <a:effectLst/>
        </p:spPr>
      </p:pic>
      <p:sp>
        <p:nvSpPr>
          <p:cNvPr id="4" name="Title 1"/>
          <p:cNvSpPr>
            <a:spLocks noGrp="1"/>
          </p:cNvSpPr>
          <p:nvPr>
            <p:ph type="title"/>
          </p:nvPr>
        </p:nvSpPr>
        <p:spPr/>
        <p:txBody>
          <a:bodyPr/>
          <a:lstStyle/>
          <a:p>
            <a:r>
              <a:rPr lang="en-US" smtClean="0"/>
              <a:t>Choosing the Right Consolidation Approach</a:t>
            </a:r>
            <a:endParaRPr lang="en-US" dirty="0"/>
          </a:p>
        </p:txBody>
      </p:sp>
      <p:sp>
        <p:nvSpPr>
          <p:cNvPr id="15" name="Freeform 15"/>
          <p:cNvSpPr>
            <a:spLocks/>
          </p:cNvSpPr>
          <p:nvPr/>
        </p:nvSpPr>
        <p:spPr bwMode="auto">
          <a:xfrm rot="5400000">
            <a:off x="4205828" y="661254"/>
            <a:ext cx="732344" cy="5589142"/>
          </a:xfrm>
          <a:prstGeom prst="roundRect">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254000" dist="38100" dir="5400000" algn="t" rotWithShape="0">
              <a:schemeClr val="bg1">
                <a:alpha val="40000"/>
              </a:scheme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16" name="Rounded Rectangle 15"/>
          <p:cNvSpPr/>
          <p:nvPr/>
        </p:nvSpPr>
        <p:spPr bwMode="auto">
          <a:xfrm>
            <a:off x="1902942" y="3149097"/>
            <a:ext cx="5338116" cy="613457"/>
          </a:xfrm>
          <a:prstGeom prst="roundRect">
            <a:avLst>
              <a:gd name="adj" fmla="val 14245"/>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0" tIns="91440" rIns="0" bIns="91440" numCol="1" rtlCol="0" anchor="ctr" anchorCtr="0" compatLnSpc="1">
            <a:prstTxWarp prst="textNoShape">
              <a:avLst/>
            </a:prstTxWarp>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r>
              <a:rPr lang="en-US" altLang="zh-CN" sz="16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BF2600" mc:Ignorable=""/>
                    </a:gs>
                  </a:gsLst>
                  <a:lin ang="16200000" scaled="0"/>
                  <a:tileRect/>
                </a:gradFill>
                <a:latin typeface="Segoe UI" pitchFamily="34" charset="0"/>
                <a:cs typeface="+mn-cs"/>
              </a:rPr>
              <a:t>EVALUATE KEY PARAMETERS FOR YOUR ENVIRONMENT</a:t>
            </a:r>
          </a:p>
        </p:txBody>
      </p:sp>
      <p:grpSp>
        <p:nvGrpSpPr>
          <p:cNvPr id="40" name="Group 39"/>
          <p:cNvGrpSpPr/>
          <p:nvPr/>
        </p:nvGrpSpPr>
        <p:grpSpPr>
          <a:xfrm>
            <a:off x="2355907" y="4251306"/>
            <a:ext cx="4432187" cy="544529"/>
            <a:chOff x="2355907" y="3955549"/>
            <a:chExt cx="4432187" cy="544529"/>
          </a:xfrm>
        </p:grpSpPr>
        <p:sp>
          <p:nvSpPr>
            <p:cNvPr id="35" name="Rounded Rectangle 34"/>
            <p:cNvSpPr/>
            <p:nvPr/>
          </p:nvSpPr>
          <p:spPr bwMode="auto">
            <a:xfrm>
              <a:off x="2355907" y="4012088"/>
              <a:ext cx="4432187" cy="446895"/>
            </a:xfrm>
            <a:prstGeom prst="roundRect">
              <a:avLst>
                <a:gd name="adj" fmla="val 7546"/>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sz="15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25" name="Rectangle 24"/>
            <p:cNvSpPr/>
            <p:nvPr/>
          </p:nvSpPr>
          <p:spPr>
            <a:xfrm>
              <a:off x="2434975" y="4072680"/>
              <a:ext cx="4345969" cy="348429"/>
            </a:xfrm>
            <a:prstGeom prst="rect">
              <a:avLst/>
            </a:prstGeom>
          </p:spPr>
          <p:txBody>
            <a:bodyPr wrap="square" lIns="0" rIns="0">
              <a:spAutoFit/>
            </a:bodyPr>
            <a:lstStyle/>
            <a:p>
              <a:pPr marL="0" lvl="1" indent="-342900" algn="ctr" defTabSz="914159">
                <a:lnSpc>
                  <a:spcPct val="120000"/>
                </a:lnSpc>
                <a:spcBef>
                  <a:spcPts val="630"/>
                </a:spcBef>
                <a:buClr>
                  <a:srgbClr xmlns:mc="http://schemas.openxmlformats.org/markup-compatibility/2006" xmlns:a14="http://schemas.microsoft.com/office/drawing/2007/7/7/main" val="FFFF99" mc:Ignorable=""/>
                </a:buClr>
                <a:buSzPct val="120000"/>
                <a:defRPr/>
              </a:pPr>
              <a:r>
                <a:rPr lang="en-US" altLang="zh-CN" sz="15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ISOLATION BETWEEN APPS</a:t>
              </a:r>
            </a:p>
          </p:txBody>
        </p:sp>
        <p:grpSp>
          <p:nvGrpSpPr>
            <p:cNvPr id="34" name="Group 33"/>
            <p:cNvGrpSpPr/>
            <p:nvPr/>
          </p:nvGrpSpPr>
          <p:grpSpPr>
            <a:xfrm>
              <a:off x="2629655" y="3955549"/>
              <a:ext cx="606707" cy="544529"/>
              <a:chOff x="641765" y="2321960"/>
              <a:chExt cx="755522" cy="678094"/>
            </a:xfrm>
          </p:grpSpPr>
          <p:sp>
            <p:nvSpPr>
              <p:cNvPr id="33" name="Oval 32"/>
              <p:cNvSpPr/>
              <p:nvPr/>
            </p:nvSpPr>
            <p:spPr bwMode="auto">
              <a:xfrm>
                <a:off x="680479" y="2321960"/>
                <a:ext cx="678094" cy="678094"/>
              </a:xfrm>
              <a:prstGeom prst="ellipse">
                <a:avLst/>
              </a:pr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srgbClr>
                  </a:gs>
                  <a:gs pos="82000">
                    <a:srgbClr xmlns:mc="http://schemas.openxmlformats.org/markup-compatibility/2006" xmlns:a14="http://schemas.microsoft.com/office/drawing/2007/7/7/main" val="FF3300" mc:Ignorable="">
                      <a:lumMod val="50000"/>
                    </a:srgb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err="1" smtClean="0">
                  <a:solidFill>
                    <a:sysClr val="windowText" lastClr="000000"/>
                  </a:solidFill>
                  <a:latin typeface="Segoe UI" pitchFamily="34" charset="0"/>
                  <a:cs typeface="+mn-cs"/>
                </a:endParaRPr>
              </a:p>
            </p:txBody>
          </p:sp>
          <p:sp>
            <p:nvSpPr>
              <p:cNvPr id="32" name="Freeform 126"/>
              <p:cNvSpPr>
                <a:spLocks/>
              </p:cNvSpPr>
              <p:nvPr/>
            </p:nvSpPr>
            <p:spPr bwMode="auto">
              <a:xfrm>
                <a:off x="641765" y="2503845"/>
                <a:ext cx="755522"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a:gsLst>
                  <a:gs pos="0">
                    <a:schemeClr val="bg1">
                      <a:lumMod val="95000"/>
                    </a:schemeClr>
                  </a:gs>
                  <a:gs pos="52000">
                    <a:schemeClr val="bg1">
                      <a:lumMod val="75000"/>
                      <a:alpha val="6000"/>
                    </a:schemeClr>
                  </a:gs>
                  <a:gs pos="100000">
                    <a:schemeClr val="bg1"/>
                  </a:gs>
                </a:gsLst>
                <a:lin ang="0" scaled="0"/>
              </a:gra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xmlns:mc="http://schemas.openxmlformats.org/markup-compatibility/2006" xmlns:a14="http://schemas.microsoft.com/office/drawing/2007/7/7/main" val="000000" mc:Ignorable=""/>
                  </a:solidFill>
                  <a:latin typeface="Segoe UI" pitchFamily="34" charset="0"/>
                  <a:cs typeface="+mn-cs"/>
                </a:endParaRPr>
              </a:p>
            </p:txBody>
          </p:sp>
        </p:grpSp>
      </p:grpSp>
      <p:sp>
        <p:nvSpPr>
          <p:cNvPr id="36" name="Rectangle 35"/>
          <p:cNvSpPr/>
          <p:nvPr/>
        </p:nvSpPr>
        <p:spPr>
          <a:xfrm>
            <a:off x="2055444" y="4885751"/>
            <a:ext cx="1335622" cy="258532"/>
          </a:xfrm>
          <a:prstGeom prst="rect">
            <a:avLst/>
          </a:prstGeom>
        </p:spPr>
        <p:txBody>
          <a:bodyPr wrap="none">
            <a:spAutoFit/>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r>
              <a:rPr lang="en-US" altLang="zh-CN" sz="12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Security isolation</a:t>
            </a:r>
          </a:p>
        </p:txBody>
      </p:sp>
      <p:sp>
        <p:nvSpPr>
          <p:cNvPr id="37" name="Rectangle 36"/>
          <p:cNvSpPr/>
          <p:nvPr/>
        </p:nvSpPr>
        <p:spPr>
          <a:xfrm>
            <a:off x="3400747" y="4885751"/>
            <a:ext cx="2157574" cy="424732"/>
          </a:xfrm>
          <a:prstGeom prst="rect">
            <a:avLst/>
          </a:prstGeom>
        </p:spPr>
        <p:txBody>
          <a:bodyPr wrap="square">
            <a:spAutoFit/>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r>
              <a:rPr lang="en-US" altLang="zh-CN" sz="12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Predictable Performance: Resource isolation</a:t>
            </a:r>
          </a:p>
        </p:txBody>
      </p:sp>
      <p:sp>
        <p:nvSpPr>
          <p:cNvPr id="38" name="Rectangle 37"/>
          <p:cNvSpPr/>
          <p:nvPr/>
        </p:nvSpPr>
        <p:spPr>
          <a:xfrm>
            <a:off x="5537962" y="4885751"/>
            <a:ext cx="1553887" cy="258532"/>
          </a:xfrm>
          <a:prstGeom prst="rect">
            <a:avLst/>
          </a:prstGeom>
        </p:spPr>
        <p:txBody>
          <a:bodyPr wrap="none">
            <a:spAutoFit/>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r>
              <a:rPr lang="en-US" altLang="zh-CN" sz="12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HA: Failure isolation</a:t>
            </a:r>
          </a:p>
        </p:txBody>
      </p:sp>
      <p:grpSp>
        <p:nvGrpSpPr>
          <p:cNvPr id="44" name="Group 43"/>
          <p:cNvGrpSpPr/>
          <p:nvPr/>
        </p:nvGrpSpPr>
        <p:grpSpPr>
          <a:xfrm>
            <a:off x="2355907" y="4307196"/>
            <a:ext cx="4432187" cy="446895"/>
            <a:chOff x="2355907" y="4012088"/>
            <a:chExt cx="4432187" cy="446895"/>
          </a:xfrm>
        </p:grpSpPr>
        <p:sp>
          <p:nvSpPr>
            <p:cNvPr id="45" name="Rounded Rectangle 44"/>
            <p:cNvSpPr/>
            <p:nvPr/>
          </p:nvSpPr>
          <p:spPr bwMode="auto">
            <a:xfrm>
              <a:off x="2355907" y="4012088"/>
              <a:ext cx="4432187" cy="446895"/>
            </a:xfrm>
            <a:prstGeom prst="roundRect">
              <a:avLst>
                <a:gd name="adj" fmla="val 7546"/>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sz="15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46" name="Rectangle 45"/>
            <p:cNvSpPr/>
            <p:nvPr/>
          </p:nvSpPr>
          <p:spPr>
            <a:xfrm>
              <a:off x="2434975" y="4072680"/>
              <a:ext cx="4345969" cy="348429"/>
            </a:xfrm>
            <a:prstGeom prst="rect">
              <a:avLst/>
            </a:prstGeom>
          </p:spPr>
          <p:txBody>
            <a:bodyPr wrap="square" lIns="0" rIns="0">
              <a:spAutoFit/>
            </a:bodyPr>
            <a:lstStyle/>
            <a:p>
              <a:pPr marL="0" lvl="1" indent="-342900" algn="ctr" defTabSz="914159">
                <a:lnSpc>
                  <a:spcPct val="120000"/>
                </a:lnSpc>
                <a:spcBef>
                  <a:spcPts val="630"/>
                </a:spcBef>
                <a:buClr>
                  <a:srgbClr xmlns:mc="http://schemas.openxmlformats.org/markup-compatibility/2006" xmlns:a14="http://schemas.microsoft.com/office/drawing/2007/7/7/main" val="FFFF99" mc:Ignorable=""/>
                </a:buClr>
                <a:buSzPct val="120000"/>
                <a:defRPr/>
              </a:pPr>
              <a:r>
                <a:rPr lang="en-US" altLang="zh-CN" sz="15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DENSITY OF APPS</a:t>
              </a:r>
            </a:p>
          </p:txBody>
        </p:sp>
      </p:grpSp>
      <p:sp>
        <p:nvSpPr>
          <p:cNvPr id="50" name="Rectangle 49"/>
          <p:cNvSpPr/>
          <p:nvPr/>
        </p:nvSpPr>
        <p:spPr>
          <a:xfrm>
            <a:off x="1955458" y="4885751"/>
            <a:ext cx="1535594" cy="590931"/>
          </a:xfrm>
          <a:prstGeom prst="rect">
            <a:avLst/>
          </a:prstGeom>
        </p:spPr>
        <p:txBody>
          <a:bodyPr wrap="square">
            <a:spAutoFit/>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r>
              <a:rPr lang="en-US" altLang="zh-CN" sz="12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Performance: Resource utilization efficiency</a:t>
            </a:r>
          </a:p>
        </p:txBody>
      </p:sp>
      <p:sp>
        <p:nvSpPr>
          <p:cNvPr id="51" name="Rectangle 50"/>
          <p:cNvSpPr/>
          <p:nvPr/>
        </p:nvSpPr>
        <p:spPr>
          <a:xfrm>
            <a:off x="3400747" y="4885751"/>
            <a:ext cx="2157574" cy="258532"/>
          </a:xfrm>
          <a:prstGeom prst="rect">
            <a:avLst/>
          </a:prstGeom>
        </p:spPr>
        <p:txBody>
          <a:bodyPr wrap="square">
            <a:spAutoFit/>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r>
              <a:rPr lang="en-US" altLang="zh-CN" sz="12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Manageability Impact</a:t>
            </a:r>
          </a:p>
        </p:txBody>
      </p:sp>
      <p:sp>
        <p:nvSpPr>
          <p:cNvPr id="52" name="Rectangle 51"/>
          <p:cNvSpPr/>
          <p:nvPr/>
        </p:nvSpPr>
        <p:spPr>
          <a:xfrm>
            <a:off x="5483424" y="4885751"/>
            <a:ext cx="1662964" cy="424732"/>
          </a:xfrm>
          <a:prstGeom prst="rect">
            <a:avLst/>
          </a:prstGeom>
        </p:spPr>
        <p:txBody>
          <a:bodyPr wrap="square">
            <a:spAutoFit/>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r>
              <a:rPr lang="en-US" altLang="zh-CN" sz="12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HA: mitigating single point of failure</a:t>
            </a:r>
          </a:p>
        </p:txBody>
      </p:sp>
      <p:grpSp>
        <p:nvGrpSpPr>
          <p:cNvPr id="72" name="Group 71"/>
          <p:cNvGrpSpPr/>
          <p:nvPr/>
        </p:nvGrpSpPr>
        <p:grpSpPr>
          <a:xfrm>
            <a:off x="2549342" y="4178315"/>
            <a:ext cx="713358" cy="718472"/>
            <a:chOff x="-2227471" y="5065221"/>
            <a:chExt cx="713358" cy="718472"/>
          </a:xfrm>
        </p:grpSpPr>
        <p:sp>
          <p:nvSpPr>
            <p:cNvPr id="53" name="Oval 52"/>
            <p:cNvSpPr/>
            <p:nvPr/>
          </p:nvSpPr>
          <p:spPr bwMode="auto">
            <a:xfrm>
              <a:off x="-2123297" y="5145071"/>
              <a:ext cx="544530" cy="544529"/>
            </a:xfrm>
            <a:prstGeom prst="ellipse">
              <a:avLst/>
            </a:pr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srgbClr>
                </a:gs>
                <a:gs pos="82000">
                  <a:srgbClr xmlns:mc="http://schemas.openxmlformats.org/markup-compatibility/2006" xmlns:a14="http://schemas.microsoft.com/office/drawing/2007/7/7/main" val="FF3300" mc:Ignorable="">
                    <a:lumMod val="50000"/>
                  </a:srgb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err="1" smtClean="0">
                <a:solidFill>
                  <a:sysClr val="windowText" lastClr="000000"/>
                </a:solidFill>
                <a:latin typeface="Segoe UI" pitchFamily="34" charset="0"/>
                <a:cs typeface="+mn-cs"/>
              </a:endParaRPr>
            </a:p>
          </p:txBody>
        </p:sp>
        <p:grpSp>
          <p:nvGrpSpPr>
            <p:cNvPr id="71" name="Group 70"/>
            <p:cNvGrpSpPr/>
            <p:nvPr/>
          </p:nvGrpSpPr>
          <p:grpSpPr>
            <a:xfrm>
              <a:off x="-2227471" y="5065221"/>
              <a:ext cx="713358" cy="718472"/>
              <a:chOff x="-2240757" y="5018471"/>
              <a:chExt cx="773180" cy="778722"/>
            </a:xfrm>
          </p:grpSpPr>
          <p:sp>
            <p:nvSpPr>
              <p:cNvPr id="63" name="Freeform 70"/>
              <p:cNvSpPr>
                <a:spLocks/>
              </p:cNvSpPr>
              <p:nvPr/>
            </p:nvSpPr>
            <p:spPr bwMode="auto">
              <a:xfrm>
                <a:off x="-2240757" y="5283175"/>
                <a:ext cx="374169" cy="232687"/>
              </a:xfrm>
              <a:custGeom>
                <a:avLst/>
                <a:gdLst/>
                <a:ahLst/>
                <a:cxnLst>
                  <a:cxn ang="0">
                    <a:pos x="0" y="147"/>
                  </a:cxn>
                  <a:cxn ang="0">
                    <a:pos x="171" y="147"/>
                  </a:cxn>
                  <a:cxn ang="0">
                    <a:pos x="160" y="199"/>
                  </a:cxn>
                  <a:cxn ang="0">
                    <a:pos x="320" y="100"/>
                  </a:cxn>
                  <a:cxn ang="0">
                    <a:pos x="160" y="0"/>
                  </a:cxn>
                  <a:cxn ang="0">
                    <a:pos x="171" y="52"/>
                  </a:cxn>
                  <a:cxn ang="0">
                    <a:pos x="0" y="52"/>
                  </a:cxn>
                  <a:cxn ang="0">
                    <a:pos x="0" y="147"/>
                  </a:cxn>
                </a:cxnLst>
                <a:rect l="0" t="0" r="r" b="b"/>
                <a:pathLst>
                  <a:path w="320" h="199">
                    <a:moveTo>
                      <a:pt x="0" y="147"/>
                    </a:moveTo>
                    <a:lnTo>
                      <a:pt x="171" y="147"/>
                    </a:lnTo>
                    <a:lnTo>
                      <a:pt x="160" y="199"/>
                    </a:lnTo>
                    <a:lnTo>
                      <a:pt x="320" y="100"/>
                    </a:lnTo>
                    <a:lnTo>
                      <a:pt x="160" y="0"/>
                    </a:lnTo>
                    <a:lnTo>
                      <a:pt x="171" y="52"/>
                    </a:lnTo>
                    <a:lnTo>
                      <a:pt x="0" y="52"/>
                    </a:lnTo>
                    <a:lnTo>
                      <a:pt x="0" y="147"/>
                    </a:lnTo>
                    <a:close/>
                  </a:path>
                </a:pathLst>
              </a:custGeom>
              <a:gradFill>
                <a:gsLst>
                  <a:gs pos="0">
                    <a:schemeClr val="bg1">
                      <a:lumMod val="95000"/>
                    </a:schemeClr>
                  </a:gs>
                  <a:gs pos="100000">
                    <a:schemeClr val="bg1">
                      <a:lumMod val="75000"/>
                      <a:alpha val="6000"/>
                    </a:schemeClr>
                  </a:gs>
                </a:gsLst>
                <a:lin ang="10800000" scaled="0"/>
              </a:gra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xmlns:mc="http://schemas.openxmlformats.org/markup-compatibility/2006" xmlns:a14="http://schemas.microsoft.com/office/drawing/2007/7/7/main" val="000000" mc:Ignorable=""/>
                  </a:solidFill>
                  <a:latin typeface="Segoe UI" pitchFamily="34" charset="0"/>
                  <a:cs typeface="+mn-cs"/>
                </a:endParaRPr>
              </a:p>
            </p:txBody>
          </p:sp>
          <p:sp>
            <p:nvSpPr>
              <p:cNvPr id="67" name="Freeform 70"/>
              <p:cNvSpPr>
                <a:spLocks/>
              </p:cNvSpPr>
              <p:nvPr/>
            </p:nvSpPr>
            <p:spPr bwMode="auto">
              <a:xfrm rot="4320000">
                <a:off x="-2080042" y="5089212"/>
                <a:ext cx="374169" cy="232687"/>
              </a:xfrm>
              <a:custGeom>
                <a:avLst/>
                <a:gdLst/>
                <a:ahLst/>
                <a:cxnLst>
                  <a:cxn ang="0">
                    <a:pos x="0" y="147"/>
                  </a:cxn>
                  <a:cxn ang="0">
                    <a:pos x="171" y="147"/>
                  </a:cxn>
                  <a:cxn ang="0">
                    <a:pos x="160" y="199"/>
                  </a:cxn>
                  <a:cxn ang="0">
                    <a:pos x="320" y="100"/>
                  </a:cxn>
                  <a:cxn ang="0">
                    <a:pos x="160" y="0"/>
                  </a:cxn>
                  <a:cxn ang="0">
                    <a:pos x="171" y="52"/>
                  </a:cxn>
                  <a:cxn ang="0">
                    <a:pos x="0" y="52"/>
                  </a:cxn>
                  <a:cxn ang="0">
                    <a:pos x="0" y="147"/>
                  </a:cxn>
                </a:cxnLst>
                <a:rect l="0" t="0" r="r" b="b"/>
                <a:pathLst>
                  <a:path w="320" h="199">
                    <a:moveTo>
                      <a:pt x="0" y="147"/>
                    </a:moveTo>
                    <a:lnTo>
                      <a:pt x="171" y="147"/>
                    </a:lnTo>
                    <a:lnTo>
                      <a:pt x="160" y="199"/>
                    </a:lnTo>
                    <a:lnTo>
                      <a:pt x="320" y="100"/>
                    </a:lnTo>
                    <a:lnTo>
                      <a:pt x="160" y="0"/>
                    </a:lnTo>
                    <a:lnTo>
                      <a:pt x="171" y="52"/>
                    </a:lnTo>
                    <a:lnTo>
                      <a:pt x="0" y="52"/>
                    </a:lnTo>
                    <a:lnTo>
                      <a:pt x="0" y="147"/>
                    </a:lnTo>
                    <a:close/>
                  </a:path>
                </a:pathLst>
              </a:custGeom>
              <a:gradFill>
                <a:gsLst>
                  <a:gs pos="0">
                    <a:schemeClr val="bg1">
                      <a:lumMod val="95000"/>
                    </a:schemeClr>
                  </a:gs>
                  <a:gs pos="100000">
                    <a:schemeClr val="bg1">
                      <a:lumMod val="75000"/>
                      <a:alpha val="6000"/>
                    </a:schemeClr>
                  </a:gs>
                </a:gsLst>
                <a:lin ang="10800000" scaled="0"/>
              </a:gra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xmlns:mc="http://schemas.openxmlformats.org/markup-compatibility/2006" xmlns:a14="http://schemas.microsoft.com/office/drawing/2007/7/7/main" val="000000" mc:Ignorable=""/>
                  </a:solidFill>
                  <a:latin typeface="Segoe UI" pitchFamily="34" charset="0"/>
                  <a:cs typeface="+mn-cs"/>
                </a:endParaRPr>
              </a:p>
            </p:txBody>
          </p:sp>
          <p:sp>
            <p:nvSpPr>
              <p:cNvPr id="68" name="Freeform 70"/>
              <p:cNvSpPr>
                <a:spLocks/>
              </p:cNvSpPr>
              <p:nvPr/>
            </p:nvSpPr>
            <p:spPr bwMode="auto">
              <a:xfrm rot="8640000">
                <a:off x="-1841746" y="5166796"/>
                <a:ext cx="374169" cy="232687"/>
              </a:xfrm>
              <a:custGeom>
                <a:avLst/>
                <a:gdLst/>
                <a:ahLst/>
                <a:cxnLst>
                  <a:cxn ang="0">
                    <a:pos x="0" y="147"/>
                  </a:cxn>
                  <a:cxn ang="0">
                    <a:pos x="171" y="147"/>
                  </a:cxn>
                  <a:cxn ang="0">
                    <a:pos x="160" y="199"/>
                  </a:cxn>
                  <a:cxn ang="0">
                    <a:pos x="320" y="100"/>
                  </a:cxn>
                  <a:cxn ang="0">
                    <a:pos x="160" y="0"/>
                  </a:cxn>
                  <a:cxn ang="0">
                    <a:pos x="171" y="52"/>
                  </a:cxn>
                  <a:cxn ang="0">
                    <a:pos x="0" y="52"/>
                  </a:cxn>
                  <a:cxn ang="0">
                    <a:pos x="0" y="147"/>
                  </a:cxn>
                </a:cxnLst>
                <a:rect l="0" t="0" r="r" b="b"/>
                <a:pathLst>
                  <a:path w="320" h="199">
                    <a:moveTo>
                      <a:pt x="0" y="147"/>
                    </a:moveTo>
                    <a:lnTo>
                      <a:pt x="171" y="147"/>
                    </a:lnTo>
                    <a:lnTo>
                      <a:pt x="160" y="199"/>
                    </a:lnTo>
                    <a:lnTo>
                      <a:pt x="320" y="100"/>
                    </a:lnTo>
                    <a:lnTo>
                      <a:pt x="160" y="0"/>
                    </a:lnTo>
                    <a:lnTo>
                      <a:pt x="171" y="52"/>
                    </a:lnTo>
                    <a:lnTo>
                      <a:pt x="0" y="52"/>
                    </a:lnTo>
                    <a:lnTo>
                      <a:pt x="0" y="147"/>
                    </a:lnTo>
                    <a:close/>
                  </a:path>
                </a:pathLst>
              </a:custGeom>
              <a:gradFill>
                <a:gsLst>
                  <a:gs pos="0">
                    <a:schemeClr val="bg1">
                      <a:lumMod val="95000"/>
                    </a:schemeClr>
                  </a:gs>
                  <a:gs pos="100000">
                    <a:schemeClr val="bg1">
                      <a:lumMod val="75000"/>
                      <a:alpha val="6000"/>
                    </a:schemeClr>
                  </a:gs>
                </a:gsLst>
                <a:lin ang="10800000" scaled="0"/>
              </a:gra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xmlns:mc="http://schemas.openxmlformats.org/markup-compatibility/2006" xmlns:a14="http://schemas.microsoft.com/office/drawing/2007/7/7/main" val="000000" mc:Ignorable=""/>
                  </a:solidFill>
                  <a:latin typeface="Segoe UI" pitchFamily="34" charset="0"/>
                  <a:cs typeface="+mn-cs"/>
                </a:endParaRPr>
              </a:p>
            </p:txBody>
          </p:sp>
          <p:sp>
            <p:nvSpPr>
              <p:cNvPr id="69" name="Freeform 70"/>
              <p:cNvSpPr>
                <a:spLocks/>
              </p:cNvSpPr>
              <p:nvPr/>
            </p:nvSpPr>
            <p:spPr bwMode="auto">
              <a:xfrm rot="12960000">
                <a:off x="-1841746" y="5421720"/>
                <a:ext cx="374169" cy="232687"/>
              </a:xfrm>
              <a:custGeom>
                <a:avLst/>
                <a:gdLst/>
                <a:ahLst/>
                <a:cxnLst>
                  <a:cxn ang="0">
                    <a:pos x="0" y="147"/>
                  </a:cxn>
                  <a:cxn ang="0">
                    <a:pos x="171" y="147"/>
                  </a:cxn>
                  <a:cxn ang="0">
                    <a:pos x="160" y="199"/>
                  </a:cxn>
                  <a:cxn ang="0">
                    <a:pos x="320" y="100"/>
                  </a:cxn>
                  <a:cxn ang="0">
                    <a:pos x="160" y="0"/>
                  </a:cxn>
                  <a:cxn ang="0">
                    <a:pos x="171" y="52"/>
                  </a:cxn>
                  <a:cxn ang="0">
                    <a:pos x="0" y="52"/>
                  </a:cxn>
                  <a:cxn ang="0">
                    <a:pos x="0" y="147"/>
                  </a:cxn>
                </a:cxnLst>
                <a:rect l="0" t="0" r="r" b="b"/>
                <a:pathLst>
                  <a:path w="320" h="199">
                    <a:moveTo>
                      <a:pt x="0" y="147"/>
                    </a:moveTo>
                    <a:lnTo>
                      <a:pt x="171" y="147"/>
                    </a:lnTo>
                    <a:lnTo>
                      <a:pt x="160" y="199"/>
                    </a:lnTo>
                    <a:lnTo>
                      <a:pt x="320" y="100"/>
                    </a:lnTo>
                    <a:lnTo>
                      <a:pt x="160" y="0"/>
                    </a:lnTo>
                    <a:lnTo>
                      <a:pt x="171" y="52"/>
                    </a:lnTo>
                    <a:lnTo>
                      <a:pt x="0" y="52"/>
                    </a:lnTo>
                    <a:lnTo>
                      <a:pt x="0" y="147"/>
                    </a:lnTo>
                    <a:close/>
                  </a:path>
                </a:pathLst>
              </a:custGeom>
              <a:gradFill>
                <a:gsLst>
                  <a:gs pos="0">
                    <a:schemeClr val="bg1">
                      <a:lumMod val="95000"/>
                    </a:schemeClr>
                  </a:gs>
                  <a:gs pos="100000">
                    <a:schemeClr val="bg1">
                      <a:lumMod val="75000"/>
                      <a:alpha val="6000"/>
                    </a:schemeClr>
                  </a:gs>
                </a:gsLst>
                <a:lin ang="10800000" scaled="0"/>
              </a:gra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xmlns:mc="http://schemas.openxmlformats.org/markup-compatibility/2006" xmlns:a14="http://schemas.microsoft.com/office/drawing/2007/7/7/main" val="000000" mc:Ignorable=""/>
                  </a:solidFill>
                  <a:latin typeface="Segoe UI" pitchFamily="34" charset="0"/>
                  <a:cs typeface="+mn-cs"/>
                </a:endParaRPr>
              </a:p>
            </p:txBody>
          </p:sp>
          <p:sp>
            <p:nvSpPr>
              <p:cNvPr id="70" name="Freeform 70"/>
              <p:cNvSpPr>
                <a:spLocks/>
              </p:cNvSpPr>
              <p:nvPr/>
            </p:nvSpPr>
            <p:spPr bwMode="auto">
              <a:xfrm rot="17280000">
                <a:off x="-2096670" y="5493765"/>
                <a:ext cx="374169" cy="232687"/>
              </a:xfrm>
              <a:custGeom>
                <a:avLst/>
                <a:gdLst/>
                <a:ahLst/>
                <a:cxnLst>
                  <a:cxn ang="0">
                    <a:pos x="0" y="147"/>
                  </a:cxn>
                  <a:cxn ang="0">
                    <a:pos x="171" y="147"/>
                  </a:cxn>
                  <a:cxn ang="0">
                    <a:pos x="160" y="199"/>
                  </a:cxn>
                  <a:cxn ang="0">
                    <a:pos x="320" y="100"/>
                  </a:cxn>
                  <a:cxn ang="0">
                    <a:pos x="160" y="0"/>
                  </a:cxn>
                  <a:cxn ang="0">
                    <a:pos x="171" y="52"/>
                  </a:cxn>
                  <a:cxn ang="0">
                    <a:pos x="0" y="52"/>
                  </a:cxn>
                  <a:cxn ang="0">
                    <a:pos x="0" y="147"/>
                  </a:cxn>
                </a:cxnLst>
                <a:rect l="0" t="0" r="r" b="b"/>
                <a:pathLst>
                  <a:path w="320" h="199">
                    <a:moveTo>
                      <a:pt x="0" y="147"/>
                    </a:moveTo>
                    <a:lnTo>
                      <a:pt x="171" y="147"/>
                    </a:lnTo>
                    <a:lnTo>
                      <a:pt x="160" y="199"/>
                    </a:lnTo>
                    <a:lnTo>
                      <a:pt x="320" y="100"/>
                    </a:lnTo>
                    <a:lnTo>
                      <a:pt x="160" y="0"/>
                    </a:lnTo>
                    <a:lnTo>
                      <a:pt x="171" y="52"/>
                    </a:lnTo>
                    <a:lnTo>
                      <a:pt x="0" y="52"/>
                    </a:lnTo>
                    <a:lnTo>
                      <a:pt x="0" y="147"/>
                    </a:lnTo>
                    <a:close/>
                  </a:path>
                </a:pathLst>
              </a:custGeom>
              <a:gradFill>
                <a:gsLst>
                  <a:gs pos="0">
                    <a:schemeClr val="bg1">
                      <a:lumMod val="95000"/>
                    </a:schemeClr>
                  </a:gs>
                  <a:gs pos="100000">
                    <a:schemeClr val="bg1">
                      <a:lumMod val="75000"/>
                      <a:alpha val="6000"/>
                    </a:schemeClr>
                  </a:gs>
                </a:gsLst>
                <a:lin ang="10800000" scaled="0"/>
              </a:gra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xmlns:mc="http://schemas.openxmlformats.org/markup-compatibility/2006" xmlns:a14="http://schemas.microsoft.com/office/drawing/2007/7/7/main" val="000000" mc:Ignorable=""/>
                  </a:solidFill>
                  <a:latin typeface="Segoe UI" pitchFamily="34" charset="0"/>
                  <a:cs typeface="+mn-cs"/>
                </a:endParaRPr>
              </a:p>
            </p:txBody>
          </p:sp>
        </p:grpSp>
      </p:grpSp>
      <p:grpSp>
        <p:nvGrpSpPr>
          <p:cNvPr id="76" name="Group 75"/>
          <p:cNvGrpSpPr/>
          <p:nvPr/>
        </p:nvGrpSpPr>
        <p:grpSpPr>
          <a:xfrm>
            <a:off x="2355907" y="4307196"/>
            <a:ext cx="4432187" cy="446895"/>
            <a:chOff x="2355907" y="4012088"/>
            <a:chExt cx="4432187" cy="446895"/>
          </a:xfrm>
        </p:grpSpPr>
        <p:sp>
          <p:nvSpPr>
            <p:cNvPr id="77" name="Rounded Rectangle 76"/>
            <p:cNvSpPr/>
            <p:nvPr/>
          </p:nvSpPr>
          <p:spPr bwMode="auto">
            <a:xfrm>
              <a:off x="2355907" y="4012088"/>
              <a:ext cx="4432187" cy="446895"/>
            </a:xfrm>
            <a:prstGeom prst="roundRect">
              <a:avLst>
                <a:gd name="adj" fmla="val 7546"/>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sz="15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78" name="Rectangle 77"/>
            <p:cNvSpPr/>
            <p:nvPr/>
          </p:nvSpPr>
          <p:spPr>
            <a:xfrm>
              <a:off x="2434975" y="4072680"/>
              <a:ext cx="4345969" cy="348429"/>
            </a:xfrm>
            <a:prstGeom prst="rect">
              <a:avLst/>
            </a:prstGeom>
          </p:spPr>
          <p:txBody>
            <a:bodyPr wrap="square" lIns="0" rIns="0">
              <a:spAutoFit/>
            </a:bodyPr>
            <a:lstStyle/>
            <a:p>
              <a:pPr marL="0" lvl="1" indent="-342900" algn="ctr" defTabSz="914159">
                <a:lnSpc>
                  <a:spcPct val="120000"/>
                </a:lnSpc>
                <a:spcBef>
                  <a:spcPts val="630"/>
                </a:spcBef>
                <a:buClr>
                  <a:srgbClr xmlns:mc="http://schemas.openxmlformats.org/markup-compatibility/2006" xmlns:a14="http://schemas.microsoft.com/office/drawing/2007/7/7/main" val="FFFF99" mc:Ignorable=""/>
                </a:buClr>
                <a:buSzPct val="120000"/>
                <a:defRPr/>
              </a:pPr>
              <a:r>
                <a:rPr lang="en-US" altLang="zh-CN" sz="15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TIME TO MARKET</a:t>
              </a:r>
            </a:p>
          </p:txBody>
        </p:sp>
      </p:grpSp>
      <p:sp>
        <p:nvSpPr>
          <p:cNvPr id="79" name="Rectangle 78"/>
          <p:cNvSpPr/>
          <p:nvPr/>
        </p:nvSpPr>
        <p:spPr>
          <a:xfrm>
            <a:off x="2909627" y="4885751"/>
            <a:ext cx="1535594" cy="424732"/>
          </a:xfrm>
          <a:prstGeom prst="rect">
            <a:avLst/>
          </a:prstGeom>
        </p:spPr>
        <p:txBody>
          <a:bodyPr wrap="square">
            <a:spAutoFit/>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r>
              <a:rPr lang="en-US" altLang="zh-CN" sz="12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How long does it take to consolidate?</a:t>
            </a:r>
          </a:p>
        </p:txBody>
      </p:sp>
      <p:sp>
        <p:nvSpPr>
          <p:cNvPr id="80" name="Rectangle 79"/>
          <p:cNvSpPr/>
          <p:nvPr/>
        </p:nvSpPr>
        <p:spPr>
          <a:xfrm>
            <a:off x="4382880" y="4885751"/>
            <a:ext cx="2157574" cy="258532"/>
          </a:xfrm>
          <a:prstGeom prst="rect">
            <a:avLst/>
          </a:prstGeom>
        </p:spPr>
        <p:txBody>
          <a:bodyPr wrap="square">
            <a:spAutoFit/>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r>
              <a:rPr lang="en-US" altLang="zh-CN" sz="12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Can my solution Scale?</a:t>
            </a:r>
          </a:p>
        </p:txBody>
      </p:sp>
      <p:grpSp>
        <p:nvGrpSpPr>
          <p:cNvPr id="101" name="Group 100"/>
          <p:cNvGrpSpPr/>
          <p:nvPr/>
        </p:nvGrpSpPr>
        <p:grpSpPr>
          <a:xfrm>
            <a:off x="2653517" y="4258166"/>
            <a:ext cx="544530" cy="544529"/>
            <a:chOff x="-2123297" y="5145071"/>
            <a:chExt cx="544530" cy="544529"/>
          </a:xfrm>
        </p:grpSpPr>
        <p:sp>
          <p:nvSpPr>
            <p:cNvPr id="102" name="Oval 101"/>
            <p:cNvSpPr/>
            <p:nvPr/>
          </p:nvSpPr>
          <p:spPr bwMode="auto">
            <a:xfrm>
              <a:off x="-2123297" y="5145071"/>
              <a:ext cx="544530" cy="544529"/>
            </a:xfrm>
            <a:prstGeom prst="ellipse">
              <a:avLst/>
            </a:pr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srgbClr>
                </a:gs>
                <a:gs pos="82000">
                  <a:srgbClr xmlns:mc="http://schemas.openxmlformats.org/markup-compatibility/2006" xmlns:a14="http://schemas.microsoft.com/office/drawing/2007/7/7/main" val="FF3300" mc:Ignorable="">
                    <a:lumMod val="50000"/>
                  </a:srgb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err="1" smtClean="0">
                <a:solidFill>
                  <a:sysClr val="windowText" lastClr="000000"/>
                </a:solidFill>
                <a:latin typeface="Segoe UI" pitchFamily="34" charset="0"/>
                <a:cs typeface="+mn-cs"/>
              </a:endParaRPr>
            </a:p>
          </p:txBody>
        </p:sp>
        <p:sp>
          <p:nvSpPr>
            <p:cNvPr id="105" name="Freeform 70"/>
            <p:cNvSpPr>
              <a:spLocks/>
            </p:cNvSpPr>
            <p:nvPr/>
          </p:nvSpPr>
          <p:spPr bwMode="auto">
            <a:xfrm rot="4320000">
              <a:off x="-2050166" y="5232093"/>
              <a:ext cx="345220" cy="214684"/>
            </a:xfrm>
            <a:custGeom>
              <a:avLst/>
              <a:gdLst/>
              <a:ahLst/>
              <a:cxnLst>
                <a:cxn ang="0">
                  <a:pos x="0" y="147"/>
                </a:cxn>
                <a:cxn ang="0">
                  <a:pos x="171" y="147"/>
                </a:cxn>
                <a:cxn ang="0">
                  <a:pos x="160" y="199"/>
                </a:cxn>
                <a:cxn ang="0">
                  <a:pos x="320" y="100"/>
                </a:cxn>
                <a:cxn ang="0">
                  <a:pos x="160" y="0"/>
                </a:cxn>
                <a:cxn ang="0">
                  <a:pos x="171" y="52"/>
                </a:cxn>
                <a:cxn ang="0">
                  <a:pos x="0" y="52"/>
                </a:cxn>
                <a:cxn ang="0">
                  <a:pos x="0" y="147"/>
                </a:cxn>
              </a:cxnLst>
              <a:rect l="0" t="0" r="r" b="b"/>
              <a:pathLst>
                <a:path w="320" h="199">
                  <a:moveTo>
                    <a:pt x="0" y="147"/>
                  </a:moveTo>
                  <a:lnTo>
                    <a:pt x="171" y="147"/>
                  </a:lnTo>
                  <a:lnTo>
                    <a:pt x="160" y="199"/>
                  </a:lnTo>
                  <a:lnTo>
                    <a:pt x="320" y="100"/>
                  </a:lnTo>
                  <a:lnTo>
                    <a:pt x="160" y="0"/>
                  </a:lnTo>
                  <a:lnTo>
                    <a:pt x="171" y="52"/>
                  </a:lnTo>
                  <a:lnTo>
                    <a:pt x="0" y="52"/>
                  </a:lnTo>
                  <a:lnTo>
                    <a:pt x="0" y="147"/>
                  </a:lnTo>
                  <a:close/>
                </a:path>
              </a:pathLst>
            </a:custGeom>
            <a:gradFill>
              <a:gsLst>
                <a:gs pos="0">
                  <a:schemeClr val="bg1">
                    <a:lumMod val="95000"/>
                  </a:schemeClr>
                </a:gs>
                <a:gs pos="100000">
                  <a:schemeClr val="bg1">
                    <a:lumMod val="75000"/>
                    <a:alpha val="6000"/>
                  </a:schemeClr>
                </a:gs>
              </a:gsLst>
              <a:lin ang="10800000" scaled="0"/>
            </a:gra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xmlns:mc="http://schemas.openxmlformats.org/markup-compatibility/2006" xmlns:a14="http://schemas.microsoft.com/office/drawing/2007/7/7/main" val="000000" mc:Ignorable=""/>
                </a:solidFill>
                <a:latin typeface="Segoe UI" pitchFamily="34" charset="0"/>
                <a:cs typeface="+mn-cs"/>
              </a:endParaRPr>
            </a:p>
          </p:txBody>
        </p:sp>
      </p:gr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lide(fromRight)">
                                      <p:cBhvr>
                                        <p:cTn id="7" dur="500"/>
                                        <p:tgtEl>
                                          <p:spTgt spid="39"/>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1000"/>
                                        <p:tgtEl>
                                          <p:spTgt spid="23"/>
                                        </p:tgtEl>
                                      </p:cBhvr>
                                    </p:animEffect>
                                  </p:childTnLst>
                                </p:cTn>
                              </p:par>
                              <p:par>
                                <p:cTn id="11" presetID="47" presetClass="entr" presetSubtype="0" fill="hold" nodeType="withEffect">
                                  <p:stCondLst>
                                    <p:cond delay="50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1000"/>
                                        <p:tgtEl>
                                          <p:spTgt spid="40"/>
                                        </p:tgtEl>
                                      </p:cBhvr>
                                    </p:animEffect>
                                    <p:anim calcmode="lin" valueType="num">
                                      <p:cBhvr>
                                        <p:cTn id="14" dur="1000" fill="hold"/>
                                        <p:tgtEl>
                                          <p:spTgt spid="40"/>
                                        </p:tgtEl>
                                        <p:attrNameLst>
                                          <p:attrName>ppt_x</p:attrName>
                                        </p:attrNameLst>
                                      </p:cBhvr>
                                      <p:tavLst>
                                        <p:tav tm="0">
                                          <p:val>
                                            <p:strVal val="#ppt_x"/>
                                          </p:val>
                                        </p:tav>
                                        <p:tav tm="100000">
                                          <p:val>
                                            <p:strVal val="#ppt_x"/>
                                          </p:val>
                                        </p:tav>
                                      </p:tavLst>
                                    </p:anim>
                                    <p:anim calcmode="lin" valueType="num">
                                      <p:cBhvr>
                                        <p:cTn id="15" dur="1000" fill="hold"/>
                                        <p:tgtEl>
                                          <p:spTgt spid="40"/>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70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1000"/>
                                        <p:tgtEl>
                                          <p:spTgt spid="36"/>
                                        </p:tgtEl>
                                      </p:cBhvr>
                                    </p:animEffect>
                                    <p:anim calcmode="lin" valueType="num">
                                      <p:cBhvr>
                                        <p:cTn id="19" dur="1000" fill="hold"/>
                                        <p:tgtEl>
                                          <p:spTgt spid="36"/>
                                        </p:tgtEl>
                                        <p:attrNameLst>
                                          <p:attrName>ppt_x</p:attrName>
                                        </p:attrNameLst>
                                      </p:cBhvr>
                                      <p:tavLst>
                                        <p:tav tm="0">
                                          <p:val>
                                            <p:strVal val="#ppt_x"/>
                                          </p:val>
                                        </p:tav>
                                        <p:tav tm="100000">
                                          <p:val>
                                            <p:strVal val="#ppt_x"/>
                                          </p:val>
                                        </p:tav>
                                      </p:tavLst>
                                    </p:anim>
                                    <p:anim calcmode="lin" valueType="num">
                                      <p:cBhvr>
                                        <p:cTn id="20" dur="1000" fill="hold"/>
                                        <p:tgtEl>
                                          <p:spTgt spid="36"/>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90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110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1000"/>
                                        <p:tgtEl>
                                          <p:spTgt spid="38"/>
                                        </p:tgtEl>
                                      </p:cBhvr>
                                    </p:animEffect>
                                    <p:anim calcmode="lin" valueType="num">
                                      <p:cBhvr>
                                        <p:cTn id="29" dur="1000" fill="hold"/>
                                        <p:tgtEl>
                                          <p:spTgt spid="38"/>
                                        </p:tgtEl>
                                        <p:attrNameLst>
                                          <p:attrName>ppt_x</p:attrName>
                                        </p:attrNameLst>
                                      </p:cBhvr>
                                      <p:tavLst>
                                        <p:tav tm="0">
                                          <p:val>
                                            <p:strVal val="#ppt_x"/>
                                          </p:val>
                                        </p:tav>
                                        <p:tav tm="100000">
                                          <p:val>
                                            <p:strVal val="#ppt_x"/>
                                          </p:val>
                                        </p:tav>
                                      </p:tavLst>
                                    </p:anim>
                                    <p:anim calcmode="lin" valueType="num">
                                      <p:cBhvr>
                                        <p:cTn id="3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xit" presetSubtype="2" fill="hold" nodeType="clickEffect">
                                  <p:stCondLst>
                                    <p:cond delay="0"/>
                                  </p:stCondLst>
                                  <p:childTnLst>
                                    <p:animEffect transition="out" filter="slide(fromRight)">
                                      <p:cBhvr>
                                        <p:cTn id="34" dur="500"/>
                                        <p:tgtEl>
                                          <p:spTgt spid="39"/>
                                        </p:tgtEl>
                                      </p:cBhvr>
                                    </p:animEffect>
                                    <p:set>
                                      <p:cBhvr>
                                        <p:cTn id="35" dur="1" fill="hold">
                                          <p:stCondLst>
                                            <p:cond delay="499"/>
                                          </p:stCondLst>
                                        </p:cTn>
                                        <p:tgtEl>
                                          <p:spTgt spid="39"/>
                                        </p:tgtEl>
                                        <p:attrNameLst>
                                          <p:attrName>style.visibility</p:attrName>
                                        </p:attrNameLst>
                                      </p:cBhvr>
                                      <p:to>
                                        <p:strVal val="hidden"/>
                                      </p:to>
                                    </p:set>
                                  </p:childTnLst>
                                </p:cTn>
                              </p:par>
                              <p:par>
                                <p:cTn id="36" presetID="42" presetClass="exit" presetSubtype="0" fill="hold" nodeType="withEffect">
                                  <p:stCondLst>
                                    <p:cond delay="0"/>
                                  </p:stCondLst>
                                  <p:childTnLst>
                                    <p:animEffect transition="out" filter="fade">
                                      <p:cBhvr>
                                        <p:cTn id="37" dur="1000"/>
                                        <p:tgtEl>
                                          <p:spTgt spid="40"/>
                                        </p:tgtEl>
                                      </p:cBhvr>
                                    </p:animEffect>
                                    <p:anim calcmode="lin" valueType="num">
                                      <p:cBhvr>
                                        <p:cTn id="38" dur="1000"/>
                                        <p:tgtEl>
                                          <p:spTgt spid="40"/>
                                        </p:tgtEl>
                                        <p:attrNameLst>
                                          <p:attrName>ppt_x</p:attrName>
                                        </p:attrNameLst>
                                      </p:cBhvr>
                                      <p:tavLst>
                                        <p:tav tm="0">
                                          <p:val>
                                            <p:strVal val="ppt_x"/>
                                          </p:val>
                                        </p:tav>
                                        <p:tav tm="100000">
                                          <p:val>
                                            <p:strVal val="ppt_x"/>
                                          </p:val>
                                        </p:tav>
                                      </p:tavLst>
                                    </p:anim>
                                    <p:anim calcmode="lin" valueType="num">
                                      <p:cBhvr>
                                        <p:cTn id="39" dur="1000"/>
                                        <p:tgtEl>
                                          <p:spTgt spid="40"/>
                                        </p:tgtEl>
                                        <p:attrNameLst>
                                          <p:attrName>ppt_y</p:attrName>
                                        </p:attrNameLst>
                                      </p:cBhvr>
                                      <p:tavLst>
                                        <p:tav tm="0">
                                          <p:val>
                                            <p:strVal val="ppt_y"/>
                                          </p:val>
                                        </p:tav>
                                        <p:tav tm="100000">
                                          <p:val>
                                            <p:strVal val="ppt_y+.1"/>
                                          </p:val>
                                        </p:tav>
                                      </p:tavLst>
                                    </p:anim>
                                    <p:set>
                                      <p:cBhvr>
                                        <p:cTn id="40" dur="1" fill="hold">
                                          <p:stCondLst>
                                            <p:cond delay="999"/>
                                          </p:stCondLst>
                                        </p:cTn>
                                        <p:tgtEl>
                                          <p:spTgt spid="40"/>
                                        </p:tgtEl>
                                        <p:attrNameLst>
                                          <p:attrName>style.visibility</p:attrName>
                                        </p:attrNameLst>
                                      </p:cBhvr>
                                      <p:to>
                                        <p:strVal val="hidden"/>
                                      </p:to>
                                    </p:set>
                                  </p:childTnLst>
                                </p:cTn>
                              </p:par>
                              <p:par>
                                <p:cTn id="41" presetID="42" presetClass="exit" presetSubtype="0" fill="hold" grpId="1" nodeType="withEffect">
                                  <p:stCondLst>
                                    <p:cond delay="0"/>
                                  </p:stCondLst>
                                  <p:childTnLst>
                                    <p:animEffect transition="out" filter="fade">
                                      <p:cBhvr>
                                        <p:cTn id="42" dur="1000"/>
                                        <p:tgtEl>
                                          <p:spTgt spid="36"/>
                                        </p:tgtEl>
                                      </p:cBhvr>
                                    </p:animEffect>
                                    <p:anim calcmode="lin" valueType="num">
                                      <p:cBhvr>
                                        <p:cTn id="43" dur="1000"/>
                                        <p:tgtEl>
                                          <p:spTgt spid="36"/>
                                        </p:tgtEl>
                                        <p:attrNameLst>
                                          <p:attrName>ppt_x</p:attrName>
                                        </p:attrNameLst>
                                      </p:cBhvr>
                                      <p:tavLst>
                                        <p:tav tm="0">
                                          <p:val>
                                            <p:strVal val="ppt_x"/>
                                          </p:val>
                                        </p:tav>
                                        <p:tav tm="100000">
                                          <p:val>
                                            <p:strVal val="ppt_x"/>
                                          </p:val>
                                        </p:tav>
                                      </p:tavLst>
                                    </p:anim>
                                    <p:anim calcmode="lin" valueType="num">
                                      <p:cBhvr>
                                        <p:cTn id="44" dur="1000"/>
                                        <p:tgtEl>
                                          <p:spTgt spid="36"/>
                                        </p:tgtEl>
                                        <p:attrNameLst>
                                          <p:attrName>ppt_y</p:attrName>
                                        </p:attrNameLst>
                                      </p:cBhvr>
                                      <p:tavLst>
                                        <p:tav tm="0">
                                          <p:val>
                                            <p:strVal val="ppt_y"/>
                                          </p:val>
                                        </p:tav>
                                        <p:tav tm="100000">
                                          <p:val>
                                            <p:strVal val="ppt_y+.1"/>
                                          </p:val>
                                        </p:tav>
                                      </p:tavLst>
                                    </p:anim>
                                    <p:set>
                                      <p:cBhvr>
                                        <p:cTn id="45" dur="1" fill="hold">
                                          <p:stCondLst>
                                            <p:cond delay="999"/>
                                          </p:stCondLst>
                                        </p:cTn>
                                        <p:tgtEl>
                                          <p:spTgt spid="36"/>
                                        </p:tgtEl>
                                        <p:attrNameLst>
                                          <p:attrName>style.visibility</p:attrName>
                                        </p:attrNameLst>
                                      </p:cBhvr>
                                      <p:to>
                                        <p:strVal val="hidden"/>
                                      </p:to>
                                    </p:set>
                                  </p:childTnLst>
                                </p:cTn>
                              </p:par>
                              <p:par>
                                <p:cTn id="46" presetID="42" presetClass="exit" presetSubtype="0" fill="hold" grpId="1" nodeType="withEffect">
                                  <p:stCondLst>
                                    <p:cond delay="0"/>
                                  </p:stCondLst>
                                  <p:childTnLst>
                                    <p:animEffect transition="out" filter="fade">
                                      <p:cBhvr>
                                        <p:cTn id="47" dur="1000"/>
                                        <p:tgtEl>
                                          <p:spTgt spid="37"/>
                                        </p:tgtEl>
                                      </p:cBhvr>
                                    </p:animEffect>
                                    <p:anim calcmode="lin" valueType="num">
                                      <p:cBhvr>
                                        <p:cTn id="48" dur="1000"/>
                                        <p:tgtEl>
                                          <p:spTgt spid="37"/>
                                        </p:tgtEl>
                                        <p:attrNameLst>
                                          <p:attrName>ppt_x</p:attrName>
                                        </p:attrNameLst>
                                      </p:cBhvr>
                                      <p:tavLst>
                                        <p:tav tm="0">
                                          <p:val>
                                            <p:strVal val="ppt_x"/>
                                          </p:val>
                                        </p:tav>
                                        <p:tav tm="100000">
                                          <p:val>
                                            <p:strVal val="ppt_x"/>
                                          </p:val>
                                        </p:tav>
                                      </p:tavLst>
                                    </p:anim>
                                    <p:anim calcmode="lin" valueType="num">
                                      <p:cBhvr>
                                        <p:cTn id="49" dur="1000"/>
                                        <p:tgtEl>
                                          <p:spTgt spid="37"/>
                                        </p:tgtEl>
                                        <p:attrNameLst>
                                          <p:attrName>ppt_y</p:attrName>
                                        </p:attrNameLst>
                                      </p:cBhvr>
                                      <p:tavLst>
                                        <p:tav tm="0">
                                          <p:val>
                                            <p:strVal val="ppt_y"/>
                                          </p:val>
                                        </p:tav>
                                        <p:tav tm="100000">
                                          <p:val>
                                            <p:strVal val="ppt_y+.1"/>
                                          </p:val>
                                        </p:tav>
                                      </p:tavLst>
                                    </p:anim>
                                    <p:set>
                                      <p:cBhvr>
                                        <p:cTn id="50" dur="1" fill="hold">
                                          <p:stCondLst>
                                            <p:cond delay="999"/>
                                          </p:stCondLst>
                                        </p:cTn>
                                        <p:tgtEl>
                                          <p:spTgt spid="37"/>
                                        </p:tgtEl>
                                        <p:attrNameLst>
                                          <p:attrName>style.visibility</p:attrName>
                                        </p:attrNameLst>
                                      </p:cBhvr>
                                      <p:to>
                                        <p:strVal val="hidden"/>
                                      </p:to>
                                    </p:set>
                                  </p:childTnLst>
                                </p:cTn>
                              </p:par>
                              <p:par>
                                <p:cTn id="51" presetID="42" presetClass="exit" presetSubtype="0" fill="hold" grpId="1" nodeType="withEffect">
                                  <p:stCondLst>
                                    <p:cond delay="0"/>
                                  </p:stCondLst>
                                  <p:childTnLst>
                                    <p:animEffect transition="out" filter="fade">
                                      <p:cBhvr>
                                        <p:cTn id="52" dur="1000"/>
                                        <p:tgtEl>
                                          <p:spTgt spid="38"/>
                                        </p:tgtEl>
                                      </p:cBhvr>
                                    </p:animEffect>
                                    <p:anim calcmode="lin" valueType="num">
                                      <p:cBhvr>
                                        <p:cTn id="53" dur="1000"/>
                                        <p:tgtEl>
                                          <p:spTgt spid="38"/>
                                        </p:tgtEl>
                                        <p:attrNameLst>
                                          <p:attrName>ppt_x</p:attrName>
                                        </p:attrNameLst>
                                      </p:cBhvr>
                                      <p:tavLst>
                                        <p:tav tm="0">
                                          <p:val>
                                            <p:strVal val="ppt_x"/>
                                          </p:val>
                                        </p:tav>
                                        <p:tav tm="100000">
                                          <p:val>
                                            <p:strVal val="ppt_x"/>
                                          </p:val>
                                        </p:tav>
                                      </p:tavLst>
                                    </p:anim>
                                    <p:anim calcmode="lin" valueType="num">
                                      <p:cBhvr>
                                        <p:cTn id="54" dur="1000"/>
                                        <p:tgtEl>
                                          <p:spTgt spid="38"/>
                                        </p:tgtEl>
                                        <p:attrNameLst>
                                          <p:attrName>ppt_y</p:attrName>
                                        </p:attrNameLst>
                                      </p:cBhvr>
                                      <p:tavLst>
                                        <p:tav tm="0">
                                          <p:val>
                                            <p:strVal val="ppt_y"/>
                                          </p:val>
                                        </p:tav>
                                        <p:tav tm="100000">
                                          <p:val>
                                            <p:strVal val="ppt_y+.1"/>
                                          </p:val>
                                        </p:tav>
                                      </p:tavLst>
                                    </p:anim>
                                    <p:set>
                                      <p:cBhvr>
                                        <p:cTn id="55" dur="1" fill="hold">
                                          <p:stCondLst>
                                            <p:cond delay="999"/>
                                          </p:stCondLst>
                                        </p:cTn>
                                        <p:tgtEl>
                                          <p:spTgt spid="38"/>
                                        </p:tgtEl>
                                        <p:attrNameLst>
                                          <p:attrName>style.visibility</p:attrName>
                                        </p:attrNameLst>
                                      </p:cBhvr>
                                      <p:to>
                                        <p:strVal val="hidden"/>
                                      </p:to>
                                    </p:set>
                                  </p:childTnLst>
                                </p:cTn>
                              </p:par>
                              <p:par>
                                <p:cTn id="56" presetID="12" presetClass="entr" presetSubtype="2" fill="hold"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slide(fromRight)">
                                      <p:cBhvr>
                                        <p:cTn id="58" dur="500"/>
                                        <p:tgtEl>
                                          <p:spTgt spid="41"/>
                                        </p:tgtEl>
                                      </p:cBhvr>
                                    </p:animEffect>
                                  </p:childTnLst>
                                </p:cTn>
                              </p:par>
                              <p:par>
                                <p:cTn id="59" presetID="47" presetClass="entr" presetSubtype="0" fill="hold" nodeType="withEffect">
                                  <p:stCondLst>
                                    <p:cond delay="50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1000"/>
                                        <p:tgtEl>
                                          <p:spTgt spid="44"/>
                                        </p:tgtEl>
                                      </p:cBhvr>
                                    </p:animEffect>
                                    <p:anim calcmode="lin" valueType="num">
                                      <p:cBhvr>
                                        <p:cTn id="62" dur="1000" fill="hold"/>
                                        <p:tgtEl>
                                          <p:spTgt spid="44"/>
                                        </p:tgtEl>
                                        <p:attrNameLst>
                                          <p:attrName>ppt_x</p:attrName>
                                        </p:attrNameLst>
                                      </p:cBhvr>
                                      <p:tavLst>
                                        <p:tav tm="0">
                                          <p:val>
                                            <p:strVal val="#ppt_x"/>
                                          </p:val>
                                        </p:tav>
                                        <p:tav tm="100000">
                                          <p:val>
                                            <p:strVal val="#ppt_x"/>
                                          </p:val>
                                        </p:tav>
                                      </p:tavLst>
                                    </p:anim>
                                    <p:anim calcmode="lin" valueType="num">
                                      <p:cBhvr>
                                        <p:cTn id="63" dur="1000" fill="hold"/>
                                        <p:tgtEl>
                                          <p:spTgt spid="44"/>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500"/>
                                  </p:stCondLst>
                                  <p:childTnLst>
                                    <p:set>
                                      <p:cBhvr>
                                        <p:cTn id="65" dur="1" fill="hold">
                                          <p:stCondLst>
                                            <p:cond delay="0"/>
                                          </p:stCondLst>
                                        </p:cTn>
                                        <p:tgtEl>
                                          <p:spTgt spid="72"/>
                                        </p:tgtEl>
                                        <p:attrNameLst>
                                          <p:attrName>style.visibility</p:attrName>
                                        </p:attrNameLst>
                                      </p:cBhvr>
                                      <p:to>
                                        <p:strVal val="visible"/>
                                      </p:to>
                                    </p:set>
                                    <p:animEffect transition="in" filter="fade">
                                      <p:cBhvr>
                                        <p:cTn id="66" dur="1000"/>
                                        <p:tgtEl>
                                          <p:spTgt spid="72"/>
                                        </p:tgtEl>
                                      </p:cBhvr>
                                    </p:animEffect>
                                    <p:anim calcmode="lin" valueType="num">
                                      <p:cBhvr>
                                        <p:cTn id="67" dur="1000" fill="hold"/>
                                        <p:tgtEl>
                                          <p:spTgt spid="72"/>
                                        </p:tgtEl>
                                        <p:attrNameLst>
                                          <p:attrName>ppt_x</p:attrName>
                                        </p:attrNameLst>
                                      </p:cBhvr>
                                      <p:tavLst>
                                        <p:tav tm="0">
                                          <p:val>
                                            <p:strVal val="#ppt_x"/>
                                          </p:val>
                                        </p:tav>
                                        <p:tav tm="100000">
                                          <p:val>
                                            <p:strVal val="#ppt_x"/>
                                          </p:val>
                                        </p:tav>
                                      </p:tavLst>
                                    </p:anim>
                                    <p:anim calcmode="lin" valueType="num">
                                      <p:cBhvr>
                                        <p:cTn id="68" dur="1000" fill="hold"/>
                                        <p:tgtEl>
                                          <p:spTgt spid="72"/>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70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1000"/>
                                        <p:tgtEl>
                                          <p:spTgt spid="50"/>
                                        </p:tgtEl>
                                      </p:cBhvr>
                                    </p:animEffect>
                                    <p:anim calcmode="lin" valueType="num">
                                      <p:cBhvr>
                                        <p:cTn id="72" dur="1000" fill="hold"/>
                                        <p:tgtEl>
                                          <p:spTgt spid="50"/>
                                        </p:tgtEl>
                                        <p:attrNameLst>
                                          <p:attrName>ppt_x</p:attrName>
                                        </p:attrNameLst>
                                      </p:cBhvr>
                                      <p:tavLst>
                                        <p:tav tm="0">
                                          <p:val>
                                            <p:strVal val="#ppt_x"/>
                                          </p:val>
                                        </p:tav>
                                        <p:tav tm="100000">
                                          <p:val>
                                            <p:strVal val="#ppt_x"/>
                                          </p:val>
                                        </p:tav>
                                      </p:tavLst>
                                    </p:anim>
                                    <p:anim calcmode="lin" valueType="num">
                                      <p:cBhvr>
                                        <p:cTn id="73" dur="1000" fill="hold"/>
                                        <p:tgtEl>
                                          <p:spTgt spid="50"/>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900"/>
                                  </p:stCondLst>
                                  <p:childTnLst>
                                    <p:set>
                                      <p:cBhvr>
                                        <p:cTn id="75" dur="1" fill="hold">
                                          <p:stCondLst>
                                            <p:cond delay="0"/>
                                          </p:stCondLst>
                                        </p:cTn>
                                        <p:tgtEl>
                                          <p:spTgt spid="51"/>
                                        </p:tgtEl>
                                        <p:attrNameLst>
                                          <p:attrName>style.visibility</p:attrName>
                                        </p:attrNameLst>
                                      </p:cBhvr>
                                      <p:to>
                                        <p:strVal val="visible"/>
                                      </p:to>
                                    </p:set>
                                    <p:animEffect transition="in" filter="fade">
                                      <p:cBhvr>
                                        <p:cTn id="76" dur="1000"/>
                                        <p:tgtEl>
                                          <p:spTgt spid="51"/>
                                        </p:tgtEl>
                                      </p:cBhvr>
                                    </p:animEffect>
                                    <p:anim calcmode="lin" valueType="num">
                                      <p:cBhvr>
                                        <p:cTn id="77" dur="1000" fill="hold"/>
                                        <p:tgtEl>
                                          <p:spTgt spid="51"/>
                                        </p:tgtEl>
                                        <p:attrNameLst>
                                          <p:attrName>ppt_x</p:attrName>
                                        </p:attrNameLst>
                                      </p:cBhvr>
                                      <p:tavLst>
                                        <p:tav tm="0">
                                          <p:val>
                                            <p:strVal val="#ppt_x"/>
                                          </p:val>
                                        </p:tav>
                                        <p:tav tm="100000">
                                          <p:val>
                                            <p:strVal val="#ppt_x"/>
                                          </p:val>
                                        </p:tav>
                                      </p:tavLst>
                                    </p:anim>
                                    <p:anim calcmode="lin" valueType="num">
                                      <p:cBhvr>
                                        <p:cTn id="78" dur="1000" fill="hold"/>
                                        <p:tgtEl>
                                          <p:spTgt spid="51"/>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1100"/>
                                  </p:stCondLst>
                                  <p:childTnLst>
                                    <p:set>
                                      <p:cBhvr>
                                        <p:cTn id="80" dur="1" fill="hold">
                                          <p:stCondLst>
                                            <p:cond delay="0"/>
                                          </p:stCondLst>
                                        </p:cTn>
                                        <p:tgtEl>
                                          <p:spTgt spid="52"/>
                                        </p:tgtEl>
                                        <p:attrNameLst>
                                          <p:attrName>style.visibility</p:attrName>
                                        </p:attrNameLst>
                                      </p:cBhvr>
                                      <p:to>
                                        <p:strVal val="visible"/>
                                      </p:to>
                                    </p:set>
                                    <p:animEffect transition="in" filter="fade">
                                      <p:cBhvr>
                                        <p:cTn id="81" dur="1000"/>
                                        <p:tgtEl>
                                          <p:spTgt spid="52"/>
                                        </p:tgtEl>
                                      </p:cBhvr>
                                    </p:animEffect>
                                    <p:anim calcmode="lin" valueType="num">
                                      <p:cBhvr>
                                        <p:cTn id="82" dur="1000" fill="hold"/>
                                        <p:tgtEl>
                                          <p:spTgt spid="52"/>
                                        </p:tgtEl>
                                        <p:attrNameLst>
                                          <p:attrName>ppt_x</p:attrName>
                                        </p:attrNameLst>
                                      </p:cBhvr>
                                      <p:tavLst>
                                        <p:tav tm="0">
                                          <p:val>
                                            <p:strVal val="#ppt_x"/>
                                          </p:val>
                                        </p:tav>
                                        <p:tav tm="100000">
                                          <p:val>
                                            <p:strVal val="#ppt_x"/>
                                          </p:val>
                                        </p:tav>
                                      </p:tavLst>
                                    </p:anim>
                                    <p:anim calcmode="lin" valueType="num">
                                      <p:cBhvr>
                                        <p:cTn id="8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2" presetClass="exit" presetSubtype="2" fill="hold" nodeType="clickEffect">
                                  <p:stCondLst>
                                    <p:cond delay="0"/>
                                  </p:stCondLst>
                                  <p:childTnLst>
                                    <p:animEffect transition="out" filter="slide(fromRight)">
                                      <p:cBhvr>
                                        <p:cTn id="87" dur="500"/>
                                        <p:tgtEl>
                                          <p:spTgt spid="41"/>
                                        </p:tgtEl>
                                      </p:cBhvr>
                                    </p:animEffect>
                                    <p:set>
                                      <p:cBhvr>
                                        <p:cTn id="88" dur="1" fill="hold">
                                          <p:stCondLst>
                                            <p:cond delay="499"/>
                                          </p:stCondLst>
                                        </p:cTn>
                                        <p:tgtEl>
                                          <p:spTgt spid="41"/>
                                        </p:tgtEl>
                                        <p:attrNameLst>
                                          <p:attrName>style.visibility</p:attrName>
                                        </p:attrNameLst>
                                      </p:cBhvr>
                                      <p:to>
                                        <p:strVal val="hidden"/>
                                      </p:to>
                                    </p:set>
                                  </p:childTnLst>
                                </p:cTn>
                              </p:par>
                              <p:par>
                                <p:cTn id="89" presetID="42" presetClass="exit" presetSubtype="0" fill="hold" nodeType="withEffect">
                                  <p:stCondLst>
                                    <p:cond delay="0"/>
                                  </p:stCondLst>
                                  <p:childTnLst>
                                    <p:animEffect transition="out" filter="fade">
                                      <p:cBhvr>
                                        <p:cTn id="90" dur="1000"/>
                                        <p:tgtEl>
                                          <p:spTgt spid="44"/>
                                        </p:tgtEl>
                                      </p:cBhvr>
                                    </p:animEffect>
                                    <p:anim calcmode="lin" valueType="num">
                                      <p:cBhvr>
                                        <p:cTn id="91" dur="1000"/>
                                        <p:tgtEl>
                                          <p:spTgt spid="44"/>
                                        </p:tgtEl>
                                        <p:attrNameLst>
                                          <p:attrName>ppt_x</p:attrName>
                                        </p:attrNameLst>
                                      </p:cBhvr>
                                      <p:tavLst>
                                        <p:tav tm="0">
                                          <p:val>
                                            <p:strVal val="ppt_x"/>
                                          </p:val>
                                        </p:tav>
                                        <p:tav tm="100000">
                                          <p:val>
                                            <p:strVal val="ppt_x"/>
                                          </p:val>
                                        </p:tav>
                                      </p:tavLst>
                                    </p:anim>
                                    <p:anim calcmode="lin" valueType="num">
                                      <p:cBhvr>
                                        <p:cTn id="92" dur="1000"/>
                                        <p:tgtEl>
                                          <p:spTgt spid="44"/>
                                        </p:tgtEl>
                                        <p:attrNameLst>
                                          <p:attrName>ppt_y</p:attrName>
                                        </p:attrNameLst>
                                      </p:cBhvr>
                                      <p:tavLst>
                                        <p:tav tm="0">
                                          <p:val>
                                            <p:strVal val="ppt_y"/>
                                          </p:val>
                                        </p:tav>
                                        <p:tav tm="100000">
                                          <p:val>
                                            <p:strVal val="ppt_y+.1"/>
                                          </p:val>
                                        </p:tav>
                                      </p:tavLst>
                                    </p:anim>
                                    <p:set>
                                      <p:cBhvr>
                                        <p:cTn id="93" dur="1" fill="hold">
                                          <p:stCondLst>
                                            <p:cond delay="999"/>
                                          </p:stCondLst>
                                        </p:cTn>
                                        <p:tgtEl>
                                          <p:spTgt spid="44"/>
                                        </p:tgtEl>
                                        <p:attrNameLst>
                                          <p:attrName>style.visibility</p:attrName>
                                        </p:attrNameLst>
                                      </p:cBhvr>
                                      <p:to>
                                        <p:strVal val="hidden"/>
                                      </p:to>
                                    </p:set>
                                  </p:childTnLst>
                                </p:cTn>
                              </p:par>
                              <p:par>
                                <p:cTn id="94" presetID="42" presetClass="exit" presetSubtype="0" fill="hold" nodeType="withEffect">
                                  <p:stCondLst>
                                    <p:cond delay="0"/>
                                  </p:stCondLst>
                                  <p:childTnLst>
                                    <p:animEffect transition="out" filter="fade">
                                      <p:cBhvr>
                                        <p:cTn id="95" dur="1000"/>
                                        <p:tgtEl>
                                          <p:spTgt spid="72"/>
                                        </p:tgtEl>
                                      </p:cBhvr>
                                    </p:animEffect>
                                    <p:anim calcmode="lin" valueType="num">
                                      <p:cBhvr>
                                        <p:cTn id="96" dur="1000"/>
                                        <p:tgtEl>
                                          <p:spTgt spid="72"/>
                                        </p:tgtEl>
                                        <p:attrNameLst>
                                          <p:attrName>ppt_x</p:attrName>
                                        </p:attrNameLst>
                                      </p:cBhvr>
                                      <p:tavLst>
                                        <p:tav tm="0">
                                          <p:val>
                                            <p:strVal val="ppt_x"/>
                                          </p:val>
                                        </p:tav>
                                        <p:tav tm="100000">
                                          <p:val>
                                            <p:strVal val="ppt_x"/>
                                          </p:val>
                                        </p:tav>
                                      </p:tavLst>
                                    </p:anim>
                                    <p:anim calcmode="lin" valueType="num">
                                      <p:cBhvr>
                                        <p:cTn id="97" dur="1000"/>
                                        <p:tgtEl>
                                          <p:spTgt spid="72"/>
                                        </p:tgtEl>
                                        <p:attrNameLst>
                                          <p:attrName>ppt_y</p:attrName>
                                        </p:attrNameLst>
                                      </p:cBhvr>
                                      <p:tavLst>
                                        <p:tav tm="0">
                                          <p:val>
                                            <p:strVal val="ppt_y"/>
                                          </p:val>
                                        </p:tav>
                                        <p:tav tm="100000">
                                          <p:val>
                                            <p:strVal val="ppt_y+.1"/>
                                          </p:val>
                                        </p:tav>
                                      </p:tavLst>
                                    </p:anim>
                                    <p:set>
                                      <p:cBhvr>
                                        <p:cTn id="98" dur="1" fill="hold">
                                          <p:stCondLst>
                                            <p:cond delay="999"/>
                                          </p:stCondLst>
                                        </p:cTn>
                                        <p:tgtEl>
                                          <p:spTgt spid="72"/>
                                        </p:tgtEl>
                                        <p:attrNameLst>
                                          <p:attrName>style.visibility</p:attrName>
                                        </p:attrNameLst>
                                      </p:cBhvr>
                                      <p:to>
                                        <p:strVal val="hidden"/>
                                      </p:to>
                                    </p:set>
                                  </p:childTnLst>
                                </p:cTn>
                              </p:par>
                              <p:par>
                                <p:cTn id="99" presetID="42" presetClass="exit" presetSubtype="0" fill="hold" grpId="1" nodeType="withEffect">
                                  <p:stCondLst>
                                    <p:cond delay="0"/>
                                  </p:stCondLst>
                                  <p:childTnLst>
                                    <p:animEffect transition="out" filter="fade">
                                      <p:cBhvr>
                                        <p:cTn id="100" dur="1000"/>
                                        <p:tgtEl>
                                          <p:spTgt spid="50"/>
                                        </p:tgtEl>
                                      </p:cBhvr>
                                    </p:animEffect>
                                    <p:anim calcmode="lin" valueType="num">
                                      <p:cBhvr>
                                        <p:cTn id="101" dur="1000"/>
                                        <p:tgtEl>
                                          <p:spTgt spid="50"/>
                                        </p:tgtEl>
                                        <p:attrNameLst>
                                          <p:attrName>ppt_x</p:attrName>
                                        </p:attrNameLst>
                                      </p:cBhvr>
                                      <p:tavLst>
                                        <p:tav tm="0">
                                          <p:val>
                                            <p:strVal val="ppt_x"/>
                                          </p:val>
                                        </p:tav>
                                        <p:tav tm="100000">
                                          <p:val>
                                            <p:strVal val="ppt_x"/>
                                          </p:val>
                                        </p:tav>
                                      </p:tavLst>
                                    </p:anim>
                                    <p:anim calcmode="lin" valueType="num">
                                      <p:cBhvr>
                                        <p:cTn id="102" dur="1000"/>
                                        <p:tgtEl>
                                          <p:spTgt spid="50"/>
                                        </p:tgtEl>
                                        <p:attrNameLst>
                                          <p:attrName>ppt_y</p:attrName>
                                        </p:attrNameLst>
                                      </p:cBhvr>
                                      <p:tavLst>
                                        <p:tav tm="0">
                                          <p:val>
                                            <p:strVal val="ppt_y"/>
                                          </p:val>
                                        </p:tav>
                                        <p:tav tm="100000">
                                          <p:val>
                                            <p:strVal val="ppt_y+.1"/>
                                          </p:val>
                                        </p:tav>
                                      </p:tavLst>
                                    </p:anim>
                                    <p:set>
                                      <p:cBhvr>
                                        <p:cTn id="103" dur="1" fill="hold">
                                          <p:stCondLst>
                                            <p:cond delay="999"/>
                                          </p:stCondLst>
                                        </p:cTn>
                                        <p:tgtEl>
                                          <p:spTgt spid="50"/>
                                        </p:tgtEl>
                                        <p:attrNameLst>
                                          <p:attrName>style.visibility</p:attrName>
                                        </p:attrNameLst>
                                      </p:cBhvr>
                                      <p:to>
                                        <p:strVal val="hidden"/>
                                      </p:to>
                                    </p:set>
                                  </p:childTnLst>
                                </p:cTn>
                              </p:par>
                              <p:par>
                                <p:cTn id="104" presetID="42" presetClass="exit" presetSubtype="0" fill="hold" grpId="1" nodeType="withEffect">
                                  <p:stCondLst>
                                    <p:cond delay="0"/>
                                  </p:stCondLst>
                                  <p:childTnLst>
                                    <p:animEffect transition="out" filter="fade">
                                      <p:cBhvr>
                                        <p:cTn id="105" dur="1000"/>
                                        <p:tgtEl>
                                          <p:spTgt spid="51"/>
                                        </p:tgtEl>
                                      </p:cBhvr>
                                    </p:animEffect>
                                    <p:anim calcmode="lin" valueType="num">
                                      <p:cBhvr>
                                        <p:cTn id="106" dur="1000"/>
                                        <p:tgtEl>
                                          <p:spTgt spid="51"/>
                                        </p:tgtEl>
                                        <p:attrNameLst>
                                          <p:attrName>ppt_x</p:attrName>
                                        </p:attrNameLst>
                                      </p:cBhvr>
                                      <p:tavLst>
                                        <p:tav tm="0">
                                          <p:val>
                                            <p:strVal val="ppt_x"/>
                                          </p:val>
                                        </p:tav>
                                        <p:tav tm="100000">
                                          <p:val>
                                            <p:strVal val="ppt_x"/>
                                          </p:val>
                                        </p:tav>
                                      </p:tavLst>
                                    </p:anim>
                                    <p:anim calcmode="lin" valueType="num">
                                      <p:cBhvr>
                                        <p:cTn id="107" dur="1000"/>
                                        <p:tgtEl>
                                          <p:spTgt spid="51"/>
                                        </p:tgtEl>
                                        <p:attrNameLst>
                                          <p:attrName>ppt_y</p:attrName>
                                        </p:attrNameLst>
                                      </p:cBhvr>
                                      <p:tavLst>
                                        <p:tav tm="0">
                                          <p:val>
                                            <p:strVal val="ppt_y"/>
                                          </p:val>
                                        </p:tav>
                                        <p:tav tm="100000">
                                          <p:val>
                                            <p:strVal val="ppt_y+.1"/>
                                          </p:val>
                                        </p:tav>
                                      </p:tavLst>
                                    </p:anim>
                                    <p:set>
                                      <p:cBhvr>
                                        <p:cTn id="108" dur="1" fill="hold">
                                          <p:stCondLst>
                                            <p:cond delay="999"/>
                                          </p:stCondLst>
                                        </p:cTn>
                                        <p:tgtEl>
                                          <p:spTgt spid="51"/>
                                        </p:tgtEl>
                                        <p:attrNameLst>
                                          <p:attrName>style.visibility</p:attrName>
                                        </p:attrNameLst>
                                      </p:cBhvr>
                                      <p:to>
                                        <p:strVal val="hidden"/>
                                      </p:to>
                                    </p:set>
                                  </p:childTnLst>
                                </p:cTn>
                              </p:par>
                              <p:par>
                                <p:cTn id="109" presetID="42" presetClass="exit" presetSubtype="0" fill="hold" grpId="1" nodeType="withEffect">
                                  <p:stCondLst>
                                    <p:cond delay="0"/>
                                  </p:stCondLst>
                                  <p:childTnLst>
                                    <p:animEffect transition="out" filter="fade">
                                      <p:cBhvr>
                                        <p:cTn id="110" dur="1000"/>
                                        <p:tgtEl>
                                          <p:spTgt spid="52"/>
                                        </p:tgtEl>
                                      </p:cBhvr>
                                    </p:animEffect>
                                    <p:anim calcmode="lin" valueType="num">
                                      <p:cBhvr>
                                        <p:cTn id="111" dur="1000"/>
                                        <p:tgtEl>
                                          <p:spTgt spid="52"/>
                                        </p:tgtEl>
                                        <p:attrNameLst>
                                          <p:attrName>ppt_x</p:attrName>
                                        </p:attrNameLst>
                                      </p:cBhvr>
                                      <p:tavLst>
                                        <p:tav tm="0">
                                          <p:val>
                                            <p:strVal val="ppt_x"/>
                                          </p:val>
                                        </p:tav>
                                        <p:tav tm="100000">
                                          <p:val>
                                            <p:strVal val="ppt_x"/>
                                          </p:val>
                                        </p:tav>
                                      </p:tavLst>
                                    </p:anim>
                                    <p:anim calcmode="lin" valueType="num">
                                      <p:cBhvr>
                                        <p:cTn id="112" dur="1000"/>
                                        <p:tgtEl>
                                          <p:spTgt spid="52"/>
                                        </p:tgtEl>
                                        <p:attrNameLst>
                                          <p:attrName>ppt_y</p:attrName>
                                        </p:attrNameLst>
                                      </p:cBhvr>
                                      <p:tavLst>
                                        <p:tav tm="0">
                                          <p:val>
                                            <p:strVal val="ppt_y"/>
                                          </p:val>
                                        </p:tav>
                                        <p:tav tm="100000">
                                          <p:val>
                                            <p:strVal val="ppt_y+.1"/>
                                          </p:val>
                                        </p:tav>
                                      </p:tavLst>
                                    </p:anim>
                                    <p:set>
                                      <p:cBhvr>
                                        <p:cTn id="113" dur="1" fill="hold">
                                          <p:stCondLst>
                                            <p:cond delay="999"/>
                                          </p:stCondLst>
                                        </p:cTn>
                                        <p:tgtEl>
                                          <p:spTgt spid="52"/>
                                        </p:tgtEl>
                                        <p:attrNameLst>
                                          <p:attrName>style.visibility</p:attrName>
                                        </p:attrNameLst>
                                      </p:cBhvr>
                                      <p:to>
                                        <p:strVal val="hidden"/>
                                      </p:to>
                                    </p:set>
                                  </p:childTnLst>
                                </p:cTn>
                              </p:par>
                              <p:par>
                                <p:cTn id="114" presetID="12" presetClass="entr" presetSubtype="2" fill="hold" nodeType="withEffect">
                                  <p:stCondLst>
                                    <p:cond delay="0"/>
                                  </p:stCondLst>
                                  <p:childTnLst>
                                    <p:set>
                                      <p:cBhvr>
                                        <p:cTn id="115" dur="1" fill="hold">
                                          <p:stCondLst>
                                            <p:cond delay="0"/>
                                          </p:stCondLst>
                                        </p:cTn>
                                        <p:tgtEl>
                                          <p:spTgt spid="73"/>
                                        </p:tgtEl>
                                        <p:attrNameLst>
                                          <p:attrName>style.visibility</p:attrName>
                                        </p:attrNameLst>
                                      </p:cBhvr>
                                      <p:to>
                                        <p:strVal val="visible"/>
                                      </p:to>
                                    </p:set>
                                    <p:animEffect transition="in" filter="slide(fromRight)">
                                      <p:cBhvr>
                                        <p:cTn id="116" dur="500"/>
                                        <p:tgtEl>
                                          <p:spTgt spid="73"/>
                                        </p:tgtEl>
                                      </p:cBhvr>
                                    </p:animEffect>
                                  </p:childTnLst>
                                </p:cTn>
                              </p:par>
                              <p:par>
                                <p:cTn id="117" presetID="47" presetClass="entr" presetSubtype="0" fill="hold" nodeType="withEffect">
                                  <p:stCondLst>
                                    <p:cond delay="50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700"/>
                                  </p:stCondLst>
                                  <p:childTnLst>
                                    <p:set>
                                      <p:cBhvr>
                                        <p:cTn id="123" dur="1" fill="hold">
                                          <p:stCondLst>
                                            <p:cond delay="0"/>
                                          </p:stCondLst>
                                        </p:cTn>
                                        <p:tgtEl>
                                          <p:spTgt spid="79"/>
                                        </p:tgtEl>
                                        <p:attrNameLst>
                                          <p:attrName>style.visibility</p:attrName>
                                        </p:attrNameLst>
                                      </p:cBhvr>
                                      <p:to>
                                        <p:strVal val="visible"/>
                                      </p:to>
                                    </p:set>
                                    <p:animEffect transition="in" filter="fade">
                                      <p:cBhvr>
                                        <p:cTn id="124" dur="1000"/>
                                        <p:tgtEl>
                                          <p:spTgt spid="79"/>
                                        </p:tgtEl>
                                      </p:cBhvr>
                                    </p:animEffect>
                                    <p:anim calcmode="lin" valueType="num">
                                      <p:cBhvr>
                                        <p:cTn id="125" dur="1000" fill="hold"/>
                                        <p:tgtEl>
                                          <p:spTgt spid="79"/>
                                        </p:tgtEl>
                                        <p:attrNameLst>
                                          <p:attrName>ppt_x</p:attrName>
                                        </p:attrNameLst>
                                      </p:cBhvr>
                                      <p:tavLst>
                                        <p:tav tm="0">
                                          <p:val>
                                            <p:strVal val="#ppt_x"/>
                                          </p:val>
                                        </p:tav>
                                        <p:tav tm="100000">
                                          <p:val>
                                            <p:strVal val="#ppt_x"/>
                                          </p:val>
                                        </p:tav>
                                      </p:tavLst>
                                    </p:anim>
                                    <p:anim calcmode="lin" valueType="num">
                                      <p:cBhvr>
                                        <p:cTn id="126" dur="1000" fill="hold"/>
                                        <p:tgtEl>
                                          <p:spTgt spid="79"/>
                                        </p:tgtEl>
                                        <p:attrNameLst>
                                          <p:attrName>ppt_y</p:attrName>
                                        </p:attrNameLst>
                                      </p:cBhvr>
                                      <p:tavLst>
                                        <p:tav tm="0">
                                          <p:val>
                                            <p:strVal val="#ppt_y-.1"/>
                                          </p:val>
                                        </p:tav>
                                        <p:tav tm="100000">
                                          <p:val>
                                            <p:strVal val="#ppt_y"/>
                                          </p:val>
                                        </p:tav>
                                      </p:tavLst>
                                    </p:anim>
                                  </p:childTnLst>
                                </p:cTn>
                              </p:par>
                              <p:par>
                                <p:cTn id="127" presetID="47" presetClass="entr" presetSubtype="0" fill="hold" nodeType="withEffect">
                                  <p:stCondLst>
                                    <p:cond delay="700"/>
                                  </p:stCondLst>
                                  <p:childTnLst>
                                    <p:set>
                                      <p:cBhvr>
                                        <p:cTn id="128" dur="1" fill="hold">
                                          <p:stCondLst>
                                            <p:cond delay="0"/>
                                          </p:stCondLst>
                                        </p:cTn>
                                        <p:tgtEl>
                                          <p:spTgt spid="101"/>
                                        </p:tgtEl>
                                        <p:attrNameLst>
                                          <p:attrName>style.visibility</p:attrName>
                                        </p:attrNameLst>
                                      </p:cBhvr>
                                      <p:to>
                                        <p:strVal val="visible"/>
                                      </p:to>
                                    </p:set>
                                    <p:animEffect transition="in" filter="fade">
                                      <p:cBhvr>
                                        <p:cTn id="129" dur="1000"/>
                                        <p:tgtEl>
                                          <p:spTgt spid="101"/>
                                        </p:tgtEl>
                                      </p:cBhvr>
                                    </p:animEffect>
                                    <p:anim calcmode="lin" valueType="num">
                                      <p:cBhvr>
                                        <p:cTn id="130" dur="1000" fill="hold"/>
                                        <p:tgtEl>
                                          <p:spTgt spid="101"/>
                                        </p:tgtEl>
                                        <p:attrNameLst>
                                          <p:attrName>ppt_x</p:attrName>
                                        </p:attrNameLst>
                                      </p:cBhvr>
                                      <p:tavLst>
                                        <p:tav tm="0">
                                          <p:val>
                                            <p:strVal val="#ppt_x"/>
                                          </p:val>
                                        </p:tav>
                                        <p:tav tm="100000">
                                          <p:val>
                                            <p:strVal val="#ppt_x"/>
                                          </p:val>
                                        </p:tav>
                                      </p:tavLst>
                                    </p:anim>
                                    <p:anim calcmode="lin" valueType="num">
                                      <p:cBhvr>
                                        <p:cTn id="131" dur="1000" fill="hold"/>
                                        <p:tgtEl>
                                          <p:spTgt spid="101"/>
                                        </p:tgtEl>
                                        <p:attrNameLst>
                                          <p:attrName>ppt_y</p:attrName>
                                        </p:attrNameLst>
                                      </p:cBhvr>
                                      <p:tavLst>
                                        <p:tav tm="0">
                                          <p:val>
                                            <p:strVal val="#ppt_y-.1"/>
                                          </p:val>
                                        </p:tav>
                                        <p:tav tm="100000">
                                          <p:val>
                                            <p:strVal val="#ppt_y"/>
                                          </p:val>
                                        </p:tav>
                                      </p:tavLst>
                                    </p:anim>
                                  </p:childTnLst>
                                </p:cTn>
                              </p:par>
                              <p:par>
                                <p:cTn id="132" presetID="47" presetClass="entr" presetSubtype="0" fill="hold" grpId="0" nodeType="withEffect">
                                  <p:stCondLst>
                                    <p:cond delay="900"/>
                                  </p:stCondLst>
                                  <p:childTnLst>
                                    <p:set>
                                      <p:cBhvr>
                                        <p:cTn id="133" dur="1" fill="hold">
                                          <p:stCondLst>
                                            <p:cond delay="0"/>
                                          </p:stCondLst>
                                        </p:cTn>
                                        <p:tgtEl>
                                          <p:spTgt spid="80"/>
                                        </p:tgtEl>
                                        <p:attrNameLst>
                                          <p:attrName>style.visibility</p:attrName>
                                        </p:attrNameLst>
                                      </p:cBhvr>
                                      <p:to>
                                        <p:strVal val="visible"/>
                                      </p:to>
                                    </p:set>
                                    <p:animEffect transition="in" filter="fade">
                                      <p:cBhvr>
                                        <p:cTn id="134" dur="1000"/>
                                        <p:tgtEl>
                                          <p:spTgt spid="80"/>
                                        </p:tgtEl>
                                      </p:cBhvr>
                                    </p:animEffect>
                                    <p:anim calcmode="lin" valueType="num">
                                      <p:cBhvr>
                                        <p:cTn id="135" dur="1000" fill="hold"/>
                                        <p:tgtEl>
                                          <p:spTgt spid="80"/>
                                        </p:tgtEl>
                                        <p:attrNameLst>
                                          <p:attrName>ppt_x</p:attrName>
                                        </p:attrNameLst>
                                      </p:cBhvr>
                                      <p:tavLst>
                                        <p:tav tm="0">
                                          <p:val>
                                            <p:strVal val="#ppt_x"/>
                                          </p:val>
                                        </p:tav>
                                        <p:tav tm="100000">
                                          <p:val>
                                            <p:strVal val="#ppt_x"/>
                                          </p:val>
                                        </p:tav>
                                      </p:tavLst>
                                    </p:anim>
                                    <p:anim calcmode="lin" valueType="num">
                                      <p:cBhvr>
                                        <p:cTn id="136"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6" grpId="0"/>
      <p:bldP spid="36" grpId="1"/>
      <p:bldP spid="37" grpId="0"/>
      <p:bldP spid="37" grpId="1"/>
      <p:bldP spid="38" grpId="0"/>
      <p:bldP spid="38" grpId="1"/>
      <p:bldP spid="50" grpId="0"/>
      <p:bldP spid="50" grpId="1"/>
      <p:bldP spid="51" grpId="0"/>
      <p:bldP spid="51" grpId="1"/>
      <p:bldP spid="52" grpId="0"/>
      <p:bldP spid="52" grpId="1"/>
      <p:bldP spid="79" grpId="0"/>
      <p:bldP spid="8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15"/>
          <p:cNvSpPr>
            <a:spLocks/>
          </p:cNvSpPr>
          <p:nvPr/>
        </p:nvSpPr>
        <p:spPr bwMode="auto">
          <a:xfrm rot="5400000">
            <a:off x="2859315" y="-449941"/>
            <a:ext cx="3425372" cy="8157030"/>
          </a:xfrm>
          <a:prstGeom prst="roundRect">
            <a:avLst>
              <a:gd name="adj" fmla="val 3297"/>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254000" dist="38100" dir="5400000" algn="t" rotWithShape="0">
              <a:schemeClr val="bg1">
                <a:alpha val="40000"/>
              </a:scheme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29" name="Freeform 15"/>
          <p:cNvSpPr>
            <a:spLocks/>
          </p:cNvSpPr>
          <p:nvPr/>
        </p:nvSpPr>
        <p:spPr bwMode="auto">
          <a:xfrm rot="5400000">
            <a:off x="3157864" y="-1053294"/>
            <a:ext cx="2828270" cy="9144000"/>
          </a:xfrm>
          <a:prstGeom prst="roundRect">
            <a:avLst>
              <a:gd name="adj" fmla="val 0"/>
            </a:avLst>
          </a:pr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srgbClr>
              </a:gs>
              <a:gs pos="82000">
                <a:srgbClr xmlns:mc="http://schemas.openxmlformats.org/markup-compatibility/2006" xmlns:a14="http://schemas.microsoft.com/office/drawing/2007/7/7/main" val="FF3300" mc:Ignorable="">
                  <a:lumMod val="50000"/>
                </a:srgb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30" name="Freeform 15"/>
          <p:cNvSpPr>
            <a:spLocks/>
          </p:cNvSpPr>
          <p:nvPr/>
        </p:nvSpPr>
        <p:spPr bwMode="auto">
          <a:xfrm rot="5400000">
            <a:off x="3248059" y="-1062681"/>
            <a:ext cx="2647882" cy="9144002"/>
          </a:xfrm>
          <a:prstGeom prst="round2SameRect">
            <a:avLst>
              <a:gd name="adj1" fmla="val 0"/>
              <a:gd name="adj2" fmla="val 0"/>
            </a:avLst>
          </a:prstGeom>
          <a:gradFill flip="none" rotWithShape="1">
            <a:gsLst>
              <a:gs pos="0">
                <a:schemeClr val="tx1">
                  <a:lumMod val="65000"/>
                  <a:lumOff val="35000"/>
                </a:schemeClr>
              </a:gs>
              <a:gs pos="50000">
                <a:schemeClr val="tx1">
                  <a:lumMod val="75000"/>
                  <a:lumOff val="25000"/>
                </a:schemeClr>
              </a:gs>
              <a:gs pos="82000">
                <a:schemeClr val="tx1">
                  <a:lumMod val="95000"/>
                  <a:lumOff val="5000"/>
                </a:schemeClr>
              </a:gs>
            </a:gsLst>
            <a:path path="circle">
              <a:fillToRect l="50000" t="50000" r="50000" b="50000"/>
            </a:path>
            <a:tileRect/>
          </a:gradFill>
          <a:ln w="349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32" name="Rounded Rectangle 31"/>
          <p:cNvSpPr/>
          <p:nvPr/>
        </p:nvSpPr>
        <p:spPr bwMode="auto">
          <a:xfrm>
            <a:off x="740229" y="2667529"/>
            <a:ext cx="7663542" cy="1962975"/>
          </a:xfrm>
          <a:prstGeom prst="roundRect">
            <a:avLst>
              <a:gd name="adj" fmla="val 4588"/>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sz="15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13314" name="Title 1"/>
          <p:cNvSpPr>
            <a:spLocks noGrp="1"/>
          </p:cNvSpPr>
          <p:nvPr>
            <p:ph type="title"/>
          </p:nvPr>
        </p:nvSpPr>
        <p:spPr/>
        <p:txBody>
          <a:bodyPr/>
          <a:lstStyle/>
          <a:p>
            <a:r>
              <a:rPr lang="en-US" smtClean="0"/>
              <a:t>Comparing Consolidation Approaches</a:t>
            </a:r>
            <a:endParaRPr lang="en-US" dirty="0" smtClean="0"/>
          </a:p>
        </p:txBody>
      </p:sp>
      <p:graphicFrame>
        <p:nvGraphicFramePr>
          <p:cNvPr id="77" name="Content Placeholder 3"/>
          <p:cNvGraphicFramePr>
            <a:graphicFrameLocks noGrp="1"/>
          </p:cNvGraphicFramePr>
          <p:nvPr>
            <p:ph idx="4294967295"/>
            <p:extLst/>
          </p:nvPr>
        </p:nvGraphicFramePr>
        <p:xfrm>
          <a:off x="1001495" y="2308218"/>
          <a:ext cx="7274559" cy="2262233"/>
        </p:xfrm>
        <a:graphic>
          <a:graphicData uri="http://schemas.openxmlformats.org/drawingml/2006/table">
            <a:tbl>
              <a:tblPr firstRow="1" bandRow="1">
                <a:tableStyleId>{2D5ABB26-0587-4C30-8999-92F81FD0307C}</a:tableStyleId>
              </a:tblPr>
              <a:tblGrid>
                <a:gridCol w="2336799"/>
                <a:gridCol w="1722437"/>
                <a:gridCol w="1569403"/>
                <a:gridCol w="1645920"/>
              </a:tblGrid>
              <a:tr h="408033">
                <a:tc>
                  <a:txBody>
                    <a:bodyPr/>
                    <a:lstStyle/>
                    <a:p>
                      <a:endParaRPr lang="en-US" dirty="0">
                        <a:solidFill>
                          <a:schemeClr val="tx1">
                            <a:lumMod val="10000"/>
                          </a:schemeClr>
                        </a:solidFill>
                        <a:latin typeface="Segoe UI" pitchFamily="34" charset="0"/>
                      </a:endParaRPr>
                    </a:p>
                  </a:txBody>
                  <a:tcPr/>
                </a:tc>
                <a:tc>
                  <a:txBody>
                    <a:bodyPr/>
                    <a:lstStyle/>
                    <a:p>
                      <a:pPr marL="0" lvl="1" indent="-342900" algn="ctr" defTabSz="914159" rtl="0" eaLnBrk="1" fontAlgn="base" latinLnBrk="0" hangingPunct="1">
                        <a:lnSpc>
                          <a:spcPct val="120000"/>
                        </a:lnSpc>
                        <a:spcBef>
                          <a:spcPts val="630"/>
                        </a:spcBef>
                        <a:spcAft>
                          <a:spcPct val="0"/>
                        </a:spcAft>
                        <a:buClr>
                          <a:srgbClr xmlns:mc="http://schemas.openxmlformats.org/markup-compatibility/2006" xmlns:a14="http://schemas.microsoft.com/office/drawing/2007/7/7/main" val="FFFF99" mc:Ignorable=""/>
                        </a:buClr>
                        <a:buSzPct val="120000"/>
                        <a:defRPr/>
                      </a:pPr>
                      <a:r>
                        <a:rPr lang="en-US" altLang="zh-CN" sz="1500" kern="1200" dirty="0" smtClean="0">
                          <a:gradFill flip="none" rotWithShape="1">
                            <a:gsLst>
                              <a:gs pos="0">
                                <a:schemeClr val="bg1">
                                  <a:lumMod val="95000"/>
                                </a:schemeClr>
                              </a:gs>
                              <a:gs pos="100000">
                                <a:schemeClr val="bg1">
                                  <a:lumMod val="75000"/>
                                </a:schemeClr>
                              </a:gs>
                            </a:gsLst>
                            <a:lin ang="5400000" scaled="1"/>
                            <a:tileRect/>
                          </a:gradFill>
                          <a:latin typeface="Segoe UI" pitchFamily="34" charset="0"/>
                          <a:ea typeface="+mn-ea"/>
                          <a:cs typeface="+mn-cs"/>
                        </a:rPr>
                        <a:t>VIRTUALIZATION</a:t>
                      </a:r>
                      <a:endParaRPr lang="en-US" altLang="zh-CN" sz="1500" kern="1200" dirty="0">
                        <a:gradFill flip="none" rotWithShape="1">
                          <a:gsLst>
                            <a:gs pos="0">
                              <a:schemeClr val="bg1">
                                <a:lumMod val="95000"/>
                              </a:schemeClr>
                            </a:gs>
                            <a:gs pos="100000">
                              <a:schemeClr val="bg1">
                                <a:lumMod val="75000"/>
                              </a:schemeClr>
                            </a:gs>
                          </a:gsLst>
                          <a:lin ang="5400000" scaled="1"/>
                          <a:tileRect/>
                        </a:gradFill>
                        <a:latin typeface="Segoe UI" pitchFamily="34" charset="0"/>
                        <a:ea typeface="+mn-ea"/>
                        <a:cs typeface="+mn-cs"/>
                      </a:endParaRPr>
                    </a:p>
                  </a:txBody>
                  <a:tcPr/>
                </a:tc>
                <a:tc>
                  <a:txBody>
                    <a:bodyPr/>
                    <a:lstStyle/>
                    <a:p>
                      <a:pPr marL="0" lvl="1" indent="-342900" algn="ctr" defTabSz="914159" rtl="0" eaLnBrk="1" fontAlgn="base" latinLnBrk="0" hangingPunct="1">
                        <a:lnSpc>
                          <a:spcPct val="120000"/>
                        </a:lnSpc>
                        <a:spcBef>
                          <a:spcPts val="630"/>
                        </a:spcBef>
                        <a:spcAft>
                          <a:spcPct val="0"/>
                        </a:spcAft>
                        <a:buClr>
                          <a:srgbClr xmlns:mc="http://schemas.openxmlformats.org/markup-compatibility/2006" xmlns:a14="http://schemas.microsoft.com/office/drawing/2007/7/7/main" val="FFFF99" mc:Ignorable=""/>
                        </a:buClr>
                        <a:buSzPct val="120000"/>
                        <a:defRPr/>
                      </a:pPr>
                      <a:r>
                        <a:rPr lang="en-US" altLang="zh-CN" sz="1500" kern="1200" dirty="0" smtClean="0">
                          <a:gradFill flip="none" rotWithShape="1">
                            <a:gsLst>
                              <a:gs pos="0">
                                <a:schemeClr val="bg1">
                                  <a:lumMod val="95000"/>
                                </a:schemeClr>
                              </a:gs>
                              <a:gs pos="100000">
                                <a:schemeClr val="bg1">
                                  <a:lumMod val="75000"/>
                                </a:schemeClr>
                              </a:gs>
                            </a:gsLst>
                            <a:lin ang="5400000" scaled="1"/>
                            <a:tileRect/>
                          </a:gradFill>
                          <a:latin typeface="Segoe UI" pitchFamily="34" charset="0"/>
                          <a:ea typeface="+mn-ea"/>
                          <a:cs typeface="+mn-cs"/>
                        </a:rPr>
                        <a:t>INSTANCE</a:t>
                      </a:r>
                      <a:endParaRPr lang="en-US" altLang="zh-CN" sz="1500" kern="1200" dirty="0">
                        <a:gradFill flip="none" rotWithShape="1">
                          <a:gsLst>
                            <a:gs pos="0">
                              <a:schemeClr val="bg1">
                                <a:lumMod val="95000"/>
                              </a:schemeClr>
                            </a:gs>
                            <a:gs pos="100000">
                              <a:schemeClr val="bg1">
                                <a:lumMod val="75000"/>
                              </a:schemeClr>
                            </a:gs>
                          </a:gsLst>
                          <a:lin ang="5400000" scaled="1"/>
                          <a:tileRect/>
                        </a:gradFill>
                        <a:latin typeface="Segoe UI" pitchFamily="34" charset="0"/>
                        <a:ea typeface="+mn-ea"/>
                        <a:cs typeface="+mn-cs"/>
                      </a:endParaRPr>
                    </a:p>
                  </a:txBody>
                  <a:tcPr/>
                </a:tc>
                <a:tc>
                  <a:txBody>
                    <a:bodyPr/>
                    <a:lstStyle/>
                    <a:p>
                      <a:pPr marL="0" lvl="1" indent="-342900" algn="ctr" defTabSz="914159" rtl="0" eaLnBrk="1" fontAlgn="base" latinLnBrk="0" hangingPunct="1">
                        <a:lnSpc>
                          <a:spcPct val="120000"/>
                        </a:lnSpc>
                        <a:spcBef>
                          <a:spcPts val="630"/>
                        </a:spcBef>
                        <a:spcAft>
                          <a:spcPct val="0"/>
                        </a:spcAft>
                        <a:buClr>
                          <a:srgbClr xmlns:mc="http://schemas.openxmlformats.org/markup-compatibility/2006" xmlns:a14="http://schemas.microsoft.com/office/drawing/2007/7/7/main" val="FFFF99" mc:Ignorable=""/>
                        </a:buClr>
                        <a:buSzPct val="120000"/>
                        <a:defRPr/>
                      </a:pPr>
                      <a:r>
                        <a:rPr lang="en-US" altLang="zh-CN" sz="1500" kern="1200" dirty="0" smtClean="0">
                          <a:gradFill flip="none" rotWithShape="1">
                            <a:gsLst>
                              <a:gs pos="0">
                                <a:schemeClr val="bg1">
                                  <a:lumMod val="95000"/>
                                </a:schemeClr>
                              </a:gs>
                              <a:gs pos="100000">
                                <a:schemeClr val="bg1">
                                  <a:lumMod val="75000"/>
                                </a:schemeClr>
                              </a:gs>
                            </a:gsLst>
                            <a:lin ang="5400000" scaled="1"/>
                            <a:tileRect/>
                          </a:gradFill>
                          <a:latin typeface="Segoe UI" pitchFamily="34" charset="0"/>
                          <a:ea typeface="+mn-ea"/>
                          <a:cs typeface="+mn-cs"/>
                        </a:rPr>
                        <a:t>DATABASE</a:t>
                      </a:r>
                      <a:endParaRPr lang="en-US" altLang="zh-CN" sz="1500" kern="1200" dirty="0">
                        <a:gradFill flip="none" rotWithShape="1">
                          <a:gsLst>
                            <a:gs pos="0">
                              <a:schemeClr val="bg1">
                                <a:lumMod val="95000"/>
                              </a:schemeClr>
                            </a:gs>
                            <a:gs pos="100000">
                              <a:schemeClr val="bg1">
                                <a:lumMod val="75000"/>
                              </a:schemeClr>
                            </a:gs>
                          </a:gsLst>
                          <a:lin ang="5400000" scaled="1"/>
                          <a:tileRect/>
                        </a:gradFill>
                        <a:latin typeface="Segoe UI" pitchFamily="34" charset="0"/>
                        <a:ea typeface="+mn-ea"/>
                        <a:cs typeface="+mn-cs"/>
                      </a:endParaRPr>
                    </a:p>
                  </a:txBody>
                  <a:tcPr/>
                </a:tc>
              </a:tr>
              <a:tr h="370840">
                <a:tc>
                  <a:txBody>
                    <a:bodyPr/>
                    <a:lstStyle/>
                    <a:p>
                      <a:r>
                        <a:rPr lang="en-US" altLang="zh-CN" sz="1600" kern="12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ea typeface="+mn-ea"/>
                          <a:cs typeface="+mn-cs"/>
                        </a:rPr>
                        <a:t>Security</a:t>
                      </a:r>
                      <a:endParaRPr lang="en-US" altLang="zh-CN" sz="1600" kern="12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ea typeface="+mn-ea"/>
                        <a:cs typeface="+mn-cs"/>
                      </a:endParaRPr>
                    </a:p>
                  </a:txBody>
                  <a:tcPr/>
                </a:tc>
                <a:tc>
                  <a:txBody>
                    <a:bodyPr/>
                    <a:lstStyle/>
                    <a:p>
                      <a:endParaRPr lang="en-US" dirty="0">
                        <a:solidFill>
                          <a:schemeClr val="tx1">
                            <a:lumMod val="10000"/>
                          </a:schemeClr>
                        </a:solidFill>
                        <a:latin typeface="Segoe UI" pitchFamily="34" charset="0"/>
                      </a:endParaRPr>
                    </a:p>
                  </a:txBody>
                  <a:tcPr/>
                </a:tc>
                <a:tc>
                  <a:txBody>
                    <a:bodyPr/>
                    <a:lstStyle/>
                    <a:p>
                      <a:endParaRPr lang="en-US" dirty="0">
                        <a:solidFill>
                          <a:schemeClr val="tx1">
                            <a:lumMod val="10000"/>
                          </a:schemeClr>
                        </a:solidFill>
                        <a:latin typeface="Segoe UI" pitchFamily="34" charset="0"/>
                      </a:endParaRPr>
                    </a:p>
                  </a:txBody>
                  <a:tcPr/>
                </a:tc>
                <a:tc>
                  <a:txBody>
                    <a:bodyPr/>
                    <a:lstStyle/>
                    <a:p>
                      <a:endParaRPr lang="en-US" dirty="0">
                        <a:solidFill>
                          <a:schemeClr val="tx1">
                            <a:lumMod val="10000"/>
                          </a:schemeClr>
                        </a:solidFill>
                        <a:latin typeface="Segoe UI" pitchFamily="34" charset="0"/>
                      </a:endParaRPr>
                    </a:p>
                  </a:txBody>
                  <a:tcPr/>
                </a:tc>
              </a:tr>
              <a:tr h="370840">
                <a:tc>
                  <a:txBody>
                    <a:bodyPr/>
                    <a:lstStyle/>
                    <a:p>
                      <a:pPr marL="0" algn="l" defTabSz="914363" rtl="0" eaLnBrk="1" latinLnBrk="0" hangingPunct="1"/>
                      <a:r>
                        <a:rPr lang="en-US" altLang="zh-CN" sz="1600" kern="12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ea typeface="+mn-ea"/>
                          <a:cs typeface="+mn-cs"/>
                        </a:rPr>
                        <a:t>Resource Management</a:t>
                      </a:r>
                      <a:endParaRPr lang="en-US" altLang="zh-CN" sz="1600" kern="12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ea typeface="+mn-ea"/>
                        <a:cs typeface="+mn-cs"/>
                      </a:endParaRPr>
                    </a:p>
                  </a:txBody>
                  <a:tcPr/>
                </a:tc>
                <a:tc>
                  <a:txBody>
                    <a:bodyPr/>
                    <a:lstStyle/>
                    <a:p>
                      <a:endParaRPr lang="en-US" dirty="0">
                        <a:solidFill>
                          <a:schemeClr val="tx1">
                            <a:lumMod val="10000"/>
                          </a:schemeClr>
                        </a:solidFill>
                        <a:latin typeface="Segoe UI" pitchFamily="34" charset="0"/>
                      </a:endParaRPr>
                    </a:p>
                  </a:txBody>
                  <a:tcPr/>
                </a:tc>
                <a:tc>
                  <a:txBody>
                    <a:bodyPr/>
                    <a:lstStyle/>
                    <a:p>
                      <a:endParaRPr lang="en-US" dirty="0">
                        <a:solidFill>
                          <a:schemeClr val="tx1">
                            <a:lumMod val="10000"/>
                          </a:schemeClr>
                        </a:solidFill>
                        <a:latin typeface="Segoe UI" pitchFamily="34" charset="0"/>
                      </a:endParaRPr>
                    </a:p>
                  </a:txBody>
                  <a:tcPr/>
                </a:tc>
                <a:tc>
                  <a:txBody>
                    <a:bodyPr/>
                    <a:lstStyle/>
                    <a:p>
                      <a:endParaRPr lang="en-US" dirty="0">
                        <a:solidFill>
                          <a:schemeClr val="tx1">
                            <a:lumMod val="10000"/>
                          </a:schemeClr>
                        </a:solidFill>
                        <a:latin typeface="Segoe UI" pitchFamily="34" charset="0"/>
                      </a:endParaRPr>
                    </a:p>
                  </a:txBody>
                  <a:tcPr/>
                </a:tc>
              </a:tr>
              <a:tr h="370840">
                <a:tc>
                  <a:txBody>
                    <a:bodyPr/>
                    <a:lstStyle/>
                    <a:p>
                      <a:pPr marL="0" algn="l" defTabSz="914363" rtl="0" eaLnBrk="1" latinLnBrk="0" hangingPunct="1"/>
                      <a:r>
                        <a:rPr lang="en-US" altLang="zh-CN" sz="1600" kern="12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ea typeface="+mn-ea"/>
                          <a:cs typeface="+mn-cs"/>
                        </a:rPr>
                        <a:t>Density</a:t>
                      </a:r>
                      <a:endParaRPr lang="en-US" altLang="zh-CN" sz="1600" kern="12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ea typeface="+mn-ea"/>
                        <a:cs typeface="+mn-cs"/>
                      </a:endParaRPr>
                    </a:p>
                  </a:txBody>
                  <a:tcPr/>
                </a:tc>
                <a:tc>
                  <a:txBody>
                    <a:bodyPr/>
                    <a:lstStyle/>
                    <a:p>
                      <a:endParaRPr lang="en-US" dirty="0">
                        <a:solidFill>
                          <a:schemeClr val="tx1">
                            <a:lumMod val="10000"/>
                          </a:schemeClr>
                        </a:solidFill>
                        <a:latin typeface="Segoe UI" pitchFamily="34" charset="0"/>
                      </a:endParaRPr>
                    </a:p>
                  </a:txBody>
                  <a:tcPr/>
                </a:tc>
                <a:tc>
                  <a:txBody>
                    <a:bodyPr/>
                    <a:lstStyle/>
                    <a:p>
                      <a:endParaRPr lang="en-US" dirty="0">
                        <a:solidFill>
                          <a:schemeClr val="tx1">
                            <a:lumMod val="10000"/>
                          </a:schemeClr>
                        </a:solidFill>
                        <a:latin typeface="Segoe UI" pitchFamily="34" charset="0"/>
                      </a:endParaRPr>
                    </a:p>
                  </a:txBody>
                  <a:tcPr/>
                </a:tc>
                <a:tc>
                  <a:txBody>
                    <a:bodyPr/>
                    <a:lstStyle/>
                    <a:p>
                      <a:endParaRPr lang="en-US" dirty="0">
                        <a:solidFill>
                          <a:schemeClr val="tx1">
                            <a:lumMod val="10000"/>
                          </a:schemeClr>
                        </a:solidFill>
                        <a:latin typeface="Segoe UI" pitchFamily="34" charset="0"/>
                      </a:endParaRPr>
                    </a:p>
                  </a:txBody>
                  <a:tcPr/>
                </a:tc>
              </a:tr>
              <a:tr h="370840">
                <a:tc>
                  <a:txBody>
                    <a:bodyPr/>
                    <a:lstStyle/>
                    <a:p>
                      <a:pPr marL="0" algn="l" defTabSz="914363" rtl="0" eaLnBrk="1" latinLnBrk="0" hangingPunct="1"/>
                      <a:r>
                        <a:rPr lang="en-US" altLang="zh-CN" sz="1600" kern="12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ea typeface="+mn-ea"/>
                          <a:cs typeface="+mn-cs"/>
                        </a:rPr>
                        <a:t>Migration</a:t>
                      </a:r>
                      <a:endParaRPr lang="en-US" altLang="zh-CN" sz="1600" kern="12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ea typeface="+mn-ea"/>
                        <a:cs typeface="+mn-cs"/>
                      </a:endParaRPr>
                    </a:p>
                  </a:txBody>
                  <a:tcPr/>
                </a:tc>
                <a:tc>
                  <a:txBody>
                    <a:bodyPr/>
                    <a:lstStyle/>
                    <a:p>
                      <a:endParaRPr lang="en-US" dirty="0">
                        <a:solidFill>
                          <a:schemeClr val="tx1">
                            <a:lumMod val="10000"/>
                          </a:schemeClr>
                        </a:solidFill>
                        <a:latin typeface="Segoe UI" pitchFamily="34" charset="0"/>
                      </a:endParaRPr>
                    </a:p>
                  </a:txBody>
                  <a:tcPr/>
                </a:tc>
                <a:tc>
                  <a:txBody>
                    <a:bodyPr/>
                    <a:lstStyle/>
                    <a:p>
                      <a:endParaRPr lang="en-US" dirty="0">
                        <a:solidFill>
                          <a:schemeClr val="tx1">
                            <a:lumMod val="10000"/>
                          </a:schemeClr>
                        </a:solidFill>
                        <a:latin typeface="Segoe UI" pitchFamily="34" charset="0"/>
                      </a:endParaRPr>
                    </a:p>
                  </a:txBody>
                  <a:tcPr/>
                </a:tc>
                <a:tc>
                  <a:txBody>
                    <a:bodyPr/>
                    <a:lstStyle/>
                    <a:p>
                      <a:endParaRPr lang="en-US" dirty="0">
                        <a:solidFill>
                          <a:schemeClr val="tx1">
                            <a:lumMod val="10000"/>
                          </a:schemeClr>
                        </a:solidFill>
                        <a:latin typeface="Segoe UI" pitchFamily="34" charset="0"/>
                      </a:endParaRPr>
                    </a:p>
                  </a:txBody>
                  <a:tcPr/>
                </a:tc>
              </a:tr>
              <a:tr h="370840">
                <a:tc>
                  <a:txBody>
                    <a:bodyPr/>
                    <a:lstStyle/>
                    <a:p>
                      <a:pPr marL="0" algn="l" defTabSz="914363" rtl="0" eaLnBrk="1" latinLnBrk="0" hangingPunct="1"/>
                      <a:r>
                        <a:rPr lang="en-US" altLang="zh-CN" sz="1600" kern="12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ea typeface="+mn-ea"/>
                          <a:cs typeface="+mn-cs"/>
                        </a:rPr>
                        <a:t>High Availability</a:t>
                      </a:r>
                      <a:endParaRPr lang="en-US" altLang="zh-CN" sz="1600" kern="12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ea typeface="+mn-ea"/>
                        <a:cs typeface="+mn-cs"/>
                      </a:endParaRPr>
                    </a:p>
                  </a:txBody>
                  <a:tcPr/>
                </a:tc>
                <a:tc>
                  <a:txBody>
                    <a:bodyPr/>
                    <a:lstStyle/>
                    <a:p>
                      <a:endParaRPr lang="en-US" dirty="0">
                        <a:solidFill>
                          <a:schemeClr val="tx1">
                            <a:lumMod val="10000"/>
                          </a:schemeClr>
                        </a:solidFill>
                        <a:latin typeface="Segoe UI" pitchFamily="34" charset="0"/>
                      </a:endParaRPr>
                    </a:p>
                  </a:txBody>
                  <a:tcPr/>
                </a:tc>
                <a:tc>
                  <a:txBody>
                    <a:bodyPr/>
                    <a:lstStyle/>
                    <a:p>
                      <a:endParaRPr lang="en-US" dirty="0">
                        <a:solidFill>
                          <a:schemeClr val="tx1">
                            <a:lumMod val="10000"/>
                          </a:schemeClr>
                        </a:solidFill>
                        <a:latin typeface="Segoe UI" pitchFamily="34" charset="0"/>
                      </a:endParaRPr>
                    </a:p>
                  </a:txBody>
                  <a:tcPr/>
                </a:tc>
                <a:tc>
                  <a:txBody>
                    <a:bodyPr/>
                    <a:lstStyle/>
                    <a:p>
                      <a:endParaRPr lang="en-US" dirty="0">
                        <a:solidFill>
                          <a:schemeClr val="tx1">
                            <a:lumMod val="10000"/>
                          </a:schemeClr>
                        </a:solidFill>
                        <a:latin typeface="Segoe UI" pitchFamily="34" charset="0"/>
                      </a:endParaRPr>
                    </a:p>
                  </a:txBody>
                  <a:tcPr/>
                </a:tc>
              </a:tr>
            </a:tbl>
          </a:graphicData>
        </a:graphic>
      </p:graphicFrame>
      <p:sp>
        <p:nvSpPr>
          <p:cNvPr id="88" name="Donut 87"/>
          <p:cNvSpPr/>
          <p:nvPr/>
        </p:nvSpPr>
        <p:spPr bwMode="auto">
          <a:xfrm>
            <a:off x="5686965" y="3161669"/>
            <a:ext cx="201613" cy="200025"/>
          </a:xfrm>
          <a:prstGeom prst="donut">
            <a:avLst/>
          </a:prstGeom>
          <a:gradFill flip="none" rotWithShape="1">
            <a:gsLst>
              <a:gs pos="0">
                <a:schemeClr val="accent3"/>
              </a:gs>
              <a:gs pos="50000">
                <a:schemeClr val="accent3"/>
              </a:gs>
              <a:gs pos="82000">
                <a:schemeClr val="accent3">
                  <a:lumMod val="50000"/>
                </a:scheme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90" name="Donut 89"/>
          <p:cNvSpPr/>
          <p:nvPr/>
        </p:nvSpPr>
        <p:spPr bwMode="auto">
          <a:xfrm>
            <a:off x="7373270" y="3911422"/>
            <a:ext cx="201613" cy="200025"/>
          </a:xfrm>
          <a:prstGeom prst="donut">
            <a:avLst/>
          </a:prstGeom>
          <a:gradFill flip="none" rotWithShape="1">
            <a:gsLst>
              <a:gs pos="0">
                <a:schemeClr val="accent3"/>
              </a:gs>
              <a:gs pos="50000">
                <a:schemeClr val="accent3"/>
              </a:gs>
              <a:gs pos="82000">
                <a:schemeClr val="accent3">
                  <a:lumMod val="50000"/>
                </a:scheme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83" name="Oval 82"/>
          <p:cNvSpPr/>
          <p:nvPr/>
        </p:nvSpPr>
        <p:spPr bwMode="auto">
          <a:xfrm>
            <a:off x="4054068" y="2808961"/>
            <a:ext cx="201613" cy="200025"/>
          </a:xfrm>
          <a:prstGeom prst="ellipse">
            <a:avLst/>
          </a:prstGeom>
          <a:gradFill flip="none" rotWithShape="1">
            <a:gsLst>
              <a:gs pos="0">
                <a:schemeClr val="accent3"/>
              </a:gs>
              <a:gs pos="50000">
                <a:schemeClr val="accent3"/>
              </a:gs>
              <a:gs pos="82000">
                <a:schemeClr val="accent3">
                  <a:lumMod val="50000"/>
                </a:scheme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84" name="Oval 83"/>
          <p:cNvSpPr/>
          <p:nvPr/>
        </p:nvSpPr>
        <p:spPr bwMode="auto">
          <a:xfrm>
            <a:off x="4054068" y="3928149"/>
            <a:ext cx="201613" cy="200025"/>
          </a:xfrm>
          <a:prstGeom prst="ellipse">
            <a:avLst/>
          </a:prstGeom>
          <a:gradFill flip="none" rotWithShape="1">
            <a:gsLst>
              <a:gs pos="0">
                <a:schemeClr val="accent3"/>
              </a:gs>
              <a:gs pos="50000">
                <a:schemeClr val="accent3"/>
              </a:gs>
              <a:gs pos="82000">
                <a:schemeClr val="accent3">
                  <a:lumMod val="50000"/>
                </a:scheme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85" name="Oval 84"/>
          <p:cNvSpPr/>
          <p:nvPr/>
        </p:nvSpPr>
        <p:spPr bwMode="auto">
          <a:xfrm>
            <a:off x="4054068" y="4301211"/>
            <a:ext cx="201613" cy="200025"/>
          </a:xfrm>
          <a:prstGeom prst="ellipse">
            <a:avLst/>
          </a:prstGeom>
          <a:gradFill flip="none" rotWithShape="1">
            <a:gsLst>
              <a:gs pos="0">
                <a:schemeClr val="accent3"/>
              </a:gs>
              <a:gs pos="50000">
                <a:schemeClr val="accent3"/>
              </a:gs>
              <a:gs pos="82000">
                <a:schemeClr val="accent3">
                  <a:lumMod val="50000"/>
                </a:scheme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86" name="Donut 85"/>
          <p:cNvSpPr/>
          <p:nvPr/>
        </p:nvSpPr>
        <p:spPr bwMode="auto">
          <a:xfrm>
            <a:off x="4054068" y="3182023"/>
            <a:ext cx="201613" cy="200025"/>
          </a:xfrm>
          <a:prstGeom prst="donut">
            <a:avLst/>
          </a:prstGeom>
          <a:gradFill flip="none" rotWithShape="1">
            <a:gsLst>
              <a:gs pos="0">
                <a:schemeClr val="accent3"/>
              </a:gs>
              <a:gs pos="50000">
                <a:schemeClr val="accent3"/>
              </a:gs>
              <a:gs pos="82000">
                <a:schemeClr val="accent3">
                  <a:lumMod val="50000"/>
                </a:scheme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87" name="Donut 86"/>
          <p:cNvSpPr/>
          <p:nvPr/>
        </p:nvSpPr>
        <p:spPr bwMode="auto">
          <a:xfrm>
            <a:off x="5686171" y="2789683"/>
            <a:ext cx="203200" cy="200025"/>
          </a:xfrm>
          <a:prstGeom prst="donut">
            <a:avLst/>
          </a:prstGeom>
          <a:gradFill flip="none" rotWithShape="1">
            <a:gsLst>
              <a:gs pos="0">
                <a:schemeClr val="accent3"/>
              </a:gs>
              <a:gs pos="50000">
                <a:schemeClr val="accent3"/>
              </a:gs>
              <a:gs pos="82000">
                <a:schemeClr val="accent3">
                  <a:lumMod val="50000"/>
                </a:scheme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33" name="Oval 32"/>
          <p:cNvSpPr/>
          <p:nvPr/>
        </p:nvSpPr>
        <p:spPr bwMode="auto">
          <a:xfrm>
            <a:off x="7372328" y="3537509"/>
            <a:ext cx="203200" cy="200025"/>
          </a:xfrm>
          <a:prstGeom prst="ellipse">
            <a:avLst/>
          </a:prstGeom>
          <a:gradFill flip="none" rotWithShape="1">
            <a:gsLst>
              <a:gs pos="0">
                <a:schemeClr val="accent3"/>
              </a:gs>
              <a:gs pos="50000">
                <a:schemeClr val="accent3"/>
              </a:gs>
              <a:gs pos="82000">
                <a:schemeClr val="accent3">
                  <a:lumMod val="50000"/>
                </a:scheme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35" name="Donut 34"/>
          <p:cNvSpPr/>
          <p:nvPr/>
        </p:nvSpPr>
        <p:spPr bwMode="auto">
          <a:xfrm>
            <a:off x="7372973" y="4285336"/>
            <a:ext cx="201613" cy="200025"/>
          </a:xfrm>
          <a:prstGeom prst="donut">
            <a:avLst/>
          </a:prstGeom>
          <a:gradFill flip="none" rotWithShape="1">
            <a:gsLst>
              <a:gs pos="0">
                <a:schemeClr val="accent3"/>
              </a:gs>
              <a:gs pos="50000">
                <a:schemeClr val="accent3"/>
              </a:gs>
              <a:gs pos="82000">
                <a:schemeClr val="accent3">
                  <a:lumMod val="50000"/>
                </a:scheme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36" name="Donut 35"/>
          <p:cNvSpPr/>
          <p:nvPr/>
        </p:nvSpPr>
        <p:spPr bwMode="auto">
          <a:xfrm>
            <a:off x="5686171" y="4277626"/>
            <a:ext cx="203200" cy="200025"/>
          </a:xfrm>
          <a:prstGeom prst="donut">
            <a:avLst/>
          </a:prstGeom>
          <a:gradFill flip="none" rotWithShape="1">
            <a:gsLst>
              <a:gs pos="0">
                <a:schemeClr val="accent3"/>
              </a:gs>
              <a:gs pos="50000">
                <a:schemeClr val="accent3"/>
              </a:gs>
              <a:gs pos="82000">
                <a:schemeClr val="accent3">
                  <a:lumMod val="50000"/>
                </a:scheme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cxnSp>
        <p:nvCxnSpPr>
          <p:cNvPr id="37" name="Straight Connector 36"/>
          <p:cNvCxnSpPr/>
          <p:nvPr/>
        </p:nvCxnSpPr>
        <p:spPr>
          <a:xfrm>
            <a:off x="972458" y="3062961"/>
            <a:ext cx="7315200" cy="0"/>
          </a:xfrm>
          <a:prstGeom prst="line">
            <a:avLst/>
          </a:prstGeom>
          <a:ln>
            <a:gradFill>
              <a:gsLst>
                <a:gs pos="0">
                  <a:schemeClr val="bg1">
                    <a:alpha val="0"/>
                  </a:schemeClr>
                </a:gs>
                <a:gs pos="50000">
                  <a:schemeClr val="bg1">
                    <a:alpha val="5800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72458" y="3440332"/>
            <a:ext cx="7315200" cy="0"/>
          </a:xfrm>
          <a:prstGeom prst="line">
            <a:avLst/>
          </a:prstGeom>
          <a:ln>
            <a:gradFill>
              <a:gsLst>
                <a:gs pos="0">
                  <a:schemeClr val="bg1">
                    <a:alpha val="0"/>
                  </a:schemeClr>
                </a:gs>
                <a:gs pos="50000">
                  <a:schemeClr val="bg1">
                    <a:alpha val="5800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72458" y="3817704"/>
            <a:ext cx="7315200" cy="0"/>
          </a:xfrm>
          <a:prstGeom prst="line">
            <a:avLst/>
          </a:prstGeom>
          <a:ln>
            <a:gradFill>
              <a:gsLst>
                <a:gs pos="0">
                  <a:schemeClr val="bg1">
                    <a:alpha val="0"/>
                  </a:schemeClr>
                </a:gs>
                <a:gs pos="50000">
                  <a:schemeClr val="bg1">
                    <a:alpha val="5800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72458" y="4195074"/>
            <a:ext cx="7315200" cy="0"/>
          </a:xfrm>
          <a:prstGeom prst="line">
            <a:avLst/>
          </a:prstGeom>
          <a:ln>
            <a:gradFill>
              <a:gsLst>
                <a:gs pos="0">
                  <a:schemeClr val="bg1">
                    <a:alpha val="0"/>
                  </a:schemeClr>
                </a:gs>
                <a:gs pos="50000">
                  <a:schemeClr val="bg1">
                    <a:alpha val="5800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41" name="Donut 40"/>
          <p:cNvSpPr/>
          <p:nvPr/>
        </p:nvSpPr>
        <p:spPr bwMode="auto">
          <a:xfrm>
            <a:off x="7372031" y="2789683"/>
            <a:ext cx="203200" cy="200025"/>
          </a:xfrm>
          <a:prstGeom prst="donut">
            <a:avLst>
              <a:gd name="adj" fmla="val 12508"/>
            </a:avLst>
          </a:prstGeom>
          <a:gradFill flip="none" rotWithShape="1">
            <a:gsLst>
              <a:gs pos="0">
                <a:schemeClr val="accent3"/>
              </a:gs>
              <a:gs pos="50000">
                <a:schemeClr val="accent3"/>
              </a:gs>
              <a:gs pos="82000">
                <a:schemeClr val="accent3">
                  <a:lumMod val="50000"/>
                </a:scheme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42" name="Donut 41"/>
          <p:cNvSpPr/>
          <p:nvPr/>
        </p:nvSpPr>
        <p:spPr bwMode="auto">
          <a:xfrm>
            <a:off x="7372626" y="3163596"/>
            <a:ext cx="203200" cy="200025"/>
          </a:xfrm>
          <a:prstGeom prst="donut">
            <a:avLst>
              <a:gd name="adj" fmla="val 12508"/>
            </a:avLst>
          </a:prstGeom>
          <a:gradFill flip="none" rotWithShape="1">
            <a:gsLst>
              <a:gs pos="0">
                <a:schemeClr val="accent3"/>
              </a:gs>
              <a:gs pos="50000">
                <a:schemeClr val="accent3"/>
              </a:gs>
              <a:gs pos="82000">
                <a:schemeClr val="accent3">
                  <a:lumMod val="50000"/>
                </a:scheme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43" name="Donut 42"/>
          <p:cNvSpPr/>
          <p:nvPr/>
        </p:nvSpPr>
        <p:spPr bwMode="auto">
          <a:xfrm>
            <a:off x="5686171" y="3533655"/>
            <a:ext cx="203200" cy="200025"/>
          </a:xfrm>
          <a:prstGeom prst="donut">
            <a:avLst>
              <a:gd name="adj" fmla="val 12508"/>
            </a:avLst>
          </a:prstGeom>
          <a:gradFill flip="none" rotWithShape="1">
            <a:gsLst>
              <a:gs pos="0">
                <a:schemeClr val="accent3"/>
              </a:gs>
              <a:gs pos="50000">
                <a:schemeClr val="accent3"/>
              </a:gs>
              <a:gs pos="82000">
                <a:schemeClr val="accent3">
                  <a:lumMod val="50000"/>
                </a:scheme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44" name="Donut 43"/>
          <p:cNvSpPr/>
          <p:nvPr/>
        </p:nvSpPr>
        <p:spPr bwMode="auto">
          <a:xfrm>
            <a:off x="5686171" y="3905641"/>
            <a:ext cx="203200" cy="200025"/>
          </a:xfrm>
          <a:prstGeom prst="donut">
            <a:avLst>
              <a:gd name="adj" fmla="val 12508"/>
            </a:avLst>
          </a:prstGeom>
          <a:gradFill flip="none" rotWithShape="1">
            <a:gsLst>
              <a:gs pos="0">
                <a:schemeClr val="accent3"/>
              </a:gs>
              <a:gs pos="50000">
                <a:schemeClr val="accent3"/>
              </a:gs>
              <a:gs pos="82000">
                <a:schemeClr val="accent3">
                  <a:lumMod val="50000"/>
                </a:scheme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45" name="Donut 44"/>
          <p:cNvSpPr/>
          <p:nvPr/>
        </p:nvSpPr>
        <p:spPr bwMode="auto">
          <a:xfrm>
            <a:off x="4053274" y="3555086"/>
            <a:ext cx="203200" cy="200025"/>
          </a:xfrm>
          <a:prstGeom prst="donut">
            <a:avLst>
              <a:gd name="adj" fmla="val 12508"/>
            </a:avLst>
          </a:prstGeom>
          <a:gradFill flip="none" rotWithShape="1">
            <a:gsLst>
              <a:gs pos="0">
                <a:schemeClr val="accent3"/>
              </a:gs>
              <a:gs pos="50000">
                <a:schemeClr val="accent3"/>
              </a:gs>
              <a:gs pos="82000">
                <a:schemeClr val="accent3">
                  <a:lumMod val="50000"/>
                </a:scheme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46" name="Rectangle 45"/>
          <p:cNvSpPr/>
          <p:nvPr/>
        </p:nvSpPr>
        <p:spPr>
          <a:xfrm>
            <a:off x="1002540" y="4985602"/>
            <a:ext cx="521297" cy="313932"/>
          </a:xfrm>
          <a:prstGeom prst="rect">
            <a:avLst/>
          </a:prstGeom>
        </p:spPr>
        <p:txBody>
          <a:bodyPr wrap="none">
            <a:spAutoFit/>
          </a:bodyPr>
          <a:lstStyle/>
          <a:p>
            <a:pP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r>
              <a:rPr lang="en-US" altLang="zh-CN" sz="16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KEY</a:t>
            </a:r>
          </a:p>
        </p:txBody>
      </p:sp>
      <p:sp>
        <p:nvSpPr>
          <p:cNvPr id="47" name="Rectangle 46"/>
          <p:cNvSpPr/>
          <p:nvPr/>
        </p:nvSpPr>
        <p:spPr>
          <a:xfrm>
            <a:off x="1484638" y="5027806"/>
            <a:ext cx="471604" cy="258532"/>
          </a:xfrm>
          <a:prstGeom prst="rect">
            <a:avLst/>
          </a:prstGeom>
        </p:spPr>
        <p:txBody>
          <a:bodyPr wrap="none">
            <a:spAutoFit/>
          </a:bodyPr>
          <a:lstStyle/>
          <a:p>
            <a:pP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r>
              <a:rPr lang="en-US" altLang="zh-CN" sz="12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Best</a:t>
            </a:r>
          </a:p>
        </p:txBody>
      </p:sp>
      <p:sp>
        <p:nvSpPr>
          <p:cNvPr id="48" name="Rectangle 47"/>
          <p:cNvSpPr/>
          <p:nvPr/>
        </p:nvSpPr>
        <p:spPr>
          <a:xfrm>
            <a:off x="2164570" y="5027806"/>
            <a:ext cx="588623" cy="258532"/>
          </a:xfrm>
          <a:prstGeom prst="rect">
            <a:avLst/>
          </a:prstGeom>
        </p:spPr>
        <p:txBody>
          <a:bodyPr wrap="none">
            <a:spAutoFit/>
          </a:bodyPr>
          <a:lstStyle/>
          <a:p>
            <a:pP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r>
              <a:rPr lang="en-US" altLang="zh-CN" sz="12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Better</a:t>
            </a:r>
          </a:p>
        </p:txBody>
      </p:sp>
      <p:sp>
        <p:nvSpPr>
          <p:cNvPr id="49" name="Rectangle 48"/>
          <p:cNvSpPr/>
          <p:nvPr/>
        </p:nvSpPr>
        <p:spPr>
          <a:xfrm>
            <a:off x="2977373" y="5027806"/>
            <a:ext cx="559769" cy="258532"/>
          </a:xfrm>
          <a:prstGeom prst="rect">
            <a:avLst/>
          </a:prstGeom>
        </p:spPr>
        <p:txBody>
          <a:bodyPr wrap="none">
            <a:spAutoFit/>
          </a:bodyPr>
          <a:lstStyle/>
          <a:p>
            <a:pP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r>
              <a:rPr lang="en-US" altLang="zh-CN" sz="12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Good</a:t>
            </a:r>
          </a:p>
        </p:txBody>
      </p:sp>
      <p:sp>
        <p:nvSpPr>
          <p:cNvPr id="50" name="Oval 49"/>
          <p:cNvSpPr/>
          <p:nvPr/>
        </p:nvSpPr>
        <p:spPr bwMode="auto">
          <a:xfrm>
            <a:off x="1943465" y="5053027"/>
            <a:ext cx="201613" cy="200025"/>
          </a:xfrm>
          <a:prstGeom prst="ellipse">
            <a:avLst/>
          </a:prstGeom>
          <a:gradFill flip="none" rotWithShape="1">
            <a:gsLst>
              <a:gs pos="0">
                <a:schemeClr val="accent3"/>
              </a:gs>
              <a:gs pos="50000">
                <a:schemeClr val="accent3"/>
              </a:gs>
              <a:gs pos="82000">
                <a:schemeClr val="accent3">
                  <a:lumMod val="50000"/>
                </a:scheme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51" name="Donut 50"/>
          <p:cNvSpPr/>
          <p:nvPr/>
        </p:nvSpPr>
        <p:spPr bwMode="auto">
          <a:xfrm>
            <a:off x="2754474" y="5053027"/>
            <a:ext cx="201613" cy="200025"/>
          </a:xfrm>
          <a:prstGeom prst="donut">
            <a:avLst/>
          </a:prstGeom>
          <a:gradFill flip="none" rotWithShape="1">
            <a:gsLst>
              <a:gs pos="0">
                <a:schemeClr val="accent3"/>
              </a:gs>
              <a:gs pos="50000">
                <a:schemeClr val="accent3"/>
              </a:gs>
              <a:gs pos="82000">
                <a:schemeClr val="accent3">
                  <a:lumMod val="50000"/>
                </a:scheme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52" name="Donut 51"/>
          <p:cNvSpPr/>
          <p:nvPr/>
        </p:nvSpPr>
        <p:spPr bwMode="auto">
          <a:xfrm>
            <a:off x="3522048" y="5053027"/>
            <a:ext cx="203200" cy="200025"/>
          </a:xfrm>
          <a:prstGeom prst="donut">
            <a:avLst>
              <a:gd name="adj" fmla="val 12508"/>
            </a:avLst>
          </a:prstGeom>
          <a:gradFill flip="none" rotWithShape="1">
            <a:gsLst>
              <a:gs pos="0">
                <a:schemeClr val="accent3"/>
              </a:gs>
              <a:gs pos="50000">
                <a:schemeClr val="accent3"/>
              </a:gs>
              <a:gs pos="82000">
                <a:schemeClr val="accent3">
                  <a:lumMod val="50000"/>
                </a:scheme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Tree>
    <p:extLst/>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descr="C:\Users\bwoody\Pictures\Presentation Art\Icons - Illustrations\_VIRTUALIZATION ICONS\server.png"/>
          <p:cNvPicPr>
            <a:picLocks noChangeAspect="1" noChangeArrowheads="1"/>
          </p:cNvPicPr>
          <p:nvPr/>
        </p:nvPicPr>
        <p:blipFill>
          <a:blip r:embed="rId3"/>
          <a:srcRect/>
          <a:stretch>
            <a:fillRect/>
          </a:stretch>
        </p:blipFill>
        <p:spPr bwMode="auto">
          <a:xfrm>
            <a:off x="5867399" y="3124200"/>
            <a:ext cx="2876501" cy="2286000"/>
          </a:xfrm>
          <a:prstGeom prst="rect">
            <a:avLst/>
          </a:prstGeom>
          <a:noFill/>
        </p:spPr>
      </p:pic>
      <p:pic>
        <p:nvPicPr>
          <p:cNvPr id="3075" name="Picture 3" descr="C:\Users\bwoody\Pictures\Presentation Art\Icons - Illustrations\_VIRTUALIZATION ICONS\server.png"/>
          <p:cNvPicPr>
            <a:picLocks noChangeAspect="1" noChangeArrowheads="1"/>
          </p:cNvPicPr>
          <p:nvPr/>
        </p:nvPicPr>
        <p:blipFill>
          <a:blip r:embed="rId3"/>
          <a:srcRect/>
          <a:stretch>
            <a:fillRect/>
          </a:stretch>
        </p:blipFill>
        <p:spPr bwMode="auto">
          <a:xfrm>
            <a:off x="609600" y="1828800"/>
            <a:ext cx="1562100" cy="1241425"/>
          </a:xfrm>
          <a:prstGeom prst="rect">
            <a:avLst/>
          </a:prstGeom>
          <a:noFill/>
        </p:spPr>
      </p:pic>
      <p:pic>
        <p:nvPicPr>
          <p:cNvPr id="3074" name="Picture 2" descr="C:\Users\bwoody\Pictures\Presentation Art\Icons - Illustrations\_WINDOWS SERVER ICONS\Misc\Database cylinder.png"/>
          <p:cNvPicPr>
            <a:picLocks noChangeAspect="1" noChangeArrowheads="1"/>
          </p:cNvPicPr>
          <p:nvPr/>
        </p:nvPicPr>
        <p:blipFill>
          <a:blip r:embed="rId4" cstate="print"/>
          <a:srcRect/>
          <a:stretch>
            <a:fillRect/>
          </a:stretch>
        </p:blipFill>
        <p:spPr bwMode="auto">
          <a:xfrm>
            <a:off x="1219200" y="1828800"/>
            <a:ext cx="357034" cy="533400"/>
          </a:xfrm>
          <a:prstGeom prst="rect">
            <a:avLst/>
          </a:prstGeom>
          <a:noFill/>
        </p:spPr>
      </p:pic>
      <p:pic>
        <p:nvPicPr>
          <p:cNvPr id="7" name="Picture 3" descr="C:\Users\bwoody\Pictures\Presentation Art\Icons - Illustrations\_VIRTUALIZATION ICONS\server.png"/>
          <p:cNvPicPr>
            <a:picLocks noChangeAspect="1" noChangeArrowheads="1"/>
          </p:cNvPicPr>
          <p:nvPr/>
        </p:nvPicPr>
        <p:blipFill>
          <a:blip r:embed="rId3"/>
          <a:srcRect/>
          <a:stretch>
            <a:fillRect/>
          </a:stretch>
        </p:blipFill>
        <p:spPr bwMode="auto">
          <a:xfrm>
            <a:off x="304800" y="3657600"/>
            <a:ext cx="1562100" cy="1241425"/>
          </a:xfrm>
          <a:prstGeom prst="rect">
            <a:avLst/>
          </a:prstGeom>
          <a:noFill/>
        </p:spPr>
      </p:pic>
      <p:pic>
        <p:nvPicPr>
          <p:cNvPr id="8" name="Picture 2" descr="C:\Users\bwoody\Pictures\Presentation Art\Icons - Illustrations\_WINDOWS SERVER ICONS\Misc\Database cylinder.png"/>
          <p:cNvPicPr>
            <a:picLocks noChangeAspect="1" noChangeArrowheads="1"/>
          </p:cNvPicPr>
          <p:nvPr/>
        </p:nvPicPr>
        <p:blipFill>
          <a:blip r:embed="rId4" cstate="print"/>
          <a:srcRect/>
          <a:stretch>
            <a:fillRect/>
          </a:stretch>
        </p:blipFill>
        <p:spPr bwMode="auto">
          <a:xfrm>
            <a:off x="838200" y="3581400"/>
            <a:ext cx="357034" cy="533400"/>
          </a:xfrm>
          <a:prstGeom prst="rect">
            <a:avLst/>
          </a:prstGeom>
          <a:noFill/>
        </p:spPr>
      </p:pic>
      <p:pic>
        <p:nvPicPr>
          <p:cNvPr id="9" name="Picture 3" descr="C:\Users\bwoody\Pictures\Presentation Art\Icons - Illustrations\_VIRTUALIZATION ICONS\server.png"/>
          <p:cNvPicPr>
            <a:picLocks noChangeAspect="1" noChangeArrowheads="1"/>
          </p:cNvPicPr>
          <p:nvPr/>
        </p:nvPicPr>
        <p:blipFill>
          <a:blip r:embed="rId3"/>
          <a:srcRect/>
          <a:stretch>
            <a:fillRect/>
          </a:stretch>
        </p:blipFill>
        <p:spPr bwMode="auto">
          <a:xfrm>
            <a:off x="2514600" y="4953000"/>
            <a:ext cx="1562100" cy="1241425"/>
          </a:xfrm>
          <a:prstGeom prst="rect">
            <a:avLst/>
          </a:prstGeom>
          <a:noFill/>
        </p:spPr>
      </p:pic>
      <p:pic>
        <p:nvPicPr>
          <p:cNvPr id="10" name="Picture 2" descr="C:\Users\bwoody\Pictures\Presentation Art\Icons - Illustrations\_WINDOWS SERVER ICONS\Misc\Database cylinder.png"/>
          <p:cNvPicPr>
            <a:picLocks noChangeAspect="1" noChangeArrowheads="1"/>
          </p:cNvPicPr>
          <p:nvPr/>
        </p:nvPicPr>
        <p:blipFill>
          <a:blip r:embed="rId4" cstate="print"/>
          <a:srcRect/>
          <a:stretch>
            <a:fillRect/>
          </a:stretch>
        </p:blipFill>
        <p:spPr bwMode="auto">
          <a:xfrm>
            <a:off x="2971800" y="5105400"/>
            <a:ext cx="357034" cy="533400"/>
          </a:xfrm>
          <a:prstGeom prst="rect">
            <a:avLst/>
          </a:prstGeom>
          <a:noFill/>
        </p:spPr>
      </p:pic>
      <p:pic>
        <p:nvPicPr>
          <p:cNvPr id="11" name="Picture 3" descr="C:\Users\bwoody\Pictures\Presentation Art\Icons - Illustrations\_VIRTUALIZATION ICONS\server.png"/>
          <p:cNvPicPr>
            <a:picLocks noChangeAspect="1" noChangeArrowheads="1"/>
          </p:cNvPicPr>
          <p:nvPr/>
        </p:nvPicPr>
        <p:blipFill>
          <a:blip r:embed="rId3"/>
          <a:srcRect/>
          <a:stretch>
            <a:fillRect/>
          </a:stretch>
        </p:blipFill>
        <p:spPr bwMode="auto">
          <a:xfrm>
            <a:off x="2057400" y="2743200"/>
            <a:ext cx="1562100" cy="1241425"/>
          </a:xfrm>
          <a:prstGeom prst="rect">
            <a:avLst/>
          </a:prstGeom>
          <a:noFill/>
        </p:spPr>
      </p:pic>
      <p:pic>
        <p:nvPicPr>
          <p:cNvPr id="12" name="Picture 2" descr="C:\Users\bwoody\Pictures\Presentation Art\Icons - Illustrations\_WINDOWS SERVER ICONS\Misc\Database cylinder.png"/>
          <p:cNvPicPr>
            <a:picLocks noChangeAspect="1" noChangeArrowheads="1"/>
          </p:cNvPicPr>
          <p:nvPr/>
        </p:nvPicPr>
        <p:blipFill>
          <a:blip r:embed="rId4" cstate="print"/>
          <a:srcRect/>
          <a:stretch>
            <a:fillRect/>
          </a:stretch>
        </p:blipFill>
        <p:spPr bwMode="auto">
          <a:xfrm>
            <a:off x="2590800" y="2743200"/>
            <a:ext cx="357034" cy="533400"/>
          </a:xfrm>
          <a:prstGeom prst="rect">
            <a:avLst/>
          </a:prstGeom>
          <a:noFill/>
        </p:spPr>
      </p:pic>
      <p:pic>
        <p:nvPicPr>
          <p:cNvPr id="14" name="Picture 2" descr="C:\Users\bwoody\Pictures\Presentation Art\Icons - Illustrations\_WINDOWS SERVER ICONS\Misc\Database cylinder.png"/>
          <p:cNvPicPr>
            <a:picLocks noChangeAspect="1" noChangeArrowheads="1"/>
          </p:cNvPicPr>
          <p:nvPr/>
        </p:nvPicPr>
        <p:blipFill>
          <a:blip r:embed="rId4" cstate="print"/>
          <a:srcRect/>
          <a:stretch>
            <a:fillRect/>
          </a:stretch>
        </p:blipFill>
        <p:spPr bwMode="auto">
          <a:xfrm>
            <a:off x="1143000" y="3581400"/>
            <a:ext cx="357034" cy="533400"/>
          </a:xfrm>
          <a:prstGeom prst="rect">
            <a:avLst/>
          </a:prstGeom>
          <a:noFill/>
        </p:spPr>
      </p:pic>
      <p:pic>
        <p:nvPicPr>
          <p:cNvPr id="13" name="Picture 2" descr="C:\Users\bwoody\Pictures\Presentation Art\Icons - Illustrations\_WINDOWS SERVER ICONS\Misc\Database cylinder.png"/>
          <p:cNvPicPr>
            <a:picLocks noChangeAspect="1" noChangeArrowheads="1"/>
          </p:cNvPicPr>
          <p:nvPr/>
        </p:nvPicPr>
        <p:blipFill>
          <a:blip r:embed="rId4" cstate="print"/>
          <a:srcRect/>
          <a:stretch>
            <a:fillRect/>
          </a:stretch>
        </p:blipFill>
        <p:spPr bwMode="auto">
          <a:xfrm>
            <a:off x="990600" y="3733800"/>
            <a:ext cx="357034" cy="533400"/>
          </a:xfrm>
          <a:prstGeom prst="rect">
            <a:avLst/>
          </a:prstGeom>
          <a:noFill/>
        </p:spPr>
      </p:pic>
      <p:pic>
        <p:nvPicPr>
          <p:cNvPr id="15" name="Picture 2" descr="C:\Users\bwoody\Pictures\Presentation Art\Icons - Illustrations\_WINDOWS SERVER ICONS\Misc\Database cylinder.png"/>
          <p:cNvPicPr>
            <a:picLocks noChangeAspect="1" noChangeArrowheads="1"/>
          </p:cNvPicPr>
          <p:nvPr/>
        </p:nvPicPr>
        <p:blipFill>
          <a:blip r:embed="rId4" cstate="print"/>
          <a:srcRect/>
          <a:stretch>
            <a:fillRect/>
          </a:stretch>
        </p:blipFill>
        <p:spPr bwMode="auto">
          <a:xfrm>
            <a:off x="2743200" y="2895600"/>
            <a:ext cx="357034" cy="533400"/>
          </a:xfrm>
          <a:prstGeom prst="rect">
            <a:avLst/>
          </a:prstGeom>
          <a:noFill/>
        </p:spPr>
      </p:pic>
      <p:pic>
        <p:nvPicPr>
          <p:cNvPr id="16" name="Picture 2" descr="C:\Users\bwoody\Pictures\Presentation Art\Icons - Illustrations\_WINDOWS SERVER ICONS\Misc\Database cylinder.png"/>
          <p:cNvPicPr>
            <a:picLocks noChangeAspect="1" noChangeArrowheads="1"/>
          </p:cNvPicPr>
          <p:nvPr/>
        </p:nvPicPr>
        <p:blipFill>
          <a:blip r:embed="rId4" cstate="print"/>
          <a:srcRect/>
          <a:stretch>
            <a:fillRect/>
          </a:stretch>
        </p:blipFill>
        <p:spPr bwMode="auto">
          <a:xfrm>
            <a:off x="3276600" y="4953000"/>
            <a:ext cx="357034" cy="533400"/>
          </a:xfrm>
          <a:prstGeom prst="rect">
            <a:avLst/>
          </a:prstGeom>
          <a:noFill/>
        </p:spPr>
      </p:pic>
      <p:grpSp>
        <p:nvGrpSpPr>
          <p:cNvPr id="4" name="Group 24"/>
          <p:cNvGrpSpPr/>
          <p:nvPr/>
        </p:nvGrpSpPr>
        <p:grpSpPr>
          <a:xfrm>
            <a:off x="1524000" y="2971798"/>
            <a:ext cx="2895600" cy="1754632"/>
            <a:chOff x="5029200" y="2057398"/>
            <a:chExt cx="2895600" cy="1754632"/>
          </a:xfrm>
        </p:grpSpPr>
        <p:grpSp>
          <p:nvGrpSpPr>
            <p:cNvPr id="5" name="Group 22"/>
            <p:cNvGrpSpPr/>
            <p:nvPr/>
          </p:nvGrpSpPr>
          <p:grpSpPr>
            <a:xfrm>
              <a:off x="5029200" y="2057398"/>
              <a:ext cx="2286000" cy="1600201"/>
              <a:chOff x="5715000" y="304800"/>
              <a:chExt cx="3047999" cy="1663700"/>
            </a:xfrm>
          </p:grpSpPr>
          <p:pic>
            <p:nvPicPr>
              <p:cNvPr id="29" name="Picture 5" descr="C:\Users\bwoody\Pictures\Presentation Art\Icons - Illustrations\_WINDOWS SERVER ICONS\Hardware\RAM Memory chip.png"/>
              <p:cNvPicPr>
                <a:picLocks noChangeAspect="1" noChangeArrowheads="1"/>
              </p:cNvPicPr>
              <p:nvPr/>
            </p:nvPicPr>
            <p:blipFill>
              <a:blip r:embed="rId5"/>
              <a:srcRect/>
              <a:stretch>
                <a:fillRect/>
              </a:stretch>
            </p:blipFill>
            <p:spPr bwMode="auto">
              <a:xfrm>
                <a:off x="7086600" y="1371600"/>
                <a:ext cx="1016097" cy="596900"/>
              </a:xfrm>
              <a:prstGeom prst="rect">
                <a:avLst/>
              </a:prstGeom>
              <a:noFill/>
            </p:spPr>
          </p:pic>
          <p:pic>
            <p:nvPicPr>
              <p:cNvPr id="30" name="Picture 6" descr="C:\Users\bwoody\Pictures\Presentation Art\Icons - Illustrations\_WINDOWS SERVER ICONS\Hardware\Hardware processor chip cpu.png"/>
              <p:cNvPicPr>
                <a:picLocks noChangeAspect="1" noChangeArrowheads="1"/>
              </p:cNvPicPr>
              <p:nvPr/>
            </p:nvPicPr>
            <p:blipFill>
              <a:blip r:embed="rId6" cstate="print"/>
              <a:srcRect/>
              <a:stretch>
                <a:fillRect/>
              </a:stretch>
            </p:blipFill>
            <p:spPr bwMode="auto">
              <a:xfrm>
                <a:off x="6324600" y="990600"/>
                <a:ext cx="996888" cy="425450"/>
              </a:xfrm>
              <a:prstGeom prst="rect">
                <a:avLst/>
              </a:prstGeom>
              <a:noFill/>
            </p:spPr>
          </p:pic>
          <p:pic>
            <p:nvPicPr>
              <p:cNvPr id="31" name="Picture 7" descr="C:\Users\bwoody\Pictures\Presentation Art\Icons - Illustrations\_WINDOWS SERVER ICONS\Hardware\Battery power.png"/>
              <p:cNvPicPr>
                <a:picLocks noChangeAspect="1" noChangeArrowheads="1"/>
              </p:cNvPicPr>
              <p:nvPr/>
            </p:nvPicPr>
            <p:blipFill>
              <a:blip r:embed="rId7" cstate="print"/>
              <a:srcRect/>
              <a:stretch>
                <a:fillRect/>
              </a:stretch>
            </p:blipFill>
            <p:spPr bwMode="auto">
              <a:xfrm>
                <a:off x="8153400" y="304801"/>
                <a:ext cx="388590" cy="762000"/>
              </a:xfrm>
              <a:prstGeom prst="rect">
                <a:avLst/>
              </a:prstGeom>
              <a:noFill/>
            </p:spPr>
          </p:pic>
          <p:pic>
            <p:nvPicPr>
              <p:cNvPr id="32" name="Picture 8" descr="C:\Users\bwoody\Pictures\Presentation Art\Icons - Illustrations\_WINDOWS SERVER ICONS\Hardware\Laptop notebook pc mobility.png"/>
              <p:cNvPicPr>
                <a:picLocks noChangeAspect="1" noChangeArrowheads="1"/>
              </p:cNvPicPr>
              <p:nvPr/>
            </p:nvPicPr>
            <p:blipFill>
              <a:blip r:embed="rId8" cstate="print"/>
              <a:srcRect/>
              <a:stretch>
                <a:fillRect/>
              </a:stretch>
            </p:blipFill>
            <p:spPr bwMode="auto">
              <a:xfrm>
                <a:off x="5715000" y="304800"/>
                <a:ext cx="880056" cy="762000"/>
              </a:xfrm>
              <a:prstGeom prst="rect">
                <a:avLst/>
              </a:prstGeom>
              <a:noFill/>
            </p:spPr>
          </p:pic>
          <p:pic>
            <p:nvPicPr>
              <p:cNvPr id="33" name="Picture 9" descr="C:\Users\bwoody\Pictures\Presentation Art\Icons - Illustrations\_WINDOWS VISTA ICONS\PCI card board motherboard.png"/>
              <p:cNvPicPr>
                <a:picLocks noChangeAspect="1" noChangeArrowheads="1"/>
              </p:cNvPicPr>
              <p:nvPr/>
            </p:nvPicPr>
            <p:blipFill>
              <a:blip r:embed="rId9" cstate="print"/>
              <a:srcRect/>
              <a:stretch>
                <a:fillRect/>
              </a:stretch>
            </p:blipFill>
            <p:spPr bwMode="auto">
              <a:xfrm>
                <a:off x="7162800" y="304800"/>
                <a:ext cx="977900" cy="808345"/>
              </a:xfrm>
              <a:prstGeom prst="rect">
                <a:avLst/>
              </a:prstGeom>
              <a:noFill/>
            </p:spPr>
          </p:pic>
          <p:pic>
            <p:nvPicPr>
              <p:cNvPr id="34" name="Picture 10" descr="C:\Users\bwoody\Pictures\Presentation Art\Icons - Illustrations\_WINDOWS VISTA ICONS\Hard Drive.png"/>
              <p:cNvPicPr>
                <a:picLocks noChangeAspect="1" noChangeArrowheads="1"/>
              </p:cNvPicPr>
              <p:nvPr/>
            </p:nvPicPr>
            <p:blipFill>
              <a:blip r:embed="rId10" cstate="print"/>
              <a:srcRect/>
              <a:stretch>
                <a:fillRect/>
              </a:stretch>
            </p:blipFill>
            <p:spPr bwMode="auto">
              <a:xfrm>
                <a:off x="7772400" y="609600"/>
                <a:ext cx="990599" cy="990600"/>
              </a:xfrm>
              <a:prstGeom prst="rect">
                <a:avLst/>
              </a:prstGeom>
              <a:noFill/>
            </p:spPr>
          </p:pic>
        </p:grpSp>
        <p:sp>
          <p:nvSpPr>
            <p:cNvPr id="28" name="TextBox 27"/>
            <p:cNvSpPr txBox="1"/>
            <p:nvPr/>
          </p:nvSpPr>
          <p:spPr>
            <a:xfrm>
              <a:off x="7391400" y="2971800"/>
              <a:ext cx="533400" cy="840230"/>
            </a:xfrm>
            <a:prstGeom prst="rect">
              <a:avLst/>
            </a:prstGeom>
            <a:noFill/>
          </p:spPr>
          <p:txBody>
            <a:bodyPr wrap="squar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endParaRPr lang="en-US" sz="5400" i="1" dirty="0" smtClean="0">
                <a:solidFill>
                  <a:schemeClr val="accent1"/>
                </a:solidFill>
              </a:endParaRPr>
            </a:p>
          </p:txBody>
        </p:sp>
      </p:grpSp>
      <p:sp>
        <p:nvSpPr>
          <p:cNvPr id="26" name="Title 12"/>
          <p:cNvSpPr>
            <a:spLocks noGrp="1"/>
          </p:cNvSpPr>
          <p:nvPr>
            <p:ph type="title"/>
          </p:nvPr>
        </p:nvSpPr>
        <p:spPr>
          <a:xfrm>
            <a:off x="381000" y="230188"/>
            <a:ext cx="8382000" cy="553998"/>
          </a:xfrm>
        </p:spPr>
        <p:txBody>
          <a:bodyPr/>
          <a:lstStyle/>
          <a:p>
            <a:r>
              <a:rPr lang="en-GB" sz="4000" dirty="0"/>
              <a:t>Consolidating with SQL Server 2008</a:t>
            </a:r>
            <a:endParaRPr lang="en-US" sz="4000" dirty="0"/>
          </a:p>
        </p:txBody>
      </p:sp>
      <p:sp>
        <p:nvSpPr>
          <p:cNvPr id="27" name="Title 1"/>
          <p:cNvSpPr txBox="1">
            <a:spLocks/>
          </p:cNvSpPr>
          <p:nvPr/>
        </p:nvSpPr>
        <p:spPr>
          <a:xfrm>
            <a:off x="381000" y="755202"/>
            <a:ext cx="8610600" cy="3877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150" normalizeH="0" baseline="0" noProof="0" dirty="0" smtClean="0">
                <a:ln w="3175">
                  <a:noFill/>
                </a:ln>
                <a:solidFill>
                  <a:srgbClr xmlns:mc="http://schemas.openxmlformats.org/markup-compatibility/2006" xmlns:a14="http://schemas.microsoft.com/office/drawing/2007/7/7/main" val="D8B25C" mc:Ignorable="">
                    <a:lumMod val="75000"/>
                  </a:srgbClr>
                </a:solidFill>
                <a:effectLst/>
                <a:uLnTx/>
                <a:uFillTx/>
                <a:latin typeface="segoe ui" pitchFamily="34" charset="0"/>
                <a:ea typeface="+mn-ea"/>
                <a:cs typeface="Arial" charset="0"/>
              </a:rPr>
              <a:t>Server Consolidation Options</a:t>
            </a:r>
            <a:endParaRPr kumimoji="0" lang="en-GB" sz="4800" b="0" i="0" u="none" strike="noStrike" kern="1200" cap="none" spc="-150" normalizeH="0" baseline="0" noProof="0" dirty="0">
              <a:ln w="3175">
                <a:noFill/>
              </a:ln>
              <a:solidFill>
                <a:srgbClr xmlns:mc="http://schemas.openxmlformats.org/markup-compatibility/2006" xmlns:a14="http://schemas.microsoft.com/office/drawing/2007/7/7/main" val="D8B25C" mc:Ignorable="">
                  <a:lumMod val="75000"/>
                </a:srgbClr>
              </a:solidFill>
              <a:effectLst/>
              <a:uLnTx/>
              <a:uFillTx/>
              <a:latin typeface="segoe ui" pitchFamily="34" charset="0"/>
              <a:ea typeface="+mn-ea"/>
              <a:cs typeface="Arial" charset="0"/>
            </a:endParaRPr>
          </a:p>
        </p:txBody>
      </p:sp>
      <p:sp>
        <p:nvSpPr>
          <p:cNvPr id="35" name="Rectangle 34"/>
          <p:cNvSpPr/>
          <p:nvPr/>
        </p:nvSpPr>
        <p:spPr bwMode="auto">
          <a:xfrm>
            <a:off x="286394" y="1219200"/>
            <a:ext cx="8629006" cy="457200"/>
          </a:xfrm>
          <a:prstGeom prst="rect">
            <a:avLst/>
          </a:prstGeom>
          <a:gradFill flip="none" rotWithShape="1">
            <a:gsLst>
              <a:gs pos="0">
                <a:srgbClr xmlns:mc="http://schemas.openxmlformats.org/markup-compatibility/2006" xmlns:a14="http://schemas.microsoft.com/office/drawing/2007/7/7/main" val="F69200" mc:Ignorable=""/>
              </a:gs>
              <a:gs pos="50000">
                <a:schemeClr val="bg1"/>
              </a:gs>
              <a:gs pos="70000">
                <a:schemeClr val="bg1"/>
              </a:gs>
            </a:gsLst>
            <a:lin ang="1200000" scaled="0"/>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rtl="0">
              <a:lnSpc>
                <a:spcPct val="90000"/>
              </a:lnSpc>
              <a:spcBef>
                <a:spcPts val="473"/>
              </a:spcBef>
              <a:buClr>
                <a:srgbClr xmlns:mc="http://schemas.openxmlformats.org/markup-compatibility/2006" xmlns:a14="http://schemas.microsoft.com/office/drawing/2007/7/7/main" val="CCCCCC" mc:Ignorable=""/>
              </a:buClr>
              <a:buSzPct val="95000"/>
              <a:tabLst>
                <a:tab pos="424590" algn="l"/>
              </a:tabLst>
              <a:defRPr/>
            </a:pPr>
            <a:r>
              <a:rPr lang="en-US" b="1"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a typeface="+mn-ea"/>
                <a:cs typeface="+mn-cs"/>
              </a:rPr>
              <a:t>Multiple Databases</a:t>
            </a:r>
            <a:endParaRPr lang="en-US"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a typeface="+mn-ea"/>
              <a:cs typeface="+mn-cs"/>
            </a:endParaRPr>
          </a:p>
        </p:txBody>
      </p:sp>
      <p:pic>
        <p:nvPicPr>
          <p:cNvPr id="36" name="Picture 3" descr="C:\Users\bwoody\Pictures\Logos and Certifications\2 - SQL_v_bL_r.png"/>
          <p:cNvPicPr>
            <a:picLocks noChangeAspect="1" noChangeArrowheads="1"/>
          </p:cNvPicPr>
          <p:nvPr/>
        </p:nvPicPr>
        <p:blipFill>
          <a:blip r:embed="rId11"/>
          <a:srcRect/>
          <a:stretch>
            <a:fillRect/>
          </a:stretch>
        </p:blipFill>
        <p:spPr bwMode="auto">
          <a:xfrm>
            <a:off x="381000" y="1905000"/>
            <a:ext cx="838200" cy="688895"/>
          </a:xfrm>
          <a:prstGeom prst="rect">
            <a:avLst/>
          </a:prstGeom>
          <a:noFill/>
        </p:spPr>
      </p:pic>
      <p:pic>
        <p:nvPicPr>
          <p:cNvPr id="37" name="Picture 3" descr="C:\Users\bwoody\Pictures\Logos and Certifications\2 - SQL_v_bL_r.png"/>
          <p:cNvPicPr>
            <a:picLocks noChangeAspect="1" noChangeArrowheads="1"/>
          </p:cNvPicPr>
          <p:nvPr/>
        </p:nvPicPr>
        <p:blipFill>
          <a:blip r:embed="rId11"/>
          <a:srcRect/>
          <a:stretch>
            <a:fillRect/>
          </a:stretch>
        </p:blipFill>
        <p:spPr bwMode="auto">
          <a:xfrm>
            <a:off x="1295400" y="2819400"/>
            <a:ext cx="914400" cy="751522"/>
          </a:xfrm>
          <a:prstGeom prst="rect">
            <a:avLst/>
          </a:prstGeom>
          <a:noFill/>
        </p:spPr>
      </p:pic>
      <p:pic>
        <p:nvPicPr>
          <p:cNvPr id="38" name="Picture 3" descr="C:\Users\bwoody\Pictures\Logos and Certifications\2 - SQL_v_bL_r.png"/>
          <p:cNvPicPr>
            <a:picLocks noChangeAspect="1" noChangeArrowheads="1"/>
          </p:cNvPicPr>
          <p:nvPr/>
        </p:nvPicPr>
        <p:blipFill>
          <a:blip r:embed="rId11"/>
          <a:srcRect/>
          <a:stretch>
            <a:fillRect/>
          </a:stretch>
        </p:blipFill>
        <p:spPr bwMode="auto">
          <a:xfrm>
            <a:off x="2057400" y="4648200"/>
            <a:ext cx="838200" cy="688895"/>
          </a:xfrm>
          <a:prstGeom prst="rect">
            <a:avLst/>
          </a:prstGeom>
          <a:noFill/>
        </p:spPr>
      </p:pic>
      <p:pic>
        <p:nvPicPr>
          <p:cNvPr id="39" name="Picture 3" descr="C:\Users\bwoody\Pictures\Logos and Certifications\2 - SQL_v_bL_r.png"/>
          <p:cNvPicPr>
            <a:picLocks noChangeAspect="1" noChangeArrowheads="1"/>
          </p:cNvPicPr>
          <p:nvPr/>
        </p:nvPicPr>
        <p:blipFill>
          <a:blip r:embed="rId11"/>
          <a:srcRect/>
          <a:stretch>
            <a:fillRect/>
          </a:stretch>
        </p:blipFill>
        <p:spPr bwMode="auto">
          <a:xfrm>
            <a:off x="152400" y="3505200"/>
            <a:ext cx="685800" cy="563642"/>
          </a:xfrm>
          <a:prstGeom prst="rect">
            <a:avLst/>
          </a:prstGeom>
          <a:noFill/>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1.38778E-17 4.17206E-6 L 0.67917 0.11632 " pathEditMode="relative" rAng="0" ptsTypes="AA">
                                      <p:cBhvr>
                                        <p:cTn id="10" dur="2000" fill="hold"/>
                                        <p:tgtEl>
                                          <p:spTgt spid="36"/>
                                        </p:tgtEl>
                                        <p:attrNameLst>
                                          <p:attrName>ppt_x</p:attrName>
                                          <p:attrName>ppt_y</p:attrName>
                                        </p:attrNameLst>
                                      </p:cBhvr>
                                      <p:rCtr x="34000" y="5800"/>
                                    </p:animMotion>
                                  </p:childTnLst>
                                </p:cTn>
                              </p:par>
                            </p:childTnLst>
                          </p:cTn>
                        </p:par>
                        <p:par>
                          <p:cTn id="11" fill="hold">
                            <p:stCondLst>
                              <p:cond delay="2500"/>
                            </p:stCondLst>
                            <p:childTnLst>
                              <p:par>
                                <p:cTn id="12" presetID="0" presetClass="path" presetSubtype="0" accel="50000" decel="50000" fill="hold" nodeType="afterEffect">
                                  <p:stCondLst>
                                    <p:cond delay="0"/>
                                  </p:stCondLst>
                                  <p:childTnLst>
                                    <p:animMotion origin="layout" path="M -2.22222E-6 4.16281E-7 L 0.61667 0.24422 " pathEditMode="relative" ptsTypes="AA">
                                      <p:cBhvr>
                                        <p:cTn id="13" dur="2000" fill="hold"/>
                                        <p:tgtEl>
                                          <p:spTgt spid="3074"/>
                                        </p:tgtEl>
                                        <p:attrNameLst>
                                          <p:attrName>ppt_x</p:attrName>
                                          <p:attrName>ppt_y</p:attrName>
                                        </p:attrNameLst>
                                      </p:cBhvr>
                                    </p:animMotion>
                                  </p:childTnLst>
                                </p:cTn>
                              </p:par>
                            </p:childTnLst>
                          </p:cTn>
                        </p:par>
                        <p:par>
                          <p:cTn id="14" fill="hold">
                            <p:stCondLst>
                              <p:cond delay="4500"/>
                            </p:stCondLst>
                            <p:childTnLst>
                              <p:par>
                                <p:cTn id="15" presetID="0" presetClass="path" presetSubtype="0" accel="50000" decel="50000" fill="hold" nodeType="afterEffect">
                                  <p:stCondLst>
                                    <p:cond delay="0"/>
                                  </p:stCondLst>
                                  <p:childTnLst>
                                    <p:animMotion origin="layout" path="M -2.22222E-6 -4.16281E-7 L 0.49167 0.13321 " pathEditMode="relative" ptsTypes="AA">
                                      <p:cBhvr>
                                        <p:cTn id="16" dur="500" fill="hold"/>
                                        <p:tgtEl>
                                          <p:spTgt spid="12"/>
                                        </p:tgtEl>
                                        <p:attrNameLst>
                                          <p:attrName>ppt_x</p:attrName>
                                          <p:attrName>ppt_y</p:attrName>
                                        </p:attrNameLst>
                                      </p:cBhvr>
                                    </p:animMotion>
                                  </p:childTnLst>
                                </p:cTn>
                              </p:par>
                            </p:childTnLst>
                          </p:cTn>
                        </p:par>
                        <p:par>
                          <p:cTn id="17" fill="hold">
                            <p:stCondLst>
                              <p:cond delay="5000"/>
                            </p:stCondLst>
                            <p:childTnLst>
                              <p:par>
                                <p:cTn id="18" presetID="0" presetClass="path" presetSubtype="0" accel="50000" decel="50000" fill="hold" nodeType="afterEffect">
                                  <p:stCondLst>
                                    <p:cond delay="0"/>
                                  </p:stCondLst>
                                  <p:childTnLst>
                                    <p:animMotion origin="layout" path="M 7.77778E-6 -4.16281E-7 L 0.50001 0.13321 " pathEditMode="relative" ptsTypes="AA">
                                      <p:cBhvr>
                                        <p:cTn id="19" dur="500" fill="hold"/>
                                        <p:tgtEl>
                                          <p:spTgt spid="15"/>
                                        </p:tgtEl>
                                        <p:attrNameLst>
                                          <p:attrName>ppt_x</p:attrName>
                                          <p:attrName>ppt_y</p:attrName>
                                        </p:attrNameLst>
                                      </p:cBhvr>
                                    </p:animMotion>
                                  </p:childTnLst>
                                </p:cTn>
                              </p:par>
                            </p:childTnLst>
                          </p:cTn>
                        </p:par>
                        <p:par>
                          <p:cTn id="20" fill="hold">
                            <p:stCondLst>
                              <p:cond delay="5500"/>
                            </p:stCondLst>
                            <p:childTnLst>
                              <p:par>
                                <p:cTn id="21" presetID="0" presetClass="path" presetSubtype="0" accel="50000" decel="50000" fill="hold" nodeType="afterEffect">
                                  <p:stCondLst>
                                    <p:cond delay="0"/>
                                  </p:stCondLst>
                                  <p:childTnLst>
                                    <p:animMotion origin="layout" path="M 4.44444E-6 4.16281E-7 L 0.64167 -0.0222 " pathEditMode="relative" ptsTypes="AA">
                                      <p:cBhvr>
                                        <p:cTn id="22" dur="500" fill="hold"/>
                                        <p:tgtEl>
                                          <p:spTgt spid="14"/>
                                        </p:tgtEl>
                                        <p:attrNameLst>
                                          <p:attrName>ppt_x</p:attrName>
                                          <p:attrName>ppt_y</p:attrName>
                                        </p:attrNameLst>
                                      </p:cBhvr>
                                    </p:animMotion>
                                  </p:childTnLst>
                                </p:cTn>
                              </p:par>
                            </p:childTnLst>
                          </p:cTn>
                        </p:par>
                        <p:par>
                          <p:cTn id="23" fill="hold">
                            <p:stCondLst>
                              <p:cond delay="6000"/>
                            </p:stCondLst>
                            <p:childTnLst>
                              <p:par>
                                <p:cTn id="24" presetID="0" presetClass="path" presetSubtype="0" accel="50000" decel="50000" fill="hold" nodeType="afterEffect">
                                  <p:stCondLst>
                                    <p:cond delay="0"/>
                                  </p:stCondLst>
                                  <p:childTnLst>
                                    <p:animMotion origin="layout" path="M -2.22222E-6 4.16281E-7 L 0.68333 -0.0222 " pathEditMode="relative" ptsTypes="AA">
                                      <p:cBhvr>
                                        <p:cTn id="25" dur="500" fill="hold"/>
                                        <p:tgtEl>
                                          <p:spTgt spid="13"/>
                                        </p:tgtEl>
                                        <p:attrNameLst>
                                          <p:attrName>ppt_x</p:attrName>
                                          <p:attrName>ppt_y</p:attrName>
                                        </p:attrNameLst>
                                      </p:cBhvr>
                                    </p:animMotion>
                                  </p:childTnLst>
                                </p:cTn>
                              </p:par>
                            </p:childTnLst>
                          </p:cTn>
                        </p:par>
                        <p:par>
                          <p:cTn id="26" fill="hold">
                            <p:stCondLst>
                              <p:cond delay="6500"/>
                            </p:stCondLst>
                            <p:childTnLst>
                              <p:par>
                                <p:cTn id="27" presetID="0" presetClass="path" presetSubtype="0" accel="50000" decel="50000" fill="hold" nodeType="afterEffect">
                                  <p:stCondLst>
                                    <p:cond delay="0"/>
                                  </p:stCondLst>
                                  <p:childTnLst>
                                    <p:animMotion origin="layout" path="M -2.22222E-6 4.16281E-7 L 0.73334 0.0222 " pathEditMode="relative" ptsTypes="AA">
                                      <p:cBhvr>
                                        <p:cTn id="28" dur="500" fill="hold"/>
                                        <p:tgtEl>
                                          <p:spTgt spid="8"/>
                                        </p:tgtEl>
                                        <p:attrNameLst>
                                          <p:attrName>ppt_x</p:attrName>
                                          <p:attrName>ppt_y</p:attrName>
                                        </p:attrNameLst>
                                      </p:cBhvr>
                                    </p:animMotion>
                                  </p:childTnLst>
                                </p:cTn>
                              </p:par>
                            </p:childTnLst>
                          </p:cTn>
                        </p:par>
                        <p:par>
                          <p:cTn id="29" fill="hold">
                            <p:stCondLst>
                              <p:cond delay="7000"/>
                            </p:stCondLst>
                            <p:childTnLst>
                              <p:par>
                                <p:cTn id="30" presetID="0" presetClass="path" presetSubtype="0" accel="50000" decel="50000" fill="hold" nodeType="afterEffect">
                                  <p:stCondLst>
                                    <p:cond delay="0"/>
                                  </p:stCondLst>
                                  <p:childTnLst>
                                    <p:animMotion origin="layout" path="M -2.22222E-6 -4.16281E-7 L 0.44167 -0.24422 " pathEditMode="relative" ptsTypes="AA">
                                      <p:cBhvr>
                                        <p:cTn id="31" dur="500" fill="hold"/>
                                        <p:tgtEl>
                                          <p:spTgt spid="16"/>
                                        </p:tgtEl>
                                        <p:attrNameLst>
                                          <p:attrName>ppt_x</p:attrName>
                                          <p:attrName>ppt_y</p:attrName>
                                        </p:attrNameLst>
                                      </p:cBhvr>
                                    </p:animMotion>
                                  </p:childTnLst>
                                </p:cTn>
                              </p:par>
                            </p:childTnLst>
                          </p:cTn>
                        </p:par>
                        <p:par>
                          <p:cTn id="32" fill="hold">
                            <p:stCondLst>
                              <p:cond delay="7500"/>
                            </p:stCondLst>
                            <p:childTnLst>
                              <p:par>
                                <p:cTn id="33" presetID="0" presetClass="path" presetSubtype="0" accel="50000" decel="50000" fill="hold" nodeType="afterEffect">
                                  <p:stCondLst>
                                    <p:cond delay="0"/>
                                  </p:stCondLst>
                                  <p:childTnLst>
                                    <p:animMotion origin="layout" path="M 7.77778E-6 4.16281E-7 L 0.50001 -0.23312 " pathEditMode="relative" ptsTypes="AA">
                                      <p:cBhvr>
                                        <p:cTn id="34" dur="500" fill="hold"/>
                                        <p:tgtEl>
                                          <p:spTgt spid="10"/>
                                        </p:tgtEl>
                                        <p:attrNameLst>
                                          <p:attrName>ppt_x</p:attrName>
                                          <p:attrName>ppt_y</p:attrName>
                                        </p:attrNameLst>
                                      </p:cBhvr>
                                    </p:animMotion>
                                  </p:childTnLst>
                                </p:cTn>
                              </p:par>
                            </p:childTnLst>
                          </p:cTn>
                        </p:par>
                        <p:par>
                          <p:cTn id="35" fill="hold">
                            <p:stCondLst>
                              <p:cond delay="8000"/>
                            </p:stCondLst>
                            <p:childTnLst>
                              <p:par>
                                <p:cTn id="36" presetID="3" presetClass="exit" presetSubtype="10" fill="hold" nodeType="afterEffect">
                                  <p:stCondLst>
                                    <p:cond delay="0"/>
                                  </p:stCondLst>
                                  <p:childTnLst>
                                    <p:animEffect transition="out" filter="blinds(horizontal)">
                                      <p:cBhvr>
                                        <p:cTn id="37" dur="500"/>
                                        <p:tgtEl>
                                          <p:spTgt spid="38"/>
                                        </p:tgtEl>
                                      </p:cBhvr>
                                    </p:animEffect>
                                    <p:set>
                                      <p:cBhvr>
                                        <p:cTn id="38" dur="1" fill="hold">
                                          <p:stCondLst>
                                            <p:cond delay="499"/>
                                          </p:stCondLst>
                                        </p:cTn>
                                        <p:tgtEl>
                                          <p:spTgt spid="38"/>
                                        </p:tgtEl>
                                        <p:attrNameLst>
                                          <p:attrName>style.visibility</p:attrName>
                                        </p:attrNameLst>
                                      </p:cBhvr>
                                      <p:to>
                                        <p:strVal val="hidden"/>
                                      </p:to>
                                    </p:set>
                                  </p:childTnLst>
                                </p:cTn>
                              </p:par>
                            </p:childTnLst>
                          </p:cTn>
                        </p:par>
                        <p:par>
                          <p:cTn id="39" fill="hold">
                            <p:stCondLst>
                              <p:cond delay="8500"/>
                            </p:stCondLst>
                            <p:childTnLst>
                              <p:par>
                                <p:cTn id="40" presetID="9" presetClass="exit" presetSubtype="0" fill="hold" nodeType="afterEffect">
                                  <p:stCondLst>
                                    <p:cond delay="0"/>
                                  </p:stCondLst>
                                  <p:childTnLst>
                                    <p:animEffect transition="out" filter="dissolve">
                                      <p:cBhvr>
                                        <p:cTn id="41" dur="2000"/>
                                        <p:tgtEl>
                                          <p:spTgt spid="9"/>
                                        </p:tgtEl>
                                      </p:cBhvr>
                                    </p:animEffect>
                                    <p:set>
                                      <p:cBhvr>
                                        <p:cTn id="42" dur="1" fill="hold">
                                          <p:stCondLst>
                                            <p:cond delay="1999"/>
                                          </p:stCondLst>
                                        </p:cTn>
                                        <p:tgtEl>
                                          <p:spTgt spid="9"/>
                                        </p:tgtEl>
                                        <p:attrNameLst>
                                          <p:attrName>style.visibility</p:attrName>
                                        </p:attrNameLst>
                                      </p:cBhvr>
                                      <p:to>
                                        <p:strVal val="hidden"/>
                                      </p:to>
                                    </p:set>
                                  </p:childTnLst>
                                </p:cTn>
                              </p:par>
                            </p:childTnLst>
                          </p:cTn>
                        </p:par>
                        <p:par>
                          <p:cTn id="43" fill="hold">
                            <p:stCondLst>
                              <p:cond delay="10500"/>
                            </p:stCondLst>
                            <p:childTnLst>
                              <p:par>
                                <p:cTn id="44" presetID="3" presetClass="exit" presetSubtype="10" fill="hold" nodeType="afterEffect">
                                  <p:stCondLst>
                                    <p:cond delay="0"/>
                                  </p:stCondLst>
                                  <p:childTnLst>
                                    <p:animEffect transition="out" filter="blinds(horizontal)">
                                      <p:cBhvr>
                                        <p:cTn id="45" dur="500"/>
                                        <p:tgtEl>
                                          <p:spTgt spid="39"/>
                                        </p:tgtEl>
                                      </p:cBhvr>
                                    </p:animEffect>
                                    <p:set>
                                      <p:cBhvr>
                                        <p:cTn id="46" dur="1" fill="hold">
                                          <p:stCondLst>
                                            <p:cond delay="499"/>
                                          </p:stCondLst>
                                        </p:cTn>
                                        <p:tgtEl>
                                          <p:spTgt spid="39"/>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childTnLst>
                          </p:cTn>
                        </p:par>
                        <p:par>
                          <p:cTn id="50" fill="hold">
                            <p:stCondLst>
                              <p:cond delay="11000"/>
                            </p:stCondLst>
                            <p:childTnLst>
                              <p:par>
                                <p:cTn id="51" presetID="3" presetClass="exit" presetSubtype="10" fill="hold" nodeType="afterEffect">
                                  <p:stCondLst>
                                    <p:cond delay="0"/>
                                  </p:stCondLst>
                                  <p:childTnLst>
                                    <p:animEffect transition="out" filter="blinds(horizontal)">
                                      <p:cBhvr>
                                        <p:cTn id="52" dur="500"/>
                                        <p:tgtEl>
                                          <p:spTgt spid="36"/>
                                        </p:tgtEl>
                                      </p:cBhvr>
                                    </p:animEffect>
                                    <p:set>
                                      <p:cBhvr>
                                        <p:cTn id="53" dur="1" fill="hold">
                                          <p:stCondLst>
                                            <p:cond delay="499"/>
                                          </p:stCondLst>
                                        </p:cTn>
                                        <p:tgtEl>
                                          <p:spTgt spid="36"/>
                                        </p:tgtEl>
                                        <p:attrNameLst>
                                          <p:attrName>style.visibility</p:attrName>
                                        </p:attrNameLst>
                                      </p:cBhvr>
                                      <p:to>
                                        <p:strVal val="hidden"/>
                                      </p:to>
                                    </p:set>
                                  </p:childTnLst>
                                </p:cTn>
                              </p:par>
                              <p:par>
                                <p:cTn id="54" presetID="9" presetClass="exit" presetSubtype="0" fill="hold" nodeType="withEffect">
                                  <p:stCondLst>
                                    <p:cond delay="0"/>
                                  </p:stCondLst>
                                  <p:childTnLst>
                                    <p:animEffect transition="out" filter="dissolve">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childTnLst>
                          </p:cTn>
                        </p:par>
                        <p:par>
                          <p:cTn id="57" fill="hold">
                            <p:stCondLst>
                              <p:cond delay="11500"/>
                            </p:stCondLst>
                            <p:childTnLst>
                              <p:par>
                                <p:cTn id="58" presetID="3" presetClass="exit" presetSubtype="10" fill="hold" nodeType="afterEffect">
                                  <p:stCondLst>
                                    <p:cond delay="0"/>
                                  </p:stCondLst>
                                  <p:childTnLst>
                                    <p:animEffect transition="out" filter="blinds(horizontal)">
                                      <p:cBhvr>
                                        <p:cTn id="59" dur="500"/>
                                        <p:tgtEl>
                                          <p:spTgt spid="37"/>
                                        </p:tgtEl>
                                      </p:cBhvr>
                                    </p:animEffect>
                                    <p:set>
                                      <p:cBhvr>
                                        <p:cTn id="60" dur="1" fill="hold">
                                          <p:stCondLst>
                                            <p:cond delay="499"/>
                                          </p:stCondLst>
                                        </p:cTn>
                                        <p:tgtEl>
                                          <p:spTgt spid="37"/>
                                        </p:tgtEl>
                                        <p:attrNameLst>
                                          <p:attrName>style.visibility</p:attrName>
                                        </p:attrNameLst>
                                      </p:cBhvr>
                                      <p:to>
                                        <p:strVal val="hidden"/>
                                      </p:to>
                                    </p:set>
                                  </p:childTnLst>
                                </p:cTn>
                              </p:par>
                            </p:childTnLst>
                          </p:cTn>
                        </p:par>
                        <p:par>
                          <p:cTn id="61" fill="hold">
                            <p:stCondLst>
                              <p:cond delay="12000"/>
                            </p:stCondLst>
                            <p:childTnLst>
                              <p:par>
                                <p:cTn id="62" presetID="9" presetClass="exit" presetSubtype="0" fill="hold" nodeType="afterEffect">
                                  <p:stCondLst>
                                    <p:cond delay="0"/>
                                  </p:stCondLst>
                                  <p:childTnLst>
                                    <p:animEffect transition="out" filter="dissolve">
                                      <p:cBhvr>
                                        <p:cTn id="63" dur="500"/>
                                        <p:tgtEl>
                                          <p:spTgt spid="3075"/>
                                        </p:tgtEl>
                                      </p:cBhvr>
                                    </p:animEffect>
                                    <p:set>
                                      <p:cBhvr>
                                        <p:cTn id="64" dur="1" fill="hold">
                                          <p:stCondLst>
                                            <p:cond delay="499"/>
                                          </p:stCondLst>
                                        </p:cTn>
                                        <p:tgtEl>
                                          <p:spTgt spid="3075"/>
                                        </p:tgtEl>
                                        <p:attrNameLst>
                                          <p:attrName>style.visibility</p:attrName>
                                        </p:attrNameLst>
                                      </p:cBhvr>
                                      <p:to>
                                        <p:strVal val="hidden"/>
                                      </p:to>
                                    </p:set>
                                  </p:childTnLst>
                                </p:cTn>
                              </p:par>
                            </p:childTnLst>
                          </p:cTn>
                        </p:par>
                        <p:par>
                          <p:cTn id="65" fill="hold">
                            <p:stCondLst>
                              <p:cond delay="12500"/>
                            </p:stCondLst>
                            <p:childTnLst>
                              <p:par>
                                <p:cTn id="66" presetID="9" presetClass="entr" presetSubtype="0"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dissolve">
                                      <p:cBhvr>
                                        <p:cTn id="6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C:\Users\bwoody\Pictures\Presentation Art\Icons - Illustrations\_VIRTUALIZATION ICONS\server.png"/>
          <p:cNvPicPr>
            <a:picLocks noChangeAspect="1" noChangeArrowheads="1"/>
          </p:cNvPicPr>
          <p:nvPr/>
        </p:nvPicPr>
        <p:blipFill>
          <a:blip r:embed="rId3"/>
          <a:srcRect/>
          <a:stretch>
            <a:fillRect/>
          </a:stretch>
        </p:blipFill>
        <p:spPr bwMode="auto">
          <a:xfrm>
            <a:off x="5029200" y="3319424"/>
            <a:ext cx="3886200" cy="2906751"/>
          </a:xfrm>
          <a:prstGeom prst="rect">
            <a:avLst/>
          </a:prstGeom>
          <a:noFill/>
        </p:spPr>
      </p:pic>
      <p:sp>
        <p:nvSpPr>
          <p:cNvPr id="26" name="Title 12"/>
          <p:cNvSpPr>
            <a:spLocks noGrp="1"/>
          </p:cNvSpPr>
          <p:nvPr>
            <p:ph type="title"/>
          </p:nvPr>
        </p:nvSpPr>
        <p:spPr>
          <a:xfrm>
            <a:off x="381000" y="230188"/>
            <a:ext cx="8382000" cy="553998"/>
          </a:xfrm>
        </p:spPr>
        <p:txBody>
          <a:bodyPr/>
          <a:lstStyle/>
          <a:p>
            <a:r>
              <a:rPr lang="en-GB" sz="4000" dirty="0"/>
              <a:t>Consolidating with SQL Server 2008</a:t>
            </a:r>
            <a:endParaRPr lang="en-US" sz="4000" dirty="0"/>
          </a:p>
        </p:txBody>
      </p:sp>
      <p:sp>
        <p:nvSpPr>
          <p:cNvPr id="27" name="Title 1"/>
          <p:cNvSpPr txBox="1">
            <a:spLocks/>
          </p:cNvSpPr>
          <p:nvPr/>
        </p:nvSpPr>
        <p:spPr>
          <a:xfrm>
            <a:off x="381000" y="755202"/>
            <a:ext cx="8610600" cy="3877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150" normalizeH="0" baseline="0" noProof="0" dirty="0" smtClean="0">
                <a:ln w="3175">
                  <a:noFill/>
                </a:ln>
                <a:solidFill>
                  <a:srgbClr xmlns:mc="http://schemas.openxmlformats.org/markup-compatibility/2006" xmlns:a14="http://schemas.microsoft.com/office/drawing/2007/7/7/main" val="D8B25C" mc:Ignorable="">
                    <a:lumMod val="75000"/>
                  </a:srgbClr>
                </a:solidFill>
                <a:effectLst/>
                <a:uLnTx/>
                <a:uFillTx/>
                <a:latin typeface="segoe ui" pitchFamily="34" charset="0"/>
                <a:ea typeface="+mn-ea"/>
                <a:cs typeface="Arial" charset="0"/>
              </a:rPr>
              <a:t>Server Consolidation Options</a:t>
            </a:r>
            <a:endParaRPr kumimoji="0" lang="en-GB" sz="4800" b="0" i="0" u="none" strike="noStrike" kern="1200" cap="none" spc="-150" normalizeH="0" baseline="0" noProof="0" dirty="0">
              <a:ln w="3175">
                <a:noFill/>
              </a:ln>
              <a:solidFill>
                <a:srgbClr xmlns:mc="http://schemas.openxmlformats.org/markup-compatibility/2006" xmlns:a14="http://schemas.microsoft.com/office/drawing/2007/7/7/main" val="D8B25C" mc:Ignorable="">
                  <a:lumMod val="75000"/>
                </a:srgbClr>
              </a:solidFill>
              <a:effectLst/>
              <a:uLnTx/>
              <a:uFillTx/>
              <a:latin typeface="segoe ui" pitchFamily="34" charset="0"/>
              <a:ea typeface="+mn-ea"/>
              <a:cs typeface="Arial" charset="0"/>
            </a:endParaRPr>
          </a:p>
        </p:txBody>
      </p:sp>
      <p:pic>
        <p:nvPicPr>
          <p:cNvPr id="28" name="Picture 3" descr="C:\Users\bwoody\Pictures\Presentation Art\Icons - Illustrations\_VIRTUALIZATION ICONS\server.png"/>
          <p:cNvPicPr>
            <a:picLocks noChangeAspect="1" noChangeArrowheads="1"/>
          </p:cNvPicPr>
          <p:nvPr/>
        </p:nvPicPr>
        <p:blipFill>
          <a:blip r:embed="rId3"/>
          <a:srcRect/>
          <a:stretch>
            <a:fillRect/>
          </a:stretch>
        </p:blipFill>
        <p:spPr bwMode="auto">
          <a:xfrm>
            <a:off x="609600" y="2339975"/>
            <a:ext cx="1562100" cy="1241425"/>
          </a:xfrm>
          <a:prstGeom prst="rect">
            <a:avLst/>
          </a:prstGeom>
          <a:noFill/>
        </p:spPr>
      </p:pic>
      <p:pic>
        <p:nvPicPr>
          <p:cNvPr id="29" name="Picture 2" descr="C:\Users\bwoody\Pictures\Presentation Art\Icons - Illustrations\_WINDOWS SERVER ICONS\Misc\Database cylinder.png"/>
          <p:cNvPicPr>
            <a:picLocks noChangeAspect="1" noChangeArrowheads="1"/>
          </p:cNvPicPr>
          <p:nvPr/>
        </p:nvPicPr>
        <p:blipFill>
          <a:blip r:embed="rId4" cstate="print"/>
          <a:srcRect/>
          <a:stretch>
            <a:fillRect/>
          </a:stretch>
        </p:blipFill>
        <p:spPr bwMode="auto">
          <a:xfrm>
            <a:off x="1219200" y="2339975"/>
            <a:ext cx="357034" cy="533400"/>
          </a:xfrm>
          <a:prstGeom prst="rect">
            <a:avLst/>
          </a:prstGeom>
          <a:noFill/>
        </p:spPr>
      </p:pic>
      <p:pic>
        <p:nvPicPr>
          <p:cNvPr id="30" name="Picture 3" descr="C:\Users\bwoody\Pictures\Presentation Art\Icons - Illustrations\_VIRTUALIZATION ICONS\server.png"/>
          <p:cNvPicPr>
            <a:picLocks noChangeAspect="1" noChangeArrowheads="1"/>
          </p:cNvPicPr>
          <p:nvPr/>
        </p:nvPicPr>
        <p:blipFill>
          <a:blip r:embed="rId3"/>
          <a:srcRect/>
          <a:stretch>
            <a:fillRect/>
          </a:stretch>
        </p:blipFill>
        <p:spPr bwMode="auto">
          <a:xfrm>
            <a:off x="304800" y="4168775"/>
            <a:ext cx="1562100" cy="1241425"/>
          </a:xfrm>
          <a:prstGeom prst="rect">
            <a:avLst/>
          </a:prstGeom>
          <a:noFill/>
        </p:spPr>
      </p:pic>
      <p:pic>
        <p:nvPicPr>
          <p:cNvPr id="31" name="Picture 2" descr="C:\Users\bwoody\Pictures\Presentation Art\Icons - Illustrations\_WINDOWS SERVER ICONS\Misc\Database cylinder.png"/>
          <p:cNvPicPr>
            <a:picLocks noChangeAspect="1" noChangeArrowheads="1"/>
          </p:cNvPicPr>
          <p:nvPr/>
        </p:nvPicPr>
        <p:blipFill>
          <a:blip r:embed="rId4" cstate="print"/>
          <a:srcRect/>
          <a:stretch>
            <a:fillRect/>
          </a:stretch>
        </p:blipFill>
        <p:spPr bwMode="auto">
          <a:xfrm>
            <a:off x="838200" y="4092575"/>
            <a:ext cx="357034" cy="533400"/>
          </a:xfrm>
          <a:prstGeom prst="rect">
            <a:avLst/>
          </a:prstGeom>
          <a:noFill/>
        </p:spPr>
      </p:pic>
      <p:pic>
        <p:nvPicPr>
          <p:cNvPr id="32" name="Picture 3" descr="C:\Users\bwoody\Pictures\Presentation Art\Icons - Illustrations\_VIRTUALIZATION ICONS\server.png"/>
          <p:cNvPicPr>
            <a:picLocks noChangeAspect="1" noChangeArrowheads="1"/>
          </p:cNvPicPr>
          <p:nvPr/>
        </p:nvPicPr>
        <p:blipFill>
          <a:blip r:embed="rId3"/>
          <a:srcRect/>
          <a:stretch>
            <a:fillRect/>
          </a:stretch>
        </p:blipFill>
        <p:spPr bwMode="auto">
          <a:xfrm>
            <a:off x="2514600" y="5464175"/>
            <a:ext cx="1562100" cy="1241425"/>
          </a:xfrm>
          <a:prstGeom prst="rect">
            <a:avLst/>
          </a:prstGeom>
          <a:noFill/>
        </p:spPr>
      </p:pic>
      <p:pic>
        <p:nvPicPr>
          <p:cNvPr id="33" name="Picture 2" descr="C:\Users\bwoody\Pictures\Presentation Art\Icons - Illustrations\_WINDOWS SERVER ICONS\Misc\Database cylinder.png"/>
          <p:cNvPicPr>
            <a:picLocks noChangeAspect="1" noChangeArrowheads="1"/>
          </p:cNvPicPr>
          <p:nvPr/>
        </p:nvPicPr>
        <p:blipFill>
          <a:blip r:embed="rId4" cstate="print"/>
          <a:srcRect/>
          <a:stretch>
            <a:fillRect/>
          </a:stretch>
        </p:blipFill>
        <p:spPr bwMode="auto">
          <a:xfrm>
            <a:off x="2971800" y="5616575"/>
            <a:ext cx="357034" cy="533400"/>
          </a:xfrm>
          <a:prstGeom prst="rect">
            <a:avLst/>
          </a:prstGeom>
          <a:noFill/>
        </p:spPr>
      </p:pic>
      <p:pic>
        <p:nvPicPr>
          <p:cNvPr id="34" name="Picture 3" descr="C:\Users\bwoody\Pictures\Presentation Art\Icons - Illustrations\_VIRTUALIZATION ICONS\server.png"/>
          <p:cNvPicPr>
            <a:picLocks noChangeAspect="1" noChangeArrowheads="1"/>
          </p:cNvPicPr>
          <p:nvPr/>
        </p:nvPicPr>
        <p:blipFill>
          <a:blip r:embed="rId3"/>
          <a:srcRect/>
          <a:stretch>
            <a:fillRect/>
          </a:stretch>
        </p:blipFill>
        <p:spPr bwMode="auto">
          <a:xfrm>
            <a:off x="2057400" y="3254375"/>
            <a:ext cx="1562100" cy="1241425"/>
          </a:xfrm>
          <a:prstGeom prst="rect">
            <a:avLst/>
          </a:prstGeom>
          <a:noFill/>
        </p:spPr>
      </p:pic>
      <p:pic>
        <p:nvPicPr>
          <p:cNvPr id="35" name="Picture 2" descr="C:\Users\bwoody\Pictures\Presentation Art\Icons - Illustrations\_WINDOWS SERVER ICONS\Misc\Database cylinder.png"/>
          <p:cNvPicPr>
            <a:picLocks noChangeAspect="1" noChangeArrowheads="1"/>
          </p:cNvPicPr>
          <p:nvPr/>
        </p:nvPicPr>
        <p:blipFill>
          <a:blip r:embed="rId4" cstate="print"/>
          <a:srcRect/>
          <a:stretch>
            <a:fillRect/>
          </a:stretch>
        </p:blipFill>
        <p:spPr bwMode="auto">
          <a:xfrm>
            <a:off x="2590800" y="3254375"/>
            <a:ext cx="357034" cy="533400"/>
          </a:xfrm>
          <a:prstGeom prst="rect">
            <a:avLst/>
          </a:prstGeom>
          <a:noFill/>
        </p:spPr>
      </p:pic>
      <p:pic>
        <p:nvPicPr>
          <p:cNvPr id="36" name="Picture 2" descr="C:\Users\bwoody\Pictures\Presentation Art\Icons - Illustrations\_WINDOWS SERVER ICONS\Misc\Database cylinder.png"/>
          <p:cNvPicPr>
            <a:picLocks noChangeAspect="1" noChangeArrowheads="1"/>
          </p:cNvPicPr>
          <p:nvPr/>
        </p:nvPicPr>
        <p:blipFill>
          <a:blip r:embed="rId4" cstate="print"/>
          <a:srcRect/>
          <a:stretch>
            <a:fillRect/>
          </a:stretch>
        </p:blipFill>
        <p:spPr bwMode="auto">
          <a:xfrm>
            <a:off x="1143000" y="4092575"/>
            <a:ext cx="357034" cy="533400"/>
          </a:xfrm>
          <a:prstGeom prst="rect">
            <a:avLst/>
          </a:prstGeom>
          <a:noFill/>
        </p:spPr>
      </p:pic>
      <p:pic>
        <p:nvPicPr>
          <p:cNvPr id="37" name="Picture 2" descr="C:\Users\bwoody\Pictures\Presentation Art\Icons - Illustrations\_WINDOWS SERVER ICONS\Misc\Database cylinder.png"/>
          <p:cNvPicPr>
            <a:picLocks noChangeAspect="1" noChangeArrowheads="1"/>
          </p:cNvPicPr>
          <p:nvPr/>
        </p:nvPicPr>
        <p:blipFill>
          <a:blip r:embed="rId4" cstate="print"/>
          <a:srcRect/>
          <a:stretch>
            <a:fillRect/>
          </a:stretch>
        </p:blipFill>
        <p:spPr bwMode="auto">
          <a:xfrm>
            <a:off x="990600" y="4244975"/>
            <a:ext cx="357034" cy="533400"/>
          </a:xfrm>
          <a:prstGeom prst="rect">
            <a:avLst/>
          </a:prstGeom>
          <a:noFill/>
        </p:spPr>
      </p:pic>
      <p:pic>
        <p:nvPicPr>
          <p:cNvPr id="38" name="Picture 2" descr="C:\Users\bwoody\Pictures\Presentation Art\Icons - Illustrations\_WINDOWS SERVER ICONS\Misc\Database cylinder.png"/>
          <p:cNvPicPr>
            <a:picLocks noChangeAspect="1" noChangeArrowheads="1"/>
          </p:cNvPicPr>
          <p:nvPr/>
        </p:nvPicPr>
        <p:blipFill>
          <a:blip r:embed="rId4" cstate="print"/>
          <a:srcRect/>
          <a:stretch>
            <a:fillRect/>
          </a:stretch>
        </p:blipFill>
        <p:spPr bwMode="auto">
          <a:xfrm>
            <a:off x="2743200" y="3406775"/>
            <a:ext cx="357034" cy="533400"/>
          </a:xfrm>
          <a:prstGeom prst="rect">
            <a:avLst/>
          </a:prstGeom>
          <a:noFill/>
        </p:spPr>
      </p:pic>
      <p:pic>
        <p:nvPicPr>
          <p:cNvPr id="39" name="Picture 2" descr="C:\Users\bwoody\Pictures\Presentation Art\Icons - Illustrations\_WINDOWS SERVER ICONS\Misc\Database cylinder.png"/>
          <p:cNvPicPr>
            <a:picLocks noChangeAspect="1" noChangeArrowheads="1"/>
          </p:cNvPicPr>
          <p:nvPr/>
        </p:nvPicPr>
        <p:blipFill>
          <a:blip r:embed="rId4" cstate="print"/>
          <a:srcRect/>
          <a:stretch>
            <a:fillRect/>
          </a:stretch>
        </p:blipFill>
        <p:spPr bwMode="auto">
          <a:xfrm>
            <a:off x="3276600" y="5464175"/>
            <a:ext cx="357034" cy="533400"/>
          </a:xfrm>
          <a:prstGeom prst="rect">
            <a:avLst/>
          </a:prstGeom>
          <a:noFill/>
        </p:spPr>
      </p:pic>
      <p:grpSp>
        <p:nvGrpSpPr>
          <p:cNvPr id="40" name="Group 24"/>
          <p:cNvGrpSpPr/>
          <p:nvPr/>
        </p:nvGrpSpPr>
        <p:grpSpPr>
          <a:xfrm>
            <a:off x="1524000" y="3482973"/>
            <a:ext cx="2895600" cy="1754632"/>
            <a:chOff x="5029200" y="2057398"/>
            <a:chExt cx="2895600" cy="1754632"/>
          </a:xfrm>
        </p:grpSpPr>
        <p:grpSp>
          <p:nvGrpSpPr>
            <p:cNvPr id="41" name="Group 22"/>
            <p:cNvGrpSpPr/>
            <p:nvPr/>
          </p:nvGrpSpPr>
          <p:grpSpPr>
            <a:xfrm>
              <a:off x="5029200" y="2057396"/>
              <a:ext cx="2286000" cy="1600201"/>
              <a:chOff x="5715000" y="304800"/>
              <a:chExt cx="3047999" cy="1663700"/>
            </a:xfrm>
          </p:grpSpPr>
          <p:pic>
            <p:nvPicPr>
              <p:cNvPr id="43" name="Picture 5" descr="C:\Users\bwoody\Pictures\Presentation Art\Icons - Illustrations\_WINDOWS SERVER ICONS\Hardware\RAM Memory chip.png"/>
              <p:cNvPicPr>
                <a:picLocks noChangeAspect="1" noChangeArrowheads="1"/>
              </p:cNvPicPr>
              <p:nvPr/>
            </p:nvPicPr>
            <p:blipFill>
              <a:blip r:embed="rId5"/>
              <a:srcRect/>
              <a:stretch>
                <a:fillRect/>
              </a:stretch>
            </p:blipFill>
            <p:spPr bwMode="auto">
              <a:xfrm>
                <a:off x="7086600" y="1371600"/>
                <a:ext cx="1016097" cy="596900"/>
              </a:xfrm>
              <a:prstGeom prst="rect">
                <a:avLst/>
              </a:prstGeom>
              <a:noFill/>
            </p:spPr>
          </p:pic>
          <p:pic>
            <p:nvPicPr>
              <p:cNvPr id="44" name="Picture 6" descr="C:\Users\bwoody\Pictures\Presentation Art\Icons - Illustrations\_WINDOWS SERVER ICONS\Hardware\Hardware processor chip cpu.png"/>
              <p:cNvPicPr>
                <a:picLocks noChangeAspect="1" noChangeArrowheads="1"/>
              </p:cNvPicPr>
              <p:nvPr/>
            </p:nvPicPr>
            <p:blipFill>
              <a:blip r:embed="rId6" cstate="print"/>
              <a:srcRect/>
              <a:stretch>
                <a:fillRect/>
              </a:stretch>
            </p:blipFill>
            <p:spPr bwMode="auto">
              <a:xfrm>
                <a:off x="6324600" y="990600"/>
                <a:ext cx="996888" cy="425450"/>
              </a:xfrm>
              <a:prstGeom prst="rect">
                <a:avLst/>
              </a:prstGeom>
              <a:noFill/>
            </p:spPr>
          </p:pic>
          <p:pic>
            <p:nvPicPr>
              <p:cNvPr id="45" name="Picture 7" descr="C:\Users\bwoody\Pictures\Presentation Art\Icons - Illustrations\_WINDOWS SERVER ICONS\Hardware\Battery power.png"/>
              <p:cNvPicPr>
                <a:picLocks noChangeAspect="1" noChangeArrowheads="1"/>
              </p:cNvPicPr>
              <p:nvPr/>
            </p:nvPicPr>
            <p:blipFill>
              <a:blip r:embed="rId7" cstate="print"/>
              <a:srcRect/>
              <a:stretch>
                <a:fillRect/>
              </a:stretch>
            </p:blipFill>
            <p:spPr bwMode="auto">
              <a:xfrm>
                <a:off x="8153400" y="304801"/>
                <a:ext cx="388590" cy="762000"/>
              </a:xfrm>
              <a:prstGeom prst="rect">
                <a:avLst/>
              </a:prstGeom>
              <a:noFill/>
            </p:spPr>
          </p:pic>
          <p:pic>
            <p:nvPicPr>
              <p:cNvPr id="46" name="Picture 8" descr="C:\Users\bwoody\Pictures\Presentation Art\Icons - Illustrations\_WINDOWS SERVER ICONS\Hardware\Laptop notebook pc mobility.png"/>
              <p:cNvPicPr>
                <a:picLocks noChangeAspect="1" noChangeArrowheads="1"/>
              </p:cNvPicPr>
              <p:nvPr/>
            </p:nvPicPr>
            <p:blipFill>
              <a:blip r:embed="rId8" cstate="print"/>
              <a:srcRect/>
              <a:stretch>
                <a:fillRect/>
              </a:stretch>
            </p:blipFill>
            <p:spPr bwMode="auto">
              <a:xfrm>
                <a:off x="5715000" y="304800"/>
                <a:ext cx="880056" cy="762000"/>
              </a:xfrm>
              <a:prstGeom prst="rect">
                <a:avLst/>
              </a:prstGeom>
              <a:noFill/>
            </p:spPr>
          </p:pic>
          <p:pic>
            <p:nvPicPr>
              <p:cNvPr id="47" name="Picture 9" descr="C:\Users\bwoody\Pictures\Presentation Art\Icons - Illustrations\_WINDOWS VISTA ICONS\PCI card board motherboard.png"/>
              <p:cNvPicPr>
                <a:picLocks noChangeAspect="1" noChangeArrowheads="1"/>
              </p:cNvPicPr>
              <p:nvPr/>
            </p:nvPicPr>
            <p:blipFill>
              <a:blip r:embed="rId9" cstate="print"/>
              <a:srcRect/>
              <a:stretch>
                <a:fillRect/>
              </a:stretch>
            </p:blipFill>
            <p:spPr bwMode="auto">
              <a:xfrm>
                <a:off x="7162800" y="304800"/>
                <a:ext cx="977900" cy="808345"/>
              </a:xfrm>
              <a:prstGeom prst="rect">
                <a:avLst/>
              </a:prstGeom>
              <a:noFill/>
            </p:spPr>
          </p:pic>
          <p:pic>
            <p:nvPicPr>
              <p:cNvPr id="48" name="Picture 10" descr="C:\Users\bwoody\Pictures\Presentation Art\Icons - Illustrations\_WINDOWS VISTA ICONS\Hard Drive.png"/>
              <p:cNvPicPr>
                <a:picLocks noChangeAspect="1" noChangeArrowheads="1"/>
              </p:cNvPicPr>
              <p:nvPr/>
            </p:nvPicPr>
            <p:blipFill>
              <a:blip r:embed="rId10" cstate="print"/>
              <a:srcRect/>
              <a:stretch>
                <a:fillRect/>
              </a:stretch>
            </p:blipFill>
            <p:spPr bwMode="auto">
              <a:xfrm>
                <a:off x="7772400" y="609600"/>
                <a:ext cx="990599" cy="990600"/>
              </a:xfrm>
              <a:prstGeom prst="rect">
                <a:avLst/>
              </a:prstGeom>
              <a:noFill/>
            </p:spPr>
          </p:pic>
        </p:grpSp>
        <p:sp>
          <p:nvSpPr>
            <p:cNvPr id="42" name="TextBox 41"/>
            <p:cNvSpPr txBox="1"/>
            <p:nvPr/>
          </p:nvSpPr>
          <p:spPr>
            <a:xfrm>
              <a:off x="7391400" y="2971800"/>
              <a:ext cx="533400" cy="840230"/>
            </a:xfrm>
            <a:prstGeom prst="rect">
              <a:avLst/>
            </a:prstGeom>
            <a:noFill/>
          </p:spPr>
          <p:txBody>
            <a:bodyPr wrap="squar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endParaRPr lang="en-US" sz="5400" i="1" dirty="0" smtClean="0">
                <a:solidFill>
                  <a:schemeClr val="accent1"/>
                </a:solidFill>
              </a:endParaRPr>
            </a:p>
          </p:txBody>
        </p:sp>
      </p:grpSp>
      <p:pic>
        <p:nvPicPr>
          <p:cNvPr id="49" name="Picture 3" descr="C:\Users\bwoody\Pictures\Logos and Certifications\2 - SQL_v_bL_r.png"/>
          <p:cNvPicPr>
            <a:picLocks noChangeAspect="1" noChangeArrowheads="1"/>
          </p:cNvPicPr>
          <p:nvPr/>
        </p:nvPicPr>
        <p:blipFill>
          <a:blip r:embed="rId11"/>
          <a:srcRect/>
          <a:stretch>
            <a:fillRect/>
          </a:stretch>
        </p:blipFill>
        <p:spPr bwMode="auto">
          <a:xfrm>
            <a:off x="2590800" y="5235575"/>
            <a:ext cx="1234266" cy="1014412"/>
          </a:xfrm>
          <a:prstGeom prst="rect">
            <a:avLst/>
          </a:prstGeom>
          <a:noFill/>
        </p:spPr>
      </p:pic>
      <p:pic>
        <p:nvPicPr>
          <p:cNvPr id="50" name="Picture 3" descr="C:\Users\bwoody\Pictures\Logos and Certifications\2 - SQL_v_bL_r.png"/>
          <p:cNvPicPr>
            <a:picLocks noChangeAspect="1" noChangeArrowheads="1"/>
          </p:cNvPicPr>
          <p:nvPr/>
        </p:nvPicPr>
        <p:blipFill>
          <a:blip r:embed="rId11"/>
          <a:srcRect/>
          <a:stretch>
            <a:fillRect/>
          </a:stretch>
        </p:blipFill>
        <p:spPr bwMode="auto">
          <a:xfrm>
            <a:off x="304800" y="3406775"/>
            <a:ext cx="1234266" cy="1014412"/>
          </a:xfrm>
          <a:prstGeom prst="rect">
            <a:avLst/>
          </a:prstGeom>
          <a:noFill/>
        </p:spPr>
      </p:pic>
      <p:pic>
        <p:nvPicPr>
          <p:cNvPr id="51" name="Picture 3" descr="C:\Users\bwoody\Pictures\Logos and Certifications\2 - SQL_v_bL_r.png"/>
          <p:cNvPicPr>
            <a:picLocks noChangeAspect="1" noChangeArrowheads="1"/>
          </p:cNvPicPr>
          <p:nvPr/>
        </p:nvPicPr>
        <p:blipFill>
          <a:blip r:embed="rId11"/>
          <a:srcRect/>
          <a:stretch>
            <a:fillRect/>
          </a:stretch>
        </p:blipFill>
        <p:spPr bwMode="auto">
          <a:xfrm>
            <a:off x="304800" y="1730375"/>
            <a:ext cx="1234266" cy="1014412"/>
          </a:xfrm>
          <a:prstGeom prst="rect">
            <a:avLst/>
          </a:prstGeom>
          <a:noFill/>
        </p:spPr>
      </p:pic>
      <p:pic>
        <p:nvPicPr>
          <p:cNvPr id="52" name="Picture 3" descr="C:\Users\bwoody\Pictures\Logos and Certifications\2 - SQL_v_bL_r.png"/>
          <p:cNvPicPr>
            <a:picLocks noChangeAspect="1" noChangeArrowheads="1"/>
          </p:cNvPicPr>
          <p:nvPr/>
        </p:nvPicPr>
        <p:blipFill>
          <a:blip r:embed="rId11"/>
          <a:srcRect/>
          <a:stretch>
            <a:fillRect/>
          </a:stretch>
        </p:blipFill>
        <p:spPr bwMode="auto">
          <a:xfrm>
            <a:off x="2133600" y="3025775"/>
            <a:ext cx="1234266" cy="1014412"/>
          </a:xfrm>
          <a:prstGeom prst="rect">
            <a:avLst/>
          </a:prstGeom>
          <a:noFill/>
        </p:spPr>
      </p:pic>
      <p:sp>
        <p:nvSpPr>
          <p:cNvPr id="54" name="Rectangle 53"/>
          <p:cNvSpPr/>
          <p:nvPr/>
        </p:nvSpPr>
        <p:spPr bwMode="auto">
          <a:xfrm>
            <a:off x="286394" y="1219200"/>
            <a:ext cx="8629006" cy="457200"/>
          </a:xfrm>
          <a:prstGeom prst="rect">
            <a:avLst/>
          </a:prstGeom>
          <a:gradFill flip="none" rotWithShape="1">
            <a:gsLst>
              <a:gs pos="0">
                <a:srgbClr xmlns:mc="http://schemas.openxmlformats.org/markup-compatibility/2006" xmlns:a14="http://schemas.microsoft.com/office/drawing/2007/7/7/main" val="F69200" mc:Ignorable=""/>
              </a:gs>
              <a:gs pos="50000">
                <a:schemeClr val="bg1"/>
              </a:gs>
              <a:gs pos="70000">
                <a:schemeClr val="bg1"/>
              </a:gs>
            </a:gsLst>
            <a:lin ang="1200000" scaled="0"/>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rtl="0">
              <a:lnSpc>
                <a:spcPct val="90000"/>
              </a:lnSpc>
              <a:spcBef>
                <a:spcPts val="473"/>
              </a:spcBef>
              <a:buClr>
                <a:srgbClr xmlns:mc="http://schemas.openxmlformats.org/markup-compatibility/2006" xmlns:a14="http://schemas.microsoft.com/office/drawing/2007/7/7/main" val="CCCCCC" mc:Ignorable=""/>
              </a:buClr>
              <a:buSzPct val="95000"/>
              <a:tabLst>
                <a:tab pos="424590" algn="l"/>
              </a:tabLst>
              <a:defRPr/>
            </a:pPr>
            <a:r>
              <a:rPr lang="en-US" b="1"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a typeface="+mn-ea"/>
                <a:cs typeface="+mn-cs"/>
              </a:rPr>
              <a:t>Multiple Instances</a:t>
            </a:r>
            <a:endParaRPr lang="en-US"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a typeface="+mn-ea"/>
              <a:cs typeface="+mn-cs"/>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2.39593E-6 L 0.46598 0.19264 " pathEditMode="relative" rAng="0" ptsTypes="AA">
                                      <p:cBhvr>
                                        <p:cTn id="6" dur="2000" fill="hold"/>
                                        <p:tgtEl>
                                          <p:spTgt spid="51"/>
                                        </p:tgtEl>
                                        <p:attrNameLst>
                                          <p:attrName>ppt_x</p:attrName>
                                          <p:attrName>ppt_y</p:attrName>
                                        </p:attrNameLst>
                                      </p:cBhvr>
                                      <p:rCtr x="23300" y="9600"/>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4.44444E-6 4.07956E-6 L 0.57431 -0.08488 " pathEditMode="relative" rAng="0" ptsTypes="AA">
                                      <p:cBhvr>
                                        <p:cTn id="9" dur="2000" fill="hold"/>
                                        <p:tgtEl>
                                          <p:spTgt spid="50"/>
                                        </p:tgtEl>
                                        <p:attrNameLst>
                                          <p:attrName>ppt_x</p:attrName>
                                          <p:attrName>ppt_y</p:attrName>
                                        </p:attrNameLst>
                                      </p:cBhvr>
                                      <p:rCtr x="28700" y="-4300"/>
                                    </p:animMotion>
                                  </p:childTnLst>
                                </p:cTn>
                              </p:par>
                            </p:childTnLst>
                          </p:cTn>
                        </p:par>
                        <p:par>
                          <p:cTn id="10" fill="hold">
                            <p:stCondLst>
                              <p:cond delay="4000"/>
                            </p:stCondLst>
                            <p:childTnLst>
                              <p:par>
                                <p:cTn id="11" presetID="0" presetClass="path" presetSubtype="0" accel="50000" decel="50000" fill="hold" nodeType="afterEffect">
                                  <p:stCondLst>
                                    <p:cond delay="0"/>
                                  </p:stCondLst>
                                  <p:childTnLst>
                                    <p:animMotion origin="layout" path="M -0.00069 4.09806E-6 L 0.40764 -0.3846 " pathEditMode="relative" rAng="0" ptsTypes="AA">
                                      <p:cBhvr>
                                        <p:cTn id="12" dur="2000" fill="hold"/>
                                        <p:tgtEl>
                                          <p:spTgt spid="49"/>
                                        </p:tgtEl>
                                        <p:attrNameLst>
                                          <p:attrName>ppt_x</p:attrName>
                                          <p:attrName>ppt_y</p:attrName>
                                        </p:attrNameLst>
                                      </p:cBhvr>
                                      <p:rCtr x="20400" y="-19200"/>
                                    </p:animMotion>
                                  </p:childTnLst>
                                </p:cTn>
                              </p:par>
                            </p:childTnLst>
                          </p:cTn>
                        </p:par>
                        <p:par>
                          <p:cTn id="13" fill="hold">
                            <p:stCondLst>
                              <p:cond delay="6000"/>
                            </p:stCondLst>
                            <p:childTnLst>
                              <p:par>
                                <p:cTn id="14" presetID="3" presetClass="exit" presetSubtype="10" fill="hold" nodeType="afterEffect">
                                  <p:stCondLst>
                                    <p:cond delay="0"/>
                                  </p:stCondLst>
                                  <p:childTnLst>
                                    <p:animEffect transition="out" filter="blinds(horizontal)">
                                      <p:cBhvr>
                                        <p:cTn id="15" dur="500"/>
                                        <p:tgtEl>
                                          <p:spTgt spid="52"/>
                                        </p:tgtEl>
                                      </p:cBhvr>
                                    </p:animEffect>
                                    <p:set>
                                      <p:cBhvr>
                                        <p:cTn id="16" dur="1" fill="hold">
                                          <p:stCondLst>
                                            <p:cond delay="499"/>
                                          </p:stCondLst>
                                        </p:cTn>
                                        <p:tgtEl>
                                          <p:spTgt spid="52"/>
                                        </p:tgtEl>
                                        <p:attrNameLst>
                                          <p:attrName>style.visibility</p:attrName>
                                        </p:attrNameLst>
                                      </p:cBhvr>
                                      <p:to>
                                        <p:strVal val="hidden"/>
                                      </p:to>
                                    </p:set>
                                  </p:childTnLst>
                                </p:cTn>
                              </p:par>
                            </p:childTnLst>
                          </p:cTn>
                        </p:par>
                        <p:par>
                          <p:cTn id="17" fill="hold">
                            <p:stCondLst>
                              <p:cond delay="6500"/>
                            </p:stCondLst>
                            <p:childTnLst>
                              <p:par>
                                <p:cTn id="18" presetID="0" presetClass="path" presetSubtype="0" accel="50000" decel="50000" fill="hold" nodeType="afterEffect">
                                  <p:stCondLst>
                                    <p:cond delay="0"/>
                                  </p:stCondLst>
                                  <p:childTnLst>
                                    <p:animMotion origin="layout" path="M 2.22222E-6 -2.89547E-6 L 0.53055 0.26087 " pathEditMode="relative" rAng="0" ptsTypes="AA">
                                      <p:cBhvr>
                                        <p:cTn id="19" dur="2000" fill="hold"/>
                                        <p:tgtEl>
                                          <p:spTgt spid="29"/>
                                        </p:tgtEl>
                                        <p:attrNameLst>
                                          <p:attrName>ppt_x</p:attrName>
                                          <p:attrName>ppt_y</p:attrName>
                                        </p:attrNameLst>
                                      </p:cBhvr>
                                      <p:rCtr x="26500" y="13000"/>
                                    </p:animMotion>
                                  </p:childTnLst>
                                </p:cTn>
                              </p:par>
                            </p:childTnLst>
                          </p:cTn>
                        </p:par>
                        <p:par>
                          <p:cTn id="20" fill="hold">
                            <p:stCondLst>
                              <p:cond delay="8500"/>
                            </p:stCondLst>
                            <p:childTnLst>
                              <p:par>
                                <p:cTn id="21" presetID="0" presetClass="path" presetSubtype="0" accel="50000" decel="50000" fill="hold" nodeType="afterEffect">
                                  <p:stCondLst>
                                    <p:cond delay="0"/>
                                  </p:stCondLst>
                                  <p:childTnLst>
                                    <p:animMotion origin="layout" path="M 2.22222E-6 -2.88622E-6 L 0.43889 0.06106 " pathEditMode="relative" rAng="0" ptsTypes="AA">
                                      <p:cBhvr>
                                        <p:cTn id="22" dur="500" fill="hold"/>
                                        <p:tgtEl>
                                          <p:spTgt spid="35"/>
                                        </p:tgtEl>
                                        <p:attrNameLst>
                                          <p:attrName>ppt_x</p:attrName>
                                          <p:attrName>ppt_y</p:attrName>
                                        </p:attrNameLst>
                                      </p:cBhvr>
                                      <p:rCtr x="21900" y="3100"/>
                                    </p:animMotion>
                                  </p:childTnLst>
                                </p:cTn>
                              </p:par>
                            </p:childTnLst>
                          </p:cTn>
                        </p:par>
                        <p:par>
                          <p:cTn id="23" fill="hold">
                            <p:stCondLst>
                              <p:cond delay="9000"/>
                            </p:stCondLst>
                            <p:childTnLst>
                              <p:par>
                                <p:cTn id="24" presetID="0" presetClass="path" presetSubtype="0" accel="50000" decel="50000" fill="hold" nodeType="afterEffect">
                                  <p:stCondLst>
                                    <p:cond delay="0"/>
                                  </p:stCondLst>
                                  <p:childTnLst>
                                    <p:animMotion origin="layout" path="M -4.44444E-6 -4.55134E-6 L 0.47223 0.10546 " pathEditMode="relative" rAng="0" ptsTypes="AA">
                                      <p:cBhvr>
                                        <p:cTn id="25" dur="500" fill="hold"/>
                                        <p:tgtEl>
                                          <p:spTgt spid="38"/>
                                        </p:tgtEl>
                                        <p:attrNameLst>
                                          <p:attrName>ppt_x</p:attrName>
                                          <p:attrName>ppt_y</p:attrName>
                                        </p:attrNameLst>
                                      </p:cBhvr>
                                      <p:rCtr x="23600" y="5300"/>
                                    </p:animMotion>
                                  </p:childTnLst>
                                </p:cTn>
                              </p:par>
                            </p:childTnLst>
                          </p:cTn>
                        </p:par>
                        <p:par>
                          <p:cTn id="26" fill="hold">
                            <p:stCondLst>
                              <p:cond delay="9500"/>
                            </p:stCondLst>
                            <p:childTnLst>
                              <p:par>
                                <p:cTn id="27" presetID="0" presetClass="path" presetSubtype="0" accel="50000" decel="50000" fill="hold" nodeType="afterEffect">
                                  <p:stCondLst>
                                    <p:cond delay="0"/>
                                  </p:stCondLst>
                                  <p:childTnLst>
                                    <p:animMotion origin="layout" path="M -4.44444E-6 -2.0444E-6 L 0.61389 0.07216 " pathEditMode="relative" rAng="0" ptsTypes="AA">
                                      <p:cBhvr>
                                        <p:cTn id="28" dur="500" fill="hold"/>
                                        <p:tgtEl>
                                          <p:spTgt spid="36"/>
                                        </p:tgtEl>
                                        <p:attrNameLst>
                                          <p:attrName>ppt_x</p:attrName>
                                          <p:attrName>ppt_y</p:attrName>
                                        </p:attrNameLst>
                                      </p:cBhvr>
                                      <p:rCtr x="30700" y="3600"/>
                                    </p:animMotion>
                                  </p:childTnLst>
                                </p:cTn>
                              </p:par>
                            </p:childTnLst>
                          </p:cTn>
                        </p:par>
                        <p:par>
                          <p:cTn id="29" fill="hold">
                            <p:stCondLst>
                              <p:cond delay="10000"/>
                            </p:stCondLst>
                            <p:childTnLst>
                              <p:par>
                                <p:cTn id="30" presetID="0" presetClass="path" presetSubtype="0" accel="50000" decel="50000" fill="hold" nodeType="afterEffect">
                                  <p:stCondLst>
                                    <p:cond delay="0"/>
                                  </p:stCondLst>
                                  <p:childTnLst>
                                    <p:animMotion origin="layout" path="M 2.22222E-6 -3.70953E-6 L 0.63889 -0.04995 " pathEditMode="relative" rAng="0" ptsTypes="AA">
                                      <p:cBhvr>
                                        <p:cTn id="31" dur="500" fill="hold"/>
                                        <p:tgtEl>
                                          <p:spTgt spid="37"/>
                                        </p:tgtEl>
                                        <p:attrNameLst>
                                          <p:attrName>ppt_x</p:attrName>
                                          <p:attrName>ppt_y</p:attrName>
                                        </p:attrNameLst>
                                      </p:cBhvr>
                                      <p:rCtr x="31900" y="-2500"/>
                                    </p:animMotion>
                                  </p:childTnLst>
                                </p:cTn>
                              </p:par>
                            </p:childTnLst>
                          </p:cTn>
                        </p:par>
                        <p:par>
                          <p:cTn id="32" fill="hold">
                            <p:stCondLst>
                              <p:cond delay="10500"/>
                            </p:stCondLst>
                            <p:childTnLst>
                              <p:par>
                                <p:cTn id="33" presetID="0" presetClass="path" presetSubtype="0" accel="50000" decel="50000" fill="hold" nodeType="afterEffect">
                                  <p:stCondLst>
                                    <p:cond delay="0"/>
                                  </p:stCondLst>
                                  <p:childTnLst>
                                    <p:animMotion origin="layout" path="M -1.11111E-6 -2.0444E-6 L 0.60556 0.03885 " pathEditMode="relative" rAng="0" ptsTypes="AA">
                                      <p:cBhvr>
                                        <p:cTn id="34" dur="500" fill="hold"/>
                                        <p:tgtEl>
                                          <p:spTgt spid="31"/>
                                        </p:tgtEl>
                                        <p:attrNameLst>
                                          <p:attrName>ppt_x</p:attrName>
                                          <p:attrName>ppt_y</p:attrName>
                                        </p:attrNameLst>
                                      </p:cBhvr>
                                      <p:rCtr x="30300" y="1900"/>
                                    </p:animMotion>
                                  </p:childTnLst>
                                </p:cTn>
                              </p:par>
                            </p:childTnLst>
                          </p:cTn>
                        </p:par>
                        <p:par>
                          <p:cTn id="35" fill="hold">
                            <p:stCondLst>
                              <p:cond delay="11000"/>
                            </p:stCondLst>
                            <p:childTnLst>
                              <p:par>
                                <p:cTn id="36" presetID="0" presetClass="path" presetSubtype="0" accel="50000" decel="50000" fill="hold" nodeType="afterEffect">
                                  <p:stCondLst>
                                    <p:cond delay="0"/>
                                  </p:stCondLst>
                                  <p:childTnLst>
                                    <p:animMotion origin="layout" path="M 2.22222E-6 2.96947E-6 L 0.46389 -0.23867 " pathEditMode="relative" rAng="0" ptsTypes="AA">
                                      <p:cBhvr>
                                        <p:cTn id="37" dur="500" fill="hold"/>
                                        <p:tgtEl>
                                          <p:spTgt spid="39"/>
                                        </p:tgtEl>
                                        <p:attrNameLst>
                                          <p:attrName>ppt_x</p:attrName>
                                          <p:attrName>ppt_y</p:attrName>
                                        </p:attrNameLst>
                                      </p:cBhvr>
                                      <p:rCtr x="23200" y="-11900"/>
                                    </p:animMotion>
                                  </p:childTnLst>
                                </p:cTn>
                              </p:par>
                            </p:childTnLst>
                          </p:cTn>
                        </p:par>
                        <p:par>
                          <p:cTn id="38" fill="hold">
                            <p:stCondLst>
                              <p:cond delay="11500"/>
                            </p:stCondLst>
                            <p:childTnLst>
                              <p:par>
                                <p:cTn id="39" presetID="0" presetClass="path" presetSubtype="0" accel="50000" decel="50000" fill="hold" nodeType="afterEffect">
                                  <p:stCondLst>
                                    <p:cond delay="0"/>
                                  </p:stCondLst>
                                  <p:childTnLst>
                                    <p:animMotion origin="layout" path="M -4.44444E-6 1.30435E-6 L 0.45556 -0.30527 " pathEditMode="relative" rAng="0" ptsTypes="AA">
                                      <p:cBhvr>
                                        <p:cTn id="40" dur="500" fill="hold"/>
                                        <p:tgtEl>
                                          <p:spTgt spid="33"/>
                                        </p:tgtEl>
                                        <p:attrNameLst>
                                          <p:attrName>ppt_x</p:attrName>
                                          <p:attrName>ppt_y</p:attrName>
                                        </p:attrNameLst>
                                      </p:cBhvr>
                                      <p:rCtr x="22800" y="-15300"/>
                                    </p:animMotion>
                                  </p:childTnLst>
                                </p:cTn>
                              </p:par>
                            </p:childTnLst>
                          </p:cTn>
                        </p:par>
                        <p:par>
                          <p:cTn id="41" fill="hold">
                            <p:stCondLst>
                              <p:cond delay="12000"/>
                            </p:stCondLst>
                            <p:childTnLst>
                              <p:par>
                                <p:cTn id="42" presetID="9" presetClass="exit" presetSubtype="0" fill="hold" nodeType="afterEffect">
                                  <p:stCondLst>
                                    <p:cond delay="0"/>
                                  </p:stCondLst>
                                  <p:childTnLst>
                                    <p:animEffect transition="out" filter="dissolve">
                                      <p:cBhvr>
                                        <p:cTn id="43" dur="2000"/>
                                        <p:tgtEl>
                                          <p:spTgt spid="32"/>
                                        </p:tgtEl>
                                      </p:cBhvr>
                                    </p:animEffect>
                                    <p:set>
                                      <p:cBhvr>
                                        <p:cTn id="44" dur="1" fill="hold">
                                          <p:stCondLst>
                                            <p:cond delay="1999"/>
                                          </p:stCondLst>
                                        </p:cTn>
                                        <p:tgtEl>
                                          <p:spTgt spid="32"/>
                                        </p:tgtEl>
                                        <p:attrNameLst>
                                          <p:attrName>style.visibility</p:attrName>
                                        </p:attrNameLst>
                                      </p:cBhvr>
                                      <p:to>
                                        <p:strVal val="hidden"/>
                                      </p:to>
                                    </p:set>
                                  </p:childTnLst>
                                </p:cTn>
                              </p:par>
                              <p:par>
                                <p:cTn id="45" presetID="9" presetClass="exit" presetSubtype="0" fill="hold" nodeType="withEffect">
                                  <p:stCondLst>
                                    <p:cond delay="0"/>
                                  </p:stCondLst>
                                  <p:childTnLst>
                                    <p:animEffect transition="out" filter="dissolve">
                                      <p:cBhvr>
                                        <p:cTn id="46" dur="500"/>
                                        <p:tgtEl>
                                          <p:spTgt spid="30"/>
                                        </p:tgtEl>
                                      </p:cBhvr>
                                    </p:animEffect>
                                    <p:set>
                                      <p:cBhvr>
                                        <p:cTn id="47" dur="1" fill="hold">
                                          <p:stCondLst>
                                            <p:cond delay="499"/>
                                          </p:stCondLst>
                                        </p:cTn>
                                        <p:tgtEl>
                                          <p:spTgt spid="30"/>
                                        </p:tgtEl>
                                        <p:attrNameLst>
                                          <p:attrName>style.visibility</p:attrName>
                                        </p:attrNameLst>
                                      </p:cBhvr>
                                      <p:to>
                                        <p:strVal val="hidden"/>
                                      </p:to>
                                    </p:set>
                                  </p:childTnLst>
                                </p:cTn>
                              </p:par>
                              <p:par>
                                <p:cTn id="48" presetID="9" presetClass="exit" presetSubtype="0" fill="hold" nodeType="withEffect">
                                  <p:stCondLst>
                                    <p:cond delay="0"/>
                                  </p:stCondLst>
                                  <p:childTnLst>
                                    <p:animEffect transition="out" filter="dissolve">
                                      <p:cBhvr>
                                        <p:cTn id="49" dur="500"/>
                                        <p:tgtEl>
                                          <p:spTgt spid="34"/>
                                        </p:tgtEl>
                                      </p:cBhvr>
                                    </p:animEffect>
                                    <p:set>
                                      <p:cBhvr>
                                        <p:cTn id="50" dur="1" fill="hold">
                                          <p:stCondLst>
                                            <p:cond delay="499"/>
                                          </p:stCondLst>
                                        </p:cTn>
                                        <p:tgtEl>
                                          <p:spTgt spid="34"/>
                                        </p:tgtEl>
                                        <p:attrNameLst>
                                          <p:attrName>style.visibility</p:attrName>
                                        </p:attrNameLst>
                                      </p:cBhvr>
                                      <p:to>
                                        <p:strVal val="hidden"/>
                                      </p:to>
                                    </p:set>
                                  </p:childTnLst>
                                </p:cTn>
                              </p:par>
                              <p:par>
                                <p:cTn id="51" presetID="9" presetClass="exit" presetSubtype="0" fill="hold" nodeType="withEffect">
                                  <p:stCondLst>
                                    <p:cond delay="0"/>
                                  </p:stCondLst>
                                  <p:childTnLst>
                                    <p:animEffect transition="out" filter="dissolve">
                                      <p:cBhvr>
                                        <p:cTn id="52" dur="500"/>
                                        <p:tgtEl>
                                          <p:spTgt spid="28"/>
                                        </p:tgtEl>
                                      </p:cBhvr>
                                    </p:animEffect>
                                    <p:set>
                                      <p:cBhvr>
                                        <p:cTn id="53" dur="1" fill="hold">
                                          <p:stCondLst>
                                            <p:cond delay="499"/>
                                          </p:stCondLst>
                                        </p:cTn>
                                        <p:tgtEl>
                                          <p:spTgt spid="28"/>
                                        </p:tgtEl>
                                        <p:attrNameLst>
                                          <p:attrName>style.visibility</p:attrName>
                                        </p:attrNameLst>
                                      </p:cBhvr>
                                      <p:to>
                                        <p:strVal val="hidden"/>
                                      </p:to>
                                    </p:set>
                                  </p:childTnLst>
                                </p:cTn>
                              </p:par>
                            </p:childTnLst>
                          </p:cTn>
                        </p:par>
                        <p:par>
                          <p:cTn id="54" fill="hold">
                            <p:stCondLst>
                              <p:cond delay="14000"/>
                            </p:stCondLst>
                            <p:childTnLst>
                              <p:par>
                                <p:cTn id="55" presetID="9" presetClass="entr" presetSubtype="0" fill="hold"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dissolve">
                                      <p:cBhvr>
                                        <p:cTn id="5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381000" y="230188"/>
            <a:ext cx="8382000" cy="553998"/>
          </a:xfrm>
        </p:spPr>
        <p:txBody>
          <a:bodyPr/>
          <a:lstStyle/>
          <a:p>
            <a:r>
              <a:rPr sz="4000" dirty="0" smtClean="0"/>
              <a:t>Agenda</a:t>
            </a:r>
            <a:endParaRPr lang="en-US" sz="4000" dirty="0"/>
          </a:p>
        </p:txBody>
      </p:sp>
      <p:sp>
        <p:nvSpPr>
          <p:cNvPr id="9" name="Rectangle 8"/>
          <p:cNvSpPr/>
          <p:nvPr/>
        </p:nvSpPr>
        <p:spPr bwMode="auto">
          <a:xfrm>
            <a:off x="0" y="1828801"/>
            <a:ext cx="9144000" cy="2819400"/>
          </a:xfrm>
          <a:prstGeom prst="rect">
            <a:avLst/>
          </a:prstGeom>
          <a:gradFill flip="none" rotWithShape="1">
            <a:gsLst>
              <a:gs pos="0">
                <a:srgbClr xmlns:mc="http://schemas.openxmlformats.org/markup-compatibility/2006" xmlns:a14="http://schemas.microsoft.com/office/drawing/2007/7/7/main" val="F69200" mc:Ignorable=""/>
              </a:gs>
              <a:gs pos="50000">
                <a:schemeClr val="bg1"/>
              </a:gs>
              <a:gs pos="70000">
                <a:schemeClr val="bg1"/>
              </a:gs>
            </a:gsLst>
            <a:lin ang="1200000" scaled="0"/>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a:lnSpc>
                <a:spcPct val="90000"/>
              </a:lnSpc>
              <a:spcBef>
                <a:spcPts val="473"/>
              </a:spcBef>
              <a:buClr>
                <a:srgbClr xmlns:mc="http://schemas.openxmlformats.org/markup-compatibility/2006" xmlns:a14="http://schemas.microsoft.com/office/drawing/2007/7/7/main" val="CCCCCC" mc:Ignorable=""/>
              </a:buClr>
              <a:buSzPct val="95000"/>
              <a:tabLst>
                <a:tab pos="424590" algn="l"/>
              </a:tabLst>
            </a:pPr>
            <a:endParaRPr lang="en-US" b="1"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cs typeface="+mn-cs"/>
            </a:endParaRPr>
          </a:p>
        </p:txBody>
      </p:sp>
      <p:sp>
        <p:nvSpPr>
          <p:cNvPr id="10" name="Rectangle 9"/>
          <p:cNvSpPr/>
          <p:nvPr/>
        </p:nvSpPr>
        <p:spPr bwMode="auto">
          <a:xfrm>
            <a:off x="0" y="2127865"/>
            <a:ext cx="9144000" cy="475488"/>
          </a:xfrm>
          <a:prstGeom prst="rect">
            <a:avLst/>
          </a:prstGeom>
          <a:gradFill flip="none" rotWithShape="1">
            <a:gsLst>
              <a:gs pos="0">
                <a:schemeClr val="bg1">
                  <a:alpha val="72000"/>
                </a:schemeClr>
              </a:gs>
              <a:gs pos="50000">
                <a:schemeClr val="bg2"/>
              </a:gs>
              <a:gs pos="100000">
                <a:schemeClr val="bg1"/>
              </a:gs>
            </a:gsLst>
            <a:lin ang="108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457200" tIns="45718" rIns="91436" bIns="45718" numCol="1" rtlCol="0" anchor="ctr" anchorCtr="0" compatLnSpc="1">
            <a:prstTxWarp prst="textNoShape">
              <a:avLst/>
            </a:prstTxWarp>
          </a:bodyPr>
          <a:lstStyle/>
          <a:p>
            <a:pPr marL="273050" lvl="1" indent="-273050">
              <a:spcBef>
                <a:spcPct val="30000"/>
              </a:spcBef>
              <a:spcAft>
                <a:spcPts val="300"/>
              </a:spcAft>
              <a:buClr>
                <a:srgbClr xmlns:mc="http://schemas.openxmlformats.org/markup-compatibility/2006" xmlns:a14="http://schemas.microsoft.com/office/drawing/2007/7/7/main" val="C00000" mc:Ignorable=""/>
              </a:buClr>
              <a:buSzPct val="110000"/>
              <a:buFont typeface="Arial" pitchFamily="34" charset="0"/>
              <a:buChar char="•"/>
              <a:defRPr/>
            </a:pPr>
            <a:r>
              <a:rPr lang="en-US" dirty="0" smtClean="0">
                <a:solidFill>
                  <a:srgbClr xmlns:mc="http://schemas.openxmlformats.org/markup-compatibility/2006" xmlns:a14="http://schemas.microsoft.com/office/drawing/2007/7/7/main" val="FFFFFF" mc:Ignorable=""/>
                </a:solidFill>
                <a:latin typeface="segoe ui" pitchFamily="34" charset="0"/>
              </a:rPr>
              <a:t>The Trend Towards Consolidation</a:t>
            </a:r>
          </a:p>
        </p:txBody>
      </p:sp>
      <p:sp>
        <p:nvSpPr>
          <p:cNvPr id="12" name="Rectangle 11"/>
          <p:cNvSpPr/>
          <p:nvPr/>
        </p:nvSpPr>
        <p:spPr bwMode="auto">
          <a:xfrm>
            <a:off x="0" y="2667000"/>
            <a:ext cx="9144000" cy="475488"/>
          </a:xfrm>
          <a:prstGeom prst="rect">
            <a:avLst/>
          </a:prstGeom>
          <a:gradFill flip="none" rotWithShape="1">
            <a:gsLst>
              <a:gs pos="0">
                <a:schemeClr val="bg1">
                  <a:alpha val="72000"/>
                </a:schemeClr>
              </a:gs>
              <a:gs pos="50000">
                <a:schemeClr val="bg2"/>
              </a:gs>
              <a:gs pos="100000">
                <a:schemeClr val="bg1"/>
              </a:gs>
            </a:gsLst>
            <a:lin ang="108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457200" tIns="45718" rIns="91436" bIns="45718" numCol="1" rtlCol="0" anchor="ctr" anchorCtr="0" compatLnSpc="1">
            <a:prstTxWarp prst="textNoShape">
              <a:avLst/>
            </a:prstTxWarp>
          </a:bodyPr>
          <a:lstStyle/>
          <a:p>
            <a:pPr marL="273050" lvl="1" indent="-273050" algn="l" rtl="0">
              <a:spcBef>
                <a:spcPct val="30000"/>
              </a:spcBef>
              <a:spcAft>
                <a:spcPts val="300"/>
              </a:spcAft>
              <a:buClr>
                <a:srgbClr xmlns:mc="http://schemas.openxmlformats.org/markup-compatibility/2006" xmlns:a14="http://schemas.microsoft.com/office/drawing/2007/7/7/main" val="C00000" mc:Ignorable=""/>
              </a:buClr>
              <a:buSzPct val="110000"/>
              <a:buFont typeface="Arial" pitchFamily="34" charset="0"/>
              <a:buChar char="•"/>
              <a:defRPr/>
            </a:pPr>
            <a:r>
              <a:rPr lang="en-US" dirty="0" smtClean="0">
                <a:solidFill>
                  <a:srgbClr xmlns:mc="http://schemas.openxmlformats.org/markup-compatibility/2006" xmlns:a14="http://schemas.microsoft.com/office/drawing/2007/7/7/main" val="FFFFFF" mc:Ignorable=""/>
                </a:solidFill>
                <a:latin typeface="segoe ui" pitchFamily="34" charset="0"/>
                <a:ea typeface="+mn-ea"/>
                <a:cs typeface="+mn-cs"/>
              </a:rPr>
              <a:t>Choosing a Data Platform</a:t>
            </a:r>
            <a:endParaRPr lang="en-US" sz="1600" dirty="0">
              <a:solidFill>
                <a:srgbClr xmlns:mc="http://schemas.openxmlformats.org/markup-compatibility/2006" xmlns:a14="http://schemas.microsoft.com/office/drawing/2007/7/7/main" val="FFFFFF" mc:Ignorable=""/>
              </a:solidFill>
              <a:latin typeface="segoe ui" pitchFamily="34" charset="0"/>
              <a:ea typeface="+mn-ea"/>
              <a:cs typeface="+mn-cs"/>
            </a:endParaRPr>
          </a:p>
        </p:txBody>
      </p:sp>
      <p:sp>
        <p:nvSpPr>
          <p:cNvPr id="13" name="Rectangle 12"/>
          <p:cNvSpPr/>
          <p:nvPr/>
        </p:nvSpPr>
        <p:spPr bwMode="auto">
          <a:xfrm>
            <a:off x="0" y="3206827"/>
            <a:ext cx="9144000" cy="475488"/>
          </a:xfrm>
          <a:prstGeom prst="rect">
            <a:avLst/>
          </a:prstGeom>
          <a:gradFill flip="none" rotWithShape="1">
            <a:gsLst>
              <a:gs pos="0">
                <a:schemeClr val="bg1">
                  <a:alpha val="72000"/>
                </a:schemeClr>
              </a:gs>
              <a:gs pos="50000">
                <a:schemeClr val="bg2"/>
              </a:gs>
              <a:gs pos="100000">
                <a:schemeClr val="bg1"/>
              </a:gs>
            </a:gsLst>
            <a:lin ang="108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457200" tIns="45718" rIns="91436" bIns="45718" numCol="1" rtlCol="0" anchor="ctr" anchorCtr="0" compatLnSpc="1">
            <a:prstTxWarp prst="textNoShape">
              <a:avLst/>
            </a:prstTxWarp>
          </a:bodyPr>
          <a:lstStyle/>
          <a:p>
            <a:pPr marL="273050" lvl="1" indent="-273050" algn="l" rtl="0">
              <a:spcBef>
                <a:spcPct val="30000"/>
              </a:spcBef>
              <a:spcAft>
                <a:spcPts val="300"/>
              </a:spcAft>
              <a:buClr>
                <a:srgbClr xmlns:mc="http://schemas.openxmlformats.org/markup-compatibility/2006" xmlns:a14="http://schemas.microsoft.com/office/drawing/2007/7/7/main" val="C00000" mc:Ignorable=""/>
              </a:buClr>
              <a:buSzPct val="110000"/>
              <a:buFont typeface="Arial" pitchFamily="34" charset="0"/>
              <a:buChar char="•"/>
              <a:defRPr/>
            </a:pPr>
            <a:r>
              <a:rPr lang="en-US" dirty="0" smtClean="0">
                <a:solidFill>
                  <a:srgbClr xmlns:mc="http://schemas.openxmlformats.org/markup-compatibility/2006" xmlns:a14="http://schemas.microsoft.com/office/drawing/2007/7/7/main" val="FFFFFF" mc:Ignorable=""/>
                </a:solidFill>
                <a:latin typeface="segoe ui" pitchFamily="34" charset="0"/>
                <a:ea typeface="+mn-ea"/>
                <a:cs typeface="+mn-cs"/>
              </a:rPr>
              <a:t>Consolidating with SQL Server 2008 R2</a:t>
            </a:r>
            <a:endParaRPr lang="en-US" sz="1600" dirty="0">
              <a:solidFill>
                <a:srgbClr xmlns:mc="http://schemas.openxmlformats.org/markup-compatibility/2006" xmlns:a14="http://schemas.microsoft.com/office/drawing/2007/7/7/main" val="FFFFFF" mc:Ignorable=""/>
              </a:solidFill>
              <a:latin typeface="segoe ui" pitchFamily="34" charset="0"/>
              <a:ea typeface="+mn-ea"/>
              <a:cs typeface="+mn-cs"/>
            </a:endParaRPr>
          </a:p>
        </p:txBody>
      </p:sp>
      <p:sp>
        <p:nvSpPr>
          <p:cNvPr id="17" name="Slide Number Placeholder 16"/>
          <p:cNvSpPr>
            <a:spLocks noGrp="1"/>
          </p:cNvSpPr>
          <p:nvPr>
            <p:ph type="sldNum" sz="quarter" idx="10"/>
          </p:nvPr>
        </p:nvSpPr>
        <p:spPr/>
        <p:txBody>
          <a:bodyPr/>
          <a:lstStyle/>
          <a:p>
            <a:pPr algn="r" defTabSz="912813" rtl="0" fontAlgn="base">
              <a:spcBef>
                <a:spcPct val="0"/>
              </a:spcBef>
              <a:spcAft>
                <a:spcPct val="0"/>
              </a:spcAft>
            </a:pPr>
            <a:fld id="{B6F15528-21DE-4FAA-801E-634DDDAF4B2B}" type="slidenum">
              <a:rPr lang="en-US" sz="800" kern="1200">
                <a:solidFill>
                  <a:srgbClr xmlns:mc="http://schemas.openxmlformats.org/markup-compatibility/2006" xmlns:a14="http://schemas.microsoft.com/office/drawing/2007/7/7/main" val="FFFFFF" mc:Ignorable="">
                    <a:tint val="75000"/>
                  </a:srgbClr>
                </a:solidFill>
                <a:ea typeface="+mn-ea"/>
                <a:cs typeface="+mn-cs"/>
              </a:rPr>
              <a:pPr algn="r" defTabSz="912813" rtl="0" fontAlgn="base">
                <a:spcBef>
                  <a:spcPct val="0"/>
                </a:spcBef>
                <a:spcAft>
                  <a:spcPct val="0"/>
                </a:spcAft>
              </a:pPr>
              <a:t>2</a:t>
            </a:fld>
            <a:endParaRPr lang="en-US" sz="800" kern="1200" dirty="0">
              <a:solidFill>
                <a:srgbClr xmlns:mc="http://schemas.openxmlformats.org/markup-compatibility/2006" xmlns:a14="http://schemas.microsoft.com/office/drawing/2007/7/7/main" val="FFFFFF" mc:Ignorable="">
                  <a:tint val="75000"/>
                </a:srgbClr>
              </a:solidFill>
              <a:ea typeface="+mn-ea"/>
              <a:cs typeface="+mn-cs"/>
            </a:endParaRPr>
          </a:p>
        </p:txBody>
      </p:sp>
      <p:sp>
        <p:nvSpPr>
          <p:cNvPr id="18" name="Rectangle 17"/>
          <p:cNvSpPr/>
          <p:nvPr/>
        </p:nvSpPr>
        <p:spPr bwMode="auto">
          <a:xfrm>
            <a:off x="0" y="3744414"/>
            <a:ext cx="9144000" cy="475488"/>
          </a:xfrm>
          <a:prstGeom prst="rect">
            <a:avLst/>
          </a:prstGeom>
          <a:gradFill flip="none" rotWithShape="1">
            <a:gsLst>
              <a:gs pos="0">
                <a:schemeClr val="bg1">
                  <a:alpha val="72000"/>
                </a:schemeClr>
              </a:gs>
              <a:gs pos="50000">
                <a:schemeClr val="bg2"/>
              </a:gs>
              <a:gs pos="100000">
                <a:schemeClr val="bg1"/>
              </a:gs>
            </a:gsLst>
            <a:lin ang="108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457200" tIns="45718" rIns="91436" bIns="45718" numCol="1" rtlCol="0" anchor="ctr" anchorCtr="0" compatLnSpc="1">
            <a:prstTxWarp prst="textNoShape">
              <a:avLst/>
            </a:prstTxWarp>
          </a:bodyPr>
          <a:lstStyle/>
          <a:p>
            <a:pPr marL="273050" lvl="1" indent="-273050" algn="l" rtl="0">
              <a:spcBef>
                <a:spcPct val="30000"/>
              </a:spcBef>
              <a:spcAft>
                <a:spcPts val="300"/>
              </a:spcAft>
              <a:buClr>
                <a:srgbClr xmlns:mc="http://schemas.openxmlformats.org/markup-compatibility/2006" xmlns:a14="http://schemas.microsoft.com/office/drawing/2007/7/7/main" val="C00000" mc:Ignorable=""/>
              </a:buClr>
              <a:buSzPct val="110000"/>
              <a:buFont typeface="Arial" pitchFamily="34" charset="0"/>
              <a:buChar char="•"/>
              <a:defRPr/>
            </a:pPr>
            <a:r>
              <a:rPr lang="en-US" dirty="0">
                <a:solidFill>
                  <a:srgbClr xmlns:mc="http://schemas.openxmlformats.org/markup-compatibility/2006" xmlns:a14="http://schemas.microsoft.com/office/drawing/2007/7/7/main" val="FFFFFF" mc:Ignorable=""/>
                </a:solidFill>
                <a:latin typeface="segoe ui" pitchFamily="34" charset="0"/>
                <a:ea typeface="+mn-ea"/>
                <a:cs typeface="+mn-cs"/>
              </a:rPr>
              <a:t>Resources</a:t>
            </a:r>
            <a:endParaRPr lang="en-US" sz="1600" dirty="0">
              <a:solidFill>
                <a:srgbClr xmlns:mc="http://schemas.openxmlformats.org/markup-compatibility/2006" xmlns:a14="http://schemas.microsoft.com/office/drawing/2007/7/7/main" val="FFFFFF" mc:Ignorable=""/>
              </a:solidFill>
              <a:latin typeface="segoe ui" pitchFamily="34" charset="0"/>
              <a:ea typeface="+mn-ea"/>
              <a:cs typeface="+mn-cs"/>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4800600" y="8481304"/>
            <a:ext cx="3993777" cy="236988"/>
          </a:xfrm>
          <a:prstGeom prst="rect">
            <a:avLst/>
          </a:prstGeom>
          <a:noFill/>
        </p:spPr>
        <p:txBody>
          <a:bodyPr wrap="square" rtlCol="0">
            <a:spAutoFit/>
          </a:bodyPr>
          <a:lstStyle/>
          <a:p>
            <a:pPr marL="274320" indent="-274320">
              <a:lnSpc>
                <a:spcPct val="85000"/>
              </a:lnSpc>
              <a:spcBef>
                <a:spcPct val="30000"/>
              </a:spcBef>
              <a:buClr>
                <a:srgbClr xmlns:mc="http://schemas.openxmlformats.org/markup-compatibility/2006" xmlns:a14="http://schemas.microsoft.com/office/drawing/2007/7/7/main" val="C00000" mc:Ignorable=""/>
              </a:buClr>
              <a:buSzPct val="100000"/>
              <a:buFont typeface="Wingdings" pitchFamily="2" charset="2"/>
              <a:buChar char="§"/>
              <a:defRPr/>
            </a:pPr>
            <a:endParaRPr lang="en-US" sz="700" dirty="0">
              <a:solidFill>
                <a:srgbClr xmlns:mc="http://schemas.openxmlformats.org/markup-compatibility/2006" xmlns:a14="http://schemas.microsoft.com/office/drawing/2007/7/7/main" val="FFFFFF" mc:Ignorable=""/>
              </a:solidFill>
              <a:latin typeface="segoe ui" pitchFamily="34" charset="0"/>
            </a:endParaRPr>
          </a:p>
          <a:p>
            <a:pPr marL="274320" indent="-274320">
              <a:lnSpc>
                <a:spcPct val="85000"/>
              </a:lnSpc>
              <a:spcBef>
                <a:spcPct val="30000"/>
              </a:spcBef>
              <a:buClr>
                <a:srgbClr xmlns:mc="http://schemas.openxmlformats.org/markup-compatibility/2006" xmlns:a14="http://schemas.microsoft.com/office/drawing/2007/7/7/main" val="C00000" mc:Ignorable=""/>
              </a:buClr>
              <a:buSzPct val="100000"/>
              <a:buFont typeface="Wingdings" pitchFamily="2" charset="2"/>
              <a:buChar char="§"/>
              <a:defRPr/>
            </a:pPr>
            <a:endParaRPr lang="en-US" sz="300" dirty="0">
              <a:solidFill>
                <a:prstClr val="black"/>
              </a:solidFill>
              <a:latin typeface="segoe ui" pitchFamily="34" charset="0"/>
            </a:endParaRPr>
          </a:p>
        </p:txBody>
      </p:sp>
      <p:sp>
        <p:nvSpPr>
          <p:cNvPr id="13" name="Title 12"/>
          <p:cNvSpPr>
            <a:spLocks noGrp="1"/>
          </p:cNvSpPr>
          <p:nvPr>
            <p:ph type="title"/>
          </p:nvPr>
        </p:nvSpPr>
        <p:spPr>
          <a:xfrm>
            <a:off x="381000" y="230188"/>
            <a:ext cx="8382000" cy="553998"/>
          </a:xfrm>
        </p:spPr>
        <p:txBody>
          <a:bodyPr/>
          <a:lstStyle/>
          <a:p>
            <a:r>
              <a:rPr lang="en-GB" sz="4000" dirty="0"/>
              <a:t>Consolidating with SQL Server </a:t>
            </a:r>
            <a:r>
              <a:rPr lang="en-GB" sz="4000" dirty="0" smtClean="0"/>
              <a:t>2008 R2</a:t>
            </a:r>
            <a:endParaRPr lang="en-US" sz="4000" dirty="0"/>
          </a:p>
        </p:txBody>
      </p:sp>
      <p:sp>
        <p:nvSpPr>
          <p:cNvPr id="16" name="Rectangle 15"/>
          <p:cNvSpPr/>
          <p:nvPr/>
        </p:nvSpPr>
        <p:spPr bwMode="auto">
          <a:xfrm>
            <a:off x="286394" y="1524000"/>
            <a:ext cx="2622117" cy="457200"/>
          </a:xfrm>
          <a:prstGeom prst="rect">
            <a:avLst/>
          </a:prstGeom>
          <a:gradFill flip="none" rotWithShape="1">
            <a:gsLst>
              <a:gs pos="0">
                <a:srgbClr xmlns:mc="http://schemas.openxmlformats.org/markup-compatibility/2006" xmlns:a14="http://schemas.microsoft.com/office/drawing/2007/7/7/main" val="F69200" mc:Ignorable=""/>
              </a:gs>
              <a:gs pos="50000">
                <a:schemeClr val="bg1"/>
              </a:gs>
              <a:gs pos="70000">
                <a:schemeClr val="bg1"/>
              </a:gs>
            </a:gsLst>
            <a:lin ang="1200000" scaled="0"/>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a:lnSpc>
                <a:spcPct val="90000"/>
              </a:lnSpc>
              <a:spcBef>
                <a:spcPts val="473"/>
              </a:spcBef>
              <a:buClr>
                <a:srgbClr xmlns:mc="http://schemas.openxmlformats.org/markup-compatibility/2006" xmlns:a14="http://schemas.microsoft.com/office/drawing/2007/7/7/main" val="CCCCCC" mc:Ignorable=""/>
              </a:buClr>
              <a:buSzPct val="95000"/>
              <a:tabLst>
                <a:tab pos="424590" algn="l"/>
              </a:tabLst>
              <a:defRPr/>
            </a:pPr>
            <a:r>
              <a:rPr lang="en-US" sz="1600" b="1"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rPr>
              <a:t>Enterprise Manageability</a:t>
            </a:r>
            <a:endParaRPr lang="en-US" sz="1600" b="1"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ndParaRPr>
          </a:p>
        </p:txBody>
      </p:sp>
      <p:sp>
        <p:nvSpPr>
          <p:cNvPr id="19" name="Rectangle 18"/>
          <p:cNvSpPr/>
          <p:nvPr/>
        </p:nvSpPr>
        <p:spPr bwMode="auto">
          <a:xfrm>
            <a:off x="287207" y="1790579"/>
            <a:ext cx="2621363" cy="3501796"/>
          </a:xfrm>
          <a:prstGeom prst="rect">
            <a:avLst/>
          </a:prstGeom>
          <a:gradFill flip="none" rotWithShape="1">
            <a:gsLst>
              <a:gs pos="0">
                <a:schemeClr val="tx2">
                  <a:lumMod val="50000"/>
                  <a:alpha val="0"/>
                </a:schemeClr>
              </a:gs>
              <a:gs pos="50000">
                <a:schemeClr val="bg1"/>
              </a:gs>
              <a:gs pos="100000">
                <a:schemeClr val="bg2">
                  <a:alpha val="0"/>
                </a:scheme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ndParaRPr>
          </a:p>
        </p:txBody>
      </p:sp>
      <p:sp>
        <p:nvSpPr>
          <p:cNvPr id="20" name="Rectangle 19"/>
          <p:cNvSpPr/>
          <p:nvPr/>
        </p:nvSpPr>
        <p:spPr bwMode="auto">
          <a:xfrm>
            <a:off x="2955339" y="1790579"/>
            <a:ext cx="2824683" cy="3501796"/>
          </a:xfrm>
          <a:prstGeom prst="rect">
            <a:avLst/>
          </a:prstGeom>
          <a:gradFill flip="none" rotWithShape="1">
            <a:gsLst>
              <a:gs pos="0">
                <a:schemeClr val="tx2">
                  <a:lumMod val="50000"/>
                  <a:alpha val="0"/>
                </a:schemeClr>
              </a:gs>
              <a:gs pos="50000">
                <a:schemeClr val="bg1"/>
              </a:gs>
              <a:gs pos="100000">
                <a:schemeClr val="bg2">
                  <a:alpha val="0"/>
                </a:scheme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ndParaRPr>
          </a:p>
        </p:txBody>
      </p:sp>
      <p:sp>
        <p:nvSpPr>
          <p:cNvPr id="21" name="Rectangle 20"/>
          <p:cNvSpPr/>
          <p:nvPr/>
        </p:nvSpPr>
        <p:spPr bwMode="auto">
          <a:xfrm>
            <a:off x="5824786" y="1790579"/>
            <a:ext cx="3077478" cy="3501796"/>
          </a:xfrm>
          <a:prstGeom prst="rect">
            <a:avLst/>
          </a:prstGeom>
          <a:gradFill flip="none" rotWithShape="1">
            <a:gsLst>
              <a:gs pos="0">
                <a:schemeClr val="tx2">
                  <a:lumMod val="50000"/>
                  <a:alpha val="0"/>
                </a:schemeClr>
              </a:gs>
              <a:gs pos="50000">
                <a:schemeClr val="bg1"/>
              </a:gs>
              <a:gs pos="100000">
                <a:schemeClr val="bg2">
                  <a:alpha val="0"/>
                </a:scheme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ndParaRPr>
          </a:p>
        </p:txBody>
      </p:sp>
      <p:sp>
        <p:nvSpPr>
          <p:cNvPr id="26" name="Rectangle 25"/>
          <p:cNvSpPr/>
          <p:nvPr/>
        </p:nvSpPr>
        <p:spPr bwMode="auto">
          <a:xfrm>
            <a:off x="2955339" y="1526787"/>
            <a:ext cx="2825496" cy="457200"/>
          </a:xfrm>
          <a:prstGeom prst="rect">
            <a:avLst/>
          </a:prstGeom>
          <a:gradFill flip="none" rotWithShape="1">
            <a:gsLst>
              <a:gs pos="0">
                <a:srgbClr xmlns:mc="http://schemas.openxmlformats.org/markup-compatibility/2006" xmlns:a14="http://schemas.microsoft.com/office/drawing/2007/7/7/main" val="F69200" mc:Ignorable=""/>
              </a:gs>
              <a:gs pos="50000">
                <a:schemeClr val="bg1"/>
              </a:gs>
              <a:gs pos="70000">
                <a:schemeClr val="bg1"/>
              </a:gs>
            </a:gsLst>
            <a:lin ang="1200000" scaled="0"/>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a:lnSpc>
                <a:spcPct val="90000"/>
              </a:lnSpc>
              <a:spcBef>
                <a:spcPts val="473"/>
              </a:spcBef>
              <a:buClr>
                <a:srgbClr xmlns:mc="http://schemas.openxmlformats.org/markup-compatibility/2006" xmlns:a14="http://schemas.microsoft.com/office/drawing/2007/7/7/main" val="CCCCCC" mc:Ignorable=""/>
              </a:buClr>
              <a:buSzPct val="95000"/>
              <a:tabLst>
                <a:tab pos="424590" algn="l"/>
              </a:tabLst>
              <a:defRPr/>
            </a:pPr>
            <a:r>
              <a:rPr lang="en-US" sz="1600" b="1"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rPr>
              <a:t>Policy Based Management</a:t>
            </a:r>
            <a:endParaRPr lang="en-US" sz="1600" b="1"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ndParaRPr>
          </a:p>
        </p:txBody>
      </p:sp>
      <p:sp>
        <p:nvSpPr>
          <p:cNvPr id="29" name="Rectangle 28"/>
          <p:cNvSpPr/>
          <p:nvPr/>
        </p:nvSpPr>
        <p:spPr bwMode="auto">
          <a:xfrm>
            <a:off x="5824786" y="1526771"/>
            <a:ext cx="3078364" cy="457200"/>
          </a:xfrm>
          <a:prstGeom prst="rect">
            <a:avLst/>
          </a:prstGeom>
          <a:gradFill flip="none" rotWithShape="1">
            <a:gsLst>
              <a:gs pos="0">
                <a:srgbClr xmlns:mc="http://schemas.openxmlformats.org/markup-compatibility/2006" xmlns:a14="http://schemas.microsoft.com/office/drawing/2007/7/7/main" val="F69200" mc:Ignorable=""/>
              </a:gs>
              <a:gs pos="50000">
                <a:schemeClr val="bg1"/>
              </a:gs>
              <a:gs pos="70000">
                <a:schemeClr val="bg1"/>
              </a:gs>
            </a:gsLst>
            <a:lin ang="1200000" scaled="0"/>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a:lnSpc>
                <a:spcPct val="90000"/>
              </a:lnSpc>
              <a:spcBef>
                <a:spcPts val="473"/>
              </a:spcBef>
              <a:buClr>
                <a:srgbClr xmlns:mc="http://schemas.openxmlformats.org/markup-compatibility/2006" xmlns:a14="http://schemas.microsoft.com/office/drawing/2007/7/7/main" val="CCCCCC" mc:Ignorable=""/>
              </a:buClr>
              <a:buSzPct val="95000"/>
              <a:tabLst>
                <a:tab pos="424590" algn="l"/>
              </a:tabLst>
              <a:defRPr/>
            </a:pPr>
            <a:r>
              <a:rPr lang="en-US" sz="1600" b="1"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rPr>
              <a:t>Performance Data Collection</a:t>
            </a:r>
            <a:endParaRPr lang="en-US" sz="1600" b="1"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ndParaRPr>
          </a:p>
        </p:txBody>
      </p:sp>
      <p:sp>
        <p:nvSpPr>
          <p:cNvPr id="18" name="Slide Number Placeholder 17"/>
          <p:cNvSpPr>
            <a:spLocks noGrp="1"/>
          </p:cNvSpPr>
          <p:nvPr>
            <p:ph type="sldNum" sz="quarter" idx="10"/>
          </p:nvPr>
        </p:nvSpPr>
        <p:spPr>
          <a:xfrm>
            <a:off x="7010400" y="6416675"/>
            <a:ext cx="2133600" cy="365125"/>
          </a:xfrm>
        </p:spPr>
        <p:txBody>
          <a:bodyPr/>
          <a:lstStyle/>
          <a:p>
            <a:fld id="{B6F15528-21DE-4FAA-801E-634DDDAF4B2B}" type="slidenum">
              <a:rPr>
                <a:solidFill>
                  <a:srgbClr xmlns:mc="http://schemas.openxmlformats.org/markup-compatibility/2006" xmlns:a14="http://schemas.microsoft.com/office/drawing/2007/7/7/main" val="FFFFFF" mc:Ignorable="">
                    <a:tint val="75000"/>
                  </a:srgbClr>
                </a:solidFill>
              </a:rPr>
              <a:pPr/>
              <a:t>20</a:t>
            </a:fld>
            <a:endParaRPr dirty="0">
              <a:solidFill>
                <a:srgbClr xmlns:mc="http://schemas.openxmlformats.org/markup-compatibility/2006" xmlns:a14="http://schemas.microsoft.com/office/drawing/2007/7/7/main" val="FFFFFF" mc:Ignorable="">
                  <a:tint val="75000"/>
                </a:srgbClr>
              </a:solidFill>
            </a:endParaRPr>
          </a:p>
        </p:txBody>
      </p:sp>
      <p:sp>
        <p:nvSpPr>
          <p:cNvPr id="91" name="Title 1"/>
          <p:cNvSpPr txBox="1">
            <a:spLocks/>
          </p:cNvSpPr>
          <p:nvPr/>
        </p:nvSpPr>
        <p:spPr>
          <a:xfrm>
            <a:off x="381000" y="755202"/>
            <a:ext cx="8610600" cy="387798"/>
          </a:xfrm>
          <a:prstGeom prst="rect">
            <a:avLst/>
          </a:prstGeom>
        </p:spPr>
        <p:txBody>
          <a:bodyPr vert="horz" wrap="square" lIns="0" tIns="0" rIns="0" bIns="0" rtlCol="0" anchor="t">
            <a:spAutoFit/>
          </a:bodyPr>
          <a:lstStyle/>
          <a:p>
            <a:pPr defTabSz="914363">
              <a:lnSpc>
                <a:spcPct val="90000"/>
              </a:lnSpc>
            </a:pPr>
            <a:r>
              <a:rPr lang="en-GB" sz="2800" spc="-150" dirty="0" smtClean="0">
                <a:ln w="3175">
                  <a:noFill/>
                </a:ln>
                <a:solidFill>
                  <a:srgbClr xmlns:mc="http://schemas.openxmlformats.org/markup-compatibility/2006" xmlns:a14="http://schemas.microsoft.com/office/drawing/2007/7/7/main" val="D8B25C" mc:Ignorable="">
                    <a:lumMod val="75000"/>
                  </a:srgbClr>
                </a:solidFill>
                <a:latin typeface="segoe ui" pitchFamily="34" charset="0"/>
              </a:rPr>
              <a:t>Management</a:t>
            </a:r>
            <a:endParaRPr lang="en-GB" sz="4800" spc="-150" dirty="0">
              <a:ln w="3175">
                <a:noFill/>
              </a:ln>
              <a:solidFill>
                <a:srgbClr xmlns:mc="http://schemas.openxmlformats.org/markup-compatibility/2006" xmlns:a14="http://schemas.microsoft.com/office/drawing/2007/7/7/main" val="D8B25C" mc:Ignorable="">
                  <a:lumMod val="75000"/>
                </a:srgbClr>
              </a:solidFill>
              <a:latin typeface="segoe ui" pitchFamily="34" charset="0"/>
            </a:endParaRPr>
          </a:p>
        </p:txBody>
      </p:sp>
      <p:pic>
        <p:nvPicPr>
          <p:cNvPr id="44" name="Picture 2"/>
          <p:cNvPicPr>
            <a:picLocks noChangeAspect="1" noChangeArrowheads="1"/>
          </p:cNvPicPr>
          <p:nvPr/>
        </p:nvPicPr>
        <p:blipFill>
          <a:blip r:embed="rId3" cstate="print"/>
          <a:srcRect/>
          <a:stretch>
            <a:fillRect/>
          </a:stretch>
        </p:blipFill>
        <p:spPr bwMode="auto">
          <a:xfrm>
            <a:off x="457200" y="4648200"/>
            <a:ext cx="2116667" cy="1524000"/>
          </a:xfrm>
          <a:prstGeom prst="rect">
            <a:avLst/>
          </a:prstGeom>
          <a:ln>
            <a:noFill/>
          </a:ln>
          <a:effectLst>
            <a:reflection blurRad="12700" stA="30000" endPos="30000" dist="5000" dir="5400000" sy="-100000" algn="bl" rotWithShape="0"/>
          </a:effectLst>
          <a:scene3d>
            <a:camera prst="perspectiveContrastingLeftFacing">
              <a:rot lat="300000" lon="1800000" rev="0"/>
            </a:camera>
            <a:lightRig rig="threePt" dir="t">
              <a:rot lat="0" lon="0" rev="2700000"/>
            </a:lightRig>
          </a:scene3d>
          <a:sp3d/>
        </p:spPr>
      </p:pic>
      <p:pic>
        <p:nvPicPr>
          <p:cNvPr id="45" name="Picture 3"/>
          <p:cNvPicPr>
            <a:picLocks noChangeAspect="1" noChangeArrowheads="1"/>
          </p:cNvPicPr>
          <p:nvPr/>
        </p:nvPicPr>
        <p:blipFill>
          <a:blip r:embed="rId4" cstate="print"/>
          <a:srcRect/>
          <a:stretch>
            <a:fillRect/>
          </a:stretch>
        </p:blipFill>
        <p:spPr bwMode="auto">
          <a:xfrm>
            <a:off x="3200401" y="4561373"/>
            <a:ext cx="2209800" cy="168702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p:spPr>
      </p:pic>
      <p:pic>
        <p:nvPicPr>
          <p:cNvPr id="46" name="Picture 3" descr="Capture.JPG"/>
          <p:cNvPicPr>
            <a:picLocks noChangeAspect="1"/>
          </p:cNvPicPr>
          <p:nvPr/>
        </p:nvPicPr>
        <p:blipFill>
          <a:blip r:embed="rId5"/>
          <a:srcRect/>
          <a:stretch>
            <a:fillRect/>
          </a:stretch>
        </p:blipFill>
        <p:spPr bwMode="auto">
          <a:xfrm>
            <a:off x="6096000" y="4626428"/>
            <a:ext cx="1981200" cy="1698172"/>
          </a:xfrm>
          <a:prstGeom prst="rect">
            <a:avLst/>
          </a:prstGeom>
          <a:ln>
            <a:noFill/>
          </a:ln>
          <a:effectLst>
            <a:reflection blurRad="12700" stA="30000" endPos="30000" dist="5000" dir="5400000" sy="-100000" algn="bl" rotWithShape="0"/>
          </a:effectLst>
          <a:scene3d>
            <a:camera prst="perspectiveContrastingLeftFacing">
              <a:rot lat="300000" lon="1800000" rev="0"/>
            </a:camera>
            <a:lightRig rig="threePt" dir="t">
              <a:rot lat="0" lon="0" rev="2700000"/>
            </a:lightRig>
          </a:scene3d>
          <a:sp3d/>
        </p:spPr>
      </p:pic>
      <p:sp>
        <p:nvSpPr>
          <p:cNvPr id="47" name="TextBox 46"/>
          <p:cNvSpPr txBox="1"/>
          <p:nvPr/>
        </p:nvSpPr>
        <p:spPr>
          <a:xfrm>
            <a:off x="374073" y="2090273"/>
            <a:ext cx="2535382" cy="2111347"/>
          </a:xfrm>
          <a:prstGeom prst="rect">
            <a:avLst/>
          </a:prstGeom>
          <a:noFill/>
        </p:spPr>
        <p:txBody>
          <a:bodyPr wrap="square" rtlCol="0">
            <a:spAutoFit/>
          </a:bodyPr>
          <a:lstStyle/>
          <a:p>
            <a:pPr marL="233363" lvl="1" indent="-233363">
              <a:spcBef>
                <a:spcPct val="30000"/>
              </a:spcBef>
              <a:buClr>
                <a:srgbClr xmlns:mc="http://schemas.openxmlformats.org/markup-compatibility/2006" xmlns:a14="http://schemas.microsoft.com/office/drawing/2007/7/7/main" val="C00000" mc:Ignorable=""/>
              </a:buClr>
              <a:buSzPct val="100000"/>
              <a:buFont typeface="Arial" pitchFamily="34" charset="0"/>
              <a:buChar char="•"/>
              <a:defRPr/>
            </a:pPr>
            <a:r>
              <a:rPr lang="en-US" sz="1600" kern="0" dirty="0" smtClean="0">
                <a:solidFill>
                  <a:srgbClr xmlns:mc="http://schemas.openxmlformats.org/markup-compatibility/2006" xmlns:a14="http://schemas.microsoft.com/office/drawing/2007/7/7/main" val="FFFFFF" mc:Ignorable=""/>
                </a:solidFill>
              </a:rPr>
              <a:t>Utility Control Point</a:t>
            </a:r>
          </a:p>
          <a:p>
            <a:pPr marL="233363" lvl="1" indent="-233363">
              <a:spcBef>
                <a:spcPct val="30000"/>
              </a:spcBef>
              <a:buClr>
                <a:srgbClr xmlns:mc="http://schemas.openxmlformats.org/markup-compatibility/2006" xmlns:a14="http://schemas.microsoft.com/office/drawing/2007/7/7/main" val="C00000" mc:Ignorable=""/>
              </a:buClr>
              <a:buSzPct val="100000"/>
              <a:buFont typeface="Arial" pitchFamily="34" charset="0"/>
              <a:buChar char="•"/>
              <a:defRPr/>
            </a:pPr>
            <a:r>
              <a:rPr lang="en-US" sz="1600" kern="0" dirty="0" smtClean="0">
                <a:solidFill>
                  <a:srgbClr xmlns:mc="http://schemas.openxmlformats.org/markup-compatibility/2006" xmlns:a14="http://schemas.microsoft.com/office/drawing/2007/7/7/main" val="FFFFFF" mc:Ignorable=""/>
                </a:solidFill>
              </a:rPr>
              <a:t>SQL Server Management Studio</a:t>
            </a:r>
          </a:p>
          <a:p>
            <a:pPr marL="233363" lvl="1" indent="-233363">
              <a:spcBef>
                <a:spcPct val="30000"/>
              </a:spcBef>
              <a:buClr>
                <a:srgbClr xmlns:mc="http://schemas.openxmlformats.org/markup-compatibility/2006" xmlns:a14="http://schemas.microsoft.com/office/drawing/2007/7/7/main" val="C00000" mc:Ignorable=""/>
              </a:buClr>
              <a:buSzPct val="100000"/>
              <a:buFont typeface="Arial" pitchFamily="34" charset="0"/>
              <a:buChar char="•"/>
              <a:defRPr/>
            </a:pPr>
            <a:r>
              <a:rPr lang="en-US" sz="1600" kern="0" dirty="0" smtClean="0">
                <a:solidFill>
                  <a:srgbClr xmlns:mc="http://schemas.openxmlformats.org/markup-compatibility/2006" xmlns:a14="http://schemas.microsoft.com/office/drawing/2007/7/7/main" val="FFFFFF" mc:Ignorable=""/>
                </a:solidFill>
              </a:rPr>
              <a:t>SQL Server Agent</a:t>
            </a:r>
          </a:p>
          <a:p>
            <a:pPr marL="233363" lvl="1" indent="-233363">
              <a:spcBef>
                <a:spcPct val="30000"/>
              </a:spcBef>
              <a:buClr>
                <a:srgbClr xmlns:mc="http://schemas.openxmlformats.org/markup-compatibility/2006" xmlns:a14="http://schemas.microsoft.com/office/drawing/2007/7/7/main" val="C00000" mc:Ignorable=""/>
              </a:buClr>
              <a:buSzPct val="100000"/>
              <a:buFont typeface="Arial" pitchFamily="34" charset="0"/>
              <a:buChar char="•"/>
              <a:defRPr/>
            </a:pPr>
            <a:r>
              <a:rPr lang="en-US" sz="1600" kern="0" dirty="0" smtClean="0">
                <a:solidFill>
                  <a:srgbClr xmlns:mc="http://schemas.openxmlformats.org/markup-compatibility/2006" xmlns:a14="http://schemas.microsoft.com/office/drawing/2007/7/7/main" val="FFFFFF" mc:Ignorable=""/>
                </a:solidFill>
              </a:rPr>
              <a:t>Central Management Servers</a:t>
            </a:r>
          </a:p>
          <a:p>
            <a:pPr marL="233363" lvl="1" indent="-233363">
              <a:spcBef>
                <a:spcPct val="30000"/>
              </a:spcBef>
              <a:buClr>
                <a:srgbClr xmlns:mc="http://schemas.openxmlformats.org/markup-compatibility/2006" xmlns:a14="http://schemas.microsoft.com/office/drawing/2007/7/7/main" val="C00000" mc:Ignorable=""/>
              </a:buClr>
              <a:buSzPct val="100000"/>
              <a:buFont typeface="Arial" pitchFamily="34" charset="0"/>
              <a:buChar char="•"/>
              <a:defRPr/>
            </a:pPr>
            <a:r>
              <a:rPr lang="en-US" sz="1600" kern="0" dirty="0" err="1" smtClean="0">
                <a:solidFill>
                  <a:srgbClr xmlns:mc="http://schemas.openxmlformats.org/markup-compatibility/2006" xmlns:a14="http://schemas.microsoft.com/office/drawing/2007/7/7/main" val="FFFFFF" mc:Ignorable=""/>
                </a:solidFill>
              </a:rPr>
              <a:t>PowerShell</a:t>
            </a:r>
            <a:endParaRPr lang="en-US" sz="1600" kern="0" dirty="0" smtClean="0">
              <a:solidFill>
                <a:srgbClr xmlns:mc="http://schemas.openxmlformats.org/markup-compatibility/2006" xmlns:a14="http://schemas.microsoft.com/office/drawing/2007/7/7/main" val="FFFFFF" mc:Ignorable=""/>
              </a:solidFill>
            </a:endParaRPr>
          </a:p>
        </p:txBody>
      </p:sp>
      <p:sp>
        <p:nvSpPr>
          <p:cNvPr id="48" name="TextBox 47"/>
          <p:cNvSpPr txBox="1"/>
          <p:nvPr/>
        </p:nvSpPr>
        <p:spPr>
          <a:xfrm>
            <a:off x="3048000" y="2057400"/>
            <a:ext cx="2535382" cy="2456057"/>
          </a:xfrm>
          <a:prstGeom prst="rect">
            <a:avLst/>
          </a:prstGeom>
          <a:noFill/>
        </p:spPr>
        <p:txBody>
          <a:bodyPr wrap="square" rtlCol="0">
            <a:spAutoFit/>
          </a:bodyPr>
          <a:lstStyle/>
          <a:p>
            <a:pPr marL="233363" lvl="1" indent="-233363">
              <a:spcBef>
                <a:spcPct val="30000"/>
              </a:spcBef>
              <a:buClr>
                <a:srgbClr xmlns:mc="http://schemas.openxmlformats.org/markup-compatibility/2006" xmlns:a14="http://schemas.microsoft.com/office/drawing/2007/7/7/main" val="C00000" mc:Ignorable=""/>
              </a:buClr>
              <a:buSzPct val="100000"/>
              <a:buFont typeface="Arial" pitchFamily="34" charset="0"/>
              <a:buChar char="•"/>
              <a:defRPr/>
            </a:pPr>
            <a:r>
              <a:rPr lang="en-US" sz="1600" kern="0" dirty="0" smtClean="0">
                <a:solidFill>
                  <a:srgbClr xmlns:mc="http://schemas.openxmlformats.org/markup-compatibility/2006" xmlns:a14="http://schemas.microsoft.com/office/drawing/2007/7/7/main" val="FFFFFF" mc:Ignorable=""/>
                </a:solidFill>
              </a:rPr>
              <a:t>Data Tier Application Component</a:t>
            </a:r>
          </a:p>
          <a:p>
            <a:pPr marL="233363" lvl="1" indent="-233363">
              <a:spcBef>
                <a:spcPct val="30000"/>
              </a:spcBef>
              <a:buClr>
                <a:srgbClr xmlns:mc="http://schemas.openxmlformats.org/markup-compatibility/2006" xmlns:a14="http://schemas.microsoft.com/office/drawing/2007/7/7/main" val="C00000" mc:Ignorable=""/>
              </a:buClr>
              <a:buSzPct val="100000"/>
              <a:buFont typeface="Arial" pitchFamily="34" charset="0"/>
              <a:buChar char="•"/>
              <a:defRPr/>
            </a:pPr>
            <a:r>
              <a:rPr lang="en-US" sz="1600" kern="0" dirty="0" smtClean="0">
                <a:solidFill>
                  <a:srgbClr xmlns:mc="http://schemas.openxmlformats.org/markup-compatibility/2006" xmlns:a14="http://schemas.microsoft.com/office/drawing/2007/7/7/main" val="FFFFFF" mc:Ignorable=""/>
                </a:solidFill>
              </a:rPr>
              <a:t>Define configuration policies on one instance, and apply to many instances</a:t>
            </a:r>
          </a:p>
          <a:p>
            <a:pPr marL="233363" lvl="1" indent="-233363">
              <a:spcBef>
                <a:spcPct val="30000"/>
              </a:spcBef>
              <a:buClr>
                <a:srgbClr xmlns:mc="http://schemas.openxmlformats.org/markup-compatibility/2006" xmlns:a14="http://schemas.microsoft.com/office/drawing/2007/7/7/main" val="C00000" mc:Ignorable=""/>
              </a:buClr>
              <a:buSzPct val="100000"/>
              <a:buFont typeface="Arial" pitchFamily="34" charset="0"/>
              <a:buChar char="•"/>
              <a:defRPr/>
            </a:pPr>
            <a:r>
              <a:rPr lang="en-US" sz="1600" kern="0" dirty="0" smtClean="0">
                <a:solidFill>
                  <a:srgbClr xmlns:mc="http://schemas.openxmlformats.org/markup-compatibility/2006" xmlns:a14="http://schemas.microsoft.com/office/drawing/2007/7/7/main" val="FFFFFF" mc:Ignorable=""/>
                </a:solidFill>
              </a:rPr>
              <a:t>Evaluate policies to monitor or prevent non-compliance</a:t>
            </a:r>
          </a:p>
        </p:txBody>
      </p:sp>
      <p:sp>
        <p:nvSpPr>
          <p:cNvPr id="49" name="TextBox 48"/>
          <p:cNvSpPr txBox="1"/>
          <p:nvPr/>
        </p:nvSpPr>
        <p:spPr>
          <a:xfrm>
            <a:off x="5943600" y="2133600"/>
            <a:ext cx="2743200" cy="2456057"/>
          </a:xfrm>
          <a:prstGeom prst="rect">
            <a:avLst/>
          </a:prstGeom>
          <a:noFill/>
        </p:spPr>
        <p:txBody>
          <a:bodyPr wrap="square" rtlCol="0">
            <a:spAutoFit/>
          </a:bodyPr>
          <a:lstStyle/>
          <a:p>
            <a:pPr marL="233363" lvl="1" indent="-233363">
              <a:spcBef>
                <a:spcPct val="30000"/>
              </a:spcBef>
              <a:buClr>
                <a:srgbClr xmlns:mc="http://schemas.openxmlformats.org/markup-compatibility/2006" xmlns:a14="http://schemas.microsoft.com/office/drawing/2007/7/7/main" val="C00000" mc:Ignorable=""/>
              </a:buClr>
              <a:buSzPct val="100000"/>
              <a:buFont typeface="Arial" pitchFamily="34" charset="0"/>
              <a:buChar char="•"/>
              <a:defRPr/>
            </a:pPr>
            <a:r>
              <a:rPr lang="en-US" sz="1600" kern="0" dirty="0" smtClean="0">
                <a:solidFill>
                  <a:srgbClr xmlns:mc="http://schemas.openxmlformats.org/markup-compatibility/2006" xmlns:a14="http://schemas.microsoft.com/office/drawing/2007/7/7/main" val="FFFFFF" mc:Ignorable=""/>
                </a:solidFill>
              </a:rPr>
              <a:t>Create a central management data warehouse</a:t>
            </a:r>
          </a:p>
          <a:p>
            <a:pPr marL="233363" lvl="1" indent="-233363">
              <a:spcBef>
                <a:spcPct val="30000"/>
              </a:spcBef>
              <a:buClr>
                <a:srgbClr xmlns:mc="http://schemas.openxmlformats.org/markup-compatibility/2006" xmlns:a14="http://schemas.microsoft.com/office/drawing/2007/7/7/main" val="C00000" mc:Ignorable=""/>
              </a:buClr>
              <a:buSzPct val="100000"/>
              <a:buFont typeface="Arial" pitchFamily="34" charset="0"/>
              <a:buChar char="•"/>
              <a:defRPr/>
            </a:pPr>
            <a:r>
              <a:rPr lang="en-US" sz="1600" kern="0" dirty="0" smtClean="0">
                <a:solidFill>
                  <a:srgbClr xmlns:mc="http://schemas.openxmlformats.org/markup-compatibility/2006" xmlns:a14="http://schemas.microsoft.com/office/drawing/2007/7/7/main" val="FFFFFF" mc:Ignorable=""/>
                </a:solidFill>
              </a:rPr>
              <a:t>Upload data from target servers at scheduled intervals</a:t>
            </a:r>
          </a:p>
          <a:p>
            <a:pPr marL="233363" lvl="1" indent="-233363">
              <a:spcBef>
                <a:spcPct val="30000"/>
              </a:spcBef>
              <a:buClr>
                <a:srgbClr xmlns:mc="http://schemas.openxmlformats.org/markup-compatibility/2006" xmlns:a14="http://schemas.microsoft.com/office/drawing/2007/7/7/main" val="C00000" mc:Ignorable=""/>
              </a:buClr>
              <a:buSzPct val="100000"/>
              <a:buFont typeface="Arial" pitchFamily="34" charset="0"/>
              <a:buChar char="•"/>
              <a:defRPr/>
            </a:pPr>
            <a:r>
              <a:rPr lang="en-US" sz="1600" kern="0" dirty="0" smtClean="0">
                <a:solidFill>
                  <a:srgbClr xmlns:mc="http://schemas.openxmlformats.org/markup-compatibility/2006" xmlns:a14="http://schemas.microsoft.com/office/drawing/2007/7/7/main" val="FFFFFF" mc:Ignorable=""/>
                </a:solidFill>
              </a:rPr>
              <a:t>View consolidated reports from management data warehouse</a:t>
            </a: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4800600" y="8481304"/>
            <a:ext cx="3993777" cy="236988"/>
          </a:xfrm>
          <a:prstGeom prst="rect">
            <a:avLst/>
          </a:prstGeom>
          <a:noFill/>
        </p:spPr>
        <p:txBody>
          <a:bodyPr wrap="square" rtlCol="0">
            <a:spAutoFit/>
          </a:bodyPr>
          <a:lstStyle/>
          <a:p>
            <a:pPr marL="274320" indent="-274320">
              <a:lnSpc>
                <a:spcPct val="85000"/>
              </a:lnSpc>
              <a:spcBef>
                <a:spcPct val="30000"/>
              </a:spcBef>
              <a:buClr>
                <a:srgbClr xmlns:mc="http://schemas.openxmlformats.org/markup-compatibility/2006" xmlns:a14="http://schemas.microsoft.com/office/drawing/2007/7/7/main" val="C00000" mc:Ignorable=""/>
              </a:buClr>
              <a:buSzPct val="100000"/>
              <a:buFont typeface="Wingdings" pitchFamily="2" charset="2"/>
              <a:buChar char="§"/>
              <a:defRPr/>
            </a:pPr>
            <a:endParaRPr lang="en-US" sz="700" dirty="0">
              <a:solidFill>
                <a:srgbClr xmlns:mc="http://schemas.openxmlformats.org/markup-compatibility/2006" xmlns:a14="http://schemas.microsoft.com/office/drawing/2007/7/7/main" val="FFFFFF" mc:Ignorable=""/>
              </a:solidFill>
              <a:latin typeface="segoe ui" pitchFamily="34" charset="0"/>
            </a:endParaRPr>
          </a:p>
          <a:p>
            <a:pPr marL="274320" indent="-274320">
              <a:lnSpc>
                <a:spcPct val="85000"/>
              </a:lnSpc>
              <a:spcBef>
                <a:spcPct val="30000"/>
              </a:spcBef>
              <a:buClr>
                <a:srgbClr xmlns:mc="http://schemas.openxmlformats.org/markup-compatibility/2006" xmlns:a14="http://schemas.microsoft.com/office/drawing/2007/7/7/main" val="C00000" mc:Ignorable=""/>
              </a:buClr>
              <a:buSzPct val="100000"/>
              <a:buFont typeface="Wingdings" pitchFamily="2" charset="2"/>
              <a:buChar char="§"/>
              <a:defRPr/>
            </a:pPr>
            <a:endParaRPr lang="en-US" sz="300" dirty="0">
              <a:solidFill>
                <a:prstClr val="black"/>
              </a:solidFill>
              <a:latin typeface="segoe ui" pitchFamily="34" charset="0"/>
            </a:endParaRPr>
          </a:p>
        </p:txBody>
      </p:sp>
      <p:sp>
        <p:nvSpPr>
          <p:cNvPr id="13" name="Title 12"/>
          <p:cNvSpPr>
            <a:spLocks noGrp="1"/>
          </p:cNvSpPr>
          <p:nvPr>
            <p:ph type="title"/>
          </p:nvPr>
        </p:nvSpPr>
        <p:spPr>
          <a:xfrm>
            <a:off x="381000" y="230188"/>
            <a:ext cx="8382000" cy="553998"/>
          </a:xfrm>
        </p:spPr>
        <p:txBody>
          <a:bodyPr/>
          <a:lstStyle/>
          <a:p>
            <a:r>
              <a:rPr lang="en-GB" sz="4000" dirty="0"/>
              <a:t>Consolidating with SQL Server </a:t>
            </a:r>
            <a:r>
              <a:rPr lang="en-GB" sz="4000" dirty="0" smtClean="0"/>
              <a:t>2008 R2</a:t>
            </a:r>
            <a:endParaRPr lang="en-US" sz="4000" dirty="0"/>
          </a:p>
        </p:txBody>
      </p:sp>
      <p:sp>
        <p:nvSpPr>
          <p:cNvPr id="16" name="Rectangle 15"/>
          <p:cNvSpPr/>
          <p:nvPr/>
        </p:nvSpPr>
        <p:spPr bwMode="auto">
          <a:xfrm>
            <a:off x="286394" y="1524000"/>
            <a:ext cx="2622117" cy="457200"/>
          </a:xfrm>
          <a:prstGeom prst="rect">
            <a:avLst/>
          </a:prstGeom>
          <a:gradFill flip="none" rotWithShape="1">
            <a:gsLst>
              <a:gs pos="0">
                <a:srgbClr xmlns:mc="http://schemas.openxmlformats.org/markup-compatibility/2006" xmlns:a14="http://schemas.microsoft.com/office/drawing/2007/7/7/main" val="F69200" mc:Ignorable=""/>
              </a:gs>
              <a:gs pos="50000">
                <a:schemeClr val="bg1"/>
              </a:gs>
              <a:gs pos="70000">
                <a:schemeClr val="bg1"/>
              </a:gs>
            </a:gsLst>
            <a:lin ang="1200000" scaled="0"/>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a:lnSpc>
                <a:spcPct val="90000"/>
              </a:lnSpc>
              <a:spcBef>
                <a:spcPts val="473"/>
              </a:spcBef>
              <a:buClr>
                <a:srgbClr xmlns:mc="http://schemas.openxmlformats.org/markup-compatibility/2006" xmlns:a14="http://schemas.microsoft.com/office/drawing/2007/7/7/main" val="CCCCCC" mc:Ignorable=""/>
              </a:buClr>
              <a:buSzPct val="95000"/>
              <a:tabLst>
                <a:tab pos="424590" algn="l"/>
              </a:tabLst>
              <a:defRPr/>
            </a:pPr>
            <a:r>
              <a:rPr lang="en-US" sz="1600" b="1"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rPr>
              <a:t>Server Clustering</a:t>
            </a:r>
            <a:endParaRPr lang="en-US" sz="1600" b="1"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ndParaRPr>
          </a:p>
        </p:txBody>
      </p:sp>
      <p:sp>
        <p:nvSpPr>
          <p:cNvPr id="19" name="Rectangle 18"/>
          <p:cNvSpPr/>
          <p:nvPr/>
        </p:nvSpPr>
        <p:spPr bwMode="auto">
          <a:xfrm>
            <a:off x="287207" y="1790579"/>
            <a:ext cx="2621363" cy="3501796"/>
          </a:xfrm>
          <a:prstGeom prst="rect">
            <a:avLst/>
          </a:prstGeom>
          <a:gradFill flip="none" rotWithShape="1">
            <a:gsLst>
              <a:gs pos="0">
                <a:schemeClr val="tx2">
                  <a:lumMod val="50000"/>
                  <a:alpha val="0"/>
                </a:schemeClr>
              </a:gs>
              <a:gs pos="50000">
                <a:schemeClr val="bg1"/>
              </a:gs>
              <a:gs pos="100000">
                <a:schemeClr val="bg2">
                  <a:alpha val="0"/>
                </a:scheme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ndParaRPr>
          </a:p>
        </p:txBody>
      </p:sp>
      <p:sp>
        <p:nvSpPr>
          <p:cNvPr id="20" name="Rectangle 19"/>
          <p:cNvSpPr/>
          <p:nvPr/>
        </p:nvSpPr>
        <p:spPr bwMode="auto">
          <a:xfrm>
            <a:off x="2955339" y="1790579"/>
            <a:ext cx="2824683" cy="3501796"/>
          </a:xfrm>
          <a:prstGeom prst="rect">
            <a:avLst/>
          </a:prstGeom>
          <a:gradFill flip="none" rotWithShape="1">
            <a:gsLst>
              <a:gs pos="0">
                <a:schemeClr val="tx2">
                  <a:lumMod val="50000"/>
                  <a:alpha val="0"/>
                </a:schemeClr>
              </a:gs>
              <a:gs pos="50000">
                <a:schemeClr val="bg1"/>
              </a:gs>
              <a:gs pos="100000">
                <a:schemeClr val="bg2">
                  <a:alpha val="0"/>
                </a:scheme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ndParaRPr>
          </a:p>
        </p:txBody>
      </p:sp>
      <p:sp>
        <p:nvSpPr>
          <p:cNvPr id="21" name="Rectangle 20"/>
          <p:cNvSpPr/>
          <p:nvPr/>
        </p:nvSpPr>
        <p:spPr bwMode="auto">
          <a:xfrm>
            <a:off x="5824786" y="1790579"/>
            <a:ext cx="3077478" cy="3501796"/>
          </a:xfrm>
          <a:prstGeom prst="rect">
            <a:avLst/>
          </a:prstGeom>
          <a:gradFill flip="none" rotWithShape="1">
            <a:gsLst>
              <a:gs pos="0">
                <a:schemeClr val="tx2">
                  <a:lumMod val="50000"/>
                  <a:alpha val="0"/>
                </a:schemeClr>
              </a:gs>
              <a:gs pos="50000">
                <a:schemeClr val="bg1"/>
              </a:gs>
              <a:gs pos="100000">
                <a:schemeClr val="bg2">
                  <a:alpha val="0"/>
                </a:scheme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ndParaRPr>
          </a:p>
        </p:txBody>
      </p:sp>
      <p:sp>
        <p:nvSpPr>
          <p:cNvPr id="26" name="Rectangle 25"/>
          <p:cNvSpPr/>
          <p:nvPr/>
        </p:nvSpPr>
        <p:spPr bwMode="auto">
          <a:xfrm>
            <a:off x="2955339" y="1526787"/>
            <a:ext cx="2825496" cy="457200"/>
          </a:xfrm>
          <a:prstGeom prst="rect">
            <a:avLst/>
          </a:prstGeom>
          <a:gradFill flip="none" rotWithShape="1">
            <a:gsLst>
              <a:gs pos="0">
                <a:srgbClr xmlns:mc="http://schemas.openxmlformats.org/markup-compatibility/2006" xmlns:a14="http://schemas.microsoft.com/office/drawing/2007/7/7/main" val="F69200" mc:Ignorable=""/>
              </a:gs>
              <a:gs pos="50000">
                <a:schemeClr val="bg1"/>
              </a:gs>
              <a:gs pos="70000">
                <a:schemeClr val="bg1"/>
              </a:gs>
            </a:gsLst>
            <a:lin ang="1200000" scaled="0"/>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a:lnSpc>
                <a:spcPct val="90000"/>
              </a:lnSpc>
              <a:spcBef>
                <a:spcPts val="473"/>
              </a:spcBef>
              <a:buClr>
                <a:srgbClr xmlns:mc="http://schemas.openxmlformats.org/markup-compatibility/2006" xmlns:a14="http://schemas.microsoft.com/office/drawing/2007/7/7/main" val="CCCCCC" mc:Ignorable=""/>
              </a:buClr>
              <a:buSzPct val="95000"/>
              <a:tabLst>
                <a:tab pos="424590" algn="l"/>
              </a:tabLst>
              <a:defRPr/>
            </a:pPr>
            <a:r>
              <a:rPr lang="en-US" sz="1600" b="1"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rPr>
              <a:t>Database Mirroring</a:t>
            </a:r>
            <a:endParaRPr lang="en-US" sz="1600" b="1"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ndParaRPr>
          </a:p>
        </p:txBody>
      </p:sp>
      <p:sp>
        <p:nvSpPr>
          <p:cNvPr id="29" name="Rectangle 28"/>
          <p:cNvSpPr/>
          <p:nvPr/>
        </p:nvSpPr>
        <p:spPr bwMode="auto">
          <a:xfrm>
            <a:off x="5824786" y="1526771"/>
            <a:ext cx="3078364" cy="457200"/>
          </a:xfrm>
          <a:prstGeom prst="rect">
            <a:avLst/>
          </a:prstGeom>
          <a:gradFill flip="none" rotWithShape="1">
            <a:gsLst>
              <a:gs pos="0">
                <a:srgbClr xmlns:mc="http://schemas.openxmlformats.org/markup-compatibility/2006" xmlns:a14="http://schemas.microsoft.com/office/drawing/2007/7/7/main" val="F69200" mc:Ignorable=""/>
              </a:gs>
              <a:gs pos="50000">
                <a:schemeClr val="bg1"/>
              </a:gs>
              <a:gs pos="70000">
                <a:schemeClr val="bg1"/>
              </a:gs>
            </a:gsLst>
            <a:lin ang="1200000" scaled="0"/>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a:lnSpc>
                <a:spcPct val="90000"/>
              </a:lnSpc>
              <a:spcBef>
                <a:spcPts val="473"/>
              </a:spcBef>
              <a:buClr>
                <a:srgbClr xmlns:mc="http://schemas.openxmlformats.org/markup-compatibility/2006" xmlns:a14="http://schemas.microsoft.com/office/drawing/2007/7/7/main" val="CCCCCC" mc:Ignorable=""/>
              </a:buClr>
              <a:buSzPct val="95000"/>
              <a:tabLst>
                <a:tab pos="424590" algn="l"/>
              </a:tabLst>
              <a:defRPr/>
            </a:pPr>
            <a:r>
              <a:rPr lang="en-US" sz="1600" b="1"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rPr>
              <a:t>Peer-to-Peer Replication</a:t>
            </a:r>
            <a:endParaRPr lang="en-US" sz="1600" b="1"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ndParaRPr>
          </a:p>
        </p:txBody>
      </p:sp>
      <p:sp>
        <p:nvSpPr>
          <p:cNvPr id="18" name="Slide Number Placeholder 17"/>
          <p:cNvSpPr>
            <a:spLocks noGrp="1"/>
          </p:cNvSpPr>
          <p:nvPr>
            <p:ph type="sldNum" sz="quarter" idx="10"/>
          </p:nvPr>
        </p:nvSpPr>
        <p:spPr>
          <a:xfrm>
            <a:off x="7010400" y="6416675"/>
            <a:ext cx="2133600" cy="365125"/>
          </a:xfrm>
        </p:spPr>
        <p:txBody>
          <a:bodyPr/>
          <a:lstStyle/>
          <a:p>
            <a:fld id="{B6F15528-21DE-4FAA-801E-634DDDAF4B2B}" type="slidenum">
              <a:rPr>
                <a:solidFill>
                  <a:srgbClr xmlns:mc="http://schemas.openxmlformats.org/markup-compatibility/2006" xmlns:a14="http://schemas.microsoft.com/office/drawing/2007/7/7/main" val="FFFFFF" mc:Ignorable="">
                    <a:tint val="75000"/>
                  </a:srgbClr>
                </a:solidFill>
              </a:rPr>
              <a:pPr/>
              <a:t>21</a:t>
            </a:fld>
            <a:endParaRPr dirty="0">
              <a:solidFill>
                <a:srgbClr xmlns:mc="http://schemas.openxmlformats.org/markup-compatibility/2006" xmlns:a14="http://schemas.microsoft.com/office/drawing/2007/7/7/main" val="FFFFFF" mc:Ignorable="">
                  <a:tint val="75000"/>
                </a:srgbClr>
              </a:solidFill>
            </a:endParaRPr>
          </a:p>
        </p:txBody>
      </p:sp>
      <p:sp>
        <p:nvSpPr>
          <p:cNvPr id="91" name="Title 1"/>
          <p:cNvSpPr txBox="1">
            <a:spLocks/>
          </p:cNvSpPr>
          <p:nvPr/>
        </p:nvSpPr>
        <p:spPr>
          <a:xfrm>
            <a:off x="381000" y="755202"/>
            <a:ext cx="8610600" cy="387798"/>
          </a:xfrm>
          <a:prstGeom prst="rect">
            <a:avLst/>
          </a:prstGeom>
        </p:spPr>
        <p:txBody>
          <a:bodyPr vert="horz" wrap="square" lIns="0" tIns="0" rIns="0" bIns="0" rtlCol="0" anchor="t">
            <a:spAutoFit/>
          </a:bodyPr>
          <a:lstStyle/>
          <a:p>
            <a:pPr defTabSz="914363">
              <a:lnSpc>
                <a:spcPct val="90000"/>
              </a:lnSpc>
            </a:pPr>
            <a:r>
              <a:rPr lang="en-GB" sz="2800" spc="-150" dirty="0" smtClean="0">
                <a:ln w="3175">
                  <a:noFill/>
                </a:ln>
                <a:solidFill>
                  <a:srgbClr xmlns:mc="http://schemas.openxmlformats.org/markup-compatibility/2006" xmlns:a14="http://schemas.microsoft.com/office/drawing/2007/7/7/main" val="D8B25C" mc:Ignorable="">
                    <a:lumMod val="75000"/>
                  </a:srgbClr>
                </a:solidFill>
                <a:latin typeface="segoe ui" pitchFamily="34" charset="0"/>
              </a:rPr>
              <a:t>High Availability</a:t>
            </a:r>
            <a:endParaRPr lang="en-GB" sz="4800" spc="-150" dirty="0">
              <a:ln w="3175">
                <a:noFill/>
              </a:ln>
              <a:solidFill>
                <a:srgbClr xmlns:mc="http://schemas.openxmlformats.org/markup-compatibility/2006" xmlns:a14="http://schemas.microsoft.com/office/drawing/2007/7/7/main" val="D8B25C" mc:Ignorable="">
                  <a:lumMod val="75000"/>
                </a:srgbClr>
              </a:solidFill>
              <a:latin typeface="segoe ui" pitchFamily="34" charset="0"/>
            </a:endParaRPr>
          </a:p>
        </p:txBody>
      </p:sp>
      <p:sp>
        <p:nvSpPr>
          <p:cNvPr id="47" name="TextBox 46"/>
          <p:cNvSpPr txBox="1"/>
          <p:nvPr/>
        </p:nvSpPr>
        <p:spPr>
          <a:xfrm>
            <a:off x="374073" y="2090273"/>
            <a:ext cx="2535382" cy="1717393"/>
          </a:xfrm>
          <a:prstGeom prst="rect">
            <a:avLst/>
          </a:prstGeom>
          <a:noFill/>
        </p:spPr>
        <p:txBody>
          <a:bodyPr wrap="square" rtlCol="0">
            <a:spAutoFit/>
          </a:bodyPr>
          <a:lstStyle/>
          <a:p>
            <a:pPr marL="233363" lvl="1" indent="-233363">
              <a:spcBef>
                <a:spcPct val="30000"/>
              </a:spcBef>
              <a:buClr>
                <a:srgbClr xmlns:mc="http://schemas.openxmlformats.org/markup-compatibility/2006" xmlns:a14="http://schemas.microsoft.com/office/drawing/2007/7/7/main" val="C00000" mc:Ignorable=""/>
              </a:buClr>
              <a:buSzPct val="100000"/>
              <a:buFont typeface="Arial" pitchFamily="34" charset="0"/>
              <a:buChar char="•"/>
              <a:defRPr/>
            </a:pPr>
            <a:r>
              <a:rPr lang="en-US" sz="1600" dirty="0" smtClean="0">
                <a:solidFill>
                  <a:srgbClr xmlns:mc="http://schemas.openxmlformats.org/markup-compatibility/2006" xmlns:a14="http://schemas.microsoft.com/office/drawing/2007/7/7/main" val="FFFFFF" mc:Ignorable=""/>
                </a:solidFill>
              </a:rPr>
              <a:t>Failover at the instance-level</a:t>
            </a:r>
          </a:p>
          <a:p>
            <a:pPr marL="233363" lvl="1" indent="-233363">
              <a:spcBef>
                <a:spcPct val="30000"/>
              </a:spcBef>
              <a:buClr>
                <a:srgbClr xmlns:mc="http://schemas.openxmlformats.org/markup-compatibility/2006" xmlns:a14="http://schemas.microsoft.com/office/drawing/2007/7/7/main" val="C00000" mc:Ignorable=""/>
              </a:buClr>
              <a:buSzPct val="100000"/>
              <a:buFont typeface="Arial" pitchFamily="34" charset="0"/>
              <a:buChar char="•"/>
              <a:defRPr/>
            </a:pPr>
            <a:r>
              <a:rPr lang="en-US" sz="1600" dirty="0" smtClean="0">
                <a:solidFill>
                  <a:srgbClr xmlns:mc="http://schemas.openxmlformats.org/markup-compatibility/2006" xmlns:a14="http://schemas.microsoft.com/office/drawing/2007/7/7/main" val="FFFFFF" mc:Ignorable=""/>
                </a:solidFill>
              </a:rPr>
              <a:t>Cluster up to 16 nodes with Enterprise Edition</a:t>
            </a:r>
          </a:p>
          <a:p>
            <a:pPr marL="690563" lvl="2" indent="-233363">
              <a:spcBef>
                <a:spcPct val="30000"/>
              </a:spcBef>
              <a:buClr>
                <a:srgbClr xmlns:mc="http://schemas.openxmlformats.org/markup-compatibility/2006" xmlns:a14="http://schemas.microsoft.com/office/drawing/2007/7/7/main" val="C00000" mc:Ignorable=""/>
              </a:buClr>
              <a:buSzPct val="100000"/>
              <a:buFont typeface="Arial" pitchFamily="34" charset="0"/>
              <a:buChar char="•"/>
              <a:defRPr/>
            </a:pPr>
            <a:r>
              <a:rPr lang="en-US" sz="1600" dirty="0" smtClean="0">
                <a:solidFill>
                  <a:srgbClr xmlns:mc="http://schemas.openxmlformats.org/markup-compatibility/2006" xmlns:a14="http://schemas.microsoft.com/office/drawing/2007/7/7/main" val="FFFFFF" mc:Ignorable=""/>
                </a:solidFill>
              </a:rPr>
              <a:t>2 nodes with Standard Edition</a:t>
            </a:r>
          </a:p>
        </p:txBody>
      </p:sp>
      <p:sp>
        <p:nvSpPr>
          <p:cNvPr id="48" name="TextBox 47"/>
          <p:cNvSpPr txBox="1"/>
          <p:nvPr/>
        </p:nvSpPr>
        <p:spPr>
          <a:xfrm>
            <a:off x="3048000" y="2057400"/>
            <a:ext cx="2535382" cy="2529923"/>
          </a:xfrm>
          <a:prstGeom prst="rect">
            <a:avLst/>
          </a:prstGeom>
          <a:noFill/>
        </p:spPr>
        <p:txBody>
          <a:bodyPr wrap="square" rtlCol="0">
            <a:spAutoFit/>
          </a:bodyPr>
          <a:lstStyle/>
          <a:p>
            <a:pPr marL="233363" lvl="1" indent="-233363">
              <a:spcBef>
                <a:spcPct val="30000"/>
              </a:spcBef>
              <a:buClr>
                <a:srgbClr xmlns:mc="http://schemas.openxmlformats.org/markup-compatibility/2006" xmlns:a14="http://schemas.microsoft.com/office/drawing/2007/7/7/main" val="C00000" mc:Ignorable=""/>
              </a:buClr>
              <a:buSzPct val="100000"/>
              <a:buFont typeface="Arial" pitchFamily="34" charset="0"/>
              <a:buChar char="•"/>
              <a:defRPr/>
            </a:pPr>
            <a:r>
              <a:rPr lang="en-US" sz="1600" dirty="0" smtClean="0">
                <a:solidFill>
                  <a:srgbClr xmlns:mc="http://schemas.openxmlformats.org/markup-compatibility/2006" xmlns:a14="http://schemas.microsoft.com/office/drawing/2007/7/7/main" val="FFFFFF" mc:Ignorable=""/>
                </a:solidFill>
              </a:rPr>
              <a:t>Failover at the database level</a:t>
            </a:r>
          </a:p>
          <a:p>
            <a:pPr marL="233363" lvl="1" indent="-233363">
              <a:spcBef>
                <a:spcPct val="30000"/>
              </a:spcBef>
              <a:buClr>
                <a:srgbClr xmlns:mc="http://schemas.openxmlformats.org/markup-compatibility/2006" xmlns:a14="http://schemas.microsoft.com/office/drawing/2007/7/7/main" val="C00000" mc:Ignorable=""/>
              </a:buClr>
              <a:buSzPct val="100000"/>
              <a:buFont typeface="Arial" pitchFamily="34" charset="0"/>
              <a:buChar char="•"/>
              <a:defRPr/>
            </a:pPr>
            <a:r>
              <a:rPr lang="en-US" sz="1600" dirty="0" smtClean="0">
                <a:solidFill>
                  <a:srgbClr xmlns:mc="http://schemas.openxmlformats.org/markup-compatibility/2006" xmlns:a14="http://schemas.microsoft.com/office/drawing/2007/7/7/main" val="FFFFFF" mc:Ignorable=""/>
                </a:solidFill>
              </a:rPr>
              <a:t>Enhancements in SQL Server 2008</a:t>
            </a:r>
          </a:p>
          <a:p>
            <a:pPr marL="690563" lvl="2" indent="-233363">
              <a:spcBef>
                <a:spcPct val="30000"/>
              </a:spcBef>
              <a:buClr>
                <a:srgbClr xmlns:mc="http://schemas.openxmlformats.org/markup-compatibility/2006" xmlns:a14="http://schemas.microsoft.com/office/drawing/2007/7/7/main" val="C00000" mc:Ignorable=""/>
              </a:buClr>
              <a:buSzPct val="100000"/>
              <a:buFont typeface="Arial" pitchFamily="34" charset="0"/>
              <a:buChar char="•"/>
              <a:defRPr/>
            </a:pPr>
            <a:r>
              <a:rPr lang="en-US" sz="1600" dirty="0" smtClean="0">
                <a:solidFill>
                  <a:srgbClr xmlns:mc="http://schemas.openxmlformats.org/markup-compatibility/2006" xmlns:a14="http://schemas.microsoft.com/office/drawing/2007/7/7/main" val="FFFFFF" mc:Ignorable=""/>
                </a:solidFill>
              </a:rPr>
              <a:t>Log stream compression</a:t>
            </a:r>
          </a:p>
          <a:p>
            <a:pPr marL="690563" lvl="2" indent="-233363">
              <a:spcBef>
                <a:spcPct val="30000"/>
              </a:spcBef>
              <a:buClr>
                <a:srgbClr xmlns:mc="http://schemas.openxmlformats.org/markup-compatibility/2006" xmlns:a14="http://schemas.microsoft.com/office/drawing/2007/7/7/main" val="C00000" mc:Ignorable=""/>
              </a:buClr>
              <a:buSzPct val="100000"/>
              <a:buFont typeface="Arial" pitchFamily="34" charset="0"/>
              <a:buChar char="•"/>
              <a:defRPr/>
            </a:pPr>
            <a:r>
              <a:rPr lang="en-US" sz="1600" dirty="0" smtClean="0">
                <a:solidFill>
                  <a:srgbClr xmlns:mc="http://schemas.openxmlformats.org/markup-compatibility/2006" xmlns:a14="http://schemas.microsoft.com/office/drawing/2007/7/7/main" val="FFFFFF" mc:Ignorable=""/>
                </a:solidFill>
              </a:rPr>
              <a:t>Automatic recovery of corrupted pages</a:t>
            </a:r>
          </a:p>
        </p:txBody>
      </p:sp>
      <p:sp>
        <p:nvSpPr>
          <p:cNvPr id="49" name="TextBox 48"/>
          <p:cNvSpPr txBox="1"/>
          <p:nvPr/>
        </p:nvSpPr>
        <p:spPr>
          <a:xfrm>
            <a:off x="5943600" y="2133600"/>
            <a:ext cx="2743200" cy="3096232"/>
          </a:xfrm>
          <a:prstGeom prst="rect">
            <a:avLst/>
          </a:prstGeom>
          <a:noFill/>
        </p:spPr>
        <p:txBody>
          <a:bodyPr wrap="square" rtlCol="0">
            <a:spAutoFit/>
          </a:bodyPr>
          <a:lstStyle/>
          <a:p>
            <a:pPr marL="233363" lvl="1" indent="-233363">
              <a:spcBef>
                <a:spcPct val="30000"/>
              </a:spcBef>
              <a:buClr>
                <a:srgbClr xmlns:mc="http://schemas.openxmlformats.org/markup-compatibility/2006" xmlns:a14="http://schemas.microsoft.com/office/drawing/2007/7/7/main" val="C00000" mc:Ignorable=""/>
              </a:buClr>
              <a:buSzPct val="100000"/>
              <a:buFont typeface="Arial" pitchFamily="34" charset="0"/>
              <a:buChar char="•"/>
              <a:defRPr/>
            </a:pPr>
            <a:r>
              <a:rPr lang="en-US" sz="1600" dirty="0" smtClean="0">
                <a:solidFill>
                  <a:srgbClr xmlns:mc="http://schemas.openxmlformats.org/markup-compatibility/2006" xmlns:a14="http://schemas.microsoft.com/office/drawing/2007/7/7/main" val="FFFFFF" mc:Ignorable=""/>
                </a:solidFill>
              </a:rPr>
              <a:t>Replicate data between distributed instances</a:t>
            </a:r>
          </a:p>
          <a:p>
            <a:pPr marL="233363" lvl="1" indent="-233363">
              <a:spcBef>
                <a:spcPct val="30000"/>
              </a:spcBef>
              <a:buClr>
                <a:srgbClr xmlns:mc="http://schemas.openxmlformats.org/markup-compatibility/2006" xmlns:a14="http://schemas.microsoft.com/office/drawing/2007/7/7/main" val="C00000" mc:Ignorable=""/>
              </a:buClr>
              <a:buSzPct val="100000"/>
              <a:buFont typeface="Arial" pitchFamily="34" charset="0"/>
              <a:buChar char="•"/>
              <a:defRPr/>
            </a:pPr>
            <a:r>
              <a:rPr lang="en-US" sz="1600" dirty="0" smtClean="0">
                <a:solidFill>
                  <a:srgbClr xmlns:mc="http://schemas.openxmlformats.org/markup-compatibility/2006" xmlns:a14="http://schemas.microsoft.com/office/drawing/2007/7/7/main" val="FFFFFF" mc:Ignorable=""/>
                </a:solidFill>
              </a:rPr>
              <a:t>Available only in Enterprise Edition</a:t>
            </a:r>
          </a:p>
          <a:p>
            <a:pPr marL="233363" lvl="1" indent="-233363">
              <a:spcBef>
                <a:spcPct val="30000"/>
              </a:spcBef>
              <a:buClr>
                <a:srgbClr xmlns:mc="http://schemas.openxmlformats.org/markup-compatibility/2006" xmlns:a14="http://schemas.microsoft.com/office/drawing/2007/7/7/main" val="C00000" mc:Ignorable=""/>
              </a:buClr>
              <a:buSzPct val="100000"/>
              <a:buFont typeface="Arial" pitchFamily="34" charset="0"/>
              <a:buChar char="•"/>
              <a:defRPr/>
            </a:pPr>
            <a:r>
              <a:rPr lang="en-US" sz="1600" dirty="0" smtClean="0">
                <a:solidFill>
                  <a:srgbClr xmlns:mc="http://schemas.openxmlformats.org/markup-compatibility/2006" xmlns:a14="http://schemas.microsoft.com/office/drawing/2007/7/7/main" val="FFFFFF" mc:Ignorable=""/>
                </a:solidFill>
              </a:rPr>
              <a:t>Enhancements in SQL Server 2008</a:t>
            </a:r>
          </a:p>
          <a:p>
            <a:pPr marL="690563" lvl="2" indent="-233363">
              <a:spcBef>
                <a:spcPct val="30000"/>
              </a:spcBef>
              <a:buClr>
                <a:srgbClr xmlns:mc="http://schemas.openxmlformats.org/markup-compatibility/2006" xmlns:a14="http://schemas.microsoft.com/office/drawing/2007/7/7/main" val="C00000" mc:Ignorable=""/>
              </a:buClr>
              <a:buSzPct val="100000"/>
              <a:buFont typeface="Arial" pitchFamily="34" charset="0"/>
              <a:buChar char="•"/>
              <a:defRPr/>
            </a:pPr>
            <a:r>
              <a:rPr lang="en-US" sz="1600" dirty="0" smtClean="0">
                <a:solidFill>
                  <a:srgbClr xmlns:mc="http://schemas.openxmlformats.org/markup-compatibility/2006" xmlns:a14="http://schemas.microsoft.com/office/drawing/2007/7/7/main" val="FFFFFF" mc:Ignorable=""/>
                </a:solidFill>
              </a:rPr>
              <a:t>Simplified configuration and management</a:t>
            </a:r>
          </a:p>
          <a:p>
            <a:pPr marL="690563" lvl="2" indent="-233363">
              <a:spcBef>
                <a:spcPct val="30000"/>
              </a:spcBef>
              <a:buClr>
                <a:srgbClr xmlns:mc="http://schemas.openxmlformats.org/markup-compatibility/2006" xmlns:a14="http://schemas.microsoft.com/office/drawing/2007/7/7/main" val="C00000" mc:Ignorable=""/>
              </a:buClr>
              <a:buSzPct val="100000"/>
              <a:buFont typeface="Arial" pitchFamily="34" charset="0"/>
              <a:buChar char="•"/>
              <a:defRPr/>
            </a:pPr>
            <a:r>
              <a:rPr lang="en-US" sz="1600" dirty="0" smtClean="0">
                <a:solidFill>
                  <a:srgbClr xmlns:mc="http://schemas.openxmlformats.org/markup-compatibility/2006" xmlns:a14="http://schemas.microsoft.com/office/drawing/2007/7/7/main" val="FFFFFF" mc:Ignorable=""/>
                </a:solidFill>
              </a:rPr>
              <a:t>Add new nodes without interruption</a:t>
            </a:r>
          </a:p>
        </p:txBody>
      </p:sp>
      <p:grpSp>
        <p:nvGrpSpPr>
          <p:cNvPr id="65" name="Group 64"/>
          <p:cNvGrpSpPr/>
          <p:nvPr/>
        </p:nvGrpSpPr>
        <p:grpSpPr>
          <a:xfrm>
            <a:off x="533400" y="5562600"/>
            <a:ext cx="2286000" cy="1219200"/>
            <a:chOff x="533400" y="4953000"/>
            <a:chExt cx="2286000" cy="1219200"/>
          </a:xfrm>
        </p:grpSpPr>
        <p:sp>
          <p:nvSpPr>
            <p:cNvPr id="31" name="Rounded Rectangle 30"/>
            <p:cNvSpPr/>
            <p:nvPr/>
          </p:nvSpPr>
          <p:spPr bwMode="auto">
            <a:xfrm>
              <a:off x="533400" y="5029200"/>
              <a:ext cx="2286000" cy="1143000"/>
            </a:xfrm>
            <a:prstGeom prst="roundRect">
              <a:avLst/>
            </a:prstGeom>
            <a:gradFill rotWithShape="1">
              <a:gsLst>
                <a:gs pos="0">
                  <a:srgbClr xmlns:mc="http://schemas.openxmlformats.org/markup-compatibility/2006" xmlns:a14="http://schemas.microsoft.com/office/drawing/2007/7/7/main" val="968C8C" mc:Ignorable="">
                    <a:lumMod val="75000"/>
                  </a:srgbClr>
                </a:gs>
                <a:gs pos="80000">
                  <a:srgbClr xmlns:mc="http://schemas.openxmlformats.org/markup-compatibility/2006" xmlns:a14="http://schemas.microsoft.com/office/drawing/2007/7/7/main" val="968C8C" mc:Ignorable="">
                    <a:lumMod val="60000"/>
                    <a:lumOff val="40000"/>
                  </a:srgbClr>
                </a:gs>
                <a:gs pos="100000">
                  <a:srgbClr xmlns:mc="http://schemas.openxmlformats.org/markup-compatibility/2006" xmlns:a14="http://schemas.microsoft.com/office/drawing/2007/7/7/main" val="968C8C" mc:Ignorable="">
                    <a:lumMod val="60000"/>
                    <a:lumOff val="40000"/>
                  </a:srgbClr>
                </a:gs>
              </a:gsLst>
              <a:lin ang="16200000" scaled="0"/>
            </a:gradFill>
            <a:ln>
              <a:noFill/>
              <a:headEnd type="none" w="med" len="med"/>
              <a:tailEnd type="none" w="med" len="med"/>
            </a:ln>
            <a:effectLst/>
            <a:scene3d>
              <a:camera prst="perspectiveRelaxed"/>
              <a:lightRig rig="chilly" dir="t">
                <a:rot lat="0" lon="0" rev="18480000"/>
              </a:lightRig>
            </a:scene3d>
            <a:sp3d prstMaterial="clear">
              <a:bevelT h="63500"/>
            </a:sp3d>
          </p:spPr>
          <p:txBody>
            <a:bodyPr vert="horz" wrap="square" lIns="91436" tIns="45718" rIns="91436" bIns="45718" numCol="1" rtlCol="0" anchor="ctr" anchorCtr="0" compatLnSpc="1">
              <a:prstTxWarp prst="textNoShape">
                <a:avLst/>
              </a:prstTxWarp>
            </a:bodyPr>
            <a:lstStyle/>
            <a:p>
              <a:pPr algn="ctr" defTabSz="914099">
                <a:defRPr/>
              </a:pPr>
              <a:endParaRPr lang="en-GB" sz="2400" dirty="0" err="1" smtClean="0">
                <a:solidFill>
                  <a:prstClr val="whit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ndParaRPr>
            </a:p>
          </p:txBody>
        </p:sp>
        <p:cxnSp>
          <p:nvCxnSpPr>
            <p:cNvPr id="32" name="Straight Connector 31"/>
            <p:cNvCxnSpPr/>
            <p:nvPr/>
          </p:nvCxnSpPr>
          <p:spPr>
            <a:xfrm>
              <a:off x="1143000" y="5561012"/>
              <a:ext cx="1066800" cy="1588"/>
            </a:xfrm>
            <a:prstGeom prst="line">
              <a:avLst/>
            </a:prstGeom>
            <a:noFill/>
            <a:ln w="76200" cap="flat" cmpd="sng" algn="ctr">
              <a:solidFill>
                <a:sysClr val="windowText" lastClr="000000"/>
              </a:solidFill>
              <a:prstDash val="solid"/>
            </a:ln>
            <a:effectLst/>
          </p:spPr>
        </p:cxnSp>
        <p:pic>
          <p:nvPicPr>
            <p:cNvPr id="33" name="Picture 32" descr="Server.png"/>
            <p:cNvPicPr>
              <a:picLocks noChangeAspect="1"/>
            </p:cNvPicPr>
            <p:nvPr/>
          </p:nvPicPr>
          <p:blipFill>
            <a:blip r:embed="rId3" cstate="print"/>
            <a:stretch>
              <a:fillRect/>
            </a:stretch>
          </p:blipFill>
          <p:spPr>
            <a:xfrm>
              <a:off x="685800" y="4953000"/>
              <a:ext cx="671317" cy="990248"/>
            </a:xfrm>
            <a:prstGeom prst="rect">
              <a:avLst/>
            </a:prstGeom>
          </p:spPr>
        </p:pic>
        <p:pic>
          <p:nvPicPr>
            <p:cNvPr id="34" name="Picture 33" descr="Server.png"/>
            <p:cNvPicPr>
              <a:picLocks noChangeAspect="1"/>
            </p:cNvPicPr>
            <p:nvPr/>
          </p:nvPicPr>
          <p:blipFill>
            <a:blip r:embed="rId3" cstate="print"/>
            <a:stretch>
              <a:fillRect/>
            </a:stretch>
          </p:blipFill>
          <p:spPr>
            <a:xfrm>
              <a:off x="1995683" y="4953000"/>
              <a:ext cx="671317" cy="990248"/>
            </a:xfrm>
            <a:prstGeom prst="rect">
              <a:avLst/>
            </a:prstGeom>
          </p:spPr>
        </p:pic>
        <p:pic>
          <p:nvPicPr>
            <p:cNvPr id="35" name="Picture 34" descr="Database blue.png"/>
            <p:cNvPicPr>
              <a:picLocks noChangeAspect="1"/>
            </p:cNvPicPr>
            <p:nvPr/>
          </p:nvPicPr>
          <p:blipFill>
            <a:blip r:embed="rId4" cstate="print"/>
            <a:stretch>
              <a:fillRect/>
            </a:stretch>
          </p:blipFill>
          <p:spPr>
            <a:xfrm>
              <a:off x="1447800" y="5257800"/>
              <a:ext cx="442710" cy="533400"/>
            </a:xfrm>
            <a:prstGeom prst="rect">
              <a:avLst/>
            </a:prstGeom>
          </p:spPr>
        </p:pic>
      </p:grpSp>
      <p:grpSp>
        <p:nvGrpSpPr>
          <p:cNvPr id="66" name="Group 65"/>
          <p:cNvGrpSpPr/>
          <p:nvPr/>
        </p:nvGrpSpPr>
        <p:grpSpPr>
          <a:xfrm>
            <a:off x="3276600" y="5486400"/>
            <a:ext cx="2286000" cy="1295400"/>
            <a:chOff x="3276600" y="5029200"/>
            <a:chExt cx="2286000" cy="1295400"/>
          </a:xfrm>
        </p:grpSpPr>
        <p:sp>
          <p:nvSpPr>
            <p:cNvPr id="64" name="Rounded Rectangle 63"/>
            <p:cNvSpPr/>
            <p:nvPr/>
          </p:nvSpPr>
          <p:spPr bwMode="auto">
            <a:xfrm>
              <a:off x="3276600" y="5181600"/>
              <a:ext cx="2286000" cy="1143000"/>
            </a:xfrm>
            <a:prstGeom prst="roundRect">
              <a:avLst/>
            </a:prstGeom>
            <a:gradFill rotWithShape="1">
              <a:gsLst>
                <a:gs pos="0">
                  <a:srgbClr xmlns:mc="http://schemas.openxmlformats.org/markup-compatibility/2006" xmlns:a14="http://schemas.microsoft.com/office/drawing/2007/7/7/main" val="968C8C" mc:Ignorable="">
                    <a:lumMod val="75000"/>
                  </a:srgbClr>
                </a:gs>
                <a:gs pos="80000">
                  <a:srgbClr xmlns:mc="http://schemas.openxmlformats.org/markup-compatibility/2006" xmlns:a14="http://schemas.microsoft.com/office/drawing/2007/7/7/main" val="968C8C" mc:Ignorable="">
                    <a:lumMod val="60000"/>
                    <a:lumOff val="40000"/>
                  </a:srgbClr>
                </a:gs>
                <a:gs pos="100000">
                  <a:srgbClr xmlns:mc="http://schemas.openxmlformats.org/markup-compatibility/2006" xmlns:a14="http://schemas.microsoft.com/office/drawing/2007/7/7/main" val="968C8C" mc:Ignorable="">
                    <a:lumMod val="60000"/>
                    <a:lumOff val="40000"/>
                  </a:srgbClr>
                </a:gs>
              </a:gsLst>
              <a:lin ang="16200000" scaled="0"/>
            </a:gradFill>
            <a:ln>
              <a:noFill/>
              <a:headEnd type="none" w="med" len="med"/>
              <a:tailEnd type="none" w="med" len="med"/>
            </a:ln>
            <a:effectLst/>
            <a:scene3d>
              <a:camera prst="perspectiveRelaxed"/>
              <a:lightRig rig="chilly" dir="t">
                <a:rot lat="0" lon="0" rev="18480000"/>
              </a:lightRig>
            </a:scene3d>
            <a:sp3d prstMaterial="clear">
              <a:bevelT h="63500"/>
            </a:sp3d>
          </p:spPr>
          <p:txBody>
            <a:bodyPr vert="horz" wrap="square" lIns="91436" tIns="45718" rIns="91436" bIns="45718" numCol="1" rtlCol="0" anchor="ctr" anchorCtr="0" compatLnSpc="1">
              <a:prstTxWarp prst="textNoShape">
                <a:avLst/>
              </a:prstTxWarp>
            </a:bodyPr>
            <a:lstStyle/>
            <a:p>
              <a:pPr algn="ctr" defTabSz="914099">
                <a:defRPr/>
              </a:pPr>
              <a:endParaRPr lang="en-GB" sz="2400" dirty="0" err="1" smtClean="0">
                <a:solidFill>
                  <a:prstClr val="whit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ndParaRPr>
            </a:p>
          </p:txBody>
        </p:sp>
        <p:grpSp>
          <p:nvGrpSpPr>
            <p:cNvPr id="41" name="Group 40"/>
            <p:cNvGrpSpPr/>
            <p:nvPr/>
          </p:nvGrpSpPr>
          <p:grpSpPr>
            <a:xfrm>
              <a:off x="3276600" y="5029200"/>
              <a:ext cx="2222260" cy="1033517"/>
              <a:chOff x="1905000" y="3581400"/>
              <a:chExt cx="2222260" cy="1033517"/>
            </a:xfrm>
          </p:grpSpPr>
          <p:pic>
            <p:nvPicPr>
              <p:cNvPr id="42" name="Picture 41" descr="Server SQL database.png"/>
              <p:cNvPicPr>
                <a:picLocks noChangeAspect="1"/>
              </p:cNvPicPr>
              <p:nvPr/>
            </p:nvPicPr>
            <p:blipFill>
              <a:blip r:embed="rId5" cstate="print"/>
              <a:stretch>
                <a:fillRect/>
              </a:stretch>
            </p:blipFill>
            <p:spPr>
              <a:xfrm>
                <a:off x="1905000" y="3581400"/>
                <a:ext cx="698260" cy="1033517"/>
              </a:xfrm>
              <a:prstGeom prst="rect">
                <a:avLst/>
              </a:prstGeom>
            </p:spPr>
          </p:pic>
          <p:pic>
            <p:nvPicPr>
              <p:cNvPr id="43" name="Picture 42" descr="Server SQL database.png"/>
              <p:cNvPicPr>
                <a:picLocks noChangeAspect="1"/>
              </p:cNvPicPr>
              <p:nvPr/>
            </p:nvPicPr>
            <p:blipFill>
              <a:blip r:embed="rId5" cstate="print"/>
              <a:stretch>
                <a:fillRect/>
              </a:stretch>
            </p:blipFill>
            <p:spPr>
              <a:xfrm>
                <a:off x="3429000" y="3581400"/>
                <a:ext cx="698260" cy="1033517"/>
              </a:xfrm>
              <a:prstGeom prst="rect">
                <a:avLst/>
              </a:prstGeom>
            </p:spPr>
          </p:pic>
          <p:cxnSp>
            <p:nvCxnSpPr>
              <p:cNvPr id="50" name="Straight Arrow Connector 49"/>
              <p:cNvCxnSpPr/>
              <p:nvPr/>
            </p:nvCxnSpPr>
            <p:spPr>
              <a:xfrm>
                <a:off x="2667000" y="4419600"/>
                <a:ext cx="762000" cy="1222"/>
              </a:xfrm>
              <a:prstGeom prst="straightConnector1">
                <a:avLst/>
              </a:prstGeom>
              <a:noFill/>
              <a:ln w="76200" cap="flat" cmpd="sng" algn="ctr">
                <a:solidFill>
                  <a:srgbClr xmlns:mc="http://schemas.openxmlformats.org/markup-compatibility/2006" xmlns:a14="http://schemas.microsoft.com/office/drawing/2007/7/7/main" val="92D050" mc:Ignorable=""/>
                </a:solidFill>
                <a:prstDash val="solid"/>
                <a:tailEnd type="triangle"/>
              </a:ln>
              <a:effectLst/>
            </p:spPr>
          </p:cxnSp>
          <p:pic>
            <p:nvPicPr>
              <p:cNvPr id="51" name="Picture 50" descr="Document.png"/>
              <p:cNvPicPr>
                <a:picLocks noChangeAspect="1"/>
              </p:cNvPicPr>
              <p:nvPr/>
            </p:nvPicPr>
            <p:blipFill>
              <a:blip r:embed="rId6" cstate="print"/>
              <a:stretch>
                <a:fillRect/>
              </a:stretch>
            </p:blipFill>
            <p:spPr>
              <a:xfrm>
                <a:off x="2819400" y="4191000"/>
                <a:ext cx="195413" cy="418743"/>
              </a:xfrm>
              <a:prstGeom prst="rect">
                <a:avLst/>
              </a:prstGeom>
            </p:spPr>
          </p:pic>
        </p:grpSp>
      </p:grpSp>
      <p:grpSp>
        <p:nvGrpSpPr>
          <p:cNvPr id="58" name="Group 57"/>
          <p:cNvGrpSpPr/>
          <p:nvPr/>
        </p:nvGrpSpPr>
        <p:grpSpPr>
          <a:xfrm>
            <a:off x="6248400" y="5181600"/>
            <a:ext cx="2286000" cy="1447800"/>
            <a:chOff x="5105400" y="5029200"/>
            <a:chExt cx="2286000" cy="1447800"/>
          </a:xfrm>
        </p:grpSpPr>
        <p:sp>
          <p:nvSpPr>
            <p:cNvPr id="59" name="Oval 58"/>
            <p:cNvSpPr/>
            <p:nvPr/>
          </p:nvSpPr>
          <p:spPr bwMode="auto">
            <a:xfrm>
              <a:off x="5105400" y="5486400"/>
              <a:ext cx="2286000" cy="990600"/>
            </a:xfrm>
            <a:prstGeom prst="ellipse">
              <a:avLst/>
            </a:prstGeom>
            <a:gradFill rotWithShape="1">
              <a:gsLst>
                <a:gs pos="0">
                  <a:srgbClr xmlns:mc="http://schemas.openxmlformats.org/markup-compatibility/2006" xmlns:a14="http://schemas.microsoft.com/office/drawing/2007/7/7/main" val="968C8C" mc:Ignorable="">
                    <a:lumMod val="75000"/>
                  </a:srgbClr>
                </a:gs>
                <a:gs pos="80000">
                  <a:srgbClr xmlns:mc="http://schemas.openxmlformats.org/markup-compatibility/2006" xmlns:a14="http://schemas.microsoft.com/office/drawing/2007/7/7/main" val="968C8C" mc:Ignorable="">
                    <a:lumMod val="60000"/>
                    <a:lumOff val="40000"/>
                  </a:srgbClr>
                </a:gs>
                <a:gs pos="100000">
                  <a:srgbClr xmlns:mc="http://schemas.openxmlformats.org/markup-compatibility/2006" xmlns:a14="http://schemas.microsoft.com/office/drawing/2007/7/7/main" val="968C8C" mc:Ignorable="">
                    <a:lumMod val="60000"/>
                    <a:lumOff val="40000"/>
                  </a:srgbClr>
                </a:gs>
              </a:gsLst>
              <a:lin ang="16200000" scaled="0"/>
            </a:gradFill>
            <a:ln>
              <a:noFill/>
              <a:headEnd type="none" w="med" len="med"/>
              <a:tailEnd type="none" w="med" len="med"/>
            </a:ln>
            <a:effectLst/>
            <a:scene3d>
              <a:camera prst="orthographicFront"/>
              <a:lightRig rig="chilly" dir="t">
                <a:rot lat="0" lon="0" rev="18480000"/>
              </a:lightRig>
            </a:scene3d>
            <a:sp3d prstMaterial="clear">
              <a:bevelT h="63500"/>
            </a:sp3d>
          </p:spPr>
          <p:txBody>
            <a:bodyPr vert="horz" wrap="square" lIns="91436" tIns="45718" rIns="91436" bIns="45718" numCol="1" rtlCol="0" anchor="ctr" anchorCtr="0" compatLnSpc="1">
              <a:prstTxWarp prst="textNoShape">
                <a:avLst/>
              </a:prstTxWarp>
            </a:bodyPr>
            <a:lstStyle/>
            <a:p>
              <a:pPr algn="ctr" defTabSz="914099">
                <a:defRPr/>
              </a:pPr>
              <a:endParaRPr lang="en-GB" sz="2400" dirty="0" err="1" smtClean="0">
                <a:solidFill>
                  <a:prstClr val="whit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ndParaRPr>
            </a:p>
          </p:txBody>
        </p:sp>
        <p:pic>
          <p:nvPicPr>
            <p:cNvPr id="60" name="Picture 59" descr="Server SQL database.png"/>
            <p:cNvPicPr>
              <a:picLocks noChangeAspect="1"/>
            </p:cNvPicPr>
            <p:nvPr/>
          </p:nvPicPr>
          <p:blipFill>
            <a:blip r:embed="rId7" cstate="print"/>
            <a:stretch>
              <a:fillRect/>
            </a:stretch>
          </p:blipFill>
          <p:spPr>
            <a:xfrm>
              <a:off x="5257800" y="5486400"/>
              <a:ext cx="595296" cy="881117"/>
            </a:xfrm>
            <a:prstGeom prst="rect">
              <a:avLst/>
            </a:prstGeom>
          </p:spPr>
        </p:pic>
        <p:pic>
          <p:nvPicPr>
            <p:cNvPr id="61" name="Picture 60" descr="Server SQL database.png"/>
            <p:cNvPicPr>
              <a:picLocks noChangeAspect="1"/>
            </p:cNvPicPr>
            <p:nvPr/>
          </p:nvPicPr>
          <p:blipFill>
            <a:blip r:embed="rId7" cstate="print"/>
            <a:stretch>
              <a:fillRect/>
            </a:stretch>
          </p:blipFill>
          <p:spPr>
            <a:xfrm>
              <a:off x="6705600" y="5486400"/>
              <a:ext cx="595296" cy="881117"/>
            </a:xfrm>
            <a:prstGeom prst="rect">
              <a:avLst/>
            </a:prstGeom>
          </p:spPr>
        </p:pic>
        <p:pic>
          <p:nvPicPr>
            <p:cNvPr id="62" name="Picture 61" descr="Server SQL database.png"/>
            <p:cNvPicPr>
              <a:picLocks noChangeAspect="1"/>
            </p:cNvPicPr>
            <p:nvPr/>
          </p:nvPicPr>
          <p:blipFill>
            <a:blip r:embed="rId8" cstate="print"/>
            <a:stretch>
              <a:fillRect/>
            </a:stretch>
          </p:blipFill>
          <p:spPr>
            <a:xfrm>
              <a:off x="6019800" y="5029200"/>
              <a:ext cx="492332" cy="728717"/>
            </a:xfrm>
            <a:prstGeom prst="rect">
              <a:avLst/>
            </a:prstGeom>
          </p:spPr>
        </p:pic>
        <p:pic>
          <p:nvPicPr>
            <p:cNvPr id="63" name="Picture 62" descr="MSN icon refresh.png"/>
            <p:cNvPicPr>
              <a:picLocks noChangeAspect="1"/>
            </p:cNvPicPr>
            <p:nvPr/>
          </p:nvPicPr>
          <p:blipFill>
            <a:blip r:embed="rId9" cstate="print"/>
            <a:stretch>
              <a:fillRect/>
            </a:stretch>
          </p:blipFill>
          <p:spPr>
            <a:xfrm>
              <a:off x="6019800" y="5867400"/>
              <a:ext cx="562436" cy="533400"/>
            </a:xfrm>
            <a:prstGeom prst="rect">
              <a:avLst/>
            </a:prstGeom>
          </p:spPr>
        </p:pic>
      </p:gr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685800"/>
            <a:ext cx="8382000" cy="387798"/>
          </a:xfrm>
        </p:spPr>
        <p:txBody>
          <a:bodyPr/>
          <a:lstStyle/>
          <a:p>
            <a:r>
              <a:rPr lang="en-GB" sz="2800" dirty="0" smtClean="0">
                <a:solidFill>
                  <a:schemeClr val="accent4">
                    <a:lumMod val="75000"/>
                  </a:schemeClr>
                </a:solidFill>
              </a:rPr>
              <a:t>Security</a:t>
            </a:r>
            <a:endParaRPr lang="en-GB" dirty="0">
              <a:solidFill>
                <a:schemeClr val="accent4">
                  <a:lumMod val="75000"/>
                </a:schemeClr>
              </a:solidFill>
            </a:endParaRPr>
          </a:p>
        </p:txBody>
      </p:sp>
      <p:sp>
        <p:nvSpPr>
          <p:cNvPr id="12" name="Rectangle 11"/>
          <p:cNvSpPr/>
          <p:nvPr/>
        </p:nvSpPr>
        <p:spPr bwMode="auto">
          <a:xfrm>
            <a:off x="596482" y="1183944"/>
            <a:ext cx="7556918" cy="416256"/>
          </a:xfrm>
          <a:prstGeom prst="rect">
            <a:avLst/>
          </a:prstGeom>
          <a:gradFill flip="none" rotWithShape="1">
            <a:gsLst>
              <a:gs pos="0">
                <a:srgbClr xmlns:mc="http://schemas.openxmlformats.org/markup-compatibility/2006" xmlns:a14="http://schemas.microsoft.com/office/drawing/2007/7/7/main" val="F69200" mc:Ignorable=""/>
              </a:gs>
              <a:gs pos="50000">
                <a:srgbClr xmlns:mc="http://schemas.openxmlformats.org/markup-compatibility/2006" xmlns:a14="http://schemas.microsoft.com/office/drawing/2007/7/7/main" val="000000" mc:Ignorable=""/>
              </a:gs>
              <a:gs pos="70000">
                <a:srgbClr xmlns:mc="http://schemas.openxmlformats.org/markup-compatibility/2006" xmlns:a14="http://schemas.microsoft.com/office/drawing/2007/7/7/main" val="000000" mc:Ignorable=""/>
              </a:gs>
            </a:gsLst>
            <a:lin ang="1200000" scaled="0"/>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rgbClr xmlns:mc="http://schemas.openxmlformats.org/markup-compatibility/2006" xmlns:a14="http://schemas.microsoft.com/office/drawing/2007/7/7/main" val="0099FF" mc:Ignorable="">
                <a:satMod val="300000"/>
              </a:srgbClr>
            </a:contourClr>
          </a:sp3d>
        </p:spPr>
        <p:txBody>
          <a:bodyPr vert="horz" wrap="square" lIns="0" tIns="0" rIns="0" bIns="0" numCol="1" rtlCol="0" anchor="ctr" anchorCtr="0" compatLnSpc="1">
            <a:prstTxWarp prst="textNoShape">
              <a:avLst/>
            </a:prstTxWarp>
          </a:bodyPr>
          <a:lstStyle/>
          <a:p>
            <a:pPr defTabSz="914099" fontAlgn="auto">
              <a:lnSpc>
                <a:spcPct val="90000"/>
              </a:lnSpc>
              <a:spcBef>
                <a:spcPts val="473"/>
              </a:spcBef>
              <a:spcAft>
                <a:spcPts val="0"/>
              </a:spcAft>
              <a:buClr>
                <a:srgbClr xmlns:mc="http://schemas.openxmlformats.org/markup-compatibility/2006" xmlns:a14="http://schemas.microsoft.com/office/drawing/2007/7/7/main" val="CCCCCC" mc:Ignorable=""/>
              </a:buClr>
              <a:buSzPct val="95000"/>
              <a:tabLst>
                <a:tab pos="424590" algn="l"/>
              </a:tabLst>
              <a:defRPr/>
            </a:pPr>
            <a:r>
              <a:rPr lang="en-US" b="1"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rPr>
              <a:t>Integrity of consolidated database</a:t>
            </a:r>
            <a:endParaRPr lang="en-US" b="1"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ndParaRPr>
          </a:p>
        </p:txBody>
      </p:sp>
      <p:sp>
        <p:nvSpPr>
          <p:cNvPr id="11" name="Title 24"/>
          <p:cNvSpPr txBox="1">
            <a:spLocks/>
          </p:cNvSpPr>
          <p:nvPr/>
        </p:nvSpPr>
        <p:spPr>
          <a:xfrm>
            <a:off x="304800" y="76200"/>
            <a:ext cx="8534400" cy="553998"/>
          </a:xfrm>
          <a:prstGeom prst="rect">
            <a:avLst/>
          </a:prstGeom>
        </p:spPr>
        <p:txBody>
          <a:bodyPr vert="horz" wrap="square" lIns="0" tIns="0" rIns="0" bIns="0" rtlCol="0" anchor="t">
            <a:spAutoFit/>
          </a:bodyPr>
          <a:lstStyle/>
          <a:p>
            <a:pPr defTabSz="914363" fontAlgn="auto">
              <a:lnSpc>
                <a:spcPct val="90000"/>
              </a:lnSpc>
              <a:spcAft>
                <a:spcPts val="0"/>
              </a:spcAft>
              <a:defRPr/>
            </a:pPr>
            <a:r>
              <a:rPr lang="en-US" sz="4000" spc="-150" dirty="0" smtClean="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latin typeface="segoe ui" pitchFamily="34" charset="0"/>
              </a:rPr>
              <a:t>Consolidating with SQL Server 2008 R2</a:t>
            </a:r>
            <a:endParaRPr lang="en-US" sz="4000" spc="-150" dirty="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latin typeface="segoe ui" pitchFamily="34" charset="0"/>
            </a:endParaRPr>
          </a:p>
        </p:txBody>
      </p:sp>
      <p:sp>
        <p:nvSpPr>
          <p:cNvPr id="13" name="Rectangle 12"/>
          <p:cNvSpPr/>
          <p:nvPr/>
        </p:nvSpPr>
        <p:spPr bwMode="auto">
          <a:xfrm>
            <a:off x="533400" y="1758969"/>
            <a:ext cx="7924800" cy="4184631"/>
          </a:xfrm>
          <a:prstGeom prst="rect">
            <a:avLst/>
          </a:prstGeom>
          <a:gradFill flip="none" rotWithShape="1">
            <a:gsLst>
              <a:gs pos="0">
                <a:srgbClr xmlns:mc="http://schemas.openxmlformats.org/markup-compatibility/2006" xmlns:a14="http://schemas.microsoft.com/office/drawing/2007/7/7/main" val="CCCCCC" mc:Ignorable="">
                  <a:lumMod val="50000"/>
                  <a:alpha val="0"/>
                </a:srgbClr>
              </a:gs>
              <a:gs pos="50000">
                <a:srgbClr xmlns:mc="http://schemas.openxmlformats.org/markup-compatibility/2006" xmlns:a14="http://schemas.microsoft.com/office/drawing/2007/7/7/main" val="000000" mc:Ignorable=""/>
              </a:gs>
              <a:gs pos="100000">
                <a:srgbClr xmlns:mc="http://schemas.openxmlformats.org/markup-compatibility/2006" xmlns:a14="http://schemas.microsoft.com/office/drawing/2007/7/7/main" val="4D4D4D" mc:Ignorable="">
                  <a:alpha val="0"/>
                </a:srgbClr>
              </a:gs>
            </a:gsLst>
            <a:lin ang="5400000" scaled="1"/>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rgbClr xmlns:mc="http://schemas.openxmlformats.org/markup-compatibility/2006" xmlns:a14="http://schemas.microsoft.com/office/drawing/2007/7/7/main" val="0099FF" mc:Ignorable="">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auto">
              <a:spcBef>
                <a:spcPts val="0"/>
              </a:spcBef>
              <a:spcAft>
                <a:spcPts val="0"/>
              </a:spcAft>
              <a:defRPr/>
            </a:pPr>
            <a:endParaRPr lang="en-US" sz="23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ndParaRPr>
          </a:p>
        </p:txBody>
      </p:sp>
      <p:sp>
        <p:nvSpPr>
          <p:cNvPr id="14" name="TextBox 13"/>
          <p:cNvSpPr txBox="1"/>
          <p:nvPr/>
        </p:nvSpPr>
        <p:spPr>
          <a:xfrm>
            <a:off x="838200" y="1524000"/>
            <a:ext cx="7143999" cy="5358390"/>
          </a:xfrm>
          <a:prstGeom prst="rect">
            <a:avLst/>
          </a:prstGeom>
          <a:noFill/>
        </p:spPr>
        <p:txBody>
          <a:bodyPr wrap="square" rtlCol="0">
            <a:spAutoFit/>
          </a:bodyPr>
          <a:lstStyle/>
          <a:p>
            <a:pPr marL="265113" indent="-265113" defTabSz="914363">
              <a:lnSpc>
                <a:spcPct val="150000"/>
              </a:lnSpc>
              <a:spcBef>
                <a:spcPct val="20000"/>
              </a:spcBef>
              <a:buClr>
                <a:srgbClr xmlns:mc="http://schemas.openxmlformats.org/markup-compatibility/2006" xmlns:a14="http://schemas.microsoft.com/office/drawing/2007/7/7/main" val="C00000" mc:Ignorable=""/>
              </a:buClr>
              <a:buSzPct val="130000"/>
              <a:buFont typeface="Arial" pitchFamily="34" charset="0"/>
              <a:buChar char="•"/>
            </a:pPr>
            <a:r>
              <a:rPr lang="en-US" sz="2000" dirty="0" smtClean="0">
                <a:solidFill>
                  <a:prstClr val="white"/>
                </a:solidFill>
                <a:latin typeface="segoe ui" pitchFamily="34" charset="0"/>
              </a:rPr>
              <a:t>3-levels of application isolation</a:t>
            </a:r>
          </a:p>
          <a:p>
            <a:pPr marL="722313" lvl="1" indent="-265113" defTabSz="914363">
              <a:lnSpc>
                <a:spcPct val="150000"/>
              </a:lnSpc>
              <a:spcBef>
                <a:spcPct val="20000"/>
              </a:spcBef>
              <a:buClr>
                <a:srgbClr xmlns:mc="http://schemas.openxmlformats.org/markup-compatibility/2006" xmlns:a14="http://schemas.microsoft.com/office/drawing/2007/7/7/main" val="C00000" mc:Ignorable=""/>
              </a:buClr>
              <a:buSzPct val="130000"/>
              <a:buFont typeface="Arial" pitchFamily="34" charset="0"/>
              <a:buChar char="•"/>
            </a:pPr>
            <a:r>
              <a:rPr lang="en-US" dirty="0" smtClean="0">
                <a:solidFill>
                  <a:prstClr val="white"/>
                </a:solidFill>
                <a:latin typeface="segoe ui" pitchFamily="34" charset="0"/>
              </a:rPr>
              <a:t>Database (User)</a:t>
            </a:r>
          </a:p>
          <a:p>
            <a:pPr marL="722313" lvl="1" indent="-265113" defTabSz="914363">
              <a:lnSpc>
                <a:spcPct val="150000"/>
              </a:lnSpc>
              <a:spcBef>
                <a:spcPct val="20000"/>
              </a:spcBef>
              <a:buClr>
                <a:srgbClr xmlns:mc="http://schemas.openxmlformats.org/markup-compatibility/2006" xmlns:a14="http://schemas.microsoft.com/office/drawing/2007/7/7/main" val="C00000" mc:Ignorable=""/>
              </a:buClr>
              <a:buSzPct val="130000"/>
              <a:buFont typeface="Arial" pitchFamily="34" charset="0"/>
              <a:buChar char="•"/>
            </a:pPr>
            <a:r>
              <a:rPr lang="en-US" dirty="0" smtClean="0">
                <a:solidFill>
                  <a:prstClr val="white"/>
                </a:solidFill>
                <a:latin typeface="segoe ui" pitchFamily="34" charset="0"/>
              </a:rPr>
              <a:t>SQL Server Instance (Login)</a:t>
            </a:r>
          </a:p>
          <a:p>
            <a:pPr marL="722313" lvl="1" indent="-265113" defTabSz="914363">
              <a:lnSpc>
                <a:spcPct val="150000"/>
              </a:lnSpc>
              <a:spcBef>
                <a:spcPct val="20000"/>
              </a:spcBef>
              <a:buClr>
                <a:srgbClr xmlns:mc="http://schemas.openxmlformats.org/markup-compatibility/2006" xmlns:a14="http://schemas.microsoft.com/office/drawing/2007/7/7/main" val="C00000" mc:Ignorable=""/>
              </a:buClr>
              <a:buSzPct val="130000"/>
              <a:buFont typeface="Arial" pitchFamily="34" charset="0"/>
              <a:buChar char="•"/>
            </a:pPr>
            <a:r>
              <a:rPr lang="en-US" dirty="0" smtClean="0">
                <a:solidFill>
                  <a:prstClr val="white"/>
                </a:solidFill>
                <a:latin typeface="segoe ui" pitchFamily="34" charset="0"/>
              </a:rPr>
              <a:t>Server (physical or virtual) (Windows Account)</a:t>
            </a:r>
          </a:p>
          <a:p>
            <a:pPr marL="265113" indent="-265113" defTabSz="914363">
              <a:lnSpc>
                <a:spcPct val="150000"/>
              </a:lnSpc>
              <a:spcBef>
                <a:spcPct val="20000"/>
              </a:spcBef>
              <a:buClr>
                <a:srgbClr xmlns:mc="http://schemas.openxmlformats.org/markup-compatibility/2006" xmlns:a14="http://schemas.microsoft.com/office/drawing/2007/7/7/main" val="C00000" mc:Ignorable=""/>
              </a:buClr>
              <a:buSzPct val="130000"/>
              <a:buFont typeface="Arial" pitchFamily="34" charset="0"/>
              <a:buChar char="•"/>
            </a:pPr>
            <a:r>
              <a:rPr lang="en-US" sz="2000" dirty="0" smtClean="0">
                <a:solidFill>
                  <a:prstClr val="white"/>
                </a:solidFill>
                <a:latin typeface="segoe ui" pitchFamily="34" charset="0"/>
              </a:rPr>
              <a:t>Transparent Data Encryption</a:t>
            </a:r>
          </a:p>
          <a:p>
            <a:pPr marL="722313" lvl="1" indent="-265113" defTabSz="914363">
              <a:lnSpc>
                <a:spcPct val="150000"/>
              </a:lnSpc>
              <a:spcBef>
                <a:spcPct val="20000"/>
              </a:spcBef>
              <a:buClr>
                <a:srgbClr xmlns:mc="http://schemas.openxmlformats.org/markup-compatibility/2006" xmlns:a14="http://schemas.microsoft.com/office/drawing/2007/7/7/main" val="C00000" mc:Ignorable=""/>
              </a:buClr>
              <a:buSzPct val="130000"/>
              <a:buFont typeface="Arial" pitchFamily="34" charset="0"/>
              <a:buChar char="•"/>
            </a:pPr>
            <a:r>
              <a:rPr lang="en-US" dirty="0" smtClean="0">
                <a:solidFill>
                  <a:prstClr val="white"/>
                </a:solidFill>
                <a:latin typeface="segoe ui" pitchFamily="34" charset="0"/>
              </a:rPr>
              <a:t>Data is stored in an encrypted form</a:t>
            </a:r>
          </a:p>
          <a:p>
            <a:pPr marL="722313" lvl="1" indent="-265113" defTabSz="914363">
              <a:lnSpc>
                <a:spcPct val="150000"/>
              </a:lnSpc>
              <a:spcBef>
                <a:spcPct val="20000"/>
              </a:spcBef>
              <a:buClr>
                <a:srgbClr xmlns:mc="http://schemas.openxmlformats.org/markup-compatibility/2006" xmlns:a14="http://schemas.microsoft.com/office/drawing/2007/7/7/main" val="C00000" mc:Ignorable=""/>
              </a:buClr>
              <a:buSzPct val="130000"/>
              <a:buFont typeface="Arial" pitchFamily="34" charset="0"/>
              <a:buChar char="•"/>
            </a:pPr>
            <a:r>
              <a:rPr lang="en-US" dirty="0" smtClean="0">
                <a:solidFill>
                  <a:prstClr val="white"/>
                </a:solidFill>
                <a:latin typeface="segoe ui" pitchFamily="34" charset="0"/>
              </a:rPr>
              <a:t>No application changes required</a:t>
            </a:r>
          </a:p>
          <a:p>
            <a:pPr marL="265113" indent="-265113" defTabSz="914363">
              <a:lnSpc>
                <a:spcPct val="150000"/>
              </a:lnSpc>
              <a:spcBef>
                <a:spcPct val="20000"/>
              </a:spcBef>
              <a:buClr>
                <a:srgbClr xmlns:mc="http://schemas.openxmlformats.org/markup-compatibility/2006" xmlns:a14="http://schemas.microsoft.com/office/drawing/2007/7/7/main" val="C00000" mc:Ignorable=""/>
              </a:buClr>
              <a:buSzPct val="130000"/>
              <a:buFont typeface="Arial" pitchFamily="34" charset="0"/>
              <a:buChar char="•"/>
            </a:pPr>
            <a:r>
              <a:rPr lang="en-US" sz="2000" dirty="0" smtClean="0">
                <a:solidFill>
                  <a:prstClr val="white"/>
                </a:solidFill>
                <a:latin typeface="segoe ui" pitchFamily="34" charset="0"/>
              </a:rPr>
              <a:t>Enterprise Key Management</a:t>
            </a:r>
          </a:p>
          <a:p>
            <a:pPr marL="722313" lvl="1" indent="-265113" defTabSz="914363">
              <a:lnSpc>
                <a:spcPct val="150000"/>
              </a:lnSpc>
              <a:spcBef>
                <a:spcPct val="20000"/>
              </a:spcBef>
              <a:buClr>
                <a:srgbClr xmlns:mc="http://schemas.openxmlformats.org/markup-compatibility/2006" xmlns:a14="http://schemas.microsoft.com/office/drawing/2007/7/7/main" val="C00000" mc:Ignorable=""/>
              </a:buClr>
              <a:buSzPct val="130000"/>
              <a:buFont typeface="Arial" pitchFamily="34" charset="0"/>
              <a:buChar char="•"/>
            </a:pPr>
            <a:r>
              <a:rPr lang="en-US" dirty="0" smtClean="0">
                <a:solidFill>
                  <a:prstClr val="white"/>
                </a:solidFill>
                <a:latin typeface="segoe ui" pitchFamily="34" charset="0"/>
              </a:rPr>
              <a:t>Integrate SQL Server encryption into your enterprise key management infrastructure</a:t>
            </a:r>
          </a:p>
          <a:p>
            <a:pPr marL="396875" indent="-396875" defTabSz="914363" fontAlgn="auto">
              <a:lnSpc>
                <a:spcPct val="150000"/>
              </a:lnSpc>
              <a:spcBef>
                <a:spcPct val="20000"/>
              </a:spcBef>
              <a:spcAft>
                <a:spcPts val="0"/>
              </a:spcAft>
              <a:buClr>
                <a:srgbClr xmlns:mc="http://schemas.openxmlformats.org/markup-compatibility/2006" xmlns:a14="http://schemas.microsoft.com/office/drawing/2007/7/7/main" val="777777" mc:Ignorable=""/>
              </a:buClr>
              <a:buFontTx/>
              <a:buBlip>
                <a:blip r:embed="rId3"/>
              </a:buBlip>
            </a:pPr>
            <a:endParaRPr lang="en-GB" sz="1600" dirty="0" smtClean="0">
              <a:solidFill>
                <a:prstClr val="white"/>
              </a:solidFill>
              <a:latin typeface="segoe ui" pitchFamily="34" charset="0"/>
            </a:endParaRPr>
          </a:p>
        </p:txBody>
      </p:sp>
      <p:pic>
        <p:nvPicPr>
          <p:cNvPr id="15" name="Picture 2" descr="C:\Users\Graeme\AppData\Local\Microsoft\Windows\Temporary Internet Files\Content.IE5\BZ6RYRJ4\MPj03866660000[1].jpg"/>
          <p:cNvPicPr>
            <a:picLocks noChangeAspect="1" noChangeArrowheads="1"/>
          </p:cNvPicPr>
          <p:nvPr/>
        </p:nvPicPr>
        <p:blipFill>
          <a:blip r:embed="rId4">
            <a:clrChange>
              <a:clrFrom>
                <a:srgbClr xmlns:mc="http://schemas.openxmlformats.org/markup-compatibility/2006" xmlns:a14="http://schemas.microsoft.com/office/drawing/2007/7/7/main" val="FCFCFC" mc:Ignorable=""/>
              </a:clrFrom>
              <a:clrTo>
                <a:srgbClr xmlns:mc="http://schemas.openxmlformats.org/markup-compatibility/2006" xmlns:a14="http://schemas.microsoft.com/office/drawing/2007/7/7/main" val="FCFCFC" mc:Ignorable="">
                  <a:alpha val="0"/>
                </a:srgbClr>
              </a:clrTo>
            </a:clrChange>
          </a:blip>
          <a:srcRect/>
          <a:stretch>
            <a:fillRect/>
          </a:stretch>
        </p:blipFill>
        <p:spPr bwMode="auto">
          <a:xfrm>
            <a:off x="6476999" y="1524000"/>
            <a:ext cx="2670561" cy="1905000"/>
          </a:xfrm>
          <a:prstGeom prst="rect">
            <a:avLst/>
          </a:prstGeom>
          <a:noFill/>
          <a:effectLst>
            <a:softEdge rad="63500"/>
          </a:effectLst>
        </p:spPr>
      </p:pic>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5688599" y="5025694"/>
            <a:ext cx="2459784" cy="246062"/>
          </a:xfrm>
          <a:prstGeom prst="rect">
            <a:avLst/>
          </a:prstGeom>
          <a:noFill/>
        </p:spPr>
        <p:txBody>
          <a:bodyPr>
            <a:spAutoFit/>
          </a:bodyPr>
          <a:lstStyle/>
          <a:p>
            <a:pPr>
              <a:defRPr/>
            </a:pPr>
            <a:endParaRPr lang="en-US" sz="1000" dirty="0">
              <a:solidFill>
                <a:prstClr val="black"/>
              </a:solidFill>
              <a:latin typeface="segoe ui" pitchFamily="34" charset="0"/>
            </a:endParaRPr>
          </a:p>
        </p:txBody>
      </p:sp>
      <p:sp>
        <p:nvSpPr>
          <p:cNvPr id="24" name="Rectangle 23"/>
          <p:cNvSpPr/>
          <p:nvPr/>
        </p:nvSpPr>
        <p:spPr bwMode="auto">
          <a:xfrm>
            <a:off x="444195" y="1295400"/>
            <a:ext cx="8089392" cy="457200"/>
          </a:xfrm>
          <a:prstGeom prst="rect">
            <a:avLst/>
          </a:prstGeom>
          <a:gradFill flip="none" rotWithShape="1">
            <a:gsLst>
              <a:gs pos="0">
                <a:srgbClr xmlns:mc="http://schemas.openxmlformats.org/markup-compatibility/2006" xmlns:a14="http://schemas.microsoft.com/office/drawing/2007/7/7/main" val="F69200" mc:Ignorable=""/>
              </a:gs>
              <a:gs pos="50000">
                <a:srgbClr xmlns:mc="http://schemas.openxmlformats.org/markup-compatibility/2006" xmlns:a14="http://schemas.microsoft.com/office/drawing/2007/7/7/main" val="000000" mc:Ignorable=""/>
              </a:gs>
              <a:gs pos="70000">
                <a:srgbClr xmlns:mc="http://schemas.openxmlformats.org/markup-compatibility/2006" xmlns:a14="http://schemas.microsoft.com/office/drawing/2007/7/7/main" val="000000" mc:Ignorable=""/>
              </a:gs>
            </a:gsLst>
            <a:lin ang="1200000" scaled="0"/>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rgbClr xmlns:mc="http://schemas.openxmlformats.org/markup-compatibility/2006" xmlns:a14="http://schemas.microsoft.com/office/drawing/2007/7/7/main" val="0099FF" mc:Ignorable="">
                <a:satMod val="300000"/>
              </a:srgbClr>
            </a:contourClr>
          </a:sp3d>
        </p:spPr>
        <p:txBody>
          <a:bodyPr vert="horz" wrap="square" lIns="0" tIns="0" rIns="0" bIns="0" numCol="1" rtlCol="0" anchor="ctr" anchorCtr="0" compatLnSpc="1">
            <a:prstTxWarp prst="textNoShape">
              <a:avLst/>
            </a:prstTxWarp>
          </a:bodyPr>
          <a:lstStyle/>
          <a:p>
            <a:pPr defTabSz="914099" fontAlgn="auto">
              <a:lnSpc>
                <a:spcPct val="90000"/>
              </a:lnSpc>
              <a:spcBef>
                <a:spcPts val="473"/>
              </a:spcBef>
              <a:spcAft>
                <a:spcPts val="0"/>
              </a:spcAft>
              <a:buClr>
                <a:srgbClr xmlns:mc="http://schemas.openxmlformats.org/markup-compatibility/2006" xmlns:a14="http://schemas.microsoft.com/office/drawing/2007/7/7/main" val="CCCCCC" mc:Ignorable=""/>
              </a:buClr>
              <a:buSzPct val="95000"/>
              <a:tabLst>
                <a:tab pos="424590" algn="l"/>
              </a:tabLst>
              <a:defRPr/>
            </a:pPr>
            <a:r>
              <a:rPr lang="en-US" b="1"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rPr>
              <a:t>Data and Backup Compression</a:t>
            </a:r>
            <a:endParaRPr lang="en-US" b="1"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ndParaRPr>
          </a:p>
        </p:txBody>
      </p:sp>
      <p:sp>
        <p:nvSpPr>
          <p:cNvPr id="25" name="Rectangle 24"/>
          <p:cNvSpPr/>
          <p:nvPr/>
        </p:nvSpPr>
        <p:spPr bwMode="auto">
          <a:xfrm>
            <a:off x="445008" y="1561979"/>
            <a:ext cx="8089392" cy="3501796"/>
          </a:xfrm>
          <a:prstGeom prst="rect">
            <a:avLst/>
          </a:prstGeom>
          <a:gradFill flip="none" rotWithShape="1">
            <a:gsLst>
              <a:gs pos="0">
                <a:srgbClr xmlns:mc="http://schemas.openxmlformats.org/markup-compatibility/2006" xmlns:a14="http://schemas.microsoft.com/office/drawing/2007/7/7/main" val="CCCCCC" mc:Ignorable="">
                  <a:lumMod val="50000"/>
                  <a:alpha val="0"/>
                </a:srgbClr>
              </a:gs>
              <a:gs pos="50000">
                <a:srgbClr xmlns:mc="http://schemas.openxmlformats.org/markup-compatibility/2006" xmlns:a14="http://schemas.microsoft.com/office/drawing/2007/7/7/main" val="000000" mc:Ignorable=""/>
              </a:gs>
              <a:gs pos="100000">
                <a:srgbClr xmlns:mc="http://schemas.openxmlformats.org/markup-compatibility/2006" xmlns:a14="http://schemas.microsoft.com/office/drawing/2007/7/7/main" val="4D4D4D" mc:Ignorable="">
                  <a:alpha val="0"/>
                </a:srgbClr>
              </a:gs>
            </a:gsLst>
            <a:lin ang="5400000" scaled="1"/>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rgbClr xmlns:mc="http://schemas.openxmlformats.org/markup-compatibility/2006" xmlns:a14="http://schemas.microsoft.com/office/drawing/2007/7/7/main" val="0099FF" mc:Ignorable="">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auto">
              <a:spcBef>
                <a:spcPts val="0"/>
              </a:spcBef>
              <a:spcAft>
                <a:spcPts val="0"/>
              </a:spcAft>
              <a:defRPr/>
            </a:pPr>
            <a:endParaRPr lang="en-US" sz="23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ndParaRPr>
          </a:p>
        </p:txBody>
      </p:sp>
      <p:sp>
        <p:nvSpPr>
          <p:cNvPr id="26" name="TextBox 25"/>
          <p:cNvSpPr txBox="1"/>
          <p:nvPr/>
        </p:nvSpPr>
        <p:spPr>
          <a:xfrm>
            <a:off x="426143" y="1828800"/>
            <a:ext cx="4145858" cy="2751522"/>
          </a:xfrm>
          <a:prstGeom prst="rect">
            <a:avLst/>
          </a:prstGeom>
          <a:noFill/>
        </p:spPr>
        <p:txBody>
          <a:bodyPr wrap="square" rtlCol="0">
            <a:spAutoFit/>
          </a:bodyPr>
          <a:lstStyle/>
          <a:p>
            <a:pPr marL="265113" indent="-265113" defTabSz="914363">
              <a:lnSpc>
                <a:spcPct val="150000"/>
              </a:lnSpc>
              <a:spcBef>
                <a:spcPct val="20000"/>
              </a:spcBef>
              <a:buClr>
                <a:srgbClr xmlns:mc="http://schemas.openxmlformats.org/markup-compatibility/2006" xmlns:a14="http://schemas.microsoft.com/office/drawing/2007/7/7/main" val="C00000" mc:Ignorable=""/>
              </a:buClr>
              <a:buSzPct val="130000"/>
              <a:buFont typeface="Arial" pitchFamily="34" charset="0"/>
              <a:buChar char="•"/>
            </a:pPr>
            <a:r>
              <a:rPr lang="en-US" dirty="0" smtClean="0">
                <a:solidFill>
                  <a:prstClr val="white"/>
                </a:solidFill>
                <a:latin typeface="segoe ui" pitchFamily="34" charset="0"/>
              </a:rPr>
              <a:t>Reduce data storage requirements</a:t>
            </a:r>
          </a:p>
          <a:p>
            <a:pPr marL="265113" indent="-265113" defTabSz="914363">
              <a:lnSpc>
                <a:spcPct val="150000"/>
              </a:lnSpc>
              <a:spcBef>
                <a:spcPct val="20000"/>
              </a:spcBef>
              <a:buClr>
                <a:srgbClr xmlns:mc="http://schemas.openxmlformats.org/markup-compatibility/2006" xmlns:a14="http://schemas.microsoft.com/office/drawing/2007/7/7/main" val="C00000" mc:Ignorable=""/>
              </a:buClr>
              <a:buSzPct val="130000"/>
              <a:buFont typeface="Arial" pitchFamily="34" charset="0"/>
              <a:buChar char="•"/>
            </a:pPr>
            <a:r>
              <a:rPr lang="en-US" dirty="0" smtClean="0">
                <a:solidFill>
                  <a:prstClr val="white"/>
                </a:solidFill>
                <a:latin typeface="segoe ui" pitchFamily="34" charset="0"/>
              </a:rPr>
              <a:t>Benefit from increased performance through reduced I/O</a:t>
            </a:r>
          </a:p>
          <a:p>
            <a:pPr marL="265113" indent="-265113" defTabSz="914363">
              <a:lnSpc>
                <a:spcPct val="150000"/>
              </a:lnSpc>
              <a:spcBef>
                <a:spcPct val="20000"/>
              </a:spcBef>
              <a:buClr>
                <a:srgbClr xmlns:mc="http://schemas.openxmlformats.org/markup-compatibility/2006" xmlns:a14="http://schemas.microsoft.com/office/drawing/2007/7/7/main" val="C00000" mc:Ignorable=""/>
              </a:buClr>
              <a:buSzPct val="130000"/>
              <a:buFont typeface="Arial" pitchFamily="34" charset="0"/>
              <a:buChar char="•"/>
            </a:pPr>
            <a:r>
              <a:rPr lang="en-US" dirty="0" smtClean="0">
                <a:solidFill>
                  <a:prstClr val="white"/>
                </a:solidFill>
                <a:latin typeface="segoe ui" pitchFamily="34" charset="0"/>
              </a:rPr>
              <a:t>Reduce backup storage and window for backup</a:t>
            </a:r>
          </a:p>
          <a:p>
            <a:pPr marL="265113" indent="-265113" defTabSz="914363">
              <a:lnSpc>
                <a:spcPct val="150000"/>
              </a:lnSpc>
              <a:spcBef>
                <a:spcPct val="20000"/>
              </a:spcBef>
              <a:buClr>
                <a:srgbClr xmlns:mc="http://schemas.openxmlformats.org/markup-compatibility/2006" xmlns:a14="http://schemas.microsoft.com/office/drawing/2007/7/7/main" val="C00000" mc:Ignorable=""/>
              </a:buClr>
              <a:buSzPct val="130000"/>
              <a:buFont typeface="Arial" pitchFamily="34" charset="0"/>
              <a:buChar char="•"/>
            </a:pPr>
            <a:r>
              <a:rPr lang="en-US" dirty="0" smtClean="0">
                <a:solidFill>
                  <a:prstClr val="white"/>
                </a:solidFill>
                <a:latin typeface="segoe ui" pitchFamily="34" charset="0"/>
              </a:rPr>
              <a:t>Unicode compression</a:t>
            </a:r>
          </a:p>
        </p:txBody>
      </p:sp>
      <p:pic>
        <p:nvPicPr>
          <p:cNvPr id="14" name="Picture 2" descr="C:\Users\Graeme\AppData\Local\Microsoft\Windows\Temporary Internet Files\Content.IE5\9P2MW97H\MPj04116940000[1].jpg"/>
          <p:cNvPicPr>
            <a:picLocks noChangeAspect="1" noChangeArrowheads="1"/>
          </p:cNvPicPr>
          <p:nvPr/>
        </p:nvPicPr>
        <p:blipFill>
          <a:blip r:embed="rId3" cstate="print"/>
          <a:srcRect/>
          <a:stretch>
            <a:fillRect/>
          </a:stretch>
        </p:blipFill>
        <p:spPr bwMode="auto">
          <a:xfrm>
            <a:off x="5146444" y="1879997"/>
            <a:ext cx="3006956" cy="2006203"/>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grpSp>
        <p:nvGrpSpPr>
          <p:cNvPr id="19" name="Group 4"/>
          <p:cNvGrpSpPr/>
          <p:nvPr/>
        </p:nvGrpSpPr>
        <p:grpSpPr>
          <a:xfrm>
            <a:off x="228600" y="5029200"/>
            <a:ext cx="8610600" cy="1828800"/>
            <a:chOff x="77787" y="512763"/>
            <a:chExt cx="5309612" cy="1981200"/>
          </a:xfrm>
        </p:grpSpPr>
        <p:pic>
          <p:nvPicPr>
            <p:cNvPr id="28" name="Picture 6"/>
            <p:cNvPicPr>
              <a:picLocks noChangeAspect="1" noChangeArrowheads="1"/>
            </p:cNvPicPr>
            <p:nvPr/>
          </p:nvPicPr>
          <p:blipFill>
            <a:blip r:embed="rId4">
              <a:lum bright="12000"/>
            </a:blip>
            <a:srcRect/>
            <a:stretch>
              <a:fillRect/>
            </a:stretch>
          </p:blipFill>
          <p:spPr bwMode="auto">
            <a:xfrm>
              <a:off x="77787" y="512763"/>
              <a:ext cx="5309612" cy="1981200"/>
            </a:xfrm>
            <a:prstGeom prst="rect">
              <a:avLst/>
            </a:prstGeom>
            <a:noFill/>
            <a:ln w="9525">
              <a:noFill/>
              <a:miter lim="800000"/>
              <a:headEnd/>
              <a:tailEnd/>
            </a:ln>
          </p:spPr>
        </p:pic>
        <p:sp>
          <p:nvSpPr>
            <p:cNvPr id="30" name="TextBox 29"/>
            <p:cNvSpPr txBox="1"/>
            <p:nvPr/>
          </p:nvSpPr>
          <p:spPr>
            <a:xfrm>
              <a:off x="2089150" y="1458913"/>
              <a:ext cx="2347913" cy="283411"/>
            </a:xfrm>
            <a:prstGeom prst="rect">
              <a:avLst/>
            </a:prstGeom>
            <a:noFill/>
          </p:spPr>
          <p:txBody>
            <a:bodyPr>
              <a:spAutoFit/>
            </a:bodyPr>
            <a:lstStyle/>
            <a:p>
              <a:pPr>
                <a:defRPr/>
              </a:pPr>
              <a:endParaRPr lang="en-US" sz="1100" dirty="0">
                <a:solidFill>
                  <a:prstClr val="black"/>
                </a:solidFill>
                <a:latin typeface="segoe ui" pitchFamily="34" charset="0"/>
              </a:endParaRPr>
            </a:p>
          </p:txBody>
        </p:sp>
      </p:grpSp>
      <p:pic>
        <p:nvPicPr>
          <p:cNvPr id="31" name="Content Placeholder 13" descr="SQL08-Ent_h_rgb_r.png"/>
          <p:cNvPicPr>
            <a:picLocks noChangeAspect="1"/>
          </p:cNvPicPr>
          <p:nvPr/>
        </p:nvPicPr>
        <p:blipFill>
          <a:blip r:embed="rId5"/>
          <a:stretch>
            <a:fillRect/>
          </a:stretch>
        </p:blipFill>
        <p:spPr>
          <a:xfrm>
            <a:off x="5257800" y="4038600"/>
            <a:ext cx="2792978" cy="838200"/>
          </a:xfrm>
          <a:prstGeom prst="rect">
            <a:avLst/>
          </a:prstGeom>
        </p:spPr>
      </p:pic>
      <p:sp>
        <p:nvSpPr>
          <p:cNvPr id="35" name="Title 1"/>
          <p:cNvSpPr>
            <a:spLocks noGrp="1"/>
          </p:cNvSpPr>
          <p:nvPr>
            <p:ph type="title"/>
          </p:nvPr>
        </p:nvSpPr>
        <p:spPr>
          <a:xfrm>
            <a:off x="381000" y="602802"/>
            <a:ext cx="8610600" cy="387798"/>
          </a:xfrm>
        </p:spPr>
        <p:txBody>
          <a:bodyPr/>
          <a:lstStyle/>
          <a:p>
            <a:r>
              <a:rPr lang="en-GB" sz="2800" dirty="0" smtClean="0">
                <a:solidFill>
                  <a:schemeClr val="accent4">
                    <a:lumMod val="75000"/>
                  </a:schemeClr>
                </a:solidFill>
              </a:rPr>
              <a:t>Reduce Storage Requirements</a:t>
            </a:r>
            <a:endParaRPr lang="en-GB" dirty="0">
              <a:solidFill>
                <a:schemeClr val="accent4">
                  <a:lumMod val="75000"/>
                </a:schemeClr>
              </a:solidFill>
            </a:endParaRPr>
          </a:p>
        </p:txBody>
      </p:sp>
      <p:sp>
        <p:nvSpPr>
          <p:cNvPr id="36" name="Title 12"/>
          <p:cNvSpPr txBox="1">
            <a:spLocks/>
          </p:cNvSpPr>
          <p:nvPr/>
        </p:nvSpPr>
        <p:spPr>
          <a:xfrm>
            <a:off x="381000" y="67814"/>
            <a:ext cx="8382000" cy="553998"/>
          </a:xfrm>
          <a:prstGeom prst="rect">
            <a:avLst/>
          </a:prstGeom>
        </p:spPr>
        <p:txBody>
          <a:bodyPr vert="horz" wrap="square" lIns="0" tIns="0" rIns="0" bIns="0" rtlCol="0" anchor="t">
            <a:spAutoFit/>
          </a:bodyPr>
          <a:lstStyle/>
          <a:p>
            <a:pPr defTabSz="914363" fontAlgn="auto">
              <a:lnSpc>
                <a:spcPct val="90000"/>
              </a:lnSpc>
              <a:spcAft>
                <a:spcPts val="0"/>
              </a:spcAft>
              <a:defRPr/>
            </a:pPr>
            <a:r>
              <a:rPr lang="en-US" sz="4000" spc="-150" dirty="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latin typeface="segoe ui" pitchFamily="34" charset="0"/>
              </a:rPr>
              <a:t>Consolidating with SQL Server </a:t>
            </a:r>
            <a:r>
              <a:rPr lang="en-US" sz="4000" spc="-150" dirty="0" smtClean="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latin typeface="segoe ui" pitchFamily="34" charset="0"/>
              </a:rPr>
              <a:t>2008 R2</a:t>
            </a:r>
            <a:endParaRPr lang="en-US" sz="4000" spc="-150" dirty="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latin typeface="segoe ui" pitchFamily="34" charset="0"/>
            </a:endParaRPr>
          </a:p>
        </p:txBody>
      </p:sp>
      <p:sp>
        <p:nvSpPr>
          <p:cNvPr id="22" name="Content Placeholder 3"/>
          <p:cNvSpPr>
            <a:spLocks noGrp="1"/>
          </p:cNvSpPr>
          <p:nvPr>
            <p:ph sz="half" idx="4294967295"/>
          </p:nvPr>
        </p:nvSpPr>
        <p:spPr>
          <a:xfrm>
            <a:off x="762000" y="5334000"/>
            <a:ext cx="7772400" cy="830997"/>
          </a:xfrm>
          <a:prstGeom prst="rect">
            <a:avLst/>
          </a:prstGeom>
          <a:noFill/>
        </p:spPr>
        <p:txBody>
          <a:bodyPr wrap="square">
            <a:spAutoFit/>
          </a:bodyPr>
          <a:lstStyle/>
          <a:p>
            <a:pPr marL="0" lvl="1" indent="0" fontAlgn="base">
              <a:spcBef>
                <a:spcPct val="0"/>
              </a:spcBef>
              <a:spcAft>
                <a:spcPct val="0"/>
              </a:spcAft>
              <a:buNone/>
            </a:pPr>
            <a:r>
              <a:rPr lang="en-US" sz="1200" i="1" dirty="0" smtClean="0">
                <a:solidFill>
                  <a:schemeClr val="tx1"/>
                </a:solidFill>
                <a:cs typeface="Arial" charset="0"/>
              </a:rPr>
              <a:t>“Our initial testing shows we’ll see 50 percent to 60 percent data compression using SQL Server 2008...we will also benefit from faster query performance”</a:t>
            </a:r>
          </a:p>
          <a:p>
            <a:pPr marL="0" lvl="1" indent="0" fontAlgn="base">
              <a:spcBef>
                <a:spcPct val="0"/>
              </a:spcBef>
              <a:spcAft>
                <a:spcPct val="0"/>
              </a:spcAft>
              <a:buNone/>
            </a:pPr>
            <a:endParaRPr lang="en-US" sz="1200" i="1" dirty="0" smtClean="0">
              <a:solidFill>
                <a:schemeClr val="tx1"/>
              </a:solidFill>
              <a:cs typeface="Arial" charset="0"/>
            </a:endParaRPr>
          </a:p>
          <a:p>
            <a:pPr marL="0" lvl="1" indent="0" fontAlgn="base">
              <a:spcBef>
                <a:spcPct val="0"/>
              </a:spcBef>
              <a:spcAft>
                <a:spcPct val="0"/>
              </a:spcAft>
              <a:buNone/>
            </a:pPr>
            <a:r>
              <a:rPr lang="en-US" sz="1200" b="1" i="1" dirty="0" err="1" smtClean="0">
                <a:solidFill>
                  <a:schemeClr val="tx1"/>
                </a:solidFill>
                <a:cs typeface="Arial" charset="0"/>
              </a:rPr>
              <a:t>Mazal</a:t>
            </a:r>
            <a:r>
              <a:rPr lang="en-US" sz="1200" b="1" i="1" dirty="0" smtClean="0">
                <a:solidFill>
                  <a:schemeClr val="tx1"/>
                </a:solidFill>
                <a:cs typeface="Arial" charset="0"/>
              </a:rPr>
              <a:t> </a:t>
            </a:r>
            <a:r>
              <a:rPr lang="en-US" sz="1200" b="1" i="1" dirty="0" err="1" smtClean="0">
                <a:solidFill>
                  <a:schemeClr val="tx1"/>
                </a:solidFill>
                <a:cs typeface="Arial" charset="0"/>
              </a:rPr>
              <a:t>Tuchler</a:t>
            </a:r>
            <a:r>
              <a:rPr lang="en-US" sz="1200" b="1" i="1" dirty="0" smtClean="0">
                <a:solidFill>
                  <a:schemeClr val="tx1"/>
                </a:solidFill>
                <a:cs typeface="Arial" charset="0"/>
              </a:rPr>
              <a:t>, BI Manager, </a:t>
            </a:r>
            <a:r>
              <a:rPr lang="en-US" sz="1200" b="1" i="1" dirty="0" err="1" smtClean="0">
                <a:solidFill>
                  <a:schemeClr val="tx1"/>
                </a:solidFill>
                <a:cs typeface="Arial" charset="0"/>
              </a:rPr>
              <a:t>Clalit</a:t>
            </a:r>
            <a:r>
              <a:rPr lang="en-US" sz="1200" b="1" i="1" dirty="0" smtClean="0">
                <a:solidFill>
                  <a:schemeClr val="tx1"/>
                </a:solidFill>
                <a:cs typeface="Arial" charset="0"/>
              </a:rPr>
              <a:t> Health Services</a:t>
            </a:r>
          </a:p>
          <a:p>
            <a:pPr marL="0" lvl="1" indent="0" fontAlgn="base">
              <a:spcBef>
                <a:spcPct val="0"/>
              </a:spcBef>
              <a:spcAft>
                <a:spcPct val="0"/>
              </a:spcAft>
              <a:buNone/>
            </a:pPr>
            <a:endParaRPr lang="en-US" sz="1200" i="1" dirty="0" smtClean="0">
              <a:solidFill>
                <a:schemeClr val="tx1"/>
              </a:solidFill>
              <a:cs typeface="Arial" charset="0"/>
            </a:endParaRP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685800"/>
            <a:ext cx="8382000" cy="387798"/>
          </a:xfrm>
        </p:spPr>
        <p:txBody>
          <a:bodyPr/>
          <a:lstStyle/>
          <a:p>
            <a:r>
              <a:rPr lang="en-GB" sz="2800" dirty="0" smtClean="0">
                <a:solidFill>
                  <a:schemeClr val="accent4">
                    <a:lumMod val="75000"/>
                  </a:schemeClr>
                </a:solidFill>
              </a:rPr>
              <a:t>Manage Workloads Predictably</a:t>
            </a:r>
            <a:endParaRPr lang="en-GB" dirty="0">
              <a:solidFill>
                <a:schemeClr val="accent4">
                  <a:lumMod val="75000"/>
                </a:schemeClr>
              </a:solidFill>
            </a:endParaRPr>
          </a:p>
        </p:txBody>
      </p:sp>
      <p:sp>
        <p:nvSpPr>
          <p:cNvPr id="12" name="Rectangle 11"/>
          <p:cNvSpPr/>
          <p:nvPr/>
        </p:nvSpPr>
        <p:spPr bwMode="auto">
          <a:xfrm>
            <a:off x="520282" y="1219200"/>
            <a:ext cx="7556918" cy="416256"/>
          </a:xfrm>
          <a:prstGeom prst="rect">
            <a:avLst/>
          </a:prstGeom>
          <a:gradFill flip="none" rotWithShape="1">
            <a:gsLst>
              <a:gs pos="0">
                <a:srgbClr xmlns:mc="http://schemas.openxmlformats.org/markup-compatibility/2006" xmlns:a14="http://schemas.microsoft.com/office/drawing/2007/7/7/main" val="F69200" mc:Ignorable=""/>
              </a:gs>
              <a:gs pos="50000">
                <a:srgbClr xmlns:mc="http://schemas.openxmlformats.org/markup-compatibility/2006" xmlns:a14="http://schemas.microsoft.com/office/drawing/2007/7/7/main" val="000000" mc:Ignorable=""/>
              </a:gs>
              <a:gs pos="70000">
                <a:srgbClr xmlns:mc="http://schemas.openxmlformats.org/markup-compatibility/2006" xmlns:a14="http://schemas.microsoft.com/office/drawing/2007/7/7/main" val="000000" mc:Ignorable=""/>
              </a:gs>
            </a:gsLst>
            <a:lin ang="1200000" scaled="0"/>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rgbClr xmlns:mc="http://schemas.openxmlformats.org/markup-compatibility/2006" xmlns:a14="http://schemas.microsoft.com/office/drawing/2007/7/7/main" val="0099FF" mc:Ignorable="">
                <a:satMod val="300000"/>
              </a:srgbClr>
            </a:contourClr>
          </a:sp3d>
        </p:spPr>
        <p:txBody>
          <a:bodyPr vert="horz" wrap="square" lIns="0" tIns="0" rIns="0" bIns="0" numCol="1" rtlCol="0" anchor="ctr" anchorCtr="0" compatLnSpc="1">
            <a:prstTxWarp prst="textNoShape">
              <a:avLst/>
            </a:prstTxWarp>
          </a:bodyPr>
          <a:lstStyle/>
          <a:p>
            <a:pPr defTabSz="914099" fontAlgn="auto">
              <a:lnSpc>
                <a:spcPct val="90000"/>
              </a:lnSpc>
              <a:spcBef>
                <a:spcPts val="473"/>
              </a:spcBef>
              <a:spcAft>
                <a:spcPts val="0"/>
              </a:spcAft>
              <a:buClr>
                <a:srgbClr xmlns:mc="http://schemas.openxmlformats.org/markup-compatibility/2006" xmlns:a14="http://schemas.microsoft.com/office/drawing/2007/7/7/main" val="CCCCCC" mc:Ignorable=""/>
              </a:buClr>
              <a:buSzPct val="95000"/>
              <a:tabLst>
                <a:tab pos="424590" algn="l"/>
              </a:tabLst>
              <a:defRPr/>
            </a:pPr>
            <a:r>
              <a:rPr lang="en-US" b="1"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rPr>
              <a:t>Resource Governor</a:t>
            </a:r>
            <a:endParaRPr lang="en-US" b="1"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ndParaRPr>
          </a:p>
        </p:txBody>
      </p:sp>
      <p:sp>
        <p:nvSpPr>
          <p:cNvPr id="11" name="Title 24"/>
          <p:cNvSpPr txBox="1">
            <a:spLocks/>
          </p:cNvSpPr>
          <p:nvPr/>
        </p:nvSpPr>
        <p:spPr>
          <a:xfrm>
            <a:off x="304800" y="76200"/>
            <a:ext cx="8534400" cy="553998"/>
          </a:xfrm>
          <a:prstGeom prst="rect">
            <a:avLst/>
          </a:prstGeom>
        </p:spPr>
        <p:txBody>
          <a:bodyPr vert="horz" wrap="square" lIns="0" tIns="0" rIns="0" bIns="0" rtlCol="0" anchor="t">
            <a:spAutoFit/>
          </a:bodyPr>
          <a:lstStyle/>
          <a:p>
            <a:pPr defTabSz="914363" fontAlgn="auto">
              <a:lnSpc>
                <a:spcPct val="90000"/>
              </a:lnSpc>
              <a:spcAft>
                <a:spcPts val="0"/>
              </a:spcAft>
              <a:defRPr/>
            </a:pPr>
            <a:r>
              <a:rPr lang="en-US" sz="4000" spc="-150" dirty="0" smtClean="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latin typeface="segoe ui" pitchFamily="34" charset="0"/>
              </a:rPr>
              <a:t>Consolidating with SQL Server 2008 R2</a:t>
            </a:r>
            <a:endParaRPr lang="en-US" sz="4000" spc="-150" dirty="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latin typeface="segoe ui" pitchFamily="34" charset="0"/>
            </a:endParaRPr>
          </a:p>
        </p:txBody>
      </p:sp>
      <p:sp>
        <p:nvSpPr>
          <p:cNvPr id="13" name="Rectangle 12"/>
          <p:cNvSpPr/>
          <p:nvPr/>
        </p:nvSpPr>
        <p:spPr bwMode="auto">
          <a:xfrm>
            <a:off x="457200" y="1794225"/>
            <a:ext cx="7924800" cy="4184631"/>
          </a:xfrm>
          <a:prstGeom prst="rect">
            <a:avLst/>
          </a:prstGeom>
          <a:gradFill flip="none" rotWithShape="1">
            <a:gsLst>
              <a:gs pos="0">
                <a:srgbClr xmlns:mc="http://schemas.openxmlformats.org/markup-compatibility/2006" xmlns:a14="http://schemas.microsoft.com/office/drawing/2007/7/7/main" val="CCCCCC" mc:Ignorable="">
                  <a:lumMod val="50000"/>
                  <a:alpha val="0"/>
                </a:srgbClr>
              </a:gs>
              <a:gs pos="50000">
                <a:srgbClr xmlns:mc="http://schemas.openxmlformats.org/markup-compatibility/2006" xmlns:a14="http://schemas.microsoft.com/office/drawing/2007/7/7/main" val="000000" mc:Ignorable=""/>
              </a:gs>
              <a:gs pos="100000">
                <a:srgbClr xmlns:mc="http://schemas.openxmlformats.org/markup-compatibility/2006" xmlns:a14="http://schemas.microsoft.com/office/drawing/2007/7/7/main" val="4D4D4D" mc:Ignorable="">
                  <a:alpha val="0"/>
                </a:srgbClr>
              </a:gs>
            </a:gsLst>
            <a:lin ang="5400000" scaled="1"/>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rgbClr xmlns:mc="http://schemas.openxmlformats.org/markup-compatibility/2006" xmlns:a14="http://schemas.microsoft.com/office/drawing/2007/7/7/main" val="0099FF" mc:Ignorable="">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auto">
              <a:spcBef>
                <a:spcPts val="0"/>
              </a:spcBef>
              <a:spcAft>
                <a:spcPts val="0"/>
              </a:spcAft>
              <a:defRPr/>
            </a:pPr>
            <a:endParaRPr lang="en-US" sz="23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ndParaRPr>
          </a:p>
        </p:txBody>
      </p:sp>
      <p:sp>
        <p:nvSpPr>
          <p:cNvPr id="14" name="TextBox 13"/>
          <p:cNvSpPr txBox="1"/>
          <p:nvPr/>
        </p:nvSpPr>
        <p:spPr>
          <a:xfrm>
            <a:off x="685800" y="1711656"/>
            <a:ext cx="4267200" cy="3896451"/>
          </a:xfrm>
          <a:prstGeom prst="rect">
            <a:avLst/>
          </a:prstGeom>
          <a:noFill/>
        </p:spPr>
        <p:txBody>
          <a:bodyPr wrap="square" rtlCol="0">
            <a:spAutoFit/>
          </a:bodyPr>
          <a:lstStyle/>
          <a:p>
            <a:pPr marL="265113" indent="-265113" defTabSz="914363">
              <a:lnSpc>
                <a:spcPct val="150000"/>
              </a:lnSpc>
              <a:spcBef>
                <a:spcPct val="20000"/>
              </a:spcBef>
              <a:buClr>
                <a:srgbClr xmlns:mc="http://schemas.openxmlformats.org/markup-compatibility/2006" xmlns:a14="http://schemas.microsoft.com/office/drawing/2007/7/7/main" val="C00000" mc:Ignorable=""/>
              </a:buClr>
              <a:buSzPct val="130000"/>
              <a:buFont typeface="Arial" pitchFamily="34" charset="0"/>
              <a:buChar char="•"/>
            </a:pPr>
            <a:r>
              <a:rPr lang="en-US" dirty="0" smtClean="0">
                <a:solidFill>
                  <a:prstClr val="white"/>
                </a:solidFill>
                <a:latin typeface="segoe ui" pitchFamily="34" charset="0"/>
              </a:rPr>
              <a:t>Manage resource contention proactively for predictable performance</a:t>
            </a:r>
          </a:p>
          <a:p>
            <a:pPr marL="265113" indent="-265113" defTabSz="914363">
              <a:lnSpc>
                <a:spcPct val="150000"/>
              </a:lnSpc>
              <a:spcBef>
                <a:spcPct val="20000"/>
              </a:spcBef>
              <a:buClr>
                <a:srgbClr xmlns:mc="http://schemas.openxmlformats.org/markup-compatibility/2006" xmlns:a14="http://schemas.microsoft.com/office/drawing/2007/7/7/main" val="C00000" mc:Ignorable=""/>
              </a:buClr>
              <a:buSzPct val="130000"/>
              <a:buFont typeface="Arial" pitchFamily="34" charset="0"/>
              <a:buChar char="•"/>
            </a:pPr>
            <a:r>
              <a:rPr lang="en-US" dirty="0" smtClean="0">
                <a:solidFill>
                  <a:prstClr val="white"/>
                </a:solidFill>
                <a:latin typeface="segoe ui" pitchFamily="34" charset="0"/>
              </a:rPr>
              <a:t>Prioritize important workloads by defining application pools</a:t>
            </a:r>
          </a:p>
          <a:p>
            <a:pPr marL="722313" lvl="1" indent="-265113" defTabSz="914363">
              <a:lnSpc>
                <a:spcPct val="150000"/>
              </a:lnSpc>
              <a:spcBef>
                <a:spcPct val="20000"/>
              </a:spcBef>
              <a:buClr>
                <a:srgbClr xmlns:mc="http://schemas.openxmlformats.org/markup-compatibility/2006" xmlns:a14="http://schemas.microsoft.com/office/drawing/2007/7/7/main" val="C00000" mc:Ignorable=""/>
              </a:buClr>
              <a:buSzPct val="130000"/>
              <a:buFont typeface="Arial" pitchFamily="34" charset="0"/>
              <a:buChar char="•"/>
            </a:pPr>
            <a:r>
              <a:rPr lang="en-US" sz="1600" dirty="0" smtClean="0">
                <a:solidFill>
                  <a:prstClr val="white"/>
                </a:solidFill>
                <a:latin typeface="segoe ui" pitchFamily="34" charset="0"/>
              </a:rPr>
              <a:t>By application, user, database, etc.</a:t>
            </a:r>
          </a:p>
          <a:p>
            <a:pPr marL="265113" indent="-265113" defTabSz="914363">
              <a:lnSpc>
                <a:spcPct val="150000"/>
              </a:lnSpc>
              <a:spcBef>
                <a:spcPct val="20000"/>
              </a:spcBef>
              <a:buClr>
                <a:srgbClr xmlns:mc="http://schemas.openxmlformats.org/markup-compatibility/2006" xmlns:a14="http://schemas.microsoft.com/office/drawing/2007/7/7/main" val="C00000" mc:Ignorable=""/>
              </a:buClr>
              <a:buSzPct val="130000"/>
              <a:buFont typeface="Arial" pitchFamily="34" charset="0"/>
              <a:buChar char="•"/>
            </a:pPr>
            <a:r>
              <a:rPr lang="en-US" dirty="0" smtClean="0">
                <a:solidFill>
                  <a:prstClr val="white"/>
                </a:solidFill>
                <a:latin typeface="segoe ui" pitchFamily="34" charset="0"/>
              </a:rPr>
              <a:t>Consolidate without impacting mission-critical applications</a:t>
            </a:r>
          </a:p>
          <a:p>
            <a:pPr marL="396875" indent="-396875" defTabSz="914363" fontAlgn="auto">
              <a:lnSpc>
                <a:spcPct val="150000"/>
              </a:lnSpc>
              <a:spcBef>
                <a:spcPct val="20000"/>
              </a:spcBef>
              <a:spcAft>
                <a:spcPts val="0"/>
              </a:spcAft>
              <a:buClr>
                <a:srgbClr xmlns:mc="http://schemas.openxmlformats.org/markup-compatibility/2006" xmlns:a14="http://schemas.microsoft.com/office/drawing/2007/7/7/main" val="777777" mc:Ignorable=""/>
              </a:buClr>
              <a:buFontTx/>
              <a:buBlip>
                <a:blip r:embed="rId3"/>
              </a:buBlip>
            </a:pPr>
            <a:endParaRPr lang="en-GB" sz="1400" dirty="0" smtClean="0">
              <a:solidFill>
                <a:prstClr val="white"/>
              </a:solidFill>
              <a:latin typeface="segoe ui" pitchFamily="34" charset="0"/>
            </a:endParaRPr>
          </a:p>
        </p:txBody>
      </p:sp>
      <p:grpSp>
        <p:nvGrpSpPr>
          <p:cNvPr id="8" name="Group 7"/>
          <p:cNvGrpSpPr/>
          <p:nvPr/>
        </p:nvGrpSpPr>
        <p:grpSpPr>
          <a:xfrm>
            <a:off x="4953000" y="1635456"/>
            <a:ext cx="3429000" cy="3886200"/>
            <a:chOff x="5181600" y="1828800"/>
            <a:chExt cx="3429000" cy="3886200"/>
          </a:xfrm>
        </p:grpSpPr>
        <p:grpSp>
          <p:nvGrpSpPr>
            <p:cNvPr id="9" name="Group 13"/>
            <p:cNvGrpSpPr/>
            <p:nvPr/>
          </p:nvGrpSpPr>
          <p:grpSpPr>
            <a:xfrm>
              <a:off x="5181600" y="1828800"/>
              <a:ext cx="3429000" cy="3886200"/>
              <a:chOff x="5257800" y="1524000"/>
              <a:chExt cx="3429000" cy="4343400"/>
            </a:xfrm>
          </p:grpSpPr>
          <p:sp>
            <p:nvSpPr>
              <p:cNvPr id="41" name="Rounded Rectangle 4"/>
              <p:cNvSpPr/>
              <p:nvPr/>
            </p:nvSpPr>
            <p:spPr bwMode="auto">
              <a:xfrm>
                <a:off x="5257800" y="1524000"/>
                <a:ext cx="3429000" cy="4343400"/>
              </a:xfrm>
              <a:prstGeom prst="roundRect">
                <a:avLst/>
              </a:prstGeom>
              <a:gradFill>
                <a:gsLst>
                  <a:gs pos="0">
                    <a:schemeClr val="accent4">
                      <a:tint val="50000"/>
                      <a:satMod val="300000"/>
                      <a:alpha val="47000"/>
                    </a:schemeClr>
                  </a:gs>
                  <a:gs pos="35000">
                    <a:schemeClr val="accent4">
                      <a:tint val="37000"/>
                      <a:satMod val="300000"/>
                      <a:alpha val="46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400" dirty="0" err="1" smtClean="0">
                  <a:solidFill>
                    <a:prstClr val="whit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ndParaRPr>
              </a:p>
            </p:txBody>
          </p:sp>
          <p:pic>
            <p:nvPicPr>
              <p:cNvPr id="42" name="Content Placeholder 13" descr="SQL08-Ent_h_rgb_r.png"/>
              <p:cNvPicPr>
                <a:picLocks noChangeAspect="1"/>
              </p:cNvPicPr>
              <p:nvPr/>
            </p:nvPicPr>
            <p:blipFill>
              <a:blip r:embed="rId4"/>
              <a:stretch>
                <a:fillRect/>
              </a:stretch>
            </p:blipFill>
            <p:spPr>
              <a:xfrm>
                <a:off x="5791200" y="1600199"/>
                <a:ext cx="2362200" cy="775447"/>
              </a:xfrm>
              <a:prstGeom prst="rect">
                <a:avLst/>
              </a:prstGeom>
            </p:spPr>
          </p:pic>
        </p:grpSp>
        <p:grpSp>
          <p:nvGrpSpPr>
            <p:cNvPr id="10" name="Group 19"/>
            <p:cNvGrpSpPr/>
            <p:nvPr/>
          </p:nvGrpSpPr>
          <p:grpSpPr>
            <a:xfrm>
              <a:off x="5486400" y="2743200"/>
              <a:ext cx="914400" cy="923532"/>
              <a:chOff x="2667000" y="2743200"/>
              <a:chExt cx="914400" cy="923532"/>
            </a:xfrm>
          </p:grpSpPr>
          <p:sp>
            <p:nvSpPr>
              <p:cNvPr id="38" name="Rounded Rectangle 37"/>
              <p:cNvSpPr/>
              <p:nvPr/>
            </p:nvSpPr>
            <p:spPr bwMode="auto">
              <a:xfrm>
                <a:off x="2667000" y="2743200"/>
                <a:ext cx="914400" cy="914400"/>
              </a:xfrm>
              <a:prstGeom prst="roundRect">
                <a:avLst/>
              </a:prstGeom>
              <a:gradFill>
                <a:gsLst>
                  <a:gs pos="0">
                    <a:schemeClr val="accent6">
                      <a:lumMod val="75000"/>
                    </a:schemeClr>
                  </a:gs>
                  <a:gs pos="80000">
                    <a:schemeClr val="accent6">
                      <a:lumMod val="60000"/>
                      <a:lumOff val="40000"/>
                    </a:schemeClr>
                  </a:gs>
                  <a:gs pos="100000">
                    <a:schemeClr val="accent6">
                      <a:lumMod val="60000"/>
                      <a:lumOff val="40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400" dirty="0" err="1" smtClean="0">
                  <a:solidFill>
                    <a:prstClr val="whit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ndParaRPr>
              </a:p>
            </p:txBody>
          </p:sp>
          <p:pic>
            <p:nvPicPr>
              <p:cNvPr id="39" name="Picture 38" descr="Database blue.png"/>
              <p:cNvPicPr>
                <a:picLocks noChangeAspect="1"/>
              </p:cNvPicPr>
              <p:nvPr/>
            </p:nvPicPr>
            <p:blipFill>
              <a:blip r:embed="rId5" cstate="print"/>
              <a:stretch>
                <a:fillRect/>
              </a:stretch>
            </p:blipFill>
            <p:spPr>
              <a:xfrm>
                <a:off x="2882644" y="2819400"/>
                <a:ext cx="463511" cy="558462"/>
              </a:xfrm>
              <a:prstGeom prst="rect">
                <a:avLst/>
              </a:prstGeom>
            </p:spPr>
          </p:pic>
          <p:sp>
            <p:nvSpPr>
              <p:cNvPr id="40" name="TextBox 39"/>
              <p:cNvSpPr txBox="1"/>
              <p:nvPr/>
            </p:nvSpPr>
            <p:spPr>
              <a:xfrm>
                <a:off x="2819400" y="3352800"/>
                <a:ext cx="556563" cy="3139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GB" sz="1600" dirty="0" smtClean="0">
                    <a:solidFill>
                      <a:prstClr val="white">
                        <a:lumMod val="75000"/>
                      </a:prst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DB1</a:t>
                </a:r>
              </a:p>
            </p:txBody>
          </p:sp>
        </p:grpSp>
        <p:grpSp>
          <p:nvGrpSpPr>
            <p:cNvPr id="16" name="Group 28"/>
            <p:cNvGrpSpPr/>
            <p:nvPr/>
          </p:nvGrpSpPr>
          <p:grpSpPr>
            <a:xfrm>
              <a:off x="6477000" y="2743200"/>
              <a:ext cx="914400" cy="923532"/>
              <a:chOff x="2667000" y="2743200"/>
              <a:chExt cx="914400" cy="923532"/>
            </a:xfrm>
          </p:grpSpPr>
          <p:sp>
            <p:nvSpPr>
              <p:cNvPr id="35" name="Rounded Rectangle 34"/>
              <p:cNvSpPr/>
              <p:nvPr/>
            </p:nvSpPr>
            <p:spPr bwMode="auto">
              <a:xfrm>
                <a:off x="2667000" y="2743200"/>
                <a:ext cx="914400" cy="914400"/>
              </a:xfrm>
              <a:prstGeom prst="roundRect">
                <a:avLst/>
              </a:prstGeom>
              <a:gradFill>
                <a:gsLst>
                  <a:gs pos="0">
                    <a:schemeClr val="accent6">
                      <a:lumMod val="75000"/>
                    </a:schemeClr>
                  </a:gs>
                  <a:gs pos="80000">
                    <a:schemeClr val="accent6">
                      <a:lumMod val="60000"/>
                      <a:lumOff val="40000"/>
                    </a:schemeClr>
                  </a:gs>
                  <a:gs pos="100000">
                    <a:schemeClr val="accent6">
                      <a:lumMod val="60000"/>
                      <a:lumOff val="40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400" dirty="0" err="1" smtClean="0">
                  <a:solidFill>
                    <a:prstClr val="whit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ndParaRPr>
              </a:p>
            </p:txBody>
          </p:sp>
          <p:pic>
            <p:nvPicPr>
              <p:cNvPr id="36" name="Picture 35" descr="Database blue.png"/>
              <p:cNvPicPr>
                <a:picLocks noChangeAspect="1"/>
              </p:cNvPicPr>
              <p:nvPr/>
            </p:nvPicPr>
            <p:blipFill>
              <a:blip r:embed="rId5" cstate="print"/>
              <a:stretch>
                <a:fillRect/>
              </a:stretch>
            </p:blipFill>
            <p:spPr>
              <a:xfrm>
                <a:off x="2882644" y="2819400"/>
                <a:ext cx="463511" cy="558462"/>
              </a:xfrm>
              <a:prstGeom prst="rect">
                <a:avLst/>
              </a:prstGeom>
            </p:spPr>
          </p:pic>
          <p:sp>
            <p:nvSpPr>
              <p:cNvPr id="37" name="TextBox 36"/>
              <p:cNvSpPr txBox="1"/>
              <p:nvPr/>
            </p:nvSpPr>
            <p:spPr>
              <a:xfrm>
                <a:off x="2819400" y="3352800"/>
                <a:ext cx="556563" cy="3139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GB" sz="1600" dirty="0" smtClean="0">
                    <a:solidFill>
                      <a:prstClr val="white">
                        <a:lumMod val="75000"/>
                      </a:prst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DB2</a:t>
                </a:r>
              </a:p>
            </p:txBody>
          </p:sp>
        </p:grpSp>
        <p:grpSp>
          <p:nvGrpSpPr>
            <p:cNvPr id="17" name="Group 32"/>
            <p:cNvGrpSpPr/>
            <p:nvPr/>
          </p:nvGrpSpPr>
          <p:grpSpPr>
            <a:xfrm>
              <a:off x="7467600" y="2743200"/>
              <a:ext cx="914400" cy="923532"/>
              <a:chOff x="2667000" y="2743200"/>
              <a:chExt cx="914400" cy="923532"/>
            </a:xfrm>
          </p:grpSpPr>
          <p:sp>
            <p:nvSpPr>
              <p:cNvPr id="32" name="Rounded Rectangle 31"/>
              <p:cNvSpPr/>
              <p:nvPr/>
            </p:nvSpPr>
            <p:spPr bwMode="auto">
              <a:xfrm>
                <a:off x="2667000" y="2743200"/>
                <a:ext cx="914400" cy="914400"/>
              </a:xfrm>
              <a:prstGeom prst="roundRect">
                <a:avLst/>
              </a:prstGeom>
              <a:gradFill>
                <a:gsLst>
                  <a:gs pos="0">
                    <a:schemeClr val="accent6">
                      <a:lumMod val="75000"/>
                    </a:schemeClr>
                  </a:gs>
                  <a:gs pos="80000">
                    <a:schemeClr val="accent6">
                      <a:lumMod val="60000"/>
                      <a:lumOff val="40000"/>
                    </a:schemeClr>
                  </a:gs>
                  <a:gs pos="100000">
                    <a:schemeClr val="accent6">
                      <a:lumMod val="60000"/>
                      <a:lumOff val="40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400" dirty="0" err="1" smtClean="0">
                  <a:solidFill>
                    <a:prstClr val="whit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ndParaRPr>
              </a:p>
            </p:txBody>
          </p:sp>
          <p:pic>
            <p:nvPicPr>
              <p:cNvPr id="33" name="Picture 32" descr="Database blue.png"/>
              <p:cNvPicPr>
                <a:picLocks noChangeAspect="1"/>
              </p:cNvPicPr>
              <p:nvPr/>
            </p:nvPicPr>
            <p:blipFill>
              <a:blip r:embed="rId5" cstate="print"/>
              <a:stretch>
                <a:fillRect/>
              </a:stretch>
            </p:blipFill>
            <p:spPr>
              <a:xfrm>
                <a:off x="2882644" y="2819400"/>
                <a:ext cx="463511" cy="558462"/>
              </a:xfrm>
              <a:prstGeom prst="rect">
                <a:avLst/>
              </a:prstGeom>
            </p:spPr>
          </p:pic>
          <p:sp>
            <p:nvSpPr>
              <p:cNvPr id="34" name="TextBox 33"/>
              <p:cNvSpPr txBox="1"/>
              <p:nvPr/>
            </p:nvSpPr>
            <p:spPr>
              <a:xfrm>
                <a:off x="2819400" y="3352800"/>
                <a:ext cx="556563" cy="3139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GB" sz="1600" dirty="0" smtClean="0">
                    <a:solidFill>
                      <a:prstClr val="white">
                        <a:lumMod val="75000"/>
                      </a:prst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DB3</a:t>
                </a:r>
              </a:p>
            </p:txBody>
          </p:sp>
        </p:grpSp>
        <p:sp>
          <p:nvSpPr>
            <p:cNvPr id="18" name="Down Arrow 17"/>
            <p:cNvSpPr/>
            <p:nvPr/>
          </p:nvSpPr>
          <p:spPr bwMode="auto">
            <a:xfrm>
              <a:off x="5486400" y="3657600"/>
              <a:ext cx="914400" cy="381000"/>
            </a:xfrm>
            <a:prstGeom prst="downArrow">
              <a:avLst/>
            </a:prstGeom>
            <a:gradFill>
              <a:gsLst>
                <a:gs pos="0">
                  <a:schemeClr val="accent6">
                    <a:lumMod val="75000"/>
                  </a:schemeClr>
                </a:gs>
                <a:gs pos="80000">
                  <a:schemeClr val="accent6">
                    <a:lumMod val="60000"/>
                    <a:lumOff val="40000"/>
                  </a:schemeClr>
                </a:gs>
                <a:gs pos="100000">
                  <a:schemeClr val="accent6">
                    <a:lumMod val="60000"/>
                    <a:lumOff val="40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400" dirty="0" err="1" smtClean="0">
                <a:solidFill>
                  <a:prstClr val="whit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ndParaRPr>
            </a:p>
          </p:txBody>
        </p:sp>
        <p:sp>
          <p:nvSpPr>
            <p:cNvPr id="19" name="Down Arrow 18"/>
            <p:cNvSpPr/>
            <p:nvPr/>
          </p:nvSpPr>
          <p:spPr bwMode="auto">
            <a:xfrm>
              <a:off x="6705600" y="3657600"/>
              <a:ext cx="1447800" cy="381000"/>
            </a:xfrm>
            <a:prstGeom prst="downArrow">
              <a:avLst/>
            </a:prstGeom>
            <a:gradFill>
              <a:gsLst>
                <a:gs pos="0">
                  <a:schemeClr val="accent6">
                    <a:lumMod val="75000"/>
                  </a:schemeClr>
                </a:gs>
                <a:gs pos="80000">
                  <a:schemeClr val="accent6">
                    <a:lumMod val="60000"/>
                    <a:lumOff val="40000"/>
                  </a:schemeClr>
                </a:gs>
                <a:gs pos="100000">
                  <a:schemeClr val="accent6">
                    <a:lumMod val="60000"/>
                    <a:lumOff val="40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400" dirty="0" err="1" smtClean="0">
                <a:solidFill>
                  <a:prstClr val="whit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ndParaRPr>
            </a:p>
          </p:txBody>
        </p:sp>
        <p:grpSp>
          <p:nvGrpSpPr>
            <p:cNvPr id="20" name="Group 55"/>
            <p:cNvGrpSpPr/>
            <p:nvPr/>
          </p:nvGrpSpPr>
          <p:grpSpPr>
            <a:xfrm>
              <a:off x="5241290" y="3886200"/>
              <a:ext cx="1464310" cy="1524000"/>
              <a:chOff x="5241290" y="3886200"/>
              <a:chExt cx="1464310" cy="1524000"/>
            </a:xfrm>
          </p:grpSpPr>
          <p:grpSp>
            <p:nvGrpSpPr>
              <p:cNvPr id="27" name="Group 39"/>
              <p:cNvGrpSpPr/>
              <p:nvPr/>
            </p:nvGrpSpPr>
            <p:grpSpPr>
              <a:xfrm>
                <a:off x="5241290" y="3886200"/>
                <a:ext cx="1388110" cy="1524000"/>
                <a:chOff x="5241290" y="3276600"/>
                <a:chExt cx="1388110" cy="1524000"/>
              </a:xfrm>
            </p:grpSpPr>
            <p:sp>
              <p:nvSpPr>
                <p:cNvPr id="30" name="Rounded Rectangle 29"/>
                <p:cNvSpPr/>
                <p:nvPr/>
              </p:nvSpPr>
              <p:spPr bwMode="auto">
                <a:xfrm>
                  <a:off x="5334000" y="3429000"/>
                  <a:ext cx="1295400" cy="1371600"/>
                </a:xfrm>
                <a:prstGeom prst="roundRect">
                  <a:avLst/>
                </a:prstGeom>
                <a:gradFill>
                  <a:gsLst>
                    <a:gs pos="0">
                      <a:schemeClr val="accent6">
                        <a:lumMod val="75000"/>
                      </a:schemeClr>
                    </a:gs>
                    <a:gs pos="80000">
                      <a:schemeClr val="accent6">
                        <a:lumMod val="60000"/>
                        <a:lumOff val="40000"/>
                      </a:schemeClr>
                    </a:gs>
                    <a:gs pos="100000">
                      <a:schemeClr val="accent6">
                        <a:lumMod val="60000"/>
                        <a:lumOff val="40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400" dirty="0" err="1" smtClean="0">
                    <a:solidFill>
                      <a:prstClr val="whit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ndParaRPr>
                </a:p>
              </p:txBody>
            </p:sp>
            <p:pic>
              <p:nvPicPr>
                <p:cNvPr id="31" name="Picture 2" descr="\\showsrus\infoDVD\Clip_Installer\DVD_ART\Artwork_Imagery\Shapes and Graphics\MSN Illustration Icon\MSN icon alert sign.png"/>
                <p:cNvPicPr>
                  <a:picLocks noChangeAspect="1" noChangeArrowheads="1"/>
                </p:cNvPicPr>
                <p:nvPr/>
              </p:nvPicPr>
              <p:blipFill>
                <a:blip r:embed="rId6" cstate="print"/>
                <a:srcRect/>
                <a:stretch>
                  <a:fillRect/>
                </a:stretch>
              </p:blipFill>
              <p:spPr bwMode="auto">
                <a:xfrm>
                  <a:off x="5241290" y="3276600"/>
                  <a:ext cx="321310" cy="304800"/>
                </a:xfrm>
                <a:prstGeom prst="rect">
                  <a:avLst/>
                </a:prstGeom>
                <a:noFill/>
                <a:ln w="9525">
                  <a:noFill/>
                  <a:miter lim="800000"/>
                  <a:headEnd/>
                  <a:tailEnd/>
                </a:ln>
              </p:spPr>
            </p:pic>
          </p:grpSp>
          <p:sp>
            <p:nvSpPr>
              <p:cNvPr id="28" name="TextBox 27"/>
              <p:cNvSpPr txBox="1"/>
              <p:nvPr/>
            </p:nvSpPr>
            <p:spPr>
              <a:xfrm>
                <a:off x="5486401" y="4038600"/>
                <a:ext cx="1219199" cy="397032"/>
              </a:xfrm>
              <a:prstGeom prst="rect">
                <a:avLst/>
              </a:prstGeom>
              <a:noFill/>
            </p:spPr>
            <p:txBody>
              <a:bodyPr wrap="squar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GB" sz="1050" dirty="0" smtClean="0">
                    <a:solidFill>
                      <a:prstClr val="white">
                        <a:lumMod val="75000"/>
                      </a:prstClr>
                    </a:solidFill>
                  </a:rPr>
                  <a:t>High-Importance Application Pool</a:t>
                </a:r>
              </a:p>
            </p:txBody>
          </p:sp>
          <p:sp>
            <p:nvSpPr>
              <p:cNvPr id="29" name="TextBox 28"/>
              <p:cNvSpPr txBox="1"/>
              <p:nvPr/>
            </p:nvSpPr>
            <p:spPr>
              <a:xfrm>
                <a:off x="5285762" y="4536013"/>
                <a:ext cx="1343638" cy="569387"/>
              </a:xfrm>
              <a:prstGeom prst="rect">
                <a:avLst/>
              </a:prstGeom>
              <a:noFill/>
            </p:spPr>
            <p:txBody>
              <a:bodyPr wrap="none" rtlCol="0">
                <a:spAutoFit/>
              </a:bodyPr>
              <a:lstStyle/>
              <a:p>
                <a:pPr marL="92075" indent="-9207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r>
                  <a:rPr lang="en-GB" sz="1000" dirty="0" smtClean="0">
                    <a:solidFill>
                      <a:prstClr val="white"/>
                    </a:solidFill>
                  </a:rPr>
                  <a:t>Min memory: 20%</a:t>
                </a:r>
              </a:p>
              <a:p>
                <a:pPr marL="92075" indent="-9207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r>
                  <a:rPr lang="en-GB" sz="1000" dirty="0" smtClean="0">
                    <a:solidFill>
                      <a:prstClr val="white"/>
                    </a:solidFill>
                  </a:rPr>
                  <a:t>Max memory: 90%</a:t>
                </a:r>
              </a:p>
              <a:p>
                <a:pPr marL="92075" indent="-9207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r>
                  <a:rPr lang="en-GB" sz="1000" dirty="0" smtClean="0">
                    <a:solidFill>
                      <a:prstClr val="white"/>
                    </a:solidFill>
                  </a:rPr>
                  <a:t>Max CPU: 90%</a:t>
                </a:r>
              </a:p>
            </p:txBody>
          </p:sp>
        </p:grpSp>
        <p:grpSp>
          <p:nvGrpSpPr>
            <p:cNvPr id="21" name="Group 56"/>
            <p:cNvGrpSpPr/>
            <p:nvPr/>
          </p:nvGrpSpPr>
          <p:grpSpPr>
            <a:xfrm>
              <a:off x="6629400" y="3886200"/>
              <a:ext cx="1828800" cy="1524000"/>
              <a:chOff x="6629400" y="3886200"/>
              <a:chExt cx="1828800" cy="1524000"/>
            </a:xfrm>
          </p:grpSpPr>
          <p:grpSp>
            <p:nvGrpSpPr>
              <p:cNvPr id="22" name="Group 40"/>
              <p:cNvGrpSpPr/>
              <p:nvPr/>
            </p:nvGrpSpPr>
            <p:grpSpPr>
              <a:xfrm>
                <a:off x="6629400" y="3886200"/>
                <a:ext cx="1828800" cy="1524000"/>
                <a:chOff x="6629400" y="3276600"/>
                <a:chExt cx="1828800" cy="1524000"/>
              </a:xfrm>
            </p:grpSpPr>
            <p:sp>
              <p:nvSpPr>
                <p:cNvPr id="25" name="Rounded Rectangle 24"/>
                <p:cNvSpPr/>
                <p:nvPr/>
              </p:nvSpPr>
              <p:spPr bwMode="auto">
                <a:xfrm>
                  <a:off x="6705600" y="3429000"/>
                  <a:ext cx="1752600" cy="1371600"/>
                </a:xfrm>
                <a:prstGeom prst="roundRect">
                  <a:avLst/>
                </a:prstGeom>
                <a:gradFill>
                  <a:gsLst>
                    <a:gs pos="0">
                      <a:schemeClr val="accent6">
                        <a:lumMod val="75000"/>
                      </a:schemeClr>
                    </a:gs>
                    <a:gs pos="80000">
                      <a:schemeClr val="accent6">
                        <a:lumMod val="60000"/>
                        <a:lumOff val="40000"/>
                      </a:schemeClr>
                    </a:gs>
                    <a:gs pos="100000">
                      <a:schemeClr val="accent6">
                        <a:lumMod val="60000"/>
                        <a:lumOff val="40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400" dirty="0" err="1" smtClean="0">
                    <a:solidFill>
                      <a:prstClr val="whit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ndParaRPr>
                </a:p>
              </p:txBody>
            </p:sp>
            <p:pic>
              <p:nvPicPr>
                <p:cNvPr id="26" name="Picture 25" descr="MSN icon arrow right.png"/>
                <p:cNvPicPr>
                  <a:picLocks noChangeAspect="1"/>
                </p:cNvPicPr>
                <p:nvPr/>
              </p:nvPicPr>
              <p:blipFill>
                <a:blip r:embed="rId7" cstate="print"/>
                <a:stretch>
                  <a:fillRect/>
                </a:stretch>
              </p:blipFill>
              <p:spPr>
                <a:xfrm rot="5400000">
                  <a:off x="6620997" y="3285003"/>
                  <a:ext cx="325540" cy="308734"/>
                </a:xfrm>
                <a:prstGeom prst="rect">
                  <a:avLst/>
                </a:prstGeom>
              </p:spPr>
            </p:pic>
          </p:grpSp>
          <p:sp>
            <p:nvSpPr>
              <p:cNvPr id="23" name="TextBox 22"/>
              <p:cNvSpPr txBox="1"/>
              <p:nvPr/>
            </p:nvSpPr>
            <p:spPr>
              <a:xfrm>
                <a:off x="7010401" y="4038600"/>
                <a:ext cx="1219199" cy="397032"/>
              </a:xfrm>
              <a:prstGeom prst="rect">
                <a:avLst/>
              </a:prstGeom>
              <a:noFill/>
            </p:spPr>
            <p:txBody>
              <a:bodyPr wrap="squar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GB" sz="1050" dirty="0" smtClean="0">
                    <a:solidFill>
                      <a:prstClr val="white">
                        <a:lumMod val="75000"/>
                      </a:prstClr>
                    </a:solidFill>
                  </a:rPr>
                  <a:t>Low-Importance Application Pool</a:t>
                </a:r>
              </a:p>
            </p:txBody>
          </p:sp>
          <p:sp>
            <p:nvSpPr>
              <p:cNvPr id="24" name="TextBox 23"/>
              <p:cNvSpPr txBox="1"/>
              <p:nvPr/>
            </p:nvSpPr>
            <p:spPr>
              <a:xfrm>
                <a:off x="6885962" y="4536013"/>
                <a:ext cx="1343638" cy="569387"/>
              </a:xfrm>
              <a:prstGeom prst="rect">
                <a:avLst/>
              </a:prstGeom>
              <a:noFill/>
            </p:spPr>
            <p:txBody>
              <a:bodyPr wrap="none" rtlCol="0">
                <a:spAutoFit/>
              </a:bodyPr>
              <a:lstStyle/>
              <a:p>
                <a:pPr marL="92075" indent="-9207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r>
                  <a:rPr lang="en-GB" sz="1000" dirty="0" smtClean="0">
                    <a:solidFill>
                      <a:prstClr val="white"/>
                    </a:solidFill>
                  </a:rPr>
                  <a:t>Min memory: 10%</a:t>
                </a:r>
              </a:p>
              <a:p>
                <a:pPr marL="92075" indent="-9207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r>
                  <a:rPr lang="en-GB" sz="1000" dirty="0" smtClean="0">
                    <a:solidFill>
                      <a:prstClr val="white"/>
                    </a:solidFill>
                  </a:rPr>
                  <a:t>Max memory: 30%</a:t>
                </a:r>
              </a:p>
              <a:p>
                <a:pPr marL="92075" indent="-9207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r>
                  <a:rPr lang="en-GB" sz="1000" dirty="0" smtClean="0">
                    <a:solidFill>
                      <a:prstClr val="white"/>
                    </a:solidFill>
                  </a:rPr>
                  <a:t>Max CPU: 10%</a:t>
                </a:r>
              </a:p>
            </p:txBody>
          </p:sp>
        </p:grpSp>
      </p:grpSp>
      <p:sp>
        <p:nvSpPr>
          <p:cNvPr id="43" name="TextBox 42"/>
          <p:cNvSpPr txBox="1"/>
          <p:nvPr/>
        </p:nvSpPr>
        <p:spPr>
          <a:xfrm>
            <a:off x="5688599" y="4984750"/>
            <a:ext cx="2459784" cy="246062"/>
          </a:xfrm>
          <a:prstGeom prst="rect">
            <a:avLst/>
          </a:prstGeom>
          <a:noFill/>
        </p:spPr>
        <p:txBody>
          <a:bodyPr>
            <a:spAutoFit/>
          </a:bodyPr>
          <a:lstStyle/>
          <a:p>
            <a:pPr>
              <a:defRPr/>
            </a:pPr>
            <a:endParaRPr lang="en-US" sz="1000" dirty="0">
              <a:solidFill>
                <a:prstClr val="black"/>
              </a:solidFill>
              <a:latin typeface="segoe ui" pitchFamily="34" charset="0"/>
            </a:endParaRPr>
          </a:p>
        </p:txBody>
      </p:sp>
      <p:pic>
        <p:nvPicPr>
          <p:cNvPr id="45" name="Picture 6"/>
          <p:cNvPicPr>
            <a:picLocks noChangeAspect="1" noChangeArrowheads="1"/>
          </p:cNvPicPr>
          <p:nvPr/>
        </p:nvPicPr>
        <p:blipFill>
          <a:blip r:embed="rId8">
            <a:lum bright="12000"/>
          </a:blip>
          <a:srcRect/>
          <a:stretch>
            <a:fillRect/>
          </a:stretch>
        </p:blipFill>
        <p:spPr bwMode="auto">
          <a:xfrm>
            <a:off x="228600" y="5562600"/>
            <a:ext cx="8610600" cy="1447799"/>
          </a:xfrm>
          <a:prstGeom prst="rect">
            <a:avLst/>
          </a:prstGeom>
          <a:noFill/>
          <a:ln w="9525">
            <a:noFill/>
            <a:miter lim="800000"/>
            <a:headEnd/>
            <a:tailEnd/>
          </a:ln>
        </p:spPr>
      </p:pic>
      <p:sp>
        <p:nvSpPr>
          <p:cNvPr id="47" name="Content Placeholder 3"/>
          <p:cNvSpPr>
            <a:spLocks noGrp="1"/>
          </p:cNvSpPr>
          <p:nvPr>
            <p:ph sz="half" idx="4294967295"/>
          </p:nvPr>
        </p:nvSpPr>
        <p:spPr>
          <a:xfrm>
            <a:off x="838200" y="5784604"/>
            <a:ext cx="6400800" cy="830997"/>
          </a:xfrm>
          <a:prstGeom prst="rect">
            <a:avLst/>
          </a:prstGeom>
          <a:noFill/>
        </p:spPr>
        <p:txBody>
          <a:bodyPr wrap="square">
            <a:spAutoFit/>
          </a:bodyPr>
          <a:lstStyle/>
          <a:p>
            <a:pPr marL="0" lvl="1" indent="0" fontAlgn="base">
              <a:spcBef>
                <a:spcPct val="0"/>
              </a:spcBef>
              <a:spcAft>
                <a:spcPct val="0"/>
              </a:spcAft>
              <a:buNone/>
            </a:pPr>
            <a:r>
              <a:rPr lang="en-US" sz="1200" i="1" dirty="0" smtClean="0">
                <a:solidFill>
                  <a:schemeClr val="tx1"/>
                </a:solidFill>
                <a:cs typeface="Arial" charset="0"/>
              </a:rPr>
              <a:t>“We deal with a lot of large data feeds-both coming from manufacturers as data updates, and going out to our subscribers. Resource Governor allows us to control the percent of total resources any operation can consume so that they don’t adversely impact our real-time data access.”</a:t>
            </a:r>
            <a:br>
              <a:rPr lang="en-US" sz="1200" i="1" dirty="0" smtClean="0">
                <a:solidFill>
                  <a:schemeClr val="tx1"/>
                </a:solidFill>
                <a:cs typeface="Arial" charset="0"/>
              </a:rPr>
            </a:br>
            <a:endParaRPr lang="en-US" sz="1200" i="1" dirty="0" smtClean="0">
              <a:solidFill>
                <a:schemeClr val="tx1"/>
              </a:solidFill>
              <a:cs typeface="Arial" charset="0"/>
            </a:endParaRPr>
          </a:p>
          <a:p>
            <a:pPr marL="0" lvl="1" indent="0" fontAlgn="base">
              <a:spcBef>
                <a:spcPct val="0"/>
              </a:spcBef>
              <a:spcAft>
                <a:spcPct val="0"/>
              </a:spcAft>
              <a:buNone/>
            </a:pPr>
            <a:r>
              <a:rPr lang="en-US" sz="1200" b="1" i="1" dirty="0" smtClean="0">
                <a:solidFill>
                  <a:schemeClr val="tx1"/>
                </a:solidFill>
                <a:cs typeface="Arial" charset="0"/>
              </a:rPr>
              <a:t>Michael </a:t>
            </a:r>
            <a:r>
              <a:rPr lang="en-US" sz="1200" b="1" i="1" dirty="0" err="1" smtClean="0">
                <a:solidFill>
                  <a:schemeClr val="tx1"/>
                </a:solidFill>
                <a:cs typeface="Arial" charset="0"/>
              </a:rPr>
              <a:t>Steineke</a:t>
            </a:r>
            <a:r>
              <a:rPr lang="en-US" sz="1200" b="1" i="1" dirty="0" smtClean="0">
                <a:solidFill>
                  <a:schemeClr val="tx1"/>
                </a:solidFill>
                <a:cs typeface="Arial" charset="0"/>
              </a:rPr>
              <a:t>, Vice President, Information Technology, </a:t>
            </a:r>
            <a:r>
              <a:rPr lang="en-US" sz="1200" b="1" i="1" dirty="0" err="1" smtClean="0">
                <a:solidFill>
                  <a:schemeClr val="tx1"/>
                </a:solidFill>
                <a:cs typeface="Arial" charset="0"/>
              </a:rPr>
              <a:t>Edgenet</a:t>
            </a:r>
            <a:endParaRPr lang="en-US" sz="1200" b="1" i="1" dirty="0" smtClean="0">
              <a:solidFill>
                <a:schemeClr val="tx1"/>
              </a:solidFill>
              <a:cs typeface="Arial" charset="0"/>
            </a:endParaRP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761488"/>
            <a:ext cx="6458712" cy="1143000"/>
          </a:xfrm>
        </p:spPr>
        <p:txBody>
          <a:bodyPr/>
          <a:lstStyle/>
          <a:p>
            <a:r>
              <a:rPr lang="en-US" dirty="0" smtClean="0"/>
              <a:t>SQL Server 2008 R2 Support for Virtualization</a:t>
            </a:r>
            <a:endParaRPr lang="en-US" dirty="0"/>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woody\Pictures\Presentation Art\Icons - Illustrations\_VIRTUALIZATION ICONS\server.png"/>
          <p:cNvPicPr>
            <a:picLocks noChangeAspect="1" noChangeArrowheads="1"/>
          </p:cNvPicPr>
          <p:nvPr/>
        </p:nvPicPr>
        <p:blipFill>
          <a:blip r:embed="rId3"/>
          <a:srcRect/>
          <a:stretch>
            <a:fillRect/>
          </a:stretch>
        </p:blipFill>
        <p:spPr bwMode="auto">
          <a:xfrm>
            <a:off x="3962400" y="4572000"/>
            <a:ext cx="2588851" cy="2057400"/>
          </a:xfrm>
          <a:prstGeom prst="rect">
            <a:avLst/>
          </a:prstGeom>
          <a:noFill/>
        </p:spPr>
      </p:pic>
      <p:pic>
        <p:nvPicPr>
          <p:cNvPr id="8" name="Picture 4" descr="C:\Users\bwoody\Pictures\Presentation Art\Icons - Illustrations\_VIRTUALIZATION ICONS\Server Virtual 2U.png"/>
          <p:cNvPicPr>
            <a:picLocks noChangeAspect="1" noChangeArrowheads="1"/>
          </p:cNvPicPr>
          <p:nvPr/>
        </p:nvPicPr>
        <p:blipFill>
          <a:blip r:embed="rId4"/>
          <a:srcRect/>
          <a:stretch>
            <a:fillRect/>
          </a:stretch>
        </p:blipFill>
        <p:spPr bwMode="auto">
          <a:xfrm>
            <a:off x="5638800" y="5943600"/>
            <a:ext cx="1077432" cy="815975"/>
          </a:xfrm>
          <a:prstGeom prst="rect">
            <a:avLst/>
          </a:prstGeom>
          <a:noFill/>
        </p:spPr>
      </p:pic>
      <p:pic>
        <p:nvPicPr>
          <p:cNvPr id="12" name="Picture 4" descr="C:\Users\bwoody\Pictures\Presentation Art\Icons - Illustrations\_VIRTUALIZATION ICONS\Server Virtual 2U.png"/>
          <p:cNvPicPr>
            <a:picLocks noChangeAspect="1" noChangeArrowheads="1"/>
          </p:cNvPicPr>
          <p:nvPr/>
        </p:nvPicPr>
        <p:blipFill>
          <a:blip r:embed="rId4"/>
          <a:srcRect/>
          <a:stretch>
            <a:fillRect/>
          </a:stretch>
        </p:blipFill>
        <p:spPr bwMode="auto">
          <a:xfrm>
            <a:off x="5638800" y="5638800"/>
            <a:ext cx="1077432" cy="815975"/>
          </a:xfrm>
          <a:prstGeom prst="rect">
            <a:avLst/>
          </a:prstGeom>
          <a:noFill/>
        </p:spPr>
      </p:pic>
      <p:pic>
        <p:nvPicPr>
          <p:cNvPr id="1026" name="Picture 2" descr="C:\Users\bwoody\Pictures\Presentation Art\Icons - Illustrations\_VIRTUALIZATION ICONS\7_Servers.png"/>
          <p:cNvPicPr>
            <a:picLocks noChangeAspect="1" noChangeArrowheads="1"/>
          </p:cNvPicPr>
          <p:nvPr/>
        </p:nvPicPr>
        <p:blipFill>
          <a:blip r:embed="rId5"/>
          <a:srcRect/>
          <a:stretch>
            <a:fillRect/>
          </a:stretch>
        </p:blipFill>
        <p:spPr bwMode="auto">
          <a:xfrm>
            <a:off x="228600" y="4572000"/>
            <a:ext cx="2438400" cy="1981510"/>
          </a:xfrm>
          <a:prstGeom prst="rect">
            <a:avLst/>
          </a:prstGeom>
          <a:noFill/>
        </p:spPr>
      </p:pic>
      <p:pic>
        <p:nvPicPr>
          <p:cNvPr id="1028" name="Picture 4" descr="C:\Users\bwoody\Pictures\Presentation Art\Icons - Illustrations\_VIRTUALIZATION ICONS\Server Virtual 2U.png"/>
          <p:cNvPicPr>
            <a:picLocks noChangeAspect="1" noChangeArrowheads="1"/>
          </p:cNvPicPr>
          <p:nvPr/>
        </p:nvPicPr>
        <p:blipFill>
          <a:blip r:embed="rId4"/>
          <a:srcRect/>
          <a:stretch>
            <a:fillRect/>
          </a:stretch>
        </p:blipFill>
        <p:spPr bwMode="auto">
          <a:xfrm>
            <a:off x="5638800" y="5334000"/>
            <a:ext cx="1077432" cy="815975"/>
          </a:xfrm>
          <a:prstGeom prst="rect">
            <a:avLst/>
          </a:prstGeom>
          <a:noFill/>
        </p:spPr>
      </p:pic>
      <p:pic>
        <p:nvPicPr>
          <p:cNvPr id="7" name="Picture 4" descr="C:\Users\bwoody\Pictures\Presentation Art\Icons - Illustrations\_VIRTUALIZATION ICONS\Server Virtual 2U.png"/>
          <p:cNvPicPr>
            <a:picLocks noChangeAspect="1" noChangeArrowheads="1"/>
          </p:cNvPicPr>
          <p:nvPr/>
        </p:nvPicPr>
        <p:blipFill>
          <a:blip r:embed="rId4"/>
          <a:srcRect/>
          <a:stretch>
            <a:fillRect/>
          </a:stretch>
        </p:blipFill>
        <p:spPr bwMode="auto">
          <a:xfrm>
            <a:off x="5638800" y="5029200"/>
            <a:ext cx="1077432" cy="815975"/>
          </a:xfrm>
          <a:prstGeom prst="rect">
            <a:avLst/>
          </a:prstGeom>
          <a:noFill/>
        </p:spPr>
      </p:pic>
      <p:pic>
        <p:nvPicPr>
          <p:cNvPr id="9" name="Picture 4" descr="C:\Users\bwoody\Pictures\Presentation Art\Icons - Illustrations\_VIRTUALIZATION ICONS\Server Virtual 2U.png"/>
          <p:cNvPicPr>
            <a:picLocks noChangeAspect="1" noChangeArrowheads="1"/>
          </p:cNvPicPr>
          <p:nvPr/>
        </p:nvPicPr>
        <p:blipFill>
          <a:blip r:embed="rId4"/>
          <a:srcRect/>
          <a:stretch>
            <a:fillRect/>
          </a:stretch>
        </p:blipFill>
        <p:spPr bwMode="auto">
          <a:xfrm>
            <a:off x="5638800" y="4724400"/>
            <a:ext cx="1077432" cy="815975"/>
          </a:xfrm>
          <a:prstGeom prst="rect">
            <a:avLst/>
          </a:prstGeom>
          <a:noFill/>
        </p:spPr>
      </p:pic>
      <p:pic>
        <p:nvPicPr>
          <p:cNvPr id="10" name="Picture 4" descr="C:\Users\bwoody\Pictures\Presentation Art\Icons - Illustrations\_VIRTUALIZATION ICONS\Server Virtual 2U.png"/>
          <p:cNvPicPr>
            <a:picLocks noChangeAspect="1" noChangeArrowheads="1"/>
          </p:cNvPicPr>
          <p:nvPr/>
        </p:nvPicPr>
        <p:blipFill>
          <a:blip r:embed="rId4"/>
          <a:srcRect/>
          <a:stretch>
            <a:fillRect/>
          </a:stretch>
        </p:blipFill>
        <p:spPr bwMode="auto">
          <a:xfrm>
            <a:off x="5638800" y="4365625"/>
            <a:ext cx="1077432" cy="815975"/>
          </a:xfrm>
          <a:prstGeom prst="rect">
            <a:avLst/>
          </a:prstGeom>
          <a:noFill/>
        </p:spPr>
      </p:pic>
      <p:pic>
        <p:nvPicPr>
          <p:cNvPr id="11" name="Picture 4" descr="C:\Users\bwoody\Pictures\Presentation Art\Icons - Illustrations\_VIRTUALIZATION ICONS\Server Virtual 2U.png"/>
          <p:cNvPicPr>
            <a:picLocks noChangeAspect="1" noChangeArrowheads="1"/>
          </p:cNvPicPr>
          <p:nvPr/>
        </p:nvPicPr>
        <p:blipFill>
          <a:blip r:embed="rId4"/>
          <a:srcRect/>
          <a:stretch>
            <a:fillRect/>
          </a:stretch>
        </p:blipFill>
        <p:spPr bwMode="auto">
          <a:xfrm>
            <a:off x="5638800" y="4038600"/>
            <a:ext cx="1077432" cy="815975"/>
          </a:xfrm>
          <a:prstGeom prst="rect">
            <a:avLst/>
          </a:prstGeom>
          <a:noFill/>
        </p:spPr>
      </p:pic>
      <p:sp>
        <p:nvSpPr>
          <p:cNvPr id="13" name="Right Arrow 12"/>
          <p:cNvSpPr/>
          <p:nvPr/>
        </p:nvSpPr>
        <p:spPr bwMode="auto">
          <a:xfrm>
            <a:off x="2743200" y="5410200"/>
            <a:ext cx="1143000" cy="304800"/>
          </a:xfrm>
          <a:prstGeom prst="rightArrow">
            <a:avLst/>
          </a:prstGeom>
          <a:gradFill>
            <a:gsLst>
              <a:gs pos="0">
                <a:schemeClr val="accent6">
                  <a:lumMod val="75000"/>
                </a:schemeClr>
              </a:gs>
              <a:gs pos="80000">
                <a:schemeClr val="accent6">
                  <a:lumMod val="60000"/>
                  <a:lumOff val="40000"/>
                </a:schemeClr>
              </a:gs>
              <a:gs pos="100000">
                <a:schemeClr val="accent6">
                  <a:lumMod val="60000"/>
                  <a:lumOff val="4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ndParaRPr>
          </a:p>
        </p:txBody>
      </p:sp>
      <p:grpSp>
        <p:nvGrpSpPr>
          <p:cNvPr id="2" name="Group 19"/>
          <p:cNvGrpSpPr/>
          <p:nvPr/>
        </p:nvGrpSpPr>
        <p:grpSpPr>
          <a:xfrm>
            <a:off x="381000" y="1905000"/>
            <a:ext cx="1066800" cy="762000"/>
            <a:chOff x="5715000" y="304800"/>
            <a:chExt cx="3047999" cy="1663700"/>
          </a:xfrm>
        </p:grpSpPr>
        <p:pic>
          <p:nvPicPr>
            <p:cNvPr id="1029" name="Picture 5" descr="C:\Users\bwoody\Pictures\Presentation Art\Icons - Illustrations\_WINDOWS SERVER ICONS\Hardware\RAM Memory chip.png"/>
            <p:cNvPicPr>
              <a:picLocks noChangeAspect="1" noChangeArrowheads="1"/>
            </p:cNvPicPr>
            <p:nvPr/>
          </p:nvPicPr>
          <p:blipFill>
            <a:blip r:embed="rId6" cstate="print"/>
            <a:srcRect/>
            <a:stretch>
              <a:fillRect/>
            </a:stretch>
          </p:blipFill>
          <p:spPr bwMode="auto">
            <a:xfrm>
              <a:off x="7086600" y="1371600"/>
              <a:ext cx="1016097" cy="596900"/>
            </a:xfrm>
            <a:prstGeom prst="rect">
              <a:avLst/>
            </a:prstGeom>
            <a:noFill/>
          </p:spPr>
        </p:pic>
        <p:pic>
          <p:nvPicPr>
            <p:cNvPr id="1030" name="Picture 6" descr="C:\Users\bwoody\Pictures\Presentation Art\Icons - Illustrations\_WINDOWS SERVER ICONS\Hardware\Hardware processor chip cpu.png"/>
            <p:cNvPicPr>
              <a:picLocks noChangeAspect="1" noChangeArrowheads="1"/>
            </p:cNvPicPr>
            <p:nvPr/>
          </p:nvPicPr>
          <p:blipFill>
            <a:blip r:embed="rId7" cstate="print"/>
            <a:srcRect/>
            <a:stretch>
              <a:fillRect/>
            </a:stretch>
          </p:blipFill>
          <p:spPr bwMode="auto">
            <a:xfrm>
              <a:off x="6324600" y="990600"/>
              <a:ext cx="996888" cy="425450"/>
            </a:xfrm>
            <a:prstGeom prst="rect">
              <a:avLst/>
            </a:prstGeom>
            <a:noFill/>
          </p:spPr>
        </p:pic>
        <p:pic>
          <p:nvPicPr>
            <p:cNvPr id="1031" name="Picture 7" descr="C:\Users\bwoody\Pictures\Presentation Art\Icons - Illustrations\_WINDOWS SERVER ICONS\Hardware\Battery power.png"/>
            <p:cNvPicPr>
              <a:picLocks noChangeAspect="1" noChangeArrowheads="1"/>
            </p:cNvPicPr>
            <p:nvPr/>
          </p:nvPicPr>
          <p:blipFill>
            <a:blip r:embed="rId8" cstate="print"/>
            <a:srcRect/>
            <a:stretch>
              <a:fillRect/>
            </a:stretch>
          </p:blipFill>
          <p:spPr bwMode="auto">
            <a:xfrm>
              <a:off x="8153400" y="304801"/>
              <a:ext cx="388590" cy="762000"/>
            </a:xfrm>
            <a:prstGeom prst="rect">
              <a:avLst/>
            </a:prstGeom>
            <a:noFill/>
          </p:spPr>
        </p:pic>
        <p:pic>
          <p:nvPicPr>
            <p:cNvPr id="1032" name="Picture 8" descr="C:\Users\bwoody\Pictures\Presentation Art\Icons - Illustrations\_WINDOWS SERVER ICONS\Hardware\Laptop notebook pc mobility.png"/>
            <p:cNvPicPr>
              <a:picLocks noChangeAspect="1" noChangeArrowheads="1"/>
            </p:cNvPicPr>
            <p:nvPr/>
          </p:nvPicPr>
          <p:blipFill>
            <a:blip r:embed="rId9" cstate="print"/>
            <a:srcRect/>
            <a:stretch>
              <a:fillRect/>
            </a:stretch>
          </p:blipFill>
          <p:spPr bwMode="auto">
            <a:xfrm>
              <a:off x="5715000" y="304800"/>
              <a:ext cx="880056" cy="762000"/>
            </a:xfrm>
            <a:prstGeom prst="rect">
              <a:avLst/>
            </a:prstGeom>
            <a:noFill/>
          </p:spPr>
        </p:pic>
        <p:pic>
          <p:nvPicPr>
            <p:cNvPr id="1033" name="Picture 9" descr="C:\Users\bwoody\Pictures\Presentation Art\Icons - Illustrations\_WINDOWS VISTA ICONS\PCI card board motherboard.png"/>
            <p:cNvPicPr>
              <a:picLocks noChangeAspect="1" noChangeArrowheads="1"/>
            </p:cNvPicPr>
            <p:nvPr/>
          </p:nvPicPr>
          <p:blipFill>
            <a:blip r:embed="rId10" cstate="print"/>
            <a:srcRect/>
            <a:stretch>
              <a:fillRect/>
            </a:stretch>
          </p:blipFill>
          <p:spPr bwMode="auto">
            <a:xfrm>
              <a:off x="7162800" y="304800"/>
              <a:ext cx="977900" cy="808345"/>
            </a:xfrm>
            <a:prstGeom prst="rect">
              <a:avLst/>
            </a:prstGeom>
            <a:noFill/>
          </p:spPr>
        </p:pic>
        <p:pic>
          <p:nvPicPr>
            <p:cNvPr id="1034" name="Picture 10" descr="C:\Users\bwoody\Pictures\Presentation Art\Icons - Illustrations\_WINDOWS VISTA ICONS\Hard Drive.png"/>
            <p:cNvPicPr>
              <a:picLocks noChangeAspect="1" noChangeArrowheads="1"/>
            </p:cNvPicPr>
            <p:nvPr/>
          </p:nvPicPr>
          <p:blipFill>
            <a:blip r:embed="rId11" cstate="print"/>
            <a:srcRect/>
            <a:stretch>
              <a:fillRect/>
            </a:stretch>
          </p:blipFill>
          <p:spPr bwMode="auto">
            <a:xfrm>
              <a:off x="7772400" y="609600"/>
              <a:ext cx="990599" cy="990600"/>
            </a:xfrm>
            <a:prstGeom prst="rect">
              <a:avLst/>
            </a:prstGeom>
            <a:noFill/>
          </p:spPr>
        </p:pic>
      </p:grpSp>
      <p:grpSp>
        <p:nvGrpSpPr>
          <p:cNvPr id="4" name="Group 29"/>
          <p:cNvGrpSpPr/>
          <p:nvPr/>
        </p:nvGrpSpPr>
        <p:grpSpPr>
          <a:xfrm>
            <a:off x="1600200" y="1981200"/>
            <a:ext cx="1066800" cy="762000"/>
            <a:chOff x="5715000" y="304800"/>
            <a:chExt cx="3047999" cy="1663700"/>
          </a:xfrm>
        </p:grpSpPr>
        <p:pic>
          <p:nvPicPr>
            <p:cNvPr id="31" name="Picture 5" descr="C:\Users\bwoody\Pictures\Presentation Art\Icons - Illustrations\_WINDOWS SERVER ICONS\Hardware\RAM Memory chip.png"/>
            <p:cNvPicPr>
              <a:picLocks noChangeAspect="1" noChangeArrowheads="1"/>
            </p:cNvPicPr>
            <p:nvPr/>
          </p:nvPicPr>
          <p:blipFill>
            <a:blip r:embed="rId6" cstate="print"/>
            <a:srcRect/>
            <a:stretch>
              <a:fillRect/>
            </a:stretch>
          </p:blipFill>
          <p:spPr bwMode="auto">
            <a:xfrm>
              <a:off x="7086600" y="1371600"/>
              <a:ext cx="1016097" cy="596900"/>
            </a:xfrm>
            <a:prstGeom prst="rect">
              <a:avLst/>
            </a:prstGeom>
            <a:noFill/>
          </p:spPr>
        </p:pic>
        <p:pic>
          <p:nvPicPr>
            <p:cNvPr id="32" name="Picture 6" descr="C:\Users\bwoody\Pictures\Presentation Art\Icons - Illustrations\_WINDOWS SERVER ICONS\Hardware\Hardware processor chip cpu.png"/>
            <p:cNvPicPr>
              <a:picLocks noChangeAspect="1" noChangeArrowheads="1"/>
            </p:cNvPicPr>
            <p:nvPr/>
          </p:nvPicPr>
          <p:blipFill>
            <a:blip r:embed="rId7" cstate="print"/>
            <a:srcRect/>
            <a:stretch>
              <a:fillRect/>
            </a:stretch>
          </p:blipFill>
          <p:spPr bwMode="auto">
            <a:xfrm>
              <a:off x="6324600" y="990600"/>
              <a:ext cx="996888" cy="425450"/>
            </a:xfrm>
            <a:prstGeom prst="rect">
              <a:avLst/>
            </a:prstGeom>
            <a:noFill/>
          </p:spPr>
        </p:pic>
        <p:pic>
          <p:nvPicPr>
            <p:cNvPr id="33" name="Picture 7" descr="C:\Users\bwoody\Pictures\Presentation Art\Icons - Illustrations\_WINDOWS SERVER ICONS\Hardware\Battery power.png"/>
            <p:cNvPicPr>
              <a:picLocks noChangeAspect="1" noChangeArrowheads="1"/>
            </p:cNvPicPr>
            <p:nvPr/>
          </p:nvPicPr>
          <p:blipFill>
            <a:blip r:embed="rId8" cstate="print"/>
            <a:srcRect/>
            <a:stretch>
              <a:fillRect/>
            </a:stretch>
          </p:blipFill>
          <p:spPr bwMode="auto">
            <a:xfrm>
              <a:off x="8153400" y="304801"/>
              <a:ext cx="388590" cy="762000"/>
            </a:xfrm>
            <a:prstGeom prst="rect">
              <a:avLst/>
            </a:prstGeom>
            <a:noFill/>
          </p:spPr>
        </p:pic>
        <p:pic>
          <p:nvPicPr>
            <p:cNvPr id="34" name="Picture 8" descr="C:\Users\bwoody\Pictures\Presentation Art\Icons - Illustrations\_WINDOWS SERVER ICONS\Hardware\Laptop notebook pc mobility.png"/>
            <p:cNvPicPr>
              <a:picLocks noChangeAspect="1" noChangeArrowheads="1"/>
            </p:cNvPicPr>
            <p:nvPr/>
          </p:nvPicPr>
          <p:blipFill>
            <a:blip r:embed="rId9" cstate="print"/>
            <a:srcRect/>
            <a:stretch>
              <a:fillRect/>
            </a:stretch>
          </p:blipFill>
          <p:spPr bwMode="auto">
            <a:xfrm>
              <a:off x="5715000" y="304800"/>
              <a:ext cx="880056" cy="762000"/>
            </a:xfrm>
            <a:prstGeom prst="rect">
              <a:avLst/>
            </a:prstGeom>
            <a:noFill/>
          </p:spPr>
        </p:pic>
        <p:pic>
          <p:nvPicPr>
            <p:cNvPr id="35" name="Picture 9" descr="C:\Users\bwoody\Pictures\Presentation Art\Icons - Illustrations\_WINDOWS VISTA ICONS\PCI card board motherboard.png"/>
            <p:cNvPicPr>
              <a:picLocks noChangeAspect="1" noChangeArrowheads="1"/>
            </p:cNvPicPr>
            <p:nvPr/>
          </p:nvPicPr>
          <p:blipFill>
            <a:blip r:embed="rId10" cstate="print"/>
            <a:srcRect/>
            <a:stretch>
              <a:fillRect/>
            </a:stretch>
          </p:blipFill>
          <p:spPr bwMode="auto">
            <a:xfrm>
              <a:off x="7162800" y="304800"/>
              <a:ext cx="977900" cy="808345"/>
            </a:xfrm>
            <a:prstGeom prst="rect">
              <a:avLst/>
            </a:prstGeom>
            <a:noFill/>
          </p:spPr>
        </p:pic>
        <p:pic>
          <p:nvPicPr>
            <p:cNvPr id="36" name="Picture 10" descr="C:\Users\bwoody\Pictures\Presentation Art\Icons - Illustrations\_WINDOWS VISTA ICONS\Hard Drive.png"/>
            <p:cNvPicPr>
              <a:picLocks noChangeAspect="1" noChangeArrowheads="1"/>
            </p:cNvPicPr>
            <p:nvPr/>
          </p:nvPicPr>
          <p:blipFill>
            <a:blip r:embed="rId11" cstate="print"/>
            <a:srcRect/>
            <a:stretch>
              <a:fillRect/>
            </a:stretch>
          </p:blipFill>
          <p:spPr bwMode="auto">
            <a:xfrm>
              <a:off x="7772400" y="609600"/>
              <a:ext cx="990599" cy="990600"/>
            </a:xfrm>
            <a:prstGeom prst="rect">
              <a:avLst/>
            </a:prstGeom>
            <a:noFill/>
          </p:spPr>
        </p:pic>
      </p:grpSp>
      <p:grpSp>
        <p:nvGrpSpPr>
          <p:cNvPr id="5" name="Group 36"/>
          <p:cNvGrpSpPr/>
          <p:nvPr/>
        </p:nvGrpSpPr>
        <p:grpSpPr>
          <a:xfrm>
            <a:off x="381000" y="2819400"/>
            <a:ext cx="1066800" cy="762000"/>
            <a:chOff x="5715000" y="304800"/>
            <a:chExt cx="3047999" cy="1663700"/>
          </a:xfrm>
        </p:grpSpPr>
        <p:pic>
          <p:nvPicPr>
            <p:cNvPr id="38" name="Picture 5" descr="C:\Users\bwoody\Pictures\Presentation Art\Icons - Illustrations\_WINDOWS SERVER ICONS\Hardware\RAM Memory chip.png"/>
            <p:cNvPicPr>
              <a:picLocks noChangeAspect="1" noChangeArrowheads="1"/>
            </p:cNvPicPr>
            <p:nvPr/>
          </p:nvPicPr>
          <p:blipFill>
            <a:blip r:embed="rId6" cstate="print"/>
            <a:srcRect/>
            <a:stretch>
              <a:fillRect/>
            </a:stretch>
          </p:blipFill>
          <p:spPr bwMode="auto">
            <a:xfrm>
              <a:off x="7086600" y="1371600"/>
              <a:ext cx="1016097" cy="596900"/>
            </a:xfrm>
            <a:prstGeom prst="rect">
              <a:avLst/>
            </a:prstGeom>
            <a:noFill/>
          </p:spPr>
        </p:pic>
        <p:pic>
          <p:nvPicPr>
            <p:cNvPr id="39" name="Picture 6" descr="C:\Users\bwoody\Pictures\Presentation Art\Icons - Illustrations\_WINDOWS SERVER ICONS\Hardware\Hardware processor chip cpu.png"/>
            <p:cNvPicPr>
              <a:picLocks noChangeAspect="1" noChangeArrowheads="1"/>
            </p:cNvPicPr>
            <p:nvPr/>
          </p:nvPicPr>
          <p:blipFill>
            <a:blip r:embed="rId7" cstate="print"/>
            <a:srcRect/>
            <a:stretch>
              <a:fillRect/>
            </a:stretch>
          </p:blipFill>
          <p:spPr bwMode="auto">
            <a:xfrm>
              <a:off x="6324600" y="990600"/>
              <a:ext cx="996888" cy="425450"/>
            </a:xfrm>
            <a:prstGeom prst="rect">
              <a:avLst/>
            </a:prstGeom>
            <a:noFill/>
          </p:spPr>
        </p:pic>
        <p:pic>
          <p:nvPicPr>
            <p:cNvPr id="40" name="Picture 7" descr="C:\Users\bwoody\Pictures\Presentation Art\Icons - Illustrations\_WINDOWS SERVER ICONS\Hardware\Battery power.png"/>
            <p:cNvPicPr>
              <a:picLocks noChangeAspect="1" noChangeArrowheads="1"/>
            </p:cNvPicPr>
            <p:nvPr/>
          </p:nvPicPr>
          <p:blipFill>
            <a:blip r:embed="rId8" cstate="print"/>
            <a:srcRect/>
            <a:stretch>
              <a:fillRect/>
            </a:stretch>
          </p:blipFill>
          <p:spPr bwMode="auto">
            <a:xfrm>
              <a:off x="8153400" y="304801"/>
              <a:ext cx="388590" cy="762000"/>
            </a:xfrm>
            <a:prstGeom prst="rect">
              <a:avLst/>
            </a:prstGeom>
            <a:noFill/>
          </p:spPr>
        </p:pic>
        <p:pic>
          <p:nvPicPr>
            <p:cNvPr id="41" name="Picture 8" descr="C:\Users\bwoody\Pictures\Presentation Art\Icons - Illustrations\_WINDOWS SERVER ICONS\Hardware\Laptop notebook pc mobility.png"/>
            <p:cNvPicPr>
              <a:picLocks noChangeAspect="1" noChangeArrowheads="1"/>
            </p:cNvPicPr>
            <p:nvPr/>
          </p:nvPicPr>
          <p:blipFill>
            <a:blip r:embed="rId9" cstate="print"/>
            <a:srcRect/>
            <a:stretch>
              <a:fillRect/>
            </a:stretch>
          </p:blipFill>
          <p:spPr bwMode="auto">
            <a:xfrm>
              <a:off x="5715000" y="304800"/>
              <a:ext cx="880056" cy="762000"/>
            </a:xfrm>
            <a:prstGeom prst="rect">
              <a:avLst/>
            </a:prstGeom>
            <a:noFill/>
          </p:spPr>
        </p:pic>
        <p:pic>
          <p:nvPicPr>
            <p:cNvPr id="42" name="Picture 9" descr="C:\Users\bwoody\Pictures\Presentation Art\Icons - Illustrations\_WINDOWS VISTA ICONS\PCI card board motherboard.png"/>
            <p:cNvPicPr>
              <a:picLocks noChangeAspect="1" noChangeArrowheads="1"/>
            </p:cNvPicPr>
            <p:nvPr/>
          </p:nvPicPr>
          <p:blipFill>
            <a:blip r:embed="rId10" cstate="print"/>
            <a:srcRect/>
            <a:stretch>
              <a:fillRect/>
            </a:stretch>
          </p:blipFill>
          <p:spPr bwMode="auto">
            <a:xfrm>
              <a:off x="7162800" y="304800"/>
              <a:ext cx="977900" cy="808345"/>
            </a:xfrm>
            <a:prstGeom prst="rect">
              <a:avLst/>
            </a:prstGeom>
            <a:noFill/>
          </p:spPr>
        </p:pic>
        <p:pic>
          <p:nvPicPr>
            <p:cNvPr id="43" name="Picture 10" descr="C:\Users\bwoody\Pictures\Presentation Art\Icons - Illustrations\_WINDOWS VISTA ICONS\Hard Drive.png"/>
            <p:cNvPicPr>
              <a:picLocks noChangeAspect="1" noChangeArrowheads="1"/>
            </p:cNvPicPr>
            <p:nvPr/>
          </p:nvPicPr>
          <p:blipFill>
            <a:blip r:embed="rId11" cstate="print"/>
            <a:srcRect/>
            <a:stretch>
              <a:fillRect/>
            </a:stretch>
          </p:blipFill>
          <p:spPr bwMode="auto">
            <a:xfrm>
              <a:off x="7772400" y="609600"/>
              <a:ext cx="990599" cy="990600"/>
            </a:xfrm>
            <a:prstGeom prst="rect">
              <a:avLst/>
            </a:prstGeom>
            <a:noFill/>
          </p:spPr>
        </p:pic>
      </p:grpSp>
      <p:grpSp>
        <p:nvGrpSpPr>
          <p:cNvPr id="6" name="Group 43"/>
          <p:cNvGrpSpPr/>
          <p:nvPr/>
        </p:nvGrpSpPr>
        <p:grpSpPr>
          <a:xfrm>
            <a:off x="1676400" y="2895600"/>
            <a:ext cx="1066800" cy="762000"/>
            <a:chOff x="5715000" y="304800"/>
            <a:chExt cx="3047999" cy="1663700"/>
          </a:xfrm>
        </p:grpSpPr>
        <p:pic>
          <p:nvPicPr>
            <p:cNvPr id="45" name="Picture 5" descr="C:\Users\bwoody\Pictures\Presentation Art\Icons - Illustrations\_WINDOWS SERVER ICONS\Hardware\RAM Memory chip.png"/>
            <p:cNvPicPr>
              <a:picLocks noChangeAspect="1" noChangeArrowheads="1"/>
            </p:cNvPicPr>
            <p:nvPr/>
          </p:nvPicPr>
          <p:blipFill>
            <a:blip r:embed="rId6" cstate="print"/>
            <a:srcRect/>
            <a:stretch>
              <a:fillRect/>
            </a:stretch>
          </p:blipFill>
          <p:spPr bwMode="auto">
            <a:xfrm>
              <a:off x="7086600" y="1371600"/>
              <a:ext cx="1016097" cy="596900"/>
            </a:xfrm>
            <a:prstGeom prst="rect">
              <a:avLst/>
            </a:prstGeom>
            <a:noFill/>
          </p:spPr>
        </p:pic>
        <p:pic>
          <p:nvPicPr>
            <p:cNvPr id="46" name="Picture 6" descr="C:\Users\bwoody\Pictures\Presentation Art\Icons - Illustrations\_WINDOWS SERVER ICONS\Hardware\Hardware processor chip cpu.png"/>
            <p:cNvPicPr>
              <a:picLocks noChangeAspect="1" noChangeArrowheads="1"/>
            </p:cNvPicPr>
            <p:nvPr/>
          </p:nvPicPr>
          <p:blipFill>
            <a:blip r:embed="rId7" cstate="print"/>
            <a:srcRect/>
            <a:stretch>
              <a:fillRect/>
            </a:stretch>
          </p:blipFill>
          <p:spPr bwMode="auto">
            <a:xfrm>
              <a:off x="6324600" y="990600"/>
              <a:ext cx="996888" cy="425450"/>
            </a:xfrm>
            <a:prstGeom prst="rect">
              <a:avLst/>
            </a:prstGeom>
            <a:noFill/>
          </p:spPr>
        </p:pic>
        <p:pic>
          <p:nvPicPr>
            <p:cNvPr id="47" name="Picture 7" descr="C:\Users\bwoody\Pictures\Presentation Art\Icons - Illustrations\_WINDOWS SERVER ICONS\Hardware\Battery power.png"/>
            <p:cNvPicPr>
              <a:picLocks noChangeAspect="1" noChangeArrowheads="1"/>
            </p:cNvPicPr>
            <p:nvPr/>
          </p:nvPicPr>
          <p:blipFill>
            <a:blip r:embed="rId8" cstate="print"/>
            <a:srcRect/>
            <a:stretch>
              <a:fillRect/>
            </a:stretch>
          </p:blipFill>
          <p:spPr bwMode="auto">
            <a:xfrm>
              <a:off x="8153400" y="304801"/>
              <a:ext cx="388590" cy="762000"/>
            </a:xfrm>
            <a:prstGeom prst="rect">
              <a:avLst/>
            </a:prstGeom>
            <a:noFill/>
          </p:spPr>
        </p:pic>
        <p:pic>
          <p:nvPicPr>
            <p:cNvPr id="48" name="Picture 8" descr="C:\Users\bwoody\Pictures\Presentation Art\Icons - Illustrations\_WINDOWS SERVER ICONS\Hardware\Laptop notebook pc mobility.png"/>
            <p:cNvPicPr>
              <a:picLocks noChangeAspect="1" noChangeArrowheads="1"/>
            </p:cNvPicPr>
            <p:nvPr/>
          </p:nvPicPr>
          <p:blipFill>
            <a:blip r:embed="rId9" cstate="print"/>
            <a:srcRect/>
            <a:stretch>
              <a:fillRect/>
            </a:stretch>
          </p:blipFill>
          <p:spPr bwMode="auto">
            <a:xfrm>
              <a:off x="5715000" y="304800"/>
              <a:ext cx="880056" cy="762000"/>
            </a:xfrm>
            <a:prstGeom prst="rect">
              <a:avLst/>
            </a:prstGeom>
            <a:noFill/>
          </p:spPr>
        </p:pic>
        <p:pic>
          <p:nvPicPr>
            <p:cNvPr id="49" name="Picture 9" descr="C:\Users\bwoody\Pictures\Presentation Art\Icons - Illustrations\_WINDOWS VISTA ICONS\PCI card board motherboard.png"/>
            <p:cNvPicPr>
              <a:picLocks noChangeAspect="1" noChangeArrowheads="1"/>
            </p:cNvPicPr>
            <p:nvPr/>
          </p:nvPicPr>
          <p:blipFill>
            <a:blip r:embed="rId10" cstate="print"/>
            <a:srcRect/>
            <a:stretch>
              <a:fillRect/>
            </a:stretch>
          </p:blipFill>
          <p:spPr bwMode="auto">
            <a:xfrm>
              <a:off x="7162800" y="304800"/>
              <a:ext cx="977900" cy="808345"/>
            </a:xfrm>
            <a:prstGeom prst="rect">
              <a:avLst/>
            </a:prstGeom>
            <a:noFill/>
          </p:spPr>
        </p:pic>
        <p:pic>
          <p:nvPicPr>
            <p:cNvPr id="50" name="Picture 10" descr="C:\Users\bwoody\Pictures\Presentation Art\Icons - Illustrations\_WINDOWS VISTA ICONS\Hard Drive.png"/>
            <p:cNvPicPr>
              <a:picLocks noChangeAspect="1" noChangeArrowheads="1"/>
            </p:cNvPicPr>
            <p:nvPr/>
          </p:nvPicPr>
          <p:blipFill>
            <a:blip r:embed="rId11" cstate="print"/>
            <a:srcRect/>
            <a:stretch>
              <a:fillRect/>
            </a:stretch>
          </p:blipFill>
          <p:spPr bwMode="auto">
            <a:xfrm>
              <a:off x="7772400" y="609600"/>
              <a:ext cx="990599" cy="990600"/>
            </a:xfrm>
            <a:prstGeom prst="rect">
              <a:avLst/>
            </a:prstGeom>
            <a:noFill/>
          </p:spPr>
        </p:pic>
      </p:grpSp>
      <p:grpSp>
        <p:nvGrpSpPr>
          <p:cNvPr id="14" name="Group 54"/>
          <p:cNvGrpSpPr/>
          <p:nvPr/>
        </p:nvGrpSpPr>
        <p:grpSpPr>
          <a:xfrm>
            <a:off x="5715000" y="2819400"/>
            <a:ext cx="2895600" cy="1905000"/>
            <a:chOff x="5029200" y="2057400"/>
            <a:chExt cx="2895600" cy="1905000"/>
          </a:xfrm>
        </p:grpSpPr>
        <p:grpSp>
          <p:nvGrpSpPr>
            <p:cNvPr id="15" name="Group 22"/>
            <p:cNvGrpSpPr/>
            <p:nvPr/>
          </p:nvGrpSpPr>
          <p:grpSpPr>
            <a:xfrm>
              <a:off x="5029200" y="2057400"/>
              <a:ext cx="2286000" cy="1600200"/>
              <a:chOff x="5715000" y="304800"/>
              <a:chExt cx="3047999" cy="1663700"/>
            </a:xfrm>
          </p:grpSpPr>
          <p:pic>
            <p:nvPicPr>
              <p:cNvPr id="24" name="Picture 5" descr="C:\Users\bwoody\Pictures\Presentation Art\Icons - Illustrations\_WINDOWS SERVER ICONS\Hardware\RAM Memory chip.png"/>
              <p:cNvPicPr>
                <a:picLocks noChangeAspect="1" noChangeArrowheads="1"/>
              </p:cNvPicPr>
              <p:nvPr/>
            </p:nvPicPr>
            <p:blipFill>
              <a:blip r:embed="rId12"/>
              <a:srcRect/>
              <a:stretch>
                <a:fillRect/>
              </a:stretch>
            </p:blipFill>
            <p:spPr bwMode="auto">
              <a:xfrm>
                <a:off x="7086600" y="1371600"/>
                <a:ext cx="1016097" cy="596900"/>
              </a:xfrm>
              <a:prstGeom prst="rect">
                <a:avLst/>
              </a:prstGeom>
              <a:noFill/>
            </p:spPr>
          </p:pic>
          <p:pic>
            <p:nvPicPr>
              <p:cNvPr id="25" name="Picture 6" descr="C:\Users\bwoody\Pictures\Presentation Art\Icons - Illustrations\_WINDOWS SERVER ICONS\Hardware\Hardware processor chip cpu.png"/>
              <p:cNvPicPr>
                <a:picLocks noChangeAspect="1" noChangeArrowheads="1"/>
              </p:cNvPicPr>
              <p:nvPr/>
            </p:nvPicPr>
            <p:blipFill>
              <a:blip r:embed="rId13" cstate="print"/>
              <a:srcRect/>
              <a:stretch>
                <a:fillRect/>
              </a:stretch>
            </p:blipFill>
            <p:spPr bwMode="auto">
              <a:xfrm>
                <a:off x="6324600" y="990600"/>
                <a:ext cx="996888" cy="425450"/>
              </a:xfrm>
              <a:prstGeom prst="rect">
                <a:avLst/>
              </a:prstGeom>
              <a:noFill/>
            </p:spPr>
          </p:pic>
          <p:pic>
            <p:nvPicPr>
              <p:cNvPr id="26" name="Picture 7" descr="C:\Users\bwoody\Pictures\Presentation Art\Icons - Illustrations\_WINDOWS SERVER ICONS\Hardware\Battery power.png"/>
              <p:cNvPicPr>
                <a:picLocks noChangeAspect="1" noChangeArrowheads="1"/>
              </p:cNvPicPr>
              <p:nvPr/>
            </p:nvPicPr>
            <p:blipFill>
              <a:blip r:embed="rId14" cstate="print"/>
              <a:srcRect/>
              <a:stretch>
                <a:fillRect/>
              </a:stretch>
            </p:blipFill>
            <p:spPr bwMode="auto">
              <a:xfrm>
                <a:off x="8153400" y="304801"/>
                <a:ext cx="388590" cy="762000"/>
              </a:xfrm>
              <a:prstGeom prst="rect">
                <a:avLst/>
              </a:prstGeom>
              <a:noFill/>
            </p:spPr>
          </p:pic>
          <p:pic>
            <p:nvPicPr>
              <p:cNvPr id="27" name="Picture 8" descr="C:\Users\bwoody\Pictures\Presentation Art\Icons - Illustrations\_WINDOWS SERVER ICONS\Hardware\Laptop notebook pc mobility.png"/>
              <p:cNvPicPr>
                <a:picLocks noChangeAspect="1" noChangeArrowheads="1"/>
              </p:cNvPicPr>
              <p:nvPr/>
            </p:nvPicPr>
            <p:blipFill>
              <a:blip r:embed="rId15" cstate="print"/>
              <a:srcRect/>
              <a:stretch>
                <a:fillRect/>
              </a:stretch>
            </p:blipFill>
            <p:spPr bwMode="auto">
              <a:xfrm>
                <a:off x="5715000" y="304800"/>
                <a:ext cx="880056" cy="762000"/>
              </a:xfrm>
              <a:prstGeom prst="rect">
                <a:avLst/>
              </a:prstGeom>
              <a:noFill/>
            </p:spPr>
          </p:pic>
          <p:pic>
            <p:nvPicPr>
              <p:cNvPr id="28" name="Picture 9" descr="C:\Users\bwoody\Pictures\Presentation Art\Icons - Illustrations\_WINDOWS VISTA ICONS\PCI card board motherboard.png"/>
              <p:cNvPicPr>
                <a:picLocks noChangeAspect="1" noChangeArrowheads="1"/>
              </p:cNvPicPr>
              <p:nvPr/>
            </p:nvPicPr>
            <p:blipFill>
              <a:blip r:embed="rId16" cstate="print"/>
              <a:srcRect/>
              <a:stretch>
                <a:fillRect/>
              </a:stretch>
            </p:blipFill>
            <p:spPr bwMode="auto">
              <a:xfrm>
                <a:off x="7162800" y="304800"/>
                <a:ext cx="977900" cy="808345"/>
              </a:xfrm>
              <a:prstGeom prst="rect">
                <a:avLst/>
              </a:prstGeom>
              <a:noFill/>
            </p:spPr>
          </p:pic>
          <p:pic>
            <p:nvPicPr>
              <p:cNvPr id="29" name="Picture 10" descr="C:\Users\bwoody\Pictures\Presentation Art\Icons - Illustrations\_WINDOWS VISTA ICONS\Hard Drive.png"/>
              <p:cNvPicPr>
                <a:picLocks noChangeAspect="1" noChangeArrowheads="1"/>
              </p:cNvPicPr>
              <p:nvPr/>
            </p:nvPicPr>
            <p:blipFill>
              <a:blip r:embed="rId17" cstate="print"/>
              <a:srcRect/>
              <a:stretch>
                <a:fillRect/>
              </a:stretch>
            </p:blipFill>
            <p:spPr bwMode="auto">
              <a:xfrm>
                <a:off x="7772400" y="609600"/>
                <a:ext cx="990599" cy="990600"/>
              </a:xfrm>
              <a:prstGeom prst="rect">
                <a:avLst/>
              </a:prstGeom>
              <a:noFill/>
            </p:spPr>
          </p:pic>
        </p:grpSp>
        <p:cxnSp>
          <p:nvCxnSpPr>
            <p:cNvPr id="52" name="Straight Connector 51"/>
            <p:cNvCxnSpPr/>
            <p:nvPr/>
          </p:nvCxnSpPr>
          <p:spPr>
            <a:xfrm rot="5400000">
              <a:off x="6477000" y="2590800"/>
              <a:ext cx="1600200" cy="1143000"/>
            </a:xfrm>
            <a:prstGeom prst="line">
              <a:avLst/>
            </a:prstGeom>
          </p:spPr>
          <p:style>
            <a:lnRef idx="3">
              <a:schemeClr val="accent1"/>
            </a:lnRef>
            <a:fillRef idx="0">
              <a:schemeClr val="accent1"/>
            </a:fillRef>
            <a:effectRef idx="2">
              <a:schemeClr val="accent1"/>
            </a:effectRef>
            <a:fontRef idx="minor">
              <a:schemeClr val="tx1"/>
            </a:fontRef>
          </p:style>
        </p:cxnSp>
        <p:sp>
          <p:nvSpPr>
            <p:cNvPr id="54" name="TextBox 53"/>
            <p:cNvSpPr txBox="1"/>
            <p:nvPr/>
          </p:nvSpPr>
          <p:spPr>
            <a:xfrm>
              <a:off x="7391400" y="2971800"/>
              <a:ext cx="533400" cy="840230"/>
            </a:xfrm>
            <a:prstGeom prst="rect">
              <a:avLst/>
            </a:prstGeom>
            <a:noFill/>
          </p:spPr>
          <p:txBody>
            <a:bodyPr wrap="squar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5400" i="1" dirty="0" smtClean="0">
                  <a:solidFill>
                    <a:schemeClr val="accent1"/>
                  </a:solidFill>
                </a:rPr>
                <a:t>n</a:t>
              </a:r>
            </a:p>
          </p:txBody>
        </p:sp>
      </p:grpSp>
      <p:sp>
        <p:nvSpPr>
          <p:cNvPr id="53" name="Title 12"/>
          <p:cNvSpPr>
            <a:spLocks noGrp="1"/>
          </p:cNvSpPr>
          <p:nvPr>
            <p:ph type="title"/>
          </p:nvPr>
        </p:nvSpPr>
        <p:spPr>
          <a:xfrm>
            <a:off x="381000" y="230188"/>
            <a:ext cx="8382000" cy="553998"/>
          </a:xfrm>
        </p:spPr>
        <p:txBody>
          <a:bodyPr/>
          <a:lstStyle/>
          <a:p>
            <a:r>
              <a:rPr lang="en-GB" sz="4000" dirty="0"/>
              <a:t>Consolidating with SQL Server 2008</a:t>
            </a:r>
            <a:endParaRPr lang="en-US" sz="4000" dirty="0"/>
          </a:p>
        </p:txBody>
      </p:sp>
      <p:sp>
        <p:nvSpPr>
          <p:cNvPr id="55" name="Title 1"/>
          <p:cNvSpPr txBox="1">
            <a:spLocks/>
          </p:cNvSpPr>
          <p:nvPr/>
        </p:nvSpPr>
        <p:spPr>
          <a:xfrm>
            <a:off x="381000" y="755202"/>
            <a:ext cx="8610600" cy="3877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150" normalizeH="0" baseline="0" noProof="0" dirty="0" smtClean="0">
                <a:ln w="3175">
                  <a:noFill/>
                </a:ln>
                <a:solidFill>
                  <a:srgbClr xmlns:mc="http://schemas.openxmlformats.org/markup-compatibility/2006" xmlns:a14="http://schemas.microsoft.com/office/drawing/2007/7/7/main" val="D8B25C" mc:Ignorable="">
                    <a:lumMod val="75000"/>
                  </a:srgbClr>
                </a:solidFill>
                <a:effectLst/>
                <a:uLnTx/>
                <a:uFillTx/>
                <a:latin typeface="segoe ui" pitchFamily="34" charset="0"/>
                <a:ea typeface="+mn-ea"/>
                <a:cs typeface="Arial" charset="0"/>
              </a:rPr>
              <a:t>Server Consolidation Options</a:t>
            </a:r>
            <a:endParaRPr kumimoji="0" lang="en-GB" sz="4800" b="0" i="0" u="none" strike="noStrike" kern="1200" cap="none" spc="-150" normalizeH="0" baseline="0" noProof="0" dirty="0">
              <a:ln w="3175">
                <a:noFill/>
              </a:ln>
              <a:solidFill>
                <a:srgbClr xmlns:mc="http://schemas.openxmlformats.org/markup-compatibility/2006" xmlns:a14="http://schemas.microsoft.com/office/drawing/2007/7/7/main" val="D8B25C" mc:Ignorable="">
                  <a:lumMod val="75000"/>
                </a:srgbClr>
              </a:solidFill>
              <a:effectLst/>
              <a:uLnTx/>
              <a:uFillTx/>
              <a:latin typeface="segoe ui" pitchFamily="34" charset="0"/>
              <a:ea typeface="+mn-ea"/>
              <a:cs typeface="Arial" charset="0"/>
            </a:endParaRPr>
          </a:p>
        </p:txBody>
      </p:sp>
      <p:sp>
        <p:nvSpPr>
          <p:cNvPr id="57" name="Rectangle 56"/>
          <p:cNvSpPr/>
          <p:nvPr/>
        </p:nvSpPr>
        <p:spPr bwMode="auto">
          <a:xfrm>
            <a:off x="286394" y="1219200"/>
            <a:ext cx="8629006" cy="457200"/>
          </a:xfrm>
          <a:prstGeom prst="rect">
            <a:avLst/>
          </a:prstGeom>
          <a:gradFill flip="none" rotWithShape="1">
            <a:gsLst>
              <a:gs pos="0">
                <a:srgbClr xmlns:mc="http://schemas.openxmlformats.org/markup-compatibility/2006" xmlns:a14="http://schemas.microsoft.com/office/drawing/2007/7/7/main" val="F69200" mc:Ignorable=""/>
              </a:gs>
              <a:gs pos="50000">
                <a:schemeClr val="bg1"/>
              </a:gs>
              <a:gs pos="70000">
                <a:schemeClr val="bg1"/>
              </a:gs>
            </a:gsLst>
            <a:lin ang="1200000" scaled="0"/>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rtl="0">
              <a:lnSpc>
                <a:spcPct val="90000"/>
              </a:lnSpc>
              <a:spcBef>
                <a:spcPts val="473"/>
              </a:spcBef>
              <a:buClr>
                <a:srgbClr xmlns:mc="http://schemas.openxmlformats.org/markup-compatibility/2006" xmlns:a14="http://schemas.microsoft.com/office/drawing/2007/7/7/main" val="CCCCCC" mc:Ignorable=""/>
              </a:buClr>
              <a:buSzPct val="95000"/>
              <a:tabLst>
                <a:tab pos="424590" algn="l"/>
              </a:tabLst>
              <a:defRPr/>
            </a:pPr>
            <a:r>
              <a:rPr lang="en-US" b="1" kern="12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a typeface="+mn-ea"/>
                <a:cs typeface="+mn-cs"/>
              </a:rPr>
              <a:t>Virtualization</a:t>
            </a:r>
            <a:endParaRPr lang="en-US"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a typeface="+mn-ea"/>
              <a:cs typeface="+mn-cs"/>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9" presetClass="exit" presetSubtype="0" fill="hold" nodeType="withEffect">
                                  <p:stCondLst>
                                    <p:cond delay="0"/>
                                  </p:stCondLst>
                                  <p:childTnLst>
                                    <p:animEffect transition="out" filter="dissolv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par>
                          <p:cTn id="20" fill="hold">
                            <p:stCondLst>
                              <p:cond delay="500"/>
                            </p:stCondLst>
                            <p:childTnLst>
                              <p:par>
                                <p:cTn id="21" presetID="9" presetClass="entr" presetSubtype="0" fill="hold" nodeType="after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dissolve">
                                      <p:cBhvr>
                                        <p:cTn id="23" dur="500"/>
                                        <p:tgtEl>
                                          <p:spTgt spid="1027"/>
                                        </p:tgtEl>
                                      </p:cBhvr>
                                    </p:animEffect>
                                  </p:childTnLst>
                                </p:cTn>
                              </p:par>
                            </p:childTnLst>
                          </p:cTn>
                        </p:par>
                        <p:par>
                          <p:cTn id="24" fill="hold">
                            <p:stCondLst>
                              <p:cond delay="1000"/>
                            </p:stCondLst>
                            <p:childTnLst>
                              <p:par>
                                <p:cTn id="25" presetID="9"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par>
                          <p:cTn id="28" fill="hold">
                            <p:stCondLst>
                              <p:cond delay="1500"/>
                            </p:stCondLst>
                            <p:childTnLst>
                              <p:par>
                                <p:cTn id="29" presetID="9" presetClass="entr" presetSubtype="0" fill="hold" nodeType="after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dissolve">
                                      <p:cBhvr>
                                        <p:cTn id="31" dur="500"/>
                                        <p:tgtEl>
                                          <p:spTgt spid="1028"/>
                                        </p:tgtEl>
                                      </p:cBhvr>
                                    </p:animEffect>
                                  </p:childTnLst>
                                </p:cTn>
                              </p:par>
                            </p:childTnLst>
                          </p:cTn>
                        </p:par>
                        <p:par>
                          <p:cTn id="32" fill="hold">
                            <p:stCondLst>
                              <p:cond delay="2000"/>
                            </p:stCondLst>
                            <p:childTnLst>
                              <p:par>
                                <p:cTn id="33" presetID="9"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500"/>
                                        <p:tgtEl>
                                          <p:spTgt spid="7"/>
                                        </p:tgtEl>
                                      </p:cBhvr>
                                    </p:animEffect>
                                  </p:childTnLst>
                                </p:cTn>
                              </p:par>
                            </p:childTnLst>
                          </p:cTn>
                        </p:par>
                        <p:par>
                          <p:cTn id="36" fill="hold">
                            <p:stCondLst>
                              <p:cond delay="2500"/>
                            </p:stCondLst>
                            <p:childTnLst>
                              <p:par>
                                <p:cTn id="37" presetID="9"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ssolve">
                                      <p:cBhvr>
                                        <p:cTn id="39" dur="500"/>
                                        <p:tgtEl>
                                          <p:spTgt spid="9"/>
                                        </p:tgtEl>
                                      </p:cBhvr>
                                    </p:animEffect>
                                  </p:childTnLst>
                                </p:cTn>
                              </p:par>
                            </p:childTnLst>
                          </p:cTn>
                        </p:par>
                        <p:par>
                          <p:cTn id="40" fill="hold">
                            <p:stCondLst>
                              <p:cond delay="3000"/>
                            </p:stCondLst>
                            <p:childTnLst>
                              <p:par>
                                <p:cTn id="41" presetID="9"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childTnLst>
                          </p:cTn>
                        </p:par>
                        <p:par>
                          <p:cTn id="44" fill="hold">
                            <p:stCondLst>
                              <p:cond delay="3500"/>
                            </p:stCondLst>
                            <p:childTnLst>
                              <p:par>
                                <p:cTn id="45" presetID="9"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ssolve">
                                      <p:cBhvr>
                                        <p:cTn id="47" dur="500"/>
                                        <p:tgtEl>
                                          <p:spTgt spid="11"/>
                                        </p:tgtEl>
                                      </p:cBhvr>
                                    </p:animEffect>
                                  </p:childTnLst>
                                </p:cTn>
                              </p:par>
                            </p:childTnLst>
                          </p:cTn>
                        </p:par>
                        <p:par>
                          <p:cTn id="48" fill="hold">
                            <p:stCondLst>
                              <p:cond delay="4000"/>
                            </p:stCondLst>
                            <p:childTnLst>
                              <p:par>
                                <p:cTn id="49" presetID="9" presetClass="entr" presetSubtype="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dissolve">
                                      <p:cBhvr>
                                        <p:cTn id="51" dur="500"/>
                                        <p:tgtEl>
                                          <p:spTgt spid="8"/>
                                        </p:tgtEl>
                                      </p:cBhvr>
                                    </p:animEffect>
                                  </p:childTnLst>
                                </p:cTn>
                              </p:par>
                            </p:childTnLst>
                          </p:cTn>
                        </p:par>
                        <p:par>
                          <p:cTn id="52" fill="hold">
                            <p:stCondLst>
                              <p:cond delay="4500"/>
                            </p:stCondLst>
                            <p:childTnLst>
                              <p:par>
                                <p:cTn id="53" presetID="9"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dissolve">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p:cNvGrpSpPr/>
          <p:nvPr/>
        </p:nvGrpSpPr>
        <p:grpSpPr>
          <a:xfrm>
            <a:off x="-1" y="1125416"/>
            <a:ext cx="9144000" cy="4859278"/>
            <a:chOff x="-1" y="1300146"/>
            <a:chExt cx="9144000" cy="4509817"/>
          </a:xfrm>
        </p:grpSpPr>
        <p:sp>
          <p:nvSpPr>
            <p:cNvPr id="89" name="Freeform 15"/>
            <p:cNvSpPr>
              <a:spLocks/>
            </p:cNvSpPr>
            <p:nvPr/>
          </p:nvSpPr>
          <p:spPr bwMode="auto">
            <a:xfrm rot="5400000">
              <a:off x="2317091" y="-1016946"/>
              <a:ext cx="4509816" cy="9144000"/>
            </a:xfrm>
            <a:prstGeom prst="roundRect">
              <a:avLst>
                <a:gd name="adj" fmla="val 0"/>
              </a:avLst>
            </a:pr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srgbClr>
                </a:gs>
                <a:gs pos="82000">
                  <a:srgbClr xmlns:mc="http://schemas.openxmlformats.org/markup-compatibility/2006" xmlns:a14="http://schemas.microsoft.com/office/drawing/2007/7/7/main" val="FF3300" mc:Ignorable="">
                    <a:lumMod val="50000"/>
                  </a:srgb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143" name="Rounded Rectangle 142"/>
            <p:cNvSpPr/>
            <p:nvPr/>
          </p:nvSpPr>
          <p:spPr>
            <a:xfrm rot="16200000">
              <a:off x="2318005" y="-796248"/>
              <a:ext cx="4507992" cy="8704429"/>
            </a:xfrm>
            <a:prstGeom prst="roundRect">
              <a:avLst>
                <a:gd name="adj" fmla="val 4461"/>
              </a:avLst>
            </a:prstGeom>
            <a:gradFill flip="none" rotWithShape="1">
              <a:gsLst>
                <a:gs pos="0">
                  <a:schemeClr val="tx1">
                    <a:lumMod val="65000"/>
                    <a:lumOff val="35000"/>
                  </a:schemeClr>
                </a:gs>
                <a:gs pos="50000">
                  <a:schemeClr val="tx1">
                    <a:lumMod val="75000"/>
                    <a:lumOff val="25000"/>
                  </a:schemeClr>
                </a:gs>
                <a:gs pos="82000">
                  <a:schemeClr val="tx1">
                    <a:lumMod val="95000"/>
                    <a:lumOff val="5000"/>
                  </a:schemeClr>
                </a:gs>
              </a:gsLst>
              <a:path path="circle">
                <a:fillToRect l="50000" t="50000" r="50000" b="50000"/>
              </a:path>
              <a:tileRect/>
            </a:gradFill>
            <a:ln w="349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auto">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kern="0" dirty="0">
                <a:solidFill>
                  <a:sysClr val="windowText" lastClr="000000"/>
                </a:solidFill>
                <a:latin typeface="Segoe UI" pitchFamily="34" charset="0"/>
                <a:cs typeface="+mn-cs"/>
              </a:endParaRPr>
            </a:p>
          </p:txBody>
        </p:sp>
      </p:grpSp>
      <p:sp>
        <p:nvSpPr>
          <p:cNvPr id="92" name="Round Same Side Corner Rectangle 91"/>
          <p:cNvSpPr/>
          <p:nvPr/>
        </p:nvSpPr>
        <p:spPr>
          <a:xfrm rot="5400000" flipH="1">
            <a:off x="4247578" y="1309162"/>
            <a:ext cx="4615934" cy="4501660"/>
          </a:xfrm>
          <a:prstGeom prst="round2SameRect">
            <a:avLst>
              <a:gd name="adj1" fmla="val 3654"/>
              <a:gd name="adj2" fmla="val 0"/>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254000" dist="38100" dir="5400000" algn="t" rotWithShape="0">
              <a:schemeClr val="bg1">
                <a:alpha val="40000"/>
              </a:scheme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ltLang="zh-CN" kern="0" dirty="0">
              <a:solidFill>
                <a:sysClr val="windowText" lastClr="000000"/>
              </a:solidFill>
              <a:latin typeface="Segoe UI" pitchFamily="34" charset="0"/>
              <a:cs typeface="+mn-cs"/>
            </a:endParaRPr>
          </a:p>
        </p:txBody>
      </p:sp>
      <p:sp>
        <p:nvSpPr>
          <p:cNvPr id="2" name="Title 1"/>
          <p:cNvSpPr>
            <a:spLocks noGrp="1"/>
          </p:cNvSpPr>
          <p:nvPr>
            <p:ph type="title"/>
          </p:nvPr>
        </p:nvSpPr>
        <p:spPr/>
        <p:txBody>
          <a:bodyPr/>
          <a:lstStyle/>
          <a:p>
            <a:r>
              <a:rPr lang="en-US" smtClean="0"/>
              <a:t>High Availability with Guest Clustering Using iSCSI</a:t>
            </a:r>
            <a:endParaRPr lang="en-US" dirty="0" smtClean="0"/>
          </a:p>
        </p:txBody>
      </p:sp>
      <p:grpSp>
        <p:nvGrpSpPr>
          <p:cNvPr id="3" name="Group 188"/>
          <p:cNvGrpSpPr/>
          <p:nvPr/>
        </p:nvGrpSpPr>
        <p:grpSpPr>
          <a:xfrm>
            <a:off x="5635542" y="4939385"/>
            <a:ext cx="1892427" cy="797197"/>
            <a:chOff x="7719973" y="4100711"/>
            <a:chExt cx="2452185" cy="1004253"/>
          </a:xfrm>
        </p:grpSpPr>
        <p:sp>
          <p:nvSpPr>
            <p:cNvPr id="28" name="Oval 27"/>
            <p:cNvSpPr/>
            <p:nvPr/>
          </p:nvSpPr>
          <p:spPr>
            <a:xfrm>
              <a:off x="7798297" y="4100711"/>
              <a:ext cx="2286000" cy="609602"/>
            </a:xfrm>
            <a:prstGeom prst="ellipse">
              <a:avLst/>
            </a:pr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srgbClr>
                </a:gs>
                <a:gs pos="82000">
                  <a:srgbClr xmlns:mc="http://schemas.openxmlformats.org/markup-compatibility/2006" xmlns:a14="http://schemas.microsoft.com/office/drawing/2007/7/7/main" val="FF3300" mc:Ignorable="">
                    <a:lumMod val="50000"/>
                  </a:srgb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pic>
          <p:nvPicPr>
            <p:cNvPr id="29" name="Picture 2" descr="C:\Users\jsafreed\Documents\Graphics\_eHOME ICONS\barrel yellow data storage.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8593429" y="4643001"/>
              <a:ext cx="691627" cy="461963"/>
            </a:xfrm>
            <a:prstGeom prst="rect">
              <a:avLst/>
            </a:prstGeom>
            <a:noFill/>
          </p:spPr>
        </p:pic>
        <p:pic>
          <p:nvPicPr>
            <p:cNvPr id="30" name="Picture 2" descr="C:\Users\jsafreed\Documents\Graphics\_eHOME ICONS\barrel yellow data storage.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9480531" y="4627361"/>
              <a:ext cx="691627" cy="461963"/>
            </a:xfrm>
            <a:prstGeom prst="rect">
              <a:avLst/>
            </a:prstGeom>
            <a:noFill/>
          </p:spPr>
        </p:pic>
        <p:pic>
          <p:nvPicPr>
            <p:cNvPr id="31" name="Picture 2" descr="C:\Users\jsafreed\Documents\Graphics\_eHOME ICONS\barrel yellow data storage.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719973" y="4631613"/>
              <a:ext cx="691627" cy="461963"/>
            </a:xfrm>
            <a:prstGeom prst="rect">
              <a:avLst/>
            </a:prstGeom>
            <a:noFill/>
          </p:spPr>
        </p:pic>
      </p:grpSp>
      <p:sp>
        <p:nvSpPr>
          <p:cNvPr id="38" name="TextBox 37"/>
          <p:cNvSpPr txBox="1"/>
          <p:nvPr/>
        </p:nvSpPr>
        <p:spPr>
          <a:xfrm>
            <a:off x="6240192" y="2222886"/>
            <a:ext cx="685800" cy="430887"/>
          </a:xfrm>
          <a:prstGeom prst="rect">
            <a:avLst/>
          </a:prstGeom>
          <a:noFill/>
        </p:spPr>
        <p:txBody>
          <a:bodyPr wrap="square" rtlCol="0">
            <a:spAutoFit/>
          </a:bodyPr>
          <a:lstStyle/>
          <a:p>
            <a:pPr algn="ctr" defTabSz="914363" fontAlgn="auto">
              <a:spcBef>
                <a:spcPts val="0"/>
              </a:spcBef>
              <a:spcAft>
                <a:spcPts val="0"/>
              </a:spcAft>
            </a:pPr>
            <a:r>
              <a:rPr lang="en-US" sz="1100" dirty="0" smtClean="0">
                <a:solidFill>
                  <a:prstClr val="black"/>
                </a:solidFill>
                <a:latin typeface="Segoe UI" pitchFamily="34" charset="0"/>
                <a:ea typeface="Segoe UI" pitchFamily="34" charset="0"/>
                <a:cs typeface="Segoe UI" pitchFamily="34" charset="0"/>
              </a:rPr>
              <a:t>Guest Cluster</a:t>
            </a:r>
            <a:endParaRPr lang="en-US" sz="1100" dirty="0">
              <a:solidFill>
                <a:prstClr val="black"/>
              </a:solidFill>
              <a:latin typeface="Segoe UI" pitchFamily="34" charset="0"/>
              <a:ea typeface="Segoe UI" pitchFamily="34" charset="0"/>
              <a:cs typeface="Segoe UI" pitchFamily="34" charset="0"/>
            </a:endParaRPr>
          </a:p>
        </p:txBody>
      </p:sp>
      <p:sp>
        <p:nvSpPr>
          <p:cNvPr id="41" name="TextBox 40"/>
          <p:cNvSpPr txBox="1"/>
          <p:nvPr/>
        </p:nvSpPr>
        <p:spPr>
          <a:xfrm>
            <a:off x="6240192" y="3209302"/>
            <a:ext cx="685800" cy="430887"/>
          </a:xfrm>
          <a:prstGeom prst="rect">
            <a:avLst/>
          </a:prstGeom>
          <a:noFill/>
        </p:spPr>
        <p:txBody>
          <a:bodyPr wrap="square" rtlCol="0">
            <a:spAutoFit/>
          </a:bodyPr>
          <a:lstStyle/>
          <a:p>
            <a:pPr algn="ctr" defTabSz="914363" fontAlgn="auto">
              <a:spcBef>
                <a:spcPts val="0"/>
              </a:spcBef>
              <a:spcAft>
                <a:spcPts val="0"/>
              </a:spcAft>
            </a:pPr>
            <a:r>
              <a:rPr lang="en-US" sz="1100" dirty="0" smtClean="0">
                <a:solidFill>
                  <a:prstClr val="black"/>
                </a:solidFill>
                <a:latin typeface="Segoe UI" pitchFamily="34" charset="0"/>
                <a:ea typeface="Segoe UI" pitchFamily="34" charset="0"/>
                <a:cs typeface="Segoe UI" pitchFamily="34" charset="0"/>
              </a:rPr>
              <a:t>Guest Cluster</a:t>
            </a:r>
            <a:endParaRPr lang="en-US" sz="1100" dirty="0">
              <a:solidFill>
                <a:prstClr val="black"/>
              </a:solidFill>
              <a:latin typeface="Segoe UI" pitchFamily="34" charset="0"/>
              <a:ea typeface="Segoe UI" pitchFamily="34" charset="0"/>
              <a:cs typeface="Segoe UI" pitchFamily="34" charset="0"/>
            </a:endParaRPr>
          </a:p>
        </p:txBody>
      </p:sp>
      <p:sp>
        <p:nvSpPr>
          <p:cNvPr id="46" name="Rounded Rectangle 45"/>
          <p:cNvSpPr/>
          <p:nvPr/>
        </p:nvSpPr>
        <p:spPr bwMode="auto">
          <a:xfrm rot="16200000">
            <a:off x="4314904" y="2549108"/>
            <a:ext cx="2667001" cy="1231074"/>
          </a:xfrm>
          <a:prstGeom prst="roundRect">
            <a:avLst>
              <a:gd name="adj" fmla="val 5779"/>
            </a:avLst>
          </a:prstGeom>
          <a:gradFill flip="none" rotWithShape="1">
            <a:gsLst>
              <a:gs pos="0">
                <a:srgbClr xmlns:mc="http://schemas.openxmlformats.org/markup-compatibility/2006" xmlns:a14="http://schemas.microsoft.com/office/drawing/2007/7/7/main" val="FFFFFF" mc:Ignorable="">
                  <a:alpha val="99000"/>
                </a:srgbClr>
              </a:gs>
              <a:gs pos="2000">
                <a:schemeClr val="accent1">
                  <a:lumMod val="75000"/>
                  <a:alpha val="31000"/>
                </a:schemeClr>
              </a:gs>
              <a:gs pos="33000">
                <a:schemeClr val="accent1">
                  <a:lumMod val="75000"/>
                  <a:alpha val="38000"/>
                </a:schemeClr>
              </a:gs>
              <a:gs pos="98000">
                <a:schemeClr val="accent1">
                  <a:lumMod val="75000"/>
                  <a:alpha val="29000"/>
                </a:scheme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GB" altLang="zh-CN" sz="15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grpSp>
        <p:nvGrpSpPr>
          <p:cNvPr id="4" name="Group 84"/>
          <p:cNvGrpSpPr/>
          <p:nvPr/>
        </p:nvGrpSpPr>
        <p:grpSpPr>
          <a:xfrm>
            <a:off x="4846135" y="3659946"/>
            <a:ext cx="1698857" cy="1072693"/>
            <a:chOff x="-1070207" y="5304963"/>
            <a:chExt cx="1698857" cy="1072693"/>
          </a:xfrm>
        </p:grpSpPr>
        <p:pic>
          <p:nvPicPr>
            <p:cNvPr id="48" name="Picture 4" descr="\\.PSF\Parallels Share\Virtualization Slides\Server-Physical-3U.png"/>
            <p:cNvPicPr>
              <a:picLocks noChangeAspect="1" noChangeArrowheads="1"/>
            </p:cNvPicPr>
            <p:nvPr/>
          </p:nvPicPr>
          <p:blipFill>
            <a:blip r:embed="rId4" cstate="print"/>
            <a:srcRect/>
            <a:stretch>
              <a:fillRect/>
            </a:stretch>
          </p:blipFill>
          <p:spPr bwMode="auto">
            <a:xfrm>
              <a:off x="-1070207" y="5304963"/>
              <a:ext cx="1698857" cy="1072693"/>
            </a:xfrm>
            <a:prstGeom prst="rect">
              <a:avLst/>
            </a:prstGeom>
            <a:noFill/>
          </p:spPr>
        </p:pic>
        <p:pic>
          <p:nvPicPr>
            <p:cNvPr id="49" name="Picture 2"/>
            <p:cNvPicPr>
              <a:picLocks noChangeAspect="1" noChangeArrowheads="1"/>
            </p:cNvPicPr>
            <p:nvPr/>
          </p:nvPicPr>
          <p:blipFill>
            <a:blip r:embed="rId5" cstate="print">
              <a:lum bright="100000" contrast="100000"/>
            </a:blip>
            <a:srcRect l="52083" r="2758"/>
            <a:stretch>
              <a:fillRect/>
            </a:stretch>
          </p:blipFill>
          <p:spPr bwMode="auto">
            <a:xfrm>
              <a:off x="-250375" y="5733668"/>
              <a:ext cx="641160" cy="152716"/>
            </a:xfrm>
            <a:prstGeom prst="rect">
              <a:avLst/>
            </a:prstGeom>
            <a:noFill/>
            <a:ln>
              <a:noFill/>
            </a:ln>
            <a:effectLst>
              <a:outerShdw blurRad="317500" dist="50800" dir="5400000" algn="ctr" rotWithShape="0">
                <a:srgbClr xmlns:mc="http://schemas.openxmlformats.org/markup-compatibility/2006" xmlns:a14="http://schemas.microsoft.com/office/drawing/2007/7/7/main" val="000000" mc:Ignorable=""/>
              </a:outerShdw>
            </a:effectLst>
            <a:scene3d>
              <a:camera prst="isometricRightUp"/>
              <a:lightRig rig="threePt" dir="t"/>
            </a:scene3d>
          </p:spPr>
        </p:pic>
      </p:grpSp>
      <p:pic>
        <p:nvPicPr>
          <p:cNvPr id="50" name="Picture 2" descr="\\.PSF\Parallels Share\DDC\Server-Virtual-2U.png"/>
          <p:cNvPicPr>
            <a:picLocks noChangeAspect="1" noChangeArrowheads="1"/>
          </p:cNvPicPr>
          <p:nvPr/>
        </p:nvPicPr>
        <p:blipFill>
          <a:blip r:embed="rId6" cstate="print"/>
          <a:srcRect/>
          <a:stretch>
            <a:fillRect/>
          </a:stretch>
        </p:blipFill>
        <p:spPr bwMode="auto">
          <a:xfrm>
            <a:off x="5125767" y="1907346"/>
            <a:ext cx="991112" cy="759236"/>
          </a:xfrm>
          <a:prstGeom prst="rect">
            <a:avLst/>
          </a:prstGeom>
          <a:noFill/>
        </p:spPr>
      </p:pic>
      <p:pic>
        <p:nvPicPr>
          <p:cNvPr id="55" name="Picture 2" descr="\\.PSF\Parallels Share\DDC\Server-Virtual-2U.png"/>
          <p:cNvPicPr>
            <a:picLocks noChangeAspect="1" noChangeArrowheads="1"/>
          </p:cNvPicPr>
          <p:nvPr/>
        </p:nvPicPr>
        <p:blipFill>
          <a:blip r:embed="rId6" cstate="print"/>
          <a:srcRect/>
          <a:stretch>
            <a:fillRect/>
          </a:stretch>
        </p:blipFill>
        <p:spPr bwMode="auto">
          <a:xfrm>
            <a:off x="5173392" y="2831271"/>
            <a:ext cx="991112" cy="759236"/>
          </a:xfrm>
          <a:prstGeom prst="rect">
            <a:avLst/>
          </a:prstGeom>
          <a:noFill/>
        </p:spPr>
      </p:pic>
      <p:sp>
        <p:nvSpPr>
          <p:cNvPr id="57" name="TextBox 56"/>
          <p:cNvSpPr txBox="1"/>
          <p:nvPr/>
        </p:nvSpPr>
        <p:spPr>
          <a:xfrm>
            <a:off x="5554392" y="3836096"/>
            <a:ext cx="228600" cy="307777"/>
          </a:xfrm>
          <a:prstGeom prst="rect">
            <a:avLst/>
          </a:prstGeom>
          <a:noFill/>
        </p:spPr>
        <p:txBody>
          <a:bodyPr wrap="square" rtlCol="0">
            <a:spAutoFit/>
          </a:bodyPr>
          <a:lstStyle/>
          <a:p>
            <a:pPr fontAlgn="auto">
              <a:spcBef>
                <a:spcPts val="0"/>
              </a:spcBef>
              <a:spcAft>
                <a:spcPts val="0"/>
              </a:spcAft>
            </a:pPr>
            <a:r>
              <a:rPr lang="en-US" sz="1400" b="1" dirty="0" smtClean="0">
                <a:solidFill>
                  <a:prstClr val="white"/>
                </a:solidFill>
                <a:latin typeface="Calibri"/>
                <a:cs typeface="+mn-cs"/>
              </a:rPr>
              <a:t>1</a:t>
            </a:r>
            <a:endParaRPr lang="en-US" sz="1400" b="1" dirty="0">
              <a:solidFill>
                <a:prstClr val="white"/>
              </a:solidFill>
              <a:latin typeface="Calibri"/>
              <a:cs typeface="+mn-cs"/>
            </a:endParaRPr>
          </a:p>
        </p:txBody>
      </p:sp>
      <p:sp>
        <p:nvSpPr>
          <p:cNvPr id="65" name="Rounded Rectangle 64"/>
          <p:cNvSpPr/>
          <p:nvPr/>
        </p:nvSpPr>
        <p:spPr bwMode="auto">
          <a:xfrm rot="16200000">
            <a:off x="6204137" y="2549109"/>
            <a:ext cx="2667000" cy="1231074"/>
          </a:xfrm>
          <a:prstGeom prst="roundRect">
            <a:avLst>
              <a:gd name="adj" fmla="val 8065"/>
            </a:avLst>
          </a:prstGeom>
          <a:gradFill flip="none" rotWithShape="1">
            <a:gsLst>
              <a:gs pos="0">
                <a:srgbClr xmlns:mc="http://schemas.openxmlformats.org/markup-compatibility/2006" xmlns:a14="http://schemas.microsoft.com/office/drawing/2007/7/7/main" val="FFFFFF" mc:Ignorable="">
                  <a:alpha val="99000"/>
                </a:srgbClr>
              </a:gs>
              <a:gs pos="2000">
                <a:schemeClr val="accent1">
                  <a:lumMod val="75000"/>
                  <a:alpha val="31000"/>
                </a:schemeClr>
              </a:gs>
              <a:gs pos="33000">
                <a:schemeClr val="accent1">
                  <a:lumMod val="75000"/>
                  <a:alpha val="38000"/>
                </a:schemeClr>
              </a:gs>
              <a:gs pos="98000">
                <a:schemeClr val="accent1">
                  <a:lumMod val="75000"/>
                  <a:alpha val="29000"/>
                </a:scheme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GB" altLang="zh-CN" sz="15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grpSp>
        <p:nvGrpSpPr>
          <p:cNvPr id="5" name="Group 84"/>
          <p:cNvGrpSpPr/>
          <p:nvPr/>
        </p:nvGrpSpPr>
        <p:grpSpPr>
          <a:xfrm>
            <a:off x="6697392" y="3659946"/>
            <a:ext cx="1698857" cy="1072693"/>
            <a:chOff x="-1140164" y="5304963"/>
            <a:chExt cx="1698857" cy="1072693"/>
          </a:xfrm>
        </p:grpSpPr>
        <p:pic>
          <p:nvPicPr>
            <p:cNvPr id="68" name="Picture 4" descr="\\.PSF\Parallels Share\Virtualization Slides\Server-Physical-3U.png"/>
            <p:cNvPicPr>
              <a:picLocks noChangeAspect="1" noChangeArrowheads="1"/>
            </p:cNvPicPr>
            <p:nvPr/>
          </p:nvPicPr>
          <p:blipFill>
            <a:blip r:embed="rId4" cstate="print"/>
            <a:srcRect/>
            <a:stretch>
              <a:fillRect/>
            </a:stretch>
          </p:blipFill>
          <p:spPr bwMode="auto">
            <a:xfrm>
              <a:off x="-1140164" y="5304963"/>
              <a:ext cx="1698857" cy="1072693"/>
            </a:xfrm>
            <a:prstGeom prst="rect">
              <a:avLst/>
            </a:prstGeom>
            <a:noFill/>
          </p:spPr>
        </p:pic>
        <p:pic>
          <p:nvPicPr>
            <p:cNvPr id="69" name="Picture 2"/>
            <p:cNvPicPr>
              <a:picLocks noChangeAspect="1" noChangeArrowheads="1"/>
            </p:cNvPicPr>
            <p:nvPr/>
          </p:nvPicPr>
          <p:blipFill>
            <a:blip r:embed="rId5" cstate="print">
              <a:lum bright="100000" contrast="100000"/>
            </a:blip>
            <a:srcRect l="52083" r="2758"/>
            <a:stretch>
              <a:fillRect/>
            </a:stretch>
          </p:blipFill>
          <p:spPr bwMode="auto">
            <a:xfrm>
              <a:off x="-326575" y="5733668"/>
              <a:ext cx="641160" cy="152716"/>
            </a:xfrm>
            <a:prstGeom prst="rect">
              <a:avLst/>
            </a:prstGeom>
            <a:noFill/>
            <a:ln>
              <a:noFill/>
            </a:ln>
            <a:effectLst>
              <a:outerShdw blurRad="317500" dist="50800" dir="5400000" algn="ctr" rotWithShape="0">
                <a:srgbClr xmlns:mc="http://schemas.openxmlformats.org/markup-compatibility/2006" xmlns:a14="http://schemas.microsoft.com/office/drawing/2007/7/7/main" val="000000" mc:Ignorable=""/>
              </a:outerShdw>
            </a:effectLst>
            <a:scene3d>
              <a:camera prst="isometricRightUp"/>
              <a:lightRig rig="threePt" dir="t"/>
            </a:scene3d>
          </p:spPr>
        </p:pic>
      </p:grpSp>
      <p:pic>
        <p:nvPicPr>
          <p:cNvPr id="70" name="Picture 2" descr="\\.PSF\Parallels Share\DDC\Server-Virtual-2U.png"/>
          <p:cNvPicPr>
            <a:picLocks noChangeAspect="1" noChangeArrowheads="1"/>
          </p:cNvPicPr>
          <p:nvPr/>
        </p:nvPicPr>
        <p:blipFill>
          <a:blip r:embed="rId6" cstate="print"/>
          <a:srcRect/>
          <a:stretch>
            <a:fillRect/>
          </a:stretch>
        </p:blipFill>
        <p:spPr bwMode="auto">
          <a:xfrm>
            <a:off x="7040712" y="1907346"/>
            <a:ext cx="991112" cy="759236"/>
          </a:xfrm>
          <a:prstGeom prst="rect">
            <a:avLst/>
          </a:prstGeom>
          <a:noFill/>
        </p:spPr>
      </p:pic>
      <p:pic>
        <p:nvPicPr>
          <p:cNvPr id="71" name="Picture 2" descr="\\.PSF\Parallels Share\DDC\Server-Virtual-2U.png"/>
          <p:cNvPicPr>
            <a:picLocks noChangeAspect="1" noChangeArrowheads="1"/>
          </p:cNvPicPr>
          <p:nvPr/>
        </p:nvPicPr>
        <p:blipFill>
          <a:blip r:embed="rId6" cstate="print"/>
          <a:srcRect/>
          <a:stretch>
            <a:fillRect/>
          </a:stretch>
        </p:blipFill>
        <p:spPr bwMode="auto">
          <a:xfrm>
            <a:off x="7022174" y="2859846"/>
            <a:ext cx="991112" cy="759236"/>
          </a:xfrm>
          <a:prstGeom prst="rect">
            <a:avLst/>
          </a:prstGeom>
          <a:noFill/>
        </p:spPr>
      </p:pic>
      <p:sp>
        <p:nvSpPr>
          <p:cNvPr id="73" name="TextBox 72"/>
          <p:cNvSpPr txBox="1"/>
          <p:nvPr/>
        </p:nvSpPr>
        <p:spPr>
          <a:xfrm>
            <a:off x="7422224" y="3788471"/>
            <a:ext cx="228600" cy="307777"/>
          </a:xfrm>
          <a:prstGeom prst="rect">
            <a:avLst/>
          </a:prstGeom>
          <a:noFill/>
        </p:spPr>
        <p:txBody>
          <a:bodyPr wrap="square" rtlCol="0">
            <a:spAutoFit/>
          </a:bodyPr>
          <a:lstStyle/>
          <a:p>
            <a:pPr fontAlgn="auto">
              <a:spcBef>
                <a:spcPts val="0"/>
              </a:spcBef>
              <a:spcAft>
                <a:spcPts val="0"/>
              </a:spcAft>
            </a:pPr>
            <a:r>
              <a:rPr lang="en-US" sz="1400" b="1" dirty="0" smtClean="0">
                <a:solidFill>
                  <a:prstClr val="white"/>
                </a:solidFill>
                <a:latin typeface="Calibri"/>
                <a:cs typeface="+mn-cs"/>
              </a:rPr>
              <a:t>2</a:t>
            </a:r>
            <a:endParaRPr lang="en-US" sz="1400" b="1" dirty="0">
              <a:solidFill>
                <a:prstClr val="white"/>
              </a:solidFill>
              <a:latin typeface="Calibri"/>
              <a:cs typeface="+mn-cs"/>
            </a:endParaRPr>
          </a:p>
        </p:txBody>
      </p:sp>
      <p:pic>
        <p:nvPicPr>
          <p:cNvPr id="75" name="Picture 10" descr="\\.PSF\Parallels Share\DDC\Application-Virtual-SQL.png"/>
          <p:cNvPicPr>
            <a:picLocks noChangeAspect="1" noChangeArrowheads="1"/>
          </p:cNvPicPr>
          <p:nvPr/>
        </p:nvPicPr>
        <p:blipFill>
          <a:blip r:embed="rId7" cstate="print"/>
          <a:srcRect/>
          <a:stretch>
            <a:fillRect/>
          </a:stretch>
        </p:blipFill>
        <p:spPr bwMode="auto">
          <a:xfrm>
            <a:off x="5478192" y="1983546"/>
            <a:ext cx="343884" cy="361061"/>
          </a:xfrm>
          <a:prstGeom prst="rect">
            <a:avLst/>
          </a:prstGeom>
          <a:noFill/>
        </p:spPr>
      </p:pic>
      <p:pic>
        <p:nvPicPr>
          <p:cNvPr id="77" name="Picture 10" descr="\\.PSF\Parallels Share\DDC\Application-Virtual-SQL.png"/>
          <p:cNvPicPr>
            <a:picLocks noChangeAspect="1" noChangeArrowheads="1"/>
          </p:cNvPicPr>
          <p:nvPr/>
        </p:nvPicPr>
        <p:blipFill>
          <a:blip r:embed="rId7" cstate="print"/>
          <a:srcRect/>
          <a:stretch>
            <a:fillRect/>
          </a:stretch>
        </p:blipFill>
        <p:spPr bwMode="auto">
          <a:xfrm>
            <a:off x="5554392" y="2974146"/>
            <a:ext cx="343884" cy="361061"/>
          </a:xfrm>
          <a:prstGeom prst="rect">
            <a:avLst/>
          </a:prstGeom>
          <a:noFill/>
        </p:spPr>
      </p:pic>
      <p:cxnSp>
        <p:nvCxnSpPr>
          <p:cNvPr id="78" name="Straight Connector 77"/>
          <p:cNvCxnSpPr/>
          <p:nvPr/>
        </p:nvCxnSpPr>
        <p:spPr>
          <a:xfrm>
            <a:off x="6011592" y="2212146"/>
            <a:ext cx="990600" cy="1588"/>
          </a:xfrm>
          <a:prstGeom prst="line">
            <a:avLst/>
          </a:prstGeom>
          <a:noFill/>
          <a:ln w="12700">
            <a:solidFill>
              <a:schemeClr val="accent4"/>
            </a:solidFill>
            <a:prstDash val="sysDash"/>
            <a:round/>
            <a:headEnd/>
            <a:tailEnd/>
          </a:ln>
        </p:spPr>
      </p:cxnSp>
      <p:cxnSp>
        <p:nvCxnSpPr>
          <p:cNvPr id="58" name="Straight Connector 57"/>
          <p:cNvCxnSpPr/>
          <p:nvPr/>
        </p:nvCxnSpPr>
        <p:spPr>
          <a:xfrm>
            <a:off x="6038888" y="3197058"/>
            <a:ext cx="1033818" cy="1139"/>
          </a:xfrm>
          <a:prstGeom prst="line">
            <a:avLst/>
          </a:prstGeom>
          <a:noFill/>
          <a:ln w="12700">
            <a:solidFill>
              <a:schemeClr val="accent1">
                <a:lumMod val="75000"/>
              </a:schemeClr>
            </a:solidFill>
            <a:prstDash val="sysDash"/>
            <a:round/>
            <a:headEnd/>
            <a:tailEnd/>
          </a:ln>
        </p:spPr>
      </p:cxnSp>
      <p:pic>
        <p:nvPicPr>
          <p:cNvPr id="47" name="Picture 10" descr="\\.PSF\Parallels Share\DDC\Application-Virtual-SQL.png"/>
          <p:cNvPicPr>
            <a:picLocks noChangeAspect="1" noChangeArrowheads="1"/>
          </p:cNvPicPr>
          <p:nvPr/>
        </p:nvPicPr>
        <p:blipFill>
          <a:blip r:embed="rId7" cstate="print"/>
          <a:srcRect/>
          <a:stretch>
            <a:fillRect/>
          </a:stretch>
        </p:blipFill>
        <p:spPr bwMode="auto">
          <a:xfrm>
            <a:off x="7365074" y="1983546"/>
            <a:ext cx="343884" cy="361061"/>
          </a:xfrm>
          <a:prstGeom prst="rect">
            <a:avLst/>
          </a:prstGeom>
          <a:noFill/>
        </p:spPr>
      </p:pic>
      <p:pic>
        <p:nvPicPr>
          <p:cNvPr id="51" name="Picture 10" descr="\\.PSF\Parallels Share\DDC\Application-Virtual-SQL.png"/>
          <p:cNvPicPr>
            <a:picLocks noChangeAspect="1" noChangeArrowheads="1"/>
          </p:cNvPicPr>
          <p:nvPr/>
        </p:nvPicPr>
        <p:blipFill>
          <a:blip r:embed="rId7" cstate="print"/>
          <a:srcRect/>
          <a:stretch>
            <a:fillRect/>
          </a:stretch>
        </p:blipFill>
        <p:spPr bwMode="auto">
          <a:xfrm>
            <a:off x="7365074" y="2929174"/>
            <a:ext cx="343884" cy="361061"/>
          </a:xfrm>
          <a:prstGeom prst="rect">
            <a:avLst/>
          </a:prstGeom>
          <a:noFill/>
        </p:spPr>
      </p:pic>
      <p:sp>
        <p:nvSpPr>
          <p:cNvPr id="60" name="Rounded Rectangle 59"/>
          <p:cNvSpPr/>
          <p:nvPr/>
        </p:nvSpPr>
        <p:spPr>
          <a:xfrm>
            <a:off x="4517507" y="1364567"/>
            <a:ext cx="4091920" cy="309488"/>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0" tIns="91440" rIns="0" bIns="91440" numCol="1" rtlCol="0" anchor="ctr" anchorCtr="0" compatLnSpc="1">
            <a:prstTxWarp prst="textNoShape">
              <a:avLst/>
            </a:prstTxWarp>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r>
              <a:rPr lang="en-US" altLang="zh-CN" sz="14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VM</a:t>
            </a:r>
            <a:endParaRPr lang="en-US" altLang="zh-CN" sz="14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62" name="TextBox 61"/>
          <p:cNvSpPr txBox="1"/>
          <p:nvPr/>
        </p:nvSpPr>
        <p:spPr>
          <a:xfrm>
            <a:off x="4273701" y="5229545"/>
            <a:ext cx="1600200" cy="430887"/>
          </a:xfrm>
          <a:prstGeom prst="rect">
            <a:avLst/>
          </a:prstGeom>
          <a:noFill/>
        </p:spPr>
        <p:txBody>
          <a:bodyPr wrap="square" rtlCol="0">
            <a:spAutoFit/>
          </a:bodyPr>
          <a:lstStyle/>
          <a:p>
            <a:pPr algn="ctr" defTabSz="914363" fontAlgn="auto">
              <a:spcBef>
                <a:spcPts val="0"/>
              </a:spcBef>
              <a:spcAft>
                <a:spcPts val="0"/>
              </a:spcAft>
            </a:pPr>
            <a:r>
              <a:rPr lang="en-US" sz="1100" dirty="0" smtClean="0">
                <a:solidFill>
                  <a:prstClr val="black"/>
                </a:solidFill>
                <a:latin typeface="Segoe UI" pitchFamily="34" charset="0"/>
                <a:ea typeface="Segoe UI" pitchFamily="34" charset="0"/>
                <a:cs typeface="Segoe UI" pitchFamily="34" charset="0"/>
              </a:rPr>
              <a:t>Redundant </a:t>
            </a:r>
          </a:p>
          <a:p>
            <a:pPr algn="ctr" defTabSz="914363" fontAlgn="auto">
              <a:spcBef>
                <a:spcPts val="0"/>
              </a:spcBef>
              <a:spcAft>
                <a:spcPts val="0"/>
              </a:spcAft>
            </a:pPr>
            <a:r>
              <a:rPr lang="en-US" sz="1100" dirty="0" smtClean="0">
                <a:solidFill>
                  <a:prstClr val="black"/>
                </a:solidFill>
                <a:latin typeface="Segoe UI" pitchFamily="34" charset="0"/>
                <a:ea typeface="Segoe UI" pitchFamily="34" charset="0"/>
                <a:cs typeface="Segoe UI" pitchFamily="34" charset="0"/>
              </a:rPr>
              <a:t>Paths to storage</a:t>
            </a:r>
            <a:endParaRPr lang="en-US" sz="1100" dirty="0">
              <a:solidFill>
                <a:prstClr val="black"/>
              </a:solidFill>
              <a:latin typeface="Segoe UI" pitchFamily="34" charset="0"/>
              <a:ea typeface="Segoe UI" pitchFamily="34" charset="0"/>
              <a:cs typeface="Segoe UI" pitchFamily="34" charset="0"/>
            </a:endParaRPr>
          </a:p>
        </p:txBody>
      </p:sp>
      <p:cxnSp>
        <p:nvCxnSpPr>
          <p:cNvPr id="74" name="Straight Connector 73"/>
          <p:cNvCxnSpPr>
            <a:endCxn id="50" idx="1"/>
          </p:cNvCxnSpPr>
          <p:nvPr/>
        </p:nvCxnSpPr>
        <p:spPr>
          <a:xfrm>
            <a:off x="4619547" y="2214805"/>
            <a:ext cx="50622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532196" y="2135946"/>
            <a:ext cx="685800" cy="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6200000" flipH="1">
            <a:off x="3041650" y="3626491"/>
            <a:ext cx="298109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3209847" y="3621846"/>
            <a:ext cx="28194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543347" y="5118897"/>
            <a:ext cx="137346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628841" y="5031546"/>
            <a:ext cx="131807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4068492" y="4079046"/>
            <a:ext cx="1600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a:off x="3921668" y="4073471"/>
            <a:ext cx="174144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4868592" y="3278946"/>
            <a:ext cx="4095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4792392" y="3202746"/>
            <a:ext cx="4095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4870450" y="4866137"/>
            <a:ext cx="105936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4792392" y="4944195"/>
            <a:ext cx="112441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7530945" y="4079046"/>
            <a:ext cx="1600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5400000">
            <a:off x="7524281" y="4085710"/>
            <a:ext cx="176592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7992792" y="3202746"/>
            <a:ext cx="409575" cy="138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7916592" y="3278946"/>
            <a:ext cx="409575" cy="138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7119279" y="4879146"/>
            <a:ext cx="121176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7109988" y="4960922"/>
            <a:ext cx="1299117"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7154592" y="5150492"/>
            <a:ext cx="1438507" cy="371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7154592" y="5064999"/>
            <a:ext cx="1363741" cy="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5400000">
            <a:off x="7086719" y="3641944"/>
            <a:ext cx="300609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5400000">
            <a:off x="7090952" y="3638894"/>
            <a:ext cx="284817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7905441" y="2135946"/>
            <a:ext cx="685800" cy="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968631" y="2214805"/>
            <a:ext cx="54641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6" name="Rounded Rectangle 75"/>
          <p:cNvSpPr/>
          <p:nvPr/>
        </p:nvSpPr>
        <p:spPr bwMode="auto">
          <a:xfrm>
            <a:off x="372363" y="1971960"/>
            <a:ext cx="3805743" cy="602428"/>
          </a:xfrm>
          <a:prstGeom prst="roundRect">
            <a:avLst>
              <a:gd name="adj" fmla="val 14551"/>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sz="15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79" name="Rectangle 78"/>
          <p:cNvSpPr/>
          <p:nvPr/>
        </p:nvSpPr>
        <p:spPr>
          <a:xfrm>
            <a:off x="583811" y="2036691"/>
            <a:ext cx="3312941" cy="523220"/>
          </a:xfrm>
          <a:prstGeom prst="rect">
            <a:avLst/>
          </a:prstGeom>
        </p:spPr>
        <p:txBody>
          <a:bodyPr wrap="square">
            <a:spAutoFit/>
          </a:bodyPr>
          <a:lstStyle/>
          <a:p>
            <a:pPr fontAlgn="auto">
              <a:spcBef>
                <a:spcPts val="0"/>
              </a:spcBef>
              <a:spcAft>
                <a:spcPts val="300"/>
              </a:spcAft>
              <a:buClr>
                <a:srgbClr xmlns:mc="http://schemas.openxmlformats.org/markup-compatibility/2006" xmlns:a14="http://schemas.microsoft.com/office/drawing/2007/7/7/main" val="FFFFFF" mc:Ignorable=""/>
              </a:buClr>
            </a:pPr>
            <a:r>
              <a:rPr lang="en-US" altLang="zh-CN" sz="14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rPr>
              <a:t>FAULT TOLERANCE BOTH AT APPLICATION AND HOST</a:t>
            </a:r>
          </a:p>
        </p:txBody>
      </p:sp>
      <p:sp>
        <p:nvSpPr>
          <p:cNvPr id="80" name="Rounded Rectangle 79"/>
          <p:cNvSpPr/>
          <p:nvPr/>
        </p:nvSpPr>
        <p:spPr bwMode="auto">
          <a:xfrm>
            <a:off x="372363" y="2675344"/>
            <a:ext cx="3805743" cy="841579"/>
          </a:xfrm>
          <a:prstGeom prst="roundRect">
            <a:avLst>
              <a:gd name="adj" fmla="val 7546"/>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sz="15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82" name="Rectangle 81"/>
          <p:cNvSpPr/>
          <p:nvPr/>
        </p:nvSpPr>
        <p:spPr>
          <a:xfrm>
            <a:off x="583811" y="2740076"/>
            <a:ext cx="3312941" cy="738664"/>
          </a:xfrm>
          <a:prstGeom prst="rect">
            <a:avLst/>
          </a:prstGeom>
        </p:spPr>
        <p:txBody>
          <a:bodyPr wrap="square">
            <a:spAutoFit/>
          </a:bodyPr>
          <a:lstStyle/>
          <a:p>
            <a:pPr fontAlgn="auto">
              <a:spcBef>
                <a:spcPts val="0"/>
              </a:spcBef>
              <a:spcAft>
                <a:spcPts val="300"/>
              </a:spcAft>
              <a:buClr>
                <a:srgbClr xmlns:mc="http://schemas.openxmlformats.org/markup-compatibility/2006" xmlns:a14="http://schemas.microsoft.com/office/drawing/2007/7/7/main" val="FFFFFF" mc:Ignorable=""/>
              </a:buClr>
            </a:pPr>
            <a:r>
              <a:rPr lang="en-US" altLang="zh-CN" sz="14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rPr>
              <a:t>MANAGEMENT EFFICIENCY BASED ON SQL SERVER</a:t>
            </a:r>
            <a:r>
              <a:rPr lang="en-US" altLang="zh-CN" sz="1400" baseline="300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rPr>
              <a:t>®</a:t>
            </a:r>
            <a:r>
              <a:rPr lang="en-US" altLang="zh-CN" sz="14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rPr>
              <a:t> AND SYSTEM CENTER MANAGEMENT TOOLS</a:t>
            </a:r>
          </a:p>
        </p:txBody>
      </p:sp>
      <p:sp>
        <p:nvSpPr>
          <p:cNvPr id="84" name="Rounded Rectangle 83"/>
          <p:cNvSpPr/>
          <p:nvPr/>
        </p:nvSpPr>
        <p:spPr bwMode="auto">
          <a:xfrm>
            <a:off x="372363" y="3603812"/>
            <a:ext cx="3805743" cy="603504"/>
          </a:xfrm>
          <a:prstGeom prst="roundRect">
            <a:avLst>
              <a:gd name="adj" fmla="val 7546"/>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sz="15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85" name="Rectangle 84"/>
          <p:cNvSpPr/>
          <p:nvPr/>
        </p:nvSpPr>
        <p:spPr>
          <a:xfrm>
            <a:off x="583811" y="3791376"/>
            <a:ext cx="3242601" cy="307777"/>
          </a:xfrm>
          <a:prstGeom prst="rect">
            <a:avLst/>
          </a:prstGeom>
        </p:spPr>
        <p:txBody>
          <a:bodyPr wrap="square">
            <a:spAutoFit/>
          </a:bodyPr>
          <a:lstStyle/>
          <a:p>
            <a:pPr fontAlgn="auto">
              <a:spcBef>
                <a:spcPts val="0"/>
              </a:spcBef>
              <a:spcAft>
                <a:spcPts val="300"/>
              </a:spcAft>
              <a:buClr>
                <a:srgbClr xmlns:mc="http://schemas.openxmlformats.org/markup-compatibility/2006" xmlns:a14="http://schemas.microsoft.com/office/drawing/2007/7/7/main" val="FFFFFF" mc:Ignorable=""/>
              </a:buClr>
            </a:pPr>
            <a:r>
              <a:rPr lang="en-US" altLang="zh-CN" sz="14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rPr>
              <a:t>USES WINDOWS FAILOVER CLUSTER</a:t>
            </a:r>
          </a:p>
        </p:txBody>
      </p:sp>
      <p:sp>
        <p:nvSpPr>
          <p:cNvPr id="86" name="Rounded Rectangle 85"/>
          <p:cNvSpPr/>
          <p:nvPr/>
        </p:nvSpPr>
        <p:spPr bwMode="auto">
          <a:xfrm>
            <a:off x="372363" y="4313912"/>
            <a:ext cx="3805743" cy="602428"/>
          </a:xfrm>
          <a:prstGeom prst="roundRect">
            <a:avLst>
              <a:gd name="adj" fmla="val 10581"/>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sz="15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88" name="Rectangle 87"/>
          <p:cNvSpPr/>
          <p:nvPr/>
        </p:nvSpPr>
        <p:spPr>
          <a:xfrm>
            <a:off x="583811" y="4475858"/>
            <a:ext cx="3312941" cy="307777"/>
          </a:xfrm>
          <a:prstGeom prst="rect">
            <a:avLst/>
          </a:prstGeom>
        </p:spPr>
        <p:txBody>
          <a:bodyPr wrap="square">
            <a:spAutoFit/>
          </a:bodyPr>
          <a:lstStyle/>
          <a:p>
            <a:pPr fontAlgn="auto">
              <a:spcBef>
                <a:spcPts val="0"/>
              </a:spcBef>
              <a:spcAft>
                <a:spcPts val="300"/>
              </a:spcAft>
              <a:buClr>
                <a:srgbClr xmlns:mc="http://schemas.openxmlformats.org/markup-compatibility/2006" xmlns:a14="http://schemas.microsoft.com/office/drawing/2007/7/7/main" val="FFFFFF" mc:Ignorable=""/>
              </a:buClr>
            </a:pPr>
            <a:r>
              <a:rPr lang="en-US" altLang="zh-CN" sz="14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rPr>
              <a:t>VHDs FOR DISASTER RECOVERY</a:t>
            </a:r>
          </a:p>
        </p:txBody>
      </p:sp>
      <p:cxnSp>
        <p:nvCxnSpPr>
          <p:cNvPr id="95" name="Straight Connector 94"/>
          <p:cNvCxnSpPr/>
          <p:nvPr/>
        </p:nvCxnSpPr>
        <p:spPr>
          <a:xfrm rot="16200000" flipH="1">
            <a:off x="5885665" y="4373978"/>
            <a:ext cx="609600" cy="32375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6200000" flipH="1">
            <a:off x="5827905" y="4414741"/>
            <a:ext cx="487929" cy="2541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6800061" y="4348949"/>
            <a:ext cx="559081" cy="35836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6659289" y="4307649"/>
            <a:ext cx="609601" cy="38099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2" name="Flowchart: Magnetic Disk 31"/>
          <p:cNvSpPr/>
          <p:nvPr/>
        </p:nvSpPr>
        <p:spPr>
          <a:xfrm>
            <a:off x="5940342" y="4744369"/>
            <a:ext cx="1219200" cy="568227"/>
          </a:xfrm>
          <a:prstGeom prst="flowChartMagneticDisk">
            <a:avLst/>
          </a:prstGeom>
          <a:gradFill flip="none" rotWithShape="1">
            <a:gsLst>
              <a:gs pos="0">
                <a:schemeClr val="tx1">
                  <a:lumMod val="65000"/>
                  <a:lumOff val="35000"/>
                </a:schemeClr>
              </a:gs>
              <a:gs pos="50000">
                <a:schemeClr val="tx1">
                  <a:lumMod val="75000"/>
                  <a:lumOff val="25000"/>
                </a:schemeClr>
              </a:gs>
              <a:gs pos="82000">
                <a:schemeClr val="tx1">
                  <a:lumMod val="95000"/>
                  <a:lumOff val="5000"/>
                </a:schemeClr>
              </a:gs>
            </a:gsLst>
            <a:lin ang="0" scaled="1"/>
            <a:tileRect/>
          </a:gradFill>
          <a:ln w="12700">
            <a:gradFill>
              <a:gsLst>
                <a:gs pos="0">
                  <a:schemeClr val="bg1">
                    <a:lumMod val="75000"/>
                  </a:schemeClr>
                </a:gs>
                <a:gs pos="50000">
                  <a:schemeClr val="tx1">
                    <a:lumMod val="65000"/>
                    <a:lumOff val="35000"/>
                  </a:schemeClr>
                </a:gs>
                <a:gs pos="100000">
                  <a:schemeClr val="tx1">
                    <a:lumMod val="75000"/>
                    <a:lumOff val="25000"/>
                  </a:schemeClr>
                </a:gs>
              </a:gsLst>
              <a:lin ang="5400000" scaled="0"/>
            </a:grad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auto">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kern="0" dirty="0">
              <a:solidFill>
                <a:sysClr val="windowText" lastClr="000000"/>
              </a:solidFill>
              <a:latin typeface="Segoe UI" pitchFamily="34" charset="0"/>
              <a:cs typeface="+mn-cs"/>
            </a:endParaRPr>
          </a:p>
        </p:txBody>
      </p:sp>
      <p:sp>
        <p:nvSpPr>
          <p:cNvPr id="33" name="TextBox 32"/>
          <p:cNvSpPr txBox="1"/>
          <p:nvPr/>
        </p:nvSpPr>
        <p:spPr>
          <a:xfrm>
            <a:off x="5840101" y="4890120"/>
            <a:ext cx="1408688" cy="430887"/>
          </a:xfrm>
          <a:prstGeom prst="rect">
            <a:avLst/>
          </a:prstGeom>
          <a:noFill/>
        </p:spPr>
        <p:txBody>
          <a:bodyPr wrap="square" rtlCol="0">
            <a:spAutoFit/>
          </a:bodyPr>
          <a:lstStyle/>
          <a:p>
            <a:pPr algn="ctr" fontAlgn="auto">
              <a:spcBef>
                <a:spcPts val="0"/>
              </a:spcBef>
              <a:spcAft>
                <a:spcPts val="0"/>
              </a:spcAft>
            </a:pPr>
            <a:r>
              <a:rPr lang="en-US" altLang="zh-CN" sz="11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mn-cs"/>
              </a:rPr>
              <a:t>Shared Storage</a:t>
            </a:r>
          </a:p>
          <a:p>
            <a:pPr algn="ctr" fontAlgn="auto">
              <a:spcBef>
                <a:spcPts val="0"/>
              </a:spcBef>
              <a:spcAft>
                <a:spcPts val="0"/>
              </a:spcAft>
            </a:pPr>
            <a:r>
              <a:rPr lang="en-US" altLang="zh-CN" sz="11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mn-cs"/>
              </a:rPr>
              <a:t>iSCSI </a:t>
            </a:r>
            <a:endParaRPr lang="en-US" altLang="zh-CN" sz="11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mn-cs"/>
            </a:endParaRP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High Availability with Live Migration</a:t>
            </a:r>
            <a:endParaRPr lang="en-US" dirty="0" smtClean="0"/>
          </a:p>
        </p:txBody>
      </p:sp>
      <p:grpSp>
        <p:nvGrpSpPr>
          <p:cNvPr id="44" name="Group 43"/>
          <p:cNvGrpSpPr/>
          <p:nvPr/>
        </p:nvGrpSpPr>
        <p:grpSpPr>
          <a:xfrm>
            <a:off x="-1" y="1125416"/>
            <a:ext cx="9144000" cy="4859278"/>
            <a:chOff x="-1" y="1300146"/>
            <a:chExt cx="9144000" cy="4509817"/>
          </a:xfrm>
        </p:grpSpPr>
        <p:sp>
          <p:nvSpPr>
            <p:cNvPr id="45" name="Freeform 15"/>
            <p:cNvSpPr>
              <a:spLocks/>
            </p:cNvSpPr>
            <p:nvPr/>
          </p:nvSpPr>
          <p:spPr bwMode="auto">
            <a:xfrm rot="5400000">
              <a:off x="2317091" y="-1016946"/>
              <a:ext cx="4509816" cy="9144000"/>
            </a:xfrm>
            <a:prstGeom prst="roundRect">
              <a:avLst>
                <a:gd name="adj" fmla="val 0"/>
              </a:avLst>
            </a:pr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srgbClr>
                </a:gs>
                <a:gs pos="82000">
                  <a:srgbClr xmlns:mc="http://schemas.openxmlformats.org/markup-compatibility/2006" xmlns:a14="http://schemas.microsoft.com/office/drawing/2007/7/7/main" val="FF3300" mc:Ignorable="">
                    <a:lumMod val="50000"/>
                  </a:srgb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46" name="Rounded Rectangle 45"/>
            <p:cNvSpPr/>
            <p:nvPr/>
          </p:nvSpPr>
          <p:spPr>
            <a:xfrm rot="16200000">
              <a:off x="2318005" y="-796248"/>
              <a:ext cx="4507992" cy="8704429"/>
            </a:xfrm>
            <a:prstGeom prst="roundRect">
              <a:avLst>
                <a:gd name="adj" fmla="val 4461"/>
              </a:avLst>
            </a:prstGeom>
            <a:gradFill flip="none" rotWithShape="1">
              <a:gsLst>
                <a:gs pos="0">
                  <a:schemeClr val="tx1">
                    <a:lumMod val="65000"/>
                    <a:lumOff val="35000"/>
                  </a:schemeClr>
                </a:gs>
                <a:gs pos="50000">
                  <a:schemeClr val="tx1">
                    <a:lumMod val="75000"/>
                    <a:lumOff val="25000"/>
                  </a:schemeClr>
                </a:gs>
                <a:gs pos="82000">
                  <a:schemeClr val="tx1">
                    <a:lumMod val="95000"/>
                    <a:lumOff val="5000"/>
                  </a:schemeClr>
                </a:gs>
              </a:gsLst>
              <a:path path="circle">
                <a:fillToRect l="50000" t="50000" r="50000" b="50000"/>
              </a:path>
              <a:tileRect/>
            </a:gradFill>
            <a:ln w="349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auto">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kern="0" dirty="0">
                <a:solidFill>
                  <a:sysClr val="windowText" lastClr="000000"/>
                </a:solidFill>
                <a:latin typeface="Segoe UI" pitchFamily="34" charset="0"/>
                <a:cs typeface="+mn-cs"/>
              </a:endParaRPr>
            </a:p>
          </p:txBody>
        </p:sp>
      </p:grpSp>
      <p:sp>
        <p:nvSpPr>
          <p:cNvPr id="47" name="Round Same Side Corner Rectangle 46"/>
          <p:cNvSpPr/>
          <p:nvPr/>
        </p:nvSpPr>
        <p:spPr>
          <a:xfrm rot="5400000" flipH="1">
            <a:off x="4247578" y="1309162"/>
            <a:ext cx="4615934" cy="4501660"/>
          </a:xfrm>
          <a:prstGeom prst="round2SameRect">
            <a:avLst>
              <a:gd name="adj1" fmla="val 3654"/>
              <a:gd name="adj2" fmla="val 0"/>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254000" dist="38100" dir="5400000" algn="t" rotWithShape="0">
              <a:schemeClr val="bg1">
                <a:alpha val="40000"/>
              </a:scheme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ltLang="zh-CN" kern="0" dirty="0">
              <a:solidFill>
                <a:sysClr val="windowText" lastClr="000000"/>
              </a:solidFill>
              <a:latin typeface="Segoe UI" pitchFamily="34" charset="0"/>
              <a:cs typeface="+mn-cs"/>
            </a:endParaRPr>
          </a:p>
        </p:txBody>
      </p:sp>
      <p:grpSp>
        <p:nvGrpSpPr>
          <p:cNvPr id="48" name="Group 188"/>
          <p:cNvGrpSpPr/>
          <p:nvPr/>
        </p:nvGrpSpPr>
        <p:grpSpPr>
          <a:xfrm>
            <a:off x="5635542" y="4939385"/>
            <a:ext cx="1892427" cy="797197"/>
            <a:chOff x="7719973" y="4100711"/>
            <a:chExt cx="2452185" cy="1004253"/>
          </a:xfrm>
        </p:grpSpPr>
        <p:sp>
          <p:nvSpPr>
            <p:cNvPr id="61" name="Oval 60"/>
            <p:cNvSpPr/>
            <p:nvPr/>
          </p:nvSpPr>
          <p:spPr>
            <a:xfrm>
              <a:off x="7798297" y="4100711"/>
              <a:ext cx="2286000" cy="609602"/>
            </a:xfrm>
            <a:prstGeom prst="ellipse">
              <a:avLst/>
            </a:pr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srgbClr>
                </a:gs>
                <a:gs pos="82000">
                  <a:srgbClr xmlns:mc="http://schemas.openxmlformats.org/markup-compatibility/2006" xmlns:a14="http://schemas.microsoft.com/office/drawing/2007/7/7/main" val="FF3300" mc:Ignorable="">
                    <a:lumMod val="50000"/>
                  </a:srgb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pic>
          <p:nvPicPr>
            <p:cNvPr id="62" name="Picture 2" descr="C:\Users\jsafreed\Documents\Graphics\_eHOME ICONS\barrel yellow data storage.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8593429" y="4643001"/>
              <a:ext cx="691627" cy="461963"/>
            </a:xfrm>
            <a:prstGeom prst="rect">
              <a:avLst/>
            </a:prstGeom>
            <a:noFill/>
          </p:spPr>
        </p:pic>
        <p:pic>
          <p:nvPicPr>
            <p:cNvPr id="65" name="Picture 2" descr="C:\Users\jsafreed\Documents\Graphics\_eHOME ICONS\barrel yellow data storage.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9480531" y="4627361"/>
              <a:ext cx="691627" cy="461963"/>
            </a:xfrm>
            <a:prstGeom prst="rect">
              <a:avLst/>
            </a:prstGeom>
            <a:noFill/>
          </p:spPr>
        </p:pic>
        <p:pic>
          <p:nvPicPr>
            <p:cNvPr id="66" name="Picture 2" descr="C:\Users\jsafreed\Documents\Graphics\_eHOME ICONS\barrel yellow data storage.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719973" y="4631613"/>
              <a:ext cx="691627" cy="461963"/>
            </a:xfrm>
            <a:prstGeom prst="rect">
              <a:avLst/>
            </a:prstGeom>
            <a:noFill/>
          </p:spPr>
        </p:pic>
      </p:grpSp>
      <p:sp>
        <p:nvSpPr>
          <p:cNvPr id="69" name="Rounded Rectangle 68"/>
          <p:cNvSpPr/>
          <p:nvPr/>
        </p:nvSpPr>
        <p:spPr bwMode="auto">
          <a:xfrm rot="16200000">
            <a:off x="4314904" y="2549108"/>
            <a:ext cx="2667001" cy="1231074"/>
          </a:xfrm>
          <a:prstGeom prst="roundRect">
            <a:avLst>
              <a:gd name="adj" fmla="val 5779"/>
            </a:avLst>
          </a:prstGeom>
          <a:gradFill flip="none" rotWithShape="1">
            <a:gsLst>
              <a:gs pos="0">
                <a:srgbClr xmlns:mc="http://schemas.openxmlformats.org/markup-compatibility/2006" xmlns:a14="http://schemas.microsoft.com/office/drawing/2007/7/7/main" val="FFFFFF" mc:Ignorable="">
                  <a:alpha val="99000"/>
                </a:srgbClr>
              </a:gs>
              <a:gs pos="2000">
                <a:schemeClr val="accent1">
                  <a:lumMod val="75000"/>
                  <a:alpha val="31000"/>
                </a:schemeClr>
              </a:gs>
              <a:gs pos="33000">
                <a:schemeClr val="accent1">
                  <a:lumMod val="75000"/>
                  <a:alpha val="38000"/>
                </a:schemeClr>
              </a:gs>
              <a:gs pos="98000">
                <a:schemeClr val="accent1">
                  <a:lumMod val="75000"/>
                  <a:alpha val="29000"/>
                </a:scheme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GB" altLang="zh-CN" sz="15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grpSp>
        <p:nvGrpSpPr>
          <p:cNvPr id="70" name="Group 84"/>
          <p:cNvGrpSpPr/>
          <p:nvPr/>
        </p:nvGrpSpPr>
        <p:grpSpPr>
          <a:xfrm>
            <a:off x="4846135" y="3659946"/>
            <a:ext cx="1698857" cy="1072693"/>
            <a:chOff x="-1070207" y="5304963"/>
            <a:chExt cx="1698857" cy="1072693"/>
          </a:xfrm>
        </p:grpSpPr>
        <p:pic>
          <p:nvPicPr>
            <p:cNvPr id="71" name="Picture 4" descr="\\.PSF\Parallels Share\Virtualization Slides\Server-Physical-3U.png"/>
            <p:cNvPicPr>
              <a:picLocks noChangeAspect="1" noChangeArrowheads="1"/>
            </p:cNvPicPr>
            <p:nvPr/>
          </p:nvPicPr>
          <p:blipFill>
            <a:blip r:embed="rId4" cstate="print"/>
            <a:srcRect/>
            <a:stretch>
              <a:fillRect/>
            </a:stretch>
          </p:blipFill>
          <p:spPr bwMode="auto">
            <a:xfrm>
              <a:off x="-1070207" y="5304963"/>
              <a:ext cx="1698857" cy="1072693"/>
            </a:xfrm>
            <a:prstGeom prst="rect">
              <a:avLst/>
            </a:prstGeom>
            <a:noFill/>
          </p:spPr>
        </p:pic>
        <p:pic>
          <p:nvPicPr>
            <p:cNvPr id="72" name="Picture 2"/>
            <p:cNvPicPr>
              <a:picLocks noChangeAspect="1" noChangeArrowheads="1"/>
            </p:cNvPicPr>
            <p:nvPr/>
          </p:nvPicPr>
          <p:blipFill>
            <a:blip r:embed="rId5" cstate="print">
              <a:lum bright="100000" contrast="100000"/>
            </a:blip>
            <a:srcRect l="52083" r="2758"/>
            <a:stretch>
              <a:fillRect/>
            </a:stretch>
          </p:blipFill>
          <p:spPr bwMode="auto">
            <a:xfrm>
              <a:off x="-250375" y="5733668"/>
              <a:ext cx="641160" cy="152716"/>
            </a:xfrm>
            <a:prstGeom prst="rect">
              <a:avLst/>
            </a:prstGeom>
            <a:noFill/>
            <a:ln>
              <a:noFill/>
            </a:ln>
            <a:effectLst>
              <a:outerShdw blurRad="317500" dist="50800" dir="5400000" algn="ctr" rotWithShape="0">
                <a:srgbClr xmlns:mc="http://schemas.openxmlformats.org/markup-compatibility/2006" xmlns:a14="http://schemas.microsoft.com/office/drawing/2007/7/7/main" val="000000" mc:Ignorable=""/>
              </a:outerShdw>
            </a:effectLst>
            <a:scene3d>
              <a:camera prst="isometricRightUp"/>
              <a:lightRig rig="threePt" dir="t"/>
            </a:scene3d>
          </p:spPr>
        </p:pic>
      </p:grpSp>
      <p:pic>
        <p:nvPicPr>
          <p:cNvPr id="74" name="Picture 2" descr="\\.PSF\Parallels Share\DDC\Server-Virtual-2U.png"/>
          <p:cNvPicPr>
            <a:picLocks noChangeAspect="1" noChangeArrowheads="1"/>
          </p:cNvPicPr>
          <p:nvPr/>
        </p:nvPicPr>
        <p:blipFill>
          <a:blip r:embed="rId6" cstate="print"/>
          <a:srcRect/>
          <a:stretch>
            <a:fillRect/>
          </a:stretch>
        </p:blipFill>
        <p:spPr bwMode="auto">
          <a:xfrm>
            <a:off x="5125767" y="1907346"/>
            <a:ext cx="991112" cy="759236"/>
          </a:xfrm>
          <a:prstGeom prst="rect">
            <a:avLst/>
          </a:prstGeom>
          <a:noFill/>
        </p:spPr>
      </p:pic>
      <p:pic>
        <p:nvPicPr>
          <p:cNvPr id="75" name="Picture 2" descr="\\.PSF\Parallels Share\DDC\Server-Virtual-2U.png"/>
          <p:cNvPicPr>
            <a:picLocks noChangeAspect="1" noChangeArrowheads="1"/>
          </p:cNvPicPr>
          <p:nvPr/>
        </p:nvPicPr>
        <p:blipFill>
          <a:blip r:embed="rId6" cstate="print"/>
          <a:srcRect/>
          <a:stretch>
            <a:fillRect/>
          </a:stretch>
        </p:blipFill>
        <p:spPr bwMode="auto">
          <a:xfrm>
            <a:off x="5173392" y="2831271"/>
            <a:ext cx="991112" cy="759236"/>
          </a:xfrm>
          <a:prstGeom prst="rect">
            <a:avLst/>
          </a:prstGeom>
          <a:noFill/>
        </p:spPr>
      </p:pic>
      <p:sp>
        <p:nvSpPr>
          <p:cNvPr id="76" name="TextBox 75"/>
          <p:cNvSpPr txBox="1"/>
          <p:nvPr/>
        </p:nvSpPr>
        <p:spPr>
          <a:xfrm>
            <a:off x="5554392" y="3836096"/>
            <a:ext cx="228600" cy="307777"/>
          </a:xfrm>
          <a:prstGeom prst="rect">
            <a:avLst/>
          </a:prstGeom>
          <a:noFill/>
        </p:spPr>
        <p:txBody>
          <a:bodyPr wrap="square" rtlCol="0">
            <a:spAutoFit/>
          </a:bodyPr>
          <a:lstStyle/>
          <a:p>
            <a:pPr fontAlgn="auto">
              <a:spcBef>
                <a:spcPts val="0"/>
              </a:spcBef>
              <a:spcAft>
                <a:spcPts val="0"/>
              </a:spcAft>
            </a:pPr>
            <a:r>
              <a:rPr lang="en-US" sz="1400" b="1" dirty="0" smtClean="0">
                <a:solidFill>
                  <a:prstClr val="white"/>
                </a:solidFill>
                <a:latin typeface="Calibri"/>
                <a:cs typeface="+mn-cs"/>
              </a:rPr>
              <a:t>1</a:t>
            </a:r>
            <a:endParaRPr lang="en-US" sz="1400" b="1" dirty="0">
              <a:solidFill>
                <a:prstClr val="white"/>
              </a:solidFill>
              <a:latin typeface="Calibri"/>
              <a:cs typeface="+mn-cs"/>
            </a:endParaRPr>
          </a:p>
        </p:txBody>
      </p:sp>
      <p:sp>
        <p:nvSpPr>
          <p:cNvPr id="77" name="Rounded Rectangle 76"/>
          <p:cNvSpPr/>
          <p:nvPr/>
        </p:nvSpPr>
        <p:spPr bwMode="auto">
          <a:xfrm rot="16200000">
            <a:off x="6204137" y="2549109"/>
            <a:ext cx="2667000" cy="1231074"/>
          </a:xfrm>
          <a:prstGeom prst="roundRect">
            <a:avLst>
              <a:gd name="adj" fmla="val 8065"/>
            </a:avLst>
          </a:prstGeom>
          <a:gradFill flip="none" rotWithShape="1">
            <a:gsLst>
              <a:gs pos="0">
                <a:srgbClr xmlns:mc="http://schemas.openxmlformats.org/markup-compatibility/2006" xmlns:a14="http://schemas.microsoft.com/office/drawing/2007/7/7/main" val="FFFFFF" mc:Ignorable="">
                  <a:alpha val="99000"/>
                </a:srgbClr>
              </a:gs>
              <a:gs pos="2000">
                <a:schemeClr val="accent1">
                  <a:lumMod val="75000"/>
                  <a:alpha val="31000"/>
                </a:schemeClr>
              </a:gs>
              <a:gs pos="33000">
                <a:schemeClr val="accent1">
                  <a:lumMod val="75000"/>
                  <a:alpha val="38000"/>
                </a:schemeClr>
              </a:gs>
              <a:gs pos="98000">
                <a:schemeClr val="accent1">
                  <a:lumMod val="75000"/>
                  <a:alpha val="29000"/>
                </a:scheme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GB" altLang="zh-CN" sz="15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grpSp>
        <p:nvGrpSpPr>
          <p:cNvPr id="78" name="Group 84"/>
          <p:cNvGrpSpPr/>
          <p:nvPr/>
        </p:nvGrpSpPr>
        <p:grpSpPr>
          <a:xfrm>
            <a:off x="6697392" y="3659946"/>
            <a:ext cx="1698857" cy="1072693"/>
            <a:chOff x="-1140164" y="5304963"/>
            <a:chExt cx="1698857" cy="1072693"/>
          </a:xfrm>
        </p:grpSpPr>
        <p:pic>
          <p:nvPicPr>
            <p:cNvPr id="79" name="Picture 4" descr="\\.PSF\Parallels Share\Virtualization Slides\Server-Physical-3U.png"/>
            <p:cNvPicPr>
              <a:picLocks noChangeAspect="1" noChangeArrowheads="1"/>
            </p:cNvPicPr>
            <p:nvPr/>
          </p:nvPicPr>
          <p:blipFill>
            <a:blip r:embed="rId4" cstate="print"/>
            <a:srcRect/>
            <a:stretch>
              <a:fillRect/>
            </a:stretch>
          </p:blipFill>
          <p:spPr bwMode="auto">
            <a:xfrm>
              <a:off x="-1140164" y="5304963"/>
              <a:ext cx="1698857" cy="1072693"/>
            </a:xfrm>
            <a:prstGeom prst="rect">
              <a:avLst/>
            </a:prstGeom>
            <a:noFill/>
          </p:spPr>
        </p:pic>
        <p:pic>
          <p:nvPicPr>
            <p:cNvPr id="80" name="Picture 2"/>
            <p:cNvPicPr>
              <a:picLocks noChangeAspect="1" noChangeArrowheads="1"/>
            </p:cNvPicPr>
            <p:nvPr/>
          </p:nvPicPr>
          <p:blipFill>
            <a:blip r:embed="rId5" cstate="print">
              <a:lum bright="100000" contrast="100000"/>
            </a:blip>
            <a:srcRect l="52083" r="2758"/>
            <a:stretch>
              <a:fillRect/>
            </a:stretch>
          </p:blipFill>
          <p:spPr bwMode="auto">
            <a:xfrm>
              <a:off x="-326575" y="5733668"/>
              <a:ext cx="641160" cy="152716"/>
            </a:xfrm>
            <a:prstGeom prst="rect">
              <a:avLst/>
            </a:prstGeom>
            <a:noFill/>
            <a:ln>
              <a:noFill/>
            </a:ln>
            <a:effectLst>
              <a:outerShdw blurRad="317500" dist="50800" dir="5400000" algn="ctr" rotWithShape="0">
                <a:srgbClr xmlns:mc="http://schemas.openxmlformats.org/markup-compatibility/2006" xmlns:a14="http://schemas.microsoft.com/office/drawing/2007/7/7/main" val="000000" mc:Ignorable=""/>
              </a:outerShdw>
            </a:effectLst>
            <a:scene3d>
              <a:camera prst="isometricRightUp"/>
              <a:lightRig rig="threePt" dir="t"/>
            </a:scene3d>
          </p:spPr>
        </p:pic>
      </p:grpSp>
      <p:pic>
        <p:nvPicPr>
          <p:cNvPr id="81" name="Picture 2" descr="\\.PSF\Parallels Share\DDC\Server-Virtual-2U.png"/>
          <p:cNvPicPr>
            <a:picLocks noChangeAspect="1" noChangeArrowheads="1"/>
          </p:cNvPicPr>
          <p:nvPr/>
        </p:nvPicPr>
        <p:blipFill>
          <a:blip r:embed="rId6" cstate="print"/>
          <a:srcRect/>
          <a:stretch>
            <a:fillRect/>
          </a:stretch>
        </p:blipFill>
        <p:spPr bwMode="auto">
          <a:xfrm>
            <a:off x="7040712" y="1907346"/>
            <a:ext cx="991112" cy="759236"/>
          </a:xfrm>
          <a:prstGeom prst="rect">
            <a:avLst/>
          </a:prstGeom>
          <a:noFill/>
        </p:spPr>
      </p:pic>
      <p:pic>
        <p:nvPicPr>
          <p:cNvPr id="82" name="Picture 2" descr="\\.PSF\Parallels Share\DDC\Server-Virtual-2U.png"/>
          <p:cNvPicPr>
            <a:picLocks noChangeAspect="1" noChangeArrowheads="1"/>
          </p:cNvPicPr>
          <p:nvPr/>
        </p:nvPicPr>
        <p:blipFill>
          <a:blip r:embed="rId6" cstate="print"/>
          <a:srcRect/>
          <a:stretch>
            <a:fillRect/>
          </a:stretch>
        </p:blipFill>
        <p:spPr bwMode="auto">
          <a:xfrm>
            <a:off x="7022174" y="2859846"/>
            <a:ext cx="991112" cy="759236"/>
          </a:xfrm>
          <a:prstGeom prst="rect">
            <a:avLst/>
          </a:prstGeom>
          <a:noFill/>
        </p:spPr>
      </p:pic>
      <p:sp>
        <p:nvSpPr>
          <p:cNvPr id="83" name="TextBox 82"/>
          <p:cNvSpPr txBox="1"/>
          <p:nvPr/>
        </p:nvSpPr>
        <p:spPr>
          <a:xfrm>
            <a:off x="7422224" y="3788471"/>
            <a:ext cx="228600" cy="307777"/>
          </a:xfrm>
          <a:prstGeom prst="rect">
            <a:avLst/>
          </a:prstGeom>
          <a:noFill/>
        </p:spPr>
        <p:txBody>
          <a:bodyPr wrap="square" rtlCol="0">
            <a:spAutoFit/>
          </a:bodyPr>
          <a:lstStyle/>
          <a:p>
            <a:pPr fontAlgn="auto">
              <a:spcBef>
                <a:spcPts val="0"/>
              </a:spcBef>
              <a:spcAft>
                <a:spcPts val="0"/>
              </a:spcAft>
            </a:pPr>
            <a:r>
              <a:rPr lang="en-US" sz="1400" b="1" dirty="0" smtClean="0">
                <a:solidFill>
                  <a:prstClr val="white"/>
                </a:solidFill>
                <a:latin typeface="Calibri"/>
                <a:cs typeface="+mn-cs"/>
              </a:rPr>
              <a:t>2</a:t>
            </a:r>
            <a:endParaRPr lang="en-US" sz="1400" b="1" dirty="0">
              <a:solidFill>
                <a:prstClr val="white"/>
              </a:solidFill>
              <a:latin typeface="Calibri"/>
              <a:cs typeface="+mn-cs"/>
            </a:endParaRPr>
          </a:p>
        </p:txBody>
      </p:sp>
      <p:pic>
        <p:nvPicPr>
          <p:cNvPr id="84" name="Picture 10" descr="\\.PSF\Parallels Share\DDC\Application-Virtual-SQL.png"/>
          <p:cNvPicPr>
            <a:picLocks noChangeAspect="1" noChangeArrowheads="1"/>
          </p:cNvPicPr>
          <p:nvPr/>
        </p:nvPicPr>
        <p:blipFill>
          <a:blip r:embed="rId7" cstate="print"/>
          <a:srcRect/>
          <a:stretch>
            <a:fillRect/>
          </a:stretch>
        </p:blipFill>
        <p:spPr bwMode="auto">
          <a:xfrm>
            <a:off x="5478192" y="1983546"/>
            <a:ext cx="343884" cy="361061"/>
          </a:xfrm>
          <a:prstGeom prst="rect">
            <a:avLst/>
          </a:prstGeom>
          <a:noFill/>
        </p:spPr>
      </p:pic>
      <p:pic>
        <p:nvPicPr>
          <p:cNvPr id="85" name="Picture 10" descr="\\.PSF\Parallels Share\DDC\Application-Virtual-SQL.png"/>
          <p:cNvPicPr>
            <a:picLocks noChangeAspect="1" noChangeArrowheads="1"/>
          </p:cNvPicPr>
          <p:nvPr/>
        </p:nvPicPr>
        <p:blipFill>
          <a:blip r:embed="rId7" cstate="print"/>
          <a:srcRect/>
          <a:stretch>
            <a:fillRect/>
          </a:stretch>
        </p:blipFill>
        <p:spPr bwMode="auto">
          <a:xfrm>
            <a:off x="5554392" y="2974146"/>
            <a:ext cx="343884" cy="361061"/>
          </a:xfrm>
          <a:prstGeom prst="rect">
            <a:avLst/>
          </a:prstGeom>
          <a:noFill/>
        </p:spPr>
      </p:pic>
      <p:pic>
        <p:nvPicPr>
          <p:cNvPr id="88" name="Picture 10" descr="\\.PSF\Parallels Share\DDC\Application-Virtual-SQL.png"/>
          <p:cNvPicPr>
            <a:picLocks noChangeAspect="1" noChangeArrowheads="1"/>
          </p:cNvPicPr>
          <p:nvPr/>
        </p:nvPicPr>
        <p:blipFill>
          <a:blip r:embed="rId7" cstate="print"/>
          <a:srcRect/>
          <a:stretch>
            <a:fillRect/>
          </a:stretch>
        </p:blipFill>
        <p:spPr bwMode="auto">
          <a:xfrm>
            <a:off x="7365074" y="1983546"/>
            <a:ext cx="343884" cy="361061"/>
          </a:xfrm>
          <a:prstGeom prst="rect">
            <a:avLst/>
          </a:prstGeom>
          <a:noFill/>
        </p:spPr>
      </p:pic>
      <p:pic>
        <p:nvPicPr>
          <p:cNvPr id="89" name="Picture 10" descr="\\.PSF\Parallels Share\DDC\Application-Virtual-SQL.png"/>
          <p:cNvPicPr>
            <a:picLocks noChangeAspect="1" noChangeArrowheads="1"/>
          </p:cNvPicPr>
          <p:nvPr/>
        </p:nvPicPr>
        <p:blipFill>
          <a:blip r:embed="rId7" cstate="print"/>
          <a:srcRect/>
          <a:stretch>
            <a:fillRect/>
          </a:stretch>
        </p:blipFill>
        <p:spPr bwMode="auto">
          <a:xfrm>
            <a:off x="7365074" y="2929174"/>
            <a:ext cx="343884" cy="361061"/>
          </a:xfrm>
          <a:prstGeom prst="rect">
            <a:avLst/>
          </a:prstGeom>
          <a:noFill/>
        </p:spPr>
      </p:pic>
      <p:sp>
        <p:nvSpPr>
          <p:cNvPr id="90" name="Rounded Rectangle 89"/>
          <p:cNvSpPr/>
          <p:nvPr/>
        </p:nvSpPr>
        <p:spPr>
          <a:xfrm>
            <a:off x="4517507" y="1364567"/>
            <a:ext cx="4091920" cy="309488"/>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0" tIns="91440" rIns="0" bIns="91440" numCol="1" rtlCol="0" anchor="ctr" anchorCtr="0" compatLnSpc="1">
            <a:prstTxWarp prst="textNoShape">
              <a:avLst/>
            </a:prstTxWarp>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r>
              <a:rPr lang="en-US" altLang="zh-CN" sz="14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VM</a:t>
            </a:r>
            <a:endParaRPr lang="en-US" altLang="zh-CN" sz="14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cxnSp>
        <p:nvCxnSpPr>
          <p:cNvPr id="92" name="Straight Connector 91"/>
          <p:cNvCxnSpPr/>
          <p:nvPr/>
        </p:nvCxnSpPr>
        <p:spPr>
          <a:xfrm rot="16200000" flipH="1">
            <a:off x="5885665" y="4373978"/>
            <a:ext cx="609600" cy="32375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6200000" flipH="1">
            <a:off x="5827905" y="4414741"/>
            <a:ext cx="487929" cy="2541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6800061" y="4348949"/>
            <a:ext cx="559081" cy="35836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6659289" y="4307649"/>
            <a:ext cx="609601" cy="38099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0" name="Rounded Rectangle 129"/>
          <p:cNvSpPr/>
          <p:nvPr/>
        </p:nvSpPr>
        <p:spPr bwMode="auto">
          <a:xfrm>
            <a:off x="372363" y="2019460"/>
            <a:ext cx="3805743" cy="602428"/>
          </a:xfrm>
          <a:prstGeom prst="roundRect">
            <a:avLst>
              <a:gd name="adj" fmla="val 8637"/>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sz="15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131" name="Rectangle 130"/>
          <p:cNvSpPr/>
          <p:nvPr/>
        </p:nvSpPr>
        <p:spPr>
          <a:xfrm>
            <a:off x="583811" y="2167318"/>
            <a:ext cx="3312941" cy="307777"/>
          </a:xfrm>
          <a:prstGeom prst="rect">
            <a:avLst/>
          </a:prstGeom>
        </p:spPr>
        <p:txBody>
          <a:bodyPr wrap="square">
            <a:spAutoFit/>
          </a:bodyPr>
          <a:lstStyle/>
          <a:p>
            <a:pPr fontAlgn="auto">
              <a:spcBef>
                <a:spcPts val="0"/>
              </a:spcBef>
              <a:spcAft>
                <a:spcPts val="300"/>
              </a:spcAft>
              <a:buClr>
                <a:srgbClr xmlns:mc="http://schemas.openxmlformats.org/markup-compatibility/2006" xmlns:a14="http://schemas.microsoft.com/office/drawing/2007/7/7/main" val="FFFFFF" mc:Ignorable=""/>
              </a:buClr>
            </a:pPr>
            <a:r>
              <a:rPr lang="en-US" altLang="zh-CN" sz="14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rPr>
              <a:t>NO LOSS OF SERVICE</a:t>
            </a:r>
          </a:p>
        </p:txBody>
      </p:sp>
      <p:sp>
        <p:nvSpPr>
          <p:cNvPr id="139" name="Flowchart: Magnetic Disk 138"/>
          <p:cNvSpPr/>
          <p:nvPr/>
        </p:nvSpPr>
        <p:spPr>
          <a:xfrm>
            <a:off x="5940342" y="4744369"/>
            <a:ext cx="1219200" cy="568227"/>
          </a:xfrm>
          <a:prstGeom prst="flowChartMagneticDisk">
            <a:avLst/>
          </a:prstGeom>
          <a:gradFill flip="none" rotWithShape="1">
            <a:gsLst>
              <a:gs pos="0">
                <a:schemeClr val="tx1">
                  <a:lumMod val="65000"/>
                  <a:lumOff val="35000"/>
                </a:schemeClr>
              </a:gs>
              <a:gs pos="50000">
                <a:schemeClr val="tx1">
                  <a:lumMod val="75000"/>
                  <a:lumOff val="25000"/>
                </a:schemeClr>
              </a:gs>
              <a:gs pos="82000">
                <a:schemeClr val="tx1">
                  <a:lumMod val="95000"/>
                  <a:lumOff val="5000"/>
                </a:schemeClr>
              </a:gs>
            </a:gsLst>
            <a:lin ang="0" scaled="1"/>
            <a:tileRect/>
          </a:gradFill>
          <a:ln w="12700">
            <a:gradFill>
              <a:gsLst>
                <a:gs pos="0">
                  <a:schemeClr val="bg1">
                    <a:lumMod val="75000"/>
                  </a:schemeClr>
                </a:gs>
                <a:gs pos="50000">
                  <a:schemeClr val="tx1">
                    <a:lumMod val="65000"/>
                    <a:lumOff val="35000"/>
                  </a:schemeClr>
                </a:gs>
                <a:gs pos="100000">
                  <a:schemeClr val="tx1">
                    <a:lumMod val="75000"/>
                    <a:lumOff val="25000"/>
                  </a:schemeClr>
                </a:gs>
              </a:gsLst>
              <a:lin ang="5400000" scaled="0"/>
            </a:grad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auto">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kern="0" dirty="0">
              <a:solidFill>
                <a:sysClr val="windowText" lastClr="000000"/>
              </a:solidFill>
              <a:latin typeface="Segoe UI" pitchFamily="34" charset="0"/>
              <a:cs typeface="+mn-cs"/>
            </a:endParaRPr>
          </a:p>
        </p:txBody>
      </p:sp>
      <p:sp>
        <p:nvSpPr>
          <p:cNvPr id="143" name="TextBox 142"/>
          <p:cNvSpPr txBox="1"/>
          <p:nvPr/>
        </p:nvSpPr>
        <p:spPr>
          <a:xfrm>
            <a:off x="5840101" y="4890120"/>
            <a:ext cx="1408688" cy="446276"/>
          </a:xfrm>
          <a:prstGeom prst="rect">
            <a:avLst/>
          </a:prstGeom>
          <a:noFill/>
        </p:spPr>
        <p:txBody>
          <a:bodyPr wrap="square" rtlCol="0">
            <a:spAutoFit/>
          </a:bodyPr>
          <a:lstStyle/>
          <a:p>
            <a:pPr algn="ctr" fontAlgn="auto">
              <a:spcBef>
                <a:spcPts val="0"/>
              </a:spcBef>
              <a:spcAft>
                <a:spcPts val="0"/>
              </a:spcAft>
            </a:pPr>
            <a:r>
              <a:rPr lang="en-US" altLang="zh-CN" sz="11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mn-cs"/>
              </a:rPr>
              <a:t>Shared Storage</a:t>
            </a:r>
          </a:p>
          <a:p>
            <a:pPr algn="ctr" fontAlgn="auto">
              <a:spcBef>
                <a:spcPts val="0"/>
              </a:spcBef>
              <a:spcAft>
                <a:spcPts val="0"/>
              </a:spcAft>
            </a:pPr>
            <a:r>
              <a:rPr lang="en-US" altLang="zh-CN" sz="1100" dirty="0" err="1"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mn-cs"/>
              </a:rPr>
              <a:t>iSCSI</a:t>
            </a:r>
            <a:r>
              <a:rPr lang="en-US" altLang="zh-CN" sz="11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mn-cs"/>
              </a:rPr>
              <a:t>, SAS, </a:t>
            </a:r>
            <a:r>
              <a:rPr lang="en-US" altLang="zh-CN" sz="1100" dirty="0" err="1"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mn-cs"/>
              </a:rPr>
              <a:t>Fibre</a:t>
            </a:r>
            <a:endParaRPr lang="en-US" altLang="zh-CN" sz="11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mn-cs"/>
            </a:endParaRPr>
          </a:p>
        </p:txBody>
      </p:sp>
      <p:sp>
        <p:nvSpPr>
          <p:cNvPr id="146" name="TextBox 145"/>
          <p:cNvSpPr txBox="1"/>
          <p:nvPr/>
        </p:nvSpPr>
        <p:spPr>
          <a:xfrm>
            <a:off x="6240192" y="4099949"/>
            <a:ext cx="685800" cy="430887"/>
          </a:xfrm>
          <a:prstGeom prst="rect">
            <a:avLst/>
          </a:prstGeom>
          <a:noFill/>
        </p:spPr>
        <p:txBody>
          <a:bodyPr wrap="square" rtlCol="0">
            <a:spAutoFit/>
          </a:bodyPr>
          <a:lstStyle/>
          <a:p>
            <a:pPr algn="ctr" defTabSz="914363" fontAlgn="auto">
              <a:spcBef>
                <a:spcPts val="0"/>
              </a:spcBef>
              <a:spcAft>
                <a:spcPts val="0"/>
              </a:spcAft>
            </a:pPr>
            <a:r>
              <a:rPr lang="en-US" sz="1050" dirty="0" smtClean="0">
                <a:solidFill>
                  <a:prstClr val="black"/>
                </a:solidFill>
                <a:latin typeface="Segoe UI" pitchFamily="34" charset="0"/>
                <a:ea typeface="Segoe UI" pitchFamily="34" charset="0"/>
                <a:cs typeface="Segoe UI" pitchFamily="34" charset="0"/>
              </a:rPr>
              <a:t>Host cluster</a:t>
            </a:r>
          </a:p>
        </p:txBody>
      </p:sp>
      <p:sp>
        <p:nvSpPr>
          <p:cNvPr id="147" name="Freeform 126"/>
          <p:cNvSpPr>
            <a:spLocks/>
          </p:cNvSpPr>
          <p:nvPr/>
        </p:nvSpPr>
        <p:spPr bwMode="auto">
          <a:xfrm>
            <a:off x="6306159" y="2747254"/>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alpha val="0"/>
                </a:srgbClr>
              </a:gs>
              <a:gs pos="100000">
                <a:srgbClr xmlns:mc="http://schemas.openxmlformats.org/markup-compatibility/2006" xmlns:a14="http://schemas.microsoft.com/office/drawing/2007/7/7/main" val="FF3300" mc:Ignorable="">
                  <a:lumMod val="50000"/>
                  <a:alpha val="0"/>
                </a:srgbClr>
              </a:gs>
            </a:gsLst>
            <a:lin ang="0" scaled="0"/>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148" name="Freeform 126"/>
          <p:cNvSpPr>
            <a:spLocks/>
          </p:cNvSpPr>
          <p:nvPr/>
        </p:nvSpPr>
        <p:spPr bwMode="auto">
          <a:xfrm rot="10800000">
            <a:off x="5807395" y="3388522"/>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alpha val="0"/>
                </a:srgbClr>
              </a:gs>
              <a:gs pos="100000">
                <a:srgbClr xmlns:mc="http://schemas.openxmlformats.org/markup-compatibility/2006" xmlns:a14="http://schemas.microsoft.com/office/drawing/2007/7/7/main" val="FF3300" mc:Ignorable="">
                  <a:lumMod val="50000"/>
                  <a:alpha val="0"/>
                </a:srgbClr>
              </a:gs>
            </a:gsLst>
            <a:lin ang="0" scaled="0"/>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145" name="TextBox 144"/>
          <p:cNvSpPr txBox="1"/>
          <p:nvPr/>
        </p:nvSpPr>
        <p:spPr>
          <a:xfrm>
            <a:off x="6187044" y="3022828"/>
            <a:ext cx="847104" cy="430887"/>
          </a:xfrm>
          <a:prstGeom prst="rect">
            <a:avLst/>
          </a:prstGeom>
          <a:noFill/>
        </p:spPr>
        <p:txBody>
          <a:bodyPr wrap="square" rtlCol="0">
            <a:spAutoFit/>
          </a:bodyPr>
          <a:lstStyle/>
          <a:p>
            <a:pPr algn="ctr" defTabSz="914363" fontAlgn="auto">
              <a:spcBef>
                <a:spcPts val="0"/>
              </a:spcBef>
              <a:spcAft>
                <a:spcPts val="0"/>
              </a:spcAft>
            </a:pPr>
            <a:r>
              <a:rPr lang="en-US" sz="1050" dirty="0" smtClean="0">
                <a:solidFill>
                  <a:prstClr val="black"/>
                </a:solidFill>
                <a:latin typeface="Segoe UI" pitchFamily="34" charset="0"/>
                <a:ea typeface="Segoe UI" pitchFamily="34" charset="0"/>
                <a:cs typeface="Segoe UI" pitchFamily="34" charset="0"/>
              </a:rPr>
              <a:t>Live</a:t>
            </a:r>
          </a:p>
          <a:p>
            <a:pPr algn="ctr" defTabSz="914363" fontAlgn="auto">
              <a:spcBef>
                <a:spcPts val="0"/>
              </a:spcBef>
              <a:spcAft>
                <a:spcPts val="0"/>
              </a:spcAft>
            </a:pPr>
            <a:r>
              <a:rPr lang="en-US" sz="1050" dirty="0" smtClean="0">
                <a:solidFill>
                  <a:prstClr val="black"/>
                </a:solidFill>
                <a:latin typeface="Segoe UI" pitchFamily="34" charset="0"/>
                <a:ea typeface="Segoe UI" pitchFamily="34" charset="0"/>
                <a:cs typeface="Segoe UI" pitchFamily="34" charset="0"/>
              </a:rPr>
              <a:t>Migration</a:t>
            </a:r>
            <a:endParaRPr lang="en-US" sz="1050" dirty="0">
              <a:solidFill>
                <a:prstClr val="black"/>
              </a:solidFill>
              <a:latin typeface="Segoe UI" pitchFamily="34" charset="0"/>
              <a:ea typeface="Segoe UI" pitchFamily="34" charset="0"/>
              <a:cs typeface="Segoe UI" pitchFamily="34" charset="0"/>
            </a:endParaRPr>
          </a:p>
        </p:txBody>
      </p:sp>
      <p:sp>
        <p:nvSpPr>
          <p:cNvPr id="149" name="Rounded Rectangle 148"/>
          <p:cNvSpPr/>
          <p:nvPr/>
        </p:nvSpPr>
        <p:spPr bwMode="auto">
          <a:xfrm>
            <a:off x="372363" y="2720107"/>
            <a:ext cx="3805743" cy="602428"/>
          </a:xfrm>
          <a:prstGeom prst="roundRect">
            <a:avLst>
              <a:gd name="adj" fmla="val 8637"/>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sz="15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150" name="Rectangle 149"/>
          <p:cNvSpPr/>
          <p:nvPr/>
        </p:nvSpPr>
        <p:spPr>
          <a:xfrm>
            <a:off x="583811" y="2867965"/>
            <a:ext cx="3453799" cy="307777"/>
          </a:xfrm>
          <a:prstGeom prst="rect">
            <a:avLst/>
          </a:prstGeom>
        </p:spPr>
        <p:txBody>
          <a:bodyPr wrap="square">
            <a:spAutoFit/>
          </a:bodyPr>
          <a:lstStyle/>
          <a:p>
            <a:pPr fontAlgn="auto">
              <a:spcBef>
                <a:spcPts val="0"/>
              </a:spcBef>
              <a:spcAft>
                <a:spcPts val="300"/>
              </a:spcAft>
              <a:buClr>
                <a:srgbClr xmlns:mc="http://schemas.openxmlformats.org/markup-compatibility/2006" xmlns:a14="http://schemas.microsoft.com/office/drawing/2007/7/7/main" val="FFFFFF" mc:Ignorable=""/>
              </a:buClr>
            </a:pPr>
            <a:r>
              <a:rPr lang="en-US" altLang="zh-CN" sz="14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rPr>
              <a:t>AVAILABILITY WITH LOWER COMPLEXITY</a:t>
            </a:r>
          </a:p>
        </p:txBody>
      </p:sp>
      <p:sp>
        <p:nvSpPr>
          <p:cNvPr id="154" name="Rounded Rectangle 153"/>
          <p:cNvSpPr/>
          <p:nvPr/>
        </p:nvSpPr>
        <p:spPr bwMode="auto">
          <a:xfrm>
            <a:off x="372363" y="3420753"/>
            <a:ext cx="3805743" cy="735614"/>
          </a:xfrm>
          <a:prstGeom prst="roundRect">
            <a:avLst>
              <a:gd name="adj" fmla="val 8637"/>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sz="15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155" name="Rectangle 154"/>
          <p:cNvSpPr/>
          <p:nvPr/>
        </p:nvSpPr>
        <p:spPr>
          <a:xfrm>
            <a:off x="583811" y="3544861"/>
            <a:ext cx="2765031" cy="523220"/>
          </a:xfrm>
          <a:prstGeom prst="rect">
            <a:avLst/>
          </a:prstGeom>
        </p:spPr>
        <p:txBody>
          <a:bodyPr wrap="square">
            <a:spAutoFit/>
          </a:bodyPr>
          <a:lstStyle/>
          <a:p>
            <a:pPr fontAlgn="auto">
              <a:spcBef>
                <a:spcPts val="0"/>
              </a:spcBef>
              <a:spcAft>
                <a:spcPts val="300"/>
              </a:spcAft>
              <a:buClr>
                <a:srgbClr xmlns:mc="http://schemas.openxmlformats.org/markup-compatibility/2006" xmlns:a14="http://schemas.microsoft.com/office/drawing/2007/7/7/main" val="FFFFFF" mc:Ignorable=""/>
              </a:buClr>
            </a:pPr>
            <a:r>
              <a:rPr lang="en-US" altLang="zh-CN" sz="14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rPr>
              <a:t>MANAGE LOADS ON VMS ACROSS PHYSICAL MACHINE</a:t>
            </a:r>
          </a:p>
        </p:txBody>
      </p:sp>
      <p:sp>
        <p:nvSpPr>
          <p:cNvPr id="156" name="Rounded Rectangle 155"/>
          <p:cNvSpPr/>
          <p:nvPr/>
        </p:nvSpPr>
        <p:spPr bwMode="auto">
          <a:xfrm>
            <a:off x="372363" y="4240152"/>
            <a:ext cx="3805743" cy="735614"/>
          </a:xfrm>
          <a:prstGeom prst="roundRect">
            <a:avLst>
              <a:gd name="adj" fmla="val 8637"/>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sz="15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158" name="Rectangle 157"/>
          <p:cNvSpPr/>
          <p:nvPr/>
        </p:nvSpPr>
        <p:spPr>
          <a:xfrm>
            <a:off x="583811" y="4364260"/>
            <a:ext cx="2955036" cy="523220"/>
          </a:xfrm>
          <a:prstGeom prst="rect">
            <a:avLst/>
          </a:prstGeom>
        </p:spPr>
        <p:txBody>
          <a:bodyPr wrap="square">
            <a:spAutoFit/>
          </a:bodyPr>
          <a:lstStyle/>
          <a:p>
            <a:pPr fontAlgn="auto">
              <a:spcBef>
                <a:spcPts val="0"/>
              </a:spcBef>
              <a:spcAft>
                <a:spcPts val="300"/>
              </a:spcAft>
              <a:buClr>
                <a:srgbClr xmlns:mc="http://schemas.openxmlformats.org/markup-compatibility/2006" xmlns:a14="http://schemas.microsoft.com/office/drawing/2007/7/7/main" val="FFFFFF" mc:Ignorable=""/>
              </a:buClr>
            </a:pPr>
            <a:r>
              <a:rPr lang="en-US" altLang="zh-CN" sz="14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rPr>
              <a:t>EASIER MANAGEMENT THROUGH SYSTEM CENTER VMM</a:t>
            </a: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15"/>
          <p:cNvSpPr>
            <a:spLocks/>
          </p:cNvSpPr>
          <p:nvPr/>
        </p:nvSpPr>
        <p:spPr bwMode="auto">
          <a:xfrm rot="5400000">
            <a:off x="2472067" y="-53090"/>
            <a:ext cx="4199863" cy="9144000"/>
          </a:xfrm>
          <a:prstGeom prst="roundRect">
            <a:avLst>
              <a:gd name="adj" fmla="val 0"/>
            </a:avLst>
          </a:pr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srgbClr>
              </a:gs>
              <a:gs pos="82000">
                <a:srgbClr xmlns:mc="http://schemas.openxmlformats.org/markup-compatibility/2006" xmlns:a14="http://schemas.microsoft.com/office/drawing/2007/7/7/main" val="FF3300" mc:Ignorable="">
                  <a:lumMod val="50000"/>
                </a:srgb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32" name="Rectangle 31"/>
          <p:cNvSpPr/>
          <p:nvPr/>
        </p:nvSpPr>
        <p:spPr>
          <a:xfrm>
            <a:off x="0" y="2506808"/>
            <a:ext cx="9144000" cy="4343400"/>
          </a:xfrm>
          <a:prstGeom prst="rect">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127000" dist="38100" dir="5400000" algn="t" rotWithShape="0">
              <a:schemeClr val="bg1">
                <a:alpha val="17000"/>
              </a:scheme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ltLang="zh-CN" kern="0" dirty="0">
              <a:solidFill>
                <a:sysClr val="windowText" lastClr="000000"/>
              </a:solidFill>
              <a:latin typeface="Segoe UI" pitchFamily="34" charset="0"/>
              <a:cs typeface="+mn-cs"/>
            </a:endParaRPr>
          </a:p>
        </p:txBody>
      </p:sp>
      <p:sp>
        <p:nvSpPr>
          <p:cNvPr id="39" name="Rounded Rectangle 38"/>
          <p:cNvSpPr/>
          <p:nvPr/>
        </p:nvSpPr>
        <p:spPr bwMode="auto">
          <a:xfrm>
            <a:off x="2345636" y="2651187"/>
            <a:ext cx="3639812" cy="397042"/>
          </a:xfrm>
          <a:prstGeom prst="roundRect">
            <a:avLst>
              <a:gd name="adj" fmla="val 18718"/>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0" tIns="91440" rIns="0" bIns="91440" numCol="1" rtlCol="0" anchor="ctr" anchorCtr="0" compatLnSpc="1">
            <a:prstTxWarp prst="textNoShape">
              <a:avLst/>
            </a:prstTxWarp>
          </a:bodyPr>
          <a:lstStyle/>
          <a:p>
            <a:pPr algn="ctr"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sz="16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37890" name="Title 1"/>
          <p:cNvSpPr>
            <a:spLocks noGrp="1"/>
          </p:cNvSpPr>
          <p:nvPr>
            <p:ph type="title"/>
          </p:nvPr>
        </p:nvSpPr>
        <p:spPr/>
        <p:txBody>
          <a:bodyPr/>
          <a:lstStyle/>
          <a:p>
            <a:r>
              <a:rPr lang="en-US" smtClean="0"/>
              <a:t>SQL Server Performance: SLAT Impact</a:t>
            </a:r>
            <a:endParaRPr lang="en-US" dirty="0" smtClean="0"/>
          </a:p>
        </p:txBody>
      </p:sp>
      <p:graphicFrame>
        <p:nvGraphicFramePr>
          <p:cNvPr id="6" name="Chart 5"/>
          <p:cNvGraphicFramePr/>
          <p:nvPr>
            <p:extLst/>
          </p:nvPr>
        </p:nvGraphicFramePr>
        <p:xfrm>
          <a:off x="76200" y="2713800"/>
          <a:ext cx="80772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228600" y="2969696"/>
            <a:ext cx="609600" cy="253916"/>
          </a:xfrm>
          <a:prstGeom prst="rect">
            <a:avLst/>
          </a:prstGeom>
          <a:noFill/>
        </p:spPr>
        <p:txBody>
          <a:bodyPr wrap="square" rtlCol="0">
            <a:spAutoFit/>
          </a:bodyPr>
          <a:lstStyle/>
          <a:p>
            <a:pPr fontAlgn="auto">
              <a:spcBef>
                <a:spcPts val="0"/>
              </a:spcBef>
              <a:spcAft>
                <a:spcPts val="0"/>
              </a:spcAft>
            </a:pPr>
            <a:r>
              <a:rPr lang="en-US" sz="1000" dirty="0" smtClean="0">
                <a:solidFill>
                  <a:srgbClr xmlns:mc="http://schemas.openxmlformats.org/markup-compatibility/2006" xmlns:a14="http://schemas.microsoft.com/office/drawing/2007/7/7/main" val="000000" mc:Ignorable="">
                    <a:lumMod val="10000"/>
                  </a:srgbClr>
                </a:solidFill>
                <a:latin typeface="Segoe UI" pitchFamily="34" charset="0"/>
                <a:cs typeface="+mn-cs"/>
              </a:rPr>
              <a:t>% CPU</a:t>
            </a:r>
            <a:endParaRPr lang="en-US" sz="1000" dirty="0">
              <a:solidFill>
                <a:srgbClr xmlns:mc="http://schemas.openxmlformats.org/markup-compatibility/2006" xmlns:a14="http://schemas.microsoft.com/office/drawing/2007/7/7/main" val="000000" mc:Ignorable="">
                  <a:lumMod val="10000"/>
                </a:srgbClr>
              </a:solidFill>
              <a:latin typeface="Segoe UI" pitchFamily="34" charset="0"/>
              <a:cs typeface="+mn-cs"/>
            </a:endParaRPr>
          </a:p>
        </p:txBody>
      </p:sp>
      <p:sp>
        <p:nvSpPr>
          <p:cNvPr id="14" name="TextBox 13"/>
          <p:cNvSpPr txBox="1"/>
          <p:nvPr/>
        </p:nvSpPr>
        <p:spPr>
          <a:xfrm>
            <a:off x="7467600" y="2713800"/>
            <a:ext cx="1371600" cy="400110"/>
          </a:xfrm>
          <a:prstGeom prst="rect">
            <a:avLst/>
          </a:prstGeom>
          <a:noFill/>
        </p:spPr>
        <p:txBody>
          <a:bodyPr wrap="square" rtlCol="0">
            <a:spAutoFit/>
          </a:bodyPr>
          <a:lstStyle/>
          <a:p>
            <a:pPr fontAlgn="auto">
              <a:spcBef>
                <a:spcPts val="0"/>
              </a:spcBef>
              <a:spcAft>
                <a:spcPts val="0"/>
              </a:spcAft>
            </a:pPr>
            <a:r>
              <a:rPr lang="en-US" sz="1000" dirty="0" smtClean="0">
                <a:solidFill>
                  <a:srgbClr xmlns:mc="http://schemas.openxmlformats.org/markup-compatibility/2006" xmlns:a14="http://schemas.microsoft.com/office/drawing/2007/7/7/main" val="000000" mc:Ignorable=""/>
                </a:solidFill>
                <a:latin typeface="Segoe UI" pitchFamily="34" charset="0"/>
                <a:cs typeface="+mn-cs"/>
              </a:rPr>
              <a:t>Throughput</a:t>
            </a:r>
          </a:p>
          <a:p>
            <a:pPr fontAlgn="auto">
              <a:spcBef>
                <a:spcPts val="0"/>
              </a:spcBef>
              <a:spcAft>
                <a:spcPts val="0"/>
              </a:spcAft>
            </a:pPr>
            <a:r>
              <a:rPr lang="en-US" sz="1000" dirty="0" smtClean="0">
                <a:solidFill>
                  <a:srgbClr xmlns:mc="http://schemas.openxmlformats.org/markup-compatibility/2006" xmlns:a14="http://schemas.microsoft.com/office/drawing/2007/7/7/main" val="000000" mc:Ignorable=""/>
                </a:solidFill>
                <a:latin typeface="Segoe UI" pitchFamily="34" charset="0"/>
                <a:cs typeface="+mn-cs"/>
              </a:rPr>
              <a:t>(Batch requests/sec)</a:t>
            </a:r>
            <a:endParaRPr lang="en-US" sz="1000" dirty="0">
              <a:solidFill>
                <a:srgbClr xmlns:mc="http://schemas.openxmlformats.org/markup-compatibility/2006" xmlns:a14="http://schemas.microsoft.com/office/drawing/2007/7/7/main" val="000000" mc:Ignorable=""/>
              </a:solidFill>
              <a:latin typeface="Segoe UI" pitchFamily="34" charset="0"/>
              <a:cs typeface="+mn-cs"/>
            </a:endParaRPr>
          </a:p>
        </p:txBody>
      </p:sp>
      <p:sp>
        <p:nvSpPr>
          <p:cNvPr id="16" name="TextBox 15"/>
          <p:cNvSpPr txBox="1"/>
          <p:nvPr/>
        </p:nvSpPr>
        <p:spPr>
          <a:xfrm>
            <a:off x="6858000" y="6469208"/>
            <a:ext cx="1676400" cy="369332"/>
          </a:xfrm>
          <a:prstGeom prst="rect">
            <a:avLst/>
          </a:prstGeom>
          <a:noFill/>
        </p:spPr>
        <p:txBody>
          <a:bodyPr wrap="square" rtlCol="0">
            <a:spAutoFit/>
          </a:bodyPr>
          <a:lstStyle/>
          <a:p>
            <a:pPr fontAlgn="auto">
              <a:spcBef>
                <a:spcPts val="0"/>
              </a:spcBef>
              <a:spcAft>
                <a:spcPts val="0"/>
              </a:spcAft>
            </a:pPr>
            <a:r>
              <a:rPr lang="en-US" sz="900" dirty="0" smtClean="0">
                <a:solidFill>
                  <a:srgbClr xmlns:mc="http://schemas.openxmlformats.org/markup-compatibility/2006" xmlns:a14="http://schemas.microsoft.com/office/drawing/2007/7/7/main" val="000000" mc:Ignorable=""/>
                </a:solidFill>
                <a:latin typeface="Segoe UI" pitchFamily="34" charset="0"/>
                <a:cs typeface="+mn-cs"/>
              </a:rPr>
              <a:t>Relative Throughput for Windows Server 2008</a:t>
            </a:r>
            <a:endParaRPr lang="en-US" sz="900" dirty="0">
              <a:solidFill>
                <a:srgbClr xmlns:mc="http://schemas.openxmlformats.org/markup-compatibility/2006" xmlns:a14="http://schemas.microsoft.com/office/drawing/2007/7/7/main" val="000000" mc:Ignorable=""/>
              </a:solidFill>
              <a:latin typeface="Segoe UI" pitchFamily="34" charset="0"/>
              <a:cs typeface="+mn-cs"/>
            </a:endParaRPr>
          </a:p>
        </p:txBody>
      </p:sp>
      <p:sp>
        <p:nvSpPr>
          <p:cNvPr id="19" name="Right Brace 18"/>
          <p:cNvSpPr/>
          <p:nvPr/>
        </p:nvSpPr>
        <p:spPr>
          <a:xfrm>
            <a:off x="7924800" y="3573608"/>
            <a:ext cx="228600" cy="838200"/>
          </a:xfrm>
          <a:prstGeom prst="rightBrace">
            <a:avLst>
              <a:gd name="adj1" fmla="val 8333"/>
              <a:gd name="adj2" fmla="val 50000"/>
            </a:avLst>
          </a:prstGeom>
          <a:ln w="12700">
            <a:solidFill>
              <a:schemeClr val="tx1">
                <a:lumMod val="75000"/>
                <a:lumOff val="25000"/>
                <a:alpha val="97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dirty="0">
              <a:solidFill>
                <a:srgbClr xmlns:mc="http://schemas.openxmlformats.org/markup-compatibility/2006" xmlns:a14="http://schemas.microsoft.com/office/drawing/2007/7/7/main" val="000000" mc:Ignorable="">
                  <a:lumMod val="10000"/>
                </a:srgbClr>
              </a:solidFill>
              <a:latin typeface="Segoe UI" pitchFamily="34" charset="0"/>
            </a:endParaRPr>
          </a:p>
        </p:txBody>
      </p:sp>
      <p:sp>
        <p:nvSpPr>
          <p:cNvPr id="20" name="Right Brace 19"/>
          <p:cNvSpPr/>
          <p:nvPr/>
        </p:nvSpPr>
        <p:spPr>
          <a:xfrm>
            <a:off x="7924800" y="4488008"/>
            <a:ext cx="228600" cy="762000"/>
          </a:xfrm>
          <a:prstGeom prst="rightBrace">
            <a:avLst>
              <a:gd name="adj1" fmla="val 8333"/>
              <a:gd name="adj2" fmla="val 50000"/>
            </a:avLst>
          </a:prstGeom>
          <a:ln w="12700">
            <a:solidFill>
              <a:schemeClr val="tx1">
                <a:lumMod val="75000"/>
                <a:lumOff val="25000"/>
                <a:alpha val="97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dirty="0">
              <a:solidFill>
                <a:srgbClr xmlns:mc="http://schemas.openxmlformats.org/markup-compatibility/2006" xmlns:a14="http://schemas.microsoft.com/office/drawing/2007/7/7/main" val="000000" mc:Ignorable="">
                  <a:lumMod val="10000"/>
                </a:srgbClr>
              </a:solidFill>
              <a:latin typeface="Segoe UI" pitchFamily="34" charset="0"/>
            </a:endParaRPr>
          </a:p>
        </p:txBody>
      </p:sp>
      <p:sp>
        <p:nvSpPr>
          <p:cNvPr id="21" name="Right Brace 20"/>
          <p:cNvSpPr/>
          <p:nvPr/>
        </p:nvSpPr>
        <p:spPr>
          <a:xfrm>
            <a:off x="7924800" y="5326208"/>
            <a:ext cx="228600" cy="685800"/>
          </a:xfrm>
          <a:prstGeom prst="rightBrace">
            <a:avLst>
              <a:gd name="adj1" fmla="val 8333"/>
              <a:gd name="adj2" fmla="val 50000"/>
            </a:avLst>
          </a:prstGeom>
          <a:ln w="12700">
            <a:solidFill>
              <a:schemeClr val="tx1">
                <a:lumMod val="75000"/>
                <a:lumOff val="25000"/>
                <a:alpha val="97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dirty="0">
              <a:solidFill>
                <a:srgbClr xmlns:mc="http://schemas.openxmlformats.org/markup-compatibility/2006" xmlns:a14="http://schemas.microsoft.com/office/drawing/2007/7/7/main" val="000000" mc:Ignorable="">
                  <a:lumMod val="10000"/>
                </a:srgbClr>
              </a:solidFill>
              <a:latin typeface="Segoe UI" pitchFamily="34" charset="0"/>
            </a:endParaRPr>
          </a:p>
        </p:txBody>
      </p:sp>
      <p:sp>
        <p:nvSpPr>
          <p:cNvPr id="22" name="TextBox 21"/>
          <p:cNvSpPr txBox="1"/>
          <p:nvPr/>
        </p:nvSpPr>
        <p:spPr>
          <a:xfrm>
            <a:off x="8193504" y="3788595"/>
            <a:ext cx="770021" cy="414663"/>
          </a:xfrm>
          <a:prstGeom prst="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7620" tIns="91440" rIns="7620" bIns="7620" numCol="1" spcCol="1270" anchor="t" anchorCtr="0">
            <a:noAutofit/>
          </a:bodyPr>
          <a:lstStyle/>
          <a:p>
            <a:pPr marL="0" lvl="1" indent="-342900" algn="ctr">
              <a:spcBef>
                <a:spcPts val="0"/>
              </a:spcBef>
              <a:spcAft>
                <a:spcPts val="0"/>
              </a:spcAft>
              <a:buClr>
                <a:srgbClr xmlns:mc="http://schemas.openxmlformats.org/markup-compatibility/2006" xmlns:a14="http://schemas.microsoft.com/office/drawing/2007/7/7/main" val="FFFF99" mc:Ignorable=""/>
              </a:buClr>
              <a:buSzPct val="120000"/>
              <a:defRPr/>
            </a:pPr>
            <a:endParaRPr lang="en-US" altLang="zh-CN" sz="11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cxnSp>
        <p:nvCxnSpPr>
          <p:cNvPr id="26" name="Straight Connector 25"/>
          <p:cNvCxnSpPr/>
          <p:nvPr/>
        </p:nvCxnSpPr>
        <p:spPr>
          <a:xfrm rot="16200000" flipV="1">
            <a:off x="2723524" y="4660084"/>
            <a:ext cx="2797792" cy="1524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4616668" y="3137066"/>
            <a:ext cx="2286000" cy="612934"/>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chemeClr val="accent1">
                  <a:lumMod val="75000"/>
                  <a:alpha val="31000"/>
                </a:schemeClr>
              </a:gs>
              <a:gs pos="33000">
                <a:schemeClr val="accent1">
                  <a:lumMod val="75000"/>
                  <a:alpha val="38000"/>
                </a:schemeClr>
              </a:gs>
              <a:gs pos="98000">
                <a:schemeClr val="accent1">
                  <a:lumMod val="75000"/>
                  <a:alpha val="29000"/>
                </a:scheme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0" tIns="91440" rIns="0" bIns="91440" numCol="1" rtlCol="0" anchor="ctr" anchorCtr="0" compatLnSpc="1">
            <a:prstTxWarp prst="textNoShape">
              <a:avLst/>
            </a:prstTxWarp>
          </a:bodyPr>
          <a:lstStyle/>
          <a:p>
            <a:pPr marL="0" lvl="1" indent="-342900" algn="ctr" defTabSz="914159">
              <a:spcBef>
                <a:spcPts val="0"/>
              </a:spcBef>
              <a:buClr>
                <a:srgbClr xmlns:mc="http://schemas.openxmlformats.org/markup-compatibility/2006" xmlns:a14="http://schemas.microsoft.com/office/drawing/2007/7/7/main" val="FFFF99" mc:Ignorable=""/>
              </a:buClr>
              <a:buSzPct val="120000"/>
              <a:defRPr/>
            </a:pPr>
            <a:endParaRPr lang="en-US" altLang="zh-CN" sz="1500" b="1"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a:p>
            <a:pPr marL="0" lvl="1" indent="-342900" algn="ctr" defTabSz="914159">
              <a:spcBef>
                <a:spcPts val="0"/>
              </a:spcBef>
              <a:buClr>
                <a:srgbClr xmlns:mc="http://schemas.openxmlformats.org/markup-compatibility/2006" xmlns:a14="http://schemas.microsoft.com/office/drawing/2007/7/7/main" val="FFFF99" mc:Ignorable=""/>
              </a:buClr>
              <a:buSzPct val="120000"/>
              <a:defRPr/>
            </a:pPr>
            <a:endParaRPr lang="en-US" altLang="zh-CN" sz="1500" b="1"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sp>
        <p:nvSpPr>
          <p:cNvPr id="38" name="Rectangle 37"/>
          <p:cNvSpPr/>
          <p:nvPr/>
        </p:nvSpPr>
        <p:spPr>
          <a:xfrm>
            <a:off x="4995038" y="3280899"/>
            <a:ext cx="1598515" cy="307777"/>
          </a:xfrm>
          <a:prstGeom prst="rect">
            <a:avLst/>
          </a:prstGeom>
        </p:spPr>
        <p:txBody>
          <a:bodyPr wrap="square" anchor="ctr">
            <a:spAutoFit/>
          </a:bodyPr>
          <a:lstStyle/>
          <a:p>
            <a:pPr marL="0" lvl="1" indent="-342900" algn="ctr">
              <a:spcBef>
                <a:spcPts val="0"/>
              </a:spcBef>
              <a:buClr>
                <a:srgbClr xmlns:mc="http://schemas.openxmlformats.org/markup-compatibility/2006" xmlns:a14="http://schemas.microsoft.com/office/drawing/2007/7/7/main" val="FFFF99" mc:Ignorable=""/>
              </a:buClr>
              <a:buSzPct val="120000"/>
              <a:defRPr/>
            </a:pPr>
            <a:r>
              <a:rPr lang="en-US" altLang="zh-CN" sz="14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CPU over-commit</a:t>
            </a:r>
            <a:endParaRPr lang="en-US" altLang="zh-CN" sz="14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cxnSp>
        <p:nvCxnSpPr>
          <p:cNvPr id="35" name="Straight Connector 34"/>
          <p:cNvCxnSpPr/>
          <p:nvPr/>
        </p:nvCxnSpPr>
        <p:spPr>
          <a:xfrm>
            <a:off x="6432332" y="6637900"/>
            <a:ext cx="457200" cy="0"/>
          </a:xfrm>
          <a:prstGeom prst="line">
            <a:avLst/>
          </a:prstGeom>
          <a:ln cap="rnd">
            <a:solidFill>
              <a:srgbClr xmlns:mc="http://schemas.openxmlformats.org/markup-compatibility/2006" xmlns:a14="http://schemas.microsoft.com/office/drawing/2007/7/7/main" val="C00000" mc:Ignorable=""/>
            </a:solidFill>
            <a:prstDash val="dash"/>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1158766" y="3137066"/>
            <a:ext cx="2286000" cy="612934"/>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chemeClr val="accent1">
                  <a:lumMod val="75000"/>
                  <a:alpha val="31000"/>
                </a:schemeClr>
              </a:gs>
              <a:gs pos="33000">
                <a:schemeClr val="accent1">
                  <a:lumMod val="75000"/>
                  <a:alpha val="38000"/>
                </a:schemeClr>
              </a:gs>
              <a:gs pos="98000">
                <a:schemeClr val="accent1">
                  <a:lumMod val="75000"/>
                  <a:alpha val="29000"/>
                </a:scheme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0" tIns="91440" rIns="0" bIns="91440" numCol="1" rtlCol="0" anchor="ctr" anchorCtr="0" compatLnSpc="1">
            <a:prstTxWarp prst="textNoShape">
              <a:avLst/>
            </a:prstTxWarp>
          </a:bodyPr>
          <a:lstStyle/>
          <a:p>
            <a:pPr marL="0" lvl="1" indent="-342900" algn="ctr">
              <a:spcBef>
                <a:spcPts val="0"/>
              </a:spcBef>
              <a:buClr>
                <a:srgbClr xmlns:mc="http://schemas.openxmlformats.org/markup-compatibility/2006" xmlns:a14="http://schemas.microsoft.com/office/drawing/2007/7/7/main" val="FFFF99" mc:Ignorable=""/>
              </a:buClr>
              <a:buSzPct val="120000"/>
              <a:defRPr/>
            </a:pPr>
            <a:r>
              <a:rPr lang="en-US" altLang="zh-CN" sz="14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Almost Linear Scale</a:t>
            </a:r>
          </a:p>
          <a:p>
            <a:pPr marL="0" lvl="1" indent="-342900" algn="ctr">
              <a:spcBef>
                <a:spcPts val="0"/>
              </a:spcBef>
              <a:buClr>
                <a:srgbClr xmlns:mc="http://schemas.openxmlformats.org/markup-compatibility/2006" xmlns:a14="http://schemas.microsoft.com/office/drawing/2007/7/7/main" val="FFFF99" mc:Ignorable=""/>
              </a:buClr>
              <a:buSzPct val="120000"/>
              <a:defRPr/>
            </a:pPr>
            <a:r>
              <a:rPr lang="en-US" altLang="zh-CN" sz="14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No CPU over-commit</a:t>
            </a:r>
          </a:p>
        </p:txBody>
      </p:sp>
      <p:graphicFrame>
        <p:nvGraphicFramePr>
          <p:cNvPr id="36" name="Chart 35"/>
          <p:cNvGraphicFramePr/>
          <p:nvPr/>
        </p:nvGraphicFramePr>
        <p:xfrm>
          <a:off x="304800" y="3878408"/>
          <a:ext cx="4343400" cy="2438400"/>
        </p:xfrm>
        <a:graphic>
          <a:graphicData uri="http://schemas.openxmlformats.org/drawingml/2006/chart">
            <c:chart xmlns:c="http://schemas.openxmlformats.org/drawingml/2006/chart" xmlns:r="http://schemas.openxmlformats.org/officeDocument/2006/relationships" r:id="rId5"/>
          </a:graphicData>
        </a:graphic>
      </p:graphicFrame>
      <p:sp>
        <p:nvSpPr>
          <p:cNvPr id="44" name="Rounded Rectangle 43"/>
          <p:cNvSpPr/>
          <p:nvPr/>
        </p:nvSpPr>
        <p:spPr>
          <a:xfrm>
            <a:off x="1227221" y="968458"/>
            <a:ext cx="6689558" cy="1299411"/>
          </a:xfrm>
          <a:prstGeom prst="roundRect">
            <a:avLst>
              <a:gd name="adj" fmla="val 8880"/>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7620" tIns="91440" rIns="7620" bIns="7620" numCol="1" spcCol="1270" anchor="t" anchorCtr="0">
            <a:noAutofit/>
          </a:bodyPr>
          <a:lstStyle/>
          <a:p>
            <a:pPr marL="0" lvl="1" indent="-342900"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14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sp>
        <p:nvSpPr>
          <p:cNvPr id="45" name="Rectangle 44"/>
          <p:cNvSpPr/>
          <p:nvPr/>
        </p:nvSpPr>
        <p:spPr>
          <a:xfrm>
            <a:off x="1371600" y="1234852"/>
            <a:ext cx="7038474" cy="1000274"/>
          </a:xfrm>
          <a:prstGeom prst="rect">
            <a:avLst/>
          </a:prstGeom>
        </p:spPr>
        <p:txBody>
          <a:bodyPr wrap="square">
            <a:spAutoFit/>
          </a:bodyPr>
          <a:lstStyle/>
          <a:p>
            <a:pPr marL="173038" lvl="1" indent="-173038" fontAlgn="auto">
              <a:spcBef>
                <a:spcPts val="0"/>
              </a:spcBef>
              <a:spcAft>
                <a:spcPts val="0"/>
              </a:spcAft>
              <a:buClr>
                <a:srgbClr xmlns:mc="http://schemas.openxmlformats.org/markup-compatibility/2006" xmlns:a14="http://schemas.microsoft.com/office/drawing/2007/7/7/main" val="FFFFFF" mc:Ignorable="">
                  <a:lumMod val="85000"/>
                </a:srgbClr>
              </a:buClr>
              <a:buSzPct val="95000"/>
              <a:buFont typeface="Arial" pitchFamily="34" charset="0"/>
              <a:buChar char="•"/>
              <a:defRPr/>
            </a:pPr>
            <a:r>
              <a:rPr lang="en-US" altLang="zh-CN" sz="11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mn-cs"/>
              </a:rPr>
              <a:t>OS: Microsoft® Windows Server® 2008 R2 Hyper-V™</a:t>
            </a:r>
          </a:p>
          <a:p>
            <a:pPr marL="173038" lvl="1" indent="-173038" fontAlgn="auto">
              <a:spcBef>
                <a:spcPts val="300"/>
              </a:spcBef>
              <a:spcAft>
                <a:spcPts val="0"/>
              </a:spcAft>
              <a:buClr>
                <a:srgbClr xmlns:mc="http://schemas.openxmlformats.org/markup-compatibility/2006" xmlns:a14="http://schemas.microsoft.com/office/drawing/2007/7/7/main" val="FFFFFF" mc:Ignorable="">
                  <a:lumMod val="85000"/>
                </a:srgbClr>
              </a:buClr>
              <a:buSzPct val="95000"/>
              <a:buFont typeface="Arial" pitchFamily="34" charset="0"/>
              <a:buChar char="•"/>
              <a:defRPr/>
            </a:pPr>
            <a:r>
              <a:rPr lang="en-US" altLang="zh-CN" sz="11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mn-cs"/>
              </a:rPr>
              <a:t>Hardware: </a:t>
            </a:r>
          </a:p>
          <a:p>
            <a:pPr marL="336550" lvl="2" indent="-173038" fontAlgn="auto">
              <a:spcBef>
                <a:spcPts val="0"/>
              </a:spcBef>
              <a:spcAft>
                <a:spcPts val="0"/>
              </a:spcAft>
              <a:buClr>
                <a:srgbClr xmlns:mc="http://schemas.openxmlformats.org/markup-compatibility/2006" xmlns:a14="http://schemas.microsoft.com/office/drawing/2007/7/7/main" val="FFFFFF" mc:Ignorable="">
                  <a:lumMod val="85000"/>
                </a:srgbClr>
              </a:buClr>
              <a:buSzPct val="95000"/>
              <a:buFont typeface="Arial" pitchFamily="34" charset="0"/>
              <a:buChar char="•"/>
              <a:defRPr/>
            </a:pPr>
            <a:r>
              <a:rPr lang="en-US" altLang="zh-CN" sz="105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mn-cs"/>
              </a:rPr>
              <a:t>HP DL585 (16 core) with SLAT </a:t>
            </a:r>
          </a:p>
          <a:p>
            <a:pPr marL="336550" lvl="2" indent="-173038" fontAlgn="auto">
              <a:spcBef>
                <a:spcPts val="0"/>
              </a:spcBef>
              <a:spcAft>
                <a:spcPts val="0"/>
              </a:spcAft>
              <a:buClr>
                <a:srgbClr xmlns:mc="http://schemas.openxmlformats.org/markup-compatibility/2006" xmlns:a14="http://schemas.microsoft.com/office/drawing/2007/7/7/main" val="FFFFFF" mc:Ignorable="">
                  <a:lumMod val="85000"/>
                </a:srgbClr>
              </a:buClr>
              <a:buSzPct val="95000"/>
              <a:buFont typeface="Arial" pitchFamily="34" charset="0"/>
              <a:buChar char="•"/>
              <a:defRPr/>
            </a:pPr>
            <a:r>
              <a:rPr lang="en-US" altLang="zh-CN" sz="105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mn-cs"/>
              </a:rPr>
              <a:t>HP EVA 8000 storage</a:t>
            </a:r>
          </a:p>
          <a:p>
            <a:pPr marL="173038" lvl="1" indent="-173038" fontAlgn="auto">
              <a:spcBef>
                <a:spcPts val="300"/>
              </a:spcBef>
              <a:spcAft>
                <a:spcPts val="0"/>
              </a:spcAft>
              <a:buClr>
                <a:srgbClr xmlns:mc="http://schemas.openxmlformats.org/markup-compatibility/2006" xmlns:a14="http://schemas.microsoft.com/office/drawing/2007/7/7/main" val="FFFFFF" mc:Ignorable="">
                  <a:lumMod val="85000"/>
                </a:srgbClr>
              </a:buClr>
              <a:buSzPct val="95000"/>
              <a:buFont typeface="Arial" pitchFamily="34" charset="0"/>
              <a:buChar char="•"/>
              <a:defRPr/>
            </a:pPr>
            <a:r>
              <a:rPr lang="en-US" altLang="zh-CN" sz="11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mn-cs"/>
              </a:rPr>
              <a:t>Virtual Machines: 4 virtual processors and 7 GB RAM per virtual machine; Fixed size VHD</a:t>
            </a:r>
          </a:p>
        </p:txBody>
      </p:sp>
      <p:sp>
        <p:nvSpPr>
          <p:cNvPr id="46" name="Rectangle 45"/>
          <p:cNvSpPr/>
          <p:nvPr/>
        </p:nvSpPr>
        <p:spPr>
          <a:xfrm>
            <a:off x="1371600" y="1000361"/>
            <a:ext cx="1562415" cy="307777"/>
          </a:xfrm>
          <a:prstGeom prst="rect">
            <a:avLst/>
          </a:prstGeom>
        </p:spPr>
        <p:txBody>
          <a:bodyPr wrap="none">
            <a:spAutoFit/>
          </a:bodyPr>
          <a:lstStyle/>
          <a:p>
            <a:pPr fontAlgn="auto">
              <a:spcBef>
                <a:spcPts val="0"/>
              </a:spcBef>
              <a:spcAft>
                <a:spcPts val="0"/>
              </a:spcAft>
            </a:pPr>
            <a:r>
              <a:rPr lang="en-US" altLang="zh-CN" sz="14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CONFIGURATION</a:t>
            </a:r>
            <a:endParaRPr lang="en-US" dirty="0">
              <a:solidFill>
                <a:srgbClr xmlns:mc="http://schemas.openxmlformats.org/markup-compatibility/2006" xmlns:a14="http://schemas.microsoft.com/office/drawing/2007/7/7/main" val="000000" mc:Ignorable=""/>
              </a:solidFill>
              <a:latin typeface="Segoe UI" pitchFamily="34" charset="0"/>
              <a:cs typeface="+mn-cs"/>
            </a:endParaRPr>
          </a:p>
        </p:txBody>
      </p:sp>
      <p:pic>
        <p:nvPicPr>
          <p:cNvPr id="33" name="Picture 2"/>
          <p:cNvPicPr>
            <a:picLocks noChangeAspect="1" noChangeArrowheads="1"/>
          </p:cNvPicPr>
          <p:nvPr/>
        </p:nvPicPr>
        <p:blipFill>
          <a:blip r:embed="rId6" cstate="print">
            <a:lum bright="100000" contrast="-100000"/>
          </a:blip>
          <a:stretch>
            <a:fillRect/>
          </a:stretch>
        </p:blipFill>
        <p:spPr bwMode="auto">
          <a:xfrm>
            <a:off x="7232073" y="1119256"/>
            <a:ext cx="509449" cy="316907"/>
          </a:xfrm>
          <a:prstGeom prst="rect">
            <a:avLst/>
          </a:prstGeom>
          <a:noFill/>
          <a:ln w="9525">
            <a:noFill/>
            <a:miter lim="800000"/>
            <a:headEnd/>
            <a:tailEnd/>
          </a:ln>
        </p:spPr>
      </p:pic>
      <p:pic>
        <p:nvPicPr>
          <p:cNvPr id="30" name="Picture 2"/>
          <p:cNvPicPr>
            <a:picLocks noChangeAspect="1" noChangeArrowheads="1"/>
          </p:cNvPicPr>
          <p:nvPr/>
        </p:nvPicPr>
        <p:blipFill>
          <a:blip r:embed="rId7" cstate="print"/>
          <a:stretch>
            <a:fillRect/>
          </a:stretch>
        </p:blipFill>
        <p:spPr bwMode="auto">
          <a:xfrm>
            <a:off x="6034699" y="1180043"/>
            <a:ext cx="968582" cy="232328"/>
          </a:xfrm>
          <a:prstGeom prst="rect">
            <a:avLst/>
          </a:prstGeom>
          <a:noFill/>
          <a:ln w="9525">
            <a:noFill/>
            <a:miter lim="800000"/>
            <a:headEnd/>
            <a:tailEnd/>
          </a:ln>
        </p:spPr>
      </p:pic>
      <p:sp>
        <p:nvSpPr>
          <p:cNvPr id="47" name="Rectangle 46"/>
          <p:cNvSpPr/>
          <p:nvPr/>
        </p:nvSpPr>
        <p:spPr>
          <a:xfrm>
            <a:off x="8241627" y="3795310"/>
            <a:ext cx="673768" cy="430887"/>
          </a:xfrm>
          <a:prstGeom prst="rect">
            <a:avLst/>
          </a:prstGeom>
        </p:spPr>
        <p:txBody>
          <a:bodyPr wrap="square">
            <a:spAutoFit/>
          </a:bodyPr>
          <a:lstStyle/>
          <a:p>
            <a:pPr marL="0" lvl="1" indent="-342900" algn="ctr">
              <a:spcBef>
                <a:spcPts val="0"/>
              </a:spcBef>
              <a:spcAft>
                <a:spcPts val="0"/>
              </a:spcAft>
              <a:buClr>
                <a:srgbClr xmlns:mc="http://schemas.openxmlformats.org/markup-compatibility/2006" xmlns:a14="http://schemas.microsoft.com/office/drawing/2007/7/7/main" val="FFFF99" mc:Ignorable=""/>
              </a:buClr>
              <a:buSzPct val="120000"/>
              <a:defRPr/>
            </a:pPr>
            <a:r>
              <a:rPr lang="en-US" altLang="zh-CN" sz="11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Heavy</a:t>
            </a:r>
          </a:p>
          <a:p>
            <a:pPr marL="0" lvl="1" indent="-342900" algn="ctr">
              <a:spcBef>
                <a:spcPts val="0"/>
              </a:spcBef>
              <a:spcAft>
                <a:spcPts val="0"/>
              </a:spcAft>
              <a:buClr>
                <a:srgbClr xmlns:mc="http://schemas.openxmlformats.org/markup-compatibility/2006" xmlns:a14="http://schemas.microsoft.com/office/drawing/2007/7/7/main" val="FFFF99" mc:Ignorable=""/>
              </a:buClr>
              <a:buSzPct val="120000"/>
              <a:defRPr/>
            </a:pPr>
            <a:r>
              <a:rPr lang="en-US" altLang="zh-CN" sz="11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Load</a:t>
            </a:r>
          </a:p>
        </p:txBody>
      </p:sp>
      <p:sp>
        <p:nvSpPr>
          <p:cNvPr id="48" name="TextBox 47"/>
          <p:cNvSpPr txBox="1"/>
          <p:nvPr/>
        </p:nvSpPr>
        <p:spPr>
          <a:xfrm>
            <a:off x="8193504" y="4642837"/>
            <a:ext cx="770021" cy="414663"/>
          </a:xfrm>
          <a:prstGeom prst="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7620" tIns="91440" rIns="7620" bIns="7620" numCol="1" spcCol="1270" anchor="t" anchorCtr="0">
            <a:noAutofit/>
          </a:bodyPr>
          <a:lstStyle/>
          <a:p>
            <a:pPr marL="0" lvl="1" indent="-342900" algn="ctr">
              <a:spcBef>
                <a:spcPts val="0"/>
              </a:spcBef>
              <a:spcAft>
                <a:spcPts val="0"/>
              </a:spcAft>
              <a:buClr>
                <a:srgbClr xmlns:mc="http://schemas.openxmlformats.org/markup-compatibility/2006" xmlns:a14="http://schemas.microsoft.com/office/drawing/2007/7/7/main" val="FFFF99" mc:Ignorable=""/>
              </a:buClr>
              <a:buSzPct val="120000"/>
              <a:defRPr/>
            </a:pPr>
            <a:endParaRPr lang="en-US" altLang="zh-CN" sz="11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49" name="Rectangle 48"/>
          <p:cNvSpPr/>
          <p:nvPr/>
        </p:nvSpPr>
        <p:spPr>
          <a:xfrm>
            <a:off x="8157401" y="4649552"/>
            <a:ext cx="842220" cy="430887"/>
          </a:xfrm>
          <a:prstGeom prst="rect">
            <a:avLst/>
          </a:prstGeom>
        </p:spPr>
        <p:txBody>
          <a:bodyPr wrap="square">
            <a:spAutoFit/>
          </a:bodyPr>
          <a:lstStyle/>
          <a:p>
            <a:pPr marL="0" lvl="1" indent="-342900" algn="ctr">
              <a:spcBef>
                <a:spcPts val="0"/>
              </a:spcBef>
              <a:spcAft>
                <a:spcPts val="0"/>
              </a:spcAft>
              <a:buClr>
                <a:srgbClr xmlns:mc="http://schemas.openxmlformats.org/markup-compatibility/2006" xmlns:a14="http://schemas.microsoft.com/office/drawing/2007/7/7/main" val="FFFF99" mc:Ignorable=""/>
              </a:buClr>
              <a:buSzPct val="120000"/>
              <a:defRPr/>
            </a:pPr>
            <a:r>
              <a:rPr lang="en-US" altLang="zh-CN" sz="11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Moderate</a:t>
            </a:r>
          </a:p>
          <a:p>
            <a:pPr marL="0" lvl="1" indent="-342900" algn="ctr">
              <a:spcBef>
                <a:spcPts val="0"/>
              </a:spcBef>
              <a:spcAft>
                <a:spcPts val="0"/>
              </a:spcAft>
              <a:buClr>
                <a:srgbClr xmlns:mc="http://schemas.openxmlformats.org/markup-compatibility/2006" xmlns:a14="http://schemas.microsoft.com/office/drawing/2007/7/7/main" val="FFFF99" mc:Ignorable=""/>
              </a:buClr>
              <a:buSzPct val="120000"/>
              <a:defRPr/>
            </a:pPr>
            <a:r>
              <a:rPr lang="en-US" altLang="zh-CN" sz="11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Load</a:t>
            </a:r>
          </a:p>
        </p:txBody>
      </p:sp>
      <p:sp>
        <p:nvSpPr>
          <p:cNvPr id="50" name="TextBox 49"/>
          <p:cNvSpPr txBox="1"/>
          <p:nvPr/>
        </p:nvSpPr>
        <p:spPr>
          <a:xfrm>
            <a:off x="8193504" y="5460985"/>
            <a:ext cx="770021" cy="414663"/>
          </a:xfrm>
          <a:prstGeom prst="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7620" tIns="91440" rIns="7620" bIns="7620" numCol="1" spcCol="1270" anchor="t" anchorCtr="0">
            <a:noAutofit/>
          </a:bodyPr>
          <a:lstStyle/>
          <a:p>
            <a:pPr marL="0" lvl="1" indent="-342900" algn="ctr">
              <a:spcBef>
                <a:spcPts val="0"/>
              </a:spcBef>
              <a:spcAft>
                <a:spcPts val="0"/>
              </a:spcAft>
              <a:buClr>
                <a:srgbClr xmlns:mc="http://schemas.openxmlformats.org/markup-compatibility/2006" xmlns:a14="http://schemas.microsoft.com/office/drawing/2007/7/7/main" val="FFFF99" mc:Ignorable=""/>
              </a:buClr>
              <a:buSzPct val="120000"/>
              <a:defRPr/>
            </a:pPr>
            <a:endParaRPr lang="en-US" altLang="zh-CN" sz="11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51" name="Rectangle 50"/>
          <p:cNvSpPr/>
          <p:nvPr/>
        </p:nvSpPr>
        <p:spPr>
          <a:xfrm>
            <a:off x="8157401" y="5454821"/>
            <a:ext cx="842220" cy="430887"/>
          </a:xfrm>
          <a:prstGeom prst="rect">
            <a:avLst/>
          </a:prstGeom>
        </p:spPr>
        <p:txBody>
          <a:bodyPr wrap="square">
            <a:spAutoFit/>
          </a:bodyPr>
          <a:lstStyle/>
          <a:p>
            <a:pPr marL="0" lvl="1" indent="-342900" algn="ctr">
              <a:spcBef>
                <a:spcPts val="0"/>
              </a:spcBef>
              <a:spcAft>
                <a:spcPts val="0"/>
              </a:spcAft>
              <a:buClr>
                <a:srgbClr xmlns:mc="http://schemas.openxmlformats.org/markup-compatibility/2006" xmlns:a14="http://schemas.microsoft.com/office/drawing/2007/7/7/main" val="FFFF99" mc:Ignorable=""/>
              </a:buClr>
              <a:buSzPct val="120000"/>
              <a:defRPr/>
            </a:pPr>
            <a:r>
              <a:rPr lang="en-US" altLang="zh-CN" sz="11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Low</a:t>
            </a:r>
          </a:p>
          <a:p>
            <a:pPr marL="0" lvl="1" indent="-342900" algn="ctr">
              <a:spcBef>
                <a:spcPts val="0"/>
              </a:spcBef>
              <a:spcAft>
                <a:spcPts val="0"/>
              </a:spcAft>
              <a:buClr>
                <a:srgbClr xmlns:mc="http://schemas.openxmlformats.org/markup-compatibility/2006" xmlns:a14="http://schemas.microsoft.com/office/drawing/2007/7/7/main" val="FFFF99" mc:Ignorable=""/>
              </a:buClr>
              <a:buSzPct val="120000"/>
              <a:defRPr/>
            </a:pPr>
            <a:r>
              <a:rPr lang="en-US" altLang="zh-CN" sz="11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Load</a:t>
            </a:r>
          </a:p>
        </p:txBody>
      </p:sp>
      <p:sp>
        <p:nvSpPr>
          <p:cNvPr id="54" name="Freeform 126"/>
          <p:cNvSpPr>
            <a:spLocks/>
          </p:cNvSpPr>
          <p:nvPr/>
        </p:nvSpPr>
        <p:spPr bwMode="auto">
          <a:xfrm>
            <a:off x="513214" y="3345363"/>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xmlns:mc="http://schemas.openxmlformats.org/markup-compatibility/2006" xmlns:a14="http://schemas.microsoft.com/office/drawing/2007/7/7/main" val="FFFFFF" mc:Ignorable=""/>
              </a:gs>
              <a:gs pos="2000">
                <a:schemeClr val="accent1">
                  <a:lumMod val="75000"/>
                  <a:alpha val="31000"/>
                </a:schemeClr>
              </a:gs>
              <a:gs pos="66000">
                <a:schemeClr val="accent1">
                  <a:lumMod val="75000"/>
                  <a:alpha val="0"/>
                </a:schemeClr>
              </a:gs>
              <a:gs pos="98000">
                <a:schemeClr val="accent1">
                  <a:lumMod val="75000"/>
                  <a:alpha val="0"/>
                </a:schemeClr>
              </a:gs>
              <a:gs pos="100000">
                <a:srgbClr xmlns:mc="http://schemas.openxmlformats.org/markup-compatibility/2006" xmlns:a14="http://schemas.microsoft.com/office/drawing/2007/7/7/main" val="FFFFFF" mc:Ignorable="">
                  <a:alpha val="0"/>
                </a:srgbClr>
              </a:gs>
            </a:gsLst>
            <a:lin ang="0" scaled="0"/>
            <a:tileRect/>
          </a:gradFill>
          <a:ln w="12700" cap="flat" cmpd="sng" algn="ctr">
            <a:gradFill>
              <a:gsLst>
                <a:gs pos="0">
                  <a:srgbClr xmlns:mc="http://schemas.openxmlformats.org/markup-compatibility/2006" xmlns:a14="http://schemas.microsoft.com/office/drawing/2007/7/7/main" val="FFFFFF" mc:Ignorable="">
                    <a:alpha val="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52000"/>
                  </a:srgbClr>
                </a:gs>
              </a:gsLst>
              <a:lin ang="10800000" scaled="0"/>
            </a:gradFill>
            <a:prstDash val="solid"/>
            <a:round/>
            <a:headEnd type="none" w="med" len="med"/>
            <a:tailEnd type="none" w="med" len="med"/>
          </a:ln>
          <a:effectLst/>
        </p:spPr>
        <p:txBody>
          <a:bodyPr vert="horz" wrap="square" lIns="0" tIns="91440" rIns="0" bIns="91440" numCol="1" rtlCol="0" anchor="ctr" anchorCtr="0" compatLnSpc="1">
            <a:prstTxWarp prst="textNoShape">
              <a:avLst/>
            </a:prstTxWarp>
          </a:bodyPr>
          <a:lstStyle/>
          <a:p>
            <a:pPr marL="0" lvl="1" indent="-342900" algn="ctr">
              <a:spcBef>
                <a:spcPts val="0"/>
              </a:spcBef>
              <a:buClr>
                <a:srgbClr xmlns:mc="http://schemas.openxmlformats.org/markup-compatibility/2006" xmlns:a14="http://schemas.microsoft.com/office/drawing/2007/7/7/main" val="FFFF99" mc:Ignorable=""/>
              </a:buClr>
              <a:buSzPct val="120000"/>
              <a:defRPr/>
            </a:pPr>
            <a:endParaRPr lang="en-US" altLang="zh-CN" sz="14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55" name="Freeform 126"/>
          <p:cNvSpPr>
            <a:spLocks/>
          </p:cNvSpPr>
          <p:nvPr/>
        </p:nvSpPr>
        <p:spPr bwMode="auto">
          <a:xfrm rot="10800000">
            <a:off x="3015782" y="3345363"/>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xmlns:mc="http://schemas.openxmlformats.org/markup-compatibility/2006" xmlns:a14="http://schemas.microsoft.com/office/drawing/2007/7/7/main" val="FFFFFF" mc:Ignorable=""/>
              </a:gs>
              <a:gs pos="2000">
                <a:schemeClr val="accent1">
                  <a:lumMod val="75000"/>
                  <a:alpha val="31000"/>
                </a:schemeClr>
              </a:gs>
              <a:gs pos="66000">
                <a:schemeClr val="accent1">
                  <a:lumMod val="75000"/>
                  <a:alpha val="0"/>
                </a:schemeClr>
              </a:gs>
              <a:gs pos="98000">
                <a:schemeClr val="accent1">
                  <a:lumMod val="75000"/>
                  <a:alpha val="0"/>
                </a:schemeClr>
              </a:gs>
              <a:gs pos="100000">
                <a:srgbClr xmlns:mc="http://schemas.openxmlformats.org/markup-compatibility/2006" xmlns:a14="http://schemas.microsoft.com/office/drawing/2007/7/7/main" val="FFFFFF" mc:Ignorable="">
                  <a:alpha val="0"/>
                </a:srgbClr>
              </a:gs>
            </a:gsLst>
            <a:lin ang="0" scaled="0"/>
            <a:tileRect/>
          </a:gradFill>
          <a:ln w="12700" cap="flat" cmpd="sng" algn="ctr">
            <a:gradFill>
              <a:gsLst>
                <a:gs pos="0">
                  <a:srgbClr xmlns:mc="http://schemas.openxmlformats.org/markup-compatibility/2006" xmlns:a14="http://schemas.microsoft.com/office/drawing/2007/7/7/main" val="FFFFFF" mc:Ignorable="">
                    <a:alpha val="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52000"/>
                  </a:srgbClr>
                </a:gs>
              </a:gsLst>
              <a:lin ang="10800000" scaled="0"/>
            </a:gradFill>
            <a:prstDash val="solid"/>
            <a:round/>
            <a:headEnd type="none" w="med" len="med"/>
            <a:tailEnd type="none" w="med" len="med"/>
          </a:ln>
          <a:effectLst/>
        </p:spPr>
        <p:txBody>
          <a:bodyPr vert="horz" wrap="square" lIns="0" tIns="91440" rIns="0" bIns="91440" numCol="1" rtlCol="0" anchor="ctr" anchorCtr="0" compatLnSpc="1">
            <a:prstTxWarp prst="textNoShape">
              <a:avLst/>
            </a:prstTxWarp>
          </a:bodyPr>
          <a:lstStyle/>
          <a:p>
            <a:pPr marL="0" lvl="1" indent="-342900" algn="ctr">
              <a:spcBef>
                <a:spcPts val="0"/>
              </a:spcBef>
              <a:buClr>
                <a:srgbClr xmlns:mc="http://schemas.openxmlformats.org/markup-compatibility/2006" xmlns:a14="http://schemas.microsoft.com/office/drawing/2007/7/7/main" val="FFFF99" mc:Ignorable=""/>
              </a:buClr>
              <a:buSzPct val="120000"/>
              <a:defRPr/>
            </a:pPr>
            <a:endParaRPr lang="en-US" altLang="zh-CN" sz="14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56" name="Freeform 126"/>
          <p:cNvSpPr>
            <a:spLocks/>
          </p:cNvSpPr>
          <p:nvPr/>
        </p:nvSpPr>
        <p:spPr bwMode="auto">
          <a:xfrm>
            <a:off x="4110655" y="3345363"/>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xmlns:mc="http://schemas.openxmlformats.org/markup-compatibility/2006" xmlns:a14="http://schemas.microsoft.com/office/drawing/2007/7/7/main" val="FFFFFF" mc:Ignorable=""/>
              </a:gs>
              <a:gs pos="2000">
                <a:schemeClr val="accent1">
                  <a:lumMod val="75000"/>
                  <a:alpha val="31000"/>
                </a:schemeClr>
              </a:gs>
              <a:gs pos="66000">
                <a:schemeClr val="accent1">
                  <a:lumMod val="75000"/>
                  <a:alpha val="0"/>
                </a:schemeClr>
              </a:gs>
              <a:gs pos="98000">
                <a:schemeClr val="accent1">
                  <a:lumMod val="75000"/>
                  <a:alpha val="0"/>
                </a:schemeClr>
              </a:gs>
              <a:gs pos="100000">
                <a:srgbClr xmlns:mc="http://schemas.openxmlformats.org/markup-compatibility/2006" xmlns:a14="http://schemas.microsoft.com/office/drawing/2007/7/7/main" val="FFFFFF" mc:Ignorable="">
                  <a:alpha val="0"/>
                </a:srgbClr>
              </a:gs>
            </a:gsLst>
            <a:lin ang="0" scaled="0"/>
            <a:tileRect/>
          </a:gradFill>
          <a:ln w="12700" cap="flat" cmpd="sng" algn="ctr">
            <a:gradFill>
              <a:gsLst>
                <a:gs pos="0">
                  <a:srgbClr xmlns:mc="http://schemas.openxmlformats.org/markup-compatibility/2006" xmlns:a14="http://schemas.microsoft.com/office/drawing/2007/7/7/main" val="FFFFFF" mc:Ignorable="">
                    <a:alpha val="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52000"/>
                  </a:srgbClr>
                </a:gs>
              </a:gsLst>
              <a:lin ang="10800000" scaled="0"/>
            </a:gradFill>
            <a:prstDash val="solid"/>
            <a:round/>
            <a:headEnd type="none" w="med" len="med"/>
            <a:tailEnd type="none" w="med" len="med"/>
          </a:ln>
          <a:effectLst/>
        </p:spPr>
        <p:txBody>
          <a:bodyPr vert="horz" wrap="square" lIns="0" tIns="91440" rIns="0" bIns="91440" numCol="1" rtlCol="0" anchor="ctr" anchorCtr="0" compatLnSpc="1">
            <a:prstTxWarp prst="textNoShape">
              <a:avLst/>
            </a:prstTxWarp>
          </a:bodyPr>
          <a:lstStyle/>
          <a:p>
            <a:pPr marL="0" lvl="1" indent="-342900" algn="ctr">
              <a:spcBef>
                <a:spcPts val="0"/>
              </a:spcBef>
              <a:buClr>
                <a:srgbClr xmlns:mc="http://schemas.openxmlformats.org/markup-compatibility/2006" xmlns:a14="http://schemas.microsoft.com/office/drawing/2007/7/7/main" val="FFFF99" mc:Ignorable=""/>
              </a:buClr>
              <a:buSzPct val="120000"/>
              <a:defRPr/>
            </a:pPr>
            <a:endParaRPr lang="en-US" altLang="zh-CN" sz="14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57" name="Freeform 126"/>
          <p:cNvSpPr>
            <a:spLocks/>
          </p:cNvSpPr>
          <p:nvPr/>
        </p:nvSpPr>
        <p:spPr bwMode="auto">
          <a:xfrm rot="10800000">
            <a:off x="6372592" y="3345363"/>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xmlns:mc="http://schemas.openxmlformats.org/markup-compatibility/2006" xmlns:a14="http://schemas.microsoft.com/office/drawing/2007/7/7/main" val="FFFFFF" mc:Ignorable=""/>
              </a:gs>
              <a:gs pos="2000">
                <a:schemeClr val="accent1">
                  <a:lumMod val="75000"/>
                  <a:alpha val="31000"/>
                </a:schemeClr>
              </a:gs>
              <a:gs pos="66000">
                <a:schemeClr val="accent1">
                  <a:lumMod val="75000"/>
                  <a:alpha val="0"/>
                </a:schemeClr>
              </a:gs>
              <a:gs pos="98000">
                <a:schemeClr val="accent1">
                  <a:lumMod val="75000"/>
                  <a:alpha val="0"/>
                </a:schemeClr>
              </a:gs>
              <a:gs pos="100000">
                <a:srgbClr xmlns:mc="http://schemas.openxmlformats.org/markup-compatibility/2006" xmlns:a14="http://schemas.microsoft.com/office/drawing/2007/7/7/main" val="FFFFFF" mc:Ignorable="">
                  <a:alpha val="0"/>
                </a:srgbClr>
              </a:gs>
            </a:gsLst>
            <a:lin ang="0" scaled="0"/>
            <a:tileRect/>
          </a:gradFill>
          <a:ln w="12700" cap="flat" cmpd="sng" algn="ctr">
            <a:gradFill>
              <a:gsLst>
                <a:gs pos="0">
                  <a:srgbClr xmlns:mc="http://schemas.openxmlformats.org/markup-compatibility/2006" xmlns:a14="http://schemas.microsoft.com/office/drawing/2007/7/7/main" val="FFFFFF" mc:Ignorable="">
                    <a:alpha val="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52000"/>
                  </a:srgbClr>
                </a:gs>
              </a:gsLst>
              <a:lin ang="10800000" scaled="0"/>
            </a:gradFill>
            <a:prstDash val="solid"/>
            <a:round/>
            <a:headEnd type="none" w="med" len="med"/>
            <a:tailEnd type="none" w="med" len="med"/>
          </a:ln>
          <a:effectLst/>
        </p:spPr>
        <p:txBody>
          <a:bodyPr vert="horz" wrap="square" lIns="0" tIns="91440" rIns="0" bIns="91440" numCol="1" rtlCol="0" anchor="ctr" anchorCtr="0" compatLnSpc="1">
            <a:prstTxWarp prst="textNoShape">
              <a:avLst/>
            </a:prstTxWarp>
          </a:bodyPr>
          <a:lstStyle/>
          <a:p>
            <a:pPr marL="0" lvl="1" indent="-342900" algn="ctr">
              <a:spcBef>
                <a:spcPts val="0"/>
              </a:spcBef>
              <a:buClr>
                <a:srgbClr xmlns:mc="http://schemas.openxmlformats.org/markup-compatibility/2006" xmlns:a14="http://schemas.microsoft.com/office/drawing/2007/7/7/main" val="FFFF99" mc:Ignorable=""/>
              </a:buClr>
              <a:buSzPct val="120000"/>
              <a:defRPr/>
            </a:pPr>
            <a:endParaRPr lang="en-US" altLang="zh-CN" sz="14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43" name="Rectangle 42"/>
          <p:cNvSpPr/>
          <p:nvPr/>
        </p:nvSpPr>
        <p:spPr>
          <a:xfrm>
            <a:off x="1371600" y="1234852"/>
            <a:ext cx="7038474" cy="754053"/>
          </a:xfrm>
          <a:prstGeom prst="rect">
            <a:avLst/>
          </a:prstGeom>
        </p:spPr>
        <p:txBody>
          <a:bodyPr wrap="square">
            <a:spAutoFit/>
          </a:bodyPr>
          <a:lstStyle/>
          <a:p>
            <a:pPr marL="173038" lvl="1" indent="-173038" fontAlgn="auto">
              <a:spcBef>
                <a:spcPts val="0"/>
              </a:spcBef>
              <a:spcAft>
                <a:spcPts val="600"/>
              </a:spcAft>
              <a:buClr>
                <a:srgbClr xmlns:mc="http://schemas.openxmlformats.org/markup-compatibility/2006" xmlns:a14="http://schemas.microsoft.com/office/drawing/2007/7/7/main" val="FFFFFF" mc:Ignorable="">
                  <a:lumMod val="85000"/>
                </a:srgbClr>
              </a:buClr>
              <a:buSzPct val="95000"/>
              <a:buFont typeface="Arial" pitchFamily="34" charset="0"/>
              <a:buChar char="•"/>
              <a:defRPr/>
            </a:pPr>
            <a:r>
              <a:rPr lang="en-US" altLang="zh-CN" sz="11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mn-cs"/>
              </a:rPr>
              <a:t>Increased throughput with consolidation</a:t>
            </a:r>
          </a:p>
          <a:p>
            <a:pPr marL="173038" lvl="1" indent="-173038" fontAlgn="auto">
              <a:spcBef>
                <a:spcPts val="0"/>
              </a:spcBef>
              <a:spcAft>
                <a:spcPts val="600"/>
              </a:spcAft>
              <a:buClr>
                <a:srgbClr xmlns:mc="http://schemas.openxmlformats.org/markup-compatibility/2006" xmlns:a14="http://schemas.microsoft.com/office/drawing/2007/7/7/main" val="FFFFFF" mc:Ignorable="">
                  <a:lumMod val="85000"/>
                </a:srgbClr>
              </a:buClr>
              <a:buSzPct val="95000"/>
              <a:buFont typeface="Arial" pitchFamily="34" charset="0"/>
              <a:buChar char="•"/>
              <a:defRPr/>
            </a:pPr>
            <a:r>
              <a:rPr lang="en-US" altLang="zh-CN" sz="11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mn-cs"/>
              </a:rPr>
              <a:t>Near linear scale in throughput with no CPU over-commit</a:t>
            </a:r>
          </a:p>
          <a:p>
            <a:pPr marL="173038" lvl="1" indent="-173038" fontAlgn="auto">
              <a:spcBef>
                <a:spcPts val="0"/>
              </a:spcBef>
              <a:spcAft>
                <a:spcPts val="600"/>
              </a:spcAft>
              <a:buClr>
                <a:srgbClr xmlns:mc="http://schemas.openxmlformats.org/markup-compatibility/2006" xmlns:a14="http://schemas.microsoft.com/office/drawing/2007/7/7/main" val="FFFFFF" mc:Ignorable="">
                  <a:lumMod val="85000"/>
                </a:srgbClr>
              </a:buClr>
              <a:buSzPct val="95000"/>
              <a:buFont typeface="Arial" pitchFamily="34" charset="0"/>
              <a:buChar char="•"/>
              <a:defRPr/>
            </a:pPr>
            <a:r>
              <a:rPr lang="en-US" altLang="zh-CN" sz="11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mn-cs"/>
              </a:rPr>
              <a:t>Improved performance with Windows Server 2008 R2 and SLAT processor architecture</a:t>
            </a:r>
          </a:p>
        </p:txBody>
      </p:sp>
      <p:sp>
        <p:nvSpPr>
          <p:cNvPr id="52" name="Rectangle 51"/>
          <p:cNvSpPr/>
          <p:nvPr/>
        </p:nvSpPr>
        <p:spPr>
          <a:xfrm>
            <a:off x="1371600" y="1000361"/>
            <a:ext cx="907364" cy="307777"/>
          </a:xfrm>
          <a:prstGeom prst="rect">
            <a:avLst/>
          </a:prstGeom>
        </p:spPr>
        <p:txBody>
          <a:bodyPr wrap="none">
            <a:spAutoFit/>
          </a:bodyPr>
          <a:lstStyle/>
          <a:p>
            <a:pPr fontAlgn="auto">
              <a:spcBef>
                <a:spcPts val="0"/>
              </a:spcBef>
              <a:spcAft>
                <a:spcPts val="0"/>
              </a:spcAft>
            </a:pPr>
            <a:r>
              <a:rPr lang="en-US" altLang="zh-CN" sz="14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RESULTS:</a:t>
            </a:r>
          </a:p>
        </p:txBody>
      </p:sp>
    </p:spTree>
    <p:custDataLst>
      <p:tags r:id="rId1"/>
    </p:custDataLst>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1200"/>
                                  </p:stCondLst>
                                  <p:childTnLst>
                                    <p:animEffect transition="out" filter="fade">
                                      <p:cBhvr>
                                        <p:cTn id="6" dur="1000"/>
                                        <p:tgtEl>
                                          <p:spTgt spid="46"/>
                                        </p:tgtEl>
                                      </p:cBhvr>
                                    </p:animEffect>
                                    <p:set>
                                      <p:cBhvr>
                                        <p:cTn id="7" dur="1" fill="hold">
                                          <p:stCondLst>
                                            <p:cond delay="999"/>
                                          </p:stCondLst>
                                        </p:cTn>
                                        <p:tgtEl>
                                          <p:spTgt spid="46"/>
                                        </p:tgtEl>
                                        <p:attrNameLst>
                                          <p:attrName>style.visibility</p:attrName>
                                        </p:attrNameLst>
                                      </p:cBhvr>
                                      <p:to>
                                        <p:strVal val="hidden"/>
                                      </p:to>
                                    </p:set>
                                  </p:childTnLst>
                                </p:cTn>
                              </p:par>
                              <p:par>
                                <p:cTn id="8" presetID="10" presetClass="exit" presetSubtype="0" fill="hold" grpId="0" nodeType="withEffect">
                                  <p:stCondLst>
                                    <p:cond delay="1200"/>
                                  </p:stCondLst>
                                  <p:childTnLst>
                                    <p:animEffect transition="out" filter="fade">
                                      <p:cBhvr>
                                        <p:cTn id="9" dur="1000"/>
                                        <p:tgtEl>
                                          <p:spTgt spid="45"/>
                                        </p:tgtEl>
                                      </p:cBhvr>
                                    </p:animEffect>
                                    <p:set>
                                      <p:cBhvr>
                                        <p:cTn id="10" dur="1" fill="hold">
                                          <p:stCondLst>
                                            <p:cond delay="999"/>
                                          </p:stCondLst>
                                        </p:cTn>
                                        <p:tgtEl>
                                          <p:spTgt spid="45"/>
                                        </p:tgtEl>
                                        <p:attrNameLst>
                                          <p:attrName>style.visibility</p:attrName>
                                        </p:attrNameLst>
                                      </p:cBhvr>
                                      <p:to>
                                        <p:strVal val="hidden"/>
                                      </p:to>
                                    </p:set>
                                  </p:childTnLst>
                                </p:cTn>
                              </p:par>
                              <p:par>
                                <p:cTn id="11" presetID="10" presetClass="exit" presetSubtype="0" fill="hold" nodeType="withEffect">
                                  <p:stCondLst>
                                    <p:cond delay="1200"/>
                                  </p:stCondLst>
                                  <p:childTnLst>
                                    <p:animEffect transition="out" filter="fade">
                                      <p:cBhvr>
                                        <p:cTn id="12" dur="1000"/>
                                        <p:tgtEl>
                                          <p:spTgt spid="33"/>
                                        </p:tgtEl>
                                      </p:cBhvr>
                                    </p:animEffect>
                                    <p:set>
                                      <p:cBhvr>
                                        <p:cTn id="13" dur="1" fill="hold">
                                          <p:stCondLst>
                                            <p:cond delay="999"/>
                                          </p:stCondLst>
                                        </p:cTn>
                                        <p:tgtEl>
                                          <p:spTgt spid="33"/>
                                        </p:tgtEl>
                                        <p:attrNameLst>
                                          <p:attrName>style.visibility</p:attrName>
                                        </p:attrNameLst>
                                      </p:cBhvr>
                                      <p:to>
                                        <p:strVal val="hidden"/>
                                      </p:to>
                                    </p:set>
                                  </p:childTnLst>
                                </p:cTn>
                              </p:par>
                              <p:par>
                                <p:cTn id="14" presetID="10" presetClass="exit" presetSubtype="0" fill="hold" nodeType="withEffect">
                                  <p:stCondLst>
                                    <p:cond delay="1200"/>
                                  </p:stCondLst>
                                  <p:childTnLst>
                                    <p:animEffect transition="out" filter="fade">
                                      <p:cBhvr>
                                        <p:cTn id="15" dur="1000"/>
                                        <p:tgtEl>
                                          <p:spTgt spid="30"/>
                                        </p:tgtEl>
                                      </p:cBhvr>
                                    </p:animEffect>
                                    <p:set>
                                      <p:cBhvr>
                                        <p:cTn id="16" dur="1" fill="hold">
                                          <p:stCondLst>
                                            <p:cond delay="999"/>
                                          </p:stCondLst>
                                        </p:cTn>
                                        <p:tgtEl>
                                          <p:spTgt spid="30"/>
                                        </p:tgtEl>
                                        <p:attrNameLst>
                                          <p:attrName>style.visibility</p:attrName>
                                        </p:attrNameLst>
                                      </p:cBhvr>
                                      <p:to>
                                        <p:strVal val="hidden"/>
                                      </p:to>
                                    </p:set>
                                  </p:childTnLst>
                                </p:cTn>
                              </p:par>
                              <p:par>
                                <p:cTn id="17" presetID="10" presetClass="entr" presetSubtype="0" fill="hold" grpId="0" nodeType="withEffect">
                                  <p:stCondLst>
                                    <p:cond delay="120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1000"/>
                                        <p:tgtEl>
                                          <p:spTgt spid="52"/>
                                        </p:tgtEl>
                                      </p:cBhvr>
                                    </p:animEffect>
                                  </p:childTnLst>
                                </p:cTn>
                              </p:par>
                              <p:par>
                                <p:cTn id="20" presetID="10" presetClass="entr" presetSubtype="0" fill="hold" grpId="0" nodeType="withEffect">
                                  <p:stCondLst>
                                    <p:cond delay="12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3"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1600200"/>
            <a:ext cx="9144000" cy="3639944"/>
          </a:xfrm>
          <a:prstGeom prst="rect">
            <a:avLst/>
          </a:prstGeom>
          <a:gradFill flip="none" rotWithShape="1">
            <a:gsLst>
              <a:gs pos="0">
                <a:srgbClr xmlns:mc="http://schemas.openxmlformats.org/markup-compatibility/2006" xmlns:a14="http://schemas.microsoft.com/office/drawing/2007/7/7/main" val="F69200" mc:Ignorable=""/>
              </a:gs>
              <a:gs pos="50000">
                <a:schemeClr val="bg1"/>
              </a:gs>
              <a:gs pos="70000">
                <a:schemeClr val="bg1"/>
              </a:gs>
            </a:gsLst>
            <a:lin ang="1200000" scaled="0"/>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a:lnSpc>
                <a:spcPct val="90000"/>
              </a:lnSpc>
              <a:spcBef>
                <a:spcPts val="473"/>
              </a:spcBef>
              <a:buClr>
                <a:srgbClr xmlns:mc="http://schemas.openxmlformats.org/markup-compatibility/2006" xmlns:a14="http://schemas.microsoft.com/office/drawing/2007/7/7/main" val="CCCCCC" mc:Ignorable=""/>
              </a:buClr>
              <a:buSzPct val="95000"/>
              <a:tabLst>
                <a:tab pos="424590" algn="l"/>
              </a:tabLst>
            </a:pPr>
            <a:endParaRPr lang="en-US" b="1"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ndParaRPr>
          </a:p>
        </p:txBody>
      </p:sp>
      <p:sp>
        <p:nvSpPr>
          <p:cNvPr id="5" name="Rectangle 4"/>
          <p:cNvSpPr/>
          <p:nvPr/>
        </p:nvSpPr>
        <p:spPr bwMode="auto">
          <a:xfrm>
            <a:off x="0" y="1902850"/>
            <a:ext cx="9144000" cy="3016655"/>
          </a:xfrm>
          <a:prstGeom prst="rect">
            <a:avLst/>
          </a:prstGeom>
          <a:gradFill flip="none" rotWithShape="1">
            <a:gsLst>
              <a:gs pos="0">
                <a:schemeClr val="bg1">
                  <a:alpha val="72000"/>
                </a:schemeClr>
              </a:gs>
              <a:gs pos="50000">
                <a:schemeClr val="bg2"/>
              </a:gs>
              <a:gs pos="100000">
                <a:schemeClr val="bg1"/>
              </a:gs>
            </a:gsLst>
            <a:lin ang="108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457200" tIns="45718" rIns="91436" bIns="45718" numCol="1" rtlCol="0" anchor="ctr" anchorCtr="0" compatLnSpc="1">
            <a:prstTxWarp prst="textNoShape">
              <a:avLst/>
            </a:prstTxWarp>
          </a:bodyPr>
          <a:lstStyle/>
          <a:p>
            <a:pPr marL="273050" lvl="1" indent="-273050" algn="l" rtl="0">
              <a:spcBef>
                <a:spcPct val="30000"/>
              </a:spcBef>
              <a:spcAft>
                <a:spcPts val="300"/>
              </a:spcAft>
              <a:buClr>
                <a:srgbClr xmlns:mc="http://schemas.openxmlformats.org/markup-compatibility/2006" xmlns:a14="http://schemas.microsoft.com/office/drawing/2007/7/7/main" val="C00000" mc:Ignorable=""/>
              </a:buClr>
              <a:buSzPct val="110000"/>
              <a:defRPr/>
            </a:pPr>
            <a:r>
              <a:rPr lang="en-US" sz="3600" dirty="0" smtClean="0">
                <a:solidFill>
                  <a:srgbClr xmlns:mc="http://schemas.openxmlformats.org/markup-compatibility/2006" xmlns:a14="http://schemas.microsoft.com/office/drawing/2007/7/7/main" val="FFFFFF" mc:Ignorable=""/>
                </a:solidFill>
                <a:latin typeface="segoe ui" pitchFamily="34" charset="0"/>
                <a:ea typeface="+mn-ea"/>
                <a:cs typeface="+mn-cs"/>
              </a:rPr>
              <a:t>The Trend Towards</a:t>
            </a:r>
          </a:p>
          <a:p>
            <a:pPr marL="273050" lvl="1" indent="-273050" algn="l" rtl="0">
              <a:spcBef>
                <a:spcPct val="30000"/>
              </a:spcBef>
              <a:spcAft>
                <a:spcPts val="300"/>
              </a:spcAft>
              <a:buClr>
                <a:srgbClr xmlns:mc="http://schemas.openxmlformats.org/markup-compatibility/2006" xmlns:a14="http://schemas.microsoft.com/office/drawing/2007/7/7/main" val="C00000" mc:Ignorable=""/>
              </a:buClr>
              <a:buSzPct val="110000"/>
              <a:defRPr/>
            </a:pPr>
            <a:r>
              <a:rPr lang="en-US" sz="3600" dirty="0" smtClean="0">
                <a:solidFill>
                  <a:srgbClr xmlns:mc="http://schemas.openxmlformats.org/markup-compatibility/2006" xmlns:a14="http://schemas.microsoft.com/office/drawing/2007/7/7/main" val="FFFFFF" mc:Ignorable=""/>
                </a:solidFill>
                <a:latin typeface="segoe ui" pitchFamily="34" charset="0"/>
                <a:ea typeface="+mn-ea"/>
                <a:cs typeface="+mn-cs"/>
              </a:rPr>
              <a:t>Consolidation</a:t>
            </a:r>
            <a:endParaRPr lang="en-US" sz="3200" dirty="0">
              <a:solidFill>
                <a:srgbClr xmlns:mc="http://schemas.openxmlformats.org/markup-compatibility/2006" xmlns:a14="http://schemas.microsoft.com/office/drawing/2007/7/7/main" val="FFFFFF" mc:Ignorable=""/>
              </a:solidFill>
              <a:latin typeface="segoe ui" pitchFamily="34" charset="0"/>
              <a:ea typeface="+mn-ea"/>
              <a:cs typeface="+mn-cs"/>
            </a:endParaRPr>
          </a:p>
        </p:txBody>
      </p:sp>
      <p:sp>
        <p:nvSpPr>
          <p:cNvPr id="34" name="Rectangle 33"/>
          <p:cNvSpPr/>
          <p:nvPr/>
        </p:nvSpPr>
        <p:spPr bwMode="auto">
          <a:xfrm>
            <a:off x="0" y="5235767"/>
            <a:ext cx="9144000" cy="27432"/>
          </a:xfrm>
          <a:prstGeom prst="rect">
            <a:avLst/>
          </a:prstGeom>
          <a:solidFill>
            <a:srgbClr xmlns:mc="http://schemas.openxmlformats.org/markup-compatibility/2006" xmlns:a14="http://schemas.microsoft.com/office/drawing/2007/7/7/main" val="F69200" mc:Ignorable=""/>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685864" rtl="0" eaLnBrk="0" hangingPunct="0">
              <a:lnSpc>
                <a:spcPct val="90000"/>
              </a:lnSpc>
              <a:spcBef>
                <a:spcPts val="473"/>
              </a:spcBef>
              <a:buClr>
                <a:srgbClr xmlns:mc="http://schemas.openxmlformats.org/markup-compatibility/2006" xmlns:a14="http://schemas.microsoft.com/office/drawing/2007/7/7/main" val="CCCCCC" mc:Ignorable=""/>
              </a:buClr>
              <a:buSzPct val="95000"/>
              <a:tabLst>
                <a:tab pos="424590" algn="l"/>
              </a:tabLst>
              <a:defRPr/>
            </a:pPr>
            <a:endParaRPr lang="en-US" sz="1600" dirty="0">
              <a:ln w="3175">
                <a:noFill/>
              </a:ln>
              <a:solidFill>
                <a:srgbClr xmlns:mc="http://schemas.openxmlformats.org/markup-compatibility/2006" xmlns:a14="http://schemas.microsoft.com/office/drawing/2007/7/7/main" val="FFFFFF" mc:Ignorable=""/>
              </a:solidFill>
              <a:effectLst>
                <a:outerShdw blurRad="127000" dist="63500" dir="8100000" algn="tr" rotWithShape="0">
                  <a:prstClr val="black">
                    <a:alpha val="70000"/>
                  </a:prstClr>
                </a:outerShdw>
              </a:effectLst>
              <a:latin typeface="segoe ui" pitchFamily="34" charset="0"/>
              <a:ea typeface="+mn-ea"/>
              <a:cs typeface="Arial" charset="0"/>
            </a:endParaRPr>
          </a:p>
        </p:txBody>
      </p:sp>
      <p:sp>
        <p:nvSpPr>
          <p:cNvPr id="35" name="Rectangle 34"/>
          <p:cNvSpPr/>
          <p:nvPr/>
        </p:nvSpPr>
        <p:spPr bwMode="auto">
          <a:xfrm>
            <a:off x="0" y="1600200"/>
            <a:ext cx="9144000" cy="27432"/>
          </a:xfrm>
          <a:prstGeom prst="rect">
            <a:avLst/>
          </a:prstGeom>
          <a:solidFill>
            <a:srgbClr xmlns:mc="http://schemas.openxmlformats.org/markup-compatibility/2006" xmlns:a14="http://schemas.microsoft.com/office/drawing/2007/7/7/main" val="F69200" mc:Ignorable=""/>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685864" rtl="0" eaLnBrk="0" hangingPunct="0">
              <a:lnSpc>
                <a:spcPct val="90000"/>
              </a:lnSpc>
              <a:spcBef>
                <a:spcPts val="473"/>
              </a:spcBef>
              <a:buClr>
                <a:srgbClr xmlns:mc="http://schemas.openxmlformats.org/markup-compatibility/2006" xmlns:a14="http://schemas.microsoft.com/office/drawing/2007/7/7/main" val="CCCCCC" mc:Ignorable=""/>
              </a:buClr>
              <a:buSzPct val="95000"/>
              <a:tabLst>
                <a:tab pos="424590" algn="l"/>
              </a:tabLst>
              <a:defRPr/>
            </a:pPr>
            <a:endParaRPr lang="en-US" sz="1600" dirty="0">
              <a:ln w="3175">
                <a:noFill/>
              </a:ln>
              <a:solidFill>
                <a:srgbClr xmlns:mc="http://schemas.openxmlformats.org/markup-compatibility/2006" xmlns:a14="http://schemas.microsoft.com/office/drawing/2007/7/7/main" val="FFFFFF" mc:Ignorable=""/>
              </a:solidFill>
              <a:effectLst>
                <a:outerShdw blurRad="127000" dist="63500" dir="8100000" algn="tr" rotWithShape="0">
                  <a:prstClr val="black">
                    <a:alpha val="70000"/>
                  </a:prstClr>
                </a:outerShdw>
              </a:effectLst>
              <a:latin typeface="segoe ui" pitchFamily="34" charset="0"/>
              <a:ea typeface="+mn-ea"/>
              <a:cs typeface="Arial" charset="0"/>
            </a:endParaRPr>
          </a:p>
        </p:txBody>
      </p:sp>
      <p:sp>
        <p:nvSpPr>
          <p:cNvPr id="15" name="Slide Number Placeholder 14"/>
          <p:cNvSpPr>
            <a:spLocks noGrp="1"/>
          </p:cNvSpPr>
          <p:nvPr>
            <p:ph type="sldNum" sz="quarter" idx="10"/>
          </p:nvPr>
        </p:nvSpPr>
        <p:spPr/>
        <p:txBody>
          <a:bodyPr/>
          <a:lstStyle/>
          <a:p>
            <a:pPr algn="r" defTabSz="912813" rtl="0" fontAlgn="base">
              <a:spcBef>
                <a:spcPct val="0"/>
              </a:spcBef>
              <a:spcAft>
                <a:spcPct val="0"/>
              </a:spcAft>
            </a:pPr>
            <a:fld id="{B6F15528-21DE-4FAA-801E-634DDDAF4B2B}" type="slidenum">
              <a:rPr lang="en-US" sz="800" kern="1200">
                <a:solidFill>
                  <a:srgbClr xmlns:mc="http://schemas.openxmlformats.org/markup-compatibility/2006" xmlns:a14="http://schemas.microsoft.com/office/drawing/2007/7/7/main" val="FFFFFF" mc:Ignorable="">
                    <a:tint val="75000"/>
                  </a:srgbClr>
                </a:solidFill>
                <a:ea typeface="+mn-ea"/>
                <a:cs typeface="+mn-cs"/>
              </a:rPr>
              <a:pPr algn="r" defTabSz="912813" rtl="0" fontAlgn="base">
                <a:spcBef>
                  <a:spcPct val="0"/>
                </a:spcBef>
                <a:spcAft>
                  <a:spcPct val="0"/>
                </a:spcAft>
              </a:pPr>
              <a:t>3</a:t>
            </a:fld>
            <a:endParaRPr lang="en-US" sz="800" kern="1200" dirty="0">
              <a:solidFill>
                <a:srgbClr xmlns:mc="http://schemas.openxmlformats.org/markup-compatibility/2006" xmlns:a14="http://schemas.microsoft.com/office/drawing/2007/7/7/main" val="FFFFFF" mc:Ignorable="">
                  <a:tint val="75000"/>
                </a:srgbClr>
              </a:solidFill>
              <a:ea typeface="+mn-ea"/>
              <a:cs typeface="+mn-cs"/>
            </a:endParaRPr>
          </a:p>
        </p:txBody>
      </p:sp>
      <p:pic>
        <p:nvPicPr>
          <p:cNvPr id="18" name="Picture 2" descr="C:\Users\Graeme\AppData\Local\Microsoft\Windows\Temporary Internet Files\Content.IE5\BZ6RYRJ4\MPj04004210000[1].jpg"/>
          <p:cNvPicPr>
            <a:picLocks noChangeAspect="1" noChangeArrowheads="1"/>
          </p:cNvPicPr>
          <p:nvPr/>
        </p:nvPicPr>
        <p:blipFill>
          <a:blip r:embed="rId3" cstate="print"/>
          <a:srcRect/>
          <a:stretch>
            <a:fillRect/>
          </a:stretch>
        </p:blipFill>
        <p:spPr bwMode="auto">
          <a:xfrm>
            <a:off x="5911676" y="1905000"/>
            <a:ext cx="3003724" cy="2971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reflection blurRad="6350" stA="50000" endA="300" endPos="55000" dir="5400000" sy="-100000" algn="bl" rotWithShape="0"/>
          </a:effectLst>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Creating and managing Virtual Machines</a:t>
            </a:r>
            <a:endParaRPr lang="en-US" dirty="0"/>
          </a:p>
        </p:txBody>
      </p:sp>
      <p:sp>
        <p:nvSpPr>
          <p:cNvPr id="22" name="Rounded Rectangle 21"/>
          <p:cNvSpPr/>
          <p:nvPr/>
        </p:nvSpPr>
        <p:spPr>
          <a:xfrm rot="10800000" flipH="1">
            <a:off x="1410197" y="1023582"/>
            <a:ext cx="6323608" cy="5041780"/>
          </a:xfrm>
          <a:prstGeom prst="roundRect">
            <a:avLst>
              <a:gd name="adj" fmla="val 3404"/>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254000" dist="38100" dir="5400000" algn="t" rotWithShape="0">
              <a:schemeClr val="bg1">
                <a:alpha val="40000"/>
              </a:schemeClr>
            </a:outerShdw>
          </a:effectLst>
        </p:spPr>
        <p:txBody>
          <a:bodyPr vert="horz" wrap="square" lIns="91440" tIns="45720" rIns="91440" bIns="45720" numCol="1" anchor="t" anchorCtr="0" compatLnSpc="1">
            <a:prstTxWarp prst="textNoShape">
              <a:avLst/>
            </a:prstTxWarp>
          </a:bodyPr>
          <a:lstStyle/>
          <a:p>
            <a:pPr>
              <a:defRPr/>
            </a:pPr>
            <a:endParaRPr lang="en-US" altLang="zh-CN" kern="0" dirty="0">
              <a:solidFill>
                <a:sysClr val="windowText" lastClr="000000"/>
              </a:solidFill>
              <a:latin typeface="Segoe UI" pitchFamily="34" charset="0"/>
            </a:endParaRPr>
          </a:p>
        </p:txBody>
      </p:sp>
      <p:sp>
        <p:nvSpPr>
          <p:cNvPr id="23" name="Freeform 15"/>
          <p:cNvSpPr>
            <a:spLocks/>
          </p:cNvSpPr>
          <p:nvPr/>
        </p:nvSpPr>
        <p:spPr bwMode="auto">
          <a:xfrm rot="5400000">
            <a:off x="3218212" y="-1935676"/>
            <a:ext cx="2707572" cy="9143999"/>
          </a:xfrm>
          <a:prstGeom prst="roundRect">
            <a:avLst>
              <a:gd name="adj" fmla="val 0"/>
            </a:avLst>
          </a:pr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srgbClr>
              </a:gs>
              <a:gs pos="82000">
                <a:srgbClr xmlns:mc="http://schemas.openxmlformats.org/markup-compatibility/2006" xmlns:a14="http://schemas.microsoft.com/office/drawing/2007/7/7/main" val="FF3300" mc:Ignorable="">
                  <a:lumMod val="50000"/>
                </a:srgb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pitchFamily="34" charset="0"/>
            </a:endParaRPr>
          </a:p>
        </p:txBody>
      </p:sp>
      <p:sp>
        <p:nvSpPr>
          <p:cNvPr id="24" name="Rectangle 23"/>
          <p:cNvSpPr/>
          <p:nvPr/>
        </p:nvSpPr>
        <p:spPr>
          <a:xfrm rot="16200000">
            <a:off x="3319156" y="-1941617"/>
            <a:ext cx="2505693" cy="9144003"/>
          </a:xfrm>
          <a:prstGeom prst="rect">
            <a:avLst/>
          </a:prstGeom>
          <a:gradFill flip="none" rotWithShape="1">
            <a:gsLst>
              <a:gs pos="0">
                <a:schemeClr val="tx1">
                  <a:lumMod val="65000"/>
                  <a:lumOff val="35000"/>
                </a:schemeClr>
              </a:gs>
              <a:gs pos="50000">
                <a:schemeClr val="tx1">
                  <a:lumMod val="75000"/>
                  <a:lumOff val="25000"/>
                </a:schemeClr>
              </a:gs>
              <a:gs pos="82000">
                <a:schemeClr val="tx1">
                  <a:lumMod val="95000"/>
                  <a:lumOff val="5000"/>
                </a:schemeClr>
              </a:gs>
            </a:gsLst>
            <a:path path="circle">
              <a:fillToRect l="50000" t="50000" r="50000" b="50000"/>
            </a:path>
            <a:tileRect/>
          </a:gradFill>
          <a:ln w="349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auto">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kern="0" dirty="0">
              <a:solidFill>
                <a:sysClr val="windowText" lastClr="000000"/>
              </a:solidFill>
              <a:latin typeface="Segoe UI" pitchFamily="34" charset="0"/>
            </a:endParaRPr>
          </a:p>
        </p:txBody>
      </p:sp>
      <p:sp>
        <p:nvSpPr>
          <p:cNvPr id="25" name="Rounded Rectangle 24"/>
          <p:cNvSpPr/>
          <p:nvPr/>
        </p:nvSpPr>
        <p:spPr bwMode="auto">
          <a:xfrm>
            <a:off x="1025102" y="1840675"/>
            <a:ext cx="7093796" cy="1662546"/>
          </a:xfrm>
          <a:prstGeom prst="roundRect">
            <a:avLst>
              <a:gd name="adj" fmla="val 8637"/>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1500" dirty="0" smtClean="0">
              <a:gradFill flip="none" rotWithShape="1">
                <a:gsLst>
                  <a:gs pos="0">
                    <a:schemeClr val="tx1">
                      <a:lumMod val="75000"/>
                      <a:lumOff val="25000"/>
                    </a:schemeClr>
                  </a:gs>
                  <a:gs pos="100000">
                    <a:schemeClr val="tx1">
                      <a:lumMod val="95000"/>
                      <a:lumOff val="5000"/>
                    </a:schemeClr>
                  </a:gs>
                </a:gsLst>
                <a:lin ang="5400000" scaled="1"/>
                <a:tileRect/>
              </a:gradFill>
              <a:latin typeface="Segoe UI" pitchFamily="34" charset="0"/>
            </a:endParaRPr>
          </a:p>
        </p:txBody>
      </p:sp>
      <p:pic>
        <p:nvPicPr>
          <p:cNvPr id="26" name="Picture 25" descr="C:\Edwin\Microsoft\Screenshots\RTM\Interfaces\Virtual Machines Interface.bmp"/>
          <p:cNvPicPr>
            <a:picLocks noChangeAspect="1" noChangeArrowheads="1"/>
          </p:cNvPicPr>
          <p:nvPr/>
        </p:nvPicPr>
        <p:blipFill>
          <a:blip r:embed="rId3" cstate="print"/>
          <a:stretch>
            <a:fillRect/>
          </a:stretch>
        </p:blipFill>
        <p:spPr bwMode="auto">
          <a:xfrm>
            <a:off x="1717228" y="4159908"/>
            <a:ext cx="2201630" cy="1650481"/>
          </a:xfrm>
          <a:prstGeom prst="rect">
            <a:avLst/>
          </a:prstGeom>
          <a:noFill/>
          <a:ln>
            <a:noFill/>
          </a:ln>
          <a:effectLst>
            <a:outerShdw blurRad="50800" dist="38100" dir="8100000" algn="tr" rotWithShape="0">
              <a:prstClr val="black">
                <a:alpha val="40000"/>
              </a:prstClr>
            </a:outerShdw>
          </a:effectLst>
        </p:spPr>
      </p:pic>
      <p:pic>
        <p:nvPicPr>
          <p:cNvPr id="27" name="Picture 2" descr="c:\users\eva.ADI\Desktop\DVD36\DVD_ART36\Logos\System Center Virtual Machine Manager - (Brand)\System Center Virtual Machine Manager logo bl.png"/>
          <p:cNvPicPr>
            <a:picLocks noChangeAspect="1" noChangeArrowheads="1"/>
          </p:cNvPicPr>
          <p:nvPr/>
        </p:nvPicPr>
        <p:blipFill>
          <a:blip r:embed="rId4" cstate="print"/>
          <a:srcRect/>
          <a:stretch>
            <a:fillRect/>
          </a:stretch>
        </p:blipFill>
        <p:spPr bwMode="auto">
          <a:xfrm>
            <a:off x="4312368" y="4634922"/>
            <a:ext cx="3044288" cy="739260"/>
          </a:xfrm>
          <a:prstGeom prst="rect">
            <a:avLst/>
          </a:prstGeom>
          <a:noFill/>
        </p:spPr>
      </p:pic>
      <p:sp>
        <p:nvSpPr>
          <p:cNvPr id="28" name="Rectangle 27"/>
          <p:cNvSpPr/>
          <p:nvPr/>
        </p:nvSpPr>
        <p:spPr>
          <a:xfrm>
            <a:off x="1270660" y="1933970"/>
            <a:ext cx="6388924" cy="1446550"/>
          </a:xfrm>
          <a:prstGeom prst="rect">
            <a:avLst/>
          </a:prstGeom>
        </p:spPr>
        <p:txBody>
          <a:bodyPr wrap="square">
            <a:spAutoFit/>
          </a:bodyPr>
          <a:lstStyle/>
          <a:p>
            <a:pPr marL="173038" lvl="1" indent="-173038">
              <a:spcAft>
                <a:spcPts val="300"/>
              </a:spcAft>
              <a:buFont typeface="Arial" pitchFamily="34" charset="0"/>
              <a:buChar char="•"/>
            </a:pPr>
            <a:r>
              <a:rPr lang="en-US" altLang="zh-CN" sz="1300" dirty="0" smtClean="0">
                <a:gradFill flip="none" rotWithShape="1">
                  <a:gsLst>
                    <a:gs pos="0">
                      <a:schemeClr val="bg1">
                        <a:lumMod val="95000"/>
                      </a:schemeClr>
                    </a:gs>
                    <a:gs pos="100000">
                      <a:schemeClr val="bg1">
                        <a:lumMod val="75000"/>
                      </a:scheme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Centralized virtual machine deployment and management for Hyper-V, Virtual Server, and VMware ESX servers</a:t>
            </a:r>
          </a:p>
          <a:p>
            <a:pPr marL="173038" lvl="1" indent="-173038">
              <a:spcAft>
                <a:spcPts val="300"/>
              </a:spcAft>
              <a:buFont typeface="Arial" pitchFamily="34" charset="0"/>
              <a:buChar char="•"/>
            </a:pPr>
            <a:r>
              <a:rPr lang="en-US" altLang="zh-CN" sz="1300" dirty="0" smtClean="0">
                <a:gradFill flip="none" rotWithShape="1">
                  <a:gsLst>
                    <a:gs pos="0">
                      <a:schemeClr val="bg1">
                        <a:lumMod val="95000"/>
                      </a:schemeClr>
                    </a:gs>
                    <a:gs pos="100000">
                      <a:schemeClr val="bg1">
                        <a:lumMod val="75000"/>
                      </a:scheme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Intelligent placement of Virtual Machines</a:t>
            </a:r>
          </a:p>
          <a:p>
            <a:pPr marL="173038" lvl="1" indent="-173038">
              <a:spcAft>
                <a:spcPts val="300"/>
              </a:spcAft>
              <a:buFont typeface="Arial" pitchFamily="34" charset="0"/>
              <a:buChar char="•"/>
            </a:pPr>
            <a:r>
              <a:rPr lang="en-US" altLang="zh-CN" sz="1300" dirty="0" smtClean="0">
                <a:gradFill flip="none" rotWithShape="1">
                  <a:gsLst>
                    <a:gs pos="0">
                      <a:schemeClr val="bg1">
                        <a:lumMod val="95000"/>
                      </a:schemeClr>
                    </a:gs>
                    <a:gs pos="100000">
                      <a:schemeClr val="bg1">
                        <a:lumMod val="75000"/>
                      </a:scheme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Fast and reliable P2V and V2V conversion</a:t>
            </a:r>
          </a:p>
          <a:p>
            <a:pPr marL="173038" lvl="1" indent="-173038">
              <a:spcAft>
                <a:spcPts val="300"/>
              </a:spcAft>
              <a:buFont typeface="Arial" pitchFamily="34" charset="0"/>
              <a:buChar char="•"/>
            </a:pPr>
            <a:r>
              <a:rPr lang="en-US" altLang="zh-CN" sz="1300" dirty="0" smtClean="0">
                <a:gradFill flip="none" rotWithShape="1">
                  <a:gsLst>
                    <a:gs pos="0">
                      <a:schemeClr val="bg1">
                        <a:lumMod val="95000"/>
                      </a:schemeClr>
                    </a:gs>
                    <a:gs pos="100000">
                      <a:schemeClr val="bg1">
                        <a:lumMod val="75000"/>
                      </a:scheme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Comprehensive application and service-level monitoring with Operations Manager</a:t>
            </a:r>
          </a:p>
          <a:p>
            <a:pPr marL="173038" lvl="1" indent="-173038">
              <a:spcAft>
                <a:spcPts val="300"/>
              </a:spcAft>
              <a:buFont typeface="Arial" pitchFamily="34" charset="0"/>
              <a:buChar char="•"/>
            </a:pPr>
            <a:r>
              <a:rPr lang="en-US" altLang="zh-CN" sz="1300" dirty="0" smtClean="0">
                <a:gradFill flip="none" rotWithShape="1">
                  <a:gsLst>
                    <a:gs pos="0">
                      <a:schemeClr val="bg1">
                        <a:lumMod val="95000"/>
                      </a:schemeClr>
                    </a:gs>
                    <a:gs pos="100000">
                      <a:schemeClr val="bg1">
                        <a:lumMod val="75000"/>
                      </a:scheme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Integrated Performance and Resource </a:t>
            </a:r>
            <a:r>
              <a:rPr lang="en-US" altLang="zh-CN" sz="1300" dirty="0" err="1" smtClean="0">
                <a:gradFill flip="none" rotWithShape="1">
                  <a:gsLst>
                    <a:gs pos="0">
                      <a:schemeClr val="bg1">
                        <a:lumMod val="95000"/>
                      </a:schemeClr>
                    </a:gs>
                    <a:gs pos="100000">
                      <a:schemeClr val="bg1">
                        <a:lumMod val="75000"/>
                      </a:scheme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Optmization</a:t>
            </a:r>
            <a:r>
              <a:rPr lang="en-US" altLang="zh-CN" sz="1300" dirty="0" smtClean="0">
                <a:gradFill flip="none" rotWithShape="1">
                  <a:gsLst>
                    <a:gs pos="0">
                      <a:schemeClr val="bg1">
                        <a:lumMod val="95000"/>
                      </a:schemeClr>
                    </a:gs>
                    <a:gs pos="100000">
                      <a:schemeClr val="bg1">
                        <a:lumMod val="75000"/>
                      </a:scheme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 (PRO) of VMs</a:t>
            </a:r>
          </a:p>
        </p:txBody>
      </p:sp>
      <p:sp>
        <p:nvSpPr>
          <p:cNvPr id="29" name="Rectangle 28"/>
          <p:cNvSpPr/>
          <p:nvPr/>
        </p:nvSpPr>
        <p:spPr>
          <a:xfrm>
            <a:off x="3310276" y="1546162"/>
            <a:ext cx="2523448" cy="341632"/>
          </a:xfrm>
          <a:prstGeom prst="rect">
            <a:avLst/>
          </a:prstGeom>
        </p:spPr>
        <p:txBody>
          <a:bodyPr wrap="none">
            <a:spAutoFit/>
          </a:bodyPr>
          <a:lstStyle/>
          <a:p>
            <a:pPr lvl="0" algn="ctr" defTabSz="914159">
              <a:lnSpc>
                <a:spcPct val="90000"/>
              </a:lnSpc>
              <a:spcBef>
                <a:spcPts val="630"/>
              </a:spcBef>
              <a:spcAft>
                <a:spcPts val="300"/>
              </a:spcAft>
              <a:buClr>
                <a:srgbClr xmlns:mc="http://schemas.openxmlformats.org/markup-compatibility/2006" xmlns:a14="http://schemas.microsoft.com/office/drawing/2007/7/7/main" val="FFFF99" mc:Ignorable=""/>
              </a:buClr>
              <a:buSzPct val="120000"/>
              <a:defRPr/>
            </a:pPr>
            <a:r>
              <a:rPr lang="en-US" altLang="zh-CN" dirty="0" smtClean="0">
                <a:gradFill flip="none" rotWithShape="1">
                  <a:gsLst>
                    <a:gs pos="0">
                      <a:schemeClr val="bg1">
                        <a:lumMod val="95000"/>
                      </a:schemeClr>
                    </a:gs>
                    <a:gs pos="100000">
                      <a:srgbClr xmlns:mc="http://schemas.openxmlformats.org/markup-compatibility/2006" xmlns:a14="http://schemas.microsoft.com/office/drawing/2007/7/7/main" val="C00000" mc:Ignorable=""/>
                    </a:gs>
                  </a:gsLst>
                  <a:lin ang="5400000" scaled="1"/>
                  <a:tileRect/>
                </a:gradFill>
                <a:latin typeface="Segoe UI" pitchFamily="34" charset="0"/>
              </a:rPr>
              <a:t>MAXIMIZE RESOURCES</a:t>
            </a:r>
          </a:p>
        </p:txBody>
      </p:sp>
      <p:sp>
        <p:nvSpPr>
          <p:cNvPr id="30" name="Rounded Rectangle 29"/>
          <p:cNvSpPr/>
          <p:nvPr/>
        </p:nvSpPr>
        <p:spPr bwMode="auto">
          <a:xfrm>
            <a:off x="1025102" y="1840675"/>
            <a:ext cx="7093796" cy="1341912"/>
          </a:xfrm>
          <a:prstGeom prst="roundRect">
            <a:avLst>
              <a:gd name="adj" fmla="val 8637"/>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1500" dirty="0" smtClean="0">
              <a:gradFill flip="none" rotWithShape="1">
                <a:gsLst>
                  <a:gs pos="0">
                    <a:schemeClr val="tx1">
                      <a:lumMod val="75000"/>
                      <a:lumOff val="25000"/>
                    </a:schemeClr>
                  </a:gs>
                  <a:gs pos="100000">
                    <a:schemeClr val="tx1">
                      <a:lumMod val="95000"/>
                      <a:lumOff val="5000"/>
                    </a:schemeClr>
                  </a:gs>
                </a:gsLst>
                <a:lin ang="5400000" scaled="1"/>
                <a:tileRect/>
              </a:gradFill>
              <a:latin typeface="Segoe UI" pitchFamily="34" charset="0"/>
            </a:endParaRPr>
          </a:p>
        </p:txBody>
      </p:sp>
      <p:sp>
        <p:nvSpPr>
          <p:cNvPr id="31" name="Rectangle 30"/>
          <p:cNvSpPr/>
          <p:nvPr/>
        </p:nvSpPr>
        <p:spPr>
          <a:xfrm>
            <a:off x="1270660" y="2028970"/>
            <a:ext cx="6388924" cy="1007968"/>
          </a:xfrm>
          <a:prstGeom prst="rect">
            <a:avLst/>
          </a:prstGeom>
        </p:spPr>
        <p:txBody>
          <a:bodyPr wrap="square">
            <a:spAutoFit/>
          </a:bodyPr>
          <a:lstStyle/>
          <a:p>
            <a:pPr marL="173038" lvl="1" indent="-173038">
              <a:spcAft>
                <a:spcPts val="300"/>
              </a:spcAft>
              <a:buFont typeface="Arial" pitchFamily="34" charset="0"/>
              <a:buChar char="•"/>
            </a:pPr>
            <a:r>
              <a:rPr lang="en-US" altLang="zh-CN" sz="1300" dirty="0" smtClean="0">
                <a:gradFill flip="none" rotWithShape="1">
                  <a:gsLst>
                    <a:gs pos="0">
                      <a:schemeClr val="bg1">
                        <a:lumMod val="95000"/>
                      </a:schemeClr>
                    </a:gs>
                    <a:gs pos="100000">
                      <a:schemeClr val="bg1">
                        <a:lumMod val="75000"/>
                      </a:scheme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Rapid provisioning of new virtual machines with templates</a:t>
            </a:r>
          </a:p>
          <a:p>
            <a:pPr marL="173038" lvl="1" indent="-173038">
              <a:spcAft>
                <a:spcPts val="300"/>
              </a:spcAft>
              <a:buFont typeface="Arial" pitchFamily="34" charset="0"/>
              <a:buChar char="•"/>
            </a:pPr>
            <a:r>
              <a:rPr lang="en-US" altLang="zh-CN" sz="1300" dirty="0" smtClean="0">
                <a:gradFill flip="none" rotWithShape="1">
                  <a:gsLst>
                    <a:gs pos="0">
                      <a:schemeClr val="bg1">
                        <a:lumMod val="95000"/>
                      </a:schemeClr>
                    </a:gs>
                    <a:gs pos="100000">
                      <a:schemeClr val="bg1">
                        <a:lumMod val="75000"/>
                      </a:scheme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Centralized library of infrastructure components</a:t>
            </a:r>
          </a:p>
          <a:p>
            <a:pPr marL="173038" lvl="1" indent="-173038">
              <a:spcAft>
                <a:spcPts val="300"/>
              </a:spcAft>
              <a:buFont typeface="Arial" pitchFamily="34" charset="0"/>
              <a:buChar char="•"/>
            </a:pPr>
            <a:r>
              <a:rPr lang="en-US" altLang="zh-CN" sz="1300" dirty="0" smtClean="0">
                <a:gradFill flip="none" rotWithShape="1">
                  <a:gsLst>
                    <a:gs pos="0">
                      <a:schemeClr val="bg1">
                        <a:lumMod val="95000"/>
                      </a:schemeClr>
                    </a:gs>
                    <a:gs pos="100000">
                      <a:schemeClr val="bg1">
                        <a:lumMod val="75000"/>
                      </a:scheme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Leverage and extend existing storage infrastructure and clusters</a:t>
            </a:r>
          </a:p>
          <a:p>
            <a:pPr marL="173038" lvl="1" indent="-173038">
              <a:spcAft>
                <a:spcPts val="300"/>
              </a:spcAft>
              <a:buFont typeface="Arial" pitchFamily="34" charset="0"/>
              <a:buChar char="•"/>
            </a:pPr>
            <a:r>
              <a:rPr lang="en-US" altLang="zh-CN" sz="1300" dirty="0" smtClean="0">
                <a:gradFill flip="none" rotWithShape="1">
                  <a:gsLst>
                    <a:gs pos="0">
                      <a:schemeClr val="bg1">
                        <a:lumMod val="95000"/>
                      </a:schemeClr>
                    </a:gs>
                    <a:gs pos="100000">
                      <a:schemeClr val="bg1">
                        <a:lumMod val="75000"/>
                      </a:scheme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Allow for delegated management and access of VMs</a:t>
            </a:r>
          </a:p>
        </p:txBody>
      </p:sp>
      <p:sp>
        <p:nvSpPr>
          <p:cNvPr id="32" name="Rectangle 31"/>
          <p:cNvSpPr/>
          <p:nvPr/>
        </p:nvSpPr>
        <p:spPr>
          <a:xfrm>
            <a:off x="3550599" y="1546162"/>
            <a:ext cx="2042803" cy="341632"/>
          </a:xfrm>
          <a:prstGeom prst="rect">
            <a:avLst/>
          </a:prstGeom>
        </p:spPr>
        <p:txBody>
          <a:bodyPr wrap="none">
            <a:spAutoFit/>
          </a:bodyPr>
          <a:lstStyle/>
          <a:p>
            <a:pPr lvl="0" algn="ctr" defTabSz="914159">
              <a:lnSpc>
                <a:spcPct val="90000"/>
              </a:lnSpc>
              <a:spcBef>
                <a:spcPts val="630"/>
              </a:spcBef>
              <a:spcAft>
                <a:spcPts val="300"/>
              </a:spcAft>
              <a:buClr>
                <a:srgbClr xmlns:mc="http://schemas.openxmlformats.org/markup-compatibility/2006" xmlns:a14="http://schemas.microsoft.com/office/drawing/2007/7/7/main" val="FFFF99" mc:Ignorable=""/>
              </a:buClr>
              <a:buSzPct val="120000"/>
              <a:defRPr/>
            </a:pPr>
            <a:r>
              <a:rPr lang="en-US" altLang="zh-CN" dirty="0" smtClean="0">
                <a:gradFill flip="none" rotWithShape="1">
                  <a:gsLst>
                    <a:gs pos="0">
                      <a:schemeClr val="bg1">
                        <a:lumMod val="95000"/>
                      </a:schemeClr>
                    </a:gs>
                    <a:gs pos="100000">
                      <a:srgbClr xmlns:mc="http://schemas.openxmlformats.org/markup-compatibility/2006" xmlns:a14="http://schemas.microsoft.com/office/drawing/2007/7/7/main" val="C00000" mc:Ignorable=""/>
                    </a:gs>
                  </a:gsLst>
                  <a:lin ang="5400000" scaled="1"/>
                  <a:tileRect/>
                </a:gradFill>
                <a:latin typeface="Segoe UI" pitchFamily="34" charset="0"/>
              </a:rPr>
              <a:t>INCREASE AGILITY</a:t>
            </a:r>
          </a:p>
        </p:txBody>
      </p:sp>
      <p:sp>
        <p:nvSpPr>
          <p:cNvPr id="33" name="Rounded Rectangle 32"/>
          <p:cNvSpPr/>
          <p:nvPr/>
        </p:nvSpPr>
        <p:spPr bwMode="auto">
          <a:xfrm>
            <a:off x="1025102" y="1840675"/>
            <a:ext cx="7093796" cy="1341912"/>
          </a:xfrm>
          <a:prstGeom prst="roundRect">
            <a:avLst>
              <a:gd name="adj" fmla="val 8637"/>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1500" dirty="0" smtClean="0">
              <a:gradFill flip="none" rotWithShape="1">
                <a:gsLst>
                  <a:gs pos="0">
                    <a:schemeClr val="tx1">
                      <a:lumMod val="75000"/>
                      <a:lumOff val="25000"/>
                    </a:schemeClr>
                  </a:gs>
                  <a:gs pos="100000">
                    <a:schemeClr val="tx1">
                      <a:lumMod val="95000"/>
                      <a:lumOff val="5000"/>
                    </a:schemeClr>
                  </a:gs>
                </a:gsLst>
                <a:lin ang="5400000" scaled="1"/>
                <a:tileRect/>
              </a:gradFill>
              <a:latin typeface="Segoe UI" pitchFamily="34" charset="0"/>
            </a:endParaRPr>
          </a:p>
        </p:txBody>
      </p:sp>
      <p:sp>
        <p:nvSpPr>
          <p:cNvPr id="34" name="Rectangle 33"/>
          <p:cNvSpPr/>
          <p:nvPr/>
        </p:nvSpPr>
        <p:spPr>
          <a:xfrm>
            <a:off x="1270660" y="2100220"/>
            <a:ext cx="6388924" cy="769441"/>
          </a:xfrm>
          <a:prstGeom prst="rect">
            <a:avLst/>
          </a:prstGeom>
        </p:spPr>
        <p:txBody>
          <a:bodyPr wrap="square">
            <a:spAutoFit/>
          </a:bodyPr>
          <a:lstStyle/>
          <a:p>
            <a:pPr marL="173038" lvl="1" indent="-173038">
              <a:spcAft>
                <a:spcPts val="300"/>
              </a:spcAft>
              <a:buFont typeface="Arial" pitchFamily="34" charset="0"/>
              <a:buChar char="•"/>
            </a:pPr>
            <a:r>
              <a:rPr lang="en-US" altLang="zh-CN" sz="1300" dirty="0" smtClean="0">
                <a:gradFill flip="none" rotWithShape="1">
                  <a:gsLst>
                    <a:gs pos="0">
                      <a:schemeClr val="bg1">
                        <a:lumMod val="95000"/>
                      </a:schemeClr>
                    </a:gs>
                    <a:gs pos="100000">
                      <a:schemeClr val="bg1">
                        <a:lumMod val="75000"/>
                      </a:scheme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Familiar interface, common foundation </a:t>
            </a:r>
          </a:p>
          <a:p>
            <a:pPr marL="173038" lvl="1" indent="-173038">
              <a:spcAft>
                <a:spcPts val="300"/>
              </a:spcAft>
              <a:buFont typeface="Arial" pitchFamily="34" charset="0"/>
              <a:buChar char="•"/>
            </a:pPr>
            <a:r>
              <a:rPr lang="en-US" altLang="zh-CN" sz="1300" dirty="0" smtClean="0">
                <a:gradFill flip="none" rotWithShape="1">
                  <a:gsLst>
                    <a:gs pos="0">
                      <a:schemeClr val="bg1">
                        <a:lumMod val="95000"/>
                      </a:schemeClr>
                    </a:gs>
                    <a:gs pos="100000">
                      <a:schemeClr val="bg1">
                        <a:lumMod val="75000"/>
                      </a:scheme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Monitor physical and virtual machines from one console </a:t>
            </a:r>
          </a:p>
          <a:p>
            <a:pPr marL="173038" lvl="1" indent="-173038">
              <a:spcAft>
                <a:spcPts val="300"/>
              </a:spcAft>
              <a:buFont typeface="Arial" pitchFamily="34" charset="0"/>
              <a:buChar char="•"/>
            </a:pPr>
            <a:r>
              <a:rPr lang="en-US" altLang="zh-CN" sz="1300" dirty="0" smtClean="0">
                <a:gradFill flip="none" rotWithShape="1">
                  <a:gsLst>
                    <a:gs pos="0">
                      <a:schemeClr val="bg1">
                        <a:lumMod val="95000"/>
                      </a:schemeClr>
                    </a:gs>
                    <a:gs pos="100000">
                      <a:schemeClr val="bg1">
                        <a:lumMod val="75000"/>
                      </a:scheme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Fully scriptable using Windows </a:t>
            </a:r>
            <a:r>
              <a:rPr lang="en-US" altLang="zh-CN" sz="1300" dirty="0" err="1" smtClean="0">
                <a:gradFill flip="none" rotWithShape="1">
                  <a:gsLst>
                    <a:gs pos="0">
                      <a:schemeClr val="bg1">
                        <a:lumMod val="95000"/>
                      </a:schemeClr>
                    </a:gs>
                    <a:gs pos="100000">
                      <a:schemeClr val="bg1">
                        <a:lumMod val="75000"/>
                      </a:scheme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PowerShell</a:t>
            </a:r>
            <a:endParaRPr lang="en-US" altLang="zh-CN" sz="1300" dirty="0" smtClean="0">
              <a:gradFill flip="none" rotWithShape="1">
                <a:gsLst>
                  <a:gs pos="0">
                    <a:schemeClr val="bg1">
                      <a:lumMod val="95000"/>
                    </a:schemeClr>
                  </a:gs>
                  <a:gs pos="100000">
                    <a:schemeClr val="bg1">
                      <a:lumMod val="75000"/>
                    </a:scheme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ndParaRPr>
          </a:p>
        </p:txBody>
      </p:sp>
      <p:sp>
        <p:nvSpPr>
          <p:cNvPr id="35" name="Rectangle 34"/>
          <p:cNvSpPr/>
          <p:nvPr/>
        </p:nvSpPr>
        <p:spPr>
          <a:xfrm>
            <a:off x="3595517" y="1546162"/>
            <a:ext cx="1952971" cy="341632"/>
          </a:xfrm>
          <a:prstGeom prst="rect">
            <a:avLst/>
          </a:prstGeom>
        </p:spPr>
        <p:txBody>
          <a:bodyPr wrap="none">
            <a:spAutoFit/>
          </a:bodyPr>
          <a:lstStyle/>
          <a:p>
            <a:pPr lvl="0" algn="ctr" defTabSz="914159">
              <a:lnSpc>
                <a:spcPct val="90000"/>
              </a:lnSpc>
              <a:spcBef>
                <a:spcPts val="630"/>
              </a:spcBef>
              <a:spcAft>
                <a:spcPts val="300"/>
              </a:spcAft>
              <a:buClr>
                <a:srgbClr xmlns:mc="http://schemas.openxmlformats.org/markup-compatibility/2006" xmlns:a14="http://schemas.microsoft.com/office/drawing/2007/7/7/main" val="FFFF99" mc:Ignorable=""/>
              </a:buClr>
              <a:buSzPct val="120000"/>
              <a:defRPr/>
            </a:pPr>
            <a:r>
              <a:rPr lang="en-US" altLang="zh-CN" dirty="0" smtClean="0">
                <a:gradFill flip="none" rotWithShape="1">
                  <a:gsLst>
                    <a:gs pos="0">
                      <a:schemeClr val="bg1">
                        <a:lumMod val="95000"/>
                      </a:schemeClr>
                    </a:gs>
                    <a:gs pos="100000">
                      <a:srgbClr xmlns:mc="http://schemas.openxmlformats.org/markup-compatibility/2006" xmlns:a14="http://schemas.microsoft.com/office/drawing/2007/7/7/main" val="C00000" mc:Ignorable=""/>
                    </a:gs>
                  </a:gsLst>
                  <a:lin ang="5400000" scaled="1"/>
                  <a:tileRect/>
                </a:gradFill>
                <a:latin typeface="Segoe UI" pitchFamily="34" charset="0"/>
              </a:rPr>
              <a:t>LEVERAGE SKILLS</a:t>
            </a: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childTnLst>
                                </p:cTn>
                              </p:par>
                              <p:par>
                                <p:cTn id="14" presetID="47" presetClass="entr" presetSubtype="0" fill="hold" grpId="0" nodeType="withEffect">
                                  <p:stCondLst>
                                    <p:cond delay="30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70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childTnLst>
                                </p:cTn>
                              </p:par>
                              <p:par>
                                <p:cTn id="22" presetID="10" presetClass="entr" presetSubtype="0" fill="hold" grpId="0" nodeType="withEffect">
                                  <p:stCondLst>
                                    <p:cond delay="70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xit" presetSubtype="0" fill="hold" grpId="1" nodeType="clickEffect">
                                  <p:stCondLst>
                                    <p:cond delay="0"/>
                                  </p:stCondLst>
                                  <p:childTnLst>
                                    <p:anim calcmode="lin" valueType="num">
                                      <p:cBhvr>
                                        <p:cTn id="28" dur="500"/>
                                        <p:tgtEl>
                                          <p:spTgt spid="29"/>
                                        </p:tgtEl>
                                        <p:attrNameLst>
                                          <p:attrName>ppt_w</p:attrName>
                                        </p:attrNameLst>
                                      </p:cBhvr>
                                      <p:tavLst>
                                        <p:tav tm="0">
                                          <p:val>
                                            <p:strVal val="ppt_w"/>
                                          </p:val>
                                        </p:tav>
                                        <p:tav tm="100000">
                                          <p:val>
                                            <p:fltVal val="0"/>
                                          </p:val>
                                        </p:tav>
                                      </p:tavLst>
                                    </p:anim>
                                    <p:anim calcmode="lin" valueType="num">
                                      <p:cBhvr>
                                        <p:cTn id="29" dur="500"/>
                                        <p:tgtEl>
                                          <p:spTgt spid="29"/>
                                        </p:tgtEl>
                                        <p:attrNameLst>
                                          <p:attrName>ppt_h</p:attrName>
                                        </p:attrNameLst>
                                      </p:cBhvr>
                                      <p:tavLst>
                                        <p:tav tm="0">
                                          <p:val>
                                            <p:strVal val="ppt_h"/>
                                          </p:val>
                                        </p:tav>
                                        <p:tav tm="100000">
                                          <p:val>
                                            <p:fltVal val="0"/>
                                          </p:val>
                                        </p:tav>
                                      </p:tavLst>
                                    </p:anim>
                                    <p:animEffect transition="out" filter="fad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1000"/>
                                        <p:tgtEl>
                                          <p:spTgt spid="25"/>
                                        </p:tgtEl>
                                      </p:cBhvr>
                                    </p:animEffect>
                                    <p:set>
                                      <p:cBhvr>
                                        <p:cTn id="34" dur="1" fill="hold">
                                          <p:stCondLst>
                                            <p:cond delay="999"/>
                                          </p:stCondLst>
                                        </p:cTn>
                                        <p:tgtEl>
                                          <p:spTgt spid="25"/>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1000"/>
                                        <p:tgtEl>
                                          <p:spTgt spid="28"/>
                                        </p:tgtEl>
                                      </p:cBhvr>
                                    </p:animEffect>
                                    <p:set>
                                      <p:cBhvr>
                                        <p:cTn id="37" dur="1" fill="hold">
                                          <p:stCondLst>
                                            <p:cond delay="999"/>
                                          </p:stCondLst>
                                        </p:cTn>
                                        <p:tgtEl>
                                          <p:spTgt spid="28"/>
                                        </p:tgtEl>
                                        <p:attrNameLst>
                                          <p:attrName>style.visibility</p:attrName>
                                        </p:attrNameLst>
                                      </p:cBhvr>
                                      <p:to>
                                        <p:strVal val="hidden"/>
                                      </p:to>
                                    </p:set>
                                  </p:childTnLst>
                                </p:cTn>
                              </p:par>
                              <p:par>
                                <p:cTn id="38" presetID="47" presetClass="entr" presetSubtype="0" fill="hold" grpId="0" nodeType="withEffect">
                                  <p:stCondLst>
                                    <p:cond delay="30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70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childTnLst>
                                </p:cTn>
                              </p:par>
                              <p:par>
                                <p:cTn id="46" presetID="10" presetClass="entr" presetSubtype="0" fill="hold" grpId="0" nodeType="withEffect">
                                  <p:stCondLst>
                                    <p:cond delay="70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xit" presetSubtype="0" fill="hold" grpId="1" nodeType="clickEffect">
                                  <p:stCondLst>
                                    <p:cond delay="0"/>
                                  </p:stCondLst>
                                  <p:childTnLst>
                                    <p:anim calcmode="lin" valueType="num">
                                      <p:cBhvr>
                                        <p:cTn id="52" dur="500"/>
                                        <p:tgtEl>
                                          <p:spTgt spid="32"/>
                                        </p:tgtEl>
                                        <p:attrNameLst>
                                          <p:attrName>ppt_w</p:attrName>
                                        </p:attrNameLst>
                                      </p:cBhvr>
                                      <p:tavLst>
                                        <p:tav tm="0">
                                          <p:val>
                                            <p:strVal val="ppt_w"/>
                                          </p:val>
                                        </p:tav>
                                        <p:tav tm="100000">
                                          <p:val>
                                            <p:fltVal val="0"/>
                                          </p:val>
                                        </p:tav>
                                      </p:tavLst>
                                    </p:anim>
                                    <p:anim calcmode="lin" valueType="num">
                                      <p:cBhvr>
                                        <p:cTn id="53" dur="500"/>
                                        <p:tgtEl>
                                          <p:spTgt spid="32"/>
                                        </p:tgtEl>
                                        <p:attrNameLst>
                                          <p:attrName>ppt_h</p:attrName>
                                        </p:attrNameLst>
                                      </p:cBhvr>
                                      <p:tavLst>
                                        <p:tav tm="0">
                                          <p:val>
                                            <p:strVal val="ppt_h"/>
                                          </p:val>
                                        </p:tav>
                                        <p:tav tm="100000">
                                          <p:val>
                                            <p:fltVal val="0"/>
                                          </p:val>
                                        </p:tav>
                                      </p:tavLst>
                                    </p:anim>
                                    <p:animEffect transition="out" filter="fade">
                                      <p:cBhvr>
                                        <p:cTn id="54" dur="500"/>
                                        <p:tgtEl>
                                          <p:spTgt spid="32"/>
                                        </p:tgtEl>
                                      </p:cBhvr>
                                    </p:animEffect>
                                    <p:set>
                                      <p:cBhvr>
                                        <p:cTn id="55" dur="1" fill="hold">
                                          <p:stCondLst>
                                            <p:cond delay="499"/>
                                          </p:stCondLst>
                                        </p:cTn>
                                        <p:tgtEl>
                                          <p:spTgt spid="32"/>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1000"/>
                                        <p:tgtEl>
                                          <p:spTgt spid="30"/>
                                        </p:tgtEl>
                                      </p:cBhvr>
                                    </p:animEffect>
                                    <p:set>
                                      <p:cBhvr>
                                        <p:cTn id="58" dur="1" fill="hold">
                                          <p:stCondLst>
                                            <p:cond delay="999"/>
                                          </p:stCondLst>
                                        </p:cTn>
                                        <p:tgtEl>
                                          <p:spTgt spid="30"/>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1000"/>
                                        <p:tgtEl>
                                          <p:spTgt spid="31"/>
                                        </p:tgtEl>
                                      </p:cBhvr>
                                    </p:animEffect>
                                    <p:set>
                                      <p:cBhvr>
                                        <p:cTn id="61" dur="1" fill="hold">
                                          <p:stCondLst>
                                            <p:cond delay="999"/>
                                          </p:stCondLst>
                                        </p:cTn>
                                        <p:tgtEl>
                                          <p:spTgt spid="31"/>
                                        </p:tgtEl>
                                        <p:attrNameLst>
                                          <p:attrName>style.visibility</p:attrName>
                                        </p:attrNameLst>
                                      </p:cBhvr>
                                      <p:to>
                                        <p:strVal val="hidden"/>
                                      </p:to>
                                    </p:set>
                                  </p:childTnLst>
                                </p:cTn>
                              </p:par>
                              <p:par>
                                <p:cTn id="62" presetID="47" presetClass="entr" presetSubtype="0" fill="hold" grpId="0" nodeType="withEffect">
                                  <p:stCondLst>
                                    <p:cond delay="30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par>
                                <p:cTn id="67" presetID="10" presetClass="entr" presetSubtype="0" fill="hold" grpId="0" nodeType="withEffect">
                                  <p:stCondLst>
                                    <p:cond delay="70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childTnLst>
                                </p:cTn>
                              </p:par>
                              <p:par>
                                <p:cTn id="70" presetID="10" presetClass="entr" presetSubtype="0" fill="hold" grpId="0" nodeType="withEffect">
                                  <p:stCondLst>
                                    <p:cond delay="70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5" grpId="1" animBg="1"/>
      <p:bldP spid="28" grpId="0"/>
      <p:bldP spid="28" grpId="1"/>
      <p:bldP spid="29" grpId="0"/>
      <p:bldP spid="29" grpId="1"/>
      <p:bldP spid="30" grpId="0" animBg="1"/>
      <p:bldP spid="30" grpId="1" animBg="1"/>
      <p:bldP spid="31" grpId="0"/>
      <p:bldP spid="31" grpId="1"/>
      <p:bldP spid="32" grpId="0"/>
      <p:bldP spid="32" grpId="1"/>
      <p:bldP spid="33" grpId="0" animBg="1"/>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Best Practices and Recommendations</a:t>
            </a:r>
            <a:endParaRPr lang="en-US" dirty="0"/>
          </a:p>
        </p:txBody>
      </p:sp>
      <p:sp>
        <p:nvSpPr>
          <p:cNvPr id="5" name="Freeform 15"/>
          <p:cNvSpPr>
            <a:spLocks/>
          </p:cNvSpPr>
          <p:nvPr/>
        </p:nvSpPr>
        <p:spPr bwMode="auto">
          <a:xfrm rot="5400000">
            <a:off x="2450187" y="-1167651"/>
            <a:ext cx="4243622" cy="9143999"/>
          </a:xfrm>
          <a:prstGeom prst="roundRect">
            <a:avLst>
              <a:gd name="adj" fmla="val 0"/>
            </a:avLst>
          </a:pr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srgbClr>
              </a:gs>
              <a:gs pos="82000">
                <a:srgbClr xmlns:mc="http://schemas.openxmlformats.org/markup-compatibility/2006" xmlns:a14="http://schemas.microsoft.com/office/drawing/2007/7/7/main" val="FF3300" mc:Ignorable="">
                  <a:lumMod val="50000"/>
                </a:srgb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6" name="Rectangle 5"/>
          <p:cNvSpPr/>
          <p:nvPr/>
        </p:nvSpPr>
        <p:spPr>
          <a:xfrm rot="16200000">
            <a:off x="2550702" y="-1173164"/>
            <a:ext cx="4042601" cy="9144003"/>
          </a:xfrm>
          <a:prstGeom prst="rect">
            <a:avLst/>
          </a:prstGeom>
          <a:gradFill flip="none" rotWithShape="1">
            <a:gsLst>
              <a:gs pos="0">
                <a:schemeClr val="tx1">
                  <a:lumMod val="65000"/>
                  <a:lumOff val="35000"/>
                </a:schemeClr>
              </a:gs>
              <a:gs pos="50000">
                <a:schemeClr val="tx1">
                  <a:lumMod val="75000"/>
                  <a:lumOff val="25000"/>
                </a:schemeClr>
              </a:gs>
              <a:gs pos="82000">
                <a:schemeClr val="tx1">
                  <a:lumMod val="95000"/>
                  <a:lumOff val="5000"/>
                </a:schemeClr>
              </a:gs>
            </a:gsLst>
            <a:path path="circle">
              <a:fillToRect l="50000" t="50000" r="50000" b="50000"/>
            </a:path>
            <a:tileRect/>
          </a:gradFill>
          <a:ln w="349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auto">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kern="0" dirty="0">
              <a:solidFill>
                <a:sysClr val="windowText" lastClr="000000"/>
              </a:solidFill>
              <a:latin typeface="Segoe UI" pitchFamily="34" charset="0"/>
              <a:cs typeface="+mn-cs"/>
            </a:endParaRPr>
          </a:p>
        </p:txBody>
      </p:sp>
      <p:sp>
        <p:nvSpPr>
          <p:cNvPr id="8" name="Content Placeholder 2"/>
          <p:cNvSpPr txBox="1">
            <a:spLocks/>
          </p:cNvSpPr>
          <p:nvPr/>
        </p:nvSpPr>
        <p:spPr>
          <a:xfrm>
            <a:off x="795131" y="2346325"/>
            <a:ext cx="7924800" cy="1669083"/>
          </a:xfrm>
          <a:prstGeom prst="rect">
            <a:avLst/>
          </a:prstGeom>
        </p:spPr>
        <p:txBody>
          <a:bodyPr vert="horz" lIns="0" tIns="0" rIns="0" bIns="0" rtlCol="0">
            <a:noAutofit/>
          </a:bodyPr>
          <a:lstStyle/>
          <a:p>
            <a:pPr marL="173038" lvl="1" indent="-173038" fontAlgn="auto">
              <a:spcBef>
                <a:spcPts val="300"/>
              </a:spcBef>
              <a:spcAft>
                <a:spcPts val="0"/>
              </a:spcAft>
              <a:buClr>
                <a:srgbClr xmlns:mc="http://schemas.openxmlformats.org/markup-compatibility/2006" xmlns:a14="http://schemas.microsoft.com/office/drawing/2007/7/7/main" val="FFFFFF" mc:Ignorable=""/>
              </a:buClr>
              <a:buFont typeface="Arial" pitchFamily="34" charset="0"/>
              <a:buChar char="•"/>
              <a:defRPr/>
            </a:pPr>
            <a:r>
              <a:rPr lang="en-US" altLang="zh-CN" sz="16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mn-cs"/>
              </a:rPr>
              <a:t>When compared against native the same throughput can be achieved within a guest VM at a cost of slightly increased CPU utilization</a:t>
            </a:r>
          </a:p>
          <a:p>
            <a:pPr marL="173038" lvl="1" indent="-173038" fontAlgn="auto">
              <a:spcBef>
                <a:spcPts val="300"/>
              </a:spcBef>
              <a:spcAft>
                <a:spcPts val="0"/>
              </a:spcAft>
              <a:buClr>
                <a:srgbClr xmlns:mc="http://schemas.openxmlformats.org/markup-compatibility/2006" xmlns:a14="http://schemas.microsoft.com/office/drawing/2007/7/7/main" val="FFFFFF" mc:Ignorable=""/>
              </a:buClr>
              <a:buFont typeface="Arial" pitchFamily="34" charset="0"/>
              <a:buChar char="•"/>
              <a:defRPr/>
            </a:pPr>
            <a:r>
              <a:rPr lang="en-US" altLang="zh-CN" sz="16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mn-cs"/>
              </a:rPr>
              <a:t>Hyper-V benefits from newer generation of processor architecture (SLAT, Snoop filter)</a:t>
            </a:r>
          </a:p>
          <a:p>
            <a:pPr marL="173038" lvl="1" indent="-173038" fontAlgn="auto">
              <a:spcBef>
                <a:spcPts val="300"/>
              </a:spcBef>
              <a:spcAft>
                <a:spcPts val="0"/>
              </a:spcAft>
              <a:buClr>
                <a:srgbClr xmlns:mc="http://schemas.openxmlformats.org/markup-compatibility/2006" xmlns:a14="http://schemas.microsoft.com/office/drawing/2007/7/7/main" val="FFFFFF" mc:Ignorable=""/>
              </a:buClr>
              <a:buFont typeface="Arial" pitchFamily="34" charset="0"/>
              <a:buChar char="•"/>
              <a:defRPr/>
            </a:pPr>
            <a:r>
              <a:rPr lang="en-US" altLang="zh-CN" sz="16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mn-cs"/>
              </a:rPr>
              <a:t>Assuming limitations of Guest VM meet requirements of the workload.</a:t>
            </a:r>
          </a:p>
          <a:p>
            <a:pPr marL="350838" lvl="2" indent="-173038" fontAlgn="auto">
              <a:spcBef>
                <a:spcPts val="300"/>
              </a:spcBef>
              <a:spcAft>
                <a:spcPts val="0"/>
              </a:spcAft>
              <a:buClr>
                <a:srgbClr xmlns:mc="http://schemas.openxmlformats.org/markup-compatibility/2006" xmlns:a14="http://schemas.microsoft.com/office/drawing/2007/7/7/main" val="FFFFFF" mc:Ignorable=""/>
              </a:buClr>
              <a:buFont typeface="Arial" pitchFamily="34" charset="0"/>
              <a:buChar char="•"/>
              <a:defRPr/>
            </a:pPr>
            <a:r>
              <a:rPr lang="en-US" altLang="zh-CN" sz="14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mn-cs"/>
              </a:rPr>
              <a:t>Proper hardware sizing is critical to SQL Server performance </a:t>
            </a:r>
          </a:p>
          <a:p>
            <a:pPr marL="350838" lvl="2" indent="-173038" fontAlgn="auto">
              <a:spcBef>
                <a:spcPts val="300"/>
              </a:spcBef>
              <a:spcAft>
                <a:spcPts val="0"/>
              </a:spcAft>
              <a:buClr>
                <a:srgbClr xmlns:mc="http://schemas.openxmlformats.org/markup-compatibility/2006" xmlns:a14="http://schemas.microsoft.com/office/drawing/2007/7/7/main" val="FFFFFF" mc:Ignorable=""/>
              </a:buClr>
              <a:buFont typeface="Arial" pitchFamily="34" charset="0"/>
              <a:buChar char="•"/>
              <a:defRPr/>
            </a:pPr>
            <a:r>
              <a:rPr lang="en-US" altLang="zh-CN" sz="14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mn-cs"/>
              </a:rPr>
              <a:t>Test/Monitor your workloads</a:t>
            </a:r>
          </a:p>
        </p:txBody>
      </p:sp>
      <p:sp>
        <p:nvSpPr>
          <p:cNvPr id="9" name="Rounded Rectangle 8"/>
          <p:cNvSpPr/>
          <p:nvPr/>
        </p:nvSpPr>
        <p:spPr bwMode="auto">
          <a:xfrm>
            <a:off x="477079" y="1553430"/>
            <a:ext cx="8189844" cy="699440"/>
          </a:xfrm>
          <a:prstGeom prst="roundRect">
            <a:avLst>
              <a:gd name="adj" fmla="val 29567"/>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sz="15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10" name="Rectangle 9"/>
          <p:cNvSpPr/>
          <p:nvPr/>
        </p:nvSpPr>
        <p:spPr>
          <a:xfrm>
            <a:off x="1219200" y="1598290"/>
            <a:ext cx="6705600" cy="646331"/>
          </a:xfrm>
          <a:prstGeom prst="rect">
            <a:avLst/>
          </a:prstGeom>
        </p:spPr>
        <p:txBody>
          <a:bodyPr wrap="square" lIns="0" rIns="0">
            <a:spAutoFit/>
          </a:bodyPr>
          <a:lstStyle/>
          <a:p>
            <a:pPr marL="0" lvl="1" algn="ctr" defTabSz="914159">
              <a:spcBef>
                <a:spcPts val="630"/>
              </a:spcBef>
              <a:buClr>
                <a:srgbClr xmlns:mc="http://schemas.openxmlformats.org/markup-compatibility/2006" xmlns:a14="http://schemas.microsoft.com/office/drawing/2007/7/7/main" val="FFFF99" mc:Ignorable=""/>
              </a:buClr>
              <a:buSzPct val="120000"/>
              <a:defRPr/>
            </a:pPr>
            <a:r>
              <a:rPr lang="en-US" altLang="zh-CN"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RUNNING SQL SERVER WORKLOADS WITHIN HYPER-V GUEST VM’S IS A GOOD OPTION FOR PRODUCTION ENVIRONMENT</a:t>
            </a:r>
          </a:p>
        </p:txBody>
      </p:sp>
      <p:sp>
        <p:nvSpPr>
          <p:cNvPr id="11" name="Content Placeholder 2"/>
          <p:cNvSpPr txBox="1">
            <a:spLocks/>
          </p:cNvSpPr>
          <p:nvPr/>
        </p:nvSpPr>
        <p:spPr>
          <a:xfrm>
            <a:off x="795131" y="4903995"/>
            <a:ext cx="7924800" cy="410127"/>
          </a:xfrm>
          <a:prstGeom prst="rect">
            <a:avLst/>
          </a:prstGeom>
        </p:spPr>
        <p:txBody>
          <a:bodyPr vert="horz" lIns="0" tIns="0" rIns="0" bIns="0" rtlCol="0">
            <a:noAutofit/>
          </a:bodyPr>
          <a:lstStyle/>
          <a:p>
            <a:pPr marL="173038" lvl="1" indent="-173038" fontAlgn="auto">
              <a:spcBef>
                <a:spcPts val="300"/>
              </a:spcBef>
              <a:spcAft>
                <a:spcPts val="0"/>
              </a:spcAft>
              <a:buClr>
                <a:srgbClr xmlns:mc="http://schemas.openxmlformats.org/markup-compatibility/2006" xmlns:a14="http://schemas.microsoft.com/office/drawing/2007/7/7/main" val="FFFFFF" mc:Ignorable=""/>
              </a:buClr>
              <a:buFont typeface="Arial" pitchFamily="34" charset="0"/>
              <a:buChar char="•"/>
              <a:defRPr/>
            </a:pPr>
            <a:r>
              <a:rPr lang="en-US" altLang="zh-CN" sz="16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mn-cs"/>
              </a:rPr>
              <a:t>May introduce noticeable performance overhead when all workloads are busy </a:t>
            </a:r>
          </a:p>
        </p:txBody>
      </p:sp>
      <p:sp>
        <p:nvSpPr>
          <p:cNvPr id="12" name="Rounded Rectangle 11"/>
          <p:cNvSpPr/>
          <p:nvPr/>
        </p:nvSpPr>
        <p:spPr bwMode="auto">
          <a:xfrm>
            <a:off x="477079" y="4084595"/>
            <a:ext cx="8189844" cy="699440"/>
          </a:xfrm>
          <a:prstGeom prst="roundRect">
            <a:avLst>
              <a:gd name="adj" fmla="val 29567"/>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sz="15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13" name="Rectangle 12"/>
          <p:cNvSpPr/>
          <p:nvPr/>
        </p:nvSpPr>
        <p:spPr>
          <a:xfrm>
            <a:off x="2199861" y="4129455"/>
            <a:ext cx="4744278" cy="646331"/>
          </a:xfrm>
          <a:prstGeom prst="rect">
            <a:avLst/>
          </a:prstGeom>
        </p:spPr>
        <p:txBody>
          <a:bodyPr wrap="square" lIns="0" rIns="0">
            <a:spAutoFit/>
          </a:bodyPr>
          <a:lstStyle/>
          <a:p>
            <a:pPr marL="0" lvl="1" algn="ctr" defTabSz="914159">
              <a:spcBef>
                <a:spcPts val="630"/>
              </a:spcBef>
              <a:buClr>
                <a:srgbClr xmlns:mc="http://schemas.openxmlformats.org/markup-compatibility/2006" xmlns:a14="http://schemas.microsoft.com/office/drawing/2007/7/7/main" val="FFFF99" mc:Ignorable=""/>
              </a:buClr>
              <a:buSzPct val="120000"/>
              <a:defRPr/>
            </a:pPr>
            <a:r>
              <a:rPr lang="en-US" altLang="zh-CN"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CPU RESOURCES OVER COMMIT ON CASE BY CASE BASIS FOR HIGHER DENSITY</a:t>
            </a:r>
          </a:p>
        </p:txBody>
      </p:sp>
    </p:spTree>
    <p:custDataLst>
      <p:tags r:id="rId1"/>
    </p:custDataLst>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Freeform 15"/>
          <p:cNvSpPr>
            <a:spLocks/>
          </p:cNvSpPr>
          <p:nvPr/>
        </p:nvSpPr>
        <p:spPr bwMode="auto">
          <a:xfrm>
            <a:off x="2095128" y="1324458"/>
            <a:ext cx="4928616" cy="5111496"/>
          </a:xfrm>
          <a:prstGeom prst="round2SameRect">
            <a:avLst>
              <a:gd name="adj1" fmla="val 2235"/>
              <a:gd name="adj2" fmla="val 0"/>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254000" dist="38100" dir="5400000" algn="t" rotWithShape="0">
              <a:schemeClr val="bg1">
                <a:alpha val="40000"/>
              </a:scheme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133" name="Rounded Rectangle 132"/>
          <p:cNvSpPr/>
          <p:nvPr/>
        </p:nvSpPr>
        <p:spPr bwMode="auto">
          <a:xfrm>
            <a:off x="2280067" y="1460665"/>
            <a:ext cx="1472536" cy="4085112"/>
          </a:xfrm>
          <a:prstGeom prst="roundRect">
            <a:avLst>
              <a:gd name="adj" fmla="val 8637"/>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sz="15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135" name="Rounded Rectangle 134"/>
          <p:cNvSpPr/>
          <p:nvPr/>
        </p:nvSpPr>
        <p:spPr bwMode="auto">
          <a:xfrm>
            <a:off x="3823859" y="1460665"/>
            <a:ext cx="1472536" cy="4085112"/>
          </a:xfrm>
          <a:prstGeom prst="roundRect">
            <a:avLst>
              <a:gd name="adj" fmla="val 8637"/>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sz="15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136" name="Rounded Rectangle 135"/>
          <p:cNvSpPr/>
          <p:nvPr/>
        </p:nvSpPr>
        <p:spPr bwMode="auto">
          <a:xfrm>
            <a:off x="5367651" y="1460665"/>
            <a:ext cx="1472536" cy="4085112"/>
          </a:xfrm>
          <a:prstGeom prst="roundRect">
            <a:avLst>
              <a:gd name="adj" fmla="val 8637"/>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sz="15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131" name="Title 130"/>
          <p:cNvSpPr>
            <a:spLocks noGrp="1"/>
          </p:cNvSpPr>
          <p:nvPr>
            <p:ph type="title"/>
          </p:nvPr>
        </p:nvSpPr>
        <p:spPr>
          <a:xfrm>
            <a:off x="381000" y="230188"/>
            <a:ext cx="8382000" cy="886397"/>
          </a:xfrm>
        </p:spPr>
        <p:txBody>
          <a:bodyPr/>
          <a:lstStyle/>
          <a:p>
            <a:r>
              <a:rPr lang="en-US" dirty="0"/>
              <a:t>Consolidation Using </a:t>
            </a:r>
            <a:r>
              <a:rPr lang="en-US" dirty="0" smtClean="0"/>
              <a:t/>
            </a:r>
            <a:br>
              <a:rPr lang="en-US" dirty="0" smtClean="0"/>
            </a:br>
            <a:r>
              <a:rPr lang="en-US" dirty="0" smtClean="0"/>
              <a:t>Windows </a:t>
            </a:r>
            <a:r>
              <a:rPr lang="en-US" dirty="0"/>
              <a:t>&amp; SQL Server 2008 </a:t>
            </a:r>
            <a:r>
              <a:rPr lang="en-US" dirty="0" smtClean="0"/>
              <a:t>R2</a:t>
            </a:r>
            <a:r>
              <a:rPr lang="en-US" baseline="30000" dirty="0" smtClean="0"/>
              <a:t>®</a:t>
            </a:r>
            <a:endParaRPr lang="en-US" baseline="30000" dirty="0"/>
          </a:p>
        </p:txBody>
      </p:sp>
      <p:grpSp>
        <p:nvGrpSpPr>
          <p:cNvPr id="140" name="Group 139"/>
          <p:cNvGrpSpPr/>
          <p:nvPr/>
        </p:nvGrpSpPr>
        <p:grpSpPr>
          <a:xfrm>
            <a:off x="225285" y="3490610"/>
            <a:ext cx="6617069" cy="1266919"/>
            <a:chOff x="225285" y="3490610"/>
            <a:chExt cx="6617069" cy="1266919"/>
          </a:xfrm>
        </p:grpSpPr>
        <p:grpSp>
          <p:nvGrpSpPr>
            <p:cNvPr id="141" name="Group 52"/>
            <p:cNvGrpSpPr/>
            <p:nvPr/>
          </p:nvGrpSpPr>
          <p:grpSpPr>
            <a:xfrm>
              <a:off x="2277307" y="3535921"/>
              <a:ext cx="4565047" cy="1180206"/>
              <a:chOff x="2277307" y="3535921"/>
              <a:chExt cx="4565047" cy="1180206"/>
            </a:xfrm>
          </p:grpSpPr>
          <p:sp>
            <p:nvSpPr>
              <p:cNvPr id="145" name="TextBox 37"/>
              <p:cNvSpPr txBox="1">
                <a:spLocks noChangeArrowheads="1"/>
              </p:cNvSpPr>
              <p:nvPr/>
            </p:nvSpPr>
            <p:spPr bwMode="auto">
              <a:xfrm>
                <a:off x="2277307" y="3943145"/>
                <a:ext cx="3014391" cy="365760"/>
              </a:xfrm>
              <a:prstGeom prst="rect">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lvl="1" indent="-342900" algn="ctr" defTabSz="914159">
                  <a:spcBef>
                    <a:spcPts val="0"/>
                  </a:spcBef>
                  <a:buClr>
                    <a:srgbClr xmlns:mc="http://schemas.openxmlformats.org/markup-compatibility/2006" xmlns:a14="http://schemas.microsoft.com/office/drawing/2007/7/7/main" val="FFFF99" mc:Ignorable=""/>
                  </a:buClr>
                  <a:buSzPct val="120000"/>
                  <a:defRPr/>
                </a:pPr>
                <a:r>
                  <a:rPr lang="en-US" altLang="zh-CN" sz="12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sysprep SQL setup</a:t>
                </a:r>
                <a:endParaRPr lang="en-US" altLang="zh-CN" sz="12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146" name="TextBox 39"/>
              <p:cNvSpPr txBox="1">
                <a:spLocks noChangeArrowheads="1"/>
              </p:cNvSpPr>
              <p:nvPr/>
            </p:nvSpPr>
            <p:spPr bwMode="auto">
              <a:xfrm>
                <a:off x="5373000" y="3943145"/>
                <a:ext cx="1455312" cy="365760"/>
              </a:xfrm>
              <a:prstGeom prst="rect">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lvl="1" indent="-342900" algn="ctr" defTabSz="914159">
                  <a:spcBef>
                    <a:spcPts val="0"/>
                  </a:spcBef>
                  <a:buClr>
                    <a:srgbClr xmlns:mc="http://schemas.openxmlformats.org/markup-compatibility/2006" xmlns:a14="http://schemas.microsoft.com/office/drawing/2007/7/7/main" val="FFFF99" mc:Ignorable=""/>
                  </a:buClr>
                  <a:buSzPct val="120000"/>
                  <a:defRPr/>
                </a:pPr>
                <a:r>
                  <a:rPr lang="en-US" altLang="zh-CN" sz="12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Data Tier </a:t>
                </a:r>
                <a:r>
                  <a:rPr lang="en-US" altLang="zh-CN" sz="12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App</a:t>
                </a:r>
                <a:endParaRPr lang="en-US" altLang="zh-CN" sz="12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147" name="TextBox 40"/>
              <p:cNvSpPr txBox="1">
                <a:spLocks noChangeArrowheads="1"/>
              </p:cNvSpPr>
              <p:nvPr/>
            </p:nvSpPr>
            <p:spPr bwMode="auto">
              <a:xfrm>
                <a:off x="2277308" y="4350367"/>
                <a:ext cx="4565046" cy="365760"/>
              </a:xfrm>
              <a:prstGeom prst="rect">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lvl="1" indent="-342900" algn="ctr" defTabSz="914159">
                  <a:spcBef>
                    <a:spcPts val="0"/>
                  </a:spcBef>
                  <a:buClr>
                    <a:srgbClr xmlns:mc="http://schemas.openxmlformats.org/markup-compatibility/2006" xmlns:a14="http://schemas.microsoft.com/office/drawing/2007/7/7/main" val="FFFF99" mc:Ignorable=""/>
                  </a:buClr>
                  <a:buSzPct val="120000"/>
                  <a:defRPr/>
                </a:pPr>
                <a:r>
                  <a:rPr lang="en-US" altLang="zh-CN" sz="12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Utility Control Point </a:t>
                </a:r>
                <a:r>
                  <a:rPr lang="en-US" altLang="zh-CN" sz="12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and </a:t>
                </a:r>
                <a:r>
                  <a:rPr lang="en-US" altLang="zh-CN" sz="12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Managed Instances</a:t>
                </a:r>
                <a:endParaRPr lang="en-US" altLang="zh-CN" sz="12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148" name="TextBox 51"/>
              <p:cNvSpPr txBox="1">
                <a:spLocks noChangeArrowheads="1"/>
              </p:cNvSpPr>
              <p:nvPr/>
            </p:nvSpPr>
            <p:spPr bwMode="auto">
              <a:xfrm>
                <a:off x="2280785" y="3535921"/>
                <a:ext cx="4547527" cy="365760"/>
              </a:xfrm>
              <a:prstGeom prst="rect">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lvl="1" indent="-342900" algn="ctr" defTabSz="914159">
                  <a:spcBef>
                    <a:spcPts val="0"/>
                  </a:spcBef>
                  <a:buClr>
                    <a:srgbClr xmlns:mc="http://schemas.openxmlformats.org/markup-compatibility/2006" xmlns:a14="http://schemas.microsoft.com/office/drawing/2007/7/7/main" val="FFFF99" mc:Ignorable=""/>
                  </a:buClr>
                  <a:buSzPct val="120000"/>
                  <a:defRPr/>
                </a:pPr>
                <a:r>
                  <a:rPr lang="en-US" altLang="zh-CN" sz="12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&gt;64 </a:t>
                </a:r>
                <a:r>
                  <a:rPr lang="en-US" altLang="zh-CN" sz="12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logical processors (Windows Server &amp; SQL) 2008 R2</a:t>
                </a:r>
                <a:endParaRPr lang="en-US" altLang="zh-CN" sz="12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grpSp>
        <p:sp>
          <p:nvSpPr>
            <p:cNvPr id="143" name="Rectangle 142"/>
            <p:cNvSpPr/>
            <p:nvPr/>
          </p:nvSpPr>
          <p:spPr>
            <a:xfrm>
              <a:off x="225285" y="3490610"/>
              <a:ext cx="1403956" cy="1266919"/>
            </a:xfrm>
            <a:prstGeom prst="rect">
              <a:avLst/>
            </a:prstGeom>
            <a:gradFill flip="none" rotWithShape="1">
              <a:gsLst>
                <a:gs pos="0">
                  <a:srgbClr xmlns:mc="http://schemas.openxmlformats.org/markup-compatibility/2006" xmlns:a14="http://schemas.microsoft.com/office/drawing/2007/7/7/main" val="FFFFFF" mc:Ignorable="">
                    <a:alpha val="99000"/>
                  </a:srgbClr>
                </a:gs>
                <a:gs pos="2000">
                  <a:schemeClr val="accent1">
                    <a:lumMod val="75000"/>
                    <a:alpha val="31000"/>
                  </a:schemeClr>
                </a:gs>
                <a:gs pos="33000">
                  <a:schemeClr val="accent1">
                    <a:lumMod val="75000"/>
                    <a:alpha val="38000"/>
                  </a:schemeClr>
                </a:gs>
                <a:gs pos="98000">
                  <a:schemeClr val="accent1">
                    <a:lumMod val="75000"/>
                    <a:alpha val="29000"/>
                  </a:scheme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0" tIns="91440" rIns="0" bIns="91440" numCol="1" rtlCol="0" anchor="ctr" anchorCtr="0" compatLnSpc="1">
              <a:prstTxWarp prst="textNoShape">
                <a:avLst/>
              </a:prstTxWarp>
            </a:bodyPr>
            <a:lstStyle/>
            <a:p>
              <a:pPr marL="0" lvl="1" indent="-342900" algn="ctr" defTabSz="914159">
                <a:spcBef>
                  <a:spcPts val="0"/>
                </a:spcBef>
                <a:buClr>
                  <a:srgbClr xmlns:mc="http://schemas.openxmlformats.org/markup-compatibility/2006" xmlns:a14="http://schemas.microsoft.com/office/drawing/2007/7/7/main" val="FFFF99" mc:Ignorable=""/>
                </a:buClr>
                <a:buSzPct val="120000"/>
                <a:defRPr/>
              </a:pPr>
              <a:r>
                <a:rPr lang="en-US" altLang="zh-CN" sz="1500" b="1"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New </a:t>
              </a:r>
              <a:r>
                <a:rPr lang="en-US" altLang="zh-CN" sz="15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in </a:t>
              </a:r>
            </a:p>
            <a:p>
              <a:pPr marL="0" lvl="1" indent="-342900" algn="ctr" defTabSz="914159">
                <a:spcBef>
                  <a:spcPts val="0"/>
                </a:spcBef>
                <a:buClr>
                  <a:srgbClr xmlns:mc="http://schemas.openxmlformats.org/markup-compatibility/2006" xmlns:a14="http://schemas.microsoft.com/office/drawing/2007/7/7/main" val="FFFF99" mc:Ignorable=""/>
                </a:buClr>
                <a:buSzPct val="120000"/>
                <a:defRPr/>
              </a:pPr>
              <a:r>
                <a:rPr lang="en-US" altLang="zh-CN" sz="15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SQL 2008 R2</a:t>
              </a:r>
              <a:r>
                <a:rPr lang="en-US" altLang="zh-CN" sz="1500" baseline="300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a:t>
              </a:r>
            </a:p>
          </p:txBody>
        </p:sp>
      </p:grpSp>
      <p:sp>
        <p:nvSpPr>
          <p:cNvPr id="149" name="Rectangle 148"/>
          <p:cNvSpPr/>
          <p:nvPr/>
        </p:nvSpPr>
        <p:spPr>
          <a:xfrm>
            <a:off x="2279374" y="4346712"/>
            <a:ext cx="4562856" cy="365760"/>
          </a:xfrm>
          <a:prstGeom prst="rect">
            <a:avLst/>
          </a:prstGeom>
          <a:solidFill>
            <a:srgbClr xmlns:mc="http://schemas.openxmlformats.org/markup-compatibility/2006" xmlns:a14="http://schemas.microsoft.com/office/drawing/2007/7/7/main" val="D70023" mc:Ignorable="">
              <a:alpha val="14902"/>
            </a:srgb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dirty="0">
              <a:solidFill>
                <a:srgbClr xmlns:mc="http://schemas.openxmlformats.org/markup-compatibility/2006" xmlns:a14="http://schemas.microsoft.com/office/drawing/2007/7/7/main" val="000000" mc:Ignorable=""/>
              </a:solidFill>
              <a:latin typeface="Segoe UI" pitchFamily="34" charset="0"/>
              <a:cs typeface="+mn-cs"/>
            </a:endParaRPr>
          </a:p>
        </p:txBody>
      </p:sp>
      <p:grpSp>
        <p:nvGrpSpPr>
          <p:cNvPr id="150" name="Group 149"/>
          <p:cNvGrpSpPr/>
          <p:nvPr/>
        </p:nvGrpSpPr>
        <p:grpSpPr>
          <a:xfrm>
            <a:off x="2280062" y="1628361"/>
            <a:ext cx="4562292" cy="1858944"/>
            <a:chOff x="2280062" y="1628361"/>
            <a:chExt cx="4562292" cy="1858944"/>
          </a:xfrm>
        </p:grpSpPr>
        <p:sp>
          <p:nvSpPr>
            <p:cNvPr id="151" name="TextBox 35">
              <a:hlinkClick r:id="rId3"/>
            </p:cNvPr>
            <p:cNvSpPr txBox="1">
              <a:spLocks noChangeArrowheads="1"/>
            </p:cNvSpPr>
            <p:nvPr/>
          </p:nvSpPr>
          <p:spPr bwMode="auto">
            <a:xfrm>
              <a:off x="5384873" y="3121545"/>
              <a:ext cx="1457481" cy="365760"/>
            </a:xfrm>
            <a:prstGeom prst="rect">
              <a:avLst/>
            </a:prstGeom>
            <a:gradFill flip="none" rotWithShape="1">
              <a:gsLst>
                <a:gs pos="0">
                  <a:schemeClr val="tx1">
                    <a:lumMod val="65000"/>
                    <a:lumOff val="35000"/>
                  </a:schemeClr>
                </a:gs>
                <a:gs pos="50000">
                  <a:schemeClr val="tx1">
                    <a:lumMod val="75000"/>
                    <a:lumOff val="25000"/>
                  </a:schemeClr>
                </a:gs>
                <a:gs pos="82000">
                  <a:schemeClr val="tx1">
                    <a:lumMod val="95000"/>
                    <a:lumOff val="5000"/>
                  </a:schemeClr>
                </a:gs>
              </a:gsLst>
              <a:path path="circle">
                <a:fillToRect l="50000" t="50000" r="50000" b="50000"/>
              </a:path>
              <a:tileRect/>
            </a:gradFill>
            <a:ln w="34925">
              <a:noFill/>
              <a:round/>
              <a:headEnd/>
              <a:tailEnd/>
            </a:ln>
            <a:effectLst>
              <a:outerShdw blurRad="50800" dist="38100" dir="5400000" algn="t"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lvl="1" indent="-342900" algn="ctr" defTabSz="914159">
                <a:spcBef>
                  <a:spcPts val="0"/>
                </a:spcBef>
                <a:buClr>
                  <a:srgbClr xmlns:mc="http://schemas.openxmlformats.org/markup-compatibility/2006" xmlns:a14="http://schemas.microsoft.com/office/drawing/2007/7/7/main" val="FFFF99" mc:Ignorable=""/>
                </a:buClr>
                <a:buSzPct val="120000"/>
                <a:defRPr/>
              </a:pPr>
              <a:r>
                <a:rPr lang="en-US" altLang="zh-CN" sz="12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Resource </a:t>
              </a:r>
              <a:r>
                <a:rPr lang="en-US" altLang="zh-CN" sz="12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Governor</a:t>
              </a:r>
              <a:endParaRPr lang="en-US" altLang="zh-CN" sz="12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sp>
          <p:nvSpPr>
            <p:cNvPr id="152" name="TextBox 36">
              <a:hlinkClick r:id="rId4"/>
            </p:cNvPr>
            <p:cNvSpPr txBox="1">
              <a:spLocks noChangeArrowheads="1"/>
            </p:cNvSpPr>
            <p:nvPr/>
          </p:nvSpPr>
          <p:spPr bwMode="auto">
            <a:xfrm>
              <a:off x="3833603" y="2137558"/>
              <a:ext cx="1472184" cy="924255"/>
            </a:xfrm>
            <a:prstGeom prst="rect">
              <a:avLst/>
            </a:prstGeom>
            <a:gradFill flip="none" rotWithShape="1">
              <a:gsLst>
                <a:gs pos="0">
                  <a:schemeClr val="tx1">
                    <a:lumMod val="65000"/>
                    <a:lumOff val="35000"/>
                  </a:schemeClr>
                </a:gs>
                <a:gs pos="50000">
                  <a:schemeClr val="tx1">
                    <a:lumMod val="75000"/>
                    <a:lumOff val="25000"/>
                  </a:schemeClr>
                </a:gs>
                <a:gs pos="82000">
                  <a:schemeClr val="tx1">
                    <a:lumMod val="95000"/>
                    <a:lumOff val="5000"/>
                  </a:schemeClr>
                </a:gs>
              </a:gsLst>
              <a:path path="circle">
                <a:fillToRect l="50000" t="50000" r="50000" b="50000"/>
              </a:path>
              <a:tileRect/>
            </a:gradFill>
            <a:ln w="34925">
              <a:noFill/>
              <a:round/>
              <a:headEnd/>
              <a:tailEnd/>
            </a:ln>
            <a:effectLst>
              <a:outerShdw blurRad="50800" dist="38100" dir="5400000" algn="t"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lvl="1" indent="-342900" algn="ctr" defTabSz="914159">
                <a:spcBef>
                  <a:spcPts val="0"/>
                </a:spcBef>
                <a:buClr>
                  <a:srgbClr xmlns:mc="http://schemas.openxmlformats.org/markup-compatibility/2006" xmlns:a14="http://schemas.microsoft.com/office/drawing/2007/7/7/main" val="FFFF99" mc:Ignorable=""/>
                </a:buClr>
                <a:buSzPct val="120000"/>
                <a:defRPr/>
              </a:pPr>
              <a:r>
                <a:rPr lang="en-US" altLang="zh-CN" sz="12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Windows Server Resource Manager (WSRM)</a:t>
              </a:r>
            </a:p>
          </p:txBody>
        </p:sp>
        <p:sp>
          <p:nvSpPr>
            <p:cNvPr id="153" name="TextBox 38">
              <a:hlinkClick r:id="rId5"/>
            </p:cNvPr>
            <p:cNvSpPr txBox="1">
              <a:spLocks noChangeArrowheads="1"/>
            </p:cNvSpPr>
            <p:nvPr/>
          </p:nvSpPr>
          <p:spPr bwMode="auto">
            <a:xfrm>
              <a:off x="2291938" y="3121545"/>
              <a:ext cx="3028207" cy="365760"/>
            </a:xfrm>
            <a:prstGeom prst="rect">
              <a:avLst/>
            </a:prstGeom>
            <a:gradFill flip="none" rotWithShape="1">
              <a:gsLst>
                <a:gs pos="0">
                  <a:schemeClr val="tx1">
                    <a:lumMod val="65000"/>
                    <a:lumOff val="35000"/>
                  </a:schemeClr>
                </a:gs>
                <a:gs pos="50000">
                  <a:schemeClr val="tx1">
                    <a:lumMod val="75000"/>
                    <a:lumOff val="25000"/>
                  </a:schemeClr>
                </a:gs>
                <a:gs pos="82000">
                  <a:schemeClr val="tx1">
                    <a:lumMod val="95000"/>
                    <a:lumOff val="5000"/>
                  </a:schemeClr>
                </a:gs>
              </a:gsLst>
              <a:path path="circle">
                <a:fillToRect l="50000" t="50000" r="50000" b="50000"/>
              </a:path>
              <a:tileRect/>
            </a:gradFill>
            <a:ln w="34925">
              <a:noFill/>
              <a:round/>
              <a:headEnd/>
              <a:tailEnd/>
            </a:ln>
            <a:effectLst>
              <a:outerShdw blurRad="50800" dist="38100" dir="5400000" algn="t"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lvl="1" indent="-342900" algn="ctr" defTabSz="914159">
                <a:spcBef>
                  <a:spcPts val="0"/>
                </a:spcBef>
                <a:buClr>
                  <a:srgbClr xmlns:mc="http://schemas.openxmlformats.org/markup-compatibility/2006" xmlns:a14="http://schemas.microsoft.com/office/drawing/2007/7/7/main" val="FFFF99" mc:Ignorable=""/>
                </a:buClr>
                <a:buSzPct val="120000"/>
                <a:defRPr/>
              </a:pPr>
              <a:r>
                <a:rPr lang="en-US" altLang="zh-CN" sz="12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Microsoft Assessment and </a:t>
              </a:r>
              <a:r>
                <a:rPr lang="en-US" altLang="zh-CN" sz="12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Planning (MAP)</a:t>
              </a:r>
              <a:endParaRPr lang="en-US" altLang="zh-CN" sz="12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sp>
          <p:nvSpPr>
            <p:cNvPr id="154" name="TextBox 52"/>
            <p:cNvSpPr txBox="1">
              <a:spLocks noChangeArrowheads="1"/>
            </p:cNvSpPr>
            <p:nvPr/>
          </p:nvSpPr>
          <p:spPr bwMode="auto">
            <a:xfrm>
              <a:off x="2280062" y="2114744"/>
              <a:ext cx="1472184" cy="448056"/>
            </a:xfrm>
            <a:prstGeom prst="rect">
              <a:avLst/>
            </a:prstGeom>
            <a:gradFill flip="none" rotWithShape="1">
              <a:gsLst>
                <a:gs pos="0">
                  <a:schemeClr val="tx1">
                    <a:lumMod val="65000"/>
                    <a:lumOff val="35000"/>
                  </a:schemeClr>
                </a:gs>
                <a:gs pos="50000">
                  <a:schemeClr val="tx1">
                    <a:lumMod val="75000"/>
                    <a:lumOff val="25000"/>
                  </a:schemeClr>
                </a:gs>
                <a:gs pos="82000">
                  <a:schemeClr val="tx1">
                    <a:lumMod val="95000"/>
                    <a:lumOff val="5000"/>
                  </a:schemeClr>
                </a:gs>
              </a:gsLst>
              <a:path path="circle">
                <a:fillToRect l="50000" t="50000" r="50000" b="50000"/>
              </a:path>
              <a:tileRect/>
            </a:gradFill>
            <a:ln w="34925">
              <a:noFill/>
              <a:round/>
              <a:headEnd/>
              <a:tailEnd/>
            </a:ln>
            <a:effectLst>
              <a:outerShdw blurRad="50800" dist="38100" dir="5400000" algn="t"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lvl="1" indent="-342900" algn="ctr" defTabSz="914159">
                <a:spcBef>
                  <a:spcPts val="0"/>
                </a:spcBef>
                <a:buClr>
                  <a:srgbClr xmlns:mc="http://schemas.openxmlformats.org/markup-compatibility/2006" xmlns:a14="http://schemas.microsoft.com/office/drawing/2007/7/7/main" val="FFFF99" mc:Ignorable=""/>
                </a:buClr>
                <a:buSzPct val="120000"/>
                <a:defRPr/>
              </a:pPr>
              <a:r>
                <a:rPr lang="en-US" altLang="zh-CN" sz="12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failover cluster</a:t>
              </a:r>
            </a:p>
            <a:p>
              <a:pPr marL="0" lvl="1" indent="-342900" algn="ctr" defTabSz="914159">
                <a:spcBef>
                  <a:spcPts val="0"/>
                </a:spcBef>
                <a:buClr>
                  <a:srgbClr xmlns:mc="http://schemas.openxmlformats.org/markup-compatibility/2006" xmlns:a14="http://schemas.microsoft.com/office/drawing/2007/7/7/main" val="FFFF99" mc:Ignorable=""/>
                </a:buClr>
                <a:buSzPct val="120000"/>
                <a:defRPr/>
              </a:pPr>
              <a:r>
                <a:rPr lang="en-US" altLang="zh-CN" sz="12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in guest VMs  </a:t>
              </a:r>
              <a:endParaRPr lang="en-US" altLang="zh-CN" sz="12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sp>
          <p:nvSpPr>
            <p:cNvPr id="155" name="TextBox 70">
              <a:hlinkClick r:id="rId6"/>
            </p:cNvPr>
            <p:cNvSpPr txBox="1">
              <a:spLocks noChangeArrowheads="1"/>
            </p:cNvSpPr>
            <p:nvPr/>
          </p:nvSpPr>
          <p:spPr bwMode="auto">
            <a:xfrm>
              <a:off x="2280062" y="2613757"/>
              <a:ext cx="1472184" cy="448056"/>
            </a:xfrm>
            <a:prstGeom prst="rect">
              <a:avLst/>
            </a:prstGeom>
            <a:gradFill flip="none" rotWithShape="1">
              <a:gsLst>
                <a:gs pos="0">
                  <a:schemeClr val="tx1">
                    <a:lumMod val="65000"/>
                    <a:lumOff val="35000"/>
                  </a:schemeClr>
                </a:gs>
                <a:gs pos="50000">
                  <a:schemeClr val="tx1">
                    <a:lumMod val="75000"/>
                    <a:lumOff val="25000"/>
                  </a:schemeClr>
                </a:gs>
                <a:gs pos="82000">
                  <a:schemeClr val="tx1">
                    <a:lumMod val="95000"/>
                    <a:lumOff val="5000"/>
                  </a:schemeClr>
                </a:gs>
              </a:gsLst>
              <a:path path="circle">
                <a:fillToRect l="50000" t="50000" r="50000" b="50000"/>
              </a:path>
              <a:tileRect/>
            </a:gradFill>
            <a:ln w="34925">
              <a:noFill/>
              <a:round/>
              <a:headEnd/>
              <a:tailEnd/>
            </a:ln>
            <a:effectLst>
              <a:outerShdw blurRad="50800" dist="38100" dir="5400000" algn="t"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lvl="1" indent="-342900" algn="ctr" defTabSz="914159">
                <a:spcBef>
                  <a:spcPts val="0"/>
                </a:spcBef>
                <a:buClr>
                  <a:srgbClr xmlns:mc="http://schemas.openxmlformats.org/markup-compatibility/2006" xmlns:a14="http://schemas.microsoft.com/office/drawing/2007/7/7/main" val="FFFF99" mc:Ignorable=""/>
                </a:buClr>
                <a:buSzPct val="120000"/>
                <a:defRPr/>
              </a:pPr>
              <a:r>
                <a:rPr lang="en-US" altLang="zh-CN" sz="12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System Center VM Manager</a:t>
              </a:r>
              <a:endParaRPr lang="en-US" altLang="zh-CN" sz="12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sp>
          <p:nvSpPr>
            <p:cNvPr id="156" name="TextBox 52"/>
            <p:cNvSpPr txBox="1">
              <a:spLocks noChangeArrowheads="1"/>
            </p:cNvSpPr>
            <p:nvPr/>
          </p:nvSpPr>
          <p:spPr bwMode="auto">
            <a:xfrm>
              <a:off x="2280062" y="1628361"/>
              <a:ext cx="1472184" cy="449821"/>
            </a:xfrm>
            <a:prstGeom prst="rect">
              <a:avLst/>
            </a:prstGeom>
            <a:gradFill flip="none" rotWithShape="1">
              <a:gsLst>
                <a:gs pos="0">
                  <a:schemeClr val="tx1">
                    <a:lumMod val="65000"/>
                    <a:lumOff val="35000"/>
                  </a:schemeClr>
                </a:gs>
                <a:gs pos="50000">
                  <a:schemeClr val="tx1">
                    <a:lumMod val="75000"/>
                    <a:lumOff val="25000"/>
                  </a:schemeClr>
                </a:gs>
                <a:gs pos="82000">
                  <a:schemeClr val="tx1">
                    <a:lumMod val="95000"/>
                    <a:lumOff val="5000"/>
                  </a:schemeClr>
                </a:gs>
              </a:gsLst>
              <a:path path="circle">
                <a:fillToRect l="50000" t="50000" r="50000" b="50000"/>
              </a:path>
              <a:tileRect/>
            </a:gradFill>
            <a:ln w="34925">
              <a:noFill/>
              <a:round/>
              <a:headEnd/>
              <a:tailEnd/>
            </a:ln>
            <a:effectLst>
              <a:outerShdw blurRad="50800" dist="38100" dir="5400000" algn="t"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lvl="1" indent="-342900" algn="ctr" defTabSz="914159">
                <a:spcBef>
                  <a:spcPts val="0"/>
                </a:spcBef>
                <a:buClr>
                  <a:srgbClr xmlns:mc="http://schemas.openxmlformats.org/markup-compatibility/2006" xmlns:a14="http://schemas.microsoft.com/office/drawing/2007/7/7/main" val="FFFF99" mc:Ignorable=""/>
                </a:buClr>
                <a:buSzPct val="120000"/>
                <a:defRPr/>
              </a:pPr>
              <a:r>
                <a:rPr lang="en-US" altLang="zh-CN" sz="12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Hyper-V</a:t>
              </a:r>
            </a:p>
            <a:p>
              <a:pPr marL="0" lvl="1" indent="-342900" algn="ctr" defTabSz="914159">
                <a:spcBef>
                  <a:spcPts val="0"/>
                </a:spcBef>
                <a:buClr>
                  <a:srgbClr xmlns:mc="http://schemas.openxmlformats.org/markup-compatibility/2006" xmlns:a14="http://schemas.microsoft.com/office/drawing/2007/7/7/main" val="FFFF99" mc:Ignorable=""/>
                </a:buClr>
                <a:buSzPct val="120000"/>
                <a:defRPr/>
              </a:pPr>
              <a:r>
                <a:rPr lang="en-US" altLang="zh-CN" sz="12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Live Migration</a:t>
              </a:r>
            </a:p>
          </p:txBody>
        </p:sp>
      </p:grpSp>
      <p:sp>
        <p:nvSpPr>
          <p:cNvPr id="139" name="Rectangle 138"/>
          <p:cNvSpPr/>
          <p:nvPr/>
        </p:nvSpPr>
        <p:spPr>
          <a:xfrm>
            <a:off x="5367130" y="3949147"/>
            <a:ext cx="1457740" cy="357809"/>
          </a:xfrm>
          <a:prstGeom prst="rect">
            <a:avLst/>
          </a:prstGeom>
          <a:solidFill>
            <a:srgbClr xmlns:mc="http://schemas.openxmlformats.org/markup-compatibility/2006" xmlns:a14="http://schemas.microsoft.com/office/drawing/2007/7/7/main" val="D70023" mc:Ignorable="">
              <a:alpha val="14902"/>
            </a:srgb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dirty="0">
              <a:solidFill>
                <a:srgbClr xmlns:mc="http://schemas.openxmlformats.org/markup-compatibility/2006" xmlns:a14="http://schemas.microsoft.com/office/drawing/2007/7/7/main" val="000000" mc:Ignorable=""/>
              </a:solidFill>
              <a:latin typeface="Segoe UI" pitchFamily="34" charset="0"/>
              <a:cs typeface="+mn-cs"/>
            </a:endParaRPr>
          </a:p>
        </p:txBody>
      </p:sp>
      <p:sp>
        <p:nvSpPr>
          <p:cNvPr id="158" name="Rectangle 157"/>
          <p:cNvSpPr/>
          <p:nvPr/>
        </p:nvSpPr>
        <p:spPr>
          <a:xfrm>
            <a:off x="5367130" y="3949147"/>
            <a:ext cx="1457740" cy="357809"/>
          </a:xfrm>
          <a:prstGeom prst="rect">
            <a:avLst/>
          </a:prstGeom>
          <a:noFill/>
          <a:ln w="12700">
            <a:solidFill>
              <a:schemeClr val="accent4"/>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dirty="0">
              <a:solidFill>
                <a:srgbClr xmlns:mc="http://schemas.openxmlformats.org/markup-compatibility/2006" xmlns:a14="http://schemas.microsoft.com/office/drawing/2007/7/7/main" val="000000" mc:Ignorable=""/>
              </a:solidFill>
              <a:latin typeface="Segoe UI" pitchFamily="34" charset="0"/>
              <a:cs typeface="+mn-cs"/>
            </a:endParaRPr>
          </a:p>
        </p:txBody>
      </p:sp>
      <p:sp>
        <p:nvSpPr>
          <p:cNvPr id="159" name="Rectangle 158"/>
          <p:cNvSpPr/>
          <p:nvPr/>
        </p:nvSpPr>
        <p:spPr>
          <a:xfrm>
            <a:off x="2279374" y="4346712"/>
            <a:ext cx="4562856" cy="365760"/>
          </a:xfrm>
          <a:prstGeom prst="rect">
            <a:avLst/>
          </a:prstGeom>
          <a:noFill/>
          <a:ln w="12700">
            <a:solidFill>
              <a:schemeClr val="accent4"/>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dirty="0">
              <a:solidFill>
                <a:srgbClr xmlns:mc="http://schemas.openxmlformats.org/markup-compatibility/2006" xmlns:a14="http://schemas.microsoft.com/office/drawing/2007/7/7/main" val="000000" mc:Ignorable=""/>
              </a:solidFill>
              <a:latin typeface="Segoe UI" pitchFamily="34" charset="0"/>
              <a:cs typeface="+mn-cs"/>
            </a:endParaRPr>
          </a:p>
        </p:txBody>
      </p:sp>
      <p:sp>
        <p:nvSpPr>
          <p:cNvPr id="160" name="Rectangle 159"/>
          <p:cNvSpPr/>
          <p:nvPr/>
        </p:nvSpPr>
        <p:spPr>
          <a:xfrm>
            <a:off x="2226364" y="3485320"/>
            <a:ext cx="4664765" cy="1272209"/>
          </a:xfrm>
          <a:prstGeom prst="rect">
            <a:avLst/>
          </a:prstGeom>
          <a:noFill/>
          <a:ln w="12700">
            <a:solidFill>
              <a:schemeClr val="accent1">
                <a:lumMod val="75000"/>
              </a:schemeClr>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dirty="0">
              <a:solidFill>
                <a:srgbClr xmlns:mc="http://schemas.openxmlformats.org/markup-compatibility/2006" xmlns:a14="http://schemas.microsoft.com/office/drawing/2007/7/7/main" val="000000" mc:Ignorable=""/>
              </a:solidFill>
              <a:latin typeface="Segoe UI" pitchFamily="34" charset="0"/>
              <a:cs typeface="+mn-cs"/>
            </a:endParaRPr>
          </a:p>
        </p:txBody>
      </p:sp>
      <p:cxnSp>
        <p:nvCxnSpPr>
          <p:cNvPr id="163" name="Straight Connector 162"/>
          <p:cNvCxnSpPr>
            <a:stCxn id="143" idx="3"/>
            <a:endCxn id="160" idx="1"/>
          </p:cNvCxnSpPr>
          <p:nvPr/>
        </p:nvCxnSpPr>
        <p:spPr>
          <a:xfrm flipV="1">
            <a:off x="1629241" y="4121425"/>
            <a:ext cx="597123" cy="2645"/>
          </a:xfrm>
          <a:prstGeom prst="line">
            <a:avLst/>
          </a:prstGeom>
          <a:noFill/>
          <a:ln w="12700">
            <a:solidFill>
              <a:schemeClr val="accent1">
                <a:lumMod val="75000"/>
              </a:schemeClr>
            </a:solidFill>
            <a:prstDash val="sysDash"/>
            <a:round/>
            <a:headEnd/>
            <a:tailEnd/>
          </a:ln>
        </p:spPr>
      </p:cxnSp>
      <p:grpSp>
        <p:nvGrpSpPr>
          <p:cNvPr id="138" name="Group 137"/>
          <p:cNvGrpSpPr/>
          <p:nvPr/>
        </p:nvGrpSpPr>
        <p:grpSpPr>
          <a:xfrm>
            <a:off x="-3" y="2716700"/>
            <a:ext cx="9144002" cy="1862594"/>
            <a:chOff x="-3" y="2716700"/>
            <a:chExt cx="9144002" cy="1862594"/>
          </a:xfrm>
        </p:grpSpPr>
        <p:sp>
          <p:nvSpPr>
            <p:cNvPr id="47" name="Freeform 15"/>
            <p:cNvSpPr>
              <a:spLocks/>
            </p:cNvSpPr>
            <p:nvPr/>
          </p:nvSpPr>
          <p:spPr bwMode="auto">
            <a:xfrm rot="5400000">
              <a:off x="3657599" y="-940900"/>
              <a:ext cx="1828800" cy="9144000"/>
            </a:xfrm>
            <a:prstGeom prst="roundRect">
              <a:avLst>
                <a:gd name="adj" fmla="val 0"/>
              </a:avLst>
            </a:pr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srgbClr>
                </a:gs>
                <a:gs pos="82000">
                  <a:srgbClr xmlns:mc="http://schemas.openxmlformats.org/markup-compatibility/2006" xmlns:a14="http://schemas.microsoft.com/office/drawing/2007/7/7/main" val="FF3300" mc:Ignorable="">
                    <a:lumMod val="50000"/>
                  </a:srgb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52" name="Freeform 15"/>
            <p:cNvSpPr>
              <a:spLocks/>
            </p:cNvSpPr>
            <p:nvPr/>
          </p:nvSpPr>
          <p:spPr bwMode="auto">
            <a:xfrm rot="5400000">
              <a:off x="3680459" y="-884247"/>
              <a:ext cx="1783080" cy="9144001"/>
            </a:xfrm>
            <a:prstGeom prst="round2SameRect">
              <a:avLst>
                <a:gd name="adj1" fmla="val 0"/>
                <a:gd name="adj2" fmla="val 0"/>
              </a:avLst>
            </a:prstGeom>
            <a:gradFill flip="none" rotWithShape="1">
              <a:gsLst>
                <a:gs pos="0">
                  <a:schemeClr val="tx1">
                    <a:lumMod val="65000"/>
                    <a:lumOff val="35000"/>
                  </a:schemeClr>
                </a:gs>
                <a:gs pos="50000">
                  <a:schemeClr val="tx1">
                    <a:lumMod val="75000"/>
                    <a:lumOff val="25000"/>
                  </a:schemeClr>
                </a:gs>
                <a:gs pos="82000">
                  <a:schemeClr val="tx1">
                    <a:lumMod val="95000"/>
                    <a:lumOff val="5000"/>
                  </a:schemeClr>
                </a:gs>
              </a:gsLst>
              <a:path path="circle">
                <a:fillToRect l="50000" t="50000" r="50000" b="50000"/>
              </a:path>
              <a:tileRect/>
            </a:gradFill>
            <a:ln w="349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grpSp>
          <p:nvGrpSpPr>
            <p:cNvPr id="126" name="Group 125"/>
            <p:cNvGrpSpPr/>
            <p:nvPr/>
          </p:nvGrpSpPr>
          <p:grpSpPr>
            <a:xfrm>
              <a:off x="-3" y="2773801"/>
              <a:ext cx="9143999" cy="1731938"/>
              <a:chOff x="-3" y="2773801"/>
              <a:chExt cx="9143999" cy="1731938"/>
            </a:xfrm>
          </p:grpSpPr>
          <p:sp>
            <p:nvSpPr>
              <p:cNvPr id="53" name="TextBox 52"/>
              <p:cNvSpPr txBox="1"/>
              <p:nvPr/>
            </p:nvSpPr>
            <p:spPr>
              <a:xfrm>
                <a:off x="4029301" y="2891062"/>
                <a:ext cx="1015278" cy="492443"/>
              </a:xfrm>
              <a:prstGeom prst="rect">
                <a:avLst/>
              </a:prstGeom>
              <a:noFill/>
              <a:ln w="38100">
                <a:noFill/>
                <a:headEnd type="none" w="med" len="med"/>
                <a:tailEnd type="triangle" w="med" len="med"/>
              </a:ln>
              <a:effectLst/>
            </p:spPr>
            <p:txBody>
              <a:bodyPr wrap="none" rtlCol="0">
                <a:spAutoFit/>
              </a:bodyPr>
              <a:lstStyle/>
              <a:p>
                <a:pPr algn="ctr" fontAlgn="auto">
                  <a:spcBef>
                    <a:spcPts val="0"/>
                  </a:spcBef>
                  <a:spcAft>
                    <a:spcPts val="0"/>
                  </a:spcAft>
                </a:pPr>
                <a:r>
                  <a:rPr lang="en-US" altLang="zh-CN" sz="13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INSTANCES</a:t>
                </a:r>
              </a:p>
              <a:p>
                <a:pPr algn="ctr" fontAlgn="auto">
                  <a:spcBef>
                    <a:spcPts val="0"/>
                  </a:spcBef>
                  <a:spcAft>
                    <a:spcPts val="0"/>
                  </a:spcAft>
                </a:pPr>
                <a:endParaRPr lang="en-US" altLang="zh-CN" sz="13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sp>
            <p:nvSpPr>
              <p:cNvPr id="55" name="TextBox 54"/>
              <p:cNvSpPr txBox="1"/>
              <p:nvPr/>
            </p:nvSpPr>
            <p:spPr>
              <a:xfrm>
                <a:off x="2583563" y="2773801"/>
                <a:ext cx="1003223" cy="492443"/>
              </a:xfrm>
              <a:prstGeom prst="rect">
                <a:avLst/>
              </a:prstGeom>
              <a:noFill/>
              <a:ln w="38100">
                <a:noFill/>
                <a:headEnd type="none" w="med" len="med"/>
                <a:tailEnd type="triangle" w="med" len="med"/>
              </a:ln>
              <a:effectLst/>
            </p:spPr>
            <p:txBody>
              <a:bodyPr wrap="none" rtlCol="0">
                <a:spAutoFit/>
              </a:bodyPr>
              <a:lstStyle/>
              <a:p>
                <a:pPr algn="ctr" fontAlgn="auto">
                  <a:spcBef>
                    <a:spcPts val="0"/>
                  </a:spcBef>
                  <a:spcAft>
                    <a:spcPts val="0"/>
                  </a:spcAft>
                </a:pPr>
                <a:r>
                  <a:rPr lang="en-US" altLang="zh-CN" sz="13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VIRTUAL</a:t>
                </a:r>
              </a:p>
              <a:p>
                <a:pPr algn="ctr" fontAlgn="auto">
                  <a:spcBef>
                    <a:spcPts val="0"/>
                  </a:spcBef>
                  <a:spcAft>
                    <a:spcPts val="0"/>
                  </a:spcAft>
                </a:pPr>
                <a:r>
                  <a:rPr lang="en-US" altLang="zh-CN" sz="13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MACHINES</a:t>
                </a:r>
              </a:p>
            </p:txBody>
          </p:sp>
          <p:sp>
            <p:nvSpPr>
              <p:cNvPr id="57" name="Freeform 15"/>
              <p:cNvSpPr>
                <a:spLocks/>
              </p:cNvSpPr>
              <p:nvPr/>
            </p:nvSpPr>
            <p:spPr bwMode="auto">
              <a:xfrm rot="5400000">
                <a:off x="3931917" y="-706804"/>
                <a:ext cx="1280160" cy="9143999"/>
              </a:xfrm>
              <a:prstGeom prst="roundRect">
                <a:avLst>
                  <a:gd name="adj" fmla="val 0"/>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254000" dist="38100" dir="5400000" algn="t" rotWithShape="0">
                  <a:schemeClr val="bg1">
                    <a:alpha val="40000"/>
                  </a:scheme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grpSp>
            <p:nvGrpSpPr>
              <p:cNvPr id="75" name="Group 74"/>
              <p:cNvGrpSpPr/>
              <p:nvPr/>
            </p:nvGrpSpPr>
            <p:grpSpPr>
              <a:xfrm>
                <a:off x="212891" y="3221142"/>
                <a:ext cx="1090930" cy="723265"/>
                <a:chOff x="66936" y="1255530"/>
                <a:chExt cx="2230779" cy="1478962"/>
              </a:xfrm>
            </p:grpSpPr>
            <p:pic>
              <p:nvPicPr>
                <p:cNvPr id="76" name="Picture 2" descr="C:\Users\mollie\Pictures\DVD_ART34\Artwork_Imagery\Shapes\Arrows\Curved\up green arrow.png"/>
                <p:cNvPicPr>
                  <a:picLocks noChangeAspect="1" noChangeArrowheads="1"/>
                </p:cNvPicPr>
                <p:nvPr/>
              </p:nvPicPr>
              <p:blipFill>
                <a:blip r:embed="rId7" cstate="print">
                  <a:duotone>
                    <a:schemeClr val="accent4">
                      <a:shade val="45000"/>
                      <a:satMod val="135000"/>
                    </a:schemeClr>
                    <a:prstClr val="white"/>
                  </a:duotone>
                  <a:lum bright="-20000"/>
                </a:blip>
                <a:srcRect/>
                <a:stretch>
                  <a:fillRect/>
                </a:stretch>
              </p:blipFill>
              <p:spPr bwMode="auto">
                <a:xfrm>
                  <a:off x="496486" y="2035784"/>
                  <a:ext cx="1343195" cy="698708"/>
                </a:xfrm>
                <a:prstGeom prst="rect">
                  <a:avLst/>
                </a:prstGeom>
                <a:noFill/>
                <a:effectLst>
                  <a:outerShdw blurRad="50800" dist="38100" dir="2700000" algn="tl" rotWithShape="0">
                    <a:prstClr val="black">
                      <a:alpha val="40000"/>
                    </a:prstClr>
                  </a:outerShdw>
                </a:effectLst>
              </p:spPr>
            </p:pic>
            <p:sp>
              <p:nvSpPr>
                <p:cNvPr id="77" name="Rectangle 76"/>
                <p:cNvSpPr/>
                <p:nvPr/>
              </p:nvSpPr>
              <p:spPr>
                <a:xfrm>
                  <a:off x="66936" y="1255530"/>
                  <a:ext cx="2230779" cy="944032"/>
                </a:xfrm>
                <a:prstGeom prst="rect">
                  <a:avLst/>
                </a:prstGeom>
              </p:spPr>
              <p:txBody>
                <a:bodyPr wrap="square">
                  <a:spAutoFit/>
                </a:bodyPr>
                <a:lstStyle/>
                <a:p>
                  <a:pPr algn="ctr" fontAlgn="auto">
                    <a:spcBef>
                      <a:spcPts val="0"/>
                    </a:spcBef>
                    <a:spcAft>
                      <a:spcPts val="0"/>
                    </a:spcAft>
                  </a:pPr>
                  <a:r>
                    <a:rPr lang="en-US" altLang="zh-CN" sz="115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HIGHER ISOLATION</a:t>
                  </a:r>
                </a:p>
              </p:txBody>
            </p:sp>
          </p:grpSp>
          <p:grpSp>
            <p:nvGrpSpPr>
              <p:cNvPr id="81" name="Group 80"/>
              <p:cNvGrpSpPr/>
              <p:nvPr/>
            </p:nvGrpSpPr>
            <p:grpSpPr>
              <a:xfrm>
                <a:off x="7786734" y="3200547"/>
                <a:ext cx="1090930" cy="719900"/>
                <a:chOff x="-523730" y="1280798"/>
                <a:chExt cx="2230779" cy="1472083"/>
              </a:xfrm>
            </p:grpSpPr>
            <p:pic>
              <p:nvPicPr>
                <p:cNvPr id="82" name="Picture 2" descr="C:\Users\mollie\Pictures\DVD_ART34\Artwork_Imagery\Shapes\Arrows\Curved\up green arrow.png"/>
                <p:cNvPicPr>
                  <a:picLocks noChangeArrowheads="1"/>
                </p:cNvPicPr>
                <p:nvPr/>
              </p:nvPicPr>
              <p:blipFill>
                <a:blip r:embed="rId7" cstate="print">
                  <a:duotone>
                    <a:schemeClr val="accent4">
                      <a:shade val="45000"/>
                      <a:satMod val="135000"/>
                    </a:schemeClr>
                    <a:prstClr val="white"/>
                  </a:duotone>
                  <a:lum bright="-20000"/>
                </a:blip>
                <a:srcRect/>
                <a:stretch>
                  <a:fillRect/>
                </a:stretch>
              </p:blipFill>
              <p:spPr bwMode="auto">
                <a:xfrm>
                  <a:off x="-68912" y="2061053"/>
                  <a:ext cx="1343195" cy="691828"/>
                </a:xfrm>
                <a:prstGeom prst="rect">
                  <a:avLst/>
                </a:prstGeom>
                <a:noFill/>
                <a:effectLst>
                  <a:outerShdw blurRad="50800" dist="38100" dir="2700000" algn="tl" rotWithShape="0">
                    <a:prstClr val="black">
                      <a:alpha val="40000"/>
                    </a:prstClr>
                  </a:outerShdw>
                </a:effectLst>
              </p:spPr>
            </p:pic>
            <p:sp>
              <p:nvSpPr>
                <p:cNvPr id="83" name="Rectangle 82"/>
                <p:cNvSpPr/>
                <p:nvPr/>
              </p:nvSpPr>
              <p:spPr>
                <a:xfrm>
                  <a:off x="-523730" y="1280798"/>
                  <a:ext cx="2230779" cy="912564"/>
                </a:xfrm>
                <a:prstGeom prst="rect">
                  <a:avLst/>
                </a:prstGeom>
              </p:spPr>
              <p:txBody>
                <a:bodyPr wrap="square">
                  <a:spAutoFit/>
                </a:bodyPr>
                <a:lstStyle/>
                <a:p>
                  <a:pPr algn="ctr" fontAlgn="auto">
                    <a:spcBef>
                      <a:spcPts val="0"/>
                    </a:spcBef>
                    <a:spcAft>
                      <a:spcPts val="0"/>
                    </a:spcAft>
                  </a:pPr>
                  <a:r>
                    <a:rPr lang="en-US" altLang="zh-CN" sz="115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HIGHER DENSITY</a:t>
                  </a:r>
                </a:p>
              </p:txBody>
            </p:sp>
          </p:grpSp>
          <p:grpSp>
            <p:nvGrpSpPr>
              <p:cNvPr id="84" name="Group 83"/>
              <p:cNvGrpSpPr/>
              <p:nvPr/>
            </p:nvGrpSpPr>
            <p:grpSpPr>
              <a:xfrm>
                <a:off x="7585070" y="3931154"/>
                <a:ext cx="1503078" cy="574171"/>
                <a:chOff x="-860296" y="770213"/>
                <a:chExt cx="3073556" cy="1174089"/>
              </a:xfrm>
            </p:grpSpPr>
            <p:pic>
              <p:nvPicPr>
                <p:cNvPr id="85" name="Picture 2" descr="C:\Users\mollie\Pictures\DVD_ART34\Artwork_Imagery\Shapes\Arrows\Curved\up green arrow.png"/>
                <p:cNvPicPr>
                  <a:picLocks noChangeArrowheads="1"/>
                </p:cNvPicPr>
                <p:nvPr/>
              </p:nvPicPr>
              <p:blipFill>
                <a:blip r:embed="rId7" cstate="print">
                  <a:duotone>
                    <a:prstClr val="black"/>
                    <a:schemeClr val="accent3">
                      <a:tint val="45000"/>
                      <a:satMod val="400000"/>
                    </a:schemeClr>
                  </a:duotone>
                </a:blip>
                <a:srcRect/>
                <a:stretch>
                  <a:fillRect/>
                </a:stretch>
              </p:blipFill>
              <p:spPr bwMode="auto">
                <a:xfrm rot="10800000">
                  <a:off x="-18376" y="770213"/>
                  <a:ext cx="1343195" cy="691827"/>
                </a:xfrm>
                <a:prstGeom prst="rect">
                  <a:avLst/>
                </a:prstGeom>
                <a:noFill/>
                <a:effectLst>
                  <a:outerShdw blurRad="50800" dist="38100" dir="2700000" algn="tl" rotWithShape="0">
                    <a:prstClr val="black">
                      <a:alpha val="40000"/>
                    </a:prstClr>
                  </a:outerShdw>
                </a:effectLst>
              </p:spPr>
            </p:pic>
            <p:sp>
              <p:nvSpPr>
                <p:cNvPr id="86" name="Rectangle 85"/>
                <p:cNvSpPr/>
                <p:nvPr/>
              </p:nvSpPr>
              <p:spPr>
                <a:xfrm>
                  <a:off x="-860296" y="1393618"/>
                  <a:ext cx="3073556" cy="550684"/>
                </a:xfrm>
                <a:prstGeom prst="rect">
                  <a:avLst/>
                </a:prstGeom>
              </p:spPr>
              <p:txBody>
                <a:bodyPr wrap="square">
                  <a:spAutoFit/>
                </a:bodyPr>
                <a:lstStyle/>
                <a:p>
                  <a:pPr algn="ctr" fontAlgn="auto">
                    <a:spcBef>
                      <a:spcPts val="0"/>
                    </a:spcBef>
                    <a:spcAft>
                      <a:spcPts val="0"/>
                    </a:spcAft>
                  </a:pPr>
                  <a:r>
                    <a:rPr lang="en-US" altLang="zh-CN" sz="115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LOWER ISOLATION</a:t>
                  </a:r>
                </a:p>
              </p:txBody>
            </p:sp>
          </p:grpSp>
          <p:sp>
            <p:nvSpPr>
              <p:cNvPr id="88" name="TextBox 87"/>
              <p:cNvSpPr txBox="1"/>
              <p:nvPr/>
            </p:nvSpPr>
            <p:spPr>
              <a:xfrm>
                <a:off x="5566664" y="2889068"/>
                <a:ext cx="1075936" cy="292388"/>
              </a:xfrm>
              <a:prstGeom prst="rect">
                <a:avLst/>
              </a:prstGeom>
              <a:noFill/>
              <a:ln w="38100">
                <a:noFill/>
                <a:headEnd type="none" w="med" len="med"/>
                <a:tailEnd type="triangle" w="med" len="med"/>
              </a:ln>
              <a:effectLst/>
            </p:spPr>
            <p:txBody>
              <a:bodyPr wrap="none" rtlCol="0">
                <a:spAutoFit/>
              </a:bodyPr>
              <a:lstStyle/>
              <a:p>
                <a:pPr algn="ctr" fontAlgn="auto">
                  <a:spcBef>
                    <a:spcPts val="0"/>
                  </a:spcBef>
                  <a:spcAft>
                    <a:spcPts val="0"/>
                  </a:spcAft>
                </a:pPr>
                <a:r>
                  <a:rPr lang="en-US" altLang="zh-CN" sz="13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DATABASES </a:t>
                </a:r>
              </a:p>
            </p:txBody>
          </p:sp>
          <p:sp>
            <p:nvSpPr>
              <p:cNvPr id="97" name="Rectangle 96"/>
              <p:cNvSpPr/>
              <p:nvPr/>
            </p:nvSpPr>
            <p:spPr bwMode="auto">
              <a:xfrm>
                <a:off x="5375187" y="3232103"/>
                <a:ext cx="1438940" cy="1271016"/>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ndParaRPr>
              </a:p>
            </p:txBody>
          </p:sp>
          <p:pic>
            <p:nvPicPr>
              <p:cNvPr id="107" name="Picture 9"/>
              <p:cNvPicPr>
                <a:picLocks noChangeAspect="1" noChangeArrowheads="1"/>
              </p:cNvPicPr>
              <p:nvPr/>
            </p:nvPicPr>
            <p:blipFill>
              <a:blip r:embed="rId8" cstate="print"/>
              <a:srcRect l="3440" t="864" r="48876" b="27052"/>
              <a:stretch>
                <a:fillRect/>
              </a:stretch>
            </p:blipFill>
            <p:spPr bwMode="auto">
              <a:xfrm>
                <a:off x="2315688" y="3234088"/>
                <a:ext cx="1425039" cy="1271651"/>
              </a:xfrm>
              <a:prstGeom prst="rect">
                <a:avLst/>
              </a:prstGeom>
              <a:noFill/>
              <a:ln>
                <a:noFill/>
              </a:ln>
            </p:spPr>
          </p:pic>
          <p:grpSp>
            <p:nvGrpSpPr>
              <p:cNvPr id="108" name="Group 107"/>
              <p:cNvGrpSpPr/>
              <p:nvPr/>
            </p:nvGrpSpPr>
            <p:grpSpPr>
              <a:xfrm>
                <a:off x="3835731" y="3232103"/>
                <a:ext cx="1436914" cy="1271016"/>
                <a:chOff x="3850515" y="5107027"/>
                <a:chExt cx="1436914" cy="1271016"/>
              </a:xfrm>
            </p:grpSpPr>
            <p:sp>
              <p:nvSpPr>
                <p:cNvPr id="109" name="Rectangle 108"/>
                <p:cNvSpPr/>
                <p:nvPr/>
              </p:nvSpPr>
              <p:spPr bwMode="auto">
                <a:xfrm>
                  <a:off x="3850515" y="5107027"/>
                  <a:ext cx="1436914" cy="1271016"/>
                </a:xfrm>
                <a:prstGeom prst="rect">
                  <a:avLst/>
                </a:prstGeom>
                <a:solidFill>
                  <a:srgbClr xmlns:mc="http://schemas.openxmlformats.org/markup-compatibility/2006" xmlns:a14="http://schemas.microsoft.com/office/drawing/2007/7/7/main" val="FAFAFA" mc:Ignorable=""/>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fontAlgn="auto">
                    <a:spcBef>
                      <a:spcPts val="0"/>
                    </a:spcBef>
                    <a:spcAft>
                      <a:spcPts val="0"/>
                    </a:spcAft>
                    <a:defRPr/>
                  </a:pPr>
                  <a:endParaRPr lang="en-US" sz="2400" dirty="0">
                    <a:gradFill>
                      <a:gsLst>
                        <a:gs pos="36000">
                          <a:srgbClr xmlns:mc="http://schemas.openxmlformats.org/markup-compatibility/2006" xmlns:a14="http://schemas.microsoft.com/office/drawing/2007/7/7/main" val="000000" mc:Ignorable=""/>
                        </a:gs>
                        <a:gs pos="86000">
                          <a:srgbClr xmlns:mc="http://schemas.openxmlformats.org/markup-compatibility/2006" xmlns:a14="http://schemas.microsoft.com/office/drawing/2007/7/7/main" val="000000" mc:Ignorable=""/>
                        </a:gs>
                      </a:gsLst>
                      <a:lin ang="5400000" scaled="0"/>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ndParaRPr>
                </a:p>
              </p:txBody>
            </p:sp>
            <p:grpSp>
              <p:nvGrpSpPr>
                <p:cNvPr id="110" name="Group 63"/>
                <p:cNvGrpSpPr>
                  <a:grpSpLocks/>
                </p:cNvGrpSpPr>
                <p:nvPr/>
              </p:nvGrpSpPr>
              <p:grpSpPr bwMode="auto">
                <a:xfrm>
                  <a:off x="3955967" y="5228813"/>
                  <a:ext cx="455664" cy="722569"/>
                  <a:chOff x="3641677" y="4485966"/>
                  <a:chExt cx="455614" cy="722676"/>
                </a:xfrm>
              </p:grpSpPr>
              <p:pic>
                <p:nvPicPr>
                  <p:cNvPr id="114" name="Picture 8"/>
                  <p:cNvPicPr>
                    <a:picLocks noChangeAspect="1" noChangeArrowheads="1"/>
                  </p:cNvPicPr>
                  <p:nvPr/>
                </p:nvPicPr>
                <p:blipFill>
                  <a:blip r:embed="rId9" cstate="print"/>
                  <a:srcRect/>
                  <a:stretch>
                    <a:fillRect/>
                  </a:stretch>
                </p:blipFill>
                <p:spPr bwMode="auto">
                  <a:xfrm>
                    <a:off x="3641680" y="4724400"/>
                    <a:ext cx="455611" cy="228600"/>
                  </a:xfrm>
                  <a:prstGeom prst="rect">
                    <a:avLst/>
                  </a:prstGeom>
                  <a:noFill/>
                  <a:ln>
                    <a:noFill/>
                  </a:ln>
                </p:spPr>
              </p:pic>
              <p:pic>
                <p:nvPicPr>
                  <p:cNvPr id="115" name="Picture 8"/>
                  <p:cNvPicPr>
                    <a:picLocks noChangeAspect="1" noChangeArrowheads="1"/>
                  </p:cNvPicPr>
                  <p:nvPr/>
                </p:nvPicPr>
                <p:blipFill>
                  <a:blip r:embed="rId9" cstate="print"/>
                  <a:srcRect/>
                  <a:stretch>
                    <a:fillRect/>
                  </a:stretch>
                </p:blipFill>
                <p:spPr bwMode="auto">
                  <a:xfrm>
                    <a:off x="3641677" y="4980042"/>
                    <a:ext cx="455611" cy="228600"/>
                  </a:xfrm>
                  <a:prstGeom prst="rect">
                    <a:avLst/>
                  </a:prstGeom>
                  <a:noFill/>
                  <a:ln>
                    <a:noFill/>
                  </a:ln>
                </p:spPr>
              </p:pic>
              <p:pic>
                <p:nvPicPr>
                  <p:cNvPr id="116" name="Picture 8"/>
                  <p:cNvPicPr>
                    <a:picLocks noChangeAspect="1" noChangeArrowheads="1"/>
                  </p:cNvPicPr>
                  <p:nvPr/>
                </p:nvPicPr>
                <p:blipFill>
                  <a:blip r:embed="rId9" cstate="print"/>
                  <a:srcRect/>
                  <a:stretch>
                    <a:fillRect/>
                  </a:stretch>
                </p:blipFill>
                <p:spPr bwMode="auto">
                  <a:xfrm>
                    <a:off x="3641680" y="4485966"/>
                    <a:ext cx="455611" cy="228600"/>
                  </a:xfrm>
                  <a:prstGeom prst="rect">
                    <a:avLst/>
                  </a:prstGeom>
                  <a:noFill/>
                  <a:ln>
                    <a:noFill/>
                  </a:ln>
                </p:spPr>
              </p:pic>
            </p:grpSp>
            <p:pic>
              <p:nvPicPr>
                <p:cNvPr id="111" name="Picture 49"/>
                <p:cNvPicPr>
                  <a:picLocks noChangeAspect="1" noChangeArrowheads="1"/>
                </p:cNvPicPr>
                <p:nvPr/>
              </p:nvPicPr>
              <p:blipFill>
                <a:blip r:embed="rId10" cstate="print"/>
                <a:srcRect/>
                <a:stretch>
                  <a:fillRect/>
                </a:stretch>
              </p:blipFill>
              <p:spPr bwMode="auto">
                <a:xfrm>
                  <a:off x="4373401" y="5215051"/>
                  <a:ext cx="762084" cy="228566"/>
                </a:xfrm>
                <a:prstGeom prst="rect">
                  <a:avLst/>
                </a:prstGeom>
                <a:noFill/>
                <a:ln>
                  <a:noFill/>
                </a:ln>
              </p:spPr>
            </p:pic>
            <p:pic>
              <p:nvPicPr>
                <p:cNvPr id="112" name="Picture 50"/>
                <p:cNvPicPr>
                  <a:picLocks noChangeAspect="1" noChangeArrowheads="1"/>
                </p:cNvPicPr>
                <p:nvPr/>
              </p:nvPicPr>
              <p:blipFill>
                <a:blip r:embed="rId11" cstate="print"/>
                <a:srcRect/>
                <a:stretch>
                  <a:fillRect/>
                </a:stretch>
              </p:blipFill>
              <p:spPr bwMode="auto">
                <a:xfrm>
                  <a:off x="4380432" y="5464050"/>
                  <a:ext cx="733506" cy="209518"/>
                </a:xfrm>
                <a:prstGeom prst="rect">
                  <a:avLst/>
                </a:prstGeom>
                <a:noFill/>
                <a:ln>
                  <a:noFill/>
                </a:ln>
              </p:spPr>
            </p:pic>
            <p:pic>
              <p:nvPicPr>
                <p:cNvPr id="113" name="Picture 51"/>
                <p:cNvPicPr>
                  <a:picLocks noChangeAspect="1" noChangeArrowheads="1"/>
                </p:cNvPicPr>
                <p:nvPr/>
              </p:nvPicPr>
              <p:blipFill>
                <a:blip r:embed="rId12" cstate="print"/>
                <a:srcRect/>
                <a:stretch>
                  <a:fillRect/>
                </a:stretch>
              </p:blipFill>
              <p:spPr bwMode="auto">
                <a:xfrm>
                  <a:off x="4370905" y="5708265"/>
                  <a:ext cx="752558" cy="199995"/>
                </a:xfrm>
                <a:prstGeom prst="rect">
                  <a:avLst/>
                </a:prstGeom>
                <a:noFill/>
                <a:ln>
                  <a:noFill/>
                </a:ln>
              </p:spPr>
            </p:pic>
          </p:grpSp>
          <p:pic>
            <p:nvPicPr>
              <p:cNvPr id="119" name="Picture 118"/>
              <p:cNvPicPr>
                <a:picLocks noChangeAspect="1" noChangeArrowheads="1"/>
              </p:cNvPicPr>
              <p:nvPr/>
            </p:nvPicPr>
            <p:blipFill>
              <a:blip r:embed="rId13" cstate="print"/>
              <a:stretch>
                <a:fillRect/>
              </a:stretch>
            </p:blipFill>
            <p:spPr bwMode="auto">
              <a:xfrm>
                <a:off x="5369662" y="3292894"/>
                <a:ext cx="1446775" cy="1021253"/>
              </a:xfrm>
              <a:prstGeom prst="rect">
                <a:avLst/>
              </a:prstGeom>
              <a:noFill/>
              <a:ln>
                <a:noFill/>
              </a:ln>
            </p:spPr>
          </p:pic>
          <p:grpSp>
            <p:nvGrpSpPr>
              <p:cNvPr id="122" name="Group 121"/>
              <p:cNvGrpSpPr/>
              <p:nvPr/>
            </p:nvGrpSpPr>
            <p:grpSpPr>
              <a:xfrm>
                <a:off x="116126" y="3931154"/>
                <a:ext cx="1272422" cy="574171"/>
                <a:chOff x="-109607" y="770212"/>
                <a:chExt cx="2601901" cy="1174089"/>
              </a:xfrm>
            </p:grpSpPr>
            <p:pic>
              <p:nvPicPr>
                <p:cNvPr id="123" name="Picture 2" descr="C:\Users\mollie\Pictures\DVD_ART34\Artwork_Imagery\Shapes\Arrows\Curved\up green arrow.png"/>
                <p:cNvPicPr>
                  <a:picLocks noChangeAspect="1" noChangeArrowheads="1"/>
                </p:cNvPicPr>
                <p:nvPr/>
              </p:nvPicPr>
              <p:blipFill>
                <a:blip r:embed="rId7" cstate="print">
                  <a:duotone>
                    <a:prstClr val="black"/>
                    <a:schemeClr val="accent3">
                      <a:tint val="45000"/>
                      <a:satMod val="400000"/>
                    </a:schemeClr>
                  </a:duotone>
                </a:blip>
                <a:srcRect/>
                <a:stretch>
                  <a:fillRect/>
                </a:stretch>
              </p:blipFill>
              <p:spPr bwMode="auto">
                <a:xfrm rot="10800000">
                  <a:off x="496486" y="770212"/>
                  <a:ext cx="1343195" cy="715554"/>
                </a:xfrm>
                <a:prstGeom prst="rect">
                  <a:avLst/>
                </a:prstGeom>
                <a:noFill/>
                <a:effectLst>
                  <a:outerShdw blurRad="50800" dist="38100" dir="2700000" algn="tl" rotWithShape="0">
                    <a:prstClr val="black">
                      <a:alpha val="40000"/>
                    </a:prstClr>
                  </a:outerShdw>
                </a:effectLst>
              </p:spPr>
            </p:pic>
            <p:sp>
              <p:nvSpPr>
                <p:cNvPr id="124" name="Rectangle 123"/>
                <p:cNvSpPr/>
                <p:nvPr/>
              </p:nvSpPr>
              <p:spPr>
                <a:xfrm>
                  <a:off x="-109607" y="1393617"/>
                  <a:ext cx="2601901" cy="550684"/>
                </a:xfrm>
                <a:prstGeom prst="rect">
                  <a:avLst/>
                </a:prstGeom>
              </p:spPr>
              <p:txBody>
                <a:bodyPr wrap="square">
                  <a:spAutoFit/>
                </a:bodyPr>
                <a:lstStyle/>
                <a:p>
                  <a:pPr algn="ctr" fontAlgn="auto">
                    <a:spcBef>
                      <a:spcPts val="0"/>
                    </a:spcBef>
                    <a:spcAft>
                      <a:spcPts val="0"/>
                    </a:spcAft>
                  </a:pPr>
                  <a:r>
                    <a:rPr lang="en-US" altLang="zh-CN" sz="115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LOWER DENSITY</a:t>
                  </a:r>
                </a:p>
              </p:txBody>
            </p:sp>
          </p:grpSp>
        </p:grpSp>
      </p:grpSp>
    </p:spTree>
    <p:extLst/>
  </p:cSld>
  <p:clrMapOvr>
    <a:masterClrMapping/>
  </p:clrMapOvr>
  <p:transition xmlns:p14="http://schemas.microsoft.com/office/powerpoint/2007/7/12/mai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 -2.35893E-6 L 0 0.34482 " pathEditMode="relative" rAng="0" ptsTypes="AA">
                                      <p:cBhvr>
                                        <p:cTn id="6" dur="2000" fill="hold"/>
                                        <p:tgtEl>
                                          <p:spTgt spid="138"/>
                                        </p:tgtEl>
                                        <p:attrNameLst>
                                          <p:attrName>ppt_x</p:attrName>
                                          <p:attrName>ppt_y</p:attrName>
                                        </p:attrNameLst>
                                      </p:cBhvr>
                                      <p:rCtr x="0" y="172"/>
                                    </p:animMotion>
                                  </p:childTnLst>
                                </p:cTn>
                              </p:par>
                              <p:par>
                                <p:cTn id="7" presetID="10" presetClass="entr" presetSubtype="0" fill="hold" grpId="0" nodeType="withEffect">
                                  <p:stCondLst>
                                    <p:cond delay="700"/>
                                  </p:stCondLst>
                                  <p:childTnLst>
                                    <p:set>
                                      <p:cBhvr>
                                        <p:cTn id="8" dur="1" fill="hold">
                                          <p:stCondLst>
                                            <p:cond delay="0"/>
                                          </p:stCondLst>
                                        </p:cTn>
                                        <p:tgtEl>
                                          <p:spTgt spid="133"/>
                                        </p:tgtEl>
                                        <p:attrNameLst>
                                          <p:attrName>style.visibility</p:attrName>
                                        </p:attrNameLst>
                                      </p:cBhvr>
                                      <p:to>
                                        <p:strVal val="visible"/>
                                      </p:to>
                                    </p:set>
                                    <p:animEffect transition="in" filter="fade">
                                      <p:cBhvr>
                                        <p:cTn id="9" dur="1000"/>
                                        <p:tgtEl>
                                          <p:spTgt spid="133"/>
                                        </p:tgtEl>
                                      </p:cBhvr>
                                    </p:animEffect>
                                  </p:childTnLst>
                                </p:cTn>
                              </p:par>
                              <p:par>
                                <p:cTn id="10" presetID="10" presetClass="entr" presetSubtype="0" fill="hold" grpId="0" nodeType="withEffect">
                                  <p:stCondLst>
                                    <p:cond delay="700"/>
                                  </p:stCondLst>
                                  <p:childTnLst>
                                    <p:set>
                                      <p:cBhvr>
                                        <p:cTn id="11" dur="1" fill="hold">
                                          <p:stCondLst>
                                            <p:cond delay="0"/>
                                          </p:stCondLst>
                                        </p:cTn>
                                        <p:tgtEl>
                                          <p:spTgt spid="135"/>
                                        </p:tgtEl>
                                        <p:attrNameLst>
                                          <p:attrName>style.visibility</p:attrName>
                                        </p:attrNameLst>
                                      </p:cBhvr>
                                      <p:to>
                                        <p:strVal val="visible"/>
                                      </p:to>
                                    </p:set>
                                    <p:animEffect transition="in" filter="fade">
                                      <p:cBhvr>
                                        <p:cTn id="12" dur="1000"/>
                                        <p:tgtEl>
                                          <p:spTgt spid="135"/>
                                        </p:tgtEl>
                                      </p:cBhvr>
                                    </p:animEffect>
                                  </p:childTnLst>
                                </p:cTn>
                              </p:par>
                              <p:par>
                                <p:cTn id="13" presetID="10" presetClass="entr" presetSubtype="0" fill="hold" grpId="0" nodeType="withEffect">
                                  <p:stCondLst>
                                    <p:cond delay="700"/>
                                  </p:stCondLst>
                                  <p:childTnLst>
                                    <p:set>
                                      <p:cBhvr>
                                        <p:cTn id="14" dur="1" fill="hold">
                                          <p:stCondLst>
                                            <p:cond delay="0"/>
                                          </p:stCondLst>
                                        </p:cTn>
                                        <p:tgtEl>
                                          <p:spTgt spid="136"/>
                                        </p:tgtEl>
                                        <p:attrNameLst>
                                          <p:attrName>style.visibility</p:attrName>
                                        </p:attrNameLst>
                                      </p:cBhvr>
                                      <p:to>
                                        <p:strVal val="visible"/>
                                      </p:to>
                                    </p:set>
                                    <p:animEffect transition="in" filter="fade">
                                      <p:cBhvr>
                                        <p:cTn id="15" dur="1000"/>
                                        <p:tgtEl>
                                          <p:spTgt spid="136"/>
                                        </p:tgtEl>
                                      </p:cBhvr>
                                    </p:animEffect>
                                  </p:childTnLst>
                                </p:cTn>
                              </p:par>
                              <p:par>
                                <p:cTn id="16" presetID="22" presetClass="entr" presetSubtype="4" fill="hold" grpId="0" nodeType="withEffect">
                                  <p:stCondLst>
                                    <p:cond delay="1500"/>
                                  </p:stCondLst>
                                  <p:childTnLst>
                                    <p:set>
                                      <p:cBhvr>
                                        <p:cTn id="17" dur="1" fill="hold">
                                          <p:stCondLst>
                                            <p:cond delay="0"/>
                                          </p:stCondLst>
                                        </p:cTn>
                                        <p:tgtEl>
                                          <p:spTgt spid="129"/>
                                        </p:tgtEl>
                                        <p:attrNameLst>
                                          <p:attrName>style.visibility</p:attrName>
                                        </p:attrNameLst>
                                      </p:cBhvr>
                                      <p:to>
                                        <p:strVal val="visible"/>
                                      </p:to>
                                    </p:set>
                                    <p:animEffect transition="in" filter="wipe(down)">
                                      <p:cBhvr>
                                        <p:cTn id="18" dur="500"/>
                                        <p:tgtEl>
                                          <p:spTgt spid="1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0"/>
                                        </p:tgtEl>
                                        <p:attrNameLst>
                                          <p:attrName>style.visibility</p:attrName>
                                        </p:attrNameLst>
                                      </p:cBhvr>
                                      <p:to>
                                        <p:strVal val="visible"/>
                                      </p:to>
                                    </p:set>
                                    <p:animEffect transition="in" filter="fade">
                                      <p:cBhvr>
                                        <p:cTn id="23" dur="1000"/>
                                        <p:tgtEl>
                                          <p:spTgt spid="1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0"/>
                                        </p:tgtEl>
                                        <p:attrNameLst>
                                          <p:attrName>style.visibility</p:attrName>
                                        </p:attrNameLst>
                                      </p:cBhvr>
                                      <p:to>
                                        <p:strVal val="visible"/>
                                      </p:to>
                                    </p:set>
                                    <p:animEffect transition="in" filter="fade">
                                      <p:cBhvr>
                                        <p:cTn id="28" dur="1000"/>
                                        <p:tgtEl>
                                          <p:spTgt spid="140"/>
                                        </p:tgtEl>
                                      </p:cBhvr>
                                    </p:animEffect>
                                  </p:childTnLst>
                                </p:cTn>
                              </p:par>
                              <p:par>
                                <p:cTn id="29" presetID="10" presetClass="entr" presetSubtype="0" fill="hold" nodeType="withEffect">
                                  <p:stCondLst>
                                    <p:cond delay="0"/>
                                  </p:stCondLst>
                                  <p:childTnLst>
                                    <p:set>
                                      <p:cBhvr>
                                        <p:cTn id="30" dur="1" fill="hold">
                                          <p:stCondLst>
                                            <p:cond delay="0"/>
                                          </p:stCondLst>
                                        </p:cTn>
                                        <p:tgtEl>
                                          <p:spTgt spid="163"/>
                                        </p:tgtEl>
                                        <p:attrNameLst>
                                          <p:attrName>style.visibility</p:attrName>
                                        </p:attrNameLst>
                                      </p:cBhvr>
                                      <p:to>
                                        <p:strVal val="visible"/>
                                      </p:to>
                                    </p:set>
                                    <p:animEffect transition="in" filter="fade">
                                      <p:cBhvr>
                                        <p:cTn id="31" dur="1000"/>
                                        <p:tgtEl>
                                          <p:spTgt spid="163"/>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160"/>
                                        </p:tgtEl>
                                        <p:attrNameLst>
                                          <p:attrName>style.visibility</p:attrName>
                                        </p:attrNameLst>
                                      </p:cBhvr>
                                      <p:to>
                                        <p:strVal val="visible"/>
                                      </p:to>
                                    </p:set>
                                    <p:animEffect transition="in" filter="fade">
                                      <p:cBhvr>
                                        <p:cTn id="34" dur="1000"/>
                                        <p:tgtEl>
                                          <p:spTgt spid="16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1000"/>
                                        <p:tgtEl>
                                          <p:spTgt spid="1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8"/>
                                        </p:tgtEl>
                                        <p:attrNameLst>
                                          <p:attrName>style.visibility</p:attrName>
                                        </p:attrNameLst>
                                      </p:cBhvr>
                                      <p:to>
                                        <p:strVal val="visible"/>
                                      </p:to>
                                    </p:set>
                                    <p:animEffect transition="in" filter="fade">
                                      <p:cBhvr>
                                        <p:cTn id="42" dur="1000"/>
                                        <p:tgtEl>
                                          <p:spTgt spid="158"/>
                                        </p:tgtEl>
                                      </p:cBhvr>
                                    </p:animEffect>
                                  </p:childTnLst>
                                </p:cTn>
                              </p:par>
                            </p:childTnLst>
                          </p:cTn>
                        </p:par>
                        <p:par>
                          <p:cTn id="43" fill="hold">
                            <p:stCondLst>
                              <p:cond delay="1000"/>
                            </p:stCondLst>
                            <p:childTnLst>
                              <p:par>
                                <p:cTn id="44" presetID="10" presetClass="entr" presetSubtype="0" fill="hold" grpId="0" nodeType="afterEffect">
                                  <p:stCondLst>
                                    <p:cond delay="500"/>
                                  </p:stCondLst>
                                  <p:childTnLst>
                                    <p:set>
                                      <p:cBhvr>
                                        <p:cTn id="45" dur="1" fill="hold">
                                          <p:stCondLst>
                                            <p:cond delay="0"/>
                                          </p:stCondLst>
                                        </p:cTn>
                                        <p:tgtEl>
                                          <p:spTgt spid="149"/>
                                        </p:tgtEl>
                                        <p:attrNameLst>
                                          <p:attrName>style.visibility</p:attrName>
                                        </p:attrNameLst>
                                      </p:cBhvr>
                                      <p:to>
                                        <p:strVal val="visible"/>
                                      </p:to>
                                    </p:set>
                                    <p:animEffect transition="in" filter="fade">
                                      <p:cBhvr>
                                        <p:cTn id="46" dur="1000"/>
                                        <p:tgtEl>
                                          <p:spTgt spid="149"/>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159"/>
                                        </p:tgtEl>
                                        <p:attrNameLst>
                                          <p:attrName>style.visibility</p:attrName>
                                        </p:attrNameLst>
                                      </p:cBhvr>
                                      <p:to>
                                        <p:strVal val="visible"/>
                                      </p:to>
                                    </p:set>
                                    <p:animEffect transition="in" filter="fade">
                                      <p:cBhvr>
                                        <p:cTn id="49" dur="1000"/>
                                        <p:tgtEl>
                                          <p:spTgt spid="159"/>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160"/>
                                        </p:tgtEl>
                                        <p:attrNameLst>
                                          <p:attrName>style.visibility</p:attrName>
                                        </p:attrNameLst>
                                      </p:cBhvr>
                                      <p:to>
                                        <p:strVal val="visible"/>
                                      </p:to>
                                    </p:set>
                                    <p:animEffect transition="in" filter="fade">
                                      <p:cBhvr>
                                        <p:cTn id="52"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3" grpId="0" animBg="1"/>
      <p:bldP spid="135" grpId="0" animBg="1"/>
      <p:bldP spid="136" grpId="0" animBg="1"/>
      <p:bldP spid="149" grpId="0" animBg="1"/>
      <p:bldP spid="139" grpId="0" animBg="1"/>
      <p:bldP spid="158" grpId="0" animBg="1"/>
      <p:bldP spid="159" grpId="0" animBg="1"/>
      <p:bldP spid="160" grpId="0" animBg="1"/>
      <p:bldP spid="160"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15"/>
          <p:cNvSpPr>
            <a:spLocks/>
          </p:cNvSpPr>
          <p:nvPr/>
        </p:nvSpPr>
        <p:spPr bwMode="auto">
          <a:xfrm rot="16200000">
            <a:off x="2580673" y="520335"/>
            <a:ext cx="3982656" cy="6122506"/>
          </a:xfrm>
          <a:prstGeom prst="roundRect">
            <a:avLst>
              <a:gd name="adj" fmla="val 7656"/>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254000" dist="38100" dir="5400000" algn="t" rotWithShape="0">
              <a:schemeClr val="bg1">
                <a:alpha val="40000"/>
              </a:scheme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40" name="Freeform 15"/>
          <p:cNvSpPr>
            <a:spLocks/>
          </p:cNvSpPr>
          <p:nvPr/>
        </p:nvSpPr>
        <p:spPr bwMode="auto">
          <a:xfrm rot="16200000">
            <a:off x="2849218" y="-993912"/>
            <a:ext cx="3445566" cy="9143998"/>
          </a:xfrm>
          <a:prstGeom prst="rect">
            <a:avLst/>
          </a:pr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srgbClr>
              </a:gs>
              <a:gs pos="82000">
                <a:srgbClr xmlns:mc="http://schemas.openxmlformats.org/markup-compatibility/2006" xmlns:a14="http://schemas.microsoft.com/office/drawing/2007/7/7/main" val="FF3300" mc:Ignorable="">
                  <a:lumMod val="50000"/>
                </a:srgb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39" name="Freeform 15"/>
          <p:cNvSpPr>
            <a:spLocks/>
          </p:cNvSpPr>
          <p:nvPr/>
        </p:nvSpPr>
        <p:spPr bwMode="auto">
          <a:xfrm rot="16200000">
            <a:off x="2968488" y="-993912"/>
            <a:ext cx="3207026" cy="9143998"/>
          </a:xfrm>
          <a:prstGeom prst="rect">
            <a:avLst/>
          </a:prstGeom>
          <a:gradFill flip="none" rotWithShape="1">
            <a:gsLst>
              <a:gs pos="0">
                <a:schemeClr val="tx1">
                  <a:lumMod val="65000"/>
                  <a:lumOff val="35000"/>
                </a:schemeClr>
              </a:gs>
              <a:gs pos="50000">
                <a:schemeClr val="tx1">
                  <a:lumMod val="75000"/>
                  <a:lumOff val="25000"/>
                </a:schemeClr>
              </a:gs>
              <a:gs pos="82000">
                <a:schemeClr val="tx1">
                  <a:lumMod val="95000"/>
                  <a:lumOff val="5000"/>
                </a:schemeClr>
              </a:gs>
            </a:gsLst>
            <a:path path="circle">
              <a:fillToRect l="50000" t="50000" r="50000" b="50000"/>
            </a:path>
            <a:tileRect/>
          </a:gradFill>
          <a:ln w="349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32" name="Rectangle 31"/>
          <p:cNvSpPr/>
          <p:nvPr/>
        </p:nvSpPr>
        <p:spPr>
          <a:xfrm>
            <a:off x="4412974" y="1974574"/>
            <a:ext cx="4581801" cy="3193774"/>
          </a:xfrm>
          <a:prstGeom prst="rect">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254000" dist="38100" dir="5400000" algn="t" rotWithShape="0">
              <a:schemeClr val="bg1">
                <a:alpha val="40000"/>
              </a:scheme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8195" name="Title 1"/>
          <p:cNvSpPr>
            <a:spLocks noGrp="1"/>
          </p:cNvSpPr>
          <p:nvPr>
            <p:ph type="title"/>
          </p:nvPr>
        </p:nvSpPr>
        <p:spPr/>
        <p:txBody>
          <a:bodyPr/>
          <a:lstStyle/>
          <a:p>
            <a:r>
              <a:rPr lang="en-US" dirty="0" smtClean="0"/>
              <a:t>Utility Control Point (UCP)</a:t>
            </a:r>
          </a:p>
        </p:txBody>
      </p:sp>
      <p:sp>
        <p:nvSpPr>
          <p:cNvPr id="3" name="Content Placeholder 2"/>
          <p:cNvSpPr>
            <a:spLocks noGrp="1"/>
          </p:cNvSpPr>
          <p:nvPr>
            <p:ph idx="4294967295"/>
          </p:nvPr>
        </p:nvSpPr>
        <p:spPr>
          <a:xfrm>
            <a:off x="450574" y="2717386"/>
            <a:ext cx="3589338" cy="2185918"/>
          </a:xfrm>
        </p:spPr>
        <p:txBody>
          <a:bodyPr>
            <a:noAutofit/>
          </a:bodyPr>
          <a:lstStyle/>
          <a:p>
            <a:pPr marL="173038" lvl="1" indent="-173038" defTabSz="914400">
              <a:lnSpc>
                <a:spcPct val="150000"/>
              </a:lnSpc>
              <a:spcBef>
                <a:spcPts val="300"/>
              </a:spcBef>
              <a:buClr>
                <a:schemeClr val="bg1"/>
              </a:buClr>
              <a:buFont typeface="Arial" pitchFamily="34" charset="0"/>
              <a:buChar char="•"/>
              <a:defRPr/>
            </a:pPr>
            <a:r>
              <a:rPr lang="en-US" altLang="zh-CN" sz="1600" dirty="0">
                <a:gradFill flip="none" rotWithShape="1">
                  <a:gsLst>
                    <a:gs pos="0">
                      <a:schemeClr val="bg1">
                        <a:lumMod val="95000"/>
                      </a:schemeClr>
                    </a:gs>
                    <a:gs pos="100000">
                      <a:schemeClr val="bg1">
                        <a:lumMod val="75000"/>
                      </a:scheme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Simple to setup and use</a:t>
            </a:r>
          </a:p>
          <a:p>
            <a:pPr marL="173038" lvl="1" indent="-173038" defTabSz="914400">
              <a:lnSpc>
                <a:spcPct val="150000"/>
              </a:lnSpc>
              <a:spcBef>
                <a:spcPts val="300"/>
              </a:spcBef>
              <a:buClr>
                <a:schemeClr val="bg1"/>
              </a:buClr>
              <a:buFont typeface="Arial" pitchFamily="34" charset="0"/>
              <a:buChar char="•"/>
              <a:defRPr/>
            </a:pPr>
            <a:r>
              <a:rPr lang="en-US" altLang="zh-CN" sz="1600" dirty="0" smtClean="0">
                <a:gradFill flip="none" rotWithShape="1">
                  <a:gsLst>
                    <a:gs pos="0">
                      <a:schemeClr val="bg1">
                        <a:lumMod val="95000"/>
                      </a:schemeClr>
                    </a:gs>
                    <a:gs pos="100000">
                      <a:schemeClr val="bg1">
                        <a:lumMod val="75000"/>
                      </a:scheme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Central </a:t>
            </a:r>
            <a:r>
              <a:rPr lang="en-US" altLang="zh-CN" sz="1600" dirty="0">
                <a:gradFill flip="none" rotWithShape="1">
                  <a:gsLst>
                    <a:gs pos="0">
                      <a:schemeClr val="bg1">
                        <a:lumMod val="95000"/>
                      </a:schemeClr>
                    </a:gs>
                    <a:gs pos="100000">
                      <a:schemeClr val="bg1">
                        <a:lumMod val="75000"/>
                      </a:scheme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view over </a:t>
            </a:r>
            <a:r>
              <a:rPr lang="en-US" altLang="zh-CN" sz="1600" dirty="0" smtClean="0">
                <a:gradFill flip="none" rotWithShape="1">
                  <a:gsLst>
                    <a:gs pos="0">
                      <a:schemeClr val="bg1">
                        <a:lumMod val="95000"/>
                      </a:schemeClr>
                    </a:gs>
                    <a:gs pos="100000">
                      <a:schemeClr val="bg1">
                        <a:lumMod val="75000"/>
                      </a:scheme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managed </a:t>
            </a:r>
            <a:r>
              <a:rPr lang="en-US" altLang="zh-CN" sz="1600" dirty="0">
                <a:gradFill flip="none" rotWithShape="1">
                  <a:gsLst>
                    <a:gs pos="0">
                      <a:schemeClr val="bg1">
                        <a:lumMod val="95000"/>
                      </a:schemeClr>
                    </a:gs>
                    <a:gs pos="100000">
                      <a:schemeClr val="bg1">
                        <a:lumMod val="75000"/>
                      </a:scheme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instances</a:t>
            </a:r>
          </a:p>
          <a:p>
            <a:pPr marL="173038" lvl="1" indent="-173038" defTabSz="914400">
              <a:lnSpc>
                <a:spcPct val="150000"/>
              </a:lnSpc>
              <a:spcBef>
                <a:spcPts val="300"/>
              </a:spcBef>
              <a:buClr>
                <a:schemeClr val="bg1"/>
              </a:buClr>
              <a:buFont typeface="Arial" pitchFamily="34" charset="0"/>
              <a:buChar char="•"/>
              <a:defRPr/>
            </a:pPr>
            <a:r>
              <a:rPr lang="en-US" altLang="zh-CN" sz="1600" dirty="0">
                <a:gradFill flip="none" rotWithShape="1">
                  <a:gsLst>
                    <a:gs pos="0">
                      <a:schemeClr val="bg1">
                        <a:lumMod val="95000"/>
                      </a:schemeClr>
                    </a:gs>
                    <a:gs pos="100000">
                      <a:schemeClr val="bg1">
                        <a:lumMod val="75000"/>
                      </a:scheme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Central point for policy evaluation</a:t>
            </a:r>
          </a:p>
          <a:p>
            <a:pPr marL="173038" lvl="1" indent="-173038" defTabSz="914400">
              <a:lnSpc>
                <a:spcPct val="150000"/>
              </a:lnSpc>
              <a:spcBef>
                <a:spcPts val="300"/>
              </a:spcBef>
              <a:buClr>
                <a:schemeClr val="bg1"/>
              </a:buClr>
              <a:buFont typeface="Arial" pitchFamily="34" charset="0"/>
              <a:buChar char="•"/>
              <a:defRPr/>
            </a:pPr>
            <a:r>
              <a:rPr lang="en-US" altLang="zh-CN" sz="1600" dirty="0" smtClean="0">
                <a:gradFill flip="none" rotWithShape="1">
                  <a:gsLst>
                    <a:gs pos="0">
                      <a:schemeClr val="bg1">
                        <a:lumMod val="95000"/>
                      </a:schemeClr>
                    </a:gs>
                    <a:gs pos="100000">
                      <a:schemeClr val="bg1">
                        <a:lumMod val="75000"/>
                      </a:scheme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Central collection point for resource utilization metrics</a:t>
            </a:r>
          </a:p>
        </p:txBody>
      </p:sp>
      <p:sp>
        <p:nvSpPr>
          <p:cNvPr id="8207" name="TextBox 19"/>
          <p:cNvSpPr txBox="1">
            <a:spLocks noChangeArrowheads="1"/>
          </p:cNvSpPr>
          <p:nvPr/>
        </p:nvSpPr>
        <p:spPr bwMode="auto">
          <a:xfrm rot="-5400000">
            <a:off x="5524576" y="2253758"/>
            <a:ext cx="543739" cy="246221"/>
          </a:xfrm>
          <a:prstGeom prst="rect">
            <a:avLst/>
          </a:prstGeom>
          <a:noFill/>
          <a:ln w="9525">
            <a:noFill/>
            <a:miter lim="800000"/>
            <a:headEnd/>
            <a:tailEnd/>
          </a:ln>
        </p:spPr>
        <p:txBody>
          <a:bodyPr wrap="none">
            <a:spAutoFit/>
          </a:bodyPr>
          <a:lstStyle/>
          <a:p>
            <a:pPr fontAlgn="auto">
              <a:spcBef>
                <a:spcPts val="0"/>
              </a:spcBef>
              <a:spcAft>
                <a:spcPts val="0"/>
              </a:spcAft>
            </a:pPr>
            <a:r>
              <a:rPr lang="en-US" altLang="zh-CN" sz="10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SQL01</a:t>
            </a:r>
          </a:p>
        </p:txBody>
      </p:sp>
      <p:sp>
        <p:nvSpPr>
          <p:cNvPr id="8208" name="TextBox 20"/>
          <p:cNvSpPr txBox="1">
            <a:spLocks noChangeArrowheads="1"/>
          </p:cNvSpPr>
          <p:nvPr/>
        </p:nvSpPr>
        <p:spPr bwMode="auto">
          <a:xfrm>
            <a:off x="7842803" y="2049463"/>
            <a:ext cx="1075911" cy="523220"/>
          </a:xfrm>
          <a:prstGeom prst="rect">
            <a:avLst/>
          </a:prstGeom>
          <a:noFill/>
          <a:ln w="9525">
            <a:noFill/>
            <a:miter lim="800000"/>
            <a:headEnd/>
            <a:tailEnd/>
          </a:ln>
        </p:spPr>
        <p:txBody>
          <a:bodyPr wrap="square">
            <a:spAutoFit/>
          </a:bodyPr>
          <a:lstStyle/>
          <a:p>
            <a:pPr fontAlgn="auto">
              <a:spcBef>
                <a:spcPts val="0"/>
              </a:spcBef>
              <a:spcAft>
                <a:spcPts val="0"/>
              </a:spcAft>
            </a:pPr>
            <a:r>
              <a:rPr lang="en-US" altLang="zh-CN" sz="14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Managed Instances</a:t>
            </a:r>
          </a:p>
        </p:txBody>
      </p:sp>
      <p:sp>
        <p:nvSpPr>
          <p:cNvPr id="8217" name="TextBox 29"/>
          <p:cNvSpPr txBox="1">
            <a:spLocks noChangeArrowheads="1"/>
          </p:cNvSpPr>
          <p:nvPr/>
        </p:nvSpPr>
        <p:spPr bwMode="auto">
          <a:xfrm>
            <a:off x="6261307" y="4333461"/>
            <a:ext cx="567784" cy="338554"/>
          </a:xfrm>
          <a:prstGeom prst="rect">
            <a:avLst/>
          </a:prstGeom>
          <a:noFill/>
          <a:ln w="9525">
            <a:noFill/>
            <a:miter lim="800000"/>
            <a:headEnd/>
            <a:tailEnd/>
          </a:ln>
        </p:spPr>
        <p:txBody>
          <a:bodyPr wrap="none">
            <a:spAutoFit/>
          </a:bodyPr>
          <a:lstStyle/>
          <a:p>
            <a:pPr fontAlgn="auto">
              <a:spcBef>
                <a:spcPts val="0"/>
              </a:spcBef>
              <a:spcAft>
                <a:spcPts val="0"/>
              </a:spcAft>
            </a:pPr>
            <a:r>
              <a:rPr lang="en-US" altLang="zh-CN" sz="16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UCP</a:t>
            </a:r>
            <a:endParaRPr lang="en-US" altLang="zh-CN" sz="115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grpSp>
        <p:nvGrpSpPr>
          <p:cNvPr id="64" name="Group 63"/>
          <p:cNvGrpSpPr/>
          <p:nvPr/>
        </p:nvGrpSpPr>
        <p:grpSpPr>
          <a:xfrm>
            <a:off x="7780325" y="4235659"/>
            <a:ext cx="718864" cy="680897"/>
            <a:chOff x="7873090" y="3997120"/>
            <a:chExt cx="718864" cy="680897"/>
          </a:xfrm>
        </p:grpSpPr>
        <p:sp>
          <p:nvSpPr>
            <p:cNvPr id="8206" name="TextBox 18"/>
            <p:cNvSpPr txBox="1">
              <a:spLocks noChangeArrowheads="1"/>
            </p:cNvSpPr>
            <p:nvPr/>
          </p:nvSpPr>
          <p:spPr bwMode="auto">
            <a:xfrm rot="-5400000">
              <a:off x="7659599" y="4210611"/>
              <a:ext cx="680897" cy="253916"/>
            </a:xfrm>
            <a:prstGeom prst="rect">
              <a:avLst/>
            </a:prstGeom>
            <a:noFill/>
            <a:ln w="9525">
              <a:noFill/>
              <a:miter lim="800000"/>
              <a:headEnd/>
              <a:tailEnd/>
            </a:ln>
          </p:spPr>
          <p:txBody>
            <a:bodyPr wrap="square">
              <a:spAutoFit/>
            </a:bodyPr>
            <a:lstStyle/>
            <a:p>
              <a:pPr fontAlgn="auto">
                <a:spcBef>
                  <a:spcPts val="0"/>
                </a:spcBef>
                <a:spcAft>
                  <a:spcPts val="0"/>
                </a:spcAft>
              </a:pPr>
              <a:r>
                <a:rPr lang="en-US" altLang="zh-CN" sz="10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SQL04</a:t>
              </a:r>
              <a:endParaRPr lang="en-US" altLang="zh-CN" sz="115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grpSp>
          <p:nvGrpSpPr>
            <p:cNvPr id="44" name="Group 43"/>
            <p:cNvGrpSpPr/>
            <p:nvPr/>
          </p:nvGrpSpPr>
          <p:grpSpPr>
            <a:xfrm>
              <a:off x="8131703" y="4149610"/>
              <a:ext cx="460251" cy="502355"/>
              <a:chOff x="2764573" y="3155697"/>
              <a:chExt cx="460251" cy="502355"/>
            </a:xfrm>
          </p:grpSpPr>
          <p:pic>
            <p:nvPicPr>
              <p:cNvPr id="42" name="Picture 2" descr="C:\Users\mollie\Desktop\desktop files are all in here\jpegs pngs\server.png"/>
              <p:cNvPicPr>
                <a:picLocks noChangeAspect="1" noChangeArrowheads="1"/>
              </p:cNvPicPr>
              <p:nvPr/>
            </p:nvPicPr>
            <p:blipFill>
              <a:blip r:embed="rId3" cstate="print"/>
              <a:stretch>
                <a:fillRect/>
              </a:stretch>
            </p:blipFill>
            <p:spPr bwMode="auto">
              <a:xfrm>
                <a:off x="2764573" y="3155697"/>
                <a:ext cx="346160" cy="489157"/>
              </a:xfrm>
              <a:prstGeom prst="rect">
                <a:avLst/>
              </a:prstGeom>
              <a:noFill/>
              <a:ln>
                <a:noFill/>
              </a:ln>
            </p:spPr>
          </p:pic>
          <p:pic>
            <p:nvPicPr>
              <p:cNvPr id="43" name="Picture 32" descr="C:\Users\mollie\Pictures\DVD_ART34\Artwork_Imagery\Shapes\Cylinder\blue gel cylinder.png"/>
              <p:cNvPicPr>
                <a:picLocks noChangeAspect="1" noChangeArrowheads="1"/>
              </p:cNvPicPr>
              <p:nvPr/>
            </p:nvPicPr>
            <p:blipFill>
              <a:blip r:embed="rId4" cstate="print"/>
              <a:srcRect/>
              <a:stretch>
                <a:fillRect/>
              </a:stretch>
            </p:blipFill>
            <p:spPr bwMode="auto">
              <a:xfrm>
                <a:off x="2991202" y="3432773"/>
                <a:ext cx="233622" cy="225279"/>
              </a:xfrm>
              <a:prstGeom prst="rect">
                <a:avLst/>
              </a:prstGeom>
              <a:noFill/>
            </p:spPr>
          </p:pic>
        </p:grpSp>
      </p:grpSp>
      <p:sp>
        <p:nvSpPr>
          <p:cNvPr id="46" name="Rounded Rectangle 45"/>
          <p:cNvSpPr/>
          <p:nvPr/>
        </p:nvSpPr>
        <p:spPr bwMode="auto">
          <a:xfrm>
            <a:off x="225807" y="2096769"/>
            <a:ext cx="3802854" cy="527161"/>
          </a:xfrm>
          <a:prstGeom prst="roundRect">
            <a:avLst>
              <a:gd name="adj" fmla="val 29567"/>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sz="15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45" name="Rectangle 44"/>
          <p:cNvSpPr/>
          <p:nvPr/>
        </p:nvSpPr>
        <p:spPr>
          <a:xfrm>
            <a:off x="553453" y="2157058"/>
            <a:ext cx="615874" cy="399661"/>
          </a:xfrm>
          <a:prstGeom prst="rect">
            <a:avLst/>
          </a:prstGeom>
        </p:spPr>
        <p:txBody>
          <a:bodyPr wrap="none">
            <a:spAutoFit/>
          </a:bodyPr>
          <a:lstStyle/>
          <a:p>
            <a:pPr marL="0" lvl="1" indent="-342900" algn="ctr" defTabSz="914159">
              <a:lnSpc>
                <a:spcPct val="120000"/>
              </a:lnSpc>
              <a:spcBef>
                <a:spcPts val="630"/>
              </a:spcBef>
              <a:buClr>
                <a:srgbClr xmlns:mc="http://schemas.openxmlformats.org/markup-compatibility/2006" xmlns:a14="http://schemas.microsoft.com/office/drawing/2007/7/7/main" val="FFFF99" mc:Ignorable=""/>
              </a:buClr>
              <a:buSzPct val="120000"/>
              <a:defRPr/>
            </a:pPr>
            <a:r>
              <a:rPr lang="en-US" altLang="zh-CN"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UCP</a:t>
            </a:r>
          </a:p>
        </p:txBody>
      </p:sp>
      <p:grpSp>
        <p:nvGrpSpPr>
          <p:cNvPr id="62" name="Group 61"/>
          <p:cNvGrpSpPr/>
          <p:nvPr/>
        </p:nvGrpSpPr>
        <p:grpSpPr>
          <a:xfrm>
            <a:off x="7841065" y="3493716"/>
            <a:ext cx="671375" cy="543739"/>
            <a:chOff x="7960335" y="3281681"/>
            <a:chExt cx="671375" cy="543739"/>
          </a:xfrm>
        </p:grpSpPr>
        <p:sp>
          <p:nvSpPr>
            <p:cNvPr id="8214" name="TextBox 26"/>
            <p:cNvSpPr txBox="1">
              <a:spLocks noChangeArrowheads="1"/>
            </p:cNvSpPr>
            <p:nvPr/>
          </p:nvSpPr>
          <p:spPr bwMode="auto">
            <a:xfrm rot="-5400000">
              <a:off x="7811576" y="3430440"/>
              <a:ext cx="543739" cy="246221"/>
            </a:xfrm>
            <a:prstGeom prst="rect">
              <a:avLst/>
            </a:prstGeom>
            <a:noFill/>
            <a:ln w="9525">
              <a:noFill/>
              <a:miter lim="800000"/>
              <a:headEnd/>
              <a:tailEnd/>
            </a:ln>
          </p:spPr>
          <p:txBody>
            <a:bodyPr wrap="none">
              <a:spAutoFit/>
            </a:bodyPr>
            <a:lstStyle/>
            <a:p>
              <a:pPr fontAlgn="auto">
                <a:spcBef>
                  <a:spcPts val="0"/>
                </a:spcBef>
                <a:spcAft>
                  <a:spcPts val="0"/>
                </a:spcAft>
              </a:pPr>
              <a:r>
                <a:rPr lang="en-US" altLang="zh-CN" sz="10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SQL05</a:t>
              </a:r>
            </a:p>
          </p:txBody>
        </p:sp>
        <p:grpSp>
          <p:nvGrpSpPr>
            <p:cNvPr id="47" name="Group 46"/>
            <p:cNvGrpSpPr/>
            <p:nvPr/>
          </p:nvGrpSpPr>
          <p:grpSpPr>
            <a:xfrm>
              <a:off x="8171459" y="3301471"/>
              <a:ext cx="460251" cy="502355"/>
              <a:chOff x="2764573" y="3155697"/>
              <a:chExt cx="460251" cy="502355"/>
            </a:xfrm>
          </p:grpSpPr>
          <p:pic>
            <p:nvPicPr>
              <p:cNvPr id="48" name="Picture 2" descr="C:\Users\mollie\Desktop\desktop files are all in here\jpegs pngs\server.png"/>
              <p:cNvPicPr>
                <a:picLocks noChangeAspect="1" noChangeArrowheads="1"/>
              </p:cNvPicPr>
              <p:nvPr/>
            </p:nvPicPr>
            <p:blipFill>
              <a:blip r:embed="rId3" cstate="print"/>
              <a:stretch>
                <a:fillRect/>
              </a:stretch>
            </p:blipFill>
            <p:spPr bwMode="auto">
              <a:xfrm>
                <a:off x="2764573" y="3155697"/>
                <a:ext cx="346160" cy="489157"/>
              </a:xfrm>
              <a:prstGeom prst="rect">
                <a:avLst/>
              </a:prstGeom>
              <a:noFill/>
              <a:ln>
                <a:noFill/>
              </a:ln>
            </p:spPr>
          </p:pic>
          <p:pic>
            <p:nvPicPr>
              <p:cNvPr id="49" name="Picture 32" descr="C:\Users\mollie\Pictures\DVD_ART34\Artwork_Imagery\Shapes\Cylinder\blue gel cylinder.png"/>
              <p:cNvPicPr>
                <a:picLocks noChangeAspect="1" noChangeArrowheads="1"/>
              </p:cNvPicPr>
              <p:nvPr/>
            </p:nvPicPr>
            <p:blipFill>
              <a:blip r:embed="rId4" cstate="print"/>
              <a:srcRect/>
              <a:stretch>
                <a:fillRect/>
              </a:stretch>
            </p:blipFill>
            <p:spPr bwMode="auto">
              <a:xfrm>
                <a:off x="2991202" y="3432773"/>
                <a:ext cx="233622" cy="225279"/>
              </a:xfrm>
              <a:prstGeom prst="rect">
                <a:avLst/>
              </a:prstGeom>
              <a:noFill/>
            </p:spPr>
          </p:pic>
        </p:grpSp>
      </p:grpSp>
      <p:grpSp>
        <p:nvGrpSpPr>
          <p:cNvPr id="67" name="Group 66"/>
          <p:cNvGrpSpPr/>
          <p:nvPr/>
        </p:nvGrpSpPr>
        <p:grpSpPr>
          <a:xfrm>
            <a:off x="7425934" y="2741102"/>
            <a:ext cx="675687" cy="543739"/>
            <a:chOff x="7425934" y="2741102"/>
            <a:chExt cx="675687" cy="543739"/>
          </a:xfrm>
        </p:grpSpPr>
        <p:sp>
          <p:nvSpPr>
            <p:cNvPr id="8205" name="TextBox 17"/>
            <p:cNvSpPr txBox="1">
              <a:spLocks noChangeArrowheads="1"/>
            </p:cNvSpPr>
            <p:nvPr/>
          </p:nvSpPr>
          <p:spPr bwMode="auto">
            <a:xfrm rot="-5400000">
              <a:off x="7277175" y="2889861"/>
              <a:ext cx="543739" cy="246221"/>
            </a:xfrm>
            <a:prstGeom prst="rect">
              <a:avLst/>
            </a:prstGeom>
            <a:noFill/>
            <a:ln w="9525">
              <a:noFill/>
              <a:miter lim="800000"/>
              <a:headEnd/>
              <a:tailEnd/>
            </a:ln>
          </p:spPr>
          <p:txBody>
            <a:bodyPr wrap="none">
              <a:spAutoFit/>
            </a:bodyPr>
            <a:lstStyle/>
            <a:p>
              <a:pPr fontAlgn="auto">
                <a:spcBef>
                  <a:spcPts val="0"/>
                </a:spcBef>
                <a:spcAft>
                  <a:spcPts val="0"/>
                </a:spcAft>
              </a:pPr>
              <a:r>
                <a:rPr lang="en-US" altLang="zh-CN" sz="10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SQL03</a:t>
              </a:r>
            </a:p>
          </p:txBody>
        </p:sp>
        <p:grpSp>
          <p:nvGrpSpPr>
            <p:cNvPr id="50" name="Group 49"/>
            <p:cNvGrpSpPr/>
            <p:nvPr/>
          </p:nvGrpSpPr>
          <p:grpSpPr>
            <a:xfrm>
              <a:off x="7641370" y="2744879"/>
              <a:ext cx="460251" cy="502355"/>
              <a:chOff x="2764573" y="3155697"/>
              <a:chExt cx="460251" cy="502355"/>
            </a:xfrm>
          </p:grpSpPr>
          <p:pic>
            <p:nvPicPr>
              <p:cNvPr id="51" name="Picture 2" descr="C:\Users\mollie\Desktop\desktop files are all in here\jpegs pngs\server.png"/>
              <p:cNvPicPr>
                <a:picLocks noChangeAspect="1" noChangeArrowheads="1"/>
              </p:cNvPicPr>
              <p:nvPr/>
            </p:nvPicPr>
            <p:blipFill>
              <a:blip r:embed="rId3" cstate="print"/>
              <a:stretch>
                <a:fillRect/>
              </a:stretch>
            </p:blipFill>
            <p:spPr bwMode="auto">
              <a:xfrm>
                <a:off x="2764573" y="3155697"/>
                <a:ext cx="346160" cy="489157"/>
              </a:xfrm>
              <a:prstGeom prst="rect">
                <a:avLst/>
              </a:prstGeom>
              <a:noFill/>
              <a:ln>
                <a:noFill/>
              </a:ln>
            </p:spPr>
          </p:pic>
          <p:pic>
            <p:nvPicPr>
              <p:cNvPr id="52" name="Picture 32" descr="C:\Users\mollie\Pictures\DVD_ART34\Artwork_Imagery\Shapes\Cylinder\blue gel cylinder.png"/>
              <p:cNvPicPr>
                <a:picLocks noChangeAspect="1" noChangeArrowheads="1"/>
              </p:cNvPicPr>
              <p:nvPr/>
            </p:nvPicPr>
            <p:blipFill>
              <a:blip r:embed="rId4" cstate="print"/>
              <a:srcRect/>
              <a:stretch>
                <a:fillRect/>
              </a:stretch>
            </p:blipFill>
            <p:spPr bwMode="auto">
              <a:xfrm>
                <a:off x="2991202" y="3432773"/>
                <a:ext cx="233622" cy="225279"/>
              </a:xfrm>
              <a:prstGeom prst="rect">
                <a:avLst/>
              </a:prstGeom>
              <a:noFill/>
            </p:spPr>
          </p:pic>
        </p:grpSp>
      </p:grpSp>
      <p:grpSp>
        <p:nvGrpSpPr>
          <p:cNvPr id="61" name="Group 60"/>
          <p:cNvGrpSpPr/>
          <p:nvPr/>
        </p:nvGrpSpPr>
        <p:grpSpPr>
          <a:xfrm>
            <a:off x="6697064" y="2148069"/>
            <a:ext cx="688940" cy="543739"/>
            <a:chOff x="6736821" y="2042051"/>
            <a:chExt cx="688940" cy="543739"/>
          </a:xfrm>
        </p:grpSpPr>
        <p:sp>
          <p:nvSpPr>
            <p:cNvPr id="8204" name="TextBox 16"/>
            <p:cNvSpPr txBox="1">
              <a:spLocks noChangeArrowheads="1"/>
            </p:cNvSpPr>
            <p:nvPr/>
          </p:nvSpPr>
          <p:spPr bwMode="auto">
            <a:xfrm rot="-5400000">
              <a:off x="6588062" y="2190810"/>
              <a:ext cx="543739" cy="246221"/>
            </a:xfrm>
            <a:prstGeom prst="rect">
              <a:avLst/>
            </a:prstGeom>
            <a:noFill/>
            <a:ln w="9525">
              <a:noFill/>
              <a:miter lim="800000"/>
              <a:headEnd/>
              <a:tailEnd/>
            </a:ln>
          </p:spPr>
          <p:txBody>
            <a:bodyPr wrap="none">
              <a:spAutoFit/>
            </a:bodyPr>
            <a:lstStyle/>
            <a:p>
              <a:pPr fontAlgn="auto">
                <a:spcBef>
                  <a:spcPts val="0"/>
                </a:spcBef>
                <a:spcAft>
                  <a:spcPts val="0"/>
                </a:spcAft>
              </a:pPr>
              <a:r>
                <a:rPr lang="en-US" altLang="zh-CN" sz="10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SQL02</a:t>
              </a:r>
            </a:p>
          </p:txBody>
        </p:sp>
        <p:grpSp>
          <p:nvGrpSpPr>
            <p:cNvPr id="53" name="Group 52"/>
            <p:cNvGrpSpPr/>
            <p:nvPr/>
          </p:nvGrpSpPr>
          <p:grpSpPr>
            <a:xfrm>
              <a:off x="6965510" y="2069018"/>
              <a:ext cx="460251" cy="502355"/>
              <a:chOff x="2764573" y="3155697"/>
              <a:chExt cx="460251" cy="502355"/>
            </a:xfrm>
          </p:grpSpPr>
          <p:pic>
            <p:nvPicPr>
              <p:cNvPr id="54" name="Picture 2" descr="C:\Users\mollie\Desktop\desktop files are all in here\jpegs pngs\server.png"/>
              <p:cNvPicPr>
                <a:picLocks noChangeAspect="1" noChangeArrowheads="1"/>
              </p:cNvPicPr>
              <p:nvPr/>
            </p:nvPicPr>
            <p:blipFill>
              <a:blip r:embed="rId3" cstate="print"/>
              <a:stretch>
                <a:fillRect/>
              </a:stretch>
            </p:blipFill>
            <p:spPr bwMode="auto">
              <a:xfrm>
                <a:off x="2764573" y="3155697"/>
                <a:ext cx="346160" cy="489157"/>
              </a:xfrm>
              <a:prstGeom prst="rect">
                <a:avLst/>
              </a:prstGeom>
              <a:noFill/>
              <a:ln>
                <a:noFill/>
              </a:ln>
            </p:spPr>
          </p:pic>
          <p:pic>
            <p:nvPicPr>
              <p:cNvPr id="55" name="Picture 32" descr="C:\Users\mollie\Pictures\DVD_ART34\Artwork_Imagery\Shapes\Cylinder\blue gel cylinder.png"/>
              <p:cNvPicPr>
                <a:picLocks noChangeAspect="1" noChangeArrowheads="1"/>
              </p:cNvPicPr>
              <p:nvPr/>
            </p:nvPicPr>
            <p:blipFill>
              <a:blip r:embed="rId4" cstate="print"/>
              <a:srcRect/>
              <a:stretch>
                <a:fillRect/>
              </a:stretch>
            </p:blipFill>
            <p:spPr bwMode="auto">
              <a:xfrm>
                <a:off x="2991202" y="3432773"/>
                <a:ext cx="233622" cy="225279"/>
              </a:xfrm>
              <a:prstGeom prst="rect">
                <a:avLst/>
              </a:prstGeom>
              <a:noFill/>
            </p:spPr>
          </p:pic>
        </p:grpSp>
      </p:grpSp>
      <p:grpSp>
        <p:nvGrpSpPr>
          <p:cNvPr id="56" name="Group 55"/>
          <p:cNvGrpSpPr/>
          <p:nvPr/>
        </p:nvGrpSpPr>
        <p:grpSpPr>
          <a:xfrm>
            <a:off x="5958345" y="2122027"/>
            <a:ext cx="460251" cy="502355"/>
            <a:chOff x="2764573" y="3155697"/>
            <a:chExt cx="460251" cy="502355"/>
          </a:xfrm>
        </p:grpSpPr>
        <p:pic>
          <p:nvPicPr>
            <p:cNvPr id="57" name="Picture 2" descr="C:\Users\mollie\Desktop\desktop files are all in here\jpegs pngs\server.png"/>
            <p:cNvPicPr>
              <a:picLocks noChangeAspect="1" noChangeArrowheads="1"/>
            </p:cNvPicPr>
            <p:nvPr/>
          </p:nvPicPr>
          <p:blipFill>
            <a:blip r:embed="rId3" cstate="print"/>
            <a:stretch>
              <a:fillRect/>
            </a:stretch>
          </p:blipFill>
          <p:spPr bwMode="auto">
            <a:xfrm>
              <a:off x="2764573" y="3155697"/>
              <a:ext cx="346160" cy="489157"/>
            </a:xfrm>
            <a:prstGeom prst="rect">
              <a:avLst/>
            </a:prstGeom>
            <a:noFill/>
            <a:ln>
              <a:noFill/>
            </a:ln>
          </p:spPr>
        </p:pic>
        <p:pic>
          <p:nvPicPr>
            <p:cNvPr id="58" name="Picture 32" descr="C:\Users\mollie\Pictures\DVD_ART34\Artwork_Imagery\Shapes\Cylinder\blue gel cylinder.png"/>
            <p:cNvPicPr>
              <a:picLocks noChangeAspect="1" noChangeArrowheads="1"/>
            </p:cNvPicPr>
            <p:nvPr/>
          </p:nvPicPr>
          <p:blipFill>
            <a:blip r:embed="rId4" cstate="print"/>
            <a:srcRect/>
            <a:stretch>
              <a:fillRect/>
            </a:stretch>
          </p:blipFill>
          <p:spPr bwMode="auto">
            <a:xfrm>
              <a:off x="2991202" y="3432773"/>
              <a:ext cx="233622" cy="225279"/>
            </a:xfrm>
            <a:prstGeom prst="rect">
              <a:avLst/>
            </a:prstGeom>
            <a:noFill/>
          </p:spPr>
        </p:pic>
      </p:grpSp>
      <p:sp>
        <p:nvSpPr>
          <p:cNvPr id="59" name="Freeform 126"/>
          <p:cNvSpPr>
            <a:spLocks/>
          </p:cNvSpPr>
          <p:nvPr/>
        </p:nvSpPr>
        <p:spPr bwMode="auto">
          <a:xfrm rot="5582490">
            <a:off x="5590541" y="3052054"/>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alpha val="0"/>
                </a:srgbClr>
              </a:gs>
              <a:gs pos="100000">
                <a:srgbClr xmlns:mc="http://schemas.openxmlformats.org/markup-compatibility/2006" xmlns:a14="http://schemas.microsoft.com/office/drawing/2007/7/7/main" val="FF3300" mc:Ignorable="">
                  <a:lumMod val="50000"/>
                  <a:alpha val="0"/>
                </a:srgbClr>
              </a:gs>
            </a:gsLst>
            <a:lin ang="0" scaled="0"/>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60" name="Freeform 126"/>
          <p:cNvSpPr>
            <a:spLocks/>
          </p:cNvSpPr>
          <p:nvPr/>
        </p:nvSpPr>
        <p:spPr bwMode="auto">
          <a:xfrm rot="7116844">
            <a:off x="6120626" y="3118315"/>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alpha val="0"/>
                </a:srgbClr>
              </a:gs>
              <a:gs pos="100000">
                <a:srgbClr xmlns:mc="http://schemas.openxmlformats.org/markup-compatibility/2006" xmlns:a14="http://schemas.microsoft.com/office/drawing/2007/7/7/main" val="FF3300" mc:Ignorable="">
                  <a:lumMod val="50000"/>
                  <a:alpha val="0"/>
                </a:srgbClr>
              </a:gs>
            </a:gsLst>
            <a:lin ang="0" scaled="0"/>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63" name="Freeform 126"/>
          <p:cNvSpPr>
            <a:spLocks/>
          </p:cNvSpPr>
          <p:nvPr/>
        </p:nvSpPr>
        <p:spPr bwMode="auto">
          <a:xfrm rot="8685389">
            <a:off x="6451933" y="3409863"/>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alpha val="0"/>
                </a:srgbClr>
              </a:gs>
              <a:gs pos="100000">
                <a:srgbClr xmlns:mc="http://schemas.openxmlformats.org/markup-compatibility/2006" xmlns:a14="http://schemas.microsoft.com/office/drawing/2007/7/7/main" val="FF3300" mc:Ignorable="">
                  <a:lumMod val="50000"/>
                  <a:alpha val="0"/>
                </a:srgbClr>
              </a:gs>
            </a:gsLst>
            <a:lin ang="0" scaled="0"/>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65" name="Freeform 126"/>
          <p:cNvSpPr>
            <a:spLocks/>
          </p:cNvSpPr>
          <p:nvPr/>
        </p:nvSpPr>
        <p:spPr bwMode="auto">
          <a:xfrm rot="10428776">
            <a:off x="6544700" y="3807428"/>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alpha val="0"/>
                </a:srgbClr>
              </a:gs>
              <a:gs pos="100000">
                <a:srgbClr xmlns:mc="http://schemas.openxmlformats.org/markup-compatibility/2006" xmlns:a14="http://schemas.microsoft.com/office/drawing/2007/7/7/main" val="FF3300" mc:Ignorable="">
                  <a:lumMod val="50000"/>
                  <a:alpha val="0"/>
                </a:srgbClr>
              </a:gs>
            </a:gsLst>
            <a:lin ang="0" scaled="0"/>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66" name="Freeform 126"/>
          <p:cNvSpPr>
            <a:spLocks/>
          </p:cNvSpPr>
          <p:nvPr/>
        </p:nvSpPr>
        <p:spPr bwMode="auto">
          <a:xfrm rot="11702413">
            <a:off x="6584456" y="4258002"/>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alpha val="0"/>
                </a:srgbClr>
              </a:gs>
              <a:gs pos="100000">
                <a:srgbClr xmlns:mc="http://schemas.openxmlformats.org/markup-compatibility/2006" xmlns:a14="http://schemas.microsoft.com/office/drawing/2007/7/7/main" val="FF3300" mc:Ignorable="">
                  <a:lumMod val="50000"/>
                  <a:alpha val="0"/>
                </a:srgbClr>
              </a:gs>
            </a:gsLst>
            <a:lin ang="0" scaled="0"/>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68" name="Rectangle 67"/>
          <p:cNvSpPr/>
          <p:nvPr/>
        </p:nvSpPr>
        <p:spPr bwMode="auto">
          <a:xfrm rot="4200000">
            <a:off x="5877702" y="3869954"/>
            <a:ext cx="45719" cy="773967"/>
          </a:xfrm>
          <a:prstGeom prst="rect">
            <a:avLst/>
          </a:prstGeom>
          <a:gradFill flip="none" rotWithShape="1">
            <a:gsLst>
              <a:gs pos="0">
                <a:srgbClr xmlns:mc="http://schemas.openxmlformats.org/markup-compatibility/2006" xmlns:a14="http://schemas.microsoft.com/office/drawing/2007/7/7/main" val="FF3300" mc:Ignorable="">
                  <a:alpha val="0"/>
                </a:srgbClr>
              </a:gs>
              <a:gs pos="50000">
                <a:srgbClr xmlns:mc="http://schemas.openxmlformats.org/markup-compatibility/2006" xmlns:a14="http://schemas.microsoft.com/office/drawing/2007/7/7/main" val="FF3300" mc:Ignorable="">
                  <a:lumMod val="75000"/>
                </a:srgbClr>
              </a:gs>
              <a:gs pos="82000">
                <a:srgbClr xmlns:mc="http://schemas.openxmlformats.org/markup-compatibility/2006" xmlns:a14="http://schemas.microsoft.com/office/drawing/2007/7/7/main" val="FF3300" mc:Ignorable="">
                  <a:lumMod val="50000"/>
                  <a:alpha val="0"/>
                </a:srgbClr>
              </a:gs>
            </a:gsLst>
            <a:lin ang="5400000" scaled="0"/>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err="1" smtClean="0">
              <a:solidFill>
                <a:sysClr val="windowText" lastClr="000000"/>
              </a:solidFill>
              <a:latin typeface="Segoe UI" pitchFamily="34" charset="0"/>
              <a:cs typeface="+mn-cs"/>
            </a:endParaRPr>
          </a:p>
        </p:txBody>
      </p:sp>
      <p:grpSp>
        <p:nvGrpSpPr>
          <p:cNvPr id="37" name="Group 36"/>
          <p:cNvGrpSpPr/>
          <p:nvPr/>
        </p:nvGrpSpPr>
        <p:grpSpPr>
          <a:xfrm>
            <a:off x="6093546" y="3490623"/>
            <a:ext cx="597077" cy="787644"/>
            <a:chOff x="4637463" y="4907364"/>
            <a:chExt cx="597077" cy="787644"/>
          </a:xfrm>
        </p:grpSpPr>
        <p:pic>
          <p:nvPicPr>
            <p:cNvPr id="33" name="Picture 2" descr="C:\Users\mollie\Desktop\desktop files are all in here\jpegs pngs\server.png"/>
            <p:cNvPicPr>
              <a:picLocks noChangeAspect="1" noChangeArrowheads="1"/>
            </p:cNvPicPr>
            <p:nvPr/>
          </p:nvPicPr>
          <p:blipFill>
            <a:blip r:embed="rId5" cstate="print"/>
            <a:stretch>
              <a:fillRect/>
            </a:stretch>
          </p:blipFill>
          <p:spPr bwMode="auto">
            <a:xfrm>
              <a:off x="4637463" y="4907364"/>
              <a:ext cx="557389" cy="787644"/>
            </a:xfrm>
            <a:prstGeom prst="rect">
              <a:avLst/>
            </a:prstGeom>
            <a:noFill/>
            <a:ln>
              <a:noFill/>
            </a:ln>
          </p:spPr>
        </p:pic>
        <p:pic>
          <p:nvPicPr>
            <p:cNvPr id="36" name="Picture 35" descr="dotty_icon.png"/>
            <p:cNvPicPr>
              <a:picLocks noChangeAspect="1"/>
            </p:cNvPicPr>
            <p:nvPr/>
          </p:nvPicPr>
          <p:blipFill>
            <a:blip r:embed="rId6" cstate="print"/>
            <a:stretch>
              <a:fillRect/>
            </a:stretch>
          </p:blipFill>
          <p:spPr>
            <a:xfrm>
              <a:off x="4997472" y="5247861"/>
              <a:ext cx="237068" cy="400563"/>
            </a:xfrm>
            <a:prstGeom prst="rect">
              <a:avLst/>
            </a:prstGeom>
          </p:spPr>
        </p:pic>
      </p:grpSp>
      <p:grpSp>
        <p:nvGrpSpPr>
          <p:cNvPr id="71" name="Group 70"/>
          <p:cNvGrpSpPr/>
          <p:nvPr/>
        </p:nvGrpSpPr>
        <p:grpSpPr>
          <a:xfrm>
            <a:off x="4439479" y="3381332"/>
            <a:ext cx="2129138" cy="1758707"/>
            <a:chOff x="4714875" y="3619405"/>
            <a:chExt cx="1794415" cy="1482220"/>
          </a:xfrm>
        </p:grpSpPr>
        <p:sp>
          <p:nvSpPr>
            <p:cNvPr id="70" name="Rounded Rectangle 69"/>
            <p:cNvSpPr/>
            <p:nvPr/>
          </p:nvSpPr>
          <p:spPr bwMode="auto">
            <a:xfrm>
              <a:off x="4811059" y="3620188"/>
              <a:ext cx="927132" cy="527161"/>
            </a:xfrm>
            <a:prstGeom prst="roundRect">
              <a:avLst>
                <a:gd name="adj" fmla="val 29567"/>
              </a:avLst>
            </a:prstGeom>
            <a:gradFill flip="none" rotWithShape="1">
              <a:gsLst>
                <a:gs pos="0">
                  <a:srgbClr xmlns:mc="http://schemas.openxmlformats.org/markup-compatibility/2006" xmlns:a14="http://schemas.microsoft.com/office/drawing/2007/7/7/main" val="FFFFFF" mc:Ignorable=""/>
                </a:gs>
                <a:gs pos="2000">
                  <a:srgbClr xmlns:mc="http://schemas.openxmlformats.org/markup-compatibility/2006" xmlns:a14="http://schemas.microsoft.com/office/drawing/2007/7/7/main" val="FFFFFF" mc:Ignorable="">
                    <a:alpha val="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alpha val="0"/>
                  </a:srgbClr>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sz="15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12" name="TextBox 11"/>
            <p:cNvSpPr txBox="1"/>
            <p:nvPr/>
          </p:nvSpPr>
          <p:spPr bwMode="auto">
            <a:xfrm>
              <a:off x="4894493" y="3619405"/>
              <a:ext cx="404217" cy="217888"/>
            </a:xfrm>
            <a:prstGeom prst="rect">
              <a:avLst/>
            </a:prstGeom>
            <a:noFill/>
          </p:spPr>
          <p:txBody>
            <a:bodyPr wrap="none">
              <a:spAutoFit/>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r>
                <a:rPr lang="en-US" altLang="zh-CN" sz="12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DBA</a:t>
              </a:r>
            </a:p>
          </p:txBody>
        </p:sp>
        <p:pic>
          <p:nvPicPr>
            <p:cNvPr id="2051" name="Picture 3" descr="C:\users\eva.adi\desktop\dvd36\dvd_art36\logos\sql server\sql server (brand)\SQL Server generic brand Grid v.png"/>
            <p:cNvPicPr>
              <a:picLocks noChangeAspect="1" noChangeArrowheads="1"/>
            </p:cNvPicPr>
            <p:nvPr/>
          </p:nvPicPr>
          <p:blipFill>
            <a:blip r:embed="rId7" cstate="print"/>
            <a:srcRect/>
            <a:stretch>
              <a:fillRect/>
            </a:stretch>
          </p:blipFill>
          <p:spPr bwMode="auto">
            <a:xfrm>
              <a:off x="4876800" y="4564258"/>
              <a:ext cx="631059" cy="517847"/>
            </a:xfrm>
            <a:prstGeom prst="rect">
              <a:avLst/>
            </a:prstGeom>
            <a:noFill/>
          </p:spPr>
        </p:pic>
        <p:pic>
          <p:nvPicPr>
            <p:cNvPr id="2050" name="Picture 2" descr="C:\Users\eva.ADI\Desktop\DVD36\DVD_ART36\Artwork_Imagery\Brand Photos\Scenarios\FY08 Brand - Business - No_exp\woman sitting office computer working business IW.png"/>
            <p:cNvPicPr>
              <a:picLocks noChangeAspect="1" noChangeArrowheads="1"/>
            </p:cNvPicPr>
            <p:nvPr/>
          </p:nvPicPr>
          <p:blipFill>
            <a:blip r:embed="rId8" cstate="print"/>
            <a:srcRect l="29309"/>
            <a:stretch>
              <a:fillRect/>
            </a:stretch>
          </p:blipFill>
          <p:spPr bwMode="auto">
            <a:xfrm>
              <a:off x="4714875" y="3642231"/>
              <a:ext cx="1351423" cy="1379033"/>
            </a:xfrm>
            <a:prstGeom prst="rect">
              <a:avLst/>
            </a:prstGeom>
            <a:noFill/>
          </p:spPr>
        </p:pic>
        <p:sp>
          <p:nvSpPr>
            <p:cNvPr id="15" name="TextBox 14"/>
            <p:cNvSpPr txBox="1"/>
            <p:nvPr/>
          </p:nvSpPr>
          <p:spPr bwMode="auto">
            <a:xfrm>
              <a:off x="5541365" y="4712539"/>
              <a:ext cx="967925" cy="389086"/>
            </a:xfrm>
            <a:prstGeom prst="rect">
              <a:avLst/>
            </a:prstGeom>
            <a:noFill/>
          </p:spPr>
          <p:txBody>
            <a:bodyPr wrap="square">
              <a:spAutoFit/>
            </a:bodyPr>
            <a:lstStyle/>
            <a:p>
              <a:pPr fontAlgn="auto">
                <a:spcBef>
                  <a:spcPts val="0"/>
                </a:spcBef>
                <a:spcAft>
                  <a:spcPts val="0"/>
                </a:spcAft>
                <a:defRPr/>
              </a:pPr>
              <a:r>
                <a:rPr lang="en-US" altLang="zh-CN" sz="12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Management Studio</a:t>
              </a:r>
            </a:p>
          </p:txBody>
        </p:sp>
      </p:grpSp>
    </p:spTree>
    <p:extLst/>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15"/>
          <p:cNvSpPr>
            <a:spLocks/>
          </p:cNvSpPr>
          <p:nvPr/>
        </p:nvSpPr>
        <p:spPr bwMode="auto">
          <a:xfrm rot="16200000">
            <a:off x="1787857" y="-418533"/>
            <a:ext cx="5568287" cy="8534402"/>
          </a:xfrm>
          <a:prstGeom prst="rect">
            <a:avLst/>
          </a:prstGeom>
          <a:gradFill flip="none" rotWithShape="1">
            <a:gsLst>
              <a:gs pos="0">
                <a:schemeClr val="tx1">
                  <a:lumMod val="65000"/>
                  <a:lumOff val="35000"/>
                </a:schemeClr>
              </a:gs>
              <a:gs pos="50000">
                <a:schemeClr val="tx1">
                  <a:lumMod val="75000"/>
                  <a:lumOff val="25000"/>
                </a:schemeClr>
              </a:gs>
              <a:gs pos="82000">
                <a:schemeClr val="tx1">
                  <a:lumMod val="95000"/>
                  <a:lumOff val="5000"/>
                </a:schemeClr>
              </a:gs>
            </a:gsLst>
            <a:path path="circle">
              <a:fillToRect l="50000" t="50000" r="50000" b="50000"/>
            </a:path>
            <a:tileRect/>
          </a:gradFill>
          <a:ln w="349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30" name="Freeform 15"/>
          <p:cNvSpPr>
            <a:spLocks/>
          </p:cNvSpPr>
          <p:nvPr/>
        </p:nvSpPr>
        <p:spPr bwMode="auto">
          <a:xfrm rot="16200000">
            <a:off x="2107096" y="-6627"/>
            <a:ext cx="4929809" cy="7540488"/>
          </a:xfrm>
          <a:prstGeom prst="roundRect">
            <a:avLst/>
          </a:pr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srgbClr>
              </a:gs>
              <a:gs pos="82000">
                <a:srgbClr xmlns:mc="http://schemas.openxmlformats.org/markup-compatibility/2006" xmlns:a14="http://schemas.microsoft.com/office/drawing/2007/7/7/main" val="FF3300" mc:Ignorable="">
                  <a:lumMod val="50000"/>
                </a:srgb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grpSp>
        <p:nvGrpSpPr>
          <p:cNvPr id="37" name="Group 36"/>
          <p:cNvGrpSpPr/>
          <p:nvPr/>
        </p:nvGrpSpPr>
        <p:grpSpPr>
          <a:xfrm>
            <a:off x="756016" y="1285461"/>
            <a:ext cx="7631969" cy="5150492"/>
            <a:chOff x="584377" y="1285461"/>
            <a:chExt cx="7631969" cy="5150492"/>
          </a:xfrm>
        </p:grpSpPr>
        <p:sp>
          <p:nvSpPr>
            <p:cNvPr id="31" name="Freeform 15"/>
            <p:cNvSpPr>
              <a:spLocks/>
            </p:cNvSpPr>
            <p:nvPr/>
          </p:nvSpPr>
          <p:spPr bwMode="auto">
            <a:xfrm flipH="1">
              <a:off x="584377" y="1285461"/>
              <a:ext cx="3775587" cy="2539813"/>
            </a:xfrm>
            <a:prstGeom prst="round1Rect">
              <a:avLst>
                <a:gd name="adj" fmla="val 6987"/>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254000" dist="38100" dir="5400000" algn="t" rotWithShape="0">
                <a:schemeClr val="bg1">
                  <a:alpha val="40000"/>
                </a:scheme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26" name="Freeform 15"/>
            <p:cNvSpPr>
              <a:spLocks/>
            </p:cNvSpPr>
            <p:nvPr/>
          </p:nvSpPr>
          <p:spPr bwMode="auto">
            <a:xfrm>
              <a:off x="4440759" y="1285461"/>
              <a:ext cx="3775587" cy="2539813"/>
            </a:xfrm>
            <a:prstGeom prst="round1Rect">
              <a:avLst>
                <a:gd name="adj" fmla="val 6987"/>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254000" dist="38100" dir="5400000" algn="t" rotWithShape="0">
                <a:schemeClr val="bg1">
                  <a:alpha val="40000"/>
                </a:scheme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28" name="Freeform 15"/>
            <p:cNvSpPr>
              <a:spLocks/>
            </p:cNvSpPr>
            <p:nvPr/>
          </p:nvSpPr>
          <p:spPr bwMode="auto">
            <a:xfrm flipH="1" flipV="1">
              <a:off x="584377" y="3896140"/>
              <a:ext cx="3775587" cy="2539813"/>
            </a:xfrm>
            <a:prstGeom prst="round1Rect">
              <a:avLst>
                <a:gd name="adj" fmla="val 6987"/>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254000" dist="38100" dir="5400000" algn="t" rotWithShape="0">
                <a:schemeClr val="bg1">
                  <a:alpha val="40000"/>
                </a:scheme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33" name="Freeform 15"/>
            <p:cNvSpPr>
              <a:spLocks/>
            </p:cNvSpPr>
            <p:nvPr/>
          </p:nvSpPr>
          <p:spPr bwMode="auto">
            <a:xfrm flipV="1">
              <a:off x="4440759" y="3896140"/>
              <a:ext cx="3775587" cy="2539813"/>
            </a:xfrm>
            <a:prstGeom prst="round1Rect">
              <a:avLst>
                <a:gd name="adj" fmla="val 6987"/>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254000" dist="38100" dir="5400000" algn="t" rotWithShape="0">
                <a:schemeClr val="bg1">
                  <a:alpha val="40000"/>
                </a:scheme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grpSp>
      <p:sp>
        <p:nvSpPr>
          <p:cNvPr id="14338" name="Title 31"/>
          <p:cNvSpPr>
            <a:spLocks noGrp="1"/>
          </p:cNvSpPr>
          <p:nvPr>
            <p:ph type="title"/>
          </p:nvPr>
        </p:nvSpPr>
        <p:spPr/>
        <p:txBody>
          <a:bodyPr/>
          <a:lstStyle/>
          <a:p>
            <a:r>
              <a:rPr lang="en-US" smtClean="0"/>
              <a:t>Key Concept - Data Tier Application</a:t>
            </a:r>
            <a:endParaRPr lang="en-US" dirty="0" smtClean="0"/>
          </a:p>
        </p:txBody>
      </p:sp>
      <p:sp>
        <p:nvSpPr>
          <p:cNvPr id="6" name="Content Placeholder 7"/>
          <p:cNvSpPr txBox="1">
            <a:spLocks/>
          </p:cNvSpPr>
          <p:nvPr/>
        </p:nvSpPr>
        <p:spPr bwMode="auto">
          <a:xfrm>
            <a:off x="927648" y="2104196"/>
            <a:ext cx="3684105" cy="1169091"/>
          </a:xfrm>
          <a:prstGeom prst="rect">
            <a:avLst/>
          </a:prstGeom>
        </p:spPr>
        <p:txBody>
          <a:bodyPr/>
          <a:lstStyle/>
          <a:p>
            <a:pPr marL="173038" indent="-173038" fontAlgn="auto">
              <a:lnSpc>
                <a:spcPct val="85000"/>
              </a:lnSpc>
              <a:spcBef>
                <a:spcPct val="35000"/>
              </a:spcBef>
              <a:spcAft>
                <a:spcPct val="10000"/>
              </a:spcAft>
              <a:buClr>
                <a:srgbClr xmlns:mc="http://schemas.openxmlformats.org/markup-compatibility/2006" xmlns:a14="http://schemas.microsoft.com/office/drawing/2007/7/7/main" val="000000" mc:Ignorable="">
                  <a:lumMod val="65000"/>
                  <a:lumOff val="35000"/>
                </a:srgbClr>
              </a:buClr>
              <a:buSzPct val="90000"/>
              <a:buFont typeface="Arial" pitchFamily="34" charset="0"/>
              <a:buChar char="•"/>
              <a:defRPr/>
            </a:pPr>
            <a:r>
              <a:rPr lang="en-US" altLang="zh-CN" sz="14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Unit </a:t>
            </a:r>
            <a:r>
              <a:rPr lang="en-US" altLang="zh-CN" sz="14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of deployment for T-SQL </a:t>
            </a:r>
            <a:r>
              <a:rPr lang="en-US" altLang="zh-CN" sz="14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apps</a:t>
            </a:r>
            <a:endParaRPr lang="en-US" altLang="zh-CN" sz="14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a:p>
            <a:pPr marL="173038" indent="-173038" fontAlgn="auto">
              <a:lnSpc>
                <a:spcPct val="85000"/>
              </a:lnSpc>
              <a:spcBef>
                <a:spcPct val="35000"/>
              </a:spcBef>
              <a:spcAft>
                <a:spcPct val="10000"/>
              </a:spcAft>
              <a:buClr>
                <a:srgbClr xmlns:mc="http://schemas.openxmlformats.org/markup-compatibility/2006" xmlns:a14="http://schemas.microsoft.com/office/drawing/2007/7/7/main" val="000000" mc:Ignorable="">
                  <a:lumMod val="65000"/>
                  <a:lumOff val="35000"/>
                </a:srgbClr>
              </a:buClr>
              <a:buSzPct val="90000"/>
              <a:buFont typeface="Arial" pitchFamily="34" charset="0"/>
              <a:buChar char="•"/>
              <a:defRPr/>
            </a:pPr>
            <a:r>
              <a:rPr lang="en-US" altLang="zh-CN" sz="14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Contains developer intent as </a:t>
            </a:r>
            <a:r>
              <a:rPr lang="en-US" altLang="zh-CN" sz="14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policies</a:t>
            </a:r>
            <a:endParaRPr lang="en-US" altLang="zh-CN" sz="14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a:p>
            <a:pPr marL="173038" indent="-173038" fontAlgn="auto">
              <a:lnSpc>
                <a:spcPct val="85000"/>
              </a:lnSpc>
              <a:spcBef>
                <a:spcPct val="35000"/>
              </a:spcBef>
              <a:spcAft>
                <a:spcPct val="10000"/>
              </a:spcAft>
              <a:buClr>
                <a:srgbClr xmlns:mc="http://schemas.openxmlformats.org/markup-compatibility/2006" xmlns:a14="http://schemas.microsoft.com/office/drawing/2007/7/7/main" val="000000" mc:Ignorable="">
                  <a:lumMod val="65000"/>
                  <a:lumOff val="35000"/>
                </a:srgbClr>
              </a:buClr>
              <a:buSzPct val="90000"/>
              <a:buFont typeface="Arial" pitchFamily="34" charset="0"/>
              <a:buChar char="•"/>
              <a:defRPr/>
            </a:pPr>
            <a:r>
              <a:rPr lang="en-US" altLang="zh-CN" sz="14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A definition of all the app’s </a:t>
            </a:r>
            <a:r>
              <a:rPr lang="en-US" altLang="zh-CN" sz="14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parts</a:t>
            </a:r>
            <a:endParaRPr lang="en-US" altLang="zh-CN" sz="14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a:p>
            <a:pPr marL="173038" indent="-173038" fontAlgn="auto">
              <a:lnSpc>
                <a:spcPct val="85000"/>
              </a:lnSpc>
              <a:spcBef>
                <a:spcPct val="35000"/>
              </a:spcBef>
              <a:spcAft>
                <a:spcPct val="10000"/>
              </a:spcAft>
              <a:buClr>
                <a:srgbClr xmlns:mc="http://schemas.openxmlformats.org/markup-compatibility/2006" xmlns:a14="http://schemas.microsoft.com/office/drawing/2007/7/7/main" val="000000" mc:Ignorable="">
                  <a:lumMod val="65000"/>
                  <a:lumOff val="35000"/>
                </a:srgbClr>
              </a:buClr>
              <a:buSzPct val="90000"/>
              <a:buFont typeface="Arial" pitchFamily="34" charset="0"/>
              <a:buChar char="•"/>
              <a:defRPr/>
            </a:pPr>
            <a:r>
              <a:rPr lang="en-US" altLang="zh-CN" sz="14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Can Install, Uninstall, and </a:t>
            </a:r>
            <a:r>
              <a:rPr lang="en-US" altLang="zh-CN" sz="14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Upgrade</a:t>
            </a:r>
            <a:endParaRPr lang="en-US" altLang="zh-CN" sz="14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14352" name="TextBox 13"/>
          <p:cNvSpPr txBox="1">
            <a:spLocks noChangeArrowheads="1"/>
          </p:cNvSpPr>
          <p:nvPr/>
        </p:nvSpPr>
        <p:spPr bwMode="auto">
          <a:xfrm rot="5400000">
            <a:off x="7538183" y="2385689"/>
            <a:ext cx="2176237" cy="399661"/>
          </a:xfrm>
          <a:prstGeom prst="rect">
            <a:avLst/>
          </a:prstGeom>
          <a:noFill/>
          <a:ln w="9525">
            <a:noFill/>
            <a:miter lim="800000"/>
            <a:headEnd/>
            <a:tailEnd/>
          </a:ln>
        </p:spPr>
        <p:txBody>
          <a:bodyPr wrap="none">
            <a:spAutoFit/>
          </a:bodyPr>
          <a:lstStyle/>
          <a:p>
            <a:pPr marL="0" lvl="1" indent="-342900" algn="ctr" defTabSz="914159">
              <a:lnSpc>
                <a:spcPct val="120000"/>
              </a:lnSpc>
              <a:spcBef>
                <a:spcPts val="630"/>
              </a:spcBef>
              <a:buClr>
                <a:srgbClr xmlns:mc="http://schemas.openxmlformats.org/markup-compatibility/2006" xmlns:a14="http://schemas.microsoft.com/office/drawing/2007/7/7/main" val="FFFF99" mc:Ignorable=""/>
              </a:buClr>
              <a:buSzPct val="120000"/>
              <a:defRPr/>
            </a:pPr>
            <a:r>
              <a:rPr lang="en-US" altLang="zh-CN"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Unit of Deployment</a:t>
            </a:r>
          </a:p>
        </p:txBody>
      </p:sp>
      <p:sp>
        <p:nvSpPr>
          <p:cNvPr id="14359" name="TextBox 19"/>
          <p:cNvSpPr txBox="1">
            <a:spLocks noChangeArrowheads="1"/>
          </p:cNvSpPr>
          <p:nvPr/>
        </p:nvSpPr>
        <p:spPr bwMode="auto">
          <a:xfrm rot="5400000">
            <a:off x="7484483" y="4920537"/>
            <a:ext cx="2283637" cy="399661"/>
          </a:xfrm>
          <a:prstGeom prst="rect">
            <a:avLst/>
          </a:prstGeom>
          <a:noFill/>
          <a:ln w="9525">
            <a:noFill/>
            <a:miter lim="800000"/>
            <a:headEnd/>
            <a:tailEnd/>
          </a:ln>
        </p:spPr>
        <p:txBody>
          <a:bodyPr wrap="none">
            <a:spAutoFit/>
          </a:bodyPr>
          <a:lstStyle/>
          <a:p>
            <a:pPr marL="0" lvl="1" indent="-342900" algn="ctr" defTabSz="914159">
              <a:lnSpc>
                <a:spcPct val="120000"/>
              </a:lnSpc>
              <a:spcBef>
                <a:spcPts val="630"/>
              </a:spcBef>
              <a:buClr>
                <a:srgbClr xmlns:mc="http://schemas.openxmlformats.org/markup-compatibility/2006" xmlns:a14="http://schemas.microsoft.com/office/drawing/2007/7/7/main" val="FFFF99" mc:Ignorable=""/>
              </a:buClr>
              <a:buSzPct val="120000"/>
              <a:defRPr/>
            </a:pPr>
            <a:r>
              <a:rPr lang="en-US" altLang="zh-CN"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Unit of Management</a:t>
            </a:r>
          </a:p>
        </p:txBody>
      </p:sp>
      <p:sp>
        <p:nvSpPr>
          <p:cNvPr id="34" name="Rounded Rectangle 33"/>
          <p:cNvSpPr/>
          <p:nvPr/>
        </p:nvSpPr>
        <p:spPr bwMode="auto">
          <a:xfrm>
            <a:off x="890938" y="1411709"/>
            <a:ext cx="3482277" cy="593123"/>
          </a:xfrm>
          <a:prstGeom prst="roundRect">
            <a:avLst>
              <a:gd name="adj" fmla="val 18718"/>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0" tIns="91440" rIns="0" bIns="91440" numCol="1" rtlCol="0" anchor="ctr" anchorCtr="0" compatLnSpc="1">
            <a:prstTxWarp prst="textNoShape">
              <a:avLst/>
            </a:prstTxWarp>
          </a:bodyPr>
          <a:lstStyle/>
          <a:p>
            <a:pPr algn="ctr"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r>
              <a:rPr lang="en-US" altLang="zh-CN" sz="16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DATA TIER APPLICATION (DAC)</a:t>
            </a:r>
          </a:p>
        </p:txBody>
      </p:sp>
      <p:grpSp>
        <p:nvGrpSpPr>
          <p:cNvPr id="49" name="Group 48"/>
          <p:cNvGrpSpPr/>
          <p:nvPr/>
        </p:nvGrpSpPr>
        <p:grpSpPr>
          <a:xfrm>
            <a:off x="890938" y="4022387"/>
            <a:ext cx="3747319" cy="1861578"/>
            <a:chOff x="890938" y="4022387"/>
            <a:chExt cx="3747319" cy="1861578"/>
          </a:xfrm>
        </p:grpSpPr>
        <p:sp>
          <p:nvSpPr>
            <p:cNvPr id="35" name="Content Placeholder 7"/>
            <p:cNvSpPr txBox="1">
              <a:spLocks/>
            </p:cNvSpPr>
            <p:nvPr/>
          </p:nvSpPr>
          <p:spPr bwMode="auto">
            <a:xfrm>
              <a:off x="954152" y="4714874"/>
              <a:ext cx="3684105" cy="1169091"/>
            </a:xfrm>
            <a:prstGeom prst="rect">
              <a:avLst/>
            </a:prstGeom>
          </p:spPr>
          <p:txBody>
            <a:bodyPr/>
            <a:lstStyle/>
            <a:p>
              <a:pPr marL="173038" indent="-173038" fontAlgn="auto">
                <a:lnSpc>
                  <a:spcPct val="85000"/>
                </a:lnSpc>
                <a:spcBef>
                  <a:spcPct val="35000"/>
                </a:spcBef>
                <a:spcAft>
                  <a:spcPct val="10000"/>
                </a:spcAft>
                <a:buClr>
                  <a:srgbClr xmlns:mc="http://schemas.openxmlformats.org/markup-compatibility/2006" xmlns:a14="http://schemas.microsoft.com/office/drawing/2007/7/7/main" val="000000" mc:Ignorable="">
                    <a:lumMod val="65000"/>
                    <a:lumOff val="35000"/>
                  </a:srgbClr>
                </a:buClr>
                <a:buSzPct val="90000"/>
                <a:buFont typeface="Arial" pitchFamily="34" charset="0"/>
                <a:buChar char="•"/>
                <a:defRPr/>
              </a:pPr>
              <a:r>
                <a:rPr lang="en-US" altLang="zh-CN" sz="14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Unit of management for a DAC</a:t>
              </a:r>
            </a:p>
            <a:p>
              <a:pPr marL="173038" indent="-173038" fontAlgn="auto">
                <a:lnSpc>
                  <a:spcPct val="85000"/>
                </a:lnSpc>
                <a:spcBef>
                  <a:spcPct val="35000"/>
                </a:spcBef>
                <a:spcAft>
                  <a:spcPct val="10000"/>
                </a:spcAft>
                <a:buClr>
                  <a:srgbClr xmlns:mc="http://schemas.openxmlformats.org/markup-compatibility/2006" xmlns:a14="http://schemas.microsoft.com/office/drawing/2007/7/7/main" val="000000" mc:Ignorable="">
                    <a:lumMod val="65000"/>
                    <a:lumOff val="35000"/>
                  </a:srgbClr>
                </a:buClr>
                <a:buSzPct val="90000"/>
                <a:buFont typeface="Arial" pitchFamily="34" charset="0"/>
                <a:buChar char="•"/>
                <a:defRPr/>
              </a:pPr>
              <a:r>
                <a:rPr lang="en-US" altLang="zh-CN" sz="14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Namespace and resource isolation</a:t>
              </a:r>
              <a:endParaRPr lang="en-US" altLang="zh-CN" sz="14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36" name="Rounded Rectangle 35"/>
            <p:cNvSpPr/>
            <p:nvPr/>
          </p:nvSpPr>
          <p:spPr bwMode="auto">
            <a:xfrm>
              <a:off x="890938" y="4022387"/>
              <a:ext cx="3482277" cy="593123"/>
            </a:xfrm>
            <a:prstGeom prst="roundRect">
              <a:avLst>
                <a:gd name="adj" fmla="val 18718"/>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0" tIns="91440" rIns="0" bIns="91440" numCol="1" rtlCol="0" anchor="ctr" anchorCtr="0" compatLnSpc="1">
              <a:prstTxWarp prst="textNoShape">
                <a:avLst/>
              </a:prstTxWarp>
            </a:bodyPr>
            <a:lstStyle/>
            <a:p>
              <a:pPr algn="ctr"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r>
                <a:rPr lang="en-US" altLang="zh-CN" sz="16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DEPLOYED DATA TIER APPLICATION</a:t>
              </a:r>
            </a:p>
          </p:txBody>
        </p:sp>
      </p:grpSp>
      <p:sp>
        <p:nvSpPr>
          <p:cNvPr id="38" name="Freeform 15"/>
          <p:cNvSpPr>
            <a:spLocks/>
          </p:cNvSpPr>
          <p:nvPr/>
        </p:nvSpPr>
        <p:spPr bwMode="auto">
          <a:xfrm rot="5400000">
            <a:off x="5347284" y="918086"/>
            <a:ext cx="2286004" cy="3285975"/>
          </a:xfrm>
          <a:prstGeom prst="roundRect">
            <a:avLst>
              <a:gd name="adj" fmla="val 9503"/>
            </a:avLst>
          </a:prstGeom>
          <a:solidFill>
            <a:srgbClr xmlns:mc="http://schemas.openxmlformats.org/markup-compatibility/2006" xmlns:a14="http://schemas.microsoft.com/office/drawing/2007/7/7/main" val="D70023" mc:Ignorable="">
              <a:alpha val="14902"/>
            </a:srgb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dirty="0">
              <a:solidFill>
                <a:srgbClr xmlns:mc="http://schemas.openxmlformats.org/markup-compatibility/2006" xmlns:a14="http://schemas.microsoft.com/office/drawing/2007/7/7/main" val="000000" mc:Ignorable=""/>
              </a:solidFill>
              <a:latin typeface="Segoe UI" pitchFamily="34" charset="0"/>
              <a:cs typeface="+mn-cs"/>
            </a:endParaRPr>
          </a:p>
        </p:txBody>
      </p:sp>
      <p:sp>
        <p:nvSpPr>
          <p:cNvPr id="39" name="TextBox 38"/>
          <p:cNvSpPr txBox="1"/>
          <p:nvPr/>
        </p:nvSpPr>
        <p:spPr>
          <a:xfrm>
            <a:off x="5289048" y="1554358"/>
            <a:ext cx="2396618" cy="313932"/>
          </a:xfrm>
          <a:prstGeom prst="rect">
            <a:avLst/>
          </a:prstGeom>
          <a:noFill/>
          <a:ln w="38100">
            <a:noFill/>
            <a:headEnd type="none" w="med" len="med"/>
            <a:tailEnd type="triangle" w="med" len="med"/>
          </a:ln>
          <a:effectLst/>
        </p:spPr>
        <p:txBody>
          <a:bodyPr wrap="none" rtlCol="0">
            <a:spAutoFit/>
          </a:bodyPr>
          <a:lstStyle/>
          <a:p>
            <a:pP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r>
              <a:rPr lang="en-US" altLang="zh-CN" sz="16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BF2600" mc:Ignorable=""/>
                    </a:gs>
                  </a:gsLst>
                  <a:lin ang="16200000" scaled="0"/>
                  <a:tileRect/>
                </a:gradFill>
                <a:latin typeface="Segoe UI" pitchFamily="34" charset="0"/>
                <a:cs typeface="+mn-cs"/>
              </a:rPr>
              <a:t>DATA TIER APPLICATION</a:t>
            </a:r>
          </a:p>
        </p:txBody>
      </p:sp>
      <p:sp>
        <p:nvSpPr>
          <p:cNvPr id="40" name="Freeform 15"/>
          <p:cNvSpPr>
            <a:spLocks/>
          </p:cNvSpPr>
          <p:nvPr/>
        </p:nvSpPr>
        <p:spPr bwMode="auto">
          <a:xfrm rot="5400000">
            <a:off x="5347284" y="918086"/>
            <a:ext cx="2286004" cy="3285975"/>
          </a:xfrm>
          <a:prstGeom prst="roundRect">
            <a:avLst>
              <a:gd name="adj" fmla="val 10100"/>
            </a:avLst>
          </a:prstGeom>
          <a:noFill/>
          <a:ln w="12700">
            <a:solidFill>
              <a:schemeClr val="accent4"/>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dirty="0">
              <a:solidFill>
                <a:srgbClr xmlns:mc="http://schemas.openxmlformats.org/markup-compatibility/2006" xmlns:a14="http://schemas.microsoft.com/office/drawing/2007/7/7/main" val="000000" mc:Ignorable=""/>
              </a:solidFill>
              <a:latin typeface="Segoe UI" pitchFamily="34" charset="0"/>
              <a:cs typeface="+mn-cs"/>
            </a:endParaRPr>
          </a:p>
        </p:txBody>
      </p:sp>
      <p:sp>
        <p:nvSpPr>
          <p:cNvPr id="10" name="Rounded Rectangle 9"/>
          <p:cNvSpPr/>
          <p:nvPr/>
        </p:nvSpPr>
        <p:spPr bwMode="auto">
          <a:xfrm>
            <a:off x="5151708" y="1905029"/>
            <a:ext cx="2681172" cy="678728"/>
          </a:xfrm>
          <a:prstGeom prst="roundRect">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fontAlgn="auto">
              <a:spcBef>
                <a:spcPts val="0"/>
              </a:spcBef>
              <a:spcAft>
                <a:spcPts val="0"/>
              </a:spcAft>
              <a:defRPr/>
            </a:pPr>
            <a:r>
              <a:rPr lang="en-US" altLang="zh-CN" sz="14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Schema</a:t>
            </a:r>
            <a:endParaRPr lang="en-US" altLang="zh-CN" sz="11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11" name="Rounded Rectangle 10"/>
          <p:cNvSpPr/>
          <p:nvPr/>
        </p:nvSpPr>
        <p:spPr bwMode="auto">
          <a:xfrm>
            <a:off x="5151708" y="3122571"/>
            <a:ext cx="2679192" cy="357188"/>
          </a:xfrm>
          <a:prstGeom prst="roundRect">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fontAlgn="auto">
              <a:spcBef>
                <a:spcPts val="0"/>
              </a:spcBef>
              <a:spcAft>
                <a:spcPts val="0"/>
              </a:spcAft>
              <a:defRPr/>
            </a:pPr>
            <a:r>
              <a:rPr lang="en-US" altLang="zh-CN" sz="14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Extra Files</a:t>
            </a:r>
            <a:endParaRPr lang="en-US" altLang="zh-CN" sz="14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13" name="Rounded Rectangle 12"/>
          <p:cNvSpPr/>
          <p:nvPr/>
        </p:nvSpPr>
        <p:spPr bwMode="auto">
          <a:xfrm>
            <a:off x="5151708" y="2640682"/>
            <a:ext cx="2679192" cy="435851"/>
          </a:xfrm>
          <a:prstGeom prst="roundRect">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fontAlgn="auto">
              <a:spcBef>
                <a:spcPts val="0"/>
              </a:spcBef>
              <a:spcAft>
                <a:spcPts val="0"/>
              </a:spcAft>
              <a:defRPr/>
            </a:pPr>
            <a:r>
              <a:rPr lang="en-US" altLang="zh-CN" sz="14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Policies</a:t>
            </a:r>
            <a:endParaRPr lang="en-US" altLang="zh-CN" sz="14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grpSp>
        <p:nvGrpSpPr>
          <p:cNvPr id="50" name="Group 49"/>
          <p:cNvGrpSpPr/>
          <p:nvPr/>
        </p:nvGrpSpPr>
        <p:grpSpPr>
          <a:xfrm>
            <a:off x="4847298" y="4024796"/>
            <a:ext cx="3285975" cy="2286004"/>
            <a:chOff x="4820794" y="4024796"/>
            <a:chExt cx="3285975" cy="2286004"/>
          </a:xfrm>
        </p:grpSpPr>
        <p:sp>
          <p:nvSpPr>
            <p:cNvPr id="41" name="Freeform 15"/>
            <p:cNvSpPr>
              <a:spLocks/>
            </p:cNvSpPr>
            <p:nvPr/>
          </p:nvSpPr>
          <p:spPr bwMode="auto">
            <a:xfrm rot="5400000">
              <a:off x="5320780" y="3524810"/>
              <a:ext cx="2286004" cy="3285975"/>
            </a:xfrm>
            <a:prstGeom prst="roundRect">
              <a:avLst>
                <a:gd name="adj" fmla="val 9503"/>
              </a:avLst>
            </a:prstGeom>
            <a:solidFill>
              <a:srgbClr xmlns:mc="http://schemas.openxmlformats.org/markup-compatibility/2006" xmlns:a14="http://schemas.microsoft.com/office/drawing/2007/7/7/main" val="D70023" mc:Ignorable="">
                <a:alpha val="14902"/>
              </a:srgb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dirty="0">
                <a:solidFill>
                  <a:srgbClr xmlns:mc="http://schemas.openxmlformats.org/markup-compatibility/2006" xmlns:a14="http://schemas.microsoft.com/office/drawing/2007/7/7/main" val="000000" mc:Ignorable=""/>
                </a:solidFill>
                <a:latin typeface="Segoe UI" pitchFamily="34" charset="0"/>
                <a:cs typeface="+mn-cs"/>
              </a:endParaRPr>
            </a:p>
          </p:txBody>
        </p:sp>
        <p:sp>
          <p:nvSpPr>
            <p:cNvPr id="42" name="TextBox 41"/>
            <p:cNvSpPr txBox="1"/>
            <p:nvPr/>
          </p:nvSpPr>
          <p:spPr>
            <a:xfrm>
              <a:off x="5262544" y="4161082"/>
              <a:ext cx="2396618" cy="313932"/>
            </a:xfrm>
            <a:prstGeom prst="rect">
              <a:avLst/>
            </a:prstGeom>
            <a:noFill/>
            <a:ln w="38100">
              <a:noFill/>
              <a:headEnd type="none" w="med" len="med"/>
              <a:tailEnd type="triangle" w="med" len="med"/>
            </a:ln>
            <a:effectLst/>
          </p:spPr>
          <p:txBody>
            <a:bodyPr wrap="none" rtlCol="0">
              <a:spAutoFit/>
            </a:bodyPr>
            <a:lstStyle/>
            <a:p>
              <a:pP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r>
                <a:rPr lang="en-US" altLang="zh-CN" sz="16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BF2600" mc:Ignorable=""/>
                      </a:gs>
                    </a:gsLst>
                    <a:lin ang="16200000" scaled="0"/>
                    <a:tileRect/>
                  </a:gradFill>
                  <a:latin typeface="Segoe UI" pitchFamily="34" charset="0"/>
                  <a:cs typeface="+mn-cs"/>
                </a:rPr>
                <a:t>DATA TIER APPLICATION</a:t>
              </a:r>
            </a:p>
          </p:txBody>
        </p:sp>
        <p:sp>
          <p:nvSpPr>
            <p:cNvPr id="43" name="Freeform 15"/>
            <p:cNvSpPr>
              <a:spLocks/>
            </p:cNvSpPr>
            <p:nvPr/>
          </p:nvSpPr>
          <p:spPr bwMode="auto">
            <a:xfrm rot="5400000">
              <a:off x="5320780" y="3524810"/>
              <a:ext cx="2286004" cy="3285975"/>
            </a:xfrm>
            <a:prstGeom prst="roundRect">
              <a:avLst>
                <a:gd name="adj" fmla="val 10100"/>
              </a:avLst>
            </a:prstGeom>
            <a:noFill/>
            <a:ln w="12700">
              <a:solidFill>
                <a:schemeClr val="accent4"/>
              </a:solidFill>
              <a:prstDash val="sys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dirty="0">
                <a:solidFill>
                  <a:srgbClr xmlns:mc="http://schemas.openxmlformats.org/markup-compatibility/2006" xmlns:a14="http://schemas.microsoft.com/office/drawing/2007/7/7/main" val="000000" mc:Ignorable=""/>
                </a:solidFill>
                <a:latin typeface="Segoe UI" pitchFamily="34" charset="0"/>
                <a:cs typeface="+mn-cs"/>
              </a:endParaRPr>
            </a:p>
          </p:txBody>
        </p:sp>
        <p:sp>
          <p:nvSpPr>
            <p:cNvPr id="44" name="Rounded Rectangle 43"/>
            <p:cNvSpPr/>
            <p:nvPr/>
          </p:nvSpPr>
          <p:spPr bwMode="auto">
            <a:xfrm>
              <a:off x="5125204" y="4511753"/>
              <a:ext cx="2681172" cy="678728"/>
            </a:xfrm>
            <a:prstGeom prst="roundRect">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fontAlgn="auto">
                <a:spcBef>
                  <a:spcPts val="0"/>
                </a:spcBef>
                <a:spcAft>
                  <a:spcPts val="0"/>
                </a:spcAft>
                <a:defRPr/>
              </a:pPr>
              <a:r>
                <a:rPr lang="en-US" altLang="zh-CN" sz="14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Schema</a:t>
              </a:r>
              <a:endParaRPr lang="en-US" altLang="zh-CN" sz="11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46" name="Rounded Rectangle 45"/>
            <p:cNvSpPr/>
            <p:nvPr/>
          </p:nvSpPr>
          <p:spPr bwMode="auto">
            <a:xfrm>
              <a:off x="5125204" y="5247406"/>
              <a:ext cx="2679192" cy="435851"/>
            </a:xfrm>
            <a:prstGeom prst="roundRect">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fontAlgn="auto">
                <a:spcBef>
                  <a:spcPts val="0"/>
                </a:spcBef>
                <a:spcAft>
                  <a:spcPts val="0"/>
                </a:spcAft>
                <a:defRPr/>
              </a:pPr>
              <a:r>
                <a:rPr lang="en-US" altLang="zh-CN" sz="14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Properties &amp; Metadata</a:t>
              </a:r>
            </a:p>
          </p:txBody>
        </p:sp>
      </p:grpSp>
      <p:sp>
        <p:nvSpPr>
          <p:cNvPr id="21" name="Rounded Rectangle 20"/>
          <p:cNvSpPr/>
          <p:nvPr/>
        </p:nvSpPr>
        <p:spPr bwMode="auto">
          <a:xfrm>
            <a:off x="5664780" y="3665235"/>
            <a:ext cx="1676924" cy="450076"/>
          </a:xfrm>
          <a:prstGeom prst="roundRect">
            <a:avLst/>
          </a:prstGeom>
          <a:gradFill flip="none" rotWithShape="1">
            <a:gsLst>
              <a:gs pos="0">
                <a:schemeClr val="tx1">
                  <a:lumMod val="65000"/>
                  <a:lumOff val="35000"/>
                </a:schemeClr>
              </a:gs>
              <a:gs pos="50000">
                <a:schemeClr val="tx1">
                  <a:lumMod val="75000"/>
                  <a:lumOff val="25000"/>
                </a:schemeClr>
              </a:gs>
              <a:gs pos="82000">
                <a:schemeClr val="tx1">
                  <a:lumMod val="95000"/>
                  <a:lumOff val="5000"/>
                </a:schemeClr>
              </a:gs>
            </a:gsLst>
            <a:path path="circle">
              <a:fillToRect l="50000" t="50000" r="50000" b="50000"/>
            </a:path>
            <a:tileRect/>
          </a:gradFill>
          <a:ln w="34925">
            <a:noFill/>
            <a:round/>
            <a:headEnd/>
            <a:tailEnd/>
          </a:ln>
          <a:effectLst>
            <a:outerShdw blurRad="50800" dist="38100" dir="5400000" algn="t"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lvl="1" indent="-342900" algn="ctr" defTabSz="914159">
              <a:lnSpc>
                <a:spcPct val="90000"/>
              </a:lnSpc>
              <a:spcBef>
                <a:spcPts val="630"/>
              </a:spcBef>
              <a:buClr>
                <a:srgbClr xmlns:mc="http://schemas.openxmlformats.org/markup-compatibility/2006" xmlns:a14="http://schemas.microsoft.com/office/drawing/2007/7/7/main" val="FFFF99" mc:Ignorable=""/>
              </a:buClr>
              <a:buSzPct val="120000"/>
              <a:defRPr/>
            </a:pPr>
            <a:r>
              <a:rPr lang="en-US" altLang="zh-CN" sz="16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Deploy</a:t>
            </a:r>
          </a:p>
        </p:txBody>
      </p:sp>
      <p:sp>
        <p:nvSpPr>
          <p:cNvPr id="47" name="Freeform 126"/>
          <p:cNvSpPr>
            <a:spLocks/>
          </p:cNvSpPr>
          <p:nvPr/>
        </p:nvSpPr>
        <p:spPr bwMode="auto">
          <a:xfrm rot="16200000">
            <a:off x="4954436" y="3489376"/>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alpha val="0"/>
                </a:srgbClr>
              </a:gs>
              <a:gs pos="100000">
                <a:srgbClr xmlns:mc="http://schemas.openxmlformats.org/markup-compatibility/2006" xmlns:a14="http://schemas.microsoft.com/office/drawing/2007/7/7/main" val="FF3300" mc:Ignorable="">
                  <a:lumMod val="50000"/>
                  <a:alpha val="0"/>
                </a:srgbClr>
              </a:gs>
            </a:gsLst>
            <a:lin ang="0" scaled="0"/>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48" name="Freeform 126"/>
          <p:cNvSpPr>
            <a:spLocks/>
          </p:cNvSpPr>
          <p:nvPr/>
        </p:nvSpPr>
        <p:spPr bwMode="auto">
          <a:xfrm rot="16200000">
            <a:off x="6955516" y="3489376"/>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alpha val="0"/>
                </a:srgbClr>
              </a:gs>
              <a:gs pos="100000">
                <a:srgbClr xmlns:mc="http://schemas.openxmlformats.org/markup-compatibility/2006" xmlns:a14="http://schemas.microsoft.com/office/drawing/2007/7/7/main" val="FF3300" mc:Ignorable="">
                  <a:lumMod val="50000"/>
                  <a:alpha val="0"/>
                </a:srgbClr>
              </a:gs>
            </a:gsLst>
            <a:lin ang="0" scaled="0"/>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Tree>
    <p:extLst/>
  </p:cSld>
  <p:clrMapOvr>
    <a:masterClrMapping/>
  </p:clrMapOvr>
  <p:transition xmlns:p14="http://schemas.microsoft.com/office/powerpoint/2007/7/12/mai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slide(fromTop)">
                                      <p:cBhvr>
                                        <p:cTn id="7" dur="500"/>
                                        <p:tgtEl>
                                          <p:spTgt spid="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slide(fromTop)">
                                      <p:cBhvr>
                                        <p:cTn id="10" dur="500"/>
                                        <p:tgtEl>
                                          <p:spTgt spid="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1000"/>
                                        <p:tgtEl>
                                          <p:spTgt spid="49"/>
                                        </p:tgtEl>
                                      </p:cBhvr>
                                    </p:animEffect>
                                  </p:childTnLst>
                                </p:cTn>
                              </p:par>
                              <p:par>
                                <p:cTn id="18" presetID="10" presetClass="entr" presetSubtype="0" fill="hold"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1000"/>
                                        <p:tgtEl>
                                          <p:spTgt spid="5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359"/>
                                        </p:tgtEl>
                                        <p:attrNameLst>
                                          <p:attrName>style.visibility</p:attrName>
                                        </p:attrNameLst>
                                      </p:cBhvr>
                                      <p:to>
                                        <p:strVal val="visible"/>
                                      </p:to>
                                    </p:set>
                                    <p:animEffect transition="in" filter="fade">
                                      <p:cBhvr>
                                        <p:cTn id="23" dur="1000"/>
                                        <p:tgtEl>
                                          <p:spTgt spid="14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9" grpId="0"/>
      <p:bldP spid="21" grpId="0" animBg="1"/>
      <p:bldP spid="47" grpId="0" animBg="1"/>
      <p:bldP spid="4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15"/>
          <p:cNvSpPr>
            <a:spLocks/>
          </p:cNvSpPr>
          <p:nvPr/>
        </p:nvSpPr>
        <p:spPr bwMode="auto">
          <a:xfrm rot="5400000">
            <a:off x="2865659" y="2177181"/>
            <a:ext cx="3402756" cy="3007650"/>
          </a:xfrm>
          <a:prstGeom prst="roundRect">
            <a:avLst>
              <a:gd name="adj" fmla="val 3503"/>
            </a:avLst>
          </a:pr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srgbClr>
              </a:gs>
              <a:gs pos="82000">
                <a:srgbClr xmlns:mc="http://schemas.openxmlformats.org/markup-compatibility/2006" xmlns:a14="http://schemas.microsoft.com/office/drawing/2007/7/7/main" val="FF3300" mc:Ignorable="">
                  <a:lumMod val="50000"/>
                </a:srgb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pitchFamily="34" charset="0"/>
            </a:endParaRPr>
          </a:p>
        </p:txBody>
      </p:sp>
      <p:sp>
        <p:nvSpPr>
          <p:cNvPr id="30" name="Freeform 15"/>
          <p:cNvSpPr>
            <a:spLocks/>
          </p:cNvSpPr>
          <p:nvPr/>
        </p:nvSpPr>
        <p:spPr bwMode="auto">
          <a:xfrm rot="5400000">
            <a:off x="5938797" y="2177181"/>
            <a:ext cx="3402756" cy="3007650"/>
          </a:xfrm>
          <a:prstGeom prst="roundRect">
            <a:avLst>
              <a:gd name="adj" fmla="val 3503"/>
            </a:avLst>
          </a:pr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srgbClr>
              </a:gs>
              <a:gs pos="82000">
                <a:srgbClr xmlns:mc="http://schemas.openxmlformats.org/markup-compatibility/2006" xmlns:a14="http://schemas.microsoft.com/office/drawing/2007/7/7/main" val="FF3300" mc:Ignorable="">
                  <a:lumMod val="50000"/>
                </a:srgb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pitchFamily="34" charset="0"/>
            </a:endParaRPr>
          </a:p>
        </p:txBody>
      </p:sp>
      <p:sp>
        <p:nvSpPr>
          <p:cNvPr id="23" name="Rectangle 22"/>
          <p:cNvSpPr/>
          <p:nvPr/>
        </p:nvSpPr>
        <p:spPr>
          <a:xfrm rot="16200000">
            <a:off x="6094148" y="2168322"/>
            <a:ext cx="3099881" cy="3008376"/>
          </a:xfrm>
          <a:prstGeom prst="rect">
            <a:avLst/>
          </a:prstGeom>
          <a:gradFill flip="none" rotWithShape="1">
            <a:gsLst>
              <a:gs pos="0">
                <a:schemeClr val="tx1">
                  <a:lumMod val="95000"/>
                  <a:lumOff val="5000"/>
                </a:schemeClr>
              </a:gs>
              <a:gs pos="50000">
                <a:schemeClr val="tx1">
                  <a:lumMod val="75000"/>
                  <a:lumOff val="25000"/>
                </a:schemeClr>
              </a:gs>
              <a:gs pos="82000">
                <a:schemeClr val="tx1">
                  <a:lumMod val="95000"/>
                  <a:lumOff val="5000"/>
                </a:schemeClr>
              </a:gs>
            </a:gsLst>
            <a:lin ang="0" scaled="0"/>
            <a:tileRect/>
          </a:gradFill>
          <a:ln w="349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auto">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kern="0" dirty="0">
              <a:solidFill>
                <a:sysClr val="windowText" lastClr="000000"/>
              </a:solidFill>
              <a:latin typeface="Segoe UI" pitchFamily="34" charset="0"/>
            </a:endParaRPr>
          </a:p>
        </p:txBody>
      </p:sp>
      <p:sp>
        <p:nvSpPr>
          <p:cNvPr id="21" name="Rectangle 20"/>
          <p:cNvSpPr/>
          <p:nvPr/>
        </p:nvSpPr>
        <p:spPr>
          <a:xfrm rot="16200000">
            <a:off x="3021012" y="2168322"/>
            <a:ext cx="3099881" cy="3008376"/>
          </a:xfrm>
          <a:prstGeom prst="rect">
            <a:avLst/>
          </a:prstGeom>
          <a:gradFill flip="none" rotWithShape="1">
            <a:gsLst>
              <a:gs pos="0">
                <a:schemeClr val="tx1">
                  <a:lumMod val="95000"/>
                  <a:lumOff val="5000"/>
                </a:schemeClr>
              </a:gs>
              <a:gs pos="50000">
                <a:schemeClr val="tx1">
                  <a:lumMod val="75000"/>
                  <a:lumOff val="25000"/>
                </a:schemeClr>
              </a:gs>
              <a:gs pos="82000">
                <a:schemeClr val="tx1">
                  <a:lumMod val="95000"/>
                  <a:lumOff val="5000"/>
                </a:schemeClr>
              </a:gs>
            </a:gsLst>
            <a:lin ang="0" scaled="0"/>
            <a:tileRect/>
          </a:gradFill>
          <a:ln w="349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auto">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kern="0" dirty="0">
              <a:solidFill>
                <a:sysClr val="windowText" lastClr="000000"/>
              </a:solidFill>
              <a:latin typeface="Segoe UI" pitchFamily="34" charset="0"/>
            </a:endParaRPr>
          </a:p>
        </p:txBody>
      </p:sp>
      <p:sp>
        <p:nvSpPr>
          <p:cNvPr id="34" name="Freeform 15"/>
          <p:cNvSpPr>
            <a:spLocks/>
          </p:cNvSpPr>
          <p:nvPr/>
        </p:nvSpPr>
        <p:spPr bwMode="auto">
          <a:xfrm rot="5400000">
            <a:off x="-198052" y="2177181"/>
            <a:ext cx="3402756" cy="3007650"/>
          </a:xfrm>
          <a:prstGeom prst="roundRect">
            <a:avLst>
              <a:gd name="adj" fmla="val 3503"/>
            </a:avLst>
          </a:pr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srgbClr>
              </a:gs>
              <a:gs pos="82000">
                <a:srgbClr xmlns:mc="http://schemas.openxmlformats.org/markup-compatibility/2006" xmlns:a14="http://schemas.microsoft.com/office/drawing/2007/7/7/main" val="FF3300" mc:Ignorable="">
                  <a:lumMod val="50000"/>
                </a:srgb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pitchFamily="34" charset="0"/>
            </a:endParaRPr>
          </a:p>
        </p:txBody>
      </p:sp>
      <p:sp>
        <p:nvSpPr>
          <p:cNvPr id="35" name="Rectangle 34"/>
          <p:cNvSpPr/>
          <p:nvPr/>
        </p:nvSpPr>
        <p:spPr>
          <a:xfrm rot="16200000">
            <a:off x="-42701" y="2168321"/>
            <a:ext cx="3099881" cy="3008376"/>
          </a:xfrm>
          <a:prstGeom prst="rect">
            <a:avLst/>
          </a:prstGeom>
          <a:gradFill flip="none" rotWithShape="1">
            <a:gsLst>
              <a:gs pos="0">
                <a:schemeClr val="tx1">
                  <a:lumMod val="95000"/>
                  <a:lumOff val="5000"/>
                </a:schemeClr>
              </a:gs>
              <a:gs pos="50000">
                <a:schemeClr val="tx1">
                  <a:lumMod val="75000"/>
                  <a:lumOff val="25000"/>
                </a:schemeClr>
              </a:gs>
              <a:gs pos="82000">
                <a:schemeClr val="tx1">
                  <a:lumMod val="95000"/>
                  <a:lumOff val="5000"/>
                </a:schemeClr>
              </a:gs>
            </a:gsLst>
            <a:lin ang="0" scaled="0"/>
            <a:tileRect/>
          </a:gradFill>
          <a:ln w="349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auto">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kern="0" dirty="0">
              <a:solidFill>
                <a:sysClr val="windowText" lastClr="000000"/>
              </a:solidFill>
              <a:latin typeface="Segoe UI" pitchFamily="34" charset="0"/>
            </a:endParaRPr>
          </a:p>
        </p:txBody>
      </p:sp>
      <p:sp>
        <p:nvSpPr>
          <p:cNvPr id="12" name="Rounded Rectangle 11"/>
          <p:cNvSpPr/>
          <p:nvPr/>
        </p:nvSpPr>
        <p:spPr>
          <a:xfrm flipH="1">
            <a:off x="591" y="2188723"/>
            <a:ext cx="3003382" cy="2957013"/>
          </a:xfrm>
          <a:prstGeom prst="roundRect">
            <a:avLst>
              <a:gd name="adj" fmla="val 2482"/>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254000" dist="38100" dir="5400000" algn="t" rotWithShape="0">
              <a:schemeClr val="bg1">
                <a:alpha val="40000"/>
              </a:schemeClr>
            </a:outerShdw>
          </a:effectLst>
        </p:spPr>
        <p:txBody>
          <a:bodyPr vert="horz" wrap="square" lIns="91440" tIns="45720" rIns="91440" bIns="45720" numCol="1" anchor="t" anchorCtr="0" compatLnSpc="1">
            <a:prstTxWarp prst="textNoShape">
              <a:avLst/>
            </a:prstTxWarp>
          </a:bodyPr>
          <a:lstStyle/>
          <a:p>
            <a:pPr>
              <a:defRPr/>
            </a:pPr>
            <a:endParaRPr lang="en-US" altLang="zh-CN" kern="0" dirty="0">
              <a:solidFill>
                <a:sysClr val="windowText" lastClr="000000"/>
              </a:solidFill>
              <a:latin typeface="Segoe UI" pitchFamily="34" charset="0"/>
            </a:endParaRPr>
          </a:p>
        </p:txBody>
      </p:sp>
      <p:graphicFrame>
        <p:nvGraphicFramePr>
          <p:cNvPr id="9" name="Chart 8"/>
          <p:cNvGraphicFramePr/>
          <p:nvPr>
            <p:extLst/>
          </p:nvPr>
        </p:nvGraphicFramePr>
        <p:xfrm>
          <a:off x="146506" y="2671020"/>
          <a:ext cx="2587557" cy="225304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81000" y="230188"/>
            <a:ext cx="8382000" cy="720197"/>
          </a:xfrm>
        </p:spPr>
        <p:txBody>
          <a:bodyPr/>
          <a:lstStyle/>
          <a:p>
            <a:pPr lvl="0"/>
            <a:r>
              <a:rPr lang="en-US" dirty="0" smtClean="0"/>
              <a:t>Case Study - Microsoft IT Consolidation</a:t>
            </a:r>
            <a:br>
              <a:rPr lang="en-US" dirty="0" smtClean="0"/>
            </a:br>
            <a:r>
              <a:rPr lang="en-US" sz="2000" dirty="0">
                <a:solidFill>
                  <a:srgbClr xmlns:mc="http://schemas.openxmlformats.org/markup-compatibility/2006" xmlns:a14="http://schemas.microsoft.com/office/drawing/2007/7/7/main" val="C00000" mc:Ignorable=""/>
                </a:solidFill>
              </a:rPr>
              <a:t>Operational </a:t>
            </a:r>
            <a:r>
              <a:rPr lang="en-US" sz="2000" dirty="0" smtClean="0">
                <a:solidFill>
                  <a:srgbClr xmlns:mc="http://schemas.openxmlformats.org/markup-compatibility/2006" xmlns:a14="http://schemas.microsoft.com/office/drawing/2007/7/7/main" val="C00000" mc:Ignorable=""/>
                </a:solidFill>
              </a:rPr>
              <a:t>Results</a:t>
            </a:r>
            <a:endParaRPr lang="en-US" dirty="0">
              <a:solidFill>
                <a:srgbClr xmlns:mc="http://schemas.openxmlformats.org/markup-compatibility/2006" xmlns:a14="http://schemas.microsoft.com/office/drawing/2007/7/7/main" val="C00000" mc:Ignorable=""/>
              </a:solidFill>
            </a:endParaRPr>
          </a:p>
        </p:txBody>
      </p:sp>
      <p:sp>
        <p:nvSpPr>
          <p:cNvPr id="14" name="Rectangle 13"/>
          <p:cNvSpPr/>
          <p:nvPr/>
        </p:nvSpPr>
        <p:spPr>
          <a:xfrm>
            <a:off x="1871584" y="4778651"/>
            <a:ext cx="990977" cy="261610"/>
          </a:xfrm>
          <a:prstGeom prst="rect">
            <a:avLst/>
          </a:prstGeom>
        </p:spPr>
        <p:txBody>
          <a:bodyPr wrap="none">
            <a:spAutoFit/>
          </a:bodyPr>
          <a:lstStyle/>
          <a:p>
            <a:pPr algn="ctr"/>
            <a:r>
              <a:rPr lang="en-US" sz="1050" kern="0" dirty="0" smtClean="0">
                <a:gradFill>
                  <a:gsLst>
                    <a:gs pos="0">
                      <a:schemeClr val="tx1">
                        <a:lumMod val="85000"/>
                        <a:lumOff val="15000"/>
                      </a:schemeClr>
                    </a:gs>
                    <a:gs pos="100000">
                      <a:schemeClr val="tx1">
                        <a:lumMod val="85000"/>
                        <a:lumOff val="15000"/>
                      </a:schemeClr>
                    </a:gs>
                  </a:gsLst>
                  <a:lin ang="5400000" scaled="0"/>
                </a:gradFill>
                <a:latin typeface="Segoe UI" pitchFamily="34" charset="0"/>
              </a:rPr>
              <a:t>Consolidated</a:t>
            </a:r>
            <a:endParaRPr lang="en-US" sz="1600" dirty="0">
              <a:gradFill>
                <a:gsLst>
                  <a:gs pos="0">
                    <a:schemeClr val="tx1">
                      <a:lumMod val="85000"/>
                      <a:lumOff val="15000"/>
                    </a:schemeClr>
                  </a:gs>
                  <a:gs pos="100000">
                    <a:schemeClr val="tx1">
                      <a:lumMod val="85000"/>
                      <a:lumOff val="15000"/>
                    </a:schemeClr>
                  </a:gs>
                </a:gsLst>
                <a:lin ang="5400000" scaled="0"/>
              </a:gradFill>
              <a:latin typeface="Segoe UI" pitchFamily="34" charset="0"/>
            </a:endParaRPr>
          </a:p>
        </p:txBody>
      </p:sp>
      <p:sp>
        <p:nvSpPr>
          <p:cNvPr id="15" name="Rectangle 14"/>
          <p:cNvSpPr/>
          <p:nvPr/>
        </p:nvSpPr>
        <p:spPr>
          <a:xfrm>
            <a:off x="1136018" y="4778651"/>
            <a:ext cx="607859" cy="261610"/>
          </a:xfrm>
          <a:prstGeom prst="rect">
            <a:avLst/>
          </a:prstGeom>
        </p:spPr>
        <p:txBody>
          <a:bodyPr wrap="none">
            <a:spAutoFit/>
          </a:bodyPr>
          <a:lstStyle/>
          <a:p>
            <a:pPr algn="ctr"/>
            <a:r>
              <a:rPr lang="en-US" sz="1050" kern="0" dirty="0" smtClean="0">
                <a:gradFill>
                  <a:gsLst>
                    <a:gs pos="0">
                      <a:schemeClr val="tx1">
                        <a:lumMod val="85000"/>
                        <a:lumOff val="15000"/>
                      </a:schemeClr>
                    </a:gs>
                    <a:gs pos="100000">
                      <a:schemeClr val="tx1">
                        <a:lumMod val="85000"/>
                        <a:lumOff val="15000"/>
                      </a:schemeClr>
                    </a:gs>
                  </a:gsLst>
                  <a:lin ang="5400000" scaled="0"/>
                </a:gradFill>
                <a:latin typeface="Segoe UI" pitchFamily="34" charset="0"/>
              </a:rPr>
              <a:t>Legacy</a:t>
            </a:r>
          </a:p>
        </p:txBody>
      </p:sp>
      <p:sp>
        <p:nvSpPr>
          <p:cNvPr id="16" name="Rounded Rectangle 15"/>
          <p:cNvSpPr/>
          <p:nvPr/>
        </p:nvSpPr>
        <p:spPr bwMode="auto">
          <a:xfrm>
            <a:off x="101498" y="2299205"/>
            <a:ext cx="2789382" cy="429201"/>
          </a:xfrm>
          <a:prstGeom prst="roundRect">
            <a:avLst>
              <a:gd name="adj" fmla="val 14245"/>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0" tIns="91440" rIns="0" bIns="91440" numCol="1" rtlCol="0" anchor="ctr" anchorCtr="0" compatLnSpc="1">
            <a:prstTxWarp prst="textNoShape">
              <a:avLst/>
            </a:prstTxWarp>
          </a:bodyPr>
          <a:lstStyle/>
          <a:p>
            <a:pPr algn="ctr" defTabSz="914159">
              <a:spcBef>
                <a:spcPts val="630"/>
              </a:spcBef>
              <a:buClr>
                <a:srgbClr xmlns:mc="http://schemas.openxmlformats.org/markup-compatibility/2006" xmlns:a14="http://schemas.microsoft.com/office/drawing/2007/7/7/main" val="FFFF99" mc:Ignorable=""/>
              </a:buClr>
              <a:buSzPct val="120000"/>
              <a:defRPr/>
            </a:pPr>
            <a:r>
              <a:rPr lang="en-US" altLang="zh-CN" sz="1200" dirty="0" smtClean="0">
                <a:gradFill flip="none" rotWithShape="1">
                  <a:gsLst>
                    <a:gs pos="0">
                      <a:schemeClr val="tx1">
                        <a:lumMod val="75000"/>
                        <a:lumOff val="25000"/>
                      </a:schemeClr>
                    </a:gs>
                    <a:gs pos="100000">
                      <a:srgbClr xmlns:mc="http://schemas.openxmlformats.org/markup-compatibility/2006" xmlns:a14="http://schemas.microsoft.com/office/drawing/2007/7/7/main" val="BF2600" mc:Ignorable=""/>
                    </a:gs>
                  </a:gsLst>
                  <a:lin ang="16200000" scaled="0"/>
                  <a:tileRect/>
                </a:gradFill>
                <a:latin typeface="Segoe UI" pitchFamily="34" charset="0"/>
              </a:rPr>
              <a:t>ANNUAL OPERATING COST </a:t>
            </a:r>
            <a:br>
              <a:rPr lang="en-US" altLang="zh-CN" sz="1200" dirty="0" smtClean="0">
                <a:gradFill flip="none" rotWithShape="1">
                  <a:gsLst>
                    <a:gs pos="0">
                      <a:schemeClr val="tx1">
                        <a:lumMod val="75000"/>
                        <a:lumOff val="25000"/>
                      </a:schemeClr>
                    </a:gs>
                    <a:gs pos="100000">
                      <a:srgbClr xmlns:mc="http://schemas.openxmlformats.org/markup-compatibility/2006" xmlns:a14="http://schemas.microsoft.com/office/drawing/2007/7/7/main" val="BF2600" mc:Ignorable=""/>
                    </a:gs>
                  </a:gsLst>
                  <a:lin ang="16200000" scaled="0"/>
                  <a:tileRect/>
                </a:gradFill>
                <a:latin typeface="Segoe UI" pitchFamily="34" charset="0"/>
              </a:rPr>
            </a:br>
            <a:r>
              <a:rPr lang="en-US" altLang="zh-CN" sz="1200" dirty="0" smtClean="0">
                <a:gradFill flip="none" rotWithShape="1">
                  <a:gsLst>
                    <a:gs pos="0">
                      <a:schemeClr val="tx1">
                        <a:lumMod val="75000"/>
                        <a:lumOff val="25000"/>
                      </a:schemeClr>
                    </a:gs>
                    <a:gs pos="100000">
                      <a:srgbClr xmlns:mc="http://schemas.openxmlformats.org/markup-compatibility/2006" xmlns:a14="http://schemas.microsoft.com/office/drawing/2007/7/7/main" val="BF2600" mc:Ignorable=""/>
                    </a:gs>
                  </a:gsLst>
                  <a:lin ang="16200000" scaled="0"/>
                  <a:tileRect/>
                </a:gradFill>
                <a:latin typeface="Segoe UI" pitchFamily="34" charset="0"/>
              </a:rPr>
              <a:t>AT 6:1 CONSOLIDATION</a:t>
            </a:r>
          </a:p>
        </p:txBody>
      </p:sp>
      <p:sp>
        <p:nvSpPr>
          <p:cNvPr id="24" name="Rounded Rectangle 23"/>
          <p:cNvSpPr/>
          <p:nvPr/>
        </p:nvSpPr>
        <p:spPr>
          <a:xfrm flipH="1">
            <a:off x="3064203" y="2188723"/>
            <a:ext cx="3003382" cy="2957013"/>
          </a:xfrm>
          <a:prstGeom prst="roundRect">
            <a:avLst>
              <a:gd name="adj" fmla="val 2482"/>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254000" dist="38100" dir="5400000" algn="t" rotWithShape="0">
              <a:schemeClr val="bg1">
                <a:alpha val="40000"/>
              </a:schemeClr>
            </a:outerShdw>
          </a:effectLst>
        </p:spPr>
        <p:txBody>
          <a:bodyPr vert="horz" wrap="square" lIns="91440" tIns="45720" rIns="91440" bIns="45720" numCol="1" anchor="t" anchorCtr="0" compatLnSpc="1">
            <a:prstTxWarp prst="textNoShape">
              <a:avLst/>
            </a:prstTxWarp>
          </a:bodyPr>
          <a:lstStyle/>
          <a:p>
            <a:pPr>
              <a:defRPr/>
            </a:pPr>
            <a:endParaRPr lang="en-US" altLang="zh-CN" kern="0" dirty="0">
              <a:solidFill>
                <a:sysClr val="windowText" lastClr="000000"/>
              </a:solidFill>
              <a:latin typeface="Segoe UI" pitchFamily="34" charset="0"/>
            </a:endParaRPr>
          </a:p>
        </p:txBody>
      </p:sp>
      <p:sp>
        <p:nvSpPr>
          <p:cNvPr id="26" name="Rectangle 25"/>
          <p:cNvSpPr/>
          <p:nvPr/>
        </p:nvSpPr>
        <p:spPr>
          <a:xfrm>
            <a:off x="4812645" y="4778651"/>
            <a:ext cx="990977" cy="261610"/>
          </a:xfrm>
          <a:prstGeom prst="rect">
            <a:avLst/>
          </a:prstGeom>
        </p:spPr>
        <p:txBody>
          <a:bodyPr wrap="none">
            <a:spAutoFit/>
          </a:bodyPr>
          <a:lstStyle/>
          <a:p>
            <a:pPr algn="ctr"/>
            <a:r>
              <a:rPr lang="en-US" sz="1050" kern="0" dirty="0" smtClean="0">
                <a:gradFill>
                  <a:gsLst>
                    <a:gs pos="0">
                      <a:schemeClr val="tx1">
                        <a:lumMod val="85000"/>
                        <a:lumOff val="15000"/>
                      </a:schemeClr>
                    </a:gs>
                    <a:gs pos="100000">
                      <a:schemeClr val="tx1">
                        <a:lumMod val="85000"/>
                        <a:lumOff val="15000"/>
                      </a:schemeClr>
                    </a:gs>
                  </a:gsLst>
                  <a:lin ang="5400000" scaled="0"/>
                </a:gradFill>
                <a:latin typeface="Segoe UI" pitchFamily="34" charset="0"/>
              </a:rPr>
              <a:t>Consolidated</a:t>
            </a:r>
            <a:endParaRPr lang="en-US" sz="1600" dirty="0">
              <a:gradFill>
                <a:gsLst>
                  <a:gs pos="0">
                    <a:schemeClr val="tx1">
                      <a:lumMod val="85000"/>
                      <a:lumOff val="15000"/>
                    </a:schemeClr>
                  </a:gs>
                  <a:gs pos="100000">
                    <a:schemeClr val="tx1">
                      <a:lumMod val="85000"/>
                      <a:lumOff val="15000"/>
                    </a:schemeClr>
                  </a:gs>
                </a:gsLst>
                <a:lin ang="5400000" scaled="0"/>
              </a:gradFill>
              <a:latin typeface="Segoe UI" pitchFamily="34" charset="0"/>
            </a:endParaRPr>
          </a:p>
        </p:txBody>
      </p:sp>
      <p:sp>
        <p:nvSpPr>
          <p:cNvPr id="27" name="Rectangle 26"/>
          <p:cNvSpPr/>
          <p:nvPr/>
        </p:nvSpPr>
        <p:spPr>
          <a:xfrm>
            <a:off x="4077079" y="4778651"/>
            <a:ext cx="607859" cy="261610"/>
          </a:xfrm>
          <a:prstGeom prst="rect">
            <a:avLst/>
          </a:prstGeom>
        </p:spPr>
        <p:txBody>
          <a:bodyPr wrap="none">
            <a:spAutoFit/>
          </a:bodyPr>
          <a:lstStyle/>
          <a:p>
            <a:pPr algn="ctr"/>
            <a:r>
              <a:rPr lang="en-US" sz="1050" kern="0" dirty="0" smtClean="0">
                <a:gradFill>
                  <a:gsLst>
                    <a:gs pos="0">
                      <a:schemeClr val="tx1">
                        <a:lumMod val="85000"/>
                        <a:lumOff val="15000"/>
                      </a:schemeClr>
                    </a:gs>
                    <a:gs pos="100000">
                      <a:schemeClr val="tx1">
                        <a:lumMod val="85000"/>
                        <a:lumOff val="15000"/>
                      </a:schemeClr>
                    </a:gs>
                  </a:gsLst>
                  <a:lin ang="5400000" scaled="0"/>
                </a:gradFill>
                <a:latin typeface="Segoe UI" pitchFamily="34" charset="0"/>
              </a:rPr>
              <a:t>Legacy</a:t>
            </a:r>
          </a:p>
        </p:txBody>
      </p:sp>
      <p:sp>
        <p:nvSpPr>
          <p:cNvPr id="28" name="Rounded Rectangle 27"/>
          <p:cNvSpPr/>
          <p:nvPr/>
        </p:nvSpPr>
        <p:spPr bwMode="auto">
          <a:xfrm>
            <a:off x="3165110" y="2299205"/>
            <a:ext cx="2789382" cy="429201"/>
          </a:xfrm>
          <a:prstGeom prst="roundRect">
            <a:avLst>
              <a:gd name="adj" fmla="val 14245"/>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0" tIns="91440" rIns="0" bIns="91440" numCol="1" rtlCol="0" anchor="ctr" anchorCtr="0" compatLnSpc="1">
            <a:prstTxWarp prst="textNoShape">
              <a:avLst/>
            </a:prstTxWarp>
          </a:bodyPr>
          <a:lstStyle/>
          <a:p>
            <a:pPr algn="ctr" defTabSz="914159">
              <a:spcBef>
                <a:spcPts val="630"/>
              </a:spcBef>
              <a:buClr>
                <a:srgbClr xmlns:mc="http://schemas.openxmlformats.org/markup-compatibility/2006" xmlns:a14="http://schemas.microsoft.com/office/drawing/2007/7/7/main" val="FFFF99" mc:Ignorable=""/>
              </a:buClr>
              <a:buSzPct val="120000"/>
              <a:defRPr/>
            </a:pPr>
            <a:r>
              <a:rPr lang="en-US" altLang="zh-CN" sz="1200" dirty="0" smtClean="0">
                <a:gradFill flip="none" rotWithShape="1">
                  <a:gsLst>
                    <a:gs pos="0">
                      <a:schemeClr val="tx1">
                        <a:lumMod val="75000"/>
                        <a:lumOff val="25000"/>
                      </a:schemeClr>
                    </a:gs>
                    <a:gs pos="100000">
                      <a:srgbClr xmlns:mc="http://schemas.openxmlformats.org/markup-compatibility/2006" xmlns:a14="http://schemas.microsoft.com/office/drawing/2007/7/7/main" val="BF2600" mc:Ignorable=""/>
                    </a:gs>
                  </a:gsLst>
                  <a:lin ang="16200000" scaled="0"/>
                  <a:tileRect/>
                </a:gradFill>
                <a:latin typeface="Segoe UI" pitchFamily="34" charset="0"/>
              </a:rPr>
              <a:t>ANNUAL RECYCLE COST </a:t>
            </a:r>
            <a:br>
              <a:rPr lang="en-US" altLang="zh-CN" sz="1200" dirty="0" smtClean="0">
                <a:gradFill flip="none" rotWithShape="1">
                  <a:gsLst>
                    <a:gs pos="0">
                      <a:schemeClr val="tx1">
                        <a:lumMod val="75000"/>
                        <a:lumOff val="25000"/>
                      </a:schemeClr>
                    </a:gs>
                    <a:gs pos="100000">
                      <a:srgbClr xmlns:mc="http://schemas.openxmlformats.org/markup-compatibility/2006" xmlns:a14="http://schemas.microsoft.com/office/drawing/2007/7/7/main" val="BF2600" mc:Ignorable=""/>
                    </a:gs>
                  </a:gsLst>
                  <a:lin ang="16200000" scaled="0"/>
                  <a:tileRect/>
                </a:gradFill>
                <a:latin typeface="Segoe UI" pitchFamily="34" charset="0"/>
              </a:rPr>
            </a:br>
            <a:r>
              <a:rPr lang="en-US" altLang="zh-CN" sz="1200" dirty="0" smtClean="0">
                <a:gradFill flip="none" rotWithShape="1">
                  <a:gsLst>
                    <a:gs pos="0">
                      <a:schemeClr val="tx1">
                        <a:lumMod val="75000"/>
                        <a:lumOff val="25000"/>
                      </a:schemeClr>
                    </a:gs>
                    <a:gs pos="100000">
                      <a:srgbClr xmlns:mc="http://schemas.openxmlformats.org/markup-compatibility/2006" xmlns:a14="http://schemas.microsoft.com/office/drawing/2007/7/7/main" val="BF2600" mc:Ignorable=""/>
                    </a:gs>
                  </a:gsLst>
                  <a:lin ang="16200000" scaled="0"/>
                  <a:tileRect/>
                </a:gradFill>
                <a:latin typeface="Segoe UI" pitchFamily="34" charset="0"/>
              </a:rPr>
              <a:t>AT 6:1 CONSOLIDATION</a:t>
            </a:r>
          </a:p>
        </p:txBody>
      </p:sp>
      <p:sp>
        <p:nvSpPr>
          <p:cNvPr id="29" name="Rounded Rectangle 28"/>
          <p:cNvSpPr/>
          <p:nvPr/>
        </p:nvSpPr>
        <p:spPr>
          <a:xfrm flipH="1">
            <a:off x="6127813" y="2188723"/>
            <a:ext cx="3003382" cy="2957013"/>
          </a:xfrm>
          <a:prstGeom prst="roundRect">
            <a:avLst>
              <a:gd name="adj" fmla="val 2482"/>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254000" dist="38100" dir="5400000" algn="t" rotWithShape="0">
              <a:schemeClr val="bg1">
                <a:alpha val="40000"/>
              </a:schemeClr>
            </a:outerShdw>
          </a:effectLst>
        </p:spPr>
        <p:txBody>
          <a:bodyPr vert="horz" wrap="square" lIns="91440" tIns="45720" rIns="91440" bIns="45720" numCol="1" anchor="t" anchorCtr="0" compatLnSpc="1">
            <a:prstTxWarp prst="textNoShape">
              <a:avLst/>
            </a:prstTxWarp>
          </a:bodyPr>
          <a:lstStyle/>
          <a:p>
            <a:pPr>
              <a:defRPr/>
            </a:pPr>
            <a:endParaRPr lang="en-US" altLang="zh-CN" kern="0" dirty="0">
              <a:solidFill>
                <a:sysClr val="windowText" lastClr="000000"/>
              </a:solidFill>
              <a:latin typeface="Segoe UI" pitchFamily="34" charset="0"/>
            </a:endParaRPr>
          </a:p>
        </p:txBody>
      </p:sp>
      <p:sp>
        <p:nvSpPr>
          <p:cNvPr id="31" name="Rectangle 30"/>
          <p:cNvSpPr/>
          <p:nvPr/>
        </p:nvSpPr>
        <p:spPr>
          <a:xfrm>
            <a:off x="7970525" y="4778651"/>
            <a:ext cx="990977" cy="261610"/>
          </a:xfrm>
          <a:prstGeom prst="rect">
            <a:avLst/>
          </a:prstGeom>
        </p:spPr>
        <p:txBody>
          <a:bodyPr wrap="none">
            <a:spAutoFit/>
          </a:bodyPr>
          <a:lstStyle/>
          <a:p>
            <a:pPr algn="ctr"/>
            <a:r>
              <a:rPr lang="en-US" sz="1050" kern="0" dirty="0" smtClean="0">
                <a:gradFill>
                  <a:gsLst>
                    <a:gs pos="0">
                      <a:schemeClr val="tx1">
                        <a:lumMod val="85000"/>
                        <a:lumOff val="15000"/>
                      </a:schemeClr>
                    </a:gs>
                    <a:gs pos="100000">
                      <a:schemeClr val="tx1">
                        <a:lumMod val="85000"/>
                        <a:lumOff val="15000"/>
                      </a:schemeClr>
                    </a:gs>
                  </a:gsLst>
                  <a:lin ang="5400000" scaled="0"/>
                </a:gradFill>
                <a:latin typeface="Segoe UI" pitchFamily="34" charset="0"/>
              </a:rPr>
              <a:t>Consolidated</a:t>
            </a:r>
            <a:endParaRPr lang="en-US" sz="1600" dirty="0">
              <a:gradFill>
                <a:gsLst>
                  <a:gs pos="0">
                    <a:schemeClr val="tx1">
                      <a:lumMod val="85000"/>
                      <a:lumOff val="15000"/>
                    </a:schemeClr>
                  </a:gs>
                  <a:gs pos="100000">
                    <a:schemeClr val="tx1">
                      <a:lumMod val="85000"/>
                      <a:lumOff val="15000"/>
                    </a:schemeClr>
                  </a:gs>
                </a:gsLst>
                <a:lin ang="5400000" scaled="0"/>
              </a:gradFill>
              <a:latin typeface="Segoe UI" pitchFamily="34" charset="0"/>
            </a:endParaRPr>
          </a:p>
        </p:txBody>
      </p:sp>
      <p:sp>
        <p:nvSpPr>
          <p:cNvPr id="32" name="Rectangle 31"/>
          <p:cNvSpPr/>
          <p:nvPr/>
        </p:nvSpPr>
        <p:spPr>
          <a:xfrm>
            <a:off x="7234959" y="4778651"/>
            <a:ext cx="607859" cy="261610"/>
          </a:xfrm>
          <a:prstGeom prst="rect">
            <a:avLst/>
          </a:prstGeom>
        </p:spPr>
        <p:txBody>
          <a:bodyPr wrap="none">
            <a:spAutoFit/>
          </a:bodyPr>
          <a:lstStyle/>
          <a:p>
            <a:pPr algn="ctr"/>
            <a:r>
              <a:rPr lang="en-US" sz="1050" kern="0" dirty="0" smtClean="0">
                <a:gradFill>
                  <a:gsLst>
                    <a:gs pos="0">
                      <a:schemeClr val="tx1">
                        <a:lumMod val="85000"/>
                        <a:lumOff val="15000"/>
                      </a:schemeClr>
                    </a:gs>
                    <a:gs pos="100000">
                      <a:schemeClr val="tx1">
                        <a:lumMod val="85000"/>
                        <a:lumOff val="15000"/>
                      </a:schemeClr>
                    </a:gs>
                  </a:gsLst>
                  <a:lin ang="5400000" scaled="0"/>
                </a:gradFill>
                <a:latin typeface="Segoe UI" pitchFamily="34" charset="0"/>
              </a:rPr>
              <a:t>Legacy</a:t>
            </a:r>
          </a:p>
        </p:txBody>
      </p:sp>
      <p:sp>
        <p:nvSpPr>
          <p:cNvPr id="33" name="Rounded Rectangle 32"/>
          <p:cNvSpPr/>
          <p:nvPr/>
        </p:nvSpPr>
        <p:spPr bwMode="auto">
          <a:xfrm>
            <a:off x="6228720" y="2299205"/>
            <a:ext cx="2789382" cy="429201"/>
          </a:xfrm>
          <a:prstGeom prst="roundRect">
            <a:avLst>
              <a:gd name="adj" fmla="val 14245"/>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0" tIns="91440" rIns="0" bIns="91440" numCol="1" rtlCol="0" anchor="ctr" anchorCtr="0" compatLnSpc="1">
            <a:prstTxWarp prst="textNoShape">
              <a:avLst/>
            </a:prstTxWarp>
          </a:bodyPr>
          <a:lstStyle/>
          <a:p>
            <a:pPr algn="ctr" defTabSz="914159">
              <a:spcBef>
                <a:spcPts val="630"/>
              </a:spcBef>
              <a:buClr>
                <a:srgbClr xmlns:mc="http://schemas.openxmlformats.org/markup-compatibility/2006" xmlns:a14="http://schemas.microsoft.com/office/drawing/2007/7/7/main" val="FFFF99" mc:Ignorable=""/>
              </a:buClr>
              <a:buSzPct val="120000"/>
              <a:defRPr/>
            </a:pPr>
            <a:r>
              <a:rPr lang="en-US" altLang="zh-CN" sz="1200" dirty="0" smtClean="0">
                <a:gradFill flip="none" rotWithShape="1">
                  <a:gsLst>
                    <a:gs pos="0">
                      <a:schemeClr val="tx1">
                        <a:lumMod val="75000"/>
                        <a:lumOff val="25000"/>
                      </a:schemeClr>
                    </a:gs>
                    <a:gs pos="100000">
                      <a:srgbClr xmlns:mc="http://schemas.openxmlformats.org/markup-compatibility/2006" xmlns:a14="http://schemas.microsoft.com/office/drawing/2007/7/7/main" val="BF2600" mc:Ignorable=""/>
                    </a:gs>
                  </a:gsLst>
                  <a:lin ang="16200000" scaled="0"/>
                  <a:tileRect/>
                </a:gradFill>
                <a:latin typeface="Segoe UI" pitchFamily="34" charset="0"/>
              </a:rPr>
              <a:t>POWER AND COOLING </a:t>
            </a:r>
            <a:br>
              <a:rPr lang="en-US" altLang="zh-CN" sz="1200" dirty="0" smtClean="0">
                <a:gradFill flip="none" rotWithShape="1">
                  <a:gsLst>
                    <a:gs pos="0">
                      <a:schemeClr val="tx1">
                        <a:lumMod val="75000"/>
                        <a:lumOff val="25000"/>
                      </a:schemeClr>
                    </a:gs>
                    <a:gs pos="100000">
                      <a:srgbClr xmlns:mc="http://schemas.openxmlformats.org/markup-compatibility/2006" xmlns:a14="http://schemas.microsoft.com/office/drawing/2007/7/7/main" val="BF2600" mc:Ignorable=""/>
                    </a:gs>
                  </a:gsLst>
                  <a:lin ang="16200000" scaled="0"/>
                  <a:tileRect/>
                </a:gradFill>
                <a:latin typeface="Segoe UI" pitchFamily="34" charset="0"/>
              </a:rPr>
            </a:br>
            <a:r>
              <a:rPr lang="en-US" altLang="zh-CN" sz="1200" dirty="0" smtClean="0">
                <a:gradFill flip="none" rotWithShape="1">
                  <a:gsLst>
                    <a:gs pos="0">
                      <a:schemeClr val="tx1">
                        <a:lumMod val="75000"/>
                        <a:lumOff val="25000"/>
                      </a:schemeClr>
                    </a:gs>
                    <a:gs pos="100000">
                      <a:srgbClr xmlns:mc="http://schemas.openxmlformats.org/markup-compatibility/2006" xmlns:a14="http://schemas.microsoft.com/office/drawing/2007/7/7/main" val="BF2600" mc:Ignorable=""/>
                    </a:gs>
                  </a:gsLst>
                  <a:lin ang="16200000" scaled="0"/>
                  <a:tileRect/>
                </a:gradFill>
                <a:latin typeface="Segoe UI" pitchFamily="34" charset="0"/>
              </a:rPr>
              <a:t>AT 6:1 CONSOLIDATION </a:t>
            </a:r>
          </a:p>
        </p:txBody>
      </p:sp>
      <p:graphicFrame>
        <p:nvGraphicFramePr>
          <p:cNvPr id="8" name="Chart 7"/>
          <p:cNvGraphicFramePr/>
          <p:nvPr>
            <p:extLst/>
          </p:nvPr>
        </p:nvGraphicFramePr>
        <p:xfrm>
          <a:off x="3218284" y="2684834"/>
          <a:ext cx="2587752" cy="22859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extLst/>
          </p:nvPr>
        </p:nvGraphicFramePr>
        <p:xfrm>
          <a:off x="6359715" y="2456233"/>
          <a:ext cx="2587752" cy="2514600"/>
        </p:xfrm>
        <a:graphic>
          <a:graphicData uri="http://schemas.openxmlformats.org/drawingml/2006/chart">
            <c:chart xmlns:c="http://schemas.openxmlformats.org/drawingml/2006/chart" xmlns:r="http://schemas.openxmlformats.org/officeDocument/2006/relationships" r:id="rId5"/>
          </a:graphicData>
        </a:graphic>
      </p:graphicFrame>
    </p:spTree>
    <p:extLst/>
  </p:cSld>
  <p:clrMapOvr>
    <a:masterClrMapping/>
  </p:clrMapOvr>
  <p:transition xmlns:p14="http://schemas.microsoft.com/office/powerpoint/2007/7/12/main" spd="slow"/>
  <p:timing>
    <p:tnLst>
      <p:par>
        <p:cTn xmlns:p14="http://schemas.microsoft.com/office/powerpoint/2007/7/12/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81000" y="6219825"/>
            <a:ext cx="8148638" cy="350838"/>
          </a:xfrm>
          <a:prstGeom prst="rect">
            <a:avLst/>
          </a:prstGeom>
          <a:noFill/>
          <a:ln w="12700">
            <a:noFill/>
            <a:miter lim="800000"/>
            <a:headEnd type="none" w="sm" len="sm"/>
            <a:tailEnd type="none" w="sm" len="sm"/>
          </a:ln>
          <a:effectLst/>
        </p:spPr>
        <p:txBody>
          <a:bodyPr>
            <a:spAutoFit/>
          </a:bodyPr>
          <a:lstStyle/>
          <a:p>
            <a:pPr>
              <a:lnSpc>
                <a:spcPct val="100000"/>
              </a:lnSpc>
              <a:spcBef>
                <a:spcPct val="0"/>
              </a:spcBef>
            </a:pPr>
            <a:r>
              <a:rPr lang="en-US" sz="900" dirty="0">
                <a:solidFill>
                  <a:schemeClr val="bg1"/>
                </a:solidFill>
                <a:cs typeface="Arial" charset="0"/>
              </a:rPr>
              <a:t>© </a:t>
            </a:r>
            <a:r>
              <a:rPr lang="en-US" sz="900" dirty="0" smtClean="0">
                <a:solidFill>
                  <a:schemeClr val="bg1"/>
                </a:solidFill>
                <a:cs typeface="Arial" charset="0"/>
              </a:rPr>
              <a:t>2009 </a:t>
            </a:r>
            <a:r>
              <a:rPr lang="en-US" sz="900" dirty="0">
                <a:solidFill>
                  <a:schemeClr val="bg1"/>
                </a:solidFill>
                <a:cs typeface="Arial" charset="0"/>
              </a:rPr>
              <a:t>Microsoft Corporation. All rights reserved.</a:t>
            </a:r>
          </a:p>
          <a:p>
            <a:pPr>
              <a:lnSpc>
                <a:spcPct val="100000"/>
              </a:lnSpc>
              <a:spcBef>
                <a:spcPct val="0"/>
              </a:spcBef>
            </a:pPr>
            <a:r>
              <a:rPr lang="en-US" sz="800" dirty="0">
                <a:solidFill>
                  <a:schemeClr val="bg1"/>
                </a:solidFill>
                <a:cs typeface="Arial" charset="0"/>
              </a:rPr>
              <a:t>This presentation is for informational purposes only. Microsoft makes no warranties, express or implied, in this summary.</a:t>
            </a:r>
          </a:p>
        </p:txBody>
      </p:sp>
      <p:pic>
        <p:nvPicPr>
          <p:cNvPr id="4" name="Picture 5" descr="Microsoft logo and tagline"/>
          <p:cNvPicPr>
            <a:picLocks noChangeAspect="1" noChangeArrowheads="1"/>
          </p:cNvPicPr>
          <p:nvPr/>
        </p:nvPicPr>
        <p:blipFill>
          <a:blip r:embed="rId2"/>
          <a:srcRect/>
          <a:stretch>
            <a:fillRect/>
          </a:stretch>
        </p:blipFill>
        <p:spPr bwMode="black">
          <a:xfrm>
            <a:off x="2306638" y="2820988"/>
            <a:ext cx="5122862" cy="1104900"/>
          </a:xfrm>
          <a:prstGeom prst="rect">
            <a:avLst/>
          </a:prstGeom>
          <a:noFill/>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Appendix</a:t>
            </a:r>
            <a:endParaRPr lang="en-US" dirty="0"/>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15"/>
          <p:cNvSpPr>
            <a:spLocks/>
          </p:cNvSpPr>
          <p:nvPr/>
        </p:nvSpPr>
        <p:spPr bwMode="auto">
          <a:xfrm rot="5400000">
            <a:off x="1900221" y="-776712"/>
            <a:ext cx="5343548" cy="9143999"/>
          </a:xfrm>
          <a:prstGeom prst="roundRect">
            <a:avLst>
              <a:gd name="adj" fmla="val 0"/>
            </a:avLst>
          </a:pr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srgbClr>
              </a:gs>
              <a:gs pos="82000">
                <a:srgbClr xmlns:mc="http://schemas.openxmlformats.org/markup-compatibility/2006" xmlns:a14="http://schemas.microsoft.com/office/drawing/2007/7/7/main" val="FF3300" mc:Ignorable="">
                  <a:lumMod val="50000"/>
                </a:srgb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grpSp>
        <p:nvGrpSpPr>
          <p:cNvPr id="199" name="Group 198"/>
          <p:cNvGrpSpPr/>
          <p:nvPr/>
        </p:nvGrpSpPr>
        <p:grpSpPr>
          <a:xfrm>
            <a:off x="796741" y="1219200"/>
            <a:ext cx="568412" cy="1417981"/>
            <a:chOff x="1075037" y="3680731"/>
            <a:chExt cx="568412" cy="1795369"/>
          </a:xfrm>
        </p:grpSpPr>
        <p:sp>
          <p:nvSpPr>
            <p:cNvPr id="200" name="Freeform 15"/>
            <p:cNvSpPr>
              <a:spLocks/>
            </p:cNvSpPr>
            <p:nvPr/>
          </p:nvSpPr>
          <p:spPr bwMode="auto">
            <a:xfrm rot="16200000">
              <a:off x="461558" y="4294210"/>
              <a:ext cx="1795369" cy="568412"/>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sz="16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sp>
          <p:nvSpPr>
            <p:cNvPr id="201" name="Rectangle 200"/>
            <p:cNvSpPr/>
            <p:nvPr/>
          </p:nvSpPr>
          <p:spPr>
            <a:xfrm rot="16200000">
              <a:off x="886021" y="4407601"/>
              <a:ext cx="816319" cy="341632"/>
            </a:xfrm>
            <a:prstGeom prst="rect">
              <a:avLst/>
            </a:prstGeom>
          </p:spPr>
          <p:txBody>
            <a:bodyPr wrap="none">
              <a:spAutoFit/>
            </a:bodyPr>
            <a:lstStyle/>
            <a:p>
              <a:pPr algn="ctr" defTabSz="914159" fontAlgn="auto">
                <a:lnSpc>
                  <a:spcPct val="90000"/>
                </a:lnSpc>
                <a:spcBef>
                  <a:spcPts val="630"/>
                </a:spcBef>
                <a:spcAft>
                  <a:spcPts val="300"/>
                </a:spcAft>
                <a:buClr>
                  <a:srgbClr xmlns:mc="http://schemas.openxmlformats.org/markup-compatibility/2006" xmlns:a14="http://schemas.microsoft.com/office/drawing/2007/7/7/main" val="FFFF99" mc:Ignorable=""/>
                </a:buClr>
                <a:buSzPct val="120000"/>
                <a:defRPr/>
              </a:pPr>
              <a:r>
                <a:rPr lang="en-US" altLang="zh-CN"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C00000" mc:Ignorable=""/>
                      </a:gs>
                    </a:gsLst>
                    <a:lin ang="5400000" scaled="1"/>
                    <a:tileRect/>
                  </a:gradFill>
                  <a:latin typeface="Segoe UI" pitchFamily="34" charset="0"/>
                  <a:cs typeface="+mn-cs"/>
                </a:rPr>
                <a:t>SMP</a:t>
              </a:r>
            </a:p>
          </p:txBody>
        </p:sp>
      </p:grpSp>
      <p:grpSp>
        <p:nvGrpSpPr>
          <p:cNvPr id="202" name="Group 201"/>
          <p:cNvGrpSpPr/>
          <p:nvPr/>
        </p:nvGrpSpPr>
        <p:grpSpPr>
          <a:xfrm>
            <a:off x="796741" y="2769705"/>
            <a:ext cx="568412" cy="1987825"/>
            <a:chOff x="1075037" y="3680731"/>
            <a:chExt cx="568412" cy="1795369"/>
          </a:xfrm>
        </p:grpSpPr>
        <p:sp>
          <p:nvSpPr>
            <p:cNvPr id="203" name="Freeform 15"/>
            <p:cNvSpPr>
              <a:spLocks/>
            </p:cNvSpPr>
            <p:nvPr/>
          </p:nvSpPr>
          <p:spPr bwMode="auto">
            <a:xfrm rot="16200000">
              <a:off x="461558" y="4294210"/>
              <a:ext cx="1795369" cy="568412"/>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sz="16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sp>
          <p:nvSpPr>
            <p:cNvPr id="204" name="Rectangle 203"/>
            <p:cNvSpPr/>
            <p:nvPr/>
          </p:nvSpPr>
          <p:spPr>
            <a:xfrm rot="16200000">
              <a:off x="900233" y="4407601"/>
              <a:ext cx="787896" cy="341632"/>
            </a:xfrm>
            <a:prstGeom prst="rect">
              <a:avLst/>
            </a:prstGeom>
          </p:spPr>
          <p:txBody>
            <a:bodyPr wrap="none">
              <a:spAutoFit/>
            </a:bodyPr>
            <a:lstStyle/>
            <a:p>
              <a:pPr algn="ctr" defTabSz="914159" fontAlgn="auto">
                <a:lnSpc>
                  <a:spcPct val="90000"/>
                </a:lnSpc>
                <a:spcBef>
                  <a:spcPts val="630"/>
                </a:spcBef>
                <a:spcAft>
                  <a:spcPts val="300"/>
                </a:spcAft>
                <a:buClr>
                  <a:srgbClr xmlns:mc="http://schemas.openxmlformats.org/markup-compatibility/2006" xmlns:a14="http://schemas.microsoft.com/office/drawing/2007/7/7/main" val="FFFF99" mc:Ignorable=""/>
                </a:buClr>
                <a:buSzPct val="120000"/>
                <a:defRPr/>
              </a:pPr>
              <a:r>
                <a:rPr lang="en-US" altLang="zh-CN"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C00000" mc:Ignorable=""/>
                      </a:gs>
                    </a:gsLst>
                    <a:lin ang="5400000" scaled="1"/>
                    <a:tileRect/>
                  </a:gradFill>
                  <a:latin typeface="Segoe UI" pitchFamily="34" charset="0"/>
                  <a:cs typeface="+mn-cs"/>
                </a:rPr>
                <a:t>NUMA</a:t>
              </a:r>
            </a:p>
          </p:txBody>
        </p:sp>
      </p:grpSp>
      <p:sp>
        <p:nvSpPr>
          <p:cNvPr id="33" name="Rounded Rectangle 32"/>
          <p:cNvSpPr/>
          <p:nvPr/>
        </p:nvSpPr>
        <p:spPr>
          <a:xfrm rot="10800000" flipH="1">
            <a:off x="1219200" y="927651"/>
            <a:ext cx="6705602" cy="5706345"/>
          </a:xfrm>
          <a:prstGeom prst="roundRect">
            <a:avLst>
              <a:gd name="adj" fmla="val 3404"/>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254000" dist="38100" dir="5400000" algn="t" rotWithShape="0">
              <a:schemeClr val="bg1">
                <a:alpha val="40000"/>
              </a:scheme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ltLang="zh-CN" kern="0" dirty="0">
              <a:solidFill>
                <a:sysClr val="windowText" lastClr="000000"/>
              </a:solidFill>
              <a:latin typeface="Segoe UI" pitchFamily="34" charset="0"/>
              <a:cs typeface="+mn-cs"/>
            </a:endParaRPr>
          </a:p>
        </p:txBody>
      </p:sp>
      <p:sp>
        <p:nvSpPr>
          <p:cNvPr id="34" name="Rectangle 33"/>
          <p:cNvSpPr/>
          <p:nvPr/>
        </p:nvSpPr>
        <p:spPr>
          <a:xfrm rot="16200000">
            <a:off x="3565814" y="412892"/>
            <a:ext cx="2015424" cy="6702552"/>
          </a:xfrm>
          <a:prstGeom prst="rect">
            <a:avLst/>
          </a:prstGeom>
          <a:gradFill flip="none" rotWithShape="1">
            <a:gsLst>
              <a:gs pos="0">
                <a:schemeClr val="tx1">
                  <a:lumMod val="65000"/>
                  <a:lumOff val="35000"/>
                </a:schemeClr>
              </a:gs>
              <a:gs pos="50000">
                <a:schemeClr val="tx1">
                  <a:lumMod val="75000"/>
                  <a:lumOff val="25000"/>
                </a:schemeClr>
              </a:gs>
              <a:gs pos="82000">
                <a:schemeClr val="tx1">
                  <a:lumMod val="95000"/>
                  <a:lumOff val="5000"/>
                </a:schemeClr>
              </a:gs>
            </a:gsLst>
            <a:path path="circle">
              <a:fillToRect l="50000" t="50000" r="50000" b="50000"/>
            </a:path>
            <a:tileRect/>
          </a:gradFill>
          <a:ln w="349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auto">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kern="0" dirty="0">
              <a:solidFill>
                <a:sysClr val="windowText" lastClr="000000"/>
              </a:solidFill>
              <a:latin typeface="Segoe UI" pitchFamily="34" charset="0"/>
              <a:cs typeface="+mn-cs"/>
            </a:endParaRPr>
          </a:p>
        </p:txBody>
      </p:sp>
      <p:sp>
        <p:nvSpPr>
          <p:cNvPr id="32" name="Rectangle 31"/>
          <p:cNvSpPr/>
          <p:nvPr/>
        </p:nvSpPr>
        <p:spPr>
          <a:xfrm rot="16200000">
            <a:off x="3856042" y="-1418324"/>
            <a:ext cx="1431923" cy="6705598"/>
          </a:xfrm>
          <a:prstGeom prst="rect">
            <a:avLst/>
          </a:prstGeom>
          <a:gradFill flip="none" rotWithShape="1">
            <a:gsLst>
              <a:gs pos="0">
                <a:schemeClr val="tx1">
                  <a:lumMod val="65000"/>
                  <a:lumOff val="35000"/>
                </a:schemeClr>
              </a:gs>
              <a:gs pos="50000">
                <a:schemeClr val="tx1">
                  <a:lumMod val="75000"/>
                  <a:lumOff val="25000"/>
                </a:schemeClr>
              </a:gs>
              <a:gs pos="82000">
                <a:schemeClr val="tx1">
                  <a:lumMod val="95000"/>
                  <a:lumOff val="5000"/>
                </a:schemeClr>
              </a:gs>
            </a:gsLst>
            <a:path path="circle">
              <a:fillToRect l="50000" t="50000" r="50000" b="50000"/>
            </a:path>
            <a:tileRect/>
          </a:gradFill>
          <a:ln w="349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auto">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kern="0" dirty="0">
              <a:solidFill>
                <a:sysClr val="windowText" lastClr="000000"/>
              </a:solidFill>
              <a:latin typeface="Segoe UI" pitchFamily="34" charset="0"/>
              <a:cs typeface="+mn-cs"/>
            </a:endParaRPr>
          </a:p>
        </p:txBody>
      </p:sp>
      <p:sp>
        <p:nvSpPr>
          <p:cNvPr id="78" name="Title 1"/>
          <p:cNvSpPr>
            <a:spLocks noGrp="1"/>
          </p:cNvSpPr>
          <p:nvPr>
            <p:ph type="title"/>
          </p:nvPr>
        </p:nvSpPr>
        <p:spPr/>
        <p:txBody>
          <a:bodyPr/>
          <a:lstStyle/>
          <a:p>
            <a:r>
              <a:rPr lang="en-US" smtClean="0"/>
              <a:t>Consolidation Hardware – NUMA &amp; 64bit</a:t>
            </a:r>
            <a:endParaRPr lang="en-US" dirty="0"/>
          </a:p>
        </p:txBody>
      </p:sp>
      <p:sp>
        <p:nvSpPr>
          <p:cNvPr id="76" name="Text Box 29"/>
          <p:cNvSpPr txBox="1">
            <a:spLocks noChangeArrowheads="1"/>
          </p:cNvSpPr>
          <p:nvPr/>
        </p:nvSpPr>
        <p:spPr bwMode="auto">
          <a:xfrm>
            <a:off x="5120095" y="1456609"/>
            <a:ext cx="2367390" cy="406265"/>
          </a:xfrm>
          <a:prstGeom prst="rect">
            <a:avLst/>
          </a:prstGeom>
          <a:noFill/>
          <a:ln w="12700" algn="ctr">
            <a:noFill/>
            <a:miter lim="800000"/>
            <a:headEnd/>
            <a:tailEnd type="none" w="med" len="lg"/>
          </a:ln>
          <a:effectLst/>
        </p:spPr>
        <p:txBody>
          <a:bodyPr wrap="square">
            <a:spAutoFit/>
          </a:bodyPr>
          <a:lstStyle/>
          <a:p>
            <a:pPr marL="0" lvl="1" fontAlgn="auto">
              <a:lnSpc>
                <a:spcPct val="85000"/>
              </a:lnSpc>
              <a:spcBef>
                <a:spcPts val="0"/>
              </a:spcBef>
              <a:spcAft>
                <a:spcPts val="300"/>
              </a:spcAft>
              <a:defRPr/>
            </a:pPr>
            <a:r>
              <a:rPr lang="en-US" altLang="zh-CN" sz="12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mn-cs"/>
              </a:rPr>
              <a:t>Front side bus contention increases w/ higher #CPUs </a:t>
            </a:r>
            <a:endParaRPr lang="en-US" altLang="zh-CN" sz="12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mn-cs"/>
            </a:endParaRPr>
          </a:p>
        </p:txBody>
      </p:sp>
      <p:grpSp>
        <p:nvGrpSpPr>
          <p:cNvPr id="91" name="Group 90"/>
          <p:cNvGrpSpPr/>
          <p:nvPr/>
        </p:nvGrpSpPr>
        <p:grpSpPr>
          <a:xfrm>
            <a:off x="1713552" y="1498039"/>
            <a:ext cx="5716896" cy="896104"/>
            <a:chOff x="1713552" y="1657063"/>
            <a:chExt cx="5716896" cy="896104"/>
          </a:xfrm>
        </p:grpSpPr>
        <p:sp>
          <p:nvSpPr>
            <p:cNvPr id="70" name="Rounded Rectangle 69"/>
            <p:cNvSpPr/>
            <p:nvPr/>
          </p:nvSpPr>
          <p:spPr>
            <a:xfrm>
              <a:off x="4223871" y="1658011"/>
              <a:ext cx="860450" cy="292671"/>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sp>
        <p:sp>
          <p:nvSpPr>
            <p:cNvPr id="71" name="Rectangle 70"/>
            <p:cNvSpPr/>
            <p:nvPr/>
          </p:nvSpPr>
          <p:spPr>
            <a:xfrm>
              <a:off x="4323080" y="1657063"/>
              <a:ext cx="662032" cy="294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algn="ctr" rtl="1" eaLnBrk="0" hangingPunct="0">
                <a:lnSpc>
                  <a:spcPct val="85000"/>
                </a:lnSpc>
              </a:pPr>
              <a:r>
                <a:rPr lang="en-US" sz="1100" dirty="0" smtClean="0">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cs typeface="Arial" pitchFamily="34" charset="0"/>
                </a:rPr>
                <a:t>Memory</a:t>
              </a:r>
              <a:endParaRPr lang="en-US" dirty="0" smtClean="0">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cs typeface="Arial" pitchFamily="34" charset="0"/>
              </a:endParaRPr>
            </a:p>
          </p:txBody>
        </p:sp>
        <p:sp>
          <p:nvSpPr>
            <p:cNvPr id="66" name="Rounded Rectangle 65"/>
            <p:cNvSpPr/>
            <p:nvPr/>
          </p:nvSpPr>
          <p:spPr>
            <a:xfrm>
              <a:off x="1713552" y="2246581"/>
              <a:ext cx="611497" cy="305748"/>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050" dirty="0" smtClean="0">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cs typeface="Arial" pitchFamily="34" charset="0"/>
                </a:rPr>
                <a:t>CPU </a:t>
              </a:r>
              <a:r>
                <a:rPr lang="en-US" sz="1050" i="1" dirty="0" smtClean="0">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cs typeface="Arial" pitchFamily="34" charset="0"/>
                </a:rPr>
                <a:t>0</a:t>
              </a:r>
            </a:p>
          </p:txBody>
        </p:sp>
        <p:sp>
          <p:nvSpPr>
            <p:cNvPr id="64" name="Rounded Rectangle 63"/>
            <p:cNvSpPr/>
            <p:nvPr/>
          </p:nvSpPr>
          <p:spPr>
            <a:xfrm>
              <a:off x="2452155" y="2246581"/>
              <a:ext cx="611497" cy="305748"/>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7620" tIns="7620" rIns="7620" bIns="7620" numCol="1" spcCol="1270" anchor="ctr" anchorCtr="0">
              <a:noAutofit/>
            </a:bodyPr>
            <a:lstStyle/>
            <a:p>
              <a:pPr algn="ctr" rtl="1" eaLnBrk="0" hangingPunct="0">
                <a:lnSpc>
                  <a:spcPct val="85000"/>
                </a:lnSpc>
              </a:pPr>
              <a:r>
                <a:rPr lang="en-US" sz="1050" dirty="0" smtClean="0">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cs typeface="Arial" pitchFamily="34" charset="0"/>
                </a:rPr>
                <a:t>CPU </a:t>
              </a:r>
              <a:r>
                <a:rPr lang="en-US" sz="1050" i="1" dirty="0" smtClean="0">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cs typeface="Arial" pitchFamily="34" charset="0"/>
                </a:rPr>
                <a:t>1</a:t>
              </a:r>
            </a:p>
          </p:txBody>
        </p:sp>
        <p:sp>
          <p:nvSpPr>
            <p:cNvPr id="62" name="Rounded Rectangle 61"/>
            <p:cNvSpPr/>
            <p:nvPr/>
          </p:nvSpPr>
          <p:spPr>
            <a:xfrm>
              <a:off x="3192067" y="2246581"/>
              <a:ext cx="611497" cy="305748"/>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7620" tIns="7620" rIns="7620" bIns="7620" numCol="1" spcCol="1270" anchor="ctr" anchorCtr="0">
              <a:noAutofit/>
            </a:bodyPr>
            <a:lstStyle/>
            <a:p>
              <a:pPr algn="ctr" rtl="1" eaLnBrk="0" hangingPunct="0">
                <a:lnSpc>
                  <a:spcPct val="85000"/>
                </a:lnSpc>
              </a:pPr>
              <a:r>
                <a:rPr lang="en-US" sz="1050" dirty="0" smtClean="0">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cs typeface="Arial" pitchFamily="34" charset="0"/>
                </a:rPr>
                <a:t>CPU </a:t>
              </a:r>
              <a:r>
                <a:rPr lang="en-US" sz="1050" i="1" dirty="0" smtClean="0">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cs typeface="Arial" pitchFamily="34" charset="0"/>
                </a:rPr>
                <a:t>2</a:t>
              </a:r>
            </a:p>
          </p:txBody>
        </p:sp>
        <p:sp>
          <p:nvSpPr>
            <p:cNvPr id="60" name="Rounded Rectangle 59"/>
            <p:cNvSpPr/>
            <p:nvPr/>
          </p:nvSpPr>
          <p:spPr>
            <a:xfrm>
              <a:off x="3931979" y="2246581"/>
              <a:ext cx="611497" cy="305748"/>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7620" tIns="7620" rIns="7620" bIns="7620" numCol="1" spcCol="1270" anchor="ctr" anchorCtr="0">
              <a:noAutofit/>
            </a:bodyPr>
            <a:lstStyle/>
            <a:p>
              <a:pPr algn="ctr" rtl="1" eaLnBrk="0" hangingPunct="0">
                <a:lnSpc>
                  <a:spcPct val="85000"/>
                </a:lnSpc>
              </a:pPr>
              <a:r>
                <a:rPr lang="en-US" sz="1050" dirty="0" smtClean="0">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cs typeface="Arial" pitchFamily="34" charset="0"/>
                </a:rPr>
                <a:t>CPU </a:t>
              </a:r>
              <a:r>
                <a:rPr lang="en-US" sz="1050" i="1" dirty="0" smtClean="0">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cs typeface="Arial" pitchFamily="34" charset="0"/>
                </a:rPr>
                <a:t>3</a:t>
              </a:r>
            </a:p>
          </p:txBody>
        </p:sp>
        <p:sp>
          <p:nvSpPr>
            <p:cNvPr id="58" name="Rounded Rectangle 57"/>
            <p:cNvSpPr/>
            <p:nvPr/>
          </p:nvSpPr>
          <p:spPr>
            <a:xfrm>
              <a:off x="4685350" y="2247419"/>
              <a:ext cx="611497" cy="305748"/>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7620" tIns="7620" rIns="7620" bIns="7620" numCol="1" spcCol="1270" anchor="ctr" anchorCtr="0">
              <a:noAutofit/>
            </a:bodyPr>
            <a:lstStyle/>
            <a:p>
              <a:pPr algn="ctr" rtl="1" eaLnBrk="0" hangingPunct="0">
                <a:lnSpc>
                  <a:spcPct val="85000"/>
                </a:lnSpc>
              </a:pPr>
              <a:r>
                <a:rPr lang="en-US" sz="1050" i="1" dirty="0" smtClean="0">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cs typeface="Arial" pitchFamily="34" charset="0"/>
                </a:rPr>
                <a:t>CPU 4</a:t>
              </a:r>
            </a:p>
          </p:txBody>
        </p:sp>
        <p:sp>
          <p:nvSpPr>
            <p:cNvPr id="50" name="Rounded Rectangle 49"/>
            <p:cNvSpPr/>
            <p:nvPr/>
          </p:nvSpPr>
          <p:spPr>
            <a:xfrm>
              <a:off x="5423501" y="2244095"/>
              <a:ext cx="611497" cy="305748"/>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7620" tIns="7620" rIns="7620" bIns="7620" numCol="1" spcCol="1270" anchor="ctr" anchorCtr="0">
              <a:noAutofit/>
            </a:bodyPr>
            <a:lstStyle/>
            <a:p>
              <a:pPr algn="ctr" rtl="1" eaLnBrk="0" hangingPunct="0">
                <a:lnSpc>
                  <a:spcPct val="85000"/>
                </a:lnSpc>
              </a:pPr>
              <a:r>
                <a:rPr lang="en-US" sz="1050" i="1" dirty="0" smtClean="0">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cs typeface="Arial" pitchFamily="34" charset="0"/>
                </a:rPr>
                <a:t>CPU 5</a:t>
              </a:r>
            </a:p>
          </p:txBody>
        </p:sp>
        <p:sp>
          <p:nvSpPr>
            <p:cNvPr id="47" name="Rounded Rectangle 46"/>
            <p:cNvSpPr/>
            <p:nvPr/>
          </p:nvSpPr>
          <p:spPr>
            <a:xfrm>
              <a:off x="6125201" y="2244095"/>
              <a:ext cx="611497" cy="305748"/>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7620" tIns="7620" rIns="7620" bIns="7620" numCol="1" spcCol="1270" anchor="ctr" anchorCtr="0">
              <a:noAutofit/>
            </a:bodyPr>
            <a:lstStyle/>
            <a:p>
              <a:pPr algn="ctr" rtl="1" eaLnBrk="0" hangingPunct="0">
                <a:lnSpc>
                  <a:spcPct val="85000"/>
                </a:lnSpc>
              </a:pPr>
              <a:r>
                <a:rPr lang="en-US" sz="1050" i="1" dirty="0" smtClean="0">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cs typeface="Arial" pitchFamily="34" charset="0"/>
                </a:rPr>
                <a:t>CPU 6</a:t>
              </a:r>
            </a:p>
          </p:txBody>
        </p:sp>
        <p:sp>
          <p:nvSpPr>
            <p:cNvPr id="45" name="Rounded Rectangle 44"/>
            <p:cNvSpPr/>
            <p:nvPr/>
          </p:nvSpPr>
          <p:spPr>
            <a:xfrm>
              <a:off x="6818951" y="2244095"/>
              <a:ext cx="611497" cy="305748"/>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7620" tIns="7620" rIns="7620" bIns="7620" numCol="1" spcCol="1270" anchor="ctr" anchorCtr="0">
              <a:noAutofit/>
            </a:bodyPr>
            <a:lstStyle/>
            <a:p>
              <a:pPr algn="ctr" rtl="1" eaLnBrk="0" hangingPunct="0">
                <a:lnSpc>
                  <a:spcPct val="85000"/>
                </a:lnSpc>
              </a:pPr>
              <a:r>
                <a:rPr lang="en-US" sz="1050" i="1" dirty="0" smtClean="0">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cs typeface="Arial" pitchFamily="34" charset="0"/>
                </a:rPr>
                <a:t>CPU 7</a:t>
              </a:r>
            </a:p>
          </p:txBody>
        </p:sp>
        <p:cxnSp>
          <p:nvCxnSpPr>
            <p:cNvPr id="80" name="Straight Connector 79"/>
            <p:cNvCxnSpPr/>
            <p:nvPr/>
          </p:nvCxnSpPr>
          <p:spPr>
            <a:xfrm>
              <a:off x="2054064" y="2062986"/>
              <a:ext cx="505663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1948525" y="2154426"/>
              <a:ext cx="1828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677031" y="2154426"/>
              <a:ext cx="1828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3410561" y="2154426"/>
              <a:ext cx="1828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164187" y="2154426"/>
              <a:ext cx="1828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4912789" y="2154426"/>
              <a:ext cx="1828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5646319" y="2154426"/>
              <a:ext cx="1828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6349703" y="2154426"/>
              <a:ext cx="1828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7017918" y="2154426"/>
              <a:ext cx="1828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4580060" y="2006415"/>
              <a:ext cx="12801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72" name="Rounded Rectangle 71"/>
          <p:cNvSpPr/>
          <p:nvPr/>
        </p:nvSpPr>
        <p:spPr>
          <a:xfrm>
            <a:off x="2391464" y="1872811"/>
            <a:ext cx="4572000" cy="76200"/>
          </a:xfrm>
          <a:prstGeom prst="roundRect">
            <a:avLst/>
          </a:pr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srgbClr>
              </a:gs>
              <a:gs pos="82000">
                <a:srgbClr xmlns:mc="http://schemas.openxmlformats.org/markup-compatibility/2006" xmlns:a14="http://schemas.microsoft.com/office/drawing/2007/7/7/main" val="FF3300" mc:Ignorable="">
                  <a:lumMod val="50000"/>
                </a:srgb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grpSp>
        <p:nvGrpSpPr>
          <p:cNvPr id="196" name="Group 195"/>
          <p:cNvGrpSpPr/>
          <p:nvPr/>
        </p:nvGrpSpPr>
        <p:grpSpPr>
          <a:xfrm>
            <a:off x="1572904" y="2858171"/>
            <a:ext cx="5983407" cy="1822520"/>
            <a:chOff x="1572904" y="2858171"/>
            <a:chExt cx="5983407" cy="1822520"/>
          </a:xfrm>
        </p:grpSpPr>
        <p:sp>
          <p:nvSpPr>
            <p:cNvPr id="22" name="Rounded Rectangle 21"/>
            <p:cNvSpPr/>
            <p:nvPr/>
          </p:nvSpPr>
          <p:spPr>
            <a:xfrm>
              <a:off x="1572904" y="2858171"/>
              <a:ext cx="2667000" cy="1807191"/>
            </a:xfrm>
            <a:prstGeom prst="roundRect">
              <a:avLst>
                <a:gd name="adj" fmla="val 8880"/>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7620" tIns="7620" rIns="7620" bIns="7620" numCol="1" spcCol="1270" anchor="t" anchorCtr="0">
              <a:noAutofit/>
            </a:bodyPr>
            <a:lstStyle/>
            <a:p>
              <a:pPr marL="0" lvl="1" indent="-342900" algn="ctr" defTabSz="914159">
                <a:lnSpc>
                  <a:spcPct val="90000"/>
                </a:lnSpc>
                <a:spcBef>
                  <a:spcPts val="630"/>
                </a:spcBef>
                <a:buClr>
                  <a:srgbClr xmlns:mc="http://schemas.openxmlformats.org/markup-compatibility/2006" xmlns:a14="http://schemas.microsoft.com/office/drawing/2007/7/7/main" val="FFFF99" mc:Ignorable=""/>
                </a:buClr>
                <a:buSzPct val="120000"/>
                <a:defRPr/>
              </a:pPr>
              <a:r>
                <a:rPr lang="en-US" altLang="zh-CN" sz="14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NUMA NODE 0</a:t>
              </a:r>
            </a:p>
          </p:txBody>
        </p:sp>
        <p:sp>
          <p:nvSpPr>
            <p:cNvPr id="30" name="Text Box 28"/>
            <p:cNvSpPr txBox="1">
              <a:spLocks noChangeArrowheads="1"/>
            </p:cNvSpPr>
            <p:nvPr/>
          </p:nvSpPr>
          <p:spPr bwMode="auto">
            <a:xfrm>
              <a:off x="1892486" y="4444472"/>
              <a:ext cx="2106306" cy="236219"/>
            </a:xfrm>
            <a:prstGeom prst="rect">
              <a:avLst/>
            </a:prstGeom>
            <a:noFill/>
            <a:ln w="12700" algn="ctr">
              <a:noFill/>
              <a:miter lim="800000"/>
              <a:headEnd/>
              <a:tailEnd type="none" w="med" len="lg"/>
            </a:ln>
            <a:effectLst/>
          </p:spPr>
          <p:txBody>
            <a:bodyPr wrap="square">
              <a:spAutoFit/>
            </a:bodyPr>
            <a:lstStyle/>
            <a:p>
              <a:pPr algn="ctr" rtl="1" eaLnBrk="0" hangingPunct="0">
                <a:lnSpc>
                  <a:spcPct val="85000"/>
                </a:lnSpc>
                <a:defRPr/>
              </a:pPr>
              <a:r>
                <a:rPr lang="en-US" sz="1100" dirty="0" smtClean="0">
                  <a:ln/>
                  <a:solidFill>
                    <a:srgbClr xmlns:mc="http://schemas.openxmlformats.org/markup-compatibility/2006" xmlns:a14="http://schemas.microsoft.com/office/drawing/2007/7/7/main" val="FFFFFF" mc:Ignorable=""/>
                  </a:solidFill>
                  <a:latin typeface="Segoe UI" pitchFamily="34" charset="0"/>
                  <a:cs typeface="Arial" pitchFamily="34" charset="0"/>
                </a:rPr>
                <a:t>Local Memory Access</a:t>
              </a:r>
            </a:p>
          </p:txBody>
        </p:sp>
        <p:sp>
          <p:nvSpPr>
            <p:cNvPr id="31" name="Text Box 29"/>
            <p:cNvSpPr txBox="1">
              <a:spLocks noChangeArrowheads="1"/>
            </p:cNvSpPr>
            <p:nvPr/>
          </p:nvSpPr>
          <p:spPr bwMode="auto">
            <a:xfrm>
              <a:off x="4098072" y="3854744"/>
              <a:ext cx="910658" cy="667875"/>
            </a:xfrm>
            <a:prstGeom prst="rect">
              <a:avLst/>
            </a:prstGeom>
            <a:noFill/>
            <a:ln w="12700" algn="ctr">
              <a:noFill/>
              <a:miter lim="800000"/>
              <a:headEnd/>
              <a:tailEnd type="none" w="med" len="lg"/>
            </a:ln>
            <a:effectLst/>
          </p:spPr>
          <p:txBody>
            <a:bodyPr wrap="square">
              <a:spAutoFit/>
            </a:bodyPr>
            <a:lstStyle/>
            <a:p>
              <a:pPr algn="ctr" rtl="1" eaLnBrk="0" hangingPunct="0">
                <a:lnSpc>
                  <a:spcPct val="85000"/>
                </a:lnSpc>
                <a:defRPr/>
              </a:pPr>
              <a:r>
                <a:rPr lang="en-US" sz="1100" dirty="0">
                  <a:ln/>
                  <a:solidFill>
                    <a:srgbClr xmlns:mc="http://schemas.openxmlformats.org/markup-compatibility/2006" xmlns:a14="http://schemas.microsoft.com/office/drawing/2007/7/7/main" val="FFFFFF" mc:Ignorable=""/>
                  </a:solidFill>
                  <a:latin typeface="Segoe UI" pitchFamily="34" charset="0"/>
                  <a:cs typeface="Arial" pitchFamily="34" charset="0"/>
                </a:rPr>
                <a:t>Foreign </a:t>
              </a:r>
              <a:endParaRPr lang="en-US" sz="1100" dirty="0" smtClean="0">
                <a:ln/>
                <a:solidFill>
                  <a:srgbClr xmlns:mc="http://schemas.openxmlformats.org/markup-compatibility/2006" xmlns:a14="http://schemas.microsoft.com/office/drawing/2007/7/7/main" val="FFFFFF" mc:Ignorable=""/>
                </a:solidFill>
                <a:latin typeface="Segoe UI" pitchFamily="34" charset="0"/>
                <a:cs typeface="Arial" pitchFamily="34" charset="0"/>
              </a:endParaRPr>
            </a:p>
            <a:p>
              <a:pPr algn="ctr" rtl="1" eaLnBrk="0" hangingPunct="0">
                <a:lnSpc>
                  <a:spcPct val="85000"/>
                </a:lnSpc>
                <a:defRPr/>
              </a:pPr>
              <a:r>
                <a:rPr lang="en-US" sz="1100" dirty="0" smtClean="0">
                  <a:ln/>
                  <a:solidFill>
                    <a:srgbClr xmlns:mc="http://schemas.openxmlformats.org/markup-compatibility/2006" xmlns:a14="http://schemas.microsoft.com/office/drawing/2007/7/7/main" val="FFFFFF" mc:Ignorable=""/>
                  </a:solidFill>
                  <a:latin typeface="Segoe UI" pitchFamily="34" charset="0"/>
                  <a:cs typeface="Arial" pitchFamily="34" charset="0"/>
                </a:rPr>
                <a:t>Memory</a:t>
              </a:r>
            </a:p>
            <a:p>
              <a:pPr algn="ctr" rtl="1" eaLnBrk="0" hangingPunct="0">
                <a:lnSpc>
                  <a:spcPct val="85000"/>
                </a:lnSpc>
                <a:defRPr/>
              </a:pPr>
              <a:r>
                <a:rPr lang="en-US" sz="1100" dirty="0" smtClean="0">
                  <a:ln/>
                  <a:solidFill>
                    <a:srgbClr xmlns:mc="http://schemas.openxmlformats.org/markup-compatibility/2006" xmlns:a14="http://schemas.microsoft.com/office/drawing/2007/7/7/main" val="FFFFFF" mc:Ignorable=""/>
                  </a:solidFill>
                  <a:latin typeface="Segoe UI" pitchFamily="34" charset="0"/>
                  <a:cs typeface="Arial" pitchFamily="34" charset="0"/>
                </a:rPr>
                <a:t> </a:t>
              </a:r>
              <a:r>
                <a:rPr lang="en-US" sz="1100" dirty="0">
                  <a:ln/>
                  <a:solidFill>
                    <a:srgbClr xmlns:mc="http://schemas.openxmlformats.org/markup-compatibility/2006" xmlns:a14="http://schemas.microsoft.com/office/drawing/2007/7/7/main" val="FFFFFF" mc:Ignorable=""/>
                  </a:solidFill>
                  <a:latin typeface="Segoe UI" pitchFamily="34" charset="0"/>
                  <a:cs typeface="Arial" pitchFamily="34" charset="0"/>
                </a:rPr>
                <a:t>Access </a:t>
              </a:r>
            </a:p>
            <a:p>
              <a:pPr algn="ctr" rtl="1" eaLnBrk="0" hangingPunct="0">
                <a:lnSpc>
                  <a:spcPct val="85000"/>
                </a:lnSpc>
                <a:defRPr/>
              </a:pPr>
              <a:r>
                <a:rPr lang="en-US" sz="1100" dirty="0">
                  <a:ln/>
                  <a:solidFill>
                    <a:srgbClr xmlns:mc="http://schemas.openxmlformats.org/markup-compatibility/2006" xmlns:a14="http://schemas.microsoft.com/office/drawing/2007/7/7/main" val="FFFFFF" mc:Ignorable=""/>
                  </a:solidFill>
                  <a:latin typeface="Segoe UI" pitchFamily="34" charset="0"/>
                  <a:cs typeface="Arial" pitchFamily="34" charset="0"/>
                </a:rPr>
                <a:t>4x local</a:t>
              </a:r>
            </a:p>
          </p:txBody>
        </p:sp>
        <p:sp>
          <p:nvSpPr>
            <p:cNvPr id="18" name="Up-Down Arrow 17"/>
            <p:cNvSpPr/>
            <p:nvPr/>
          </p:nvSpPr>
          <p:spPr>
            <a:xfrm>
              <a:off x="1953904" y="3467781"/>
              <a:ext cx="152400" cy="274320"/>
            </a:xfrm>
            <a:prstGeom prst="upDownArrow">
              <a:avLst/>
            </a:prstGeom>
            <a:gradFill flip="none" rotWithShape="1">
              <a:gsLst>
                <a:gs pos="0">
                  <a:srgbClr xmlns:mc="http://schemas.openxmlformats.org/markup-compatibility/2006" xmlns:a14="http://schemas.microsoft.com/office/drawing/2007/7/7/main" val="FF3300" mc:Ignorable="">
                    <a:alpha val="67000"/>
                  </a:srgbClr>
                </a:gs>
                <a:gs pos="100000">
                  <a:srgbClr xmlns:mc="http://schemas.openxmlformats.org/markup-compatibility/2006" xmlns:a14="http://schemas.microsoft.com/office/drawing/2007/7/7/main" val="FF3300" mc:Ignorable="">
                    <a:alpha val="61000"/>
                  </a:srgbClr>
                </a:gs>
              </a:gsLst>
              <a:lin ang="5400000" scaled="1"/>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48" name="Up-Down Arrow 47"/>
            <p:cNvSpPr/>
            <p:nvPr/>
          </p:nvSpPr>
          <p:spPr>
            <a:xfrm>
              <a:off x="3650847" y="3475732"/>
              <a:ext cx="152400" cy="274320"/>
            </a:xfrm>
            <a:prstGeom prst="upDownArrow">
              <a:avLst/>
            </a:prstGeom>
            <a:gradFill flip="none" rotWithShape="1">
              <a:gsLst>
                <a:gs pos="0">
                  <a:srgbClr xmlns:mc="http://schemas.openxmlformats.org/markup-compatibility/2006" xmlns:a14="http://schemas.microsoft.com/office/drawing/2007/7/7/main" val="FF3300" mc:Ignorable="">
                    <a:alpha val="67000"/>
                  </a:srgbClr>
                </a:gs>
                <a:gs pos="100000">
                  <a:srgbClr xmlns:mc="http://schemas.openxmlformats.org/markup-compatibility/2006" xmlns:a14="http://schemas.microsoft.com/office/drawing/2007/7/7/main" val="FF3300" mc:Ignorable="">
                    <a:alpha val="61000"/>
                  </a:srgbClr>
                </a:gs>
              </a:gsLst>
              <a:lin ang="5400000" scaled="1"/>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68" name="Left-Right Arrow 67"/>
            <p:cNvSpPr/>
            <p:nvPr/>
          </p:nvSpPr>
          <p:spPr>
            <a:xfrm>
              <a:off x="4253071" y="3620172"/>
              <a:ext cx="625502" cy="228600"/>
            </a:xfrm>
            <a:prstGeom prst="leftRightArrow">
              <a:avLst/>
            </a:pr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alpha val="0"/>
                  </a:srgbClr>
                </a:gs>
                <a:gs pos="100000">
                  <a:srgbClr xmlns:mc="http://schemas.openxmlformats.org/markup-compatibility/2006" xmlns:a14="http://schemas.microsoft.com/office/drawing/2007/7/7/main" val="FF3300" mc:Ignorable=""/>
                </a:gs>
              </a:gsLst>
              <a:lin ang="0" scaled="0"/>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grpSp>
          <p:nvGrpSpPr>
            <p:cNvPr id="107" name="Group 106"/>
            <p:cNvGrpSpPr/>
            <p:nvPr/>
          </p:nvGrpSpPr>
          <p:grpSpPr>
            <a:xfrm>
              <a:off x="2593210" y="4124383"/>
              <a:ext cx="624752" cy="297226"/>
              <a:chOff x="990599" y="1447800"/>
              <a:chExt cx="624752" cy="297226"/>
            </a:xfrm>
          </p:grpSpPr>
          <p:sp>
            <p:nvSpPr>
              <p:cNvPr id="120" name="Rectangle 119"/>
              <p:cNvSpPr/>
              <p:nvPr/>
            </p:nvSpPr>
            <p:spPr>
              <a:xfrm>
                <a:off x="990599" y="1447800"/>
                <a:ext cx="624752" cy="29722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sp>
          <p:sp>
            <p:nvSpPr>
              <p:cNvPr id="121" name="Rectangle 120"/>
              <p:cNvSpPr/>
              <p:nvPr/>
            </p:nvSpPr>
            <p:spPr>
              <a:xfrm>
                <a:off x="990599" y="1447800"/>
                <a:ext cx="624752" cy="29722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050" dirty="0" smtClean="0">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cs typeface="Arial" pitchFamily="34" charset="0"/>
                  </a:rPr>
                  <a:t> </a:t>
                </a:r>
              </a:p>
            </p:txBody>
          </p:sp>
        </p:grpSp>
        <p:grpSp>
          <p:nvGrpSpPr>
            <p:cNvPr id="108" name="Group 107"/>
            <p:cNvGrpSpPr/>
            <p:nvPr/>
          </p:nvGrpSpPr>
          <p:grpSpPr>
            <a:xfrm>
              <a:off x="1714067" y="3142130"/>
              <a:ext cx="624752" cy="312376"/>
              <a:chOff x="152400" y="602026"/>
              <a:chExt cx="624752" cy="312376"/>
            </a:xfrm>
          </p:grpSpPr>
          <p:sp>
            <p:nvSpPr>
              <p:cNvPr id="118" name="Rectangle 117"/>
              <p:cNvSpPr/>
              <p:nvPr/>
            </p:nvSpPr>
            <p:spPr>
              <a:xfrm>
                <a:off x="152400" y="602026"/>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sp>
          <p:sp>
            <p:nvSpPr>
              <p:cNvPr id="119" name="Rectangle 118"/>
              <p:cNvSpPr/>
              <p:nvPr/>
            </p:nvSpPr>
            <p:spPr>
              <a:xfrm>
                <a:off x="152400" y="602026"/>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050" dirty="0" smtClean="0">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cs typeface="Arial" pitchFamily="34" charset="0"/>
                  </a:rPr>
                  <a:t>CPU 0</a:t>
                </a:r>
              </a:p>
            </p:txBody>
          </p:sp>
        </p:grpSp>
        <p:grpSp>
          <p:nvGrpSpPr>
            <p:cNvPr id="109" name="Group 108"/>
            <p:cNvGrpSpPr/>
            <p:nvPr/>
          </p:nvGrpSpPr>
          <p:grpSpPr>
            <a:xfrm>
              <a:off x="1714067" y="3778636"/>
              <a:ext cx="624752" cy="312376"/>
              <a:chOff x="152400" y="1142999"/>
              <a:chExt cx="624752" cy="312376"/>
            </a:xfrm>
          </p:grpSpPr>
          <p:sp>
            <p:nvSpPr>
              <p:cNvPr id="116" name="Rectangle 115"/>
              <p:cNvSpPr/>
              <p:nvPr/>
            </p:nvSpPr>
            <p:spPr>
              <a:xfrm>
                <a:off x="152400" y="1142999"/>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sp>
          <p:sp>
            <p:nvSpPr>
              <p:cNvPr id="117" name="Rectangle 116"/>
              <p:cNvSpPr/>
              <p:nvPr/>
            </p:nvSpPr>
            <p:spPr>
              <a:xfrm>
                <a:off x="152400" y="1142999"/>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050" dirty="0" smtClean="0">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cs typeface="Arial" pitchFamily="34" charset="0"/>
                  </a:rPr>
                  <a:t>CPU 1</a:t>
                </a:r>
              </a:p>
            </p:txBody>
          </p:sp>
        </p:grpSp>
        <p:grpSp>
          <p:nvGrpSpPr>
            <p:cNvPr id="110" name="Group 109"/>
            <p:cNvGrpSpPr/>
            <p:nvPr/>
          </p:nvGrpSpPr>
          <p:grpSpPr>
            <a:xfrm>
              <a:off x="3458706" y="3142130"/>
              <a:ext cx="624752" cy="312376"/>
              <a:chOff x="1828799" y="602026"/>
              <a:chExt cx="624752" cy="312376"/>
            </a:xfrm>
          </p:grpSpPr>
          <p:sp>
            <p:nvSpPr>
              <p:cNvPr id="114" name="Rectangle 113"/>
              <p:cNvSpPr/>
              <p:nvPr/>
            </p:nvSpPr>
            <p:spPr>
              <a:xfrm>
                <a:off x="1828799" y="602026"/>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sp>
          <p:sp>
            <p:nvSpPr>
              <p:cNvPr id="115" name="Rectangle 114"/>
              <p:cNvSpPr/>
              <p:nvPr/>
            </p:nvSpPr>
            <p:spPr>
              <a:xfrm>
                <a:off x="1828799" y="602026"/>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050" dirty="0" smtClean="0">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cs typeface="Arial" pitchFamily="34" charset="0"/>
                  </a:rPr>
                  <a:t>CPU 2</a:t>
                </a:r>
              </a:p>
            </p:txBody>
          </p:sp>
        </p:grpSp>
        <p:grpSp>
          <p:nvGrpSpPr>
            <p:cNvPr id="111" name="Group 110"/>
            <p:cNvGrpSpPr/>
            <p:nvPr/>
          </p:nvGrpSpPr>
          <p:grpSpPr>
            <a:xfrm>
              <a:off x="3458706" y="3778636"/>
              <a:ext cx="624752" cy="312376"/>
              <a:chOff x="1828799" y="1142999"/>
              <a:chExt cx="624752" cy="312376"/>
            </a:xfrm>
          </p:grpSpPr>
          <p:sp>
            <p:nvSpPr>
              <p:cNvPr id="112" name="Rectangle 111"/>
              <p:cNvSpPr/>
              <p:nvPr/>
            </p:nvSpPr>
            <p:spPr>
              <a:xfrm>
                <a:off x="1828799" y="1142999"/>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sp>
          <p:sp>
            <p:nvSpPr>
              <p:cNvPr id="113" name="Rectangle 112"/>
              <p:cNvSpPr/>
              <p:nvPr/>
            </p:nvSpPr>
            <p:spPr>
              <a:xfrm>
                <a:off x="1828799" y="1142999"/>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050" dirty="0" smtClean="0">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cs typeface="Arial" pitchFamily="34" charset="0"/>
                  </a:rPr>
                  <a:t>CPU 3</a:t>
                </a:r>
              </a:p>
            </p:txBody>
          </p:sp>
        </p:grpSp>
        <p:sp>
          <p:nvSpPr>
            <p:cNvPr id="148" name="Freeform 126"/>
            <p:cNvSpPr>
              <a:spLocks/>
            </p:cNvSpPr>
            <p:nvPr/>
          </p:nvSpPr>
          <p:spPr bwMode="auto">
            <a:xfrm>
              <a:off x="2348309" y="3181811"/>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alpha val="0"/>
                  </a:srgbClr>
                </a:gs>
                <a:gs pos="100000">
                  <a:srgbClr xmlns:mc="http://schemas.openxmlformats.org/markup-compatibility/2006" xmlns:a14="http://schemas.microsoft.com/office/drawing/2007/7/7/main" val="FF3300" mc:Ignorable=""/>
                </a:gs>
              </a:gsLst>
              <a:lin ang="0" scaled="0"/>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149" name="Freeform 126"/>
            <p:cNvSpPr>
              <a:spLocks/>
            </p:cNvSpPr>
            <p:nvPr/>
          </p:nvSpPr>
          <p:spPr bwMode="auto">
            <a:xfrm>
              <a:off x="2348309" y="3755017"/>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alpha val="0"/>
                  </a:srgbClr>
                </a:gs>
                <a:gs pos="100000">
                  <a:srgbClr xmlns:mc="http://schemas.openxmlformats.org/markup-compatibility/2006" xmlns:a14="http://schemas.microsoft.com/office/drawing/2007/7/7/main" val="FF3300" mc:Ignorable=""/>
                </a:gs>
              </a:gsLst>
              <a:lin ang="0" scaled="0"/>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cxnSp>
          <p:nvCxnSpPr>
            <p:cNvPr id="155" name="Straight Connector 154"/>
            <p:cNvCxnSpPr/>
            <p:nvPr/>
          </p:nvCxnSpPr>
          <p:spPr>
            <a:xfrm rot="10800000" flipV="1">
              <a:off x="2905587" y="3464361"/>
              <a:ext cx="738367" cy="66002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2142698" y="3464360"/>
              <a:ext cx="762888" cy="66002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16200000" flipH="1">
              <a:off x="2218834" y="3898620"/>
              <a:ext cx="181984" cy="56676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3403530" y="3905444"/>
              <a:ext cx="181984" cy="55312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0" name="Rounded Rectangle 169"/>
            <p:cNvSpPr/>
            <p:nvPr/>
          </p:nvSpPr>
          <p:spPr>
            <a:xfrm>
              <a:off x="4889311" y="2858171"/>
              <a:ext cx="2667000" cy="1807191"/>
            </a:xfrm>
            <a:prstGeom prst="roundRect">
              <a:avLst>
                <a:gd name="adj" fmla="val 8880"/>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7620" tIns="7620" rIns="7620" bIns="7620" numCol="1" spcCol="1270" anchor="t" anchorCtr="0">
              <a:noAutofit/>
            </a:bodyPr>
            <a:lstStyle/>
            <a:p>
              <a:pPr marL="0" lvl="1" indent="-342900" algn="ctr" defTabSz="914159">
                <a:lnSpc>
                  <a:spcPct val="90000"/>
                </a:lnSpc>
                <a:spcBef>
                  <a:spcPts val="630"/>
                </a:spcBef>
                <a:buClr>
                  <a:srgbClr xmlns:mc="http://schemas.openxmlformats.org/markup-compatibility/2006" xmlns:a14="http://schemas.microsoft.com/office/drawing/2007/7/7/main" val="FFFF99" mc:Ignorable=""/>
                </a:buClr>
                <a:buSzPct val="120000"/>
                <a:defRPr/>
              </a:pPr>
              <a:r>
                <a:rPr lang="en-US" altLang="zh-CN" sz="14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NUMA NODE 1</a:t>
              </a:r>
            </a:p>
          </p:txBody>
        </p:sp>
        <p:sp>
          <p:nvSpPr>
            <p:cNvPr id="171" name="Text Box 28"/>
            <p:cNvSpPr txBox="1">
              <a:spLocks noChangeArrowheads="1"/>
            </p:cNvSpPr>
            <p:nvPr/>
          </p:nvSpPr>
          <p:spPr bwMode="auto">
            <a:xfrm>
              <a:off x="5208893" y="4444472"/>
              <a:ext cx="2106306" cy="236219"/>
            </a:xfrm>
            <a:prstGeom prst="rect">
              <a:avLst/>
            </a:prstGeom>
            <a:noFill/>
            <a:ln w="12700" algn="ctr">
              <a:noFill/>
              <a:miter lim="800000"/>
              <a:headEnd/>
              <a:tailEnd type="none" w="med" len="lg"/>
            </a:ln>
            <a:effectLst/>
          </p:spPr>
          <p:txBody>
            <a:bodyPr wrap="square">
              <a:spAutoFit/>
            </a:bodyPr>
            <a:lstStyle/>
            <a:p>
              <a:pPr algn="ctr" rtl="1" eaLnBrk="0" hangingPunct="0">
                <a:lnSpc>
                  <a:spcPct val="85000"/>
                </a:lnSpc>
                <a:defRPr/>
              </a:pPr>
              <a:r>
                <a:rPr lang="en-US" sz="1100" dirty="0" smtClean="0">
                  <a:ln/>
                  <a:solidFill>
                    <a:srgbClr xmlns:mc="http://schemas.openxmlformats.org/markup-compatibility/2006" xmlns:a14="http://schemas.microsoft.com/office/drawing/2007/7/7/main" val="FFFFFF" mc:Ignorable=""/>
                  </a:solidFill>
                  <a:latin typeface="Segoe UI" pitchFamily="34" charset="0"/>
                  <a:cs typeface="Arial" pitchFamily="34" charset="0"/>
                </a:rPr>
                <a:t>Local Memory Access</a:t>
              </a:r>
            </a:p>
          </p:txBody>
        </p:sp>
        <p:sp>
          <p:nvSpPr>
            <p:cNvPr id="172" name="Up-Down Arrow 171"/>
            <p:cNvSpPr/>
            <p:nvPr/>
          </p:nvSpPr>
          <p:spPr>
            <a:xfrm>
              <a:off x="5270311" y="3467781"/>
              <a:ext cx="152400" cy="274320"/>
            </a:xfrm>
            <a:prstGeom prst="upDownArrow">
              <a:avLst/>
            </a:prstGeom>
            <a:gradFill flip="none" rotWithShape="1">
              <a:gsLst>
                <a:gs pos="0">
                  <a:srgbClr xmlns:mc="http://schemas.openxmlformats.org/markup-compatibility/2006" xmlns:a14="http://schemas.microsoft.com/office/drawing/2007/7/7/main" val="FF3300" mc:Ignorable="">
                    <a:alpha val="67000"/>
                  </a:srgbClr>
                </a:gs>
                <a:gs pos="100000">
                  <a:srgbClr xmlns:mc="http://schemas.openxmlformats.org/markup-compatibility/2006" xmlns:a14="http://schemas.microsoft.com/office/drawing/2007/7/7/main" val="FF3300" mc:Ignorable="">
                    <a:alpha val="61000"/>
                  </a:srgbClr>
                </a:gs>
              </a:gsLst>
              <a:lin ang="5400000" scaled="1"/>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173" name="Up-Down Arrow 172"/>
            <p:cNvSpPr/>
            <p:nvPr/>
          </p:nvSpPr>
          <p:spPr>
            <a:xfrm>
              <a:off x="6967254" y="3475732"/>
              <a:ext cx="152400" cy="274320"/>
            </a:xfrm>
            <a:prstGeom prst="upDownArrow">
              <a:avLst/>
            </a:prstGeom>
            <a:gradFill flip="none" rotWithShape="1">
              <a:gsLst>
                <a:gs pos="0">
                  <a:srgbClr xmlns:mc="http://schemas.openxmlformats.org/markup-compatibility/2006" xmlns:a14="http://schemas.microsoft.com/office/drawing/2007/7/7/main" val="FF3300" mc:Ignorable="">
                    <a:alpha val="67000"/>
                  </a:srgbClr>
                </a:gs>
                <a:gs pos="100000">
                  <a:srgbClr xmlns:mc="http://schemas.openxmlformats.org/markup-compatibility/2006" xmlns:a14="http://schemas.microsoft.com/office/drawing/2007/7/7/main" val="FF3300" mc:Ignorable="">
                    <a:alpha val="61000"/>
                  </a:srgbClr>
                </a:gs>
              </a:gsLst>
              <a:lin ang="5400000" scaled="1"/>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grpSp>
          <p:nvGrpSpPr>
            <p:cNvPr id="174" name="Group 173"/>
            <p:cNvGrpSpPr/>
            <p:nvPr/>
          </p:nvGrpSpPr>
          <p:grpSpPr>
            <a:xfrm>
              <a:off x="2591986" y="4124383"/>
              <a:ext cx="3942383" cy="297226"/>
              <a:chOff x="-2327032" y="1447800"/>
              <a:chExt cx="3942383" cy="297226"/>
            </a:xfrm>
          </p:grpSpPr>
          <p:sp>
            <p:nvSpPr>
              <p:cNvPr id="175" name="Rectangle 119"/>
              <p:cNvSpPr/>
              <p:nvPr/>
            </p:nvSpPr>
            <p:spPr>
              <a:xfrm>
                <a:off x="990599" y="1447800"/>
                <a:ext cx="624752" cy="29722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sp>
          <p:sp>
            <p:nvSpPr>
              <p:cNvPr id="176" name="Rectangle 120"/>
              <p:cNvSpPr/>
              <p:nvPr/>
            </p:nvSpPr>
            <p:spPr>
              <a:xfrm>
                <a:off x="990599" y="1447800"/>
                <a:ext cx="624752" cy="29722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100" dirty="0" smtClean="0">
                    <a:ln/>
                    <a:solidFill>
                      <a:srgbClr xmlns:mc="http://schemas.openxmlformats.org/markup-compatibility/2006" xmlns:a14="http://schemas.microsoft.com/office/drawing/2007/7/7/main" val="FFFFFF" mc:Ignorable=""/>
                    </a:solidFill>
                    <a:latin typeface="Segoe UI" pitchFamily="34" charset="0"/>
                    <a:cs typeface="Arial" pitchFamily="34" charset="0"/>
                  </a:rPr>
                  <a:t>Memory</a:t>
                </a:r>
              </a:p>
            </p:txBody>
          </p:sp>
          <p:sp>
            <p:nvSpPr>
              <p:cNvPr id="103" name="Rectangle 120"/>
              <p:cNvSpPr/>
              <p:nvPr/>
            </p:nvSpPr>
            <p:spPr>
              <a:xfrm>
                <a:off x="-2327032" y="1447800"/>
                <a:ext cx="624752" cy="29722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100" dirty="0" smtClean="0">
                    <a:ln/>
                    <a:solidFill>
                      <a:srgbClr xmlns:mc="http://schemas.openxmlformats.org/markup-compatibility/2006" xmlns:a14="http://schemas.microsoft.com/office/drawing/2007/7/7/main" val="FFFFFF" mc:Ignorable=""/>
                    </a:solidFill>
                    <a:latin typeface="Segoe UI" pitchFamily="34" charset="0"/>
                    <a:cs typeface="Arial" pitchFamily="34" charset="0"/>
                  </a:rPr>
                  <a:t>Memory</a:t>
                </a:r>
              </a:p>
            </p:txBody>
          </p:sp>
        </p:grpSp>
        <p:grpSp>
          <p:nvGrpSpPr>
            <p:cNvPr id="177" name="Group 176"/>
            <p:cNvGrpSpPr/>
            <p:nvPr/>
          </p:nvGrpSpPr>
          <p:grpSpPr>
            <a:xfrm>
              <a:off x="5030474" y="3142130"/>
              <a:ext cx="624752" cy="312376"/>
              <a:chOff x="152400" y="602026"/>
              <a:chExt cx="624752" cy="312376"/>
            </a:xfrm>
          </p:grpSpPr>
          <p:sp>
            <p:nvSpPr>
              <p:cNvPr id="178" name="Rectangle 117"/>
              <p:cNvSpPr/>
              <p:nvPr/>
            </p:nvSpPr>
            <p:spPr>
              <a:xfrm>
                <a:off x="152400" y="602026"/>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sp>
          <p:sp>
            <p:nvSpPr>
              <p:cNvPr id="179" name="Rectangle 118"/>
              <p:cNvSpPr/>
              <p:nvPr/>
            </p:nvSpPr>
            <p:spPr>
              <a:xfrm>
                <a:off x="152400" y="602026"/>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050" dirty="0" smtClean="0">
                    <a:ln/>
                    <a:solidFill>
                      <a:srgbClr xmlns:mc="http://schemas.openxmlformats.org/markup-compatibility/2006" xmlns:a14="http://schemas.microsoft.com/office/drawing/2007/7/7/main" val="FFFFFF" mc:Ignorable=""/>
                    </a:solidFill>
                    <a:latin typeface="Segoe UI" pitchFamily="34" charset="0"/>
                    <a:cs typeface="Arial" pitchFamily="34" charset="0"/>
                  </a:rPr>
                  <a:t>CPU 4</a:t>
                </a:r>
              </a:p>
            </p:txBody>
          </p:sp>
        </p:grpSp>
        <p:grpSp>
          <p:nvGrpSpPr>
            <p:cNvPr id="180" name="Group 179"/>
            <p:cNvGrpSpPr/>
            <p:nvPr/>
          </p:nvGrpSpPr>
          <p:grpSpPr>
            <a:xfrm>
              <a:off x="5030474" y="3778636"/>
              <a:ext cx="624752" cy="312376"/>
              <a:chOff x="152400" y="1142999"/>
              <a:chExt cx="624752" cy="312376"/>
            </a:xfrm>
          </p:grpSpPr>
          <p:sp>
            <p:nvSpPr>
              <p:cNvPr id="181" name="Rectangle 115"/>
              <p:cNvSpPr/>
              <p:nvPr/>
            </p:nvSpPr>
            <p:spPr>
              <a:xfrm>
                <a:off x="152400" y="1142999"/>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sp>
          <p:sp>
            <p:nvSpPr>
              <p:cNvPr id="182" name="Rectangle 116"/>
              <p:cNvSpPr/>
              <p:nvPr/>
            </p:nvSpPr>
            <p:spPr>
              <a:xfrm>
                <a:off x="152400" y="1142999"/>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050" dirty="0" smtClean="0">
                    <a:ln/>
                    <a:solidFill>
                      <a:srgbClr xmlns:mc="http://schemas.openxmlformats.org/markup-compatibility/2006" xmlns:a14="http://schemas.microsoft.com/office/drawing/2007/7/7/main" val="FFFFFF" mc:Ignorable=""/>
                    </a:solidFill>
                    <a:latin typeface="Segoe UI" pitchFamily="34" charset="0"/>
                    <a:cs typeface="Arial" pitchFamily="34" charset="0"/>
                  </a:rPr>
                  <a:t>CPU 5</a:t>
                </a:r>
              </a:p>
            </p:txBody>
          </p:sp>
        </p:grpSp>
        <p:sp>
          <p:nvSpPr>
            <p:cNvPr id="184" name="Rectangle 113"/>
            <p:cNvSpPr/>
            <p:nvPr/>
          </p:nvSpPr>
          <p:spPr>
            <a:xfrm>
              <a:off x="6775113" y="3142130"/>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sp>
        <p:sp>
          <p:nvSpPr>
            <p:cNvPr id="185" name="Rectangle 114"/>
            <p:cNvSpPr/>
            <p:nvPr/>
          </p:nvSpPr>
          <p:spPr>
            <a:xfrm>
              <a:off x="6775113" y="3142130"/>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050" dirty="0" smtClean="0">
                  <a:ln/>
                  <a:solidFill>
                    <a:srgbClr xmlns:mc="http://schemas.openxmlformats.org/markup-compatibility/2006" xmlns:a14="http://schemas.microsoft.com/office/drawing/2007/7/7/main" val="FFFFFF" mc:Ignorable=""/>
                  </a:solidFill>
                  <a:latin typeface="Segoe UI" pitchFamily="34" charset="0"/>
                  <a:cs typeface="Arial" pitchFamily="34" charset="0"/>
                </a:rPr>
                <a:t>CPU 6</a:t>
              </a:r>
            </a:p>
          </p:txBody>
        </p:sp>
        <p:grpSp>
          <p:nvGrpSpPr>
            <p:cNvPr id="186" name="Group 185"/>
            <p:cNvGrpSpPr/>
            <p:nvPr/>
          </p:nvGrpSpPr>
          <p:grpSpPr>
            <a:xfrm>
              <a:off x="6775113" y="3778636"/>
              <a:ext cx="624752" cy="312376"/>
              <a:chOff x="1828799" y="1142999"/>
              <a:chExt cx="624752" cy="312376"/>
            </a:xfrm>
          </p:grpSpPr>
          <p:sp>
            <p:nvSpPr>
              <p:cNvPr id="187" name="Rectangle 111"/>
              <p:cNvSpPr/>
              <p:nvPr/>
            </p:nvSpPr>
            <p:spPr>
              <a:xfrm>
                <a:off x="1828799" y="1142999"/>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sp>
          <p:sp>
            <p:nvSpPr>
              <p:cNvPr id="188" name="Rectangle 112"/>
              <p:cNvSpPr/>
              <p:nvPr/>
            </p:nvSpPr>
            <p:spPr>
              <a:xfrm>
                <a:off x="1828799" y="1142999"/>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050" dirty="0" smtClean="0">
                    <a:ln/>
                    <a:solidFill>
                      <a:srgbClr xmlns:mc="http://schemas.openxmlformats.org/markup-compatibility/2006" xmlns:a14="http://schemas.microsoft.com/office/drawing/2007/7/7/main" val="FFFFFF" mc:Ignorable=""/>
                    </a:solidFill>
                    <a:latin typeface="Segoe UI" pitchFamily="34" charset="0"/>
                    <a:cs typeface="Arial" pitchFamily="34" charset="0"/>
                  </a:rPr>
                  <a:t>CPU 7</a:t>
                </a:r>
              </a:p>
            </p:txBody>
          </p:sp>
        </p:grpSp>
        <p:sp>
          <p:nvSpPr>
            <p:cNvPr id="189" name="Freeform 126"/>
            <p:cNvSpPr>
              <a:spLocks/>
            </p:cNvSpPr>
            <p:nvPr/>
          </p:nvSpPr>
          <p:spPr bwMode="auto">
            <a:xfrm>
              <a:off x="5664716" y="3181811"/>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alpha val="0"/>
                  </a:srgbClr>
                </a:gs>
                <a:gs pos="100000">
                  <a:srgbClr xmlns:mc="http://schemas.openxmlformats.org/markup-compatibility/2006" xmlns:a14="http://schemas.microsoft.com/office/drawing/2007/7/7/main" val="FF3300" mc:Ignorable=""/>
                </a:gs>
              </a:gsLst>
              <a:lin ang="0" scaled="0"/>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190" name="Freeform 126"/>
            <p:cNvSpPr>
              <a:spLocks/>
            </p:cNvSpPr>
            <p:nvPr/>
          </p:nvSpPr>
          <p:spPr bwMode="auto">
            <a:xfrm>
              <a:off x="5664716" y="3755017"/>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alpha val="0"/>
                  </a:srgbClr>
                </a:gs>
                <a:gs pos="100000">
                  <a:srgbClr xmlns:mc="http://schemas.openxmlformats.org/markup-compatibility/2006" xmlns:a14="http://schemas.microsoft.com/office/drawing/2007/7/7/main" val="FF3300" mc:Ignorable=""/>
                </a:gs>
              </a:gsLst>
              <a:lin ang="0" scaled="0"/>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cxnSp>
          <p:nvCxnSpPr>
            <p:cNvPr id="191" name="Straight Connector 190"/>
            <p:cNvCxnSpPr/>
            <p:nvPr/>
          </p:nvCxnSpPr>
          <p:spPr>
            <a:xfrm rot="10800000" flipV="1">
              <a:off x="6221994" y="3464361"/>
              <a:ext cx="738367" cy="66002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5459105" y="3464360"/>
              <a:ext cx="762888" cy="66002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rot="16200000" flipH="1">
              <a:off x="5535241" y="3898620"/>
              <a:ext cx="181984" cy="56676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5400000">
              <a:off x="6719937" y="3905444"/>
              <a:ext cx="181984" cy="55312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5" name="Rectangle 194"/>
          <p:cNvSpPr/>
          <p:nvPr/>
        </p:nvSpPr>
        <p:spPr>
          <a:xfrm rot="16200000">
            <a:off x="3857564" y="2254052"/>
            <a:ext cx="1431923" cy="6702552"/>
          </a:xfrm>
          <a:prstGeom prst="rect">
            <a:avLst/>
          </a:prstGeom>
          <a:gradFill flip="none" rotWithShape="1">
            <a:gsLst>
              <a:gs pos="0">
                <a:schemeClr val="tx1">
                  <a:lumMod val="65000"/>
                  <a:lumOff val="35000"/>
                </a:schemeClr>
              </a:gs>
              <a:gs pos="50000">
                <a:schemeClr val="tx1">
                  <a:lumMod val="75000"/>
                  <a:lumOff val="25000"/>
                </a:schemeClr>
              </a:gs>
              <a:gs pos="82000">
                <a:schemeClr val="tx1">
                  <a:lumMod val="95000"/>
                  <a:lumOff val="5000"/>
                </a:schemeClr>
              </a:gs>
            </a:gsLst>
            <a:path path="circle">
              <a:fillToRect l="50000" t="50000" r="50000" b="50000"/>
            </a:path>
            <a:tileRect/>
          </a:gradFill>
          <a:ln w="349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auto">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kern="0" dirty="0">
              <a:solidFill>
                <a:sysClr val="windowText" lastClr="000000"/>
              </a:solidFill>
              <a:latin typeface="Segoe UI" pitchFamily="34" charset="0"/>
              <a:cs typeface="+mn-cs"/>
            </a:endParaRPr>
          </a:p>
        </p:txBody>
      </p:sp>
      <p:sp>
        <p:nvSpPr>
          <p:cNvPr id="75" name="Content Placeholder 2"/>
          <p:cNvSpPr>
            <a:spLocks noGrp="1"/>
          </p:cNvSpPr>
          <p:nvPr>
            <p:ph idx="4294967295"/>
          </p:nvPr>
        </p:nvSpPr>
        <p:spPr>
          <a:xfrm>
            <a:off x="1726096" y="5019560"/>
            <a:ext cx="5734878" cy="1295400"/>
          </a:xfrm>
        </p:spPr>
        <p:txBody>
          <a:bodyPr>
            <a:noAutofit/>
          </a:bodyPr>
          <a:lstStyle/>
          <a:p>
            <a:pPr marL="0" lvl="1" indent="0" algn="ctr" defTabSz="914400">
              <a:lnSpc>
                <a:spcPct val="100000"/>
              </a:lnSpc>
              <a:spcBef>
                <a:spcPts val="0"/>
              </a:spcBef>
              <a:spcAft>
                <a:spcPts val="1200"/>
              </a:spcAft>
              <a:buNone/>
            </a:pPr>
            <a:r>
              <a:rPr lang="en-US" altLang="zh-CN" sz="1300" dirty="0" smtClean="0">
                <a:gradFill flip="none" rotWithShape="1">
                  <a:gsLst>
                    <a:gs pos="0">
                      <a:schemeClr val="bg1">
                        <a:lumMod val="95000"/>
                      </a:schemeClr>
                    </a:gs>
                    <a:gs pos="100000">
                      <a:schemeClr val="bg1">
                        <a:lumMod val="75000"/>
                      </a:scheme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NUMA Node isolation presents inherent &amp; significant advantages </a:t>
            </a:r>
            <a:br>
              <a:rPr lang="en-US" altLang="zh-CN" sz="1300" dirty="0" smtClean="0">
                <a:gradFill flip="none" rotWithShape="1">
                  <a:gsLst>
                    <a:gs pos="0">
                      <a:schemeClr val="bg1">
                        <a:lumMod val="95000"/>
                      </a:schemeClr>
                    </a:gs>
                    <a:gs pos="100000">
                      <a:schemeClr val="bg1">
                        <a:lumMod val="75000"/>
                      </a:scheme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br>
            <a:r>
              <a:rPr lang="en-US" altLang="zh-CN" sz="1300" dirty="0" smtClean="0">
                <a:gradFill flip="none" rotWithShape="1">
                  <a:gsLst>
                    <a:gs pos="0">
                      <a:schemeClr val="bg1">
                        <a:lumMod val="95000"/>
                      </a:schemeClr>
                    </a:gs>
                    <a:gs pos="100000">
                      <a:schemeClr val="bg1">
                        <a:lumMod val="75000"/>
                      </a:scheme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to software that is designed to take advantage of locality </a:t>
            </a:r>
          </a:p>
          <a:p>
            <a:pPr marL="0" lvl="1" indent="0" algn="ctr" defTabSz="914400">
              <a:lnSpc>
                <a:spcPct val="100000"/>
              </a:lnSpc>
              <a:spcBef>
                <a:spcPts val="0"/>
              </a:spcBef>
              <a:spcAft>
                <a:spcPts val="1200"/>
              </a:spcAft>
              <a:buNone/>
            </a:pPr>
            <a:r>
              <a:rPr lang="en-US" altLang="zh-CN" sz="1300" dirty="0" smtClean="0">
                <a:gradFill flip="none" rotWithShape="1">
                  <a:gsLst>
                    <a:gs pos="0">
                      <a:schemeClr val="bg1">
                        <a:lumMod val="95000"/>
                      </a:schemeClr>
                    </a:gs>
                    <a:gs pos="100000">
                      <a:schemeClr val="bg1">
                        <a:lumMod val="75000"/>
                      </a:scheme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Microsoft </a:t>
            </a:r>
            <a:r>
              <a:rPr lang="en-US" altLang="zh-CN" sz="1300" dirty="0" err="1" smtClean="0">
                <a:gradFill flip="none" rotWithShape="1">
                  <a:gsLst>
                    <a:gs pos="0">
                      <a:schemeClr val="bg1">
                        <a:lumMod val="95000"/>
                      </a:schemeClr>
                    </a:gs>
                    <a:gs pos="100000">
                      <a:schemeClr val="bg1">
                        <a:lumMod val="75000"/>
                      </a:scheme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HyperV</a:t>
            </a:r>
            <a:r>
              <a:rPr lang="en-US" altLang="zh-CN" sz="1300" dirty="0" smtClean="0">
                <a:gradFill flip="none" rotWithShape="1">
                  <a:gsLst>
                    <a:gs pos="0">
                      <a:schemeClr val="bg1">
                        <a:lumMod val="95000"/>
                      </a:schemeClr>
                    </a:gs>
                    <a:gs pos="100000">
                      <a:schemeClr val="bg1">
                        <a:lumMod val="75000"/>
                      </a:scheme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 localizes VM resource utilization to a NUMA boundary</a:t>
            </a:r>
          </a:p>
          <a:p>
            <a:pPr marL="0" lvl="1" indent="0" algn="ctr" defTabSz="914400">
              <a:lnSpc>
                <a:spcPct val="100000"/>
              </a:lnSpc>
              <a:spcBef>
                <a:spcPts val="0"/>
              </a:spcBef>
              <a:spcAft>
                <a:spcPts val="1200"/>
              </a:spcAft>
              <a:buNone/>
            </a:pPr>
            <a:r>
              <a:rPr lang="en-US" altLang="zh-CN" sz="1300" dirty="0" smtClean="0">
                <a:gradFill flip="none" rotWithShape="1">
                  <a:gsLst>
                    <a:gs pos="0">
                      <a:schemeClr val="bg1">
                        <a:lumMod val="95000"/>
                      </a:schemeClr>
                    </a:gs>
                    <a:gs pos="100000">
                      <a:schemeClr val="bg1">
                        <a:lumMod val="75000"/>
                      </a:schemeClr>
                    </a:gs>
                  </a:gsLst>
                  <a:lin ang="5400000" scaled="1"/>
                  <a:tileRect/>
                </a:gra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rPr>
              <a:t>64bit allows significantly more addressable space than 32bit</a:t>
            </a:r>
          </a:p>
        </p:txBody>
      </p:sp>
      <p:cxnSp>
        <p:nvCxnSpPr>
          <p:cNvPr id="197" name="Straight Connector 196"/>
          <p:cNvCxnSpPr/>
          <p:nvPr/>
        </p:nvCxnSpPr>
        <p:spPr>
          <a:xfrm>
            <a:off x="972458" y="5488109"/>
            <a:ext cx="7315200" cy="0"/>
          </a:xfrm>
          <a:prstGeom prst="line">
            <a:avLst/>
          </a:prstGeom>
          <a:ln>
            <a:gradFill>
              <a:gsLst>
                <a:gs pos="0">
                  <a:schemeClr val="bg1">
                    <a:alpha val="0"/>
                  </a:schemeClr>
                </a:gs>
                <a:gs pos="50000">
                  <a:schemeClr val="bg1">
                    <a:alpha val="5800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972458" y="5872422"/>
            <a:ext cx="7315200" cy="0"/>
          </a:xfrm>
          <a:prstGeom prst="line">
            <a:avLst/>
          </a:prstGeom>
          <a:ln>
            <a:gradFill>
              <a:gsLst>
                <a:gs pos="0">
                  <a:schemeClr val="bg1">
                    <a:alpha val="0"/>
                  </a:schemeClr>
                </a:gs>
                <a:gs pos="50000">
                  <a:schemeClr val="bg1">
                    <a:alpha val="5800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500"/>
                                        <p:tgtEl>
                                          <p:spTgt spid="29"/>
                                        </p:tgtEl>
                                      </p:cBhvr>
                                    </p:animEffect>
                                  </p:childTnLst>
                                </p:cTn>
                              </p:par>
                              <p:par>
                                <p:cTn id="13" presetID="12" presetClass="entr" presetSubtype="2" fill="hold" nodeType="withEffect">
                                  <p:stCondLst>
                                    <p:cond delay="200"/>
                                  </p:stCondLst>
                                  <p:childTnLst>
                                    <p:set>
                                      <p:cBhvr>
                                        <p:cTn id="14" dur="1" fill="hold">
                                          <p:stCondLst>
                                            <p:cond delay="0"/>
                                          </p:stCondLst>
                                        </p:cTn>
                                        <p:tgtEl>
                                          <p:spTgt spid="199"/>
                                        </p:tgtEl>
                                        <p:attrNameLst>
                                          <p:attrName>style.visibility</p:attrName>
                                        </p:attrNameLst>
                                      </p:cBhvr>
                                      <p:to>
                                        <p:strVal val="visible"/>
                                      </p:to>
                                    </p:set>
                                    <p:animEffect transition="in" filter="slide(fromRight)">
                                      <p:cBhvr>
                                        <p:cTn id="15" dur="500"/>
                                        <p:tgtEl>
                                          <p:spTgt spid="199"/>
                                        </p:tgtEl>
                                      </p:cBhvr>
                                    </p:animEffect>
                                  </p:childTnLst>
                                </p:cTn>
                              </p:par>
                              <p:par>
                                <p:cTn id="16" presetID="22" presetClass="entr" presetSubtype="8" fill="hold" grpId="0" nodeType="withEffect">
                                  <p:stCondLst>
                                    <p:cond delay="40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par>
                                <p:cTn id="19" presetID="10" presetClass="entr" presetSubtype="0" fill="hold" nodeType="withEffect">
                                  <p:stCondLst>
                                    <p:cond delay="60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1000"/>
                                        <p:tgtEl>
                                          <p:spTgt spid="9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par>
                                <p:cTn id="35" presetID="12" presetClass="entr" presetSubtype="2" fill="hold" nodeType="withEffect">
                                  <p:stCondLst>
                                    <p:cond delay="0"/>
                                  </p:stCondLst>
                                  <p:childTnLst>
                                    <p:set>
                                      <p:cBhvr>
                                        <p:cTn id="36" dur="1" fill="hold">
                                          <p:stCondLst>
                                            <p:cond delay="0"/>
                                          </p:stCondLst>
                                        </p:cTn>
                                        <p:tgtEl>
                                          <p:spTgt spid="202"/>
                                        </p:tgtEl>
                                        <p:attrNameLst>
                                          <p:attrName>style.visibility</p:attrName>
                                        </p:attrNameLst>
                                      </p:cBhvr>
                                      <p:to>
                                        <p:strVal val="visible"/>
                                      </p:to>
                                    </p:set>
                                    <p:animEffect transition="in" filter="slide(fromRight)">
                                      <p:cBhvr>
                                        <p:cTn id="37" dur="500"/>
                                        <p:tgtEl>
                                          <p:spTgt spid="202"/>
                                        </p:tgtEl>
                                      </p:cBhvr>
                                    </p:animEffect>
                                  </p:childTnLst>
                                </p:cTn>
                              </p:par>
                              <p:par>
                                <p:cTn id="38" presetID="10" presetClass="entr" presetSubtype="0" fill="hold" nodeType="withEffect">
                                  <p:stCondLst>
                                    <p:cond delay="0"/>
                                  </p:stCondLst>
                                  <p:childTnLst>
                                    <p:set>
                                      <p:cBhvr>
                                        <p:cTn id="39" dur="1" fill="hold">
                                          <p:stCondLst>
                                            <p:cond delay="0"/>
                                          </p:stCondLst>
                                        </p:cTn>
                                        <p:tgtEl>
                                          <p:spTgt spid="196"/>
                                        </p:tgtEl>
                                        <p:attrNameLst>
                                          <p:attrName>style.visibility</p:attrName>
                                        </p:attrNameLst>
                                      </p:cBhvr>
                                      <p:to>
                                        <p:strVal val="visible"/>
                                      </p:to>
                                    </p:set>
                                    <p:animEffect transition="in" filter="fade">
                                      <p:cBhvr>
                                        <p:cTn id="40" dur="1000"/>
                                        <p:tgtEl>
                                          <p:spTgt spid="196"/>
                                        </p:tgtEl>
                                      </p:cBhvr>
                                    </p:animEffect>
                                  </p:childTnLst>
                                </p:cTn>
                              </p:par>
                              <p:par>
                                <p:cTn id="41" presetID="10" presetClass="exit" presetSubtype="0" fill="hold" grpId="1" nodeType="withEffect">
                                  <p:stCondLst>
                                    <p:cond delay="0"/>
                                  </p:stCondLst>
                                  <p:childTnLst>
                                    <p:animEffect transition="out" filter="fade">
                                      <p:cBhvr>
                                        <p:cTn id="42" dur="1000"/>
                                        <p:tgtEl>
                                          <p:spTgt spid="76"/>
                                        </p:tgtEl>
                                      </p:cBhvr>
                                    </p:animEffect>
                                    <p:set>
                                      <p:cBhvr>
                                        <p:cTn id="43" dur="1" fill="hold">
                                          <p:stCondLst>
                                            <p:cond delay="999"/>
                                          </p:stCondLst>
                                        </p:cTn>
                                        <p:tgtEl>
                                          <p:spTgt spid="7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5"/>
                                        </p:tgtEl>
                                        <p:attrNameLst>
                                          <p:attrName>style.visibility</p:attrName>
                                        </p:attrNameLst>
                                      </p:cBhvr>
                                      <p:to>
                                        <p:strVal val="visible"/>
                                      </p:to>
                                    </p:set>
                                    <p:animEffect transition="in" filter="wipe(left)">
                                      <p:cBhvr>
                                        <p:cTn id="48" dur="500"/>
                                        <p:tgtEl>
                                          <p:spTgt spid="195"/>
                                        </p:tgtEl>
                                      </p:cBhvr>
                                    </p:animEffect>
                                  </p:childTnLst>
                                </p:cTn>
                              </p:par>
                              <p:par>
                                <p:cTn id="49" presetID="22" presetClass="entr" presetSubtype="8" fill="hold" nodeType="withEffect">
                                  <p:stCondLst>
                                    <p:cond delay="0"/>
                                  </p:stCondLst>
                                  <p:childTnLst>
                                    <p:set>
                                      <p:cBhvr>
                                        <p:cTn id="50" dur="1" fill="hold">
                                          <p:stCondLst>
                                            <p:cond delay="0"/>
                                          </p:stCondLst>
                                        </p:cTn>
                                        <p:tgtEl>
                                          <p:spTgt spid="197"/>
                                        </p:tgtEl>
                                        <p:attrNameLst>
                                          <p:attrName>style.visibility</p:attrName>
                                        </p:attrNameLst>
                                      </p:cBhvr>
                                      <p:to>
                                        <p:strVal val="visible"/>
                                      </p:to>
                                    </p:set>
                                    <p:animEffect transition="in" filter="wipe(left)">
                                      <p:cBhvr>
                                        <p:cTn id="51" dur="500"/>
                                        <p:tgtEl>
                                          <p:spTgt spid="197"/>
                                        </p:tgtEl>
                                      </p:cBhvr>
                                    </p:animEffect>
                                  </p:childTnLst>
                                </p:cTn>
                              </p:par>
                              <p:par>
                                <p:cTn id="52" presetID="22" presetClass="entr" presetSubtype="8" fill="hold" nodeType="withEffect">
                                  <p:stCondLst>
                                    <p:cond delay="0"/>
                                  </p:stCondLst>
                                  <p:childTnLst>
                                    <p:set>
                                      <p:cBhvr>
                                        <p:cTn id="53" dur="1" fill="hold">
                                          <p:stCondLst>
                                            <p:cond delay="0"/>
                                          </p:stCondLst>
                                        </p:cTn>
                                        <p:tgtEl>
                                          <p:spTgt spid="198"/>
                                        </p:tgtEl>
                                        <p:attrNameLst>
                                          <p:attrName>style.visibility</p:attrName>
                                        </p:attrNameLst>
                                      </p:cBhvr>
                                      <p:to>
                                        <p:strVal val="visible"/>
                                      </p:to>
                                    </p:set>
                                    <p:animEffect transition="in" filter="wipe(left)">
                                      <p:cBhvr>
                                        <p:cTn id="54" dur="500"/>
                                        <p:tgtEl>
                                          <p:spTgt spid="19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fade">
                                      <p:cBhvr>
                                        <p:cTn id="57" dur="1000"/>
                                        <p:tgtEl>
                                          <p:spTgt spid="75">
                                            <p:txEl>
                                              <p:pRg st="0" end="0"/>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5">
                                            <p:txEl>
                                              <p:pRg st="1" end="1"/>
                                            </p:txEl>
                                          </p:spTgt>
                                        </p:tgtEl>
                                        <p:attrNameLst>
                                          <p:attrName>style.visibility</p:attrName>
                                        </p:attrNameLst>
                                      </p:cBhvr>
                                      <p:to>
                                        <p:strVal val="visible"/>
                                      </p:to>
                                    </p:set>
                                    <p:animEffect transition="in" filter="fade">
                                      <p:cBhvr>
                                        <p:cTn id="60" dur="1000"/>
                                        <p:tgtEl>
                                          <p:spTgt spid="75">
                                            <p:txEl>
                                              <p:pRg st="1" end="1"/>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5">
                                            <p:txEl>
                                              <p:pRg st="2" end="2"/>
                                            </p:txEl>
                                          </p:spTgt>
                                        </p:tgtEl>
                                        <p:attrNameLst>
                                          <p:attrName>style.visibility</p:attrName>
                                        </p:attrNameLst>
                                      </p:cBhvr>
                                      <p:to>
                                        <p:strVal val="visible"/>
                                      </p:to>
                                    </p:set>
                                    <p:animEffect transition="in" filter="fade">
                                      <p:cBhvr>
                                        <p:cTn id="63" dur="1000"/>
                                        <p:tgtEl>
                                          <p:spTgt spid="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4" grpId="0" animBg="1"/>
      <p:bldP spid="32" grpId="0" animBg="1"/>
      <p:bldP spid="76" grpId="0"/>
      <p:bldP spid="76" grpId="1"/>
      <p:bldP spid="72" grpId="0" animBg="1"/>
      <p:bldP spid="195" grpId="0" animBg="1"/>
      <p:bldP spid="7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Rounded Rectangle 627"/>
          <p:cNvSpPr/>
          <p:nvPr/>
        </p:nvSpPr>
        <p:spPr>
          <a:xfrm rot="10800000" flipH="1">
            <a:off x="855785" y="927650"/>
            <a:ext cx="7432432" cy="5706345"/>
          </a:xfrm>
          <a:prstGeom prst="roundRect">
            <a:avLst>
              <a:gd name="adj" fmla="val 3404"/>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254000" dist="38100" dir="5400000" algn="t" rotWithShape="0">
              <a:schemeClr val="bg1">
                <a:alpha val="40000"/>
              </a:scheme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ltLang="zh-CN" kern="0" dirty="0">
              <a:solidFill>
                <a:sysClr val="windowText" lastClr="000000"/>
              </a:solidFill>
              <a:latin typeface="Segoe UI" pitchFamily="34" charset="0"/>
              <a:cs typeface="+mn-cs"/>
            </a:endParaRPr>
          </a:p>
        </p:txBody>
      </p:sp>
      <p:sp>
        <p:nvSpPr>
          <p:cNvPr id="623" name="Freeform 15"/>
          <p:cNvSpPr>
            <a:spLocks/>
          </p:cNvSpPr>
          <p:nvPr/>
        </p:nvSpPr>
        <p:spPr bwMode="auto">
          <a:xfrm rot="5400000">
            <a:off x="2379777" y="-58615"/>
            <a:ext cx="4384431" cy="9143999"/>
          </a:xfrm>
          <a:prstGeom prst="roundRect">
            <a:avLst>
              <a:gd name="adj" fmla="val 0"/>
            </a:avLst>
          </a:pr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srgbClr>
              </a:gs>
              <a:gs pos="82000">
                <a:srgbClr xmlns:mc="http://schemas.openxmlformats.org/markup-compatibility/2006" xmlns:a14="http://schemas.microsoft.com/office/drawing/2007/7/7/main" val="FF3300" mc:Ignorable="">
                  <a:lumMod val="50000"/>
                </a:srgb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625" name="Rectangle 624"/>
          <p:cNvSpPr/>
          <p:nvPr/>
        </p:nvSpPr>
        <p:spPr>
          <a:xfrm rot="16200000">
            <a:off x="2444264" y="-64477"/>
            <a:ext cx="4255478" cy="9143999"/>
          </a:xfrm>
          <a:prstGeom prst="rect">
            <a:avLst/>
          </a:prstGeom>
          <a:gradFill flip="none" rotWithShape="1">
            <a:gsLst>
              <a:gs pos="0">
                <a:schemeClr val="tx1">
                  <a:lumMod val="65000"/>
                  <a:lumOff val="35000"/>
                </a:schemeClr>
              </a:gs>
              <a:gs pos="50000">
                <a:schemeClr val="tx1">
                  <a:lumMod val="75000"/>
                  <a:lumOff val="25000"/>
                </a:schemeClr>
              </a:gs>
              <a:gs pos="82000">
                <a:schemeClr val="tx1">
                  <a:lumMod val="95000"/>
                  <a:lumOff val="5000"/>
                </a:schemeClr>
              </a:gs>
            </a:gsLst>
            <a:path path="circle">
              <a:fillToRect l="50000" t="50000" r="50000" b="50000"/>
            </a:path>
            <a:tileRect/>
          </a:gradFill>
          <a:ln w="349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auto">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kern="0" dirty="0">
              <a:solidFill>
                <a:sysClr val="windowText" lastClr="000000"/>
              </a:solidFill>
              <a:latin typeface="Segoe UI" pitchFamily="34" charset="0"/>
              <a:cs typeface="+mn-cs"/>
            </a:endParaRPr>
          </a:p>
        </p:txBody>
      </p:sp>
      <p:sp>
        <p:nvSpPr>
          <p:cNvPr id="973" name="Rounded Rectangle 972"/>
          <p:cNvSpPr/>
          <p:nvPr/>
        </p:nvSpPr>
        <p:spPr>
          <a:xfrm rot="10800000" flipH="1">
            <a:off x="257908" y="2520459"/>
            <a:ext cx="4618892" cy="3915510"/>
          </a:xfrm>
          <a:prstGeom prst="roundRect">
            <a:avLst>
              <a:gd name="adj" fmla="val 3404"/>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254000" dist="38100" dir="5400000" algn="t" rotWithShape="0">
              <a:schemeClr val="bg1">
                <a:alpha val="40000"/>
              </a:scheme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ltLang="zh-CN" kern="0" dirty="0">
              <a:solidFill>
                <a:sysClr val="windowText" lastClr="000000"/>
              </a:solidFill>
              <a:latin typeface="Segoe UI" pitchFamily="34" charset="0"/>
              <a:cs typeface="+mn-cs"/>
            </a:endParaRPr>
          </a:p>
        </p:txBody>
      </p:sp>
      <p:sp>
        <p:nvSpPr>
          <p:cNvPr id="246" name="Rounded Rectangle 245"/>
          <p:cNvSpPr/>
          <p:nvPr/>
        </p:nvSpPr>
        <p:spPr bwMode="auto">
          <a:xfrm>
            <a:off x="304800" y="2919045"/>
            <a:ext cx="4501662" cy="3434863"/>
          </a:xfrm>
          <a:prstGeom prst="roundRect">
            <a:avLst>
              <a:gd name="adj" fmla="val 4900"/>
            </a:avLst>
          </a:prstGeom>
          <a:gradFill flip="none" rotWithShape="1">
            <a:gsLst>
              <a:gs pos="0">
                <a:srgbClr xmlns:mc="http://schemas.openxmlformats.org/markup-compatibility/2006" xmlns:a14="http://schemas.microsoft.com/office/drawing/2007/7/7/main" val="FFFFFF" mc:Ignorable="">
                  <a:alpha val="99000"/>
                </a:srgbClr>
              </a:gs>
              <a:gs pos="2000">
                <a:schemeClr val="tx1">
                  <a:lumMod val="75000"/>
                  <a:lumOff val="25000"/>
                </a:schemeClr>
              </a:gs>
              <a:gs pos="33000">
                <a:schemeClr val="tx1">
                  <a:lumMod val="95000"/>
                  <a:lumOff val="5000"/>
                </a:schemeClr>
              </a:gs>
              <a:gs pos="98000">
                <a:schemeClr val="tx1">
                  <a:lumMod val="85000"/>
                  <a:lumOff val="15000"/>
                </a:scheme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15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grpSp>
        <p:nvGrpSpPr>
          <p:cNvPr id="682" name="Group 681"/>
          <p:cNvGrpSpPr/>
          <p:nvPr/>
        </p:nvGrpSpPr>
        <p:grpSpPr>
          <a:xfrm>
            <a:off x="5297630" y="2450886"/>
            <a:ext cx="1296921" cy="1810509"/>
            <a:chOff x="10162707" y="2685345"/>
            <a:chExt cx="1296921" cy="1810509"/>
          </a:xfrm>
        </p:grpSpPr>
        <p:sp>
          <p:nvSpPr>
            <p:cNvPr id="330" name="Rounded Rectangle 329"/>
            <p:cNvSpPr/>
            <p:nvPr/>
          </p:nvSpPr>
          <p:spPr bwMode="auto">
            <a:xfrm>
              <a:off x="10162707" y="2872435"/>
              <a:ext cx="1296921" cy="1623419"/>
            </a:xfrm>
            <a:prstGeom prst="roundRect">
              <a:avLst>
                <a:gd name="adj" fmla="val 8532"/>
              </a:avLst>
            </a:prstGeom>
            <a:gradFill flip="none" rotWithShape="1">
              <a:gsLst>
                <a:gs pos="0">
                  <a:srgbClr xmlns:mc="http://schemas.openxmlformats.org/markup-compatibility/2006" xmlns:a14="http://schemas.microsoft.com/office/drawing/2007/7/7/main" val="FFFFFF" mc:Ignorable="">
                    <a:alpha val="99000"/>
                  </a:srgbClr>
                </a:gs>
                <a:gs pos="2000">
                  <a:schemeClr val="tx1">
                    <a:lumMod val="75000"/>
                    <a:lumOff val="25000"/>
                  </a:schemeClr>
                </a:gs>
                <a:gs pos="33000">
                  <a:schemeClr val="tx1">
                    <a:lumMod val="95000"/>
                    <a:lumOff val="5000"/>
                  </a:schemeClr>
                </a:gs>
                <a:gs pos="98000">
                  <a:schemeClr val="tx1">
                    <a:lumMod val="85000"/>
                    <a:lumOff val="15000"/>
                  </a:scheme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15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grpSp>
          <p:nvGrpSpPr>
            <p:cNvPr id="681" name="Group 680"/>
            <p:cNvGrpSpPr/>
            <p:nvPr/>
          </p:nvGrpSpPr>
          <p:grpSpPr>
            <a:xfrm>
              <a:off x="10300587" y="3137483"/>
              <a:ext cx="1068052" cy="1325240"/>
              <a:chOff x="10300587" y="3137483"/>
              <a:chExt cx="1068052" cy="1325240"/>
            </a:xfrm>
          </p:grpSpPr>
          <p:sp>
            <p:nvSpPr>
              <p:cNvPr id="405" name="Rectangle 404"/>
              <p:cNvSpPr/>
              <p:nvPr/>
            </p:nvSpPr>
            <p:spPr bwMode="auto">
              <a:xfrm>
                <a:off x="10758324" y="3137483"/>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06" name="Rectangle 405"/>
              <p:cNvSpPr/>
              <p:nvPr/>
            </p:nvSpPr>
            <p:spPr bwMode="auto">
              <a:xfrm>
                <a:off x="10910902" y="3137483"/>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07" name="Rectangle 406"/>
              <p:cNvSpPr/>
              <p:nvPr/>
            </p:nvSpPr>
            <p:spPr bwMode="auto">
              <a:xfrm>
                <a:off x="11063481" y="3137483"/>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08" name="Rectangle 407"/>
              <p:cNvSpPr/>
              <p:nvPr/>
            </p:nvSpPr>
            <p:spPr bwMode="auto">
              <a:xfrm>
                <a:off x="11216060" y="3137483"/>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09" name="Rectangle 408"/>
              <p:cNvSpPr/>
              <p:nvPr/>
            </p:nvSpPr>
            <p:spPr bwMode="auto">
              <a:xfrm>
                <a:off x="10605745" y="3137483"/>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10" name="Rectangle 409"/>
              <p:cNvSpPr/>
              <p:nvPr/>
            </p:nvSpPr>
            <p:spPr bwMode="auto">
              <a:xfrm>
                <a:off x="10453166" y="3137483"/>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11" name="Rectangle 410"/>
              <p:cNvSpPr/>
              <p:nvPr/>
            </p:nvSpPr>
            <p:spPr bwMode="auto">
              <a:xfrm>
                <a:off x="10300587" y="3137483"/>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12" name="Rectangle 411"/>
              <p:cNvSpPr/>
              <p:nvPr/>
            </p:nvSpPr>
            <p:spPr bwMode="auto">
              <a:xfrm>
                <a:off x="11216060" y="3203745"/>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13" name="Rectangle 412"/>
              <p:cNvSpPr/>
              <p:nvPr/>
            </p:nvSpPr>
            <p:spPr bwMode="auto">
              <a:xfrm>
                <a:off x="10605745" y="3203745"/>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14" name="Rectangle 413"/>
              <p:cNvSpPr/>
              <p:nvPr/>
            </p:nvSpPr>
            <p:spPr bwMode="auto">
              <a:xfrm>
                <a:off x="11063481" y="3203745"/>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15" name="Rectangle 414"/>
              <p:cNvSpPr/>
              <p:nvPr/>
            </p:nvSpPr>
            <p:spPr bwMode="auto">
              <a:xfrm>
                <a:off x="10300587" y="3203745"/>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16" name="Rectangle 415"/>
              <p:cNvSpPr/>
              <p:nvPr/>
            </p:nvSpPr>
            <p:spPr bwMode="auto">
              <a:xfrm>
                <a:off x="10910902" y="3203745"/>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17" name="Rectangle 416"/>
              <p:cNvSpPr/>
              <p:nvPr/>
            </p:nvSpPr>
            <p:spPr bwMode="auto">
              <a:xfrm>
                <a:off x="10758324" y="3203745"/>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18" name="Rectangle 417"/>
              <p:cNvSpPr/>
              <p:nvPr/>
            </p:nvSpPr>
            <p:spPr bwMode="auto">
              <a:xfrm>
                <a:off x="11063481" y="3270007"/>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19" name="Rectangle 418"/>
              <p:cNvSpPr/>
              <p:nvPr/>
            </p:nvSpPr>
            <p:spPr bwMode="auto">
              <a:xfrm>
                <a:off x="10453166" y="3203745"/>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20" name="Rectangle 419"/>
              <p:cNvSpPr/>
              <p:nvPr/>
            </p:nvSpPr>
            <p:spPr bwMode="auto">
              <a:xfrm>
                <a:off x="10910902" y="3270007"/>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21" name="Rectangle 420"/>
              <p:cNvSpPr/>
              <p:nvPr/>
            </p:nvSpPr>
            <p:spPr bwMode="auto">
              <a:xfrm>
                <a:off x="10300587" y="3270007"/>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22" name="Rectangle 421"/>
              <p:cNvSpPr/>
              <p:nvPr/>
            </p:nvSpPr>
            <p:spPr bwMode="auto">
              <a:xfrm>
                <a:off x="10453166" y="3270007"/>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23" name="Rectangle 422"/>
              <p:cNvSpPr/>
              <p:nvPr/>
            </p:nvSpPr>
            <p:spPr bwMode="auto">
              <a:xfrm>
                <a:off x="10605745" y="3270007"/>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24" name="Rectangle 423"/>
              <p:cNvSpPr/>
              <p:nvPr/>
            </p:nvSpPr>
            <p:spPr bwMode="auto">
              <a:xfrm>
                <a:off x="10758324" y="3270007"/>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25" name="Rectangle 424"/>
              <p:cNvSpPr/>
              <p:nvPr/>
            </p:nvSpPr>
            <p:spPr bwMode="auto">
              <a:xfrm>
                <a:off x="10605745" y="3336269"/>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26" name="Rectangle 425"/>
              <p:cNvSpPr/>
              <p:nvPr/>
            </p:nvSpPr>
            <p:spPr bwMode="auto">
              <a:xfrm>
                <a:off x="10758324" y="3336269"/>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27" name="Rectangle 426"/>
              <p:cNvSpPr/>
              <p:nvPr/>
            </p:nvSpPr>
            <p:spPr bwMode="auto">
              <a:xfrm>
                <a:off x="10758324" y="3402531"/>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28" name="Rectangle 427"/>
              <p:cNvSpPr/>
              <p:nvPr/>
            </p:nvSpPr>
            <p:spPr bwMode="auto">
              <a:xfrm>
                <a:off x="10910902" y="3336269"/>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29" name="Rectangle 428"/>
              <p:cNvSpPr/>
              <p:nvPr/>
            </p:nvSpPr>
            <p:spPr bwMode="auto">
              <a:xfrm>
                <a:off x="10300587" y="3336269"/>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30" name="Rectangle 429"/>
              <p:cNvSpPr/>
              <p:nvPr/>
            </p:nvSpPr>
            <p:spPr bwMode="auto">
              <a:xfrm>
                <a:off x="11216060" y="3270007"/>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31" name="Rectangle 430"/>
              <p:cNvSpPr/>
              <p:nvPr/>
            </p:nvSpPr>
            <p:spPr bwMode="auto">
              <a:xfrm>
                <a:off x="11063481" y="3336269"/>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32" name="Rectangle 431"/>
              <p:cNvSpPr/>
              <p:nvPr/>
            </p:nvSpPr>
            <p:spPr bwMode="auto">
              <a:xfrm>
                <a:off x="11216060" y="3336269"/>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33" name="Rectangle 432"/>
              <p:cNvSpPr/>
              <p:nvPr/>
            </p:nvSpPr>
            <p:spPr bwMode="auto">
              <a:xfrm>
                <a:off x="11216060" y="3402531"/>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34" name="Rectangle 433"/>
              <p:cNvSpPr/>
              <p:nvPr/>
            </p:nvSpPr>
            <p:spPr bwMode="auto">
              <a:xfrm>
                <a:off x="11063481" y="3402531"/>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35" name="Rectangle 434"/>
              <p:cNvSpPr/>
              <p:nvPr/>
            </p:nvSpPr>
            <p:spPr bwMode="auto">
              <a:xfrm>
                <a:off x="10605745" y="3402531"/>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36" name="Rectangle 435"/>
              <p:cNvSpPr/>
              <p:nvPr/>
            </p:nvSpPr>
            <p:spPr bwMode="auto">
              <a:xfrm>
                <a:off x="10453166" y="3336269"/>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37" name="Rectangle 436"/>
              <p:cNvSpPr/>
              <p:nvPr/>
            </p:nvSpPr>
            <p:spPr bwMode="auto">
              <a:xfrm>
                <a:off x="10300587" y="3402531"/>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38" name="Rectangle 437"/>
              <p:cNvSpPr/>
              <p:nvPr/>
            </p:nvSpPr>
            <p:spPr bwMode="auto">
              <a:xfrm>
                <a:off x="10453166" y="3402531"/>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39" name="Rectangle 438"/>
              <p:cNvSpPr/>
              <p:nvPr/>
            </p:nvSpPr>
            <p:spPr bwMode="auto">
              <a:xfrm>
                <a:off x="10910902" y="3402531"/>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40" name="Rectangle 439"/>
              <p:cNvSpPr/>
              <p:nvPr/>
            </p:nvSpPr>
            <p:spPr bwMode="auto">
              <a:xfrm>
                <a:off x="10758324" y="3468793"/>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41" name="Rectangle 440"/>
              <p:cNvSpPr/>
              <p:nvPr/>
            </p:nvSpPr>
            <p:spPr bwMode="auto">
              <a:xfrm>
                <a:off x="10910902" y="3468793"/>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42" name="Rectangle 441"/>
              <p:cNvSpPr/>
              <p:nvPr/>
            </p:nvSpPr>
            <p:spPr bwMode="auto">
              <a:xfrm>
                <a:off x="11063481" y="3468793"/>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43" name="Rectangle 442"/>
              <p:cNvSpPr/>
              <p:nvPr/>
            </p:nvSpPr>
            <p:spPr bwMode="auto">
              <a:xfrm>
                <a:off x="11216060" y="3468793"/>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44" name="Rectangle 443"/>
              <p:cNvSpPr/>
              <p:nvPr/>
            </p:nvSpPr>
            <p:spPr bwMode="auto">
              <a:xfrm>
                <a:off x="10605745" y="3468793"/>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45" name="Rectangle 444"/>
              <p:cNvSpPr/>
              <p:nvPr/>
            </p:nvSpPr>
            <p:spPr bwMode="auto">
              <a:xfrm>
                <a:off x="10453166" y="3468793"/>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46" name="Rectangle 445"/>
              <p:cNvSpPr/>
              <p:nvPr/>
            </p:nvSpPr>
            <p:spPr bwMode="auto">
              <a:xfrm>
                <a:off x="10300587" y="3468793"/>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47" name="Rectangle 446"/>
              <p:cNvSpPr/>
              <p:nvPr/>
            </p:nvSpPr>
            <p:spPr bwMode="auto">
              <a:xfrm>
                <a:off x="11216060" y="3535055"/>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48" name="Rectangle 447"/>
              <p:cNvSpPr/>
              <p:nvPr/>
            </p:nvSpPr>
            <p:spPr bwMode="auto">
              <a:xfrm>
                <a:off x="10605745" y="3535055"/>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49" name="Rectangle 448"/>
              <p:cNvSpPr/>
              <p:nvPr/>
            </p:nvSpPr>
            <p:spPr bwMode="auto">
              <a:xfrm>
                <a:off x="10758324" y="3667579"/>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50" name="Rectangle 449"/>
              <p:cNvSpPr/>
              <p:nvPr/>
            </p:nvSpPr>
            <p:spPr bwMode="auto">
              <a:xfrm>
                <a:off x="10300587" y="3535055"/>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51" name="Rectangle 450"/>
              <p:cNvSpPr/>
              <p:nvPr/>
            </p:nvSpPr>
            <p:spPr bwMode="auto">
              <a:xfrm>
                <a:off x="10910902" y="3535055"/>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52" name="Rectangle 451"/>
              <p:cNvSpPr/>
              <p:nvPr/>
            </p:nvSpPr>
            <p:spPr bwMode="auto">
              <a:xfrm>
                <a:off x="10758324" y="3535055"/>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53" name="Rectangle 452"/>
              <p:cNvSpPr/>
              <p:nvPr/>
            </p:nvSpPr>
            <p:spPr bwMode="auto">
              <a:xfrm>
                <a:off x="11063481" y="3601317"/>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54" name="Rectangle 453"/>
              <p:cNvSpPr/>
              <p:nvPr/>
            </p:nvSpPr>
            <p:spPr bwMode="auto">
              <a:xfrm>
                <a:off x="10300587" y="3601317"/>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55" name="Rectangle 454"/>
              <p:cNvSpPr/>
              <p:nvPr/>
            </p:nvSpPr>
            <p:spPr bwMode="auto">
              <a:xfrm>
                <a:off x="10910902" y="3601317"/>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56" name="Rectangle 455"/>
              <p:cNvSpPr/>
              <p:nvPr/>
            </p:nvSpPr>
            <p:spPr bwMode="auto">
              <a:xfrm>
                <a:off x="10453166" y="3535055"/>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57" name="Rectangle 456"/>
              <p:cNvSpPr/>
              <p:nvPr/>
            </p:nvSpPr>
            <p:spPr bwMode="auto">
              <a:xfrm>
                <a:off x="10453166" y="3601317"/>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58" name="Rectangle 457"/>
              <p:cNvSpPr/>
              <p:nvPr/>
            </p:nvSpPr>
            <p:spPr bwMode="auto">
              <a:xfrm>
                <a:off x="11216060" y="3667579"/>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59" name="Rectangle 458"/>
              <p:cNvSpPr/>
              <p:nvPr/>
            </p:nvSpPr>
            <p:spPr bwMode="auto">
              <a:xfrm>
                <a:off x="10758324" y="3601317"/>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60" name="Rectangle 459"/>
              <p:cNvSpPr/>
              <p:nvPr/>
            </p:nvSpPr>
            <p:spPr bwMode="auto">
              <a:xfrm>
                <a:off x="10605745" y="3667579"/>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61" name="Rectangle 460"/>
              <p:cNvSpPr/>
              <p:nvPr/>
            </p:nvSpPr>
            <p:spPr bwMode="auto">
              <a:xfrm>
                <a:off x="11063481" y="3535055"/>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62" name="Rectangle 461"/>
              <p:cNvSpPr/>
              <p:nvPr/>
            </p:nvSpPr>
            <p:spPr bwMode="auto">
              <a:xfrm>
                <a:off x="10758324" y="3733841"/>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63" name="Rectangle 462"/>
              <p:cNvSpPr/>
              <p:nvPr/>
            </p:nvSpPr>
            <p:spPr bwMode="auto">
              <a:xfrm>
                <a:off x="10910902" y="3667579"/>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64" name="Rectangle 463"/>
              <p:cNvSpPr/>
              <p:nvPr/>
            </p:nvSpPr>
            <p:spPr bwMode="auto">
              <a:xfrm>
                <a:off x="10300587" y="3667579"/>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65" name="Rectangle 464"/>
              <p:cNvSpPr/>
              <p:nvPr/>
            </p:nvSpPr>
            <p:spPr bwMode="auto">
              <a:xfrm>
                <a:off x="11216060" y="3601317"/>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66" name="Rectangle 465"/>
              <p:cNvSpPr/>
              <p:nvPr/>
            </p:nvSpPr>
            <p:spPr bwMode="auto">
              <a:xfrm>
                <a:off x="11063481" y="3667579"/>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67" name="Rectangle 466"/>
              <p:cNvSpPr/>
              <p:nvPr/>
            </p:nvSpPr>
            <p:spPr bwMode="auto">
              <a:xfrm>
                <a:off x="10605745" y="3601317"/>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68" name="Rectangle 467"/>
              <p:cNvSpPr/>
              <p:nvPr/>
            </p:nvSpPr>
            <p:spPr bwMode="auto">
              <a:xfrm>
                <a:off x="11216060" y="3733841"/>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69" name="Rectangle 468"/>
              <p:cNvSpPr/>
              <p:nvPr/>
            </p:nvSpPr>
            <p:spPr bwMode="auto">
              <a:xfrm>
                <a:off x="11063481" y="3733841"/>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70" name="Rectangle 469"/>
              <p:cNvSpPr/>
              <p:nvPr/>
            </p:nvSpPr>
            <p:spPr bwMode="auto">
              <a:xfrm>
                <a:off x="10605745" y="3733841"/>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71" name="Rectangle 470"/>
              <p:cNvSpPr/>
              <p:nvPr/>
            </p:nvSpPr>
            <p:spPr bwMode="auto">
              <a:xfrm>
                <a:off x="10453166" y="3667579"/>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72" name="Rectangle 471"/>
              <p:cNvSpPr/>
              <p:nvPr/>
            </p:nvSpPr>
            <p:spPr bwMode="auto">
              <a:xfrm>
                <a:off x="10300587" y="3733841"/>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73" name="Rectangle 472"/>
              <p:cNvSpPr/>
              <p:nvPr/>
            </p:nvSpPr>
            <p:spPr bwMode="auto">
              <a:xfrm>
                <a:off x="10453166" y="3733841"/>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74" name="Rectangle 473"/>
              <p:cNvSpPr/>
              <p:nvPr/>
            </p:nvSpPr>
            <p:spPr bwMode="auto">
              <a:xfrm>
                <a:off x="10910902" y="3733841"/>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35" name="Rectangle 334"/>
              <p:cNvSpPr/>
              <p:nvPr/>
            </p:nvSpPr>
            <p:spPr bwMode="auto">
              <a:xfrm>
                <a:off x="10758324" y="3800103"/>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36" name="Rectangle 335"/>
              <p:cNvSpPr/>
              <p:nvPr/>
            </p:nvSpPr>
            <p:spPr bwMode="auto">
              <a:xfrm>
                <a:off x="10910902" y="3800103"/>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37" name="Rectangle 336"/>
              <p:cNvSpPr/>
              <p:nvPr/>
            </p:nvSpPr>
            <p:spPr bwMode="auto">
              <a:xfrm>
                <a:off x="11063481" y="3800103"/>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38" name="Rectangle 337"/>
              <p:cNvSpPr/>
              <p:nvPr/>
            </p:nvSpPr>
            <p:spPr bwMode="auto">
              <a:xfrm>
                <a:off x="11216060" y="3800103"/>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39" name="Rectangle 338"/>
              <p:cNvSpPr/>
              <p:nvPr/>
            </p:nvSpPr>
            <p:spPr bwMode="auto">
              <a:xfrm>
                <a:off x="10605745" y="3800103"/>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40" name="Rectangle 339"/>
              <p:cNvSpPr/>
              <p:nvPr/>
            </p:nvSpPr>
            <p:spPr bwMode="auto">
              <a:xfrm>
                <a:off x="10453166" y="3800103"/>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41" name="Rectangle 340"/>
              <p:cNvSpPr/>
              <p:nvPr/>
            </p:nvSpPr>
            <p:spPr bwMode="auto">
              <a:xfrm>
                <a:off x="10300587" y="3800103"/>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42" name="Rectangle 341"/>
              <p:cNvSpPr/>
              <p:nvPr/>
            </p:nvSpPr>
            <p:spPr bwMode="auto">
              <a:xfrm>
                <a:off x="11216060" y="3866365"/>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43" name="Rectangle 342"/>
              <p:cNvSpPr/>
              <p:nvPr/>
            </p:nvSpPr>
            <p:spPr bwMode="auto">
              <a:xfrm>
                <a:off x="10605745" y="3866365"/>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44" name="Rectangle 343"/>
              <p:cNvSpPr/>
              <p:nvPr/>
            </p:nvSpPr>
            <p:spPr bwMode="auto">
              <a:xfrm>
                <a:off x="11063481" y="3866365"/>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45" name="Rectangle 344"/>
              <p:cNvSpPr/>
              <p:nvPr/>
            </p:nvSpPr>
            <p:spPr bwMode="auto">
              <a:xfrm>
                <a:off x="10300587" y="3866365"/>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46" name="Rectangle 345"/>
              <p:cNvSpPr/>
              <p:nvPr/>
            </p:nvSpPr>
            <p:spPr bwMode="auto">
              <a:xfrm>
                <a:off x="10910902" y="3866365"/>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47" name="Rectangle 346"/>
              <p:cNvSpPr/>
              <p:nvPr/>
            </p:nvSpPr>
            <p:spPr bwMode="auto">
              <a:xfrm>
                <a:off x="10758324" y="3866365"/>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48" name="Rectangle 347"/>
              <p:cNvSpPr/>
              <p:nvPr/>
            </p:nvSpPr>
            <p:spPr bwMode="auto">
              <a:xfrm>
                <a:off x="11063481" y="3932627"/>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49" name="Rectangle 348"/>
              <p:cNvSpPr/>
              <p:nvPr/>
            </p:nvSpPr>
            <p:spPr bwMode="auto">
              <a:xfrm>
                <a:off x="10453166" y="3866365"/>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50" name="Rectangle 349"/>
              <p:cNvSpPr/>
              <p:nvPr/>
            </p:nvSpPr>
            <p:spPr bwMode="auto">
              <a:xfrm>
                <a:off x="10910902" y="3932627"/>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51" name="Rectangle 350"/>
              <p:cNvSpPr/>
              <p:nvPr/>
            </p:nvSpPr>
            <p:spPr bwMode="auto">
              <a:xfrm>
                <a:off x="10300587" y="3932627"/>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52" name="Rectangle 351"/>
              <p:cNvSpPr/>
              <p:nvPr/>
            </p:nvSpPr>
            <p:spPr bwMode="auto">
              <a:xfrm>
                <a:off x="10453166" y="3932627"/>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53" name="Rectangle 352"/>
              <p:cNvSpPr/>
              <p:nvPr/>
            </p:nvSpPr>
            <p:spPr bwMode="auto">
              <a:xfrm>
                <a:off x="10605745" y="3932627"/>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54" name="Rectangle 353"/>
              <p:cNvSpPr/>
              <p:nvPr/>
            </p:nvSpPr>
            <p:spPr bwMode="auto">
              <a:xfrm>
                <a:off x="10758324" y="3932627"/>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55" name="Rectangle 354"/>
              <p:cNvSpPr/>
              <p:nvPr/>
            </p:nvSpPr>
            <p:spPr bwMode="auto">
              <a:xfrm>
                <a:off x="10605745" y="3998889"/>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56" name="Rectangle 355"/>
              <p:cNvSpPr/>
              <p:nvPr/>
            </p:nvSpPr>
            <p:spPr bwMode="auto">
              <a:xfrm>
                <a:off x="10758324" y="3998889"/>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57" name="Rectangle 356"/>
              <p:cNvSpPr/>
              <p:nvPr/>
            </p:nvSpPr>
            <p:spPr bwMode="auto">
              <a:xfrm>
                <a:off x="10758324" y="4065151"/>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58" name="Rectangle 357"/>
              <p:cNvSpPr/>
              <p:nvPr/>
            </p:nvSpPr>
            <p:spPr bwMode="auto">
              <a:xfrm>
                <a:off x="10910902" y="3998889"/>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59" name="Rectangle 358"/>
              <p:cNvSpPr/>
              <p:nvPr/>
            </p:nvSpPr>
            <p:spPr bwMode="auto">
              <a:xfrm>
                <a:off x="10300587" y="3998889"/>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60" name="Rectangle 359"/>
              <p:cNvSpPr/>
              <p:nvPr/>
            </p:nvSpPr>
            <p:spPr bwMode="auto">
              <a:xfrm>
                <a:off x="11216060" y="3932627"/>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61" name="Rectangle 360"/>
              <p:cNvSpPr/>
              <p:nvPr/>
            </p:nvSpPr>
            <p:spPr bwMode="auto">
              <a:xfrm>
                <a:off x="11063481" y="3998889"/>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62" name="Rectangle 361"/>
              <p:cNvSpPr/>
              <p:nvPr/>
            </p:nvSpPr>
            <p:spPr bwMode="auto">
              <a:xfrm>
                <a:off x="11216060" y="3998889"/>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63" name="Rectangle 362"/>
              <p:cNvSpPr/>
              <p:nvPr/>
            </p:nvSpPr>
            <p:spPr bwMode="auto">
              <a:xfrm>
                <a:off x="11216060" y="4065151"/>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64" name="Rectangle 363"/>
              <p:cNvSpPr/>
              <p:nvPr/>
            </p:nvSpPr>
            <p:spPr bwMode="auto">
              <a:xfrm>
                <a:off x="11063481" y="4065151"/>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65" name="Rectangle 364"/>
              <p:cNvSpPr/>
              <p:nvPr/>
            </p:nvSpPr>
            <p:spPr bwMode="auto">
              <a:xfrm>
                <a:off x="10605745" y="4065151"/>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66" name="Rectangle 365"/>
              <p:cNvSpPr/>
              <p:nvPr/>
            </p:nvSpPr>
            <p:spPr bwMode="auto">
              <a:xfrm>
                <a:off x="10453166" y="3998889"/>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67" name="Rectangle 366"/>
              <p:cNvSpPr/>
              <p:nvPr/>
            </p:nvSpPr>
            <p:spPr bwMode="auto">
              <a:xfrm>
                <a:off x="10300587" y="4065151"/>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68" name="Rectangle 367"/>
              <p:cNvSpPr/>
              <p:nvPr/>
            </p:nvSpPr>
            <p:spPr bwMode="auto">
              <a:xfrm>
                <a:off x="10453166" y="4065151"/>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69" name="Rectangle 368"/>
              <p:cNvSpPr/>
              <p:nvPr/>
            </p:nvSpPr>
            <p:spPr bwMode="auto">
              <a:xfrm>
                <a:off x="10910902" y="4065151"/>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70" name="Rectangle 369"/>
              <p:cNvSpPr/>
              <p:nvPr/>
            </p:nvSpPr>
            <p:spPr bwMode="auto">
              <a:xfrm>
                <a:off x="10758324" y="4131413"/>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71" name="Rectangle 370"/>
              <p:cNvSpPr/>
              <p:nvPr/>
            </p:nvSpPr>
            <p:spPr bwMode="auto">
              <a:xfrm>
                <a:off x="10910902" y="4131413"/>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72" name="Rectangle 371"/>
              <p:cNvSpPr/>
              <p:nvPr/>
            </p:nvSpPr>
            <p:spPr bwMode="auto">
              <a:xfrm>
                <a:off x="11063481" y="4131413"/>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73" name="Rectangle 372"/>
              <p:cNvSpPr/>
              <p:nvPr/>
            </p:nvSpPr>
            <p:spPr bwMode="auto">
              <a:xfrm>
                <a:off x="11216060" y="4131413"/>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74" name="Rectangle 373"/>
              <p:cNvSpPr/>
              <p:nvPr/>
            </p:nvSpPr>
            <p:spPr bwMode="auto">
              <a:xfrm>
                <a:off x="10605745" y="4131413"/>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75" name="Rectangle 374"/>
              <p:cNvSpPr/>
              <p:nvPr/>
            </p:nvSpPr>
            <p:spPr bwMode="auto">
              <a:xfrm>
                <a:off x="10453166" y="4131413"/>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76" name="Rectangle 375"/>
              <p:cNvSpPr/>
              <p:nvPr/>
            </p:nvSpPr>
            <p:spPr bwMode="auto">
              <a:xfrm>
                <a:off x="10300587" y="4131413"/>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77" name="Rectangle 376"/>
              <p:cNvSpPr/>
              <p:nvPr/>
            </p:nvSpPr>
            <p:spPr bwMode="auto">
              <a:xfrm>
                <a:off x="11216060" y="4197675"/>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78" name="Rectangle 377"/>
              <p:cNvSpPr/>
              <p:nvPr/>
            </p:nvSpPr>
            <p:spPr bwMode="auto">
              <a:xfrm>
                <a:off x="10605745" y="4197675"/>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79" name="Rectangle 378"/>
              <p:cNvSpPr/>
              <p:nvPr/>
            </p:nvSpPr>
            <p:spPr bwMode="auto">
              <a:xfrm>
                <a:off x="10758324" y="4330199"/>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80" name="Rectangle 379"/>
              <p:cNvSpPr/>
              <p:nvPr/>
            </p:nvSpPr>
            <p:spPr bwMode="auto">
              <a:xfrm>
                <a:off x="10300587" y="4197675"/>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81" name="Rectangle 380"/>
              <p:cNvSpPr/>
              <p:nvPr/>
            </p:nvSpPr>
            <p:spPr bwMode="auto">
              <a:xfrm>
                <a:off x="10910902" y="4197675"/>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82" name="Rectangle 381"/>
              <p:cNvSpPr/>
              <p:nvPr/>
            </p:nvSpPr>
            <p:spPr bwMode="auto">
              <a:xfrm>
                <a:off x="10758324" y="4197675"/>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83" name="Rectangle 382"/>
              <p:cNvSpPr/>
              <p:nvPr/>
            </p:nvSpPr>
            <p:spPr bwMode="auto">
              <a:xfrm>
                <a:off x="11063481" y="4263937"/>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84" name="Rectangle 383"/>
              <p:cNvSpPr/>
              <p:nvPr/>
            </p:nvSpPr>
            <p:spPr bwMode="auto">
              <a:xfrm>
                <a:off x="10300587" y="4263937"/>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85" name="Rectangle 384"/>
              <p:cNvSpPr/>
              <p:nvPr/>
            </p:nvSpPr>
            <p:spPr bwMode="auto">
              <a:xfrm>
                <a:off x="10910902" y="4263937"/>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86" name="Rectangle 385"/>
              <p:cNvSpPr/>
              <p:nvPr/>
            </p:nvSpPr>
            <p:spPr bwMode="auto">
              <a:xfrm>
                <a:off x="10453166" y="4197675"/>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87" name="Rectangle 386"/>
              <p:cNvSpPr/>
              <p:nvPr/>
            </p:nvSpPr>
            <p:spPr bwMode="auto">
              <a:xfrm>
                <a:off x="10453166" y="4263937"/>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88" name="Rectangle 387"/>
              <p:cNvSpPr/>
              <p:nvPr/>
            </p:nvSpPr>
            <p:spPr bwMode="auto">
              <a:xfrm>
                <a:off x="11216060" y="4330199"/>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89" name="Rectangle 388"/>
              <p:cNvSpPr/>
              <p:nvPr/>
            </p:nvSpPr>
            <p:spPr bwMode="auto">
              <a:xfrm>
                <a:off x="10758324" y="4263937"/>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90" name="Rectangle 389"/>
              <p:cNvSpPr/>
              <p:nvPr/>
            </p:nvSpPr>
            <p:spPr bwMode="auto">
              <a:xfrm>
                <a:off x="10605745" y="4330199"/>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91" name="Rectangle 390"/>
              <p:cNvSpPr/>
              <p:nvPr/>
            </p:nvSpPr>
            <p:spPr bwMode="auto">
              <a:xfrm>
                <a:off x="11063481" y="4197675"/>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92" name="Rectangle 391"/>
              <p:cNvSpPr/>
              <p:nvPr/>
            </p:nvSpPr>
            <p:spPr bwMode="auto">
              <a:xfrm>
                <a:off x="10758324" y="4396461"/>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93" name="Rectangle 392"/>
              <p:cNvSpPr/>
              <p:nvPr/>
            </p:nvSpPr>
            <p:spPr bwMode="auto">
              <a:xfrm>
                <a:off x="10910902" y="4330199"/>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94" name="Rectangle 393"/>
              <p:cNvSpPr/>
              <p:nvPr/>
            </p:nvSpPr>
            <p:spPr bwMode="auto">
              <a:xfrm>
                <a:off x="10300587" y="4330199"/>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95" name="Rectangle 394"/>
              <p:cNvSpPr/>
              <p:nvPr/>
            </p:nvSpPr>
            <p:spPr bwMode="auto">
              <a:xfrm>
                <a:off x="11216060" y="4263937"/>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96" name="Rectangle 395"/>
              <p:cNvSpPr/>
              <p:nvPr/>
            </p:nvSpPr>
            <p:spPr bwMode="auto">
              <a:xfrm>
                <a:off x="11063481" y="4330199"/>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97" name="Rectangle 396"/>
              <p:cNvSpPr/>
              <p:nvPr/>
            </p:nvSpPr>
            <p:spPr bwMode="auto">
              <a:xfrm>
                <a:off x="10605745" y="4263937"/>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98" name="Rectangle 397"/>
              <p:cNvSpPr/>
              <p:nvPr/>
            </p:nvSpPr>
            <p:spPr bwMode="auto">
              <a:xfrm>
                <a:off x="11216060" y="4396461"/>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399" name="Rectangle 398"/>
              <p:cNvSpPr/>
              <p:nvPr/>
            </p:nvSpPr>
            <p:spPr bwMode="auto">
              <a:xfrm>
                <a:off x="11063481" y="4396461"/>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00" name="Rectangle 399"/>
              <p:cNvSpPr/>
              <p:nvPr/>
            </p:nvSpPr>
            <p:spPr bwMode="auto">
              <a:xfrm>
                <a:off x="10605745" y="4396461"/>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01" name="Rectangle 400"/>
              <p:cNvSpPr/>
              <p:nvPr/>
            </p:nvSpPr>
            <p:spPr bwMode="auto">
              <a:xfrm>
                <a:off x="10453166" y="4330199"/>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02" name="Rectangle 401"/>
              <p:cNvSpPr/>
              <p:nvPr/>
            </p:nvSpPr>
            <p:spPr bwMode="auto">
              <a:xfrm>
                <a:off x="10300587" y="4396461"/>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03" name="Rectangle 402"/>
              <p:cNvSpPr/>
              <p:nvPr/>
            </p:nvSpPr>
            <p:spPr bwMode="auto">
              <a:xfrm>
                <a:off x="10453166" y="4396461"/>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04" name="Rectangle 403"/>
              <p:cNvSpPr/>
              <p:nvPr/>
            </p:nvSpPr>
            <p:spPr bwMode="auto">
              <a:xfrm>
                <a:off x="10910902" y="4396461"/>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grpSp>
        <p:sp>
          <p:nvSpPr>
            <p:cNvPr id="333" name="Content Placeholder 2"/>
            <p:cNvSpPr txBox="1">
              <a:spLocks/>
            </p:cNvSpPr>
            <p:nvPr/>
          </p:nvSpPr>
          <p:spPr>
            <a:xfrm>
              <a:off x="10414680" y="2903303"/>
              <a:ext cx="780858" cy="203312"/>
            </a:xfrm>
            <a:prstGeom prst="rect">
              <a:avLst/>
            </a:prstGeom>
          </p:spPr>
          <p:txBody>
            <a:bodyPr vert="horz" wrap="square" lIns="0" tIns="0" rIns="0" bIns="0" rtlCol="0">
              <a:noAutofit/>
            </a:bodyPr>
            <a:lstStyle/>
            <a:p>
              <a:pPr algn="ctr" defTabSz="914363" fontAlgn="auto">
                <a:spcBef>
                  <a:spcPts val="0"/>
                </a:spcBef>
                <a:spcAft>
                  <a:spcPts val="600"/>
                </a:spcAft>
                <a:defRPr/>
              </a:pPr>
              <a:r>
                <a:rPr lang="en-US" altLang="zh-CN" sz="7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Guest Physical Memory Pages</a:t>
              </a:r>
            </a:p>
            <a:p>
              <a:pPr marL="914400" lvl="1" indent="-396875" algn="ctr" defTabSz="914363" fontAlgn="auto">
                <a:spcBef>
                  <a:spcPts val="0"/>
                </a:spcBef>
                <a:spcAft>
                  <a:spcPts val="600"/>
                </a:spcAft>
                <a:buSzPct val="90000"/>
                <a:defRPr/>
              </a:pPr>
              <a:endParaRPr lang="en-US" sz="800" dirty="0" smtClean="0">
                <a:solidFill>
                  <a:srgbClr xmlns:mc="http://schemas.openxmlformats.org/markup-compatibility/2006" xmlns:a14="http://schemas.microsoft.com/office/drawing/2007/7/7/main" val="000000" mc:Ignorable=""/>
                </a:solidFill>
                <a:latin typeface="Segoe UI" pitchFamily="34" charset="0"/>
                <a:cs typeface="+mn-cs"/>
              </a:endParaRPr>
            </a:p>
          </p:txBody>
        </p:sp>
        <p:sp>
          <p:nvSpPr>
            <p:cNvPr id="334" name="TextBox 333"/>
            <p:cNvSpPr txBox="1"/>
            <p:nvPr/>
          </p:nvSpPr>
          <p:spPr>
            <a:xfrm>
              <a:off x="10175632" y="2685345"/>
              <a:ext cx="1254368" cy="200055"/>
            </a:xfrm>
            <a:prstGeom prst="rect">
              <a:avLst/>
            </a:prstGeom>
            <a:noFill/>
          </p:spPr>
          <p:txBody>
            <a:bodyPr wrap="square" rtlCol="0">
              <a:spAutoFit/>
            </a:bodyPr>
            <a:lstStyle/>
            <a:p>
              <a:pPr algn="ctr" fontAlgn="auto">
                <a:spcBef>
                  <a:spcPts val="0"/>
                </a:spcBef>
                <a:spcAft>
                  <a:spcPts val="0"/>
                </a:spcAft>
              </a:pPr>
              <a:r>
                <a:rPr lang="en-US" altLang="zh-CN" sz="7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GUEST PHYSICAL VIEW</a:t>
              </a:r>
              <a:endParaRPr lang="en-US" altLang="zh-CN" sz="7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grpSp>
      <p:sp>
        <p:nvSpPr>
          <p:cNvPr id="2" name="Title 1"/>
          <p:cNvSpPr>
            <a:spLocks noGrp="1"/>
          </p:cNvSpPr>
          <p:nvPr>
            <p:ph type="title"/>
          </p:nvPr>
        </p:nvSpPr>
        <p:spPr/>
        <p:txBody>
          <a:bodyPr/>
          <a:lstStyle/>
          <a:p>
            <a:r>
              <a:rPr lang="en-US" smtClean="0"/>
              <a:t>Consolidation Hardware – hardware assists</a:t>
            </a:r>
            <a:endParaRPr lang="en-US" dirty="0"/>
          </a:p>
        </p:txBody>
      </p:sp>
      <p:sp>
        <p:nvSpPr>
          <p:cNvPr id="3" name="Content Placeholder 2"/>
          <p:cNvSpPr>
            <a:spLocks noGrp="1"/>
          </p:cNvSpPr>
          <p:nvPr>
            <p:ph idx="4294967295"/>
          </p:nvPr>
        </p:nvSpPr>
        <p:spPr>
          <a:xfrm>
            <a:off x="1172308" y="1094874"/>
            <a:ext cx="6940061" cy="1144234"/>
          </a:xfrm>
        </p:spPr>
        <p:txBody>
          <a:bodyPr>
            <a:noAutofit/>
          </a:bodyPr>
          <a:lstStyle/>
          <a:p>
            <a:pPr marL="173038" lvl="1" indent="-173038" defTabSz="914400">
              <a:lnSpc>
                <a:spcPct val="100000"/>
              </a:lnSpc>
              <a:spcBef>
                <a:spcPts val="300"/>
              </a:spcBef>
              <a:buClr>
                <a:schemeClr val="tx1">
                  <a:lumMod val="65000"/>
                  <a:lumOff val="35000"/>
                </a:schemeClr>
              </a:buClr>
              <a:buSzPct val="90000"/>
              <a:buFont typeface="Arial" pitchFamily="34" charset="0"/>
              <a:buChar char="•"/>
              <a:defRPr/>
            </a:pPr>
            <a:r>
              <a:rPr lang="en-US" altLang="zh-CN" sz="1300" dirty="0" smtClean="0">
                <a:gradFill flip="none" rotWithShape="1">
                  <a:gsLst>
                    <a:gs pos="0">
                      <a:schemeClr val="tx1">
                        <a:lumMod val="75000"/>
                        <a:lumOff val="25000"/>
                      </a:schemeClr>
                    </a:gs>
                    <a:gs pos="100000">
                      <a:schemeClr val="tx1">
                        <a:lumMod val="95000"/>
                        <a:lumOff val="5000"/>
                      </a:schemeClr>
                    </a:gs>
                  </a:gsLst>
                  <a:lin ang="5400000" scaled="1"/>
                  <a:tileRect/>
                </a:gradFill>
                <a:latin typeface="Segoe UI" pitchFamily="34" charset="0"/>
              </a:rPr>
              <a:t>With Virtualization an additional level of mapping is required in address translation </a:t>
            </a:r>
          </a:p>
          <a:p>
            <a:pPr marL="173038" lvl="1" indent="-173038" defTabSz="914400">
              <a:lnSpc>
                <a:spcPct val="100000"/>
              </a:lnSpc>
              <a:spcBef>
                <a:spcPts val="300"/>
              </a:spcBef>
              <a:buClr>
                <a:schemeClr val="tx1">
                  <a:lumMod val="65000"/>
                  <a:lumOff val="35000"/>
                </a:schemeClr>
              </a:buClr>
              <a:buSzPct val="90000"/>
              <a:buFont typeface="Arial" pitchFamily="34" charset="0"/>
              <a:buChar char="•"/>
              <a:defRPr/>
            </a:pPr>
            <a:r>
              <a:rPr lang="en-US" altLang="zh-CN" sz="1300" dirty="0" smtClean="0">
                <a:gradFill flip="none" rotWithShape="1">
                  <a:gsLst>
                    <a:gs pos="0">
                      <a:schemeClr val="tx1">
                        <a:lumMod val="75000"/>
                        <a:lumOff val="25000"/>
                      </a:schemeClr>
                    </a:gs>
                    <a:gs pos="100000">
                      <a:schemeClr val="tx1">
                        <a:lumMod val="95000"/>
                        <a:lumOff val="5000"/>
                      </a:schemeClr>
                    </a:gs>
                  </a:gsLst>
                  <a:lin ang="5400000" scaled="1"/>
                  <a:tileRect/>
                </a:gradFill>
                <a:latin typeface="Segoe UI" pitchFamily="34" charset="0"/>
              </a:rPr>
              <a:t>Second Level Address Translation (SLAT) - 2nd generation virtualization technology in Intel VT-x with EPT and AMD –V with NPT chips accelerate VM performance to be almost on par with bare metal for common workloads</a:t>
            </a:r>
          </a:p>
          <a:p>
            <a:pPr marL="173038" lvl="1" indent="-173038" defTabSz="914400">
              <a:lnSpc>
                <a:spcPct val="100000"/>
              </a:lnSpc>
              <a:spcBef>
                <a:spcPts val="300"/>
              </a:spcBef>
              <a:buClr>
                <a:schemeClr val="tx1">
                  <a:lumMod val="65000"/>
                  <a:lumOff val="35000"/>
                </a:schemeClr>
              </a:buClr>
              <a:buSzPct val="90000"/>
              <a:buFont typeface="Arial" pitchFamily="34" charset="0"/>
              <a:buChar char="•"/>
              <a:defRPr/>
            </a:pPr>
            <a:r>
              <a:rPr lang="en-US" altLang="zh-CN" sz="1300" dirty="0" smtClean="0">
                <a:gradFill flip="none" rotWithShape="1">
                  <a:gsLst>
                    <a:gs pos="0">
                      <a:schemeClr val="tx1">
                        <a:lumMod val="75000"/>
                        <a:lumOff val="25000"/>
                      </a:schemeClr>
                    </a:gs>
                    <a:gs pos="100000">
                      <a:schemeClr val="tx1">
                        <a:lumMod val="95000"/>
                        <a:lumOff val="5000"/>
                      </a:schemeClr>
                    </a:gs>
                  </a:gsLst>
                  <a:lin ang="5400000" scaled="1"/>
                  <a:tileRect/>
                </a:gradFill>
                <a:latin typeface="Segoe UI" pitchFamily="34" charset="0"/>
              </a:rPr>
              <a:t>Continuing innovations in hardware assists – Device and IO virtualization</a:t>
            </a:r>
            <a:endParaRPr lang="en-US" sz="1300" dirty="0" smtClean="0"/>
          </a:p>
        </p:txBody>
      </p:sp>
      <p:sp>
        <p:nvSpPr>
          <p:cNvPr id="239" name="TextBox 238"/>
          <p:cNvSpPr txBox="1"/>
          <p:nvPr/>
        </p:nvSpPr>
        <p:spPr>
          <a:xfrm>
            <a:off x="1135102" y="2573214"/>
            <a:ext cx="2864502" cy="313932"/>
          </a:xfrm>
          <a:prstGeom prst="rect">
            <a:avLst/>
          </a:prstGeom>
          <a:noFill/>
        </p:spPr>
        <p:txBody>
          <a:bodyPr wrap="none" rtlCol="0">
            <a:spAutoFit/>
          </a:bodyPr>
          <a:lstStyle/>
          <a:p>
            <a:pPr algn="ctr" fontAlgn="auto">
              <a:lnSpc>
                <a:spcPct val="90000"/>
              </a:lnSpc>
              <a:spcBef>
                <a:spcPts val="630"/>
              </a:spcBef>
              <a:spcAft>
                <a:spcPts val="300"/>
              </a:spcAft>
              <a:buClr>
                <a:srgbClr xmlns:mc="http://schemas.openxmlformats.org/markup-compatibility/2006" xmlns:a14="http://schemas.microsoft.com/office/drawing/2007/7/7/main" val="FFFF99" mc:Ignorable=""/>
              </a:buClr>
              <a:buSzPct val="120000"/>
              <a:defRPr/>
            </a:pPr>
            <a:r>
              <a:rPr lang="en-US" altLang="zh-CN" sz="16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THE VIRTUAL MACHINE VIEW</a:t>
            </a:r>
          </a:p>
        </p:txBody>
      </p:sp>
      <p:sp>
        <p:nvSpPr>
          <p:cNvPr id="245" name="Rounded Rectangle 244"/>
          <p:cNvSpPr/>
          <p:nvPr/>
        </p:nvSpPr>
        <p:spPr bwMode="auto">
          <a:xfrm>
            <a:off x="433754" y="5509848"/>
            <a:ext cx="4220307" cy="293077"/>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a:lnSpc>
                <a:spcPct val="90000"/>
              </a:lnSpc>
              <a:spcBef>
                <a:spcPts val="630"/>
              </a:spcBef>
              <a:buClr>
                <a:srgbClr xmlns:mc="http://schemas.openxmlformats.org/markup-compatibility/2006" xmlns:a14="http://schemas.microsoft.com/office/drawing/2007/7/7/main" val="FFFF99" mc:Ignorable=""/>
              </a:buClr>
              <a:buSzPct val="120000"/>
              <a:defRPr/>
            </a:pPr>
            <a:r>
              <a:rPr lang="en-US" altLang="zh-CN" sz="12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Hyper Visor</a:t>
            </a:r>
          </a:p>
        </p:txBody>
      </p:sp>
      <p:sp>
        <p:nvSpPr>
          <p:cNvPr id="475" name="Rounded Rectangle 474"/>
          <p:cNvSpPr/>
          <p:nvPr/>
        </p:nvSpPr>
        <p:spPr bwMode="auto">
          <a:xfrm>
            <a:off x="5327662" y="4800809"/>
            <a:ext cx="3571103" cy="1686694"/>
          </a:xfrm>
          <a:prstGeom prst="roundRect">
            <a:avLst>
              <a:gd name="adj" fmla="val 9022"/>
            </a:avLst>
          </a:prstGeom>
          <a:gradFill flip="none" rotWithShape="1">
            <a:gsLst>
              <a:gs pos="0">
                <a:srgbClr xmlns:mc="http://schemas.openxmlformats.org/markup-compatibility/2006" xmlns:a14="http://schemas.microsoft.com/office/drawing/2007/7/7/main" val="FFFFFF" mc:Ignorable="">
                  <a:alpha val="99000"/>
                </a:srgbClr>
              </a:gs>
              <a:gs pos="2000">
                <a:schemeClr val="tx1">
                  <a:lumMod val="75000"/>
                  <a:lumOff val="25000"/>
                </a:schemeClr>
              </a:gs>
              <a:gs pos="33000">
                <a:schemeClr val="tx1">
                  <a:lumMod val="95000"/>
                  <a:lumOff val="5000"/>
                </a:schemeClr>
              </a:gs>
              <a:gs pos="98000">
                <a:schemeClr val="tx1">
                  <a:lumMod val="85000"/>
                  <a:lumOff val="15000"/>
                </a:scheme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15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476" name="Content Placeholder 2"/>
          <p:cNvSpPr txBox="1">
            <a:spLocks/>
          </p:cNvSpPr>
          <p:nvPr/>
        </p:nvSpPr>
        <p:spPr>
          <a:xfrm>
            <a:off x="5222630" y="4850849"/>
            <a:ext cx="3886200" cy="210836"/>
          </a:xfrm>
          <a:prstGeom prst="rect">
            <a:avLst/>
          </a:prstGeom>
        </p:spPr>
        <p:txBody>
          <a:bodyPr vert="horz" wrap="square" lIns="0" tIns="0" rIns="0" bIns="0" rtlCol="0">
            <a:noAutofit/>
          </a:bodyPr>
          <a:lstStyle/>
          <a:p>
            <a:pPr indent="-396875" algn="ctr" defTabSz="914363" fontAlgn="auto">
              <a:spcBef>
                <a:spcPts val="0"/>
              </a:spcBef>
              <a:spcAft>
                <a:spcPts val="600"/>
              </a:spcAft>
              <a:defRPr/>
            </a:pPr>
            <a:r>
              <a:rPr lang="en-US" altLang="zh-CN" sz="10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Physical Memory Pages</a:t>
            </a:r>
          </a:p>
          <a:p>
            <a:pPr marL="914400" lvl="1" indent="-396875" algn="ctr" defTabSz="914363" fontAlgn="auto">
              <a:spcBef>
                <a:spcPts val="0"/>
              </a:spcBef>
              <a:spcAft>
                <a:spcPts val="600"/>
              </a:spcAft>
              <a:buSzPct val="90000"/>
              <a:defRPr/>
            </a:pPr>
            <a:endParaRPr lang="en-US" sz="1100" dirty="0" smtClean="0">
              <a:solidFill>
                <a:srgbClr xmlns:mc="http://schemas.openxmlformats.org/markup-compatibility/2006" xmlns:a14="http://schemas.microsoft.com/office/drawing/2007/7/7/main" val="000000" mc:Ignorable=""/>
              </a:solidFill>
              <a:latin typeface="Segoe UI" pitchFamily="34" charset="0"/>
              <a:cs typeface="+mn-cs"/>
            </a:endParaRPr>
          </a:p>
        </p:txBody>
      </p:sp>
      <p:sp>
        <p:nvSpPr>
          <p:cNvPr id="477" name="TextBox 476"/>
          <p:cNvSpPr txBox="1"/>
          <p:nvPr/>
        </p:nvSpPr>
        <p:spPr>
          <a:xfrm>
            <a:off x="6138749" y="4577862"/>
            <a:ext cx="1973620" cy="252047"/>
          </a:xfrm>
          <a:prstGeom prst="rect">
            <a:avLst/>
          </a:prstGeom>
          <a:noFill/>
        </p:spPr>
        <p:txBody>
          <a:bodyPr wrap="square" rtlCol="0">
            <a:spAutoFit/>
          </a:bodyPr>
          <a:lstStyle/>
          <a:p>
            <a:pPr algn="ctr" fontAlgn="auto">
              <a:spcBef>
                <a:spcPts val="0"/>
              </a:spcBef>
              <a:spcAft>
                <a:spcPts val="0"/>
              </a:spcAft>
            </a:pPr>
            <a:r>
              <a:rPr lang="en-US" altLang="zh-CN" sz="10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HOST PHYSICAL / REAL VIEW</a:t>
            </a:r>
            <a:endParaRPr lang="en-US" altLang="zh-CN" sz="10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grpSp>
        <p:nvGrpSpPr>
          <p:cNvPr id="974" name="Group 973"/>
          <p:cNvGrpSpPr/>
          <p:nvPr/>
        </p:nvGrpSpPr>
        <p:grpSpPr>
          <a:xfrm>
            <a:off x="5642760" y="5040924"/>
            <a:ext cx="2940908" cy="1376300"/>
            <a:chOff x="5642760" y="5023367"/>
            <a:chExt cx="2940908" cy="1405579"/>
          </a:xfrm>
        </p:grpSpPr>
        <p:sp>
          <p:nvSpPr>
            <p:cNvPr id="478" name="Rectangle 477"/>
            <p:cNvSpPr/>
            <p:nvPr/>
          </p:nvSpPr>
          <p:spPr bwMode="auto">
            <a:xfrm>
              <a:off x="6903149" y="5023367"/>
              <a:ext cx="420130" cy="70279"/>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79" name="Rectangle 478"/>
            <p:cNvSpPr/>
            <p:nvPr/>
          </p:nvSpPr>
          <p:spPr bwMode="auto">
            <a:xfrm>
              <a:off x="7743408" y="5023367"/>
              <a:ext cx="420130" cy="70279"/>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80" name="Rectangle 479"/>
            <p:cNvSpPr/>
            <p:nvPr/>
          </p:nvSpPr>
          <p:spPr bwMode="auto">
            <a:xfrm>
              <a:off x="6062889" y="5023367"/>
              <a:ext cx="420130" cy="70279"/>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81" name="Rectangle 480"/>
            <p:cNvSpPr/>
            <p:nvPr/>
          </p:nvSpPr>
          <p:spPr bwMode="auto">
            <a:xfrm>
              <a:off x="5642760" y="5023367"/>
              <a:ext cx="420130" cy="70279"/>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82" name="Rectangle 481"/>
            <p:cNvSpPr/>
            <p:nvPr/>
          </p:nvSpPr>
          <p:spPr bwMode="auto">
            <a:xfrm>
              <a:off x="7743408" y="5093646"/>
              <a:ext cx="420130" cy="70279"/>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83" name="Rectangle 482"/>
            <p:cNvSpPr/>
            <p:nvPr/>
          </p:nvSpPr>
          <p:spPr bwMode="auto">
            <a:xfrm>
              <a:off x="5642760" y="5093646"/>
              <a:ext cx="420130" cy="70279"/>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84" name="Rectangle 483"/>
            <p:cNvSpPr/>
            <p:nvPr/>
          </p:nvSpPr>
          <p:spPr bwMode="auto">
            <a:xfrm>
              <a:off x="6903149" y="5093646"/>
              <a:ext cx="420130" cy="70279"/>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85" name="Rectangle 484"/>
            <p:cNvSpPr/>
            <p:nvPr/>
          </p:nvSpPr>
          <p:spPr bwMode="auto">
            <a:xfrm>
              <a:off x="7743408" y="5163925"/>
              <a:ext cx="420130" cy="70279"/>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86" name="Rectangle 485"/>
            <p:cNvSpPr/>
            <p:nvPr/>
          </p:nvSpPr>
          <p:spPr bwMode="auto">
            <a:xfrm>
              <a:off x="6062889" y="5093646"/>
              <a:ext cx="420130" cy="70279"/>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87" name="Rectangle 486"/>
            <p:cNvSpPr/>
            <p:nvPr/>
          </p:nvSpPr>
          <p:spPr bwMode="auto">
            <a:xfrm>
              <a:off x="5642760" y="5163925"/>
              <a:ext cx="420130" cy="70279"/>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88" name="Rectangle 487"/>
            <p:cNvSpPr/>
            <p:nvPr/>
          </p:nvSpPr>
          <p:spPr bwMode="auto">
            <a:xfrm>
              <a:off x="6062889" y="5163925"/>
              <a:ext cx="420130" cy="70279"/>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89" name="Rectangle 488"/>
            <p:cNvSpPr/>
            <p:nvPr/>
          </p:nvSpPr>
          <p:spPr bwMode="auto">
            <a:xfrm>
              <a:off x="6903149" y="5163925"/>
              <a:ext cx="420130" cy="70279"/>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90" name="Rectangle 489"/>
            <p:cNvSpPr/>
            <p:nvPr/>
          </p:nvSpPr>
          <p:spPr bwMode="auto">
            <a:xfrm>
              <a:off x="6903149" y="5234204"/>
              <a:ext cx="420130" cy="70279"/>
            </a:xfrm>
            <a:prstGeom prst="rect">
              <a:avLst/>
            </a:prstGeom>
            <a:solidFill>
              <a:schemeClr val="accent3">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91" name="Rectangle 490"/>
            <p:cNvSpPr/>
            <p:nvPr/>
          </p:nvSpPr>
          <p:spPr bwMode="auto">
            <a:xfrm>
              <a:off x="6903149" y="5304483"/>
              <a:ext cx="420130" cy="70279"/>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92" name="Rectangle 491"/>
            <p:cNvSpPr/>
            <p:nvPr/>
          </p:nvSpPr>
          <p:spPr bwMode="auto">
            <a:xfrm>
              <a:off x="5642760" y="5234204"/>
              <a:ext cx="420130" cy="70279"/>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93" name="Rectangle 492"/>
            <p:cNvSpPr/>
            <p:nvPr/>
          </p:nvSpPr>
          <p:spPr bwMode="auto">
            <a:xfrm>
              <a:off x="7743408" y="5234204"/>
              <a:ext cx="420130" cy="70279"/>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94" name="Rectangle 493"/>
            <p:cNvSpPr/>
            <p:nvPr/>
          </p:nvSpPr>
          <p:spPr bwMode="auto">
            <a:xfrm>
              <a:off x="7743408" y="5304483"/>
              <a:ext cx="420130" cy="70279"/>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95" name="Rectangle 494"/>
            <p:cNvSpPr/>
            <p:nvPr/>
          </p:nvSpPr>
          <p:spPr bwMode="auto">
            <a:xfrm>
              <a:off x="6062889" y="5234204"/>
              <a:ext cx="420130" cy="70279"/>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96" name="Rectangle 495"/>
            <p:cNvSpPr/>
            <p:nvPr/>
          </p:nvSpPr>
          <p:spPr bwMode="auto">
            <a:xfrm>
              <a:off x="5642760" y="5304483"/>
              <a:ext cx="420130" cy="70279"/>
            </a:xfrm>
            <a:prstGeom prst="rect">
              <a:avLst/>
            </a:prstGeom>
            <a:solidFill>
              <a:schemeClr val="accent3">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97" name="Rectangle 496"/>
            <p:cNvSpPr/>
            <p:nvPr/>
          </p:nvSpPr>
          <p:spPr bwMode="auto">
            <a:xfrm>
              <a:off x="6062889" y="5304483"/>
              <a:ext cx="420130" cy="70279"/>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98" name="Rectangle 497"/>
            <p:cNvSpPr/>
            <p:nvPr/>
          </p:nvSpPr>
          <p:spPr bwMode="auto">
            <a:xfrm>
              <a:off x="6903149" y="5374762"/>
              <a:ext cx="420130" cy="70279"/>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499" name="Rectangle 498"/>
            <p:cNvSpPr/>
            <p:nvPr/>
          </p:nvSpPr>
          <p:spPr bwMode="auto">
            <a:xfrm>
              <a:off x="7743408" y="5374762"/>
              <a:ext cx="420130" cy="70279"/>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00" name="Rectangle 499"/>
            <p:cNvSpPr/>
            <p:nvPr/>
          </p:nvSpPr>
          <p:spPr bwMode="auto">
            <a:xfrm>
              <a:off x="6062889" y="5374762"/>
              <a:ext cx="420130" cy="70279"/>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01" name="Rectangle 500"/>
            <p:cNvSpPr/>
            <p:nvPr/>
          </p:nvSpPr>
          <p:spPr bwMode="auto">
            <a:xfrm>
              <a:off x="5642760" y="5374762"/>
              <a:ext cx="420130" cy="70279"/>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02" name="Rectangle 501"/>
            <p:cNvSpPr/>
            <p:nvPr/>
          </p:nvSpPr>
          <p:spPr bwMode="auto">
            <a:xfrm>
              <a:off x="5642760" y="5445041"/>
              <a:ext cx="420130" cy="70279"/>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03" name="Rectangle 502"/>
            <p:cNvSpPr/>
            <p:nvPr/>
          </p:nvSpPr>
          <p:spPr bwMode="auto">
            <a:xfrm>
              <a:off x="6903149" y="5445041"/>
              <a:ext cx="420130" cy="70279"/>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04" name="Rectangle 503"/>
            <p:cNvSpPr/>
            <p:nvPr/>
          </p:nvSpPr>
          <p:spPr bwMode="auto">
            <a:xfrm>
              <a:off x="5642760" y="5515320"/>
              <a:ext cx="420130" cy="70279"/>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05" name="Rectangle 504"/>
            <p:cNvSpPr/>
            <p:nvPr/>
          </p:nvSpPr>
          <p:spPr bwMode="auto">
            <a:xfrm>
              <a:off x="6062889" y="5445041"/>
              <a:ext cx="420130" cy="70279"/>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06" name="Rectangle 505"/>
            <p:cNvSpPr/>
            <p:nvPr/>
          </p:nvSpPr>
          <p:spPr bwMode="auto">
            <a:xfrm>
              <a:off x="6062889" y="5515320"/>
              <a:ext cx="420130" cy="70279"/>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07" name="Rectangle 506"/>
            <p:cNvSpPr/>
            <p:nvPr/>
          </p:nvSpPr>
          <p:spPr bwMode="auto">
            <a:xfrm>
              <a:off x="6903149" y="5515320"/>
              <a:ext cx="420130" cy="70279"/>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08" name="Rectangle 507"/>
            <p:cNvSpPr/>
            <p:nvPr/>
          </p:nvSpPr>
          <p:spPr bwMode="auto">
            <a:xfrm>
              <a:off x="7743408" y="5445041"/>
              <a:ext cx="420130" cy="70279"/>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09" name="Rectangle 508"/>
            <p:cNvSpPr/>
            <p:nvPr/>
          </p:nvSpPr>
          <p:spPr bwMode="auto">
            <a:xfrm>
              <a:off x="6903149" y="5655878"/>
              <a:ext cx="420130" cy="70279"/>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10" name="Rectangle 509"/>
            <p:cNvSpPr/>
            <p:nvPr/>
          </p:nvSpPr>
          <p:spPr bwMode="auto">
            <a:xfrm>
              <a:off x="5642760" y="5585599"/>
              <a:ext cx="420130" cy="70279"/>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11" name="Rectangle 510"/>
            <p:cNvSpPr/>
            <p:nvPr/>
          </p:nvSpPr>
          <p:spPr bwMode="auto">
            <a:xfrm>
              <a:off x="6062889" y="5585599"/>
              <a:ext cx="420130" cy="70279"/>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12" name="Rectangle 511"/>
            <p:cNvSpPr/>
            <p:nvPr/>
          </p:nvSpPr>
          <p:spPr bwMode="auto">
            <a:xfrm>
              <a:off x="5642760" y="5655878"/>
              <a:ext cx="420130" cy="70279"/>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13" name="Rectangle 512"/>
            <p:cNvSpPr/>
            <p:nvPr/>
          </p:nvSpPr>
          <p:spPr bwMode="auto">
            <a:xfrm>
              <a:off x="6062889" y="5655878"/>
              <a:ext cx="420130" cy="70279"/>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14" name="Rectangle 513"/>
            <p:cNvSpPr/>
            <p:nvPr/>
          </p:nvSpPr>
          <p:spPr bwMode="auto">
            <a:xfrm>
              <a:off x="6903149" y="5726157"/>
              <a:ext cx="420130" cy="70279"/>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15" name="Rectangle 514"/>
            <p:cNvSpPr/>
            <p:nvPr/>
          </p:nvSpPr>
          <p:spPr bwMode="auto">
            <a:xfrm>
              <a:off x="6062889" y="5726157"/>
              <a:ext cx="420130" cy="70279"/>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16" name="Rectangle 515"/>
            <p:cNvSpPr/>
            <p:nvPr/>
          </p:nvSpPr>
          <p:spPr bwMode="auto">
            <a:xfrm>
              <a:off x="5642760" y="5726157"/>
              <a:ext cx="420130" cy="70279"/>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17" name="Rectangle 516"/>
            <p:cNvSpPr/>
            <p:nvPr/>
          </p:nvSpPr>
          <p:spPr bwMode="auto">
            <a:xfrm>
              <a:off x="5642760" y="5796436"/>
              <a:ext cx="420130" cy="70279"/>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18" name="Rectangle 517"/>
            <p:cNvSpPr/>
            <p:nvPr/>
          </p:nvSpPr>
          <p:spPr bwMode="auto">
            <a:xfrm>
              <a:off x="6903149" y="5796436"/>
              <a:ext cx="420130" cy="70279"/>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19" name="Rectangle 518"/>
            <p:cNvSpPr/>
            <p:nvPr/>
          </p:nvSpPr>
          <p:spPr bwMode="auto">
            <a:xfrm>
              <a:off x="6062889" y="5796436"/>
              <a:ext cx="420130" cy="70279"/>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20" name="Rectangle 519"/>
            <p:cNvSpPr/>
            <p:nvPr/>
          </p:nvSpPr>
          <p:spPr bwMode="auto">
            <a:xfrm>
              <a:off x="5642760" y="5866715"/>
              <a:ext cx="420130" cy="70279"/>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21" name="Rectangle 520"/>
            <p:cNvSpPr/>
            <p:nvPr/>
          </p:nvSpPr>
          <p:spPr bwMode="auto">
            <a:xfrm>
              <a:off x="6062889" y="5866715"/>
              <a:ext cx="420130" cy="70279"/>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22" name="Rectangle 521"/>
            <p:cNvSpPr/>
            <p:nvPr/>
          </p:nvSpPr>
          <p:spPr bwMode="auto">
            <a:xfrm>
              <a:off x="6903149" y="5866715"/>
              <a:ext cx="420130" cy="70279"/>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23" name="Rectangle 522"/>
            <p:cNvSpPr/>
            <p:nvPr/>
          </p:nvSpPr>
          <p:spPr bwMode="auto">
            <a:xfrm>
              <a:off x="6903149" y="5936994"/>
              <a:ext cx="420130" cy="70279"/>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24" name="Rectangle 523"/>
            <p:cNvSpPr/>
            <p:nvPr/>
          </p:nvSpPr>
          <p:spPr bwMode="auto">
            <a:xfrm>
              <a:off x="6903149" y="6007272"/>
              <a:ext cx="420130" cy="70279"/>
            </a:xfrm>
            <a:prstGeom prst="rect">
              <a:avLst/>
            </a:prstGeom>
            <a:solidFill>
              <a:schemeClr val="accent3">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25" name="Rectangle 524"/>
            <p:cNvSpPr/>
            <p:nvPr/>
          </p:nvSpPr>
          <p:spPr bwMode="auto">
            <a:xfrm>
              <a:off x="5642760" y="5936994"/>
              <a:ext cx="420130" cy="70279"/>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26" name="Rectangle 525"/>
            <p:cNvSpPr/>
            <p:nvPr/>
          </p:nvSpPr>
          <p:spPr bwMode="auto">
            <a:xfrm>
              <a:off x="7743408" y="5936994"/>
              <a:ext cx="420130" cy="70279"/>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27" name="Rectangle 526"/>
            <p:cNvSpPr/>
            <p:nvPr/>
          </p:nvSpPr>
          <p:spPr bwMode="auto">
            <a:xfrm>
              <a:off x="7743408" y="6007272"/>
              <a:ext cx="420130" cy="70279"/>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28" name="Rectangle 527"/>
            <p:cNvSpPr/>
            <p:nvPr/>
          </p:nvSpPr>
          <p:spPr bwMode="auto">
            <a:xfrm>
              <a:off x="6062889" y="5936994"/>
              <a:ext cx="420130" cy="70279"/>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29" name="Rectangle 528"/>
            <p:cNvSpPr/>
            <p:nvPr/>
          </p:nvSpPr>
          <p:spPr bwMode="auto">
            <a:xfrm>
              <a:off x="5642760" y="6007272"/>
              <a:ext cx="420130" cy="70279"/>
            </a:xfrm>
            <a:prstGeom prst="rect">
              <a:avLst/>
            </a:prstGeom>
            <a:solidFill>
              <a:schemeClr val="accent3">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30" name="Rectangle 529"/>
            <p:cNvSpPr/>
            <p:nvPr/>
          </p:nvSpPr>
          <p:spPr bwMode="auto">
            <a:xfrm>
              <a:off x="6062889" y="6007272"/>
              <a:ext cx="420130" cy="70279"/>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31" name="Rectangle 530"/>
            <p:cNvSpPr/>
            <p:nvPr/>
          </p:nvSpPr>
          <p:spPr bwMode="auto">
            <a:xfrm>
              <a:off x="6903149" y="6077551"/>
              <a:ext cx="420130" cy="70279"/>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32" name="Rectangle 531"/>
            <p:cNvSpPr/>
            <p:nvPr/>
          </p:nvSpPr>
          <p:spPr bwMode="auto">
            <a:xfrm>
              <a:off x="7743408" y="6077551"/>
              <a:ext cx="420130" cy="70279"/>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33" name="Rectangle 532"/>
            <p:cNvSpPr/>
            <p:nvPr/>
          </p:nvSpPr>
          <p:spPr bwMode="auto">
            <a:xfrm>
              <a:off x="6062889" y="6077551"/>
              <a:ext cx="420130" cy="70279"/>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34" name="Rectangle 533"/>
            <p:cNvSpPr/>
            <p:nvPr/>
          </p:nvSpPr>
          <p:spPr bwMode="auto">
            <a:xfrm>
              <a:off x="5642760" y="6077551"/>
              <a:ext cx="420130" cy="70279"/>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35" name="Rectangle 534"/>
            <p:cNvSpPr/>
            <p:nvPr/>
          </p:nvSpPr>
          <p:spPr bwMode="auto">
            <a:xfrm>
              <a:off x="5642760" y="6147830"/>
              <a:ext cx="420130" cy="70279"/>
            </a:xfrm>
            <a:prstGeom prst="rect">
              <a:avLst/>
            </a:prstGeom>
            <a:solidFill>
              <a:schemeClr val="accent3">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36" name="Rectangle 535"/>
            <p:cNvSpPr/>
            <p:nvPr/>
          </p:nvSpPr>
          <p:spPr bwMode="auto">
            <a:xfrm>
              <a:off x="6903149" y="6147830"/>
              <a:ext cx="420130" cy="70279"/>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37" name="Rectangle 536"/>
            <p:cNvSpPr/>
            <p:nvPr/>
          </p:nvSpPr>
          <p:spPr bwMode="auto">
            <a:xfrm>
              <a:off x="5642760" y="6218109"/>
              <a:ext cx="420130" cy="70279"/>
            </a:xfrm>
            <a:prstGeom prst="rect">
              <a:avLst/>
            </a:prstGeom>
            <a:solidFill>
              <a:schemeClr val="accent3">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38" name="Rectangle 537"/>
            <p:cNvSpPr/>
            <p:nvPr/>
          </p:nvSpPr>
          <p:spPr bwMode="auto">
            <a:xfrm>
              <a:off x="6062889" y="6147830"/>
              <a:ext cx="420130" cy="70279"/>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39" name="Rectangle 538"/>
            <p:cNvSpPr/>
            <p:nvPr/>
          </p:nvSpPr>
          <p:spPr bwMode="auto">
            <a:xfrm>
              <a:off x="6062889" y="6218109"/>
              <a:ext cx="420130" cy="70279"/>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40" name="Rectangle 539"/>
            <p:cNvSpPr/>
            <p:nvPr/>
          </p:nvSpPr>
          <p:spPr bwMode="auto">
            <a:xfrm>
              <a:off x="6903149" y="6218109"/>
              <a:ext cx="420130" cy="70279"/>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41" name="Rectangle 540"/>
            <p:cNvSpPr/>
            <p:nvPr/>
          </p:nvSpPr>
          <p:spPr bwMode="auto">
            <a:xfrm>
              <a:off x="7743408" y="6147830"/>
              <a:ext cx="420130" cy="70279"/>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42" name="Rectangle 541"/>
            <p:cNvSpPr/>
            <p:nvPr/>
          </p:nvSpPr>
          <p:spPr bwMode="auto">
            <a:xfrm>
              <a:off x="5642760" y="6288388"/>
              <a:ext cx="420130" cy="70279"/>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43" name="Rectangle 542"/>
            <p:cNvSpPr/>
            <p:nvPr/>
          </p:nvSpPr>
          <p:spPr bwMode="auto">
            <a:xfrm>
              <a:off x="7743408" y="6358667"/>
              <a:ext cx="420130" cy="70279"/>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44" name="Rectangle 543"/>
            <p:cNvSpPr/>
            <p:nvPr/>
          </p:nvSpPr>
          <p:spPr bwMode="auto">
            <a:xfrm>
              <a:off x="6062889" y="6288388"/>
              <a:ext cx="420130" cy="70279"/>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45" name="Rectangle 544"/>
            <p:cNvSpPr/>
            <p:nvPr/>
          </p:nvSpPr>
          <p:spPr bwMode="auto">
            <a:xfrm>
              <a:off x="5642760" y="6358667"/>
              <a:ext cx="420130" cy="70279"/>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46" name="Rectangle 545"/>
            <p:cNvSpPr/>
            <p:nvPr/>
          </p:nvSpPr>
          <p:spPr bwMode="auto">
            <a:xfrm>
              <a:off x="6062889" y="6358667"/>
              <a:ext cx="420130" cy="70279"/>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47" name="Rectangle 546"/>
            <p:cNvSpPr/>
            <p:nvPr/>
          </p:nvSpPr>
          <p:spPr bwMode="auto">
            <a:xfrm>
              <a:off x="7743408" y="5515320"/>
              <a:ext cx="420130" cy="70279"/>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48" name="Rectangle 547"/>
            <p:cNvSpPr/>
            <p:nvPr/>
          </p:nvSpPr>
          <p:spPr bwMode="auto">
            <a:xfrm>
              <a:off x="8163538" y="5023367"/>
              <a:ext cx="420130" cy="70279"/>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49" name="Rectangle 548"/>
            <p:cNvSpPr/>
            <p:nvPr/>
          </p:nvSpPr>
          <p:spPr bwMode="auto">
            <a:xfrm>
              <a:off x="8163538" y="5093646"/>
              <a:ext cx="420130" cy="70279"/>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50" name="Rectangle 549"/>
            <p:cNvSpPr/>
            <p:nvPr/>
          </p:nvSpPr>
          <p:spPr bwMode="auto">
            <a:xfrm>
              <a:off x="8163538" y="5163925"/>
              <a:ext cx="420130" cy="70279"/>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51" name="Rectangle 550"/>
            <p:cNvSpPr/>
            <p:nvPr/>
          </p:nvSpPr>
          <p:spPr bwMode="auto">
            <a:xfrm>
              <a:off x="8163538" y="5234204"/>
              <a:ext cx="420130" cy="70279"/>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52" name="Rectangle 551"/>
            <p:cNvSpPr/>
            <p:nvPr/>
          </p:nvSpPr>
          <p:spPr bwMode="auto">
            <a:xfrm>
              <a:off x="8163538" y="5304483"/>
              <a:ext cx="420130" cy="70279"/>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53" name="Rectangle 552"/>
            <p:cNvSpPr/>
            <p:nvPr/>
          </p:nvSpPr>
          <p:spPr bwMode="auto">
            <a:xfrm>
              <a:off x="8163538" y="5374762"/>
              <a:ext cx="420130" cy="70279"/>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54" name="Rectangle 553"/>
            <p:cNvSpPr/>
            <p:nvPr/>
          </p:nvSpPr>
          <p:spPr bwMode="auto">
            <a:xfrm>
              <a:off x="8163538" y="5445041"/>
              <a:ext cx="420130" cy="70279"/>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55" name="Rectangle 554"/>
            <p:cNvSpPr/>
            <p:nvPr/>
          </p:nvSpPr>
          <p:spPr bwMode="auto">
            <a:xfrm>
              <a:off x="8163538" y="5515320"/>
              <a:ext cx="420130" cy="70279"/>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56" name="Rectangle 555"/>
            <p:cNvSpPr/>
            <p:nvPr/>
          </p:nvSpPr>
          <p:spPr bwMode="auto">
            <a:xfrm>
              <a:off x="8163538" y="5655878"/>
              <a:ext cx="420130" cy="70279"/>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57" name="Rectangle 556"/>
            <p:cNvSpPr/>
            <p:nvPr/>
          </p:nvSpPr>
          <p:spPr bwMode="auto">
            <a:xfrm>
              <a:off x="8163538" y="5726157"/>
              <a:ext cx="420130" cy="70279"/>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58" name="Rectangle 557"/>
            <p:cNvSpPr/>
            <p:nvPr/>
          </p:nvSpPr>
          <p:spPr bwMode="auto">
            <a:xfrm>
              <a:off x="8163538" y="5796436"/>
              <a:ext cx="420130" cy="70279"/>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59" name="Rectangle 558"/>
            <p:cNvSpPr/>
            <p:nvPr/>
          </p:nvSpPr>
          <p:spPr bwMode="auto">
            <a:xfrm>
              <a:off x="8163538" y="5866715"/>
              <a:ext cx="420130" cy="70279"/>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60" name="Rectangle 559"/>
            <p:cNvSpPr/>
            <p:nvPr/>
          </p:nvSpPr>
          <p:spPr bwMode="auto">
            <a:xfrm>
              <a:off x="8163538" y="5936994"/>
              <a:ext cx="420130" cy="70279"/>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61" name="Rectangle 560"/>
            <p:cNvSpPr/>
            <p:nvPr/>
          </p:nvSpPr>
          <p:spPr bwMode="auto">
            <a:xfrm>
              <a:off x="8163538" y="6007272"/>
              <a:ext cx="420130" cy="70279"/>
            </a:xfrm>
            <a:prstGeom prst="rect">
              <a:avLst/>
            </a:prstGeom>
            <a:solidFill>
              <a:schemeClr val="accent3">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62" name="Rectangle 561"/>
            <p:cNvSpPr/>
            <p:nvPr/>
          </p:nvSpPr>
          <p:spPr bwMode="auto">
            <a:xfrm>
              <a:off x="8163538" y="6077551"/>
              <a:ext cx="420130" cy="70279"/>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63" name="Rectangle 562"/>
            <p:cNvSpPr/>
            <p:nvPr/>
          </p:nvSpPr>
          <p:spPr bwMode="auto">
            <a:xfrm>
              <a:off x="8163538" y="6147830"/>
              <a:ext cx="420130" cy="70279"/>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64" name="Rectangle 563"/>
            <p:cNvSpPr/>
            <p:nvPr/>
          </p:nvSpPr>
          <p:spPr bwMode="auto">
            <a:xfrm>
              <a:off x="8163538" y="6218109"/>
              <a:ext cx="420130" cy="70279"/>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65" name="Rectangle 564"/>
            <p:cNvSpPr/>
            <p:nvPr/>
          </p:nvSpPr>
          <p:spPr bwMode="auto">
            <a:xfrm>
              <a:off x="8163538" y="6358667"/>
              <a:ext cx="420130" cy="70279"/>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66" name="Rectangle 565"/>
            <p:cNvSpPr/>
            <p:nvPr/>
          </p:nvSpPr>
          <p:spPr bwMode="auto">
            <a:xfrm>
              <a:off x="7323279" y="5023367"/>
              <a:ext cx="420130" cy="70279"/>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67" name="Rectangle 566"/>
            <p:cNvSpPr/>
            <p:nvPr/>
          </p:nvSpPr>
          <p:spPr bwMode="auto">
            <a:xfrm>
              <a:off x="7323279" y="5093646"/>
              <a:ext cx="420130" cy="70279"/>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68" name="Rectangle 567"/>
            <p:cNvSpPr/>
            <p:nvPr/>
          </p:nvSpPr>
          <p:spPr bwMode="auto">
            <a:xfrm>
              <a:off x="7323279" y="5163925"/>
              <a:ext cx="420130" cy="70279"/>
            </a:xfrm>
            <a:prstGeom prst="rect">
              <a:avLst/>
            </a:prstGeom>
            <a:solidFill>
              <a:schemeClr val="accent3">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69" name="Rectangle 568"/>
            <p:cNvSpPr/>
            <p:nvPr/>
          </p:nvSpPr>
          <p:spPr bwMode="auto">
            <a:xfrm>
              <a:off x="7323279" y="5234204"/>
              <a:ext cx="420130" cy="70279"/>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70" name="Rectangle 569"/>
            <p:cNvSpPr/>
            <p:nvPr/>
          </p:nvSpPr>
          <p:spPr bwMode="auto">
            <a:xfrm>
              <a:off x="7323279" y="5304483"/>
              <a:ext cx="420130" cy="70279"/>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71" name="Rectangle 570"/>
            <p:cNvSpPr/>
            <p:nvPr/>
          </p:nvSpPr>
          <p:spPr bwMode="auto">
            <a:xfrm>
              <a:off x="7323279" y="5374762"/>
              <a:ext cx="420130" cy="70279"/>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72" name="Rectangle 571"/>
            <p:cNvSpPr/>
            <p:nvPr/>
          </p:nvSpPr>
          <p:spPr bwMode="auto">
            <a:xfrm>
              <a:off x="7323279" y="5445041"/>
              <a:ext cx="420130" cy="70279"/>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73" name="Rectangle 572"/>
            <p:cNvSpPr/>
            <p:nvPr/>
          </p:nvSpPr>
          <p:spPr bwMode="auto">
            <a:xfrm>
              <a:off x="7323279" y="5515320"/>
              <a:ext cx="420130" cy="70279"/>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74" name="Rectangle 573"/>
            <p:cNvSpPr/>
            <p:nvPr/>
          </p:nvSpPr>
          <p:spPr bwMode="auto">
            <a:xfrm>
              <a:off x="7323279" y="5585599"/>
              <a:ext cx="420130" cy="70279"/>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75" name="Rectangle 574"/>
            <p:cNvSpPr/>
            <p:nvPr/>
          </p:nvSpPr>
          <p:spPr bwMode="auto">
            <a:xfrm>
              <a:off x="7323279" y="5655878"/>
              <a:ext cx="420130" cy="70279"/>
            </a:xfrm>
            <a:prstGeom prst="rect">
              <a:avLst/>
            </a:prstGeom>
            <a:solidFill>
              <a:schemeClr val="accent3">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76" name="Rectangle 575"/>
            <p:cNvSpPr/>
            <p:nvPr/>
          </p:nvSpPr>
          <p:spPr bwMode="auto">
            <a:xfrm>
              <a:off x="7323279" y="5726157"/>
              <a:ext cx="420130" cy="70279"/>
            </a:xfrm>
            <a:prstGeom prst="rect">
              <a:avLst/>
            </a:prstGeom>
            <a:solidFill>
              <a:schemeClr val="accent3">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77" name="Rectangle 576"/>
            <p:cNvSpPr/>
            <p:nvPr/>
          </p:nvSpPr>
          <p:spPr bwMode="auto">
            <a:xfrm>
              <a:off x="7323279" y="5796436"/>
              <a:ext cx="420130" cy="70279"/>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78" name="Rectangle 577"/>
            <p:cNvSpPr/>
            <p:nvPr/>
          </p:nvSpPr>
          <p:spPr bwMode="auto">
            <a:xfrm>
              <a:off x="7323279" y="5866715"/>
              <a:ext cx="420130" cy="70279"/>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79" name="Rectangle 578"/>
            <p:cNvSpPr/>
            <p:nvPr/>
          </p:nvSpPr>
          <p:spPr bwMode="auto">
            <a:xfrm>
              <a:off x="7323279" y="5936994"/>
              <a:ext cx="420130" cy="70279"/>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80" name="Rectangle 579"/>
            <p:cNvSpPr/>
            <p:nvPr/>
          </p:nvSpPr>
          <p:spPr bwMode="auto">
            <a:xfrm>
              <a:off x="7323279" y="6007272"/>
              <a:ext cx="420130" cy="70279"/>
            </a:xfrm>
            <a:prstGeom prst="rect">
              <a:avLst/>
            </a:prstGeom>
            <a:solidFill>
              <a:schemeClr val="accent3">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81" name="Rectangle 580"/>
            <p:cNvSpPr/>
            <p:nvPr/>
          </p:nvSpPr>
          <p:spPr bwMode="auto">
            <a:xfrm>
              <a:off x="7323279" y="6077551"/>
              <a:ext cx="420130" cy="70279"/>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82" name="Rectangle 581"/>
            <p:cNvSpPr/>
            <p:nvPr/>
          </p:nvSpPr>
          <p:spPr bwMode="auto">
            <a:xfrm>
              <a:off x="7323279" y="6147830"/>
              <a:ext cx="420130" cy="70279"/>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83" name="Rectangle 582"/>
            <p:cNvSpPr/>
            <p:nvPr/>
          </p:nvSpPr>
          <p:spPr bwMode="auto">
            <a:xfrm>
              <a:off x="7323279" y="6218109"/>
              <a:ext cx="420130" cy="70279"/>
            </a:xfrm>
            <a:prstGeom prst="rect">
              <a:avLst/>
            </a:prstGeom>
            <a:solidFill>
              <a:schemeClr val="accent3">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84" name="Rectangle 583"/>
            <p:cNvSpPr/>
            <p:nvPr/>
          </p:nvSpPr>
          <p:spPr bwMode="auto">
            <a:xfrm>
              <a:off x="7323279" y="6288388"/>
              <a:ext cx="420130" cy="70279"/>
            </a:xfrm>
            <a:prstGeom prst="rect">
              <a:avLst/>
            </a:prstGeom>
            <a:solidFill>
              <a:schemeClr val="accent3">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85" name="Rectangle 584"/>
            <p:cNvSpPr/>
            <p:nvPr/>
          </p:nvSpPr>
          <p:spPr bwMode="auto">
            <a:xfrm>
              <a:off x="7323279" y="6358667"/>
              <a:ext cx="420130" cy="70279"/>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86" name="Rectangle 585"/>
            <p:cNvSpPr/>
            <p:nvPr/>
          </p:nvSpPr>
          <p:spPr bwMode="auto">
            <a:xfrm>
              <a:off x="6483019" y="5023367"/>
              <a:ext cx="420130" cy="70279"/>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87" name="Rectangle 586"/>
            <p:cNvSpPr/>
            <p:nvPr/>
          </p:nvSpPr>
          <p:spPr bwMode="auto">
            <a:xfrm>
              <a:off x="6483019" y="5093646"/>
              <a:ext cx="420130" cy="70279"/>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88" name="Rectangle 587"/>
            <p:cNvSpPr/>
            <p:nvPr/>
          </p:nvSpPr>
          <p:spPr bwMode="auto">
            <a:xfrm>
              <a:off x="6483019" y="5163925"/>
              <a:ext cx="420130" cy="70279"/>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89" name="Rectangle 588"/>
            <p:cNvSpPr/>
            <p:nvPr/>
          </p:nvSpPr>
          <p:spPr bwMode="auto">
            <a:xfrm>
              <a:off x="6483019" y="5234204"/>
              <a:ext cx="420130" cy="70279"/>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90" name="Rectangle 589"/>
            <p:cNvSpPr/>
            <p:nvPr/>
          </p:nvSpPr>
          <p:spPr bwMode="auto">
            <a:xfrm>
              <a:off x="6483019" y="5304483"/>
              <a:ext cx="420130" cy="70279"/>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91" name="Rectangle 590"/>
            <p:cNvSpPr/>
            <p:nvPr/>
          </p:nvSpPr>
          <p:spPr bwMode="auto">
            <a:xfrm>
              <a:off x="6483019" y="5374762"/>
              <a:ext cx="420130" cy="70279"/>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92" name="Rectangle 591"/>
            <p:cNvSpPr/>
            <p:nvPr/>
          </p:nvSpPr>
          <p:spPr bwMode="auto">
            <a:xfrm>
              <a:off x="6483019" y="5445041"/>
              <a:ext cx="420130" cy="70279"/>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93" name="Rectangle 592"/>
            <p:cNvSpPr/>
            <p:nvPr/>
          </p:nvSpPr>
          <p:spPr bwMode="auto">
            <a:xfrm>
              <a:off x="6483019" y="5515320"/>
              <a:ext cx="420130" cy="70279"/>
            </a:xfrm>
            <a:prstGeom prst="rect">
              <a:avLst/>
            </a:prstGeom>
            <a:solidFill>
              <a:schemeClr val="accent3">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94" name="Rectangle 593"/>
            <p:cNvSpPr/>
            <p:nvPr/>
          </p:nvSpPr>
          <p:spPr bwMode="auto">
            <a:xfrm>
              <a:off x="6483019" y="5655878"/>
              <a:ext cx="420130" cy="70279"/>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95" name="Rectangle 594"/>
            <p:cNvSpPr/>
            <p:nvPr/>
          </p:nvSpPr>
          <p:spPr bwMode="auto">
            <a:xfrm>
              <a:off x="6483019" y="5726157"/>
              <a:ext cx="420130" cy="70279"/>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96" name="Rectangle 595"/>
            <p:cNvSpPr/>
            <p:nvPr/>
          </p:nvSpPr>
          <p:spPr bwMode="auto">
            <a:xfrm>
              <a:off x="6483019" y="5796436"/>
              <a:ext cx="420130" cy="70279"/>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97" name="Rectangle 596"/>
            <p:cNvSpPr/>
            <p:nvPr/>
          </p:nvSpPr>
          <p:spPr bwMode="auto">
            <a:xfrm>
              <a:off x="6483019" y="5866715"/>
              <a:ext cx="420130" cy="70279"/>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98" name="Rectangle 597"/>
            <p:cNvSpPr/>
            <p:nvPr/>
          </p:nvSpPr>
          <p:spPr bwMode="auto">
            <a:xfrm>
              <a:off x="6483019" y="5936994"/>
              <a:ext cx="420130" cy="70279"/>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599" name="Rectangle 598"/>
            <p:cNvSpPr/>
            <p:nvPr/>
          </p:nvSpPr>
          <p:spPr bwMode="auto">
            <a:xfrm>
              <a:off x="6483019" y="6007272"/>
              <a:ext cx="420130" cy="70279"/>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600" name="Rectangle 599"/>
            <p:cNvSpPr/>
            <p:nvPr/>
          </p:nvSpPr>
          <p:spPr bwMode="auto">
            <a:xfrm>
              <a:off x="6483019" y="6077551"/>
              <a:ext cx="420130" cy="70279"/>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601" name="Rectangle 600"/>
            <p:cNvSpPr/>
            <p:nvPr/>
          </p:nvSpPr>
          <p:spPr bwMode="auto">
            <a:xfrm>
              <a:off x="6483019" y="6147830"/>
              <a:ext cx="420130" cy="70279"/>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602" name="Rectangle 601"/>
            <p:cNvSpPr/>
            <p:nvPr/>
          </p:nvSpPr>
          <p:spPr bwMode="auto">
            <a:xfrm>
              <a:off x="6483019" y="6218109"/>
              <a:ext cx="420130" cy="70279"/>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603" name="Rectangle 602"/>
            <p:cNvSpPr/>
            <p:nvPr/>
          </p:nvSpPr>
          <p:spPr bwMode="auto">
            <a:xfrm>
              <a:off x="6483019" y="6358667"/>
              <a:ext cx="420130" cy="70279"/>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604" name="Rectangle 603"/>
            <p:cNvSpPr/>
            <p:nvPr/>
          </p:nvSpPr>
          <p:spPr bwMode="auto">
            <a:xfrm>
              <a:off x="7743408" y="5585599"/>
              <a:ext cx="420130" cy="70279"/>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605" name="Rectangle 604"/>
            <p:cNvSpPr/>
            <p:nvPr/>
          </p:nvSpPr>
          <p:spPr bwMode="auto">
            <a:xfrm>
              <a:off x="7743408" y="5655878"/>
              <a:ext cx="420130" cy="70279"/>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606" name="Rectangle 605"/>
            <p:cNvSpPr/>
            <p:nvPr/>
          </p:nvSpPr>
          <p:spPr bwMode="auto">
            <a:xfrm>
              <a:off x="7743408" y="6218109"/>
              <a:ext cx="420130" cy="70279"/>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607" name="Rectangle 606"/>
            <p:cNvSpPr/>
            <p:nvPr/>
          </p:nvSpPr>
          <p:spPr bwMode="auto">
            <a:xfrm>
              <a:off x="6903149" y="6288388"/>
              <a:ext cx="420130" cy="70279"/>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608" name="Rectangle 607"/>
            <p:cNvSpPr/>
            <p:nvPr/>
          </p:nvSpPr>
          <p:spPr bwMode="auto">
            <a:xfrm>
              <a:off x="6903149" y="6358667"/>
              <a:ext cx="420130" cy="70279"/>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609" name="Rectangle 608"/>
            <p:cNvSpPr/>
            <p:nvPr/>
          </p:nvSpPr>
          <p:spPr bwMode="auto">
            <a:xfrm>
              <a:off x="8163538" y="5585599"/>
              <a:ext cx="420130" cy="70279"/>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610" name="Rectangle 609"/>
            <p:cNvSpPr/>
            <p:nvPr/>
          </p:nvSpPr>
          <p:spPr bwMode="auto">
            <a:xfrm>
              <a:off x="8163538" y="6288388"/>
              <a:ext cx="420130" cy="70279"/>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611" name="Rectangle 610"/>
            <p:cNvSpPr/>
            <p:nvPr/>
          </p:nvSpPr>
          <p:spPr bwMode="auto">
            <a:xfrm>
              <a:off x="6483019" y="5585599"/>
              <a:ext cx="420130" cy="70279"/>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612" name="Rectangle 611"/>
            <p:cNvSpPr/>
            <p:nvPr/>
          </p:nvSpPr>
          <p:spPr bwMode="auto">
            <a:xfrm>
              <a:off x="6483019" y="6288388"/>
              <a:ext cx="420130" cy="70279"/>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613" name="Rectangle 612"/>
            <p:cNvSpPr/>
            <p:nvPr/>
          </p:nvSpPr>
          <p:spPr bwMode="auto">
            <a:xfrm>
              <a:off x="6903149" y="5585599"/>
              <a:ext cx="420130" cy="70279"/>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614" name="Rectangle 613"/>
            <p:cNvSpPr/>
            <p:nvPr/>
          </p:nvSpPr>
          <p:spPr bwMode="auto">
            <a:xfrm>
              <a:off x="7743408" y="5726157"/>
              <a:ext cx="420130" cy="70279"/>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615" name="Rectangle 614"/>
            <p:cNvSpPr/>
            <p:nvPr/>
          </p:nvSpPr>
          <p:spPr bwMode="auto">
            <a:xfrm>
              <a:off x="7743408" y="6288388"/>
              <a:ext cx="420130" cy="70279"/>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616" name="Rectangle 615"/>
            <p:cNvSpPr/>
            <p:nvPr/>
          </p:nvSpPr>
          <p:spPr bwMode="auto">
            <a:xfrm>
              <a:off x="7743408" y="5796436"/>
              <a:ext cx="420130" cy="70279"/>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617" name="Rectangle 616"/>
            <p:cNvSpPr/>
            <p:nvPr/>
          </p:nvSpPr>
          <p:spPr bwMode="auto">
            <a:xfrm>
              <a:off x="7743408" y="5866715"/>
              <a:ext cx="420130" cy="70279"/>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grpSp>
      <p:sp>
        <p:nvSpPr>
          <p:cNvPr id="633" name="TextBox 632"/>
          <p:cNvSpPr txBox="1"/>
          <p:nvPr/>
        </p:nvSpPr>
        <p:spPr>
          <a:xfrm>
            <a:off x="447550" y="3071446"/>
            <a:ext cx="1351586" cy="461665"/>
          </a:xfrm>
          <a:prstGeom prst="rect">
            <a:avLst/>
          </a:prstGeom>
          <a:noFill/>
        </p:spPr>
        <p:txBody>
          <a:bodyPr wrap="square" rtlCol="0">
            <a:spAutoFit/>
          </a:bodyPr>
          <a:lstStyle/>
          <a:p>
            <a:pPr algn="ctr" fontAlgn="auto">
              <a:spcBef>
                <a:spcPts val="0"/>
              </a:spcBef>
              <a:spcAft>
                <a:spcPts val="0"/>
              </a:spcAft>
            </a:pPr>
            <a:r>
              <a:rPr lang="en-US" altLang="zh-CN" sz="12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VIRTUAL MACHINE 1</a:t>
            </a:r>
            <a:endParaRPr lang="en-US" altLang="zh-CN" sz="12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sp>
        <p:nvSpPr>
          <p:cNvPr id="659" name="TextBox 658"/>
          <p:cNvSpPr txBox="1"/>
          <p:nvPr/>
        </p:nvSpPr>
        <p:spPr>
          <a:xfrm>
            <a:off x="1900354" y="3071446"/>
            <a:ext cx="1351586" cy="461665"/>
          </a:xfrm>
          <a:prstGeom prst="rect">
            <a:avLst/>
          </a:prstGeom>
          <a:noFill/>
        </p:spPr>
        <p:txBody>
          <a:bodyPr wrap="square" rtlCol="0">
            <a:spAutoFit/>
          </a:bodyPr>
          <a:lstStyle/>
          <a:p>
            <a:pPr algn="ctr" fontAlgn="auto">
              <a:spcBef>
                <a:spcPts val="0"/>
              </a:spcBef>
              <a:spcAft>
                <a:spcPts val="0"/>
              </a:spcAft>
            </a:pPr>
            <a:r>
              <a:rPr lang="en-US" altLang="zh-CN" sz="12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VIRTUAL MACHINE 2</a:t>
            </a:r>
            <a:endParaRPr lang="en-US" altLang="zh-CN" sz="12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sp>
        <p:nvSpPr>
          <p:cNvPr id="669" name="TextBox 668"/>
          <p:cNvSpPr txBox="1"/>
          <p:nvPr/>
        </p:nvSpPr>
        <p:spPr>
          <a:xfrm>
            <a:off x="3307124" y="3071446"/>
            <a:ext cx="1351586" cy="461665"/>
          </a:xfrm>
          <a:prstGeom prst="rect">
            <a:avLst/>
          </a:prstGeom>
          <a:noFill/>
        </p:spPr>
        <p:txBody>
          <a:bodyPr wrap="square" rtlCol="0">
            <a:spAutoFit/>
          </a:bodyPr>
          <a:lstStyle/>
          <a:p>
            <a:pPr algn="ctr" fontAlgn="auto">
              <a:spcBef>
                <a:spcPts val="0"/>
              </a:spcBef>
              <a:spcAft>
                <a:spcPts val="0"/>
              </a:spcAft>
            </a:pPr>
            <a:r>
              <a:rPr lang="en-US" altLang="zh-CN" sz="12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VIRTUAL MACHINE 3</a:t>
            </a:r>
            <a:endParaRPr lang="en-US" altLang="zh-CN" sz="12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sp>
        <p:nvSpPr>
          <p:cNvPr id="680" name="Rounded Rectangle 679"/>
          <p:cNvSpPr/>
          <p:nvPr/>
        </p:nvSpPr>
        <p:spPr bwMode="auto">
          <a:xfrm>
            <a:off x="433754" y="5896710"/>
            <a:ext cx="4220307" cy="293077"/>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a:lnSpc>
                <a:spcPct val="90000"/>
              </a:lnSpc>
              <a:spcBef>
                <a:spcPts val="630"/>
              </a:spcBef>
              <a:buClr>
                <a:srgbClr xmlns:mc="http://schemas.openxmlformats.org/markup-compatibility/2006" xmlns:a14="http://schemas.microsoft.com/office/drawing/2007/7/7/main" val="FFFF99" mc:Ignorable=""/>
              </a:buClr>
              <a:buSzPct val="120000"/>
              <a:defRPr/>
            </a:pPr>
            <a:r>
              <a:rPr lang="en-US" altLang="zh-CN" sz="12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Operating System</a:t>
            </a:r>
          </a:p>
        </p:txBody>
      </p:sp>
      <p:grpSp>
        <p:nvGrpSpPr>
          <p:cNvPr id="683" name="Group 682"/>
          <p:cNvGrpSpPr/>
          <p:nvPr/>
        </p:nvGrpSpPr>
        <p:grpSpPr>
          <a:xfrm>
            <a:off x="6411322" y="2450886"/>
            <a:ext cx="1296921" cy="1810509"/>
            <a:chOff x="10162707" y="2685345"/>
            <a:chExt cx="1296921" cy="1810509"/>
          </a:xfrm>
        </p:grpSpPr>
        <p:sp>
          <p:nvSpPr>
            <p:cNvPr id="684" name="Rounded Rectangle 683"/>
            <p:cNvSpPr/>
            <p:nvPr/>
          </p:nvSpPr>
          <p:spPr bwMode="auto">
            <a:xfrm>
              <a:off x="10162707" y="2872435"/>
              <a:ext cx="1296921" cy="1623419"/>
            </a:xfrm>
            <a:prstGeom prst="roundRect">
              <a:avLst>
                <a:gd name="adj" fmla="val 8532"/>
              </a:avLst>
            </a:prstGeom>
            <a:gradFill flip="none" rotWithShape="1">
              <a:gsLst>
                <a:gs pos="0">
                  <a:srgbClr xmlns:mc="http://schemas.openxmlformats.org/markup-compatibility/2006" xmlns:a14="http://schemas.microsoft.com/office/drawing/2007/7/7/main" val="FFFFFF" mc:Ignorable="">
                    <a:alpha val="99000"/>
                  </a:srgbClr>
                </a:gs>
                <a:gs pos="2000">
                  <a:schemeClr val="tx1">
                    <a:lumMod val="75000"/>
                    <a:lumOff val="25000"/>
                  </a:schemeClr>
                </a:gs>
                <a:gs pos="33000">
                  <a:schemeClr val="tx1">
                    <a:lumMod val="95000"/>
                    <a:lumOff val="5000"/>
                  </a:schemeClr>
                </a:gs>
                <a:gs pos="98000">
                  <a:schemeClr val="tx1">
                    <a:lumMod val="85000"/>
                    <a:lumOff val="15000"/>
                  </a:scheme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15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grpSp>
          <p:nvGrpSpPr>
            <p:cNvPr id="685" name="Group 684"/>
            <p:cNvGrpSpPr/>
            <p:nvPr/>
          </p:nvGrpSpPr>
          <p:grpSpPr>
            <a:xfrm>
              <a:off x="10300587" y="3137483"/>
              <a:ext cx="1068052" cy="1325240"/>
              <a:chOff x="10300587" y="3137483"/>
              <a:chExt cx="1068052" cy="1325240"/>
            </a:xfrm>
          </p:grpSpPr>
          <p:sp>
            <p:nvSpPr>
              <p:cNvPr id="688" name="Rectangle 687"/>
              <p:cNvSpPr/>
              <p:nvPr/>
            </p:nvSpPr>
            <p:spPr bwMode="auto">
              <a:xfrm>
                <a:off x="10758324" y="3137483"/>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689" name="Rectangle 688"/>
              <p:cNvSpPr/>
              <p:nvPr/>
            </p:nvSpPr>
            <p:spPr bwMode="auto">
              <a:xfrm>
                <a:off x="10910902" y="3137483"/>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690" name="Rectangle 689"/>
              <p:cNvSpPr/>
              <p:nvPr/>
            </p:nvSpPr>
            <p:spPr bwMode="auto">
              <a:xfrm>
                <a:off x="11063481" y="3137483"/>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691" name="Rectangle 690"/>
              <p:cNvSpPr/>
              <p:nvPr/>
            </p:nvSpPr>
            <p:spPr bwMode="auto">
              <a:xfrm>
                <a:off x="11216060" y="3137483"/>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692" name="Rectangle 691"/>
              <p:cNvSpPr/>
              <p:nvPr/>
            </p:nvSpPr>
            <p:spPr bwMode="auto">
              <a:xfrm>
                <a:off x="10605745" y="3137483"/>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693" name="Rectangle 692"/>
              <p:cNvSpPr/>
              <p:nvPr/>
            </p:nvSpPr>
            <p:spPr bwMode="auto">
              <a:xfrm>
                <a:off x="10453166" y="3137483"/>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694" name="Rectangle 693"/>
              <p:cNvSpPr/>
              <p:nvPr/>
            </p:nvSpPr>
            <p:spPr bwMode="auto">
              <a:xfrm>
                <a:off x="10300587" y="3137483"/>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695" name="Rectangle 694"/>
              <p:cNvSpPr/>
              <p:nvPr/>
            </p:nvSpPr>
            <p:spPr bwMode="auto">
              <a:xfrm>
                <a:off x="11216060" y="3203745"/>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696" name="Rectangle 695"/>
              <p:cNvSpPr/>
              <p:nvPr/>
            </p:nvSpPr>
            <p:spPr bwMode="auto">
              <a:xfrm>
                <a:off x="10605745" y="3203745"/>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697" name="Rectangle 696"/>
              <p:cNvSpPr/>
              <p:nvPr/>
            </p:nvSpPr>
            <p:spPr bwMode="auto">
              <a:xfrm>
                <a:off x="11063481" y="3203745"/>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698" name="Rectangle 697"/>
              <p:cNvSpPr/>
              <p:nvPr/>
            </p:nvSpPr>
            <p:spPr bwMode="auto">
              <a:xfrm>
                <a:off x="10300587" y="3203745"/>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699" name="Rectangle 698"/>
              <p:cNvSpPr/>
              <p:nvPr/>
            </p:nvSpPr>
            <p:spPr bwMode="auto">
              <a:xfrm>
                <a:off x="10910902" y="3203745"/>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00" name="Rectangle 699"/>
              <p:cNvSpPr/>
              <p:nvPr/>
            </p:nvSpPr>
            <p:spPr bwMode="auto">
              <a:xfrm>
                <a:off x="10758324" y="3203745"/>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01" name="Rectangle 700"/>
              <p:cNvSpPr/>
              <p:nvPr/>
            </p:nvSpPr>
            <p:spPr bwMode="auto">
              <a:xfrm>
                <a:off x="11063481" y="3270007"/>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02" name="Rectangle 701"/>
              <p:cNvSpPr/>
              <p:nvPr/>
            </p:nvSpPr>
            <p:spPr bwMode="auto">
              <a:xfrm>
                <a:off x="10453166" y="3203745"/>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03" name="Rectangle 702"/>
              <p:cNvSpPr/>
              <p:nvPr/>
            </p:nvSpPr>
            <p:spPr bwMode="auto">
              <a:xfrm>
                <a:off x="10910902" y="3270007"/>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04" name="Rectangle 703"/>
              <p:cNvSpPr/>
              <p:nvPr/>
            </p:nvSpPr>
            <p:spPr bwMode="auto">
              <a:xfrm>
                <a:off x="10300587" y="3270007"/>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05" name="Rectangle 704"/>
              <p:cNvSpPr/>
              <p:nvPr/>
            </p:nvSpPr>
            <p:spPr bwMode="auto">
              <a:xfrm>
                <a:off x="10453166" y="3270007"/>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06" name="Rectangle 705"/>
              <p:cNvSpPr/>
              <p:nvPr/>
            </p:nvSpPr>
            <p:spPr bwMode="auto">
              <a:xfrm>
                <a:off x="10605745" y="3270007"/>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07" name="Rectangle 706"/>
              <p:cNvSpPr/>
              <p:nvPr/>
            </p:nvSpPr>
            <p:spPr bwMode="auto">
              <a:xfrm>
                <a:off x="10758324" y="3270007"/>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08" name="Rectangle 707"/>
              <p:cNvSpPr/>
              <p:nvPr/>
            </p:nvSpPr>
            <p:spPr bwMode="auto">
              <a:xfrm>
                <a:off x="10605745" y="3336269"/>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09" name="Rectangle 708"/>
              <p:cNvSpPr/>
              <p:nvPr/>
            </p:nvSpPr>
            <p:spPr bwMode="auto">
              <a:xfrm>
                <a:off x="10758324" y="3336269"/>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10" name="Rectangle 709"/>
              <p:cNvSpPr/>
              <p:nvPr/>
            </p:nvSpPr>
            <p:spPr bwMode="auto">
              <a:xfrm>
                <a:off x="10758324" y="3402531"/>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11" name="Rectangle 710"/>
              <p:cNvSpPr/>
              <p:nvPr/>
            </p:nvSpPr>
            <p:spPr bwMode="auto">
              <a:xfrm>
                <a:off x="10910902" y="3336269"/>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12" name="Rectangle 711"/>
              <p:cNvSpPr/>
              <p:nvPr/>
            </p:nvSpPr>
            <p:spPr bwMode="auto">
              <a:xfrm>
                <a:off x="10300587" y="3336269"/>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13" name="Rectangle 712"/>
              <p:cNvSpPr/>
              <p:nvPr/>
            </p:nvSpPr>
            <p:spPr bwMode="auto">
              <a:xfrm>
                <a:off x="11216060" y="3270007"/>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14" name="Rectangle 713"/>
              <p:cNvSpPr/>
              <p:nvPr/>
            </p:nvSpPr>
            <p:spPr bwMode="auto">
              <a:xfrm>
                <a:off x="11063481" y="3336269"/>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15" name="Rectangle 714"/>
              <p:cNvSpPr/>
              <p:nvPr/>
            </p:nvSpPr>
            <p:spPr bwMode="auto">
              <a:xfrm>
                <a:off x="11216060" y="3336269"/>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16" name="Rectangle 715"/>
              <p:cNvSpPr/>
              <p:nvPr/>
            </p:nvSpPr>
            <p:spPr bwMode="auto">
              <a:xfrm>
                <a:off x="11216060" y="3402531"/>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17" name="Rectangle 716"/>
              <p:cNvSpPr/>
              <p:nvPr/>
            </p:nvSpPr>
            <p:spPr bwMode="auto">
              <a:xfrm>
                <a:off x="11063481" y="3402531"/>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18" name="Rectangle 717"/>
              <p:cNvSpPr/>
              <p:nvPr/>
            </p:nvSpPr>
            <p:spPr bwMode="auto">
              <a:xfrm>
                <a:off x="10605745" y="3402531"/>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19" name="Rectangle 718"/>
              <p:cNvSpPr/>
              <p:nvPr/>
            </p:nvSpPr>
            <p:spPr bwMode="auto">
              <a:xfrm>
                <a:off x="10453166" y="3336269"/>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20" name="Rectangle 719"/>
              <p:cNvSpPr/>
              <p:nvPr/>
            </p:nvSpPr>
            <p:spPr bwMode="auto">
              <a:xfrm>
                <a:off x="10300587" y="3402531"/>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21" name="Rectangle 720"/>
              <p:cNvSpPr/>
              <p:nvPr/>
            </p:nvSpPr>
            <p:spPr bwMode="auto">
              <a:xfrm>
                <a:off x="10453166" y="3402531"/>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22" name="Rectangle 721"/>
              <p:cNvSpPr/>
              <p:nvPr/>
            </p:nvSpPr>
            <p:spPr bwMode="auto">
              <a:xfrm>
                <a:off x="10910902" y="3402531"/>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23" name="Rectangle 722"/>
              <p:cNvSpPr/>
              <p:nvPr/>
            </p:nvSpPr>
            <p:spPr bwMode="auto">
              <a:xfrm>
                <a:off x="10758324" y="3468793"/>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24" name="Rectangle 723"/>
              <p:cNvSpPr/>
              <p:nvPr/>
            </p:nvSpPr>
            <p:spPr bwMode="auto">
              <a:xfrm>
                <a:off x="10910902" y="3468793"/>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25" name="Rectangle 724"/>
              <p:cNvSpPr/>
              <p:nvPr/>
            </p:nvSpPr>
            <p:spPr bwMode="auto">
              <a:xfrm>
                <a:off x="11063481" y="3468793"/>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26" name="Rectangle 725"/>
              <p:cNvSpPr/>
              <p:nvPr/>
            </p:nvSpPr>
            <p:spPr bwMode="auto">
              <a:xfrm>
                <a:off x="11216060" y="3468793"/>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27" name="Rectangle 726"/>
              <p:cNvSpPr/>
              <p:nvPr/>
            </p:nvSpPr>
            <p:spPr bwMode="auto">
              <a:xfrm>
                <a:off x="10605745" y="3468793"/>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28" name="Rectangle 727"/>
              <p:cNvSpPr/>
              <p:nvPr/>
            </p:nvSpPr>
            <p:spPr bwMode="auto">
              <a:xfrm>
                <a:off x="10453166" y="3468793"/>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29" name="Rectangle 728"/>
              <p:cNvSpPr/>
              <p:nvPr/>
            </p:nvSpPr>
            <p:spPr bwMode="auto">
              <a:xfrm>
                <a:off x="10300587" y="3468793"/>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30" name="Rectangle 729"/>
              <p:cNvSpPr/>
              <p:nvPr/>
            </p:nvSpPr>
            <p:spPr bwMode="auto">
              <a:xfrm>
                <a:off x="11216060" y="3535055"/>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31" name="Rectangle 730"/>
              <p:cNvSpPr/>
              <p:nvPr/>
            </p:nvSpPr>
            <p:spPr bwMode="auto">
              <a:xfrm>
                <a:off x="10605745" y="3535055"/>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32" name="Rectangle 731"/>
              <p:cNvSpPr/>
              <p:nvPr/>
            </p:nvSpPr>
            <p:spPr bwMode="auto">
              <a:xfrm>
                <a:off x="10758324" y="3667579"/>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33" name="Rectangle 732"/>
              <p:cNvSpPr/>
              <p:nvPr/>
            </p:nvSpPr>
            <p:spPr bwMode="auto">
              <a:xfrm>
                <a:off x="10300587" y="3535055"/>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34" name="Rectangle 733"/>
              <p:cNvSpPr/>
              <p:nvPr/>
            </p:nvSpPr>
            <p:spPr bwMode="auto">
              <a:xfrm>
                <a:off x="10910902" y="3535055"/>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35" name="Rectangle 734"/>
              <p:cNvSpPr/>
              <p:nvPr/>
            </p:nvSpPr>
            <p:spPr bwMode="auto">
              <a:xfrm>
                <a:off x="10758324" y="3535055"/>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36" name="Rectangle 735"/>
              <p:cNvSpPr/>
              <p:nvPr/>
            </p:nvSpPr>
            <p:spPr bwMode="auto">
              <a:xfrm>
                <a:off x="11063481" y="3601317"/>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37" name="Rectangle 736"/>
              <p:cNvSpPr/>
              <p:nvPr/>
            </p:nvSpPr>
            <p:spPr bwMode="auto">
              <a:xfrm>
                <a:off x="10300587" y="3601317"/>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38" name="Rectangle 737"/>
              <p:cNvSpPr/>
              <p:nvPr/>
            </p:nvSpPr>
            <p:spPr bwMode="auto">
              <a:xfrm>
                <a:off x="10910902" y="3601317"/>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39" name="Rectangle 738"/>
              <p:cNvSpPr/>
              <p:nvPr/>
            </p:nvSpPr>
            <p:spPr bwMode="auto">
              <a:xfrm>
                <a:off x="10453166" y="3535055"/>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40" name="Rectangle 739"/>
              <p:cNvSpPr/>
              <p:nvPr/>
            </p:nvSpPr>
            <p:spPr bwMode="auto">
              <a:xfrm>
                <a:off x="10453166" y="3601317"/>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41" name="Rectangle 740"/>
              <p:cNvSpPr/>
              <p:nvPr/>
            </p:nvSpPr>
            <p:spPr bwMode="auto">
              <a:xfrm>
                <a:off x="11216060" y="3667579"/>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42" name="Rectangle 741"/>
              <p:cNvSpPr/>
              <p:nvPr/>
            </p:nvSpPr>
            <p:spPr bwMode="auto">
              <a:xfrm>
                <a:off x="10758324" y="3601317"/>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43" name="Rectangle 742"/>
              <p:cNvSpPr/>
              <p:nvPr/>
            </p:nvSpPr>
            <p:spPr bwMode="auto">
              <a:xfrm>
                <a:off x="10605745" y="3667579"/>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44" name="Rectangle 743"/>
              <p:cNvSpPr/>
              <p:nvPr/>
            </p:nvSpPr>
            <p:spPr bwMode="auto">
              <a:xfrm>
                <a:off x="11063481" y="3535055"/>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45" name="Rectangle 744"/>
              <p:cNvSpPr/>
              <p:nvPr/>
            </p:nvSpPr>
            <p:spPr bwMode="auto">
              <a:xfrm>
                <a:off x="10758324" y="3733841"/>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46" name="Rectangle 745"/>
              <p:cNvSpPr/>
              <p:nvPr/>
            </p:nvSpPr>
            <p:spPr bwMode="auto">
              <a:xfrm>
                <a:off x="10910902" y="3667579"/>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47" name="Rectangle 746"/>
              <p:cNvSpPr/>
              <p:nvPr/>
            </p:nvSpPr>
            <p:spPr bwMode="auto">
              <a:xfrm>
                <a:off x="10300587" y="3667579"/>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48" name="Rectangle 747"/>
              <p:cNvSpPr/>
              <p:nvPr/>
            </p:nvSpPr>
            <p:spPr bwMode="auto">
              <a:xfrm>
                <a:off x="11216060" y="3601317"/>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49" name="Rectangle 748"/>
              <p:cNvSpPr/>
              <p:nvPr/>
            </p:nvSpPr>
            <p:spPr bwMode="auto">
              <a:xfrm>
                <a:off x="11063481" y="3667579"/>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50" name="Rectangle 749"/>
              <p:cNvSpPr/>
              <p:nvPr/>
            </p:nvSpPr>
            <p:spPr bwMode="auto">
              <a:xfrm>
                <a:off x="10605745" y="3601317"/>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51" name="Rectangle 750"/>
              <p:cNvSpPr/>
              <p:nvPr/>
            </p:nvSpPr>
            <p:spPr bwMode="auto">
              <a:xfrm>
                <a:off x="11216060" y="3733841"/>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52" name="Rectangle 751"/>
              <p:cNvSpPr/>
              <p:nvPr/>
            </p:nvSpPr>
            <p:spPr bwMode="auto">
              <a:xfrm>
                <a:off x="11063481" y="3733841"/>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53" name="Rectangle 752"/>
              <p:cNvSpPr/>
              <p:nvPr/>
            </p:nvSpPr>
            <p:spPr bwMode="auto">
              <a:xfrm>
                <a:off x="10605745" y="3733841"/>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54" name="Rectangle 753"/>
              <p:cNvSpPr/>
              <p:nvPr/>
            </p:nvSpPr>
            <p:spPr bwMode="auto">
              <a:xfrm>
                <a:off x="10453166" y="3667579"/>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55" name="Rectangle 754"/>
              <p:cNvSpPr/>
              <p:nvPr/>
            </p:nvSpPr>
            <p:spPr bwMode="auto">
              <a:xfrm>
                <a:off x="10300587" y="3733841"/>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56" name="Rectangle 755"/>
              <p:cNvSpPr/>
              <p:nvPr/>
            </p:nvSpPr>
            <p:spPr bwMode="auto">
              <a:xfrm>
                <a:off x="10453166" y="3733841"/>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57" name="Rectangle 756"/>
              <p:cNvSpPr/>
              <p:nvPr/>
            </p:nvSpPr>
            <p:spPr bwMode="auto">
              <a:xfrm>
                <a:off x="10910902" y="3733841"/>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58" name="Rectangle 757"/>
              <p:cNvSpPr/>
              <p:nvPr/>
            </p:nvSpPr>
            <p:spPr bwMode="auto">
              <a:xfrm>
                <a:off x="10758324" y="3800103"/>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59" name="Rectangle 758"/>
              <p:cNvSpPr/>
              <p:nvPr/>
            </p:nvSpPr>
            <p:spPr bwMode="auto">
              <a:xfrm>
                <a:off x="10910902" y="3800103"/>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60" name="Rectangle 759"/>
              <p:cNvSpPr/>
              <p:nvPr/>
            </p:nvSpPr>
            <p:spPr bwMode="auto">
              <a:xfrm>
                <a:off x="11063481" y="3800103"/>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61" name="Rectangle 760"/>
              <p:cNvSpPr/>
              <p:nvPr/>
            </p:nvSpPr>
            <p:spPr bwMode="auto">
              <a:xfrm>
                <a:off x="11216060" y="3800103"/>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62" name="Rectangle 761"/>
              <p:cNvSpPr/>
              <p:nvPr/>
            </p:nvSpPr>
            <p:spPr bwMode="auto">
              <a:xfrm>
                <a:off x="10605745" y="3800103"/>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63" name="Rectangle 762"/>
              <p:cNvSpPr/>
              <p:nvPr/>
            </p:nvSpPr>
            <p:spPr bwMode="auto">
              <a:xfrm>
                <a:off x="10453166" y="3800103"/>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64" name="Rectangle 763"/>
              <p:cNvSpPr/>
              <p:nvPr/>
            </p:nvSpPr>
            <p:spPr bwMode="auto">
              <a:xfrm>
                <a:off x="10300587" y="3800103"/>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65" name="Rectangle 764"/>
              <p:cNvSpPr/>
              <p:nvPr/>
            </p:nvSpPr>
            <p:spPr bwMode="auto">
              <a:xfrm>
                <a:off x="11216060" y="3866365"/>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66" name="Rectangle 765"/>
              <p:cNvSpPr/>
              <p:nvPr/>
            </p:nvSpPr>
            <p:spPr bwMode="auto">
              <a:xfrm>
                <a:off x="10605745" y="3866365"/>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67" name="Rectangle 766"/>
              <p:cNvSpPr/>
              <p:nvPr/>
            </p:nvSpPr>
            <p:spPr bwMode="auto">
              <a:xfrm>
                <a:off x="11063481" y="3866365"/>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68" name="Rectangle 767"/>
              <p:cNvSpPr/>
              <p:nvPr/>
            </p:nvSpPr>
            <p:spPr bwMode="auto">
              <a:xfrm>
                <a:off x="10300587" y="3866365"/>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69" name="Rectangle 768"/>
              <p:cNvSpPr/>
              <p:nvPr/>
            </p:nvSpPr>
            <p:spPr bwMode="auto">
              <a:xfrm>
                <a:off x="10910902" y="3866365"/>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70" name="Rectangle 769"/>
              <p:cNvSpPr/>
              <p:nvPr/>
            </p:nvSpPr>
            <p:spPr bwMode="auto">
              <a:xfrm>
                <a:off x="10758324" y="3866365"/>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71" name="Rectangle 770"/>
              <p:cNvSpPr/>
              <p:nvPr/>
            </p:nvSpPr>
            <p:spPr bwMode="auto">
              <a:xfrm>
                <a:off x="11063481" y="3932627"/>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72" name="Rectangle 771"/>
              <p:cNvSpPr/>
              <p:nvPr/>
            </p:nvSpPr>
            <p:spPr bwMode="auto">
              <a:xfrm>
                <a:off x="10453166" y="3866365"/>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73" name="Rectangle 772"/>
              <p:cNvSpPr/>
              <p:nvPr/>
            </p:nvSpPr>
            <p:spPr bwMode="auto">
              <a:xfrm>
                <a:off x="10910902" y="3932627"/>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74" name="Rectangle 773"/>
              <p:cNvSpPr/>
              <p:nvPr/>
            </p:nvSpPr>
            <p:spPr bwMode="auto">
              <a:xfrm>
                <a:off x="10300587" y="3932627"/>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75" name="Rectangle 774"/>
              <p:cNvSpPr/>
              <p:nvPr/>
            </p:nvSpPr>
            <p:spPr bwMode="auto">
              <a:xfrm>
                <a:off x="10453166" y="3932627"/>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76" name="Rectangle 775"/>
              <p:cNvSpPr/>
              <p:nvPr/>
            </p:nvSpPr>
            <p:spPr bwMode="auto">
              <a:xfrm>
                <a:off x="10605745" y="3932627"/>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77" name="Rectangle 776"/>
              <p:cNvSpPr/>
              <p:nvPr/>
            </p:nvSpPr>
            <p:spPr bwMode="auto">
              <a:xfrm>
                <a:off x="10758324" y="3932627"/>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78" name="Rectangle 777"/>
              <p:cNvSpPr/>
              <p:nvPr/>
            </p:nvSpPr>
            <p:spPr bwMode="auto">
              <a:xfrm>
                <a:off x="10605745" y="3998889"/>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79" name="Rectangle 778"/>
              <p:cNvSpPr/>
              <p:nvPr/>
            </p:nvSpPr>
            <p:spPr bwMode="auto">
              <a:xfrm>
                <a:off x="10758324" y="3998889"/>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80" name="Rectangle 779"/>
              <p:cNvSpPr/>
              <p:nvPr/>
            </p:nvSpPr>
            <p:spPr bwMode="auto">
              <a:xfrm>
                <a:off x="10758324" y="4065151"/>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81" name="Rectangle 780"/>
              <p:cNvSpPr/>
              <p:nvPr/>
            </p:nvSpPr>
            <p:spPr bwMode="auto">
              <a:xfrm>
                <a:off x="10910902" y="3998889"/>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82" name="Rectangle 781"/>
              <p:cNvSpPr/>
              <p:nvPr/>
            </p:nvSpPr>
            <p:spPr bwMode="auto">
              <a:xfrm>
                <a:off x="10300587" y="3998889"/>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83" name="Rectangle 782"/>
              <p:cNvSpPr/>
              <p:nvPr/>
            </p:nvSpPr>
            <p:spPr bwMode="auto">
              <a:xfrm>
                <a:off x="11216060" y="3932627"/>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84" name="Rectangle 783"/>
              <p:cNvSpPr/>
              <p:nvPr/>
            </p:nvSpPr>
            <p:spPr bwMode="auto">
              <a:xfrm>
                <a:off x="11063481" y="3998889"/>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85" name="Rectangle 784"/>
              <p:cNvSpPr/>
              <p:nvPr/>
            </p:nvSpPr>
            <p:spPr bwMode="auto">
              <a:xfrm>
                <a:off x="11216060" y="3998889"/>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86" name="Rectangle 785"/>
              <p:cNvSpPr/>
              <p:nvPr/>
            </p:nvSpPr>
            <p:spPr bwMode="auto">
              <a:xfrm>
                <a:off x="11216060" y="4065151"/>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87" name="Rectangle 786"/>
              <p:cNvSpPr/>
              <p:nvPr/>
            </p:nvSpPr>
            <p:spPr bwMode="auto">
              <a:xfrm>
                <a:off x="11063481" y="4065151"/>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88" name="Rectangle 787"/>
              <p:cNvSpPr/>
              <p:nvPr/>
            </p:nvSpPr>
            <p:spPr bwMode="auto">
              <a:xfrm>
                <a:off x="10605745" y="4065151"/>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89" name="Rectangle 788"/>
              <p:cNvSpPr/>
              <p:nvPr/>
            </p:nvSpPr>
            <p:spPr bwMode="auto">
              <a:xfrm>
                <a:off x="10453166" y="3998889"/>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90" name="Rectangle 789"/>
              <p:cNvSpPr/>
              <p:nvPr/>
            </p:nvSpPr>
            <p:spPr bwMode="auto">
              <a:xfrm>
                <a:off x="10300587" y="4065151"/>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91" name="Rectangle 790"/>
              <p:cNvSpPr/>
              <p:nvPr/>
            </p:nvSpPr>
            <p:spPr bwMode="auto">
              <a:xfrm>
                <a:off x="10453166" y="4065151"/>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92" name="Rectangle 791"/>
              <p:cNvSpPr/>
              <p:nvPr/>
            </p:nvSpPr>
            <p:spPr bwMode="auto">
              <a:xfrm>
                <a:off x="10910902" y="4065151"/>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93" name="Rectangle 792"/>
              <p:cNvSpPr/>
              <p:nvPr/>
            </p:nvSpPr>
            <p:spPr bwMode="auto">
              <a:xfrm>
                <a:off x="10758324" y="4131413"/>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94" name="Rectangle 793"/>
              <p:cNvSpPr/>
              <p:nvPr/>
            </p:nvSpPr>
            <p:spPr bwMode="auto">
              <a:xfrm>
                <a:off x="10910902" y="4131413"/>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95" name="Rectangle 794"/>
              <p:cNvSpPr/>
              <p:nvPr/>
            </p:nvSpPr>
            <p:spPr bwMode="auto">
              <a:xfrm>
                <a:off x="11063481" y="4131413"/>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96" name="Rectangle 795"/>
              <p:cNvSpPr/>
              <p:nvPr/>
            </p:nvSpPr>
            <p:spPr bwMode="auto">
              <a:xfrm>
                <a:off x="11216060" y="4131413"/>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97" name="Rectangle 796"/>
              <p:cNvSpPr/>
              <p:nvPr/>
            </p:nvSpPr>
            <p:spPr bwMode="auto">
              <a:xfrm>
                <a:off x="10605745" y="4131413"/>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98" name="Rectangle 797"/>
              <p:cNvSpPr/>
              <p:nvPr/>
            </p:nvSpPr>
            <p:spPr bwMode="auto">
              <a:xfrm>
                <a:off x="10453166" y="4131413"/>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799" name="Rectangle 798"/>
              <p:cNvSpPr/>
              <p:nvPr/>
            </p:nvSpPr>
            <p:spPr bwMode="auto">
              <a:xfrm>
                <a:off x="10300587" y="4131413"/>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00" name="Rectangle 799"/>
              <p:cNvSpPr/>
              <p:nvPr/>
            </p:nvSpPr>
            <p:spPr bwMode="auto">
              <a:xfrm>
                <a:off x="11216060" y="4197675"/>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01" name="Rectangle 800"/>
              <p:cNvSpPr/>
              <p:nvPr/>
            </p:nvSpPr>
            <p:spPr bwMode="auto">
              <a:xfrm>
                <a:off x="10605745" y="4197675"/>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02" name="Rectangle 801"/>
              <p:cNvSpPr/>
              <p:nvPr/>
            </p:nvSpPr>
            <p:spPr bwMode="auto">
              <a:xfrm>
                <a:off x="10758324" y="4330199"/>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03" name="Rectangle 802"/>
              <p:cNvSpPr/>
              <p:nvPr/>
            </p:nvSpPr>
            <p:spPr bwMode="auto">
              <a:xfrm>
                <a:off x="10300587" y="4197675"/>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04" name="Rectangle 803"/>
              <p:cNvSpPr/>
              <p:nvPr/>
            </p:nvSpPr>
            <p:spPr bwMode="auto">
              <a:xfrm>
                <a:off x="10910902" y="4197675"/>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05" name="Rectangle 804"/>
              <p:cNvSpPr/>
              <p:nvPr/>
            </p:nvSpPr>
            <p:spPr bwMode="auto">
              <a:xfrm>
                <a:off x="10758324" y="4197675"/>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06" name="Rectangle 805"/>
              <p:cNvSpPr/>
              <p:nvPr/>
            </p:nvSpPr>
            <p:spPr bwMode="auto">
              <a:xfrm>
                <a:off x="11063481" y="4263937"/>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07" name="Rectangle 806"/>
              <p:cNvSpPr/>
              <p:nvPr/>
            </p:nvSpPr>
            <p:spPr bwMode="auto">
              <a:xfrm>
                <a:off x="10300587" y="4263937"/>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08" name="Rectangle 807"/>
              <p:cNvSpPr/>
              <p:nvPr/>
            </p:nvSpPr>
            <p:spPr bwMode="auto">
              <a:xfrm>
                <a:off x="10910902" y="4263937"/>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09" name="Rectangle 808"/>
              <p:cNvSpPr/>
              <p:nvPr/>
            </p:nvSpPr>
            <p:spPr bwMode="auto">
              <a:xfrm>
                <a:off x="10453166" y="4197675"/>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10" name="Rectangle 809"/>
              <p:cNvSpPr/>
              <p:nvPr/>
            </p:nvSpPr>
            <p:spPr bwMode="auto">
              <a:xfrm>
                <a:off x="10453166" y="4263937"/>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11" name="Rectangle 810"/>
              <p:cNvSpPr/>
              <p:nvPr/>
            </p:nvSpPr>
            <p:spPr bwMode="auto">
              <a:xfrm>
                <a:off x="11216060" y="4330199"/>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12" name="Rectangle 811"/>
              <p:cNvSpPr/>
              <p:nvPr/>
            </p:nvSpPr>
            <p:spPr bwMode="auto">
              <a:xfrm>
                <a:off x="10758324" y="4263937"/>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13" name="Rectangle 812"/>
              <p:cNvSpPr/>
              <p:nvPr/>
            </p:nvSpPr>
            <p:spPr bwMode="auto">
              <a:xfrm>
                <a:off x="10605745" y="4330199"/>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14" name="Rectangle 813"/>
              <p:cNvSpPr/>
              <p:nvPr/>
            </p:nvSpPr>
            <p:spPr bwMode="auto">
              <a:xfrm>
                <a:off x="11063481" y="4197675"/>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15" name="Rectangle 814"/>
              <p:cNvSpPr/>
              <p:nvPr/>
            </p:nvSpPr>
            <p:spPr bwMode="auto">
              <a:xfrm>
                <a:off x="10758324" y="4396461"/>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16" name="Rectangle 815"/>
              <p:cNvSpPr/>
              <p:nvPr/>
            </p:nvSpPr>
            <p:spPr bwMode="auto">
              <a:xfrm>
                <a:off x="10910902" y="4330199"/>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17" name="Rectangle 816"/>
              <p:cNvSpPr/>
              <p:nvPr/>
            </p:nvSpPr>
            <p:spPr bwMode="auto">
              <a:xfrm>
                <a:off x="10300587" y="4330199"/>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18" name="Rectangle 817"/>
              <p:cNvSpPr/>
              <p:nvPr/>
            </p:nvSpPr>
            <p:spPr bwMode="auto">
              <a:xfrm>
                <a:off x="11216060" y="4263937"/>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19" name="Rectangle 818"/>
              <p:cNvSpPr/>
              <p:nvPr/>
            </p:nvSpPr>
            <p:spPr bwMode="auto">
              <a:xfrm>
                <a:off x="11063481" y="4330199"/>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20" name="Rectangle 819"/>
              <p:cNvSpPr/>
              <p:nvPr/>
            </p:nvSpPr>
            <p:spPr bwMode="auto">
              <a:xfrm>
                <a:off x="10605745" y="4263937"/>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21" name="Rectangle 820"/>
              <p:cNvSpPr/>
              <p:nvPr/>
            </p:nvSpPr>
            <p:spPr bwMode="auto">
              <a:xfrm>
                <a:off x="11216060" y="4396461"/>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22" name="Rectangle 821"/>
              <p:cNvSpPr/>
              <p:nvPr/>
            </p:nvSpPr>
            <p:spPr bwMode="auto">
              <a:xfrm>
                <a:off x="11063481" y="4396461"/>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23" name="Rectangle 822"/>
              <p:cNvSpPr/>
              <p:nvPr/>
            </p:nvSpPr>
            <p:spPr bwMode="auto">
              <a:xfrm>
                <a:off x="10605745" y="4396461"/>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24" name="Rectangle 823"/>
              <p:cNvSpPr/>
              <p:nvPr/>
            </p:nvSpPr>
            <p:spPr bwMode="auto">
              <a:xfrm>
                <a:off x="10453166" y="4330199"/>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25" name="Rectangle 824"/>
              <p:cNvSpPr/>
              <p:nvPr/>
            </p:nvSpPr>
            <p:spPr bwMode="auto">
              <a:xfrm>
                <a:off x="10300587" y="4396461"/>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26" name="Rectangle 825"/>
              <p:cNvSpPr/>
              <p:nvPr/>
            </p:nvSpPr>
            <p:spPr bwMode="auto">
              <a:xfrm>
                <a:off x="10453166" y="4396461"/>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27" name="Rectangle 826"/>
              <p:cNvSpPr/>
              <p:nvPr/>
            </p:nvSpPr>
            <p:spPr bwMode="auto">
              <a:xfrm>
                <a:off x="10910902" y="4396461"/>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grpSp>
        <p:sp>
          <p:nvSpPr>
            <p:cNvPr id="686" name="Content Placeholder 2"/>
            <p:cNvSpPr txBox="1">
              <a:spLocks/>
            </p:cNvSpPr>
            <p:nvPr/>
          </p:nvSpPr>
          <p:spPr>
            <a:xfrm>
              <a:off x="10414680" y="2903303"/>
              <a:ext cx="780858" cy="203312"/>
            </a:xfrm>
            <a:prstGeom prst="rect">
              <a:avLst/>
            </a:prstGeom>
          </p:spPr>
          <p:txBody>
            <a:bodyPr vert="horz" wrap="square" lIns="0" tIns="0" rIns="0" bIns="0" rtlCol="0">
              <a:noAutofit/>
            </a:bodyPr>
            <a:lstStyle/>
            <a:p>
              <a:pPr algn="ctr" defTabSz="914363" fontAlgn="auto">
                <a:spcBef>
                  <a:spcPts val="0"/>
                </a:spcBef>
                <a:spcAft>
                  <a:spcPts val="600"/>
                </a:spcAft>
                <a:defRPr/>
              </a:pPr>
              <a:r>
                <a:rPr lang="en-US" altLang="zh-CN" sz="7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Guest Physical Memory Pages</a:t>
              </a:r>
            </a:p>
            <a:p>
              <a:pPr marL="914400" lvl="1" indent="-396875" algn="ctr" defTabSz="914363" fontAlgn="auto">
                <a:spcBef>
                  <a:spcPts val="0"/>
                </a:spcBef>
                <a:spcAft>
                  <a:spcPts val="600"/>
                </a:spcAft>
                <a:buSzPct val="90000"/>
                <a:defRPr/>
              </a:pPr>
              <a:endParaRPr lang="en-US" sz="800" dirty="0" smtClean="0">
                <a:solidFill>
                  <a:srgbClr xmlns:mc="http://schemas.openxmlformats.org/markup-compatibility/2006" xmlns:a14="http://schemas.microsoft.com/office/drawing/2007/7/7/main" val="000000" mc:Ignorable=""/>
                </a:solidFill>
                <a:latin typeface="Segoe UI" pitchFamily="34" charset="0"/>
                <a:cs typeface="+mn-cs"/>
              </a:endParaRPr>
            </a:p>
          </p:txBody>
        </p:sp>
        <p:sp>
          <p:nvSpPr>
            <p:cNvPr id="687" name="TextBox 686"/>
            <p:cNvSpPr txBox="1"/>
            <p:nvPr/>
          </p:nvSpPr>
          <p:spPr>
            <a:xfrm>
              <a:off x="10175632" y="2685345"/>
              <a:ext cx="1254368" cy="200055"/>
            </a:xfrm>
            <a:prstGeom prst="rect">
              <a:avLst/>
            </a:prstGeom>
            <a:noFill/>
          </p:spPr>
          <p:txBody>
            <a:bodyPr wrap="square" rtlCol="0">
              <a:spAutoFit/>
            </a:bodyPr>
            <a:lstStyle/>
            <a:p>
              <a:pPr algn="ctr" fontAlgn="auto">
                <a:spcBef>
                  <a:spcPts val="0"/>
                </a:spcBef>
                <a:spcAft>
                  <a:spcPts val="0"/>
                </a:spcAft>
              </a:pPr>
              <a:r>
                <a:rPr lang="en-US" altLang="zh-CN" sz="7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GUEST PHYSICAL VIEW</a:t>
              </a:r>
              <a:endParaRPr lang="en-US" altLang="zh-CN" sz="7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grpSp>
      <p:grpSp>
        <p:nvGrpSpPr>
          <p:cNvPr id="828" name="Group 827"/>
          <p:cNvGrpSpPr/>
          <p:nvPr/>
        </p:nvGrpSpPr>
        <p:grpSpPr>
          <a:xfrm>
            <a:off x="7548461" y="2450886"/>
            <a:ext cx="1296921" cy="1810509"/>
            <a:chOff x="10162707" y="2685345"/>
            <a:chExt cx="1296921" cy="1810509"/>
          </a:xfrm>
        </p:grpSpPr>
        <p:sp>
          <p:nvSpPr>
            <p:cNvPr id="829" name="Rounded Rectangle 828"/>
            <p:cNvSpPr/>
            <p:nvPr/>
          </p:nvSpPr>
          <p:spPr bwMode="auto">
            <a:xfrm>
              <a:off x="10162707" y="2872435"/>
              <a:ext cx="1296921" cy="1623419"/>
            </a:xfrm>
            <a:prstGeom prst="roundRect">
              <a:avLst>
                <a:gd name="adj" fmla="val 8532"/>
              </a:avLst>
            </a:prstGeom>
            <a:gradFill flip="none" rotWithShape="1">
              <a:gsLst>
                <a:gs pos="0">
                  <a:srgbClr xmlns:mc="http://schemas.openxmlformats.org/markup-compatibility/2006" xmlns:a14="http://schemas.microsoft.com/office/drawing/2007/7/7/main" val="FFFFFF" mc:Ignorable="">
                    <a:alpha val="99000"/>
                  </a:srgbClr>
                </a:gs>
                <a:gs pos="2000">
                  <a:schemeClr val="tx1">
                    <a:lumMod val="75000"/>
                    <a:lumOff val="25000"/>
                  </a:schemeClr>
                </a:gs>
                <a:gs pos="33000">
                  <a:schemeClr val="tx1">
                    <a:lumMod val="95000"/>
                    <a:lumOff val="5000"/>
                  </a:schemeClr>
                </a:gs>
                <a:gs pos="98000">
                  <a:schemeClr val="tx1">
                    <a:lumMod val="85000"/>
                    <a:lumOff val="15000"/>
                  </a:scheme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15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grpSp>
          <p:nvGrpSpPr>
            <p:cNvPr id="830" name="Group 829"/>
            <p:cNvGrpSpPr/>
            <p:nvPr/>
          </p:nvGrpSpPr>
          <p:grpSpPr>
            <a:xfrm>
              <a:off x="10300587" y="3137483"/>
              <a:ext cx="1068052" cy="1325240"/>
              <a:chOff x="10300587" y="3137483"/>
              <a:chExt cx="1068052" cy="1325240"/>
            </a:xfrm>
          </p:grpSpPr>
          <p:sp>
            <p:nvSpPr>
              <p:cNvPr id="833" name="Rectangle 832"/>
              <p:cNvSpPr/>
              <p:nvPr/>
            </p:nvSpPr>
            <p:spPr bwMode="auto">
              <a:xfrm>
                <a:off x="10758324" y="3137483"/>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34" name="Rectangle 833"/>
              <p:cNvSpPr/>
              <p:nvPr/>
            </p:nvSpPr>
            <p:spPr bwMode="auto">
              <a:xfrm>
                <a:off x="10910902" y="3137483"/>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35" name="Rectangle 834"/>
              <p:cNvSpPr/>
              <p:nvPr/>
            </p:nvSpPr>
            <p:spPr bwMode="auto">
              <a:xfrm>
                <a:off x="11063481" y="3137483"/>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36" name="Rectangle 835"/>
              <p:cNvSpPr/>
              <p:nvPr/>
            </p:nvSpPr>
            <p:spPr bwMode="auto">
              <a:xfrm>
                <a:off x="11216060" y="3137483"/>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37" name="Rectangle 836"/>
              <p:cNvSpPr/>
              <p:nvPr/>
            </p:nvSpPr>
            <p:spPr bwMode="auto">
              <a:xfrm>
                <a:off x="10605745" y="3137483"/>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38" name="Rectangle 837"/>
              <p:cNvSpPr/>
              <p:nvPr/>
            </p:nvSpPr>
            <p:spPr bwMode="auto">
              <a:xfrm>
                <a:off x="10453166" y="3137483"/>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39" name="Rectangle 838"/>
              <p:cNvSpPr/>
              <p:nvPr/>
            </p:nvSpPr>
            <p:spPr bwMode="auto">
              <a:xfrm>
                <a:off x="10300587" y="3137483"/>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40" name="Rectangle 839"/>
              <p:cNvSpPr/>
              <p:nvPr/>
            </p:nvSpPr>
            <p:spPr bwMode="auto">
              <a:xfrm>
                <a:off x="11216060" y="3203745"/>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41" name="Rectangle 840"/>
              <p:cNvSpPr/>
              <p:nvPr/>
            </p:nvSpPr>
            <p:spPr bwMode="auto">
              <a:xfrm>
                <a:off x="10605745" y="3203745"/>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42" name="Rectangle 841"/>
              <p:cNvSpPr/>
              <p:nvPr/>
            </p:nvSpPr>
            <p:spPr bwMode="auto">
              <a:xfrm>
                <a:off x="11063481" y="3203745"/>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43" name="Rectangle 842"/>
              <p:cNvSpPr/>
              <p:nvPr/>
            </p:nvSpPr>
            <p:spPr bwMode="auto">
              <a:xfrm>
                <a:off x="10300587" y="3203745"/>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44" name="Rectangle 843"/>
              <p:cNvSpPr/>
              <p:nvPr/>
            </p:nvSpPr>
            <p:spPr bwMode="auto">
              <a:xfrm>
                <a:off x="10910902" y="3203745"/>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45" name="Rectangle 844"/>
              <p:cNvSpPr/>
              <p:nvPr/>
            </p:nvSpPr>
            <p:spPr bwMode="auto">
              <a:xfrm>
                <a:off x="10758324" y="3203745"/>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46" name="Rectangle 845"/>
              <p:cNvSpPr/>
              <p:nvPr/>
            </p:nvSpPr>
            <p:spPr bwMode="auto">
              <a:xfrm>
                <a:off x="11063481" y="3270007"/>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47" name="Rectangle 846"/>
              <p:cNvSpPr/>
              <p:nvPr/>
            </p:nvSpPr>
            <p:spPr bwMode="auto">
              <a:xfrm>
                <a:off x="10453166" y="3203745"/>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48" name="Rectangle 847"/>
              <p:cNvSpPr/>
              <p:nvPr/>
            </p:nvSpPr>
            <p:spPr bwMode="auto">
              <a:xfrm>
                <a:off x="10910902" y="3270007"/>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49" name="Rectangle 848"/>
              <p:cNvSpPr/>
              <p:nvPr/>
            </p:nvSpPr>
            <p:spPr bwMode="auto">
              <a:xfrm>
                <a:off x="10300587" y="3270007"/>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50" name="Rectangle 849"/>
              <p:cNvSpPr/>
              <p:nvPr/>
            </p:nvSpPr>
            <p:spPr bwMode="auto">
              <a:xfrm>
                <a:off x="10453166" y="3270007"/>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51" name="Rectangle 850"/>
              <p:cNvSpPr/>
              <p:nvPr/>
            </p:nvSpPr>
            <p:spPr bwMode="auto">
              <a:xfrm>
                <a:off x="10605745" y="3270007"/>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52" name="Rectangle 851"/>
              <p:cNvSpPr/>
              <p:nvPr/>
            </p:nvSpPr>
            <p:spPr bwMode="auto">
              <a:xfrm>
                <a:off x="10758324" y="3270007"/>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53" name="Rectangle 852"/>
              <p:cNvSpPr/>
              <p:nvPr/>
            </p:nvSpPr>
            <p:spPr bwMode="auto">
              <a:xfrm>
                <a:off x="10605745" y="3336269"/>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54" name="Rectangle 853"/>
              <p:cNvSpPr/>
              <p:nvPr/>
            </p:nvSpPr>
            <p:spPr bwMode="auto">
              <a:xfrm>
                <a:off x="10758324" y="3336269"/>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55" name="Rectangle 854"/>
              <p:cNvSpPr/>
              <p:nvPr/>
            </p:nvSpPr>
            <p:spPr bwMode="auto">
              <a:xfrm>
                <a:off x="10758324" y="3402531"/>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56" name="Rectangle 855"/>
              <p:cNvSpPr/>
              <p:nvPr/>
            </p:nvSpPr>
            <p:spPr bwMode="auto">
              <a:xfrm>
                <a:off x="10910902" y="3336269"/>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57" name="Rectangle 856"/>
              <p:cNvSpPr/>
              <p:nvPr/>
            </p:nvSpPr>
            <p:spPr bwMode="auto">
              <a:xfrm>
                <a:off x="10300587" y="3336269"/>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58" name="Rectangle 857"/>
              <p:cNvSpPr/>
              <p:nvPr/>
            </p:nvSpPr>
            <p:spPr bwMode="auto">
              <a:xfrm>
                <a:off x="11216060" y="3270007"/>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59" name="Rectangle 858"/>
              <p:cNvSpPr/>
              <p:nvPr/>
            </p:nvSpPr>
            <p:spPr bwMode="auto">
              <a:xfrm>
                <a:off x="11063481" y="3336269"/>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60" name="Rectangle 859"/>
              <p:cNvSpPr/>
              <p:nvPr/>
            </p:nvSpPr>
            <p:spPr bwMode="auto">
              <a:xfrm>
                <a:off x="11216060" y="3336269"/>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61" name="Rectangle 860"/>
              <p:cNvSpPr/>
              <p:nvPr/>
            </p:nvSpPr>
            <p:spPr bwMode="auto">
              <a:xfrm>
                <a:off x="11216060" y="3402531"/>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62" name="Rectangle 861"/>
              <p:cNvSpPr/>
              <p:nvPr/>
            </p:nvSpPr>
            <p:spPr bwMode="auto">
              <a:xfrm>
                <a:off x="11063481" y="3402531"/>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63" name="Rectangle 862"/>
              <p:cNvSpPr/>
              <p:nvPr/>
            </p:nvSpPr>
            <p:spPr bwMode="auto">
              <a:xfrm>
                <a:off x="10605745" y="3402531"/>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64" name="Rectangle 863"/>
              <p:cNvSpPr/>
              <p:nvPr/>
            </p:nvSpPr>
            <p:spPr bwMode="auto">
              <a:xfrm>
                <a:off x="10453166" y="3336269"/>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65" name="Rectangle 864"/>
              <p:cNvSpPr/>
              <p:nvPr/>
            </p:nvSpPr>
            <p:spPr bwMode="auto">
              <a:xfrm>
                <a:off x="10300587" y="3402531"/>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66" name="Rectangle 865"/>
              <p:cNvSpPr/>
              <p:nvPr/>
            </p:nvSpPr>
            <p:spPr bwMode="auto">
              <a:xfrm>
                <a:off x="10453166" y="3402531"/>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67" name="Rectangle 866"/>
              <p:cNvSpPr/>
              <p:nvPr/>
            </p:nvSpPr>
            <p:spPr bwMode="auto">
              <a:xfrm>
                <a:off x="10910902" y="3402531"/>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68" name="Rectangle 867"/>
              <p:cNvSpPr/>
              <p:nvPr/>
            </p:nvSpPr>
            <p:spPr bwMode="auto">
              <a:xfrm>
                <a:off x="10758324" y="3468793"/>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69" name="Rectangle 868"/>
              <p:cNvSpPr/>
              <p:nvPr/>
            </p:nvSpPr>
            <p:spPr bwMode="auto">
              <a:xfrm>
                <a:off x="10910902" y="3468793"/>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70" name="Rectangle 869"/>
              <p:cNvSpPr/>
              <p:nvPr/>
            </p:nvSpPr>
            <p:spPr bwMode="auto">
              <a:xfrm>
                <a:off x="11063481" y="3468793"/>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71" name="Rectangle 870"/>
              <p:cNvSpPr/>
              <p:nvPr/>
            </p:nvSpPr>
            <p:spPr bwMode="auto">
              <a:xfrm>
                <a:off x="11216060" y="3468793"/>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72" name="Rectangle 871"/>
              <p:cNvSpPr/>
              <p:nvPr/>
            </p:nvSpPr>
            <p:spPr bwMode="auto">
              <a:xfrm>
                <a:off x="10605745" y="3468793"/>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73" name="Rectangle 872"/>
              <p:cNvSpPr/>
              <p:nvPr/>
            </p:nvSpPr>
            <p:spPr bwMode="auto">
              <a:xfrm>
                <a:off x="10453166" y="3468793"/>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74" name="Rectangle 873"/>
              <p:cNvSpPr/>
              <p:nvPr/>
            </p:nvSpPr>
            <p:spPr bwMode="auto">
              <a:xfrm>
                <a:off x="10300587" y="3468793"/>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75" name="Rectangle 874"/>
              <p:cNvSpPr/>
              <p:nvPr/>
            </p:nvSpPr>
            <p:spPr bwMode="auto">
              <a:xfrm>
                <a:off x="11216060" y="3535055"/>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76" name="Rectangle 875"/>
              <p:cNvSpPr/>
              <p:nvPr/>
            </p:nvSpPr>
            <p:spPr bwMode="auto">
              <a:xfrm>
                <a:off x="10605745" y="3535055"/>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77" name="Rectangle 876"/>
              <p:cNvSpPr/>
              <p:nvPr/>
            </p:nvSpPr>
            <p:spPr bwMode="auto">
              <a:xfrm>
                <a:off x="10758324" y="3667579"/>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78" name="Rectangle 877"/>
              <p:cNvSpPr/>
              <p:nvPr/>
            </p:nvSpPr>
            <p:spPr bwMode="auto">
              <a:xfrm>
                <a:off x="10300587" y="3535055"/>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79" name="Rectangle 878"/>
              <p:cNvSpPr/>
              <p:nvPr/>
            </p:nvSpPr>
            <p:spPr bwMode="auto">
              <a:xfrm>
                <a:off x="10910902" y="3535055"/>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80" name="Rectangle 879"/>
              <p:cNvSpPr/>
              <p:nvPr/>
            </p:nvSpPr>
            <p:spPr bwMode="auto">
              <a:xfrm>
                <a:off x="10758324" y="3535055"/>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81" name="Rectangle 880"/>
              <p:cNvSpPr/>
              <p:nvPr/>
            </p:nvSpPr>
            <p:spPr bwMode="auto">
              <a:xfrm>
                <a:off x="11063481" y="3601317"/>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82" name="Rectangle 881"/>
              <p:cNvSpPr/>
              <p:nvPr/>
            </p:nvSpPr>
            <p:spPr bwMode="auto">
              <a:xfrm>
                <a:off x="10300587" y="3601317"/>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83" name="Rectangle 882"/>
              <p:cNvSpPr/>
              <p:nvPr/>
            </p:nvSpPr>
            <p:spPr bwMode="auto">
              <a:xfrm>
                <a:off x="10910902" y="3601317"/>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84" name="Rectangle 883"/>
              <p:cNvSpPr/>
              <p:nvPr/>
            </p:nvSpPr>
            <p:spPr bwMode="auto">
              <a:xfrm>
                <a:off x="10453166" y="3535055"/>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85" name="Rectangle 884"/>
              <p:cNvSpPr/>
              <p:nvPr/>
            </p:nvSpPr>
            <p:spPr bwMode="auto">
              <a:xfrm>
                <a:off x="10453166" y="3601317"/>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86" name="Rectangle 885"/>
              <p:cNvSpPr/>
              <p:nvPr/>
            </p:nvSpPr>
            <p:spPr bwMode="auto">
              <a:xfrm>
                <a:off x="11216060" y="3667579"/>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87" name="Rectangle 886"/>
              <p:cNvSpPr/>
              <p:nvPr/>
            </p:nvSpPr>
            <p:spPr bwMode="auto">
              <a:xfrm>
                <a:off x="10758324" y="3601317"/>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88" name="Rectangle 887"/>
              <p:cNvSpPr/>
              <p:nvPr/>
            </p:nvSpPr>
            <p:spPr bwMode="auto">
              <a:xfrm>
                <a:off x="10605745" y="3667579"/>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89" name="Rectangle 888"/>
              <p:cNvSpPr/>
              <p:nvPr/>
            </p:nvSpPr>
            <p:spPr bwMode="auto">
              <a:xfrm>
                <a:off x="11063481" y="3535055"/>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90" name="Rectangle 889"/>
              <p:cNvSpPr/>
              <p:nvPr/>
            </p:nvSpPr>
            <p:spPr bwMode="auto">
              <a:xfrm>
                <a:off x="10758324" y="3733841"/>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91" name="Rectangle 890"/>
              <p:cNvSpPr/>
              <p:nvPr/>
            </p:nvSpPr>
            <p:spPr bwMode="auto">
              <a:xfrm>
                <a:off x="10910902" y="3667579"/>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92" name="Rectangle 891"/>
              <p:cNvSpPr/>
              <p:nvPr/>
            </p:nvSpPr>
            <p:spPr bwMode="auto">
              <a:xfrm>
                <a:off x="10300587" y="3667579"/>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93" name="Rectangle 892"/>
              <p:cNvSpPr/>
              <p:nvPr/>
            </p:nvSpPr>
            <p:spPr bwMode="auto">
              <a:xfrm>
                <a:off x="11216060" y="3601317"/>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94" name="Rectangle 893"/>
              <p:cNvSpPr/>
              <p:nvPr/>
            </p:nvSpPr>
            <p:spPr bwMode="auto">
              <a:xfrm>
                <a:off x="11063481" y="3667579"/>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95" name="Rectangle 894"/>
              <p:cNvSpPr/>
              <p:nvPr/>
            </p:nvSpPr>
            <p:spPr bwMode="auto">
              <a:xfrm>
                <a:off x="10605745" y="3601317"/>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96" name="Rectangle 895"/>
              <p:cNvSpPr/>
              <p:nvPr/>
            </p:nvSpPr>
            <p:spPr bwMode="auto">
              <a:xfrm>
                <a:off x="11216060" y="3733841"/>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97" name="Rectangle 896"/>
              <p:cNvSpPr/>
              <p:nvPr/>
            </p:nvSpPr>
            <p:spPr bwMode="auto">
              <a:xfrm>
                <a:off x="11063481" y="3733841"/>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98" name="Rectangle 897"/>
              <p:cNvSpPr/>
              <p:nvPr/>
            </p:nvSpPr>
            <p:spPr bwMode="auto">
              <a:xfrm>
                <a:off x="10605745" y="3733841"/>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899" name="Rectangle 898"/>
              <p:cNvSpPr/>
              <p:nvPr/>
            </p:nvSpPr>
            <p:spPr bwMode="auto">
              <a:xfrm>
                <a:off x="10453166" y="3667579"/>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00" name="Rectangle 899"/>
              <p:cNvSpPr/>
              <p:nvPr/>
            </p:nvSpPr>
            <p:spPr bwMode="auto">
              <a:xfrm>
                <a:off x="10300587" y="3733841"/>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01" name="Rectangle 900"/>
              <p:cNvSpPr/>
              <p:nvPr/>
            </p:nvSpPr>
            <p:spPr bwMode="auto">
              <a:xfrm>
                <a:off x="10453166" y="3733841"/>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02" name="Rectangle 901"/>
              <p:cNvSpPr/>
              <p:nvPr/>
            </p:nvSpPr>
            <p:spPr bwMode="auto">
              <a:xfrm>
                <a:off x="10910902" y="3733841"/>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03" name="Rectangle 902"/>
              <p:cNvSpPr/>
              <p:nvPr/>
            </p:nvSpPr>
            <p:spPr bwMode="auto">
              <a:xfrm>
                <a:off x="10758324" y="3800103"/>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04" name="Rectangle 903"/>
              <p:cNvSpPr/>
              <p:nvPr/>
            </p:nvSpPr>
            <p:spPr bwMode="auto">
              <a:xfrm>
                <a:off x="10910902" y="3800103"/>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05" name="Rectangle 904"/>
              <p:cNvSpPr/>
              <p:nvPr/>
            </p:nvSpPr>
            <p:spPr bwMode="auto">
              <a:xfrm>
                <a:off x="11063481" y="3800103"/>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06" name="Rectangle 905"/>
              <p:cNvSpPr/>
              <p:nvPr/>
            </p:nvSpPr>
            <p:spPr bwMode="auto">
              <a:xfrm>
                <a:off x="11216060" y="3800103"/>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07" name="Rectangle 906"/>
              <p:cNvSpPr/>
              <p:nvPr/>
            </p:nvSpPr>
            <p:spPr bwMode="auto">
              <a:xfrm>
                <a:off x="10605745" y="3800103"/>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08" name="Rectangle 907"/>
              <p:cNvSpPr/>
              <p:nvPr/>
            </p:nvSpPr>
            <p:spPr bwMode="auto">
              <a:xfrm>
                <a:off x="10453166" y="3800103"/>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09" name="Rectangle 908"/>
              <p:cNvSpPr/>
              <p:nvPr/>
            </p:nvSpPr>
            <p:spPr bwMode="auto">
              <a:xfrm>
                <a:off x="10300587" y="3800103"/>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10" name="Rectangle 909"/>
              <p:cNvSpPr/>
              <p:nvPr/>
            </p:nvSpPr>
            <p:spPr bwMode="auto">
              <a:xfrm>
                <a:off x="11216060" y="3866365"/>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11" name="Rectangle 910"/>
              <p:cNvSpPr/>
              <p:nvPr/>
            </p:nvSpPr>
            <p:spPr bwMode="auto">
              <a:xfrm>
                <a:off x="10605745" y="3866365"/>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12" name="Rectangle 911"/>
              <p:cNvSpPr/>
              <p:nvPr/>
            </p:nvSpPr>
            <p:spPr bwMode="auto">
              <a:xfrm>
                <a:off x="11063481" y="3866365"/>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13" name="Rectangle 912"/>
              <p:cNvSpPr/>
              <p:nvPr/>
            </p:nvSpPr>
            <p:spPr bwMode="auto">
              <a:xfrm>
                <a:off x="10300587" y="3866365"/>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14" name="Rectangle 913"/>
              <p:cNvSpPr/>
              <p:nvPr/>
            </p:nvSpPr>
            <p:spPr bwMode="auto">
              <a:xfrm>
                <a:off x="10910902" y="3866365"/>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15" name="Rectangle 914"/>
              <p:cNvSpPr/>
              <p:nvPr/>
            </p:nvSpPr>
            <p:spPr bwMode="auto">
              <a:xfrm>
                <a:off x="10758324" y="3866365"/>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16" name="Rectangle 915"/>
              <p:cNvSpPr/>
              <p:nvPr/>
            </p:nvSpPr>
            <p:spPr bwMode="auto">
              <a:xfrm>
                <a:off x="11063481" y="3932627"/>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17" name="Rectangle 916"/>
              <p:cNvSpPr/>
              <p:nvPr/>
            </p:nvSpPr>
            <p:spPr bwMode="auto">
              <a:xfrm>
                <a:off x="10453166" y="3866365"/>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18" name="Rectangle 917"/>
              <p:cNvSpPr/>
              <p:nvPr/>
            </p:nvSpPr>
            <p:spPr bwMode="auto">
              <a:xfrm>
                <a:off x="10910902" y="3932627"/>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19" name="Rectangle 918"/>
              <p:cNvSpPr/>
              <p:nvPr/>
            </p:nvSpPr>
            <p:spPr bwMode="auto">
              <a:xfrm>
                <a:off x="10300587" y="3932627"/>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20" name="Rectangle 919"/>
              <p:cNvSpPr/>
              <p:nvPr/>
            </p:nvSpPr>
            <p:spPr bwMode="auto">
              <a:xfrm>
                <a:off x="10453166" y="3932627"/>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21" name="Rectangle 920"/>
              <p:cNvSpPr/>
              <p:nvPr/>
            </p:nvSpPr>
            <p:spPr bwMode="auto">
              <a:xfrm>
                <a:off x="10605745" y="3932627"/>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22" name="Rectangle 921"/>
              <p:cNvSpPr/>
              <p:nvPr/>
            </p:nvSpPr>
            <p:spPr bwMode="auto">
              <a:xfrm>
                <a:off x="10758324" y="3932627"/>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23" name="Rectangle 922"/>
              <p:cNvSpPr/>
              <p:nvPr/>
            </p:nvSpPr>
            <p:spPr bwMode="auto">
              <a:xfrm>
                <a:off x="10605745" y="3998889"/>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24" name="Rectangle 923"/>
              <p:cNvSpPr/>
              <p:nvPr/>
            </p:nvSpPr>
            <p:spPr bwMode="auto">
              <a:xfrm>
                <a:off x="10758324" y="3998889"/>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25" name="Rectangle 924"/>
              <p:cNvSpPr/>
              <p:nvPr/>
            </p:nvSpPr>
            <p:spPr bwMode="auto">
              <a:xfrm>
                <a:off x="10758324" y="4065151"/>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26" name="Rectangle 925"/>
              <p:cNvSpPr/>
              <p:nvPr/>
            </p:nvSpPr>
            <p:spPr bwMode="auto">
              <a:xfrm>
                <a:off x="10910902" y="3998889"/>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27" name="Rectangle 926"/>
              <p:cNvSpPr/>
              <p:nvPr/>
            </p:nvSpPr>
            <p:spPr bwMode="auto">
              <a:xfrm>
                <a:off x="10300587" y="3998889"/>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28" name="Rectangle 927"/>
              <p:cNvSpPr/>
              <p:nvPr/>
            </p:nvSpPr>
            <p:spPr bwMode="auto">
              <a:xfrm>
                <a:off x="11216060" y="3932627"/>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29" name="Rectangle 928"/>
              <p:cNvSpPr/>
              <p:nvPr/>
            </p:nvSpPr>
            <p:spPr bwMode="auto">
              <a:xfrm>
                <a:off x="11063481" y="3998889"/>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30" name="Rectangle 929"/>
              <p:cNvSpPr/>
              <p:nvPr/>
            </p:nvSpPr>
            <p:spPr bwMode="auto">
              <a:xfrm>
                <a:off x="11216060" y="3998889"/>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31" name="Rectangle 930"/>
              <p:cNvSpPr/>
              <p:nvPr/>
            </p:nvSpPr>
            <p:spPr bwMode="auto">
              <a:xfrm>
                <a:off x="11216060" y="4065151"/>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32" name="Rectangle 931"/>
              <p:cNvSpPr/>
              <p:nvPr/>
            </p:nvSpPr>
            <p:spPr bwMode="auto">
              <a:xfrm>
                <a:off x="11063481" y="4065151"/>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33" name="Rectangle 932"/>
              <p:cNvSpPr/>
              <p:nvPr/>
            </p:nvSpPr>
            <p:spPr bwMode="auto">
              <a:xfrm>
                <a:off x="10605745" y="4065151"/>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34" name="Rectangle 933"/>
              <p:cNvSpPr/>
              <p:nvPr/>
            </p:nvSpPr>
            <p:spPr bwMode="auto">
              <a:xfrm>
                <a:off x="10453166" y="3998889"/>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35" name="Rectangle 934"/>
              <p:cNvSpPr/>
              <p:nvPr/>
            </p:nvSpPr>
            <p:spPr bwMode="auto">
              <a:xfrm>
                <a:off x="10300587" y="4065151"/>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36" name="Rectangle 935"/>
              <p:cNvSpPr/>
              <p:nvPr/>
            </p:nvSpPr>
            <p:spPr bwMode="auto">
              <a:xfrm>
                <a:off x="10453166" y="4065151"/>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37" name="Rectangle 936"/>
              <p:cNvSpPr/>
              <p:nvPr/>
            </p:nvSpPr>
            <p:spPr bwMode="auto">
              <a:xfrm>
                <a:off x="10910902" y="4065151"/>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38" name="Rectangle 937"/>
              <p:cNvSpPr/>
              <p:nvPr/>
            </p:nvSpPr>
            <p:spPr bwMode="auto">
              <a:xfrm>
                <a:off x="10758324" y="4131413"/>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39" name="Rectangle 938"/>
              <p:cNvSpPr/>
              <p:nvPr/>
            </p:nvSpPr>
            <p:spPr bwMode="auto">
              <a:xfrm>
                <a:off x="10910902" y="4131413"/>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40" name="Rectangle 939"/>
              <p:cNvSpPr/>
              <p:nvPr/>
            </p:nvSpPr>
            <p:spPr bwMode="auto">
              <a:xfrm>
                <a:off x="11063481" y="4131413"/>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41" name="Rectangle 940"/>
              <p:cNvSpPr/>
              <p:nvPr/>
            </p:nvSpPr>
            <p:spPr bwMode="auto">
              <a:xfrm>
                <a:off x="11216060" y="4131413"/>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42" name="Rectangle 941"/>
              <p:cNvSpPr/>
              <p:nvPr/>
            </p:nvSpPr>
            <p:spPr bwMode="auto">
              <a:xfrm>
                <a:off x="10605745" y="4131413"/>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43" name="Rectangle 942"/>
              <p:cNvSpPr/>
              <p:nvPr/>
            </p:nvSpPr>
            <p:spPr bwMode="auto">
              <a:xfrm>
                <a:off x="10453166" y="4131413"/>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44" name="Rectangle 943"/>
              <p:cNvSpPr/>
              <p:nvPr/>
            </p:nvSpPr>
            <p:spPr bwMode="auto">
              <a:xfrm>
                <a:off x="10300587" y="4131413"/>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45" name="Rectangle 944"/>
              <p:cNvSpPr/>
              <p:nvPr/>
            </p:nvSpPr>
            <p:spPr bwMode="auto">
              <a:xfrm>
                <a:off x="11216060" y="4197675"/>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46" name="Rectangle 945"/>
              <p:cNvSpPr/>
              <p:nvPr/>
            </p:nvSpPr>
            <p:spPr bwMode="auto">
              <a:xfrm>
                <a:off x="10605745" y="4197675"/>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47" name="Rectangle 946"/>
              <p:cNvSpPr/>
              <p:nvPr/>
            </p:nvSpPr>
            <p:spPr bwMode="auto">
              <a:xfrm>
                <a:off x="10758324" y="4330199"/>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48" name="Rectangle 947"/>
              <p:cNvSpPr/>
              <p:nvPr/>
            </p:nvSpPr>
            <p:spPr bwMode="auto">
              <a:xfrm>
                <a:off x="10300587" y="4197675"/>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49" name="Rectangle 948"/>
              <p:cNvSpPr/>
              <p:nvPr/>
            </p:nvSpPr>
            <p:spPr bwMode="auto">
              <a:xfrm>
                <a:off x="10910902" y="4197675"/>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50" name="Rectangle 949"/>
              <p:cNvSpPr/>
              <p:nvPr/>
            </p:nvSpPr>
            <p:spPr bwMode="auto">
              <a:xfrm>
                <a:off x="10758324" y="4197675"/>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51" name="Rectangle 950"/>
              <p:cNvSpPr/>
              <p:nvPr/>
            </p:nvSpPr>
            <p:spPr bwMode="auto">
              <a:xfrm>
                <a:off x="11063481" y="4263937"/>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52" name="Rectangle 951"/>
              <p:cNvSpPr/>
              <p:nvPr/>
            </p:nvSpPr>
            <p:spPr bwMode="auto">
              <a:xfrm>
                <a:off x="10300587" y="4263937"/>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53" name="Rectangle 952"/>
              <p:cNvSpPr/>
              <p:nvPr/>
            </p:nvSpPr>
            <p:spPr bwMode="auto">
              <a:xfrm>
                <a:off x="10910902" y="4263937"/>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54" name="Rectangle 953"/>
              <p:cNvSpPr/>
              <p:nvPr/>
            </p:nvSpPr>
            <p:spPr bwMode="auto">
              <a:xfrm>
                <a:off x="10453166" y="4197675"/>
                <a:ext cx="152579" cy="66262"/>
              </a:xfrm>
              <a:prstGeom prst="rect">
                <a:avLst/>
              </a:prstGeom>
              <a:solidFill>
                <a:schemeClr val="tx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55" name="Rectangle 954"/>
              <p:cNvSpPr/>
              <p:nvPr/>
            </p:nvSpPr>
            <p:spPr bwMode="auto">
              <a:xfrm>
                <a:off x="10453166" y="4263937"/>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56" name="Rectangle 955"/>
              <p:cNvSpPr/>
              <p:nvPr/>
            </p:nvSpPr>
            <p:spPr bwMode="auto">
              <a:xfrm>
                <a:off x="11216060" y="4330199"/>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57" name="Rectangle 956"/>
              <p:cNvSpPr/>
              <p:nvPr/>
            </p:nvSpPr>
            <p:spPr bwMode="auto">
              <a:xfrm>
                <a:off x="10758324" y="4263937"/>
                <a:ext cx="152579" cy="66262"/>
              </a:xfrm>
              <a:prstGeom prst="rect">
                <a:avLst/>
              </a:prstGeom>
              <a:solidFill>
                <a:schemeClr val="accent3">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58" name="Rectangle 957"/>
              <p:cNvSpPr/>
              <p:nvPr/>
            </p:nvSpPr>
            <p:spPr bwMode="auto">
              <a:xfrm>
                <a:off x="10605745" y="4330199"/>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59" name="Rectangle 958"/>
              <p:cNvSpPr/>
              <p:nvPr/>
            </p:nvSpPr>
            <p:spPr bwMode="auto">
              <a:xfrm>
                <a:off x="11063481" y="4197675"/>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60" name="Rectangle 959"/>
              <p:cNvSpPr/>
              <p:nvPr/>
            </p:nvSpPr>
            <p:spPr bwMode="auto">
              <a:xfrm>
                <a:off x="10758324" y="4396461"/>
                <a:ext cx="152579" cy="66262"/>
              </a:xfrm>
              <a:prstGeom prst="rect">
                <a:avLst/>
              </a:prstGeom>
              <a:solidFill>
                <a:schemeClr val="accent5">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61" name="Rectangle 960"/>
              <p:cNvSpPr/>
              <p:nvPr/>
            </p:nvSpPr>
            <p:spPr bwMode="auto">
              <a:xfrm>
                <a:off x="10910902" y="4330199"/>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62" name="Rectangle 961"/>
              <p:cNvSpPr/>
              <p:nvPr/>
            </p:nvSpPr>
            <p:spPr bwMode="auto">
              <a:xfrm>
                <a:off x="10300587" y="4330199"/>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63" name="Rectangle 962"/>
              <p:cNvSpPr/>
              <p:nvPr/>
            </p:nvSpPr>
            <p:spPr bwMode="auto">
              <a:xfrm>
                <a:off x="11216060" y="4263937"/>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64" name="Rectangle 963"/>
              <p:cNvSpPr/>
              <p:nvPr/>
            </p:nvSpPr>
            <p:spPr bwMode="auto">
              <a:xfrm>
                <a:off x="11063481" y="4330199"/>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65" name="Rectangle 964"/>
              <p:cNvSpPr/>
              <p:nvPr/>
            </p:nvSpPr>
            <p:spPr bwMode="auto">
              <a:xfrm>
                <a:off x="10605745" y="4263937"/>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66" name="Rectangle 965"/>
              <p:cNvSpPr/>
              <p:nvPr/>
            </p:nvSpPr>
            <p:spPr bwMode="auto">
              <a:xfrm>
                <a:off x="11216060" y="4396461"/>
                <a:ext cx="152579" cy="66262"/>
              </a:xfrm>
              <a:prstGeom prst="rect">
                <a:avLst/>
              </a:prstGeom>
              <a:solidFill>
                <a:schemeClr val="bg1">
                  <a:lumMod val="75000"/>
                  <a:lumOff val="2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67" name="Rectangle 966"/>
              <p:cNvSpPr/>
              <p:nvPr/>
            </p:nvSpPr>
            <p:spPr bwMode="auto">
              <a:xfrm>
                <a:off x="11063481" y="4396461"/>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68" name="Rectangle 967"/>
              <p:cNvSpPr/>
              <p:nvPr/>
            </p:nvSpPr>
            <p:spPr bwMode="auto">
              <a:xfrm>
                <a:off x="10605745" y="4396461"/>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69" name="Rectangle 968"/>
              <p:cNvSpPr/>
              <p:nvPr/>
            </p:nvSpPr>
            <p:spPr bwMode="auto">
              <a:xfrm>
                <a:off x="10453166" y="4330199"/>
                <a:ext cx="152579" cy="66262"/>
              </a:xfrm>
              <a:prstGeom prst="rect">
                <a:avLst/>
              </a:prstGeom>
              <a:solidFill>
                <a:schemeClr val="accent2">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70" name="Rectangle 969"/>
              <p:cNvSpPr/>
              <p:nvPr/>
            </p:nvSpPr>
            <p:spPr bwMode="auto">
              <a:xfrm>
                <a:off x="10300587" y="4396461"/>
                <a:ext cx="152579" cy="66262"/>
              </a:xfrm>
              <a:prstGeom prst="rect">
                <a:avLst/>
              </a:prstGeom>
              <a:solidFill>
                <a:schemeClr val="accent3">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71" name="Rectangle 970"/>
              <p:cNvSpPr/>
              <p:nvPr/>
            </p:nvSpPr>
            <p:spPr bwMode="auto">
              <a:xfrm>
                <a:off x="10453166" y="4396461"/>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sp>
            <p:nvSpPr>
              <p:cNvPr id="972" name="Rectangle 971"/>
              <p:cNvSpPr/>
              <p:nvPr/>
            </p:nvSpPr>
            <p:spPr bwMode="auto">
              <a:xfrm>
                <a:off x="10910902" y="4396461"/>
                <a:ext cx="152579" cy="66262"/>
              </a:xfrm>
              <a:prstGeom prst="rect">
                <a:avLst/>
              </a:prstGeom>
              <a:solidFill>
                <a:schemeClr val="accent6">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07/7/7/main" val="FF0000"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endParaRPr>
              </a:p>
            </p:txBody>
          </p:sp>
        </p:grpSp>
        <p:sp>
          <p:nvSpPr>
            <p:cNvPr id="831" name="Content Placeholder 2"/>
            <p:cNvSpPr txBox="1">
              <a:spLocks/>
            </p:cNvSpPr>
            <p:nvPr/>
          </p:nvSpPr>
          <p:spPr>
            <a:xfrm>
              <a:off x="10414680" y="2903303"/>
              <a:ext cx="780858" cy="203312"/>
            </a:xfrm>
            <a:prstGeom prst="rect">
              <a:avLst/>
            </a:prstGeom>
          </p:spPr>
          <p:txBody>
            <a:bodyPr vert="horz" wrap="square" lIns="0" tIns="0" rIns="0" bIns="0" rtlCol="0">
              <a:noAutofit/>
            </a:bodyPr>
            <a:lstStyle/>
            <a:p>
              <a:pPr algn="ctr" defTabSz="914363" fontAlgn="auto">
                <a:spcBef>
                  <a:spcPts val="0"/>
                </a:spcBef>
                <a:spcAft>
                  <a:spcPts val="600"/>
                </a:spcAft>
                <a:defRPr/>
              </a:pPr>
              <a:r>
                <a:rPr lang="en-US" altLang="zh-CN" sz="7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Guest Physical Memory Pages</a:t>
              </a:r>
            </a:p>
            <a:p>
              <a:pPr marL="914400" lvl="1" indent="-396875" algn="ctr" defTabSz="914363" fontAlgn="auto">
                <a:spcBef>
                  <a:spcPts val="0"/>
                </a:spcBef>
                <a:spcAft>
                  <a:spcPts val="600"/>
                </a:spcAft>
                <a:buSzPct val="90000"/>
                <a:defRPr/>
              </a:pPr>
              <a:endParaRPr lang="en-US" sz="800" dirty="0" smtClean="0">
                <a:solidFill>
                  <a:srgbClr xmlns:mc="http://schemas.openxmlformats.org/markup-compatibility/2006" xmlns:a14="http://schemas.microsoft.com/office/drawing/2007/7/7/main" val="000000" mc:Ignorable=""/>
                </a:solidFill>
                <a:latin typeface="Segoe UI" pitchFamily="34" charset="0"/>
                <a:cs typeface="+mn-cs"/>
              </a:endParaRPr>
            </a:p>
          </p:txBody>
        </p:sp>
        <p:sp>
          <p:nvSpPr>
            <p:cNvPr id="832" name="TextBox 831"/>
            <p:cNvSpPr txBox="1"/>
            <p:nvPr/>
          </p:nvSpPr>
          <p:spPr>
            <a:xfrm>
              <a:off x="10175632" y="2685345"/>
              <a:ext cx="1254368" cy="200055"/>
            </a:xfrm>
            <a:prstGeom prst="rect">
              <a:avLst/>
            </a:prstGeom>
            <a:noFill/>
          </p:spPr>
          <p:txBody>
            <a:bodyPr wrap="square" rtlCol="0">
              <a:spAutoFit/>
            </a:bodyPr>
            <a:lstStyle/>
            <a:p>
              <a:pPr algn="ctr" fontAlgn="auto">
                <a:spcBef>
                  <a:spcPts val="0"/>
                </a:spcBef>
                <a:spcAft>
                  <a:spcPts val="0"/>
                </a:spcAft>
              </a:pPr>
              <a:r>
                <a:rPr lang="en-US" altLang="zh-CN" sz="7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GUEST PHYSICAL VIEW</a:t>
              </a:r>
              <a:endParaRPr lang="en-US" altLang="zh-CN" sz="7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grpSp>
      <p:grpSp>
        <p:nvGrpSpPr>
          <p:cNvPr id="978" name="Group 977"/>
          <p:cNvGrpSpPr/>
          <p:nvPr/>
        </p:nvGrpSpPr>
        <p:grpSpPr>
          <a:xfrm>
            <a:off x="436184" y="3607699"/>
            <a:ext cx="1462954" cy="1784918"/>
            <a:chOff x="318954" y="3549082"/>
            <a:chExt cx="1462954" cy="1784918"/>
          </a:xfrm>
        </p:grpSpPr>
        <p:sp>
          <p:nvSpPr>
            <p:cNvPr id="644" name="Rounded Rectangle 643"/>
            <p:cNvSpPr/>
            <p:nvPr/>
          </p:nvSpPr>
          <p:spPr bwMode="auto">
            <a:xfrm>
              <a:off x="345225" y="3751384"/>
              <a:ext cx="1321776" cy="1582616"/>
            </a:xfrm>
            <a:prstGeom prst="roundRect">
              <a:avLst>
                <a:gd name="adj" fmla="val 4900"/>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15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pic>
          <p:nvPicPr>
            <p:cNvPr id="8" name="Picture 2" descr="c:\users\eva.ADI\Desktop\DVD36\DVD_ART36\Artwork_Imagery\Icons - Illustrations\_ WINDOWS SERVER ICONS\Hardware\Virtual Servers.png"/>
            <p:cNvPicPr>
              <a:picLocks noChangeAspect="1" noChangeArrowheads="1"/>
            </p:cNvPicPr>
            <p:nvPr/>
          </p:nvPicPr>
          <p:blipFill>
            <a:blip r:embed="rId3" cstate="print"/>
            <a:srcRect/>
            <a:stretch>
              <a:fillRect/>
            </a:stretch>
          </p:blipFill>
          <p:spPr bwMode="auto">
            <a:xfrm>
              <a:off x="748350" y="3549082"/>
              <a:ext cx="538972" cy="756298"/>
            </a:xfrm>
            <a:prstGeom prst="rect">
              <a:avLst/>
            </a:prstGeom>
            <a:noFill/>
          </p:spPr>
        </p:pic>
        <p:grpSp>
          <p:nvGrpSpPr>
            <p:cNvPr id="976" name="Group 975"/>
            <p:cNvGrpSpPr/>
            <p:nvPr/>
          </p:nvGrpSpPr>
          <p:grpSpPr>
            <a:xfrm>
              <a:off x="318954" y="4443046"/>
              <a:ext cx="1462954" cy="805263"/>
              <a:chOff x="295508" y="4443046"/>
              <a:chExt cx="1462954" cy="805263"/>
            </a:xfrm>
          </p:grpSpPr>
          <p:sp>
            <p:nvSpPr>
              <p:cNvPr id="637" name="TextBox 636"/>
              <p:cNvSpPr txBox="1"/>
              <p:nvPr/>
            </p:nvSpPr>
            <p:spPr>
              <a:xfrm>
                <a:off x="342400" y="4443046"/>
                <a:ext cx="1351586" cy="230832"/>
              </a:xfrm>
              <a:prstGeom prst="rect">
                <a:avLst/>
              </a:prstGeom>
              <a:noFill/>
            </p:spPr>
            <p:txBody>
              <a:bodyPr wrap="square" rtlCol="0">
                <a:spAutoFit/>
              </a:bodyPr>
              <a:lstStyle/>
              <a:p>
                <a:pPr fontAlgn="auto">
                  <a:spcBef>
                    <a:spcPts val="0"/>
                  </a:spcBef>
                  <a:spcAft>
                    <a:spcPts val="0"/>
                  </a:spcAft>
                </a:pPr>
                <a:r>
                  <a:rPr lang="en-US" altLang="zh-CN" sz="9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SQL Server</a:t>
                </a:r>
                <a:endParaRPr lang="en-US" altLang="zh-CN" sz="9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sp>
            <p:nvSpPr>
              <p:cNvPr id="638" name="TextBox 637"/>
              <p:cNvSpPr txBox="1"/>
              <p:nvPr/>
            </p:nvSpPr>
            <p:spPr>
              <a:xfrm>
                <a:off x="342400" y="4642338"/>
                <a:ext cx="1351586" cy="230832"/>
              </a:xfrm>
              <a:prstGeom prst="rect">
                <a:avLst/>
              </a:prstGeom>
              <a:noFill/>
            </p:spPr>
            <p:txBody>
              <a:bodyPr wrap="square" rtlCol="0">
                <a:spAutoFit/>
              </a:bodyPr>
              <a:lstStyle/>
              <a:p>
                <a:pPr fontAlgn="auto">
                  <a:spcBef>
                    <a:spcPts val="0"/>
                  </a:spcBef>
                  <a:spcAft>
                    <a:spcPts val="0"/>
                  </a:spcAft>
                </a:pPr>
                <a:r>
                  <a:rPr lang="en-US" altLang="zh-CN" sz="9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SQL Agent</a:t>
                </a:r>
                <a:endParaRPr lang="en-US" altLang="zh-CN" sz="9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sp>
            <p:nvSpPr>
              <p:cNvPr id="639" name="TextBox 638"/>
              <p:cNvSpPr txBox="1"/>
              <p:nvPr/>
            </p:nvSpPr>
            <p:spPr>
              <a:xfrm>
                <a:off x="342400" y="4829907"/>
                <a:ext cx="1351586" cy="230832"/>
              </a:xfrm>
              <a:prstGeom prst="rect">
                <a:avLst/>
              </a:prstGeom>
              <a:noFill/>
            </p:spPr>
            <p:txBody>
              <a:bodyPr wrap="square" rtlCol="0">
                <a:spAutoFit/>
              </a:bodyPr>
              <a:lstStyle/>
              <a:p>
                <a:pPr fontAlgn="auto">
                  <a:spcBef>
                    <a:spcPts val="0"/>
                  </a:spcBef>
                  <a:spcAft>
                    <a:spcPts val="0"/>
                  </a:spcAft>
                </a:pPr>
                <a:r>
                  <a:rPr lang="en-US" altLang="zh-CN" sz="9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Process 1</a:t>
                </a:r>
                <a:endParaRPr lang="en-US" altLang="zh-CN" sz="9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grpSp>
            <p:nvGrpSpPr>
              <p:cNvPr id="975" name="Group 974"/>
              <p:cNvGrpSpPr/>
              <p:nvPr/>
            </p:nvGrpSpPr>
            <p:grpSpPr>
              <a:xfrm>
                <a:off x="952000" y="4443046"/>
                <a:ext cx="806462" cy="617693"/>
                <a:chOff x="998892" y="4443046"/>
                <a:chExt cx="1351586" cy="617693"/>
              </a:xfrm>
            </p:grpSpPr>
            <p:sp>
              <p:nvSpPr>
                <p:cNvPr id="640" name="TextBox 639"/>
                <p:cNvSpPr txBox="1"/>
                <p:nvPr/>
              </p:nvSpPr>
              <p:spPr>
                <a:xfrm>
                  <a:off x="998892" y="4829907"/>
                  <a:ext cx="1351586" cy="230832"/>
                </a:xfrm>
                <a:prstGeom prst="rect">
                  <a:avLst/>
                </a:prstGeom>
                <a:noFill/>
              </p:spPr>
              <p:txBody>
                <a:bodyPr wrap="square" rtlCol="0">
                  <a:spAutoFit/>
                </a:bodyPr>
                <a:lstStyle/>
                <a:p>
                  <a:pPr fontAlgn="auto">
                    <a:spcBef>
                      <a:spcPts val="0"/>
                    </a:spcBef>
                    <a:spcAft>
                      <a:spcPts val="0"/>
                    </a:spcAft>
                  </a:pPr>
                  <a:r>
                    <a:rPr lang="en-US" altLang="zh-CN" sz="9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Process 2</a:t>
                  </a:r>
                  <a:endParaRPr lang="en-US" altLang="zh-CN" sz="9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sp>
              <p:nvSpPr>
                <p:cNvPr id="641" name="TextBox 640"/>
                <p:cNvSpPr txBox="1"/>
                <p:nvPr/>
              </p:nvSpPr>
              <p:spPr>
                <a:xfrm>
                  <a:off x="998892" y="4443046"/>
                  <a:ext cx="1351586" cy="230832"/>
                </a:xfrm>
                <a:prstGeom prst="rect">
                  <a:avLst/>
                </a:prstGeom>
                <a:noFill/>
              </p:spPr>
              <p:txBody>
                <a:bodyPr wrap="square" rtlCol="0">
                  <a:spAutoFit/>
                </a:bodyPr>
                <a:lstStyle/>
                <a:p>
                  <a:pPr fontAlgn="auto">
                    <a:spcBef>
                      <a:spcPts val="0"/>
                    </a:spcBef>
                    <a:spcAft>
                      <a:spcPts val="0"/>
                    </a:spcAft>
                  </a:pPr>
                  <a:r>
                    <a:rPr lang="en-US" altLang="zh-CN" sz="9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Process 4</a:t>
                  </a:r>
                  <a:endParaRPr lang="en-US" altLang="zh-CN" sz="9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sp>
              <p:nvSpPr>
                <p:cNvPr id="642" name="TextBox 641"/>
                <p:cNvSpPr txBox="1"/>
                <p:nvPr/>
              </p:nvSpPr>
              <p:spPr>
                <a:xfrm>
                  <a:off x="998892" y="4642338"/>
                  <a:ext cx="1351586" cy="230832"/>
                </a:xfrm>
                <a:prstGeom prst="rect">
                  <a:avLst/>
                </a:prstGeom>
                <a:noFill/>
              </p:spPr>
              <p:txBody>
                <a:bodyPr wrap="square" rtlCol="0">
                  <a:spAutoFit/>
                </a:bodyPr>
                <a:lstStyle/>
                <a:p>
                  <a:pPr fontAlgn="auto">
                    <a:spcBef>
                      <a:spcPts val="0"/>
                    </a:spcBef>
                    <a:spcAft>
                      <a:spcPts val="0"/>
                    </a:spcAft>
                  </a:pPr>
                  <a:r>
                    <a:rPr lang="en-US" altLang="zh-CN" sz="9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Process 7</a:t>
                  </a:r>
                  <a:endParaRPr lang="en-US" altLang="zh-CN" sz="9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grpSp>
          <p:sp>
            <p:nvSpPr>
              <p:cNvPr id="643" name="TextBox 642"/>
              <p:cNvSpPr txBox="1"/>
              <p:nvPr/>
            </p:nvSpPr>
            <p:spPr>
              <a:xfrm>
                <a:off x="295508" y="5017477"/>
                <a:ext cx="1351586" cy="230832"/>
              </a:xfrm>
              <a:prstGeom prst="rect">
                <a:avLst/>
              </a:prstGeom>
              <a:noFill/>
            </p:spPr>
            <p:txBody>
              <a:bodyPr wrap="square" rtlCol="0">
                <a:spAutoFit/>
              </a:bodyPr>
              <a:lstStyle/>
              <a:p>
                <a:pPr algn="ctr" fontAlgn="auto">
                  <a:spcBef>
                    <a:spcPts val="0"/>
                  </a:spcBef>
                  <a:spcAft>
                    <a:spcPts val="0"/>
                  </a:spcAft>
                </a:pPr>
                <a:r>
                  <a:rPr lang="en-US" altLang="zh-CN" sz="9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Operating System</a:t>
                </a:r>
                <a:endParaRPr lang="en-US" altLang="zh-CN" sz="9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grpSp>
        <p:sp>
          <p:nvSpPr>
            <p:cNvPr id="977" name="Oval 976"/>
            <p:cNvSpPr/>
            <p:nvPr/>
          </p:nvSpPr>
          <p:spPr bwMode="auto">
            <a:xfrm>
              <a:off x="515815" y="4114800"/>
              <a:ext cx="890954" cy="246185"/>
            </a:xfrm>
            <a:prstGeom prst="ellipse">
              <a:avLst/>
            </a:prstGeom>
            <a:gradFill flip="none" rotWithShape="1">
              <a:gsLst>
                <a:gs pos="0">
                  <a:schemeClr val="bg1">
                    <a:lumMod val="95000"/>
                    <a:alpha val="0"/>
                  </a:schemeClr>
                </a:gs>
                <a:gs pos="50000">
                  <a:schemeClr val="bg1">
                    <a:lumMod val="75000"/>
                    <a:alpha val="17000"/>
                  </a:schemeClr>
                </a:gs>
                <a:gs pos="82000">
                  <a:srgbClr xmlns:mc="http://schemas.openxmlformats.org/markup-compatibility/2006" xmlns:a14="http://schemas.microsoft.com/office/drawing/2007/7/7/main" val="CCCCCC" mc:Ignorable="">
                    <a:lumMod val="75000"/>
                    <a:alpha val="30000"/>
                  </a:srgbClr>
                </a:gs>
              </a:gsLst>
              <a:lin ang="5400000" scaled="0"/>
              <a:tileRect/>
            </a:gradFill>
            <a:ln w="34925">
              <a:noFill/>
              <a:round/>
              <a:headEnd/>
              <a:tailEnd/>
            </a:ln>
            <a:effectLst>
              <a:outerShdw blurRad="254000" dist="38100" dir="5400000" algn="t" rotWithShape="0">
                <a:schemeClr val="bg1">
                  <a:alpha val="40000"/>
                </a:scheme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ltLang="zh-CN" kern="0" dirty="0" err="1" smtClean="0">
                <a:solidFill>
                  <a:sysClr val="windowText" lastClr="000000"/>
                </a:solidFill>
                <a:latin typeface="Segoe UI" pitchFamily="34" charset="0"/>
                <a:cs typeface="+mn-cs"/>
              </a:endParaRPr>
            </a:p>
          </p:txBody>
        </p:sp>
      </p:grpSp>
      <p:grpSp>
        <p:nvGrpSpPr>
          <p:cNvPr id="979" name="Group 978"/>
          <p:cNvGrpSpPr/>
          <p:nvPr/>
        </p:nvGrpSpPr>
        <p:grpSpPr>
          <a:xfrm>
            <a:off x="1866400" y="3607699"/>
            <a:ext cx="1462954" cy="1784918"/>
            <a:chOff x="318954" y="3549082"/>
            <a:chExt cx="1462954" cy="1784918"/>
          </a:xfrm>
        </p:grpSpPr>
        <p:sp>
          <p:nvSpPr>
            <p:cNvPr id="980" name="Rounded Rectangle 979"/>
            <p:cNvSpPr/>
            <p:nvPr/>
          </p:nvSpPr>
          <p:spPr bwMode="auto">
            <a:xfrm>
              <a:off x="345225" y="3751384"/>
              <a:ext cx="1321776" cy="1582616"/>
            </a:xfrm>
            <a:prstGeom prst="roundRect">
              <a:avLst>
                <a:gd name="adj" fmla="val 4900"/>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15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pic>
          <p:nvPicPr>
            <p:cNvPr id="981" name="Picture 2" descr="c:\users\eva.ADI\Desktop\DVD36\DVD_ART36\Artwork_Imagery\Icons - Illustrations\_ WINDOWS SERVER ICONS\Hardware\Virtual Servers.png"/>
            <p:cNvPicPr>
              <a:picLocks noChangeAspect="1" noChangeArrowheads="1"/>
            </p:cNvPicPr>
            <p:nvPr/>
          </p:nvPicPr>
          <p:blipFill>
            <a:blip r:embed="rId3" cstate="print"/>
            <a:srcRect/>
            <a:stretch>
              <a:fillRect/>
            </a:stretch>
          </p:blipFill>
          <p:spPr bwMode="auto">
            <a:xfrm>
              <a:off x="748350" y="3549082"/>
              <a:ext cx="538972" cy="756298"/>
            </a:xfrm>
            <a:prstGeom prst="rect">
              <a:avLst/>
            </a:prstGeom>
            <a:noFill/>
          </p:spPr>
        </p:pic>
        <p:grpSp>
          <p:nvGrpSpPr>
            <p:cNvPr id="982" name="Group 981"/>
            <p:cNvGrpSpPr/>
            <p:nvPr/>
          </p:nvGrpSpPr>
          <p:grpSpPr>
            <a:xfrm>
              <a:off x="318954" y="4443046"/>
              <a:ext cx="1462954" cy="805263"/>
              <a:chOff x="295508" y="4443046"/>
              <a:chExt cx="1462954" cy="805263"/>
            </a:xfrm>
          </p:grpSpPr>
          <p:sp>
            <p:nvSpPr>
              <p:cNvPr id="984" name="TextBox 983"/>
              <p:cNvSpPr txBox="1"/>
              <p:nvPr/>
            </p:nvSpPr>
            <p:spPr>
              <a:xfrm>
                <a:off x="342400" y="4443046"/>
                <a:ext cx="1351586" cy="230832"/>
              </a:xfrm>
              <a:prstGeom prst="rect">
                <a:avLst/>
              </a:prstGeom>
              <a:noFill/>
            </p:spPr>
            <p:txBody>
              <a:bodyPr wrap="square" rtlCol="0">
                <a:spAutoFit/>
              </a:bodyPr>
              <a:lstStyle/>
              <a:p>
                <a:pPr fontAlgn="auto">
                  <a:spcBef>
                    <a:spcPts val="0"/>
                  </a:spcBef>
                  <a:spcAft>
                    <a:spcPts val="0"/>
                  </a:spcAft>
                </a:pPr>
                <a:r>
                  <a:rPr lang="en-US" altLang="zh-CN" sz="9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SQL Server</a:t>
                </a:r>
                <a:endParaRPr lang="en-US" altLang="zh-CN" sz="9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sp>
            <p:nvSpPr>
              <p:cNvPr id="985" name="TextBox 984"/>
              <p:cNvSpPr txBox="1"/>
              <p:nvPr/>
            </p:nvSpPr>
            <p:spPr>
              <a:xfrm>
                <a:off x="342400" y="4642338"/>
                <a:ext cx="1351586" cy="230832"/>
              </a:xfrm>
              <a:prstGeom prst="rect">
                <a:avLst/>
              </a:prstGeom>
              <a:noFill/>
            </p:spPr>
            <p:txBody>
              <a:bodyPr wrap="square" rtlCol="0">
                <a:spAutoFit/>
              </a:bodyPr>
              <a:lstStyle/>
              <a:p>
                <a:pPr fontAlgn="auto">
                  <a:spcBef>
                    <a:spcPts val="0"/>
                  </a:spcBef>
                  <a:spcAft>
                    <a:spcPts val="0"/>
                  </a:spcAft>
                </a:pPr>
                <a:r>
                  <a:rPr lang="en-US" altLang="zh-CN" sz="9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SQL Agent</a:t>
                </a:r>
                <a:endParaRPr lang="en-US" altLang="zh-CN" sz="9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sp>
            <p:nvSpPr>
              <p:cNvPr id="986" name="TextBox 985"/>
              <p:cNvSpPr txBox="1"/>
              <p:nvPr/>
            </p:nvSpPr>
            <p:spPr>
              <a:xfrm>
                <a:off x="342400" y="4829907"/>
                <a:ext cx="1351586" cy="230832"/>
              </a:xfrm>
              <a:prstGeom prst="rect">
                <a:avLst/>
              </a:prstGeom>
              <a:noFill/>
            </p:spPr>
            <p:txBody>
              <a:bodyPr wrap="square" rtlCol="0">
                <a:spAutoFit/>
              </a:bodyPr>
              <a:lstStyle/>
              <a:p>
                <a:pPr fontAlgn="auto">
                  <a:spcBef>
                    <a:spcPts val="0"/>
                  </a:spcBef>
                  <a:spcAft>
                    <a:spcPts val="0"/>
                  </a:spcAft>
                </a:pPr>
                <a:r>
                  <a:rPr lang="en-US" altLang="zh-CN" sz="9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Process 1</a:t>
                </a:r>
                <a:endParaRPr lang="en-US" altLang="zh-CN" sz="9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grpSp>
            <p:nvGrpSpPr>
              <p:cNvPr id="987" name="Group 986"/>
              <p:cNvGrpSpPr/>
              <p:nvPr/>
            </p:nvGrpSpPr>
            <p:grpSpPr>
              <a:xfrm>
                <a:off x="952000" y="4443046"/>
                <a:ext cx="806462" cy="617693"/>
                <a:chOff x="998892" y="4443046"/>
                <a:chExt cx="1351586" cy="617693"/>
              </a:xfrm>
            </p:grpSpPr>
            <p:sp>
              <p:nvSpPr>
                <p:cNvPr id="989" name="TextBox 988"/>
                <p:cNvSpPr txBox="1"/>
                <p:nvPr/>
              </p:nvSpPr>
              <p:spPr>
                <a:xfrm>
                  <a:off x="998892" y="4829907"/>
                  <a:ext cx="1351586" cy="230832"/>
                </a:xfrm>
                <a:prstGeom prst="rect">
                  <a:avLst/>
                </a:prstGeom>
                <a:noFill/>
              </p:spPr>
              <p:txBody>
                <a:bodyPr wrap="square" rtlCol="0">
                  <a:spAutoFit/>
                </a:bodyPr>
                <a:lstStyle/>
                <a:p>
                  <a:pPr fontAlgn="auto">
                    <a:spcBef>
                      <a:spcPts val="0"/>
                    </a:spcBef>
                    <a:spcAft>
                      <a:spcPts val="0"/>
                    </a:spcAft>
                  </a:pPr>
                  <a:r>
                    <a:rPr lang="en-US" altLang="zh-CN" sz="9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Process 2</a:t>
                  </a:r>
                  <a:endParaRPr lang="en-US" altLang="zh-CN" sz="9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sp>
              <p:nvSpPr>
                <p:cNvPr id="990" name="TextBox 989"/>
                <p:cNvSpPr txBox="1"/>
                <p:nvPr/>
              </p:nvSpPr>
              <p:spPr>
                <a:xfrm>
                  <a:off x="998892" y="4443046"/>
                  <a:ext cx="1351586" cy="230832"/>
                </a:xfrm>
                <a:prstGeom prst="rect">
                  <a:avLst/>
                </a:prstGeom>
                <a:noFill/>
              </p:spPr>
              <p:txBody>
                <a:bodyPr wrap="square" rtlCol="0">
                  <a:spAutoFit/>
                </a:bodyPr>
                <a:lstStyle/>
                <a:p>
                  <a:pPr fontAlgn="auto">
                    <a:spcBef>
                      <a:spcPts val="0"/>
                    </a:spcBef>
                    <a:spcAft>
                      <a:spcPts val="0"/>
                    </a:spcAft>
                  </a:pPr>
                  <a:r>
                    <a:rPr lang="en-US" altLang="zh-CN" sz="9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Process 4</a:t>
                  </a:r>
                  <a:endParaRPr lang="en-US" altLang="zh-CN" sz="9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sp>
              <p:nvSpPr>
                <p:cNvPr id="991" name="TextBox 990"/>
                <p:cNvSpPr txBox="1"/>
                <p:nvPr/>
              </p:nvSpPr>
              <p:spPr>
                <a:xfrm>
                  <a:off x="998892" y="4642338"/>
                  <a:ext cx="1351586" cy="230832"/>
                </a:xfrm>
                <a:prstGeom prst="rect">
                  <a:avLst/>
                </a:prstGeom>
                <a:noFill/>
              </p:spPr>
              <p:txBody>
                <a:bodyPr wrap="square" rtlCol="0">
                  <a:spAutoFit/>
                </a:bodyPr>
                <a:lstStyle/>
                <a:p>
                  <a:pPr fontAlgn="auto">
                    <a:spcBef>
                      <a:spcPts val="0"/>
                    </a:spcBef>
                    <a:spcAft>
                      <a:spcPts val="0"/>
                    </a:spcAft>
                  </a:pPr>
                  <a:r>
                    <a:rPr lang="en-US" altLang="zh-CN" sz="9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Process 7</a:t>
                  </a:r>
                  <a:endParaRPr lang="en-US" altLang="zh-CN" sz="9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grpSp>
          <p:sp>
            <p:nvSpPr>
              <p:cNvPr id="988" name="TextBox 987"/>
              <p:cNvSpPr txBox="1"/>
              <p:nvPr/>
            </p:nvSpPr>
            <p:spPr>
              <a:xfrm>
                <a:off x="295508" y="5017477"/>
                <a:ext cx="1351586" cy="230832"/>
              </a:xfrm>
              <a:prstGeom prst="rect">
                <a:avLst/>
              </a:prstGeom>
              <a:noFill/>
            </p:spPr>
            <p:txBody>
              <a:bodyPr wrap="square" rtlCol="0">
                <a:spAutoFit/>
              </a:bodyPr>
              <a:lstStyle/>
              <a:p>
                <a:pPr algn="ctr" fontAlgn="auto">
                  <a:spcBef>
                    <a:spcPts val="0"/>
                  </a:spcBef>
                  <a:spcAft>
                    <a:spcPts val="0"/>
                  </a:spcAft>
                </a:pPr>
                <a:r>
                  <a:rPr lang="en-US" altLang="zh-CN" sz="9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Operating System</a:t>
                </a:r>
                <a:endParaRPr lang="en-US" altLang="zh-CN" sz="9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grpSp>
        <p:sp>
          <p:nvSpPr>
            <p:cNvPr id="983" name="Oval 982"/>
            <p:cNvSpPr/>
            <p:nvPr/>
          </p:nvSpPr>
          <p:spPr bwMode="auto">
            <a:xfrm>
              <a:off x="515815" y="4114800"/>
              <a:ext cx="890954" cy="246185"/>
            </a:xfrm>
            <a:prstGeom prst="ellipse">
              <a:avLst/>
            </a:prstGeom>
            <a:gradFill flip="none" rotWithShape="1">
              <a:gsLst>
                <a:gs pos="0">
                  <a:schemeClr val="bg1">
                    <a:lumMod val="95000"/>
                    <a:alpha val="0"/>
                  </a:schemeClr>
                </a:gs>
                <a:gs pos="50000">
                  <a:schemeClr val="bg1">
                    <a:lumMod val="75000"/>
                    <a:alpha val="17000"/>
                  </a:schemeClr>
                </a:gs>
                <a:gs pos="82000">
                  <a:srgbClr xmlns:mc="http://schemas.openxmlformats.org/markup-compatibility/2006" xmlns:a14="http://schemas.microsoft.com/office/drawing/2007/7/7/main" val="CCCCCC" mc:Ignorable="">
                    <a:lumMod val="75000"/>
                    <a:alpha val="30000"/>
                  </a:srgbClr>
                </a:gs>
              </a:gsLst>
              <a:lin ang="5400000" scaled="0"/>
              <a:tileRect/>
            </a:gradFill>
            <a:ln w="34925">
              <a:noFill/>
              <a:round/>
              <a:headEnd/>
              <a:tailEnd/>
            </a:ln>
            <a:effectLst>
              <a:outerShdw blurRad="254000" dist="38100" dir="5400000" algn="t" rotWithShape="0">
                <a:schemeClr val="bg1">
                  <a:alpha val="40000"/>
                </a:scheme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ltLang="zh-CN" kern="0" dirty="0" err="1" smtClean="0">
                <a:solidFill>
                  <a:sysClr val="windowText" lastClr="000000"/>
                </a:solidFill>
                <a:latin typeface="Segoe UI" pitchFamily="34" charset="0"/>
                <a:cs typeface="+mn-cs"/>
              </a:endParaRPr>
            </a:p>
          </p:txBody>
        </p:sp>
      </p:grpSp>
      <p:grpSp>
        <p:nvGrpSpPr>
          <p:cNvPr id="992" name="Group 991"/>
          <p:cNvGrpSpPr/>
          <p:nvPr/>
        </p:nvGrpSpPr>
        <p:grpSpPr>
          <a:xfrm>
            <a:off x="3296616" y="3607699"/>
            <a:ext cx="1462954" cy="1784918"/>
            <a:chOff x="318954" y="3549082"/>
            <a:chExt cx="1462954" cy="1784918"/>
          </a:xfrm>
        </p:grpSpPr>
        <p:sp>
          <p:nvSpPr>
            <p:cNvPr id="993" name="Rounded Rectangle 992"/>
            <p:cNvSpPr/>
            <p:nvPr/>
          </p:nvSpPr>
          <p:spPr bwMode="auto">
            <a:xfrm>
              <a:off x="345225" y="3751384"/>
              <a:ext cx="1321776" cy="1582616"/>
            </a:xfrm>
            <a:prstGeom prst="roundRect">
              <a:avLst>
                <a:gd name="adj" fmla="val 4900"/>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182880" tIns="91440" rIns="0" bIns="91440" numCol="1" rtlCol="0" anchor="ctr" anchorCtr="0" compatLnSpc="1">
              <a:prstTxWarp prst="textNoShape">
                <a:avLst/>
              </a:prstTxWarp>
            </a:bodyPr>
            <a:lstStyle/>
            <a:p>
              <a:pPr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15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pic>
          <p:nvPicPr>
            <p:cNvPr id="994" name="Picture 2" descr="c:\users\eva.ADI\Desktop\DVD36\DVD_ART36\Artwork_Imagery\Icons - Illustrations\_ WINDOWS SERVER ICONS\Hardware\Virtual Servers.png"/>
            <p:cNvPicPr>
              <a:picLocks noChangeAspect="1" noChangeArrowheads="1"/>
            </p:cNvPicPr>
            <p:nvPr/>
          </p:nvPicPr>
          <p:blipFill>
            <a:blip r:embed="rId3" cstate="print"/>
            <a:srcRect/>
            <a:stretch>
              <a:fillRect/>
            </a:stretch>
          </p:blipFill>
          <p:spPr bwMode="auto">
            <a:xfrm>
              <a:off x="748350" y="3549082"/>
              <a:ext cx="538972" cy="756298"/>
            </a:xfrm>
            <a:prstGeom prst="rect">
              <a:avLst/>
            </a:prstGeom>
            <a:noFill/>
          </p:spPr>
        </p:pic>
        <p:grpSp>
          <p:nvGrpSpPr>
            <p:cNvPr id="995" name="Group 994"/>
            <p:cNvGrpSpPr/>
            <p:nvPr/>
          </p:nvGrpSpPr>
          <p:grpSpPr>
            <a:xfrm>
              <a:off x="318954" y="4443046"/>
              <a:ext cx="1462954" cy="805263"/>
              <a:chOff x="295508" y="4443046"/>
              <a:chExt cx="1462954" cy="805263"/>
            </a:xfrm>
          </p:grpSpPr>
          <p:sp>
            <p:nvSpPr>
              <p:cNvPr id="997" name="TextBox 996"/>
              <p:cNvSpPr txBox="1"/>
              <p:nvPr/>
            </p:nvSpPr>
            <p:spPr>
              <a:xfrm>
                <a:off x="342400" y="4443046"/>
                <a:ext cx="1351586" cy="230832"/>
              </a:xfrm>
              <a:prstGeom prst="rect">
                <a:avLst/>
              </a:prstGeom>
              <a:noFill/>
            </p:spPr>
            <p:txBody>
              <a:bodyPr wrap="square" rtlCol="0">
                <a:spAutoFit/>
              </a:bodyPr>
              <a:lstStyle/>
              <a:p>
                <a:pPr fontAlgn="auto">
                  <a:spcBef>
                    <a:spcPts val="0"/>
                  </a:spcBef>
                  <a:spcAft>
                    <a:spcPts val="0"/>
                  </a:spcAft>
                </a:pPr>
                <a:r>
                  <a:rPr lang="en-US" altLang="zh-CN" sz="9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SQL Server</a:t>
                </a:r>
                <a:endParaRPr lang="en-US" altLang="zh-CN" sz="9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sp>
            <p:nvSpPr>
              <p:cNvPr id="998" name="TextBox 997"/>
              <p:cNvSpPr txBox="1"/>
              <p:nvPr/>
            </p:nvSpPr>
            <p:spPr>
              <a:xfrm>
                <a:off x="342400" y="4642338"/>
                <a:ext cx="1351586" cy="230832"/>
              </a:xfrm>
              <a:prstGeom prst="rect">
                <a:avLst/>
              </a:prstGeom>
              <a:noFill/>
            </p:spPr>
            <p:txBody>
              <a:bodyPr wrap="square" rtlCol="0">
                <a:spAutoFit/>
              </a:bodyPr>
              <a:lstStyle/>
              <a:p>
                <a:pPr fontAlgn="auto">
                  <a:spcBef>
                    <a:spcPts val="0"/>
                  </a:spcBef>
                  <a:spcAft>
                    <a:spcPts val="0"/>
                  </a:spcAft>
                </a:pPr>
                <a:r>
                  <a:rPr lang="en-US" altLang="zh-CN" sz="9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SQL Agent</a:t>
                </a:r>
                <a:endParaRPr lang="en-US" altLang="zh-CN" sz="9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sp>
            <p:nvSpPr>
              <p:cNvPr id="999" name="TextBox 998"/>
              <p:cNvSpPr txBox="1"/>
              <p:nvPr/>
            </p:nvSpPr>
            <p:spPr>
              <a:xfrm>
                <a:off x="342400" y="4829907"/>
                <a:ext cx="1351586" cy="230832"/>
              </a:xfrm>
              <a:prstGeom prst="rect">
                <a:avLst/>
              </a:prstGeom>
              <a:noFill/>
            </p:spPr>
            <p:txBody>
              <a:bodyPr wrap="square" rtlCol="0">
                <a:spAutoFit/>
              </a:bodyPr>
              <a:lstStyle/>
              <a:p>
                <a:pPr fontAlgn="auto">
                  <a:spcBef>
                    <a:spcPts val="0"/>
                  </a:spcBef>
                  <a:spcAft>
                    <a:spcPts val="0"/>
                  </a:spcAft>
                </a:pPr>
                <a:r>
                  <a:rPr lang="en-US" altLang="zh-CN" sz="9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Process 1</a:t>
                </a:r>
                <a:endParaRPr lang="en-US" altLang="zh-CN" sz="9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grpSp>
            <p:nvGrpSpPr>
              <p:cNvPr id="1000" name="Group 999"/>
              <p:cNvGrpSpPr/>
              <p:nvPr/>
            </p:nvGrpSpPr>
            <p:grpSpPr>
              <a:xfrm>
                <a:off x="952000" y="4443046"/>
                <a:ext cx="806462" cy="617693"/>
                <a:chOff x="998892" y="4443046"/>
                <a:chExt cx="1351586" cy="617693"/>
              </a:xfrm>
            </p:grpSpPr>
            <p:sp>
              <p:nvSpPr>
                <p:cNvPr id="1002" name="TextBox 1001"/>
                <p:cNvSpPr txBox="1"/>
                <p:nvPr/>
              </p:nvSpPr>
              <p:spPr>
                <a:xfrm>
                  <a:off x="998892" y="4829907"/>
                  <a:ext cx="1351586" cy="230832"/>
                </a:xfrm>
                <a:prstGeom prst="rect">
                  <a:avLst/>
                </a:prstGeom>
                <a:noFill/>
              </p:spPr>
              <p:txBody>
                <a:bodyPr wrap="square" rtlCol="0">
                  <a:spAutoFit/>
                </a:bodyPr>
                <a:lstStyle/>
                <a:p>
                  <a:pPr fontAlgn="auto">
                    <a:spcBef>
                      <a:spcPts val="0"/>
                    </a:spcBef>
                    <a:spcAft>
                      <a:spcPts val="0"/>
                    </a:spcAft>
                  </a:pPr>
                  <a:r>
                    <a:rPr lang="en-US" altLang="zh-CN" sz="9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Process 2</a:t>
                  </a:r>
                  <a:endParaRPr lang="en-US" altLang="zh-CN" sz="9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sp>
              <p:nvSpPr>
                <p:cNvPr id="1003" name="TextBox 1002"/>
                <p:cNvSpPr txBox="1"/>
                <p:nvPr/>
              </p:nvSpPr>
              <p:spPr>
                <a:xfrm>
                  <a:off x="998892" y="4443046"/>
                  <a:ext cx="1351586" cy="230832"/>
                </a:xfrm>
                <a:prstGeom prst="rect">
                  <a:avLst/>
                </a:prstGeom>
                <a:noFill/>
              </p:spPr>
              <p:txBody>
                <a:bodyPr wrap="square" rtlCol="0">
                  <a:spAutoFit/>
                </a:bodyPr>
                <a:lstStyle/>
                <a:p>
                  <a:pPr fontAlgn="auto">
                    <a:spcBef>
                      <a:spcPts val="0"/>
                    </a:spcBef>
                    <a:spcAft>
                      <a:spcPts val="0"/>
                    </a:spcAft>
                  </a:pPr>
                  <a:r>
                    <a:rPr lang="en-US" altLang="zh-CN" sz="9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Process 4</a:t>
                  </a:r>
                  <a:endParaRPr lang="en-US" altLang="zh-CN" sz="9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sp>
              <p:nvSpPr>
                <p:cNvPr id="1004" name="TextBox 1003"/>
                <p:cNvSpPr txBox="1"/>
                <p:nvPr/>
              </p:nvSpPr>
              <p:spPr>
                <a:xfrm>
                  <a:off x="998892" y="4642338"/>
                  <a:ext cx="1351586" cy="230832"/>
                </a:xfrm>
                <a:prstGeom prst="rect">
                  <a:avLst/>
                </a:prstGeom>
                <a:noFill/>
              </p:spPr>
              <p:txBody>
                <a:bodyPr wrap="square" rtlCol="0">
                  <a:spAutoFit/>
                </a:bodyPr>
                <a:lstStyle/>
                <a:p>
                  <a:pPr fontAlgn="auto">
                    <a:spcBef>
                      <a:spcPts val="0"/>
                    </a:spcBef>
                    <a:spcAft>
                      <a:spcPts val="0"/>
                    </a:spcAft>
                  </a:pPr>
                  <a:r>
                    <a:rPr lang="en-US" altLang="zh-CN" sz="9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Process 7</a:t>
                  </a:r>
                  <a:endParaRPr lang="en-US" altLang="zh-CN" sz="9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grpSp>
          <p:sp>
            <p:nvSpPr>
              <p:cNvPr id="1001" name="TextBox 1000"/>
              <p:cNvSpPr txBox="1"/>
              <p:nvPr/>
            </p:nvSpPr>
            <p:spPr>
              <a:xfrm>
                <a:off x="295508" y="5017477"/>
                <a:ext cx="1351586" cy="230832"/>
              </a:xfrm>
              <a:prstGeom prst="rect">
                <a:avLst/>
              </a:prstGeom>
              <a:noFill/>
            </p:spPr>
            <p:txBody>
              <a:bodyPr wrap="square" rtlCol="0">
                <a:spAutoFit/>
              </a:bodyPr>
              <a:lstStyle/>
              <a:p>
                <a:pPr algn="ctr" fontAlgn="auto">
                  <a:spcBef>
                    <a:spcPts val="0"/>
                  </a:spcBef>
                  <a:spcAft>
                    <a:spcPts val="0"/>
                  </a:spcAft>
                </a:pPr>
                <a:r>
                  <a:rPr lang="en-US" altLang="zh-CN" sz="9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Operating System</a:t>
                </a:r>
                <a:endParaRPr lang="en-US" altLang="zh-CN" sz="9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grpSp>
        <p:sp>
          <p:nvSpPr>
            <p:cNvPr id="996" name="Oval 995"/>
            <p:cNvSpPr/>
            <p:nvPr/>
          </p:nvSpPr>
          <p:spPr bwMode="auto">
            <a:xfrm>
              <a:off x="515815" y="4114800"/>
              <a:ext cx="890954" cy="246185"/>
            </a:xfrm>
            <a:prstGeom prst="ellipse">
              <a:avLst/>
            </a:prstGeom>
            <a:gradFill flip="none" rotWithShape="1">
              <a:gsLst>
                <a:gs pos="0">
                  <a:schemeClr val="bg1">
                    <a:lumMod val="95000"/>
                    <a:alpha val="0"/>
                  </a:schemeClr>
                </a:gs>
                <a:gs pos="50000">
                  <a:schemeClr val="bg1">
                    <a:lumMod val="75000"/>
                    <a:alpha val="17000"/>
                  </a:schemeClr>
                </a:gs>
                <a:gs pos="82000">
                  <a:srgbClr xmlns:mc="http://schemas.openxmlformats.org/markup-compatibility/2006" xmlns:a14="http://schemas.microsoft.com/office/drawing/2007/7/7/main" val="CCCCCC" mc:Ignorable="">
                    <a:lumMod val="75000"/>
                    <a:alpha val="30000"/>
                  </a:srgbClr>
                </a:gs>
              </a:gsLst>
              <a:lin ang="5400000" scaled="0"/>
              <a:tileRect/>
            </a:gradFill>
            <a:ln w="34925">
              <a:noFill/>
              <a:round/>
              <a:headEnd/>
              <a:tailEnd/>
            </a:ln>
            <a:effectLst>
              <a:outerShdw blurRad="254000" dist="38100" dir="5400000" algn="t" rotWithShape="0">
                <a:schemeClr val="bg1">
                  <a:alpha val="40000"/>
                </a:scheme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ltLang="zh-CN" kern="0" dirty="0" err="1" smtClean="0">
                <a:solidFill>
                  <a:sysClr val="windowText" lastClr="000000"/>
                </a:solidFill>
                <a:latin typeface="Segoe UI" pitchFamily="34" charset="0"/>
                <a:cs typeface="+mn-cs"/>
              </a:endParaRPr>
            </a:p>
          </p:txBody>
        </p:sp>
      </p:grpSp>
      <p:grpSp>
        <p:nvGrpSpPr>
          <p:cNvPr id="1008" name="Group 1007"/>
          <p:cNvGrpSpPr/>
          <p:nvPr/>
        </p:nvGrpSpPr>
        <p:grpSpPr>
          <a:xfrm>
            <a:off x="4218941" y="3192731"/>
            <a:ext cx="1065213" cy="1076324"/>
            <a:chOff x="4148603" y="3052054"/>
            <a:chExt cx="1065213" cy="1076324"/>
          </a:xfrm>
        </p:grpSpPr>
        <p:sp>
          <p:nvSpPr>
            <p:cNvPr id="1005" name="Freeform 126"/>
            <p:cNvSpPr>
              <a:spLocks/>
            </p:cNvSpPr>
            <p:nvPr/>
          </p:nvSpPr>
          <p:spPr bwMode="auto">
            <a:xfrm rot="10800000">
              <a:off x="4148603" y="3052054"/>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alpha val="0"/>
                  </a:srgbClr>
                </a:gs>
                <a:gs pos="100000">
                  <a:srgbClr xmlns:mc="http://schemas.openxmlformats.org/markup-compatibility/2006" xmlns:a14="http://schemas.microsoft.com/office/drawing/2007/7/7/main" val="FF3300" mc:Ignorable="">
                    <a:lumMod val="50000"/>
                    <a:alpha val="0"/>
                  </a:srgbClr>
                </a:gs>
              </a:gsLst>
              <a:lin ang="0" scaled="0"/>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1006" name="Freeform 126"/>
            <p:cNvSpPr>
              <a:spLocks/>
            </p:cNvSpPr>
            <p:nvPr/>
          </p:nvSpPr>
          <p:spPr bwMode="auto">
            <a:xfrm rot="10800000">
              <a:off x="4148603" y="3433054"/>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alpha val="0"/>
                  </a:srgbClr>
                </a:gs>
                <a:gs pos="100000">
                  <a:srgbClr xmlns:mc="http://schemas.openxmlformats.org/markup-compatibility/2006" xmlns:a14="http://schemas.microsoft.com/office/drawing/2007/7/7/main" val="FF3300" mc:Ignorable="">
                    <a:lumMod val="50000"/>
                    <a:alpha val="0"/>
                  </a:srgbClr>
                </a:gs>
              </a:gsLst>
              <a:lin ang="0" scaled="0"/>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1007" name="Freeform 126"/>
            <p:cNvSpPr>
              <a:spLocks/>
            </p:cNvSpPr>
            <p:nvPr/>
          </p:nvSpPr>
          <p:spPr bwMode="auto">
            <a:xfrm rot="10800000">
              <a:off x="4148603" y="3814053"/>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alpha val="0"/>
                  </a:srgbClr>
                </a:gs>
                <a:gs pos="100000">
                  <a:srgbClr xmlns:mc="http://schemas.openxmlformats.org/markup-compatibility/2006" xmlns:a14="http://schemas.microsoft.com/office/drawing/2007/7/7/main" val="FF3300" mc:Ignorable="">
                    <a:lumMod val="50000"/>
                    <a:alpha val="0"/>
                  </a:srgbClr>
                </a:gs>
              </a:gsLst>
              <a:lin ang="0" scaled="0"/>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grpSp>
      <p:sp>
        <p:nvSpPr>
          <p:cNvPr id="1009" name="Freeform 126"/>
          <p:cNvSpPr>
            <a:spLocks/>
          </p:cNvSpPr>
          <p:nvPr/>
        </p:nvSpPr>
        <p:spPr bwMode="auto">
          <a:xfrm rot="16200000">
            <a:off x="7284526" y="3913703"/>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alpha val="0"/>
                </a:srgbClr>
              </a:gs>
              <a:gs pos="100000">
                <a:srgbClr xmlns:mc="http://schemas.openxmlformats.org/markup-compatibility/2006" xmlns:a14="http://schemas.microsoft.com/office/drawing/2007/7/7/main" val="FF3300" mc:Ignorable="">
                  <a:lumMod val="50000"/>
                  <a:alpha val="0"/>
                </a:srgbClr>
              </a:gs>
            </a:gsLst>
            <a:lin ang="0" scaled="0"/>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1010" name="Freeform 126"/>
          <p:cNvSpPr>
            <a:spLocks/>
          </p:cNvSpPr>
          <p:nvPr/>
        </p:nvSpPr>
        <p:spPr bwMode="auto">
          <a:xfrm rot="16200000">
            <a:off x="6540111" y="3913703"/>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alpha val="0"/>
                </a:srgbClr>
              </a:gs>
              <a:gs pos="100000">
                <a:srgbClr xmlns:mc="http://schemas.openxmlformats.org/markup-compatibility/2006" xmlns:a14="http://schemas.microsoft.com/office/drawing/2007/7/7/main" val="FF3300" mc:Ignorable="">
                  <a:lumMod val="50000"/>
                  <a:alpha val="0"/>
                </a:srgbClr>
              </a:gs>
            </a:gsLst>
            <a:lin ang="0" scaled="0"/>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1011" name="Freeform 126"/>
          <p:cNvSpPr>
            <a:spLocks/>
          </p:cNvSpPr>
          <p:nvPr/>
        </p:nvSpPr>
        <p:spPr bwMode="auto">
          <a:xfrm rot="16200000">
            <a:off x="5783973" y="3913703"/>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alpha val="0"/>
                </a:srgbClr>
              </a:gs>
              <a:gs pos="100000">
                <a:srgbClr xmlns:mc="http://schemas.openxmlformats.org/markup-compatibility/2006" xmlns:a14="http://schemas.microsoft.com/office/drawing/2007/7/7/main" val="FF3300" mc:Ignorable="">
                  <a:lumMod val="50000"/>
                  <a:alpha val="0"/>
                </a:srgbClr>
              </a:gs>
            </a:gsLst>
            <a:lin ang="0" scaled="0"/>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55202"/>
            <a:ext cx="8610600" cy="387798"/>
          </a:xfrm>
        </p:spPr>
        <p:txBody>
          <a:bodyPr/>
          <a:lstStyle/>
          <a:p>
            <a:r>
              <a:rPr lang="en-GB" sz="2800" dirty="0" smtClean="0">
                <a:solidFill>
                  <a:schemeClr val="accent4">
                    <a:lumMod val="75000"/>
                  </a:schemeClr>
                </a:solidFill>
              </a:rPr>
              <a:t>What </a:t>
            </a:r>
            <a:r>
              <a:rPr lang="en-GB" sz="2800" dirty="0">
                <a:solidFill>
                  <a:schemeClr val="accent4">
                    <a:lumMod val="75000"/>
                  </a:schemeClr>
                </a:solidFill>
              </a:rPr>
              <a:t>I</a:t>
            </a:r>
            <a:r>
              <a:rPr lang="en-GB" sz="2800" dirty="0" smtClean="0">
                <a:solidFill>
                  <a:schemeClr val="accent4">
                    <a:lumMod val="75000"/>
                  </a:schemeClr>
                </a:solidFill>
              </a:rPr>
              <a:t>s Consolidation?</a:t>
            </a:r>
            <a:endParaRPr lang="en-GB" dirty="0">
              <a:solidFill>
                <a:schemeClr val="accent4">
                  <a:lumMod val="75000"/>
                </a:schemeClr>
              </a:solidFill>
            </a:endParaRPr>
          </a:p>
        </p:txBody>
      </p:sp>
      <p:grpSp>
        <p:nvGrpSpPr>
          <p:cNvPr id="32" name="Group 31"/>
          <p:cNvGrpSpPr/>
          <p:nvPr/>
        </p:nvGrpSpPr>
        <p:grpSpPr>
          <a:xfrm>
            <a:off x="457200" y="1568302"/>
            <a:ext cx="7792714" cy="5137298"/>
            <a:chOff x="457200" y="1568302"/>
            <a:chExt cx="7792714" cy="5137298"/>
          </a:xfrm>
        </p:grpSpPr>
        <p:pic>
          <p:nvPicPr>
            <p:cNvPr id="2051" name="Picture 3" descr="C:\Users\Graeme\AppData\Local\Microsoft\Windows\Temporary Internet Files\Content.IE5\T4I4ZX0E\MPj04392560000[1].jpg"/>
            <p:cNvPicPr>
              <a:picLocks noChangeAspect="1" noChangeArrowheads="1"/>
            </p:cNvPicPr>
            <p:nvPr/>
          </p:nvPicPr>
          <p:blipFill>
            <a:blip r:embed="rId3">
              <a:duotone>
                <a:prstClr val="black"/>
                <a:schemeClr val="tx1">
                  <a:tint val="45000"/>
                  <a:satMod val="400000"/>
                </a:schemeClr>
              </a:duotone>
              <a:lum bright="-30000" contrast="-30000"/>
            </a:blip>
            <a:srcRect b="18605"/>
            <a:stretch>
              <a:fillRect/>
            </a:stretch>
          </p:blipFill>
          <p:spPr bwMode="auto">
            <a:xfrm flipH="1">
              <a:off x="457200" y="1568302"/>
              <a:ext cx="7772400" cy="5061098"/>
            </a:xfrm>
            <a:prstGeom prst="rect">
              <a:avLst/>
            </a:prstGeom>
            <a:ln>
              <a:noFill/>
            </a:ln>
            <a:effectLst>
              <a:softEdge rad="63500"/>
            </a:effectLst>
          </p:spPr>
        </p:pic>
        <p:pic>
          <p:nvPicPr>
            <p:cNvPr id="1026" name="Picture 2" descr="C:\Users\Graeme\AppData\Local\Microsoft\Windows\Temporary Internet Files\Content.IE5\9P2MW97H\MPj04096290000[1].jpg"/>
            <p:cNvPicPr>
              <a:picLocks noChangeAspect="1" noChangeArrowheads="1"/>
            </p:cNvPicPr>
            <p:nvPr/>
          </p:nvPicPr>
          <p:blipFill>
            <a:blip r:embed="rId4" cstate="print">
              <a:grayscl/>
            </a:blip>
            <a:srcRect/>
            <a:stretch>
              <a:fillRect/>
            </a:stretch>
          </p:blipFill>
          <p:spPr bwMode="auto">
            <a:xfrm>
              <a:off x="6172200" y="3581400"/>
              <a:ext cx="2077714" cy="3124200"/>
            </a:xfrm>
            <a:prstGeom prst="rect">
              <a:avLst/>
            </a:prstGeom>
            <a:ln>
              <a:noFill/>
            </a:ln>
            <a:effectLst>
              <a:softEdge rad="112500"/>
            </a:effectLst>
          </p:spPr>
        </p:pic>
      </p:grpSp>
      <p:sp>
        <p:nvSpPr>
          <p:cNvPr id="5" name="Rounded Rectangle 4"/>
          <p:cNvSpPr/>
          <p:nvPr/>
        </p:nvSpPr>
        <p:spPr bwMode="auto">
          <a:xfrm>
            <a:off x="4876800" y="2438400"/>
            <a:ext cx="2667000" cy="2362200"/>
          </a:xfrm>
          <a:prstGeom prst="roundRect">
            <a:avLst/>
          </a:prstGeom>
          <a:gradFill flip="none" rotWithShape="1">
            <a:gsLst>
              <a:gs pos="0">
                <a:schemeClr val="tx1"/>
              </a:gs>
              <a:gs pos="53000">
                <a:schemeClr val="accent6">
                  <a:alpha val="29000"/>
                </a:schemeClr>
              </a:gs>
            </a:gsLst>
            <a:lin ang="5400000" scaled="1"/>
            <a:tileRect/>
          </a:gradFill>
          <a:ln>
            <a:headEnd type="none" w="med" len="med"/>
            <a:tailEnd type="none" w="med" len="med"/>
          </a:ln>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2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Reduce the number of servers in the enterprise and optimize utilization of hardware resources</a:t>
            </a:r>
          </a:p>
        </p:txBody>
      </p:sp>
      <p:sp>
        <p:nvSpPr>
          <p:cNvPr id="35" name="Down Arrow 34"/>
          <p:cNvSpPr/>
          <p:nvPr/>
        </p:nvSpPr>
        <p:spPr bwMode="auto">
          <a:xfrm rot="5400000" flipV="1">
            <a:off x="1333500" y="1485900"/>
            <a:ext cx="2743200" cy="4343400"/>
          </a:xfrm>
          <a:prstGeom prst="downArrow">
            <a:avLst>
              <a:gd name="adj1" fmla="val 77541"/>
              <a:gd name="adj2" fmla="val 38372"/>
            </a:avLst>
          </a:prstGeom>
          <a:gradFill flip="none" rotWithShape="1">
            <a:gsLst>
              <a:gs pos="0">
                <a:schemeClr val="tx1"/>
              </a:gs>
              <a:gs pos="80000">
                <a:schemeClr val="bg2">
                  <a:lumMod val="50000"/>
                  <a:alpha val="56000"/>
                </a:schemeClr>
              </a:gs>
              <a:gs pos="96000">
                <a:schemeClr val="bg1">
                  <a:lumMod val="85000"/>
                  <a:alpha val="23000"/>
                </a:schemeClr>
              </a:gs>
            </a:gsLst>
            <a:lin ang="16200000" scaled="1"/>
            <a:tileRect/>
          </a:gradFill>
          <a:ln>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ndParaRPr>
          </a:p>
        </p:txBody>
      </p:sp>
      <p:sp>
        <p:nvSpPr>
          <p:cNvPr id="38" name="TextBox 37"/>
          <p:cNvSpPr txBox="1"/>
          <p:nvPr/>
        </p:nvSpPr>
        <p:spPr>
          <a:xfrm>
            <a:off x="685801" y="2921472"/>
            <a:ext cx="3200399" cy="1421928"/>
          </a:xfrm>
          <a:prstGeom prst="rect">
            <a:avLst/>
          </a:prstGeom>
          <a:noFill/>
        </p:spPr>
        <p:txBody>
          <a:bodyPr wrap="squar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GB"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Combine applications from multiple underutilized servers to fewer servers</a:t>
            </a:r>
            <a:endParaRPr lang="en-GB" sz="2400" dirty="0" smtClean="0">
              <a:solidFill>
                <a:schemeClr val="bg1">
                  <a:lumMod val="75000"/>
                </a:schemeClr>
              </a:solidFill>
            </a:endParaRPr>
          </a:p>
        </p:txBody>
      </p:sp>
      <p:sp>
        <p:nvSpPr>
          <p:cNvPr id="12" name="Title 24"/>
          <p:cNvSpPr txBox="1">
            <a:spLocks/>
          </p:cNvSpPr>
          <p:nvPr/>
        </p:nvSpPr>
        <p:spPr>
          <a:xfrm>
            <a:off x="228600" y="97203"/>
            <a:ext cx="8534400" cy="5539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50" normalizeH="0" baseline="0" noProof="0" dirty="0" smtClean="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uLnTx/>
                <a:uFillTx/>
                <a:latin typeface="segoe ui" pitchFamily="34" charset="0"/>
                <a:ea typeface="+mn-ea"/>
                <a:cs typeface="Arial" charset="0"/>
              </a:rPr>
              <a:t>The Trend Towards Consolidation</a:t>
            </a:r>
            <a:endParaRPr kumimoji="0" lang="en-US" sz="4000" b="0" i="0" u="none" strike="noStrike" kern="1200" cap="none" spc="-150" normalizeH="0" baseline="0" noProof="0" dirty="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uLnTx/>
              <a:uFillTx/>
              <a:latin typeface="segoe ui" pitchFamily="34" charset="0"/>
              <a:ea typeface="+mn-ea"/>
              <a:cs typeface="Arial"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Rounded Rectangle 237"/>
          <p:cNvSpPr/>
          <p:nvPr/>
        </p:nvSpPr>
        <p:spPr>
          <a:xfrm rot="10800000" flipH="1">
            <a:off x="1222250" y="850613"/>
            <a:ext cx="6702552" cy="4607211"/>
          </a:xfrm>
          <a:prstGeom prst="roundRect">
            <a:avLst>
              <a:gd name="adj" fmla="val 3404"/>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254000" dist="38100" dir="5400000" algn="t" rotWithShape="0">
              <a:schemeClr val="bg1">
                <a:alpha val="40000"/>
              </a:scheme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ltLang="zh-CN" kern="0" dirty="0">
              <a:solidFill>
                <a:sysClr val="windowText" lastClr="000000"/>
              </a:solidFill>
              <a:latin typeface="Segoe UI" pitchFamily="34" charset="0"/>
              <a:cs typeface="+mn-cs"/>
            </a:endParaRPr>
          </a:p>
        </p:txBody>
      </p:sp>
      <p:sp>
        <p:nvSpPr>
          <p:cNvPr id="241" name="Freeform 15"/>
          <p:cNvSpPr>
            <a:spLocks/>
          </p:cNvSpPr>
          <p:nvPr/>
        </p:nvSpPr>
        <p:spPr bwMode="auto">
          <a:xfrm rot="5400000">
            <a:off x="2471820" y="908841"/>
            <a:ext cx="4199863" cy="6699007"/>
          </a:xfrm>
          <a:prstGeom prst="roundRect">
            <a:avLst>
              <a:gd name="adj" fmla="val 0"/>
            </a:avLst>
          </a:pr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srgbClr>
              </a:gs>
              <a:gs pos="82000">
                <a:srgbClr xmlns:mc="http://schemas.openxmlformats.org/markup-compatibility/2006" xmlns:a14="http://schemas.microsoft.com/office/drawing/2007/7/7/main" val="FF3300" mc:Ignorable="">
                  <a:lumMod val="50000"/>
                </a:srgb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239" name="Rectangle 238"/>
          <p:cNvSpPr/>
          <p:nvPr/>
        </p:nvSpPr>
        <p:spPr>
          <a:xfrm rot="16200000">
            <a:off x="2942740" y="295243"/>
            <a:ext cx="3261572" cy="9140948"/>
          </a:xfrm>
          <a:prstGeom prst="rect">
            <a:avLst/>
          </a:prstGeom>
          <a:gradFill flip="none" rotWithShape="1">
            <a:gsLst>
              <a:gs pos="0">
                <a:schemeClr val="tx1">
                  <a:lumMod val="65000"/>
                  <a:lumOff val="35000"/>
                </a:schemeClr>
              </a:gs>
              <a:gs pos="50000">
                <a:schemeClr val="tx1">
                  <a:lumMod val="75000"/>
                  <a:lumOff val="25000"/>
                </a:schemeClr>
              </a:gs>
              <a:gs pos="82000">
                <a:schemeClr val="tx1">
                  <a:lumMod val="95000"/>
                  <a:lumOff val="5000"/>
                </a:schemeClr>
              </a:gs>
            </a:gsLst>
            <a:path path="circle">
              <a:fillToRect l="50000" t="50000" r="50000" b="50000"/>
            </a:path>
            <a:tileRect/>
          </a:gradFill>
          <a:ln w="349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auto">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kern="0" dirty="0">
              <a:solidFill>
                <a:sysClr val="windowText" lastClr="000000"/>
              </a:solidFill>
              <a:latin typeface="Segoe UI" pitchFamily="34" charset="0"/>
              <a:cs typeface="+mn-cs"/>
            </a:endParaRPr>
          </a:p>
        </p:txBody>
      </p:sp>
      <p:sp>
        <p:nvSpPr>
          <p:cNvPr id="184" name="Rectangle 183"/>
          <p:cNvSpPr/>
          <p:nvPr/>
        </p:nvSpPr>
        <p:spPr>
          <a:xfrm rot="16200000">
            <a:off x="3565814" y="-1277675"/>
            <a:ext cx="2015424" cy="6702552"/>
          </a:xfrm>
          <a:prstGeom prst="rect">
            <a:avLst/>
          </a:prstGeom>
          <a:gradFill flip="none" rotWithShape="1">
            <a:gsLst>
              <a:gs pos="0">
                <a:schemeClr val="tx1">
                  <a:lumMod val="65000"/>
                  <a:lumOff val="35000"/>
                </a:schemeClr>
              </a:gs>
              <a:gs pos="50000">
                <a:schemeClr val="tx1">
                  <a:lumMod val="75000"/>
                  <a:lumOff val="25000"/>
                </a:schemeClr>
              </a:gs>
              <a:gs pos="82000">
                <a:schemeClr val="tx1">
                  <a:lumMod val="95000"/>
                  <a:lumOff val="5000"/>
                </a:schemeClr>
              </a:gs>
            </a:gsLst>
            <a:path path="circle">
              <a:fillToRect l="50000" t="50000" r="50000" b="50000"/>
            </a:path>
            <a:tileRect/>
          </a:gradFill>
          <a:ln w="349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auto">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kern="0" dirty="0">
              <a:solidFill>
                <a:sysClr val="windowText" lastClr="000000"/>
              </a:solidFill>
              <a:latin typeface="Segoe UI" pitchFamily="34" charset="0"/>
              <a:cs typeface="+mn-cs"/>
            </a:endParaRPr>
          </a:p>
        </p:txBody>
      </p:sp>
      <p:sp>
        <p:nvSpPr>
          <p:cNvPr id="248" name="Rectangle 247"/>
          <p:cNvSpPr/>
          <p:nvPr/>
        </p:nvSpPr>
        <p:spPr>
          <a:xfrm>
            <a:off x="1953491" y="3586955"/>
            <a:ext cx="5552622" cy="2823370"/>
          </a:xfrm>
          <a:prstGeom prst="rect">
            <a:avLst/>
          </a:prstGeom>
          <a:solidFill>
            <a:srgbClr xmlns:mc="http://schemas.openxmlformats.org/markup-compatibility/2006" xmlns:a14="http://schemas.microsoft.com/office/drawing/2007/7/7/main" val="333333" mc:Ignorable=""/>
          </a:solidFill>
          <a:ln w="12700" cap="flat" cmpd="sng" algn="ctr">
            <a:noFill/>
            <a:prstDash val="solid"/>
            <a:round/>
            <a:headEnd type="none" w="med" len="med"/>
            <a:tailEnd type="none" w="med" len="med"/>
          </a:ln>
          <a:effectLst/>
        </p:spPr>
        <p:txBody>
          <a:bodyPr spcFirstLastPara="0" vert="horz" wrap="square" lIns="7620" tIns="7620" rIns="7620" bIns="7620" numCol="1" spcCol="1270" anchor="t" anchorCtr="0">
            <a:noAutofit/>
          </a:bodyPr>
          <a:lstStyle/>
          <a:p>
            <a:pPr marL="0" lvl="1" indent="-342900"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14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sp>
        <p:nvSpPr>
          <p:cNvPr id="247" name="Round Same Side Corner Rectangle 246"/>
          <p:cNvSpPr/>
          <p:nvPr/>
        </p:nvSpPr>
        <p:spPr>
          <a:xfrm rot="5400000">
            <a:off x="6360761" y="4617367"/>
            <a:ext cx="2816352" cy="755073"/>
          </a:xfrm>
          <a:prstGeom prst="round2SameRect">
            <a:avLst>
              <a:gd name="adj1" fmla="val 16549"/>
              <a:gd name="adj2" fmla="val 0"/>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127000" dist="38100" dir="5400000" algn="t" rotWithShape="0">
              <a:schemeClr val="bg1">
                <a:alpha val="17000"/>
              </a:scheme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ltLang="zh-CN" kern="0" dirty="0">
              <a:solidFill>
                <a:sysClr val="windowText" lastClr="000000"/>
              </a:solidFill>
              <a:latin typeface="Segoe UI" pitchFamily="34" charset="0"/>
              <a:cs typeface="+mn-cs"/>
            </a:endParaRPr>
          </a:p>
        </p:txBody>
      </p:sp>
      <p:sp>
        <p:nvSpPr>
          <p:cNvPr id="244" name="Round Same Side Corner Rectangle 243"/>
          <p:cNvSpPr/>
          <p:nvPr/>
        </p:nvSpPr>
        <p:spPr>
          <a:xfrm rot="16200000" flipH="1">
            <a:off x="-319126" y="4039201"/>
            <a:ext cx="2816352" cy="1911401"/>
          </a:xfrm>
          <a:prstGeom prst="round2SameRect">
            <a:avLst>
              <a:gd name="adj1" fmla="val 4921"/>
              <a:gd name="adj2" fmla="val 0"/>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127000" dist="38100" dir="5400000" algn="t" rotWithShape="0">
              <a:schemeClr val="bg1">
                <a:alpha val="17000"/>
              </a:scheme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ltLang="zh-CN" kern="0" dirty="0">
              <a:solidFill>
                <a:sysClr val="windowText" lastClr="000000"/>
              </a:solidFill>
              <a:latin typeface="Segoe UI" pitchFamily="34" charset="0"/>
              <a:cs typeface="+mn-cs"/>
            </a:endParaRPr>
          </a:p>
        </p:txBody>
      </p:sp>
      <p:sp>
        <p:nvSpPr>
          <p:cNvPr id="78" name="Title 1"/>
          <p:cNvSpPr>
            <a:spLocks noGrp="1"/>
          </p:cNvSpPr>
          <p:nvPr>
            <p:ph type="title"/>
          </p:nvPr>
        </p:nvSpPr>
        <p:spPr/>
        <p:txBody>
          <a:bodyPr/>
          <a:lstStyle/>
          <a:p>
            <a:r>
              <a:rPr lang="en-US" smtClean="0"/>
              <a:t>Consolidation Hardware – Snoop Filtering</a:t>
            </a:r>
            <a:endParaRPr lang="en-US" dirty="0"/>
          </a:p>
        </p:txBody>
      </p:sp>
      <p:cxnSp>
        <p:nvCxnSpPr>
          <p:cNvPr id="6" name="Straight Connector 5"/>
          <p:cNvCxnSpPr/>
          <p:nvPr/>
        </p:nvCxnSpPr>
        <p:spPr>
          <a:xfrm rot="5400000">
            <a:off x="637067" y="4996426"/>
            <a:ext cx="2819400" cy="0"/>
          </a:xfrm>
          <a:prstGeom prst="line">
            <a:avLst/>
          </a:prstGeom>
          <a:ln w="12700">
            <a:solidFill>
              <a:srgbClr xmlns:mc="http://schemas.openxmlformats.org/markup-compatibility/2006" xmlns:a14="http://schemas.microsoft.com/office/drawing/2007/7/7/main" val="000000" mc:Ignorable="">
                <a:alpha val="40000"/>
              </a:srgb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154075" y="4996426"/>
            <a:ext cx="2819400" cy="0"/>
          </a:xfrm>
          <a:prstGeom prst="line">
            <a:avLst/>
          </a:prstGeom>
          <a:ln w="12700">
            <a:solidFill>
              <a:srgbClr xmlns:mc="http://schemas.openxmlformats.org/markup-compatibility/2006" xmlns:a14="http://schemas.microsoft.com/office/drawing/2007/7/7/main" val="000000" mc:Ignorable="">
                <a:alpha val="40000"/>
              </a:srgb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671083" y="4996426"/>
            <a:ext cx="2819400" cy="0"/>
          </a:xfrm>
          <a:prstGeom prst="line">
            <a:avLst/>
          </a:prstGeom>
          <a:ln w="12700">
            <a:solidFill>
              <a:srgbClr xmlns:mc="http://schemas.openxmlformats.org/markup-compatibility/2006" xmlns:a14="http://schemas.microsoft.com/office/drawing/2007/7/7/main" val="000000" mc:Ignorable="">
                <a:alpha val="40000"/>
              </a:srgb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2188091" y="4996426"/>
            <a:ext cx="2819400" cy="0"/>
          </a:xfrm>
          <a:prstGeom prst="line">
            <a:avLst/>
          </a:prstGeom>
          <a:ln w="12700">
            <a:solidFill>
              <a:srgbClr xmlns:mc="http://schemas.openxmlformats.org/markup-compatibility/2006" xmlns:a14="http://schemas.microsoft.com/office/drawing/2007/7/7/main" val="000000" mc:Ignorable="">
                <a:alpha val="40000"/>
              </a:srgb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3848100" y="4996426"/>
            <a:ext cx="2819400" cy="0"/>
          </a:xfrm>
          <a:prstGeom prst="line">
            <a:avLst/>
          </a:prstGeom>
          <a:ln w="12700">
            <a:solidFill>
              <a:srgbClr xmlns:mc="http://schemas.openxmlformats.org/markup-compatibility/2006" xmlns:a14="http://schemas.microsoft.com/office/drawing/2007/7/7/main" val="000000" mc:Ignorable="">
                <a:alpha val="40000"/>
              </a:srgb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4381500" y="4996426"/>
            <a:ext cx="2819400" cy="0"/>
          </a:xfrm>
          <a:prstGeom prst="line">
            <a:avLst/>
          </a:prstGeom>
          <a:ln w="12700">
            <a:solidFill>
              <a:srgbClr xmlns:mc="http://schemas.openxmlformats.org/markup-compatibility/2006" xmlns:a14="http://schemas.microsoft.com/office/drawing/2007/7/7/main" val="000000" mc:Ignorable="">
                <a:alpha val="40000"/>
              </a:srgb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4914900" y="4996426"/>
            <a:ext cx="2819400" cy="0"/>
          </a:xfrm>
          <a:prstGeom prst="line">
            <a:avLst/>
          </a:prstGeom>
          <a:ln w="12700">
            <a:solidFill>
              <a:srgbClr xmlns:mc="http://schemas.openxmlformats.org/markup-compatibility/2006" xmlns:a14="http://schemas.microsoft.com/office/drawing/2007/7/7/main" val="000000" mc:Ignorable="">
                <a:alpha val="40000"/>
              </a:srgb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5448300" y="4996426"/>
            <a:ext cx="2819400" cy="0"/>
          </a:xfrm>
          <a:prstGeom prst="line">
            <a:avLst/>
          </a:prstGeom>
          <a:ln w="12700">
            <a:solidFill>
              <a:srgbClr xmlns:mc="http://schemas.openxmlformats.org/markup-compatibility/2006" xmlns:a14="http://schemas.microsoft.com/office/drawing/2007/7/7/main" val="000000" mc:Ignorable="">
                <a:alpha val="40000"/>
              </a:srgb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5981699" y="4996426"/>
            <a:ext cx="2819400" cy="0"/>
          </a:xfrm>
          <a:prstGeom prst="line">
            <a:avLst/>
          </a:prstGeom>
          <a:ln w="12700">
            <a:solidFill>
              <a:srgbClr xmlns:mc="http://schemas.openxmlformats.org/markup-compatibility/2006" xmlns:a14="http://schemas.microsoft.com/office/drawing/2007/7/7/main" val="000000" mc:Ignorable="">
                <a:alpha val="40000"/>
              </a:srgb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685264" y="3237625"/>
            <a:ext cx="6248400" cy="276999"/>
          </a:xfrm>
          <a:prstGeom prst="rect">
            <a:avLst/>
          </a:prstGeom>
          <a:noFill/>
        </p:spPr>
        <p:txBody>
          <a:bodyPr wrap="square" rtlCol="0">
            <a:spAutoFit/>
          </a:bodyPr>
          <a:lstStyle/>
          <a:p>
            <a:pPr fontAlgn="auto">
              <a:spcBef>
                <a:spcPts val="0"/>
              </a:spcBef>
              <a:spcAft>
                <a:spcPts val="0"/>
              </a:spcAft>
              <a:tabLst>
                <a:tab pos="690563" algn="l"/>
                <a:tab pos="1254125" algn="l"/>
                <a:tab pos="1776413" algn="l"/>
                <a:tab pos="2116138" algn="l"/>
                <a:tab pos="3370263" algn="l"/>
                <a:tab pos="3890963" algn="l"/>
                <a:tab pos="4454525" algn="l"/>
                <a:tab pos="4976813" algn="l"/>
                <a:tab pos="5368925" algn="l"/>
              </a:tabLst>
            </a:pPr>
            <a:r>
              <a:rPr lang="en-US" sz="1200" dirty="0">
                <a:solidFill>
                  <a:srgbClr xmlns:mc="http://schemas.openxmlformats.org/markup-compatibility/2006" xmlns:a14="http://schemas.microsoft.com/office/drawing/2007/7/7/main" val="000000" mc:Ignorable=""/>
                </a:solidFill>
                <a:latin typeface="Segoe UI" pitchFamily="34" charset="0"/>
                <a:cs typeface="+mn-cs"/>
              </a:rPr>
              <a:t> </a:t>
            </a:r>
            <a:r>
              <a:rPr lang="en-US" sz="1200" dirty="0" smtClean="0">
                <a:solidFill>
                  <a:srgbClr xmlns:mc="http://schemas.openxmlformats.org/markup-compatibility/2006" xmlns:a14="http://schemas.microsoft.com/office/drawing/2007/7/7/main" val="000000" mc:Ignorable=""/>
                </a:solidFill>
                <a:latin typeface="Segoe UI" pitchFamily="34" charset="0"/>
                <a:cs typeface="+mn-cs"/>
              </a:rPr>
              <a:t>    </a:t>
            </a:r>
            <a:r>
              <a:rPr lang="en-US" altLang="zh-CN" sz="12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C0	C1	C2	C3	MCH0	C4	C5	C6	C7	MCH1</a:t>
            </a:r>
            <a:endParaRPr lang="en-US" altLang="zh-CN" sz="12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cxnSp>
        <p:nvCxnSpPr>
          <p:cNvPr id="16" name="Straight Arrow Connector 15"/>
          <p:cNvCxnSpPr/>
          <p:nvPr/>
        </p:nvCxnSpPr>
        <p:spPr>
          <a:xfrm>
            <a:off x="2057400" y="3815326"/>
            <a:ext cx="533400" cy="76200"/>
          </a:xfrm>
          <a:prstGeom prst="straightConnector1">
            <a:avLst/>
          </a:prstGeom>
          <a:ln w="1270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057400" y="3815326"/>
            <a:ext cx="1018309" cy="294856"/>
          </a:xfrm>
          <a:prstGeom prst="straightConnector1">
            <a:avLst/>
          </a:prstGeom>
          <a:ln w="1270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2057400" y="3815326"/>
            <a:ext cx="1547037" cy="597186"/>
          </a:xfrm>
          <a:prstGeom prst="straightConnector1">
            <a:avLst/>
          </a:prstGeom>
          <a:ln w="1270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2057400" y="4143876"/>
            <a:ext cx="3200400" cy="685800"/>
          </a:xfrm>
          <a:prstGeom prst="straightConnector1">
            <a:avLst/>
          </a:prstGeom>
          <a:ln w="1270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2057400" y="4143876"/>
            <a:ext cx="3733800" cy="914400"/>
          </a:xfrm>
          <a:prstGeom prst="straightConnector1">
            <a:avLst/>
          </a:prstGeom>
          <a:ln w="1270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2057400" y="4143876"/>
            <a:ext cx="4267200" cy="1119250"/>
          </a:xfrm>
          <a:prstGeom prst="straightConnector1">
            <a:avLst/>
          </a:prstGeom>
          <a:ln w="1270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2057400" y="4143876"/>
            <a:ext cx="4800600" cy="1424050"/>
          </a:xfrm>
          <a:prstGeom prst="straightConnector1">
            <a:avLst/>
          </a:prstGeom>
          <a:ln w="1270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2590800" y="3891526"/>
            <a:ext cx="4800600" cy="228600"/>
          </a:xfrm>
          <a:prstGeom prst="straightConnector1">
            <a:avLst/>
          </a:prstGeom>
          <a:noFill/>
          <a:ln w="12700">
            <a:solidFill>
              <a:srgbClr xmlns:mc="http://schemas.openxmlformats.org/markup-compatibility/2006" xmlns:a14="http://schemas.microsoft.com/office/drawing/2007/7/7/main" val="FF3300" mc:Ignorable="">
                <a:alpha val="69804"/>
              </a:srgbClr>
            </a:solidFill>
            <a:prstDash val="solid"/>
            <a:round/>
            <a:headEnd type="none" w="med" len="med"/>
            <a:tailEnd type="triangle" w="med" len="med"/>
          </a:ln>
        </p:spPr>
      </p:cxnSp>
      <p:cxnSp>
        <p:nvCxnSpPr>
          <p:cNvPr id="82" name="Straight Arrow Connector 81"/>
          <p:cNvCxnSpPr/>
          <p:nvPr/>
        </p:nvCxnSpPr>
        <p:spPr>
          <a:xfrm>
            <a:off x="3075709" y="4110182"/>
            <a:ext cx="4315691" cy="238544"/>
          </a:xfrm>
          <a:prstGeom prst="straightConnector1">
            <a:avLst/>
          </a:prstGeom>
          <a:noFill/>
          <a:ln w="12700">
            <a:solidFill>
              <a:srgbClr xmlns:mc="http://schemas.openxmlformats.org/markup-compatibility/2006" xmlns:a14="http://schemas.microsoft.com/office/drawing/2007/7/7/main" val="FF3300" mc:Ignorable="">
                <a:alpha val="69804"/>
              </a:srgbClr>
            </a:solidFill>
            <a:prstDash val="solid"/>
            <a:round/>
            <a:headEnd type="none" w="med" len="med"/>
            <a:tailEnd type="triangle" w="med" len="med"/>
          </a:ln>
        </p:spPr>
      </p:cxnSp>
      <p:cxnSp>
        <p:nvCxnSpPr>
          <p:cNvPr id="85" name="Straight Arrow Connector 84"/>
          <p:cNvCxnSpPr/>
          <p:nvPr/>
        </p:nvCxnSpPr>
        <p:spPr>
          <a:xfrm>
            <a:off x="3620655" y="4414982"/>
            <a:ext cx="3770745" cy="162344"/>
          </a:xfrm>
          <a:prstGeom prst="straightConnector1">
            <a:avLst/>
          </a:prstGeom>
          <a:noFill/>
          <a:ln w="12700">
            <a:solidFill>
              <a:srgbClr xmlns:mc="http://schemas.openxmlformats.org/markup-compatibility/2006" xmlns:a14="http://schemas.microsoft.com/office/drawing/2007/7/7/main" val="FF3300" mc:Ignorable="">
                <a:alpha val="69804"/>
              </a:srgbClr>
            </a:solidFill>
            <a:prstDash val="solid"/>
            <a:round/>
            <a:headEnd type="none" w="med" len="med"/>
            <a:tailEnd type="triangle" w="med" len="med"/>
          </a:ln>
        </p:spPr>
      </p:cxnSp>
      <p:cxnSp>
        <p:nvCxnSpPr>
          <p:cNvPr id="90" name="Straight Arrow Connector 89"/>
          <p:cNvCxnSpPr/>
          <p:nvPr/>
        </p:nvCxnSpPr>
        <p:spPr>
          <a:xfrm>
            <a:off x="5257800" y="4824398"/>
            <a:ext cx="2133600" cy="228600"/>
          </a:xfrm>
          <a:prstGeom prst="straightConnector1">
            <a:avLst/>
          </a:prstGeom>
          <a:noFill/>
          <a:ln w="12700">
            <a:solidFill>
              <a:srgbClr xmlns:mc="http://schemas.openxmlformats.org/markup-compatibility/2006" xmlns:a14="http://schemas.microsoft.com/office/drawing/2007/7/7/main" val="FF3300" mc:Ignorable="">
                <a:alpha val="69804"/>
              </a:srgbClr>
            </a:solidFill>
            <a:prstDash val="solid"/>
            <a:round/>
            <a:headEnd type="none" w="med" len="med"/>
            <a:tailEnd type="triangle" w="med" len="med"/>
          </a:ln>
        </p:spPr>
      </p:cxnSp>
      <p:cxnSp>
        <p:nvCxnSpPr>
          <p:cNvPr id="96" name="Straight Arrow Connector 95"/>
          <p:cNvCxnSpPr/>
          <p:nvPr/>
        </p:nvCxnSpPr>
        <p:spPr>
          <a:xfrm>
            <a:off x="5802745" y="5062234"/>
            <a:ext cx="1588655" cy="174784"/>
          </a:xfrm>
          <a:prstGeom prst="straightConnector1">
            <a:avLst/>
          </a:prstGeom>
          <a:noFill/>
          <a:ln w="12700">
            <a:solidFill>
              <a:srgbClr xmlns:mc="http://schemas.openxmlformats.org/markup-compatibility/2006" xmlns:a14="http://schemas.microsoft.com/office/drawing/2007/7/7/main" val="FF3300" mc:Ignorable="">
                <a:alpha val="69804"/>
              </a:srgbClr>
            </a:solidFill>
            <a:prstDash val="solid"/>
            <a:round/>
            <a:headEnd type="none" w="med" len="med"/>
            <a:tailEnd type="triangle" w="med" len="med"/>
          </a:ln>
        </p:spPr>
      </p:cxnSp>
      <p:cxnSp>
        <p:nvCxnSpPr>
          <p:cNvPr id="99" name="Straight Arrow Connector 98"/>
          <p:cNvCxnSpPr/>
          <p:nvPr/>
        </p:nvCxnSpPr>
        <p:spPr>
          <a:xfrm>
            <a:off x="6296025" y="5267325"/>
            <a:ext cx="1095375" cy="148201"/>
          </a:xfrm>
          <a:prstGeom prst="straightConnector1">
            <a:avLst/>
          </a:prstGeom>
          <a:noFill/>
          <a:ln w="12700">
            <a:solidFill>
              <a:srgbClr xmlns:mc="http://schemas.openxmlformats.org/markup-compatibility/2006" xmlns:a14="http://schemas.microsoft.com/office/drawing/2007/7/7/main" val="FF3300" mc:Ignorable="">
                <a:alpha val="69804"/>
              </a:srgbClr>
            </a:solidFill>
            <a:prstDash val="solid"/>
            <a:round/>
            <a:headEnd type="none" w="med" len="med"/>
            <a:tailEnd type="triangle" w="med" len="med"/>
          </a:ln>
        </p:spPr>
      </p:cxnSp>
      <p:cxnSp>
        <p:nvCxnSpPr>
          <p:cNvPr id="103" name="Straight Arrow Connector 102"/>
          <p:cNvCxnSpPr/>
          <p:nvPr/>
        </p:nvCxnSpPr>
        <p:spPr>
          <a:xfrm>
            <a:off x="6858000" y="5567926"/>
            <a:ext cx="533400" cy="77788"/>
          </a:xfrm>
          <a:prstGeom prst="straightConnector1">
            <a:avLst/>
          </a:prstGeom>
          <a:noFill/>
          <a:ln w="12700">
            <a:solidFill>
              <a:srgbClr xmlns:mc="http://schemas.openxmlformats.org/markup-compatibility/2006" xmlns:a14="http://schemas.microsoft.com/office/drawing/2007/7/7/main" val="FF3300" mc:Ignorable="">
                <a:alpha val="69804"/>
              </a:srgbClr>
            </a:solidFill>
            <a:prstDash val="solid"/>
            <a:round/>
            <a:headEnd type="none" w="med" len="med"/>
            <a:tailEnd type="triangle" w="med" len="med"/>
          </a:ln>
        </p:spPr>
      </p:cxnSp>
      <p:cxnSp>
        <p:nvCxnSpPr>
          <p:cNvPr id="108" name="Straight Arrow Connector 107"/>
          <p:cNvCxnSpPr/>
          <p:nvPr/>
        </p:nvCxnSpPr>
        <p:spPr>
          <a:xfrm rot="10800000" flipV="1">
            <a:off x="2057400" y="5796526"/>
            <a:ext cx="5334000" cy="228600"/>
          </a:xfrm>
          <a:prstGeom prst="straightConnector1">
            <a:avLst/>
          </a:prstGeom>
          <a:ln w="28575">
            <a:gradFill>
              <a:gsLst>
                <a:gs pos="0">
                  <a:schemeClr val="bg1">
                    <a:lumMod val="75000"/>
                  </a:schemeClr>
                </a:gs>
                <a:gs pos="50000">
                  <a:schemeClr val="bg1"/>
                </a:gs>
                <a:gs pos="100000">
                  <a:schemeClr val="bg1">
                    <a:lumMod val="75000"/>
                  </a:schemeClr>
                </a:gs>
              </a:gsLst>
              <a:lin ang="7800000" scaled="0"/>
            </a:gra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057400" y="3739126"/>
            <a:ext cx="5334000" cy="228600"/>
          </a:xfrm>
          <a:prstGeom prst="straightConnector1">
            <a:avLst/>
          </a:prstGeom>
          <a:ln w="28575">
            <a:gradFill>
              <a:gsLst>
                <a:gs pos="0">
                  <a:schemeClr val="bg1">
                    <a:lumMod val="75000"/>
                  </a:schemeClr>
                </a:gs>
                <a:gs pos="50000">
                  <a:schemeClr val="bg1"/>
                </a:gs>
                <a:gs pos="100000">
                  <a:schemeClr val="bg1">
                    <a:lumMod val="75000"/>
                  </a:schemeClr>
                </a:gs>
              </a:gsLst>
              <a:lin ang="7800000" scaled="0"/>
            </a:gra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2705100" y="4996426"/>
            <a:ext cx="2819400" cy="0"/>
          </a:xfrm>
          <a:prstGeom prst="line">
            <a:avLst/>
          </a:prstGeom>
          <a:ln w="12700">
            <a:solidFill>
              <a:srgbClr xmlns:mc="http://schemas.openxmlformats.org/markup-compatibility/2006" xmlns:a14="http://schemas.microsoft.com/office/drawing/2007/7/7/main" val="000000" mc:Ignorable="">
                <a:alpha val="40000"/>
              </a:srgb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a:xfrm>
            <a:off x="1572904" y="1167605"/>
            <a:ext cx="5983407" cy="1724462"/>
            <a:chOff x="1572904" y="2858172"/>
            <a:chExt cx="5983407" cy="1724462"/>
          </a:xfrm>
        </p:grpSpPr>
        <p:sp>
          <p:nvSpPr>
            <p:cNvPr id="186" name="Rounded Rectangle 185"/>
            <p:cNvSpPr/>
            <p:nvPr/>
          </p:nvSpPr>
          <p:spPr>
            <a:xfrm>
              <a:off x="1572904" y="2858172"/>
              <a:ext cx="2667000" cy="1724462"/>
            </a:xfrm>
            <a:prstGeom prst="roundRect">
              <a:avLst>
                <a:gd name="adj" fmla="val 8880"/>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7620" tIns="7620" rIns="7620" bIns="7620" numCol="1" spcCol="1270" anchor="t" anchorCtr="0">
              <a:noAutofit/>
            </a:bodyPr>
            <a:lstStyle/>
            <a:p>
              <a:pPr marL="0" lvl="1" indent="-342900" algn="ctr" defTabSz="914159">
                <a:lnSpc>
                  <a:spcPct val="90000"/>
                </a:lnSpc>
                <a:spcBef>
                  <a:spcPts val="630"/>
                </a:spcBef>
                <a:buClr>
                  <a:srgbClr xmlns:mc="http://schemas.openxmlformats.org/markup-compatibility/2006" xmlns:a14="http://schemas.microsoft.com/office/drawing/2007/7/7/main" val="FFFF99" mc:Ignorable=""/>
                </a:buClr>
                <a:buSzPct val="120000"/>
                <a:defRPr/>
              </a:pPr>
              <a:r>
                <a:rPr lang="en-US" altLang="zh-CN" sz="14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NUMA NODE 0</a:t>
              </a:r>
            </a:p>
          </p:txBody>
        </p:sp>
        <p:sp>
          <p:nvSpPr>
            <p:cNvPr id="189" name="Up-Down Arrow 188"/>
            <p:cNvSpPr/>
            <p:nvPr/>
          </p:nvSpPr>
          <p:spPr>
            <a:xfrm>
              <a:off x="1953904" y="3467781"/>
              <a:ext cx="152400" cy="274320"/>
            </a:xfrm>
            <a:prstGeom prst="upDownArrow">
              <a:avLst/>
            </a:prstGeom>
            <a:gradFill flip="none" rotWithShape="1">
              <a:gsLst>
                <a:gs pos="0">
                  <a:srgbClr xmlns:mc="http://schemas.openxmlformats.org/markup-compatibility/2006" xmlns:a14="http://schemas.microsoft.com/office/drawing/2007/7/7/main" val="FF3300" mc:Ignorable="">
                    <a:alpha val="67000"/>
                  </a:srgbClr>
                </a:gs>
                <a:gs pos="100000">
                  <a:srgbClr xmlns:mc="http://schemas.openxmlformats.org/markup-compatibility/2006" xmlns:a14="http://schemas.microsoft.com/office/drawing/2007/7/7/main" val="FF3300" mc:Ignorable="">
                    <a:alpha val="61000"/>
                  </a:srgbClr>
                </a:gs>
              </a:gsLst>
              <a:lin ang="5400000" scaled="1"/>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190" name="Up-Down Arrow 189"/>
            <p:cNvSpPr/>
            <p:nvPr/>
          </p:nvSpPr>
          <p:spPr>
            <a:xfrm>
              <a:off x="3650847" y="3475732"/>
              <a:ext cx="152400" cy="274320"/>
            </a:xfrm>
            <a:prstGeom prst="upDownArrow">
              <a:avLst/>
            </a:prstGeom>
            <a:gradFill flip="none" rotWithShape="1">
              <a:gsLst>
                <a:gs pos="0">
                  <a:srgbClr xmlns:mc="http://schemas.openxmlformats.org/markup-compatibility/2006" xmlns:a14="http://schemas.microsoft.com/office/drawing/2007/7/7/main" val="FF3300" mc:Ignorable="">
                    <a:alpha val="67000"/>
                  </a:srgbClr>
                </a:gs>
                <a:gs pos="100000">
                  <a:srgbClr xmlns:mc="http://schemas.openxmlformats.org/markup-compatibility/2006" xmlns:a14="http://schemas.microsoft.com/office/drawing/2007/7/7/main" val="FF3300" mc:Ignorable="">
                    <a:alpha val="61000"/>
                  </a:srgbClr>
                </a:gs>
              </a:gsLst>
              <a:lin ang="5400000" scaled="1"/>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191" name="Left-Right Arrow 190"/>
            <p:cNvSpPr/>
            <p:nvPr/>
          </p:nvSpPr>
          <p:spPr>
            <a:xfrm>
              <a:off x="4253071" y="3620172"/>
              <a:ext cx="625502" cy="228600"/>
            </a:xfrm>
            <a:prstGeom prst="leftRightArrow">
              <a:avLst/>
            </a:pr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alpha val="0"/>
                  </a:srgbClr>
                </a:gs>
                <a:gs pos="100000">
                  <a:srgbClr xmlns:mc="http://schemas.openxmlformats.org/markup-compatibility/2006" xmlns:a14="http://schemas.microsoft.com/office/drawing/2007/7/7/main" val="FF3300" mc:Ignorable=""/>
                </a:gs>
              </a:gsLst>
              <a:lin ang="0" scaled="0"/>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grpSp>
          <p:nvGrpSpPr>
            <p:cNvPr id="192" name="Group 106"/>
            <p:cNvGrpSpPr/>
            <p:nvPr/>
          </p:nvGrpSpPr>
          <p:grpSpPr>
            <a:xfrm>
              <a:off x="2593210" y="4124383"/>
              <a:ext cx="624752" cy="297226"/>
              <a:chOff x="990599" y="1447800"/>
              <a:chExt cx="624752" cy="297226"/>
            </a:xfrm>
          </p:grpSpPr>
          <p:sp>
            <p:nvSpPr>
              <p:cNvPr id="236" name="Rectangle 119"/>
              <p:cNvSpPr/>
              <p:nvPr/>
            </p:nvSpPr>
            <p:spPr>
              <a:xfrm>
                <a:off x="990599" y="1447800"/>
                <a:ext cx="624752" cy="29722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sp>
          <p:sp>
            <p:nvSpPr>
              <p:cNvPr id="237" name="Rectangle 120"/>
              <p:cNvSpPr/>
              <p:nvPr/>
            </p:nvSpPr>
            <p:spPr>
              <a:xfrm>
                <a:off x="990599" y="1447800"/>
                <a:ext cx="624752" cy="29722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050" dirty="0" smtClean="0">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cs typeface="Arial" pitchFamily="34" charset="0"/>
                  </a:rPr>
                  <a:t> </a:t>
                </a:r>
              </a:p>
            </p:txBody>
          </p:sp>
        </p:grpSp>
        <p:grpSp>
          <p:nvGrpSpPr>
            <p:cNvPr id="193" name="Group 107"/>
            <p:cNvGrpSpPr/>
            <p:nvPr/>
          </p:nvGrpSpPr>
          <p:grpSpPr>
            <a:xfrm>
              <a:off x="1714067" y="3142130"/>
              <a:ext cx="624752" cy="312376"/>
              <a:chOff x="152400" y="602026"/>
              <a:chExt cx="624752" cy="312376"/>
            </a:xfrm>
          </p:grpSpPr>
          <p:sp>
            <p:nvSpPr>
              <p:cNvPr id="234" name="Rectangle 117"/>
              <p:cNvSpPr/>
              <p:nvPr/>
            </p:nvSpPr>
            <p:spPr>
              <a:xfrm>
                <a:off x="152400" y="602026"/>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sp>
          <p:sp>
            <p:nvSpPr>
              <p:cNvPr id="235" name="Rectangle 118"/>
              <p:cNvSpPr/>
              <p:nvPr/>
            </p:nvSpPr>
            <p:spPr>
              <a:xfrm>
                <a:off x="152400" y="602026"/>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050" dirty="0" smtClean="0">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cs typeface="Arial" pitchFamily="34" charset="0"/>
                  </a:rPr>
                  <a:t>CPU 0</a:t>
                </a:r>
              </a:p>
            </p:txBody>
          </p:sp>
        </p:grpSp>
        <p:grpSp>
          <p:nvGrpSpPr>
            <p:cNvPr id="194" name="Group 108"/>
            <p:cNvGrpSpPr/>
            <p:nvPr/>
          </p:nvGrpSpPr>
          <p:grpSpPr>
            <a:xfrm>
              <a:off x="1714067" y="3778636"/>
              <a:ext cx="624752" cy="312376"/>
              <a:chOff x="152400" y="1142999"/>
              <a:chExt cx="624752" cy="312376"/>
            </a:xfrm>
          </p:grpSpPr>
          <p:sp>
            <p:nvSpPr>
              <p:cNvPr id="232" name="Rectangle 115"/>
              <p:cNvSpPr/>
              <p:nvPr/>
            </p:nvSpPr>
            <p:spPr>
              <a:xfrm>
                <a:off x="152400" y="1142999"/>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sp>
          <p:sp>
            <p:nvSpPr>
              <p:cNvPr id="233" name="Rectangle 116"/>
              <p:cNvSpPr/>
              <p:nvPr/>
            </p:nvSpPr>
            <p:spPr>
              <a:xfrm>
                <a:off x="152400" y="1142999"/>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050" dirty="0" smtClean="0">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cs typeface="Arial" pitchFamily="34" charset="0"/>
                  </a:rPr>
                  <a:t>CPU 1</a:t>
                </a:r>
              </a:p>
            </p:txBody>
          </p:sp>
        </p:grpSp>
        <p:grpSp>
          <p:nvGrpSpPr>
            <p:cNvPr id="195" name="Group 109"/>
            <p:cNvGrpSpPr/>
            <p:nvPr/>
          </p:nvGrpSpPr>
          <p:grpSpPr>
            <a:xfrm>
              <a:off x="3458706" y="3142130"/>
              <a:ext cx="624752" cy="312376"/>
              <a:chOff x="1828799" y="602026"/>
              <a:chExt cx="624752" cy="312376"/>
            </a:xfrm>
          </p:grpSpPr>
          <p:sp>
            <p:nvSpPr>
              <p:cNvPr id="230" name="Rectangle 113"/>
              <p:cNvSpPr/>
              <p:nvPr/>
            </p:nvSpPr>
            <p:spPr>
              <a:xfrm>
                <a:off x="1828799" y="602026"/>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sp>
          <p:sp>
            <p:nvSpPr>
              <p:cNvPr id="231" name="Rectangle 114"/>
              <p:cNvSpPr/>
              <p:nvPr/>
            </p:nvSpPr>
            <p:spPr>
              <a:xfrm>
                <a:off x="1828799" y="602026"/>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050" dirty="0" smtClean="0">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cs typeface="Arial" pitchFamily="34" charset="0"/>
                  </a:rPr>
                  <a:t>CPU 2</a:t>
                </a:r>
              </a:p>
            </p:txBody>
          </p:sp>
        </p:grpSp>
        <p:grpSp>
          <p:nvGrpSpPr>
            <p:cNvPr id="196" name="Group 110"/>
            <p:cNvGrpSpPr/>
            <p:nvPr/>
          </p:nvGrpSpPr>
          <p:grpSpPr>
            <a:xfrm>
              <a:off x="3458706" y="3778636"/>
              <a:ext cx="624752" cy="312376"/>
              <a:chOff x="1828799" y="1142999"/>
              <a:chExt cx="624752" cy="312376"/>
            </a:xfrm>
          </p:grpSpPr>
          <p:sp>
            <p:nvSpPr>
              <p:cNvPr id="228" name="Rectangle 111"/>
              <p:cNvSpPr/>
              <p:nvPr/>
            </p:nvSpPr>
            <p:spPr>
              <a:xfrm>
                <a:off x="1828799" y="1142999"/>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sp>
          <p:sp>
            <p:nvSpPr>
              <p:cNvPr id="229" name="Rectangle 112"/>
              <p:cNvSpPr/>
              <p:nvPr/>
            </p:nvSpPr>
            <p:spPr>
              <a:xfrm>
                <a:off x="1828799" y="1142999"/>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050" dirty="0" smtClean="0">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cs typeface="Arial" pitchFamily="34" charset="0"/>
                  </a:rPr>
                  <a:t>CPU 3</a:t>
                </a:r>
              </a:p>
            </p:txBody>
          </p:sp>
        </p:grpSp>
        <p:sp>
          <p:nvSpPr>
            <p:cNvPr id="197" name="Freeform 126"/>
            <p:cNvSpPr>
              <a:spLocks/>
            </p:cNvSpPr>
            <p:nvPr/>
          </p:nvSpPr>
          <p:spPr bwMode="auto">
            <a:xfrm>
              <a:off x="2348309" y="3181811"/>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alpha val="0"/>
                  </a:srgbClr>
                </a:gs>
                <a:gs pos="100000">
                  <a:srgbClr xmlns:mc="http://schemas.openxmlformats.org/markup-compatibility/2006" xmlns:a14="http://schemas.microsoft.com/office/drawing/2007/7/7/main" val="FF3300" mc:Ignorable=""/>
                </a:gs>
              </a:gsLst>
              <a:lin ang="0" scaled="0"/>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198" name="Freeform 126"/>
            <p:cNvSpPr>
              <a:spLocks/>
            </p:cNvSpPr>
            <p:nvPr/>
          </p:nvSpPr>
          <p:spPr bwMode="auto">
            <a:xfrm>
              <a:off x="2348309" y="3755017"/>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alpha val="0"/>
                  </a:srgbClr>
                </a:gs>
                <a:gs pos="100000">
                  <a:srgbClr xmlns:mc="http://schemas.openxmlformats.org/markup-compatibility/2006" xmlns:a14="http://schemas.microsoft.com/office/drawing/2007/7/7/main" val="FF3300" mc:Ignorable=""/>
                </a:gs>
              </a:gsLst>
              <a:lin ang="0" scaled="0"/>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cxnSp>
          <p:nvCxnSpPr>
            <p:cNvPr id="199" name="Straight Connector 198"/>
            <p:cNvCxnSpPr/>
            <p:nvPr/>
          </p:nvCxnSpPr>
          <p:spPr>
            <a:xfrm rot="10800000" flipV="1">
              <a:off x="2905587" y="3464361"/>
              <a:ext cx="738367" cy="66002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2142698" y="3464360"/>
              <a:ext cx="762888" cy="66002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16200000" flipH="1">
              <a:off x="2218834" y="3898620"/>
              <a:ext cx="181984" cy="56676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rot="5400000">
              <a:off x="3403530" y="3905444"/>
              <a:ext cx="181984" cy="55312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3" name="Rounded Rectangle 202"/>
            <p:cNvSpPr/>
            <p:nvPr/>
          </p:nvSpPr>
          <p:spPr>
            <a:xfrm>
              <a:off x="4889311" y="2858172"/>
              <a:ext cx="2667000" cy="1724462"/>
            </a:xfrm>
            <a:prstGeom prst="roundRect">
              <a:avLst>
                <a:gd name="adj" fmla="val 8880"/>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7620" tIns="7620" rIns="7620" bIns="7620" numCol="1" spcCol="1270" anchor="t" anchorCtr="0">
              <a:noAutofit/>
            </a:bodyPr>
            <a:lstStyle/>
            <a:p>
              <a:pPr marL="0" lvl="1" indent="-342900" algn="ctr" defTabSz="914159">
                <a:lnSpc>
                  <a:spcPct val="90000"/>
                </a:lnSpc>
                <a:spcBef>
                  <a:spcPts val="630"/>
                </a:spcBef>
                <a:buClr>
                  <a:srgbClr xmlns:mc="http://schemas.openxmlformats.org/markup-compatibility/2006" xmlns:a14="http://schemas.microsoft.com/office/drawing/2007/7/7/main" val="FFFF99" mc:Ignorable=""/>
                </a:buClr>
                <a:buSzPct val="120000"/>
                <a:defRPr/>
              </a:pPr>
              <a:r>
                <a:rPr lang="en-US" altLang="zh-CN" sz="14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NUMA NODE 1</a:t>
              </a:r>
            </a:p>
          </p:txBody>
        </p:sp>
        <p:sp>
          <p:nvSpPr>
            <p:cNvPr id="205" name="Up-Down Arrow 204"/>
            <p:cNvSpPr/>
            <p:nvPr/>
          </p:nvSpPr>
          <p:spPr>
            <a:xfrm>
              <a:off x="5270311" y="3467781"/>
              <a:ext cx="152400" cy="274320"/>
            </a:xfrm>
            <a:prstGeom prst="upDownArrow">
              <a:avLst/>
            </a:prstGeom>
            <a:gradFill flip="none" rotWithShape="1">
              <a:gsLst>
                <a:gs pos="0">
                  <a:srgbClr xmlns:mc="http://schemas.openxmlformats.org/markup-compatibility/2006" xmlns:a14="http://schemas.microsoft.com/office/drawing/2007/7/7/main" val="FF3300" mc:Ignorable="">
                    <a:alpha val="67000"/>
                  </a:srgbClr>
                </a:gs>
                <a:gs pos="100000">
                  <a:srgbClr xmlns:mc="http://schemas.openxmlformats.org/markup-compatibility/2006" xmlns:a14="http://schemas.microsoft.com/office/drawing/2007/7/7/main" val="FF3300" mc:Ignorable="">
                    <a:alpha val="61000"/>
                  </a:srgbClr>
                </a:gs>
              </a:gsLst>
              <a:lin ang="5400000" scaled="1"/>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206" name="Up-Down Arrow 205"/>
            <p:cNvSpPr/>
            <p:nvPr/>
          </p:nvSpPr>
          <p:spPr>
            <a:xfrm>
              <a:off x="6967254" y="3475732"/>
              <a:ext cx="152400" cy="274320"/>
            </a:xfrm>
            <a:prstGeom prst="upDownArrow">
              <a:avLst/>
            </a:prstGeom>
            <a:gradFill flip="none" rotWithShape="1">
              <a:gsLst>
                <a:gs pos="0">
                  <a:srgbClr xmlns:mc="http://schemas.openxmlformats.org/markup-compatibility/2006" xmlns:a14="http://schemas.microsoft.com/office/drawing/2007/7/7/main" val="FF3300" mc:Ignorable="">
                    <a:alpha val="67000"/>
                  </a:srgbClr>
                </a:gs>
                <a:gs pos="100000">
                  <a:srgbClr xmlns:mc="http://schemas.openxmlformats.org/markup-compatibility/2006" xmlns:a14="http://schemas.microsoft.com/office/drawing/2007/7/7/main" val="FF3300" mc:Ignorable="">
                    <a:alpha val="61000"/>
                  </a:srgbClr>
                </a:gs>
              </a:gsLst>
              <a:lin ang="5400000" scaled="1"/>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grpSp>
          <p:nvGrpSpPr>
            <p:cNvPr id="207" name="Group 173"/>
            <p:cNvGrpSpPr/>
            <p:nvPr/>
          </p:nvGrpSpPr>
          <p:grpSpPr>
            <a:xfrm>
              <a:off x="2591986" y="4124383"/>
              <a:ext cx="3942383" cy="297226"/>
              <a:chOff x="-2327032" y="1447800"/>
              <a:chExt cx="3942383" cy="297226"/>
            </a:xfrm>
          </p:grpSpPr>
          <p:sp>
            <p:nvSpPr>
              <p:cNvPr id="225" name="Rectangle 119"/>
              <p:cNvSpPr/>
              <p:nvPr/>
            </p:nvSpPr>
            <p:spPr>
              <a:xfrm>
                <a:off x="990599" y="1447800"/>
                <a:ext cx="624752" cy="29722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sp>
          <p:sp>
            <p:nvSpPr>
              <p:cNvPr id="226" name="Rectangle 120"/>
              <p:cNvSpPr/>
              <p:nvPr/>
            </p:nvSpPr>
            <p:spPr>
              <a:xfrm>
                <a:off x="990599" y="1447800"/>
                <a:ext cx="624752" cy="29722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100" dirty="0" smtClean="0">
                    <a:ln/>
                    <a:solidFill>
                      <a:srgbClr xmlns:mc="http://schemas.openxmlformats.org/markup-compatibility/2006" xmlns:a14="http://schemas.microsoft.com/office/drawing/2007/7/7/main" val="FFFFFF" mc:Ignorable=""/>
                    </a:solidFill>
                    <a:latin typeface="Segoe UI" pitchFamily="34" charset="0"/>
                    <a:cs typeface="Arial" pitchFamily="34" charset="0"/>
                  </a:rPr>
                  <a:t>Memory</a:t>
                </a:r>
              </a:p>
            </p:txBody>
          </p:sp>
          <p:sp>
            <p:nvSpPr>
              <p:cNvPr id="227" name="Rectangle 120"/>
              <p:cNvSpPr/>
              <p:nvPr/>
            </p:nvSpPr>
            <p:spPr>
              <a:xfrm>
                <a:off x="-2327032" y="1447800"/>
                <a:ext cx="624752" cy="29722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100" dirty="0" smtClean="0">
                    <a:ln/>
                    <a:solidFill>
                      <a:srgbClr xmlns:mc="http://schemas.openxmlformats.org/markup-compatibility/2006" xmlns:a14="http://schemas.microsoft.com/office/drawing/2007/7/7/main" val="FFFFFF" mc:Ignorable=""/>
                    </a:solidFill>
                    <a:latin typeface="Segoe UI" pitchFamily="34" charset="0"/>
                    <a:cs typeface="Arial" pitchFamily="34" charset="0"/>
                  </a:rPr>
                  <a:t>Memory</a:t>
                </a:r>
              </a:p>
            </p:txBody>
          </p:sp>
        </p:grpSp>
        <p:grpSp>
          <p:nvGrpSpPr>
            <p:cNvPr id="208" name="Group 176"/>
            <p:cNvGrpSpPr/>
            <p:nvPr/>
          </p:nvGrpSpPr>
          <p:grpSpPr>
            <a:xfrm>
              <a:off x="5030474" y="3142130"/>
              <a:ext cx="624752" cy="312376"/>
              <a:chOff x="152400" y="602026"/>
              <a:chExt cx="624752" cy="312376"/>
            </a:xfrm>
          </p:grpSpPr>
          <p:sp>
            <p:nvSpPr>
              <p:cNvPr id="223" name="Rectangle 117"/>
              <p:cNvSpPr/>
              <p:nvPr/>
            </p:nvSpPr>
            <p:spPr>
              <a:xfrm>
                <a:off x="152400" y="602026"/>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sp>
          <p:sp>
            <p:nvSpPr>
              <p:cNvPr id="224" name="Rectangle 118"/>
              <p:cNvSpPr/>
              <p:nvPr/>
            </p:nvSpPr>
            <p:spPr>
              <a:xfrm>
                <a:off x="152400" y="602026"/>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050" dirty="0" smtClean="0">
                    <a:ln/>
                    <a:solidFill>
                      <a:srgbClr xmlns:mc="http://schemas.openxmlformats.org/markup-compatibility/2006" xmlns:a14="http://schemas.microsoft.com/office/drawing/2007/7/7/main" val="FFFFFF" mc:Ignorable=""/>
                    </a:solidFill>
                    <a:latin typeface="Segoe UI" pitchFamily="34" charset="0"/>
                    <a:cs typeface="Arial" pitchFamily="34" charset="0"/>
                  </a:rPr>
                  <a:t>CPU 4</a:t>
                </a:r>
              </a:p>
            </p:txBody>
          </p:sp>
        </p:grpSp>
        <p:grpSp>
          <p:nvGrpSpPr>
            <p:cNvPr id="209" name="Group 179"/>
            <p:cNvGrpSpPr/>
            <p:nvPr/>
          </p:nvGrpSpPr>
          <p:grpSpPr>
            <a:xfrm>
              <a:off x="5030474" y="3778636"/>
              <a:ext cx="624752" cy="312376"/>
              <a:chOff x="152400" y="1142999"/>
              <a:chExt cx="624752" cy="312376"/>
            </a:xfrm>
          </p:grpSpPr>
          <p:sp>
            <p:nvSpPr>
              <p:cNvPr id="221" name="Rectangle 115"/>
              <p:cNvSpPr/>
              <p:nvPr/>
            </p:nvSpPr>
            <p:spPr>
              <a:xfrm>
                <a:off x="152400" y="1142999"/>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sp>
          <p:sp>
            <p:nvSpPr>
              <p:cNvPr id="222" name="Rectangle 116"/>
              <p:cNvSpPr/>
              <p:nvPr/>
            </p:nvSpPr>
            <p:spPr>
              <a:xfrm>
                <a:off x="152400" y="1142999"/>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050" dirty="0" smtClean="0">
                    <a:ln/>
                    <a:solidFill>
                      <a:srgbClr xmlns:mc="http://schemas.openxmlformats.org/markup-compatibility/2006" xmlns:a14="http://schemas.microsoft.com/office/drawing/2007/7/7/main" val="FFFFFF" mc:Ignorable=""/>
                    </a:solidFill>
                    <a:latin typeface="Segoe UI" pitchFamily="34" charset="0"/>
                    <a:cs typeface="Arial" pitchFamily="34" charset="0"/>
                  </a:rPr>
                  <a:t>CPU 5</a:t>
                </a:r>
              </a:p>
            </p:txBody>
          </p:sp>
        </p:grpSp>
        <p:sp>
          <p:nvSpPr>
            <p:cNvPr id="210" name="Rectangle 113"/>
            <p:cNvSpPr/>
            <p:nvPr/>
          </p:nvSpPr>
          <p:spPr>
            <a:xfrm>
              <a:off x="6775113" y="3142130"/>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sp>
        <p:sp>
          <p:nvSpPr>
            <p:cNvPr id="211" name="Rectangle 114"/>
            <p:cNvSpPr/>
            <p:nvPr/>
          </p:nvSpPr>
          <p:spPr>
            <a:xfrm>
              <a:off x="6775113" y="3142130"/>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050" dirty="0" smtClean="0">
                  <a:ln/>
                  <a:solidFill>
                    <a:srgbClr xmlns:mc="http://schemas.openxmlformats.org/markup-compatibility/2006" xmlns:a14="http://schemas.microsoft.com/office/drawing/2007/7/7/main" val="FFFFFF" mc:Ignorable=""/>
                  </a:solidFill>
                  <a:latin typeface="Segoe UI" pitchFamily="34" charset="0"/>
                  <a:cs typeface="Arial" pitchFamily="34" charset="0"/>
                </a:rPr>
                <a:t>CPU 6</a:t>
              </a:r>
            </a:p>
          </p:txBody>
        </p:sp>
        <p:grpSp>
          <p:nvGrpSpPr>
            <p:cNvPr id="212" name="Group 185"/>
            <p:cNvGrpSpPr/>
            <p:nvPr/>
          </p:nvGrpSpPr>
          <p:grpSpPr>
            <a:xfrm>
              <a:off x="6775113" y="3778636"/>
              <a:ext cx="624752" cy="312376"/>
              <a:chOff x="1828799" y="1142999"/>
              <a:chExt cx="624752" cy="312376"/>
            </a:xfrm>
          </p:grpSpPr>
          <p:sp>
            <p:nvSpPr>
              <p:cNvPr id="219" name="Rectangle 111"/>
              <p:cNvSpPr/>
              <p:nvPr/>
            </p:nvSpPr>
            <p:spPr>
              <a:xfrm>
                <a:off x="1828799" y="1142999"/>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sp>
          <p:sp>
            <p:nvSpPr>
              <p:cNvPr id="220" name="Rectangle 112"/>
              <p:cNvSpPr/>
              <p:nvPr/>
            </p:nvSpPr>
            <p:spPr>
              <a:xfrm>
                <a:off x="1828799" y="1142999"/>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050" dirty="0" smtClean="0">
                    <a:ln/>
                    <a:solidFill>
                      <a:srgbClr xmlns:mc="http://schemas.openxmlformats.org/markup-compatibility/2006" xmlns:a14="http://schemas.microsoft.com/office/drawing/2007/7/7/main" val="FFFFFF" mc:Ignorable=""/>
                    </a:solidFill>
                    <a:latin typeface="Segoe UI" pitchFamily="34" charset="0"/>
                    <a:cs typeface="Arial" pitchFamily="34" charset="0"/>
                  </a:rPr>
                  <a:t>CPU 7</a:t>
                </a:r>
              </a:p>
            </p:txBody>
          </p:sp>
        </p:grpSp>
        <p:sp>
          <p:nvSpPr>
            <p:cNvPr id="213" name="Freeform 126"/>
            <p:cNvSpPr>
              <a:spLocks/>
            </p:cNvSpPr>
            <p:nvPr/>
          </p:nvSpPr>
          <p:spPr bwMode="auto">
            <a:xfrm>
              <a:off x="5664716" y="3181811"/>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alpha val="0"/>
                  </a:srgbClr>
                </a:gs>
                <a:gs pos="100000">
                  <a:srgbClr xmlns:mc="http://schemas.openxmlformats.org/markup-compatibility/2006" xmlns:a14="http://schemas.microsoft.com/office/drawing/2007/7/7/main" val="FF3300" mc:Ignorable=""/>
                </a:gs>
              </a:gsLst>
              <a:lin ang="0" scaled="0"/>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214" name="Freeform 126"/>
            <p:cNvSpPr>
              <a:spLocks/>
            </p:cNvSpPr>
            <p:nvPr/>
          </p:nvSpPr>
          <p:spPr bwMode="auto">
            <a:xfrm>
              <a:off x="5664716" y="3755017"/>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alpha val="0"/>
                  </a:srgbClr>
                </a:gs>
                <a:gs pos="100000">
                  <a:srgbClr xmlns:mc="http://schemas.openxmlformats.org/markup-compatibility/2006" xmlns:a14="http://schemas.microsoft.com/office/drawing/2007/7/7/main" val="FF3300" mc:Ignorable=""/>
                </a:gs>
              </a:gsLst>
              <a:lin ang="0" scaled="0"/>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cxnSp>
          <p:nvCxnSpPr>
            <p:cNvPr id="215" name="Straight Connector 214"/>
            <p:cNvCxnSpPr/>
            <p:nvPr/>
          </p:nvCxnSpPr>
          <p:spPr>
            <a:xfrm rot="10800000" flipV="1">
              <a:off x="6221994" y="3464361"/>
              <a:ext cx="738367" cy="66002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5459105" y="3464360"/>
              <a:ext cx="762888" cy="66002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16200000" flipH="1">
              <a:off x="5535241" y="3898620"/>
              <a:ext cx="181984" cy="56676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5400000">
              <a:off x="6719937" y="3905444"/>
              <a:ext cx="181984" cy="55312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45" name="Round Same Side Corner Rectangle 244"/>
          <p:cNvSpPr/>
          <p:nvPr/>
        </p:nvSpPr>
        <p:spPr bwMode="auto">
          <a:xfrm>
            <a:off x="176564" y="3876675"/>
            <a:ext cx="1795112" cy="314325"/>
          </a:xfrm>
          <a:prstGeom prst="round2Same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0" tIns="91440" rIns="0" bIns="91440" numCol="1" rtlCol="0" anchor="ctr" anchorCtr="0" compatLnSpc="1">
            <a:prstTxWarp prst="textNoShape">
              <a:avLst/>
            </a:prstTxWarp>
          </a:bodyPr>
          <a:lstStyle/>
          <a:p>
            <a:pPr algn="ctr"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sz="9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14" name="TextBox 13"/>
          <p:cNvSpPr txBox="1"/>
          <p:nvPr/>
        </p:nvSpPr>
        <p:spPr>
          <a:xfrm>
            <a:off x="171450" y="3933734"/>
            <a:ext cx="1828800" cy="1906676"/>
          </a:xfrm>
          <a:prstGeom prst="rect">
            <a:avLst/>
          </a:prstGeom>
          <a:noFill/>
        </p:spPr>
        <p:txBody>
          <a:bodyPr wrap="square" rtlCol="0">
            <a:spAutoFit/>
          </a:bodyPr>
          <a:lstStyle/>
          <a:p>
            <a:pPr fontAlgn="auto">
              <a:lnSpc>
                <a:spcPct val="90000"/>
              </a:lnSpc>
              <a:spcBef>
                <a:spcPts val="0"/>
              </a:spcBef>
              <a:spcAft>
                <a:spcPts val="600"/>
              </a:spcAft>
              <a:buClr>
                <a:srgbClr xmlns:mc="http://schemas.openxmlformats.org/markup-compatibility/2006" xmlns:a14="http://schemas.microsoft.com/office/drawing/2007/7/7/main" val="FFFF99" mc:Ignorable=""/>
              </a:buClr>
              <a:buSzPct val="120000"/>
              <a:defRPr/>
            </a:pPr>
            <a:r>
              <a:rPr lang="en-US" altLang="zh-CN" sz="11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FETCH ADDR (FIRST TIME)</a:t>
            </a:r>
          </a:p>
          <a:p>
            <a:pPr marL="171450" lvl="1" indent="-171450" fontAlgn="auto">
              <a:spcBef>
                <a:spcPts val="300"/>
              </a:spcBef>
              <a:spcAft>
                <a:spcPts val="0"/>
              </a:spcAft>
              <a:buClr>
                <a:srgbClr xmlns:mc="http://schemas.openxmlformats.org/markup-compatibility/2006" xmlns:a14="http://schemas.microsoft.com/office/drawing/2007/7/7/main" val="000000" mc:Ignorable="">
                  <a:lumMod val="65000"/>
                  <a:lumOff val="35000"/>
                </a:srgbClr>
              </a:buClr>
              <a:buSzPct val="90000"/>
              <a:buFont typeface="+mj-lt"/>
              <a:buAutoNum type="arabicParenR"/>
              <a:defRPr/>
            </a:pPr>
            <a:r>
              <a:rPr lang="en-US" altLang="zh-CN" sz="11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Issue Fetch to Memory Controller Hub (MCH)</a:t>
            </a:r>
          </a:p>
          <a:p>
            <a:pPr marL="171450" lvl="1" indent="-171450" fontAlgn="auto">
              <a:spcBef>
                <a:spcPts val="300"/>
              </a:spcBef>
              <a:spcAft>
                <a:spcPts val="0"/>
              </a:spcAft>
              <a:buClr>
                <a:srgbClr xmlns:mc="http://schemas.openxmlformats.org/markup-compatibility/2006" xmlns:a14="http://schemas.microsoft.com/office/drawing/2007/7/7/main" val="000000" mc:Ignorable="">
                  <a:lumMod val="65000"/>
                  <a:lumOff val="35000"/>
                </a:srgbClr>
              </a:buClr>
              <a:buSzPct val="90000"/>
              <a:buFont typeface="+mj-lt"/>
              <a:buAutoNum type="arabicParenR"/>
              <a:defRPr/>
            </a:pPr>
            <a:r>
              <a:rPr lang="en-US" altLang="zh-CN" sz="11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Snoop local caches</a:t>
            </a:r>
          </a:p>
          <a:p>
            <a:pPr marL="171450" lvl="1" indent="-171450" fontAlgn="auto">
              <a:spcBef>
                <a:spcPts val="300"/>
              </a:spcBef>
              <a:spcAft>
                <a:spcPts val="0"/>
              </a:spcAft>
              <a:buClr>
                <a:srgbClr xmlns:mc="http://schemas.openxmlformats.org/markup-compatibility/2006" xmlns:a14="http://schemas.microsoft.com/office/drawing/2007/7/7/main" val="000000" mc:Ignorable="">
                  <a:lumMod val="65000"/>
                  <a:lumOff val="35000"/>
                </a:srgbClr>
              </a:buClr>
              <a:buSzPct val="90000"/>
              <a:buFont typeface="+mj-lt"/>
              <a:buAutoNum type="arabicParenR"/>
              <a:defRPr/>
            </a:pPr>
            <a:r>
              <a:rPr lang="en-US" altLang="zh-CN" sz="11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Caches respond</a:t>
            </a:r>
          </a:p>
          <a:p>
            <a:pPr marL="171450" lvl="1" indent="-171450" fontAlgn="auto">
              <a:spcBef>
                <a:spcPts val="300"/>
              </a:spcBef>
              <a:spcAft>
                <a:spcPts val="0"/>
              </a:spcAft>
              <a:buClr>
                <a:srgbClr xmlns:mc="http://schemas.openxmlformats.org/markup-compatibility/2006" xmlns:a14="http://schemas.microsoft.com/office/drawing/2007/7/7/main" val="000000" mc:Ignorable="">
                  <a:lumMod val="65000"/>
                  <a:lumOff val="35000"/>
                </a:srgbClr>
              </a:buClr>
              <a:buSzPct val="90000"/>
              <a:buFont typeface="+mj-lt"/>
              <a:buAutoNum type="arabicParenR"/>
              <a:defRPr/>
            </a:pPr>
            <a:r>
              <a:rPr lang="en-US" altLang="zh-CN" sz="11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Snoop foreign caches</a:t>
            </a:r>
          </a:p>
          <a:p>
            <a:pPr marL="171450" lvl="1" indent="-171450" fontAlgn="auto">
              <a:spcBef>
                <a:spcPts val="300"/>
              </a:spcBef>
              <a:spcAft>
                <a:spcPts val="0"/>
              </a:spcAft>
              <a:buClr>
                <a:srgbClr xmlns:mc="http://schemas.openxmlformats.org/markup-compatibility/2006" xmlns:a14="http://schemas.microsoft.com/office/drawing/2007/7/7/main" val="000000" mc:Ignorable="">
                  <a:lumMod val="65000"/>
                  <a:lumOff val="35000"/>
                </a:srgbClr>
              </a:buClr>
              <a:buSzPct val="90000"/>
              <a:buFont typeface="+mj-lt"/>
              <a:buAutoNum type="arabicParenR"/>
              <a:defRPr/>
            </a:pPr>
            <a:r>
              <a:rPr lang="en-US" altLang="zh-CN" sz="11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Caches respond</a:t>
            </a:r>
          </a:p>
          <a:p>
            <a:pPr marL="171450" lvl="1" indent="-171450" fontAlgn="auto">
              <a:spcBef>
                <a:spcPts val="300"/>
              </a:spcBef>
              <a:spcAft>
                <a:spcPts val="0"/>
              </a:spcAft>
              <a:buClr>
                <a:srgbClr xmlns:mc="http://schemas.openxmlformats.org/markup-compatibility/2006" xmlns:a14="http://schemas.microsoft.com/office/drawing/2007/7/7/main" val="000000" mc:Ignorable="">
                  <a:lumMod val="65000"/>
                  <a:lumOff val="35000"/>
                </a:srgbClr>
              </a:buClr>
              <a:buSzPct val="90000"/>
              <a:buFont typeface="+mj-lt"/>
              <a:buAutoNum type="arabicParenR"/>
              <a:defRPr/>
            </a:pPr>
            <a:r>
              <a:rPr lang="en-US" altLang="zh-CN" sz="11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Get data from </a:t>
            </a:r>
            <a:br>
              <a:rPr lang="en-US" altLang="zh-CN" sz="11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br>
            <a:r>
              <a:rPr lang="en-US" altLang="zh-CN" sz="11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memory controller</a:t>
            </a:r>
            <a:endParaRPr lang="en-US" altLang="zh-CN" sz="11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grpSp>
        <p:nvGrpSpPr>
          <p:cNvPr id="251" name="Group 250"/>
          <p:cNvGrpSpPr/>
          <p:nvPr/>
        </p:nvGrpSpPr>
        <p:grpSpPr>
          <a:xfrm>
            <a:off x="7515224" y="3686178"/>
            <a:ext cx="469283" cy="2628900"/>
            <a:chOff x="7515224" y="3686178"/>
            <a:chExt cx="469283" cy="2628900"/>
          </a:xfrm>
        </p:grpSpPr>
        <p:sp>
          <p:nvSpPr>
            <p:cNvPr id="249" name="Round Same Side Corner Rectangle 248"/>
            <p:cNvSpPr/>
            <p:nvPr/>
          </p:nvSpPr>
          <p:spPr bwMode="auto">
            <a:xfrm rot="5400000">
              <a:off x="6435416" y="4765986"/>
              <a:ext cx="2628900" cy="469283"/>
            </a:xfrm>
            <a:prstGeom prst="round2Same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0" tIns="91440" rIns="0" bIns="91440" numCol="1" rtlCol="0" anchor="ctr" anchorCtr="0" compatLnSpc="1">
              <a:prstTxWarp prst="textNoShape">
                <a:avLst/>
              </a:prstTxWarp>
            </a:bodyPr>
            <a:lstStyle/>
            <a:p>
              <a:pPr algn="ctr"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sz="9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11" name="TextBox 10"/>
            <p:cNvSpPr txBox="1"/>
            <p:nvPr/>
          </p:nvSpPr>
          <p:spPr>
            <a:xfrm>
              <a:off x="7518535" y="4117741"/>
              <a:ext cx="406265" cy="1754326"/>
            </a:xfrm>
            <a:prstGeom prst="rect">
              <a:avLst/>
            </a:prstGeom>
            <a:noFill/>
          </p:spPr>
          <p:txBody>
            <a:bodyPr vert="vert" wrap="square" rtlCol="0" anchor="t">
              <a:spAutoFit/>
            </a:bodyPr>
            <a:lstStyle/>
            <a:p>
              <a:pPr algn="ctr" fontAlgn="auto">
                <a:lnSpc>
                  <a:spcPct val="90000"/>
                </a:lnSpc>
                <a:spcBef>
                  <a:spcPts val="0"/>
                </a:spcBef>
                <a:spcAft>
                  <a:spcPts val="600"/>
                </a:spcAft>
                <a:buClr>
                  <a:srgbClr xmlns:mc="http://schemas.openxmlformats.org/markup-compatibility/2006" xmlns:a14="http://schemas.microsoft.com/office/drawing/2007/7/7/main" val="FFFF99" mc:Ignorable=""/>
                </a:buClr>
                <a:buSzPct val="120000"/>
                <a:defRPr/>
              </a:pPr>
              <a:r>
                <a:rPr lang="en-US" altLang="zh-CN" sz="16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MEMORY</a:t>
              </a:r>
              <a:endParaRPr lang="en-US" altLang="zh-CN" sz="16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grpSp>
      <p:cxnSp>
        <p:nvCxnSpPr>
          <p:cNvPr id="64" name="Straight Connector 63"/>
          <p:cNvCxnSpPr/>
          <p:nvPr/>
        </p:nvCxnSpPr>
        <p:spPr>
          <a:xfrm rot="5400000">
            <a:off x="3619500" y="5072626"/>
            <a:ext cx="1295400" cy="0"/>
          </a:xfrm>
          <a:prstGeom prst="line">
            <a:avLst/>
          </a:prstGeom>
          <a:ln w="28575">
            <a:gradFill>
              <a:gsLst>
                <a:gs pos="0">
                  <a:schemeClr val="bg1">
                    <a:lumMod val="75000"/>
                  </a:schemeClr>
                </a:gs>
                <a:gs pos="50000">
                  <a:schemeClr val="bg1"/>
                </a:gs>
                <a:gs pos="100000">
                  <a:schemeClr val="bg1">
                    <a:lumMod val="75000"/>
                  </a:schemeClr>
                </a:gs>
              </a:gsLst>
              <a:lin ang="7800000" scaled="0"/>
            </a:gra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wipe(right)">
                                      <p:cBhvr>
                                        <p:cTn id="7" dur="1000"/>
                                        <p:tgtEl>
                                          <p:spTgt spid="2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7"/>
                                        </p:tgtEl>
                                        <p:attrNameLst>
                                          <p:attrName>style.visibility</p:attrName>
                                        </p:attrNameLst>
                                      </p:cBhvr>
                                      <p:to>
                                        <p:strVal val="visible"/>
                                      </p:to>
                                    </p:set>
                                    <p:animEffect transition="in" filter="wipe(left)">
                                      <p:cBhvr>
                                        <p:cTn id="10" dur="1000"/>
                                        <p:tgtEl>
                                          <p:spTgt spid="247"/>
                                        </p:tgtEl>
                                      </p:cBhvr>
                                    </p:animEffect>
                                  </p:childTnLst>
                                </p:cTn>
                              </p:par>
                              <p:par>
                                <p:cTn id="11" presetID="10" presetClass="entr" presetSubtype="0" fill="hold" nodeType="withEffect">
                                  <p:stCondLst>
                                    <p:cond delay="0"/>
                                  </p:stCondLst>
                                  <p:childTnLst>
                                    <p:set>
                                      <p:cBhvr>
                                        <p:cTn id="12" dur="1" fill="hold">
                                          <p:stCondLst>
                                            <p:cond delay="0"/>
                                          </p:stCondLst>
                                        </p:cTn>
                                        <p:tgtEl>
                                          <p:spTgt spid="251"/>
                                        </p:tgtEl>
                                        <p:attrNameLst>
                                          <p:attrName>style.visibility</p:attrName>
                                        </p:attrNameLst>
                                      </p:cBhvr>
                                      <p:to>
                                        <p:strVal val="visible"/>
                                      </p:to>
                                    </p:set>
                                    <p:animEffect transition="in" filter="fade">
                                      <p:cBhvr>
                                        <p:cTn id="13" dur="1000"/>
                                        <p:tgtEl>
                                          <p:spTgt spid="25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5"/>
                                        </p:tgtEl>
                                        <p:attrNameLst>
                                          <p:attrName>style.visibility</p:attrName>
                                        </p:attrNameLst>
                                      </p:cBhvr>
                                      <p:to>
                                        <p:strVal val="visible"/>
                                      </p:to>
                                    </p:set>
                                    <p:animEffect transition="in" filter="fade">
                                      <p:cBhvr>
                                        <p:cTn id="16" dur="1000"/>
                                        <p:tgtEl>
                                          <p:spTgt spid="24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1" presetClass="entr" presetSubtype="0" fill="hold" nodeType="with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14">
                                            <p:txEl>
                                              <p:pRg st="1" end="1"/>
                                            </p:txEl>
                                          </p:spTgt>
                                        </p:tgtEl>
                                        <p:attrNameLst>
                                          <p:attrName>style.visibility</p:attrName>
                                        </p:attrNameLst>
                                      </p:cBhvr>
                                      <p:to>
                                        <p:strVal val="visible"/>
                                      </p:to>
                                    </p:set>
                                    <p:animEffect transition="in" filter="fade">
                                      <p:cBhvr>
                                        <p:cTn id="26" dur="1000"/>
                                        <p:tgtEl>
                                          <p:spTgt spid="1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par>
                                <p:cTn id="32" presetID="22" presetClass="entr" presetSubtype="8" fill="hold"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par>
                                <p:cTn id="35" presetID="22" presetClass="entr" presetSubtype="8" fill="hold"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wipe(left)">
                                      <p:cBhvr>
                                        <p:cTn id="37" dur="500"/>
                                        <p:tgtEl>
                                          <p:spTgt spid="62"/>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xEl>
                                              <p:pRg st="2" end="2"/>
                                            </p:txEl>
                                          </p:spTgt>
                                        </p:tgtEl>
                                        <p:attrNameLst>
                                          <p:attrName>style.visibility</p:attrName>
                                        </p:attrNameLst>
                                      </p:cBhvr>
                                      <p:to>
                                        <p:strVal val="visible"/>
                                      </p:to>
                                    </p:set>
                                    <p:animEffect transition="in" filter="fade">
                                      <p:cBhvr>
                                        <p:cTn id="40" dur="1000"/>
                                        <p:tgtEl>
                                          <p:spTgt spid="14">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left)">
                                      <p:cBhvr>
                                        <p:cTn id="45" dur="500"/>
                                        <p:tgtEl>
                                          <p:spTgt spid="81"/>
                                        </p:tgtEl>
                                      </p:cBhvr>
                                    </p:animEffect>
                                  </p:childTnLst>
                                </p:cTn>
                              </p:par>
                              <p:par>
                                <p:cTn id="46" presetID="22" presetClass="entr" presetSubtype="8" fill="hold" nodeType="with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wipe(left)">
                                      <p:cBhvr>
                                        <p:cTn id="48" dur="500"/>
                                        <p:tgtEl>
                                          <p:spTgt spid="82"/>
                                        </p:tgtEl>
                                      </p:cBhvr>
                                    </p:animEffect>
                                  </p:childTnLst>
                                </p:cTn>
                              </p:par>
                              <p:par>
                                <p:cTn id="49" presetID="22" presetClass="entr" presetSubtype="8" fill="hold" nodeType="with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wipe(left)">
                                      <p:cBhvr>
                                        <p:cTn id="51" dur="500"/>
                                        <p:tgtEl>
                                          <p:spTgt spid="85"/>
                                        </p:tgtEl>
                                      </p:cBhvr>
                                    </p:animEffect>
                                  </p:childTnLst>
                                </p:cTn>
                              </p:par>
                              <p:par>
                                <p:cTn id="52" presetID="10" presetClass="entr" presetSubtype="0" fill="hold" nodeType="withEffect">
                                  <p:stCondLst>
                                    <p:cond delay="0"/>
                                  </p:stCondLst>
                                  <p:childTnLst>
                                    <p:set>
                                      <p:cBhvr>
                                        <p:cTn id="53" dur="1" fill="hold">
                                          <p:stCondLst>
                                            <p:cond delay="0"/>
                                          </p:stCondLst>
                                        </p:cTn>
                                        <p:tgtEl>
                                          <p:spTgt spid="14">
                                            <p:txEl>
                                              <p:pRg st="3" end="3"/>
                                            </p:txEl>
                                          </p:spTgt>
                                        </p:tgtEl>
                                        <p:attrNameLst>
                                          <p:attrName>style.visibility</p:attrName>
                                        </p:attrNameLst>
                                      </p:cBhvr>
                                      <p:to>
                                        <p:strVal val="visible"/>
                                      </p:to>
                                    </p:set>
                                    <p:animEffect transition="in" filter="fade">
                                      <p:cBhvr>
                                        <p:cTn id="54" dur="1000"/>
                                        <p:tgtEl>
                                          <p:spTgt spid="14">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wipe(left)">
                                      <p:cBhvr>
                                        <p:cTn id="59" dur="500"/>
                                        <p:tgtEl>
                                          <p:spTgt spid="65"/>
                                        </p:tgtEl>
                                      </p:cBhvr>
                                    </p:animEffect>
                                  </p:childTnLst>
                                </p:cTn>
                              </p:par>
                              <p:par>
                                <p:cTn id="60" presetID="22" presetClass="entr" presetSubtype="8" fill="hold" nodeType="with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wipe(left)">
                                      <p:cBhvr>
                                        <p:cTn id="62" dur="500"/>
                                        <p:tgtEl>
                                          <p:spTgt spid="70"/>
                                        </p:tgtEl>
                                      </p:cBhvr>
                                    </p:animEffect>
                                  </p:childTnLst>
                                </p:cTn>
                              </p:par>
                              <p:par>
                                <p:cTn id="63" presetID="22" presetClass="entr" presetSubtype="8" fill="hold" nodeType="withEffect">
                                  <p:stCondLst>
                                    <p:cond delay="0"/>
                                  </p:stCondLst>
                                  <p:childTnLst>
                                    <p:set>
                                      <p:cBhvr>
                                        <p:cTn id="64" dur="1" fill="hold">
                                          <p:stCondLst>
                                            <p:cond delay="0"/>
                                          </p:stCondLst>
                                        </p:cTn>
                                        <p:tgtEl>
                                          <p:spTgt spid="71"/>
                                        </p:tgtEl>
                                        <p:attrNameLst>
                                          <p:attrName>style.visibility</p:attrName>
                                        </p:attrNameLst>
                                      </p:cBhvr>
                                      <p:to>
                                        <p:strVal val="visible"/>
                                      </p:to>
                                    </p:set>
                                    <p:animEffect transition="in" filter="wipe(left)">
                                      <p:cBhvr>
                                        <p:cTn id="65" dur="500"/>
                                        <p:tgtEl>
                                          <p:spTgt spid="71"/>
                                        </p:tgtEl>
                                      </p:cBhvr>
                                    </p:animEffect>
                                  </p:childTnLst>
                                </p:cTn>
                              </p:par>
                              <p:par>
                                <p:cTn id="66" presetID="22" presetClass="entr" presetSubtype="8" fill="hold" nodeType="with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wipe(left)">
                                      <p:cBhvr>
                                        <p:cTn id="68" dur="500"/>
                                        <p:tgtEl>
                                          <p:spTgt spid="77"/>
                                        </p:tgtEl>
                                      </p:cBhvr>
                                    </p:animEffect>
                                  </p:childTnLst>
                                </p:cTn>
                              </p:par>
                              <p:par>
                                <p:cTn id="69" presetID="10" presetClass="entr" presetSubtype="0" fill="hold" nodeType="withEffect">
                                  <p:stCondLst>
                                    <p:cond delay="0"/>
                                  </p:stCondLst>
                                  <p:childTnLst>
                                    <p:set>
                                      <p:cBhvr>
                                        <p:cTn id="70" dur="1" fill="hold">
                                          <p:stCondLst>
                                            <p:cond delay="0"/>
                                          </p:stCondLst>
                                        </p:cTn>
                                        <p:tgtEl>
                                          <p:spTgt spid="14">
                                            <p:txEl>
                                              <p:pRg st="4" end="4"/>
                                            </p:txEl>
                                          </p:spTgt>
                                        </p:tgtEl>
                                        <p:attrNameLst>
                                          <p:attrName>style.visibility</p:attrName>
                                        </p:attrNameLst>
                                      </p:cBhvr>
                                      <p:to>
                                        <p:strVal val="visible"/>
                                      </p:to>
                                    </p:set>
                                    <p:animEffect transition="in" filter="fade">
                                      <p:cBhvr>
                                        <p:cTn id="71" dur="1000"/>
                                        <p:tgtEl>
                                          <p:spTgt spid="14">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par>
                                <p:cTn id="77" presetID="22" presetClass="entr" presetSubtype="8" fill="hold" nodeType="with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par>
                                <p:cTn id="80" presetID="22" presetClass="entr" presetSubtype="8" fill="hold" nodeType="withEffect">
                                  <p:stCondLst>
                                    <p:cond delay="0"/>
                                  </p:stCondLst>
                                  <p:childTnLst>
                                    <p:set>
                                      <p:cBhvr>
                                        <p:cTn id="81" dur="1" fill="hold">
                                          <p:stCondLst>
                                            <p:cond delay="0"/>
                                          </p:stCondLst>
                                        </p:cTn>
                                        <p:tgtEl>
                                          <p:spTgt spid="99"/>
                                        </p:tgtEl>
                                        <p:attrNameLst>
                                          <p:attrName>style.visibility</p:attrName>
                                        </p:attrNameLst>
                                      </p:cBhvr>
                                      <p:to>
                                        <p:strVal val="visible"/>
                                      </p:to>
                                    </p:set>
                                    <p:animEffect transition="in" filter="wipe(left)">
                                      <p:cBhvr>
                                        <p:cTn id="82" dur="500"/>
                                        <p:tgtEl>
                                          <p:spTgt spid="99"/>
                                        </p:tgtEl>
                                      </p:cBhvr>
                                    </p:animEffect>
                                  </p:childTnLst>
                                </p:cTn>
                              </p:par>
                              <p:par>
                                <p:cTn id="83" presetID="22" presetClass="entr" presetSubtype="8" fill="hold" nodeType="withEffect">
                                  <p:stCondLst>
                                    <p:cond delay="0"/>
                                  </p:stCondLst>
                                  <p:childTnLst>
                                    <p:set>
                                      <p:cBhvr>
                                        <p:cTn id="84" dur="1" fill="hold">
                                          <p:stCondLst>
                                            <p:cond delay="0"/>
                                          </p:stCondLst>
                                        </p:cTn>
                                        <p:tgtEl>
                                          <p:spTgt spid="103"/>
                                        </p:tgtEl>
                                        <p:attrNameLst>
                                          <p:attrName>style.visibility</p:attrName>
                                        </p:attrNameLst>
                                      </p:cBhvr>
                                      <p:to>
                                        <p:strVal val="visible"/>
                                      </p:to>
                                    </p:set>
                                    <p:animEffect transition="in" filter="wipe(left)">
                                      <p:cBhvr>
                                        <p:cTn id="85" dur="500"/>
                                        <p:tgtEl>
                                          <p:spTgt spid="103"/>
                                        </p:tgtEl>
                                      </p:cBhvr>
                                    </p:animEffect>
                                  </p:childTnLst>
                                </p:cTn>
                              </p:par>
                              <p:par>
                                <p:cTn id="86" presetID="10" presetClass="entr" presetSubtype="0" fill="hold" nodeType="withEffect">
                                  <p:stCondLst>
                                    <p:cond delay="0"/>
                                  </p:stCondLst>
                                  <p:childTnLst>
                                    <p:set>
                                      <p:cBhvr>
                                        <p:cTn id="87" dur="1" fill="hold">
                                          <p:stCondLst>
                                            <p:cond delay="0"/>
                                          </p:stCondLst>
                                        </p:cTn>
                                        <p:tgtEl>
                                          <p:spTgt spid="14">
                                            <p:txEl>
                                              <p:pRg st="5" end="5"/>
                                            </p:txEl>
                                          </p:spTgt>
                                        </p:tgtEl>
                                        <p:attrNameLst>
                                          <p:attrName>style.visibility</p:attrName>
                                        </p:attrNameLst>
                                      </p:cBhvr>
                                      <p:to>
                                        <p:strVal val="visible"/>
                                      </p:to>
                                    </p:set>
                                    <p:animEffect transition="in" filter="fade">
                                      <p:cBhvr>
                                        <p:cTn id="88" dur="1000"/>
                                        <p:tgtEl>
                                          <p:spTgt spid="14">
                                            <p:txEl>
                                              <p:pRg st="5" end="5"/>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nodeType="clickEffect">
                                  <p:stCondLst>
                                    <p:cond delay="0"/>
                                  </p:stCondLst>
                                  <p:childTnLst>
                                    <p:set>
                                      <p:cBhvr>
                                        <p:cTn id="92" dur="1" fill="hold">
                                          <p:stCondLst>
                                            <p:cond delay="0"/>
                                          </p:stCondLst>
                                        </p:cTn>
                                        <p:tgtEl>
                                          <p:spTgt spid="108"/>
                                        </p:tgtEl>
                                        <p:attrNameLst>
                                          <p:attrName>style.visibility</p:attrName>
                                        </p:attrNameLst>
                                      </p:cBhvr>
                                      <p:to>
                                        <p:strVal val="visible"/>
                                      </p:to>
                                    </p:set>
                                    <p:animEffect transition="in" filter="wipe(right)">
                                      <p:cBhvr>
                                        <p:cTn id="93" dur="500"/>
                                        <p:tgtEl>
                                          <p:spTgt spid="108"/>
                                        </p:tgtEl>
                                      </p:cBhvr>
                                    </p:animEffect>
                                  </p:childTnLst>
                                </p:cTn>
                              </p:par>
                              <p:par>
                                <p:cTn id="94" presetID="10" presetClass="entr" presetSubtype="0" fill="hold" nodeType="withEffect">
                                  <p:stCondLst>
                                    <p:cond delay="0"/>
                                  </p:stCondLst>
                                  <p:childTnLst>
                                    <p:set>
                                      <p:cBhvr>
                                        <p:cTn id="95" dur="1" fill="hold">
                                          <p:stCondLst>
                                            <p:cond delay="0"/>
                                          </p:stCondLst>
                                        </p:cTn>
                                        <p:tgtEl>
                                          <p:spTgt spid="14">
                                            <p:txEl>
                                              <p:pRg st="6" end="6"/>
                                            </p:txEl>
                                          </p:spTgt>
                                        </p:tgtEl>
                                        <p:attrNameLst>
                                          <p:attrName>style.visibility</p:attrName>
                                        </p:attrNameLst>
                                      </p:cBhvr>
                                      <p:to>
                                        <p:strVal val="visible"/>
                                      </p:to>
                                    </p:set>
                                    <p:animEffect transition="in" filter="fade">
                                      <p:cBhvr>
                                        <p:cTn id="96" dur="1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animBg="1"/>
      <p:bldP spid="244" grpId="0" animBg="1"/>
      <p:bldP spid="24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1"/>
          <p:cNvSpPr>
            <a:spLocks noGrp="1"/>
          </p:cNvSpPr>
          <p:nvPr>
            <p:ph type="title"/>
          </p:nvPr>
        </p:nvSpPr>
        <p:spPr/>
        <p:txBody>
          <a:bodyPr/>
          <a:lstStyle/>
          <a:p>
            <a:r>
              <a:rPr lang="en-US" dirty="0" smtClean="0"/>
              <a:t>Consolidation Hardware – Snoop Filtering</a:t>
            </a:r>
            <a:endParaRPr lang="en-US" dirty="0"/>
          </a:p>
        </p:txBody>
      </p:sp>
      <p:sp>
        <p:nvSpPr>
          <p:cNvPr id="59" name="Rounded Rectangle 58"/>
          <p:cNvSpPr/>
          <p:nvPr/>
        </p:nvSpPr>
        <p:spPr>
          <a:xfrm rot="10800000" flipH="1">
            <a:off x="1222250" y="850613"/>
            <a:ext cx="6702552" cy="4607211"/>
          </a:xfrm>
          <a:prstGeom prst="roundRect">
            <a:avLst>
              <a:gd name="adj" fmla="val 3404"/>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254000" dist="38100" dir="5400000" algn="t" rotWithShape="0">
              <a:schemeClr val="bg1">
                <a:alpha val="40000"/>
              </a:scheme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ltLang="zh-CN" kern="0" dirty="0">
              <a:solidFill>
                <a:sysClr val="windowText" lastClr="000000"/>
              </a:solidFill>
              <a:latin typeface="Segoe UI" pitchFamily="34" charset="0"/>
              <a:cs typeface="+mn-cs"/>
            </a:endParaRPr>
          </a:p>
        </p:txBody>
      </p:sp>
      <p:sp>
        <p:nvSpPr>
          <p:cNvPr id="60" name="Freeform 15"/>
          <p:cNvSpPr>
            <a:spLocks/>
          </p:cNvSpPr>
          <p:nvPr/>
        </p:nvSpPr>
        <p:spPr bwMode="auto">
          <a:xfrm rot="5400000">
            <a:off x="2471820" y="908841"/>
            <a:ext cx="4199863" cy="6699007"/>
          </a:xfrm>
          <a:prstGeom prst="roundRect">
            <a:avLst>
              <a:gd name="adj" fmla="val 0"/>
            </a:avLst>
          </a:pr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srgbClr>
              </a:gs>
              <a:gs pos="82000">
                <a:srgbClr xmlns:mc="http://schemas.openxmlformats.org/markup-compatibility/2006" xmlns:a14="http://schemas.microsoft.com/office/drawing/2007/7/7/main" val="FF3300" mc:Ignorable="">
                  <a:lumMod val="50000"/>
                </a:srgbClr>
              </a:gs>
            </a:gsLst>
            <a:path path="circle">
              <a:fillToRect l="50000" t="50000" r="50000" b="50000"/>
            </a:path>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65" name="Rectangle 64"/>
          <p:cNvSpPr/>
          <p:nvPr/>
        </p:nvSpPr>
        <p:spPr>
          <a:xfrm rot="16200000">
            <a:off x="2942740" y="295243"/>
            <a:ext cx="3261572" cy="9140948"/>
          </a:xfrm>
          <a:prstGeom prst="rect">
            <a:avLst/>
          </a:prstGeom>
          <a:gradFill flip="none" rotWithShape="1">
            <a:gsLst>
              <a:gs pos="0">
                <a:schemeClr val="tx1">
                  <a:lumMod val="65000"/>
                  <a:lumOff val="35000"/>
                </a:schemeClr>
              </a:gs>
              <a:gs pos="50000">
                <a:schemeClr val="tx1">
                  <a:lumMod val="75000"/>
                  <a:lumOff val="25000"/>
                </a:schemeClr>
              </a:gs>
              <a:gs pos="82000">
                <a:schemeClr val="tx1">
                  <a:lumMod val="95000"/>
                  <a:lumOff val="5000"/>
                </a:schemeClr>
              </a:gs>
            </a:gsLst>
            <a:path path="circle">
              <a:fillToRect l="50000" t="50000" r="50000" b="50000"/>
            </a:path>
            <a:tileRect/>
          </a:gradFill>
          <a:ln w="349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auto">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kern="0" dirty="0">
              <a:solidFill>
                <a:sysClr val="windowText" lastClr="000000"/>
              </a:solidFill>
              <a:latin typeface="Segoe UI" pitchFamily="34" charset="0"/>
              <a:cs typeface="+mn-cs"/>
            </a:endParaRPr>
          </a:p>
        </p:txBody>
      </p:sp>
      <p:sp>
        <p:nvSpPr>
          <p:cNvPr id="66" name="Rectangle 65"/>
          <p:cNvSpPr/>
          <p:nvPr/>
        </p:nvSpPr>
        <p:spPr>
          <a:xfrm rot="16200000">
            <a:off x="3565814" y="-1277675"/>
            <a:ext cx="2015424" cy="6702552"/>
          </a:xfrm>
          <a:prstGeom prst="rect">
            <a:avLst/>
          </a:prstGeom>
          <a:gradFill flip="none" rotWithShape="1">
            <a:gsLst>
              <a:gs pos="0">
                <a:schemeClr val="tx1">
                  <a:lumMod val="65000"/>
                  <a:lumOff val="35000"/>
                </a:schemeClr>
              </a:gs>
              <a:gs pos="50000">
                <a:schemeClr val="tx1">
                  <a:lumMod val="75000"/>
                  <a:lumOff val="25000"/>
                </a:schemeClr>
              </a:gs>
              <a:gs pos="82000">
                <a:schemeClr val="tx1">
                  <a:lumMod val="95000"/>
                  <a:lumOff val="5000"/>
                </a:schemeClr>
              </a:gs>
            </a:gsLst>
            <a:path path="circle">
              <a:fillToRect l="50000" t="50000" r="50000" b="50000"/>
            </a:path>
            <a:tileRect/>
          </a:gradFill>
          <a:ln w="349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auto">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kern="0" dirty="0">
              <a:solidFill>
                <a:sysClr val="windowText" lastClr="000000"/>
              </a:solidFill>
              <a:latin typeface="Segoe UI" pitchFamily="34" charset="0"/>
              <a:cs typeface="+mn-cs"/>
            </a:endParaRPr>
          </a:p>
        </p:txBody>
      </p:sp>
      <p:sp>
        <p:nvSpPr>
          <p:cNvPr id="70" name="Rectangle 69"/>
          <p:cNvSpPr/>
          <p:nvPr/>
        </p:nvSpPr>
        <p:spPr>
          <a:xfrm>
            <a:off x="1953491" y="3586955"/>
            <a:ext cx="5552622" cy="2823370"/>
          </a:xfrm>
          <a:prstGeom prst="rect">
            <a:avLst/>
          </a:prstGeom>
          <a:solidFill>
            <a:srgbClr xmlns:mc="http://schemas.openxmlformats.org/markup-compatibility/2006" xmlns:a14="http://schemas.microsoft.com/office/drawing/2007/7/7/main" val="333333" mc:Ignorable=""/>
          </a:solidFill>
          <a:ln w="12700" cap="flat" cmpd="sng" algn="ctr">
            <a:noFill/>
            <a:prstDash val="solid"/>
            <a:round/>
            <a:headEnd type="none" w="med" len="med"/>
            <a:tailEnd type="none" w="med" len="med"/>
          </a:ln>
          <a:effectLst/>
        </p:spPr>
        <p:txBody>
          <a:bodyPr spcFirstLastPara="0" vert="horz" wrap="square" lIns="7620" tIns="7620" rIns="7620" bIns="7620" numCol="1" spcCol="1270" anchor="t" anchorCtr="0">
            <a:noAutofit/>
          </a:bodyPr>
          <a:lstStyle/>
          <a:p>
            <a:pPr marL="0" lvl="1" indent="-342900"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14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sp>
        <p:nvSpPr>
          <p:cNvPr id="71" name="Round Same Side Corner Rectangle 70"/>
          <p:cNvSpPr/>
          <p:nvPr/>
        </p:nvSpPr>
        <p:spPr>
          <a:xfrm rot="5400000">
            <a:off x="6360761" y="4617367"/>
            <a:ext cx="2816352" cy="755073"/>
          </a:xfrm>
          <a:prstGeom prst="round2SameRect">
            <a:avLst>
              <a:gd name="adj1" fmla="val 16549"/>
              <a:gd name="adj2" fmla="val 0"/>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127000" dist="38100" dir="5400000" algn="t" rotWithShape="0">
              <a:schemeClr val="bg1">
                <a:alpha val="17000"/>
              </a:scheme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ltLang="zh-CN" kern="0" dirty="0">
              <a:solidFill>
                <a:sysClr val="windowText" lastClr="000000"/>
              </a:solidFill>
              <a:latin typeface="Segoe UI" pitchFamily="34" charset="0"/>
              <a:cs typeface="+mn-cs"/>
            </a:endParaRPr>
          </a:p>
        </p:txBody>
      </p:sp>
      <p:sp>
        <p:nvSpPr>
          <p:cNvPr id="74" name="Round Same Side Corner Rectangle 73"/>
          <p:cNvSpPr/>
          <p:nvPr/>
        </p:nvSpPr>
        <p:spPr>
          <a:xfrm rot="16200000" flipH="1">
            <a:off x="-319126" y="4039201"/>
            <a:ext cx="2816352" cy="1911401"/>
          </a:xfrm>
          <a:prstGeom prst="round2SameRect">
            <a:avLst>
              <a:gd name="adj1" fmla="val 4921"/>
              <a:gd name="adj2" fmla="val 0"/>
            </a:avLst>
          </a:prstGeom>
          <a:gradFill flip="none" rotWithShape="1">
            <a:gsLst>
              <a:gs pos="0">
                <a:schemeClr val="bg1">
                  <a:lumMod val="95000"/>
                </a:schemeClr>
              </a:gs>
              <a:gs pos="50000">
                <a:schemeClr val="bg1">
                  <a:lumMod val="75000"/>
                </a:schemeClr>
              </a:gs>
              <a:gs pos="82000">
                <a:srgbClr xmlns:mc="http://schemas.openxmlformats.org/markup-compatibility/2006" xmlns:a14="http://schemas.microsoft.com/office/drawing/2007/7/7/main" val="CCCCCC" mc:Ignorable="">
                  <a:lumMod val="75000"/>
                </a:srgbClr>
              </a:gs>
            </a:gsLst>
            <a:path path="circle">
              <a:fillToRect l="50000" t="50000" r="50000" b="50000"/>
            </a:path>
            <a:tileRect/>
          </a:gradFill>
          <a:ln w="34925">
            <a:noFill/>
            <a:round/>
            <a:headEnd/>
            <a:tailEnd/>
          </a:ln>
          <a:effectLst>
            <a:outerShdw blurRad="127000" dist="38100" dir="5400000" algn="t" rotWithShape="0">
              <a:schemeClr val="bg1">
                <a:alpha val="17000"/>
              </a:schemeClr>
            </a:outerShdw>
          </a:effec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ltLang="zh-CN" kern="0" dirty="0">
              <a:solidFill>
                <a:sysClr val="windowText" lastClr="000000"/>
              </a:solidFill>
              <a:latin typeface="Segoe UI" pitchFamily="34" charset="0"/>
              <a:cs typeface="+mn-cs"/>
            </a:endParaRPr>
          </a:p>
        </p:txBody>
      </p:sp>
      <p:cxnSp>
        <p:nvCxnSpPr>
          <p:cNvPr id="75" name="Straight Connector 74"/>
          <p:cNvCxnSpPr/>
          <p:nvPr/>
        </p:nvCxnSpPr>
        <p:spPr>
          <a:xfrm rot="5400000">
            <a:off x="637067" y="4996426"/>
            <a:ext cx="2819400" cy="0"/>
          </a:xfrm>
          <a:prstGeom prst="line">
            <a:avLst/>
          </a:prstGeom>
          <a:ln w="12700">
            <a:solidFill>
              <a:srgbClr xmlns:mc="http://schemas.openxmlformats.org/markup-compatibility/2006" xmlns:a14="http://schemas.microsoft.com/office/drawing/2007/7/7/main" val="000000" mc:Ignorable="">
                <a:alpha val="40000"/>
              </a:srgb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1154075" y="4996426"/>
            <a:ext cx="2819400" cy="0"/>
          </a:xfrm>
          <a:prstGeom prst="line">
            <a:avLst/>
          </a:prstGeom>
          <a:ln w="12700">
            <a:solidFill>
              <a:srgbClr xmlns:mc="http://schemas.openxmlformats.org/markup-compatibility/2006" xmlns:a14="http://schemas.microsoft.com/office/drawing/2007/7/7/main" val="000000" mc:Ignorable="">
                <a:alpha val="40000"/>
              </a:srgb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1671083" y="4996426"/>
            <a:ext cx="2819400" cy="0"/>
          </a:xfrm>
          <a:prstGeom prst="line">
            <a:avLst/>
          </a:prstGeom>
          <a:ln w="12700">
            <a:solidFill>
              <a:srgbClr xmlns:mc="http://schemas.openxmlformats.org/markup-compatibility/2006" xmlns:a14="http://schemas.microsoft.com/office/drawing/2007/7/7/main" val="000000" mc:Ignorable="">
                <a:alpha val="40000"/>
              </a:srgb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2188091" y="4996426"/>
            <a:ext cx="2819400" cy="0"/>
          </a:xfrm>
          <a:prstGeom prst="line">
            <a:avLst/>
          </a:prstGeom>
          <a:ln w="12700">
            <a:solidFill>
              <a:srgbClr xmlns:mc="http://schemas.openxmlformats.org/markup-compatibility/2006" xmlns:a14="http://schemas.microsoft.com/office/drawing/2007/7/7/main" val="000000" mc:Ignorable="">
                <a:alpha val="40000"/>
              </a:srgb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3848100" y="4996426"/>
            <a:ext cx="2819400" cy="0"/>
          </a:xfrm>
          <a:prstGeom prst="line">
            <a:avLst/>
          </a:prstGeom>
          <a:ln w="12700">
            <a:solidFill>
              <a:srgbClr xmlns:mc="http://schemas.openxmlformats.org/markup-compatibility/2006" xmlns:a14="http://schemas.microsoft.com/office/drawing/2007/7/7/main" val="000000" mc:Ignorable="">
                <a:alpha val="40000"/>
              </a:srgb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4381500" y="4996426"/>
            <a:ext cx="2819400" cy="0"/>
          </a:xfrm>
          <a:prstGeom prst="line">
            <a:avLst/>
          </a:prstGeom>
          <a:ln w="12700">
            <a:solidFill>
              <a:srgbClr xmlns:mc="http://schemas.openxmlformats.org/markup-compatibility/2006" xmlns:a14="http://schemas.microsoft.com/office/drawing/2007/7/7/main" val="000000" mc:Ignorable="">
                <a:alpha val="40000"/>
              </a:srgb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4914900" y="4996426"/>
            <a:ext cx="2819400" cy="0"/>
          </a:xfrm>
          <a:prstGeom prst="line">
            <a:avLst/>
          </a:prstGeom>
          <a:ln w="12700">
            <a:solidFill>
              <a:srgbClr xmlns:mc="http://schemas.openxmlformats.org/markup-compatibility/2006" xmlns:a14="http://schemas.microsoft.com/office/drawing/2007/7/7/main" val="000000" mc:Ignorable="">
                <a:alpha val="40000"/>
              </a:srgb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5448300" y="4996426"/>
            <a:ext cx="2819400" cy="0"/>
          </a:xfrm>
          <a:prstGeom prst="line">
            <a:avLst/>
          </a:prstGeom>
          <a:ln w="12700">
            <a:solidFill>
              <a:srgbClr xmlns:mc="http://schemas.openxmlformats.org/markup-compatibility/2006" xmlns:a14="http://schemas.microsoft.com/office/drawing/2007/7/7/main" val="000000" mc:Ignorable="">
                <a:alpha val="40000"/>
              </a:srgb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5981699" y="4996426"/>
            <a:ext cx="2819400" cy="0"/>
          </a:xfrm>
          <a:prstGeom prst="line">
            <a:avLst/>
          </a:prstGeom>
          <a:ln w="12700">
            <a:solidFill>
              <a:srgbClr xmlns:mc="http://schemas.openxmlformats.org/markup-compatibility/2006" xmlns:a14="http://schemas.microsoft.com/office/drawing/2007/7/7/main" val="000000" mc:Ignorable="">
                <a:alpha val="40000"/>
              </a:srgb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685264" y="3237625"/>
            <a:ext cx="6248400" cy="276999"/>
          </a:xfrm>
          <a:prstGeom prst="rect">
            <a:avLst/>
          </a:prstGeom>
          <a:noFill/>
        </p:spPr>
        <p:txBody>
          <a:bodyPr wrap="square" rtlCol="0">
            <a:spAutoFit/>
          </a:bodyPr>
          <a:lstStyle/>
          <a:p>
            <a:pPr fontAlgn="auto">
              <a:spcBef>
                <a:spcPts val="0"/>
              </a:spcBef>
              <a:spcAft>
                <a:spcPts val="0"/>
              </a:spcAft>
              <a:tabLst>
                <a:tab pos="690563" algn="l"/>
                <a:tab pos="1254125" algn="l"/>
                <a:tab pos="1776413" algn="l"/>
                <a:tab pos="2116138" algn="l"/>
                <a:tab pos="3370263" algn="l"/>
                <a:tab pos="3890963" algn="l"/>
                <a:tab pos="4454525" algn="l"/>
                <a:tab pos="4976813" algn="l"/>
                <a:tab pos="5368925" algn="l"/>
              </a:tabLst>
            </a:pPr>
            <a:r>
              <a:rPr lang="en-US" sz="1200" dirty="0">
                <a:solidFill>
                  <a:srgbClr xmlns:mc="http://schemas.openxmlformats.org/markup-compatibility/2006" xmlns:a14="http://schemas.microsoft.com/office/drawing/2007/7/7/main" val="000000" mc:Ignorable=""/>
                </a:solidFill>
                <a:latin typeface="Segoe UI" pitchFamily="34" charset="0"/>
                <a:cs typeface="+mn-cs"/>
              </a:rPr>
              <a:t> </a:t>
            </a:r>
            <a:r>
              <a:rPr lang="en-US" sz="1200" dirty="0" smtClean="0">
                <a:solidFill>
                  <a:srgbClr xmlns:mc="http://schemas.openxmlformats.org/markup-compatibility/2006" xmlns:a14="http://schemas.microsoft.com/office/drawing/2007/7/7/main" val="000000" mc:Ignorable=""/>
                </a:solidFill>
                <a:latin typeface="Segoe UI" pitchFamily="34" charset="0"/>
                <a:cs typeface="+mn-cs"/>
              </a:rPr>
              <a:t>    </a:t>
            </a:r>
            <a:r>
              <a:rPr lang="en-US" altLang="zh-CN" sz="12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C0	C1	C2	C3	MCH0	C4	C5	C6	C7	MCH1</a:t>
            </a:r>
            <a:endParaRPr lang="en-US" altLang="zh-CN" sz="1200"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cxnSp>
        <p:nvCxnSpPr>
          <p:cNvPr id="86" name="Straight Arrow Connector 85"/>
          <p:cNvCxnSpPr/>
          <p:nvPr/>
        </p:nvCxnSpPr>
        <p:spPr>
          <a:xfrm>
            <a:off x="2057400" y="4520176"/>
            <a:ext cx="2057400" cy="256612"/>
          </a:xfrm>
          <a:prstGeom prst="straightConnector1">
            <a:avLst/>
          </a:prstGeom>
          <a:ln w="1270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100513" y="4776788"/>
            <a:ext cx="3290887" cy="148201"/>
          </a:xfrm>
          <a:prstGeom prst="straightConnector1">
            <a:avLst/>
          </a:prstGeom>
          <a:noFill/>
          <a:ln w="12700">
            <a:solidFill>
              <a:srgbClr xmlns:mc="http://schemas.openxmlformats.org/markup-compatibility/2006" xmlns:a14="http://schemas.microsoft.com/office/drawing/2007/7/7/main" val="FF3300" mc:Ignorable="">
                <a:alpha val="69804"/>
              </a:srgbClr>
            </a:solidFill>
            <a:prstDash val="solid"/>
            <a:round/>
            <a:headEnd type="none" w="med" len="med"/>
            <a:tailEnd type="triangle" w="med" len="med"/>
          </a:ln>
        </p:spPr>
      </p:cxnSp>
      <p:cxnSp>
        <p:nvCxnSpPr>
          <p:cNvPr id="100" name="Straight Arrow Connector 99"/>
          <p:cNvCxnSpPr/>
          <p:nvPr/>
        </p:nvCxnSpPr>
        <p:spPr>
          <a:xfrm rot="10800000" flipV="1">
            <a:off x="2057400" y="5458389"/>
            <a:ext cx="5334000" cy="228600"/>
          </a:xfrm>
          <a:prstGeom prst="straightConnector1">
            <a:avLst/>
          </a:prstGeom>
          <a:ln w="28575">
            <a:gradFill>
              <a:gsLst>
                <a:gs pos="0">
                  <a:schemeClr val="bg1">
                    <a:lumMod val="75000"/>
                  </a:schemeClr>
                </a:gs>
                <a:gs pos="50000">
                  <a:schemeClr val="bg1"/>
                </a:gs>
                <a:gs pos="100000">
                  <a:schemeClr val="bg1">
                    <a:lumMod val="75000"/>
                  </a:schemeClr>
                </a:gs>
              </a:gsLst>
              <a:lin ang="7800000" scaled="0"/>
            </a:gra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2057400" y="4386826"/>
            <a:ext cx="5334000" cy="228600"/>
          </a:xfrm>
          <a:prstGeom prst="straightConnector1">
            <a:avLst/>
          </a:prstGeom>
          <a:ln w="28575">
            <a:gradFill>
              <a:gsLst>
                <a:gs pos="0">
                  <a:schemeClr val="bg1">
                    <a:lumMod val="75000"/>
                  </a:schemeClr>
                </a:gs>
                <a:gs pos="50000">
                  <a:schemeClr val="bg1"/>
                </a:gs>
                <a:gs pos="100000">
                  <a:schemeClr val="bg1">
                    <a:lumMod val="75000"/>
                  </a:schemeClr>
                </a:gs>
              </a:gsLst>
              <a:lin ang="7800000" scaled="0"/>
            </a:gra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a:off x="2705100" y="4996426"/>
            <a:ext cx="2819400" cy="0"/>
          </a:xfrm>
          <a:prstGeom prst="line">
            <a:avLst/>
          </a:prstGeom>
          <a:ln w="12700">
            <a:solidFill>
              <a:srgbClr xmlns:mc="http://schemas.openxmlformats.org/markup-compatibility/2006" xmlns:a14="http://schemas.microsoft.com/office/drawing/2007/7/7/main" val="000000" mc:Ignorable="">
                <a:alpha val="40000"/>
              </a:srgb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3619500" y="5072626"/>
            <a:ext cx="1295400" cy="0"/>
          </a:xfrm>
          <a:prstGeom prst="line">
            <a:avLst/>
          </a:prstGeom>
          <a:ln w="28575">
            <a:gradFill>
              <a:gsLst>
                <a:gs pos="0">
                  <a:schemeClr val="bg1">
                    <a:lumMod val="75000"/>
                  </a:schemeClr>
                </a:gs>
                <a:gs pos="50000">
                  <a:schemeClr val="bg1"/>
                </a:gs>
                <a:gs pos="100000">
                  <a:schemeClr val="bg1">
                    <a:lumMod val="75000"/>
                  </a:schemeClr>
                </a:gs>
              </a:gsLst>
              <a:lin ang="7800000" scaled="0"/>
            </a:gra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nvGrpSpPr>
          <p:cNvPr id="105" name="Group 104"/>
          <p:cNvGrpSpPr/>
          <p:nvPr/>
        </p:nvGrpSpPr>
        <p:grpSpPr>
          <a:xfrm>
            <a:off x="1572904" y="1167605"/>
            <a:ext cx="5983407" cy="1724462"/>
            <a:chOff x="1572904" y="2858172"/>
            <a:chExt cx="5983407" cy="1724462"/>
          </a:xfrm>
        </p:grpSpPr>
        <p:sp>
          <p:nvSpPr>
            <p:cNvPr id="106" name="Rounded Rectangle 105"/>
            <p:cNvSpPr/>
            <p:nvPr/>
          </p:nvSpPr>
          <p:spPr>
            <a:xfrm>
              <a:off x="1572904" y="2858172"/>
              <a:ext cx="2667000" cy="1724462"/>
            </a:xfrm>
            <a:prstGeom prst="roundRect">
              <a:avLst>
                <a:gd name="adj" fmla="val 8880"/>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7620" tIns="7620" rIns="7620" bIns="7620" numCol="1" spcCol="1270" anchor="t" anchorCtr="0">
              <a:noAutofit/>
            </a:bodyPr>
            <a:lstStyle/>
            <a:p>
              <a:pPr marL="0" lvl="1" indent="-342900" algn="ctr" defTabSz="914159">
                <a:lnSpc>
                  <a:spcPct val="90000"/>
                </a:lnSpc>
                <a:spcBef>
                  <a:spcPts val="630"/>
                </a:spcBef>
                <a:buClr>
                  <a:srgbClr xmlns:mc="http://schemas.openxmlformats.org/markup-compatibility/2006" xmlns:a14="http://schemas.microsoft.com/office/drawing/2007/7/7/main" val="FFFF99" mc:Ignorable=""/>
                </a:buClr>
                <a:buSzPct val="120000"/>
                <a:defRPr/>
              </a:pPr>
              <a:r>
                <a:rPr lang="en-US" altLang="zh-CN" sz="14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NUMA NODE 0</a:t>
              </a:r>
            </a:p>
          </p:txBody>
        </p:sp>
        <p:sp>
          <p:nvSpPr>
            <p:cNvPr id="107" name="Up-Down Arrow 106"/>
            <p:cNvSpPr/>
            <p:nvPr/>
          </p:nvSpPr>
          <p:spPr>
            <a:xfrm>
              <a:off x="1953904" y="3467781"/>
              <a:ext cx="152400" cy="274320"/>
            </a:xfrm>
            <a:prstGeom prst="upDownArrow">
              <a:avLst/>
            </a:prstGeom>
            <a:gradFill flip="none" rotWithShape="1">
              <a:gsLst>
                <a:gs pos="0">
                  <a:srgbClr xmlns:mc="http://schemas.openxmlformats.org/markup-compatibility/2006" xmlns:a14="http://schemas.microsoft.com/office/drawing/2007/7/7/main" val="FF3300" mc:Ignorable="">
                    <a:alpha val="67000"/>
                  </a:srgbClr>
                </a:gs>
                <a:gs pos="100000">
                  <a:srgbClr xmlns:mc="http://schemas.openxmlformats.org/markup-compatibility/2006" xmlns:a14="http://schemas.microsoft.com/office/drawing/2007/7/7/main" val="FF3300" mc:Ignorable="">
                    <a:alpha val="61000"/>
                  </a:srgbClr>
                </a:gs>
              </a:gsLst>
              <a:lin ang="5400000" scaled="1"/>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109" name="Up-Down Arrow 108"/>
            <p:cNvSpPr/>
            <p:nvPr/>
          </p:nvSpPr>
          <p:spPr>
            <a:xfrm>
              <a:off x="3650847" y="3475732"/>
              <a:ext cx="152400" cy="274320"/>
            </a:xfrm>
            <a:prstGeom prst="upDownArrow">
              <a:avLst/>
            </a:prstGeom>
            <a:gradFill flip="none" rotWithShape="1">
              <a:gsLst>
                <a:gs pos="0">
                  <a:srgbClr xmlns:mc="http://schemas.openxmlformats.org/markup-compatibility/2006" xmlns:a14="http://schemas.microsoft.com/office/drawing/2007/7/7/main" val="FF3300" mc:Ignorable="">
                    <a:alpha val="67000"/>
                  </a:srgbClr>
                </a:gs>
                <a:gs pos="100000">
                  <a:srgbClr xmlns:mc="http://schemas.openxmlformats.org/markup-compatibility/2006" xmlns:a14="http://schemas.microsoft.com/office/drawing/2007/7/7/main" val="FF3300" mc:Ignorable="">
                    <a:alpha val="61000"/>
                  </a:srgbClr>
                </a:gs>
              </a:gsLst>
              <a:lin ang="5400000" scaled="1"/>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110" name="Left-Right Arrow 109"/>
            <p:cNvSpPr/>
            <p:nvPr/>
          </p:nvSpPr>
          <p:spPr>
            <a:xfrm>
              <a:off x="4253071" y="3620172"/>
              <a:ext cx="625502" cy="228600"/>
            </a:xfrm>
            <a:prstGeom prst="leftRightArrow">
              <a:avLst/>
            </a:pr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alpha val="0"/>
                  </a:srgbClr>
                </a:gs>
                <a:gs pos="100000">
                  <a:srgbClr xmlns:mc="http://schemas.openxmlformats.org/markup-compatibility/2006" xmlns:a14="http://schemas.microsoft.com/office/drawing/2007/7/7/main" val="FF3300" mc:Ignorable=""/>
                </a:gs>
              </a:gsLst>
              <a:lin ang="0" scaled="0"/>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grpSp>
          <p:nvGrpSpPr>
            <p:cNvPr id="111" name="Group 106"/>
            <p:cNvGrpSpPr/>
            <p:nvPr/>
          </p:nvGrpSpPr>
          <p:grpSpPr>
            <a:xfrm>
              <a:off x="2593210" y="4124383"/>
              <a:ext cx="624752" cy="297226"/>
              <a:chOff x="990599" y="1447800"/>
              <a:chExt cx="624752" cy="297226"/>
            </a:xfrm>
          </p:grpSpPr>
          <p:sp>
            <p:nvSpPr>
              <p:cNvPr id="154" name="Rectangle 119"/>
              <p:cNvSpPr/>
              <p:nvPr/>
            </p:nvSpPr>
            <p:spPr>
              <a:xfrm>
                <a:off x="990599" y="1447800"/>
                <a:ext cx="624752" cy="29722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sp>
          <p:sp>
            <p:nvSpPr>
              <p:cNvPr id="155" name="Rectangle 120"/>
              <p:cNvSpPr/>
              <p:nvPr/>
            </p:nvSpPr>
            <p:spPr>
              <a:xfrm>
                <a:off x="990599" y="1447800"/>
                <a:ext cx="624752" cy="29722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050" dirty="0" smtClean="0">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cs typeface="Arial" pitchFamily="34" charset="0"/>
                  </a:rPr>
                  <a:t> </a:t>
                </a:r>
              </a:p>
            </p:txBody>
          </p:sp>
        </p:grpSp>
        <p:grpSp>
          <p:nvGrpSpPr>
            <p:cNvPr id="112" name="Group 107"/>
            <p:cNvGrpSpPr/>
            <p:nvPr/>
          </p:nvGrpSpPr>
          <p:grpSpPr>
            <a:xfrm>
              <a:off x="1714067" y="3142130"/>
              <a:ext cx="624752" cy="312376"/>
              <a:chOff x="152400" y="602026"/>
              <a:chExt cx="624752" cy="312376"/>
            </a:xfrm>
          </p:grpSpPr>
          <p:sp>
            <p:nvSpPr>
              <p:cNvPr id="152" name="Rectangle 117"/>
              <p:cNvSpPr/>
              <p:nvPr/>
            </p:nvSpPr>
            <p:spPr>
              <a:xfrm>
                <a:off x="152400" y="602026"/>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sp>
          <p:sp>
            <p:nvSpPr>
              <p:cNvPr id="153" name="Rectangle 118"/>
              <p:cNvSpPr/>
              <p:nvPr/>
            </p:nvSpPr>
            <p:spPr>
              <a:xfrm>
                <a:off x="152400" y="602026"/>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050" dirty="0" smtClean="0">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cs typeface="Arial" pitchFamily="34" charset="0"/>
                  </a:rPr>
                  <a:t>CPU 0</a:t>
                </a:r>
              </a:p>
            </p:txBody>
          </p:sp>
        </p:grpSp>
        <p:grpSp>
          <p:nvGrpSpPr>
            <p:cNvPr id="113" name="Group 108"/>
            <p:cNvGrpSpPr/>
            <p:nvPr/>
          </p:nvGrpSpPr>
          <p:grpSpPr>
            <a:xfrm>
              <a:off x="1714067" y="3778636"/>
              <a:ext cx="624752" cy="312376"/>
              <a:chOff x="152400" y="1142999"/>
              <a:chExt cx="624752" cy="312376"/>
            </a:xfrm>
          </p:grpSpPr>
          <p:sp>
            <p:nvSpPr>
              <p:cNvPr id="150" name="Rectangle 115"/>
              <p:cNvSpPr/>
              <p:nvPr/>
            </p:nvSpPr>
            <p:spPr>
              <a:xfrm>
                <a:off x="152400" y="1142999"/>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sp>
          <p:sp>
            <p:nvSpPr>
              <p:cNvPr id="151" name="Rectangle 116"/>
              <p:cNvSpPr/>
              <p:nvPr/>
            </p:nvSpPr>
            <p:spPr>
              <a:xfrm>
                <a:off x="152400" y="1142999"/>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050" dirty="0" smtClean="0">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cs typeface="Arial" pitchFamily="34" charset="0"/>
                  </a:rPr>
                  <a:t>CPU 1</a:t>
                </a:r>
              </a:p>
            </p:txBody>
          </p:sp>
        </p:grpSp>
        <p:grpSp>
          <p:nvGrpSpPr>
            <p:cNvPr id="114" name="Group 109"/>
            <p:cNvGrpSpPr/>
            <p:nvPr/>
          </p:nvGrpSpPr>
          <p:grpSpPr>
            <a:xfrm>
              <a:off x="3458706" y="3142130"/>
              <a:ext cx="624752" cy="312376"/>
              <a:chOff x="1828799" y="602026"/>
              <a:chExt cx="624752" cy="312376"/>
            </a:xfrm>
          </p:grpSpPr>
          <p:sp>
            <p:nvSpPr>
              <p:cNvPr id="148" name="Rectangle 113"/>
              <p:cNvSpPr/>
              <p:nvPr/>
            </p:nvSpPr>
            <p:spPr>
              <a:xfrm>
                <a:off x="1828799" y="602026"/>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sp>
          <p:sp>
            <p:nvSpPr>
              <p:cNvPr id="149" name="Rectangle 114"/>
              <p:cNvSpPr/>
              <p:nvPr/>
            </p:nvSpPr>
            <p:spPr>
              <a:xfrm>
                <a:off x="1828799" y="602026"/>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050" dirty="0" smtClean="0">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cs typeface="Arial" pitchFamily="34" charset="0"/>
                  </a:rPr>
                  <a:t>CPU 2</a:t>
                </a:r>
              </a:p>
            </p:txBody>
          </p:sp>
        </p:grpSp>
        <p:grpSp>
          <p:nvGrpSpPr>
            <p:cNvPr id="115" name="Group 110"/>
            <p:cNvGrpSpPr/>
            <p:nvPr/>
          </p:nvGrpSpPr>
          <p:grpSpPr>
            <a:xfrm>
              <a:off x="3458706" y="3778636"/>
              <a:ext cx="624752" cy="312376"/>
              <a:chOff x="1828799" y="1142999"/>
              <a:chExt cx="624752" cy="312376"/>
            </a:xfrm>
          </p:grpSpPr>
          <p:sp>
            <p:nvSpPr>
              <p:cNvPr id="146" name="Rectangle 111"/>
              <p:cNvSpPr/>
              <p:nvPr/>
            </p:nvSpPr>
            <p:spPr>
              <a:xfrm>
                <a:off x="1828799" y="1142999"/>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sp>
          <p:sp>
            <p:nvSpPr>
              <p:cNvPr id="147" name="Rectangle 112"/>
              <p:cNvSpPr/>
              <p:nvPr/>
            </p:nvSpPr>
            <p:spPr>
              <a:xfrm>
                <a:off x="1828799" y="1142999"/>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050" dirty="0" smtClean="0">
                    <a:ln/>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gs>
                      </a:gsLst>
                      <a:lin ang="5400000" scaled="0"/>
                    </a:gradFill>
                    <a:latin typeface="Segoe UI" pitchFamily="34" charset="0"/>
                    <a:cs typeface="Arial" pitchFamily="34" charset="0"/>
                  </a:rPr>
                  <a:t>CPU 3</a:t>
                </a:r>
              </a:p>
            </p:txBody>
          </p:sp>
        </p:grpSp>
        <p:sp>
          <p:nvSpPr>
            <p:cNvPr id="116" name="Freeform 126"/>
            <p:cNvSpPr>
              <a:spLocks/>
            </p:cNvSpPr>
            <p:nvPr/>
          </p:nvSpPr>
          <p:spPr bwMode="auto">
            <a:xfrm>
              <a:off x="2348309" y="3181811"/>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alpha val="0"/>
                  </a:srgbClr>
                </a:gs>
                <a:gs pos="100000">
                  <a:srgbClr xmlns:mc="http://schemas.openxmlformats.org/markup-compatibility/2006" xmlns:a14="http://schemas.microsoft.com/office/drawing/2007/7/7/main" val="FF3300" mc:Ignorable=""/>
                </a:gs>
              </a:gsLst>
              <a:lin ang="0" scaled="0"/>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117" name="Freeform 126"/>
            <p:cNvSpPr>
              <a:spLocks/>
            </p:cNvSpPr>
            <p:nvPr/>
          </p:nvSpPr>
          <p:spPr bwMode="auto">
            <a:xfrm>
              <a:off x="2348309" y="3755017"/>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alpha val="0"/>
                  </a:srgbClr>
                </a:gs>
                <a:gs pos="100000">
                  <a:srgbClr xmlns:mc="http://schemas.openxmlformats.org/markup-compatibility/2006" xmlns:a14="http://schemas.microsoft.com/office/drawing/2007/7/7/main" val="FF3300" mc:Ignorable=""/>
                </a:gs>
              </a:gsLst>
              <a:lin ang="0" scaled="0"/>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cxnSp>
          <p:nvCxnSpPr>
            <p:cNvPr id="118" name="Straight Connector 117"/>
            <p:cNvCxnSpPr/>
            <p:nvPr/>
          </p:nvCxnSpPr>
          <p:spPr>
            <a:xfrm rot="10800000" flipV="1">
              <a:off x="2905587" y="3464361"/>
              <a:ext cx="738367" cy="66002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142698" y="3464360"/>
              <a:ext cx="762888" cy="66002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6200000" flipH="1">
              <a:off x="2218834" y="3898620"/>
              <a:ext cx="181984" cy="56676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3403530" y="3905444"/>
              <a:ext cx="181984" cy="55312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2" name="Rounded Rectangle 121"/>
            <p:cNvSpPr/>
            <p:nvPr/>
          </p:nvSpPr>
          <p:spPr>
            <a:xfrm>
              <a:off x="4889311" y="2858172"/>
              <a:ext cx="2667000" cy="1724462"/>
            </a:xfrm>
            <a:prstGeom prst="roundRect">
              <a:avLst>
                <a:gd name="adj" fmla="val 8880"/>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7620" tIns="7620" rIns="7620" bIns="7620" numCol="1" spcCol="1270" anchor="t" anchorCtr="0">
              <a:noAutofit/>
            </a:bodyPr>
            <a:lstStyle/>
            <a:p>
              <a:pPr marL="0" lvl="1" indent="-342900" algn="ctr" defTabSz="914159">
                <a:lnSpc>
                  <a:spcPct val="90000"/>
                </a:lnSpc>
                <a:spcBef>
                  <a:spcPts val="630"/>
                </a:spcBef>
                <a:buClr>
                  <a:srgbClr xmlns:mc="http://schemas.openxmlformats.org/markup-compatibility/2006" xmlns:a14="http://schemas.microsoft.com/office/drawing/2007/7/7/main" val="FFFF99" mc:Ignorable=""/>
                </a:buClr>
                <a:buSzPct val="120000"/>
                <a:defRPr/>
              </a:pPr>
              <a:r>
                <a:rPr lang="en-US" altLang="zh-CN" sz="1400" dirty="0" smtClean="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rPr>
                <a:t>NUMA NODE 1</a:t>
              </a:r>
            </a:p>
          </p:txBody>
        </p:sp>
        <p:sp>
          <p:nvSpPr>
            <p:cNvPr id="123" name="Up-Down Arrow 122"/>
            <p:cNvSpPr/>
            <p:nvPr/>
          </p:nvSpPr>
          <p:spPr>
            <a:xfrm>
              <a:off x="5270311" y="3467781"/>
              <a:ext cx="152400" cy="274320"/>
            </a:xfrm>
            <a:prstGeom prst="upDownArrow">
              <a:avLst/>
            </a:prstGeom>
            <a:gradFill flip="none" rotWithShape="1">
              <a:gsLst>
                <a:gs pos="0">
                  <a:srgbClr xmlns:mc="http://schemas.openxmlformats.org/markup-compatibility/2006" xmlns:a14="http://schemas.microsoft.com/office/drawing/2007/7/7/main" val="FF3300" mc:Ignorable="">
                    <a:alpha val="67000"/>
                  </a:srgbClr>
                </a:gs>
                <a:gs pos="100000">
                  <a:srgbClr xmlns:mc="http://schemas.openxmlformats.org/markup-compatibility/2006" xmlns:a14="http://schemas.microsoft.com/office/drawing/2007/7/7/main" val="FF3300" mc:Ignorable="">
                    <a:alpha val="61000"/>
                  </a:srgbClr>
                </a:gs>
              </a:gsLst>
              <a:lin ang="5400000" scaled="1"/>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124" name="Up-Down Arrow 123"/>
            <p:cNvSpPr/>
            <p:nvPr/>
          </p:nvSpPr>
          <p:spPr>
            <a:xfrm>
              <a:off x="6967254" y="3475732"/>
              <a:ext cx="152400" cy="274320"/>
            </a:xfrm>
            <a:prstGeom prst="upDownArrow">
              <a:avLst/>
            </a:prstGeom>
            <a:gradFill flip="none" rotWithShape="1">
              <a:gsLst>
                <a:gs pos="0">
                  <a:srgbClr xmlns:mc="http://schemas.openxmlformats.org/markup-compatibility/2006" xmlns:a14="http://schemas.microsoft.com/office/drawing/2007/7/7/main" val="FF3300" mc:Ignorable="">
                    <a:alpha val="67000"/>
                  </a:srgbClr>
                </a:gs>
                <a:gs pos="100000">
                  <a:srgbClr xmlns:mc="http://schemas.openxmlformats.org/markup-compatibility/2006" xmlns:a14="http://schemas.microsoft.com/office/drawing/2007/7/7/main" val="FF3300" mc:Ignorable="">
                    <a:alpha val="61000"/>
                  </a:srgbClr>
                </a:gs>
              </a:gsLst>
              <a:lin ang="5400000" scaled="1"/>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grpSp>
          <p:nvGrpSpPr>
            <p:cNvPr id="125" name="Group 173"/>
            <p:cNvGrpSpPr/>
            <p:nvPr/>
          </p:nvGrpSpPr>
          <p:grpSpPr>
            <a:xfrm>
              <a:off x="2591986" y="4124383"/>
              <a:ext cx="3942383" cy="297226"/>
              <a:chOff x="-2327032" y="1447800"/>
              <a:chExt cx="3942383" cy="297226"/>
            </a:xfrm>
          </p:grpSpPr>
          <p:sp>
            <p:nvSpPr>
              <p:cNvPr id="143" name="Rectangle 119"/>
              <p:cNvSpPr/>
              <p:nvPr/>
            </p:nvSpPr>
            <p:spPr>
              <a:xfrm>
                <a:off x="990599" y="1447800"/>
                <a:ext cx="624752" cy="29722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sp>
          <p:sp>
            <p:nvSpPr>
              <p:cNvPr id="144" name="Rectangle 120"/>
              <p:cNvSpPr/>
              <p:nvPr/>
            </p:nvSpPr>
            <p:spPr>
              <a:xfrm>
                <a:off x="990599" y="1447800"/>
                <a:ext cx="624752" cy="29722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100" dirty="0" smtClean="0">
                    <a:ln/>
                    <a:solidFill>
                      <a:srgbClr xmlns:mc="http://schemas.openxmlformats.org/markup-compatibility/2006" xmlns:a14="http://schemas.microsoft.com/office/drawing/2007/7/7/main" val="FFFFFF" mc:Ignorable=""/>
                    </a:solidFill>
                    <a:latin typeface="Segoe UI" pitchFamily="34" charset="0"/>
                    <a:cs typeface="Arial" pitchFamily="34" charset="0"/>
                  </a:rPr>
                  <a:t>Memory</a:t>
                </a:r>
              </a:p>
            </p:txBody>
          </p:sp>
          <p:sp>
            <p:nvSpPr>
              <p:cNvPr id="145" name="Rectangle 120"/>
              <p:cNvSpPr/>
              <p:nvPr/>
            </p:nvSpPr>
            <p:spPr>
              <a:xfrm>
                <a:off x="-2327032" y="1447800"/>
                <a:ext cx="624752" cy="29722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100" dirty="0" smtClean="0">
                    <a:ln/>
                    <a:solidFill>
                      <a:srgbClr xmlns:mc="http://schemas.openxmlformats.org/markup-compatibility/2006" xmlns:a14="http://schemas.microsoft.com/office/drawing/2007/7/7/main" val="FFFFFF" mc:Ignorable=""/>
                    </a:solidFill>
                    <a:latin typeface="Segoe UI" pitchFamily="34" charset="0"/>
                    <a:cs typeface="Arial" pitchFamily="34" charset="0"/>
                  </a:rPr>
                  <a:t>Memory</a:t>
                </a:r>
              </a:p>
            </p:txBody>
          </p:sp>
        </p:grpSp>
        <p:grpSp>
          <p:nvGrpSpPr>
            <p:cNvPr id="126" name="Group 176"/>
            <p:cNvGrpSpPr/>
            <p:nvPr/>
          </p:nvGrpSpPr>
          <p:grpSpPr>
            <a:xfrm>
              <a:off x="5030474" y="3142130"/>
              <a:ext cx="624752" cy="312376"/>
              <a:chOff x="152400" y="602026"/>
              <a:chExt cx="624752" cy="312376"/>
            </a:xfrm>
          </p:grpSpPr>
          <p:sp>
            <p:nvSpPr>
              <p:cNvPr id="141" name="Rectangle 117"/>
              <p:cNvSpPr/>
              <p:nvPr/>
            </p:nvSpPr>
            <p:spPr>
              <a:xfrm>
                <a:off x="152400" y="602026"/>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sp>
          <p:sp>
            <p:nvSpPr>
              <p:cNvPr id="142" name="Rectangle 118"/>
              <p:cNvSpPr/>
              <p:nvPr/>
            </p:nvSpPr>
            <p:spPr>
              <a:xfrm>
                <a:off x="152400" y="602026"/>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050" dirty="0" smtClean="0">
                    <a:ln/>
                    <a:solidFill>
                      <a:srgbClr xmlns:mc="http://schemas.openxmlformats.org/markup-compatibility/2006" xmlns:a14="http://schemas.microsoft.com/office/drawing/2007/7/7/main" val="FFFFFF" mc:Ignorable=""/>
                    </a:solidFill>
                    <a:latin typeface="Segoe UI" pitchFamily="34" charset="0"/>
                    <a:cs typeface="Arial" pitchFamily="34" charset="0"/>
                  </a:rPr>
                  <a:t>CPU 4</a:t>
                </a:r>
              </a:p>
            </p:txBody>
          </p:sp>
        </p:grpSp>
        <p:grpSp>
          <p:nvGrpSpPr>
            <p:cNvPr id="127" name="Group 179"/>
            <p:cNvGrpSpPr/>
            <p:nvPr/>
          </p:nvGrpSpPr>
          <p:grpSpPr>
            <a:xfrm>
              <a:off x="5030474" y="3778636"/>
              <a:ext cx="624752" cy="312376"/>
              <a:chOff x="152400" y="1142999"/>
              <a:chExt cx="624752" cy="312376"/>
            </a:xfrm>
          </p:grpSpPr>
          <p:sp>
            <p:nvSpPr>
              <p:cNvPr id="139" name="Rectangle 115"/>
              <p:cNvSpPr/>
              <p:nvPr/>
            </p:nvSpPr>
            <p:spPr>
              <a:xfrm>
                <a:off x="152400" y="1142999"/>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sp>
          <p:sp>
            <p:nvSpPr>
              <p:cNvPr id="140" name="Rectangle 116"/>
              <p:cNvSpPr/>
              <p:nvPr/>
            </p:nvSpPr>
            <p:spPr>
              <a:xfrm>
                <a:off x="152400" y="1142999"/>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050" dirty="0" smtClean="0">
                    <a:ln/>
                    <a:solidFill>
                      <a:srgbClr xmlns:mc="http://schemas.openxmlformats.org/markup-compatibility/2006" xmlns:a14="http://schemas.microsoft.com/office/drawing/2007/7/7/main" val="FFFFFF" mc:Ignorable=""/>
                    </a:solidFill>
                    <a:latin typeface="Segoe UI" pitchFamily="34" charset="0"/>
                    <a:cs typeface="Arial" pitchFamily="34" charset="0"/>
                  </a:rPr>
                  <a:t>CPU 5</a:t>
                </a:r>
              </a:p>
            </p:txBody>
          </p:sp>
        </p:grpSp>
        <p:sp>
          <p:nvSpPr>
            <p:cNvPr id="128" name="Rectangle 113"/>
            <p:cNvSpPr/>
            <p:nvPr/>
          </p:nvSpPr>
          <p:spPr>
            <a:xfrm>
              <a:off x="6775113" y="3142130"/>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sp>
        <p:sp>
          <p:nvSpPr>
            <p:cNvPr id="129" name="Rectangle 114"/>
            <p:cNvSpPr/>
            <p:nvPr/>
          </p:nvSpPr>
          <p:spPr>
            <a:xfrm>
              <a:off x="6775113" y="3142130"/>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050" dirty="0" smtClean="0">
                  <a:ln/>
                  <a:solidFill>
                    <a:srgbClr xmlns:mc="http://schemas.openxmlformats.org/markup-compatibility/2006" xmlns:a14="http://schemas.microsoft.com/office/drawing/2007/7/7/main" val="FFFFFF" mc:Ignorable=""/>
                  </a:solidFill>
                  <a:latin typeface="Segoe UI" pitchFamily="34" charset="0"/>
                  <a:cs typeface="Arial" pitchFamily="34" charset="0"/>
                </a:rPr>
                <a:t>CPU 6</a:t>
              </a:r>
            </a:p>
          </p:txBody>
        </p:sp>
        <p:grpSp>
          <p:nvGrpSpPr>
            <p:cNvPr id="130" name="Group 185"/>
            <p:cNvGrpSpPr/>
            <p:nvPr/>
          </p:nvGrpSpPr>
          <p:grpSpPr>
            <a:xfrm>
              <a:off x="6775113" y="3778636"/>
              <a:ext cx="624752" cy="312376"/>
              <a:chOff x="1828799" y="1142999"/>
              <a:chExt cx="624752" cy="312376"/>
            </a:xfrm>
          </p:grpSpPr>
          <p:sp>
            <p:nvSpPr>
              <p:cNvPr id="137" name="Rectangle 111"/>
              <p:cNvSpPr/>
              <p:nvPr/>
            </p:nvSpPr>
            <p:spPr>
              <a:xfrm>
                <a:off x="1828799" y="1142999"/>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sp>
          <p:sp>
            <p:nvSpPr>
              <p:cNvPr id="138" name="Rectangle 112"/>
              <p:cNvSpPr/>
              <p:nvPr/>
            </p:nvSpPr>
            <p:spPr>
              <a:xfrm>
                <a:off x="1828799" y="1142999"/>
                <a:ext cx="624752" cy="312376"/>
              </a:xfrm>
              <a:prstGeom prst="round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spcFirstLastPara="0" vert="horz" wrap="square" lIns="6985" tIns="6985" rIns="6985" bIns="6985" numCol="1" spcCol="1270" anchor="ctr" anchorCtr="0">
                <a:noAutofit/>
              </a:bodyPr>
              <a:lstStyle/>
              <a:p>
                <a:pPr algn="ctr" rtl="1" eaLnBrk="0" hangingPunct="0">
                  <a:lnSpc>
                    <a:spcPct val="85000"/>
                  </a:lnSpc>
                </a:pPr>
                <a:r>
                  <a:rPr lang="en-US" sz="1050" dirty="0" smtClean="0">
                    <a:ln/>
                    <a:solidFill>
                      <a:srgbClr xmlns:mc="http://schemas.openxmlformats.org/markup-compatibility/2006" xmlns:a14="http://schemas.microsoft.com/office/drawing/2007/7/7/main" val="FFFFFF" mc:Ignorable=""/>
                    </a:solidFill>
                    <a:latin typeface="Segoe UI" pitchFamily="34" charset="0"/>
                    <a:cs typeface="Arial" pitchFamily="34" charset="0"/>
                  </a:rPr>
                  <a:t>CPU 7</a:t>
                </a:r>
              </a:p>
            </p:txBody>
          </p:sp>
        </p:grpSp>
        <p:sp>
          <p:nvSpPr>
            <p:cNvPr id="131" name="Freeform 126"/>
            <p:cNvSpPr>
              <a:spLocks/>
            </p:cNvSpPr>
            <p:nvPr/>
          </p:nvSpPr>
          <p:spPr bwMode="auto">
            <a:xfrm>
              <a:off x="5664716" y="3181811"/>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alpha val="0"/>
                  </a:srgbClr>
                </a:gs>
                <a:gs pos="100000">
                  <a:srgbClr xmlns:mc="http://schemas.openxmlformats.org/markup-compatibility/2006" xmlns:a14="http://schemas.microsoft.com/office/drawing/2007/7/7/main" val="FF3300" mc:Ignorable=""/>
                </a:gs>
              </a:gsLst>
              <a:lin ang="0" scaled="0"/>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sp>
          <p:nvSpPr>
            <p:cNvPr id="132" name="Freeform 126"/>
            <p:cNvSpPr>
              <a:spLocks/>
            </p:cNvSpPr>
            <p:nvPr/>
          </p:nvSpPr>
          <p:spPr bwMode="auto">
            <a:xfrm>
              <a:off x="5664716" y="3755017"/>
              <a:ext cx="1065213" cy="314325"/>
            </a:xfrm>
            <a:custGeom>
              <a:avLst/>
              <a:gdLst/>
              <a:ahLst/>
              <a:cxnLst>
                <a:cxn ang="0">
                  <a:pos x="1053" y="296"/>
                </a:cxn>
                <a:cxn ang="0">
                  <a:pos x="1031" y="400"/>
                </a:cxn>
                <a:cxn ang="0">
                  <a:pos x="1353" y="200"/>
                </a:cxn>
                <a:cxn ang="0">
                  <a:pos x="1031" y="0"/>
                </a:cxn>
                <a:cxn ang="0">
                  <a:pos x="1053" y="103"/>
                </a:cxn>
                <a:cxn ang="0">
                  <a:pos x="683" y="129"/>
                </a:cxn>
                <a:cxn ang="0">
                  <a:pos x="300" y="103"/>
                </a:cxn>
                <a:cxn ang="0">
                  <a:pos x="322" y="0"/>
                </a:cxn>
                <a:cxn ang="0">
                  <a:pos x="0" y="200"/>
                </a:cxn>
                <a:cxn ang="0">
                  <a:pos x="322" y="400"/>
                </a:cxn>
                <a:cxn ang="0">
                  <a:pos x="300" y="296"/>
                </a:cxn>
                <a:cxn ang="0">
                  <a:pos x="686" y="271"/>
                </a:cxn>
                <a:cxn ang="0">
                  <a:pos x="1053" y="296"/>
                </a:cxn>
              </a:cxnLst>
              <a:rect l="0" t="0" r="r" b="b"/>
              <a:pathLst>
                <a:path w="1353" h="400">
                  <a:moveTo>
                    <a:pt x="1053" y="296"/>
                  </a:moveTo>
                  <a:cubicBezTo>
                    <a:pt x="1031" y="400"/>
                    <a:pt x="1031" y="400"/>
                    <a:pt x="1031" y="400"/>
                  </a:cubicBezTo>
                  <a:cubicBezTo>
                    <a:pt x="1353" y="200"/>
                    <a:pt x="1353" y="200"/>
                    <a:pt x="1353" y="200"/>
                  </a:cubicBezTo>
                  <a:cubicBezTo>
                    <a:pt x="1031" y="0"/>
                    <a:pt x="1031" y="0"/>
                    <a:pt x="1031" y="0"/>
                  </a:cubicBezTo>
                  <a:cubicBezTo>
                    <a:pt x="1053" y="103"/>
                    <a:pt x="1053" y="103"/>
                    <a:pt x="1053" y="103"/>
                  </a:cubicBezTo>
                  <a:cubicBezTo>
                    <a:pt x="1053" y="103"/>
                    <a:pt x="869" y="129"/>
                    <a:pt x="683" y="129"/>
                  </a:cubicBezTo>
                  <a:cubicBezTo>
                    <a:pt x="493" y="129"/>
                    <a:pt x="300" y="103"/>
                    <a:pt x="300" y="103"/>
                  </a:cubicBezTo>
                  <a:cubicBezTo>
                    <a:pt x="322" y="0"/>
                    <a:pt x="322" y="0"/>
                    <a:pt x="322" y="0"/>
                  </a:cubicBezTo>
                  <a:cubicBezTo>
                    <a:pt x="0" y="200"/>
                    <a:pt x="0" y="200"/>
                    <a:pt x="0" y="200"/>
                  </a:cubicBezTo>
                  <a:cubicBezTo>
                    <a:pt x="322" y="400"/>
                    <a:pt x="322" y="400"/>
                    <a:pt x="322" y="400"/>
                  </a:cubicBezTo>
                  <a:cubicBezTo>
                    <a:pt x="300" y="296"/>
                    <a:pt x="300" y="296"/>
                    <a:pt x="300" y="296"/>
                  </a:cubicBezTo>
                  <a:cubicBezTo>
                    <a:pt x="300" y="296"/>
                    <a:pt x="495" y="271"/>
                    <a:pt x="686" y="271"/>
                  </a:cubicBezTo>
                  <a:cubicBezTo>
                    <a:pt x="871" y="271"/>
                    <a:pt x="1053" y="296"/>
                    <a:pt x="1053" y="296"/>
                  </a:cubicBezTo>
                  <a:close/>
                </a:path>
              </a:pathLst>
            </a:custGeom>
            <a:gradFill flip="none" rotWithShape="1">
              <a:gsLst>
                <a:gs pos="0">
                  <a:srgbClr xmlns:mc="http://schemas.openxmlformats.org/markup-compatibility/2006" xmlns:a14="http://schemas.microsoft.com/office/drawing/2007/7/7/main" val="FF3300" mc:Ignorable=""/>
                </a:gs>
                <a:gs pos="50000">
                  <a:srgbClr xmlns:mc="http://schemas.openxmlformats.org/markup-compatibility/2006" xmlns:a14="http://schemas.microsoft.com/office/drawing/2007/7/7/main" val="FF3300" mc:Ignorable="">
                    <a:lumMod val="75000"/>
                    <a:alpha val="0"/>
                  </a:srgbClr>
                </a:gs>
                <a:gs pos="100000">
                  <a:srgbClr xmlns:mc="http://schemas.openxmlformats.org/markup-compatibility/2006" xmlns:a14="http://schemas.microsoft.com/office/drawing/2007/7/7/main" val="FF3300" mc:Ignorable=""/>
                </a:gs>
              </a:gsLst>
              <a:lin ang="0" scaled="0"/>
              <a:tileRect/>
            </a:gradFill>
            <a:ln w="349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latin typeface="Segoe UI" pitchFamily="34" charset="0"/>
                <a:cs typeface="+mn-cs"/>
              </a:endParaRPr>
            </a:p>
          </p:txBody>
        </p:sp>
        <p:cxnSp>
          <p:nvCxnSpPr>
            <p:cNvPr id="133" name="Straight Connector 132"/>
            <p:cNvCxnSpPr/>
            <p:nvPr/>
          </p:nvCxnSpPr>
          <p:spPr>
            <a:xfrm rot="10800000" flipV="1">
              <a:off x="6221994" y="3464361"/>
              <a:ext cx="738367" cy="66002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5459105" y="3464360"/>
              <a:ext cx="762888" cy="66002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16200000" flipH="1">
              <a:off x="5535241" y="3898620"/>
              <a:ext cx="181984" cy="56676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6719937" y="3905444"/>
              <a:ext cx="181984" cy="55312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 name="Round Same Side Corner Rectangle 155"/>
          <p:cNvSpPr/>
          <p:nvPr/>
        </p:nvSpPr>
        <p:spPr bwMode="auto">
          <a:xfrm>
            <a:off x="176564" y="3876675"/>
            <a:ext cx="1795112" cy="314325"/>
          </a:xfrm>
          <a:prstGeom prst="round2Same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0" tIns="91440" rIns="0" bIns="91440" numCol="1" rtlCol="0" anchor="ctr" anchorCtr="0" compatLnSpc="1">
            <a:prstTxWarp prst="textNoShape">
              <a:avLst/>
            </a:prstTxWarp>
          </a:bodyPr>
          <a:lstStyle/>
          <a:p>
            <a:pPr algn="ctr"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sz="9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157" name="TextBox 156"/>
          <p:cNvSpPr txBox="1"/>
          <p:nvPr/>
        </p:nvSpPr>
        <p:spPr>
          <a:xfrm>
            <a:off x="171450" y="3933734"/>
            <a:ext cx="1828800" cy="1660455"/>
          </a:xfrm>
          <a:prstGeom prst="rect">
            <a:avLst/>
          </a:prstGeom>
          <a:noFill/>
        </p:spPr>
        <p:txBody>
          <a:bodyPr wrap="square" rtlCol="0">
            <a:spAutoFit/>
          </a:bodyPr>
          <a:lstStyle/>
          <a:p>
            <a:pPr fontAlgn="auto">
              <a:lnSpc>
                <a:spcPct val="90000"/>
              </a:lnSpc>
              <a:spcBef>
                <a:spcPts val="0"/>
              </a:spcBef>
              <a:spcAft>
                <a:spcPts val="600"/>
              </a:spcAft>
              <a:buClr>
                <a:srgbClr xmlns:mc="http://schemas.openxmlformats.org/markup-compatibility/2006" xmlns:a14="http://schemas.microsoft.com/office/drawing/2007/7/7/main" val="FFFF99" mc:Ignorable=""/>
              </a:buClr>
              <a:buSzPct val="120000"/>
              <a:defRPr/>
            </a:pPr>
            <a:r>
              <a:rPr lang="en-US" altLang="zh-CN" sz="11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FETCH ADDR (FIRST TIME)</a:t>
            </a:r>
          </a:p>
          <a:p>
            <a:pPr marL="171450" lvl="1" indent="-171450" fontAlgn="auto">
              <a:spcBef>
                <a:spcPts val="300"/>
              </a:spcBef>
              <a:spcAft>
                <a:spcPts val="0"/>
              </a:spcAft>
              <a:buClr>
                <a:srgbClr xmlns:mc="http://schemas.openxmlformats.org/markup-compatibility/2006" xmlns:a14="http://schemas.microsoft.com/office/drawing/2007/7/7/main" val="000000" mc:Ignorable="">
                  <a:lumMod val="65000"/>
                  <a:lumOff val="35000"/>
                </a:srgbClr>
              </a:buClr>
              <a:buSzPct val="90000"/>
              <a:buFont typeface="+mj-lt"/>
              <a:buAutoNum type="arabicParenR"/>
              <a:defRPr/>
            </a:pPr>
            <a:r>
              <a:rPr lang="en-US" altLang="zh-CN" sz="11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Issue Fetch to Memory Controller Hub (MCH)</a:t>
            </a:r>
          </a:p>
          <a:p>
            <a:pPr marL="171450" lvl="1" indent="-171450" fontAlgn="auto">
              <a:spcBef>
                <a:spcPts val="300"/>
              </a:spcBef>
              <a:spcAft>
                <a:spcPts val="0"/>
              </a:spcAft>
              <a:buClr>
                <a:srgbClr xmlns:mc="http://schemas.openxmlformats.org/markup-compatibility/2006" xmlns:a14="http://schemas.microsoft.com/office/drawing/2007/7/7/main" val="000000" mc:Ignorable="">
                  <a:lumMod val="65000"/>
                  <a:lumOff val="35000"/>
                </a:srgbClr>
              </a:buClr>
              <a:buSzPct val="90000"/>
              <a:buFont typeface="+mj-lt"/>
              <a:buAutoNum type="arabicParenR"/>
              <a:defRPr/>
            </a:pPr>
            <a:r>
              <a:rPr lang="en-US" altLang="zh-CN" sz="11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Check local snoop filter</a:t>
            </a:r>
          </a:p>
          <a:p>
            <a:pPr marL="171450" lvl="1" indent="-171450" fontAlgn="auto">
              <a:spcBef>
                <a:spcPts val="300"/>
              </a:spcBef>
              <a:spcAft>
                <a:spcPts val="0"/>
              </a:spcAft>
              <a:buClr>
                <a:srgbClr xmlns:mc="http://schemas.openxmlformats.org/markup-compatibility/2006" xmlns:a14="http://schemas.microsoft.com/office/drawing/2007/7/7/main" val="000000" mc:Ignorable="">
                  <a:lumMod val="65000"/>
                  <a:lumOff val="35000"/>
                </a:srgbClr>
              </a:buClr>
              <a:buSzPct val="90000"/>
              <a:buFont typeface="+mj-lt"/>
              <a:buAutoNum type="arabicParenR"/>
              <a:defRPr/>
            </a:pPr>
            <a:r>
              <a:rPr lang="en-US" altLang="zh-CN" sz="11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Check foreign </a:t>
            </a:r>
            <a:br>
              <a:rPr lang="en-US" altLang="zh-CN" sz="11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br>
            <a:r>
              <a:rPr lang="en-US" altLang="zh-CN" sz="11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snoop filter</a:t>
            </a:r>
          </a:p>
          <a:p>
            <a:pPr marL="171450" lvl="1" indent="-171450" fontAlgn="auto">
              <a:spcBef>
                <a:spcPts val="300"/>
              </a:spcBef>
              <a:spcAft>
                <a:spcPts val="0"/>
              </a:spcAft>
              <a:buClr>
                <a:srgbClr xmlns:mc="http://schemas.openxmlformats.org/markup-compatibility/2006" xmlns:a14="http://schemas.microsoft.com/office/drawing/2007/7/7/main" val="000000" mc:Ignorable="">
                  <a:lumMod val="65000"/>
                  <a:lumOff val="35000"/>
                </a:srgbClr>
              </a:buClr>
              <a:buSzPct val="90000"/>
              <a:buFont typeface="+mj-lt"/>
              <a:buAutoNum type="arabicParenR"/>
              <a:defRPr/>
            </a:pPr>
            <a:r>
              <a:rPr lang="en-US" altLang="zh-CN" sz="11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Get data from </a:t>
            </a:r>
            <a:br>
              <a:rPr lang="en-US" altLang="zh-CN" sz="11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br>
            <a:r>
              <a:rPr lang="en-US" altLang="zh-CN" sz="11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memory controller</a:t>
            </a:r>
          </a:p>
        </p:txBody>
      </p:sp>
      <p:grpSp>
        <p:nvGrpSpPr>
          <p:cNvPr id="158" name="Group 157"/>
          <p:cNvGrpSpPr/>
          <p:nvPr/>
        </p:nvGrpSpPr>
        <p:grpSpPr>
          <a:xfrm>
            <a:off x="7515224" y="3686178"/>
            <a:ext cx="469283" cy="2628900"/>
            <a:chOff x="7515224" y="3686178"/>
            <a:chExt cx="469283" cy="2628900"/>
          </a:xfrm>
        </p:grpSpPr>
        <p:sp>
          <p:nvSpPr>
            <p:cNvPr id="159" name="Round Same Side Corner Rectangle 158"/>
            <p:cNvSpPr/>
            <p:nvPr/>
          </p:nvSpPr>
          <p:spPr bwMode="auto">
            <a:xfrm rot="5400000">
              <a:off x="6435416" y="4765986"/>
              <a:ext cx="2628900" cy="469283"/>
            </a:xfrm>
            <a:prstGeom prst="round2SameRect">
              <a:avLst/>
            </a:prstGeom>
            <a:gradFill flip="none" rotWithShape="1">
              <a:gsLst>
                <a:gs pos="0">
                  <a:srgbClr xmlns:mc="http://schemas.openxmlformats.org/markup-compatibility/2006" xmlns:a14="http://schemas.microsoft.com/office/drawing/2007/7/7/main" val="FFFFFF" mc:Ignorable="">
                    <a:alpha val="99000"/>
                  </a:srgbClr>
                </a:gs>
                <a:gs pos="2000">
                  <a:srgbClr xmlns:mc="http://schemas.openxmlformats.org/markup-compatibility/2006" xmlns:a14="http://schemas.microsoft.com/office/drawing/2007/7/7/main" val="FFFFFF" mc:Ignorable="">
                    <a:alpha val="8000"/>
                  </a:srgbClr>
                </a:gs>
                <a:gs pos="33000">
                  <a:srgbClr xmlns:mc="http://schemas.openxmlformats.org/markup-compatibility/2006" xmlns:a14="http://schemas.microsoft.com/office/drawing/2007/7/7/main" val="000000" mc:Ignorable="">
                    <a:alpha val="3000"/>
                  </a:srgbClr>
                </a:gs>
                <a:gs pos="98000">
                  <a:srgbClr xmlns:mc="http://schemas.openxmlformats.org/markup-compatibility/2006" xmlns:a14="http://schemas.microsoft.com/office/drawing/2007/7/7/main" val="080808" mc:Ignorable="">
                    <a:alpha val="8000"/>
                  </a:srgbClr>
                </a:gs>
                <a:gs pos="100000">
                  <a:srgbClr xmlns:mc="http://schemas.openxmlformats.org/markup-compatibility/2006" xmlns:a14="http://schemas.microsoft.com/office/drawing/2007/7/7/main" val="FFFFFF" mc:Ignorable=""/>
                </a:gs>
              </a:gsLst>
              <a:lin ang="16200000" scaled="1"/>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5400000" scaled="0"/>
              </a:gradFill>
              <a:prstDash val="solid"/>
              <a:round/>
              <a:headEnd type="none" w="med" len="med"/>
              <a:tailEnd type="none" w="med" len="med"/>
            </a:ln>
            <a:effectLst/>
          </p:spPr>
          <p:txBody>
            <a:bodyPr vert="horz" wrap="square" lIns="0" tIns="91440" rIns="0" bIns="91440" numCol="1" rtlCol="0" anchor="ctr" anchorCtr="0" compatLnSpc="1">
              <a:prstTxWarp prst="textNoShape">
                <a:avLst/>
              </a:prstTxWarp>
            </a:bodyPr>
            <a:lstStyle/>
            <a:p>
              <a:pPr algn="ctr"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sz="9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sp>
          <p:nvSpPr>
            <p:cNvPr id="160" name="TextBox 159"/>
            <p:cNvSpPr txBox="1"/>
            <p:nvPr/>
          </p:nvSpPr>
          <p:spPr>
            <a:xfrm>
              <a:off x="7518535" y="4117741"/>
              <a:ext cx="406265" cy="1754326"/>
            </a:xfrm>
            <a:prstGeom prst="rect">
              <a:avLst/>
            </a:prstGeom>
            <a:noFill/>
          </p:spPr>
          <p:txBody>
            <a:bodyPr vert="vert" wrap="square" rtlCol="0" anchor="t">
              <a:spAutoFit/>
            </a:bodyPr>
            <a:lstStyle/>
            <a:p>
              <a:pPr algn="ctr" fontAlgn="auto">
                <a:lnSpc>
                  <a:spcPct val="90000"/>
                </a:lnSpc>
                <a:spcBef>
                  <a:spcPts val="0"/>
                </a:spcBef>
                <a:spcAft>
                  <a:spcPts val="600"/>
                </a:spcAft>
                <a:buClr>
                  <a:srgbClr xmlns:mc="http://schemas.openxmlformats.org/markup-compatibility/2006" xmlns:a14="http://schemas.microsoft.com/office/drawing/2007/7/7/main" val="FFFF99" mc:Ignorable=""/>
                </a:buClr>
                <a:buSzPct val="120000"/>
                <a:defRPr/>
              </a:pPr>
              <a:r>
                <a:rPr lang="en-US" altLang="zh-CN" sz="16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MEMORY</a:t>
              </a:r>
              <a:endParaRPr lang="en-US" altLang="zh-CN" sz="1600" dirty="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endParaRPr>
            </a:p>
          </p:txBody>
        </p:sp>
      </p:grpSp>
      <p:sp>
        <p:nvSpPr>
          <p:cNvPr id="163" name="Rectangle 162"/>
          <p:cNvSpPr/>
          <p:nvPr/>
        </p:nvSpPr>
        <p:spPr>
          <a:xfrm>
            <a:off x="3049788" y="858324"/>
            <a:ext cx="3044424" cy="244682"/>
          </a:xfrm>
          <a:prstGeom prst="rect">
            <a:avLst/>
          </a:prstGeom>
        </p:spPr>
        <p:txBody>
          <a:bodyPr wrap="none">
            <a:spAutoFit/>
          </a:bodyPr>
          <a:lstStyle/>
          <a:p>
            <a:pPr algn="ctr" fontAlgn="auto">
              <a:lnSpc>
                <a:spcPct val="90000"/>
              </a:lnSpc>
              <a:spcBef>
                <a:spcPts val="0"/>
              </a:spcBef>
              <a:spcAft>
                <a:spcPts val="600"/>
              </a:spcAft>
              <a:buClr>
                <a:srgbClr xmlns:mc="http://schemas.openxmlformats.org/markup-compatibility/2006" xmlns:a14="http://schemas.microsoft.com/office/drawing/2007/7/7/main" val="FFFF99" mc:Ignorable=""/>
              </a:buClr>
              <a:buSzPct val="120000"/>
              <a:defRPr/>
            </a:pPr>
            <a:r>
              <a:rPr lang="en-US" altLang="zh-CN" sz="1100" dirty="0" smtClean="0">
                <a:gradFill flip="none" rotWithShape="1">
                  <a:gsLst>
                    <a:gs pos="0">
                      <a:srgbClr xmlns:mc="http://schemas.openxmlformats.org/markup-compatibility/2006" xmlns:a14="http://schemas.microsoft.com/office/drawing/2007/7/7/main" val="000000" mc:Ignorable="">
                        <a:lumMod val="75000"/>
                        <a:lumOff val="25000"/>
                      </a:srgbClr>
                    </a:gs>
                    <a:gs pos="100000">
                      <a:srgbClr xmlns:mc="http://schemas.openxmlformats.org/markup-compatibility/2006" xmlns:a14="http://schemas.microsoft.com/office/drawing/2007/7/7/main" val="000000" mc:Ignorable="">
                        <a:lumMod val="95000"/>
                        <a:lumOff val="5000"/>
                      </a:srgbClr>
                    </a:gs>
                  </a:gsLst>
                  <a:lin ang="5400000" scaled="1"/>
                  <a:tileRect/>
                </a:gradFill>
                <a:latin typeface="Segoe UI" pitchFamily="34" charset="0"/>
                <a:cs typeface="+mn-cs"/>
              </a:rPr>
              <a:t>SNOOP FILTER REDUCES INTERNODE TRAFFIC</a:t>
            </a:r>
          </a:p>
        </p:txBody>
      </p:sp>
      <p:sp>
        <p:nvSpPr>
          <p:cNvPr id="164" name="Freeform 126"/>
          <p:cNvSpPr>
            <a:spLocks/>
          </p:cNvSpPr>
          <p:nvPr/>
        </p:nvSpPr>
        <p:spPr bwMode="auto">
          <a:xfrm rot="10800000">
            <a:off x="2700737" y="1819300"/>
            <a:ext cx="313926" cy="236714"/>
          </a:xfrm>
          <a:prstGeom prst="trapezoid">
            <a:avLst>
              <a:gd name="adj" fmla="val 33456"/>
            </a:avLst>
          </a:prstGeom>
          <a:gradFill flip="none" rotWithShape="1">
            <a:gsLst>
              <a:gs pos="0">
                <a:srgbClr xmlns:mc="http://schemas.openxmlformats.org/markup-compatibility/2006" xmlns:a14="http://schemas.microsoft.com/office/drawing/2007/7/7/main" val="FFFFFF" mc:Ignorable="">
                  <a:alpha val="99000"/>
                </a:srgbClr>
              </a:gs>
              <a:gs pos="2000">
                <a:schemeClr val="accent1">
                  <a:lumMod val="75000"/>
                  <a:alpha val="31000"/>
                </a:schemeClr>
              </a:gs>
              <a:gs pos="33000">
                <a:schemeClr val="accent1">
                  <a:lumMod val="75000"/>
                  <a:alpha val="38000"/>
                </a:schemeClr>
              </a:gs>
              <a:gs pos="98000">
                <a:schemeClr val="accent1">
                  <a:lumMod val="75000"/>
                  <a:alpha val="29000"/>
                </a:schemeClr>
              </a:gs>
              <a:gs pos="100000">
                <a:srgbClr xmlns:mc="http://schemas.openxmlformats.org/markup-compatibility/2006" xmlns:a14="http://schemas.microsoft.com/office/drawing/2007/7/7/main" val="FFFFFF" mc:Ignorable=""/>
              </a:gs>
            </a:gsLst>
            <a:lin ang="5400000" scaled="0"/>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16200000" scaled="0"/>
            </a:gradFill>
            <a:prstDash val="solid"/>
            <a:round/>
            <a:headEnd type="none" w="med" len="med"/>
            <a:tailEnd type="none" w="med" len="med"/>
          </a:ln>
          <a:effectLst/>
        </p:spPr>
        <p:txBody>
          <a:bodyPr vert="horz" wrap="square" lIns="0" tIns="91440" rIns="0" bIns="91440" numCol="1" rtlCol="0" anchor="ctr" anchorCtr="0" compatLnSpc="1">
            <a:prstTxWarp prst="textNoShape">
              <a:avLst/>
            </a:prstTxWarp>
          </a:bodyPr>
          <a:lstStyle/>
          <a:p>
            <a:pPr marL="0" lvl="1" indent="-342900" algn="ctr" defTabSz="914159">
              <a:spcBef>
                <a:spcPts val="0"/>
              </a:spcBef>
              <a:buClr>
                <a:srgbClr xmlns:mc="http://schemas.openxmlformats.org/markup-compatibility/2006" xmlns:a14="http://schemas.microsoft.com/office/drawing/2007/7/7/main" val="FFFF99" mc:Ignorable=""/>
              </a:buClr>
              <a:buSzPct val="120000"/>
              <a:defRPr/>
            </a:pPr>
            <a:endParaRPr lang="en-US" altLang="zh-CN" sz="1500" b="1"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sp>
        <p:nvSpPr>
          <p:cNvPr id="165" name="Freeform 126"/>
          <p:cNvSpPr>
            <a:spLocks/>
          </p:cNvSpPr>
          <p:nvPr/>
        </p:nvSpPr>
        <p:spPr bwMode="auto">
          <a:xfrm rot="10800000">
            <a:off x="6015437" y="1819300"/>
            <a:ext cx="313926" cy="236714"/>
          </a:xfrm>
          <a:prstGeom prst="trapezoid">
            <a:avLst>
              <a:gd name="adj" fmla="val 33456"/>
            </a:avLst>
          </a:prstGeom>
          <a:gradFill flip="none" rotWithShape="1">
            <a:gsLst>
              <a:gs pos="0">
                <a:srgbClr xmlns:mc="http://schemas.openxmlformats.org/markup-compatibility/2006" xmlns:a14="http://schemas.microsoft.com/office/drawing/2007/7/7/main" val="FFFFFF" mc:Ignorable="">
                  <a:alpha val="99000"/>
                </a:srgbClr>
              </a:gs>
              <a:gs pos="2000">
                <a:schemeClr val="accent1">
                  <a:lumMod val="75000"/>
                  <a:alpha val="31000"/>
                </a:schemeClr>
              </a:gs>
              <a:gs pos="33000">
                <a:schemeClr val="accent1">
                  <a:lumMod val="75000"/>
                  <a:alpha val="38000"/>
                </a:schemeClr>
              </a:gs>
              <a:gs pos="98000">
                <a:schemeClr val="accent1">
                  <a:lumMod val="75000"/>
                  <a:alpha val="29000"/>
                </a:schemeClr>
              </a:gs>
              <a:gs pos="100000">
                <a:srgbClr xmlns:mc="http://schemas.openxmlformats.org/markup-compatibility/2006" xmlns:a14="http://schemas.microsoft.com/office/drawing/2007/7/7/main" val="FFFFFF" mc:Ignorable=""/>
              </a:gs>
            </a:gsLst>
            <a:lin ang="5400000" scaled="0"/>
            <a:tileRect/>
          </a:gradFill>
          <a:ln w="12700" cap="flat" cmpd="sng" algn="ctr">
            <a:gradFill>
              <a:gsLst>
                <a:gs pos="0">
                  <a:srgbClr xmlns:mc="http://schemas.openxmlformats.org/markup-compatibility/2006" xmlns:a14="http://schemas.microsoft.com/office/drawing/2007/7/7/main" val="FFFFFF" mc:Ignorable="">
                    <a:alpha val="77000"/>
                  </a:srgbClr>
                </a:gs>
                <a:gs pos="50000">
                  <a:srgbClr xmlns:mc="http://schemas.openxmlformats.org/markup-compatibility/2006" xmlns:a14="http://schemas.microsoft.com/office/drawing/2007/7/7/main" val="FFFFFF" mc:Ignorable="">
                    <a:alpha val="17000"/>
                  </a:srgbClr>
                </a:gs>
                <a:gs pos="100000">
                  <a:srgbClr xmlns:mc="http://schemas.openxmlformats.org/markup-compatibility/2006" xmlns:a14="http://schemas.microsoft.com/office/drawing/2007/7/7/main" val="000000" mc:Ignorable="">
                    <a:alpha val="52000"/>
                  </a:srgbClr>
                </a:gs>
              </a:gsLst>
              <a:lin ang="16200000" scaled="0"/>
            </a:gradFill>
            <a:prstDash val="solid"/>
            <a:round/>
            <a:headEnd type="none" w="med" len="med"/>
            <a:tailEnd type="none" w="med" len="med"/>
          </a:ln>
          <a:effectLst/>
        </p:spPr>
        <p:txBody>
          <a:bodyPr vert="horz" wrap="square" lIns="0" tIns="91440" rIns="0" bIns="91440" numCol="1" rtlCol="0" anchor="ctr" anchorCtr="0" compatLnSpc="1">
            <a:prstTxWarp prst="textNoShape">
              <a:avLst/>
            </a:prstTxWarp>
          </a:bodyPr>
          <a:lstStyle/>
          <a:p>
            <a:pPr marL="0" lvl="1" indent="-342900" algn="ctr" defTabSz="914159">
              <a:spcBef>
                <a:spcPts val="0"/>
              </a:spcBef>
              <a:buClr>
                <a:srgbClr xmlns:mc="http://schemas.openxmlformats.org/markup-compatibility/2006" xmlns:a14="http://schemas.microsoft.com/office/drawing/2007/7/7/main" val="FFFF99" mc:Ignorable=""/>
              </a:buClr>
              <a:buSzPct val="120000"/>
              <a:defRPr/>
            </a:pPr>
            <a:endParaRPr lang="en-US" altLang="zh-CN" sz="1500" b="1" dirty="0">
              <a:gradFill flip="none" rotWithShape="1">
                <a:gsLst>
                  <a:gs pos="0">
                    <a:srgbClr xmlns:mc="http://schemas.openxmlformats.org/markup-compatibility/2006" xmlns:a14="http://schemas.microsoft.com/office/drawing/2007/7/7/main" val="FFFFFF" mc:Ignorable="">
                      <a:lumMod val="95000"/>
                    </a:srgbClr>
                  </a:gs>
                  <a:gs pos="100000">
                    <a:srgbClr xmlns:mc="http://schemas.openxmlformats.org/markup-compatibility/2006" xmlns:a14="http://schemas.microsoft.com/office/drawing/2007/7/7/main" val="FFFFFF" mc:Ignorable="">
                      <a:lumMod val="75000"/>
                    </a:srgbClr>
                  </a:gs>
                </a:gsLst>
                <a:lin ang="5400000" scaled="1"/>
                <a:tileRect/>
              </a:gradFill>
              <a:latin typeface="Segoe UI" pitchFamily="34" charset="0"/>
              <a:cs typeface="+mn-cs"/>
            </a:endParaRP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500"/>
                                        <p:tgtEl>
                                          <p:spTgt spid="101"/>
                                        </p:tgtEl>
                                      </p:cBhvr>
                                    </p:animEffect>
                                  </p:childTnLst>
                                </p:cTn>
                              </p:par>
                              <p:par>
                                <p:cTn id="8" presetID="10" presetClass="entr" presetSubtype="0" fill="hold" nodeType="withEffect">
                                  <p:stCondLst>
                                    <p:cond delay="0"/>
                                  </p:stCondLst>
                                  <p:childTnLst>
                                    <p:set>
                                      <p:cBhvr>
                                        <p:cTn id="9" dur="1" fill="hold">
                                          <p:stCondLst>
                                            <p:cond delay="0"/>
                                          </p:stCondLst>
                                        </p:cTn>
                                        <p:tgtEl>
                                          <p:spTgt spid="157">
                                            <p:txEl>
                                              <p:pRg st="1" end="1"/>
                                            </p:txEl>
                                          </p:spTgt>
                                        </p:tgtEl>
                                        <p:attrNameLst>
                                          <p:attrName>style.visibility</p:attrName>
                                        </p:attrNameLst>
                                      </p:cBhvr>
                                      <p:to>
                                        <p:strVal val="visible"/>
                                      </p:to>
                                    </p:set>
                                    <p:animEffect transition="in" filter="fade">
                                      <p:cBhvr>
                                        <p:cTn id="10" dur="1000"/>
                                        <p:tgtEl>
                                          <p:spTgt spid="15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wipe(left)">
                                      <p:cBhvr>
                                        <p:cTn id="15" dur="500"/>
                                        <p:tgtEl>
                                          <p:spTgt spid="86"/>
                                        </p:tgtEl>
                                      </p:cBhvr>
                                    </p:animEffect>
                                  </p:childTnLst>
                                </p:cTn>
                              </p:par>
                              <p:par>
                                <p:cTn id="16" presetID="10" presetClass="entr" presetSubtype="0" fill="hold" nodeType="withEffect">
                                  <p:stCondLst>
                                    <p:cond delay="0"/>
                                  </p:stCondLst>
                                  <p:childTnLst>
                                    <p:set>
                                      <p:cBhvr>
                                        <p:cTn id="17" dur="1" fill="hold">
                                          <p:stCondLst>
                                            <p:cond delay="0"/>
                                          </p:stCondLst>
                                        </p:cTn>
                                        <p:tgtEl>
                                          <p:spTgt spid="157">
                                            <p:txEl>
                                              <p:pRg st="2" end="2"/>
                                            </p:txEl>
                                          </p:spTgt>
                                        </p:tgtEl>
                                        <p:attrNameLst>
                                          <p:attrName>style.visibility</p:attrName>
                                        </p:attrNameLst>
                                      </p:cBhvr>
                                      <p:to>
                                        <p:strVal val="visible"/>
                                      </p:to>
                                    </p:set>
                                    <p:animEffect transition="in" filter="fade">
                                      <p:cBhvr>
                                        <p:cTn id="18" dur="1000"/>
                                        <p:tgtEl>
                                          <p:spTgt spid="15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wipe(left)">
                                      <p:cBhvr>
                                        <p:cTn id="23" dur="500"/>
                                        <p:tgtEl>
                                          <p:spTgt spid="93"/>
                                        </p:tgtEl>
                                      </p:cBhvr>
                                    </p:animEffect>
                                  </p:childTnLst>
                                </p:cTn>
                              </p:par>
                              <p:par>
                                <p:cTn id="24" presetID="10" presetClass="entr" presetSubtype="0" fill="hold" nodeType="withEffect">
                                  <p:stCondLst>
                                    <p:cond delay="0"/>
                                  </p:stCondLst>
                                  <p:childTnLst>
                                    <p:set>
                                      <p:cBhvr>
                                        <p:cTn id="25" dur="1" fill="hold">
                                          <p:stCondLst>
                                            <p:cond delay="0"/>
                                          </p:stCondLst>
                                        </p:cTn>
                                        <p:tgtEl>
                                          <p:spTgt spid="157">
                                            <p:txEl>
                                              <p:pRg st="3" end="3"/>
                                            </p:txEl>
                                          </p:spTgt>
                                        </p:tgtEl>
                                        <p:attrNameLst>
                                          <p:attrName>style.visibility</p:attrName>
                                        </p:attrNameLst>
                                      </p:cBhvr>
                                      <p:to>
                                        <p:strVal val="visible"/>
                                      </p:to>
                                    </p:set>
                                    <p:animEffect transition="in" filter="fade">
                                      <p:cBhvr>
                                        <p:cTn id="26" dur="1000"/>
                                        <p:tgtEl>
                                          <p:spTgt spid="15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wipe(right)">
                                      <p:cBhvr>
                                        <p:cTn id="31" dur="500"/>
                                        <p:tgtEl>
                                          <p:spTgt spid="100"/>
                                        </p:tgtEl>
                                      </p:cBhvr>
                                    </p:animEffect>
                                  </p:childTnLst>
                                </p:cTn>
                              </p:par>
                              <p:par>
                                <p:cTn id="32" presetID="10" presetClass="entr" presetSubtype="0" fill="hold" nodeType="withEffect">
                                  <p:stCondLst>
                                    <p:cond delay="0"/>
                                  </p:stCondLst>
                                  <p:childTnLst>
                                    <p:set>
                                      <p:cBhvr>
                                        <p:cTn id="33" dur="1" fill="hold">
                                          <p:stCondLst>
                                            <p:cond delay="0"/>
                                          </p:stCondLst>
                                        </p:cTn>
                                        <p:tgtEl>
                                          <p:spTgt spid="157">
                                            <p:txEl>
                                              <p:pRg st="4" end="4"/>
                                            </p:txEl>
                                          </p:spTgt>
                                        </p:tgtEl>
                                        <p:attrNameLst>
                                          <p:attrName>style.visibility</p:attrName>
                                        </p:attrNameLst>
                                      </p:cBhvr>
                                      <p:to>
                                        <p:strVal val="visible"/>
                                      </p:to>
                                    </p:set>
                                    <p:animEffect transition="in" filter="fade">
                                      <p:cBhvr>
                                        <p:cTn id="34" dur="1000"/>
                                        <p:tgtEl>
                                          <p:spTgt spid="1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55202"/>
            <a:ext cx="8610600" cy="387798"/>
          </a:xfrm>
        </p:spPr>
        <p:txBody>
          <a:bodyPr/>
          <a:lstStyle/>
          <a:p>
            <a:r>
              <a:rPr lang="en-GB" sz="2800" dirty="0" smtClean="0">
                <a:solidFill>
                  <a:schemeClr val="accent4">
                    <a:lumMod val="75000"/>
                  </a:schemeClr>
                </a:solidFill>
              </a:rPr>
              <a:t>Forces Driving Consolidation</a:t>
            </a:r>
            <a:endParaRPr lang="en-GB" dirty="0">
              <a:solidFill>
                <a:schemeClr val="accent4">
                  <a:lumMod val="75000"/>
                </a:schemeClr>
              </a:solidFill>
            </a:endParaRPr>
          </a:p>
        </p:txBody>
      </p:sp>
      <p:sp>
        <p:nvSpPr>
          <p:cNvPr id="21" name="Down Arrow 20"/>
          <p:cNvSpPr/>
          <p:nvPr/>
        </p:nvSpPr>
        <p:spPr bwMode="auto">
          <a:xfrm flipV="1">
            <a:off x="0" y="1409700"/>
            <a:ext cx="2971800" cy="5120640"/>
          </a:xfrm>
          <a:prstGeom prst="downArrow">
            <a:avLst>
              <a:gd name="adj1" fmla="val 77541"/>
              <a:gd name="adj2" fmla="val 38372"/>
            </a:avLst>
          </a:prstGeom>
          <a:gradFill flip="none" rotWithShape="1">
            <a:gsLst>
              <a:gs pos="0">
                <a:schemeClr val="tx1">
                  <a:lumMod val="85000"/>
                  <a:lumOff val="15000"/>
                </a:schemeClr>
              </a:gs>
              <a:gs pos="80000">
                <a:schemeClr val="bg2">
                  <a:lumMod val="50000"/>
                  <a:alpha val="56000"/>
                </a:schemeClr>
              </a:gs>
              <a:gs pos="96000">
                <a:schemeClr val="bg1">
                  <a:lumMod val="85000"/>
                  <a:alpha val="23000"/>
                </a:schemeClr>
              </a:gs>
            </a:gsLst>
            <a:lin ang="16200000" scaled="1"/>
            <a:tileRect/>
          </a:gradFill>
          <a:ln>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8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ndParaRPr>
          </a:p>
        </p:txBody>
      </p:sp>
      <p:sp>
        <p:nvSpPr>
          <p:cNvPr id="22" name="TextBox 21"/>
          <p:cNvSpPr txBox="1"/>
          <p:nvPr/>
        </p:nvSpPr>
        <p:spPr>
          <a:xfrm>
            <a:off x="304800" y="1790700"/>
            <a:ext cx="2336800" cy="341632"/>
          </a:xfrm>
          <a:prstGeom prst="rect">
            <a:avLst/>
          </a:prstGeom>
          <a:noFill/>
        </p:spPr>
        <p:txBody>
          <a:bodyPr wrap="square" rtlCol="0">
            <a:spAutoFit/>
          </a:bodyPr>
          <a:lstStyle/>
          <a:p>
            <a:pPr indent="-396875" algn="ctr">
              <a:lnSpc>
                <a:spcPct val="90000"/>
              </a:lnSpc>
              <a:spcBef>
                <a:spcPct val="20000"/>
              </a:spcBef>
              <a:buClr>
                <a:srgbClr xmlns:mc="http://schemas.openxmlformats.org/markup-compatibility/2006" xmlns:a14="http://schemas.microsoft.com/office/drawing/2007/7/7/main" val="777777" mc:Ignorable=""/>
              </a:buClr>
            </a:pPr>
            <a:r>
              <a:rPr lang="en-GB"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Cost</a:t>
            </a:r>
          </a:p>
        </p:txBody>
      </p:sp>
      <p:sp>
        <p:nvSpPr>
          <p:cNvPr id="23" name="TextBox 22"/>
          <p:cNvSpPr txBox="1"/>
          <p:nvPr/>
        </p:nvSpPr>
        <p:spPr>
          <a:xfrm>
            <a:off x="381000" y="2613255"/>
            <a:ext cx="2362200" cy="2720745"/>
          </a:xfrm>
          <a:prstGeom prst="rect">
            <a:avLst/>
          </a:prstGeom>
          <a:noFill/>
        </p:spPr>
        <p:txBody>
          <a:bodyPr wrap="square" rtlCol="0">
            <a:spAutoFit/>
          </a:bodyPr>
          <a:lstStyle/>
          <a:p>
            <a:pPr marL="92075" indent="-9207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r>
              <a:rPr lang="en-GB" sz="1400" dirty="0" smtClean="0">
                <a:solidFill>
                  <a:schemeClr val="bg1"/>
                </a:solidFill>
                <a:latin typeface="segoe ui" pitchFamily="34" charset="0"/>
              </a:rPr>
              <a:t>Reduced hardware </a:t>
            </a:r>
          </a:p>
          <a:p>
            <a:pPr marL="92075" indent="-9207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r>
              <a:rPr lang="en-GB" sz="1400" dirty="0" smtClean="0">
                <a:solidFill>
                  <a:schemeClr val="bg1"/>
                </a:solidFill>
                <a:latin typeface="segoe ui" pitchFamily="34" charset="0"/>
              </a:rPr>
              <a:t>Reduce power and cooling</a:t>
            </a:r>
          </a:p>
          <a:p>
            <a:pPr marL="92075" indent="-9207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r>
              <a:rPr lang="en-GB" sz="1400" dirty="0" smtClean="0">
                <a:solidFill>
                  <a:schemeClr val="bg1"/>
                </a:solidFill>
                <a:latin typeface="segoe ui" pitchFamily="34" charset="0"/>
              </a:rPr>
              <a:t>Lower cooling requirements</a:t>
            </a:r>
          </a:p>
          <a:p>
            <a:pPr marL="92075" indent="-9207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r>
              <a:rPr lang="en-GB" sz="1400" dirty="0" smtClean="0">
                <a:solidFill>
                  <a:schemeClr val="bg1"/>
                </a:solidFill>
                <a:latin typeface="segoe ui" pitchFamily="34" charset="0"/>
              </a:rPr>
              <a:t>Reduced data </a:t>
            </a:r>
            <a:r>
              <a:rPr lang="en-GB" sz="1400" dirty="0" err="1" smtClean="0">
                <a:solidFill>
                  <a:schemeClr val="bg1"/>
                </a:solidFill>
                <a:latin typeface="segoe ui" pitchFamily="34" charset="0"/>
              </a:rPr>
              <a:t>center</a:t>
            </a:r>
            <a:r>
              <a:rPr lang="en-GB" sz="1400" dirty="0" smtClean="0">
                <a:solidFill>
                  <a:schemeClr val="bg1"/>
                </a:solidFill>
                <a:latin typeface="segoe ui" pitchFamily="34" charset="0"/>
              </a:rPr>
              <a:t> space</a:t>
            </a:r>
          </a:p>
          <a:p>
            <a:pPr marL="92075" indent="-9207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r>
              <a:rPr lang="en-GB" sz="1400" dirty="0" smtClean="0">
                <a:solidFill>
                  <a:schemeClr val="bg1"/>
                </a:solidFill>
                <a:latin typeface="segoe ui" pitchFamily="34" charset="0"/>
              </a:rPr>
              <a:t>Lower license</a:t>
            </a:r>
          </a:p>
          <a:p>
            <a:pPr marL="92075" indent="-9207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r>
              <a:rPr lang="en-GB" sz="1400" dirty="0" smtClean="0">
                <a:solidFill>
                  <a:schemeClr val="bg1"/>
                </a:solidFill>
                <a:latin typeface="segoe ui" pitchFamily="34" charset="0"/>
              </a:rPr>
              <a:t>Greater efficiency of resource utilization</a:t>
            </a:r>
          </a:p>
          <a:p>
            <a:pPr marL="92075" indent="-9207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r>
              <a:rPr lang="en-GB" sz="1400" dirty="0" smtClean="0">
                <a:solidFill>
                  <a:schemeClr val="bg1"/>
                </a:solidFill>
              </a:rPr>
              <a:t>Lower administrative </a:t>
            </a:r>
            <a:endParaRPr lang="en-GB" sz="1400" dirty="0" smtClean="0">
              <a:solidFill>
                <a:schemeClr val="bg1"/>
              </a:solidFill>
              <a:latin typeface="segoe ui" pitchFamily="34" charset="0"/>
            </a:endParaRPr>
          </a:p>
          <a:p>
            <a:pPr indent="-39687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endParaRPr lang="en-GB" sz="1400" dirty="0" err="1" smtClean="0">
              <a:solidFill>
                <a:schemeClr val="bg1"/>
              </a:solidFill>
              <a:latin typeface="segoe ui" pitchFamily="34" charset="0"/>
            </a:endParaRPr>
          </a:p>
        </p:txBody>
      </p:sp>
      <p:sp>
        <p:nvSpPr>
          <p:cNvPr id="29" name="Down Arrow 28"/>
          <p:cNvSpPr/>
          <p:nvPr/>
        </p:nvSpPr>
        <p:spPr bwMode="auto">
          <a:xfrm flipV="1">
            <a:off x="2971800" y="1409700"/>
            <a:ext cx="2971800" cy="5120640"/>
          </a:xfrm>
          <a:prstGeom prst="downArrow">
            <a:avLst>
              <a:gd name="adj1" fmla="val 77541"/>
              <a:gd name="adj2" fmla="val 38372"/>
            </a:avLst>
          </a:prstGeom>
          <a:gradFill flip="none" rotWithShape="1">
            <a:gsLst>
              <a:gs pos="0">
                <a:schemeClr val="tx1">
                  <a:lumMod val="85000"/>
                  <a:lumOff val="15000"/>
                </a:schemeClr>
              </a:gs>
              <a:gs pos="80000">
                <a:schemeClr val="bg2">
                  <a:lumMod val="50000"/>
                  <a:alpha val="56000"/>
                </a:schemeClr>
              </a:gs>
              <a:gs pos="96000">
                <a:schemeClr val="bg1">
                  <a:lumMod val="85000"/>
                  <a:alpha val="23000"/>
                </a:schemeClr>
              </a:gs>
            </a:gsLst>
            <a:lin ang="16200000" scaled="1"/>
            <a:tileRect/>
          </a:gradFill>
          <a:ln>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8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ndParaRPr>
          </a:p>
        </p:txBody>
      </p:sp>
      <p:sp>
        <p:nvSpPr>
          <p:cNvPr id="30" name="TextBox 11"/>
          <p:cNvSpPr txBox="1"/>
          <p:nvPr/>
        </p:nvSpPr>
        <p:spPr>
          <a:xfrm>
            <a:off x="3505200" y="1777012"/>
            <a:ext cx="1898650" cy="341632"/>
          </a:xfrm>
          <a:prstGeom prst="rect">
            <a:avLst/>
          </a:prstGeom>
          <a:noFill/>
        </p:spPr>
        <p:txBody>
          <a:bodyPr wrap="square" rtlCol="0">
            <a:spAutoFit/>
          </a:bodyPr>
          <a:lstStyle/>
          <a:p>
            <a:pPr indent="-396875" algn="ctr">
              <a:lnSpc>
                <a:spcPct val="90000"/>
              </a:lnSpc>
              <a:spcBef>
                <a:spcPct val="20000"/>
              </a:spcBef>
              <a:buClr>
                <a:srgbClr xmlns:mc="http://schemas.openxmlformats.org/markup-compatibility/2006" xmlns:a14="http://schemas.microsoft.com/office/drawing/2007/7/7/main" val="777777" mc:Ignorable=""/>
              </a:buClr>
            </a:pPr>
            <a:r>
              <a:rPr lang="en-GB"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Control</a:t>
            </a:r>
          </a:p>
        </p:txBody>
      </p:sp>
      <p:sp>
        <p:nvSpPr>
          <p:cNvPr id="31" name="TextBox 30"/>
          <p:cNvSpPr txBox="1"/>
          <p:nvPr/>
        </p:nvSpPr>
        <p:spPr>
          <a:xfrm>
            <a:off x="3454400" y="2613255"/>
            <a:ext cx="2393950" cy="1845039"/>
          </a:xfrm>
          <a:prstGeom prst="rect">
            <a:avLst/>
          </a:prstGeom>
          <a:noFill/>
        </p:spPr>
        <p:txBody>
          <a:bodyPr wrap="square" rtlCol="0">
            <a:spAutoFit/>
          </a:bodyPr>
          <a:lstStyle/>
          <a:p>
            <a:pPr marL="92075" indent="-9207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r>
              <a:rPr lang="en-GB" sz="1400" dirty="0" smtClean="0">
                <a:solidFill>
                  <a:schemeClr val="bg1"/>
                </a:solidFill>
                <a:latin typeface="segoe ui" pitchFamily="34" charset="0"/>
              </a:rPr>
              <a:t>Greater agility and  responsive to business</a:t>
            </a:r>
          </a:p>
          <a:p>
            <a:pPr marL="92075" indent="-9207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r>
              <a:rPr lang="en-GB" sz="1400" dirty="0" smtClean="0">
                <a:solidFill>
                  <a:schemeClr val="bg1"/>
                </a:solidFill>
                <a:latin typeface="segoe ui" pitchFamily="34" charset="0"/>
              </a:rPr>
              <a:t>Better SLAs</a:t>
            </a:r>
          </a:p>
          <a:p>
            <a:pPr marL="92075" indent="-9207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r>
              <a:rPr lang="en-GB" sz="1400" dirty="0" smtClean="0">
                <a:solidFill>
                  <a:schemeClr val="bg1"/>
                </a:solidFill>
                <a:latin typeface="segoe ui" pitchFamily="34" charset="0"/>
              </a:rPr>
              <a:t>Improved compliance management through reduced surface area</a:t>
            </a:r>
          </a:p>
          <a:p>
            <a:pPr marL="92075" indent="-9207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endParaRPr lang="en-GB" sz="1400" dirty="0" smtClean="0">
              <a:solidFill>
                <a:schemeClr val="bg1"/>
              </a:solidFill>
              <a:latin typeface="segoe ui" pitchFamily="34" charset="0"/>
            </a:endParaRPr>
          </a:p>
          <a:p>
            <a:pPr indent="-39687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endParaRPr lang="en-GB" sz="1400" dirty="0" err="1" smtClean="0">
              <a:solidFill>
                <a:schemeClr val="bg1"/>
              </a:solidFill>
              <a:latin typeface="segoe ui" pitchFamily="34" charset="0"/>
            </a:endParaRPr>
          </a:p>
        </p:txBody>
      </p:sp>
      <p:sp>
        <p:nvSpPr>
          <p:cNvPr id="37" name="Down Arrow 36"/>
          <p:cNvSpPr/>
          <p:nvPr/>
        </p:nvSpPr>
        <p:spPr bwMode="auto">
          <a:xfrm flipV="1">
            <a:off x="5943600" y="1409700"/>
            <a:ext cx="2971800" cy="5120640"/>
          </a:xfrm>
          <a:prstGeom prst="downArrow">
            <a:avLst>
              <a:gd name="adj1" fmla="val 77541"/>
              <a:gd name="adj2" fmla="val 38372"/>
            </a:avLst>
          </a:prstGeom>
          <a:gradFill flip="none" rotWithShape="1">
            <a:gsLst>
              <a:gs pos="0">
                <a:schemeClr val="tx1">
                  <a:lumMod val="85000"/>
                  <a:lumOff val="15000"/>
                </a:schemeClr>
              </a:gs>
              <a:gs pos="80000">
                <a:schemeClr val="bg2">
                  <a:lumMod val="50000"/>
                  <a:alpha val="56000"/>
                </a:schemeClr>
              </a:gs>
              <a:gs pos="96000">
                <a:schemeClr val="bg1">
                  <a:lumMod val="85000"/>
                  <a:alpha val="23000"/>
                </a:schemeClr>
              </a:gs>
            </a:gsLst>
            <a:lin ang="16200000" scaled="1"/>
            <a:tileRect/>
          </a:gradFill>
          <a:ln>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8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ndParaRPr>
          </a:p>
        </p:txBody>
      </p:sp>
      <p:sp>
        <p:nvSpPr>
          <p:cNvPr id="38" name="TextBox 12"/>
          <p:cNvSpPr txBox="1"/>
          <p:nvPr/>
        </p:nvSpPr>
        <p:spPr>
          <a:xfrm>
            <a:off x="6438900" y="1774259"/>
            <a:ext cx="1981200" cy="341632"/>
          </a:xfrm>
          <a:prstGeom prst="rect">
            <a:avLst/>
          </a:prstGeom>
          <a:noFill/>
        </p:spPr>
        <p:txBody>
          <a:bodyPr wrap="square" rtlCol="0">
            <a:spAutoFit/>
          </a:bodyPr>
          <a:lstStyle/>
          <a:p>
            <a:pPr indent="-396875" algn="ctr">
              <a:lnSpc>
                <a:spcPct val="90000"/>
              </a:lnSpc>
              <a:spcBef>
                <a:spcPct val="20000"/>
              </a:spcBef>
              <a:buClr>
                <a:srgbClr xmlns:mc="http://schemas.openxmlformats.org/markup-compatibility/2006" xmlns:a14="http://schemas.microsoft.com/office/drawing/2007/7/7/main" val="777777" mc:Ignorable=""/>
              </a:buClr>
            </a:pPr>
            <a:r>
              <a:rPr lang="en-GB"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Consistency</a:t>
            </a:r>
          </a:p>
        </p:txBody>
      </p:sp>
      <p:sp>
        <p:nvSpPr>
          <p:cNvPr id="39" name="TextBox 38"/>
          <p:cNvSpPr txBox="1"/>
          <p:nvPr/>
        </p:nvSpPr>
        <p:spPr>
          <a:xfrm>
            <a:off x="6350000" y="2613255"/>
            <a:ext cx="2184400" cy="954107"/>
          </a:xfrm>
          <a:prstGeom prst="rect">
            <a:avLst/>
          </a:prstGeom>
          <a:noFill/>
        </p:spPr>
        <p:txBody>
          <a:bodyPr wrap="square" rtlCol="0">
            <a:spAutoFit/>
          </a:bodyPr>
          <a:lstStyle/>
          <a:p>
            <a:pPr marL="92075" indent="-9207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r>
              <a:rPr lang="en-GB" sz="1400" dirty="0" smtClean="0">
                <a:solidFill>
                  <a:schemeClr val="bg1"/>
                </a:solidFill>
                <a:latin typeface="segoe ui" pitchFamily="34" charset="0"/>
              </a:rPr>
              <a:t>Standardize platform</a:t>
            </a:r>
          </a:p>
          <a:p>
            <a:pPr marL="92075" indent="-9207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r>
              <a:rPr lang="en-GB" sz="1400" dirty="0" smtClean="0">
                <a:solidFill>
                  <a:schemeClr val="bg1"/>
                </a:solidFill>
                <a:latin typeface="segoe ui" pitchFamily="34" charset="0"/>
              </a:rPr>
              <a:t>Easier integration</a:t>
            </a:r>
          </a:p>
          <a:p>
            <a:pPr marL="92075" indent="-9207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r>
              <a:rPr lang="en-GB" sz="1400" dirty="0" smtClean="0">
                <a:solidFill>
                  <a:schemeClr val="bg1"/>
                </a:solidFill>
              </a:rPr>
              <a:t>Fewer management points</a:t>
            </a:r>
            <a:endParaRPr lang="en-GB" sz="1400" dirty="0" smtClean="0">
              <a:solidFill>
                <a:schemeClr val="bg1"/>
              </a:solidFill>
              <a:latin typeface="segoe ui" pitchFamily="34" charset="0"/>
            </a:endParaRPr>
          </a:p>
        </p:txBody>
      </p:sp>
      <p:pic>
        <p:nvPicPr>
          <p:cNvPr id="1026" name="Picture 2" descr="C:\Users\Graeme\AppData\Local\Microsoft\Windows\Temporary Internet Files\Content.IE5\BZ6RYRJ4\MPj04020120000[1].jpg"/>
          <p:cNvPicPr>
            <a:picLocks noChangeAspect="1" noChangeArrowheads="1"/>
          </p:cNvPicPr>
          <p:nvPr/>
        </p:nvPicPr>
        <p:blipFill>
          <a:blip r:embed="rId3"/>
          <a:srcRect/>
          <a:stretch>
            <a:fillRect/>
          </a:stretch>
        </p:blipFill>
        <p:spPr bwMode="auto">
          <a:xfrm>
            <a:off x="6324600" y="4796028"/>
            <a:ext cx="2179410" cy="1452372"/>
          </a:xfrm>
          <a:prstGeom prst="rect">
            <a:avLst/>
          </a:prstGeom>
          <a:ln>
            <a:noFill/>
          </a:ln>
          <a:effectLst>
            <a:softEdge rad="635000"/>
          </a:effectLst>
        </p:spPr>
      </p:pic>
      <p:pic>
        <p:nvPicPr>
          <p:cNvPr id="1027" name="Picture 3" descr="C:\Users\Graeme\AppData\Local\Microsoft\Windows\Temporary Internet Files\Content.IE5\T4I4ZX0E\MPj03168220000[1].jpg"/>
          <p:cNvPicPr>
            <a:picLocks noChangeAspect="1" noChangeArrowheads="1"/>
          </p:cNvPicPr>
          <p:nvPr/>
        </p:nvPicPr>
        <p:blipFill>
          <a:blip r:embed="rId4"/>
          <a:srcRect/>
          <a:stretch>
            <a:fillRect/>
          </a:stretch>
        </p:blipFill>
        <p:spPr bwMode="auto">
          <a:xfrm>
            <a:off x="3810000" y="4363362"/>
            <a:ext cx="1600200" cy="2418438"/>
          </a:xfrm>
          <a:prstGeom prst="rect">
            <a:avLst/>
          </a:prstGeom>
          <a:ln>
            <a:noFill/>
          </a:ln>
          <a:effectLst>
            <a:softEdge rad="635000"/>
          </a:effectLst>
        </p:spPr>
      </p:pic>
      <p:pic>
        <p:nvPicPr>
          <p:cNvPr id="1030" name="Picture 6" descr="C:\Users\Graeme\AppData\Local\Microsoft\Windows\Temporary Internet Files\Content.IE5\BZ6RYRJ4\MPj04331180000[1].jpg"/>
          <p:cNvPicPr>
            <a:picLocks noChangeAspect="1" noChangeArrowheads="1"/>
          </p:cNvPicPr>
          <p:nvPr/>
        </p:nvPicPr>
        <p:blipFill>
          <a:blip r:embed="rId5" cstate="print"/>
          <a:srcRect/>
          <a:stretch>
            <a:fillRect/>
          </a:stretch>
        </p:blipFill>
        <p:spPr bwMode="auto">
          <a:xfrm>
            <a:off x="914400" y="4800600"/>
            <a:ext cx="1905000" cy="1905000"/>
          </a:xfrm>
          <a:prstGeom prst="rect">
            <a:avLst/>
          </a:prstGeom>
          <a:noFill/>
          <a:effectLst>
            <a:softEdge rad="635000"/>
          </a:effectLst>
        </p:spPr>
      </p:pic>
      <p:sp>
        <p:nvSpPr>
          <p:cNvPr id="20" name="Title 24"/>
          <p:cNvSpPr txBox="1">
            <a:spLocks/>
          </p:cNvSpPr>
          <p:nvPr/>
        </p:nvSpPr>
        <p:spPr>
          <a:xfrm>
            <a:off x="228600" y="97203"/>
            <a:ext cx="8534400" cy="5539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50" normalizeH="0" baseline="0" noProof="0" dirty="0" smtClean="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uLnTx/>
                <a:uFillTx/>
                <a:latin typeface="segoe ui" pitchFamily="34" charset="0"/>
                <a:ea typeface="+mn-ea"/>
                <a:cs typeface="Arial" charset="0"/>
              </a:rPr>
              <a:t>The Trend Towards Consolidation</a:t>
            </a:r>
            <a:endParaRPr kumimoji="0" lang="en-US" sz="4000" b="0" i="0" u="none" strike="noStrike" kern="1200" cap="none" spc="-150" normalizeH="0" baseline="0" noProof="0" dirty="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uLnTx/>
              <a:uFillTx/>
              <a:latin typeface="segoe ui" pitchFamily="34" charset="0"/>
              <a:ea typeface="+mn-ea"/>
              <a:cs typeface="Arial"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bwMode="auto">
          <a:xfrm>
            <a:off x="4724400" y="4114800"/>
            <a:ext cx="3733800" cy="2590800"/>
          </a:xfrm>
          <a:prstGeom prst="roundRect">
            <a:avLst>
              <a:gd name="adj" fmla="val 2919"/>
            </a:avLst>
          </a:prstGeom>
          <a:gradFill flip="none" rotWithShape="1">
            <a:gsLst>
              <a:gs pos="0">
                <a:srgbClr xmlns:mc="http://schemas.openxmlformats.org/markup-compatibility/2006" xmlns:a14="http://schemas.microsoft.com/office/drawing/2007/7/7/main" val="F69200" mc:Ignorable=""/>
              </a:gs>
              <a:gs pos="50000">
                <a:srgbClr xmlns:mc="http://schemas.openxmlformats.org/markup-compatibility/2006" xmlns:a14="http://schemas.microsoft.com/office/drawing/2007/7/7/main" val="000000" mc:Ignorable=""/>
              </a:gs>
              <a:gs pos="70000">
                <a:srgbClr xmlns:mc="http://schemas.openxmlformats.org/markup-compatibility/2006" xmlns:a14="http://schemas.microsoft.com/office/drawing/2007/7/7/main" val="000000" mc:Ignorable=""/>
              </a:gs>
            </a:gsLst>
            <a:lin ang="1200000" scaled="0"/>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rgbClr xmlns:mc="http://schemas.openxmlformats.org/markup-compatibility/2006" xmlns:a14="http://schemas.microsoft.com/office/drawing/2007/7/7/main" val="0099FF" mc:Ignorable="">
                <a:satMod val="300000"/>
              </a:srgbClr>
            </a:contourClr>
          </a:sp3d>
        </p:spPr>
        <p:txBody>
          <a:bodyPr vert="horz" wrap="square" lIns="0" tIns="0" rIns="0" bIns="0" numCol="1" rtlCol="0" anchor="ctr" anchorCtr="0" compatLnSpc="1">
            <a:prstTxWarp prst="textNoShape">
              <a:avLst/>
            </a:prstTxWarp>
          </a:bodyPr>
          <a:lstStyle/>
          <a:p>
            <a:pPr marL="0" marR="0" lvl="0" indent="0" algn="ctr" defTabSz="914099" rtl="0" eaLnBrk="1" fontAlgn="base" latinLnBrk="0" hangingPunct="1">
              <a:lnSpc>
                <a:spcPct val="90000"/>
              </a:lnSpc>
              <a:spcBef>
                <a:spcPts val="473"/>
              </a:spcBef>
              <a:spcAft>
                <a:spcPts val="600"/>
              </a:spcAft>
              <a:buClr>
                <a:srgbClr xmlns:mc="http://schemas.openxmlformats.org/markup-compatibility/2006" xmlns:a14="http://schemas.microsoft.com/office/drawing/2007/7/7/main" val="CCCCCC" mc:Ignorable=""/>
              </a:buClr>
              <a:buSzPct val="95000"/>
              <a:buFontTx/>
              <a:buNone/>
              <a:tabLst>
                <a:tab pos="424590" algn="l"/>
              </a:tabLst>
              <a:defRPr/>
            </a:pPr>
            <a:endParaRPr kumimoji="0" lang="en-US" sz="1800" b="1" i="0" u="none" strike="noStrike" kern="1200" cap="none" spc="0" normalizeH="0" baseline="0" noProof="0" dirty="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Segoe Semibold" pitchFamily="34" charset="0"/>
              <a:ea typeface="+mn-ea"/>
              <a:cs typeface="+mn-cs"/>
            </a:endParaRPr>
          </a:p>
        </p:txBody>
      </p:sp>
      <p:sp>
        <p:nvSpPr>
          <p:cNvPr id="46" name="Rounded Rectangle 45"/>
          <p:cNvSpPr/>
          <p:nvPr/>
        </p:nvSpPr>
        <p:spPr bwMode="auto">
          <a:xfrm>
            <a:off x="609600" y="4106412"/>
            <a:ext cx="3733800" cy="2590800"/>
          </a:xfrm>
          <a:prstGeom prst="roundRect">
            <a:avLst>
              <a:gd name="adj" fmla="val 2919"/>
            </a:avLst>
          </a:prstGeom>
          <a:gradFill flip="none" rotWithShape="1">
            <a:gsLst>
              <a:gs pos="0">
                <a:srgbClr xmlns:mc="http://schemas.openxmlformats.org/markup-compatibility/2006" xmlns:a14="http://schemas.microsoft.com/office/drawing/2007/7/7/main" val="F69200" mc:Ignorable=""/>
              </a:gs>
              <a:gs pos="50000">
                <a:srgbClr xmlns:mc="http://schemas.openxmlformats.org/markup-compatibility/2006" xmlns:a14="http://schemas.microsoft.com/office/drawing/2007/7/7/main" val="000000" mc:Ignorable=""/>
              </a:gs>
              <a:gs pos="70000">
                <a:srgbClr xmlns:mc="http://schemas.openxmlformats.org/markup-compatibility/2006" xmlns:a14="http://schemas.microsoft.com/office/drawing/2007/7/7/main" val="000000" mc:Ignorable=""/>
              </a:gs>
            </a:gsLst>
            <a:lin ang="1200000" scaled="0"/>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rgbClr xmlns:mc="http://schemas.openxmlformats.org/markup-compatibility/2006" xmlns:a14="http://schemas.microsoft.com/office/drawing/2007/7/7/main" val="0099FF" mc:Ignorable="">
                <a:satMod val="300000"/>
              </a:srgbClr>
            </a:contourClr>
          </a:sp3d>
        </p:spPr>
        <p:txBody>
          <a:bodyPr vert="horz" wrap="square" lIns="0" tIns="0" rIns="0" bIns="0" numCol="1" rtlCol="0" anchor="ctr" anchorCtr="0" compatLnSpc="1">
            <a:prstTxWarp prst="textNoShape">
              <a:avLst/>
            </a:prstTxWarp>
          </a:bodyPr>
          <a:lstStyle/>
          <a:p>
            <a:pPr marL="0" marR="0" lvl="0" indent="0" algn="ctr" defTabSz="914099" rtl="0" eaLnBrk="1" fontAlgn="base" latinLnBrk="0" hangingPunct="1">
              <a:lnSpc>
                <a:spcPct val="90000"/>
              </a:lnSpc>
              <a:spcBef>
                <a:spcPts val="473"/>
              </a:spcBef>
              <a:spcAft>
                <a:spcPts val="600"/>
              </a:spcAft>
              <a:buClr>
                <a:srgbClr xmlns:mc="http://schemas.openxmlformats.org/markup-compatibility/2006" xmlns:a14="http://schemas.microsoft.com/office/drawing/2007/7/7/main" val="CCCCCC" mc:Ignorable=""/>
              </a:buClr>
              <a:buSzPct val="95000"/>
              <a:buFontTx/>
              <a:buNone/>
              <a:tabLst>
                <a:tab pos="424590" algn="l"/>
              </a:tabLst>
              <a:defRPr/>
            </a:pPr>
            <a:endParaRPr kumimoji="0" lang="en-US" sz="1800" b="1" i="0" u="none" strike="noStrike" kern="1200" cap="none" spc="0" normalizeH="0" baseline="0" noProof="0" dirty="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Segoe Semibold" pitchFamily="34" charset="0"/>
              <a:ea typeface="+mn-ea"/>
              <a:cs typeface="+mn-cs"/>
            </a:endParaRPr>
          </a:p>
        </p:txBody>
      </p:sp>
      <p:sp>
        <p:nvSpPr>
          <p:cNvPr id="44" name="Rounded Rectangle 43"/>
          <p:cNvSpPr/>
          <p:nvPr/>
        </p:nvSpPr>
        <p:spPr bwMode="auto">
          <a:xfrm>
            <a:off x="4724400" y="1143000"/>
            <a:ext cx="3733800" cy="2590800"/>
          </a:xfrm>
          <a:prstGeom prst="roundRect">
            <a:avLst>
              <a:gd name="adj" fmla="val 2919"/>
            </a:avLst>
          </a:prstGeom>
          <a:gradFill flip="none" rotWithShape="1">
            <a:gsLst>
              <a:gs pos="0">
                <a:srgbClr xmlns:mc="http://schemas.openxmlformats.org/markup-compatibility/2006" xmlns:a14="http://schemas.microsoft.com/office/drawing/2007/7/7/main" val="F69200" mc:Ignorable=""/>
              </a:gs>
              <a:gs pos="50000">
                <a:srgbClr xmlns:mc="http://schemas.openxmlformats.org/markup-compatibility/2006" xmlns:a14="http://schemas.microsoft.com/office/drawing/2007/7/7/main" val="000000" mc:Ignorable=""/>
              </a:gs>
              <a:gs pos="70000">
                <a:srgbClr xmlns:mc="http://schemas.openxmlformats.org/markup-compatibility/2006" xmlns:a14="http://schemas.microsoft.com/office/drawing/2007/7/7/main" val="000000" mc:Ignorable=""/>
              </a:gs>
            </a:gsLst>
            <a:lin ang="1200000" scaled="0"/>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rgbClr xmlns:mc="http://schemas.openxmlformats.org/markup-compatibility/2006" xmlns:a14="http://schemas.microsoft.com/office/drawing/2007/7/7/main" val="0099FF" mc:Ignorable="">
                <a:satMod val="300000"/>
              </a:srgbClr>
            </a:contourClr>
          </a:sp3d>
        </p:spPr>
        <p:txBody>
          <a:bodyPr vert="horz" wrap="square" lIns="0" tIns="0" rIns="0" bIns="0" numCol="1" rtlCol="0" anchor="ctr" anchorCtr="0" compatLnSpc="1">
            <a:prstTxWarp prst="textNoShape">
              <a:avLst/>
            </a:prstTxWarp>
          </a:bodyPr>
          <a:lstStyle/>
          <a:p>
            <a:pPr marL="0" marR="0" lvl="0" indent="0" algn="ctr" defTabSz="914099" rtl="0" eaLnBrk="1" fontAlgn="base" latinLnBrk="0" hangingPunct="1">
              <a:lnSpc>
                <a:spcPct val="90000"/>
              </a:lnSpc>
              <a:spcBef>
                <a:spcPts val="473"/>
              </a:spcBef>
              <a:spcAft>
                <a:spcPts val="600"/>
              </a:spcAft>
              <a:buClr>
                <a:srgbClr xmlns:mc="http://schemas.openxmlformats.org/markup-compatibility/2006" xmlns:a14="http://schemas.microsoft.com/office/drawing/2007/7/7/main" val="CCCCCC" mc:Ignorable=""/>
              </a:buClr>
              <a:buSzPct val="95000"/>
              <a:buFontTx/>
              <a:buNone/>
              <a:tabLst>
                <a:tab pos="424590" algn="l"/>
              </a:tabLst>
              <a:defRPr/>
            </a:pPr>
            <a:endParaRPr kumimoji="0" lang="en-US" sz="1800" b="1" i="0" u="none" strike="noStrike" kern="1200" cap="none" spc="0" normalizeH="0" baseline="0" noProof="0" dirty="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Segoe Semibold" pitchFamily="34" charset="0"/>
              <a:ea typeface="+mn-ea"/>
              <a:cs typeface="+mn-cs"/>
            </a:endParaRPr>
          </a:p>
        </p:txBody>
      </p:sp>
      <p:sp>
        <p:nvSpPr>
          <p:cNvPr id="43" name="Rounded Rectangle 42"/>
          <p:cNvSpPr/>
          <p:nvPr/>
        </p:nvSpPr>
        <p:spPr bwMode="auto">
          <a:xfrm>
            <a:off x="609600" y="1143000"/>
            <a:ext cx="3733800" cy="2590800"/>
          </a:xfrm>
          <a:prstGeom prst="roundRect">
            <a:avLst>
              <a:gd name="adj" fmla="val 2919"/>
            </a:avLst>
          </a:prstGeom>
          <a:gradFill flip="none" rotWithShape="1">
            <a:gsLst>
              <a:gs pos="0">
                <a:srgbClr xmlns:mc="http://schemas.openxmlformats.org/markup-compatibility/2006" xmlns:a14="http://schemas.microsoft.com/office/drawing/2007/7/7/main" val="F69200" mc:Ignorable=""/>
              </a:gs>
              <a:gs pos="50000">
                <a:srgbClr xmlns:mc="http://schemas.openxmlformats.org/markup-compatibility/2006" xmlns:a14="http://schemas.microsoft.com/office/drawing/2007/7/7/main" val="000000" mc:Ignorable=""/>
              </a:gs>
              <a:gs pos="70000">
                <a:srgbClr xmlns:mc="http://schemas.openxmlformats.org/markup-compatibility/2006" xmlns:a14="http://schemas.microsoft.com/office/drawing/2007/7/7/main" val="000000" mc:Ignorable=""/>
              </a:gs>
            </a:gsLst>
            <a:lin ang="1200000" scaled="0"/>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rgbClr xmlns:mc="http://schemas.openxmlformats.org/markup-compatibility/2006" xmlns:a14="http://schemas.microsoft.com/office/drawing/2007/7/7/main" val="0099FF" mc:Ignorable="">
                <a:satMod val="300000"/>
              </a:srgbClr>
            </a:contourClr>
          </a:sp3d>
        </p:spPr>
        <p:txBody>
          <a:bodyPr vert="horz" wrap="square" lIns="0" tIns="0" rIns="0" bIns="0" numCol="1" rtlCol="0" anchor="ctr" anchorCtr="0" compatLnSpc="1">
            <a:prstTxWarp prst="textNoShape">
              <a:avLst/>
            </a:prstTxWarp>
          </a:bodyPr>
          <a:lstStyle/>
          <a:p>
            <a:pPr marL="0" marR="0" lvl="0" indent="0" algn="ctr" defTabSz="914099" rtl="0" eaLnBrk="1" fontAlgn="base" latinLnBrk="0" hangingPunct="1">
              <a:lnSpc>
                <a:spcPct val="90000"/>
              </a:lnSpc>
              <a:spcBef>
                <a:spcPts val="473"/>
              </a:spcBef>
              <a:spcAft>
                <a:spcPts val="600"/>
              </a:spcAft>
              <a:buClr>
                <a:srgbClr xmlns:mc="http://schemas.openxmlformats.org/markup-compatibility/2006" xmlns:a14="http://schemas.microsoft.com/office/drawing/2007/7/7/main" val="CCCCCC" mc:Ignorable=""/>
              </a:buClr>
              <a:buSzPct val="95000"/>
              <a:buFontTx/>
              <a:buNone/>
              <a:tabLst>
                <a:tab pos="424590" algn="l"/>
              </a:tabLst>
              <a:defRPr/>
            </a:pPr>
            <a:endParaRPr kumimoji="0" lang="en-US" sz="1800" b="1" i="0" u="none" strike="noStrike" kern="1200" cap="none" spc="0" normalizeH="0" baseline="0" noProof="0" dirty="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Segoe Semibold" pitchFamily="34" charset="0"/>
              <a:ea typeface="+mn-ea"/>
              <a:cs typeface="+mn-cs"/>
            </a:endParaRPr>
          </a:p>
        </p:txBody>
      </p:sp>
      <p:sp>
        <p:nvSpPr>
          <p:cNvPr id="2" name="Title 1"/>
          <p:cNvSpPr>
            <a:spLocks noGrp="1"/>
          </p:cNvSpPr>
          <p:nvPr>
            <p:ph type="title"/>
          </p:nvPr>
        </p:nvSpPr>
        <p:spPr>
          <a:xfrm>
            <a:off x="381000" y="679002"/>
            <a:ext cx="8610600" cy="387798"/>
          </a:xfrm>
        </p:spPr>
        <p:txBody>
          <a:bodyPr/>
          <a:lstStyle/>
          <a:p>
            <a:r>
              <a:rPr lang="en-GB" sz="2800" dirty="0" smtClean="0">
                <a:solidFill>
                  <a:schemeClr val="accent4">
                    <a:lumMod val="75000"/>
                  </a:schemeClr>
                </a:solidFill>
              </a:rPr>
              <a:t>Key Enablers</a:t>
            </a:r>
            <a:endParaRPr lang="en-GB" dirty="0">
              <a:solidFill>
                <a:schemeClr val="accent4">
                  <a:lumMod val="75000"/>
                </a:schemeClr>
              </a:solidFill>
            </a:endParaRPr>
          </a:p>
        </p:txBody>
      </p:sp>
      <p:grpSp>
        <p:nvGrpSpPr>
          <p:cNvPr id="24" name="Group 23"/>
          <p:cNvGrpSpPr/>
          <p:nvPr/>
        </p:nvGrpSpPr>
        <p:grpSpPr>
          <a:xfrm>
            <a:off x="5181600" y="1066800"/>
            <a:ext cx="2610808" cy="1777931"/>
            <a:chOff x="4980247" y="267861"/>
            <a:chExt cx="3482206" cy="2371344"/>
          </a:xfrm>
        </p:grpSpPr>
        <p:pic>
          <p:nvPicPr>
            <p:cNvPr id="3077" name="Picture 5" descr="C:\Users\Graeme\AppData\Local\Microsoft\Windows\Temporary Internet Files\Content.IE5\WCVZX9PL\MPj04018060000[1].jpg"/>
            <p:cNvPicPr>
              <a:picLocks noChangeAspect="1" noChangeArrowheads="1"/>
            </p:cNvPicPr>
            <p:nvPr/>
          </p:nvPicPr>
          <p:blipFill>
            <a:blip r:embed="rId3" cstate="print">
              <a:duotone>
                <a:schemeClr val="accent4">
                  <a:shade val="45000"/>
                  <a:satMod val="135000"/>
                </a:schemeClr>
                <a:prstClr val="white"/>
              </a:duotone>
            </a:blip>
            <a:srcRect r="2141"/>
            <a:stretch>
              <a:fillRect/>
            </a:stretch>
          </p:blipFill>
          <p:spPr bwMode="auto">
            <a:xfrm>
              <a:off x="4980247" y="267861"/>
              <a:ext cx="3482206" cy="2371344"/>
            </a:xfrm>
            <a:prstGeom prst="rect">
              <a:avLst/>
            </a:prstGeom>
            <a:ln>
              <a:noFill/>
            </a:ln>
            <a:effectLst>
              <a:softEdge rad="317500"/>
            </a:effectLst>
          </p:spPr>
        </p:pic>
        <p:sp>
          <p:nvSpPr>
            <p:cNvPr id="17" name="TextBox 16"/>
            <p:cNvSpPr txBox="1"/>
            <p:nvPr/>
          </p:nvSpPr>
          <p:spPr>
            <a:xfrm>
              <a:off x="5258805" y="1080925"/>
              <a:ext cx="2680918" cy="455657"/>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GB" b="1" dirty="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Software Advances</a:t>
              </a:r>
            </a:p>
          </p:txBody>
        </p:sp>
      </p:grpSp>
      <p:grpSp>
        <p:nvGrpSpPr>
          <p:cNvPr id="23" name="Group 22"/>
          <p:cNvGrpSpPr/>
          <p:nvPr/>
        </p:nvGrpSpPr>
        <p:grpSpPr>
          <a:xfrm>
            <a:off x="5181600" y="4114800"/>
            <a:ext cx="2628047" cy="1827493"/>
            <a:chOff x="5270801" y="3988952"/>
            <a:chExt cx="3505200" cy="2437448"/>
          </a:xfrm>
        </p:grpSpPr>
        <p:pic>
          <p:nvPicPr>
            <p:cNvPr id="3081" name="Picture 9" descr="C:\Users\Graeme\AppData\Local\Microsoft\Windows\Temporary Internet Files\Content.IE5\WCVZX9PL\MPj04021870000[1].jpg"/>
            <p:cNvPicPr>
              <a:picLocks noChangeAspect="1" noChangeArrowheads="1"/>
            </p:cNvPicPr>
            <p:nvPr/>
          </p:nvPicPr>
          <p:blipFill>
            <a:blip r:embed="rId4" cstate="print">
              <a:duotone>
                <a:schemeClr val="accent4">
                  <a:shade val="45000"/>
                  <a:satMod val="135000"/>
                </a:schemeClr>
                <a:prstClr val="white"/>
              </a:duotone>
            </a:blip>
            <a:srcRect r="4167"/>
            <a:stretch>
              <a:fillRect/>
            </a:stretch>
          </p:blipFill>
          <p:spPr bwMode="auto">
            <a:xfrm>
              <a:off x="5270801" y="3988952"/>
              <a:ext cx="3505200" cy="2437448"/>
            </a:xfrm>
            <a:prstGeom prst="rect">
              <a:avLst/>
            </a:prstGeom>
            <a:ln>
              <a:noFill/>
            </a:ln>
            <a:effectLst>
              <a:softEdge rad="317500"/>
            </a:effectLst>
          </p:spPr>
        </p:pic>
        <p:sp>
          <p:nvSpPr>
            <p:cNvPr id="19" name="TextBox 18"/>
            <p:cNvSpPr txBox="1"/>
            <p:nvPr/>
          </p:nvSpPr>
          <p:spPr>
            <a:xfrm>
              <a:off x="6096001" y="4752890"/>
              <a:ext cx="1962798" cy="455657"/>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GB" b="1" dirty="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Virtualization</a:t>
              </a:r>
            </a:p>
          </p:txBody>
        </p:sp>
      </p:grpSp>
      <p:grpSp>
        <p:nvGrpSpPr>
          <p:cNvPr id="22" name="Group 21"/>
          <p:cNvGrpSpPr/>
          <p:nvPr/>
        </p:nvGrpSpPr>
        <p:grpSpPr>
          <a:xfrm>
            <a:off x="991490" y="4038600"/>
            <a:ext cx="2742310" cy="1819066"/>
            <a:chOff x="495507" y="4121983"/>
            <a:chExt cx="3657600" cy="2426208"/>
          </a:xfrm>
        </p:grpSpPr>
        <p:pic>
          <p:nvPicPr>
            <p:cNvPr id="3078" name="Picture 6" descr="C:\Users\Graeme\AppData\Local\Microsoft\Windows\Temporary Internet Files\Content.IE5\T4I4ZX0E\MPj03165110000[1].jpg"/>
            <p:cNvPicPr>
              <a:picLocks noChangeAspect="1" noChangeArrowheads="1"/>
            </p:cNvPicPr>
            <p:nvPr/>
          </p:nvPicPr>
          <p:blipFill>
            <a:blip r:embed="rId5">
              <a:duotone>
                <a:schemeClr val="accent4">
                  <a:shade val="45000"/>
                  <a:satMod val="135000"/>
                </a:schemeClr>
                <a:prstClr val="white"/>
              </a:duotone>
            </a:blip>
            <a:srcRect/>
            <a:stretch>
              <a:fillRect/>
            </a:stretch>
          </p:blipFill>
          <p:spPr bwMode="auto">
            <a:xfrm>
              <a:off x="495507" y="4121983"/>
              <a:ext cx="3657600" cy="2426208"/>
            </a:xfrm>
            <a:prstGeom prst="rect">
              <a:avLst/>
            </a:prstGeom>
            <a:ln>
              <a:noFill/>
            </a:ln>
            <a:effectLst>
              <a:softEdge rad="317500"/>
            </a:effectLst>
          </p:spPr>
        </p:pic>
        <p:sp>
          <p:nvSpPr>
            <p:cNvPr id="18" name="TextBox 17"/>
            <p:cNvSpPr txBox="1"/>
            <p:nvPr/>
          </p:nvSpPr>
          <p:spPr>
            <a:xfrm>
              <a:off x="809605" y="4935047"/>
              <a:ext cx="2936970" cy="455657"/>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GB" b="1" dirty="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Improved Bandwidth</a:t>
              </a:r>
            </a:p>
          </p:txBody>
        </p:sp>
      </p:grpSp>
      <p:grpSp>
        <p:nvGrpSpPr>
          <p:cNvPr id="21" name="Group 20"/>
          <p:cNvGrpSpPr/>
          <p:nvPr/>
        </p:nvGrpSpPr>
        <p:grpSpPr>
          <a:xfrm>
            <a:off x="1066800" y="1048325"/>
            <a:ext cx="2742310" cy="1771075"/>
            <a:chOff x="356248" y="1493936"/>
            <a:chExt cx="3657600" cy="2362200"/>
          </a:xfrm>
        </p:grpSpPr>
        <p:pic>
          <p:nvPicPr>
            <p:cNvPr id="3074" name="Picture 2" descr="C:\Users\Graeme\AppData\Local\Microsoft\Windows\Temporary Internet Files\Content.IE5\BZ6RYRJ4\MPj03165430000[1].jpg"/>
            <p:cNvPicPr>
              <a:picLocks noChangeAspect="1" noChangeArrowheads="1"/>
            </p:cNvPicPr>
            <p:nvPr/>
          </p:nvPicPr>
          <p:blipFill>
            <a:blip r:embed="rId6">
              <a:duotone>
                <a:schemeClr val="accent4">
                  <a:shade val="45000"/>
                  <a:satMod val="135000"/>
                </a:schemeClr>
                <a:prstClr val="white"/>
              </a:duotone>
            </a:blip>
            <a:srcRect b="5488"/>
            <a:stretch>
              <a:fillRect/>
            </a:stretch>
          </p:blipFill>
          <p:spPr bwMode="auto">
            <a:xfrm>
              <a:off x="356248" y="1493936"/>
              <a:ext cx="3657600" cy="2362200"/>
            </a:xfrm>
            <a:prstGeom prst="rect">
              <a:avLst/>
            </a:prstGeom>
            <a:ln>
              <a:noFill/>
            </a:ln>
            <a:effectLst>
              <a:softEdge rad="317500"/>
            </a:effectLst>
          </p:spPr>
        </p:pic>
        <p:sp>
          <p:nvSpPr>
            <p:cNvPr id="16" name="TextBox 15"/>
            <p:cNvSpPr txBox="1"/>
            <p:nvPr/>
          </p:nvSpPr>
          <p:spPr>
            <a:xfrm>
              <a:off x="724949" y="2307000"/>
              <a:ext cx="2781921" cy="455657"/>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GB" b="1" dirty="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Hardware Advances</a:t>
              </a:r>
            </a:p>
          </p:txBody>
        </p:sp>
      </p:grpSp>
      <p:sp>
        <p:nvSpPr>
          <p:cNvPr id="32" name="TextBox 31"/>
          <p:cNvSpPr txBox="1"/>
          <p:nvPr/>
        </p:nvSpPr>
        <p:spPr>
          <a:xfrm>
            <a:off x="685800" y="2628882"/>
            <a:ext cx="3429000" cy="1077218"/>
          </a:xfrm>
          <a:prstGeom prst="rect">
            <a:avLst/>
          </a:prstGeom>
          <a:noFill/>
        </p:spPr>
        <p:txBody>
          <a:bodyPr wrap="square" rtlCol="0">
            <a:spAutoFit/>
          </a:bodyPr>
          <a:lstStyle/>
          <a:p>
            <a:pPr marL="85725" indent="-8572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r>
              <a:rPr lang="en-GB" sz="16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Increased processing power </a:t>
            </a:r>
          </a:p>
          <a:p>
            <a:pPr marL="85725" indent="-8572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r>
              <a:rPr lang="en-GB" sz="16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Decreased cost</a:t>
            </a:r>
          </a:p>
          <a:p>
            <a:pPr marL="85725" indent="-8572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r>
              <a:rPr lang="en-GB" sz="16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Storage consolidation (Use of SAN and NAS)</a:t>
            </a:r>
          </a:p>
        </p:txBody>
      </p:sp>
      <p:sp>
        <p:nvSpPr>
          <p:cNvPr id="33" name="TextBox 32"/>
          <p:cNvSpPr txBox="1"/>
          <p:nvPr/>
        </p:nvSpPr>
        <p:spPr>
          <a:xfrm>
            <a:off x="4800600" y="2667000"/>
            <a:ext cx="3429000" cy="1027974"/>
          </a:xfrm>
          <a:prstGeom prst="rect">
            <a:avLst/>
          </a:prstGeom>
          <a:noFill/>
        </p:spPr>
        <p:txBody>
          <a:bodyPr wrap="square" rtlCol="0">
            <a:spAutoFit/>
          </a:bodyPr>
          <a:lstStyle/>
          <a:p>
            <a:pPr marL="85725" indent="-8572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r>
              <a:rPr lang="en-GB" sz="16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Improved performance, availability, manageability, and reliability</a:t>
            </a:r>
          </a:p>
          <a:p>
            <a:pPr marL="85725" indent="-8572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r>
              <a:rPr lang="en-GB" sz="16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Improved server software isolation for application co-existence</a:t>
            </a:r>
          </a:p>
        </p:txBody>
      </p:sp>
      <p:sp>
        <p:nvSpPr>
          <p:cNvPr id="34" name="TextBox 33"/>
          <p:cNvSpPr txBox="1"/>
          <p:nvPr/>
        </p:nvSpPr>
        <p:spPr>
          <a:xfrm>
            <a:off x="685800" y="5789069"/>
            <a:ext cx="3429000" cy="535531"/>
          </a:xfrm>
          <a:prstGeom prst="rect">
            <a:avLst/>
          </a:prstGeom>
          <a:noFill/>
        </p:spPr>
        <p:txBody>
          <a:bodyPr wrap="square" rtlCol="0">
            <a:spAutoFit/>
          </a:bodyPr>
          <a:lstStyle/>
          <a:p>
            <a:pPr marL="85725" indent="-8572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r>
              <a:rPr lang="en-GB" sz="16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More reliable, faster network reduces need for local servers</a:t>
            </a:r>
          </a:p>
        </p:txBody>
      </p:sp>
      <p:sp>
        <p:nvSpPr>
          <p:cNvPr id="35" name="TextBox 34"/>
          <p:cNvSpPr txBox="1"/>
          <p:nvPr/>
        </p:nvSpPr>
        <p:spPr>
          <a:xfrm>
            <a:off x="4800600" y="6017669"/>
            <a:ext cx="3429000" cy="535531"/>
          </a:xfrm>
          <a:prstGeom prst="rect">
            <a:avLst/>
          </a:prstGeom>
          <a:noFill/>
        </p:spPr>
        <p:txBody>
          <a:bodyPr wrap="square" rtlCol="0">
            <a:spAutoFit/>
          </a:bodyPr>
          <a:lstStyle/>
          <a:p>
            <a:pPr marL="85725" indent="-85725">
              <a:lnSpc>
                <a:spcPct val="90000"/>
              </a:lnSpc>
              <a:spcBef>
                <a:spcPct val="20000"/>
              </a:spcBef>
              <a:buClr>
                <a:srgbClr xmlns:mc="http://schemas.openxmlformats.org/markup-compatibility/2006" xmlns:a14="http://schemas.microsoft.com/office/drawing/2007/7/7/main" val="777777" mc:Ignorable=""/>
              </a:buClr>
              <a:buFont typeface="Arial" pitchFamily="34" charset="0"/>
              <a:buChar char="•"/>
            </a:pPr>
            <a:r>
              <a:rPr lang="en-GB" sz="16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Advance, Hypervisor based virtualization such as Hyper-V</a:t>
            </a:r>
          </a:p>
        </p:txBody>
      </p:sp>
      <p:sp>
        <p:nvSpPr>
          <p:cNvPr id="26" name="Title 24"/>
          <p:cNvSpPr txBox="1">
            <a:spLocks/>
          </p:cNvSpPr>
          <p:nvPr/>
        </p:nvSpPr>
        <p:spPr>
          <a:xfrm>
            <a:off x="228600" y="97203"/>
            <a:ext cx="8534400" cy="5539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50" normalizeH="0" baseline="0" noProof="0" dirty="0" smtClean="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uLnTx/>
                <a:uFillTx/>
                <a:latin typeface="segoe ui" pitchFamily="34" charset="0"/>
                <a:ea typeface="+mn-ea"/>
                <a:cs typeface="Arial" charset="0"/>
              </a:rPr>
              <a:t>The Trend Towards Consolidation</a:t>
            </a:r>
            <a:endParaRPr kumimoji="0" lang="en-US" sz="4000" b="0" i="0" u="none" strike="noStrike" kern="1200" cap="none" spc="-150" normalizeH="0" baseline="0" noProof="0" dirty="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uLnTx/>
              <a:uFillTx/>
              <a:latin typeface="segoe ui" pitchFamily="34" charset="0"/>
              <a:ea typeface="+mn-ea"/>
              <a:cs typeface="Arial"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 name="Rounded Rectangle 115"/>
          <p:cNvSpPr/>
          <p:nvPr/>
        </p:nvSpPr>
        <p:spPr bwMode="auto">
          <a:xfrm>
            <a:off x="533400" y="1383553"/>
            <a:ext cx="8305800" cy="4320988"/>
          </a:xfrm>
          <a:prstGeom prst="roundRect">
            <a:avLst>
              <a:gd name="adj" fmla="val 0"/>
            </a:avLst>
          </a:prstGeom>
          <a:gradFill flip="none" rotWithShape="1">
            <a:gsLst>
              <a:gs pos="0">
                <a:srgbClr xmlns:mc="http://schemas.openxmlformats.org/markup-compatibility/2006" xmlns:a14="http://schemas.microsoft.com/office/drawing/2007/7/7/main" val="F69200" mc:Ignorable=""/>
              </a:gs>
              <a:gs pos="50000">
                <a:schemeClr val="bg1"/>
              </a:gs>
              <a:gs pos="70000">
                <a:schemeClr val="bg1"/>
              </a:gs>
            </a:gsLst>
            <a:lin ang="1200000" scaled="0"/>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rtl="0">
              <a:lnSpc>
                <a:spcPct val="90000"/>
              </a:lnSpc>
              <a:spcBef>
                <a:spcPts val="473"/>
              </a:spcBef>
              <a:spcAft>
                <a:spcPts val="600"/>
              </a:spcAft>
              <a:buClr>
                <a:srgbClr xmlns:mc="http://schemas.openxmlformats.org/markup-compatibility/2006" xmlns:a14="http://schemas.microsoft.com/office/drawing/2007/7/7/main" val="CCCCCC" mc:Ignorable=""/>
              </a:buClr>
              <a:buSzPct val="95000"/>
              <a:tabLst>
                <a:tab pos="424590" algn="l"/>
              </a:tabLst>
              <a:defRPr/>
            </a:pPr>
            <a:endParaRPr lang="en-US" b="1"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a typeface="+mn-ea"/>
              <a:cs typeface="+mn-cs"/>
            </a:endParaRPr>
          </a:p>
        </p:txBody>
      </p:sp>
      <p:sp>
        <p:nvSpPr>
          <p:cNvPr id="46" name="Rectangle 45"/>
          <p:cNvSpPr/>
          <p:nvPr/>
        </p:nvSpPr>
        <p:spPr bwMode="auto">
          <a:xfrm>
            <a:off x="609600" y="1437341"/>
            <a:ext cx="7727577" cy="860612"/>
          </a:xfrm>
          <a:prstGeom prst="rect">
            <a:avLst/>
          </a:prstGeom>
          <a:gradFill flip="none" rotWithShape="1">
            <a:gsLst>
              <a:gs pos="0">
                <a:schemeClr val="bg1">
                  <a:alpha val="72000"/>
                </a:schemeClr>
              </a:gs>
              <a:gs pos="50000">
                <a:schemeClr val="bg2"/>
              </a:gs>
              <a:gs pos="100000">
                <a:schemeClr val="bg1"/>
              </a:gs>
            </a:gsLst>
            <a:lin ang="108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457200" tIns="45718" rIns="91436" bIns="45718" numCol="1" rtlCol="0" anchor="ctr" anchorCtr="0" compatLnSpc="1">
            <a:prstTxWarp prst="textNoShape">
              <a:avLst/>
            </a:prstTxWarp>
          </a:bodyPr>
          <a:lstStyle/>
          <a:p>
            <a:pPr marL="273050" lvl="1" indent="-273050" algn="l" rtl="0">
              <a:spcBef>
                <a:spcPct val="30000"/>
              </a:spcBef>
              <a:spcAft>
                <a:spcPts val="300"/>
              </a:spcAft>
              <a:buClr>
                <a:srgbClr xmlns:mc="http://schemas.openxmlformats.org/markup-compatibility/2006" xmlns:a14="http://schemas.microsoft.com/office/drawing/2007/7/7/main" val="C00000" mc:Ignorable=""/>
              </a:buClr>
              <a:buSzPct val="110000"/>
              <a:buFont typeface="Arial" pitchFamily="34" charset="0"/>
              <a:buChar char="•"/>
              <a:defRPr/>
            </a:pPr>
            <a:endParaRPr lang="en-US" sz="1600" dirty="0">
              <a:solidFill>
                <a:srgbClr xmlns:mc="http://schemas.openxmlformats.org/markup-compatibility/2006" xmlns:a14="http://schemas.microsoft.com/office/drawing/2007/7/7/main" val="FFFFFF" mc:Ignorable=""/>
              </a:solidFill>
              <a:latin typeface="segoe ui" pitchFamily="34" charset="0"/>
              <a:ea typeface="+mn-ea"/>
              <a:cs typeface="+mn-cs"/>
            </a:endParaRPr>
          </a:p>
        </p:txBody>
      </p:sp>
      <p:sp>
        <p:nvSpPr>
          <p:cNvPr id="47" name="Rectangle 46"/>
          <p:cNvSpPr/>
          <p:nvPr/>
        </p:nvSpPr>
        <p:spPr>
          <a:xfrm>
            <a:off x="1799280" y="1596890"/>
            <a:ext cx="5589370" cy="584775"/>
          </a:xfrm>
          <a:prstGeom prst="rect">
            <a:avLst/>
          </a:prstGeom>
        </p:spPr>
        <p:txBody>
          <a:bodyPr wrap="square">
            <a:spAutoFit/>
          </a:bodyPr>
          <a:lstStyle/>
          <a:p>
            <a:pPr algn="ctr">
              <a:lnSpc>
                <a:spcPct val="80000"/>
              </a:lnSpc>
              <a:spcAft>
                <a:spcPts val="300"/>
              </a:spcAft>
              <a:defRPr/>
            </a:pPr>
            <a:r>
              <a:rPr lang="en-US" sz="2000" b="1" cap="all" dirty="0" smtClean="0">
                <a:ln w="3175">
                  <a:noFill/>
                </a:ln>
                <a:gradFill flip="none" rotWithShape="1">
                  <a:gsLst>
                    <a:gs pos="0">
                      <a:srgbClr xmlns:mc="http://schemas.openxmlformats.org/markup-compatibility/2006" xmlns:a14="http://schemas.microsoft.com/office/drawing/2007/7/7/main" val="FFFFB9" mc:Ignorable=""/>
                    </a:gs>
                    <a:gs pos="36000">
                      <a:srgbClr xmlns:mc="http://schemas.openxmlformats.org/markup-compatibility/2006" xmlns:a14="http://schemas.microsoft.com/office/drawing/2007/7/7/main" val="FFFF99" mc:Ignorable=""/>
                    </a:gs>
                    <a:gs pos="86000">
                      <a:srgbClr xmlns:mc="http://schemas.openxmlformats.org/markup-compatibility/2006" xmlns:a14="http://schemas.microsoft.com/office/drawing/2007/7/7/main" val="F6AE1E" mc:Ignorable=""/>
                    </a:gs>
                  </a:gsLst>
                  <a:lin ang="5400000" scaled="0"/>
                  <a:tileRect/>
                </a:gradFill>
                <a:effectLst>
                  <a:outerShdw blurRad="127000" dist="63500" dir="8100000" algn="tr" rotWithShape="0">
                    <a:prstClr val="black">
                      <a:alpha val="80000"/>
                    </a:prstClr>
                  </a:outerShdw>
                </a:effectLst>
                <a:latin typeface="segoe ui" pitchFamily="34" charset="0"/>
              </a:rPr>
              <a:t>Close to 60% completed or in progress while 36% are considering</a:t>
            </a:r>
          </a:p>
        </p:txBody>
      </p:sp>
      <p:sp>
        <p:nvSpPr>
          <p:cNvPr id="48" name="Slide Number Placeholder 47"/>
          <p:cNvSpPr>
            <a:spLocks noGrp="1"/>
          </p:cNvSpPr>
          <p:nvPr>
            <p:ph type="sldNum" sz="quarter" idx="10"/>
          </p:nvPr>
        </p:nvSpPr>
        <p:spPr/>
        <p:txBody>
          <a:bodyPr/>
          <a:lstStyle/>
          <a:p>
            <a:pPr algn="r" defTabSz="912813" rtl="0" fontAlgn="base">
              <a:spcBef>
                <a:spcPct val="0"/>
              </a:spcBef>
              <a:spcAft>
                <a:spcPct val="0"/>
              </a:spcAft>
            </a:pPr>
            <a:fld id="{B6F15528-21DE-4FAA-801E-634DDDAF4B2B}" type="slidenum">
              <a:rPr lang="en-US" sz="800" kern="1200">
                <a:solidFill>
                  <a:srgbClr xmlns:mc="http://schemas.openxmlformats.org/markup-compatibility/2006" xmlns:a14="http://schemas.microsoft.com/office/drawing/2007/7/7/main" val="FFFFFF" mc:Ignorable="">
                    <a:tint val="75000"/>
                  </a:srgbClr>
                </a:solidFill>
                <a:ea typeface="+mn-ea"/>
                <a:cs typeface="+mn-cs"/>
              </a:rPr>
              <a:pPr algn="r" defTabSz="912813" rtl="0" fontAlgn="base">
                <a:spcBef>
                  <a:spcPct val="0"/>
                </a:spcBef>
                <a:spcAft>
                  <a:spcPct val="0"/>
                </a:spcAft>
              </a:pPr>
              <a:t>7</a:t>
            </a:fld>
            <a:endParaRPr lang="en-US" sz="800" kern="1200" dirty="0">
              <a:solidFill>
                <a:srgbClr xmlns:mc="http://schemas.openxmlformats.org/markup-compatibility/2006" xmlns:a14="http://schemas.microsoft.com/office/drawing/2007/7/7/main" val="FFFFFF" mc:Ignorable="">
                  <a:tint val="75000"/>
                </a:srgbClr>
              </a:solidFill>
              <a:ea typeface="+mn-ea"/>
              <a:cs typeface="+mn-cs"/>
            </a:endParaRPr>
          </a:p>
        </p:txBody>
      </p:sp>
      <p:sp>
        <p:nvSpPr>
          <p:cNvPr id="52" name="Title 1"/>
          <p:cNvSpPr txBox="1">
            <a:spLocks/>
          </p:cNvSpPr>
          <p:nvPr/>
        </p:nvSpPr>
        <p:spPr>
          <a:xfrm>
            <a:off x="304800" y="687388"/>
            <a:ext cx="8382000" cy="455612"/>
          </a:xfrm>
          <a:prstGeom prst="rect">
            <a:avLst/>
          </a:prstGeom>
        </p:spPr>
        <p:txBody>
          <a:bodyPr/>
          <a:lstStyle/>
          <a:p>
            <a:pPr algn="l" defTabSz="914363" rtl="0">
              <a:lnSpc>
                <a:spcPct val="90000"/>
              </a:lnSpc>
              <a:spcBef>
                <a:spcPct val="0"/>
              </a:spcBef>
            </a:pPr>
            <a:r>
              <a:rPr lang="en-GB" sz="2800" kern="1200" spc="-150" dirty="0">
                <a:ln w="3175">
                  <a:noFill/>
                </a:ln>
                <a:solidFill>
                  <a:srgbClr xmlns:mc="http://schemas.openxmlformats.org/markup-compatibility/2006" xmlns:a14="http://schemas.microsoft.com/office/drawing/2007/7/7/main" val="D8B25C" mc:Ignorable="">
                    <a:lumMod val="75000"/>
                  </a:srgbClr>
                </a:solidFill>
                <a:latin typeface="segoe ui" pitchFamily="34" charset="0"/>
                <a:ea typeface="+mn-ea"/>
                <a:cs typeface="Arial" charset="0"/>
              </a:rPr>
              <a:t>Large Enterprises and Consolidation</a:t>
            </a:r>
            <a:endParaRPr lang="en-GB" sz="4800" kern="1200" spc="-150" dirty="0">
              <a:ln w="3175">
                <a:noFill/>
              </a:ln>
              <a:solidFill>
                <a:srgbClr xmlns:mc="http://schemas.openxmlformats.org/markup-compatibility/2006" xmlns:a14="http://schemas.microsoft.com/office/drawing/2007/7/7/main" val="D8B25C" mc:Ignorable="">
                  <a:lumMod val="75000"/>
                </a:srgbClr>
              </a:solidFill>
              <a:latin typeface="segoe ui" pitchFamily="34" charset="0"/>
              <a:ea typeface="+mn-ea"/>
              <a:cs typeface="Arial" charset="0"/>
            </a:endParaRPr>
          </a:p>
        </p:txBody>
      </p:sp>
      <p:sp>
        <p:nvSpPr>
          <p:cNvPr id="53" name="Title 24"/>
          <p:cNvSpPr txBox="1">
            <a:spLocks/>
          </p:cNvSpPr>
          <p:nvPr/>
        </p:nvSpPr>
        <p:spPr>
          <a:xfrm>
            <a:off x="228600" y="97203"/>
            <a:ext cx="8534400" cy="553998"/>
          </a:xfrm>
          <a:prstGeom prst="rect">
            <a:avLst/>
          </a:prstGeom>
        </p:spPr>
        <p:txBody>
          <a:bodyPr vert="horz" wrap="square" lIns="0" tIns="0" rIns="0" bIns="0" rtlCol="0" anchor="t">
            <a:spAutoFit/>
          </a:bodyPr>
          <a:lstStyle/>
          <a:p>
            <a:pPr algn="l" defTabSz="914363" rtl="0">
              <a:lnSpc>
                <a:spcPct val="90000"/>
              </a:lnSpc>
              <a:spcBef>
                <a:spcPct val="0"/>
              </a:spcBef>
              <a:defRPr/>
            </a:pPr>
            <a:r>
              <a:rPr lang="en-US" sz="4000" kern="1200" spc="-150" dirty="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latin typeface="segoe ui" pitchFamily="34" charset="0"/>
                <a:ea typeface="+mn-ea"/>
                <a:cs typeface="Arial" charset="0"/>
              </a:rPr>
              <a:t>The Trend Towards Consolidation</a:t>
            </a:r>
          </a:p>
        </p:txBody>
      </p:sp>
      <p:graphicFrame>
        <p:nvGraphicFramePr>
          <p:cNvPr id="55" name="Chart 54"/>
          <p:cNvGraphicFramePr/>
          <p:nvPr/>
        </p:nvGraphicFramePr>
        <p:xfrm>
          <a:off x="304800" y="2082800"/>
          <a:ext cx="8458200" cy="3784600"/>
        </p:xfrm>
        <a:graphic>
          <a:graphicData uri="http://schemas.openxmlformats.org/drawingml/2006/chart">
            <c:chart xmlns:c="http://schemas.openxmlformats.org/drawingml/2006/chart" xmlns:r="http://schemas.openxmlformats.org/officeDocument/2006/relationships" r:id="rId4"/>
          </a:graphicData>
        </a:graphic>
      </p:graphicFrame>
      <p:grpSp>
        <p:nvGrpSpPr>
          <p:cNvPr id="60" name="Group 59"/>
          <p:cNvGrpSpPr/>
          <p:nvPr/>
        </p:nvGrpSpPr>
        <p:grpSpPr>
          <a:xfrm>
            <a:off x="533400" y="5791200"/>
            <a:ext cx="7848600" cy="914400"/>
            <a:chOff x="1295400" y="5638800"/>
            <a:chExt cx="7848600" cy="914400"/>
          </a:xfrm>
        </p:grpSpPr>
        <p:pic>
          <p:nvPicPr>
            <p:cNvPr id="61" name="Picture 6"/>
            <p:cNvPicPr>
              <a:picLocks noChangeAspect="1" noChangeArrowheads="1"/>
            </p:cNvPicPr>
            <p:nvPr/>
          </p:nvPicPr>
          <p:blipFill>
            <a:blip r:embed="rId5">
              <a:lum bright="12000"/>
            </a:blip>
            <a:srcRect/>
            <a:stretch>
              <a:fillRect/>
            </a:stretch>
          </p:blipFill>
          <p:spPr bwMode="auto">
            <a:xfrm>
              <a:off x="1295400" y="5638800"/>
              <a:ext cx="7848600" cy="914400"/>
            </a:xfrm>
            <a:prstGeom prst="rect">
              <a:avLst/>
            </a:prstGeom>
            <a:noFill/>
            <a:ln w="9525">
              <a:noFill/>
              <a:miter lim="800000"/>
              <a:headEnd/>
              <a:tailEnd/>
            </a:ln>
          </p:spPr>
        </p:pic>
        <p:sp>
          <p:nvSpPr>
            <p:cNvPr id="62" name="Text Box 19"/>
            <p:cNvSpPr txBox="1">
              <a:spLocks noChangeArrowheads="1"/>
            </p:cNvSpPr>
            <p:nvPr/>
          </p:nvSpPr>
          <p:spPr bwMode="auto">
            <a:xfrm>
              <a:off x="2819400" y="5791200"/>
              <a:ext cx="5867400" cy="274638"/>
            </a:xfrm>
            <a:prstGeom prst="rect">
              <a:avLst/>
            </a:prstGeom>
            <a:noFill/>
            <a:ln w="9525">
              <a:noFill/>
              <a:miter lim="800000"/>
              <a:headEnd/>
              <a:tailEnd/>
            </a:ln>
            <a:effectLst/>
          </p:spPr>
          <p:txBody>
            <a:bodyPr/>
            <a:lstStyle/>
            <a:p>
              <a:pPr algn="l" rtl="0" fontAlgn="base">
                <a:spcBef>
                  <a:spcPct val="0"/>
                </a:spcBef>
                <a:spcAft>
                  <a:spcPct val="0"/>
                </a:spcAft>
              </a:pPr>
              <a:r>
                <a:rPr lang="en-US" sz="1200" kern="1200" dirty="0">
                  <a:solidFill>
                    <a:prstClr val="black"/>
                  </a:solidFill>
                  <a:latin typeface="Arial" charset="0"/>
                  <a:ea typeface="+mn-ea"/>
                  <a:cs typeface="Arial" charset="0"/>
                </a:rPr>
                <a:t>Base: 246 IT executives and managers at US enterprises</a:t>
              </a:r>
            </a:p>
            <a:p>
              <a:pPr algn="l" rtl="0" fontAlgn="base">
                <a:spcBef>
                  <a:spcPct val="0"/>
                </a:spcBef>
                <a:spcAft>
                  <a:spcPct val="0"/>
                </a:spcAft>
              </a:pPr>
              <a:r>
                <a:rPr lang="en-US" sz="1050" kern="1200" dirty="0">
                  <a:solidFill>
                    <a:prstClr val="black"/>
                  </a:solidFill>
                  <a:latin typeface="Arial" charset="0"/>
                  <a:ea typeface="+mn-ea"/>
                  <a:cs typeface="Arial" charset="0"/>
                </a:rPr>
                <a:t>(percentages may not total 100 because of rounding)</a:t>
              </a:r>
            </a:p>
            <a:p>
              <a:pPr algn="l" rtl="0" fontAlgn="base">
                <a:spcBef>
                  <a:spcPct val="0"/>
                </a:spcBef>
                <a:spcAft>
                  <a:spcPct val="0"/>
                </a:spcAft>
              </a:pPr>
              <a:r>
                <a:rPr lang="en-US" sz="1200" kern="1200" dirty="0">
                  <a:solidFill>
                    <a:prstClr val="black"/>
                  </a:solidFill>
                  <a:latin typeface="Arial" charset="0"/>
                  <a:ea typeface="+mn-ea"/>
                  <a:cs typeface="Arial" charset="0"/>
                </a:rPr>
                <a:t> - June 2008 </a:t>
              </a:r>
              <a:r>
                <a:rPr lang="en-US" sz="1200" b="1" kern="1200" dirty="0">
                  <a:solidFill>
                    <a:prstClr val="black"/>
                  </a:solidFill>
                  <a:latin typeface="Arial" charset="0"/>
                  <a:ea typeface="+mn-ea"/>
                  <a:cs typeface="Arial" charset="0"/>
                </a:rPr>
                <a:t>“The Forrester Wave™: IT Consolidation Consultancies, Q2 2008”</a:t>
              </a:r>
              <a:r>
                <a:rPr lang="en-US" sz="1200" kern="1200" dirty="0">
                  <a:solidFill>
                    <a:prstClr val="black"/>
                  </a:solidFill>
                  <a:latin typeface="Arial" charset="0"/>
                  <a:ea typeface="+mn-ea"/>
                  <a:cs typeface="Arial" charset="0"/>
                </a:rPr>
                <a:t> </a:t>
              </a:r>
            </a:p>
          </p:txBody>
        </p:sp>
        <p:pic>
          <p:nvPicPr>
            <p:cNvPr id="63" name="Picture 21"/>
            <p:cNvPicPr>
              <a:picLocks noChangeAspect="1" noChangeArrowheads="1"/>
            </p:cNvPicPr>
            <p:nvPr/>
          </p:nvPicPr>
          <p:blipFill>
            <a:blip r:embed="rId6">
              <a:clrChange>
                <a:clrFrom>
                  <a:srgbClr xmlns:mc="http://schemas.openxmlformats.org/markup-compatibility/2006" xmlns:a14="http://schemas.microsoft.com/office/drawing/2007/7/7/main" val="FEFEFE" mc:Ignorable=""/>
                </a:clrFrom>
                <a:clrTo>
                  <a:srgbClr xmlns:mc="http://schemas.openxmlformats.org/markup-compatibility/2006" xmlns:a14="http://schemas.microsoft.com/office/drawing/2007/7/7/main" val="FEFEFE" mc:Ignorable="">
                    <a:alpha val="0"/>
                  </a:srgbClr>
                </a:clrTo>
              </a:clrChange>
            </a:blip>
            <a:srcRect/>
            <a:stretch>
              <a:fillRect/>
            </a:stretch>
          </p:blipFill>
          <p:spPr bwMode="auto">
            <a:xfrm>
              <a:off x="1752600" y="5867400"/>
              <a:ext cx="1109662" cy="361950"/>
            </a:xfrm>
            <a:prstGeom prst="rect">
              <a:avLst/>
            </a:prstGeom>
            <a:noFill/>
            <a:ln w="9525">
              <a:noFill/>
              <a:miter lim="800000"/>
              <a:headEnd/>
              <a:tailEnd/>
            </a:ln>
            <a:effectLst/>
          </p:spPr>
        </p:pic>
      </p:grpSp>
    </p:spTree>
    <p:custDataLst>
      <p:tags r:id="rId1"/>
    </p:custDataLst>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Choosing a Data Platform</a:t>
            </a:r>
            <a:endParaRPr lang="en-US" dirty="0"/>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1120537"/>
            <a:ext cx="9144000" cy="5423846"/>
          </a:xfrm>
          <a:prstGeom prst="rect">
            <a:avLst/>
          </a:prstGeom>
          <a:gradFill flip="none" rotWithShape="1">
            <a:gsLst>
              <a:gs pos="0">
                <a:srgbClr xmlns:mc="http://schemas.openxmlformats.org/markup-compatibility/2006" xmlns:a14="http://schemas.microsoft.com/office/drawing/2007/7/7/main" val="F69200" mc:Ignorable=""/>
              </a:gs>
              <a:gs pos="50000">
                <a:schemeClr val="bg1"/>
              </a:gs>
              <a:gs pos="70000">
                <a:schemeClr val="bg1"/>
              </a:gs>
            </a:gsLst>
            <a:lin ang="1200000" scaled="0"/>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a:lnSpc>
                <a:spcPct val="90000"/>
              </a:lnSpc>
              <a:spcBef>
                <a:spcPts val="473"/>
              </a:spcBef>
              <a:buClr>
                <a:schemeClr val="tx2"/>
              </a:buClr>
              <a:buSzPct val="95000"/>
              <a:tabLst>
                <a:tab pos="424590" algn="l"/>
              </a:tabLst>
              <a:defRPr/>
            </a:pPr>
            <a:endParaRPr lang="en-US" b="1"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Semibold" pitchFamily="34" charset="0"/>
            </a:endParaRPr>
          </a:p>
        </p:txBody>
      </p:sp>
      <p:sp>
        <p:nvSpPr>
          <p:cNvPr id="16" name="Rectangle 15"/>
          <p:cNvSpPr/>
          <p:nvPr/>
        </p:nvSpPr>
        <p:spPr bwMode="auto">
          <a:xfrm>
            <a:off x="0" y="6525768"/>
            <a:ext cx="9144000" cy="27432"/>
          </a:xfrm>
          <a:prstGeom prst="rect">
            <a:avLst/>
          </a:prstGeom>
          <a:solidFill>
            <a:srgbClr xmlns:mc="http://schemas.openxmlformats.org/markup-compatibility/2006" xmlns:a14="http://schemas.microsoft.com/office/drawing/2007/7/7/main" val="F69200" mc:Ignorable=""/>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685864" eaLnBrk="0" hangingPunct="0">
              <a:lnSpc>
                <a:spcPct val="90000"/>
              </a:lnSpc>
              <a:spcBef>
                <a:spcPts val="473"/>
              </a:spcBef>
              <a:buClr>
                <a:schemeClr val="tx2"/>
              </a:buClr>
              <a:buSzPct val="95000"/>
              <a:tabLst>
                <a:tab pos="424590" algn="l"/>
              </a:tabLst>
              <a:defRPr/>
            </a:pPr>
            <a:endParaRPr lang="en-US" sz="1600" kern="0" dirty="0" smtClean="0">
              <a:ln w="3175">
                <a:noFill/>
              </a:ln>
              <a:effectLst>
                <a:outerShdw blurRad="127000" dist="63500" dir="8100000" algn="tr" rotWithShape="0">
                  <a:prstClr val="black">
                    <a:alpha val="70000"/>
                  </a:prstClr>
                </a:outerShdw>
              </a:effectLst>
              <a:latin typeface="segoe ui" pitchFamily="34" charset="0"/>
              <a:cs typeface="Arial" charset="0"/>
            </a:endParaRPr>
          </a:p>
        </p:txBody>
      </p:sp>
      <p:sp>
        <p:nvSpPr>
          <p:cNvPr id="17" name="Rectangle 16"/>
          <p:cNvSpPr/>
          <p:nvPr/>
        </p:nvSpPr>
        <p:spPr bwMode="auto">
          <a:xfrm>
            <a:off x="0" y="1093105"/>
            <a:ext cx="9144000" cy="27432"/>
          </a:xfrm>
          <a:prstGeom prst="rect">
            <a:avLst/>
          </a:prstGeom>
          <a:solidFill>
            <a:srgbClr xmlns:mc="http://schemas.openxmlformats.org/markup-compatibility/2006" xmlns:a14="http://schemas.microsoft.com/office/drawing/2007/7/7/main" val="F69200" mc:Ignorable=""/>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685864" eaLnBrk="0" hangingPunct="0">
              <a:lnSpc>
                <a:spcPct val="90000"/>
              </a:lnSpc>
              <a:spcBef>
                <a:spcPts val="473"/>
              </a:spcBef>
              <a:buClr>
                <a:schemeClr val="tx2"/>
              </a:buClr>
              <a:buSzPct val="95000"/>
              <a:tabLst>
                <a:tab pos="424590" algn="l"/>
              </a:tabLst>
              <a:defRPr/>
            </a:pPr>
            <a:endParaRPr lang="en-US" sz="1600" kern="0" dirty="0" smtClean="0">
              <a:ln w="3175">
                <a:noFill/>
              </a:ln>
              <a:effectLst>
                <a:outerShdw blurRad="127000" dist="63500" dir="8100000" algn="tr" rotWithShape="0">
                  <a:prstClr val="black">
                    <a:alpha val="70000"/>
                  </a:prstClr>
                </a:outerShdw>
              </a:effectLst>
              <a:latin typeface="segoe ui" pitchFamily="34" charset="0"/>
              <a:cs typeface="Arial" charset="0"/>
            </a:endParaRPr>
          </a:p>
        </p:txBody>
      </p:sp>
      <p:sp>
        <p:nvSpPr>
          <p:cNvPr id="18" name="Rectangle 17"/>
          <p:cNvSpPr/>
          <p:nvPr/>
        </p:nvSpPr>
        <p:spPr bwMode="auto">
          <a:xfrm>
            <a:off x="0" y="1196737"/>
            <a:ext cx="9144000" cy="5238464"/>
          </a:xfrm>
          <a:prstGeom prst="rect">
            <a:avLst/>
          </a:prstGeom>
          <a:gradFill flip="none" rotWithShape="1">
            <a:gsLst>
              <a:gs pos="0">
                <a:schemeClr val="bg1">
                  <a:alpha val="72000"/>
                </a:schemeClr>
              </a:gs>
              <a:gs pos="50000">
                <a:schemeClr val="bg2"/>
              </a:gs>
              <a:gs pos="100000">
                <a:schemeClr val="bg1"/>
              </a:gs>
            </a:gsLst>
            <a:lin ang="108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457200" tIns="45718" rIns="91436" bIns="45718" numCol="1" rtlCol="0" anchor="ctr" anchorCtr="0" compatLnSpc="1">
            <a:prstTxWarp prst="textNoShape">
              <a:avLst/>
            </a:prstTxWarp>
          </a:bodyPr>
          <a:lstStyle/>
          <a:p>
            <a:pPr marL="273050" marR="0" lvl="1" indent="-273050" algn="ctr" fontAlgn="auto">
              <a:spcBef>
                <a:spcPct val="30000"/>
              </a:spcBef>
              <a:spcAft>
                <a:spcPts val="300"/>
              </a:spcAft>
              <a:buClr>
                <a:srgbClr xmlns:mc="http://schemas.openxmlformats.org/markup-compatibility/2006" xmlns:a14="http://schemas.microsoft.com/office/drawing/2007/7/7/main" val="C00000" mc:Ignorable=""/>
              </a:buClr>
              <a:buSzPct val="110000"/>
              <a:tabLst/>
              <a:defRPr/>
            </a:pPr>
            <a:endParaRPr lang="en-US" sz="4000" kern="0" dirty="0" smtClean="0">
              <a:latin typeface="segoe ui" pitchFamily="34" charset="0"/>
            </a:endParaRPr>
          </a:p>
        </p:txBody>
      </p:sp>
      <p:sp>
        <p:nvSpPr>
          <p:cNvPr id="13" name="Slide Number Placeholder 12"/>
          <p:cNvSpPr>
            <a:spLocks noGrp="1"/>
          </p:cNvSpPr>
          <p:nvPr>
            <p:ph type="sldNum" sz="quarter" idx="10"/>
          </p:nvPr>
        </p:nvSpPr>
        <p:spPr/>
        <p:txBody>
          <a:bodyPr/>
          <a:lstStyle/>
          <a:p>
            <a:fld id="{B6F15528-21DE-4FAA-801E-634DDDAF4B2B}" type="slidenum">
              <a:rPr lang="en-US" smtClean="0"/>
              <a:pPr/>
              <a:t>9</a:t>
            </a:fld>
            <a:endParaRPr lang="en-US" dirty="0"/>
          </a:p>
        </p:txBody>
      </p:sp>
      <p:pic>
        <p:nvPicPr>
          <p:cNvPr id="14" name="Picture 4" descr="C:\Users\Graeme\AppData\Local\Microsoft\Windows\Temporary Internet Files\Content.IE5\BZ6RYRJ4\MPj03212090000[1].jpg"/>
          <p:cNvPicPr>
            <a:picLocks noChangeAspect="1" noChangeArrowheads="1"/>
          </p:cNvPicPr>
          <p:nvPr/>
        </p:nvPicPr>
        <p:blipFill>
          <a:blip r:embed="rId3"/>
          <a:srcRect/>
          <a:stretch>
            <a:fillRect/>
          </a:stretch>
        </p:blipFill>
        <p:spPr bwMode="auto">
          <a:xfrm>
            <a:off x="3200400" y="1958737"/>
            <a:ext cx="2609088" cy="3657600"/>
          </a:xfrm>
          <a:prstGeom prst="rect">
            <a:avLst/>
          </a:prstGeom>
          <a:noFill/>
          <a:effectLst>
            <a:softEdge rad="635000"/>
          </a:effectLst>
        </p:spPr>
      </p:pic>
      <p:graphicFrame>
        <p:nvGraphicFramePr>
          <p:cNvPr id="15" name="Content Placeholder 5"/>
          <p:cNvGraphicFramePr>
            <a:graphicFrameLocks/>
          </p:cNvGraphicFramePr>
          <p:nvPr/>
        </p:nvGraphicFramePr>
        <p:xfrm>
          <a:off x="1524000" y="1272937"/>
          <a:ext cx="6019800" cy="4819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Title 1"/>
          <p:cNvSpPr>
            <a:spLocks noGrp="1"/>
          </p:cNvSpPr>
          <p:nvPr>
            <p:ph type="title"/>
          </p:nvPr>
        </p:nvSpPr>
        <p:spPr>
          <a:xfrm>
            <a:off x="381000" y="602802"/>
            <a:ext cx="8382000" cy="387798"/>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smtClean="0">
                <a:ln>
                  <a:noFill/>
                </a:ln>
                <a:solidFill>
                  <a:srgbClr xmlns:mc="http://schemas.openxmlformats.org/markup-compatibility/2006" xmlns:a14="http://schemas.microsoft.com/office/drawing/2007/7/7/main" val="D8B25C" mc:Ignorable="">
                    <a:lumMod val="75000"/>
                  </a:srgbClr>
                </a:solidFill>
                <a:effectLst/>
                <a:uLnTx/>
                <a:uFillTx/>
              </a:rPr>
              <a:t>Server </a:t>
            </a:r>
            <a:r>
              <a:rPr kumimoji="0" lang="en-GB" sz="2800" b="0" i="0" u="none" strike="noStrike" kern="0" cap="none" spc="0" normalizeH="0" baseline="0" noProof="0" dirty="0">
                <a:ln>
                  <a:noFill/>
                </a:ln>
                <a:solidFill>
                  <a:srgbClr xmlns:mc="http://schemas.openxmlformats.org/markup-compatibility/2006" xmlns:a14="http://schemas.microsoft.com/office/drawing/2007/7/7/main" val="D8B25C" mc:Ignorable="">
                    <a:lumMod val="75000"/>
                  </a:srgbClr>
                </a:solidFill>
                <a:effectLst/>
                <a:uLnTx/>
                <a:uFillTx/>
              </a:rPr>
              <a:t>Consolidation </a:t>
            </a:r>
            <a:r>
              <a:rPr kumimoji="0" lang="en-GB" sz="2800" b="0" i="0" u="none" strike="noStrike" kern="0" cap="none" spc="0" normalizeH="0" baseline="0" noProof="0" dirty="0" smtClean="0">
                <a:ln>
                  <a:noFill/>
                </a:ln>
                <a:solidFill>
                  <a:srgbClr xmlns:mc="http://schemas.openxmlformats.org/markup-compatibility/2006" xmlns:a14="http://schemas.microsoft.com/office/drawing/2007/7/7/main" val="D8B25C" mc:Ignorable="">
                    <a:lumMod val="75000"/>
                  </a:srgbClr>
                </a:solidFill>
                <a:effectLst/>
                <a:uLnTx/>
                <a:uFillTx/>
              </a:rPr>
              <a:t>Considerations</a:t>
            </a:r>
            <a:endParaRPr kumimoji="0" lang="en-GB" sz="1800" b="0" i="0" u="none" strike="noStrike" kern="0" cap="none" spc="0" normalizeH="0" baseline="0" noProof="0" dirty="0">
              <a:ln>
                <a:noFill/>
              </a:ln>
              <a:solidFill>
                <a:srgbClr xmlns:mc="http://schemas.openxmlformats.org/markup-compatibility/2006" xmlns:a14="http://schemas.microsoft.com/office/drawing/2007/7/7/main" val="D8B25C" mc:Ignorable="">
                  <a:lumMod val="75000"/>
                </a:srgbClr>
              </a:solidFill>
              <a:effectLst/>
              <a:uLnTx/>
              <a:uFillTx/>
            </a:endParaRPr>
          </a:p>
        </p:txBody>
      </p:sp>
      <p:sp>
        <p:nvSpPr>
          <p:cNvPr id="20" name="Title 24"/>
          <p:cNvSpPr txBox="1">
            <a:spLocks/>
          </p:cNvSpPr>
          <p:nvPr/>
        </p:nvSpPr>
        <p:spPr>
          <a:xfrm>
            <a:off x="304800" y="55602"/>
            <a:ext cx="8534400" cy="553998"/>
          </a:xfrm>
          <a:prstGeom prst="rect">
            <a:avLst/>
          </a:prstGeom>
        </p:spPr>
        <p:txBody>
          <a:bodyPr vert="horz" wrap="square" lIns="0" tIns="0" rIns="0" bIns="0" rtlCol="0" anchor="t">
            <a:spAutoFit/>
          </a:bodyPr>
          <a:lstStyle/>
          <a:p>
            <a:pPr algn="l" defTabSz="914363" rtl="0">
              <a:lnSpc>
                <a:spcPct val="90000"/>
              </a:lnSpc>
              <a:spcBef>
                <a:spcPct val="0"/>
              </a:spcBef>
              <a:defRPr/>
            </a:pPr>
            <a:r>
              <a:rPr lang="en-US" sz="4000" kern="1200" spc="-150" dirty="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latin typeface="segoe ui" pitchFamily="34" charset="0"/>
                <a:ea typeface="+mn-ea"/>
                <a:cs typeface="Arial" charset="0"/>
              </a:rPr>
              <a:t>Choosing a Data Platform</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7"/>
</p:tagLst>
</file>

<file path=ppt/tags/tag2.xml><?xml version="1.0" encoding="utf-8"?>
<p:tagLst xmlns:a="http://schemas.openxmlformats.org/drawingml/2006/main" xmlns:r="http://schemas.openxmlformats.org/officeDocument/2006/relationships" xmlns:p="http://schemas.openxmlformats.org/presentationml/2006/main">
  <p:tag name="TIMING" val="|2.1|45.7|.5|11.5|.5|.5|.5|.5|.5|.5|.5|9.2|1|55.9"/>
</p:tagLst>
</file>

<file path=ppt/tags/tag3.xml><?xml version="1.0" encoding="utf-8"?>
<p:tagLst xmlns:a="http://schemas.openxmlformats.org/drawingml/2006/main" xmlns:r="http://schemas.openxmlformats.org/officeDocument/2006/relationships" xmlns:p="http://schemas.openxmlformats.org/presentationml/2006/main">
  <p:tag name="TIMING" val="|4.5|39.4|21.7"/>
</p:tagLst>
</file>

<file path=ppt/theme/theme1.xml><?xml version="1.0" encoding="utf-8"?>
<a:theme xmlns:a="http://schemas.openxmlformats.org/drawingml/2006/main" name="SVR-dark-red">
  <a:themeElements>
    <a:clrScheme name="Median">
      <a:dk1>
        <a:sysClr val="windowText" lastClr="000000"/>
      </a:dk1>
      <a:lt1>
        <a:sysClr val="window" lastClr="FFFFFF"/>
      </a:lt1>
      <a:dk2>
        <a:srgbClr xmlns:mc="http://schemas.openxmlformats.org/markup-compatibility/2006" xmlns:a14="http://schemas.microsoft.com/office/drawing/2007/7/7/main" val="775F55" mc:Ignorable=""/>
      </a:dk2>
      <a:lt2>
        <a:srgbClr xmlns:mc="http://schemas.openxmlformats.org/markup-compatibility/2006" xmlns:a14="http://schemas.microsoft.com/office/drawing/2007/7/7/main" val="EBDDC3" mc:Ignorable=""/>
      </a:lt2>
      <a:accent1>
        <a:srgbClr xmlns:mc="http://schemas.openxmlformats.org/markup-compatibility/2006" xmlns:a14="http://schemas.microsoft.com/office/drawing/2007/7/7/main" val="94B6D2" mc:Ignorable=""/>
      </a:accent1>
      <a:accent2>
        <a:srgbClr xmlns:mc="http://schemas.openxmlformats.org/markup-compatibility/2006" xmlns:a14="http://schemas.microsoft.com/office/drawing/2007/7/7/main" val="DD8047" mc:Ignorable=""/>
      </a:accent2>
      <a:accent3>
        <a:srgbClr xmlns:mc="http://schemas.openxmlformats.org/markup-compatibility/2006" xmlns:a14="http://schemas.microsoft.com/office/drawing/2007/7/7/main" val="A5AB81" mc:Ignorable=""/>
      </a:accent3>
      <a:accent4>
        <a:srgbClr xmlns:mc="http://schemas.openxmlformats.org/markup-compatibility/2006" xmlns:a14="http://schemas.microsoft.com/office/drawing/2007/7/7/main" val="D8B25C" mc:Ignorable=""/>
      </a:accent4>
      <a:accent5>
        <a:srgbClr xmlns:mc="http://schemas.openxmlformats.org/markup-compatibility/2006" xmlns:a14="http://schemas.microsoft.com/office/drawing/2007/7/7/main" val="7BA79D" mc:Ignorable=""/>
      </a:accent5>
      <a:accent6>
        <a:srgbClr xmlns:mc="http://schemas.openxmlformats.org/markup-compatibility/2006" xmlns:a14="http://schemas.microsoft.com/office/drawing/2007/7/7/main" val="968C8C" mc:Ignorable=""/>
      </a:accent6>
      <a:hlink>
        <a:srgbClr xmlns:mc="http://schemas.openxmlformats.org/markup-compatibility/2006" xmlns:a14="http://schemas.microsoft.com/office/drawing/2007/7/7/main" val="F7B615" mc:Ignorable=""/>
      </a:hlink>
      <a:folHlink>
        <a:srgbClr xmlns:mc="http://schemas.openxmlformats.org/markup-compatibility/2006" xmlns:a14="http://schemas.microsoft.com/office/drawing/2007/7/7/main" val="704404" mc:Ignorable=""/>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6">
                <a:lumMod val="75000"/>
              </a:schemeClr>
            </a:gs>
            <a:gs pos="80000">
              <a:schemeClr val="accent6">
                <a:lumMod val="60000"/>
                <a:lumOff val="40000"/>
              </a:schemeClr>
            </a:gs>
            <a:gs pos="100000">
              <a:schemeClr val="accent6">
                <a:lumMod val="60000"/>
                <a:lumOff val="40000"/>
              </a:schemeClr>
            </a:gs>
          </a:gsLst>
        </a:gradFill>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indent="-396875">
          <a:lnSpc>
            <a:spcPct val="90000"/>
          </a:lnSpc>
          <a:spcBef>
            <a:spcPct val="20000"/>
          </a:spcBef>
          <a:buClr>
            <a:srgbClr xmlns:mc="http://schemas.openxmlformats.org/markup-compatibility/2006" xmlns:a14="http://schemas.microsoft.com/office/drawing/2007/7/7/main" val="777777" mc:Ignorable=""/>
          </a:buClr>
          <a:defRPr sz="2400" dirty="0" err="1" smtClean="0">
            <a:solidFill>
              <a:schemeClr val="bg1">
                <a:lumMod val="75000"/>
              </a:schemeClr>
            </a:solidFill>
          </a:defRPr>
        </a:defPPr>
      </a:lstStyle>
    </a:txDef>
  </a:objectDefaults>
  <a:extraClrSchemeLst/>
</a:theme>
</file>

<file path=ppt/theme/theme10.xml><?xml version="1.0" encoding="utf-8"?>
<a:theme xmlns:a="http://schemas.openxmlformats.org/drawingml/2006/main" name="1_SVRdarkred">
  <a:themeElements>
    <a:clrScheme name="7-00270 Server ID 2">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050595" mc:Ignorable=""/>
      </a:dk2>
      <a:lt2>
        <a:srgbClr xmlns:mc="http://schemas.openxmlformats.org/markup-compatibility/2006" xmlns:a14="http://schemas.microsoft.com/office/drawing/2007/7/7/main" val="FFFF99" mc:Ignorable=""/>
      </a:lt2>
      <a:accent1>
        <a:srgbClr xmlns:mc="http://schemas.openxmlformats.org/markup-compatibility/2006" xmlns:a14="http://schemas.microsoft.com/office/drawing/2007/7/7/main" val="FFA514" mc:Ignorable=""/>
      </a:accent1>
      <a:accent2>
        <a:srgbClr xmlns:mc="http://schemas.openxmlformats.org/markup-compatibility/2006" xmlns:a14="http://schemas.microsoft.com/office/drawing/2007/7/7/main" val="5082B9" mc:Ignorable=""/>
      </a:accent2>
      <a:accent3>
        <a:srgbClr xmlns:mc="http://schemas.openxmlformats.org/markup-compatibility/2006" xmlns:a14="http://schemas.microsoft.com/office/drawing/2007/7/7/main" val="64BE46" mc:Ignorable=""/>
      </a:accent3>
      <a:accent4>
        <a:srgbClr xmlns:mc="http://schemas.openxmlformats.org/markup-compatibility/2006" xmlns:a14="http://schemas.microsoft.com/office/drawing/2007/7/7/main" val="D70023" mc:Ignorable=""/>
      </a:accent4>
      <a:accent5>
        <a:srgbClr xmlns:mc="http://schemas.openxmlformats.org/markup-compatibility/2006" xmlns:a14="http://schemas.microsoft.com/office/drawing/2007/7/7/main" val="F3E207" mc:Ignorable=""/>
      </a:accent5>
      <a:accent6>
        <a:srgbClr xmlns:mc="http://schemas.openxmlformats.org/markup-compatibility/2006" xmlns:a14="http://schemas.microsoft.com/office/drawing/2007/7/7/main" val="691987" mc:Ignorable=""/>
      </a:accent6>
      <a:hlink>
        <a:srgbClr xmlns:mc="http://schemas.openxmlformats.org/markup-compatibility/2006" xmlns:a14="http://schemas.microsoft.com/office/drawing/2007/7/7/main" val="D70023" mc:Ignorable=""/>
      </a:hlink>
      <a:folHlink>
        <a:srgbClr xmlns:mc="http://schemas.openxmlformats.org/markup-compatibility/2006" xmlns:a14="http://schemas.microsoft.com/office/drawing/2007/7/7/main" val="7DDDFF" mc:Ignorable=""/>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6">
                <a:lumMod val="75000"/>
              </a:schemeClr>
            </a:gs>
            <a:gs pos="80000">
              <a:schemeClr val="accent6">
                <a:lumMod val="60000"/>
                <a:lumOff val="40000"/>
              </a:schemeClr>
            </a:gs>
            <a:gs pos="100000">
              <a:schemeClr val="accent6">
                <a:lumMod val="60000"/>
                <a:lumOff val="40000"/>
              </a:schemeClr>
            </a:gs>
          </a:gsLst>
        </a:gradFill>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indent="-396875">
          <a:lnSpc>
            <a:spcPct val="90000"/>
          </a:lnSpc>
          <a:spcBef>
            <a:spcPct val="20000"/>
          </a:spcBef>
          <a:buClr>
            <a:srgbClr xmlns:mc="http://schemas.openxmlformats.org/markup-compatibility/2006" xmlns:a14="http://schemas.microsoft.com/office/drawing/2007/7/7/main" val="777777" mc:Ignorable=""/>
          </a:buClr>
          <a:defRPr sz="2400" dirty="0" err="1" smtClean="0">
            <a:solidFill>
              <a:schemeClr val="bg1">
                <a:lumMod val="75000"/>
              </a:schemeClr>
            </a:solidFill>
          </a:defRPr>
        </a:defPPr>
      </a:lstStyle>
    </a:txDef>
  </a:objectDefaults>
  <a:extraClrSchemeLst/>
</a:theme>
</file>

<file path=ppt/theme/theme11.xml><?xml version="1.0" encoding="utf-8"?>
<a:theme xmlns:a="http://schemas.openxmlformats.org/drawingml/2006/main" name="2_SVRdarkred">
  <a:themeElements>
    <a:clrScheme name="7-00270 Server ID 2">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050595" mc:Ignorable=""/>
      </a:dk2>
      <a:lt2>
        <a:srgbClr xmlns:mc="http://schemas.openxmlformats.org/markup-compatibility/2006" xmlns:a14="http://schemas.microsoft.com/office/drawing/2007/7/7/main" val="FFFF99" mc:Ignorable=""/>
      </a:lt2>
      <a:accent1>
        <a:srgbClr xmlns:mc="http://schemas.openxmlformats.org/markup-compatibility/2006" xmlns:a14="http://schemas.microsoft.com/office/drawing/2007/7/7/main" val="FFA514" mc:Ignorable=""/>
      </a:accent1>
      <a:accent2>
        <a:srgbClr xmlns:mc="http://schemas.openxmlformats.org/markup-compatibility/2006" xmlns:a14="http://schemas.microsoft.com/office/drawing/2007/7/7/main" val="5082B9" mc:Ignorable=""/>
      </a:accent2>
      <a:accent3>
        <a:srgbClr xmlns:mc="http://schemas.openxmlformats.org/markup-compatibility/2006" xmlns:a14="http://schemas.microsoft.com/office/drawing/2007/7/7/main" val="64BE46" mc:Ignorable=""/>
      </a:accent3>
      <a:accent4>
        <a:srgbClr xmlns:mc="http://schemas.openxmlformats.org/markup-compatibility/2006" xmlns:a14="http://schemas.microsoft.com/office/drawing/2007/7/7/main" val="D70023" mc:Ignorable=""/>
      </a:accent4>
      <a:accent5>
        <a:srgbClr xmlns:mc="http://schemas.openxmlformats.org/markup-compatibility/2006" xmlns:a14="http://schemas.microsoft.com/office/drawing/2007/7/7/main" val="F3E207" mc:Ignorable=""/>
      </a:accent5>
      <a:accent6>
        <a:srgbClr xmlns:mc="http://schemas.openxmlformats.org/markup-compatibility/2006" xmlns:a14="http://schemas.microsoft.com/office/drawing/2007/7/7/main" val="691987" mc:Ignorable=""/>
      </a:accent6>
      <a:hlink>
        <a:srgbClr xmlns:mc="http://schemas.openxmlformats.org/markup-compatibility/2006" xmlns:a14="http://schemas.microsoft.com/office/drawing/2007/7/7/main" val="D70023" mc:Ignorable=""/>
      </a:hlink>
      <a:folHlink>
        <a:srgbClr xmlns:mc="http://schemas.openxmlformats.org/markup-compatibility/2006" xmlns:a14="http://schemas.microsoft.com/office/drawing/2007/7/7/main" val="7DDDFF" mc:Ignorable=""/>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6">
                <a:lumMod val="75000"/>
              </a:schemeClr>
            </a:gs>
            <a:gs pos="80000">
              <a:schemeClr val="accent6">
                <a:lumMod val="60000"/>
                <a:lumOff val="40000"/>
              </a:schemeClr>
            </a:gs>
            <a:gs pos="100000">
              <a:schemeClr val="accent6">
                <a:lumMod val="60000"/>
                <a:lumOff val="40000"/>
              </a:schemeClr>
            </a:gs>
          </a:gsLst>
        </a:gradFill>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indent="-396875">
          <a:lnSpc>
            <a:spcPct val="90000"/>
          </a:lnSpc>
          <a:spcBef>
            <a:spcPct val="20000"/>
          </a:spcBef>
          <a:buClr>
            <a:srgbClr xmlns:mc="http://schemas.openxmlformats.org/markup-compatibility/2006" xmlns:a14="http://schemas.microsoft.com/office/drawing/2007/7/7/main" val="777777" mc:Ignorable=""/>
          </a:buClr>
          <a:defRPr sz="2400" dirty="0" err="1" smtClean="0">
            <a:solidFill>
              <a:schemeClr val="bg1">
                <a:lumMod val="75000"/>
              </a:schemeClr>
            </a:solidFill>
          </a:defRPr>
        </a:defPPr>
      </a:lstStyle>
    </a:txDef>
  </a:objectDefaults>
  <a:extraClrSchemeLst/>
</a:theme>
</file>

<file path=ppt/theme/theme12.xml><?xml version="1.0" encoding="utf-8"?>
<a:theme xmlns:a="http://schemas.openxmlformats.org/drawingml/2006/main" name="3_SVRdarkred">
  <a:themeElements>
    <a:clrScheme name="7-00270 Server ID 2">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050595" mc:Ignorable=""/>
      </a:dk2>
      <a:lt2>
        <a:srgbClr xmlns:mc="http://schemas.openxmlformats.org/markup-compatibility/2006" xmlns:a14="http://schemas.microsoft.com/office/drawing/2007/7/7/main" val="FFFF99" mc:Ignorable=""/>
      </a:lt2>
      <a:accent1>
        <a:srgbClr xmlns:mc="http://schemas.openxmlformats.org/markup-compatibility/2006" xmlns:a14="http://schemas.microsoft.com/office/drawing/2007/7/7/main" val="FFA514" mc:Ignorable=""/>
      </a:accent1>
      <a:accent2>
        <a:srgbClr xmlns:mc="http://schemas.openxmlformats.org/markup-compatibility/2006" xmlns:a14="http://schemas.microsoft.com/office/drawing/2007/7/7/main" val="5082B9" mc:Ignorable=""/>
      </a:accent2>
      <a:accent3>
        <a:srgbClr xmlns:mc="http://schemas.openxmlformats.org/markup-compatibility/2006" xmlns:a14="http://schemas.microsoft.com/office/drawing/2007/7/7/main" val="64BE46" mc:Ignorable=""/>
      </a:accent3>
      <a:accent4>
        <a:srgbClr xmlns:mc="http://schemas.openxmlformats.org/markup-compatibility/2006" xmlns:a14="http://schemas.microsoft.com/office/drawing/2007/7/7/main" val="D70023" mc:Ignorable=""/>
      </a:accent4>
      <a:accent5>
        <a:srgbClr xmlns:mc="http://schemas.openxmlformats.org/markup-compatibility/2006" xmlns:a14="http://schemas.microsoft.com/office/drawing/2007/7/7/main" val="F3E207" mc:Ignorable=""/>
      </a:accent5>
      <a:accent6>
        <a:srgbClr xmlns:mc="http://schemas.openxmlformats.org/markup-compatibility/2006" xmlns:a14="http://schemas.microsoft.com/office/drawing/2007/7/7/main" val="691987" mc:Ignorable=""/>
      </a:accent6>
      <a:hlink>
        <a:srgbClr xmlns:mc="http://schemas.openxmlformats.org/markup-compatibility/2006" xmlns:a14="http://schemas.microsoft.com/office/drawing/2007/7/7/main" val="D70023" mc:Ignorable=""/>
      </a:hlink>
      <a:folHlink>
        <a:srgbClr xmlns:mc="http://schemas.openxmlformats.org/markup-compatibility/2006" xmlns:a14="http://schemas.microsoft.com/office/drawing/2007/7/7/main" val="7DDDFF" mc:Ignorable=""/>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6">
                <a:lumMod val="75000"/>
              </a:schemeClr>
            </a:gs>
            <a:gs pos="80000">
              <a:schemeClr val="accent6">
                <a:lumMod val="60000"/>
                <a:lumOff val="40000"/>
              </a:schemeClr>
            </a:gs>
            <a:gs pos="100000">
              <a:schemeClr val="accent6">
                <a:lumMod val="60000"/>
                <a:lumOff val="40000"/>
              </a:schemeClr>
            </a:gs>
          </a:gsLst>
        </a:gradFill>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indent="-396875">
          <a:lnSpc>
            <a:spcPct val="90000"/>
          </a:lnSpc>
          <a:spcBef>
            <a:spcPct val="20000"/>
          </a:spcBef>
          <a:buClr>
            <a:srgbClr xmlns:mc="http://schemas.openxmlformats.org/markup-compatibility/2006" xmlns:a14="http://schemas.microsoft.com/office/drawing/2007/7/7/main" val="777777" mc:Ignorable=""/>
          </a:buClr>
          <a:defRPr sz="2400" dirty="0" err="1" smtClean="0">
            <a:solidFill>
              <a:schemeClr val="bg1">
                <a:lumMod val="75000"/>
              </a:schemeClr>
            </a:solidFill>
          </a:defRPr>
        </a:defPPr>
      </a:lstStyle>
    </a:txDef>
  </a:objectDefaults>
  <a:extraClrSchemeLst/>
</a:theme>
</file>

<file path=ppt/theme/theme13.xml><?xml version="1.0" encoding="utf-8"?>
<a:theme xmlns:a="http://schemas.openxmlformats.org/drawingml/2006/main" name="4_SVRdarkred">
  <a:themeElements>
    <a:clrScheme name="7-00270 Server ID 2">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050595" mc:Ignorable=""/>
      </a:dk2>
      <a:lt2>
        <a:srgbClr xmlns:mc="http://schemas.openxmlformats.org/markup-compatibility/2006" xmlns:a14="http://schemas.microsoft.com/office/drawing/2007/7/7/main" val="FFFF99" mc:Ignorable=""/>
      </a:lt2>
      <a:accent1>
        <a:srgbClr xmlns:mc="http://schemas.openxmlformats.org/markup-compatibility/2006" xmlns:a14="http://schemas.microsoft.com/office/drawing/2007/7/7/main" val="FFA514" mc:Ignorable=""/>
      </a:accent1>
      <a:accent2>
        <a:srgbClr xmlns:mc="http://schemas.openxmlformats.org/markup-compatibility/2006" xmlns:a14="http://schemas.microsoft.com/office/drawing/2007/7/7/main" val="5082B9" mc:Ignorable=""/>
      </a:accent2>
      <a:accent3>
        <a:srgbClr xmlns:mc="http://schemas.openxmlformats.org/markup-compatibility/2006" xmlns:a14="http://schemas.microsoft.com/office/drawing/2007/7/7/main" val="64BE46" mc:Ignorable=""/>
      </a:accent3>
      <a:accent4>
        <a:srgbClr xmlns:mc="http://schemas.openxmlformats.org/markup-compatibility/2006" xmlns:a14="http://schemas.microsoft.com/office/drawing/2007/7/7/main" val="D70023" mc:Ignorable=""/>
      </a:accent4>
      <a:accent5>
        <a:srgbClr xmlns:mc="http://schemas.openxmlformats.org/markup-compatibility/2006" xmlns:a14="http://schemas.microsoft.com/office/drawing/2007/7/7/main" val="F3E207" mc:Ignorable=""/>
      </a:accent5>
      <a:accent6>
        <a:srgbClr xmlns:mc="http://schemas.openxmlformats.org/markup-compatibility/2006" xmlns:a14="http://schemas.microsoft.com/office/drawing/2007/7/7/main" val="691987" mc:Ignorable=""/>
      </a:accent6>
      <a:hlink>
        <a:srgbClr xmlns:mc="http://schemas.openxmlformats.org/markup-compatibility/2006" xmlns:a14="http://schemas.microsoft.com/office/drawing/2007/7/7/main" val="D70023" mc:Ignorable=""/>
      </a:hlink>
      <a:folHlink>
        <a:srgbClr xmlns:mc="http://schemas.openxmlformats.org/markup-compatibility/2006" xmlns:a14="http://schemas.microsoft.com/office/drawing/2007/7/7/main" val="7DDDFF" mc:Ignorable=""/>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6">
                <a:lumMod val="75000"/>
              </a:schemeClr>
            </a:gs>
            <a:gs pos="80000">
              <a:schemeClr val="accent6">
                <a:lumMod val="60000"/>
                <a:lumOff val="40000"/>
              </a:schemeClr>
            </a:gs>
            <a:gs pos="100000">
              <a:schemeClr val="accent6">
                <a:lumMod val="60000"/>
                <a:lumOff val="40000"/>
              </a:schemeClr>
            </a:gs>
          </a:gsLst>
        </a:gradFill>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indent="-396875">
          <a:lnSpc>
            <a:spcPct val="90000"/>
          </a:lnSpc>
          <a:spcBef>
            <a:spcPct val="20000"/>
          </a:spcBef>
          <a:buClr>
            <a:srgbClr xmlns:mc="http://schemas.openxmlformats.org/markup-compatibility/2006" xmlns:a14="http://schemas.microsoft.com/office/drawing/2007/7/7/main" val="777777" mc:Ignorable=""/>
          </a:buClr>
          <a:defRPr sz="2400" dirty="0" err="1" smtClean="0">
            <a:solidFill>
              <a:schemeClr val="bg1">
                <a:lumMod val="75000"/>
              </a:schemeClr>
            </a:solidFill>
          </a:defRPr>
        </a:defPPr>
      </a:lstStyle>
    </a:txDef>
  </a:objectDefaults>
  <a:extraClrSchemeLst/>
</a:theme>
</file>

<file path=ppt/theme/theme14.xml><?xml version="1.0" encoding="utf-8"?>
<a:theme xmlns:a="http://schemas.openxmlformats.org/drawingml/2006/main" name="5_SVRdarkred">
  <a:themeElements>
    <a:clrScheme name="SQL2008_R2">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595959" mc:Ignorable=""/>
      </a:dk2>
      <a:lt2>
        <a:srgbClr xmlns:mc="http://schemas.openxmlformats.org/markup-compatibility/2006" xmlns:a14="http://schemas.microsoft.com/office/drawing/2007/7/7/main" val="F2F2F2" mc:Ignorable=""/>
      </a:lt2>
      <a:accent1>
        <a:srgbClr xmlns:mc="http://schemas.openxmlformats.org/markup-compatibility/2006" xmlns:a14="http://schemas.microsoft.com/office/drawing/2007/7/7/main" val="D90026" mc:Ignorable=""/>
      </a:accent1>
      <a:accent2>
        <a:srgbClr xmlns:mc="http://schemas.openxmlformats.org/markup-compatibility/2006" xmlns:a14="http://schemas.microsoft.com/office/drawing/2007/7/7/main" val="5082B9" mc:Ignorable=""/>
      </a:accent2>
      <a:accent3>
        <a:srgbClr xmlns:mc="http://schemas.openxmlformats.org/markup-compatibility/2006" xmlns:a14="http://schemas.microsoft.com/office/drawing/2007/7/7/main" val="64BE46" mc:Ignorable=""/>
      </a:accent3>
      <a:accent4>
        <a:srgbClr xmlns:mc="http://schemas.openxmlformats.org/markup-compatibility/2006" xmlns:a14="http://schemas.microsoft.com/office/drawing/2007/7/7/main" val="F3E207" mc:Ignorable=""/>
      </a:accent4>
      <a:accent5>
        <a:srgbClr xmlns:mc="http://schemas.openxmlformats.org/markup-compatibility/2006" xmlns:a14="http://schemas.microsoft.com/office/drawing/2007/7/7/main" val="FFA514" mc:Ignorable=""/>
      </a:accent5>
      <a:accent6>
        <a:srgbClr xmlns:mc="http://schemas.openxmlformats.org/markup-compatibility/2006" xmlns:a14="http://schemas.microsoft.com/office/drawing/2007/7/7/main" val="691987" mc:Ignorable=""/>
      </a:accent6>
      <a:hlink>
        <a:srgbClr xmlns:mc="http://schemas.openxmlformats.org/markup-compatibility/2006" xmlns:a14="http://schemas.microsoft.com/office/drawing/2007/7/7/main" val="00B0F0" mc:Ignorable=""/>
      </a:hlink>
      <a:folHlink>
        <a:srgbClr xmlns:mc="http://schemas.openxmlformats.org/markup-compatibility/2006" xmlns:a14="http://schemas.microsoft.com/office/drawing/2007/7/7/main" val="7DDDFF" mc:Ignorable=""/>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6">
                <a:lumMod val="75000"/>
              </a:schemeClr>
            </a:gs>
            <a:gs pos="80000">
              <a:schemeClr val="accent6">
                <a:lumMod val="60000"/>
                <a:lumOff val="40000"/>
              </a:schemeClr>
            </a:gs>
            <a:gs pos="100000">
              <a:schemeClr val="accent6">
                <a:lumMod val="60000"/>
                <a:lumOff val="40000"/>
              </a:schemeClr>
            </a:gs>
          </a:gsLst>
        </a:gradFill>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indent="-396875">
          <a:lnSpc>
            <a:spcPct val="90000"/>
          </a:lnSpc>
          <a:spcBef>
            <a:spcPct val="20000"/>
          </a:spcBef>
          <a:buClr>
            <a:srgbClr xmlns:mc="http://schemas.openxmlformats.org/markup-compatibility/2006" xmlns:a14="http://schemas.microsoft.com/office/drawing/2007/7/7/main" val="777777" mc:Ignorable=""/>
          </a:buClr>
          <a:defRPr sz="2400" dirty="0" err="1" smtClean="0">
            <a:solidFill>
              <a:schemeClr val="bg1">
                <a:lumMod val="75000"/>
              </a:schemeClr>
            </a:solidFill>
          </a:defRPr>
        </a:defPPr>
      </a:lstStyle>
    </a:tx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07/7/7/main" val="1F497D" mc:Ignorable=""/>
      </a:dk2>
      <a:lt2>
        <a:srgbClr xmlns:mc="http://schemas.openxmlformats.org/markup-compatibility/2006" xmlns:a14="http://schemas.microsoft.com/office/drawing/2007/7/7/main" val="EEECE1" mc:Ignorable=""/>
      </a:lt2>
      <a:accent1>
        <a:srgbClr xmlns:mc="http://schemas.openxmlformats.org/markup-compatibility/2006" xmlns:a14="http://schemas.microsoft.com/office/drawing/2007/7/7/main" val="4F81BD" mc:Ignorable=""/>
      </a:accent1>
      <a:accent2>
        <a:srgbClr xmlns:mc="http://schemas.openxmlformats.org/markup-compatibility/2006" xmlns:a14="http://schemas.microsoft.com/office/drawing/2007/7/7/main" val="C0504D" mc:Ignorable=""/>
      </a:accent2>
      <a:accent3>
        <a:srgbClr xmlns:mc="http://schemas.openxmlformats.org/markup-compatibility/2006" xmlns:a14="http://schemas.microsoft.com/office/drawing/2007/7/7/main" val="9BBB59" mc:Ignorable=""/>
      </a:accent3>
      <a:accent4>
        <a:srgbClr xmlns:mc="http://schemas.openxmlformats.org/markup-compatibility/2006" xmlns:a14="http://schemas.microsoft.com/office/drawing/2007/7/7/main" val="8064A2" mc:Ignorable=""/>
      </a:accent4>
      <a:accent5>
        <a:srgbClr xmlns:mc="http://schemas.openxmlformats.org/markup-compatibility/2006" xmlns:a14="http://schemas.microsoft.com/office/drawing/2007/7/7/main" val="4BACC6" mc:Ignorable=""/>
      </a:accent5>
      <a:accent6>
        <a:srgbClr xmlns:mc="http://schemas.openxmlformats.org/markup-compatibility/2006" xmlns:a14="http://schemas.microsoft.com/office/drawing/2007/7/7/main" val="F79646" mc:Ignorable=""/>
      </a:accent6>
      <a:hlink>
        <a:srgbClr xmlns:mc="http://schemas.openxmlformats.org/markup-compatibility/2006" xmlns:a14="http://schemas.microsoft.com/office/drawing/2007/7/7/main" val="0000FF" mc:Ignorable=""/>
      </a:hlink>
      <a:folHlink>
        <a:srgbClr xmlns:mc="http://schemas.openxmlformats.org/markup-compatibility/2006" xmlns:a14="http://schemas.microsoft.com/office/drawing/2007/7/7/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07/7/7/main" val="1F497D" mc:Ignorable=""/>
      </a:dk2>
      <a:lt2>
        <a:srgbClr xmlns:mc="http://schemas.openxmlformats.org/markup-compatibility/2006" xmlns:a14="http://schemas.microsoft.com/office/drawing/2007/7/7/main" val="EEECE1" mc:Ignorable=""/>
      </a:lt2>
      <a:accent1>
        <a:srgbClr xmlns:mc="http://schemas.openxmlformats.org/markup-compatibility/2006" xmlns:a14="http://schemas.microsoft.com/office/drawing/2007/7/7/main" val="4F81BD" mc:Ignorable=""/>
      </a:accent1>
      <a:accent2>
        <a:srgbClr xmlns:mc="http://schemas.openxmlformats.org/markup-compatibility/2006" xmlns:a14="http://schemas.microsoft.com/office/drawing/2007/7/7/main" val="C0504D" mc:Ignorable=""/>
      </a:accent2>
      <a:accent3>
        <a:srgbClr xmlns:mc="http://schemas.openxmlformats.org/markup-compatibility/2006" xmlns:a14="http://schemas.microsoft.com/office/drawing/2007/7/7/main" val="9BBB59" mc:Ignorable=""/>
      </a:accent3>
      <a:accent4>
        <a:srgbClr xmlns:mc="http://schemas.openxmlformats.org/markup-compatibility/2006" xmlns:a14="http://schemas.microsoft.com/office/drawing/2007/7/7/main" val="8064A2" mc:Ignorable=""/>
      </a:accent4>
      <a:accent5>
        <a:srgbClr xmlns:mc="http://schemas.openxmlformats.org/markup-compatibility/2006" xmlns:a14="http://schemas.microsoft.com/office/drawing/2007/7/7/main" val="4BACC6" mc:Ignorable=""/>
      </a:accent5>
      <a:accent6>
        <a:srgbClr xmlns:mc="http://schemas.openxmlformats.org/markup-compatibility/2006" xmlns:a14="http://schemas.microsoft.com/office/drawing/2007/7/7/main" val="F79646" mc:Ignorable=""/>
      </a:accent6>
      <a:hlink>
        <a:srgbClr xmlns:mc="http://schemas.openxmlformats.org/markup-compatibility/2006" xmlns:a14="http://schemas.microsoft.com/office/drawing/2007/7/7/main" val="0000FF" mc:Ignorable=""/>
      </a:hlink>
      <a:folHlink>
        <a:srgbClr xmlns:mc="http://schemas.openxmlformats.org/markup-compatibility/2006" xmlns:a14="http://schemas.microsoft.com/office/drawing/2007/7/7/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urier font for code slides">
  <a:themeElements>
    <a:clrScheme name="Blue Template-Template">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050595" mc:Ignorable=""/>
      </a:dk2>
      <a:lt2>
        <a:srgbClr xmlns:mc="http://schemas.openxmlformats.org/markup-compatibility/2006" xmlns:a14="http://schemas.microsoft.com/office/drawing/2007/7/7/main" val="FFFFFF" mc:Ignorable=""/>
      </a:lt2>
      <a:accent1>
        <a:srgbClr xmlns:mc="http://schemas.openxmlformats.org/markup-compatibility/2006" xmlns:a14="http://schemas.microsoft.com/office/drawing/2007/7/7/main" val="FFC000" mc:Ignorable=""/>
      </a:accent1>
      <a:accent2>
        <a:srgbClr xmlns:mc="http://schemas.openxmlformats.org/markup-compatibility/2006" xmlns:a14="http://schemas.microsoft.com/office/drawing/2007/7/7/main" val="3497AE" mc:Ignorable=""/>
      </a:accent2>
      <a:accent3>
        <a:srgbClr xmlns:mc="http://schemas.openxmlformats.org/markup-compatibility/2006" xmlns:a14="http://schemas.microsoft.com/office/drawing/2007/7/7/main" val="DF8045" mc:Ignorable=""/>
      </a:accent3>
      <a:accent4>
        <a:srgbClr xmlns:mc="http://schemas.openxmlformats.org/markup-compatibility/2006" xmlns:a14="http://schemas.microsoft.com/office/drawing/2007/7/7/main" val="7DCC2E" mc:Ignorable=""/>
      </a:accent4>
      <a:accent5>
        <a:srgbClr xmlns:mc="http://schemas.openxmlformats.org/markup-compatibility/2006" xmlns:a14="http://schemas.microsoft.com/office/drawing/2007/7/7/main" val="FF9929" mc:Ignorable=""/>
      </a:accent5>
      <a:accent6>
        <a:srgbClr xmlns:mc="http://schemas.openxmlformats.org/markup-compatibility/2006" xmlns:a14="http://schemas.microsoft.com/office/drawing/2007/7/7/main" val="7D3DA1" mc:Ignorable=""/>
      </a:accent6>
      <a:hlink>
        <a:srgbClr xmlns:mc="http://schemas.openxmlformats.org/markup-compatibility/2006" xmlns:a14="http://schemas.microsoft.com/office/drawing/2007/7/7/main" val="F3EB4F" mc:Ignorable=""/>
      </a:hlink>
      <a:folHlink>
        <a:srgbClr xmlns:mc="http://schemas.openxmlformats.org/markup-compatibility/2006" xmlns:a14="http://schemas.microsoft.com/office/drawing/2007/7/7/main" val="7DDDFF" mc:Ignorabl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07/7/7/main" val="1F497D" mc:Ignorable=""/>
      </a:dk2>
      <a:lt2>
        <a:srgbClr xmlns:mc="http://schemas.openxmlformats.org/markup-compatibility/2006" xmlns:a14="http://schemas.microsoft.com/office/drawing/2007/7/7/main" val="EEECE1" mc:Ignorable=""/>
      </a:lt2>
      <a:accent1>
        <a:srgbClr xmlns:mc="http://schemas.openxmlformats.org/markup-compatibility/2006" xmlns:a14="http://schemas.microsoft.com/office/drawing/2007/7/7/main" val="4F81BD" mc:Ignorable=""/>
      </a:accent1>
      <a:accent2>
        <a:srgbClr xmlns:mc="http://schemas.openxmlformats.org/markup-compatibility/2006" xmlns:a14="http://schemas.microsoft.com/office/drawing/2007/7/7/main" val="C0504D" mc:Ignorable=""/>
      </a:accent2>
      <a:accent3>
        <a:srgbClr xmlns:mc="http://schemas.openxmlformats.org/markup-compatibility/2006" xmlns:a14="http://schemas.microsoft.com/office/drawing/2007/7/7/main" val="9BBB59" mc:Ignorable=""/>
      </a:accent3>
      <a:accent4>
        <a:srgbClr xmlns:mc="http://schemas.openxmlformats.org/markup-compatibility/2006" xmlns:a14="http://schemas.microsoft.com/office/drawing/2007/7/7/main" val="8064A2" mc:Ignorable=""/>
      </a:accent4>
      <a:accent5>
        <a:srgbClr xmlns:mc="http://schemas.openxmlformats.org/markup-compatibility/2006" xmlns:a14="http://schemas.microsoft.com/office/drawing/2007/7/7/main" val="4BACC6" mc:Ignorable=""/>
      </a:accent5>
      <a:accent6>
        <a:srgbClr xmlns:mc="http://schemas.openxmlformats.org/markup-compatibility/2006" xmlns:a14="http://schemas.microsoft.com/office/drawing/2007/7/7/main" val="F79646" mc:Ignorable=""/>
      </a:accent6>
      <a:hlink>
        <a:srgbClr xmlns:mc="http://schemas.openxmlformats.org/markup-compatibility/2006" xmlns:a14="http://schemas.microsoft.com/office/drawing/2007/7/7/main" val="0000FF" mc:Ignorable=""/>
      </a:hlink>
      <a:folHlink>
        <a:srgbClr xmlns:mc="http://schemas.openxmlformats.org/markup-compatibility/2006" xmlns:a14="http://schemas.microsoft.com/office/drawing/2007/7/7/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Heroes Happen Here - Launch Wave 2008 Template">
  <a:themeElements>
    <a:clrScheme name="Custom 116">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4D4D4D" mc:Ignorable=""/>
      </a:dk2>
      <a:lt2>
        <a:srgbClr xmlns:mc="http://schemas.openxmlformats.org/markup-compatibility/2006" xmlns:a14="http://schemas.microsoft.com/office/drawing/2007/7/7/main" val="CCCCCC" mc:Ignorable=""/>
      </a:lt2>
      <a:accent1>
        <a:srgbClr xmlns:mc="http://schemas.openxmlformats.org/markup-compatibility/2006" xmlns:a14="http://schemas.microsoft.com/office/drawing/2007/7/7/main" val="0099FF" mc:Ignorable=""/>
      </a:accent1>
      <a:accent2>
        <a:srgbClr xmlns:mc="http://schemas.openxmlformats.org/markup-compatibility/2006" xmlns:a14="http://schemas.microsoft.com/office/drawing/2007/7/7/main" val="FF3300" mc:Ignorable=""/>
      </a:accent2>
      <a:accent3>
        <a:srgbClr xmlns:mc="http://schemas.openxmlformats.org/markup-compatibility/2006" xmlns:a14="http://schemas.microsoft.com/office/drawing/2007/7/7/main" val="B0B3B2" mc:Ignorable=""/>
      </a:accent3>
      <a:accent4>
        <a:srgbClr xmlns:mc="http://schemas.openxmlformats.org/markup-compatibility/2006" xmlns:a14="http://schemas.microsoft.com/office/drawing/2007/7/7/main" val="6EE094" mc:Ignorable=""/>
      </a:accent4>
      <a:accent5>
        <a:srgbClr xmlns:mc="http://schemas.openxmlformats.org/markup-compatibility/2006" xmlns:a14="http://schemas.microsoft.com/office/drawing/2007/7/7/main" val="F09D42" mc:Ignorable=""/>
      </a:accent5>
      <a:accent6>
        <a:srgbClr xmlns:mc="http://schemas.openxmlformats.org/markup-compatibility/2006" xmlns:a14="http://schemas.microsoft.com/office/drawing/2007/7/7/main" val="B092E6" mc:Ignorable=""/>
      </a:accent6>
      <a:hlink>
        <a:srgbClr xmlns:mc="http://schemas.openxmlformats.org/markup-compatibility/2006" xmlns:a14="http://schemas.microsoft.com/office/drawing/2007/7/7/main" val="00CCFF" mc:Ignorable=""/>
      </a:hlink>
      <a:folHlink>
        <a:srgbClr xmlns:mc="http://schemas.openxmlformats.org/markup-compatibility/2006" xmlns:a14="http://schemas.microsoft.com/office/drawing/2007/7/7/main" val="BEBEBE" mc:Ignorabl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5.xml><?xml version="1.0" encoding="utf-8"?>
<a:theme xmlns:a="http://schemas.openxmlformats.org/drawingml/2006/main" name="1_Heroes Happen Here - Launch Wave 2008 Template">
  <a:themeElements>
    <a:clrScheme name="Custom 116">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4D4D4D" mc:Ignorable=""/>
      </a:dk2>
      <a:lt2>
        <a:srgbClr xmlns:mc="http://schemas.openxmlformats.org/markup-compatibility/2006" xmlns:a14="http://schemas.microsoft.com/office/drawing/2007/7/7/main" val="CCCCCC" mc:Ignorable=""/>
      </a:lt2>
      <a:accent1>
        <a:srgbClr xmlns:mc="http://schemas.openxmlformats.org/markup-compatibility/2006" xmlns:a14="http://schemas.microsoft.com/office/drawing/2007/7/7/main" val="0099FF" mc:Ignorable=""/>
      </a:accent1>
      <a:accent2>
        <a:srgbClr xmlns:mc="http://schemas.openxmlformats.org/markup-compatibility/2006" xmlns:a14="http://schemas.microsoft.com/office/drawing/2007/7/7/main" val="FF3300" mc:Ignorable=""/>
      </a:accent2>
      <a:accent3>
        <a:srgbClr xmlns:mc="http://schemas.openxmlformats.org/markup-compatibility/2006" xmlns:a14="http://schemas.microsoft.com/office/drawing/2007/7/7/main" val="B0B3B2" mc:Ignorable=""/>
      </a:accent3>
      <a:accent4>
        <a:srgbClr xmlns:mc="http://schemas.openxmlformats.org/markup-compatibility/2006" xmlns:a14="http://schemas.microsoft.com/office/drawing/2007/7/7/main" val="6EE094" mc:Ignorable=""/>
      </a:accent4>
      <a:accent5>
        <a:srgbClr xmlns:mc="http://schemas.openxmlformats.org/markup-compatibility/2006" xmlns:a14="http://schemas.microsoft.com/office/drawing/2007/7/7/main" val="F09D42" mc:Ignorable=""/>
      </a:accent5>
      <a:accent6>
        <a:srgbClr xmlns:mc="http://schemas.openxmlformats.org/markup-compatibility/2006" xmlns:a14="http://schemas.microsoft.com/office/drawing/2007/7/7/main" val="B092E6" mc:Ignorable=""/>
      </a:accent6>
      <a:hlink>
        <a:srgbClr xmlns:mc="http://schemas.openxmlformats.org/markup-compatibility/2006" xmlns:a14="http://schemas.microsoft.com/office/drawing/2007/7/7/main" val="00CCFF" mc:Ignorable=""/>
      </a:hlink>
      <a:folHlink>
        <a:srgbClr xmlns:mc="http://schemas.openxmlformats.org/markup-compatibility/2006" xmlns:a14="http://schemas.microsoft.com/office/drawing/2007/7/7/main" val="BEBEBE" mc:Ignorabl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6.xml><?xml version="1.0" encoding="utf-8"?>
<a:theme xmlns:a="http://schemas.openxmlformats.org/drawingml/2006/main" name="2_Heroes Happen Here - Launch Wave 2008 Template">
  <a:themeElements>
    <a:clrScheme name="Custom 116">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4D4D4D" mc:Ignorable=""/>
      </a:dk2>
      <a:lt2>
        <a:srgbClr xmlns:mc="http://schemas.openxmlformats.org/markup-compatibility/2006" xmlns:a14="http://schemas.microsoft.com/office/drawing/2007/7/7/main" val="CCCCCC" mc:Ignorable=""/>
      </a:lt2>
      <a:accent1>
        <a:srgbClr xmlns:mc="http://schemas.openxmlformats.org/markup-compatibility/2006" xmlns:a14="http://schemas.microsoft.com/office/drawing/2007/7/7/main" val="0099FF" mc:Ignorable=""/>
      </a:accent1>
      <a:accent2>
        <a:srgbClr xmlns:mc="http://schemas.openxmlformats.org/markup-compatibility/2006" xmlns:a14="http://schemas.microsoft.com/office/drawing/2007/7/7/main" val="FF3300" mc:Ignorable=""/>
      </a:accent2>
      <a:accent3>
        <a:srgbClr xmlns:mc="http://schemas.openxmlformats.org/markup-compatibility/2006" xmlns:a14="http://schemas.microsoft.com/office/drawing/2007/7/7/main" val="B0B3B2" mc:Ignorable=""/>
      </a:accent3>
      <a:accent4>
        <a:srgbClr xmlns:mc="http://schemas.openxmlformats.org/markup-compatibility/2006" xmlns:a14="http://schemas.microsoft.com/office/drawing/2007/7/7/main" val="6EE094" mc:Ignorable=""/>
      </a:accent4>
      <a:accent5>
        <a:srgbClr xmlns:mc="http://schemas.openxmlformats.org/markup-compatibility/2006" xmlns:a14="http://schemas.microsoft.com/office/drawing/2007/7/7/main" val="F09D42" mc:Ignorable=""/>
      </a:accent5>
      <a:accent6>
        <a:srgbClr xmlns:mc="http://schemas.openxmlformats.org/markup-compatibility/2006" xmlns:a14="http://schemas.microsoft.com/office/drawing/2007/7/7/main" val="B092E6" mc:Ignorable=""/>
      </a:accent6>
      <a:hlink>
        <a:srgbClr xmlns:mc="http://schemas.openxmlformats.org/markup-compatibility/2006" xmlns:a14="http://schemas.microsoft.com/office/drawing/2007/7/7/main" val="00CCFF" mc:Ignorable=""/>
      </a:hlink>
      <a:folHlink>
        <a:srgbClr xmlns:mc="http://schemas.openxmlformats.org/markup-compatibility/2006" xmlns:a14="http://schemas.microsoft.com/office/drawing/2007/7/7/main" val="BEBEBE" mc:Ignorabl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7.xml><?xml version="1.0" encoding="utf-8"?>
<a:theme xmlns:a="http://schemas.openxmlformats.org/drawingml/2006/main" name="3_Heroes Happen Here - Launch Wave 2008 Template">
  <a:themeElements>
    <a:clrScheme name="Custom 116">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4D4D4D" mc:Ignorable=""/>
      </a:dk2>
      <a:lt2>
        <a:srgbClr xmlns:mc="http://schemas.openxmlformats.org/markup-compatibility/2006" xmlns:a14="http://schemas.microsoft.com/office/drawing/2007/7/7/main" val="CCCCCC" mc:Ignorable=""/>
      </a:lt2>
      <a:accent1>
        <a:srgbClr xmlns:mc="http://schemas.openxmlformats.org/markup-compatibility/2006" xmlns:a14="http://schemas.microsoft.com/office/drawing/2007/7/7/main" val="0099FF" mc:Ignorable=""/>
      </a:accent1>
      <a:accent2>
        <a:srgbClr xmlns:mc="http://schemas.openxmlformats.org/markup-compatibility/2006" xmlns:a14="http://schemas.microsoft.com/office/drawing/2007/7/7/main" val="FF3300" mc:Ignorable=""/>
      </a:accent2>
      <a:accent3>
        <a:srgbClr xmlns:mc="http://schemas.openxmlformats.org/markup-compatibility/2006" xmlns:a14="http://schemas.microsoft.com/office/drawing/2007/7/7/main" val="B0B3B2" mc:Ignorable=""/>
      </a:accent3>
      <a:accent4>
        <a:srgbClr xmlns:mc="http://schemas.openxmlformats.org/markup-compatibility/2006" xmlns:a14="http://schemas.microsoft.com/office/drawing/2007/7/7/main" val="6EE094" mc:Ignorable=""/>
      </a:accent4>
      <a:accent5>
        <a:srgbClr xmlns:mc="http://schemas.openxmlformats.org/markup-compatibility/2006" xmlns:a14="http://schemas.microsoft.com/office/drawing/2007/7/7/main" val="F09D42" mc:Ignorable=""/>
      </a:accent5>
      <a:accent6>
        <a:srgbClr xmlns:mc="http://schemas.openxmlformats.org/markup-compatibility/2006" xmlns:a14="http://schemas.microsoft.com/office/drawing/2007/7/7/main" val="B092E6" mc:Ignorable=""/>
      </a:accent6>
      <a:hlink>
        <a:srgbClr xmlns:mc="http://schemas.openxmlformats.org/markup-compatibility/2006" xmlns:a14="http://schemas.microsoft.com/office/drawing/2007/7/7/main" val="00CCFF" mc:Ignorable=""/>
      </a:hlink>
      <a:folHlink>
        <a:srgbClr xmlns:mc="http://schemas.openxmlformats.org/markup-compatibility/2006" xmlns:a14="http://schemas.microsoft.com/office/drawing/2007/7/7/main" val="BEBEBE" mc:Ignorabl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8.xml><?xml version="1.0" encoding="utf-8"?>
<a:theme xmlns:a="http://schemas.openxmlformats.org/drawingml/2006/main" name="4_Heroes Happen Here - Launch Wave 2008 Template">
  <a:themeElements>
    <a:clrScheme name="Custom 116">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4D4D4D" mc:Ignorable=""/>
      </a:dk2>
      <a:lt2>
        <a:srgbClr xmlns:mc="http://schemas.openxmlformats.org/markup-compatibility/2006" xmlns:a14="http://schemas.microsoft.com/office/drawing/2007/7/7/main" val="CCCCCC" mc:Ignorable=""/>
      </a:lt2>
      <a:accent1>
        <a:srgbClr xmlns:mc="http://schemas.openxmlformats.org/markup-compatibility/2006" xmlns:a14="http://schemas.microsoft.com/office/drawing/2007/7/7/main" val="0099FF" mc:Ignorable=""/>
      </a:accent1>
      <a:accent2>
        <a:srgbClr xmlns:mc="http://schemas.openxmlformats.org/markup-compatibility/2006" xmlns:a14="http://schemas.microsoft.com/office/drawing/2007/7/7/main" val="FF3300" mc:Ignorable=""/>
      </a:accent2>
      <a:accent3>
        <a:srgbClr xmlns:mc="http://schemas.openxmlformats.org/markup-compatibility/2006" xmlns:a14="http://schemas.microsoft.com/office/drawing/2007/7/7/main" val="B0B3B2" mc:Ignorable=""/>
      </a:accent3>
      <a:accent4>
        <a:srgbClr xmlns:mc="http://schemas.openxmlformats.org/markup-compatibility/2006" xmlns:a14="http://schemas.microsoft.com/office/drawing/2007/7/7/main" val="6EE094" mc:Ignorable=""/>
      </a:accent4>
      <a:accent5>
        <a:srgbClr xmlns:mc="http://schemas.openxmlformats.org/markup-compatibility/2006" xmlns:a14="http://schemas.microsoft.com/office/drawing/2007/7/7/main" val="F09D42" mc:Ignorable=""/>
      </a:accent5>
      <a:accent6>
        <a:srgbClr xmlns:mc="http://schemas.openxmlformats.org/markup-compatibility/2006" xmlns:a14="http://schemas.microsoft.com/office/drawing/2007/7/7/main" val="B092E6" mc:Ignorable=""/>
      </a:accent6>
      <a:hlink>
        <a:srgbClr xmlns:mc="http://schemas.openxmlformats.org/markup-compatibility/2006" xmlns:a14="http://schemas.microsoft.com/office/drawing/2007/7/7/main" val="00CCFF" mc:Ignorable=""/>
      </a:hlink>
      <a:folHlink>
        <a:srgbClr xmlns:mc="http://schemas.openxmlformats.org/markup-compatibility/2006" xmlns:a14="http://schemas.microsoft.com/office/drawing/2007/7/7/main" val="BEBEBE" mc:Ignorabl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9.xml><?xml version="1.0" encoding="utf-8"?>
<a:theme xmlns:a="http://schemas.openxmlformats.org/drawingml/2006/main" name="5_Heroes Happen Here - Launch Wave 2008 Template">
  <a:themeElements>
    <a:clrScheme name="Custom 116">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4D4D4D" mc:Ignorable=""/>
      </a:dk2>
      <a:lt2>
        <a:srgbClr xmlns:mc="http://schemas.openxmlformats.org/markup-compatibility/2006" xmlns:a14="http://schemas.microsoft.com/office/drawing/2007/7/7/main" val="CCCCCC" mc:Ignorable=""/>
      </a:lt2>
      <a:accent1>
        <a:srgbClr xmlns:mc="http://schemas.openxmlformats.org/markup-compatibility/2006" xmlns:a14="http://schemas.microsoft.com/office/drawing/2007/7/7/main" val="0099FF" mc:Ignorable=""/>
      </a:accent1>
      <a:accent2>
        <a:srgbClr xmlns:mc="http://schemas.openxmlformats.org/markup-compatibility/2006" xmlns:a14="http://schemas.microsoft.com/office/drawing/2007/7/7/main" val="FF3300" mc:Ignorable=""/>
      </a:accent2>
      <a:accent3>
        <a:srgbClr xmlns:mc="http://schemas.openxmlformats.org/markup-compatibility/2006" xmlns:a14="http://schemas.microsoft.com/office/drawing/2007/7/7/main" val="B0B3B2" mc:Ignorable=""/>
      </a:accent3>
      <a:accent4>
        <a:srgbClr xmlns:mc="http://schemas.openxmlformats.org/markup-compatibility/2006" xmlns:a14="http://schemas.microsoft.com/office/drawing/2007/7/7/main" val="6EE094" mc:Ignorable=""/>
      </a:accent4>
      <a:accent5>
        <a:srgbClr xmlns:mc="http://schemas.openxmlformats.org/markup-compatibility/2006" xmlns:a14="http://schemas.microsoft.com/office/drawing/2007/7/7/main" val="F09D42" mc:Ignorable=""/>
      </a:accent5>
      <a:accent6>
        <a:srgbClr xmlns:mc="http://schemas.openxmlformats.org/markup-compatibility/2006" xmlns:a14="http://schemas.microsoft.com/office/drawing/2007/7/7/main" val="B092E6" mc:Ignorable=""/>
      </a:accent6>
      <a:hlink>
        <a:srgbClr xmlns:mc="http://schemas.openxmlformats.org/markup-compatibility/2006" xmlns:a14="http://schemas.microsoft.com/office/drawing/2007/7/7/main" val="00CCFF" mc:Ignorable=""/>
      </a:hlink>
      <a:folHlink>
        <a:srgbClr xmlns:mc="http://schemas.openxmlformats.org/markup-compatibility/2006" xmlns:a14="http://schemas.microsoft.com/office/drawing/2007/7/7/main" val="BEBEBE" mc:Ignorabl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xmlns:mc="http://schemas.openxmlformats.org/markup-compatibility/2006" xmlns:a14="http://schemas.microsoft.com/office/drawing/2007/7/7/main" val="775F55" mc:Ignorable=""/>
    </a:dk2>
    <a:lt2>
      <a:srgbClr xmlns:mc="http://schemas.openxmlformats.org/markup-compatibility/2006" xmlns:a14="http://schemas.microsoft.com/office/drawing/2007/7/7/main" val="EBDDC3" mc:Ignorable=""/>
    </a:lt2>
    <a:accent1>
      <a:srgbClr xmlns:mc="http://schemas.openxmlformats.org/markup-compatibility/2006" xmlns:a14="http://schemas.microsoft.com/office/drawing/2007/7/7/main" val="94B6D2" mc:Ignorable=""/>
    </a:accent1>
    <a:accent2>
      <a:srgbClr xmlns:mc="http://schemas.openxmlformats.org/markup-compatibility/2006" xmlns:a14="http://schemas.microsoft.com/office/drawing/2007/7/7/main" val="DD8047" mc:Ignorable=""/>
    </a:accent2>
    <a:accent3>
      <a:srgbClr xmlns:mc="http://schemas.openxmlformats.org/markup-compatibility/2006" xmlns:a14="http://schemas.microsoft.com/office/drawing/2007/7/7/main" val="A5AB81" mc:Ignorable=""/>
    </a:accent3>
    <a:accent4>
      <a:srgbClr xmlns:mc="http://schemas.openxmlformats.org/markup-compatibility/2006" xmlns:a14="http://schemas.microsoft.com/office/drawing/2007/7/7/main" val="D8B25C" mc:Ignorable=""/>
    </a:accent4>
    <a:accent5>
      <a:srgbClr xmlns:mc="http://schemas.openxmlformats.org/markup-compatibility/2006" xmlns:a14="http://schemas.microsoft.com/office/drawing/2007/7/7/main" val="7BA79D" mc:Ignorable=""/>
    </a:accent5>
    <a:accent6>
      <a:srgbClr xmlns:mc="http://schemas.openxmlformats.org/markup-compatibility/2006" xmlns:a14="http://schemas.microsoft.com/office/drawing/2007/7/7/main" val="968C8C" mc:Ignorable=""/>
    </a:accent6>
    <a:hlink>
      <a:srgbClr xmlns:mc="http://schemas.openxmlformats.org/markup-compatibility/2006" xmlns:a14="http://schemas.microsoft.com/office/drawing/2007/7/7/main" val="F7B615" mc:Ignorable=""/>
    </a:hlink>
    <a:folHlink>
      <a:srgbClr xmlns:mc="http://schemas.openxmlformats.org/markup-compatibility/2006" xmlns:a14="http://schemas.microsoft.com/office/drawing/2007/7/7/main" val="704404" mc:Ignorable=""/>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outs:outSpaceData xmlns:outs="http://schemas.microsoft.com/office/2009/outspace/metadata">
  <outs:relatedDates>
    <outs:relatedDate>
      <outs:type>3</outs:type>
      <outs:displayName>Last Modified</outs:displayName>
      <outs:dateTime>2010-01-15T03:33:55Z</outs:dateTime>
      <outs:isPinned>true</outs:isPinned>
    </outs:relatedDate>
    <outs:relatedDate>
      <outs:type>2</outs:type>
      <outs:displayName>Created</outs:displayName>
      <outs:dateTime>2006-08-16T00:00:00Z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tonyd</outs:displayName>
          <outs:accountName/>
        </outs:relatedPerson>
      </outs:people>
      <outs:source>0</outs:source>
      <outs:isPinned>true</outs:isPinned>
    </outs:relatedPeopleItem>
    <outs:relatedPeopleItem>
      <outs:category>Last modified by</outs:category>
      <outs:people>
        <outs:relatedPerson>
          <outs:displayName>sambits</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B76003DA2CB2EA4592B36E3D0A7F54E0" ma:contentTypeVersion="0" ma:contentTypeDescription="Create a new document." ma:contentTypeScope="" ma:versionID="c7dc03f8889e4506c75f32d7f098bd8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008763-0563-4BC7-97D4-FE461A59F1C3}"/>
</file>

<file path=customXml/itemProps2.xml><?xml version="1.0" encoding="utf-8"?>
<ds:datastoreItem xmlns:ds="http://schemas.openxmlformats.org/officeDocument/2006/customXml" ds:itemID="{D7DC7AA6-6315-421F-89C5-49319F5B8395}"/>
</file>

<file path=customXml/itemProps3.xml><?xml version="1.0" encoding="utf-8"?>
<ds:datastoreItem xmlns:ds="http://schemas.openxmlformats.org/officeDocument/2006/customXml" ds:itemID="{A1618C0E-7AC2-42D3-8DCE-601CF60D0A75}"/>
</file>

<file path=customXml/itemProps4.xml><?xml version="1.0" encoding="utf-8"?>
<ds:datastoreItem xmlns:ds="http://schemas.openxmlformats.org/officeDocument/2006/customXml" ds:itemID="{297198C8-C207-460F-B4F2-76A7A8C2B8F7}"/>
</file>

<file path=docProps/app.xml><?xml version="1.0" encoding="utf-8"?>
<Properties xmlns="http://schemas.openxmlformats.org/officeDocument/2006/extended-properties" xmlns:vt="http://schemas.openxmlformats.org/officeDocument/2006/docPropsVTypes">
  <Template>SVRlightred</Template>
  <TotalTime>17165</TotalTime>
  <Words>6093</Words>
  <Application>Microsoft Office PowerPoint</Application>
  <PresentationFormat>On-screen Show (4:3)</PresentationFormat>
  <Paragraphs>885</Paragraphs>
  <Slides>41</Slides>
  <Notes>35</Notes>
  <HiddenSlides>0</HiddenSlides>
  <MMClips>0</MMClips>
  <ScaleCrop>false</ScaleCrop>
  <HeadingPairs>
    <vt:vector size="4" baseType="variant">
      <vt:variant>
        <vt:lpstr>Theme</vt:lpstr>
      </vt:variant>
      <vt:variant>
        <vt:i4>14</vt:i4>
      </vt:variant>
      <vt:variant>
        <vt:lpstr>Slide Titles</vt:lpstr>
      </vt:variant>
      <vt:variant>
        <vt:i4>41</vt:i4>
      </vt:variant>
    </vt:vector>
  </HeadingPairs>
  <TitlesOfParts>
    <vt:vector size="55" baseType="lpstr">
      <vt:lpstr>SVR-dark-red</vt:lpstr>
      <vt:lpstr>White with Courier font for code slides</vt:lpstr>
      <vt:lpstr>Office Theme</vt:lpstr>
      <vt:lpstr>Heroes Happen Here - Launch Wave 2008 Template</vt:lpstr>
      <vt:lpstr>1_Heroes Happen Here - Launch Wave 2008 Template</vt:lpstr>
      <vt:lpstr>2_Heroes Happen Here - Launch Wave 2008 Template</vt:lpstr>
      <vt:lpstr>3_Heroes Happen Here - Launch Wave 2008 Template</vt:lpstr>
      <vt:lpstr>4_Heroes Happen Here - Launch Wave 2008 Template</vt:lpstr>
      <vt:lpstr>5_Heroes Happen Here - Launch Wave 2008 Template</vt:lpstr>
      <vt:lpstr>1_SVRdarkred</vt:lpstr>
      <vt:lpstr>2_SVRdarkred</vt:lpstr>
      <vt:lpstr>3_SVRdarkred</vt:lpstr>
      <vt:lpstr>4_SVRdarkred</vt:lpstr>
      <vt:lpstr>5_SVRdarkred</vt:lpstr>
      <vt:lpstr>Reduce your cost and  improve your agility with SQL Server Consolidation</vt:lpstr>
      <vt:lpstr>Agenda</vt:lpstr>
      <vt:lpstr>PowerPoint Presentation</vt:lpstr>
      <vt:lpstr>What Is Consolidation?</vt:lpstr>
      <vt:lpstr>Forces Driving Consolidation</vt:lpstr>
      <vt:lpstr>Key Enablers</vt:lpstr>
      <vt:lpstr>PowerPoint Presentation</vt:lpstr>
      <vt:lpstr>Choosing a Data Platform</vt:lpstr>
      <vt:lpstr>Server Consolidation Considerations</vt:lpstr>
      <vt:lpstr>SQL Server 2008  R2 TCO</vt:lpstr>
      <vt:lpstr>SQL Server 2008  R2 Business Value</vt:lpstr>
      <vt:lpstr>Choosing a Data Platform</vt:lpstr>
      <vt:lpstr>SQL Server 2008 R2 and Virtualization</vt:lpstr>
      <vt:lpstr>Standardization</vt:lpstr>
      <vt:lpstr>Consolidation with  SQL Server 2008 R2</vt:lpstr>
      <vt:lpstr>Choosing the Right Consolidation Approach</vt:lpstr>
      <vt:lpstr>Comparing Consolidation Approaches</vt:lpstr>
      <vt:lpstr>Consolidating with SQL Server 2008</vt:lpstr>
      <vt:lpstr>Consolidating with SQL Server 2008</vt:lpstr>
      <vt:lpstr>Consolidating with SQL Server 2008 R2</vt:lpstr>
      <vt:lpstr>Consolidating with SQL Server 2008 R2</vt:lpstr>
      <vt:lpstr>Security</vt:lpstr>
      <vt:lpstr>Reduce Storage Requirements</vt:lpstr>
      <vt:lpstr>Manage Workloads Predictably</vt:lpstr>
      <vt:lpstr>SQL Server 2008 R2 Support for Virtualization</vt:lpstr>
      <vt:lpstr>Consolidating with SQL Server 2008</vt:lpstr>
      <vt:lpstr>High Availability with Guest Clustering Using iSCSI</vt:lpstr>
      <vt:lpstr>High Availability with Live Migration</vt:lpstr>
      <vt:lpstr>SQL Server Performance: SLAT Impact</vt:lpstr>
      <vt:lpstr>Creating and managing Virtual Machines</vt:lpstr>
      <vt:lpstr>Best Practices and Recommendations</vt:lpstr>
      <vt:lpstr>Consolidation Using  Windows &amp; SQL Server 2008 R2®</vt:lpstr>
      <vt:lpstr>Utility Control Point (UCP)</vt:lpstr>
      <vt:lpstr>Key Concept - Data Tier Application</vt:lpstr>
      <vt:lpstr>Case Study - Microsoft IT Consolidation Operational Results</vt:lpstr>
      <vt:lpstr>PowerPoint Presentation</vt:lpstr>
      <vt:lpstr>Appendix</vt:lpstr>
      <vt:lpstr>Consolidation Hardware – NUMA &amp; 64bit</vt:lpstr>
      <vt:lpstr>Consolidation Hardware – hardware assists</vt:lpstr>
      <vt:lpstr>Consolidation Hardware – Snoop Filtering</vt:lpstr>
      <vt:lpstr>Consolidation Hardware – Snoop Filtering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 Server</dc:title>
  <dc:creator>tonyd</dc:creator>
  <cp:lastModifiedBy>shans</cp:lastModifiedBy>
  <cp:revision>1057</cp:revision>
  <dcterms:created xsi:type="dcterms:W3CDTF">2006-08-16T00:00:00Z</dcterms:created>
  <dcterms:modified xsi:type="dcterms:W3CDTF">2010-04-07T06:21:56Z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0x010100B76003DA2CB2EA4592B36E3D0A7F54E0</vt:lpwstr>
  </property>
</Properties>
</file>