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43"/>
  </p:notesMasterIdLst>
  <p:handoutMasterIdLst>
    <p:handoutMasterId r:id="rId44"/>
  </p:handoutMasterIdLst>
  <p:sldIdLst>
    <p:sldId id="262" r:id="rId5"/>
    <p:sldId id="448" r:id="rId6"/>
    <p:sldId id="352" r:id="rId7"/>
    <p:sldId id="415" r:id="rId8"/>
    <p:sldId id="436" r:id="rId9"/>
    <p:sldId id="437" r:id="rId10"/>
    <p:sldId id="378" r:id="rId11"/>
    <p:sldId id="438" r:id="rId12"/>
    <p:sldId id="439" r:id="rId13"/>
    <p:sldId id="440" r:id="rId14"/>
    <p:sldId id="441" r:id="rId15"/>
    <p:sldId id="447" r:id="rId16"/>
    <p:sldId id="443" r:id="rId17"/>
    <p:sldId id="444" r:id="rId18"/>
    <p:sldId id="445" r:id="rId19"/>
    <p:sldId id="351" r:id="rId20"/>
    <p:sldId id="403" r:id="rId21"/>
    <p:sldId id="421" r:id="rId22"/>
    <p:sldId id="411" r:id="rId23"/>
    <p:sldId id="407" r:id="rId24"/>
    <p:sldId id="418" r:id="rId25"/>
    <p:sldId id="419" r:id="rId26"/>
    <p:sldId id="422"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 id="386" r:id="rId40"/>
    <p:sldId id="385" r:id="rId41"/>
    <p:sldId id="38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Lee Hill, Silver Fox Productions" initials="TLH&lt; SFP" lastIdx="4" clrIdx="0"/>
  <p:cmAuthor id="1" name="sarah bickle" initials="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07" autoAdjust="0"/>
  </p:normalViewPr>
  <p:slideViewPr>
    <p:cSldViewPr>
      <p:cViewPr>
        <p:scale>
          <a:sx n="60" d="100"/>
          <a:sy n="60" d="100"/>
        </p:scale>
        <p:origin x="-1440" y="78"/>
      </p:cViewPr>
      <p:guideLst>
        <p:guide orient="horz" pos="2160"/>
        <p:guide orient="horz" pos="1200"/>
        <p:guide orient="horz" pos="144"/>
        <p:guide orient="horz" pos="912"/>
        <p:guide orient="horz" pos="576"/>
        <p:guide orient="horz" pos="2736"/>
        <p:guide orient="horz" pos="4176"/>
        <p:guide pos="2880"/>
        <p:guide pos="240"/>
        <p:guide pos="5520"/>
        <p:guide pos="4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4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782BFF-3F1F-4B44-8A45-9838B172BCD0}" type="datetimeFigureOut">
              <a:rPr lang="zh-TW" altLang="en-US" smtClean="0"/>
              <a:pPr/>
              <a:t>2009/1/5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DCD981-9D51-45C7-96E3-798B8459C49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B9D90-3CE2-486D-B4E0-270D1764087B}" type="datetimeFigureOut">
              <a:rPr lang="en-US" smtClean="0"/>
              <a:pPr/>
              <a:t>1/5/2009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4069C-A4EE-4983-977E-C2DBBA2A88A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DateTime2</a:t>
            </a:r>
            <a:r>
              <a:rPr lang="en-AU" baseline="0" dirty="0" smtClean="0"/>
              <a:t> provides a much higher precision DateTime data type. This can be very important when importing data from other systems that support different date ranges.</a:t>
            </a:r>
          </a:p>
          <a:p>
            <a:endParaRPr lang="en-AU" baseline="0" dirty="0" smtClean="0"/>
          </a:p>
          <a:p>
            <a:r>
              <a:rPr lang="en-AU" baseline="0" dirty="0" smtClean="0"/>
              <a:t>SQL Server 2008 provides separate date and time data types! This is a woo-hoo moment for SQL Server and delivers on a very common request from users. SQL Server 2008 also provides support for storing and processing time offsets with datetime data. GETDATE() has been enhanced and replaced by SYSDATETIME() and SYSDATETIMEOFFSET().</a:t>
            </a:r>
          </a:p>
          <a:p>
            <a:endParaRPr lang="en-AU" baseline="0" dirty="0" smtClean="0"/>
          </a:p>
          <a:p>
            <a:r>
              <a:rPr lang="en-AU" baseline="0" dirty="0" smtClean="0"/>
              <a:t>In SQL Server 2005, user-defined data types and user-defined aggregates are limited to 8K of static data. This restriction has been lifted, and these objects can now be up to 2GB in size. This allows for significantly more powerful types, such as the new system CLR types: geometry, geography, and hierarchyid.</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A common</a:t>
            </a:r>
            <a:r>
              <a:rPr lang="en-AU" baseline="0" dirty="0" smtClean="0"/>
              <a:t> programming requirement is to insert data if it isn’t already there but update it if it does exist. The MERGE statement provides this ability in a single automatic operation. A great side benefit is that it does so on full sets of data, not just on individual rows. This can make a huge difference in ETL processes such as in SQL Server Integration Services when maintaining data warehouses or processing data from staging tables.</a:t>
            </a:r>
          </a:p>
          <a:p>
            <a:endParaRPr lang="en-AU" baseline="0" smtClean="0"/>
          </a:p>
          <a:p>
            <a:r>
              <a:rPr lang="zh-TW" altLang="en-US" smtClean="0"/>
              <a:t>資料表值參數是 </a:t>
            </a:r>
            <a:r>
              <a:rPr lang="en-US" altLang="zh-TW" smtClean="0"/>
              <a:t>SQL Server 2008 </a:t>
            </a:r>
            <a:r>
              <a:rPr lang="zh-TW" altLang="en-US" smtClean="0"/>
              <a:t>中的新參數類型。資料表值參數是使用使用者定義的資料表類型所宣告。您可以使用資料表值參數，將多個資料列傳送到 </a:t>
            </a:r>
            <a:r>
              <a:rPr lang="en-US" altLang="zh-TW" smtClean="0"/>
              <a:t>Transact-SQL </a:t>
            </a:r>
            <a:r>
              <a:rPr lang="zh-TW" altLang="en-US" smtClean="0"/>
              <a:t>陳述式或常式 </a:t>
            </a:r>
            <a:r>
              <a:rPr lang="en-US" altLang="zh-TW" smtClean="0"/>
              <a:t>(</a:t>
            </a:r>
            <a:r>
              <a:rPr lang="zh-TW" altLang="en-US" smtClean="0"/>
              <a:t>如預存程序或函數</a:t>
            </a:r>
            <a:r>
              <a:rPr lang="en-US" altLang="zh-TW" smtClean="0"/>
              <a:t>)</a:t>
            </a:r>
            <a:r>
              <a:rPr lang="zh-TW" altLang="en-US" smtClean="0"/>
              <a:t>，而不需要建立暫存資料表或許多參數。</a:t>
            </a:r>
            <a:endParaRPr lang="en-AU" baseline="0" smtClean="0"/>
          </a:p>
          <a:p>
            <a:endParaRPr lang="en-AU" baseline="0" dirty="0" smtClean="0"/>
          </a:p>
          <a:p>
            <a:r>
              <a:rPr lang="en-AU" baseline="0" dirty="0" smtClean="0"/>
              <a:t>It is also common to need to pass a list of values to a stored procedure. Most programmers accomplish this via hacks like comma-delimited lists and then have to break the list apart with table-valued UDFs. Alternatively, they have accepted the overhead of passing in XML parameters and then needing to crack those open. Table-valued parameters let you pass complex structures and lists directly into stored procedures and then have them already in a table format ready for processing in the procedure.</a:t>
            </a:r>
          </a:p>
          <a:p>
            <a:endParaRPr lang="en-AU" baseline="0" dirty="0" smtClean="0"/>
          </a:p>
          <a:p>
            <a:r>
              <a:rPr lang="en-AU" baseline="0" dirty="0" smtClean="0"/>
              <a:t>The INSERT statement now has the ability to insert multiple rows at once. Table-valued constructors have enabled this. They can also be used in a variety of other statements, such as in the source for a MERGE statement.</a:t>
            </a:r>
          </a:p>
          <a:p>
            <a:endParaRPr lang="en-AU" baseline="0" dirty="0" smtClean="0"/>
          </a:p>
          <a:p>
            <a:r>
              <a:rPr lang="en-AU" baseline="0" dirty="0" smtClean="0"/>
              <a:t>CUBE and ROLLUP provide limited aggregation abilities, but the new Grouping Sets provide a standard way to produce summary data.</a:t>
            </a:r>
          </a:p>
          <a:p>
            <a:endParaRPr lang="en-AU" baseline="0" dirty="0" smtClean="0"/>
          </a:p>
          <a:p>
            <a:r>
              <a:rPr lang="en-AU" baseline="0" dirty="0" smtClean="0"/>
              <a:t>In SQL Server 2005, sp_depends suffers from a lack of full knowledge about dependencies, mostly due to deferred name resolution. SQL Server 2008 replaces sp_depends with a pair of new dynamic management functions (DMFs) that accurately reflect object dependencies, including partial dependencies when the full information is not yet </a:t>
            </a:r>
            <a:r>
              <a:rPr lang="en-AU" baseline="0" smtClean="0"/>
              <a:t>known.</a:t>
            </a:r>
          </a:p>
          <a:p>
            <a:endParaRPr lang="en-AU" baseline="0" smtClean="0"/>
          </a:p>
          <a:p>
            <a:pPr defTabSz="912813"/>
            <a:r>
              <a:rPr lang="en-US" sz="1600" b="0" smtClean="0">
                <a:solidFill>
                  <a:srgbClr val="FFFFFF"/>
                </a:solidFill>
                <a:effectLst>
                  <a:outerShdw blurRad="38100" dist="38100" dir="2700000" algn="tl">
                    <a:srgbClr val="000000"/>
                  </a:outerShdw>
                </a:effectLst>
                <a:latin typeface="Arial" charset="0"/>
                <a:cs typeface="Arial" charset="0"/>
              </a:rPr>
              <a:t>sys.sql_expression_dependencies</a:t>
            </a:r>
          </a:p>
          <a:p>
            <a:pPr marL="339725" lvl="1" indent="-339725">
              <a:lnSpc>
                <a:spcPct val="90000"/>
              </a:lnSpc>
              <a:spcBef>
                <a:spcPct val="20000"/>
              </a:spcBef>
              <a:buClr>
                <a:schemeClr val="tx2"/>
              </a:buClr>
              <a:buSzPct val="120000"/>
              <a:buBlip>
                <a:blip r:embed="rId3"/>
              </a:buBlip>
            </a:pPr>
            <a:r>
              <a:rPr lang="en-US" sz="2000" smtClean="0">
                <a:solidFill>
                  <a:schemeClr val="tx1"/>
                </a:solidFill>
                <a:latin typeface="Calibri" pitchFamily="34" charset="0"/>
              </a:rPr>
              <a:t>New catalog view; replaces sys.sql_dependencies</a:t>
            </a:r>
          </a:p>
          <a:p>
            <a:pPr marL="339725" lvl="1" indent="-339725">
              <a:lnSpc>
                <a:spcPct val="90000"/>
              </a:lnSpc>
              <a:spcBef>
                <a:spcPct val="20000"/>
              </a:spcBef>
              <a:buClr>
                <a:schemeClr val="tx2"/>
              </a:buClr>
              <a:buSzPct val="120000"/>
              <a:buBlip>
                <a:blip r:embed="rId3"/>
              </a:buBlip>
            </a:pPr>
            <a:r>
              <a:rPr lang="en-US" sz="2000" smtClean="0">
                <a:solidFill>
                  <a:schemeClr val="tx1"/>
                </a:solidFill>
                <a:latin typeface="Calibri" pitchFamily="34" charset="0"/>
              </a:rPr>
              <a:t>Tracks both schema-bound and non-schema-bound dependencies</a:t>
            </a:r>
          </a:p>
          <a:p>
            <a:pPr marL="339725" lvl="1" indent="-339725">
              <a:lnSpc>
                <a:spcPct val="90000"/>
              </a:lnSpc>
              <a:spcBef>
                <a:spcPct val="20000"/>
              </a:spcBef>
              <a:buClr>
                <a:schemeClr val="tx2"/>
              </a:buClr>
              <a:buSzPct val="120000"/>
              <a:buBlip>
                <a:blip r:embed="rId3"/>
              </a:buBlip>
            </a:pPr>
            <a:r>
              <a:rPr lang="en-US" sz="2000" smtClean="0">
                <a:solidFill>
                  <a:schemeClr val="tx1"/>
                </a:solidFill>
                <a:latin typeface="Calibri" pitchFamily="34" charset="0"/>
              </a:rPr>
              <a:t>Tracks cross-database and cross-server references (by name)</a:t>
            </a:r>
          </a:p>
          <a:p>
            <a:pPr defTabSz="912813"/>
            <a:r>
              <a:rPr lang="en-US" sz="1600" b="0" smtClean="0">
                <a:solidFill>
                  <a:srgbClr val="FFFFFF"/>
                </a:solidFill>
                <a:effectLst>
                  <a:outerShdw blurRad="38100" dist="38100" dir="2700000" algn="tl">
                    <a:srgbClr val="000000"/>
                  </a:outerShdw>
                </a:effectLst>
                <a:latin typeface="Arial" charset="0"/>
                <a:cs typeface="Arial" charset="0"/>
              </a:rPr>
              <a:t>sys.dm_sql_referenced_entities</a:t>
            </a:r>
          </a:p>
          <a:p>
            <a:pPr marL="339725" lvl="1" indent="-339725">
              <a:lnSpc>
                <a:spcPct val="90000"/>
              </a:lnSpc>
              <a:spcBef>
                <a:spcPct val="20000"/>
              </a:spcBef>
              <a:buClr>
                <a:schemeClr val="tx2"/>
              </a:buClr>
              <a:buSzPct val="120000"/>
              <a:buBlip>
                <a:blip r:embed="rId3"/>
              </a:buBlip>
            </a:pPr>
            <a:r>
              <a:rPr lang="en-US" sz="2000" smtClean="0">
                <a:solidFill>
                  <a:schemeClr val="tx1"/>
                </a:solidFill>
                <a:latin typeface="Calibri" pitchFamily="34" charset="0"/>
              </a:rPr>
              <a:t>New dynamic management function; replaces sp_depends</a:t>
            </a:r>
          </a:p>
          <a:p>
            <a:pPr marL="339725" lvl="1" indent="-339725">
              <a:lnSpc>
                <a:spcPct val="90000"/>
              </a:lnSpc>
              <a:spcBef>
                <a:spcPct val="20000"/>
              </a:spcBef>
              <a:buClr>
                <a:schemeClr val="tx2"/>
              </a:buClr>
              <a:buSzPct val="120000"/>
              <a:buBlip>
                <a:blip r:embed="rId3"/>
              </a:buBlip>
            </a:pPr>
            <a:r>
              <a:rPr lang="en-US" sz="2000" smtClean="0">
                <a:solidFill>
                  <a:schemeClr val="tx1"/>
                </a:solidFill>
                <a:latin typeface="Calibri" pitchFamily="34" charset="0"/>
              </a:rPr>
              <a:t>Returns a row for each entity referenced by a given entity</a:t>
            </a:r>
          </a:p>
          <a:p>
            <a:pPr marL="339725" lvl="1" indent="-339725">
              <a:lnSpc>
                <a:spcPct val="90000"/>
              </a:lnSpc>
              <a:spcBef>
                <a:spcPct val="20000"/>
              </a:spcBef>
              <a:buClr>
                <a:schemeClr val="tx2"/>
              </a:buClr>
              <a:buSzPct val="120000"/>
              <a:buBlip>
                <a:blip r:embed="rId3"/>
              </a:buBlip>
            </a:pPr>
            <a:r>
              <a:rPr lang="en-US" sz="2000" smtClean="0">
                <a:solidFill>
                  <a:schemeClr val="tx1"/>
                </a:solidFill>
                <a:latin typeface="Calibri" pitchFamily="34" charset="0"/>
              </a:rPr>
              <a:t>For example, show me all objects referenced in stored procedure p1</a:t>
            </a:r>
          </a:p>
          <a:p>
            <a:pPr defTabSz="912813"/>
            <a:r>
              <a:rPr lang="en-US" sz="1600" b="0" smtClean="0">
                <a:solidFill>
                  <a:srgbClr val="FFFFFF"/>
                </a:solidFill>
                <a:effectLst>
                  <a:outerShdw blurRad="38100" dist="38100" dir="2700000" algn="tl">
                    <a:srgbClr val="000000"/>
                  </a:outerShdw>
                </a:effectLst>
                <a:latin typeface="Arial" charset="0"/>
                <a:cs typeface="Arial" charset="0"/>
              </a:rPr>
              <a:t>sys.dm_sql_referencing_entities</a:t>
            </a:r>
          </a:p>
          <a:p>
            <a:pPr marL="339725" lvl="1" indent="-339725">
              <a:lnSpc>
                <a:spcPct val="90000"/>
              </a:lnSpc>
              <a:spcBef>
                <a:spcPct val="20000"/>
              </a:spcBef>
              <a:buClr>
                <a:schemeClr val="tx2"/>
              </a:buClr>
              <a:buSzPct val="120000"/>
              <a:buBlip>
                <a:blip r:embed="rId3"/>
              </a:buBlip>
            </a:pPr>
            <a:r>
              <a:rPr lang="en-US" sz="2000" smtClean="0">
                <a:solidFill>
                  <a:schemeClr val="tx1"/>
                </a:solidFill>
                <a:latin typeface="Calibri" pitchFamily="34" charset="0"/>
              </a:rPr>
              <a:t>New dynamic management function; replaces sp_depends</a:t>
            </a:r>
          </a:p>
          <a:p>
            <a:pPr marL="339725" lvl="1" indent="-339725">
              <a:lnSpc>
                <a:spcPct val="90000"/>
              </a:lnSpc>
              <a:spcBef>
                <a:spcPct val="20000"/>
              </a:spcBef>
              <a:buClr>
                <a:schemeClr val="tx2"/>
              </a:buClr>
              <a:buSzPct val="120000"/>
              <a:buBlip>
                <a:blip r:embed="rId3"/>
              </a:buBlip>
            </a:pPr>
            <a:r>
              <a:rPr lang="en-US" sz="2000" smtClean="0">
                <a:solidFill>
                  <a:schemeClr val="tx1"/>
                </a:solidFill>
                <a:latin typeface="Calibri" pitchFamily="34" charset="0"/>
              </a:rPr>
              <a:t>Returns a row for each entity that references a given entity</a:t>
            </a:r>
          </a:p>
          <a:p>
            <a:pPr marL="339725" lvl="1" indent="-339725">
              <a:lnSpc>
                <a:spcPct val="90000"/>
              </a:lnSpc>
              <a:spcBef>
                <a:spcPct val="20000"/>
              </a:spcBef>
              <a:buClr>
                <a:schemeClr val="tx2"/>
              </a:buClr>
              <a:buSzPct val="120000"/>
              <a:buBlip>
                <a:blip r:embed="rId3"/>
              </a:buBlip>
            </a:pPr>
            <a:r>
              <a:rPr lang="en-US" sz="2000" smtClean="0">
                <a:solidFill>
                  <a:schemeClr val="tx1"/>
                </a:solidFill>
                <a:latin typeface="Calibri" pitchFamily="34" charset="0"/>
              </a:rPr>
              <a:t>For example, show me all objects that would be broken if I drop table t1</a:t>
            </a:r>
          </a:p>
          <a:p>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a:ln/>
        </p:spPr>
      </p:sp>
      <p:sp>
        <p:nvSpPr>
          <p:cNvPr id="54274" name="Rectangle 3"/>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rtl="0"/>
            <a:r>
              <a:rPr lang="en-US" dirty="0" smtClean="0"/>
              <a:t>The CONVERT function is enhanced in SQL Server 2008 to support new conversion options between character strings and binary data types. You determine the conversion option to use by specifying a style number as the third argument. Style 0 is the default behavior that was supported in previous SQL Server versions—this style translates character strings to the binary representation of the ASCII codes for the characters and vice versa.</a:t>
            </a:r>
          </a:p>
          <a:p>
            <a:pPr rtl="0"/>
            <a:endParaRPr lang="en-US" dirty="0" smtClean="0"/>
          </a:p>
          <a:p>
            <a:pPr rtl="0"/>
            <a:r>
              <a:rPr lang="en-US" dirty="0" smtClean="0"/>
              <a:t>Styles 1 and 2 introduce new functionality. These styles convert a hex string literal to a binary value that contains the same digits when presented in hex form and vice versa. If you use Style 1 when converting from a character string to a binary value, the input character string should include the 0x prefix; if you use Style 2, it should not. Similarly, if you use Style 1 when converting from a binary value to a character string, the output character string will contain the 0x prefix; if you use Style 2, it will not. The following example demonstrates using styles 1 and 2:</a:t>
            </a:r>
          </a:p>
          <a:p>
            <a:pPr rtl="0"/>
            <a:r>
              <a:rPr lang="en-US" dirty="0" smtClean="0"/>
              <a:t> </a:t>
            </a:r>
          </a:p>
          <a:p>
            <a:endParaRPr lang="zh-TW" altLang="en-US" dirty="0"/>
          </a:p>
        </p:txBody>
      </p:sp>
      <p:sp>
        <p:nvSpPr>
          <p:cNvPr id="4" name="投影片編號版面配置區 3"/>
          <p:cNvSpPr>
            <a:spLocks noGrp="1"/>
          </p:cNvSpPr>
          <p:nvPr>
            <p:ph type="sldNum" sz="quarter" idx="10"/>
          </p:nvPr>
        </p:nvSpPr>
        <p:spPr/>
        <p:txBody>
          <a:bodyPr/>
          <a:lstStyle/>
          <a:p>
            <a:fld id="{E9D4069C-A4EE-4983-977E-C2DBBA2A88A9}"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a:ln/>
        </p:spPr>
      </p:sp>
      <p:sp>
        <p:nvSpPr>
          <p:cNvPr id="29698" name="Rectangle 3"/>
          <p:cNvSpPr>
            <a:spLocks noGrp="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a:ln/>
        </p:spPr>
      </p:sp>
      <p:sp>
        <p:nvSpPr>
          <p:cNvPr id="29698" name="Rectangle 3"/>
          <p:cNvSpPr>
            <a:spLocks noGrp="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SWITCHOFFSET function adjusts an input DATETIMEOFFSET value to a specified time zone, while preserving the UTC value. The syntax is SWITCHOFFSET(</a:t>
            </a:r>
            <a:r>
              <a:rPr lang="en-US" i="1" dirty="0" err="1" smtClean="0"/>
              <a:t>datetimeoffset_value</a:t>
            </a:r>
            <a:r>
              <a:rPr lang="en-US" dirty="0" smtClean="0"/>
              <a:t>, </a:t>
            </a:r>
            <a:r>
              <a:rPr lang="en-US" i="1" dirty="0" err="1" smtClean="0"/>
              <a:t>time_zone</a:t>
            </a:r>
            <a:r>
              <a:rPr lang="en-US" dirty="0" smtClean="0"/>
              <a: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1/5/2009 8:39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Modeling</a:t>
            </a:r>
            <a:r>
              <a:rPr lang="en-AU" dirty="0" smtClean="0"/>
              <a:t> tree-structured data in</a:t>
            </a:r>
            <a:r>
              <a:rPr lang="en-AU" baseline="0" dirty="0" smtClean="0"/>
              <a:t> a relational database has been done in a wide variety of inconsistent and incompatible ways.</a:t>
            </a:r>
          </a:p>
          <a:p>
            <a:endParaRPr lang="en-AU" baseline="0" dirty="0" smtClean="0"/>
          </a:p>
          <a:p>
            <a:r>
              <a:rPr lang="en-AU" baseline="0" dirty="0" smtClean="0"/>
              <a:t>HierarchyID is the SQL Server implementation of an ORDPATH type. Applications can be built to support tree structures in a compact, efficient, and consistent way. A powerful set of query methods have been provided.</a:t>
            </a:r>
            <a:endParaRPr lang="en-AU"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a:ln/>
        </p:spPr>
      </p:sp>
      <p:sp>
        <p:nvSpPr>
          <p:cNvPr id="29698" name="Rectangle 3"/>
          <p:cNvSpPr>
            <a:spLocks noGrp="1"/>
          </p:cNvSpPr>
          <p:nvPr>
            <p:ph type="body" idx="1"/>
          </p:nvPr>
        </p:nvSpPr>
        <p:spPr>
          <a:noFill/>
          <a:ln/>
        </p:spPr>
        <p:txBody>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矩形 3"/>
          <p:cNvSpPr/>
          <p:nvPr userDrawn="1"/>
        </p:nvSpPr>
        <p:spPr>
          <a:xfrm>
            <a:off x="0" y="6581001"/>
            <a:ext cx="372218" cy="276999"/>
          </a:xfrm>
          <a:prstGeom prst="rect">
            <a:avLst/>
          </a:prstGeom>
        </p:spPr>
        <p:txBody>
          <a:bodyPr wrap="none">
            <a:spAutoFit/>
          </a:bodyPr>
          <a:lstStyle/>
          <a:p>
            <a:fld id="{ACC6DABA-E178-49C8-B135-4378B6D3DD6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a:t>‹#›</a:t>
            </a:fld>
            <a:endParaRPr lang="zh-TW" altLang="en-US" sz="120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矩形 3"/>
          <p:cNvSpPr/>
          <p:nvPr userDrawn="1"/>
        </p:nvSpPr>
        <p:spPr>
          <a:xfrm>
            <a:off x="0" y="6581001"/>
            <a:ext cx="372218" cy="276999"/>
          </a:xfrm>
          <a:prstGeom prst="rect">
            <a:avLst/>
          </a:prstGeom>
        </p:spPr>
        <p:txBody>
          <a:bodyPr wrap="none">
            <a:spAutoFit/>
          </a:bodyPr>
          <a:lstStyle/>
          <a:p>
            <a:fld id="{ACC6DABA-E178-49C8-B135-4378B6D3DD6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a:t>‹#›</a:t>
            </a:fld>
            <a:endParaRPr lang="zh-TW" altLang="en-US" sz="120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矩形 4"/>
          <p:cNvSpPr/>
          <p:nvPr userDrawn="1"/>
        </p:nvSpPr>
        <p:spPr>
          <a:xfrm>
            <a:off x="0" y="6581001"/>
            <a:ext cx="372218" cy="276999"/>
          </a:xfrm>
          <a:prstGeom prst="rect">
            <a:avLst/>
          </a:prstGeom>
        </p:spPr>
        <p:txBody>
          <a:bodyPr wrap="none">
            <a:spAutoFit/>
          </a:bodyPr>
          <a:lstStyle/>
          <a:p>
            <a:fld id="{ACC6DABA-E178-49C8-B135-4378B6D3DD6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a:t>‹#›</a:t>
            </a:fld>
            <a:endParaRPr lang="zh-TW" altLang="en-US" sz="120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矩形 2"/>
          <p:cNvSpPr/>
          <p:nvPr userDrawn="1"/>
        </p:nvSpPr>
        <p:spPr>
          <a:xfrm>
            <a:off x="0" y="6581001"/>
            <a:ext cx="372218" cy="276999"/>
          </a:xfrm>
          <a:prstGeom prst="rect">
            <a:avLst/>
          </a:prstGeom>
        </p:spPr>
        <p:txBody>
          <a:bodyPr wrap="none">
            <a:spAutoFit/>
          </a:bodyPr>
          <a:lstStyle/>
          <a:p>
            <a:fld id="{ACC6DABA-E178-49C8-B135-4378B6D3DD6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a:t>‹#›</a:t>
            </a:fld>
            <a:endParaRPr lang="zh-TW" altLang="en-US" sz="1200"/>
          </a:p>
        </p:txBody>
      </p:sp>
    </p:spTree>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矩形 1"/>
          <p:cNvSpPr/>
          <p:nvPr userDrawn="1"/>
        </p:nvSpPr>
        <p:spPr>
          <a:xfrm>
            <a:off x="0" y="6581001"/>
            <a:ext cx="372218" cy="276999"/>
          </a:xfrm>
          <a:prstGeom prst="rect">
            <a:avLst/>
          </a:prstGeom>
        </p:spPr>
        <p:txBody>
          <a:bodyPr wrap="none">
            <a:spAutoFit/>
          </a:bodyPr>
          <a:lstStyle/>
          <a:p>
            <a:fld id="{ACC6DABA-E178-49C8-B135-4378B6D3DD6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a:t>‹#›</a:t>
            </a:fld>
            <a:endParaRPr lang="zh-TW" altLang="en-US" sz="120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86" r:id="rId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2"/>
        </a:buBlip>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2"/>
        </a:buBlip>
        <a:defRPr sz="2800" kern="1200">
          <a:solidFill>
            <a:schemeClr val="tx1"/>
          </a:solidFill>
          <a:latin typeface="+mn-lt"/>
          <a:ea typeface="+mn-ea"/>
          <a:cs typeface="+mn-cs"/>
        </a:defRPr>
      </a:lvl2pPr>
      <a:lvl3pPr marL="1196975" indent="-341313" algn="l" defTabSz="914363" rtl="0" eaLnBrk="1" latinLnBrk="0" hangingPunct="1">
        <a:lnSpc>
          <a:spcPct val="90000"/>
        </a:lnSpc>
        <a:spcBef>
          <a:spcPct val="20000"/>
        </a:spcBef>
        <a:buSzPct val="80000"/>
        <a:buFontTx/>
        <a:buBlip>
          <a:blip r:embed="rId12"/>
        </a:buBlip>
        <a:defRPr sz="2400" kern="1200">
          <a:solidFill>
            <a:schemeClr val="tx1"/>
          </a:solidFill>
          <a:latin typeface="+mn-lt"/>
          <a:ea typeface="+mn-ea"/>
          <a:cs typeface="+mn-cs"/>
        </a:defRPr>
      </a:lvl3pPr>
      <a:lvl4pPr marL="1546225" indent="-349250" algn="l" defTabSz="914363" rtl="0" eaLnBrk="1" latinLnBrk="0" hangingPunct="1">
        <a:lnSpc>
          <a:spcPct val="90000"/>
        </a:lnSpc>
        <a:spcBef>
          <a:spcPct val="20000"/>
        </a:spcBef>
        <a:buSzPct val="80000"/>
        <a:buFontTx/>
        <a:buBlip>
          <a:blip r:embed="rId12"/>
        </a:buBlip>
        <a:defRPr sz="2400" kern="1200">
          <a:solidFill>
            <a:schemeClr val="tx1"/>
          </a:solidFill>
          <a:latin typeface="+mn-lt"/>
          <a:ea typeface="+mn-ea"/>
          <a:cs typeface="+mn-cs"/>
        </a:defRPr>
      </a:lvl4pPr>
      <a:lvl5pPr marL="1887538" indent="-341313" algn="l" defTabSz="914363" rtl="0" eaLnBrk="1" latinLnBrk="0" hangingPunct="1">
        <a:lnSpc>
          <a:spcPct val="90000"/>
        </a:lnSpc>
        <a:spcBef>
          <a:spcPct val="20000"/>
        </a:spcBef>
        <a:buSzPct val="80000"/>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www.microsoft.com/sql/2008/prodinfo/download.mspx" TargetMode="External"/><Relationship Id="rId3" Type="http://schemas.openxmlformats.org/officeDocument/2006/relationships/hyperlink" Target="http://www.microsoft.com/sql/2008/technologies/dataprogrammability.mspx" TargetMode="External"/><Relationship Id="rId7" Type="http://schemas.openxmlformats.org/officeDocument/2006/relationships/hyperlink" Target="http://www.microsoft.com/learning/sql/2008/default.msp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www.microsoft.com/sql/2008/learning/default.mspx" TargetMode="External"/><Relationship Id="rId5" Type="http://schemas.openxmlformats.org/officeDocument/2006/relationships/hyperlink" Target="http://www.microsoft.com/sql/2008/default.mspx" TargetMode="External"/><Relationship Id="rId4" Type="http://schemas.openxmlformats.org/officeDocument/2006/relationships/hyperlink" Target="http://www.microsoft.com/sql/2008/technologies/spatial.mspx" TargetMode="External"/><Relationship Id="rId9" Type="http://schemas.openxmlformats.org/officeDocument/2006/relationships/hyperlink" Target="http://www.sqlpass.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41" descr="C:\Users\a-sseim.REDMOND\Desktop\SQL08_v_rgb_r.png"/>
          <p:cNvPicPr>
            <a:picLocks noChangeAspect="1" noChangeArrowheads="1"/>
          </p:cNvPicPr>
          <p:nvPr/>
        </p:nvPicPr>
        <p:blipFill>
          <a:blip r:embed="rId2"/>
          <a:srcRect l="24626" r="27409" b="28601"/>
          <a:stretch>
            <a:fillRect/>
          </a:stretch>
        </p:blipFill>
        <p:spPr bwMode="auto">
          <a:xfrm>
            <a:off x="1600200" y="635478"/>
            <a:ext cx="1219200" cy="1132114"/>
          </a:xfrm>
          <a:prstGeom prst="rect">
            <a:avLst/>
          </a:prstGeom>
          <a:noFill/>
          <a:effectLst>
            <a:outerShdw blurRad="50800" dist="38100" dir="5400000" algn="t" rotWithShape="0">
              <a:prstClr val="black">
                <a:alpha val="40000"/>
              </a:prstClr>
            </a:outerShdw>
          </a:effectLst>
        </p:spPr>
      </p:pic>
      <p:sp>
        <p:nvSpPr>
          <p:cNvPr id="7" name="Title 1"/>
          <p:cNvSpPr txBox="1">
            <a:spLocks/>
          </p:cNvSpPr>
          <p:nvPr/>
        </p:nvSpPr>
        <p:spPr>
          <a:xfrm>
            <a:off x="533400" y="2743200"/>
            <a:ext cx="8610600" cy="685800"/>
          </a:xfrm>
          <a:prstGeom prst="rect">
            <a:avLst/>
          </a:prstGeom>
        </p:spPr>
        <p:txBody>
          <a:bodyPr vert="horz" wrap="square" lIns="0" tIns="0" rIns="0" bIns="0" rtlCol="0" anchor="b" anchorCtr="0">
            <a:noAutofit/>
          </a:bodyPr>
          <a:lstStyle/>
          <a:p>
            <a:r>
              <a:rPr lang="zh-TW" altLang="en-US" sz="4800" b="1" spc="-150" dirty="0" smtClean="0">
                <a:ln w="3175">
                  <a:noFill/>
                </a:ln>
                <a:solidFill>
                  <a:srgbClr val="0099FF"/>
                </a:solidFill>
                <a:effectLst>
                  <a:outerShdw blurRad="50800" dist="38100" dir="2700000" algn="tl" rotWithShape="0">
                    <a:prstClr val="black">
                      <a:alpha val="40000"/>
                    </a:prstClr>
                  </a:outerShdw>
                </a:effectLst>
                <a:latin typeface="微軟正黑體" pitchFamily="34" charset="-120"/>
                <a:ea typeface="微軟正黑體" pitchFamily="34" charset="-120"/>
                <a:cs typeface="Arial" charset="0"/>
              </a:rPr>
              <a:t>新增</a:t>
            </a:r>
            <a:r>
              <a:rPr lang="zh-TW" altLang="en-US" sz="4800" b="1" spc="-150" dirty="0" smtClean="0">
                <a:ln w="3175">
                  <a:noFill/>
                </a:ln>
                <a:solidFill>
                  <a:srgbClr val="0099FF"/>
                </a:solidFill>
                <a:effectLst>
                  <a:outerShdw blurRad="50800" dist="38100" dir="2700000" algn="tl" rotWithShape="0">
                    <a:prstClr val="black">
                      <a:alpha val="40000"/>
                    </a:prstClr>
                  </a:outerShdw>
                </a:effectLst>
                <a:latin typeface="微軟正黑體" pitchFamily="34" charset="-120"/>
                <a:ea typeface="微軟正黑體" pitchFamily="34" charset="-120"/>
                <a:cs typeface="Arial" charset="0"/>
              </a:rPr>
              <a:t>的 </a:t>
            </a:r>
            <a:r>
              <a:rPr lang="en-US" altLang="zh-TW" sz="4800" b="1" spc="-150" dirty="0" smtClean="0">
                <a:ln w="3175">
                  <a:noFill/>
                </a:ln>
                <a:solidFill>
                  <a:srgbClr val="0099FF"/>
                </a:solidFill>
                <a:effectLst>
                  <a:outerShdw blurRad="50800" dist="38100" dir="2700000" algn="tl" rotWithShape="0">
                    <a:prstClr val="black">
                      <a:alpha val="40000"/>
                    </a:prstClr>
                  </a:outerShdw>
                </a:effectLst>
                <a:latin typeface="微軟正黑體" pitchFamily="34" charset="-120"/>
                <a:ea typeface="微軟正黑體" pitchFamily="34" charset="-120"/>
                <a:cs typeface="Arial" charset="0"/>
              </a:rPr>
              <a:t>T-SQL</a:t>
            </a:r>
            <a:r>
              <a:rPr lang="zh-TW" altLang="en-US" sz="4800" b="1" spc="-150" dirty="0" smtClean="0">
                <a:ln w="3175">
                  <a:noFill/>
                </a:ln>
                <a:solidFill>
                  <a:srgbClr val="0099FF"/>
                </a:solidFill>
                <a:effectLst>
                  <a:outerShdw blurRad="50800" dist="38100" dir="2700000" algn="tl" rotWithShape="0">
                    <a:prstClr val="black">
                      <a:alpha val="40000"/>
                    </a:prstClr>
                  </a:outerShdw>
                </a:effectLst>
                <a:latin typeface="微軟正黑體" pitchFamily="34" charset="-120"/>
                <a:ea typeface="微軟正黑體" pitchFamily="34" charset="-120"/>
                <a:cs typeface="Arial" charset="0"/>
              </a:rPr>
              <a:t> 與</a:t>
            </a:r>
            <a:r>
              <a:rPr lang="zh-TW" altLang="en-US" sz="4800" b="1" spc="-150" dirty="0" smtClean="0">
                <a:ln w="3175">
                  <a:noFill/>
                </a:ln>
                <a:solidFill>
                  <a:srgbClr val="0099FF"/>
                </a:solidFill>
                <a:effectLst>
                  <a:outerShdw blurRad="50800" dist="38100" dir="2700000" algn="tl" rotWithShape="0">
                    <a:prstClr val="black">
                      <a:alpha val="40000"/>
                    </a:prstClr>
                  </a:outerShdw>
                </a:effectLst>
                <a:latin typeface="微軟正黑體" pitchFamily="34" charset="-120"/>
                <a:ea typeface="微軟正黑體" pitchFamily="34" charset="-120"/>
                <a:cs typeface="Arial" charset="0"/>
              </a:rPr>
              <a:t>資料型態</a:t>
            </a:r>
            <a:endParaRPr lang="en-US" sz="4800" b="1" spc="-150" dirty="0" smtClean="0">
              <a:ln w="3175">
                <a:noFill/>
              </a:ln>
              <a:solidFill>
                <a:srgbClr val="0099FF"/>
              </a:solidFill>
              <a:effectLst>
                <a:outerShdw blurRad="50800" dist="38100" dir="2700000" algn="tl" rotWithShape="0">
                  <a:prstClr val="black">
                    <a:alpha val="40000"/>
                  </a:prstClr>
                </a:outerShdw>
              </a:effectLst>
              <a:latin typeface="微軟正黑體" pitchFamily="34" charset="-120"/>
              <a:ea typeface="微軟正黑體" pitchFamily="34" charset="-120"/>
              <a:cs typeface="Arial" charset="0"/>
            </a:endParaRPr>
          </a:p>
        </p:txBody>
      </p:sp>
      <p:sp>
        <p:nvSpPr>
          <p:cNvPr id="8" name="Subtitle 7"/>
          <p:cNvSpPr txBox="1">
            <a:spLocks/>
          </p:cNvSpPr>
          <p:nvPr/>
        </p:nvSpPr>
        <p:spPr>
          <a:xfrm>
            <a:off x="730249" y="4344988"/>
            <a:ext cx="8032751" cy="989012"/>
          </a:xfrm>
          <a:prstGeom prst="rect">
            <a:avLst/>
          </a:prstGeom>
        </p:spPr>
        <p:txBody>
          <a:bodyPr vert="horz" lIns="0" tIns="0" rIns="0" bIns="0" rtlCol="0">
            <a:noAutofit/>
          </a:bodyPr>
          <a:lstStyle/>
          <a:p>
            <a:pPr defTabSz="914363">
              <a:lnSpc>
                <a:spcPct val="90000"/>
              </a:lnSpc>
              <a:buSzPct val="80000"/>
              <a:defRPr/>
            </a:pPr>
            <a:r>
              <a:rPr lang="zh-TW" altLang="en-US" sz="3200" b="1" smtClean="0">
                <a:solidFill>
                  <a:schemeClr val="tx1">
                    <a:lumMod val="85000"/>
                  </a:schemeClr>
                </a:solidFill>
                <a:effectLst>
                  <a:outerShdw blurRad="38100" dist="38100" dir="2700000" algn="tl">
                    <a:srgbClr val="000000">
                      <a:alpha val="43137"/>
                    </a:srgbClr>
                  </a:outerShdw>
                </a:effectLst>
                <a:latin typeface="微軟正黑體" pitchFamily="34" charset="-120"/>
                <a:ea typeface="微軟正黑體" pitchFamily="34" charset="-120"/>
              </a:rPr>
              <a:t>胡百敬</a:t>
            </a:r>
            <a:endParaRPr lang="en-US" altLang="zh-TW" sz="3200" b="1" smtClean="0">
              <a:solidFill>
                <a:schemeClr val="tx1">
                  <a:lumMod val="8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defTabSz="914363">
              <a:lnSpc>
                <a:spcPct val="90000"/>
              </a:lnSpc>
              <a:buSzPct val="80000"/>
              <a:defRPr/>
            </a:pPr>
            <a:r>
              <a:rPr lang="zh-TW" altLang="en-US" sz="3200" b="1" smtClean="0">
                <a:solidFill>
                  <a:schemeClr val="tx1">
                    <a:lumMod val="85000"/>
                  </a:schemeClr>
                </a:solidFill>
                <a:effectLst>
                  <a:outerShdw blurRad="38100" dist="38100" dir="2700000" algn="tl">
                    <a:srgbClr val="000000">
                      <a:alpha val="43137"/>
                    </a:srgbClr>
                  </a:outerShdw>
                </a:effectLst>
                <a:latin typeface="微軟正黑體" pitchFamily="34" charset="-120"/>
                <a:ea typeface="微軟正黑體" pitchFamily="34" charset="-120"/>
              </a:rPr>
              <a:t>精誠公司恆逸資訊</a:t>
            </a:r>
            <a:endParaRPr lang="en-US" altLang="en-US" sz="3200" b="1" dirty="0" smtClean="0">
              <a:solidFill>
                <a:schemeClr val="tx1">
                  <a:lumMod val="8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marL="1031875" marR="0" lvl="0" indent="-234950" algn="l" defTabSz="914363" rtl="0" eaLnBrk="1" fontAlgn="auto" latinLnBrk="0" hangingPunct="1">
              <a:lnSpc>
                <a:spcPct val="90000"/>
              </a:lnSpc>
              <a:spcBef>
                <a:spcPts val="0"/>
              </a:spcBef>
              <a:spcAft>
                <a:spcPts val="0"/>
              </a:spcAft>
              <a:buClrTx/>
              <a:buSzPct val="80000"/>
              <a:buFontTx/>
              <a:buNone/>
              <a:tabLst/>
              <a:defRPr/>
            </a:pPr>
            <a:endParaRPr kumimoji="0" lang="en-US" sz="3200" b="1" i="0" u="none" strike="noStrike" kern="1200" cap="none" spc="0" normalizeH="0" baseline="0" noProof="0" dirty="0">
              <a:ln>
                <a:noFill/>
              </a:ln>
              <a:solidFill>
                <a:schemeClr val="tx1">
                  <a:tint val="75000"/>
                </a:schemeClr>
              </a:solidFill>
              <a:effectLst/>
              <a:uLnTx/>
              <a:uFillTx/>
              <a:latin typeface="微軟正黑體" pitchFamily="34" charset="-120"/>
              <a:ea typeface="微軟正黑體" pitchFamily="34" charset="-120"/>
            </a:endParaRPr>
          </a:p>
        </p:txBody>
      </p:sp>
      <p:pic>
        <p:nvPicPr>
          <p:cNvPr id="9" name="Picture 2"/>
          <p:cNvPicPr>
            <a:picLocks noChangeAspect="1" noChangeArrowheads="1"/>
          </p:cNvPicPr>
          <p:nvPr/>
        </p:nvPicPr>
        <p:blipFill>
          <a:blip r:embed="rId3"/>
          <a:srcRect/>
          <a:stretch>
            <a:fillRect/>
          </a:stretch>
        </p:blipFill>
        <p:spPr bwMode="auto">
          <a:xfrm>
            <a:off x="609600" y="1676400"/>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230188"/>
            <a:ext cx="8382000" cy="664797"/>
          </a:xfrm>
        </p:spPr>
        <p:txBody>
          <a:bodyPr vert="horz" wrap="square" lIns="0" tIns="0" rIns="0" bIns="0" rtlCol="0" anchor="t">
            <a:spAutoFit/>
          </a:bodyPr>
          <a:lstStyle/>
          <a:p>
            <a:r>
              <a:rPr altLang="en-US" b="1" dirty="0" smtClean="0">
                <a:solidFill>
                  <a:schemeClr val="tx2"/>
                </a:solidFill>
                <a:latin typeface="微軟正黑體" pitchFamily="34" charset="-120"/>
                <a:ea typeface="微軟正黑體" pitchFamily="34" charset="-120"/>
              </a:rPr>
              <a:t>HIERARCHYID </a:t>
            </a:r>
            <a:r>
              <a:rPr lang="zh-TW" altLang="en-US" b="1" dirty="0" smtClean="0">
                <a:solidFill>
                  <a:schemeClr val="tx2"/>
                </a:solidFill>
                <a:latin typeface="微軟正黑體" pitchFamily="34" charset="-120"/>
                <a:ea typeface="微軟正黑體" pitchFamily="34" charset="-120"/>
              </a:rPr>
              <a:t>類型</a:t>
            </a:r>
            <a:r>
              <a:rPr altLang="en-US" b="1" dirty="0" smtClean="0">
                <a:solidFill>
                  <a:schemeClr val="tx2"/>
                </a:solidFill>
                <a:latin typeface="微軟正黑體" pitchFamily="34" charset="-120"/>
                <a:ea typeface="微軟正黑體" pitchFamily="34" charset="-120"/>
              </a:rPr>
              <a:t> – </a:t>
            </a:r>
            <a:r>
              <a:rPr lang="zh-TW" altLang="en-US" b="1" dirty="0" smtClean="0">
                <a:solidFill>
                  <a:schemeClr val="tx2"/>
                </a:solidFill>
                <a:latin typeface="微軟正黑體" pitchFamily="34" charset="-120"/>
                <a:ea typeface="微軟正黑體" pitchFamily="34" charset="-120"/>
              </a:rPr>
              <a:t>增加節點</a:t>
            </a:r>
            <a:endParaRPr altLang="en-US" b="1" dirty="0" smtClean="0">
              <a:solidFill>
                <a:schemeClr val="tx2"/>
              </a:solidFill>
              <a:latin typeface="微軟正黑體" pitchFamily="34" charset="-120"/>
              <a:ea typeface="微軟正黑體" pitchFamily="34" charset="-120"/>
            </a:endParaRPr>
          </a:p>
        </p:txBody>
      </p:sp>
      <p:sp>
        <p:nvSpPr>
          <p:cNvPr id="6" name="文字版面配置區 5"/>
          <p:cNvSpPr>
            <a:spLocks noGrp="1"/>
          </p:cNvSpPr>
          <p:nvPr>
            <p:ph type="body" sz="quarter" idx="10"/>
          </p:nvPr>
        </p:nvSpPr>
        <p:spPr>
          <a:xfrm>
            <a:off x="457200" y="1143000"/>
            <a:ext cx="8346073" cy="5935471"/>
          </a:xfrm>
        </p:spPr>
        <p:txBody>
          <a:bodyPr/>
          <a:lstStyle/>
          <a:p>
            <a:r>
              <a:rPr lang="en-US" sz="1400" dirty="0" smtClean="0">
                <a:solidFill>
                  <a:schemeClr val="bg1"/>
                </a:solidFill>
              </a:rPr>
              <a:t>CREATE PROC </a:t>
            </a:r>
            <a:r>
              <a:rPr lang="en-US" sz="1400" dirty="0" err="1" smtClean="0">
                <a:solidFill>
                  <a:schemeClr val="bg1"/>
                </a:solidFill>
              </a:rPr>
              <a:t>dbo.usp_AddEmp</a:t>
            </a:r>
            <a:r>
              <a:rPr lang="en-US" sz="1400" dirty="0" smtClean="0">
                <a:solidFill>
                  <a:schemeClr val="bg1"/>
                </a:solidFill>
              </a:rPr>
              <a:t> </a:t>
            </a:r>
          </a:p>
          <a:p>
            <a:r>
              <a:rPr lang="en-US" sz="1400" dirty="0" smtClean="0">
                <a:solidFill>
                  <a:schemeClr val="bg1"/>
                </a:solidFill>
              </a:rPr>
              <a:t>  @</a:t>
            </a:r>
            <a:r>
              <a:rPr lang="en-US" sz="1400" dirty="0" err="1" smtClean="0">
                <a:solidFill>
                  <a:schemeClr val="bg1"/>
                </a:solidFill>
              </a:rPr>
              <a:t>empid</a:t>
            </a:r>
            <a:r>
              <a:rPr lang="en-US" sz="1400" dirty="0" smtClean="0">
                <a:solidFill>
                  <a:schemeClr val="bg1"/>
                </a:solidFill>
              </a:rPr>
              <a:t> AS INT, @</a:t>
            </a:r>
            <a:r>
              <a:rPr lang="en-US" sz="1400" dirty="0" err="1" smtClean="0">
                <a:solidFill>
                  <a:schemeClr val="bg1"/>
                </a:solidFill>
              </a:rPr>
              <a:t>mgrid</a:t>
            </a:r>
            <a:r>
              <a:rPr lang="en-US" sz="1400" dirty="0" smtClean="0">
                <a:solidFill>
                  <a:schemeClr val="bg1"/>
                </a:solidFill>
              </a:rPr>
              <a:t> AS INT = NULL,</a:t>
            </a:r>
          </a:p>
          <a:p>
            <a:r>
              <a:rPr lang="en-US" sz="1400" dirty="0" smtClean="0">
                <a:solidFill>
                  <a:schemeClr val="bg1"/>
                </a:solidFill>
              </a:rPr>
              <a:t>  @</a:t>
            </a:r>
            <a:r>
              <a:rPr lang="en-US" sz="1400" dirty="0" err="1" smtClean="0">
                <a:solidFill>
                  <a:schemeClr val="bg1"/>
                </a:solidFill>
              </a:rPr>
              <a:t>empname</a:t>
            </a:r>
            <a:r>
              <a:rPr lang="en-US" sz="1400" dirty="0" smtClean="0">
                <a:solidFill>
                  <a:schemeClr val="bg1"/>
                </a:solidFill>
              </a:rPr>
              <a:t> AS VARCHAR(25), @salary AS MONEY</a:t>
            </a:r>
          </a:p>
          <a:p>
            <a:r>
              <a:rPr lang="en-US" sz="1400" dirty="0" smtClean="0">
                <a:solidFill>
                  <a:schemeClr val="bg1"/>
                </a:solidFill>
              </a:rPr>
              <a:t>AS</a:t>
            </a:r>
          </a:p>
          <a:p>
            <a:endParaRPr lang="en-US" sz="1400" dirty="0" smtClean="0">
              <a:solidFill>
                <a:schemeClr val="bg1"/>
              </a:solidFill>
            </a:endParaRPr>
          </a:p>
          <a:p>
            <a:r>
              <a:rPr lang="en-US" sz="1400" dirty="0" smtClean="0">
                <a:solidFill>
                  <a:schemeClr val="bg1"/>
                </a:solidFill>
              </a:rPr>
              <a:t>DECLARE @hid AS </a:t>
            </a:r>
            <a:r>
              <a:rPr lang="en-US" sz="1400" b="1" dirty="0" smtClean="0">
                <a:solidFill>
                  <a:srgbClr val="FF0000"/>
                </a:solidFill>
              </a:rPr>
              <a:t>HIERARCHYID</a:t>
            </a:r>
            <a:r>
              <a:rPr lang="en-US" sz="1400" dirty="0" smtClean="0">
                <a:solidFill>
                  <a:schemeClr val="bg1"/>
                </a:solidFill>
              </a:rPr>
              <a:t>, @</a:t>
            </a:r>
            <a:r>
              <a:rPr lang="en-US" sz="1400" dirty="0" err="1" smtClean="0">
                <a:solidFill>
                  <a:schemeClr val="bg1"/>
                </a:solidFill>
              </a:rPr>
              <a:t>mgr_hid</a:t>
            </a:r>
            <a:r>
              <a:rPr lang="en-US" sz="1400" dirty="0" smtClean="0">
                <a:solidFill>
                  <a:schemeClr val="bg1"/>
                </a:solidFill>
              </a:rPr>
              <a:t> AS </a:t>
            </a:r>
            <a:r>
              <a:rPr lang="en-US" sz="1400" b="1" dirty="0" smtClean="0">
                <a:solidFill>
                  <a:srgbClr val="FF0000"/>
                </a:solidFill>
              </a:rPr>
              <a:t>HIERARCHYID</a:t>
            </a:r>
            <a:r>
              <a:rPr lang="en-US" sz="1400" dirty="0" smtClean="0">
                <a:solidFill>
                  <a:schemeClr val="bg1"/>
                </a:solidFill>
              </a:rPr>
              <a:t>,</a:t>
            </a:r>
          </a:p>
          <a:p>
            <a:r>
              <a:rPr lang="en-US" sz="1400" dirty="0" smtClean="0">
                <a:solidFill>
                  <a:schemeClr val="bg1"/>
                </a:solidFill>
              </a:rPr>
              <a:t>  @</a:t>
            </a:r>
            <a:r>
              <a:rPr lang="en-US" sz="1400" dirty="0" err="1" smtClean="0">
                <a:solidFill>
                  <a:schemeClr val="bg1"/>
                </a:solidFill>
              </a:rPr>
              <a:t>last_child_hid</a:t>
            </a:r>
            <a:r>
              <a:rPr lang="en-US" sz="1400" dirty="0" smtClean="0">
                <a:solidFill>
                  <a:schemeClr val="bg1"/>
                </a:solidFill>
              </a:rPr>
              <a:t> AS </a:t>
            </a:r>
            <a:r>
              <a:rPr lang="en-US" sz="1400" b="1" dirty="0" smtClean="0">
                <a:solidFill>
                  <a:srgbClr val="FF0000"/>
                </a:solidFill>
              </a:rPr>
              <a:t>HIERARCHYID</a:t>
            </a:r>
            <a:r>
              <a:rPr lang="en-US" sz="1400" dirty="0" smtClean="0">
                <a:solidFill>
                  <a:schemeClr val="bg1"/>
                </a:solidFill>
              </a:rPr>
              <a:t>;</a:t>
            </a:r>
          </a:p>
          <a:p>
            <a:endParaRPr lang="en-US" sz="1400" dirty="0" smtClean="0">
              <a:solidFill>
                <a:schemeClr val="bg1"/>
              </a:solidFill>
            </a:endParaRPr>
          </a:p>
          <a:p>
            <a:r>
              <a:rPr lang="en-US" sz="1400" dirty="0" smtClean="0">
                <a:solidFill>
                  <a:schemeClr val="bg1"/>
                </a:solidFill>
              </a:rPr>
              <a:t>BEGIN TRAN</a:t>
            </a:r>
          </a:p>
          <a:p>
            <a:endParaRPr lang="en-US" sz="1400" dirty="0" smtClean="0">
              <a:solidFill>
                <a:schemeClr val="bg1"/>
              </a:solidFill>
            </a:endParaRPr>
          </a:p>
          <a:p>
            <a:r>
              <a:rPr lang="en-US" sz="1400" dirty="0" smtClean="0">
                <a:solidFill>
                  <a:schemeClr val="bg1"/>
                </a:solidFill>
              </a:rPr>
              <a:t>  IF @</a:t>
            </a:r>
            <a:r>
              <a:rPr lang="en-US" sz="1400" dirty="0" err="1" smtClean="0">
                <a:solidFill>
                  <a:schemeClr val="bg1"/>
                </a:solidFill>
              </a:rPr>
              <a:t>mgrid</a:t>
            </a:r>
            <a:r>
              <a:rPr lang="en-US" sz="1400" dirty="0" smtClean="0">
                <a:solidFill>
                  <a:schemeClr val="bg1"/>
                </a:solidFill>
              </a:rPr>
              <a:t> IS NULL</a:t>
            </a:r>
          </a:p>
          <a:p>
            <a:r>
              <a:rPr lang="en-US" sz="1400" dirty="0" smtClean="0">
                <a:solidFill>
                  <a:schemeClr val="bg1"/>
                </a:solidFill>
              </a:rPr>
              <a:t>    SET @hid = </a:t>
            </a:r>
            <a:r>
              <a:rPr lang="en-US" sz="1400" b="1" dirty="0" smtClean="0">
                <a:solidFill>
                  <a:srgbClr val="FF0000"/>
                </a:solidFill>
              </a:rPr>
              <a:t>HIERARCHYID::</a:t>
            </a:r>
            <a:r>
              <a:rPr lang="en-US" sz="1400" b="1" dirty="0" err="1" smtClean="0">
                <a:solidFill>
                  <a:srgbClr val="FF0000"/>
                </a:solidFill>
              </a:rPr>
              <a:t>GetRoot</a:t>
            </a:r>
            <a:r>
              <a:rPr lang="en-US" sz="1400" dirty="0" smtClean="0">
                <a:solidFill>
                  <a:schemeClr val="bg1"/>
                </a:solidFill>
              </a:rPr>
              <a:t>();</a:t>
            </a:r>
          </a:p>
          <a:p>
            <a:r>
              <a:rPr lang="en-US" sz="1400" dirty="0" smtClean="0">
                <a:solidFill>
                  <a:schemeClr val="bg1"/>
                </a:solidFill>
              </a:rPr>
              <a:t>  ELSE</a:t>
            </a:r>
          </a:p>
          <a:p>
            <a:r>
              <a:rPr lang="en-US" sz="1400" dirty="0" smtClean="0">
                <a:solidFill>
                  <a:schemeClr val="bg1"/>
                </a:solidFill>
              </a:rPr>
              <a:t>  BEGIN</a:t>
            </a:r>
          </a:p>
          <a:p>
            <a:r>
              <a:rPr lang="en-US" sz="1400" dirty="0" smtClean="0">
                <a:solidFill>
                  <a:schemeClr val="bg1"/>
                </a:solidFill>
              </a:rPr>
              <a:t>    SET @</a:t>
            </a:r>
            <a:r>
              <a:rPr lang="en-US" sz="1400" dirty="0" err="1" smtClean="0">
                <a:solidFill>
                  <a:schemeClr val="bg1"/>
                </a:solidFill>
              </a:rPr>
              <a:t>mgr_hid</a:t>
            </a:r>
            <a:r>
              <a:rPr lang="en-US" sz="1400" dirty="0" smtClean="0">
                <a:solidFill>
                  <a:schemeClr val="bg1"/>
                </a:solidFill>
              </a:rPr>
              <a:t> = (SELECT hid FROM </a:t>
            </a:r>
            <a:r>
              <a:rPr lang="en-US" sz="1400" dirty="0" err="1" smtClean="0">
                <a:solidFill>
                  <a:schemeClr val="bg1"/>
                </a:solidFill>
              </a:rPr>
              <a:t>dbo.Employees</a:t>
            </a:r>
            <a:r>
              <a:rPr lang="en-US" sz="1400" dirty="0" smtClean="0">
                <a:solidFill>
                  <a:schemeClr val="bg1"/>
                </a:solidFill>
              </a:rPr>
              <a:t> WITH (UPDLOCK)</a:t>
            </a:r>
          </a:p>
          <a:p>
            <a:r>
              <a:rPr lang="en-US" sz="1400" dirty="0" smtClean="0">
                <a:solidFill>
                  <a:schemeClr val="bg1"/>
                </a:solidFill>
              </a:rPr>
              <a:t>                    WHERE </a:t>
            </a:r>
            <a:r>
              <a:rPr lang="en-US" sz="1400" dirty="0" err="1" smtClean="0">
                <a:solidFill>
                  <a:schemeClr val="bg1"/>
                </a:solidFill>
              </a:rPr>
              <a:t>empid</a:t>
            </a:r>
            <a:r>
              <a:rPr lang="en-US" sz="1400" dirty="0" smtClean="0">
                <a:solidFill>
                  <a:schemeClr val="bg1"/>
                </a:solidFill>
              </a:rPr>
              <a:t> = @</a:t>
            </a:r>
            <a:r>
              <a:rPr lang="en-US" sz="1400" dirty="0" err="1" smtClean="0">
                <a:solidFill>
                  <a:schemeClr val="bg1"/>
                </a:solidFill>
              </a:rPr>
              <a:t>mgrid</a:t>
            </a:r>
            <a:r>
              <a:rPr lang="en-US" sz="1400" dirty="0" smtClean="0">
                <a:solidFill>
                  <a:schemeClr val="bg1"/>
                </a:solidFill>
              </a:rPr>
              <a:t>);</a:t>
            </a:r>
          </a:p>
          <a:p>
            <a:r>
              <a:rPr lang="en-US" sz="1400" dirty="0" smtClean="0">
                <a:solidFill>
                  <a:schemeClr val="bg1"/>
                </a:solidFill>
              </a:rPr>
              <a:t> </a:t>
            </a:r>
            <a:r>
              <a:rPr lang="zh-TW" altLang="en-US" sz="1400" dirty="0" smtClean="0">
                <a:solidFill>
                  <a:schemeClr val="bg1"/>
                </a:solidFill>
              </a:rPr>
              <a:t>   </a:t>
            </a:r>
            <a:r>
              <a:rPr lang="en-US" altLang="zh-TW" sz="1400" dirty="0" smtClean="0">
                <a:solidFill>
                  <a:srgbClr val="008000"/>
                </a:solidFill>
              </a:rPr>
              <a:t>--</a:t>
            </a:r>
            <a:r>
              <a:rPr lang="zh-TW" altLang="en-US" sz="1400" dirty="0" smtClean="0">
                <a:solidFill>
                  <a:srgbClr val="008000"/>
                </a:solidFill>
              </a:rPr>
              <a:t>傳回上一階，相同父節點的最大子結點</a:t>
            </a:r>
            <a:endParaRPr lang="en-US" sz="1400" dirty="0" smtClean="0">
              <a:solidFill>
                <a:schemeClr val="bg1"/>
              </a:solidFill>
            </a:endParaRPr>
          </a:p>
          <a:p>
            <a:r>
              <a:rPr lang="en-US" sz="1400" dirty="0" smtClean="0">
                <a:solidFill>
                  <a:schemeClr val="bg1"/>
                </a:solidFill>
              </a:rPr>
              <a:t>    SET @</a:t>
            </a:r>
            <a:r>
              <a:rPr lang="en-US" sz="1400" dirty="0" err="1" smtClean="0">
                <a:solidFill>
                  <a:schemeClr val="bg1"/>
                </a:solidFill>
              </a:rPr>
              <a:t>last_child_hid</a:t>
            </a:r>
            <a:r>
              <a:rPr lang="en-US" sz="1400" dirty="0" smtClean="0">
                <a:solidFill>
                  <a:schemeClr val="bg1"/>
                </a:solidFill>
              </a:rPr>
              <a:t> =(SELECT MAX(hid) FROM </a:t>
            </a:r>
            <a:r>
              <a:rPr lang="en-US" sz="1400" dirty="0" err="1" smtClean="0">
                <a:solidFill>
                  <a:schemeClr val="bg1"/>
                </a:solidFill>
              </a:rPr>
              <a:t>dbo.Employees</a:t>
            </a:r>
            <a:endParaRPr lang="en-US" sz="1400" dirty="0" smtClean="0">
              <a:solidFill>
                <a:schemeClr val="bg1"/>
              </a:solidFill>
            </a:endParaRPr>
          </a:p>
          <a:p>
            <a:r>
              <a:rPr lang="en-US" sz="1400" dirty="0" smtClean="0">
                <a:solidFill>
                  <a:schemeClr val="bg1"/>
                </a:solidFill>
              </a:rPr>
              <a:t>       </a:t>
            </a:r>
            <a:r>
              <a:rPr lang="en-US" sz="1400" b="1" dirty="0" smtClean="0">
                <a:solidFill>
                  <a:srgbClr val="FF0000"/>
                </a:solidFill>
              </a:rPr>
              <a:t>WHERE </a:t>
            </a:r>
            <a:r>
              <a:rPr lang="en-US" sz="1400" b="1" dirty="0" err="1" smtClean="0">
                <a:solidFill>
                  <a:srgbClr val="FF0000"/>
                </a:solidFill>
              </a:rPr>
              <a:t>hid.GetAncestor</a:t>
            </a:r>
            <a:r>
              <a:rPr lang="en-US" sz="1400" b="1" dirty="0" smtClean="0">
                <a:solidFill>
                  <a:srgbClr val="FF0000"/>
                </a:solidFill>
              </a:rPr>
              <a:t>(1) = @</a:t>
            </a:r>
            <a:r>
              <a:rPr lang="en-US" sz="1400" b="1" dirty="0" err="1" smtClean="0">
                <a:solidFill>
                  <a:srgbClr val="FF0000"/>
                </a:solidFill>
              </a:rPr>
              <a:t>mgr_hid</a:t>
            </a:r>
            <a:r>
              <a:rPr lang="en-US" sz="1400" dirty="0" smtClean="0">
                <a:solidFill>
                  <a:schemeClr val="bg1"/>
                </a:solidFill>
              </a:rPr>
              <a:t>);</a:t>
            </a:r>
          </a:p>
          <a:p>
            <a:r>
              <a:rPr lang="zh-TW" altLang="en-US" sz="1400" dirty="0" smtClean="0">
                <a:solidFill>
                  <a:srgbClr val="008000"/>
                </a:solidFill>
              </a:rPr>
              <a:t>    </a:t>
            </a:r>
            <a:r>
              <a:rPr lang="en-US" altLang="zh-TW" sz="1400" dirty="0" smtClean="0">
                <a:solidFill>
                  <a:srgbClr val="008000"/>
                </a:solidFill>
              </a:rPr>
              <a:t>-- </a:t>
            </a:r>
            <a:r>
              <a:rPr lang="zh-TW" altLang="en-US" sz="1400" dirty="0" smtClean="0">
                <a:solidFill>
                  <a:srgbClr val="008000"/>
                </a:solidFill>
              </a:rPr>
              <a:t>將新增的節點加在父節點的最大子節點旁</a:t>
            </a:r>
            <a:endParaRPr lang="en-US" sz="1400" dirty="0" smtClean="0">
              <a:solidFill>
                <a:schemeClr val="bg1"/>
              </a:solidFill>
            </a:endParaRPr>
          </a:p>
          <a:p>
            <a:r>
              <a:rPr lang="en-US" sz="1400" dirty="0" smtClean="0">
                <a:solidFill>
                  <a:schemeClr val="bg1"/>
                </a:solidFill>
              </a:rPr>
              <a:t>    SET @hid = </a:t>
            </a:r>
            <a:r>
              <a:rPr lang="en-US" sz="1400" b="1" dirty="0" smtClean="0">
                <a:solidFill>
                  <a:srgbClr val="FF0000"/>
                </a:solidFill>
              </a:rPr>
              <a:t>@</a:t>
            </a:r>
            <a:r>
              <a:rPr lang="en-US" sz="1400" b="1" dirty="0" err="1" smtClean="0">
                <a:solidFill>
                  <a:srgbClr val="FF0000"/>
                </a:solidFill>
              </a:rPr>
              <a:t>mgr_hid.GetDescendant</a:t>
            </a:r>
            <a:r>
              <a:rPr lang="en-US" sz="1400" b="1" dirty="0" smtClean="0">
                <a:solidFill>
                  <a:srgbClr val="FF0000"/>
                </a:solidFill>
              </a:rPr>
              <a:t>(@</a:t>
            </a:r>
            <a:r>
              <a:rPr lang="en-US" sz="1400" b="1" dirty="0" err="1" smtClean="0">
                <a:solidFill>
                  <a:srgbClr val="FF0000"/>
                </a:solidFill>
              </a:rPr>
              <a:t>last_child_hid</a:t>
            </a:r>
            <a:r>
              <a:rPr lang="en-US" sz="1400" b="1" dirty="0" smtClean="0">
                <a:solidFill>
                  <a:srgbClr val="FF0000"/>
                </a:solidFill>
              </a:rPr>
              <a:t>, NULL)</a:t>
            </a:r>
            <a:r>
              <a:rPr lang="en-US" sz="1400" dirty="0" smtClean="0">
                <a:solidFill>
                  <a:schemeClr val="bg1"/>
                </a:solidFill>
              </a:rPr>
              <a:t>;</a:t>
            </a:r>
          </a:p>
          <a:p>
            <a:r>
              <a:rPr lang="en-US" sz="1400" dirty="0" smtClean="0">
                <a:solidFill>
                  <a:schemeClr val="bg1"/>
                </a:solidFill>
              </a:rPr>
              <a:t>  END</a:t>
            </a:r>
          </a:p>
          <a:p>
            <a:endParaRPr lang="en-US" sz="1400" dirty="0" smtClean="0">
              <a:solidFill>
                <a:schemeClr val="bg1"/>
              </a:solidFill>
            </a:endParaRPr>
          </a:p>
          <a:p>
            <a:r>
              <a:rPr lang="en-US" sz="1400" dirty="0" smtClean="0">
                <a:solidFill>
                  <a:schemeClr val="bg1"/>
                </a:solidFill>
              </a:rPr>
              <a:t>  INSERT INTO </a:t>
            </a:r>
            <a:r>
              <a:rPr lang="en-US" sz="1400" dirty="0" err="1" smtClean="0">
                <a:solidFill>
                  <a:schemeClr val="bg1"/>
                </a:solidFill>
              </a:rPr>
              <a:t>dbo.Employees</a:t>
            </a:r>
            <a:r>
              <a:rPr lang="en-US" sz="1400" dirty="0" smtClean="0">
                <a:solidFill>
                  <a:schemeClr val="bg1"/>
                </a:solidFill>
              </a:rPr>
              <a:t>(</a:t>
            </a:r>
            <a:r>
              <a:rPr lang="en-US" sz="1400" dirty="0" err="1" smtClean="0">
                <a:solidFill>
                  <a:schemeClr val="bg1"/>
                </a:solidFill>
              </a:rPr>
              <a:t>empid</a:t>
            </a:r>
            <a:r>
              <a:rPr lang="en-US" sz="1400" dirty="0" smtClean="0">
                <a:solidFill>
                  <a:schemeClr val="bg1"/>
                </a:solidFill>
              </a:rPr>
              <a:t>, hid, </a:t>
            </a:r>
            <a:r>
              <a:rPr lang="en-US" sz="1400" dirty="0" err="1" smtClean="0">
                <a:solidFill>
                  <a:schemeClr val="bg1"/>
                </a:solidFill>
              </a:rPr>
              <a:t>empname</a:t>
            </a:r>
            <a:r>
              <a:rPr lang="en-US" sz="1400" dirty="0" smtClean="0">
                <a:solidFill>
                  <a:schemeClr val="bg1"/>
                </a:solidFill>
              </a:rPr>
              <a:t>, salary)</a:t>
            </a:r>
          </a:p>
          <a:p>
            <a:r>
              <a:rPr lang="en-US" sz="1400" dirty="0" smtClean="0">
                <a:solidFill>
                  <a:schemeClr val="bg1"/>
                </a:solidFill>
              </a:rPr>
              <a:t>    VALUES(@</a:t>
            </a:r>
            <a:r>
              <a:rPr lang="en-US" sz="1400" dirty="0" err="1" smtClean="0">
                <a:solidFill>
                  <a:schemeClr val="bg1"/>
                </a:solidFill>
              </a:rPr>
              <a:t>empid</a:t>
            </a:r>
            <a:r>
              <a:rPr lang="en-US" sz="1400" dirty="0" smtClean="0">
                <a:solidFill>
                  <a:schemeClr val="bg1"/>
                </a:solidFill>
              </a:rPr>
              <a:t>, @hid, @</a:t>
            </a:r>
            <a:r>
              <a:rPr lang="en-US" sz="1400" dirty="0" err="1" smtClean="0">
                <a:solidFill>
                  <a:schemeClr val="bg1"/>
                </a:solidFill>
              </a:rPr>
              <a:t>empname</a:t>
            </a:r>
            <a:r>
              <a:rPr lang="en-US" sz="1400" dirty="0" smtClean="0">
                <a:solidFill>
                  <a:schemeClr val="bg1"/>
                </a:solidFill>
              </a:rPr>
              <a:t>, @salary);</a:t>
            </a:r>
          </a:p>
          <a:p>
            <a:r>
              <a:rPr lang="en-US" sz="1400" dirty="0" smtClean="0">
                <a:solidFill>
                  <a:schemeClr val="bg1"/>
                </a:solidFill>
              </a:rPr>
              <a:t>  </a:t>
            </a:r>
          </a:p>
          <a:p>
            <a:r>
              <a:rPr lang="en-US" sz="1400" dirty="0" smtClean="0">
                <a:solidFill>
                  <a:schemeClr val="bg1"/>
                </a:solidFill>
              </a:rPr>
              <a:t>COMMIT TRAN</a:t>
            </a:r>
          </a:p>
          <a:p>
            <a:endParaRPr lang="zh-TW" altLang="en-US" sz="105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zh-TW" altLang="en-US" b="1">
                <a:solidFill>
                  <a:schemeClr val="tx2"/>
                </a:solidFill>
                <a:latin typeface="微軟正黑體" pitchFamily="34" charset="-120"/>
                <a:ea typeface="微軟正黑體" pitchFamily="34" charset="-120"/>
              </a:rPr>
              <a:t>方法</a:t>
            </a:r>
            <a:endParaRPr altLang="en-US" b="1">
              <a:solidFill>
                <a:schemeClr val="tx2"/>
              </a:solidFill>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2412968"/>
          </a:xfrm>
        </p:spPr>
        <p:txBody>
          <a:bodyPr/>
          <a:lstStyle/>
          <a:p>
            <a:r>
              <a:rPr lang="en-US" dirty="0" smtClean="0">
                <a:solidFill>
                  <a:srgbClr val="FFC000"/>
                </a:solidFill>
              </a:rPr>
              <a:t>@</a:t>
            </a:r>
            <a:r>
              <a:rPr lang="zh-TW" altLang="en-US" dirty="0" smtClean="0">
                <a:solidFill>
                  <a:srgbClr val="FFC000"/>
                </a:solidFill>
              </a:rPr>
              <a:t>子孫</a:t>
            </a:r>
            <a:r>
              <a:rPr lang="en-US" dirty="0" smtClean="0">
                <a:solidFill>
                  <a:srgbClr val="FFC000"/>
                </a:solidFill>
              </a:rPr>
              <a:t>.</a:t>
            </a:r>
            <a:r>
              <a:rPr lang="en-US" dirty="0" err="1" smtClean="0">
                <a:solidFill>
                  <a:srgbClr val="FFC000"/>
                </a:solidFill>
              </a:rPr>
              <a:t>IsDescendant</a:t>
            </a:r>
            <a:r>
              <a:rPr lang="en-US" altLang="zh-TW" dirty="0" err="1" smtClean="0">
                <a:solidFill>
                  <a:srgbClr val="FFC000"/>
                </a:solidFill>
              </a:rPr>
              <a:t>Of</a:t>
            </a:r>
            <a:r>
              <a:rPr lang="en-US" dirty="0" smtClean="0">
                <a:solidFill>
                  <a:srgbClr val="FFC000"/>
                </a:solidFill>
              </a:rPr>
              <a:t>(@</a:t>
            </a:r>
            <a:r>
              <a:rPr lang="zh-TW" altLang="en-US" dirty="0" smtClean="0">
                <a:solidFill>
                  <a:srgbClr val="FFC000"/>
                </a:solidFill>
              </a:rPr>
              <a:t>祖先</a:t>
            </a:r>
            <a:r>
              <a:rPr lang="en-US" dirty="0" smtClean="0">
                <a:solidFill>
                  <a:srgbClr val="FFC000"/>
                </a:solidFill>
              </a:rPr>
              <a:t>)</a:t>
            </a:r>
            <a:r>
              <a:rPr lang="zh-TW" altLang="en-US" dirty="0" smtClean="0"/>
              <a:t>：如果</a:t>
            </a:r>
            <a:r>
              <a:rPr lang="en-US" altLang="zh-TW" dirty="0" smtClean="0">
                <a:solidFill>
                  <a:srgbClr val="FFC000"/>
                </a:solidFill>
              </a:rPr>
              <a:t>@</a:t>
            </a:r>
            <a:r>
              <a:rPr lang="zh-TW" altLang="en-US" dirty="0" smtClean="0">
                <a:solidFill>
                  <a:srgbClr val="FFC000"/>
                </a:solidFill>
              </a:rPr>
              <a:t>子孫</a:t>
            </a:r>
            <a:r>
              <a:rPr lang="zh-TW" altLang="en-US" dirty="0" smtClean="0"/>
              <a:t>屬於該</a:t>
            </a:r>
            <a:r>
              <a:rPr lang="en-US" altLang="zh-TW" dirty="0" smtClean="0">
                <a:solidFill>
                  <a:srgbClr val="FFC000"/>
                </a:solidFill>
              </a:rPr>
              <a:t>@</a:t>
            </a:r>
            <a:r>
              <a:rPr lang="zh-TW" altLang="en-US" dirty="0" smtClean="0">
                <a:solidFill>
                  <a:srgbClr val="FFC000"/>
                </a:solidFill>
              </a:rPr>
              <a:t>祖先</a:t>
            </a:r>
            <a:r>
              <a:rPr lang="zh-TW" altLang="en-US" dirty="0" smtClean="0"/>
              <a:t>，傳回 </a:t>
            </a:r>
            <a:r>
              <a:rPr lang="en-US" altLang="zh-TW" dirty="0" smtClean="0"/>
              <a:t>1</a:t>
            </a:r>
            <a:endParaRPr lang="en-US" dirty="0" smtClean="0"/>
          </a:p>
          <a:p>
            <a:r>
              <a:rPr lang="en-US" dirty="0" err="1" smtClean="0">
                <a:solidFill>
                  <a:srgbClr val="FFC000"/>
                </a:solidFill>
              </a:rPr>
              <a:t>ToString</a:t>
            </a:r>
            <a:r>
              <a:rPr lang="en-US" dirty="0" smtClean="0">
                <a:solidFill>
                  <a:srgbClr val="FFC000"/>
                </a:solidFill>
              </a:rPr>
              <a:t>()</a:t>
            </a:r>
            <a:r>
              <a:rPr lang="zh-TW" altLang="en-US" dirty="0" smtClean="0"/>
              <a:t>：傳回呈現階層資料的格式化字串 </a:t>
            </a:r>
            <a:r>
              <a:rPr lang="en-US" dirty="0" smtClean="0"/>
              <a:t>/n/n/…</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Grp="1" noChangeArrowheads="1"/>
          </p:cNvSpPr>
          <p:nvPr>
            <p:ph type="title"/>
          </p:nvPr>
        </p:nvSpPr>
        <p:spPr>
          <a:xfrm>
            <a:off x="381000" y="230188"/>
            <a:ext cx="8382000" cy="664797"/>
          </a:xfrm>
        </p:spPr>
        <p:txBody>
          <a:bodyPr vert="horz" wrap="square" lIns="0" tIns="0" rIns="0" bIns="0" rtlCol="0" anchor="t">
            <a:spAutoFit/>
          </a:bodyPr>
          <a:lstStyle/>
          <a:p>
            <a:r>
              <a:rPr lang="zh-TW" altLang="en-US" b="1" dirty="0" smtClean="0">
                <a:solidFill>
                  <a:schemeClr val="tx2"/>
                </a:solidFill>
                <a:latin typeface="微軟正黑體" pitchFamily="34" charset="-120"/>
                <a:ea typeface="微軟正黑體" pitchFamily="34" charset="-120"/>
              </a:rPr>
              <a:t>查詢 HIERARCHYID 類型</a:t>
            </a:r>
          </a:p>
        </p:txBody>
      </p:sp>
      <p:sp>
        <p:nvSpPr>
          <p:cNvPr id="26629" name="Content Placeholder 4"/>
          <p:cNvSpPr>
            <a:spLocks noGrp="1"/>
          </p:cNvSpPr>
          <p:nvPr>
            <p:ph type="body" sz="quarter" idx="10"/>
          </p:nvPr>
        </p:nvSpPr>
        <p:spPr>
          <a:xfrm>
            <a:off x="838200" y="1290221"/>
            <a:ext cx="7894928" cy="5429179"/>
          </a:xfrm>
        </p:spPr>
        <p:txBody>
          <a:bodyPr/>
          <a:lstStyle/>
          <a:p>
            <a:r>
              <a:rPr lang="en-US" sz="1800" dirty="0" smtClean="0">
                <a:solidFill>
                  <a:schemeClr val="bg1"/>
                </a:solidFill>
              </a:rPr>
              <a:t>-- </a:t>
            </a:r>
            <a:r>
              <a:rPr lang="zh-TW" altLang="en-US" sz="1800" dirty="0" smtClean="0">
                <a:solidFill>
                  <a:schemeClr val="bg1"/>
                </a:solidFill>
              </a:rPr>
              <a:t>子樹</a:t>
            </a:r>
            <a:endParaRPr lang="en-US" sz="1800" dirty="0" smtClean="0">
              <a:solidFill>
                <a:schemeClr val="bg1"/>
              </a:solidFill>
            </a:endParaRPr>
          </a:p>
          <a:p>
            <a:r>
              <a:rPr lang="en-US" sz="1800" dirty="0" smtClean="0">
                <a:solidFill>
                  <a:schemeClr val="bg1"/>
                </a:solidFill>
              </a:rPr>
              <a:t>SELECT </a:t>
            </a:r>
            <a:r>
              <a:rPr lang="en-US" sz="1800" dirty="0" smtClean="0">
                <a:solidFill>
                  <a:srgbClr val="FF0000"/>
                </a:solidFill>
              </a:rPr>
              <a:t>C</a:t>
            </a:r>
            <a:r>
              <a:rPr lang="en-US" sz="1800" dirty="0" smtClean="0">
                <a:solidFill>
                  <a:schemeClr val="bg1"/>
                </a:solidFill>
              </a:rPr>
              <a:t>.*</a:t>
            </a:r>
          </a:p>
          <a:p>
            <a:r>
              <a:rPr lang="en-US" sz="1800" dirty="0" smtClean="0">
                <a:solidFill>
                  <a:schemeClr val="bg1"/>
                </a:solidFill>
              </a:rPr>
              <a:t>FROM </a:t>
            </a:r>
            <a:r>
              <a:rPr lang="en-US" sz="1800" dirty="0" err="1" smtClean="0">
                <a:solidFill>
                  <a:schemeClr val="bg1"/>
                </a:solidFill>
              </a:rPr>
              <a:t>dbo.Employees</a:t>
            </a:r>
            <a:r>
              <a:rPr lang="en-US" sz="1800" dirty="0" smtClean="0">
                <a:solidFill>
                  <a:schemeClr val="bg1"/>
                </a:solidFill>
              </a:rPr>
              <a:t> AS P</a:t>
            </a:r>
          </a:p>
          <a:p>
            <a:r>
              <a:rPr lang="en-US" sz="1800" dirty="0" smtClean="0">
                <a:solidFill>
                  <a:schemeClr val="bg1"/>
                </a:solidFill>
              </a:rPr>
              <a:t>  JOIN </a:t>
            </a:r>
            <a:r>
              <a:rPr lang="en-US" sz="1800" dirty="0" err="1" smtClean="0">
                <a:solidFill>
                  <a:schemeClr val="bg1"/>
                </a:solidFill>
              </a:rPr>
              <a:t>dbo.Employees</a:t>
            </a:r>
            <a:r>
              <a:rPr lang="en-US" sz="1800" dirty="0" smtClean="0">
                <a:solidFill>
                  <a:schemeClr val="bg1"/>
                </a:solidFill>
              </a:rPr>
              <a:t> AS C</a:t>
            </a:r>
          </a:p>
          <a:p>
            <a:r>
              <a:rPr lang="en-US" sz="1800" dirty="0" smtClean="0">
                <a:solidFill>
                  <a:schemeClr val="bg1"/>
                </a:solidFill>
              </a:rPr>
              <a:t>    ON </a:t>
            </a:r>
            <a:r>
              <a:rPr lang="en-US" sz="1800" dirty="0" err="1" smtClean="0">
                <a:solidFill>
                  <a:schemeClr val="bg1"/>
                </a:solidFill>
              </a:rPr>
              <a:t>P.empid</a:t>
            </a:r>
            <a:r>
              <a:rPr lang="en-US" sz="1800" dirty="0" smtClean="0">
                <a:solidFill>
                  <a:schemeClr val="bg1"/>
                </a:solidFill>
              </a:rPr>
              <a:t> = 3</a:t>
            </a:r>
          </a:p>
          <a:p>
            <a:r>
              <a:rPr lang="en-US" sz="1800" dirty="0" smtClean="0">
                <a:solidFill>
                  <a:schemeClr val="bg1"/>
                </a:solidFill>
              </a:rPr>
              <a:t>    AND </a:t>
            </a:r>
            <a:r>
              <a:rPr lang="en-US" altLang="zh-TW" sz="1800" dirty="0" err="1" smtClean="0">
                <a:solidFill>
                  <a:schemeClr val="bg1"/>
                </a:solidFill>
              </a:rPr>
              <a:t>C</a:t>
            </a:r>
            <a:r>
              <a:rPr lang="en-US" sz="1800" dirty="0" err="1" smtClean="0">
                <a:solidFill>
                  <a:schemeClr val="bg1"/>
                </a:solidFill>
              </a:rPr>
              <a:t>.hid.</a:t>
            </a:r>
            <a:r>
              <a:rPr lang="en-US" sz="1800" dirty="0" err="1" smtClean="0">
                <a:solidFill>
                  <a:srgbClr val="FF0000"/>
                </a:solidFill>
              </a:rPr>
              <a:t>IsDescendant</a:t>
            </a:r>
            <a:r>
              <a:rPr lang="en-US" altLang="zh-TW" sz="1800" dirty="0" err="1" smtClean="0">
                <a:solidFill>
                  <a:srgbClr val="FF0000"/>
                </a:solidFill>
              </a:rPr>
              <a:t>Of</a:t>
            </a:r>
            <a:r>
              <a:rPr lang="en-US" sz="1800" dirty="0" smtClean="0">
                <a:solidFill>
                  <a:schemeClr val="bg1"/>
                </a:solidFill>
              </a:rPr>
              <a:t>(P.hid) = 1;</a:t>
            </a:r>
          </a:p>
          <a:p>
            <a:endParaRPr lang="en-US" sz="1800" dirty="0" smtClean="0">
              <a:solidFill>
                <a:schemeClr val="bg1"/>
              </a:solidFill>
            </a:endParaRPr>
          </a:p>
          <a:p>
            <a:r>
              <a:rPr lang="en-US" sz="1800" dirty="0" smtClean="0">
                <a:solidFill>
                  <a:schemeClr val="bg1"/>
                </a:solidFill>
              </a:rPr>
              <a:t>-- </a:t>
            </a:r>
            <a:r>
              <a:rPr lang="zh-TW" altLang="en-US" sz="1800" dirty="0" smtClean="0">
                <a:solidFill>
                  <a:schemeClr val="bg1"/>
                </a:solidFill>
              </a:rPr>
              <a:t>路徑</a:t>
            </a:r>
            <a:endParaRPr lang="en-US" sz="1800" dirty="0" smtClean="0">
              <a:solidFill>
                <a:schemeClr val="bg1"/>
              </a:solidFill>
            </a:endParaRPr>
          </a:p>
          <a:p>
            <a:r>
              <a:rPr lang="en-US" sz="1800" dirty="0" smtClean="0">
                <a:solidFill>
                  <a:schemeClr val="bg1"/>
                </a:solidFill>
              </a:rPr>
              <a:t>SELECT </a:t>
            </a:r>
            <a:r>
              <a:rPr lang="en-US" sz="1800" dirty="0" smtClean="0">
                <a:solidFill>
                  <a:srgbClr val="FF0000"/>
                </a:solidFill>
              </a:rPr>
              <a:t>P</a:t>
            </a:r>
            <a:r>
              <a:rPr lang="en-US" sz="1800" dirty="0" smtClean="0">
                <a:solidFill>
                  <a:schemeClr val="bg1"/>
                </a:solidFill>
              </a:rPr>
              <a:t>.*</a:t>
            </a:r>
          </a:p>
          <a:p>
            <a:r>
              <a:rPr lang="en-US" sz="1800" dirty="0" smtClean="0">
                <a:solidFill>
                  <a:schemeClr val="bg1"/>
                </a:solidFill>
              </a:rPr>
              <a:t>FROM </a:t>
            </a:r>
            <a:r>
              <a:rPr lang="en-US" sz="1800" dirty="0" err="1" smtClean="0">
                <a:solidFill>
                  <a:schemeClr val="bg1"/>
                </a:solidFill>
              </a:rPr>
              <a:t>dbo.Employees</a:t>
            </a:r>
            <a:r>
              <a:rPr lang="en-US" sz="1800" dirty="0" smtClean="0">
                <a:solidFill>
                  <a:schemeClr val="bg1"/>
                </a:solidFill>
              </a:rPr>
              <a:t> AS P</a:t>
            </a:r>
          </a:p>
          <a:p>
            <a:r>
              <a:rPr lang="en-US" sz="1800" dirty="0" smtClean="0">
                <a:solidFill>
                  <a:schemeClr val="bg1"/>
                </a:solidFill>
              </a:rPr>
              <a:t>  JOIN </a:t>
            </a:r>
            <a:r>
              <a:rPr lang="en-US" sz="1800" dirty="0" err="1" smtClean="0">
                <a:solidFill>
                  <a:schemeClr val="bg1"/>
                </a:solidFill>
              </a:rPr>
              <a:t>dbo.Employees</a:t>
            </a:r>
            <a:r>
              <a:rPr lang="en-US" sz="1800" dirty="0" smtClean="0">
                <a:solidFill>
                  <a:schemeClr val="bg1"/>
                </a:solidFill>
              </a:rPr>
              <a:t> AS C</a:t>
            </a:r>
          </a:p>
          <a:p>
            <a:r>
              <a:rPr lang="en-US" sz="1800" dirty="0" smtClean="0">
                <a:solidFill>
                  <a:schemeClr val="bg1"/>
                </a:solidFill>
              </a:rPr>
              <a:t>    ON </a:t>
            </a:r>
            <a:r>
              <a:rPr lang="en-US" sz="1800" dirty="0" err="1" smtClean="0">
                <a:solidFill>
                  <a:schemeClr val="bg1"/>
                </a:solidFill>
              </a:rPr>
              <a:t>C.empid</a:t>
            </a:r>
            <a:r>
              <a:rPr lang="en-US" sz="1800" dirty="0" smtClean="0">
                <a:solidFill>
                  <a:schemeClr val="bg1"/>
                </a:solidFill>
              </a:rPr>
              <a:t> = 14</a:t>
            </a:r>
          </a:p>
          <a:p>
            <a:r>
              <a:rPr lang="en-US" sz="1800" dirty="0" smtClean="0">
                <a:solidFill>
                  <a:schemeClr val="bg1"/>
                </a:solidFill>
              </a:rPr>
              <a:t>    AND </a:t>
            </a:r>
            <a:r>
              <a:rPr lang="en-US" altLang="zh-TW" sz="1800" dirty="0" err="1" smtClean="0">
                <a:solidFill>
                  <a:schemeClr val="bg1"/>
                </a:solidFill>
              </a:rPr>
              <a:t>C</a:t>
            </a:r>
            <a:r>
              <a:rPr lang="en-US" sz="1800" dirty="0" err="1" smtClean="0">
                <a:solidFill>
                  <a:schemeClr val="bg1"/>
                </a:solidFill>
              </a:rPr>
              <a:t>.hid.</a:t>
            </a:r>
            <a:r>
              <a:rPr lang="en-US" sz="1800" dirty="0" err="1" smtClean="0">
                <a:solidFill>
                  <a:srgbClr val="FF0000"/>
                </a:solidFill>
              </a:rPr>
              <a:t>IsDescendant</a:t>
            </a:r>
            <a:r>
              <a:rPr lang="en-US" altLang="zh-TW" sz="1800" dirty="0" err="1" smtClean="0">
                <a:solidFill>
                  <a:srgbClr val="FF0000"/>
                </a:solidFill>
              </a:rPr>
              <a:t>Of</a:t>
            </a:r>
            <a:r>
              <a:rPr lang="en-US" sz="1800" dirty="0" smtClean="0">
                <a:solidFill>
                  <a:schemeClr val="bg1"/>
                </a:solidFill>
              </a:rPr>
              <a:t>(P.hid) = 1;</a:t>
            </a:r>
          </a:p>
          <a:p>
            <a:endParaRPr lang="en-US" sz="1800" dirty="0" smtClean="0">
              <a:solidFill>
                <a:schemeClr val="bg1"/>
              </a:solidFill>
            </a:endParaRPr>
          </a:p>
          <a:p>
            <a:r>
              <a:rPr lang="en-US" sz="1800" dirty="0" smtClean="0">
                <a:solidFill>
                  <a:schemeClr val="bg1"/>
                </a:solidFill>
              </a:rPr>
              <a:t>-- </a:t>
            </a:r>
            <a:r>
              <a:rPr lang="zh-TW" altLang="en-US" sz="1800" dirty="0" smtClean="0">
                <a:solidFill>
                  <a:schemeClr val="bg1"/>
                </a:solidFill>
              </a:rPr>
              <a:t>呈現</a:t>
            </a:r>
            <a:r>
              <a:rPr lang="en-US" sz="1800" dirty="0" smtClean="0">
                <a:solidFill>
                  <a:schemeClr val="bg1"/>
                </a:solidFill>
              </a:rPr>
              <a:t>/</a:t>
            </a:r>
            <a:r>
              <a:rPr lang="zh-TW" altLang="en-US" sz="1800" dirty="0" smtClean="0">
                <a:solidFill>
                  <a:schemeClr val="bg1"/>
                </a:solidFill>
              </a:rPr>
              <a:t>排序</a:t>
            </a:r>
            <a:endParaRPr lang="en-US" sz="1800" dirty="0" smtClean="0">
              <a:solidFill>
                <a:schemeClr val="bg1"/>
              </a:solidFill>
            </a:endParaRPr>
          </a:p>
          <a:p>
            <a:r>
              <a:rPr lang="en-US" sz="1800" dirty="0" smtClean="0">
                <a:solidFill>
                  <a:schemeClr val="bg1"/>
                </a:solidFill>
              </a:rPr>
              <a:t>SELECT</a:t>
            </a:r>
          </a:p>
          <a:p>
            <a:r>
              <a:rPr lang="en-US" sz="1800" dirty="0" smtClean="0">
                <a:solidFill>
                  <a:schemeClr val="bg1"/>
                </a:solidFill>
              </a:rPr>
              <a:t>  REPLICATE(' | ', </a:t>
            </a:r>
            <a:r>
              <a:rPr lang="en-US" sz="1800" dirty="0" err="1" smtClean="0">
                <a:solidFill>
                  <a:schemeClr val="bg1"/>
                </a:solidFill>
              </a:rPr>
              <a:t>lvl</a:t>
            </a:r>
            <a:r>
              <a:rPr lang="en-US" sz="1800" dirty="0" smtClean="0">
                <a:solidFill>
                  <a:schemeClr val="bg1"/>
                </a:solidFill>
              </a:rPr>
              <a:t>) + </a:t>
            </a:r>
            <a:r>
              <a:rPr lang="en-US" sz="1800" dirty="0" err="1" smtClean="0">
                <a:solidFill>
                  <a:schemeClr val="bg1"/>
                </a:solidFill>
              </a:rPr>
              <a:t>empname</a:t>
            </a:r>
            <a:r>
              <a:rPr lang="en-US" sz="1800" dirty="0" smtClean="0">
                <a:solidFill>
                  <a:schemeClr val="bg1"/>
                </a:solidFill>
              </a:rPr>
              <a:t> AS </a:t>
            </a:r>
            <a:r>
              <a:rPr lang="en-US" sz="1800" dirty="0" err="1" smtClean="0">
                <a:solidFill>
                  <a:schemeClr val="bg1"/>
                </a:solidFill>
              </a:rPr>
              <a:t>empname</a:t>
            </a:r>
            <a:r>
              <a:rPr lang="en-US" sz="1800" dirty="0" smtClean="0">
                <a:solidFill>
                  <a:schemeClr val="bg1"/>
                </a:solidFill>
              </a:rPr>
              <a:t>, </a:t>
            </a:r>
            <a:r>
              <a:rPr lang="en-US" sz="1800" dirty="0" err="1" smtClean="0">
                <a:solidFill>
                  <a:schemeClr val="bg1"/>
                </a:solidFill>
              </a:rPr>
              <a:t>hid.ToString</a:t>
            </a:r>
            <a:r>
              <a:rPr lang="en-US" sz="1800" dirty="0" smtClean="0">
                <a:solidFill>
                  <a:schemeClr val="bg1"/>
                </a:solidFill>
              </a:rPr>
              <a:t>() AS path</a:t>
            </a:r>
          </a:p>
          <a:p>
            <a:r>
              <a:rPr lang="en-US" sz="1800" dirty="0" smtClean="0">
                <a:solidFill>
                  <a:schemeClr val="bg1"/>
                </a:solidFill>
              </a:rPr>
              <a:t>FROM </a:t>
            </a:r>
            <a:r>
              <a:rPr lang="en-US" sz="1800" dirty="0" err="1" smtClean="0">
                <a:solidFill>
                  <a:schemeClr val="bg1"/>
                </a:solidFill>
              </a:rPr>
              <a:t>dbo.Employees</a:t>
            </a:r>
            <a:endParaRPr lang="en-US" sz="1800" dirty="0" smtClean="0">
              <a:solidFill>
                <a:schemeClr val="bg1"/>
              </a:solidFill>
            </a:endParaRPr>
          </a:p>
          <a:p>
            <a:r>
              <a:rPr lang="en-US" sz="1800" dirty="0" smtClean="0">
                <a:solidFill>
                  <a:schemeClr val="bg1"/>
                </a:solidFill>
              </a:rPr>
              <a:t>ORDER BY hid;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zh-TW" altLang="en-US" b="1" dirty="0">
                <a:solidFill>
                  <a:schemeClr val="tx2"/>
                </a:solidFill>
                <a:latin typeface="微軟正黑體" pitchFamily="34" charset="-120"/>
                <a:ea typeface="微軟正黑體" pitchFamily="34" charset="-120"/>
              </a:rPr>
              <a:t>方法</a:t>
            </a:r>
            <a:endParaRPr altLang="en-US" b="1" dirty="0">
              <a:solidFill>
                <a:schemeClr val="tx2"/>
              </a:solidFill>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5613845"/>
          </a:xfrm>
        </p:spPr>
        <p:txBody>
          <a:bodyPr/>
          <a:lstStyle/>
          <a:p>
            <a:r>
              <a:rPr lang="en-US" dirty="0" smtClean="0">
                <a:solidFill>
                  <a:srgbClr val="FFC000"/>
                </a:solidFill>
              </a:rPr>
              <a:t>HIERARCHYID::Parse</a:t>
            </a:r>
            <a:r>
              <a:rPr lang="zh-TW" altLang="en-US" dirty="0" smtClean="0"/>
              <a:t>：轉換 </a:t>
            </a:r>
            <a:r>
              <a:rPr lang="en-US" altLang="zh-TW" dirty="0" err="1" smtClean="0"/>
              <a:t>HierarchyID</a:t>
            </a:r>
            <a:r>
              <a:rPr lang="en-US" altLang="zh-TW" dirty="0" smtClean="0"/>
              <a:t> </a:t>
            </a:r>
            <a:r>
              <a:rPr lang="zh-TW" altLang="en-US" dirty="0" smtClean="0"/>
              <a:t>標準字串表示法成 </a:t>
            </a:r>
            <a:r>
              <a:rPr lang="en-US" altLang="zh-TW" dirty="0" err="1" smtClean="0"/>
              <a:t>HierarchyID</a:t>
            </a:r>
            <a:r>
              <a:rPr lang="en-US" altLang="zh-TW" dirty="0" smtClean="0"/>
              <a:t> </a:t>
            </a:r>
            <a:r>
              <a:rPr lang="zh-TW" altLang="en-US" dirty="0" smtClean="0"/>
              <a:t>的值；與</a:t>
            </a:r>
            <a:r>
              <a:rPr lang="en-US" dirty="0" smtClean="0"/>
              <a:t> </a:t>
            </a:r>
            <a:br>
              <a:rPr lang="en-US" dirty="0" smtClean="0"/>
            </a:br>
            <a:r>
              <a:rPr lang="en-US" dirty="0" smtClean="0">
                <a:solidFill>
                  <a:srgbClr val="FFC000"/>
                </a:solidFill>
              </a:rPr>
              <a:t>CAST(@s AS HIERARCHYID)</a:t>
            </a:r>
            <a:r>
              <a:rPr lang="zh-TW" altLang="en-US" dirty="0" smtClean="0">
                <a:solidFill>
                  <a:srgbClr val="FFC000"/>
                </a:solidFill>
              </a:rPr>
              <a:t> </a:t>
            </a:r>
            <a:r>
              <a:rPr lang="zh-TW" altLang="en-US" dirty="0" smtClean="0"/>
              <a:t>功能相同</a:t>
            </a:r>
            <a:endParaRPr lang="en-US" dirty="0" smtClean="0"/>
          </a:p>
          <a:p>
            <a:r>
              <a:rPr lang="en-US" dirty="0" smtClean="0">
                <a:solidFill>
                  <a:srgbClr val="FFC000"/>
                </a:solidFill>
              </a:rPr>
              <a:t>Read( </a:t>
            </a:r>
            <a:r>
              <a:rPr lang="en-US" dirty="0" err="1" smtClean="0">
                <a:solidFill>
                  <a:srgbClr val="FFC000"/>
                </a:solidFill>
              </a:rPr>
              <a:t>BinaryReader</a:t>
            </a:r>
            <a:r>
              <a:rPr lang="en-US" dirty="0" smtClean="0">
                <a:solidFill>
                  <a:srgbClr val="FFC000"/>
                </a:solidFill>
              </a:rPr>
              <a:t> r)</a:t>
            </a:r>
            <a:r>
              <a:rPr lang="zh-TW" altLang="en-US" dirty="0" smtClean="0"/>
              <a:t>：僅用在 </a:t>
            </a:r>
            <a:r>
              <a:rPr lang="en-US" altLang="zh-TW" dirty="0" smtClean="0"/>
              <a:t>.NET </a:t>
            </a:r>
            <a:r>
              <a:rPr lang="zh-TW" altLang="en-US" dirty="0" smtClean="0"/>
              <a:t>程式撰寫，讀取從 </a:t>
            </a:r>
            <a:r>
              <a:rPr lang="en-US" dirty="0" err="1" smtClean="0"/>
              <a:t>BinaryReader</a:t>
            </a:r>
            <a:r>
              <a:rPr lang="zh-TW" altLang="en-US" dirty="0" smtClean="0"/>
              <a:t> 傳</a:t>
            </a:r>
            <a:r>
              <a:rPr lang="zh-TW" altLang="en-US" dirty="0" smtClean="0"/>
              <a:t>入的</a:t>
            </a:r>
            <a:r>
              <a:rPr lang="en-US" dirty="0" err="1" smtClean="0"/>
              <a:t>SqlHierarchyId</a:t>
            </a:r>
            <a:r>
              <a:rPr lang="en-US" dirty="0" smtClean="0"/>
              <a:t> </a:t>
            </a:r>
            <a:r>
              <a:rPr lang="zh-TW" altLang="en-US" dirty="0" smtClean="0"/>
              <a:t>二進位表示法，並將 </a:t>
            </a:r>
            <a:r>
              <a:rPr lang="en-US" dirty="0" err="1" smtClean="0"/>
              <a:t>SqlHierarchyId</a:t>
            </a:r>
            <a:r>
              <a:rPr lang="en-US" dirty="0" smtClean="0"/>
              <a:t> </a:t>
            </a:r>
            <a:r>
              <a:rPr lang="zh-TW" altLang="en-US" dirty="0" smtClean="0"/>
              <a:t>物件設定為該值。在</a:t>
            </a:r>
            <a:r>
              <a:rPr lang="en-US" dirty="0" smtClean="0"/>
              <a:t> T-SQL </a:t>
            </a:r>
            <a:r>
              <a:rPr lang="zh-TW" altLang="en-US" dirty="0" smtClean="0"/>
              <a:t>使用</a:t>
            </a:r>
            <a:r>
              <a:rPr lang="en-US" dirty="0" smtClean="0"/>
              <a:t> </a:t>
            </a:r>
            <a:r>
              <a:rPr lang="en-US" dirty="0" smtClean="0">
                <a:solidFill>
                  <a:srgbClr val="FFC000"/>
                </a:solidFill>
              </a:rPr>
              <a:t>CAST</a:t>
            </a:r>
          </a:p>
          <a:p>
            <a:r>
              <a:rPr lang="en-US" dirty="0" smtClean="0">
                <a:solidFill>
                  <a:srgbClr val="FFC000"/>
                </a:solidFill>
              </a:rPr>
              <a:t>Write( </a:t>
            </a:r>
            <a:r>
              <a:rPr lang="en-US" dirty="0" err="1" smtClean="0">
                <a:solidFill>
                  <a:srgbClr val="FFC000"/>
                </a:solidFill>
              </a:rPr>
              <a:t>BinaryWriter</a:t>
            </a:r>
            <a:r>
              <a:rPr lang="en-US" dirty="0" smtClean="0">
                <a:solidFill>
                  <a:srgbClr val="FFC000"/>
                </a:solidFill>
              </a:rPr>
              <a:t> w)</a:t>
            </a:r>
            <a:r>
              <a:rPr lang="zh-TW" altLang="en-US" dirty="0" smtClean="0"/>
              <a:t>：僅用在 </a:t>
            </a:r>
            <a:r>
              <a:rPr lang="en-US" altLang="zh-TW" dirty="0" smtClean="0"/>
              <a:t>.NET </a:t>
            </a:r>
            <a:r>
              <a:rPr lang="zh-TW" altLang="en-US" dirty="0" smtClean="0"/>
              <a:t>程式撰寫， 寫出到 </a:t>
            </a:r>
            <a:r>
              <a:rPr lang="en-US" dirty="0" err="1" smtClean="0"/>
              <a:t>BinaryWriter</a:t>
            </a:r>
            <a:r>
              <a:rPr lang="en-US" dirty="0" smtClean="0"/>
              <a:t> </a:t>
            </a:r>
            <a:r>
              <a:rPr lang="zh-TW" altLang="en-US" dirty="0" smtClean="0"/>
              <a:t>，在</a:t>
            </a:r>
            <a:r>
              <a:rPr lang="en-US" dirty="0" smtClean="0"/>
              <a:t> T-SQL</a:t>
            </a:r>
            <a:r>
              <a:rPr lang="zh-TW" altLang="en-US" dirty="0" smtClean="0"/>
              <a:t>使用 </a:t>
            </a:r>
            <a:r>
              <a:rPr lang="en-US" dirty="0" smtClean="0"/>
              <a:t>CAST</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zh-TW" altLang="en-US" b="1" dirty="0">
                <a:solidFill>
                  <a:schemeClr val="tx2"/>
                </a:solidFill>
                <a:latin typeface="微軟正黑體" pitchFamily="34" charset="-120"/>
                <a:ea typeface="微軟正黑體" pitchFamily="34" charset="-120"/>
              </a:rPr>
              <a:t>方法</a:t>
            </a:r>
            <a:endParaRPr altLang="en-US" b="1" dirty="0">
              <a:solidFill>
                <a:schemeClr val="tx2"/>
              </a:solidFill>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3323987"/>
          </a:xfrm>
        </p:spPr>
        <p:txBody>
          <a:bodyPr/>
          <a:lstStyle/>
          <a:p>
            <a:r>
              <a:rPr lang="en-US" altLang="zh-TW" dirty="0" err="1" smtClean="0">
                <a:solidFill>
                  <a:srgbClr val="FFC000"/>
                </a:solidFill>
              </a:rPr>
              <a:t>GetReparentedValue</a:t>
            </a:r>
            <a:r>
              <a:rPr lang="en-US" dirty="0" smtClean="0">
                <a:solidFill>
                  <a:srgbClr val="FFC000"/>
                </a:solidFill>
              </a:rPr>
              <a:t>(@</a:t>
            </a:r>
            <a:r>
              <a:rPr lang="zh-TW" altLang="en-US" dirty="0" smtClean="0">
                <a:solidFill>
                  <a:srgbClr val="FFC000"/>
                </a:solidFill>
              </a:rPr>
              <a:t>舊根</a:t>
            </a:r>
            <a:r>
              <a:rPr lang="en-US" dirty="0" smtClean="0">
                <a:solidFill>
                  <a:srgbClr val="FFC000"/>
                </a:solidFill>
              </a:rPr>
              <a:t>, @</a:t>
            </a:r>
            <a:r>
              <a:rPr lang="zh-TW" altLang="en-US" dirty="0" smtClean="0">
                <a:solidFill>
                  <a:srgbClr val="FFC000"/>
                </a:solidFill>
              </a:rPr>
              <a:t>新根</a:t>
            </a:r>
            <a:r>
              <a:rPr lang="en-US" dirty="0" smtClean="0">
                <a:solidFill>
                  <a:srgbClr val="FFC000"/>
                </a:solidFill>
              </a:rPr>
              <a:t>)</a:t>
            </a:r>
            <a:r>
              <a:rPr lang="zh-TW" altLang="en-US" dirty="0" smtClean="0"/>
              <a:t>：傳回將</a:t>
            </a:r>
            <a:r>
              <a:rPr lang="en-US" dirty="0" smtClean="0"/>
              <a:t> </a:t>
            </a:r>
            <a:r>
              <a:rPr lang="en-US" dirty="0" smtClean="0">
                <a:solidFill>
                  <a:srgbClr val="FFC000"/>
                </a:solidFill>
              </a:rPr>
              <a:t>@</a:t>
            </a:r>
            <a:r>
              <a:rPr lang="zh-TW" altLang="en-US" dirty="0" smtClean="0">
                <a:solidFill>
                  <a:srgbClr val="FFC000"/>
                </a:solidFill>
              </a:rPr>
              <a:t>舊根</a:t>
            </a:r>
            <a:r>
              <a:rPr lang="zh-TW" altLang="en-US" dirty="0" smtClean="0"/>
              <a:t> 的部分取代為</a:t>
            </a:r>
            <a:r>
              <a:rPr lang="en-US" dirty="0" smtClean="0"/>
              <a:t> </a:t>
            </a:r>
            <a:r>
              <a:rPr lang="en-US" dirty="0" smtClean="0">
                <a:solidFill>
                  <a:srgbClr val="FFC000"/>
                </a:solidFill>
              </a:rPr>
              <a:t>@</a:t>
            </a:r>
            <a:r>
              <a:rPr lang="zh-TW" altLang="en-US" dirty="0" smtClean="0">
                <a:solidFill>
                  <a:srgbClr val="FFC000"/>
                </a:solidFill>
              </a:rPr>
              <a:t>新根</a:t>
            </a:r>
            <a:r>
              <a:rPr lang="zh-TW" altLang="en-US" dirty="0" smtClean="0"/>
              <a:t> 之值</a:t>
            </a:r>
            <a:endParaRPr lang="en-US" dirty="0" smtClean="0"/>
          </a:p>
          <a:p>
            <a:r>
              <a:rPr lang="zh-TW" altLang="en-US" dirty="0" smtClean="0"/>
              <a:t>範例</a:t>
            </a:r>
            <a:endParaRPr lang="en-US" dirty="0" smtClean="0"/>
          </a:p>
          <a:p>
            <a:pPr lvl="1"/>
            <a:r>
              <a:rPr lang="zh-TW" altLang="en-US" dirty="0" smtClean="0"/>
              <a:t>當下：</a:t>
            </a:r>
            <a:r>
              <a:rPr lang="en-US" b="1" dirty="0" smtClean="0">
                <a:solidFill>
                  <a:srgbClr val="FFC000"/>
                </a:solidFill>
              </a:rPr>
              <a:t>/1/1/2/3/2/</a:t>
            </a:r>
          </a:p>
          <a:p>
            <a:pPr lvl="1"/>
            <a:r>
              <a:rPr lang="zh-TW" altLang="en-US" dirty="0" smtClean="0"/>
              <a:t>舊根：</a:t>
            </a:r>
            <a:r>
              <a:rPr lang="en-US" b="1" dirty="0" smtClean="0">
                <a:solidFill>
                  <a:srgbClr val="FFC000"/>
                </a:solidFill>
              </a:rPr>
              <a:t>/1/1/</a:t>
            </a:r>
          </a:p>
          <a:p>
            <a:pPr lvl="1"/>
            <a:r>
              <a:rPr lang="zh-TW" altLang="en-US" dirty="0" smtClean="0"/>
              <a:t>新根：</a:t>
            </a:r>
            <a:r>
              <a:rPr lang="en-US" b="1" dirty="0" smtClean="0">
                <a:solidFill>
                  <a:srgbClr val="FF0000"/>
                </a:solidFill>
              </a:rPr>
              <a:t>/2/1/4/</a:t>
            </a:r>
          </a:p>
          <a:p>
            <a:pPr lvl="1"/>
            <a:r>
              <a:rPr lang="en-US" altLang="zh-TW" dirty="0" err="1" smtClean="0"/>
              <a:t>Get</a:t>
            </a:r>
            <a:r>
              <a:rPr lang="en-US" dirty="0" err="1" smtClean="0"/>
              <a:t>ReparentedValue</a:t>
            </a:r>
            <a:r>
              <a:rPr lang="en-US" dirty="0" smtClean="0"/>
              <a:t> </a:t>
            </a:r>
            <a:r>
              <a:rPr lang="zh-TW" altLang="en-US" dirty="0" smtClean="0"/>
              <a:t>回傳：</a:t>
            </a:r>
            <a:r>
              <a:rPr lang="en-US" b="1" dirty="0" smtClean="0">
                <a:solidFill>
                  <a:srgbClr val="FF0000"/>
                </a:solidFill>
              </a:rPr>
              <a:t>/2/1/4/</a:t>
            </a:r>
            <a:r>
              <a:rPr lang="en-US" b="1" dirty="0" smtClean="0">
                <a:solidFill>
                  <a:srgbClr val="FFC000"/>
                </a:solidFill>
              </a:rPr>
              <a:t>2/3/2/</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zh-TW" altLang="en-US" b="1" dirty="0">
                <a:solidFill>
                  <a:schemeClr val="tx2"/>
                </a:solidFill>
                <a:latin typeface="微軟正黑體" pitchFamily="34" charset="-120"/>
                <a:ea typeface="微軟正黑體" pitchFamily="34" charset="-120"/>
              </a:rPr>
              <a:t>移動子樹</a:t>
            </a:r>
            <a:endParaRPr altLang="en-US" b="1" dirty="0">
              <a:solidFill>
                <a:schemeClr val="tx2"/>
              </a:solidFill>
              <a:latin typeface="微軟正黑體" pitchFamily="34" charset="-120"/>
              <a:ea typeface="微軟正黑體" pitchFamily="34" charset="-120"/>
            </a:endParaRPr>
          </a:p>
        </p:txBody>
      </p:sp>
      <p:sp>
        <p:nvSpPr>
          <p:cNvPr id="5" name="文字版面配置區 4"/>
          <p:cNvSpPr>
            <a:spLocks noGrp="1"/>
          </p:cNvSpPr>
          <p:nvPr>
            <p:ph type="body" sz="quarter" idx="10"/>
          </p:nvPr>
        </p:nvSpPr>
        <p:spPr>
          <a:xfrm>
            <a:off x="493127" y="1219200"/>
            <a:ext cx="8346073" cy="5561522"/>
          </a:xfrm>
        </p:spPr>
        <p:txBody>
          <a:bodyPr/>
          <a:lstStyle/>
          <a:p>
            <a:r>
              <a:rPr lang="en-US" sz="1400" dirty="0" smtClean="0">
                <a:solidFill>
                  <a:schemeClr val="bg1"/>
                </a:solidFill>
              </a:rPr>
              <a:t>CREATE PROC </a:t>
            </a:r>
            <a:r>
              <a:rPr lang="en-US" sz="1400" dirty="0" err="1" smtClean="0">
                <a:solidFill>
                  <a:schemeClr val="bg1"/>
                </a:solidFill>
              </a:rPr>
              <a:t>dbo.usp_Reparent</a:t>
            </a:r>
            <a:r>
              <a:rPr lang="en-US" sz="1400" dirty="0" smtClean="0">
                <a:solidFill>
                  <a:schemeClr val="bg1"/>
                </a:solidFill>
              </a:rPr>
              <a:t> @</a:t>
            </a:r>
            <a:r>
              <a:rPr lang="en-US" sz="1400" dirty="0" err="1" smtClean="0">
                <a:solidFill>
                  <a:schemeClr val="bg1"/>
                </a:solidFill>
              </a:rPr>
              <a:t>empid</a:t>
            </a:r>
            <a:r>
              <a:rPr lang="en-US" sz="1400" dirty="0" smtClean="0">
                <a:solidFill>
                  <a:schemeClr val="bg1"/>
                </a:solidFill>
              </a:rPr>
              <a:t> AS INT, @</a:t>
            </a:r>
            <a:r>
              <a:rPr lang="en-US" sz="1400" dirty="0" err="1" smtClean="0">
                <a:solidFill>
                  <a:schemeClr val="bg1"/>
                </a:solidFill>
              </a:rPr>
              <a:t>new_mgrid</a:t>
            </a:r>
            <a:r>
              <a:rPr lang="en-US" sz="1400" dirty="0" smtClean="0">
                <a:solidFill>
                  <a:schemeClr val="bg1"/>
                </a:solidFill>
              </a:rPr>
              <a:t> AS INT</a:t>
            </a:r>
          </a:p>
          <a:p>
            <a:r>
              <a:rPr lang="en-US" sz="1400" dirty="0" smtClean="0">
                <a:solidFill>
                  <a:schemeClr val="bg1"/>
                </a:solidFill>
              </a:rPr>
              <a:t>AS</a:t>
            </a:r>
          </a:p>
          <a:p>
            <a:r>
              <a:rPr lang="en-US" sz="1400" dirty="0" smtClean="0">
                <a:solidFill>
                  <a:schemeClr val="bg1"/>
                </a:solidFill>
              </a:rPr>
              <a:t>DECLARE </a:t>
            </a:r>
          </a:p>
          <a:p>
            <a:r>
              <a:rPr lang="en-US" sz="1400" dirty="0" smtClean="0">
                <a:solidFill>
                  <a:schemeClr val="bg1"/>
                </a:solidFill>
              </a:rPr>
              <a:t>  @</a:t>
            </a:r>
            <a:r>
              <a:rPr lang="en-US" sz="1400" dirty="0" err="1" smtClean="0">
                <a:solidFill>
                  <a:schemeClr val="bg1"/>
                </a:solidFill>
              </a:rPr>
              <a:t>old_root</a:t>
            </a:r>
            <a:r>
              <a:rPr lang="en-US" sz="1400" dirty="0" smtClean="0">
                <a:solidFill>
                  <a:schemeClr val="bg1"/>
                </a:solidFill>
              </a:rPr>
              <a:t> AS HIERARCHYID, @</a:t>
            </a:r>
            <a:r>
              <a:rPr lang="en-US" sz="1400" dirty="0" err="1" smtClean="0">
                <a:solidFill>
                  <a:schemeClr val="bg1"/>
                </a:solidFill>
              </a:rPr>
              <a:t>new_root</a:t>
            </a:r>
            <a:r>
              <a:rPr lang="en-US" sz="1400" dirty="0" smtClean="0">
                <a:solidFill>
                  <a:schemeClr val="bg1"/>
                </a:solidFill>
              </a:rPr>
              <a:t> AS HIERARCHYID,</a:t>
            </a:r>
          </a:p>
          <a:p>
            <a:r>
              <a:rPr lang="en-US" sz="1400" dirty="0" smtClean="0">
                <a:solidFill>
                  <a:schemeClr val="bg1"/>
                </a:solidFill>
              </a:rPr>
              <a:t>  @</a:t>
            </a:r>
            <a:r>
              <a:rPr lang="en-US" sz="1400" dirty="0" err="1" smtClean="0">
                <a:solidFill>
                  <a:schemeClr val="bg1"/>
                </a:solidFill>
              </a:rPr>
              <a:t>new_mgr_hid</a:t>
            </a:r>
            <a:r>
              <a:rPr lang="en-US" sz="1400" dirty="0" smtClean="0">
                <a:solidFill>
                  <a:schemeClr val="bg1"/>
                </a:solidFill>
              </a:rPr>
              <a:t> AS HIERARCHYID;</a:t>
            </a:r>
          </a:p>
          <a:p>
            <a:endParaRPr lang="en-US" sz="1400" dirty="0" smtClean="0">
              <a:solidFill>
                <a:schemeClr val="bg1"/>
              </a:solidFill>
            </a:endParaRPr>
          </a:p>
          <a:p>
            <a:r>
              <a:rPr lang="en-US" sz="1400" dirty="0" smtClean="0">
                <a:solidFill>
                  <a:schemeClr val="bg1"/>
                </a:solidFill>
              </a:rPr>
              <a:t>BEGIN TRAN</a:t>
            </a:r>
          </a:p>
          <a:p>
            <a:endParaRPr lang="en-US" sz="1400" dirty="0" smtClean="0">
              <a:solidFill>
                <a:schemeClr val="bg1"/>
              </a:solidFill>
            </a:endParaRPr>
          </a:p>
          <a:p>
            <a:r>
              <a:rPr lang="en-US" sz="1400" dirty="0" smtClean="0">
                <a:solidFill>
                  <a:schemeClr val="bg1"/>
                </a:solidFill>
              </a:rPr>
              <a:t>  SET @</a:t>
            </a:r>
            <a:r>
              <a:rPr lang="en-US" sz="1400" dirty="0" err="1" smtClean="0">
                <a:solidFill>
                  <a:schemeClr val="bg1"/>
                </a:solidFill>
              </a:rPr>
              <a:t>new_mgr_hid</a:t>
            </a:r>
            <a:r>
              <a:rPr lang="en-US" sz="1400" dirty="0" smtClean="0">
                <a:solidFill>
                  <a:schemeClr val="bg1"/>
                </a:solidFill>
              </a:rPr>
              <a:t> = (SELECT hid FROM </a:t>
            </a:r>
            <a:r>
              <a:rPr lang="en-US" sz="1400" dirty="0" err="1" smtClean="0">
                <a:solidFill>
                  <a:schemeClr val="bg1"/>
                </a:solidFill>
              </a:rPr>
              <a:t>dbo.Employees</a:t>
            </a:r>
            <a:r>
              <a:rPr lang="en-US" sz="1400" dirty="0" smtClean="0">
                <a:solidFill>
                  <a:schemeClr val="bg1"/>
                </a:solidFill>
              </a:rPr>
              <a:t> WITH (UPDLOCK)</a:t>
            </a:r>
          </a:p>
          <a:p>
            <a:r>
              <a:rPr lang="en-US" sz="1400" dirty="0" smtClean="0">
                <a:solidFill>
                  <a:schemeClr val="bg1"/>
                </a:solidFill>
              </a:rPr>
              <a:t>                      WHERE </a:t>
            </a:r>
            <a:r>
              <a:rPr lang="en-US" sz="1400" dirty="0" err="1" smtClean="0">
                <a:solidFill>
                  <a:schemeClr val="bg1"/>
                </a:solidFill>
              </a:rPr>
              <a:t>empid</a:t>
            </a:r>
            <a:r>
              <a:rPr lang="en-US" sz="1400" dirty="0" smtClean="0">
                <a:solidFill>
                  <a:schemeClr val="bg1"/>
                </a:solidFill>
              </a:rPr>
              <a:t> = @</a:t>
            </a:r>
            <a:r>
              <a:rPr lang="en-US" sz="1400" dirty="0" err="1" smtClean="0">
                <a:solidFill>
                  <a:schemeClr val="bg1"/>
                </a:solidFill>
              </a:rPr>
              <a:t>new_mgrid</a:t>
            </a:r>
            <a:r>
              <a:rPr lang="en-US" sz="1400" dirty="0" smtClean="0">
                <a:solidFill>
                  <a:schemeClr val="bg1"/>
                </a:solidFill>
              </a:rPr>
              <a:t>);</a:t>
            </a:r>
          </a:p>
          <a:p>
            <a:r>
              <a:rPr lang="en-US" sz="1400" dirty="0" smtClean="0">
                <a:solidFill>
                  <a:schemeClr val="bg1"/>
                </a:solidFill>
              </a:rPr>
              <a:t>  SET @</a:t>
            </a:r>
            <a:r>
              <a:rPr lang="en-US" sz="1400" dirty="0" err="1" smtClean="0">
                <a:solidFill>
                  <a:schemeClr val="bg1"/>
                </a:solidFill>
              </a:rPr>
              <a:t>old_root</a:t>
            </a:r>
            <a:r>
              <a:rPr lang="en-US" sz="1400" dirty="0" smtClean="0">
                <a:solidFill>
                  <a:schemeClr val="bg1"/>
                </a:solidFill>
              </a:rPr>
              <a:t> = (SELECT hid FROM </a:t>
            </a:r>
            <a:r>
              <a:rPr lang="en-US" sz="1400" dirty="0" err="1" smtClean="0">
                <a:solidFill>
                  <a:schemeClr val="bg1"/>
                </a:solidFill>
              </a:rPr>
              <a:t>dbo.Employees</a:t>
            </a:r>
            <a:endParaRPr lang="en-US" sz="1400" dirty="0" smtClean="0">
              <a:solidFill>
                <a:schemeClr val="bg1"/>
              </a:solidFill>
            </a:endParaRPr>
          </a:p>
          <a:p>
            <a:r>
              <a:rPr lang="en-US" sz="1400" dirty="0" smtClean="0">
                <a:solidFill>
                  <a:schemeClr val="bg1"/>
                </a:solidFill>
              </a:rPr>
              <a:t>                   WHERE </a:t>
            </a:r>
            <a:r>
              <a:rPr lang="en-US" sz="1400" dirty="0" err="1" smtClean="0">
                <a:solidFill>
                  <a:schemeClr val="bg1"/>
                </a:solidFill>
              </a:rPr>
              <a:t>empid</a:t>
            </a:r>
            <a:r>
              <a:rPr lang="en-US" sz="1400" dirty="0" smtClean="0">
                <a:solidFill>
                  <a:schemeClr val="bg1"/>
                </a:solidFill>
              </a:rPr>
              <a:t> = @</a:t>
            </a:r>
            <a:r>
              <a:rPr lang="en-US" sz="1400" dirty="0" err="1" smtClean="0">
                <a:solidFill>
                  <a:schemeClr val="bg1"/>
                </a:solidFill>
              </a:rPr>
              <a:t>empid</a:t>
            </a:r>
            <a:r>
              <a:rPr lang="en-US" sz="1400" dirty="0" smtClean="0">
                <a:solidFill>
                  <a:schemeClr val="bg1"/>
                </a:solidFill>
              </a:rPr>
              <a:t>);</a:t>
            </a:r>
          </a:p>
          <a:p>
            <a:endParaRPr lang="en-US" sz="1400" dirty="0" smtClean="0">
              <a:solidFill>
                <a:schemeClr val="bg1"/>
              </a:solidFill>
            </a:endParaRPr>
          </a:p>
          <a:p>
            <a:r>
              <a:rPr lang="en-US" sz="1400" dirty="0" smtClean="0">
                <a:solidFill>
                  <a:schemeClr val="accent4">
                    <a:lumMod val="50000"/>
                  </a:schemeClr>
                </a:solidFill>
              </a:rPr>
              <a:t>  -- </a:t>
            </a:r>
            <a:r>
              <a:rPr lang="zh-TW" altLang="en-US" sz="1400" dirty="0" smtClean="0">
                <a:solidFill>
                  <a:schemeClr val="accent4">
                    <a:lumMod val="50000"/>
                  </a:schemeClr>
                </a:solidFill>
              </a:rPr>
              <a:t>取得 </a:t>
            </a:r>
            <a:r>
              <a:rPr lang="en-US" altLang="zh-TW" sz="1400" dirty="0" smtClean="0">
                <a:solidFill>
                  <a:schemeClr val="accent4">
                    <a:lumMod val="50000"/>
                  </a:schemeClr>
                </a:solidFill>
              </a:rPr>
              <a:t>employee </a:t>
            </a:r>
            <a:r>
              <a:rPr lang="zh-TW" altLang="en-US" sz="1400" dirty="0" smtClean="0">
                <a:solidFill>
                  <a:schemeClr val="accent4">
                    <a:lumMod val="50000"/>
                  </a:schemeClr>
                </a:solidFill>
              </a:rPr>
              <a:t>要移動的新</a:t>
            </a:r>
            <a:r>
              <a:rPr lang="en-US" sz="1400" dirty="0" smtClean="0">
                <a:solidFill>
                  <a:schemeClr val="accent4">
                    <a:lumMod val="50000"/>
                  </a:schemeClr>
                </a:solidFill>
              </a:rPr>
              <a:t> hid</a:t>
            </a:r>
            <a:endParaRPr lang="en-US" sz="1400" dirty="0" smtClean="0">
              <a:solidFill>
                <a:schemeClr val="accent4">
                  <a:lumMod val="50000"/>
                </a:schemeClr>
              </a:solidFill>
            </a:endParaRPr>
          </a:p>
          <a:p>
            <a:r>
              <a:rPr lang="en-US" sz="1400" dirty="0" smtClean="0">
                <a:solidFill>
                  <a:schemeClr val="bg1"/>
                </a:solidFill>
              </a:rPr>
              <a:t>  SET @</a:t>
            </a:r>
            <a:r>
              <a:rPr lang="en-US" sz="1400" dirty="0" err="1" smtClean="0">
                <a:solidFill>
                  <a:schemeClr val="bg1"/>
                </a:solidFill>
              </a:rPr>
              <a:t>new_root</a:t>
            </a:r>
            <a:r>
              <a:rPr lang="en-US" sz="1400" dirty="0" smtClean="0">
                <a:solidFill>
                  <a:schemeClr val="bg1"/>
                </a:solidFill>
              </a:rPr>
              <a:t> = @</a:t>
            </a:r>
            <a:r>
              <a:rPr lang="en-US" sz="1400" dirty="0" err="1" smtClean="0">
                <a:solidFill>
                  <a:schemeClr val="bg1"/>
                </a:solidFill>
              </a:rPr>
              <a:t>new_mgr_hid</a:t>
            </a:r>
            <a:r>
              <a:rPr lang="en-US" sz="1400" b="1" dirty="0" err="1" smtClean="0">
                <a:solidFill>
                  <a:srgbClr val="FF0000"/>
                </a:solidFill>
              </a:rPr>
              <a:t>.GetDescendant</a:t>
            </a:r>
            <a:endParaRPr lang="en-US" sz="1400" b="1" dirty="0" smtClean="0">
              <a:solidFill>
                <a:srgbClr val="FF0000"/>
              </a:solidFill>
            </a:endParaRPr>
          </a:p>
          <a:p>
            <a:r>
              <a:rPr lang="en-US" sz="1400" dirty="0" smtClean="0">
                <a:solidFill>
                  <a:schemeClr val="bg1"/>
                </a:solidFill>
              </a:rPr>
              <a:t>    ((SELECT MAX(hid)</a:t>
            </a:r>
          </a:p>
          <a:p>
            <a:r>
              <a:rPr lang="en-US" sz="1400" dirty="0" smtClean="0">
                <a:solidFill>
                  <a:schemeClr val="bg1"/>
                </a:solidFill>
              </a:rPr>
              <a:t>      FROM </a:t>
            </a:r>
            <a:r>
              <a:rPr lang="en-US" sz="1400" dirty="0" err="1" smtClean="0">
                <a:solidFill>
                  <a:schemeClr val="bg1"/>
                </a:solidFill>
              </a:rPr>
              <a:t>dbo.Employees</a:t>
            </a:r>
            <a:endParaRPr lang="en-US" sz="1400" dirty="0" smtClean="0">
              <a:solidFill>
                <a:schemeClr val="bg1"/>
              </a:solidFill>
            </a:endParaRPr>
          </a:p>
          <a:p>
            <a:r>
              <a:rPr lang="en-US" sz="1400" dirty="0" smtClean="0">
                <a:solidFill>
                  <a:schemeClr val="bg1"/>
                </a:solidFill>
              </a:rPr>
              <a:t>      WHERE </a:t>
            </a:r>
            <a:r>
              <a:rPr lang="en-US" sz="1400" dirty="0" err="1" smtClean="0">
                <a:solidFill>
                  <a:schemeClr val="bg1"/>
                </a:solidFill>
              </a:rPr>
              <a:t>hid.GetAncestor</a:t>
            </a:r>
            <a:r>
              <a:rPr lang="en-US" sz="1400" dirty="0" smtClean="0">
                <a:solidFill>
                  <a:schemeClr val="bg1"/>
                </a:solidFill>
              </a:rPr>
              <a:t>(1) = @</a:t>
            </a:r>
            <a:r>
              <a:rPr lang="en-US" sz="1400" dirty="0" err="1" smtClean="0">
                <a:solidFill>
                  <a:schemeClr val="bg1"/>
                </a:solidFill>
              </a:rPr>
              <a:t>new_mgr_hid</a:t>
            </a:r>
            <a:r>
              <a:rPr lang="en-US" sz="1400" dirty="0" smtClean="0">
                <a:solidFill>
                  <a:schemeClr val="bg1"/>
                </a:solidFill>
              </a:rPr>
              <a:t>),</a:t>
            </a:r>
          </a:p>
          <a:p>
            <a:r>
              <a:rPr lang="en-US" sz="1400" dirty="0" smtClean="0">
                <a:solidFill>
                  <a:schemeClr val="bg1"/>
                </a:solidFill>
              </a:rPr>
              <a:t>     NULL);</a:t>
            </a:r>
          </a:p>
          <a:p>
            <a:endParaRPr lang="en-US" sz="1400" dirty="0" smtClean="0">
              <a:solidFill>
                <a:schemeClr val="bg1"/>
              </a:solidFill>
            </a:endParaRPr>
          </a:p>
          <a:p>
            <a:r>
              <a:rPr lang="en-US" sz="1400" dirty="0" smtClean="0">
                <a:solidFill>
                  <a:schemeClr val="accent4">
                    <a:lumMod val="50000"/>
                  </a:schemeClr>
                </a:solidFill>
              </a:rPr>
              <a:t>  -- </a:t>
            </a:r>
            <a:r>
              <a:rPr lang="zh-TW" altLang="en-US" sz="1400" dirty="0" smtClean="0">
                <a:solidFill>
                  <a:schemeClr val="accent4">
                    <a:lumMod val="50000"/>
                  </a:schemeClr>
                </a:solidFill>
              </a:rPr>
              <a:t>將所有需要移動的子孫轉換父節點</a:t>
            </a:r>
            <a:endParaRPr lang="en-US" sz="1400" dirty="0" smtClean="0">
              <a:solidFill>
                <a:schemeClr val="accent4">
                  <a:lumMod val="50000"/>
                </a:schemeClr>
              </a:solidFill>
            </a:endParaRPr>
          </a:p>
          <a:p>
            <a:r>
              <a:rPr lang="en-US" sz="1400" dirty="0" smtClean="0">
                <a:solidFill>
                  <a:schemeClr val="bg1"/>
                </a:solidFill>
              </a:rPr>
              <a:t>  UPDATE </a:t>
            </a:r>
            <a:r>
              <a:rPr lang="en-US" sz="1400" dirty="0" err="1" smtClean="0">
                <a:solidFill>
                  <a:schemeClr val="bg1"/>
                </a:solidFill>
              </a:rPr>
              <a:t>dbo.Employees</a:t>
            </a:r>
            <a:endParaRPr lang="en-US" sz="1400" dirty="0" smtClean="0">
              <a:solidFill>
                <a:schemeClr val="bg1"/>
              </a:solidFill>
            </a:endParaRPr>
          </a:p>
          <a:p>
            <a:r>
              <a:rPr lang="en-US" sz="1400" dirty="0" smtClean="0">
                <a:solidFill>
                  <a:schemeClr val="bg1"/>
                </a:solidFill>
              </a:rPr>
              <a:t>    SET hid = </a:t>
            </a:r>
            <a:r>
              <a:rPr lang="en-US" sz="1400" dirty="0" err="1" smtClean="0">
                <a:solidFill>
                  <a:schemeClr val="bg1"/>
                </a:solidFill>
              </a:rPr>
              <a:t>hid.</a:t>
            </a:r>
            <a:r>
              <a:rPr lang="en-US" altLang="zh-TW" sz="1400" b="1" dirty="0" err="1" smtClean="0">
                <a:solidFill>
                  <a:srgbClr val="FF0000"/>
                </a:solidFill>
              </a:rPr>
              <a:t>Get</a:t>
            </a:r>
            <a:r>
              <a:rPr lang="en-US" sz="1400" b="1" dirty="0" err="1" smtClean="0">
                <a:solidFill>
                  <a:srgbClr val="FF0000"/>
                </a:solidFill>
              </a:rPr>
              <a:t>ReparentedValue</a:t>
            </a:r>
            <a:r>
              <a:rPr lang="en-US" sz="1400" dirty="0" smtClean="0">
                <a:solidFill>
                  <a:schemeClr val="bg1"/>
                </a:solidFill>
              </a:rPr>
              <a:t>(@</a:t>
            </a:r>
            <a:r>
              <a:rPr lang="en-US" sz="1400" dirty="0" err="1" smtClean="0">
                <a:solidFill>
                  <a:schemeClr val="bg1"/>
                </a:solidFill>
              </a:rPr>
              <a:t>old_root</a:t>
            </a:r>
            <a:r>
              <a:rPr lang="en-US" sz="1400" dirty="0" smtClean="0">
                <a:solidFill>
                  <a:schemeClr val="bg1"/>
                </a:solidFill>
              </a:rPr>
              <a:t>, @</a:t>
            </a:r>
            <a:r>
              <a:rPr lang="en-US" sz="1400" dirty="0" err="1" smtClean="0">
                <a:solidFill>
                  <a:schemeClr val="bg1"/>
                </a:solidFill>
              </a:rPr>
              <a:t>new_root</a:t>
            </a:r>
            <a:r>
              <a:rPr lang="en-US" sz="1400" dirty="0" smtClean="0">
                <a:solidFill>
                  <a:schemeClr val="bg1"/>
                </a:solidFill>
              </a:rPr>
              <a:t>)</a:t>
            </a:r>
          </a:p>
          <a:p>
            <a:r>
              <a:rPr lang="en-US" sz="1400" dirty="0" smtClean="0">
                <a:solidFill>
                  <a:schemeClr val="bg1"/>
                </a:solidFill>
              </a:rPr>
              <a:t>  </a:t>
            </a:r>
            <a:r>
              <a:rPr lang="en-US" sz="1400" dirty="0" smtClean="0">
                <a:solidFill>
                  <a:schemeClr val="bg1"/>
                </a:solidFill>
              </a:rPr>
              <a:t>WHERE </a:t>
            </a:r>
            <a:r>
              <a:rPr lang="en-US" sz="1400" dirty="0" err="1" smtClean="0">
                <a:solidFill>
                  <a:schemeClr val="bg1"/>
                </a:solidFill>
              </a:rPr>
              <a:t>hid.IsDescendantOf</a:t>
            </a:r>
            <a:r>
              <a:rPr lang="en-US" sz="1400" dirty="0" smtClean="0">
                <a:solidFill>
                  <a:schemeClr val="bg1"/>
                </a:solidFill>
              </a:rPr>
              <a:t>(@</a:t>
            </a:r>
            <a:r>
              <a:rPr lang="en-US" sz="1400" dirty="0" err="1" smtClean="0">
                <a:solidFill>
                  <a:schemeClr val="bg1"/>
                </a:solidFill>
              </a:rPr>
              <a:t>old_root</a:t>
            </a:r>
            <a:r>
              <a:rPr lang="en-US" sz="1400" dirty="0" smtClean="0">
                <a:solidFill>
                  <a:schemeClr val="bg1"/>
                </a:solidFill>
              </a:rPr>
              <a:t>) </a:t>
            </a:r>
            <a:r>
              <a:rPr lang="en-US" sz="1400" dirty="0" smtClean="0">
                <a:solidFill>
                  <a:schemeClr val="bg1"/>
                </a:solidFill>
              </a:rPr>
              <a:t>= 1;</a:t>
            </a:r>
          </a:p>
          <a:p>
            <a:endParaRPr lang="en-US" sz="1400" dirty="0" smtClean="0">
              <a:solidFill>
                <a:schemeClr val="bg1"/>
              </a:solidFill>
            </a:endParaRPr>
          </a:p>
          <a:p>
            <a:r>
              <a:rPr lang="en-US" sz="1400" dirty="0" smtClean="0">
                <a:solidFill>
                  <a:schemeClr val="bg1"/>
                </a:solidFill>
              </a:rPr>
              <a:t>COMMIT TRAN</a:t>
            </a:r>
            <a:endParaRPr lang="zh-TW" altLang="en-US" sz="14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zh-TW" altLang="en-US" b="1" dirty="0" smtClean="0">
                <a:latin typeface="微軟正黑體" pitchFamily="34" charset="-120"/>
                <a:ea typeface="微軟正黑體" pitchFamily="34" charset="-120"/>
              </a:rPr>
              <a:t>強化</a:t>
            </a:r>
            <a:r>
              <a:rPr lang="zh-TW" altLang="en-US" dirty="0" smtClean="0"/>
              <a:t> </a:t>
            </a:r>
            <a:r>
              <a:rPr lang="en-US" dirty="0" smtClean="0"/>
              <a:t>T-SQL</a:t>
            </a:r>
            <a:endParaRPr lang="en-US" sz="3600" dirty="0">
              <a:solidFill>
                <a:schemeClr val="tx2"/>
              </a:solidFill>
            </a:endParaRPr>
          </a:p>
        </p:txBody>
      </p:sp>
      <p:sp>
        <p:nvSpPr>
          <p:cNvPr id="3" name="Text Placeholder 2"/>
          <p:cNvSpPr>
            <a:spLocks noGrp="1"/>
          </p:cNvSpPr>
          <p:nvPr>
            <p:ph type="body" sz="quarter" idx="10"/>
          </p:nvPr>
        </p:nvSpPr>
        <p:spPr>
          <a:xfrm>
            <a:off x="381000" y="1481042"/>
            <a:ext cx="8382000" cy="3465564"/>
          </a:xfrm>
        </p:spPr>
        <p:txBody>
          <a:bodyPr/>
          <a:lstStyle/>
          <a:p>
            <a:r>
              <a:rPr lang="zh-TW" altLang="en-US" sz="2800" dirty="0" smtClean="0"/>
              <a:t>新語法</a:t>
            </a:r>
            <a:endParaRPr lang="en-US" altLang="zh-TW" sz="2800" dirty="0" smtClean="0"/>
          </a:p>
          <a:p>
            <a:r>
              <a:rPr lang="zh-TW" altLang="en-US" sz="2800" dirty="0" smtClean="0"/>
              <a:t>使用者自訂資料表類型</a:t>
            </a:r>
            <a:endParaRPr lang="en-AU" sz="2800" dirty="0" smtClean="0"/>
          </a:p>
          <a:p>
            <a:r>
              <a:rPr lang="zh-TW" altLang="en-US" sz="2800" dirty="0" smtClean="0"/>
              <a:t>資料表類型參數當作預存程序的參數，傳遞複雜的結構或列表</a:t>
            </a:r>
            <a:endParaRPr lang="en-AU" sz="2800" dirty="0" smtClean="0"/>
          </a:p>
          <a:p>
            <a:pPr lvl="1"/>
            <a:r>
              <a:rPr lang="zh-TW" altLang="en-US" sz="2400" dirty="0" smtClean="0"/>
              <a:t>例如：建構資料表型態參數，動態地批次新增多筆記錄</a:t>
            </a:r>
            <a:endParaRPr lang="en-AU" sz="2400" dirty="0" smtClean="0"/>
          </a:p>
          <a:p>
            <a:r>
              <a:rPr lang="zh-TW" altLang="en-US" sz="2800" dirty="0" smtClean="0"/>
              <a:t>透過新的 </a:t>
            </a:r>
            <a:r>
              <a:rPr lang="en-US" altLang="zh-TW" sz="2800" dirty="0" smtClean="0"/>
              <a:t>MERGE</a:t>
            </a:r>
            <a:r>
              <a:rPr lang="zh-TW" altLang="en-US" sz="2800" dirty="0" smtClean="0"/>
              <a:t> 語法整合</a:t>
            </a:r>
            <a:r>
              <a:rPr lang="en-AU" sz="2800" dirty="0" smtClean="0"/>
              <a:t> INSERT </a:t>
            </a:r>
            <a:r>
              <a:rPr lang="zh-TW" altLang="en-US" sz="2800" dirty="0" smtClean="0"/>
              <a:t>、</a:t>
            </a:r>
            <a:r>
              <a:rPr lang="en-AU" sz="2800" dirty="0" smtClean="0"/>
              <a:t> UPDATE </a:t>
            </a:r>
            <a:r>
              <a:rPr lang="zh-TW" altLang="en-US" sz="2800" dirty="0" smtClean="0"/>
              <a:t>和 </a:t>
            </a:r>
            <a:r>
              <a:rPr lang="en-US" altLang="zh-TW" sz="2800" dirty="0" smtClean="0"/>
              <a:t>DELETE</a:t>
            </a:r>
          </a:p>
          <a:p>
            <a:r>
              <a:rPr lang="zh-TW" altLang="en-US" sz="2800" dirty="0" smtClean="0"/>
              <a:t>透過新的 </a:t>
            </a:r>
            <a:r>
              <a:rPr lang="en-AU" sz="2800" dirty="0" smtClean="0"/>
              <a:t>Grouping Sets</a:t>
            </a:r>
            <a:r>
              <a:rPr lang="zh-TW" altLang="en-US" sz="2800" dirty="0" smtClean="0"/>
              <a:t> 簡化彙總的邏輯</a:t>
            </a:r>
            <a:endParaRPr lang="en-AU" sz="28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altLang="en-US" b="1">
                <a:latin typeface="微軟正黑體" pitchFamily="34" charset="-120"/>
                <a:ea typeface="微軟正黑體" pitchFamily="34" charset="-120"/>
              </a:rPr>
              <a:t>T-SQL </a:t>
            </a:r>
            <a:r>
              <a:rPr lang="zh-TW" altLang="en-US" b="1">
                <a:latin typeface="微軟正黑體" pitchFamily="34" charset="-120"/>
                <a:ea typeface="微軟正黑體" pitchFamily="34" charset="-120"/>
              </a:rPr>
              <a:t>有趣的新語法</a:t>
            </a:r>
            <a:r>
              <a:rPr altLang="en-US" b="1">
                <a:latin typeface="微軟正黑體" pitchFamily="34" charset="-120"/>
                <a:ea typeface="微軟正黑體" pitchFamily="34" charset="-120"/>
              </a:rPr>
              <a:t> …</a:t>
            </a:r>
          </a:p>
        </p:txBody>
      </p:sp>
      <p:sp>
        <p:nvSpPr>
          <p:cNvPr id="40962" name="Content Placeholder 2"/>
          <p:cNvSpPr>
            <a:spLocks noGrp="1"/>
          </p:cNvSpPr>
          <p:nvPr>
            <p:ph idx="4294967295"/>
          </p:nvPr>
        </p:nvSpPr>
        <p:spPr>
          <a:xfrm>
            <a:off x="376080" y="1089025"/>
            <a:ext cx="8915400" cy="4078039"/>
          </a:xfrm>
        </p:spPr>
        <p:txBody>
          <a:bodyPr/>
          <a:lstStyle/>
          <a:p>
            <a:r>
              <a:rPr lang="zh-TW" altLang="en-US" sz="2800" dirty="0" smtClean="0"/>
              <a:t>透過子句達成 </a:t>
            </a:r>
            <a:r>
              <a:rPr lang="en-US" sz="2800" dirty="0" smtClean="0"/>
              <a:t>Table Value Constructor</a:t>
            </a:r>
          </a:p>
          <a:p>
            <a:endParaRPr lang="en-US" sz="2000" dirty="0"/>
          </a:p>
          <a:p>
            <a:endParaRPr lang="en-US" sz="2000" dirty="0"/>
          </a:p>
          <a:p>
            <a:endParaRPr lang="en-US" sz="2000" dirty="0"/>
          </a:p>
          <a:p>
            <a:endParaRPr lang="en-US" sz="2800" dirty="0" smtClean="0"/>
          </a:p>
          <a:p>
            <a:endParaRPr lang="en-US" sz="2800" dirty="0" smtClean="0"/>
          </a:p>
          <a:p>
            <a:r>
              <a:rPr lang="en-US" sz="2800" dirty="0" smtClean="0"/>
              <a:t>Assignment </a:t>
            </a:r>
            <a:r>
              <a:rPr lang="zh-TW" altLang="en-US" sz="2800" dirty="0" smtClean="0"/>
              <a:t>運算子：</a:t>
            </a:r>
            <a:r>
              <a:rPr lang="en-US" sz="2800" dirty="0" smtClean="0"/>
              <a:t>+=</a:t>
            </a:r>
            <a:r>
              <a:rPr lang="zh-TW" altLang="en-US" sz="2800" dirty="0" smtClean="0"/>
              <a:t>、</a:t>
            </a:r>
            <a:r>
              <a:rPr lang="en-US" sz="2800" dirty="0" smtClean="0"/>
              <a:t> -=</a:t>
            </a:r>
            <a:r>
              <a:rPr lang="zh-TW" altLang="en-US" sz="2800" dirty="0" smtClean="0"/>
              <a:t>、</a:t>
            </a:r>
            <a:r>
              <a:rPr lang="en-US" sz="2800" dirty="0" smtClean="0"/>
              <a:t>*=</a:t>
            </a:r>
            <a:r>
              <a:rPr lang="zh-TW" altLang="en-US" sz="2800" dirty="0" smtClean="0"/>
              <a:t>、</a:t>
            </a:r>
            <a:r>
              <a:rPr lang="en-US" sz="2800" dirty="0" smtClean="0"/>
              <a:t>/=</a:t>
            </a:r>
            <a:r>
              <a:rPr lang="zh-TW" altLang="en-US" sz="2800" dirty="0" smtClean="0"/>
              <a:t>、</a:t>
            </a:r>
            <a:r>
              <a:rPr lang="en-US" altLang="zh-TW" sz="2800" dirty="0" smtClean="0"/>
              <a:t>%=</a:t>
            </a:r>
            <a:endParaRPr lang="en-US" sz="2800" dirty="0"/>
          </a:p>
          <a:p>
            <a:endParaRPr lang="en-US" sz="2800" dirty="0"/>
          </a:p>
          <a:p>
            <a:pPr>
              <a:buNone/>
            </a:pPr>
            <a:endParaRPr lang="en-US" sz="1800" dirty="0"/>
          </a:p>
          <a:p>
            <a:pPr>
              <a:buNone/>
            </a:pPr>
            <a:endParaRPr lang="en-US" sz="2800" dirty="0"/>
          </a:p>
        </p:txBody>
      </p:sp>
      <p:sp>
        <p:nvSpPr>
          <p:cNvPr id="14" name="Rounded Rectangle 13"/>
          <p:cNvSpPr/>
          <p:nvPr/>
        </p:nvSpPr>
        <p:spPr bwMode="blackWhite">
          <a:xfrm>
            <a:off x="838200" y="1752600"/>
            <a:ext cx="7861324" cy="1582270"/>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1096963">
              <a:defRPr/>
            </a:pPr>
            <a:endParaRPr lang="en-US" sz="1600" dirty="0" smtClean="0">
              <a:solidFill>
                <a:schemeClr val="tx1"/>
              </a:solidFill>
              <a:latin typeface="Courier New" pitchFamily="49" charset="0"/>
              <a:cs typeface="Courier New" pitchFamily="49" charset="0"/>
            </a:endParaRPr>
          </a:p>
          <a:p>
            <a:pPr defTabSz="1096963">
              <a:defRPr/>
            </a:pPr>
            <a:endParaRPr lang="en-US" sz="1600" dirty="0" smtClean="0">
              <a:solidFill>
                <a:schemeClr val="tx1"/>
              </a:solidFill>
              <a:latin typeface="Courier New" pitchFamily="49" charset="0"/>
              <a:cs typeface="Courier New" pitchFamily="49" charset="0"/>
            </a:endParaRPr>
          </a:p>
          <a:p>
            <a:pPr defTabSz="1096963">
              <a:defRPr/>
            </a:pPr>
            <a:r>
              <a:rPr lang="en-US" sz="1400" dirty="0" smtClean="0">
                <a:solidFill>
                  <a:schemeClr val="tx1"/>
                </a:solidFill>
                <a:latin typeface="Courier New" pitchFamily="49" charset="0"/>
                <a:cs typeface="Courier New" pitchFamily="49" charset="0"/>
              </a:rPr>
              <a:t>INSERT </a:t>
            </a:r>
            <a:r>
              <a:rPr lang="en-US" sz="1400" dirty="0">
                <a:solidFill>
                  <a:schemeClr val="tx1"/>
                </a:solidFill>
                <a:latin typeface="Courier New" pitchFamily="49" charset="0"/>
                <a:cs typeface="Courier New" pitchFamily="49" charset="0"/>
              </a:rPr>
              <a:t>INTO contacts </a:t>
            </a:r>
            <a:r>
              <a:rPr lang="en-US" sz="1400" dirty="0">
                <a:solidFill>
                  <a:srgbClr val="FFC000"/>
                </a:solidFill>
                <a:latin typeface="Courier New" pitchFamily="49" charset="0"/>
                <a:cs typeface="Courier New" pitchFamily="49" charset="0"/>
              </a:rPr>
              <a:t>VALUES</a:t>
            </a:r>
            <a:r>
              <a:rPr lang="en-US" sz="1400" dirty="0">
                <a:solidFill>
                  <a:schemeClr val="tx1"/>
                </a:solidFill>
                <a:latin typeface="Courier New" pitchFamily="49" charset="0"/>
                <a:cs typeface="Courier New" pitchFamily="49" charset="0"/>
              </a:rPr>
              <a:t> ('John Doe', '425-333-5321'), </a:t>
            </a:r>
          </a:p>
          <a:p>
            <a:pPr defTabSz="1096963">
              <a:defRPr/>
            </a:pPr>
            <a:r>
              <a:rPr lang="en-US" sz="1400" dirty="0">
                <a:solidFill>
                  <a:schemeClr val="tx1"/>
                </a:solidFill>
                <a:latin typeface="Courier New" pitchFamily="49" charset="0"/>
                <a:cs typeface="Courier New" pitchFamily="49" charset="0"/>
              </a:rPr>
              <a:t> ('Jane Doe', '206-123-4567'), ('John Smith', '650-434-7869</a:t>
            </a:r>
            <a:r>
              <a:rPr lang="en-US" sz="1400" dirty="0" smtClean="0">
                <a:solidFill>
                  <a:schemeClr val="tx1"/>
                </a:solidFill>
                <a:latin typeface="Courier New" pitchFamily="49" charset="0"/>
                <a:cs typeface="Courier New" pitchFamily="49" charset="0"/>
              </a:rPr>
              <a:t>');</a:t>
            </a:r>
            <a:endParaRPr lang="en-US" sz="1400" dirty="0" smtClean="0"/>
          </a:p>
          <a:p>
            <a:endParaRPr lang="en-US" sz="1400" dirty="0" smtClean="0"/>
          </a:p>
          <a:p>
            <a:r>
              <a:rPr lang="en-US" sz="1400" dirty="0" smtClean="0"/>
              <a:t>SELECT * FROM</a:t>
            </a:r>
          </a:p>
          <a:p>
            <a:r>
              <a:rPr lang="en-US" sz="1400" dirty="0" smtClean="0"/>
              <a:t>  (</a:t>
            </a:r>
            <a:r>
              <a:rPr lang="en-US" sz="1400" dirty="0" smtClean="0">
                <a:solidFill>
                  <a:srgbClr val="FFC000"/>
                </a:solidFill>
              </a:rPr>
              <a:t>VALUES</a:t>
            </a:r>
            <a:r>
              <a:rPr lang="en-US" sz="1400" dirty="0" smtClean="0"/>
              <a:t> (1, '</a:t>
            </a:r>
            <a:r>
              <a:rPr lang="en-US" sz="1400" dirty="0" err="1" smtClean="0"/>
              <a:t>cust</a:t>
            </a:r>
            <a:r>
              <a:rPr lang="en-US" sz="1400" dirty="0" smtClean="0"/>
              <a:t> 1', '(111) 111-1111', 'address 1'),(2, '</a:t>
            </a:r>
            <a:r>
              <a:rPr lang="en-US" sz="1400" dirty="0" err="1" smtClean="0"/>
              <a:t>cust</a:t>
            </a:r>
            <a:r>
              <a:rPr lang="en-US" sz="1400" dirty="0" smtClean="0"/>
              <a:t> 2', '(222) 222-2222', 'address 2')</a:t>
            </a:r>
          </a:p>
          <a:p>
            <a:r>
              <a:rPr lang="en-US" sz="1400" dirty="0" smtClean="0"/>
              <a:t>    ) AS C(</a:t>
            </a:r>
            <a:r>
              <a:rPr lang="en-US" sz="1400" dirty="0" err="1" smtClean="0"/>
              <a:t>custid</a:t>
            </a:r>
            <a:r>
              <a:rPr lang="en-US" sz="1400" dirty="0" smtClean="0"/>
              <a:t>, </a:t>
            </a:r>
            <a:r>
              <a:rPr lang="en-US" sz="1400" dirty="0" err="1" smtClean="0"/>
              <a:t>companyname</a:t>
            </a:r>
            <a:r>
              <a:rPr lang="en-US" sz="1400" dirty="0" smtClean="0"/>
              <a:t>, phone, address);</a:t>
            </a:r>
          </a:p>
          <a:p>
            <a:pPr defTabSz="1096963">
              <a:defRPr/>
            </a:pPr>
            <a:endParaRPr lang="en-US" sz="2800" dirty="0">
              <a:solidFill>
                <a:schemeClr val="tx1"/>
              </a:solidFill>
              <a:effectLst>
                <a:outerShdw blurRad="38100" dist="38100" dir="2700000" algn="tl">
                  <a:srgbClr val="000000">
                    <a:alpha val="43137"/>
                  </a:srgbClr>
                </a:outerShdw>
              </a:effectLst>
            </a:endParaRPr>
          </a:p>
        </p:txBody>
      </p:sp>
      <p:sp>
        <p:nvSpPr>
          <p:cNvPr id="15" name="Rounded Rectangle 14"/>
          <p:cNvSpPr/>
          <p:nvPr/>
        </p:nvSpPr>
        <p:spPr bwMode="blackWhite">
          <a:xfrm>
            <a:off x="838200" y="4038600"/>
            <a:ext cx="7875917" cy="1371600"/>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914327" fontAlgn="auto">
              <a:spcBef>
                <a:spcPts val="0"/>
              </a:spcBef>
              <a:spcAft>
                <a:spcPts val="0"/>
              </a:spcAft>
              <a:defRPr/>
            </a:pPr>
            <a:r>
              <a:rPr lang="en-US" sz="1600" dirty="0" smtClean="0">
                <a:solidFill>
                  <a:schemeClr val="tx1"/>
                </a:solidFill>
                <a:latin typeface="Courier New" pitchFamily="49" charset="0"/>
                <a:cs typeface="Courier New" pitchFamily="49" charset="0"/>
              </a:rPr>
              <a:t>DECLARE @price AS MONEY = 10.00;</a:t>
            </a:r>
          </a:p>
          <a:p>
            <a:pPr defTabSz="914327" fontAlgn="auto">
              <a:spcBef>
                <a:spcPts val="0"/>
              </a:spcBef>
              <a:spcAft>
                <a:spcPts val="0"/>
              </a:spcAft>
              <a:defRPr/>
            </a:pPr>
            <a:r>
              <a:rPr lang="en-US" sz="1600" dirty="0" smtClean="0">
                <a:solidFill>
                  <a:schemeClr val="tx1"/>
                </a:solidFill>
                <a:latin typeface="Courier New" pitchFamily="49" charset="0"/>
                <a:cs typeface="Courier New" pitchFamily="49" charset="0"/>
              </a:rPr>
              <a:t>SET @price </a:t>
            </a:r>
            <a:r>
              <a:rPr lang="en-US" sz="1600" dirty="0" smtClean="0">
                <a:solidFill>
                  <a:srgbClr val="FFC000"/>
                </a:solidFill>
                <a:latin typeface="Courier New" pitchFamily="49" charset="0"/>
                <a:cs typeface="Courier New" pitchFamily="49" charset="0"/>
              </a:rPr>
              <a:t>+=</a:t>
            </a:r>
            <a:r>
              <a:rPr lang="en-US" sz="1600" dirty="0" smtClean="0">
                <a:solidFill>
                  <a:schemeClr val="tx1"/>
                </a:solidFill>
                <a:latin typeface="Courier New" pitchFamily="49" charset="0"/>
                <a:cs typeface="Courier New" pitchFamily="49" charset="0"/>
              </a:rPr>
              <a:t> 2.00;</a:t>
            </a:r>
          </a:p>
          <a:p>
            <a:pPr defTabSz="914327" fontAlgn="auto">
              <a:spcBef>
                <a:spcPts val="0"/>
              </a:spcBef>
              <a:spcAft>
                <a:spcPts val="0"/>
              </a:spcAft>
              <a:defRPr/>
            </a:pPr>
            <a:endParaRPr lang="en-US" sz="1600" dirty="0" smtClean="0">
              <a:solidFill>
                <a:schemeClr val="tx1"/>
              </a:solidFill>
              <a:latin typeface="Courier New" pitchFamily="49" charset="0"/>
              <a:cs typeface="Courier New" pitchFamily="49" charset="0"/>
            </a:endParaRPr>
          </a:p>
          <a:p>
            <a:pPr defTabSz="914327" fontAlgn="auto">
              <a:spcBef>
                <a:spcPts val="0"/>
              </a:spcBef>
              <a:spcAft>
                <a:spcPts val="0"/>
              </a:spcAft>
              <a:defRPr/>
            </a:pPr>
            <a:r>
              <a:rPr lang="en-US" sz="1600" dirty="0" smtClean="0">
                <a:solidFill>
                  <a:schemeClr val="tx1"/>
                </a:solidFill>
                <a:latin typeface="Courier New" pitchFamily="49" charset="0"/>
                <a:cs typeface="Courier New" pitchFamily="49" charset="0"/>
              </a:rPr>
              <a:t>UPDATE Inventory SET </a:t>
            </a:r>
            <a:r>
              <a:rPr lang="en-US" sz="1600" dirty="0">
                <a:solidFill>
                  <a:schemeClr val="tx1"/>
                </a:solidFill>
                <a:latin typeface="Courier New" pitchFamily="49" charset="0"/>
                <a:cs typeface="Courier New" pitchFamily="49" charset="0"/>
              </a:rPr>
              <a:t>quantity </a:t>
            </a:r>
            <a:r>
              <a:rPr lang="en-US" sz="1600" dirty="0">
                <a:solidFill>
                  <a:srgbClr val="FFC000"/>
                </a:solidFill>
                <a:latin typeface="Courier New" pitchFamily="49" charset="0"/>
                <a:cs typeface="Courier New" pitchFamily="49" charset="0"/>
              </a:rPr>
              <a:t>+=</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s.quantity</a:t>
            </a:r>
            <a:endParaRPr lang="en-US" sz="1600" dirty="0">
              <a:solidFill>
                <a:schemeClr val="tx1"/>
              </a:solidFill>
              <a:latin typeface="Courier New" pitchFamily="49" charset="0"/>
              <a:cs typeface="Courier New" pitchFamily="49" charset="0"/>
            </a:endParaRPr>
          </a:p>
          <a:p>
            <a:pPr defTabSz="914327" fontAlgn="auto">
              <a:spcBef>
                <a:spcPts val="0"/>
              </a:spcBef>
              <a:spcAft>
                <a:spcPts val="0"/>
              </a:spcAft>
              <a:defRPr/>
            </a:pPr>
            <a:r>
              <a:rPr lang="en-US" sz="1600" dirty="0">
                <a:solidFill>
                  <a:schemeClr val="tx1"/>
                </a:solidFill>
                <a:latin typeface="Courier New" pitchFamily="49" charset="0"/>
                <a:cs typeface="Courier New" pitchFamily="49" charset="0"/>
              </a:rPr>
              <a:t>FROM Inventory AS </a:t>
            </a:r>
            <a:r>
              <a:rPr lang="en-US" sz="1600" dirty="0" err="1">
                <a:solidFill>
                  <a:schemeClr val="tx1"/>
                </a:solidFill>
                <a:latin typeface="Courier New" pitchFamily="49" charset="0"/>
                <a:cs typeface="Courier New" pitchFamily="49" charset="0"/>
              </a:rPr>
              <a:t>i</a:t>
            </a:r>
            <a:r>
              <a:rPr lang="en-US" sz="1600" dirty="0">
                <a:solidFill>
                  <a:schemeClr val="tx1"/>
                </a:solidFill>
                <a:latin typeface="Courier New" pitchFamily="49" charset="0"/>
                <a:cs typeface="Courier New" pitchFamily="49" charset="0"/>
              </a:rPr>
              <a:t> INNER JOIN Sales AS s ON i.id = s.id</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wrap="square" lIns="0" tIns="0" rIns="0" bIns="0" rtlCol="0" anchor="t">
            <a:spAutoFit/>
          </a:bodyPr>
          <a:lstStyle/>
          <a:p>
            <a:r>
              <a:rPr altLang="en-US" b="1">
                <a:latin typeface="微軟正黑體" pitchFamily="34" charset="-120"/>
                <a:ea typeface="微軟正黑體" pitchFamily="34" charset="-120"/>
              </a:rPr>
              <a:t>T-SQL </a:t>
            </a:r>
            <a:r>
              <a:rPr lang="zh-TW" altLang="en-US" b="1">
                <a:latin typeface="微軟正黑體" pitchFamily="34" charset="-120"/>
                <a:ea typeface="微軟正黑體" pitchFamily="34" charset="-120"/>
              </a:rPr>
              <a:t>有趣的新語法</a:t>
            </a:r>
            <a:r>
              <a:rPr altLang="en-US" b="1">
                <a:latin typeface="微軟正黑體" pitchFamily="34" charset="-120"/>
                <a:ea typeface="微軟正黑體" pitchFamily="34" charset="-120"/>
              </a:rPr>
              <a:t> …</a:t>
            </a:r>
            <a:endParaRPr lang="zh-TW" altLang="en-US" b="1">
              <a:latin typeface="微軟正黑體" pitchFamily="34" charset="-120"/>
              <a:ea typeface="微軟正黑體" pitchFamily="34" charset="-120"/>
            </a:endParaRPr>
          </a:p>
        </p:txBody>
      </p:sp>
      <p:sp>
        <p:nvSpPr>
          <p:cNvPr id="3" name="文字版面配置區 2"/>
          <p:cNvSpPr>
            <a:spLocks noGrp="1"/>
          </p:cNvSpPr>
          <p:nvPr>
            <p:ph type="body" sz="quarter" idx="10"/>
          </p:nvPr>
        </p:nvSpPr>
        <p:spPr>
          <a:xfrm>
            <a:off x="381000" y="1411552"/>
            <a:ext cx="8382000" cy="2511457"/>
          </a:xfrm>
        </p:spPr>
        <p:txBody>
          <a:bodyPr/>
          <a:lstStyle/>
          <a:p>
            <a:r>
              <a:rPr lang="zh-TW" altLang="en-US" dirty="0" smtClean="0"/>
              <a:t>宣告時初始化變數</a:t>
            </a:r>
            <a:endParaRPr lang="en-US" dirty="0" smtClean="0"/>
          </a:p>
          <a:p>
            <a:endParaRPr lang="en-US" dirty="0" smtClean="0"/>
          </a:p>
          <a:p>
            <a:endParaRPr lang="en-US" dirty="0" smtClean="0"/>
          </a:p>
          <a:p>
            <a:r>
              <a:rPr lang="en-US" dirty="0" smtClean="0"/>
              <a:t>CAST/CONVERT </a:t>
            </a:r>
            <a:r>
              <a:rPr lang="zh-TW" altLang="en-US" dirty="0" smtClean="0"/>
              <a:t>二進位資料型態成 </a:t>
            </a:r>
            <a:r>
              <a:rPr lang="en-US" altLang="zh-TW" dirty="0" smtClean="0"/>
              <a:t>16 </a:t>
            </a:r>
            <a:r>
              <a:rPr lang="zh-TW" altLang="en-US" dirty="0" smtClean="0"/>
              <a:t>進位字串</a:t>
            </a:r>
            <a:r>
              <a:rPr lang="en-US" dirty="0" smtClean="0"/>
              <a:t> (</a:t>
            </a:r>
            <a:r>
              <a:rPr lang="zh-TW" altLang="en-US" dirty="0" smtClean="0"/>
              <a:t>例如：</a:t>
            </a:r>
            <a:r>
              <a:rPr lang="en-US" dirty="0" smtClean="0"/>
              <a:t> 0xA1BEFE)</a:t>
            </a:r>
            <a:endParaRPr lang="zh-TW" altLang="en-US" dirty="0"/>
          </a:p>
        </p:txBody>
      </p:sp>
      <p:sp>
        <p:nvSpPr>
          <p:cNvPr id="4" name="Rounded Rectangle 7"/>
          <p:cNvSpPr/>
          <p:nvPr/>
        </p:nvSpPr>
        <p:spPr bwMode="blackWhite">
          <a:xfrm>
            <a:off x="838200" y="2057400"/>
            <a:ext cx="7875917" cy="748553"/>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914327" fontAlgn="auto">
              <a:spcBef>
                <a:spcPts val="0"/>
              </a:spcBef>
              <a:spcAft>
                <a:spcPts val="0"/>
              </a:spcAft>
              <a:defRPr/>
            </a:pPr>
            <a:r>
              <a:rPr lang="en-US" sz="1600" dirty="0" smtClean="0">
                <a:solidFill>
                  <a:schemeClr val="tx1"/>
                </a:solidFill>
                <a:latin typeface="Courier New" pitchFamily="49" charset="0"/>
                <a:cs typeface="Courier New" pitchFamily="49" charset="0"/>
              </a:rPr>
              <a:t>DECLAR</a:t>
            </a:r>
            <a:r>
              <a:rPr lang="en-US" altLang="zh-TW" sz="1600" dirty="0" smtClean="0">
                <a:solidFill>
                  <a:schemeClr val="tx1"/>
                </a:solidFill>
                <a:latin typeface="Courier New" pitchFamily="49" charset="0"/>
                <a:cs typeface="Courier New" pitchFamily="49" charset="0"/>
              </a:rPr>
              <a:t>E</a:t>
            </a:r>
            <a:r>
              <a:rPr lang="en-US" sz="1600" dirty="0" smtClean="0">
                <a:solidFill>
                  <a:schemeClr val="tx1"/>
                </a:solidFill>
                <a:latin typeface="Courier New" pitchFamily="49" charset="0"/>
                <a:cs typeface="Courier New" pitchFamily="49" charset="0"/>
              </a:rPr>
              <a:t> </a:t>
            </a:r>
            <a:r>
              <a:rPr lang="en-US" sz="1600" dirty="0">
                <a:solidFill>
                  <a:schemeClr val="tx1"/>
                </a:solidFill>
                <a:latin typeface="Courier New" pitchFamily="49" charset="0"/>
                <a:cs typeface="Courier New" pitchFamily="49" charset="0"/>
              </a:rPr>
              <a:t>@v </a:t>
            </a:r>
            <a:r>
              <a:rPr lang="en-US" sz="1600" dirty="0" err="1">
                <a:solidFill>
                  <a:srgbClr val="FFC000"/>
                </a:solidFill>
                <a:latin typeface="Courier New" pitchFamily="49" charset="0"/>
                <a:cs typeface="Courier New" pitchFamily="49" charset="0"/>
              </a:rPr>
              <a:t>int</a:t>
            </a:r>
            <a:r>
              <a:rPr lang="en-US" sz="1600" dirty="0">
                <a:solidFill>
                  <a:srgbClr val="FFC000"/>
                </a:solidFill>
                <a:latin typeface="Courier New" pitchFamily="49" charset="0"/>
                <a:cs typeface="Courier New" pitchFamily="49" charset="0"/>
              </a:rPr>
              <a:t> = 5</a:t>
            </a:r>
            <a:r>
              <a:rPr lang="en-US" sz="1600" dirty="0">
                <a:solidFill>
                  <a:schemeClr val="tx1"/>
                </a:solidFill>
                <a:latin typeface="Courier New" pitchFamily="49" charset="0"/>
                <a:cs typeface="Courier New" pitchFamily="49" charset="0"/>
              </a:rPr>
              <a:t>;</a:t>
            </a:r>
          </a:p>
          <a:p>
            <a:pPr defTabSz="914327" fontAlgn="auto">
              <a:spcBef>
                <a:spcPts val="0"/>
              </a:spcBef>
              <a:spcAft>
                <a:spcPts val="0"/>
              </a:spcAft>
              <a:defRPr/>
            </a:pPr>
            <a:r>
              <a:rPr lang="en-US" sz="1600" dirty="0">
                <a:solidFill>
                  <a:schemeClr val="tx1"/>
                </a:solidFill>
                <a:latin typeface="Courier New" pitchFamily="49" charset="0"/>
                <a:cs typeface="Courier New" pitchFamily="49" charset="0"/>
              </a:rPr>
              <a:t>DECLARE @v1 </a:t>
            </a:r>
            <a:r>
              <a:rPr lang="en-US" sz="1600" dirty="0" err="1">
                <a:solidFill>
                  <a:srgbClr val="FFC000"/>
                </a:solidFill>
                <a:latin typeface="Courier New" pitchFamily="49" charset="0"/>
                <a:cs typeface="Courier New" pitchFamily="49" charset="0"/>
              </a:rPr>
              <a:t>varchar</a:t>
            </a:r>
            <a:r>
              <a:rPr lang="en-US" sz="1600" dirty="0">
                <a:solidFill>
                  <a:srgbClr val="FFC000"/>
                </a:solidFill>
                <a:latin typeface="Courier New" pitchFamily="49" charset="0"/>
                <a:cs typeface="Courier New" pitchFamily="49" charset="0"/>
              </a:rPr>
              <a:t>(10) = ‘</a:t>
            </a:r>
            <a:r>
              <a:rPr lang="en-US" sz="1600" dirty="0" err="1">
                <a:solidFill>
                  <a:srgbClr val="FFC000"/>
                </a:solidFill>
                <a:latin typeface="Courier New" pitchFamily="49" charset="0"/>
                <a:cs typeface="Courier New" pitchFamily="49" charset="0"/>
              </a:rPr>
              <a:t>xxxxx</a:t>
            </a:r>
            <a:r>
              <a:rPr lang="en-US" sz="1600" dirty="0" smtClean="0">
                <a:solidFill>
                  <a:srgbClr val="FFC000"/>
                </a:solidFill>
                <a:latin typeface="Courier New" pitchFamily="49" charset="0"/>
                <a:cs typeface="Courier New" pitchFamily="49" charset="0"/>
              </a:rPr>
              <a:t>’;</a:t>
            </a:r>
          </a:p>
          <a:p>
            <a:pPr defTabSz="914327">
              <a:defRPr/>
            </a:pPr>
            <a:r>
              <a:rPr lang="en-US" sz="1600" dirty="0" smtClean="0">
                <a:solidFill>
                  <a:schemeClr val="tx1"/>
                </a:solidFill>
                <a:latin typeface="Courier New" pitchFamily="49" charset="0"/>
                <a:cs typeface="Courier New" pitchFamily="49" charset="0"/>
              </a:rPr>
              <a:t>DECLARE @d AS </a:t>
            </a:r>
            <a:r>
              <a:rPr lang="en-US" sz="1600" dirty="0" smtClean="0">
                <a:solidFill>
                  <a:srgbClr val="FFC000"/>
                </a:solidFill>
                <a:latin typeface="Courier New" pitchFamily="49" charset="0"/>
                <a:cs typeface="Courier New" pitchFamily="49" charset="0"/>
              </a:rPr>
              <a:t>DATETIME = CURRENT_TIMESTAMP</a:t>
            </a:r>
            <a:endParaRPr lang="en-US" sz="1600" dirty="0">
              <a:solidFill>
                <a:srgbClr val="FFC000"/>
              </a:solidFill>
              <a:latin typeface="Courier New" pitchFamily="49" charset="0"/>
              <a:cs typeface="Courier New" pitchFamily="49" charset="0"/>
            </a:endParaRPr>
          </a:p>
        </p:txBody>
      </p:sp>
      <p:sp>
        <p:nvSpPr>
          <p:cNvPr id="5" name="Rounded Rectangle 6"/>
          <p:cNvSpPr/>
          <p:nvPr/>
        </p:nvSpPr>
        <p:spPr bwMode="blackWhite">
          <a:xfrm>
            <a:off x="838200" y="4038600"/>
            <a:ext cx="7875917" cy="676835"/>
          </a:xfrm>
          <a:prstGeom prst="roundRect">
            <a:avLst>
              <a:gd name="adj" fmla="val 7234"/>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r>
              <a:rPr lang="en-US" sz="1600" dirty="0" smtClean="0">
                <a:solidFill>
                  <a:srgbClr val="FFFFFF"/>
                </a:solidFill>
                <a:latin typeface="Arial" charset="0"/>
              </a:rPr>
              <a:t>select ...... from t1, t2 where </a:t>
            </a:r>
            <a:r>
              <a:rPr lang="en-US" sz="1600" dirty="0" smtClean="0">
                <a:solidFill>
                  <a:srgbClr val="FFC000"/>
                </a:solidFill>
                <a:latin typeface="Arial" charset="0"/>
              </a:rPr>
              <a:t>convert(char(4), t1.col1_of_type_binary,</a:t>
            </a:r>
            <a:r>
              <a:rPr lang="en-US" sz="1600" dirty="0" smtClean="0">
                <a:solidFill>
                  <a:srgbClr val="FF0000"/>
                </a:solidFill>
                <a:latin typeface="Arial" charset="0"/>
              </a:rPr>
              <a:t>1</a:t>
            </a:r>
            <a:r>
              <a:rPr lang="en-US" sz="1600" dirty="0" smtClean="0">
                <a:solidFill>
                  <a:srgbClr val="FFFFFF"/>
                </a:solidFill>
                <a:latin typeface="Arial" charset="0"/>
              </a:rPr>
              <a:t>) = t2.col1_of_type_char</a:t>
            </a:r>
            <a:endParaRPr lang="en-US" sz="1600" dirty="0">
              <a:solidFill>
                <a:srgbClr val="FFFFFF"/>
              </a:solidFill>
              <a:latin typeface="Arial"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Grp="1" noChangeArrowheads="1"/>
          </p:cNvSpPr>
          <p:nvPr>
            <p:ph type="title"/>
          </p:nvPr>
        </p:nvSpPr>
        <p:spPr>
          <a:xfrm>
            <a:off x="381000" y="230188"/>
            <a:ext cx="8382000" cy="664797"/>
          </a:xfrm>
        </p:spPr>
        <p:txBody>
          <a:bodyPr/>
          <a:lstStyle/>
          <a:p>
            <a:r>
              <a:rPr lang="zh-TW" altLang="en-US" b="1" dirty="0" smtClean="0">
                <a:latin typeface="微軟正黑體" pitchFamily="34" charset="-120"/>
                <a:ea typeface="微軟正黑體" pitchFamily="34" charset="-120"/>
              </a:rPr>
              <a:t>資料表類型參數程式碼範例</a:t>
            </a:r>
            <a:endParaRPr lang="en-US" b="1" dirty="0">
              <a:latin typeface="微軟正黑體" pitchFamily="34" charset="-120"/>
              <a:ea typeface="微軟正黑體" pitchFamily="34" charset="-120"/>
            </a:endParaRPr>
          </a:p>
        </p:txBody>
      </p:sp>
      <p:sp>
        <p:nvSpPr>
          <p:cNvPr id="26629" name="Content Placeholder 4"/>
          <p:cNvSpPr>
            <a:spLocks noGrp="1"/>
          </p:cNvSpPr>
          <p:nvPr>
            <p:ph type="body" sz="quarter" idx="10"/>
          </p:nvPr>
        </p:nvSpPr>
        <p:spPr>
          <a:xfrm>
            <a:off x="838200" y="1290221"/>
            <a:ext cx="7894928" cy="5262979"/>
          </a:xfrm>
        </p:spPr>
        <p:txBody>
          <a:bodyPr/>
          <a:lstStyle/>
          <a:p>
            <a:pPr>
              <a:lnSpc>
                <a:spcPct val="100000"/>
              </a:lnSpc>
              <a:spcBef>
                <a:spcPct val="0"/>
              </a:spcBef>
            </a:pPr>
            <a:r>
              <a:rPr lang="en-US" sz="1800" smtClean="0">
                <a:solidFill>
                  <a:schemeClr val="accent4">
                    <a:lumMod val="50000"/>
                  </a:schemeClr>
                </a:solidFill>
              </a:rPr>
              <a:t>--</a:t>
            </a:r>
            <a:r>
              <a:rPr lang="zh-TW" altLang="en-US" sz="1800" smtClean="0">
                <a:solidFill>
                  <a:schemeClr val="accent4">
                    <a:lumMod val="50000"/>
                  </a:schemeClr>
                </a:solidFill>
              </a:rPr>
              <a:t>定義自訂資料表型態</a:t>
            </a:r>
            <a:endParaRPr lang="en-US" sz="1800" smtClean="0">
              <a:solidFill>
                <a:schemeClr val="accent4">
                  <a:lumMod val="50000"/>
                </a:schemeClr>
              </a:solidFill>
            </a:endParaRPr>
          </a:p>
          <a:p>
            <a:pPr>
              <a:lnSpc>
                <a:spcPct val="100000"/>
              </a:lnSpc>
              <a:spcBef>
                <a:spcPct val="0"/>
              </a:spcBef>
            </a:pPr>
            <a:r>
              <a:rPr lang="en-US" sz="1800" smtClean="0">
                <a:solidFill>
                  <a:schemeClr val="accent2"/>
                </a:solidFill>
              </a:rPr>
              <a:t>CREATE TYPE tpMyTbl AS TABLE</a:t>
            </a:r>
          </a:p>
          <a:p>
            <a:pPr>
              <a:lnSpc>
                <a:spcPct val="100000"/>
              </a:lnSpc>
              <a:spcBef>
                <a:spcPct val="0"/>
              </a:spcBef>
            </a:pPr>
            <a:r>
              <a:rPr lang="en-US" sz="1800" smtClean="0"/>
              <a:t>	(ID INT, String NVARCHAR(100))</a:t>
            </a:r>
          </a:p>
          <a:p>
            <a:pPr>
              <a:lnSpc>
                <a:spcPct val="100000"/>
              </a:lnSpc>
              <a:spcBef>
                <a:spcPct val="0"/>
              </a:spcBef>
            </a:pPr>
            <a:r>
              <a:rPr lang="en-US" sz="1800" smtClean="0"/>
              <a:t>GO</a:t>
            </a:r>
          </a:p>
          <a:p>
            <a:pPr>
              <a:lnSpc>
                <a:spcPct val="100000"/>
              </a:lnSpc>
              <a:spcBef>
                <a:spcPct val="0"/>
              </a:spcBef>
            </a:pPr>
            <a:endParaRPr lang="en-US" sz="1800" smtClean="0"/>
          </a:p>
          <a:p>
            <a:pPr>
              <a:lnSpc>
                <a:spcPct val="100000"/>
              </a:lnSpc>
              <a:spcBef>
                <a:spcPct val="0"/>
              </a:spcBef>
            </a:pPr>
            <a:r>
              <a:rPr lang="en-US" sz="1800" smtClean="0">
                <a:solidFill>
                  <a:schemeClr val="accent4">
                    <a:lumMod val="50000"/>
                  </a:schemeClr>
                </a:solidFill>
              </a:rPr>
              <a:t>--</a:t>
            </a:r>
            <a:r>
              <a:rPr lang="zh-TW" altLang="en-US" sz="1800" smtClean="0">
                <a:solidFill>
                  <a:schemeClr val="accent4">
                    <a:lumMod val="50000"/>
                  </a:schemeClr>
                </a:solidFill>
              </a:rPr>
              <a:t>定義預存程序，使用資料表型態</a:t>
            </a:r>
            <a:endParaRPr lang="en-US" sz="1800" smtClean="0">
              <a:solidFill>
                <a:schemeClr val="accent4">
                  <a:lumMod val="50000"/>
                </a:schemeClr>
              </a:solidFill>
            </a:endParaRPr>
          </a:p>
          <a:p>
            <a:pPr>
              <a:lnSpc>
                <a:spcPct val="100000"/>
              </a:lnSpc>
              <a:spcBef>
                <a:spcPct val="0"/>
              </a:spcBef>
            </a:pPr>
            <a:r>
              <a:rPr lang="en-US" sz="1800" smtClean="0"/>
              <a:t>CREATE PROCEDURE spSelectFromTVP(</a:t>
            </a:r>
            <a:br>
              <a:rPr lang="en-US" sz="1800" smtClean="0"/>
            </a:br>
            <a:r>
              <a:rPr lang="en-US" sz="1800" smtClean="0"/>
              <a:t>	@TVParam </a:t>
            </a:r>
            <a:r>
              <a:rPr lang="en-US" sz="1800" smtClean="0">
                <a:solidFill>
                  <a:schemeClr val="accent2"/>
                </a:solidFill>
              </a:rPr>
              <a:t>tpMyTbl READONLY</a:t>
            </a:r>
            <a:r>
              <a:rPr lang="en-US" sz="1800" smtClean="0"/>
              <a:t>)</a:t>
            </a:r>
          </a:p>
          <a:p>
            <a:pPr>
              <a:lnSpc>
                <a:spcPct val="100000"/>
              </a:lnSpc>
              <a:spcBef>
                <a:spcPct val="0"/>
              </a:spcBef>
            </a:pPr>
            <a:r>
              <a:rPr lang="en-US" sz="1800" smtClean="0"/>
              <a:t>AS</a:t>
            </a:r>
          </a:p>
          <a:p>
            <a:pPr>
              <a:lnSpc>
                <a:spcPct val="100000"/>
              </a:lnSpc>
              <a:spcBef>
                <a:spcPct val="0"/>
              </a:spcBef>
            </a:pPr>
            <a:r>
              <a:rPr lang="en-US" sz="1800" smtClean="0"/>
              <a:t>	SET NOCOUNT ON</a:t>
            </a:r>
          </a:p>
          <a:p>
            <a:pPr>
              <a:lnSpc>
                <a:spcPct val="100000"/>
              </a:lnSpc>
              <a:spcBef>
                <a:spcPct val="0"/>
              </a:spcBef>
            </a:pPr>
            <a:r>
              <a:rPr lang="en-US" sz="1800" smtClean="0"/>
              <a:t>	SELECT * FROM @TVParam</a:t>
            </a:r>
          </a:p>
          <a:p>
            <a:pPr>
              <a:lnSpc>
                <a:spcPct val="100000"/>
              </a:lnSpc>
              <a:spcBef>
                <a:spcPct val="0"/>
              </a:spcBef>
            </a:pPr>
            <a:r>
              <a:rPr lang="en-US" sz="1800" smtClean="0"/>
              <a:t>GO</a:t>
            </a:r>
          </a:p>
          <a:p>
            <a:pPr>
              <a:lnSpc>
                <a:spcPct val="100000"/>
              </a:lnSpc>
              <a:spcBef>
                <a:spcPct val="0"/>
              </a:spcBef>
            </a:pPr>
            <a:endParaRPr lang="en-US" sz="1800" smtClean="0"/>
          </a:p>
          <a:p>
            <a:pPr>
              <a:lnSpc>
                <a:spcPct val="100000"/>
              </a:lnSpc>
              <a:spcBef>
                <a:spcPct val="0"/>
              </a:spcBef>
            </a:pPr>
            <a:r>
              <a:rPr lang="en-US" sz="1800" smtClean="0">
                <a:solidFill>
                  <a:schemeClr val="accent4">
                    <a:lumMod val="50000"/>
                  </a:schemeClr>
                </a:solidFill>
              </a:rPr>
              <a:t>--</a:t>
            </a:r>
            <a:r>
              <a:rPr lang="zh-TW" altLang="en-US" sz="1800" smtClean="0">
                <a:solidFill>
                  <a:schemeClr val="accent4">
                    <a:lumMod val="50000"/>
                  </a:schemeClr>
                </a:solidFill>
              </a:rPr>
              <a:t>宣告自訂資料表型態的變數並賦予紀錄</a:t>
            </a:r>
            <a:endParaRPr lang="en-US" sz="1800" smtClean="0">
              <a:solidFill>
                <a:schemeClr val="accent4">
                  <a:lumMod val="50000"/>
                </a:schemeClr>
              </a:solidFill>
            </a:endParaRPr>
          </a:p>
          <a:p>
            <a:pPr>
              <a:lnSpc>
                <a:spcPct val="100000"/>
              </a:lnSpc>
              <a:spcBef>
                <a:spcPct val="0"/>
              </a:spcBef>
            </a:pPr>
            <a:r>
              <a:rPr lang="en-US" sz="1800" smtClean="0"/>
              <a:t>DECLARE @TVP AS tpMyTbl</a:t>
            </a:r>
          </a:p>
          <a:p>
            <a:pPr>
              <a:lnSpc>
                <a:spcPct val="100000"/>
              </a:lnSpc>
              <a:spcBef>
                <a:spcPct val="0"/>
              </a:spcBef>
            </a:pPr>
            <a:r>
              <a:rPr lang="en-US" sz="1800" smtClean="0"/>
              <a:t>INSERT INTO @TVP(ID, String) 	VALUES (1, 'Fairbanks')</a:t>
            </a:r>
          </a:p>
          <a:p>
            <a:pPr>
              <a:lnSpc>
                <a:spcPct val="100000"/>
              </a:lnSpc>
              <a:spcBef>
                <a:spcPct val="0"/>
              </a:spcBef>
            </a:pPr>
            <a:r>
              <a:rPr lang="en-US" sz="1800" smtClean="0"/>
              <a:t>INSERT INTO @TVP(ID, String) 	VALUES (2, 'Juneau')</a:t>
            </a:r>
          </a:p>
          <a:p>
            <a:pPr>
              <a:lnSpc>
                <a:spcPct val="100000"/>
              </a:lnSpc>
              <a:spcBef>
                <a:spcPct val="0"/>
              </a:spcBef>
            </a:pPr>
            <a:endParaRPr lang="en-US" sz="1800" smtClean="0"/>
          </a:p>
          <a:p>
            <a:pPr>
              <a:lnSpc>
                <a:spcPct val="100000"/>
              </a:lnSpc>
              <a:spcBef>
                <a:spcPct val="0"/>
              </a:spcBef>
            </a:pPr>
            <a:r>
              <a:rPr lang="en-US" sz="1800" smtClean="0"/>
              <a:t>EXEC spSelectFromTVP @TVP</a:t>
            </a:r>
            <a:endParaRPr lang="en-US" sz="1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wrap="square" lIns="0" tIns="0" rIns="0" bIns="0" rtlCol="0" anchor="t">
            <a:spAutoFit/>
          </a:bodyPr>
          <a:lstStyle/>
          <a:p>
            <a:r>
              <a:rPr lang="zh-TW" altLang="en-US" b="1">
                <a:latin typeface="微軟正黑體" pitchFamily="34" charset="-120"/>
                <a:ea typeface="微軟正黑體" pitchFamily="34" charset="-120"/>
              </a:rPr>
              <a:t>大綱</a:t>
            </a:r>
            <a:endParaRPr lang="zh-TW" altLang="en-US" b="1">
              <a:latin typeface="微軟正黑體" pitchFamily="34" charset="-120"/>
              <a:ea typeface="微軟正黑體" pitchFamily="34" charset="-120"/>
            </a:endParaRPr>
          </a:p>
        </p:txBody>
      </p:sp>
      <p:sp>
        <p:nvSpPr>
          <p:cNvPr id="3" name="文字版面配置區 2"/>
          <p:cNvSpPr>
            <a:spLocks noGrp="1"/>
          </p:cNvSpPr>
          <p:nvPr>
            <p:ph type="body" sz="quarter" idx="10"/>
          </p:nvPr>
        </p:nvSpPr>
        <p:spPr>
          <a:xfrm>
            <a:off x="381000" y="1411552"/>
            <a:ext cx="8382000" cy="3828740"/>
          </a:xfrm>
        </p:spPr>
        <p:txBody>
          <a:bodyPr/>
          <a:lstStyle/>
          <a:p>
            <a:r>
              <a:rPr lang="zh-TW" altLang="en-US" dirty="0" smtClean="0"/>
              <a:t>新資料類型</a:t>
            </a:r>
            <a:endParaRPr lang="en-US" altLang="zh-TW" dirty="0" smtClean="0"/>
          </a:p>
          <a:p>
            <a:pPr lvl="1"/>
            <a:r>
              <a:rPr lang="zh-TW" altLang="en-US" dirty="0" smtClean="0"/>
              <a:t>日期、時間</a:t>
            </a:r>
            <a:endParaRPr lang="en-US" altLang="zh-TW" dirty="0" smtClean="0"/>
          </a:p>
          <a:p>
            <a:pPr lvl="1"/>
            <a:r>
              <a:rPr lang="en-US" altLang="zh-TW" dirty="0" err="1" smtClean="0"/>
              <a:t>HierarchyID</a:t>
            </a:r>
            <a:endParaRPr lang="en-US" altLang="zh-TW" dirty="0" smtClean="0"/>
          </a:p>
          <a:p>
            <a:pPr lvl="1"/>
            <a:r>
              <a:rPr lang="en-US" altLang="zh-TW" dirty="0" smtClean="0"/>
              <a:t>Geography</a:t>
            </a:r>
            <a:r>
              <a:rPr lang="zh-TW" altLang="en-US" dirty="0" smtClean="0"/>
              <a:t>、</a:t>
            </a:r>
            <a:r>
              <a:rPr lang="en-US" altLang="zh-TW" dirty="0" smtClean="0"/>
              <a:t>Geometry</a:t>
            </a:r>
          </a:p>
          <a:p>
            <a:r>
              <a:rPr lang="zh-TW" altLang="en-US" dirty="0" smtClean="0"/>
              <a:t>新</a:t>
            </a:r>
            <a:r>
              <a:rPr lang="zh-TW" altLang="en-US" dirty="0" smtClean="0"/>
              <a:t>的</a:t>
            </a:r>
            <a:r>
              <a:rPr lang="zh-TW" altLang="en-US" dirty="0" smtClean="0"/>
              <a:t> </a:t>
            </a:r>
            <a:r>
              <a:rPr lang="en-US" altLang="zh-TW" dirty="0" smtClean="0"/>
              <a:t>T-SQL </a:t>
            </a:r>
            <a:r>
              <a:rPr lang="zh-TW" altLang="en-US" dirty="0" smtClean="0"/>
              <a:t>語法</a:t>
            </a:r>
            <a:endParaRPr lang="en-US" altLang="zh-TW" dirty="0" smtClean="0"/>
          </a:p>
          <a:p>
            <a:pPr lvl="1"/>
            <a:r>
              <a:rPr lang="zh-TW" altLang="en-US" dirty="0" smtClean="0"/>
              <a:t>複合</a:t>
            </a:r>
            <a:r>
              <a:rPr lang="zh-TW" altLang="en-US" dirty="0" smtClean="0"/>
              <a:t>運算子、</a:t>
            </a:r>
            <a:r>
              <a:rPr lang="en-US" altLang="zh-TW" dirty="0" smtClean="0"/>
              <a:t>CONVERT </a:t>
            </a:r>
            <a:r>
              <a:rPr lang="zh-TW" altLang="en-US" dirty="0" smtClean="0"/>
              <a:t>函數</a:t>
            </a:r>
            <a:endParaRPr lang="en-US" altLang="zh-TW" dirty="0" smtClean="0"/>
          </a:p>
          <a:p>
            <a:pPr lvl="1"/>
            <a:r>
              <a:rPr lang="en-US" altLang="zh-TW" dirty="0" smtClean="0"/>
              <a:t>MERGE </a:t>
            </a:r>
            <a:r>
              <a:rPr lang="zh-TW" altLang="en-US" dirty="0" smtClean="0"/>
              <a:t>陳述式</a:t>
            </a:r>
            <a:endParaRPr lang="en-US" altLang="zh-TW" dirty="0" smtClean="0"/>
          </a:p>
          <a:p>
            <a:pPr lvl="1"/>
            <a:r>
              <a:rPr lang="en-US" altLang="zh-TW" dirty="0" smtClean="0"/>
              <a:t>GROUPING SETS</a:t>
            </a:r>
            <a:endParaRPr lang="zh-TW" alt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Grp="1" noChangeArrowheads="1"/>
          </p:cNvSpPr>
          <p:nvPr>
            <p:ph type="title"/>
          </p:nvPr>
        </p:nvSpPr>
        <p:spPr/>
        <p:txBody>
          <a:bodyPr/>
          <a:lstStyle/>
          <a:p>
            <a:r>
              <a:rPr lang="en-CA" dirty="0" smtClean="0"/>
              <a:t>MERGE</a:t>
            </a:r>
            <a:r>
              <a:rPr lang="zh-TW" altLang="en-US" dirty="0" smtClean="0"/>
              <a:t> </a:t>
            </a:r>
            <a:r>
              <a:rPr lang="zh-TW" altLang="en-US" b="1" dirty="0" smtClean="0">
                <a:latin typeface="微軟正黑體" pitchFamily="34" charset="-120"/>
                <a:ea typeface="微軟正黑體" pitchFamily="34" charset="-120"/>
              </a:rPr>
              <a:t>程式碼範例</a:t>
            </a:r>
            <a:endParaRPr lang="en-US" b="1" dirty="0">
              <a:latin typeface="微軟正黑體" pitchFamily="34" charset="-120"/>
              <a:ea typeface="微軟正黑體" pitchFamily="34" charset="-120"/>
            </a:endParaRPr>
          </a:p>
        </p:txBody>
      </p:sp>
      <p:sp>
        <p:nvSpPr>
          <p:cNvPr id="26629" name="Content Placeholder 4"/>
          <p:cNvSpPr>
            <a:spLocks noGrp="1"/>
          </p:cNvSpPr>
          <p:nvPr>
            <p:ph type="body" sz="quarter" idx="10"/>
          </p:nvPr>
        </p:nvSpPr>
        <p:spPr>
          <a:xfrm>
            <a:off x="762000" y="1572364"/>
            <a:ext cx="7971128" cy="4985980"/>
          </a:xfrm>
        </p:spPr>
        <p:txBody>
          <a:bodyPr/>
          <a:lstStyle/>
          <a:p>
            <a:pPr>
              <a:lnSpc>
                <a:spcPct val="100000"/>
              </a:lnSpc>
              <a:spcBef>
                <a:spcPct val="0"/>
              </a:spcBef>
              <a:buFont typeface="Wingdings" pitchFamily="2" charset="2"/>
              <a:buNone/>
            </a:pPr>
            <a:r>
              <a:rPr lang="en-US" sz="1800" dirty="0"/>
              <a:t>CREATE TABLE Source (id INT, name NVARCHAR(100), qty INT);</a:t>
            </a:r>
          </a:p>
          <a:p>
            <a:pPr>
              <a:lnSpc>
                <a:spcPct val="100000"/>
              </a:lnSpc>
              <a:spcBef>
                <a:spcPct val="0"/>
              </a:spcBef>
              <a:buFont typeface="Wingdings" pitchFamily="2" charset="2"/>
              <a:buNone/>
            </a:pPr>
            <a:r>
              <a:rPr lang="en-US" sz="1800" dirty="0"/>
              <a:t>CREATE TABLE Target (id INT, name NVARCHAR(100), qty INT);</a:t>
            </a:r>
          </a:p>
          <a:p>
            <a:pPr>
              <a:lnSpc>
                <a:spcPct val="100000"/>
              </a:lnSpc>
              <a:spcBef>
                <a:spcPct val="0"/>
              </a:spcBef>
              <a:buFont typeface="Wingdings" pitchFamily="2" charset="2"/>
              <a:buNone/>
            </a:pPr>
            <a:endParaRPr lang="en-US" sz="1800" dirty="0"/>
          </a:p>
          <a:p>
            <a:pPr>
              <a:lnSpc>
                <a:spcPct val="100000"/>
              </a:lnSpc>
              <a:spcBef>
                <a:spcPct val="0"/>
              </a:spcBef>
              <a:buFont typeface="Wingdings" pitchFamily="2" charset="2"/>
              <a:buNone/>
            </a:pPr>
            <a:r>
              <a:rPr lang="en-US" sz="1800">
                <a:solidFill>
                  <a:schemeClr val="accent4">
                    <a:lumMod val="50000"/>
                  </a:schemeClr>
                </a:solidFill>
              </a:rPr>
              <a:t>-- </a:t>
            </a:r>
            <a:r>
              <a:rPr lang="zh-TW" altLang="en-US" sz="1800" smtClean="0">
                <a:solidFill>
                  <a:schemeClr val="accent4">
                    <a:lumMod val="50000"/>
                  </a:schemeClr>
                </a:solidFill>
              </a:rPr>
              <a:t>將</a:t>
            </a:r>
            <a:r>
              <a:rPr lang="en-US" sz="1800" smtClean="0">
                <a:solidFill>
                  <a:schemeClr val="accent4">
                    <a:lumMod val="50000"/>
                  </a:schemeClr>
                </a:solidFill>
              </a:rPr>
              <a:t> </a:t>
            </a:r>
            <a:r>
              <a:rPr lang="en-US" sz="1800">
                <a:solidFill>
                  <a:schemeClr val="accent4">
                    <a:lumMod val="50000"/>
                  </a:schemeClr>
                </a:solidFill>
              </a:rPr>
              <a:t>source </a:t>
            </a:r>
            <a:r>
              <a:rPr lang="zh-TW" altLang="en-US" sz="1800" smtClean="0">
                <a:solidFill>
                  <a:schemeClr val="accent4">
                    <a:lumMod val="50000"/>
                  </a:schemeClr>
                </a:solidFill>
              </a:rPr>
              <a:t>資料同步到</a:t>
            </a:r>
            <a:r>
              <a:rPr lang="en-US" sz="1800" smtClean="0">
                <a:solidFill>
                  <a:schemeClr val="accent4">
                    <a:lumMod val="50000"/>
                  </a:schemeClr>
                </a:solidFill>
              </a:rPr>
              <a:t> </a:t>
            </a:r>
            <a:r>
              <a:rPr lang="en-US" sz="1800" dirty="0">
                <a:solidFill>
                  <a:schemeClr val="accent4">
                    <a:lumMod val="50000"/>
                  </a:schemeClr>
                </a:solidFill>
              </a:rPr>
              <a:t>target</a:t>
            </a:r>
          </a:p>
          <a:p>
            <a:pPr>
              <a:lnSpc>
                <a:spcPct val="100000"/>
              </a:lnSpc>
              <a:spcBef>
                <a:spcPct val="0"/>
              </a:spcBef>
              <a:buFont typeface="Wingdings" pitchFamily="2" charset="2"/>
              <a:buNone/>
            </a:pPr>
            <a:r>
              <a:rPr lang="en-US" sz="1800" dirty="0">
                <a:solidFill>
                  <a:srgbClr val="C00000"/>
                </a:solidFill>
              </a:rPr>
              <a:t>MERGE</a:t>
            </a:r>
            <a:r>
              <a:rPr lang="en-US" sz="1800" dirty="0"/>
              <a:t> Target </a:t>
            </a:r>
            <a:r>
              <a:rPr lang="en-US" sz="1800" dirty="0">
                <a:solidFill>
                  <a:srgbClr val="C00000"/>
                </a:solidFill>
              </a:rPr>
              <a:t>AS</a:t>
            </a:r>
            <a:r>
              <a:rPr lang="en-US" sz="1800" dirty="0"/>
              <a:t> t</a:t>
            </a:r>
          </a:p>
          <a:p>
            <a:pPr>
              <a:lnSpc>
                <a:spcPct val="100000"/>
              </a:lnSpc>
              <a:spcBef>
                <a:spcPct val="0"/>
              </a:spcBef>
              <a:buFont typeface="Wingdings" pitchFamily="2" charset="2"/>
              <a:buNone/>
            </a:pPr>
            <a:r>
              <a:rPr lang="en-US" sz="1800" dirty="0"/>
              <a:t>    </a:t>
            </a:r>
            <a:r>
              <a:rPr lang="en-US" sz="1800" dirty="0">
                <a:solidFill>
                  <a:srgbClr val="C00000"/>
                </a:solidFill>
              </a:rPr>
              <a:t>USING</a:t>
            </a:r>
            <a:r>
              <a:rPr lang="en-US" sz="1800" dirty="0"/>
              <a:t> Source </a:t>
            </a:r>
            <a:r>
              <a:rPr lang="en-US" sz="1800" dirty="0">
                <a:solidFill>
                  <a:srgbClr val="C00000"/>
                </a:solidFill>
              </a:rPr>
              <a:t>AS</a:t>
            </a:r>
            <a:r>
              <a:rPr lang="en-US" sz="1800" dirty="0"/>
              <a:t> s</a:t>
            </a:r>
          </a:p>
          <a:p>
            <a:pPr>
              <a:lnSpc>
                <a:spcPct val="100000"/>
              </a:lnSpc>
              <a:spcBef>
                <a:spcPct val="0"/>
              </a:spcBef>
              <a:buFont typeface="Wingdings" pitchFamily="2" charset="2"/>
              <a:buNone/>
            </a:pPr>
            <a:r>
              <a:rPr lang="en-US" sz="1800" dirty="0"/>
              <a:t>    ON t.id = s.id</a:t>
            </a:r>
          </a:p>
          <a:p>
            <a:pPr>
              <a:lnSpc>
                <a:spcPct val="100000"/>
              </a:lnSpc>
              <a:spcBef>
                <a:spcPct val="0"/>
              </a:spcBef>
              <a:buFont typeface="Wingdings" pitchFamily="2" charset="2"/>
              <a:buNone/>
            </a:pPr>
            <a:r>
              <a:rPr lang="en-US" sz="1800" dirty="0"/>
              <a:t>    </a:t>
            </a:r>
            <a:r>
              <a:rPr lang="en-US" sz="1800" dirty="0">
                <a:solidFill>
                  <a:srgbClr val="C00000"/>
                </a:solidFill>
              </a:rPr>
              <a:t>WHEN</a:t>
            </a:r>
            <a:r>
              <a:rPr lang="en-US" sz="1800" dirty="0">
                <a:solidFill>
                  <a:srgbClr val="FFC000"/>
                </a:solidFill>
              </a:rPr>
              <a:t> </a:t>
            </a:r>
            <a:r>
              <a:rPr lang="en-US" sz="1800" dirty="0">
                <a:solidFill>
                  <a:srgbClr val="C00000"/>
                </a:solidFill>
              </a:rPr>
              <a:t>MATCHED</a:t>
            </a:r>
            <a:r>
              <a:rPr lang="en-US" sz="1800" dirty="0">
                <a:solidFill>
                  <a:srgbClr val="FFC000"/>
                </a:solidFill>
              </a:rPr>
              <a:t> </a:t>
            </a:r>
            <a:r>
              <a:rPr lang="en-US" sz="1800" dirty="0"/>
              <a:t>AND </a:t>
            </a:r>
          </a:p>
          <a:p>
            <a:pPr>
              <a:lnSpc>
                <a:spcPct val="100000"/>
              </a:lnSpc>
              <a:spcBef>
                <a:spcPct val="0"/>
              </a:spcBef>
              <a:buFont typeface="Wingdings" pitchFamily="2" charset="2"/>
              <a:buNone/>
            </a:pPr>
            <a:r>
              <a:rPr lang="en-US" sz="1800" dirty="0"/>
              <a:t>       (t.name != s.name OR t.qty!= s.qty) </a:t>
            </a:r>
            <a:r>
              <a:rPr lang="en-US" sz="1800" dirty="0">
                <a:solidFill>
                  <a:srgbClr val="C00000"/>
                </a:solidFill>
              </a:rPr>
              <a:t>THEN</a:t>
            </a:r>
          </a:p>
          <a:p>
            <a:pPr>
              <a:lnSpc>
                <a:spcPct val="100000"/>
              </a:lnSpc>
              <a:spcBef>
                <a:spcPct val="0"/>
              </a:spcBef>
              <a:buFont typeface="Wingdings" pitchFamily="2" charset="2"/>
              <a:buNone/>
            </a:pPr>
            <a:r>
              <a:rPr lang="en-US" sz="1800" dirty="0">
                <a:solidFill>
                  <a:schemeClr val="accent4">
                    <a:lumMod val="50000"/>
                  </a:schemeClr>
                </a:solidFill>
              </a:rPr>
              <a:t>        </a:t>
            </a:r>
            <a:r>
              <a:rPr lang="en-US" sz="1800">
                <a:solidFill>
                  <a:schemeClr val="accent4">
                    <a:lumMod val="50000"/>
                  </a:schemeClr>
                </a:solidFill>
              </a:rPr>
              <a:t>-- </a:t>
            </a:r>
            <a:r>
              <a:rPr lang="zh-TW" altLang="en-US" sz="1800" smtClean="0">
                <a:solidFill>
                  <a:schemeClr val="accent4">
                    <a:lumMod val="50000"/>
                  </a:schemeClr>
                </a:solidFill>
              </a:rPr>
              <a:t>紀錄已經存在但內容不同</a:t>
            </a:r>
            <a:endParaRPr lang="en-US" sz="1800" dirty="0">
              <a:solidFill>
                <a:schemeClr val="accent4">
                  <a:lumMod val="50000"/>
                </a:schemeClr>
              </a:solidFill>
            </a:endParaRPr>
          </a:p>
          <a:p>
            <a:pPr>
              <a:lnSpc>
                <a:spcPct val="100000"/>
              </a:lnSpc>
              <a:spcBef>
                <a:spcPct val="0"/>
              </a:spcBef>
              <a:buFont typeface="Wingdings" pitchFamily="2" charset="2"/>
              <a:buNone/>
            </a:pPr>
            <a:r>
              <a:rPr lang="en-US" sz="1800" dirty="0"/>
              <a:t>        UPDATE SET t.name = s.name, t.qty = s.qty</a:t>
            </a:r>
          </a:p>
          <a:p>
            <a:pPr>
              <a:lnSpc>
                <a:spcPct val="100000"/>
              </a:lnSpc>
              <a:spcBef>
                <a:spcPct val="0"/>
              </a:spcBef>
              <a:buFont typeface="Wingdings" pitchFamily="2" charset="2"/>
              <a:buNone/>
            </a:pPr>
            <a:r>
              <a:rPr lang="en-US" sz="1800" dirty="0"/>
              <a:t>    </a:t>
            </a:r>
            <a:r>
              <a:rPr lang="en-US" sz="1800" dirty="0">
                <a:solidFill>
                  <a:srgbClr val="C00000"/>
                </a:solidFill>
              </a:rPr>
              <a:t>WHEN</a:t>
            </a:r>
            <a:r>
              <a:rPr lang="en-US" sz="1800" dirty="0">
                <a:solidFill>
                  <a:srgbClr val="FFC000"/>
                </a:solidFill>
              </a:rPr>
              <a:t> </a:t>
            </a:r>
            <a:r>
              <a:rPr lang="en-US" sz="1800" b="1" dirty="0">
                <a:solidFill>
                  <a:srgbClr val="C00000"/>
                </a:solidFill>
              </a:rPr>
              <a:t>NOT</a:t>
            </a:r>
            <a:r>
              <a:rPr lang="en-US" sz="1800" b="1" dirty="0">
                <a:solidFill>
                  <a:srgbClr val="FFC000"/>
                </a:solidFill>
              </a:rPr>
              <a:t> </a:t>
            </a:r>
            <a:r>
              <a:rPr lang="en-US" sz="1800" b="1" dirty="0">
                <a:solidFill>
                  <a:srgbClr val="C00000"/>
                </a:solidFill>
              </a:rPr>
              <a:t>MATCHED </a:t>
            </a:r>
            <a:r>
              <a:rPr lang="en-US" sz="1800" b="1" dirty="0" smtClean="0">
                <a:solidFill>
                  <a:srgbClr val="C00000"/>
                </a:solidFill>
              </a:rPr>
              <a:t>BY TARGET </a:t>
            </a:r>
            <a:r>
              <a:rPr lang="en-US" sz="1800" dirty="0" smtClean="0">
                <a:solidFill>
                  <a:srgbClr val="C00000"/>
                </a:solidFill>
              </a:rPr>
              <a:t>THEN</a:t>
            </a:r>
            <a:r>
              <a:rPr lang="en-US" sz="1800" dirty="0" smtClean="0">
                <a:solidFill>
                  <a:srgbClr val="FFC000"/>
                </a:solidFill>
              </a:rPr>
              <a:t> </a:t>
            </a:r>
            <a:endParaRPr lang="en-US" sz="1800" dirty="0">
              <a:solidFill>
                <a:srgbClr val="FFC000"/>
              </a:solidFill>
            </a:endParaRPr>
          </a:p>
          <a:p>
            <a:pPr>
              <a:lnSpc>
                <a:spcPct val="100000"/>
              </a:lnSpc>
              <a:spcBef>
                <a:spcPct val="0"/>
              </a:spcBef>
              <a:buFont typeface="Wingdings" pitchFamily="2" charset="2"/>
              <a:buNone/>
            </a:pPr>
            <a:r>
              <a:rPr lang="en-US" sz="1800" dirty="0"/>
              <a:t>        </a:t>
            </a:r>
            <a:r>
              <a:rPr lang="en-US" sz="1800">
                <a:solidFill>
                  <a:schemeClr val="accent4">
                    <a:lumMod val="50000"/>
                  </a:schemeClr>
                </a:solidFill>
              </a:rPr>
              <a:t>-- </a:t>
            </a:r>
            <a:r>
              <a:rPr lang="en-US" sz="1800" smtClean="0">
                <a:solidFill>
                  <a:schemeClr val="accent4">
                    <a:lumMod val="50000"/>
                  </a:schemeClr>
                </a:solidFill>
              </a:rPr>
              <a:t>source</a:t>
            </a:r>
            <a:r>
              <a:rPr lang="zh-TW" altLang="en-US" sz="1800" smtClean="0">
                <a:solidFill>
                  <a:schemeClr val="accent4">
                    <a:lumMod val="50000"/>
                  </a:schemeClr>
                </a:solidFill>
              </a:rPr>
              <a:t> 存在記錄但</a:t>
            </a:r>
            <a:r>
              <a:rPr lang="en-US" sz="1800" smtClean="0">
                <a:solidFill>
                  <a:schemeClr val="accent4">
                    <a:lumMod val="50000"/>
                  </a:schemeClr>
                </a:solidFill>
              </a:rPr>
              <a:t> target</a:t>
            </a:r>
            <a:r>
              <a:rPr lang="zh-TW" altLang="en-US" sz="1800" smtClean="0">
                <a:solidFill>
                  <a:schemeClr val="accent4">
                    <a:lumMod val="50000"/>
                  </a:schemeClr>
                </a:solidFill>
              </a:rPr>
              <a:t> 沒有</a:t>
            </a:r>
            <a:r>
              <a:rPr lang="en-US" sz="1800" dirty="0"/>
              <a:t/>
            </a:r>
            <a:br>
              <a:rPr lang="en-US" sz="1800" dirty="0"/>
            </a:br>
            <a:r>
              <a:rPr lang="en-US" sz="1800" dirty="0"/>
              <a:t>        INSERT VALUES (s.id, s.name, s.qty) </a:t>
            </a:r>
          </a:p>
          <a:p>
            <a:pPr>
              <a:lnSpc>
                <a:spcPct val="100000"/>
              </a:lnSpc>
              <a:spcBef>
                <a:spcPct val="0"/>
              </a:spcBef>
              <a:buFont typeface="Wingdings" pitchFamily="2" charset="2"/>
              <a:buNone/>
            </a:pPr>
            <a:r>
              <a:rPr lang="en-US" sz="1800" dirty="0"/>
              <a:t>    </a:t>
            </a:r>
            <a:r>
              <a:rPr lang="en-US" sz="1800" dirty="0">
                <a:solidFill>
                  <a:srgbClr val="C00000"/>
                </a:solidFill>
              </a:rPr>
              <a:t>WHEN </a:t>
            </a:r>
            <a:r>
              <a:rPr lang="en-US" sz="1800" b="1" dirty="0" smtClean="0">
                <a:solidFill>
                  <a:srgbClr val="C00000"/>
                </a:solidFill>
              </a:rPr>
              <a:t>NOT </a:t>
            </a:r>
            <a:r>
              <a:rPr lang="en-US" sz="1800" b="1" dirty="0">
                <a:solidFill>
                  <a:srgbClr val="C00000"/>
                </a:solidFill>
              </a:rPr>
              <a:t>MATCHED </a:t>
            </a:r>
            <a:r>
              <a:rPr lang="en-US" sz="1800" b="1" dirty="0" smtClean="0">
                <a:solidFill>
                  <a:srgbClr val="C00000"/>
                </a:solidFill>
              </a:rPr>
              <a:t>BY SOURCE </a:t>
            </a:r>
            <a:r>
              <a:rPr lang="en-US" sz="1800" dirty="0" smtClean="0">
                <a:solidFill>
                  <a:srgbClr val="C00000"/>
                </a:solidFill>
              </a:rPr>
              <a:t>THEN </a:t>
            </a:r>
            <a:endParaRPr lang="en-US" sz="1800" dirty="0">
              <a:solidFill>
                <a:srgbClr val="C00000"/>
              </a:solidFill>
            </a:endParaRPr>
          </a:p>
          <a:p>
            <a:pPr>
              <a:lnSpc>
                <a:spcPct val="100000"/>
              </a:lnSpc>
              <a:spcBef>
                <a:spcPct val="0"/>
              </a:spcBef>
            </a:pPr>
            <a:r>
              <a:rPr lang="en-US" sz="1800" dirty="0">
                <a:solidFill>
                  <a:schemeClr val="accent4">
                    <a:lumMod val="50000"/>
                  </a:schemeClr>
                </a:solidFill>
              </a:rPr>
              <a:t>        </a:t>
            </a:r>
            <a:r>
              <a:rPr lang="en-US" sz="1800">
                <a:solidFill>
                  <a:schemeClr val="accent4">
                    <a:lumMod val="50000"/>
                  </a:schemeClr>
                </a:solidFill>
              </a:rPr>
              <a:t>-- </a:t>
            </a:r>
            <a:r>
              <a:rPr lang="en-US" sz="1800" smtClean="0">
                <a:solidFill>
                  <a:schemeClr val="accent4">
                    <a:lumMod val="50000"/>
                  </a:schemeClr>
                </a:solidFill>
              </a:rPr>
              <a:t>target</a:t>
            </a:r>
            <a:r>
              <a:rPr lang="zh-TW" altLang="en-US" sz="1800" smtClean="0">
                <a:solidFill>
                  <a:schemeClr val="accent4">
                    <a:lumMod val="50000"/>
                  </a:schemeClr>
                </a:solidFill>
              </a:rPr>
              <a:t> 存在記錄但</a:t>
            </a:r>
            <a:r>
              <a:rPr lang="en-US" sz="1800" smtClean="0">
                <a:solidFill>
                  <a:schemeClr val="accent4">
                    <a:lumMod val="50000"/>
                  </a:schemeClr>
                </a:solidFill>
              </a:rPr>
              <a:t> source</a:t>
            </a:r>
            <a:r>
              <a:rPr lang="zh-TW" altLang="en-US" sz="1800" smtClean="0">
                <a:solidFill>
                  <a:schemeClr val="accent4">
                    <a:lumMod val="50000"/>
                  </a:schemeClr>
                </a:solidFill>
              </a:rPr>
              <a:t> 沒有</a:t>
            </a:r>
            <a:endParaRPr lang="en-US" sz="1800" dirty="0">
              <a:solidFill>
                <a:schemeClr val="accent4">
                  <a:lumMod val="50000"/>
                </a:schemeClr>
              </a:solidFill>
            </a:endParaRPr>
          </a:p>
          <a:p>
            <a:pPr>
              <a:lnSpc>
                <a:spcPct val="100000"/>
              </a:lnSpc>
              <a:spcBef>
                <a:spcPct val="0"/>
              </a:spcBef>
              <a:buFont typeface="Wingdings" pitchFamily="2" charset="2"/>
              <a:buNone/>
            </a:pPr>
            <a:r>
              <a:rPr lang="en-US" sz="1800" dirty="0"/>
              <a:t>        DELETE</a:t>
            </a:r>
          </a:p>
          <a:p>
            <a:pPr>
              <a:lnSpc>
                <a:spcPct val="100000"/>
              </a:lnSpc>
              <a:spcBef>
                <a:spcPct val="0"/>
              </a:spcBef>
              <a:buFont typeface="Wingdings" pitchFamily="2" charset="2"/>
              <a:buNone/>
            </a:pPr>
            <a:r>
              <a:rPr lang="en-US" sz="1800" dirty="0"/>
              <a:t>   </a:t>
            </a:r>
            <a:r>
              <a:rPr lang="en-US" sz="1800" dirty="0">
                <a:solidFill>
                  <a:srgbClr val="C00000"/>
                </a:solidFill>
              </a:rPr>
              <a:t> OUTPUT $action</a:t>
            </a:r>
            <a:r>
              <a:rPr lang="en-US" sz="1800" dirty="0"/>
              <a:t>, inserted.id, deleted.id;</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vert="horz" wrap="square" lIns="0" tIns="0" rIns="0" bIns="0" rtlCol="0" anchor="t">
            <a:spAutoFit/>
          </a:bodyPr>
          <a:lstStyle/>
          <a:p>
            <a:r>
              <a:rPr lang="en-CA" b="1" dirty="0">
                <a:latin typeface="微軟正黑體" pitchFamily="34" charset="-120"/>
                <a:ea typeface="微軟正黑體" pitchFamily="34" charset="-120"/>
              </a:rPr>
              <a:t>OUTPUT </a:t>
            </a:r>
            <a:r>
              <a:rPr lang="zh-TW" altLang="en-US" b="1" dirty="0">
                <a:latin typeface="微軟正黑體" pitchFamily="34" charset="-120"/>
                <a:ea typeface="微軟正黑體" pitchFamily="34" charset="-120"/>
              </a:rPr>
              <a:t>子句和 </a:t>
            </a:r>
            <a:r>
              <a:rPr lang="en-CA" b="1" dirty="0">
                <a:latin typeface="微軟正黑體" pitchFamily="34" charset="-120"/>
                <a:ea typeface="微軟正黑體" pitchFamily="34" charset="-120"/>
              </a:rPr>
              <a:t>$action </a:t>
            </a:r>
            <a:r>
              <a:rPr lang="zh-TW" altLang="en-US" b="1" dirty="0">
                <a:latin typeface="微軟正黑體" pitchFamily="34" charset="-120"/>
                <a:ea typeface="微軟正黑體" pitchFamily="34" charset="-120"/>
              </a:rPr>
              <a:t>函數</a:t>
            </a:r>
            <a:endParaRPr lang="en-CA" b="1"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877278"/>
            <a:ext cx="8382000" cy="1871282"/>
          </a:xfrm>
        </p:spPr>
        <p:txBody>
          <a:bodyPr/>
          <a:lstStyle/>
          <a:p>
            <a:r>
              <a:rPr lang="zh-TW" altLang="en-US" dirty="0" smtClean="0"/>
              <a:t>使用</a:t>
            </a:r>
            <a:r>
              <a:rPr lang="en-US" dirty="0" smtClean="0"/>
              <a:t> OUTPUT </a:t>
            </a:r>
            <a:r>
              <a:rPr lang="zh-TW" altLang="en-US" dirty="0" smtClean="0"/>
              <a:t>子句，</a:t>
            </a:r>
            <a:r>
              <a:rPr lang="zh-TW" altLang="en-US" dirty="0" smtClean="0"/>
              <a:t>回傳 </a:t>
            </a:r>
            <a:r>
              <a:rPr lang="en-US" dirty="0" smtClean="0"/>
              <a:t>MERGE </a:t>
            </a:r>
            <a:r>
              <a:rPr lang="zh-TW" altLang="en-US" dirty="0" smtClean="0"/>
              <a:t>語法受</a:t>
            </a:r>
            <a:r>
              <a:rPr lang="zh-TW" altLang="en-US" dirty="0" smtClean="0"/>
              <a:t>影響的紀錄</a:t>
            </a:r>
            <a:endParaRPr lang="en-US" dirty="0" smtClean="0"/>
          </a:p>
          <a:p>
            <a:r>
              <a:rPr lang="zh-TW" altLang="en-US" dirty="0" smtClean="0"/>
              <a:t>使用</a:t>
            </a:r>
            <a:r>
              <a:rPr lang="en-US" dirty="0" smtClean="0"/>
              <a:t> $action </a:t>
            </a:r>
            <a:r>
              <a:rPr lang="zh-TW" altLang="en-US" dirty="0" smtClean="0"/>
              <a:t>回傳字串，代表對記錄執行何種動作</a:t>
            </a:r>
            <a:r>
              <a:rPr lang="en-US" dirty="0" smtClean="0"/>
              <a:t> ('INSERT', 'UPDATE', 'DELERE')</a:t>
            </a:r>
            <a:endParaRPr lang="en-US" dirty="0"/>
          </a:p>
        </p:txBody>
      </p:sp>
      <p:sp>
        <p:nvSpPr>
          <p:cNvPr id="6" name="TextBox 3"/>
          <p:cNvSpPr txBox="1">
            <a:spLocks noChangeArrowheads="1"/>
          </p:cNvSpPr>
          <p:nvPr/>
        </p:nvSpPr>
        <p:spPr bwMode="auto">
          <a:xfrm>
            <a:off x="762000" y="4038600"/>
            <a:ext cx="7391400" cy="830997"/>
          </a:xfrm>
          <a:prstGeom prst="rect">
            <a:avLst/>
          </a:prstGeom>
          <a:solidFill>
            <a:schemeClr val="tx1"/>
          </a:solidFill>
          <a:ln>
            <a:solidFill>
              <a:schemeClr val="tx1"/>
            </a:solidFill>
          </a:ln>
        </p:spPr>
        <p:txBody>
          <a:bodyPr wrap="square" rtlCol="0">
            <a:spAutoFit/>
          </a:bodyPr>
          <a:lstStyle/>
          <a:p>
            <a:r>
              <a:rPr lang="en-US" sz="2400" dirty="0" smtClean="0">
                <a:solidFill>
                  <a:schemeClr val="bg1"/>
                </a:solidFill>
                <a:latin typeface="Consolas" pitchFamily="49" charset="0"/>
              </a:rPr>
              <a:t>MERGE …</a:t>
            </a:r>
          </a:p>
          <a:p>
            <a:r>
              <a:rPr lang="en-US" sz="2400" dirty="0" smtClean="0">
                <a:solidFill>
                  <a:schemeClr val="bg1"/>
                </a:solidFill>
                <a:latin typeface="Consolas" pitchFamily="49" charset="0"/>
              </a:rPr>
              <a:t>OUTPUT $action, deleted.*, inserted.*;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b="1" dirty="0">
                <a:latin typeface="微軟正黑體" pitchFamily="34" charset="-120"/>
                <a:ea typeface="微軟正黑體" pitchFamily="34" charset="-120"/>
              </a:rPr>
              <a:t>MERGE</a:t>
            </a:r>
            <a:r>
              <a:rPr lang="zh-TW" altLang="en-US" b="1" dirty="0">
                <a:latin typeface="微軟正黑體" pitchFamily="34" charset="-120"/>
                <a:ea typeface="微軟正黑體" pitchFamily="34" charset="-120"/>
              </a:rPr>
              <a:t> 使用 </a:t>
            </a:r>
            <a:r>
              <a:rPr b="1" dirty="0">
                <a:latin typeface="微軟正黑體" pitchFamily="34" charset="-120"/>
                <a:ea typeface="微軟正黑體" pitchFamily="34" charset="-120"/>
              </a:rPr>
              <a:t>Table </a:t>
            </a:r>
            <a:r>
              <a:rPr lang="zh-TW" altLang="en-US" b="1" dirty="0">
                <a:latin typeface="微軟正黑體" pitchFamily="34" charset="-120"/>
                <a:ea typeface="微軟正黑體" pitchFamily="34" charset="-120"/>
              </a:rPr>
              <a:t>運算式</a:t>
            </a:r>
            <a:endParaRPr b="1"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1772793"/>
          </a:xfrm>
        </p:spPr>
        <p:txBody>
          <a:bodyPr/>
          <a:lstStyle/>
          <a:p>
            <a:r>
              <a:rPr lang="zh-TW" altLang="en-US" dirty="0" smtClean="0"/>
              <a:t>來源和目的地不需要是資料表，可以是資料表運算式</a:t>
            </a:r>
            <a:r>
              <a:rPr lang="en-US" dirty="0" smtClean="0"/>
              <a:t> (view, derived table, inline table function, CTE, </a:t>
            </a:r>
            <a:r>
              <a:rPr lang="en-US" dirty="0" err="1" smtClean="0"/>
              <a:t>rowset</a:t>
            </a:r>
            <a:r>
              <a:rPr lang="en-US" dirty="0" smtClean="0"/>
              <a:t> function, OPENXML…</a:t>
            </a:r>
            <a:r>
              <a:rPr lang="zh-TW" altLang="en-US" dirty="0" smtClean="0"/>
              <a:t>等等</a:t>
            </a:r>
            <a:r>
              <a:rPr lang="en-US" dirty="0" smtClean="0"/>
              <a:t>)</a:t>
            </a:r>
            <a:endParaRPr lang="en-US" dirty="0"/>
          </a:p>
        </p:txBody>
      </p:sp>
      <p:sp>
        <p:nvSpPr>
          <p:cNvPr id="6" name="TextBox 3"/>
          <p:cNvSpPr txBox="1">
            <a:spLocks noChangeArrowheads="1"/>
          </p:cNvSpPr>
          <p:nvPr/>
        </p:nvSpPr>
        <p:spPr bwMode="auto">
          <a:xfrm>
            <a:off x="685800" y="3581400"/>
            <a:ext cx="8077200" cy="2062103"/>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MERGE INTO </a:t>
            </a:r>
            <a:r>
              <a:rPr lang="en-US" dirty="0" err="1" smtClean="0">
                <a:solidFill>
                  <a:schemeClr val="bg1"/>
                </a:solidFill>
                <a:latin typeface="Consolas" pitchFamily="49" charset="0"/>
              </a:rPr>
              <a:t>dbo.Customers</a:t>
            </a:r>
            <a:r>
              <a:rPr lang="en-US" dirty="0" smtClean="0">
                <a:solidFill>
                  <a:schemeClr val="bg1"/>
                </a:solidFill>
                <a:latin typeface="Consolas" pitchFamily="49" charset="0"/>
              </a:rPr>
              <a:t> AS TGT</a:t>
            </a:r>
          </a:p>
          <a:p>
            <a:r>
              <a:rPr lang="en-US" dirty="0" smtClean="0">
                <a:solidFill>
                  <a:schemeClr val="bg1"/>
                </a:solidFill>
                <a:latin typeface="Consolas" pitchFamily="49" charset="0"/>
              </a:rPr>
              <a:t>USING OPENROWSET(BULK 'c:\data\custs.txt',</a:t>
            </a:r>
          </a:p>
          <a:p>
            <a:r>
              <a:rPr lang="en-US" dirty="0" smtClean="0">
                <a:solidFill>
                  <a:schemeClr val="bg1"/>
                </a:solidFill>
                <a:latin typeface="Consolas" pitchFamily="49" charset="0"/>
              </a:rPr>
              <a:t>	 FORMATFILE = 'c:\data\custs.fmt')</a:t>
            </a:r>
          </a:p>
          <a:p>
            <a:r>
              <a:rPr lang="en-US" dirty="0" smtClean="0">
                <a:solidFill>
                  <a:schemeClr val="bg1"/>
                </a:solidFill>
                <a:latin typeface="Consolas" pitchFamily="49" charset="0"/>
              </a:rPr>
              <a:t>        AS SRC(</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dirty="0" err="1" smtClean="0">
                <a:solidFill>
                  <a:schemeClr val="bg1"/>
                </a:solidFill>
                <a:latin typeface="Consolas" pitchFamily="49" charset="0"/>
              </a:rPr>
              <a:t>companyname</a:t>
            </a:r>
            <a:r>
              <a:rPr lang="en-US" dirty="0" smtClean="0">
                <a:solidFill>
                  <a:schemeClr val="bg1"/>
                </a:solidFill>
                <a:latin typeface="Consolas" pitchFamily="49" charset="0"/>
              </a:rPr>
              <a:t>, phone, address)</a:t>
            </a:r>
          </a:p>
          <a:p>
            <a:r>
              <a:rPr lang="en-US" dirty="0" smtClean="0">
                <a:solidFill>
                  <a:schemeClr val="bg1"/>
                </a:solidFill>
                <a:latin typeface="Consolas" pitchFamily="49" charset="0"/>
              </a:rPr>
              <a:t>  ON …</a:t>
            </a:r>
          </a:p>
          <a:p>
            <a:r>
              <a:rPr lang="en-US" dirty="0" smtClean="0">
                <a:solidFill>
                  <a:schemeClr val="bg1"/>
                </a:solidFill>
                <a:latin typeface="Consolas" pitchFamily="49" charset="0"/>
              </a:rPr>
              <a:t>WHEN MATCHED THEN…</a:t>
            </a:r>
          </a:p>
          <a:p>
            <a:r>
              <a:rPr lang="en-US" dirty="0" smtClean="0">
                <a:solidFill>
                  <a:schemeClr val="bg1"/>
                </a:solidFill>
                <a:latin typeface="Consolas" pitchFamily="49" charset="0"/>
              </a:rPr>
              <a:t>WHEN NOT MATCHED THEN…;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Grouping Sets</a:t>
            </a:r>
          </a:p>
        </p:txBody>
      </p:sp>
      <p:sp>
        <p:nvSpPr>
          <p:cNvPr id="11267" name="Content Placeholder 2"/>
          <p:cNvSpPr>
            <a:spLocks noGrp="1"/>
          </p:cNvSpPr>
          <p:nvPr>
            <p:ph idx="1"/>
          </p:nvPr>
        </p:nvSpPr>
        <p:spPr>
          <a:xfrm>
            <a:off x="381000" y="1412875"/>
            <a:ext cx="8382000" cy="4887492"/>
          </a:xfrm>
        </p:spPr>
        <p:txBody>
          <a:bodyPr/>
          <a:lstStyle/>
          <a:p>
            <a:r>
              <a:rPr lang="en-US" dirty="0" smtClean="0"/>
              <a:t>Grouping set</a:t>
            </a:r>
            <a:r>
              <a:rPr lang="zh-TW" altLang="en-US" dirty="0" smtClean="0"/>
              <a:t>：</a:t>
            </a:r>
            <a:r>
              <a:rPr lang="en-US" dirty="0" smtClean="0"/>
              <a:t>group by </a:t>
            </a:r>
            <a:r>
              <a:rPr lang="zh-TW" altLang="en-US" dirty="0" smtClean="0"/>
              <a:t>資料行所成的集合</a:t>
            </a:r>
            <a:endParaRPr lang="en-US" dirty="0" smtClean="0"/>
          </a:p>
          <a:p>
            <a:r>
              <a:rPr lang="zh-TW" altLang="en-US" dirty="0" smtClean="0"/>
              <a:t>支援動態地分析與彙總</a:t>
            </a:r>
            <a:endParaRPr lang="en-US" dirty="0" smtClean="0"/>
          </a:p>
          <a:p>
            <a:r>
              <a:rPr lang="en-US" altLang="zh-TW" dirty="0" smtClean="0"/>
              <a:t>SQL</a:t>
            </a:r>
            <a:r>
              <a:rPr lang="zh-TW" altLang="en-US" dirty="0" smtClean="0"/>
              <a:t> </a:t>
            </a:r>
            <a:r>
              <a:rPr lang="en-US" dirty="0" smtClean="0"/>
              <a:t>2008 </a:t>
            </a:r>
            <a:r>
              <a:rPr lang="zh-TW" altLang="en-US" dirty="0" smtClean="0"/>
              <a:t>版本之前僅有限地支援</a:t>
            </a:r>
            <a:r>
              <a:rPr lang="en-US" dirty="0" smtClean="0"/>
              <a:t> grouping sets</a:t>
            </a:r>
            <a:r>
              <a:rPr lang="zh-TW" altLang="en-US" dirty="0" smtClean="0"/>
              <a:t> 相關功能</a:t>
            </a:r>
            <a:endParaRPr lang="en-US" altLang="zh-TW" dirty="0" smtClean="0"/>
          </a:p>
          <a:p>
            <a:pPr lvl="1"/>
            <a:r>
              <a:rPr lang="en-US" dirty="0" smtClean="0"/>
              <a:t>CUBE </a:t>
            </a:r>
            <a:r>
              <a:rPr lang="zh-TW" altLang="en-US" dirty="0" smtClean="0"/>
              <a:t>和</a:t>
            </a:r>
            <a:r>
              <a:rPr lang="en-US" dirty="0" smtClean="0"/>
              <a:t> ROLLUP</a:t>
            </a:r>
            <a:r>
              <a:rPr lang="zh-TW" altLang="en-US" dirty="0" smtClean="0"/>
              <a:t> 選項，以及 </a:t>
            </a:r>
            <a:r>
              <a:rPr lang="en-US" dirty="0" smtClean="0"/>
              <a:t>GROUPING</a:t>
            </a:r>
            <a:r>
              <a:rPr lang="zh-TW" altLang="en-US" dirty="0" smtClean="0"/>
              <a:t> 函數</a:t>
            </a:r>
            <a:endParaRPr lang="en-US" altLang="zh-TW" dirty="0" smtClean="0"/>
          </a:p>
          <a:p>
            <a:pPr lvl="1"/>
            <a:r>
              <a:rPr lang="zh-TW" altLang="en-US" dirty="0" smtClean="0"/>
              <a:t>非標準，也缺乏彈性</a:t>
            </a:r>
            <a:endParaRPr lang="en-US" dirty="0" smtClean="0"/>
          </a:p>
          <a:p>
            <a:r>
              <a:rPr lang="en-US" dirty="0" smtClean="0"/>
              <a:t>SQL Server 2008 </a:t>
            </a:r>
            <a:r>
              <a:rPr lang="zh-TW" altLang="en-US" dirty="0" smtClean="0"/>
              <a:t>大幅強化對 </a:t>
            </a:r>
            <a:r>
              <a:rPr lang="en-US" dirty="0" smtClean="0"/>
              <a:t>grouping sets</a:t>
            </a:r>
            <a:r>
              <a:rPr lang="zh-TW" altLang="en-US" dirty="0" smtClean="0"/>
              <a:t> 的功能</a:t>
            </a: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7054" y="228600"/>
            <a:ext cx="8375946" cy="664797"/>
          </a:xfrm>
        </p:spPr>
        <p:txBody>
          <a:bodyPr vert="horz" wrap="square" lIns="0" tIns="0" rIns="0" bIns="0" rtlCol="0" anchor="t">
            <a:spAutoFit/>
          </a:bodyPr>
          <a:lstStyle/>
          <a:p>
            <a:r>
              <a:rPr b="1" dirty="0">
                <a:latin typeface="微軟正黑體" pitchFamily="34" charset="-120"/>
                <a:ea typeface="微軟正黑體" pitchFamily="34" charset="-120"/>
              </a:rPr>
              <a:t>2008 </a:t>
            </a:r>
            <a:r>
              <a:rPr lang="zh-TW" altLang="en-US" b="1" dirty="0">
                <a:latin typeface="微軟正黑體" pitchFamily="34" charset="-120"/>
                <a:ea typeface="微軟正黑體" pitchFamily="34" charset="-120"/>
              </a:rPr>
              <a:t>增強的 </a:t>
            </a:r>
            <a:r>
              <a:rPr b="1" dirty="0">
                <a:latin typeface="微軟正黑體" pitchFamily="34" charset="-120"/>
                <a:ea typeface="微軟正黑體" pitchFamily="34" charset="-120"/>
              </a:rPr>
              <a:t>Grouping Sets</a:t>
            </a:r>
          </a:p>
        </p:txBody>
      </p:sp>
      <p:sp>
        <p:nvSpPr>
          <p:cNvPr id="11267" name="Content Placeholder 2"/>
          <p:cNvSpPr>
            <a:spLocks noGrp="1"/>
          </p:cNvSpPr>
          <p:nvPr>
            <p:ph idx="1"/>
          </p:nvPr>
        </p:nvSpPr>
        <p:spPr>
          <a:xfrm>
            <a:off x="381000" y="1412875"/>
            <a:ext cx="8382000" cy="3736407"/>
          </a:xfrm>
        </p:spPr>
        <p:txBody>
          <a:bodyPr/>
          <a:lstStyle/>
          <a:p>
            <a:r>
              <a:rPr lang="zh-TW" altLang="en-US" dirty="0" smtClean="0"/>
              <a:t>新的符合</a:t>
            </a:r>
            <a:r>
              <a:rPr lang="en-US" dirty="0" smtClean="0"/>
              <a:t> ISO</a:t>
            </a:r>
            <a:r>
              <a:rPr lang="zh-TW" altLang="en-US" dirty="0" smtClean="0"/>
              <a:t> 規範，在 </a:t>
            </a:r>
            <a:r>
              <a:rPr lang="en-US" altLang="zh-TW" dirty="0" smtClean="0"/>
              <a:t>Group By </a:t>
            </a:r>
            <a:r>
              <a:rPr lang="zh-TW" altLang="en-US" dirty="0" smtClean="0"/>
              <a:t>子句內新增選項</a:t>
            </a:r>
            <a:endParaRPr lang="en-US" dirty="0" smtClean="0"/>
          </a:p>
          <a:p>
            <a:pPr lvl="1"/>
            <a:r>
              <a:rPr lang="en-US" dirty="0" smtClean="0"/>
              <a:t>GROUPING SETS</a:t>
            </a:r>
          </a:p>
          <a:p>
            <a:pPr lvl="1"/>
            <a:r>
              <a:rPr lang="en-US" dirty="0" smtClean="0"/>
              <a:t>CUBE</a:t>
            </a:r>
          </a:p>
          <a:p>
            <a:pPr lvl="1"/>
            <a:r>
              <a:rPr lang="en-US" dirty="0" smtClean="0"/>
              <a:t>ROLLUP</a:t>
            </a:r>
          </a:p>
          <a:p>
            <a:r>
              <a:rPr lang="zh-TW" altLang="en-US" dirty="0" smtClean="0"/>
              <a:t>新的</a:t>
            </a:r>
            <a:r>
              <a:rPr lang="en-US" dirty="0" smtClean="0"/>
              <a:t> GROUPING_ID </a:t>
            </a:r>
            <a:r>
              <a:rPr lang="zh-TW" altLang="en-US" dirty="0" smtClean="0"/>
              <a:t>函數，指認</a:t>
            </a:r>
            <a:r>
              <a:rPr lang="en-US" dirty="0" smtClean="0"/>
              <a:t> grouping set</a:t>
            </a:r>
            <a:r>
              <a:rPr lang="zh-TW" altLang="en-US" dirty="0" smtClean="0"/>
              <a:t>，第 </a:t>
            </a:r>
            <a:r>
              <a:rPr lang="en-US" altLang="zh-TW" dirty="0" smtClean="0"/>
              <a:t>n </a:t>
            </a:r>
            <a:r>
              <a:rPr lang="zh-TW" altLang="en-US" dirty="0" smtClean="0"/>
              <a:t>欄</a:t>
            </a:r>
            <a:r>
              <a:rPr lang="zh-TW" altLang="en-US" dirty="0" smtClean="0"/>
              <a:t>若未加入群組</a:t>
            </a:r>
            <a:r>
              <a:rPr lang="en-US" altLang="zh-TW" dirty="0" smtClean="0"/>
              <a:t>(</a:t>
            </a:r>
            <a:r>
              <a:rPr lang="zh-TW" altLang="en-US" dirty="0" smtClean="0"/>
              <a:t>欄位值的內容為 </a:t>
            </a:r>
            <a:r>
              <a:rPr lang="en-US" altLang="zh-TW" dirty="0" smtClean="0"/>
              <a:t>NULL)</a:t>
            </a:r>
            <a:r>
              <a:rPr lang="zh-TW" altLang="en-US" dirty="0" smtClean="0"/>
              <a:t>，傳回  </a:t>
            </a:r>
            <a:r>
              <a:rPr lang="en-US" altLang="zh-TW" dirty="0" smtClean="0"/>
              <a:t>2</a:t>
            </a:r>
            <a:r>
              <a:rPr lang="en-US" altLang="zh-TW" dirty="0" smtClean="0"/>
              <a:t>^(n-1</a:t>
            </a:r>
            <a:r>
              <a:rPr lang="en-US" altLang="zh-TW" dirty="0" smtClean="0"/>
              <a:t>)</a:t>
            </a:r>
            <a:r>
              <a:rPr lang="zh-TW" altLang="en-US" dirty="0" smtClean="0"/>
              <a:t> </a:t>
            </a:r>
            <a:r>
              <a:rPr lang="zh-TW" altLang="en-US" dirty="0" smtClean="0"/>
              <a:t>的總和</a:t>
            </a:r>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lIns="0" tIns="0" rIns="0" bIns="0" rtlCol="0" anchor="t">
            <a:spAutoFit/>
          </a:bodyPr>
          <a:lstStyle/>
          <a:p>
            <a:r>
              <a:rPr b="1">
                <a:latin typeface="微軟正黑體" pitchFamily="34" charset="-120"/>
                <a:ea typeface="微軟正黑體" pitchFamily="34" charset="-120"/>
              </a:rPr>
              <a:t>GROUPING SETS </a:t>
            </a:r>
            <a:r>
              <a:rPr lang="zh-TW" altLang="en-US" b="1">
                <a:latin typeface="微軟正黑體" pitchFamily="34" charset="-120"/>
                <a:ea typeface="微軟正黑體" pitchFamily="34" charset="-120"/>
              </a:rPr>
              <a:t>子句</a:t>
            </a:r>
            <a:endParaRPr b="1">
              <a:latin typeface="微軟正黑體" pitchFamily="34" charset="-120"/>
              <a:ea typeface="微軟正黑體" pitchFamily="34" charset="-120"/>
            </a:endParaRPr>
          </a:p>
        </p:txBody>
      </p:sp>
      <p:sp>
        <p:nvSpPr>
          <p:cNvPr id="12291" name="Content Placeholder 2"/>
          <p:cNvSpPr>
            <a:spLocks noGrp="1"/>
          </p:cNvSpPr>
          <p:nvPr>
            <p:ph idx="1"/>
          </p:nvPr>
        </p:nvSpPr>
        <p:spPr>
          <a:xfrm>
            <a:off x="381000" y="1412875"/>
            <a:ext cx="8382000" cy="984885"/>
          </a:xfrm>
        </p:spPr>
        <p:txBody>
          <a:bodyPr/>
          <a:lstStyle/>
          <a:p>
            <a:r>
              <a:rPr lang="zh-TW" altLang="en-US" dirty="0" smtClean="0"/>
              <a:t>在單一查詢內定義多個</a:t>
            </a:r>
            <a:r>
              <a:rPr lang="en-US" dirty="0" smtClean="0"/>
              <a:t> grouping sets</a:t>
            </a:r>
          </a:p>
          <a:p>
            <a:r>
              <a:rPr lang="en-US" dirty="0" smtClean="0"/>
              <a:t>NULL </a:t>
            </a:r>
            <a:r>
              <a:rPr lang="zh-TW" altLang="en-US" dirty="0" smtClean="0"/>
              <a:t>用作</a:t>
            </a:r>
            <a:r>
              <a:rPr lang="en-US" dirty="0" smtClean="0"/>
              <a:t> placeholders</a:t>
            </a:r>
          </a:p>
        </p:txBody>
      </p:sp>
      <p:sp>
        <p:nvSpPr>
          <p:cNvPr id="12292" name="TextBox 3"/>
          <p:cNvSpPr txBox="1">
            <a:spLocks noChangeArrowheads="1"/>
          </p:cNvSpPr>
          <p:nvPr/>
        </p:nvSpPr>
        <p:spPr bwMode="auto">
          <a:xfrm>
            <a:off x="838200" y="2865330"/>
            <a:ext cx="7467600" cy="2862263"/>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custid, empid, YEAR(orderdate) AS orderyear, SUM(qty) AS qty</a:t>
            </a:r>
          </a:p>
          <a:p>
            <a:r>
              <a:rPr lang="en-US" dirty="0" smtClean="0">
                <a:solidFill>
                  <a:schemeClr val="bg1"/>
                </a:solidFill>
                <a:latin typeface="Consolas" pitchFamily="49" charset="0"/>
              </a:rPr>
              <a:t>FROM dbo.Orders</a:t>
            </a:r>
          </a:p>
          <a:p>
            <a:r>
              <a:rPr lang="en-US" dirty="0" smtClean="0">
                <a:solidFill>
                  <a:schemeClr val="bg1"/>
                </a:solidFill>
                <a:latin typeface="Consolas" pitchFamily="49" charset="0"/>
              </a:rPr>
              <a:t>GROUP BY </a:t>
            </a:r>
            <a:r>
              <a:rPr lang="en-US" b="1" dirty="0" smtClean="0">
                <a:solidFill>
                  <a:srgbClr val="FF0000"/>
                </a:solidFill>
                <a:latin typeface="Consolas" pitchFamily="49" charset="0"/>
              </a:rPr>
              <a:t>GROUPING SETS</a:t>
            </a:r>
          </a:p>
          <a:p>
            <a:r>
              <a:rPr lang="en-US" dirty="0" smtClean="0">
                <a:solidFill>
                  <a:schemeClr val="bg1"/>
                </a:solidFill>
                <a:latin typeface="Consolas" pitchFamily="49" charset="0"/>
              </a:rPr>
              <a:t>(</a:t>
            </a:r>
          </a:p>
          <a:p>
            <a:r>
              <a:rPr lang="en-US" dirty="0" smtClean="0">
                <a:solidFill>
                  <a:schemeClr val="bg1"/>
                </a:solidFill>
                <a:latin typeface="Consolas" pitchFamily="49" charset="0"/>
              </a:rPr>
              <a:t>  ( custid, empid, YEAR(orderdate) ),</a:t>
            </a:r>
          </a:p>
          <a:p>
            <a:r>
              <a:rPr lang="en-US" dirty="0" smtClean="0">
                <a:solidFill>
                  <a:schemeClr val="bg1"/>
                </a:solidFill>
                <a:latin typeface="Consolas" pitchFamily="49" charset="0"/>
              </a:rPr>
              <a:t>  ( custid, YEAR(orderdate)        ),</a:t>
            </a:r>
          </a:p>
          <a:p>
            <a:r>
              <a:rPr lang="en-US" dirty="0" smtClean="0">
                <a:solidFill>
                  <a:schemeClr val="bg1"/>
                </a:solidFill>
                <a:latin typeface="Consolas" pitchFamily="49" charset="0"/>
              </a:rPr>
              <a:t>  ( empid, YEAR(orderdate)         ),</a:t>
            </a:r>
          </a:p>
          <a:p>
            <a:r>
              <a:rPr lang="en-US" dirty="0" smtClean="0">
                <a:solidFill>
                  <a:schemeClr val="bg1"/>
                </a:solidFill>
                <a:latin typeface="Consolas" pitchFamily="49" charset="0"/>
              </a:rPr>
              <a:t>  ()</a:t>
            </a:r>
          </a:p>
          <a:p>
            <a:r>
              <a:rPr lang="en-US" dirty="0" smtClean="0">
                <a:solidFill>
                  <a:schemeClr val="bg1"/>
                </a:solidFill>
                <a:latin typeface="Consolas" pitchFamily="49" charset="0"/>
              </a:rPr>
              <a: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vert="horz" wrap="square" lIns="0" tIns="0" rIns="0" bIns="0" rtlCol="0" anchor="t">
            <a:spAutoFit/>
          </a:bodyPr>
          <a:lstStyle/>
          <a:p>
            <a:r>
              <a:rPr b="1" dirty="0">
                <a:latin typeface="微軟正黑體" pitchFamily="34" charset="-120"/>
                <a:ea typeface="微軟正黑體" pitchFamily="34" charset="-120"/>
              </a:rPr>
              <a:t>CUBE </a:t>
            </a:r>
            <a:r>
              <a:rPr lang="zh-TW" altLang="en-US" b="1" dirty="0">
                <a:latin typeface="微軟正黑體" pitchFamily="34" charset="-120"/>
                <a:ea typeface="微軟正黑體" pitchFamily="34" charset="-120"/>
              </a:rPr>
              <a:t>和</a:t>
            </a:r>
            <a:r>
              <a:rPr b="1" dirty="0">
                <a:latin typeface="微軟正黑體" pitchFamily="34" charset="-120"/>
                <a:ea typeface="微軟正黑體" pitchFamily="34" charset="-120"/>
              </a:rPr>
              <a:t> ROLLUP </a:t>
            </a:r>
            <a:r>
              <a:rPr lang="zh-TW" altLang="en-US" b="1" dirty="0">
                <a:latin typeface="微軟正黑體" pitchFamily="34" charset="-120"/>
                <a:ea typeface="微軟正黑體" pitchFamily="34" charset="-120"/>
              </a:rPr>
              <a:t>子句</a:t>
            </a:r>
            <a:endParaRPr b="1" dirty="0">
              <a:latin typeface="微軟正黑體" pitchFamily="34" charset="-120"/>
              <a:ea typeface="微軟正黑體" pitchFamily="34" charset="-120"/>
            </a:endParaRPr>
          </a:p>
        </p:txBody>
      </p:sp>
      <p:sp>
        <p:nvSpPr>
          <p:cNvPr id="13315" name="Content Placeholder 2"/>
          <p:cNvSpPr>
            <a:spLocks noGrp="1"/>
          </p:cNvSpPr>
          <p:nvPr>
            <p:ph idx="1"/>
          </p:nvPr>
        </p:nvSpPr>
        <p:spPr>
          <a:xfrm>
            <a:off x="381000" y="1412875"/>
            <a:ext cx="8382000" cy="3496342"/>
          </a:xfrm>
        </p:spPr>
        <p:txBody>
          <a:bodyPr/>
          <a:lstStyle/>
          <a:p>
            <a:r>
              <a:rPr lang="en-US" dirty="0" smtClean="0"/>
              <a:t>CUBE</a:t>
            </a:r>
            <a:r>
              <a:rPr lang="zh-TW" altLang="en-US" dirty="0" smtClean="0"/>
              <a:t>：輸入元素所組成的次方乘積之 </a:t>
            </a:r>
            <a:r>
              <a:rPr lang="en-US" dirty="0" smtClean="0"/>
              <a:t>grouping sets </a:t>
            </a:r>
            <a:r>
              <a:rPr lang="zh-TW" altLang="en-US" dirty="0" smtClean="0"/>
              <a:t>的</a:t>
            </a:r>
            <a:r>
              <a:rPr lang="zh-TW" altLang="en-US" dirty="0" smtClean="0"/>
              <a:t>縮寫</a:t>
            </a:r>
            <a:r>
              <a:rPr lang="en-US" dirty="0" smtClean="0"/>
              <a:t>(</a:t>
            </a:r>
            <a:r>
              <a:rPr lang="en-US" dirty="0" smtClean="0"/>
              <a:t>n </a:t>
            </a:r>
            <a:r>
              <a:rPr lang="zh-TW" altLang="en-US" dirty="0" smtClean="0"/>
              <a:t>個元素會有 </a:t>
            </a:r>
            <a:r>
              <a:rPr lang="en-US" dirty="0" smtClean="0"/>
              <a:t>2^n grouping sets)</a:t>
            </a:r>
          </a:p>
          <a:p>
            <a:endParaRPr lang="en-US" dirty="0" smtClean="0"/>
          </a:p>
          <a:p>
            <a:endParaRPr lang="en-US" dirty="0" smtClean="0"/>
          </a:p>
          <a:p>
            <a:endParaRPr lang="en-US" dirty="0" smtClean="0"/>
          </a:p>
          <a:p>
            <a:r>
              <a:rPr lang="zh-TW" altLang="en-US" dirty="0" smtClean="0"/>
              <a:t>等同</a:t>
            </a:r>
            <a:endParaRPr lang="en-US" dirty="0" smtClean="0"/>
          </a:p>
        </p:txBody>
      </p:sp>
      <p:sp>
        <p:nvSpPr>
          <p:cNvPr id="13316" name="TextBox 3"/>
          <p:cNvSpPr txBox="1">
            <a:spLocks noChangeArrowheads="1"/>
          </p:cNvSpPr>
          <p:nvPr/>
        </p:nvSpPr>
        <p:spPr bwMode="auto">
          <a:xfrm>
            <a:off x="914400" y="2962275"/>
            <a:ext cx="6248400" cy="923925"/>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custid, empid, SUM(qty) AS qty</a:t>
            </a:r>
          </a:p>
          <a:p>
            <a:r>
              <a:rPr lang="en-US" dirty="0" smtClean="0">
                <a:solidFill>
                  <a:schemeClr val="bg1"/>
                </a:solidFill>
                <a:latin typeface="Consolas" pitchFamily="49" charset="0"/>
              </a:rPr>
              <a:t>FROM dbo.Orders</a:t>
            </a:r>
          </a:p>
          <a:p>
            <a:r>
              <a:rPr lang="en-US" dirty="0" smtClean="0">
                <a:solidFill>
                  <a:schemeClr val="bg1"/>
                </a:solidFill>
                <a:latin typeface="Consolas" pitchFamily="49" charset="0"/>
              </a:rPr>
              <a:t>GROUP BY CUBE(custid, empid);</a:t>
            </a:r>
          </a:p>
        </p:txBody>
      </p:sp>
      <p:sp>
        <p:nvSpPr>
          <p:cNvPr id="13317" name="TextBox 4"/>
          <p:cNvSpPr txBox="1">
            <a:spLocks noChangeArrowheads="1"/>
          </p:cNvSpPr>
          <p:nvPr/>
        </p:nvSpPr>
        <p:spPr bwMode="auto">
          <a:xfrm>
            <a:off x="838200" y="4953000"/>
            <a:ext cx="6248400" cy="1200150"/>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custid, empid, SUM(qty) AS qty</a:t>
            </a:r>
          </a:p>
          <a:p>
            <a:r>
              <a:rPr lang="en-US" dirty="0" smtClean="0">
                <a:solidFill>
                  <a:schemeClr val="bg1"/>
                </a:solidFill>
                <a:latin typeface="Consolas" pitchFamily="49" charset="0"/>
              </a:rPr>
              <a:t>FROM dbo.Orders</a:t>
            </a:r>
          </a:p>
          <a:p>
            <a:r>
              <a:rPr lang="en-US" dirty="0" smtClean="0">
                <a:solidFill>
                  <a:schemeClr val="bg1"/>
                </a:solidFill>
                <a:latin typeface="Consolas" pitchFamily="49" charset="0"/>
              </a:rPr>
              <a:t>GROUP BY GROUPING SETS( </a:t>
            </a:r>
          </a:p>
          <a:p>
            <a:r>
              <a:rPr lang="en-US" dirty="0" smtClean="0">
                <a:solidFill>
                  <a:schemeClr val="bg1"/>
                </a:solidFill>
                <a:latin typeface="Consolas" pitchFamily="49" charset="0"/>
              </a:rPr>
              <a:t>  (custid, empid), (custid), (empid), ()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vert="horz" wrap="square" lIns="0" tIns="0" rIns="0" bIns="0" rtlCol="0" anchor="t">
            <a:spAutoFit/>
          </a:bodyPr>
          <a:lstStyle/>
          <a:p>
            <a:r>
              <a:rPr b="1" dirty="0">
                <a:latin typeface="微軟正黑體" pitchFamily="34" charset="-120"/>
                <a:ea typeface="微軟正黑體" pitchFamily="34" charset="-120"/>
              </a:rPr>
              <a:t>CUBE </a:t>
            </a:r>
            <a:r>
              <a:rPr lang="zh-TW" altLang="en-US" b="1" dirty="0">
                <a:latin typeface="微軟正黑體" pitchFamily="34" charset="-120"/>
                <a:ea typeface="微軟正黑體" pitchFamily="34" charset="-120"/>
              </a:rPr>
              <a:t>和</a:t>
            </a:r>
            <a:r>
              <a:rPr b="1" dirty="0">
                <a:latin typeface="微軟正黑體" pitchFamily="34" charset="-120"/>
                <a:ea typeface="微軟正黑體" pitchFamily="34" charset="-120"/>
              </a:rPr>
              <a:t> ROLLUP </a:t>
            </a:r>
            <a:r>
              <a:rPr lang="zh-TW" altLang="en-US" b="1" dirty="0">
                <a:latin typeface="微軟正黑體" pitchFamily="34" charset="-120"/>
                <a:ea typeface="微軟正黑體" pitchFamily="34" charset="-120"/>
              </a:rPr>
              <a:t>子句</a:t>
            </a:r>
            <a:endParaRPr b="1" dirty="0">
              <a:latin typeface="微軟正黑體" pitchFamily="34" charset="-120"/>
              <a:ea typeface="微軟正黑體" pitchFamily="34" charset="-120"/>
            </a:endParaRPr>
          </a:p>
        </p:txBody>
      </p:sp>
      <p:sp>
        <p:nvSpPr>
          <p:cNvPr id="14339" name="Content Placeholder 2"/>
          <p:cNvSpPr>
            <a:spLocks noGrp="1"/>
          </p:cNvSpPr>
          <p:nvPr>
            <p:ph idx="1"/>
          </p:nvPr>
        </p:nvSpPr>
        <p:spPr>
          <a:xfrm>
            <a:off x="381000" y="1412875"/>
            <a:ext cx="8382000" cy="3496342"/>
          </a:xfrm>
        </p:spPr>
        <p:txBody>
          <a:bodyPr/>
          <a:lstStyle/>
          <a:p>
            <a:r>
              <a:rPr lang="en-US" dirty="0" smtClean="0"/>
              <a:t>ROLLUP</a:t>
            </a:r>
            <a:r>
              <a:rPr lang="en-US" dirty="0" smtClean="0"/>
              <a:t>:</a:t>
            </a:r>
            <a:r>
              <a:rPr lang="zh-TW" altLang="en-US" dirty="0" smtClean="0"/>
              <a:t>輸入元素所組成</a:t>
            </a:r>
            <a:r>
              <a:rPr lang="zh-TW" altLang="en-US" dirty="0" smtClean="0"/>
              <a:t>的階層式之</a:t>
            </a:r>
            <a:r>
              <a:rPr lang="en-US" dirty="0" smtClean="0"/>
              <a:t>grouping </a:t>
            </a:r>
            <a:r>
              <a:rPr lang="en-US" dirty="0" smtClean="0"/>
              <a:t>sets </a:t>
            </a:r>
            <a:r>
              <a:rPr lang="en-US" dirty="0" smtClean="0"/>
              <a:t>(</a:t>
            </a:r>
            <a:r>
              <a:rPr lang="zh-TW" altLang="en-US" dirty="0" smtClean="0"/>
              <a:t>若有 </a:t>
            </a:r>
            <a:r>
              <a:rPr lang="en-US" altLang="zh-TW" dirty="0" smtClean="0"/>
              <a:t>n </a:t>
            </a:r>
            <a:r>
              <a:rPr lang="zh-TW" altLang="en-US" dirty="0" smtClean="0"/>
              <a:t>個元素，則有 </a:t>
            </a:r>
            <a:r>
              <a:rPr lang="en-US" dirty="0" smtClean="0"/>
              <a:t>n+1 </a:t>
            </a:r>
            <a:r>
              <a:rPr lang="en-US" dirty="0" smtClean="0"/>
              <a:t>grouping </a:t>
            </a:r>
            <a:r>
              <a:rPr lang="en-US" dirty="0" smtClean="0"/>
              <a:t>sets)</a:t>
            </a:r>
            <a:endParaRPr lang="en-US" dirty="0" smtClean="0"/>
          </a:p>
          <a:p>
            <a:endParaRPr lang="en-US" dirty="0" smtClean="0"/>
          </a:p>
          <a:p>
            <a:endParaRPr lang="en-US" dirty="0" smtClean="0"/>
          </a:p>
          <a:p>
            <a:endParaRPr lang="en-US" dirty="0" smtClean="0"/>
          </a:p>
          <a:p>
            <a:r>
              <a:rPr lang="zh-TW" altLang="en-US" dirty="0" smtClean="0"/>
              <a:t>等同</a:t>
            </a:r>
            <a:endParaRPr lang="en-US" dirty="0" smtClean="0"/>
          </a:p>
        </p:txBody>
      </p:sp>
      <p:sp>
        <p:nvSpPr>
          <p:cNvPr id="14340" name="TextBox 3"/>
          <p:cNvSpPr txBox="1">
            <a:spLocks noChangeArrowheads="1"/>
          </p:cNvSpPr>
          <p:nvPr/>
        </p:nvSpPr>
        <p:spPr bwMode="auto">
          <a:xfrm>
            <a:off x="609600" y="2971800"/>
            <a:ext cx="8153400" cy="923330"/>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a:t>
            </a:r>
          </a:p>
          <a:p>
            <a:r>
              <a:rPr lang="en-US" dirty="0" smtClean="0">
                <a:solidFill>
                  <a:schemeClr val="bg1"/>
                </a:solidFill>
                <a:latin typeface="Consolas" pitchFamily="49" charset="0"/>
              </a:rPr>
              <a:t>GROUP BY</a:t>
            </a:r>
            <a:br>
              <a:rPr lang="en-US" dirty="0" smtClean="0">
                <a:solidFill>
                  <a:schemeClr val="bg1"/>
                </a:solidFill>
                <a:latin typeface="Consolas" pitchFamily="49" charset="0"/>
              </a:rPr>
            </a:br>
            <a:r>
              <a:rPr lang="en-US" dirty="0" smtClean="0">
                <a:solidFill>
                  <a:schemeClr val="bg1"/>
                </a:solidFill>
                <a:latin typeface="Consolas" pitchFamily="49" charset="0"/>
              </a:rPr>
              <a:t>  ROLLUP(YEAR(</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MONTH(orderdate), DAY(orderdate));</a:t>
            </a:r>
          </a:p>
        </p:txBody>
      </p:sp>
      <p:sp>
        <p:nvSpPr>
          <p:cNvPr id="14341" name="TextBox 4"/>
          <p:cNvSpPr txBox="1">
            <a:spLocks noChangeArrowheads="1"/>
          </p:cNvSpPr>
          <p:nvPr/>
        </p:nvSpPr>
        <p:spPr bwMode="auto">
          <a:xfrm>
            <a:off x="609600" y="4875074"/>
            <a:ext cx="8153400" cy="1754326"/>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a:t>
            </a:r>
          </a:p>
          <a:p>
            <a:r>
              <a:rPr lang="en-US" dirty="0" smtClean="0">
                <a:solidFill>
                  <a:schemeClr val="bg1"/>
                </a:solidFill>
                <a:latin typeface="Consolas" pitchFamily="49" charset="0"/>
              </a:rPr>
              <a:t>GROUP BY GROUPING SETS(</a:t>
            </a:r>
          </a:p>
          <a:p>
            <a:r>
              <a:rPr lang="en-US" dirty="0" smtClean="0">
                <a:solidFill>
                  <a:schemeClr val="bg1"/>
                </a:solidFill>
                <a:latin typeface="Consolas" pitchFamily="49" charset="0"/>
              </a:rPr>
              <a:t>  (YEAR(orderdate), MONTH(orderdate), DAY(orderdate)),</a:t>
            </a:r>
          </a:p>
          <a:p>
            <a:r>
              <a:rPr lang="en-US" dirty="0" smtClean="0">
                <a:solidFill>
                  <a:schemeClr val="bg1"/>
                </a:solidFill>
                <a:latin typeface="Consolas" pitchFamily="49" charset="0"/>
              </a:rPr>
              <a:t>  (YEAR(orderdate), MONTH(orderdate)),</a:t>
            </a:r>
          </a:p>
          <a:p>
            <a:r>
              <a:rPr lang="en-US" dirty="0" smtClean="0">
                <a:solidFill>
                  <a:schemeClr val="bg1"/>
                </a:solidFill>
                <a:latin typeface="Consolas" pitchFamily="49" charset="0"/>
              </a:rPr>
              <a:t>  (YEAR(orderdate)),</a:t>
            </a:r>
          </a:p>
          <a:p>
            <a:r>
              <a:rPr lang="en-US" dirty="0" smtClean="0">
                <a:solidFill>
                  <a:schemeClr val="bg1"/>
                </a:solidFill>
                <a:latin typeface="Consolas" pitchFamily="49" charset="0"/>
              </a:rPr>
              <a:t>  ()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vert="horz" wrap="square" lIns="0" tIns="0" rIns="0" bIns="0" rtlCol="0" anchor="t">
            <a:spAutoFit/>
          </a:bodyPr>
          <a:lstStyle/>
          <a:p>
            <a:r>
              <a:rPr b="1" dirty="0">
                <a:latin typeface="微軟正黑體" pitchFamily="34" charset="-120"/>
                <a:ea typeface="微軟正黑體" pitchFamily="34" charset="-120"/>
              </a:rPr>
              <a:t>Grouping Sets </a:t>
            </a:r>
            <a:r>
              <a:rPr lang="zh-TW" altLang="en-US" b="1" dirty="0">
                <a:latin typeface="微軟正黑體" pitchFamily="34" charset="-120"/>
                <a:ea typeface="微軟正黑體" pitchFamily="34" charset="-120"/>
              </a:rPr>
              <a:t>代數</a:t>
            </a:r>
            <a:endParaRPr b="1" dirty="0">
              <a:latin typeface="微軟正黑體" pitchFamily="34" charset="-120"/>
              <a:ea typeface="微軟正黑體" pitchFamily="34" charset="-120"/>
            </a:endParaRPr>
          </a:p>
        </p:txBody>
      </p:sp>
      <p:sp>
        <p:nvSpPr>
          <p:cNvPr id="15363" name="Content Placeholder 2"/>
          <p:cNvSpPr>
            <a:spLocks noGrp="1"/>
          </p:cNvSpPr>
          <p:nvPr>
            <p:ph idx="1"/>
          </p:nvPr>
        </p:nvSpPr>
        <p:spPr>
          <a:xfrm>
            <a:off x="381000" y="1412875"/>
            <a:ext cx="8382000" cy="1329595"/>
          </a:xfrm>
        </p:spPr>
        <p:txBody>
          <a:bodyPr/>
          <a:lstStyle/>
          <a:p>
            <a:r>
              <a:rPr lang="zh-TW" altLang="en-US" dirty="0" smtClean="0"/>
              <a:t>可以相乘</a:t>
            </a:r>
            <a:r>
              <a:rPr lang="en-US" dirty="0" smtClean="0"/>
              <a:t> GROUPING SETS, CUBE </a:t>
            </a:r>
            <a:r>
              <a:rPr lang="zh-TW" altLang="en-US" dirty="0" smtClean="0"/>
              <a:t>和</a:t>
            </a:r>
            <a:r>
              <a:rPr lang="en-US" dirty="0" smtClean="0"/>
              <a:t> </a:t>
            </a:r>
            <a:r>
              <a:rPr lang="en-US" dirty="0" smtClean="0"/>
              <a:t>ROLLUP </a:t>
            </a:r>
            <a:r>
              <a:rPr lang="zh-TW" altLang="en-US" dirty="0" smtClean="0"/>
              <a:t>子句的結果，成為交錯多種不同條件來群組</a:t>
            </a:r>
            <a:endParaRPr lang="en-US" dirty="0" smtClean="0"/>
          </a:p>
        </p:txBody>
      </p:sp>
      <p:sp>
        <p:nvSpPr>
          <p:cNvPr id="15364" name="TextBox 4"/>
          <p:cNvSpPr txBox="1">
            <a:spLocks noChangeArrowheads="1"/>
          </p:cNvSpPr>
          <p:nvPr/>
        </p:nvSpPr>
        <p:spPr bwMode="auto">
          <a:xfrm>
            <a:off x="457200" y="2895600"/>
            <a:ext cx="8534400" cy="1200329"/>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a:t>
            </a:r>
          </a:p>
          <a:p>
            <a:r>
              <a:rPr lang="en-US" dirty="0" smtClean="0">
                <a:solidFill>
                  <a:schemeClr val="bg1"/>
                </a:solidFill>
                <a:latin typeface="Consolas" pitchFamily="49" charset="0"/>
              </a:rPr>
              <a:t>GROUP BY</a:t>
            </a:r>
          </a:p>
          <a:p>
            <a:r>
              <a:rPr lang="en-US" dirty="0" smtClean="0">
                <a:solidFill>
                  <a:schemeClr val="bg1"/>
                </a:solidFill>
                <a:latin typeface="Consolas" pitchFamily="49" charset="0"/>
              </a:rPr>
              <a:t>  CUBE(custid, empid),</a:t>
            </a:r>
          </a:p>
          <a:p>
            <a:r>
              <a:rPr lang="en-US" dirty="0" smtClean="0">
                <a:solidFill>
                  <a:schemeClr val="bg1"/>
                </a:solidFill>
                <a:latin typeface="Consolas" pitchFamily="49" charset="0"/>
              </a:rPr>
              <a:t>  ROLLUP(YEAR(orderdate), MONTH(orderdate), DAY(orderdate));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vert="horz" wrap="square" lIns="0" tIns="0" rIns="0" bIns="0" rtlCol="0" anchor="t">
            <a:spAutoFit/>
          </a:bodyPr>
          <a:lstStyle/>
          <a:p>
            <a:r>
              <a:rPr b="1">
                <a:latin typeface="微軟正黑體" pitchFamily="34" charset="-120"/>
                <a:ea typeface="微軟正黑體" pitchFamily="34" charset="-120"/>
              </a:rPr>
              <a:t>Grouping Sets</a:t>
            </a:r>
            <a:r>
              <a:rPr lang="zh-TW" altLang="en-US" b="1">
                <a:latin typeface="微軟正黑體" pitchFamily="34" charset="-120"/>
                <a:ea typeface="微軟正黑體" pitchFamily="34" charset="-120"/>
              </a:rPr>
              <a:t> 代數</a:t>
            </a:r>
            <a:endParaRPr b="1">
              <a:latin typeface="微軟正黑體" pitchFamily="34" charset="-120"/>
              <a:ea typeface="微軟正黑體" pitchFamily="34" charset="-120"/>
            </a:endParaRPr>
          </a:p>
        </p:txBody>
      </p:sp>
      <p:sp>
        <p:nvSpPr>
          <p:cNvPr id="15363" name="Content Placeholder 2"/>
          <p:cNvSpPr>
            <a:spLocks noGrp="1"/>
          </p:cNvSpPr>
          <p:nvPr>
            <p:ph idx="1"/>
          </p:nvPr>
        </p:nvSpPr>
        <p:spPr>
          <a:xfrm>
            <a:off x="381000" y="1412875"/>
            <a:ext cx="8382000" cy="443198"/>
          </a:xfrm>
        </p:spPr>
        <p:txBody>
          <a:bodyPr/>
          <a:lstStyle/>
          <a:p>
            <a:r>
              <a:rPr lang="zh-TW" altLang="en-US" dirty="0" smtClean="0"/>
              <a:t>等同</a:t>
            </a:r>
            <a:endParaRPr lang="en-US" dirty="0" smtClean="0"/>
          </a:p>
        </p:txBody>
      </p:sp>
      <p:sp>
        <p:nvSpPr>
          <p:cNvPr id="6" name="TextBox 4"/>
          <p:cNvSpPr txBox="1">
            <a:spLocks noChangeArrowheads="1"/>
          </p:cNvSpPr>
          <p:nvPr/>
        </p:nvSpPr>
        <p:spPr bwMode="auto">
          <a:xfrm>
            <a:off x="304800" y="1981200"/>
            <a:ext cx="8686800" cy="4524315"/>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a:t>
            </a:r>
          </a:p>
          <a:p>
            <a:r>
              <a:rPr lang="en-US" dirty="0" smtClean="0">
                <a:solidFill>
                  <a:schemeClr val="bg1"/>
                </a:solidFill>
                <a:latin typeface="Consolas" pitchFamily="49" charset="0"/>
              </a:rPr>
              <a:t>GROUP BY</a:t>
            </a:r>
          </a:p>
          <a:p>
            <a:r>
              <a:rPr lang="en-US" dirty="0" smtClean="0">
                <a:solidFill>
                  <a:schemeClr val="bg1"/>
                </a:solidFill>
                <a:latin typeface="Consolas" pitchFamily="49" charset="0"/>
              </a:rPr>
              <a:t>  GROUPING SETS</a:t>
            </a:r>
          </a:p>
          <a:p>
            <a:r>
              <a:rPr lang="en-US" dirty="0" smtClean="0">
                <a:solidFill>
                  <a:schemeClr val="bg1"/>
                </a:solidFill>
                <a:latin typeface="Consolas" pitchFamily="49" charset="0"/>
              </a:rPr>
              <a:t>  (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p>
          <a:p>
            <a:r>
              <a:rPr lang="en-US" dirty="0" smtClean="0">
                <a:solidFill>
                  <a:schemeClr val="bg1"/>
                </a:solidFill>
                <a:latin typeface="Consolas" pitchFamily="49" charset="0"/>
              </a:rPr>
              <a:t>    ()</a:t>
            </a:r>
          </a:p>
          <a:p>
            <a:r>
              <a:rPr lang="en-US" dirty="0" smtClean="0">
                <a:solidFill>
                  <a:schemeClr val="bg1"/>
                </a:solidFill>
                <a:latin typeface="Consolas" pitchFamily="49" charset="0"/>
              </a:rPr>
              <a:t>  ),</a:t>
            </a:r>
          </a:p>
          <a:p>
            <a:r>
              <a:rPr lang="en-US" dirty="0" smtClean="0">
                <a:solidFill>
                  <a:schemeClr val="bg1"/>
                </a:solidFill>
                <a:latin typeface="Consolas" pitchFamily="49" charset="0"/>
              </a:rPr>
              <a:t>  GROUPING SETS</a:t>
            </a:r>
          </a:p>
          <a:p>
            <a:r>
              <a:rPr lang="en-US" dirty="0" smtClean="0">
                <a:solidFill>
                  <a:schemeClr val="bg1"/>
                </a:solidFill>
                <a:latin typeface="Consolas" pitchFamily="49" charset="0"/>
              </a:rPr>
              <a:t>  (</a:t>
            </a:r>
          </a:p>
          <a:p>
            <a:r>
              <a:rPr lang="en-US" dirty="0" smtClean="0">
                <a:solidFill>
                  <a:schemeClr val="bg1"/>
                </a:solidFill>
                <a:latin typeface="Consolas" pitchFamily="49" charset="0"/>
              </a:rPr>
              <a:t>    ( YEAR(</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MONTH(</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DAY(</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a:t>
            </a:r>
          </a:p>
          <a:p>
            <a:r>
              <a:rPr lang="en-US" dirty="0" smtClean="0">
                <a:solidFill>
                  <a:schemeClr val="bg1"/>
                </a:solidFill>
                <a:latin typeface="Consolas" pitchFamily="49" charset="0"/>
              </a:rPr>
              <a:t>    ( YEAR(</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MONTH(</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a:t>
            </a:r>
          </a:p>
          <a:p>
            <a:r>
              <a:rPr lang="en-US" dirty="0" smtClean="0">
                <a:solidFill>
                  <a:schemeClr val="bg1"/>
                </a:solidFill>
                <a:latin typeface="Consolas" pitchFamily="49" charset="0"/>
              </a:rPr>
              <a:t>    ( YEAR(</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a:t>
            </a:r>
          </a:p>
          <a:p>
            <a:r>
              <a:rPr lang="en-US" dirty="0" smtClean="0">
                <a:solidFill>
                  <a:schemeClr val="bg1"/>
                </a:solidFill>
                <a:latin typeface="Consolas" pitchFamily="49" charset="0"/>
              </a:rPr>
              <a:t>    ()</a:t>
            </a:r>
          </a:p>
          <a:p>
            <a:r>
              <a:rPr lang="en-US" dirty="0" smtClean="0">
                <a:solidFill>
                  <a:schemeClr val="bg1"/>
                </a:solidFill>
                <a:latin typeface="Consolas" pitchFamily="49" charset="0"/>
              </a:rPr>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zh-TW" altLang="en-US" b="1" dirty="0">
                <a:latin typeface="微軟正黑體" pitchFamily="34" charset="-120"/>
                <a:ea typeface="微軟正黑體" pitchFamily="34" charset="-120"/>
              </a:rPr>
              <a:t>新的</a:t>
            </a:r>
            <a:r>
              <a:rPr lang="zh-TW" altLang="en-US" b="1" dirty="0" smtClean="0">
                <a:latin typeface="微軟正黑體" pitchFamily="34" charset="-120"/>
                <a:ea typeface="微軟正黑體" pitchFamily="34" charset="-120"/>
              </a:rPr>
              <a:t>資料類型</a:t>
            </a:r>
            <a:endParaRPr lang="en-US" b="1" dirty="0">
              <a:solidFill>
                <a:schemeClr val="tx2"/>
              </a:solidFill>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371600"/>
            <a:ext cx="8382000" cy="4684359"/>
          </a:xfrm>
        </p:spPr>
        <p:txBody>
          <a:bodyPr/>
          <a:lstStyle/>
          <a:p>
            <a:r>
              <a:rPr lang="zh-TW" altLang="en-US" dirty="0" smtClean="0"/>
              <a:t>透過更高精準度的</a:t>
            </a:r>
            <a:r>
              <a:rPr lang="zh-TW" altLang="en-US" dirty="0" smtClean="0"/>
              <a:t>資料類型，</a:t>
            </a:r>
            <a:r>
              <a:rPr lang="zh-TW" altLang="en-US" dirty="0" smtClean="0"/>
              <a:t>建立更有彈性的時間感知</a:t>
            </a:r>
            <a:r>
              <a:rPr lang="en-US" altLang="zh-TW" dirty="0" smtClean="0"/>
              <a:t>(</a:t>
            </a:r>
            <a:r>
              <a:rPr lang="en-AU" dirty="0" smtClean="0"/>
              <a:t>time-aware</a:t>
            </a:r>
            <a:r>
              <a:rPr lang="en-US" altLang="zh-TW" dirty="0" smtClean="0"/>
              <a:t>)</a:t>
            </a:r>
            <a:r>
              <a:rPr lang="zh-TW" altLang="en-US" dirty="0" smtClean="0"/>
              <a:t>應用程式</a:t>
            </a:r>
            <a:endParaRPr lang="en-AU" dirty="0" smtClean="0"/>
          </a:p>
          <a:p>
            <a:pPr marL="750888" lvl="1" indent="-342900"/>
            <a:r>
              <a:rPr lang="en-AU" dirty="0" smtClean="0"/>
              <a:t>datetime2 </a:t>
            </a:r>
          </a:p>
          <a:p>
            <a:pPr marL="750888" lvl="1" indent="-342900"/>
            <a:r>
              <a:rPr lang="en-AU" dirty="0" smtClean="0"/>
              <a:t>date </a:t>
            </a:r>
          </a:p>
          <a:p>
            <a:pPr marL="750888" lvl="1" indent="-342900"/>
            <a:r>
              <a:rPr lang="en-AU" dirty="0" smtClean="0"/>
              <a:t>time</a:t>
            </a:r>
          </a:p>
          <a:p>
            <a:pPr marL="750888" lvl="1" indent="-342900"/>
            <a:r>
              <a:rPr lang="en-AU" dirty="0" smtClean="0"/>
              <a:t>datetimeoffset</a:t>
            </a:r>
          </a:p>
          <a:p>
            <a:r>
              <a:rPr lang="zh-TW" altLang="en-US" dirty="0" smtClean="0"/>
              <a:t>透過大型的 </a:t>
            </a:r>
            <a:r>
              <a:rPr lang="en-AU" dirty="0" smtClean="0"/>
              <a:t>UDT</a:t>
            </a:r>
            <a:r>
              <a:rPr lang="en-US" altLang="zh-TW" dirty="0" smtClean="0"/>
              <a:t>(User Defined Type)</a:t>
            </a:r>
            <a:r>
              <a:rPr lang="zh-TW" altLang="en-US" dirty="0" smtClean="0"/>
              <a:t>、</a:t>
            </a:r>
            <a:r>
              <a:rPr lang="en-AU" dirty="0" smtClean="0"/>
              <a:t>UDA(User Defined Aggregate)</a:t>
            </a:r>
            <a:r>
              <a:rPr lang="zh-TW" altLang="en-US" dirty="0" smtClean="0"/>
              <a:t> 解決複雜的問題</a:t>
            </a:r>
            <a:endParaRPr lang="en-US" altLang="zh-TW" dirty="0" smtClean="0"/>
          </a:p>
          <a:p>
            <a:pPr lvl="1"/>
            <a:r>
              <a:rPr lang="zh-TW" altLang="en-US" dirty="0" smtClean="0"/>
              <a:t>最大 </a:t>
            </a:r>
            <a:r>
              <a:rPr lang="en-US" altLang="zh-TW" dirty="0" smtClean="0"/>
              <a:t>2 G bytes</a:t>
            </a:r>
          </a:p>
        </p:txBody>
      </p:sp>
      <p:sp>
        <p:nvSpPr>
          <p:cNvPr id="5" name="Explosion 2 4"/>
          <p:cNvSpPr/>
          <p:nvPr/>
        </p:nvSpPr>
        <p:spPr bwMode="auto">
          <a:xfrm>
            <a:off x="3581400" y="2667000"/>
            <a:ext cx="2946400" cy="914400"/>
          </a:xfrm>
          <a:prstGeom prst="irregularSeal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TW" altLang="en-US" sz="2300" b="1" dirty="0" smtClean="0">
                <a:solidFill>
                  <a:srgbClr val="FFFFFF"/>
                </a:solidFill>
                <a:effectLst>
                  <a:outerShdw blurRad="38100" dist="38100" dir="2700000" algn="tl">
                    <a:srgbClr val="000000">
                      <a:alpha val="43137"/>
                    </a:srgbClr>
                  </a:outerShdw>
                </a:effectLst>
                <a:latin typeface="Segoe" pitchFamily="34" charset="0"/>
              </a:rPr>
              <a:t>終於</a:t>
            </a:r>
            <a:r>
              <a:rPr lang="en-AU" sz="2300" dirty="0" smtClean="0">
                <a:solidFill>
                  <a:srgbClr val="FFFFFF"/>
                </a:solidFill>
                <a:effectLst>
                  <a:outerShdw blurRad="38100" dist="38100" dir="2700000" algn="tl">
                    <a:srgbClr val="000000">
                      <a:alpha val="43137"/>
                    </a:srgbClr>
                  </a:outerShdw>
                </a:effectLst>
                <a:latin typeface="Segoe" pitchFamily="34" charset="0"/>
              </a:rPr>
              <a:t>!!!</a:t>
            </a:r>
          </a:p>
        </p:txBody>
      </p:sp>
      <p:sp>
        <p:nvSpPr>
          <p:cNvPr id="6" name="Right Arrow 5"/>
          <p:cNvSpPr/>
          <p:nvPr/>
        </p:nvSpPr>
        <p:spPr bwMode="auto">
          <a:xfrm rot="-11520000">
            <a:off x="2378799" y="3232130"/>
            <a:ext cx="1066800" cy="27180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ight Arrow 6"/>
          <p:cNvSpPr/>
          <p:nvPr/>
        </p:nvSpPr>
        <p:spPr bwMode="auto">
          <a:xfrm rot="-10740000">
            <a:off x="2440661" y="2904152"/>
            <a:ext cx="982356" cy="267731"/>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vert="horz" wrap="square" lIns="0" tIns="0" rIns="0" bIns="0" rtlCol="0" anchor="t">
            <a:spAutoFit/>
          </a:bodyPr>
          <a:lstStyle/>
          <a:p>
            <a:r>
              <a:rPr b="1">
                <a:latin typeface="微軟正黑體" pitchFamily="34" charset="-120"/>
                <a:ea typeface="微軟正黑體" pitchFamily="34" charset="-120"/>
              </a:rPr>
              <a:t>Grouping Sets</a:t>
            </a:r>
            <a:r>
              <a:rPr lang="zh-TW" altLang="en-US" b="1">
                <a:latin typeface="微軟正黑體" pitchFamily="34" charset="-120"/>
                <a:ea typeface="微軟正黑體" pitchFamily="34" charset="-120"/>
              </a:rPr>
              <a:t> 代數</a:t>
            </a:r>
            <a:endParaRPr b="1">
              <a:latin typeface="微軟正黑體" pitchFamily="34" charset="-120"/>
              <a:ea typeface="微軟正黑體" pitchFamily="34" charset="-120"/>
            </a:endParaRPr>
          </a:p>
        </p:txBody>
      </p:sp>
      <p:sp>
        <p:nvSpPr>
          <p:cNvPr id="15363" name="Content Placeholder 2"/>
          <p:cNvSpPr>
            <a:spLocks noGrp="1"/>
          </p:cNvSpPr>
          <p:nvPr>
            <p:ph idx="1"/>
          </p:nvPr>
        </p:nvSpPr>
        <p:spPr>
          <a:xfrm>
            <a:off x="381000" y="1412875"/>
            <a:ext cx="8382000" cy="443198"/>
          </a:xfrm>
        </p:spPr>
        <p:txBody>
          <a:bodyPr/>
          <a:lstStyle/>
          <a:p>
            <a:r>
              <a:rPr lang="zh-TW" altLang="en-US" dirty="0" smtClean="0"/>
              <a:t>等同</a:t>
            </a:r>
            <a:endParaRPr lang="en-US" dirty="0" smtClean="0"/>
          </a:p>
        </p:txBody>
      </p:sp>
      <p:sp>
        <p:nvSpPr>
          <p:cNvPr id="6" name="TextBox 4"/>
          <p:cNvSpPr txBox="1">
            <a:spLocks noChangeArrowheads="1"/>
          </p:cNvSpPr>
          <p:nvPr/>
        </p:nvSpPr>
        <p:spPr bwMode="auto">
          <a:xfrm>
            <a:off x="228600" y="1905000"/>
            <a:ext cx="8686800" cy="4616648"/>
          </a:xfrm>
          <a:prstGeom prst="rect">
            <a:avLst/>
          </a:prstGeom>
          <a:solidFill>
            <a:schemeClr val="tx1"/>
          </a:solidFill>
          <a:ln>
            <a:solidFill>
              <a:schemeClr val="tx1"/>
            </a:solidFill>
          </a:ln>
        </p:spPr>
        <p:txBody>
          <a:bodyPr wrap="square" rtlCol="0">
            <a:spAutoFit/>
          </a:bodyPr>
          <a:lstStyle/>
          <a:p>
            <a:r>
              <a:rPr lang="en-US" sz="1400" dirty="0" smtClean="0">
                <a:solidFill>
                  <a:schemeClr val="bg1"/>
                </a:solidFill>
                <a:latin typeface="Consolas" pitchFamily="49" charset="0"/>
              </a:rPr>
              <a:t>SELECT ...</a:t>
            </a:r>
          </a:p>
          <a:p>
            <a:r>
              <a:rPr lang="en-US" sz="1400" dirty="0" smtClean="0">
                <a:solidFill>
                  <a:schemeClr val="bg1"/>
                </a:solidFill>
                <a:latin typeface="Consolas" pitchFamily="49" charset="0"/>
              </a:rPr>
              <a:t>GROUP BY</a:t>
            </a:r>
          </a:p>
          <a:p>
            <a:r>
              <a:rPr lang="en-US" sz="1400" dirty="0" smtClean="0">
                <a:solidFill>
                  <a:schemeClr val="bg1"/>
                </a:solidFill>
                <a:latin typeface="Consolas" pitchFamily="49" charset="0"/>
              </a:rPr>
              <a:t>  GROUPING SETS</a:t>
            </a:r>
          </a:p>
          <a:p>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custid</a:t>
            </a: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empid</a:t>
            </a:r>
            <a:r>
              <a:rPr lang="en-US" sz="1400" dirty="0" smtClean="0">
                <a:solidFill>
                  <a:schemeClr val="bg1"/>
                </a:solidFill>
                <a:latin typeface="Consolas" pitchFamily="49" charset="0"/>
              </a:rPr>
              <a:t>,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MONTH(</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DAY(</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custid</a:t>
            </a: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empid</a:t>
            </a:r>
            <a:r>
              <a:rPr lang="en-US" sz="1400" dirty="0" smtClean="0">
                <a:solidFill>
                  <a:schemeClr val="bg1"/>
                </a:solidFill>
                <a:latin typeface="Consolas" pitchFamily="49" charset="0"/>
              </a:rPr>
              <a:t>,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MONTH(</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custid</a:t>
            </a: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empid</a:t>
            </a:r>
            <a:r>
              <a:rPr lang="en-US" sz="1400" dirty="0" smtClean="0">
                <a:solidFill>
                  <a:schemeClr val="bg1"/>
                </a:solidFill>
                <a:latin typeface="Consolas" pitchFamily="49" charset="0"/>
              </a:rPr>
              <a:t>,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custid</a:t>
            </a: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empid</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custid</a:t>
            </a:r>
            <a:r>
              <a:rPr lang="en-US" sz="1400" dirty="0" smtClean="0">
                <a:solidFill>
                  <a:schemeClr val="bg1"/>
                </a:solidFill>
                <a:latin typeface="Consolas" pitchFamily="49" charset="0"/>
              </a:rPr>
              <a:t>,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MONTH(</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DAY(</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custid</a:t>
            </a:r>
            <a:r>
              <a:rPr lang="en-US" sz="1400" dirty="0" smtClean="0">
                <a:solidFill>
                  <a:schemeClr val="bg1"/>
                </a:solidFill>
                <a:latin typeface="Consolas" pitchFamily="49" charset="0"/>
              </a:rPr>
              <a:t>,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MONTH(</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custid</a:t>
            </a:r>
            <a:r>
              <a:rPr lang="en-US" sz="1400" dirty="0" smtClean="0">
                <a:solidFill>
                  <a:schemeClr val="bg1"/>
                </a:solidFill>
                <a:latin typeface="Consolas" pitchFamily="49" charset="0"/>
              </a:rPr>
              <a:t>,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custid</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empid</a:t>
            </a:r>
            <a:r>
              <a:rPr lang="en-US" sz="1400" dirty="0" smtClean="0">
                <a:solidFill>
                  <a:schemeClr val="bg1"/>
                </a:solidFill>
                <a:latin typeface="Consolas" pitchFamily="49" charset="0"/>
              </a:rPr>
              <a:t>,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MONTH(</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DAY(</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empid</a:t>
            </a:r>
            <a:r>
              <a:rPr lang="en-US" sz="1400" dirty="0" smtClean="0">
                <a:solidFill>
                  <a:schemeClr val="bg1"/>
                </a:solidFill>
                <a:latin typeface="Consolas" pitchFamily="49" charset="0"/>
              </a:rPr>
              <a:t>,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MONTH(</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empid</a:t>
            </a:r>
            <a:r>
              <a:rPr lang="en-US" sz="1400" dirty="0" smtClean="0">
                <a:solidFill>
                  <a:schemeClr val="bg1"/>
                </a:solidFill>
                <a:latin typeface="Consolas" pitchFamily="49" charset="0"/>
              </a:rPr>
              <a:t>,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a:t>
            </a:r>
            <a:r>
              <a:rPr lang="en-US" sz="1400" dirty="0" err="1" smtClean="0">
                <a:solidFill>
                  <a:schemeClr val="bg1"/>
                </a:solidFill>
                <a:latin typeface="Consolas" pitchFamily="49" charset="0"/>
              </a:rPr>
              <a:t>empid</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MONTH(</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DAY(</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MONTH(</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 YEAR(</a:t>
            </a:r>
            <a:r>
              <a:rPr lang="en-US" sz="1400" dirty="0" err="1" smtClean="0">
                <a:solidFill>
                  <a:schemeClr val="bg1"/>
                </a:solidFill>
                <a:latin typeface="Consolas" pitchFamily="49" charset="0"/>
              </a:rPr>
              <a:t>orderdate</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vert="horz" wrap="square" lIns="0" tIns="0" rIns="0" bIns="0" rtlCol="0" anchor="t">
            <a:spAutoFit/>
          </a:bodyPr>
          <a:lstStyle/>
          <a:p>
            <a:r>
              <a:rPr b="1">
                <a:latin typeface="微軟正黑體" pitchFamily="34" charset="-120"/>
                <a:ea typeface="微軟正黑體" pitchFamily="34" charset="-120"/>
              </a:rPr>
              <a:t>Grouping Sets</a:t>
            </a:r>
            <a:r>
              <a:rPr lang="zh-TW" altLang="en-US" b="1">
                <a:latin typeface="微軟正黑體" pitchFamily="34" charset="-120"/>
                <a:ea typeface="微軟正黑體" pitchFamily="34" charset="-120"/>
              </a:rPr>
              <a:t> 代數</a:t>
            </a:r>
            <a:endParaRPr b="1">
              <a:latin typeface="微軟正黑體" pitchFamily="34" charset="-120"/>
              <a:ea typeface="微軟正黑體" pitchFamily="34" charset="-120"/>
            </a:endParaRPr>
          </a:p>
        </p:txBody>
      </p:sp>
      <p:sp>
        <p:nvSpPr>
          <p:cNvPr id="15363" name="Content Placeholder 2"/>
          <p:cNvSpPr>
            <a:spLocks noGrp="1"/>
          </p:cNvSpPr>
          <p:nvPr>
            <p:ph idx="1"/>
          </p:nvPr>
        </p:nvSpPr>
        <p:spPr>
          <a:xfrm>
            <a:off x="381000" y="1412875"/>
            <a:ext cx="8382000" cy="387798"/>
          </a:xfrm>
        </p:spPr>
        <p:txBody>
          <a:bodyPr/>
          <a:lstStyle/>
          <a:p>
            <a:r>
              <a:rPr lang="zh-TW" altLang="en-US" sz="2800" dirty="0" smtClean="0"/>
              <a:t>可以對全部的 </a:t>
            </a:r>
            <a:r>
              <a:rPr lang="en-US" sz="2800" dirty="0" smtClean="0"/>
              <a:t>grouping sets</a:t>
            </a:r>
            <a:r>
              <a:rPr lang="zh-TW" altLang="en-US" sz="2800" dirty="0" smtClean="0"/>
              <a:t> </a:t>
            </a:r>
            <a:r>
              <a:rPr lang="zh-TW" altLang="en-US" sz="2800" dirty="0" smtClean="0"/>
              <a:t>提取共通的元素</a:t>
            </a:r>
            <a:endParaRPr lang="en-US" sz="2800" dirty="0" smtClean="0"/>
          </a:p>
        </p:txBody>
      </p:sp>
      <p:sp>
        <p:nvSpPr>
          <p:cNvPr id="15365" name="TextBox 5"/>
          <p:cNvSpPr txBox="1">
            <a:spLocks noChangeArrowheads="1"/>
          </p:cNvSpPr>
          <p:nvPr/>
        </p:nvSpPr>
        <p:spPr bwMode="auto">
          <a:xfrm>
            <a:off x="381000" y="2057400"/>
            <a:ext cx="8382000" cy="3139321"/>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a:t>
            </a:r>
          </a:p>
          <a:p>
            <a:r>
              <a:rPr lang="en-US" dirty="0" smtClean="0">
                <a:solidFill>
                  <a:schemeClr val="bg1"/>
                </a:solidFill>
                <a:latin typeface="Consolas" pitchFamily="49" charset="0"/>
              </a:rPr>
              <a:t>GROUP BY</a:t>
            </a:r>
          </a:p>
          <a:p>
            <a:r>
              <a:rPr lang="en-US" dirty="0" smtClean="0">
                <a:solidFill>
                  <a:schemeClr val="bg1"/>
                </a:solidFill>
                <a:latin typeface="Consolas" pitchFamily="49" charset="0"/>
              </a:rPr>
              <a:t>  GROUPING SETS</a:t>
            </a:r>
          </a:p>
          <a:p>
            <a:r>
              <a:rPr lang="en-US" dirty="0" smtClean="0">
                <a:solidFill>
                  <a:schemeClr val="bg1"/>
                </a:solidFill>
                <a:latin typeface="Consolas" pitchFamily="49" charset="0"/>
              </a:rPr>
              <a:t>  (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r>
              <a:rPr lang="en-US" b="1" dirty="0" smtClean="0">
                <a:solidFill>
                  <a:srgbClr val="FF0000"/>
                </a:solidFill>
                <a:latin typeface="Consolas" pitchFamily="49" charset="0"/>
              </a:rPr>
              <a:t>YEAR(</a:t>
            </a:r>
            <a:r>
              <a:rPr lang="en-US" b="1" dirty="0" err="1" smtClean="0">
                <a:solidFill>
                  <a:srgbClr val="FF0000"/>
                </a:solidFill>
                <a:latin typeface="Consolas" pitchFamily="49" charset="0"/>
              </a:rPr>
              <a:t>orderdate</a:t>
            </a:r>
            <a:r>
              <a:rPr lang="en-US" b="1" dirty="0" smtClean="0">
                <a:solidFill>
                  <a:srgbClr val="FF0000"/>
                </a:solidFill>
                <a:latin typeface="Consolas" pitchFamily="49" charset="0"/>
              </a:rPr>
              <a:t>)</a:t>
            </a:r>
            <a:r>
              <a:rPr lang="en-US" dirty="0" smtClean="0">
                <a:solidFill>
                  <a:schemeClr val="bg1"/>
                </a:solidFill>
                <a:latin typeface="Consolas" pitchFamily="49" charset="0"/>
              </a:rPr>
              <a:t>, MONTH(</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r>
              <a:rPr lang="en-US" b="1" dirty="0" smtClean="0">
                <a:solidFill>
                  <a:srgbClr val="FF0000"/>
                </a:solidFill>
                <a:latin typeface="Consolas" pitchFamily="49" charset="0"/>
              </a:rPr>
              <a:t>YEAR(</a:t>
            </a:r>
            <a:r>
              <a:rPr lang="en-US" b="1" dirty="0" err="1" smtClean="0">
                <a:solidFill>
                  <a:srgbClr val="FF0000"/>
                </a:solidFill>
                <a:latin typeface="Consolas" pitchFamily="49" charset="0"/>
              </a:rPr>
              <a:t>orderdate</a:t>
            </a:r>
            <a:r>
              <a:rPr lang="en-US" b="1" dirty="0" smtClean="0">
                <a:solidFill>
                  <a:srgbClr val="FF0000"/>
                </a:solidFill>
                <a:latin typeface="Consolas" pitchFamily="49" charset="0"/>
              </a:rPr>
              <a:t>)</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b="1" dirty="0" smtClean="0">
                <a:solidFill>
                  <a:srgbClr val="FF0000"/>
                </a:solidFill>
                <a:latin typeface="Consolas" pitchFamily="49" charset="0"/>
              </a:rPr>
              <a:t>YEAR(</a:t>
            </a:r>
            <a:r>
              <a:rPr lang="en-US" b="1" dirty="0" err="1" smtClean="0">
                <a:solidFill>
                  <a:srgbClr val="FF0000"/>
                </a:solidFill>
                <a:latin typeface="Consolas" pitchFamily="49" charset="0"/>
              </a:rPr>
              <a:t>orderdate</a:t>
            </a:r>
            <a:r>
              <a:rPr lang="en-US" b="1" dirty="0" smtClean="0">
                <a:solidFill>
                  <a:srgbClr val="FF0000"/>
                </a:solidFill>
                <a:latin typeface="Consolas" pitchFamily="49" charset="0"/>
              </a:rPr>
              <a:t>)</a:t>
            </a:r>
            <a:r>
              <a:rPr lang="en-US" dirty="0" smtClean="0">
                <a:solidFill>
                  <a:schemeClr val="bg1"/>
                </a:solidFill>
                <a:latin typeface="Consolas" pitchFamily="49" charset="0"/>
              </a:rPr>
              <a:t>, MONTH(</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b="1" dirty="0" smtClean="0">
                <a:solidFill>
                  <a:srgbClr val="FF0000"/>
                </a:solidFill>
                <a:latin typeface="Consolas" pitchFamily="49" charset="0"/>
              </a:rPr>
              <a:t>YEAR(</a:t>
            </a:r>
            <a:r>
              <a:rPr lang="en-US" b="1" dirty="0" err="1" smtClean="0">
                <a:solidFill>
                  <a:srgbClr val="FF0000"/>
                </a:solidFill>
                <a:latin typeface="Consolas" pitchFamily="49" charset="0"/>
              </a:rPr>
              <a:t>orderdate</a:t>
            </a:r>
            <a:r>
              <a:rPr lang="en-US" b="1" dirty="0" smtClean="0">
                <a:solidFill>
                  <a:srgbClr val="FF0000"/>
                </a:solidFill>
                <a:latin typeface="Consolas" pitchFamily="49" charset="0"/>
              </a:rPr>
              <a:t>)</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r>
              <a:rPr lang="en-US" b="1" dirty="0" smtClean="0">
                <a:solidFill>
                  <a:srgbClr val="FF0000"/>
                </a:solidFill>
                <a:latin typeface="Consolas" pitchFamily="49" charset="0"/>
              </a:rPr>
              <a:t>YEAR(</a:t>
            </a:r>
            <a:r>
              <a:rPr lang="en-US" b="1" dirty="0" err="1" smtClean="0">
                <a:solidFill>
                  <a:srgbClr val="FF0000"/>
                </a:solidFill>
                <a:latin typeface="Consolas" pitchFamily="49" charset="0"/>
              </a:rPr>
              <a:t>orderdate</a:t>
            </a:r>
            <a:r>
              <a:rPr lang="en-US" b="1" dirty="0" smtClean="0">
                <a:solidFill>
                  <a:srgbClr val="FF0000"/>
                </a:solidFill>
                <a:latin typeface="Consolas" pitchFamily="49" charset="0"/>
              </a:rPr>
              <a:t>)</a:t>
            </a:r>
            <a:r>
              <a:rPr lang="en-US" dirty="0" smtClean="0">
                <a:solidFill>
                  <a:schemeClr val="bg1"/>
                </a:solidFill>
                <a:latin typeface="Consolas" pitchFamily="49" charset="0"/>
              </a:rPr>
              <a:t>, MONTH(</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r>
              <a:rPr lang="en-US" b="1" dirty="0" smtClean="0">
                <a:solidFill>
                  <a:srgbClr val="FF0000"/>
                </a:solidFill>
                <a:latin typeface="Consolas" pitchFamily="49" charset="0"/>
              </a:rPr>
              <a:t>YEAR(</a:t>
            </a:r>
            <a:r>
              <a:rPr lang="en-US" b="1" dirty="0" err="1" smtClean="0">
                <a:solidFill>
                  <a:srgbClr val="FF0000"/>
                </a:solidFill>
                <a:latin typeface="Consolas" pitchFamily="49" charset="0"/>
              </a:rPr>
              <a:t>orderdate</a:t>
            </a:r>
            <a:r>
              <a:rPr lang="en-US" b="1" dirty="0" smtClean="0">
                <a:solidFill>
                  <a:srgbClr val="FF0000"/>
                </a:solidFill>
                <a:latin typeface="Consolas" pitchFamily="49" charset="0"/>
              </a:rPr>
              <a:t>)</a:t>
            </a:r>
            <a:r>
              <a:rPr lang="en-US" dirty="0" smtClean="0">
                <a:solidFill>
                  <a:schemeClr val="bg1"/>
                </a:solidFill>
                <a:latin typeface="Consolas" pitchFamily="49" charset="0"/>
              </a:rPr>
              <a:t>                   )</a:t>
            </a:r>
          </a:p>
          <a:p>
            <a:r>
              <a:rPr lang="en-US" dirty="0" smtClean="0">
                <a:solidFill>
                  <a:schemeClr val="bg1"/>
                </a:solidFill>
                <a:latin typeface="Consolas" pitchFamily="49" charset="0"/>
              </a:rPr>
              <a:t>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vert="horz" wrap="square" lIns="0" tIns="0" rIns="0" bIns="0" rtlCol="0" anchor="t">
            <a:spAutoFit/>
          </a:bodyPr>
          <a:lstStyle/>
          <a:p>
            <a:r>
              <a:rPr b="1">
                <a:latin typeface="微軟正黑體" pitchFamily="34" charset="-120"/>
                <a:ea typeface="微軟正黑體" pitchFamily="34" charset="-120"/>
              </a:rPr>
              <a:t>Grouping Sets</a:t>
            </a:r>
            <a:r>
              <a:rPr lang="zh-TW" altLang="en-US" b="1">
                <a:latin typeface="微軟正黑體" pitchFamily="34" charset="-120"/>
                <a:ea typeface="微軟正黑體" pitchFamily="34" charset="-120"/>
              </a:rPr>
              <a:t> 代數</a:t>
            </a:r>
            <a:endParaRPr b="1">
              <a:latin typeface="微軟正黑體" pitchFamily="34" charset="-120"/>
              <a:ea typeface="微軟正黑體" pitchFamily="34" charset="-120"/>
            </a:endParaRPr>
          </a:p>
        </p:txBody>
      </p:sp>
      <p:sp>
        <p:nvSpPr>
          <p:cNvPr id="15363" name="Content Placeholder 2"/>
          <p:cNvSpPr>
            <a:spLocks noGrp="1"/>
          </p:cNvSpPr>
          <p:nvPr>
            <p:ph idx="1"/>
          </p:nvPr>
        </p:nvSpPr>
        <p:spPr>
          <a:xfrm>
            <a:off x="381000" y="1412875"/>
            <a:ext cx="8382000" cy="443198"/>
          </a:xfrm>
        </p:spPr>
        <p:txBody>
          <a:bodyPr/>
          <a:lstStyle/>
          <a:p>
            <a:r>
              <a:rPr lang="zh-TW" altLang="en-US" dirty="0" smtClean="0"/>
              <a:t>等同</a:t>
            </a:r>
            <a:endParaRPr lang="en-US" dirty="0" smtClean="0"/>
          </a:p>
        </p:txBody>
      </p:sp>
      <p:sp>
        <p:nvSpPr>
          <p:cNvPr id="15365" name="TextBox 5"/>
          <p:cNvSpPr txBox="1">
            <a:spLocks noChangeArrowheads="1"/>
          </p:cNvSpPr>
          <p:nvPr/>
        </p:nvSpPr>
        <p:spPr bwMode="auto">
          <a:xfrm>
            <a:off x="381000" y="2057400"/>
            <a:ext cx="8382000" cy="3416320"/>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a:t>
            </a:r>
          </a:p>
          <a:p>
            <a:r>
              <a:rPr lang="en-US" dirty="0" smtClean="0">
                <a:solidFill>
                  <a:schemeClr val="bg1"/>
                </a:solidFill>
                <a:latin typeface="Consolas" pitchFamily="49" charset="0"/>
              </a:rPr>
              <a:t>GROUP BY</a:t>
            </a:r>
          </a:p>
          <a:p>
            <a:r>
              <a:rPr lang="en-US" dirty="0" smtClean="0">
                <a:solidFill>
                  <a:schemeClr val="bg1"/>
                </a:solidFill>
                <a:latin typeface="Consolas" pitchFamily="49" charset="0"/>
              </a:rPr>
              <a:t>  </a:t>
            </a:r>
            <a:r>
              <a:rPr lang="en-US" b="1" dirty="0" smtClean="0">
                <a:solidFill>
                  <a:srgbClr val="FF0000"/>
                </a:solidFill>
                <a:latin typeface="Consolas" pitchFamily="49" charset="0"/>
              </a:rPr>
              <a:t>YEAR(</a:t>
            </a:r>
            <a:r>
              <a:rPr lang="en-US" b="1" dirty="0" err="1" smtClean="0">
                <a:solidFill>
                  <a:srgbClr val="FF0000"/>
                </a:solidFill>
                <a:latin typeface="Consolas" pitchFamily="49" charset="0"/>
              </a:rPr>
              <a:t>orderdate</a:t>
            </a:r>
            <a:r>
              <a:rPr lang="en-US" b="1" dirty="0" smtClean="0">
                <a:solidFill>
                  <a:srgbClr val="FF0000"/>
                </a:solidFill>
                <a:latin typeface="Consolas" pitchFamily="49" charset="0"/>
              </a:rPr>
              <a:t>)</a:t>
            </a:r>
            <a:r>
              <a:rPr lang="en-US" dirty="0" smtClean="0">
                <a:solidFill>
                  <a:schemeClr val="bg1"/>
                </a:solidFill>
                <a:latin typeface="Consolas" pitchFamily="49" charset="0"/>
              </a:rPr>
              <a:t>,</a:t>
            </a:r>
          </a:p>
          <a:p>
            <a:r>
              <a:rPr lang="en-US" dirty="0" smtClean="0">
                <a:solidFill>
                  <a:schemeClr val="bg1"/>
                </a:solidFill>
                <a:latin typeface="Consolas" pitchFamily="49" charset="0"/>
              </a:rPr>
              <a:t>  GROUPING SETS</a:t>
            </a:r>
          </a:p>
          <a:p>
            <a:r>
              <a:rPr lang="en-US" dirty="0" smtClean="0">
                <a:solidFill>
                  <a:schemeClr val="bg1"/>
                </a:solidFill>
                <a:latin typeface="Consolas" pitchFamily="49" charset="0"/>
              </a:rPr>
              <a:t>  (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r>
              <a:rPr lang="en-US" b="1" dirty="0" smtClean="0">
                <a:solidFill>
                  <a:srgbClr val="FFC000"/>
                </a:solidFill>
                <a:latin typeface="Consolas" pitchFamily="49" charset="0"/>
              </a:rPr>
              <a:t>MONTH(</a:t>
            </a:r>
            <a:r>
              <a:rPr lang="en-US" b="1" dirty="0" err="1" smtClean="0">
                <a:solidFill>
                  <a:srgbClr val="FFC000"/>
                </a:solidFill>
                <a:latin typeface="Consolas" pitchFamily="49" charset="0"/>
              </a:rPr>
              <a:t>orderdate</a:t>
            </a:r>
            <a:r>
              <a:rPr lang="en-US" b="1" dirty="0" smtClean="0">
                <a:solidFill>
                  <a:srgbClr val="FFC000"/>
                </a:solidFill>
                <a:latin typeface="Consolas" pitchFamily="49" charset="0"/>
              </a:rPr>
              <a:t>)</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b="1" dirty="0" smtClean="0">
                <a:solidFill>
                  <a:srgbClr val="FFC000"/>
                </a:solidFill>
                <a:latin typeface="Consolas" pitchFamily="49" charset="0"/>
              </a:rPr>
              <a:t>MONTH(</a:t>
            </a:r>
            <a:r>
              <a:rPr lang="en-US" b="1" dirty="0" err="1" smtClean="0">
                <a:solidFill>
                  <a:srgbClr val="FFC000"/>
                </a:solidFill>
                <a:latin typeface="Consolas" pitchFamily="49" charset="0"/>
              </a:rPr>
              <a:t>orderdate</a:t>
            </a:r>
            <a:r>
              <a:rPr lang="en-US" b="1" dirty="0" smtClean="0">
                <a:solidFill>
                  <a:srgbClr val="FFC000"/>
                </a:solidFill>
                <a:latin typeface="Consolas" pitchFamily="49" charset="0"/>
              </a:rPr>
              <a:t>)</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r>
              <a:rPr lang="en-US" b="1" dirty="0" smtClean="0">
                <a:solidFill>
                  <a:srgbClr val="FFC000"/>
                </a:solidFill>
                <a:latin typeface="Consolas" pitchFamily="49" charset="0"/>
              </a:rPr>
              <a:t>MONTH(</a:t>
            </a:r>
            <a:r>
              <a:rPr lang="en-US" b="1" dirty="0" err="1" smtClean="0">
                <a:solidFill>
                  <a:srgbClr val="FFC000"/>
                </a:solidFill>
                <a:latin typeface="Consolas" pitchFamily="49" charset="0"/>
              </a:rPr>
              <a:t>orderdate</a:t>
            </a:r>
            <a:r>
              <a:rPr lang="en-US" b="1" dirty="0" smtClean="0">
                <a:solidFill>
                  <a:srgbClr val="FFC000"/>
                </a:solidFill>
                <a:latin typeface="Consolas" pitchFamily="49" charset="0"/>
              </a:rPr>
              <a:t>)</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p>
          <a:p>
            <a:r>
              <a:rPr lang="en-US" dirty="0" smtClean="0">
                <a:solidFill>
                  <a:schemeClr val="bg1"/>
                </a:solidFill>
                <a:latin typeface="Consolas" pitchFamily="49" charset="0"/>
              </a:rPr>
              <a:t>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vert="horz" wrap="square" lIns="0" tIns="0" rIns="0" bIns="0" rtlCol="0" anchor="t">
            <a:spAutoFit/>
          </a:bodyPr>
          <a:lstStyle/>
          <a:p>
            <a:r>
              <a:rPr b="1">
                <a:latin typeface="微軟正黑體" pitchFamily="34" charset="-120"/>
                <a:ea typeface="微軟正黑體" pitchFamily="34" charset="-120"/>
              </a:rPr>
              <a:t>Grouping Sets</a:t>
            </a:r>
            <a:r>
              <a:rPr lang="zh-TW" altLang="en-US" b="1">
                <a:latin typeface="微軟正黑體" pitchFamily="34" charset="-120"/>
                <a:ea typeface="微軟正黑體" pitchFamily="34" charset="-120"/>
              </a:rPr>
              <a:t> 代數</a:t>
            </a:r>
            <a:endParaRPr b="1">
              <a:latin typeface="微軟正黑體" pitchFamily="34" charset="-120"/>
              <a:ea typeface="微軟正黑體" pitchFamily="34" charset="-120"/>
            </a:endParaRPr>
          </a:p>
        </p:txBody>
      </p:sp>
      <p:sp>
        <p:nvSpPr>
          <p:cNvPr id="15363" name="Content Placeholder 2"/>
          <p:cNvSpPr>
            <a:spLocks noGrp="1"/>
          </p:cNvSpPr>
          <p:nvPr>
            <p:ph idx="1"/>
          </p:nvPr>
        </p:nvSpPr>
        <p:spPr>
          <a:xfrm>
            <a:off x="381000" y="1412875"/>
            <a:ext cx="8382000" cy="443198"/>
          </a:xfrm>
        </p:spPr>
        <p:txBody>
          <a:bodyPr/>
          <a:lstStyle/>
          <a:p>
            <a:r>
              <a:rPr lang="zh-TW" altLang="en-US" dirty="0" smtClean="0"/>
              <a:t>等同</a:t>
            </a:r>
            <a:endParaRPr lang="en-US" dirty="0" smtClean="0"/>
          </a:p>
        </p:txBody>
      </p:sp>
      <p:sp>
        <p:nvSpPr>
          <p:cNvPr id="15365" name="TextBox 5"/>
          <p:cNvSpPr txBox="1">
            <a:spLocks noChangeArrowheads="1"/>
          </p:cNvSpPr>
          <p:nvPr/>
        </p:nvSpPr>
        <p:spPr bwMode="auto">
          <a:xfrm>
            <a:off x="381000" y="2057400"/>
            <a:ext cx="8382000" cy="3970318"/>
          </a:xfrm>
          <a:prstGeom prst="rect">
            <a:avLst/>
          </a:prstGeom>
          <a:solidFill>
            <a:schemeClr val="tx1"/>
          </a:solidFill>
          <a:ln>
            <a:solidFill>
              <a:schemeClr val="tx1"/>
            </a:solidFill>
          </a:ln>
        </p:spPr>
        <p:txBody>
          <a:bodyPr wrap="square" rtlCol="0">
            <a:spAutoFit/>
          </a:bodyPr>
          <a:lstStyle/>
          <a:p>
            <a:r>
              <a:rPr lang="en-US" dirty="0" smtClean="0">
                <a:solidFill>
                  <a:schemeClr val="bg1"/>
                </a:solidFill>
                <a:latin typeface="Consolas" pitchFamily="49" charset="0"/>
              </a:rPr>
              <a:t>SELECT ...</a:t>
            </a:r>
          </a:p>
          <a:p>
            <a:r>
              <a:rPr lang="en-US" dirty="0" smtClean="0">
                <a:solidFill>
                  <a:schemeClr val="bg1"/>
                </a:solidFill>
                <a:latin typeface="Consolas" pitchFamily="49" charset="0"/>
              </a:rPr>
              <a:t>GROUP BY</a:t>
            </a:r>
          </a:p>
          <a:p>
            <a:r>
              <a:rPr lang="en-US" dirty="0" smtClean="0">
                <a:solidFill>
                  <a:schemeClr val="bg1"/>
                </a:solidFill>
                <a:latin typeface="Consolas" pitchFamily="49" charset="0"/>
              </a:rPr>
              <a:t>  YEAR(</a:t>
            </a:r>
            <a:r>
              <a:rPr lang="en-US" dirty="0" err="1" smtClean="0">
                <a:solidFill>
                  <a:schemeClr val="bg1"/>
                </a:solidFill>
                <a:latin typeface="Consolas" pitchFamily="49" charset="0"/>
              </a:rPr>
              <a:t>orderdate</a:t>
            </a:r>
            <a:r>
              <a:rPr lang="en-US" dirty="0" smtClean="0">
                <a:solidFill>
                  <a:schemeClr val="bg1"/>
                </a:solidFill>
                <a:latin typeface="Consolas" pitchFamily="49" charset="0"/>
              </a:rPr>
              <a:t>),</a:t>
            </a:r>
          </a:p>
          <a:p>
            <a:r>
              <a:rPr lang="en-US" dirty="0" smtClean="0">
                <a:solidFill>
                  <a:schemeClr val="bg1"/>
                </a:solidFill>
                <a:latin typeface="Consolas" pitchFamily="49" charset="0"/>
              </a:rPr>
              <a:t>  GROUPING SETS</a:t>
            </a:r>
          </a:p>
          <a:p>
            <a:r>
              <a:rPr lang="en-US" dirty="0" smtClean="0">
                <a:solidFill>
                  <a:schemeClr val="bg1"/>
                </a:solidFill>
                <a:latin typeface="Consolas" pitchFamily="49" charset="0"/>
              </a:rPr>
              <a:t>  (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custid</a:t>
            </a:r>
            <a:r>
              <a:rPr lang="en-US" dirty="0" smtClean="0">
                <a:solidFill>
                  <a:schemeClr val="bg1"/>
                </a:solidFill>
                <a:latin typeface="Consolas" pitchFamily="49" charset="0"/>
              </a:rPr>
              <a:t>        ),</a:t>
            </a:r>
          </a:p>
          <a:p>
            <a:r>
              <a:rPr lang="en-US" dirty="0" smtClean="0">
                <a:solidFill>
                  <a:schemeClr val="bg1"/>
                </a:solidFill>
                <a:latin typeface="Consolas" pitchFamily="49" charset="0"/>
              </a:rPr>
              <a:t>    ( </a:t>
            </a:r>
            <a:r>
              <a:rPr lang="en-US" dirty="0" err="1" smtClean="0">
                <a:solidFill>
                  <a:schemeClr val="bg1"/>
                </a:solidFill>
                <a:latin typeface="Consolas" pitchFamily="49" charset="0"/>
              </a:rPr>
              <a:t>empid</a:t>
            </a:r>
            <a:r>
              <a:rPr lang="en-US" dirty="0" smtClean="0">
                <a:solidFill>
                  <a:schemeClr val="bg1"/>
                </a:solidFill>
                <a:latin typeface="Consolas" pitchFamily="49" charset="0"/>
              </a:rPr>
              <a:t>         )</a:t>
            </a:r>
          </a:p>
          <a:p>
            <a:r>
              <a:rPr lang="en-US" dirty="0" smtClean="0">
                <a:solidFill>
                  <a:schemeClr val="bg1"/>
                </a:solidFill>
                <a:latin typeface="Consolas" pitchFamily="49" charset="0"/>
              </a:rPr>
              <a:t>  ),</a:t>
            </a:r>
          </a:p>
          <a:p>
            <a:r>
              <a:rPr lang="en-US" dirty="0" smtClean="0">
                <a:solidFill>
                  <a:schemeClr val="bg1"/>
                </a:solidFill>
                <a:latin typeface="Consolas" pitchFamily="49" charset="0"/>
              </a:rPr>
              <a:t>  GROUPING SETS</a:t>
            </a:r>
          </a:p>
          <a:p>
            <a:r>
              <a:rPr lang="en-US" dirty="0" smtClean="0">
                <a:solidFill>
                  <a:schemeClr val="bg1"/>
                </a:solidFill>
                <a:latin typeface="Consolas" pitchFamily="49" charset="0"/>
              </a:rPr>
              <a:t>  (</a:t>
            </a:r>
          </a:p>
          <a:p>
            <a:r>
              <a:rPr lang="en-US" dirty="0" smtClean="0">
                <a:solidFill>
                  <a:schemeClr val="bg1"/>
                </a:solidFill>
                <a:latin typeface="Consolas" pitchFamily="49" charset="0"/>
              </a:rPr>
              <a:t>    </a:t>
            </a:r>
            <a:r>
              <a:rPr lang="en-US" b="1" dirty="0" smtClean="0">
                <a:solidFill>
                  <a:srgbClr val="FFC000"/>
                </a:solidFill>
                <a:latin typeface="Consolas" pitchFamily="49" charset="0"/>
              </a:rPr>
              <a:t>( MONTH(</a:t>
            </a:r>
            <a:r>
              <a:rPr lang="en-US" b="1" dirty="0" err="1" smtClean="0">
                <a:solidFill>
                  <a:srgbClr val="FFC000"/>
                </a:solidFill>
                <a:latin typeface="Consolas" pitchFamily="49" charset="0"/>
              </a:rPr>
              <a:t>orderdate</a:t>
            </a:r>
            <a:r>
              <a:rPr lang="en-US" b="1" dirty="0" smtClean="0">
                <a:solidFill>
                  <a:srgbClr val="FFC000"/>
                </a:solidFill>
                <a:latin typeface="Consolas" pitchFamily="49" charset="0"/>
              </a:rPr>
              <a:t>) ),</a:t>
            </a:r>
          </a:p>
          <a:p>
            <a:r>
              <a:rPr lang="en-US" b="1" dirty="0" smtClean="0">
                <a:solidFill>
                  <a:srgbClr val="FFC000"/>
                </a:solidFill>
                <a:latin typeface="Consolas" pitchFamily="49" charset="0"/>
              </a:rPr>
              <a:t>    ()               </a:t>
            </a:r>
          </a:p>
          <a:p>
            <a:r>
              <a:rPr lang="en-US" dirty="0" smtClean="0">
                <a:solidFill>
                  <a:schemeClr val="bg1"/>
                </a:solidFill>
                <a:latin typeface="Consolas" pitchFamily="49" charset="0"/>
              </a:rPr>
              <a:t>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b="1" dirty="0">
                <a:latin typeface="微軟正黑體" pitchFamily="34" charset="-120"/>
                <a:ea typeface="微軟正黑體" pitchFamily="34" charset="-120"/>
              </a:rPr>
              <a:t>GROUPING_ID</a:t>
            </a:r>
            <a:endParaRPr b="1" dirty="0">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3496342"/>
          </a:xfrm>
        </p:spPr>
        <p:txBody>
          <a:bodyPr/>
          <a:lstStyle/>
          <a:p>
            <a:r>
              <a:rPr lang="zh-TW" altLang="en-US" dirty="0" smtClean="0"/>
              <a:t>接受逗號分隔的串列當作參數</a:t>
            </a:r>
            <a:endParaRPr lang="en-US" dirty="0" smtClean="0"/>
          </a:p>
          <a:p>
            <a:r>
              <a:rPr lang="zh-TW" altLang="en-US" dirty="0" smtClean="0"/>
              <a:t>產生整數</a:t>
            </a:r>
            <a:r>
              <a:rPr lang="en-US" dirty="0" smtClean="0"/>
              <a:t> </a:t>
            </a:r>
            <a:r>
              <a:rPr lang="en-US" dirty="0" smtClean="0"/>
              <a:t>bitmap </a:t>
            </a:r>
            <a:r>
              <a:rPr lang="zh-TW" altLang="en-US" dirty="0" smtClean="0"/>
              <a:t>以定義</a:t>
            </a:r>
            <a:r>
              <a:rPr lang="en-US" dirty="0" smtClean="0"/>
              <a:t> </a:t>
            </a:r>
            <a:r>
              <a:rPr lang="en-US" dirty="0" smtClean="0"/>
              <a:t>grouping set</a:t>
            </a:r>
          </a:p>
          <a:p>
            <a:r>
              <a:rPr lang="zh-TW" altLang="en-US" dirty="0" smtClean="0"/>
              <a:t>每個位元代表不同的元素</a:t>
            </a:r>
            <a:endParaRPr lang="en-US" dirty="0" smtClean="0"/>
          </a:p>
          <a:p>
            <a:r>
              <a:rPr lang="en-US" dirty="0" smtClean="0"/>
              <a:t>Bit off (0) – </a:t>
            </a:r>
            <a:r>
              <a:rPr lang="zh-TW" altLang="en-US" dirty="0" smtClean="0"/>
              <a:t>元素有參與當下的 </a:t>
            </a:r>
            <a:r>
              <a:rPr lang="en-US" dirty="0" smtClean="0"/>
              <a:t>grouping </a:t>
            </a:r>
            <a:r>
              <a:rPr lang="en-US" dirty="0" smtClean="0"/>
              <a:t>set</a:t>
            </a:r>
          </a:p>
          <a:p>
            <a:r>
              <a:rPr lang="en-US" dirty="0" smtClean="0"/>
              <a:t>Bit on (1) </a:t>
            </a:r>
            <a:r>
              <a:rPr lang="en-US" dirty="0" smtClean="0"/>
              <a:t>–</a:t>
            </a:r>
            <a:r>
              <a:rPr lang="zh-TW" altLang="en-US" dirty="0" smtClean="0"/>
              <a:t>元素沒有</a:t>
            </a:r>
            <a:r>
              <a:rPr lang="zh-TW" altLang="en-US" dirty="0" smtClean="0"/>
              <a:t>參與當下的 </a:t>
            </a:r>
            <a:r>
              <a:rPr lang="en-US" dirty="0" smtClean="0"/>
              <a:t>grouping </a:t>
            </a:r>
            <a:r>
              <a:rPr lang="en-US" dirty="0" smtClean="0"/>
              <a:t>set</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b="1" dirty="0" smtClean="0">
                <a:latin typeface="微軟正黑體" pitchFamily="34" charset="-120"/>
                <a:ea typeface="微軟正黑體" pitchFamily="34" charset="-120"/>
              </a:rPr>
              <a:t>GROUPING_ID</a:t>
            </a:r>
            <a:endParaRPr b="1" dirty="0">
              <a:latin typeface="微軟正黑體" pitchFamily="34" charset="-120"/>
              <a:ea typeface="微軟正黑體" pitchFamily="34" charset="-120"/>
            </a:endParaRPr>
          </a:p>
        </p:txBody>
      </p:sp>
      <p:sp>
        <p:nvSpPr>
          <p:cNvPr id="5" name="文字版面配置區 4"/>
          <p:cNvSpPr>
            <a:spLocks noGrp="1"/>
          </p:cNvSpPr>
          <p:nvPr>
            <p:ph type="body" sz="quarter" idx="10"/>
          </p:nvPr>
        </p:nvSpPr>
        <p:spPr>
          <a:xfrm>
            <a:off x="493127" y="1447800"/>
            <a:ext cx="8346073" cy="5667514"/>
          </a:xfrm>
        </p:spPr>
        <p:txBody>
          <a:bodyPr/>
          <a:lstStyle/>
          <a:p>
            <a:r>
              <a:rPr lang="en-US" sz="2000" dirty="0" smtClean="0">
                <a:solidFill>
                  <a:schemeClr val="bg1"/>
                </a:solidFill>
              </a:rPr>
              <a:t>SELECT </a:t>
            </a:r>
          </a:p>
          <a:p>
            <a:r>
              <a:rPr lang="en-US" sz="2000" dirty="0" smtClean="0">
                <a:solidFill>
                  <a:schemeClr val="bg1"/>
                </a:solidFill>
              </a:rPr>
              <a:t>  </a:t>
            </a:r>
            <a:r>
              <a:rPr lang="en-US" sz="2000" b="1" dirty="0" smtClean="0">
                <a:solidFill>
                  <a:srgbClr val="FF0000"/>
                </a:solidFill>
              </a:rPr>
              <a:t>GROUPING_ID(</a:t>
            </a:r>
          </a:p>
          <a:p>
            <a:r>
              <a:rPr lang="en-US" sz="2000" b="1" dirty="0" smtClean="0">
                <a:solidFill>
                  <a:srgbClr val="FF0000"/>
                </a:solidFill>
              </a:rPr>
              <a:t>    </a:t>
            </a:r>
            <a:r>
              <a:rPr lang="en-US" sz="2000" b="1" dirty="0" err="1" smtClean="0">
                <a:solidFill>
                  <a:srgbClr val="FF0000"/>
                </a:solidFill>
              </a:rPr>
              <a:t>custid</a:t>
            </a:r>
            <a:r>
              <a:rPr lang="en-US" sz="2000" b="1" dirty="0" smtClean="0">
                <a:solidFill>
                  <a:srgbClr val="FF0000"/>
                </a:solidFill>
              </a:rPr>
              <a:t>,            -- 16</a:t>
            </a:r>
          </a:p>
          <a:p>
            <a:r>
              <a:rPr lang="en-US" sz="2000" b="1" dirty="0" smtClean="0">
                <a:solidFill>
                  <a:srgbClr val="FF0000"/>
                </a:solidFill>
              </a:rPr>
              <a:t>    </a:t>
            </a:r>
            <a:r>
              <a:rPr lang="en-US" sz="2000" b="1" dirty="0" err="1" smtClean="0">
                <a:solidFill>
                  <a:srgbClr val="FF0000"/>
                </a:solidFill>
              </a:rPr>
              <a:t>empid</a:t>
            </a:r>
            <a:r>
              <a:rPr lang="en-US" sz="2000" b="1" dirty="0" smtClean="0">
                <a:solidFill>
                  <a:srgbClr val="FF0000"/>
                </a:solidFill>
              </a:rPr>
              <a:t>,             --  8</a:t>
            </a:r>
          </a:p>
          <a:p>
            <a:r>
              <a:rPr lang="en-US" sz="2000" b="1" dirty="0" smtClean="0">
                <a:solidFill>
                  <a:srgbClr val="FF0000"/>
                </a:solidFill>
              </a:rPr>
              <a:t>    YEAR(</a:t>
            </a:r>
            <a:r>
              <a:rPr lang="en-US" sz="2000" b="1" dirty="0" err="1" smtClean="0">
                <a:solidFill>
                  <a:srgbClr val="FF0000"/>
                </a:solidFill>
              </a:rPr>
              <a:t>orderdate</a:t>
            </a:r>
            <a:r>
              <a:rPr lang="en-US" sz="2000" b="1" dirty="0" smtClean="0">
                <a:solidFill>
                  <a:srgbClr val="FF0000"/>
                </a:solidFill>
              </a:rPr>
              <a:t>),   --  4</a:t>
            </a:r>
          </a:p>
          <a:p>
            <a:r>
              <a:rPr lang="en-US" sz="2000" b="1" dirty="0" smtClean="0">
                <a:solidFill>
                  <a:srgbClr val="FF0000"/>
                </a:solidFill>
              </a:rPr>
              <a:t>    MONTH(</a:t>
            </a:r>
            <a:r>
              <a:rPr lang="en-US" sz="2000" b="1" dirty="0" err="1" smtClean="0">
                <a:solidFill>
                  <a:srgbClr val="FF0000"/>
                </a:solidFill>
              </a:rPr>
              <a:t>orderdate</a:t>
            </a:r>
            <a:r>
              <a:rPr lang="en-US" sz="2000" b="1" dirty="0" smtClean="0">
                <a:solidFill>
                  <a:srgbClr val="FF0000"/>
                </a:solidFill>
              </a:rPr>
              <a:t>),  --  2</a:t>
            </a:r>
          </a:p>
          <a:p>
            <a:r>
              <a:rPr lang="en-US" sz="2000" b="1" dirty="0" smtClean="0">
                <a:solidFill>
                  <a:srgbClr val="FF0000"/>
                </a:solidFill>
              </a:rPr>
              <a:t>    DAY(</a:t>
            </a:r>
            <a:r>
              <a:rPr lang="en-US" sz="2000" b="1" dirty="0" err="1" smtClean="0">
                <a:solidFill>
                  <a:srgbClr val="FF0000"/>
                </a:solidFill>
              </a:rPr>
              <a:t>orderdate</a:t>
            </a:r>
            <a:r>
              <a:rPr lang="en-US" sz="2000" b="1" dirty="0" smtClean="0">
                <a:solidFill>
                  <a:srgbClr val="FF0000"/>
                </a:solidFill>
              </a:rPr>
              <a:t>)     --  1</a:t>
            </a:r>
            <a:br>
              <a:rPr lang="en-US" sz="2000" b="1" dirty="0" smtClean="0">
                <a:solidFill>
                  <a:srgbClr val="FF0000"/>
                </a:solidFill>
              </a:rPr>
            </a:br>
            <a:r>
              <a:rPr lang="en-US" sz="2000" b="1" dirty="0" smtClean="0">
                <a:solidFill>
                  <a:srgbClr val="FF0000"/>
                </a:solidFill>
              </a:rPr>
              <a:t>             )</a:t>
            </a:r>
            <a:r>
              <a:rPr lang="en-US" sz="2000" dirty="0" smtClean="0">
                <a:solidFill>
                  <a:schemeClr val="bg1"/>
                </a:solidFill>
              </a:rPr>
              <a:t> AS </a:t>
            </a:r>
            <a:r>
              <a:rPr lang="en-US" sz="2000" dirty="0" err="1" smtClean="0">
                <a:solidFill>
                  <a:schemeClr val="bg1"/>
                </a:solidFill>
              </a:rPr>
              <a:t>grp_id</a:t>
            </a:r>
            <a:r>
              <a:rPr lang="en-US" sz="2000" dirty="0" smtClean="0">
                <a:solidFill>
                  <a:schemeClr val="bg1"/>
                </a:solidFill>
              </a:rPr>
              <a:t>,</a:t>
            </a:r>
          </a:p>
          <a:p>
            <a:r>
              <a:rPr lang="en-US" sz="2000" dirty="0" smtClean="0">
                <a:solidFill>
                  <a:schemeClr val="bg1"/>
                </a:solidFill>
              </a:rPr>
              <a:t>  </a:t>
            </a:r>
            <a:r>
              <a:rPr lang="en-US" sz="2000" dirty="0" err="1" smtClean="0">
                <a:solidFill>
                  <a:schemeClr val="bg1"/>
                </a:solidFill>
              </a:rPr>
              <a:t>custid</a:t>
            </a:r>
            <a:r>
              <a:rPr lang="en-US" sz="2000" dirty="0" smtClean="0">
                <a:solidFill>
                  <a:schemeClr val="bg1"/>
                </a:solidFill>
              </a:rPr>
              <a:t>, </a:t>
            </a:r>
            <a:r>
              <a:rPr lang="en-US" sz="2000" dirty="0" err="1" smtClean="0">
                <a:solidFill>
                  <a:schemeClr val="bg1"/>
                </a:solidFill>
              </a:rPr>
              <a:t>empid</a:t>
            </a:r>
            <a:r>
              <a:rPr lang="en-US" sz="2000" dirty="0" smtClean="0">
                <a:solidFill>
                  <a:schemeClr val="bg1"/>
                </a:solidFill>
              </a:rPr>
              <a:t>,</a:t>
            </a:r>
          </a:p>
          <a:p>
            <a:r>
              <a:rPr lang="en-US" sz="2000" dirty="0" smtClean="0">
                <a:solidFill>
                  <a:schemeClr val="bg1"/>
                </a:solidFill>
              </a:rPr>
              <a:t>  YEAR(</a:t>
            </a:r>
            <a:r>
              <a:rPr lang="en-US" sz="2000" dirty="0" err="1" smtClean="0">
                <a:solidFill>
                  <a:schemeClr val="bg1"/>
                </a:solidFill>
              </a:rPr>
              <a:t>orderdate</a:t>
            </a:r>
            <a:r>
              <a:rPr lang="en-US" sz="2000" dirty="0" smtClean="0">
                <a:solidFill>
                  <a:schemeClr val="bg1"/>
                </a:solidFill>
              </a:rPr>
              <a:t>) AS </a:t>
            </a:r>
            <a:r>
              <a:rPr lang="en-US" sz="2000" dirty="0" err="1" smtClean="0">
                <a:solidFill>
                  <a:schemeClr val="bg1"/>
                </a:solidFill>
              </a:rPr>
              <a:t>orderyear</a:t>
            </a:r>
            <a:r>
              <a:rPr lang="en-US" sz="2000" dirty="0" smtClean="0">
                <a:solidFill>
                  <a:schemeClr val="bg1"/>
                </a:solidFill>
              </a:rPr>
              <a:t>,</a:t>
            </a:r>
          </a:p>
          <a:p>
            <a:r>
              <a:rPr lang="en-US" sz="2000" dirty="0" smtClean="0">
                <a:solidFill>
                  <a:schemeClr val="bg1"/>
                </a:solidFill>
              </a:rPr>
              <a:t>  MONTH(</a:t>
            </a:r>
            <a:r>
              <a:rPr lang="en-US" sz="2000" dirty="0" err="1" smtClean="0">
                <a:solidFill>
                  <a:schemeClr val="bg1"/>
                </a:solidFill>
              </a:rPr>
              <a:t>orderdate</a:t>
            </a:r>
            <a:r>
              <a:rPr lang="en-US" sz="2000" dirty="0" smtClean="0">
                <a:solidFill>
                  <a:schemeClr val="bg1"/>
                </a:solidFill>
              </a:rPr>
              <a:t>) AS </a:t>
            </a:r>
            <a:r>
              <a:rPr lang="en-US" sz="2000" dirty="0" err="1" smtClean="0">
                <a:solidFill>
                  <a:schemeClr val="bg1"/>
                </a:solidFill>
              </a:rPr>
              <a:t>ordermonth</a:t>
            </a:r>
            <a:r>
              <a:rPr lang="en-US" sz="2000" dirty="0" smtClean="0">
                <a:solidFill>
                  <a:schemeClr val="bg1"/>
                </a:solidFill>
              </a:rPr>
              <a:t>,</a:t>
            </a:r>
          </a:p>
          <a:p>
            <a:r>
              <a:rPr lang="en-US" sz="2000" dirty="0" smtClean="0">
                <a:solidFill>
                  <a:schemeClr val="bg1"/>
                </a:solidFill>
              </a:rPr>
              <a:t>  DAY(</a:t>
            </a:r>
            <a:r>
              <a:rPr lang="en-US" sz="2000" dirty="0" err="1" smtClean="0">
                <a:solidFill>
                  <a:schemeClr val="bg1"/>
                </a:solidFill>
              </a:rPr>
              <a:t>orderdate</a:t>
            </a:r>
            <a:r>
              <a:rPr lang="en-US" sz="2000" dirty="0" smtClean="0">
                <a:solidFill>
                  <a:schemeClr val="bg1"/>
                </a:solidFill>
              </a:rPr>
              <a:t>) AS </a:t>
            </a:r>
            <a:r>
              <a:rPr lang="en-US" sz="2000" dirty="0" err="1" smtClean="0">
                <a:solidFill>
                  <a:schemeClr val="bg1"/>
                </a:solidFill>
              </a:rPr>
              <a:t>orderday</a:t>
            </a:r>
            <a:r>
              <a:rPr lang="en-US" sz="2000" dirty="0" smtClean="0">
                <a:solidFill>
                  <a:schemeClr val="bg1"/>
                </a:solidFill>
              </a:rPr>
              <a:t>,</a:t>
            </a:r>
          </a:p>
          <a:p>
            <a:r>
              <a:rPr lang="en-US" sz="2000" dirty="0" smtClean="0">
                <a:solidFill>
                  <a:schemeClr val="bg1"/>
                </a:solidFill>
              </a:rPr>
              <a:t>  SUM(qty) AS qty</a:t>
            </a:r>
          </a:p>
          <a:p>
            <a:r>
              <a:rPr lang="en-US" sz="2000" dirty="0" smtClean="0">
                <a:solidFill>
                  <a:schemeClr val="bg1"/>
                </a:solidFill>
              </a:rPr>
              <a:t>FROM </a:t>
            </a:r>
            <a:r>
              <a:rPr lang="en-US" sz="2000" dirty="0" err="1" smtClean="0">
                <a:solidFill>
                  <a:schemeClr val="bg1"/>
                </a:solidFill>
              </a:rPr>
              <a:t>dbo.Orders</a:t>
            </a:r>
            <a:endParaRPr lang="en-US" sz="2000" dirty="0" smtClean="0">
              <a:solidFill>
                <a:schemeClr val="bg1"/>
              </a:solidFill>
            </a:endParaRPr>
          </a:p>
          <a:p>
            <a:r>
              <a:rPr lang="en-US" sz="2000" dirty="0" smtClean="0">
                <a:solidFill>
                  <a:schemeClr val="bg1"/>
                </a:solidFill>
              </a:rPr>
              <a:t>GROUP BY</a:t>
            </a:r>
          </a:p>
          <a:p>
            <a:r>
              <a:rPr lang="en-US" sz="2000" dirty="0" smtClean="0">
                <a:solidFill>
                  <a:schemeClr val="bg1"/>
                </a:solidFill>
              </a:rPr>
              <a:t>  CUBE(</a:t>
            </a:r>
            <a:r>
              <a:rPr lang="en-US" sz="2000" dirty="0" err="1" smtClean="0">
                <a:solidFill>
                  <a:schemeClr val="bg1"/>
                </a:solidFill>
              </a:rPr>
              <a:t>custid</a:t>
            </a:r>
            <a:r>
              <a:rPr lang="en-US" sz="2000" dirty="0" smtClean="0">
                <a:solidFill>
                  <a:schemeClr val="bg1"/>
                </a:solidFill>
              </a:rPr>
              <a:t>, </a:t>
            </a:r>
            <a:r>
              <a:rPr lang="en-US" sz="2000" dirty="0" err="1" smtClean="0">
                <a:solidFill>
                  <a:schemeClr val="bg1"/>
                </a:solidFill>
              </a:rPr>
              <a:t>empid</a:t>
            </a:r>
            <a:r>
              <a:rPr lang="en-US" sz="2000" dirty="0" smtClean="0">
                <a:solidFill>
                  <a:schemeClr val="bg1"/>
                </a:solidFill>
              </a:rPr>
              <a:t>),</a:t>
            </a:r>
          </a:p>
          <a:p>
            <a:r>
              <a:rPr lang="en-US" sz="2000" dirty="0" smtClean="0">
                <a:solidFill>
                  <a:schemeClr val="bg1"/>
                </a:solidFill>
              </a:rPr>
              <a:t>  ROLLUP(YEAR(</a:t>
            </a:r>
            <a:r>
              <a:rPr lang="en-US" sz="2000" dirty="0" err="1" smtClean="0">
                <a:solidFill>
                  <a:schemeClr val="bg1"/>
                </a:solidFill>
              </a:rPr>
              <a:t>orderdate</a:t>
            </a:r>
            <a:r>
              <a:rPr lang="en-US" sz="2000" dirty="0" smtClean="0">
                <a:solidFill>
                  <a:schemeClr val="bg1"/>
                </a:solidFill>
              </a:rPr>
              <a:t>), MONTH(</a:t>
            </a:r>
            <a:r>
              <a:rPr lang="en-US" sz="2000" dirty="0" err="1" smtClean="0">
                <a:solidFill>
                  <a:schemeClr val="bg1"/>
                </a:solidFill>
              </a:rPr>
              <a:t>orderdate</a:t>
            </a:r>
            <a:r>
              <a:rPr lang="en-US" sz="2000" dirty="0" smtClean="0">
                <a:solidFill>
                  <a:schemeClr val="bg1"/>
                </a:solidFill>
              </a:rPr>
              <a:t>), DAY(</a:t>
            </a:r>
            <a:r>
              <a:rPr lang="en-US" sz="2000" dirty="0" err="1" smtClean="0">
                <a:solidFill>
                  <a:schemeClr val="bg1"/>
                </a:solidFill>
              </a:rPr>
              <a:t>orderdate</a:t>
            </a:r>
            <a:r>
              <a:rPr lang="en-US" sz="2000" dirty="0" smtClean="0">
                <a:solidFill>
                  <a:schemeClr val="bg1"/>
                </a:solidFill>
              </a:rPr>
              <a:t>));</a:t>
            </a:r>
          </a:p>
          <a:p>
            <a:endParaRPr lang="zh-TW" altLang="en-US" sz="20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Title 4"/>
          <p:cNvSpPr>
            <a:spLocks noGrp="1"/>
          </p:cNvSpPr>
          <p:nvPr>
            <p:ph type="title"/>
          </p:nvPr>
        </p:nvSpPr>
        <p:spPr/>
        <p:txBody>
          <a:bodyPr/>
          <a:lstStyle/>
          <a:p>
            <a:r>
              <a:rPr lang="zh-TW" altLang="en-US" b="1" smtClean="0">
                <a:latin typeface="微軟正黑體" pitchFamily="34" charset="-120"/>
                <a:ea typeface="微軟正黑體" pitchFamily="34" charset="-120"/>
              </a:rPr>
              <a:t>結論</a:t>
            </a:r>
            <a:endParaRPr lang="en-US" b="1" dirty="0">
              <a:latin typeface="微軟正黑體" pitchFamily="34" charset="-120"/>
              <a:ea typeface="微軟正黑體" pitchFamily="34" charset="-120"/>
            </a:endParaRPr>
          </a:p>
        </p:txBody>
      </p:sp>
      <p:sp>
        <p:nvSpPr>
          <p:cNvPr id="6" name="Text Placeholder 5"/>
          <p:cNvSpPr>
            <a:spLocks noGrp="1"/>
          </p:cNvSpPr>
          <p:nvPr>
            <p:ph type="body" sz="quarter" idx="10"/>
          </p:nvPr>
        </p:nvSpPr>
        <p:spPr>
          <a:xfrm>
            <a:off x="762000" y="1905000"/>
            <a:ext cx="8037576" cy="3256276"/>
          </a:xfrm>
        </p:spPr>
        <p:txBody>
          <a:bodyPr/>
          <a:lstStyle/>
          <a:p>
            <a:r>
              <a:rPr lang="en-US" dirty="0" smtClean="0"/>
              <a:t>SQL Server 2008 </a:t>
            </a:r>
            <a:r>
              <a:rPr lang="zh-TW" altLang="en-US" dirty="0" smtClean="0"/>
              <a:t>讓開發人員可以更有效地處理資料</a:t>
            </a:r>
            <a:endParaRPr lang="en-US" dirty="0" smtClean="0"/>
          </a:p>
          <a:p>
            <a:pPr lvl="1"/>
            <a:r>
              <a:rPr lang="zh-TW" altLang="en-US" dirty="0" smtClean="0"/>
              <a:t>空間和非結構性資料</a:t>
            </a:r>
            <a:endParaRPr lang="en-US" dirty="0" smtClean="0"/>
          </a:p>
          <a:p>
            <a:pPr lvl="1"/>
            <a:r>
              <a:rPr lang="zh-TW" altLang="en-US" dirty="0" smtClean="0"/>
              <a:t>新的資料型態</a:t>
            </a:r>
            <a:endParaRPr lang="en-US" dirty="0" smtClean="0"/>
          </a:p>
          <a:p>
            <a:pPr lvl="1"/>
            <a:r>
              <a:rPr lang="zh-TW" altLang="en-US" dirty="0" smtClean="0"/>
              <a:t>強化 </a:t>
            </a:r>
            <a:r>
              <a:rPr lang="en-US" dirty="0" smtClean="0"/>
              <a:t>T-SQL</a:t>
            </a:r>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zh-TW" altLang="en-US" b="1" smtClean="0">
                <a:latin typeface="微軟正黑體" pitchFamily="34" charset="-120"/>
                <a:ea typeface="微軟正黑體" pitchFamily="34" charset="-120"/>
              </a:rPr>
              <a:t>相關資源</a:t>
            </a:r>
            <a:endParaRPr lang="en-US" b="1" dirty="0">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621792" y="1524000"/>
            <a:ext cx="8065008" cy="5059847"/>
          </a:xfrm>
        </p:spPr>
        <p:txBody>
          <a:bodyPr/>
          <a:lstStyle/>
          <a:p>
            <a:r>
              <a:rPr lang="en-US" sz="2400" dirty="0" smtClean="0"/>
              <a:t>Learn more about data programmability</a:t>
            </a:r>
          </a:p>
          <a:p>
            <a:pPr lvl="1">
              <a:buNone/>
            </a:pPr>
            <a:r>
              <a:rPr lang="en-US" sz="1800" dirty="0" smtClean="0">
                <a:solidFill>
                  <a:schemeClr val="accent1"/>
                </a:solidFill>
                <a:effectLst>
                  <a:outerShdw blurRad="38100" dist="38100" dir="2700000" algn="tl">
                    <a:srgbClr val="000000">
                      <a:alpha val="43137"/>
                    </a:srgbClr>
                  </a:outerShdw>
                </a:effectLst>
                <a:hlinkClick r:id="rId3"/>
              </a:rPr>
              <a:t>http://www.microsoft.com/sql/2008/technologies/dataprogrammability.mspx</a:t>
            </a:r>
            <a:r>
              <a:rPr lang="en-US" sz="1800" dirty="0" smtClean="0">
                <a:solidFill>
                  <a:schemeClr val="accent1"/>
                </a:solidFill>
                <a:effectLst>
                  <a:outerShdw blurRad="38100" dist="38100" dir="2700000" algn="tl">
                    <a:srgbClr val="000000">
                      <a:alpha val="43137"/>
                    </a:srgbClr>
                  </a:outerShdw>
                </a:effectLst>
              </a:rPr>
              <a:t> </a:t>
            </a:r>
          </a:p>
          <a:p>
            <a:r>
              <a:rPr lang="en-US" sz="2400" dirty="0" smtClean="0"/>
              <a:t>Learn more about spatial data</a:t>
            </a:r>
            <a:br>
              <a:rPr lang="en-US" sz="2400" dirty="0" smtClean="0"/>
            </a:br>
            <a:r>
              <a:rPr lang="en-US" sz="1800" dirty="0" smtClean="0">
                <a:solidFill>
                  <a:schemeClr val="accent1"/>
                </a:solidFill>
                <a:effectLst>
                  <a:outerShdw blurRad="38100" dist="38100" dir="2700000" algn="tl">
                    <a:srgbClr val="000000">
                      <a:alpha val="43137"/>
                    </a:srgbClr>
                  </a:outerShdw>
                </a:effectLst>
                <a:hlinkClick r:id="rId4"/>
              </a:rPr>
              <a:t>http://www.microsoft.com/sql/2008/technologies/spatial.mspx</a:t>
            </a:r>
            <a:r>
              <a:rPr lang="en-US" sz="1800" dirty="0" smtClean="0">
                <a:solidFill>
                  <a:schemeClr val="accent1"/>
                </a:solidFill>
                <a:effectLst>
                  <a:outerShdw blurRad="38100" dist="38100" dir="2700000" algn="tl">
                    <a:srgbClr val="000000">
                      <a:alpha val="43137"/>
                    </a:srgbClr>
                  </a:outerShdw>
                </a:effectLst>
              </a:rPr>
              <a:t> </a:t>
            </a:r>
          </a:p>
          <a:p>
            <a:pPr lvl="0"/>
            <a:r>
              <a:rPr lang="en-US" sz="2400" dirty="0" smtClean="0"/>
              <a:t>Learn more about SQL Server 2008</a:t>
            </a:r>
            <a:br>
              <a:rPr lang="en-US" sz="2400" dirty="0" smtClean="0"/>
            </a:br>
            <a:r>
              <a:rPr lang="en-US" sz="1800" dirty="0" smtClean="0">
                <a:hlinkClick r:id="rId5"/>
              </a:rPr>
              <a:t>http://www.microsoft.com/sql/2008/default.mspx</a:t>
            </a:r>
            <a:endParaRPr lang="en-US" sz="1800" dirty="0" smtClean="0"/>
          </a:p>
          <a:p>
            <a:pPr lvl="0"/>
            <a:r>
              <a:rPr lang="en-US" sz="2400" dirty="0" smtClean="0"/>
              <a:t>Discover SQL Server 2008:  Webcasts, Virtual Labs, and White Papers</a:t>
            </a:r>
            <a:br>
              <a:rPr lang="en-US" sz="2400" dirty="0" smtClean="0"/>
            </a:br>
            <a:r>
              <a:rPr lang="en-US" sz="1800" dirty="0" smtClean="0">
                <a:hlinkClick r:id="rId6"/>
              </a:rPr>
              <a:t>http://www.microsoft.com/sql/2008/learning/default.mspx</a:t>
            </a:r>
            <a:endParaRPr lang="en-US" sz="1800" dirty="0" smtClean="0"/>
          </a:p>
          <a:p>
            <a:pPr lvl="0"/>
            <a:r>
              <a:rPr lang="en-US" sz="2400" dirty="0" smtClean="0"/>
              <a:t>SQL Server 2008 training</a:t>
            </a:r>
            <a:br>
              <a:rPr lang="en-US" sz="2400" dirty="0" smtClean="0"/>
            </a:br>
            <a:r>
              <a:rPr lang="en-US" sz="1800" dirty="0" smtClean="0">
                <a:hlinkClick r:id="rId7"/>
              </a:rPr>
              <a:t>http://www.microsoft.com/learning/sql/2008/default.mspx</a:t>
            </a:r>
            <a:endParaRPr lang="en-US" sz="1800" dirty="0" smtClean="0"/>
          </a:p>
          <a:p>
            <a:pPr lvl="0"/>
            <a:r>
              <a:rPr lang="en-US" sz="2400" dirty="0" smtClean="0"/>
              <a:t>Download latest SQL Server CTP</a:t>
            </a:r>
            <a:br>
              <a:rPr lang="en-US" sz="2400" dirty="0" smtClean="0"/>
            </a:br>
            <a:r>
              <a:rPr lang="en-US" sz="1800" dirty="0" smtClean="0">
                <a:hlinkClick r:id="rId8"/>
              </a:rPr>
              <a:t>http://www.microsoft.com/sql/2008/prodinfo/download.mspx</a:t>
            </a:r>
            <a:endParaRPr lang="en-US" sz="1800" dirty="0" smtClean="0"/>
          </a:p>
          <a:p>
            <a:pPr lvl="0"/>
            <a:r>
              <a:rPr lang="en-US" sz="2400" dirty="0" smtClean="0"/>
              <a:t>Join the SQL PASS community</a:t>
            </a:r>
            <a:endParaRPr lang="en-US" sz="1800" dirty="0" smtClean="0"/>
          </a:p>
          <a:p>
            <a:pPr>
              <a:buNone/>
            </a:pPr>
            <a:r>
              <a:rPr lang="en-US" sz="1800" dirty="0" smtClean="0"/>
              <a:t>	</a:t>
            </a:r>
            <a:r>
              <a:rPr lang="en-US" sz="1800" dirty="0" smtClean="0">
                <a:hlinkClick r:id="rId9"/>
              </a:rPr>
              <a:t>http://www.sqlpass.org</a:t>
            </a:r>
            <a:endParaRPr lang="en-US" sz="1800"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2008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2"/>
                </a:solidFill>
                <a:latin typeface="微軟正黑體" pitchFamily="34" charset="-120"/>
                <a:ea typeface="微軟正黑體" pitchFamily="34" charset="-120"/>
              </a:rPr>
              <a:t>日期時間</a:t>
            </a:r>
            <a:r>
              <a:rPr lang="zh-TW" altLang="en-US" b="1" dirty="0" smtClean="0">
                <a:solidFill>
                  <a:schemeClr val="tx2"/>
                </a:solidFill>
                <a:latin typeface="微軟正黑體" pitchFamily="34" charset="-120"/>
                <a:ea typeface="微軟正黑體" pitchFamily="34" charset="-120"/>
              </a:rPr>
              <a:t>資料類型</a:t>
            </a:r>
            <a:endParaRPr lang="zh-TW" altLang="en-US" dirty="0"/>
          </a:p>
        </p:txBody>
      </p:sp>
      <p:graphicFrame>
        <p:nvGraphicFramePr>
          <p:cNvPr id="4" name="表格 3"/>
          <p:cNvGraphicFramePr>
            <a:graphicFrameLocks noGrp="1"/>
          </p:cNvGraphicFramePr>
          <p:nvPr/>
        </p:nvGraphicFramePr>
        <p:xfrm>
          <a:off x="32084" y="1476243"/>
          <a:ext cx="9067801" cy="3933957"/>
        </p:xfrm>
        <a:graphic>
          <a:graphicData uri="http://schemas.openxmlformats.org/drawingml/2006/table">
            <a:tbl>
              <a:tblPr>
                <a:tableStyleId>{3C2FFA5D-87B4-456A-9821-1D502468CF0F}</a:tableStyleId>
              </a:tblPr>
              <a:tblGrid>
                <a:gridCol w="1752600"/>
                <a:gridCol w="1905000"/>
                <a:gridCol w="3429000"/>
                <a:gridCol w="1022742"/>
                <a:gridCol w="958459"/>
              </a:tblGrid>
              <a:tr h="561845">
                <a:tc>
                  <a:txBody>
                    <a:bodyPr/>
                    <a:lstStyle/>
                    <a:p>
                      <a:pPr algn="ctr">
                        <a:spcAft>
                          <a:spcPts val="0"/>
                        </a:spcAft>
                      </a:pPr>
                      <a:r>
                        <a:rPr lang="zh-TW" sz="2000" b="1" kern="0">
                          <a:solidFill>
                            <a:srgbClr val="FFFF00"/>
                          </a:solidFill>
                          <a:effectLst>
                            <a:outerShdw blurRad="38100" dist="38100" dir="2700000" algn="tl">
                              <a:srgbClr val="000000">
                                <a:alpha val="43137"/>
                              </a:srgbClr>
                            </a:outerShdw>
                          </a:effectLst>
                        </a:rPr>
                        <a:t>資料型態</a:t>
                      </a:r>
                      <a:endParaRPr lang="zh-TW" sz="2000" b="1" kern="100">
                        <a:solidFill>
                          <a:srgbClr val="FFFF00"/>
                        </a:solidFill>
                        <a:effectLst>
                          <a:outerShdw blurRad="38100" dist="38100" dir="2700000" algn="tl">
                            <a:srgbClr val="000000">
                              <a:alpha val="43137"/>
                            </a:srgbClr>
                          </a:outerShdw>
                        </a:effectLst>
                        <a:latin typeface="Arial"/>
                        <a:ea typeface="新細明體"/>
                        <a:cs typeface="Times New Roman"/>
                      </a:endParaRPr>
                    </a:p>
                  </a:txBody>
                  <a:tcPr marL="68580" marR="68580" marT="0" marB="0" anchor="ctr">
                    <a:solidFill>
                      <a:srgbClr val="0070C0"/>
                    </a:solidFill>
                  </a:tcPr>
                </a:tc>
                <a:tc>
                  <a:txBody>
                    <a:bodyPr/>
                    <a:lstStyle/>
                    <a:p>
                      <a:pPr algn="ctr">
                        <a:spcAft>
                          <a:spcPts val="0"/>
                        </a:spcAft>
                      </a:pPr>
                      <a:r>
                        <a:rPr lang="zh-TW" sz="2000" b="1" kern="0">
                          <a:solidFill>
                            <a:srgbClr val="FFFF00"/>
                          </a:solidFill>
                          <a:effectLst>
                            <a:outerShdw blurRad="38100" dist="38100" dir="2700000" algn="tl">
                              <a:srgbClr val="000000">
                                <a:alpha val="43137"/>
                              </a:srgbClr>
                            </a:outerShdw>
                          </a:effectLst>
                        </a:rPr>
                        <a:t>格式</a:t>
                      </a:r>
                      <a:endParaRPr lang="zh-TW" sz="2000" b="1" kern="100">
                        <a:solidFill>
                          <a:srgbClr val="FFFF00"/>
                        </a:solidFill>
                        <a:effectLst>
                          <a:outerShdw blurRad="38100" dist="38100" dir="2700000" algn="tl">
                            <a:srgbClr val="000000">
                              <a:alpha val="43137"/>
                            </a:srgbClr>
                          </a:outerShdw>
                        </a:effectLst>
                        <a:latin typeface="Arial"/>
                        <a:ea typeface="新細明體"/>
                        <a:cs typeface="Times New Roman"/>
                      </a:endParaRPr>
                    </a:p>
                  </a:txBody>
                  <a:tcPr marL="68580" marR="68580" marT="0" marB="0" anchor="ctr">
                    <a:solidFill>
                      <a:srgbClr val="0070C0"/>
                    </a:solidFill>
                  </a:tcPr>
                </a:tc>
                <a:tc>
                  <a:txBody>
                    <a:bodyPr/>
                    <a:lstStyle/>
                    <a:p>
                      <a:pPr algn="ctr">
                        <a:spcAft>
                          <a:spcPts val="0"/>
                        </a:spcAft>
                      </a:pPr>
                      <a:r>
                        <a:rPr lang="zh-TW" sz="2000" b="1" kern="0">
                          <a:solidFill>
                            <a:srgbClr val="FFFF00"/>
                          </a:solidFill>
                          <a:effectLst>
                            <a:outerShdw blurRad="38100" dist="38100" dir="2700000" algn="tl">
                              <a:srgbClr val="000000">
                                <a:alpha val="43137"/>
                              </a:srgbClr>
                            </a:outerShdw>
                          </a:effectLst>
                        </a:rPr>
                        <a:t>範圍</a:t>
                      </a:r>
                      <a:endParaRPr lang="zh-TW" sz="2000" b="1" kern="100">
                        <a:solidFill>
                          <a:srgbClr val="FFFF00"/>
                        </a:solidFill>
                        <a:effectLst>
                          <a:outerShdw blurRad="38100" dist="38100" dir="2700000" algn="tl">
                            <a:srgbClr val="000000">
                              <a:alpha val="43137"/>
                            </a:srgbClr>
                          </a:outerShdw>
                        </a:effectLst>
                        <a:latin typeface="Arial"/>
                        <a:ea typeface="新細明體"/>
                        <a:cs typeface="Times New Roman"/>
                      </a:endParaRPr>
                    </a:p>
                  </a:txBody>
                  <a:tcPr marL="68580" marR="68580" marT="0" marB="0" anchor="ctr">
                    <a:solidFill>
                      <a:srgbClr val="0070C0"/>
                    </a:solidFill>
                  </a:tcPr>
                </a:tc>
                <a:tc>
                  <a:txBody>
                    <a:bodyPr/>
                    <a:lstStyle/>
                    <a:p>
                      <a:pPr algn="ctr">
                        <a:spcAft>
                          <a:spcPts val="0"/>
                        </a:spcAft>
                      </a:pPr>
                      <a:r>
                        <a:rPr lang="zh-TW" sz="2000" b="1" kern="0">
                          <a:solidFill>
                            <a:srgbClr val="FFFF00"/>
                          </a:solidFill>
                          <a:effectLst>
                            <a:outerShdw blurRad="38100" dist="38100" dir="2700000" algn="tl">
                              <a:srgbClr val="000000">
                                <a:alpha val="43137"/>
                              </a:srgbClr>
                            </a:outerShdw>
                          </a:effectLst>
                        </a:rPr>
                        <a:t>精確度</a:t>
                      </a:r>
                      <a:endParaRPr lang="zh-TW" sz="2000" b="1" kern="100">
                        <a:solidFill>
                          <a:srgbClr val="FFFF00"/>
                        </a:solidFill>
                        <a:effectLst>
                          <a:outerShdw blurRad="38100" dist="38100" dir="2700000" algn="tl">
                            <a:srgbClr val="000000">
                              <a:alpha val="43137"/>
                            </a:srgbClr>
                          </a:outerShdw>
                        </a:effectLst>
                        <a:latin typeface="Arial"/>
                        <a:ea typeface="新細明體"/>
                        <a:cs typeface="Times New Roman"/>
                      </a:endParaRPr>
                    </a:p>
                  </a:txBody>
                  <a:tcPr marL="68580" marR="68580" marT="0" marB="0" anchor="ctr">
                    <a:solidFill>
                      <a:srgbClr val="0070C0"/>
                    </a:solidFill>
                  </a:tcPr>
                </a:tc>
                <a:tc>
                  <a:txBody>
                    <a:bodyPr/>
                    <a:lstStyle/>
                    <a:p>
                      <a:pPr algn="ctr">
                        <a:spcAft>
                          <a:spcPts val="0"/>
                        </a:spcAft>
                      </a:pPr>
                      <a:r>
                        <a:rPr lang="zh-TW" altLang="en-US" sz="2000" b="1" kern="0" smtClean="0">
                          <a:solidFill>
                            <a:srgbClr val="FFFF00"/>
                          </a:solidFill>
                          <a:effectLst>
                            <a:outerShdw blurRad="38100" dist="38100" dir="2700000" algn="tl">
                              <a:srgbClr val="000000">
                                <a:alpha val="43137"/>
                              </a:srgbClr>
                            </a:outerShdw>
                          </a:effectLst>
                        </a:rPr>
                        <a:t>長度</a:t>
                      </a:r>
                      <a:r>
                        <a:rPr lang="en-US" sz="2000" b="1" kern="0" smtClean="0">
                          <a:solidFill>
                            <a:srgbClr val="FFFF00"/>
                          </a:solidFill>
                          <a:effectLst>
                            <a:outerShdw blurRad="38100" dist="38100" dir="2700000" algn="tl">
                              <a:srgbClr val="000000">
                                <a:alpha val="43137"/>
                              </a:srgbClr>
                            </a:outerShdw>
                          </a:effectLst>
                        </a:rPr>
                        <a:t>(byte</a:t>
                      </a:r>
                      <a:r>
                        <a:rPr lang="en-US" sz="2000" b="1" kern="0">
                          <a:solidFill>
                            <a:srgbClr val="FFFF00"/>
                          </a:solidFill>
                          <a:effectLst>
                            <a:outerShdw blurRad="38100" dist="38100" dir="2700000" algn="tl">
                              <a:srgbClr val="000000">
                                <a:alpha val="43137"/>
                              </a:srgbClr>
                            </a:outerShdw>
                          </a:effectLst>
                        </a:rPr>
                        <a:t>)</a:t>
                      </a:r>
                      <a:endParaRPr lang="zh-TW" sz="2000" b="1" kern="100">
                        <a:solidFill>
                          <a:srgbClr val="FFFF00"/>
                        </a:solidFill>
                        <a:effectLst>
                          <a:outerShdw blurRad="38100" dist="38100" dir="2700000" algn="tl">
                            <a:srgbClr val="000000">
                              <a:alpha val="43137"/>
                            </a:srgbClr>
                          </a:outerShdw>
                        </a:effectLst>
                        <a:latin typeface="Arial"/>
                        <a:ea typeface="新細明體"/>
                        <a:cs typeface="Times New Roman"/>
                      </a:endParaRPr>
                    </a:p>
                  </a:txBody>
                  <a:tcPr marL="68580" marR="68580" marT="0" marB="0" anchor="ctr">
                    <a:solidFill>
                      <a:srgbClr val="0070C0"/>
                    </a:solidFill>
                  </a:tcPr>
                </a:tc>
              </a:tr>
              <a:tr h="510075">
                <a:tc>
                  <a:txBody>
                    <a:bodyPr/>
                    <a:lstStyle/>
                    <a:p>
                      <a:pPr algn="l">
                        <a:spcAft>
                          <a:spcPts val="0"/>
                        </a:spcAft>
                      </a:pPr>
                      <a:r>
                        <a:rPr lang="en-US" sz="1600" b="1" kern="0">
                          <a:solidFill>
                            <a:srgbClr val="C00000"/>
                          </a:solidFill>
                        </a:rPr>
                        <a:t>Datetime</a:t>
                      </a:r>
                      <a:endParaRPr lang="zh-TW" sz="1600" b="1" kern="100">
                        <a:solidFill>
                          <a:srgbClr val="C00000"/>
                        </a:solidFill>
                        <a:latin typeface="Arial"/>
                        <a:ea typeface="新細明體"/>
                        <a:cs typeface="Times New Roman"/>
                      </a:endParaRPr>
                    </a:p>
                  </a:txBody>
                  <a:tcPr marL="68580" marR="68580" marT="0" marB="0" anchor="ctr"/>
                </a:tc>
                <a:tc>
                  <a:txBody>
                    <a:bodyPr/>
                    <a:lstStyle/>
                    <a:p>
                      <a:pPr algn="l">
                        <a:spcAft>
                          <a:spcPts val="0"/>
                        </a:spcAft>
                      </a:pPr>
                      <a:r>
                        <a:rPr lang="en-US" sz="1400" kern="0"/>
                        <a:t>YYYY-MM-DD hh:mm:ss[.nnn]</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1753-01-01 ~ 9999-12-31</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0.00333 </a:t>
                      </a:r>
                      <a:r>
                        <a:rPr lang="zh-TW" sz="1400" kern="0"/>
                        <a:t>秒</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8 </a:t>
                      </a:r>
                      <a:endParaRPr lang="zh-TW" sz="1400" kern="100">
                        <a:latin typeface="Arial"/>
                        <a:ea typeface="新細明體"/>
                        <a:cs typeface="Times New Roman"/>
                      </a:endParaRPr>
                    </a:p>
                  </a:txBody>
                  <a:tcPr marL="68580" marR="68580" marT="0" marB="0" anchor="ctr"/>
                </a:tc>
              </a:tr>
              <a:tr h="510075">
                <a:tc>
                  <a:txBody>
                    <a:bodyPr/>
                    <a:lstStyle/>
                    <a:p>
                      <a:pPr algn="l">
                        <a:spcAft>
                          <a:spcPts val="0"/>
                        </a:spcAft>
                      </a:pPr>
                      <a:r>
                        <a:rPr lang="en-US" sz="1600" b="1" kern="0" smtClean="0">
                          <a:solidFill>
                            <a:srgbClr val="C00000"/>
                          </a:solidFill>
                        </a:rPr>
                        <a:t>Small</a:t>
                      </a:r>
                      <a:r>
                        <a:rPr lang="en-US" altLang="zh-TW" sz="1600" b="1" kern="0" smtClean="0">
                          <a:solidFill>
                            <a:srgbClr val="C00000"/>
                          </a:solidFill>
                        </a:rPr>
                        <a:t>D</a:t>
                      </a:r>
                      <a:r>
                        <a:rPr lang="en-US" sz="1600" b="1" kern="0" smtClean="0">
                          <a:solidFill>
                            <a:srgbClr val="C00000"/>
                          </a:solidFill>
                        </a:rPr>
                        <a:t>atetime</a:t>
                      </a:r>
                      <a:endParaRPr lang="zh-TW" sz="1600" b="1" kern="100">
                        <a:solidFill>
                          <a:srgbClr val="C00000"/>
                        </a:solidFill>
                        <a:latin typeface="Arial"/>
                        <a:ea typeface="新細明體"/>
                        <a:cs typeface="Times New Roman"/>
                      </a:endParaRPr>
                    </a:p>
                  </a:txBody>
                  <a:tcPr marL="68580" marR="68580" marT="0" marB="0" anchor="ctr"/>
                </a:tc>
                <a:tc>
                  <a:txBody>
                    <a:bodyPr/>
                    <a:lstStyle/>
                    <a:p>
                      <a:pPr algn="l">
                        <a:spcAft>
                          <a:spcPts val="0"/>
                        </a:spcAft>
                      </a:pPr>
                      <a:r>
                        <a:rPr lang="en-US" sz="1400" kern="0"/>
                        <a:t>YYYY-MM-DD hh:mm:ss</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1900-01-01 ~ 2079-06-06</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1 </a:t>
                      </a:r>
                      <a:r>
                        <a:rPr lang="zh-TW" sz="1400" kern="0"/>
                        <a:t>分</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4 </a:t>
                      </a:r>
                      <a:endParaRPr lang="zh-TW" sz="1400" kern="100">
                        <a:latin typeface="Arial"/>
                        <a:ea typeface="新細明體"/>
                        <a:cs typeface="Times New Roman"/>
                      </a:endParaRPr>
                    </a:p>
                  </a:txBody>
                  <a:tcPr marL="68580" marR="68580" marT="0" marB="0" anchor="ctr"/>
                </a:tc>
              </a:tr>
              <a:tr h="510075">
                <a:tc>
                  <a:txBody>
                    <a:bodyPr/>
                    <a:lstStyle/>
                    <a:p>
                      <a:pPr algn="l">
                        <a:spcAft>
                          <a:spcPts val="0"/>
                        </a:spcAft>
                      </a:pPr>
                      <a:r>
                        <a:rPr lang="en-US" sz="1600" b="1" kern="0">
                          <a:solidFill>
                            <a:srgbClr val="C00000"/>
                          </a:solidFill>
                        </a:rPr>
                        <a:t>Time</a:t>
                      </a:r>
                      <a:endParaRPr lang="zh-TW" sz="1600" b="1" kern="100">
                        <a:solidFill>
                          <a:srgbClr val="C00000"/>
                        </a:solidFill>
                        <a:latin typeface="Arial"/>
                        <a:ea typeface="新細明體"/>
                        <a:cs typeface="Times New Roman"/>
                      </a:endParaRPr>
                    </a:p>
                  </a:txBody>
                  <a:tcPr marL="68580" marR="68580" marT="0" marB="0" anchor="ctr"/>
                </a:tc>
                <a:tc>
                  <a:txBody>
                    <a:bodyPr/>
                    <a:lstStyle/>
                    <a:p>
                      <a:pPr algn="l">
                        <a:spcAft>
                          <a:spcPts val="0"/>
                        </a:spcAft>
                      </a:pPr>
                      <a:r>
                        <a:rPr lang="en-US" sz="1400" kern="0"/>
                        <a:t>hh:mm:ss[.nnnnnnn]</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00:00:00.0000000 ~  23:59:59.9999999</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100 </a:t>
                      </a:r>
                      <a:r>
                        <a:rPr lang="zh-TW" altLang="en-US" sz="1400" kern="0" smtClean="0"/>
                        <a:t>奈秒</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3~5 </a:t>
                      </a:r>
                      <a:endParaRPr lang="zh-TW" sz="1400" kern="100">
                        <a:latin typeface="Arial"/>
                        <a:ea typeface="新細明體"/>
                        <a:cs typeface="Times New Roman"/>
                      </a:endParaRPr>
                    </a:p>
                  </a:txBody>
                  <a:tcPr marL="68580" marR="68580" marT="0" marB="0" anchor="ctr"/>
                </a:tc>
              </a:tr>
              <a:tr h="507238">
                <a:tc>
                  <a:txBody>
                    <a:bodyPr/>
                    <a:lstStyle/>
                    <a:p>
                      <a:pPr algn="l">
                        <a:spcAft>
                          <a:spcPts val="0"/>
                        </a:spcAft>
                      </a:pPr>
                      <a:r>
                        <a:rPr lang="en-US" sz="1600" b="1" kern="0">
                          <a:solidFill>
                            <a:srgbClr val="C00000"/>
                          </a:solidFill>
                        </a:rPr>
                        <a:t>Date</a:t>
                      </a:r>
                      <a:endParaRPr lang="zh-TW" sz="1600" b="1" kern="100">
                        <a:solidFill>
                          <a:srgbClr val="C00000"/>
                        </a:solidFill>
                        <a:latin typeface="Arial"/>
                        <a:ea typeface="新細明體"/>
                        <a:cs typeface="Times New Roman"/>
                      </a:endParaRPr>
                    </a:p>
                  </a:txBody>
                  <a:tcPr marL="68580" marR="68580" marT="0" marB="0" anchor="ctr"/>
                </a:tc>
                <a:tc>
                  <a:txBody>
                    <a:bodyPr/>
                    <a:lstStyle/>
                    <a:p>
                      <a:pPr algn="l">
                        <a:spcAft>
                          <a:spcPts val="0"/>
                        </a:spcAft>
                      </a:pPr>
                      <a:r>
                        <a:rPr lang="en-US" sz="1400" kern="0" smtClean="0"/>
                        <a:t>YYYY-MM-DD</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smtClean="0"/>
                        <a:t>0001-01-01 </a:t>
                      </a:r>
                      <a:r>
                        <a:rPr lang="en-US" sz="1400" kern="0"/>
                        <a:t>~ 9999-12-31</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altLang="zh-TW" sz="1400" kern="100" smtClean="0">
                          <a:latin typeface="Arial"/>
                          <a:ea typeface="新細明體"/>
                          <a:cs typeface="Times New Roman"/>
                        </a:rPr>
                        <a:t>1 </a:t>
                      </a:r>
                      <a:r>
                        <a:rPr lang="zh-TW" altLang="en-US" sz="1400" kern="100" smtClean="0">
                          <a:latin typeface="Arial"/>
                          <a:ea typeface="新細明體"/>
                          <a:cs typeface="Times New Roman"/>
                        </a:rPr>
                        <a:t>天</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3 </a:t>
                      </a:r>
                      <a:endParaRPr lang="zh-TW" sz="1400" kern="100">
                        <a:latin typeface="Arial"/>
                        <a:ea typeface="新細明體"/>
                        <a:cs typeface="Times New Roman"/>
                      </a:endParaRPr>
                    </a:p>
                  </a:txBody>
                  <a:tcPr marL="68580" marR="68580" marT="0" marB="0" anchor="ctr"/>
                </a:tc>
              </a:tr>
              <a:tr h="507238">
                <a:tc>
                  <a:txBody>
                    <a:bodyPr/>
                    <a:lstStyle/>
                    <a:p>
                      <a:pPr algn="l">
                        <a:spcAft>
                          <a:spcPts val="0"/>
                        </a:spcAft>
                      </a:pPr>
                      <a:r>
                        <a:rPr lang="en-US" altLang="zh-TW" sz="1600" b="1" kern="0" smtClean="0">
                          <a:solidFill>
                            <a:srgbClr val="C00000"/>
                          </a:solidFill>
                        </a:rPr>
                        <a:t>D</a:t>
                      </a:r>
                      <a:r>
                        <a:rPr lang="en-US" sz="1600" b="1" kern="0" smtClean="0">
                          <a:solidFill>
                            <a:srgbClr val="C00000"/>
                          </a:solidFill>
                        </a:rPr>
                        <a:t>atetime2</a:t>
                      </a:r>
                      <a:endParaRPr lang="zh-TW" sz="1600" b="1" kern="100">
                        <a:solidFill>
                          <a:srgbClr val="C00000"/>
                        </a:solidFill>
                        <a:latin typeface="Arial"/>
                        <a:ea typeface="新細明體"/>
                        <a:cs typeface="Times New Roman"/>
                      </a:endParaRPr>
                    </a:p>
                  </a:txBody>
                  <a:tcPr marL="68580" marR="68580" marT="0" marB="0" anchor="ctr"/>
                </a:tc>
                <a:tc>
                  <a:txBody>
                    <a:bodyPr/>
                    <a:lstStyle/>
                    <a:p>
                      <a:pPr algn="l">
                        <a:spcAft>
                          <a:spcPts val="0"/>
                        </a:spcAft>
                      </a:pPr>
                      <a:r>
                        <a:rPr lang="en-US" sz="1400" kern="0"/>
                        <a:t>YYYY-MM-DD hh:mm:ss[.nnnnnnn]</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0001-01-01 00:00:00.0000000 ~ 9999-12-31 23:59:59.9999999</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smtClean="0"/>
                        <a:t>100</a:t>
                      </a:r>
                      <a:r>
                        <a:rPr lang="zh-TW" altLang="en-US" sz="1400" kern="0" smtClean="0"/>
                        <a:t> 奈秒</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6~8 </a:t>
                      </a:r>
                      <a:endParaRPr lang="zh-TW" sz="1400" kern="100">
                        <a:latin typeface="Arial"/>
                        <a:ea typeface="新細明體"/>
                        <a:cs typeface="Times New Roman"/>
                      </a:endParaRPr>
                    </a:p>
                  </a:txBody>
                  <a:tcPr marL="68580" marR="68580" marT="0" marB="0" anchor="ctr"/>
                </a:tc>
              </a:tr>
              <a:tr h="779656">
                <a:tc>
                  <a:txBody>
                    <a:bodyPr/>
                    <a:lstStyle/>
                    <a:p>
                      <a:pPr algn="l">
                        <a:spcAft>
                          <a:spcPts val="0"/>
                        </a:spcAft>
                      </a:pPr>
                      <a:r>
                        <a:rPr lang="en-US" sz="1600" b="1" kern="0">
                          <a:solidFill>
                            <a:srgbClr val="C00000"/>
                          </a:solidFill>
                        </a:rPr>
                        <a:t>Datetimeoffset</a:t>
                      </a:r>
                      <a:endParaRPr lang="zh-TW" sz="1600" b="1" kern="100">
                        <a:solidFill>
                          <a:srgbClr val="C00000"/>
                        </a:solidFill>
                        <a:latin typeface="Arial"/>
                        <a:ea typeface="新細明體"/>
                        <a:cs typeface="Times New Roman"/>
                      </a:endParaRPr>
                    </a:p>
                  </a:txBody>
                  <a:tcPr marL="68580" marR="68580" marT="0" marB="0" anchor="ctr"/>
                </a:tc>
                <a:tc>
                  <a:txBody>
                    <a:bodyPr/>
                    <a:lstStyle/>
                    <a:p>
                      <a:pPr algn="l">
                        <a:spcAft>
                          <a:spcPts val="0"/>
                        </a:spcAft>
                      </a:pPr>
                      <a:r>
                        <a:rPr lang="en-US" sz="1400" kern="0"/>
                        <a:t>YYYY-MM-DD hh:mm:ss[.nnnnnnn] [+|-]hh:mm</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0001-01-01 00:00:00.0000000 ~ 9999-12-31 23:59:59.9999999 </a:t>
                      </a:r>
                      <a:r>
                        <a:rPr lang="en-US" sz="1400" kern="0" smtClean="0"/>
                        <a:t>(UTC</a:t>
                      </a:r>
                      <a:r>
                        <a:rPr lang="en-US" sz="1400" kern="0"/>
                        <a:t>)</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smtClean="0"/>
                        <a:t>100</a:t>
                      </a:r>
                      <a:r>
                        <a:rPr lang="zh-TW" altLang="en-US" sz="1400" kern="0" smtClean="0"/>
                        <a:t> 奈秒</a:t>
                      </a:r>
                      <a:endParaRPr lang="zh-TW" sz="1400" kern="100">
                        <a:latin typeface="Arial"/>
                        <a:ea typeface="新細明體"/>
                        <a:cs typeface="Times New Roman"/>
                      </a:endParaRPr>
                    </a:p>
                  </a:txBody>
                  <a:tcPr marL="68580" marR="68580" marT="0" marB="0" anchor="ctr"/>
                </a:tc>
                <a:tc>
                  <a:txBody>
                    <a:bodyPr/>
                    <a:lstStyle/>
                    <a:p>
                      <a:pPr algn="l">
                        <a:spcAft>
                          <a:spcPts val="0"/>
                        </a:spcAft>
                      </a:pPr>
                      <a:r>
                        <a:rPr lang="en-US" sz="1400" kern="0"/>
                        <a:t>8 ~ 10 </a:t>
                      </a:r>
                      <a:endParaRPr lang="zh-TW" sz="1400" kern="100"/>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230188"/>
            <a:ext cx="8382000" cy="664797"/>
          </a:xfrm>
        </p:spPr>
        <p:txBody>
          <a:bodyPr vert="horz" wrap="square" lIns="0" tIns="0" rIns="0" bIns="0" rtlCol="0" anchor="t">
            <a:spAutoFit/>
          </a:bodyPr>
          <a:lstStyle/>
          <a:p>
            <a:r>
              <a:rPr lang="zh-TW" altLang="en-US" b="1">
                <a:solidFill>
                  <a:schemeClr val="tx2"/>
                </a:solidFill>
                <a:latin typeface="微軟正黑體" pitchFamily="34" charset="-120"/>
                <a:ea typeface="微軟正黑體" pitchFamily="34" charset="-120"/>
              </a:rPr>
              <a:t>關於日期時間的新函數</a:t>
            </a:r>
            <a:endParaRPr altLang="en-US" b="1">
              <a:solidFill>
                <a:schemeClr val="tx2"/>
              </a:solidFill>
              <a:latin typeface="微軟正黑體" pitchFamily="34" charset="-120"/>
              <a:ea typeface="微軟正黑體" pitchFamily="34" charset="-120"/>
            </a:endParaRPr>
          </a:p>
        </p:txBody>
      </p:sp>
      <p:sp>
        <p:nvSpPr>
          <p:cNvPr id="18435" name="Content Placeholder 2"/>
          <p:cNvSpPr>
            <a:spLocks noGrp="1"/>
          </p:cNvSpPr>
          <p:nvPr>
            <p:ph idx="1"/>
          </p:nvPr>
        </p:nvSpPr>
        <p:spPr>
          <a:xfrm>
            <a:off x="381000" y="1412875"/>
            <a:ext cx="8382000" cy="4130361"/>
          </a:xfrm>
        </p:spPr>
        <p:txBody>
          <a:bodyPr/>
          <a:lstStyle/>
          <a:p>
            <a:r>
              <a:rPr lang="zh-TW" altLang="en-US" dirty="0" smtClean="0"/>
              <a:t>回傳</a:t>
            </a:r>
            <a:r>
              <a:rPr lang="en-US" dirty="0" smtClean="0"/>
              <a:t> </a:t>
            </a:r>
            <a:r>
              <a:rPr lang="en-US" dirty="0" smtClean="0"/>
              <a:t>DATETIME2</a:t>
            </a:r>
            <a:r>
              <a:rPr lang="zh-TW" altLang="en-US" dirty="0" smtClean="0"/>
              <a:t>：</a:t>
            </a:r>
            <a:endParaRPr lang="en-US" dirty="0" smtClean="0"/>
          </a:p>
          <a:p>
            <a:pPr lvl="1"/>
            <a:r>
              <a:rPr lang="en-US" dirty="0" smtClean="0"/>
              <a:t>SYSDATETIME</a:t>
            </a:r>
          </a:p>
          <a:p>
            <a:pPr lvl="1"/>
            <a:r>
              <a:rPr lang="en-US" dirty="0" smtClean="0"/>
              <a:t>SYSDATETIMEOFFSET</a:t>
            </a:r>
          </a:p>
          <a:p>
            <a:pPr lvl="1"/>
            <a:r>
              <a:rPr lang="en-US" dirty="0" smtClean="0"/>
              <a:t>SYSUTCDATETIME</a:t>
            </a:r>
          </a:p>
          <a:p>
            <a:r>
              <a:rPr lang="zh-TW" altLang="en-US" dirty="0" smtClean="0"/>
              <a:t>回傳</a:t>
            </a:r>
            <a:r>
              <a:rPr lang="en-US" dirty="0" smtClean="0"/>
              <a:t> </a:t>
            </a:r>
            <a:r>
              <a:rPr lang="en-US" dirty="0" smtClean="0"/>
              <a:t>DATETIMEOFFSET</a:t>
            </a:r>
            <a:r>
              <a:rPr lang="zh-TW" altLang="en-US" dirty="0" smtClean="0"/>
              <a:t>：</a:t>
            </a:r>
            <a:endParaRPr lang="en-US" dirty="0" smtClean="0"/>
          </a:p>
          <a:p>
            <a:pPr lvl="1"/>
            <a:r>
              <a:rPr lang="en-US" dirty="0" smtClean="0"/>
              <a:t>SWITCHOFFSET (</a:t>
            </a:r>
            <a:r>
              <a:rPr lang="zh-TW" altLang="en-US" dirty="0" smtClean="0"/>
              <a:t>輸入</a:t>
            </a:r>
            <a:r>
              <a:rPr lang="en-US" dirty="0" smtClean="0"/>
              <a:t> DATETIMEOFFSET</a:t>
            </a:r>
            <a:r>
              <a:rPr lang="zh-TW" altLang="en-US" dirty="0" smtClean="0"/>
              <a:t> 類型</a:t>
            </a:r>
            <a:r>
              <a:rPr lang="en-US" dirty="0" smtClean="0"/>
              <a:t>)</a:t>
            </a:r>
          </a:p>
          <a:p>
            <a:pPr lvl="1"/>
            <a:r>
              <a:rPr lang="en-US" dirty="0" smtClean="0"/>
              <a:t>TODATETIMEOFFSET – </a:t>
            </a:r>
            <a:r>
              <a:rPr lang="zh-TW" altLang="en-US" dirty="0" smtClean="0"/>
              <a:t>將輸入的日期、時間轉成指定的時區時間輸出，</a:t>
            </a:r>
            <a:r>
              <a:rPr lang="en-US" dirty="0" smtClean="0"/>
              <a:t> </a:t>
            </a:r>
            <a:r>
              <a:rPr lang="zh-TW" altLang="en-US" dirty="0" smtClean="0"/>
              <a:t>而</a:t>
            </a:r>
            <a:r>
              <a:rPr lang="en-US" altLang="zh-TW" dirty="0" smtClean="0"/>
              <a:t>CONVERT/</a:t>
            </a:r>
            <a:r>
              <a:rPr lang="en-US" dirty="0" smtClean="0"/>
              <a:t>CAST</a:t>
            </a:r>
            <a:r>
              <a:rPr lang="zh-TW" altLang="en-US" dirty="0" smtClean="0"/>
              <a:t>類型轉換只是加上</a:t>
            </a:r>
            <a:r>
              <a:rPr lang="en-US" dirty="0" smtClean="0"/>
              <a:t> UTC </a:t>
            </a:r>
            <a:r>
              <a:rPr lang="en-US" altLang="zh-TW" dirty="0" smtClean="0"/>
              <a:t>(+0)</a:t>
            </a:r>
            <a:r>
              <a:rPr lang="zh-TW" altLang="en-US" dirty="0" smtClean="0"/>
              <a:t>當時區</a:t>
            </a: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230188"/>
            <a:ext cx="8382000" cy="1329595"/>
          </a:xfrm>
        </p:spPr>
        <p:txBody>
          <a:bodyPr vert="horz" wrap="square" lIns="0" tIns="0" rIns="0" bIns="0" rtlCol="0" anchor="t">
            <a:spAutoFit/>
          </a:bodyPr>
          <a:lstStyle/>
          <a:p>
            <a:r>
              <a:rPr altLang="en-US" b="1" dirty="0">
                <a:solidFill>
                  <a:schemeClr val="tx2"/>
                </a:solidFill>
                <a:latin typeface="微軟正黑體" pitchFamily="34" charset="-120"/>
                <a:ea typeface="微軟正黑體" pitchFamily="34" charset="-120"/>
              </a:rPr>
              <a:t>DATEPART </a:t>
            </a:r>
            <a:r>
              <a:rPr lang="zh-TW" altLang="en-US" b="1" dirty="0" smtClean="0">
                <a:solidFill>
                  <a:schemeClr val="tx2"/>
                </a:solidFill>
                <a:latin typeface="微軟正黑體" pitchFamily="34" charset="-120"/>
                <a:ea typeface="微軟正黑體" pitchFamily="34" charset="-120"/>
              </a:rPr>
              <a:t>、</a:t>
            </a:r>
            <a:r>
              <a:rPr altLang="en-US" b="1" dirty="0" smtClean="0">
                <a:solidFill>
                  <a:schemeClr val="tx2"/>
                </a:solidFill>
                <a:latin typeface="微軟正黑體" pitchFamily="34" charset="-120"/>
                <a:ea typeface="微軟正黑體" pitchFamily="34" charset="-120"/>
              </a:rPr>
              <a:t>DATENAME</a:t>
            </a:r>
            <a:r>
              <a:rPr lang="zh-TW" altLang="en-US" b="1" dirty="0" smtClean="0">
                <a:solidFill>
                  <a:schemeClr val="tx2"/>
                </a:solidFill>
                <a:latin typeface="微軟正黑體" pitchFamily="34" charset="-120"/>
                <a:ea typeface="微軟正黑體" pitchFamily="34" charset="-120"/>
              </a:rPr>
              <a:t> </a:t>
            </a:r>
            <a:r>
              <a:rPr lang="zh-TW" altLang="en-US" b="1" dirty="0">
                <a:solidFill>
                  <a:schemeClr val="tx2"/>
                </a:solidFill>
                <a:latin typeface="微軟正黑體" pitchFamily="34" charset="-120"/>
                <a:ea typeface="微軟正黑體" pitchFamily="34" charset="-120"/>
              </a:rPr>
              <a:t>新的部分</a:t>
            </a:r>
            <a:endParaRPr altLang="en-US" b="1" dirty="0">
              <a:solidFill>
                <a:schemeClr val="tx2"/>
              </a:solidFill>
              <a:latin typeface="微軟正黑體" pitchFamily="34" charset="-120"/>
              <a:ea typeface="微軟正黑體" pitchFamily="34" charset="-120"/>
            </a:endParaRPr>
          </a:p>
        </p:txBody>
      </p:sp>
      <p:sp>
        <p:nvSpPr>
          <p:cNvPr id="18435" name="Content Placeholder 2"/>
          <p:cNvSpPr>
            <a:spLocks noGrp="1"/>
          </p:cNvSpPr>
          <p:nvPr>
            <p:ph idx="1"/>
          </p:nvPr>
        </p:nvSpPr>
        <p:spPr>
          <a:xfrm>
            <a:off x="457200" y="1676400"/>
            <a:ext cx="8382000" cy="2210862"/>
          </a:xfrm>
        </p:spPr>
        <p:txBody>
          <a:bodyPr/>
          <a:lstStyle/>
          <a:p>
            <a:r>
              <a:rPr lang="en-US" dirty="0" smtClean="0"/>
              <a:t>microsecond</a:t>
            </a:r>
          </a:p>
          <a:p>
            <a:r>
              <a:rPr lang="en-US" dirty="0" smtClean="0"/>
              <a:t>nanosecond</a:t>
            </a:r>
          </a:p>
          <a:p>
            <a:r>
              <a:rPr lang="en-US" dirty="0" err="1" smtClean="0"/>
              <a:t>Tzoffset</a:t>
            </a:r>
            <a:endParaRPr lang="en-US" dirty="0" smtClean="0"/>
          </a:p>
          <a:p>
            <a:r>
              <a:rPr lang="en-US" dirty="0" smtClean="0"/>
              <a:t>ISO_WEEK</a:t>
            </a:r>
          </a:p>
        </p:txBody>
      </p:sp>
      <p:graphicFrame>
        <p:nvGraphicFramePr>
          <p:cNvPr id="4" name="表格 3"/>
          <p:cNvGraphicFramePr>
            <a:graphicFrameLocks noGrp="1"/>
          </p:cNvGraphicFramePr>
          <p:nvPr/>
        </p:nvGraphicFramePr>
        <p:xfrm>
          <a:off x="3810000" y="2209800"/>
          <a:ext cx="5106340" cy="4495800"/>
        </p:xfrm>
        <a:graphic>
          <a:graphicData uri="http://schemas.openxmlformats.org/drawingml/2006/table">
            <a:tbl>
              <a:tblPr>
                <a:tableStyleId>{3C2FFA5D-87B4-456A-9821-1D502468CF0F}</a:tableStyleId>
              </a:tblPr>
              <a:tblGrid>
                <a:gridCol w="2553170"/>
                <a:gridCol w="2553170"/>
              </a:tblGrid>
              <a:tr h="299720">
                <a:tc>
                  <a:txBody>
                    <a:bodyPr/>
                    <a:lstStyle/>
                    <a:p>
                      <a:pPr algn="ctr"/>
                      <a:r>
                        <a:rPr lang="en-US" sz="1800" b="1" dirty="0" err="1">
                          <a:solidFill>
                            <a:srgbClr val="FFFF00"/>
                          </a:solidFill>
                          <a:effectLst>
                            <a:outerShdw blurRad="38100" dist="38100" dir="2700000" algn="tl">
                              <a:srgbClr val="000000">
                                <a:alpha val="43137"/>
                              </a:srgbClr>
                            </a:outerShdw>
                          </a:effectLst>
                        </a:rPr>
                        <a:t>datepart</a:t>
                      </a:r>
                      <a:r>
                        <a:rPr lang="en-US" sz="1800" b="1" dirty="0">
                          <a:solidFill>
                            <a:srgbClr val="FFFF00"/>
                          </a:solidFill>
                          <a:effectLst>
                            <a:outerShdw blurRad="38100" dist="38100" dir="2700000" algn="tl">
                              <a:srgbClr val="000000">
                                <a:alpha val="43137"/>
                              </a:srgbClr>
                            </a:outerShdw>
                          </a:effectLst>
                        </a:rPr>
                        <a:t> </a:t>
                      </a:r>
                    </a:p>
                  </a:txBody>
                  <a:tcPr marL="0" marR="0" marT="0" marB="0" anchor="ctr">
                    <a:solidFill>
                      <a:srgbClr val="00B0F0"/>
                    </a:solidFill>
                  </a:tcPr>
                </a:tc>
                <a:tc>
                  <a:txBody>
                    <a:bodyPr/>
                    <a:lstStyle/>
                    <a:p>
                      <a:pPr algn="ctr"/>
                      <a:r>
                        <a:rPr lang="zh-TW" altLang="en-US" sz="1800" b="1" dirty="0">
                          <a:solidFill>
                            <a:srgbClr val="FFFF00"/>
                          </a:solidFill>
                          <a:effectLst>
                            <a:outerShdw blurRad="38100" dist="38100" dir="2700000" algn="tl">
                              <a:srgbClr val="000000">
                                <a:alpha val="43137"/>
                              </a:srgbClr>
                            </a:outerShdw>
                          </a:effectLst>
                        </a:rPr>
                        <a:t>傳回值 </a:t>
                      </a:r>
                    </a:p>
                  </a:txBody>
                  <a:tcPr marL="0" marR="0" marT="0" marB="0" anchor="ctr">
                    <a:solidFill>
                      <a:srgbClr val="00B0F0"/>
                    </a:solidFill>
                  </a:tcPr>
                </a:tc>
              </a:tr>
              <a:tr h="299720">
                <a:tc>
                  <a:txBody>
                    <a:bodyPr/>
                    <a:lstStyle/>
                    <a:p>
                      <a:r>
                        <a:rPr lang="en-US" sz="1800"/>
                        <a:t>year, yyyy, yy </a:t>
                      </a:r>
                    </a:p>
                  </a:txBody>
                  <a:tcPr marL="0" marR="0" marT="0" marB="0" anchor="ctr"/>
                </a:tc>
                <a:tc>
                  <a:txBody>
                    <a:bodyPr/>
                    <a:lstStyle/>
                    <a:p>
                      <a:r>
                        <a:rPr lang="en-US" altLang="zh-TW" sz="1800" dirty="0"/>
                        <a:t>2007</a:t>
                      </a:r>
                    </a:p>
                  </a:txBody>
                  <a:tcPr marL="0" marR="0" marT="0" marB="0" anchor="ctr"/>
                </a:tc>
              </a:tr>
              <a:tr h="299720">
                <a:tc>
                  <a:txBody>
                    <a:bodyPr/>
                    <a:lstStyle/>
                    <a:p>
                      <a:r>
                        <a:rPr lang="en-US" sz="1800"/>
                        <a:t>quarter, qq, q </a:t>
                      </a:r>
                    </a:p>
                  </a:txBody>
                  <a:tcPr marL="0" marR="0" marT="0" marB="0" anchor="ctr"/>
                </a:tc>
                <a:tc>
                  <a:txBody>
                    <a:bodyPr/>
                    <a:lstStyle/>
                    <a:p>
                      <a:r>
                        <a:rPr lang="en-US" altLang="zh-TW" sz="1800"/>
                        <a:t>4</a:t>
                      </a:r>
                    </a:p>
                  </a:txBody>
                  <a:tcPr marL="0" marR="0" marT="0" marB="0" anchor="ctr"/>
                </a:tc>
              </a:tr>
              <a:tr h="299720">
                <a:tc>
                  <a:txBody>
                    <a:bodyPr/>
                    <a:lstStyle/>
                    <a:p>
                      <a:r>
                        <a:rPr lang="en-US" sz="1800"/>
                        <a:t>month, mm, m </a:t>
                      </a:r>
                    </a:p>
                  </a:txBody>
                  <a:tcPr marL="0" marR="0" marT="0" marB="0" anchor="ctr"/>
                </a:tc>
                <a:tc>
                  <a:txBody>
                    <a:bodyPr/>
                    <a:lstStyle/>
                    <a:p>
                      <a:r>
                        <a:rPr lang="zh-TW" altLang="en-US" sz="1800"/>
                        <a:t>十月</a:t>
                      </a:r>
                    </a:p>
                  </a:txBody>
                  <a:tcPr marL="0" marR="0" marT="0" marB="0" anchor="ctr"/>
                </a:tc>
              </a:tr>
              <a:tr h="299720">
                <a:tc>
                  <a:txBody>
                    <a:bodyPr/>
                    <a:lstStyle/>
                    <a:p>
                      <a:r>
                        <a:rPr lang="en-US" sz="1800"/>
                        <a:t>dayofyear, dy, y </a:t>
                      </a:r>
                    </a:p>
                  </a:txBody>
                  <a:tcPr marL="0" marR="0" marT="0" marB="0" anchor="ctr"/>
                </a:tc>
                <a:tc>
                  <a:txBody>
                    <a:bodyPr/>
                    <a:lstStyle/>
                    <a:p>
                      <a:r>
                        <a:rPr lang="en-US" altLang="zh-TW" sz="1800"/>
                        <a:t>303</a:t>
                      </a:r>
                    </a:p>
                  </a:txBody>
                  <a:tcPr marL="0" marR="0" marT="0" marB="0" anchor="ctr"/>
                </a:tc>
              </a:tr>
              <a:tr h="299720">
                <a:tc>
                  <a:txBody>
                    <a:bodyPr/>
                    <a:lstStyle/>
                    <a:p>
                      <a:r>
                        <a:rPr lang="en-US" sz="1800"/>
                        <a:t>day, dd, d </a:t>
                      </a:r>
                    </a:p>
                  </a:txBody>
                  <a:tcPr marL="0" marR="0" marT="0" marB="0" anchor="ctr"/>
                </a:tc>
                <a:tc>
                  <a:txBody>
                    <a:bodyPr/>
                    <a:lstStyle/>
                    <a:p>
                      <a:r>
                        <a:rPr lang="en-US" altLang="zh-TW" sz="1800"/>
                        <a:t>30</a:t>
                      </a:r>
                    </a:p>
                  </a:txBody>
                  <a:tcPr marL="0" marR="0" marT="0" marB="0" anchor="ctr"/>
                </a:tc>
              </a:tr>
              <a:tr h="299720">
                <a:tc>
                  <a:txBody>
                    <a:bodyPr/>
                    <a:lstStyle/>
                    <a:p>
                      <a:r>
                        <a:rPr lang="en-US" sz="1800"/>
                        <a:t>week, wk, ww </a:t>
                      </a:r>
                    </a:p>
                  </a:txBody>
                  <a:tcPr marL="0" marR="0" marT="0" marB="0" anchor="ctr"/>
                </a:tc>
                <a:tc>
                  <a:txBody>
                    <a:bodyPr/>
                    <a:lstStyle/>
                    <a:p>
                      <a:r>
                        <a:rPr lang="en-US" altLang="zh-TW" sz="1800"/>
                        <a:t>44</a:t>
                      </a:r>
                    </a:p>
                  </a:txBody>
                  <a:tcPr marL="0" marR="0" marT="0" marB="0" anchor="ctr"/>
                </a:tc>
              </a:tr>
              <a:tr h="299720">
                <a:tc>
                  <a:txBody>
                    <a:bodyPr/>
                    <a:lstStyle/>
                    <a:p>
                      <a:r>
                        <a:rPr lang="en-US" sz="1800"/>
                        <a:t>weekday, dw </a:t>
                      </a:r>
                    </a:p>
                  </a:txBody>
                  <a:tcPr marL="0" marR="0" marT="0" marB="0" anchor="ctr"/>
                </a:tc>
                <a:tc>
                  <a:txBody>
                    <a:bodyPr/>
                    <a:lstStyle/>
                    <a:p>
                      <a:r>
                        <a:rPr lang="zh-TW" altLang="en-US" sz="1800"/>
                        <a:t>星期二</a:t>
                      </a:r>
                    </a:p>
                  </a:txBody>
                  <a:tcPr marL="0" marR="0" marT="0" marB="0" anchor="ctr"/>
                </a:tc>
              </a:tr>
              <a:tr h="299720">
                <a:tc>
                  <a:txBody>
                    <a:bodyPr/>
                    <a:lstStyle/>
                    <a:p>
                      <a:r>
                        <a:rPr lang="en-US" sz="1800"/>
                        <a:t>hour, hh </a:t>
                      </a:r>
                    </a:p>
                  </a:txBody>
                  <a:tcPr marL="0" marR="0" marT="0" marB="0" anchor="ctr"/>
                </a:tc>
                <a:tc>
                  <a:txBody>
                    <a:bodyPr/>
                    <a:lstStyle/>
                    <a:p>
                      <a:r>
                        <a:rPr lang="en-US" altLang="zh-TW" sz="1800"/>
                        <a:t>12</a:t>
                      </a:r>
                    </a:p>
                  </a:txBody>
                  <a:tcPr marL="0" marR="0" marT="0" marB="0" anchor="ctr"/>
                </a:tc>
              </a:tr>
              <a:tr h="299720">
                <a:tc>
                  <a:txBody>
                    <a:bodyPr/>
                    <a:lstStyle/>
                    <a:p>
                      <a:r>
                        <a:rPr lang="en-US" sz="1800"/>
                        <a:t>minute, n </a:t>
                      </a:r>
                    </a:p>
                  </a:txBody>
                  <a:tcPr marL="0" marR="0" marT="0" marB="0" anchor="ctr"/>
                </a:tc>
                <a:tc>
                  <a:txBody>
                    <a:bodyPr/>
                    <a:lstStyle/>
                    <a:p>
                      <a:r>
                        <a:rPr lang="en-US" altLang="zh-TW" sz="1800"/>
                        <a:t>15</a:t>
                      </a:r>
                    </a:p>
                  </a:txBody>
                  <a:tcPr marL="0" marR="0" marT="0" marB="0" anchor="ctr"/>
                </a:tc>
              </a:tr>
              <a:tr h="299720">
                <a:tc>
                  <a:txBody>
                    <a:bodyPr/>
                    <a:lstStyle/>
                    <a:p>
                      <a:r>
                        <a:rPr lang="en-US" sz="1800"/>
                        <a:t>second, ss, s </a:t>
                      </a:r>
                    </a:p>
                  </a:txBody>
                  <a:tcPr marL="0" marR="0" marT="0" marB="0" anchor="ctr"/>
                </a:tc>
                <a:tc>
                  <a:txBody>
                    <a:bodyPr/>
                    <a:lstStyle/>
                    <a:p>
                      <a:r>
                        <a:rPr lang="en-US" altLang="zh-TW" sz="1800"/>
                        <a:t>32</a:t>
                      </a:r>
                    </a:p>
                  </a:txBody>
                  <a:tcPr marL="0" marR="0" marT="0" marB="0" anchor="ctr"/>
                </a:tc>
              </a:tr>
              <a:tr h="299720">
                <a:tc>
                  <a:txBody>
                    <a:bodyPr/>
                    <a:lstStyle/>
                    <a:p>
                      <a:r>
                        <a:rPr lang="en-US" sz="1800"/>
                        <a:t>millisecond, ms </a:t>
                      </a:r>
                    </a:p>
                  </a:txBody>
                  <a:tcPr marL="0" marR="0" marT="0" marB="0" anchor="ctr"/>
                </a:tc>
                <a:tc>
                  <a:txBody>
                    <a:bodyPr/>
                    <a:lstStyle/>
                    <a:p>
                      <a:r>
                        <a:rPr lang="en-US" altLang="zh-TW" sz="1800"/>
                        <a:t>123</a:t>
                      </a:r>
                    </a:p>
                  </a:txBody>
                  <a:tcPr marL="0" marR="0" marT="0" marB="0" anchor="ctr"/>
                </a:tc>
              </a:tr>
              <a:tr h="299720">
                <a:tc>
                  <a:txBody>
                    <a:bodyPr/>
                    <a:lstStyle/>
                    <a:p>
                      <a:r>
                        <a:rPr lang="en-US" sz="1800"/>
                        <a:t>microsecond, mcs </a:t>
                      </a:r>
                    </a:p>
                  </a:txBody>
                  <a:tcPr marL="0" marR="0" marT="0" marB="0" anchor="ctr"/>
                </a:tc>
                <a:tc>
                  <a:txBody>
                    <a:bodyPr/>
                    <a:lstStyle/>
                    <a:p>
                      <a:r>
                        <a:rPr lang="en-US" altLang="zh-TW" sz="1800"/>
                        <a:t>123456</a:t>
                      </a:r>
                    </a:p>
                  </a:txBody>
                  <a:tcPr marL="0" marR="0" marT="0" marB="0" anchor="ctr"/>
                </a:tc>
              </a:tr>
              <a:tr h="299720">
                <a:tc>
                  <a:txBody>
                    <a:bodyPr/>
                    <a:lstStyle/>
                    <a:p>
                      <a:r>
                        <a:rPr lang="en-US" sz="1800"/>
                        <a:t>nanosecond, ns </a:t>
                      </a:r>
                    </a:p>
                  </a:txBody>
                  <a:tcPr marL="0" marR="0" marT="0" marB="0" anchor="ctr"/>
                </a:tc>
                <a:tc>
                  <a:txBody>
                    <a:bodyPr/>
                    <a:lstStyle/>
                    <a:p>
                      <a:r>
                        <a:rPr lang="en-US" altLang="zh-TW" sz="1800"/>
                        <a:t>123456700</a:t>
                      </a:r>
                    </a:p>
                  </a:txBody>
                  <a:tcPr marL="0" marR="0" marT="0" marB="0" anchor="ctr"/>
                </a:tc>
              </a:tr>
              <a:tr h="299720">
                <a:tc>
                  <a:txBody>
                    <a:bodyPr/>
                    <a:lstStyle/>
                    <a:p>
                      <a:r>
                        <a:rPr lang="en-US" sz="1800"/>
                        <a:t>TZoffset, tz </a:t>
                      </a:r>
                    </a:p>
                  </a:txBody>
                  <a:tcPr marL="0" marR="0" marT="0" marB="0" anchor="ctr"/>
                </a:tc>
                <a:tc>
                  <a:txBody>
                    <a:bodyPr/>
                    <a:lstStyle/>
                    <a:p>
                      <a:r>
                        <a:rPr lang="en-US" altLang="zh-TW" sz="1800" dirty="0"/>
                        <a:t>310</a:t>
                      </a:r>
                    </a:p>
                  </a:txBody>
                  <a:tcPr marL="0" marR="0" marT="0" marB="0" anchor="ctr"/>
                </a:tc>
              </a:tr>
            </a:tbl>
          </a:graphicData>
        </a:graphic>
      </p:graphicFrame>
      <p:sp>
        <p:nvSpPr>
          <p:cNvPr id="68609" name="Rectangle 1"/>
          <p:cNvSpPr>
            <a:spLocks noChangeArrowheads="1"/>
          </p:cNvSpPr>
          <p:nvPr/>
        </p:nvSpPr>
        <p:spPr bwMode="auto">
          <a:xfrm>
            <a:off x="3886200" y="1524000"/>
            <a:ext cx="5029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b="1" i="0" u="none" strike="noStrike" cap="none" normalizeH="0" baseline="0" dirty="0" smtClean="0">
                <a:ln>
                  <a:noFill/>
                </a:ln>
                <a:solidFill>
                  <a:srgbClr val="FFFF00"/>
                </a:solidFill>
                <a:effectLst>
                  <a:outerShdw blurRad="38100" dist="38100" dir="2700000" algn="tl">
                    <a:srgbClr val="000000">
                      <a:alpha val="43137"/>
                    </a:srgbClr>
                  </a:outerShdw>
                </a:effectLst>
                <a:latin typeface="Arial Unicode MS" pitchFamily="34" charset="-120"/>
                <a:ea typeface="新細明體" pitchFamily="18" charset="-120"/>
                <a:cs typeface="Courier New" pitchFamily="49" charset="0"/>
              </a:rPr>
              <a:t>SELECT DATENAME(datepart,'2007-10-30 12:15:32.1234567 +05:10')</a:t>
            </a:r>
            <a:r>
              <a:rPr kumimoji="1" lang="zh-TW" altLang="zh-TW"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新細明體" pitchFamily="18" charset="-120"/>
                <a:cs typeface="新細明體" pitchFamily="18" charset="-120"/>
              </a:rPr>
              <a:t> </a:t>
            </a:r>
            <a:endParaRPr kumimoji="1" lang="zh-TW" altLang="zh-TW" sz="4000" b="1"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新細明體" pitchFamily="18" charset="-120"/>
              <a:cs typeface="新細明體" pitchFamily="18" charset="-12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err="1" smtClean="0">
                <a:solidFill>
                  <a:schemeClr val="tx2"/>
                </a:solidFill>
              </a:rPr>
              <a:t>HierarchyID</a:t>
            </a:r>
            <a:r>
              <a:rPr lang="en-US" dirty="0" smtClean="0">
                <a:solidFill>
                  <a:schemeClr val="tx2"/>
                </a:solidFill>
              </a:rPr>
              <a:t> </a:t>
            </a:r>
            <a:r>
              <a:rPr lang="zh-TW" altLang="en-US" b="1" dirty="0" smtClean="0">
                <a:solidFill>
                  <a:schemeClr val="tx2"/>
                </a:solidFill>
                <a:latin typeface="微軟正黑體" pitchFamily="34" charset="-120"/>
                <a:ea typeface="微軟正黑體" pitchFamily="34" charset="-120"/>
              </a:rPr>
              <a:t>資料型態</a:t>
            </a:r>
            <a:endParaRPr lang="en-US" b="1" dirty="0">
              <a:solidFill>
                <a:schemeClr val="tx2"/>
              </a:solidFill>
              <a:latin typeface="微軟正黑體" pitchFamily="34" charset="-120"/>
              <a:ea typeface="微軟正黑體" pitchFamily="34" charset="-120"/>
            </a:endParaRPr>
          </a:p>
        </p:txBody>
      </p:sp>
      <p:sp>
        <p:nvSpPr>
          <p:cNvPr id="3" name="Text Placeholder 2"/>
          <p:cNvSpPr>
            <a:spLocks noGrp="1"/>
          </p:cNvSpPr>
          <p:nvPr>
            <p:ph type="body" sz="quarter" idx="10"/>
          </p:nvPr>
        </p:nvSpPr>
        <p:spPr>
          <a:xfrm>
            <a:off x="381000" y="1752600"/>
            <a:ext cx="8382000" cy="5195268"/>
          </a:xfrm>
        </p:spPr>
        <p:txBody>
          <a:bodyPr/>
          <a:lstStyle/>
          <a:p>
            <a:pPr marL="404813" indent="-404813">
              <a:lnSpc>
                <a:spcPct val="100000"/>
              </a:lnSpc>
            </a:pPr>
            <a:r>
              <a:rPr lang="zh-TW" altLang="en-US" sz="2800" dirty="0" smtClean="0"/>
              <a:t>呈現在階層內的位置</a:t>
            </a:r>
            <a:endParaRPr lang="en-US" sz="2800" dirty="0" smtClean="0"/>
          </a:p>
          <a:p>
            <a:pPr marL="404813" indent="-404813">
              <a:lnSpc>
                <a:spcPct val="100000"/>
              </a:lnSpc>
            </a:pPr>
            <a:r>
              <a:rPr lang="zh-TW" altLang="en-US" sz="2800" dirty="0" smtClean="0"/>
              <a:t>壓縮</a:t>
            </a:r>
            <a:r>
              <a:rPr lang="en-US" sz="2800" dirty="0" smtClean="0"/>
              <a:t>/</a:t>
            </a:r>
            <a:r>
              <a:rPr lang="zh-TW" altLang="en-US" sz="2800" dirty="0" smtClean="0"/>
              <a:t>有效率地儲存，實際以</a:t>
            </a:r>
            <a:r>
              <a:rPr lang="en-US" altLang="zh-TW" sz="2800" dirty="0" smtClean="0"/>
              <a:t/>
            </a:r>
            <a:br>
              <a:rPr lang="en-US" altLang="zh-TW" sz="2800" dirty="0" smtClean="0"/>
            </a:br>
            <a:r>
              <a:rPr lang="en-US" altLang="zh-TW" sz="2800" dirty="0" smtClean="0"/>
              <a:t>VARBINARY</a:t>
            </a:r>
            <a:r>
              <a:rPr lang="zh-TW" altLang="en-US" sz="2800" dirty="0" smtClean="0"/>
              <a:t> 類型儲存</a:t>
            </a:r>
            <a:r>
              <a:rPr lang="en-US" altLang="zh-TW" sz="2800" dirty="0" smtClean="0"/>
              <a:t/>
            </a:r>
            <a:br>
              <a:rPr lang="en-US" altLang="zh-TW" sz="2800" dirty="0" smtClean="0"/>
            </a:br>
            <a:r>
              <a:rPr lang="en-US" sz="2800" dirty="0" smtClean="0"/>
              <a:t>&lt;= 900 bytes</a:t>
            </a:r>
          </a:p>
          <a:p>
            <a:pPr marL="404813" indent="-404813">
              <a:lnSpc>
                <a:spcPct val="100000"/>
              </a:lnSpc>
            </a:pPr>
            <a:r>
              <a:rPr lang="zh-TW" altLang="en-US" sz="2800" dirty="0" smtClean="0"/>
              <a:t>支援任意的新增和刪除</a:t>
            </a:r>
            <a:endParaRPr lang="en-US" sz="2800" dirty="0" smtClean="0"/>
          </a:p>
          <a:p>
            <a:pPr marL="404813" indent="-404813">
              <a:lnSpc>
                <a:spcPct val="100000"/>
              </a:lnSpc>
            </a:pPr>
            <a:r>
              <a:rPr lang="zh-TW" altLang="en-US" sz="2800" dirty="0" smtClean="0"/>
              <a:t>強大的查詢方法</a:t>
            </a:r>
            <a:endParaRPr lang="en-US" sz="2800" dirty="0" smtClean="0"/>
          </a:p>
          <a:p>
            <a:pPr marL="800100" lvl="1">
              <a:lnSpc>
                <a:spcPct val="100000"/>
              </a:lnSpc>
            </a:pPr>
            <a:r>
              <a:rPr lang="en-US" sz="2400" dirty="0" err="1" smtClean="0"/>
              <a:t>GetRoot</a:t>
            </a:r>
            <a:r>
              <a:rPr lang="zh-TW" altLang="en-US" sz="2400" dirty="0" smtClean="0"/>
              <a:t>、</a:t>
            </a:r>
            <a:r>
              <a:rPr lang="en-US" sz="2400" dirty="0" err="1" smtClean="0"/>
              <a:t>GetLevel</a:t>
            </a:r>
            <a:r>
              <a:rPr lang="zh-TW" altLang="en-US" sz="2400" dirty="0" smtClean="0"/>
              <a:t>、</a:t>
            </a:r>
            <a:r>
              <a:rPr lang="en-US" sz="2400" dirty="0" err="1" smtClean="0"/>
              <a:t>IsDescendant</a:t>
            </a:r>
            <a:r>
              <a:rPr lang="en-US" altLang="zh-TW" sz="2400" dirty="0" err="1" smtClean="0"/>
              <a:t>Of</a:t>
            </a:r>
            <a:r>
              <a:rPr lang="zh-TW" altLang="en-US" sz="2400" dirty="0" smtClean="0"/>
              <a:t>、</a:t>
            </a:r>
            <a:r>
              <a:rPr lang="en-US" sz="2400" dirty="0" smtClean="0"/>
              <a:t> </a:t>
            </a:r>
            <a:r>
              <a:rPr lang="en-US" sz="2400" dirty="0" err="1" smtClean="0"/>
              <a:t>GetReparentedValue</a:t>
            </a:r>
            <a:r>
              <a:rPr lang="en-US" sz="2400" dirty="0" smtClean="0"/>
              <a:t> … </a:t>
            </a:r>
            <a:r>
              <a:rPr lang="zh-TW" altLang="en-US" sz="2400" dirty="0" smtClean="0"/>
              <a:t>等等</a:t>
            </a:r>
            <a:endParaRPr lang="en-US" altLang="zh-TW" sz="2400" dirty="0" smtClean="0"/>
          </a:p>
          <a:p>
            <a:pPr marL="404812">
              <a:lnSpc>
                <a:spcPct val="100000"/>
              </a:lnSpc>
            </a:pPr>
            <a:r>
              <a:rPr lang="zh-TW" altLang="en-US" sz="2800" dirty="0" smtClean="0"/>
              <a:t>可以透過 </a:t>
            </a:r>
            <a:r>
              <a:rPr lang="en-US" sz="2800" dirty="0" smtClean="0"/>
              <a:t>depth-first </a:t>
            </a:r>
            <a:r>
              <a:rPr lang="zh-TW" altLang="en-US" sz="2800" dirty="0" smtClean="0"/>
              <a:t>或</a:t>
            </a:r>
            <a:r>
              <a:rPr lang="en-US" sz="2800" dirty="0" smtClean="0"/>
              <a:t> breadth-first </a:t>
            </a:r>
            <a:r>
              <a:rPr lang="zh-TW" altLang="en-US" sz="2800" dirty="0" smtClean="0"/>
              <a:t>索引，有效率地查詢</a:t>
            </a:r>
            <a:endParaRPr lang="en-US" sz="2800" dirty="0" smtClean="0"/>
          </a:p>
          <a:p>
            <a:pPr marL="404812">
              <a:lnSpc>
                <a:spcPct val="100000"/>
              </a:lnSpc>
            </a:pPr>
            <a:endParaRPr lang="en-US" dirty="0" smtClean="0"/>
          </a:p>
        </p:txBody>
      </p:sp>
      <p:pic>
        <p:nvPicPr>
          <p:cNvPr id="3074" name="Picture 2" descr="C:\Program Files\Microsoft Resource DVD Artwork\DVD_ART\Artwork_Imagery\HARDWARE_IMAGERY\Illustration - Misc Hardware\Miscellaneous\network all flat.png"/>
          <p:cNvPicPr>
            <a:picLocks noChangeAspect="1" noChangeArrowheads="1"/>
          </p:cNvPicPr>
          <p:nvPr/>
        </p:nvPicPr>
        <p:blipFill>
          <a:blip r:embed="rId3"/>
          <a:srcRect/>
          <a:stretch>
            <a:fillRect/>
          </a:stretch>
        </p:blipFill>
        <p:spPr bwMode="auto">
          <a:xfrm>
            <a:off x="5334000" y="685800"/>
            <a:ext cx="3886200" cy="291465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zh-TW" altLang="en-US" b="1" dirty="0">
                <a:solidFill>
                  <a:schemeClr val="tx2"/>
                </a:solidFill>
                <a:latin typeface="微軟正黑體" pitchFamily="34" charset="-120"/>
                <a:ea typeface="微軟正黑體" pitchFamily="34" charset="-120"/>
              </a:rPr>
              <a:t>方法</a:t>
            </a:r>
            <a:endParaRPr altLang="en-US" b="1" dirty="0">
              <a:solidFill>
                <a:schemeClr val="tx2"/>
              </a:solidFill>
              <a:latin typeface="微軟正黑體" pitchFamily="34" charset="-120"/>
              <a:ea typeface="微軟正黑體" pitchFamily="34" charset="-120"/>
            </a:endParaRPr>
          </a:p>
        </p:txBody>
      </p:sp>
      <p:sp>
        <p:nvSpPr>
          <p:cNvPr id="3" name="Content Placeholder 2"/>
          <p:cNvSpPr>
            <a:spLocks noGrp="1"/>
          </p:cNvSpPr>
          <p:nvPr>
            <p:ph idx="1"/>
          </p:nvPr>
        </p:nvSpPr>
        <p:spPr>
          <a:xfrm>
            <a:off x="381000" y="1412875"/>
            <a:ext cx="8382000" cy="4481227"/>
          </a:xfrm>
        </p:spPr>
        <p:txBody>
          <a:bodyPr/>
          <a:lstStyle/>
          <a:p>
            <a:r>
              <a:rPr lang="zh-TW" altLang="en-US" dirty="0" smtClean="0"/>
              <a:t>呼叫 </a:t>
            </a:r>
            <a:r>
              <a:rPr lang="en-US" altLang="zh-TW" dirty="0" smtClean="0"/>
              <a:t>.NET </a:t>
            </a:r>
            <a:r>
              <a:rPr lang="zh-TW" altLang="en-US" dirty="0" smtClean="0"/>
              <a:t>屬性、方法時，大小寫有別</a:t>
            </a:r>
            <a:endParaRPr lang="en-US" altLang="en-US" dirty="0" smtClean="0"/>
          </a:p>
          <a:p>
            <a:r>
              <a:rPr lang="en-US" dirty="0" err="1" smtClean="0">
                <a:solidFill>
                  <a:srgbClr val="FFC000"/>
                </a:solidFill>
              </a:rPr>
              <a:t>GetLevel</a:t>
            </a:r>
            <a:r>
              <a:rPr lang="zh-TW" altLang="en-US" dirty="0" smtClean="0"/>
              <a:t>：傳回在樹狀結構中的深度</a:t>
            </a:r>
            <a:endParaRPr lang="en-US" dirty="0" smtClean="0"/>
          </a:p>
          <a:p>
            <a:r>
              <a:rPr lang="en-US" dirty="0" smtClean="0">
                <a:solidFill>
                  <a:srgbClr val="FFC000"/>
                </a:solidFill>
              </a:rPr>
              <a:t>HIERARCHYID::</a:t>
            </a:r>
            <a:r>
              <a:rPr lang="en-US" dirty="0" err="1" smtClean="0">
                <a:solidFill>
                  <a:srgbClr val="FFC000"/>
                </a:solidFill>
              </a:rPr>
              <a:t>GetRoot</a:t>
            </a:r>
            <a:r>
              <a:rPr lang="zh-TW" altLang="en-US" dirty="0" smtClean="0"/>
              <a:t>：靜態方法，傳回樹的根結點</a:t>
            </a:r>
            <a:endParaRPr lang="en-US" dirty="0" smtClean="0"/>
          </a:p>
          <a:p>
            <a:r>
              <a:rPr lang="en-US" dirty="0" err="1" smtClean="0">
                <a:solidFill>
                  <a:srgbClr val="FFC000"/>
                </a:solidFill>
              </a:rPr>
              <a:t>GetAncestor</a:t>
            </a:r>
            <a:r>
              <a:rPr lang="en-US" dirty="0" smtClean="0">
                <a:solidFill>
                  <a:srgbClr val="FFC000"/>
                </a:solidFill>
              </a:rPr>
              <a:t>(@n)</a:t>
            </a:r>
            <a:r>
              <a:rPr lang="zh-TW" altLang="en-US" dirty="0" smtClean="0"/>
              <a:t>：取得 </a:t>
            </a:r>
            <a:r>
              <a:rPr lang="en-US" altLang="zh-TW" dirty="0" smtClean="0">
                <a:solidFill>
                  <a:srgbClr val="FFC000"/>
                </a:solidFill>
              </a:rPr>
              <a:t>@n</a:t>
            </a:r>
            <a:r>
              <a:rPr lang="en-US" altLang="zh-TW" dirty="0" smtClean="0"/>
              <a:t> </a:t>
            </a:r>
            <a:r>
              <a:rPr lang="zh-TW" altLang="en-US" dirty="0" smtClean="0"/>
              <a:t>層以上的祖先</a:t>
            </a:r>
            <a:endParaRPr lang="en-US" dirty="0" smtClean="0"/>
          </a:p>
          <a:p>
            <a:r>
              <a:rPr lang="en-US" dirty="0" err="1" smtClean="0">
                <a:solidFill>
                  <a:srgbClr val="FFC000"/>
                </a:solidFill>
              </a:rPr>
              <a:t>GetDescendant</a:t>
            </a:r>
            <a:r>
              <a:rPr lang="en-US" dirty="0" smtClean="0">
                <a:solidFill>
                  <a:srgbClr val="FFC000"/>
                </a:solidFill>
              </a:rPr>
              <a:t>(@</a:t>
            </a:r>
            <a:r>
              <a:rPr lang="zh-TW" altLang="en-US" dirty="0" smtClean="0">
                <a:solidFill>
                  <a:srgbClr val="FFC000"/>
                </a:solidFill>
              </a:rPr>
              <a:t>左</a:t>
            </a:r>
            <a:r>
              <a:rPr lang="en-US" dirty="0" smtClean="0">
                <a:solidFill>
                  <a:srgbClr val="FFC000"/>
                </a:solidFill>
              </a:rPr>
              <a:t>, @</a:t>
            </a:r>
            <a:r>
              <a:rPr lang="zh-TW" altLang="en-US" dirty="0" smtClean="0">
                <a:solidFill>
                  <a:srgbClr val="FFC000"/>
                </a:solidFill>
              </a:rPr>
              <a:t>右</a:t>
            </a:r>
            <a:r>
              <a:rPr lang="en-US" dirty="0" smtClean="0">
                <a:solidFill>
                  <a:srgbClr val="FFC000"/>
                </a:solidFill>
              </a:rPr>
              <a:t>)</a:t>
            </a:r>
            <a:r>
              <a:rPr lang="zh-TW" altLang="en-US" dirty="0" smtClean="0"/>
              <a:t>：傳回新的</a:t>
            </a:r>
            <a:r>
              <a:rPr lang="en-US" altLang="zh-TW" dirty="0" err="1" smtClean="0"/>
              <a:t>HierarchyID</a:t>
            </a:r>
            <a:r>
              <a:rPr lang="en-US" altLang="zh-TW" dirty="0" smtClean="0"/>
              <a:t> </a:t>
            </a:r>
            <a:r>
              <a:rPr lang="zh-TW" altLang="en-US" dirty="0" smtClean="0"/>
              <a:t>值，當下節點的子孫，介於</a:t>
            </a:r>
            <a:r>
              <a:rPr lang="en-US" dirty="0" smtClean="0"/>
              <a:t> </a:t>
            </a:r>
            <a:r>
              <a:rPr lang="en-US" dirty="0" smtClean="0">
                <a:solidFill>
                  <a:srgbClr val="FFC000"/>
                </a:solidFill>
              </a:rPr>
              <a:t>@</a:t>
            </a:r>
            <a:r>
              <a:rPr lang="zh-TW" altLang="en-US" dirty="0" smtClean="0">
                <a:solidFill>
                  <a:srgbClr val="FFC000"/>
                </a:solidFill>
              </a:rPr>
              <a:t>左</a:t>
            </a:r>
            <a:r>
              <a:rPr lang="en-US" dirty="0" smtClean="0"/>
              <a:t> </a:t>
            </a:r>
            <a:r>
              <a:rPr lang="zh-TW" altLang="en-US" dirty="0" smtClean="0"/>
              <a:t>和</a:t>
            </a:r>
            <a:r>
              <a:rPr lang="en-US" dirty="0" smtClean="0"/>
              <a:t> </a:t>
            </a:r>
            <a:r>
              <a:rPr lang="en-US" dirty="0" smtClean="0">
                <a:solidFill>
                  <a:srgbClr val="FFC000"/>
                </a:solidFill>
              </a:rPr>
              <a:t>@</a:t>
            </a:r>
            <a:r>
              <a:rPr lang="zh-TW" altLang="en-US" dirty="0" smtClean="0">
                <a:solidFill>
                  <a:srgbClr val="FFC000"/>
                </a:solidFill>
              </a:rPr>
              <a:t>右</a:t>
            </a:r>
            <a:r>
              <a:rPr lang="zh-TW" altLang="en-US" dirty="0" smtClean="0"/>
              <a:t> 之間</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vert="horz" wrap="square" lIns="0" tIns="0" rIns="0" bIns="0" rtlCol="0" anchor="t">
            <a:spAutoFit/>
          </a:bodyPr>
          <a:lstStyle/>
          <a:p>
            <a:r>
              <a:rPr altLang="en-US" b="1" dirty="0">
                <a:solidFill>
                  <a:schemeClr val="tx2"/>
                </a:solidFill>
                <a:latin typeface="微軟正黑體" pitchFamily="34" charset="-120"/>
                <a:ea typeface="微軟正黑體" pitchFamily="34" charset="-120"/>
              </a:rPr>
              <a:t>HIERARCHYID </a:t>
            </a:r>
            <a:r>
              <a:rPr lang="zh-TW" altLang="en-US" b="1" dirty="0">
                <a:solidFill>
                  <a:schemeClr val="tx2"/>
                </a:solidFill>
                <a:latin typeface="微軟正黑體" pitchFamily="34" charset="-120"/>
                <a:ea typeface="微軟正黑體" pitchFamily="34" charset="-120"/>
              </a:rPr>
              <a:t>資料類型</a:t>
            </a:r>
            <a:endParaRPr altLang="en-US" b="1" dirty="0">
              <a:solidFill>
                <a:schemeClr val="tx2"/>
              </a:solidFill>
              <a:latin typeface="微軟正黑體" pitchFamily="34" charset="-120"/>
              <a:ea typeface="微軟正黑體" pitchFamily="34" charset="-120"/>
            </a:endParaRPr>
          </a:p>
        </p:txBody>
      </p:sp>
      <p:sp>
        <p:nvSpPr>
          <p:cNvPr id="6" name="文字版面配置區 5"/>
          <p:cNvSpPr>
            <a:spLocks noGrp="1"/>
          </p:cNvSpPr>
          <p:nvPr>
            <p:ph type="body" sz="quarter" idx="10"/>
          </p:nvPr>
        </p:nvSpPr>
        <p:spPr>
          <a:xfrm>
            <a:off x="387055" y="1572364"/>
            <a:ext cx="8346073" cy="4653582"/>
          </a:xfrm>
        </p:spPr>
        <p:txBody>
          <a:bodyPr/>
          <a:lstStyle/>
          <a:p>
            <a:r>
              <a:rPr lang="en-US" sz="1800" dirty="0" smtClean="0">
                <a:solidFill>
                  <a:schemeClr val="bg1"/>
                </a:solidFill>
              </a:rPr>
              <a:t>CREATE TABLE </a:t>
            </a:r>
            <a:r>
              <a:rPr lang="en-US" sz="1800" dirty="0" err="1" smtClean="0">
                <a:solidFill>
                  <a:schemeClr val="bg1"/>
                </a:solidFill>
              </a:rPr>
              <a:t>dbo.Employees</a:t>
            </a:r>
            <a:endParaRPr lang="en-US" sz="1800" dirty="0" smtClean="0">
              <a:solidFill>
                <a:schemeClr val="bg1"/>
              </a:solidFill>
            </a:endParaRPr>
          </a:p>
          <a:p>
            <a:r>
              <a:rPr lang="en-US" sz="1800" dirty="0" smtClean="0">
                <a:solidFill>
                  <a:schemeClr val="bg1"/>
                </a:solidFill>
              </a:rPr>
              <a:t>(</a:t>
            </a:r>
          </a:p>
          <a:p>
            <a:r>
              <a:rPr lang="en-US" sz="1800" dirty="0" smtClean="0">
                <a:solidFill>
                  <a:schemeClr val="bg1"/>
                </a:solidFill>
              </a:rPr>
              <a:t>  </a:t>
            </a:r>
            <a:r>
              <a:rPr lang="en-US" sz="1800" dirty="0" err="1" smtClean="0">
                <a:solidFill>
                  <a:schemeClr val="bg1"/>
                </a:solidFill>
              </a:rPr>
              <a:t>empid</a:t>
            </a:r>
            <a:r>
              <a:rPr lang="en-US" sz="1800" dirty="0" smtClean="0">
                <a:solidFill>
                  <a:schemeClr val="bg1"/>
                </a:solidFill>
              </a:rPr>
              <a:t>   INT NOT NULL,</a:t>
            </a:r>
          </a:p>
          <a:p>
            <a:r>
              <a:rPr lang="en-US" sz="1800" dirty="0" smtClean="0">
                <a:solidFill>
                  <a:schemeClr val="bg1"/>
                </a:solidFill>
              </a:rPr>
              <a:t>  hid     HIERARCHYID NOT NULL,</a:t>
            </a:r>
          </a:p>
          <a:p>
            <a:r>
              <a:rPr lang="en-US" sz="1800" dirty="0" smtClean="0">
                <a:solidFill>
                  <a:schemeClr val="bg1"/>
                </a:solidFill>
              </a:rPr>
              <a:t>  </a:t>
            </a:r>
            <a:r>
              <a:rPr lang="en-US" sz="1800" dirty="0" err="1" smtClean="0">
                <a:solidFill>
                  <a:schemeClr val="bg1"/>
                </a:solidFill>
              </a:rPr>
              <a:t>lvl</a:t>
            </a:r>
            <a:r>
              <a:rPr lang="en-US" sz="1800" dirty="0" smtClean="0">
                <a:solidFill>
                  <a:schemeClr val="bg1"/>
                </a:solidFill>
              </a:rPr>
              <a:t> AS </a:t>
            </a:r>
            <a:r>
              <a:rPr lang="en-US" sz="1800" dirty="0" err="1" smtClean="0">
                <a:solidFill>
                  <a:schemeClr val="bg1"/>
                </a:solidFill>
              </a:rPr>
              <a:t>hid.GetLevel</a:t>
            </a:r>
            <a:r>
              <a:rPr lang="en-US" sz="1800" dirty="0" smtClean="0">
                <a:solidFill>
                  <a:schemeClr val="bg1"/>
                </a:solidFill>
              </a:rPr>
              <a:t>() PERSISTED,</a:t>
            </a:r>
          </a:p>
          <a:p>
            <a:r>
              <a:rPr lang="en-US" sz="1800" dirty="0" smtClean="0">
                <a:solidFill>
                  <a:schemeClr val="bg1"/>
                </a:solidFill>
              </a:rPr>
              <a:t>  </a:t>
            </a:r>
            <a:r>
              <a:rPr lang="en-US" sz="1800" dirty="0" err="1" smtClean="0">
                <a:solidFill>
                  <a:schemeClr val="bg1"/>
                </a:solidFill>
              </a:rPr>
              <a:t>empname</a:t>
            </a:r>
            <a:r>
              <a:rPr lang="en-US" sz="1800" dirty="0" smtClean="0">
                <a:solidFill>
                  <a:schemeClr val="bg1"/>
                </a:solidFill>
              </a:rPr>
              <a:t> VARCHAR(25) NOT NULL,</a:t>
            </a:r>
          </a:p>
          <a:p>
            <a:r>
              <a:rPr lang="en-US" sz="1800" dirty="0" smtClean="0">
                <a:solidFill>
                  <a:schemeClr val="bg1"/>
                </a:solidFill>
              </a:rPr>
              <a:t>  salary  MONEY       NOT NULL</a:t>
            </a:r>
          </a:p>
          <a:p>
            <a:r>
              <a:rPr lang="en-US" sz="1800" dirty="0" smtClean="0">
                <a:solidFill>
                  <a:schemeClr val="bg1"/>
                </a:solidFill>
              </a:rPr>
              <a:t>);</a:t>
            </a:r>
          </a:p>
          <a:p>
            <a:r>
              <a:rPr lang="en-US" altLang="zh-TW" sz="1800" dirty="0" smtClean="0">
                <a:solidFill>
                  <a:srgbClr val="008000"/>
                </a:solidFill>
              </a:rPr>
              <a:t>--</a:t>
            </a:r>
            <a:r>
              <a:rPr lang="zh-TW" altLang="en-US" sz="1800" dirty="0" smtClean="0">
                <a:solidFill>
                  <a:srgbClr val="008000"/>
                </a:solidFill>
              </a:rPr>
              <a:t>按照深度優先搜尋</a:t>
            </a:r>
            <a:endParaRPr lang="en-US" sz="1800" dirty="0" smtClean="0">
              <a:solidFill>
                <a:schemeClr val="bg1"/>
              </a:solidFill>
            </a:endParaRPr>
          </a:p>
          <a:p>
            <a:r>
              <a:rPr lang="en-US" sz="1800" dirty="0" smtClean="0">
                <a:solidFill>
                  <a:schemeClr val="bg1"/>
                </a:solidFill>
              </a:rPr>
              <a:t>CREATE UNIQUE CLUSTERED INDEX </a:t>
            </a:r>
            <a:r>
              <a:rPr lang="en-US" sz="1800" dirty="0" err="1" smtClean="0">
                <a:solidFill>
                  <a:schemeClr val="bg1"/>
                </a:solidFill>
              </a:rPr>
              <a:t>idx_depth_first</a:t>
            </a:r>
            <a:endParaRPr lang="en-US" sz="1800" dirty="0" smtClean="0">
              <a:solidFill>
                <a:schemeClr val="bg1"/>
              </a:solidFill>
            </a:endParaRPr>
          </a:p>
          <a:p>
            <a:r>
              <a:rPr lang="en-US" sz="1800" dirty="0" smtClean="0">
                <a:solidFill>
                  <a:schemeClr val="bg1"/>
                </a:solidFill>
              </a:rPr>
              <a:t>  ON </a:t>
            </a:r>
            <a:r>
              <a:rPr lang="en-US" sz="1800" dirty="0" err="1" smtClean="0">
                <a:solidFill>
                  <a:schemeClr val="bg1"/>
                </a:solidFill>
              </a:rPr>
              <a:t>dbo.Employees</a:t>
            </a:r>
            <a:r>
              <a:rPr lang="en-US" sz="1800" dirty="0" smtClean="0">
                <a:solidFill>
                  <a:schemeClr val="bg1"/>
                </a:solidFill>
              </a:rPr>
              <a:t>(hid);</a:t>
            </a:r>
          </a:p>
          <a:p>
            <a:endParaRPr lang="en-US" sz="1800" dirty="0" smtClean="0">
              <a:solidFill>
                <a:schemeClr val="bg1"/>
              </a:solidFill>
            </a:endParaRPr>
          </a:p>
          <a:p>
            <a:endParaRPr lang="en-US" sz="1800" dirty="0" smtClean="0">
              <a:solidFill>
                <a:schemeClr val="bg1"/>
              </a:solidFill>
            </a:endParaRPr>
          </a:p>
          <a:p>
            <a:r>
              <a:rPr lang="en-US" altLang="zh-TW" sz="1800" dirty="0" smtClean="0">
                <a:solidFill>
                  <a:srgbClr val="008000"/>
                </a:solidFill>
              </a:rPr>
              <a:t>--</a:t>
            </a:r>
            <a:r>
              <a:rPr lang="zh-TW" altLang="en-US" sz="1800" dirty="0" smtClean="0">
                <a:solidFill>
                  <a:srgbClr val="008000"/>
                </a:solidFill>
              </a:rPr>
              <a:t>按照廣度優先搜尋</a:t>
            </a:r>
            <a:endParaRPr lang="en-US" sz="1800" dirty="0" smtClean="0">
              <a:solidFill>
                <a:schemeClr val="bg1"/>
              </a:solidFill>
            </a:endParaRPr>
          </a:p>
          <a:p>
            <a:r>
              <a:rPr lang="en-US" sz="1800" dirty="0" smtClean="0">
                <a:solidFill>
                  <a:schemeClr val="bg1"/>
                </a:solidFill>
              </a:rPr>
              <a:t>CREATE UNIQUE INDEX </a:t>
            </a:r>
            <a:r>
              <a:rPr lang="en-US" sz="1800" dirty="0" err="1" smtClean="0">
                <a:solidFill>
                  <a:schemeClr val="bg1"/>
                </a:solidFill>
              </a:rPr>
              <a:t>idx_breadth_first</a:t>
            </a:r>
            <a:endParaRPr lang="en-US" sz="1800" dirty="0" smtClean="0">
              <a:solidFill>
                <a:schemeClr val="bg1"/>
              </a:solidFill>
            </a:endParaRPr>
          </a:p>
          <a:p>
            <a:r>
              <a:rPr lang="en-US" sz="1800" dirty="0" smtClean="0">
                <a:solidFill>
                  <a:schemeClr val="bg1"/>
                </a:solidFill>
              </a:rPr>
              <a:t>  ON </a:t>
            </a:r>
            <a:r>
              <a:rPr lang="en-US" sz="1800" dirty="0" err="1" smtClean="0">
                <a:solidFill>
                  <a:schemeClr val="bg1"/>
                </a:solidFill>
              </a:rPr>
              <a:t>dbo.Employees</a:t>
            </a:r>
            <a:r>
              <a:rPr lang="en-US" sz="1800" dirty="0" smtClean="0">
                <a:solidFill>
                  <a:schemeClr val="bg1"/>
                </a:solidFill>
              </a:rPr>
              <a:t>(</a:t>
            </a:r>
            <a:r>
              <a:rPr lang="en-US" sz="1800" dirty="0" err="1" smtClean="0">
                <a:solidFill>
                  <a:schemeClr val="bg1"/>
                </a:solidFill>
              </a:rPr>
              <a:t>lvl</a:t>
            </a:r>
            <a:r>
              <a:rPr lang="en-US" sz="1800" dirty="0" smtClean="0">
                <a:solidFill>
                  <a:schemeClr val="bg1"/>
                </a:solidFill>
              </a:rPr>
              <a:t>, hid);</a:t>
            </a:r>
          </a:p>
          <a:p>
            <a:endParaRPr lang="zh-TW" altLang="en-US" sz="1800" dirty="0"/>
          </a:p>
        </p:txBody>
      </p:sp>
      <p:pic>
        <p:nvPicPr>
          <p:cNvPr id="4" name="Picture 3" descr="hierarchy1.gif"/>
          <p:cNvPicPr>
            <a:picLocks noChangeAspect="1"/>
          </p:cNvPicPr>
          <p:nvPr/>
        </p:nvPicPr>
        <p:blipFill>
          <a:blip r:embed="rId3"/>
          <a:srcRect/>
          <a:stretch>
            <a:fillRect/>
          </a:stretch>
        </p:blipFill>
        <p:spPr bwMode="auto">
          <a:xfrm>
            <a:off x="5962650" y="2819400"/>
            <a:ext cx="3181350" cy="1943100"/>
          </a:xfrm>
          <a:prstGeom prst="rect">
            <a:avLst/>
          </a:prstGeom>
          <a:noFill/>
          <a:ln w="9525">
            <a:noFill/>
            <a:miter lim="800000"/>
            <a:headEnd/>
            <a:tailEnd/>
          </a:ln>
        </p:spPr>
      </p:pic>
      <p:pic>
        <p:nvPicPr>
          <p:cNvPr id="5" name="Picture 4" descr="hierarchy2.gif"/>
          <p:cNvPicPr>
            <a:picLocks noChangeAspect="1"/>
          </p:cNvPicPr>
          <p:nvPr/>
        </p:nvPicPr>
        <p:blipFill>
          <a:blip r:embed="rId4"/>
          <a:srcRect/>
          <a:stretch>
            <a:fillRect/>
          </a:stretch>
        </p:blipFill>
        <p:spPr bwMode="auto">
          <a:xfrm>
            <a:off x="5962650" y="4914900"/>
            <a:ext cx="3181350" cy="1943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08_Launch_Wave_template_4x3">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B26D0E28FB3F4BAF4645C63F93163E" ma:contentTypeVersion="0" ma:contentTypeDescription="Create a new document." ma:contentTypeScope="" ma:versionID="69b8cbffc3d10ab8a71b413955957f9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FE67528-7DA2-4BF8-B806-0A9E3E64B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7D5AF3C-ACCE-42D0-9E49-61A4BCBE26F6}">
  <ds:schemaRefs>
    <ds:schemaRef ds:uri="http://schemas.microsoft.com/sharepoint/v3/contenttype/forms"/>
  </ds:schemaRefs>
</ds:datastoreItem>
</file>

<file path=customXml/itemProps3.xml><?xml version="1.0" encoding="utf-8"?>
<ds:datastoreItem xmlns:ds="http://schemas.openxmlformats.org/officeDocument/2006/customXml" ds:itemID="{0797763E-6DB6-456B-BC06-16659B84FE1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6180</TotalTime>
  <Words>3215</Words>
  <Application>Microsoft Office PowerPoint</Application>
  <PresentationFormat>如螢幕大小 (4:3)</PresentationFormat>
  <Paragraphs>562</Paragraphs>
  <Slides>38</Slides>
  <Notes>35</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2008_Launch_Wave_template_4x3</vt:lpstr>
      <vt:lpstr>投影片 1</vt:lpstr>
      <vt:lpstr>大綱</vt:lpstr>
      <vt:lpstr>新的資料類型</vt:lpstr>
      <vt:lpstr>日期時間資料類型</vt:lpstr>
      <vt:lpstr>關於日期時間的新函數</vt:lpstr>
      <vt:lpstr>DATEPART 、DATENAME 新的部分</vt:lpstr>
      <vt:lpstr>HierarchyID 資料型態</vt:lpstr>
      <vt:lpstr>方法</vt:lpstr>
      <vt:lpstr>HIERARCHYID 資料類型</vt:lpstr>
      <vt:lpstr>HIERARCHYID 類型 – 增加節點</vt:lpstr>
      <vt:lpstr>方法</vt:lpstr>
      <vt:lpstr>查詢 HIERARCHYID 類型</vt:lpstr>
      <vt:lpstr>方法</vt:lpstr>
      <vt:lpstr>方法</vt:lpstr>
      <vt:lpstr>移動子樹</vt:lpstr>
      <vt:lpstr>強化 T-SQL</vt:lpstr>
      <vt:lpstr>T-SQL 有趣的新語法 …</vt:lpstr>
      <vt:lpstr>T-SQL 有趣的新語法 …</vt:lpstr>
      <vt:lpstr>資料表類型參數程式碼範例</vt:lpstr>
      <vt:lpstr>MERGE 程式碼範例</vt:lpstr>
      <vt:lpstr>OUTPUT 子句和 $action 函數</vt:lpstr>
      <vt:lpstr>MERGE 使用 Table 運算式</vt:lpstr>
      <vt:lpstr>Grouping Sets</vt:lpstr>
      <vt:lpstr>2008 增強的 Grouping Sets</vt:lpstr>
      <vt:lpstr>GROUPING SETS 子句</vt:lpstr>
      <vt:lpstr>CUBE 和 ROLLUP 子句</vt:lpstr>
      <vt:lpstr>CUBE 和 ROLLUP 子句</vt:lpstr>
      <vt:lpstr>Grouping Sets 代數</vt:lpstr>
      <vt:lpstr>Grouping Sets 代數</vt:lpstr>
      <vt:lpstr>Grouping Sets 代數</vt:lpstr>
      <vt:lpstr>Grouping Sets 代數</vt:lpstr>
      <vt:lpstr>Grouping Sets 代數</vt:lpstr>
      <vt:lpstr>Grouping Sets 代數</vt:lpstr>
      <vt:lpstr>GROUPING_ID</vt:lpstr>
      <vt:lpstr>GROUPING_ID</vt:lpstr>
      <vt:lpstr>結論</vt:lpstr>
      <vt:lpstr>相關資源</vt:lpstr>
      <vt:lpstr>投影片 38</vt:lpstr>
    </vt:vector>
  </TitlesOfParts>
  <Manager>&lt;Speech Writer/content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2008 新增的 T-SQL 與資料型態 </dc:title>
  <dc:subject/>
  <dc:creator>胡百敬</dc:creator>
  <dc:description/>
  <cp:lastModifiedBy>byron</cp:lastModifiedBy>
  <cp:revision>408</cp:revision>
  <dcterms:created xsi:type="dcterms:W3CDTF">2007-11-19T06:56:11Z</dcterms:created>
  <dcterms:modified xsi:type="dcterms:W3CDTF">2009-01-05T05:05:34Z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0x0101007AB26D0E28FB3F4BAF4645C63F93163E</vt:lpwstr>
  </property>
</Properties>
</file>