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358" r:id="rId3"/>
    <p:sldId id="352" r:id="rId4"/>
    <p:sldId id="354" r:id="rId5"/>
    <p:sldId id="267" r:id="rId6"/>
    <p:sldId id="363" r:id="rId7"/>
    <p:sldId id="364" r:id="rId8"/>
    <p:sldId id="356" r:id="rId9"/>
    <p:sldId id="357" r:id="rId10"/>
    <p:sldId id="338" r:id="rId11"/>
    <p:sldId id="347" r:id="rId12"/>
    <p:sldId id="369" r:id="rId13"/>
    <p:sldId id="368" r:id="rId14"/>
    <p:sldId id="339" r:id="rId15"/>
    <p:sldId id="340" r:id="rId16"/>
    <p:sldId id="341" r:id="rId17"/>
    <p:sldId id="362" r:id="rId18"/>
    <p:sldId id="365" r:id="rId19"/>
    <p:sldId id="371" r:id="rId20"/>
    <p:sldId id="366" r:id="rId21"/>
    <p:sldId id="367" r:id="rId22"/>
    <p:sldId id="370" r:id="rId23"/>
    <p:sldId id="373" r:id="rId24"/>
    <p:sldId id="372" r:id="rId25"/>
    <p:sldId id="361" r:id="rId26"/>
    <p:sldId id="323" r:id="rId27"/>
    <p:sldId id="294" r:id="rId28"/>
    <p:sldId id="359" r:id="rId2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41CD6"/>
    <a:srgbClr val="8FFF8F"/>
    <a:srgbClr val="CC3300"/>
    <a:srgbClr val="FF0000"/>
    <a:srgbClr val="009900"/>
    <a:srgbClr val="006600"/>
    <a:srgbClr val="5F5F5F"/>
    <a:srgbClr val="969696"/>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66" autoAdjust="0"/>
    <p:restoredTop sz="75965" autoAdjust="0"/>
  </p:normalViewPr>
  <p:slideViewPr>
    <p:cSldViewPr>
      <p:cViewPr>
        <p:scale>
          <a:sx n="53" d="100"/>
          <a:sy n="53" d="100"/>
        </p:scale>
        <p:origin x="-813"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7-06-04T17:20:27.445" idx="1">
    <p:pos x="-1766" y="-1850"/>
    <p:text>Remove bottom green line and reformat the remaing three lines / bubbles to occupy screen - make slide clolour fit with the rest of the slide.
2nd and 3rd line and bubbles each need to build on a CLICK.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8CEC49-6947-438A-9230-ED21A0093676}"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5355CD6-B441-4EC4-9E05-6055FFD7BDDC}" type="slidenum">
              <a:rPr lang="en-US" altLang="zh-TW"/>
              <a:pPr/>
              <a:t>1</a:t>
            </a:fld>
            <a:endParaRPr lang="en-US" altLang="zh-TW"/>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0" y="4343695"/>
            <a:ext cx="6697570" cy="4800305"/>
          </a:xfrm>
          <a:noFill/>
          <a:ln/>
        </p:spPr>
        <p:txBody>
          <a:bodyPr/>
          <a:lstStyle/>
          <a:p>
            <a:pPr>
              <a:lnSpc>
                <a:spcPct val="85000"/>
              </a:lnSpc>
              <a:spcBef>
                <a:spcPct val="20000"/>
              </a:spcBef>
            </a:pPr>
            <a:r>
              <a:rPr lang="en-US" altLang="zh-TW" sz="1000" b="1" smtClean="0"/>
              <a:t>Slide 4:  Presentation Title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a:xfrm>
            <a:off x="3884613" y="8685932"/>
            <a:ext cx="2971800" cy="456489"/>
          </a:xfrm>
          <a:prstGeom prst="rect">
            <a:avLst/>
          </a:prstGeom>
          <a:noFill/>
        </p:spPr>
        <p:txBody>
          <a:bodyPr lIns="91693" tIns="45847" rIns="91693" bIns="45847" anchor="b"/>
          <a:lstStyle/>
          <a:p>
            <a:pPr algn="r" fontAlgn="auto">
              <a:spcBef>
                <a:spcPts val="0"/>
              </a:spcBef>
              <a:spcAft>
                <a:spcPts val="0"/>
              </a:spcAft>
              <a:defRPr/>
            </a:pPr>
            <a:fld id="{8BF2236D-B97E-4DEB-970E-76BBFD79DC28}" type="slidenum">
              <a:rPr lang="en-US" sz="1200">
                <a:latin typeface="+mn-lt"/>
                <a:ea typeface="+mn-ea"/>
                <a:cs typeface="+mn-cs"/>
              </a:rPr>
              <a:pPr algn="r" fontAlgn="auto">
                <a:spcBef>
                  <a:spcPts val="0"/>
                </a:spcBef>
                <a:spcAft>
                  <a:spcPts val="0"/>
                </a:spcAft>
                <a:defRPr/>
              </a:pPr>
              <a:t>11</a:t>
            </a:fld>
            <a:endParaRPr lang="en-US" sz="1200" dirty="0">
              <a:latin typeface="+mn-lt"/>
              <a:ea typeface="+mn-ea"/>
              <a:cs typeface="+mn-cs"/>
            </a:endParaRPr>
          </a:p>
        </p:txBody>
      </p:sp>
      <p:sp>
        <p:nvSpPr>
          <p:cNvPr id="158722" name="Rectangle 2"/>
          <p:cNvSpPr>
            <a:spLocks noGrp="1" noRot="1" noChangeAspect="1" noChangeArrowheads="1" noTextEdit="1"/>
          </p:cNvSpPr>
          <p:nvPr>
            <p:ph type="sldImg"/>
          </p:nvPr>
        </p:nvSpPr>
        <p:spPr bwMode="auto">
          <a:xfrm>
            <a:off x="1150938" y="688975"/>
            <a:ext cx="4568825" cy="3425825"/>
          </a:xfrm>
          <a:noFill/>
          <a:ln>
            <a:solidFill>
              <a:srgbClr val="000000"/>
            </a:solidFill>
            <a:miter lim="800000"/>
            <a:headEnd/>
            <a:tailEnd/>
          </a:ln>
        </p:spPr>
      </p:sp>
      <p:sp>
        <p:nvSpPr>
          <p:cNvPr id="158723" name="Rectangle 3"/>
          <p:cNvSpPr>
            <a:spLocks noGrp="1" noChangeArrowheads="1"/>
          </p:cNvSpPr>
          <p:nvPr>
            <p:ph type="body" idx="1"/>
          </p:nvPr>
        </p:nvSpPr>
        <p:spPr bwMode="auto">
          <a:xfrm>
            <a:off x="914400" y="4342177"/>
            <a:ext cx="5029200" cy="4114720"/>
          </a:xfrm>
          <a:noFill/>
        </p:spPr>
        <p:txBody>
          <a:bodyPr wrap="square" numCol="1" anchor="t" anchorCtr="0" compatLnSpc="1">
            <a:prstTxWarp prst="textNoShape">
              <a:avLst/>
            </a:prstTxWarp>
            <a:normAutofit fontScale="85000" lnSpcReduction="10000"/>
          </a:bodyPr>
          <a:lstStyle/>
          <a:p>
            <a:r>
              <a:rPr lang="zh-TW" altLang="en-US" b="1" dirty="0" smtClean="0"/>
              <a:t>關鍵傳達資訊</a:t>
            </a:r>
            <a:r>
              <a:rPr lang="en-GB" altLang="zh-CN" b="1" dirty="0" smtClean="0"/>
              <a:t>:</a:t>
            </a:r>
            <a:endParaRPr lang="zh-CN" altLang="en-US" dirty="0" smtClean="0"/>
          </a:p>
          <a:p>
            <a:r>
              <a:rPr lang="en-US" altLang="zh-CN" dirty="0" smtClean="0"/>
              <a:t>Microsoft</a:t>
            </a:r>
            <a:r>
              <a:rPr lang="zh-TW" altLang="en-US" dirty="0" smtClean="0"/>
              <a:t>的願景是讓人們在任何時間、任何地點、利用任何設備都可以訪問表現出色的軟體，從而為人們授予強大能力。</a:t>
            </a:r>
            <a:endParaRPr lang="zh-CN" altLang="en-US" dirty="0" smtClean="0"/>
          </a:p>
          <a:p>
            <a:r>
              <a:rPr lang="en-GB" altLang="zh-CN" b="1" dirty="0" smtClean="0"/>
              <a:t> </a:t>
            </a:r>
            <a:endParaRPr lang="zh-CN" altLang="en-US" dirty="0" smtClean="0"/>
          </a:p>
          <a:p>
            <a:r>
              <a:rPr lang="zh-TW" altLang="en-US" b="1" dirty="0" smtClean="0"/>
              <a:t>投影片解說詞</a:t>
            </a:r>
            <a:r>
              <a:rPr lang="en-GB" altLang="zh-CN" b="1" dirty="0" smtClean="0"/>
              <a:t>:</a:t>
            </a:r>
            <a:endParaRPr lang="zh-CN" altLang="en-US" dirty="0" smtClean="0"/>
          </a:p>
          <a:p>
            <a:pPr>
              <a:buFontTx/>
              <a:buChar char="•"/>
            </a:pPr>
            <a:r>
              <a:rPr lang="en-US" altLang="zh-CN" dirty="0" smtClean="0"/>
              <a:t>Microsoft Mobile</a:t>
            </a:r>
            <a:r>
              <a:rPr lang="zh-TW" altLang="en-US" dirty="0" smtClean="0"/>
              <a:t>願景的基本前提在於</a:t>
            </a:r>
            <a:r>
              <a:rPr lang="en-US" altLang="zh-CN" dirty="0" smtClean="0"/>
              <a:t>MSFT</a:t>
            </a:r>
            <a:r>
              <a:rPr lang="zh-TW" altLang="en-US" dirty="0" smtClean="0"/>
              <a:t>理解了業務驅動因素和挑戰，並為了滿足這些因素的要求或應對挑戰而開發出了相互整合的解決方案。</a:t>
            </a:r>
            <a:endParaRPr lang="zh-CN" altLang="en-US" dirty="0" smtClean="0"/>
          </a:p>
          <a:p>
            <a:pPr>
              <a:buFontTx/>
              <a:buChar char="•"/>
            </a:pPr>
            <a:r>
              <a:rPr lang="zh-TW" altLang="en-US" dirty="0" smtClean="0"/>
              <a:t>目標是為了確保行動設備盡可能安全地遠端連接到人員、工具和資源，與重要資訊保存接觸（而且高效地開展工作）。</a:t>
            </a:r>
            <a:endParaRPr lang="zh-CN" altLang="en-US" dirty="0" smtClean="0"/>
          </a:p>
          <a:p>
            <a:pPr>
              <a:buFontTx/>
              <a:buChar char="•"/>
            </a:pPr>
            <a:r>
              <a:rPr lang="en-US" altLang="zh-CN" dirty="0" smtClean="0"/>
              <a:t>WM</a:t>
            </a:r>
            <a:r>
              <a:rPr lang="zh-TW" altLang="en-US" dirty="0" smtClean="0"/>
              <a:t>只不過眾多可供考慮的行動解決方案其中一項（ 稍後章節主要關注）</a:t>
            </a:r>
            <a:endParaRPr lang="zh-CN" altLang="en-US" dirty="0" smtClean="0"/>
          </a:p>
          <a:p>
            <a:pPr>
              <a:buFontTx/>
              <a:buChar char="•"/>
            </a:pPr>
            <a:r>
              <a:rPr lang="zh-CN" altLang="en-US" dirty="0" smtClean="0"/>
              <a:t>從多樣化的</a:t>
            </a:r>
            <a:r>
              <a:rPr lang="en-US" altLang="zh-CN" dirty="0" smtClean="0"/>
              <a:t>MSFT</a:t>
            </a:r>
            <a:r>
              <a:rPr lang="zh-TW" altLang="en-US" dirty="0" smtClean="0"/>
              <a:t>產品到防火牆的右側（</a:t>
            </a:r>
            <a:r>
              <a:rPr lang="en-US" altLang="zh-CN" dirty="0" smtClean="0"/>
              <a:t>MapPoint</a:t>
            </a:r>
            <a:r>
              <a:rPr lang="zh-CN" altLang="en-US" dirty="0" smtClean="0"/>
              <a:t>位置伺服器、</a:t>
            </a:r>
            <a:r>
              <a:rPr lang="en-US" altLang="zh-CN" dirty="0" smtClean="0"/>
              <a:t>MSN</a:t>
            </a:r>
            <a:r>
              <a:rPr lang="zh-TW" altLang="en-US" dirty="0" smtClean="0"/>
              <a:t>即時通訊工具、</a:t>
            </a:r>
            <a:r>
              <a:rPr lang="en-US" altLang="zh-CN" dirty="0" smtClean="0"/>
              <a:t>Outlook email –</a:t>
            </a:r>
            <a:r>
              <a:rPr lang="zh-TW" altLang="en-US" dirty="0" smtClean="0"/>
              <a:t>利用一些時間談及它們）</a:t>
            </a:r>
            <a:endParaRPr lang="zh-CN" altLang="en-US" dirty="0" smtClean="0"/>
          </a:p>
          <a:p>
            <a:pPr>
              <a:buFontTx/>
              <a:buChar char="•"/>
            </a:pPr>
            <a:r>
              <a:rPr lang="zh-TW" altLang="en-US" dirty="0" smtClean="0"/>
              <a:t>解決方案的優勢在於元件完美地匹配了由客戶回饋</a:t>
            </a:r>
            <a:r>
              <a:rPr lang="en-US" altLang="zh-CN" dirty="0" smtClean="0"/>
              <a:t>/</a:t>
            </a:r>
            <a:r>
              <a:rPr lang="zh-TW" altLang="en-US" dirty="0" smtClean="0"/>
              <a:t>需求而驅動的總體行動性戰略。</a:t>
            </a:r>
            <a:endParaRPr lang="zh-CN" altLang="en-US" dirty="0" smtClean="0"/>
          </a:p>
          <a:p>
            <a:r>
              <a:rPr lang="en-GB" altLang="zh-CN" dirty="0" smtClean="0"/>
              <a:t> </a:t>
            </a:r>
            <a:endParaRPr lang="zh-CN" altLang="en-US" dirty="0" smtClean="0"/>
          </a:p>
          <a:p>
            <a:r>
              <a:rPr lang="zh-CN" altLang="en-US" b="1" dirty="0" smtClean="0"/>
              <a:t>演講者注意</a:t>
            </a:r>
            <a:r>
              <a:rPr lang="en-GB" altLang="zh-CN" b="1" dirty="0" smtClean="0"/>
              <a:t>:</a:t>
            </a:r>
            <a:endParaRPr lang="zh-CN" altLang="en-US" dirty="0" smtClean="0"/>
          </a:p>
          <a:p>
            <a:pPr>
              <a:buFontTx/>
              <a:buChar char="•"/>
            </a:pPr>
            <a:r>
              <a:rPr lang="zh-TW" altLang="en-US" dirty="0" smtClean="0"/>
              <a:t>可以開玩笑說投影片太漂亮了</a:t>
            </a:r>
            <a:r>
              <a:rPr lang="en-US" altLang="zh-CN" dirty="0" smtClean="0"/>
              <a:t>…</a:t>
            </a:r>
            <a:r>
              <a:rPr lang="zh-TW" altLang="en-US" dirty="0" smtClean="0"/>
              <a:t>一定會贏得讚賞</a:t>
            </a:r>
            <a:r>
              <a:rPr lang="zh-CN" altLang="en-US" dirty="0" smtClean="0">
                <a:sym typeface="Wingdings" pitchFamily="2" charset="2"/>
              </a:rPr>
              <a:t></a:t>
            </a:r>
            <a:r>
              <a:rPr lang="zh-CN" altLang="en-US" dirty="0" smtClean="0"/>
              <a:t>。</a:t>
            </a:r>
          </a:p>
          <a:p>
            <a:pPr>
              <a:buFontTx/>
              <a:buChar char="•"/>
            </a:pPr>
            <a:r>
              <a:rPr lang="zh-CN" altLang="en-US" dirty="0" smtClean="0"/>
              <a:t>強調由</a:t>
            </a:r>
            <a:r>
              <a:rPr lang="en-GB" altLang="zh-CN" dirty="0" smtClean="0"/>
              <a:t>Microsoft</a:t>
            </a:r>
            <a:r>
              <a:rPr lang="zh-TW" altLang="en-US" dirty="0" smtClean="0"/>
              <a:t>行動願景而實現的授能的重要性。</a:t>
            </a:r>
            <a:endParaRPr lang="zh-CN" altLang="en-US" dirty="0" smtClean="0"/>
          </a:p>
          <a:p>
            <a:pPr>
              <a:buFontTx/>
              <a:buChar char="•"/>
            </a:pPr>
            <a:r>
              <a:rPr lang="zh-TW" altLang="en-US" dirty="0" smtClean="0"/>
              <a:t>解釋合作夥伴生態系統如何改進此願景？</a:t>
            </a:r>
            <a:endParaRPr lang="zh-CN" altLang="en-US" dirty="0" smtClean="0"/>
          </a:p>
          <a:p>
            <a:pPr>
              <a:buFontTx/>
              <a:buChar char="•"/>
            </a:pPr>
            <a:r>
              <a:rPr lang="zh-TW" altLang="en-US" dirty="0" smtClean="0"/>
              <a:t>討論在前面章節所看到的熟悉的</a:t>
            </a:r>
            <a:r>
              <a:rPr lang="en-GB" altLang="zh-CN" dirty="0" smtClean="0"/>
              <a:t>UI</a:t>
            </a:r>
            <a:r>
              <a:rPr lang="zh-TW" altLang="en-US" dirty="0" smtClean="0"/>
              <a:t>如何對授能的實現起到貢獻和推進作用。</a:t>
            </a:r>
            <a:endParaRPr lang="zh-CN" altLang="en-US" dirty="0" smtClean="0"/>
          </a:p>
          <a:p>
            <a:r>
              <a:rPr lang="en-GB" altLang="zh-CN" b="1" dirty="0" smtClean="0"/>
              <a:t> </a:t>
            </a:r>
            <a:endParaRPr lang="zh-CN" altLang="en-US" dirty="0" smtClean="0"/>
          </a:p>
          <a:p>
            <a:r>
              <a:rPr lang="zh-CN" altLang="en-US" b="1" dirty="0" smtClean="0"/>
              <a:t>投影片過渡</a:t>
            </a:r>
            <a:r>
              <a:rPr lang="en-GB" altLang="zh-CN" b="1" dirty="0" smtClean="0"/>
              <a:t>:</a:t>
            </a:r>
            <a:endParaRPr lang="zh-CN" altLang="en-US" dirty="0" smtClean="0"/>
          </a:p>
          <a:p>
            <a:r>
              <a:rPr lang="zh-TW" altLang="en-US" dirty="0" smtClean="0"/>
              <a:t>讓我們看一下某些</a:t>
            </a:r>
            <a:r>
              <a:rPr lang="en-GB" altLang="zh-CN" dirty="0" smtClean="0"/>
              <a:t>Microsoft</a:t>
            </a:r>
            <a:r>
              <a:rPr lang="zh-TW" altLang="en-US" dirty="0" smtClean="0"/>
              <a:t>伺服器元件，它們可以提供您在投影片中所看到的行動相互整合解決方案。</a:t>
            </a:r>
            <a:endParaRPr lang="en-GB" altLang="zh-CN" sz="900"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BAE3C64-6F0A-4B63-BFEA-B3B5482CEDDC}"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p:cNvSpPr>
            <a:spLocks noGrp="1" noRot="1" noChangeAspect="1" noTextEdit="1"/>
          </p:cNvSpPr>
          <p:nvPr>
            <p:ph type="sldImg"/>
          </p:nvPr>
        </p:nvSpPr>
        <p:spPr bwMode="auto">
          <a:noFill/>
          <a:ln>
            <a:solidFill>
              <a:srgbClr val="000000"/>
            </a:solidFill>
            <a:miter lim="800000"/>
            <a:headEnd/>
            <a:tailEnd/>
          </a:ln>
        </p:spPr>
      </p:sp>
      <p:sp>
        <p:nvSpPr>
          <p:cNvPr id="103426"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BFAEC19-9782-4818-A517-676D01628394}" type="slidenum">
              <a:rPr lang="en-US" sz="1200">
                <a:latin typeface="+mn-lt"/>
                <a:ea typeface="+mn-ea"/>
                <a:cs typeface="+mn-cs"/>
              </a:rPr>
              <a:pPr algn="r" fontAlgn="auto">
                <a:spcBef>
                  <a:spcPts val="0"/>
                </a:spcBef>
                <a:spcAft>
                  <a:spcPts val="0"/>
                </a:spcAft>
                <a:defRPr/>
              </a:pPr>
              <a:t>13</a:t>
            </a:fld>
            <a:endParaRPr lang="en-US" sz="1200" dirty="0">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CN" b="1" smtClean="0"/>
          </a:p>
        </p:txBody>
      </p:sp>
      <p:sp>
        <p:nvSpPr>
          <p:cNvPr id="4" name="Date Placeholder 3"/>
          <p:cNvSpPr txBox="1">
            <a:spLocks noGrp="1"/>
          </p:cNvSpPr>
          <p:nvPr/>
        </p:nvSpPr>
        <p:spPr>
          <a:xfrm>
            <a:off x="3884613" y="0"/>
            <a:ext cx="2971800" cy="457200"/>
          </a:xfrm>
          <a:prstGeom prst="rect">
            <a:avLst/>
          </a:prstGeom>
          <a:noFill/>
        </p:spPr>
        <p:txBody>
          <a:bodyPr/>
          <a:lstStyle/>
          <a:p>
            <a:pPr algn="r" fontAlgn="auto">
              <a:spcBef>
                <a:spcPts val="0"/>
              </a:spcBef>
              <a:spcAft>
                <a:spcPts val="0"/>
              </a:spcAft>
              <a:defRPr/>
            </a:pPr>
            <a:fld id="{953A73D9-AF5E-4640-9E4B-BA82C9D73796}" type="datetime8">
              <a:rPr lang="en-US" sz="1200">
                <a:latin typeface="+mn-lt"/>
                <a:ea typeface="+mn-ea"/>
                <a:cs typeface="+mn-cs"/>
              </a:rPr>
              <a:pPr algn="r" fontAlgn="auto">
                <a:spcBef>
                  <a:spcPts val="0"/>
                </a:spcBef>
                <a:spcAft>
                  <a:spcPts val="0"/>
                </a:spcAft>
                <a:defRPr/>
              </a:pPr>
              <a:t>11/3/2008 6:47 PM</a:t>
            </a:fld>
            <a:endParaRPr lang="en-US" sz="1200" dirty="0">
              <a:latin typeface="+mn-lt"/>
              <a:ea typeface="+mn-ea"/>
              <a:cs typeface="+mn-cs"/>
            </a:endParaRPr>
          </a:p>
        </p:txBody>
      </p:sp>
      <p:sp>
        <p:nvSpPr>
          <p:cNvPr id="5" name="Footer Placeholder 4"/>
          <p:cNvSpPr txBox="1">
            <a:spLocks noGrp="1"/>
          </p:cNvSpPr>
          <p:nvPr/>
        </p:nvSpPr>
        <p:spPr>
          <a:xfrm>
            <a:off x="0" y="8685213"/>
            <a:ext cx="6248400" cy="457200"/>
          </a:xfrm>
          <a:prstGeom prst="rect">
            <a:avLst/>
          </a:prstGeom>
          <a:noFill/>
        </p:spPr>
        <p:txBody>
          <a:bodyPr anchor="b"/>
          <a:lstStyle/>
          <a:p>
            <a:pPr fontAlgn="auto">
              <a:spcBef>
                <a:spcPts val="0"/>
              </a:spcBef>
              <a:spcAft>
                <a:spcPts val="0"/>
              </a:spcAft>
              <a:defRPr/>
            </a:pPr>
            <a:r>
              <a:rPr lang="en-US" sz="500">
                <a:solidFill>
                  <a:srgbClr val="000000"/>
                </a:solidFill>
                <a:latin typeface="+mn-lt"/>
                <a:ea typeface="+mn-ea"/>
                <a:cs typeface="+mn-cs"/>
              </a:rPr>
              <a:t>©2007 Microsoft Corporation. All rights reserved.</a:t>
            </a:r>
          </a:p>
          <a:p>
            <a:pPr fontAlgn="auto">
              <a:spcBef>
                <a:spcPts val="0"/>
              </a:spcBef>
              <a:spcAft>
                <a:spcPts val="0"/>
              </a:spcAft>
              <a:defRPr/>
            </a:pPr>
            <a:r>
              <a:rPr lang="en-US" sz="500">
                <a:solidFill>
                  <a:srgbClr val="000000"/>
                </a:solidFill>
                <a:latin typeface="+mn-lt"/>
                <a:ea typeface="+mn-ea"/>
                <a:cs typeface="+mn-cs"/>
              </a:rPr>
              <a:t>This presentation is for informational purposes only. Microsoft makes no warranties, express or implied, in this summary.</a:t>
            </a:r>
          </a:p>
        </p:txBody>
      </p:sp>
      <p:sp>
        <p:nvSpPr>
          <p:cNvPr id="6" name="Slide Number Placeholder 5"/>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A4C2325-6BCA-4623-BF60-168FFCEC9B63}" type="slidenum">
              <a:rPr lang="en-US" sz="1200">
                <a:latin typeface="+mn-lt"/>
                <a:ea typeface="+mn-ea"/>
                <a:cs typeface="+mn-cs"/>
              </a:rPr>
              <a:pPr algn="r" fontAlgn="auto">
                <a:spcBef>
                  <a:spcPts val="0"/>
                </a:spcBef>
                <a:spcAft>
                  <a:spcPts val="0"/>
                </a:spcAft>
                <a:defRPr/>
              </a:pPr>
              <a:t>14</a:t>
            </a:fld>
            <a:endParaRPr lang="en-US" sz="1200" dirty="0">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CN" dirty="0" smtClean="0">
              <a:solidFill>
                <a:srgbClr val="FFFFFF"/>
              </a:solidFill>
            </a:endParaRPr>
          </a:p>
          <a:p>
            <a:endParaRPr lang="zh-CN" altLang="en-US" dirty="0" smtClean="0">
              <a:solidFill>
                <a:srgbClr val="FFFFFF"/>
              </a:solidFill>
            </a:endParaRPr>
          </a:p>
        </p:txBody>
      </p:sp>
      <p:sp>
        <p:nvSpPr>
          <p:cNvPr id="4" name="Date Placeholder 3"/>
          <p:cNvSpPr txBox="1">
            <a:spLocks noGrp="1"/>
          </p:cNvSpPr>
          <p:nvPr/>
        </p:nvSpPr>
        <p:spPr>
          <a:xfrm>
            <a:off x="3884613" y="0"/>
            <a:ext cx="2971800" cy="457200"/>
          </a:xfrm>
          <a:prstGeom prst="rect">
            <a:avLst/>
          </a:prstGeom>
          <a:noFill/>
        </p:spPr>
        <p:txBody>
          <a:bodyPr/>
          <a:lstStyle/>
          <a:p>
            <a:pPr algn="r" fontAlgn="auto">
              <a:spcBef>
                <a:spcPts val="0"/>
              </a:spcBef>
              <a:spcAft>
                <a:spcPts val="0"/>
              </a:spcAft>
              <a:defRPr/>
            </a:pPr>
            <a:fld id="{953A73D9-AF5E-4640-9E4B-BA82C9D73796}" type="datetime8">
              <a:rPr lang="en-US" sz="1200">
                <a:latin typeface="+mn-lt"/>
                <a:ea typeface="+mn-ea"/>
                <a:cs typeface="+mn-cs"/>
              </a:rPr>
              <a:pPr algn="r" fontAlgn="auto">
                <a:spcBef>
                  <a:spcPts val="0"/>
                </a:spcBef>
                <a:spcAft>
                  <a:spcPts val="0"/>
                </a:spcAft>
                <a:defRPr/>
              </a:pPr>
              <a:t>11/3/2008 6:47 PM</a:t>
            </a:fld>
            <a:endParaRPr lang="en-US" sz="1200" dirty="0">
              <a:latin typeface="+mn-lt"/>
              <a:ea typeface="+mn-ea"/>
              <a:cs typeface="+mn-cs"/>
            </a:endParaRPr>
          </a:p>
        </p:txBody>
      </p:sp>
      <p:sp>
        <p:nvSpPr>
          <p:cNvPr id="5" name="Footer Placeholder 4"/>
          <p:cNvSpPr txBox="1">
            <a:spLocks noGrp="1"/>
          </p:cNvSpPr>
          <p:nvPr/>
        </p:nvSpPr>
        <p:spPr>
          <a:xfrm>
            <a:off x="0" y="8685213"/>
            <a:ext cx="6248400" cy="457200"/>
          </a:xfrm>
          <a:prstGeom prst="rect">
            <a:avLst/>
          </a:prstGeom>
          <a:noFill/>
        </p:spPr>
        <p:txBody>
          <a:bodyPr anchor="b"/>
          <a:lstStyle/>
          <a:p>
            <a:pPr fontAlgn="auto">
              <a:spcBef>
                <a:spcPts val="0"/>
              </a:spcBef>
              <a:spcAft>
                <a:spcPts val="0"/>
              </a:spcAft>
              <a:defRPr/>
            </a:pPr>
            <a:r>
              <a:rPr lang="en-US" sz="500">
                <a:solidFill>
                  <a:srgbClr val="000000"/>
                </a:solidFill>
                <a:latin typeface="+mn-lt"/>
                <a:ea typeface="+mn-ea"/>
                <a:cs typeface="+mn-cs"/>
              </a:rPr>
              <a:t>©2007 Microsoft Corporation. All rights reserved.</a:t>
            </a:r>
          </a:p>
          <a:p>
            <a:pPr fontAlgn="auto">
              <a:spcBef>
                <a:spcPts val="0"/>
              </a:spcBef>
              <a:spcAft>
                <a:spcPts val="0"/>
              </a:spcAft>
              <a:defRPr/>
            </a:pPr>
            <a:r>
              <a:rPr lang="en-US" sz="500">
                <a:solidFill>
                  <a:srgbClr val="000000"/>
                </a:solidFill>
                <a:latin typeface="+mn-lt"/>
                <a:ea typeface="+mn-ea"/>
                <a:cs typeface="+mn-cs"/>
              </a:rPr>
              <a:t>This presentation is for informational purposes only. Microsoft makes no warranties, express or implied, in this summary.</a:t>
            </a:r>
          </a:p>
        </p:txBody>
      </p:sp>
      <p:sp>
        <p:nvSpPr>
          <p:cNvPr id="6" name="Slide Number Placeholder 5"/>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5FA6D67-7B7A-4D03-A13F-26C09AE24B1C}" type="slidenum">
              <a:rPr lang="en-US" sz="1200">
                <a:latin typeface="+mn-lt"/>
                <a:ea typeface="+mn-ea"/>
                <a:cs typeface="+mn-cs"/>
              </a:rPr>
              <a:pPr algn="r" fontAlgn="auto">
                <a:spcBef>
                  <a:spcPts val="0"/>
                </a:spcBef>
                <a:spcAft>
                  <a:spcPts val="0"/>
                </a:spcAft>
                <a:defRPr/>
              </a:pPr>
              <a:t>15</a:t>
            </a:fld>
            <a:endParaRPr lang="en-US" sz="1200" dirty="0">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b="1" smtClean="0"/>
              <a:t>Prithvi</a:t>
            </a:r>
          </a:p>
        </p:txBody>
      </p:sp>
      <p:sp>
        <p:nvSpPr>
          <p:cNvPr id="4" name="Date Placeholder 3"/>
          <p:cNvSpPr txBox="1">
            <a:spLocks noGrp="1"/>
          </p:cNvSpPr>
          <p:nvPr/>
        </p:nvSpPr>
        <p:spPr>
          <a:xfrm>
            <a:off x="3884613" y="0"/>
            <a:ext cx="2971800" cy="457200"/>
          </a:xfrm>
          <a:prstGeom prst="rect">
            <a:avLst/>
          </a:prstGeom>
          <a:noFill/>
        </p:spPr>
        <p:txBody>
          <a:bodyPr/>
          <a:lstStyle/>
          <a:p>
            <a:pPr algn="r" fontAlgn="auto">
              <a:spcBef>
                <a:spcPts val="0"/>
              </a:spcBef>
              <a:spcAft>
                <a:spcPts val="0"/>
              </a:spcAft>
              <a:defRPr/>
            </a:pPr>
            <a:fld id="{953A73D9-AF5E-4640-9E4B-BA82C9D73796}" type="datetime8">
              <a:rPr lang="en-US" sz="1200">
                <a:latin typeface="+mn-lt"/>
                <a:ea typeface="+mn-ea"/>
                <a:cs typeface="+mn-cs"/>
              </a:rPr>
              <a:pPr algn="r" fontAlgn="auto">
                <a:spcBef>
                  <a:spcPts val="0"/>
                </a:spcBef>
                <a:spcAft>
                  <a:spcPts val="0"/>
                </a:spcAft>
                <a:defRPr/>
              </a:pPr>
              <a:t>11/3/2008 6:47 PM</a:t>
            </a:fld>
            <a:endParaRPr lang="en-US" sz="1200" dirty="0">
              <a:latin typeface="+mn-lt"/>
              <a:ea typeface="+mn-ea"/>
              <a:cs typeface="+mn-cs"/>
            </a:endParaRPr>
          </a:p>
        </p:txBody>
      </p:sp>
      <p:sp>
        <p:nvSpPr>
          <p:cNvPr id="5" name="Footer Placeholder 4"/>
          <p:cNvSpPr txBox="1">
            <a:spLocks noGrp="1"/>
          </p:cNvSpPr>
          <p:nvPr/>
        </p:nvSpPr>
        <p:spPr>
          <a:xfrm>
            <a:off x="0" y="8685213"/>
            <a:ext cx="6248400" cy="457200"/>
          </a:xfrm>
          <a:prstGeom prst="rect">
            <a:avLst/>
          </a:prstGeom>
          <a:noFill/>
        </p:spPr>
        <p:txBody>
          <a:bodyPr anchor="b"/>
          <a:lstStyle/>
          <a:p>
            <a:pPr fontAlgn="auto">
              <a:spcBef>
                <a:spcPts val="0"/>
              </a:spcBef>
              <a:spcAft>
                <a:spcPts val="0"/>
              </a:spcAft>
              <a:defRPr/>
            </a:pPr>
            <a:r>
              <a:rPr lang="en-US" sz="500">
                <a:solidFill>
                  <a:srgbClr val="000000"/>
                </a:solidFill>
                <a:latin typeface="+mn-lt"/>
                <a:ea typeface="+mn-ea"/>
                <a:cs typeface="+mn-cs"/>
              </a:rPr>
              <a:t>©2007 Microsoft Corporation. All rights reserved.</a:t>
            </a:r>
          </a:p>
          <a:p>
            <a:pPr fontAlgn="auto">
              <a:spcBef>
                <a:spcPts val="0"/>
              </a:spcBef>
              <a:spcAft>
                <a:spcPts val="0"/>
              </a:spcAft>
              <a:defRPr/>
            </a:pPr>
            <a:r>
              <a:rPr lang="en-US" sz="500">
                <a:solidFill>
                  <a:srgbClr val="000000"/>
                </a:solidFill>
                <a:latin typeface="+mn-lt"/>
                <a:ea typeface="+mn-ea"/>
                <a:cs typeface="+mn-cs"/>
              </a:rPr>
              <a:t>This presentation is for informational purposes only. Microsoft makes no warranties, express or implied, in this summary.</a:t>
            </a:r>
          </a:p>
        </p:txBody>
      </p:sp>
      <p:sp>
        <p:nvSpPr>
          <p:cNvPr id="6" name="Slide Number Placeholder 5"/>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0B8D65C-213A-4654-BDCB-98EA2E860F21}" type="slidenum">
              <a:rPr lang="en-US" sz="1200">
                <a:latin typeface="+mn-lt"/>
                <a:ea typeface="+mn-ea"/>
                <a:cs typeface="+mn-cs"/>
              </a:rPr>
              <a:pPr algn="r" fontAlgn="auto">
                <a:spcBef>
                  <a:spcPts val="0"/>
                </a:spcBef>
                <a:spcAft>
                  <a:spcPts val="0"/>
                </a:spcAft>
                <a:defRPr/>
              </a:pPr>
              <a:t>16</a:t>
            </a:fld>
            <a:endParaRPr lang="en-US" sz="1200" dirty="0">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TW" altLang="zh-TW" dirty="0" smtClean="0"/>
          </a:p>
        </p:txBody>
      </p:sp>
      <p:sp>
        <p:nvSpPr>
          <p:cNvPr id="12292" name="Date Placeholder 3"/>
          <p:cNvSpPr>
            <a:spLocks noGrp="1"/>
          </p:cNvSpPr>
          <p:nvPr>
            <p:ph type="dt" sz="quarter" idx="1"/>
          </p:nvPr>
        </p:nvSpPr>
        <p:spPr bwMode="auto">
          <a:noFill/>
          <a:ln>
            <a:miter lim="800000"/>
            <a:headEnd/>
            <a:tailEnd/>
          </a:ln>
        </p:spPr>
        <p:txBody>
          <a:bodyPr/>
          <a:lstStyle/>
          <a:p>
            <a:fld id="{A0C7EE17-8CD4-4727-9042-8154057E7602}" type="datetime8">
              <a:rPr lang="en-US" altLang="zh-TW"/>
              <a:pPr/>
              <a:t>11/3/2008 6:47 PM</a:t>
            </a:fld>
            <a:endParaRPr lang="en-US" altLang="zh-TW"/>
          </a:p>
        </p:txBody>
      </p:sp>
      <p:sp>
        <p:nvSpPr>
          <p:cNvPr id="89093" name="Footer Placeholder 4"/>
          <p:cNvSpPr>
            <a:spLocks noGrp="1"/>
          </p:cNvSpPr>
          <p:nvPr>
            <p:ph type="ftr" sz="quarter" idx="4"/>
          </p:nvPr>
        </p:nvSpPr>
        <p:spPr>
          <a:xfrm>
            <a:off x="1" y="8684926"/>
            <a:ext cx="2972421" cy="457513"/>
          </a:xfrm>
          <a:ln>
            <a:headEnd/>
            <a:tailEnd/>
          </a:ln>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p>
        </p:txBody>
      </p:sp>
      <p:sp>
        <p:nvSpPr>
          <p:cNvPr id="12294" name="Slide Number Placeholder 5"/>
          <p:cNvSpPr>
            <a:spLocks noGrp="1"/>
          </p:cNvSpPr>
          <p:nvPr>
            <p:ph type="sldNum" sz="quarter" idx="5"/>
          </p:nvPr>
        </p:nvSpPr>
        <p:spPr bwMode="auto">
          <a:noFill/>
          <a:ln>
            <a:miter lim="800000"/>
            <a:headEnd/>
            <a:tailEnd/>
          </a:ln>
        </p:spPr>
        <p:txBody>
          <a:bodyPr/>
          <a:lstStyle/>
          <a:p>
            <a:fld id="{2248CB8F-65B9-4E61-B024-7302C2A21101}" type="slidenum">
              <a:rPr lang="en-US" altLang="zh-TW"/>
              <a:pPr/>
              <a:t>17</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F505947-5482-48B9-9305-18163EAFC905}"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F505947-5482-48B9-9305-18163EAFC905}"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F505947-5482-48B9-9305-18163EAFC905}"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07694C6-1508-4B67-B29F-2E48D43412FB}" type="slidenum">
              <a:rPr lang="en-US" altLang="zh-TW"/>
              <a:pPr/>
              <a:t>2</a:t>
            </a:fld>
            <a:endParaRPr lang="en-US" altLang="zh-TW"/>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60432" y="4175781"/>
            <a:ext cx="6697569" cy="4968220"/>
          </a:xfrm>
          <a:noFill/>
          <a:ln/>
        </p:spPr>
        <p:txBody>
          <a:bodyPr/>
          <a:lstStyle/>
          <a:p>
            <a:r>
              <a:rPr lang="en-GB" altLang="zh-TW" b="1" smtClean="0"/>
              <a:t>Slide 6: Summit Goals (2 minutes)</a:t>
            </a:r>
          </a:p>
          <a:p>
            <a:pPr>
              <a:lnSpc>
                <a:spcPct val="85000"/>
              </a:lnSpc>
              <a:spcBef>
                <a:spcPct val="20000"/>
              </a:spcBef>
            </a:pPr>
            <a:r>
              <a:rPr lang="en-GB" altLang="zh-TW" smtClean="0"/>
              <a:t>In these first few minutes, I want to do just a few things:</a:t>
            </a:r>
          </a:p>
          <a:p>
            <a:pPr>
              <a:lnSpc>
                <a:spcPct val="85000"/>
              </a:lnSpc>
              <a:spcBef>
                <a:spcPct val="20000"/>
              </a:spcBef>
              <a:buFontTx/>
              <a:buChar char="•"/>
            </a:pPr>
            <a:r>
              <a:rPr lang="en-GB" altLang="zh-TW" smtClean="0"/>
              <a:t>  Identify the goals we have for the meeting and give an overview of the 2 days</a:t>
            </a:r>
          </a:p>
          <a:p>
            <a:pPr>
              <a:lnSpc>
                <a:spcPct val="85000"/>
              </a:lnSpc>
              <a:spcBef>
                <a:spcPct val="20000"/>
              </a:spcBef>
              <a:buFontTx/>
              <a:buChar char="•"/>
            </a:pPr>
            <a:r>
              <a:rPr lang="en-GB" altLang="zh-TW" smtClean="0"/>
              <a:t>  Show you a quick profile of who is here today</a:t>
            </a:r>
          </a:p>
          <a:p>
            <a:pPr>
              <a:lnSpc>
                <a:spcPct val="85000"/>
              </a:lnSpc>
              <a:spcBef>
                <a:spcPct val="20000"/>
              </a:spcBef>
              <a:buFontTx/>
              <a:buChar char="•"/>
            </a:pPr>
            <a:r>
              <a:rPr lang="en-GB" altLang="zh-TW" smtClean="0"/>
              <a:t>  Share a few thoughts about Microsoft today</a:t>
            </a:r>
          </a:p>
          <a:p>
            <a:pPr>
              <a:lnSpc>
                <a:spcPct val="85000"/>
              </a:lnSpc>
              <a:spcBef>
                <a:spcPct val="20000"/>
              </a:spcBef>
              <a:buFontTx/>
              <a:buChar char="•"/>
            </a:pPr>
            <a:r>
              <a:rPr lang="en-GB" altLang="zh-TW" smtClean="0"/>
              <a:t>  and finally share a few thoughts about our software vision</a:t>
            </a:r>
            <a:endParaRPr lang="en-US" altLang="zh-TW" smtClean="0"/>
          </a:p>
          <a:p>
            <a:r>
              <a:rPr lang="en-US" altLang="zh-TW" smtClean="0"/>
              <a:t>Let me start by sharing our goals for these 2 days. This is important, because we really want to test whether we have achieved these goals at the end of the conference:</a:t>
            </a:r>
          </a:p>
          <a:p>
            <a:pPr>
              <a:buFontTx/>
              <a:buAutoNum type="arabicParenR"/>
            </a:pPr>
            <a:r>
              <a:rPr lang="en-US" altLang="zh-TW" smtClean="0"/>
              <a:t>First, we want to stimulate how to think about business success today – both from the challenges of management and stimulating innovation and from the challenges and opportunities of globalization</a:t>
            </a:r>
          </a:p>
          <a:p>
            <a:pPr>
              <a:buFontTx/>
              <a:buAutoNum type="arabicParenR"/>
            </a:pPr>
            <a:r>
              <a:rPr lang="en-US" altLang="zh-TW" smtClean="0"/>
              <a:t>We also want to communicate our strategy and mission. You have invested in us and our platform – and we need to make sure you understand where we are going – and we want to engage in a conversation.</a:t>
            </a:r>
          </a:p>
          <a:p>
            <a:pPr>
              <a:buFontTx/>
              <a:buAutoNum type="arabicParenR"/>
            </a:pPr>
            <a:r>
              <a:rPr lang="en-US" altLang="zh-TW" smtClean="0"/>
              <a:t>We also want to improve our ability to be a great partner. We take that trust and responsibility very seriously: </a:t>
            </a:r>
          </a:p>
          <a:p>
            <a:pPr>
              <a:buFontTx/>
              <a:buChar char="•"/>
            </a:pPr>
            <a:r>
              <a:rPr lang="en-US" altLang="zh-TW" smtClean="0"/>
              <a:t>When we suggest to you that something new is coming, that can't be a casual commitment.</a:t>
            </a:r>
          </a:p>
          <a:p>
            <a:pPr>
              <a:buFontTx/>
              <a:buChar char="•"/>
            </a:pPr>
            <a:r>
              <a:rPr lang="en-US" altLang="zh-TW" smtClean="0"/>
              <a:t>When we tell you something is important, we have to put our energy, our investment, our passion and our sales and marketing behind it to really drive it.</a:t>
            </a:r>
          </a:p>
          <a:p>
            <a:r>
              <a:rPr lang="en-US" altLang="zh-TW" smtClean="0"/>
              <a:t>4) This event has also been designed to facilitate networking between you all and to widen your personal contacts and partnerships so I hope you will benefit from these interactions.</a:t>
            </a:r>
          </a:p>
          <a:p>
            <a:r>
              <a:rPr lang="en-GB" altLang="zh-TW" smtClean="0"/>
              <a:t>5) And finally, we really want to learn from you and thus we’ve structured a lot of time with open discussions.</a:t>
            </a:r>
            <a:endParaRPr lang="en-US" altLang="zh-TW" smtClean="0"/>
          </a:p>
          <a:p>
            <a:endParaRPr lang="en-US"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F505947-5482-48B9-9305-18163EAFC905}"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nvSpPr>
        <p:spPr>
          <a:xfrm>
            <a:off x="3884613" y="0"/>
            <a:ext cx="2971800" cy="457200"/>
          </a:xfrm>
          <a:prstGeom prst="rect">
            <a:avLst/>
          </a:prstGeom>
          <a:noFill/>
        </p:spPr>
        <p:txBody>
          <a:bodyPr/>
          <a:lstStyle/>
          <a:p>
            <a:pPr algn="r" fontAlgn="auto">
              <a:spcBef>
                <a:spcPts val="0"/>
              </a:spcBef>
              <a:spcAft>
                <a:spcPts val="0"/>
              </a:spcAft>
              <a:defRPr/>
            </a:pPr>
            <a:fld id="{C93F723E-09AE-4D7B-9127-3F2DE9B69AE0}" type="datetime8">
              <a:rPr lang="en-US" sz="1200">
                <a:latin typeface="+mn-lt"/>
                <a:ea typeface="+mn-ea"/>
                <a:cs typeface="+mn-cs"/>
              </a:rPr>
              <a:pPr algn="r" fontAlgn="auto">
                <a:spcBef>
                  <a:spcPts val="0"/>
                </a:spcBef>
                <a:spcAft>
                  <a:spcPts val="0"/>
                </a:spcAft>
                <a:defRPr/>
              </a:pPr>
              <a:t>11/3/2008 6:47 PM</a:t>
            </a:fld>
            <a:endParaRPr lang="en-US" sz="1200" dirty="0">
              <a:latin typeface="+mn-lt"/>
              <a:ea typeface="+mn-ea"/>
              <a:cs typeface="+mn-cs"/>
            </a:endParaRPr>
          </a:p>
        </p:txBody>
      </p:sp>
      <p:sp>
        <p:nvSpPr>
          <p:cNvPr id="6" name="Rectangle 6"/>
          <p:cNvSpPr txBox="1">
            <a:spLocks noGrp="1" noChangeArrowheads="1"/>
          </p:cNvSpPr>
          <p:nvPr/>
        </p:nvSpPr>
        <p:spPr>
          <a:xfrm>
            <a:off x="0" y="8685213"/>
            <a:ext cx="2971800" cy="457200"/>
          </a:xfrm>
          <a:prstGeom prst="rect">
            <a:avLst/>
          </a:prstGeom>
          <a:noFill/>
        </p:spPr>
        <p:txBody>
          <a:bodyPr anchor="b"/>
          <a:lstStyle/>
          <a:p>
            <a:pPr fontAlgn="auto">
              <a:spcBef>
                <a:spcPts val="0"/>
              </a:spcBef>
              <a:spcAft>
                <a:spcPts val="0"/>
              </a:spcAft>
              <a:defRPr/>
            </a:pPr>
            <a:r>
              <a:rPr lang="en-US" sz="1200">
                <a:latin typeface="+mn-lt"/>
                <a:ea typeface="+mn-ea"/>
                <a:cs typeface="+mn-cs"/>
              </a:rPr>
              <a:t>©2005 Microsoft Corporation. All rights reserved.</a:t>
            </a:r>
          </a:p>
          <a:p>
            <a:pPr fontAlgn="auto">
              <a:spcBef>
                <a:spcPts val="0"/>
              </a:spcBef>
              <a:spcAft>
                <a:spcPts val="0"/>
              </a:spcAft>
              <a:defRPr/>
            </a:pPr>
            <a:r>
              <a:rPr lang="en-US" sz="1200">
                <a:latin typeface="+mn-lt"/>
                <a:ea typeface="+mn-ea"/>
                <a:cs typeface="+mn-cs"/>
              </a:rPr>
              <a:t>This presentation is for informational purposes only. Microsoft makes no warranties, express or implied, in this summary.</a:t>
            </a: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FB4C0B0-C5DE-4370-A5D1-69AE0825A758}" type="slidenum">
              <a:rPr lang="en-US" sz="1200">
                <a:latin typeface="+mn-lt"/>
                <a:ea typeface="+mn-ea"/>
                <a:cs typeface="+mn-cs"/>
              </a:rPr>
              <a:pPr algn="r" fontAlgn="auto">
                <a:spcBef>
                  <a:spcPts val="0"/>
                </a:spcBef>
                <a:spcAft>
                  <a:spcPts val="0"/>
                </a:spcAft>
                <a:defRPr/>
              </a:pPr>
              <a:t>25</a:t>
            </a:fld>
            <a:endParaRPr lang="en-US" sz="1200" dirty="0">
              <a:latin typeface="+mn-lt"/>
              <a:ea typeface="+mn-ea"/>
              <a:cs typeface="+mn-cs"/>
            </a:endParaRPr>
          </a:p>
        </p:txBody>
      </p:sp>
      <p:sp>
        <p:nvSpPr>
          <p:cNvPr id="1269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ltLang="zh-CN"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663C1B3-F997-4640-A29B-9748E40E938A}" type="slidenum">
              <a:rPr lang="en-US" altLang="zh-TW"/>
              <a:pPr/>
              <a:t>27</a:t>
            </a:fld>
            <a:endParaRPr lang="en-US" altLang="zh-TW"/>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42605" y="4343695"/>
            <a:ext cx="6554965" cy="4800305"/>
          </a:xfrm>
          <a:noFill/>
          <a:ln/>
        </p:spPr>
        <p:txBody>
          <a:bodyPr/>
          <a:lstStyle/>
          <a:p>
            <a:pPr eaLnBrk="1" hangingPunct="1">
              <a:lnSpc>
                <a:spcPct val="90000"/>
              </a:lnSpc>
            </a:pPr>
            <a:r>
              <a:rPr lang="en-GB" altLang="zh-TW" sz="1100" b="1" smtClean="0"/>
              <a:t>Slide 12: People-Ready Framework (2 Minutes)</a:t>
            </a:r>
          </a:p>
          <a:p>
            <a:pPr eaLnBrk="1" hangingPunct="1">
              <a:lnSpc>
                <a:spcPct val="85000"/>
              </a:lnSpc>
            </a:pPr>
            <a:r>
              <a:rPr lang="en-GB" altLang="zh-TW" sz="1100" smtClean="0"/>
              <a:t>Let me close by introducing our new vision of great business software: It’s called People-Ready and you’re going to hear  us refer to it  throughout the conference.</a:t>
            </a:r>
          </a:p>
          <a:p>
            <a:pPr eaLnBrk="1" hangingPunct="1">
              <a:lnSpc>
                <a:spcPct val="85000"/>
              </a:lnSpc>
            </a:pPr>
            <a:r>
              <a:rPr lang="en-GB" altLang="zh-TW" sz="1100" smtClean="0"/>
              <a:t>I am a great believer in the value of software as an enabling tool. </a:t>
            </a:r>
          </a:p>
          <a:p>
            <a:pPr eaLnBrk="1" hangingPunct="1">
              <a:lnSpc>
                <a:spcPct val="85000"/>
              </a:lnSpc>
              <a:buFontTx/>
              <a:buChar char="•"/>
            </a:pPr>
            <a:r>
              <a:rPr lang="en-GB" altLang="ja-JP" sz="1100" b="1" smtClean="0"/>
              <a:t> I like to say that software developers are like artists </a:t>
            </a:r>
            <a:r>
              <a:rPr lang="en-GB" altLang="ja-JP" sz="1100" b="1" smtClean="0">
                <a:latin typeface="Times New Roman" pitchFamily="18" charset="0"/>
              </a:rPr>
              <a:t>–</a:t>
            </a:r>
            <a:r>
              <a:rPr lang="en-GB" altLang="ja-JP" sz="1100" b="1" smtClean="0"/>
              <a:t> they create things, they innovate</a:t>
            </a:r>
          </a:p>
          <a:p>
            <a:pPr eaLnBrk="1" hangingPunct="1">
              <a:lnSpc>
                <a:spcPct val="85000"/>
              </a:lnSpc>
              <a:buFontTx/>
              <a:buChar char="•"/>
            </a:pPr>
            <a:r>
              <a:rPr lang="en-GB" altLang="ja-JP" sz="1100" b="1" smtClean="0"/>
              <a:t> But we can</a:t>
            </a:r>
            <a:r>
              <a:rPr lang="en-GB" altLang="ja-JP" sz="1100" b="1" smtClean="0">
                <a:latin typeface="Times New Roman" pitchFamily="18" charset="0"/>
              </a:rPr>
              <a:t>’</a:t>
            </a:r>
            <a:r>
              <a:rPr lang="en-GB" altLang="ja-JP" sz="1100" b="1" smtClean="0"/>
              <a:t>t do it just in the lab: we need to listen to customers and partners and understand what they want.</a:t>
            </a:r>
          </a:p>
          <a:p>
            <a:pPr eaLnBrk="1" hangingPunct="1">
              <a:lnSpc>
                <a:spcPct val="85000"/>
              </a:lnSpc>
              <a:buFontTx/>
              <a:buChar char="•"/>
            </a:pPr>
            <a:r>
              <a:rPr lang="en-GB" altLang="ja-JP" sz="1100" b="1" smtClean="0"/>
              <a:t> And in the business space, I think innovation is </a:t>
            </a:r>
            <a:r>
              <a:rPr lang="en-GB" altLang="ja-JP" sz="1100" b="1" u="sng" smtClean="0"/>
              <a:t>not what innovators do as much as what tools people use to drive business success.</a:t>
            </a:r>
          </a:p>
          <a:p>
            <a:pPr eaLnBrk="1" hangingPunct="1">
              <a:lnSpc>
                <a:spcPct val="85000"/>
              </a:lnSpc>
              <a:buFontTx/>
              <a:buChar char="•"/>
            </a:pPr>
            <a:r>
              <a:rPr lang="en-GB" altLang="ja-JP" sz="1100" b="1" u="sng" smtClean="0"/>
              <a:t> This is where innovation creates value.</a:t>
            </a:r>
          </a:p>
          <a:p>
            <a:pPr eaLnBrk="1" hangingPunct="1">
              <a:lnSpc>
                <a:spcPct val="85000"/>
              </a:lnSpc>
            </a:pPr>
            <a:r>
              <a:rPr lang="en-US" altLang="zh-TW" sz="1100" smtClean="0"/>
              <a:t>This is one of the things that I think that we’ve really now come to understand in the Enterprise space: </a:t>
            </a:r>
            <a:r>
              <a:rPr lang="en-US" altLang="zh-TW" sz="1100" u="sng" smtClean="0"/>
              <a:t>our single biggest opportunity we have as a company is to help people create business value</a:t>
            </a:r>
            <a:r>
              <a:rPr lang="en-US" altLang="zh-TW" sz="1100" smtClean="0"/>
              <a:t>.  </a:t>
            </a:r>
          </a:p>
          <a:p>
            <a:pPr eaLnBrk="1" hangingPunct="1">
              <a:lnSpc>
                <a:spcPct val="85000"/>
              </a:lnSpc>
            </a:pPr>
            <a:r>
              <a:rPr lang="en-US" altLang="zh-TW" sz="1100" smtClean="0"/>
              <a:t>Understanding this, we are in the midst of another change within Microsoft where we're shifting from a product-centric company to a solution and a scenario-centric company. That's what our new People-Ready campaign represents: People-Ready is about great software that enables people to create business value.  </a:t>
            </a:r>
          </a:p>
          <a:p>
            <a:pPr eaLnBrk="1" hangingPunct="1">
              <a:lnSpc>
                <a:spcPct val="90000"/>
              </a:lnSpc>
            </a:pPr>
            <a:r>
              <a:rPr lang="en-US" altLang="zh-TW" sz="1100" smtClean="0"/>
              <a:t>The heart and soul of a People-Ready business means that it is an organization that is employing IT as a tool to really help empower their number one asset: their people.</a:t>
            </a:r>
          </a:p>
          <a:p>
            <a:pPr eaLnBrk="1" hangingPunct="1">
              <a:lnSpc>
                <a:spcPct val="90000"/>
              </a:lnSpc>
            </a:pPr>
            <a:r>
              <a:rPr lang="en-US" altLang="zh-TW" sz="1100" smtClean="0"/>
              <a:t>We think this is a pretty unique vision.  We don't think it is necessarily shared broadly by our competitors. But for us, this People-Ready drive is really a natural extension of our founding vision of empowering people through software.</a:t>
            </a:r>
          </a:p>
          <a:p>
            <a:pPr eaLnBrk="1" hangingPunct="1">
              <a:lnSpc>
                <a:spcPct val="90000"/>
              </a:lnSpc>
            </a:pPr>
            <a:r>
              <a:rPr lang="en-GB" altLang="zh-TW" sz="1100" smtClean="0"/>
              <a:t>So in a sense, </a:t>
            </a:r>
            <a:r>
              <a:rPr lang="en-GB" altLang="zh-TW" sz="1100" u="sng" smtClean="0"/>
              <a:t>People-Ready frames the idea that innovation is less about us and more about how customers and partners utilise IT innovation to make real changes in their businesses</a:t>
            </a:r>
            <a:r>
              <a:rPr lang="en-GB" altLang="zh-TW" sz="1100" smtClean="0"/>
              <a:t>. </a:t>
            </a:r>
          </a:p>
          <a:p>
            <a:pPr eaLnBrk="1" hangingPunct="1">
              <a:lnSpc>
                <a:spcPct val="90000"/>
              </a:lnSpc>
            </a:pPr>
            <a:r>
              <a:rPr lang="en-GB" altLang="zh-TW" sz="1100" smtClean="0"/>
              <a:t>This idea represents the theme across our two days – and, for you, one way  to think about People-Ready is as a filter that you can use to think about how you and your IT investments enable your people to drive business success.</a:t>
            </a:r>
          </a:p>
          <a:p>
            <a:pPr eaLnBrk="1" hangingPunct="1">
              <a:lnSpc>
                <a:spcPct val="90000"/>
              </a:lnSpc>
            </a:pPr>
            <a:endParaRPr lang="en-GB" altLang="zh-TW" sz="1100" smtClean="0"/>
          </a:p>
          <a:p>
            <a:pPr eaLnBrk="1" hangingPunct="1">
              <a:lnSpc>
                <a:spcPct val="90000"/>
              </a:lnSpc>
            </a:pPr>
            <a:r>
              <a:rPr lang="en-GB" altLang="zh-TW" sz="1100" b="1" smtClean="0"/>
              <a:t>Transition: Introduce Jonas Ridderstrale on next slide</a:t>
            </a:r>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3884029" y="1"/>
            <a:ext cx="2972421" cy="457513"/>
          </a:xfrm>
          <a:prstGeom prst="rect">
            <a:avLst/>
          </a:prstGeom>
          <a:noFill/>
          <a:ln w="9525">
            <a:noFill/>
            <a:miter lim="800000"/>
            <a:headEnd/>
            <a:tailEnd/>
          </a:ln>
        </p:spPr>
        <p:txBody>
          <a:bodyPr lIns="91424" tIns="45712" rIns="91424" bIns="45712"/>
          <a:lstStyle/>
          <a:p>
            <a:pPr algn="r"/>
            <a:fld id="{2ABD6581-D944-49D3-B60F-A01D7CA7473B}" type="datetime8">
              <a:rPr kumimoji="0" lang="en-US" altLang="zh-TW">
                <a:latin typeface="Times New Roman" pitchFamily="18" charset="0"/>
              </a:rPr>
              <a:pPr algn="r"/>
              <a:t>11/3/2008 6:47 PM</a:t>
            </a:fld>
            <a:endParaRPr kumimoji="0" lang="en-US" altLang="zh-TW">
              <a:latin typeface="Times New Roman" pitchFamily="18" charset="0"/>
            </a:endParaRPr>
          </a:p>
        </p:txBody>
      </p:sp>
      <p:sp>
        <p:nvSpPr>
          <p:cNvPr id="41987" name="Rectangle 7"/>
          <p:cNvSpPr txBox="1">
            <a:spLocks noGrp="1" noChangeArrowheads="1"/>
          </p:cNvSpPr>
          <p:nvPr/>
        </p:nvSpPr>
        <p:spPr bwMode="auto">
          <a:xfrm>
            <a:off x="5582998" y="8684926"/>
            <a:ext cx="1273451" cy="457513"/>
          </a:xfrm>
          <a:prstGeom prst="rect">
            <a:avLst/>
          </a:prstGeom>
          <a:noFill/>
          <a:ln w="9525">
            <a:noFill/>
            <a:miter lim="800000"/>
            <a:headEnd/>
            <a:tailEnd/>
          </a:ln>
        </p:spPr>
        <p:txBody>
          <a:bodyPr lIns="91424" tIns="45712" rIns="91424" bIns="45712" anchor="b"/>
          <a:lstStyle/>
          <a:p>
            <a:pPr algn="r"/>
            <a:fld id="{F869137A-32AC-428E-AB0D-9F7047BF2E2D}" type="slidenum">
              <a:rPr kumimoji="0" lang="en-US" altLang="zh-TW">
                <a:latin typeface="Times New Roman" pitchFamily="18" charset="0"/>
              </a:rPr>
              <a:pPr algn="r"/>
              <a:t>3</a:t>
            </a:fld>
            <a:endParaRPr kumimoji="0" lang="en-US" altLang="zh-TW">
              <a:latin typeface="Times New Roman" pitchFamily="18" charset="0"/>
            </a:endParaRPr>
          </a:p>
        </p:txBody>
      </p:sp>
      <p:sp>
        <p:nvSpPr>
          <p:cNvPr id="41988" name="Shape 3"/>
          <p:cNvSpPr txBox="1">
            <a:spLocks noGrp="1" noChangeArrowheads="1"/>
          </p:cNvSpPr>
          <p:nvPr/>
        </p:nvSpPr>
        <p:spPr bwMode="auto">
          <a:xfrm>
            <a:off x="3884029" y="1"/>
            <a:ext cx="2972421" cy="457513"/>
          </a:xfrm>
          <a:prstGeom prst="rect">
            <a:avLst/>
          </a:prstGeom>
          <a:noFill/>
          <a:ln w="9525" algn="ctr">
            <a:noFill/>
            <a:miter lim="800000"/>
            <a:headEnd/>
            <a:tailEnd/>
          </a:ln>
        </p:spPr>
        <p:txBody>
          <a:bodyPr lIns="91424" tIns="45712" rIns="91424" bIns="45712"/>
          <a:lstStyle/>
          <a:p>
            <a:pPr algn="r"/>
            <a:fld id="{B8D2E549-0101-42B9-AA87-2D0FE130D591}" type="datetime8">
              <a:rPr kumimoji="0" lang="en-US" altLang="zh-TW">
                <a:latin typeface="Times New Roman" pitchFamily="18" charset="0"/>
              </a:rPr>
              <a:pPr algn="r"/>
              <a:t>11/3/2008 6:47 PM</a:t>
            </a:fld>
            <a:endParaRPr kumimoji="0" lang="en-US" altLang="zh-TW">
              <a:latin typeface="Times New Roman" pitchFamily="18" charset="0"/>
            </a:endParaRPr>
          </a:p>
        </p:txBody>
      </p:sp>
      <p:sp>
        <p:nvSpPr>
          <p:cNvPr id="41989" name="Shape 4"/>
          <p:cNvSpPr txBox="1">
            <a:spLocks noGrp="1" noChangeArrowheads="1"/>
          </p:cNvSpPr>
          <p:nvPr/>
        </p:nvSpPr>
        <p:spPr bwMode="auto">
          <a:xfrm>
            <a:off x="5582998" y="8684926"/>
            <a:ext cx="1273451" cy="457513"/>
          </a:xfrm>
          <a:prstGeom prst="rect">
            <a:avLst/>
          </a:prstGeom>
          <a:noFill/>
          <a:ln w="9525">
            <a:noFill/>
            <a:miter lim="800000"/>
            <a:headEnd/>
            <a:tailEnd/>
          </a:ln>
        </p:spPr>
        <p:txBody>
          <a:bodyPr lIns="91424" tIns="45712" rIns="91424" bIns="45712" anchor="b"/>
          <a:lstStyle/>
          <a:p>
            <a:pPr algn="r"/>
            <a:fld id="{710E8EAB-90CE-4860-98BE-781B2D81FE8A}" type="slidenum">
              <a:rPr kumimoji="0" lang="en-US" altLang="zh-TW">
                <a:latin typeface="Times New Roman" pitchFamily="18" charset="0"/>
              </a:rPr>
              <a:pPr algn="r"/>
              <a:t>3</a:t>
            </a:fld>
            <a:endParaRPr kumimoji="0" lang="en-US" altLang="zh-TW">
              <a:latin typeface="Times New Roman" pitchFamily="18" charset="0"/>
            </a:endParaRPr>
          </a:p>
        </p:txBody>
      </p:sp>
      <p:sp>
        <p:nvSpPr>
          <p:cNvPr id="41990" name="Rectangle 61443"/>
          <p:cNvSpPr>
            <a:spLocks noGrp="1" noRot="1" noChangeAspect="1" noChangeArrowheads="1" noTextEdit="1"/>
          </p:cNvSpPr>
          <p:nvPr>
            <p:ph type="sldImg"/>
          </p:nvPr>
        </p:nvSpPr>
        <p:spPr>
          <a:xfrm>
            <a:off x="892175" y="496888"/>
            <a:ext cx="4822825" cy="3617912"/>
          </a:xfrm>
          <a:ln cap="flat">
            <a:headEnd type="none" w="med" len="med"/>
            <a:tailEnd type="none" w="med" len="med"/>
          </a:ln>
        </p:spPr>
      </p:sp>
      <p:sp>
        <p:nvSpPr>
          <p:cNvPr id="41991" name="Rectangle 478210"/>
          <p:cNvSpPr>
            <a:spLocks noGrp="1" noChangeArrowheads="1"/>
          </p:cNvSpPr>
          <p:nvPr>
            <p:ph type="body" idx="1"/>
          </p:nvPr>
        </p:nvSpPr>
        <p:spPr>
          <a:xfrm>
            <a:off x="149087" y="4248777"/>
            <a:ext cx="6640582" cy="4675057"/>
          </a:xfrm>
          <a:noFill/>
          <a:ln/>
        </p:spPr>
        <p:txBody>
          <a:bodyPr/>
          <a:lstStyle/>
          <a:p>
            <a:r>
              <a:rPr lang="en-US" altLang="zh-TW" sz="1000" b="1" dirty="0" smtClean="0">
                <a:latin typeface="Arial" pitchFamily="34" charset="0"/>
              </a:rPr>
              <a:t>KEY MESSAGES:</a:t>
            </a:r>
            <a:r>
              <a:rPr lang="en-US" altLang="zh-TW" sz="1000" b="1" i="1" dirty="0" smtClean="0">
                <a:latin typeface="Arial" pitchFamily="34" charset="0"/>
              </a:rPr>
              <a:t> </a:t>
            </a:r>
            <a:endParaRPr lang="en-US" altLang="zh-TW" sz="1100" dirty="0" smtClean="0">
              <a:latin typeface="Arial" pitchFamily="34" charset="0"/>
            </a:endParaRPr>
          </a:p>
          <a:p>
            <a:pPr>
              <a:buFontTx/>
              <a:buChar char="•"/>
            </a:pPr>
            <a:r>
              <a:rPr lang="en-US" altLang="zh-TW" sz="1000" dirty="0" smtClean="0">
                <a:latin typeface="Arial" pitchFamily="34" charset="0"/>
              </a:rPr>
              <a:t>Mobility as a key business interest is taking off - Wireless e-mail population to double in 2006 (~25Million). By 2010 expect to be &gt;100 million wireless e-mail users. (Gartner, May 2006)</a:t>
            </a:r>
            <a:r>
              <a:rPr lang="en-US" altLang="zh-TW" sz="1000" u="sng" dirty="0" smtClean="0">
                <a:latin typeface="Arial" pitchFamily="34" charset="0"/>
              </a:rPr>
              <a:t> </a:t>
            </a:r>
            <a:endParaRPr lang="en-US" altLang="zh-TW" sz="1000" dirty="0" smtClean="0">
              <a:latin typeface="Arial" pitchFamily="34" charset="0"/>
            </a:endParaRPr>
          </a:p>
          <a:p>
            <a:pPr>
              <a:buFontTx/>
              <a:buChar char="•"/>
            </a:pPr>
            <a:r>
              <a:rPr lang="en-US" altLang="zh-TW" sz="1000" dirty="0" smtClean="0">
                <a:latin typeface="Arial" pitchFamily="34" charset="0"/>
              </a:rPr>
              <a:t>As Desktop PC and traditional mobile phones sales slacken there is a growing surge in mobile device sales: laptops, tablets and smart converged mobile phones – (Converged phones = devices w/ high-functioning OS + telephony capabilities, able to multi-task, and perform robust functions like wireless e-mail and support LOB applications, incl.3</a:t>
            </a:r>
            <a:r>
              <a:rPr lang="en-US" altLang="zh-TW" sz="1000" baseline="30000" dirty="0" smtClean="0">
                <a:latin typeface="Arial" pitchFamily="34" charset="0"/>
              </a:rPr>
              <a:t>rd</a:t>
            </a:r>
            <a:r>
              <a:rPr lang="en-US" altLang="zh-TW" sz="1000" dirty="0" smtClean="0">
                <a:latin typeface="Arial" pitchFamily="34" charset="0"/>
              </a:rPr>
              <a:t> party apps – NOT just mobile e-mail (RIM). </a:t>
            </a:r>
          </a:p>
          <a:p>
            <a:pPr>
              <a:buFontTx/>
              <a:buChar char="•"/>
            </a:pPr>
            <a:r>
              <a:rPr lang="en-US" altLang="zh-TW" sz="1000" dirty="0" smtClean="0">
                <a:latin typeface="Arial" pitchFamily="34" charset="0"/>
              </a:rPr>
              <a:t>Desktop PC sales have matured – 3.9% </a:t>
            </a:r>
            <a:r>
              <a:rPr lang="en-US" altLang="zh-TW" sz="1000" dirty="0" err="1" smtClean="0">
                <a:latin typeface="Arial" pitchFamily="34" charset="0"/>
              </a:rPr>
              <a:t>avg</a:t>
            </a:r>
            <a:r>
              <a:rPr lang="en-US" altLang="zh-TW" sz="1000" dirty="0" smtClean="0">
                <a:latin typeface="Arial" pitchFamily="34" charset="0"/>
              </a:rPr>
              <a:t> growth until 2010 min replacement activity, emerging market growth – 165M  2008.</a:t>
            </a:r>
          </a:p>
          <a:p>
            <a:pPr>
              <a:buFontTx/>
              <a:buChar char="•"/>
            </a:pPr>
            <a:r>
              <a:rPr lang="en-US" altLang="zh-TW" sz="1000" u="sng" dirty="0" smtClean="0">
                <a:latin typeface="Arial" pitchFamily="34" charset="0"/>
              </a:rPr>
              <a:t>CLICK: </a:t>
            </a:r>
            <a:r>
              <a:rPr lang="en-US" altLang="zh-TW" sz="1000" dirty="0" smtClean="0">
                <a:latin typeface="Arial" pitchFamily="34" charset="0"/>
              </a:rPr>
              <a:t>Mobile phones – 1Billion devices expected to ship this year, mobile phone shipments continue solid growth - 5.8% </a:t>
            </a:r>
            <a:r>
              <a:rPr lang="en-US" altLang="zh-TW" sz="1000" dirty="0" err="1" smtClean="0">
                <a:latin typeface="Arial" pitchFamily="34" charset="0"/>
              </a:rPr>
              <a:t>YoY</a:t>
            </a:r>
            <a:r>
              <a:rPr lang="en-US" altLang="zh-TW" sz="1000" dirty="0" smtClean="0">
                <a:latin typeface="Arial" pitchFamily="34" charset="0"/>
              </a:rPr>
              <a:t> </a:t>
            </a:r>
          </a:p>
          <a:p>
            <a:pPr>
              <a:buFontTx/>
              <a:buChar char="•"/>
            </a:pPr>
            <a:r>
              <a:rPr lang="en-US" altLang="zh-TW" sz="1000" dirty="0" smtClean="0">
                <a:latin typeface="Arial" pitchFamily="34" charset="0"/>
              </a:rPr>
              <a:t>Businesses are investing at an ever increasing rate in the potential for mobile solutions to transform their business. - they believe they will get a lot of bang for their buck.</a:t>
            </a:r>
            <a:r>
              <a:rPr lang="en-US" altLang="zh-TW" sz="1000" u="sng" dirty="0" smtClean="0">
                <a:latin typeface="Arial" pitchFamily="34" charset="0"/>
              </a:rPr>
              <a:t> </a:t>
            </a:r>
            <a:endParaRPr lang="en-US" altLang="zh-TW" sz="1000" dirty="0" smtClean="0">
              <a:latin typeface="Arial" pitchFamily="34" charset="0"/>
            </a:endParaRPr>
          </a:p>
          <a:p>
            <a:pPr>
              <a:buFontTx/>
              <a:buChar char="•"/>
            </a:pPr>
            <a:r>
              <a:rPr lang="en-US" altLang="zh-TW" sz="1000" u="sng" dirty="0" smtClean="0">
                <a:latin typeface="Arial" pitchFamily="34" charset="0"/>
              </a:rPr>
              <a:t>CLICK:</a:t>
            </a:r>
            <a:r>
              <a:rPr lang="en-US" altLang="zh-TW" sz="1000" dirty="0" smtClean="0">
                <a:latin typeface="Arial" pitchFamily="34" charset="0"/>
              </a:rPr>
              <a:t> Making up for sluggish desktop PC sales is strong continued growth of mobile PCs - </a:t>
            </a:r>
            <a:r>
              <a:rPr lang="en-US" altLang="zh-TW" sz="1000" dirty="0" err="1" smtClean="0">
                <a:latin typeface="Arial" pitchFamily="34" charset="0"/>
              </a:rPr>
              <a:t>avg</a:t>
            </a:r>
            <a:r>
              <a:rPr lang="en-US" altLang="zh-TW" sz="1000" dirty="0" smtClean="0">
                <a:latin typeface="Arial" pitchFamily="34" charset="0"/>
              </a:rPr>
              <a:t> 18.6% </a:t>
            </a:r>
            <a:r>
              <a:rPr lang="en-US" altLang="zh-TW" sz="1000" dirty="0" err="1" smtClean="0">
                <a:latin typeface="Arial" pitchFamily="34" charset="0"/>
              </a:rPr>
              <a:t>YoY</a:t>
            </a:r>
            <a:r>
              <a:rPr lang="en-US" altLang="zh-TW" sz="1000" dirty="0" smtClean="0">
                <a:latin typeface="Arial" pitchFamily="34" charset="0"/>
              </a:rPr>
              <a:t> – 112M in 2008.  Businesses no longer buying employees desktop PCs but are buying employees mobile PC’s with 3G data cards.</a:t>
            </a:r>
          </a:p>
          <a:p>
            <a:pPr>
              <a:buFontTx/>
              <a:buChar char="•"/>
            </a:pPr>
            <a:r>
              <a:rPr lang="en-US" altLang="zh-TW" sz="1000" dirty="0" smtClean="0">
                <a:latin typeface="Arial" pitchFamily="34" charset="0"/>
              </a:rPr>
              <a:t>More people everyday thinking about what they can do w/ their mobile device in addition to making phone calls</a:t>
            </a:r>
            <a:r>
              <a:rPr lang="en-US" altLang="zh-TW" sz="1000" u="sng" dirty="0" smtClean="0">
                <a:latin typeface="Arial" pitchFamily="34" charset="0"/>
              </a:rPr>
              <a:t> </a:t>
            </a:r>
            <a:endParaRPr lang="en-US" altLang="zh-TW" sz="1000" dirty="0" smtClean="0">
              <a:latin typeface="Arial" pitchFamily="34" charset="0"/>
            </a:endParaRPr>
          </a:p>
          <a:p>
            <a:pPr>
              <a:buFontTx/>
              <a:buChar char="•"/>
            </a:pPr>
            <a:r>
              <a:rPr lang="en-US" altLang="zh-TW" sz="1000" u="sng" dirty="0" smtClean="0">
                <a:latin typeface="Arial" pitchFamily="34" charset="0"/>
              </a:rPr>
              <a:t>CLICK: </a:t>
            </a:r>
            <a:r>
              <a:rPr lang="en-US" altLang="zh-TW" sz="1000" b="1" dirty="0" smtClean="0">
                <a:latin typeface="Arial" pitchFamily="34" charset="0"/>
              </a:rPr>
              <a:t>Converged Mobile devices / </a:t>
            </a:r>
            <a:r>
              <a:rPr lang="en-US" altLang="zh-TW" sz="1000" b="1" dirty="0" err="1" smtClean="0">
                <a:latin typeface="Arial" pitchFamily="34" charset="0"/>
              </a:rPr>
              <a:t>smartphones</a:t>
            </a:r>
            <a:r>
              <a:rPr lang="en-US" altLang="zh-TW" sz="1000" b="1" dirty="0" smtClean="0">
                <a:latin typeface="Arial" pitchFamily="34" charset="0"/>
              </a:rPr>
              <a:t> - fastest growing segment among mobile devices - 34.1% </a:t>
            </a:r>
            <a:r>
              <a:rPr lang="en-US" altLang="zh-TW" sz="1000" b="1" dirty="0" err="1" smtClean="0">
                <a:latin typeface="Arial" pitchFamily="34" charset="0"/>
              </a:rPr>
              <a:t>YoY</a:t>
            </a:r>
            <a:r>
              <a:rPr lang="en-US" altLang="zh-TW" sz="1000" b="1" dirty="0" smtClean="0">
                <a:latin typeface="Arial" pitchFamily="34" charset="0"/>
              </a:rPr>
              <a:t> until 2010.  ~1/4 Billion converged devices expected in 2010. By 2007 converged could be10% of total </a:t>
            </a:r>
            <a:r>
              <a:rPr lang="en-US" altLang="zh-TW" sz="1000" b="1" dirty="0" err="1" smtClean="0">
                <a:latin typeface="Arial" pitchFamily="34" charset="0"/>
              </a:rPr>
              <a:t>ww</a:t>
            </a:r>
            <a:r>
              <a:rPr lang="en-US" altLang="zh-TW" sz="1000" b="1" dirty="0" smtClean="0">
                <a:latin typeface="Arial" pitchFamily="34" charset="0"/>
              </a:rPr>
              <a:t> handset sales</a:t>
            </a:r>
            <a:endParaRPr lang="en-US" altLang="zh-TW" sz="1000" dirty="0" smtClean="0">
              <a:latin typeface="Arial" pitchFamily="34" charset="0"/>
            </a:endParaRPr>
          </a:p>
          <a:p>
            <a:pPr lvl="1">
              <a:buFontTx/>
              <a:buChar char="•"/>
            </a:pPr>
            <a:r>
              <a:rPr lang="en-US" altLang="zh-TW" sz="1000" dirty="0" smtClean="0">
                <a:latin typeface="Arial" pitchFamily="34" charset="0"/>
              </a:rPr>
              <a:t>Converged phone makers: </a:t>
            </a:r>
            <a:r>
              <a:rPr lang="en-US" altLang="zh-TW" sz="1000" dirty="0" err="1" smtClean="0">
                <a:latin typeface="Arial" pitchFamily="34" charset="0"/>
              </a:rPr>
              <a:t>Symbian</a:t>
            </a:r>
            <a:r>
              <a:rPr lang="en-US" altLang="zh-TW" sz="1000" dirty="0" smtClean="0">
                <a:latin typeface="Arial" pitchFamily="34" charset="0"/>
              </a:rPr>
              <a:t>, Linux (MOT) and RIM and Windows. </a:t>
            </a:r>
          </a:p>
          <a:p>
            <a:pPr>
              <a:buFontTx/>
              <a:buChar char="•"/>
            </a:pPr>
            <a:r>
              <a:rPr lang="en-US" altLang="zh-TW" sz="1000" dirty="0" smtClean="0">
                <a:latin typeface="Arial" pitchFamily="34" charset="0"/>
              </a:rPr>
              <a:t>W Mobile sales forecast to grow faster than total mobile market: </a:t>
            </a:r>
          </a:p>
          <a:p>
            <a:pPr lvl="1">
              <a:buFontTx/>
              <a:buChar char="•"/>
            </a:pPr>
            <a:r>
              <a:rPr lang="en-US" altLang="zh-TW" sz="1000" dirty="0" smtClean="0">
                <a:latin typeface="Arial" pitchFamily="34" charset="0"/>
              </a:rPr>
              <a:t>W Mobile users 2-10 times more likely than </a:t>
            </a:r>
            <a:r>
              <a:rPr lang="en-US" altLang="zh-TW" sz="1000" dirty="0" err="1" smtClean="0">
                <a:latin typeface="Arial" pitchFamily="34" charset="0"/>
              </a:rPr>
              <a:t>Symbian</a:t>
            </a:r>
            <a:r>
              <a:rPr lang="en-US" altLang="zh-TW" sz="1000" dirty="0" smtClean="0">
                <a:latin typeface="Arial" pitchFamily="34" charset="0"/>
              </a:rPr>
              <a:t> (Nokia) users to use advanced data services.  W Mobile is preferred business platform for applications that will consume data services (</a:t>
            </a:r>
            <a:r>
              <a:rPr lang="en-US" altLang="zh-TW" sz="1000" dirty="0" err="1" smtClean="0">
                <a:latin typeface="Arial" pitchFamily="34" charset="0"/>
              </a:rPr>
              <a:t>Telephia</a:t>
            </a:r>
            <a:r>
              <a:rPr lang="en-US" altLang="zh-TW" sz="1000" dirty="0" smtClean="0">
                <a:latin typeface="Arial" pitchFamily="34" charset="0"/>
              </a:rPr>
              <a:t> Q4 2005 Enterprise Insights Report) </a:t>
            </a:r>
          </a:p>
          <a:p>
            <a:pPr lvl="1">
              <a:buFontTx/>
              <a:buChar char="•"/>
            </a:pPr>
            <a:r>
              <a:rPr lang="en-US" altLang="zh-TW" sz="1000" dirty="0" smtClean="0">
                <a:latin typeface="Arial" pitchFamily="34" charset="0"/>
              </a:rPr>
              <a:t>RIM/Blackberry (primarily e-mail only) sales are forecast to grow more slowly than the market, actually decreasing RIM’s total share of market = decline in share of shipments from 7.5% in CY05 to 4.7% in CY10.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6A04C5-D3D8-442B-99EC-73C0A107B25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07694C6-1508-4B67-B29F-2E48D43412FB}" type="slidenum">
              <a:rPr lang="en-US" altLang="zh-TW"/>
              <a:pPr/>
              <a:t>5</a:t>
            </a:fld>
            <a:endParaRPr lang="en-US" altLang="zh-TW"/>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60432" y="4175781"/>
            <a:ext cx="6697569" cy="4968220"/>
          </a:xfrm>
          <a:noFill/>
          <a:ln/>
        </p:spPr>
        <p:txBody>
          <a:bodyPr/>
          <a:lstStyle/>
          <a:p>
            <a:r>
              <a:rPr lang="en-GB" altLang="zh-TW" b="1" smtClean="0"/>
              <a:t>Slide 6: Summit Goals (2 minutes)</a:t>
            </a:r>
          </a:p>
          <a:p>
            <a:pPr>
              <a:lnSpc>
                <a:spcPct val="85000"/>
              </a:lnSpc>
              <a:spcBef>
                <a:spcPct val="20000"/>
              </a:spcBef>
            </a:pPr>
            <a:r>
              <a:rPr lang="en-GB" altLang="zh-TW" smtClean="0"/>
              <a:t>In these first few minutes, I want to do just a few things:</a:t>
            </a:r>
          </a:p>
          <a:p>
            <a:pPr>
              <a:lnSpc>
                <a:spcPct val="85000"/>
              </a:lnSpc>
              <a:spcBef>
                <a:spcPct val="20000"/>
              </a:spcBef>
              <a:buFontTx/>
              <a:buChar char="•"/>
            </a:pPr>
            <a:r>
              <a:rPr lang="en-GB" altLang="zh-TW" smtClean="0"/>
              <a:t>  Identify the goals we have for the meeting and give an overview of the 2 days</a:t>
            </a:r>
          </a:p>
          <a:p>
            <a:pPr>
              <a:lnSpc>
                <a:spcPct val="85000"/>
              </a:lnSpc>
              <a:spcBef>
                <a:spcPct val="20000"/>
              </a:spcBef>
              <a:buFontTx/>
              <a:buChar char="•"/>
            </a:pPr>
            <a:r>
              <a:rPr lang="en-GB" altLang="zh-TW" smtClean="0"/>
              <a:t>  Show you a quick profile of who is here today</a:t>
            </a:r>
          </a:p>
          <a:p>
            <a:pPr>
              <a:lnSpc>
                <a:spcPct val="85000"/>
              </a:lnSpc>
              <a:spcBef>
                <a:spcPct val="20000"/>
              </a:spcBef>
              <a:buFontTx/>
              <a:buChar char="•"/>
            </a:pPr>
            <a:r>
              <a:rPr lang="en-GB" altLang="zh-TW" smtClean="0"/>
              <a:t>  Share a few thoughts about Microsoft today</a:t>
            </a:r>
          </a:p>
          <a:p>
            <a:pPr>
              <a:lnSpc>
                <a:spcPct val="85000"/>
              </a:lnSpc>
              <a:spcBef>
                <a:spcPct val="20000"/>
              </a:spcBef>
              <a:buFontTx/>
              <a:buChar char="•"/>
            </a:pPr>
            <a:r>
              <a:rPr lang="en-GB" altLang="zh-TW" smtClean="0"/>
              <a:t>  and finally share a few thoughts about our software vision</a:t>
            </a:r>
            <a:endParaRPr lang="en-US" altLang="zh-TW" smtClean="0"/>
          </a:p>
          <a:p>
            <a:r>
              <a:rPr lang="en-US" altLang="zh-TW" smtClean="0"/>
              <a:t>Let me start by sharing our goals for these 2 days. This is important, because we really want to test whether we have achieved these goals at the end of the conference:</a:t>
            </a:r>
          </a:p>
          <a:p>
            <a:pPr>
              <a:buFontTx/>
              <a:buAutoNum type="arabicParenR"/>
            </a:pPr>
            <a:r>
              <a:rPr lang="en-US" altLang="zh-TW" smtClean="0"/>
              <a:t>First, we want to stimulate how to think about business success today – both from the challenges of management and stimulating innovation and from the challenges and opportunities of globalization</a:t>
            </a:r>
          </a:p>
          <a:p>
            <a:pPr>
              <a:buFontTx/>
              <a:buAutoNum type="arabicParenR"/>
            </a:pPr>
            <a:r>
              <a:rPr lang="en-US" altLang="zh-TW" smtClean="0"/>
              <a:t>We also want to communicate our strategy and mission. You have invested in us and our platform – and we need to make sure you understand where we are going – and we want to engage in a conversation.</a:t>
            </a:r>
          </a:p>
          <a:p>
            <a:pPr>
              <a:buFontTx/>
              <a:buAutoNum type="arabicParenR"/>
            </a:pPr>
            <a:r>
              <a:rPr lang="en-US" altLang="zh-TW" smtClean="0"/>
              <a:t>We also want to improve our ability to be a great partner. We take that trust and responsibility very seriously: </a:t>
            </a:r>
          </a:p>
          <a:p>
            <a:pPr>
              <a:buFontTx/>
              <a:buChar char="•"/>
            </a:pPr>
            <a:r>
              <a:rPr lang="en-US" altLang="zh-TW" smtClean="0"/>
              <a:t>When we suggest to you that something new is coming, that can't be a casual commitment.</a:t>
            </a:r>
          </a:p>
          <a:p>
            <a:pPr>
              <a:buFontTx/>
              <a:buChar char="•"/>
            </a:pPr>
            <a:r>
              <a:rPr lang="en-US" altLang="zh-TW" smtClean="0"/>
              <a:t>When we tell you something is important, we have to put our energy, our investment, our passion and our sales and marketing behind it to really drive it.</a:t>
            </a:r>
          </a:p>
          <a:p>
            <a:r>
              <a:rPr lang="en-US" altLang="zh-TW" smtClean="0"/>
              <a:t>4) This event has also been designed to facilitate networking between you all and to widen your personal contacts and partnerships so I hope you will benefit from these interactions.</a:t>
            </a:r>
          </a:p>
          <a:p>
            <a:r>
              <a:rPr lang="en-GB" altLang="zh-TW" smtClean="0"/>
              <a:t>5) And finally, we really want to learn from you and thus we’ve structured a lot of time with open discussions.</a:t>
            </a:r>
            <a:endParaRPr lang="en-US" altLang="zh-TW" smtClean="0"/>
          </a:p>
          <a:p>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BAE3C64-6F0A-4B63-BFEA-B3B5482CEDD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884613" y="0"/>
            <a:ext cx="2971800" cy="457200"/>
          </a:xfrm>
          <a:prstGeom prst="rect">
            <a:avLst/>
          </a:prstGeom>
          <a:noFill/>
          <a:ln>
            <a:miter lim="800000"/>
            <a:headEnd/>
            <a:tailEnd/>
          </a:ln>
        </p:spPr>
        <p:txBody>
          <a:bodyPr/>
          <a:lstStyle/>
          <a:p>
            <a:pPr algn="r">
              <a:defRPr/>
            </a:pPr>
            <a:fld id="{B511168C-9D22-495C-A5F5-170CDE2350E4}" type="datetime8">
              <a:rPr lang="en-US" sz="1200">
                <a:latin typeface="+mn-lt"/>
                <a:ea typeface="+mn-ea"/>
                <a:cs typeface="+mn-cs"/>
              </a:rPr>
              <a:pPr algn="r">
                <a:defRPr/>
              </a:pPr>
              <a:t>11/3/2008 6:47 PM</a:t>
            </a:fld>
            <a:endParaRPr lang="en-US" sz="1200" dirty="0">
              <a:latin typeface="+mn-lt"/>
              <a:ea typeface="+mn-ea"/>
              <a:cs typeface="+mn-cs"/>
            </a:endParaRPr>
          </a:p>
        </p:txBody>
      </p:sp>
      <p:sp>
        <p:nvSpPr>
          <p:cNvPr id="23555" name="Rectangle 6"/>
          <p:cNvSpPr txBox="1">
            <a:spLocks noGrp="1" noChangeArrowheads="1"/>
          </p:cNvSpPr>
          <p:nvPr/>
        </p:nvSpPr>
        <p:spPr bwMode="auto">
          <a:xfrm>
            <a:off x="0" y="8685213"/>
            <a:ext cx="2971800" cy="457200"/>
          </a:xfrm>
          <a:prstGeom prst="rect">
            <a:avLst/>
          </a:prstGeom>
          <a:noFill/>
          <a:ln>
            <a:miter lim="800000"/>
            <a:headEnd/>
            <a:tailEnd/>
          </a:ln>
        </p:spPr>
        <p:txBody>
          <a:bodyPr anchor="b"/>
          <a:lstStyle/>
          <a:p>
            <a:pPr>
              <a:defRPr/>
            </a:pPr>
            <a:r>
              <a:rPr lang="en-US" sz="1200">
                <a:latin typeface="+mn-lt"/>
                <a:ea typeface="+mn-ea"/>
                <a:cs typeface="+mn-cs"/>
              </a:rPr>
              <a:t>©2005 Microsoft Corporation. All rights reserved.</a:t>
            </a:r>
          </a:p>
          <a:p>
            <a:pPr>
              <a:defRPr/>
            </a:pPr>
            <a:r>
              <a:rPr lang="en-US" sz="1200">
                <a:latin typeface="+mn-lt"/>
                <a:ea typeface="+mn-ea"/>
                <a:cs typeface="+mn-cs"/>
              </a:rPr>
              <a:t>This presentation is for informational purposes only. Microsoft makes no warranties, express or implied, in this summary.</a:t>
            </a:r>
          </a:p>
        </p:txBody>
      </p:sp>
      <p:sp>
        <p:nvSpPr>
          <p:cNvPr id="2355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7B5ED18-241D-4679-BD6B-BA092A53AB10}" type="slidenum">
              <a:rPr lang="en-US" sz="1200">
                <a:latin typeface="+mn-lt"/>
                <a:ea typeface="+mn-ea"/>
                <a:cs typeface="+mn-cs"/>
              </a:rPr>
              <a:pPr algn="r">
                <a:defRPr/>
              </a:pPr>
              <a:t>8</a:t>
            </a:fld>
            <a:endParaRPr lang="en-US" sz="1200" dirty="0">
              <a:latin typeface="+mn-lt"/>
              <a:ea typeface="+mn-ea"/>
              <a:cs typeface="+mn-cs"/>
            </a:endParaRPr>
          </a:p>
        </p:txBody>
      </p:sp>
      <p:sp>
        <p:nvSpPr>
          <p:cNvPr id="122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3" name="Rectangle 3"/>
          <p:cNvSpPr>
            <a:spLocks noGrp="1" noChangeArrowheads="1"/>
          </p:cNvSpPr>
          <p:nvPr>
            <p:ph type="body" idx="1"/>
          </p:nvPr>
        </p:nvSpPr>
        <p:spPr bwMode="auto">
          <a:xfrm>
            <a:off x="414338" y="3798888"/>
            <a:ext cx="6021387" cy="230187"/>
          </a:xfrm>
          <a:noFill/>
        </p:spPr>
        <p:txBody>
          <a:bodyPr wrap="square" numCol="1" anchor="t" anchorCtr="0" compatLnSpc="1">
            <a:prstTxWarp prst="textNoShape">
              <a:avLst/>
            </a:prstTxWarp>
            <a:normAutofit fontScale="25000" lnSpcReduction="20000"/>
          </a:bodyPr>
          <a:lstStyle/>
          <a:p>
            <a:pPr marL="514350" lvl="1" indent="-514350"/>
            <a:r>
              <a:rPr lang="en-US" altLang="zh-CN" b="1" dirty="0" smtClean="0"/>
              <a:t>SM - AD GP</a:t>
            </a:r>
            <a:r>
              <a:rPr lang="zh-CN" altLang="en-US" b="1" dirty="0" smtClean="0"/>
              <a:t>相互整合</a:t>
            </a:r>
            <a:r>
              <a:rPr lang="en-US" altLang="zh-CN" b="1" dirty="0" smtClean="0"/>
              <a:t>– Brian</a:t>
            </a:r>
            <a:r>
              <a:rPr lang="zh-TW" altLang="en-US" b="1" dirty="0" smtClean="0"/>
              <a:t>將利用數分鐘的時間展示</a:t>
            </a:r>
            <a:endParaRPr lang="zh-CN" altLang="en-US" b="1" dirty="0" smtClean="0"/>
          </a:p>
          <a:p>
            <a:pPr marL="514350" lvl="1" indent="-514350"/>
            <a:r>
              <a:rPr lang="en-US" altLang="zh-CN" b="1" dirty="0" smtClean="0"/>
              <a:t>DM –</a:t>
            </a:r>
            <a:r>
              <a:rPr lang="zh-TW" altLang="en-US" b="1" dirty="0" smtClean="0"/>
              <a:t>豐富的清單報告功能</a:t>
            </a:r>
            <a:endParaRPr lang="zh-CN" altLang="en-US" b="1" dirty="0" smtClean="0"/>
          </a:p>
          <a:p>
            <a:pPr marL="514350" lvl="1" indent="-514350"/>
            <a:r>
              <a:rPr lang="zh-CN" altLang="en-US" b="1" dirty="0" smtClean="0"/>
              <a:t>移動</a:t>
            </a:r>
            <a:r>
              <a:rPr lang="en-US" altLang="zh-CN" b="1" dirty="0" smtClean="0"/>
              <a:t>VPN -</a:t>
            </a:r>
            <a:r>
              <a:rPr lang="zh-CN" altLang="en-US" b="1" dirty="0" smtClean="0"/>
              <a:t>利用移動</a:t>
            </a:r>
            <a:r>
              <a:rPr lang="en-US" altLang="zh-CN" b="1" dirty="0" smtClean="0"/>
              <a:t>VPN</a:t>
            </a:r>
            <a:r>
              <a:rPr lang="zh-TW" altLang="en-US" b="1" dirty="0" smtClean="0"/>
              <a:t>呈現全新層次的</a:t>
            </a:r>
            <a:r>
              <a:rPr lang="en-US" altLang="zh-CN" b="1" dirty="0" smtClean="0"/>
              <a:t>LOB</a:t>
            </a:r>
            <a:r>
              <a:rPr lang="zh-CN" altLang="en-US" b="1" dirty="0" smtClean="0"/>
              <a:t>應用程式</a:t>
            </a:r>
          </a:p>
          <a:p>
            <a:pPr marL="514350" lvl="1" indent="-514350"/>
            <a:r>
              <a:rPr lang="zh-CN" altLang="en-US" b="1" dirty="0" smtClean="0"/>
              <a:t>業務目標：</a:t>
            </a:r>
          </a:p>
          <a:p>
            <a:pPr marL="1143000" lvl="2" indent="-228600">
              <a:buFontTx/>
              <a:buChar char="•"/>
            </a:pPr>
            <a:r>
              <a:rPr lang="zh-CN" altLang="en-US" dirty="0" smtClean="0"/>
              <a:t>為實現</a:t>
            </a:r>
            <a:r>
              <a:rPr lang="en-US" altLang="zh-CN" dirty="0" smtClean="0"/>
              <a:t>DM</a:t>
            </a:r>
            <a:r>
              <a:rPr lang="zh-CN" altLang="en-US" dirty="0" smtClean="0"/>
              <a:t>和</a:t>
            </a:r>
            <a:r>
              <a:rPr lang="en-US" altLang="zh-CN" dirty="0" smtClean="0"/>
              <a:t>LOB</a:t>
            </a:r>
            <a:r>
              <a:rPr lang="zh-TW" altLang="en-US" dirty="0" smtClean="0"/>
              <a:t>應用程式而提供強健的解決方案，並讓</a:t>
            </a:r>
            <a:r>
              <a:rPr lang="en-US" altLang="zh-CN" dirty="0" smtClean="0"/>
              <a:t>Windows Mobile</a:t>
            </a:r>
            <a:r>
              <a:rPr lang="zh-CN" altLang="en-US" dirty="0" smtClean="0"/>
              <a:t>成為</a:t>
            </a:r>
            <a:r>
              <a:rPr lang="en-US" altLang="zh-CN" dirty="0" smtClean="0"/>
              <a:t>IT</a:t>
            </a:r>
            <a:r>
              <a:rPr lang="zh-TW" altLang="en-US" dirty="0" smtClean="0"/>
              <a:t>基礎架構中的“頭等公民”。</a:t>
            </a:r>
            <a:endParaRPr lang="zh-CN" altLang="en-US" dirty="0" smtClean="0"/>
          </a:p>
          <a:p>
            <a:pPr marL="1143000" lvl="2" indent="-228600">
              <a:buFontTx/>
              <a:buChar char="•"/>
            </a:pPr>
            <a:r>
              <a:rPr lang="zh-TW" altLang="en-US" dirty="0" smtClean="0"/>
              <a:t>範圍觸及更廣泛的企業客戶細分市場。</a:t>
            </a:r>
            <a:endParaRPr lang="en-US" altLang="zh-CN" dirty="0" smtClean="0"/>
          </a:p>
          <a:p>
            <a:pPr marL="1143000" lvl="2" indent="-228600">
              <a:buFontTx/>
              <a:buChar char="•"/>
            </a:pPr>
            <a:r>
              <a:rPr lang="zh-CN" altLang="en-US" dirty="0" smtClean="0"/>
              <a:t>與</a:t>
            </a:r>
            <a:r>
              <a:rPr lang="en-US" altLang="zh-CN" dirty="0" smtClean="0"/>
              <a:t>RIM</a:t>
            </a:r>
            <a:r>
              <a:rPr lang="zh-CN" altLang="en-US" dirty="0" smtClean="0"/>
              <a:t>和</a:t>
            </a:r>
            <a:r>
              <a:rPr lang="en-US" altLang="zh-CN" dirty="0" smtClean="0"/>
              <a:t>Nokia</a:t>
            </a:r>
            <a:r>
              <a:rPr lang="zh-TW" altLang="en-US" dirty="0" smtClean="0"/>
              <a:t>爭奪“同類最佳”的企業移動設備體驗。</a:t>
            </a:r>
            <a:endParaRPr lang="en-US" altLang="zh-CN"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b="1" smtClean="0"/>
              <a:t>Erika</a:t>
            </a:r>
          </a:p>
        </p:txBody>
      </p:sp>
      <p:sp>
        <p:nvSpPr>
          <p:cNvPr id="4" name="Date Placeholder 3"/>
          <p:cNvSpPr txBox="1">
            <a:spLocks noGrp="1"/>
          </p:cNvSpPr>
          <p:nvPr/>
        </p:nvSpPr>
        <p:spPr>
          <a:xfrm>
            <a:off x="3884613" y="0"/>
            <a:ext cx="2971800" cy="457200"/>
          </a:xfrm>
          <a:prstGeom prst="rect">
            <a:avLst/>
          </a:prstGeom>
          <a:noFill/>
        </p:spPr>
        <p:txBody>
          <a:bodyPr/>
          <a:lstStyle/>
          <a:p>
            <a:pPr algn="r" fontAlgn="auto">
              <a:spcBef>
                <a:spcPts val="0"/>
              </a:spcBef>
              <a:spcAft>
                <a:spcPts val="0"/>
              </a:spcAft>
              <a:defRPr/>
            </a:pPr>
            <a:fld id="{953A73D9-AF5E-4640-9E4B-BA82C9D73796}" type="datetime8">
              <a:rPr lang="en-US" sz="1200">
                <a:latin typeface="+mn-lt"/>
                <a:ea typeface="+mn-ea"/>
                <a:cs typeface="+mn-cs"/>
              </a:rPr>
              <a:pPr algn="r" fontAlgn="auto">
                <a:spcBef>
                  <a:spcPts val="0"/>
                </a:spcBef>
                <a:spcAft>
                  <a:spcPts val="0"/>
                </a:spcAft>
                <a:defRPr/>
              </a:pPr>
              <a:t>11/3/2008 6:47 PM</a:t>
            </a:fld>
            <a:endParaRPr lang="en-US" sz="1200" dirty="0">
              <a:latin typeface="+mn-lt"/>
              <a:ea typeface="+mn-ea"/>
              <a:cs typeface="+mn-cs"/>
            </a:endParaRPr>
          </a:p>
        </p:txBody>
      </p:sp>
      <p:sp>
        <p:nvSpPr>
          <p:cNvPr id="5" name="Footer Placeholder 4"/>
          <p:cNvSpPr txBox="1">
            <a:spLocks noGrp="1"/>
          </p:cNvSpPr>
          <p:nvPr/>
        </p:nvSpPr>
        <p:spPr>
          <a:xfrm>
            <a:off x="0" y="8685213"/>
            <a:ext cx="6248400" cy="457200"/>
          </a:xfrm>
          <a:prstGeom prst="rect">
            <a:avLst/>
          </a:prstGeom>
          <a:noFill/>
        </p:spPr>
        <p:txBody>
          <a:bodyPr anchor="b"/>
          <a:lstStyle/>
          <a:p>
            <a:pPr fontAlgn="auto">
              <a:spcBef>
                <a:spcPts val="0"/>
              </a:spcBef>
              <a:spcAft>
                <a:spcPts val="0"/>
              </a:spcAft>
              <a:defRPr/>
            </a:pPr>
            <a:r>
              <a:rPr lang="en-US" sz="500">
                <a:solidFill>
                  <a:srgbClr val="000000"/>
                </a:solidFill>
                <a:latin typeface="+mn-lt"/>
                <a:ea typeface="+mn-ea"/>
                <a:cs typeface="+mn-cs"/>
              </a:rPr>
              <a:t>©2007 Microsoft Corporation. All rights reserved.</a:t>
            </a:r>
          </a:p>
          <a:p>
            <a:pPr fontAlgn="auto">
              <a:spcBef>
                <a:spcPts val="0"/>
              </a:spcBef>
              <a:spcAft>
                <a:spcPts val="0"/>
              </a:spcAft>
              <a:defRPr/>
            </a:pPr>
            <a:r>
              <a:rPr lang="en-US" sz="500">
                <a:solidFill>
                  <a:srgbClr val="000000"/>
                </a:solidFill>
                <a:latin typeface="+mn-lt"/>
                <a:ea typeface="+mn-ea"/>
                <a:cs typeface="+mn-cs"/>
              </a:rPr>
              <a:t>This presentation is for informational purposes only. Microsoft makes no warranties, express or implied, in this summary.</a:t>
            </a:r>
          </a:p>
        </p:txBody>
      </p:sp>
      <p:sp>
        <p:nvSpPr>
          <p:cNvPr id="6" name="Slide Number Placeholder 5"/>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97E50F2-6F85-400B-8BF4-CE5A2A4EE647}" type="slidenum">
              <a:rPr lang="en-US" sz="1200">
                <a:latin typeface="+mn-lt"/>
                <a:ea typeface="+mn-ea"/>
                <a:cs typeface="+mn-cs"/>
              </a:rPr>
              <a:pPr algn="r" fontAlgn="auto">
                <a:spcBef>
                  <a:spcPts val="0"/>
                </a:spcBef>
                <a:spcAft>
                  <a:spcPts val="0"/>
                </a:spcAft>
                <a:defRPr/>
              </a:pPr>
              <a:t>9</a:t>
            </a:fld>
            <a:endParaRPr lang="en-US" sz="1200" dirty="0">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建議的論點：為了概括介紹</a:t>
            </a:r>
            <a:r>
              <a:rPr lang="en-US" altLang="zh-CN" dirty="0" smtClean="0"/>
              <a:t>System Center Mobile Device Manager</a:t>
            </a:r>
            <a:r>
              <a:rPr lang="zh-TW" altLang="en-US" dirty="0" smtClean="0"/>
              <a:t>，我們將關注三項滿足</a:t>
            </a:r>
            <a:r>
              <a:rPr lang="en-US" altLang="zh-CN" dirty="0" smtClean="0"/>
              <a:t>IT</a:t>
            </a:r>
            <a:r>
              <a:rPr lang="zh-TW" altLang="en-US" dirty="0" smtClean="0"/>
              <a:t>專業人員和大中型企業的需要的核心領域。</a:t>
            </a:r>
            <a:endParaRPr lang="zh-CN" altLang="en-US" dirty="0" smtClean="0"/>
          </a:p>
          <a:p>
            <a:r>
              <a:rPr lang="zh-TW" altLang="en-US" dirty="0" smtClean="0"/>
              <a:t>利用此簡報來概括討論要點－總結起來主要有</a:t>
            </a:r>
            <a:r>
              <a:rPr lang="en-US" altLang="zh-CN" dirty="0" smtClean="0"/>
              <a:t>3</a:t>
            </a:r>
            <a:r>
              <a:rPr lang="zh-TW" altLang="en-US" dirty="0" smtClean="0"/>
              <a:t>點，我們希望受眾能夠領會這些傳達資訊。</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5308221-DD1C-4EDF-977F-6E4FB7411F0C}" type="slidenum">
              <a:rPr lang="en-US" sz="1200">
                <a:latin typeface="+mn-lt"/>
                <a:ea typeface="+mn-ea"/>
                <a:cs typeface="+mn-cs"/>
              </a:rPr>
              <a:pPr algn="r" fontAlgn="auto">
                <a:spcBef>
                  <a:spcPts val="0"/>
                </a:spcBef>
                <a:spcAft>
                  <a:spcPts val="0"/>
                </a:spcAft>
                <a:defRPr/>
              </a:pPr>
              <a:t>10</a:t>
            </a:fld>
            <a:endParaRPr lang="en-US" sz="1200" dirty="0">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3099" name="Picture 27" descr="People Ready-12"/>
          <p:cNvPicPr>
            <a:picLocks noChangeAspect="1" noChangeArrowheads="1"/>
          </p:cNvPicPr>
          <p:nvPr/>
        </p:nvPicPr>
        <p:blipFill>
          <a:blip r:embed="rId2"/>
          <a:srcRect t="13103" b="36549"/>
          <a:stretch>
            <a:fillRect/>
          </a:stretch>
        </p:blipFill>
        <p:spPr bwMode="auto">
          <a:xfrm>
            <a:off x="0" y="908050"/>
            <a:ext cx="9144000" cy="5949950"/>
          </a:xfrm>
          <a:prstGeom prst="rect">
            <a:avLst/>
          </a:prstGeom>
          <a:noFill/>
        </p:spPr>
      </p:pic>
      <p:pic>
        <p:nvPicPr>
          <p:cNvPr id="3079" name="Picture 7" descr="People Ready-1"/>
          <p:cNvPicPr>
            <a:picLocks noChangeAspect="1" noChangeArrowheads="1"/>
          </p:cNvPicPr>
          <p:nvPr/>
        </p:nvPicPr>
        <p:blipFill>
          <a:blip r:embed="rId3"/>
          <a:srcRect/>
          <a:stretch>
            <a:fillRect/>
          </a:stretch>
        </p:blipFill>
        <p:spPr bwMode="auto">
          <a:xfrm>
            <a:off x="4570413" y="3427413"/>
            <a:ext cx="3175" cy="1587"/>
          </a:xfrm>
          <a:prstGeom prst="rect">
            <a:avLst/>
          </a:prstGeom>
          <a:noFill/>
        </p:spPr>
      </p:pic>
      <p:pic>
        <p:nvPicPr>
          <p:cNvPr id="3080" name="Picture 8" descr="People Ready-1"/>
          <p:cNvPicPr>
            <a:picLocks noChangeAspect="1" noChangeArrowheads="1"/>
          </p:cNvPicPr>
          <p:nvPr/>
        </p:nvPicPr>
        <p:blipFill>
          <a:blip r:embed="rId3"/>
          <a:srcRect/>
          <a:stretch>
            <a:fillRect/>
          </a:stretch>
        </p:blipFill>
        <p:spPr bwMode="auto">
          <a:xfrm>
            <a:off x="4570413" y="3427413"/>
            <a:ext cx="3175" cy="1587"/>
          </a:xfrm>
          <a:prstGeom prst="rect">
            <a:avLst/>
          </a:prstGeom>
          <a:noFill/>
        </p:spPr>
      </p:pic>
      <p:sp>
        <p:nvSpPr>
          <p:cNvPr id="3088" name="Rectangle 16"/>
          <p:cNvSpPr>
            <a:spLocks noChangeArrowheads="1"/>
          </p:cNvSpPr>
          <p:nvPr/>
        </p:nvSpPr>
        <p:spPr bwMode="auto">
          <a:xfrm>
            <a:off x="0" y="0"/>
            <a:ext cx="9144000" cy="981075"/>
          </a:xfrm>
          <a:prstGeom prst="rect">
            <a:avLst/>
          </a:prstGeom>
          <a:solidFill>
            <a:srgbClr val="FFCCFF"/>
          </a:solidFill>
          <a:ln w="9525">
            <a:noFill/>
            <a:miter lim="800000"/>
            <a:headEnd/>
            <a:tailEnd/>
          </a:ln>
          <a:effectLst/>
        </p:spPr>
        <p:txBody>
          <a:bodyPr wrap="none" anchor="ctr"/>
          <a:lstStyle/>
          <a:p>
            <a:endParaRPr lang="zh-TW" altLang="en-US"/>
          </a:p>
        </p:txBody>
      </p:sp>
      <p:pic>
        <p:nvPicPr>
          <p:cNvPr id="3090" name="Picture 18" descr="MS_Logo"/>
          <p:cNvPicPr>
            <a:picLocks noChangeAspect="1" noChangeArrowheads="1"/>
          </p:cNvPicPr>
          <p:nvPr/>
        </p:nvPicPr>
        <p:blipFill>
          <a:blip r:embed="rId4" cstate="print"/>
          <a:srcRect b="65262"/>
          <a:stretch>
            <a:fillRect/>
          </a:stretch>
        </p:blipFill>
        <p:spPr bwMode="auto">
          <a:xfrm>
            <a:off x="7380288" y="333375"/>
            <a:ext cx="1481137" cy="290513"/>
          </a:xfrm>
          <a:prstGeom prst="rect">
            <a:avLst/>
          </a:prstGeom>
          <a:noFill/>
        </p:spPr>
      </p:pic>
      <p:sp>
        <p:nvSpPr>
          <p:cNvPr id="3094" name="Rectangle 22"/>
          <p:cNvSpPr>
            <a:spLocks noChangeArrowheads="1"/>
          </p:cNvSpPr>
          <p:nvPr/>
        </p:nvSpPr>
        <p:spPr bwMode="auto">
          <a:xfrm>
            <a:off x="0" y="981075"/>
            <a:ext cx="9144000" cy="3743325"/>
          </a:xfrm>
          <a:prstGeom prst="rect">
            <a:avLst/>
          </a:prstGeom>
          <a:gradFill rotWithShape="1">
            <a:gsLst>
              <a:gs pos="0">
                <a:schemeClr val="bg1">
                  <a:gamma/>
                  <a:tint val="0"/>
                  <a:invGamma/>
                </a:schemeClr>
              </a:gs>
              <a:gs pos="100000">
                <a:schemeClr val="bg1">
                  <a:alpha val="0"/>
                </a:schemeClr>
              </a:gs>
            </a:gsLst>
            <a:lin ang="5400000" scaled="1"/>
          </a:gradFill>
          <a:ln w="9525">
            <a:noFill/>
            <a:miter lim="800000"/>
            <a:headEnd/>
            <a:tailEnd/>
          </a:ln>
          <a:effectLst/>
        </p:spPr>
        <p:txBody>
          <a:bodyPr wrap="none" anchor="ctr"/>
          <a:lstStyle/>
          <a:p>
            <a:endParaRPr lang="zh-TW" altLang="en-US"/>
          </a:p>
        </p:txBody>
      </p:sp>
      <p:sp>
        <p:nvSpPr>
          <p:cNvPr id="3091" name="Rectangle 19"/>
          <p:cNvSpPr>
            <a:spLocks noGrp="1" noChangeArrowheads="1"/>
          </p:cNvSpPr>
          <p:nvPr>
            <p:ph type="ctrTitle"/>
          </p:nvPr>
        </p:nvSpPr>
        <p:spPr>
          <a:xfrm>
            <a:off x="0" y="1484313"/>
            <a:ext cx="9144000" cy="762000"/>
          </a:xfrm>
          <a:effectLst>
            <a:outerShdw dist="35921" dir="2700000" algn="ctr" rotWithShape="0">
              <a:schemeClr val="bg2"/>
            </a:outerShdw>
          </a:effectLst>
        </p:spPr>
        <p:txBody>
          <a:bodyPr anchor="ctr"/>
          <a:lstStyle>
            <a:lvl1pPr>
              <a:defRPr sz="4400"/>
            </a:lvl1pPr>
          </a:lstStyle>
          <a:p>
            <a:r>
              <a:rPr lang="zh-TW" altLang="en-US" smtClean="0"/>
              <a:t>按一下以編輯母片標題樣式</a:t>
            </a:r>
            <a:endParaRPr lang="en-US" altLang="zh-TW"/>
          </a:p>
        </p:txBody>
      </p:sp>
      <p:sp>
        <p:nvSpPr>
          <p:cNvPr id="3095" name="Rectangle 23"/>
          <p:cNvSpPr>
            <a:spLocks noChangeArrowheads="1"/>
          </p:cNvSpPr>
          <p:nvPr/>
        </p:nvSpPr>
        <p:spPr bwMode="auto">
          <a:xfrm>
            <a:off x="0" y="3860800"/>
            <a:ext cx="9144000" cy="2997200"/>
          </a:xfrm>
          <a:prstGeom prst="rect">
            <a:avLst/>
          </a:prstGeom>
          <a:gradFill rotWithShape="1">
            <a:gsLst>
              <a:gs pos="0">
                <a:schemeClr val="bg1">
                  <a:alpha val="0"/>
                </a:schemeClr>
              </a:gs>
              <a:gs pos="100000">
                <a:schemeClr val="bg1">
                  <a:gamma/>
                  <a:tint val="0"/>
                  <a:invGamma/>
                </a:schemeClr>
              </a:gs>
            </a:gsLst>
            <a:lin ang="5400000" scaled="1"/>
          </a:gradFill>
          <a:ln w="9525">
            <a:noFill/>
            <a:miter lim="800000"/>
            <a:headEnd/>
            <a:tailEnd/>
          </a:ln>
          <a:effectLst/>
        </p:spPr>
        <p:txBody>
          <a:bodyPr wrap="none" anchor="ctr"/>
          <a:lstStyle/>
          <a:p>
            <a:endParaRPr lang="zh-TW" altLang="en-US"/>
          </a:p>
        </p:txBody>
      </p:sp>
      <p:sp>
        <p:nvSpPr>
          <p:cNvPr id="3092" name="Rectangle 20"/>
          <p:cNvSpPr>
            <a:spLocks noGrp="1" noChangeArrowheads="1"/>
          </p:cNvSpPr>
          <p:nvPr>
            <p:ph type="subTitle" idx="1"/>
          </p:nvPr>
        </p:nvSpPr>
        <p:spPr>
          <a:xfrm>
            <a:off x="0" y="2276475"/>
            <a:ext cx="9144000" cy="579438"/>
          </a:xfrm>
        </p:spPr>
        <p:txBody>
          <a:bodyPr anchor="ctr"/>
          <a:lstStyle>
            <a:lvl1pPr marL="0" indent="0" algn="ctr">
              <a:buFontTx/>
              <a:buNone/>
              <a:defRPr b="1"/>
            </a:lvl1pPr>
          </a:lstStyle>
          <a:p>
            <a:r>
              <a:rPr lang="zh-TW" altLang="en-US" smtClean="0"/>
              <a:t>按一下以編輯母片副標題樣式</a:t>
            </a:r>
            <a:endParaRPr lang="en-US" altLang="zh-TW"/>
          </a:p>
        </p:txBody>
      </p:sp>
      <p:sp>
        <p:nvSpPr>
          <p:cNvPr id="3097" name="Rectangle 25"/>
          <p:cNvSpPr>
            <a:spLocks noChangeArrowheads="1"/>
          </p:cNvSpPr>
          <p:nvPr/>
        </p:nvSpPr>
        <p:spPr bwMode="auto">
          <a:xfrm>
            <a:off x="0" y="908050"/>
            <a:ext cx="9144000" cy="73025"/>
          </a:xfrm>
          <a:prstGeom prst="rect">
            <a:avLst/>
          </a:prstGeom>
          <a:solidFill>
            <a:srgbClr val="969696"/>
          </a:solidFill>
          <a:ln w="9525">
            <a:noFill/>
            <a:miter lim="800000"/>
            <a:headEnd/>
            <a:tailEnd/>
          </a:ln>
          <a:effectLst/>
        </p:spPr>
        <p:txBody>
          <a:bodyPr wrap="none" anchor="ctr"/>
          <a:lstStyle/>
          <a:p>
            <a:endParaRPr lang="zh-TW" altLang="en-US"/>
          </a:p>
        </p:txBody>
      </p:sp>
      <p:pic>
        <p:nvPicPr>
          <p:cNvPr id="3098" name="Picture 26" descr="BDM_logo"/>
          <p:cNvPicPr>
            <a:picLocks noChangeAspect="1" noChangeArrowheads="1"/>
          </p:cNvPicPr>
          <p:nvPr/>
        </p:nvPicPr>
        <p:blipFill>
          <a:blip r:embed="rId5" cstate="print"/>
          <a:srcRect/>
          <a:stretch>
            <a:fillRect/>
          </a:stretch>
        </p:blipFill>
        <p:spPr bwMode="auto">
          <a:xfrm>
            <a:off x="395288" y="173038"/>
            <a:ext cx="1706562" cy="5191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1304925"/>
            <a:ext cx="2097087" cy="34480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95288" y="1304925"/>
            <a:ext cx="6143625" cy="34480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3" name="Group 3"/>
          <p:cNvGrpSpPr/>
          <p:nvPr userDrawn="1"/>
        </p:nvGrpSpPr>
        <p:grpSpPr>
          <a:xfrm>
            <a:off x="6722604" y="6309486"/>
            <a:ext cx="2057400" cy="507304"/>
            <a:chOff x="3810000" y="2590800"/>
            <a:chExt cx="5562600" cy="1371600"/>
          </a:xfrm>
        </p:grpSpPr>
        <p:pic>
          <p:nvPicPr>
            <p:cNvPr id="5" name="Picture 4" descr="office-and-event-logo-for-p.png"/>
            <p:cNvPicPr>
              <a:picLocks noChangeAspect="1"/>
            </p:cNvPicPr>
            <p:nvPr/>
          </p:nvPicPr>
          <p:blipFill>
            <a:blip r:embed="rId2"/>
            <a:srcRect r="49670" b="85556"/>
            <a:stretch>
              <a:fillRect/>
            </a:stretch>
          </p:blipFill>
          <p:spPr>
            <a:xfrm>
              <a:off x="3810000" y="2590800"/>
              <a:ext cx="4602163" cy="990600"/>
            </a:xfrm>
            <a:prstGeom prst="rect">
              <a:avLst/>
            </a:prstGeom>
          </p:spPr>
        </p:pic>
        <p:pic>
          <p:nvPicPr>
            <p:cNvPr id="7" name="Picture 6" descr="office-and-event-logo-for-p.png"/>
            <p:cNvPicPr>
              <a:picLocks noChangeAspect="1"/>
            </p:cNvPicPr>
            <p:nvPr/>
          </p:nvPicPr>
          <p:blipFill>
            <a:blip r:embed="rId2"/>
            <a:srcRect l="50330" r="39167" b="80000"/>
            <a:stretch>
              <a:fillRect/>
            </a:stretch>
          </p:blipFill>
          <p:spPr>
            <a:xfrm>
              <a:off x="8412163" y="2590800"/>
              <a:ext cx="960437" cy="1371600"/>
            </a:xfrm>
            <a:prstGeom prst="rect">
              <a:avLst/>
            </a:prstGeom>
          </p:spPr>
        </p:pic>
      </p:gr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1" descr="C:\Program Files\Microsoft Resource DVD Artwork\DVD_ART\BoxShots_Logos\Windows Mobile\Windows Mobile logo v r.png"/>
          <p:cNvPicPr>
            <a:picLocks noChangeAspect="1" noChangeArrowheads="1"/>
          </p:cNvPicPr>
          <p:nvPr userDrawn="1"/>
        </p:nvPicPr>
        <p:blipFill>
          <a:blip r:embed="rId3"/>
          <a:srcRect/>
          <a:stretch>
            <a:fillRect/>
          </a:stretch>
        </p:blipFill>
        <p:spPr bwMode="invGray">
          <a:xfrm>
            <a:off x="8251825" y="5921375"/>
            <a:ext cx="700088" cy="614363"/>
          </a:xfrm>
          <a:prstGeom prst="rect">
            <a:avLst/>
          </a:prstGeom>
          <a:noFill/>
          <a:ln w="9525">
            <a:noFill/>
            <a:miter lim="800000"/>
            <a:headEnd/>
            <a:tailEnd/>
          </a:ln>
        </p:spPr>
      </p:pic>
      <p:sp>
        <p:nvSpPr>
          <p:cNvPr id="2" name="Title 1"/>
          <p:cNvSpPr>
            <a:spLocks noGrp="1"/>
          </p:cNvSpPr>
          <p:nvPr>
            <p:ph type="ctrTitle"/>
          </p:nvPr>
        </p:nvSpPr>
        <p:spPr>
          <a:xfrm>
            <a:off x="722313" y="2365376"/>
            <a:ext cx="7690115" cy="1523494"/>
          </a:xfrm>
        </p:spPr>
        <p:txBody>
          <a:bodyPr/>
          <a:lstStyle>
            <a:lvl1pPr>
              <a:lnSpc>
                <a:spcPct val="90000"/>
              </a:lnSpc>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61665"/>
          </a:xfrm>
        </p:spPr>
        <p:txBody>
          <a:bodyPr/>
          <a:lstStyle>
            <a:lvl1pPr marL="0" indent="0" algn="l">
              <a:lnSpc>
                <a:spcPct val="90000"/>
              </a:lnSpc>
              <a:spcBef>
                <a:spcPts val="0"/>
              </a:spcBef>
              <a:buNone/>
              <a:defRPr>
                <a:solidFill>
                  <a:schemeClr val="tx1">
                    <a:tint val="75000"/>
                  </a:schemeClr>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2286000" y="1755071"/>
            <a:ext cx="6096000" cy="630942"/>
          </a:xfrm>
          <a:noFill/>
          <a:ln w="9525">
            <a:noFill/>
            <a:miter lim="800000"/>
            <a:headEnd/>
            <a:tailEnd/>
          </a:ln>
          <a:effectLst/>
        </p:spPr>
        <p:txBody>
          <a:bodyPr rtlCol="0" anchor="ctr">
            <a:scene3d>
              <a:camera prst="orthographicFront"/>
              <a:lightRig rig="soft" dir="tl">
                <a:rot lat="0" lon="0" rev="0"/>
              </a:lightRig>
            </a:scene3d>
            <a:sp3d extrusionH="57150" contourW="25400" prstMaterial="matte">
              <a:bevelT w="25400" h="55880" prst="divot"/>
              <a:extrusionClr>
                <a:srgbClr val="CBF9D3"/>
              </a:extrusionClr>
              <a:contourClr>
                <a:srgbClr val="D7FDD9"/>
              </a:contourClr>
            </a:sp3d>
          </a:bodyPr>
          <a:lstStyle>
            <a:lvl1pPr marL="0" algn="r" defTabSz="914400" rtl="0" eaLnBrk="0" fontAlgn="base" latinLnBrk="0" hangingPunct="0">
              <a:lnSpc>
                <a:spcPts val="4200"/>
              </a:lnSpc>
              <a:spcBef>
                <a:spcPct val="0"/>
              </a:spcBef>
              <a:spcAft>
                <a:spcPct val="0"/>
              </a:spcAft>
              <a:buFont typeface="Arial" pitchFamily="34" charset="0"/>
              <a:buNone/>
              <a:defRPr lang="en-US" sz="8000" b="1" kern="1200" spc="-160" dirty="0" smtClean="0">
                <a:ln w="17780" cmpd="sng">
                  <a:solidFill>
                    <a:srgbClr val="3FD30B"/>
                  </a:solidFill>
                  <a:prstDash val="solid"/>
                  <a:miter lim="800000"/>
                </a:ln>
                <a:gradFill>
                  <a:gsLst>
                    <a:gs pos="10000">
                      <a:srgbClr val="DFFC84"/>
                    </a:gs>
                    <a:gs pos="100000">
                      <a:srgbClr val="8EF769"/>
                    </a:gs>
                  </a:gsLst>
                  <a:lin ang="5400000"/>
                </a:gradFill>
                <a:effectLst>
                  <a:outerShdw blurRad="55000" dist="50800" dir="5400000" algn="tl">
                    <a:srgbClr val="000000">
                      <a:alpha val="33000"/>
                    </a:srgbClr>
                  </a:outerShdw>
                </a:effectLst>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95288" y="2492375"/>
            <a:ext cx="41179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5663" y="2492375"/>
            <a:ext cx="41179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357158" y="142852"/>
            <a:ext cx="8393112" cy="701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ltLang="zh-TW" dirty="0" smtClean="0"/>
              <a:t>Click to edit Title Slide</a:t>
            </a:r>
          </a:p>
        </p:txBody>
      </p:sp>
      <p:sp>
        <p:nvSpPr>
          <p:cNvPr id="1033" name="Rectangle 9"/>
          <p:cNvSpPr>
            <a:spLocks noGrp="1" noChangeArrowheads="1"/>
          </p:cNvSpPr>
          <p:nvPr>
            <p:ph type="body" idx="1"/>
          </p:nvPr>
        </p:nvSpPr>
        <p:spPr bwMode="auto">
          <a:xfrm>
            <a:off x="428596" y="1357298"/>
            <a:ext cx="8388350" cy="2283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1034" name="Rectangle 10"/>
          <p:cNvSpPr>
            <a:spLocks noChangeArrowheads="1"/>
          </p:cNvSpPr>
          <p:nvPr/>
        </p:nvSpPr>
        <p:spPr bwMode="auto">
          <a:xfrm>
            <a:off x="0" y="981075"/>
            <a:ext cx="9144000" cy="71438"/>
          </a:xfrm>
          <a:prstGeom prst="rect">
            <a:avLst/>
          </a:prstGeom>
          <a:solidFill>
            <a:srgbClr val="5F5F5F"/>
          </a:solidFill>
          <a:ln w="9525">
            <a:noFill/>
            <a:miter lim="800000"/>
            <a:headEnd/>
            <a:tailEnd/>
          </a:ln>
          <a:effectLst/>
        </p:spPr>
        <p:txBody>
          <a:bodyPr wrap="none" anchor="ctr"/>
          <a:lstStyle/>
          <a:p>
            <a:endParaRPr lang="zh-TW" altLang="en-US"/>
          </a:p>
        </p:txBody>
      </p:sp>
      <p:pic>
        <p:nvPicPr>
          <p:cNvPr id="1037" name="Picture 13" descr="BDM_logo"/>
          <p:cNvPicPr>
            <a:picLocks noChangeAspect="1" noChangeArrowheads="1"/>
          </p:cNvPicPr>
          <p:nvPr/>
        </p:nvPicPr>
        <p:blipFill>
          <a:blip r:embed="rId15" cstate="print"/>
          <a:srcRect/>
          <a:stretch>
            <a:fillRect/>
          </a:stretch>
        </p:blipFill>
        <p:spPr bwMode="auto">
          <a:xfrm>
            <a:off x="7667625" y="6237288"/>
            <a:ext cx="1230313" cy="3746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ctr" rtl="0" eaLnBrk="1" fontAlgn="base" hangingPunct="1">
        <a:spcBef>
          <a:spcPct val="0"/>
        </a:spcBef>
        <a:spcAft>
          <a:spcPct val="0"/>
        </a:spcAft>
        <a:defRPr kumimoji="1" sz="4000" b="1">
          <a:solidFill>
            <a:srgbClr val="003399"/>
          </a:solidFill>
          <a:latin typeface="+mj-lt"/>
          <a:ea typeface="+mj-ea"/>
          <a:cs typeface="+mj-cs"/>
        </a:defRPr>
      </a:lvl1pPr>
      <a:lvl2pPr algn="ctr" rtl="0" eaLnBrk="1" fontAlgn="base" hangingPunct="1">
        <a:spcBef>
          <a:spcPct val="0"/>
        </a:spcBef>
        <a:spcAft>
          <a:spcPct val="0"/>
        </a:spcAft>
        <a:defRPr kumimoji="1" sz="4000" b="1">
          <a:solidFill>
            <a:srgbClr val="003399"/>
          </a:solidFill>
          <a:latin typeface="Arial" pitchFamily="34" charset="0"/>
          <a:ea typeface="新細明體" pitchFamily="18" charset="-120"/>
        </a:defRPr>
      </a:lvl2pPr>
      <a:lvl3pPr algn="ctr" rtl="0" eaLnBrk="1" fontAlgn="base" hangingPunct="1">
        <a:spcBef>
          <a:spcPct val="0"/>
        </a:spcBef>
        <a:spcAft>
          <a:spcPct val="0"/>
        </a:spcAft>
        <a:defRPr kumimoji="1" sz="4000" b="1">
          <a:solidFill>
            <a:srgbClr val="003399"/>
          </a:solidFill>
          <a:latin typeface="Arial" pitchFamily="34" charset="0"/>
          <a:ea typeface="新細明體" pitchFamily="18" charset="-120"/>
        </a:defRPr>
      </a:lvl3pPr>
      <a:lvl4pPr algn="ctr" rtl="0" eaLnBrk="1" fontAlgn="base" hangingPunct="1">
        <a:spcBef>
          <a:spcPct val="0"/>
        </a:spcBef>
        <a:spcAft>
          <a:spcPct val="0"/>
        </a:spcAft>
        <a:defRPr kumimoji="1" sz="4000" b="1">
          <a:solidFill>
            <a:srgbClr val="003399"/>
          </a:solidFill>
          <a:latin typeface="Arial" pitchFamily="34" charset="0"/>
          <a:ea typeface="新細明體" pitchFamily="18" charset="-120"/>
        </a:defRPr>
      </a:lvl4pPr>
      <a:lvl5pPr algn="ctr" rtl="0" eaLnBrk="1" fontAlgn="base" hangingPunct="1">
        <a:spcBef>
          <a:spcPct val="0"/>
        </a:spcBef>
        <a:spcAft>
          <a:spcPct val="0"/>
        </a:spcAft>
        <a:defRPr kumimoji="1" sz="4000" b="1">
          <a:solidFill>
            <a:srgbClr val="003399"/>
          </a:solidFill>
          <a:latin typeface="Arial" pitchFamily="34" charset="0"/>
          <a:ea typeface="新細明體" pitchFamily="18" charset="-120"/>
        </a:defRPr>
      </a:lvl5pPr>
      <a:lvl6pPr marL="457200" algn="ctr" rtl="0" eaLnBrk="1" fontAlgn="base" hangingPunct="1">
        <a:spcBef>
          <a:spcPct val="0"/>
        </a:spcBef>
        <a:spcAft>
          <a:spcPct val="0"/>
        </a:spcAft>
        <a:defRPr kumimoji="1" sz="4000" b="1">
          <a:solidFill>
            <a:srgbClr val="003399"/>
          </a:solidFill>
          <a:latin typeface="Arial" pitchFamily="34" charset="0"/>
          <a:ea typeface="新細明體" pitchFamily="18" charset="-120"/>
        </a:defRPr>
      </a:lvl6pPr>
      <a:lvl7pPr marL="914400" algn="ctr" rtl="0" eaLnBrk="1" fontAlgn="base" hangingPunct="1">
        <a:spcBef>
          <a:spcPct val="0"/>
        </a:spcBef>
        <a:spcAft>
          <a:spcPct val="0"/>
        </a:spcAft>
        <a:defRPr kumimoji="1" sz="4000" b="1">
          <a:solidFill>
            <a:srgbClr val="003399"/>
          </a:solidFill>
          <a:latin typeface="Arial" pitchFamily="34" charset="0"/>
          <a:ea typeface="新細明體" pitchFamily="18" charset="-120"/>
        </a:defRPr>
      </a:lvl7pPr>
      <a:lvl8pPr marL="1371600" algn="ctr" rtl="0" eaLnBrk="1" fontAlgn="base" hangingPunct="1">
        <a:spcBef>
          <a:spcPct val="0"/>
        </a:spcBef>
        <a:spcAft>
          <a:spcPct val="0"/>
        </a:spcAft>
        <a:defRPr kumimoji="1" sz="4000" b="1">
          <a:solidFill>
            <a:srgbClr val="003399"/>
          </a:solidFill>
          <a:latin typeface="Arial" pitchFamily="34" charset="0"/>
          <a:ea typeface="新細明體" pitchFamily="18" charset="-120"/>
        </a:defRPr>
      </a:lvl8pPr>
      <a:lvl9pPr marL="1828800" algn="ctr" rtl="0" eaLnBrk="1" fontAlgn="base" hangingPunct="1">
        <a:spcBef>
          <a:spcPct val="0"/>
        </a:spcBef>
        <a:spcAft>
          <a:spcPct val="0"/>
        </a:spcAft>
        <a:defRPr kumimoji="1" sz="4000" b="1">
          <a:solidFill>
            <a:srgbClr val="003399"/>
          </a:solidFill>
          <a:latin typeface="Arial" pitchFamily="34" charset="0"/>
          <a:ea typeface="新細明體" pitchFamily="18"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notesSlide" Target="../notesSlides/notesSlide10.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25.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5" Type="http://schemas.openxmlformats.org/officeDocument/2006/relationships/image" Target="../media/image86.png"/><Relationship Id="rId2" Type="http://schemas.openxmlformats.org/officeDocument/2006/relationships/notesSlide" Target="../notesSlides/notesSlide15.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24" Type="http://schemas.openxmlformats.org/officeDocument/2006/relationships/image" Target="../media/image85.png"/><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image" Target="../media/image84.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NULL"/><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16.xml"/><Relationship Id="rId16"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www.microsoft.com/windowsmobile/business/strategy/default.mspx" TargetMode="External"/><Relationship Id="rId3" Type="http://schemas.openxmlformats.org/officeDocument/2006/relationships/hyperlink" Target="http://www.microsoft.com/windowsmobile/default.mspx" TargetMode="External"/><Relationship Id="rId7" Type="http://schemas.openxmlformats.org/officeDocument/2006/relationships/hyperlink" Target="http://www.microsoft.com/resources/casestudi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www.microsoft.com/windowsmobile/business/success/default.mspx" TargetMode="External"/><Relationship Id="rId11" Type="http://schemas.openxmlformats.org/officeDocument/2006/relationships/hyperlink" Target="http://supportcenter.windowsmobiletraining.com/" TargetMode="External"/><Relationship Id="rId5" Type="http://schemas.openxmlformats.org/officeDocument/2006/relationships/hyperlink" Target="http://www.microsoft.com/systemcenter/mobile/default.mspx" TargetMode="External"/><Relationship Id="rId10" Type="http://schemas.openxmlformats.org/officeDocument/2006/relationships/hyperlink" Target="http://msdn.microsoft.com/mobile/security" TargetMode="External"/><Relationship Id="rId4" Type="http://schemas.openxmlformats.org/officeDocument/2006/relationships/hyperlink" Target="http://www.microsoft.com/windowsmobile/mobileoperators/default.mspx" TargetMode="External"/><Relationship Id="rId9" Type="http://schemas.openxmlformats.org/officeDocument/2006/relationships/hyperlink" Target="http://technet.microsoft.com/default.asp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hyperlink" Target="http://www.cellular-news.com/story/23963.php"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comments" Target="../comments/comment1.xml"/><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484313"/>
            <a:ext cx="9144000" cy="1446550"/>
          </a:xfrm>
        </p:spPr>
        <p:txBody>
          <a:bodyPr/>
          <a:lstStyle/>
          <a:p>
            <a:pPr eaLnBrk="1" hangingPunct="1"/>
            <a:r>
              <a:rPr lang="zh-TW" altLang="en-US" dirty="0" smtClean="0"/>
              <a:t>次世代行動資訊安全解決方案</a:t>
            </a:r>
            <a:r>
              <a:rPr lang="en-US" altLang="zh-TW" dirty="0" smtClean="0"/>
              <a:t/>
            </a:r>
            <a:br>
              <a:rPr lang="en-US" altLang="zh-TW" dirty="0" smtClean="0"/>
            </a:br>
            <a:endParaRPr lang="en-GB" altLang="zh-TW" dirty="0" smtClean="0">
              <a:ea typeface="新細明體" charset="-120"/>
            </a:endParaRPr>
          </a:p>
        </p:txBody>
      </p:sp>
      <p:sp>
        <p:nvSpPr>
          <p:cNvPr id="5123" name="Rectangle 3"/>
          <p:cNvSpPr>
            <a:spLocks noGrp="1" noChangeArrowheads="1"/>
          </p:cNvSpPr>
          <p:nvPr>
            <p:ph type="subTitle" idx="1"/>
          </p:nvPr>
        </p:nvSpPr>
        <p:spPr>
          <a:xfrm>
            <a:off x="1071538" y="3643314"/>
            <a:ext cx="7466012" cy="461665"/>
          </a:xfrm>
        </p:spPr>
        <p:txBody>
          <a:bodyPr/>
          <a:lstStyle/>
          <a:p>
            <a:pPr eaLnBrk="1" hangingPunct="1"/>
            <a:endParaRPr lang="en-GB" altLang="zh-TW" sz="2400" dirty="0" smtClean="0">
              <a:ea typeface="新細明體" charset="-120"/>
            </a:endParaRPr>
          </a:p>
        </p:txBody>
      </p:sp>
      <p:sp>
        <p:nvSpPr>
          <p:cNvPr id="5" name="矩形 4"/>
          <p:cNvSpPr/>
          <p:nvPr/>
        </p:nvSpPr>
        <p:spPr>
          <a:xfrm>
            <a:off x="357158" y="5509939"/>
            <a:ext cx="6858048" cy="1348061"/>
          </a:xfrm>
          <a:prstGeom prst="rect">
            <a:avLst/>
          </a:prstGeom>
        </p:spPr>
        <p:txBody>
          <a:bodyPr wrap="square">
            <a:spAutoFit/>
          </a:bodyPr>
          <a:lstStyle/>
          <a:p>
            <a:pPr lvl="0" algn="ctr">
              <a:spcBef>
                <a:spcPct val="20000"/>
              </a:spcBef>
            </a:pPr>
            <a:r>
              <a:rPr lang="zh-TW" altLang="en-US" sz="2400" b="1" kern="0" dirty="0">
                <a:solidFill>
                  <a:srgbClr val="000000"/>
                </a:solidFill>
                <a:latin typeface="Arial"/>
                <a:ea typeface="新細明體" charset="-120"/>
              </a:rPr>
              <a:t>崔思康 </a:t>
            </a:r>
            <a:endParaRPr lang="en-GB" altLang="zh-TW" sz="2400" b="1" kern="0" dirty="0">
              <a:solidFill>
                <a:srgbClr val="000000"/>
              </a:solidFill>
              <a:latin typeface="Arial"/>
              <a:ea typeface="新細明體" charset="-120"/>
            </a:endParaRPr>
          </a:p>
          <a:p>
            <a:pPr lvl="0" algn="ctr">
              <a:spcBef>
                <a:spcPct val="20000"/>
              </a:spcBef>
            </a:pPr>
            <a:r>
              <a:rPr lang="zh-TW" altLang="en-US" sz="2400" b="1" kern="0" dirty="0">
                <a:solidFill>
                  <a:srgbClr val="000000"/>
                </a:solidFill>
                <a:latin typeface="Arial"/>
                <a:ea typeface="新細明體" charset="-120"/>
              </a:rPr>
              <a:t>資深企業應用業務經理</a:t>
            </a:r>
            <a:endParaRPr lang="en-US" altLang="zh-TW" sz="2400" b="1" kern="0" dirty="0">
              <a:solidFill>
                <a:srgbClr val="000000"/>
              </a:solidFill>
              <a:latin typeface="Arial"/>
              <a:ea typeface="新細明體" charset="-120"/>
            </a:endParaRPr>
          </a:p>
          <a:p>
            <a:pPr lvl="0" algn="ctr">
              <a:spcBef>
                <a:spcPct val="20000"/>
              </a:spcBef>
            </a:pPr>
            <a:r>
              <a:rPr lang="zh-TW" altLang="en-US" sz="2400" b="1" kern="0" dirty="0" smtClean="0">
                <a:solidFill>
                  <a:srgbClr val="000000"/>
                </a:solidFill>
                <a:latin typeface="Arial"/>
                <a:ea typeface="新細明體" charset="-120"/>
              </a:rPr>
              <a:t>台灣微軟</a:t>
            </a:r>
            <a:endParaRPr lang="en-GB" altLang="zh-TW" sz="2400" b="1" kern="0" dirty="0">
              <a:solidFill>
                <a:srgbClr val="000000"/>
              </a:solidFill>
              <a:latin typeface="Arial"/>
              <a:ea typeface="新細明體" charset="-12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descr="man-with-bg.png"/>
          <p:cNvPicPr>
            <a:picLocks noChangeAspect="1"/>
          </p:cNvPicPr>
          <p:nvPr/>
        </p:nvPicPr>
        <p:blipFill>
          <a:blip r:embed="rId3"/>
          <a:srcRect t="7999" r="6085"/>
          <a:stretch>
            <a:fillRect/>
          </a:stretch>
        </p:blipFill>
        <p:spPr bwMode="auto">
          <a:xfrm>
            <a:off x="0" y="-125413"/>
            <a:ext cx="9144000" cy="6718301"/>
          </a:xfrm>
          <a:prstGeom prst="rect">
            <a:avLst/>
          </a:prstGeom>
          <a:noFill/>
          <a:ln w="9525">
            <a:noFill/>
            <a:miter lim="800000"/>
            <a:headEnd/>
            <a:tailEnd/>
          </a:ln>
        </p:spPr>
      </p:pic>
      <p:sp>
        <p:nvSpPr>
          <p:cNvPr id="2" name="Title 1"/>
          <p:cNvSpPr>
            <a:spLocks noGrp="1"/>
          </p:cNvSpPr>
          <p:nvPr>
            <p:ph type="title" idx="4294967295"/>
          </p:nvPr>
        </p:nvSpPr>
        <p:spPr>
          <a:xfrm>
            <a:off x="381000" y="357166"/>
            <a:ext cx="8763000" cy="1343012"/>
          </a:xfrm>
        </p:spPr>
        <p:txBody>
          <a:bodyPr/>
          <a:lstStyle/>
          <a:p>
            <a:pPr>
              <a:defRPr/>
            </a:pPr>
            <a:r>
              <a:rPr sz="3600" dirty="0" smtClean="0"/>
              <a:t>System Center Mobile Device Manager</a:t>
            </a:r>
            <a:r>
              <a:rPr lang="en-US" altLang="zh-CN" sz="3600" dirty="0" smtClean="0"/>
              <a:t/>
            </a:r>
            <a:br>
              <a:rPr lang="en-US" altLang="zh-CN" sz="3600" dirty="0" smtClean="0"/>
            </a:br>
            <a:r>
              <a:rPr lang="zh-TW" altLang="en-US" sz="3600" dirty="0" smtClean="0"/>
              <a:t>系統管理之行動設備管理伺服器</a:t>
            </a:r>
            <a:endParaRPr sz="3600" dirty="0"/>
          </a:p>
        </p:txBody>
      </p:sp>
      <p:sp>
        <p:nvSpPr>
          <p:cNvPr id="4" name="Text Placeholder 3"/>
          <p:cNvSpPr>
            <a:spLocks noGrp="1"/>
          </p:cNvSpPr>
          <p:nvPr>
            <p:ph type="body" idx="4294967295"/>
          </p:nvPr>
        </p:nvSpPr>
        <p:spPr>
          <a:xfrm>
            <a:off x="428596" y="1214422"/>
            <a:ext cx="8388350" cy="2283702"/>
          </a:xfrm>
        </p:spPr>
        <p:txBody>
          <a:bodyPr/>
          <a:lstStyle/>
          <a:p>
            <a:pPr>
              <a:defRPr/>
            </a:pPr>
            <a:endParaRPr lang="en-US" altLang="zh-CN" dirty="0" smtClean="0">
              <a:effectLst>
                <a:outerShdw blurRad="38100" dist="38100" dir="2700000" algn="tl">
                  <a:srgbClr val="000000"/>
                </a:outerShdw>
              </a:effectLst>
              <a:ea typeface="宋体" charset="-122"/>
            </a:endParaRPr>
          </a:p>
          <a:p>
            <a:pPr>
              <a:defRPr/>
            </a:pPr>
            <a:endParaRPr lang="en-US" altLang="zh-CN" dirty="0" smtClean="0">
              <a:effectLst>
                <a:outerShdw blurRad="38100" dist="38100" dir="2700000" algn="tl">
                  <a:srgbClr val="000000"/>
                </a:outerShdw>
              </a:effectLst>
              <a:ea typeface="宋体" charset="-122"/>
            </a:endParaRPr>
          </a:p>
          <a:p>
            <a:pPr>
              <a:defRPr/>
            </a:pPr>
            <a:endParaRPr lang="en-US" altLang="zh-CN" dirty="0" smtClean="0">
              <a:effectLst>
                <a:outerShdw blurRad="38100" dist="38100" dir="2700000" algn="tl">
                  <a:srgbClr val="000000"/>
                </a:outerShdw>
              </a:effectLst>
              <a:ea typeface="宋体" charset="-122"/>
            </a:endParaRPr>
          </a:p>
        </p:txBody>
      </p:sp>
      <p:sp>
        <p:nvSpPr>
          <p:cNvPr id="6" name="Round Same Side Corner Rectangle 5"/>
          <p:cNvSpPr/>
          <p:nvPr/>
        </p:nvSpPr>
        <p:spPr bwMode="auto">
          <a:xfrm rot="16200000">
            <a:off x="5134962" y="33930"/>
            <a:ext cx="1218805" cy="7866071"/>
          </a:xfrm>
          <a:prstGeom prst="round2SameRect">
            <a:avLst>
              <a:gd name="adj1" fmla="val 50000"/>
              <a:gd name="adj2" fmla="val 0"/>
            </a:avLst>
          </a:prstGeom>
          <a:gradFill flip="none" rotWithShape="1">
            <a:gsLst>
              <a:gs pos="0">
                <a:schemeClr val="bg1"/>
              </a:gs>
              <a:gs pos="47000">
                <a:schemeClr val="bg1"/>
              </a:gs>
              <a:gs pos="100000">
                <a:schemeClr val="bg1">
                  <a:alpha val="0"/>
                </a:schemeClr>
              </a:gs>
            </a:gsLst>
            <a:lin ang="5400000" scaled="1"/>
            <a:tileRect/>
          </a:gradFill>
          <a:ln w="60325" cap="flat" cmpd="sng" algn="ctr">
            <a:gradFill flip="none" rotWithShape="1">
              <a:gsLst>
                <a:gs pos="0">
                  <a:schemeClr val="bg1">
                    <a:alpha val="0"/>
                  </a:schemeClr>
                </a:gs>
                <a:gs pos="50000">
                  <a:schemeClr val="bg1">
                    <a:alpha val="31000"/>
                  </a:schemeClr>
                </a:gs>
                <a:gs pos="100000">
                  <a:srgbClr val="063820"/>
                </a:gs>
              </a:gsLst>
              <a:lin ang="15600000" scaled="0"/>
              <a:tileRect/>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rstMaterial="dkEdge"/>
        </p:spPr>
        <p:txBody>
          <a:bodyPr vert="vert" bIns="914400" anchor="ctr"/>
          <a:lstStyle/>
          <a:p>
            <a:pPr marL="280988">
              <a:lnSpc>
                <a:spcPct val="90000"/>
              </a:lnSpc>
              <a:buClr>
                <a:schemeClr val="tx2"/>
              </a:buClr>
              <a:buSzPct val="95000"/>
              <a:defRPr/>
            </a:pPr>
            <a:endParaRPr lang="en-US" sz="28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lt"/>
              <a:ea typeface="+mn-ea"/>
              <a:cs typeface="Arial" pitchFamily="34" charset="0"/>
            </a:endParaRPr>
          </a:p>
          <a:p>
            <a:pPr marL="628650" indent="-347663">
              <a:lnSpc>
                <a:spcPct val="90000"/>
              </a:lnSpc>
              <a:buClr>
                <a:schemeClr val="tx2"/>
              </a:buClr>
              <a:buSzPct val="95000"/>
              <a:defRPr/>
            </a:pPr>
            <a:r>
              <a:rPr lang="en-US" sz="2400" dirty="0">
                <a:ln w="12700">
                  <a:noFill/>
                  <a:prstDash val="solid"/>
                </a:ln>
                <a:latin typeface="+mn-lt"/>
                <a:ea typeface="+mn-ea"/>
                <a:cs typeface="Arial" pitchFamily="34" charset="0"/>
              </a:rPr>
              <a:t>	</a:t>
            </a:r>
            <a:r>
              <a:rPr lang="zh-TW" altLang="en-US" sz="2400" dirty="0" smtClean="0">
                <a:ln w="12700">
                  <a:noFill/>
                  <a:prstDash val="solid"/>
                </a:ln>
                <a:latin typeface="+mn-lt"/>
                <a:ea typeface="+mn-ea"/>
                <a:cs typeface="Arial" pitchFamily="34" charset="0"/>
              </a:rPr>
              <a:t>在統一環境中管理</a:t>
            </a:r>
            <a:r>
              <a:rPr lang="en-US" sz="2400" dirty="0" smtClean="0">
                <a:ln w="12700">
                  <a:noFill/>
                  <a:prstDash val="solid"/>
                </a:ln>
                <a:latin typeface="+mn-lt"/>
                <a:ea typeface="+mn-ea"/>
                <a:cs typeface="Arial" pitchFamily="34" charset="0"/>
              </a:rPr>
              <a:t>Windows Mobile</a:t>
            </a:r>
            <a:r>
              <a:rPr lang="zh-TW" altLang="en-US" sz="2400" dirty="0" smtClean="0">
                <a:ln w="12700">
                  <a:noFill/>
                  <a:prstDash val="solid"/>
                </a:ln>
                <a:latin typeface="+mn-lt"/>
                <a:ea typeface="+mn-ea"/>
                <a:cs typeface="Arial" pitchFamily="34" charset="0"/>
              </a:rPr>
              <a:t>設備的安全性</a:t>
            </a:r>
            <a:r>
              <a:rPr lang="en-US" sz="2400" dirty="0" smtClean="0">
                <a:ln w="12700">
                  <a:noFill/>
                  <a:prstDash val="solid"/>
                </a:ln>
                <a:latin typeface="+mn-lt"/>
                <a:ea typeface="+mn-ea"/>
                <a:cs typeface="Arial" pitchFamily="34" charset="0"/>
              </a:rPr>
              <a:t> </a:t>
            </a:r>
            <a:endParaRPr lang="en-US" sz="2400" dirty="0">
              <a:ln w="12700">
                <a:noFill/>
                <a:prstDash val="solid"/>
              </a:ln>
              <a:latin typeface="+mn-lt"/>
              <a:ea typeface="+mn-ea"/>
              <a:cs typeface="Arial" pitchFamily="34" charset="0"/>
            </a:endParaRPr>
          </a:p>
          <a:p>
            <a:pPr marL="280988">
              <a:lnSpc>
                <a:spcPct val="90000"/>
              </a:lnSpc>
              <a:buClr>
                <a:schemeClr val="tx2"/>
              </a:buClr>
              <a:buSzPct val="95000"/>
              <a:defRPr/>
            </a:pPr>
            <a:r>
              <a:rPr lang="en-US" sz="2400" b="1"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lt"/>
                <a:ea typeface="+mn-ea"/>
                <a:cs typeface="Arial" pitchFamily="34" charset="0"/>
              </a:rPr>
              <a:t> </a:t>
            </a:r>
          </a:p>
        </p:txBody>
      </p:sp>
      <p:pic>
        <p:nvPicPr>
          <p:cNvPr id="116742" name="Round Same Side Corner Rectangle 6"/>
          <p:cNvPicPr>
            <a:picLocks noChangeArrowheads="1"/>
          </p:cNvPicPr>
          <p:nvPr/>
        </p:nvPicPr>
        <p:blipFill>
          <a:blip r:embed="rId4"/>
          <a:srcRect/>
          <a:stretch>
            <a:fillRect/>
          </a:stretch>
        </p:blipFill>
        <p:spPr bwMode="auto">
          <a:xfrm>
            <a:off x="1073150" y="1760535"/>
            <a:ext cx="8851900" cy="1382713"/>
          </a:xfrm>
          <a:prstGeom prst="rect">
            <a:avLst/>
          </a:prstGeom>
          <a:noFill/>
          <a:ln w="9525">
            <a:noFill/>
            <a:miter lim="800000"/>
            <a:headEnd/>
            <a:tailEnd/>
          </a:ln>
        </p:spPr>
      </p:pic>
      <p:pic>
        <p:nvPicPr>
          <p:cNvPr id="116743" name="Round Same Side Corner Rectangle 7"/>
          <p:cNvPicPr>
            <a:picLocks noChangeArrowheads="1"/>
          </p:cNvPicPr>
          <p:nvPr/>
        </p:nvPicPr>
        <p:blipFill>
          <a:blip r:embed="rId5"/>
          <a:srcRect/>
          <a:stretch>
            <a:fillRect/>
          </a:stretch>
        </p:blipFill>
        <p:spPr bwMode="auto">
          <a:xfrm>
            <a:off x="2139950" y="4835545"/>
            <a:ext cx="8851900" cy="1450975"/>
          </a:xfrm>
          <a:prstGeom prst="rect">
            <a:avLst/>
          </a:prstGeom>
          <a:noFill/>
          <a:ln w="9525">
            <a:noFill/>
            <a:miter lim="800000"/>
            <a:headEnd/>
            <a:tailEnd/>
          </a:ln>
        </p:spPr>
      </p:pic>
      <p:sp>
        <p:nvSpPr>
          <p:cNvPr id="116744" name="Text Box 12"/>
          <p:cNvSpPr txBox="1">
            <a:spLocks noChangeArrowheads="1"/>
          </p:cNvSpPr>
          <p:nvPr/>
        </p:nvSpPr>
        <p:spPr bwMode="auto">
          <a:xfrm>
            <a:off x="1905000" y="2026499"/>
            <a:ext cx="6934200" cy="830997"/>
          </a:xfrm>
          <a:prstGeom prst="rect">
            <a:avLst/>
          </a:prstGeom>
          <a:noFill/>
          <a:ln w="9525">
            <a:noFill/>
            <a:miter lim="800000"/>
            <a:headEnd/>
            <a:tailEnd/>
          </a:ln>
        </p:spPr>
        <p:txBody>
          <a:bodyPr>
            <a:spAutoFit/>
          </a:bodyPr>
          <a:lstStyle/>
          <a:p>
            <a:pPr>
              <a:spcBef>
                <a:spcPct val="50000"/>
              </a:spcBef>
            </a:pPr>
            <a:r>
              <a:rPr lang="zh-CN" altLang="en-US" sz="2400" dirty="0" smtClean="0">
                <a:solidFill>
                  <a:schemeClr val="bg1"/>
                </a:solidFill>
                <a:latin typeface="Segoe Semibold" pitchFamily="34" charset="0"/>
              </a:rPr>
              <a:t>幫助</a:t>
            </a:r>
            <a:r>
              <a:rPr lang="en-US" altLang="zh-CN" sz="2400" dirty="0" smtClean="0">
                <a:solidFill>
                  <a:schemeClr val="bg1"/>
                </a:solidFill>
                <a:latin typeface="Segoe Semibold" pitchFamily="34" charset="0"/>
              </a:rPr>
              <a:t>IT</a:t>
            </a:r>
            <a:r>
              <a:rPr lang="zh-TW" altLang="en-US" sz="2400" dirty="0" smtClean="0">
                <a:solidFill>
                  <a:schemeClr val="bg1"/>
                </a:solidFill>
                <a:latin typeface="Segoe Semibold" pitchFamily="34" charset="0"/>
              </a:rPr>
              <a:t>人員管理</a:t>
            </a:r>
            <a:r>
              <a:rPr lang="en-US" altLang="zh-CN" sz="2400" dirty="0" smtClean="0">
                <a:solidFill>
                  <a:schemeClr val="bg1"/>
                </a:solidFill>
                <a:latin typeface="Segoe Semibold" pitchFamily="34" charset="0"/>
              </a:rPr>
              <a:t>Windows Mobile</a:t>
            </a:r>
            <a:r>
              <a:rPr lang="zh-CN" altLang="en-US" sz="2400" dirty="0" smtClean="0">
                <a:solidFill>
                  <a:schemeClr val="bg1"/>
                </a:solidFill>
                <a:latin typeface="Segoe Semibold" pitchFamily="34" charset="0"/>
              </a:rPr>
              <a:t>設備</a:t>
            </a:r>
            <a:r>
              <a:rPr lang="zh-TW" altLang="en-US" sz="2400" dirty="0" smtClean="0">
                <a:solidFill>
                  <a:schemeClr val="bg1"/>
                </a:solidFill>
                <a:latin typeface="Segoe Semibold" pitchFamily="34" charset="0"/>
              </a:rPr>
              <a:t>就像是</a:t>
            </a:r>
            <a:r>
              <a:rPr lang="en-US" altLang="zh-TW" sz="2400" dirty="0" smtClean="0">
                <a:solidFill>
                  <a:schemeClr val="bg1"/>
                </a:solidFill>
                <a:latin typeface="Segoe Semibold" pitchFamily="34" charset="0"/>
              </a:rPr>
              <a:t>NB</a:t>
            </a:r>
            <a:r>
              <a:rPr lang="zh-TW" altLang="en-US" sz="2400" dirty="0" smtClean="0">
                <a:solidFill>
                  <a:schemeClr val="bg1"/>
                </a:solidFill>
                <a:latin typeface="Segoe Semibold" pitchFamily="34" charset="0"/>
              </a:rPr>
              <a:t>或和桌上型電腦一樣</a:t>
            </a:r>
            <a:endParaRPr lang="zh-CN" altLang="en-US" sz="2400" dirty="0">
              <a:solidFill>
                <a:schemeClr val="bg1"/>
              </a:solidFill>
              <a:latin typeface="Segoe Semibold" pitchFamily="34" charset="0"/>
            </a:endParaRPr>
          </a:p>
        </p:txBody>
      </p:sp>
      <p:sp>
        <p:nvSpPr>
          <p:cNvPr id="116745" name="Text Box 14"/>
          <p:cNvSpPr txBox="1">
            <a:spLocks noChangeArrowheads="1"/>
          </p:cNvSpPr>
          <p:nvPr/>
        </p:nvSpPr>
        <p:spPr bwMode="auto">
          <a:xfrm>
            <a:off x="2590800" y="5170505"/>
            <a:ext cx="6553200" cy="830263"/>
          </a:xfrm>
          <a:prstGeom prst="rect">
            <a:avLst/>
          </a:prstGeom>
          <a:noFill/>
          <a:ln w="9525">
            <a:noFill/>
            <a:miter lim="800000"/>
            <a:headEnd/>
            <a:tailEnd/>
          </a:ln>
        </p:spPr>
        <p:txBody>
          <a:bodyPr>
            <a:spAutoFit/>
          </a:bodyPr>
          <a:lstStyle/>
          <a:p>
            <a:pPr>
              <a:spcBef>
                <a:spcPct val="50000"/>
              </a:spcBef>
            </a:pPr>
            <a:r>
              <a:rPr lang="zh-TW" altLang="en-US" sz="2400" dirty="0" smtClean="0">
                <a:solidFill>
                  <a:schemeClr val="bg1"/>
                </a:solidFill>
                <a:latin typeface="Segoe Semibold" pitchFamily="34" charset="0"/>
              </a:rPr>
              <a:t>以單點連線後便可進行更多資訊的瀏覽</a:t>
            </a:r>
            <a:r>
              <a:rPr lang="en-US" altLang="zh-TW" sz="2400" dirty="0" smtClean="0">
                <a:solidFill>
                  <a:schemeClr val="bg1"/>
                </a:solidFill>
                <a:latin typeface="Segoe Semibold" pitchFamily="34" charset="0"/>
              </a:rPr>
              <a:t>,</a:t>
            </a:r>
            <a:r>
              <a:rPr lang="zh-TW" altLang="en-US" sz="2400" dirty="0" smtClean="0">
                <a:solidFill>
                  <a:schemeClr val="bg1"/>
                </a:solidFill>
                <a:latin typeface="Segoe Semibold" pitchFamily="34" charset="0"/>
              </a:rPr>
              <a:t>同時還可以訪問防火牆之後的企業資料和應用程式</a:t>
            </a:r>
            <a:r>
              <a:rPr lang="zh-TW" altLang="en-US" sz="2400" dirty="0" smtClean="0">
                <a:latin typeface="Segoe Semibold" pitchFamily="34" charset="0"/>
              </a:rPr>
              <a:t>。</a:t>
            </a:r>
            <a:endParaRPr lang="zh-CN" altLang="en-US" sz="2400" dirty="0">
              <a:latin typeface="Segoe Semibold"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funnel shaped blue fade"/>
          <p:cNvPicPr>
            <a:picLocks noChangeAspect="1" noChangeArrowheads="1"/>
          </p:cNvPicPr>
          <p:nvPr/>
        </p:nvPicPr>
        <p:blipFill>
          <a:blip r:embed="rId3"/>
          <a:srcRect/>
          <a:stretch>
            <a:fillRect/>
          </a:stretch>
        </p:blipFill>
        <p:spPr bwMode="auto">
          <a:xfrm>
            <a:off x="423863" y="2873375"/>
            <a:ext cx="1211262" cy="2768600"/>
          </a:xfrm>
          <a:prstGeom prst="rect">
            <a:avLst/>
          </a:prstGeom>
          <a:noFill/>
          <a:ln w="9525">
            <a:noFill/>
            <a:miter lim="800000"/>
            <a:headEnd/>
            <a:tailEnd/>
          </a:ln>
        </p:spPr>
      </p:pic>
      <p:pic>
        <p:nvPicPr>
          <p:cNvPr id="157698" name="Picture 3" descr="brick-wall"/>
          <p:cNvPicPr>
            <a:picLocks noChangeAspect="1" noChangeArrowheads="1"/>
          </p:cNvPicPr>
          <p:nvPr/>
        </p:nvPicPr>
        <p:blipFill>
          <a:blip r:embed="rId4"/>
          <a:srcRect/>
          <a:stretch>
            <a:fillRect/>
          </a:stretch>
        </p:blipFill>
        <p:spPr bwMode="auto">
          <a:xfrm>
            <a:off x="4160838" y="2090738"/>
            <a:ext cx="1152525" cy="4581525"/>
          </a:xfrm>
          <a:prstGeom prst="rect">
            <a:avLst/>
          </a:prstGeom>
          <a:noFill/>
          <a:ln w="9525">
            <a:noFill/>
            <a:miter lim="800000"/>
            <a:headEnd/>
            <a:tailEnd/>
          </a:ln>
        </p:spPr>
      </p:pic>
      <p:sp>
        <p:nvSpPr>
          <p:cNvPr id="1061893" name="Text Box 5"/>
          <p:cNvSpPr txBox="1">
            <a:spLocks noChangeArrowheads="1"/>
          </p:cNvSpPr>
          <p:nvPr/>
        </p:nvSpPr>
        <p:spPr bwMode="auto">
          <a:xfrm>
            <a:off x="3886200" y="2798763"/>
            <a:ext cx="1700213" cy="396875"/>
          </a:xfrm>
          <a:prstGeom prst="rect">
            <a:avLst/>
          </a:prstGeom>
          <a:noFill/>
          <a:ln w="50800" algn="ctr">
            <a:noFill/>
            <a:miter lim="800000"/>
            <a:headEnd/>
            <a:tailEnd/>
          </a:ln>
          <a:effectLst/>
        </p:spPr>
        <p:txBody>
          <a:bodyPr>
            <a:spAutoFit/>
          </a:bodyPr>
          <a:lstStyle/>
          <a:p>
            <a:pPr algn="ctr" eaLnBrk="0" hangingPunct="0">
              <a:spcBef>
                <a:spcPct val="50000"/>
              </a:spcBef>
              <a:defRPr/>
            </a:pPr>
            <a:r>
              <a:rPr lang="zh-CN" altLang="en-US" sz="2000" smtClean="0">
                <a:effectLst>
                  <a:outerShdw blurRad="38100" dist="38100" dir="2700000" algn="tl">
                    <a:srgbClr val="000000"/>
                  </a:outerShdw>
                </a:effectLst>
                <a:latin typeface="Segoe Semibold" pitchFamily="34" charset="0"/>
              </a:rPr>
              <a:t>存取控制</a:t>
            </a:r>
            <a:endParaRPr lang="zh-CN" altLang="en-US" sz="2000">
              <a:effectLst>
                <a:outerShdw blurRad="38100" dist="38100" dir="2700000" algn="tl">
                  <a:srgbClr val="000000"/>
                </a:outerShdw>
              </a:effectLst>
              <a:latin typeface="Segoe Semibold" pitchFamily="34" charset="0"/>
            </a:endParaRPr>
          </a:p>
        </p:txBody>
      </p:sp>
      <p:pic>
        <p:nvPicPr>
          <p:cNvPr id="157700" name="Picture 4" descr="wired-wireless-arrow"/>
          <p:cNvPicPr>
            <a:picLocks noChangeAspect="1" noChangeArrowheads="1"/>
          </p:cNvPicPr>
          <p:nvPr/>
        </p:nvPicPr>
        <p:blipFill>
          <a:blip r:embed="rId5"/>
          <a:srcRect/>
          <a:stretch>
            <a:fillRect/>
          </a:stretch>
        </p:blipFill>
        <p:spPr bwMode="invGray">
          <a:xfrm>
            <a:off x="1393825" y="1790700"/>
            <a:ext cx="3524250" cy="4838700"/>
          </a:xfrm>
          <a:prstGeom prst="rect">
            <a:avLst/>
          </a:prstGeom>
          <a:noFill/>
          <a:ln w="9525">
            <a:noFill/>
            <a:miter lim="800000"/>
            <a:headEnd/>
            <a:tailEnd/>
          </a:ln>
        </p:spPr>
      </p:pic>
      <p:sp>
        <p:nvSpPr>
          <p:cNvPr id="1061894" name="Text Box 6"/>
          <p:cNvSpPr txBox="1">
            <a:spLocks noChangeArrowheads="1"/>
          </p:cNvSpPr>
          <p:nvPr/>
        </p:nvSpPr>
        <p:spPr bwMode="auto">
          <a:xfrm>
            <a:off x="3971925" y="5222875"/>
            <a:ext cx="1527175" cy="396875"/>
          </a:xfrm>
          <a:prstGeom prst="rect">
            <a:avLst/>
          </a:prstGeom>
          <a:noFill/>
          <a:ln w="50800" algn="ctr">
            <a:noFill/>
            <a:miter lim="800000"/>
            <a:headEnd/>
            <a:tailEnd/>
          </a:ln>
          <a:effectLst/>
        </p:spPr>
        <p:txBody>
          <a:bodyPr>
            <a:spAutoFit/>
          </a:bodyPr>
          <a:lstStyle/>
          <a:p>
            <a:pPr algn="ctr" eaLnBrk="0" hangingPunct="0">
              <a:spcBef>
                <a:spcPct val="50000"/>
              </a:spcBef>
              <a:defRPr/>
            </a:pPr>
            <a:r>
              <a:rPr lang="zh-CN" altLang="en-US" sz="2000" smtClean="0">
                <a:effectLst>
                  <a:outerShdw blurRad="38100" dist="38100" dir="2700000" algn="tl">
                    <a:srgbClr val="000000"/>
                  </a:outerShdw>
                </a:effectLst>
                <a:latin typeface="Segoe Semibold" pitchFamily="34" charset="0"/>
              </a:rPr>
              <a:t>防火牆</a:t>
            </a:r>
            <a:endParaRPr lang="en-US" altLang="zh-CN" sz="2000">
              <a:effectLst>
                <a:outerShdw blurRad="38100" dist="38100" dir="2700000" algn="tl">
                  <a:srgbClr val="000000"/>
                </a:outerShdw>
              </a:effectLst>
              <a:latin typeface="Segoe Semibold" pitchFamily="34" charset="0"/>
            </a:endParaRPr>
          </a:p>
        </p:txBody>
      </p:sp>
      <p:pic>
        <p:nvPicPr>
          <p:cNvPr id="157702" name="Picture 7" descr="Security shield windows"/>
          <p:cNvPicPr>
            <a:picLocks noChangeAspect="1" noChangeArrowheads="1"/>
          </p:cNvPicPr>
          <p:nvPr/>
        </p:nvPicPr>
        <p:blipFill>
          <a:blip r:embed="rId6"/>
          <a:srcRect/>
          <a:stretch>
            <a:fillRect/>
          </a:stretch>
        </p:blipFill>
        <p:spPr bwMode="auto">
          <a:xfrm>
            <a:off x="4321175" y="1660525"/>
            <a:ext cx="827088" cy="1038225"/>
          </a:xfrm>
          <a:prstGeom prst="rect">
            <a:avLst/>
          </a:prstGeom>
          <a:noFill/>
          <a:ln w="9525">
            <a:noFill/>
            <a:miter lim="800000"/>
            <a:headEnd/>
            <a:tailEnd/>
          </a:ln>
        </p:spPr>
      </p:pic>
      <p:pic>
        <p:nvPicPr>
          <p:cNvPr id="157703" name="Picture 8" descr="net cable wire plug"/>
          <p:cNvPicPr>
            <a:picLocks noChangeAspect="1" noChangeArrowheads="1"/>
          </p:cNvPicPr>
          <p:nvPr/>
        </p:nvPicPr>
        <p:blipFill>
          <a:blip r:embed="rId7"/>
          <a:srcRect/>
          <a:stretch>
            <a:fillRect/>
          </a:stretch>
        </p:blipFill>
        <p:spPr bwMode="auto">
          <a:xfrm>
            <a:off x="2101850" y="3154363"/>
            <a:ext cx="1641475" cy="720725"/>
          </a:xfrm>
          <a:prstGeom prst="rect">
            <a:avLst/>
          </a:prstGeom>
          <a:noFill/>
          <a:ln w="9525">
            <a:noFill/>
            <a:miter lim="800000"/>
            <a:headEnd/>
            <a:tailEnd/>
          </a:ln>
        </p:spPr>
      </p:pic>
      <p:pic>
        <p:nvPicPr>
          <p:cNvPr id="157704" name="Picture 9" descr="yellow inner shadow circle"/>
          <p:cNvPicPr>
            <a:picLocks noChangeAspect="1" noChangeArrowheads="1"/>
          </p:cNvPicPr>
          <p:nvPr/>
        </p:nvPicPr>
        <p:blipFill>
          <a:blip r:embed="rId8"/>
          <a:srcRect/>
          <a:stretch>
            <a:fillRect/>
          </a:stretch>
        </p:blipFill>
        <p:spPr bwMode="auto">
          <a:xfrm>
            <a:off x="5462588" y="2714625"/>
            <a:ext cx="3024187" cy="3024188"/>
          </a:xfrm>
          <a:prstGeom prst="rect">
            <a:avLst/>
          </a:prstGeom>
          <a:noFill/>
          <a:ln w="9525">
            <a:noFill/>
            <a:miter lim="800000"/>
            <a:headEnd/>
            <a:tailEnd/>
          </a:ln>
        </p:spPr>
      </p:pic>
      <p:grpSp>
        <p:nvGrpSpPr>
          <p:cNvPr id="2" name="Group 10"/>
          <p:cNvGrpSpPr>
            <a:grpSpLocks/>
          </p:cNvGrpSpPr>
          <p:nvPr/>
        </p:nvGrpSpPr>
        <p:grpSpPr bwMode="auto">
          <a:xfrm>
            <a:off x="638175" y="3621088"/>
            <a:ext cx="1474788" cy="1141412"/>
            <a:chOff x="229" y="3004"/>
            <a:chExt cx="1176" cy="1176"/>
          </a:xfrm>
        </p:grpSpPr>
        <p:sp>
          <p:nvSpPr>
            <p:cNvPr id="157768" name="Oval 11"/>
            <p:cNvSpPr>
              <a:spLocks noChangeArrowheads="1"/>
            </p:cNvSpPr>
            <p:nvPr/>
          </p:nvSpPr>
          <p:spPr bwMode="auto">
            <a:xfrm>
              <a:off x="269" y="3045"/>
              <a:ext cx="1095" cy="1095"/>
            </a:xfrm>
            <a:prstGeom prst="ellipse">
              <a:avLst/>
            </a:prstGeom>
            <a:gradFill rotWithShape="1">
              <a:gsLst>
                <a:gs pos="0">
                  <a:srgbClr val="795CF6"/>
                </a:gs>
                <a:gs pos="100000">
                  <a:srgbClr val="A32AC4"/>
                </a:gs>
              </a:gsLst>
              <a:lin ang="5400000" scaled="1"/>
            </a:gradFill>
            <a:ln w="9525">
              <a:noFill/>
              <a:round/>
              <a:headEnd/>
              <a:tailEnd/>
            </a:ln>
          </p:spPr>
          <p:txBody>
            <a:bodyPr wrap="none" anchor="ctr"/>
            <a:lstStyle/>
            <a:p>
              <a:endParaRPr lang="en-US" altLang="zh-CN"/>
            </a:p>
          </p:txBody>
        </p:sp>
        <p:pic>
          <p:nvPicPr>
            <p:cNvPr id="157769" name="Picture 12" descr="magenta inner shadow circle"/>
            <p:cNvPicPr>
              <a:picLocks noChangeAspect="1" noChangeArrowheads="1"/>
            </p:cNvPicPr>
            <p:nvPr/>
          </p:nvPicPr>
          <p:blipFill>
            <a:blip r:embed="rId9"/>
            <a:srcRect/>
            <a:stretch>
              <a:fillRect/>
            </a:stretch>
          </p:blipFill>
          <p:spPr bwMode="auto">
            <a:xfrm>
              <a:off x="229" y="3004"/>
              <a:ext cx="1176" cy="1176"/>
            </a:xfrm>
            <a:prstGeom prst="rect">
              <a:avLst/>
            </a:prstGeom>
            <a:noFill/>
            <a:ln w="9525">
              <a:noFill/>
              <a:miter lim="800000"/>
              <a:headEnd/>
              <a:tailEnd/>
            </a:ln>
          </p:spPr>
        </p:pic>
      </p:grpSp>
      <p:grpSp>
        <p:nvGrpSpPr>
          <p:cNvPr id="3" name="Group 13"/>
          <p:cNvGrpSpPr>
            <a:grpSpLocks/>
          </p:cNvGrpSpPr>
          <p:nvPr/>
        </p:nvGrpSpPr>
        <p:grpSpPr bwMode="auto">
          <a:xfrm>
            <a:off x="638175" y="4830763"/>
            <a:ext cx="1474788" cy="1141412"/>
            <a:chOff x="229" y="3004"/>
            <a:chExt cx="1176" cy="1176"/>
          </a:xfrm>
        </p:grpSpPr>
        <p:sp>
          <p:nvSpPr>
            <p:cNvPr id="157766" name="Oval 14"/>
            <p:cNvSpPr>
              <a:spLocks noChangeArrowheads="1"/>
            </p:cNvSpPr>
            <p:nvPr/>
          </p:nvSpPr>
          <p:spPr bwMode="auto">
            <a:xfrm>
              <a:off x="269" y="3045"/>
              <a:ext cx="1095" cy="1095"/>
            </a:xfrm>
            <a:prstGeom prst="ellipse">
              <a:avLst/>
            </a:prstGeom>
            <a:gradFill rotWithShape="1">
              <a:gsLst>
                <a:gs pos="0">
                  <a:srgbClr val="795CF6"/>
                </a:gs>
                <a:gs pos="100000">
                  <a:srgbClr val="A32AC4"/>
                </a:gs>
              </a:gsLst>
              <a:lin ang="5400000" scaled="1"/>
            </a:gradFill>
            <a:ln w="9525">
              <a:noFill/>
              <a:round/>
              <a:headEnd/>
              <a:tailEnd/>
            </a:ln>
          </p:spPr>
          <p:txBody>
            <a:bodyPr wrap="none" anchor="ctr"/>
            <a:lstStyle/>
            <a:p>
              <a:endParaRPr lang="en-US" altLang="zh-CN"/>
            </a:p>
          </p:txBody>
        </p:sp>
        <p:pic>
          <p:nvPicPr>
            <p:cNvPr id="157767" name="Picture 15" descr="magenta inner shadow circle"/>
            <p:cNvPicPr>
              <a:picLocks noChangeAspect="1" noChangeArrowheads="1"/>
            </p:cNvPicPr>
            <p:nvPr/>
          </p:nvPicPr>
          <p:blipFill>
            <a:blip r:embed="rId9"/>
            <a:srcRect/>
            <a:stretch>
              <a:fillRect/>
            </a:stretch>
          </p:blipFill>
          <p:spPr bwMode="auto">
            <a:xfrm>
              <a:off x="229" y="3004"/>
              <a:ext cx="1176" cy="1176"/>
            </a:xfrm>
            <a:prstGeom prst="rect">
              <a:avLst/>
            </a:prstGeom>
            <a:noFill/>
            <a:ln w="9525">
              <a:noFill/>
              <a:miter lim="800000"/>
              <a:headEnd/>
              <a:tailEnd/>
            </a:ln>
          </p:spPr>
        </p:pic>
      </p:grpSp>
      <p:grpSp>
        <p:nvGrpSpPr>
          <p:cNvPr id="4" name="Group 16"/>
          <p:cNvGrpSpPr>
            <a:grpSpLocks/>
          </p:cNvGrpSpPr>
          <p:nvPr/>
        </p:nvGrpSpPr>
        <p:grpSpPr bwMode="auto">
          <a:xfrm>
            <a:off x="638175" y="2411413"/>
            <a:ext cx="1474788" cy="1141412"/>
            <a:chOff x="229" y="3004"/>
            <a:chExt cx="1176" cy="1176"/>
          </a:xfrm>
        </p:grpSpPr>
        <p:sp>
          <p:nvSpPr>
            <p:cNvPr id="157764" name="Oval 17"/>
            <p:cNvSpPr>
              <a:spLocks noChangeArrowheads="1"/>
            </p:cNvSpPr>
            <p:nvPr/>
          </p:nvSpPr>
          <p:spPr bwMode="auto">
            <a:xfrm>
              <a:off x="269" y="3045"/>
              <a:ext cx="1095" cy="1095"/>
            </a:xfrm>
            <a:prstGeom prst="ellipse">
              <a:avLst/>
            </a:prstGeom>
            <a:gradFill rotWithShape="1">
              <a:gsLst>
                <a:gs pos="0">
                  <a:srgbClr val="795CF6"/>
                </a:gs>
                <a:gs pos="100000">
                  <a:srgbClr val="A32AC4"/>
                </a:gs>
              </a:gsLst>
              <a:lin ang="5400000" scaled="1"/>
            </a:gradFill>
            <a:ln w="9525">
              <a:noFill/>
              <a:round/>
              <a:headEnd/>
              <a:tailEnd/>
            </a:ln>
          </p:spPr>
          <p:txBody>
            <a:bodyPr wrap="none" anchor="ctr"/>
            <a:lstStyle/>
            <a:p>
              <a:endParaRPr lang="en-US" altLang="zh-CN"/>
            </a:p>
          </p:txBody>
        </p:sp>
        <p:pic>
          <p:nvPicPr>
            <p:cNvPr id="157765" name="Picture 18" descr="magenta inner shadow circle"/>
            <p:cNvPicPr>
              <a:picLocks noChangeAspect="1" noChangeArrowheads="1"/>
            </p:cNvPicPr>
            <p:nvPr/>
          </p:nvPicPr>
          <p:blipFill>
            <a:blip r:embed="rId9"/>
            <a:srcRect/>
            <a:stretch>
              <a:fillRect/>
            </a:stretch>
          </p:blipFill>
          <p:spPr bwMode="auto">
            <a:xfrm>
              <a:off x="229" y="3004"/>
              <a:ext cx="1176" cy="1176"/>
            </a:xfrm>
            <a:prstGeom prst="rect">
              <a:avLst/>
            </a:prstGeom>
            <a:noFill/>
            <a:ln w="9525">
              <a:noFill/>
              <a:miter lim="800000"/>
              <a:headEnd/>
              <a:tailEnd/>
            </a:ln>
          </p:spPr>
        </p:pic>
      </p:grpSp>
      <p:sp>
        <p:nvSpPr>
          <p:cNvPr id="1061907" name="Text Box 19"/>
          <p:cNvSpPr txBox="1">
            <a:spLocks noChangeArrowheads="1"/>
          </p:cNvSpPr>
          <p:nvPr/>
        </p:nvSpPr>
        <p:spPr bwMode="auto">
          <a:xfrm>
            <a:off x="520700" y="4256088"/>
            <a:ext cx="1746250" cy="433387"/>
          </a:xfrm>
          <a:prstGeom prst="rect">
            <a:avLst/>
          </a:prstGeom>
          <a:noFill/>
          <a:ln w="50800" algn="ctr">
            <a:noFill/>
            <a:miter lim="800000"/>
            <a:headEnd/>
            <a:tailEnd/>
          </a:ln>
          <a:effectLst/>
        </p:spPr>
        <p:txBody>
          <a:bodyPr>
            <a:spAutoFit/>
          </a:bodyPr>
          <a:lstStyle/>
          <a:p>
            <a:pPr algn="ctr" eaLnBrk="0" hangingPunct="0">
              <a:lnSpc>
                <a:spcPct val="85000"/>
              </a:lnSpc>
              <a:spcBef>
                <a:spcPct val="20000"/>
              </a:spcBef>
              <a:defRPr/>
            </a:pPr>
            <a:r>
              <a:rPr lang="zh-CN" altLang="en-US" sz="1400">
                <a:effectLst>
                  <a:outerShdw blurRad="38100" dist="38100" dir="2700000" algn="tl">
                    <a:srgbClr val="000000"/>
                  </a:outerShdw>
                </a:effectLst>
                <a:latin typeface="Segoe Semibold" pitchFamily="34" charset="0"/>
              </a:rPr>
              <a:t>非受控</a:t>
            </a:r>
            <a:r>
              <a:rPr lang="en-US" altLang="zh-CN" sz="1400">
                <a:effectLst>
                  <a:outerShdw blurRad="38100" dist="38100" dir="2700000" algn="tl">
                    <a:srgbClr val="000000"/>
                  </a:outerShdw>
                </a:effectLst>
                <a:latin typeface="Segoe Semibold" pitchFamily="34" charset="0"/>
              </a:rPr>
              <a:t>PC</a:t>
            </a:r>
          </a:p>
          <a:p>
            <a:pPr algn="ctr" eaLnBrk="0" hangingPunct="0">
              <a:lnSpc>
                <a:spcPct val="85000"/>
              </a:lnSpc>
              <a:spcBef>
                <a:spcPct val="20000"/>
              </a:spcBef>
              <a:defRPr/>
            </a:pPr>
            <a:r>
              <a:rPr lang="en-US" altLang="zh-CN" sz="1000">
                <a:effectLst>
                  <a:outerShdw blurRad="38100" dist="38100" dir="2700000" algn="tl">
                    <a:srgbClr val="000000"/>
                  </a:outerShdw>
                </a:effectLst>
                <a:latin typeface="Segoe Semibold" pitchFamily="34" charset="0"/>
              </a:rPr>
              <a:t>(</a:t>
            </a:r>
            <a:r>
              <a:rPr lang="zh-CN" altLang="en-US" sz="1000">
                <a:effectLst>
                  <a:outerShdw blurRad="38100" dist="38100" dir="2700000" algn="tl">
                    <a:srgbClr val="000000"/>
                  </a:outerShdw>
                </a:effectLst>
                <a:latin typeface="Segoe Semibold" pitchFamily="34" charset="0"/>
              </a:rPr>
              <a:t>家用</a:t>
            </a:r>
            <a:r>
              <a:rPr lang="en-US" altLang="zh-CN" sz="1000">
                <a:effectLst>
                  <a:outerShdw blurRad="38100" dist="38100" dir="2700000" algn="tl">
                    <a:srgbClr val="000000"/>
                  </a:outerShdw>
                </a:effectLst>
                <a:latin typeface="Segoe Semibold" pitchFamily="34" charset="0"/>
              </a:rPr>
              <a:t>PC</a:t>
            </a:r>
            <a:r>
              <a:rPr lang="zh-CN" altLang="en-US" sz="1000">
                <a:effectLst>
                  <a:outerShdw blurRad="38100" dist="38100" dir="2700000" algn="tl">
                    <a:srgbClr val="000000"/>
                  </a:outerShdw>
                </a:effectLst>
                <a:latin typeface="Segoe Semibold" pitchFamily="34" charset="0"/>
              </a:rPr>
              <a:t>、信息亭等</a:t>
            </a:r>
            <a:r>
              <a:rPr lang="en-US" altLang="zh-CN" sz="1000">
                <a:effectLst>
                  <a:outerShdw blurRad="38100" dist="38100" dir="2700000" algn="tl">
                    <a:srgbClr val="000000"/>
                  </a:outerShdw>
                </a:effectLst>
                <a:latin typeface="Segoe Semibold" pitchFamily="34" charset="0"/>
              </a:rPr>
              <a:t>)</a:t>
            </a:r>
          </a:p>
        </p:txBody>
      </p:sp>
      <p:sp>
        <p:nvSpPr>
          <p:cNvPr id="1061908" name="Text Box 20"/>
          <p:cNvSpPr txBox="1">
            <a:spLocks noChangeArrowheads="1"/>
          </p:cNvSpPr>
          <p:nvPr/>
        </p:nvSpPr>
        <p:spPr bwMode="auto">
          <a:xfrm>
            <a:off x="885825" y="2968625"/>
            <a:ext cx="1014413" cy="304800"/>
          </a:xfrm>
          <a:prstGeom prst="rect">
            <a:avLst/>
          </a:prstGeom>
          <a:noFill/>
          <a:ln w="50800" algn="ctr">
            <a:noFill/>
            <a:miter lim="800000"/>
            <a:headEnd/>
            <a:tailEnd/>
          </a:ln>
          <a:effectLst/>
        </p:spPr>
        <p:txBody>
          <a:bodyPr>
            <a:spAutoFit/>
          </a:bodyPr>
          <a:lstStyle/>
          <a:p>
            <a:pPr algn="ctr" eaLnBrk="0" hangingPunct="0">
              <a:spcBef>
                <a:spcPct val="50000"/>
              </a:spcBef>
              <a:defRPr/>
            </a:pPr>
            <a:r>
              <a:rPr lang="zh-CN" altLang="en-US" sz="1400">
                <a:effectLst>
                  <a:outerShdw blurRad="38100" dist="38100" dir="2700000" algn="tl">
                    <a:srgbClr val="000000"/>
                  </a:outerShdw>
                </a:effectLst>
                <a:latin typeface="Segoe Semibold" pitchFamily="34" charset="0"/>
              </a:rPr>
              <a:t>受控</a:t>
            </a:r>
            <a:r>
              <a:rPr lang="en-US" altLang="zh-CN" sz="1400">
                <a:effectLst>
                  <a:outerShdw blurRad="38100" dist="38100" dir="2700000" algn="tl">
                    <a:srgbClr val="000000"/>
                  </a:outerShdw>
                </a:effectLst>
                <a:latin typeface="Segoe Semibold" pitchFamily="34" charset="0"/>
              </a:rPr>
              <a:t>PC</a:t>
            </a:r>
          </a:p>
        </p:txBody>
      </p:sp>
      <p:sp>
        <p:nvSpPr>
          <p:cNvPr id="1061909" name="Text Box 21"/>
          <p:cNvSpPr txBox="1">
            <a:spLocks noChangeArrowheads="1"/>
          </p:cNvSpPr>
          <p:nvPr/>
        </p:nvSpPr>
        <p:spPr bwMode="auto">
          <a:xfrm>
            <a:off x="646113" y="5297488"/>
            <a:ext cx="1493837" cy="304800"/>
          </a:xfrm>
          <a:prstGeom prst="rect">
            <a:avLst/>
          </a:prstGeom>
          <a:noFill/>
          <a:ln w="50800" algn="ctr">
            <a:noFill/>
            <a:miter lim="800000"/>
            <a:headEnd/>
            <a:tailEnd/>
          </a:ln>
          <a:effectLst/>
        </p:spPr>
        <p:txBody>
          <a:bodyPr>
            <a:spAutoFit/>
          </a:bodyPr>
          <a:lstStyle/>
          <a:p>
            <a:pPr algn="ctr" eaLnBrk="0" hangingPunct="0">
              <a:spcBef>
                <a:spcPct val="50000"/>
              </a:spcBef>
              <a:defRPr/>
            </a:pPr>
            <a:r>
              <a:rPr lang="zh-CN" altLang="en-US" sz="1400" dirty="0" smtClean="0">
                <a:effectLst>
                  <a:outerShdw blurRad="38100" dist="38100" dir="2700000" algn="tl">
                    <a:srgbClr val="000000"/>
                  </a:outerShdw>
                </a:effectLst>
                <a:latin typeface="Segoe Semibold" pitchFamily="34" charset="0"/>
              </a:rPr>
              <a:t>行動</a:t>
            </a:r>
            <a:r>
              <a:rPr lang="en-US" altLang="zh-CN" sz="1400" dirty="0" smtClean="0">
                <a:effectLst>
                  <a:outerShdw blurRad="38100" dist="38100" dir="2700000" algn="tl">
                    <a:srgbClr val="000000"/>
                  </a:outerShdw>
                </a:effectLst>
                <a:latin typeface="Segoe Semibold" pitchFamily="34" charset="0"/>
              </a:rPr>
              <a:t>&amp;</a:t>
            </a:r>
            <a:r>
              <a:rPr lang="zh-CN" altLang="en-US" sz="1400" dirty="0" smtClean="0">
                <a:effectLst>
                  <a:outerShdw blurRad="38100" dist="38100" dir="2700000" algn="tl">
                    <a:srgbClr val="000000"/>
                  </a:outerShdw>
                </a:effectLst>
                <a:latin typeface="Segoe Semibold" pitchFamily="34" charset="0"/>
              </a:rPr>
              <a:t>傳統設備</a:t>
            </a:r>
            <a:endParaRPr lang="zh-CN" altLang="en-US" sz="1400" dirty="0">
              <a:effectLst>
                <a:outerShdw blurRad="38100" dist="38100" dir="2700000" algn="tl">
                  <a:srgbClr val="000000"/>
                </a:outerShdw>
              </a:effectLst>
              <a:latin typeface="Segoe Semibold" pitchFamily="34" charset="0"/>
            </a:endParaRPr>
          </a:p>
        </p:txBody>
      </p:sp>
      <p:pic>
        <p:nvPicPr>
          <p:cNvPr id="157711" name="Picture 22" descr="wireless access"/>
          <p:cNvPicPr>
            <a:picLocks noChangeAspect="1" noChangeArrowheads="1"/>
          </p:cNvPicPr>
          <p:nvPr/>
        </p:nvPicPr>
        <p:blipFill>
          <a:blip r:embed="rId10"/>
          <a:srcRect/>
          <a:stretch>
            <a:fillRect/>
          </a:stretch>
        </p:blipFill>
        <p:spPr bwMode="auto">
          <a:xfrm>
            <a:off x="2854325" y="4576763"/>
            <a:ext cx="361950" cy="1074737"/>
          </a:xfrm>
          <a:prstGeom prst="rect">
            <a:avLst/>
          </a:prstGeom>
          <a:noFill/>
          <a:ln w="9525">
            <a:noFill/>
            <a:miter lim="800000"/>
            <a:headEnd/>
            <a:tailEnd/>
          </a:ln>
        </p:spPr>
      </p:pic>
      <p:grpSp>
        <p:nvGrpSpPr>
          <p:cNvPr id="5" name="Group 23"/>
          <p:cNvGrpSpPr>
            <a:grpSpLocks/>
          </p:cNvGrpSpPr>
          <p:nvPr/>
        </p:nvGrpSpPr>
        <p:grpSpPr bwMode="auto">
          <a:xfrm>
            <a:off x="6019800" y="2692400"/>
            <a:ext cx="901700" cy="736600"/>
            <a:chOff x="4614" y="3118"/>
            <a:chExt cx="495" cy="495"/>
          </a:xfrm>
        </p:grpSpPr>
        <p:sp>
          <p:nvSpPr>
            <p:cNvPr id="157762" name="Oval 24"/>
            <p:cNvSpPr>
              <a:spLocks noChangeArrowheads="1"/>
            </p:cNvSpPr>
            <p:nvPr/>
          </p:nvSpPr>
          <p:spPr bwMode="auto">
            <a:xfrm>
              <a:off x="4624" y="3128"/>
              <a:ext cx="475" cy="475"/>
            </a:xfrm>
            <a:prstGeom prst="ellipse">
              <a:avLst/>
            </a:prstGeom>
            <a:gradFill rotWithShape="1">
              <a:gsLst>
                <a:gs pos="0">
                  <a:srgbClr val="4EB7F8"/>
                </a:gs>
                <a:gs pos="100000">
                  <a:srgbClr val="0C4DDE"/>
                </a:gs>
              </a:gsLst>
              <a:lin ang="5400000" scaled="1"/>
            </a:gradFill>
            <a:ln w="9525">
              <a:noFill/>
              <a:round/>
              <a:headEnd/>
              <a:tailEnd/>
            </a:ln>
          </p:spPr>
          <p:txBody>
            <a:bodyPr wrap="none" anchor="ctr"/>
            <a:lstStyle/>
            <a:p>
              <a:endParaRPr lang="en-US" altLang="zh-CN"/>
            </a:p>
          </p:txBody>
        </p:sp>
        <p:pic>
          <p:nvPicPr>
            <p:cNvPr id="157763" name="Picture 25" descr="Gel - Gel3 circles clear"/>
            <p:cNvPicPr>
              <a:picLocks noChangeAspect="1" noChangeArrowheads="1"/>
            </p:cNvPicPr>
            <p:nvPr/>
          </p:nvPicPr>
          <p:blipFill>
            <a:blip r:embed="rId11"/>
            <a:srcRect/>
            <a:stretch>
              <a:fillRect/>
            </a:stretch>
          </p:blipFill>
          <p:spPr bwMode="auto">
            <a:xfrm>
              <a:off x="4614" y="3118"/>
              <a:ext cx="495" cy="495"/>
            </a:xfrm>
            <a:prstGeom prst="rect">
              <a:avLst/>
            </a:prstGeom>
            <a:noFill/>
            <a:ln w="9525">
              <a:noFill/>
              <a:miter lim="800000"/>
              <a:headEnd/>
              <a:tailEnd/>
            </a:ln>
          </p:spPr>
        </p:pic>
      </p:grpSp>
      <p:sp>
        <p:nvSpPr>
          <p:cNvPr id="1061914" name="Text Box 26"/>
          <p:cNvSpPr txBox="1">
            <a:spLocks noChangeArrowheads="1"/>
          </p:cNvSpPr>
          <p:nvPr/>
        </p:nvSpPr>
        <p:spPr bwMode="auto">
          <a:xfrm>
            <a:off x="5122863" y="2989263"/>
            <a:ext cx="1066800" cy="457200"/>
          </a:xfrm>
          <a:prstGeom prst="rect">
            <a:avLst/>
          </a:prstGeom>
          <a:noFill/>
          <a:ln w="12700">
            <a:noFill/>
            <a:miter lim="800000"/>
            <a:headEnd/>
            <a:tailEnd/>
          </a:ln>
          <a:effectLst/>
        </p:spPr>
        <p:txBody>
          <a:bodyPr>
            <a:spAutoFit/>
          </a:bodyPr>
          <a:lstStyle/>
          <a:p>
            <a:pPr algn="ctr">
              <a:defRPr/>
            </a:pPr>
            <a:r>
              <a:rPr lang="zh-CN" altLang="en-US" sz="1200" smtClean="0">
                <a:effectLst>
                  <a:outerShdw blurRad="38100" dist="38100" dir="2700000" algn="tl">
                    <a:srgbClr val="000000"/>
                  </a:outerShdw>
                </a:effectLst>
                <a:latin typeface="Segoe Semibold" pitchFamily="34" charset="0"/>
              </a:rPr>
              <a:t>協同工作</a:t>
            </a:r>
            <a:endParaRPr lang="zh-CN" altLang="en-US" sz="1200">
              <a:effectLst>
                <a:outerShdw blurRad="38100" dist="38100" dir="2700000" algn="tl">
                  <a:srgbClr val="000000"/>
                </a:outerShdw>
              </a:effectLst>
              <a:latin typeface="Segoe Semibold" pitchFamily="34" charset="0"/>
            </a:endParaRPr>
          </a:p>
          <a:p>
            <a:pPr algn="ctr">
              <a:defRPr/>
            </a:pPr>
            <a:r>
              <a:rPr lang="zh-CN" altLang="en-US" sz="1200">
                <a:effectLst>
                  <a:outerShdw blurRad="38100" dist="38100" dir="2700000" algn="tl">
                    <a:srgbClr val="000000"/>
                  </a:outerShdw>
                </a:effectLst>
                <a:latin typeface="Segoe Semibold" pitchFamily="34" charset="0"/>
              </a:rPr>
              <a:t>方式</a:t>
            </a:r>
          </a:p>
        </p:txBody>
      </p:sp>
      <p:sp>
        <p:nvSpPr>
          <p:cNvPr id="1061915" name="Text Box 27"/>
          <p:cNvSpPr txBox="1">
            <a:spLocks noChangeArrowheads="1"/>
          </p:cNvSpPr>
          <p:nvPr/>
        </p:nvSpPr>
        <p:spPr bwMode="auto">
          <a:xfrm>
            <a:off x="6051550" y="2454275"/>
            <a:ext cx="838200" cy="274638"/>
          </a:xfrm>
          <a:prstGeom prst="rect">
            <a:avLst/>
          </a:prstGeom>
          <a:noFill/>
          <a:ln w="12700">
            <a:noFill/>
            <a:miter lim="800000"/>
            <a:headEnd/>
            <a:tailEnd/>
          </a:ln>
          <a:effectLst/>
        </p:spPr>
        <p:txBody>
          <a:bodyPr>
            <a:spAutoFit/>
          </a:bodyPr>
          <a:lstStyle/>
          <a:p>
            <a:pPr algn="ctr">
              <a:defRPr/>
            </a:pPr>
            <a:r>
              <a:rPr lang="en-US" sz="1200" dirty="0">
                <a:effectLst>
                  <a:outerShdw blurRad="38100" dist="38100" dir="2700000" algn="tl">
                    <a:srgbClr val="000000"/>
                  </a:outerShdw>
                </a:effectLst>
                <a:latin typeface="Segoe Semibold" pitchFamily="34" charset="0"/>
                <a:ea typeface="+mn-ea"/>
                <a:cs typeface="Arial" pitchFamily="34" charset="0"/>
              </a:rPr>
              <a:t>E-Mail</a:t>
            </a:r>
          </a:p>
        </p:txBody>
      </p:sp>
      <p:sp>
        <p:nvSpPr>
          <p:cNvPr id="1061916" name="Text Box 28"/>
          <p:cNvSpPr txBox="1">
            <a:spLocks noChangeArrowheads="1"/>
          </p:cNvSpPr>
          <p:nvPr/>
        </p:nvSpPr>
        <p:spPr bwMode="auto">
          <a:xfrm>
            <a:off x="5991225" y="5614988"/>
            <a:ext cx="1095375" cy="457200"/>
          </a:xfrm>
          <a:prstGeom prst="rect">
            <a:avLst/>
          </a:prstGeom>
          <a:noFill/>
          <a:ln w="12700">
            <a:noFill/>
            <a:miter lim="800000"/>
            <a:headEnd/>
            <a:tailEnd/>
          </a:ln>
          <a:effectLst/>
        </p:spPr>
        <p:txBody>
          <a:bodyPr>
            <a:spAutoFit/>
          </a:bodyPr>
          <a:lstStyle/>
          <a:p>
            <a:pPr algn="ctr">
              <a:defRPr/>
            </a:pPr>
            <a:r>
              <a:rPr lang="en-US" altLang="zh-CN" sz="1200" smtClean="0">
                <a:effectLst>
                  <a:outerShdw blurRad="38100" dist="38100" dir="2700000" algn="tl">
                    <a:srgbClr val="000000"/>
                  </a:outerShdw>
                </a:effectLst>
                <a:latin typeface="Segoe Semibold" pitchFamily="34" charset="0"/>
              </a:rPr>
              <a:t>Web &amp;</a:t>
            </a:r>
            <a:r>
              <a:rPr lang="zh-CN" altLang="en-US" sz="1200" smtClean="0">
                <a:effectLst>
                  <a:outerShdw blurRad="38100" dist="38100" dir="2700000" algn="tl">
                    <a:srgbClr val="000000"/>
                  </a:outerShdw>
                </a:effectLst>
                <a:latin typeface="Segoe Semibold" pitchFamily="34" charset="0"/>
              </a:rPr>
              <a:t>視訊會議</a:t>
            </a:r>
            <a:endParaRPr lang="zh-CN" altLang="en-US" sz="1200">
              <a:effectLst>
                <a:outerShdw blurRad="38100" dist="38100" dir="2700000" algn="tl">
                  <a:srgbClr val="000000"/>
                </a:outerShdw>
              </a:effectLst>
              <a:latin typeface="Segoe Semibold" pitchFamily="34" charset="0"/>
            </a:endParaRPr>
          </a:p>
        </p:txBody>
      </p:sp>
      <p:sp>
        <p:nvSpPr>
          <p:cNvPr id="1061917" name="Text Box 29"/>
          <p:cNvSpPr txBox="1">
            <a:spLocks noChangeArrowheads="1"/>
          </p:cNvSpPr>
          <p:nvPr/>
        </p:nvSpPr>
        <p:spPr bwMode="auto">
          <a:xfrm>
            <a:off x="5180013" y="4900613"/>
            <a:ext cx="1044575" cy="457200"/>
          </a:xfrm>
          <a:prstGeom prst="rect">
            <a:avLst/>
          </a:prstGeom>
          <a:noFill/>
          <a:ln w="12700">
            <a:noFill/>
            <a:miter lim="800000"/>
            <a:headEnd/>
            <a:tailEnd/>
          </a:ln>
          <a:effectLst/>
        </p:spPr>
        <p:txBody>
          <a:bodyPr>
            <a:spAutoFit/>
          </a:bodyPr>
          <a:lstStyle/>
          <a:p>
            <a:pPr algn="ctr">
              <a:defRPr/>
            </a:pPr>
            <a:r>
              <a:rPr lang="zh-CN" altLang="en-US" sz="1200" dirty="0" smtClean="0">
                <a:effectLst>
                  <a:outerShdw blurRad="38100" dist="38100" dir="2700000" algn="tl">
                    <a:srgbClr val="000000"/>
                  </a:outerShdw>
                </a:effectLst>
                <a:latin typeface="Segoe Semibold" pitchFamily="34" charset="0"/>
              </a:rPr>
              <a:t>文件</a:t>
            </a:r>
            <a:endParaRPr lang="zh-CN" altLang="en-US" sz="1200" dirty="0">
              <a:effectLst>
                <a:outerShdw blurRad="38100" dist="38100" dir="2700000" algn="tl">
                  <a:srgbClr val="000000"/>
                </a:outerShdw>
              </a:effectLst>
              <a:latin typeface="Segoe Semibold" pitchFamily="34" charset="0"/>
            </a:endParaRPr>
          </a:p>
          <a:p>
            <a:pPr algn="ctr">
              <a:defRPr/>
            </a:pPr>
            <a:r>
              <a:rPr lang="en-US" altLang="zh-CN" sz="1200" dirty="0" smtClean="0">
                <a:effectLst>
                  <a:outerShdw blurRad="38100" dist="38100" dir="2700000" algn="tl">
                    <a:srgbClr val="000000"/>
                  </a:outerShdw>
                </a:effectLst>
                <a:latin typeface="Segoe Semibold" pitchFamily="34" charset="0"/>
              </a:rPr>
              <a:t>&amp;</a:t>
            </a:r>
            <a:r>
              <a:rPr lang="zh-CN" altLang="en-US" sz="1200" dirty="0" smtClean="0">
                <a:effectLst>
                  <a:outerShdw blurRad="38100" dist="38100" dir="2700000" algn="tl">
                    <a:srgbClr val="000000"/>
                  </a:outerShdw>
                </a:effectLst>
                <a:latin typeface="Segoe Semibold" pitchFamily="34" charset="0"/>
              </a:rPr>
              <a:t>文件</a:t>
            </a:r>
            <a:endParaRPr lang="zh-CN" altLang="en-US" sz="1200" dirty="0">
              <a:effectLst>
                <a:outerShdw blurRad="38100" dist="38100" dir="2700000" algn="tl">
                  <a:srgbClr val="000000"/>
                </a:outerShdw>
              </a:effectLst>
              <a:latin typeface="Segoe Semibold" pitchFamily="34" charset="0"/>
            </a:endParaRPr>
          </a:p>
        </p:txBody>
      </p:sp>
      <p:sp>
        <p:nvSpPr>
          <p:cNvPr id="1061918" name="Text Box 30"/>
          <p:cNvSpPr txBox="1">
            <a:spLocks noChangeArrowheads="1"/>
          </p:cNvSpPr>
          <p:nvPr/>
        </p:nvSpPr>
        <p:spPr bwMode="auto">
          <a:xfrm>
            <a:off x="7053263" y="5614988"/>
            <a:ext cx="1066800" cy="274637"/>
          </a:xfrm>
          <a:prstGeom prst="rect">
            <a:avLst/>
          </a:prstGeom>
          <a:noFill/>
          <a:ln w="12700">
            <a:noFill/>
            <a:miter lim="800000"/>
            <a:headEnd/>
            <a:tailEnd/>
          </a:ln>
          <a:effectLst/>
        </p:spPr>
        <p:txBody>
          <a:bodyPr>
            <a:spAutoFit/>
          </a:bodyPr>
          <a:lstStyle/>
          <a:p>
            <a:pPr algn="ctr">
              <a:defRPr/>
            </a:pPr>
            <a:r>
              <a:rPr lang="zh-CN" altLang="en-US" sz="1200" smtClean="0">
                <a:effectLst>
                  <a:outerShdw blurRad="38100" dist="38100" dir="2700000" algn="tl">
                    <a:srgbClr val="000000"/>
                  </a:outerShdw>
                </a:effectLst>
                <a:latin typeface="Segoe Semibold" pitchFamily="34" charset="0"/>
              </a:rPr>
              <a:t>日曆</a:t>
            </a:r>
            <a:endParaRPr lang="zh-CN" altLang="en-US" sz="1200">
              <a:effectLst>
                <a:outerShdw blurRad="38100" dist="38100" dir="2700000" algn="tl">
                  <a:srgbClr val="000000"/>
                </a:outerShdw>
              </a:effectLst>
              <a:latin typeface="Segoe Semibold" pitchFamily="34" charset="0"/>
            </a:endParaRPr>
          </a:p>
        </p:txBody>
      </p:sp>
      <p:sp>
        <p:nvSpPr>
          <p:cNvPr id="1061919" name="Text Box 31"/>
          <p:cNvSpPr txBox="1">
            <a:spLocks noChangeArrowheads="1"/>
          </p:cNvSpPr>
          <p:nvPr/>
        </p:nvSpPr>
        <p:spPr bwMode="auto">
          <a:xfrm>
            <a:off x="7810500" y="4914900"/>
            <a:ext cx="1176338" cy="274638"/>
          </a:xfrm>
          <a:prstGeom prst="rect">
            <a:avLst/>
          </a:prstGeom>
          <a:noFill/>
          <a:ln w="12700">
            <a:noFill/>
            <a:miter lim="800000"/>
            <a:headEnd/>
            <a:tailEnd/>
          </a:ln>
          <a:effectLst/>
        </p:spPr>
        <p:txBody>
          <a:bodyPr>
            <a:spAutoFit/>
          </a:bodyPr>
          <a:lstStyle/>
          <a:p>
            <a:pPr algn="ctr">
              <a:defRPr/>
            </a:pPr>
            <a:r>
              <a:rPr lang="zh-CN" altLang="en-US" sz="1200" smtClean="0">
                <a:effectLst>
                  <a:outerShdw blurRad="38100" dist="38100" dir="2700000" algn="tl">
                    <a:srgbClr val="000000"/>
                  </a:outerShdw>
                </a:effectLst>
                <a:latin typeface="Segoe Semibold" pitchFamily="34" charset="0"/>
              </a:rPr>
              <a:t>即時通訊</a:t>
            </a:r>
            <a:endParaRPr lang="zh-CN" altLang="en-US" sz="1200">
              <a:effectLst>
                <a:outerShdw blurRad="38100" dist="38100" dir="2700000" algn="tl">
                  <a:srgbClr val="000000"/>
                </a:outerShdw>
              </a:effectLst>
              <a:latin typeface="Segoe Semibold" pitchFamily="34" charset="0"/>
            </a:endParaRPr>
          </a:p>
        </p:txBody>
      </p:sp>
      <p:sp>
        <p:nvSpPr>
          <p:cNvPr id="1061920" name="Text Box 32"/>
          <p:cNvSpPr txBox="1">
            <a:spLocks noChangeArrowheads="1"/>
          </p:cNvSpPr>
          <p:nvPr/>
        </p:nvSpPr>
        <p:spPr bwMode="auto">
          <a:xfrm>
            <a:off x="6091238" y="4237038"/>
            <a:ext cx="1785937" cy="396875"/>
          </a:xfrm>
          <a:prstGeom prst="rect">
            <a:avLst/>
          </a:prstGeom>
          <a:noFill/>
          <a:ln w="50800" algn="ctr">
            <a:noFill/>
            <a:miter lim="800000"/>
            <a:headEnd/>
            <a:tailEnd/>
          </a:ln>
          <a:effectLst/>
        </p:spPr>
        <p:txBody>
          <a:bodyPr>
            <a:spAutoFit/>
          </a:bodyPr>
          <a:lstStyle/>
          <a:p>
            <a:pPr algn="ctr" eaLnBrk="0" hangingPunct="0">
              <a:spcBef>
                <a:spcPct val="50000"/>
              </a:spcBef>
              <a:defRPr/>
            </a:pPr>
            <a:r>
              <a:rPr lang="zh-CN" altLang="en-US" sz="2000" smtClean="0">
                <a:effectLst>
                  <a:outerShdw blurRad="38100" dist="38100" dir="2700000" algn="tl">
                    <a:srgbClr val="000000"/>
                  </a:outerShdw>
                </a:effectLst>
                <a:latin typeface="Segoe Semibold" pitchFamily="34" charset="0"/>
              </a:rPr>
              <a:t>身份</a:t>
            </a:r>
            <a:r>
              <a:rPr lang="en-US" altLang="zh-CN" sz="2000" smtClean="0">
                <a:effectLst>
                  <a:outerShdw blurRad="38100" dist="38100" dir="2700000" algn="tl">
                    <a:srgbClr val="000000"/>
                  </a:outerShdw>
                </a:effectLst>
                <a:latin typeface="Segoe Semibold" pitchFamily="34" charset="0"/>
              </a:rPr>
              <a:t>&amp;</a:t>
            </a:r>
            <a:r>
              <a:rPr lang="zh-CN" altLang="en-US" sz="2000" smtClean="0">
                <a:effectLst>
                  <a:outerShdw blurRad="38100" dist="38100" dir="2700000" algn="tl">
                    <a:srgbClr val="000000"/>
                  </a:outerShdw>
                </a:effectLst>
                <a:latin typeface="Segoe Semibold" pitchFamily="34" charset="0"/>
              </a:rPr>
              <a:t>登錄</a:t>
            </a:r>
            <a:endParaRPr lang="zh-CN" altLang="en-US" sz="2000">
              <a:effectLst>
                <a:outerShdw blurRad="38100" dist="38100" dir="2700000" algn="tl">
                  <a:srgbClr val="000000"/>
                </a:outerShdw>
              </a:effectLst>
              <a:latin typeface="Segoe Semibold" pitchFamily="34" charset="0"/>
            </a:endParaRPr>
          </a:p>
        </p:txBody>
      </p:sp>
      <p:sp>
        <p:nvSpPr>
          <p:cNvPr id="1061921" name="Text Box 33"/>
          <p:cNvSpPr txBox="1">
            <a:spLocks noChangeArrowheads="1"/>
          </p:cNvSpPr>
          <p:nvPr/>
        </p:nvSpPr>
        <p:spPr bwMode="auto">
          <a:xfrm>
            <a:off x="6891338" y="2439988"/>
            <a:ext cx="1495425" cy="274637"/>
          </a:xfrm>
          <a:prstGeom prst="rect">
            <a:avLst/>
          </a:prstGeom>
          <a:noFill/>
          <a:ln w="12700">
            <a:noFill/>
            <a:miter lim="800000"/>
            <a:headEnd/>
            <a:tailEnd/>
          </a:ln>
          <a:effectLst/>
        </p:spPr>
        <p:txBody>
          <a:bodyPr>
            <a:spAutoFit/>
          </a:bodyPr>
          <a:lstStyle/>
          <a:p>
            <a:pPr algn="ctr">
              <a:defRPr/>
            </a:pPr>
            <a:r>
              <a:rPr lang="en-US" altLang="zh-CN" sz="1200" smtClean="0">
                <a:effectLst>
                  <a:outerShdw blurRad="38100" dist="38100" dir="2700000" algn="tl">
                    <a:srgbClr val="000000"/>
                  </a:outerShdw>
                </a:effectLst>
                <a:latin typeface="Segoe Semibold" pitchFamily="34" charset="0"/>
              </a:rPr>
              <a:t>LOB</a:t>
            </a:r>
            <a:r>
              <a:rPr lang="zh-CN" altLang="en-US" sz="1200" smtClean="0">
                <a:effectLst>
                  <a:outerShdw blurRad="38100" dist="38100" dir="2700000" algn="tl">
                    <a:srgbClr val="000000"/>
                  </a:outerShdw>
                </a:effectLst>
                <a:latin typeface="Segoe Semibold" pitchFamily="34" charset="0"/>
              </a:rPr>
              <a:t>應用程式</a:t>
            </a:r>
            <a:endParaRPr lang="zh-CN" altLang="en-US" sz="1200">
              <a:effectLst>
                <a:outerShdw blurRad="38100" dist="38100" dir="2700000" algn="tl">
                  <a:srgbClr val="000000"/>
                </a:outerShdw>
              </a:effectLst>
              <a:latin typeface="Segoe Semibold" pitchFamily="34" charset="0"/>
            </a:endParaRPr>
          </a:p>
        </p:txBody>
      </p:sp>
      <p:sp>
        <p:nvSpPr>
          <p:cNvPr id="1061922" name="Text Box 34"/>
          <p:cNvSpPr txBox="1">
            <a:spLocks noChangeArrowheads="1"/>
          </p:cNvSpPr>
          <p:nvPr/>
        </p:nvSpPr>
        <p:spPr bwMode="auto">
          <a:xfrm>
            <a:off x="7920038" y="2951163"/>
            <a:ext cx="1181100" cy="457200"/>
          </a:xfrm>
          <a:prstGeom prst="rect">
            <a:avLst/>
          </a:prstGeom>
          <a:noFill/>
          <a:ln w="12700">
            <a:noFill/>
            <a:miter lim="800000"/>
            <a:headEnd/>
            <a:tailEnd/>
          </a:ln>
          <a:effectLst/>
        </p:spPr>
        <p:txBody>
          <a:bodyPr>
            <a:spAutoFit/>
          </a:bodyPr>
          <a:lstStyle/>
          <a:p>
            <a:pPr algn="ctr">
              <a:defRPr/>
            </a:pPr>
            <a:r>
              <a:rPr lang="en-US" altLang="zh-CN" sz="1200" smtClean="0">
                <a:effectLst>
                  <a:outerShdw blurRad="38100" dist="38100" dir="2700000" algn="tl">
                    <a:srgbClr val="000000"/>
                  </a:outerShdw>
                </a:effectLst>
                <a:latin typeface="Segoe Semibold" pitchFamily="34" charset="0"/>
              </a:rPr>
              <a:t>Intranet Web</a:t>
            </a:r>
            <a:r>
              <a:rPr lang="zh-CN" altLang="en-US" sz="1200" smtClean="0">
                <a:effectLst>
                  <a:outerShdw blurRad="38100" dist="38100" dir="2700000" algn="tl">
                    <a:srgbClr val="000000"/>
                  </a:outerShdw>
                </a:effectLst>
                <a:latin typeface="Segoe Semibold" pitchFamily="34" charset="0"/>
              </a:rPr>
              <a:t>應用程式</a:t>
            </a:r>
            <a:endParaRPr lang="zh-CN" altLang="en-US" sz="1200">
              <a:effectLst>
                <a:outerShdw blurRad="38100" dist="38100" dir="2700000" algn="tl">
                  <a:srgbClr val="000000"/>
                </a:outerShdw>
              </a:effectLst>
              <a:latin typeface="Segoe Semibold" pitchFamily="34" charset="0"/>
            </a:endParaRPr>
          </a:p>
        </p:txBody>
      </p:sp>
      <p:grpSp>
        <p:nvGrpSpPr>
          <p:cNvPr id="6" name="Group 35"/>
          <p:cNvGrpSpPr>
            <a:grpSpLocks/>
          </p:cNvGrpSpPr>
          <p:nvPr/>
        </p:nvGrpSpPr>
        <p:grpSpPr bwMode="auto">
          <a:xfrm>
            <a:off x="7070725" y="2692400"/>
            <a:ext cx="901700" cy="736600"/>
            <a:chOff x="4614" y="3118"/>
            <a:chExt cx="495" cy="495"/>
          </a:xfrm>
        </p:grpSpPr>
        <p:sp>
          <p:nvSpPr>
            <p:cNvPr id="157760" name="Oval 36"/>
            <p:cNvSpPr>
              <a:spLocks noChangeArrowheads="1"/>
            </p:cNvSpPr>
            <p:nvPr/>
          </p:nvSpPr>
          <p:spPr bwMode="auto">
            <a:xfrm>
              <a:off x="4624" y="3128"/>
              <a:ext cx="475" cy="475"/>
            </a:xfrm>
            <a:prstGeom prst="ellipse">
              <a:avLst/>
            </a:prstGeom>
            <a:gradFill rotWithShape="1">
              <a:gsLst>
                <a:gs pos="0">
                  <a:srgbClr val="4EB7F8"/>
                </a:gs>
                <a:gs pos="100000">
                  <a:srgbClr val="0C4DDE"/>
                </a:gs>
              </a:gsLst>
              <a:lin ang="5400000" scaled="1"/>
            </a:gradFill>
            <a:ln w="9525">
              <a:noFill/>
              <a:round/>
              <a:headEnd/>
              <a:tailEnd/>
            </a:ln>
          </p:spPr>
          <p:txBody>
            <a:bodyPr wrap="none" anchor="ctr"/>
            <a:lstStyle/>
            <a:p>
              <a:endParaRPr lang="en-US" altLang="zh-CN"/>
            </a:p>
          </p:txBody>
        </p:sp>
        <p:pic>
          <p:nvPicPr>
            <p:cNvPr id="157761" name="Picture 37" descr="Gel - Gel3 circles clear"/>
            <p:cNvPicPr>
              <a:picLocks noChangeAspect="1" noChangeArrowheads="1"/>
            </p:cNvPicPr>
            <p:nvPr/>
          </p:nvPicPr>
          <p:blipFill>
            <a:blip r:embed="rId11"/>
            <a:srcRect/>
            <a:stretch>
              <a:fillRect/>
            </a:stretch>
          </p:blipFill>
          <p:spPr bwMode="auto">
            <a:xfrm>
              <a:off x="4614" y="3118"/>
              <a:ext cx="495" cy="495"/>
            </a:xfrm>
            <a:prstGeom prst="rect">
              <a:avLst/>
            </a:prstGeom>
            <a:noFill/>
            <a:ln w="9525">
              <a:noFill/>
              <a:miter lim="800000"/>
              <a:headEnd/>
              <a:tailEnd/>
            </a:ln>
          </p:spPr>
        </p:pic>
      </p:grpSp>
      <p:grpSp>
        <p:nvGrpSpPr>
          <p:cNvPr id="7" name="Group 38"/>
          <p:cNvGrpSpPr>
            <a:grpSpLocks/>
          </p:cNvGrpSpPr>
          <p:nvPr/>
        </p:nvGrpSpPr>
        <p:grpSpPr bwMode="auto">
          <a:xfrm>
            <a:off x="6019800" y="4919663"/>
            <a:ext cx="901700" cy="736600"/>
            <a:chOff x="4614" y="3118"/>
            <a:chExt cx="495" cy="495"/>
          </a:xfrm>
        </p:grpSpPr>
        <p:sp>
          <p:nvSpPr>
            <p:cNvPr id="157758" name="Oval 39"/>
            <p:cNvSpPr>
              <a:spLocks noChangeArrowheads="1"/>
            </p:cNvSpPr>
            <p:nvPr/>
          </p:nvSpPr>
          <p:spPr bwMode="auto">
            <a:xfrm>
              <a:off x="4624" y="3128"/>
              <a:ext cx="475" cy="475"/>
            </a:xfrm>
            <a:prstGeom prst="ellipse">
              <a:avLst/>
            </a:prstGeom>
            <a:gradFill rotWithShape="1">
              <a:gsLst>
                <a:gs pos="0">
                  <a:srgbClr val="4EB7F8"/>
                </a:gs>
                <a:gs pos="100000">
                  <a:srgbClr val="0C4DDE"/>
                </a:gs>
              </a:gsLst>
              <a:lin ang="5400000" scaled="1"/>
            </a:gradFill>
            <a:ln w="9525">
              <a:noFill/>
              <a:round/>
              <a:headEnd/>
              <a:tailEnd/>
            </a:ln>
          </p:spPr>
          <p:txBody>
            <a:bodyPr wrap="none" anchor="ctr"/>
            <a:lstStyle/>
            <a:p>
              <a:endParaRPr lang="en-US" altLang="zh-CN"/>
            </a:p>
          </p:txBody>
        </p:sp>
        <p:pic>
          <p:nvPicPr>
            <p:cNvPr id="157759" name="Picture 40" descr="Gel - Gel3 circles clear"/>
            <p:cNvPicPr>
              <a:picLocks noChangeAspect="1" noChangeArrowheads="1"/>
            </p:cNvPicPr>
            <p:nvPr/>
          </p:nvPicPr>
          <p:blipFill>
            <a:blip r:embed="rId11"/>
            <a:srcRect/>
            <a:stretch>
              <a:fillRect/>
            </a:stretch>
          </p:blipFill>
          <p:spPr bwMode="auto">
            <a:xfrm>
              <a:off x="4614" y="3118"/>
              <a:ext cx="495" cy="495"/>
            </a:xfrm>
            <a:prstGeom prst="rect">
              <a:avLst/>
            </a:prstGeom>
            <a:noFill/>
            <a:ln w="9525">
              <a:noFill/>
              <a:miter lim="800000"/>
              <a:headEnd/>
              <a:tailEnd/>
            </a:ln>
          </p:spPr>
        </p:pic>
      </p:grpSp>
      <p:grpSp>
        <p:nvGrpSpPr>
          <p:cNvPr id="8" name="Group 41"/>
          <p:cNvGrpSpPr>
            <a:grpSpLocks/>
          </p:cNvGrpSpPr>
          <p:nvPr/>
        </p:nvGrpSpPr>
        <p:grpSpPr bwMode="auto">
          <a:xfrm>
            <a:off x="7070725" y="4919663"/>
            <a:ext cx="901700" cy="736600"/>
            <a:chOff x="4614" y="3118"/>
            <a:chExt cx="495" cy="495"/>
          </a:xfrm>
        </p:grpSpPr>
        <p:sp>
          <p:nvSpPr>
            <p:cNvPr id="157756" name="Oval 42"/>
            <p:cNvSpPr>
              <a:spLocks noChangeArrowheads="1"/>
            </p:cNvSpPr>
            <p:nvPr/>
          </p:nvSpPr>
          <p:spPr bwMode="auto">
            <a:xfrm>
              <a:off x="4624" y="3128"/>
              <a:ext cx="475" cy="475"/>
            </a:xfrm>
            <a:prstGeom prst="ellipse">
              <a:avLst/>
            </a:prstGeom>
            <a:gradFill rotWithShape="1">
              <a:gsLst>
                <a:gs pos="0">
                  <a:srgbClr val="4EB7F8"/>
                </a:gs>
                <a:gs pos="100000">
                  <a:srgbClr val="0C4DDE"/>
                </a:gs>
              </a:gsLst>
              <a:lin ang="5400000" scaled="1"/>
            </a:gradFill>
            <a:ln w="9525">
              <a:noFill/>
              <a:round/>
              <a:headEnd/>
              <a:tailEnd/>
            </a:ln>
          </p:spPr>
          <p:txBody>
            <a:bodyPr wrap="none" anchor="ctr"/>
            <a:lstStyle/>
            <a:p>
              <a:endParaRPr lang="en-US" altLang="zh-CN"/>
            </a:p>
          </p:txBody>
        </p:sp>
        <p:pic>
          <p:nvPicPr>
            <p:cNvPr id="157757" name="Picture 43" descr="Gel - Gel3 circles clear"/>
            <p:cNvPicPr>
              <a:picLocks noChangeAspect="1" noChangeArrowheads="1"/>
            </p:cNvPicPr>
            <p:nvPr/>
          </p:nvPicPr>
          <p:blipFill>
            <a:blip r:embed="rId11"/>
            <a:srcRect/>
            <a:stretch>
              <a:fillRect/>
            </a:stretch>
          </p:blipFill>
          <p:spPr bwMode="auto">
            <a:xfrm>
              <a:off x="4614" y="3118"/>
              <a:ext cx="495" cy="495"/>
            </a:xfrm>
            <a:prstGeom prst="rect">
              <a:avLst/>
            </a:prstGeom>
            <a:noFill/>
            <a:ln w="9525">
              <a:noFill/>
              <a:miter lim="800000"/>
              <a:headEnd/>
              <a:tailEnd/>
            </a:ln>
          </p:spPr>
        </p:pic>
      </p:grpSp>
      <p:grpSp>
        <p:nvGrpSpPr>
          <p:cNvPr id="9" name="Group 44"/>
          <p:cNvGrpSpPr>
            <a:grpSpLocks/>
          </p:cNvGrpSpPr>
          <p:nvPr/>
        </p:nvGrpSpPr>
        <p:grpSpPr bwMode="auto">
          <a:xfrm>
            <a:off x="5381625" y="3400425"/>
            <a:ext cx="901700" cy="736600"/>
            <a:chOff x="4614" y="3118"/>
            <a:chExt cx="495" cy="495"/>
          </a:xfrm>
        </p:grpSpPr>
        <p:sp>
          <p:nvSpPr>
            <p:cNvPr id="157754" name="Oval 45"/>
            <p:cNvSpPr>
              <a:spLocks noChangeArrowheads="1"/>
            </p:cNvSpPr>
            <p:nvPr/>
          </p:nvSpPr>
          <p:spPr bwMode="auto">
            <a:xfrm>
              <a:off x="4624" y="3128"/>
              <a:ext cx="475" cy="475"/>
            </a:xfrm>
            <a:prstGeom prst="ellipse">
              <a:avLst/>
            </a:prstGeom>
            <a:gradFill rotWithShape="1">
              <a:gsLst>
                <a:gs pos="0">
                  <a:srgbClr val="4EB7F8"/>
                </a:gs>
                <a:gs pos="100000">
                  <a:srgbClr val="0C4DDE"/>
                </a:gs>
              </a:gsLst>
              <a:lin ang="5400000" scaled="1"/>
            </a:gradFill>
            <a:ln w="9525">
              <a:noFill/>
              <a:round/>
              <a:headEnd/>
              <a:tailEnd/>
            </a:ln>
          </p:spPr>
          <p:txBody>
            <a:bodyPr wrap="none" anchor="ctr"/>
            <a:lstStyle/>
            <a:p>
              <a:endParaRPr lang="en-US" altLang="zh-CN"/>
            </a:p>
          </p:txBody>
        </p:sp>
        <p:pic>
          <p:nvPicPr>
            <p:cNvPr id="157755" name="Picture 46" descr="Gel - Gel3 circles clear"/>
            <p:cNvPicPr>
              <a:picLocks noChangeAspect="1" noChangeArrowheads="1"/>
            </p:cNvPicPr>
            <p:nvPr/>
          </p:nvPicPr>
          <p:blipFill>
            <a:blip r:embed="rId11"/>
            <a:srcRect/>
            <a:stretch>
              <a:fillRect/>
            </a:stretch>
          </p:blipFill>
          <p:spPr bwMode="auto">
            <a:xfrm>
              <a:off x="4614" y="3118"/>
              <a:ext cx="495" cy="495"/>
            </a:xfrm>
            <a:prstGeom prst="rect">
              <a:avLst/>
            </a:prstGeom>
            <a:noFill/>
            <a:ln w="9525">
              <a:noFill/>
              <a:miter lim="800000"/>
              <a:headEnd/>
              <a:tailEnd/>
            </a:ln>
          </p:spPr>
        </p:pic>
      </p:grpSp>
      <p:grpSp>
        <p:nvGrpSpPr>
          <p:cNvPr id="10" name="Group 47"/>
          <p:cNvGrpSpPr>
            <a:grpSpLocks/>
          </p:cNvGrpSpPr>
          <p:nvPr/>
        </p:nvGrpSpPr>
        <p:grpSpPr bwMode="auto">
          <a:xfrm>
            <a:off x="7718425" y="3400425"/>
            <a:ext cx="901700" cy="736600"/>
            <a:chOff x="4614" y="3118"/>
            <a:chExt cx="495" cy="495"/>
          </a:xfrm>
        </p:grpSpPr>
        <p:sp>
          <p:nvSpPr>
            <p:cNvPr id="157752" name="Oval 48"/>
            <p:cNvSpPr>
              <a:spLocks noChangeArrowheads="1"/>
            </p:cNvSpPr>
            <p:nvPr/>
          </p:nvSpPr>
          <p:spPr bwMode="auto">
            <a:xfrm>
              <a:off x="4624" y="3128"/>
              <a:ext cx="475" cy="475"/>
            </a:xfrm>
            <a:prstGeom prst="ellipse">
              <a:avLst/>
            </a:prstGeom>
            <a:gradFill rotWithShape="1">
              <a:gsLst>
                <a:gs pos="0">
                  <a:srgbClr val="4EB7F8"/>
                </a:gs>
                <a:gs pos="100000">
                  <a:srgbClr val="0C4DDE"/>
                </a:gs>
              </a:gsLst>
              <a:lin ang="5400000" scaled="1"/>
            </a:gradFill>
            <a:ln w="9525">
              <a:noFill/>
              <a:round/>
              <a:headEnd/>
              <a:tailEnd/>
            </a:ln>
          </p:spPr>
          <p:txBody>
            <a:bodyPr wrap="none" anchor="ctr"/>
            <a:lstStyle/>
            <a:p>
              <a:endParaRPr lang="en-US" altLang="zh-CN"/>
            </a:p>
          </p:txBody>
        </p:sp>
        <p:pic>
          <p:nvPicPr>
            <p:cNvPr id="157753" name="Picture 49" descr="Gel - Gel3 circles clear"/>
            <p:cNvPicPr>
              <a:picLocks noChangeAspect="1" noChangeArrowheads="1"/>
            </p:cNvPicPr>
            <p:nvPr/>
          </p:nvPicPr>
          <p:blipFill>
            <a:blip r:embed="rId11"/>
            <a:srcRect/>
            <a:stretch>
              <a:fillRect/>
            </a:stretch>
          </p:blipFill>
          <p:spPr bwMode="auto">
            <a:xfrm>
              <a:off x="4614" y="3118"/>
              <a:ext cx="495" cy="495"/>
            </a:xfrm>
            <a:prstGeom prst="rect">
              <a:avLst/>
            </a:prstGeom>
            <a:noFill/>
            <a:ln w="9525">
              <a:noFill/>
              <a:miter lim="800000"/>
              <a:headEnd/>
              <a:tailEnd/>
            </a:ln>
          </p:spPr>
        </p:pic>
      </p:grpSp>
      <p:grpSp>
        <p:nvGrpSpPr>
          <p:cNvPr id="11" name="Group 50"/>
          <p:cNvGrpSpPr>
            <a:grpSpLocks/>
          </p:cNvGrpSpPr>
          <p:nvPr/>
        </p:nvGrpSpPr>
        <p:grpSpPr bwMode="auto">
          <a:xfrm>
            <a:off x="5381625" y="4224338"/>
            <a:ext cx="901700" cy="736600"/>
            <a:chOff x="4614" y="3118"/>
            <a:chExt cx="495" cy="495"/>
          </a:xfrm>
        </p:grpSpPr>
        <p:sp>
          <p:nvSpPr>
            <p:cNvPr id="157750" name="Oval 51"/>
            <p:cNvSpPr>
              <a:spLocks noChangeArrowheads="1"/>
            </p:cNvSpPr>
            <p:nvPr/>
          </p:nvSpPr>
          <p:spPr bwMode="auto">
            <a:xfrm>
              <a:off x="4624" y="3128"/>
              <a:ext cx="475" cy="475"/>
            </a:xfrm>
            <a:prstGeom prst="ellipse">
              <a:avLst/>
            </a:prstGeom>
            <a:gradFill rotWithShape="1">
              <a:gsLst>
                <a:gs pos="0">
                  <a:srgbClr val="4EB7F8"/>
                </a:gs>
                <a:gs pos="100000">
                  <a:srgbClr val="0C4DDE"/>
                </a:gs>
              </a:gsLst>
              <a:lin ang="5400000" scaled="1"/>
            </a:gradFill>
            <a:ln w="9525">
              <a:noFill/>
              <a:round/>
              <a:headEnd/>
              <a:tailEnd/>
            </a:ln>
          </p:spPr>
          <p:txBody>
            <a:bodyPr wrap="none" anchor="ctr"/>
            <a:lstStyle/>
            <a:p>
              <a:endParaRPr lang="en-US" altLang="zh-CN"/>
            </a:p>
          </p:txBody>
        </p:sp>
        <p:pic>
          <p:nvPicPr>
            <p:cNvPr id="157751" name="Picture 52" descr="Gel - Gel3 circles clear"/>
            <p:cNvPicPr>
              <a:picLocks noChangeAspect="1" noChangeArrowheads="1"/>
            </p:cNvPicPr>
            <p:nvPr/>
          </p:nvPicPr>
          <p:blipFill>
            <a:blip r:embed="rId11"/>
            <a:srcRect/>
            <a:stretch>
              <a:fillRect/>
            </a:stretch>
          </p:blipFill>
          <p:spPr bwMode="auto">
            <a:xfrm>
              <a:off x="4614" y="3118"/>
              <a:ext cx="495" cy="495"/>
            </a:xfrm>
            <a:prstGeom prst="rect">
              <a:avLst/>
            </a:prstGeom>
            <a:noFill/>
            <a:ln w="9525">
              <a:noFill/>
              <a:miter lim="800000"/>
              <a:headEnd/>
              <a:tailEnd/>
            </a:ln>
          </p:spPr>
        </p:pic>
      </p:grpSp>
      <p:grpSp>
        <p:nvGrpSpPr>
          <p:cNvPr id="12" name="Group 53"/>
          <p:cNvGrpSpPr>
            <a:grpSpLocks/>
          </p:cNvGrpSpPr>
          <p:nvPr/>
        </p:nvGrpSpPr>
        <p:grpSpPr bwMode="auto">
          <a:xfrm>
            <a:off x="7718425" y="4224338"/>
            <a:ext cx="901700" cy="736600"/>
            <a:chOff x="4614" y="3118"/>
            <a:chExt cx="495" cy="495"/>
          </a:xfrm>
        </p:grpSpPr>
        <p:sp>
          <p:nvSpPr>
            <p:cNvPr id="157748" name="Oval 54"/>
            <p:cNvSpPr>
              <a:spLocks noChangeArrowheads="1"/>
            </p:cNvSpPr>
            <p:nvPr/>
          </p:nvSpPr>
          <p:spPr bwMode="auto">
            <a:xfrm>
              <a:off x="4624" y="3128"/>
              <a:ext cx="475" cy="475"/>
            </a:xfrm>
            <a:prstGeom prst="ellipse">
              <a:avLst/>
            </a:prstGeom>
            <a:gradFill rotWithShape="1">
              <a:gsLst>
                <a:gs pos="0">
                  <a:srgbClr val="4EB7F8"/>
                </a:gs>
                <a:gs pos="100000">
                  <a:srgbClr val="0C4DDE"/>
                </a:gs>
              </a:gsLst>
              <a:lin ang="5400000" scaled="1"/>
            </a:gradFill>
            <a:ln w="9525">
              <a:noFill/>
              <a:round/>
              <a:headEnd/>
              <a:tailEnd/>
            </a:ln>
          </p:spPr>
          <p:txBody>
            <a:bodyPr wrap="none" anchor="ctr"/>
            <a:lstStyle/>
            <a:p>
              <a:endParaRPr lang="en-US" altLang="zh-CN"/>
            </a:p>
          </p:txBody>
        </p:sp>
        <p:pic>
          <p:nvPicPr>
            <p:cNvPr id="157749" name="Picture 55" descr="Gel - Gel3 circles clear"/>
            <p:cNvPicPr>
              <a:picLocks noChangeAspect="1" noChangeArrowheads="1"/>
            </p:cNvPicPr>
            <p:nvPr/>
          </p:nvPicPr>
          <p:blipFill>
            <a:blip r:embed="rId11"/>
            <a:srcRect/>
            <a:stretch>
              <a:fillRect/>
            </a:stretch>
          </p:blipFill>
          <p:spPr bwMode="auto">
            <a:xfrm>
              <a:off x="4614" y="3118"/>
              <a:ext cx="495" cy="495"/>
            </a:xfrm>
            <a:prstGeom prst="rect">
              <a:avLst/>
            </a:prstGeom>
            <a:noFill/>
            <a:ln w="9525">
              <a:noFill/>
              <a:miter lim="800000"/>
              <a:headEnd/>
              <a:tailEnd/>
            </a:ln>
          </p:spPr>
        </p:pic>
      </p:grpSp>
      <p:pic>
        <p:nvPicPr>
          <p:cNvPr id="157729" name="Picture 56" descr="MSN icon envelope only"/>
          <p:cNvPicPr>
            <a:picLocks noChangeAspect="1" noChangeArrowheads="1"/>
          </p:cNvPicPr>
          <p:nvPr/>
        </p:nvPicPr>
        <p:blipFill>
          <a:blip r:embed="rId12"/>
          <a:srcRect/>
          <a:stretch>
            <a:fillRect/>
          </a:stretch>
        </p:blipFill>
        <p:spPr bwMode="auto">
          <a:xfrm>
            <a:off x="6183313" y="2752725"/>
            <a:ext cx="533400" cy="871538"/>
          </a:xfrm>
          <a:prstGeom prst="rect">
            <a:avLst/>
          </a:prstGeom>
          <a:noFill/>
          <a:ln w="9525">
            <a:noFill/>
            <a:miter lim="800000"/>
            <a:headEnd/>
            <a:tailEnd/>
          </a:ln>
        </p:spPr>
      </p:pic>
      <p:pic>
        <p:nvPicPr>
          <p:cNvPr id="157730" name="Picture 57" descr="MSN icon people chat"/>
          <p:cNvPicPr>
            <a:picLocks noChangeAspect="1" noChangeArrowheads="1"/>
          </p:cNvPicPr>
          <p:nvPr/>
        </p:nvPicPr>
        <p:blipFill>
          <a:blip r:embed="rId13"/>
          <a:srcRect/>
          <a:stretch>
            <a:fillRect/>
          </a:stretch>
        </p:blipFill>
        <p:spPr bwMode="auto">
          <a:xfrm>
            <a:off x="7893050" y="4297363"/>
            <a:ext cx="506413" cy="828675"/>
          </a:xfrm>
          <a:prstGeom prst="rect">
            <a:avLst/>
          </a:prstGeom>
          <a:noFill/>
          <a:ln w="9525">
            <a:noFill/>
            <a:miter lim="800000"/>
            <a:headEnd/>
            <a:tailEnd/>
          </a:ln>
        </p:spPr>
      </p:pic>
      <p:pic>
        <p:nvPicPr>
          <p:cNvPr id="157731" name="Picture 58" descr="MSN icon home"/>
          <p:cNvPicPr>
            <a:picLocks noChangeAspect="1" noChangeArrowheads="1"/>
          </p:cNvPicPr>
          <p:nvPr/>
        </p:nvPicPr>
        <p:blipFill>
          <a:blip r:embed="rId14"/>
          <a:srcRect/>
          <a:stretch>
            <a:fillRect/>
          </a:stretch>
        </p:blipFill>
        <p:spPr bwMode="auto">
          <a:xfrm>
            <a:off x="5475288" y="3471863"/>
            <a:ext cx="500062" cy="817562"/>
          </a:xfrm>
          <a:prstGeom prst="rect">
            <a:avLst/>
          </a:prstGeom>
          <a:noFill/>
          <a:ln w="9525">
            <a:noFill/>
            <a:miter lim="800000"/>
            <a:headEnd/>
            <a:tailEnd/>
          </a:ln>
        </p:spPr>
      </p:pic>
      <p:pic>
        <p:nvPicPr>
          <p:cNvPr id="157732" name="Picture 59" descr="MSN icon calendar"/>
          <p:cNvPicPr>
            <a:picLocks noChangeAspect="1" noChangeArrowheads="1"/>
          </p:cNvPicPr>
          <p:nvPr/>
        </p:nvPicPr>
        <p:blipFill>
          <a:blip r:embed="rId15"/>
          <a:srcRect/>
          <a:stretch>
            <a:fillRect/>
          </a:stretch>
        </p:blipFill>
        <p:spPr bwMode="auto">
          <a:xfrm>
            <a:off x="7264400" y="5038725"/>
            <a:ext cx="465138" cy="760413"/>
          </a:xfrm>
          <a:prstGeom prst="rect">
            <a:avLst/>
          </a:prstGeom>
          <a:noFill/>
          <a:ln w="9525">
            <a:noFill/>
            <a:miter lim="800000"/>
            <a:headEnd/>
            <a:tailEnd/>
          </a:ln>
        </p:spPr>
      </p:pic>
      <p:pic>
        <p:nvPicPr>
          <p:cNvPr id="157733" name="Picture 60" descr="XP icon my documents"/>
          <p:cNvPicPr>
            <a:picLocks noChangeAspect="1" noChangeArrowheads="1"/>
          </p:cNvPicPr>
          <p:nvPr/>
        </p:nvPicPr>
        <p:blipFill>
          <a:blip r:embed="rId16"/>
          <a:srcRect/>
          <a:stretch>
            <a:fillRect/>
          </a:stretch>
        </p:blipFill>
        <p:spPr bwMode="auto">
          <a:xfrm>
            <a:off x="5626100" y="4359275"/>
            <a:ext cx="433388" cy="484188"/>
          </a:xfrm>
          <a:prstGeom prst="rect">
            <a:avLst/>
          </a:prstGeom>
          <a:noFill/>
          <a:ln w="9525">
            <a:noFill/>
            <a:miter lim="800000"/>
            <a:headEnd/>
            <a:tailEnd/>
          </a:ln>
        </p:spPr>
      </p:pic>
      <p:pic>
        <p:nvPicPr>
          <p:cNvPr id="157734" name="Picture 61" descr="MSN icon goonline"/>
          <p:cNvPicPr>
            <a:picLocks noChangeAspect="1" noChangeArrowheads="1"/>
          </p:cNvPicPr>
          <p:nvPr/>
        </p:nvPicPr>
        <p:blipFill>
          <a:blip r:embed="rId17"/>
          <a:srcRect/>
          <a:stretch>
            <a:fillRect/>
          </a:stretch>
        </p:blipFill>
        <p:spPr bwMode="auto">
          <a:xfrm>
            <a:off x="6088063" y="4987925"/>
            <a:ext cx="558800" cy="530225"/>
          </a:xfrm>
          <a:prstGeom prst="rect">
            <a:avLst/>
          </a:prstGeom>
          <a:noFill/>
          <a:ln w="9525">
            <a:noFill/>
            <a:miter lim="800000"/>
            <a:headEnd/>
            <a:tailEnd/>
          </a:ln>
        </p:spPr>
      </p:pic>
      <p:pic>
        <p:nvPicPr>
          <p:cNvPr id="157735" name="Picture 62" descr="Generic Application"/>
          <p:cNvPicPr>
            <a:picLocks noChangeAspect="1" noChangeArrowheads="1"/>
          </p:cNvPicPr>
          <p:nvPr/>
        </p:nvPicPr>
        <p:blipFill>
          <a:blip r:embed="rId18"/>
          <a:srcRect/>
          <a:stretch>
            <a:fillRect/>
          </a:stretch>
        </p:blipFill>
        <p:spPr bwMode="auto">
          <a:xfrm>
            <a:off x="7993063" y="3486150"/>
            <a:ext cx="390525" cy="573088"/>
          </a:xfrm>
          <a:prstGeom prst="rect">
            <a:avLst/>
          </a:prstGeom>
          <a:noFill/>
          <a:ln w="9525">
            <a:noFill/>
            <a:miter lim="800000"/>
            <a:headEnd/>
            <a:tailEnd/>
          </a:ln>
        </p:spPr>
      </p:pic>
      <p:pic>
        <p:nvPicPr>
          <p:cNvPr id="157736" name="Picture 63" descr="phone"/>
          <p:cNvPicPr>
            <a:picLocks noChangeAspect="1" noChangeArrowheads="1"/>
          </p:cNvPicPr>
          <p:nvPr/>
        </p:nvPicPr>
        <p:blipFill>
          <a:blip r:embed="rId19"/>
          <a:srcRect/>
          <a:stretch>
            <a:fillRect/>
          </a:stretch>
        </p:blipFill>
        <p:spPr bwMode="auto">
          <a:xfrm>
            <a:off x="6403975" y="5140325"/>
            <a:ext cx="433388" cy="433388"/>
          </a:xfrm>
          <a:prstGeom prst="rect">
            <a:avLst/>
          </a:prstGeom>
          <a:noFill/>
          <a:ln w="9525">
            <a:noFill/>
            <a:miter lim="800000"/>
            <a:headEnd/>
            <a:tailEnd/>
          </a:ln>
        </p:spPr>
      </p:pic>
      <p:pic>
        <p:nvPicPr>
          <p:cNvPr id="157737" name="Picture 64" descr="Generic Application"/>
          <p:cNvPicPr>
            <a:picLocks noChangeAspect="1" noChangeArrowheads="1"/>
          </p:cNvPicPr>
          <p:nvPr/>
        </p:nvPicPr>
        <p:blipFill>
          <a:blip r:embed="rId18"/>
          <a:srcRect/>
          <a:stretch>
            <a:fillRect/>
          </a:stretch>
        </p:blipFill>
        <p:spPr bwMode="auto">
          <a:xfrm>
            <a:off x="7324725" y="2784475"/>
            <a:ext cx="390525" cy="573088"/>
          </a:xfrm>
          <a:prstGeom prst="rect">
            <a:avLst/>
          </a:prstGeom>
          <a:noFill/>
          <a:ln w="9525">
            <a:noFill/>
            <a:miter lim="800000"/>
            <a:headEnd/>
            <a:tailEnd/>
          </a:ln>
        </p:spPr>
      </p:pic>
      <p:pic>
        <p:nvPicPr>
          <p:cNvPr id="157738" name="Picture 65" descr="MSN icon messenger"/>
          <p:cNvPicPr>
            <a:picLocks noChangeAspect="1" noChangeArrowheads="1"/>
          </p:cNvPicPr>
          <p:nvPr/>
        </p:nvPicPr>
        <p:blipFill>
          <a:blip r:embed="rId20"/>
          <a:srcRect/>
          <a:stretch>
            <a:fillRect/>
          </a:stretch>
        </p:blipFill>
        <p:spPr bwMode="auto">
          <a:xfrm>
            <a:off x="5818188" y="3732213"/>
            <a:ext cx="325437" cy="533400"/>
          </a:xfrm>
          <a:prstGeom prst="rect">
            <a:avLst/>
          </a:prstGeom>
          <a:noFill/>
          <a:ln w="9525">
            <a:noFill/>
            <a:miter lim="800000"/>
            <a:headEnd/>
            <a:tailEnd/>
          </a:ln>
        </p:spPr>
      </p:pic>
      <p:pic>
        <p:nvPicPr>
          <p:cNvPr id="157739" name="Picture 67" descr="Security Download PC"/>
          <p:cNvPicPr>
            <a:picLocks noChangeAspect="1" noChangeArrowheads="1"/>
          </p:cNvPicPr>
          <p:nvPr/>
        </p:nvPicPr>
        <p:blipFill>
          <a:blip r:embed="rId21"/>
          <a:srcRect/>
          <a:stretch>
            <a:fillRect/>
          </a:stretch>
        </p:blipFill>
        <p:spPr bwMode="auto">
          <a:xfrm>
            <a:off x="985838" y="2195513"/>
            <a:ext cx="847725" cy="803275"/>
          </a:xfrm>
          <a:prstGeom prst="rect">
            <a:avLst/>
          </a:prstGeom>
          <a:noFill/>
          <a:ln w="9525">
            <a:noFill/>
            <a:miter lim="800000"/>
            <a:headEnd/>
            <a:tailEnd/>
          </a:ln>
        </p:spPr>
      </p:pic>
      <p:pic>
        <p:nvPicPr>
          <p:cNvPr id="157740" name="Picture 68" descr="PC blank screen"/>
          <p:cNvPicPr>
            <a:picLocks noChangeAspect="1" noChangeArrowheads="1"/>
          </p:cNvPicPr>
          <p:nvPr/>
        </p:nvPicPr>
        <p:blipFill>
          <a:blip r:embed="rId22"/>
          <a:srcRect/>
          <a:stretch>
            <a:fillRect/>
          </a:stretch>
        </p:blipFill>
        <p:spPr bwMode="auto">
          <a:xfrm>
            <a:off x="971550" y="3532188"/>
            <a:ext cx="784225" cy="782637"/>
          </a:xfrm>
          <a:prstGeom prst="rect">
            <a:avLst/>
          </a:prstGeom>
          <a:noFill/>
          <a:ln w="9525">
            <a:noFill/>
            <a:miter lim="800000"/>
            <a:headEnd/>
            <a:tailEnd/>
          </a:ln>
        </p:spPr>
      </p:pic>
      <p:pic>
        <p:nvPicPr>
          <p:cNvPr id="157741" name="Picture 69" descr="user business user woman"/>
          <p:cNvPicPr>
            <a:picLocks noChangeAspect="1" noChangeArrowheads="1"/>
          </p:cNvPicPr>
          <p:nvPr/>
        </p:nvPicPr>
        <p:blipFill>
          <a:blip r:embed="rId23"/>
          <a:srcRect/>
          <a:stretch>
            <a:fillRect/>
          </a:stretch>
        </p:blipFill>
        <p:spPr bwMode="auto">
          <a:xfrm>
            <a:off x="6669088" y="3457575"/>
            <a:ext cx="620712" cy="838200"/>
          </a:xfrm>
          <a:prstGeom prst="rect">
            <a:avLst/>
          </a:prstGeom>
          <a:noFill/>
          <a:ln w="9525">
            <a:noFill/>
            <a:miter lim="800000"/>
            <a:headEnd/>
            <a:tailEnd/>
          </a:ln>
        </p:spPr>
      </p:pic>
      <p:pic>
        <p:nvPicPr>
          <p:cNvPr id="157742" name="Picture 70" descr="user business user woman"/>
          <p:cNvPicPr>
            <a:picLocks noChangeAspect="1" noChangeArrowheads="1"/>
          </p:cNvPicPr>
          <p:nvPr/>
        </p:nvPicPr>
        <p:blipFill>
          <a:blip r:embed="rId24"/>
          <a:srcRect/>
          <a:stretch>
            <a:fillRect/>
          </a:stretch>
        </p:blipFill>
        <p:spPr bwMode="auto">
          <a:xfrm>
            <a:off x="101600" y="3822700"/>
            <a:ext cx="555625" cy="750888"/>
          </a:xfrm>
          <a:prstGeom prst="rect">
            <a:avLst/>
          </a:prstGeom>
          <a:noFill/>
          <a:ln w="9525">
            <a:noFill/>
            <a:miter lim="800000"/>
            <a:headEnd/>
            <a:tailEnd/>
          </a:ln>
        </p:spPr>
      </p:pic>
      <p:sp>
        <p:nvSpPr>
          <p:cNvPr id="38964" name="Rectangle 74"/>
          <p:cNvSpPr>
            <a:spLocks noGrp="1" noChangeArrowheads="1"/>
          </p:cNvSpPr>
          <p:nvPr>
            <p:ph type="title" idx="4294967295"/>
          </p:nvPr>
        </p:nvSpPr>
        <p:spPr>
          <a:xfrm>
            <a:off x="987425" y="134938"/>
            <a:ext cx="7820025" cy="584775"/>
          </a:xfrm>
        </p:spPr>
        <p:txBody>
          <a:bodyPr/>
          <a:lstStyle/>
          <a:p>
            <a:pPr>
              <a:defRPr/>
            </a:pPr>
            <a:r>
              <a:rPr lang="en-US" sz="3200" dirty="0" smtClean="0"/>
              <a:t>Microsoft Mobile Vision</a:t>
            </a:r>
            <a:endParaRPr sz="3200" dirty="0" smtClean="0"/>
          </a:p>
        </p:txBody>
      </p:sp>
      <p:pic>
        <p:nvPicPr>
          <p:cNvPr id="157744" name="Picture 81" descr="jasjar-lead"/>
          <p:cNvPicPr>
            <a:picLocks noChangeAspect="1" noChangeArrowheads="1"/>
          </p:cNvPicPr>
          <p:nvPr/>
        </p:nvPicPr>
        <p:blipFill>
          <a:blip r:embed="rId25"/>
          <a:srcRect/>
          <a:stretch>
            <a:fillRect/>
          </a:stretch>
        </p:blipFill>
        <p:spPr bwMode="auto">
          <a:xfrm>
            <a:off x="1111250" y="4900613"/>
            <a:ext cx="568325" cy="436562"/>
          </a:xfrm>
          <a:prstGeom prst="rect">
            <a:avLst/>
          </a:prstGeom>
          <a:noFill/>
          <a:ln w="9525">
            <a:noFill/>
            <a:miter lim="800000"/>
            <a:headEnd/>
            <a:tailEnd/>
          </a:ln>
        </p:spPr>
      </p:pic>
      <p:sp>
        <p:nvSpPr>
          <p:cNvPr id="75" name="TextBox 74"/>
          <p:cNvSpPr txBox="1"/>
          <p:nvPr/>
        </p:nvSpPr>
        <p:spPr>
          <a:xfrm>
            <a:off x="533400" y="1219200"/>
            <a:ext cx="2362200" cy="830997"/>
          </a:xfrm>
          <a:prstGeom prst="rect">
            <a:avLst/>
          </a:prstGeom>
          <a:noFill/>
        </p:spPr>
        <p:txBody>
          <a:bodyPr>
            <a:spAutoFit/>
          </a:bodyPr>
          <a:lstStyle/>
          <a:p>
            <a:pPr algn="ctr">
              <a:defRPr/>
            </a:pPr>
            <a:r>
              <a:rPr lang="zh-CN" altLang="en-US" sz="2400" b="1" smtClean="0">
                <a:solidFill>
                  <a:schemeClr val="tx1">
                    <a:alpha val="80000"/>
                  </a:schemeClr>
                </a:solidFill>
              </a:rPr>
              <a:t>從任何設備</a:t>
            </a:r>
            <a:endParaRPr lang="en-US" altLang="zh-CN" sz="2400" b="1" dirty="0">
              <a:solidFill>
                <a:schemeClr val="tx1">
                  <a:alpha val="80000"/>
                </a:schemeClr>
              </a:solidFill>
            </a:endParaRPr>
          </a:p>
          <a:p>
            <a:pPr algn="ctr">
              <a:defRPr/>
            </a:pPr>
            <a:r>
              <a:rPr lang="zh-CN" altLang="en-US" sz="2400" b="1" smtClean="0">
                <a:solidFill>
                  <a:schemeClr val="tx1">
                    <a:alpha val="80000"/>
                  </a:schemeClr>
                </a:solidFill>
              </a:rPr>
              <a:t>或地點</a:t>
            </a:r>
            <a:endParaRPr lang="zh-CN" altLang="en-US" sz="2400" b="1" dirty="0">
              <a:solidFill>
                <a:schemeClr val="tx1">
                  <a:alpha val="80000"/>
                </a:schemeClr>
              </a:solidFill>
            </a:endParaRPr>
          </a:p>
        </p:txBody>
      </p:sp>
      <p:sp>
        <p:nvSpPr>
          <p:cNvPr id="77" name="TextBox 76"/>
          <p:cNvSpPr txBox="1"/>
          <p:nvPr/>
        </p:nvSpPr>
        <p:spPr>
          <a:xfrm>
            <a:off x="6096000" y="1219200"/>
            <a:ext cx="2362200" cy="830997"/>
          </a:xfrm>
          <a:prstGeom prst="rect">
            <a:avLst/>
          </a:prstGeom>
          <a:noFill/>
        </p:spPr>
        <p:txBody>
          <a:bodyPr>
            <a:spAutoFit/>
          </a:bodyPr>
          <a:lstStyle/>
          <a:p>
            <a:pPr algn="ctr">
              <a:defRPr/>
            </a:pPr>
            <a:r>
              <a:rPr lang="en-US" altLang="zh-CN" sz="2400" b="1" smtClean="0">
                <a:solidFill>
                  <a:schemeClr val="tx1">
                    <a:alpha val="80000"/>
                  </a:schemeClr>
                </a:solidFill>
              </a:rPr>
              <a:t>…</a:t>
            </a:r>
            <a:r>
              <a:rPr lang="zh-TW" altLang="en-US" sz="2400" b="1" smtClean="0">
                <a:solidFill>
                  <a:schemeClr val="tx1">
                    <a:alpha val="80000"/>
                  </a:schemeClr>
                </a:solidFill>
              </a:rPr>
              <a:t>到人員、工具和資源</a:t>
            </a:r>
            <a:endParaRPr lang="zh-CN" altLang="en-US" sz="2400" b="1" dirty="0">
              <a:solidFill>
                <a:schemeClr val="tx1">
                  <a:alpha val="80000"/>
                </a:schemeClr>
              </a:solidFill>
            </a:endParaRPr>
          </a:p>
        </p:txBody>
      </p:sp>
      <p:sp>
        <p:nvSpPr>
          <p:cNvPr id="78" name="TextBox 77"/>
          <p:cNvSpPr txBox="1"/>
          <p:nvPr/>
        </p:nvSpPr>
        <p:spPr>
          <a:xfrm>
            <a:off x="2590800" y="6019800"/>
            <a:ext cx="3810000" cy="461665"/>
          </a:xfrm>
          <a:prstGeom prst="rect">
            <a:avLst/>
          </a:prstGeom>
          <a:noFill/>
        </p:spPr>
        <p:txBody>
          <a:bodyPr>
            <a:spAutoFit/>
          </a:bodyPr>
          <a:lstStyle/>
          <a:p>
            <a:pPr algn="ctr">
              <a:defRPr/>
            </a:pPr>
            <a:r>
              <a:rPr lang="zh-CN" altLang="en-US" sz="2400" b="1">
                <a:solidFill>
                  <a:schemeClr val="tx1">
                    <a:alpha val="80000"/>
                  </a:schemeClr>
                </a:solidFill>
              </a:rPr>
              <a:t>由</a:t>
            </a:r>
            <a:r>
              <a:rPr lang="en-US" altLang="zh-CN" sz="2400" b="1" smtClean="0">
                <a:solidFill>
                  <a:schemeClr val="tx1">
                    <a:alpha val="80000"/>
                  </a:schemeClr>
                </a:solidFill>
              </a:rPr>
              <a:t>IT</a:t>
            </a:r>
            <a:r>
              <a:rPr lang="zh-TW" altLang="en-US" sz="2400" b="1" smtClean="0">
                <a:solidFill>
                  <a:schemeClr val="tx1">
                    <a:alpha val="80000"/>
                  </a:schemeClr>
                </a:solidFill>
              </a:rPr>
              <a:t>人員安全地管理</a:t>
            </a:r>
            <a:endParaRPr lang="zh-CN" altLang="en-US" sz="2400" b="1" dirty="0">
              <a:solidFill>
                <a:schemeClr val="tx1">
                  <a:alpha val="80000"/>
                </a:scheme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prstClr val="black"/>
              <a:schemeClr val="accent5">
                <a:lumMod val="50000"/>
                <a:tint val="45000"/>
                <a:satMod val="400000"/>
              </a:schemeClr>
            </a:duotone>
          </a:blip>
          <a:srcRect b="16488"/>
          <a:stretch>
            <a:fillRect/>
          </a:stretch>
        </p:blipFill>
        <p:spPr bwMode="auto">
          <a:xfrm>
            <a:off x="0" y="2980706"/>
            <a:ext cx="9144000" cy="3635994"/>
          </a:xfrm>
          <a:prstGeom prst="rect">
            <a:avLst/>
          </a:prstGeom>
          <a:noFill/>
          <a:ln w="9525">
            <a:noFill/>
            <a:miter lim="800000"/>
            <a:headEnd/>
            <a:tailEnd/>
          </a:ln>
          <a:effectLst/>
        </p:spPr>
      </p:pic>
      <p:pic>
        <p:nvPicPr>
          <p:cNvPr id="131075"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249988" y="3738563"/>
            <a:ext cx="627062" cy="858837"/>
          </a:xfrm>
          <a:prstGeom prst="rect">
            <a:avLst/>
          </a:prstGeom>
          <a:noFill/>
          <a:ln w="9525">
            <a:noFill/>
            <a:miter lim="800000"/>
            <a:headEnd/>
            <a:tailEnd/>
          </a:ln>
        </p:spPr>
      </p:pic>
      <p:pic>
        <p:nvPicPr>
          <p:cNvPr id="131076"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249988" y="4676775"/>
            <a:ext cx="627062" cy="857250"/>
          </a:xfrm>
          <a:prstGeom prst="rect">
            <a:avLst/>
          </a:prstGeom>
          <a:noFill/>
          <a:ln w="9525">
            <a:noFill/>
            <a:miter lim="800000"/>
            <a:headEnd/>
            <a:tailEnd/>
          </a:ln>
        </p:spPr>
      </p:pic>
      <p:pic>
        <p:nvPicPr>
          <p:cNvPr id="131077"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249988" y="5613400"/>
            <a:ext cx="627062" cy="858838"/>
          </a:xfrm>
          <a:prstGeom prst="rect">
            <a:avLst/>
          </a:prstGeom>
          <a:noFill/>
          <a:ln w="9525">
            <a:noFill/>
            <a:miter lim="800000"/>
            <a:headEnd/>
            <a:tailEnd/>
          </a:ln>
        </p:spPr>
      </p:pic>
      <p:sp>
        <p:nvSpPr>
          <p:cNvPr id="2" name="Rectangle 1"/>
          <p:cNvSpPr>
            <a:spLocks noGrp="1"/>
          </p:cNvSpPr>
          <p:nvPr>
            <p:ph type="title" idx="4294967295"/>
          </p:nvPr>
        </p:nvSpPr>
        <p:spPr>
          <a:xfrm>
            <a:off x="381000" y="228600"/>
            <a:ext cx="8458200" cy="615553"/>
          </a:xfrm>
        </p:spPr>
        <p:txBody>
          <a:bodyPr/>
          <a:lstStyle/>
          <a:p>
            <a:pPr>
              <a:defRPr/>
            </a:pPr>
            <a:r>
              <a:rPr lang="zh-TW" altLang="en-US" sz="4000" smtClean="0"/>
              <a:t>設備管理策略</a:t>
            </a:r>
            <a:endParaRPr sz="4000" dirty="0"/>
          </a:p>
        </p:txBody>
      </p:sp>
      <p:sp>
        <p:nvSpPr>
          <p:cNvPr id="3" name="Rectangle 2"/>
          <p:cNvSpPr>
            <a:spLocks noGrp="1"/>
          </p:cNvSpPr>
          <p:nvPr>
            <p:ph type="body" sz="quarter" idx="4294967295"/>
          </p:nvPr>
        </p:nvSpPr>
        <p:spPr>
          <a:xfrm>
            <a:off x="381000" y="990600"/>
            <a:ext cx="8382000" cy="1957388"/>
          </a:xfrm>
        </p:spPr>
        <p:txBody>
          <a:bodyPr/>
          <a:lstStyle/>
          <a:p>
            <a:pPr marL="285750" indent="-285750">
              <a:defRPr/>
            </a:pPr>
            <a:r>
              <a:rPr lang="en-US" altLang="zh-CN" sz="2000" dirty="0" smtClean="0">
                <a:effectLst>
                  <a:outerShdw blurRad="38100" dist="38100" dir="2700000" algn="tl">
                    <a:srgbClr val="000000"/>
                  </a:outerShdw>
                </a:effectLst>
                <a:ea typeface="宋体" charset="-122"/>
              </a:rPr>
              <a:t>“</a:t>
            </a:r>
            <a:r>
              <a:rPr lang="zh-TW" altLang="en-US" sz="2000" dirty="0" smtClean="0">
                <a:effectLst>
                  <a:outerShdw blurRad="38100" dist="38100" dir="2700000" algn="tl">
                    <a:srgbClr val="000000"/>
                  </a:outerShdw>
                </a:effectLst>
                <a:ea typeface="宋体" charset="-122"/>
              </a:rPr>
              <a:t>兩全其美”的方法</a:t>
            </a:r>
            <a:r>
              <a:rPr lang="en-US" altLang="zh-CN" sz="2000" dirty="0" smtClean="0">
                <a:effectLst>
                  <a:outerShdw blurRad="38100" dist="38100" dir="2700000" algn="tl">
                    <a:srgbClr val="000000"/>
                  </a:outerShdw>
                </a:effectLst>
                <a:ea typeface="宋体" charset="-122"/>
              </a:rPr>
              <a:t> –</a:t>
            </a:r>
            <a:r>
              <a:rPr lang="zh-TW" altLang="en-US" sz="2000" dirty="0" smtClean="0">
                <a:effectLst>
                  <a:outerShdw blurRad="38100" dist="38100" dir="2700000" algn="tl">
                    <a:srgbClr val="000000"/>
                  </a:outerShdw>
                </a:effectLst>
                <a:ea typeface="宋体" charset="-122"/>
              </a:rPr>
              <a:t>利用移動設備中的現有用戶端技術</a:t>
            </a:r>
            <a:r>
              <a:rPr lang="en-US" altLang="zh-CN" sz="2000" dirty="0" smtClean="0">
                <a:effectLst>
                  <a:outerShdw blurRad="38100" dist="38100" dir="2700000" algn="tl">
                    <a:srgbClr val="000000"/>
                  </a:outerShdw>
                </a:effectLst>
                <a:ea typeface="宋体" charset="-122"/>
              </a:rPr>
              <a:t> (OMA-DM)</a:t>
            </a:r>
            <a:r>
              <a:rPr lang="zh-CN" altLang="en-US" sz="2000" dirty="0" smtClean="0">
                <a:effectLst>
                  <a:outerShdw blurRad="38100" dist="38100" dir="2700000" algn="tl">
                    <a:srgbClr val="000000"/>
                  </a:outerShdw>
                </a:effectLst>
                <a:ea typeface="宋体" charset="-122"/>
              </a:rPr>
              <a:t>以及常用的</a:t>
            </a:r>
            <a:r>
              <a:rPr lang="en-US" altLang="zh-CN" sz="2000" dirty="0" smtClean="0">
                <a:effectLst>
                  <a:outerShdw blurRad="38100" dist="38100" dir="2700000" algn="tl">
                    <a:srgbClr val="000000"/>
                  </a:outerShdw>
                </a:effectLst>
                <a:ea typeface="宋体" charset="-122"/>
              </a:rPr>
              <a:t>Windows Server</a:t>
            </a:r>
            <a:r>
              <a:rPr lang="zh-CN" altLang="en-US" sz="2000" dirty="0" smtClean="0">
                <a:effectLst>
                  <a:outerShdw blurRad="38100" dist="38100" dir="2700000" algn="tl">
                    <a:srgbClr val="000000"/>
                  </a:outerShdw>
                </a:effectLst>
                <a:ea typeface="宋体" charset="-122"/>
              </a:rPr>
              <a:t>後台技術</a:t>
            </a:r>
            <a:r>
              <a:rPr lang="en-US" altLang="zh-CN" sz="2000" dirty="0" smtClean="0">
                <a:effectLst>
                  <a:outerShdw blurRad="38100" dist="38100" dir="2700000" algn="tl">
                    <a:srgbClr val="000000"/>
                  </a:outerShdw>
                </a:effectLst>
                <a:ea typeface="宋体" charset="-122"/>
              </a:rPr>
              <a:t> (AD</a:t>
            </a:r>
            <a:r>
              <a:rPr lang="zh-CN" altLang="en-US" sz="2000" dirty="0" smtClean="0">
                <a:effectLst>
                  <a:outerShdw blurRad="38100" dist="38100" dir="2700000" algn="tl">
                    <a:srgbClr val="000000"/>
                  </a:outerShdw>
                </a:effectLst>
                <a:ea typeface="宋体" charset="-122"/>
              </a:rPr>
              <a:t>、</a:t>
            </a:r>
            <a:r>
              <a:rPr lang="en-US" altLang="zh-CN" sz="2000" dirty="0" smtClean="0">
                <a:effectLst>
                  <a:outerShdw blurRad="38100" dist="38100" dir="2700000" algn="tl">
                    <a:srgbClr val="000000"/>
                  </a:outerShdw>
                </a:effectLst>
                <a:ea typeface="宋体" charset="-122"/>
              </a:rPr>
              <a:t> GP</a:t>
            </a:r>
            <a:r>
              <a:rPr lang="zh-CN" altLang="en-US" sz="2000" dirty="0" smtClean="0">
                <a:effectLst>
                  <a:outerShdw blurRad="38100" dist="38100" dir="2700000" algn="tl">
                    <a:srgbClr val="000000"/>
                  </a:outerShdw>
                </a:effectLst>
                <a:ea typeface="宋体" charset="-122"/>
              </a:rPr>
              <a:t>、</a:t>
            </a:r>
            <a:r>
              <a:rPr lang="en-US" altLang="zh-CN" sz="2000" dirty="0" smtClean="0">
                <a:effectLst>
                  <a:outerShdw blurRad="38100" dist="38100" dir="2700000" algn="tl">
                    <a:srgbClr val="000000"/>
                  </a:outerShdw>
                </a:effectLst>
                <a:ea typeface="宋体" charset="-122"/>
              </a:rPr>
              <a:t> WSUS</a:t>
            </a:r>
            <a:r>
              <a:rPr lang="zh-CN" altLang="en-US" sz="2000" dirty="0" smtClean="0">
                <a:effectLst>
                  <a:outerShdw blurRad="38100" dist="38100" dir="2700000" algn="tl">
                    <a:srgbClr val="000000"/>
                  </a:outerShdw>
                </a:effectLst>
                <a:ea typeface="宋体" charset="-122"/>
              </a:rPr>
              <a:t>等</a:t>
            </a:r>
            <a:r>
              <a:rPr lang="en-US" altLang="zh-CN" sz="2000" dirty="0" smtClean="0">
                <a:effectLst>
                  <a:outerShdw blurRad="38100" dist="38100" dir="2700000" algn="tl">
                    <a:srgbClr val="000000"/>
                  </a:outerShdw>
                </a:effectLst>
                <a:ea typeface="宋体" charset="-122"/>
              </a:rPr>
              <a:t>)</a:t>
            </a:r>
          </a:p>
          <a:p>
            <a:pPr marL="285750" indent="-285750">
              <a:defRPr/>
            </a:pPr>
            <a:r>
              <a:rPr lang="zh-TW" altLang="en-US" sz="2000" dirty="0" smtClean="0">
                <a:effectLst>
                  <a:outerShdw blurRad="38100" dist="38100" dir="2700000" algn="tl">
                    <a:srgbClr val="000000"/>
                  </a:outerShdw>
                </a:effectLst>
                <a:ea typeface="宋体" charset="-122"/>
              </a:rPr>
              <a:t>設備管理伺服器代理設備作為用戶端。</a:t>
            </a:r>
            <a:endParaRPr lang="en-US" altLang="zh-CN" sz="2000" dirty="0" smtClean="0">
              <a:effectLst>
                <a:outerShdw blurRad="38100" dist="38100" dir="2700000" algn="tl">
                  <a:srgbClr val="000000"/>
                </a:outerShdw>
              </a:effectLst>
              <a:ea typeface="宋体" charset="-122"/>
            </a:endParaRPr>
          </a:p>
          <a:p>
            <a:pPr marL="569913" lvl="1" indent="-284163">
              <a:defRPr/>
            </a:pPr>
            <a:r>
              <a:rPr lang="zh-CN" altLang="en-US" sz="1600" dirty="0" smtClean="0">
                <a:effectLst>
                  <a:outerShdw blurRad="38100" dist="38100" dir="2700000" algn="tl">
                    <a:srgbClr val="000000"/>
                  </a:outerShdw>
                </a:effectLst>
                <a:ea typeface="宋体" charset="-122"/>
              </a:rPr>
              <a:t>企業</a:t>
            </a:r>
            <a:r>
              <a:rPr lang="en-US" altLang="zh-CN" sz="1600" dirty="0" smtClean="0">
                <a:effectLst>
                  <a:outerShdw blurRad="38100" dist="38100" dir="2700000" algn="tl">
                    <a:srgbClr val="000000"/>
                  </a:outerShdw>
                </a:effectLst>
                <a:ea typeface="宋体" charset="-122"/>
              </a:rPr>
              <a:t>OMA-DM</a:t>
            </a:r>
            <a:r>
              <a:rPr lang="zh-CN" altLang="en-US" sz="1600" dirty="0" smtClean="0">
                <a:effectLst>
                  <a:outerShdw blurRad="38100" dist="38100" dir="2700000" algn="tl">
                    <a:srgbClr val="000000"/>
                  </a:outerShdw>
                </a:effectLst>
                <a:ea typeface="宋体" charset="-122"/>
              </a:rPr>
              <a:t>代理伺服器</a:t>
            </a:r>
            <a:r>
              <a:rPr lang="en-US" altLang="zh-CN" sz="1600" dirty="0" smtClean="0">
                <a:effectLst>
                  <a:outerShdw blurRad="38100" dist="38100" dir="2700000" algn="tl">
                    <a:srgbClr val="000000"/>
                  </a:outerShdw>
                </a:effectLst>
                <a:ea typeface="宋体" charset="-122"/>
              </a:rPr>
              <a:t> </a:t>
            </a:r>
          </a:p>
          <a:p>
            <a:pPr marL="285750" indent="-285750">
              <a:defRPr/>
            </a:pPr>
            <a:r>
              <a:rPr lang="zh-TW" altLang="en-US" sz="2000" dirty="0" smtClean="0">
                <a:effectLst>
                  <a:outerShdw blurRad="38100" dist="38100" dir="2700000" algn="tl">
                    <a:srgbClr val="000000"/>
                  </a:outerShdw>
                </a:effectLst>
                <a:ea typeface="宋体" charset="-122"/>
              </a:rPr>
              <a:t>設備連接到設備管理伺服器，並藉由移動設備管理伺服器獲得在多個後台系統的配置和更新資料。</a:t>
            </a:r>
            <a:endParaRPr lang="en-US" altLang="zh-CN" sz="2000" dirty="0" smtClean="0">
              <a:effectLst>
                <a:outerShdw blurRad="38100" dist="38100" dir="2700000" algn="tl">
                  <a:srgbClr val="000000"/>
                </a:outerShdw>
              </a:effectLst>
              <a:ea typeface="宋体" charset="-122"/>
            </a:endParaRPr>
          </a:p>
        </p:txBody>
      </p:sp>
      <p:cxnSp>
        <p:nvCxnSpPr>
          <p:cNvPr id="131080" name="Straight Arrow Connector 11"/>
          <p:cNvCxnSpPr>
            <a:cxnSpLocks noChangeShapeType="1"/>
          </p:cNvCxnSpPr>
          <p:nvPr/>
        </p:nvCxnSpPr>
        <p:spPr bwMode="auto">
          <a:xfrm>
            <a:off x="3375025" y="4518025"/>
            <a:ext cx="914400" cy="914400"/>
          </a:xfrm>
          <a:prstGeom prst="straightConnector1">
            <a:avLst/>
          </a:prstGeom>
          <a:noFill/>
          <a:ln w="9525" algn="ctr">
            <a:noFill/>
            <a:round/>
            <a:headEnd type="arrow" w="med" len="med"/>
            <a:tailEnd type="arrow" w="med" len="med"/>
          </a:ln>
        </p:spPr>
      </p:cxnSp>
      <p:cxnSp>
        <p:nvCxnSpPr>
          <p:cNvPr id="131081" name="Straight Arrow Connector 15"/>
          <p:cNvCxnSpPr>
            <a:cxnSpLocks noChangeShapeType="1"/>
          </p:cNvCxnSpPr>
          <p:nvPr/>
        </p:nvCxnSpPr>
        <p:spPr bwMode="auto">
          <a:xfrm>
            <a:off x="5545138" y="2281238"/>
            <a:ext cx="557212" cy="101600"/>
          </a:xfrm>
          <a:prstGeom prst="straightConnector1">
            <a:avLst/>
          </a:prstGeom>
          <a:noFill/>
          <a:ln w="9525" algn="ctr">
            <a:noFill/>
            <a:round/>
            <a:headEnd/>
            <a:tailEnd type="arrow" w="med" len="med"/>
          </a:ln>
        </p:spPr>
      </p:cxnSp>
      <p:cxnSp>
        <p:nvCxnSpPr>
          <p:cNvPr id="131082" name="Curved Connector 16"/>
          <p:cNvCxnSpPr>
            <a:cxnSpLocks noChangeShapeType="1"/>
          </p:cNvCxnSpPr>
          <p:nvPr/>
        </p:nvCxnSpPr>
        <p:spPr bwMode="auto">
          <a:xfrm>
            <a:off x="2241550" y="2693988"/>
            <a:ext cx="1228725" cy="600075"/>
          </a:xfrm>
          <a:prstGeom prst="curvedConnector3">
            <a:avLst>
              <a:gd name="adj1" fmla="val 50000"/>
            </a:avLst>
          </a:prstGeom>
          <a:noFill/>
          <a:ln w="9525" algn="ctr">
            <a:noFill/>
            <a:round/>
            <a:headEnd/>
            <a:tailEnd type="arrow" w="med" len="med"/>
          </a:ln>
        </p:spPr>
      </p:cxnSp>
      <p:cxnSp>
        <p:nvCxnSpPr>
          <p:cNvPr id="131083" name="Curved Connector 17"/>
          <p:cNvCxnSpPr>
            <a:cxnSpLocks noChangeShapeType="1"/>
          </p:cNvCxnSpPr>
          <p:nvPr/>
        </p:nvCxnSpPr>
        <p:spPr bwMode="auto">
          <a:xfrm>
            <a:off x="2173288" y="2506663"/>
            <a:ext cx="1050925" cy="688975"/>
          </a:xfrm>
          <a:prstGeom prst="curvedConnector3">
            <a:avLst>
              <a:gd name="adj1" fmla="val 50000"/>
            </a:avLst>
          </a:prstGeom>
          <a:noFill/>
          <a:ln w="9525" algn="ctr">
            <a:noFill/>
            <a:round/>
            <a:headEnd/>
            <a:tailEnd type="arrow" w="med" len="med"/>
          </a:ln>
        </p:spPr>
      </p:cxnSp>
      <p:sp>
        <p:nvSpPr>
          <p:cNvPr id="131084" name="TextBox 18"/>
          <p:cNvSpPr txBox="1">
            <a:spLocks noChangeArrowheads="1"/>
          </p:cNvSpPr>
          <p:nvPr/>
        </p:nvSpPr>
        <p:spPr bwMode="auto">
          <a:xfrm>
            <a:off x="2636838" y="5557838"/>
            <a:ext cx="2647950" cy="641350"/>
          </a:xfrm>
          <a:prstGeom prst="rect">
            <a:avLst/>
          </a:prstGeom>
          <a:noFill/>
          <a:ln w="9525">
            <a:noFill/>
            <a:miter lim="800000"/>
            <a:headEnd/>
            <a:tailEnd/>
          </a:ln>
        </p:spPr>
        <p:txBody>
          <a:bodyPr lIns="91436" tIns="45718" rIns="91436" bIns="45718">
            <a:spAutoFit/>
          </a:bodyPr>
          <a:lstStyle/>
          <a:p>
            <a:pPr algn="ctr">
              <a:tabLst>
                <a:tab pos="284163" algn="l"/>
              </a:tabLst>
            </a:pPr>
            <a:r>
              <a:rPr lang="en-US" altLang="zh-CN"/>
              <a:t>System Center MDM</a:t>
            </a:r>
            <a:br>
              <a:rPr lang="en-US" altLang="zh-CN"/>
            </a:br>
            <a:r>
              <a:rPr lang="zh-CN" altLang="en-US" smtClean="0"/>
              <a:t>管理伺服器</a:t>
            </a:r>
            <a:endParaRPr lang="zh-CN" altLang="en-US"/>
          </a:p>
        </p:txBody>
      </p:sp>
      <p:cxnSp>
        <p:nvCxnSpPr>
          <p:cNvPr id="131085" name="Curved Connector 19"/>
          <p:cNvCxnSpPr>
            <a:cxnSpLocks noChangeShapeType="1"/>
          </p:cNvCxnSpPr>
          <p:nvPr/>
        </p:nvCxnSpPr>
        <p:spPr bwMode="auto">
          <a:xfrm rot="-5400000">
            <a:off x="1700213" y="2625725"/>
            <a:ext cx="1588" cy="1587"/>
          </a:xfrm>
          <a:prstGeom prst="curvedConnector3">
            <a:avLst>
              <a:gd name="adj1" fmla="val 14395468"/>
            </a:avLst>
          </a:prstGeom>
          <a:noFill/>
          <a:ln w="9525" algn="ctr">
            <a:noFill/>
            <a:round/>
            <a:headEnd/>
            <a:tailEnd type="arrow" w="med" len="med"/>
          </a:ln>
        </p:spPr>
      </p:cxnSp>
      <p:cxnSp>
        <p:nvCxnSpPr>
          <p:cNvPr id="131086" name="Curved Connector 20"/>
          <p:cNvCxnSpPr>
            <a:cxnSpLocks noChangeShapeType="1"/>
          </p:cNvCxnSpPr>
          <p:nvPr/>
        </p:nvCxnSpPr>
        <p:spPr bwMode="auto">
          <a:xfrm>
            <a:off x="1739900" y="2517775"/>
            <a:ext cx="2133600" cy="1198563"/>
          </a:xfrm>
          <a:prstGeom prst="curvedConnector3">
            <a:avLst>
              <a:gd name="adj1" fmla="val 50000"/>
            </a:avLst>
          </a:prstGeom>
          <a:noFill/>
          <a:ln w="9525" algn="ctr">
            <a:noFill/>
            <a:round/>
            <a:headEnd/>
            <a:tailEnd type="arrow" w="med" len="med"/>
          </a:ln>
        </p:spPr>
      </p:cxnSp>
      <p:sp>
        <p:nvSpPr>
          <p:cNvPr id="25" name="Freeform 24"/>
          <p:cNvSpPr/>
          <p:nvPr/>
        </p:nvSpPr>
        <p:spPr bwMode="auto">
          <a:xfrm>
            <a:off x="1225550" y="4097338"/>
            <a:ext cx="5200650" cy="592137"/>
          </a:xfrm>
          <a:custGeom>
            <a:avLst/>
            <a:gdLst>
              <a:gd name="connsiteX0" fmla="*/ 0 w 4277032"/>
              <a:gd name="connsiteY0" fmla="*/ 186813 h 1622323"/>
              <a:gd name="connsiteX1" fmla="*/ 2418735 w 4277032"/>
              <a:gd name="connsiteY1" fmla="*/ 1622323 h 1622323"/>
              <a:gd name="connsiteX2" fmla="*/ 4277032 w 4277032"/>
              <a:gd name="connsiteY2" fmla="*/ 0 h 1622323"/>
              <a:gd name="connsiteX0" fmla="*/ 0 w 4277032"/>
              <a:gd name="connsiteY0" fmla="*/ 186813 h 1327355"/>
              <a:gd name="connsiteX1" fmla="*/ 2418735 w 4277032"/>
              <a:gd name="connsiteY1" fmla="*/ 1327355 h 1327355"/>
              <a:gd name="connsiteX2" fmla="*/ 4277032 w 4277032"/>
              <a:gd name="connsiteY2" fmla="*/ 0 h 1327355"/>
              <a:gd name="connsiteX0" fmla="*/ 0 w 4277032"/>
              <a:gd name="connsiteY0" fmla="*/ 186813 h 1327355"/>
              <a:gd name="connsiteX1" fmla="*/ 2418735 w 4277032"/>
              <a:gd name="connsiteY1" fmla="*/ 1327355 h 1327355"/>
              <a:gd name="connsiteX2" fmla="*/ 4277032 w 4277032"/>
              <a:gd name="connsiteY2" fmla="*/ 0 h 1327355"/>
              <a:gd name="connsiteX0" fmla="*/ 0 w 4277032"/>
              <a:gd name="connsiteY0" fmla="*/ 186813 h 1327355"/>
              <a:gd name="connsiteX1" fmla="*/ 2418735 w 4277032"/>
              <a:gd name="connsiteY1" fmla="*/ 1327355 h 1327355"/>
              <a:gd name="connsiteX2" fmla="*/ 4277032 w 4277032"/>
              <a:gd name="connsiteY2" fmla="*/ 0 h 1327355"/>
              <a:gd name="connsiteX0" fmla="*/ 0 w 4277032"/>
              <a:gd name="connsiteY0" fmla="*/ 186813 h 1327355"/>
              <a:gd name="connsiteX1" fmla="*/ 2418735 w 4277032"/>
              <a:gd name="connsiteY1" fmla="*/ 1327355 h 1327355"/>
              <a:gd name="connsiteX2" fmla="*/ 4277032 w 4277032"/>
              <a:gd name="connsiteY2" fmla="*/ 0 h 1327355"/>
              <a:gd name="connsiteX0" fmla="*/ 0 w 4277032"/>
              <a:gd name="connsiteY0" fmla="*/ 186813 h 1209368"/>
              <a:gd name="connsiteX1" fmla="*/ 2418735 w 4277032"/>
              <a:gd name="connsiteY1" fmla="*/ 1209368 h 1209368"/>
              <a:gd name="connsiteX2" fmla="*/ 4277032 w 4277032"/>
              <a:gd name="connsiteY2" fmla="*/ 0 h 1209368"/>
              <a:gd name="connsiteX0" fmla="*/ 0 w 4277032"/>
              <a:gd name="connsiteY0" fmla="*/ 186813 h 1209368"/>
              <a:gd name="connsiteX1" fmla="*/ 2418735 w 4277032"/>
              <a:gd name="connsiteY1" fmla="*/ 1209368 h 1209368"/>
              <a:gd name="connsiteX2" fmla="*/ 4277032 w 4277032"/>
              <a:gd name="connsiteY2" fmla="*/ 0 h 1209368"/>
              <a:gd name="connsiteX0" fmla="*/ 0 w 4277032"/>
              <a:gd name="connsiteY0" fmla="*/ 186813 h 1209368"/>
              <a:gd name="connsiteX1" fmla="*/ 2418735 w 4277032"/>
              <a:gd name="connsiteY1" fmla="*/ 1209368 h 1209368"/>
              <a:gd name="connsiteX2" fmla="*/ 4277032 w 4277032"/>
              <a:gd name="connsiteY2" fmla="*/ 0 h 1209368"/>
              <a:gd name="connsiteX0" fmla="*/ 0 w 4277032"/>
              <a:gd name="connsiteY0" fmla="*/ 186813 h 1209368"/>
              <a:gd name="connsiteX1" fmla="*/ 2418735 w 4277032"/>
              <a:gd name="connsiteY1" fmla="*/ 1209368 h 1209368"/>
              <a:gd name="connsiteX2" fmla="*/ 4277032 w 4277032"/>
              <a:gd name="connsiteY2" fmla="*/ 0 h 1209368"/>
              <a:gd name="connsiteX0" fmla="*/ 0 w 4277032"/>
              <a:gd name="connsiteY0" fmla="*/ 2664542 h 3687097"/>
              <a:gd name="connsiteX1" fmla="*/ 2418735 w 4277032"/>
              <a:gd name="connsiteY1" fmla="*/ 3687097 h 3687097"/>
              <a:gd name="connsiteX2" fmla="*/ 4277032 w 4277032"/>
              <a:gd name="connsiteY2" fmla="*/ 0 h 3687097"/>
              <a:gd name="connsiteX0" fmla="*/ 0 w 4277032"/>
              <a:gd name="connsiteY0" fmla="*/ 2664542 h 2664542"/>
              <a:gd name="connsiteX1" fmla="*/ 2418735 w 4277032"/>
              <a:gd name="connsiteY1" fmla="*/ 1533833 h 2664542"/>
              <a:gd name="connsiteX2" fmla="*/ 4277032 w 4277032"/>
              <a:gd name="connsiteY2" fmla="*/ 0 h 2664542"/>
              <a:gd name="connsiteX0" fmla="*/ 0 w 4277032"/>
              <a:gd name="connsiteY0" fmla="*/ 2664542 h 2664542"/>
              <a:gd name="connsiteX1" fmla="*/ 2418735 w 4277032"/>
              <a:gd name="connsiteY1" fmla="*/ 1533833 h 2664542"/>
              <a:gd name="connsiteX2" fmla="*/ 4277032 w 4277032"/>
              <a:gd name="connsiteY2" fmla="*/ 0 h 2664542"/>
              <a:gd name="connsiteX0" fmla="*/ 0 w 4277032"/>
              <a:gd name="connsiteY0" fmla="*/ 2664542 h 2664542"/>
              <a:gd name="connsiteX1" fmla="*/ 2418735 w 4277032"/>
              <a:gd name="connsiteY1" fmla="*/ 1533833 h 2664542"/>
              <a:gd name="connsiteX2" fmla="*/ 4277032 w 4277032"/>
              <a:gd name="connsiteY2" fmla="*/ 0 h 2664542"/>
              <a:gd name="connsiteX0" fmla="*/ 0 w 4277032"/>
              <a:gd name="connsiteY0" fmla="*/ 2664542 h 2664542"/>
              <a:gd name="connsiteX1" fmla="*/ 2418735 w 4277032"/>
              <a:gd name="connsiteY1" fmla="*/ 1533833 h 2664542"/>
              <a:gd name="connsiteX2" fmla="*/ 4277032 w 4277032"/>
              <a:gd name="connsiteY2" fmla="*/ 0 h 2664542"/>
              <a:gd name="connsiteX0" fmla="*/ 0 w 4277032"/>
              <a:gd name="connsiteY0" fmla="*/ 2664542 h 2664542"/>
              <a:gd name="connsiteX1" fmla="*/ 2418735 w 4277032"/>
              <a:gd name="connsiteY1" fmla="*/ 1533833 h 2664542"/>
              <a:gd name="connsiteX2" fmla="*/ 4277032 w 4277032"/>
              <a:gd name="connsiteY2" fmla="*/ 0 h 2664542"/>
              <a:gd name="connsiteX0" fmla="*/ 0 w 4277032"/>
              <a:gd name="connsiteY0" fmla="*/ 2664542 h 2664542"/>
              <a:gd name="connsiteX1" fmla="*/ 2418735 w 4277032"/>
              <a:gd name="connsiteY1" fmla="*/ 1533833 h 2664542"/>
              <a:gd name="connsiteX2" fmla="*/ 4277032 w 4277032"/>
              <a:gd name="connsiteY2" fmla="*/ 0 h 2664542"/>
              <a:gd name="connsiteX0" fmla="*/ 0 w 4277032"/>
              <a:gd name="connsiteY0" fmla="*/ 2664542 h 2664542"/>
              <a:gd name="connsiteX1" fmla="*/ 2418735 w 4277032"/>
              <a:gd name="connsiteY1" fmla="*/ 1533833 h 2664542"/>
              <a:gd name="connsiteX2" fmla="*/ 4277032 w 4277032"/>
              <a:gd name="connsiteY2" fmla="*/ 0 h 2664542"/>
              <a:gd name="connsiteX0" fmla="*/ 0 w 4277032"/>
              <a:gd name="connsiteY0" fmla="*/ 2664542 h 2664542"/>
              <a:gd name="connsiteX1" fmla="*/ 2418735 w 4277032"/>
              <a:gd name="connsiteY1" fmla="*/ 1533833 h 2664542"/>
              <a:gd name="connsiteX2" fmla="*/ 4277032 w 4277032"/>
              <a:gd name="connsiteY2" fmla="*/ 0 h 2664542"/>
              <a:gd name="connsiteX0" fmla="*/ 0 w 4277032"/>
              <a:gd name="connsiteY0" fmla="*/ 2507226 h 2507226"/>
              <a:gd name="connsiteX1" fmla="*/ 2418735 w 4277032"/>
              <a:gd name="connsiteY1" fmla="*/ 1376517 h 2507226"/>
              <a:gd name="connsiteX2" fmla="*/ 4277032 w 4277032"/>
              <a:gd name="connsiteY2" fmla="*/ 0 h 2507226"/>
              <a:gd name="connsiteX0" fmla="*/ 0 w 4277032"/>
              <a:gd name="connsiteY0" fmla="*/ 2507226 h 2507226"/>
              <a:gd name="connsiteX1" fmla="*/ 2418735 w 4277032"/>
              <a:gd name="connsiteY1" fmla="*/ 1376517 h 2507226"/>
              <a:gd name="connsiteX2" fmla="*/ 4277032 w 4277032"/>
              <a:gd name="connsiteY2" fmla="*/ 0 h 2507226"/>
              <a:gd name="connsiteX0" fmla="*/ 0 w 4277032"/>
              <a:gd name="connsiteY0" fmla="*/ 2507226 h 2507226"/>
              <a:gd name="connsiteX1" fmla="*/ 2418735 w 4277032"/>
              <a:gd name="connsiteY1" fmla="*/ 1376517 h 2507226"/>
              <a:gd name="connsiteX2" fmla="*/ 4277032 w 4277032"/>
              <a:gd name="connsiteY2" fmla="*/ 0 h 2507226"/>
              <a:gd name="connsiteX0" fmla="*/ 0 w 4277032"/>
              <a:gd name="connsiteY0" fmla="*/ 2507226 h 2507226"/>
              <a:gd name="connsiteX1" fmla="*/ 2418735 w 4277032"/>
              <a:gd name="connsiteY1" fmla="*/ 1376517 h 2507226"/>
              <a:gd name="connsiteX2" fmla="*/ 4277032 w 4277032"/>
              <a:gd name="connsiteY2" fmla="*/ 0 h 2507226"/>
              <a:gd name="connsiteX0" fmla="*/ 0 w 4277032"/>
              <a:gd name="connsiteY0" fmla="*/ 2507226 h 2507226"/>
              <a:gd name="connsiteX1" fmla="*/ 2418735 w 4277032"/>
              <a:gd name="connsiteY1" fmla="*/ 1376517 h 2507226"/>
              <a:gd name="connsiteX2" fmla="*/ 4277032 w 4277032"/>
              <a:gd name="connsiteY2" fmla="*/ 0 h 2507226"/>
              <a:gd name="connsiteX0" fmla="*/ 0 w 4277032"/>
              <a:gd name="connsiteY0" fmla="*/ 2507226 h 2507226"/>
              <a:gd name="connsiteX1" fmla="*/ 3116825 w 4277032"/>
              <a:gd name="connsiteY1" fmla="*/ 1681317 h 2507226"/>
              <a:gd name="connsiteX2" fmla="*/ 4277032 w 4277032"/>
              <a:gd name="connsiteY2" fmla="*/ 0 h 2507226"/>
              <a:gd name="connsiteX0" fmla="*/ 0 w 5201264"/>
              <a:gd name="connsiteY0" fmla="*/ 973394 h 973394"/>
              <a:gd name="connsiteX1" fmla="*/ 3116825 w 5201264"/>
              <a:gd name="connsiteY1" fmla="*/ 147485 h 973394"/>
              <a:gd name="connsiteX2" fmla="*/ 5201264 w 5201264"/>
              <a:gd name="connsiteY2" fmla="*/ 0 h 973394"/>
              <a:gd name="connsiteX0" fmla="*/ 0 w 5201264"/>
              <a:gd name="connsiteY0" fmla="*/ 973394 h 973394"/>
              <a:gd name="connsiteX1" fmla="*/ 3116825 w 5201264"/>
              <a:gd name="connsiteY1" fmla="*/ 147485 h 973394"/>
              <a:gd name="connsiteX2" fmla="*/ 5201264 w 5201264"/>
              <a:gd name="connsiteY2" fmla="*/ 0 h 973394"/>
            </a:gdLst>
            <a:ahLst/>
            <a:cxnLst>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Lst>
            <a:rect l="l" t="t" r="r" b="b"/>
            <a:pathLst>
              <a:path w="5201264" h="973394">
                <a:moveTo>
                  <a:pt x="0" y="973394"/>
                </a:moveTo>
                <a:cubicBezTo>
                  <a:pt x="1039761" y="1549401"/>
                  <a:pt x="2453148" y="640736"/>
                  <a:pt x="3116825" y="147485"/>
                </a:cubicBezTo>
                <a:cubicBezTo>
                  <a:pt x="3809999" y="-375263"/>
                  <a:pt x="4983316" y="193368"/>
                  <a:pt x="5201264" y="0"/>
                </a:cubicBezTo>
              </a:path>
            </a:pathLst>
          </a:custGeom>
          <a:ln>
            <a:solidFill>
              <a:schemeClr val="tx2">
                <a:lumMod val="60000"/>
                <a:lumOff val="40000"/>
              </a:schemeClr>
            </a:solidFill>
            <a:headEnd type="none" w="med" len="med"/>
            <a:tailEnd type="stealth" w="lg" len="med"/>
          </a:ln>
        </p:spPr>
        <p:style>
          <a:lnRef idx="2">
            <a:schemeClr val="accent2"/>
          </a:lnRef>
          <a:fillRef idx="0">
            <a:schemeClr val="accent2"/>
          </a:fillRef>
          <a:effectRef idx="1">
            <a:schemeClr val="accent2"/>
          </a:effectRef>
          <a:fontRef idx="minor">
            <a:schemeClr val="tx1"/>
          </a:fontRef>
        </p:style>
        <p:txBody>
          <a:bodyPr lIns="91436" tIns="45718" rIns="91436" bIns="45718">
            <a:spAutoFit/>
          </a:bodyPr>
          <a:lstStyle/>
          <a:p>
            <a:pPr marL="447657" indent="-447657" algn="ctr">
              <a:lnSpc>
                <a:spcPct val="90000"/>
              </a:lnSpc>
              <a:spcBef>
                <a:spcPct val="30000"/>
              </a:spcBef>
              <a:buClr>
                <a:schemeClr val="tx2">
                  <a:alpha val="100000"/>
                </a:schemeClr>
              </a:buClr>
              <a:buSzPct val="95000"/>
              <a:buFontTx/>
              <a:buBlip>
                <a:blip r:embed="rId5"/>
              </a:buBlip>
              <a:defRPr/>
            </a:pPr>
            <a:endParaRPr lang="en-US" sz="3600" dirty="0">
              <a:solidFill>
                <a:schemeClr val="tx1">
                  <a:alpha val="100000"/>
                </a:schemeClr>
              </a:solidFill>
            </a:endParaRPr>
          </a:p>
        </p:txBody>
      </p:sp>
      <p:sp>
        <p:nvSpPr>
          <p:cNvPr id="26" name="Freeform 25"/>
          <p:cNvSpPr/>
          <p:nvPr/>
        </p:nvSpPr>
        <p:spPr bwMode="auto">
          <a:xfrm>
            <a:off x="1225550" y="4630738"/>
            <a:ext cx="5191125" cy="588962"/>
          </a:xfrm>
          <a:custGeom>
            <a:avLst/>
            <a:gdLst>
              <a:gd name="connsiteX0" fmla="*/ 0 w 4306529"/>
              <a:gd name="connsiteY0" fmla="*/ 0 h 1494503"/>
              <a:gd name="connsiteX1" fmla="*/ 2487561 w 4306529"/>
              <a:gd name="connsiteY1" fmla="*/ 1465006 h 1494503"/>
              <a:gd name="connsiteX2" fmla="*/ 4306529 w 4306529"/>
              <a:gd name="connsiteY2" fmla="*/ 1494503 h 1494503"/>
              <a:gd name="connsiteX0" fmla="*/ 0 w 4306529"/>
              <a:gd name="connsiteY0" fmla="*/ 0 h 1494503"/>
              <a:gd name="connsiteX1" fmla="*/ 2487561 w 4306529"/>
              <a:gd name="connsiteY1" fmla="*/ 1337186 h 1494503"/>
              <a:gd name="connsiteX2" fmla="*/ 4306529 w 4306529"/>
              <a:gd name="connsiteY2" fmla="*/ 1494503 h 1494503"/>
              <a:gd name="connsiteX0" fmla="*/ 0 w 4306529"/>
              <a:gd name="connsiteY0" fmla="*/ 0 h 1494503"/>
              <a:gd name="connsiteX1" fmla="*/ 2487561 w 4306529"/>
              <a:gd name="connsiteY1" fmla="*/ 1465005 h 1494503"/>
              <a:gd name="connsiteX2" fmla="*/ 4306529 w 4306529"/>
              <a:gd name="connsiteY2" fmla="*/ 1494503 h 1494503"/>
              <a:gd name="connsiteX0" fmla="*/ 0 w 4306529"/>
              <a:gd name="connsiteY0" fmla="*/ 0 h 1494503"/>
              <a:gd name="connsiteX1" fmla="*/ 2487561 w 4306529"/>
              <a:gd name="connsiteY1" fmla="*/ 1465005 h 1494503"/>
              <a:gd name="connsiteX2" fmla="*/ 4306529 w 4306529"/>
              <a:gd name="connsiteY2" fmla="*/ 1494503 h 1494503"/>
              <a:gd name="connsiteX0" fmla="*/ 0 w 4306529"/>
              <a:gd name="connsiteY0" fmla="*/ 0 h 1494503"/>
              <a:gd name="connsiteX1" fmla="*/ 2487561 w 4306529"/>
              <a:gd name="connsiteY1" fmla="*/ 1347018 h 1494503"/>
              <a:gd name="connsiteX2" fmla="*/ 4306529 w 4306529"/>
              <a:gd name="connsiteY2" fmla="*/ 1494503 h 1494503"/>
              <a:gd name="connsiteX0" fmla="*/ 0 w 4306529"/>
              <a:gd name="connsiteY0" fmla="*/ 953729 h 2300747"/>
              <a:gd name="connsiteX1" fmla="*/ 2487561 w 4306529"/>
              <a:gd name="connsiteY1" fmla="*/ 2300747 h 2300747"/>
              <a:gd name="connsiteX2" fmla="*/ 4306529 w 4306529"/>
              <a:gd name="connsiteY2" fmla="*/ 0 h 2300747"/>
              <a:gd name="connsiteX0" fmla="*/ 0 w 4306529"/>
              <a:gd name="connsiteY0" fmla="*/ 1091382 h 1091382"/>
              <a:gd name="connsiteX1" fmla="*/ 2703871 w 4306529"/>
              <a:gd name="connsiteY1" fmla="*/ 0 h 1091382"/>
              <a:gd name="connsiteX2" fmla="*/ 4306529 w 4306529"/>
              <a:gd name="connsiteY2" fmla="*/ 137653 h 1091382"/>
              <a:gd name="connsiteX0" fmla="*/ 0 w 4306529"/>
              <a:gd name="connsiteY0" fmla="*/ 1091382 h 1091382"/>
              <a:gd name="connsiteX1" fmla="*/ 2703871 w 4306529"/>
              <a:gd name="connsiteY1" fmla="*/ 0 h 1091382"/>
              <a:gd name="connsiteX2" fmla="*/ 4306529 w 4306529"/>
              <a:gd name="connsiteY2" fmla="*/ 137653 h 1091382"/>
              <a:gd name="connsiteX0" fmla="*/ 0 w 4306529"/>
              <a:gd name="connsiteY0" fmla="*/ 1091382 h 1091382"/>
              <a:gd name="connsiteX1" fmla="*/ 2703871 w 4306529"/>
              <a:gd name="connsiteY1" fmla="*/ 0 h 1091382"/>
              <a:gd name="connsiteX2" fmla="*/ 4306529 w 4306529"/>
              <a:gd name="connsiteY2" fmla="*/ 137653 h 1091382"/>
              <a:gd name="connsiteX0" fmla="*/ 0 w 4306529"/>
              <a:gd name="connsiteY0" fmla="*/ 1091382 h 1091382"/>
              <a:gd name="connsiteX1" fmla="*/ 2703871 w 4306529"/>
              <a:gd name="connsiteY1" fmla="*/ 0 h 1091382"/>
              <a:gd name="connsiteX2" fmla="*/ 4306529 w 4306529"/>
              <a:gd name="connsiteY2" fmla="*/ 137653 h 1091382"/>
              <a:gd name="connsiteX0" fmla="*/ 0 w 4306529"/>
              <a:gd name="connsiteY0" fmla="*/ 1219201 h 1219201"/>
              <a:gd name="connsiteX1" fmla="*/ 2703871 w 4306529"/>
              <a:gd name="connsiteY1" fmla="*/ 0 h 1219201"/>
              <a:gd name="connsiteX2" fmla="*/ 4306529 w 4306529"/>
              <a:gd name="connsiteY2" fmla="*/ 265472 h 1219201"/>
              <a:gd name="connsiteX0" fmla="*/ 0 w 4306529"/>
              <a:gd name="connsiteY0" fmla="*/ 1219201 h 1219201"/>
              <a:gd name="connsiteX1" fmla="*/ 2703871 w 4306529"/>
              <a:gd name="connsiteY1" fmla="*/ 0 h 1219201"/>
              <a:gd name="connsiteX2" fmla="*/ 4306529 w 4306529"/>
              <a:gd name="connsiteY2" fmla="*/ 265472 h 1219201"/>
              <a:gd name="connsiteX0" fmla="*/ 0 w 4306529"/>
              <a:gd name="connsiteY0" fmla="*/ 1219201 h 1219201"/>
              <a:gd name="connsiteX1" fmla="*/ 2703871 w 4306529"/>
              <a:gd name="connsiteY1" fmla="*/ 0 h 1219201"/>
              <a:gd name="connsiteX2" fmla="*/ 4306529 w 4306529"/>
              <a:gd name="connsiteY2" fmla="*/ 265472 h 1219201"/>
              <a:gd name="connsiteX0" fmla="*/ 0 w 4306529"/>
              <a:gd name="connsiteY0" fmla="*/ 1061885 h 1061885"/>
              <a:gd name="connsiteX1" fmla="*/ 2703871 w 4306529"/>
              <a:gd name="connsiteY1" fmla="*/ 0 h 1061885"/>
              <a:gd name="connsiteX2" fmla="*/ 4306529 w 4306529"/>
              <a:gd name="connsiteY2" fmla="*/ 108156 h 1061885"/>
              <a:gd name="connsiteX0" fmla="*/ 0 w 4306529"/>
              <a:gd name="connsiteY0" fmla="*/ 1061885 h 1061885"/>
              <a:gd name="connsiteX1" fmla="*/ 2703871 w 4306529"/>
              <a:gd name="connsiteY1" fmla="*/ 0 h 1061885"/>
              <a:gd name="connsiteX2" fmla="*/ 4306529 w 4306529"/>
              <a:gd name="connsiteY2" fmla="*/ 108156 h 1061885"/>
              <a:gd name="connsiteX0" fmla="*/ 0 w 4178710"/>
              <a:gd name="connsiteY0" fmla="*/ 1170038 h 1170038"/>
              <a:gd name="connsiteX1" fmla="*/ 2703871 w 4178710"/>
              <a:gd name="connsiteY1" fmla="*/ 108153 h 1170038"/>
              <a:gd name="connsiteX2" fmla="*/ 4178710 w 4178710"/>
              <a:gd name="connsiteY2" fmla="*/ 0 h 1170038"/>
              <a:gd name="connsiteX0" fmla="*/ 0 w 4296697"/>
              <a:gd name="connsiteY0" fmla="*/ 1170038 h 1170038"/>
              <a:gd name="connsiteX1" fmla="*/ 2703871 w 4296697"/>
              <a:gd name="connsiteY1" fmla="*/ 108153 h 1170038"/>
              <a:gd name="connsiteX2" fmla="*/ 4296697 w 4296697"/>
              <a:gd name="connsiteY2" fmla="*/ 0 h 1170038"/>
              <a:gd name="connsiteX0" fmla="*/ 0 w 4296697"/>
              <a:gd name="connsiteY0" fmla="*/ 1170038 h 1170038"/>
              <a:gd name="connsiteX1" fmla="*/ 2703871 w 4296697"/>
              <a:gd name="connsiteY1" fmla="*/ 108153 h 1170038"/>
              <a:gd name="connsiteX2" fmla="*/ 4296697 w 4296697"/>
              <a:gd name="connsiteY2" fmla="*/ 0 h 1170038"/>
              <a:gd name="connsiteX0" fmla="*/ 0 w 4296697"/>
              <a:gd name="connsiteY0" fmla="*/ 1170038 h 1170038"/>
              <a:gd name="connsiteX1" fmla="*/ 2703871 w 4296697"/>
              <a:gd name="connsiteY1" fmla="*/ 108153 h 1170038"/>
              <a:gd name="connsiteX2" fmla="*/ 4296697 w 4296697"/>
              <a:gd name="connsiteY2" fmla="*/ 0 h 1170038"/>
              <a:gd name="connsiteX0" fmla="*/ 0 w 4296697"/>
              <a:gd name="connsiteY0" fmla="*/ 1170038 h 1170038"/>
              <a:gd name="connsiteX1" fmla="*/ 2703871 w 4296697"/>
              <a:gd name="connsiteY1" fmla="*/ 108153 h 1170038"/>
              <a:gd name="connsiteX2" fmla="*/ 4296697 w 4296697"/>
              <a:gd name="connsiteY2" fmla="*/ 0 h 1170038"/>
              <a:gd name="connsiteX0" fmla="*/ 0 w 4296697"/>
              <a:gd name="connsiteY0" fmla="*/ 1170038 h 1170038"/>
              <a:gd name="connsiteX1" fmla="*/ 2703871 w 4296697"/>
              <a:gd name="connsiteY1" fmla="*/ 108153 h 1170038"/>
              <a:gd name="connsiteX2" fmla="*/ 4296697 w 4296697"/>
              <a:gd name="connsiteY2" fmla="*/ 0 h 1170038"/>
              <a:gd name="connsiteX0" fmla="*/ 0 w 5191433"/>
              <a:gd name="connsiteY0" fmla="*/ 1061885 h 1130712"/>
              <a:gd name="connsiteX1" fmla="*/ 2703871 w 5191433"/>
              <a:gd name="connsiteY1" fmla="*/ 0 h 1130712"/>
              <a:gd name="connsiteX2" fmla="*/ 5191433 w 5191433"/>
              <a:gd name="connsiteY2" fmla="*/ 1130712 h 1130712"/>
              <a:gd name="connsiteX0" fmla="*/ 0 w 5191433"/>
              <a:gd name="connsiteY0" fmla="*/ 688260 h 757087"/>
              <a:gd name="connsiteX1" fmla="*/ 3018503 w 5191433"/>
              <a:gd name="connsiteY1" fmla="*/ 0 h 757087"/>
              <a:gd name="connsiteX2" fmla="*/ 5191433 w 5191433"/>
              <a:gd name="connsiteY2" fmla="*/ 757087 h 757087"/>
              <a:gd name="connsiteX0" fmla="*/ 0 w 5191433"/>
              <a:gd name="connsiteY0" fmla="*/ 688260 h 757087"/>
              <a:gd name="connsiteX1" fmla="*/ 3018503 w 5191433"/>
              <a:gd name="connsiteY1" fmla="*/ 0 h 757087"/>
              <a:gd name="connsiteX2" fmla="*/ 5191433 w 5191433"/>
              <a:gd name="connsiteY2" fmla="*/ 757087 h 757087"/>
              <a:gd name="connsiteX0" fmla="*/ 0 w 5191433"/>
              <a:gd name="connsiteY0" fmla="*/ 688260 h 757087"/>
              <a:gd name="connsiteX1" fmla="*/ 3018503 w 5191433"/>
              <a:gd name="connsiteY1" fmla="*/ 0 h 757087"/>
              <a:gd name="connsiteX2" fmla="*/ 5191433 w 5191433"/>
              <a:gd name="connsiteY2" fmla="*/ 757087 h 757087"/>
              <a:gd name="connsiteX0" fmla="*/ 0 w 5191433"/>
              <a:gd name="connsiteY0" fmla="*/ 688260 h 757087"/>
              <a:gd name="connsiteX1" fmla="*/ 3018503 w 5191433"/>
              <a:gd name="connsiteY1" fmla="*/ 0 h 757087"/>
              <a:gd name="connsiteX2" fmla="*/ 5191433 w 5191433"/>
              <a:gd name="connsiteY2" fmla="*/ 757087 h 757087"/>
              <a:gd name="connsiteX0" fmla="*/ 0 w 5191433"/>
              <a:gd name="connsiteY0" fmla="*/ 688260 h 757087"/>
              <a:gd name="connsiteX1" fmla="*/ 3018503 w 5191433"/>
              <a:gd name="connsiteY1" fmla="*/ 0 h 757087"/>
              <a:gd name="connsiteX2" fmla="*/ 5191433 w 5191433"/>
              <a:gd name="connsiteY2" fmla="*/ 757087 h 757087"/>
              <a:gd name="connsiteX0" fmla="*/ 0 w 5191433"/>
              <a:gd name="connsiteY0" fmla="*/ 688260 h 757087"/>
              <a:gd name="connsiteX1" fmla="*/ 3018503 w 5191433"/>
              <a:gd name="connsiteY1" fmla="*/ 0 h 757087"/>
              <a:gd name="connsiteX2" fmla="*/ 5191433 w 5191433"/>
              <a:gd name="connsiteY2" fmla="*/ 757087 h 757087"/>
              <a:gd name="connsiteX0" fmla="*/ 0 w 5191433"/>
              <a:gd name="connsiteY0" fmla="*/ 688260 h 757087"/>
              <a:gd name="connsiteX1" fmla="*/ 3018503 w 5191433"/>
              <a:gd name="connsiteY1" fmla="*/ 0 h 757087"/>
              <a:gd name="connsiteX2" fmla="*/ 5191433 w 5191433"/>
              <a:gd name="connsiteY2" fmla="*/ 757087 h 757087"/>
            </a:gdLst>
            <a:ahLst/>
            <a:cxnLst>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Lst>
            <a:rect l="l" t="t" r="r" b="b"/>
            <a:pathLst>
              <a:path w="5191433" h="757087">
                <a:moveTo>
                  <a:pt x="0" y="688260"/>
                </a:moveTo>
                <a:cubicBezTo>
                  <a:pt x="884903" y="1296221"/>
                  <a:pt x="2113935" y="473588"/>
                  <a:pt x="3018503" y="0"/>
                </a:cubicBezTo>
                <a:cubicBezTo>
                  <a:pt x="3765754" y="-316271"/>
                  <a:pt x="4904659" y="711203"/>
                  <a:pt x="5191433" y="757087"/>
                </a:cubicBezTo>
              </a:path>
            </a:pathLst>
          </a:custGeom>
          <a:ln>
            <a:solidFill>
              <a:schemeClr val="tx2">
                <a:lumMod val="60000"/>
                <a:lumOff val="40000"/>
              </a:schemeClr>
            </a:solidFill>
            <a:headEnd type="none" w="med" len="med"/>
            <a:tailEnd type="stealth" w="lg" len="med"/>
          </a:ln>
        </p:spPr>
        <p:style>
          <a:lnRef idx="2">
            <a:schemeClr val="accent2"/>
          </a:lnRef>
          <a:fillRef idx="0">
            <a:schemeClr val="accent2"/>
          </a:fillRef>
          <a:effectRef idx="1">
            <a:schemeClr val="accent2"/>
          </a:effectRef>
          <a:fontRef idx="minor">
            <a:schemeClr val="tx1"/>
          </a:fontRef>
        </p:style>
        <p:txBody>
          <a:bodyPr lIns="91436" tIns="45718" rIns="91436" bIns="45718">
            <a:spAutoFit/>
          </a:bodyPr>
          <a:lstStyle/>
          <a:p>
            <a:pPr marL="447657" indent="-447657" algn="ctr">
              <a:lnSpc>
                <a:spcPct val="90000"/>
              </a:lnSpc>
              <a:spcBef>
                <a:spcPct val="30000"/>
              </a:spcBef>
              <a:buClr>
                <a:schemeClr val="tx2">
                  <a:alpha val="100000"/>
                </a:schemeClr>
              </a:buClr>
              <a:buSzPct val="95000"/>
              <a:buFontTx/>
              <a:buBlip>
                <a:blip r:embed="rId5"/>
              </a:buBlip>
              <a:defRPr/>
            </a:pPr>
            <a:endParaRPr lang="en-US" sz="3600" dirty="0">
              <a:solidFill>
                <a:schemeClr val="tx1">
                  <a:alpha val="100000"/>
                </a:schemeClr>
              </a:solidFill>
            </a:endParaRPr>
          </a:p>
        </p:txBody>
      </p:sp>
      <p:sp>
        <p:nvSpPr>
          <p:cNvPr id="27" name="Freeform 26"/>
          <p:cNvSpPr/>
          <p:nvPr/>
        </p:nvSpPr>
        <p:spPr bwMode="auto">
          <a:xfrm rot="364256">
            <a:off x="1165225" y="5213350"/>
            <a:ext cx="5270500" cy="588963"/>
          </a:xfrm>
          <a:custGeom>
            <a:avLst/>
            <a:gdLst>
              <a:gd name="connsiteX0" fmla="*/ 0 w 4286864"/>
              <a:gd name="connsiteY0" fmla="*/ 0 h 3087329"/>
              <a:gd name="connsiteX1" fmla="*/ 2487561 w 4286864"/>
              <a:gd name="connsiteY1" fmla="*/ 1435510 h 3087329"/>
              <a:gd name="connsiteX2" fmla="*/ 4286864 w 4286864"/>
              <a:gd name="connsiteY2" fmla="*/ 3087329 h 3087329"/>
              <a:gd name="connsiteX0" fmla="*/ 0 w 4286864"/>
              <a:gd name="connsiteY0" fmla="*/ 0 h 3087329"/>
              <a:gd name="connsiteX1" fmla="*/ 2369574 w 4286864"/>
              <a:gd name="connsiteY1" fmla="*/ 1553497 h 3087329"/>
              <a:gd name="connsiteX2" fmla="*/ 4286864 w 4286864"/>
              <a:gd name="connsiteY2" fmla="*/ 3087329 h 3087329"/>
              <a:gd name="connsiteX0" fmla="*/ 0 w 4286864"/>
              <a:gd name="connsiteY0" fmla="*/ 0 h 3087329"/>
              <a:gd name="connsiteX1" fmla="*/ 2369574 w 4286864"/>
              <a:gd name="connsiteY1" fmla="*/ 1553497 h 3087329"/>
              <a:gd name="connsiteX2" fmla="*/ 4286864 w 4286864"/>
              <a:gd name="connsiteY2" fmla="*/ 3087329 h 3087329"/>
              <a:gd name="connsiteX0" fmla="*/ 0 w 4286864"/>
              <a:gd name="connsiteY0" fmla="*/ 0 h 3087329"/>
              <a:gd name="connsiteX1" fmla="*/ 2369574 w 4286864"/>
              <a:gd name="connsiteY1" fmla="*/ 1553497 h 3087329"/>
              <a:gd name="connsiteX2" fmla="*/ 4286864 w 4286864"/>
              <a:gd name="connsiteY2" fmla="*/ 3087329 h 3087329"/>
              <a:gd name="connsiteX0" fmla="*/ 0 w 4286864"/>
              <a:gd name="connsiteY0" fmla="*/ 0 h 3087329"/>
              <a:gd name="connsiteX1" fmla="*/ 2369574 w 4286864"/>
              <a:gd name="connsiteY1" fmla="*/ 1553497 h 3087329"/>
              <a:gd name="connsiteX2" fmla="*/ 4286864 w 4286864"/>
              <a:gd name="connsiteY2" fmla="*/ 3087329 h 3087329"/>
              <a:gd name="connsiteX0" fmla="*/ 0 w 4286864"/>
              <a:gd name="connsiteY0" fmla="*/ 0 h 3087329"/>
              <a:gd name="connsiteX1" fmla="*/ 2369574 w 4286864"/>
              <a:gd name="connsiteY1" fmla="*/ 1553497 h 3087329"/>
              <a:gd name="connsiteX2" fmla="*/ 4286864 w 4286864"/>
              <a:gd name="connsiteY2" fmla="*/ 3087329 h 3087329"/>
              <a:gd name="connsiteX0" fmla="*/ 0 w 4286864"/>
              <a:gd name="connsiteY0" fmla="*/ 0 h 3087329"/>
              <a:gd name="connsiteX1" fmla="*/ 2369574 w 4286864"/>
              <a:gd name="connsiteY1" fmla="*/ 1553497 h 3087329"/>
              <a:gd name="connsiteX2" fmla="*/ 4286864 w 4286864"/>
              <a:gd name="connsiteY2" fmla="*/ 3087329 h 3087329"/>
              <a:gd name="connsiteX0" fmla="*/ 0 w 4286864"/>
              <a:gd name="connsiteY0" fmla="*/ 0 h 1553497"/>
              <a:gd name="connsiteX1" fmla="*/ 2369574 w 4286864"/>
              <a:gd name="connsiteY1" fmla="*/ 1553497 h 1553497"/>
              <a:gd name="connsiteX2" fmla="*/ 4286864 w 4286864"/>
              <a:gd name="connsiteY2" fmla="*/ 570271 h 1553497"/>
              <a:gd name="connsiteX0" fmla="*/ 0 w 4286864"/>
              <a:gd name="connsiteY0" fmla="*/ 983226 h 1553497"/>
              <a:gd name="connsiteX1" fmla="*/ 2792361 w 4286864"/>
              <a:gd name="connsiteY1" fmla="*/ 0 h 1553497"/>
              <a:gd name="connsiteX2" fmla="*/ 4286864 w 4286864"/>
              <a:gd name="connsiteY2" fmla="*/ 1553497 h 1553497"/>
              <a:gd name="connsiteX0" fmla="*/ 0 w 4286864"/>
              <a:gd name="connsiteY0" fmla="*/ 983226 h 1553497"/>
              <a:gd name="connsiteX1" fmla="*/ 2792361 w 4286864"/>
              <a:gd name="connsiteY1" fmla="*/ 0 h 1553497"/>
              <a:gd name="connsiteX2" fmla="*/ 4286864 w 4286864"/>
              <a:gd name="connsiteY2" fmla="*/ 1553497 h 1553497"/>
              <a:gd name="connsiteX0" fmla="*/ 0 w 4286864"/>
              <a:gd name="connsiteY0" fmla="*/ 983226 h 1553497"/>
              <a:gd name="connsiteX1" fmla="*/ 2792361 w 4286864"/>
              <a:gd name="connsiteY1" fmla="*/ 0 h 1553497"/>
              <a:gd name="connsiteX2" fmla="*/ 4286864 w 4286864"/>
              <a:gd name="connsiteY2" fmla="*/ 1553497 h 1553497"/>
              <a:gd name="connsiteX0" fmla="*/ 0 w 4286864"/>
              <a:gd name="connsiteY0" fmla="*/ 983226 h 1553497"/>
              <a:gd name="connsiteX1" fmla="*/ 2792361 w 4286864"/>
              <a:gd name="connsiteY1" fmla="*/ 0 h 1553497"/>
              <a:gd name="connsiteX2" fmla="*/ 4286864 w 4286864"/>
              <a:gd name="connsiteY2" fmla="*/ 1553497 h 1553497"/>
              <a:gd name="connsiteX0" fmla="*/ 0 w 4286864"/>
              <a:gd name="connsiteY0" fmla="*/ 983226 h 1553497"/>
              <a:gd name="connsiteX1" fmla="*/ 2792361 w 4286864"/>
              <a:gd name="connsiteY1" fmla="*/ 0 h 1553497"/>
              <a:gd name="connsiteX2" fmla="*/ 4286864 w 4286864"/>
              <a:gd name="connsiteY2" fmla="*/ 1553497 h 1553497"/>
              <a:gd name="connsiteX0" fmla="*/ 0 w 4286864"/>
              <a:gd name="connsiteY0" fmla="*/ 983226 h 1553497"/>
              <a:gd name="connsiteX1" fmla="*/ 2792361 w 4286864"/>
              <a:gd name="connsiteY1" fmla="*/ 0 h 1553497"/>
              <a:gd name="connsiteX2" fmla="*/ 4286864 w 4286864"/>
              <a:gd name="connsiteY2" fmla="*/ 1553497 h 1553497"/>
              <a:gd name="connsiteX0" fmla="*/ 0 w 4286864"/>
              <a:gd name="connsiteY0" fmla="*/ 983226 h 1553497"/>
              <a:gd name="connsiteX1" fmla="*/ 2664541 w 4286864"/>
              <a:gd name="connsiteY1" fmla="*/ 0 h 1553497"/>
              <a:gd name="connsiteX2" fmla="*/ 4286864 w 4286864"/>
              <a:gd name="connsiteY2" fmla="*/ 1553497 h 1553497"/>
              <a:gd name="connsiteX0" fmla="*/ 0 w 4286864"/>
              <a:gd name="connsiteY0" fmla="*/ 983226 h 1553497"/>
              <a:gd name="connsiteX1" fmla="*/ 2664541 w 4286864"/>
              <a:gd name="connsiteY1" fmla="*/ 0 h 1553497"/>
              <a:gd name="connsiteX2" fmla="*/ 4286864 w 4286864"/>
              <a:gd name="connsiteY2" fmla="*/ 1553497 h 1553497"/>
              <a:gd name="connsiteX0" fmla="*/ 0 w 4286864"/>
              <a:gd name="connsiteY0" fmla="*/ 983226 h 1553497"/>
              <a:gd name="connsiteX1" fmla="*/ 2664541 w 4286864"/>
              <a:gd name="connsiteY1" fmla="*/ 0 h 1553497"/>
              <a:gd name="connsiteX2" fmla="*/ 4286864 w 4286864"/>
              <a:gd name="connsiteY2" fmla="*/ 1553497 h 1553497"/>
              <a:gd name="connsiteX0" fmla="*/ 0 w 4286864"/>
              <a:gd name="connsiteY0" fmla="*/ 983226 h 1553497"/>
              <a:gd name="connsiteX1" fmla="*/ 2664541 w 4286864"/>
              <a:gd name="connsiteY1" fmla="*/ 0 h 1553497"/>
              <a:gd name="connsiteX2" fmla="*/ 4286864 w 4286864"/>
              <a:gd name="connsiteY2" fmla="*/ 1553497 h 1553497"/>
              <a:gd name="connsiteX0" fmla="*/ 0 w 4286864"/>
              <a:gd name="connsiteY0" fmla="*/ 983226 h 1553497"/>
              <a:gd name="connsiteX1" fmla="*/ 2664541 w 4286864"/>
              <a:gd name="connsiteY1" fmla="*/ 0 h 1553497"/>
              <a:gd name="connsiteX2" fmla="*/ 4286864 w 4286864"/>
              <a:gd name="connsiteY2" fmla="*/ 1553497 h 1553497"/>
              <a:gd name="connsiteX0" fmla="*/ 0 w 4286864"/>
              <a:gd name="connsiteY0" fmla="*/ 855406 h 1425677"/>
              <a:gd name="connsiteX1" fmla="*/ 2664541 w 4286864"/>
              <a:gd name="connsiteY1" fmla="*/ 0 h 1425677"/>
              <a:gd name="connsiteX2" fmla="*/ 4286864 w 4286864"/>
              <a:gd name="connsiteY2" fmla="*/ 1425677 h 1425677"/>
              <a:gd name="connsiteX0" fmla="*/ 0 w 4286864"/>
              <a:gd name="connsiteY0" fmla="*/ 855406 h 1425677"/>
              <a:gd name="connsiteX1" fmla="*/ 2664541 w 4286864"/>
              <a:gd name="connsiteY1" fmla="*/ 0 h 1425677"/>
              <a:gd name="connsiteX2" fmla="*/ 4286864 w 4286864"/>
              <a:gd name="connsiteY2" fmla="*/ 1425677 h 1425677"/>
              <a:gd name="connsiteX0" fmla="*/ 0 w 4286864"/>
              <a:gd name="connsiteY0" fmla="*/ 855406 h 1425677"/>
              <a:gd name="connsiteX1" fmla="*/ 2664541 w 4286864"/>
              <a:gd name="connsiteY1" fmla="*/ 0 h 1425677"/>
              <a:gd name="connsiteX2" fmla="*/ 4286864 w 4286864"/>
              <a:gd name="connsiteY2" fmla="*/ 1425677 h 1425677"/>
              <a:gd name="connsiteX0" fmla="*/ 0 w 4286864"/>
              <a:gd name="connsiteY0" fmla="*/ 855406 h 1425677"/>
              <a:gd name="connsiteX1" fmla="*/ 2664541 w 4286864"/>
              <a:gd name="connsiteY1" fmla="*/ 0 h 1425677"/>
              <a:gd name="connsiteX2" fmla="*/ 4286864 w 4286864"/>
              <a:gd name="connsiteY2" fmla="*/ 1425677 h 1425677"/>
              <a:gd name="connsiteX0" fmla="*/ 0 w 4286864"/>
              <a:gd name="connsiteY0" fmla="*/ 855406 h 1170038"/>
              <a:gd name="connsiteX1" fmla="*/ 2664541 w 4286864"/>
              <a:gd name="connsiteY1" fmla="*/ 0 h 1170038"/>
              <a:gd name="connsiteX2" fmla="*/ 4286864 w 4286864"/>
              <a:gd name="connsiteY2" fmla="*/ 1170038 h 1170038"/>
              <a:gd name="connsiteX0" fmla="*/ 0 w 5270090"/>
              <a:gd name="connsiteY0" fmla="*/ 855406 h 1946787"/>
              <a:gd name="connsiteX1" fmla="*/ 2664541 w 5270090"/>
              <a:gd name="connsiteY1" fmla="*/ 0 h 1946787"/>
              <a:gd name="connsiteX2" fmla="*/ 5270090 w 5270090"/>
              <a:gd name="connsiteY2" fmla="*/ 1946787 h 1946787"/>
              <a:gd name="connsiteX0" fmla="*/ 0 w 5270090"/>
              <a:gd name="connsiteY0" fmla="*/ 550606 h 1641987"/>
              <a:gd name="connsiteX1" fmla="*/ 2930012 w 5270090"/>
              <a:gd name="connsiteY1" fmla="*/ 0 h 1641987"/>
              <a:gd name="connsiteX2" fmla="*/ 5270090 w 5270090"/>
              <a:gd name="connsiteY2" fmla="*/ 1641987 h 1641987"/>
              <a:gd name="connsiteX0" fmla="*/ 0 w 5270090"/>
              <a:gd name="connsiteY0" fmla="*/ 550606 h 1641987"/>
              <a:gd name="connsiteX1" fmla="*/ 2930012 w 5270090"/>
              <a:gd name="connsiteY1" fmla="*/ 0 h 1641987"/>
              <a:gd name="connsiteX2" fmla="*/ 5270090 w 5270090"/>
              <a:gd name="connsiteY2" fmla="*/ 1641987 h 1641987"/>
              <a:gd name="connsiteX0" fmla="*/ 0 w 5270090"/>
              <a:gd name="connsiteY0" fmla="*/ 550606 h 1641987"/>
              <a:gd name="connsiteX1" fmla="*/ 2930012 w 5270090"/>
              <a:gd name="connsiteY1" fmla="*/ 0 h 1641987"/>
              <a:gd name="connsiteX2" fmla="*/ 5270090 w 5270090"/>
              <a:gd name="connsiteY2" fmla="*/ 1641987 h 1641987"/>
              <a:gd name="connsiteX0" fmla="*/ 0 w 5270090"/>
              <a:gd name="connsiteY0" fmla="*/ 550606 h 1641987"/>
              <a:gd name="connsiteX1" fmla="*/ 2930012 w 5270090"/>
              <a:gd name="connsiteY1" fmla="*/ 0 h 1641987"/>
              <a:gd name="connsiteX2" fmla="*/ 5270090 w 5270090"/>
              <a:gd name="connsiteY2" fmla="*/ 1641987 h 1641987"/>
            </a:gdLst>
            <a:ahLst/>
            <a:cxnLst>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 ang="0">
                <a:pos x="connsiteX0" y="connsiteY0"/>
              </a:cxn>
              <a:cxn ang="0">
                <a:pos x="connsiteX1" y="connsiteY1"/>
              </a:cxn>
              <a:cxn ang="0">
                <a:pos x="connsiteX2" y="connsiteY2"/>
              </a:cxn>
            </a:cxnLst>
            <a:rect l="l" t="t" r="r" b="b"/>
            <a:pathLst>
              <a:path w="5270090" h="1641987">
                <a:moveTo>
                  <a:pt x="0" y="550606"/>
                </a:moveTo>
                <a:cubicBezTo>
                  <a:pt x="827549" y="1197896"/>
                  <a:pt x="2471173" y="85214"/>
                  <a:pt x="2930012" y="0"/>
                </a:cubicBezTo>
                <a:cubicBezTo>
                  <a:pt x="3447844" y="-85211"/>
                  <a:pt x="5007896" y="1381432"/>
                  <a:pt x="5270090" y="1641987"/>
                </a:cubicBezTo>
              </a:path>
            </a:pathLst>
          </a:custGeom>
          <a:ln>
            <a:solidFill>
              <a:schemeClr val="tx2">
                <a:lumMod val="60000"/>
                <a:lumOff val="40000"/>
              </a:schemeClr>
            </a:solidFill>
            <a:headEnd type="none" w="med" len="med"/>
            <a:tailEnd type="stealth" w="lg" len="med"/>
          </a:ln>
        </p:spPr>
        <p:style>
          <a:lnRef idx="2">
            <a:schemeClr val="accent2"/>
          </a:lnRef>
          <a:fillRef idx="0">
            <a:schemeClr val="accent2"/>
          </a:fillRef>
          <a:effectRef idx="1">
            <a:schemeClr val="accent2"/>
          </a:effectRef>
          <a:fontRef idx="minor">
            <a:schemeClr val="tx1"/>
          </a:fontRef>
        </p:style>
        <p:txBody>
          <a:bodyPr lIns="91436" tIns="45718" rIns="91436" bIns="45718">
            <a:spAutoFit/>
          </a:bodyPr>
          <a:lstStyle/>
          <a:p>
            <a:pPr marL="447657" indent="-447657" algn="ctr">
              <a:lnSpc>
                <a:spcPct val="90000"/>
              </a:lnSpc>
              <a:spcBef>
                <a:spcPct val="30000"/>
              </a:spcBef>
              <a:buClr>
                <a:schemeClr val="tx2">
                  <a:alpha val="100000"/>
                </a:schemeClr>
              </a:buClr>
              <a:buSzPct val="95000"/>
              <a:buFontTx/>
              <a:buBlip>
                <a:blip r:embed="rId5"/>
              </a:buBlip>
              <a:defRPr/>
            </a:pPr>
            <a:endParaRPr lang="en-US" sz="3600" dirty="0">
              <a:solidFill>
                <a:schemeClr val="tx1">
                  <a:alpha val="100000"/>
                </a:schemeClr>
              </a:solidFill>
            </a:endParaRPr>
          </a:p>
        </p:txBody>
      </p:sp>
      <p:pic>
        <p:nvPicPr>
          <p:cNvPr id="131090" name="Picture 3" descr="C:\Program Files\Microsoft Resource DVD Artwork\DVD_ART\Artwork_Imagery\Shapes and Graphics\documents folders Pages\xml page.png"/>
          <p:cNvPicPr>
            <a:picLocks noChangeAspect="1" noChangeArrowheads="1"/>
          </p:cNvPicPr>
          <p:nvPr/>
        </p:nvPicPr>
        <p:blipFill>
          <a:blip r:embed="rId6"/>
          <a:srcRect/>
          <a:stretch>
            <a:fillRect/>
          </a:stretch>
        </p:blipFill>
        <p:spPr bwMode="auto">
          <a:xfrm>
            <a:off x="2198688" y="5089525"/>
            <a:ext cx="474662" cy="571500"/>
          </a:xfrm>
          <a:prstGeom prst="rect">
            <a:avLst/>
          </a:prstGeom>
          <a:noFill/>
          <a:ln w="9525">
            <a:noFill/>
            <a:miter lim="800000"/>
            <a:headEnd/>
            <a:tailEnd/>
          </a:ln>
        </p:spPr>
      </p:pic>
      <p:sp>
        <p:nvSpPr>
          <p:cNvPr id="131091" name="TextBox 28"/>
          <p:cNvSpPr txBox="1">
            <a:spLocks noChangeArrowheads="1"/>
          </p:cNvSpPr>
          <p:nvPr/>
        </p:nvSpPr>
        <p:spPr bwMode="auto">
          <a:xfrm>
            <a:off x="1900238" y="4164013"/>
            <a:ext cx="1100137" cy="523875"/>
          </a:xfrm>
          <a:prstGeom prst="rect">
            <a:avLst/>
          </a:prstGeom>
          <a:noFill/>
          <a:ln w="9525">
            <a:noFill/>
            <a:miter lim="800000"/>
            <a:headEnd/>
            <a:tailEnd/>
          </a:ln>
        </p:spPr>
        <p:txBody>
          <a:bodyPr lIns="91436" tIns="45718" rIns="91436" bIns="45718">
            <a:spAutoFit/>
          </a:bodyPr>
          <a:lstStyle/>
          <a:p>
            <a:pPr algn="ctr"/>
            <a:r>
              <a:rPr lang="en-US" altLang="zh-CN" sz="1400"/>
              <a:t>OMA DM SyncML</a:t>
            </a:r>
          </a:p>
        </p:txBody>
      </p:sp>
      <p:sp>
        <p:nvSpPr>
          <p:cNvPr id="131092" name="Rectangle 27"/>
          <p:cNvSpPr>
            <a:spLocks noChangeArrowheads="1"/>
          </p:cNvSpPr>
          <p:nvPr/>
        </p:nvSpPr>
        <p:spPr bwMode="auto">
          <a:xfrm>
            <a:off x="6934200" y="5649913"/>
            <a:ext cx="2022475" cy="369887"/>
          </a:xfrm>
          <a:prstGeom prst="rect">
            <a:avLst/>
          </a:prstGeom>
          <a:noFill/>
          <a:ln w="9525">
            <a:noFill/>
            <a:miter lim="800000"/>
            <a:headEnd/>
            <a:tailEnd/>
          </a:ln>
        </p:spPr>
        <p:txBody>
          <a:bodyPr lIns="91436" tIns="45718" rIns="91436" bIns="45718">
            <a:spAutoFit/>
          </a:bodyPr>
          <a:lstStyle/>
          <a:p>
            <a:r>
              <a:rPr lang="zh-TW" altLang="en-US" dirty="0" smtClean="0"/>
              <a:t>未來的後台應用</a:t>
            </a:r>
            <a:endParaRPr lang="zh-CN" altLang="en-US" dirty="0"/>
          </a:p>
        </p:txBody>
      </p:sp>
      <p:pic>
        <p:nvPicPr>
          <p:cNvPr id="131093" name="Picture 2" descr="C:\Program Files\Microsoft Resource DVD Artwork\DVD_ART\BoxShots_Logos\Windows Mobile\Windows Mobile logo r v.png"/>
          <p:cNvPicPr>
            <a:picLocks noChangeAspect="1" noChangeArrowheads="1"/>
          </p:cNvPicPr>
          <p:nvPr/>
        </p:nvPicPr>
        <p:blipFill>
          <a:blip r:embed="rId7"/>
          <a:srcRect/>
          <a:stretch>
            <a:fillRect/>
          </a:stretch>
        </p:blipFill>
        <p:spPr bwMode="auto">
          <a:xfrm>
            <a:off x="309563" y="5673725"/>
            <a:ext cx="1641475" cy="525463"/>
          </a:xfrm>
          <a:prstGeom prst="rect">
            <a:avLst/>
          </a:prstGeom>
          <a:noFill/>
          <a:ln w="9525">
            <a:noFill/>
            <a:miter lim="800000"/>
            <a:headEnd/>
            <a:tailEnd/>
          </a:ln>
        </p:spPr>
      </p:pic>
      <p:pic>
        <p:nvPicPr>
          <p:cNvPr id="131094" name="Picture 4" descr="C:\Program Files\Microsoft Resource DVD Artwork\DVD_ART\BoxShots_Logos\Windows Server Update Services\Windows Server update services logo reverse horiz.png"/>
          <p:cNvPicPr>
            <a:picLocks noChangeAspect="1" noChangeArrowheads="1"/>
          </p:cNvPicPr>
          <p:nvPr/>
        </p:nvPicPr>
        <p:blipFill>
          <a:blip r:embed="rId8"/>
          <a:srcRect/>
          <a:stretch>
            <a:fillRect/>
          </a:stretch>
        </p:blipFill>
        <p:spPr bwMode="auto">
          <a:xfrm>
            <a:off x="6946900" y="4927600"/>
            <a:ext cx="1970088" cy="374650"/>
          </a:xfrm>
          <a:prstGeom prst="rect">
            <a:avLst/>
          </a:prstGeom>
          <a:noFill/>
          <a:ln w="9525">
            <a:noFill/>
            <a:miter lim="800000"/>
            <a:headEnd/>
            <a:tailEnd/>
          </a:ln>
        </p:spPr>
      </p:pic>
      <p:pic>
        <p:nvPicPr>
          <p:cNvPr id="131095" name="Picture 29" descr="windows.png"/>
          <p:cNvPicPr>
            <a:picLocks noChangeAspect="1"/>
          </p:cNvPicPr>
          <p:nvPr/>
        </p:nvPicPr>
        <p:blipFill>
          <a:blip r:embed="rId9"/>
          <a:srcRect r="32597"/>
          <a:stretch>
            <a:fillRect/>
          </a:stretch>
        </p:blipFill>
        <p:spPr bwMode="auto">
          <a:xfrm>
            <a:off x="6946900" y="3817938"/>
            <a:ext cx="1625600" cy="550862"/>
          </a:xfrm>
          <a:prstGeom prst="rect">
            <a:avLst/>
          </a:prstGeom>
          <a:noFill/>
          <a:ln w="9525">
            <a:noFill/>
            <a:miter lim="800000"/>
            <a:headEnd/>
            <a:tailEnd/>
          </a:ln>
        </p:spPr>
      </p:pic>
      <p:pic>
        <p:nvPicPr>
          <p:cNvPr id="131096" name="Picture 2" descr="C:\Program Files\Microsoft Resource DVD Artwork\DVD_ART\Artwork_Imagery\HARDWARE_IMAGERY\Illustration - Misc Hardware\Windows Vista Illustration Icons\Server.png"/>
          <p:cNvPicPr>
            <a:picLocks noChangeAspect="1" noChangeArrowheads="1"/>
          </p:cNvPicPr>
          <p:nvPr/>
        </p:nvPicPr>
        <p:blipFill>
          <a:blip r:embed="rId10"/>
          <a:srcRect/>
          <a:stretch>
            <a:fillRect/>
          </a:stretch>
        </p:blipFill>
        <p:spPr bwMode="auto">
          <a:xfrm>
            <a:off x="3586163" y="4017963"/>
            <a:ext cx="1216025" cy="1663700"/>
          </a:xfrm>
          <a:prstGeom prst="rect">
            <a:avLst/>
          </a:prstGeom>
          <a:noFill/>
          <a:ln w="9525">
            <a:noFill/>
            <a:miter lim="800000"/>
            <a:headEnd/>
            <a:tailEnd/>
          </a:ln>
        </p:spPr>
      </p:pic>
      <p:pic>
        <p:nvPicPr>
          <p:cNvPr id="131097" name="Picture 3" descr="C:\Program Files\Microsoft Resource DVD Artwork\DVD_ART\Artwork_Imagery\HARDWARE_IMAGERY\Illustration - Misc Hardware\Windows Vista Illustration Icons\Pocket PC.png"/>
          <p:cNvPicPr>
            <a:picLocks noChangeAspect="1" noChangeArrowheads="1"/>
          </p:cNvPicPr>
          <p:nvPr/>
        </p:nvPicPr>
        <p:blipFill>
          <a:blip r:embed="rId11"/>
          <a:srcRect/>
          <a:stretch>
            <a:fillRect/>
          </a:stretch>
        </p:blipFill>
        <p:spPr bwMode="auto">
          <a:xfrm>
            <a:off x="566738" y="4086225"/>
            <a:ext cx="1238250" cy="154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458200" cy="746358"/>
          </a:xfrm>
        </p:spPr>
        <p:txBody>
          <a:bodyPr/>
          <a:lstStyle/>
          <a:p>
            <a:pPr>
              <a:defRPr/>
            </a:pPr>
            <a:r>
              <a:rPr lang="zh-CN" altLang="en-US" smtClean="0"/>
              <a:t>設備管理</a:t>
            </a:r>
            <a:endParaRPr dirty="0"/>
          </a:p>
        </p:txBody>
      </p:sp>
      <p:sp>
        <p:nvSpPr>
          <p:cNvPr id="3" name="Content Placeholder 2"/>
          <p:cNvSpPr>
            <a:spLocks noGrp="1"/>
          </p:cNvSpPr>
          <p:nvPr>
            <p:ph idx="4294967295"/>
          </p:nvPr>
        </p:nvSpPr>
        <p:spPr>
          <a:xfrm>
            <a:off x="304800" y="1143000"/>
            <a:ext cx="8382000" cy="5041900"/>
          </a:xfrm>
        </p:spPr>
        <p:txBody>
          <a:bodyPr/>
          <a:lstStyle/>
          <a:p>
            <a:pPr>
              <a:defRPr/>
            </a:pPr>
            <a:r>
              <a:rPr lang="zh-CN" altLang="en-US" dirty="0" smtClean="0">
                <a:effectLst>
                  <a:outerShdw blurRad="38100" dist="38100" dir="2700000" algn="tl">
                    <a:srgbClr val="000000"/>
                  </a:outerShdw>
                </a:effectLst>
                <a:ea typeface="宋体" charset="-122"/>
              </a:rPr>
              <a:t>安全管理</a:t>
            </a:r>
          </a:p>
          <a:p>
            <a:pPr lvl="1">
              <a:defRPr/>
            </a:pPr>
            <a:r>
              <a:rPr lang="zh-CN" altLang="en-US" dirty="0" smtClean="0">
                <a:effectLst>
                  <a:outerShdw blurRad="38100" dist="38100" dir="2700000" algn="tl">
                    <a:srgbClr val="000000"/>
                  </a:outerShdw>
                </a:effectLst>
                <a:ea typeface="宋体" charset="-122"/>
              </a:rPr>
              <a:t>註冊</a:t>
            </a:r>
          </a:p>
          <a:p>
            <a:pPr lvl="1">
              <a:defRPr/>
            </a:pPr>
            <a:r>
              <a:rPr lang="en-US" altLang="zh-CN" dirty="0" smtClean="0">
                <a:effectLst>
                  <a:outerShdw blurRad="38100" dist="38100" dir="2700000" algn="tl">
                    <a:srgbClr val="000000"/>
                  </a:outerShdw>
                </a:effectLst>
                <a:ea typeface="宋体" charset="-122"/>
              </a:rPr>
              <a:t>AD</a:t>
            </a:r>
            <a:r>
              <a:rPr lang="zh-CN" altLang="en-US" dirty="0" smtClean="0">
                <a:effectLst>
                  <a:outerShdw blurRad="38100" dist="38100" dir="2700000" algn="tl">
                    <a:srgbClr val="000000"/>
                  </a:outerShdw>
                </a:effectLst>
                <a:ea typeface="宋体" charset="-122"/>
              </a:rPr>
              <a:t>域加入</a:t>
            </a:r>
          </a:p>
          <a:p>
            <a:pPr lvl="1">
              <a:defRPr/>
            </a:pPr>
            <a:r>
              <a:rPr lang="zh-TW" altLang="en-US" dirty="0" smtClean="0">
                <a:effectLst>
                  <a:outerShdw blurRad="38100" dist="38100" dir="2700000" algn="tl">
                    <a:srgbClr val="000000"/>
                  </a:outerShdw>
                </a:effectLst>
                <a:ea typeface="宋体" charset="-122"/>
              </a:rPr>
              <a:t>刪除</a:t>
            </a:r>
            <a:r>
              <a:rPr lang="zh-CN" altLang="en-US" dirty="0" smtClean="0">
                <a:effectLst>
                  <a:outerShdw blurRad="38100" dist="38100" dir="2700000" algn="tl">
                    <a:srgbClr val="000000"/>
                  </a:outerShdw>
                </a:effectLst>
                <a:ea typeface="宋体" charset="-122"/>
              </a:rPr>
              <a:t>數據</a:t>
            </a:r>
          </a:p>
          <a:p>
            <a:pPr>
              <a:defRPr/>
            </a:pPr>
            <a:r>
              <a:rPr lang="zh-CN" altLang="en-US" dirty="0" smtClean="0">
                <a:effectLst>
                  <a:outerShdw blurRad="38100" dist="38100" dir="2700000" algn="tl">
                    <a:srgbClr val="000000"/>
                  </a:outerShdw>
                </a:effectLst>
                <a:ea typeface="宋体" charset="-122"/>
              </a:rPr>
              <a:t>策略推行</a:t>
            </a:r>
          </a:p>
          <a:p>
            <a:pPr>
              <a:defRPr/>
            </a:pPr>
            <a:r>
              <a:rPr lang="zh-CN" altLang="en-US" dirty="0" smtClean="0">
                <a:effectLst>
                  <a:outerShdw blurRad="38100" dist="38100" dir="2700000" algn="tl">
                    <a:srgbClr val="000000"/>
                  </a:outerShdw>
                </a:effectLst>
                <a:ea typeface="宋体" charset="-122"/>
              </a:rPr>
              <a:t>服務啟用</a:t>
            </a:r>
            <a:r>
              <a:rPr lang="en-US" altLang="zh-CN" dirty="0" smtClean="0">
                <a:effectLst>
                  <a:outerShdw blurRad="38100" dist="38100" dir="2700000" algn="tl">
                    <a:srgbClr val="000000"/>
                  </a:outerShdw>
                </a:effectLst>
                <a:ea typeface="宋体" charset="-122"/>
              </a:rPr>
              <a:t>/</a:t>
            </a:r>
            <a:r>
              <a:rPr lang="zh-CN" altLang="en-US" dirty="0" smtClean="0">
                <a:effectLst>
                  <a:outerShdw blurRad="38100" dist="38100" dir="2700000" algn="tl">
                    <a:srgbClr val="000000"/>
                  </a:outerShdw>
                </a:effectLst>
                <a:ea typeface="宋体" charset="-122"/>
              </a:rPr>
              <a:t>禁用</a:t>
            </a:r>
            <a:endParaRPr lang="en-US" altLang="zh-CN" dirty="0" smtClean="0">
              <a:effectLst>
                <a:outerShdw blurRad="38100" dist="38100" dir="2700000" algn="tl">
                  <a:srgbClr val="000000"/>
                </a:outerShdw>
              </a:effectLst>
              <a:ea typeface="宋体" charset="-122"/>
            </a:endParaRPr>
          </a:p>
          <a:p>
            <a:pPr>
              <a:defRPr/>
            </a:pPr>
            <a:r>
              <a:rPr lang="zh-TW" altLang="en-US" dirty="0" smtClean="0">
                <a:effectLst>
                  <a:outerShdw blurRad="38100" dist="38100" dir="2700000" algn="tl">
                    <a:srgbClr val="000000"/>
                  </a:outerShdw>
                </a:effectLst>
                <a:ea typeface="宋体" charset="-122"/>
              </a:rPr>
              <a:t>應用程式禁用</a:t>
            </a:r>
            <a:r>
              <a:rPr lang="en-US" altLang="zh-CN" dirty="0" smtClean="0">
                <a:effectLst>
                  <a:outerShdw blurRad="38100" dist="38100" dir="2700000" algn="tl">
                    <a:srgbClr val="000000"/>
                  </a:outerShdw>
                </a:effectLst>
                <a:ea typeface="宋体" charset="-122"/>
              </a:rPr>
              <a:t>/</a:t>
            </a:r>
            <a:r>
              <a:rPr lang="zh-CN" altLang="en-US" dirty="0" smtClean="0">
                <a:effectLst>
                  <a:outerShdw blurRad="38100" dist="38100" dir="2700000" algn="tl">
                    <a:srgbClr val="000000"/>
                  </a:outerShdw>
                </a:effectLst>
                <a:ea typeface="宋体" charset="-122"/>
              </a:rPr>
              <a:t>啟用</a:t>
            </a:r>
            <a:endParaRPr lang="en-US" altLang="zh-CN" dirty="0" smtClean="0">
              <a:effectLst>
                <a:outerShdw blurRad="38100" dist="38100" dir="2700000" algn="tl">
                  <a:srgbClr val="000000"/>
                </a:outerShdw>
              </a:effectLst>
              <a:ea typeface="宋体" charset="-122"/>
            </a:endParaRPr>
          </a:p>
          <a:p>
            <a:pPr>
              <a:defRPr/>
            </a:pPr>
            <a:r>
              <a:rPr lang="zh-CN" altLang="en-US" dirty="0" smtClean="0">
                <a:effectLst>
                  <a:outerShdw blurRad="38100" dist="38100" dir="2700000" algn="tl">
                    <a:srgbClr val="000000"/>
                  </a:outerShdw>
                </a:effectLst>
                <a:ea typeface="宋体" charset="-122"/>
              </a:rPr>
              <a:t>軟體發佈</a:t>
            </a:r>
          </a:p>
          <a:p>
            <a:pPr>
              <a:defRPr/>
            </a:pPr>
            <a:r>
              <a:rPr lang="zh-TW" altLang="en-US" dirty="0" smtClean="0">
                <a:effectLst>
                  <a:outerShdw blurRad="38100" dist="38100" dir="2700000" algn="tl">
                    <a:srgbClr val="000000"/>
                  </a:outerShdw>
                </a:effectLst>
                <a:ea typeface="宋体" charset="-122"/>
              </a:rPr>
              <a:t>資產收集和報告</a:t>
            </a:r>
            <a:endParaRPr lang="zh-CN" altLang="en-US" dirty="0" smtClean="0">
              <a:effectLst>
                <a:outerShdw blurRad="38100" dist="38100" dir="2700000" algn="tl">
                  <a:srgbClr val="000000"/>
                </a:outerShdw>
              </a:effectLst>
              <a:ea typeface="宋体"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763000" cy="746125"/>
          </a:xfrm>
        </p:spPr>
        <p:txBody>
          <a:bodyPr/>
          <a:lstStyle/>
          <a:p>
            <a:pPr>
              <a:defRPr/>
            </a:pPr>
            <a:r>
              <a:rPr lang="zh-TW" altLang="en-US" smtClean="0"/>
              <a:t>設備管理收益</a:t>
            </a:r>
            <a:endParaRPr dirty="0"/>
          </a:p>
        </p:txBody>
      </p:sp>
      <p:sp>
        <p:nvSpPr>
          <p:cNvPr id="6" name="Text Placeholder 5"/>
          <p:cNvSpPr>
            <a:spLocks noGrp="1"/>
          </p:cNvSpPr>
          <p:nvPr>
            <p:ph type="body" idx="4294967295"/>
          </p:nvPr>
        </p:nvSpPr>
        <p:spPr>
          <a:xfrm>
            <a:off x="381000" y="1143000"/>
            <a:ext cx="8458200" cy="1708150"/>
          </a:xfrm>
        </p:spPr>
        <p:txBody>
          <a:bodyPr/>
          <a:lstStyle/>
          <a:p>
            <a:pPr>
              <a:defRPr/>
            </a:pPr>
            <a:r>
              <a:rPr lang="zh-TW" altLang="en-US" sz="2400" smtClean="0">
                <a:effectLst>
                  <a:outerShdw blurRad="38100" dist="38100" dir="2700000" algn="tl">
                    <a:srgbClr val="000000"/>
                  </a:outerShdw>
                </a:effectLst>
                <a:ea typeface="宋体" charset="-122"/>
              </a:rPr>
              <a:t>企業級無線軟體發佈</a:t>
            </a:r>
            <a:r>
              <a:rPr lang="en-US" altLang="zh-CN" sz="2400" smtClean="0">
                <a:effectLst>
                  <a:outerShdw blurRad="38100" dist="38100" dir="2700000" algn="tl">
                    <a:srgbClr val="000000"/>
                  </a:outerShdw>
                </a:effectLst>
                <a:ea typeface="宋体" charset="-122"/>
              </a:rPr>
              <a:t> </a:t>
            </a:r>
            <a:endParaRPr lang="en-US" altLang="zh-CN" sz="2400" dirty="0" smtClean="0">
              <a:effectLst>
                <a:outerShdw blurRad="38100" dist="38100" dir="2700000" algn="tl">
                  <a:srgbClr val="000000"/>
                </a:outerShdw>
              </a:effectLst>
              <a:ea typeface="宋体" charset="-122"/>
            </a:endParaRPr>
          </a:p>
          <a:p>
            <a:pPr lvl="1">
              <a:defRPr/>
            </a:pPr>
            <a:r>
              <a:rPr lang="zh-CN" altLang="en-US" sz="2000" smtClean="0">
                <a:effectLst>
                  <a:outerShdw blurRad="38100" dist="38100" dir="2700000" algn="tl">
                    <a:srgbClr val="000000"/>
                  </a:outerShdw>
                </a:effectLst>
                <a:ea typeface="宋体" charset="-122"/>
              </a:rPr>
              <a:t>與</a:t>
            </a:r>
            <a:r>
              <a:rPr lang="en-US" altLang="zh-CN" sz="2000" smtClean="0">
                <a:effectLst>
                  <a:outerShdw blurRad="38100" dist="38100" dir="2700000" algn="tl">
                    <a:srgbClr val="000000"/>
                  </a:outerShdw>
                </a:effectLst>
                <a:ea typeface="宋体" charset="-122"/>
              </a:rPr>
              <a:t>Windows</a:t>
            </a:r>
            <a:r>
              <a:rPr lang="zh-TW" altLang="en-US" sz="2000" smtClean="0">
                <a:effectLst>
                  <a:outerShdw blurRad="38100" dist="38100" dir="2700000" algn="tl">
                    <a:srgbClr val="000000"/>
                  </a:outerShdw>
                </a:effectLst>
                <a:ea typeface="宋体" charset="-122"/>
              </a:rPr>
              <a:t>軟體更新服務（</a:t>
            </a:r>
            <a:r>
              <a:rPr lang="en-US" altLang="zh-CN" sz="2000" smtClean="0">
                <a:effectLst>
                  <a:outerShdw blurRad="38100" dist="38100" dir="2700000" algn="tl">
                    <a:srgbClr val="000000"/>
                  </a:outerShdw>
                </a:effectLst>
                <a:ea typeface="宋体" charset="-122"/>
              </a:rPr>
              <a:t>WSUS</a:t>
            </a:r>
            <a:r>
              <a:rPr lang="zh-CN" altLang="en-US" sz="2000" smtClean="0">
                <a:effectLst>
                  <a:outerShdw blurRad="38100" dist="38100" dir="2700000" algn="tl">
                    <a:srgbClr val="000000"/>
                  </a:outerShdw>
                </a:effectLst>
                <a:ea typeface="宋体" charset="-122"/>
              </a:rPr>
              <a:t>）</a:t>
            </a:r>
            <a:r>
              <a:rPr lang="en-US" altLang="zh-CN" sz="2000" smtClean="0">
                <a:effectLst>
                  <a:outerShdw blurRad="38100" dist="38100" dir="2700000" algn="tl">
                    <a:srgbClr val="000000"/>
                  </a:outerShdw>
                </a:effectLst>
                <a:ea typeface="宋体" charset="-122"/>
              </a:rPr>
              <a:t> 3.0</a:t>
            </a:r>
            <a:r>
              <a:rPr lang="zh-TW" altLang="en-US" sz="2000" smtClean="0">
                <a:effectLst>
                  <a:outerShdw blurRad="38100" dist="38100" dir="2700000" algn="tl">
                    <a:srgbClr val="000000"/>
                  </a:outerShdw>
                </a:effectLst>
                <a:ea typeface="宋体" charset="-122"/>
              </a:rPr>
              <a:t>協同發揮作用。</a:t>
            </a:r>
            <a:endParaRPr lang="zh-CN" altLang="en-US" sz="2000" dirty="0" smtClean="0">
              <a:effectLst>
                <a:outerShdw blurRad="38100" dist="38100" dir="2700000" algn="tl">
                  <a:srgbClr val="000000"/>
                </a:outerShdw>
              </a:effectLst>
              <a:ea typeface="宋体" charset="-122"/>
            </a:endParaRPr>
          </a:p>
          <a:p>
            <a:pPr lvl="2">
              <a:defRPr/>
            </a:pPr>
            <a:r>
              <a:rPr lang="zh-TW" altLang="en-US" sz="1800" smtClean="0">
                <a:effectLst>
                  <a:outerShdw blurRad="38100" dist="38100" dir="2700000" algn="tl">
                    <a:srgbClr val="000000"/>
                  </a:outerShdw>
                </a:effectLst>
                <a:ea typeface="宋体" charset="-122"/>
              </a:rPr>
              <a:t>各類規模的企業最廣泛採用的</a:t>
            </a:r>
            <a:r>
              <a:rPr lang="en-US" altLang="zh-CN" sz="1800" smtClean="0">
                <a:effectLst>
                  <a:outerShdw blurRad="38100" dist="38100" dir="2700000" algn="tl">
                    <a:srgbClr val="000000"/>
                  </a:outerShdw>
                </a:effectLst>
                <a:ea typeface="宋体" charset="-122"/>
              </a:rPr>
              <a:t>Windows</a:t>
            </a:r>
            <a:r>
              <a:rPr lang="zh-TW" altLang="en-US" sz="1800" smtClean="0">
                <a:effectLst>
                  <a:outerShdw blurRad="38100" dist="38100" dir="2700000" algn="tl">
                    <a:srgbClr val="000000"/>
                  </a:outerShdw>
                </a:effectLst>
                <a:ea typeface="宋体" charset="-122"/>
              </a:rPr>
              <a:t>軟體更新解決方案</a:t>
            </a:r>
            <a:r>
              <a:rPr lang="en-US" altLang="zh-CN" sz="1800" smtClean="0">
                <a:effectLst>
                  <a:outerShdw blurRad="38100" dist="38100" dir="2700000" algn="tl">
                    <a:srgbClr val="000000"/>
                  </a:outerShdw>
                </a:effectLst>
                <a:ea typeface="宋体" charset="-122"/>
              </a:rPr>
              <a:t> </a:t>
            </a:r>
            <a:br>
              <a:rPr lang="en-US" altLang="zh-CN" sz="1800" smtClean="0">
                <a:effectLst>
                  <a:outerShdw blurRad="38100" dist="38100" dir="2700000" algn="tl">
                    <a:srgbClr val="000000"/>
                  </a:outerShdw>
                </a:effectLst>
                <a:ea typeface="宋体" charset="-122"/>
              </a:rPr>
            </a:br>
            <a:r>
              <a:rPr lang="en-US" altLang="zh-CN" sz="1800" smtClean="0">
                <a:effectLst>
                  <a:outerShdw blurRad="38100" dist="38100" dir="2700000" algn="tl">
                    <a:srgbClr val="000000"/>
                  </a:outerShdw>
                </a:effectLst>
                <a:ea typeface="宋体" charset="-122"/>
              </a:rPr>
              <a:t>(</a:t>
            </a:r>
            <a:r>
              <a:rPr lang="zh-CN" altLang="en-US" sz="1800" smtClean="0">
                <a:effectLst>
                  <a:outerShdw blurRad="38100" dist="38100" dir="2700000" algn="tl">
                    <a:srgbClr val="000000"/>
                  </a:outerShdw>
                </a:effectLst>
                <a:ea typeface="宋体" charset="-122"/>
              </a:rPr>
              <a:t>超過</a:t>
            </a:r>
            <a:r>
              <a:rPr lang="en-US" altLang="zh-CN" sz="1800" smtClean="0">
                <a:effectLst>
                  <a:outerShdw blurRad="38100" dist="38100" dir="2700000" algn="tl">
                    <a:srgbClr val="000000"/>
                  </a:outerShdw>
                </a:effectLst>
                <a:ea typeface="宋体" charset="-122"/>
              </a:rPr>
              <a:t>60%</a:t>
            </a:r>
            <a:r>
              <a:rPr lang="zh-TW" altLang="en-US" sz="1800" smtClean="0">
                <a:effectLst>
                  <a:outerShdw blurRad="38100" dist="38100" dir="2700000" algn="tl">
                    <a:srgbClr val="000000"/>
                  </a:outerShdw>
                </a:effectLst>
                <a:ea typeface="宋体" charset="-122"/>
              </a:rPr>
              <a:t>的企業採用比率</a:t>
            </a:r>
            <a:r>
              <a:rPr lang="en-US" altLang="zh-CN" sz="1800" smtClean="0">
                <a:effectLst>
                  <a:outerShdw blurRad="38100" dist="38100" dir="2700000" algn="tl">
                    <a:srgbClr val="000000"/>
                  </a:outerShdw>
                </a:effectLst>
                <a:ea typeface="宋体" charset="-122"/>
              </a:rPr>
              <a:t>)</a:t>
            </a:r>
            <a:endParaRPr lang="en-US" altLang="zh-CN" sz="1800" dirty="0" smtClean="0">
              <a:effectLst>
                <a:outerShdw blurRad="38100" dist="38100" dir="2700000" algn="tl">
                  <a:srgbClr val="000000"/>
                </a:outerShdw>
              </a:effectLst>
              <a:ea typeface="宋体" charset="-122"/>
            </a:endParaRPr>
          </a:p>
          <a:p>
            <a:pPr lvl="2">
              <a:defRPr/>
            </a:pPr>
            <a:r>
              <a:rPr lang="zh-CN" altLang="en-US" sz="1800" smtClean="0">
                <a:effectLst>
                  <a:outerShdw blurRad="38100" dist="38100" dir="2700000" algn="tl">
                    <a:srgbClr val="000000"/>
                  </a:outerShdw>
                </a:effectLst>
                <a:ea typeface="宋体" charset="-122"/>
              </a:rPr>
              <a:t>具有</a:t>
            </a:r>
            <a:r>
              <a:rPr lang="en-US" altLang="zh-CN" sz="1800" smtClean="0">
                <a:effectLst>
                  <a:outerShdw blurRad="38100" dist="38100" dir="2700000" algn="tl">
                    <a:srgbClr val="000000"/>
                  </a:outerShdw>
                </a:effectLst>
                <a:ea typeface="宋体" charset="-122"/>
              </a:rPr>
              <a:t>IT</a:t>
            </a:r>
            <a:r>
              <a:rPr lang="zh-TW" altLang="en-US" sz="1800" smtClean="0">
                <a:effectLst>
                  <a:outerShdw blurRad="38100" dist="38100" dir="2700000" algn="tl">
                    <a:srgbClr val="000000"/>
                  </a:outerShdw>
                </a:effectLst>
                <a:ea typeface="宋体" charset="-122"/>
              </a:rPr>
              <a:t>部門所需要的分類和打包能力。</a:t>
            </a:r>
            <a:r>
              <a:rPr lang="en-US" altLang="zh-CN" sz="1800" dirty="0" smtClean="0">
                <a:effectLst>
                  <a:outerShdw blurRad="38100" dist="38100" dir="2700000" algn="tl">
                    <a:srgbClr val="000000"/>
                  </a:outerShdw>
                </a:effectLst>
                <a:ea typeface="宋体" charset="-122"/>
              </a:rPr>
              <a:t>	</a:t>
            </a:r>
          </a:p>
        </p:txBody>
      </p:sp>
      <p:sp>
        <p:nvSpPr>
          <p:cNvPr id="8" name="Content Placeholder 7"/>
          <p:cNvSpPr>
            <a:spLocks noGrp="1"/>
          </p:cNvSpPr>
          <p:nvPr>
            <p:ph sz="half" idx="4294967295"/>
          </p:nvPr>
        </p:nvSpPr>
        <p:spPr>
          <a:xfrm>
            <a:off x="0" y="3305175"/>
            <a:ext cx="3886200" cy="2788456"/>
          </a:xfrm>
        </p:spPr>
        <p:txBody>
          <a:bodyPr/>
          <a:lstStyle/>
          <a:p>
            <a:pPr marL="347663" indent="-347663">
              <a:defRPr/>
            </a:pPr>
            <a:r>
              <a:rPr lang="zh-TW" altLang="en-US" sz="2400" dirty="0" smtClean="0">
                <a:effectLst>
                  <a:outerShdw blurRad="38100" dist="38100" dir="2700000" algn="tl">
                    <a:srgbClr val="000000"/>
                  </a:outerShdw>
                </a:effectLst>
                <a:ea typeface="宋体" charset="-122"/>
              </a:rPr>
              <a:t>豐富的資產收集和報告功能</a:t>
            </a:r>
            <a:endParaRPr lang="en-US" altLang="zh-CN" sz="2400" dirty="0" smtClean="0">
              <a:effectLst>
                <a:outerShdw blurRad="38100" dist="38100" dir="2700000" algn="tl">
                  <a:srgbClr val="000000"/>
                </a:outerShdw>
              </a:effectLst>
              <a:ea typeface="宋体" charset="-122"/>
            </a:endParaRPr>
          </a:p>
          <a:p>
            <a:pPr marL="673100" lvl="1" indent="-339725">
              <a:defRPr/>
            </a:pPr>
            <a:r>
              <a:rPr lang="zh-TW" altLang="en-US" sz="2000" dirty="0" smtClean="0">
                <a:effectLst>
                  <a:outerShdw blurRad="38100" dist="38100" dir="2700000" algn="tl">
                    <a:srgbClr val="000000"/>
                  </a:outerShdw>
                </a:effectLst>
                <a:ea typeface="宋体" charset="-122"/>
              </a:rPr>
              <a:t>可靠的硬體和軟體資產收集功能</a:t>
            </a:r>
            <a:endParaRPr lang="en-US" altLang="zh-CN" sz="2000" dirty="0" smtClean="0">
              <a:effectLst>
                <a:outerShdw blurRad="38100" dist="38100" dir="2700000" algn="tl">
                  <a:srgbClr val="000000"/>
                </a:outerShdw>
              </a:effectLst>
              <a:ea typeface="宋体" charset="-122"/>
            </a:endParaRPr>
          </a:p>
          <a:p>
            <a:pPr marL="673100" lvl="1" indent="-339725">
              <a:defRPr/>
            </a:pPr>
            <a:r>
              <a:rPr lang="en-US" altLang="zh-CN" sz="2400" dirty="0" smtClean="0">
                <a:effectLst>
                  <a:outerShdw blurRad="38100" dist="38100" dir="2700000" algn="tl">
                    <a:srgbClr val="000000"/>
                  </a:outerShdw>
                </a:effectLst>
                <a:ea typeface="宋体" charset="-122"/>
              </a:rPr>
              <a:t>Microsoft</a:t>
            </a:r>
            <a:r>
              <a:rPr lang="en-US" altLang="zh-CN" sz="2000" dirty="0" smtClean="0">
                <a:effectLst>
                  <a:outerShdw blurRad="38100" dist="38100" dir="2700000" algn="tl">
                    <a:srgbClr val="000000"/>
                  </a:outerShdw>
                </a:effectLst>
                <a:ea typeface="宋体" charset="-122"/>
              </a:rPr>
              <a:t>® SQL Server™ 2005</a:t>
            </a:r>
            <a:r>
              <a:rPr lang="zh-CN" altLang="en-US" sz="2000" dirty="0" smtClean="0">
                <a:effectLst>
                  <a:outerShdw blurRad="38100" dist="38100" dir="2700000" algn="tl">
                    <a:srgbClr val="000000"/>
                  </a:outerShdw>
                </a:effectLst>
                <a:ea typeface="宋体" charset="-122"/>
              </a:rPr>
              <a:t>的報告服務</a:t>
            </a:r>
            <a:endParaRPr lang="en-US" altLang="zh-CN" sz="2000" dirty="0" smtClean="0">
              <a:effectLst>
                <a:outerShdw blurRad="38100" dist="38100" dir="2700000" algn="tl">
                  <a:srgbClr val="000000"/>
                </a:outerShdw>
              </a:effectLst>
              <a:ea typeface="宋体" charset="-122"/>
            </a:endParaRPr>
          </a:p>
          <a:p>
            <a:pPr marL="960438" lvl="2" indent="-301625">
              <a:defRPr/>
            </a:pPr>
            <a:r>
              <a:rPr lang="zh-CN" altLang="en-US" sz="1800" dirty="0" smtClean="0">
                <a:effectLst>
                  <a:outerShdw blurRad="38100" dist="38100" dir="2700000" algn="tl">
                    <a:srgbClr val="000000"/>
                  </a:outerShdw>
                </a:effectLst>
                <a:ea typeface="宋体" charset="-122"/>
              </a:rPr>
              <a:t>高度</a:t>
            </a:r>
            <a:r>
              <a:rPr lang="zh-TW" altLang="en-US" sz="1800" dirty="0" smtClean="0">
                <a:effectLst>
                  <a:outerShdw blurRad="38100" dist="38100" dir="2700000" algn="tl">
                    <a:srgbClr val="000000"/>
                  </a:outerShdw>
                </a:effectLst>
                <a:ea typeface="宋体" charset="-122"/>
              </a:rPr>
              <a:t>彈性與</a:t>
            </a:r>
            <a:r>
              <a:rPr lang="zh-CN" altLang="en-US" sz="1800" dirty="0" smtClean="0">
                <a:effectLst>
                  <a:outerShdw blurRad="38100" dist="38100" dir="2700000" algn="tl">
                    <a:srgbClr val="000000"/>
                  </a:outerShdw>
                </a:effectLst>
                <a:ea typeface="宋体" charset="-122"/>
              </a:rPr>
              <a:t>靈活</a:t>
            </a:r>
          </a:p>
          <a:p>
            <a:pPr marL="960438" lvl="2" indent="-301625">
              <a:defRPr/>
            </a:pPr>
            <a:r>
              <a:rPr lang="zh-TW" altLang="en-US" sz="1800" dirty="0" smtClean="0">
                <a:effectLst>
                  <a:outerShdw blurRad="38100" dist="38100" dir="2700000" algn="tl">
                    <a:srgbClr val="000000"/>
                  </a:outerShdw>
                </a:effectLst>
                <a:ea typeface="宋体" charset="-122"/>
              </a:rPr>
              <a:t>自訂</a:t>
            </a:r>
            <a:r>
              <a:rPr lang="zh-CN" altLang="en-US" sz="1800" dirty="0" smtClean="0">
                <a:effectLst>
                  <a:outerShdw blurRad="38100" dist="38100" dir="2700000" algn="tl">
                    <a:srgbClr val="000000"/>
                  </a:outerShdw>
                </a:effectLst>
                <a:ea typeface="宋体" charset="-122"/>
              </a:rPr>
              <a:t>化</a:t>
            </a:r>
          </a:p>
        </p:txBody>
      </p:sp>
      <p:pic>
        <p:nvPicPr>
          <p:cNvPr id="118789" name="Picture 2"/>
          <p:cNvPicPr>
            <a:picLocks noChangeAspect="1" noChangeArrowheads="1"/>
          </p:cNvPicPr>
          <p:nvPr/>
        </p:nvPicPr>
        <p:blipFill>
          <a:blip r:embed="rId3"/>
          <a:srcRect l="9375" t="8333" r="4964" b="17708"/>
          <a:stretch>
            <a:fillRect/>
          </a:stretch>
        </p:blipFill>
        <p:spPr bwMode="auto">
          <a:xfrm>
            <a:off x="3859213" y="3105150"/>
            <a:ext cx="5208587" cy="3371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81000" y="228600"/>
            <a:ext cx="8458200" cy="615950"/>
          </a:xfrm>
          <a:prstGeom prst="rect">
            <a:avLst/>
          </a:prstGeom>
        </p:spPr>
        <p:txBody>
          <a:bodyPr anchor="ctr"/>
          <a:lstStyle/>
          <a:p>
            <a:pPr>
              <a:defRPr/>
            </a:pPr>
            <a:r>
              <a:rPr lang="zh-CN" altLang="en-US" sz="4000" dirty="0">
                <a:solidFill>
                  <a:schemeClr val="tx2"/>
                </a:solidFill>
                <a:effectLst>
                  <a:outerShdw blurRad="38100" dist="38100" dir="2700000" algn="tl">
                    <a:srgbClr val="000000"/>
                  </a:outerShdw>
                </a:effectLst>
                <a:latin typeface="Segoe Semibold" pitchFamily="34" charset="0"/>
              </a:rPr>
              <a:t>安全性</a:t>
            </a:r>
            <a:r>
              <a:rPr lang="zh-CN" altLang="en-US" sz="4000" dirty="0" smtClean="0">
                <a:solidFill>
                  <a:schemeClr val="tx2"/>
                </a:solidFill>
                <a:effectLst>
                  <a:outerShdw blurRad="38100" dist="38100" dir="2700000" algn="tl">
                    <a:srgbClr val="000000"/>
                  </a:outerShdw>
                </a:effectLst>
                <a:latin typeface="Segoe Semibold" pitchFamily="34" charset="0"/>
              </a:rPr>
              <a:t>管理</a:t>
            </a:r>
            <a:endParaRPr lang="zh-CN" altLang="en-US" sz="4000" dirty="0">
              <a:solidFill>
                <a:schemeClr val="tx2"/>
              </a:solidFill>
              <a:effectLst>
                <a:outerShdw blurRad="38100" dist="38100" dir="2700000" algn="tl">
                  <a:srgbClr val="000000"/>
                </a:outerShdw>
              </a:effectLst>
              <a:latin typeface="Segoe Semibold" pitchFamily="34" charset="0"/>
            </a:endParaRPr>
          </a:p>
        </p:txBody>
      </p:sp>
      <p:sp>
        <p:nvSpPr>
          <p:cNvPr id="120835" name="Content Placeholder 5"/>
          <p:cNvSpPr txBox="1">
            <a:spLocks/>
          </p:cNvSpPr>
          <p:nvPr/>
        </p:nvSpPr>
        <p:spPr bwMode="auto">
          <a:xfrm>
            <a:off x="381000" y="1120775"/>
            <a:ext cx="4191000" cy="5180013"/>
          </a:xfrm>
          <a:prstGeom prst="rect">
            <a:avLst/>
          </a:prstGeom>
          <a:noFill/>
          <a:ln w="9525">
            <a:noFill/>
            <a:miter lim="800000"/>
            <a:headEnd/>
            <a:tailEnd/>
          </a:ln>
        </p:spPr>
        <p:txBody>
          <a:bodyPr/>
          <a:lstStyle/>
          <a:p>
            <a:pPr marL="176213" indent="-176213">
              <a:spcBef>
                <a:spcPct val="20000"/>
              </a:spcBef>
              <a:buFont typeface="Arial" charset="0"/>
              <a:buChar char="•"/>
            </a:pPr>
            <a:r>
              <a:rPr lang="zh-TW" altLang="en-US" sz="2000" b="1" dirty="0" smtClean="0">
                <a:solidFill>
                  <a:srgbClr val="FFFFFF"/>
                </a:solidFill>
                <a:latin typeface="Segoe Semibold" pitchFamily="34" charset="0"/>
              </a:rPr>
              <a:t>行動設備管理伺服器將</a:t>
            </a:r>
            <a:r>
              <a:rPr lang="en-US" altLang="zh-CN" sz="2000" b="1" dirty="0" smtClean="0">
                <a:solidFill>
                  <a:srgbClr val="FFFFFF"/>
                </a:solidFill>
                <a:latin typeface="Segoe Semibold" pitchFamily="34" charset="0"/>
              </a:rPr>
              <a:t> AD</a:t>
            </a:r>
            <a:r>
              <a:rPr lang="zh-TW" altLang="en-US" sz="2000" b="1" dirty="0" smtClean="0">
                <a:solidFill>
                  <a:srgbClr val="FFFFFF"/>
                </a:solidFill>
                <a:latin typeface="Segoe Semibold" pitchFamily="34" charset="0"/>
              </a:rPr>
              <a:t>群組原則能力延伸到</a:t>
            </a:r>
            <a:r>
              <a:rPr lang="en-US" altLang="zh-CN" sz="2000" b="1" dirty="0" smtClean="0">
                <a:solidFill>
                  <a:srgbClr val="FFFFFF"/>
                </a:solidFill>
                <a:latin typeface="Segoe Semibold" pitchFamily="34" charset="0"/>
              </a:rPr>
              <a:t>Windows Mobile</a:t>
            </a:r>
            <a:r>
              <a:rPr lang="zh-CN" altLang="en-US" sz="2000" b="1" dirty="0" smtClean="0">
                <a:solidFill>
                  <a:srgbClr val="FFFFFF"/>
                </a:solidFill>
                <a:latin typeface="Segoe Semibold" pitchFamily="34" charset="0"/>
              </a:rPr>
              <a:t>平台</a:t>
            </a:r>
            <a:r>
              <a:rPr lang="zh-TW" altLang="en-US" sz="2000" b="1" dirty="0" smtClean="0">
                <a:solidFill>
                  <a:srgbClr val="FFFFFF"/>
                </a:solidFill>
                <a:latin typeface="Segoe Semibold" pitchFamily="34" charset="0"/>
              </a:rPr>
              <a:t>中</a:t>
            </a:r>
            <a:endParaRPr lang="en-US" altLang="zh-CN" sz="2000" b="1" dirty="0">
              <a:solidFill>
                <a:srgbClr val="FFFFFF"/>
              </a:solidFill>
              <a:latin typeface="Segoe Semibold" pitchFamily="34" charset="0"/>
            </a:endParaRPr>
          </a:p>
          <a:p>
            <a:pPr marL="176213" indent="-176213">
              <a:spcBef>
                <a:spcPct val="20000"/>
              </a:spcBef>
              <a:buFont typeface="Arial" charset="0"/>
              <a:buChar char="•"/>
            </a:pPr>
            <a:endParaRPr lang="en-US" altLang="zh-CN" dirty="0">
              <a:solidFill>
                <a:srgbClr val="FFFFFF"/>
              </a:solidFill>
              <a:latin typeface="Segoe Semibold" pitchFamily="34" charset="0"/>
            </a:endParaRPr>
          </a:p>
          <a:p>
            <a:pPr marL="176213" indent="-176213">
              <a:spcBef>
                <a:spcPct val="20000"/>
              </a:spcBef>
              <a:buFont typeface="Arial" charset="0"/>
              <a:buChar char="•"/>
            </a:pPr>
            <a:r>
              <a:rPr lang="en-US" altLang="zh-CN" sz="2000" dirty="0" smtClean="0">
                <a:solidFill>
                  <a:srgbClr val="FFFFFF"/>
                </a:solidFill>
                <a:latin typeface="Segoe Semibold" pitchFamily="34" charset="0"/>
              </a:rPr>
              <a:t>Active Directory (AD)</a:t>
            </a:r>
            <a:r>
              <a:rPr lang="zh-TW" altLang="en-US" sz="2000" dirty="0" smtClean="0">
                <a:solidFill>
                  <a:srgbClr val="FFFFFF"/>
                </a:solidFill>
                <a:latin typeface="Segoe Semibold" pitchFamily="34" charset="0"/>
              </a:rPr>
              <a:t>是全球範圍內採用最廣泛的企業目錄服務。</a:t>
            </a:r>
            <a:endParaRPr lang="zh-CN" altLang="en-US" sz="2000" dirty="0">
              <a:solidFill>
                <a:srgbClr val="FFFFFF"/>
              </a:solidFill>
              <a:latin typeface="Segoe Semibold" pitchFamily="34" charset="0"/>
            </a:endParaRPr>
          </a:p>
          <a:p>
            <a:pPr marL="176213" indent="-176213">
              <a:spcBef>
                <a:spcPct val="20000"/>
              </a:spcBef>
              <a:buFont typeface="Arial" charset="0"/>
              <a:buChar char="•"/>
            </a:pPr>
            <a:endParaRPr lang="en-US" altLang="zh-CN" sz="2000" dirty="0">
              <a:solidFill>
                <a:srgbClr val="FFFFFF"/>
              </a:solidFill>
              <a:latin typeface="Segoe Semibold" pitchFamily="34" charset="0"/>
            </a:endParaRPr>
          </a:p>
          <a:p>
            <a:pPr marL="176213" indent="-176213">
              <a:spcBef>
                <a:spcPct val="20000"/>
              </a:spcBef>
              <a:buFont typeface="Arial" charset="0"/>
              <a:buChar char="•"/>
            </a:pPr>
            <a:r>
              <a:rPr lang="en-US" altLang="zh-CN" sz="2000" dirty="0" smtClean="0">
                <a:solidFill>
                  <a:srgbClr val="FFFFFF"/>
                </a:solidFill>
                <a:latin typeface="Segoe Semibold" pitchFamily="34" charset="0"/>
              </a:rPr>
              <a:t>Windows Mobile</a:t>
            </a:r>
            <a:r>
              <a:rPr lang="zh-CN" altLang="en-US" sz="2000" dirty="0" smtClean="0">
                <a:solidFill>
                  <a:srgbClr val="FFFFFF"/>
                </a:solidFill>
                <a:latin typeface="Segoe Semibold" pitchFamily="34" charset="0"/>
              </a:rPr>
              <a:t>提供超過</a:t>
            </a:r>
            <a:r>
              <a:rPr lang="en-US" altLang="zh-CN" sz="2000" dirty="0" smtClean="0">
                <a:solidFill>
                  <a:srgbClr val="FFFFFF"/>
                </a:solidFill>
                <a:latin typeface="Segoe Semibold" pitchFamily="34" charset="0"/>
              </a:rPr>
              <a:t>130</a:t>
            </a:r>
            <a:r>
              <a:rPr lang="zh-TW" altLang="en-US" sz="2000" dirty="0" smtClean="0">
                <a:solidFill>
                  <a:srgbClr val="FFFFFF"/>
                </a:solidFill>
                <a:latin typeface="Segoe Semibold" pitchFamily="34" charset="0"/>
              </a:rPr>
              <a:t>項配置策略和設置，可藉由群組原則管理這些配置或設置，包括藍牙控制、</a:t>
            </a:r>
            <a:r>
              <a:rPr lang="en-US" altLang="zh-CN" sz="2000" dirty="0" smtClean="0">
                <a:solidFill>
                  <a:srgbClr val="FFFFFF"/>
                </a:solidFill>
                <a:latin typeface="Segoe Semibold" pitchFamily="34" charset="0"/>
              </a:rPr>
              <a:t>Wi-Fi</a:t>
            </a:r>
            <a:r>
              <a:rPr lang="zh-CN" altLang="en-US" sz="2000" dirty="0">
                <a:solidFill>
                  <a:srgbClr val="FFFFFF"/>
                </a:solidFill>
                <a:latin typeface="Segoe Semibold" pitchFamily="34" charset="0"/>
              </a:rPr>
              <a:t>、</a:t>
            </a:r>
            <a:r>
              <a:rPr lang="en-US" altLang="zh-CN" sz="2000" dirty="0">
                <a:solidFill>
                  <a:srgbClr val="FFFFFF"/>
                </a:solidFill>
                <a:latin typeface="Segoe Semibold" pitchFamily="34" charset="0"/>
              </a:rPr>
              <a:t> SMS/MMS</a:t>
            </a:r>
            <a:r>
              <a:rPr lang="zh-CN" altLang="en-US" sz="2000" dirty="0">
                <a:solidFill>
                  <a:srgbClr val="FFFFFF"/>
                </a:solidFill>
                <a:latin typeface="Segoe Semibold" pitchFamily="34" charset="0"/>
              </a:rPr>
              <a:t>、</a:t>
            </a:r>
            <a:r>
              <a:rPr lang="en-US" altLang="zh-CN" sz="2000" dirty="0" smtClean="0">
                <a:solidFill>
                  <a:srgbClr val="FFFFFF"/>
                </a:solidFill>
                <a:latin typeface="Segoe Semibold" pitchFamily="34" charset="0"/>
              </a:rPr>
              <a:t>IR</a:t>
            </a:r>
            <a:r>
              <a:rPr lang="zh-TW" altLang="en-US" sz="2000" dirty="0" smtClean="0">
                <a:solidFill>
                  <a:srgbClr val="FFFFFF"/>
                </a:solidFill>
                <a:latin typeface="Segoe Semibold" pitchFamily="34" charset="0"/>
              </a:rPr>
              <a:t>、相機功能和</a:t>
            </a:r>
            <a:r>
              <a:rPr lang="en-US" altLang="zh-CN" sz="2000" dirty="0" smtClean="0">
                <a:solidFill>
                  <a:srgbClr val="FFFFFF"/>
                </a:solidFill>
                <a:latin typeface="Segoe Semibold" pitchFamily="34" charset="0"/>
              </a:rPr>
              <a:t>POP/IMAP</a:t>
            </a:r>
            <a:r>
              <a:rPr lang="zh-CN" altLang="en-US" sz="2000" dirty="0">
                <a:solidFill>
                  <a:srgbClr val="FFFFFF"/>
                </a:solidFill>
                <a:latin typeface="Segoe Semibold" pitchFamily="34" charset="0"/>
              </a:rPr>
              <a:t>。</a:t>
            </a:r>
          </a:p>
        </p:txBody>
      </p:sp>
      <p:pic>
        <p:nvPicPr>
          <p:cNvPr id="16" name="Picture 1" descr="C:\Users\samirk\AppData\Local\Microsoft\Windows\Temporary Internet Files\Content.Outlook\OC4P8WY2\screenshot.jpg"/>
          <p:cNvPicPr>
            <a:picLocks noChangeAspect="1" noChangeArrowheads="1"/>
          </p:cNvPicPr>
          <p:nvPr/>
        </p:nvPicPr>
        <p:blipFill>
          <a:blip r:embed="rId3"/>
          <a:srcRect/>
          <a:stretch>
            <a:fillRect/>
          </a:stretch>
        </p:blipFill>
        <p:spPr bwMode="auto">
          <a:xfrm>
            <a:off x="428596" y="1142984"/>
            <a:ext cx="8001056" cy="684388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ame Side Corner Rectangle 34"/>
          <p:cNvSpPr/>
          <p:nvPr/>
        </p:nvSpPr>
        <p:spPr>
          <a:xfrm rot="5400000">
            <a:off x="2620853" y="712406"/>
            <a:ext cx="746137" cy="3775138"/>
          </a:xfrm>
          <a:prstGeom prst="round2SameRect">
            <a:avLst/>
          </a:prstGeom>
          <a:gradFill flip="none" rotWithShape="1">
            <a:gsLst>
              <a:gs pos="0">
                <a:schemeClr val="tx1">
                  <a:alpha val="0"/>
                </a:schemeClr>
              </a:gs>
              <a:gs pos="75000">
                <a:schemeClr val="tx1">
                  <a:alpha val="25000"/>
                </a:schemeClr>
              </a:gs>
              <a:gs pos="100000">
                <a:schemeClr val="tx1">
                  <a:alpha val="60000"/>
                </a:schemeClr>
              </a:gs>
            </a:gsLst>
            <a:lin ang="18900000" scaled="1"/>
            <a:tileRect/>
          </a:gradFill>
          <a:ln w="19050">
            <a:gradFill>
              <a:gsLst>
                <a:gs pos="0">
                  <a:schemeClr val="accent5">
                    <a:lumMod val="75000"/>
                  </a:schemeClr>
                </a:gs>
                <a:gs pos="100000">
                  <a:schemeClr val="accent5">
                    <a:lumMod val="90000"/>
                  </a:schemeClr>
                </a:gs>
              </a:gsLst>
              <a:lin ang="5400000" scaled="0"/>
            </a:gradFill>
            <a:headEnd type="none" w="sm" len="sm"/>
            <a:tailEnd type="none" w="sm" len="sm"/>
          </a:ln>
          <a:effectLst>
            <a:outerShdw blurRad="152400" dist="76200" dir="8460000" algn="tr" rotWithShape="0">
              <a:prstClr val="black">
                <a:alpha val="50000"/>
              </a:prstClr>
            </a:outerShdw>
          </a:effectLst>
        </p:spPr>
        <p:style>
          <a:lnRef idx="2">
            <a:schemeClr val="accent1"/>
          </a:lnRef>
          <a:fillRef idx="1">
            <a:schemeClr val="lt1"/>
          </a:fillRef>
          <a:effectRef idx="0">
            <a:schemeClr val="accent1"/>
          </a:effectRef>
          <a:fontRef idx="minor">
            <a:schemeClr val="dk1"/>
          </a:fontRef>
        </p:style>
      </p:sp>
      <p:sp>
        <p:nvSpPr>
          <p:cNvPr id="36" name="Round Same Side Corner Rectangle 4"/>
          <p:cNvSpPr/>
          <p:nvPr/>
        </p:nvSpPr>
        <p:spPr>
          <a:xfrm>
            <a:off x="946150" y="2193925"/>
            <a:ext cx="3484563" cy="857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anchor="ctr"/>
          <a:lstStyle/>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實現端到端的安全性</a:t>
            </a:r>
            <a:endParaRPr lang="zh-CN" altLang="en-US" sz="1200" dirty="0">
              <a:solidFill>
                <a:schemeClr val="tx1"/>
              </a:solidFill>
              <a:ea typeface="宋体" charset="-122"/>
            </a:endParaRPr>
          </a:p>
          <a:p>
            <a:pPr marL="174625" lvl="2" indent="-174625" eaLnBrk="0" hangingPunct="0">
              <a:lnSpc>
                <a:spcPct val="90000"/>
              </a:lnSpc>
              <a:buClr>
                <a:schemeClr val="tx2"/>
              </a:buClr>
              <a:buSzPct val="75000"/>
              <a:buFontTx/>
              <a:buBlip>
                <a:blip r:embed="rId3"/>
              </a:buBlip>
              <a:defRPr/>
            </a:pPr>
            <a:r>
              <a:rPr lang="en-US" altLang="zh-CN" sz="1200" dirty="0" smtClean="0">
                <a:solidFill>
                  <a:schemeClr val="tx1"/>
                </a:solidFill>
                <a:ea typeface="宋体" charset="-122"/>
              </a:rPr>
              <a:t>DMZ</a:t>
            </a:r>
            <a:r>
              <a:rPr lang="zh-TW" altLang="en-US" sz="1200" dirty="0" smtClean="0">
                <a:solidFill>
                  <a:schemeClr val="tx1"/>
                </a:solidFill>
                <a:ea typeface="宋体" charset="-122"/>
              </a:rPr>
              <a:t>中佈署移動閘道</a:t>
            </a:r>
            <a:endParaRPr lang="zh-CN" altLang="en-US" sz="1200" dirty="0">
              <a:solidFill>
                <a:schemeClr val="tx1"/>
              </a:solidFill>
              <a:ea typeface="宋体" charset="-122"/>
            </a:endParaRPr>
          </a:p>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符合隱私政策</a:t>
            </a:r>
            <a:r>
              <a:rPr lang="en-US" altLang="zh-CN" sz="1200" dirty="0" smtClean="0">
                <a:solidFill>
                  <a:schemeClr val="tx1"/>
                </a:solidFill>
                <a:ea typeface="宋体" charset="-122"/>
              </a:rPr>
              <a:t> </a:t>
            </a:r>
            <a:endParaRPr lang="en-US" altLang="zh-CN" sz="1200" dirty="0">
              <a:solidFill>
                <a:schemeClr val="tx1"/>
              </a:solidFill>
              <a:ea typeface="宋体" charset="-122"/>
            </a:endParaRPr>
          </a:p>
        </p:txBody>
      </p:sp>
      <p:grpSp>
        <p:nvGrpSpPr>
          <p:cNvPr id="4" name="Group 40"/>
          <p:cNvGrpSpPr>
            <a:grpSpLocks/>
          </p:cNvGrpSpPr>
          <p:nvPr/>
        </p:nvGrpSpPr>
        <p:grpSpPr bwMode="auto">
          <a:xfrm>
            <a:off x="204788" y="2209800"/>
            <a:ext cx="904875" cy="836613"/>
            <a:chOff x="381000" y="2349500"/>
            <a:chExt cx="918100" cy="565720"/>
          </a:xfrm>
        </p:grpSpPr>
        <p:sp>
          <p:nvSpPr>
            <p:cNvPr id="33" name="Rounded Rectangle 32"/>
            <p:cNvSpPr/>
            <p:nvPr/>
          </p:nvSpPr>
          <p:spPr>
            <a:xfrm>
              <a:off x="381000" y="2349500"/>
              <a:ext cx="918100" cy="565720"/>
            </a:xfrm>
            <a:prstGeom prst="roundRect">
              <a:avLst/>
            </a:prstGeom>
            <a:gradFill>
              <a:gsLst>
                <a:gs pos="0">
                  <a:schemeClr val="accent5">
                    <a:lumMod val="50000"/>
                    <a:alpha val="25000"/>
                  </a:schemeClr>
                </a:gs>
                <a:gs pos="100000">
                  <a:schemeClr val="bg1">
                    <a:alpha val="69000"/>
                  </a:schemeClr>
                </a:gs>
              </a:gsLst>
              <a:lin ang="4500000" scaled="0"/>
            </a:gradFill>
            <a:ln w="22225">
              <a:gradFill flip="none" rotWithShape="1">
                <a:gsLst>
                  <a:gs pos="0">
                    <a:schemeClr val="accent5">
                      <a:lumMod val="75000"/>
                    </a:schemeClr>
                  </a:gs>
                  <a:gs pos="100000">
                    <a:schemeClr val="accent5">
                      <a:lumMod val="9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177800" h="177800"/>
              <a:bevelB w="203200" h="2032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sp>
        <p:sp>
          <p:nvSpPr>
            <p:cNvPr id="34" name="Rounded Rectangle 6"/>
            <p:cNvSpPr/>
            <p:nvPr/>
          </p:nvSpPr>
          <p:spPr>
            <a:xfrm>
              <a:off x="408381" y="2377410"/>
              <a:ext cx="844008" cy="509899"/>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anchor="ctr"/>
            <a:lstStyle/>
            <a:p>
              <a:pPr algn="ctr" defTabSz="533400">
                <a:lnSpc>
                  <a:spcPct val="90000"/>
                </a:lnSpc>
                <a:spcAft>
                  <a:spcPct val="35000"/>
                </a:spcAft>
                <a:defRPr/>
              </a:pPr>
              <a:r>
                <a:rPr lang="zh-CN" altLang="en-US" sz="1050" b="1" dirty="0">
                  <a:solidFill>
                    <a:schemeClr val="tx1"/>
                  </a:solidFill>
                  <a:ea typeface="宋体" charset="-122"/>
                </a:rPr>
                <a:t>安全性</a:t>
              </a:r>
              <a:endParaRPr lang="en-US" altLang="zh-CN" sz="1050" dirty="0">
                <a:solidFill>
                  <a:schemeClr val="tx1"/>
                </a:solidFill>
                <a:ea typeface="宋体" charset="-122"/>
              </a:endParaRPr>
            </a:p>
          </p:txBody>
        </p:sp>
      </p:grpSp>
      <p:grpSp>
        <p:nvGrpSpPr>
          <p:cNvPr id="5" name="Group 30"/>
          <p:cNvGrpSpPr>
            <a:grpSpLocks/>
          </p:cNvGrpSpPr>
          <p:nvPr/>
        </p:nvGrpSpPr>
        <p:grpSpPr bwMode="auto">
          <a:xfrm>
            <a:off x="192088" y="3200400"/>
            <a:ext cx="4914900" cy="612775"/>
            <a:chOff x="381000" y="2994621"/>
            <a:chExt cx="4927978" cy="612648"/>
          </a:xfrm>
        </p:grpSpPr>
        <p:sp>
          <p:nvSpPr>
            <p:cNvPr id="37" name="Round Same Side Corner Rectangle 36"/>
            <p:cNvSpPr/>
            <p:nvPr/>
          </p:nvSpPr>
          <p:spPr>
            <a:xfrm rot="5400000">
              <a:off x="2957418" y="1392427"/>
              <a:ext cx="502882" cy="3825640"/>
            </a:xfrm>
            <a:prstGeom prst="round2SameRect">
              <a:avLst/>
            </a:prstGeom>
            <a:gradFill flip="none" rotWithShape="1">
              <a:gsLst>
                <a:gs pos="0">
                  <a:schemeClr val="tx1">
                    <a:alpha val="0"/>
                  </a:schemeClr>
                </a:gs>
                <a:gs pos="75000">
                  <a:schemeClr val="tx1">
                    <a:alpha val="25000"/>
                  </a:schemeClr>
                </a:gs>
                <a:gs pos="100000">
                  <a:schemeClr val="tx1">
                    <a:alpha val="60000"/>
                  </a:schemeClr>
                </a:gs>
              </a:gsLst>
              <a:lin ang="18900000" scaled="1"/>
              <a:tileRect/>
            </a:gradFill>
            <a:ln w="19050">
              <a:gradFill>
                <a:gsLst>
                  <a:gs pos="0">
                    <a:schemeClr val="accent5">
                      <a:lumMod val="75000"/>
                    </a:schemeClr>
                  </a:gs>
                  <a:gs pos="100000">
                    <a:schemeClr val="accent5">
                      <a:lumMod val="90000"/>
                    </a:schemeClr>
                  </a:gs>
                </a:gsLst>
                <a:lin ang="5400000" scaled="0"/>
              </a:gradFill>
              <a:headEnd type="none" w="sm" len="sm"/>
              <a:tailEnd type="none" w="sm" len="sm"/>
            </a:ln>
            <a:effectLst>
              <a:outerShdw blurRad="152400" dist="76200" dir="8460000" algn="tr" rotWithShape="0">
                <a:prstClr val="black">
                  <a:alpha val="50000"/>
                </a:prstClr>
              </a:outerShdw>
            </a:effectLst>
          </p:spPr>
          <p:style>
            <a:lnRef idx="2">
              <a:schemeClr val="accent1"/>
            </a:lnRef>
            <a:fillRef idx="1">
              <a:schemeClr val="lt1"/>
            </a:fillRef>
            <a:effectRef idx="0">
              <a:schemeClr val="accent1"/>
            </a:effectRef>
            <a:fontRef idx="minor">
              <a:schemeClr val="dk1"/>
            </a:fontRef>
          </p:style>
        </p:sp>
        <p:sp>
          <p:nvSpPr>
            <p:cNvPr id="32" name="Round Same Side Corner Rectangle 8"/>
            <p:cNvSpPr/>
            <p:nvPr/>
          </p:nvSpPr>
          <p:spPr>
            <a:xfrm>
              <a:off x="1133885" y="2994621"/>
              <a:ext cx="4175093" cy="5983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anchor="ctr"/>
            <a:lstStyle/>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利用最佳化的通道</a:t>
              </a:r>
              <a:endParaRPr lang="en-US" altLang="zh-CN" sz="1200" dirty="0">
                <a:solidFill>
                  <a:schemeClr val="tx1"/>
                </a:solidFill>
                <a:ea typeface="宋体" charset="-122"/>
              </a:endParaRPr>
            </a:p>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自我調整網路，最大程度減少常連接資料流量</a:t>
              </a:r>
              <a:endParaRPr lang="en-US" altLang="zh-CN" sz="1200" dirty="0">
                <a:solidFill>
                  <a:schemeClr val="tx1"/>
                </a:solidFill>
                <a:ea typeface="宋体" charset="-122"/>
              </a:endParaRPr>
            </a:p>
          </p:txBody>
        </p:sp>
        <p:grpSp>
          <p:nvGrpSpPr>
            <p:cNvPr id="6" name="Group 41"/>
            <p:cNvGrpSpPr>
              <a:grpSpLocks/>
            </p:cNvGrpSpPr>
            <p:nvPr/>
          </p:nvGrpSpPr>
          <p:grpSpPr bwMode="auto">
            <a:xfrm>
              <a:off x="381000" y="2994621"/>
              <a:ext cx="918100" cy="612648"/>
              <a:chOff x="381000" y="2349500"/>
              <a:chExt cx="918100" cy="612648"/>
            </a:xfrm>
          </p:grpSpPr>
          <p:sp>
            <p:nvSpPr>
              <p:cNvPr id="43" name="Rounded Rectangle 42"/>
              <p:cNvSpPr/>
              <p:nvPr/>
            </p:nvSpPr>
            <p:spPr>
              <a:xfrm>
                <a:off x="381000" y="2349500"/>
                <a:ext cx="918100" cy="612648"/>
              </a:xfrm>
              <a:prstGeom prst="roundRect">
                <a:avLst/>
              </a:prstGeom>
              <a:gradFill>
                <a:gsLst>
                  <a:gs pos="0">
                    <a:schemeClr val="accent5">
                      <a:lumMod val="50000"/>
                      <a:alpha val="25000"/>
                    </a:schemeClr>
                  </a:gs>
                  <a:gs pos="100000">
                    <a:schemeClr val="bg1">
                      <a:alpha val="69000"/>
                    </a:schemeClr>
                  </a:gs>
                </a:gsLst>
                <a:lin ang="4500000" scaled="0"/>
              </a:gradFill>
              <a:ln w="22225">
                <a:gradFill flip="none" rotWithShape="1">
                  <a:gsLst>
                    <a:gs pos="0">
                      <a:schemeClr val="accent5">
                        <a:lumMod val="75000"/>
                      </a:schemeClr>
                    </a:gs>
                    <a:gs pos="100000">
                      <a:schemeClr val="accent5">
                        <a:lumMod val="9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177800" h="177800"/>
                <a:bevelB w="203200" h="2032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sp>
          <p:sp>
            <p:nvSpPr>
              <p:cNvPr id="44" name="Rounded Rectangle 6"/>
              <p:cNvSpPr/>
              <p:nvPr/>
            </p:nvSpPr>
            <p:spPr>
              <a:xfrm>
                <a:off x="416018" y="2398703"/>
                <a:ext cx="843613" cy="511069"/>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anchor="ctr"/>
              <a:lstStyle/>
              <a:p>
                <a:pPr algn="ctr" defTabSz="533400">
                  <a:lnSpc>
                    <a:spcPct val="90000"/>
                  </a:lnSpc>
                  <a:spcAft>
                    <a:spcPct val="35000"/>
                  </a:spcAft>
                  <a:defRPr/>
                </a:pPr>
                <a:r>
                  <a:rPr lang="zh-CN" altLang="en-US" sz="1050" b="1">
                    <a:solidFill>
                      <a:schemeClr val="tx1"/>
                    </a:solidFill>
                    <a:ea typeface="宋体" charset="-122"/>
                  </a:rPr>
                  <a:t>效率</a:t>
                </a:r>
                <a:endParaRPr lang="zh-CN" altLang="en-US" sz="1050">
                  <a:solidFill>
                    <a:schemeClr val="tx1"/>
                  </a:solidFill>
                  <a:ea typeface="宋体" charset="-122"/>
                </a:endParaRPr>
              </a:p>
            </p:txBody>
          </p:sp>
        </p:grpSp>
      </p:grpSp>
      <p:grpSp>
        <p:nvGrpSpPr>
          <p:cNvPr id="7" name="Group 53"/>
          <p:cNvGrpSpPr>
            <a:grpSpLocks/>
          </p:cNvGrpSpPr>
          <p:nvPr/>
        </p:nvGrpSpPr>
        <p:grpSpPr bwMode="auto">
          <a:xfrm>
            <a:off x="204788" y="3954463"/>
            <a:ext cx="4691062" cy="612775"/>
            <a:chOff x="381000" y="3738915"/>
            <a:chExt cx="4740679" cy="612648"/>
          </a:xfrm>
        </p:grpSpPr>
        <p:sp>
          <p:nvSpPr>
            <p:cNvPr id="38" name="Round Same Side Corner Rectangle 37"/>
            <p:cNvSpPr/>
            <p:nvPr/>
          </p:nvSpPr>
          <p:spPr>
            <a:xfrm rot="5400000">
              <a:off x="2957418" y="2137676"/>
              <a:ext cx="502882" cy="3825640"/>
            </a:xfrm>
            <a:prstGeom prst="round2SameRect">
              <a:avLst/>
            </a:prstGeom>
            <a:gradFill flip="none" rotWithShape="1">
              <a:gsLst>
                <a:gs pos="0">
                  <a:schemeClr val="tx1">
                    <a:alpha val="0"/>
                  </a:schemeClr>
                </a:gs>
                <a:gs pos="75000">
                  <a:schemeClr val="tx1">
                    <a:alpha val="25000"/>
                  </a:schemeClr>
                </a:gs>
                <a:gs pos="100000">
                  <a:schemeClr val="tx1">
                    <a:alpha val="60000"/>
                  </a:schemeClr>
                </a:gs>
              </a:gsLst>
              <a:lin ang="18900000" scaled="1"/>
              <a:tileRect/>
            </a:gradFill>
            <a:ln w="19050">
              <a:gradFill>
                <a:gsLst>
                  <a:gs pos="0">
                    <a:schemeClr val="accent5">
                      <a:lumMod val="75000"/>
                    </a:schemeClr>
                  </a:gs>
                  <a:gs pos="100000">
                    <a:schemeClr val="accent5">
                      <a:lumMod val="90000"/>
                    </a:schemeClr>
                  </a:gs>
                </a:gsLst>
                <a:lin ang="5400000" scaled="0"/>
              </a:gradFill>
              <a:headEnd type="none" w="sm" len="sm"/>
              <a:tailEnd type="none" w="sm" len="sm"/>
            </a:ln>
            <a:effectLst>
              <a:outerShdw blurRad="152400" dist="76200" dir="8460000" algn="tr" rotWithShape="0">
                <a:prstClr val="black">
                  <a:alpha val="50000"/>
                </a:prstClr>
              </a:outerShdw>
            </a:effectLst>
          </p:spPr>
          <p:style>
            <a:lnRef idx="2">
              <a:schemeClr val="accent1"/>
            </a:lnRef>
            <a:fillRef idx="1">
              <a:schemeClr val="lt1"/>
            </a:fillRef>
            <a:effectRef idx="0">
              <a:schemeClr val="accent1"/>
            </a:effectRef>
            <a:fontRef idx="minor">
              <a:schemeClr val="dk1"/>
            </a:fontRef>
          </p:style>
        </p:sp>
        <p:sp>
          <p:nvSpPr>
            <p:cNvPr id="28" name="Round Same Side Corner Rectangle 12"/>
            <p:cNvSpPr/>
            <p:nvPr/>
          </p:nvSpPr>
          <p:spPr>
            <a:xfrm>
              <a:off x="1133412" y="3745264"/>
              <a:ext cx="3527836" cy="5983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anchor="ctr"/>
            <a:lstStyle/>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透明化移動應用程式</a:t>
              </a:r>
              <a:endParaRPr lang="en-US" altLang="zh-CN" sz="1200" dirty="0">
                <a:solidFill>
                  <a:schemeClr val="tx1"/>
                </a:solidFill>
                <a:ea typeface="宋体" charset="-122"/>
              </a:endParaRPr>
            </a:p>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透明化業務系統服務</a:t>
              </a:r>
              <a:endParaRPr lang="en-US" altLang="zh-CN" sz="1200" dirty="0">
                <a:solidFill>
                  <a:schemeClr val="tx1"/>
                </a:solidFill>
                <a:ea typeface="宋体" charset="-122"/>
              </a:endParaRPr>
            </a:p>
          </p:txBody>
        </p:sp>
        <p:grpSp>
          <p:nvGrpSpPr>
            <p:cNvPr id="8" name="Group 44"/>
            <p:cNvGrpSpPr>
              <a:grpSpLocks/>
            </p:cNvGrpSpPr>
            <p:nvPr/>
          </p:nvGrpSpPr>
          <p:grpSpPr bwMode="auto">
            <a:xfrm>
              <a:off x="381000" y="3738915"/>
              <a:ext cx="918100" cy="612648"/>
              <a:chOff x="381000" y="2349500"/>
              <a:chExt cx="918100" cy="612648"/>
            </a:xfrm>
          </p:grpSpPr>
          <p:sp>
            <p:nvSpPr>
              <p:cNvPr id="46" name="Rounded Rectangle 45"/>
              <p:cNvSpPr/>
              <p:nvPr/>
            </p:nvSpPr>
            <p:spPr>
              <a:xfrm>
                <a:off x="381000" y="2349500"/>
                <a:ext cx="918100" cy="612648"/>
              </a:xfrm>
              <a:prstGeom prst="roundRect">
                <a:avLst/>
              </a:prstGeom>
              <a:gradFill>
                <a:gsLst>
                  <a:gs pos="0">
                    <a:schemeClr val="accent5">
                      <a:lumMod val="50000"/>
                      <a:alpha val="25000"/>
                    </a:schemeClr>
                  </a:gs>
                  <a:gs pos="100000">
                    <a:schemeClr val="bg1">
                      <a:alpha val="69000"/>
                    </a:schemeClr>
                  </a:gs>
                </a:gsLst>
                <a:lin ang="4500000" scaled="0"/>
              </a:gradFill>
              <a:ln w="22225">
                <a:gradFill flip="none" rotWithShape="1">
                  <a:gsLst>
                    <a:gs pos="0">
                      <a:schemeClr val="accent5">
                        <a:lumMod val="75000"/>
                      </a:schemeClr>
                    </a:gs>
                    <a:gs pos="100000">
                      <a:schemeClr val="accent5">
                        <a:lumMod val="9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177800" h="177800"/>
                <a:bevelB w="203200" h="2032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sp>
          <p:sp>
            <p:nvSpPr>
              <p:cNvPr id="47" name="Rounded Rectangle 6"/>
              <p:cNvSpPr/>
              <p:nvPr/>
            </p:nvSpPr>
            <p:spPr>
              <a:xfrm>
                <a:off x="422712" y="2406638"/>
                <a:ext cx="843857" cy="509481"/>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720" tIns="22860" rIns="45720" bIns="22860" anchor="ctr"/>
              <a:lstStyle/>
              <a:p>
                <a:pPr algn="ctr" defTabSz="533400">
                  <a:lnSpc>
                    <a:spcPct val="90000"/>
                  </a:lnSpc>
                  <a:spcAft>
                    <a:spcPct val="35000"/>
                  </a:spcAft>
                  <a:defRPr/>
                </a:pPr>
                <a:r>
                  <a:rPr lang="zh-CN" altLang="en-US" sz="1050" b="1" smtClean="0">
                    <a:solidFill>
                      <a:schemeClr val="tx1"/>
                    </a:solidFill>
                    <a:ea typeface="宋体" charset="-122"/>
                  </a:rPr>
                  <a:t>可擴展</a:t>
                </a:r>
                <a:endParaRPr lang="zh-CN" altLang="en-US" sz="1050">
                  <a:solidFill>
                    <a:schemeClr val="tx1"/>
                  </a:solidFill>
                  <a:ea typeface="宋体" charset="-122"/>
                </a:endParaRPr>
              </a:p>
            </p:txBody>
          </p:sp>
        </p:grpSp>
      </p:grpSp>
      <p:grpSp>
        <p:nvGrpSpPr>
          <p:cNvPr id="9" name="Group 54"/>
          <p:cNvGrpSpPr>
            <a:grpSpLocks/>
          </p:cNvGrpSpPr>
          <p:nvPr/>
        </p:nvGrpSpPr>
        <p:grpSpPr bwMode="auto">
          <a:xfrm>
            <a:off x="204788" y="4708525"/>
            <a:ext cx="4705350" cy="612775"/>
            <a:chOff x="381000" y="4454931"/>
            <a:chExt cx="4740679" cy="612648"/>
          </a:xfrm>
        </p:grpSpPr>
        <p:sp>
          <p:nvSpPr>
            <p:cNvPr id="39" name="Round Same Side Corner Rectangle 38"/>
            <p:cNvSpPr/>
            <p:nvPr/>
          </p:nvSpPr>
          <p:spPr>
            <a:xfrm rot="5400000">
              <a:off x="2957418" y="2855629"/>
              <a:ext cx="502882" cy="3825640"/>
            </a:xfrm>
            <a:prstGeom prst="round2SameRect">
              <a:avLst/>
            </a:prstGeom>
            <a:gradFill flip="none" rotWithShape="1">
              <a:gsLst>
                <a:gs pos="0">
                  <a:schemeClr val="tx1">
                    <a:alpha val="0"/>
                  </a:schemeClr>
                </a:gs>
                <a:gs pos="75000">
                  <a:schemeClr val="tx1">
                    <a:alpha val="25000"/>
                  </a:schemeClr>
                </a:gs>
                <a:gs pos="100000">
                  <a:schemeClr val="tx1">
                    <a:alpha val="60000"/>
                  </a:schemeClr>
                </a:gs>
              </a:gsLst>
              <a:lin ang="18900000" scaled="1"/>
              <a:tileRect/>
            </a:gradFill>
            <a:ln w="19050">
              <a:gradFill>
                <a:gsLst>
                  <a:gs pos="0">
                    <a:schemeClr val="accent5">
                      <a:lumMod val="75000"/>
                    </a:schemeClr>
                  </a:gs>
                  <a:gs pos="100000">
                    <a:schemeClr val="accent5">
                      <a:lumMod val="90000"/>
                    </a:schemeClr>
                  </a:gs>
                </a:gsLst>
                <a:lin ang="5400000" scaled="0"/>
              </a:gradFill>
              <a:headEnd type="none" w="sm" len="sm"/>
              <a:tailEnd type="none" w="sm" len="sm"/>
            </a:ln>
            <a:effectLst>
              <a:outerShdw blurRad="152400" dist="76200" dir="8460000" algn="tr" rotWithShape="0">
                <a:prstClr val="black">
                  <a:alpha val="50000"/>
                </a:prstClr>
              </a:outerShdw>
            </a:effectLst>
          </p:spPr>
          <p:style>
            <a:lnRef idx="2">
              <a:schemeClr val="accent1"/>
            </a:lnRef>
            <a:fillRef idx="1">
              <a:schemeClr val="lt1"/>
            </a:fillRef>
            <a:effectRef idx="0">
              <a:schemeClr val="accent1"/>
            </a:effectRef>
            <a:fontRef idx="minor">
              <a:schemeClr val="dk1"/>
            </a:fontRef>
          </p:style>
        </p:sp>
        <p:sp>
          <p:nvSpPr>
            <p:cNvPr id="24" name="Round Same Side Corner Rectangle 16"/>
            <p:cNvSpPr/>
            <p:nvPr/>
          </p:nvSpPr>
          <p:spPr>
            <a:xfrm>
              <a:off x="1134326" y="4505720"/>
              <a:ext cx="3529919" cy="5269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anchor="ctr"/>
            <a:lstStyle/>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始終保持連接</a:t>
              </a:r>
              <a:endParaRPr lang="zh-CN" altLang="en-US" sz="1200" dirty="0">
                <a:solidFill>
                  <a:schemeClr val="tx1"/>
                </a:solidFill>
                <a:ea typeface="宋体" charset="-122"/>
              </a:endParaRPr>
            </a:p>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允許</a:t>
              </a:r>
              <a:r>
                <a:rPr lang="en-US" altLang="zh-TW" sz="1200" dirty="0" smtClean="0">
                  <a:solidFill>
                    <a:schemeClr val="tx1"/>
                  </a:solidFill>
                  <a:ea typeface="宋体" charset="-122"/>
                </a:rPr>
                <a:t>Push </a:t>
              </a:r>
              <a:r>
                <a:rPr lang="zh-TW" altLang="en-US" sz="1200" dirty="0" smtClean="0">
                  <a:solidFill>
                    <a:schemeClr val="tx1"/>
                  </a:solidFill>
                  <a:ea typeface="宋体" charset="-122"/>
                </a:rPr>
                <a:t>技術</a:t>
              </a:r>
              <a:endParaRPr lang="zh-CN" altLang="en-US" sz="1200" dirty="0">
                <a:solidFill>
                  <a:schemeClr val="tx1"/>
                </a:solidFill>
                <a:ea typeface="宋体" charset="-122"/>
              </a:endParaRPr>
            </a:p>
          </p:txBody>
        </p:sp>
        <p:grpSp>
          <p:nvGrpSpPr>
            <p:cNvPr id="10" name="Group 47"/>
            <p:cNvGrpSpPr>
              <a:grpSpLocks/>
            </p:cNvGrpSpPr>
            <p:nvPr/>
          </p:nvGrpSpPr>
          <p:grpSpPr bwMode="auto">
            <a:xfrm>
              <a:off x="381000" y="4454931"/>
              <a:ext cx="918100" cy="612648"/>
              <a:chOff x="381000" y="2349500"/>
              <a:chExt cx="918100" cy="612648"/>
            </a:xfrm>
          </p:grpSpPr>
          <p:sp>
            <p:nvSpPr>
              <p:cNvPr id="49" name="Rounded Rectangle 48"/>
              <p:cNvSpPr/>
              <p:nvPr/>
            </p:nvSpPr>
            <p:spPr>
              <a:xfrm>
                <a:off x="381000" y="2349500"/>
                <a:ext cx="918100" cy="612648"/>
              </a:xfrm>
              <a:prstGeom prst="roundRect">
                <a:avLst/>
              </a:prstGeom>
              <a:gradFill>
                <a:gsLst>
                  <a:gs pos="0">
                    <a:schemeClr val="accent5">
                      <a:lumMod val="50000"/>
                      <a:alpha val="25000"/>
                    </a:schemeClr>
                  </a:gs>
                  <a:gs pos="100000">
                    <a:schemeClr val="bg1">
                      <a:alpha val="69000"/>
                    </a:schemeClr>
                  </a:gs>
                </a:gsLst>
                <a:lin ang="4500000" scaled="0"/>
              </a:gradFill>
              <a:ln w="22225">
                <a:gradFill flip="none" rotWithShape="1">
                  <a:gsLst>
                    <a:gs pos="0">
                      <a:schemeClr val="accent5">
                        <a:lumMod val="75000"/>
                      </a:schemeClr>
                    </a:gs>
                    <a:gs pos="100000">
                      <a:schemeClr val="accent5">
                        <a:lumMod val="9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177800" h="177800"/>
                <a:bevelB w="203200" h="2032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sp>
          <p:sp>
            <p:nvSpPr>
              <p:cNvPr id="50" name="Rounded Rectangle 6"/>
              <p:cNvSpPr/>
              <p:nvPr/>
            </p:nvSpPr>
            <p:spPr>
              <a:xfrm>
                <a:off x="416187" y="2406638"/>
                <a:ext cx="842894" cy="509482"/>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anchor="ctr"/>
              <a:lstStyle/>
              <a:p>
                <a:pPr algn="ctr" defTabSz="533400">
                  <a:lnSpc>
                    <a:spcPct val="90000"/>
                  </a:lnSpc>
                  <a:spcAft>
                    <a:spcPct val="35000"/>
                  </a:spcAft>
                  <a:defRPr/>
                </a:pPr>
                <a:r>
                  <a:rPr lang="zh-CN" altLang="en-US" sz="1050" b="1">
                    <a:solidFill>
                      <a:schemeClr val="tx1"/>
                    </a:solidFill>
                    <a:ea typeface="宋体" charset="-122"/>
                  </a:rPr>
                  <a:t>可靠性</a:t>
                </a:r>
                <a:endParaRPr lang="zh-CN" altLang="en-US" sz="1050">
                  <a:solidFill>
                    <a:schemeClr val="tx1"/>
                  </a:solidFill>
                  <a:ea typeface="宋体" charset="-122"/>
                </a:endParaRPr>
              </a:p>
            </p:txBody>
          </p:sp>
        </p:grpSp>
      </p:grpSp>
      <p:grpSp>
        <p:nvGrpSpPr>
          <p:cNvPr id="11" name="Group 55"/>
          <p:cNvGrpSpPr>
            <a:grpSpLocks/>
          </p:cNvGrpSpPr>
          <p:nvPr/>
        </p:nvGrpSpPr>
        <p:grpSpPr bwMode="auto">
          <a:xfrm>
            <a:off x="204788" y="5462588"/>
            <a:ext cx="4662487" cy="612775"/>
            <a:chOff x="381000" y="5183368"/>
            <a:chExt cx="4740679" cy="612648"/>
          </a:xfrm>
        </p:grpSpPr>
        <p:sp>
          <p:nvSpPr>
            <p:cNvPr id="40" name="Round Same Side Corner Rectangle 39"/>
            <p:cNvSpPr/>
            <p:nvPr/>
          </p:nvSpPr>
          <p:spPr>
            <a:xfrm rot="5400000">
              <a:off x="2957418" y="3587228"/>
              <a:ext cx="502882" cy="3825640"/>
            </a:xfrm>
            <a:prstGeom prst="round2SameRect">
              <a:avLst/>
            </a:prstGeom>
            <a:gradFill flip="none" rotWithShape="1">
              <a:gsLst>
                <a:gs pos="0">
                  <a:schemeClr val="tx1">
                    <a:alpha val="0"/>
                  </a:schemeClr>
                </a:gs>
                <a:gs pos="75000">
                  <a:schemeClr val="tx1">
                    <a:alpha val="25000"/>
                  </a:schemeClr>
                </a:gs>
                <a:gs pos="100000">
                  <a:schemeClr val="tx1">
                    <a:alpha val="60000"/>
                  </a:schemeClr>
                </a:gs>
              </a:gsLst>
              <a:lin ang="18900000" scaled="1"/>
              <a:tileRect/>
            </a:gradFill>
            <a:ln w="19050">
              <a:gradFill>
                <a:gsLst>
                  <a:gs pos="0">
                    <a:schemeClr val="accent5">
                      <a:lumMod val="75000"/>
                    </a:schemeClr>
                  </a:gs>
                  <a:gs pos="100000">
                    <a:schemeClr val="accent5">
                      <a:lumMod val="90000"/>
                    </a:schemeClr>
                  </a:gs>
                </a:gsLst>
                <a:lin ang="5400000" scaled="0"/>
              </a:gradFill>
              <a:headEnd type="none" w="sm" len="sm"/>
              <a:tailEnd type="none" w="sm" len="sm"/>
            </a:ln>
            <a:effectLst>
              <a:outerShdw blurRad="152400" dist="76200" dir="8460000" algn="tr" rotWithShape="0">
                <a:prstClr val="black">
                  <a:alpha val="50000"/>
                </a:prstClr>
              </a:outerShdw>
            </a:effectLst>
          </p:spPr>
          <p:style>
            <a:lnRef idx="2">
              <a:schemeClr val="accent1"/>
            </a:lnRef>
            <a:fillRef idx="1">
              <a:schemeClr val="lt1"/>
            </a:fillRef>
            <a:effectRef idx="0">
              <a:schemeClr val="accent1"/>
            </a:effectRef>
            <a:fontRef idx="minor">
              <a:schemeClr val="dk1"/>
            </a:fontRef>
          </p:style>
        </p:sp>
        <p:sp>
          <p:nvSpPr>
            <p:cNvPr id="20" name="Round Same Side Corner Rectangle 20"/>
            <p:cNvSpPr/>
            <p:nvPr/>
          </p:nvSpPr>
          <p:spPr>
            <a:xfrm>
              <a:off x="1133181" y="5230983"/>
              <a:ext cx="3531701" cy="5332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anchor="ctr"/>
            <a:lstStyle/>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減少使用者配置工作</a:t>
              </a:r>
              <a:endParaRPr lang="zh-CN" altLang="en-US" sz="1200" dirty="0">
                <a:solidFill>
                  <a:schemeClr val="tx1"/>
                </a:solidFill>
                <a:ea typeface="宋体" charset="-122"/>
              </a:endParaRPr>
            </a:p>
            <a:p>
              <a:pPr marL="174625" lvl="2" indent="-174625" eaLnBrk="0" hangingPunct="0">
                <a:lnSpc>
                  <a:spcPct val="90000"/>
                </a:lnSpc>
                <a:buClr>
                  <a:schemeClr val="tx2"/>
                </a:buClr>
                <a:buSzPct val="75000"/>
                <a:buFontTx/>
                <a:buBlip>
                  <a:blip r:embed="rId3"/>
                </a:buBlip>
                <a:defRPr/>
              </a:pPr>
              <a:r>
                <a:rPr lang="zh-TW" altLang="en-US" sz="1200" dirty="0" smtClean="0">
                  <a:solidFill>
                    <a:schemeClr val="tx1"/>
                  </a:solidFill>
                  <a:ea typeface="宋体" charset="-122"/>
                </a:rPr>
                <a:t>透明化使用者和應用程式</a:t>
              </a:r>
              <a:endParaRPr lang="en-US" altLang="zh-CN" sz="1200" dirty="0">
                <a:solidFill>
                  <a:schemeClr val="tx1"/>
                </a:solidFill>
                <a:ea typeface="宋体" charset="-122"/>
              </a:endParaRPr>
            </a:p>
          </p:txBody>
        </p:sp>
        <p:grpSp>
          <p:nvGrpSpPr>
            <p:cNvPr id="12" name="Group 50"/>
            <p:cNvGrpSpPr>
              <a:grpSpLocks/>
            </p:cNvGrpSpPr>
            <p:nvPr/>
          </p:nvGrpSpPr>
          <p:grpSpPr bwMode="auto">
            <a:xfrm>
              <a:off x="381000" y="5183368"/>
              <a:ext cx="918100" cy="612648"/>
              <a:chOff x="381000" y="2339975"/>
              <a:chExt cx="918100" cy="612648"/>
            </a:xfrm>
          </p:grpSpPr>
          <p:sp>
            <p:nvSpPr>
              <p:cNvPr id="52" name="Rounded Rectangle 51"/>
              <p:cNvSpPr/>
              <p:nvPr/>
            </p:nvSpPr>
            <p:spPr>
              <a:xfrm>
                <a:off x="381000" y="2339975"/>
                <a:ext cx="918100" cy="612648"/>
              </a:xfrm>
              <a:prstGeom prst="roundRect">
                <a:avLst/>
              </a:prstGeom>
              <a:gradFill>
                <a:gsLst>
                  <a:gs pos="0">
                    <a:schemeClr val="accent5">
                      <a:lumMod val="50000"/>
                      <a:alpha val="25000"/>
                    </a:schemeClr>
                  </a:gs>
                  <a:gs pos="100000">
                    <a:schemeClr val="bg1">
                      <a:alpha val="69000"/>
                    </a:schemeClr>
                  </a:gs>
                </a:gsLst>
                <a:lin ang="4500000" scaled="0"/>
              </a:gradFill>
              <a:ln w="22225">
                <a:gradFill flip="none" rotWithShape="1">
                  <a:gsLst>
                    <a:gs pos="0">
                      <a:schemeClr val="accent5">
                        <a:lumMod val="75000"/>
                      </a:schemeClr>
                    </a:gs>
                    <a:gs pos="100000">
                      <a:schemeClr val="accent5">
                        <a:lumMod val="9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177800" h="177800"/>
                <a:bevelB w="203200" h="2032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sp>
          <p:sp>
            <p:nvSpPr>
              <p:cNvPr id="53" name="Rounded Rectangle 6"/>
              <p:cNvSpPr/>
              <p:nvPr/>
            </p:nvSpPr>
            <p:spPr>
              <a:xfrm>
                <a:off x="414896" y="2406636"/>
                <a:ext cx="845801" cy="509481"/>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anchor="ctr"/>
              <a:lstStyle/>
              <a:p>
                <a:pPr algn="ctr" defTabSz="533400">
                  <a:lnSpc>
                    <a:spcPct val="90000"/>
                  </a:lnSpc>
                  <a:spcAft>
                    <a:spcPct val="35000"/>
                  </a:spcAft>
                  <a:defRPr/>
                </a:pPr>
                <a:r>
                  <a:rPr lang="zh-CN" altLang="en-US" sz="1050" b="1" smtClean="0">
                    <a:solidFill>
                      <a:schemeClr val="tx1"/>
                    </a:solidFill>
                    <a:ea typeface="宋体" charset="-122"/>
                  </a:rPr>
                  <a:t>簡便</a:t>
                </a:r>
                <a:endParaRPr lang="zh-CN" altLang="en-US" sz="1050">
                  <a:solidFill>
                    <a:schemeClr val="tx1"/>
                  </a:solidFill>
                  <a:ea typeface="宋体" charset="-122"/>
                </a:endParaRPr>
              </a:p>
            </p:txBody>
          </p:sp>
        </p:grpSp>
      </p:grpSp>
      <p:sp>
        <p:nvSpPr>
          <p:cNvPr id="2" name="Title 1"/>
          <p:cNvSpPr>
            <a:spLocks noGrp="1"/>
          </p:cNvSpPr>
          <p:nvPr>
            <p:ph type="title" idx="4294967295"/>
          </p:nvPr>
        </p:nvSpPr>
        <p:spPr>
          <a:xfrm>
            <a:off x="381000" y="228600"/>
            <a:ext cx="8458200" cy="584775"/>
          </a:xfrm>
        </p:spPr>
        <p:txBody>
          <a:bodyPr/>
          <a:lstStyle/>
          <a:p>
            <a:pPr>
              <a:defRPr/>
            </a:pPr>
            <a:r>
              <a:rPr lang="zh-TW" altLang="en-US" sz="3200" dirty="0" smtClean="0"/>
              <a:t>安全的企業資料存取</a:t>
            </a:r>
            <a:endParaRPr sz="3200" dirty="0"/>
          </a:p>
        </p:txBody>
      </p:sp>
      <p:sp>
        <p:nvSpPr>
          <p:cNvPr id="3" name="Text Placeholder 2"/>
          <p:cNvSpPr>
            <a:spLocks noGrp="1"/>
          </p:cNvSpPr>
          <p:nvPr>
            <p:ph type="body" idx="4294967295"/>
          </p:nvPr>
        </p:nvSpPr>
        <p:spPr>
          <a:xfrm>
            <a:off x="381000" y="984097"/>
            <a:ext cx="8458200" cy="1301895"/>
          </a:xfrm>
        </p:spPr>
        <p:txBody>
          <a:bodyPr/>
          <a:lstStyle/>
          <a:p>
            <a:pPr>
              <a:defRPr/>
            </a:pPr>
            <a:r>
              <a:rPr lang="zh-TW" altLang="en-US" sz="1800" dirty="0" smtClean="0">
                <a:effectLst>
                  <a:outerShdw blurRad="38100" dist="38100" dir="2700000" algn="tl">
                    <a:srgbClr val="000000"/>
                  </a:outerShdw>
                </a:effectLst>
                <a:ea typeface="宋体" charset="-122"/>
              </a:rPr>
              <a:t>對防火牆後的企業網路和應用程式進行安全登入與操作</a:t>
            </a:r>
            <a:endParaRPr lang="en-US" altLang="zh-CN" sz="1800" dirty="0" smtClean="0">
              <a:effectLst>
                <a:outerShdw blurRad="38100" dist="38100" dir="2700000" algn="tl">
                  <a:srgbClr val="000000"/>
                </a:outerShdw>
              </a:effectLst>
              <a:ea typeface="宋体" charset="-122"/>
            </a:endParaRPr>
          </a:p>
          <a:p>
            <a:pPr lvl="1">
              <a:defRPr/>
            </a:pPr>
            <a:r>
              <a:rPr lang="zh-TW" altLang="en-US" sz="1600" dirty="0" smtClean="0">
                <a:effectLst>
                  <a:outerShdw blurRad="38100" dist="38100" dir="2700000" algn="tl">
                    <a:srgbClr val="000000"/>
                  </a:outerShdw>
                </a:effectLst>
                <a:ea typeface="宋体" charset="-122"/>
              </a:rPr>
              <a:t>可登入與操作企業網內的任何</a:t>
            </a:r>
            <a:r>
              <a:rPr lang="en-US" altLang="zh-CN" sz="1600" dirty="0" smtClean="0">
                <a:effectLst>
                  <a:outerShdw blurRad="38100" dist="38100" dir="2700000" algn="tl">
                    <a:srgbClr val="000000"/>
                  </a:outerShdw>
                </a:effectLst>
                <a:ea typeface="宋体" charset="-122"/>
              </a:rPr>
              <a:t> </a:t>
            </a:r>
            <a:r>
              <a:rPr lang="zh-CN" altLang="en-US" sz="1600" dirty="0" smtClean="0">
                <a:effectLst>
                  <a:outerShdw blurRad="38100" dist="38100" dir="2700000" algn="tl">
                    <a:srgbClr val="000000"/>
                  </a:outerShdw>
                </a:effectLst>
                <a:ea typeface="宋体" charset="-122"/>
              </a:rPr>
              <a:t>數據</a:t>
            </a:r>
            <a:r>
              <a:rPr lang="en-US" altLang="zh-CN" sz="1600" dirty="0" smtClean="0">
                <a:effectLst>
                  <a:outerShdw blurRad="38100" dist="38100" dir="2700000" algn="tl">
                    <a:srgbClr val="000000"/>
                  </a:outerShdw>
                </a:effectLst>
                <a:ea typeface="宋体" charset="-122"/>
              </a:rPr>
              <a:t>! (SAP</a:t>
            </a:r>
            <a:r>
              <a:rPr lang="zh-CN" altLang="en-US" sz="1600" dirty="0" smtClean="0">
                <a:effectLst>
                  <a:outerShdw blurRad="38100" dist="38100" dir="2700000" algn="tl">
                    <a:srgbClr val="000000"/>
                  </a:outerShdw>
                </a:effectLst>
                <a:ea typeface="宋体" charset="-122"/>
              </a:rPr>
              <a:t>、</a:t>
            </a:r>
            <a:r>
              <a:rPr lang="en-US" altLang="zh-CN" sz="1600" dirty="0" smtClean="0">
                <a:effectLst>
                  <a:outerShdw blurRad="38100" dist="38100" dir="2700000" algn="tl">
                    <a:srgbClr val="000000"/>
                  </a:outerShdw>
                </a:effectLst>
                <a:ea typeface="宋体" charset="-122"/>
              </a:rPr>
              <a:t> Siebel</a:t>
            </a:r>
            <a:r>
              <a:rPr lang="zh-CN" altLang="en-US" sz="1600" dirty="0" smtClean="0">
                <a:effectLst>
                  <a:outerShdw blurRad="38100" dist="38100" dir="2700000" algn="tl">
                    <a:srgbClr val="000000"/>
                  </a:outerShdw>
                </a:effectLst>
                <a:ea typeface="宋体" charset="-122"/>
              </a:rPr>
              <a:t>、</a:t>
            </a:r>
            <a:r>
              <a:rPr lang="en-US" altLang="zh-CN" sz="1600" dirty="0" smtClean="0">
                <a:effectLst>
                  <a:outerShdw blurRad="38100" dist="38100" dir="2700000" algn="tl">
                    <a:srgbClr val="000000"/>
                  </a:outerShdw>
                </a:effectLst>
                <a:ea typeface="宋体" charset="-122"/>
              </a:rPr>
              <a:t>intranet</a:t>
            </a:r>
            <a:r>
              <a:rPr lang="zh-CN" altLang="en-US" sz="1600" dirty="0" smtClean="0">
                <a:effectLst>
                  <a:outerShdw blurRad="38100" dist="38100" dir="2700000" algn="tl">
                    <a:srgbClr val="000000"/>
                  </a:outerShdw>
                </a:effectLst>
                <a:ea typeface="宋体" charset="-122"/>
              </a:rPr>
              <a:t>網站、</a:t>
            </a:r>
            <a:r>
              <a:rPr lang="en-US" altLang="zh-CN" sz="1600" dirty="0" smtClean="0">
                <a:effectLst>
                  <a:outerShdw blurRad="38100" dist="38100" dir="2700000" algn="tl">
                    <a:srgbClr val="000000"/>
                  </a:outerShdw>
                </a:effectLst>
                <a:ea typeface="宋体" charset="-122"/>
              </a:rPr>
              <a:t>SQL</a:t>
            </a:r>
            <a:r>
              <a:rPr lang="zh-CN" altLang="en-US" sz="1600" dirty="0" smtClean="0">
                <a:effectLst>
                  <a:outerShdw blurRad="38100" dist="38100" dir="2700000" algn="tl">
                    <a:srgbClr val="000000"/>
                  </a:outerShdw>
                </a:effectLst>
                <a:ea typeface="宋体" charset="-122"/>
              </a:rPr>
              <a:t>等</a:t>
            </a:r>
            <a:r>
              <a:rPr lang="en-US" altLang="zh-CN" sz="1600" dirty="0" smtClean="0">
                <a:effectLst>
                  <a:outerShdw blurRad="38100" dist="38100" dir="2700000" algn="tl">
                    <a:srgbClr val="000000"/>
                  </a:outerShdw>
                </a:effectLst>
                <a:ea typeface="宋体" charset="-122"/>
              </a:rPr>
              <a:t>)</a:t>
            </a:r>
          </a:p>
          <a:p>
            <a:pPr>
              <a:defRPr/>
            </a:pPr>
            <a:r>
              <a:rPr lang="zh-CN" altLang="en-US" sz="1800" dirty="0" smtClean="0">
                <a:effectLst>
                  <a:outerShdw blurRad="38100" dist="38100" dir="2700000" algn="tl">
                    <a:srgbClr val="000000"/>
                  </a:outerShdw>
                </a:effectLst>
                <a:ea typeface="宋体" charset="-122"/>
              </a:rPr>
              <a:t>相容桌面</a:t>
            </a:r>
            <a:r>
              <a:rPr lang="en-US" altLang="zh-CN" sz="1800" dirty="0" smtClean="0">
                <a:effectLst>
                  <a:outerShdw blurRad="38100" dist="38100" dir="2700000" algn="tl">
                    <a:srgbClr val="000000"/>
                  </a:outerShdw>
                </a:effectLst>
                <a:ea typeface="宋体" charset="-122"/>
              </a:rPr>
              <a:t>/</a:t>
            </a:r>
            <a:r>
              <a:rPr lang="zh-CN" altLang="en-US" sz="1800" dirty="0" smtClean="0">
                <a:effectLst>
                  <a:outerShdw blurRad="38100" dist="38100" dir="2700000" algn="tl">
                    <a:srgbClr val="000000"/>
                  </a:outerShdw>
                </a:effectLst>
                <a:ea typeface="宋体" charset="-122"/>
              </a:rPr>
              <a:t>可擕式</a:t>
            </a:r>
            <a:r>
              <a:rPr lang="en-US" altLang="zh-CN" sz="1800" dirty="0" smtClean="0">
                <a:effectLst>
                  <a:outerShdw blurRad="38100" dist="38100" dir="2700000" algn="tl">
                    <a:srgbClr val="000000"/>
                  </a:outerShdw>
                </a:effectLst>
                <a:ea typeface="宋体" charset="-122"/>
              </a:rPr>
              <a:t>PC</a:t>
            </a:r>
            <a:r>
              <a:rPr lang="zh-TW" altLang="en-US" sz="1800" dirty="0" smtClean="0">
                <a:effectLst>
                  <a:outerShdw blurRad="38100" dist="38100" dir="2700000" algn="tl">
                    <a:srgbClr val="000000"/>
                  </a:outerShdw>
                </a:effectLst>
                <a:ea typeface="宋体" charset="-122"/>
              </a:rPr>
              <a:t>現有的遠端存取模式 ，並可擴展到更廣泛的應用場景。</a:t>
            </a:r>
            <a:endParaRPr lang="zh-CN" altLang="en-US" sz="1800" dirty="0" smtClean="0">
              <a:effectLst>
                <a:outerShdw blurRad="38100" dist="38100" dir="2700000" algn="tl">
                  <a:srgbClr val="000000"/>
                </a:outerShdw>
              </a:effectLst>
              <a:ea typeface="宋体" charset="-122"/>
            </a:endParaRPr>
          </a:p>
          <a:p>
            <a:pPr lvl="1">
              <a:defRPr/>
            </a:pPr>
            <a:r>
              <a:rPr lang="zh-TW" altLang="en-US" sz="1600" dirty="0" smtClean="0">
                <a:effectLst>
                  <a:outerShdw blurRad="38100" dist="38100" dir="2700000" algn="tl">
                    <a:srgbClr val="000000"/>
                  </a:outerShdw>
                </a:effectLst>
                <a:ea typeface="宋体" charset="-122"/>
              </a:rPr>
              <a:t>支援精簡型用戶端和胖用戶端應用程式</a:t>
            </a:r>
            <a:endParaRPr lang="en-US" altLang="zh-CN" sz="1600" dirty="0" smtClean="0">
              <a:effectLst>
                <a:outerShdw blurRad="38100" dist="38100" dir="2700000" algn="tl">
                  <a:srgbClr val="000000"/>
                </a:outerShdw>
              </a:effectLst>
              <a:ea typeface="宋体" charset="-122"/>
            </a:endParaRPr>
          </a:p>
        </p:txBody>
      </p:sp>
      <p:grpSp>
        <p:nvGrpSpPr>
          <p:cNvPr id="13" name="Group 97"/>
          <p:cNvGrpSpPr>
            <a:grpSpLocks/>
          </p:cNvGrpSpPr>
          <p:nvPr/>
        </p:nvGrpSpPr>
        <p:grpSpPr bwMode="auto">
          <a:xfrm>
            <a:off x="4929190" y="2000240"/>
            <a:ext cx="4494213" cy="4406900"/>
            <a:chOff x="4902060" y="1662301"/>
            <a:chExt cx="4495072" cy="4405619"/>
          </a:xfrm>
        </p:grpSpPr>
        <p:sp>
          <p:nvSpPr>
            <p:cNvPr id="64" name="Rounded Rectangle 63"/>
            <p:cNvSpPr/>
            <p:nvPr/>
          </p:nvSpPr>
          <p:spPr bwMode="auto">
            <a:xfrm>
              <a:off x="5102600" y="1662301"/>
              <a:ext cx="3788181" cy="4405619"/>
            </a:xfrm>
            <a:prstGeom prst="roundRect">
              <a:avLst>
                <a:gd name="adj" fmla="val 5182"/>
              </a:avLst>
            </a:prstGeom>
            <a:gradFill>
              <a:gsLst>
                <a:gs pos="0">
                  <a:schemeClr val="accent5">
                    <a:lumMod val="50000"/>
                    <a:alpha val="25000"/>
                  </a:schemeClr>
                </a:gs>
                <a:gs pos="100000">
                  <a:schemeClr val="bg1">
                    <a:alpha val="69000"/>
                  </a:schemeClr>
                </a:gs>
              </a:gsLst>
              <a:lin ang="4500000" scaled="0"/>
            </a:gradFill>
            <a:ln w="22225">
              <a:gradFill flip="none" rotWithShape="1">
                <a:gsLst>
                  <a:gs pos="0">
                    <a:schemeClr val="accent5">
                      <a:lumMod val="75000"/>
                    </a:schemeClr>
                  </a:gs>
                  <a:gs pos="100000">
                    <a:schemeClr val="accent5">
                      <a:lumMod val="9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177800" h="177800"/>
              <a:bevelB w="203200" h="2032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a:spAutoFit/>
            </a:bodyPr>
            <a:lstStyle/>
            <a:p>
              <a:pPr marL="447675" indent="-447675">
                <a:lnSpc>
                  <a:spcPct val="90000"/>
                </a:lnSpc>
                <a:spcBef>
                  <a:spcPct val="30000"/>
                </a:spcBef>
                <a:buClr>
                  <a:schemeClr val="tx2"/>
                </a:buClr>
                <a:buSzPct val="95000"/>
                <a:buFont typeface="Wingdings 2" pitchFamily="18" charset="2"/>
                <a:buBlip>
                  <a:blip r:embed="rId4"/>
                </a:buBlip>
                <a:defRPr/>
              </a:pPr>
              <a:endParaRPr lang="en-US" sz="2800" b="1" dirty="0">
                <a:solidFill>
                  <a:schemeClr val="tx1"/>
                </a:solidFill>
                <a:effectLst>
                  <a:outerShdw blurRad="38100" dist="38100" dir="2700000" algn="tl">
                    <a:srgbClr val="000000">
                      <a:alpha val="43137"/>
                    </a:srgbClr>
                  </a:outerShdw>
                </a:effectLst>
              </a:endParaRPr>
            </a:p>
          </p:txBody>
        </p:sp>
        <p:sp>
          <p:nvSpPr>
            <p:cNvPr id="62" name="Oval 61"/>
            <p:cNvSpPr/>
            <p:nvPr/>
          </p:nvSpPr>
          <p:spPr>
            <a:xfrm>
              <a:off x="5389102" y="1762827"/>
              <a:ext cx="3204568" cy="801444"/>
            </a:xfrm>
            <a:prstGeom prst="ellipse">
              <a:avLst/>
            </a:prstGeom>
            <a:solidFill>
              <a:schemeClr val="bg1"/>
            </a:solidFill>
            <a:ln w="22225">
              <a:noFill/>
              <a:headEnd type="none" w="med" len="med"/>
              <a:tailEnd type="none" w="med" len="med"/>
            </a:ln>
            <a:effectLst>
              <a:outerShdw blurRad="149987" dist="250190" dir="8460000" algn="ctr">
                <a:srgbClr val="000000">
                  <a:alpha val="28000"/>
                </a:srgbClr>
              </a:outerShdw>
            </a:effectLst>
            <a:scene3d>
              <a:camera prst="perspectiveRelaxed"/>
              <a:lightRig rig="balanced" dir="t"/>
            </a:scene3d>
            <a:sp3d>
              <a:bevelT w="25400" h="25400"/>
              <a:bevelB w="0" h="1905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sp>
          <p:nvSpPr>
            <p:cNvPr id="63" name="Oval 62"/>
            <p:cNvSpPr/>
            <p:nvPr/>
          </p:nvSpPr>
          <p:spPr>
            <a:xfrm>
              <a:off x="6331093" y="3233480"/>
              <a:ext cx="1432505" cy="458919"/>
            </a:xfrm>
            <a:prstGeom prst="ellipse">
              <a:avLst/>
            </a:prstGeom>
            <a:solidFill>
              <a:srgbClr val="C76D0B"/>
            </a:solidFill>
            <a:ln w="22225">
              <a:noFill/>
              <a:headEnd type="none" w="med" len="med"/>
              <a:tailEnd type="none" w="med" len="med"/>
            </a:ln>
            <a:effectLst>
              <a:outerShdw blurRad="149987" dist="250190" dir="8460000" algn="ctr">
                <a:srgbClr val="000000">
                  <a:alpha val="28000"/>
                </a:srgbClr>
              </a:outerShdw>
            </a:effectLst>
            <a:scene3d>
              <a:camera prst="perspectiveRelaxed"/>
              <a:lightRig rig="balanced" dir="t"/>
            </a:scene3d>
            <a:sp3d>
              <a:bevelT w="25400" h="25400"/>
              <a:bevelB w="0" h="1270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solidFill>
                  <a:schemeClr val="tx1"/>
                </a:solidFill>
                <a:effectLst>
                  <a:outerShdw blurRad="38100" dist="38100" dir="2700000" algn="tl">
                    <a:srgbClr val="000000">
                      <a:alpha val="43137"/>
                    </a:srgbClr>
                  </a:outerShdw>
                </a:effectLst>
              </a:endParaRPr>
            </a:p>
          </p:txBody>
        </p:sp>
        <p:sp>
          <p:nvSpPr>
            <p:cNvPr id="56" name="TextBox 55"/>
            <p:cNvSpPr txBox="1"/>
            <p:nvPr/>
          </p:nvSpPr>
          <p:spPr bwMode="auto">
            <a:xfrm>
              <a:off x="7706121" y="3592140"/>
              <a:ext cx="406478" cy="203141"/>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en-US" sz="800" dirty="0">
                  <a:effectLst>
                    <a:outerShdw blurRad="38100" dist="38100" dir="2700000" algn="tl">
                      <a:srgbClr val="000000">
                        <a:alpha val="43137"/>
                      </a:srgbClr>
                    </a:outerShdw>
                  </a:effectLst>
                  <a:latin typeface="Arial" pitchFamily="34" charset="0"/>
                  <a:ea typeface="+mn-ea"/>
                  <a:cs typeface="Arial" pitchFamily="34" charset="0"/>
                </a:rPr>
                <a:t>DMZ</a:t>
              </a:r>
            </a:p>
          </p:txBody>
        </p:sp>
        <p:sp>
          <p:nvSpPr>
            <p:cNvPr id="59" name="TextBox 58"/>
            <p:cNvSpPr txBox="1"/>
            <p:nvPr/>
          </p:nvSpPr>
          <p:spPr bwMode="auto">
            <a:xfrm>
              <a:off x="7304407" y="2244745"/>
              <a:ext cx="793902" cy="201553"/>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zh-TW" altLang="en-US" sz="800" smtClean="0">
                  <a:effectLst>
                    <a:outerShdw blurRad="38100" dist="38100" dir="2700000" algn="tl">
                      <a:srgbClr val="000000"/>
                    </a:outerShdw>
                  </a:effectLst>
                </a:rPr>
                <a:t>企業內部網站</a:t>
              </a:r>
              <a:endParaRPr lang="zh-CN" altLang="en-US" sz="800">
                <a:effectLst>
                  <a:outerShdw blurRad="38100" dist="38100" dir="2700000" algn="tl">
                    <a:srgbClr val="000000"/>
                  </a:outerShdw>
                </a:effectLst>
              </a:endParaRPr>
            </a:p>
          </p:txBody>
        </p:sp>
        <p:sp>
          <p:nvSpPr>
            <p:cNvPr id="60" name="TextBox 59"/>
            <p:cNvSpPr txBox="1"/>
            <p:nvPr/>
          </p:nvSpPr>
          <p:spPr bwMode="auto">
            <a:xfrm>
              <a:off x="5364111" y="2244745"/>
              <a:ext cx="697760" cy="203074"/>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zh-CN" altLang="en-US" sz="800" smtClean="0">
                  <a:effectLst>
                    <a:outerShdw blurRad="38100" dist="38100" dir="2700000" algn="tl">
                      <a:srgbClr val="000000"/>
                    </a:outerShdw>
                  </a:effectLst>
                </a:rPr>
                <a:t>網域控制站</a:t>
              </a:r>
              <a:endParaRPr lang="zh-CN" altLang="en-US" sz="800">
                <a:effectLst>
                  <a:outerShdw blurRad="38100" dist="38100" dir="2700000" algn="tl">
                    <a:srgbClr val="000000"/>
                  </a:outerShdw>
                </a:effectLst>
              </a:endParaRPr>
            </a:p>
          </p:txBody>
        </p:sp>
        <p:pic>
          <p:nvPicPr>
            <p:cNvPr id="122942" name="Picture 3"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6863055" y="3199441"/>
              <a:ext cx="309260" cy="397886"/>
            </a:xfrm>
            <a:prstGeom prst="rect">
              <a:avLst/>
            </a:prstGeom>
            <a:noFill/>
            <a:ln w="9525">
              <a:noFill/>
              <a:miter lim="800000"/>
              <a:headEnd/>
              <a:tailEnd/>
            </a:ln>
          </p:spPr>
        </p:pic>
        <p:pic>
          <p:nvPicPr>
            <p:cNvPr id="62491" name="Picture 27" descr="C:\Program Files\Microsoft Resource DVD Artwork\DVD_ART\Artwork_Imagery\HARDWARE_IMAGERY\Photos - OEM Hardware\Server Computer\HP Server rx9610.png"/>
            <p:cNvPicPr>
              <a:picLocks noChangeAspect="1" noChangeArrowheads="1"/>
            </p:cNvPicPr>
            <p:nvPr/>
          </p:nvPicPr>
          <p:blipFill>
            <a:blip r:embed="rId6">
              <a:lum bright="10000" contrast="20000"/>
            </a:blip>
            <a:srcRect/>
            <a:stretch>
              <a:fillRect/>
            </a:stretch>
          </p:blipFill>
          <p:spPr bwMode="auto">
            <a:xfrm flipH="1">
              <a:off x="5600694" y="1724196"/>
              <a:ext cx="211178" cy="528483"/>
            </a:xfrm>
            <a:prstGeom prst="rect">
              <a:avLst/>
            </a:prstGeom>
            <a:noFill/>
            <a:effectLst>
              <a:outerShdw blurRad="50800" dist="38100" dir="2700000" algn="tl" rotWithShape="0">
                <a:prstClr val="black">
                  <a:alpha val="40000"/>
                </a:prstClr>
              </a:outerShdw>
            </a:effectLst>
          </p:spPr>
        </p:pic>
        <p:pic>
          <p:nvPicPr>
            <p:cNvPr id="122944" name="Picture 3" descr="C:\Program Files\Microsoft Resource DVD Artwork\DVD_ART\Artwork_Imagery\HARDWARE_IMAGERY\Illustration - Misc Hardware\Windows Vista Illustration Icons\Server.png"/>
            <p:cNvPicPr>
              <a:picLocks noChangeAspect="1" noChangeArrowheads="1"/>
            </p:cNvPicPr>
            <p:nvPr/>
          </p:nvPicPr>
          <p:blipFill>
            <a:blip r:embed="rId7"/>
            <a:srcRect/>
            <a:stretch>
              <a:fillRect/>
            </a:stretch>
          </p:blipFill>
          <p:spPr bwMode="auto">
            <a:xfrm>
              <a:off x="8137556" y="1876633"/>
              <a:ext cx="286334" cy="368390"/>
            </a:xfrm>
            <a:prstGeom prst="rect">
              <a:avLst/>
            </a:prstGeom>
            <a:noFill/>
            <a:ln w="9525">
              <a:noFill/>
              <a:miter lim="800000"/>
              <a:headEnd/>
              <a:tailEnd/>
            </a:ln>
          </p:spPr>
        </p:pic>
        <p:pic>
          <p:nvPicPr>
            <p:cNvPr id="122945" name="Picture 3" descr="C:\Program Files\Microsoft Resource DVD Artwork\DVD_ART\Artwork_Imagery\HARDWARE_IMAGERY\Illustration - Misc Hardware\Windows Vista Illustration Icons\Server.png"/>
            <p:cNvPicPr>
              <a:picLocks noChangeAspect="1" noChangeArrowheads="1"/>
            </p:cNvPicPr>
            <p:nvPr/>
          </p:nvPicPr>
          <p:blipFill>
            <a:blip r:embed="rId7"/>
            <a:srcRect/>
            <a:stretch>
              <a:fillRect/>
            </a:stretch>
          </p:blipFill>
          <p:spPr bwMode="auto">
            <a:xfrm>
              <a:off x="7838673" y="1876633"/>
              <a:ext cx="286334" cy="368390"/>
            </a:xfrm>
            <a:prstGeom prst="rect">
              <a:avLst/>
            </a:prstGeom>
            <a:noFill/>
            <a:ln w="9525">
              <a:noFill/>
              <a:miter lim="800000"/>
              <a:headEnd/>
              <a:tailEnd/>
            </a:ln>
          </p:spPr>
        </p:pic>
        <p:pic>
          <p:nvPicPr>
            <p:cNvPr id="122946" name="Picture 3" descr="C:\Program Files\Microsoft Resource DVD Artwork\DVD_ART\Artwork_Imagery\HARDWARE_IMAGERY\Illustration - Misc Hardware\Windows Vista Illustration Icons\Server.png"/>
            <p:cNvPicPr>
              <a:picLocks noChangeAspect="1" noChangeArrowheads="1"/>
            </p:cNvPicPr>
            <p:nvPr/>
          </p:nvPicPr>
          <p:blipFill>
            <a:blip r:embed="rId7"/>
            <a:srcRect/>
            <a:stretch>
              <a:fillRect/>
            </a:stretch>
          </p:blipFill>
          <p:spPr bwMode="auto">
            <a:xfrm>
              <a:off x="7539793" y="1876633"/>
              <a:ext cx="286334" cy="368390"/>
            </a:xfrm>
            <a:prstGeom prst="rect">
              <a:avLst/>
            </a:prstGeom>
            <a:noFill/>
            <a:ln w="9525">
              <a:noFill/>
              <a:miter lim="800000"/>
              <a:headEnd/>
              <a:tailEnd/>
            </a:ln>
          </p:spPr>
        </p:pic>
        <p:pic>
          <p:nvPicPr>
            <p:cNvPr id="122947" name="Picture 3" descr="C:\Program Files\Microsoft Resource DVD Artwork\DVD_ART\Artwork_Imagery\HARDWARE_IMAGERY\Illustration - Misc Hardware\Windows Vista Illustration Icons\Server.png"/>
            <p:cNvPicPr>
              <a:picLocks noChangeAspect="1" noChangeArrowheads="1"/>
            </p:cNvPicPr>
            <p:nvPr/>
          </p:nvPicPr>
          <p:blipFill>
            <a:blip r:embed="rId7"/>
            <a:srcRect/>
            <a:stretch>
              <a:fillRect/>
            </a:stretch>
          </p:blipFill>
          <p:spPr bwMode="auto">
            <a:xfrm>
              <a:off x="7240912" y="1876633"/>
              <a:ext cx="286334" cy="368390"/>
            </a:xfrm>
            <a:prstGeom prst="rect">
              <a:avLst/>
            </a:prstGeom>
            <a:noFill/>
            <a:ln w="9525">
              <a:noFill/>
              <a:miter lim="800000"/>
              <a:headEnd/>
              <a:tailEnd/>
            </a:ln>
          </p:spPr>
        </p:pic>
        <p:pic>
          <p:nvPicPr>
            <p:cNvPr id="122948" name="Picture 3" descr="C:\Program Files\Microsoft Resource DVD Artwork\DVD_ART\Artwork_Imagery\HARDWARE_IMAGERY\Illustration - Misc Hardware\Windows Vista Illustration Icons\Server.png"/>
            <p:cNvPicPr>
              <a:picLocks noChangeAspect="1" noChangeArrowheads="1"/>
            </p:cNvPicPr>
            <p:nvPr/>
          </p:nvPicPr>
          <p:blipFill>
            <a:blip r:embed="rId7"/>
            <a:srcRect/>
            <a:stretch>
              <a:fillRect/>
            </a:stretch>
          </p:blipFill>
          <p:spPr bwMode="auto">
            <a:xfrm>
              <a:off x="6942032" y="1876633"/>
              <a:ext cx="286334" cy="368390"/>
            </a:xfrm>
            <a:prstGeom prst="rect">
              <a:avLst/>
            </a:prstGeom>
            <a:noFill/>
            <a:ln w="9525">
              <a:noFill/>
              <a:miter lim="800000"/>
              <a:headEnd/>
              <a:tailEnd/>
            </a:ln>
          </p:spPr>
        </p:pic>
        <p:pic>
          <p:nvPicPr>
            <p:cNvPr id="122949" name="Picture 3" descr="C:\Program Files\Microsoft Resource DVD Artwork\DVD_ART\Artwork_Imagery\HARDWARE_IMAGERY\Illustration - Misc Hardware\Windows Vista Illustration Icons\Server.png"/>
            <p:cNvPicPr>
              <a:picLocks noChangeAspect="1" noChangeArrowheads="1"/>
            </p:cNvPicPr>
            <p:nvPr/>
          </p:nvPicPr>
          <p:blipFill>
            <a:blip r:embed="rId7"/>
            <a:srcRect/>
            <a:stretch>
              <a:fillRect/>
            </a:stretch>
          </p:blipFill>
          <p:spPr bwMode="auto">
            <a:xfrm>
              <a:off x="6643152" y="1876633"/>
              <a:ext cx="286334" cy="368390"/>
            </a:xfrm>
            <a:prstGeom prst="rect">
              <a:avLst/>
            </a:prstGeom>
            <a:noFill/>
            <a:ln w="9525">
              <a:noFill/>
              <a:miter lim="800000"/>
              <a:headEnd/>
              <a:tailEnd/>
            </a:ln>
          </p:spPr>
        </p:pic>
        <p:pic>
          <p:nvPicPr>
            <p:cNvPr id="122950" name="Picture 3" descr="C:\Program Files\Microsoft Resource DVD Artwork\DVD_ART\Artwork_Imagery\HARDWARE_IMAGERY\Illustration - Misc Hardware\Windows Vista Illustration Icons\Server.png"/>
            <p:cNvPicPr>
              <a:picLocks noChangeAspect="1" noChangeArrowheads="1"/>
            </p:cNvPicPr>
            <p:nvPr/>
          </p:nvPicPr>
          <p:blipFill>
            <a:blip r:embed="rId7"/>
            <a:srcRect/>
            <a:stretch>
              <a:fillRect/>
            </a:stretch>
          </p:blipFill>
          <p:spPr bwMode="auto">
            <a:xfrm>
              <a:off x="6344272" y="1876633"/>
              <a:ext cx="286334" cy="368390"/>
            </a:xfrm>
            <a:prstGeom prst="rect">
              <a:avLst/>
            </a:prstGeom>
            <a:noFill/>
            <a:ln w="9525">
              <a:noFill/>
              <a:miter lim="800000"/>
              <a:headEnd/>
              <a:tailEnd/>
            </a:ln>
          </p:spPr>
        </p:pic>
        <p:grpSp>
          <p:nvGrpSpPr>
            <p:cNvPr id="14" name="Group 97"/>
            <p:cNvGrpSpPr>
              <a:grpSpLocks/>
            </p:cNvGrpSpPr>
            <p:nvPr/>
          </p:nvGrpSpPr>
          <p:grpSpPr bwMode="auto">
            <a:xfrm>
              <a:off x="5916289" y="1932426"/>
              <a:ext cx="413970" cy="312597"/>
              <a:chOff x="6143775" y="2657475"/>
              <a:chExt cx="316252" cy="254000"/>
            </a:xfrm>
          </p:grpSpPr>
          <p:pic>
            <p:nvPicPr>
              <p:cNvPr id="122952" name="Picture 3" descr="C:\Program Files\Microsoft Resource DVD Artwork\DVD_ART\Artwork_Imagery\HARDWARE_IMAGERY\Illustration - Misc Hardware\Windows Vista Illustration Icons\Server.png"/>
              <p:cNvPicPr>
                <a:picLocks noChangeAspect="1" noChangeArrowheads="1"/>
              </p:cNvPicPr>
              <p:nvPr/>
            </p:nvPicPr>
            <p:blipFill>
              <a:blip r:embed="rId8"/>
              <a:srcRect/>
              <a:stretch>
                <a:fillRect/>
              </a:stretch>
            </p:blipFill>
            <p:spPr bwMode="auto">
              <a:xfrm>
                <a:off x="6143775" y="2657475"/>
                <a:ext cx="153133" cy="209550"/>
              </a:xfrm>
              <a:prstGeom prst="rect">
                <a:avLst/>
              </a:prstGeom>
              <a:noFill/>
              <a:ln w="9525">
                <a:noFill/>
                <a:miter lim="800000"/>
                <a:headEnd/>
                <a:tailEnd/>
              </a:ln>
            </p:spPr>
          </p:pic>
          <p:pic>
            <p:nvPicPr>
              <p:cNvPr id="122953" name="Picture 3" descr="C:\Program Files\Microsoft Resource DVD Artwork\DVD_ART\Artwork_Imagery\HARDWARE_IMAGERY\Illustration - Misc Hardware\Windows Vista Illustration Icons\Server.png"/>
              <p:cNvPicPr>
                <a:picLocks noChangeAspect="1" noChangeArrowheads="1"/>
              </p:cNvPicPr>
              <p:nvPr/>
            </p:nvPicPr>
            <p:blipFill>
              <a:blip r:embed="rId9"/>
              <a:srcRect/>
              <a:stretch>
                <a:fillRect/>
              </a:stretch>
            </p:blipFill>
            <p:spPr bwMode="auto">
              <a:xfrm>
                <a:off x="6210450" y="2663529"/>
                <a:ext cx="164950" cy="225721"/>
              </a:xfrm>
              <a:prstGeom prst="rect">
                <a:avLst/>
              </a:prstGeom>
              <a:noFill/>
              <a:ln w="9525">
                <a:noFill/>
                <a:miter lim="800000"/>
                <a:headEnd/>
                <a:tailEnd/>
              </a:ln>
            </p:spPr>
          </p:pic>
          <p:pic>
            <p:nvPicPr>
              <p:cNvPr id="122954" name="Picture 3" descr="C:\Program Files\Microsoft Resource DVD Artwork\DVD_ART\Artwork_Imagery\HARDWARE_IMAGERY\Illustration - Misc Hardware\Windows Vista Illustration Icons\Server.png"/>
              <p:cNvPicPr>
                <a:picLocks noChangeAspect="1" noChangeArrowheads="1"/>
              </p:cNvPicPr>
              <p:nvPr/>
            </p:nvPicPr>
            <p:blipFill>
              <a:blip r:embed="rId10"/>
              <a:srcRect/>
              <a:stretch>
                <a:fillRect/>
              </a:stretch>
            </p:blipFill>
            <p:spPr bwMode="auto">
              <a:xfrm>
                <a:off x="6283475" y="2669879"/>
                <a:ext cx="176552" cy="241596"/>
              </a:xfrm>
              <a:prstGeom prst="rect">
                <a:avLst/>
              </a:prstGeom>
              <a:noFill/>
              <a:ln w="9525">
                <a:noFill/>
                <a:miter lim="800000"/>
                <a:headEnd/>
                <a:tailEnd/>
              </a:ln>
            </p:spPr>
          </p:pic>
        </p:grpSp>
        <p:pic>
          <p:nvPicPr>
            <p:cNvPr id="122955" name="Picture 9"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1"/>
            <a:srcRect/>
            <a:stretch>
              <a:fillRect/>
            </a:stretch>
          </p:blipFill>
          <p:spPr bwMode="auto">
            <a:xfrm>
              <a:off x="8229353" y="2062121"/>
              <a:ext cx="206917" cy="194541"/>
            </a:xfrm>
            <a:prstGeom prst="rect">
              <a:avLst/>
            </a:prstGeom>
            <a:noFill/>
            <a:ln w="9525">
              <a:noFill/>
              <a:miter lim="800000"/>
              <a:headEnd/>
              <a:tailEnd/>
            </a:ln>
          </p:spPr>
        </p:pic>
        <p:pic>
          <p:nvPicPr>
            <p:cNvPr id="122956" name="Picture 8" descr="C:\Program Files\Microsoft Resource DVD Artwork\DVD_ART\Artwork_Imagery\HARDWARE_IMAGERY\Illustration - Misc Hardware\Windows Vista Illustration Icons\Computer.png"/>
            <p:cNvPicPr>
              <a:picLocks noChangeAspect="1" noChangeArrowheads="1"/>
            </p:cNvPicPr>
            <p:nvPr/>
          </p:nvPicPr>
          <p:blipFill>
            <a:blip r:embed="rId12"/>
            <a:srcRect/>
            <a:stretch>
              <a:fillRect/>
            </a:stretch>
          </p:blipFill>
          <p:spPr bwMode="auto">
            <a:xfrm>
              <a:off x="7949927" y="2073760"/>
              <a:ext cx="191000" cy="179576"/>
            </a:xfrm>
            <a:prstGeom prst="rect">
              <a:avLst/>
            </a:prstGeom>
            <a:noFill/>
            <a:ln w="9525">
              <a:noFill/>
              <a:miter lim="800000"/>
              <a:headEnd/>
              <a:tailEnd/>
            </a:ln>
          </p:spPr>
        </p:pic>
        <p:pic>
          <p:nvPicPr>
            <p:cNvPr id="122957" name="Picture 7" descr="C:\Program Files\Microsoft Resource DVD Artwork\DVD_ART\Artwork_Imagery\HARDWARE_IMAGERY\Illustration - Misc Hardware\Windows Vista Illustration Icons\Internet.png"/>
            <p:cNvPicPr>
              <a:picLocks noChangeAspect="1" noChangeArrowheads="1"/>
            </p:cNvPicPr>
            <p:nvPr/>
          </p:nvPicPr>
          <p:blipFill>
            <a:blip r:embed="rId13"/>
            <a:srcRect/>
            <a:stretch>
              <a:fillRect/>
            </a:stretch>
          </p:blipFill>
          <p:spPr bwMode="auto">
            <a:xfrm>
              <a:off x="7659889" y="2108678"/>
              <a:ext cx="148556" cy="139671"/>
            </a:xfrm>
            <a:prstGeom prst="rect">
              <a:avLst/>
            </a:prstGeom>
            <a:noFill/>
            <a:ln w="9525">
              <a:noFill/>
              <a:miter lim="800000"/>
              <a:headEnd/>
              <a:tailEnd/>
            </a:ln>
          </p:spPr>
        </p:pic>
        <p:pic>
          <p:nvPicPr>
            <p:cNvPr id="122958" name="Picture 32" descr="C:\Program Files\Microsoft Resource DVD Artwork\DVD_ART\Artwork_Imagery\Shapes and Graphics\Cylinder\MGX 06 Cyinders\MGX Cylinder DARK BLUE.png"/>
            <p:cNvPicPr>
              <a:picLocks noChangeAspect="1" noChangeArrowheads="1"/>
            </p:cNvPicPr>
            <p:nvPr/>
          </p:nvPicPr>
          <p:blipFill>
            <a:blip r:embed="rId14"/>
            <a:srcRect/>
            <a:stretch>
              <a:fillRect/>
            </a:stretch>
          </p:blipFill>
          <p:spPr bwMode="auto">
            <a:xfrm>
              <a:off x="7401683" y="2098701"/>
              <a:ext cx="122306" cy="137176"/>
            </a:xfrm>
            <a:prstGeom prst="rect">
              <a:avLst/>
            </a:prstGeom>
            <a:noFill/>
            <a:ln w="9525">
              <a:noFill/>
              <a:miter lim="800000"/>
              <a:headEnd/>
              <a:tailEnd/>
            </a:ln>
          </p:spPr>
        </p:pic>
        <p:pic>
          <p:nvPicPr>
            <p:cNvPr id="122959" name="Picture 5" descr="C:\Program Files\Microsoft Resource DVD Artwork\DVD_ART\Artwork_Imagery\Shapes and Graphics\Windows Live Illustration Icons\Windows Live Mail Icon.png"/>
            <p:cNvPicPr>
              <a:picLocks noChangeAspect="1" noChangeArrowheads="1"/>
            </p:cNvPicPr>
            <p:nvPr/>
          </p:nvPicPr>
          <p:blipFill>
            <a:blip r:embed="rId15"/>
            <a:srcRect/>
            <a:stretch>
              <a:fillRect/>
            </a:stretch>
          </p:blipFill>
          <p:spPr bwMode="auto">
            <a:xfrm>
              <a:off x="7081581" y="2102027"/>
              <a:ext cx="152398" cy="116392"/>
            </a:xfrm>
            <a:prstGeom prst="rect">
              <a:avLst/>
            </a:prstGeom>
            <a:noFill/>
            <a:ln w="9525">
              <a:noFill/>
              <a:miter lim="800000"/>
              <a:headEnd/>
              <a:tailEnd/>
            </a:ln>
          </p:spPr>
        </p:pic>
        <p:pic>
          <p:nvPicPr>
            <p:cNvPr id="122960" name="Picture 81" descr="XP icon closed folder.png"/>
            <p:cNvPicPr>
              <a:picLocks noChangeAspect="1"/>
            </p:cNvPicPr>
            <p:nvPr/>
          </p:nvPicPr>
          <p:blipFill>
            <a:blip r:embed="rId16"/>
            <a:srcRect/>
            <a:stretch>
              <a:fillRect/>
            </a:stretch>
          </p:blipFill>
          <p:spPr bwMode="auto">
            <a:xfrm flipH="1">
              <a:off x="6788003" y="2115329"/>
              <a:ext cx="120709" cy="113065"/>
            </a:xfrm>
            <a:prstGeom prst="rect">
              <a:avLst/>
            </a:prstGeom>
            <a:noFill/>
            <a:ln w="9525">
              <a:noFill/>
              <a:miter lim="800000"/>
              <a:headEnd/>
              <a:tailEnd/>
            </a:ln>
          </p:spPr>
        </p:pic>
        <p:pic>
          <p:nvPicPr>
            <p:cNvPr id="122961" name="Picture 4" descr="C:\Program Files\Microsoft Resource DVD Artwork\DVD_ART\Artwork_Imagery\HARDWARE_IMAGERY\Illustration - Misc Hardware\Windows Vista Illustration Icons\Keys.png"/>
            <p:cNvPicPr>
              <a:picLocks noChangeAspect="1" noChangeArrowheads="1"/>
            </p:cNvPicPr>
            <p:nvPr/>
          </p:nvPicPr>
          <p:blipFill>
            <a:blip r:embed="rId17"/>
            <a:srcRect/>
            <a:stretch>
              <a:fillRect/>
            </a:stretch>
          </p:blipFill>
          <p:spPr bwMode="auto">
            <a:xfrm>
              <a:off x="6467901" y="2065446"/>
              <a:ext cx="166241" cy="156298"/>
            </a:xfrm>
            <a:prstGeom prst="rect">
              <a:avLst/>
            </a:prstGeom>
            <a:noFill/>
            <a:ln w="9525">
              <a:noFill/>
              <a:miter lim="800000"/>
              <a:headEnd/>
              <a:tailEnd/>
            </a:ln>
          </p:spPr>
        </p:pic>
        <p:sp>
          <p:nvSpPr>
            <p:cNvPr id="51" name="TextBox 50"/>
            <p:cNvSpPr txBox="1"/>
            <p:nvPr/>
          </p:nvSpPr>
          <p:spPr bwMode="auto">
            <a:xfrm rot="18900000">
              <a:off x="6123081" y="4782419"/>
              <a:ext cx="644648" cy="176162"/>
            </a:xfrm>
            <a:prstGeom prst="rect">
              <a:avLst/>
            </a:prstGeom>
            <a:noFill/>
            <a:ln w="9525">
              <a:noFill/>
              <a:miter lim="800000"/>
              <a:headEnd/>
              <a:tailEnd/>
            </a:ln>
            <a:effectLst/>
          </p:spPr>
          <p:txBody>
            <a:bodyPr>
              <a:spAutoFit/>
            </a:bodyPr>
            <a:lstStyle/>
            <a:p>
              <a:pPr marL="457200" indent="-457200" eaLnBrk="0" hangingPunct="0">
                <a:lnSpc>
                  <a:spcPct val="90000"/>
                </a:lnSpc>
                <a:spcBef>
                  <a:spcPct val="30000"/>
                </a:spcBef>
                <a:buClr>
                  <a:schemeClr val="tx2"/>
                </a:buClr>
                <a:buSzPct val="95000"/>
                <a:defRPr/>
              </a:pPr>
              <a:r>
                <a:rPr lang="zh-CN" altLang="en-US" sz="600" smtClean="0">
                  <a:effectLst>
                    <a:outerShdw blurRad="38100" dist="38100" dir="2700000" algn="tl">
                      <a:srgbClr val="000000">
                        <a:alpha val="43137"/>
                      </a:srgbClr>
                    </a:outerShdw>
                  </a:effectLst>
                  <a:latin typeface="Arial" pitchFamily="34" charset="0"/>
                  <a:ea typeface="+mn-ea"/>
                  <a:cs typeface="Arial" pitchFamily="34" charset="0"/>
                </a:rPr>
                <a:t>移動</a:t>
              </a:r>
              <a:r>
                <a:rPr lang="en-US" sz="600" smtClean="0">
                  <a:effectLst>
                    <a:outerShdw blurRad="38100" dist="38100" dir="2700000" algn="tl">
                      <a:srgbClr val="000000">
                        <a:alpha val="43137"/>
                      </a:srgbClr>
                    </a:outerShdw>
                  </a:effectLst>
                  <a:latin typeface="Arial" pitchFamily="34" charset="0"/>
                  <a:ea typeface="+mn-ea"/>
                  <a:cs typeface="Arial" pitchFamily="34" charset="0"/>
                </a:rPr>
                <a:t> </a:t>
              </a:r>
              <a:r>
                <a:rPr lang="en-US" sz="600" dirty="0">
                  <a:effectLst>
                    <a:outerShdw blurRad="38100" dist="38100" dir="2700000" algn="tl">
                      <a:srgbClr val="000000">
                        <a:alpha val="43137"/>
                      </a:srgbClr>
                    </a:outerShdw>
                  </a:effectLst>
                  <a:latin typeface="Arial" pitchFamily="34" charset="0"/>
                  <a:ea typeface="+mn-ea"/>
                  <a:cs typeface="Arial" pitchFamily="34" charset="0"/>
                </a:rPr>
                <a:t>VPN</a:t>
              </a:r>
            </a:p>
          </p:txBody>
        </p:sp>
        <p:sp>
          <p:nvSpPr>
            <p:cNvPr id="54" name="TextBox 53"/>
            <p:cNvSpPr txBox="1"/>
            <p:nvPr/>
          </p:nvSpPr>
          <p:spPr bwMode="auto">
            <a:xfrm rot="2700000">
              <a:off x="7286267" y="4775235"/>
              <a:ext cx="498330" cy="176246"/>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zh-CN" altLang="en-US" sz="600" smtClean="0">
                  <a:effectLst>
                    <a:outerShdw blurRad="38100" dist="38100" dir="2700000" algn="tl">
                      <a:srgbClr val="000000">
                        <a:alpha val="43137"/>
                      </a:srgbClr>
                    </a:outerShdw>
                  </a:effectLst>
                  <a:latin typeface="Arial" pitchFamily="34" charset="0"/>
                  <a:ea typeface="+mn-ea"/>
                  <a:cs typeface="Arial" pitchFamily="34" charset="0"/>
                </a:rPr>
                <a:t>移動</a:t>
              </a:r>
              <a:r>
                <a:rPr lang="en-US" sz="600" smtClean="0">
                  <a:effectLst>
                    <a:outerShdw blurRad="38100" dist="38100" dir="2700000" algn="tl">
                      <a:srgbClr val="000000">
                        <a:alpha val="43137"/>
                      </a:srgbClr>
                    </a:outerShdw>
                  </a:effectLst>
                  <a:latin typeface="Arial" pitchFamily="34" charset="0"/>
                  <a:ea typeface="+mn-ea"/>
                  <a:cs typeface="Arial" pitchFamily="34" charset="0"/>
                </a:rPr>
                <a:t>VPN</a:t>
              </a:r>
              <a:endParaRPr lang="en-US" sz="600" dirty="0">
                <a:effectLst>
                  <a:outerShdw blurRad="38100" dist="38100" dir="2700000" algn="tl">
                    <a:srgbClr val="000000">
                      <a:alpha val="43137"/>
                    </a:srgbClr>
                  </a:outerShdw>
                </a:effectLst>
                <a:latin typeface="Arial" pitchFamily="34" charset="0"/>
                <a:ea typeface="+mn-ea"/>
                <a:cs typeface="Arial" pitchFamily="34" charset="0"/>
              </a:endParaRPr>
            </a:p>
          </p:txBody>
        </p:sp>
        <p:cxnSp>
          <p:nvCxnSpPr>
            <p:cNvPr id="106" name="Straight Arrow Connector 105"/>
            <p:cNvCxnSpPr/>
            <p:nvPr/>
          </p:nvCxnSpPr>
          <p:spPr bwMode="auto">
            <a:xfrm rot="5400000" flipH="1" flipV="1">
              <a:off x="5298736" y="3883046"/>
              <a:ext cx="2153611" cy="1314701"/>
            </a:xfrm>
            <a:prstGeom prst="curvedConnector3">
              <a:avLst>
                <a:gd name="adj1" fmla="val 24074"/>
              </a:avLst>
            </a:prstGeom>
            <a:ln w="19050">
              <a:solidFill>
                <a:srgbClr val="F28B1A"/>
              </a:solidFill>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118" name="Straight Arrow Connector 105"/>
            <p:cNvCxnSpPr/>
            <p:nvPr/>
          </p:nvCxnSpPr>
          <p:spPr bwMode="auto">
            <a:xfrm rot="16200000" flipV="1">
              <a:off x="6614231" y="3882251"/>
              <a:ext cx="2153611" cy="1316290"/>
            </a:xfrm>
            <a:prstGeom prst="curvedConnector3">
              <a:avLst>
                <a:gd name="adj1" fmla="val 24074"/>
              </a:avLst>
            </a:prstGeom>
            <a:ln w="19050">
              <a:solidFill>
                <a:srgbClr val="F28B1A"/>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45" name="TextBox 44"/>
            <p:cNvSpPr txBox="1">
              <a:spLocks noChangeArrowheads="1"/>
            </p:cNvSpPr>
            <p:nvPr/>
          </p:nvSpPr>
          <p:spPr bwMode="auto">
            <a:xfrm>
              <a:off x="4902060" y="4988734"/>
              <a:ext cx="2075260" cy="284080"/>
            </a:xfrm>
            <a:prstGeom prst="rect">
              <a:avLst/>
            </a:prstGeom>
            <a:noFill/>
            <a:ln w="9525">
              <a:noFill/>
              <a:miter lim="800000"/>
              <a:headEnd/>
              <a:tailEnd/>
            </a:ln>
          </p:spPr>
          <p:txBody>
            <a:bodyPr>
              <a:spAutoFit/>
            </a:bodyPr>
            <a:lstStyle/>
            <a:p>
              <a:pPr algn="ctr" eaLnBrk="0" hangingPunct="0">
                <a:lnSpc>
                  <a:spcPct val="90000"/>
                </a:lnSpc>
                <a:spcBef>
                  <a:spcPct val="30000"/>
                </a:spcBef>
                <a:buClr>
                  <a:schemeClr val="tx2"/>
                </a:buClr>
                <a:buSzPct val="95000"/>
                <a:defRPr/>
              </a:pPr>
              <a:r>
                <a:rPr lang="zh-CN" altLang="en-US" sz="600" smtClean="0">
                  <a:effectLst>
                    <a:outerShdw blurRad="38100" dist="38100" dir="2700000" algn="tl">
                      <a:srgbClr val="000000"/>
                    </a:outerShdw>
                  </a:effectLst>
                </a:rPr>
                <a:t>移動操作者</a:t>
              </a:r>
              <a:endParaRPr lang="zh-CN" altLang="en-US" sz="600">
                <a:effectLst>
                  <a:outerShdw blurRad="38100" dist="38100" dir="2700000" algn="tl">
                    <a:srgbClr val="000000"/>
                  </a:outerShdw>
                </a:effectLst>
              </a:endParaRPr>
            </a:p>
            <a:p>
              <a:pPr algn="ctr" eaLnBrk="0" hangingPunct="0">
                <a:lnSpc>
                  <a:spcPct val="90000"/>
                </a:lnSpc>
                <a:spcBef>
                  <a:spcPct val="30000"/>
                </a:spcBef>
                <a:buClr>
                  <a:schemeClr val="tx2"/>
                </a:buClr>
                <a:buSzPct val="95000"/>
                <a:defRPr/>
              </a:pPr>
              <a:r>
                <a:rPr lang="zh-TW" altLang="en-US" sz="600" smtClean="0">
                  <a:effectLst>
                    <a:outerShdw blurRad="38100" dist="38100" dir="2700000" algn="tl">
                      <a:srgbClr val="000000"/>
                    </a:outerShdw>
                  </a:effectLst>
                </a:rPr>
                <a:t>蜂窩資料連接</a:t>
              </a:r>
              <a:endParaRPr lang="en-US" altLang="zh-CN" sz="600">
                <a:effectLst>
                  <a:outerShdw blurRad="38100" dist="38100" dir="2700000" algn="tl">
                    <a:srgbClr val="000000"/>
                  </a:outerShdw>
                </a:effectLst>
              </a:endParaRPr>
            </a:p>
          </p:txBody>
        </p:sp>
        <p:pic>
          <p:nvPicPr>
            <p:cNvPr id="122967"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8"/>
            <a:srcRect/>
            <a:stretch>
              <a:fillRect/>
            </a:stretch>
          </p:blipFill>
          <p:spPr bwMode="auto">
            <a:xfrm>
              <a:off x="6843232" y="3758467"/>
              <a:ext cx="403224" cy="379107"/>
            </a:xfrm>
            <a:prstGeom prst="rect">
              <a:avLst/>
            </a:prstGeom>
            <a:noFill/>
            <a:ln w="9525">
              <a:noFill/>
              <a:miter lim="800000"/>
              <a:headEnd/>
              <a:tailEnd/>
            </a:ln>
          </p:spPr>
        </p:pic>
        <p:grpSp>
          <p:nvGrpSpPr>
            <p:cNvPr id="15" name="Group 119"/>
            <p:cNvGrpSpPr>
              <a:grpSpLocks/>
            </p:cNvGrpSpPr>
            <p:nvPr/>
          </p:nvGrpSpPr>
          <p:grpSpPr bwMode="auto">
            <a:xfrm>
              <a:off x="6335710" y="4225378"/>
              <a:ext cx="1361380" cy="592088"/>
              <a:chOff x="6469463" y="4738707"/>
              <a:chExt cx="1222030" cy="565293"/>
            </a:xfrm>
          </p:grpSpPr>
          <p:grpSp>
            <p:nvGrpSpPr>
              <p:cNvPr id="16" name="Group 103"/>
              <p:cNvGrpSpPr>
                <a:grpSpLocks/>
              </p:cNvGrpSpPr>
              <p:nvPr/>
            </p:nvGrpSpPr>
            <p:grpSpPr bwMode="auto">
              <a:xfrm>
                <a:off x="6469463" y="4738707"/>
                <a:ext cx="1222030" cy="565293"/>
                <a:chOff x="6411590" y="4599807"/>
                <a:chExt cx="1222030" cy="565293"/>
              </a:xfrm>
            </p:grpSpPr>
            <p:pic>
              <p:nvPicPr>
                <p:cNvPr id="122970" name="Picture 21" descr="C:\Program Files\Microsoft Resource DVD Artwork\DVD_ART\Artwork_Imagery\Shapes and Graphics\Internet Cloud\cloud illustration icon.png"/>
                <p:cNvPicPr>
                  <a:picLocks noChangeAspect="1" noChangeArrowheads="1"/>
                </p:cNvPicPr>
                <p:nvPr/>
              </p:nvPicPr>
              <p:blipFill>
                <a:blip r:embed="rId19"/>
                <a:srcRect/>
                <a:stretch>
                  <a:fillRect/>
                </a:stretch>
              </p:blipFill>
              <p:spPr bwMode="auto">
                <a:xfrm>
                  <a:off x="6411590" y="4599807"/>
                  <a:ext cx="1222030" cy="565293"/>
                </a:xfrm>
                <a:prstGeom prst="rect">
                  <a:avLst/>
                </a:prstGeom>
                <a:noFill/>
                <a:ln w="9525">
                  <a:noFill/>
                  <a:miter lim="800000"/>
                  <a:headEnd/>
                  <a:tailEnd/>
                </a:ln>
              </p:spPr>
            </p:pic>
            <p:pic>
              <p:nvPicPr>
                <p:cNvPr id="122971" name="Picture 21" descr="C:\Program Files\Microsoft Resource DVD Artwork\DVD_ART\Artwork_Imagery\Shapes and Graphics\Internet Cloud\cloud illustration icon.png"/>
                <p:cNvPicPr>
                  <a:picLocks noChangeAspect="1" noChangeArrowheads="1"/>
                </p:cNvPicPr>
                <p:nvPr/>
              </p:nvPicPr>
              <p:blipFill>
                <a:blip r:embed="rId19"/>
                <a:srcRect/>
                <a:stretch>
                  <a:fillRect/>
                </a:stretch>
              </p:blipFill>
              <p:spPr bwMode="auto">
                <a:xfrm>
                  <a:off x="6411590" y="4599807"/>
                  <a:ext cx="1222030" cy="565293"/>
                </a:xfrm>
                <a:prstGeom prst="rect">
                  <a:avLst/>
                </a:prstGeom>
                <a:noFill/>
                <a:ln w="9525">
                  <a:noFill/>
                  <a:miter lim="800000"/>
                  <a:headEnd/>
                  <a:tailEnd/>
                </a:ln>
              </p:spPr>
            </p:pic>
          </p:grpSp>
          <p:sp>
            <p:nvSpPr>
              <p:cNvPr id="122972" name="TextBox 41"/>
              <p:cNvSpPr txBox="1">
                <a:spLocks noChangeArrowheads="1"/>
              </p:cNvSpPr>
              <p:nvPr/>
            </p:nvSpPr>
            <p:spPr bwMode="auto">
              <a:xfrm>
                <a:off x="6748199" y="4880500"/>
                <a:ext cx="593123" cy="233609"/>
              </a:xfrm>
              <a:prstGeom prst="rect">
                <a:avLst/>
              </a:prstGeom>
              <a:noFill/>
              <a:ln w="9525">
                <a:noFill/>
                <a:miter lim="800000"/>
                <a:headEnd/>
                <a:tailEnd/>
              </a:ln>
            </p:spPr>
            <p:txBody>
              <a:bodyPr wrap="none">
                <a:spAutoFit/>
              </a:bodyPr>
              <a:lstStyle/>
              <a:p>
                <a:pPr marL="457200" indent="-457200" eaLnBrk="0" hangingPunct="0">
                  <a:lnSpc>
                    <a:spcPct val="90000"/>
                  </a:lnSpc>
                  <a:spcBef>
                    <a:spcPct val="30000"/>
                  </a:spcBef>
                  <a:buClr>
                    <a:schemeClr val="tx2"/>
                  </a:buClr>
                  <a:buSzPct val="95000"/>
                </a:pPr>
                <a:r>
                  <a:rPr lang="en-US" altLang="zh-CN" sz="1100">
                    <a:solidFill>
                      <a:schemeClr val="bg2"/>
                    </a:solidFill>
                  </a:rPr>
                  <a:t>Internet</a:t>
                </a:r>
              </a:p>
            </p:txBody>
          </p:sp>
        </p:grpSp>
        <p:sp>
          <p:nvSpPr>
            <p:cNvPr id="48" name="TextBox 47"/>
            <p:cNvSpPr txBox="1"/>
            <p:nvPr/>
          </p:nvSpPr>
          <p:spPr bwMode="auto">
            <a:xfrm>
              <a:off x="7890306" y="4995082"/>
              <a:ext cx="509685" cy="174574"/>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en-US" altLang="zh-CN" sz="600" smtClean="0">
                  <a:effectLst>
                    <a:outerShdw blurRad="38100" dist="38100" dir="2700000" algn="tl">
                      <a:srgbClr val="000000"/>
                    </a:outerShdw>
                  </a:effectLst>
                </a:rPr>
                <a:t>WiFi</a:t>
              </a:r>
              <a:r>
                <a:rPr lang="zh-CN" altLang="en-US" sz="600" smtClean="0">
                  <a:effectLst>
                    <a:outerShdw blurRad="38100" dist="38100" dir="2700000" algn="tl">
                      <a:srgbClr val="000000"/>
                    </a:outerShdw>
                  </a:effectLst>
                </a:rPr>
                <a:t>連接</a:t>
              </a:r>
              <a:endParaRPr lang="zh-CN" altLang="en-US" sz="600">
                <a:effectLst>
                  <a:outerShdw blurRad="38100" dist="38100" dir="2700000" algn="tl">
                    <a:srgbClr val="000000"/>
                  </a:outerShdw>
                </a:effectLst>
              </a:endParaRPr>
            </a:p>
          </p:txBody>
        </p:sp>
        <p:pic>
          <p:nvPicPr>
            <p:cNvPr id="62484" name="Picture 20" descr="C:\Documents and Settings\Kayleem\Local Settings\Temporary Internet Files\Content.IE5\I3K74R01\MCj04316270000[1].png"/>
            <p:cNvPicPr>
              <a:picLocks noChangeAspect="1" noChangeArrowheads="1"/>
            </p:cNvPicPr>
            <p:nvPr/>
          </p:nvPicPr>
          <p:blipFill>
            <a:blip r:embed="rId20"/>
            <a:stretch>
              <a:fillRect/>
            </a:stretch>
          </p:blipFill>
          <p:spPr bwMode="auto">
            <a:xfrm>
              <a:off x="8150706" y="5379145"/>
              <a:ext cx="674817" cy="634815"/>
            </a:xfrm>
            <a:prstGeom prst="rect">
              <a:avLst/>
            </a:prstGeom>
            <a:noFill/>
            <a:effectLst>
              <a:outerShdw blurRad="50800" dist="38100" dir="2700000" algn="tl" rotWithShape="0">
                <a:prstClr val="black">
                  <a:alpha val="40000"/>
                </a:prstClr>
              </a:outerShdw>
            </a:effectLst>
          </p:spPr>
        </p:pic>
        <p:pic>
          <p:nvPicPr>
            <p:cNvPr id="122975" name="Picture 23" descr="C:\Program Files\Microsoft Resource DVD Artwork\DVD_ART\Artwork_Imagery\Shapes and Graphics\Misc\Thunderbolt blue edge light.png"/>
            <p:cNvPicPr>
              <a:picLocks noChangeAspect="1" noChangeArrowheads="1"/>
            </p:cNvPicPr>
            <p:nvPr/>
          </p:nvPicPr>
          <p:blipFill>
            <a:blip r:embed="rId21"/>
            <a:srcRect/>
            <a:stretch>
              <a:fillRect/>
            </a:stretch>
          </p:blipFill>
          <p:spPr bwMode="auto">
            <a:xfrm rot="1800000" flipH="1">
              <a:off x="7850730" y="5289606"/>
              <a:ext cx="652096" cy="166166"/>
            </a:xfrm>
            <a:prstGeom prst="rect">
              <a:avLst/>
            </a:prstGeom>
            <a:noFill/>
            <a:ln w="9525">
              <a:noFill/>
              <a:miter lim="800000"/>
              <a:headEnd/>
              <a:tailEnd/>
            </a:ln>
          </p:spPr>
        </p:pic>
        <p:pic>
          <p:nvPicPr>
            <p:cNvPr id="62483" name="Picture 19" descr="C:\Program Files\Microsoft Resource DVD Artwork\DVD_ART\Artwork_Imagery\HARDWARE_IMAGERY\Illustration - Misc Hardware\XML Icons\wireless access.png"/>
            <p:cNvPicPr>
              <a:picLocks noChangeAspect="1" noChangeArrowheads="1"/>
            </p:cNvPicPr>
            <p:nvPr/>
          </p:nvPicPr>
          <p:blipFill>
            <a:blip r:embed="rId22"/>
            <a:srcRect/>
            <a:stretch>
              <a:fillRect/>
            </a:stretch>
          </p:blipFill>
          <p:spPr bwMode="auto">
            <a:xfrm flipH="1">
              <a:off x="7852199" y="4955406"/>
              <a:ext cx="112735" cy="314234"/>
            </a:xfrm>
            <a:prstGeom prst="rect">
              <a:avLst/>
            </a:prstGeom>
            <a:noFill/>
            <a:effectLst>
              <a:outerShdw blurRad="50800" dist="38100" dir="2700000" algn="tl" rotWithShape="0">
                <a:prstClr val="black">
                  <a:alpha val="40000"/>
                </a:prstClr>
              </a:outerShdw>
            </a:effectLst>
          </p:spPr>
        </p:pic>
        <p:pic>
          <p:nvPicPr>
            <p:cNvPr id="122977" name="Picture 9" descr="C:\Program Files\Microsoft Resource DVD Artwork\DVD_ART\Artwork_Imagery\HARDWARE_IMAGERY\Illustration - Misc Hardware\Windows Vista Illustration Icons\Cell phone smart phone.png"/>
            <p:cNvPicPr>
              <a:picLocks noChangeAspect="1" noChangeArrowheads="1"/>
            </p:cNvPicPr>
            <p:nvPr/>
          </p:nvPicPr>
          <p:blipFill>
            <a:blip r:embed="rId23"/>
            <a:srcRect/>
            <a:stretch>
              <a:fillRect/>
            </a:stretch>
          </p:blipFill>
          <p:spPr bwMode="auto">
            <a:xfrm>
              <a:off x="5484960" y="5510496"/>
              <a:ext cx="387418" cy="364246"/>
            </a:xfrm>
            <a:prstGeom prst="rect">
              <a:avLst/>
            </a:prstGeom>
            <a:noFill/>
            <a:ln w="9525">
              <a:noFill/>
              <a:miter lim="800000"/>
              <a:headEnd/>
              <a:tailEnd/>
            </a:ln>
          </p:spPr>
        </p:pic>
        <p:pic>
          <p:nvPicPr>
            <p:cNvPr id="122978" name="Picture 23" descr="C:\Program Files\Microsoft Resource DVD Artwork\DVD_ART\Artwork_Imagery\Shapes and Graphics\Misc\Thunderbolt blue edge light.png"/>
            <p:cNvPicPr>
              <a:picLocks noChangeAspect="1" noChangeArrowheads="1"/>
            </p:cNvPicPr>
            <p:nvPr/>
          </p:nvPicPr>
          <p:blipFill>
            <a:blip r:embed="rId21"/>
            <a:srcRect/>
            <a:stretch>
              <a:fillRect/>
            </a:stretch>
          </p:blipFill>
          <p:spPr bwMode="auto">
            <a:xfrm rot="-1800000">
              <a:off x="5538169" y="5289606"/>
              <a:ext cx="652096" cy="166166"/>
            </a:xfrm>
            <a:prstGeom prst="rect">
              <a:avLst/>
            </a:prstGeom>
            <a:noFill/>
            <a:ln w="9525">
              <a:noFill/>
              <a:miter lim="800000"/>
              <a:headEnd/>
              <a:tailEnd/>
            </a:ln>
          </p:spPr>
        </p:pic>
        <p:pic>
          <p:nvPicPr>
            <p:cNvPr id="62482" name="Picture 18" descr="C:\Program Files\Microsoft Resource DVD Artwork\DVD_ART\Artwork_Imagery\HARDWARE_IMAGERY\Illustration - Misc Hardware\XML Icons\Radio cell tower.png"/>
            <p:cNvPicPr>
              <a:picLocks noChangeAspect="1" noChangeArrowheads="1"/>
            </p:cNvPicPr>
            <p:nvPr/>
          </p:nvPicPr>
          <p:blipFill>
            <a:blip r:embed="rId24">
              <a:lum bright="70000" contrast="-70000"/>
            </a:blip>
            <a:srcRect/>
            <a:stretch>
              <a:fillRect/>
            </a:stretch>
          </p:blipFill>
          <p:spPr bwMode="auto">
            <a:xfrm flipH="1">
              <a:off x="6007171" y="4971277"/>
              <a:ext cx="163544" cy="315820"/>
            </a:xfrm>
            <a:prstGeom prst="rect">
              <a:avLst/>
            </a:prstGeom>
            <a:noFill/>
            <a:effectLst>
              <a:outerShdw blurRad="50800" dist="38100" dir="2700000" algn="tl" rotWithShape="0">
                <a:prstClr val="black">
                  <a:alpha val="40000"/>
                </a:prstClr>
              </a:outerShdw>
            </a:effectLst>
          </p:spPr>
        </p:pic>
        <p:pic>
          <p:nvPicPr>
            <p:cNvPr id="122980" name="Picture 9" descr="C:\Program Files\Microsoft Resource DVD Artwork\DVD_ART\Artwork_Imagery\HARDWARE_IMAGERY\Illustration - Misc Hardware\Windows Vista Illustration Icons\Cell phone smart phone.png"/>
            <p:cNvPicPr>
              <a:picLocks noChangeAspect="1" noChangeArrowheads="1"/>
            </p:cNvPicPr>
            <p:nvPr/>
          </p:nvPicPr>
          <p:blipFill>
            <a:blip r:embed="rId23"/>
            <a:srcRect/>
            <a:stretch>
              <a:fillRect/>
            </a:stretch>
          </p:blipFill>
          <p:spPr bwMode="auto">
            <a:xfrm>
              <a:off x="7999399" y="5606094"/>
              <a:ext cx="387418" cy="364246"/>
            </a:xfrm>
            <a:prstGeom prst="rect">
              <a:avLst/>
            </a:prstGeom>
            <a:noFill/>
            <a:ln w="9525">
              <a:noFill/>
              <a:miter lim="800000"/>
              <a:headEnd/>
              <a:tailEnd/>
            </a:ln>
          </p:spPr>
        </p:pic>
        <p:sp>
          <p:nvSpPr>
            <p:cNvPr id="57" name="TextBox 56"/>
            <p:cNvSpPr txBox="1"/>
            <p:nvPr/>
          </p:nvSpPr>
          <p:spPr bwMode="auto">
            <a:xfrm>
              <a:off x="6045287" y="3590553"/>
              <a:ext cx="1152918" cy="258457"/>
            </a:xfrm>
            <a:prstGeom prst="rect">
              <a:avLst/>
            </a:prstGeom>
            <a:noFill/>
            <a:ln w="9525">
              <a:noFill/>
              <a:miter lim="800000"/>
              <a:headEnd/>
              <a:tailEnd/>
            </a:ln>
            <a:effectLst/>
          </p:spPr>
          <p:txBody>
            <a:bodyPr wrap="square">
              <a:spAutoFit/>
            </a:bodyPr>
            <a:lstStyle/>
            <a:p>
              <a:pPr marL="457200" indent="-457200" eaLnBrk="0" hangingPunct="0">
                <a:lnSpc>
                  <a:spcPct val="90000"/>
                </a:lnSpc>
                <a:spcBef>
                  <a:spcPct val="30000"/>
                </a:spcBef>
                <a:buClr>
                  <a:schemeClr val="tx2"/>
                </a:buClr>
                <a:buSzPct val="95000"/>
                <a:defRPr/>
              </a:pPr>
              <a:r>
                <a:rPr lang="zh-CN" altLang="en-US" sz="1200" dirty="0" smtClean="0">
                  <a:effectLst>
                    <a:outerShdw blurRad="38100" dist="38100" dir="2700000" algn="tl">
                      <a:srgbClr val="000000"/>
                    </a:outerShdw>
                  </a:effectLst>
                </a:rPr>
                <a:t>移動</a:t>
              </a:r>
              <a:r>
                <a:rPr lang="en-US" altLang="zh-CN" sz="1200" dirty="0" smtClean="0">
                  <a:effectLst>
                    <a:outerShdw blurRad="38100" dist="38100" dir="2700000" algn="tl">
                      <a:srgbClr val="000000"/>
                    </a:outerShdw>
                  </a:effectLst>
                </a:rPr>
                <a:t>VPN</a:t>
              </a:r>
              <a:r>
                <a:rPr lang="zh-CN" altLang="en-US" sz="1200" dirty="0" smtClean="0">
                  <a:effectLst>
                    <a:outerShdw blurRad="38100" dist="38100" dir="2700000" algn="tl">
                      <a:srgbClr val="000000"/>
                    </a:outerShdw>
                  </a:effectLst>
                </a:rPr>
                <a:t>閘道</a:t>
              </a:r>
              <a:endParaRPr lang="zh-CN" altLang="en-US" sz="1200" dirty="0">
                <a:effectLst>
                  <a:outerShdw blurRad="38100" dist="38100" dir="2700000" algn="tl">
                    <a:srgbClr val="000000"/>
                  </a:outerShdw>
                </a:effectLst>
              </a:endParaRPr>
            </a:p>
          </p:txBody>
        </p:sp>
        <p:cxnSp>
          <p:nvCxnSpPr>
            <p:cNvPr id="122" name="Curved Connector 121"/>
            <p:cNvCxnSpPr/>
            <p:nvPr/>
          </p:nvCxnSpPr>
          <p:spPr bwMode="auto">
            <a:xfrm rot="16200000" flipH="1">
              <a:off x="6372553" y="2635032"/>
              <a:ext cx="774475" cy="514448"/>
            </a:xfrm>
            <a:prstGeom prst="curvedConnector3">
              <a:avLst>
                <a:gd name="adj1" fmla="val 50000"/>
              </a:avLst>
            </a:prstGeom>
            <a:ln w="19050">
              <a:solidFill>
                <a:schemeClr val="accent5">
                  <a:lumMod val="75000"/>
                </a:schemeClr>
              </a:solidFill>
              <a:headEnd type="triangle" w="med" len="med"/>
              <a:tailEnd type="triangle"/>
            </a:ln>
          </p:spPr>
          <p:style>
            <a:lnRef idx="2">
              <a:schemeClr val="accent2"/>
            </a:lnRef>
            <a:fillRef idx="0">
              <a:schemeClr val="accent2"/>
            </a:fillRef>
            <a:effectRef idx="1">
              <a:schemeClr val="accent2"/>
            </a:effectRef>
            <a:fontRef idx="minor">
              <a:schemeClr val="tx1"/>
            </a:fontRef>
          </p:style>
        </p:cxnSp>
        <p:cxnSp>
          <p:nvCxnSpPr>
            <p:cNvPr id="123" name="Curved Connector 122"/>
            <p:cNvCxnSpPr/>
            <p:nvPr/>
          </p:nvCxnSpPr>
          <p:spPr bwMode="auto">
            <a:xfrm rot="5400000">
              <a:off x="6882238" y="2635032"/>
              <a:ext cx="774475" cy="514448"/>
            </a:xfrm>
            <a:prstGeom prst="curvedConnector3">
              <a:avLst>
                <a:gd name="adj1" fmla="val 50000"/>
              </a:avLst>
            </a:prstGeom>
            <a:ln w="19050">
              <a:solidFill>
                <a:schemeClr val="accent5">
                  <a:lumMod val="75000"/>
                </a:schemeClr>
              </a:solidFill>
              <a:headEnd type="triangle" w="med" len="med"/>
              <a:tailEnd type="triangle"/>
            </a:ln>
          </p:spPr>
          <p:style>
            <a:lnRef idx="2">
              <a:schemeClr val="accent2"/>
            </a:lnRef>
            <a:fillRef idx="0">
              <a:schemeClr val="accent2"/>
            </a:fillRef>
            <a:effectRef idx="1">
              <a:schemeClr val="accent2"/>
            </a:effectRef>
            <a:fontRef idx="minor">
              <a:schemeClr val="tx1"/>
            </a:fontRef>
          </p:style>
        </p:cxnSp>
        <p:cxnSp>
          <p:nvCxnSpPr>
            <p:cNvPr id="126" name="Curved Connector 125"/>
            <p:cNvCxnSpPr/>
            <p:nvPr/>
          </p:nvCxnSpPr>
          <p:spPr bwMode="auto">
            <a:xfrm rot="16200000" flipH="1">
              <a:off x="6552763" y="2815243"/>
              <a:ext cx="753844" cy="174658"/>
            </a:xfrm>
            <a:prstGeom prst="curvedConnector3">
              <a:avLst>
                <a:gd name="adj1" fmla="val 50000"/>
              </a:avLst>
            </a:prstGeom>
            <a:ln w="19050">
              <a:solidFill>
                <a:schemeClr val="accent5">
                  <a:lumMod val="75000"/>
                </a:schemeClr>
              </a:solidFill>
              <a:headEnd type="triangle" w="med" len="med"/>
              <a:tailEnd type="triangle"/>
            </a:ln>
          </p:spPr>
          <p:style>
            <a:lnRef idx="2">
              <a:schemeClr val="accent2"/>
            </a:lnRef>
            <a:fillRef idx="0">
              <a:schemeClr val="accent2"/>
            </a:fillRef>
            <a:effectRef idx="1">
              <a:schemeClr val="accent2"/>
            </a:effectRef>
            <a:fontRef idx="minor">
              <a:schemeClr val="tx1"/>
            </a:fontRef>
          </p:style>
        </p:cxnSp>
        <p:cxnSp>
          <p:nvCxnSpPr>
            <p:cNvPr id="131" name="Curved Connector 130"/>
            <p:cNvCxnSpPr/>
            <p:nvPr/>
          </p:nvCxnSpPr>
          <p:spPr bwMode="auto">
            <a:xfrm rot="5400000">
              <a:off x="6722659" y="2815243"/>
              <a:ext cx="753844" cy="174658"/>
            </a:xfrm>
            <a:prstGeom prst="curvedConnector3">
              <a:avLst>
                <a:gd name="adj1" fmla="val 50000"/>
              </a:avLst>
            </a:prstGeom>
            <a:ln w="19050">
              <a:solidFill>
                <a:schemeClr val="accent5">
                  <a:lumMod val="75000"/>
                </a:schemeClr>
              </a:solidFill>
              <a:headEnd type="triangle" w="med" len="med"/>
              <a:tailEnd type="triangle"/>
            </a:ln>
          </p:spPr>
          <p:style>
            <a:lnRef idx="2">
              <a:schemeClr val="accent2"/>
            </a:lnRef>
            <a:fillRef idx="0">
              <a:schemeClr val="accent2"/>
            </a:fillRef>
            <a:effectRef idx="1">
              <a:schemeClr val="accent2"/>
            </a:effectRef>
            <a:fontRef idx="minor">
              <a:schemeClr val="tx1"/>
            </a:fontRef>
          </p:style>
        </p:cxnSp>
        <p:sp>
          <p:nvSpPr>
            <p:cNvPr id="58" name="TextBox 57"/>
            <p:cNvSpPr txBox="1"/>
            <p:nvPr/>
          </p:nvSpPr>
          <p:spPr bwMode="auto">
            <a:xfrm>
              <a:off x="6342198" y="3017632"/>
              <a:ext cx="895521" cy="201554"/>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zh-TW" altLang="en-US" sz="800" smtClean="0">
                  <a:effectLst>
                    <a:outerShdw blurRad="38100" dist="38100" dir="2700000" algn="tl">
                      <a:srgbClr val="000000"/>
                    </a:outerShdw>
                  </a:effectLst>
                </a:rPr>
                <a:t>企業內部防火牆</a:t>
              </a:r>
              <a:endParaRPr lang="en-US" altLang="zh-CN" sz="800">
                <a:effectLst>
                  <a:outerShdw blurRad="38100" dist="38100" dir="2700000" algn="tl">
                    <a:srgbClr val="000000"/>
                  </a:outerShdw>
                </a:effectLst>
              </a:endParaRPr>
            </a:p>
          </p:txBody>
        </p:sp>
        <p:sp>
          <p:nvSpPr>
            <p:cNvPr id="61" name="TextBox 60"/>
            <p:cNvSpPr txBox="1">
              <a:spLocks noChangeArrowheads="1"/>
            </p:cNvSpPr>
            <p:nvPr/>
          </p:nvSpPr>
          <p:spPr bwMode="auto">
            <a:xfrm>
              <a:off x="6782019" y="2657375"/>
              <a:ext cx="2615113" cy="534831"/>
            </a:xfrm>
            <a:prstGeom prst="rect">
              <a:avLst/>
            </a:prstGeom>
            <a:noFill/>
            <a:ln w="9525">
              <a:noFill/>
              <a:miter lim="800000"/>
              <a:headEnd/>
              <a:tailEnd/>
            </a:ln>
          </p:spPr>
          <p:txBody>
            <a:bodyPr lIns="882000" rIns="1098000">
              <a:spAutoFit/>
            </a:bodyPr>
            <a:lstStyle/>
            <a:p>
              <a:pPr algn="ctr" eaLnBrk="0" hangingPunct="0">
                <a:lnSpc>
                  <a:spcPct val="90000"/>
                </a:lnSpc>
                <a:spcBef>
                  <a:spcPct val="30000"/>
                </a:spcBef>
                <a:buClr>
                  <a:schemeClr val="tx2"/>
                </a:buClr>
                <a:buSzPct val="95000"/>
                <a:defRPr/>
              </a:pPr>
              <a:r>
                <a:rPr lang="zh-TW" altLang="en-US" sz="800" smtClean="0">
                  <a:effectLst>
                    <a:outerShdw blurRad="38100" dist="38100" dir="2700000" algn="tl">
                      <a:srgbClr val="000000"/>
                    </a:outerShdw>
                  </a:effectLst>
                </a:rPr>
                <a:t>移動設備通過移動</a:t>
              </a:r>
              <a:r>
                <a:rPr lang="en-US" altLang="zh-CN" sz="800" smtClean="0">
                  <a:effectLst>
                    <a:outerShdw blurRad="38100" dist="38100" dir="2700000" algn="tl">
                      <a:srgbClr val="000000"/>
                    </a:outerShdw>
                  </a:effectLst>
                </a:rPr>
                <a:t>VPN</a:t>
              </a:r>
              <a:r>
                <a:rPr lang="zh-TW" altLang="en-US" sz="800" smtClean="0">
                  <a:effectLst>
                    <a:outerShdw blurRad="38100" dist="38100" dir="2700000" algn="tl">
                      <a:srgbClr val="000000"/>
                    </a:outerShdw>
                  </a:effectLst>
                </a:rPr>
                <a:t>在受控環境下訪問企業內部資源</a:t>
              </a:r>
              <a:endParaRPr lang="zh-CN" altLang="en-US" sz="800" dirty="0">
                <a:effectLst>
                  <a:outerShdw blurRad="38100" dist="38100" dir="2700000" algn="tl">
                    <a:srgbClr val="000000"/>
                  </a:outerShdw>
                </a:effectLst>
              </a:endParaRPr>
            </a:p>
          </p:txBody>
        </p:sp>
        <p:pic>
          <p:nvPicPr>
            <p:cNvPr id="122988" name="Picture 83" descr="XP icon security.png"/>
            <p:cNvPicPr>
              <a:picLocks noChangeAspect="1"/>
            </p:cNvPicPr>
            <p:nvPr/>
          </p:nvPicPr>
          <p:blipFill>
            <a:blip r:embed="rId25"/>
            <a:srcRect/>
            <a:stretch>
              <a:fillRect/>
            </a:stretch>
          </p:blipFill>
          <p:spPr bwMode="auto">
            <a:xfrm flipH="1">
              <a:off x="7139940" y="2721002"/>
              <a:ext cx="203744" cy="296044"/>
            </a:xfrm>
            <a:prstGeom prst="rect">
              <a:avLst/>
            </a:prstGeom>
            <a:noFill/>
            <a:ln w="9525">
              <a:noFill/>
              <a:miter lim="800000"/>
              <a:headEnd/>
              <a:tailEnd/>
            </a:ln>
          </p:spPr>
        </p:pic>
        <p:pic>
          <p:nvPicPr>
            <p:cNvPr id="122989" name="Picture 10" descr="C:\Program Files\Microsoft Resource DVD Artwork\DVD_ART\Artwork_Imagery\HARDWARE_IMAGERY\Illustration - Misc Hardware\Windows Vista Illustration Icons\Firewall.png"/>
            <p:cNvPicPr>
              <a:picLocks noChangeAspect="1" noChangeArrowheads="1"/>
            </p:cNvPicPr>
            <p:nvPr/>
          </p:nvPicPr>
          <p:blipFill>
            <a:blip r:embed="rId18"/>
            <a:srcRect/>
            <a:stretch>
              <a:fillRect/>
            </a:stretch>
          </p:blipFill>
          <p:spPr bwMode="auto">
            <a:xfrm>
              <a:off x="6715091" y="2630022"/>
              <a:ext cx="403224" cy="379107"/>
            </a:xfrm>
            <a:prstGeom prst="rect">
              <a:avLst/>
            </a:prstGeom>
            <a:noFill/>
            <a:ln w="9525">
              <a:noFill/>
              <a:miter lim="800000"/>
              <a:headEnd/>
              <a:tailEnd/>
            </a:ln>
          </p:spPr>
        </p:pic>
        <p:cxnSp>
          <p:nvCxnSpPr>
            <p:cNvPr id="134" name="Straight Arrow Connector 133"/>
            <p:cNvCxnSpPr/>
            <p:nvPr/>
          </p:nvCxnSpPr>
          <p:spPr bwMode="auto">
            <a:xfrm rot="16200000" flipV="1">
              <a:off x="7584733" y="4626020"/>
              <a:ext cx="325343" cy="314385"/>
            </a:xfrm>
            <a:prstGeom prst="straightConnector1">
              <a:avLst/>
            </a:prstGeom>
            <a:ln w="19050">
              <a:solidFill>
                <a:schemeClr val="tx1">
                  <a:lumMod val="85000"/>
                </a:schemeClr>
              </a:solidFill>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135" name="Straight Arrow Connector 134"/>
            <p:cNvCxnSpPr/>
            <p:nvPr/>
          </p:nvCxnSpPr>
          <p:spPr bwMode="auto">
            <a:xfrm rot="5400000" flipH="1" flipV="1">
              <a:off x="6125541" y="4635542"/>
              <a:ext cx="325343" cy="314385"/>
            </a:xfrm>
            <a:prstGeom prst="straightConnector1">
              <a:avLst/>
            </a:prstGeom>
            <a:ln w="19050">
              <a:solidFill>
                <a:schemeClr val="tx1">
                  <a:lumMod val="85000"/>
                </a:schemeClr>
              </a:solidFill>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141" name="Straight Arrow Connector 140"/>
            <p:cNvCxnSpPr/>
            <p:nvPr/>
          </p:nvCxnSpPr>
          <p:spPr bwMode="auto">
            <a:xfrm rot="16200000" flipH="1">
              <a:off x="6874188" y="4150772"/>
              <a:ext cx="314234" cy="25405"/>
            </a:xfrm>
            <a:prstGeom prst="straightConnector1">
              <a:avLst/>
            </a:prstGeom>
            <a:ln w="19050">
              <a:solidFill>
                <a:schemeClr val="tx1">
                  <a:lumMod val="75000"/>
                </a:schemeClr>
              </a:solidFill>
              <a:headEnd type="triangle" w="med" len="med"/>
              <a:tailEnd type="triangle"/>
            </a:ln>
          </p:spPr>
          <p:style>
            <a:lnRef idx="2">
              <a:schemeClr val="accent2"/>
            </a:lnRef>
            <a:fillRef idx="0">
              <a:schemeClr val="accent2"/>
            </a:fillRef>
            <a:effectRef idx="1">
              <a:schemeClr val="accent2"/>
            </a:effectRef>
            <a:fontRef idx="minor">
              <a:schemeClr val="tx1"/>
            </a:fontRef>
          </p:style>
        </p:cxnSp>
        <p:sp>
          <p:nvSpPr>
            <p:cNvPr id="55" name="TextBox 54"/>
            <p:cNvSpPr txBox="1"/>
            <p:nvPr/>
          </p:nvSpPr>
          <p:spPr bwMode="auto">
            <a:xfrm>
              <a:off x="6334259" y="4084122"/>
              <a:ext cx="895521" cy="201554"/>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zh-TW" altLang="en-US" sz="800" smtClean="0">
                  <a:effectLst>
                    <a:outerShdw blurRad="38100" dist="38100" dir="2700000" algn="tl">
                      <a:srgbClr val="000000"/>
                    </a:outerShdw>
                  </a:effectLst>
                </a:rPr>
                <a:t>企業外部防火牆</a:t>
              </a:r>
              <a:endParaRPr lang="zh-CN" altLang="en-US" sz="800">
                <a:effectLst>
                  <a:outerShdw blurRad="38100" dist="38100" dir="2700000" algn="tl">
                    <a:srgbClr val="000000"/>
                  </a:outerShdw>
                </a:effectLst>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p:cNvSpPr>
          <p:nvPr/>
        </p:nvSpPr>
        <p:spPr bwMode="auto">
          <a:xfrm>
            <a:off x="457200" y="1066800"/>
            <a:ext cx="8229600" cy="5422392"/>
          </a:xfrm>
          <a:prstGeom prst="roundRect">
            <a:avLst>
              <a:gd name="adj" fmla="val 5686"/>
            </a:avLst>
          </a:prstGeom>
          <a:gradFill>
            <a:gsLst>
              <a:gs pos="0">
                <a:schemeClr val="accent5">
                  <a:lumMod val="50000"/>
                  <a:alpha val="25000"/>
                </a:schemeClr>
              </a:gs>
              <a:gs pos="100000">
                <a:schemeClr val="bg1">
                  <a:alpha val="69000"/>
                </a:schemeClr>
              </a:gs>
            </a:gsLst>
            <a:lin ang="4500000" scaled="0"/>
          </a:gradFill>
          <a:ln w="22225">
            <a:gradFill flip="none" rotWithShape="1">
              <a:gsLst>
                <a:gs pos="0">
                  <a:schemeClr val="accent5">
                    <a:lumMod val="75000"/>
                  </a:schemeClr>
                </a:gs>
                <a:gs pos="100000">
                  <a:schemeClr val="accent5">
                    <a:lumMod val="9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177800" h="177800"/>
            <a:bevelB w="203200" h="2032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txBody>
          <a:bodyPr>
            <a:spAutoFit/>
          </a:bodyPr>
          <a:lstStyle/>
          <a:p>
            <a:pPr marL="447675" indent="-447675">
              <a:lnSpc>
                <a:spcPct val="90000"/>
              </a:lnSpc>
              <a:spcBef>
                <a:spcPct val="30000"/>
              </a:spcBef>
              <a:buClr>
                <a:schemeClr val="tx2"/>
              </a:buClr>
              <a:buSzPct val="95000"/>
              <a:buFontTx/>
              <a:buChar char="•"/>
              <a:defRPr/>
            </a:pPr>
            <a:endParaRPr lang="en-US" sz="2800" b="1">
              <a:solidFill>
                <a:srgbClr val="FFFFFF"/>
              </a:solidFill>
              <a:effectLst>
                <a:outerShdw blurRad="38100" dist="38100" dir="2700000" algn="tl">
                  <a:srgbClr val="000000"/>
                </a:outerShdw>
              </a:effectLst>
              <a:cs typeface="Arial" charset="0"/>
            </a:endParaRPr>
          </a:p>
        </p:txBody>
      </p:sp>
      <p:sp>
        <p:nvSpPr>
          <p:cNvPr id="7173" name="AutoShape 4"/>
          <p:cNvSpPr>
            <a:spLocks noChangeArrowheads="1"/>
          </p:cNvSpPr>
          <p:nvPr/>
        </p:nvSpPr>
        <p:spPr bwMode="auto">
          <a:xfrm>
            <a:off x="3276600" y="1219200"/>
            <a:ext cx="1447800" cy="5105400"/>
          </a:xfrm>
          <a:prstGeom prst="roundRect">
            <a:avLst>
              <a:gd name="adj" fmla="val 9954"/>
            </a:avLst>
          </a:prstGeom>
          <a:solidFill>
            <a:schemeClr val="accent1">
              <a:alpha val="50195"/>
            </a:schemeClr>
          </a:solidFill>
          <a:ln w="19050">
            <a:solidFill>
              <a:schemeClr val="tx2"/>
            </a:solidFill>
            <a:round/>
            <a:headEnd/>
            <a:tailEnd/>
          </a:ln>
        </p:spPr>
        <p:txBody>
          <a:bodyPr/>
          <a:lstStyle/>
          <a:p>
            <a:endParaRPr lang="zh-TW" altLang="zh-TW"/>
          </a:p>
        </p:txBody>
      </p:sp>
      <p:sp>
        <p:nvSpPr>
          <p:cNvPr id="7174" name="AutoShape 6"/>
          <p:cNvSpPr>
            <a:spLocks noChangeArrowheads="1"/>
          </p:cNvSpPr>
          <p:nvPr/>
        </p:nvSpPr>
        <p:spPr bwMode="auto">
          <a:xfrm>
            <a:off x="4800600" y="1219200"/>
            <a:ext cx="3657600" cy="5105400"/>
          </a:xfrm>
          <a:prstGeom prst="roundRect">
            <a:avLst>
              <a:gd name="adj" fmla="val 9412"/>
            </a:avLst>
          </a:prstGeom>
          <a:solidFill>
            <a:schemeClr val="tx2">
              <a:alpha val="50195"/>
            </a:schemeClr>
          </a:solidFill>
          <a:ln w="19050">
            <a:solidFill>
              <a:schemeClr val="tx2"/>
            </a:solidFill>
            <a:round/>
            <a:headEnd/>
            <a:tailEnd/>
          </a:ln>
        </p:spPr>
        <p:txBody>
          <a:bodyPr/>
          <a:lstStyle/>
          <a:p>
            <a:endParaRPr lang="zh-TW" altLang="zh-TW"/>
          </a:p>
        </p:txBody>
      </p:sp>
      <p:sp>
        <p:nvSpPr>
          <p:cNvPr id="36" name="Cloud 35"/>
          <p:cNvSpPr/>
          <p:nvPr/>
        </p:nvSpPr>
        <p:spPr>
          <a:xfrm>
            <a:off x="1676400" y="3200400"/>
            <a:ext cx="1371600" cy="1120775"/>
          </a:xfrm>
          <a:prstGeom prst="cloud">
            <a:avLst/>
          </a:prstGeom>
          <a:gradFill flip="none" rotWithShape="1">
            <a:gsLst>
              <a:gs pos="0">
                <a:schemeClr val="tx1">
                  <a:alpha val="0"/>
                </a:schemeClr>
              </a:gs>
              <a:gs pos="54000">
                <a:schemeClr val="tx1">
                  <a:alpha val="25000"/>
                </a:schemeClr>
              </a:gs>
              <a:gs pos="100000">
                <a:schemeClr val="tx1"/>
              </a:gs>
            </a:gsLst>
            <a:lin ang="2700000" scaled="1"/>
            <a:tileRect/>
          </a:gradFill>
          <a:ln w="19050">
            <a:solidFill>
              <a:schemeClr val="tx1">
                <a:alpha val="50000"/>
              </a:schemeClr>
            </a:solidFill>
            <a:headEnd type="none" w="sm" len="sm"/>
            <a:tailEnd type="none" w="sm" len="sm"/>
          </a:ln>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cs typeface="Arial" charset="0"/>
            </a:endParaRPr>
          </a:p>
        </p:txBody>
      </p:sp>
      <p:sp>
        <p:nvSpPr>
          <p:cNvPr id="2" name="Title 1"/>
          <p:cNvSpPr>
            <a:spLocks noGrp="1"/>
          </p:cNvSpPr>
          <p:nvPr>
            <p:ph type="title"/>
          </p:nvPr>
        </p:nvSpPr>
        <p:spPr>
          <a:xfrm>
            <a:off x="381000" y="152400"/>
            <a:ext cx="8382000" cy="523220"/>
          </a:xfrm>
        </p:spPr>
        <p:txBody>
          <a:bodyPr/>
          <a:lstStyle/>
          <a:p>
            <a:pPr>
              <a:defRPr/>
            </a:pPr>
            <a:r>
              <a:rPr sz="2800" dirty="0" smtClean="0">
                <a:effectLst/>
              </a:rPr>
              <a:t>SCMDM 08 Deployment Topology</a:t>
            </a:r>
            <a:endParaRPr sz="2800" dirty="0">
              <a:effectLst/>
            </a:endParaRPr>
          </a:p>
        </p:txBody>
      </p:sp>
      <p:pic>
        <p:nvPicPr>
          <p:cNvPr id="7177"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3"/>
          <a:srcRect/>
          <a:stretch>
            <a:fillRect/>
          </a:stretch>
        </p:blipFill>
        <p:spPr bwMode="auto">
          <a:xfrm>
            <a:off x="396875" y="3368675"/>
            <a:ext cx="669925" cy="669925"/>
          </a:xfrm>
          <a:prstGeom prst="rect">
            <a:avLst/>
          </a:prstGeom>
          <a:noFill/>
          <a:ln w="9525">
            <a:noFill/>
            <a:miter lim="800000"/>
            <a:headEnd/>
            <a:tailEnd/>
          </a:ln>
        </p:spPr>
      </p:pic>
      <p:pic>
        <p:nvPicPr>
          <p:cNvPr id="7178"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3"/>
          <a:srcRect/>
          <a:stretch>
            <a:fillRect/>
          </a:stretch>
        </p:blipFill>
        <p:spPr bwMode="auto">
          <a:xfrm>
            <a:off x="533400" y="4724400"/>
            <a:ext cx="669925" cy="669925"/>
          </a:xfrm>
          <a:prstGeom prst="rect">
            <a:avLst/>
          </a:prstGeom>
          <a:noFill/>
          <a:ln w="9525">
            <a:noFill/>
            <a:miter lim="800000"/>
            <a:headEnd/>
            <a:tailEnd/>
          </a:ln>
        </p:spPr>
      </p:pic>
      <p:pic>
        <p:nvPicPr>
          <p:cNvPr id="7179"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629400" y="1647825"/>
            <a:ext cx="355600" cy="485775"/>
          </a:xfrm>
          <a:prstGeom prst="rect">
            <a:avLst/>
          </a:prstGeom>
          <a:noFill/>
          <a:ln w="9525">
            <a:noFill/>
            <a:miter lim="800000"/>
            <a:headEnd/>
            <a:tailEnd/>
          </a:ln>
        </p:spPr>
      </p:pic>
      <p:pic>
        <p:nvPicPr>
          <p:cNvPr id="7180"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096000" y="1647825"/>
            <a:ext cx="355600" cy="485775"/>
          </a:xfrm>
          <a:prstGeom prst="rect">
            <a:avLst/>
          </a:prstGeom>
          <a:noFill/>
          <a:ln w="9525">
            <a:noFill/>
            <a:miter lim="800000"/>
            <a:headEnd/>
            <a:tailEnd/>
          </a:ln>
        </p:spPr>
      </p:pic>
      <p:grpSp>
        <p:nvGrpSpPr>
          <p:cNvPr id="3" name="Group 142"/>
          <p:cNvGrpSpPr>
            <a:grpSpLocks/>
          </p:cNvGrpSpPr>
          <p:nvPr/>
        </p:nvGrpSpPr>
        <p:grpSpPr bwMode="auto">
          <a:xfrm>
            <a:off x="5562600" y="1647825"/>
            <a:ext cx="390525" cy="485775"/>
            <a:chOff x="5562600" y="1647825"/>
            <a:chExt cx="390525" cy="485775"/>
          </a:xfrm>
        </p:grpSpPr>
        <p:pic>
          <p:nvPicPr>
            <p:cNvPr id="7273"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5562600" y="1647825"/>
              <a:ext cx="355600" cy="485775"/>
            </a:xfrm>
            <a:prstGeom prst="rect">
              <a:avLst/>
            </a:prstGeom>
            <a:noFill/>
            <a:ln w="9525">
              <a:noFill/>
              <a:miter lim="800000"/>
              <a:headEnd/>
              <a:tailEnd/>
            </a:ln>
          </p:spPr>
        </p:pic>
        <p:pic>
          <p:nvPicPr>
            <p:cNvPr id="7274" name="Picture 4" descr="C:\Program Files\Microsoft Resource DVD Artwork\DVD_ART\Artwork_Imagery\HARDWARE_IMAGERY\Illustration - Misc Hardware\Windows Vista Illustration Icons\Internet.png"/>
            <p:cNvPicPr>
              <a:picLocks noChangeAspect="1" noChangeArrowheads="1"/>
            </p:cNvPicPr>
            <p:nvPr/>
          </p:nvPicPr>
          <p:blipFill>
            <a:blip r:embed="rId5"/>
            <a:srcRect/>
            <a:stretch>
              <a:fillRect/>
            </a:stretch>
          </p:blipFill>
          <p:spPr bwMode="auto">
            <a:xfrm>
              <a:off x="5715000" y="1895475"/>
              <a:ext cx="238125" cy="238125"/>
            </a:xfrm>
            <a:prstGeom prst="rect">
              <a:avLst/>
            </a:prstGeom>
            <a:noFill/>
            <a:ln w="9525">
              <a:noFill/>
              <a:miter lim="800000"/>
              <a:headEnd/>
              <a:tailEnd/>
            </a:ln>
          </p:spPr>
        </p:pic>
      </p:grpSp>
      <p:pic>
        <p:nvPicPr>
          <p:cNvPr id="7182" name="Picture 5" descr="C:\Program Files\Microsoft Resource DVD Artwork\DVD_ART\Artwork_Imagery\Shapes and Graphics\Windows Live Illustration Icons\Windows Live Mail Icon.png"/>
          <p:cNvPicPr>
            <a:picLocks noChangeAspect="1" noChangeArrowheads="1"/>
          </p:cNvPicPr>
          <p:nvPr/>
        </p:nvPicPr>
        <p:blipFill>
          <a:blip r:embed="rId6"/>
          <a:srcRect/>
          <a:stretch>
            <a:fillRect/>
          </a:stretch>
        </p:blipFill>
        <p:spPr bwMode="auto">
          <a:xfrm>
            <a:off x="6248400" y="1905000"/>
            <a:ext cx="219075" cy="177800"/>
          </a:xfrm>
          <a:prstGeom prst="rect">
            <a:avLst/>
          </a:prstGeom>
          <a:noFill/>
          <a:ln w="9525">
            <a:noFill/>
            <a:miter lim="800000"/>
            <a:headEnd/>
            <a:tailEnd/>
          </a:ln>
        </p:spPr>
      </p:pic>
      <p:pic>
        <p:nvPicPr>
          <p:cNvPr id="28" name="Picture 27" descr="Picture1.png"/>
          <p:cNvPicPr>
            <a:picLocks noChangeAspect="1"/>
          </p:cNvPicPr>
          <p:nvPr/>
        </p:nvPicPr>
        <p:blipFill>
          <a:blip r:embed="rId7"/>
          <a:stretch>
            <a:fillRect/>
          </a:stretch>
        </p:blipFill>
        <p:spPr>
          <a:xfrm>
            <a:off x="7854950" y="3200400"/>
            <a:ext cx="527050" cy="347663"/>
          </a:xfrm>
          <a:prstGeom prst="rect">
            <a:avLst/>
          </a:prstGeom>
          <a:effectLst>
            <a:outerShdw blurRad="50800" dist="38100" dir="2700000" algn="tl" rotWithShape="0">
              <a:prstClr val="black">
                <a:alpha val="40000"/>
              </a:prstClr>
            </a:outerShdw>
          </a:effectLst>
        </p:spPr>
      </p:pic>
      <p:pic>
        <p:nvPicPr>
          <p:cNvPr id="7184"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8001000" y="3657600"/>
            <a:ext cx="355600" cy="485775"/>
          </a:xfrm>
          <a:prstGeom prst="rect">
            <a:avLst/>
          </a:prstGeom>
          <a:noFill/>
          <a:ln w="9525">
            <a:noFill/>
            <a:miter lim="800000"/>
            <a:headEnd/>
            <a:tailEnd/>
          </a:ln>
        </p:spPr>
      </p:pic>
      <p:grpSp>
        <p:nvGrpSpPr>
          <p:cNvPr id="5" name="Group 147"/>
          <p:cNvGrpSpPr>
            <a:grpSpLocks/>
          </p:cNvGrpSpPr>
          <p:nvPr/>
        </p:nvGrpSpPr>
        <p:grpSpPr bwMode="auto">
          <a:xfrm>
            <a:off x="6130925" y="3302000"/>
            <a:ext cx="663575" cy="889000"/>
            <a:chOff x="6130925" y="3089275"/>
            <a:chExt cx="663575" cy="889000"/>
          </a:xfrm>
        </p:grpSpPr>
        <p:pic>
          <p:nvPicPr>
            <p:cNvPr id="7271" name="Picture 2" descr="C:\Program Files\Microsoft Resource DVD Artwork\DVD_ART\Artwork_Imagery\HARDWARE_IMAGERY\Illustration - Misc Hardware\Windows Vista Illustration Icons\Server.png"/>
            <p:cNvPicPr>
              <a:picLocks noChangeAspect="1" noChangeArrowheads="1"/>
            </p:cNvPicPr>
            <p:nvPr/>
          </p:nvPicPr>
          <p:blipFill>
            <a:blip r:embed="rId8"/>
            <a:srcRect/>
            <a:stretch>
              <a:fillRect/>
            </a:stretch>
          </p:blipFill>
          <p:spPr bwMode="auto">
            <a:xfrm>
              <a:off x="6130925" y="3089275"/>
              <a:ext cx="606425" cy="830263"/>
            </a:xfrm>
            <a:prstGeom prst="rect">
              <a:avLst/>
            </a:prstGeom>
            <a:noFill/>
            <a:ln w="9525">
              <a:noFill/>
              <a:miter lim="800000"/>
              <a:headEnd/>
              <a:tailEnd/>
            </a:ln>
          </p:spPr>
        </p:pic>
        <p:pic>
          <p:nvPicPr>
            <p:cNvPr id="7272"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9"/>
            <a:srcRect/>
            <a:stretch>
              <a:fillRect/>
            </a:stretch>
          </p:blipFill>
          <p:spPr bwMode="auto">
            <a:xfrm>
              <a:off x="6270625" y="3454400"/>
              <a:ext cx="523875" cy="523875"/>
            </a:xfrm>
            <a:prstGeom prst="rect">
              <a:avLst/>
            </a:prstGeom>
            <a:noFill/>
            <a:ln w="9525">
              <a:noFill/>
              <a:miter lim="800000"/>
              <a:headEnd/>
              <a:tailEnd/>
            </a:ln>
          </p:spPr>
        </p:pic>
      </p:grpSp>
      <p:sp>
        <p:nvSpPr>
          <p:cNvPr id="59" name="TextBox 58"/>
          <p:cNvSpPr txBox="1"/>
          <p:nvPr/>
        </p:nvSpPr>
        <p:spPr bwMode="auto">
          <a:xfrm>
            <a:off x="3770313" y="5953125"/>
            <a:ext cx="587375" cy="287338"/>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en-US" sz="1400" kern="0" dirty="0">
                <a:latin typeface="+mn-lt"/>
                <a:cs typeface="+mn-cs"/>
              </a:rPr>
              <a:t>DMZ</a:t>
            </a:r>
          </a:p>
        </p:txBody>
      </p:sp>
      <p:sp>
        <p:nvSpPr>
          <p:cNvPr id="60" name="TextBox 59"/>
          <p:cNvSpPr txBox="1"/>
          <p:nvPr/>
        </p:nvSpPr>
        <p:spPr bwMode="auto">
          <a:xfrm>
            <a:off x="5867400" y="5943600"/>
            <a:ext cx="1635125" cy="285750"/>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en-US" sz="1400" kern="0" dirty="0">
                <a:latin typeface="+mn-lt"/>
                <a:cs typeface="+mn-cs"/>
              </a:rPr>
              <a:t>Corporate</a:t>
            </a:r>
            <a:r>
              <a:rPr lang="en-US" sz="1400" kern="0" dirty="0">
                <a:effectLst>
                  <a:outerShdw blurRad="38100" dist="38100" dir="2700000" algn="tl">
                    <a:srgbClr val="000000">
                      <a:alpha val="43137"/>
                    </a:srgbClr>
                  </a:outerShdw>
                </a:effectLst>
                <a:latin typeface="+mn-lt"/>
                <a:cs typeface="+mn-cs"/>
              </a:rPr>
              <a:t> Intranet</a:t>
            </a:r>
          </a:p>
        </p:txBody>
      </p:sp>
      <p:sp>
        <p:nvSpPr>
          <p:cNvPr id="63" name="TextBox 62"/>
          <p:cNvSpPr txBox="1"/>
          <p:nvPr/>
        </p:nvSpPr>
        <p:spPr bwMode="auto">
          <a:xfrm>
            <a:off x="3613150" y="3048000"/>
            <a:ext cx="882650" cy="382588"/>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1050" b="1" kern="0" dirty="0">
                <a:latin typeface="+mn-lt"/>
                <a:cs typeface="+mn-cs"/>
              </a:rPr>
              <a:t>SCMDM 08</a:t>
            </a:r>
            <a:br>
              <a:rPr lang="en-US" sz="1050" b="1" kern="0" dirty="0">
                <a:latin typeface="+mn-lt"/>
                <a:cs typeface="+mn-cs"/>
              </a:rPr>
            </a:br>
            <a:r>
              <a:rPr lang="en-US" sz="1050" b="1" kern="0" dirty="0">
                <a:latin typeface="+mn-lt"/>
                <a:cs typeface="+mn-cs"/>
              </a:rPr>
              <a:t>Gateway</a:t>
            </a:r>
          </a:p>
        </p:txBody>
      </p:sp>
      <p:sp>
        <p:nvSpPr>
          <p:cNvPr id="68" name="TextBox 67"/>
          <p:cNvSpPr txBox="1"/>
          <p:nvPr/>
        </p:nvSpPr>
        <p:spPr bwMode="auto">
          <a:xfrm>
            <a:off x="5105400" y="1293813"/>
            <a:ext cx="2286000" cy="382587"/>
          </a:xfrm>
          <a:prstGeom prst="rect">
            <a:avLst/>
          </a:prstGeom>
          <a:noFill/>
          <a:ln w="9525">
            <a:noFill/>
            <a:miter lim="800000"/>
            <a:headEnd/>
            <a:tailEnd/>
          </a:ln>
          <a:effectLst/>
        </p:spPr>
        <p:txBody>
          <a:bodyPr>
            <a:spAutoFit/>
          </a:bodyPr>
          <a:lstStyle/>
          <a:p>
            <a:pPr algn="ctr" eaLnBrk="0" hangingPunct="0">
              <a:lnSpc>
                <a:spcPct val="90000"/>
              </a:lnSpc>
              <a:spcBef>
                <a:spcPct val="30000"/>
              </a:spcBef>
              <a:buClr>
                <a:schemeClr val="tx2"/>
              </a:buClr>
              <a:buSzPct val="95000"/>
              <a:defRPr/>
            </a:pPr>
            <a:r>
              <a:rPr lang="en-US" sz="1050" b="1" kern="0" dirty="0">
                <a:effectLst>
                  <a:outerShdw blurRad="38100" dist="38100" dir="2700000" algn="tl">
                    <a:srgbClr val="000000">
                      <a:alpha val="43137"/>
                    </a:srgbClr>
                  </a:outerShdw>
                </a:effectLst>
                <a:latin typeface="+mn-lt"/>
                <a:cs typeface="+mn-cs"/>
              </a:rPr>
              <a:t>Exchange, SharePoint,  Intranet</a:t>
            </a:r>
            <a:br>
              <a:rPr lang="en-US" sz="1050" b="1" kern="0" dirty="0">
                <a:effectLst>
                  <a:outerShdw blurRad="38100" dist="38100" dir="2700000" algn="tl">
                    <a:srgbClr val="000000">
                      <a:alpha val="43137"/>
                    </a:srgbClr>
                  </a:outerShdw>
                </a:effectLst>
                <a:latin typeface="+mn-lt"/>
                <a:cs typeface="+mn-cs"/>
              </a:rPr>
            </a:br>
            <a:r>
              <a:rPr lang="en-US" sz="1050" b="1" kern="0" dirty="0">
                <a:effectLst>
                  <a:outerShdw blurRad="38100" dist="38100" dir="2700000" algn="tl">
                    <a:srgbClr val="000000">
                      <a:alpha val="43137"/>
                    </a:srgbClr>
                  </a:outerShdw>
                </a:effectLst>
                <a:latin typeface="+mn-lt"/>
                <a:cs typeface="+mn-cs"/>
              </a:rPr>
              <a:t> and LOB Servers</a:t>
            </a:r>
          </a:p>
        </p:txBody>
      </p:sp>
      <p:sp>
        <p:nvSpPr>
          <p:cNvPr id="69" name="TextBox 68"/>
          <p:cNvSpPr txBox="1"/>
          <p:nvPr/>
        </p:nvSpPr>
        <p:spPr bwMode="auto">
          <a:xfrm>
            <a:off x="5486400" y="2133600"/>
            <a:ext cx="839788" cy="425450"/>
          </a:xfrm>
          <a:prstGeom prst="rect">
            <a:avLst/>
          </a:prstGeom>
          <a:noFill/>
          <a:ln w="9525">
            <a:noFill/>
            <a:miter lim="800000"/>
            <a:headEnd/>
            <a:tailEnd/>
          </a:ln>
          <a:effectLst/>
        </p:spPr>
        <p:txBody>
          <a:bodyPr wrap="none">
            <a:spAutoFit/>
          </a:bodyPr>
          <a:lstStyle/>
          <a:p>
            <a:pPr algn="r" eaLnBrk="0" hangingPunct="0">
              <a:lnSpc>
                <a:spcPct val="90000"/>
              </a:lnSpc>
              <a:spcBef>
                <a:spcPct val="30000"/>
              </a:spcBef>
              <a:buClr>
                <a:schemeClr val="tx2"/>
              </a:buClr>
              <a:buSzPct val="95000"/>
            </a:pPr>
            <a:r>
              <a:rPr lang="en-US" altLang="zh-TW" sz="800">
                <a:effectLst>
                  <a:outerShdw blurRad="38100" dist="38100" dir="2700000" algn="tl">
                    <a:srgbClr val="000000"/>
                  </a:outerShdw>
                </a:effectLst>
                <a:latin typeface="Segoe Semibold" pitchFamily="34" charset="0"/>
                <a:ea typeface="新細明體" charset="-120"/>
              </a:rPr>
              <a:t>SSL User </a:t>
            </a:r>
            <a:br>
              <a:rPr lang="en-US" altLang="zh-TW" sz="800">
                <a:effectLst>
                  <a:outerShdw blurRad="38100" dist="38100" dir="2700000" algn="tl">
                    <a:srgbClr val="000000"/>
                  </a:outerShdw>
                </a:effectLst>
                <a:latin typeface="Segoe Semibold" pitchFamily="34" charset="0"/>
                <a:ea typeface="新細明體" charset="-120"/>
              </a:rPr>
            </a:br>
            <a:r>
              <a:rPr lang="en-US" altLang="zh-TW" sz="800">
                <a:effectLst>
                  <a:outerShdw blurRad="38100" dist="38100" dir="2700000" algn="tl">
                    <a:srgbClr val="000000"/>
                  </a:outerShdw>
                </a:effectLst>
                <a:latin typeface="Segoe Semibold" pitchFamily="34" charset="0"/>
                <a:ea typeface="新細明體" charset="-120"/>
              </a:rPr>
              <a:t>Authentication</a:t>
            </a:r>
            <a:br>
              <a:rPr lang="en-US" altLang="zh-TW" sz="800">
                <a:effectLst>
                  <a:outerShdw blurRad="38100" dist="38100" dir="2700000" algn="tl">
                    <a:srgbClr val="000000"/>
                  </a:outerShdw>
                </a:effectLst>
                <a:latin typeface="Segoe Semibold" pitchFamily="34" charset="0"/>
                <a:ea typeface="新細明體" charset="-120"/>
              </a:rPr>
            </a:br>
            <a:endParaRPr lang="en-US" altLang="zh-TW" sz="800">
              <a:effectLst>
                <a:outerShdw blurRad="38100" dist="38100" dir="2700000" algn="tl">
                  <a:srgbClr val="000000"/>
                </a:outerShdw>
              </a:effectLst>
              <a:latin typeface="Segoe Semibold" pitchFamily="34" charset="0"/>
              <a:ea typeface="新細明體" charset="-120"/>
            </a:endParaRPr>
          </a:p>
        </p:txBody>
      </p:sp>
      <p:sp>
        <p:nvSpPr>
          <p:cNvPr id="7191" name="TextBox 69"/>
          <p:cNvSpPr txBox="1">
            <a:spLocks noChangeArrowheads="1"/>
          </p:cNvSpPr>
          <p:nvPr/>
        </p:nvSpPr>
        <p:spPr bwMode="auto">
          <a:xfrm>
            <a:off x="7742238" y="2819400"/>
            <a:ext cx="715962" cy="382588"/>
          </a:xfrm>
          <a:prstGeom prst="rect">
            <a:avLst/>
          </a:prstGeom>
          <a:noFill/>
          <a:ln w="9525">
            <a:noFill/>
            <a:miter lim="800000"/>
            <a:headEnd/>
            <a:tailEnd/>
          </a:ln>
        </p:spPr>
        <p:txBody>
          <a:bodyPr wrap="none">
            <a:spAutoFit/>
          </a:bodyPr>
          <a:lstStyle/>
          <a:p>
            <a:pPr algn="r" eaLnBrk="0" hangingPunct="0">
              <a:lnSpc>
                <a:spcPct val="90000"/>
              </a:lnSpc>
              <a:spcBef>
                <a:spcPct val="30000"/>
              </a:spcBef>
              <a:buClr>
                <a:schemeClr val="tx2"/>
              </a:buClr>
              <a:buSzPct val="95000"/>
            </a:pPr>
            <a:r>
              <a:rPr lang="en-US" altLang="zh-TW" sz="1000" b="1">
                <a:latin typeface="Segoe Semibold" pitchFamily="34" charset="0"/>
                <a:ea typeface="新細明體" charset="-120"/>
              </a:rPr>
              <a:t>MMC</a:t>
            </a:r>
            <a:br>
              <a:rPr lang="en-US" altLang="zh-TW" sz="1000" b="1">
                <a:latin typeface="Segoe Semibold" pitchFamily="34" charset="0"/>
                <a:ea typeface="新細明體" charset="-120"/>
              </a:rPr>
            </a:br>
            <a:r>
              <a:rPr lang="en-US" altLang="zh-TW" sz="1000" b="1">
                <a:latin typeface="Segoe Semibold" pitchFamily="34" charset="0"/>
                <a:ea typeface="新細明體" charset="-120"/>
              </a:rPr>
              <a:t>Console</a:t>
            </a:r>
            <a:endParaRPr lang="en-US" altLang="zh-TW" sz="900" b="1">
              <a:latin typeface="Segoe Semibold" pitchFamily="34" charset="0"/>
              <a:ea typeface="新細明體" charset="-120"/>
            </a:endParaRPr>
          </a:p>
        </p:txBody>
      </p:sp>
      <p:sp>
        <p:nvSpPr>
          <p:cNvPr id="71" name="TextBox 70"/>
          <p:cNvSpPr txBox="1"/>
          <p:nvPr/>
        </p:nvSpPr>
        <p:spPr bwMode="auto">
          <a:xfrm>
            <a:off x="5638800" y="2819400"/>
            <a:ext cx="1524000" cy="528638"/>
          </a:xfrm>
          <a:prstGeom prst="rect">
            <a:avLst/>
          </a:prstGeom>
          <a:noFill/>
          <a:ln w="9525">
            <a:noFill/>
            <a:miter lim="800000"/>
            <a:headEnd/>
            <a:tailEnd/>
          </a:ln>
          <a:effectLst/>
        </p:spPr>
        <p:txBody>
          <a:bodyPr>
            <a:spAutoFit/>
          </a:bodyPr>
          <a:lstStyle/>
          <a:p>
            <a:pPr algn="ctr" eaLnBrk="0" hangingPunct="0">
              <a:lnSpc>
                <a:spcPct val="90000"/>
              </a:lnSpc>
              <a:spcBef>
                <a:spcPct val="30000"/>
              </a:spcBef>
              <a:buClr>
                <a:schemeClr val="tx2"/>
              </a:buClr>
              <a:buSzPct val="95000"/>
              <a:defRPr/>
            </a:pPr>
            <a:r>
              <a:rPr lang="en-US" sz="1050" b="1" kern="0" dirty="0">
                <a:latin typeface="+mn-lt"/>
                <a:cs typeface="+mn-cs"/>
              </a:rPr>
              <a:t>SCMDM 08 </a:t>
            </a:r>
            <a:br>
              <a:rPr lang="en-US" sz="1050" b="1" kern="0" dirty="0">
                <a:latin typeface="+mn-lt"/>
                <a:cs typeface="+mn-cs"/>
              </a:rPr>
            </a:br>
            <a:r>
              <a:rPr lang="en-US" sz="1050" b="1" kern="0" dirty="0">
                <a:latin typeface="+mn-lt"/>
                <a:cs typeface="+mn-cs"/>
              </a:rPr>
              <a:t>Management </a:t>
            </a:r>
            <a:br>
              <a:rPr lang="en-US" sz="1050" b="1" kern="0" dirty="0">
                <a:latin typeface="+mn-lt"/>
                <a:cs typeface="+mn-cs"/>
              </a:rPr>
            </a:br>
            <a:r>
              <a:rPr lang="en-US" sz="1050" b="1" kern="0" dirty="0">
                <a:latin typeface="+mn-lt"/>
                <a:cs typeface="+mn-cs"/>
              </a:rPr>
              <a:t>Server</a:t>
            </a:r>
          </a:p>
        </p:txBody>
      </p:sp>
      <p:sp>
        <p:nvSpPr>
          <p:cNvPr id="74" name="TextBox 73"/>
          <p:cNvSpPr txBox="1"/>
          <p:nvPr/>
        </p:nvSpPr>
        <p:spPr bwMode="auto">
          <a:xfrm>
            <a:off x="7467600" y="5410200"/>
            <a:ext cx="777875" cy="382588"/>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1050" b="1" kern="0" dirty="0">
                <a:latin typeface="+mn-lt"/>
                <a:cs typeface="+mn-cs"/>
              </a:rPr>
              <a:t>Active</a:t>
            </a:r>
            <a:br>
              <a:rPr lang="en-US" sz="1050" b="1" kern="0" dirty="0">
                <a:latin typeface="+mn-lt"/>
                <a:cs typeface="+mn-cs"/>
              </a:rPr>
            </a:br>
            <a:r>
              <a:rPr lang="en-US" sz="1050" b="1" kern="0" dirty="0">
                <a:latin typeface="+mn-lt"/>
                <a:cs typeface="+mn-cs"/>
              </a:rPr>
              <a:t>Directory</a:t>
            </a:r>
          </a:p>
        </p:txBody>
      </p:sp>
      <p:sp>
        <p:nvSpPr>
          <p:cNvPr id="75" name="TextBox 74"/>
          <p:cNvSpPr txBox="1"/>
          <p:nvPr/>
        </p:nvSpPr>
        <p:spPr bwMode="auto">
          <a:xfrm>
            <a:off x="7502525" y="4114800"/>
            <a:ext cx="1008063" cy="528638"/>
          </a:xfrm>
          <a:prstGeom prst="rect">
            <a:avLst/>
          </a:prstGeom>
          <a:noFill/>
          <a:ln w="9525">
            <a:noFill/>
            <a:miter lim="800000"/>
            <a:headEnd/>
            <a:tailEnd/>
          </a:ln>
          <a:effectLst/>
        </p:spPr>
        <p:txBody>
          <a:bodyPr wrap="none">
            <a:spAutoFit/>
          </a:bodyPr>
          <a:lstStyle/>
          <a:p>
            <a:pPr algn="r" eaLnBrk="0" hangingPunct="0">
              <a:lnSpc>
                <a:spcPct val="90000"/>
              </a:lnSpc>
              <a:spcBef>
                <a:spcPct val="30000"/>
              </a:spcBef>
              <a:buClr>
                <a:schemeClr val="tx2"/>
              </a:buClr>
              <a:buSzPct val="95000"/>
              <a:defRPr/>
            </a:pPr>
            <a:r>
              <a:rPr lang="en-US" sz="1050" b="1" kern="0" dirty="0">
                <a:latin typeface="Arial" pitchFamily="34" charset="0"/>
                <a:cs typeface="Arial" pitchFamily="34" charset="0"/>
              </a:rPr>
              <a:t>WSUS </a:t>
            </a:r>
            <a:br>
              <a:rPr lang="en-US" sz="1050" b="1" kern="0" dirty="0">
                <a:latin typeface="Arial" pitchFamily="34" charset="0"/>
                <a:cs typeface="Arial" pitchFamily="34" charset="0"/>
              </a:rPr>
            </a:br>
            <a:r>
              <a:rPr lang="en-US" sz="1050" b="1" kern="0" dirty="0">
                <a:latin typeface="Arial" pitchFamily="34" charset="0"/>
                <a:cs typeface="Arial" pitchFamily="34" charset="0"/>
              </a:rPr>
              <a:t>Software </a:t>
            </a:r>
            <a:br>
              <a:rPr lang="en-US" sz="1050" b="1" kern="0" dirty="0">
                <a:latin typeface="Arial" pitchFamily="34" charset="0"/>
                <a:cs typeface="Arial" pitchFamily="34" charset="0"/>
              </a:rPr>
            </a:br>
            <a:r>
              <a:rPr lang="en-US" sz="1050" b="1" kern="0" dirty="0">
                <a:latin typeface="Arial" pitchFamily="34" charset="0"/>
                <a:cs typeface="Arial" pitchFamily="34" charset="0"/>
              </a:rPr>
              <a:t>Management</a:t>
            </a:r>
            <a:endParaRPr lang="en-US" sz="1000" b="1" kern="0" dirty="0">
              <a:latin typeface="Arial" pitchFamily="34" charset="0"/>
              <a:cs typeface="Arial" pitchFamily="34" charset="0"/>
            </a:endParaRPr>
          </a:p>
        </p:txBody>
      </p:sp>
      <p:cxnSp>
        <p:nvCxnSpPr>
          <p:cNvPr id="77" name="Straight Arrow Connector 76"/>
          <p:cNvCxnSpPr/>
          <p:nvPr/>
        </p:nvCxnSpPr>
        <p:spPr bwMode="auto">
          <a:xfrm rot="10800000">
            <a:off x="914400" y="3829050"/>
            <a:ext cx="2819400" cy="1588"/>
          </a:xfrm>
          <a:prstGeom prst="straightConnector1">
            <a:avLst/>
          </a:prstGeom>
          <a:ln w="19050">
            <a:solidFill>
              <a:srgbClr val="7030A0"/>
            </a:solidFill>
            <a:prstDash val="dash"/>
            <a:headEnd type="triangle" w="med" len="med"/>
            <a:tailEnd type="triangle"/>
          </a:ln>
        </p:spPr>
        <p:style>
          <a:lnRef idx="2">
            <a:schemeClr val="accent2"/>
          </a:lnRef>
          <a:fillRef idx="0">
            <a:schemeClr val="accent2"/>
          </a:fillRef>
          <a:effectRef idx="1">
            <a:schemeClr val="accent2"/>
          </a:effectRef>
          <a:fontRef idx="minor">
            <a:schemeClr val="tx1"/>
          </a:fontRef>
        </p:style>
      </p:cxnSp>
      <p:cxnSp>
        <p:nvCxnSpPr>
          <p:cNvPr id="89" name="Curved Connector 88"/>
          <p:cNvCxnSpPr/>
          <p:nvPr/>
        </p:nvCxnSpPr>
        <p:spPr bwMode="auto">
          <a:xfrm rot="10800000">
            <a:off x="1066800" y="5027613"/>
            <a:ext cx="2865438" cy="1587"/>
          </a:xfrm>
          <a:prstGeom prst="curvedConnector3">
            <a:avLst>
              <a:gd name="adj1" fmla="val 50000"/>
            </a:avLst>
          </a:prstGeom>
          <a:ln w="19050">
            <a:solidFill>
              <a:srgbClr val="97E4FF"/>
            </a:solidFill>
            <a:prstDash val="dash"/>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95" name="Straight Arrow Connector 94"/>
          <p:cNvCxnSpPr/>
          <p:nvPr/>
        </p:nvCxnSpPr>
        <p:spPr bwMode="auto">
          <a:xfrm>
            <a:off x="6705600" y="3429000"/>
            <a:ext cx="1066800" cy="1588"/>
          </a:xfrm>
          <a:prstGeom prst="straightConnector1">
            <a:avLst/>
          </a:prstGeom>
          <a:ln w="19050">
            <a:solidFill>
              <a:schemeClr val="tx1">
                <a:lumMod val="9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99" name="Straight Arrow Connector 98"/>
          <p:cNvCxnSpPr/>
          <p:nvPr/>
        </p:nvCxnSpPr>
        <p:spPr bwMode="auto">
          <a:xfrm>
            <a:off x="6705600" y="3884613"/>
            <a:ext cx="1219200" cy="1587"/>
          </a:xfrm>
          <a:prstGeom prst="straightConnector1">
            <a:avLst/>
          </a:prstGeom>
          <a:ln w="19050">
            <a:solidFill>
              <a:schemeClr val="tx1">
                <a:lumMod val="9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03" name="Straight Arrow Connector 102"/>
          <p:cNvCxnSpPr/>
          <p:nvPr/>
        </p:nvCxnSpPr>
        <p:spPr bwMode="auto">
          <a:xfrm rot="16200000" flipH="1">
            <a:off x="6667500" y="4229100"/>
            <a:ext cx="990600" cy="914400"/>
          </a:xfrm>
          <a:prstGeom prst="straightConnector1">
            <a:avLst/>
          </a:prstGeom>
          <a:ln w="19050">
            <a:solidFill>
              <a:schemeClr val="tx1">
                <a:lumMod val="9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pic>
        <p:nvPicPr>
          <p:cNvPr id="7200" name="Picture 22" descr="C:\Documents and Settings\Kayleem\Local Settings\Temporary Internet Files\Content.IE5\U9KPWR4X\MCj04316310000[1].png"/>
          <p:cNvPicPr>
            <a:picLocks noChangeAspect="1" noChangeArrowheads="1"/>
          </p:cNvPicPr>
          <p:nvPr/>
        </p:nvPicPr>
        <p:blipFill>
          <a:blip r:embed="rId10"/>
          <a:srcRect/>
          <a:stretch>
            <a:fillRect/>
          </a:stretch>
        </p:blipFill>
        <p:spPr bwMode="auto">
          <a:xfrm>
            <a:off x="6781800" y="1905000"/>
            <a:ext cx="265113" cy="265113"/>
          </a:xfrm>
          <a:prstGeom prst="rect">
            <a:avLst/>
          </a:prstGeom>
          <a:noFill/>
          <a:ln w="9525">
            <a:noFill/>
            <a:miter lim="800000"/>
            <a:headEnd/>
            <a:tailEnd/>
          </a:ln>
        </p:spPr>
      </p:pic>
      <p:pic>
        <p:nvPicPr>
          <p:cNvPr id="7201"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096000" y="4876800"/>
            <a:ext cx="355600" cy="485775"/>
          </a:xfrm>
          <a:prstGeom prst="rect">
            <a:avLst/>
          </a:prstGeom>
          <a:noFill/>
          <a:ln w="9525">
            <a:noFill/>
            <a:miter lim="800000"/>
            <a:headEnd/>
            <a:tailEnd/>
          </a:ln>
        </p:spPr>
      </p:pic>
      <p:pic>
        <p:nvPicPr>
          <p:cNvPr id="7202" name="Picture 14" descr="C:\Program Files\Microsoft Resource DVD Artwork\DVD_ART\Artwork_Imagery\HARDWARE_IMAGERY\Illustration - Misc Hardware\Windows Vista Illustration Icons\Router.png"/>
          <p:cNvPicPr>
            <a:picLocks noChangeAspect="1" noChangeArrowheads="1"/>
          </p:cNvPicPr>
          <p:nvPr/>
        </p:nvPicPr>
        <p:blipFill>
          <a:blip r:embed="rId11"/>
          <a:srcRect/>
          <a:stretch>
            <a:fillRect/>
          </a:stretch>
        </p:blipFill>
        <p:spPr bwMode="auto">
          <a:xfrm>
            <a:off x="6248400" y="5181600"/>
            <a:ext cx="285750" cy="285750"/>
          </a:xfrm>
          <a:prstGeom prst="rect">
            <a:avLst/>
          </a:prstGeom>
          <a:noFill/>
          <a:ln w="9525">
            <a:noFill/>
            <a:miter lim="800000"/>
            <a:headEnd/>
            <a:tailEnd/>
          </a:ln>
        </p:spPr>
      </p:pic>
      <p:sp>
        <p:nvSpPr>
          <p:cNvPr id="73" name="TextBox 72"/>
          <p:cNvSpPr txBox="1"/>
          <p:nvPr/>
        </p:nvSpPr>
        <p:spPr bwMode="auto">
          <a:xfrm>
            <a:off x="5822950" y="5334000"/>
            <a:ext cx="846138" cy="528638"/>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1050" b="1" kern="0" dirty="0">
                <a:latin typeface="+mn-lt"/>
                <a:cs typeface="+mn-cs"/>
              </a:rPr>
              <a:t>Microsoft</a:t>
            </a:r>
            <a:br>
              <a:rPr lang="en-US" sz="1050" b="1" kern="0" dirty="0">
                <a:latin typeface="+mn-lt"/>
                <a:cs typeface="+mn-cs"/>
              </a:rPr>
            </a:br>
            <a:r>
              <a:rPr lang="en-US" sz="1050" b="1" kern="0" dirty="0">
                <a:latin typeface="+mn-lt"/>
                <a:cs typeface="+mn-cs"/>
              </a:rPr>
              <a:t>Certificate</a:t>
            </a:r>
            <a:br>
              <a:rPr lang="en-US" sz="1050" b="1" kern="0" dirty="0">
                <a:latin typeface="+mn-lt"/>
                <a:cs typeface="+mn-cs"/>
              </a:rPr>
            </a:br>
            <a:r>
              <a:rPr lang="en-US" sz="1050" b="1" kern="0" dirty="0">
                <a:latin typeface="+mn-lt"/>
                <a:cs typeface="+mn-cs"/>
              </a:rPr>
              <a:t>Authority</a:t>
            </a:r>
          </a:p>
        </p:txBody>
      </p:sp>
      <p:cxnSp>
        <p:nvCxnSpPr>
          <p:cNvPr id="105" name="Straight Arrow Connector 104"/>
          <p:cNvCxnSpPr/>
          <p:nvPr/>
        </p:nvCxnSpPr>
        <p:spPr bwMode="auto">
          <a:xfrm rot="5400000">
            <a:off x="5983288" y="4457700"/>
            <a:ext cx="684212" cy="1588"/>
          </a:xfrm>
          <a:prstGeom prst="straightConnector1">
            <a:avLst/>
          </a:prstGeom>
          <a:ln w="19050">
            <a:solidFill>
              <a:schemeClr val="tx1">
                <a:lumMod val="9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140" name="TextBox 139"/>
          <p:cNvSpPr txBox="1"/>
          <p:nvPr/>
        </p:nvSpPr>
        <p:spPr bwMode="auto">
          <a:xfrm>
            <a:off x="609600" y="1295400"/>
            <a:ext cx="1184275" cy="382588"/>
          </a:xfrm>
          <a:prstGeom prst="rect">
            <a:avLst/>
          </a:prstGeom>
          <a:noFill/>
          <a:ln w="9525">
            <a:noFill/>
            <a:miter lim="800000"/>
            <a:headEnd/>
            <a:tailEnd/>
          </a:ln>
          <a:effectLst/>
        </p:spPr>
        <p:txBody>
          <a:bodyPr wrap="none">
            <a:spAutoFit/>
          </a:bodyPr>
          <a:lstStyle/>
          <a:p>
            <a:pPr marL="457200" indent="-457200" algn="r" eaLnBrk="0" hangingPunct="0">
              <a:lnSpc>
                <a:spcPct val="90000"/>
              </a:lnSpc>
              <a:spcBef>
                <a:spcPct val="30000"/>
              </a:spcBef>
              <a:buClr>
                <a:schemeClr val="tx2"/>
              </a:buClr>
              <a:buSzPct val="95000"/>
              <a:defRPr/>
            </a:pPr>
            <a:r>
              <a:rPr lang="en-US" sz="900" b="1" kern="0" dirty="0">
                <a:effectLst>
                  <a:outerShdw blurRad="38100" dist="38100" dir="2700000" algn="tl">
                    <a:srgbClr val="000000">
                      <a:alpha val="43137"/>
                    </a:srgbClr>
                  </a:outerShdw>
                </a:effectLst>
                <a:latin typeface="+mn-lt"/>
                <a:cs typeface="+mn-cs"/>
              </a:rPr>
              <a:t>IPSEC Mobile IKE </a:t>
            </a:r>
          </a:p>
          <a:p>
            <a:pPr marL="457200" indent="-457200" algn="r" eaLnBrk="0" hangingPunct="0">
              <a:lnSpc>
                <a:spcPct val="90000"/>
              </a:lnSpc>
              <a:spcBef>
                <a:spcPct val="30000"/>
              </a:spcBef>
              <a:buClr>
                <a:schemeClr val="tx2"/>
              </a:buClr>
              <a:buSzPct val="95000"/>
              <a:defRPr/>
            </a:pPr>
            <a:r>
              <a:rPr lang="en-US" sz="900" b="1" kern="0" dirty="0">
                <a:effectLst>
                  <a:outerShdw blurRad="38100" dist="38100" dir="2700000" algn="tl">
                    <a:srgbClr val="000000">
                      <a:alpha val="43137"/>
                    </a:srgbClr>
                  </a:outerShdw>
                </a:effectLst>
                <a:latin typeface="+mn-lt"/>
                <a:cs typeface="+mn-cs"/>
              </a:rPr>
              <a:t>Mobile VPN</a:t>
            </a:r>
          </a:p>
        </p:txBody>
      </p:sp>
      <p:grpSp>
        <p:nvGrpSpPr>
          <p:cNvPr id="6" name="Group 17"/>
          <p:cNvGrpSpPr>
            <a:grpSpLocks/>
          </p:cNvGrpSpPr>
          <p:nvPr/>
        </p:nvGrpSpPr>
        <p:grpSpPr bwMode="auto">
          <a:xfrm>
            <a:off x="7543800" y="4876800"/>
            <a:ext cx="585788" cy="517525"/>
            <a:chOff x="4418" y="2708"/>
            <a:chExt cx="369" cy="326"/>
          </a:xfrm>
        </p:grpSpPr>
        <p:sp>
          <p:nvSpPr>
            <p:cNvPr id="7242" name="Freeform 18"/>
            <p:cNvSpPr>
              <a:spLocks/>
            </p:cNvSpPr>
            <p:nvPr/>
          </p:nvSpPr>
          <p:spPr bwMode="auto">
            <a:xfrm>
              <a:off x="4425" y="2723"/>
              <a:ext cx="355" cy="303"/>
            </a:xfrm>
            <a:custGeom>
              <a:avLst/>
              <a:gdLst>
                <a:gd name="T0" fmla="*/ 355 w 355"/>
                <a:gd name="T1" fmla="*/ 303 h 303"/>
                <a:gd name="T2" fmla="*/ 0 w 355"/>
                <a:gd name="T3" fmla="*/ 303 h 303"/>
                <a:gd name="T4" fmla="*/ 181 w 355"/>
                <a:gd name="T5" fmla="*/ 0 h 303"/>
                <a:gd name="T6" fmla="*/ 355 w 355"/>
                <a:gd name="T7" fmla="*/ 303 h 303"/>
                <a:gd name="T8" fmla="*/ 0 60000 65536"/>
                <a:gd name="T9" fmla="*/ 0 60000 65536"/>
                <a:gd name="T10" fmla="*/ 0 60000 65536"/>
                <a:gd name="T11" fmla="*/ 0 60000 65536"/>
                <a:gd name="T12" fmla="*/ 0 w 355"/>
                <a:gd name="T13" fmla="*/ 0 h 303"/>
                <a:gd name="T14" fmla="*/ 355 w 355"/>
                <a:gd name="T15" fmla="*/ 303 h 303"/>
              </a:gdLst>
              <a:ahLst/>
              <a:cxnLst>
                <a:cxn ang="T8">
                  <a:pos x="T0" y="T1"/>
                </a:cxn>
                <a:cxn ang="T9">
                  <a:pos x="T2" y="T3"/>
                </a:cxn>
                <a:cxn ang="T10">
                  <a:pos x="T4" y="T5"/>
                </a:cxn>
                <a:cxn ang="T11">
                  <a:pos x="T6" y="T7"/>
                </a:cxn>
              </a:cxnLst>
              <a:rect l="T12" t="T13" r="T14" b="T15"/>
              <a:pathLst>
                <a:path w="355" h="303">
                  <a:moveTo>
                    <a:pt x="355" y="303"/>
                  </a:moveTo>
                  <a:lnTo>
                    <a:pt x="0" y="303"/>
                  </a:lnTo>
                  <a:lnTo>
                    <a:pt x="181" y="0"/>
                  </a:lnTo>
                  <a:lnTo>
                    <a:pt x="355" y="303"/>
                  </a:lnTo>
                  <a:close/>
                </a:path>
              </a:pathLst>
            </a:custGeom>
            <a:solidFill>
              <a:srgbClr val="FFFFCF"/>
            </a:solidFill>
            <a:ln w="9525">
              <a:noFill/>
              <a:round/>
              <a:headEnd/>
              <a:tailEnd/>
            </a:ln>
          </p:spPr>
          <p:txBody>
            <a:bodyPr/>
            <a:lstStyle/>
            <a:p>
              <a:endParaRPr lang="zh-TW" altLang="zh-TW"/>
            </a:p>
          </p:txBody>
        </p:sp>
        <p:sp>
          <p:nvSpPr>
            <p:cNvPr id="7243" name="Freeform 19"/>
            <p:cNvSpPr>
              <a:spLocks/>
            </p:cNvSpPr>
            <p:nvPr/>
          </p:nvSpPr>
          <p:spPr bwMode="auto">
            <a:xfrm>
              <a:off x="4780" y="3026"/>
              <a:ext cx="1" cy="8"/>
            </a:xfrm>
            <a:custGeom>
              <a:avLst/>
              <a:gdLst>
                <a:gd name="T0" fmla="*/ 0 w 1"/>
                <a:gd name="T1" fmla="*/ 0 h 8"/>
                <a:gd name="T2" fmla="*/ 0 w 1"/>
                <a:gd name="T3" fmla="*/ 8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808080"/>
            </a:solidFill>
            <a:ln w="11113">
              <a:solidFill>
                <a:srgbClr val="808080"/>
              </a:solidFill>
              <a:round/>
              <a:headEnd/>
              <a:tailEnd/>
            </a:ln>
          </p:spPr>
          <p:txBody>
            <a:bodyPr/>
            <a:lstStyle/>
            <a:p>
              <a:endParaRPr lang="zh-TW" altLang="zh-TW"/>
            </a:p>
          </p:txBody>
        </p:sp>
        <p:sp>
          <p:nvSpPr>
            <p:cNvPr id="7244" name="Freeform 20"/>
            <p:cNvSpPr>
              <a:spLocks/>
            </p:cNvSpPr>
            <p:nvPr/>
          </p:nvSpPr>
          <p:spPr bwMode="auto">
            <a:xfrm>
              <a:off x="4780" y="3026"/>
              <a:ext cx="7" cy="8"/>
            </a:xfrm>
            <a:custGeom>
              <a:avLst/>
              <a:gdLst>
                <a:gd name="T0" fmla="*/ 7 w 7"/>
                <a:gd name="T1" fmla="*/ 0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7" y="0"/>
                  </a:moveTo>
                  <a:lnTo>
                    <a:pt x="0" y="8"/>
                  </a:lnTo>
                  <a:lnTo>
                    <a:pt x="7" y="0"/>
                  </a:lnTo>
                  <a:close/>
                </a:path>
              </a:pathLst>
            </a:custGeom>
            <a:solidFill>
              <a:srgbClr val="808080"/>
            </a:solidFill>
            <a:ln w="11113">
              <a:solidFill>
                <a:srgbClr val="808080"/>
              </a:solidFill>
              <a:round/>
              <a:headEnd/>
              <a:tailEnd/>
            </a:ln>
          </p:spPr>
          <p:txBody>
            <a:bodyPr/>
            <a:lstStyle/>
            <a:p>
              <a:endParaRPr lang="zh-TW" altLang="zh-TW"/>
            </a:p>
          </p:txBody>
        </p:sp>
        <p:sp>
          <p:nvSpPr>
            <p:cNvPr id="7245" name="Freeform 21"/>
            <p:cNvSpPr>
              <a:spLocks/>
            </p:cNvSpPr>
            <p:nvPr/>
          </p:nvSpPr>
          <p:spPr bwMode="auto">
            <a:xfrm>
              <a:off x="4418" y="3026"/>
              <a:ext cx="362" cy="8"/>
            </a:xfrm>
            <a:custGeom>
              <a:avLst/>
              <a:gdLst>
                <a:gd name="T0" fmla="*/ 362 w 362"/>
                <a:gd name="T1" fmla="*/ 0 h 8"/>
                <a:gd name="T2" fmla="*/ 362 w 362"/>
                <a:gd name="T3" fmla="*/ 8 h 8"/>
                <a:gd name="T4" fmla="*/ 0 w 362"/>
                <a:gd name="T5" fmla="*/ 8 h 8"/>
                <a:gd name="T6" fmla="*/ 0 w 362"/>
                <a:gd name="T7" fmla="*/ 0 h 8"/>
                <a:gd name="T8" fmla="*/ 15 w 362"/>
                <a:gd name="T9" fmla="*/ 8 h 8"/>
                <a:gd name="T10" fmla="*/ 15 w 362"/>
                <a:gd name="T11" fmla="*/ 0 h 8"/>
                <a:gd name="T12" fmla="*/ 362 w 362"/>
                <a:gd name="T13" fmla="*/ 0 h 8"/>
                <a:gd name="T14" fmla="*/ 0 60000 65536"/>
                <a:gd name="T15" fmla="*/ 0 60000 65536"/>
                <a:gd name="T16" fmla="*/ 0 60000 65536"/>
                <a:gd name="T17" fmla="*/ 0 60000 65536"/>
                <a:gd name="T18" fmla="*/ 0 60000 65536"/>
                <a:gd name="T19" fmla="*/ 0 60000 65536"/>
                <a:gd name="T20" fmla="*/ 0 60000 65536"/>
                <a:gd name="T21" fmla="*/ 0 w 362"/>
                <a:gd name="T22" fmla="*/ 0 h 8"/>
                <a:gd name="T23" fmla="*/ 362 w 36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2" h="8">
                  <a:moveTo>
                    <a:pt x="362" y="0"/>
                  </a:moveTo>
                  <a:lnTo>
                    <a:pt x="362" y="8"/>
                  </a:lnTo>
                  <a:lnTo>
                    <a:pt x="0" y="8"/>
                  </a:lnTo>
                  <a:lnTo>
                    <a:pt x="0" y="0"/>
                  </a:lnTo>
                  <a:lnTo>
                    <a:pt x="15" y="8"/>
                  </a:lnTo>
                  <a:lnTo>
                    <a:pt x="15" y="0"/>
                  </a:lnTo>
                  <a:lnTo>
                    <a:pt x="362" y="0"/>
                  </a:lnTo>
                  <a:close/>
                </a:path>
              </a:pathLst>
            </a:custGeom>
            <a:solidFill>
              <a:srgbClr val="000000"/>
            </a:solidFill>
            <a:ln w="11113">
              <a:solidFill>
                <a:srgbClr val="808080"/>
              </a:solidFill>
              <a:round/>
              <a:headEnd/>
              <a:tailEnd/>
            </a:ln>
          </p:spPr>
          <p:txBody>
            <a:bodyPr/>
            <a:lstStyle/>
            <a:p>
              <a:endParaRPr lang="zh-TW" altLang="zh-TW"/>
            </a:p>
          </p:txBody>
        </p:sp>
        <p:sp>
          <p:nvSpPr>
            <p:cNvPr id="7246" name="Freeform 22"/>
            <p:cNvSpPr>
              <a:spLocks/>
            </p:cNvSpPr>
            <p:nvPr/>
          </p:nvSpPr>
          <p:spPr bwMode="auto">
            <a:xfrm>
              <a:off x="4418" y="2708"/>
              <a:ext cx="188" cy="326"/>
            </a:xfrm>
            <a:custGeom>
              <a:avLst/>
              <a:gdLst>
                <a:gd name="T0" fmla="*/ 15 w 188"/>
                <a:gd name="T1" fmla="*/ 326 h 326"/>
                <a:gd name="T2" fmla="*/ 0 w 188"/>
                <a:gd name="T3" fmla="*/ 318 h 326"/>
                <a:gd name="T4" fmla="*/ 188 w 188"/>
                <a:gd name="T5" fmla="*/ 0 h 326"/>
                <a:gd name="T6" fmla="*/ 188 w 188"/>
                <a:gd name="T7" fmla="*/ 8 h 326"/>
                <a:gd name="T8" fmla="*/ 181 w 188"/>
                <a:gd name="T9" fmla="*/ 15 h 326"/>
                <a:gd name="T10" fmla="*/ 188 w 188"/>
                <a:gd name="T11" fmla="*/ 22 h 326"/>
                <a:gd name="T12" fmla="*/ 15 w 188"/>
                <a:gd name="T13" fmla="*/ 326 h 326"/>
                <a:gd name="T14" fmla="*/ 0 60000 65536"/>
                <a:gd name="T15" fmla="*/ 0 60000 65536"/>
                <a:gd name="T16" fmla="*/ 0 60000 65536"/>
                <a:gd name="T17" fmla="*/ 0 60000 65536"/>
                <a:gd name="T18" fmla="*/ 0 60000 65536"/>
                <a:gd name="T19" fmla="*/ 0 60000 65536"/>
                <a:gd name="T20" fmla="*/ 0 60000 65536"/>
                <a:gd name="T21" fmla="*/ 0 w 188"/>
                <a:gd name="T22" fmla="*/ 0 h 326"/>
                <a:gd name="T23" fmla="*/ 188 w 188"/>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 h="326">
                  <a:moveTo>
                    <a:pt x="15" y="326"/>
                  </a:moveTo>
                  <a:lnTo>
                    <a:pt x="0" y="318"/>
                  </a:lnTo>
                  <a:lnTo>
                    <a:pt x="188" y="0"/>
                  </a:lnTo>
                  <a:lnTo>
                    <a:pt x="188" y="8"/>
                  </a:lnTo>
                  <a:lnTo>
                    <a:pt x="181" y="15"/>
                  </a:lnTo>
                  <a:lnTo>
                    <a:pt x="188" y="22"/>
                  </a:lnTo>
                  <a:lnTo>
                    <a:pt x="15" y="326"/>
                  </a:lnTo>
                  <a:close/>
                </a:path>
              </a:pathLst>
            </a:custGeom>
            <a:solidFill>
              <a:srgbClr val="000000"/>
            </a:solidFill>
            <a:ln w="11113">
              <a:solidFill>
                <a:srgbClr val="808080"/>
              </a:solidFill>
              <a:round/>
              <a:headEnd/>
              <a:tailEnd/>
            </a:ln>
          </p:spPr>
          <p:txBody>
            <a:bodyPr/>
            <a:lstStyle/>
            <a:p>
              <a:endParaRPr lang="zh-TW" altLang="zh-TW"/>
            </a:p>
          </p:txBody>
        </p:sp>
        <p:sp>
          <p:nvSpPr>
            <p:cNvPr id="7247" name="Freeform 23"/>
            <p:cNvSpPr>
              <a:spLocks/>
            </p:cNvSpPr>
            <p:nvPr/>
          </p:nvSpPr>
          <p:spPr bwMode="auto">
            <a:xfrm>
              <a:off x="4599" y="2716"/>
              <a:ext cx="188" cy="318"/>
            </a:xfrm>
            <a:custGeom>
              <a:avLst/>
              <a:gdLst>
                <a:gd name="T0" fmla="*/ 0 w 188"/>
                <a:gd name="T1" fmla="*/ 7 h 318"/>
                <a:gd name="T2" fmla="*/ 7 w 188"/>
                <a:gd name="T3" fmla="*/ 0 h 318"/>
                <a:gd name="T4" fmla="*/ 188 w 188"/>
                <a:gd name="T5" fmla="*/ 310 h 318"/>
                <a:gd name="T6" fmla="*/ 181 w 188"/>
                <a:gd name="T7" fmla="*/ 318 h 318"/>
                <a:gd name="T8" fmla="*/ 0 w 188"/>
                <a:gd name="T9" fmla="*/ 7 h 318"/>
                <a:gd name="T10" fmla="*/ 0 60000 65536"/>
                <a:gd name="T11" fmla="*/ 0 60000 65536"/>
                <a:gd name="T12" fmla="*/ 0 60000 65536"/>
                <a:gd name="T13" fmla="*/ 0 60000 65536"/>
                <a:gd name="T14" fmla="*/ 0 60000 65536"/>
                <a:gd name="T15" fmla="*/ 0 w 188"/>
                <a:gd name="T16" fmla="*/ 0 h 318"/>
                <a:gd name="T17" fmla="*/ 188 w 188"/>
                <a:gd name="T18" fmla="*/ 318 h 318"/>
              </a:gdLst>
              <a:ahLst/>
              <a:cxnLst>
                <a:cxn ang="T10">
                  <a:pos x="T0" y="T1"/>
                </a:cxn>
                <a:cxn ang="T11">
                  <a:pos x="T2" y="T3"/>
                </a:cxn>
                <a:cxn ang="T12">
                  <a:pos x="T4" y="T5"/>
                </a:cxn>
                <a:cxn ang="T13">
                  <a:pos x="T6" y="T7"/>
                </a:cxn>
                <a:cxn ang="T14">
                  <a:pos x="T8" y="T9"/>
                </a:cxn>
              </a:cxnLst>
              <a:rect l="T15" t="T16" r="T17" b="T18"/>
              <a:pathLst>
                <a:path w="188" h="318">
                  <a:moveTo>
                    <a:pt x="0" y="7"/>
                  </a:moveTo>
                  <a:lnTo>
                    <a:pt x="7" y="0"/>
                  </a:lnTo>
                  <a:lnTo>
                    <a:pt x="188" y="310"/>
                  </a:lnTo>
                  <a:lnTo>
                    <a:pt x="181" y="318"/>
                  </a:lnTo>
                  <a:lnTo>
                    <a:pt x="0" y="7"/>
                  </a:lnTo>
                  <a:close/>
                </a:path>
              </a:pathLst>
            </a:custGeom>
            <a:solidFill>
              <a:srgbClr val="000000"/>
            </a:solidFill>
            <a:ln w="11113">
              <a:solidFill>
                <a:srgbClr val="808080"/>
              </a:solidFill>
              <a:round/>
              <a:headEnd/>
              <a:tailEnd/>
            </a:ln>
          </p:spPr>
          <p:txBody>
            <a:bodyPr/>
            <a:lstStyle/>
            <a:p>
              <a:endParaRPr lang="zh-TW" altLang="zh-TW"/>
            </a:p>
          </p:txBody>
        </p:sp>
        <p:sp>
          <p:nvSpPr>
            <p:cNvPr id="7248" name="Freeform 24"/>
            <p:cNvSpPr>
              <a:spLocks/>
            </p:cNvSpPr>
            <p:nvPr/>
          </p:nvSpPr>
          <p:spPr bwMode="auto">
            <a:xfrm>
              <a:off x="4700" y="2983"/>
              <a:ext cx="7" cy="7"/>
            </a:xfrm>
            <a:custGeom>
              <a:avLst/>
              <a:gdLst>
                <a:gd name="T0" fmla="*/ 7 w 7"/>
                <a:gd name="T1" fmla="*/ 0 h 7"/>
                <a:gd name="T2" fmla="*/ 0 w 7"/>
                <a:gd name="T3" fmla="*/ 7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7" y="0"/>
                  </a:moveTo>
                  <a:lnTo>
                    <a:pt x="0" y="7"/>
                  </a:lnTo>
                  <a:lnTo>
                    <a:pt x="7" y="0"/>
                  </a:lnTo>
                  <a:close/>
                </a:path>
              </a:pathLst>
            </a:custGeom>
            <a:solidFill>
              <a:srgbClr val="808080"/>
            </a:solidFill>
            <a:ln w="11113">
              <a:solidFill>
                <a:srgbClr val="808080"/>
              </a:solidFill>
              <a:round/>
              <a:headEnd/>
              <a:tailEnd/>
            </a:ln>
          </p:spPr>
          <p:txBody>
            <a:bodyPr/>
            <a:lstStyle/>
            <a:p>
              <a:endParaRPr lang="zh-TW" altLang="zh-TW"/>
            </a:p>
          </p:txBody>
        </p:sp>
        <p:sp>
          <p:nvSpPr>
            <p:cNvPr id="7249" name="Freeform 25"/>
            <p:cNvSpPr>
              <a:spLocks/>
            </p:cNvSpPr>
            <p:nvPr/>
          </p:nvSpPr>
          <p:spPr bwMode="auto">
            <a:xfrm>
              <a:off x="4599" y="2810"/>
              <a:ext cx="7" cy="1"/>
            </a:xfrm>
            <a:custGeom>
              <a:avLst/>
              <a:gdLst>
                <a:gd name="T0" fmla="*/ 0 w 7"/>
                <a:gd name="T1" fmla="*/ 0 h 1"/>
                <a:gd name="T2" fmla="*/ 7 w 7"/>
                <a:gd name="T3" fmla="*/ 0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lnTo>
                    <a:pt x="0" y="0"/>
                  </a:lnTo>
                  <a:close/>
                </a:path>
              </a:pathLst>
            </a:custGeom>
            <a:solidFill>
              <a:srgbClr val="808080"/>
            </a:solidFill>
            <a:ln w="11113">
              <a:solidFill>
                <a:srgbClr val="808080"/>
              </a:solidFill>
              <a:round/>
              <a:headEnd/>
              <a:tailEnd/>
            </a:ln>
          </p:spPr>
          <p:txBody>
            <a:bodyPr/>
            <a:lstStyle/>
            <a:p>
              <a:endParaRPr lang="zh-TW" altLang="zh-TW"/>
            </a:p>
          </p:txBody>
        </p:sp>
        <p:sp>
          <p:nvSpPr>
            <p:cNvPr id="7250" name="Freeform 26"/>
            <p:cNvSpPr>
              <a:spLocks/>
            </p:cNvSpPr>
            <p:nvPr/>
          </p:nvSpPr>
          <p:spPr bwMode="auto">
            <a:xfrm>
              <a:off x="4650" y="2896"/>
              <a:ext cx="57" cy="94"/>
            </a:xfrm>
            <a:custGeom>
              <a:avLst/>
              <a:gdLst>
                <a:gd name="T0" fmla="*/ 57 w 57"/>
                <a:gd name="T1" fmla="*/ 87 h 94"/>
                <a:gd name="T2" fmla="*/ 50 w 57"/>
                <a:gd name="T3" fmla="*/ 94 h 94"/>
                <a:gd name="T4" fmla="*/ 0 w 57"/>
                <a:gd name="T5" fmla="*/ 0 h 94"/>
                <a:gd name="T6" fmla="*/ 7 w 57"/>
                <a:gd name="T7" fmla="*/ 0 h 94"/>
                <a:gd name="T8" fmla="*/ 57 w 57"/>
                <a:gd name="T9" fmla="*/ 87 h 94"/>
                <a:gd name="T10" fmla="*/ 0 60000 65536"/>
                <a:gd name="T11" fmla="*/ 0 60000 65536"/>
                <a:gd name="T12" fmla="*/ 0 60000 65536"/>
                <a:gd name="T13" fmla="*/ 0 60000 65536"/>
                <a:gd name="T14" fmla="*/ 0 60000 65536"/>
                <a:gd name="T15" fmla="*/ 0 w 57"/>
                <a:gd name="T16" fmla="*/ 0 h 94"/>
                <a:gd name="T17" fmla="*/ 57 w 57"/>
                <a:gd name="T18" fmla="*/ 94 h 94"/>
              </a:gdLst>
              <a:ahLst/>
              <a:cxnLst>
                <a:cxn ang="T10">
                  <a:pos x="T0" y="T1"/>
                </a:cxn>
                <a:cxn ang="T11">
                  <a:pos x="T2" y="T3"/>
                </a:cxn>
                <a:cxn ang="T12">
                  <a:pos x="T4" y="T5"/>
                </a:cxn>
                <a:cxn ang="T13">
                  <a:pos x="T6" y="T7"/>
                </a:cxn>
                <a:cxn ang="T14">
                  <a:pos x="T8" y="T9"/>
                </a:cxn>
              </a:cxnLst>
              <a:rect l="T15" t="T16" r="T17" b="T18"/>
              <a:pathLst>
                <a:path w="57" h="94">
                  <a:moveTo>
                    <a:pt x="57" y="87"/>
                  </a:moveTo>
                  <a:lnTo>
                    <a:pt x="50" y="94"/>
                  </a:lnTo>
                  <a:lnTo>
                    <a:pt x="0" y="0"/>
                  </a:lnTo>
                  <a:lnTo>
                    <a:pt x="7" y="0"/>
                  </a:lnTo>
                  <a:lnTo>
                    <a:pt x="57" y="87"/>
                  </a:lnTo>
                  <a:close/>
                </a:path>
              </a:pathLst>
            </a:custGeom>
            <a:solidFill>
              <a:srgbClr val="808000"/>
            </a:solidFill>
            <a:ln w="11113">
              <a:solidFill>
                <a:srgbClr val="808080"/>
              </a:solidFill>
              <a:round/>
              <a:headEnd/>
              <a:tailEnd/>
            </a:ln>
          </p:spPr>
          <p:txBody>
            <a:bodyPr/>
            <a:lstStyle/>
            <a:p>
              <a:endParaRPr lang="zh-TW" altLang="zh-TW"/>
            </a:p>
          </p:txBody>
        </p:sp>
        <p:sp>
          <p:nvSpPr>
            <p:cNvPr id="7251" name="Freeform 27"/>
            <p:cNvSpPr>
              <a:spLocks/>
            </p:cNvSpPr>
            <p:nvPr/>
          </p:nvSpPr>
          <p:spPr bwMode="auto">
            <a:xfrm>
              <a:off x="4599" y="2810"/>
              <a:ext cx="58" cy="86"/>
            </a:xfrm>
            <a:custGeom>
              <a:avLst/>
              <a:gdLst>
                <a:gd name="T0" fmla="*/ 58 w 58"/>
                <a:gd name="T1" fmla="*/ 86 h 86"/>
                <a:gd name="T2" fmla="*/ 51 w 58"/>
                <a:gd name="T3" fmla="*/ 86 h 86"/>
                <a:gd name="T4" fmla="*/ 0 w 58"/>
                <a:gd name="T5" fmla="*/ 0 h 86"/>
                <a:gd name="T6" fmla="*/ 7 w 58"/>
                <a:gd name="T7" fmla="*/ 0 h 86"/>
                <a:gd name="T8" fmla="*/ 58 w 58"/>
                <a:gd name="T9" fmla="*/ 86 h 86"/>
                <a:gd name="T10" fmla="*/ 0 60000 65536"/>
                <a:gd name="T11" fmla="*/ 0 60000 65536"/>
                <a:gd name="T12" fmla="*/ 0 60000 65536"/>
                <a:gd name="T13" fmla="*/ 0 60000 65536"/>
                <a:gd name="T14" fmla="*/ 0 60000 65536"/>
                <a:gd name="T15" fmla="*/ 0 w 58"/>
                <a:gd name="T16" fmla="*/ 0 h 86"/>
                <a:gd name="T17" fmla="*/ 58 w 58"/>
                <a:gd name="T18" fmla="*/ 86 h 86"/>
              </a:gdLst>
              <a:ahLst/>
              <a:cxnLst>
                <a:cxn ang="T10">
                  <a:pos x="T0" y="T1"/>
                </a:cxn>
                <a:cxn ang="T11">
                  <a:pos x="T2" y="T3"/>
                </a:cxn>
                <a:cxn ang="T12">
                  <a:pos x="T4" y="T5"/>
                </a:cxn>
                <a:cxn ang="T13">
                  <a:pos x="T6" y="T7"/>
                </a:cxn>
                <a:cxn ang="T14">
                  <a:pos x="T8" y="T9"/>
                </a:cxn>
              </a:cxnLst>
              <a:rect l="T15" t="T16" r="T17" b="T18"/>
              <a:pathLst>
                <a:path w="58" h="86">
                  <a:moveTo>
                    <a:pt x="58" y="86"/>
                  </a:moveTo>
                  <a:lnTo>
                    <a:pt x="51" y="86"/>
                  </a:lnTo>
                  <a:lnTo>
                    <a:pt x="0" y="0"/>
                  </a:lnTo>
                  <a:lnTo>
                    <a:pt x="7" y="0"/>
                  </a:lnTo>
                  <a:lnTo>
                    <a:pt x="58" y="86"/>
                  </a:lnTo>
                  <a:close/>
                </a:path>
              </a:pathLst>
            </a:custGeom>
            <a:solidFill>
              <a:srgbClr val="808000"/>
            </a:solidFill>
            <a:ln w="11113">
              <a:solidFill>
                <a:srgbClr val="808080"/>
              </a:solidFill>
              <a:round/>
              <a:headEnd/>
              <a:tailEnd/>
            </a:ln>
          </p:spPr>
          <p:txBody>
            <a:bodyPr/>
            <a:lstStyle/>
            <a:p>
              <a:endParaRPr lang="zh-TW" altLang="zh-TW"/>
            </a:p>
          </p:txBody>
        </p:sp>
        <p:sp>
          <p:nvSpPr>
            <p:cNvPr id="7252" name="Freeform 28"/>
            <p:cNvSpPr>
              <a:spLocks/>
            </p:cNvSpPr>
            <p:nvPr/>
          </p:nvSpPr>
          <p:spPr bwMode="auto">
            <a:xfrm>
              <a:off x="4599" y="2810"/>
              <a:ext cx="7" cy="1"/>
            </a:xfrm>
            <a:custGeom>
              <a:avLst/>
              <a:gdLst>
                <a:gd name="T0" fmla="*/ 0 w 7"/>
                <a:gd name="T1" fmla="*/ 0 h 1"/>
                <a:gd name="T2" fmla="*/ 7 w 7"/>
                <a:gd name="T3" fmla="*/ 0 h 1"/>
                <a:gd name="T4" fmla="*/ 0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lnTo>
                    <a:pt x="0" y="0"/>
                  </a:lnTo>
                  <a:close/>
                </a:path>
              </a:pathLst>
            </a:custGeom>
            <a:solidFill>
              <a:srgbClr val="808080"/>
            </a:solidFill>
            <a:ln w="11113">
              <a:solidFill>
                <a:srgbClr val="808080"/>
              </a:solidFill>
              <a:round/>
              <a:headEnd/>
              <a:tailEnd/>
            </a:ln>
          </p:spPr>
          <p:txBody>
            <a:bodyPr/>
            <a:lstStyle/>
            <a:p>
              <a:endParaRPr lang="zh-TW" altLang="zh-TW"/>
            </a:p>
          </p:txBody>
        </p:sp>
        <p:sp>
          <p:nvSpPr>
            <p:cNvPr id="7253" name="Freeform 29"/>
            <p:cNvSpPr>
              <a:spLocks/>
            </p:cNvSpPr>
            <p:nvPr/>
          </p:nvSpPr>
          <p:spPr bwMode="auto">
            <a:xfrm>
              <a:off x="4498" y="2983"/>
              <a:ext cx="7" cy="7"/>
            </a:xfrm>
            <a:custGeom>
              <a:avLst/>
              <a:gdLst>
                <a:gd name="T0" fmla="*/ 7 w 7"/>
                <a:gd name="T1" fmla="*/ 7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7" y="7"/>
                  </a:moveTo>
                  <a:lnTo>
                    <a:pt x="0" y="0"/>
                  </a:lnTo>
                  <a:lnTo>
                    <a:pt x="7" y="7"/>
                  </a:lnTo>
                  <a:close/>
                </a:path>
              </a:pathLst>
            </a:custGeom>
            <a:solidFill>
              <a:srgbClr val="808080"/>
            </a:solidFill>
            <a:ln w="11113">
              <a:solidFill>
                <a:srgbClr val="808080"/>
              </a:solidFill>
              <a:round/>
              <a:headEnd/>
              <a:tailEnd/>
            </a:ln>
          </p:spPr>
          <p:txBody>
            <a:bodyPr/>
            <a:lstStyle/>
            <a:p>
              <a:endParaRPr lang="zh-TW" altLang="zh-TW"/>
            </a:p>
          </p:txBody>
        </p:sp>
        <p:sp>
          <p:nvSpPr>
            <p:cNvPr id="7254" name="Freeform 30"/>
            <p:cNvSpPr>
              <a:spLocks/>
            </p:cNvSpPr>
            <p:nvPr/>
          </p:nvSpPr>
          <p:spPr bwMode="auto">
            <a:xfrm>
              <a:off x="4548" y="2810"/>
              <a:ext cx="58" cy="86"/>
            </a:xfrm>
            <a:custGeom>
              <a:avLst/>
              <a:gdLst>
                <a:gd name="T0" fmla="*/ 51 w 58"/>
                <a:gd name="T1" fmla="*/ 0 h 86"/>
                <a:gd name="T2" fmla="*/ 58 w 58"/>
                <a:gd name="T3" fmla="*/ 0 h 86"/>
                <a:gd name="T4" fmla="*/ 8 w 58"/>
                <a:gd name="T5" fmla="*/ 86 h 86"/>
                <a:gd name="T6" fmla="*/ 0 w 58"/>
                <a:gd name="T7" fmla="*/ 86 h 86"/>
                <a:gd name="T8" fmla="*/ 51 w 58"/>
                <a:gd name="T9" fmla="*/ 0 h 86"/>
                <a:gd name="T10" fmla="*/ 0 60000 65536"/>
                <a:gd name="T11" fmla="*/ 0 60000 65536"/>
                <a:gd name="T12" fmla="*/ 0 60000 65536"/>
                <a:gd name="T13" fmla="*/ 0 60000 65536"/>
                <a:gd name="T14" fmla="*/ 0 60000 65536"/>
                <a:gd name="T15" fmla="*/ 0 w 58"/>
                <a:gd name="T16" fmla="*/ 0 h 86"/>
                <a:gd name="T17" fmla="*/ 58 w 58"/>
                <a:gd name="T18" fmla="*/ 86 h 86"/>
              </a:gdLst>
              <a:ahLst/>
              <a:cxnLst>
                <a:cxn ang="T10">
                  <a:pos x="T0" y="T1"/>
                </a:cxn>
                <a:cxn ang="T11">
                  <a:pos x="T2" y="T3"/>
                </a:cxn>
                <a:cxn ang="T12">
                  <a:pos x="T4" y="T5"/>
                </a:cxn>
                <a:cxn ang="T13">
                  <a:pos x="T6" y="T7"/>
                </a:cxn>
                <a:cxn ang="T14">
                  <a:pos x="T8" y="T9"/>
                </a:cxn>
              </a:cxnLst>
              <a:rect l="T15" t="T16" r="T17" b="T18"/>
              <a:pathLst>
                <a:path w="58" h="86">
                  <a:moveTo>
                    <a:pt x="51" y="0"/>
                  </a:moveTo>
                  <a:lnTo>
                    <a:pt x="58" y="0"/>
                  </a:lnTo>
                  <a:lnTo>
                    <a:pt x="8" y="86"/>
                  </a:lnTo>
                  <a:lnTo>
                    <a:pt x="0" y="86"/>
                  </a:lnTo>
                  <a:lnTo>
                    <a:pt x="51" y="0"/>
                  </a:lnTo>
                  <a:close/>
                </a:path>
              </a:pathLst>
            </a:custGeom>
            <a:solidFill>
              <a:srgbClr val="808000"/>
            </a:solidFill>
            <a:ln w="11113">
              <a:solidFill>
                <a:srgbClr val="808080"/>
              </a:solidFill>
              <a:round/>
              <a:headEnd/>
              <a:tailEnd/>
            </a:ln>
          </p:spPr>
          <p:txBody>
            <a:bodyPr/>
            <a:lstStyle/>
            <a:p>
              <a:endParaRPr lang="zh-TW" altLang="zh-TW"/>
            </a:p>
          </p:txBody>
        </p:sp>
        <p:sp>
          <p:nvSpPr>
            <p:cNvPr id="7255" name="Freeform 31"/>
            <p:cNvSpPr>
              <a:spLocks/>
            </p:cNvSpPr>
            <p:nvPr/>
          </p:nvSpPr>
          <p:spPr bwMode="auto">
            <a:xfrm>
              <a:off x="4498" y="2896"/>
              <a:ext cx="58" cy="94"/>
            </a:xfrm>
            <a:custGeom>
              <a:avLst/>
              <a:gdLst>
                <a:gd name="T0" fmla="*/ 50 w 58"/>
                <a:gd name="T1" fmla="*/ 0 h 94"/>
                <a:gd name="T2" fmla="*/ 58 w 58"/>
                <a:gd name="T3" fmla="*/ 0 h 94"/>
                <a:gd name="T4" fmla="*/ 7 w 58"/>
                <a:gd name="T5" fmla="*/ 94 h 94"/>
                <a:gd name="T6" fmla="*/ 0 w 58"/>
                <a:gd name="T7" fmla="*/ 87 h 94"/>
                <a:gd name="T8" fmla="*/ 50 w 58"/>
                <a:gd name="T9" fmla="*/ 0 h 94"/>
                <a:gd name="T10" fmla="*/ 0 60000 65536"/>
                <a:gd name="T11" fmla="*/ 0 60000 65536"/>
                <a:gd name="T12" fmla="*/ 0 60000 65536"/>
                <a:gd name="T13" fmla="*/ 0 60000 65536"/>
                <a:gd name="T14" fmla="*/ 0 60000 65536"/>
                <a:gd name="T15" fmla="*/ 0 w 58"/>
                <a:gd name="T16" fmla="*/ 0 h 94"/>
                <a:gd name="T17" fmla="*/ 58 w 58"/>
                <a:gd name="T18" fmla="*/ 94 h 94"/>
              </a:gdLst>
              <a:ahLst/>
              <a:cxnLst>
                <a:cxn ang="T10">
                  <a:pos x="T0" y="T1"/>
                </a:cxn>
                <a:cxn ang="T11">
                  <a:pos x="T2" y="T3"/>
                </a:cxn>
                <a:cxn ang="T12">
                  <a:pos x="T4" y="T5"/>
                </a:cxn>
                <a:cxn ang="T13">
                  <a:pos x="T6" y="T7"/>
                </a:cxn>
                <a:cxn ang="T14">
                  <a:pos x="T8" y="T9"/>
                </a:cxn>
              </a:cxnLst>
              <a:rect l="T15" t="T16" r="T17" b="T18"/>
              <a:pathLst>
                <a:path w="58" h="94">
                  <a:moveTo>
                    <a:pt x="50" y="0"/>
                  </a:moveTo>
                  <a:lnTo>
                    <a:pt x="58" y="0"/>
                  </a:lnTo>
                  <a:lnTo>
                    <a:pt x="7" y="94"/>
                  </a:lnTo>
                  <a:lnTo>
                    <a:pt x="0" y="87"/>
                  </a:lnTo>
                  <a:lnTo>
                    <a:pt x="50" y="0"/>
                  </a:lnTo>
                  <a:close/>
                </a:path>
              </a:pathLst>
            </a:custGeom>
            <a:solidFill>
              <a:srgbClr val="808000"/>
            </a:solidFill>
            <a:ln w="11113">
              <a:solidFill>
                <a:srgbClr val="808080"/>
              </a:solidFill>
              <a:round/>
              <a:headEnd/>
              <a:tailEnd/>
            </a:ln>
          </p:spPr>
          <p:txBody>
            <a:bodyPr/>
            <a:lstStyle/>
            <a:p>
              <a:endParaRPr lang="zh-TW" altLang="zh-TW"/>
            </a:p>
          </p:txBody>
        </p:sp>
        <p:sp>
          <p:nvSpPr>
            <p:cNvPr id="7256" name="Freeform 32"/>
            <p:cNvSpPr>
              <a:spLocks/>
            </p:cNvSpPr>
            <p:nvPr/>
          </p:nvSpPr>
          <p:spPr bwMode="auto">
            <a:xfrm>
              <a:off x="4599" y="2983"/>
              <a:ext cx="7" cy="1"/>
            </a:xfrm>
            <a:custGeom>
              <a:avLst/>
              <a:gdLst>
                <a:gd name="T0" fmla="*/ 7 w 7"/>
                <a:gd name="T1" fmla="*/ 0 h 1"/>
                <a:gd name="T2" fmla="*/ 0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7" y="0"/>
                  </a:moveTo>
                  <a:lnTo>
                    <a:pt x="0" y="0"/>
                  </a:lnTo>
                  <a:lnTo>
                    <a:pt x="7" y="0"/>
                  </a:lnTo>
                  <a:close/>
                </a:path>
              </a:pathLst>
            </a:custGeom>
            <a:solidFill>
              <a:srgbClr val="808080"/>
            </a:solidFill>
            <a:ln w="11113">
              <a:solidFill>
                <a:srgbClr val="808080"/>
              </a:solidFill>
              <a:round/>
              <a:headEnd/>
              <a:tailEnd/>
            </a:ln>
          </p:spPr>
          <p:txBody>
            <a:bodyPr/>
            <a:lstStyle/>
            <a:p>
              <a:endParaRPr lang="zh-TW" altLang="zh-TW"/>
            </a:p>
          </p:txBody>
        </p:sp>
        <p:sp>
          <p:nvSpPr>
            <p:cNvPr id="7257" name="Freeform 33"/>
            <p:cNvSpPr>
              <a:spLocks/>
            </p:cNvSpPr>
            <p:nvPr/>
          </p:nvSpPr>
          <p:spPr bwMode="auto">
            <a:xfrm>
              <a:off x="4548" y="2896"/>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808080"/>
            </a:solidFill>
            <a:ln w="11113">
              <a:solidFill>
                <a:srgbClr val="808080"/>
              </a:solidFill>
              <a:round/>
              <a:headEnd/>
              <a:tailEnd/>
            </a:ln>
          </p:spPr>
          <p:txBody>
            <a:bodyPr/>
            <a:lstStyle/>
            <a:p>
              <a:endParaRPr lang="zh-TW" altLang="zh-TW"/>
            </a:p>
          </p:txBody>
        </p:sp>
        <p:sp>
          <p:nvSpPr>
            <p:cNvPr id="7258" name="Freeform 34"/>
            <p:cNvSpPr>
              <a:spLocks/>
            </p:cNvSpPr>
            <p:nvPr/>
          </p:nvSpPr>
          <p:spPr bwMode="auto">
            <a:xfrm>
              <a:off x="4548" y="2896"/>
              <a:ext cx="58" cy="87"/>
            </a:xfrm>
            <a:custGeom>
              <a:avLst/>
              <a:gdLst>
                <a:gd name="T0" fmla="*/ 58 w 58"/>
                <a:gd name="T1" fmla="*/ 87 h 87"/>
                <a:gd name="T2" fmla="*/ 51 w 58"/>
                <a:gd name="T3" fmla="*/ 87 h 87"/>
                <a:gd name="T4" fmla="*/ 0 w 58"/>
                <a:gd name="T5" fmla="*/ 0 h 87"/>
                <a:gd name="T6" fmla="*/ 8 w 58"/>
                <a:gd name="T7" fmla="*/ 0 h 87"/>
                <a:gd name="T8" fmla="*/ 58 w 58"/>
                <a:gd name="T9" fmla="*/ 87 h 87"/>
                <a:gd name="T10" fmla="*/ 0 60000 65536"/>
                <a:gd name="T11" fmla="*/ 0 60000 65536"/>
                <a:gd name="T12" fmla="*/ 0 60000 65536"/>
                <a:gd name="T13" fmla="*/ 0 60000 65536"/>
                <a:gd name="T14" fmla="*/ 0 60000 65536"/>
                <a:gd name="T15" fmla="*/ 0 w 58"/>
                <a:gd name="T16" fmla="*/ 0 h 87"/>
                <a:gd name="T17" fmla="*/ 58 w 58"/>
                <a:gd name="T18" fmla="*/ 87 h 87"/>
              </a:gdLst>
              <a:ahLst/>
              <a:cxnLst>
                <a:cxn ang="T10">
                  <a:pos x="T0" y="T1"/>
                </a:cxn>
                <a:cxn ang="T11">
                  <a:pos x="T2" y="T3"/>
                </a:cxn>
                <a:cxn ang="T12">
                  <a:pos x="T4" y="T5"/>
                </a:cxn>
                <a:cxn ang="T13">
                  <a:pos x="T6" y="T7"/>
                </a:cxn>
                <a:cxn ang="T14">
                  <a:pos x="T8" y="T9"/>
                </a:cxn>
              </a:cxnLst>
              <a:rect l="T15" t="T16" r="T17" b="T18"/>
              <a:pathLst>
                <a:path w="58" h="87">
                  <a:moveTo>
                    <a:pt x="58" y="87"/>
                  </a:moveTo>
                  <a:lnTo>
                    <a:pt x="51" y="87"/>
                  </a:lnTo>
                  <a:lnTo>
                    <a:pt x="0" y="0"/>
                  </a:lnTo>
                  <a:lnTo>
                    <a:pt x="8" y="0"/>
                  </a:lnTo>
                  <a:lnTo>
                    <a:pt x="58" y="87"/>
                  </a:lnTo>
                  <a:close/>
                </a:path>
              </a:pathLst>
            </a:custGeom>
            <a:solidFill>
              <a:srgbClr val="808000"/>
            </a:solidFill>
            <a:ln w="11113">
              <a:solidFill>
                <a:srgbClr val="808080"/>
              </a:solidFill>
              <a:round/>
              <a:headEnd/>
              <a:tailEnd/>
            </a:ln>
          </p:spPr>
          <p:txBody>
            <a:bodyPr/>
            <a:lstStyle/>
            <a:p>
              <a:endParaRPr lang="zh-TW" altLang="zh-TW"/>
            </a:p>
          </p:txBody>
        </p:sp>
        <p:sp>
          <p:nvSpPr>
            <p:cNvPr id="7259" name="Freeform 35"/>
            <p:cNvSpPr>
              <a:spLocks/>
            </p:cNvSpPr>
            <p:nvPr/>
          </p:nvSpPr>
          <p:spPr bwMode="auto">
            <a:xfrm>
              <a:off x="4577" y="2961"/>
              <a:ext cx="44" cy="44"/>
            </a:xfrm>
            <a:custGeom>
              <a:avLst/>
              <a:gdLst>
                <a:gd name="T0" fmla="*/ 0 w 44"/>
                <a:gd name="T1" fmla="*/ 22 h 44"/>
                <a:gd name="T2" fmla="*/ 8 w 44"/>
                <a:gd name="T3" fmla="*/ 8 h 44"/>
                <a:gd name="T4" fmla="*/ 15 w 44"/>
                <a:gd name="T5" fmla="*/ 0 h 44"/>
                <a:gd name="T6" fmla="*/ 22 w 44"/>
                <a:gd name="T7" fmla="*/ 0 h 44"/>
                <a:gd name="T8" fmla="*/ 36 w 44"/>
                <a:gd name="T9" fmla="*/ 0 h 44"/>
                <a:gd name="T10" fmla="*/ 44 w 44"/>
                <a:gd name="T11" fmla="*/ 8 h 44"/>
                <a:gd name="T12" fmla="*/ 44 w 44"/>
                <a:gd name="T13" fmla="*/ 22 h 44"/>
                <a:gd name="T14" fmla="*/ 44 w 44"/>
                <a:gd name="T15" fmla="*/ 36 h 44"/>
                <a:gd name="T16" fmla="*/ 36 w 44"/>
                <a:gd name="T17" fmla="*/ 44 h 44"/>
                <a:gd name="T18" fmla="*/ 22 w 44"/>
                <a:gd name="T19" fmla="*/ 44 h 44"/>
                <a:gd name="T20" fmla="*/ 15 w 44"/>
                <a:gd name="T21" fmla="*/ 44 h 44"/>
                <a:gd name="T22" fmla="*/ 8 w 44"/>
                <a:gd name="T23" fmla="*/ 36 h 44"/>
                <a:gd name="T24" fmla="*/ 0 w 44"/>
                <a:gd name="T25" fmla="*/ 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44"/>
                <a:gd name="T41" fmla="*/ 44 w 4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44">
                  <a:moveTo>
                    <a:pt x="0" y="22"/>
                  </a:moveTo>
                  <a:lnTo>
                    <a:pt x="8" y="8"/>
                  </a:lnTo>
                  <a:lnTo>
                    <a:pt x="15" y="0"/>
                  </a:lnTo>
                  <a:lnTo>
                    <a:pt x="22" y="0"/>
                  </a:lnTo>
                  <a:lnTo>
                    <a:pt x="36" y="0"/>
                  </a:lnTo>
                  <a:lnTo>
                    <a:pt x="44" y="8"/>
                  </a:lnTo>
                  <a:lnTo>
                    <a:pt x="44" y="22"/>
                  </a:lnTo>
                  <a:lnTo>
                    <a:pt x="44" y="36"/>
                  </a:lnTo>
                  <a:lnTo>
                    <a:pt x="36" y="44"/>
                  </a:lnTo>
                  <a:lnTo>
                    <a:pt x="22" y="44"/>
                  </a:lnTo>
                  <a:lnTo>
                    <a:pt x="15" y="44"/>
                  </a:lnTo>
                  <a:lnTo>
                    <a:pt x="8" y="36"/>
                  </a:lnTo>
                  <a:lnTo>
                    <a:pt x="0" y="22"/>
                  </a:lnTo>
                  <a:close/>
                </a:path>
              </a:pathLst>
            </a:custGeom>
            <a:solidFill>
              <a:srgbClr val="666666"/>
            </a:solidFill>
            <a:ln w="9525">
              <a:noFill/>
              <a:round/>
              <a:headEnd/>
              <a:tailEnd/>
            </a:ln>
          </p:spPr>
          <p:txBody>
            <a:bodyPr/>
            <a:lstStyle/>
            <a:p>
              <a:endParaRPr lang="zh-TW" altLang="zh-TW"/>
            </a:p>
          </p:txBody>
        </p:sp>
        <p:sp>
          <p:nvSpPr>
            <p:cNvPr id="7260" name="Freeform 36"/>
            <p:cNvSpPr>
              <a:spLocks/>
            </p:cNvSpPr>
            <p:nvPr/>
          </p:nvSpPr>
          <p:spPr bwMode="auto">
            <a:xfrm>
              <a:off x="4577" y="2961"/>
              <a:ext cx="44" cy="44"/>
            </a:xfrm>
            <a:custGeom>
              <a:avLst/>
              <a:gdLst>
                <a:gd name="T0" fmla="*/ 0 w 44"/>
                <a:gd name="T1" fmla="*/ 22 h 44"/>
                <a:gd name="T2" fmla="*/ 8 w 44"/>
                <a:gd name="T3" fmla="*/ 8 h 44"/>
                <a:gd name="T4" fmla="*/ 15 w 44"/>
                <a:gd name="T5" fmla="*/ 0 h 44"/>
                <a:gd name="T6" fmla="*/ 22 w 44"/>
                <a:gd name="T7" fmla="*/ 0 h 44"/>
                <a:gd name="T8" fmla="*/ 36 w 44"/>
                <a:gd name="T9" fmla="*/ 0 h 44"/>
                <a:gd name="T10" fmla="*/ 44 w 44"/>
                <a:gd name="T11" fmla="*/ 8 h 44"/>
                <a:gd name="T12" fmla="*/ 44 w 44"/>
                <a:gd name="T13" fmla="*/ 22 h 44"/>
                <a:gd name="T14" fmla="*/ 44 w 44"/>
                <a:gd name="T15" fmla="*/ 36 h 44"/>
                <a:gd name="T16" fmla="*/ 36 w 44"/>
                <a:gd name="T17" fmla="*/ 44 h 44"/>
                <a:gd name="T18" fmla="*/ 22 w 44"/>
                <a:gd name="T19" fmla="*/ 44 h 44"/>
                <a:gd name="T20" fmla="*/ 15 w 44"/>
                <a:gd name="T21" fmla="*/ 44 h 44"/>
                <a:gd name="T22" fmla="*/ 8 w 44"/>
                <a:gd name="T23" fmla="*/ 36 h 44"/>
                <a:gd name="T24" fmla="*/ 0 w 44"/>
                <a:gd name="T25" fmla="*/ 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44"/>
                <a:gd name="T41" fmla="*/ 44 w 4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44">
                  <a:moveTo>
                    <a:pt x="0" y="22"/>
                  </a:moveTo>
                  <a:lnTo>
                    <a:pt x="8" y="8"/>
                  </a:lnTo>
                  <a:lnTo>
                    <a:pt x="15" y="0"/>
                  </a:lnTo>
                  <a:lnTo>
                    <a:pt x="22" y="0"/>
                  </a:lnTo>
                  <a:lnTo>
                    <a:pt x="36" y="0"/>
                  </a:lnTo>
                  <a:lnTo>
                    <a:pt x="44" y="8"/>
                  </a:lnTo>
                  <a:lnTo>
                    <a:pt x="44" y="22"/>
                  </a:lnTo>
                  <a:lnTo>
                    <a:pt x="44" y="36"/>
                  </a:lnTo>
                  <a:lnTo>
                    <a:pt x="36" y="44"/>
                  </a:lnTo>
                  <a:lnTo>
                    <a:pt x="22" y="44"/>
                  </a:lnTo>
                  <a:lnTo>
                    <a:pt x="15" y="44"/>
                  </a:lnTo>
                  <a:lnTo>
                    <a:pt x="8" y="36"/>
                  </a:lnTo>
                  <a:lnTo>
                    <a:pt x="0" y="22"/>
                  </a:lnTo>
                </a:path>
              </a:pathLst>
            </a:custGeom>
            <a:noFill/>
            <a:ln w="11113">
              <a:solidFill>
                <a:srgbClr val="000000"/>
              </a:solidFill>
              <a:round/>
              <a:headEnd/>
              <a:tailEnd/>
            </a:ln>
          </p:spPr>
          <p:txBody>
            <a:bodyPr/>
            <a:lstStyle/>
            <a:p>
              <a:endParaRPr lang="zh-TW" altLang="zh-TW"/>
            </a:p>
          </p:txBody>
        </p:sp>
        <p:sp>
          <p:nvSpPr>
            <p:cNvPr id="7261" name="Freeform 37"/>
            <p:cNvSpPr>
              <a:spLocks/>
            </p:cNvSpPr>
            <p:nvPr/>
          </p:nvSpPr>
          <p:spPr bwMode="auto">
            <a:xfrm>
              <a:off x="4527" y="2875"/>
              <a:ext cx="43" cy="43"/>
            </a:xfrm>
            <a:custGeom>
              <a:avLst/>
              <a:gdLst>
                <a:gd name="T0" fmla="*/ 0 w 43"/>
                <a:gd name="T1" fmla="*/ 21 h 43"/>
                <a:gd name="T2" fmla="*/ 7 w 43"/>
                <a:gd name="T3" fmla="*/ 14 h 43"/>
                <a:gd name="T4" fmla="*/ 14 w 43"/>
                <a:gd name="T5" fmla="*/ 7 h 43"/>
                <a:gd name="T6" fmla="*/ 21 w 43"/>
                <a:gd name="T7" fmla="*/ 0 h 43"/>
                <a:gd name="T8" fmla="*/ 36 w 43"/>
                <a:gd name="T9" fmla="*/ 7 h 43"/>
                <a:gd name="T10" fmla="*/ 43 w 43"/>
                <a:gd name="T11" fmla="*/ 14 h 43"/>
                <a:gd name="T12" fmla="*/ 43 w 43"/>
                <a:gd name="T13" fmla="*/ 21 h 43"/>
                <a:gd name="T14" fmla="*/ 43 w 43"/>
                <a:gd name="T15" fmla="*/ 36 h 43"/>
                <a:gd name="T16" fmla="*/ 36 w 43"/>
                <a:gd name="T17" fmla="*/ 43 h 43"/>
                <a:gd name="T18" fmla="*/ 21 w 43"/>
                <a:gd name="T19" fmla="*/ 43 h 43"/>
                <a:gd name="T20" fmla="*/ 14 w 43"/>
                <a:gd name="T21" fmla="*/ 43 h 43"/>
                <a:gd name="T22" fmla="*/ 7 w 43"/>
                <a:gd name="T23" fmla="*/ 36 h 43"/>
                <a:gd name="T24" fmla="*/ 0 w 43"/>
                <a:gd name="T25" fmla="*/ 21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3"/>
                <a:gd name="T41" fmla="*/ 43 w 4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3">
                  <a:moveTo>
                    <a:pt x="0" y="21"/>
                  </a:moveTo>
                  <a:lnTo>
                    <a:pt x="7" y="14"/>
                  </a:lnTo>
                  <a:lnTo>
                    <a:pt x="14" y="7"/>
                  </a:lnTo>
                  <a:lnTo>
                    <a:pt x="21" y="0"/>
                  </a:lnTo>
                  <a:lnTo>
                    <a:pt x="36" y="7"/>
                  </a:lnTo>
                  <a:lnTo>
                    <a:pt x="43" y="14"/>
                  </a:lnTo>
                  <a:lnTo>
                    <a:pt x="43" y="21"/>
                  </a:lnTo>
                  <a:lnTo>
                    <a:pt x="43" y="36"/>
                  </a:lnTo>
                  <a:lnTo>
                    <a:pt x="36" y="43"/>
                  </a:lnTo>
                  <a:lnTo>
                    <a:pt x="21" y="43"/>
                  </a:lnTo>
                  <a:lnTo>
                    <a:pt x="14" y="43"/>
                  </a:lnTo>
                  <a:lnTo>
                    <a:pt x="7" y="36"/>
                  </a:lnTo>
                  <a:lnTo>
                    <a:pt x="0" y="21"/>
                  </a:lnTo>
                  <a:close/>
                </a:path>
              </a:pathLst>
            </a:custGeom>
            <a:solidFill>
              <a:srgbClr val="666666"/>
            </a:solidFill>
            <a:ln w="9525">
              <a:noFill/>
              <a:round/>
              <a:headEnd/>
              <a:tailEnd/>
            </a:ln>
          </p:spPr>
          <p:txBody>
            <a:bodyPr/>
            <a:lstStyle/>
            <a:p>
              <a:endParaRPr lang="zh-TW" altLang="zh-TW"/>
            </a:p>
          </p:txBody>
        </p:sp>
        <p:sp>
          <p:nvSpPr>
            <p:cNvPr id="7262" name="Freeform 38"/>
            <p:cNvSpPr>
              <a:spLocks/>
            </p:cNvSpPr>
            <p:nvPr/>
          </p:nvSpPr>
          <p:spPr bwMode="auto">
            <a:xfrm>
              <a:off x="4527" y="2875"/>
              <a:ext cx="43" cy="43"/>
            </a:xfrm>
            <a:custGeom>
              <a:avLst/>
              <a:gdLst>
                <a:gd name="T0" fmla="*/ 0 w 43"/>
                <a:gd name="T1" fmla="*/ 21 h 43"/>
                <a:gd name="T2" fmla="*/ 7 w 43"/>
                <a:gd name="T3" fmla="*/ 14 h 43"/>
                <a:gd name="T4" fmla="*/ 14 w 43"/>
                <a:gd name="T5" fmla="*/ 7 h 43"/>
                <a:gd name="T6" fmla="*/ 21 w 43"/>
                <a:gd name="T7" fmla="*/ 0 h 43"/>
                <a:gd name="T8" fmla="*/ 36 w 43"/>
                <a:gd name="T9" fmla="*/ 7 h 43"/>
                <a:gd name="T10" fmla="*/ 43 w 43"/>
                <a:gd name="T11" fmla="*/ 14 h 43"/>
                <a:gd name="T12" fmla="*/ 43 w 43"/>
                <a:gd name="T13" fmla="*/ 21 h 43"/>
                <a:gd name="T14" fmla="*/ 43 w 43"/>
                <a:gd name="T15" fmla="*/ 36 h 43"/>
                <a:gd name="T16" fmla="*/ 36 w 43"/>
                <a:gd name="T17" fmla="*/ 43 h 43"/>
                <a:gd name="T18" fmla="*/ 21 w 43"/>
                <a:gd name="T19" fmla="*/ 43 h 43"/>
                <a:gd name="T20" fmla="*/ 14 w 43"/>
                <a:gd name="T21" fmla="*/ 43 h 43"/>
                <a:gd name="T22" fmla="*/ 7 w 43"/>
                <a:gd name="T23" fmla="*/ 36 h 43"/>
                <a:gd name="T24" fmla="*/ 0 w 43"/>
                <a:gd name="T25" fmla="*/ 21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3"/>
                <a:gd name="T41" fmla="*/ 43 w 4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3">
                  <a:moveTo>
                    <a:pt x="0" y="21"/>
                  </a:moveTo>
                  <a:lnTo>
                    <a:pt x="7" y="14"/>
                  </a:lnTo>
                  <a:lnTo>
                    <a:pt x="14" y="7"/>
                  </a:lnTo>
                  <a:lnTo>
                    <a:pt x="21" y="0"/>
                  </a:lnTo>
                  <a:lnTo>
                    <a:pt x="36" y="7"/>
                  </a:lnTo>
                  <a:lnTo>
                    <a:pt x="43" y="14"/>
                  </a:lnTo>
                  <a:lnTo>
                    <a:pt x="43" y="21"/>
                  </a:lnTo>
                  <a:lnTo>
                    <a:pt x="43" y="36"/>
                  </a:lnTo>
                  <a:lnTo>
                    <a:pt x="36" y="43"/>
                  </a:lnTo>
                  <a:lnTo>
                    <a:pt x="21" y="43"/>
                  </a:lnTo>
                  <a:lnTo>
                    <a:pt x="14" y="43"/>
                  </a:lnTo>
                  <a:lnTo>
                    <a:pt x="7" y="36"/>
                  </a:lnTo>
                  <a:lnTo>
                    <a:pt x="0" y="21"/>
                  </a:lnTo>
                </a:path>
              </a:pathLst>
            </a:custGeom>
            <a:noFill/>
            <a:ln w="11113">
              <a:solidFill>
                <a:srgbClr val="000000"/>
              </a:solidFill>
              <a:round/>
              <a:headEnd/>
              <a:tailEnd/>
            </a:ln>
          </p:spPr>
          <p:txBody>
            <a:bodyPr/>
            <a:lstStyle/>
            <a:p>
              <a:endParaRPr lang="zh-TW" altLang="zh-TW"/>
            </a:p>
          </p:txBody>
        </p:sp>
        <p:sp>
          <p:nvSpPr>
            <p:cNvPr id="7263" name="Freeform 39"/>
            <p:cNvSpPr>
              <a:spLocks/>
            </p:cNvSpPr>
            <p:nvPr/>
          </p:nvSpPr>
          <p:spPr bwMode="auto">
            <a:xfrm>
              <a:off x="4476" y="2961"/>
              <a:ext cx="51" cy="44"/>
            </a:xfrm>
            <a:custGeom>
              <a:avLst/>
              <a:gdLst>
                <a:gd name="T0" fmla="*/ 0 w 51"/>
                <a:gd name="T1" fmla="*/ 22 h 44"/>
                <a:gd name="T2" fmla="*/ 7 w 51"/>
                <a:gd name="T3" fmla="*/ 8 h 44"/>
                <a:gd name="T4" fmla="*/ 15 w 51"/>
                <a:gd name="T5" fmla="*/ 0 h 44"/>
                <a:gd name="T6" fmla="*/ 29 w 51"/>
                <a:gd name="T7" fmla="*/ 0 h 44"/>
                <a:gd name="T8" fmla="*/ 36 w 51"/>
                <a:gd name="T9" fmla="*/ 0 h 44"/>
                <a:gd name="T10" fmla="*/ 43 w 51"/>
                <a:gd name="T11" fmla="*/ 8 h 44"/>
                <a:gd name="T12" fmla="*/ 51 w 51"/>
                <a:gd name="T13" fmla="*/ 22 h 44"/>
                <a:gd name="T14" fmla="*/ 43 w 51"/>
                <a:gd name="T15" fmla="*/ 36 h 44"/>
                <a:gd name="T16" fmla="*/ 36 w 51"/>
                <a:gd name="T17" fmla="*/ 44 h 44"/>
                <a:gd name="T18" fmla="*/ 29 w 51"/>
                <a:gd name="T19" fmla="*/ 44 h 44"/>
                <a:gd name="T20" fmla="*/ 15 w 51"/>
                <a:gd name="T21" fmla="*/ 44 h 44"/>
                <a:gd name="T22" fmla="*/ 7 w 51"/>
                <a:gd name="T23" fmla="*/ 36 h 44"/>
                <a:gd name="T24" fmla="*/ 0 w 51"/>
                <a:gd name="T25" fmla="*/ 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0" y="22"/>
                  </a:moveTo>
                  <a:lnTo>
                    <a:pt x="7" y="8"/>
                  </a:lnTo>
                  <a:lnTo>
                    <a:pt x="15" y="0"/>
                  </a:lnTo>
                  <a:lnTo>
                    <a:pt x="29" y="0"/>
                  </a:lnTo>
                  <a:lnTo>
                    <a:pt x="36" y="0"/>
                  </a:lnTo>
                  <a:lnTo>
                    <a:pt x="43" y="8"/>
                  </a:lnTo>
                  <a:lnTo>
                    <a:pt x="51" y="22"/>
                  </a:lnTo>
                  <a:lnTo>
                    <a:pt x="43" y="36"/>
                  </a:lnTo>
                  <a:lnTo>
                    <a:pt x="36" y="44"/>
                  </a:lnTo>
                  <a:lnTo>
                    <a:pt x="29" y="44"/>
                  </a:lnTo>
                  <a:lnTo>
                    <a:pt x="15" y="44"/>
                  </a:lnTo>
                  <a:lnTo>
                    <a:pt x="7" y="36"/>
                  </a:lnTo>
                  <a:lnTo>
                    <a:pt x="0" y="22"/>
                  </a:lnTo>
                  <a:close/>
                </a:path>
              </a:pathLst>
            </a:custGeom>
            <a:solidFill>
              <a:srgbClr val="666666"/>
            </a:solidFill>
            <a:ln w="9525">
              <a:noFill/>
              <a:round/>
              <a:headEnd/>
              <a:tailEnd/>
            </a:ln>
          </p:spPr>
          <p:txBody>
            <a:bodyPr/>
            <a:lstStyle/>
            <a:p>
              <a:endParaRPr lang="zh-TW" altLang="zh-TW"/>
            </a:p>
          </p:txBody>
        </p:sp>
        <p:sp>
          <p:nvSpPr>
            <p:cNvPr id="7264" name="Freeform 40"/>
            <p:cNvSpPr>
              <a:spLocks/>
            </p:cNvSpPr>
            <p:nvPr/>
          </p:nvSpPr>
          <p:spPr bwMode="auto">
            <a:xfrm>
              <a:off x="4476" y="2961"/>
              <a:ext cx="51" cy="44"/>
            </a:xfrm>
            <a:custGeom>
              <a:avLst/>
              <a:gdLst>
                <a:gd name="T0" fmla="*/ 0 w 51"/>
                <a:gd name="T1" fmla="*/ 22 h 44"/>
                <a:gd name="T2" fmla="*/ 7 w 51"/>
                <a:gd name="T3" fmla="*/ 8 h 44"/>
                <a:gd name="T4" fmla="*/ 15 w 51"/>
                <a:gd name="T5" fmla="*/ 0 h 44"/>
                <a:gd name="T6" fmla="*/ 29 w 51"/>
                <a:gd name="T7" fmla="*/ 0 h 44"/>
                <a:gd name="T8" fmla="*/ 36 w 51"/>
                <a:gd name="T9" fmla="*/ 0 h 44"/>
                <a:gd name="T10" fmla="*/ 43 w 51"/>
                <a:gd name="T11" fmla="*/ 8 h 44"/>
                <a:gd name="T12" fmla="*/ 51 w 51"/>
                <a:gd name="T13" fmla="*/ 22 h 44"/>
                <a:gd name="T14" fmla="*/ 43 w 51"/>
                <a:gd name="T15" fmla="*/ 36 h 44"/>
                <a:gd name="T16" fmla="*/ 36 w 51"/>
                <a:gd name="T17" fmla="*/ 44 h 44"/>
                <a:gd name="T18" fmla="*/ 29 w 51"/>
                <a:gd name="T19" fmla="*/ 44 h 44"/>
                <a:gd name="T20" fmla="*/ 15 w 51"/>
                <a:gd name="T21" fmla="*/ 44 h 44"/>
                <a:gd name="T22" fmla="*/ 7 w 51"/>
                <a:gd name="T23" fmla="*/ 36 h 44"/>
                <a:gd name="T24" fmla="*/ 0 w 51"/>
                <a:gd name="T25" fmla="*/ 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0" y="22"/>
                  </a:moveTo>
                  <a:lnTo>
                    <a:pt x="7" y="8"/>
                  </a:lnTo>
                  <a:lnTo>
                    <a:pt x="15" y="0"/>
                  </a:lnTo>
                  <a:lnTo>
                    <a:pt x="29" y="0"/>
                  </a:lnTo>
                  <a:lnTo>
                    <a:pt x="36" y="0"/>
                  </a:lnTo>
                  <a:lnTo>
                    <a:pt x="43" y="8"/>
                  </a:lnTo>
                  <a:lnTo>
                    <a:pt x="51" y="22"/>
                  </a:lnTo>
                  <a:lnTo>
                    <a:pt x="43" y="36"/>
                  </a:lnTo>
                  <a:lnTo>
                    <a:pt x="36" y="44"/>
                  </a:lnTo>
                  <a:lnTo>
                    <a:pt x="29" y="44"/>
                  </a:lnTo>
                  <a:lnTo>
                    <a:pt x="15" y="44"/>
                  </a:lnTo>
                  <a:lnTo>
                    <a:pt x="7" y="36"/>
                  </a:lnTo>
                  <a:lnTo>
                    <a:pt x="0" y="22"/>
                  </a:lnTo>
                </a:path>
              </a:pathLst>
            </a:custGeom>
            <a:noFill/>
            <a:ln w="11113">
              <a:solidFill>
                <a:srgbClr val="000000"/>
              </a:solidFill>
              <a:round/>
              <a:headEnd/>
              <a:tailEnd/>
            </a:ln>
          </p:spPr>
          <p:txBody>
            <a:bodyPr/>
            <a:lstStyle/>
            <a:p>
              <a:endParaRPr lang="zh-TW" altLang="zh-TW"/>
            </a:p>
          </p:txBody>
        </p:sp>
        <p:sp>
          <p:nvSpPr>
            <p:cNvPr id="7265" name="Freeform 41"/>
            <p:cNvSpPr>
              <a:spLocks/>
            </p:cNvSpPr>
            <p:nvPr/>
          </p:nvSpPr>
          <p:spPr bwMode="auto">
            <a:xfrm>
              <a:off x="4577" y="2788"/>
              <a:ext cx="51" cy="43"/>
            </a:xfrm>
            <a:custGeom>
              <a:avLst/>
              <a:gdLst>
                <a:gd name="T0" fmla="*/ 0 w 51"/>
                <a:gd name="T1" fmla="*/ 22 h 43"/>
                <a:gd name="T2" fmla="*/ 8 w 51"/>
                <a:gd name="T3" fmla="*/ 7 h 43"/>
                <a:gd name="T4" fmla="*/ 15 w 51"/>
                <a:gd name="T5" fmla="*/ 0 h 43"/>
                <a:gd name="T6" fmla="*/ 22 w 51"/>
                <a:gd name="T7" fmla="*/ 0 h 43"/>
                <a:gd name="T8" fmla="*/ 36 w 51"/>
                <a:gd name="T9" fmla="*/ 0 h 43"/>
                <a:gd name="T10" fmla="*/ 44 w 51"/>
                <a:gd name="T11" fmla="*/ 7 h 43"/>
                <a:gd name="T12" fmla="*/ 51 w 51"/>
                <a:gd name="T13" fmla="*/ 22 h 43"/>
                <a:gd name="T14" fmla="*/ 44 w 51"/>
                <a:gd name="T15" fmla="*/ 29 h 43"/>
                <a:gd name="T16" fmla="*/ 36 w 51"/>
                <a:gd name="T17" fmla="*/ 43 h 43"/>
                <a:gd name="T18" fmla="*/ 22 w 51"/>
                <a:gd name="T19" fmla="*/ 43 h 43"/>
                <a:gd name="T20" fmla="*/ 15 w 51"/>
                <a:gd name="T21" fmla="*/ 43 h 43"/>
                <a:gd name="T22" fmla="*/ 8 w 51"/>
                <a:gd name="T23" fmla="*/ 29 h 43"/>
                <a:gd name="T24" fmla="*/ 0 w 51"/>
                <a:gd name="T25" fmla="*/ 22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3"/>
                <a:gd name="T41" fmla="*/ 51 w 5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3">
                  <a:moveTo>
                    <a:pt x="0" y="22"/>
                  </a:moveTo>
                  <a:lnTo>
                    <a:pt x="8" y="7"/>
                  </a:lnTo>
                  <a:lnTo>
                    <a:pt x="15" y="0"/>
                  </a:lnTo>
                  <a:lnTo>
                    <a:pt x="22" y="0"/>
                  </a:lnTo>
                  <a:lnTo>
                    <a:pt x="36" y="0"/>
                  </a:lnTo>
                  <a:lnTo>
                    <a:pt x="44" y="7"/>
                  </a:lnTo>
                  <a:lnTo>
                    <a:pt x="51" y="22"/>
                  </a:lnTo>
                  <a:lnTo>
                    <a:pt x="44" y="29"/>
                  </a:lnTo>
                  <a:lnTo>
                    <a:pt x="36" y="43"/>
                  </a:lnTo>
                  <a:lnTo>
                    <a:pt x="22" y="43"/>
                  </a:lnTo>
                  <a:lnTo>
                    <a:pt x="15" y="43"/>
                  </a:lnTo>
                  <a:lnTo>
                    <a:pt x="8" y="29"/>
                  </a:lnTo>
                  <a:lnTo>
                    <a:pt x="0" y="22"/>
                  </a:lnTo>
                  <a:close/>
                </a:path>
              </a:pathLst>
            </a:custGeom>
            <a:solidFill>
              <a:srgbClr val="666666"/>
            </a:solidFill>
            <a:ln w="9525">
              <a:noFill/>
              <a:round/>
              <a:headEnd/>
              <a:tailEnd/>
            </a:ln>
          </p:spPr>
          <p:txBody>
            <a:bodyPr/>
            <a:lstStyle/>
            <a:p>
              <a:endParaRPr lang="zh-TW" altLang="zh-TW"/>
            </a:p>
          </p:txBody>
        </p:sp>
        <p:sp>
          <p:nvSpPr>
            <p:cNvPr id="7266" name="Freeform 42"/>
            <p:cNvSpPr>
              <a:spLocks/>
            </p:cNvSpPr>
            <p:nvPr/>
          </p:nvSpPr>
          <p:spPr bwMode="auto">
            <a:xfrm>
              <a:off x="4577" y="2788"/>
              <a:ext cx="51" cy="43"/>
            </a:xfrm>
            <a:custGeom>
              <a:avLst/>
              <a:gdLst>
                <a:gd name="T0" fmla="*/ 0 w 51"/>
                <a:gd name="T1" fmla="*/ 22 h 43"/>
                <a:gd name="T2" fmla="*/ 8 w 51"/>
                <a:gd name="T3" fmla="*/ 7 h 43"/>
                <a:gd name="T4" fmla="*/ 15 w 51"/>
                <a:gd name="T5" fmla="*/ 0 h 43"/>
                <a:gd name="T6" fmla="*/ 22 w 51"/>
                <a:gd name="T7" fmla="*/ 0 h 43"/>
                <a:gd name="T8" fmla="*/ 36 w 51"/>
                <a:gd name="T9" fmla="*/ 0 h 43"/>
                <a:gd name="T10" fmla="*/ 44 w 51"/>
                <a:gd name="T11" fmla="*/ 7 h 43"/>
                <a:gd name="T12" fmla="*/ 51 w 51"/>
                <a:gd name="T13" fmla="*/ 22 h 43"/>
                <a:gd name="T14" fmla="*/ 44 w 51"/>
                <a:gd name="T15" fmla="*/ 29 h 43"/>
                <a:gd name="T16" fmla="*/ 36 w 51"/>
                <a:gd name="T17" fmla="*/ 43 h 43"/>
                <a:gd name="T18" fmla="*/ 22 w 51"/>
                <a:gd name="T19" fmla="*/ 43 h 43"/>
                <a:gd name="T20" fmla="*/ 15 w 51"/>
                <a:gd name="T21" fmla="*/ 43 h 43"/>
                <a:gd name="T22" fmla="*/ 8 w 51"/>
                <a:gd name="T23" fmla="*/ 29 h 43"/>
                <a:gd name="T24" fmla="*/ 0 w 51"/>
                <a:gd name="T25" fmla="*/ 22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3"/>
                <a:gd name="T41" fmla="*/ 51 w 5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3">
                  <a:moveTo>
                    <a:pt x="0" y="22"/>
                  </a:moveTo>
                  <a:lnTo>
                    <a:pt x="8" y="7"/>
                  </a:lnTo>
                  <a:lnTo>
                    <a:pt x="15" y="0"/>
                  </a:lnTo>
                  <a:lnTo>
                    <a:pt x="22" y="0"/>
                  </a:lnTo>
                  <a:lnTo>
                    <a:pt x="36" y="0"/>
                  </a:lnTo>
                  <a:lnTo>
                    <a:pt x="44" y="7"/>
                  </a:lnTo>
                  <a:lnTo>
                    <a:pt x="51" y="22"/>
                  </a:lnTo>
                  <a:lnTo>
                    <a:pt x="44" y="29"/>
                  </a:lnTo>
                  <a:lnTo>
                    <a:pt x="36" y="43"/>
                  </a:lnTo>
                  <a:lnTo>
                    <a:pt x="22" y="43"/>
                  </a:lnTo>
                  <a:lnTo>
                    <a:pt x="15" y="43"/>
                  </a:lnTo>
                  <a:lnTo>
                    <a:pt x="8" y="29"/>
                  </a:lnTo>
                  <a:lnTo>
                    <a:pt x="0" y="22"/>
                  </a:lnTo>
                </a:path>
              </a:pathLst>
            </a:custGeom>
            <a:noFill/>
            <a:ln w="11113">
              <a:solidFill>
                <a:srgbClr val="000000"/>
              </a:solidFill>
              <a:round/>
              <a:headEnd/>
              <a:tailEnd/>
            </a:ln>
          </p:spPr>
          <p:txBody>
            <a:bodyPr/>
            <a:lstStyle/>
            <a:p>
              <a:endParaRPr lang="zh-TW" altLang="zh-TW"/>
            </a:p>
          </p:txBody>
        </p:sp>
        <p:sp>
          <p:nvSpPr>
            <p:cNvPr id="7267" name="Freeform 43"/>
            <p:cNvSpPr>
              <a:spLocks/>
            </p:cNvSpPr>
            <p:nvPr/>
          </p:nvSpPr>
          <p:spPr bwMode="auto">
            <a:xfrm>
              <a:off x="4679" y="2961"/>
              <a:ext cx="50" cy="44"/>
            </a:xfrm>
            <a:custGeom>
              <a:avLst/>
              <a:gdLst>
                <a:gd name="T0" fmla="*/ 0 w 50"/>
                <a:gd name="T1" fmla="*/ 22 h 44"/>
                <a:gd name="T2" fmla="*/ 7 w 50"/>
                <a:gd name="T3" fmla="*/ 15 h 44"/>
                <a:gd name="T4" fmla="*/ 14 w 50"/>
                <a:gd name="T5" fmla="*/ 8 h 44"/>
                <a:gd name="T6" fmla="*/ 28 w 50"/>
                <a:gd name="T7" fmla="*/ 0 h 44"/>
                <a:gd name="T8" fmla="*/ 36 w 50"/>
                <a:gd name="T9" fmla="*/ 8 h 44"/>
                <a:gd name="T10" fmla="*/ 43 w 50"/>
                <a:gd name="T11" fmla="*/ 15 h 44"/>
                <a:gd name="T12" fmla="*/ 50 w 50"/>
                <a:gd name="T13" fmla="*/ 22 h 44"/>
                <a:gd name="T14" fmla="*/ 43 w 50"/>
                <a:gd name="T15" fmla="*/ 36 h 44"/>
                <a:gd name="T16" fmla="*/ 36 w 50"/>
                <a:gd name="T17" fmla="*/ 44 h 44"/>
                <a:gd name="T18" fmla="*/ 28 w 50"/>
                <a:gd name="T19" fmla="*/ 44 h 44"/>
                <a:gd name="T20" fmla="*/ 14 w 50"/>
                <a:gd name="T21" fmla="*/ 44 h 44"/>
                <a:gd name="T22" fmla="*/ 7 w 50"/>
                <a:gd name="T23" fmla="*/ 36 h 44"/>
                <a:gd name="T24" fmla="*/ 0 w 50"/>
                <a:gd name="T25" fmla="*/ 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44"/>
                <a:gd name="T41" fmla="*/ 50 w 50"/>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44">
                  <a:moveTo>
                    <a:pt x="0" y="22"/>
                  </a:moveTo>
                  <a:lnTo>
                    <a:pt x="7" y="15"/>
                  </a:lnTo>
                  <a:lnTo>
                    <a:pt x="14" y="8"/>
                  </a:lnTo>
                  <a:lnTo>
                    <a:pt x="28" y="0"/>
                  </a:lnTo>
                  <a:lnTo>
                    <a:pt x="36" y="8"/>
                  </a:lnTo>
                  <a:lnTo>
                    <a:pt x="43" y="15"/>
                  </a:lnTo>
                  <a:lnTo>
                    <a:pt x="50" y="22"/>
                  </a:lnTo>
                  <a:lnTo>
                    <a:pt x="43" y="36"/>
                  </a:lnTo>
                  <a:lnTo>
                    <a:pt x="36" y="44"/>
                  </a:lnTo>
                  <a:lnTo>
                    <a:pt x="28" y="44"/>
                  </a:lnTo>
                  <a:lnTo>
                    <a:pt x="14" y="44"/>
                  </a:lnTo>
                  <a:lnTo>
                    <a:pt x="7" y="36"/>
                  </a:lnTo>
                  <a:lnTo>
                    <a:pt x="0" y="22"/>
                  </a:lnTo>
                  <a:close/>
                </a:path>
              </a:pathLst>
            </a:custGeom>
            <a:solidFill>
              <a:srgbClr val="666666"/>
            </a:solidFill>
            <a:ln w="9525">
              <a:noFill/>
              <a:round/>
              <a:headEnd/>
              <a:tailEnd/>
            </a:ln>
          </p:spPr>
          <p:txBody>
            <a:bodyPr/>
            <a:lstStyle/>
            <a:p>
              <a:endParaRPr lang="zh-TW" altLang="zh-TW"/>
            </a:p>
          </p:txBody>
        </p:sp>
        <p:sp>
          <p:nvSpPr>
            <p:cNvPr id="7268" name="Freeform 44"/>
            <p:cNvSpPr>
              <a:spLocks/>
            </p:cNvSpPr>
            <p:nvPr/>
          </p:nvSpPr>
          <p:spPr bwMode="auto">
            <a:xfrm>
              <a:off x="4679" y="2961"/>
              <a:ext cx="50" cy="44"/>
            </a:xfrm>
            <a:custGeom>
              <a:avLst/>
              <a:gdLst>
                <a:gd name="T0" fmla="*/ 0 w 50"/>
                <a:gd name="T1" fmla="*/ 22 h 44"/>
                <a:gd name="T2" fmla="*/ 7 w 50"/>
                <a:gd name="T3" fmla="*/ 15 h 44"/>
                <a:gd name="T4" fmla="*/ 14 w 50"/>
                <a:gd name="T5" fmla="*/ 8 h 44"/>
                <a:gd name="T6" fmla="*/ 28 w 50"/>
                <a:gd name="T7" fmla="*/ 0 h 44"/>
                <a:gd name="T8" fmla="*/ 36 w 50"/>
                <a:gd name="T9" fmla="*/ 8 h 44"/>
                <a:gd name="T10" fmla="*/ 43 w 50"/>
                <a:gd name="T11" fmla="*/ 15 h 44"/>
                <a:gd name="T12" fmla="*/ 50 w 50"/>
                <a:gd name="T13" fmla="*/ 22 h 44"/>
                <a:gd name="T14" fmla="*/ 43 w 50"/>
                <a:gd name="T15" fmla="*/ 36 h 44"/>
                <a:gd name="T16" fmla="*/ 36 w 50"/>
                <a:gd name="T17" fmla="*/ 44 h 44"/>
                <a:gd name="T18" fmla="*/ 28 w 50"/>
                <a:gd name="T19" fmla="*/ 44 h 44"/>
                <a:gd name="T20" fmla="*/ 14 w 50"/>
                <a:gd name="T21" fmla="*/ 44 h 44"/>
                <a:gd name="T22" fmla="*/ 7 w 50"/>
                <a:gd name="T23" fmla="*/ 36 h 44"/>
                <a:gd name="T24" fmla="*/ 0 w 50"/>
                <a:gd name="T25" fmla="*/ 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44"/>
                <a:gd name="T41" fmla="*/ 50 w 50"/>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44">
                  <a:moveTo>
                    <a:pt x="0" y="22"/>
                  </a:moveTo>
                  <a:lnTo>
                    <a:pt x="7" y="15"/>
                  </a:lnTo>
                  <a:lnTo>
                    <a:pt x="14" y="8"/>
                  </a:lnTo>
                  <a:lnTo>
                    <a:pt x="28" y="0"/>
                  </a:lnTo>
                  <a:lnTo>
                    <a:pt x="36" y="8"/>
                  </a:lnTo>
                  <a:lnTo>
                    <a:pt x="43" y="15"/>
                  </a:lnTo>
                  <a:lnTo>
                    <a:pt x="50" y="22"/>
                  </a:lnTo>
                  <a:lnTo>
                    <a:pt x="43" y="36"/>
                  </a:lnTo>
                  <a:lnTo>
                    <a:pt x="36" y="44"/>
                  </a:lnTo>
                  <a:lnTo>
                    <a:pt x="28" y="44"/>
                  </a:lnTo>
                  <a:lnTo>
                    <a:pt x="14" y="44"/>
                  </a:lnTo>
                  <a:lnTo>
                    <a:pt x="7" y="36"/>
                  </a:lnTo>
                  <a:lnTo>
                    <a:pt x="0" y="22"/>
                  </a:lnTo>
                </a:path>
              </a:pathLst>
            </a:custGeom>
            <a:noFill/>
            <a:ln w="11113">
              <a:solidFill>
                <a:srgbClr val="000000"/>
              </a:solidFill>
              <a:round/>
              <a:headEnd/>
              <a:tailEnd/>
            </a:ln>
          </p:spPr>
          <p:txBody>
            <a:bodyPr/>
            <a:lstStyle/>
            <a:p>
              <a:endParaRPr lang="zh-TW" altLang="zh-TW"/>
            </a:p>
          </p:txBody>
        </p:sp>
        <p:sp>
          <p:nvSpPr>
            <p:cNvPr id="7269" name="Freeform 45"/>
            <p:cNvSpPr>
              <a:spLocks/>
            </p:cNvSpPr>
            <p:nvPr/>
          </p:nvSpPr>
          <p:spPr bwMode="auto">
            <a:xfrm>
              <a:off x="4635" y="2882"/>
              <a:ext cx="44" cy="43"/>
            </a:xfrm>
            <a:custGeom>
              <a:avLst/>
              <a:gdLst>
                <a:gd name="T0" fmla="*/ 0 w 44"/>
                <a:gd name="T1" fmla="*/ 21 h 43"/>
                <a:gd name="T2" fmla="*/ 0 w 44"/>
                <a:gd name="T3" fmla="*/ 7 h 43"/>
                <a:gd name="T4" fmla="*/ 7 w 44"/>
                <a:gd name="T5" fmla="*/ 0 h 43"/>
                <a:gd name="T6" fmla="*/ 22 w 44"/>
                <a:gd name="T7" fmla="*/ 0 h 43"/>
                <a:gd name="T8" fmla="*/ 29 w 44"/>
                <a:gd name="T9" fmla="*/ 0 h 43"/>
                <a:gd name="T10" fmla="*/ 36 w 44"/>
                <a:gd name="T11" fmla="*/ 7 h 43"/>
                <a:gd name="T12" fmla="*/ 44 w 44"/>
                <a:gd name="T13" fmla="*/ 21 h 43"/>
                <a:gd name="T14" fmla="*/ 36 w 44"/>
                <a:gd name="T15" fmla="*/ 29 h 43"/>
                <a:gd name="T16" fmla="*/ 29 w 44"/>
                <a:gd name="T17" fmla="*/ 36 h 43"/>
                <a:gd name="T18" fmla="*/ 22 w 44"/>
                <a:gd name="T19" fmla="*/ 43 h 43"/>
                <a:gd name="T20" fmla="*/ 7 w 44"/>
                <a:gd name="T21" fmla="*/ 36 h 43"/>
                <a:gd name="T22" fmla="*/ 0 w 44"/>
                <a:gd name="T23" fmla="*/ 29 h 43"/>
                <a:gd name="T24" fmla="*/ 0 w 44"/>
                <a:gd name="T25" fmla="*/ 21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43"/>
                <a:gd name="T41" fmla="*/ 44 w 44"/>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43">
                  <a:moveTo>
                    <a:pt x="0" y="21"/>
                  </a:moveTo>
                  <a:lnTo>
                    <a:pt x="0" y="7"/>
                  </a:lnTo>
                  <a:lnTo>
                    <a:pt x="7" y="0"/>
                  </a:lnTo>
                  <a:lnTo>
                    <a:pt x="22" y="0"/>
                  </a:lnTo>
                  <a:lnTo>
                    <a:pt x="29" y="0"/>
                  </a:lnTo>
                  <a:lnTo>
                    <a:pt x="36" y="7"/>
                  </a:lnTo>
                  <a:lnTo>
                    <a:pt x="44" y="21"/>
                  </a:lnTo>
                  <a:lnTo>
                    <a:pt x="36" y="29"/>
                  </a:lnTo>
                  <a:lnTo>
                    <a:pt x="29" y="36"/>
                  </a:lnTo>
                  <a:lnTo>
                    <a:pt x="22" y="43"/>
                  </a:lnTo>
                  <a:lnTo>
                    <a:pt x="7" y="36"/>
                  </a:lnTo>
                  <a:lnTo>
                    <a:pt x="0" y="29"/>
                  </a:lnTo>
                  <a:lnTo>
                    <a:pt x="0" y="21"/>
                  </a:lnTo>
                  <a:close/>
                </a:path>
              </a:pathLst>
            </a:custGeom>
            <a:solidFill>
              <a:srgbClr val="666666"/>
            </a:solidFill>
            <a:ln w="9525">
              <a:noFill/>
              <a:round/>
              <a:headEnd/>
              <a:tailEnd/>
            </a:ln>
          </p:spPr>
          <p:txBody>
            <a:bodyPr/>
            <a:lstStyle/>
            <a:p>
              <a:endParaRPr lang="zh-TW" altLang="zh-TW"/>
            </a:p>
          </p:txBody>
        </p:sp>
        <p:sp>
          <p:nvSpPr>
            <p:cNvPr id="7270" name="Freeform 46"/>
            <p:cNvSpPr>
              <a:spLocks/>
            </p:cNvSpPr>
            <p:nvPr/>
          </p:nvSpPr>
          <p:spPr bwMode="auto">
            <a:xfrm>
              <a:off x="4635" y="2882"/>
              <a:ext cx="44" cy="43"/>
            </a:xfrm>
            <a:custGeom>
              <a:avLst/>
              <a:gdLst>
                <a:gd name="T0" fmla="*/ 0 w 44"/>
                <a:gd name="T1" fmla="*/ 21 h 43"/>
                <a:gd name="T2" fmla="*/ 0 w 44"/>
                <a:gd name="T3" fmla="*/ 7 h 43"/>
                <a:gd name="T4" fmla="*/ 7 w 44"/>
                <a:gd name="T5" fmla="*/ 0 h 43"/>
                <a:gd name="T6" fmla="*/ 22 w 44"/>
                <a:gd name="T7" fmla="*/ 0 h 43"/>
                <a:gd name="T8" fmla="*/ 29 w 44"/>
                <a:gd name="T9" fmla="*/ 0 h 43"/>
                <a:gd name="T10" fmla="*/ 36 w 44"/>
                <a:gd name="T11" fmla="*/ 7 h 43"/>
                <a:gd name="T12" fmla="*/ 44 w 44"/>
                <a:gd name="T13" fmla="*/ 21 h 43"/>
                <a:gd name="T14" fmla="*/ 36 w 44"/>
                <a:gd name="T15" fmla="*/ 29 h 43"/>
                <a:gd name="T16" fmla="*/ 29 w 44"/>
                <a:gd name="T17" fmla="*/ 36 h 43"/>
                <a:gd name="T18" fmla="*/ 22 w 44"/>
                <a:gd name="T19" fmla="*/ 43 h 43"/>
                <a:gd name="T20" fmla="*/ 7 w 44"/>
                <a:gd name="T21" fmla="*/ 36 h 43"/>
                <a:gd name="T22" fmla="*/ 0 w 44"/>
                <a:gd name="T23" fmla="*/ 29 h 43"/>
                <a:gd name="T24" fmla="*/ 0 w 44"/>
                <a:gd name="T25" fmla="*/ 21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43"/>
                <a:gd name="T41" fmla="*/ 44 w 44"/>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43">
                  <a:moveTo>
                    <a:pt x="0" y="21"/>
                  </a:moveTo>
                  <a:lnTo>
                    <a:pt x="0" y="7"/>
                  </a:lnTo>
                  <a:lnTo>
                    <a:pt x="7" y="0"/>
                  </a:lnTo>
                  <a:lnTo>
                    <a:pt x="22" y="0"/>
                  </a:lnTo>
                  <a:lnTo>
                    <a:pt x="29" y="0"/>
                  </a:lnTo>
                  <a:lnTo>
                    <a:pt x="36" y="7"/>
                  </a:lnTo>
                  <a:lnTo>
                    <a:pt x="44" y="21"/>
                  </a:lnTo>
                  <a:lnTo>
                    <a:pt x="36" y="29"/>
                  </a:lnTo>
                  <a:lnTo>
                    <a:pt x="29" y="36"/>
                  </a:lnTo>
                  <a:lnTo>
                    <a:pt x="22" y="43"/>
                  </a:lnTo>
                  <a:lnTo>
                    <a:pt x="7" y="36"/>
                  </a:lnTo>
                  <a:lnTo>
                    <a:pt x="0" y="29"/>
                  </a:lnTo>
                  <a:lnTo>
                    <a:pt x="0" y="21"/>
                  </a:lnTo>
                </a:path>
              </a:pathLst>
            </a:custGeom>
            <a:noFill/>
            <a:ln w="11113">
              <a:solidFill>
                <a:srgbClr val="000000"/>
              </a:solidFill>
              <a:round/>
              <a:headEnd/>
              <a:tailEnd/>
            </a:ln>
          </p:spPr>
          <p:txBody>
            <a:bodyPr/>
            <a:lstStyle/>
            <a:p>
              <a:endParaRPr lang="zh-TW" altLang="zh-TW"/>
            </a:p>
          </p:txBody>
        </p:sp>
      </p:grpSp>
      <p:cxnSp>
        <p:nvCxnSpPr>
          <p:cNvPr id="113" name="Curved Connector 79"/>
          <p:cNvCxnSpPr/>
          <p:nvPr/>
        </p:nvCxnSpPr>
        <p:spPr bwMode="auto">
          <a:xfrm rot="10800000">
            <a:off x="914400" y="3733800"/>
            <a:ext cx="3200400" cy="0"/>
          </a:xfrm>
          <a:prstGeom prst="curvedConnector3">
            <a:avLst>
              <a:gd name="adj1" fmla="val 50000"/>
            </a:avLst>
          </a:prstGeom>
          <a:ln w="19050">
            <a:solidFill>
              <a:srgbClr val="8EEC4E"/>
            </a:solidFill>
            <a:prstDash val="dash"/>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153" name="Straight Arrow Connector 152"/>
          <p:cNvCxnSpPr/>
          <p:nvPr/>
        </p:nvCxnSpPr>
        <p:spPr bwMode="auto">
          <a:xfrm rot="10800000">
            <a:off x="914400" y="3627438"/>
            <a:ext cx="2819400" cy="1587"/>
          </a:xfrm>
          <a:prstGeom prst="straightConnector1">
            <a:avLst/>
          </a:prstGeom>
          <a:ln w="19050">
            <a:solidFill>
              <a:srgbClr val="7030A0"/>
            </a:solidFill>
            <a:prstDash val="dash"/>
            <a:headEnd type="triangle" w="med" len="med"/>
            <a:tailEnd type="triangle"/>
          </a:ln>
        </p:spPr>
        <p:style>
          <a:lnRef idx="2">
            <a:schemeClr val="accent2"/>
          </a:lnRef>
          <a:fillRef idx="0">
            <a:schemeClr val="accent2"/>
          </a:fillRef>
          <a:effectRef idx="1">
            <a:schemeClr val="accent2"/>
          </a:effectRef>
          <a:fontRef idx="minor">
            <a:schemeClr val="tx1"/>
          </a:fontRef>
        </p:style>
      </p:cxnSp>
      <p:cxnSp>
        <p:nvCxnSpPr>
          <p:cNvPr id="155" name="Straight Arrow Connector 154"/>
          <p:cNvCxnSpPr/>
          <p:nvPr/>
        </p:nvCxnSpPr>
        <p:spPr bwMode="auto">
          <a:xfrm rot="10800000">
            <a:off x="1828800" y="1524000"/>
            <a:ext cx="1219200" cy="0"/>
          </a:xfrm>
          <a:prstGeom prst="straightConnector1">
            <a:avLst/>
          </a:prstGeom>
          <a:ln w="19050">
            <a:solidFill>
              <a:srgbClr val="7030A0"/>
            </a:solidFill>
            <a:prstDash val="dash"/>
            <a:headEnd type="triangle" w="med" len="med"/>
            <a:tailEnd type="triangle"/>
          </a:ln>
        </p:spPr>
        <p:style>
          <a:lnRef idx="2">
            <a:schemeClr val="accent2"/>
          </a:lnRef>
          <a:fillRef idx="0">
            <a:schemeClr val="accent2"/>
          </a:fillRef>
          <a:effectRef idx="1">
            <a:schemeClr val="accent2"/>
          </a:effectRef>
          <a:fontRef idx="minor">
            <a:schemeClr val="tx1"/>
          </a:fontRef>
        </p:style>
      </p:cxnSp>
      <p:cxnSp>
        <p:nvCxnSpPr>
          <p:cNvPr id="156" name="Straight Arrow Connector 155"/>
          <p:cNvCxnSpPr/>
          <p:nvPr/>
        </p:nvCxnSpPr>
        <p:spPr bwMode="auto">
          <a:xfrm rot="10800000">
            <a:off x="1828800" y="1371600"/>
            <a:ext cx="1219200" cy="0"/>
          </a:xfrm>
          <a:prstGeom prst="straightConnector1">
            <a:avLst/>
          </a:prstGeom>
          <a:ln w="19050">
            <a:solidFill>
              <a:srgbClr val="7030A0"/>
            </a:solidFill>
            <a:prstDash val="dash"/>
            <a:headEnd type="triangle" w="med" len="med"/>
            <a:tailEnd type="triangle"/>
          </a:ln>
        </p:spPr>
        <p:style>
          <a:lnRef idx="2">
            <a:schemeClr val="accent2"/>
          </a:lnRef>
          <a:fillRef idx="0">
            <a:schemeClr val="accent2"/>
          </a:fillRef>
          <a:effectRef idx="1">
            <a:schemeClr val="accent2"/>
          </a:effectRef>
          <a:fontRef idx="minor">
            <a:schemeClr val="tx1"/>
          </a:fontRef>
        </p:style>
      </p:cxnSp>
      <p:sp>
        <p:nvSpPr>
          <p:cNvPr id="161" name="TextBox 160"/>
          <p:cNvSpPr txBox="1"/>
          <p:nvPr/>
        </p:nvSpPr>
        <p:spPr bwMode="auto">
          <a:xfrm>
            <a:off x="685800" y="1752600"/>
            <a:ext cx="1196975" cy="217488"/>
          </a:xfrm>
          <a:prstGeom prst="rect">
            <a:avLst/>
          </a:prstGeom>
          <a:noFill/>
          <a:ln w="9525">
            <a:noFill/>
            <a:miter lim="800000"/>
            <a:headEnd/>
            <a:tailEnd/>
          </a:ln>
          <a:effectLst/>
        </p:spPr>
        <p:txBody>
          <a:bodyPr wrap="none">
            <a:spAutoFit/>
          </a:bodyPr>
          <a:lstStyle/>
          <a:p>
            <a:pPr marL="457200" indent="-457200" eaLnBrk="0" hangingPunct="0">
              <a:lnSpc>
                <a:spcPct val="90000"/>
              </a:lnSpc>
              <a:spcBef>
                <a:spcPct val="30000"/>
              </a:spcBef>
              <a:buClr>
                <a:schemeClr val="tx2"/>
              </a:buClr>
              <a:buSzPct val="95000"/>
              <a:defRPr/>
            </a:pPr>
            <a:r>
              <a:rPr lang="en-US" sz="900" b="1" kern="0" dirty="0">
                <a:effectLst>
                  <a:outerShdw blurRad="38100" dist="38100" dir="2700000" algn="tl">
                    <a:srgbClr val="000000">
                      <a:alpha val="43137"/>
                    </a:srgbClr>
                  </a:outerShdw>
                </a:effectLst>
                <a:latin typeface="+mn-lt"/>
                <a:cs typeface="+mn-cs"/>
              </a:rPr>
              <a:t>128Bit SSL Tunnel</a:t>
            </a:r>
          </a:p>
        </p:txBody>
      </p:sp>
      <p:cxnSp>
        <p:nvCxnSpPr>
          <p:cNvPr id="162" name="Curved Connector 79"/>
          <p:cNvCxnSpPr/>
          <p:nvPr/>
        </p:nvCxnSpPr>
        <p:spPr bwMode="auto">
          <a:xfrm rot="10800000">
            <a:off x="1828800" y="1827213"/>
            <a:ext cx="1219200" cy="1587"/>
          </a:xfrm>
          <a:prstGeom prst="curvedConnector3">
            <a:avLst>
              <a:gd name="adj1" fmla="val 50000"/>
            </a:avLst>
          </a:prstGeom>
          <a:ln w="19050">
            <a:solidFill>
              <a:srgbClr val="8EEC4E"/>
            </a:solidFill>
            <a:prstDash val="dash"/>
            <a:headEnd type="triangle" w="med" len="med"/>
            <a:tailEnd type="triangle"/>
          </a:ln>
        </p:spPr>
        <p:style>
          <a:lnRef idx="2">
            <a:schemeClr val="accent2"/>
          </a:lnRef>
          <a:fillRef idx="0">
            <a:schemeClr val="accent2"/>
          </a:fillRef>
          <a:effectRef idx="1">
            <a:schemeClr val="accent2"/>
          </a:effectRef>
          <a:fontRef idx="minor">
            <a:schemeClr val="tx1"/>
          </a:fontRef>
        </p:style>
      </p:cxnSp>
      <p:sp>
        <p:nvSpPr>
          <p:cNvPr id="167" name="TextBox 166"/>
          <p:cNvSpPr txBox="1"/>
          <p:nvPr/>
        </p:nvSpPr>
        <p:spPr bwMode="auto">
          <a:xfrm>
            <a:off x="1182688" y="3581400"/>
            <a:ext cx="493712" cy="314325"/>
          </a:xfrm>
          <a:prstGeom prst="rect">
            <a:avLst/>
          </a:prstGeom>
          <a:solidFill>
            <a:schemeClr val="bg1">
              <a:alpha val="50000"/>
            </a:schemeClr>
          </a:solid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800" kern="0" dirty="0">
                <a:effectLst>
                  <a:outerShdw blurRad="38100" dist="38100" dir="2700000" algn="tl">
                    <a:srgbClr val="000000">
                      <a:alpha val="43137"/>
                    </a:srgbClr>
                  </a:outerShdw>
                </a:effectLst>
                <a:latin typeface="Arial" pitchFamily="34" charset="0"/>
                <a:cs typeface="Arial" pitchFamily="34" charset="0"/>
              </a:rPr>
              <a:t>IPSEC</a:t>
            </a:r>
            <a:br>
              <a:rPr lang="en-US" sz="800" kern="0" dirty="0">
                <a:effectLst>
                  <a:outerShdw blurRad="38100" dist="38100" dir="2700000" algn="tl">
                    <a:srgbClr val="000000">
                      <a:alpha val="43137"/>
                    </a:srgbClr>
                  </a:outerShdw>
                </a:effectLst>
                <a:latin typeface="Arial" pitchFamily="34" charset="0"/>
                <a:cs typeface="Arial" pitchFamily="34" charset="0"/>
              </a:rPr>
            </a:br>
            <a:r>
              <a:rPr lang="en-US" sz="800" kern="0" dirty="0">
                <a:effectLst>
                  <a:outerShdw blurRad="38100" dist="38100" dir="2700000" algn="tl">
                    <a:srgbClr val="000000">
                      <a:alpha val="43137"/>
                    </a:srgbClr>
                  </a:outerShdw>
                </a:effectLst>
                <a:latin typeface="Arial" pitchFamily="34" charset="0"/>
                <a:cs typeface="Arial" pitchFamily="34" charset="0"/>
              </a:rPr>
              <a:t>VPN</a:t>
            </a:r>
          </a:p>
        </p:txBody>
      </p:sp>
      <p:cxnSp>
        <p:nvCxnSpPr>
          <p:cNvPr id="144" name="Curved Connector 79"/>
          <p:cNvCxnSpPr>
            <a:endCxn id="7186" idx="2"/>
          </p:cNvCxnSpPr>
          <p:nvPr/>
        </p:nvCxnSpPr>
        <p:spPr bwMode="auto">
          <a:xfrm flipV="1">
            <a:off x="4114800" y="2082800"/>
            <a:ext cx="2243138" cy="1651000"/>
          </a:xfrm>
          <a:prstGeom prst="curvedConnector2">
            <a:avLst/>
          </a:prstGeom>
          <a:ln w="19050">
            <a:solidFill>
              <a:srgbClr val="8EEC4E"/>
            </a:solidFill>
            <a:prstDash val="dash"/>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93" name="Curved Connector 92"/>
          <p:cNvCxnSpPr/>
          <p:nvPr/>
        </p:nvCxnSpPr>
        <p:spPr bwMode="auto">
          <a:xfrm>
            <a:off x="4267200" y="5027613"/>
            <a:ext cx="1676400" cy="1587"/>
          </a:xfrm>
          <a:prstGeom prst="curvedConnector3">
            <a:avLst>
              <a:gd name="adj1" fmla="val 50000"/>
            </a:avLst>
          </a:prstGeom>
          <a:ln w="19050">
            <a:solidFill>
              <a:srgbClr val="97E4FF"/>
            </a:solidFill>
            <a:prstDash val="dash"/>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107" name="TextBox 106"/>
          <p:cNvSpPr txBox="1"/>
          <p:nvPr/>
        </p:nvSpPr>
        <p:spPr bwMode="auto">
          <a:xfrm>
            <a:off x="5124450" y="4779963"/>
            <a:ext cx="676275" cy="534987"/>
          </a:xfrm>
          <a:prstGeom prst="rect">
            <a:avLst/>
          </a:prstGeom>
          <a:solidFill>
            <a:schemeClr val="bg1">
              <a:alpha val="50000"/>
            </a:schemeClr>
          </a:solidFill>
          <a:ln w="9525">
            <a:noFill/>
            <a:miter lim="800000"/>
            <a:headEnd/>
            <a:tailEnd/>
          </a:ln>
          <a:effectLst/>
        </p:spPr>
        <p:txBody>
          <a:bodyPr>
            <a:spAutoFit/>
          </a:bodyPr>
          <a:lstStyle/>
          <a:p>
            <a:pPr algn="ctr" eaLnBrk="0" hangingPunct="0">
              <a:lnSpc>
                <a:spcPct val="90000"/>
              </a:lnSpc>
              <a:spcBef>
                <a:spcPct val="30000"/>
              </a:spcBef>
              <a:buClr>
                <a:schemeClr val="tx2"/>
              </a:buClr>
              <a:buSzPct val="95000"/>
              <a:defRPr/>
            </a:pPr>
            <a:r>
              <a:rPr lang="en-US" sz="800" kern="0" dirty="0">
                <a:effectLst>
                  <a:outerShdw blurRad="38100" dist="38100" dir="2700000" algn="tl">
                    <a:srgbClr val="000000">
                      <a:alpha val="43137"/>
                    </a:srgbClr>
                  </a:outerShdw>
                </a:effectLst>
                <a:latin typeface="Arial" pitchFamily="34" charset="0"/>
                <a:cs typeface="Arial" pitchFamily="34" charset="0"/>
              </a:rPr>
              <a:t>Device </a:t>
            </a:r>
            <a:br>
              <a:rPr lang="en-US" sz="800" kern="0" dirty="0">
                <a:effectLst>
                  <a:outerShdw blurRad="38100" dist="38100" dir="2700000" algn="tl">
                    <a:srgbClr val="000000">
                      <a:alpha val="43137"/>
                    </a:srgbClr>
                  </a:outerShdw>
                </a:effectLst>
                <a:latin typeface="Arial" pitchFamily="34" charset="0"/>
                <a:cs typeface="Arial" pitchFamily="34" charset="0"/>
              </a:rPr>
            </a:br>
            <a:r>
              <a:rPr lang="en-US" sz="800" kern="0" dirty="0">
                <a:effectLst>
                  <a:outerShdw blurRad="38100" dist="38100" dir="2700000" algn="tl">
                    <a:srgbClr val="000000">
                      <a:alpha val="43137"/>
                    </a:srgbClr>
                  </a:outerShdw>
                </a:effectLst>
                <a:latin typeface="Arial" pitchFamily="34" charset="0"/>
                <a:cs typeface="Arial" pitchFamily="34" charset="0"/>
              </a:rPr>
              <a:t>Certificate</a:t>
            </a:r>
            <a:br>
              <a:rPr lang="en-US" sz="800" kern="0" dirty="0">
                <a:effectLst>
                  <a:outerShdw blurRad="38100" dist="38100" dir="2700000" algn="tl">
                    <a:srgbClr val="000000">
                      <a:alpha val="43137"/>
                    </a:srgbClr>
                  </a:outerShdw>
                </a:effectLst>
                <a:latin typeface="Arial" pitchFamily="34" charset="0"/>
                <a:cs typeface="Arial" pitchFamily="34" charset="0"/>
              </a:rPr>
            </a:br>
            <a:r>
              <a:rPr lang="en-US" sz="800" kern="0" dirty="0">
                <a:effectLst>
                  <a:outerShdw blurRad="38100" dist="38100" dir="2700000" algn="tl">
                    <a:srgbClr val="000000">
                      <a:alpha val="43137"/>
                    </a:srgbClr>
                  </a:outerShdw>
                </a:effectLst>
                <a:latin typeface="Arial" pitchFamily="34" charset="0"/>
                <a:cs typeface="Arial" pitchFamily="34" charset="0"/>
              </a:rPr>
              <a:t>Enrollment</a:t>
            </a:r>
            <a:br>
              <a:rPr lang="en-US" sz="800" kern="0" dirty="0">
                <a:effectLst>
                  <a:outerShdw blurRad="38100" dist="38100" dir="2700000" algn="tl">
                    <a:srgbClr val="000000">
                      <a:alpha val="43137"/>
                    </a:srgbClr>
                  </a:outerShdw>
                </a:effectLst>
                <a:latin typeface="Arial" pitchFamily="34" charset="0"/>
                <a:cs typeface="Arial" pitchFamily="34" charset="0"/>
              </a:rPr>
            </a:br>
            <a:r>
              <a:rPr lang="en-US" sz="800" kern="0" dirty="0">
                <a:effectLst>
                  <a:outerShdw blurRad="38100" dist="38100" dir="2700000" algn="tl">
                    <a:srgbClr val="000000">
                      <a:alpha val="43137"/>
                    </a:srgbClr>
                  </a:outerShdw>
                </a:effectLst>
                <a:latin typeface="Arial" pitchFamily="34" charset="0"/>
                <a:cs typeface="Arial" pitchFamily="34" charset="0"/>
              </a:rPr>
              <a:t>Service</a:t>
            </a:r>
          </a:p>
        </p:txBody>
      </p:sp>
      <p:sp>
        <p:nvSpPr>
          <p:cNvPr id="166" name="TextBox 165"/>
          <p:cNvSpPr txBox="1"/>
          <p:nvPr/>
        </p:nvSpPr>
        <p:spPr bwMode="auto">
          <a:xfrm>
            <a:off x="5100638" y="3200400"/>
            <a:ext cx="690562" cy="350838"/>
          </a:xfrm>
          <a:prstGeom prst="rect">
            <a:avLst/>
          </a:prstGeom>
          <a:solidFill>
            <a:schemeClr val="bg1">
              <a:alpha val="50000"/>
            </a:schemeClr>
          </a:solid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800" kern="0" dirty="0">
                <a:effectLst>
                  <a:outerShdw blurRad="38100" dist="38100" dir="2700000" algn="tl">
                    <a:srgbClr val="000000">
                      <a:alpha val="43137"/>
                    </a:srgbClr>
                  </a:outerShdw>
                </a:effectLst>
                <a:latin typeface="Arial" pitchFamily="34" charset="0"/>
                <a:cs typeface="Arial" pitchFamily="34" charset="0"/>
              </a:rPr>
              <a:t>128bit SSL</a:t>
            </a:r>
          </a:p>
          <a:p>
            <a:pPr algn="ctr" eaLnBrk="0" hangingPunct="0">
              <a:lnSpc>
                <a:spcPct val="90000"/>
              </a:lnSpc>
              <a:spcBef>
                <a:spcPct val="30000"/>
              </a:spcBef>
              <a:buClr>
                <a:schemeClr val="tx2"/>
              </a:buClr>
              <a:buSzPct val="95000"/>
              <a:defRPr/>
            </a:pPr>
            <a:r>
              <a:rPr lang="en-US" sz="800" kern="0" dirty="0">
                <a:effectLst>
                  <a:outerShdw blurRad="38100" dist="38100" dir="2700000" algn="tl">
                    <a:srgbClr val="000000">
                      <a:alpha val="43137"/>
                    </a:srgbClr>
                  </a:outerShdw>
                </a:effectLst>
                <a:latin typeface="Arial" pitchFamily="34" charset="0"/>
                <a:cs typeface="Arial" pitchFamily="34" charset="0"/>
              </a:rPr>
              <a:t>Tunnel</a:t>
            </a:r>
          </a:p>
        </p:txBody>
      </p:sp>
      <p:sp>
        <p:nvSpPr>
          <p:cNvPr id="169" name="TextBox 168"/>
          <p:cNvSpPr txBox="1"/>
          <p:nvPr/>
        </p:nvSpPr>
        <p:spPr bwMode="auto">
          <a:xfrm>
            <a:off x="2971800" y="3302000"/>
            <a:ext cx="536575" cy="203200"/>
          </a:xfrm>
          <a:prstGeom prst="rect">
            <a:avLst/>
          </a:prstGeom>
          <a:solidFill>
            <a:schemeClr val="bg1">
              <a:alpha val="50000"/>
            </a:schemeClr>
          </a:solid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800" kern="0" dirty="0">
                <a:effectLst>
                  <a:outerShdw blurRad="38100" dist="38100" dir="2700000" algn="tl">
                    <a:srgbClr val="000000">
                      <a:alpha val="43137"/>
                    </a:srgbClr>
                  </a:outerShdw>
                </a:effectLst>
                <a:latin typeface="Arial" pitchFamily="34" charset="0"/>
                <a:cs typeface="Arial" pitchFamily="34" charset="0"/>
              </a:rPr>
              <a:t>Firewall</a:t>
            </a:r>
          </a:p>
        </p:txBody>
      </p:sp>
      <p:sp>
        <p:nvSpPr>
          <p:cNvPr id="170" name="TextBox 169"/>
          <p:cNvSpPr txBox="1"/>
          <p:nvPr/>
        </p:nvSpPr>
        <p:spPr bwMode="auto">
          <a:xfrm>
            <a:off x="4492625" y="3302000"/>
            <a:ext cx="536575" cy="203200"/>
          </a:xfrm>
          <a:prstGeom prst="rect">
            <a:avLst/>
          </a:prstGeom>
          <a:solidFill>
            <a:schemeClr val="bg1">
              <a:alpha val="50000"/>
            </a:schemeClr>
          </a:solid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800" kern="0" dirty="0">
                <a:effectLst>
                  <a:outerShdw blurRad="38100" dist="38100" dir="2700000" algn="tl">
                    <a:srgbClr val="000000">
                      <a:alpha val="43137"/>
                    </a:srgbClr>
                  </a:outerShdw>
                </a:effectLst>
                <a:latin typeface="Arial" pitchFamily="34" charset="0"/>
                <a:cs typeface="Arial" pitchFamily="34" charset="0"/>
              </a:rPr>
              <a:t>Firewall</a:t>
            </a:r>
          </a:p>
        </p:txBody>
      </p:sp>
      <p:sp>
        <p:nvSpPr>
          <p:cNvPr id="173" name="TextBox 172"/>
          <p:cNvSpPr txBox="1"/>
          <p:nvPr/>
        </p:nvSpPr>
        <p:spPr bwMode="auto">
          <a:xfrm>
            <a:off x="1828800" y="4876800"/>
            <a:ext cx="865188" cy="314325"/>
          </a:xfrm>
          <a:prstGeom prst="rect">
            <a:avLst/>
          </a:prstGeom>
          <a:solidFill>
            <a:schemeClr val="bg1">
              <a:alpha val="50000"/>
            </a:schemeClr>
          </a:solid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800" kern="0" dirty="0">
                <a:effectLst>
                  <a:outerShdw blurRad="38100" dist="38100" dir="2700000" algn="tl">
                    <a:srgbClr val="000000">
                      <a:alpha val="43137"/>
                    </a:srgbClr>
                  </a:outerShdw>
                </a:effectLst>
              </a:rPr>
              <a:t>One Time PIN </a:t>
            </a:r>
            <a:br>
              <a:rPr lang="en-US" sz="800" kern="0" dirty="0">
                <a:effectLst>
                  <a:outerShdw blurRad="38100" dist="38100" dir="2700000" algn="tl">
                    <a:srgbClr val="000000">
                      <a:alpha val="43137"/>
                    </a:srgbClr>
                  </a:outerShdw>
                </a:effectLst>
              </a:rPr>
            </a:br>
            <a:r>
              <a:rPr lang="en-US" sz="800" kern="0" dirty="0">
                <a:effectLst>
                  <a:outerShdw blurRad="38100" dist="38100" dir="2700000" algn="tl">
                    <a:srgbClr val="000000">
                      <a:alpha val="43137"/>
                    </a:srgbClr>
                  </a:outerShdw>
                </a:effectLst>
              </a:rPr>
              <a:t>for Enrollment</a:t>
            </a:r>
          </a:p>
        </p:txBody>
      </p:sp>
      <p:cxnSp>
        <p:nvCxnSpPr>
          <p:cNvPr id="174" name="Curved Connector 88"/>
          <p:cNvCxnSpPr/>
          <p:nvPr/>
        </p:nvCxnSpPr>
        <p:spPr bwMode="auto">
          <a:xfrm rot="10800000" flipV="1">
            <a:off x="1828800" y="2286000"/>
            <a:ext cx="1219200" cy="0"/>
          </a:xfrm>
          <a:prstGeom prst="straightConnector1">
            <a:avLst/>
          </a:prstGeom>
          <a:ln w="19050">
            <a:solidFill>
              <a:srgbClr val="97E4FF"/>
            </a:solidFill>
            <a:prstDash val="dash"/>
            <a:headEnd type="triangle" w="med" len="med"/>
            <a:tailEnd type="triangle"/>
          </a:ln>
        </p:spPr>
        <p:style>
          <a:lnRef idx="2">
            <a:schemeClr val="accent2"/>
          </a:lnRef>
          <a:fillRef idx="0">
            <a:schemeClr val="accent2"/>
          </a:fillRef>
          <a:effectRef idx="1">
            <a:schemeClr val="accent2"/>
          </a:effectRef>
          <a:fontRef idx="minor">
            <a:schemeClr val="tx1"/>
          </a:fontRef>
        </p:style>
      </p:cxnSp>
      <p:sp>
        <p:nvSpPr>
          <p:cNvPr id="178" name="TextBox 177"/>
          <p:cNvSpPr txBox="1"/>
          <p:nvPr/>
        </p:nvSpPr>
        <p:spPr bwMode="auto">
          <a:xfrm>
            <a:off x="100013" y="2133600"/>
            <a:ext cx="1728787" cy="341313"/>
          </a:xfrm>
          <a:prstGeom prst="rect">
            <a:avLst/>
          </a:prstGeom>
          <a:noFill/>
          <a:ln w="9525">
            <a:noFill/>
            <a:miter lim="800000"/>
            <a:headEnd/>
            <a:tailEnd/>
          </a:ln>
          <a:effectLst/>
        </p:spPr>
        <p:txBody>
          <a:bodyPr>
            <a:spAutoFit/>
          </a:bodyPr>
          <a:lstStyle/>
          <a:p>
            <a:pPr marL="457200" indent="-457200" algn="r" eaLnBrk="0" hangingPunct="0">
              <a:lnSpc>
                <a:spcPct val="90000"/>
              </a:lnSpc>
              <a:spcBef>
                <a:spcPct val="30000"/>
              </a:spcBef>
              <a:buClr>
                <a:schemeClr val="tx2"/>
              </a:buClr>
              <a:buSzPct val="95000"/>
              <a:defRPr/>
            </a:pPr>
            <a:r>
              <a:rPr lang="en-US" sz="900" b="1" kern="0" dirty="0">
                <a:effectLst>
                  <a:outerShdw blurRad="38100" dist="38100" dir="2700000" algn="tl">
                    <a:srgbClr val="000000">
                      <a:alpha val="43137"/>
                    </a:srgbClr>
                  </a:outerShdw>
                </a:effectLst>
                <a:latin typeface="+mn-lt"/>
                <a:cs typeface="+mn-cs"/>
              </a:rPr>
              <a:t>Initial OTA Device</a:t>
            </a:r>
            <a:br>
              <a:rPr lang="en-US" sz="900" b="1" kern="0" dirty="0">
                <a:effectLst>
                  <a:outerShdw blurRad="38100" dist="38100" dir="2700000" algn="tl">
                    <a:srgbClr val="000000">
                      <a:alpha val="43137"/>
                    </a:srgbClr>
                  </a:outerShdw>
                </a:effectLst>
                <a:latin typeface="+mn-lt"/>
                <a:cs typeface="+mn-cs"/>
              </a:rPr>
            </a:br>
            <a:r>
              <a:rPr lang="en-US" sz="900" b="1" kern="0" dirty="0">
                <a:effectLst>
                  <a:outerShdw blurRad="38100" dist="38100" dir="2700000" algn="tl">
                    <a:srgbClr val="000000">
                      <a:alpha val="43137"/>
                    </a:srgbClr>
                  </a:outerShdw>
                </a:effectLst>
                <a:latin typeface="+mn-lt"/>
                <a:cs typeface="+mn-cs"/>
              </a:rPr>
              <a:t>Enrollment via SSL</a:t>
            </a:r>
          </a:p>
        </p:txBody>
      </p:sp>
      <p:sp>
        <p:nvSpPr>
          <p:cNvPr id="179" name="TextBox 178"/>
          <p:cNvSpPr txBox="1"/>
          <p:nvPr/>
        </p:nvSpPr>
        <p:spPr bwMode="auto">
          <a:xfrm>
            <a:off x="3476625" y="4146550"/>
            <a:ext cx="1095375" cy="425450"/>
          </a:xfrm>
          <a:prstGeom prst="rect">
            <a:avLst/>
          </a:prstGeom>
          <a:solidFill>
            <a:schemeClr val="bg1">
              <a:alpha val="50000"/>
            </a:schemeClr>
          </a:solid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800" kern="0" dirty="0">
                <a:effectLst>
                  <a:outerShdw blurRad="38100" dist="38100" dir="2700000" algn="tl">
                    <a:srgbClr val="000000">
                      <a:alpha val="43137"/>
                    </a:srgbClr>
                  </a:outerShdw>
                </a:effectLst>
              </a:rPr>
              <a:t>Machine Certificate </a:t>
            </a:r>
            <a:br>
              <a:rPr lang="en-US" sz="800" kern="0" dirty="0">
                <a:effectLst>
                  <a:outerShdw blurRad="38100" dist="38100" dir="2700000" algn="tl">
                    <a:srgbClr val="000000">
                      <a:alpha val="43137"/>
                    </a:srgbClr>
                  </a:outerShdw>
                </a:effectLst>
              </a:rPr>
            </a:br>
            <a:r>
              <a:rPr lang="en-US" sz="800" kern="0" dirty="0">
                <a:effectLst>
                  <a:outerShdw blurRad="38100" dist="38100" dir="2700000" algn="tl">
                    <a:srgbClr val="000000">
                      <a:alpha val="43137"/>
                    </a:srgbClr>
                  </a:outerShdw>
                </a:effectLst>
              </a:rPr>
              <a:t>Authentication </a:t>
            </a:r>
            <a:br>
              <a:rPr lang="en-US" sz="800" kern="0" dirty="0">
                <a:effectLst>
                  <a:outerShdw blurRad="38100" dist="38100" dir="2700000" algn="tl">
                    <a:srgbClr val="000000">
                      <a:alpha val="43137"/>
                    </a:srgbClr>
                  </a:outerShdw>
                </a:effectLst>
              </a:rPr>
            </a:br>
            <a:r>
              <a:rPr lang="en-US" sz="800" kern="0" dirty="0">
                <a:effectLst>
                  <a:outerShdw blurRad="38100" dist="38100" dir="2700000" algn="tl">
                    <a:srgbClr val="000000">
                      <a:alpha val="43137"/>
                    </a:srgbClr>
                  </a:outerShdw>
                </a:effectLst>
              </a:rPr>
              <a:t>for  Mobile VPN</a:t>
            </a:r>
          </a:p>
        </p:txBody>
      </p:sp>
      <p:cxnSp>
        <p:nvCxnSpPr>
          <p:cNvPr id="92" name="Straight Arrow Connector 91"/>
          <p:cNvCxnSpPr/>
          <p:nvPr/>
        </p:nvCxnSpPr>
        <p:spPr bwMode="auto">
          <a:xfrm rot="10800000" flipV="1">
            <a:off x="4343400" y="3810000"/>
            <a:ext cx="1752600" cy="33338"/>
          </a:xfrm>
          <a:prstGeom prst="straightConnector1">
            <a:avLst/>
          </a:prstGeom>
          <a:ln w="19050">
            <a:solidFill>
              <a:schemeClr val="accent2">
                <a:lumMod val="75000"/>
              </a:schemeClr>
            </a:solidFill>
            <a:prstDash val="dash"/>
            <a:headEnd type="triangle" w="med" len="med"/>
            <a:tailEnd type="triangle"/>
          </a:ln>
        </p:spPr>
        <p:style>
          <a:lnRef idx="2">
            <a:schemeClr val="accent2"/>
          </a:lnRef>
          <a:fillRef idx="0">
            <a:schemeClr val="accent2"/>
          </a:fillRef>
          <a:effectRef idx="1">
            <a:schemeClr val="accent2"/>
          </a:effectRef>
          <a:fontRef idx="minor">
            <a:schemeClr val="tx1"/>
          </a:fontRef>
        </p:style>
      </p:cxnSp>
      <p:pic>
        <p:nvPicPr>
          <p:cNvPr id="7225" name="Picture 72" descr="firewall"/>
          <p:cNvPicPr>
            <a:picLocks noChangeAspect="1" noChangeArrowheads="1"/>
          </p:cNvPicPr>
          <p:nvPr/>
        </p:nvPicPr>
        <p:blipFill>
          <a:blip r:embed="rId12">
            <a:clrChange>
              <a:clrFrom>
                <a:srgbClr val="08369A"/>
              </a:clrFrom>
              <a:clrTo>
                <a:srgbClr val="08369A">
                  <a:alpha val="0"/>
                </a:srgbClr>
              </a:clrTo>
            </a:clrChange>
          </a:blip>
          <a:srcRect/>
          <a:stretch>
            <a:fillRect/>
          </a:stretch>
        </p:blipFill>
        <p:spPr bwMode="auto">
          <a:xfrm>
            <a:off x="4419600" y="3448050"/>
            <a:ext cx="730250" cy="790575"/>
          </a:xfrm>
          <a:prstGeom prst="rect">
            <a:avLst/>
          </a:prstGeom>
          <a:noFill/>
          <a:ln w="9525">
            <a:noFill/>
            <a:miter lim="800000"/>
            <a:headEnd/>
            <a:tailEnd/>
          </a:ln>
        </p:spPr>
      </p:pic>
      <p:pic>
        <p:nvPicPr>
          <p:cNvPr id="7226" name="Picture 72" descr="firewall"/>
          <p:cNvPicPr>
            <a:picLocks noChangeAspect="1" noChangeArrowheads="1"/>
          </p:cNvPicPr>
          <p:nvPr/>
        </p:nvPicPr>
        <p:blipFill>
          <a:blip r:embed="rId12">
            <a:clrChange>
              <a:clrFrom>
                <a:srgbClr val="08369A"/>
              </a:clrFrom>
              <a:clrTo>
                <a:srgbClr val="08369A">
                  <a:alpha val="0"/>
                </a:srgbClr>
              </a:clrTo>
            </a:clrChange>
          </a:blip>
          <a:srcRect/>
          <a:stretch>
            <a:fillRect/>
          </a:stretch>
        </p:blipFill>
        <p:spPr bwMode="auto">
          <a:xfrm>
            <a:off x="3003550" y="3429000"/>
            <a:ext cx="730250" cy="790575"/>
          </a:xfrm>
          <a:prstGeom prst="rect">
            <a:avLst/>
          </a:prstGeom>
          <a:noFill/>
          <a:ln w="9525">
            <a:noFill/>
            <a:miter lim="800000"/>
            <a:headEnd/>
            <a:tailEnd/>
          </a:ln>
        </p:spPr>
      </p:pic>
      <p:sp>
        <p:nvSpPr>
          <p:cNvPr id="94" name="Title 1"/>
          <p:cNvSpPr txBox="1">
            <a:spLocks/>
          </p:cNvSpPr>
          <p:nvPr/>
        </p:nvSpPr>
        <p:spPr bwMode="auto">
          <a:xfrm>
            <a:off x="381000" y="685800"/>
            <a:ext cx="8382000" cy="406265"/>
          </a:xfrm>
          <a:prstGeom prst="rect">
            <a:avLst/>
          </a:prstGeom>
          <a:noFill/>
          <a:ln w="9525" algn="ctr">
            <a:noFill/>
            <a:miter lim="800000"/>
            <a:headEnd/>
            <a:tailEnd/>
          </a:ln>
        </p:spPr>
        <p:txBody>
          <a:bodyPr>
            <a:spAutoFit/>
          </a:bodyPr>
          <a:lstStyle/>
          <a:p>
            <a:pPr defTabSz="114300" eaLnBrk="0" hangingPunct="0">
              <a:lnSpc>
                <a:spcPct val="85000"/>
              </a:lnSpc>
              <a:spcBef>
                <a:spcPct val="30000"/>
              </a:spcBef>
              <a:buClr>
                <a:schemeClr val="tx2"/>
              </a:buClr>
              <a:buSzPct val="75000"/>
              <a:buFont typeface="Wingdings 2" pitchFamily="18" charset="2"/>
              <a:buNone/>
              <a:defRPr/>
            </a:pPr>
            <a:r>
              <a:rPr lang="en-US" altLang="ja-JP" sz="2400" spc="-150" dirty="0">
                <a:ln w="3175">
                  <a:noFill/>
                </a:ln>
                <a:latin typeface="+mj-lt"/>
                <a:ea typeface="+mj-ea"/>
              </a:rPr>
              <a:t>System Center Mobile Device Manager 2008</a:t>
            </a:r>
          </a:p>
        </p:txBody>
      </p:sp>
      <p:pic>
        <p:nvPicPr>
          <p:cNvPr id="7228" name="Picture 2" descr="C:\Program Files\Microsoft Resource DVD Artwork\DVD_ART\Artwork_Imagery\HARDWARE_IMAGERY\Illustration - Misc Hardware\Windows Vista Illustration Icons\Server.png"/>
          <p:cNvPicPr>
            <a:picLocks noChangeAspect="1" noChangeArrowheads="1"/>
          </p:cNvPicPr>
          <p:nvPr/>
        </p:nvPicPr>
        <p:blipFill>
          <a:blip r:embed="rId13"/>
          <a:srcRect/>
          <a:stretch>
            <a:fillRect/>
          </a:stretch>
        </p:blipFill>
        <p:spPr bwMode="auto">
          <a:xfrm>
            <a:off x="3784600" y="3454400"/>
            <a:ext cx="482600" cy="660400"/>
          </a:xfrm>
          <a:prstGeom prst="rect">
            <a:avLst/>
          </a:prstGeom>
          <a:noFill/>
          <a:ln w="9525">
            <a:noFill/>
            <a:miter lim="800000"/>
            <a:headEnd/>
            <a:tailEnd/>
          </a:ln>
        </p:spPr>
      </p:pic>
      <p:pic>
        <p:nvPicPr>
          <p:cNvPr id="7229" name="Picture 3"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4"/>
          <a:srcRect/>
          <a:stretch>
            <a:fillRect/>
          </a:stretch>
        </p:blipFill>
        <p:spPr bwMode="auto">
          <a:xfrm>
            <a:off x="3962400" y="3648075"/>
            <a:ext cx="390525" cy="390525"/>
          </a:xfrm>
          <a:prstGeom prst="rect">
            <a:avLst/>
          </a:prstGeom>
          <a:noFill/>
          <a:ln w="9525">
            <a:noFill/>
            <a:miter lim="800000"/>
            <a:headEnd/>
            <a:tailEnd/>
          </a:ln>
        </p:spPr>
      </p:pic>
      <p:pic>
        <p:nvPicPr>
          <p:cNvPr id="7230"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874000" y="2257425"/>
            <a:ext cx="355600" cy="485775"/>
          </a:xfrm>
          <a:prstGeom prst="rect">
            <a:avLst/>
          </a:prstGeom>
          <a:noFill/>
          <a:ln w="9525">
            <a:noFill/>
            <a:miter lim="800000"/>
            <a:headEnd/>
            <a:tailEnd/>
          </a:ln>
        </p:spPr>
      </p:pic>
      <p:sp>
        <p:nvSpPr>
          <p:cNvPr id="96" name="AutoShape 17"/>
          <p:cNvSpPr>
            <a:spLocks noChangeArrowheads="1"/>
          </p:cNvSpPr>
          <p:nvPr/>
        </p:nvSpPr>
        <p:spPr bwMode="auto">
          <a:xfrm flipH="1">
            <a:off x="8077200" y="2438400"/>
            <a:ext cx="211138" cy="228600"/>
          </a:xfrm>
          <a:prstGeom prst="can">
            <a:avLst>
              <a:gd name="adj" fmla="val 27020"/>
            </a:avLst>
          </a:prstGeom>
          <a:gradFill rotWithShape="1">
            <a:gsLst>
              <a:gs pos="0">
                <a:schemeClr val="accent2"/>
              </a:gs>
              <a:gs pos="50000">
                <a:schemeClr val="accent2">
                  <a:gamma/>
                  <a:shade val="46275"/>
                  <a:invGamma/>
                </a:schemeClr>
              </a:gs>
              <a:gs pos="100000">
                <a:schemeClr val="accent2"/>
              </a:gs>
            </a:gsLst>
            <a:lin ang="0" scaled="1"/>
          </a:gradFill>
          <a:ln w="3175">
            <a:solidFill>
              <a:schemeClr val="accent2"/>
            </a:solidFill>
            <a:round/>
            <a:headEnd/>
            <a:tailEnd/>
          </a:ln>
        </p:spPr>
        <p:txBody>
          <a:bodyPr/>
          <a:lstStyle/>
          <a:p>
            <a:pPr>
              <a:defRPr/>
            </a:pPr>
            <a:endParaRPr lang="en-US"/>
          </a:p>
        </p:txBody>
      </p:sp>
      <p:cxnSp>
        <p:nvCxnSpPr>
          <p:cNvPr id="98" name="Straight Arrow Connector 97"/>
          <p:cNvCxnSpPr/>
          <p:nvPr/>
        </p:nvCxnSpPr>
        <p:spPr bwMode="auto">
          <a:xfrm flipV="1">
            <a:off x="6705600" y="2592388"/>
            <a:ext cx="1143000" cy="684212"/>
          </a:xfrm>
          <a:prstGeom prst="straightConnector1">
            <a:avLst/>
          </a:prstGeom>
          <a:ln w="19050">
            <a:solidFill>
              <a:schemeClr val="tx1">
                <a:lumMod val="9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7233" name="TextBox 100"/>
          <p:cNvSpPr txBox="1">
            <a:spLocks noChangeArrowheads="1"/>
          </p:cNvSpPr>
          <p:nvPr/>
        </p:nvSpPr>
        <p:spPr bwMode="auto">
          <a:xfrm>
            <a:off x="7851775" y="1903413"/>
            <a:ext cx="606425" cy="382587"/>
          </a:xfrm>
          <a:prstGeom prst="rect">
            <a:avLst/>
          </a:prstGeom>
          <a:noFill/>
          <a:ln w="9525">
            <a:noFill/>
            <a:miter lim="800000"/>
            <a:headEnd/>
            <a:tailEnd/>
          </a:ln>
        </p:spPr>
        <p:txBody>
          <a:bodyPr wrap="none">
            <a:spAutoFit/>
          </a:bodyPr>
          <a:lstStyle/>
          <a:p>
            <a:pPr algn="r" eaLnBrk="0" hangingPunct="0">
              <a:lnSpc>
                <a:spcPct val="90000"/>
              </a:lnSpc>
              <a:spcBef>
                <a:spcPct val="30000"/>
              </a:spcBef>
              <a:buClr>
                <a:schemeClr val="tx2"/>
              </a:buClr>
              <a:buSzPct val="95000"/>
            </a:pPr>
            <a:r>
              <a:rPr lang="en-US" altLang="zh-TW" sz="1000" b="1">
                <a:latin typeface="Segoe Semibold" pitchFamily="34" charset="0"/>
                <a:ea typeface="新細明體" charset="-120"/>
              </a:rPr>
              <a:t>SQL</a:t>
            </a:r>
            <a:br>
              <a:rPr lang="en-US" altLang="zh-TW" sz="1000" b="1">
                <a:latin typeface="Segoe Semibold" pitchFamily="34" charset="0"/>
                <a:ea typeface="新細明體" charset="-120"/>
              </a:rPr>
            </a:br>
            <a:r>
              <a:rPr lang="en-US" altLang="zh-TW" sz="1000" b="1">
                <a:latin typeface="Segoe Semibold" pitchFamily="34" charset="0"/>
                <a:ea typeface="新細明體" charset="-120"/>
              </a:rPr>
              <a:t>Server</a:t>
            </a:r>
            <a:endParaRPr lang="en-US" altLang="zh-TW" sz="900" b="1">
              <a:latin typeface="Segoe Semibold" pitchFamily="34" charset="0"/>
              <a:ea typeface="新細明體" charset="-120"/>
            </a:endParaRPr>
          </a:p>
        </p:txBody>
      </p:sp>
      <p:sp>
        <p:nvSpPr>
          <p:cNvPr id="102" name="TextBox 101"/>
          <p:cNvSpPr txBox="1"/>
          <p:nvPr/>
        </p:nvSpPr>
        <p:spPr bwMode="auto">
          <a:xfrm>
            <a:off x="2057400" y="2971800"/>
            <a:ext cx="677863" cy="238125"/>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1050" b="1" kern="0" dirty="0">
                <a:latin typeface="+mn-lt"/>
                <a:cs typeface="+mn-cs"/>
              </a:rPr>
              <a:t>Internet</a:t>
            </a:r>
          </a:p>
        </p:txBody>
      </p:sp>
      <p:grpSp>
        <p:nvGrpSpPr>
          <p:cNvPr id="7" name="Group 172"/>
          <p:cNvGrpSpPr>
            <a:grpSpLocks/>
          </p:cNvGrpSpPr>
          <p:nvPr/>
        </p:nvGrpSpPr>
        <p:grpSpPr bwMode="auto">
          <a:xfrm>
            <a:off x="3778250" y="4648200"/>
            <a:ext cx="522288" cy="609600"/>
            <a:chOff x="3810000" y="3505200"/>
            <a:chExt cx="565504" cy="660400"/>
          </a:xfrm>
        </p:grpSpPr>
        <p:pic>
          <p:nvPicPr>
            <p:cNvPr id="7240" name="Picture 2" descr="C:\Program Files\Microsoft Resource DVD Artwork\DVD_ART\Artwork_Imagery\HARDWARE_IMAGERY\Illustration - Misc Hardware\Windows Vista Illustration Icons\Server.png"/>
            <p:cNvPicPr>
              <a:picLocks noChangeAspect="1" noChangeArrowheads="1"/>
            </p:cNvPicPr>
            <p:nvPr/>
          </p:nvPicPr>
          <p:blipFill>
            <a:blip r:embed="rId15"/>
            <a:srcRect/>
            <a:stretch>
              <a:fillRect/>
            </a:stretch>
          </p:blipFill>
          <p:spPr bwMode="auto">
            <a:xfrm>
              <a:off x="3810000" y="3505200"/>
              <a:ext cx="482600" cy="660400"/>
            </a:xfrm>
            <a:prstGeom prst="rect">
              <a:avLst/>
            </a:prstGeom>
            <a:noFill/>
            <a:ln w="9525">
              <a:noFill/>
              <a:miter lim="800000"/>
              <a:headEnd/>
              <a:tailEnd/>
            </a:ln>
          </p:spPr>
        </p:pic>
        <p:pic>
          <p:nvPicPr>
            <p:cNvPr id="104" name="Picture 2" descr="C:\Program Files\Microsoft Resource DVD Artwork\DVD_ART\Artwork_Imagery\HARDWARE_IMAGERY\Illustration - Misc Hardware\Windows Security\Security shield windows.png"/>
            <p:cNvPicPr>
              <a:picLocks noChangeAspect="1" noChangeArrowheads="1"/>
            </p:cNvPicPr>
            <p:nvPr/>
          </p:nvPicPr>
          <p:blipFill>
            <a:blip r:embed="rId16" cstate="print"/>
            <a:srcRect/>
            <a:stretch>
              <a:fillRect/>
            </a:stretch>
          </p:blipFill>
          <p:spPr bwMode="auto">
            <a:xfrm>
              <a:off x="4038600" y="3657600"/>
              <a:ext cx="336904" cy="423318"/>
            </a:xfrm>
            <a:prstGeom prst="rect">
              <a:avLst/>
            </a:prstGeom>
            <a:noFill/>
            <a:effectLst>
              <a:outerShdw blurRad="50800" dist="38100" algn="l" rotWithShape="0">
                <a:prstClr val="black">
                  <a:alpha val="40000"/>
                </a:prstClr>
              </a:outerShdw>
              <a:reflection blurRad="6350" stA="52000" endA="300" endPos="35000" dir="5400000" sy="-100000" algn="bl" rotWithShape="0"/>
            </a:effectLst>
          </p:spPr>
        </p:pic>
      </p:grpSp>
      <p:sp>
        <p:nvSpPr>
          <p:cNvPr id="110" name="TextBox 109"/>
          <p:cNvSpPr txBox="1"/>
          <p:nvPr/>
        </p:nvSpPr>
        <p:spPr bwMode="auto">
          <a:xfrm>
            <a:off x="3448050" y="5257800"/>
            <a:ext cx="1160463" cy="382588"/>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buClr>
                <a:schemeClr val="tx2"/>
              </a:buClr>
              <a:buSzPct val="95000"/>
              <a:defRPr/>
            </a:pPr>
            <a:r>
              <a:rPr lang="en-US" sz="1050" b="1" kern="0" dirty="0">
                <a:latin typeface="+mn-lt"/>
                <a:cs typeface="+mn-cs"/>
              </a:rPr>
              <a:t>Optional ISA or</a:t>
            </a:r>
            <a:br>
              <a:rPr lang="en-US" sz="1050" b="1" kern="0" dirty="0">
                <a:latin typeface="+mn-lt"/>
                <a:cs typeface="+mn-cs"/>
              </a:rPr>
            </a:br>
            <a:r>
              <a:rPr lang="en-US" sz="1050" b="1" kern="0" dirty="0">
                <a:latin typeface="+mn-lt"/>
                <a:cs typeface="+mn-cs"/>
              </a:rPr>
              <a:t>Reverse Proxy</a:t>
            </a:r>
          </a:p>
        </p:txBody>
      </p:sp>
      <p:pic>
        <p:nvPicPr>
          <p:cNvPr id="7237" name="Picture 72" descr="firewall"/>
          <p:cNvPicPr>
            <a:picLocks noChangeAspect="1" noChangeArrowheads="1"/>
          </p:cNvPicPr>
          <p:nvPr/>
        </p:nvPicPr>
        <p:blipFill>
          <a:blip r:embed="rId12">
            <a:clrChange>
              <a:clrFrom>
                <a:srgbClr val="08369A"/>
              </a:clrFrom>
              <a:clrTo>
                <a:srgbClr val="08369A">
                  <a:alpha val="0"/>
                </a:srgbClr>
              </a:clrTo>
            </a:clrChange>
          </a:blip>
          <a:srcRect/>
          <a:stretch>
            <a:fillRect/>
          </a:stretch>
        </p:blipFill>
        <p:spPr bwMode="auto">
          <a:xfrm>
            <a:off x="4419600" y="4619625"/>
            <a:ext cx="730250" cy="790575"/>
          </a:xfrm>
          <a:prstGeom prst="rect">
            <a:avLst/>
          </a:prstGeom>
          <a:noFill/>
          <a:ln w="9525">
            <a:noFill/>
            <a:miter lim="800000"/>
            <a:headEnd/>
            <a:tailEnd/>
          </a:ln>
        </p:spPr>
      </p:pic>
      <p:pic>
        <p:nvPicPr>
          <p:cNvPr id="7238" name="Picture 72" descr="firewall"/>
          <p:cNvPicPr>
            <a:picLocks noChangeAspect="1" noChangeArrowheads="1"/>
          </p:cNvPicPr>
          <p:nvPr/>
        </p:nvPicPr>
        <p:blipFill>
          <a:blip r:embed="rId12">
            <a:clrChange>
              <a:clrFrom>
                <a:srgbClr val="08369A"/>
              </a:clrFrom>
              <a:clrTo>
                <a:srgbClr val="08369A">
                  <a:alpha val="0"/>
                </a:srgbClr>
              </a:clrTo>
            </a:clrChange>
          </a:blip>
          <a:srcRect/>
          <a:stretch>
            <a:fillRect/>
          </a:stretch>
        </p:blipFill>
        <p:spPr bwMode="auto">
          <a:xfrm>
            <a:off x="3003550" y="4600575"/>
            <a:ext cx="730250" cy="790575"/>
          </a:xfrm>
          <a:prstGeom prst="rect">
            <a:avLst/>
          </a:prstGeom>
          <a:noFill/>
          <a:ln w="9525">
            <a:noFill/>
            <a:miter lim="800000"/>
            <a:headEnd/>
            <a:tailEnd/>
          </a:ln>
        </p:spPr>
      </p:pic>
      <p:sp>
        <p:nvSpPr>
          <p:cNvPr id="114" name="Cloud 113"/>
          <p:cNvSpPr/>
          <p:nvPr/>
        </p:nvSpPr>
        <p:spPr>
          <a:xfrm>
            <a:off x="1600200" y="4495800"/>
            <a:ext cx="1371600" cy="1120775"/>
          </a:xfrm>
          <a:prstGeom prst="cloud">
            <a:avLst/>
          </a:prstGeom>
          <a:gradFill flip="none" rotWithShape="1">
            <a:gsLst>
              <a:gs pos="0">
                <a:schemeClr val="tx1">
                  <a:alpha val="0"/>
                </a:schemeClr>
              </a:gs>
              <a:gs pos="54000">
                <a:schemeClr val="tx1">
                  <a:alpha val="25000"/>
                </a:schemeClr>
              </a:gs>
              <a:gs pos="100000">
                <a:schemeClr val="tx1"/>
              </a:gs>
            </a:gsLst>
            <a:lin ang="2700000" scaled="1"/>
            <a:tileRect/>
          </a:gradFill>
          <a:ln w="19050">
            <a:solidFill>
              <a:schemeClr val="tx1">
                <a:alpha val="50000"/>
              </a:schemeClr>
            </a:solidFill>
            <a:headEnd type="none" w="sm" len="sm"/>
            <a:tailEnd type="none" w="sm" len="sm"/>
          </a:ln>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458200" cy="746358"/>
          </a:xfrm>
        </p:spPr>
        <p:txBody>
          <a:bodyPr/>
          <a:lstStyle/>
          <a:p>
            <a:pPr>
              <a:defRPr/>
            </a:pPr>
            <a:r>
              <a:rPr lang="zh-CN" altLang="en-US" smtClean="0"/>
              <a:t>伺服器架構</a:t>
            </a:r>
            <a:endParaRPr dirty="0"/>
          </a:p>
        </p:txBody>
      </p:sp>
      <p:sp>
        <p:nvSpPr>
          <p:cNvPr id="3" name="Content Placeholder 2"/>
          <p:cNvSpPr>
            <a:spLocks noGrp="1"/>
          </p:cNvSpPr>
          <p:nvPr>
            <p:ph sz="half" idx="4294967295"/>
          </p:nvPr>
        </p:nvSpPr>
        <p:spPr>
          <a:xfrm>
            <a:off x="152400" y="1143000"/>
            <a:ext cx="4114800" cy="2578100"/>
          </a:xfrm>
        </p:spPr>
        <p:txBody>
          <a:bodyPr/>
          <a:lstStyle/>
          <a:p>
            <a:pPr marL="339725" indent="-339725">
              <a:buFont typeface="Wingdings 2" pitchFamily="18" charset="2"/>
              <a:buNone/>
              <a:defRPr/>
            </a:pPr>
            <a:r>
              <a:rPr lang="zh-TW" altLang="en-US" sz="1800" smtClean="0">
                <a:effectLst>
                  <a:outerShdw blurRad="38100" dist="38100" dir="2700000" algn="tl">
                    <a:srgbClr val="000000"/>
                  </a:outerShdw>
                </a:effectLst>
                <a:ea typeface="宋体" charset="-122"/>
              </a:rPr>
              <a:t>三項新的伺服器角色</a:t>
            </a:r>
            <a:r>
              <a:rPr lang="en-US" altLang="zh-CN" sz="1800" smtClean="0">
                <a:effectLst>
                  <a:outerShdw blurRad="38100" dist="38100" dir="2700000" algn="tl">
                    <a:srgbClr val="000000"/>
                  </a:outerShdw>
                </a:effectLst>
                <a:ea typeface="宋体" charset="-122"/>
              </a:rPr>
              <a:t>:</a:t>
            </a:r>
            <a:endParaRPr lang="en-US" altLang="zh-CN" sz="1800" dirty="0" smtClean="0">
              <a:effectLst>
                <a:outerShdw blurRad="38100" dist="38100" dir="2700000" algn="tl">
                  <a:srgbClr val="000000"/>
                </a:outerShdw>
              </a:effectLst>
              <a:ea typeface="宋体" charset="-122"/>
            </a:endParaRPr>
          </a:p>
          <a:p>
            <a:pPr marL="673100" lvl="1" indent="-323850">
              <a:defRPr/>
            </a:pPr>
            <a:r>
              <a:rPr lang="zh-CN" altLang="en-US" sz="1600" smtClean="0">
                <a:effectLst>
                  <a:outerShdw blurRad="38100" dist="38100" dir="2700000" algn="tl">
                    <a:srgbClr val="000000"/>
                  </a:outerShdw>
                </a:effectLst>
                <a:ea typeface="宋体" charset="-122"/>
              </a:rPr>
              <a:t>註冊伺服器</a:t>
            </a:r>
            <a:endParaRPr lang="zh-CN" altLang="en-US" sz="1600" dirty="0" smtClean="0">
              <a:effectLst>
                <a:outerShdw blurRad="38100" dist="38100" dir="2700000" algn="tl">
                  <a:srgbClr val="000000"/>
                </a:outerShdw>
              </a:effectLst>
              <a:ea typeface="宋体" charset="-122"/>
            </a:endParaRPr>
          </a:p>
          <a:p>
            <a:pPr marL="952500" lvl="2" indent="-287338">
              <a:defRPr/>
            </a:pPr>
            <a:r>
              <a:rPr lang="zh-TW" altLang="en-US" sz="1400" smtClean="0">
                <a:effectLst>
                  <a:outerShdw blurRad="38100" dist="38100" dir="2700000" algn="tl">
                    <a:srgbClr val="000000"/>
                  </a:outerShdw>
                </a:effectLst>
                <a:ea typeface="宋体" charset="-122"/>
              </a:rPr>
              <a:t>代理伺服器請求註冊設備</a:t>
            </a:r>
            <a:endParaRPr lang="en-US" altLang="zh-CN" sz="1400" dirty="0" smtClean="0">
              <a:effectLst>
                <a:outerShdw blurRad="38100" dist="38100" dir="2700000" algn="tl">
                  <a:srgbClr val="000000"/>
                </a:outerShdw>
              </a:effectLst>
              <a:ea typeface="宋体" charset="-122"/>
            </a:endParaRPr>
          </a:p>
          <a:p>
            <a:pPr marL="673100" lvl="1" indent="-323850">
              <a:defRPr/>
            </a:pPr>
            <a:r>
              <a:rPr lang="zh-TW" altLang="en-US" sz="1600" smtClean="0">
                <a:effectLst>
                  <a:outerShdw blurRad="38100" dist="38100" dir="2700000" algn="tl">
                    <a:srgbClr val="000000"/>
                  </a:outerShdw>
                </a:effectLst>
                <a:ea typeface="宋体" charset="-122"/>
              </a:rPr>
              <a:t>移動閘道伺服器</a:t>
            </a:r>
            <a:endParaRPr lang="en-US" altLang="zh-CN" sz="1600" dirty="0" smtClean="0">
              <a:effectLst>
                <a:outerShdw blurRad="38100" dist="38100" dir="2700000" algn="tl">
                  <a:srgbClr val="000000"/>
                </a:outerShdw>
              </a:effectLst>
              <a:ea typeface="宋体" charset="-122"/>
            </a:endParaRPr>
          </a:p>
          <a:p>
            <a:pPr marL="952500" lvl="2" indent="-287338">
              <a:defRPr/>
            </a:pPr>
            <a:r>
              <a:rPr lang="zh-TW" altLang="en-US" sz="1600" smtClean="0">
                <a:effectLst>
                  <a:outerShdw blurRad="38100" dist="38100" dir="2700000" algn="tl">
                    <a:srgbClr val="000000"/>
                  </a:outerShdw>
                </a:effectLst>
                <a:ea typeface="宋体" charset="-122"/>
              </a:rPr>
              <a:t>企業網路的接入點</a:t>
            </a:r>
            <a:endParaRPr lang="en-US" altLang="zh-CN" sz="1600" dirty="0" smtClean="0">
              <a:effectLst>
                <a:outerShdw blurRad="38100" dist="38100" dir="2700000" algn="tl">
                  <a:srgbClr val="000000"/>
                </a:outerShdw>
              </a:effectLst>
              <a:ea typeface="宋体" charset="-122"/>
            </a:endParaRPr>
          </a:p>
          <a:p>
            <a:pPr marL="952500" lvl="2" indent="-287338">
              <a:defRPr/>
            </a:pPr>
            <a:r>
              <a:rPr lang="zh-TW" altLang="en-US" sz="1600" smtClean="0">
                <a:effectLst>
                  <a:outerShdw blurRad="38100" dist="38100" dir="2700000" algn="tl">
                    <a:srgbClr val="000000"/>
                  </a:outerShdw>
                </a:effectLst>
                <a:ea typeface="宋体" charset="-122"/>
              </a:rPr>
              <a:t>在企業網路和設備之間傳輸網路和設備管理資料</a:t>
            </a:r>
            <a:endParaRPr lang="en-US" altLang="zh-CN" sz="1600" dirty="0" smtClean="0">
              <a:effectLst>
                <a:outerShdw blurRad="38100" dist="38100" dir="2700000" algn="tl">
                  <a:srgbClr val="000000"/>
                </a:outerShdw>
              </a:effectLst>
              <a:ea typeface="宋体" charset="-122"/>
            </a:endParaRPr>
          </a:p>
          <a:p>
            <a:pPr marL="673100" lvl="1" indent="-323850">
              <a:defRPr/>
            </a:pPr>
            <a:r>
              <a:rPr lang="zh-TW" altLang="en-US" sz="1600" smtClean="0">
                <a:effectLst>
                  <a:outerShdw blurRad="38100" dist="38100" dir="2700000" algn="tl">
                    <a:srgbClr val="000000"/>
                  </a:outerShdw>
                </a:effectLst>
                <a:ea typeface="宋体" charset="-122"/>
              </a:rPr>
              <a:t>設備管理伺服器</a:t>
            </a:r>
            <a:endParaRPr lang="zh-CN" altLang="en-US" sz="1600" dirty="0" smtClean="0">
              <a:effectLst>
                <a:outerShdw blurRad="38100" dist="38100" dir="2700000" algn="tl">
                  <a:srgbClr val="000000"/>
                </a:outerShdw>
              </a:effectLst>
              <a:ea typeface="宋体" charset="-122"/>
            </a:endParaRPr>
          </a:p>
          <a:p>
            <a:pPr marL="952500" lvl="2" indent="-287338">
              <a:defRPr/>
            </a:pPr>
            <a:r>
              <a:rPr lang="zh-CN" altLang="en-US" sz="1600" smtClean="0">
                <a:effectLst>
                  <a:outerShdw blurRad="38100" dist="38100" dir="2700000" algn="tl">
                    <a:srgbClr val="000000"/>
                  </a:outerShdw>
                </a:effectLst>
                <a:ea typeface="宋体" charset="-122"/>
              </a:rPr>
              <a:t>基於</a:t>
            </a:r>
            <a:r>
              <a:rPr lang="en-US" altLang="zh-CN" sz="1600" smtClean="0">
                <a:effectLst>
                  <a:outerShdw blurRad="38100" dist="38100" dir="2700000" algn="tl">
                    <a:srgbClr val="000000"/>
                  </a:outerShdw>
                </a:effectLst>
                <a:ea typeface="宋体" charset="-122"/>
              </a:rPr>
              <a:t>OMA-DM</a:t>
            </a:r>
            <a:r>
              <a:rPr lang="zh-CN" altLang="en-US" sz="1600" smtClean="0">
                <a:effectLst>
                  <a:outerShdw blurRad="38100" dist="38100" dir="2700000" algn="tl">
                    <a:srgbClr val="000000"/>
                  </a:outerShdw>
                </a:effectLst>
                <a:ea typeface="宋体" charset="-122"/>
              </a:rPr>
              <a:t>規範</a:t>
            </a:r>
            <a:endParaRPr lang="en-US" altLang="zh-CN" sz="1200" dirty="0" smtClean="0">
              <a:effectLst>
                <a:outerShdw blurRad="38100" dist="38100" dir="2700000" algn="tl">
                  <a:srgbClr val="000000"/>
                </a:outerShdw>
              </a:effectLst>
              <a:ea typeface="宋体" charset="-122"/>
            </a:endParaRPr>
          </a:p>
        </p:txBody>
      </p:sp>
      <p:sp>
        <p:nvSpPr>
          <p:cNvPr id="4" name="Content Placeholder 3"/>
          <p:cNvSpPr>
            <a:spLocks noGrp="1"/>
          </p:cNvSpPr>
          <p:nvPr>
            <p:ph sz="half" idx="4294967295"/>
          </p:nvPr>
        </p:nvSpPr>
        <p:spPr>
          <a:xfrm>
            <a:off x="304800" y="4648200"/>
            <a:ext cx="7924800" cy="338554"/>
          </a:xfrm>
        </p:spPr>
        <p:txBody>
          <a:bodyPr/>
          <a:lstStyle/>
          <a:p>
            <a:pPr marL="347663" indent="-347663">
              <a:buFont typeface="Wingdings 2" pitchFamily="18" charset="2"/>
              <a:buNone/>
              <a:defRPr/>
            </a:pPr>
            <a:endParaRPr lang="en-US" altLang="zh-CN" sz="1600" dirty="0" smtClean="0">
              <a:effectLst>
                <a:outerShdw blurRad="38100" dist="38100" dir="2700000" algn="tl">
                  <a:srgbClr val="000000"/>
                </a:outerShdw>
              </a:effectLst>
              <a:ea typeface="宋体" charset="-122"/>
            </a:endParaRPr>
          </a:p>
        </p:txBody>
      </p:sp>
      <p:sp>
        <p:nvSpPr>
          <p:cNvPr id="5" name="Content Placeholder 2"/>
          <p:cNvSpPr txBox="1">
            <a:spLocks/>
          </p:cNvSpPr>
          <p:nvPr/>
        </p:nvSpPr>
        <p:spPr bwMode="auto">
          <a:xfrm>
            <a:off x="4648200" y="1143000"/>
            <a:ext cx="4114800" cy="2982913"/>
          </a:xfrm>
          <a:prstGeom prst="rect">
            <a:avLst/>
          </a:prstGeom>
          <a:noFill/>
          <a:ln w="9525">
            <a:noFill/>
            <a:miter lim="800000"/>
            <a:headEnd/>
            <a:tailEnd/>
          </a:ln>
          <a:effectLst/>
        </p:spPr>
        <p:txBody>
          <a:bodyPr>
            <a:spAutoFit/>
          </a:bodyPr>
          <a:lstStyle/>
          <a:p>
            <a:pPr marL="339725" indent="-339725" eaLnBrk="0" hangingPunct="0">
              <a:lnSpc>
                <a:spcPct val="90000"/>
              </a:lnSpc>
              <a:spcBef>
                <a:spcPct val="30000"/>
              </a:spcBef>
              <a:buClr>
                <a:schemeClr val="tx2"/>
              </a:buClr>
              <a:buSzPct val="95000"/>
              <a:buFont typeface="Wingdings 2" pitchFamily="18" charset="2"/>
              <a:buNone/>
              <a:defRPr/>
            </a:pPr>
            <a:r>
              <a:rPr lang="zh-TW" altLang="en-US" dirty="0" smtClean="0">
                <a:effectLst>
                  <a:outerShdw blurRad="38100" dist="38100" dir="2700000" algn="tl">
                    <a:srgbClr val="000000"/>
                  </a:outerShdw>
                </a:effectLst>
                <a:latin typeface="Segoe Semibold" pitchFamily="34" charset="0"/>
              </a:rPr>
              <a:t>三項管理介面</a:t>
            </a:r>
            <a:r>
              <a:rPr lang="en-US" altLang="zh-CN" dirty="0" smtClean="0">
                <a:effectLst>
                  <a:outerShdw blurRad="38100" dist="38100" dir="2700000" algn="tl">
                    <a:srgbClr val="000000"/>
                  </a:outerShdw>
                </a:effectLst>
                <a:latin typeface="Segoe Semibold" pitchFamily="34" charset="0"/>
              </a:rPr>
              <a:t>:</a:t>
            </a:r>
            <a:endParaRPr lang="en-US" altLang="zh-CN" dirty="0">
              <a:effectLst>
                <a:outerShdw blurRad="38100" dist="38100" dir="2700000" algn="tl">
                  <a:srgbClr val="000000"/>
                </a:outerShdw>
              </a:effectLst>
              <a:latin typeface="Segoe Semibold" pitchFamily="34" charset="0"/>
            </a:endParaRPr>
          </a:p>
          <a:p>
            <a:pPr marL="673100" lvl="1" indent="-323850" eaLnBrk="0" hangingPunct="0">
              <a:lnSpc>
                <a:spcPct val="90000"/>
              </a:lnSpc>
              <a:spcBef>
                <a:spcPct val="30000"/>
              </a:spcBef>
              <a:buClr>
                <a:schemeClr val="tx2"/>
              </a:buClr>
              <a:buSzPct val="75000"/>
              <a:buFont typeface="Wingdings 2" pitchFamily="18" charset="2"/>
              <a:buBlip>
                <a:blip r:embed="rId3"/>
              </a:buBlip>
              <a:defRPr/>
            </a:pPr>
            <a:r>
              <a:rPr lang="zh-TW" altLang="en-US" sz="1600" dirty="0" smtClean="0">
                <a:effectLst>
                  <a:outerShdw blurRad="38100" dist="38100" dir="2700000" algn="tl">
                    <a:srgbClr val="000000"/>
                  </a:outerShdw>
                </a:effectLst>
                <a:latin typeface="Segoe Semibold" pitchFamily="34" charset="0"/>
              </a:rPr>
              <a:t>支持遠端存取的</a:t>
            </a:r>
            <a:r>
              <a:rPr lang="en-US" altLang="zh-CN" sz="1600" dirty="0" smtClean="0">
                <a:effectLst>
                  <a:outerShdw blurRad="38100" dist="38100" dir="2700000" algn="tl">
                    <a:srgbClr val="000000"/>
                  </a:outerShdw>
                </a:effectLst>
                <a:latin typeface="Segoe Semibold" pitchFamily="34" charset="0"/>
              </a:rPr>
              <a:t> MMC</a:t>
            </a:r>
            <a:r>
              <a:rPr lang="zh-CN" altLang="en-US" sz="1600" dirty="0" smtClean="0">
                <a:effectLst>
                  <a:outerShdw blurRad="38100" dist="38100" dir="2700000" algn="tl">
                    <a:srgbClr val="000000"/>
                  </a:outerShdw>
                </a:effectLst>
                <a:latin typeface="Segoe Semibold" pitchFamily="34" charset="0"/>
              </a:rPr>
              <a:t>外掛程式</a:t>
            </a:r>
            <a:endParaRPr lang="en-US" altLang="zh-CN" sz="1600" dirty="0">
              <a:effectLst>
                <a:outerShdw blurRad="38100" dist="38100" dir="2700000" algn="tl">
                  <a:srgbClr val="000000"/>
                </a:outerShdw>
              </a:effectLst>
              <a:latin typeface="Segoe Semibold" pitchFamily="34" charset="0"/>
            </a:endParaRPr>
          </a:p>
          <a:p>
            <a:pPr marL="1130300" lvl="2" indent="-323850" eaLnBrk="0" hangingPunct="0">
              <a:lnSpc>
                <a:spcPct val="90000"/>
              </a:lnSpc>
              <a:spcBef>
                <a:spcPct val="30000"/>
              </a:spcBef>
              <a:buClr>
                <a:schemeClr val="tx2"/>
              </a:buClr>
              <a:buSzPct val="75000"/>
              <a:buFont typeface="Wingdings 2" pitchFamily="18" charset="2"/>
              <a:buBlip>
                <a:blip r:embed="rId3"/>
              </a:buBlip>
              <a:defRPr/>
            </a:pPr>
            <a:r>
              <a:rPr lang="zh-CN" altLang="en-US" sz="1600" dirty="0" smtClean="0">
                <a:effectLst>
                  <a:outerShdw blurRad="38100" dist="38100" dir="2700000" algn="tl">
                    <a:srgbClr val="000000"/>
                  </a:outerShdw>
                </a:effectLst>
                <a:latin typeface="Segoe Semibold" pitchFamily="34" charset="0"/>
              </a:rPr>
              <a:t>伺服器配置</a:t>
            </a:r>
            <a:endParaRPr lang="zh-CN" altLang="en-US" sz="1600" dirty="0">
              <a:effectLst>
                <a:outerShdw blurRad="38100" dist="38100" dir="2700000" algn="tl">
                  <a:srgbClr val="000000"/>
                </a:outerShdw>
              </a:effectLst>
              <a:latin typeface="Segoe Semibold" pitchFamily="34" charset="0"/>
            </a:endParaRPr>
          </a:p>
          <a:p>
            <a:pPr marL="1130300" lvl="2" indent="-323850" eaLnBrk="0" hangingPunct="0">
              <a:lnSpc>
                <a:spcPct val="90000"/>
              </a:lnSpc>
              <a:spcBef>
                <a:spcPct val="30000"/>
              </a:spcBef>
              <a:buClr>
                <a:schemeClr val="tx2"/>
              </a:buClr>
              <a:buSzPct val="75000"/>
              <a:buFont typeface="Wingdings 2" pitchFamily="18" charset="2"/>
              <a:buBlip>
                <a:blip r:embed="rId3"/>
              </a:buBlip>
              <a:defRPr/>
            </a:pPr>
            <a:r>
              <a:rPr lang="zh-CN" altLang="en-US" sz="1600" dirty="0" smtClean="0">
                <a:effectLst>
                  <a:outerShdw blurRad="38100" dist="38100" dir="2700000" algn="tl">
                    <a:srgbClr val="000000"/>
                  </a:outerShdw>
                </a:effectLst>
                <a:latin typeface="Segoe Semibold" pitchFamily="34" charset="0"/>
              </a:rPr>
              <a:t>設備管理</a:t>
            </a:r>
            <a:endParaRPr lang="zh-CN" altLang="en-US" sz="1600" dirty="0">
              <a:effectLst>
                <a:outerShdw blurRad="38100" dist="38100" dir="2700000" algn="tl">
                  <a:srgbClr val="000000"/>
                </a:outerShdw>
              </a:effectLst>
              <a:latin typeface="Segoe Semibold" pitchFamily="34" charset="0"/>
            </a:endParaRPr>
          </a:p>
          <a:p>
            <a:pPr marL="673100" lvl="1" indent="-323850" eaLnBrk="0" hangingPunct="0">
              <a:lnSpc>
                <a:spcPct val="90000"/>
              </a:lnSpc>
              <a:spcBef>
                <a:spcPct val="30000"/>
              </a:spcBef>
              <a:buClr>
                <a:schemeClr val="tx2"/>
              </a:buClr>
              <a:buSzPct val="75000"/>
              <a:buFont typeface="Wingdings 2" pitchFamily="18" charset="2"/>
              <a:buBlip>
                <a:blip r:embed="rId3"/>
              </a:buBlip>
              <a:defRPr/>
            </a:pPr>
            <a:r>
              <a:rPr lang="zh-CN" altLang="en-US" sz="1600" dirty="0" smtClean="0">
                <a:effectLst>
                  <a:outerShdw blurRad="38100" dist="38100" dir="2700000" algn="tl">
                    <a:srgbClr val="000000"/>
                  </a:outerShdw>
                </a:effectLst>
                <a:latin typeface="Segoe Semibold" pitchFamily="34" charset="0"/>
              </a:rPr>
              <a:t>自助門戶</a:t>
            </a:r>
            <a:endParaRPr lang="zh-CN" altLang="en-US" sz="1600" dirty="0">
              <a:effectLst>
                <a:outerShdw blurRad="38100" dist="38100" dir="2700000" algn="tl">
                  <a:srgbClr val="000000"/>
                </a:outerShdw>
              </a:effectLst>
              <a:latin typeface="Segoe Semibold" pitchFamily="34" charset="0"/>
            </a:endParaRPr>
          </a:p>
          <a:p>
            <a:pPr marL="1130300" lvl="2" indent="-323850" eaLnBrk="0" hangingPunct="0">
              <a:lnSpc>
                <a:spcPct val="90000"/>
              </a:lnSpc>
              <a:spcBef>
                <a:spcPct val="30000"/>
              </a:spcBef>
              <a:buClr>
                <a:schemeClr val="tx2"/>
              </a:buClr>
              <a:buSzPct val="75000"/>
              <a:buFont typeface="Wingdings 2" pitchFamily="18" charset="2"/>
              <a:buBlip>
                <a:blip r:embed="rId3"/>
              </a:buBlip>
              <a:defRPr/>
            </a:pPr>
            <a:r>
              <a:rPr lang="zh-CN" altLang="en-US" sz="1600" dirty="0" smtClean="0">
                <a:effectLst>
                  <a:outerShdw blurRad="38100" dist="38100" dir="2700000" algn="tl">
                    <a:srgbClr val="000000"/>
                  </a:outerShdw>
                </a:effectLst>
                <a:latin typeface="Segoe Semibold" pitchFamily="34" charset="0"/>
              </a:rPr>
              <a:t>註冊</a:t>
            </a:r>
            <a:endParaRPr lang="zh-CN" altLang="en-US" sz="1600" dirty="0">
              <a:effectLst>
                <a:outerShdw blurRad="38100" dist="38100" dir="2700000" algn="tl">
                  <a:srgbClr val="000000"/>
                </a:outerShdw>
              </a:effectLst>
              <a:latin typeface="Segoe Semibold" pitchFamily="34" charset="0"/>
            </a:endParaRPr>
          </a:p>
          <a:p>
            <a:pPr marL="1130300" lvl="2" indent="-323850" eaLnBrk="0" hangingPunct="0">
              <a:lnSpc>
                <a:spcPct val="90000"/>
              </a:lnSpc>
              <a:spcBef>
                <a:spcPct val="30000"/>
              </a:spcBef>
              <a:buClr>
                <a:schemeClr val="tx2"/>
              </a:buClr>
              <a:buSzPct val="75000"/>
              <a:buFont typeface="Wingdings 2" pitchFamily="18" charset="2"/>
              <a:buBlip>
                <a:blip r:embed="rId3"/>
              </a:buBlip>
              <a:defRPr/>
            </a:pPr>
            <a:r>
              <a:rPr lang="zh-CN" altLang="en-US" sz="1600" dirty="0" smtClean="0">
                <a:effectLst>
                  <a:outerShdw blurRad="38100" dist="38100" dir="2700000" algn="tl">
                    <a:srgbClr val="000000"/>
                  </a:outerShdw>
                </a:effectLst>
                <a:latin typeface="Segoe Semibold" pitchFamily="34" charset="0"/>
              </a:rPr>
              <a:t>數據</a:t>
            </a:r>
            <a:r>
              <a:rPr lang="zh-TW" altLang="en-US" sz="1600" dirty="0" smtClean="0">
                <a:effectLst>
                  <a:outerShdw blurRad="38100" dist="38100" dir="2700000" algn="tl">
                    <a:srgbClr val="000000"/>
                  </a:outerShdw>
                </a:effectLst>
                <a:latin typeface="Segoe Semibold" pitchFamily="34" charset="0"/>
              </a:rPr>
              <a:t>刪除</a:t>
            </a:r>
            <a:endParaRPr lang="zh-CN" altLang="en-US" sz="1600" dirty="0">
              <a:effectLst>
                <a:outerShdw blurRad="38100" dist="38100" dir="2700000" algn="tl">
                  <a:srgbClr val="000000"/>
                </a:outerShdw>
              </a:effectLst>
              <a:latin typeface="Segoe Semibold" pitchFamily="34" charset="0"/>
            </a:endParaRPr>
          </a:p>
          <a:p>
            <a:pPr marL="673100" lvl="1" indent="-323850" eaLnBrk="0" hangingPunct="0">
              <a:lnSpc>
                <a:spcPct val="90000"/>
              </a:lnSpc>
              <a:spcBef>
                <a:spcPct val="30000"/>
              </a:spcBef>
              <a:buClr>
                <a:schemeClr val="tx2"/>
              </a:buClr>
              <a:buSzPct val="75000"/>
              <a:buFont typeface="Wingdings 2" pitchFamily="18" charset="2"/>
              <a:buBlip>
                <a:blip r:embed="rId3"/>
              </a:buBlip>
              <a:defRPr/>
            </a:pPr>
            <a:r>
              <a:rPr lang="en-US" altLang="zh-CN" sz="1600" dirty="0" smtClean="0">
                <a:effectLst>
                  <a:outerShdw blurRad="38100" dist="38100" dir="2700000" algn="tl">
                    <a:srgbClr val="000000"/>
                  </a:outerShdw>
                </a:effectLst>
                <a:latin typeface="Segoe Semibold" pitchFamily="34" charset="0"/>
              </a:rPr>
              <a:t>MOM</a:t>
            </a:r>
            <a:r>
              <a:rPr lang="zh-CN" altLang="en-US" sz="1600" dirty="0" smtClean="0">
                <a:effectLst>
                  <a:outerShdw blurRad="38100" dist="38100" dir="2700000" algn="tl">
                    <a:srgbClr val="000000"/>
                  </a:outerShdw>
                </a:effectLst>
                <a:latin typeface="Segoe Semibold" pitchFamily="34" charset="0"/>
              </a:rPr>
              <a:t>和</a:t>
            </a:r>
            <a:r>
              <a:rPr lang="en-US" altLang="zh-CN" sz="1600" dirty="0" smtClean="0">
                <a:effectLst>
                  <a:outerShdw blurRad="38100" dist="38100" dir="2700000" algn="tl">
                    <a:srgbClr val="000000"/>
                  </a:outerShdw>
                </a:effectLst>
                <a:latin typeface="Segoe Semibold" pitchFamily="34" charset="0"/>
              </a:rPr>
              <a:t> SQL</a:t>
            </a:r>
            <a:r>
              <a:rPr lang="zh-CN" altLang="en-US" sz="1600" dirty="0" smtClean="0">
                <a:effectLst>
                  <a:outerShdw blurRad="38100" dist="38100" dir="2700000" algn="tl">
                    <a:srgbClr val="000000"/>
                  </a:outerShdw>
                </a:effectLst>
                <a:latin typeface="Segoe Semibold" pitchFamily="34" charset="0"/>
              </a:rPr>
              <a:t>報告系統</a:t>
            </a:r>
            <a:endParaRPr lang="en-US" altLang="zh-CN" sz="1600" dirty="0">
              <a:effectLst>
                <a:outerShdw blurRad="38100" dist="38100" dir="2700000" algn="tl">
                  <a:srgbClr val="000000"/>
                </a:outerShdw>
              </a:effectLst>
              <a:latin typeface="Segoe Semibold" pitchFamily="34" charset="0"/>
            </a:endParaRPr>
          </a:p>
          <a:p>
            <a:pPr marL="1130300" lvl="2" indent="-323850" eaLnBrk="0" hangingPunct="0">
              <a:lnSpc>
                <a:spcPct val="90000"/>
              </a:lnSpc>
              <a:spcBef>
                <a:spcPct val="30000"/>
              </a:spcBef>
              <a:buClr>
                <a:schemeClr val="tx2"/>
              </a:buClr>
              <a:buSzPct val="75000"/>
              <a:buFont typeface="Wingdings 2" pitchFamily="18" charset="2"/>
              <a:buBlip>
                <a:blip r:embed="rId3"/>
              </a:buBlip>
              <a:defRPr/>
            </a:pPr>
            <a:r>
              <a:rPr lang="zh-CN" altLang="en-US" sz="1600" dirty="0" smtClean="0">
                <a:effectLst>
                  <a:outerShdw blurRad="38100" dist="38100" dir="2700000" algn="tl">
                    <a:srgbClr val="000000"/>
                  </a:outerShdw>
                </a:effectLst>
                <a:latin typeface="Segoe Semibold" pitchFamily="34" charset="0"/>
              </a:rPr>
              <a:t>資產清單</a:t>
            </a:r>
            <a:endParaRPr lang="zh-CN" altLang="en-US" sz="1600" dirty="0">
              <a:effectLst>
                <a:outerShdw blurRad="38100" dist="38100" dir="2700000" algn="tl">
                  <a:srgbClr val="000000"/>
                </a:outerShdw>
              </a:effectLst>
              <a:latin typeface="Segoe Semibold" pitchFamily="34" charset="0"/>
            </a:endParaRPr>
          </a:p>
          <a:p>
            <a:pPr marL="1130300" lvl="2" indent="-323850" eaLnBrk="0" hangingPunct="0">
              <a:lnSpc>
                <a:spcPct val="90000"/>
              </a:lnSpc>
              <a:spcBef>
                <a:spcPct val="30000"/>
              </a:spcBef>
              <a:buClr>
                <a:schemeClr val="tx2"/>
              </a:buClr>
              <a:buSzPct val="75000"/>
              <a:buFont typeface="Wingdings 2" pitchFamily="18" charset="2"/>
              <a:buBlip>
                <a:blip r:embed="rId3"/>
              </a:buBlip>
              <a:defRPr/>
            </a:pPr>
            <a:r>
              <a:rPr lang="zh-CN" altLang="en-US" sz="1600" dirty="0" smtClean="0">
                <a:effectLst>
                  <a:outerShdw blurRad="38100" dist="38100" dir="2700000" algn="tl">
                    <a:srgbClr val="000000"/>
                  </a:outerShdw>
                </a:effectLst>
                <a:latin typeface="Segoe Semibold" pitchFamily="34" charset="0"/>
              </a:rPr>
              <a:t>監控</a:t>
            </a:r>
            <a:endParaRPr lang="zh-CN" altLang="en-US" sz="1600" dirty="0">
              <a:effectLst>
                <a:outerShdw blurRad="38100" dist="38100" dir="2700000" algn="tl">
                  <a:srgbClr val="000000"/>
                </a:outerShdw>
              </a:effectLst>
              <a:latin typeface="Segoe Semibold"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30188"/>
            <a:ext cx="8991600" cy="667875"/>
          </a:xfrm>
        </p:spPr>
        <p:txBody>
          <a:bodyPr/>
          <a:lstStyle/>
          <a:p>
            <a:pPr>
              <a:defRPr/>
            </a:pPr>
            <a:r>
              <a:rPr lang="en-US" sz="4400" smtClean="0"/>
              <a:t>MDM</a:t>
            </a:r>
            <a:r>
              <a:rPr lang="zh-TW" altLang="en-US" sz="4400" smtClean="0"/>
              <a:t>設備管理伺服器</a:t>
            </a:r>
            <a:endParaRPr sz="4400" dirty="0"/>
          </a:p>
        </p:txBody>
      </p:sp>
      <p:sp>
        <p:nvSpPr>
          <p:cNvPr id="3" name="Content Placeholder 2"/>
          <p:cNvSpPr>
            <a:spLocks noGrp="1"/>
          </p:cNvSpPr>
          <p:nvPr>
            <p:ph idx="4294967295"/>
          </p:nvPr>
        </p:nvSpPr>
        <p:spPr>
          <a:xfrm>
            <a:off x="381000" y="1066800"/>
            <a:ext cx="8410575" cy="4102662"/>
          </a:xfrm>
        </p:spPr>
        <p:txBody>
          <a:bodyPr/>
          <a:lstStyle/>
          <a:p>
            <a:pPr marL="228600" indent="-228600">
              <a:spcBef>
                <a:spcPct val="25000"/>
              </a:spcBef>
              <a:spcAft>
                <a:spcPct val="10000"/>
              </a:spcAft>
              <a:buClr>
                <a:srgbClr val="ABA69F"/>
              </a:buClr>
              <a:buFontTx/>
              <a:buChar char="•"/>
              <a:defRPr/>
            </a:pPr>
            <a:r>
              <a:rPr lang="zh-CN" altLang="en-US" sz="2800" dirty="0" smtClean="0">
                <a:effectLst>
                  <a:outerShdw blurRad="38100" dist="38100" dir="2700000" algn="tl">
                    <a:srgbClr val="000000"/>
                  </a:outerShdw>
                </a:effectLst>
                <a:ea typeface="宋体" charset="-122"/>
              </a:rPr>
              <a:t>位置</a:t>
            </a:r>
            <a:r>
              <a:rPr lang="en-US" altLang="zh-CN" sz="2800" dirty="0" smtClean="0">
                <a:effectLst>
                  <a:outerShdw blurRad="38100" dist="38100" dir="2700000" algn="tl">
                    <a:srgbClr val="000000"/>
                  </a:outerShdw>
                </a:effectLst>
                <a:ea typeface="宋体" charset="-122"/>
              </a:rPr>
              <a:t>:</a:t>
            </a:r>
          </a:p>
          <a:p>
            <a:pPr marL="746125" lvl="1" indent="-228600">
              <a:defRPr/>
            </a:pPr>
            <a:r>
              <a:rPr lang="en-US" altLang="zh-CN" sz="2400" dirty="0" smtClean="0">
                <a:effectLst>
                  <a:outerShdw blurRad="38100" dist="38100" dir="2700000" algn="tl">
                    <a:srgbClr val="000000"/>
                  </a:outerShdw>
                </a:effectLst>
                <a:ea typeface="宋体" charset="-122"/>
              </a:rPr>
              <a:t>Intranet</a:t>
            </a:r>
            <a:r>
              <a:rPr lang="zh-CN" altLang="en-US" sz="2400" dirty="0" smtClean="0">
                <a:effectLst>
                  <a:outerShdw blurRad="38100" dist="38100" dir="2700000" algn="tl">
                    <a:srgbClr val="000000"/>
                  </a:outerShdw>
                </a:effectLst>
                <a:ea typeface="宋体" charset="-122"/>
              </a:rPr>
              <a:t>內網</a:t>
            </a:r>
            <a:r>
              <a:rPr lang="en-US" altLang="zh-CN" sz="2400" dirty="0" smtClean="0">
                <a:effectLst>
                  <a:outerShdw blurRad="38100" dist="38100" dir="2700000" algn="tl">
                    <a:srgbClr val="000000"/>
                  </a:outerShdw>
                </a:effectLst>
                <a:ea typeface="宋体" charset="-122"/>
              </a:rPr>
              <a:t>  (</a:t>
            </a:r>
            <a:r>
              <a:rPr lang="zh-CN" altLang="en-US" sz="2400" dirty="0" smtClean="0">
                <a:effectLst>
                  <a:outerShdw blurRad="38100" dist="38100" dir="2700000" algn="tl">
                    <a:srgbClr val="000000"/>
                  </a:outerShdw>
                </a:effectLst>
                <a:ea typeface="宋体" charset="-122"/>
              </a:rPr>
              <a:t>加入</a:t>
            </a:r>
            <a:r>
              <a:rPr lang="zh-TW" altLang="en-US" sz="2400" dirty="0" smtClean="0">
                <a:effectLst>
                  <a:outerShdw blurRad="38100" dist="38100" dir="2700000" algn="tl">
                    <a:srgbClr val="000000"/>
                  </a:outerShdw>
                </a:effectLst>
                <a:ea typeface="宋体" charset="-122"/>
              </a:rPr>
              <a:t>網</a:t>
            </a:r>
            <a:r>
              <a:rPr lang="zh-CN" altLang="en-US" sz="2400" dirty="0" smtClean="0">
                <a:effectLst>
                  <a:outerShdw blurRad="38100" dist="38100" dir="2700000" algn="tl">
                    <a:srgbClr val="000000"/>
                  </a:outerShdw>
                </a:effectLst>
                <a:ea typeface="宋体" charset="-122"/>
              </a:rPr>
              <a:t>域的伺服器</a:t>
            </a:r>
            <a:r>
              <a:rPr lang="en-US" altLang="zh-CN" sz="2400" dirty="0" smtClean="0">
                <a:effectLst>
                  <a:outerShdw blurRad="38100" dist="38100" dir="2700000" algn="tl">
                    <a:srgbClr val="000000"/>
                  </a:outerShdw>
                </a:effectLst>
                <a:ea typeface="宋体" charset="-122"/>
              </a:rPr>
              <a:t>/</a:t>
            </a:r>
            <a:r>
              <a:rPr lang="zh-CN" altLang="en-US" sz="2400" dirty="0" smtClean="0">
                <a:effectLst>
                  <a:outerShdw blurRad="38100" dist="38100" dir="2700000" algn="tl">
                    <a:srgbClr val="000000"/>
                  </a:outerShdw>
                </a:effectLst>
                <a:ea typeface="宋体" charset="-122"/>
              </a:rPr>
              <a:t>服務</a:t>
            </a:r>
            <a:r>
              <a:rPr lang="en-US" altLang="zh-CN" sz="2400" dirty="0" smtClean="0">
                <a:effectLst>
                  <a:outerShdw blurRad="38100" dist="38100" dir="2700000" algn="tl">
                    <a:srgbClr val="000000"/>
                  </a:outerShdw>
                </a:effectLst>
                <a:ea typeface="宋体" charset="-122"/>
              </a:rPr>
              <a:t>)</a:t>
            </a:r>
          </a:p>
          <a:p>
            <a:pPr marL="228600" indent="-228600">
              <a:spcBef>
                <a:spcPct val="25000"/>
              </a:spcBef>
              <a:spcAft>
                <a:spcPct val="10000"/>
              </a:spcAft>
              <a:buClr>
                <a:srgbClr val="ABA69F"/>
              </a:buClr>
              <a:buFontTx/>
              <a:buChar char="•"/>
              <a:defRPr/>
            </a:pPr>
            <a:r>
              <a:rPr lang="zh-CN" altLang="en-US" sz="2800" dirty="0" smtClean="0">
                <a:effectLst>
                  <a:outerShdw blurRad="38100" dist="38100" dir="2700000" algn="tl">
                    <a:srgbClr val="000000"/>
                  </a:outerShdw>
                </a:effectLst>
                <a:ea typeface="宋体" charset="-122"/>
              </a:rPr>
              <a:t>用途</a:t>
            </a:r>
            <a:r>
              <a:rPr lang="en-US" altLang="zh-CN" sz="2800" dirty="0" smtClean="0">
                <a:effectLst>
                  <a:outerShdw blurRad="38100" dist="38100" dir="2700000" algn="tl">
                    <a:srgbClr val="000000"/>
                  </a:outerShdw>
                </a:effectLst>
                <a:ea typeface="宋体" charset="-122"/>
              </a:rPr>
              <a:t>:</a:t>
            </a:r>
          </a:p>
          <a:p>
            <a:pPr marL="746125" lvl="1" indent="-228600">
              <a:defRPr/>
            </a:pPr>
            <a:r>
              <a:rPr lang="zh-TW" altLang="en-US" sz="2400" dirty="0" smtClean="0">
                <a:effectLst>
                  <a:outerShdw blurRad="38100" dist="38100" dir="2700000" algn="tl">
                    <a:srgbClr val="000000"/>
                  </a:outerShdw>
                </a:effectLst>
                <a:ea typeface="宋体" charset="-122"/>
              </a:rPr>
              <a:t>主要用於管理所有受控設備</a:t>
            </a:r>
            <a:endParaRPr lang="zh-CN" altLang="en-US" sz="2400" dirty="0" smtClean="0">
              <a:effectLst>
                <a:outerShdw blurRad="38100" dist="38100" dir="2700000" algn="tl">
                  <a:srgbClr val="000000"/>
                </a:outerShdw>
              </a:effectLst>
              <a:ea typeface="宋体" charset="-122"/>
            </a:endParaRPr>
          </a:p>
          <a:p>
            <a:pPr marL="746125" lvl="1" indent="-228600">
              <a:defRPr/>
            </a:pPr>
            <a:r>
              <a:rPr lang="zh-TW" altLang="en-US" sz="2400" dirty="0" smtClean="0">
                <a:effectLst>
                  <a:outerShdw blurRad="38100" dist="38100" dir="2700000" algn="tl">
                    <a:srgbClr val="000000"/>
                  </a:outerShdw>
                </a:effectLst>
                <a:ea typeface="宋体" charset="-122"/>
              </a:rPr>
              <a:t>用於設備群組原則應用、設備軟體分發包和設備資料擦除的功能中心</a:t>
            </a:r>
            <a:endParaRPr lang="zh-CN" altLang="en-US" sz="2400" dirty="0" smtClean="0">
              <a:effectLst>
                <a:outerShdw blurRad="38100" dist="38100" dir="2700000" algn="tl">
                  <a:srgbClr val="000000"/>
                </a:outerShdw>
              </a:effectLst>
              <a:ea typeface="宋体" charset="-122"/>
            </a:endParaRPr>
          </a:p>
          <a:p>
            <a:pPr marL="746125" lvl="1" indent="-228600">
              <a:defRPr/>
            </a:pPr>
            <a:r>
              <a:rPr lang="zh-TW" altLang="en-US" sz="2400" dirty="0" smtClean="0">
                <a:effectLst>
                  <a:outerShdw blurRad="38100" dist="38100" dir="2700000" algn="tl">
                    <a:srgbClr val="000000"/>
                  </a:outerShdw>
                </a:effectLst>
                <a:ea typeface="宋体" charset="-122"/>
              </a:rPr>
              <a:t>與現有的基礎架構伺服器通信，如網域控制站、</a:t>
            </a:r>
            <a:r>
              <a:rPr lang="en-US" altLang="zh-CN" sz="2400" dirty="0" smtClean="0">
                <a:effectLst>
                  <a:outerShdw blurRad="38100" dist="38100" dir="2700000" algn="tl">
                    <a:srgbClr val="000000"/>
                  </a:outerShdw>
                </a:effectLst>
                <a:ea typeface="宋体" charset="-122"/>
              </a:rPr>
              <a:t>CA</a:t>
            </a:r>
            <a:r>
              <a:rPr lang="zh-CN" altLang="en-US" sz="2400" dirty="0" smtClean="0">
                <a:effectLst>
                  <a:outerShdw blurRad="38100" dist="38100" dir="2700000" algn="tl">
                    <a:srgbClr val="000000"/>
                  </a:outerShdw>
                </a:effectLst>
                <a:ea typeface="宋体" charset="-122"/>
              </a:rPr>
              <a:t>。</a:t>
            </a:r>
          </a:p>
          <a:p>
            <a:pPr marL="746125" lvl="1" indent="-228600">
              <a:defRPr/>
            </a:pPr>
            <a:r>
              <a:rPr lang="zh-CN" altLang="en-US" sz="2400" dirty="0" smtClean="0">
                <a:effectLst>
                  <a:outerShdw blurRad="38100" dist="38100" dir="2700000" algn="tl">
                    <a:srgbClr val="000000"/>
                  </a:outerShdw>
                </a:effectLst>
                <a:ea typeface="宋体" charset="-122"/>
              </a:rPr>
              <a:t>代理核心</a:t>
            </a:r>
            <a:r>
              <a:rPr lang="en-US" altLang="zh-CN" sz="2400" dirty="0" smtClean="0">
                <a:effectLst>
                  <a:outerShdw blurRad="38100" dist="38100" dir="2700000" algn="tl">
                    <a:srgbClr val="000000"/>
                  </a:outerShdw>
                </a:effectLst>
                <a:ea typeface="宋体" charset="-122"/>
              </a:rPr>
              <a:t>Windows</a:t>
            </a:r>
            <a:r>
              <a:rPr lang="zh-CN" altLang="en-US" sz="2400" dirty="0" smtClean="0">
                <a:effectLst>
                  <a:outerShdw blurRad="38100" dist="38100" dir="2700000" algn="tl">
                    <a:srgbClr val="000000"/>
                  </a:outerShdw>
                </a:effectLst>
                <a:ea typeface="宋体" charset="-122"/>
              </a:rPr>
              <a:t>伺服器</a:t>
            </a:r>
            <a:r>
              <a:rPr lang="en-US" altLang="zh-CN" sz="2400" dirty="0" smtClean="0">
                <a:effectLst>
                  <a:outerShdw blurRad="38100" dist="38100" dir="2700000" algn="tl">
                    <a:srgbClr val="000000"/>
                  </a:outerShdw>
                </a:effectLst>
                <a:ea typeface="宋体" charset="-122"/>
              </a:rPr>
              <a:t>(AD/CA)</a:t>
            </a:r>
            <a:r>
              <a:rPr lang="zh-TW" altLang="en-US" sz="2400" dirty="0" smtClean="0">
                <a:effectLst>
                  <a:outerShdw blurRad="38100" dist="38100" dir="2700000" algn="tl">
                    <a:srgbClr val="000000"/>
                  </a:outerShdw>
                </a:effectLst>
                <a:ea typeface="宋体" charset="-122"/>
              </a:rPr>
              <a:t>和設備之間的資訊傳遞和命令。</a:t>
            </a:r>
            <a:endParaRPr lang="zh-CN" altLang="en-US" sz="2400" dirty="0" smtClean="0">
              <a:effectLst>
                <a:outerShdw blurRad="38100" dist="38100" dir="2700000" algn="tl">
                  <a:srgbClr val="000000"/>
                </a:outerShdw>
              </a:effectLst>
              <a:ea typeface="宋体"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7158" y="214290"/>
            <a:ext cx="8410575" cy="523220"/>
          </a:xfrm>
        </p:spPr>
        <p:txBody>
          <a:bodyPr/>
          <a:lstStyle/>
          <a:p>
            <a:r>
              <a:rPr lang="zh-TW" altLang="en-US" sz="2800" dirty="0" smtClean="0">
                <a:solidFill>
                  <a:schemeClr val="tx1"/>
                </a:solidFill>
                <a:ea typeface="新細明體" charset="-120"/>
              </a:rPr>
              <a:t>議程</a:t>
            </a:r>
            <a:endParaRPr lang="en-US" altLang="zh-TW" sz="2800" dirty="0" smtClean="0">
              <a:solidFill>
                <a:schemeClr val="tx1"/>
              </a:solidFill>
              <a:ea typeface="新細明體" charset="-120"/>
            </a:endParaRPr>
          </a:p>
        </p:txBody>
      </p:sp>
      <p:sp>
        <p:nvSpPr>
          <p:cNvPr id="9219" name="Rectangle 3"/>
          <p:cNvSpPr>
            <a:spLocks noGrp="1" noChangeArrowheads="1"/>
          </p:cNvSpPr>
          <p:nvPr>
            <p:ph type="body" idx="1"/>
          </p:nvPr>
        </p:nvSpPr>
        <p:spPr>
          <a:xfrm>
            <a:off x="1130300" y="2044700"/>
            <a:ext cx="7064375" cy="2357568"/>
          </a:xfrm>
        </p:spPr>
        <p:txBody>
          <a:bodyPr/>
          <a:lstStyle/>
          <a:p>
            <a:r>
              <a:rPr lang="zh-TW" altLang="en-US" b="1" dirty="0" smtClean="0"/>
              <a:t>行動通訊產業趨勢</a:t>
            </a:r>
          </a:p>
          <a:p>
            <a:r>
              <a:rPr lang="zh-TW" altLang="en-US" dirty="0" smtClean="0"/>
              <a:t>微軟企業行動資訊安全解決方案</a:t>
            </a:r>
          </a:p>
          <a:p>
            <a:r>
              <a:rPr lang="en-US" altLang="zh-TW" dirty="0" smtClean="0"/>
              <a:t>Demo</a:t>
            </a:r>
            <a:endParaRPr lang="zh-TW" altLang="en-US" dirty="0" smtClean="0"/>
          </a:p>
          <a:p>
            <a:endParaRPr lang="en-US" altLang="zh-TW" dirty="0" smtClean="0">
              <a:ea typeface="新細明體" charset="-12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458200" cy="746358"/>
          </a:xfrm>
        </p:spPr>
        <p:txBody>
          <a:bodyPr/>
          <a:lstStyle/>
          <a:p>
            <a:pPr>
              <a:defRPr/>
            </a:pPr>
            <a:r>
              <a:rPr lang="en-US" smtClean="0"/>
              <a:t>MDM</a:t>
            </a:r>
            <a:r>
              <a:rPr lang="zh-CN" altLang="en-US" smtClean="0"/>
              <a:t>註冊伺服器</a:t>
            </a:r>
            <a:endParaRPr dirty="0"/>
          </a:p>
        </p:txBody>
      </p:sp>
      <p:sp>
        <p:nvSpPr>
          <p:cNvPr id="3" name="Content Placeholder 2"/>
          <p:cNvSpPr>
            <a:spLocks noGrp="1"/>
          </p:cNvSpPr>
          <p:nvPr>
            <p:ph idx="4294967295"/>
          </p:nvPr>
        </p:nvSpPr>
        <p:spPr>
          <a:xfrm>
            <a:off x="381000" y="1066800"/>
            <a:ext cx="8410575" cy="3604064"/>
          </a:xfrm>
        </p:spPr>
        <p:txBody>
          <a:bodyPr/>
          <a:lstStyle/>
          <a:p>
            <a:pPr marL="228600" indent="-228600">
              <a:spcBef>
                <a:spcPct val="25000"/>
              </a:spcBef>
              <a:spcAft>
                <a:spcPct val="10000"/>
              </a:spcAft>
              <a:buClr>
                <a:srgbClr val="ABA69F"/>
              </a:buClr>
              <a:buFontTx/>
              <a:buChar char="•"/>
              <a:defRPr/>
            </a:pPr>
            <a:r>
              <a:rPr lang="zh-CN" altLang="en-US" sz="2800" dirty="0" smtClean="0">
                <a:effectLst>
                  <a:outerShdw blurRad="38100" dist="38100" dir="2700000" algn="tl">
                    <a:srgbClr val="000000"/>
                  </a:outerShdw>
                </a:effectLst>
                <a:ea typeface="宋体" charset="-122"/>
              </a:rPr>
              <a:t>位置</a:t>
            </a:r>
            <a:r>
              <a:rPr lang="en-US" altLang="zh-CN" sz="2800" dirty="0" smtClean="0">
                <a:effectLst>
                  <a:outerShdw blurRad="38100" dist="38100" dir="2700000" algn="tl">
                    <a:srgbClr val="000000"/>
                  </a:outerShdw>
                </a:effectLst>
                <a:ea typeface="宋体" charset="-122"/>
              </a:rPr>
              <a:t>:</a:t>
            </a:r>
          </a:p>
          <a:p>
            <a:pPr marL="746125" lvl="1" indent="-228600">
              <a:spcBef>
                <a:spcPct val="25000"/>
              </a:spcBef>
              <a:spcAft>
                <a:spcPct val="10000"/>
              </a:spcAft>
              <a:buClr>
                <a:srgbClr val="ABA69F"/>
              </a:buClr>
              <a:buFontTx/>
              <a:buChar char="•"/>
              <a:defRPr/>
            </a:pPr>
            <a:r>
              <a:rPr lang="en-US" altLang="zh-CN" sz="2400" dirty="0" smtClean="0">
                <a:effectLst>
                  <a:outerShdw blurRad="38100" dist="38100" dir="2700000" algn="tl">
                    <a:srgbClr val="000000"/>
                  </a:outerShdw>
                </a:effectLst>
                <a:ea typeface="宋体" charset="-122"/>
              </a:rPr>
              <a:t>Intranet</a:t>
            </a:r>
            <a:r>
              <a:rPr lang="zh-CN" altLang="en-US" sz="2400" dirty="0" smtClean="0">
                <a:effectLst>
                  <a:outerShdw blurRad="38100" dist="38100" dir="2700000" algn="tl">
                    <a:srgbClr val="000000"/>
                  </a:outerShdw>
                </a:effectLst>
                <a:ea typeface="宋体" charset="-122"/>
              </a:rPr>
              <a:t>內網</a:t>
            </a:r>
            <a:r>
              <a:rPr lang="en-US" altLang="zh-CN" sz="2400" dirty="0" smtClean="0">
                <a:effectLst>
                  <a:outerShdw blurRad="38100" dist="38100" dir="2700000" algn="tl">
                    <a:srgbClr val="000000"/>
                  </a:outerShdw>
                </a:effectLst>
                <a:ea typeface="宋体" charset="-122"/>
              </a:rPr>
              <a:t> (</a:t>
            </a:r>
            <a:r>
              <a:rPr lang="zh-CN" altLang="en-US" sz="2400" dirty="0" smtClean="0">
                <a:effectLst>
                  <a:outerShdw blurRad="38100" dist="38100" dir="2700000" algn="tl">
                    <a:srgbClr val="000000"/>
                  </a:outerShdw>
                </a:effectLst>
                <a:ea typeface="宋体" charset="-122"/>
              </a:rPr>
              <a:t>加入</a:t>
            </a:r>
            <a:r>
              <a:rPr lang="zh-TW" altLang="en-US" sz="2400" dirty="0" smtClean="0">
                <a:effectLst>
                  <a:outerShdw blurRad="38100" dist="38100" dir="2700000" algn="tl">
                    <a:srgbClr val="000000"/>
                  </a:outerShdw>
                </a:effectLst>
                <a:ea typeface="宋体" charset="-122"/>
              </a:rPr>
              <a:t>網</a:t>
            </a:r>
            <a:r>
              <a:rPr lang="zh-CN" altLang="en-US" sz="2400" dirty="0" smtClean="0">
                <a:effectLst>
                  <a:outerShdw blurRad="38100" dist="38100" dir="2700000" algn="tl">
                    <a:srgbClr val="000000"/>
                  </a:outerShdw>
                </a:effectLst>
                <a:ea typeface="宋体" charset="-122"/>
              </a:rPr>
              <a:t>域的伺服器</a:t>
            </a:r>
            <a:r>
              <a:rPr lang="en-US" altLang="zh-CN" sz="2400" dirty="0" smtClean="0">
                <a:effectLst>
                  <a:outerShdw blurRad="38100" dist="38100" dir="2700000" algn="tl">
                    <a:srgbClr val="000000"/>
                  </a:outerShdw>
                </a:effectLst>
                <a:ea typeface="宋体" charset="-122"/>
              </a:rPr>
              <a:t>/</a:t>
            </a:r>
            <a:r>
              <a:rPr lang="zh-CN" altLang="en-US" sz="2400" dirty="0" smtClean="0">
                <a:effectLst>
                  <a:outerShdw blurRad="38100" dist="38100" dir="2700000" algn="tl">
                    <a:srgbClr val="000000"/>
                  </a:outerShdw>
                </a:effectLst>
                <a:ea typeface="宋体" charset="-122"/>
              </a:rPr>
              <a:t>服務</a:t>
            </a:r>
            <a:r>
              <a:rPr lang="en-US" altLang="zh-CN" sz="2400" dirty="0" smtClean="0">
                <a:effectLst>
                  <a:outerShdw blurRad="38100" dist="38100" dir="2700000" algn="tl">
                    <a:srgbClr val="000000"/>
                  </a:outerShdw>
                </a:effectLst>
                <a:ea typeface="宋体" charset="-122"/>
              </a:rPr>
              <a:t>)</a:t>
            </a:r>
          </a:p>
          <a:p>
            <a:pPr marL="228600" indent="-228600">
              <a:spcBef>
                <a:spcPct val="25000"/>
              </a:spcBef>
              <a:spcAft>
                <a:spcPct val="10000"/>
              </a:spcAft>
              <a:buClr>
                <a:srgbClr val="ABA69F"/>
              </a:buClr>
              <a:buFontTx/>
              <a:buChar char="•"/>
              <a:defRPr/>
            </a:pPr>
            <a:r>
              <a:rPr lang="zh-CN" altLang="en-US" sz="2800" dirty="0" smtClean="0">
                <a:effectLst>
                  <a:outerShdw blurRad="38100" dist="38100" dir="2700000" algn="tl">
                    <a:srgbClr val="000000"/>
                  </a:outerShdw>
                </a:effectLst>
                <a:ea typeface="宋体" charset="-122"/>
              </a:rPr>
              <a:t>用途</a:t>
            </a:r>
            <a:r>
              <a:rPr lang="en-US" altLang="zh-CN" sz="2800" dirty="0" smtClean="0">
                <a:effectLst>
                  <a:outerShdw blurRad="38100" dist="38100" dir="2700000" algn="tl">
                    <a:srgbClr val="000000"/>
                  </a:outerShdw>
                </a:effectLst>
                <a:ea typeface="宋体" charset="-122"/>
              </a:rPr>
              <a:t>:</a:t>
            </a:r>
          </a:p>
          <a:p>
            <a:pPr marL="746125" lvl="1" indent="-228600">
              <a:spcBef>
                <a:spcPct val="25000"/>
              </a:spcBef>
              <a:spcAft>
                <a:spcPct val="10000"/>
              </a:spcAft>
              <a:buClr>
                <a:srgbClr val="ABA69F"/>
              </a:buClr>
              <a:buFontTx/>
              <a:buChar char="•"/>
              <a:defRPr/>
            </a:pPr>
            <a:r>
              <a:rPr lang="zh-TW" altLang="en-US" sz="2400" dirty="0" smtClean="0">
                <a:effectLst>
                  <a:outerShdw blurRad="38100" dist="38100" dir="2700000" algn="tl">
                    <a:srgbClr val="000000"/>
                  </a:outerShdw>
                </a:effectLst>
                <a:ea typeface="宋体" charset="-122"/>
              </a:rPr>
              <a:t>管理設備註冊的業務流程</a:t>
            </a:r>
            <a:endParaRPr lang="en-US" altLang="zh-CN" sz="2400" dirty="0" smtClean="0">
              <a:effectLst>
                <a:outerShdw blurRad="38100" dist="38100" dir="2700000" algn="tl">
                  <a:srgbClr val="000000"/>
                </a:outerShdw>
              </a:effectLst>
              <a:ea typeface="宋体" charset="-122"/>
            </a:endParaRPr>
          </a:p>
          <a:p>
            <a:pPr marL="746125" lvl="1" indent="-228600">
              <a:spcBef>
                <a:spcPct val="25000"/>
              </a:spcBef>
              <a:spcAft>
                <a:spcPct val="10000"/>
              </a:spcAft>
              <a:buClr>
                <a:srgbClr val="ABA69F"/>
              </a:buClr>
              <a:buFontTx/>
              <a:buChar char="•"/>
              <a:defRPr/>
            </a:pPr>
            <a:r>
              <a:rPr lang="zh-CN" altLang="en-US" sz="2400" dirty="0" smtClean="0">
                <a:effectLst>
                  <a:outerShdw blurRad="38100" dist="38100" dir="2700000" algn="tl">
                    <a:srgbClr val="000000"/>
                  </a:outerShdw>
                </a:effectLst>
                <a:ea typeface="宋体" charset="-122"/>
              </a:rPr>
              <a:t>建立域對象</a:t>
            </a:r>
            <a:endParaRPr lang="en-US" altLang="zh-CN" sz="2400" dirty="0" smtClean="0">
              <a:effectLst>
                <a:outerShdw blurRad="38100" dist="38100" dir="2700000" algn="tl">
                  <a:srgbClr val="000000"/>
                </a:outerShdw>
              </a:effectLst>
              <a:ea typeface="宋体" charset="-122"/>
            </a:endParaRPr>
          </a:p>
          <a:p>
            <a:pPr marL="746125" lvl="1" indent="-228600">
              <a:spcBef>
                <a:spcPct val="25000"/>
              </a:spcBef>
              <a:spcAft>
                <a:spcPct val="10000"/>
              </a:spcAft>
              <a:buClr>
                <a:srgbClr val="ABA69F"/>
              </a:buClr>
              <a:buFontTx/>
              <a:buChar char="•"/>
              <a:defRPr/>
            </a:pPr>
            <a:r>
              <a:rPr lang="zh-CN" altLang="en-US" sz="2400" dirty="0" smtClean="0">
                <a:effectLst>
                  <a:outerShdw blurRad="38100" dist="38100" dir="2700000" algn="tl">
                    <a:srgbClr val="000000"/>
                  </a:outerShdw>
                </a:effectLst>
                <a:ea typeface="宋体" charset="-122"/>
              </a:rPr>
              <a:t>建立證書</a:t>
            </a:r>
            <a:endParaRPr lang="en-US" altLang="zh-CN" sz="2400" dirty="0" smtClean="0">
              <a:effectLst>
                <a:outerShdw blurRad="38100" dist="38100" dir="2700000" algn="tl">
                  <a:srgbClr val="000000"/>
                </a:outerShdw>
              </a:effectLst>
              <a:ea typeface="宋体" charset="-122"/>
            </a:endParaRPr>
          </a:p>
          <a:p>
            <a:pPr marL="746125" lvl="1" indent="-228600">
              <a:spcBef>
                <a:spcPct val="25000"/>
              </a:spcBef>
              <a:spcAft>
                <a:spcPct val="10000"/>
              </a:spcAft>
              <a:buClr>
                <a:srgbClr val="ABA69F"/>
              </a:buClr>
              <a:buFontTx/>
              <a:buChar char="•"/>
              <a:defRPr/>
            </a:pPr>
            <a:r>
              <a:rPr lang="zh-TW" altLang="en-US" sz="2400" dirty="0" smtClean="0">
                <a:effectLst>
                  <a:outerShdw blurRad="38100" dist="38100" dir="2700000" algn="tl">
                    <a:srgbClr val="000000"/>
                  </a:outerShdw>
                </a:effectLst>
                <a:ea typeface="宋体" charset="-122"/>
              </a:rPr>
              <a:t>提供分發指令</a:t>
            </a:r>
            <a:endParaRPr lang="en-US" altLang="zh-CN" sz="2400" dirty="0" smtClean="0">
              <a:effectLst>
                <a:outerShdw blurRad="38100" dist="38100" dir="2700000" algn="tl">
                  <a:srgbClr val="000000"/>
                </a:outerShdw>
              </a:effectLst>
              <a:ea typeface="宋体"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915400" cy="746358"/>
          </a:xfrm>
        </p:spPr>
        <p:txBody>
          <a:bodyPr/>
          <a:lstStyle/>
          <a:p>
            <a:pPr>
              <a:defRPr/>
            </a:pPr>
            <a:r>
              <a:rPr lang="en-US" smtClean="0"/>
              <a:t>MDM</a:t>
            </a:r>
            <a:r>
              <a:rPr lang="zh-TW" altLang="en-US" smtClean="0"/>
              <a:t>移動閘道伺服器</a:t>
            </a:r>
            <a:endParaRPr dirty="0"/>
          </a:p>
        </p:txBody>
      </p:sp>
      <p:sp>
        <p:nvSpPr>
          <p:cNvPr id="3" name="Content Placeholder 2"/>
          <p:cNvSpPr>
            <a:spLocks noGrp="1"/>
          </p:cNvSpPr>
          <p:nvPr>
            <p:ph idx="4294967295"/>
          </p:nvPr>
        </p:nvSpPr>
        <p:spPr>
          <a:xfrm>
            <a:off x="381000" y="1066800"/>
            <a:ext cx="8410575" cy="3881062"/>
          </a:xfrm>
        </p:spPr>
        <p:txBody>
          <a:bodyPr/>
          <a:lstStyle/>
          <a:p>
            <a:pPr marL="228600" indent="-228600">
              <a:spcBef>
                <a:spcPct val="25000"/>
              </a:spcBef>
              <a:spcAft>
                <a:spcPct val="10000"/>
              </a:spcAft>
              <a:buClr>
                <a:srgbClr val="ABA69F"/>
              </a:buClr>
              <a:buFontTx/>
              <a:buChar char="•"/>
              <a:defRPr/>
            </a:pPr>
            <a:r>
              <a:rPr lang="zh-CN" altLang="en-US" sz="2800" dirty="0" smtClean="0">
                <a:effectLst>
                  <a:outerShdw blurRad="38100" dist="38100" dir="2700000" algn="tl">
                    <a:srgbClr val="000000"/>
                  </a:outerShdw>
                </a:effectLst>
                <a:ea typeface="宋体" charset="-122"/>
              </a:rPr>
              <a:t>位置</a:t>
            </a:r>
            <a:r>
              <a:rPr lang="en-US" altLang="zh-CN" sz="2800" dirty="0" smtClean="0">
                <a:effectLst>
                  <a:outerShdw blurRad="38100" dist="38100" dir="2700000" algn="tl">
                    <a:srgbClr val="000000"/>
                  </a:outerShdw>
                </a:effectLst>
                <a:ea typeface="宋体" charset="-122"/>
              </a:rPr>
              <a:t>:</a:t>
            </a:r>
          </a:p>
          <a:p>
            <a:pPr marL="746125" lvl="1" indent="-228600">
              <a:spcBef>
                <a:spcPct val="25000"/>
              </a:spcBef>
              <a:spcAft>
                <a:spcPct val="10000"/>
              </a:spcAft>
              <a:buClr>
                <a:srgbClr val="ABA69F"/>
              </a:buClr>
              <a:buFontTx/>
              <a:buChar char="•"/>
              <a:defRPr/>
            </a:pPr>
            <a:r>
              <a:rPr lang="zh-CN" altLang="en-US" sz="2400" dirty="0" smtClean="0">
                <a:effectLst>
                  <a:outerShdw blurRad="38100" dist="38100" dir="2700000" algn="tl">
                    <a:srgbClr val="000000"/>
                  </a:outerShdw>
                </a:effectLst>
                <a:ea typeface="宋体" charset="-122"/>
              </a:rPr>
              <a:t>企業</a:t>
            </a:r>
            <a:r>
              <a:rPr lang="en-US" altLang="zh-CN" sz="2400" dirty="0" smtClean="0">
                <a:effectLst>
                  <a:outerShdw blurRad="38100" dist="38100" dir="2700000" algn="tl">
                    <a:srgbClr val="000000"/>
                  </a:outerShdw>
                </a:effectLst>
                <a:ea typeface="宋体" charset="-122"/>
              </a:rPr>
              <a:t>DMZ</a:t>
            </a:r>
            <a:r>
              <a:rPr lang="zh-TW" altLang="en-US" sz="2400" dirty="0" smtClean="0">
                <a:effectLst>
                  <a:outerShdw blurRad="38100" dist="38100" dir="2700000" algn="tl">
                    <a:srgbClr val="000000"/>
                  </a:outerShdw>
                </a:effectLst>
                <a:ea typeface="宋体" charset="-122"/>
              </a:rPr>
              <a:t>（無需加入網域）</a:t>
            </a:r>
            <a:endParaRPr lang="en-US" altLang="zh-CN" sz="2400" dirty="0" smtClean="0">
              <a:effectLst>
                <a:outerShdw blurRad="38100" dist="38100" dir="2700000" algn="tl">
                  <a:srgbClr val="000000"/>
                </a:outerShdw>
              </a:effectLst>
              <a:ea typeface="宋体" charset="-122"/>
            </a:endParaRPr>
          </a:p>
          <a:p>
            <a:pPr marL="228600" indent="-228600">
              <a:spcBef>
                <a:spcPct val="25000"/>
              </a:spcBef>
              <a:spcAft>
                <a:spcPct val="10000"/>
              </a:spcAft>
              <a:buClr>
                <a:srgbClr val="ABA69F"/>
              </a:buClr>
              <a:buFontTx/>
              <a:buChar char="•"/>
              <a:defRPr/>
            </a:pPr>
            <a:r>
              <a:rPr lang="zh-CN" altLang="en-US" sz="2800" dirty="0" smtClean="0">
                <a:effectLst>
                  <a:outerShdw blurRad="38100" dist="38100" dir="2700000" algn="tl">
                    <a:srgbClr val="000000"/>
                  </a:outerShdw>
                </a:effectLst>
                <a:ea typeface="宋体" charset="-122"/>
              </a:rPr>
              <a:t>用途</a:t>
            </a:r>
            <a:r>
              <a:rPr lang="en-US" altLang="zh-CN" sz="2800" dirty="0" smtClean="0">
                <a:effectLst>
                  <a:outerShdw blurRad="38100" dist="38100" dir="2700000" algn="tl">
                    <a:srgbClr val="000000"/>
                  </a:outerShdw>
                </a:effectLst>
                <a:ea typeface="宋体" charset="-122"/>
              </a:rPr>
              <a:t>:</a:t>
            </a:r>
          </a:p>
          <a:p>
            <a:pPr marL="746125" lvl="1" indent="-228600">
              <a:defRPr/>
            </a:pPr>
            <a:r>
              <a:rPr lang="zh-TW" altLang="en-US" sz="2400" dirty="0" smtClean="0">
                <a:effectLst>
                  <a:outerShdw blurRad="38100" dist="38100" dir="2700000" algn="tl">
                    <a:srgbClr val="000000"/>
                  </a:outerShdw>
                </a:effectLst>
                <a:ea typeface="宋体" charset="-122"/>
              </a:rPr>
              <a:t>對授權設備接入的連接進行認證</a:t>
            </a:r>
            <a:endParaRPr lang="zh-CN" altLang="en-US" sz="2400" dirty="0" smtClean="0">
              <a:effectLst>
                <a:outerShdw blurRad="38100" dist="38100" dir="2700000" algn="tl">
                  <a:srgbClr val="000000"/>
                </a:outerShdw>
              </a:effectLst>
              <a:ea typeface="宋体" charset="-122"/>
            </a:endParaRPr>
          </a:p>
          <a:p>
            <a:pPr marL="746125" lvl="1" indent="-228600">
              <a:defRPr/>
            </a:pPr>
            <a:r>
              <a:rPr lang="zh-TW" altLang="en-US" sz="2400" dirty="0" smtClean="0">
                <a:effectLst>
                  <a:outerShdw blurRad="38100" dist="38100" dir="2700000" algn="tl">
                    <a:srgbClr val="000000"/>
                  </a:outerShdw>
                </a:effectLst>
                <a:ea typeface="宋体" charset="-122"/>
              </a:rPr>
              <a:t>為設備分配穩定的內部</a:t>
            </a:r>
            <a:r>
              <a:rPr lang="en-US" altLang="zh-CN" sz="2400" dirty="0" smtClean="0">
                <a:effectLst>
                  <a:outerShdw blurRad="38100" dist="38100" dir="2700000" algn="tl">
                    <a:srgbClr val="000000"/>
                  </a:outerShdw>
                </a:effectLst>
                <a:ea typeface="宋体" charset="-122"/>
              </a:rPr>
              <a:t>IP</a:t>
            </a:r>
            <a:r>
              <a:rPr lang="zh-CN" altLang="en-US" sz="2400" dirty="0" smtClean="0">
                <a:effectLst>
                  <a:outerShdw blurRad="38100" dist="38100" dir="2700000" algn="tl">
                    <a:srgbClr val="000000"/>
                  </a:outerShdw>
                </a:effectLst>
                <a:ea typeface="宋体" charset="-122"/>
              </a:rPr>
              <a:t>地址</a:t>
            </a:r>
            <a:endParaRPr lang="en-US" altLang="zh-CN" sz="2400" dirty="0" smtClean="0">
              <a:effectLst>
                <a:outerShdw blurRad="38100" dist="38100" dir="2700000" algn="tl">
                  <a:srgbClr val="000000"/>
                </a:outerShdw>
              </a:effectLst>
              <a:ea typeface="宋体" charset="-122"/>
            </a:endParaRPr>
          </a:p>
          <a:p>
            <a:pPr marL="746125" lvl="1" indent="-228600">
              <a:defRPr/>
            </a:pPr>
            <a:r>
              <a:rPr lang="zh-TW" altLang="en-US" sz="2400" dirty="0" smtClean="0">
                <a:effectLst>
                  <a:outerShdw blurRad="38100" dist="38100" dir="2700000" algn="tl">
                    <a:srgbClr val="000000"/>
                  </a:outerShdw>
                </a:effectLst>
                <a:ea typeface="宋体" charset="-122"/>
              </a:rPr>
              <a:t>針對設備和應用程式的快速恢復</a:t>
            </a:r>
            <a:r>
              <a:rPr lang="en-US" altLang="zh-CN" sz="2400" dirty="0" smtClean="0">
                <a:effectLst>
                  <a:outerShdw blurRad="38100" dist="38100" dir="2700000" algn="tl">
                    <a:srgbClr val="000000"/>
                  </a:outerShdw>
                </a:effectLst>
                <a:ea typeface="宋体" charset="-122"/>
              </a:rPr>
              <a:t>/</a:t>
            </a:r>
            <a:r>
              <a:rPr lang="zh-TW" altLang="en-US" sz="2400" dirty="0" smtClean="0">
                <a:effectLst>
                  <a:outerShdw blurRad="38100" dist="38100" dir="2700000" algn="tl">
                    <a:srgbClr val="000000"/>
                  </a:outerShdw>
                </a:effectLst>
                <a:ea typeface="宋体" charset="-122"/>
              </a:rPr>
              <a:t>重新連接特性</a:t>
            </a:r>
            <a:endParaRPr lang="en-US" altLang="zh-CN" sz="2400" dirty="0" smtClean="0">
              <a:effectLst>
                <a:outerShdw blurRad="38100" dist="38100" dir="2700000" algn="tl">
                  <a:srgbClr val="000000"/>
                </a:outerShdw>
              </a:effectLst>
              <a:ea typeface="宋体" charset="-122"/>
            </a:endParaRPr>
          </a:p>
          <a:p>
            <a:pPr marL="746125" lvl="1" indent="-228600">
              <a:defRPr/>
            </a:pPr>
            <a:r>
              <a:rPr lang="zh-TW" altLang="en-US" sz="2400" dirty="0" smtClean="0">
                <a:effectLst>
                  <a:outerShdw blurRad="38100" dist="38100" dir="2700000" algn="tl">
                    <a:srgbClr val="000000"/>
                  </a:outerShdw>
                </a:effectLst>
                <a:ea typeface="宋体" charset="-122"/>
              </a:rPr>
              <a:t>協商金鑰，加密</a:t>
            </a:r>
            <a:r>
              <a:rPr lang="en-US" altLang="zh-CN" sz="2400" dirty="0" smtClean="0">
                <a:effectLst>
                  <a:outerShdw blurRad="38100" dist="38100" dir="2700000" algn="tl">
                    <a:srgbClr val="000000"/>
                  </a:outerShdw>
                </a:effectLst>
                <a:ea typeface="宋体" charset="-122"/>
              </a:rPr>
              <a:t>Internet</a:t>
            </a:r>
            <a:r>
              <a:rPr lang="zh-TW" altLang="en-US" sz="2400" dirty="0" smtClean="0">
                <a:effectLst>
                  <a:outerShdw blurRad="38100" dist="38100" dir="2700000" algn="tl">
                    <a:srgbClr val="000000"/>
                  </a:outerShdw>
                </a:effectLst>
                <a:ea typeface="宋体" charset="-122"/>
              </a:rPr>
              <a:t>上傳輸的資料</a:t>
            </a:r>
            <a:endParaRPr lang="en-US" altLang="zh-CN" sz="2400" dirty="0" smtClean="0">
              <a:effectLst>
                <a:outerShdw blurRad="38100" dist="38100" dir="2700000" algn="tl">
                  <a:srgbClr val="000000"/>
                </a:outerShdw>
              </a:effectLst>
              <a:ea typeface="宋体" charset="-122"/>
            </a:endParaRPr>
          </a:p>
          <a:p>
            <a:pPr marL="228600" indent="-228600">
              <a:spcBef>
                <a:spcPct val="25000"/>
              </a:spcBef>
              <a:spcAft>
                <a:spcPct val="10000"/>
              </a:spcAft>
              <a:buClr>
                <a:srgbClr val="ABA69F"/>
              </a:buClr>
              <a:buFontTx/>
              <a:buChar char="•"/>
              <a:defRPr/>
            </a:pPr>
            <a:endParaRPr lang="zh-CN" altLang="en-US" sz="2400" dirty="0" smtClean="0">
              <a:effectLst>
                <a:outerShdw blurRad="38100" dist="38100" dir="2700000" algn="tl">
                  <a:srgbClr val="000000"/>
                </a:outerShdw>
              </a:effectLst>
              <a:ea typeface="宋体"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458200" cy="707886"/>
          </a:xfrm>
        </p:spPr>
        <p:txBody>
          <a:bodyPr/>
          <a:lstStyle/>
          <a:p>
            <a:pPr>
              <a:defRPr/>
            </a:pPr>
            <a:r>
              <a:rPr lang="en-US" dirty="0" smtClean="0"/>
              <a:t> </a:t>
            </a:r>
            <a:r>
              <a:rPr lang="zh-TW" altLang="en-US" dirty="0" smtClean="0"/>
              <a:t>架設</a:t>
            </a:r>
            <a:r>
              <a:rPr lang="en-US" dirty="0" smtClean="0"/>
              <a:t>SCMDM2008 IT</a:t>
            </a:r>
            <a:r>
              <a:rPr lang="zh-TW" altLang="en-US" dirty="0" smtClean="0"/>
              <a:t>基礎架構細節</a:t>
            </a:r>
            <a:endParaRPr dirty="0"/>
          </a:p>
        </p:txBody>
      </p:sp>
      <p:sp>
        <p:nvSpPr>
          <p:cNvPr id="4" name="Text Placeholder 3"/>
          <p:cNvSpPr>
            <a:spLocks noGrp="1"/>
          </p:cNvSpPr>
          <p:nvPr>
            <p:ph sz="half" idx="4294967295"/>
          </p:nvPr>
        </p:nvSpPr>
        <p:spPr>
          <a:xfrm>
            <a:off x="381000" y="1038225"/>
            <a:ext cx="4114800" cy="4691063"/>
          </a:xfrm>
        </p:spPr>
        <p:txBody>
          <a:bodyPr/>
          <a:lstStyle/>
          <a:p>
            <a:pPr marL="339725" indent="-339725">
              <a:defRPr/>
            </a:pPr>
            <a:r>
              <a:rPr lang="zh-CN" altLang="en-US" dirty="0" smtClean="0">
                <a:effectLst>
                  <a:outerShdw blurRad="38100" dist="38100" dir="2700000" algn="tl">
                    <a:srgbClr val="000000"/>
                  </a:outerShdw>
                </a:effectLst>
                <a:ea typeface="宋体" charset="-122"/>
              </a:rPr>
              <a:t>需要</a:t>
            </a:r>
            <a:r>
              <a:rPr lang="en-US" altLang="zh-CN" dirty="0" smtClean="0">
                <a:effectLst>
                  <a:outerShdw blurRad="38100" dist="38100" dir="2700000" algn="tl">
                    <a:srgbClr val="000000"/>
                  </a:outerShdw>
                </a:effectLst>
                <a:ea typeface="宋体" charset="-122"/>
              </a:rPr>
              <a:t>:</a:t>
            </a:r>
          </a:p>
          <a:p>
            <a:pPr marL="673100" lvl="1" indent="-323850">
              <a:defRPr/>
            </a:pPr>
            <a:r>
              <a:rPr lang="en-US" altLang="zh-CN" sz="2000" dirty="0" smtClean="0">
                <a:effectLst>
                  <a:outerShdw blurRad="38100" dist="38100" dir="2700000" algn="tl">
                    <a:srgbClr val="000000"/>
                  </a:outerShdw>
                </a:effectLst>
                <a:ea typeface="宋体" charset="-122"/>
              </a:rPr>
              <a:t>Windows Server® 2003 SP2 64 bit</a:t>
            </a:r>
          </a:p>
          <a:p>
            <a:pPr marL="673100" lvl="1" indent="-323850">
              <a:defRPr/>
            </a:pPr>
            <a:r>
              <a:rPr lang="en-US" altLang="zh-CN" sz="2000" dirty="0" smtClean="0">
                <a:effectLst>
                  <a:outerShdw blurRad="38100" dist="38100" dir="2700000" algn="tl">
                    <a:srgbClr val="000000"/>
                  </a:outerShdw>
                </a:effectLst>
                <a:ea typeface="宋体" charset="-122"/>
              </a:rPr>
              <a:t>SQL Server™ 2005</a:t>
            </a:r>
          </a:p>
          <a:p>
            <a:pPr marL="673100" lvl="1" indent="-323850">
              <a:defRPr/>
            </a:pPr>
            <a:r>
              <a:rPr lang="en-US" altLang="zh-CN" sz="2000" dirty="0" smtClean="0">
                <a:effectLst>
                  <a:outerShdw blurRad="38100" dist="38100" dir="2700000" algn="tl">
                    <a:srgbClr val="000000"/>
                  </a:outerShdw>
                </a:effectLst>
                <a:ea typeface="宋体" charset="-122"/>
              </a:rPr>
              <a:t>Active Directory® (W2K3 SP1)</a:t>
            </a:r>
          </a:p>
          <a:p>
            <a:pPr marL="673100" lvl="1" indent="-323850">
              <a:defRPr/>
            </a:pPr>
            <a:r>
              <a:rPr lang="en-US" altLang="zh-CN" sz="2000" dirty="0" smtClean="0">
                <a:effectLst>
                  <a:outerShdw blurRad="38100" dist="38100" dir="2700000" algn="tl">
                    <a:srgbClr val="000000"/>
                  </a:outerShdw>
                </a:effectLst>
                <a:ea typeface="宋体" charset="-122"/>
              </a:rPr>
              <a:t>Microsoft Enterprise CA</a:t>
            </a:r>
          </a:p>
          <a:p>
            <a:pPr marL="673100" lvl="1" indent="-323850">
              <a:defRPr/>
            </a:pPr>
            <a:r>
              <a:rPr lang="en-US" altLang="zh-CN" sz="2000" dirty="0" smtClean="0">
                <a:effectLst>
                  <a:outerShdw blurRad="38100" dist="38100" dir="2700000" algn="tl">
                    <a:srgbClr val="000000"/>
                  </a:outerShdw>
                </a:effectLst>
                <a:ea typeface="宋体" charset="-122"/>
              </a:rPr>
              <a:t>WSUS 3.0 SP1</a:t>
            </a:r>
          </a:p>
          <a:p>
            <a:pPr marL="673100" lvl="1" indent="-323850">
              <a:defRPr/>
            </a:pPr>
            <a:r>
              <a:rPr lang="zh-TW" altLang="en-US" sz="2000" smtClean="0">
                <a:effectLst>
                  <a:outerShdw blurRad="38100" dist="38100" dir="2700000" algn="tl">
                    <a:srgbClr val="000000"/>
                  </a:outerShdw>
                </a:effectLst>
                <a:ea typeface="宋体" charset="-122"/>
              </a:rPr>
              <a:t>群組原則管理主控台</a:t>
            </a:r>
            <a:endParaRPr lang="zh-CN" altLang="en-US" sz="2000" dirty="0" smtClean="0">
              <a:effectLst>
                <a:outerShdw blurRad="38100" dist="38100" dir="2700000" algn="tl">
                  <a:srgbClr val="000000"/>
                </a:outerShdw>
              </a:effectLst>
              <a:ea typeface="宋体" charset="-122"/>
            </a:endParaRPr>
          </a:p>
          <a:p>
            <a:pPr marL="673100" lvl="1" indent="-323850">
              <a:defRPr/>
            </a:pPr>
            <a:r>
              <a:rPr lang="en-US" altLang="zh-CN" sz="2000" dirty="0" smtClean="0">
                <a:effectLst>
                  <a:outerShdw blurRad="38100" dist="38100" dir="2700000" algn="tl">
                    <a:srgbClr val="000000"/>
                  </a:outerShdw>
                </a:effectLst>
                <a:ea typeface="宋体" charset="-122"/>
              </a:rPr>
              <a:t>Microsoft </a:t>
            </a:r>
            <a:r>
              <a:rPr lang="en-US" altLang="zh-CN" sz="2000" dirty="0" err="1" smtClean="0">
                <a:effectLst>
                  <a:outerShdw blurRad="38100" dist="38100" dir="2700000" algn="tl">
                    <a:srgbClr val="000000"/>
                  </a:outerShdw>
                </a:effectLst>
                <a:ea typeface="宋体" charset="-122"/>
              </a:rPr>
              <a:t>PowerShell</a:t>
            </a:r>
            <a:r>
              <a:rPr lang="en-US" altLang="zh-CN" sz="2000" dirty="0" smtClean="0">
                <a:effectLst>
                  <a:outerShdw blurRad="38100" dist="38100" dir="2700000" algn="tl">
                    <a:srgbClr val="000000"/>
                  </a:outerShdw>
                </a:effectLst>
                <a:ea typeface="宋体" charset="-122"/>
              </a:rPr>
              <a:t> 1.0</a:t>
            </a:r>
          </a:p>
          <a:p>
            <a:pPr marL="673100" lvl="1" indent="-323850">
              <a:defRPr/>
            </a:pPr>
            <a:r>
              <a:rPr lang="en-US" altLang="zh-CN" sz="2000" dirty="0" err="1" smtClean="0">
                <a:effectLst>
                  <a:outerShdw blurRad="38100" dist="38100" dir="2700000" algn="tl">
                    <a:srgbClr val="000000"/>
                  </a:outerShdw>
                </a:effectLst>
                <a:ea typeface="宋体" charset="-122"/>
              </a:rPr>
              <a:t>.Net</a:t>
            </a:r>
            <a:r>
              <a:rPr lang="en-US" altLang="zh-CN" sz="2000" dirty="0" smtClean="0">
                <a:effectLst>
                  <a:outerShdw blurRad="38100" dist="38100" dir="2700000" algn="tl">
                    <a:srgbClr val="000000"/>
                  </a:outerShdw>
                </a:effectLst>
                <a:ea typeface="宋体" charset="-122"/>
              </a:rPr>
              <a:t> Framework 2.0</a:t>
            </a:r>
          </a:p>
          <a:p>
            <a:pPr marL="673100" lvl="1" indent="-323850">
              <a:defRPr/>
            </a:pPr>
            <a:r>
              <a:rPr lang="zh-CN" altLang="en-US" sz="2000" dirty="0" smtClean="0">
                <a:effectLst>
                  <a:outerShdw blurRad="38100" dist="38100" dir="2700000" algn="tl">
                    <a:srgbClr val="000000"/>
                  </a:outerShdw>
                </a:effectLst>
                <a:ea typeface="宋体" charset="-122"/>
              </a:rPr>
              <a:t>新版</a:t>
            </a:r>
            <a:r>
              <a:rPr lang="zh-CN" altLang="en-US" sz="2000" smtClean="0">
                <a:effectLst>
                  <a:outerShdw blurRad="38100" dist="38100" dir="2700000" algn="tl">
                    <a:srgbClr val="000000"/>
                  </a:outerShdw>
                </a:effectLst>
                <a:ea typeface="宋体" charset="-122"/>
              </a:rPr>
              <a:t>本的</a:t>
            </a:r>
            <a:r>
              <a:rPr lang="en-US" altLang="zh-CN" sz="2000" smtClean="0">
                <a:effectLst>
                  <a:outerShdw blurRad="38100" dist="38100" dir="2700000" algn="tl">
                    <a:srgbClr val="000000"/>
                  </a:outerShdw>
                </a:effectLst>
                <a:ea typeface="宋体" charset="-122"/>
              </a:rPr>
              <a:t>Microsoft Windows Mobile</a:t>
            </a:r>
            <a:endParaRPr lang="zh-CN" altLang="en-US" sz="2000" dirty="0" smtClean="0">
              <a:effectLst>
                <a:outerShdw blurRad="38100" dist="38100" dir="2700000" algn="tl">
                  <a:srgbClr val="000000"/>
                </a:outerShdw>
              </a:effectLst>
              <a:ea typeface="宋体" charset="-122"/>
            </a:endParaRPr>
          </a:p>
        </p:txBody>
      </p:sp>
      <p:sp>
        <p:nvSpPr>
          <p:cNvPr id="5" name="Content Placeholder 4"/>
          <p:cNvSpPr>
            <a:spLocks noGrp="1"/>
          </p:cNvSpPr>
          <p:nvPr>
            <p:ph sz="half" idx="4294967295"/>
          </p:nvPr>
        </p:nvSpPr>
        <p:spPr>
          <a:xfrm>
            <a:off x="4648200" y="1039813"/>
            <a:ext cx="4343400" cy="2012950"/>
          </a:xfrm>
        </p:spPr>
        <p:txBody>
          <a:bodyPr/>
          <a:lstStyle/>
          <a:p>
            <a:pPr marL="347663" indent="-347663">
              <a:defRPr/>
            </a:pPr>
            <a:r>
              <a:rPr lang="zh-CN" altLang="en-US" smtClean="0">
                <a:effectLst>
                  <a:outerShdw blurRad="38100" dist="38100" dir="2700000" algn="tl">
                    <a:srgbClr val="000000"/>
                  </a:outerShdw>
                </a:effectLst>
                <a:ea typeface="宋体" charset="-122"/>
              </a:rPr>
              <a:t>不需要</a:t>
            </a:r>
            <a:r>
              <a:rPr lang="en-US" altLang="zh-CN" smtClean="0">
                <a:effectLst>
                  <a:outerShdw blurRad="38100" dist="38100" dir="2700000" algn="tl">
                    <a:srgbClr val="000000"/>
                  </a:outerShdw>
                </a:effectLst>
                <a:ea typeface="宋体" charset="-122"/>
              </a:rPr>
              <a:t>:</a:t>
            </a:r>
            <a:endParaRPr lang="en-US" altLang="zh-CN" dirty="0" smtClean="0">
              <a:effectLst>
                <a:outerShdw blurRad="38100" dist="38100" dir="2700000" algn="tl">
                  <a:srgbClr val="000000"/>
                </a:outerShdw>
              </a:effectLst>
              <a:ea typeface="宋体" charset="-122"/>
            </a:endParaRPr>
          </a:p>
          <a:p>
            <a:pPr marL="673100" lvl="1" indent="-339725">
              <a:defRPr/>
            </a:pPr>
            <a:r>
              <a:rPr lang="en-US" altLang="zh-CN" sz="2000" dirty="0" smtClean="0">
                <a:effectLst>
                  <a:outerShdw blurRad="38100" dist="38100" dir="2700000" algn="tl">
                    <a:srgbClr val="000000"/>
                  </a:outerShdw>
                </a:effectLst>
                <a:ea typeface="宋体" charset="-122"/>
              </a:rPr>
              <a:t>Exchange Server (</a:t>
            </a:r>
            <a:r>
              <a:rPr lang="zh-CN" altLang="en-US" sz="2000" dirty="0" smtClean="0">
                <a:effectLst>
                  <a:outerShdw blurRad="38100" dist="38100" dir="2700000" algn="tl">
                    <a:srgbClr val="000000"/>
                  </a:outerShdw>
                </a:effectLst>
                <a:ea typeface="宋体" charset="-122"/>
              </a:rPr>
              <a:t>任何版本</a:t>
            </a:r>
            <a:r>
              <a:rPr lang="en-US" altLang="zh-CN" sz="2000" dirty="0" smtClean="0">
                <a:effectLst>
                  <a:outerShdw blurRad="38100" dist="38100" dir="2700000" algn="tl">
                    <a:srgbClr val="000000"/>
                  </a:outerShdw>
                </a:effectLst>
                <a:ea typeface="宋体" charset="-122"/>
              </a:rPr>
              <a:t>)</a:t>
            </a:r>
          </a:p>
          <a:p>
            <a:pPr marL="673100" lvl="1" indent="-339725">
              <a:defRPr/>
            </a:pPr>
            <a:r>
              <a:rPr lang="zh-TW" altLang="en-US" sz="2000" smtClean="0">
                <a:effectLst>
                  <a:outerShdw blurRad="38100" dist="38100" dir="2700000" algn="tl">
                    <a:srgbClr val="000000"/>
                  </a:outerShdw>
                </a:effectLst>
                <a:ea typeface="宋体" charset="-122"/>
              </a:rPr>
              <a:t>系統管理伺服器</a:t>
            </a:r>
            <a:endParaRPr lang="en-US" altLang="zh-CN" sz="2000" dirty="0" smtClean="0">
              <a:effectLst>
                <a:outerShdw blurRad="38100" dist="38100" dir="2700000" algn="tl">
                  <a:srgbClr val="000000"/>
                </a:outerShdw>
              </a:effectLst>
              <a:ea typeface="宋体" charset="-122"/>
            </a:endParaRPr>
          </a:p>
          <a:p>
            <a:pPr marL="673100" lvl="1" indent="-339725">
              <a:defRPr/>
            </a:pPr>
            <a:r>
              <a:rPr lang="zh-CN" altLang="en-US" sz="2000" smtClean="0">
                <a:effectLst>
                  <a:outerShdw blurRad="38100" dist="38100" dir="2700000" algn="tl">
                    <a:srgbClr val="000000"/>
                  </a:outerShdw>
                </a:effectLst>
                <a:ea typeface="宋体" charset="-122"/>
              </a:rPr>
              <a:t>系統中心</a:t>
            </a:r>
            <a:endParaRPr lang="en-US" altLang="zh-CN" sz="2000" dirty="0" smtClean="0">
              <a:effectLst>
                <a:outerShdw blurRad="38100" dist="38100" dir="2700000" algn="tl">
                  <a:srgbClr val="000000"/>
                </a:outerShdw>
              </a:effectLst>
              <a:ea typeface="宋体" charset="-122"/>
            </a:endParaRPr>
          </a:p>
          <a:p>
            <a:pPr marL="673100" lvl="1" indent="-339725">
              <a:defRPr/>
            </a:pPr>
            <a:r>
              <a:rPr lang="en-US" altLang="zh-CN" sz="2000" dirty="0" smtClean="0">
                <a:effectLst>
                  <a:outerShdw blurRad="38100" dist="38100" dir="2700000" algn="tl">
                    <a:srgbClr val="000000"/>
                  </a:outerShdw>
                </a:effectLst>
                <a:ea typeface="宋体" charset="-122"/>
              </a:rPr>
              <a:t>ISA Server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normAutofit fontScale="90000"/>
          </a:bodyPr>
          <a:lstStyle/>
          <a:p>
            <a:r>
              <a:rPr lang="en-US" sz="4000" dirty="0" smtClean="0"/>
              <a:t>MDM SP1 Feature Updates</a:t>
            </a:r>
            <a:endParaRPr lang="en-US" sz="4000" dirty="0"/>
          </a:p>
        </p:txBody>
      </p:sp>
      <p:sp>
        <p:nvSpPr>
          <p:cNvPr id="3" name="Content Placeholder 2"/>
          <p:cNvSpPr>
            <a:spLocks noGrp="1"/>
          </p:cNvSpPr>
          <p:nvPr>
            <p:ph type="body" sz="quarter" idx="10"/>
          </p:nvPr>
        </p:nvSpPr>
        <p:spPr>
          <a:xfrm>
            <a:off x="357158" y="1000108"/>
            <a:ext cx="8382000" cy="5446448"/>
          </a:xfrm>
        </p:spPr>
        <p:txBody>
          <a:bodyPr>
            <a:noAutofit/>
          </a:bodyPr>
          <a:lstStyle/>
          <a:p>
            <a:pPr marL="0" indent="0">
              <a:lnSpc>
                <a:spcPct val="100000"/>
              </a:lnSpc>
              <a:buNone/>
            </a:pPr>
            <a:r>
              <a:rPr lang="en-US" sz="1800" i="1" dirty="0" smtClean="0">
                <a:latin typeface="Segoe Light"/>
              </a:rPr>
              <a:t>Feature updates with MDM SP1 include:</a:t>
            </a:r>
          </a:p>
          <a:p>
            <a:pPr>
              <a:lnSpc>
                <a:spcPct val="100000"/>
              </a:lnSpc>
            </a:pPr>
            <a:r>
              <a:rPr lang="en-US" sz="1800" dirty="0" smtClean="0">
                <a:latin typeface="Segoe Light"/>
                <a:cs typeface="Segoe UI" pitchFamily="34" charset="0"/>
              </a:rPr>
              <a:t>Multiple Instance</a:t>
            </a:r>
          </a:p>
          <a:p>
            <a:pPr lvl="1"/>
            <a:r>
              <a:rPr sz="1400" dirty="0" smtClean="0">
                <a:latin typeface="Segoe Light"/>
                <a:cs typeface="Segoe UI" pitchFamily="34" charset="0"/>
              </a:rPr>
              <a:t>Enables </a:t>
            </a:r>
            <a:r>
              <a:rPr sz="1400" dirty="0">
                <a:latin typeface="Segoe Light"/>
                <a:cs typeface="Segoe UI" pitchFamily="34" charset="0"/>
              </a:rPr>
              <a:t>your customers to deploy more than one instance* of MDM within the same </a:t>
            </a:r>
            <a:r>
              <a:rPr sz="1400" dirty="0" smtClean="0">
                <a:latin typeface="Segoe Light"/>
                <a:cs typeface="Segoe UI" pitchFamily="34" charset="0"/>
              </a:rPr>
              <a:t>Active Directory Forest</a:t>
            </a:r>
            <a:endParaRPr sz="1400" dirty="0">
              <a:latin typeface="Segoe Light"/>
              <a:cs typeface="Segoe UI" pitchFamily="34" charset="0"/>
            </a:endParaRPr>
          </a:p>
          <a:p>
            <a:pPr lvl="1"/>
            <a:r>
              <a:rPr sz="1400" dirty="0">
                <a:latin typeface="Segoe Light"/>
                <a:cs typeface="Segoe UI" pitchFamily="34" charset="0"/>
              </a:rPr>
              <a:t>Gives organizations flexibility, enabling multiple divisions within same the organization with different administrative policies to share the same MDM </a:t>
            </a:r>
            <a:r>
              <a:rPr sz="1400" dirty="0" smtClean="0">
                <a:latin typeface="Segoe Light"/>
                <a:cs typeface="Segoe UI" pitchFamily="34" charset="0"/>
              </a:rPr>
              <a:t>infrastructure</a:t>
            </a:r>
            <a:endParaRPr sz="1400" dirty="0">
              <a:latin typeface="Segoe Light"/>
              <a:cs typeface="Segoe UI" pitchFamily="34" charset="0"/>
            </a:endParaRPr>
          </a:p>
          <a:p>
            <a:pPr lvl="1"/>
            <a:r>
              <a:rPr sz="1400" dirty="0">
                <a:latin typeface="Segoe Light"/>
                <a:cs typeface="Segoe UI" pitchFamily="34" charset="0"/>
              </a:rPr>
              <a:t>Helps support deployments of more than 30,000 devices within a single </a:t>
            </a:r>
            <a:r>
              <a:rPr sz="1400" dirty="0" smtClean="0">
                <a:latin typeface="Segoe Light"/>
                <a:cs typeface="Segoe UI" pitchFamily="34" charset="0"/>
              </a:rPr>
              <a:t>forest</a:t>
            </a:r>
            <a:endParaRPr sz="1400" dirty="0">
              <a:latin typeface="Segoe Light"/>
              <a:cs typeface="Segoe UI" pitchFamily="34" charset="0"/>
            </a:endParaRPr>
          </a:p>
          <a:p>
            <a:pPr>
              <a:lnSpc>
                <a:spcPct val="100000"/>
              </a:lnSpc>
            </a:pPr>
            <a:r>
              <a:rPr lang="en-US" sz="1800" dirty="0" smtClean="0">
                <a:latin typeface="Segoe Light"/>
                <a:cs typeface="Segoe UI" pitchFamily="34" charset="0"/>
              </a:rPr>
              <a:t>PIN Reset (available at remote console)</a:t>
            </a:r>
          </a:p>
          <a:p>
            <a:pPr lvl="1"/>
            <a:r>
              <a:rPr sz="1400" dirty="0">
                <a:latin typeface="Segoe Light"/>
                <a:cs typeface="Segoe UI" pitchFamily="34" charset="0"/>
              </a:rPr>
              <a:t>Enables IT Helpdesk to </a:t>
            </a:r>
            <a:r>
              <a:rPr sz="1400" dirty="0" smtClean="0">
                <a:latin typeface="Segoe Light"/>
                <a:cs typeface="Segoe UI" pitchFamily="34" charset="0"/>
              </a:rPr>
              <a:t>reset </a:t>
            </a:r>
            <a:r>
              <a:rPr sz="1400" dirty="0">
                <a:latin typeface="Segoe Light"/>
                <a:cs typeface="Segoe UI" pitchFamily="34" charset="0"/>
              </a:rPr>
              <a:t>PINs for user devices from a centralized </a:t>
            </a:r>
            <a:r>
              <a:rPr sz="1400" dirty="0" smtClean="0">
                <a:latin typeface="Segoe Light"/>
                <a:cs typeface="Segoe UI" pitchFamily="34" charset="0"/>
              </a:rPr>
              <a:t>console</a:t>
            </a:r>
            <a:endParaRPr sz="1400" dirty="0">
              <a:latin typeface="Segoe Light"/>
              <a:cs typeface="Segoe UI" pitchFamily="34" charset="0"/>
            </a:endParaRPr>
          </a:p>
          <a:p>
            <a:pPr lvl="1"/>
            <a:r>
              <a:rPr sz="1400" dirty="0">
                <a:latin typeface="Segoe Light"/>
                <a:cs typeface="Segoe UI" pitchFamily="34" charset="0"/>
              </a:rPr>
              <a:t>Helps keep devices accessible and minimizes loss of </a:t>
            </a:r>
            <a:r>
              <a:rPr sz="1400" dirty="0" smtClean="0">
                <a:latin typeface="Segoe Light"/>
                <a:cs typeface="Segoe UI" pitchFamily="34" charset="0"/>
              </a:rPr>
              <a:t>data</a:t>
            </a:r>
            <a:endParaRPr sz="1400" dirty="0">
              <a:latin typeface="Segoe Light"/>
              <a:cs typeface="Segoe UI" pitchFamily="34" charset="0"/>
            </a:endParaRPr>
          </a:p>
          <a:p>
            <a:pPr>
              <a:lnSpc>
                <a:spcPct val="100000"/>
              </a:lnSpc>
            </a:pPr>
            <a:r>
              <a:rPr lang="en-US" sz="1800" dirty="0" smtClean="0">
                <a:latin typeface="Segoe Light"/>
                <a:cs typeface="Segoe UI" pitchFamily="34" charset="0"/>
              </a:rPr>
              <a:t>Enrollment Auto Discovery (available at remote console)</a:t>
            </a:r>
          </a:p>
          <a:p>
            <a:pPr lvl="1"/>
            <a:r>
              <a:rPr sz="1400" dirty="0">
                <a:latin typeface="Segoe Light"/>
                <a:cs typeface="Segoe UI" pitchFamily="34" charset="0"/>
              </a:rPr>
              <a:t>Eases user enrollment experience—no complex </a:t>
            </a:r>
            <a:r>
              <a:rPr sz="1400" dirty="0" smtClean="0">
                <a:latin typeface="Segoe Light"/>
                <a:cs typeface="Segoe UI" pitchFamily="34" charset="0"/>
              </a:rPr>
              <a:t>Fully Qualified Domain Name (FQDN) or URL needed</a:t>
            </a:r>
            <a:endParaRPr sz="1400" dirty="0">
              <a:latin typeface="Segoe Light"/>
              <a:cs typeface="Segoe UI" pitchFamily="34" charset="0"/>
            </a:endParaRPr>
          </a:p>
          <a:p>
            <a:pPr lvl="1"/>
            <a:r>
              <a:rPr sz="1400" dirty="0">
                <a:latin typeface="Segoe Light"/>
                <a:cs typeface="Segoe UI" pitchFamily="34" charset="0"/>
              </a:rPr>
              <a:t>Helps eliminate guesswork and user confusion by allowing the enrollment server to match the user with the correct MDM </a:t>
            </a:r>
            <a:r>
              <a:rPr sz="1400" dirty="0" smtClean="0">
                <a:latin typeface="Segoe Light"/>
                <a:cs typeface="Segoe UI" pitchFamily="34" charset="0"/>
              </a:rPr>
              <a:t>instance</a:t>
            </a:r>
          </a:p>
          <a:p>
            <a:r>
              <a:rPr lang="en-US" sz="1800" dirty="0" smtClean="0">
                <a:latin typeface="Segoe Light"/>
                <a:cs typeface="Segoe UI" pitchFamily="34" charset="0"/>
              </a:rPr>
              <a:t>Runs with Windows Server 2008</a:t>
            </a:r>
          </a:p>
          <a:p>
            <a:pPr lvl="1"/>
            <a:r>
              <a:rPr sz="1400" dirty="0" smtClean="0">
                <a:latin typeface="Segoe Light"/>
              </a:rPr>
              <a:t>SP1 will run </a:t>
            </a:r>
            <a:r>
              <a:rPr sz="1400" dirty="0">
                <a:latin typeface="Segoe Light"/>
              </a:rPr>
              <a:t>against a </a:t>
            </a:r>
            <a:r>
              <a:rPr sz="1400" dirty="0" smtClean="0">
                <a:latin typeface="Segoe Light"/>
              </a:rPr>
              <a:t>domain/forest running WinServer </a:t>
            </a:r>
            <a:r>
              <a:rPr sz="1400" dirty="0">
                <a:latin typeface="Segoe Light"/>
              </a:rPr>
              <a:t>2008 AD Domain Services</a:t>
            </a:r>
            <a:endParaRPr sz="1400" dirty="0">
              <a:latin typeface="Segoe Light"/>
              <a:cs typeface="Segoe UI" pitchFamily="34" charset="0"/>
            </a:endParaRPr>
          </a:p>
          <a:p>
            <a:pPr>
              <a:lnSpc>
                <a:spcPct val="100000"/>
              </a:lnSpc>
            </a:pPr>
            <a:r>
              <a:rPr lang="en-US" sz="1800" dirty="0" smtClean="0">
                <a:latin typeface="Segoe Light"/>
                <a:cs typeface="Segoe UI" pitchFamily="34" charset="0"/>
              </a:rPr>
              <a:t>Performance/Scalability</a:t>
            </a:r>
          </a:p>
          <a:p>
            <a:pPr lvl="1">
              <a:lnSpc>
                <a:spcPct val="100000"/>
              </a:lnSpc>
            </a:pPr>
            <a:r>
              <a:rPr lang="en-US" sz="1400" dirty="0" smtClean="0">
                <a:latin typeface="Segoe Light"/>
                <a:cs typeface="Segoe UI" pitchFamily="34" charset="0"/>
              </a:rPr>
              <a:t>Planning a doubling of system/server capacity from MDM 2008 levels</a:t>
            </a:r>
          </a:p>
          <a:p>
            <a:endParaRPr lang="en-US" sz="1000" dirty="0" smtClean="0"/>
          </a:p>
          <a:p>
            <a:pPr algn="r">
              <a:buNone/>
            </a:pPr>
            <a:endParaRPr lang="en-US" sz="1000" dirty="0" smtClean="0"/>
          </a:p>
          <a:p>
            <a:endParaRPr lang="en-US" sz="2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a:xfrm>
            <a:off x="722313" y="2906713"/>
            <a:ext cx="7772400" cy="1107996"/>
          </a:xfrm>
        </p:spPr>
        <p:txBody>
          <a:bodyPr/>
          <a:lstStyle/>
          <a:p>
            <a:r>
              <a:rPr lang="en-US" altLang="zh-TW" sz="6600" dirty="0" smtClean="0"/>
              <a:t>Demo</a:t>
            </a:r>
            <a:endParaRPr lang="zh-TW" altLang="en-US" sz="6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idx="4294967295"/>
          </p:nvPr>
        </p:nvSpPr>
        <p:spPr>
          <a:xfrm>
            <a:off x="381000" y="228600"/>
            <a:ext cx="8458200" cy="667875"/>
          </a:xfrm>
        </p:spPr>
        <p:txBody>
          <a:bodyPr/>
          <a:lstStyle/>
          <a:p>
            <a:pPr>
              <a:defRPr/>
            </a:pPr>
            <a:r>
              <a:rPr lang="zh-CN" altLang="en-US" sz="4400" dirty="0" smtClean="0"/>
              <a:t>資源</a:t>
            </a:r>
            <a:endParaRPr sz="4400" dirty="0"/>
          </a:p>
        </p:txBody>
      </p:sp>
      <p:sp>
        <p:nvSpPr>
          <p:cNvPr id="1077251" name="Rectangle 3"/>
          <p:cNvSpPr>
            <a:spLocks noGrp="1" noChangeArrowheads="1"/>
          </p:cNvSpPr>
          <p:nvPr>
            <p:ph idx="4294967295"/>
          </p:nvPr>
        </p:nvSpPr>
        <p:spPr>
          <a:xfrm>
            <a:off x="381000" y="1337953"/>
            <a:ext cx="8458200" cy="3785652"/>
          </a:xfrm>
        </p:spPr>
        <p:txBody>
          <a:bodyPr/>
          <a:lstStyle/>
          <a:p>
            <a:pPr>
              <a:lnSpc>
                <a:spcPct val="70000"/>
              </a:lnSpc>
              <a:defRPr/>
            </a:pPr>
            <a:r>
              <a:rPr lang="zh-CN" altLang="en-US" sz="2000" dirty="0" smtClean="0">
                <a:effectLst>
                  <a:outerShdw blurRad="38100" dist="38100" dir="2700000" algn="tl">
                    <a:srgbClr val="000000"/>
                  </a:outerShdw>
                </a:effectLst>
                <a:ea typeface="宋体" charset="-122"/>
              </a:rPr>
              <a:t>概要內容</a:t>
            </a:r>
          </a:p>
          <a:p>
            <a:pPr lvl="1">
              <a:lnSpc>
                <a:spcPct val="70000"/>
              </a:lnSpc>
              <a:defRPr/>
            </a:pPr>
            <a:r>
              <a:rPr lang="en-US" altLang="zh-CN" sz="1600" dirty="0" smtClean="0">
                <a:effectLst>
                  <a:outerShdw blurRad="38100" dist="38100" dir="2700000" algn="tl">
                    <a:srgbClr val="000000"/>
                  </a:outerShdw>
                </a:effectLst>
                <a:ea typeface="宋体" charset="-122"/>
                <a:hlinkClick r:id="rId3"/>
              </a:rPr>
              <a:t>http://www.microsoft.com/windowsmobile/default.mspx</a:t>
            </a:r>
            <a:endParaRPr lang="en-US" altLang="zh-CN" sz="1600" dirty="0" smtClean="0">
              <a:effectLst>
                <a:outerShdw blurRad="38100" dist="38100" dir="2700000" algn="tl">
                  <a:srgbClr val="000000"/>
                </a:outerShdw>
              </a:effectLst>
              <a:ea typeface="宋体" charset="-122"/>
            </a:endParaRPr>
          </a:p>
          <a:p>
            <a:pPr lvl="1">
              <a:lnSpc>
                <a:spcPct val="70000"/>
              </a:lnSpc>
              <a:defRPr/>
            </a:pPr>
            <a:r>
              <a:rPr lang="en-US" altLang="zh-CN" sz="1600" dirty="0" smtClean="0">
                <a:effectLst>
                  <a:outerShdw blurRad="38100" dist="38100" dir="2700000" algn="tl">
                    <a:srgbClr val="000000"/>
                  </a:outerShdw>
                </a:effectLst>
                <a:ea typeface="宋体" charset="-122"/>
                <a:hlinkClick r:id="rId4"/>
              </a:rPr>
              <a:t>http://www.microsoft.com/windowsmobile/mobileoperators/default.mspx</a:t>
            </a:r>
            <a:r>
              <a:rPr lang="en-US" altLang="zh-CN" sz="1600" dirty="0" smtClean="0">
                <a:effectLst>
                  <a:outerShdw blurRad="38100" dist="38100" dir="2700000" algn="tl">
                    <a:srgbClr val="000000"/>
                  </a:outerShdw>
                </a:effectLst>
                <a:ea typeface="宋体" charset="-122"/>
              </a:rPr>
              <a:t> </a:t>
            </a:r>
          </a:p>
          <a:p>
            <a:pPr lvl="1">
              <a:lnSpc>
                <a:spcPct val="70000"/>
              </a:lnSpc>
              <a:defRPr/>
            </a:pPr>
            <a:r>
              <a:rPr lang="en-US" altLang="zh-CN" sz="1600" dirty="0" smtClean="0">
                <a:effectLst>
                  <a:outerShdw blurRad="38100" dist="38100" dir="2700000" algn="tl">
                    <a:srgbClr val="000000"/>
                  </a:outerShdw>
                </a:effectLst>
                <a:ea typeface="宋体" charset="-122"/>
                <a:hlinkClick r:id="rId5"/>
              </a:rPr>
              <a:t>http://www.microsoft.com/systemcenter/mobile/default.mspx</a:t>
            </a:r>
            <a:r>
              <a:rPr lang="en-US" altLang="zh-CN" sz="1600" dirty="0" smtClean="0">
                <a:effectLst>
                  <a:outerShdw blurRad="38100" dist="38100" dir="2700000" algn="tl">
                    <a:srgbClr val="000000"/>
                  </a:outerShdw>
                </a:effectLst>
                <a:ea typeface="宋体" charset="-122"/>
              </a:rPr>
              <a:t>  </a:t>
            </a:r>
          </a:p>
          <a:p>
            <a:pPr lvl="1">
              <a:lnSpc>
                <a:spcPct val="70000"/>
              </a:lnSpc>
              <a:defRPr/>
            </a:pPr>
            <a:endParaRPr lang="en-US" altLang="zh-CN" sz="1400" dirty="0" smtClean="0">
              <a:effectLst>
                <a:outerShdw blurRad="38100" dist="38100" dir="2700000" algn="tl">
                  <a:srgbClr val="000000"/>
                </a:outerShdw>
              </a:effectLst>
              <a:ea typeface="宋体" charset="-122"/>
            </a:endParaRPr>
          </a:p>
          <a:p>
            <a:pPr>
              <a:lnSpc>
                <a:spcPct val="70000"/>
              </a:lnSpc>
              <a:spcBef>
                <a:spcPts val="600"/>
              </a:spcBef>
              <a:defRPr/>
            </a:pPr>
            <a:r>
              <a:rPr lang="zh-CN" altLang="en-US" sz="2000" dirty="0" smtClean="0">
                <a:effectLst>
                  <a:outerShdw blurRad="38100" dist="38100" dir="2700000" algn="tl">
                    <a:srgbClr val="000000"/>
                  </a:outerShdw>
                </a:effectLst>
                <a:ea typeface="宋体" charset="-122"/>
              </a:rPr>
              <a:t>案例研究</a:t>
            </a:r>
          </a:p>
          <a:p>
            <a:pPr lvl="1">
              <a:lnSpc>
                <a:spcPct val="70000"/>
              </a:lnSpc>
              <a:defRPr/>
            </a:pPr>
            <a:r>
              <a:rPr lang="en-US" altLang="zh-CN" sz="1600" dirty="0" smtClean="0">
                <a:effectLst>
                  <a:outerShdw blurRad="38100" dist="38100" dir="2700000" algn="tl">
                    <a:srgbClr val="000000"/>
                  </a:outerShdw>
                </a:effectLst>
                <a:ea typeface="宋体" charset="-122"/>
                <a:hlinkClick r:id="rId6"/>
              </a:rPr>
              <a:t>http://www.microsoft.com/windowsmobile/business/success/default.mspx</a:t>
            </a:r>
            <a:endParaRPr lang="en-US" altLang="zh-CN" sz="1600" dirty="0" smtClean="0">
              <a:effectLst>
                <a:outerShdw blurRad="38100" dist="38100" dir="2700000" algn="tl">
                  <a:srgbClr val="000000"/>
                </a:outerShdw>
              </a:effectLst>
              <a:ea typeface="宋体" charset="-122"/>
            </a:endParaRPr>
          </a:p>
          <a:p>
            <a:pPr lvl="1">
              <a:lnSpc>
                <a:spcPct val="70000"/>
              </a:lnSpc>
              <a:defRPr/>
            </a:pPr>
            <a:r>
              <a:rPr lang="en-US" altLang="zh-CN" sz="1600" dirty="0" smtClean="0">
                <a:effectLst>
                  <a:outerShdw blurRad="38100" dist="38100" dir="2700000" algn="tl">
                    <a:srgbClr val="000000"/>
                  </a:outerShdw>
                </a:effectLst>
                <a:ea typeface="宋体" charset="-122"/>
                <a:hlinkClick r:id="rId7"/>
              </a:rPr>
              <a:t>http://www.microsoft.com/resources/casestudies/</a:t>
            </a:r>
            <a:r>
              <a:rPr lang="en-US" altLang="zh-CN" sz="1600" dirty="0" smtClean="0">
                <a:effectLst>
                  <a:outerShdw blurRad="38100" dist="38100" dir="2700000" algn="tl">
                    <a:srgbClr val="000000"/>
                  </a:outerShdw>
                </a:effectLst>
                <a:ea typeface="宋体" charset="-122"/>
              </a:rPr>
              <a:t>  </a:t>
            </a:r>
          </a:p>
          <a:p>
            <a:pPr lvl="1">
              <a:lnSpc>
                <a:spcPct val="70000"/>
              </a:lnSpc>
              <a:defRPr/>
            </a:pPr>
            <a:endParaRPr lang="en-US" altLang="zh-CN" sz="1600" dirty="0" smtClean="0">
              <a:effectLst>
                <a:outerShdw blurRad="38100" dist="38100" dir="2700000" algn="tl">
                  <a:srgbClr val="000000"/>
                </a:outerShdw>
              </a:effectLst>
              <a:ea typeface="宋体" charset="-122"/>
            </a:endParaRPr>
          </a:p>
          <a:p>
            <a:pPr>
              <a:lnSpc>
                <a:spcPct val="70000"/>
              </a:lnSpc>
              <a:defRPr/>
            </a:pPr>
            <a:r>
              <a:rPr lang="zh-CN" altLang="en-US" sz="2000" dirty="0" smtClean="0">
                <a:effectLst>
                  <a:outerShdw blurRad="38100" dist="38100" dir="2700000" algn="tl">
                    <a:srgbClr val="000000"/>
                  </a:outerShdw>
                </a:effectLst>
                <a:ea typeface="宋体" charset="-122"/>
              </a:rPr>
              <a:t>白皮書</a:t>
            </a:r>
          </a:p>
          <a:p>
            <a:pPr lvl="1">
              <a:lnSpc>
                <a:spcPct val="70000"/>
              </a:lnSpc>
              <a:defRPr/>
            </a:pPr>
            <a:r>
              <a:rPr lang="en-US" altLang="zh-CN" sz="1600" dirty="0" smtClean="0">
                <a:effectLst>
                  <a:outerShdw blurRad="38100" dist="38100" dir="2700000" algn="tl">
                    <a:srgbClr val="000000"/>
                  </a:outerShdw>
                </a:effectLst>
                <a:ea typeface="宋体" charset="-122"/>
                <a:hlinkClick r:id="rId8"/>
              </a:rPr>
              <a:t>http://www.microsoft.com/windowsmobile/business/strategy/default.mspx</a:t>
            </a:r>
            <a:r>
              <a:rPr lang="en-US" altLang="zh-CN" sz="1600" dirty="0" smtClean="0">
                <a:effectLst>
                  <a:outerShdw blurRad="38100" dist="38100" dir="2700000" algn="tl">
                    <a:srgbClr val="000000"/>
                  </a:outerShdw>
                </a:effectLst>
                <a:ea typeface="宋体" charset="-122"/>
              </a:rPr>
              <a:t>  </a:t>
            </a:r>
          </a:p>
          <a:p>
            <a:pPr lvl="1">
              <a:lnSpc>
                <a:spcPct val="70000"/>
              </a:lnSpc>
              <a:defRPr/>
            </a:pPr>
            <a:endParaRPr lang="en-US" altLang="zh-CN" sz="1600" dirty="0" smtClean="0">
              <a:effectLst>
                <a:outerShdw blurRad="38100" dist="38100" dir="2700000" algn="tl">
                  <a:srgbClr val="000000"/>
                </a:outerShdw>
              </a:effectLst>
              <a:ea typeface="宋体" charset="-122"/>
            </a:endParaRPr>
          </a:p>
          <a:p>
            <a:pPr>
              <a:lnSpc>
                <a:spcPct val="70000"/>
              </a:lnSpc>
              <a:defRPr/>
            </a:pPr>
            <a:r>
              <a:rPr lang="zh-CN" altLang="en-US" sz="2000" dirty="0" smtClean="0">
                <a:effectLst>
                  <a:outerShdw blurRad="38100" dist="38100" dir="2700000" algn="tl">
                    <a:srgbClr val="000000"/>
                  </a:outerShdw>
                </a:effectLst>
                <a:ea typeface="宋体" charset="-122"/>
              </a:rPr>
              <a:t>技術支援</a:t>
            </a:r>
          </a:p>
          <a:p>
            <a:pPr lvl="1">
              <a:lnSpc>
                <a:spcPct val="70000"/>
              </a:lnSpc>
              <a:defRPr/>
            </a:pPr>
            <a:r>
              <a:rPr lang="en-US" altLang="zh-CN" sz="1600" dirty="0" smtClean="0">
                <a:effectLst>
                  <a:outerShdw blurRad="38100" dist="38100" dir="2700000" algn="tl">
                    <a:srgbClr val="000000"/>
                  </a:outerShdw>
                </a:effectLst>
                <a:ea typeface="宋体" charset="-122"/>
                <a:hlinkClick r:id="rId9"/>
              </a:rPr>
              <a:t>http://technet.microsoft.com/default.aspx</a:t>
            </a:r>
            <a:r>
              <a:rPr lang="en-US" altLang="zh-CN" sz="1600" dirty="0" smtClean="0">
                <a:effectLst>
                  <a:outerShdw blurRad="38100" dist="38100" dir="2700000" algn="tl">
                    <a:srgbClr val="000000"/>
                  </a:outerShdw>
                </a:effectLst>
                <a:ea typeface="宋体" charset="-122"/>
              </a:rPr>
              <a:t> </a:t>
            </a:r>
          </a:p>
          <a:p>
            <a:pPr lvl="1">
              <a:lnSpc>
                <a:spcPct val="70000"/>
              </a:lnSpc>
              <a:defRPr/>
            </a:pPr>
            <a:r>
              <a:rPr lang="en-US" altLang="zh-CN" sz="1600" dirty="0" smtClean="0">
                <a:effectLst>
                  <a:outerShdw blurRad="38100" dist="38100" dir="2700000" algn="tl">
                    <a:srgbClr val="000000"/>
                  </a:outerShdw>
                </a:effectLst>
                <a:ea typeface="宋体" charset="-122"/>
                <a:hlinkClick r:id="rId10"/>
              </a:rPr>
              <a:t>http://msdn.microsoft.com/mobile/security</a:t>
            </a:r>
            <a:r>
              <a:rPr lang="en-US" altLang="zh-CN" sz="1600" dirty="0" smtClean="0">
                <a:effectLst>
                  <a:outerShdw blurRad="38100" dist="38100" dir="2700000" algn="tl">
                    <a:srgbClr val="000000"/>
                  </a:outerShdw>
                </a:effectLst>
                <a:ea typeface="宋体" charset="-122"/>
              </a:rPr>
              <a:t>  (</a:t>
            </a:r>
            <a:r>
              <a:rPr lang="zh-CN" altLang="en-US" sz="1600" dirty="0" smtClean="0">
                <a:effectLst>
                  <a:outerShdw blurRad="38100" dist="38100" dir="2700000" algn="tl">
                    <a:srgbClr val="000000"/>
                  </a:outerShdw>
                </a:effectLst>
                <a:ea typeface="宋体" charset="-122"/>
              </a:rPr>
              <a:t>移動安全性</a:t>
            </a:r>
            <a:r>
              <a:rPr lang="en-US" altLang="zh-CN" sz="1600" dirty="0" smtClean="0">
                <a:effectLst>
                  <a:outerShdw blurRad="38100" dist="38100" dir="2700000" algn="tl">
                    <a:srgbClr val="000000"/>
                  </a:outerShdw>
                </a:effectLst>
                <a:ea typeface="宋体" charset="-122"/>
              </a:rPr>
              <a:t>)</a:t>
            </a:r>
          </a:p>
          <a:p>
            <a:pPr lvl="1">
              <a:lnSpc>
                <a:spcPct val="70000"/>
              </a:lnSpc>
              <a:defRPr/>
            </a:pPr>
            <a:r>
              <a:rPr lang="en-US" altLang="zh-CN" sz="1600" dirty="0" smtClean="0">
                <a:effectLst>
                  <a:outerShdw blurRad="38100" dist="38100" dir="2700000" algn="tl">
                    <a:srgbClr val="000000"/>
                  </a:outerShdw>
                </a:effectLst>
                <a:ea typeface="宋体" charset="-122"/>
                <a:hlinkClick r:id="rId11"/>
              </a:rPr>
              <a:t>http://supportcenter.windowsmobiletraining.com</a:t>
            </a:r>
            <a:endParaRPr lang="en-US" altLang="zh-CN" sz="1400" dirty="0" smtClean="0">
              <a:effectLst>
                <a:outerShdw blurRad="38100" dist="38100" dir="2700000" algn="tl">
                  <a:srgbClr val="000000"/>
                </a:outerShdw>
              </a:effectLst>
              <a:ea typeface="宋体"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28596" y="2357430"/>
            <a:ext cx="8393112" cy="1015663"/>
          </a:xfrm>
        </p:spPr>
        <p:txBody>
          <a:bodyPr/>
          <a:lstStyle/>
          <a:p>
            <a:r>
              <a:rPr lang="en-US" altLang="zh-TW" sz="6000" dirty="0" smtClean="0"/>
              <a:t>Questions?</a:t>
            </a:r>
            <a:endParaRPr lang="zh-TW" altLang="en-US" sz="6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158" y="328080"/>
            <a:ext cx="8410575" cy="4216539"/>
          </a:xfrm>
        </p:spPr>
        <p:txBody>
          <a:bodyPr/>
          <a:lstStyle/>
          <a:p>
            <a:r>
              <a:rPr lang="en-US" altLang="zh-TW" dirty="0" smtClean="0">
                <a:ea typeface="新細明體" charset="-120"/>
              </a:rPr>
              <a:t>The People-Ready Business</a:t>
            </a:r>
            <a:br>
              <a:rPr lang="en-US" altLang="zh-TW" dirty="0" smtClean="0">
                <a:ea typeface="新細明體" charset="-120"/>
              </a:rPr>
            </a:br>
            <a:r>
              <a:rPr lang="en-US" altLang="zh-TW" dirty="0" smtClean="0">
                <a:ea typeface="新細明體" charset="-120"/>
              </a:rPr>
              <a:t/>
            </a:r>
            <a:br>
              <a:rPr lang="en-US" altLang="zh-TW" dirty="0" smtClean="0">
                <a:ea typeface="新細明體" charset="-120"/>
              </a:rPr>
            </a:br>
            <a:r>
              <a:rPr lang="zh-TW" altLang="en-US" dirty="0" smtClean="0"/>
              <a:t>您準備好了嗎</a:t>
            </a:r>
            <a:r>
              <a:rPr lang="en-US" altLang="zh-TW" dirty="0" smtClean="0"/>
              <a:t>?</a:t>
            </a:r>
            <a:r>
              <a:rPr lang="zh-TW" altLang="en-US" dirty="0" smtClean="0"/>
              <a:t/>
            </a:r>
            <a:br>
              <a:rPr lang="zh-TW" altLang="en-US" dirty="0" smtClean="0"/>
            </a:br>
            <a:r>
              <a:rPr lang="en-US" altLang="zh-TW" dirty="0" smtClean="0">
                <a:ea typeface="新細明體" charset="-120"/>
              </a:rPr>
              <a:t/>
            </a:r>
            <a:br>
              <a:rPr lang="en-US" altLang="zh-TW" dirty="0" smtClean="0">
                <a:ea typeface="新細明體" charset="-120"/>
              </a:rPr>
            </a:br>
            <a:r>
              <a:rPr lang="en-US" altLang="zh-TW" dirty="0" smtClean="0">
                <a:ea typeface="新細明體" charset="-120"/>
              </a:rPr>
              <a:t/>
            </a:r>
            <a:br>
              <a:rPr lang="en-US" altLang="zh-TW" dirty="0" smtClean="0">
                <a:ea typeface="新細明體" charset="-120"/>
              </a:rPr>
            </a:br>
            <a:r>
              <a:rPr lang="en-US" altLang="zh-TW" dirty="0" smtClean="0">
                <a:ea typeface="新細明體" charset="-120"/>
              </a:rPr>
              <a:t/>
            </a:r>
            <a:br>
              <a:rPr lang="en-US" altLang="zh-TW" dirty="0" smtClean="0">
                <a:ea typeface="新細明體" charset="-120"/>
              </a:rPr>
            </a:br>
            <a:endParaRPr lang="en-US" altLang="zh-TW" sz="2800" dirty="0" smtClean="0">
              <a:solidFill>
                <a:schemeClr val="accent1"/>
              </a:solidFill>
              <a:ea typeface="新細明體" charset="-120"/>
            </a:endParaRPr>
          </a:p>
        </p:txBody>
      </p:sp>
      <p:pic>
        <p:nvPicPr>
          <p:cNvPr id="10243" name="Picture 5" descr="PeopleReady Image"/>
          <p:cNvPicPr>
            <a:picLocks noChangeAspect="1" noChangeArrowheads="1"/>
          </p:cNvPicPr>
          <p:nvPr/>
        </p:nvPicPr>
        <p:blipFill>
          <a:blip r:embed="rId3"/>
          <a:srcRect/>
          <a:stretch>
            <a:fillRect/>
          </a:stretch>
        </p:blipFill>
        <p:spPr bwMode="auto">
          <a:xfrm>
            <a:off x="1428728" y="2268102"/>
            <a:ext cx="6118658" cy="458989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381000" y="1417638"/>
            <a:ext cx="8458200" cy="2031325"/>
          </a:xfrm>
        </p:spPr>
        <p:txBody>
          <a:bodyPr/>
          <a:lstStyle/>
          <a:p>
            <a:endParaRPr lang="en-US" altLang="zh-TW" sz="6000" dirty="0" smtClean="0"/>
          </a:p>
          <a:p>
            <a:pPr marL="1143000" indent="-1143000" algn="ctr">
              <a:buNone/>
            </a:pPr>
            <a:r>
              <a:rPr lang="zh-TW" altLang="en-US" sz="6000" dirty="0" smtClean="0"/>
              <a:t>您準備好了嗎</a:t>
            </a:r>
            <a:r>
              <a:rPr lang="en-US" altLang="zh-TW" sz="6000" dirty="0" smtClean="0"/>
              <a:t>?</a:t>
            </a:r>
            <a:endParaRPr lang="zh-TW" altLang="en-US" sz="60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8"/>
          <p:cNvSpPr txBox="1">
            <a:spLocks noChangeArrowheads="1"/>
          </p:cNvSpPr>
          <p:nvPr/>
        </p:nvSpPr>
        <p:spPr bwMode="auto">
          <a:xfrm rot="10800000" flipH="1">
            <a:off x="247650" y="1736725"/>
            <a:ext cx="552450" cy="4106863"/>
          </a:xfrm>
          <a:prstGeom prst="rect">
            <a:avLst/>
          </a:prstGeom>
          <a:noFill/>
          <a:ln w="9525">
            <a:noFill/>
            <a:miter lim="800000"/>
            <a:headEnd/>
            <a:tailEnd/>
          </a:ln>
        </p:spPr>
        <p:txBody>
          <a:bodyPr vert="eaVert">
            <a:spAutoFit/>
          </a:bodyPr>
          <a:lstStyle/>
          <a:p>
            <a:pPr>
              <a:spcBef>
                <a:spcPct val="50000"/>
              </a:spcBef>
            </a:pPr>
            <a:r>
              <a:rPr kumimoji="0" lang="en-US" altLang="zh-TW" sz="2400" i="1">
                <a:latin typeface="Segoe"/>
              </a:rPr>
              <a:t>Y/Y  % shipping growth</a:t>
            </a:r>
          </a:p>
        </p:txBody>
      </p:sp>
      <p:grpSp>
        <p:nvGrpSpPr>
          <p:cNvPr id="2" name="Group 77"/>
          <p:cNvGrpSpPr>
            <a:grpSpLocks/>
          </p:cNvGrpSpPr>
          <p:nvPr/>
        </p:nvGrpSpPr>
        <p:grpSpPr bwMode="auto">
          <a:xfrm>
            <a:off x="1195388" y="1489075"/>
            <a:ext cx="5981700" cy="4486275"/>
            <a:chOff x="560" y="688"/>
            <a:chExt cx="4416" cy="2826"/>
          </a:xfrm>
        </p:grpSpPr>
        <p:grpSp>
          <p:nvGrpSpPr>
            <p:cNvPr id="3" name="Group 72"/>
            <p:cNvGrpSpPr>
              <a:grpSpLocks/>
            </p:cNvGrpSpPr>
            <p:nvPr/>
          </p:nvGrpSpPr>
          <p:grpSpPr bwMode="auto">
            <a:xfrm>
              <a:off x="560" y="688"/>
              <a:ext cx="2208" cy="2826"/>
              <a:chOff x="-80" y="688"/>
              <a:chExt cx="4408" cy="2826"/>
            </a:xfrm>
          </p:grpSpPr>
          <p:sp>
            <p:nvSpPr>
              <p:cNvPr id="10311" name="Rectangle 50"/>
              <p:cNvSpPr>
                <a:spLocks noChangeArrowheads="1"/>
              </p:cNvSpPr>
              <p:nvPr/>
            </p:nvSpPr>
            <p:spPr bwMode="auto">
              <a:xfrm>
                <a:off x="-80" y="688"/>
                <a:ext cx="4408" cy="400"/>
              </a:xfrm>
              <a:prstGeom prst="rect">
                <a:avLst/>
              </a:prstGeom>
              <a:gradFill rotWithShape="1">
                <a:gsLst>
                  <a:gs pos="0">
                    <a:srgbClr val="000000">
                      <a:alpha val="0"/>
                    </a:srgbClr>
                  </a:gs>
                  <a:gs pos="100000">
                    <a:srgbClr val="000000">
                      <a:alpha val="53998"/>
                    </a:srgbClr>
                  </a:gs>
                </a:gsLst>
                <a:lin ang="0" scaled="1"/>
              </a:gradFill>
              <a:ln w="9525">
                <a:noFill/>
                <a:miter lim="800000"/>
                <a:headEnd/>
                <a:tailEnd/>
              </a:ln>
            </p:spPr>
            <p:txBody>
              <a:bodyPr wrap="none" anchor="ctr"/>
              <a:lstStyle/>
              <a:p>
                <a:endParaRPr kumimoji="0" lang="en-US" altLang="zh-TW"/>
              </a:p>
            </p:txBody>
          </p:sp>
          <p:sp>
            <p:nvSpPr>
              <p:cNvPr id="10312" name="Rectangle 51"/>
              <p:cNvSpPr>
                <a:spLocks noChangeArrowheads="1"/>
              </p:cNvSpPr>
              <p:nvPr/>
            </p:nvSpPr>
            <p:spPr bwMode="auto">
              <a:xfrm>
                <a:off x="-80" y="1496"/>
                <a:ext cx="4408"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endParaRPr kumimoji="0" lang="en-US" altLang="zh-TW"/>
              </a:p>
            </p:txBody>
          </p:sp>
          <p:sp>
            <p:nvSpPr>
              <p:cNvPr id="10313" name="Rectangle 52"/>
              <p:cNvSpPr>
                <a:spLocks noChangeArrowheads="1"/>
              </p:cNvSpPr>
              <p:nvPr/>
            </p:nvSpPr>
            <p:spPr bwMode="auto">
              <a:xfrm>
                <a:off x="-80" y="2305"/>
                <a:ext cx="4408"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endParaRPr kumimoji="0" lang="en-US" altLang="zh-TW"/>
              </a:p>
            </p:txBody>
          </p:sp>
          <p:sp>
            <p:nvSpPr>
              <p:cNvPr id="10314" name="Rectangle 53"/>
              <p:cNvSpPr>
                <a:spLocks noChangeArrowheads="1"/>
              </p:cNvSpPr>
              <p:nvPr/>
            </p:nvSpPr>
            <p:spPr bwMode="auto">
              <a:xfrm>
                <a:off x="-80" y="3114"/>
                <a:ext cx="4408"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endParaRPr kumimoji="0" lang="en-US" altLang="zh-TW"/>
              </a:p>
            </p:txBody>
          </p:sp>
        </p:grpSp>
        <p:grpSp>
          <p:nvGrpSpPr>
            <p:cNvPr id="4" name="Group 47"/>
            <p:cNvGrpSpPr>
              <a:grpSpLocks/>
            </p:cNvGrpSpPr>
            <p:nvPr/>
          </p:nvGrpSpPr>
          <p:grpSpPr bwMode="auto">
            <a:xfrm flipH="1">
              <a:off x="2768" y="688"/>
              <a:ext cx="2208" cy="2826"/>
              <a:chOff x="-80" y="688"/>
              <a:chExt cx="4408" cy="2826"/>
            </a:xfrm>
          </p:grpSpPr>
          <p:sp>
            <p:nvSpPr>
              <p:cNvPr id="10307" name="Rectangle 50"/>
              <p:cNvSpPr>
                <a:spLocks noChangeArrowheads="1"/>
              </p:cNvSpPr>
              <p:nvPr/>
            </p:nvSpPr>
            <p:spPr bwMode="auto">
              <a:xfrm>
                <a:off x="-80" y="688"/>
                <a:ext cx="4408"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endParaRPr kumimoji="0" lang="en-US" altLang="zh-TW"/>
              </a:p>
            </p:txBody>
          </p:sp>
          <p:sp>
            <p:nvSpPr>
              <p:cNvPr id="10308" name="Rectangle 51"/>
              <p:cNvSpPr>
                <a:spLocks noChangeArrowheads="1"/>
              </p:cNvSpPr>
              <p:nvPr/>
            </p:nvSpPr>
            <p:spPr bwMode="auto">
              <a:xfrm>
                <a:off x="-80" y="1496"/>
                <a:ext cx="4408"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endParaRPr kumimoji="0" lang="en-US" altLang="zh-TW"/>
              </a:p>
            </p:txBody>
          </p:sp>
          <p:sp>
            <p:nvSpPr>
              <p:cNvPr id="10309" name="Rectangle 52"/>
              <p:cNvSpPr>
                <a:spLocks noChangeArrowheads="1"/>
              </p:cNvSpPr>
              <p:nvPr/>
            </p:nvSpPr>
            <p:spPr bwMode="auto">
              <a:xfrm>
                <a:off x="-80" y="2305"/>
                <a:ext cx="4408"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endParaRPr kumimoji="0" lang="en-US" altLang="zh-TW"/>
              </a:p>
            </p:txBody>
          </p:sp>
          <p:sp>
            <p:nvSpPr>
              <p:cNvPr id="10310" name="Rectangle 53"/>
              <p:cNvSpPr>
                <a:spLocks noChangeArrowheads="1"/>
              </p:cNvSpPr>
              <p:nvPr/>
            </p:nvSpPr>
            <p:spPr bwMode="auto">
              <a:xfrm>
                <a:off x="-80" y="3114"/>
                <a:ext cx="4408"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endParaRPr kumimoji="0" lang="en-US" altLang="zh-TW"/>
              </a:p>
            </p:txBody>
          </p:sp>
        </p:grpSp>
      </p:grpSp>
      <p:sp>
        <p:nvSpPr>
          <p:cNvPr id="10244" name="Text Box 54"/>
          <p:cNvSpPr txBox="1">
            <a:spLocks noChangeArrowheads="1"/>
          </p:cNvSpPr>
          <p:nvPr/>
        </p:nvSpPr>
        <p:spPr bwMode="auto">
          <a:xfrm>
            <a:off x="817563" y="1216025"/>
            <a:ext cx="444500" cy="5022850"/>
          </a:xfrm>
          <a:prstGeom prst="rect">
            <a:avLst/>
          </a:prstGeom>
          <a:noFill/>
          <a:ln w="9525">
            <a:noFill/>
            <a:miter lim="800000"/>
            <a:headEnd/>
            <a:tailEnd/>
          </a:ln>
        </p:spPr>
        <p:txBody>
          <a:bodyPr wrap="none">
            <a:spAutoFit/>
          </a:bodyPr>
          <a:lstStyle/>
          <a:p>
            <a:pPr>
              <a:lnSpc>
                <a:spcPct val="185000"/>
              </a:lnSpc>
            </a:pPr>
            <a:r>
              <a:rPr kumimoji="0" lang="en-US" altLang="zh-TW" sz="2000" dirty="0">
                <a:latin typeface="Segoe Light"/>
              </a:rPr>
              <a:t>35</a:t>
            </a:r>
          </a:p>
          <a:p>
            <a:pPr>
              <a:lnSpc>
                <a:spcPct val="185000"/>
              </a:lnSpc>
            </a:pPr>
            <a:r>
              <a:rPr kumimoji="0" lang="en-US" altLang="zh-TW" sz="2000" dirty="0">
                <a:latin typeface="Segoe Light"/>
              </a:rPr>
              <a:t>30</a:t>
            </a:r>
          </a:p>
          <a:p>
            <a:pPr>
              <a:lnSpc>
                <a:spcPct val="185000"/>
              </a:lnSpc>
            </a:pPr>
            <a:r>
              <a:rPr kumimoji="0" lang="en-US" altLang="zh-TW" sz="2000" dirty="0">
                <a:latin typeface="Segoe Light"/>
              </a:rPr>
              <a:t>25</a:t>
            </a:r>
          </a:p>
          <a:p>
            <a:pPr>
              <a:lnSpc>
                <a:spcPct val="185000"/>
              </a:lnSpc>
            </a:pPr>
            <a:r>
              <a:rPr kumimoji="0" lang="en-US" altLang="zh-TW" sz="2000" dirty="0">
                <a:latin typeface="Segoe Light"/>
              </a:rPr>
              <a:t>20</a:t>
            </a:r>
          </a:p>
          <a:p>
            <a:pPr>
              <a:lnSpc>
                <a:spcPct val="185000"/>
              </a:lnSpc>
            </a:pPr>
            <a:r>
              <a:rPr kumimoji="0" lang="en-US" altLang="zh-TW" sz="2000" dirty="0">
                <a:latin typeface="Segoe Light"/>
              </a:rPr>
              <a:t>15</a:t>
            </a:r>
          </a:p>
          <a:p>
            <a:pPr>
              <a:lnSpc>
                <a:spcPct val="185000"/>
              </a:lnSpc>
            </a:pPr>
            <a:r>
              <a:rPr kumimoji="0" lang="en-US" altLang="zh-TW" sz="2000" dirty="0">
                <a:latin typeface="Segoe Light"/>
              </a:rPr>
              <a:t>10</a:t>
            </a:r>
          </a:p>
          <a:p>
            <a:pPr>
              <a:lnSpc>
                <a:spcPct val="185000"/>
              </a:lnSpc>
            </a:pPr>
            <a:r>
              <a:rPr kumimoji="0" lang="en-US" altLang="zh-TW" sz="2000" dirty="0">
                <a:latin typeface="Segoe Light"/>
              </a:rPr>
              <a:t>5</a:t>
            </a:r>
          </a:p>
          <a:p>
            <a:pPr>
              <a:lnSpc>
                <a:spcPct val="185000"/>
              </a:lnSpc>
            </a:pPr>
            <a:r>
              <a:rPr kumimoji="0" lang="en-US" altLang="zh-TW" sz="2000" dirty="0">
                <a:latin typeface="Segoe Light"/>
              </a:rPr>
              <a:t>0</a:t>
            </a:r>
          </a:p>
        </p:txBody>
      </p:sp>
      <p:sp>
        <p:nvSpPr>
          <p:cNvPr id="10245" name="Text Box 34"/>
          <p:cNvSpPr txBox="1">
            <a:spLocks noChangeArrowheads="1"/>
          </p:cNvSpPr>
          <p:nvPr/>
        </p:nvSpPr>
        <p:spPr bwMode="auto">
          <a:xfrm>
            <a:off x="3430588" y="6067425"/>
            <a:ext cx="1641475" cy="461963"/>
          </a:xfrm>
          <a:prstGeom prst="rect">
            <a:avLst/>
          </a:prstGeom>
          <a:noFill/>
          <a:ln w="9525">
            <a:noFill/>
            <a:miter lim="800000"/>
            <a:headEnd/>
            <a:tailEnd/>
          </a:ln>
        </p:spPr>
        <p:txBody>
          <a:bodyPr wrap="none">
            <a:spAutoFit/>
          </a:bodyPr>
          <a:lstStyle/>
          <a:p>
            <a:r>
              <a:rPr kumimoji="0" lang="en-US" altLang="zh-TW" sz="2400" i="1">
                <a:latin typeface="Segoe"/>
              </a:rPr>
              <a:t>2006-2012</a:t>
            </a:r>
          </a:p>
        </p:txBody>
      </p:sp>
      <p:sp>
        <p:nvSpPr>
          <p:cNvPr id="10246" name="TextBox 1043"/>
          <p:cNvSpPr txBox="1">
            <a:spLocks noChangeArrowheads="1"/>
          </p:cNvSpPr>
          <p:nvPr/>
        </p:nvSpPr>
        <p:spPr bwMode="auto">
          <a:xfrm>
            <a:off x="381000" y="6610350"/>
            <a:ext cx="3770313" cy="261938"/>
          </a:xfrm>
          <a:prstGeom prst="rect">
            <a:avLst/>
          </a:prstGeom>
          <a:noFill/>
          <a:ln w="9525">
            <a:noFill/>
            <a:miter lim="800000"/>
            <a:headEnd/>
            <a:tailEnd/>
          </a:ln>
        </p:spPr>
        <p:txBody>
          <a:bodyPr wrap="none">
            <a:spAutoFit/>
          </a:bodyPr>
          <a:lstStyle/>
          <a:p>
            <a:r>
              <a:rPr kumimoji="0" lang="en-US" altLang="zh-TW" sz="1100">
                <a:latin typeface="Segoe"/>
              </a:rPr>
              <a:t>SOURCE: </a:t>
            </a:r>
            <a:r>
              <a:rPr kumimoji="0" lang="en-US" altLang="zh-TW" sz="1100"/>
              <a:t>According to analyst firm Berg Insight May 2007</a:t>
            </a:r>
            <a:endParaRPr kumimoji="0" lang="en-US" altLang="zh-TW" sz="2400">
              <a:latin typeface="Segoe"/>
            </a:endParaRPr>
          </a:p>
        </p:txBody>
      </p:sp>
      <p:grpSp>
        <p:nvGrpSpPr>
          <p:cNvPr id="5" name="Group 87"/>
          <p:cNvGrpSpPr>
            <a:grpSpLocks/>
          </p:cNvGrpSpPr>
          <p:nvPr/>
        </p:nvGrpSpPr>
        <p:grpSpPr bwMode="auto">
          <a:xfrm>
            <a:off x="7010400" y="2606675"/>
            <a:ext cx="1773238" cy="1584325"/>
            <a:chOff x="4642" y="1454"/>
            <a:chExt cx="1117" cy="998"/>
          </a:xfrm>
        </p:grpSpPr>
        <p:grpSp>
          <p:nvGrpSpPr>
            <p:cNvPr id="6" name="Group 75"/>
            <p:cNvGrpSpPr>
              <a:grpSpLocks/>
            </p:cNvGrpSpPr>
            <p:nvPr/>
          </p:nvGrpSpPr>
          <p:grpSpPr bwMode="auto">
            <a:xfrm>
              <a:off x="4642" y="1454"/>
              <a:ext cx="1117" cy="998"/>
              <a:chOff x="4642" y="1466"/>
              <a:chExt cx="1117" cy="998"/>
            </a:xfrm>
          </p:grpSpPr>
          <p:sp>
            <p:nvSpPr>
              <p:cNvPr id="10303" name="AutoShape 65"/>
              <p:cNvSpPr>
                <a:spLocks noChangeArrowheads="1"/>
              </p:cNvSpPr>
              <p:nvPr/>
            </p:nvSpPr>
            <p:spPr bwMode="auto">
              <a:xfrm>
                <a:off x="4759" y="1586"/>
                <a:ext cx="883" cy="758"/>
              </a:xfrm>
              <a:prstGeom prst="roundRect">
                <a:avLst>
                  <a:gd name="adj" fmla="val 16667"/>
                </a:avLst>
              </a:prstGeom>
              <a:gradFill rotWithShape="1">
                <a:gsLst>
                  <a:gs pos="0">
                    <a:srgbClr val="CC00CC"/>
                  </a:gs>
                  <a:gs pos="100000">
                    <a:srgbClr val="E992E9"/>
                  </a:gs>
                </a:gsLst>
                <a:lin ang="2700000" scaled="1"/>
              </a:gradFill>
              <a:ln w="12700" algn="ctr">
                <a:noFill/>
                <a:round/>
                <a:headEnd/>
                <a:tailEnd/>
              </a:ln>
            </p:spPr>
            <p:txBody>
              <a:bodyPr wrap="none" anchor="ctr"/>
              <a:lstStyle/>
              <a:p>
                <a:endParaRPr kumimoji="0" lang="en-US" altLang="zh-TW">
                  <a:solidFill>
                    <a:schemeClr val="bg1"/>
                  </a:solidFill>
                </a:endParaRPr>
              </a:p>
            </p:txBody>
          </p:sp>
          <p:pic>
            <p:nvPicPr>
              <p:cNvPr id="10304" name="Picture 71" descr="cooltools-shape"/>
              <p:cNvPicPr>
                <a:picLocks noChangeAspect="1" noChangeArrowheads="1"/>
              </p:cNvPicPr>
              <p:nvPr/>
            </p:nvPicPr>
            <p:blipFill>
              <a:blip r:embed="rId3"/>
              <a:srcRect/>
              <a:stretch>
                <a:fillRect/>
              </a:stretch>
            </p:blipFill>
            <p:spPr bwMode="auto">
              <a:xfrm>
                <a:off x="4642" y="1466"/>
                <a:ext cx="1117" cy="998"/>
              </a:xfrm>
              <a:prstGeom prst="rect">
                <a:avLst/>
              </a:prstGeom>
              <a:noFill/>
              <a:ln w="12700" algn="ctr">
                <a:noFill/>
                <a:miter lim="800000"/>
                <a:headEnd/>
                <a:tailEnd/>
              </a:ln>
            </p:spPr>
          </p:pic>
        </p:grpSp>
        <p:grpSp>
          <p:nvGrpSpPr>
            <p:cNvPr id="7" name="Group 64"/>
            <p:cNvGrpSpPr>
              <a:grpSpLocks/>
            </p:cNvGrpSpPr>
            <p:nvPr/>
          </p:nvGrpSpPr>
          <p:grpSpPr bwMode="auto">
            <a:xfrm>
              <a:off x="4812" y="1966"/>
              <a:ext cx="780" cy="297"/>
              <a:chOff x="4684" y="1935"/>
              <a:chExt cx="912" cy="347"/>
            </a:xfrm>
          </p:grpSpPr>
          <p:pic>
            <p:nvPicPr>
              <p:cNvPr id="10301" name="Picture 39" descr="HP tc 4200 tablet PC"/>
              <p:cNvPicPr>
                <a:picLocks noChangeAspect="1" noChangeArrowheads="1"/>
              </p:cNvPicPr>
              <p:nvPr/>
            </p:nvPicPr>
            <p:blipFill>
              <a:blip r:embed="rId4"/>
              <a:srcRect/>
              <a:stretch>
                <a:fillRect/>
              </a:stretch>
            </p:blipFill>
            <p:spPr bwMode="auto">
              <a:xfrm>
                <a:off x="4684" y="1941"/>
                <a:ext cx="566" cy="341"/>
              </a:xfrm>
              <a:prstGeom prst="rect">
                <a:avLst/>
              </a:prstGeom>
              <a:noFill/>
              <a:ln w="9525">
                <a:noFill/>
                <a:miter lim="800000"/>
                <a:headEnd/>
                <a:tailEnd/>
              </a:ln>
            </p:spPr>
          </p:pic>
          <p:pic>
            <p:nvPicPr>
              <p:cNvPr id="10302" name="Picture 45" descr="HP Evo Notebook with MSN 8 angled"/>
              <p:cNvPicPr>
                <a:picLocks noChangeAspect="1" noChangeArrowheads="1"/>
              </p:cNvPicPr>
              <p:nvPr/>
            </p:nvPicPr>
            <p:blipFill>
              <a:blip r:embed="rId5"/>
              <a:srcRect/>
              <a:stretch>
                <a:fillRect/>
              </a:stretch>
            </p:blipFill>
            <p:spPr bwMode="auto">
              <a:xfrm>
                <a:off x="5254" y="1935"/>
                <a:ext cx="342" cy="309"/>
              </a:xfrm>
              <a:prstGeom prst="rect">
                <a:avLst/>
              </a:prstGeom>
              <a:noFill/>
              <a:ln w="9525">
                <a:noFill/>
                <a:miter lim="800000"/>
                <a:headEnd/>
                <a:tailEnd/>
              </a:ln>
            </p:spPr>
          </p:pic>
        </p:grpSp>
        <p:sp>
          <p:nvSpPr>
            <p:cNvPr id="10300" name="Text Box 36"/>
            <p:cNvSpPr txBox="1">
              <a:spLocks noChangeArrowheads="1"/>
            </p:cNvSpPr>
            <p:nvPr/>
          </p:nvSpPr>
          <p:spPr bwMode="auto">
            <a:xfrm>
              <a:off x="4867" y="1623"/>
              <a:ext cx="658" cy="368"/>
            </a:xfrm>
            <a:prstGeom prst="rect">
              <a:avLst/>
            </a:prstGeom>
            <a:noFill/>
            <a:ln w="9525">
              <a:noFill/>
              <a:miter lim="800000"/>
              <a:headEnd/>
              <a:tailEnd/>
            </a:ln>
          </p:spPr>
          <p:txBody>
            <a:bodyPr>
              <a:spAutoFit/>
            </a:bodyPr>
            <a:lstStyle/>
            <a:p>
              <a:r>
                <a:rPr kumimoji="0" lang="en-US" altLang="zh-TW" sz="2000">
                  <a:solidFill>
                    <a:srgbClr val="000000"/>
                  </a:solidFill>
                  <a:latin typeface="Segoe"/>
                </a:rPr>
                <a:t>18.6%</a:t>
              </a:r>
              <a:r>
                <a:rPr kumimoji="0" lang="en-US" altLang="zh-TW" sz="1200">
                  <a:solidFill>
                    <a:srgbClr val="000000"/>
                  </a:solidFill>
                  <a:latin typeface="Segoe"/>
                </a:rPr>
                <a:t/>
              </a:r>
              <a:br>
                <a:rPr kumimoji="0" lang="en-US" altLang="zh-TW" sz="1200">
                  <a:solidFill>
                    <a:srgbClr val="000000"/>
                  </a:solidFill>
                  <a:latin typeface="Segoe"/>
                </a:rPr>
              </a:br>
              <a:r>
                <a:rPr kumimoji="0" lang="en-US" altLang="zh-TW" sz="1200">
                  <a:solidFill>
                    <a:srgbClr val="000000"/>
                  </a:solidFill>
                  <a:latin typeface="Segoe"/>
                </a:rPr>
                <a:t>Mobile PCs</a:t>
              </a:r>
            </a:p>
          </p:txBody>
        </p:sp>
      </p:grpSp>
      <p:grpSp>
        <p:nvGrpSpPr>
          <p:cNvPr id="8" name="Group 88"/>
          <p:cNvGrpSpPr>
            <a:grpSpLocks/>
          </p:cNvGrpSpPr>
          <p:nvPr/>
        </p:nvGrpSpPr>
        <p:grpSpPr bwMode="auto">
          <a:xfrm>
            <a:off x="7010400" y="4359275"/>
            <a:ext cx="1773238" cy="1584325"/>
            <a:chOff x="4642" y="2340"/>
            <a:chExt cx="1117" cy="998"/>
          </a:xfrm>
        </p:grpSpPr>
        <p:grpSp>
          <p:nvGrpSpPr>
            <p:cNvPr id="9" name="Group 76"/>
            <p:cNvGrpSpPr>
              <a:grpSpLocks/>
            </p:cNvGrpSpPr>
            <p:nvPr/>
          </p:nvGrpSpPr>
          <p:grpSpPr bwMode="auto">
            <a:xfrm>
              <a:off x="4642" y="2340"/>
              <a:ext cx="1117" cy="998"/>
              <a:chOff x="4642" y="2254"/>
              <a:chExt cx="1117" cy="998"/>
            </a:xfrm>
          </p:grpSpPr>
          <p:sp>
            <p:nvSpPr>
              <p:cNvPr id="10296" name="AutoShape 66"/>
              <p:cNvSpPr>
                <a:spLocks noChangeArrowheads="1"/>
              </p:cNvSpPr>
              <p:nvPr/>
            </p:nvSpPr>
            <p:spPr bwMode="auto">
              <a:xfrm>
                <a:off x="4759" y="2374"/>
                <a:ext cx="883" cy="758"/>
              </a:xfrm>
              <a:prstGeom prst="roundRect">
                <a:avLst>
                  <a:gd name="adj" fmla="val 16667"/>
                </a:avLst>
              </a:prstGeom>
              <a:gradFill rotWithShape="1">
                <a:gsLst>
                  <a:gs pos="0">
                    <a:srgbClr val="3366CC"/>
                  </a:gs>
                  <a:gs pos="100000">
                    <a:srgbClr val="A8BEE9"/>
                  </a:gs>
                </a:gsLst>
                <a:lin ang="2700000" scaled="1"/>
              </a:gradFill>
              <a:ln w="12700" algn="ctr">
                <a:noFill/>
                <a:round/>
                <a:headEnd/>
                <a:tailEnd/>
              </a:ln>
            </p:spPr>
            <p:txBody>
              <a:bodyPr wrap="none" anchor="ctr"/>
              <a:lstStyle/>
              <a:p>
                <a:endParaRPr kumimoji="0" lang="en-US" altLang="zh-TW">
                  <a:solidFill>
                    <a:schemeClr val="bg1"/>
                  </a:solidFill>
                </a:endParaRPr>
              </a:p>
            </p:txBody>
          </p:sp>
          <p:pic>
            <p:nvPicPr>
              <p:cNvPr id="10297" name="Picture 72" descr="cooltools-shape"/>
              <p:cNvPicPr>
                <a:picLocks noChangeAspect="1" noChangeArrowheads="1"/>
              </p:cNvPicPr>
              <p:nvPr/>
            </p:nvPicPr>
            <p:blipFill>
              <a:blip r:embed="rId3">
                <a:lum bright="8000"/>
              </a:blip>
              <a:srcRect/>
              <a:stretch>
                <a:fillRect/>
              </a:stretch>
            </p:blipFill>
            <p:spPr bwMode="auto">
              <a:xfrm>
                <a:off x="4642" y="2254"/>
                <a:ext cx="1117" cy="998"/>
              </a:xfrm>
              <a:prstGeom prst="rect">
                <a:avLst/>
              </a:prstGeom>
              <a:noFill/>
              <a:ln w="12700" algn="ctr">
                <a:noFill/>
                <a:miter lim="800000"/>
                <a:headEnd/>
                <a:tailEnd/>
              </a:ln>
            </p:spPr>
          </p:pic>
        </p:grpSp>
        <p:grpSp>
          <p:nvGrpSpPr>
            <p:cNvPr id="10" name="Group 63"/>
            <p:cNvGrpSpPr>
              <a:grpSpLocks/>
            </p:cNvGrpSpPr>
            <p:nvPr/>
          </p:nvGrpSpPr>
          <p:grpSpPr bwMode="auto">
            <a:xfrm>
              <a:off x="4964" y="2801"/>
              <a:ext cx="503" cy="314"/>
              <a:chOff x="6778" y="3290"/>
              <a:chExt cx="588" cy="367"/>
            </a:xfrm>
          </p:grpSpPr>
          <p:pic>
            <p:nvPicPr>
              <p:cNvPr id="10293" name="Picture 42" descr="sprint-pcs-vision-phone"/>
              <p:cNvPicPr>
                <a:picLocks noChangeAspect="1" noChangeArrowheads="1"/>
              </p:cNvPicPr>
              <p:nvPr/>
            </p:nvPicPr>
            <p:blipFill>
              <a:blip r:embed="rId6">
                <a:lum bright="12000" contrast="18000"/>
              </a:blip>
              <a:srcRect/>
              <a:stretch>
                <a:fillRect/>
              </a:stretch>
            </p:blipFill>
            <p:spPr bwMode="auto">
              <a:xfrm>
                <a:off x="6778" y="3290"/>
                <a:ext cx="157" cy="367"/>
              </a:xfrm>
              <a:prstGeom prst="rect">
                <a:avLst/>
              </a:prstGeom>
              <a:noFill/>
              <a:ln w="9525">
                <a:noFill/>
                <a:miter lim="800000"/>
                <a:headEnd/>
                <a:tailEnd/>
              </a:ln>
            </p:spPr>
          </p:pic>
          <p:pic>
            <p:nvPicPr>
              <p:cNvPr id="10294" name="Picture 43" descr="nokia-small"/>
              <p:cNvPicPr>
                <a:picLocks noChangeAspect="1" noChangeArrowheads="1"/>
              </p:cNvPicPr>
              <p:nvPr/>
            </p:nvPicPr>
            <p:blipFill>
              <a:blip r:embed="rId7"/>
              <a:srcRect/>
              <a:stretch>
                <a:fillRect/>
              </a:stretch>
            </p:blipFill>
            <p:spPr bwMode="auto">
              <a:xfrm>
                <a:off x="6965" y="3341"/>
                <a:ext cx="132" cy="315"/>
              </a:xfrm>
              <a:prstGeom prst="rect">
                <a:avLst/>
              </a:prstGeom>
              <a:noFill/>
              <a:ln w="9525">
                <a:noFill/>
                <a:miter lim="800000"/>
                <a:headEnd/>
                <a:tailEnd/>
              </a:ln>
            </p:spPr>
          </p:pic>
          <p:pic>
            <p:nvPicPr>
              <p:cNvPr id="10295" name="Picture 44" descr="razr"/>
              <p:cNvPicPr>
                <a:picLocks noChangeAspect="1" noChangeArrowheads="1"/>
              </p:cNvPicPr>
              <p:nvPr/>
            </p:nvPicPr>
            <p:blipFill>
              <a:blip r:embed="rId8"/>
              <a:srcRect/>
              <a:stretch>
                <a:fillRect/>
              </a:stretch>
            </p:blipFill>
            <p:spPr bwMode="auto">
              <a:xfrm>
                <a:off x="7112" y="3367"/>
                <a:ext cx="254" cy="278"/>
              </a:xfrm>
              <a:prstGeom prst="rect">
                <a:avLst/>
              </a:prstGeom>
              <a:noFill/>
              <a:ln w="9525">
                <a:noFill/>
                <a:miter lim="800000"/>
                <a:headEnd/>
                <a:tailEnd/>
              </a:ln>
            </p:spPr>
          </p:pic>
        </p:grpSp>
        <p:sp>
          <p:nvSpPr>
            <p:cNvPr id="10292" name="Text Box 36"/>
            <p:cNvSpPr txBox="1">
              <a:spLocks noChangeArrowheads="1"/>
            </p:cNvSpPr>
            <p:nvPr/>
          </p:nvSpPr>
          <p:spPr bwMode="auto">
            <a:xfrm>
              <a:off x="4777" y="2498"/>
              <a:ext cx="844" cy="368"/>
            </a:xfrm>
            <a:prstGeom prst="rect">
              <a:avLst/>
            </a:prstGeom>
            <a:noFill/>
            <a:ln w="9525">
              <a:noFill/>
              <a:miter lim="800000"/>
              <a:headEnd/>
              <a:tailEnd/>
            </a:ln>
          </p:spPr>
          <p:txBody>
            <a:bodyPr>
              <a:spAutoFit/>
            </a:bodyPr>
            <a:lstStyle/>
            <a:p>
              <a:r>
                <a:rPr kumimoji="0" lang="en-US" altLang="zh-TW" sz="2000">
                  <a:solidFill>
                    <a:srgbClr val="000000"/>
                  </a:solidFill>
                  <a:latin typeface="Segoe"/>
                </a:rPr>
                <a:t>5.8%</a:t>
              </a:r>
              <a:r>
                <a:rPr kumimoji="0" lang="en-US" altLang="zh-TW" sz="1200">
                  <a:solidFill>
                    <a:srgbClr val="000000"/>
                  </a:solidFill>
                  <a:latin typeface="Segoe"/>
                </a:rPr>
                <a:t/>
              </a:r>
              <a:br>
                <a:rPr kumimoji="0" lang="en-US" altLang="zh-TW" sz="1200">
                  <a:solidFill>
                    <a:srgbClr val="000000"/>
                  </a:solidFill>
                  <a:latin typeface="Segoe"/>
                </a:rPr>
              </a:br>
              <a:r>
                <a:rPr kumimoji="0" lang="en-US" altLang="zh-TW" sz="1200">
                  <a:solidFill>
                    <a:srgbClr val="000000"/>
                  </a:solidFill>
                  <a:latin typeface="Segoe"/>
                </a:rPr>
                <a:t>Mobile Phones</a:t>
              </a:r>
            </a:p>
          </p:txBody>
        </p:sp>
      </p:grpSp>
      <p:pic>
        <p:nvPicPr>
          <p:cNvPr id="1113" name="Picture 89" descr="cooltools-shape"/>
          <p:cNvPicPr>
            <a:picLocks noChangeAspect="1" noChangeArrowheads="1"/>
          </p:cNvPicPr>
          <p:nvPr/>
        </p:nvPicPr>
        <p:blipFill>
          <a:blip r:embed="rId9">
            <a:lum bright="6000"/>
          </a:blip>
          <a:srcRect/>
          <a:stretch>
            <a:fillRect/>
          </a:stretch>
        </p:blipFill>
        <p:spPr bwMode="auto">
          <a:xfrm>
            <a:off x="1166813" y="5222875"/>
            <a:ext cx="6000750" cy="809625"/>
          </a:xfrm>
          <a:prstGeom prst="rect">
            <a:avLst/>
          </a:prstGeom>
          <a:noFill/>
          <a:ln w="9525">
            <a:noFill/>
            <a:miter lim="800000"/>
            <a:headEnd/>
            <a:tailEnd/>
          </a:ln>
        </p:spPr>
      </p:pic>
      <p:pic>
        <p:nvPicPr>
          <p:cNvPr id="1112" name="Picture 88" descr="cooltools-shape"/>
          <p:cNvPicPr>
            <a:picLocks noChangeAspect="1" noChangeArrowheads="1"/>
          </p:cNvPicPr>
          <p:nvPr/>
        </p:nvPicPr>
        <p:blipFill>
          <a:blip r:embed="rId10">
            <a:lum bright="12000"/>
          </a:blip>
          <a:srcRect/>
          <a:stretch>
            <a:fillRect/>
          </a:stretch>
        </p:blipFill>
        <p:spPr bwMode="auto">
          <a:xfrm>
            <a:off x="1166813" y="3556000"/>
            <a:ext cx="6010275" cy="2476500"/>
          </a:xfrm>
          <a:prstGeom prst="rect">
            <a:avLst/>
          </a:prstGeom>
          <a:noFill/>
          <a:ln w="9525">
            <a:noFill/>
            <a:miter lim="800000"/>
            <a:headEnd/>
            <a:tailEnd/>
          </a:ln>
        </p:spPr>
      </p:pic>
      <p:pic>
        <p:nvPicPr>
          <p:cNvPr id="1111" name="Picture 87" descr="cooltools-shape"/>
          <p:cNvPicPr>
            <a:picLocks noChangeAspect="1" noChangeArrowheads="1"/>
          </p:cNvPicPr>
          <p:nvPr/>
        </p:nvPicPr>
        <p:blipFill>
          <a:blip r:embed="rId11"/>
          <a:srcRect/>
          <a:stretch>
            <a:fillRect/>
          </a:stretch>
        </p:blipFill>
        <p:spPr bwMode="auto">
          <a:xfrm>
            <a:off x="1166813" y="1727200"/>
            <a:ext cx="6010275" cy="4305300"/>
          </a:xfrm>
          <a:prstGeom prst="rect">
            <a:avLst/>
          </a:prstGeom>
          <a:noFill/>
          <a:ln w="9525">
            <a:noFill/>
            <a:miter lim="800000"/>
            <a:headEnd/>
            <a:tailEnd/>
          </a:ln>
        </p:spPr>
      </p:pic>
      <p:grpSp>
        <p:nvGrpSpPr>
          <p:cNvPr id="11" name="Group 86"/>
          <p:cNvGrpSpPr>
            <a:grpSpLocks/>
          </p:cNvGrpSpPr>
          <p:nvPr/>
        </p:nvGrpSpPr>
        <p:grpSpPr bwMode="auto">
          <a:xfrm>
            <a:off x="7010400" y="930275"/>
            <a:ext cx="1773238" cy="1584325"/>
            <a:chOff x="4642" y="568"/>
            <a:chExt cx="1117" cy="998"/>
          </a:xfrm>
        </p:grpSpPr>
        <p:grpSp>
          <p:nvGrpSpPr>
            <p:cNvPr id="12" name="Group 74"/>
            <p:cNvGrpSpPr>
              <a:grpSpLocks/>
            </p:cNvGrpSpPr>
            <p:nvPr/>
          </p:nvGrpSpPr>
          <p:grpSpPr bwMode="auto">
            <a:xfrm>
              <a:off x="4642" y="568"/>
              <a:ext cx="1117" cy="998"/>
              <a:chOff x="4642" y="652"/>
              <a:chExt cx="1117" cy="998"/>
            </a:xfrm>
          </p:grpSpPr>
          <p:pic>
            <p:nvPicPr>
              <p:cNvPr id="10288" name="Picture 70" descr="cooltools-shape"/>
              <p:cNvPicPr>
                <a:picLocks noChangeAspect="1" noChangeArrowheads="1"/>
              </p:cNvPicPr>
              <p:nvPr/>
            </p:nvPicPr>
            <p:blipFill>
              <a:blip r:embed="rId3"/>
              <a:srcRect/>
              <a:stretch>
                <a:fillRect/>
              </a:stretch>
            </p:blipFill>
            <p:spPr bwMode="auto">
              <a:xfrm>
                <a:off x="4642" y="652"/>
                <a:ext cx="1117" cy="998"/>
              </a:xfrm>
              <a:prstGeom prst="rect">
                <a:avLst/>
              </a:prstGeom>
              <a:noFill/>
              <a:ln w="12700" algn="ctr">
                <a:noFill/>
                <a:miter lim="800000"/>
                <a:headEnd/>
                <a:tailEnd/>
              </a:ln>
            </p:spPr>
          </p:pic>
          <p:sp>
            <p:nvSpPr>
              <p:cNvPr id="10289" name="AutoShape 64"/>
              <p:cNvSpPr>
                <a:spLocks noChangeArrowheads="1"/>
              </p:cNvSpPr>
              <p:nvPr/>
            </p:nvSpPr>
            <p:spPr bwMode="auto">
              <a:xfrm>
                <a:off x="4759" y="772"/>
                <a:ext cx="883" cy="758"/>
              </a:xfrm>
              <a:prstGeom prst="roundRect">
                <a:avLst>
                  <a:gd name="adj" fmla="val 16667"/>
                </a:avLst>
              </a:prstGeom>
              <a:gradFill rotWithShape="1">
                <a:gsLst>
                  <a:gs pos="0">
                    <a:srgbClr val="FFCC00"/>
                  </a:gs>
                  <a:gs pos="100000">
                    <a:srgbClr val="FFE992"/>
                  </a:gs>
                </a:gsLst>
                <a:lin ang="2700000" scaled="1"/>
              </a:gradFill>
              <a:ln w="12700" algn="ctr">
                <a:noFill/>
                <a:round/>
                <a:headEnd/>
                <a:tailEnd/>
              </a:ln>
            </p:spPr>
            <p:txBody>
              <a:bodyPr wrap="none" anchor="ctr"/>
              <a:lstStyle/>
              <a:p>
                <a:endParaRPr kumimoji="0" lang="en-US" altLang="zh-TW">
                  <a:solidFill>
                    <a:schemeClr val="bg1"/>
                  </a:solidFill>
                </a:endParaRPr>
              </a:p>
            </p:txBody>
          </p:sp>
        </p:grpSp>
        <p:sp>
          <p:nvSpPr>
            <p:cNvPr id="10279" name="Text Box 36"/>
            <p:cNvSpPr txBox="1">
              <a:spLocks noChangeArrowheads="1"/>
            </p:cNvSpPr>
            <p:nvPr/>
          </p:nvSpPr>
          <p:spPr bwMode="auto">
            <a:xfrm>
              <a:off x="4792" y="682"/>
              <a:ext cx="850" cy="485"/>
            </a:xfrm>
            <a:prstGeom prst="rect">
              <a:avLst/>
            </a:prstGeom>
            <a:noFill/>
            <a:ln w="9525">
              <a:noFill/>
              <a:miter lim="800000"/>
              <a:headEnd/>
              <a:tailEnd/>
            </a:ln>
          </p:spPr>
          <p:txBody>
            <a:bodyPr>
              <a:spAutoFit/>
            </a:bodyPr>
            <a:lstStyle/>
            <a:p>
              <a:r>
                <a:rPr kumimoji="0" lang="en-US" altLang="zh-TW" sz="2000">
                  <a:solidFill>
                    <a:srgbClr val="000000"/>
                  </a:solidFill>
                  <a:latin typeface="Segoe"/>
                </a:rPr>
                <a:t>34.1%</a:t>
              </a:r>
              <a:r>
                <a:rPr kumimoji="0" lang="en-US" altLang="zh-TW" sz="1200">
                  <a:solidFill>
                    <a:srgbClr val="000000"/>
                  </a:solidFill>
                  <a:latin typeface="Segoe"/>
                </a:rPr>
                <a:t/>
              </a:r>
              <a:br>
                <a:rPr kumimoji="0" lang="en-US" altLang="zh-TW" sz="1200">
                  <a:solidFill>
                    <a:srgbClr val="000000"/>
                  </a:solidFill>
                  <a:latin typeface="Segoe"/>
                </a:rPr>
              </a:br>
              <a:r>
                <a:rPr kumimoji="0" lang="en-US" altLang="zh-TW" sz="1200">
                  <a:solidFill>
                    <a:srgbClr val="000000"/>
                  </a:solidFill>
                  <a:latin typeface="Segoe"/>
                </a:rPr>
                <a:t>Converged</a:t>
              </a:r>
              <a:br>
                <a:rPr kumimoji="0" lang="en-US" altLang="zh-TW" sz="1200">
                  <a:solidFill>
                    <a:srgbClr val="000000"/>
                  </a:solidFill>
                  <a:latin typeface="Segoe"/>
                </a:rPr>
              </a:br>
              <a:r>
                <a:rPr kumimoji="0" lang="en-US" altLang="zh-TW" sz="1200">
                  <a:solidFill>
                    <a:srgbClr val="000000"/>
                  </a:solidFill>
                  <a:latin typeface="Segoe"/>
                </a:rPr>
                <a:t>Mobile Phones</a:t>
              </a:r>
            </a:p>
          </p:txBody>
        </p:sp>
        <p:grpSp>
          <p:nvGrpSpPr>
            <p:cNvPr id="13" name="Group 42"/>
            <p:cNvGrpSpPr>
              <a:grpSpLocks/>
            </p:cNvGrpSpPr>
            <p:nvPr/>
          </p:nvGrpSpPr>
          <p:grpSpPr bwMode="auto">
            <a:xfrm>
              <a:off x="5095" y="1174"/>
              <a:ext cx="477" cy="220"/>
              <a:chOff x="7992631" y="1889660"/>
              <a:chExt cx="884669" cy="408054"/>
            </a:xfrm>
          </p:grpSpPr>
          <p:pic>
            <p:nvPicPr>
              <p:cNvPr id="10286" name="Picture 32" descr="SPV M3000 ORANGE OFFICE MOBILE HOME PPC"/>
              <p:cNvPicPr>
                <a:picLocks noChangeAspect="1" noChangeArrowheads="1"/>
              </p:cNvPicPr>
              <p:nvPr/>
            </p:nvPicPr>
            <p:blipFill>
              <a:blip r:embed="rId12"/>
              <a:srcRect/>
              <a:stretch>
                <a:fillRect/>
              </a:stretch>
            </p:blipFill>
            <p:spPr bwMode="auto">
              <a:xfrm>
                <a:off x="7992631" y="1889660"/>
                <a:ext cx="288594" cy="387011"/>
              </a:xfrm>
              <a:prstGeom prst="rect">
                <a:avLst/>
              </a:prstGeom>
              <a:noFill/>
              <a:ln w="9525">
                <a:noFill/>
                <a:miter lim="800000"/>
                <a:headEnd/>
                <a:tailEnd/>
              </a:ln>
            </p:spPr>
          </p:pic>
          <p:pic>
            <p:nvPicPr>
              <p:cNvPr id="10287" name="Picture 38" descr="blackberry"/>
              <p:cNvPicPr>
                <a:picLocks noChangeAspect="1" noChangeArrowheads="1"/>
              </p:cNvPicPr>
              <p:nvPr/>
            </p:nvPicPr>
            <p:blipFill>
              <a:blip r:embed="rId13"/>
              <a:srcRect/>
              <a:stretch>
                <a:fillRect/>
              </a:stretch>
            </p:blipFill>
            <p:spPr bwMode="auto">
              <a:xfrm>
                <a:off x="8607300" y="1894443"/>
                <a:ext cx="270000" cy="403271"/>
              </a:xfrm>
              <a:prstGeom prst="rect">
                <a:avLst/>
              </a:prstGeom>
              <a:noFill/>
              <a:ln w="9525">
                <a:noFill/>
                <a:miter lim="800000"/>
                <a:headEnd/>
                <a:tailEnd/>
              </a:ln>
            </p:spPr>
          </p:pic>
        </p:grpSp>
        <p:pic>
          <p:nvPicPr>
            <p:cNvPr id="10281" name="Rectangle 432185"/>
            <p:cNvPicPr>
              <a:picLocks noChangeAspect="1" noChangeArrowheads="1"/>
            </p:cNvPicPr>
            <p:nvPr/>
          </p:nvPicPr>
          <p:blipFill>
            <a:blip r:embed="rId14"/>
            <a:srcRect/>
            <a:stretch>
              <a:fillRect/>
            </a:stretch>
          </p:blipFill>
          <p:spPr bwMode="auto">
            <a:xfrm>
              <a:off x="4817" y="1167"/>
              <a:ext cx="133" cy="247"/>
            </a:xfrm>
            <a:prstGeom prst="rect">
              <a:avLst/>
            </a:prstGeom>
            <a:noFill/>
            <a:ln w="9525">
              <a:noFill/>
              <a:miter lim="800000"/>
              <a:headEnd/>
              <a:tailEnd/>
            </a:ln>
          </p:spPr>
        </p:pic>
        <p:pic>
          <p:nvPicPr>
            <p:cNvPr id="10282" name="Rectangle 432173"/>
            <p:cNvPicPr>
              <a:picLocks noChangeAspect="1" noChangeArrowheads="1"/>
            </p:cNvPicPr>
            <p:nvPr/>
          </p:nvPicPr>
          <p:blipFill>
            <a:blip r:embed="rId15"/>
            <a:srcRect/>
            <a:stretch>
              <a:fillRect/>
            </a:stretch>
          </p:blipFill>
          <p:spPr bwMode="auto">
            <a:xfrm>
              <a:off x="4987" y="1126"/>
              <a:ext cx="90" cy="303"/>
            </a:xfrm>
            <a:prstGeom prst="rect">
              <a:avLst/>
            </a:prstGeom>
            <a:noFill/>
            <a:ln w="9525">
              <a:noFill/>
              <a:miter lim="800000"/>
              <a:headEnd/>
              <a:tailEnd/>
            </a:ln>
          </p:spPr>
        </p:pic>
        <p:grpSp>
          <p:nvGrpSpPr>
            <p:cNvPr id="14" name="Group 58"/>
            <p:cNvGrpSpPr>
              <a:grpSpLocks/>
            </p:cNvGrpSpPr>
            <p:nvPr/>
          </p:nvGrpSpPr>
          <p:grpSpPr bwMode="auto">
            <a:xfrm>
              <a:off x="5260" y="1136"/>
              <a:ext cx="163" cy="233"/>
              <a:chOff x="5188" y="1147"/>
              <a:chExt cx="190" cy="273"/>
            </a:xfrm>
          </p:grpSpPr>
          <p:sp>
            <p:nvSpPr>
              <p:cNvPr id="10284" name="Freeform 57"/>
              <p:cNvSpPr>
                <a:spLocks/>
              </p:cNvSpPr>
              <p:nvPr/>
            </p:nvSpPr>
            <p:spPr bwMode="auto">
              <a:xfrm>
                <a:off x="5206" y="1148"/>
                <a:ext cx="152" cy="154"/>
              </a:xfrm>
              <a:custGeom>
                <a:avLst/>
                <a:gdLst>
                  <a:gd name="T0" fmla="*/ 4 w 152"/>
                  <a:gd name="T1" fmla="*/ 120 h 154"/>
                  <a:gd name="T2" fmla="*/ 138 w 152"/>
                  <a:gd name="T3" fmla="*/ 124 h 154"/>
                  <a:gd name="T4" fmla="*/ 152 w 152"/>
                  <a:gd name="T5" fmla="*/ 10 h 154"/>
                  <a:gd name="T6" fmla="*/ 22 w 152"/>
                  <a:gd name="T7" fmla="*/ 0 h 154"/>
                  <a:gd name="T8" fmla="*/ 0 w 152"/>
                  <a:gd name="T9" fmla="*/ 154 h 154"/>
                  <a:gd name="T10" fmla="*/ 0 60000 65536"/>
                  <a:gd name="T11" fmla="*/ 0 60000 65536"/>
                  <a:gd name="T12" fmla="*/ 0 60000 65536"/>
                  <a:gd name="T13" fmla="*/ 0 60000 65536"/>
                  <a:gd name="T14" fmla="*/ 0 60000 65536"/>
                  <a:gd name="T15" fmla="*/ 0 w 152"/>
                  <a:gd name="T16" fmla="*/ 0 h 154"/>
                  <a:gd name="T17" fmla="*/ 152 w 152"/>
                  <a:gd name="T18" fmla="*/ 154 h 154"/>
                </a:gdLst>
                <a:ahLst/>
                <a:cxnLst>
                  <a:cxn ang="T10">
                    <a:pos x="T0" y="T1"/>
                  </a:cxn>
                  <a:cxn ang="T11">
                    <a:pos x="T2" y="T3"/>
                  </a:cxn>
                  <a:cxn ang="T12">
                    <a:pos x="T4" y="T5"/>
                  </a:cxn>
                  <a:cxn ang="T13">
                    <a:pos x="T6" y="T7"/>
                  </a:cxn>
                  <a:cxn ang="T14">
                    <a:pos x="T8" y="T9"/>
                  </a:cxn>
                </a:cxnLst>
                <a:rect l="T15" t="T16" r="T17" b="T18"/>
                <a:pathLst>
                  <a:path w="152" h="154">
                    <a:moveTo>
                      <a:pt x="4" y="120"/>
                    </a:moveTo>
                    <a:lnTo>
                      <a:pt x="138" y="124"/>
                    </a:lnTo>
                    <a:lnTo>
                      <a:pt x="152" y="10"/>
                    </a:lnTo>
                    <a:lnTo>
                      <a:pt x="22" y="0"/>
                    </a:lnTo>
                    <a:lnTo>
                      <a:pt x="0" y="154"/>
                    </a:lnTo>
                  </a:path>
                </a:pathLst>
              </a:custGeom>
              <a:solidFill>
                <a:schemeClr val="tx1"/>
              </a:solidFill>
              <a:ln w="9525">
                <a:solidFill>
                  <a:schemeClr val="tx1"/>
                </a:solidFill>
                <a:round/>
                <a:headEnd/>
                <a:tailEnd/>
              </a:ln>
            </p:spPr>
            <p:txBody>
              <a:bodyPr/>
              <a:lstStyle/>
              <a:p>
                <a:endParaRPr kumimoji="0" lang="en-US" altLang="zh-TW" sz="1600"/>
              </a:p>
            </p:txBody>
          </p:sp>
          <p:pic>
            <p:nvPicPr>
              <p:cNvPr id="10285" name="Picture_x0020_1" descr="http://rds.yahoo.com/_ylt=A0Je5xdcgyZFC3gBNg6jzbkF;_ylu=X3oDMTA4NDgyNWN0BHNlYwNwcm9m/SIG=11t4u2te7/EXP=1160238300/**http%3a/euroastra.info/medialib/11397.jpeg"/>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5188" y="1147"/>
                <a:ext cx="190" cy="273"/>
              </a:xfrm>
              <a:prstGeom prst="rect">
                <a:avLst/>
              </a:prstGeom>
              <a:noFill/>
              <a:ln w="9525">
                <a:noFill/>
                <a:miter lim="800000"/>
                <a:headEnd/>
                <a:tailEnd/>
              </a:ln>
            </p:spPr>
          </p:pic>
        </p:grpSp>
      </p:grpSp>
      <p:grpSp>
        <p:nvGrpSpPr>
          <p:cNvPr id="15" name="Group 63"/>
          <p:cNvGrpSpPr>
            <a:grpSpLocks/>
          </p:cNvGrpSpPr>
          <p:nvPr/>
        </p:nvGrpSpPr>
        <p:grpSpPr bwMode="auto">
          <a:xfrm>
            <a:off x="1670050" y="1289050"/>
            <a:ext cx="4562475" cy="1400175"/>
            <a:chOff x="1670050" y="1289050"/>
            <a:chExt cx="4562475" cy="1400175"/>
          </a:xfrm>
        </p:grpSpPr>
        <p:pic>
          <p:nvPicPr>
            <p:cNvPr id="10276" name="Picture 84" descr="cooltools-shape"/>
            <p:cNvPicPr>
              <a:picLocks noChangeAspect="1" noChangeArrowheads="1"/>
            </p:cNvPicPr>
            <p:nvPr/>
          </p:nvPicPr>
          <p:blipFill>
            <a:blip r:embed="rId17"/>
            <a:srcRect/>
            <a:stretch>
              <a:fillRect/>
            </a:stretch>
          </p:blipFill>
          <p:spPr bwMode="auto">
            <a:xfrm>
              <a:off x="1670050" y="1289050"/>
              <a:ext cx="4562475" cy="1400175"/>
            </a:xfrm>
            <a:prstGeom prst="rect">
              <a:avLst/>
            </a:prstGeom>
            <a:noFill/>
            <a:ln w="12700" algn="ctr">
              <a:noFill/>
              <a:miter lim="800000"/>
              <a:headEnd/>
              <a:tailEnd/>
            </a:ln>
          </p:spPr>
        </p:pic>
        <p:sp>
          <p:nvSpPr>
            <p:cNvPr id="10277" name="AutoShape 82"/>
            <p:cNvSpPr>
              <a:spLocks noChangeArrowheads="1"/>
            </p:cNvSpPr>
            <p:nvPr/>
          </p:nvSpPr>
          <p:spPr bwMode="auto">
            <a:xfrm>
              <a:off x="1808040" y="1433101"/>
              <a:ext cx="4271815" cy="1106311"/>
            </a:xfrm>
            <a:prstGeom prst="roundRect">
              <a:avLst>
                <a:gd name="adj" fmla="val 16667"/>
              </a:avLst>
            </a:prstGeom>
            <a:gradFill rotWithShape="1">
              <a:gsLst>
                <a:gs pos="0">
                  <a:srgbClr val="999999"/>
                </a:gs>
                <a:gs pos="100000">
                  <a:srgbClr val="000000">
                    <a:alpha val="79999"/>
                  </a:srgbClr>
                </a:gs>
              </a:gsLst>
              <a:lin ang="2700000" scaled="1"/>
            </a:gradFill>
            <a:ln w="12700" algn="ctr">
              <a:noFill/>
              <a:round/>
              <a:headEnd/>
              <a:tailEnd/>
            </a:ln>
          </p:spPr>
          <p:txBody>
            <a:bodyPr wrap="none" anchor="ctr"/>
            <a:lstStyle/>
            <a:p>
              <a:endParaRPr kumimoji="0" lang="en-US" altLang="zh-TW">
                <a:solidFill>
                  <a:schemeClr val="bg1"/>
                </a:solidFill>
              </a:endParaRPr>
            </a:p>
          </p:txBody>
        </p:sp>
      </p:grpSp>
      <p:sp>
        <p:nvSpPr>
          <p:cNvPr id="10254" name="Rectangle 64"/>
          <p:cNvSpPr>
            <a:spLocks noChangeArrowheads="1"/>
          </p:cNvSpPr>
          <p:nvPr/>
        </p:nvSpPr>
        <p:spPr bwMode="auto">
          <a:xfrm>
            <a:off x="9296400" y="381000"/>
            <a:ext cx="4572000" cy="1970088"/>
          </a:xfrm>
          <a:prstGeom prst="rect">
            <a:avLst/>
          </a:prstGeom>
          <a:noFill/>
          <a:ln w="9525">
            <a:noFill/>
            <a:miter lim="800000"/>
            <a:headEnd/>
            <a:tailEnd/>
          </a:ln>
        </p:spPr>
        <p:txBody>
          <a:bodyPr>
            <a:spAutoFit/>
          </a:bodyPr>
          <a:lstStyle/>
          <a:p>
            <a:r>
              <a:rPr kumimoji="0" lang="en-US" altLang="zh-TW"/>
              <a:t>365 Million Smartphones by 2012 – </a:t>
            </a:r>
            <a:r>
              <a:rPr kumimoji="0" lang="en-US" altLang="zh-TW" sz="1600" i="1"/>
              <a:t>Berg Insight May 2007</a:t>
            </a:r>
          </a:p>
          <a:p>
            <a:r>
              <a:rPr kumimoji="0" lang="en-US" altLang="zh-TW" sz="1100"/>
              <a:t>According to analyst firm Berg Insight, global shipments of smartphones running advanced OSs will reach 113 million units in 2007. Increasing at 25.6 CAGR percent, shipments are forecasted to reach 365 million units by 2012. Smartphones will then account for over 22 percent of all handsets worldwide, compared to 10 percent today. </a:t>
            </a:r>
            <a:r>
              <a:rPr kumimoji="0" lang="en-US" altLang="zh-TW" sz="1100" u="sng">
                <a:hlinkClick r:id="rId18"/>
              </a:rPr>
              <a:t>http://www.cellular-news.com/story/23963.php</a:t>
            </a:r>
            <a:endParaRPr kumimoji="0" lang="en-US" altLang="zh-TW" i="1"/>
          </a:p>
        </p:txBody>
      </p:sp>
      <p:sp>
        <p:nvSpPr>
          <p:cNvPr id="66" name="Title 1"/>
          <p:cNvSpPr txBox="1">
            <a:spLocks/>
          </p:cNvSpPr>
          <p:nvPr/>
        </p:nvSpPr>
        <p:spPr>
          <a:xfrm>
            <a:off x="381000" y="230188"/>
            <a:ext cx="8763000" cy="664797"/>
          </a:xfrm>
          <a:prstGeom prst="rect">
            <a:avLst/>
          </a:prstGeom>
        </p:spPr>
        <p:txBody>
          <a:bodyPr/>
          <a:lstStyle/>
          <a:p>
            <a:pPr defTabSz="914363" fontAlgn="auto">
              <a:lnSpc>
                <a:spcPct val="90000"/>
              </a:lnSpc>
              <a:spcAft>
                <a:spcPts val="0"/>
              </a:spcAft>
              <a:buNone/>
              <a:defRPr/>
            </a:pPr>
            <a:r>
              <a:rPr kumimoji="0" lang="en-US" sz="4000" spc="-150" dirty="0">
                <a:ln w="3175">
                  <a:noFill/>
                </a:ln>
                <a:effectLst>
                  <a:outerShdw blurRad="50800" dist="38100" dir="2700000" algn="tl" rotWithShape="0">
                    <a:prstClr val="black">
                      <a:alpha val="40000"/>
                    </a:prstClr>
                  </a:outerShdw>
                </a:effectLst>
                <a:latin typeface="Segoe" pitchFamily="34" charset="0"/>
                <a:ea typeface="+mn-ea"/>
                <a:cs typeface="Arial" charset="0"/>
              </a:rPr>
              <a:t>Mobility Market Growth Opportunity</a:t>
            </a:r>
          </a:p>
        </p:txBody>
      </p:sp>
      <p:sp>
        <p:nvSpPr>
          <p:cNvPr id="67" name="Rounded Rectangle 66"/>
          <p:cNvSpPr/>
          <p:nvPr/>
        </p:nvSpPr>
        <p:spPr bwMode="gray">
          <a:xfrm>
            <a:off x="6077252" y="7924800"/>
            <a:ext cx="2201333" cy="882953"/>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r>
              <a:rPr kumimoji="0" lang="en-US" sz="2300" dirty="0">
                <a:solidFill>
                  <a:srgbClr val="FFFFFF"/>
                </a:solidFill>
                <a:effectLst>
                  <a:outerShdw blurRad="38100" dist="38100" dir="2700000" algn="tl">
                    <a:srgbClr val="000000">
                      <a:alpha val="43137"/>
                    </a:srgbClr>
                  </a:outerShdw>
                </a:effectLst>
                <a:latin typeface="Segoe" pitchFamily="34" charset="0"/>
              </a:rPr>
              <a:t>Sample Fill</a:t>
            </a:r>
          </a:p>
        </p:txBody>
      </p:sp>
      <p:sp>
        <p:nvSpPr>
          <p:cNvPr id="68" name="Rounded Rectangle 67"/>
          <p:cNvSpPr/>
          <p:nvPr/>
        </p:nvSpPr>
        <p:spPr bwMode="gray">
          <a:xfrm>
            <a:off x="3416300" y="7924800"/>
            <a:ext cx="2201333"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kumimoji="0" lang="en-US" sz="2300" dirty="0">
                <a:solidFill>
                  <a:srgbClr val="FFFFFF"/>
                </a:solidFill>
                <a:effectLst>
                  <a:outerShdw blurRad="38100" dist="38100" dir="2700000" algn="tl">
                    <a:srgbClr val="000000">
                      <a:alpha val="43137"/>
                    </a:srgbClr>
                  </a:outerShdw>
                </a:effectLst>
                <a:latin typeface="Segoe" pitchFamily="34" charset="0"/>
              </a:rPr>
              <a:t>Sample Fill</a:t>
            </a:r>
          </a:p>
        </p:txBody>
      </p:sp>
      <p:sp>
        <p:nvSpPr>
          <p:cNvPr id="69" name="Rounded Rectangle 68"/>
          <p:cNvSpPr/>
          <p:nvPr/>
        </p:nvSpPr>
        <p:spPr bwMode="gray">
          <a:xfrm>
            <a:off x="685800" y="7924800"/>
            <a:ext cx="2201333" cy="8829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r>
              <a:rPr kumimoji="0" lang="en-US" sz="2300" dirty="0">
                <a:solidFill>
                  <a:srgbClr val="FFFFFF"/>
                </a:solidFill>
                <a:effectLst>
                  <a:outerShdw blurRad="38100" dist="38100" dir="2700000" algn="tl">
                    <a:srgbClr val="000000">
                      <a:alpha val="43137"/>
                    </a:srgbClr>
                  </a:outerShdw>
                </a:effectLst>
                <a:latin typeface="Segoe" pitchFamily="34" charset="0"/>
              </a:rPr>
              <a:t>Sample Fill</a:t>
            </a:r>
          </a:p>
        </p:txBody>
      </p:sp>
      <p:sp>
        <p:nvSpPr>
          <p:cNvPr id="70" name="Rounded Rectangle 69"/>
          <p:cNvSpPr/>
          <p:nvPr/>
        </p:nvSpPr>
        <p:spPr bwMode="gray">
          <a:xfrm>
            <a:off x="6077252" y="9082919"/>
            <a:ext cx="2201333" cy="88295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defTabSz="914099">
              <a:defRPr/>
            </a:pPr>
            <a:r>
              <a:rPr kumimoji="0" lang="en-US" sz="2300" dirty="0">
                <a:solidFill>
                  <a:srgbClr val="FFFFFF"/>
                </a:solidFill>
                <a:effectLst>
                  <a:outerShdw blurRad="38100" dist="38100" dir="2700000" algn="tl">
                    <a:srgbClr val="000000">
                      <a:alpha val="43137"/>
                    </a:srgbClr>
                  </a:outerShdw>
                </a:effectLst>
                <a:latin typeface="Segoe" pitchFamily="34" charset="0"/>
              </a:rPr>
              <a:t>Sample Fill</a:t>
            </a:r>
          </a:p>
        </p:txBody>
      </p:sp>
      <p:sp>
        <p:nvSpPr>
          <p:cNvPr id="71" name="Rounded Rectangle 70"/>
          <p:cNvSpPr/>
          <p:nvPr/>
        </p:nvSpPr>
        <p:spPr bwMode="gray">
          <a:xfrm>
            <a:off x="3416300" y="9082919"/>
            <a:ext cx="2201333"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r>
              <a:rPr kumimoji="0" lang="en-US" sz="2300" dirty="0">
                <a:solidFill>
                  <a:schemeClr val="bg1"/>
                </a:solidFill>
                <a:latin typeface="Segoe" pitchFamily="34" charset="0"/>
              </a:rPr>
              <a:t>Sample Fill</a:t>
            </a:r>
          </a:p>
        </p:txBody>
      </p:sp>
      <p:sp>
        <p:nvSpPr>
          <p:cNvPr id="72" name="Rounded Rectangle 71"/>
          <p:cNvSpPr/>
          <p:nvPr/>
        </p:nvSpPr>
        <p:spPr bwMode="gray">
          <a:xfrm>
            <a:off x="685800" y="9082919"/>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ctr"/>
          <a:lstStyle/>
          <a:p>
            <a:pPr algn="ctr" defTabSz="914099">
              <a:defRPr/>
            </a:pPr>
            <a:r>
              <a:rPr kumimoji="0" lang="en-US" sz="2300" dirty="0">
                <a:solidFill>
                  <a:srgbClr val="FFFFFF"/>
                </a:solidFill>
                <a:effectLst>
                  <a:outerShdw blurRad="38100" dist="38100" dir="2700000" algn="tl">
                    <a:srgbClr val="000000">
                      <a:alpha val="43137"/>
                    </a:srgbClr>
                  </a:outerShdw>
                </a:effectLst>
                <a:latin typeface="Segoe" pitchFamily="34" charset="0"/>
              </a:rPr>
              <a:t>Sample Fill</a:t>
            </a:r>
          </a:p>
        </p:txBody>
      </p:sp>
      <p:sp>
        <p:nvSpPr>
          <p:cNvPr id="10274" name="TextBox 63"/>
          <p:cNvSpPr txBox="1">
            <a:spLocks noChangeArrowheads="1"/>
          </p:cNvSpPr>
          <p:nvPr/>
        </p:nvSpPr>
        <p:spPr bwMode="auto">
          <a:xfrm>
            <a:off x="1814513" y="1406525"/>
            <a:ext cx="4438650" cy="1077913"/>
          </a:xfrm>
          <a:prstGeom prst="rect">
            <a:avLst/>
          </a:prstGeom>
          <a:noFill/>
          <a:ln w="9525">
            <a:noFill/>
            <a:miter lim="800000"/>
            <a:headEnd/>
            <a:tailEnd/>
          </a:ln>
        </p:spPr>
        <p:txBody>
          <a:bodyPr>
            <a:spAutoFit/>
          </a:bodyPr>
          <a:lstStyle/>
          <a:p>
            <a:r>
              <a:rPr kumimoji="0" lang="en-US" altLang="zh-TW" sz="2800" b="1" dirty="0">
                <a:solidFill>
                  <a:schemeClr val="bg1"/>
                </a:solidFill>
              </a:rPr>
              <a:t>365 Million Converged Mobile Devices by </a:t>
            </a:r>
            <a:r>
              <a:rPr kumimoji="0" lang="en-US" altLang="zh-TW" sz="3600" b="1" dirty="0">
                <a:solidFill>
                  <a:schemeClr val="bg1"/>
                </a:solidFill>
              </a:rPr>
              <a:t>2012</a:t>
            </a:r>
            <a:endParaRPr kumimoji="0" lang="zh-TW" altLang="en-US" sz="28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13"/>
                                        </p:tgtEl>
                                        <p:attrNameLst>
                                          <p:attrName>style.visibility</p:attrName>
                                        </p:attrNameLst>
                                      </p:cBhvr>
                                      <p:to>
                                        <p:strVal val="visible"/>
                                      </p:to>
                                    </p:set>
                                    <p:animEffect transition="in" filter="wipe(left)">
                                      <p:cBhvr>
                                        <p:cTn id="7" dur="1000"/>
                                        <p:tgtEl>
                                          <p:spTgt spid="1113"/>
                                        </p:tgtEl>
                                      </p:cBhvr>
                                    </p:animEffect>
                                  </p:childTnLst>
                                </p:cTn>
                              </p:par>
                              <p:par>
                                <p:cTn id="8" presetID="53"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Effect transition="in" filter="fade">
                                      <p:cBhvr>
                                        <p:cTn id="12" dur="10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112"/>
                                        </p:tgtEl>
                                        <p:attrNameLst>
                                          <p:attrName>style.visibility</p:attrName>
                                        </p:attrNameLst>
                                      </p:cBhvr>
                                      <p:to>
                                        <p:strVal val="visible"/>
                                      </p:to>
                                    </p:set>
                                    <p:animEffect transition="in" filter="wipe(left)">
                                      <p:cBhvr>
                                        <p:cTn id="15" dur="500"/>
                                        <p:tgtEl>
                                          <p:spTgt spid="1112"/>
                                        </p:tgtEl>
                                      </p:cBhvr>
                                    </p:animEffect>
                                  </p:childTnLst>
                                </p:cTn>
                              </p:par>
                              <p:par>
                                <p:cTn id="16" presetID="53"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par>
                                <p:cTn id="21" presetID="22" presetClass="entr" presetSubtype="8" fill="hold" nodeType="withEffect">
                                  <p:stCondLst>
                                    <p:cond delay="0"/>
                                  </p:stCondLst>
                                  <p:childTnLst>
                                    <p:set>
                                      <p:cBhvr>
                                        <p:cTn id="22" dur="1" fill="hold">
                                          <p:stCondLst>
                                            <p:cond delay="0"/>
                                          </p:stCondLst>
                                        </p:cTn>
                                        <p:tgtEl>
                                          <p:spTgt spid="1111"/>
                                        </p:tgtEl>
                                        <p:attrNameLst>
                                          <p:attrName>style.visibility</p:attrName>
                                        </p:attrNameLst>
                                      </p:cBhvr>
                                      <p:to>
                                        <p:strVal val="visible"/>
                                      </p:to>
                                    </p:set>
                                    <p:animEffect transition="in" filter="wipe(left)">
                                      <p:cBhvr>
                                        <p:cTn id="23" dur="500"/>
                                        <p:tgtEl>
                                          <p:spTgt spid="1111"/>
                                        </p:tgtEl>
                                      </p:cBhvr>
                                    </p:animEffect>
                                  </p:childTnLst>
                                </p:cTn>
                              </p:par>
                              <p:par>
                                <p:cTn id="24" presetID="53"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600075" y="3962400"/>
            <a:ext cx="1640940" cy="1600200"/>
          </a:xfrm>
          <a:prstGeom prst="ellipse">
            <a:avLst/>
          </a:prstGeom>
          <a:gradFill>
            <a:gsLst>
              <a:gs pos="0">
                <a:schemeClr val="accent5">
                  <a:lumMod val="75000"/>
                  <a:alpha val="45000"/>
                </a:schemeClr>
              </a:gs>
              <a:gs pos="100000">
                <a:schemeClr val="accent5">
                  <a:lumMod val="50000"/>
                  <a:alpha val="69000"/>
                </a:schemeClr>
              </a:gs>
            </a:gsLst>
            <a:lin ang="4500000" scaled="0"/>
          </a:gradFill>
          <a:ln w="22225">
            <a:gradFill flip="none" rotWithShape="1">
              <a:gsLst>
                <a:gs pos="0">
                  <a:schemeClr val="accent5">
                    <a:lumMod val="75000"/>
                  </a:schemeClr>
                </a:gs>
                <a:gs pos="100000">
                  <a:schemeClr val="accent5">
                    <a:lumMod val="9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177800" h="177800"/>
            <a:bevelB w="203200" h="2032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sp>
      <p:sp>
        <p:nvSpPr>
          <p:cNvPr id="32" name="Oval 31"/>
          <p:cNvSpPr/>
          <p:nvPr/>
        </p:nvSpPr>
        <p:spPr>
          <a:xfrm>
            <a:off x="1752600" y="4302204"/>
            <a:ext cx="919006" cy="858494"/>
          </a:xfrm>
          <a:prstGeom prst="ellipse">
            <a:avLst/>
          </a:prstGeom>
          <a:solidFill>
            <a:srgbClr val="FF3300">
              <a:alpha val="55000"/>
            </a:srgbClr>
          </a:soli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2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sp>
      <p:sp>
        <p:nvSpPr>
          <p:cNvPr id="9228" name="Rectangle 12"/>
          <p:cNvSpPr>
            <a:spLocks noGrp="1" noChangeArrowheads="1"/>
          </p:cNvSpPr>
          <p:nvPr>
            <p:ph type="title"/>
          </p:nvPr>
        </p:nvSpPr>
        <p:spPr>
          <a:xfrm>
            <a:off x="381000" y="228600"/>
            <a:ext cx="8458200" cy="510909"/>
          </a:xfrm>
        </p:spPr>
        <p:txBody>
          <a:bodyPr/>
          <a:lstStyle/>
          <a:p>
            <a:r>
              <a:rPr sz="3200" dirty="0" smtClean="0"/>
              <a:t>Market Shifting Beyond Messaging</a:t>
            </a:r>
            <a:endParaRPr lang="en-US" sz="3200" dirty="0"/>
          </a:p>
        </p:txBody>
      </p:sp>
      <p:sp>
        <p:nvSpPr>
          <p:cNvPr id="21" name="Text Placeholder 20"/>
          <p:cNvSpPr>
            <a:spLocks noGrp="1"/>
          </p:cNvSpPr>
          <p:nvPr>
            <p:ph type="body" sz="quarter" idx="10"/>
          </p:nvPr>
        </p:nvSpPr>
        <p:spPr>
          <a:xfrm>
            <a:off x="381000" y="1241893"/>
            <a:ext cx="8534400" cy="1341906"/>
          </a:xfrm>
        </p:spPr>
        <p:txBody>
          <a:bodyPr/>
          <a:lstStyle/>
          <a:p>
            <a:pPr marL="231775" lvl="0" indent="-231775">
              <a:spcBef>
                <a:spcPts val="1200"/>
              </a:spcBef>
            </a:pPr>
            <a:r>
              <a:rPr lang="en-US" sz="2800" b="1" dirty="0" smtClean="0">
                <a:effectLst/>
              </a:rPr>
              <a:t>Fastest growth in rich mobile scenarios beyond e-mail</a:t>
            </a:r>
          </a:p>
          <a:p>
            <a:pPr marL="690562" lvl="1" indent="-231775">
              <a:spcBef>
                <a:spcPts val="1200"/>
              </a:spcBef>
            </a:pPr>
            <a:r>
              <a:rPr lang="en-US" sz="2000" b="1" dirty="0" smtClean="0"/>
              <a:t>Corporate data access and mobile LOB grows 5.4x from 2006–2011</a:t>
            </a:r>
          </a:p>
          <a:p>
            <a:pPr marL="690562" lvl="1" indent="-231775">
              <a:spcBef>
                <a:spcPts val="1200"/>
              </a:spcBef>
            </a:pPr>
            <a:r>
              <a:rPr lang="en-US" sz="2000" b="1" dirty="0" smtClean="0"/>
              <a:t>Messaging-only grows 2.3x in the same time period</a:t>
            </a:r>
            <a:endParaRPr lang="en-US" sz="2000" b="1" dirty="0" smtClean="0">
              <a:effectLst/>
            </a:endParaRPr>
          </a:p>
        </p:txBody>
      </p:sp>
      <p:sp>
        <p:nvSpPr>
          <p:cNvPr id="18" name="TextBox 17"/>
          <p:cNvSpPr txBox="1"/>
          <p:nvPr/>
        </p:nvSpPr>
        <p:spPr>
          <a:xfrm>
            <a:off x="381000" y="6611779"/>
            <a:ext cx="7772400" cy="230832"/>
          </a:xfrm>
          <a:prstGeom prst="rect">
            <a:avLst/>
          </a:prstGeom>
          <a:noFill/>
        </p:spPr>
        <p:txBody>
          <a:bodyPr wrap="square" rtlCol="0">
            <a:spAutoFit/>
          </a:bodyPr>
          <a:lstStyle/>
          <a:p>
            <a:r>
              <a:rPr lang="en-US" sz="900" dirty="0" smtClean="0">
                <a:effectLst>
                  <a:outerShdw blurRad="38100" dist="38100" dir="2700000" algn="tl">
                    <a:srgbClr val="000000">
                      <a:alpha val="43137"/>
                    </a:srgbClr>
                  </a:outerShdw>
                </a:effectLst>
              </a:rPr>
              <a:t>Note: Sizing based on support for Microsoft solutions.  Source: MED Finance analysis and industry reports</a:t>
            </a:r>
            <a:endParaRPr lang="en-US" sz="900" dirty="0">
              <a:effectLst>
                <a:outerShdw blurRad="38100" dist="38100" dir="2700000" algn="tl">
                  <a:srgbClr val="000000">
                    <a:alpha val="43137"/>
                  </a:srgbClr>
                </a:outerShdw>
              </a:effectLst>
            </a:endParaRPr>
          </a:p>
        </p:txBody>
      </p:sp>
      <p:sp>
        <p:nvSpPr>
          <p:cNvPr id="29" name="Oval 28"/>
          <p:cNvSpPr/>
          <p:nvPr/>
        </p:nvSpPr>
        <p:spPr>
          <a:xfrm>
            <a:off x="4495800" y="3113008"/>
            <a:ext cx="3527777" cy="3440192"/>
          </a:xfrm>
          <a:prstGeom prst="ellipse">
            <a:avLst/>
          </a:prstGeom>
          <a:gradFill>
            <a:gsLst>
              <a:gs pos="0">
                <a:schemeClr val="accent5">
                  <a:lumMod val="75000"/>
                  <a:alpha val="45000"/>
                </a:schemeClr>
              </a:gs>
              <a:gs pos="100000">
                <a:schemeClr val="accent5">
                  <a:lumMod val="50000"/>
                  <a:alpha val="69000"/>
                </a:schemeClr>
              </a:gs>
            </a:gsLst>
            <a:lin ang="4500000" scaled="0"/>
          </a:gradFill>
          <a:ln w="22225">
            <a:gradFill flip="none" rotWithShape="1">
              <a:gsLst>
                <a:gs pos="0">
                  <a:schemeClr val="accent5">
                    <a:lumMod val="75000"/>
                  </a:schemeClr>
                </a:gs>
                <a:gs pos="100000">
                  <a:schemeClr val="accent5">
                    <a:lumMod val="9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177800" h="177800"/>
            <a:bevelB w="203200" h="203200"/>
            <a:extrusionClr>
              <a:schemeClr val="accent5">
                <a:lumMod val="50000"/>
              </a:schemeClr>
            </a:extrusionClr>
            <a:contourClr>
              <a:schemeClr val="accent5">
                <a:lumMod val="25000"/>
              </a:schemeClr>
            </a:contourClr>
          </a:sp3d>
        </p:spPr>
        <p:style>
          <a:lnRef idx="1">
            <a:schemeClr val="accent2"/>
          </a:lnRef>
          <a:fillRef idx="3">
            <a:schemeClr val="accent2"/>
          </a:fillRef>
          <a:effectRef idx="2">
            <a:schemeClr val="accent2"/>
          </a:effectRef>
          <a:fontRef idx="minor">
            <a:schemeClr val="lt1"/>
          </a:fontRef>
        </p:style>
      </p:sp>
      <p:sp>
        <p:nvSpPr>
          <p:cNvPr id="27" name="Oval 26"/>
          <p:cNvSpPr/>
          <p:nvPr/>
        </p:nvSpPr>
        <p:spPr>
          <a:xfrm>
            <a:off x="5181600" y="3352800"/>
            <a:ext cx="3159618" cy="2951572"/>
          </a:xfrm>
          <a:prstGeom prst="ellipse">
            <a:avLst/>
          </a:prstGeom>
          <a:solidFill>
            <a:srgbClr val="FF3300">
              <a:alpha val="56000"/>
            </a:srgbClr>
          </a:soli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2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sp>
      <p:sp>
        <p:nvSpPr>
          <p:cNvPr id="20" name="TextBox 19"/>
          <p:cNvSpPr txBox="1"/>
          <p:nvPr/>
        </p:nvSpPr>
        <p:spPr>
          <a:xfrm>
            <a:off x="6096000" y="4343400"/>
            <a:ext cx="1828800" cy="923330"/>
          </a:xfrm>
          <a:prstGeom prst="rect">
            <a:avLst/>
          </a:prstGeom>
          <a:noFill/>
        </p:spPr>
        <p:txBody>
          <a:bodyPr wrap="square" rtlCol="0">
            <a:spAutoFit/>
          </a:bodyPr>
          <a:lstStyle/>
          <a:p>
            <a:r>
              <a:rPr lang="en-US" b="1" i="1" dirty="0" smtClean="0">
                <a:latin typeface="Calibri" pitchFamily="34" charset="0"/>
              </a:rPr>
              <a:t>Corporate data access and mobile LOB</a:t>
            </a:r>
            <a:endParaRPr lang="en-US" b="1" i="1" dirty="0">
              <a:latin typeface="Calibri" pitchFamily="34" charset="0"/>
            </a:endParaRPr>
          </a:p>
        </p:txBody>
      </p:sp>
      <p:sp>
        <p:nvSpPr>
          <p:cNvPr id="22" name="TextBox 21"/>
          <p:cNvSpPr txBox="1"/>
          <p:nvPr/>
        </p:nvSpPr>
        <p:spPr>
          <a:xfrm>
            <a:off x="2286000" y="4683204"/>
            <a:ext cx="1447800" cy="738664"/>
          </a:xfrm>
          <a:prstGeom prst="rect">
            <a:avLst/>
          </a:prstGeom>
          <a:noFill/>
        </p:spPr>
        <p:txBody>
          <a:bodyPr wrap="square" rtlCol="0">
            <a:spAutoFit/>
          </a:bodyPr>
          <a:lstStyle/>
          <a:p>
            <a:r>
              <a:rPr lang="en-US" sz="1400" b="1" i="1" dirty="0" smtClean="0">
                <a:latin typeface="Calibri" pitchFamily="34" charset="0"/>
              </a:rPr>
              <a:t>Corporate data access and mobile LOB</a:t>
            </a:r>
            <a:endParaRPr lang="en-US" sz="1400" b="1" i="1" dirty="0">
              <a:latin typeface="Calibri" pitchFamily="34" charset="0"/>
            </a:endParaRPr>
          </a:p>
        </p:txBody>
      </p:sp>
      <p:sp>
        <p:nvSpPr>
          <p:cNvPr id="23" name="TextBox 22"/>
          <p:cNvSpPr txBox="1"/>
          <p:nvPr/>
        </p:nvSpPr>
        <p:spPr>
          <a:xfrm>
            <a:off x="3962400" y="4495800"/>
            <a:ext cx="1828800" cy="646331"/>
          </a:xfrm>
          <a:prstGeom prst="rect">
            <a:avLst/>
          </a:prstGeom>
          <a:noFill/>
        </p:spPr>
        <p:txBody>
          <a:bodyPr wrap="square" rtlCol="0">
            <a:spAutoFit/>
          </a:bodyPr>
          <a:lstStyle/>
          <a:p>
            <a:r>
              <a:rPr lang="en-US" b="1" i="1" dirty="0" smtClean="0">
                <a:latin typeface="Calibri" pitchFamily="34" charset="0"/>
              </a:rPr>
              <a:t>Mobile Messaging</a:t>
            </a:r>
            <a:endParaRPr lang="en-US" b="1" i="1" dirty="0">
              <a:latin typeface="Calibri" pitchFamily="34" charset="0"/>
            </a:endParaRPr>
          </a:p>
        </p:txBody>
      </p:sp>
      <p:sp>
        <p:nvSpPr>
          <p:cNvPr id="24" name="TextBox 23"/>
          <p:cNvSpPr txBox="1"/>
          <p:nvPr/>
        </p:nvSpPr>
        <p:spPr>
          <a:xfrm>
            <a:off x="685800" y="4530804"/>
            <a:ext cx="1447800" cy="523220"/>
          </a:xfrm>
          <a:prstGeom prst="rect">
            <a:avLst/>
          </a:prstGeom>
          <a:noFill/>
        </p:spPr>
        <p:txBody>
          <a:bodyPr wrap="square" rtlCol="0">
            <a:spAutoFit/>
          </a:bodyPr>
          <a:lstStyle/>
          <a:p>
            <a:r>
              <a:rPr lang="en-US" sz="1400" b="1" i="1" dirty="0" smtClean="0">
                <a:latin typeface="Calibri" pitchFamily="34" charset="0"/>
              </a:rPr>
              <a:t>Mobile Messaging</a:t>
            </a:r>
            <a:endParaRPr lang="en-US" sz="1400" b="1" i="1" dirty="0">
              <a:latin typeface="Calibri" pitchFamily="34" charset="0"/>
            </a:endParaRPr>
          </a:p>
        </p:txBody>
      </p:sp>
      <p:sp>
        <p:nvSpPr>
          <p:cNvPr id="25" name="TextBox 24"/>
          <p:cNvSpPr txBox="1"/>
          <p:nvPr/>
        </p:nvSpPr>
        <p:spPr>
          <a:xfrm>
            <a:off x="1066800" y="4149804"/>
            <a:ext cx="688009" cy="276999"/>
          </a:xfrm>
          <a:prstGeom prst="rect">
            <a:avLst/>
          </a:prstGeom>
          <a:noFill/>
        </p:spPr>
        <p:txBody>
          <a:bodyPr wrap="none" rtlCol="0">
            <a:spAutoFit/>
          </a:bodyPr>
          <a:lstStyle/>
          <a:p>
            <a:r>
              <a:rPr lang="en-US" sz="1200" b="1" dirty="0" smtClean="0">
                <a:solidFill>
                  <a:schemeClr val="bg2">
                    <a:lumMod val="50000"/>
                  </a:schemeClr>
                </a:solidFill>
                <a:latin typeface="Calibri" pitchFamily="34" charset="0"/>
              </a:rPr>
              <a:t>6.3 MM</a:t>
            </a:r>
            <a:endParaRPr lang="en-US" sz="1200" b="1" dirty="0">
              <a:solidFill>
                <a:schemeClr val="bg2">
                  <a:lumMod val="50000"/>
                </a:schemeClr>
              </a:solidFill>
              <a:latin typeface="Calibri" pitchFamily="34" charset="0"/>
            </a:endParaRPr>
          </a:p>
        </p:txBody>
      </p:sp>
      <p:sp>
        <p:nvSpPr>
          <p:cNvPr id="26" name="TextBox 25"/>
          <p:cNvSpPr txBox="1"/>
          <p:nvPr/>
        </p:nvSpPr>
        <p:spPr>
          <a:xfrm>
            <a:off x="1752600" y="4634805"/>
            <a:ext cx="688009" cy="276999"/>
          </a:xfrm>
          <a:prstGeom prst="rect">
            <a:avLst/>
          </a:prstGeom>
          <a:noFill/>
        </p:spPr>
        <p:txBody>
          <a:bodyPr wrap="none" rtlCol="0">
            <a:spAutoFit/>
          </a:bodyPr>
          <a:lstStyle/>
          <a:p>
            <a:r>
              <a:rPr lang="en-US" sz="1200" b="1" dirty="0" smtClean="0">
                <a:solidFill>
                  <a:schemeClr val="bg2">
                    <a:lumMod val="50000"/>
                  </a:schemeClr>
                </a:solidFill>
                <a:latin typeface="Calibri" pitchFamily="34" charset="0"/>
              </a:rPr>
              <a:t>3.6 MM</a:t>
            </a:r>
            <a:endParaRPr lang="en-US" sz="1200" b="1" dirty="0">
              <a:solidFill>
                <a:schemeClr val="bg2">
                  <a:lumMod val="50000"/>
                </a:schemeClr>
              </a:solidFill>
              <a:latin typeface="Calibri" pitchFamily="34" charset="0"/>
            </a:endParaRPr>
          </a:p>
        </p:txBody>
      </p:sp>
      <p:sp>
        <p:nvSpPr>
          <p:cNvPr id="35" name="TextBox 34"/>
          <p:cNvSpPr txBox="1"/>
          <p:nvPr/>
        </p:nvSpPr>
        <p:spPr>
          <a:xfrm>
            <a:off x="2207591" y="4378404"/>
            <a:ext cx="688009" cy="276999"/>
          </a:xfrm>
          <a:prstGeom prst="rect">
            <a:avLst/>
          </a:prstGeom>
          <a:noFill/>
        </p:spPr>
        <p:txBody>
          <a:bodyPr wrap="none" rtlCol="0">
            <a:spAutoFit/>
          </a:bodyPr>
          <a:lstStyle/>
          <a:p>
            <a:r>
              <a:rPr lang="en-US" sz="1200" b="1" dirty="0" smtClean="0">
                <a:solidFill>
                  <a:schemeClr val="bg2">
                    <a:lumMod val="50000"/>
                  </a:schemeClr>
                </a:solidFill>
                <a:latin typeface="Calibri" pitchFamily="34" charset="0"/>
              </a:rPr>
              <a:t>0.9 MM</a:t>
            </a:r>
            <a:endParaRPr lang="en-US" sz="1200" b="1" dirty="0">
              <a:solidFill>
                <a:schemeClr val="bg2">
                  <a:lumMod val="50000"/>
                </a:schemeClr>
              </a:solidFill>
              <a:latin typeface="Calibri" pitchFamily="34" charset="0"/>
            </a:endParaRPr>
          </a:p>
        </p:txBody>
      </p:sp>
      <p:sp>
        <p:nvSpPr>
          <p:cNvPr id="36" name="TextBox 35"/>
          <p:cNvSpPr txBox="1"/>
          <p:nvPr/>
        </p:nvSpPr>
        <p:spPr>
          <a:xfrm>
            <a:off x="4419600" y="5029200"/>
            <a:ext cx="957313" cy="338554"/>
          </a:xfrm>
          <a:prstGeom prst="rect">
            <a:avLst/>
          </a:prstGeom>
          <a:noFill/>
        </p:spPr>
        <p:txBody>
          <a:bodyPr wrap="none" rtlCol="0">
            <a:spAutoFit/>
          </a:bodyPr>
          <a:lstStyle/>
          <a:p>
            <a:r>
              <a:rPr lang="en-US" sz="1600" b="1" dirty="0" smtClean="0">
                <a:solidFill>
                  <a:schemeClr val="bg2">
                    <a:lumMod val="50000"/>
                  </a:schemeClr>
                </a:solidFill>
                <a:latin typeface="Calibri" pitchFamily="34" charset="0"/>
              </a:rPr>
              <a:t>14.7 MM</a:t>
            </a:r>
            <a:endParaRPr lang="en-US" sz="1600" b="1" dirty="0">
              <a:solidFill>
                <a:schemeClr val="bg2">
                  <a:lumMod val="50000"/>
                </a:schemeClr>
              </a:solidFill>
              <a:latin typeface="Calibri" pitchFamily="34" charset="0"/>
            </a:endParaRPr>
          </a:p>
        </p:txBody>
      </p:sp>
      <p:sp>
        <p:nvSpPr>
          <p:cNvPr id="37" name="TextBox 36"/>
          <p:cNvSpPr txBox="1"/>
          <p:nvPr/>
        </p:nvSpPr>
        <p:spPr>
          <a:xfrm>
            <a:off x="6400800" y="3852446"/>
            <a:ext cx="957313" cy="338554"/>
          </a:xfrm>
          <a:prstGeom prst="rect">
            <a:avLst/>
          </a:prstGeom>
          <a:noFill/>
        </p:spPr>
        <p:txBody>
          <a:bodyPr wrap="none" rtlCol="0">
            <a:spAutoFit/>
          </a:bodyPr>
          <a:lstStyle/>
          <a:p>
            <a:r>
              <a:rPr lang="en-US" sz="1600" b="1" dirty="0" smtClean="0">
                <a:solidFill>
                  <a:schemeClr val="bg2">
                    <a:lumMod val="50000"/>
                  </a:schemeClr>
                </a:solidFill>
                <a:latin typeface="Calibri" pitchFamily="34" charset="0"/>
              </a:rPr>
              <a:t>19.8 MM</a:t>
            </a:r>
            <a:endParaRPr lang="en-US" sz="1600" b="1" dirty="0">
              <a:solidFill>
                <a:schemeClr val="bg2">
                  <a:lumMod val="50000"/>
                </a:schemeClr>
              </a:solidFill>
              <a:latin typeface="Calibri" pitchFamily="34" charset="0"/>
            </a:endParaRPr>
          </a:p>
        </p:txBody>
      </p:sp>
      <p:sp>
        <p:nvSpPr>
          <p:cNvPr id="38" name="TextBox 37"/>
          <p:cNvSpPr txBox="1"/>
          <p:nvPr/>
        </p:nvSpPr>
        <p:spPr>
          <a:xfrm>
            <a:off x="8062281" y="4419600"/>
            <a:ext cx="853119" cy="338554"/>
          </a:xfrm>
          <a:prstGeom prst="rect">
            <a:avLst/>
          </a:prstGeom>
          <a:noFill/>
        </p:spPr>
        <p:txBody>
          <a:bodyPr wrap="none" rtlCol="0">
            <a:spAutoFit/>
          </a:bodyPr>
          <a:lstStyle/>
          <a:p>
            <a:r>
              <a:rPr lang="en-US" sz="1600" b="1" dirty="0" smtClean="0">
                <a:solidFill>
                  <a:schemeClr val="bg2">
                    <a:lumMod val="50000"/>
                  </a:schemeClr>
                </a:solidFill>
                <a:latin typeface="Calibri" pitchFamily="34" charset="0"/>
              </a:rPr>
              <a:t>4.5 MM</a:t>
            </a:r>
            <a:endParaRPr lang="en-US" sz="1600" b="1" dirty="0">
              <a:solidFill>
                <a:schemeClr val="bg2">
                  <a:lumMod val="50000"/>
                </a:schemeClr>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7158" y="214290"/>
            <a:ext cx="8410575" cy="523220"/>
          </a:xfrm>
        </p:spPr>
        <p:txBody>
          <a:bodyPr/>
          <a:lstStyle/>
          <a:p>
            <a:r>
              <a:rPr lang="zh-TW" altLang="en-US" sz="2800" dirty="0" smtClean="0">
                <a:solidFill>
                  <a:schemeClr val="tx1"/>
                </a:solidFill>
                <a:ea typeface="新細明體" charset="-120"/>
              </a:rPr>
              <a:t>議程</a:t>
            </a:r>
            <a:endParaRPr lang="en-US" altLang="zh-TW" sz="2800" dirty="0" smtClean="0">
              <a:solidFill>
                <a:schemeClr val="tx1"/>
              </a:solidFill>
              <a:ea typeface="新細明體" charset="-120"/>
            </a:endParaRPr>
          </a:p>
        </p:txBody>
      </p:sp>
      <p:sp>
        <p:nvSpPr>
          <p:cNvPr id="9219" name="Rectangle 3"/>
          <p:cNvSpPr>
            <a:spLocks noGrp="1" noChangeArrowheads="1"/>
          </p:cNvSpPr>
          <p:nvPr>
            <p:ph type="body" idx="1"/>
          </p:nvPr>
        </p:nvSpPr>
        <p:spPr>
          <a:xfrm>
            <a:off x="1130300" y="2044700"/>
            <a:ext cx="7064375" cy="2357568"/>
          </a:xfrm>
        </p:spPr>
        <p:txBody>
          <a:bodyPr/>
          <a:lstStyle/>
          <a:p>
            <a:r>
              <a:rPr lang="zh-TW" altLang="en-US" dirty="0" smtClean="0"/>
              <a:t>行動通訊產業趨勢</a:t>
            </a:r>
          </a:p>
          <a:p>
            <a:r>
              <a:rPr lang="zh-TW" altLang="en-US" b="1" dirty="0" smtClean="0"/>
              <a:t>微軟企業行動資訊安全解決方案</a:t>
            </a:r>
          </a:p>
          <a:p>
            <a:r>
              <a:rPr lang="en-US" altLang="zh-TW" dirty="0" smtClean="0"/>
              <a:t>Demo</a:t>
            </a:r>
            <a:endParaRPr lang="zh-TW" altLang="en-US" dirty="0" smtClean="0"/>
          </a:p>
          <a:p>
            <a:endParaRPr lang="en-US" altLang="zh-TW" dirty="0" smtClean="0">
              <a:ea typeface="新細明體" charset="-12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844" y="1714488"/>
            <a:ext cx="8743952" cy="2123658"/>
          </a:xfrm>
        </p:spPr>
        <p:txBody>
          <a:bodyPr/>
          <a:lstStyle/>
          <a:p>
            <a:pPr marL="342900" indent="-342900">
              <a:defRPr/>
            </a:pPr>
            <a:r>
              <a:rPr altLang="zh-CN" sz="4400" dirty="0" smtClean="0">
                <a:ln>
                  <a:noFill/>
                </a:ln>
                <a:solidFill>
                  <a:schemeClr val="tx2"/>
                </a:solidFill>
                <a:effectLst>
                  <a:outerShdw blurRad="38100" dist="38100" dir="2700000" algn="tl">
                    <a:srgbClr val="000000"/>
                  </a:outerShdw>
                </a:effectLst>
                <a:ea typeface="ＭＳ Ｐゴシック" pitchFamily="34" charset="-128"/>
              </a:rPr>
              <a:t>	</a:t>
            </a:r>
            <a:r>
              <a:rPr lang="zh-TW" altLang="en-US" sz="440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我們如何</a:t>
            </a:r>
            <a:r>
              <a:rPr lang="zh-TW" altLang="en-US" sz="440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設定、</a:t>
            </a:r>
            <a:r>
              <a:rPr lang="zh-TW" altLang="en-US" sz="440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配置和控制使用者，限制</a:t>
            </a:r>
            <a:r>
              <a:rPr lang="en-US" altLang="zh-CN" sz="440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Windows </a:t>
            </a:r>
            <a:r>
              <a:rPr lang="en-US" altLang="zh-CN" sz="440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Mobile</a:t>
            </a:r>
            <a:r>
              <a:rPr lang="zh-TW" altLang="en-US" sz="440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設備能做哪些事情、不能做哪些事情</a:t>
            </a:r>
            <a:r>
              <a:rPr lang="en-US" altLang="zh-TW" sz="440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t>
            </a:r>
            <a:endParaRPr lang="ja-JP" altLang="en-US" sz="440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365376"/>
            <a:ext cx="9144000" cy="2086725"/>
          </a:xfrm>
        </p:spPr>
        <p:txBody>
          <a:bodyPr/>
          <a:lstStyle/>
          <a:p>
            <a:r>
              <a:rPr lang="en-US" altLang="zh-TW" sz="4800" dirty="0" smtClean="0">
                <a:solidFill>
                  <a:schemeClr val="bg1"/>
                </a:solidFill>
              </a:rPr>
              <a:t>System Center</a:t>
            </a:r>
            <a:br>
              <a:rPr lang="en-US" altLang="zh-TW" sz="4800" dirty="0" smtClean="0">
                <a:solidFill>
                  <a:schemeClr val="bg1"/>
                </a:solidFill>
              </a:rPr>
            </a:br>
            <a:r>
              <a:rPr lang="en-US" altLang="zh-TW" sz="4800" dirty="0" smtClean="0">
                <a:solidFill>
                  <a:schemeClr val="bg1"/>
                </a:solidFill>
              </a:rPr>
              <a:t> Mobile Device Manager 2008</a:t>
            </a:r>
            <a:br>
              <a:rPr lang="en-US" altLang="zh-TW" sz="4800" dirty="0" smtClean="0">
                <a:solidFill>
                  <a:schemeClr val="bg1"/>
                </a:solidFill>
              </a:rPr>
            </a:br>
            <a:r>
              <a:rPr lang="en-US" altLang="zh-TW" sz="4800" dirty="0" smtClean="0">
                <a:solidFill>
                  <a:schemeClr val="bg1"/>
                </a:solidFill>
              </a:rPr>
              <a:t>(SCMDM 2008) </a:t>
            </a:r>
            <a:endParaRPr lang="zh-TW" altLang="en-US" sz="4800" dirty="0">
              <a:solidFill>
                <a:schemeClr val="bg1"/>
              </a:solidFill>
            </a:endParaRPr>
          </a:p>
        </p:txBody>
      </p:sp>
      <p:sp>
        <p:nvSpPr>
          <p:cNvPr id="3" name="副標題 2"/>
          <p:cNvSpPr>
            <a:spLocks noGrp="1"/>
          </p:cNvSpPr>
          <p:nvPr>
            <p:ph type="subTitle" idx="1"/>
          </p:nvPr>
        </p:nvSpPr>
        <p:spPr/>
        <p:txBody>
          <a:bodyPr/>
          <a:lstStyle/>
          <a:p>
            <a:endParaRPr lang="zh-TW" altLang="en-US"/>
          </a:p>
        </p:txBody>
      </p:sp>
      <p:sp>
        <p:nvSpPr>
          <p:cNvPr id="4" name="文字版面配置區 3"/>
          <p:cNvSpPr>
            <a:spLocks noGrp="1"/>
          </p:cNvSpPr>
          <p:nvPr>
            <p:ph type="body" sz="quarter" idx="10"/>
          </p:nvPr>
        </p:nvSpPr>
        <p:spPr/>
        <p:txBody>
          <a:bodyPr/>
          <a:lstStyle/>
          <a:p>
            <a:endParaRPr lang="zh-TW" altLang="en-US" dirty="0"/>
          </a:p>
        </p:txBody>
      </p:sp>
      <p:sp>
        <p:nvSpPr>
          <p:cNvPr id="5" name="矩形 4"/>
          <p:cNvSpPr/>
          <p:nvPr/>
        </p:nvSpPr>
        <p:spPr>
          <a:xfrm>
            <a:off x="571472" y="285728"/>
            <a:ext cx="8084264" cy="769441"/>
          </a:xfrm>
          <a:prstGeom prst="rect">
            <a:avLst/>
          </a:prstGeom>
        </p:spPr>
        <p:txBody>
          <a:bodyPr wrap="square">
            <a:spAutoFit/>
          </a:bodyPr>
          <a:lstStyle/>
          <a:p>
            <a:r>
              <a:rPr lang="zh-TW" altLang="en-US" sz="4400" b="1" dirty="0" smtClean="0">
                <a:solidFill>
                  <a:schemeClr val="bg1"/>
                </a:solidFill>
              </a:rPr>
              <a:t>微軟企業行動資訊安全解決方案</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bwMode="auto">
          <a:xfrm flipH="1">
            <a:off x="200289" y="1295400"/>
            <a:ext cx="8867511" cy="5867400"/>
          </a:xfrm>
          <a:prstGeom prst="roundRect">
            <a:avLst>
              <a:gd name="adj" fmla="val 6994"/>
            </a:avLst>
          </a:prstGeom>
          <a:gradFill>
            <a:gsLst>
              <a:gs pos="20000">
                <a:schemeClr val="bg2">
                  <a:alpha val="0"/>
                </a:schemeClr>
              </a:gs>
              <a:gs pos="67000">
                <a:schemeClr val="bg2">
                  <a:alpha val="38000"/>
                </a:schemeClr>
              </a:gs>
            </a:gsLst>
          </a:gra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fontAlgn="auto">
              <a:spcBef>
                <a:spcPts val="0"/>
              </a:spcBef>
              <a:spcAft>
                <a:spcPts val="0"/>
              </a:spcAft>
              <a:defRPr/>
            </a:pPr>
            <a:endParaRPr lang="en-US" dirty="0">
              <a:solidFill>
                <a:schemeClr val="tx1"/>
              </a:solidFill>
              <a:latin typeface="Segoe" pitchFamily="34" charset="0"/>
            </a:endParaRPr>
          </a:p>
        </p:txBody>
      </p:sp>
      <p:sp>
        <p:nvSpPr>
          <p:cNvPr id="477189" name="Rectangle 5"/>
          <p:cNvSpPr>
            <a:spLocks noGrp="1" noChangeArrowheads="1"/>
          </p:cNvSpPr>
          <p:nvPr>
            <p:ph type="title" idx="4294967295"/>
          </p:nvPr>
        </p:nvSpPr>
        <p:spPr/>
        <p:txBody>
          <a:bodyPr/>
          <a:lstStyle/>
          <a:p>
            <a:pPr>
              <a:defRPr/>
            </a:pPr>
            <a:r>
              <a:rPr altLang="zh-CN" dirty="0" smtClean="0"/>
              <a:t>SCMDM 2008 </a:t>
            </a:r>
            <a:r>
              <a:rPr lang="zh-CN" altLang="en-US" dirty="0" smtClean="0"/>
              <a:t>核心特性</a:t>
            </a:r>
            <a:endParaRPr dirty="0" smtClean="0"/>
          </a:p>
        </p:txBody>
      </p:sp>
      <p:sp>
        <p:nvSpPr>
          <p:cNvPr id="11269" name="Rectangle 13"/>
          <p:cNvSpPr>
            <a:spLocks noChangeArrowheads="1"/>
          </p:cNvSpPr>
          <p:nvPr/>
        </p:nvSpPr>
        <p:spPr bwMode="auto">
          <a:xfrm>
            <a:off x="304800" y="1314450"/>
            <a:ext cx="8610600" cy="646331"/>
          </a:xfrm>
          <a:prstGeom prst="rect">
            <a:avLst/>
          </a:prstGeom>
          <a:noFill/>
          <a:ln w="9525">
            <a:noFill/>
            <a:miter lim="800000"/>
            <a:headEnd/>
            <a:tailEnd/>
          </a:ln>
        </p:spPr>
        <p:txBody>
          <a:bodyPr>
            <a:spAutoFit/>
          </a:bodyPr>
          <a:lstStyle/>
          <a:p>
            <a:r>
              <a:rPr lang="zh-TW" altLang="en-US" b="1" dirty="0" smtClean="0"/>
              <a:t>移動設備管理伺服器</a:t>
            </a:r>
            <a:r>
              <a:rPr lang="zh-CN" altLang="en-US" dirty="0" smtClean="0"/>
              <a:t>使帶有</a:t>
            </a:r>
            <a:r>
              <a:rPr lang="en-US" altLang="zh-CN" dirty="0" smtClean="0"/>
              <a:t>Windows Mobile</a:t>
            </a:r>
            <a:r>
              <a:rPr lang="zh-TW" altLang="en-US" dirty="0" smtClean="0"/>
              <a:t>最新版本的手機就像筆記型電腦或桌面電腦那樣在</a:t>
            </a:r>
            <a:r>
              <a:rPr lang="en-US" altLang="zh-CN" dirty="0" smtClean="0"/>
              <a:t>IT</a:t>
            </a:r>
            <a:r>
              <a:rPr lang="zh-TW" altLang="en-US" dirty="0" smtClean="0"/>
              <a:t>基礎架構中得到佈署和管理，並提供與企業資料訪問的功能。</a:t>
            </a:r>
            <a:endParaRPr lang="en-US" altLang="zh-CN" dirty="0">
              <a:cs typeface="Times New Roman" pitchFamily="18" charset="0"/>
            </a:endParaRPr>
          </a:p>
        </p:txBody>
      </p:sp>
      <p:grpSp>
        <p:nvGrpSpPr>
          <p:cNvPr id="2" name="Group 73"/>
          <p:cNvGrpSpPr>
            <a:grpSpLocks/>
          </p:cNvGrpSpPr>
          <p:nvPr/>
        </p:nvGrpSpPr>
        <p:grpSpPr bwMode="auto">
          <a:xfrm>
            <a:off x="336550" y="2439988"/>
            <a:ext cx="2762250" cy="3933825"/>
            <a:chOff x="377233" y="2488927"/>
            <a:chExt cx="2762612" cy="3935685"/>
          </a:xfrm>
        </p:grpSpPr>
        <p:sp>
          <p:nvSpPr>
            <p:cNvPr id="69" name="Rounded Rectangle 68"/>
            <p:cNvSpPr/>
            <p:nvPr/>
          </p:nvSpPr>
          <p:spPr bwMode="auto">
            <a:xfrm>
              <a:off x="387129" y="2666999"/>
              <a:ext cx="2743200" cy="3757613"/>
            </a:xfrm>
            <a:prstGeom prst="roundRect">
              <a:avLst>
                <a:gd name="adj" fmla="val 8470"/>
              </a:avLst>
            </a:prstGeom>
            <a:gradFill flip="none" rotWithShape="1">
              <a:gsLst>
                <a:gs pos="0">
                  <a:schemeClr val="accent2">
                    <a:lumMod val="20000"/>
                    <a:lumOff val="80000"/>
                    <a:alpha val="74000"/>
                  </a:schemeClr>
                </a:gs>
                <a:gs pos="53000">
                  <a:schemeClr val="accent2">
                    <a:lumMod val="75000"/>
                    <a:alpha val="71000"/>
                  </a:schemeClr>
                </a:gs>
                <a:gs pos="100000">
                  <a:schemeClr val="accent2">
                    <a:lumMod val="40000"/>
                    <a:lumOff val="60000"/>
                    <a:alpha val="30000"/>
                  </a:schemeClr>
                </a:gs>
              </a:gsLst>
              <a:path path="circle">
                <a:fillToRect r="100000" b="100000"/>
              </a:path>
              <a:tileRect l="-100000" t="-100000"/>
            </a:gradFill>
            <a:ln w="3175">
              <a:solidFill>
                <a:srgbClr val="FFFFFF">
                  <a:alpha val="20000"/>
                </a:srgbClr>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fontAlgn="auto">
                <a:spcBef>
                  <a:spcPts val="0"/>
                </a:spcBef>
                <a:spcAft>
                  <a:spcPts val="0"/>
                </a:spcAft>
                <a:defRPr/>
              </a:pPr>
              <a:endParaRPr lang="en-US" dirty="0">
                <a:solidFill>
                  <a:schemeClr val="tx1"/>
                </a:solidFill>
                <a:latin typeface="Segoe" pitchFamily="34" charset="0"/>
              </a:endParaRPr>
            </a:p>
          </p:txBody>
        </p:sp>
        <p:sp>
          <p:nvSpPr>
            <p:cNvPr id="70" name="Rounded Rectangle 69"/>
            <p:cNvSpPr/>
            <p:nvPr/>
          </p:nvSpPr>
          <p:spPr bwMode="auto">
            <a:xfrm>
              <a:off x="432849" y="2743200"/>
              <a:ext cx="2651760" cy="3621125"/>
            </a:xfrm>
            <a:prstGeom prst="roundRect">
              <a:avLst>
                <a:gd name="adj" fmla="val 7783"/>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reflection blurRad="6350" stA="52000" endA="300" endPos="35000" dir="5400000" sy="-100000" algn="bl" rotWithShape="0"/>
            </a:effectLst>
            <a:sp3d contourW="19050">
              <a:bevelT w="101600" h="63500" prst="angle"/>
              <a:contourClr>
                <a:srgbClr val="3686BC"/>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fontAlgn="auto">
                <a:spcBef>
                  <a:spcPts val="0"/>
                </a:spcBef>
                <a:spcAft>
                  <a:spcPts val="0"/>
                </a:spcAft>
                <a:defRPr/>
              </a:pPr>
              <a:endParaRPr lang="en-US" dirty="0">
                <a:solidFill>
                  <a:schemeClr val="tx1"/>
                </a:solidFill>
                <a:latin typeface="Segoe" pitchFamily="34" charset="0"/>
              </a:endParaRPr>
            </a:p>
          </p:txBody>
        </p:sp>
        <p:sp>
          <p:nvSpPr>
            <p:cNvPr id="20" name="Rounded Rectangle 19"/>
            <p:cNvSpPr/>
            <p:nvPr/>
          </p:nvSpPr>
          <p:spPr>
            <a:xfrm>
              <a:off x="377233" y="2657282"/>
              <a:ext cx="2762612" cy="948185"/>
            </a:xfrm>
            <a:prstGeom prst="roundRect">
              <a:avLst/>
            </a:prstGeom>
            <a:gradFill flip="none" rotWithShape="1">
              <a:gsLst>
                <a:gs pos="0">
                  <a:schemeClr val="accent2"/>
                </a:gs>
                <a:gs pos="50000">
                  <a:schemeClr val="accent2">
                    <a:lumMod val="20000"/>
                    <a:lumOff val="80000"/>
                  </a:schemeClr>
                </a:gs>
                <a:gs pos="100000">
                  <a:schemeClr val="tx1"/>
                </a:gs>
              </a:gsLst>
              <a:lin ang="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fontAlgn="auto">
                <a:spcBef>
                  <a:spcPts val="0"/>
                </a:spcBef>
                <a:spcAft>
                  <a:spcPts val="0"/>
                </a:spcAft>
                <a:defRPr/>
              </a:pPr>
              <a:endParaRPr lang="en-US" dirty="0">
                <a:latin typeface="+mn-lt"/>
                <a:ea typeface="+mn-ea"/>
                <a:cs typeface="+mn-cs"/>
              </a:endParaRPr>
            </a:p>
          </p:txBody>
        </p:sp>
        <p:sp>
          <p:nvSpPr>
            <p:cNvPr id="477186" name="Rectangle 2"/>
            <p:cNvSpPr>
              <a:spLocks noChangeArrowheads="1"/>
            </p:cNvSpPr>
            <p:nvPr/>
          </p:nvSpPr>
          <p:spPr bwMode="auto">
            <a:xfrm>
              <a:off x="462969" y="2692223"/>
              <a:ext cx="2591140" cy="913244"/>
            </a:xfrm>
            <a:prstGeom prst="rect">
              <a:avLst/>
            </a:prstGeom>
            <a:noFill/>
            <a:ln w="12700">
              <a:noFill/>
              <a:miter lim="800000"/>
              <a:headEnd type="none" w="sm" len="sm"/>
              <a:tailEnd type="none" w="sm" len="sm"/>
            </a:ln>
            <a:effectLst/>
          </p:spPr>
          <p:txBody>
            <a:bodyPr lIns="91436" tIns="45718" rIns="91436" bIns="45718" anchor="ctr"/>
            <a:lstStyle/>
            <a:p>
              <a:pPr eaLnBrk="0" hangingPunct="0">
                <a:lnSpc>
                  <a:spcPct val="85000"/>
                </a:lnSpc>
                <a:spcBef>
                  <a:spcPct val="20000"/>
                </a:spcBef>
                <a:defRPr/>
              </a:pPr>
              <a:r>
                <a:rPr lang="zh-CN" altLang="en-US" sz="2400" b="1" dirty="0">
                  <a:solidFill>
                    <a:schemeClr val="bg1"/>
                  </a:solidFill>
                  <a:effectLst>
                    <a:outerShdw blurRad="38100" dist="38100" dir="2700000" algn="tl">
                      <a:srgbClr val="FFFFFF"/>
                    </a:outerShdw>
                  </a:effectLst>
                  <a:latin typeface="Segoe" pitchFamily="34" charset="0"/>
                </a:rPr>
                <a:t>安全性管理</a:t>
              </a:r>
            </a:p>
          </p:txBody>
        </p:sp>
        <p:pic>
          <p:nvPicPr>
            <p:cNvPr id="3074" name="Picture 2" descr="C:\Program Files\Microsoft Resource DVD Artwork\DVD_ART\Artwork_Imagery\HARDWARE_IMAGERY\Illustration - Misc Hardware\Windows Security\Security shield windows.png"/>
            <p:cNvPicPr>
              <a:picLocks noChangeAspect="1" noChangeArrowheads="1"/>
            </p:cNvPicPr>
            <p:nvPr/>
          </p:nvPicPr>
          <p:blipFill>
            <a:blip r:embed="rId3" cstate="print"/>
            <a:srcRect/>
            <a:stretch>
              <a:fillRect/>
            </a:stretch>
          </p:blipFill>
          <p:spPr bwMode="auto">
            <a:xfrm>
              <a:off x="2326543" y="2488927"/>
              <a:ext cx="566042" cy="711473"/>
            </a:xfrm>
            <a:prstGeom prst="rect">
              <a:avLst/>
            </a:prstGeom>
            <a:noFill/>
            <a:effectLst>
              <a:outerShdw blurRad="50800" dist="38100" algn="l" rotWithShape="0">
                <a:prstClr val="black">
                  <a:alpha val="40000"/>
                </a:prstClr>
              </a:outerShdw>
              <a:reflection blurRad="6350" stA="52000" endA="300" endPos="35000" dir="5400000" sy="-100000" algn="bl" rotWithShape="0"/>
            </a:effectLst>
          </p:spPr>
        </p:pic>
        <p:sp>
          <p:nvSpPr>
            <p:cNvPr id="11295" name="Text Box 7"/>
            <p:cNvSpPr txBox="1">
              <a:spLocks noChangeArrowheads="1"/>
            </p:cNvSpPr>
            <p:nvPr/>
          </p:nvSpPr>
          <p:spPr bwMode="auto">
            <a:xfrm>
              <a:off x="437566" y="3721006"/>
              <a:ext cx="2641946" cy="2217035"/>
            </a:xfrm>
            <a:prstGeom prst="rect">
              <a:avLst/>
            </a:prstGeom>
            <a:noFill/>
            <a:ln w="9525" algn="ctr">
              <a:noFill/>
              <a:miter lim="800000"/>
              <a:headEnd/>
              <a:tailEnd/>
            </a:ln>
          </p:spPr>
          <p:txBody>
            <a:bodyPr lIns="91436" tIns="45718" rIns="91436" bIns="45718">
              <a:spAutoFit/>
            </a:bodyPr>
            <a:lstStyle/>
            <a:p>
              <a:pPr marL="169863" indent="-169863">
                <a:buFontTx/>
                <a:buBlip>
                  <a:blip r:embed="rId4"/>
                </a:buBlip>
              </a:pPr>
              <a:r>
                <a:rPr lang="zh-CN" altLang="en-US" sz="1400" dirty="0" smtClean="0">
                  <a:solidFill>
                    <a:schemeClr val="bg1"/>
                  </a:solidFill>
                  <a:latin typeface="Segoe Semibold" pitchFamily="34" charset="0"/>
                </a:rPr>
                <a:t>加入</a:t>
              </a:r>
              <a:r>
                <a:rPr lang="en-US" altLang="zh-CN" sz="1400" dirty="0" smtClean="0">
                  <a:solidFill>
                    <a:schemeClr val="bg1"/>
                  </a:solidFill>
                  <a:latin typeface="Segoe Semibold" pitchFamily="34" charset="0"/>
                </a:rPr>
                <a:t>Active Directory</a:t>
              </a:r>
              <a:r>
                <a:rPr lang="zh-CN" altLang="en-US" sz="1400" dirty="0" smtClean="0">
                  <a:solidFill>
                    <a:schemeClr val="bg1"/>
                  </a:solidFill>
                  <a:latin typeface="Segoe Semibold" pitchFamily="34" charset="0"/>
                </a:rPr>
                <a:t>域</a:t>
              </a:r>
              <a:r>
                <a:rPr lang="zh-CN" altLang="en-US" sz="1400" dirty="0">
                  <a:solidFill>
                    <a:schemeClr val="bg1"/>
                  </a:solidFill>
                  <a:latin typeface="Segoe Semibold" pitchFamily="34" charset="0"/>
                </a:rPr>
                <a:t>。</a:t>
              </a:r>
            </a:p>
            <a:p>
              <a:pPr marL="169863" indent="-169863">
                <a:buFontTx/>
                <a:buBlip>
                  <a:blip r:embed="rId4"/>
                </a:buBlip>
              </a:pPr>
              <a:r>
                <a:rPr lang="zh-CN" altLang="en-US" sz="1400" dirty="0">
                  <a:solidFill>
                    <a:schemeClr val="bg1"/>
                  </a:solidFill>
                  <a:latin typeface="Segoe Semibold" pitchFamily="34" charset="0"/>
                </a:rPr>
                <a:t>利用</a:t>
              </a:r>
              <a:r>
                <a:rPr lang="en-US" altLang="zh-CN" sz="1400" dirty="0">
                  <a:solidFill>
                    <a:schemeClr val="bg1"/>
                  </a:solidFill>
                  <a:latin typeface="Segoe Semibold" pitchFamily="34" charset="0"/>
                </a:rPr>
                <a:t>Active Directory</a:t>
              </a:r>
              <a:r>
                <a:rPr lang="en-US" altLang="zh-CN" sz="1400" dirty="0" smtClean="0">
                  <a:solidFill>
                    <a:schemeClr val="bg1"/>
                  </a:solidFill>
                  <a:latin typeface="Segoe Semibold" pitchFamily="34" charset="0"/>
                </a:rPr>
                <a:t>/</a:t>
              </a:r>
              <a:r>
                <a:rPr lang="zh-TW" altLang="en-US" sz="1400" dirty="0" smtClean="0">
                  <a:solidFill>
                    <a:schemeClr val="bg1"/>
                  </a:solidFill>
                  <a:latin typeface="Segoe Semibold" pitchFamily="34" charset="0"/>
                </a:rPr>
                <a:t>群組原則推送策略</a:t>
              </a:r>
              <a:r>
                <a:rPr lang="en-US" altLang="zh-CN" sz="1400" dirty="0" smtClean="0">
                  <a:solidFill>
                    <a:schemeClr val="bg1"/>
                  </a:solidFill>
                  <a:latin typeface="Segoe Semibold" pitchFamily="34" charset="0"/>
                </a:rPr>
                <a:t> </a:t>
              </a:r>
              <a:r>
                <a:rPr lang="zh-CN" altLang="en-US" sz="1400" dirty="0" smtClean="0">
                  <a:solidFill>
                    <a:schemeClr val="bg1"/>
                  </a:solidFill>
                  <a:latin typeface="Segoe Semibold" pitchFamily="34" charset="0"/>
                </a:rPr>
                <a:t>（超過</a:t>
              </a:r>
              <a:r>
                <a:rPr lang="en-US" altLang="zh-CN" sz="1400" dirty="0" smtClean="0">
                  <a:solidFill>
                    <a:schemeClr val="bg1"/>
                  </a:solidFill>
                  <a:latin typeface="Segoe Semibold" pitchFamily="34" charset="0"/>
                </a:rPr>
                <a:t>130</a:t>
              </a:r>
              <a:r>
                <a:rPr lang="zh-TW" altLang="en-US" sz="1400" dirty="0" smtClean="0">
                  <a:solidFill>
                    <a:schemeClr val="bg1"/>
                  </a:solidFill>
                  <a:latin typeface="Segoe Semibold" pitchFamily="34" charset="0"/>
                </a:rPr>
                <a:t>項策略和設置）。</a:t>
              </a:r>
              <a:endParaRPr lang="en-US" altLang="zh-CN" sz="1400" dirty="0">
                <a:solidFill>
                  <a:schemeClr val="bg1"/>
                </a:solidFill>
                <a:latin typeface="Segoe Semibold" pitchFamily="34" charset="0"/>
              </a:endParaRPr>
            </a:p>
            <a:p>
              <a:pPr marL="169863" indent="-169863">
                <a:buFontTx/>
                <a:buBlip>
                  <a:blip r:embed="rId4"/>
                </a:buBlip>
              </a:pPr>
              <a:r>
                <a:rPr lang="zh-TW" altLang="en-US" sz="1400" dirty="0" smtClean="0">
                  <a:solidFill>
                    <a:schemeClr val="bg1"/>
                  </a:solidFill>
                  <a:latin typeface="Segoe Semibold" pitchFamily="34" charset="0"/>
                </a:rPr>
                <a:t>可禁止通信和相機功能</a:t>
              </a:r>
              <a:r>
                <a:rPr lang="en-US" altLang="zh-CN" sz="1400" dirty="0" smtClean="0">
                  <a:solidFill>
                    <a:schemeClr val="bg1"/>
                  </a:solidFill>
                  <a:latin typeface="Segoe Semibold" pitchFamily="34" charset="0"/>
                </a:rPr>
                <a:t>*</a:t>
              </a:r>
              <a:r>
                <a:rPr lang="zh-CN" altLang="en-US" sz="1400" dirty="0">
                  <a:solidFill>
                    <a:schemeClr val="bg1"/>
                  </a:solidFill>
                  <a:latin typeface="Segoe Semibold" pitchFamily="34" charset="0"/>
                </a:rPr>
                <a:t>。</a:t>
              </a:r>
            </a:p>
            <a:p>
              <a:pPr marL="169863" indent="-169863">
                <a:buFontTx/>
                <a:buBlip>
                  <a:blip r:embed="rId4"/>
                </a:buBlip>
              </a:pPr>
              <a:r>
                <a:rPr lang="zh-TW" altLang="en-US" sz="1400" dirty="0" smtClean="0">
                  <a:solidFill>
                    <a:schemeClr val="bg1"/>
                  </a:solidFill>
                  <a:latin typeface="Segoe Semibold" pitchFamily="34" charset="0"/>
                </a:rPr>
                <a:t>文件</a:t>
              </a:r>
              <a:r>
                <a:rPr lang="zh-CN" altLang="en-US" sz="1400" dirty="0" smtClean="0">
                  <a:solidFill>
                    <a:schemeClr val="bg1"/>
                  </a:solidFill>
                  <a:latin typeface="Segoe Semibold" pitchFamily="34" charset="0"/>
                </a:rPr>
                <a:t>加密 。</a:t>
              </a:r>
              <a:endParaRPr lang="zh-CN" altLang="en-US" sz="1400" dirty="0">
                <a:solidFill>
                  <a:schemeClr val="bg1"/>
                </a:solidFill>
                <a:latin typeface="Segoe Semibold" pitchFamily="34" charset="0"/>
              </a:endParaRPr>
            </a:p>
            <a:p>
              <a:pPr marL="169863" indent="-169863">
                <a:buFontTx/>
                <a:buBlip>
                  <a:blip r:embed="rId4"/>
                </a:buBlip>
              </a:pPr>
              <a:r>
                <a:rPr lang="zh-TW" altLang="en-US" sz="1400" dirty="0" smtClean="0">
                  <a:solidFill>
                    <a:schemeClr val="bg1"/>
                  </a:solidFill>
                  <a:latin typeface="Segoe Semibold" pitchFamily="34" charset="0"/>
                </a:rPr>
                <a:t>啟用和禁止應用程式。</a:t>
              </a:r>
              <a:endParaRPr lang="en-US" altLang="zh-CN" sz="1400" dirty="0">
                <a:solidFill>
                  <a:schemeClr val="bg1"/>
                </a:solidFill>
                <a:latin typeface="Segoe Semibold" pitchFamily="34" charset="0"/>
              </a:endParaRPr>
            </a:p>
            <a:p>
              <a:pPr marL="169863" indent="-169863">
                <a:buFontTx/>
                <a:buBlip>
                  <a:blip r:embed="rId4"/>
                </a:buBlip>
              </a:pPr>
              <a:r>
                <a:rPr lang="zh-TW" altLang="en-US" sz="1400" dirty="0" smtClean="0">
                  <a:solidFill>
                    <a:schemeClr val="bg1"/>
                  </a:solidFill>
                  <a:latin typeface="Segoe Semibold" pitchFamily="34" charset="0"/>
                </a:rPr>
                <a:t>遠端資料刪除 。</a:t>
              </a:r>
              <a:endParaRPr lang="zh-CN" altLang="en-US" sz="1400" dirty="0">
                <a:solidFill>
                  <a:schemeClr val="bg1"/>
                </a:solidFill>
                <a:latin typeface="Segoe Semibold" pitchFamily="34" charset="0"/>
              </a:endParaRPr>
            </a:p>
            <a:p>
              <a:pPr marL="169863" indent="-169863">
                <a:buFontTx/>
                <a:buBlip>
                  <a:blip r:embed="rId4"/>
                </a:buBlip>
              </a:pPr>
              <a:r>
                <a:rPr lang="zh-CN" altLang="en-US" sz="1400" dirty="0" smtClean="0">
                  <a:solidFill>
                    <a:schemeClr val="bg1"/>
                  </a:solidFill>
                  <a:latin typeface="Segoe Semibold" pitchFamily="34" charset="0"/>
                </a:rPr>
                <a:t>符合</a:t>
              </a:r>
              <a:r>
                <a:rPr lang="en-US" altLang="zh-CN" sz="1400" dirty="0" smtClean="0">
                  <a:solidFill>
                    <a:schemeClr val="bg1"/>
                  </a:solidFill>
                  <a:latin typeface="Segoe Semibold" pitchFamily="34" charset="0"/>
                </a:rPr>
                <a:t>OMA-DM</a:t>
              </a:r>
              <a:r>
                <a:rPr lang="zh-CN" altLang="en-US" sz="1400" dirty="0" smtClean="0">
                  <a:solidFill>
                    <a:schemeClr val="bg1"/>
                  </a:solidFill>
                  <a:latin typeface="Segoe Semibold" pitchFamily="34" charset="0"/>
                </a:rPr>
                <a:t>標準。</a:t>
              </a:r>
              <a:endParaRPr lang="zh-CN" altLang="en-US" sz="1400" dirty="0">
                <a:solidFill>
                  <a:schemeClr val="bg1"/>
                </a:solidFill>
                <a:latin typeface="Segoe Semibold" pitchFamily="34" charset="0"/>
              </a:endParaRPr>
            </a:p>
            <a:p>
              <a:pPr marL="169863" indent="-169863">
                <a:buFontTx/>
                <a:buBlip>
                  <a:blip r:embed="rId4"/>
                </a:buBlip>
              </a:pPr>
              <a:endParaRPr lang="en-US" altLang="zh-CN" sz="1200" dirty="0">
                <a:latin typeface="Segoe Semibold" pitchFamily="34" charset="0"/>
              </a:endParaRPr>
            </a:p>
          </p:txBody>
        </p:sp>
      </p:grpSp>
      <p:grpSp>
        <p:nvGrpSpPr>
          <p:cNvPr id="3" name="Group 74"/>
          <p:cNvGrpSpPr>
            <a:grpSpLocks/>
          </p:cNvGrpSpPr>
          <p:nvPr/>
        </p:nvGrpSpPr>
        <p:grpSpPr bwMode="auto">
          <a:xfrm>
            <a:off x="3200400" y="2408238"/>
            <a:ext cx="2843213" cy="3938587"/>
            <a:chOff x="3268620" y="2486027"/>
            <a:chExt cx="2842468" cy="3938585"/>
          </a:xfrm>
        </p:grpSpPr>
        <p:sp>
          <p:nvSpPr>
            <p:cNvPr id="33" name="Rounded Rectangle 32"/>
            <p:cNvSpPr/>
            <p:nvPr/>
          </p:nvSpPr>
          <p:spPr bwMode="auto">
            <a:xfrm>
              <a:off x="3269586" y="2666999"/>
              <a:ext cx="2743200" cy="3757613"/>
            </a:xfrm>
            <a:prstGeom prst="roundRect">
              <a:avLst>
                <a:gd name="adj" fmla="val 8470"/>
              </a:avLst>
            </a:prstGeom>
            <a:gradFill flip="none" rotWithShape="1">
              <a:gsLst>
                <a:gs pos="0">
                  <a:srgbClr val="E9FE9C"/>
                </a:gs>
                <a:gs pos="53000">
                  <a:srgbClr val="5ED703">
                    <a:alpha val="80000"/>
                  </a:srgbClr>
                </a:gs>
                <a:gs pos="100000">
                  <a:srgbClr val="FFFFFF">
                    <a:alpha val="53000"/>
                  </a:srgbClr>
                </a:gs>
              </a:gsLst>
              <a:path path="circle">
                <a:fillToRect r="100000" b="100000"/>
              </a:path>
              <a:tileRect l="-100000" t="-100000"/>
            </a:gradFill>
            <a:ln w="3175">
              <a:solidFill>
                <a:srgbClr val="FFFFFF">
                  <a:alpha val="20000"/>
                </a:srgbClr>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fontAlgn="auto">
                <a:spcBef>
                  <a:spcPts val="0"/>
                </a:spcBef>
                <a:spcAft>
                  <a:spcPts val="0"/>
                </a:spcAft>
                <a:defRPr/>
              </a:pPr>
              <a:endParaRPr lang="en-US" dirty="0">
                <a:solidFill>
                  <a:schemeClr val="tx1"/>
                </a:solidFill>
                <a:latin typeface="Segoe" pitchFamily="34" charset="0"/>
              </a:endParaRPr>
            </a:p>
          </p:txBody>
        </p:sp>
        <p:sp>
          <p:nvSpPr>
            <p:cNvPr id="71" name="Rounded Rectangle 70"/>
            <p:cNvSpPr/>
            <p:nvPr/>
          </p:nvSpPr>
          <p:spPr bwMode="auto">
            <a:xfrm>
              <a:off x="3315306" y="2743200"/>
              <a:ext cx="2651760" cy="3621125"/>
            </a:xfrm>
            <a:prstGeom prst="roundRect">
              <a:avLst>
                <a:gd name="adj" fmla="val 7783"/>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effectLst>
            <a:sp3d contourW="19050">
              <a:bevelT w="101600" h="63500" prst="angle"/>
              <a:contourClr>
                <a:srgbClr val="3686BC"/>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fontAlgn="auto">
                <a:spcBef>
                  <a:spcPts val="0"/>
                </a:spcBef>
                <a:spcAft>
                  <a:spcPts val="0"/>
                </a:spcAft>
                <a:defRPr/>
              </a:pPr>
              <a:endParaRPr lang="en-US" dirty="0">
                <a:solidFill>
                  <a:schemeClr val="tx1"/>
                </a:solidFill>
                <a:latin typeface="Segoe" pitchFamily="34" charset="0"/>
              </a:endParaRPr>
            </a:p>
          </p:txBody>
        </p:sp>
        <p:sp>
          <p:nvSpPr>
            <p:cNvPr id="19" name="Rounded Rectangle 18"/>
            <p:cNvSpPr/>
            <p:nvPr/>
          </p:nvSpPr>
          <p:spPr>
            <a:xfrm>
              <a:off x="3268620" y="2660652"/>
              <a:ext cx="2742481" cy="947737"/>
            </a:xfrm>
            <a:prstGeom prst="roundRect">
              <a:avLst/>
            </a:prstGeom>
            <a:gradFill flip="none" rotWithShape="1">
              <a:gsLst>
                <a:gs pos="0">
                  <a:schemeClr val="accent1">
                    <a:lumMod val="75000"/>
                  </a:schemeClr>
                </a:gs>
                <a:gs pos="50000">
                  <a:schemeClr val="accent1">
                    <a:lumMod val="60000"/>
                    <a:lumOff val="40000"/>
                  </a:schemeClr>
                </a:gs>
                <a:gs pos="100000">
                  <a:schemeClr val="tx1"/>
                </a:gs>
              </a:gsLst>
              <a:lin ang="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fontAlgn="auto">
                <a:spcBef>
                  <a:spcPts val="0"/>
                </a:spcBef>
                <a:spcAft>
                  <a:spcPts val="0"/>
                </a:spcAft>
                <a:defRPr/>
              </a:pPr>
              <a:endParaRPr lang="en-US" sz="2300" dirty="0">
                <a:latin typeface="+mn-lt"/>
                <a:ea typeface="+mn-ea"/>
                <a:cs typeface="+mn-cs"/>
              </a:endParaRPr>
            </a:p>
          </p:txBody>
        </p:sp>
        <p:sp>
          <p:nvSpPr>
            <p:cNvPr id="477188" name="Rectangle 4"/>
            <p:cNvSpPr>
              <a:spLocks noChangeArrowheads="1"/>
            </p:cNvSpPr>
            <p:nvPr/>
          </p:nvSpPr>
          <p:spPr bwMode="auto">
            <a:xfrm>
              <a:off x="3344800" y="2693989"/>
              <a:ext cx="2590121" cy="914400"/>
            </a:xfrm>
            <a:prstGeom prst="rect">
              <a:avLst/>
            </a:prstGeom>
            <a:noFill/>
            <a:ln w="12700">
              <a:noFill/>
              <a:miter lim="800000"/>
              <a:headEnd type="none" w="sm" len="sm"/>
              <a:tailEnd type="none" w="sm" len="sm"/>
            </a:ln>
            <a:effectLst/>
          </p:spPr>
          <p:txBody>
            <a:bodyPr lIns="91436" tIns="45718" rIns="91436" bIns="45718" anchor="ctr"/>
            <a:lstStyle/>
            <a:p>
              <a:pPr>
                <a:lnSpc>
                  <a:spcPct val="85000"/>
                </a:lnSpc>
                <a:spcBef>
                  <a:spcPct val="20000"/>
                </a:spcBef>
                <a:defRPr/>
              </a:pPr>
              <a:r>
                <a:rPr lang="zh-CN" altLang="en-US" sz="2400" b="1" dirty="0" smtClean="0">
                  <a:solidFill>
                    <a:schemeClr val="bg1"/>
                  </a:solidFill>
                  <a:effectLst>
                    <a:outerShdw blurRad="38100" dist="38100" dir="2700000" algn="tl">
                      <a:srgbClr val="FFFFFF"/>
                    </a:outerShdw>
                  </a:effectLst>
                  <a:latin typeface="Segoe" pitchFamily="34" charset="0"/>
                </a:rPr>
                <a:t>設備管理</a:t>
              </a:r>
              <a:endParaRPr lang="zh-CN" altLang="en-US" sz="2400" b="1" dirty="0">
                <a:solidFill>
                  <a:schemeClr val="bg1"/>
                </a:solidFill>
                <a:effectLst>
                  <a:outerShdw blurRad="38100" dist="38100" dir="2700000" algn="tl">
                    <a:srgbClr val="FFFFFF"/>
                  </a:outerShdw>
                </a:effectLst>
                <a:latin typeface="Segoe" pitchFamily="34" charset="0"/>
              </a:endParaRPr>
            </a:p>
          </p:txBody>
        </p:sp>
        <p:pic>
          <p:nvPicPr>
            <p:cNvPr id="35853" name="Picture 13" descr="XP icon control panel"/>
            <p:cNvPicPr>
              <a:picLocks noChangeAspect="1" noChangeArrowheads="1"/>
            </p:cNvPicPr>
            <p:nvPr/>
          </p:nvPicPr>
          <p:blipFill>
            <a:blip r:embed="rId5"/>
            <a:srcRect/>
            <a:stretch>
              <a:fillRect/>
            </a:stretch>
          </p:blipFill>
          <p:spPr bwMode="auto">
            <a:xfrm>
              <a:off x="5327213" y="2486027"/>
              <a:ext cx="783875" cy="790574"/>
            </a:xfrm>
            <a:prstGeom prst="rect">
              <a:avLst/>
            </a:prstGeom>
            <a:noFill/>
            <a:ln w="9525">
              <a:noFill/>
              <a:miter lim="800000"/>
              <a:headEnd/>
              <a:tailEnd/>
            </a:ln>
            <a:effectLst>
              <a:outerShdw blurRad="50800" dist="38100" algn="l" rotWithShape="0">
                <a:prstClr val="black">
                  <a:alpha val="40000"/>
                </a:prstClr>
              </a:outerShdw>
              <a:reflection blurRad="6350" stA="52000" endA="300" endPos="35000" dir="5400000" sy="-100000" algn="bl" rotWithShape="0"/>
            </a:effectLst>
          </p:spPr>
        </p:pic>
        <p:sp>
          <p:nvSpPr>
            <p:cNvPr id="11289" name="Text Box 8"/>
            <p:cNvSpPr txBox="1">
              <a:spLocks noChangeArrowheads="1"/>
            </p:cNvSpPr>
            <p:nvPr/>
          </p:nvSpPr>
          <p:spPr bwMode="auto">
            <a:xfrm>
              <a:off x="3274969" y="3724340"/>
              <a:ext cx="2711882" cy="2677651"/>
            </a:xfrm>
            <a:prstGeom prst="rect">
              <a:avLst/>
            </a:prstGeom>
            <a:noFill/>
            <a:ln w="9525" algn="ctr">
              <a:noFill/>
              <a:miter lim="800000"/>
              <a:headEnd/>
              <a:tailEnd/>
            </a:ln>
          </p:spPr>
          <p:txBody>
            <a:bodyPr lIns="91436" tIns="45718" rIns="91436" bIns="45718">
              <a:spAutoFit/>
            </a:bodyPr>
            <a:lstStyle/>
            <a:p>
              <a:pPr marL="169863" indent="-169863">
                <a:buFontTx/>
                <a:buBlip>
                  <a:blip r:embed="rId4"/>
                </a:buBlip>
              </a:pPr>
              <a:r>
                <a:rPr lang="zh-TW" altLang="en-US" sz="1400" b="1" dirty="0" smtClean="0">
                  <a:solidFill>
                    <a:schemeClr val="bg1"/>
                  </a:solidFill>
                  <a:latin typeface="Segoe Semibold" pitchFamily="34" charset="0"/>
                </a:rPr>
                <a:t>在企業中對移動設備統一管理。</a:t>
              </a:r>
              <a:endParaRPr lang="zh-CN" altLang="en-US" sz="1400" b="1" dirty="0">
                <a:solidFill>
                  <a:schemeClr val="bg1"/>
                </a:solidFill>
                <a:latin typeface="Segoe Semibold" pitchFamily="34" charset="0"/>
              </a:endParaRPr>
            </a:p>
            <a:p>
              <a:pPr marL="169863" indent="-169863">
                <a:buFontTx/>
                <a:buBlip>
                  <a:blip r:embed="rId4"/>
                </a:buBlip>
              </a:pPr>
              <a:r>
                <a:rPr lang="zh-TW" altLang="en-US" sz="1400" b="1" dirty="0" smtClean="0">
                  <a:solidFill>
                    <a:schemeClr val="bg1"/>
                  </a:solidFill>
                  <a:latin typeface="Segoe Semibold" pitchFamily="34" charset="0"/>
                </a:rPr>
                <a:t>完全支援無線模式分發</a:t>
              </a:r>
              <a:endParaRPr lang="zh-CN" altLang="en-US" sz="1400" b="1" dirty="0">
                <a:solidFill>
                  <a:schemeClr val="bg1"/>
                </a:solidFill>
                <a:latin typeface="Segoe Semibold" pitchFamily="34" charset="0"/>
              </a:endParaRPr>
            </a:p>
            <a:p>
              <a:pPr marL="169863" indent="-169863">
                <a:buFontTx/>
                <a:buBlip>
                  <a:blip r:embed="rId4"/>
                </a:buBlip>
              </a:pPr>
              <a:r>
                <a:rPr lang="en-US" altLang="zh-CN" sz="1400" b="1" dirty="0" smtClean="0">
                  <a:solidFill>
                    <a:schemeClr val="bg1"/>
                  </a:solidFill>
                  <a:latin typeface="Segoe Semibold" pitchFamily="34" charset="0"/>
                </a:rPr>
                <a:t>WSUS 3.0</a:t>
              </a:r>
              <a:r>
                <a:rPr lang="zh-CN" altLang="en-US" sz="1400" b="1" dirty="0" smtClean="0">
                  <a:solidFill>
                    <a:schemeClr val="bg1"/>
                  </a:solidFill>
                  <a:latin typeface="Segoe Semibold" pitchFamily="34" charset="0"/>
                </a:rPr>
                <a:t>發佈</a:t>
              </a:r>
              <a:endParaRPr lang="zh-CN" altLang="en-US" sz="1400" b="1" dirty="0">
                <a:solidFill>
                  <a:schemeClr val="bg1"/>
                </a:solidFill>
                <a:latin typeface="Segoe Semibold" pitchFamily="34" charset="0"/>
              </a:endParaRPr>
            </a:p>
            <a:p>
              <a:pPr marL="169863" indent="-169863">
                <a:buFontTx/>
                <a:buBlip>
                  <a:blip r:embed="rId4"/>
                </a:buBlip>
              </a:pPr>
              <a:r>
                <a:rPr lang="zh-TW" altLang="en-US" sz="1400" b="1" dirty="0" smtClean="0">
                  <a:solidFill>
                    <a:schemeClr val="bg1"/>
                  </a:solidFill>
                  <a:latin typeface="Segoe Semibold" pitchFamily="34" charset="0"/>
                </a:rPr>
                <a:t>資產收集功能。</a:t>
              </a:r>
              <a:endParaRPr lang="zh-CN" altLang="en-US" sz="1400" b="1" dirty="0">
                <a:solidFill>
                  <a:schemeClr val="bg1"/>
                </a:solidFill>
                <a:latin typeface="Segoe Semibold" pitchFamily="34" charset="0"/>
              </a:endParaRPr>
            </a:p>
            <a:p>
              <a:pPr marL="169863" indent="-169863">
                <a:buFontTx/>
                <a:buBlip>
                  <a:blip r:embed="rId4"/>
                </a:buBlip>
              </a:pPr>
              <a:r>
                <a:rPr lang="en-US" altLang="zh-CN" sz="1400" b="1" dirty="0" smtClean="0">
                  <a:solidFill>
                    <a:schemeClr val="bg1"/>
                  </a:solidFill>
                  <a:latin typeface="Segoe Semibold" pitchFamily="34" charset="0"/>
                </a:rPr>
                <a:t>SQL </a:t>
              </a:r>
              <a:r>
                <a:rPr lang="en-US" altLang="zh-CN" sz="1400" b="1" dirty="0">
                  <a:solidFill>
                    <a:schemeClr val="bg1"/>
                  </a:solidFill>
                  <a:latin typeface="Segoe Semibold" pitchFamily="34" charset="0"/>
                </a:rPr>
                <a:t>Server </a:t>
              </a:r>
              <a:r>
                <a:rPr lang="en-US" altLang="zh-CN" sz="1400" b="1" dirty="0" smtClean="0">
                  <a:solidFill>
                    <a:schemeClr val="bg1"/>
                  </a:solidFill>
                  <a:latin typeface="Segoe Semibold" pitchFamily="34" charset="0"/>
                </a:rPr>
                <a:t>2005</a:t>
              </a:r>
              <a:r>
                <a:rPr lang="zh-TW" altLang="en-US" sz="1400" b="1" dirty="0" smtClean="0">
                  <a:solidFill>
                    <a:schemeClr val="bg1"/>
                  </a:solidFill>
                  <a:latin typeface="Segoe Semibold" pitchFamily="34" charset="0"/>
                </a:rPr>
                <a:t>的報告能力。</a:t>
              </a:r>
              <a:endParaRPr lang="en-US" altLang="zh-CN" sz="1400" b="1" dirty="0">
                <a:solidFill>
                  <a:schemeClr val="bg1"/>
                </a:solidFill>
                <a:latin typeface="Segoe Semibold" pitchFamily="34" charset="0"/>
              </a:endParaRPr>
            </a:p>
            <a:p>
              <a:pPr marL="169863" indent="-169863">
                <a:buFontTx/>
                <a:buBlip>
                  <a:blip r:embed="rId4"/>
                </a:buBlip>
              </a:pPr>
              <a:r>
                <a:rPr lang="zh-CN" altLang="en-US" sz="1400" b="1" dirty="0" smtClean="0">
                  <a:solidFill>
                    <a:schemeClr val="bg1"/>
                  </a:solidFill>
                  <a:latin typeface="Segoe Semibold" pitchFamily="34" charset="0"/>
                </a:rPr>
                <a:t>角色的管理</a:t>
              </a:r>
              <a:r>
                <a:rPr lang="en-US" altLang="zh-CN" sz="1400" b="1" dirty="0" smtClean="0">
                  <a:solidFill>
                    <a:schemeClr val="bg1"/>
                  </a:solidFill>
                  <a:latin typeface="Segoe Semibold" pitchFamily="34" charset="0"/>
                </a:rPr>
                <a:t> </a:t>
              </a:r>
              <a:r>
                <a:rPr lang="zh-CN" altLang="en-US" sz="1400" b="1" dirty="0">
                  <a:solidFill>
                    <a:schemeClr val="bg1"/>
                  </a:solidFill>
                  <a:latin typeface="Segoe Semibold" pitchFamily="34" charset="0"/>
                </a:rPr>
                <a:t>。</a:t>
              </a:r>
            </a:p>
            <a:p>
              <a:pPr marL="169863" indent="-169863">
                <a:buFontTx/>
                <a:buBlip>
                  <a:blip r:embed="rId4"/>
                </a:buBlip>
              </a:pPr>
              <a:r>
                <a:rPr lang="en-US" altLang="zh-CN" sz="1400" b="1" dirty="0" smtClean="0">
                  <a:solidFill>
                    <a:schemeClr val="bg1"/>
                  </a:solidFill>
                  <a:latin typeface="Segoe Semibold" pitchFamily="34" charset="0"/>
                </a:rPr>
                <a:t>MMC</a:t>
              </a:r>
              <a:r>
                <a:rPr lang="zh-CN" altLang="en-US" sz="1400" b="1" dirty="0" smtClean="0">
                  <a:solidFill>
                    <a:schemeClr val="bg1"/>
                  </a:solidFill>
                  <a:latin typeface="Segoe Semibold" pitchFamily="34" charset="0"/>
                </a:rPr>
                <a:t>外掛程式和</a:t>
              </a:r>
              <a:r>
                <a:rPr lang="en-US" altLang="zh-CN" sz="1400" b="1" dirty="0" err="1" smtClean="0">
                  <a:solidFill>
                    <a:schemeClr val="bg1"/>
                  </a:solidFill>
                  <a:latin typeface="Segoe Semibold" pitchFamily="34" charset="0"/>
                </a:rPr>
                <a:t>Powershell</a:t>
              </a:r>
              <a:r>
                <a:rPr lang="zh-TW" altLang="en-US" sz="1400" b="1" dirty="0" smtClean="0">
                  <a:solidFill>
                    <a:schemeClr val="bg1"/>
                  </a:solidFill>
                  <a:latin typeface="Segoe Semibold" pitchFamily="34" charset="0"/>
                </a:rPr>
                <a:t>命令列擴展。</a:t>
              </a:r>
              <a:endParaRPr lang="zh-CN" altLang="en-US" sz="1400" b="1" dirty="0">
                <a:solidFill>
                  <a:schemeClr val="bg1"/>
                </a:solidFill>
                <a:latin typeface="Segoe Semibold" pitchFamily="34" charset="0"/>
              </a:endParaRPr>
            </a:p>
            <a:p>
              <a:pPr marL="169863" indent="-169863">
                <a:buFontTx/>
                <a:buBlip>
                  <a:blip r:embed="rId4"/>
                </a:buBlip>
              </a:pPr>
              <a:r>
                <a:rPr lang="en-US" altLang="zh-CN" sz="1400" b="1" dirty="0" smtClean="0">
                  <a:solidFill>
                    <a:schemeClr val="bg1"/>
                  </a:solidFill>
                  <a:latin typeface="Segoe Semibold" pitchFamily="34" charset="0"/>
                </a:rPr>
                <a:t>WMU</a:t>
              </a:r>
              <a:r>
                <a:rPr lang="zh-CN" altLang="en-US" sz="1400" b="1" dirty="0" smtClean="0">
                  <a:solidFill>
                    <a:schemeClr val="bg1"/>
                  </a:solidFill>
                  <a:latin typeface="Segoe Semibold" pitchFamily="34" charset="0"/>
                </a:rPr>
                <a:t>開啟</a:t>
              </a:r>
              <a:r>
                <a:rPr lang="en-US" altLang="zh-CN" sz="1400" b="1" dirty="0" smtClean="0">
                  <a:solidFill>
                    <a:schemeClr val="bg1"/>
                  </a:solidFill>
                  <a:latin typeface="Segoe Semibold" pitchFamily="34" charset="0"/>
                </a:rPr>
                <a:t>/</a:t>
              </a:r>
              <a:r>
                <a:rPr lang="zh-CN" altLang="en-US" sz="1400" b="1" dirty="0" smtClean="0">
                  <a:solidFill>
                    <a:schemeClr val="bg1"/>
                  </a:solidFill>
                  <a:latin typeface="Segoe Semibold" pitchFamily="34" charset="0"/>
                </a:rPr>
                <a:t>關閉控制</a:t>
              </a:r>
              <a:r>
                <a:rPr lang="en-US" altLang="zh-CN" sz="1400" b="1" dirty="0" smtClean="0">
                  <a:solidFill>
                    <a:schemeClr val="bg1"/>
                  </a:solidFill>
                  <a:latin typeface="Segoe Semibold" pitchFamily="34" charset="0"/>
                </a:rPr>
                <a:t> </a:t>
              </a:r>
              <a:r>
                <a:rPr lang="zh-CN" altLang="en-US" sz="1400" b="1" dirty="0">
                  <a:solidFill>
                    <a:schemeClr val="bg1"/>
                  </a:solidFill>
                  <a:latin typeface="Segoe Semibold" pitchFamily="34" charset="0"/>
                </a:rPr>
                <a:t>。</a:t>
              </a:r>
            </a:p>
            <a:p>
              <a:pPr marL="169863" indent="-169863">
                <a:buFontTx/>
                <a:buBlip>
                  <a:blip r:embed="rId4"/>
                </a:buBlip>
              </a:pPr>
              <a:r>
                <a:rPr lang="zh-CN" altLang="en-US" sz="1400" b="1" dirty="0" smtClean="0">
                  <a:solidFill>
                    <a:schemeClr val="bg1"/>
                  </a:solidFill>
                  <a:latin typeface="Segoe Semibold" pitchFamily="34" charset="0"/>
                </a:rPr>
                <a:t>符合</a:t>
              </a:r>
              <a:r>
                <a:rPr lang="en-US" altLang="zh-CN" sz="1400" b="1" dirty="0" smtClean="0">
                  <a:solidFill>
                    <a:schemeClr val="bg1"/>
                  </a:solidFill>
                  <a:latin typeface="Segoe Semibold" pitchFamily="34" charset="0"/>
                </a:rPr>
                <a:t>OMA-DM</a:t>
              </a:r>
              <a:r>
                <a:rPr lang="zh-CN" altLang="en-US" sz="1400" b="1" dirty="0" smtClean="0">
                  <a:solidFill>
                    <a:schemeClr val="bg1"/>
                  </a:solidFill>
                  <a:latin typeface="Segoe Semibold" pitchFamily="34" charset="0"/>
                </a:rPr>
                <a:t>要求</a:t>
              </a:r>
              <a:r>
                <a:rPr lang="zh-CN" altLang="en-US" sz="1400" b="1" dirty="0">
                  <a:solidFill>
                    <a:schemeClr val="bg1"/>
                  </a:solidFill>
                  <a:latin typeface="Segoe Semibold" pitchFamily="34" charset="0"/>
                </a:rPr>
                <a:t>。</a:t>
              </a:r>
              <a:endParaRPr lang="en-US" altLang="zh-CN" sz="1400" b="1" dirty="0">
                <a:solidFill>
                  <a:schemeClr val="bg1"/>
                </a:solidFill>
                <a:latin typeface="Segoe Semibold" pitchFamily="34" charset="0"/>
              </a:endParaRPr>
            </a:p>
          </p:txBody>
        </p:sp>
      </p:grpSp>
      <p:grpSp>
        <p:nvGrpSpPr>
          <p:cNvPr id="4" name="Group 75"/>
          <p:cNvGrpSpPr>
            <a:grpSpLocks/>
          </p:cNvGrpSpPr>
          <p:nvPr/>
        </p:nvGrpSpPr>
        <p:grpSpPr bwMode="auto">
          <a:xfrm>
            <a:off x="6096000" y="2363788"/>
            <a:ext cx="2743200" cy="4265612"/>
            <a:chOff x="6153093" y="2367273"/>
            <a:chExt cx="2744814" cy="4057339"/>
          </a:xfrm>
        </p:grpSpPr>
        <p:sp>
          <p:nvSpPr>
            <p:cNvPr id="68" name="Rounded Rectangle 67"/>
            <p:cNvSpPr/>
            <p:nvPr/>
          </p:nvSpPr>
          <p:spPr bwMode="auto">
            <a:xfrm>
              <a:off x="6154029" y="2666999"/>
              <a:ext cx="2743200" cy="3757613"/>
            </a:xfrm>
            <a:prstGeom prst="roundRect">
              <a:avLst>
                <a:gd name="adj" fmla="val 8470"/>
              </a:avLst>
            </a:prstGeom>
            <a:gradFill flip="none" rotWithShape="1">
              <a:gsLst>
                <a:gs pos="0">
                  <a:schemeClr val="tx2">
                    <a:lumMod val="60000"/>
                    <a:lumOff val="40000"/>
                  </a:schemeClr>
                </a:gs>
                <a:gs pos="53000">
                  <a:schemeClr val="tx2">
                    <a:lumMod val="75000"/>
                    <a:alpha val="43000"/>
                  </a:schemeClr>
                </a:gs>
                <a:gs pos="100000">
                  <a:schemeClr val="tx2">
                    <a:lumMod val="40000"/>
                    <a:lumOff val="60000"/>
                    <a:alpha val="12000"/>
                  </a:schemeClr>
                </a:gs>
              </a:gsLst>
              <a:path path="circle">
                <a:fillToRect r="100000" b="100000"/>
              </a:path>
              <a:tileRect l="-100000" t="-100000"/>
            </a:gradFill>
            <a:ln w="3175">
              <a:solidFill>
                <a:srgbClr val="FFFFFF">
                  <a:alpha val="20000"/>
                </a:srgbClr>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fontAlgn="auto">
                <a:spcBef>
                  <a:spcPts val="0"/>
                </a:spcBef>
                <a:spcAft>
                  <a:spcPts val="0"/>
                </a:spcAft>
                <a:defRPr/>
              </a:pPr>
              <a:endParaRPr lang="en-US" dirty="0">
                <a:solidFill>
                  <a:schemeClr val="tx1"/>
                </a:solidFill>
                <a:latin typeface="Segoe" pitchFamily="34" charset="0"/>
              </a:endParaRPr>
            </a:p>
          </p:txBody>
        </p:sp>
        <p:sp>
          <p:nvSpPr>
            <p:cNvPr id="72" name="Rounded Rectangle 71"/>
            <p:cNvSpPr/>
            <p:nvPr/>
          </p:nvSpPr>
          <p:spPr bwMode="auto">
            <a:xfrm>
              <a:off x="6199749" y="2586130"/>
              <a:ext cx="2651760" cy="3621125"/>
            </a:xfrm>
            <a:prstGeom prst="roundRect">
              <a:avLst>
                <a:gd name="adj" fmla="val 7783"/>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reflection blurRad="6350" stA="52000" endA="300" endPos="35000" dir="5400000" sy="-100000" algn="bl" rotWithShape="0"/>
            </a:effectLst>
            <a:sp3d contourW="19050">
              <a:bevelT w="101600" h="63500" prst="angle"/>
              <a:contourClr>
                <a:srgbClr val="3686BC"/>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fontAlgn="auto">
                <a:spcBef>
                  <a:spcPts val="0"/>
                </a:spcBef>
                <a:spcAft>
                  <a:spcPts val="0"/>
                </a:spcAft>
                <a:defRPr/>
              </a:pPr>
              <a:endParaRPr lang="en-US" dirty="0">
                <a:solidFill>
                  <a:schemeClr val="tx1"/>
                </a:solidFill>
                <a:latin typeface="Segoe" pitchFamily="34" charset="0"/>
              </a:endParaRPr>
            </a:p>
          </p:txBody>
        </p:sp>
        <p:sp>
          <p:nvSpPr>
            <p:cNvPr id="26" name="Rounded Rectangle 25"/>
            <p:cNvSpPr/>
            <p:nvPr/>
          </p:nvSpPr>
          <p:spPr>
            <a:xfrm>
              <a:off x="6153093" y="2584711"/>
              <a:ext cx="2744814" cy="948273"/>
            </a:xfrm>
            <a:prstGeom prst="roundRect">
              <a:avLst/>
            </a:prstGeom>
            <a:gradFill flip="none" rotWithShape="1">
              <a:gsLst>
                <a:gs pos="0">
                  <a:schemeClr val="tx2"/>
                </a:gs>
                <a:gs pos="50000">
                  <a:schemeClr val="tx2">
                    <a:lumMod val="60000"/>
                    <a:lumOff val="40000"/>
                  </a:schemeClr>
                </a:gs>
                <a:gs pos="100000">
                  <a:schemeClr val="tx1"/>
                </a:gs>
              </a:gsLst>
              <a:lin ang="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fontAlgn="auto">
                <a:spcBef>
                  <a:spcPts val="0"/>
                </a:spcBef>
                <a:spcAft>
                  <a:spcPts val="0"/>
                </a:spcAft>
                <a:defRPr/>
              </a:pPr>
              <a:endParaRPr lang="en-US" sz="2300" dirty="0">
                <a:latin typeface="+mn-lt"/>
                <a:ea typeface="+mn-ea"/>
                <a:cs typeface="+mn-cs"/>
              </a:endParaRPr>
            </a:p>
          </p:txBody>
        </p:sp>
        <p:sp>
          <p:nvSpPr>
            <p:cNvPr id="477187" name="Rectangle 3"/>
            <p:cNvSpPr>
              <a:spLocks noChangeArrowheads="1"/>
            </p:cNvSpPr>
            <p:nvPr/>
          </p:nvSpPr>
          <p:spPr bwMode="auto">
            <a:xfrm>
              <a:off x="6229338" y="2583201"/>
              <a:ext cx="2592324" cy="915053"/>
            </a:xfrm>
            <a:prstGeom prst="rect">
              <a:avLst/>
            </a:prstGeom>
            <a:noFill/>
            <a:ln w="12700">
              <a:noFill/>
              <a:miter lim="800000"/>
              <a:headEnd type="none" w="sm" len="sm"/>
              <a:tailEnd type="none" w="sm" len="sm"/>
            </a:ln>
            <a:effectLst/>
          </p:spPr>
          <p:txBody>
            <a:bodyPr lIns="91436" tIns="45718" rIns="91436" bIns="45718" anchor="ctr"/>
            <a:lstStyle/>
            <a:p>
              <a:pPr marL="58738" indent="-58738">
                <a:lnSpc>
                  <a:spcPct val="85000"/>
                </a:lnSpc>
                <a:defRPr/>
              </a:pPr>
              <a:r>
                <a:rPr lang="zh-CN" altLang="en-US" sz="2400" b="1" dirty="0" smtClean="0">
                  <a:solidFill>
                    <a:schemeClr val="bg1"/>
                  </a:solidFill>
                  <a:effectLst>
                    <a:outerShdw blurRad="38100" dist="38100" dir="2700000" algn="tl">
                      <a:srgbClr val="FFFFFF"/>
                    </a:outerShdw>
                  </a:effectLst>
                  <a:latin typeface="Segoe" pitchFamily="34" charset="0"/>
                </a:rPr>
                <a:t>移動 </a:t>
              </a:r>
              <a:r>
                <a:rPr lang="en-US" altLang="zh-CN" sz="2400" b="1" dirty="0" smtClean="0">
                  <a:solidFill>
                    <a:schemeClr val="bg1"/>
                  </a:solidFill>
                  <a:effectLst>
                    <a:outerShdw blurRad="38100" dist="38100" dir="2700000" algn="tl">
                      <a:srgbClr val="FFFFFF"/>
                    </a:outerShdw>
                  </a:effectLst>
                  <a:latin typeface="Segoe" pitchFamily="34" charset="0"/>
                </a:rPr>
                <a:t>VPN</a:t>
              </a:r>
              <a:endParaRPr lang="en-US" altLang="zh-CN" sz="2400" b="1" dirty="0">
                <a:solidFill>
                  <a:schemeClr val="bg1"/>
                </a:solidFill>
                <a:effectLst>
                  <a:outerShdw blurRad="38100" dist="38100" dir="2700000" algn="tl">
                    <a:srgbClr val="FFFFFF"/>
                  </a:outerShdw>
                </a:effectLst>
                <a:latin typeface="Segoe" pitchFamily="34" charset="0"/>
              </a:endParaRPr>
            </a:p>
          </p:txBody>
        </p:sp>
        <p:pic>
          <p:nvPicPr>
            <p:cNvPr id="35851" name="Picture 11" descr="XP icon cell phone"/>
            <p:cNvPicPr>
              <a:picLocks noChangeAspect="1" noChangeArrowheads="1"/>
            </p:cNvPicPr>
            <p:nvPr/>
          </p:nvPicPr>
          <p:blipFill>
            <a:blip r:embed="rId6"/>
            <a:srcRect/>
            <a:stretch>
              <a:fillRect/>
            </a:stretch>
          </p:blipFill>
          <p:spPr bwMode="auto">
            <a:xfrm>
              <a:off x="8287629" y="2416486"/>
              <a:ext cx="274638" cy="723900"/>
            </a:xfrm>
            <a:prstGeom prst="rect">
              <a:avLst/>
            </a:prstGeom>
            <a:noFill/>
            <a:ln w="9525">
              <a:noFill/>
              <a:miter lim="800000"/>
              <a:headEnd/>
              <a:tailEnd/>
            </a:ln>
            <a:effectLst>
              <a:outerShdw blurRad="50800" dist="38100" algn="l" rotWithShape="0">
                <a:prstClr val="black">
                  <a:alpha val="40000"/>
                </a:prstClr>
              </a:outerShdw>
              <a:reflection blurRad="6350" stA="52000" endA="300" endPos="35000" dir="5400000" sy="-100000" algn="bl" rotWithShape="0"/>
            </a:effectLst>
          </p:spPr>
        </p:pic>
        <p:pic>
          <p:nvPicPr>
            <p:cNvPr id="35852" name="Picture 12" descr="XP icon restore"/>
            <p:cNvPicPr>
              <a:picLocks noChangeAspect="1" noChangeArrowheads="1"/>
            </p:cNvPicPr>
            <p:nvPr/>
          </p:nvPicPr>
          <p:blipFill>
            <a:blip r:embed="rId7"/>
            <a:srcRect/>
            <a:stretch>
              <a:fillRect/>
            </a:stretch>
          </p:blipFill>
          <p:spPr bwMode="auto">
            <a:xfrm>
              <a:off x="7982829" y="2367273"/>
              <a:ext cx="269875" cy="354013"/>
            </a:xfrm>
            <a:prstGeom prst="rect">
              <a:avLst/>
            </a:prstGeom>
            <a:noFill/>
            <a:ln w="9525">
              <a:noFill/>
              <a:miter lim="800000"/>
              <a:headEnd/>
              <a:tailEnd/>
            </a:ln>
            <a:effectLst>
              <a:outerShdw blurRad="50800" dist="38100" algn="l" rotWithShape="0">
                <a:prstClr val="black">
                  <a:alpha val="40000"/>
                </a:prstClr>
              </a:outerShdw>
              <a:reflection blurRad="6350" stA="52000" endA="300" endPos="35000" dir="5400000" sy="-100000" algn="bl" rotWithShape="0"/>
            </a:effectLst>
          </p:spPr>
        </p:pic>
        <p:sp>
          <p:nvSpPr>
            <p:cNvPr id="11283" name="Text Box 9"/>
            <p:cNvSpPr txBox="1">
              <a:spLocks noChangeArrowheads="1"/>
            </p:cNvSpPr>
            <p:nvPr/>
          </p:nvSpPr>
          <p:spPr bwMode="auto">
            <a:xfrm>
              <a:off x="6189627" y="3564129"/>
              <a:ext cx="2643155" cy="1990690"/>
            </a:xfrm>
            <a:prstGeom prst="rect">
              <a:avLst/>
            </a:prstGeom>
            <a:noFill/>
            <a:ln w="9525" algn="ctr">
              <a:noFill/>
              <a:miter lim="800000"/>
              <a:headEnd/>
              <a:tailEnd/>
            </a:ln>
          </p:spPr>
          <p:txBody>
            <a:bodyPr lIns="91436" tIns="45718" rIns="91436" bIns="45718">
              <a:spAutoFit/>
            </a:bodyPr>
            <a:lstStyle/>
            <a:p>
              <a:pPr marL="169863" indent="-169863">
                <a:buFontTx/>
                <a:buBlip>
                  <a:blip r:embed="rId4"/>
                </a:buBlip>
              </a:pPr>
              <a:r>
                <a:rPr lang="zh-TW" altLang="en-US" sz="1400" dirty="0" smtClean="0">
                  <a:solidFill>
                    <a:schemeClr val="bg1"/>
                  </a:solidFill>
                  <a:latin typeface="Segoe Semibold" pitchFamily="34" charset="0"/>
                </a:rPr>
                <a:t>硬體認證和“雙重封包安全”</a:t>
              </a:r>
              <a:r>
                <a:rPr lang="en-US" altLang="zh-CN" sz="1400" dirty="0" smtClean="0">
                  <a:solidFill>
                    <a:schemeClr val="bg1"/>
                  </a:solidFill>
                  <a:latin typeface="Segoe Semibold" pitchFamily="34" charset="0"/>
                </a:rPr>
                <a:t> </a:t>
              </a:r>
              <a:r>
                <a:rPr lang="zh-CN" altLang="en-US" sz="1400" dirty="0">
                  <a:solidFill>
                    <a:schemeClr val="bg1"/>
                  </a:solidFill>
                  <a:latin typeface="Segoe Semibold" pitchFamily="34" charset="0"/>
                </a:rPr>
                <a:t>。</a:t>
              </a:r>
            </a:p>
            <a:p>
              <a:pPr marL="169863" indent="-169863">
                <a:buFontTx/>
                <a:buBlip>
                  <a:blip r:embed="rId4"/>
                </a:buBlip>
              </a:pPr>
              <a:r>
                <a:rPr lang="zh-TW" altLang="en-US" sz="1400" dirty="0" smtClean="0">
                  <a:solidFill>
                    <a:schemeClr val="bg1"/>
                  </a:solidFill>
                  <a:latin typeface="Segoe Semibold" pitchFamily="34" charset="0"/>
                </a:rPr>
                <a:t>保持對話連接。</a:t>
              </a:r>
              <a:endParaRPr lang="zh-CN" altLang="en-US" sz="1400" dirty="0">
                <a:solidFill>
                  <a:schemeClr val="bg1"/>
                </a:solidFill>
                <a:latin typeface="Segoe Semibold" pitchFamily="34" charset="0"/>
              </a:endParaRPr>
            </a:p>
            <a:p>
              <a:pPr marL="169863" indent="-169863">
                <a:buFontTx/>
                <a:buBlip>
                  <a:blip r:embed="rId4"/>
                </a:buBlip>
              </a:pPr>
              <a:r>
                <a:rPr lang="zh-TW" altLang="en-US" sz="1400" dirty="0" smtClean="0">
                  <a:solidFill>
                    <a:schemeClr val="bg1"/>
                  </a:solidFill>
                  <a:latin typeface="Segoe Semibold" pitchFamily="34" charset="0"/>
                </a:rPr>
                <a:t>快速重建連接。</a:t>
              </a:r>
              <a:endParaRPr lang="zh-CN" altLang="en-US" sz="1400" dirty="0">
                <a:solidFill>
                  <a:schemeClr val="bg1"/>
                </a:solidFill>
                <a:latin typeface="Segoe Semibold" pitchFamily="34" charset="0"/>
              </a:endParaRPr>
            </a:p>
            <a:p>
              <a:pPr marL="169863" indent="-169863">
                <a:buFontTx/>
                <a:buBlip>
                  <a:blip r:embed="rId4"/>
                </a:buBlip>
              </a:pPr>
              <a:r>
                <a:rPr lang="zh-CN" altLang="en-US" sz="1400" dirty="0" smtClean="0">
                  <a:solidFill>
                    <a:schemeClr val="bg1"/>
                  </a:solidFill>
                  <a:latin typeface="Segoe Semibold" pitchFamily="34" charset="0"/>
                </a:rPr>
                <a:t>網間漫遊。</a:t>
              </a:r>
              <a:endParaRPr lang="zh-CN" altLang="en-US" sz="1400" dirty="0">
                <a:solidFill>
                  <a:schemeClr val="bg1"/>
                </a:solidFill>
                <a:latin typeface="Segoe Semibold" pitchFamily="34" charset="0"/>
              </a:endParaRPr>
            </a:p>
            <a:p>
              <a:pPr marL="169863" indent="-169863">
                <a:buFontTx/>
                <a:buBlip>
                  <a:blip r:embed="rId4"/>
                </a:buBlip>
              </a:pPr>
              <a:r>
                <a:rPr lang="zh-CN" altLang="en-US" sz="1400" dirty="0" smtClean="0">
                  <a:solidFill>
                    <a:schemeClr val="bg1"/>
                  </a:solidFill>
                  <a:latin typeface="Segoe Semibold" pitchFamily="34" charset="0"/>
                </a:rPr>
                <a:t>符合標準</a:t>
              </a:r>
              <a:r>
                <a:rPr lang="en-US" altLang="zh-CN" sz="1400" dirty="0" smtClean="0">
                  <a:solidFill>
                    <a:schemeClr val="bg1"/>
                  </a:solidFill>
                  <a:latin typeface="Segoe Semibold" pitchFamily="34" charset="0"/>
                </a:rPr>
                <a:t>(</a:t>
              </a:r>
              <a:r>
                <a:rPr lang="en-US" altLang="zh-CN" sz="1400" dirty="0">
                  <a:solidFill>
                    <a:schemeClr val="bg1"/>
                  </a:solidFill>
                  <a:latin typeface="Segoe Semibold" pitchFamily="34" charset="0"/>
                </a:rPr>
                <a:t>IKEv2</a:t>
              </a:r>
              <a:r>
                <a:rPr lang="zh-CN" altLang="en-US" sz="1400" dirty="0">
                  <a:solidFill>
                    <a:schemeClr val="bg1"/>
                  </a:solidFill>
                  <a:latin typeface="Segoe Semibold" pitchFamily="34" charset="0"/>
                </a:rPr>
                <a:t>、</a:t>
              </a:r>
              <a:r>
                <a:rPr lang="en-US" altLang="zh-CN" sz="1400" dirty="0" err="1">
                  <a:solidFill>
                    <a:schemeClr val="bg1"/>
                  </a:solidFill>
                  <a:latin typeface="Segoe Semibold" pitchFamily="34" charset="0"/>
                </a:rPr>
                <a:t>MobIKE</a:t>
              </a:r>
              <a:r>
                <a:rPr lang="zh-CN" altLang="en-US" sz="1400" dirty="0" smtClean="0">
                  <a:solidFill>
                    <a:schemeClr val="bg1"/>
                  </a:solidFill>
                  <a:latin typeface="Segoe Semibold" pitchFamily="34" charset="0"/>
                </a:rPr>
                <a:t>、</a:t>
              </a:r>
              <a:r>
                <a:rPr lang="en-US" altLang="zh-CN" sz="1400" dirty="0" smtClean="0">
                  <a:solidFill>
                    <a:schemeClr val="bg1"/>
                  </a:solidFill>
                  <a:latin typeface="Segoe Semibold" pitchFamily="34" charset="0"/>
                </a:rPr>
                <a:t> IPSEC</a:t>
              </a:r>
              <a:r>
                <a:rPr lang="zh-CN" altLang="en-US" sz="1400" dirty="0" smtClean="0">
                  <a:solidFill>
                    <a:schemeClr val="bg1"/>
                  </a:solidFill>
                  <a:latin typeface="Segoe Semibold" pitchFamily="34" charset="0"/>
                </a:rPr>
                <a:t>隧道</a:t>
              </a:r>
              <a:r>
                <a:rPr lang="zh-CN" altLang="en-US" sz="1400" dirty="0">
                  <a:solidFill>
                    <a:schemeClr val="bg1"/>
                  </a:solidFill>
                  <a:latin typeface="Segoe Semibold" pitchFamily="34" charset="0"/>
                </a:rPr>
                <a:t>模式</a:t>
              </a:r>
              <a:r>
                <a:rPr lang="en-US" altLang="zh-CN" sz="1400" dirty="0">
                  <a:solidFill>
                    <a:schemeClr val="bg1"/>
                  </a:solidFill>
                  <a:latin typeface="Segoe Semibold" pitchFamily="34" charset="0"/>
                </a:rPr>
                <a:t>)</a:t>
              </a:r>
              <a:r>
                <a:rPr lang="zh-CN" altLang="en-US" sz="1400" dirty="0">
                  <a:solidFill>
                    <a:schemeClr val="bg1"/>
                  </a:solidFill>
                  <a:latin typeface="Segoe Semibold" pitchFamily="34" charset="0"/>
                </a:rPr>
                <a:t>。</a:t>
              </a:r>
            </a:p>
            <a:p>
              <a:pPr marL="627063" lvl="1" indent="-169863">
                <a:buFontTx/>
                <a:buBlip>
                  <a:blip r:embed="rId4"/>
                </a:buBlip>
              </a:pPr>
              <a:endParaRPr lang="en-US" altLang="zh-CN" sz="1400" b="1" dirty="0">
                <a:solidFill>
                  <a:schemeClr val="bg1"/>
                </a:solidFill>
                <a:latin typeface="Segoe Semibold" pitchFamily="34" charset="0"/>
              </a:endParaRPr>
            </a:p>
            <a:p>
              <a:pPr marL="169863" indent="-169863">
                <a:buFontTx/>
                <a:buBlip>
                  <a:blip r:embed="rId4"/>
                </a:buBlip>
              </a:pPr>
              <a:endParaRPr lang="en-US" altLang="zh-CN" dirty="0">
                <a:latin typeface="Segoe Semibold" pitchFamily="34" charset="0"/>
              </a:endParaRPr>
            </a:p>
          </p:txBody>
        </p:sp>
      </p:grpSp>
      <p:sp>
        <p:nvSpPr>
          <p:cNvPr id="11273" name="Rounded Rectangle 26"/>
          <p:cNvSpPr>
            <a:spLocks noChangeArrowheads="1"/>
          </p:cNvSpPr>
          <p:nvPr/>
        </p:nvSpPr>
        <p:spPr bwMode="auto">
          <a:xfrm>
            <a:off x="228600" y="2362200"/>
            <a:ext cx="5791200" cy="4038600"/>
          </a:xfrm>
          <a:prstGeom prst="roundRect">
            <a:avLst>
              <a:gd name="adj" fmla="val 16667"/>
            </a:avLst>
          </a:prstGeom>
          <a:noFill/>
          <a:ln w="28575" algn="ctr">
            <a:solidFill>
              <a:schemeClr val="tx1"/>
            </a:solidFill>
            <a:prstDash val="lgDashDotDot"/>
            <a:round/>
            <a:headEnd/>
            <a:tailEnd/>
          </a:ln>
        </p:spPr>
        <p:txBody>
          <a:bodyPr rIns="0" anchor="ctr"/>
          <a:lstStyle/>
          <a:p>
            <a:pPr algn="ctr" eaLnBrk="0" hangingPunct="0">
              <a:lnSpc>
                <a:spcPct val="85000"/>
              </a:lnSpc>
            </a:pPr>
            <a:endParaRPr lang="en-US" altLang="zh-CN" sz="1200" b="1">
              <a:latin typeface="Tahoma" pitchFamily="34" charset="0"/>
            </a:endParaRPr>
          </a:p>
        </p:txBody>
      </p:sp>
      <p:sp>
        <p:nvSpPr>
          <p:cNvPr id="11274" name="Rounded Rectangle 27"/>
          <p:cNvSpPr>
            <a:spLocks noChangeArrowheads="1"/>
          </p:cNvSpPr>
          <p:nvPr/>
        </p:nvSpPr>
        <p:spPr bwMode="auto">
          <a:xfrm>
            <a:off x="6019800" y="2362200"/>
            <a:ext cx="2895600" cy="4038600"/>
          </a:xfrm>
          <a:prstGeom prst="roundRect">
            <a:avLst>
              <a:gd name="adj" fmla="val 16667"/>
            </a:avLst>
          </a:prstGeom>
          <a:noFill/>
          <a:ln w="28575" algn="ctr">
            <a:solidFill>
              <a:schemeClr val="tx1"/>
            </a:solidFill>
            <a:prstDash val="lgDashDotDot"/>
            <a:round/>
            <a:headEnd/>
            <a:tailEnd/>
          </a:ln>
        </p:spPr>
        <p:txBody>
          <a:bodyPr rIns="0" anchor="ctr"/>
          <a:lstStyle/>
          <a:p>
            <a:pPr algn="ctr" eaLnBrk="0" hangingPunct="0">
              <a:lnSpc>
                <a:spcPct val="85000"/>
              </a:lnSpc>
            </a:pPr>
            <a:endParaRPr lang="en-US" altLang="zh-CN" sz="1200" b="1">
              <a:latin typeface="Tahoma" pitchFamily="34" charset="0"/>
            </a:endParaRPr>
          </a:p>
        </p:txBody>
      </p:sp>
      <p:sp>
        <p:nvSpPr>
          <p:cNvPr id="11275" name="TextBox 28"/>
          <p:cNvSpPr txBox="1">
            <a:spLocks noChangeArrowheads="1"/>
          </p:cNvSpPr>
          <p:nvPr/>
        </p:nvSpPr>
        <p:spPr bwMode="auto">
          <a:xfrm>
            <a:off x="0" y="6319838"/>
            <a:ext cx="5943600" cy="457200"/>
          </a:xfrm>
          <a:prstGeom prst="rect">
            <a:avLst/>
          </a:prstGeom>
          <a:solidFill>
            <a:schemeClr val="bg1"/>
          </a:solidFill>
          <a:ln w="9525">
            <a:noFill/>
            <a:miter lim="800000"/>
            <a:headEnd/>
            <a:tailEnd/>
          </a:ln>
        </p:spPr>
        <p:txBody>
          <a:bodyPr>
            <a:spAutoFit/>
          </a:bodyPr>
          <a:lstStyle/>
          <a:p>
            <a:pPr algn="ctr"/>
            <a:r>
              <a:rPr lang="zh-CN" altLang="en-US" sz="1200" b="1" dirty="0" smtClean="0"/>
              <a:t>管理任務</a:t>
            </a:r>
            <a:endParaRPr lang="en-US" altLang="zh-CN" sz="1200" b="1" dirty="0"/>
          </a:p>
          <a:p>
            <a:pPr algn="ctr"/>
            <a:r>
              <a:rPr lang="zh-CN" altLang="en-US" sz="1200" b="1" dirty="0" smtClean="0"/>
              <a:t>佈署：</a:t>
            </a:r>
            <a:r>
              <a:rPr lang="en-US" altLang="zh-CN" sz="1200" b="1" dirty="0" smtClean="0"/>
              <a:t> </a:t>
            </a:r>
            <a:r>
              <a:rPr lang="zh-CN" altLang="en-US" sz="1200" b="1" dirty="0" smtClean="0"/>
              <a:t>防火牆之內</a:t>
            </a:r>
            <a:endParaRPr lang="zh-CN" altLang="en-US" b="1" dirty="0"/>
          </a:p>
        </p:txBody>
      </p:sp>
      <p:sp>
        <p:nvSpPr>
          <p:cNvPr id="30" name="TextBox 29"/>
          <p:cNvSpPr txBox="1"/>
          <p:nvPr/>
        </p:nvSpPr>
        <p:spPr>
          <a:xfrm>
            <a:off x="5943600" y="6319838"/>
            <a:ext cx="3124200" cy="457200"/>
          </a:xfrm>
          <a:prstGeom prst="rect">
            <a:avLst/>
          </a:prstGeom>
          <a:solidFill>
            <a:schemeClr val="tx2">
              <a:lumMod val="75000"/>
            </a:schemeClr>
          </a:solidFill>
        </p:spPr>
        <p:txBody>
          <a:bodyPr>
            <a:spAutoFit/>
          </a:bodyPr>
          <a:lstStyle/>
          <a:p>
            <a:pPr algn="ctr">
              <a:defRPr/>
            </a:pPr>
            <a:r>
              <a:rPr lang="zh-TW" altLang="en-US" sz="1200" b="1" dirty="0" smtClean="0">
                <a:solidFill>
                  <a:schemeClr val="bg1"/>
                </a:solidFill>
              </a:rPr>
              <a:t>網路訪問任務</a:t>
            </a:r>
            <a:endParaRPr lang="zh-CN" altLang="en-US" sz="1200" b="1" dirty="0">
              <a:solidFill>
                <a:schemeClr val="bg1"/>
              </a:solidFill>
            </a:endParaRPr>
          </a:p>
          <a:p>
            <a:pPr algn="ctr">
              <a:defRPr/>
            </a:pPr>
            <a:r>
              <a:rPr lang="zh-CN" altLang="en-US" sz="1200" b="1" dirty="0" smtClean="0">
                <a:solidFill>
                  <a:schemeClr val="bg1"/>
                </a:solidFill>
              </a:rPr>
              <a:t>佈署：</a:t>
            </a:r>
            <a:r>
              <a:rPr lang="en-US" altLang="zh-CN" sz="1200" b="1" dirty="0" smtClean="0">
                <a:solidFill>
                  <a:schemeClr val="bg1"/>
                </a:solidFill>
              </a:rPr>
              <a:t>DMZ</a:t>
            </a:r>
            <a:r>
              <a:rPr lang="zh-CN" altLang="en-US" sz="1200" b="1" dirty="0" smtClean="0">
                <a:solidFill>
                  <a:schemeClr val="bg1"/>
                </a:solidFill>
              </a:rPr>
              <a:t>內部</a:t>
            </a:r>
            <a:endParaRPr lang="zh-CN" altLang="en-US" sz="1600" b="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idx="4294967295"/>
          </p:nvPr>
        </p:nvSpPr>
        <p:spPr>
          <a:xfrm>
            <a:off x="381000" y="228600"/>
            <a:ext cx="8382000" cy="769441"/>
          </a:xfrm>
        </p:spPr>
        <p:txBody>
          <a:bodyPr/>
          <a:lstStyle/>
          <a:p>
            <a:pPr>
              <a:defRPr/>
            </a:pPr>
            <a:r>
              <a:rPr lang="zh-TW" altLang="en-US" sz="4400" dirty="0" smtClean="0"/>
              <a:t>符合各層面需求的優先順序</a:t>
            </a:r>
            <a:endParaRPr sz="4400" dirty="0"/>
          </a:p>
        </p:txBody>
      </p:sp>
      <p:sp>
        <p:nvSpPr>
          <p:cNvPr id="67" name="Rounded Rectangle 66"/>
          <p:cNvSpPr/>
          <p:nvPr/>
        </p:nvSpPr>
        <p:spPr>
          <a:xfrm>
            <a:off x="3189288" y="1511300"/>
            <a:ext cx="2743200" cy="1328738"/>
          </a:xfrm>
          <a:prstGeom prst="roundRect">
            <a:avLst/>
          </a:prstGeom>
          <a:gradFill flip="none" rotWithShape="1">
            <a:gsLst>
              <a:gs pos="0">
                <a:srgbClr val="E46D38"/>
              </a:gs>
              <a:gs pos="50000">
                <a:srgbClr val="F2C964"/>
              </a:gs>
              <a:gs pos="100000">
                <a:schemeClr val="tx1"/>
              </a:gs>
            </a:gsLst>
            <a:lin ang="0" scaled="1"/>
            <a:tileRect/>
          </a:gradFill>
          <a:ln w="12700" cap="flat" cmpd="sng" algn="ctr">
            <a:noFill/>
            <a:prstDash val="solid"/>
            <a:round/>
            <a:headEnd type="none" w="med" len="med"/>
            <a:tailEnd type="none" w="med" len="med"/>
          </a:ln>
          <a:effectLst/>
        </p:spPr>
        <p:txBody>
          <a:bodyPr anchor="ctr"/>
          <a:lstStyle/>
          <a:p>
            <a:pPr>
              <a:defRPr/>
            </a:pPr>
            <a:endParaRPr lang="en-US" dirty="0">
              <a:latin typeface="Arial" pitchFamily="34" charset="0"/>
              <a:ea typeface="+mn-ea"/>
              <a:cs typeface="Arial" pitchFamily="34" charset="0"/>
            </a:endParaRPr>
          </a:p>
        </p:txBody>
      </p:sp>
      <p:sp>
        <p:nvSpPr>
          <p:cNvPr id="72" name="Rounded Rectangle 71"/>
          <p:cNvSpPr/>
          <p:nvPr/>
        </p:nvSpPr>
        <p:spPr bwMode="auto">
          <a:xfrm>
            <a:off x="3189731" y="2160850"/>
            <a:ext cx="2743200" cy="3287972"/>
          </a:xfrm>
          <a:prstGeom prst="roundRect">
            <a:avLst>
              <a:gd name="adj" fmla="val 3682"/>
            </a:avLst>
          </a:prstGeom>
          <a:gradFill>
            <a:gsLst>
              <a:gs pos="0">
                <a:srgbClr val="B98A2D"/>
              </a:gs>
              <a:gs pos="72000">
                <a:srgbClr val="FCBF46"/>
              </a:gs>
            </a:gsLst>
            <a:lin ang="5400000" scaled="1"/>
          </a:gradFill>
          <a:ln w="12700">
            <a:solidFill>
              <a:srgbClr val="FCBF46"/>
            </a:solidFill>
            <a:headEnd type="none" w="med" len="med"/>
            <a:tailEnd type="none" w="med" len="med"/>
          </a:ln>
          <a:effectLst>
            <a:innerShdw blurRad="635000" dist="50800" dir="16200000">
              <a:srgbClr val="6F531B"/>
            </a:inn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19">
              <a:defRPr/>
            </a:pPr>
            <a:endParaRPr lang="en-US" sz="2900" dirty="0">
              <a:latin typeface="Segoe" pitchFamily="34" charset="0"/>
            </a:endParaRPr>
          </a:p>
        </p:txBody>
      </p:sp>
      <p:sp>
        <p:nvSpPr>
          <p:cNvPr id="68" name="Rounded Rectangle 67"/>
          <p:cNvSpPr/>
          <p:nvPr/>
        </p:nvSpPr>
        <p:spPr>
          <a:xfrm>
            <a:off x="6000750" y="1492250"/>
            <a:ext cx="2762250" cy="1328738"/>
          </a:xfrm>
          <a:prstGeom prst="roundRect">
            <a:avLst/>
          </a:prstGeom>
          <a:gradFill flip="none" rotWithShape="1">
            <a:gsLst>
              <a:gs pos="0">
                <a:srgbClr val="0070C0"/>
              </a:gs>
              <a:gs pos="50000">
                <a:srgbClr val="3BABFF"/>
              </a:gs>
              <a:gs pos="100000">
                <a:schemeClr val="tx1"/>
              </a:gs>
            </a:gsLst>
            <a:lin ang="0" scaled="1"/>
            <a:tileRect/>
          </a:gradFill>
          <a:ln w="12700" cap="flat" cmpd="sng" algn="ctr">
            <a:noFill/>
            <a:prstDash val="solid"/>
            <a:round/>
            <a:headEnd type="none" w="med" len="med"/>
            <a:tailEnd type="none" w="med" len="med"/>
          </a:ln>
          <a:effectLst/>
        </p:spPr>
        <p:txBody>
          <a:bodyPr anchor="ctr"/>
          <a:lstStyle/>
          <a:p>
            <a:pPr>
              <a:defRPr/>
            </a:pPr>
            <a:endParaRPr lang="en-US" dirty="0">
              <a:latin typeface="Arial" pitchFamily="34" charset="0"/>
              <a:ea typeface="+mn-ea"/>
              <a:cs typeface="Arial" pitchFamily="34" charset="0"/>
            </a:endParaRPr>
          </a:p>
        </p:txBody>
      </p:sp>
      <p:sp>
        <p:nvSpPr>
          <p:cNvPr id="69" name="Rounded Rectangle 68"/>
          <p:cNvSpPr/>
          <p:nvPr/>
        </p:nvSpPr>
        <p:spPr>
          <a:xfrm>
            <a:off x="381000" y="1495425"/>
            <a:ext cx="2743200" cy="1336675"/>
          </a:xfrm>
          <a:prstGeom prst="roundRect">
            <a:avLst/>
          </a:prstGeom>
          <a:gradFill flip="none" rotWithShape="1">
            <a:gsLst>
              <a:gs pos="0">
                <a:schemeClr val="accent1">
                  <a:lumMod val="75000"/>
                </a:schemeClr>
              </a:gs>
              <a:gs pos="50000">
                <a:schemeClr val="accent1">
                  <a:lumMod val="60000"/>
                  <a:lumOff val="40000"/>
                </a:schemeClr>
              </a:gs>
              <a:gs pos="100000">
                <a:schemeClr val="tx1"/>
              </a:gs>
            </a:gsLst>
            <a:lin ang="0" scaled="1"/>
            <a:tileRect/>
          </a:gradFill>
          <a:ln w="12700" cap="flat" cmpd="sng" algn="ctr">
            <a:noFill/>
            <a:prstDash val="solid"/>
            <a:round/>
            <a:headEnd type="none" w="med" len="med"/>
            <a:tailEnd type="none" w="med" len="med"/>
          </a:ln>
          <a:effectLst/>
        </p:spPr>
        <p:txBody>
          <a:bodyPr anchor="ctr"/>
          <a:lstStyle/>
          <a:p>
            <a:pPr>
              <a:defRPr/>
            </a:pPr>
            <a:endParaRPr lang="en-US" sz="2300" dirty="0">
              <a:latin typeface="Arial" pitchFamily="34" charset="0"/>
              <a:ea typeface="+mn-ea"/>
              <a:cs typeface="Arial" pitchFamily="34" charset="0"/>
            </a:endParaRPr>
          </a:p>
        </p:txBody>
      </p:sp>
      <p:sp>
        <p:nvSpPr>
          <p:cNvPr id="73" name="Rounded Rectangle 72"/>
          <p:cNvSpPr/>
          <p:nvPr/>
        </p:nvSpPr>
        <p:spPr bwMode="auto">
          <a:xfrm>
            <a:off x="381000" y="2149266"/>
            <a:ext cx="2743200" cy="3306115"/>
          </a:xfrm>
          <a:prstGeom prst="roundRect">
            <a:avLst>
              <a:gd name="adj" fmla="val 3682"/>
            </a:avLst>
          </a:prstGeom>
          <a:gradFill flip="none" rotWithShape="1">
            <a:gsLst>
              <a:gs pos="0">
                <a:srgbClr val="80AB3B"/>
              </a:gs>
              <a:gs pos="72000">
                <a:srgbClr val="AFF173"/>
              </a:gs>
            </a:gsLst>
            <a:lin ang="16200000" scaled="1"/>
            <a:tileRect/>
          </a:gradFill>
          <a:ln w="12700">
            <a:solidFill>
              <a:srgbClr val="9DC422"/>
            </a:solidFill>
            <a:headEnd type="none" w="med" len="med"/>
            <a:tailEnd type="none" w="med" len="med"/>
          </a:ln>
          <a:effectLst>
            <a:innerShdw blurRad="622300" dist="50800" dir="16200000">
              <a:srgbClr val="3E531D"/>
            </a:inn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19">
              <a:defRPr/>
            </a:pPr>
            <a:endParaRPr lang="en-US" sz="2900" dirty="0">
              <a:solidFill>
                <a:schemeClr val="tx1"/>
              </a:solidFill>
              <a:latin typeface="Segoe" pitchFamily="34" charset="0"/>
            </a:endParaRPr>
          </a:p>
        </p:txBody>
      </p:sp>
      <p:sp>
        <p:nvSpPr>
          <p:cNvPr id="79" name="Rounded Rectangle 78"/>
          <p:cNvSpPr/>
          <p:nvPr/>
        </p:nvSpPr>
        <p:spPr>
          <a:xfrm>
            <a:off x="381000" y="1572273"/>
            <a:ext cx="2743200" cy="893897"/>
          </a:xfrm>
          <a:prstGeom prst="roundRect">
            <a:avLst>
              <a:gd name="adj" fmla="val 19687"/>
            </a:avLst>
          </a:prstGeom>
          <a:solidFill>
            <a:schemeClr val="bg2"/>
          </a:solidFill>
          <a:ln>
            <a:solidFill>
              <a:schemeClr val="accent1">
                <a:lumMod val="50000"/>
              </a:schemeClr>
            </a:solidFill>
          </a:ln>
          <a:effectLst>
            <a:glow rad="63500">
              <a:schemeClr val="accent3">
                <a:satMod val="175000"/>
                <a:alpha val="40000"/>
              </a:schemeClr>
            </a:glow>
            <a:outerShdw blurRad="50800" dist="38100" dir="5400000" algn="t" rotWithShape="0">
              <a:prstClr val="black">
                <a:alpha val="40000"/>
              </a:prstClr>
            </a:outerShdw>
          </a:effectLst>
        </p:spPr>
        <p:txBody>
          <a:bodyPr>
            <a:spAutoFit/>
          </a:bodyPr>
          <a:lstStyle/>
          <a:p>
            <a:pPr algn="ctr" defTabSz="761940">
              <a:lnSpc>
                <a:spcPct val="95000"/>
              </a:lnSpc>
              <a:defRPr/>
            </a:pPr>
            <a:r>
              <a:rPr lang="en-US" sz="2400" dirty="0">
                <a:ln w="18415" cmpd="sng">
                  <a:noFill/>
                  <a:prstDash val="solid"/>
                </a:ln>
                <a:gradFill>
                  <a:gsLst>
                    <a:gs pos="9000">
                      <a:schemeClr val="accent1">
                        <a:lumMod val="20000"/>
                        <a:lumOff val="80000"/>
                      </a:schemeClr>
                    </a:gs>
                    <a:gs pos="27000">
                      <a:schemeClr val="accent1">
                        <a:lumMod val="40000"/>
                        <a:lumOff val="60000"/>
                      </a:schemeClr>
                    </a:gs>
                    <a:gs pos="98000">
                      <a:schemeClr val="accent1">
                        <a:lumMod val="75000"/>
                      </a:schemeClr>
                    </a:gs>
                  </a:gsLst>
                  <a:lin ang="5400000" scaled="1"/>
                </a:gradFill>
                <a:effectLst>
                  <a:outerShdw blurRad="38100" dist="38100" dir="2700000" algn="tl">
                    <a:srgbClr val="000000">
                      <a:alpha val="43137"/>
                    </a:srgbClr>
                  </a:outerShdw>
                </a:effectLst>
                <a:latin typeface="Segoe Black" pitchFamily="34" charset="0"/>
                <a:ea typeface="+mn-ea"/>
                <a:cs typeface="Arial" pitchFamily="34" charset="0"/>
              </a:rPr>
              <a:t>BDM</a:t>
            </a:r>
            <a:r>
              <a:rPr lang="en-US" sz="2400">
                <a:ln w="18415" cmpd="sng">
                  <a:noFill/>
                  <a:prstDash val="solid"/>
                </a:ln>
                <a:gradFill>
                  <a:gsLst>
                    <a:gs pos="9000">
                      <a:schemeClr val="accent1">
                        <a:lumMod val="20000"/>
                        <a:lumOff val="80000"/>
                      </a:schemeClr>
                    </a:gs>
                    <a:gs pos="27000">
                      <a:schemeClr val="accent1">
                        <a:lumMod val="40000"/>
                        <a:lumOff val="60000"/>
                      </a:schemeClr>
                    </a:gs>
                    <a:gs pos="98000">
                      <a:schemeClr val="accent1">
                        <a:lumMod val="75000"/>
                      </a:schemeClr>
                    </a:gs>
                  </a:gsLst>
                  <a:lin ang="5400000" scaled="1"/>
                </a:gradFill>
                <a:effectLst>
                  <a:outerShdw blurRad="38100" dist="38100" dir="2700000" algn="tl">
                    <a:srgbClr val="000000">
                      <a:alpha val="43137"/>
                    </a:srgbClr>
                  </a:outerShdw>
                </a:effectLst>
                <a:latin typeface="Segoe Black" pitchFamily="34" charset="0"/>
                <a:ea typeface="+mn-ea"/>
                <a:cs typeface="Arial" pitchFamily="34" charset="0"/>
              </a:rPr>
              <a:t/>
            </a:r>
            <a:br>
              <a:rPr lang="en-US" sz="2400">
                <a:ln w="18415" cmpd="sng">
                  <a:noFill/>
                  <a:prstDash val="solid"/>
                </a:ln>
                <a:gradFill>
                  <a:gsLst>
                    <a:gs pos="9000">
                      <a:schemeClr val="accent1">
                        <a:lumMod val="20000"/>
                        <a:lumOff val="80000"/>
                      </a:schemeClr>
                    </a:gs>
                    <a:gs pos="27000">
                      <a:schemeClr val="accent1">
                        <a:lumMod val="40000"/>
                        <a:lumOff val="60000"/>
                      </a:schemeClr>
                    </a:gs>
                    <a:gs pos="98000">
                      <a:schemeClr val="accent1">
                        <a:lumMod val="75000"/>
                      </a:schemeClr>
                    </a:gs>
                  </a:gsLst>
                  <a:lin ang="5400000" scaled="1"/>
                </a:gradFill>
                <a:effectLst>
                  <a:outerShdw blurRad="38100" dist="38100" dir="2700000" algn="tl">
                    <a:srgbClr val="000000">
                      <a:alpha val="43137"/>
                    </a:srgbClr>
                  </a:outerShdw>
                </a:effectLst>
                <a:latin typeface="Segoe Black" pitchFamily="34" charset="0"/>
                <a:ea typeface="+mn-ea"/>
                <a:cs typeface="Arial" pitchFamily="34" charset="0"/>
              </a:rPr>
            </a:br>
            <a:r>
              <a:rPr lang="zh-CN" altLang="en-US" sz="2400" smtClean="0">
                <a:ln w="18415" cmpd="sng">
                  <a:noFill/>
                  <a:prstDash val="solid"/>
                </a:ln>
                <a:gradFill>
                  <a:gsLst>
                    <a:gs pos="9000">
                      <a:schemeClr val="accent1">
                        <a:lumMod val="20000"/>
                        <a:lumOff val="80000"/>
                      </a:schemeClr>
                    </a:gs>
                    <a:gs pos="27000">
                      <a:schemeClr val="accent1">
                        <a:lumMod val="40000"/>
                        <a:lumOff val="60000"/>
                      </a:schemeClr>
                    </a:gs>
                    <a:gs pos="98000">
                      <a:schemeClr val="accent1">
                        <a:lumMod val="75000"/>
                      </a:schemeClr>
                    </a:gs>
                  </a:gsLst>
                  <a:lin ang="5400000" scaled="1"/>
                </a:gradFill>
                <a:effectLst>
                  <a:outerShdw blurRad="38100" dist="38100" dir="2700000" algn="tl">
                    <a:srgbClr val="000000">
                      <a:alpha val="43137"/>
                    </a:srgbClr>
                  </a:outerShdw>
                </a:effectLst>
                <a:latin typeface="Segoe Black" pitchFamily="34" charset="0"/>
                <a:ea typeface="+mn-ea"/>
                <a:cs typeface="Arial" pitchFamily="34" charset="0"/>
              </a:rPr>
              <a:t>優先順序</a:t>
            </a:r>
            <a:endParaRPr lang="en-US" sz="2400" dirty="0">
              <a:ln w="18415" cmpd="sng">
                <a:noFill/>
                <a:prstDash val="solid"/>
              </a:ln>
              <a:gradFill>
                <a:gsLst>
                  <a:gs pos="9000">
                    <a:schemeClr val="accent1">
                      <a:lumMod val="20000"/>
                      <a:lumOff val="80000"/>
                    </a:schemeClr>
                  </a:gs>
                  <a:gs pos="27000">
                    <a:schemeClr val="accent1">
                      <a:lumMod val="40000"/>
                      <a:lumOff val="60000"/>
                    </a:schemeClr>
                  </a:gs>
                  <a:gs pos="98000">
                    <a:schemeClr val="accent1">
                      <a:lumMod val="75000"/>
                    </a:schemeClr>
                  </a:gs>
                </a:gsLst>
                <a:lin ang="5400000" scaled="1"/>
              </a:gradFill>
              <a:effectLst>
                <a:outerShdw blurRad="38100" dist="38100" dir="2700000" algn="tl">
                  <a:srgbClr val="000000">
                    <a:alpha val="43137"/>
                  </a:srgbClr>
                </a:outerShdw>
              </a:effectLst>
              <a:latin typeface="Segoe Black" pitchFamily="34" charset="0"/>
              <a:ea typeface="+mn-ea"/>
              <a:cs typeface="Arial" pitchFamily="34" charset="0"/>
            </a:endParaRPr>
          </a:p>
        </p:txBody>
      </p:sp>
      <p:sp>
        <p:nvSpPr>
          <p:cNvPr id="71" name="Rounded Rectangle 70"/>
          <p:cNvSpPr/>
          <p:nvPr/>
        </p:nvSpPr>
        <p:spPr bwMode="auto">
          <a:xfrm>
            <a:off x="6001512" y="2142744"/>
            <a:ext cx="2761488" cy="3287972"/>
          </a:xfrm>
          <a:prstGeom prst="roundRect">
            <a:avLst>
              <a:gd name="adj" fmla="val 3285"/>
            </a:avLst>
          </a:prstGeom>
          <a:gradFill flip="none" rotWithShape="1">
            <a:gsLst>
              <a:gs pos="0">
                <a:srgbClr val="86C5FE"/>
              </a:gs>
              <a:gs pos="72000">
                <a:srgbClr val="49A7FD"/>
              </a:gs>
            </a:gsLst>
            <a:lin ang="16200000" scaled="1"/>
            <a:tileRect/>
          </a:gradFill>
          <a:ln w="12700">
            <a:solidFill>
              <a:srgbClr val="43B5D9"/>
            </a:solidFill>
            <a:headEnd type="none" w="med" len="med"/>
            <a:tailEnd type="none" w="med" len="med"/>
          </a:ln>
          <a:effectLst>
            <a:innerShdw blurRad="635000" dist="50800" dir="16200000">
              <a:srgbClr val="224758"/>
            </a:inn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19">
              <a:defRPr/>
            </a:pPr>
            <a:endParaRPr lang="en-US" sz="2900" dirty="0">
              <a:solidFill>
                <a:schemeClr val="tx1"/>
              </a:solidFill>
              <a:latin typeface="Segoe" pitchFamily="34" charset="0"/>
            </a:endParaRPr>
          </a:p>
        </p:txBody>
      </p:sp>
      <p:sp>
        <p:nvSpPr>
          <p:cNvPr id="126986" name="Flowchart: Manual Operation 4"/>
          <p:cNvSpPr>
            <a:spLocks noChangeArrowheads="1"/>
          </p:cNvSpPr>
          <p:nvPr/>
        </p:nvSpPr>
        <p:spPr bwMode="auto">
          <a:xfrm>
            <a:off x="381000" y="2674938"/>
            <a:ext cx="2743200" cy="911019"/>
          </a:xfrm>
          <a:prstGeom prst="rect">
            <a:avLst/>
          </a:prstGeom>
          <a:noFill/>
          <a:ln w="9525">
            <a:noFill/>
            <a:miter lim="800000"/>
            <a:headEnd/>
            <a:tailEnd/>
          </a:ln>
        </p:spPr>
        <p:txBody>
          <a:bodyPr>
            <a:spAutoFit/>
          </a:bodyPr>
          <a:lstStyle/>
          <a:p>
            <a:pPr marL="228600" lvl="1" indent="-228600" defTabSz="488950" eaLnBrk="0" hangingPunct="0">
              <a:lnSpc>
                <a:spcPct val="80000"/>
              </a:lnSpc>
              <a:spcBef>
                <a:spcPts val="600"/>
              </a:spcBef>
              <a:buClr>
                <a:schemeClr val="tx2"/>
              </a:buClr>
              <a:buSzPct val="95000"/>
              <a:buFontTx/>
              <a:buBlip>
                <a:blip r:embed="rId3"/>
              </a:buBlip>
            </a:pPr>
            <a:r>
              <a:rPr lang="zh-TW" altLang="en-US" b="1" dirty="0" smtClean="0"/>
              <a:t>提高員工生產力</a:t>
            </a:r>
            <a:endParaRPr lang="zh-CN" altLang="en-US" b="1" dirty="0"/>
          </a:p>
          <a:p>
            <a:pPr marL="228600" lvl="1" indent="-228600" defTabSz="488950" eaLnBrk="0" hangingPunct="0">
              <a:lnSpc>
                <a:spcPct val="80000"/>
              </a:lnSpc>
              <a:spcBef>
                <a:spcPts val="600"/>
              </a:spcBef>
              <a:buClr>
                <a:schemeClr val="tx2"/>
              </a:buClr>
              <a:buSzPct val="95000"/>
              <a:buFontTx/>
              <a:buBlip>
                <a:blip r:embed="rId3"/>
              </a:buBlip>
            </a:pPr>
            <a:r>
              <a:rPr lang="zh-TW" altLang="en-US" b="1" dirty="0" smtClean="0"/>
              <a:t>可擴展和可靠性</a:t>
            </a:r>
            <a:endParaRPr lang="en-US" altLang="zh-CN" b="1" dirty="0"/>
          </a:p>
          <a:p>
            <a:pPr marL="228600" lvl="1" indent="-228600" defTabSz="488950" eaLnBrk="0" hangingPunct="0">
              <a:lnSpc>
                <a:spcPct val="80000"/>
              </a:lnSpc>
              <a:spcBef>
                <a:spcPts val="600"/>
              </a:spcBef>
              <a:buClr>
                <a:schemeClr val="tx2"/>
              </a:buClr>
              <a:buSzPct val="95000"/>
              <a:buFontTx/>
              <a:buBlip>
                <a:blip r:embed="rId3"/>
              </a:buBlip>
            </a:pPr>
            <a:r>
              <a:rPr lang="zh-CN" altLang="en-US" b="1" dirty="0" smtClean="0"/>
              <a:t>降低</a:t>
            </a:r>
            <a:r>
              <a:rPr lang="zh-CN" altLang="en-US" b="1" dirty="0"/>
              <a:t>支持成本和</a:t>
            </a:r>
            <a:r>
              <a:rPr lang="en-US" altLang="zh-CN" b="1" dirty="0" smtClean="0"/>
              <a:t>TCO</a:t>
            </a:r>
            <a:endParaRPr lang="zh-CN" altLang="en-US" b="1" dirty="0"/>
          </a:p>
        </p:txBody>
      </p:sp>
      <p:sp>
        <p:nvSpPr>
          <p:cNvPr id="126987" name="Flowchart: Manual Operation 4"/>
          <p:cNvSpPr>
            <a:spLocks noChangeArrowheads="1"/>
          </p:cNvSpPr>
          <p:nvPr/>
        </p:nvSpPr>
        <p:spPr bwMode="auto">
          <a:xfrm>
            <a:off x="3200400" y="2671763"/>
            <a:ext cx="2743200" cy="1848711"/>
          </a:xfrm>
          <a:prstGeom prst="rect">
            <a:avLst/>
          </a:prstGeom>
          <a:noFill/>
          <a:ln w="9525">
            <a:noFill/>
            <a:miter lim="800000"/>
            <a:headEnd/>
            <a:tailEnd/>
          </a:ln>
        </p:spPr>
        <p:txBody>
          <a:bodyPr>
            <a:spAutoFit/>
          </a:bodyPr>
          <a:lstStyle/>
          <a:p>
            <a:pPr marL="228600" lvl="1" indent="-228600" defTabSz="488950" eaLnBrk="0" hangingPunct="0">
              <a:lnSpc>
                <a:spcPct val="80000"/>
              </a:lnSpc>
              <a:spcBef>
                <a:spcPts val="400"/>
              </a:spcBef>
              <a:buClr>
                <a:schemeClr val="tx2"/>
              </a:buClr>
              <a:buSzPct val="95000"/>
              <a:buFontTx/>
              <a:buBlip>
                <a:blip r:embed="rId3"/>
              </a:buBlip>
            </a:pPr>
            <a:r>
              <a:rPr lang="zh-TW" altLang="en-US" b="1" dirty="0" smtClean="0"/>
              <a:t>保護資料和網路。</a:t>
            </a:r>
            <a:endParaRPr lang="en-US" altLang="zh-CN" b="1" dirty="0"/>
          </a:p>
          <a:p>
            <a:pPr marL="228600" lvl="1" indent="-228600" defTabSz="488950" eaLnBrk="0" hangingPunct="0">
              <a:lnSpc>
                <a:spcPct val="80000"/>
              </a:lnSpc>
              <a:spcBef>
                <a:spcPts val="400"/>
              </a:spcBef>
              <a:buClr>
                <a:schemeClr val="tx2"/>
              </a:buClr>
              <a:buSzPct val="95000"/>
              <a:buFontTx/>
              <a:buBlip>
                <a:blip r:embed="rId3"/>
              </a:buBlip>
            </a:pPr>
            <a:r>
              <a:rPr lang="zh-TW" altLang="en-US" b="1" dirty="0" smtClean="0"/>
              <a:t>可管理、可擴展的</a:t>
            </a:r>
            <a:r>
              <a:rPr lang="en-US" altLang="zh-CN" b="1" dirty="0" smtClean="0"/>
              <a:t>IT</a:t>
            </a:r>
            <a:r>
              <a:rPr lang="zh-CN" altLang="en-US" b="1" dirty="0" smtClean="0"/>
              <a:t>基礎架構。</a:t>
            </a:r>
            <a:endParaRPr lang="en-US" altLang="zh-CN" b="1" dirty="0"/>
          </a:p>
          <a:p>
            <a:pPr marL="228600" lvl="1" indent="-228600" defTabSz="488950" eaLnBrk="0" hangingPunct="0">
              <a:lnSpc>
                <a:spcPct val="80000"/>
              </a:lnSpc>
              <a:spcBef>
                <a:spcPts val="400"/>
              </a:spcBef>
              <a:buClr>
                <a:schemeClr val="tx2"/>
              </a:buClr>
              <a:buSzPct val="95000"/>
              <a:buFontTx/>
              <a:buBlip>
                <a:blip r:embed="rId3"/>
              </a:buBlip>
            </a:pPr>
            <a:r>
              <a:rPr lang="zh-CN" altLang="en-US" b="1" dirty="0" smtClean="0"/>
              <a:t>標準化</a:t>
            </a:r>
            <a:r>
              <a:rPr lang="en-US" altLang="zh-CN" b="1" dirty="0" smtClean="0"/>
              <a:t>vs.</a:t>
            </a:r>
            <a:r>
              <a:rPr lang="zh-CN" altLang="en-US" b="1" dirty="0" smtClean="0"/>
              <a:t>特定</a:t>
            </a:r>
            <a:r>
              <a:rPr lang="zh-CN" altLang="en-US" b="1" dirty="0"/>
              <a:t>方案。</a:t>
            </a:r>
            <a:endParaRPr lang="en-US" altLang="zh-CN" b="1" dirty="0"/>
          </a:p>
          <a:p>
            <a:pPr marL="228600" lvl="1" indent="-228600" defTabSz="488950" eaLnBrk="0" hangingPunct="0">
              <a:lnSpc>
                <a:spcPct val="80000"/>
              </a:lnSpc>
              <a:spcBef>
                <a:spcPts val="400"/>
              </a:spcBef>
              <a:buClr>
                <a:schemeClr val="tx2"/>
              </a:buClr>
              <a:buSzPct val="95000"/>
              <a:buFontTx/>
              <a:buBlip>
                <a:blip r:embed="rId3"/>
              </a:buBlip>
            </a:pPr>
            <a:r>
              <a:rPr lang="zh-TW" altLang="en-US" b="1" dirty="0" smtClean="0"/>
              <a:t>可與現有系統相互整合或協同工作。</a:t>
            </a:r>
            <a:endParaRPr lang="en-US" altLang="zh-CN" b="1" dirty="0"/>
          </a:p>
          <a:p>
            <a:pPr marL="228600" lvl="1" indent="-228600" defTabSz="488950" eaLnBrk="0" hangingPunct="0">
              <a:lnSpc>
                <a:spcPct val="80000"/>
              </a:lnSpc>
              <a:spcBef>
                <a:spcPts val="400"/>
              </a:spcBef>
              <a:buClr>
                <a:schemeClr val="tx2"/>
              </a:buClr>
              <a:buSzPct val="95000"/>
              <a:buFontTx/>
              <a:buBlip>
                <a:blip r:embed="rId3"/>
              </a:buBlip>
            </a:pPr>
            <a:r>
              <a:rPr lang="zh-TW" altLang="en-US" b="1" dirty="0" smtClean="0"/>
              <a:t>減少培訓和支援需要。</a:t>
            </a:r>
            <a:endParaRPr lang="en-US" altLang="zh-CN" b="1" dirty="0"/>
          </a:p>
        </p:txBody>
      </p:sp>
      <p:sp>
        <p:nvSpPr>
          <p:cNvPr id="126988" name="Flowchart: Manual Operation 4"/>
          <p:cNvSpPr>
            <a:spLocks noChangeArrowheads="1"/>
          </p:cNvSpPr>
          <p:nvPr/>
        </p:nvSpPr>
        <p:spPr bwMode="auto">
          <a:xfrm>
            <a:off x="6002338" y="2689225"/>
            <a:ext cx="2743200" cy="1081322"/>
          </a:xfrm>
          <a:prstGeom prst="rect">
            <a:avLst/>
          </a:prstGeom>
          <a:noFill/>
          <a:ln w="9525">
            <a:noFill/>
            <a:miter lim="800000"/>
            <a:headEnd/>
            <a:tailEnd/>
          </a:ln>
        </p:spPr>
        <p:txBody>
          <a:bodyPr>
            <a:spAutoFit/>
          </a:bodyPr>
          <a:lstStyle/>
          <a:p>
            <a:pPr marL="228600" lvl="1" indent="-228600" defTabSz="488950" eaLnBrk="0" hangingPunct="0">
              <a:lnSpc>
                <a:spcPct val="80000"/>
              </a:lnSpc>
              <a:spcBef>
                <a:spcPts val="400"/>
              </a:spcBef>
              <a:buClr>
                <a:schemeClr val="tx2"/>
              </a:buClr>
              <a:buSzPct val="95000"/>
              <a:buFontTx/>
              <a:buBlip>
                <a:blip r:embed="rId3"/>
              </a:buBlip>
            </a:pPr>
            <a:r>
              <a:rPr lang="zh-TW" altLang="en-US" dirty="0" smtClean="0">
                <a:solidFill>
                  <a:schemeClr val="bg2"/>
                </a:solidFill>
              </a:rPr>
              <a:t>任何時間都可以登入企業資訊。</a:t>
            </a:r>
            <a:endParaRPr lang="en-US" altLang="zh-CN" dirty="0">
              <a:solidFill>
                <a:schemeClr val="bg2"/>
              </a:solidFill>
            </a:endParaRPr>
          </a:p>
          <a:p>
            <a:pPr marL="228600" lvl="1" indent="-228600" defTabSz="488950" eaLnBrk="0" hangingPunct="0">
              <a:lnSpc>
                <a:spcPct val="80000"/>
              </a:lnSpc>
              <a:spcBef>
                <a:spcPts val="400"/>
              </a:spcBef>
              <a:buClr>
                <a:schemeClr val="tx2"/>
              </a:buClr>
              <a:buSzPct val="95000"/>
              <a:buFontTx/>
              <a:buBlip>
                <a:blip r:embed="rId3"/>
              </a:buBlip>
            </a:pPr>
            <a:r>
              <a:rPr lang="zh-TW" altLang="en-US" dirty="0" smtClean="0">
                <a:solidFill>
                  <a:schemeClr val="bg2"/>
                </a:solidFill>
              </a:rPr>
              <a:t>可靠和好用的電話功能</a:t>
            </a:r>
            <a:endParaRPr lang="en-US" altLang="zh-CN" dirty="0">
              <a:solidFill>
                <a:schemeClr val="bg2"/>
              </a:solidFill>
            </a:endParaRPr>
          </a:p>
          <a:p>
            <a:pPr marL="228600" lvl="1" indent="-228600" defTabSz="488950" eaLnBrk="0" hangingPunct="0">
              <a:lnSpc>
                <a:spcPct val="80000"/>
              </a:lnSpc>
              <a:spcBef>
                <a:spcPts val="400"/>
              </a:spcBef>
              <a:buClr>
                <a:schemeClr val="tx2"/>
              </a:buClr>
              <a:buSzPct val="95000"/>
              <a:buFontTx/>
              <a:buBlip>
                <a:blip r:embed="rId3"/>
              </a:buBlip>
            </a:pPr>
            <a:r>
              <a:rPr lang="zh-TW" altLang="en-US" dirty="0" smtClean="0">
                <a:solidFill>
                  <a:schemeClr val="bg2"/>
                </a:solidFill>
              </a:rPr>
              <a:t>提升生產力</a:t>
            </a:r>
            <a:endParaRPr lang="en-US" altLang="zh-CN" dirty="0">
              <a:solidFill>
                <a:schemeClr val="bg2"/>
              </a:solidFill>
            </a:endParaRPr>
          </a:p>
        </p:txBody>
      </p:sp>
      <p:sp>
        <p:nvSpPr>
          <p:cNvPr id="77" name="Rounded Rectangle 76"/>
          <p:cNvSpPr/>
          <p:nvPr/>
        </p:nvSpPr>
        <p:spPr>
          <a:xfrm>
            <a:off x="3189731" y="1578813"/>
            <a:ext cx="2743200" cy="490347"/>
          </a:xfrm>
          <a:prstGeom prst="roundRect">
            <a:avLst/>
          </a:prstGeom>
          <a:solidFill>
            <a:schemeClr val="bg2"/>
          </a:solidFill>
          <a:ln>
            <a:solidFill>
              <a:srgbClr val="FFC000"/>
            </a:solidFill>
          </a:ln>
          <a:effectLst>
            <a:glow rad="63500">
              <a:srgbClr val="FFC000">
                <a:alpha val="40000"/>
              </a:srgbClr>
            </a:glow>
            <a:outerShdw blurRad="50800" dist="38100" dir="5400000" algn="t" rotWithShape="0">
              <a:prstClr val="black">
                <a:alpha val="40000"/>
              </a:prstClr>
            </a:outerShdw>
          </a:effectLst>
        </p:spPr>
        <p:txBody>
          <a:bodyPr>
            <a:spAutoFit/>
          </a:bodyPr>
          <a:lstStyle/>
          <a:p>
            <a:pPr algn="ctr" defTabSz="761940">
              <a:lnSpc>
                <a:spcPct val="95000"/>
              </a:lnSpc>
              <a:defRPr/>
            </a:pPr>
            <a:r>
              <a:rPr lang="en-US" sz="2400" smtClean="0">
                <a:ln w="18415" cmpd="sng">
                  <a:noFill/>
                  <a:prstDash val="solid"/>
                </a:ln>
                <a:gradFill>
                  <a:gsLst>
                    <a:gs pos="9000">
                      <a:schemeClr val="accent5">
                        <a:lumMod val="20000"/>
                        <a:lumOff val="80000"/>
                      </a:schemeClr>
                    </a:gs>
                    <a:gs pos="27000">
                      <a:schemeClr val="accent5">
                        <a:lumMod val="40000"/>
                        <a:lumOff val="60000"/>
                      </a:schemeClr>
                    </a:gs>
                    <a:gs pos="98000">
                      <a:schemeClr val="accent5">
                        <a:lumMod val="75000"/>
                      </a:schemeClr>
                    </a:gs>
                  </a:gsLst>
                  <a:lin ang="5400000" scaled="1"/>
                </a:gradFill>
                <a:effectLst>
                  <a:outerShdw blurRad="317500" sx="104000" sy="104000" algn="ctr" rotWithShape="0">
                    <a:prstClr val="black">
                      <a:alpha val="40000"/>
                    </a:prstClr>
                  </a:outerShdw>
                </a:effectLst>
                <a:latin typeface="Segoe Black" pitchFamily="34" charset="0"/>
                <a:ea typeface="+mn-ea"/>
                <a:cs typeface="Arial" pitchFamily="34" charset="0"/>
              </a:rPr>
              <a:t>IT</a:t>
            </a:r>
            <a:r>
              <a:rPr lang="zh-CN" altLang="en-US" sz="2400" smtClean="0">
                <a:ln w="18415" cmpd="sng">
                  <a:noFill/>
                  <a:prstDash val="solid"/>
                </a:ln>
                <a:gradFill>
                  <a:gsLst>
                    <a:gs pos="9000">
                      <a:schemeClr val="accent5">
                        <a:lumMod val="20000"/>
                        <a:lumOff val="80000"/>
                      </a:schemeClr>
                    </a:gs>
                    <a:gs pos="27000">
                      <a:schemeClr val="accent5">
                        <a:lumMod val="40000"/>
                        <a:lumOff val="60000"/>
                      </a:schemeClr>
                    </a:gs>
                    <a:gs pos="98000">
                      <a:schemeClr val="accent5">
                        <a:lumMod val="75000"/>
                      </a:schemeClr>
                    </a:gs>
                  </a:gsLst>
                  <a:lin ang="5400000" scaled="1"/>
                </a:gradFill>
                <a:effectLst>
                  <a:outerShdw blurRad="317500" sx="104000" sy="104000" algn="ctr" rotWithShape="0">
                    <a:prstClr val="black">
                      <a:alpha val="40000"/>
                    </a:prstClr>
                  </a:outerShdw>
                </a:effectLst>
                <a:latin typeface="Segoe Black" pitchFamily="34" charset="0"/>
                <a:ea typeface="+mn-ea"/>
                <a:cs typeface="Arial" pitchFamily="34" charset="0"/>
              </a:rPr>
              <a:t>的優先順序</a:t>
            </a:r>
            <a:r>
              <a:rPr lang="en-US" sz="2400" smtClean="0">
                <a:ln w="18415" cmpd="sng">
                  <a:noFill/>
                  <a:prstDash val="solid"/>
                </a:ln>
                <a:gradFill>
                  <a:gsLst>
                    <a:gs pos="9000">
                      <a:schemeClr val="accent5">
                        <a:lumMod val="20000"/>
                        <a:lumOff val="80000"/>
                      </a:schemeClr>
                    </a:gs>
                    <a:gs pos="27000">
                      <a:schemeClr val="accent5">
                        <a:lumMod val="40000"/>
                        <a:lumOff val="60000"/>
                      </a:schemeClr>
                    </a:gs>
                    <a:gs pos="98000">
                      <a:schemeClr val="accent5">
                        <a:lumMod val="75000"/>
                      </a:schemeClr>
                    </a:gs>
                  </a:gsLst>
                  <a:lin ang="5400000" scaled="1"/>
                </a:gradFill>
                <a:effectLst>
                  <a:outerShdw blurRad="317500" sx="104000" sy="104000" algn="ctr" rotWithShape="0">
                    <a:prstClr val="black">
                      <a:alpha val="40000"/>
                    </a:prstClr>
                  </a:outerShdw>
                </a:effectLst>
                <a:latin typeface="Segoe Black" pitchFamily="34" charset="0"/>
                <a:ea typeface="+mn-ea"/>
                <a:cs typeface="Arial" pitchFamily="34" charset="0"/>
              </a:rPr>
              <a:t> </a:t>
            </a:r>
            <a:endParaRPr lang="en-US" sz="2400" dirty="0">
              <a:ln w="18415" cmpd="sng">
                <a:noFill/>
                <a:prstDash val="solid"/>
              </a:ln>
              <a:gradFill>
                <a:gsLst>
                  <a:gs pos="9000">
                    <a:schemeClr val="accent5">
                      <a:lumMod val="20000"/>
                      <a:lumOff val="80000"/>
                    </a:schemeClr>
                  </a:gs>
                  <a:gs pos="27000">
                    <a:schemeClr val="accent5">
                      <a:lumMod val="40000"/>
                      <a:lumOff val="60000"/>
                    </a:schemeClr>
                  </a:gs>
                  <a:gs pos="98000">
                    <a:schemeClr val="accent5">
                      <a:lumMod val="75000"/>
                    </a:schemeClr>
                  </a:gs>
                </a:gsLst>
                <a:lin ang="5400000" scaled="1"/>
              </a:gradFill>
              <a:effectLst>
                <a:outerShdw blurRad="317500" sx="104000" sy="104000" algn="ctr" rotWithShape="0">
                  <a:prstClr val="black">
                    <a:alpha val="40000"/>
                  </a:prstClr>
                </a:outerShdw>
              </a:effectLst>
              <a:latin typeface="Segoe Black" pitchFamily="34" charset="0"/>
              <a:ea typeface="+mn-ea"/>
              <a:cs typeface="Arial" pitchFamily="34" charset="0"/>
            </a:endParaRPr>
          </a:p>
        </p:txBody>
      </p:sp>
      <p:sp>
        <p:nvSpPr>
          <p:cNvPr id="78" name="Rounded Rectangle 77"/>
          <p:cNvSpPr/>
          <p:nvPr/>
        </p:nvSpPr>
        <p:spPr>
          <a:xfrm>
            <a:off x="6001512" y="1559625"/>
            <a:ext cx="2761488" cy="503206"/>
          </a:xfrm>
          <a:prstGeom prst="roundRect">
            <a:avLst>
              <a:gd name="adj" fmla="val 21322"/>
            </a:avLst>
          </a:prstGeom>
          <a:solidFill>
            <a:schemeClr val="bg2"/>
          </a:solidFill>
          <a:ln>
            <a:solidFill>
              <a:srgbClr val="00B0F0"/>
            </a:solidFill>
          </a:ln>
          <a:effectLst>
            <a:glow rad="63500">
              <a:srgbClr val="00B0F0">
                <a:alpha val="40000"/>
              </a:srgbClr>
            </a:glow>
            <a:outerShdw blurRad="50800" dist="38100" dir="5400000" algn="t" rotWithShape="0">
              <a:prstClr val="black">
                <a:alpha val="40000"/>
              </a:prstClr>
            </a:outerShdw>
          </a:effectLst>
        </p:spPr>
        <p:txBody>
          <a:bodyPr>
            <a:spAutoFit/>
          </a:bodyPr>
          <a:lstStyle/>
          <a:p>
            <a:pPr algn="ctr" defTabSz="761940">
              <a:lnSpc>
                <a:spcPct val="95000"/>
              </a:lnSpc>
              <a:defRPr/>
            </a:pPr>
            <a:r>
              <a:rPr lang="zh-TW" altLang="en-US" sz="2400" dirty="0" smtClean="0">
                <a:ln w="18415" cmpd="sng">
                  <a:noFill/>
                  <a:prstDash val="solid"/>
                </a:ln>
                <a:gradFill>
                  <a:gsLst>
                    <a:gs pos="9000">
                      <a:srgbClr val="EBF6FF"/>
                    </a:gs>
                    <a:gs pos="27000">
                      <a:srgbClr val="A7D9FF"/>
                    </a:gs>
                    <a:gs pos="98000">
                      <a:srgbClr val="0091FE"/>
                    </a:gs>
                  </a:gsLst>
                  <a:lin ang="5400000" scaled="1"/>
                </a:gradFill>
                <a:effectLst>
                  <a:outerShdw blurRad="317500" sx="104000" sy="104000" algn="ctr" rotWithShape="0">
                    <a:prstClr val="black">
                      <a:alpha val="40000"/>
                    </a:prstClr>
                  </a:outerShdw>
                </a:effectLst>
                <a:latin typeface="Segoe Black" pitchFamily="34" charset="0"/>
                <a:ea typeface="+mn-ea"/>
                <a:cs typeface="Arial" pitchFamily="34" charset="0"/>
              </a:rPr>
              <a:t>使用者的優先順序</a:t>
            </a:r>
            <a:endParaRPr lang="en-US" sz="2400" dirty="0">
              <a:ln w="18415" cmpd="sng">
                <a:noFill/>
                <a:prstDash val="solid"/>
              </a:ln>
              <a:gradFill>
                <a:gsLst>
                  <a:gs pos="9000">
                    <a:srgbClr val="EBF6FF"/>
                  </a:gs>
                  <a:gs pos="27000">
                    <a:srgbClr val="A7D9FF"/>
                  </a:gs>
                  <a:gs pos="98000">
                    <a:srgbClr val="0091FE"/>
                  </a:gs>
                </a:gsLst>
                <a:lin ang="5400000" scaled="1"/>
              </a:gradFill>
              <a:effectLst>
                <a:outerShdw blurRad="317500" sx="104000" sy="104000" algn="ctr" rotWithShape="0">
                  <a:prstClr val="black">
                    <a:alpha val="40000"/>
                  </a:prstClr>
                </a:outerShdw>
              </a:effectLst>
              <a:latin typeface="Segoe Black"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DM">
  <a:themeElements>
    <a:clrScheme name="TD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DM">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D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D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D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D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D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D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D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D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D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D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D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D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BDM</Template>
  <TotalTime>12580</TotalTime>
  <Words>3454</Words>
  <Application>Microsoft Office PowerPoint</Application>
  <PresentationFormat>如螢幕大小 (4:3)</PresentationFormat>
  <Paragraphs>464</Paragraphs>
  <Slides>28</Slides>
  <Notes>24</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BDM</vt:lpstr>
      <vt:lpstr>次世代行動資訊安全解決方案 </vt:lpstr>
      <vt:lpstr>議程</vt:lpstr>
      <vt:lpstr>投影片 3</vt:lpstr>
      <vt:lpstr>Market Shifting Beyond Messaging</vt:lpstr>
      <vt:lpstr>議程</vt:lpstr>
      <vt:lpstr> 我們如何設定、配置和控制使用者，限制Windows Mobile設備能做哪些事情、不能做哪些事情?</vt:lpstr>
      <vt:lpstr>System Center  Mobile Device Manager 2008 (SCMDM 2008) </vt:lpstr>
      <vt:lpstr>SCMDM 2008 核心特性</vt:lpstr>
      <vt:lpstr>符合各層面需求的優先順序</vt:lpstr>
      <vt:lpstr>System Center Mobile Device Manager 系統管理之行動設備管理伺服器</vt:lpstr>
      <vt:lpstr>Microsoft Mobile Vision</vt:lpstr>
      <vt:lpstr>設備管理策略</vt:lpstr>
      <vt:lpstr>設備管理</vt:lpstr>
      <vt:lpstr>設備管理收益</vt:lpstr>
      <vt:lpstr>投影片 15</vt:lpstr>
      <vt:lpstr>安全的企業資料存取</vt:lpstr>
      <vt:lpstr>SCMDM 08 Deployment Topology</vt:lpstr>
      <vt:lpstr>伺服器架構</vt:lpstr>
      <vt:lpstr>MDM設備管理伺服器</vt:lpstr>
      <vt:lpstr>MDM註冊伺服器</vt:lpstr>
      <vt:lpstr>MDM移動閘道伺服器</vt:lpstr>
      <vt:lpstr> 架設SCMDM2008 IT基礎架構細節</vt:lpstr>
      <vt:lpstr>MDM SP1 Feature Updates</vt:lpstr>
      <vt:lpstr>投影片 24</vt:lpstr>
      <vt:lpstr>資源</vt:lpstr>
      <vt:lpstr>Questions?</vt:lpstr>
      <vt:lpstr>The People-Ready Business  您準備好了嗎?    </vt:lpstr>
      <vt:lpstr>投影片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jimtsui</dc:creator>
  <cp:lastModifiedBy>jimtsui</cp:lastModifiedBy>
  <cp:revision>19</cp:revision>
  <dcterms:created xsi:type="dcterms:W3CDTF">2008-03-06T23:55:15Z</dcterms:created>
  <dcterms:modified xsi:type="dcterms:W3CDTF">2008-11-04T10:06:24Z</dcterms:modified>
</cp:coreProperties>
</file>