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57"/>
  </p:notesMasterIdLst>
  <p:handoutMasterIdLst>
    <p:handoutMasterId r:id="rId58"/>
  </p:handoutMasterIdLst>
  <p:sldIdLst>
    <p:sldId id="351" r:id="rId2"/>
    <p:sldId id="357" r:id="rId3"/>
    <p:sldId id="468" r:id="rId4"/>
    <p:sldId id="558" r:id="rId5"/>
    <p:sldId id="554" r:id="rId6"/>
    <p:sldId id="459" r:id="rId7"/>
    <p:sldId id="463" r:id="rId8"/>
    <p:sldId id="460" r:id="rId9"/>
    <p:sldId id="461" r:id="rId10"/>
    <p:sldId id="548" r:id="rId11"/>
    <p:sldId id="553" r:id="rId12"/>
    <p:sldId id="555" r:id="rId13"/>
    <p:sldId id="552" r:id="rId14"/>
    <p:sldId id="551" r:id="rId15"/>
    <p:sldId id="511" r:id="rId16"/>
    <p:sldId id="512" r:id="rId17"/>
    <p:sldId id="549" r:id="rId18"/>
    <p:sldId id="470" r:id="rId19"/>
    <p:sldId id="471" r:id="rId20"/>
    <p:sldId id="472" r:id="rId21"/>
    <p:sldId id="473" r:id="rId22"/>
    <p:sldId id="474" r:id="rId23"/>
    <p:sldId id="556" r:id="rId24"/>
    <p:sldId id="557" r:id="rId25"/>
    <p:sldId id="476" r:id="rId26"/>
    <p:sldId id="477" r:id="rId27"/>
    <p:sldId id="478" r:id="rId28"/>
    <p:sldId id="480" r:id="rId29"/>
    <p:sldId id="484" r:id="rId30"/>
    <p:sldId id="504" r:id="rId31"/>
    <p:sldId id="505" r:id="rId32"/>
    <p:sldId id="507" r:id="rId33"/>
    <p:sldId id="508" r:id="rId34"/>
    <p:sldId id="509" r:id="rId35"/>
    <p:sldId id="550" r:id="rId36"/>
    <p:sldId id="514"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45" r:id="rId50"/>
    <p:sldId id="546" r:id="rId51"/>
    <p:sldId id="547" r:id="rId52"/>
    <p:sldId id="529" r:id="rId53"/>
    <p:sldId id="530" r:id="rId54"/>
    <p:sldId id="445" r:id="rId55"/>
    <p:sldId id="324" r:id="rId5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20" clrIdx="0"/>
  <p:cmAuthor id="1" name="Brian Germain" initials="BG" lastIdx="4" clrIdx="1"/>
  <p:cmAuthor id="2" name="Deanna Loy Schuler" initials="DLS" lastIdx="1" clrIdx="2"/>
  <p:cmAuthor id="3" name="claireh" initials="ce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webPr imgSz="1024x768" encoding="big5"/>
  <p:clrMru>
    <a:srgbClr val="FF9D17"/>
    <a:srgbClr val="FF9317"/>
    <a:srgbClr val="0270DB"/>
    <a:srgbClr val="9ACAA7"/>
    <a:srgbClr val="2CD858"/>
    <a:srgbClr val="0DB33D"/>
    <a:srgbClr val="2D6316"/>
    <a:srgbClr val="AFD5B9"/>
    <a:srgbClr val="91D3AA"/>
    <a:srgbClr val="9DE7A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2971" autoAdjust="0"/>
    <p:restoredTop sz="97829" autoAdjust="0"/>
  </p:normalViewPr>
  <p:slideViewPr>
    <p:cSldViewPr>
      <p:cViewPr varScale="1">
        <p:scale>
          <a:sx n="80" d="100"/>
          <a:sy n="80" d="100"/>
        </p:scale>
        <p:origin x="-600" y="-78"/>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notesTextViewPr>
    <p:cViewPr>
      <p:scale>
        <a:sx n="100" d="100"/>
        <a:sy n="100" d="100"/>
      </p:scale>
      <p:origin x="0" y="0"/>
    </p:cViewPr>
  </p:notesTextViewPr>
  <p:sorterViewPr>
    <p:cViewPr>
      <p:scale>
        <a:sx n="100" d="100"/>
        <a:sy n="100" d="100"/>
      </p:scale>
      <p:origin x="0" y="4776"/>
    </p:cViewPr>
  </p:sorterViewPr>
  <p:notesViewPr>
    <p:cSldViewPr showGuides="1">
      <p:cViewPr varScale="1">
        <p:scale>
          <a:sx n="73" d="100"/>
          <a:sy n="73" d="100"/>
        </p:scale>
        <p:origin x="-2885"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Yukon\My%20Presentations\Servers\ASbackup%20Yukon_SP2%20v%201013%200%20(2).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bwelcker\AppData\Local\Microsoft\Windows\Temporary%20Internet%20Files\Content.Outlook\FOT0S3E5\PageByPage.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bwelcker\AppData\Local\Microsoft\Windows\Temporary%20Internet%20Files\Content.Outlook\FOT0S3E5\PageByPage.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21"/>
  <c:chart>
    <c:autoTitleDeleted val="1"/>
    <c:plotArea>
      <c:layout/>
      <c:scatterChart>
        <c:scatterStyle val="smoothMarker"/>
        <c:ser>
          <c:idx val="0"/>
          <c:order val="0"/>
          <c:tx>
            <c:strRef>
              <c:f>Sheet1!$D$109</c:f>
              <c:strCache>
                <c:ptCount val="1"/>
                <c:pt idx="0">
                  <c:v>2005 backup</c:v>
                </c:pt>
              </c:strCache>
            </c:strRef>
          </c:tx>
          <c:xVal>
            <c:numRef>
              <c:f>Sheet1!$C$110:$C$117</c:f>
              <c:numCache>
                <c:formatCode>0.000</c:formatCode>
                <c:ptCount val="8"/>
                <c:pt idx="0">
                  <c:v>0.2358576571568847</c:v>
                </c:pt>
                <c:pt idx="1">
                  <c:v>0.46900788787752645</c:v>
                </c:pt>
                <c:pt idx="2">
                  <c:v>1.8678765976801412</c:v>
                </c:pt>
                <c:pt idx="3">
                  <c:v>4.6654095286503345</c:v>
                </c:pt>
                <c:pt idx="4">
                  <c:v>9.328305509872731</c:v>
                </c:pt>
                <c:pt idx="5">
                  <c:v>18.653875512071117</c:v>
                </c:pt>
                <c:pt idx="6">
                  <c:v>30</c:v>
                </c:pt>
                <c:pt idx="7">
                  <c:v>186.31664326973143</c:v>
                </c:pt>
              </c:numCache>
            </c:numRef>
          </c:xVal>
          <c:yVal>
            <c:numRef>
              <c:f>Sheet1!$D$110:$D$117</c:f>
              <c:numCache>
                <c:formatCode>General</c:formatCode>
                <c:ptCount val="8"/>
                <c:pt idx="0">
                  <c:v>9.4533000000000005</c:v>
                </c:pt>
                <c:pt idx="1">
                  <c:v>8.3375000000000004</c:v>
                </c:pt>
                <c:pt idx="2">
                  <c:v>25.471299999999989</c:v>
                </c:pt>
                <c:pt idx="3">
                  <c:v>83.960499999999996</c:v>
                </c:pt>
                <c:pt idx="4">
                  <c:v>1136.6047999999998</c:v>
                </c:pt>
                <c:pt idx="5">
                  <c:v>8000.6898000000001</c:v>
                </c:pt>
              </c:numCache>
            </c:numRef>
          </c:yVal>
          <c:smooth val="1"/>
        </c:ser>
        <c:ser>
          <c:idx val="1"/>
          <c:order val="1"/>
          <c:tx>
            <c:strRef>
              <c:f>Sheet1!$E$109</c:f>
              <c:strCache>
                <c:ptCount val="1"/>
                <c:pt idx="0">
                  <c:v>Katmai</c:v>
                </c:pt>
              </c:strCache>
            </c:strRef>
          </c:tx>
          <c:trendline>
            <c:trendlineType val="linear"/>
          </c:trendline>
          <c:xVal>
            <c:numRef>
              <c:f>Sheet1!$C$110:$C$117</c:f>
              <c:numCache>
                <c:formatCode>0.000</c:formatCode>
                <c:ptCount val="8"/>
                <c:pt idx="0">
                  <c:v>0.2358576571568847</c:v>
                </c:pt>
                <c:pt idx="1">
                  <c:v>0.46900788787752645</c:v>
                </c:pt>
                <c:pt idx="2">
                  <c:v>1.8678765976801412</c:v>
                </c:pt>
                <c:pt idx="3">
                  <c:v>4.6654095286503345</c:v>
                </c:pt>
                <c:pt idx="4">
                  <c:v>9.328305509872731</c:v>
                </c:pt>
                <c:pt idx="5">
                  <c:v>18.653875512071117</c:v>
                </c:pt>
                <c:pt idx="6">
                  <c:v>30</c:v>
                </c:pt>
                <c:pt idx="7">
                  <c:v>186.31664326973143</c:v>
                </c:pt>
              </c:numCache>
            </c:numRef>
          </c:xVal>
          <c:yVal>
            <c:numRef>
              <c:f>Sheet1!$E$110:$E$117</c:f>
              <c:numCache>
                <c:formatCode>General</c:formatCode>
                <c:ptCount val="8"/>
                <c:pt idx="0">
                  <c:v>14.485300000000002</c:v>
                </c:pt>
                <c:pt idx="1">
                  <c:v>20.327500000000001</c:v>
                </c:pt>
                <c:pt idx="2">
                  <c:v>59.342600000000004</c:v>
                </c:pt>
                <c:pt idx="3">
                  <c:v>164.48930000000001</c:v>
                </c:pt>
                <c:pt idx="4">
                  <c:v>338.70689999999894</c:v>
                </c:pt>
                <c:pt idx="5">
                  <c:v>710.25490000000002</c:v>
                </c:pt>
                <c:pt idx="6">
                  <c:v>1067.0719999999999</c:v>
                </c:pt>
                <c:pt idx="7">
                  <c:v>7067.0720000000001</c:v>
                </c:pt>
              </c:numCache>
            </c:numRef>
          </c:yVal>
          <c:smooth val="1"/>
        </c:ser>
        <c:ser>
          <c:idx val="2"/>
          <c:order val="2"/>
          <c:tx>
            <c:strRef>
              <c:f>Sheet1!$H$109</c:f>
              <c:strCache>
                <c:ptCount val="1"/>
                <c:pt idx="0">
                  <c:v>file copy</c:v>
                </c:pt>
              </c:strCache>
            </c:strRef>
          </c:tx>
          <c:xVal>
            <c:numRef>
              <c:f>Sheet1!$C$110:$C$117</c:f>
              <c:numCache>
                <c:formatCode>0.000</c:formatCode>
                <c:ptCount val="8"/>
                <c:pt idx="0">
                  <c:v>0.2358576571568847</c:v>
                </c:pt>
                <c:pt idx="1">
                  <c:v>0.46900788787752645</c:v>
                </c:pt>
                <c:pt idx="2">
                  <c:v>1.8678765976801412</c:v>
                </c:pt>
                <c:pt idx="3">
                  <c:v>4.6654095286503345</c:v>
                </c:pt>
                <c:pt idx="4">
                  <c:v>9.328305509872731</c:v>
                </c:pt>
                <c:pt idx="5">
                  <c:v>18.653875512071117</c:v>
                </c:pt>
                <c:pt idx="6">
                  <c:v>30</c:v>
                </c:pt>
                <c:pt idx="7">
                  <c:v>186.31664326973143</c:v>
                </c:pt>
              </c:numCache>
            </c:numRef>
          </c:xVal>
          <c:yVal>
            <c:numRef>
              <c:f>Sheet1!$H$110:$H$117</c:f>
              <c:numCache>
                <c:formatCode>General</c:formatCode>
                <c:ptCount val="8"/>
                <c:pt idx="0">
                  <c:v>2</c:v>
                </c:pt>
                <c:pt idx="1">
                  <c:v>3</c:v>
                </c:pt>
                <c:pt idx="2">
                  <c:v>18</c:v>
                </c:pt>
                <c:pt idx="3">
                  <c:v>101</c:v>
                </c:pt>
                <c:pt idx="4">
                  <c:v>252</c:v>
                </c:pt>
                <c:pt idx="5">
                  <c:v>434</c:v>
                </c:pt>
                <c:pt idx="6">
                  <c:v>802</c:v>
                </c:pt>
                <c:pt idx="7">
                  <c:v>5702</c:v>
                </c:pt>
              </c:numCache>
            </c:numRef>
          </c:yVal>
          <c:smooth val="1"/>
        </c:ser>
        <c:axId val="90542848"/>
        <c:axId val="90544384"/>
      </c:scatterChart>
      <c:valAx>
        <c:axId val="90542848"/>
        <c:scaling>
          <c:orientation val="minMax"/>
        </c:scaling>
        <c:axPos val="b"/>
        <c:majorGridlines/>
        <c:numFmt formatCode="0.000" sourceLinked="1"/>
        <c:majorTickMark val="none"/>
        <c:tickLblPos val="nextTo"/>
        <c:crossAx val="90544384"/>
        <c:crosses val="autoZero"/>
        <c:crossBetween val="midCat"/>
      </c:valAx>
      <c:valAx>
        <c:axId val="90544384"/>
        <c:scaling>
          <c:orientation val="minMax"/>
        </c:scaling>
        <c:axPos val="l"/>
        <c:majorGridlines/>
        <c:numFmt formatCode="General" sourceLinked="1"/>
        <c:majorTickMark val="none"/>
        <c:tickLblPos val="nextTo"/>
        <c:crossAx val="90542848"/>
        <c:crosses val="autoZero"/>
        <c:crossBetween val="midCat"/>
      </c:valAx>
    </c:plotArea>
    <c:legend>
      <c:legendPos val="b"/>
      <c:layout/>
    </c:legend>
    <c:plotVisOnly val="1"/>
  </c:chart>
  <c:txPr>
    <a:bodyPr/>
    <a:lstStyle/>
    <a:p>
      <a:pPr>
        <a:defRPr sz="1800"/>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lrMapOvr bg1="dk1" tx1="lt1" bg2="dk2" tx2="lt2" accent1="accent1" accent2="accent2" accent3="accent3" accent4="accent4" accent5="accent5" accent6="accent6" hlink="hlink" folHlink="folHlink"/>
  <c:chart>
    <c:title>
      <c:tx>
        <c:rich>
          <a:bodyPr/>
          <a:lstStyle/>
          <a:p>
            <a:pPr>
              <a:defRPr lang="en-US" sz="1600"/>
            </a:pPr>
            <a:r>
              <a:rPr lang="en-US" sz="1600" dirty="0"/>
              <a:t>Response Time (Large Table with </a:t>
            </a:r>
            <a:r>
              <a:rPr lang="en-US" sz="1600" dirty="0">
                <a:solidFill>
                  <a:srgbClr val="FF0000"/>
                </a:solidFill>
              </a:rPr>
              <a:t>Constant</a:t>
            </a:r>
            <a:r>
              <a:rPr lang="en-US" sz="1600" dirty="0"/>
              <a:t> Row Visibility)</a:t>
            </a:r>
          </a:p>
        </c:rich>
      </c:tx>
      <c:layout/>
      <c:spPr>
        <a:noFill/>
        <a:ln w="25400">
          <a:noFill/>
        </a:ln>
      </c:spPr>
    </c:title>
    <c:plotArea>
      <c:layout/>
      <c:scatterChart>
        <c:scatterStyle val="smoothMarker"/>
        <c:ser>
          <c:idx val="0"/>
          <c:order val="0"/>
          <c:tx>
            <c:strRef>
              <c:f>'Raw Data'!$D$2</c:f>
              <c:strCache>
                <c:ptCount val="1"/>
                <c:pt idx="0">
                  <c:v>RS2005 SP1</c:v>
                </c:pt>
              </c:strCache>
            </c:strRef>
          </c:tx>
          <c:spPr>
            <a:ln w="38100">
              <a:solidFill>
                <a:schemeClr val="accent2">
                  <a:lumMod val="75000"/>
                </a:schemeClr>
              </a:solidFill>
            </a:ln>
          </c:spPr>
          <c:marker>
            <c:symbol val="none"/>
          </c:marker>
          <c:xVal>
            <c:numRef>
              <c:f>'Raw Data'!$A$3:$A$236</c:f>
              <c:numCache>
                <c:formatCode>General</c:formatCode>
                <c:ptCount val="2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numCache>
            </c:numRef>
          </c:xVal>
          <c:yVal>
            <c:numRef>
              <c:f>'Raw Data'!$D$3:$D$236</c:f>
              <c:numCache>
                <c:formatCode>General</c:formatCode>
                <c:ptCount val="234"/>
                <c:pt idx="0">
                  <c:v>1112</c:v>
                </c:pt>
                <c:pt idx="1">
                  <c:v>750</c:v>
                </c:pt>
                <c:pt idx="2">
                  <c:v>481</c:v>
                </c:pt>
                <c:pt idx="3">
                  <c:v>371</c:v>
                </c:pt>
                <c:pt idx="4">
                  <c:v>484</c:v>
                </c:pt>
                <c:pt idx="5">
                  <c:v>515</c:v>
                </c:pt>
                <c:pt idx="6">
                  <c:v>406</c:v>
                </c:pt>
                <c:pt idx="7">
                  <c:v>488</c:v>
                </c:pt>
                <c:pt idx="8">
                  <c:v>369</c:v>
                </c:pt>
                <c:pt idx="9">
                  <c:v>488</c:v>
                </c:pt>
                <c:pt idx="10">
                  <c:v>370</c:v>
                </c:pt>
                <c:pt idx="11">
                  <c:v>458</c:v>
                </c:pt>
                <c:pt idx="12">
                  <c:v>480</c:v>
                </c:pt>
                <c:pt idx="13">
                  <c:v>407</c:v>
                </c:pt>
                <c:pt idx="14">
                  <c:v>471</c:v>
                </c:pt>
                <c:pt idx="15">
                  <c:v>500</c:v>
                </c:pt>
                <c:pt idx="16">
                  <c:v>422</c:v>
                </c:pt>
                <c:pt idx="17">
                  <c:v>383</c:v>
                </c:pt>
                <c:pt idx="18">
                  <c:v>546</c:v>
                </c:pt>
                <c:pt idx="19">
                  <c:v>494</c:v>
                </c:pt>
                <c:pt idx="20">
                  <c:v>428</c:v>
                </c:pt>
                <c:pt idx="21">
                  <c:v>454</c:v>
                </c:pt>
                <c:pt idx="22">
                  <c:v>458</c:v>
                </c:pt>
                <c:pt idx="23">
                  <c:v>433</c:v>
                </c:pt>
                <c:pt idx="24">
                  <c:v>557</c:v>
                </c:pt>
                <c:pt idx="25">
                  <c:v>458</c:v>
                </c:pt>
                <c:pt idx="26">
                  <c:v>433</c:v>
                </c:pt>
                <c:pt idx="27">
                  <c:v>479</c:v>
                </c:pt>
                <c:pt idx="28">
                  <c:v>453</c:v>
                </c:pt>
                <c:pt idx="29">
                  <c:v>444</c:v>
                </c:pt>
                <c:pt idx="30">
                  <c:v>529</c:v>
                </c:pt>
                <c:pt idx="31">
                  <c:v>389</c:v>
                </c:pt>
                <c:pt idx="32">
                  <c:v>476</c:v>
                </c:pt>
                <c:pt idx="33">
                  <c:v>530</c:v>
                </c:pt>
                <c:pt idx="34">
                  <c:v>433</c:v>
                </c:pt>
                <c:pt idx="35">
                  <c:v>401</c:v>
                </c:pt>
                <c:pt idx="36">
                  <c:v>583</c:v>
                </c:pt>
                <c:pt idx="37">
                  <c:v>406</c:v>
                </c:pt>
                <c:pt idx="38">
                  <c:v>545</c:v>
                </c:pt>
                <c:pt idx="39">
                  <c:v>512</c:v>
                </c:pt>
                <c:pt idx="40">
                  <c:v>459</c:v>
                </c:pt>
                <c:pt idx="41">
                  <c:v>526</c:v>
                </c:pt>
                <c:pt idx="42">
                  <c:v>453</c:v>
                </c:pt>
                <c:pt idx="43">
                  <c:v>419</c:v>
                </c:pt>
                <c:pt idx="44">
                  <c:v>489</c:v>
                </c:pt>
                <c:pt idx="45">
                  <c:v>494</c:v>
                </c:pt>
                <c:pt idx="46">
                  <c:v>484</c:v>
                </c:pt>
                <c:pt idx="47">
                  <c:v>487</c:v>
                </c:pt>
                <c:pt idx="48">
                  <c:v>518</c:v>
                </c:pt>
                <c:pt idx="49">
                  <c:v>479</c:v>
                </c:pt>
                <c:pt idx="50">
                  <c:v>579</c:v>
                </c:pt>
                <c:pt idx="51">
                  <c:v>545</c:v>
                </c:pt>
                <c:pt idx="52">
                  <c:v>413</c:v>
                </c:pt>
                <c:pt idx="53">
                  <c:v>520</c:v>
                </c:pt>
                <c:pt idx="54">
                  <c:v>564</c:v>
                </c:pt>
                <c:pt idx="55">
                  <c:v>387</c:v>
                </c:pt>
                <c:pt idx="56">
                  <c:v>488</c:v>
                </c:pt>
                <c:pt idx="57">
                  <c:v>587</c:v>
                </c:pt>
                <c:pt idx="58">
                  <c:v>547</c:v>
                </c:pt>
                <c:pt idx="59">
                  <c:v>542</c:v>
                </c:pt>
                <c:pt idx="60">
                  <c:v>482</c:v>
                </c:pt>
                <c:pt idx="61">
                  <c:v>528</c:v>
                </c:pt>
                <c:pt idx="62">
                  <c:v>414</c:v>
                </c:pt>
                <c:pt idx="63">
                  <c:v>461</c:v>
                </c:pt>
                <c:pt idx="64">
                  <c:v>504</c:v>
                </c:pt>
                <c:pt idx="65">
                  <c:v>482</c:v>
                </c:pt>
                <c:pt idx="66">
                  <c:v>628</c:v>
                </c:pt>
                <c:pt idx="67">
                  <c:v>415</c:v>
                </c:pt>
                <c:pt idx="68">
                  <c:v>492</c:v>
                </c:pt>
                <c:pt idx="69">
                  <c:v>402</c:v>
                </c:pt>
                <c:pt idx="70">
                  <c:v>502</c:v>
                </c:pt>
                <c:pt idx="71">
                  <c:v>535</c:v>
                </c:pt>
                <c:pt idx="72">
                  <c:v>458</c:v>
                </c:pt>
                <c:pt idx="73">
                  <c:v>537</c:v>
                </c:pt>
                <c:pt idx="74">
                  <c:v>593</c:v>
                </c:pt>
                <c:pt idx="75">
                  <c:v>503</c:v>
                </c:pt>
                <c:pt idx="76">
                  <c:v>534</c:v>
                </c:pt>
                <c:pt idx="77">
                  <c:v>486</c:v>
                </c:pt>
                <c:pt idx="78">
                  <c:v>505</c:v>
                </c:pt>
                <c:pt idx="79">
                  <c:v>415</c:v>
                </c:pt>
                <c:pt idx="80">
                  <c:v>535</c:v>
                </c:pt>
                <c:pt idx="81">
                  <c:v>605</c:v>
                </c:pt>
                <c:pt idx="82">
                  <c:v>406</c:v>
                </c:pt>
                <c:pt idx="83">
                  <c:v>496</c:v>
                </c:pt>
                <c:pt idx="84">
                  <c:v>408</c:v>
                </c:pt>
                <c:pt idx="85">
                  <c:v>487</c:v>
                </c:pt>
                <c:pt idx="86">
                  <c:v>613</c:v>
                </c:pt>
                <c:pt idx="87">
                  <c:v>455</c:v>
                </c:pt>
                <c:pt idx="88">
                  <c:v>636</c:v>
                </c:pt>
                <c:pt idx="89">
                  <c:v>456</c:v>
                </c:pt>
                <c:pt idx="90">
                  <c:v>574</c:v>
                </c:pt>
                <c:pt idx="91">
                  <c:v>486</c:v>
                </c:pt>
                <c:pt idx="92">
                  <c:v>594</c:v>
                </c:pt>
                <c:pt idx="93">
                  <c:v>464</c:v>
                </c:pt>
                <c:pt idx="94">
                  <c:v>558</c:v>
                </c:pt>
                <c:pt idx="95">
                  <c:v>510</c:v>
                </c:pt>
                <c:pt idx="96">
                  <c:v>634</c:v>
                </c:pt>
                <c:pt idx="97">
                  <c:v>511</c:v>
                </c:pt>
                <c:pt idx="98">
                  <c:v>527</c:v>
                </c:pt>
                <c:pt idx="99">
                  <c:v>477</c:v>
                </c:pt>
                <c:pt idx="100">
                  <c:v>585</c:v>
                </c:pt>
                <c:pt idx="101">
                  <c:v>555</c:v>
                </c:pt>
                <c:pt idx="102">
                  <c:v>610</c:v>
                </c:pt>
                <c:pt idx="103">
                  <c:v>494</c:v>
                </c:pt>
                <c:pt idx="104">
                  <c:v>541</c:v>
                </c:pt>
                <c:pt idx="105">
                  <c:v>509</c:v>
                </c:pt>
                <c:pt idx="106">
                  <c:v>578</c:v>
                </c:pt>
                <c:pt idx="107">
                  <c:v>522</c:v>
                </c:pt>
                <c:pt idx="108">
                  <c:v>583</c:v>
                </c:pt>
                <c:pt idx="109">
                  <c:v>512</c:v>
                </c:pt>
                <c:pt idx="110">
                  <c:v>631</c:v>
                </c:pt>
                <c:pt idx="111">
                  <c:v>646</c:v>
                </c:pt>
                <c:pt idx="112">
                  <c:v>576</c:v>
                </c:pt>
                <c:pt idx="113">
                  <c:v>456</c:v>
                </c:pt>
                <c:pt idx="114">
                  <c:v>667</c:v>
                </c:pt>
                <c:pt idx="115">
                  <c:v>616</c:v>
                </c:pt>
                <c:pt idx="116">
                  <c:v>605</c:v>
                </c:pt>
                <c:pt idx="117">
                  <c:v>614</c:v>
                </c:pt>
                <c:pt idx="118">
                  <c:v>483</c:v>
                </c:pt>
                <c:pt idx="119">
                  <c:v>592</c:v>
                </c:pt>
                <c:pt idx="120">
                  <c:v>606</c:v>
                </c:pt>
                <c:pt idx="121">
                  <c:v>516</c:v>
                </c:pt>
                <c:pt idx="122">
                  <c:v>532</c:v>
                </c:pt>
                <c:pt idx="123">
                  <c:v>532</c:v>
                </c:pt>
                <c:pt idx="124">
                  <c:v>530</c:v>
                </c:pt>
                <c:pt idx="125">
                  <c:v>530</c:v>
                </c:pt>
                <c:pt idx="126">
                  <c:v>449</c:v>
                </c:pt>
                <c:pt idx="127">
                  <c:v>480</c:v>
                </c:pt>
                <c:pt idx="128">
                  <c:v>438</c:v>
                </c:pt>
                <c:pt idx="129">
                  <c:v>554</c:v>
                </c:pt>
                <c:pt idx="130">
                  <c:v>541</c:v>
                </c:pt>
                <c:pt idx="131">
                  <c:v>518</c:v>
                </c:pt>
                <c:pt idx="132">
                  <c:v>514</c:v>
                </c:pt>
                <c:pt idx="133">
                  <c:v>513</c:v>
                </c:pt>
                <c:pt idx="134">
                  <c:v>543</c:v>
                </c:pt>
                <c:pt idx="135">
                  <c:v>539</c:v>
                </c:pt>
                <c:pt idx="136">
                  <c:v>564</c:v>
                </c:pt>
                <c:pt idx="137">
                  <c:v>485</c:v>
                </c:pt>
                <c:pt idx="138">
                  <c:v>595</c:v>
                </c:pt>
                <c:pt idx="139">
                  <c:v>581</c:v>
                </c:pt>
                <c:pt idx="140">
                  <c:v>507</c:v>
                </c:pt>
                <c:pt idx="141">
                  <c:v>455</c:v>
                </c:pt>
                <c:pt idx="142">
                  <c:v>564</c:v>
                </c:pt>
                <c:pt idx="143">
                  <c:v>595</c:v>
                </c:pt>
                <c:pt idx="144">
                  <c:v>629</c:v>
                </c:pt>
                <c:pt idx="145">
                  <c:v>618</c:v>
                </c:pt>
                <c:pt idx="146">
                  <c:v>643</c:v>
                </c:pt>
                <c:pt idx="147">
                  <c:v>560</c:v>
                </c:pt>
                <c:pt idx="148">
                  <c:v>603</c:v>
                </c:pt>
                <c:pt idx="149">
                  <c:v>565</c:v>
                </c:pt>
                <c:pt idx="150">
                  <c:v>630</c:v>
                </c:pt>
                <c:pt idx="151">
                  <c:v>592</c:v>
                </c:pt>
                <c:pt idx="152">
                  <c:v>652</c:v>
                </c:pt>
                <c:pt idx="153">
                  <c:v>554</c:v>
                </c:pt>
                <c:pt idx="154">
                  <c:v>545</c:v>
                </c:pt>
                <c:pt idx="155">
                  <c:v>442</c:v>
                </c:pt>
                <c:pt idx="156">
                  <c:v>555</c:v>
                </c:pt>
                <c:pt idx="157">
                  <c:v>564</c:v>
                </c:pt>
                <c:pt idx="158">
                  <c:v>624</c:v>
                </c:pt>
                <c:pt idx="159">
                  <c:v>547</c:v>
                </c:pt>
                <c:pt idx="160">
                  <c:v>564</c:v>
                </c:pt>
                <c:pt idx="161">
                  <c:v>652</c:v>
                </c:pt>
                <c:pt idx="162">
                  <c:v>628</c:v>
                </c:pt>
                <c:pt idx="163">
                  <c:v>592</c:v>
                </c:pt>
                <c:pt idx="164">
                  <c:v>572</c:v>
                </c:pt>
                <c:pt idx="165">
                  <c:v>516</c:v>
                </c:pt>
                <c:pt idx="166">
                  <c:v>632</c:v>
                </c:pt>
                <c:pt idx="167">
                  <c:v>563</c:v>
                </c:pt>
                <c:pt idx="168">
                  <c:v>667</c:v>
                </c:pt>
                <c:pt idx="169">
                  <c:v>583</c:v>
                </c:pt>
                <c:pt idx="170">
                  <c:v>675</c:v>
                </c:pt>
                <c:pt idx="171">
                  <c:v>623</c:v>
                </c:pt>
                <c:pt idx="172">
                  <c:v>700</c:v>
                </c:pt>
                <c:pt idx="173">
                  <c:v>675</c:v>
                </c:pt>
                <c:pt idx="174">
                  <c:v>609</c:v>
                </c:pt>
                <c:pt idx="175">
                  <c:v>647</c:v>
                </c:pt>
                <c:pt idx="176">
                  <c:v>591</c:v>
                </c:pt>
                <c:pt idx="177">
                  <c:v>536</c:v>
                </c:pt>
                <c:pt idx="178">
                  <c:v>737</c:v>
                </c:pt>
                <c:pt idx="179">
                  <c:v>531</c:v>
                </c:pt>
                <c:pt idx="180">
                  <c:v>477</c:v>
                </c:pt>
                <c:pt idx="181">
                  <c:v>610</c:v>
                </c:pt>
                <c:pt idx="182">
                  <c:v>588</c:v>
                </c:pt>
                <c:pt idx="183">
                  <c:v>677</c:v>
                </c:pt>
                <c:pt idx="184">
                  <c:v>559</c:v>
                </c:pt>
                <c:pt idx="185">
                  <c:v>528</c:v>
                </c:pt>
                <c:pt idx="186">
                  <c:v>643</c:v>
                </c:pt>
                <c:pt idx="187">
                  <c:v>555</c:v>
                </c:pt>
                <c:pt idx="188">
                  <c:v>558</c:v>
                </c:pt>
                <c:pt idx="189">
                  <c:v>565</c:v>
                </c:pt>
                <c:pt idx="190">
                  <c:v>553</c:v>
                </c:pt>
                <c:pt idx="191">
                  <c:v>682</c:v>
                </c:pt>
                <c:pt idx="192">
                  <c:v>595</c:v>
                </c:pt>
                <c:pt idx="193">
                  <c:v>570</c:v>
                </c:pt>
                <c:pt idx="194">
                  <c:v>645</c:v>
                </c:pt>
                <c:pt idx="195">
                  <c:v>610</c:v>
                </c:pt>
                <c:pt idx="196">
                  <c:v>718</c:v>
                </c:pt>
                <c:pt idx="197">
                  <c:v>600</c:v>
                </c:pt>
                <c:pt idx="198">
                  <c:v>691</c:v>
                </c:pt>
                <c:pt idx="199">
                  <c:v>597</c:v>
                </c:pt>
                <c:pt idx="200">
                  <c:v>686</c:v>
                </c:pt>
                <c:pt idx="201">
                  <c:v>569</c:v>
                </c:pt>
                <c:pt idx="202">
                  <c:v>531</c:v>
                </c:pt>
                <c:pt idx="203">
                  <c:v>524</c:v>
                </c:pt>
                <c:pt idx="204">
                  <c:v>563</c:v>
                </c:pt>
                <c:pt idx="205">
                  <c:v>551</c:v>
                </c:pt>
                <c:pt idx="206">
                  <c:v>593</c:v>
                </c:pt>
                <c:pt idx="207">
                  <c:v>648</c:v>
                </c:pt>
                <c:pt idx="208">
                  <c:v>590</c:v>
                </c:pt>
                <c:pt idx="209">
                  <c:v>679</c:v>
                </c:pt>
                <c:pt idx="210">
                  <c:v>649</c:v>
                </c:pt>
                <c:pt idx="211">
                  <c:v>601</c:v>
                </c:pt>
                <c:pt idx="212">
                  <c:v>685</c:v>
                </c:pt>
                <c:pt idx="213">
                  <c:v>701</c:v>
                </c:pt>
                <c:pt idx="214">
                  <c:v>572</c:v>
                </c:pt>
                <c:pt idx="215">
                  <c:v>622</c:v>
                </c:pt>
                <c:pt idx="216">
                  <c:v>641</c:v>
                </c:pt>
                <c:pt idx="217">
                  <c:v>688</c:v>
                </c:pt>
                <c:pt idx="218">
                  <c:v>555</c:v>
                </c:pt>
                <c:pt idx="219">
                  <c:v>504</c:v>
                </c:pt>
                <c:pt idx="220">
                  <c:v>560</c:v>
                </c:pt>
                <c:pt idx="221">
                  <c:v>540</c:v>
                </c:pt>
                <c:pt idx="222">
                  <c:v>618</c:v>
                </c:pt>
              </c:numCache>
            </c:numRef>
          </c:yVal>
          <c:smooth val="1"/>
        </c:ser>
        <c:ser>
          <c:idx val="5"/>
          <c:order val="1"/>
          <c:tx>
            <c:strRef>
              <c:f>'Raw Data'!$E$2</c:f>
              <c:strCache>
                <c:ptCount val="1"/>
                <c:pt idx="0">
                  <c:v>RS2008 CTP6</c:v>
                </c:pt>
              </c:strCache>
            </c:strRef>
          </c:tx>
          <c:spPr>
            <a:ln w="38100">
              <a:solidFill>
                <a:schemeClr val="tx2">
                  <a:lumMod val="75000"/>
                </a:schemeClr>
              </a:solidFill>
            </a:ln>
          </c:spPr>
          <c:marker>
            <c:symbol val="none"/>
          </c:marker>
          <c:xVal>
            <c:numRef>
              <c:f>'Raw Data'!$A$3:$A$236</c:f>
              <c:numCache>
                <c:formatCode>General</c:formatCode>
                <c:ptCount val="2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numCache>
            </c:numRef>
          </c:xVal>
          <c:yVal>
            <c:numRef>
              <c:f>'Raw Data'!$E$3:$E$236</c:f>
              <c:numCache>
                <c:formatCode>General</c:formatCode>
                <c:ptCount val="234"/>
                <c:pt idx="0">
                  <c:v>919</c:v>
                </c:pt>
                <c:pt idx="1">
                  <c:v>117</c:v>
                </c:pt>
                <c:pt idx="2">
                  <c:v>106</c:v>
                </c:pt>
                <c:pt idx="3">
                  <c:v>106</c:v>
                </c:pt>
                <c:pt idx="4">
                  <c:v>106</c:v>
                </c:pt>
                <c:pt idx="5">
                  <c:v>126</c:v>
                </c:pt>
                <c:pt idx="6">
                  <c:v>98</c:v>
                </c:pt>
                <c:pt idx="7">
                  <c:v>117</c:v>
                </c:pt>
                <c:pt idx="8">
                  <c:v>98</c:v>
                </c:pt>
                <c:pt idx="9">
                  <c:v>99</c:v>
                </c:pt>
                <c:pt idx="10">
                  <c:v>113</c:v>
                </c:pt>
                <c:pt idx="11">
                  <c:v>104</c:v>
                </c:pt>
                <c:pt idx="12">
                  <c:v>108</c:v>
                </c:pt>
                <c:pt idx="13">
                  <c:v>101</c:v>
                </c:pt>
                <c:pt idx="14">
                  <c:v>106</c:v>
                </c:pt>
                <c:pt idx="15">
                  <c:v>109</c:v>
                </c:pt>
                <c:pt idx="16">
                  <c:v>99</c:v>
                </c:pt>
                <c:pt idx="17">
                  <c:v>108</c:v>
                </c:pt>
                <c:pt idx="18">
                  <c:v>111</c:v>
                </c:pt>
                <c:pt idx="19">
                  <c:v>109</c:v>
                </c:pt>
                <c:pt idx="20">
                  <c:v>103</c:v>
                </c:pt>
                <c:pt idx="21">
                  <c:v>101</c:v>
                </c:pt>
                <c:pt idx="22">
                  <c:v>103</c:v>
                </c:pt>
                <c:pt idx="23">
                  <c:v>109</c:v>
                </c:pt>
                <c:pt idx="24">
                  <c:v>107</c:v>
                </c:pt>
                <c:pt idx="25">
                  <c:v>105</c:v>
                </c:pt>
                <c:pt idx="26">
                  <c:v>99</c:v>
                </c:pt>
                <c:pt idx="27">
                  <c:v>119</c:v>
                </c:pt>
                <c:pt idx="28">
                  <c:v>103</c:v>
                </c:pt>
                <c:pt idx="29">
                  <c:v>112</c:v>
                </c:pt>
                <c:pt idx="30">
                  <c:v>101</c:v>
                </c:pt>
                <c:pt idx="31">
                  <c:v>104</c:v>
                </c:pt>
                <c:pt idx="32">
                  <c:v>104</c:v>
                </c:pt>
                <c:pt idx="33">
                  <c:v>100</c:v>
                </c:pt>
                <c:pt idx="34">
                  <c:v>118</c:v>
                </c:pt>
                <c:pt idx="35">
                  <c:v>108</c:v>
                </c:pt>
                <c:pt idx="36">
                  <c:v>97</c:v>
                </c:pt>
                <c:pt idx="37">
                  <c:v>109</c:v>
                </c:pt>
                <c:pt idx="38">
                  <c:v>112</c:v>
                </c:pt>
                <c:pt idx="39">
                  <c:v>120</c:v>
                </c:pt>
                <c:pt idx="40">
                  <c:v>102</c:v>
                </c:pt>
                <c:pt idx="41">
                  <c:v>111</c:v>
                </c:pt>
                <c:pt idx="42">
                  <c:v>99</c:v>
                </c:pt>
                <c:pt idx="43">
                  <c:v>106</c:v>
                </c:pt>
                <c:pt idx="44">
                  <c:v>105</c:v>
                </c:pt>
                <c:pt idx="45">
                  <c:v>108</c:v>
                </c:pt>
                <c:pt idx="46">
                  <c:v>107</c:v>
                </c:pt>
                <c:pt idx="47">
                  <c:v>104</c:v>
                </c:pt>
                <c:pt idx="48">
                  <c:v>103</c:v>
                </c:pt>
                <c:pt idx="49">
                  <c:v>122</c:v>
                </c:pt>
                <c:pt idx="50">
                  <c:v>98</c:v>
                </c:pt>
                <c:pt idx="51">
                  <c:v>112</c:v>
                </c:pt>
                <c:pt idx="52">
                  <c:v>97</c:v>
                </c:pt>
                <c:pt idx="53">
                  <c:v>112</c:v>
                </c:pt>
                <c:pt idx="54">
                  <c:v>101</c:v>
                </c:pt>
                <c:pt idx="55">
                  <c:v>101</c:v>
                </c:pt>
                <c:pt idx="56">
                  <c:v>112</c:v>
                </c:pt>
                <c:pt idx="57">
                  <c:v>103</c:v>
                </c:pt>
                <c:pt idx="58">
                  <c:v>105</c:v>
                </c:pt>
                <c:pt idx="59">
                  <c:v>100</c:v>
                </c:pt>
                <c:pt idx="60">
                  <c:v>108</c:v>
                </c:pt>
                <c:pt idx="61">
                  <c:v>103</c:v>
                </c:pt>
                <c:pt idx="62">
                  <c:v>111</c:v>
                </c:pt>
                <c:pt idx="63">
                  <c:v>109</c:v>
                </c:pt>
                <c:pt idx="64">
                  <c:v>101</c:v>
                </c:pt>
                <c:pt idx="65">
                  <c:v>107</c:v>
                </c:pt>
                <c:pt idx="66">
                  <c:v>102</c:v>
                </c:pt>
                <c:pt idx="67">
                  <c:v>103</c:v>
                </c:pt>
                <c:pt idx="68">
                  <c:v>101</c:v>
                </c:pt>
                <c:pt idx="69">
                  <c:v>98</c:v>
                </c:pt>
                <c:pt idx="70">
                  <c:v>112</c:v>
                </c:pt>
                <c:pt idx="71">
                  <c:v>99</c:v>
                </c:pt>
                <c:pt idx="72">
                  <c:v>110</c:v>
                </c:pt>
                <c:pt idx="73">
                  <c:v>100</c:v>
                </c:pt>
                <c:pt idx="74">
                  <c:v>120</c:v>
                </c:pt>
                <c:pt idx="75">
                  <c:v>105</c:v>
                </c:pt>
                <c:pt idx="76">
                  <c:v>107</c:v>
                </c:pt>
                <c:pt idx="77">
                  <c:v>111</c:v>
                </c:pt>
                <c:pt idx="78">
                  <c:v>102</c:v>
                </c:pt>
                <c:pt idx="79">
                  <c:v>106</c:v>
                </c:pt>
                <c:pt idx="80">
                  <c:v>106</c:v>
                </c:pt>
                <c:pt idx="81">
                  <c:v>102</c:v>
                </c:pt>
                <c:pt idx="82">
                  <c:v>105</c:v>
                </c:pt>
                <c:pt idx="83">
                  <c:v>103</c:v>
                </c:pt>
                <c:pt idx="84">
                  <c:v>123</c:v>
                </c:pt>
                <c:pt idx="85">
                  <c:v>102</c:v>
                </c:pt>
                <c:pt idx="86">
                  <c:v>106</c:v>
                </c:pt>
                <c:pt idx="87">
                  <c:v>103</c:v>
                </c:pt>
                <c:pt idx="88">
                  <c:v>99</c:v>
                </c:pt>
                <c:pt idx="89">
                  <c:v>115</c:v>
                </c:pt>
                <c:pt idx="90">
                  <c:v>106</c:v>
                </c:pt>
                <c:pt idx="91">
                  <c:v>101</c:v>
                </c:pt>
                <c:pt idx="92">
                  <c:v>118</c:v>
                </c:pt>
                <c:pt idx="93">
                  <c:v>96</c:v>
                </c:pt>
                <c:pt idx="94">
                  <c:v>112</c:v>
                </c:pt>
                <c:pt idx="95">
                  <c:v>106</c:v>
                </c:pt>
                <c:pt idx="96">
                  <c:v>105</c:v>
                </c:pt>
                <c:pt idx="97">
                  <c:v>122</c:v>
                </c:pt>
                <c:pt idx="98">
                  <c:v>108</c:v>
                </c:pt>
                <c:pt idx="99">
                  <c:v>98</c:v>
                </c:pt>
                <c:pt idx="100">
                  <c:v>109</c:v>
                </c:pt>
                <c:pt idx="101">
                  <c:v>101</c:v>
                </c:pt>
                <c:pt idx="102">
                  <c:v>98</c:v>
                </c:pt>
                <c:pt idx="103">
                  <c:v>112</c:v>
                </c:pt>
                <c:pt idx="104">
                  <c:v>102</c:v>
                </c:pt>
                <c:pt idx="105">
                  <c:v>111</c:v>
                </c:pt>
                <c:pt idx="106">
                  <c:v>99</c:v>
                </c:pt>
                <c:pt idx="107">
                  <c:v>109</c:v>
                </c:pt>
                <c:pt idx="108">
                  <c:v>114</c:v>
                </c:pt>
                <c:pt idx="109">
                  <c:v>105</c:v>
                </c:pt>
                <c:pt idx="110">
                  <c:v>118</c:v>
                </c:pt>
                <c:pt idx="111">
                  <c:v>110</c:v>
                </c:pt>
                <c:pt idx="112">
                  <c:v>101</c:v>
                </c:pt>
                <c:pt idx="113">
                  <c:v>107</c:v>
                </c:pt>
                <c:pt idx="114">
                  <c:v>102</c:v>
                </c:pt>
                <c:pt idx="115">
                  <c:v>118</c:v>
                </c:pt>
                <c:pt idx="116">
                  <c:v>105</c:v>
                </c:pt>
                <c:pt idx="117">
                  <c:v>119</c:v>
                </c:pt>
                <c:pt idx="118">
                  <c:v>115</c:v>
                </c:pt>
                <c:pt idx="119">
                  <c:v>104</c:v>
                </c:pt>
                <c:pt idx="120">
                  <c:v>112</c:v>
                </c:pt>
                <c:pt idx="121">
                  <c:v>118</c:v>
                </c:pt>
                <c:pt idx="122">
                  <c:v>111</c:v>
                </c:pt>
                <c:pt idx="123">
                  <c:v>103</c:v>
                </c:pt>
                <c:pt idx="124">
                  <c:v>132</c:v>
                </c:pt>
                <c:pt idx="125">
                  <c:v>101</c:v>
                </c:pt>
                <c:pt idx="126">
                  <c:v>100</c:v>
                </c:pt>
                <c:pt idx="127">
                  <c:v>108</c:v>
                </c:pt>
                <c:pt idx="128">
                  <c:v>99</c:v>
                </c:pt>
                <c:pt idx="129">
                  <c:v>99</c:v>
                </c:pt>
                <c:pt idx="130">
                  <c:v>117</c:v>
                </c:pt>
                <c:pt idx="131">
                  <c:v>101</c:v>
                </c:pt>
                <c:pt idx="132">
                  <c:v>110</c:v>
                </c:pt>
                <c:pt idx="133">
                  <c:v>101</c:v>
                </c:pt>
                <c:pt idx="134">
                  <c:v>110</c:v>
                </c:pt>
                <c:pt idx="135">
                  <c:v>123</c:v>
                </c:pt>
                <c:pt idx="136">
                  <c:v>116</c:v>
                </c:pt>
                <c:pt idx="137">
                  <c:v>103</c:v>
                </c:pt>
                <c:pt idx="138">
                  <c:v>110</c:v>
                </c:pt>
                <c:pt idx="139">
                  <c:v>96</c:v>
                </c:pt>
                <c:pt idx="140">
                  <c:v>122</c:v>
                </c:pt>
                <c:pt idx="141">
                  <c:v>97</c:v>
                </c:pt>
                <c:pt idx="142">
                  <c:v>113</c:v>
                </c:pt>
                <c:pt idx="143">
                  <c:v>117</c:v>
                </c:pt>
                <c:pt idx="144">
                  <c:v>103</c:v>
                </c:pt>
                <c:pt idx="145">
                  <c:v>109</c:v>
                </c:pt>
                <c:pt idx="146">
                  <c:v>106</c:v>
                </c:pt>
                <c:pt idx="147">
                  <c:v>104</c:v>
                </c:pt>
                <c:pt idx="148">
                  <c:v>110</c:v>
                </c:pt>
                <c:pt idx="149">
                  <c:v>112</c:v>
                </c:pt>
                <c:pt idx="150">
                  <c:v>111</c:v>
                </c:pt>
                <c:pt idx="151">
                  <c:v>107</c:v>
                </c:pt>
                <c:pt idx="152">
                  <c:v>107</c:v>
                </c:pt>
                <c:pt idx="153">
                  <c:v>99</c:v>
                </c:pt>
                <c:pt idx="154">
                  <c:v>108</c:v>
                </c:pt>
                <c:pt idx="155">
                  <c:v>129</c:v>
                </c:pt>
                <c:pt idx="156">
                  <c:v>111</c:v>
                </c:pt>
                <c:pt idx="157">
                  <c:v>110</c:v>
                </c:pt>
                <c:pt idx="158">
                  <c:v>100</c:v>
                </c:pt>
                <c:pt idx="159">
                  <c:v>100</c:v>
                </c:pt>
                <c:pt idx="160">
                  <c:v>113</c:v>
                </c:pt>
                <c:pt idx="161">
                  <c:v>106</c:v>
                </c:pt>
                <c:pt idx="162">
                  <c:v>112</c:v>
                </c:pt>
                <c:pt idx="163">
                  <c:v>114</c:v>
                </c:pt>
                <c:pt idx="164">
                  <c:v>107</c:v>
                </c:pt>
                <c:pt idx="165">
                  <c:v>104</c:v>
                </c:pt>
                <c:pt idx="166">
                  <c:v>107</c:v>
                </c:pt>
                <c:pt idx="167">
                  <c:v>109</c:v>
                </c:pt>
                <c:pt idx="168">
                  <c:v>116</c:v>
                </c:pt>
                <c:pt idx="169">
                  <c:v>99</c:v>
                </c:pt>
                <c:pt idx="170">
                  <c:v>115</c:v>
                </c:pt>
                <c:pt idx="171">
                  <c:v>94</c:v>
                </c:pt>
                <c:pt idx="172">
                  <c:v>105</c:v>
                </c:pt>
                <c:pt idx="173">
                  <c:v>115</c:v>
                </c:pt>
                <c:pt idx="174">
                  <c:v>107</c:v>
                </c:pt>
                <c:pt idx="175">
                  <c:v>124</c:v>
                </c:pt>
                <c:pt idx="176">
                  <c:v>105</c:v>
                </c:pt>
                <c:pt idx="177">
                  <c:v>106</c:v>
                </c:pt>
                <c:pt idx="178">
                  <c:v>104</c:v>
                </c:pt>
                <c:pt idx="179">
                  <c:v>114</c:v>
                </c:pt>
                <c:pt idx="180">
                  <c:v>97</c:v>
                </c:pt>
                <c:pt idx="181">
                  <c:v>109</c:v>
                </c:pt>
                <c:pt idx="182">
                  <c:v>105</c:v>
                </c:pt>
                <c:pt idx="183">
                  <c:v>98</c:v>
                </c:pt>
                <c:pt idx="184">
                  <c:v>127</c:v>
                </c:pt>
                <c:pt idx="185">
                  <c:v>114</c:v>
                </c:pt>
                <c:pt idx="186">
                  <c:v>104</c:v>
                </c:pt>
                <c:pt idx="187">
                  <c:v>109</c:v>
                </c:pt>
                <c:pt idx="188">
                  <c:v>101</c:v>
                </c:pt>
                <c:pt idx="189">
                  <c:v>106</c:v>
                </c:pt>
                <c:pt idx="190">
                  <c:v>103</c:v>
                </c:pt>
                <c:pt idx="191">
                  <c:v>100</c:v>
                </c:pt>
                <c:pt idx="192">
                  <c:v>117</c:v>
                </c:pt>
                <c:pt idx="193">
                  <c:v>99</c:v>
                </c:pt>
                <c:pt idx="194">
                  <c:v>115</c:v>
                </c:pt>
                <c:pt idx="195">
                  <c:v>101</c:v>
                </c:pt>
                <c:pt idx="196">
                  <c:v>109</c:v>
                </c:pt>
                <c:pt idx="197">
                  <c:v>108</c:v>
                </c:pt>
                <c:pt idx="198">
                  <c:v>108</c:v>
                </c:pt>
                <c:pt idx="199">
                  <c:v>103</c:v>
                </c:pt>
                <c:pt idx="200">
                  <c:v>127</c:v>
                </c:pt>
                <c:pt idx="201">
                  <c:v>113</c:v>
                </c:pt>
                <c:pt idx="202">
                  <c:v>113</c:v>
                </c:pt>
                <c:pt idx="203">
                  <c:v>103</c:v>
                </c:pt>
                <c:pt idx="204">
                  <c:v>100</c:v>
                </c:pt>
                <c:pt idx="205">
                  <c:v>110</c:v>
                </c:pt>
                <c:pt idx="206">
                  <c:v>101</c:v>
                </c:pt>
                <c:pt idx="207">
                  <c:v>104</c:v>
                </c:pt>
                <c:pt idx="208">
                  <c:v>107</c:v>
                </c:pt>
                <c:pt idx="209">
                  <c:v>109</c:v>
                </c:pt>
                <c:pt idx="210">
                  <c:v>110</c:v>
                </c:pt>
                <c:pt idx="211">
                  <c:v>99</c:v>
                </c:pt>
                <c:pt idx="212">
                  <c:v>105</c:v>
                </c:pt>
                <c:pt idx="213">
                  <c:v>102</c:v>
                </c:pt>
                <c:pt idx="214">
                  <c:v>107</c:v>
                </c:pt>
                <c:pt idx="215">
                  <c:v>115</c:v>
                </c:pt>
                <c:pt idx="216">
                  <c:v>105</c:v>
                </c:pt>
                <c:pt idx="217">
                  <c:v>107</c:v>
                </c:pt>
                <c:pt idx="218">
                  <c:v>106</c:v>
                </c:pt>
                <c:pt idx="219">
                  <c:v>101</c:v>
                </c:pt>
                <c:pt idx="220">
                  <c:v>122</c:v>
                </c:pt>
                <c:pt idx="221">
                  <c:v>114</c:v>
                </c:pt>
                <c:pt idx="222">
                  <c:v>108</c:v>
                </c:pt>
                <c:pt idx="223">
                  <c:v>101</c:v>
                </c:pt>
                <c:pt idx="224">
                  <c:v>100</c:v>
                </c:pt>
                <c:pt idx="225">
                  <c:v>96</c:v>
                </c:pt>
                <c:pt idx="226">
                  <c:v>116</c:v>
                </c:pt>
                <c:pt idx="227">
                  <c:v>113</c:v>
                </c:pt>
                <c:pt idx="228">
                  <c:v>101</c:v>
                </c:pt>
                <c:pt idx="229">
                  <c:v>105</c:v>
                </c:pt>
                <c:pt idx="230">
                  <c:v>106</c:v>
                </c:pt>
                <c:pt idx="231">
                  <c:v>97</c:v>
                </c:pt>
                <c:pt idx="232">
                  <c:v>111</c:v>
                </c:pt>
                <c:pt idx="233">
                  <c:v>88</c:v>
                </c:pt>
              </c:numCache>
            </c:numRef>
          </c:yVal>
          <c:smooth val="1"/>
        </c:ser>
        <c:axId val="90585728"/>
        <c:axId val="90669824"/>
      </c:scatterChart>
      <c:valAx>
        <c:axId val="90585728"/>
        <c:scaling>
          <c:orientation val="minMax"/>
          <c:max val="240"/>
          <c:min val="0"/>
        </c:scaling>
        <c:axPos val="b"/>
        <c:title>
          <c:tx>
            <c:rich>
              <a:bodyPr/>
              <a:lstStyle/>
              <a:p>
                <a:pPr>
                  <a:defRPr lang="en-US" sz="1200"/>
                </a:pPr>
                <a:r>
                  <a:rPr lang="en-US" sz="1200"/>
                  <a:t>Page Number</a:t>
                </a:r>
              </a:p>
            </c:rich>
          </c:tx>
          <c:layout/>
          <c:spPr>
            <a:noFill/>
            <a:ln w="25400">
              <a:noFill/>
            </a:ln>
          </c:spPr>
        </c:title>
        <c:numFmt formatCode="General" sourceLinked="1"/>
        <c:tickLblPos val="nextTo"/>
        <c:txPr>
          <a:bodyPr rot="0" vert="horz"/>
          <a:lstStyle/>
          <a:p>
            <a:pPr>
              <a:defRPr lang="en-US" sz="1000" b="0" i="0" u="none" strike="noStrike" baseline="0">
                <a:solidFill>
                  <a:schemeClr val="tx1"/>
                </a:solidFill>
                <a:latin typeface="Calibri"/>
                <a:ea typeface="Calibri"/>
                <a:cs typeface="Calibri"/>
              </a:defRPr>
            </a:pPr>
            <a:endParaRPr lang="zh-TW"/>
          </a:p>
        </c:txPr>
        <c:crossAx val="90669824"/>
        <c:crosses val="autoZero"/>
        <c:crossBetween val="midCat"/>
        <c:majorUnit val="200"/>
        <c:minorUnit val="50"/>
      </c:valAx>
      <c:valAx>
        <c:axId val="90669824"/>
        <c:scaling>
          <c:orientation val="minMax"/>
          <c:max val="900"/>
          <c:min val="0"/>
        </c:scaling>
        <c:axPos val="l"/>
        <c:majorGridlines/>
        <c:title>
          <c:tx>
            <c:rich>
              <a:bodyPr rot="-5400000" vert="horz"/>
              <a:lstStyle/>
              <a:p>
                <a:pPr>
                  <a:defRPr lang="en-US" sz="1200"/>
                </a:pPr>
                <a:r>
                  <a:rPr lang="en-US" sz="1200"/>
                  <a:t>Response Time [ms]</a:t>
                </a:r>
              </a:p>
            </c:rich>
          </c:tx>
          <c:layout/>
          <c:spPr>
            <a:noFill/>
            <a:ln w="25400">
              <a:noFill/>
            </a:ln>
          </c:spPr>
        </c:title>
        <c:numFmt formatCode="General" sourceLinked="1"/>
        <c:tickLblPos val="nextTo"/>
        <c:txPr>
          <a:bodyPr/>
          <a:lstStyle/>
          <a:p>
            <a:pPr>
              <a:defRPr lang="en-US"/>
            </a:pPr>
            <a:endParaRPr lang="zh-TW"/>
          </a:p>
        </c:txPr>
        <c:crossAx val="90585728"/>
        <c:crosses val="autoZero"/>
        <c:crossBetween val="midCat"/>
        <c:majorUnit val="500"/>
        <c:minorUnit val="50"/>
      </c:valAx>
    </c:plotArea>
    <c:legend>
      <c:legendPos val="r"/>
      <c:layout>
        <c:manualLayout>
          <c:xMode val="edge"/>
          <c:yMode val="edge"/>
          <c:x val="0.82387426900584793"/>
          <c:y val="0.19205752997091474"/>
          <c:w val="0.15711988304093749"/>
          <c:h val="0.21228133645456632"/>
        </c:manualLayout>
      </c:layout>
      <c:txPr>
        <a:bodyPr/>
        <a:lstStyle/>
        <a:p>
          <a:pPr>
            <a:defRPr lang="en-US" sz="1200" b="1"/>
          </a:pPr>
          <a:endParaRPr lang="zh-TW"/>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style val="8"/>
  <c:clrMapOvr bg1="dk1" tx1="lt1" bg2="dk2" tx2="lt2" accent1="accent1" accent2="accent2" accent3="accent3" accent4="accent4" accent5="accent5" accent6="accent6" hlink="hlink" folHlink="folHlink"/>
  <c:chart>
    <c:title>
      <c:tx>
        <c:rich>
          <a:bodyPr/>
          <a:lstStyle/>
          <a:p>
            <a:pPr>
              <a:defRPr lang="en-US" sz="1600"/>
            </a:pPr>
            <a:r>
              <a:rPr lang="en-US" sz="1600" dirty="0"/>
              <a:t>Response Time (Table With </a:t>
            </a:r>
            <a:r>
              <a:rPr lang="en-US" sz="1600" dirty="0">
                <a:solidFill>
                  <a:srgbClr val="FF0000"/>
                </a:solidFill>
              </a:rPr>
              <a:t>Grouping</a:t>
            </a:r>
            <a:r>
              <a:rPr lang="en-US" sz="1600" dirty="0"/>
              <a:t>)</a:t>
            </a:r>
          </a:p>
        </c:rich>
      </c:tx>
      <c:layout>
        <c:manualLayout>
          <c:xMode val="edge"/>
          <c:yMode val="edge"/>
          <c:x val="0.26671422379542031"/>
          <c:y val="2.8430718004909865E-2"/>
        </c:manualLayout>
      </c:layout>
    </c:title>
    <c:plotArea>
      <c:layout>
        <c:manualLayout>
          <c:layoutTarget val="inner"/>
          <c:xMode val="edge"/>
          <c:yMode val="edge"/>
          <c:x val="7.8268946993111002E-2"/>
          <c:y val="0.20654937242867949"/>
          <c:w val="0.72928242374757568"/>
          <c:h val="0.6045347485717445"/>
        </c:manualLayout>
      </c:layout>
      <c:scatterChart>
        <c:scatterStyle val="smoothMarker"/>
        <c:ser>
          <c:idx val="0"/>
          <c:order val="0"/>
          <c:tx>
            <c:strRef>
              <c:f>'Raw Data'!$F$2</c:f>
              <c:strCache>
                <c:ptCount val="1"/>
                <c:pt idx="0">
                  <c:v>RS2005 SP1</c:v>
                </c:pt>
              </c:strCache>
            </c:strRef>
          </c:tx>
          <c:marker>
            <c:symbol val="none"/>
          </c:marker>
          <c:xVal>
            <c:strRef>
              <c:f>'Raw Data'!$A$2:$A$494</c:f>
              <c:strCache>
                <c:ptCount val="493"/>
                <c:pt idx="0">
                  <c:v>Page</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strCache>
            </c:strRef>
          </c:xVal>
          <c:yVal>
            <c:numRef>
              <c:f>'Raw Data'!$F$3:$F$494</c:f>
              <c:numCache>
                <c:formatCode>General</c:formatCode>
                <c:ptCount val="492"/>
                <c:pt idx="0">
                  <c:v>1617</c:v>
                </c:pt>
                <c:pt idx="1">
                  <c:v>1247</c:v>
                </c:pt>
                <c:pt idx="2">
                  <c:v>514</c:v>
                </c:pt>
                <c:pt idx="3">
                  <c:v>562</c:v>
                </c:pt>
                <c:pt idx="4">
                  <c:v>505</c:v>
                </c:pt>
                <c:pt idx="5">
                  <c:v>459</c:v>
                </c:pt>
                <c:pt idx="6">
                  <c:v>634</c:v>
                </c:pt>
                <c:pt idx="7">
                  <c:v>561</c:v>
                </c:pt>
                <c:pt idx="8">
                  <c:v>536</c:v>
                </c:pt>
                <c:pt idx="9">
                  <c:v>608</c:v>
                </c:pt>
                <c:pt idx="10">
                  <c:v>561</c:v>
                </c:pt>
                <c:pt idx="11">
                  <c:v>753</c:v>
                </c:pt>
                <c:pt idx="12">
                  <c:v>569</c:v>
                </c:pt>
                <c:pt idx="13">
                  <c:v>547</c:v>
                </c:pt>
                <c:pt idx="14">
                  <c:v>569</c:v>
                </c:pt>
                <c:pt idx="15">
                  <c:v>656</c:v>
                </c:pt>
                <c:pt idx="16">
                  <c:v>811</c:v>
                </c:pt>
                <c:pt idx="17">
                  <c:v>666</c:v>
                </c:pt>
                <c:pt idx="18">
                  <c:v>771</c:v>
                </c:pt>
                <c:pt idx="19">
                  <c:v>643</c:v>
                </c:pt>
                <c:pt idx="20">
                  <c:v>724</c:v>
                </c:pt>
                <c:pt idx="21">
                  <c:v>798</c:v>
                </c:pt>
                <c:pt idx="22">
                  <c:v>708</c:v>
                </c:pt>
                <c:pt idx="23">
                  <c:v>758</c:v>
                </c:pt>
                <c:pt idx="24">
                  <c:v>682</c:v>
                </c:pt>
                <c:pt idx="25">
                  <c:v>636</c:v>
                </c:pt>
                <c:pt idx="26">
                  <c:v>612</c:v>
                </c:pt>
                <c:pt idx="27">
                  <c:v>717</c:v>
                </c:pt>
                <c:pt idx="28">
                  <c:v>667</c:v>
                </c:pt>
                <c:pt idx="29">
                  <c:v>656</c:v>
                </c:pt>
                <c:pt idx="30">
                  <c:v>709</c:v>
                </c:pt>
                <c:pt idx="31">
                  <c:v>716</c:v>
                </c:pt>
                <c:pt idx="32">
                  <c:v>590</c:v>
                </c:pt>
                <c:pt idx="33">
                  <c:v>635</c:v>
                </c:pt>
                <c:pt idx="34">
                  <c:v>787</c:v>
                </c:pt>
                <c:pt idx="35">
                  <c:v>733</c:v>
                </c:pt>
                <c:pt idx="36">
                  <c:v>725</c:v>
                </c:pt>
                <c:pt idx="37">
                  <c:v>757</c:v>
                </c:pt>
                <c:pt idx="38">
                  <c:v>687</c:v>
                </c:pt>
                <c:pt idx="39">
                  <c:v>751</c:v>
                </c:pt>
                <c:pt idx="40">
                  <c:v>726</c:v>
                </c:pt>
                <c:pt idx="41">
                  <c:v>718</c:v>
                </c:pt>
                <c:pt idx="42">
                  <c:v>689</c:v>
                </c:pt>
                <c:pt idx="43">
                  <c:v>822</c:v>
                </c:pt>
                <c:pt idx="44">
                  <c:v>681</c:v>
                </c:pt>
                <c:pt idx="45">
                  <c:v>718</c:v>
                </c:pt>
                <c:pt idx="46">
                  <c:v>786</c:v>
                </c:pt>
                <c:pt idx="47">
                  <c:v>721</c:v>
                </c:pt>
                <c:pt idx="48">
                  <c:v>664</c:v>
                </c:pt>
                <c:pt idx="49">
                  <c:v>687</c:v>
                </c:pt>
                <c:pt idx="50">
                  <c:v>685</c:v>
                </c:pt>
                <c:pt idx="51">
                  <c:v>707</c:v>
                </c:pt>
                <c:pt idx="52">
                  <c:v>720</c:v>
                </c:pt>
                <c:pt idx="53">
                  <c:v>673</c:v>
                </c:pt>
                <c:pt idx="54">
                  <c:v>840</c:v>
                </c:pt>
                <c:pt idx="55">
                  <c:v>740</c:v>
                </c:pt>
                <c:pt idx="56">
                  <c:v>726</c:v>
                </c:pt>
                <c:pt idx="57">
                  <c:v>632</c:v>
                </c:pt>
                <c:pt idx="58">
                  <c:v>709</c:v>
                </c:pt>
                <c:pt idx="59">
                  <c:v>690</c:v>
                </c:pt>
                <c:pt idx="60">
                  <c:v>684</c:v>
                </c:pt>
                <c:pt idx="61">
                  <c:v>693</c:v>
                </c:pt>
                <c:pt idx="62">
                  <c:v>745</c:v>
                </c:pt>
                <c:pt idx="63">
                  <c:v>724</c:v>
                </c:pt>
                <c:pt idx="64">
                  <c:v>884</c:v>
                </c:pt>
                <c:pt idx="65">
                  <c:v>702</c:v>
                </c:pt>
                <c:pt idx="66">
                  <c:v>754</c:v>
                </c:pt>
                <c:pt idx="67">
                  <c:v>771</c:v>
                </c:pt>
                <c:pt idx="68">
                  <c:v>715</c:v>
                </c:pt>
                <c:pt idx="69">
                  <c:v>692</c:v>
                </c:pt>
                <c:pt idx="70">
                  <c:v>632</c:v>
                </c:pt>
                <c:pt idx="71">
                  <c:v>683</c:v>
                </c:pt>
                <c:pt idx="72">
                  <c:v>660</c:v>
                </c:pt>
                <c:pt idx="73">
                  <c:v>804</c:v>
                </c:pt>
                <c:pt idx="74">
                  <c:v>630</c:v>
                </c:pt>
                <c:pt idx="75">
                  <c:v>736</c:v>
                </c:pt>
                <c:pt idx="76">
                  <c:v>646</c:v>
                </c:pt>
                <c:pt idx="77">
                  <c:v>863</c:v>
                </c:pt>
                <c:pt idx="78">
                  <c:v>730</c:v>
                </c:pt>
                <c:pt idx="79">
                  <c:v>692</c:v>
                </c:pt>
                <c:pt idx="80">
                  <c:v>673</c:v>
                </c:pt>
                <c:pt idx="81">
                  <c:v>674</c:v>
                </c:pt>
                <c:pt idx="82">
                  <c:v>718</c:v>
                </c:pt>
                <c:pt idx="83">
                  <c:v>783</c:v>
                </c:pt>
                <c:pt idx="84">
                  <c:v>740</c:v>
                </c:pt>
                <c:pt idx="85">
                  <c:v>726</c:v>
                </c:pt>
                <c:pt idx="86">
                  <c:v>712</c:v>
                </c:pt>
                <c:pt idx="87">
                  <c:v>823</c:v>
                </c:pt>
                <c:pt idx="88">
                  <c:v>735</c:v>
                </c:pt>
                <c:pt idx="89">
                  <c:v>689</c:v>
                </c:pt>
                <c:pt idx="90">
                  <c:v>786</c:v>
                </c:pt>
                <c:pt idx="91">
                  <c:v>829</c:v>
                </c:pt>
                <c:pt idx="92">
                  <c:v>784</c:v>
                </c:pt>
                <c:pt idx="93">
                  <c:v>774</c:v>
                </c:pt>
                <c:pt idx="94">
                  <c:v>783</c:v>
                </c:pt>
                <c:pt idx="95">
                  <c:v>841</c:v>
                </c:pt>
                <c:pt idx="96">
                  <c:v>725</c:v>
                </c:pt>
                <c:pt idx="97">
                  <c:v>658</c:v>
                </c:pt>
                <c:pt idx="98">
                  <c:v>799</c:v>
                </c:pt>
                <c:pt idx="99">
                  <c:v>652</c:v>
                </c:pt>
                <c:pt idx="100">
                  <c:v>650</c:v>
                </c:pt>
                <c:pt idx="101">
                  <c:v>644</c:v>
                </c:pt>
                <c:pt idx="102">
                  <c:v>691</c:v>
                </c:pt>
                <c:pt idx="103">
                  <c:v>735</c:v>
                </c:pt>
                <c:pt idx="104">
                  <c:v>735</c:v>
                </c:pt>
                <c:pt idx="105">
                  <c:v>827</c:v>
                </c:pt>
                <c:pt idx="106">
                  <c:v>781</c:v>
                </c:pt>
                <c:pt idx="107">
                  <c:v>880</c:v>
                </c:pt>
                <c:pt idx="108">
                  <c:v>820</c:v>
                </c:pt>
                <c:pt idx="109">
                  <c:v>648</c:v>
                </c:pt>
                <c:pt idx="110">
                  <c:v>625</c:v>
                </c:pt>
                <c:pt idx="111">
                  <c:v>750</c:v>
                </c:pt>
                <c:pt idx="112">
                  <c:v>670</c:v>
                </c:pt>
                <c:pt idx="113">
                  <c:v>725</c:v>
                </c:pt>
                <c:pt idx="114">
                  <c:v>924</c:v>
                </c:pt>
                <c:pt idx="115">
                  <c:v>714</c:v>
                </c:pt>
                <c:pt idx="116">
                  <c:v>832</c:v>
                </c:pt>
                <c:pt idx="117">
                  <c:v>790</c:v>
                </c:pt>
                <c:pt idx="118">
                  <c:v>739</c:v>
                </c:pt>
                <c:pt idx="119">
                  <c:v>728</c:v>
                </c:pt>
                <c:pt idx="120">
                  <c:v>778</c:v>
                </c:pt>
                <c:pt idx="121">
                  <c:v>807</c:v>
                </c:pt>
                <c:pt idx="122">
                  <c:v>720</c:v>
                </c:pt>
                <c:pt idx="123">
                  <c:v>713</c:v>
                </c:pt>
                <c:pt idx="124">
                  <c:v>754</c:v>
                </c:pt>
                <c:pt idx="125">
                  <c:v>739</c:v>
                </c:pt>
                <c:pt idx="126">
                  <c:v>701</c:v>
                </c:pt>
                <c:pt idx="127">
                  <c:v>850</c:v>
                </c:pt>
                <c:pt idx="128">
                  <c:v>731</c:v>
                </c:pt>
                <c:pt idx="129">
                  <c:v>676</c:v>
                </c:pt>
                <c:pt idx="130">
                  <c:v>800</c:v>
                </c:pt>
                <c:pt idx="131">
                  <c:v>772</c:v>
                </c:pt>
                <c:pt idx="132">
                  <c:v>740</c:v>
                </c:pt>
                <c:pt idx="133">
                  <c:v>787</c:v>
                </c:pt>
                <c:pt idx="134">
                  <c:v>857</c:v>
                </c:pt>
                <c:pt idx="135">
                  <c:v>742</c:v>
                </c:pt>
                <c:pt idx="136">
                  <c:v>803</c:v>
                </c:pt>
                <c:pt idx="137">
                  <c:v>664</c:v>
                </c:pt>
                <c:pt idx="138">
                  <c:v>814</c:v>
                </c:pt>
                <c:pt idx="139">
                  <c:v>723</c:v>
                </c:pt>
                <c:pt idx="140">
                  <c:v>733</c:v>
                </c:pt>
                <c:pt idx="141">
                  <c:v>688</c:v>
                </c:pt>
                <c:pt idx="142">
                  <c:v>767</c:v>
                </c:pt>
                <c:pt idx="143">
                  <c:v>806</c:v>
                </c:pt>
                <c:pt idx="144">
                  <c:v>756</c:v>
                </c:pt>
                <c:pt idx="145">
                  <c:v>783</c:v>
                </c:pt>
                <c:pt idx="146">
                  <c:v>727</c:v>
                </c:pt>
                <c:pt idx="147">
                  <c:v>901</c:v>
                </c:pt>
                <c:pt idx="148">
                  <c:v>834</c:v>
                </c:pt>
                <c:pt idx="149">
                  <c:v>699</c:v>
                </c:pt>
                <c:pt idx="150">
                  <c:v>714</c:v>
                </c:pt>
                <c:pt idx="151">
                  <c:v>745</c:v>
                </c:pt>
                <c:pt idx="152">
                  <c:v>754</c:v>
                </c:pt>
                <c:pt idx="153">
                  <c:v>761</c:v>
                </c:pt>
                <c:pt idx="154">
                  <c:v>712</c:v>
                </c:pt>
                <c:pt idx="155">
                  <c:v>750</c:v>
                </c:pt>
                <c:pt idx="156">
                  <c:v>710</c:v>
                </c:pt>
                <c:pt idx="157">
                  <c:v>716</c:v>
                </c:pt>
                <c:pt idx="158">
                  <c:v>830</c:v>
                </c:pt>
                <c:pt idx="159">
                  <c:v>920</c:v>
                </c:pt>
                <c:pt idx="160">
                  <c:v>759</c:v>
                </c:pt>
                <c:pt idx="161">
                  <c:v>832</c:v>
                </c:pt>
                <c:pt idx="162">
                  <c:v>807</c:v>
                </c:pt>
                <c:pt idx="163">
                  <c:v>812</c:v>
                </c:pt>
                <c:pt idx="164">
                  <c:v>869</c:v>
                </c:pt>
                <c:pt idx="165">
                  <c:v>770</c:v>
                </c:pt>
                <c:pt idx="166">
                  <c:v>852</c:v>
                </c:pt>
                <c:pt idx="167">
                  <c:v>851</c:v>
                </c:pt>
                <c:pt idx="168">
                  <c:v>808</c:v>
                </c:pt>
                <c:pt idx="169">
                  <c:v>873</c:v>
                </c:pt>
                <c:pt idx="170">
                  <c:v>796</c:v>
                </c:pt>
                <c:pt idx="171">
                  <c:v>906</c:v>
                </c:pt>
                <c:pt idx="172">
                  <c:v>731</c:v>
                </c:pt>
                <c:pt idx="173">
                  <c:v>712</c:v>
                </c:pt>
                <c:pt idx="174">
                  <c:v>863</c:v>
                </c:pt>
                <c:pt idx="175">
                  <c:v>828</c:v>
                </c:pt>
                <c:pt idx="176">
                  <c:v>814</c:v>
                </c:pt>
                <c:pt idx="177">
                  <c:v>876</c:v>
                </c:pt>
                <c:pt idx="178">
                  <c:v>879</c:v>
                </c:pt>
                <c:pt idx="179">
                  <c:v>818</c:v>
                </c:pt>
                <c:pt idx="180">
                  <c:v>832</c:v>
                </c:pt>
                <c:pt idx="181">
                  <c:v>810</c:v>
                </c:pt>
                <c:pt idx="182">
                  <c:v>867</c:v>
                </c:pt>
                <c:pt idx="183">
                  <c:v>780</c:v>
                </c:pt>
                <c:pt idx="184">
                  <c:v>786</c:v>
                </c:pt>
                <c:pt idx="185">
                  <c:v>811</c:v>
                </c:pt>
                <c:pt idx="186">
                  <c:v>902</c:v>
                </c:pt>
                <c:pt idx="187">
                  <c:v>830</c:v>
                </c:pt>
                <c:pt idx="188">
                  <c:v>812</c:v>
                </c:pt>
                <c:pt idx="189">
                  <c:v>797</c:v>
                </c:pt>
                <c:pt idx="190">
                  <c:v>763</c:v>
                </c:pt>
                <c:pt idx="191">
                  <c:v>790</c:v>
                </c:pt>
                <c:pt idx="192">
                  <c:v>715</c:v>
                </c:pt>
                <c:pt idx="193">
                  <c:v>772</c:v>
                </c:pt>
                <c:pt idx="194">
                  <c:v>789</c:v>
                </c:pt>
                <c:pt idx="195">
                  <c:v>596</c:v>
                </c:pt>
                <c:pt idx="196">
                  <c:v>916</c:v>
                </c:pt>
                <c:pt idx="197">
                  <c:v>829</c:v>
                </c:pt>
                <c:pt idx="198">
                  <c:v>856</c:v>
                </c:pt>
                <c:pt idx="199">
                  <c:v>904</c:v>
                </c:pt>
                <c:pt idx="200">
                  <c:v>858</c:v>
                </c:pt>
                <c:pt idx="201">
                  <c:v>826</c:v>
                </c:pt>
                <c:pt idx="202">
                  <c:v>931</c:v>
                </c:pt>
                <c:pt idx="203">
                  <c:v>852</c:v>
                </c:pt>
                <c:pt idx="204">
                  <c:v>784</c:v>
                </c:pt>
                <c:pt idx="205">
                  <c:v>857</c:v>
                </c:pt>
                <c:pt idx="206">
                  <c:v>971</c:v>
                </c:pt>
                <c:pt idx="207">
                  <c:v>803</c:v>
                </c:pt>
                <c:pt idx="208">
                  <c:v>874</c:v>
                </c:pt>
                <c:pt idx="209">
                  <c:v>780</c:v>
                </c:pt>
                <c:pt idx="210">
                  <c:v>742</c:v>
                </c:pt>
                <c:pt idx="211">
                  <c:v>845</c:v>
                </c:pt>
                <c:pt idx="212">
                  <c:v>796</c:v>
                </c:pt>
                <c:pt idx="213">
                  <c:v>776</c:v>
                </c:pt>
                <c:pt idx="214">
                  <c:v>817</c:v>
                </c:pt>
                <c:pt idx="215">
                  <c:v>760</c:v>
                </c:pt>
                <c:pt idx="216">
                  <c:v>797</c:v>
                </c:pt>
                <c:pt idx="217">
                  <c:v>775</c:v>
                </c:pt>
                <c:pt idx="218">
                  <c:v>998</c:v>
                </c:pt>
                <c:pt idx="219">
                  <c:v>766</c:v>
                </c:pt>
                <c:pt idx="220">
                  <c:v>814</c:v>
                </c:pt>
                <c:pt idx="221">
                  <c:v>817</c:v>
                </c:pt>
                <c:pt idx="222">
                  <c:v>919</c:v>
                </c:pt>
                <c:pt idx="223">
                  <c:v>1016</c:v>
                </c:pt>
                <c:pt idx="224">
                  <c:v>779</c:v>
                </c:pt>
                <c:pt idx="225">
                  <c:v>854</c:v>
                </c:pt>
                <c:pt idx="226">
                  <c:v>799</c:v>
                </c:pt>
                <c:pt idx="227">
                  <c:v>762</c:v>
                </c:pt>
                <c:pt idx="228">
                  <c:v>786</c:v>
                </c:pt>
                <c:pt idx="229">
                  <c:v>863</c:v>
                </c:pt>
                <c:pt idx="230">
                  <c:v>754</c:v>
                </c:pt>
                <c:pt idx="231">
                  <c:v>889</c:v>
                </c:pt>
                <c:pt idx="232">
                  <c:v>714</c:v>
                </c:pt>
                <c:pt idx="233">
                  <c:v>892</c:v>
                </c:pt>
                <c:pt idx="234">
                  <c:v>804</c:v>
                </c:pt>
                <c:pt idx="235">
                  <c:v>859</c:v>
                </c:pt>
                <c:pt idx="236">
                  <c:v>811</c:v>
                </c:pt>
                <c:pt idx="237">
                  <c:v>861</c:v>
                </c:pt>
                <c:pt idx="238">
                  <c:v>878</c:v>
                </c:pt>
                <c:pt idx="239">
                  <c:v>971</c:v>
                </c:pt>
                <c:pt idx="240">
                  <c:v>798</c:v>
                </c:pt>
                <c:pt idx="241">
                  <c:v>891</c:v>
                </c:pt>
                <c:pt idx="242">
                  <c:v>805</c:v>
                </c:pt>
                <c:pt idx="243">
                  <c:v>804</c:v>
                </c:pt>
                <c:pt idx="244">
                  <c:v>733</c:v>
                </c:pt>
                <c:pt idx="245">
                  <c:v>854</c:v>
                </c:pt>
                <c:pt idx="246">
                  <c:v>763</c:v>
                </c:pt>
                <c:pt idx="247">
                  <c:v>758</c:v>
                </c:pt>
                <c:pt idx="248">
                  <c:v>888</c:v>
                </c:pt>
                <c:pt idx="249">
                  <c:v>843</c:v>
                </c:pt>
                <c:pt idx="250">
                  <c:v>927</c:v>
                </c:pt>
                <c:pt idx="251">
                  <c:v>882</c:v>
                </c:pt>
                <c:pt idx="252">
                  <c:v>947</c:v>
                </c:pt>
                <c:pt idx="253">
                  <c:v>794</c:v>
                </c:pt>
                <c:pt idx="254">
                  <c:v>820</c:v>
                </c:pt>
                <c:pt idx="255">
                  <c:v>800</c:v>
                </c:pt>
                <c:pt idx="256">
                  <c:v>802</c:v>
                </c:pt>
                <c:pt idx="257">
                  <c:v>903</c:v>
                </c:pt>
                <c:pt idx="258">
                  <c:v>862</c:v>
                </c:pt>
                <c:pt idx="259">
                  <c:v>761</c:v>
                </c:pt>
                <c:pt idx="260">
                  <c:v>937</c:v>
                </c:pt>
                <c:pt idx="261">
                  <c:v>865</c:v>
                </c:pt>
                <c:pt idx="262">
                  <c:v>795</c:v>
                </c:pt>
                <c:pt idx="263">
                  <c:v>822</c:v>
                </c:pt>
                <c:pt idx="264">
                  <c:v>935</c:v>
                </c:pt>
                <c:pt idx="265">
                  <c:v>797</c:v>
                </c:pt>
                <c:pt idx="266">
                  <c:v>783</c:v>
                </c:pt>
                <c:pt idx="267">
                  <c:v>888</c:v>
                </c:pt>
                <c:pt idx="268">
                  <c:v>817</c:v>
                </c:pt>
                <c:pt idx="269">
                  <c:v>972</c:v>
                </c:pt>
                <c:pt idx="270">
                  <c:v>887</c:v>
                </c:pt>
                <c:pt idx="271">
                  <c:v>812</c:v>
                </c:pt>
                <c:pt idx="272">
                  <c:v>799</c:v>
                </c:pt>
                <c:pt idx="273">
                  <c:v>910</c:v>
                </c:pt>
                <c:pt idx="274">
                  <c:v>876</c:v>
                </c:pt>
                <c:pt idx="275">
                  <c:v>888</c:v>
                </c:pt>
                <c:pt idx="276">
                  <c:v>855</c:v>
                </c:pt>
                <c:pt idx="277">
                  <c:v>905</c:v>
                </c:pt>
                <c:pt idx="278">
                  <c:v>848</c:v>
                </c:pt>
                <c:pt idx="279">
                  <c:v>903</c:v>
                </c:pt>
                <c:pt idx="280">
                  <c:v>997</c:v>
                </c:pt>
                <c:pt idx="281">
                  <c:v>851</c:v>
                </c:pt>
                <c:pt idx="282">
                  <c:v>875</c:v>
                </c:pt>
                <c:pt idx="283">
                  <c:v>837</c:v>
                </c:pt>
                <c:pt idx="284">
                  <c:v>920</c:v>
                </c:pt>
                <c:pt idx="285">
                  <c:v>962</c:v>
                </c:pt>
                <c:pt idx="286">
                  <c:v>925</c:v>
                </c:pt>
                <c:pt idx="287">
                  <c:v>872</c:v>
                </c:pt>
                <c:pt idx="288">
                  <c:v>938</c:v>
                </c:pt>
                <c:pt idx="289">
                  <c:v>906</c:v>
                </c:pt>
                <c:pt idx="290">
                  <c:v>847</c:v>
                </c:pt>
                <c:pt idx="291">
                  <c:v>885</c:v>
                </c:pt>
                <c:pt idx="292">
                  <c:v>955</c:v>
                </c:pt>
                <c:pt idx="293">
                  <c:v>915</c:v>
                </c:pt>
                <c:pt idx="294">
                  <c:v>970</c:v>
                </c:pt>
                <c:pt idx="295">
                  <c:v>849</c:v>
                </c:pt>
                <c:pt idx="296">
                  <c:v>950</c:v>
                </c:pt>
                <c:pt idx="297">
                  <c:v>841</c:v>
                </c:pt>
                <c:pt idx="298">
                  <c:v>838</c:v>
                </c:pt>
                <c:pt idx="299">
                  <c:v>938</c:v>
                </c:pt>
                <c:pt idx="300">
                  <c:v>938</c:v>
                </c:pt>
                <c:pt idx="301">
                  <c:v>938</c:v>
                </c:pt>
                <c:pt idx="302">
                  <c:v>843</c:v>
                </c:pt>
                <c:pt idx="303">
                  <c:v>919</c:v>
                </c:pt>
                <c:pt idx="304">
                  <c:v>868</c:v>
                </c:pt>
                <c:pt idx="305">
                  <c:v>844</c:v>
                </c:pt>
                <c:pt idx="306">
                  <c:v>982</c:v>
                </c:pt>
                <c:pt idx="307">
                  <c:v>877</c:v>
                </c:pt>
                <c:pt idx="308">
                  <c:v>886</c:v>
                </c:pt>
                <c:pt idx="309">
                  <c:v>967</c:v>
                </c:pt>
                <c:pt idx="310">
                  <c:v>906</c:v>
                </c:pt>
                <c:pt idx="311">
                  <c:v>898</c:v>
                </c:pt>
                <c:pt idx="312">
                  <c:v>862</c:v>
                </c:pt>
                <c:pt idx="313">
                  <c:v>998</c:v>
                </c:pt>
                <c:pt idx="314">
                  <c:v>1024</c:v>
                </c:pt>
                <c:pt idx="315">
                  <c:v>929</c:v>
                </c:pt>
                <c:pt idx="316">
                  <c:v>982</c:v>
                </c:pt>
                <c:pt idx="317">
                  <c:v>890</c:v>
                </c:pt>
                <c:pt idx="318">
                  <c:v>896</c:v>
                </c:pt>
                <c:pt idx="319">
                  <c:v>935</c:v>
                </c:pt>
                <c:pt idx="320">
                  <c:v>916</c:v>
                </c:pt>
                <c:pt idx="321">
                  <c:v>905</c:v>
                </c:pt>
                <c:pt idx="322">
                  <c:v>885</c:v>
                </c:pt>
                <c:pt idx="323">
                  <c:v>972</c:v>
                </c:pt>
                <c:pt idx="324">
                  <c:v>998</c:v>
                </c:pt>
                <c:pt idx="325">
                  <c:v>870</c:v>
                </c:pt>
                <c:pt idx="326">
                  <c:v>989</c:v>
                </c:pt>
                <c:pt idx="327">
                  <c:v>1023</c:v>
                </c:pt>
                <c:pt idx="328">
                  <c:v>837</c:v>
                </c:pt>
                <c:pt idx="329">
                  <c:v>977</c:v>
                </c:pt>
                <c:pt idx="330">
                  <c:v>916</c:v>
                </c:pt>
                <c:pt idx="331">
                  <c:v>1021</c:v>
                </c:pt>
                <c:pt idx="332">
                  <c:v>935</c:v>
                </c:pt>
                <c:pt idx="333">
                  <c:v>917</c:v>
                </c:pt>
                <c:pt idx="334">
                  <c:v>910</c:v>
                </c:pt>
                <c:pt idx="335">
                  <c:v>1039</c:v>
                </c:pt>
                <c:pt idx="336">
                  <c:v>888</c:v>
                </c:pt>
                <c:pt idx="337">
                  <c:v>1025</c:v>
                </c:pt>
                <c:pt idx="338">
                  <c:v>879</c:v>
                </c:pt>
                <c:pt idx="339">
                  <c:v>963</c:v>
                </c:pt>
                <c:pt idx="340">
                  <c:v>936</c:v>
                </c:pt>
                <c:pt idx="341">
                  <c:v>885</c:v>
                </c:pt>
                <c:pt idx="342">
                  <c:v>1018</c:v>
                </c:pt>
                <c:pt idx="343">
                  <c:v>878</c:v>
                </c:pt>
                <c:pt idx="344">
                  <c:v>940</c:v>
                </c:pt>
                <c:pt idx="345">
                  <c:v>1005</c:v>
                </c:pt>
                <c:pt idx="346">
                  <c:v>952</c:v>
                </c:pt>
                <c:pt idx="347">
                  <c:v>880</c:v>
                </c:pt>
                <c:pt idx="348">
                  <c:v>1004</c:v>
                </c:pt>
                <c:pt idx="349">
                  <c:v>866</c:v>
                </c:pt>
                <c:pt idx="350">
                  <c:v>935</c:v>
                </c:pt>
                <c:pt idx="351">
                  <c:v>1058</c:v>
                </c:pt>
                <c:pt idx="352">
                  <c:v>833</c:v>
                </c:pt>
                <c:pt idx="353">
                  <c:v>957</c:v>
                </c:pt>
                <c:pt idx="354">
                  <c:v>917</c:v>
                </c:pt>
                <c:pt idx="355">
                  <c:v>913</c:v>
                </c:pt>
                <c:pt idx="356">
                  <c:v>793</c:v>
                </c:pt>
                <c:pt idx="357">
                  <c:v>1016</c:v>
                </c:pt>
                <c:pt idx="358">
                  <c:v>902</c:v>
                </c:pt>
                <c:pt idx="359">
                  <c:v>918</c:v>
                </c:pt>
                <c:pt idx="360">
                  <c:v>831</c:v>
                </c:pt>
                <c:pt idx="361">
                  <c:v>992</c:v>
                </c:pt>
                <c:pt idx="362">
                  <c:v>946</c:v>
                </c:pt>
                <c:pt idx="363">
                  <c:v>929</c:v>
                </c:pt>
                <c:pt idx="364">
                  <c:v>977</c:v>
                </c:pt>
                <c:pt idx="365">
                  <c:v>941</c:v>
                </c:pt>
                <c:pt idx="366">
                  <c:v>955</c:v>
                </c:pt>
                <c:pt idx="367">
                  <c:v>998</c:v>
                </c:pt>
                <c:pt idx="368">
                  <c:v>909</c:v>
                </c:pt>
                <c:pt idx="369">
                  <c:v>1016</c:v>
                </c:pt>
                <c:pt idx="370">
                  <c:v>888</c:v>
                </c:pt>
                <c:pt idx="371">
                  <c:v>928</c:v>
                </c:pt>
                <c:pt idx="372">
                  <c:v>900</c:v>
                </c:pt>
                <c:pt idx="373">
                  <c:v>910</c:v>
                </c:pt>
                <c:pt idx="374">
                  <c:v>866</c:v>
                </c:pt>
                <c:pt idx="375">
                  <c:v>863</c:v>
                </c:pt>
                <c:pt idx="376">
                  <c:v>1018</c:v>
                </c:pt>
                <c:pt idx="377">
                  <c:v>954</c:v>
                </c:pt>
                <c:pt idx="378">
                  <c:v>910</c:v>
                </c:pt>
                <c:pt idx="379">
                  <c:v>857</c:v>
                </c:pt>
                <c:pt idx="380">
                  <c:v>974</c:v>
                </c:pt>
                <c:pt idx="381">
                  <c:v>970</c:v>
                </c:pt>
                <c:pt idx="382">
                  <c:v>890</c:v>
                </c:pt>
                <c:pt idx="383">
                  <c:v>915</c:v>
                </c:pt>
                <c:pt idx="384">
                  <c:v>1033</c:v>
                </c:pt>
                <c:pt idx="385">
                  <c:v>963</c:v>
                </c:pt>
                <c:pt idx="386">
                  <c:v>929</c:v>
                </c:pt>
                <c:pt idx="387">
                  <c:v>991</c:v>
                </c:pt>
                <c:pt idx="388">
                  <c:v>977</c:v>
                </c:pt>
                <c:pt idx="389">
                  <c:v>1001</c:v>
                </c:pt>
                <c:pt idx="390">
                  <c:v>997</c:v>
                </c:pt>
                <c:pt idx="391">
                  <c:v>906</c:v>
                </c:pt>
                <c:pt idx="392">
                  <c:v>1020</c:v>
                </c:pt>
                <c:pt idx="393">
                  <c:v>928</c:v>
                </c:pt>
                <c:pt idx="394">
                  <c:v>1032</c:v>
                </c:pt>
                <c:pt idx="395">
                  <c:v>989</c:v>
                </c:pt>
                <c:pt idx="396">
                  <c:v>1014</c:v>
                </c:pt>
                <c:pt idx="397">
                  <c:v>1041</c:v>
                </c:pt>
                <c:pt idx="398">
                  <c:v>1078</c:v>
                </c:pt>
                <c:pt idx="399">
                  <c:v>896</c:v>
                </c:pt>
                <c:pt idx="400">
                  <c:v>971</c:v>
                </c:pt>
                <c:pt idx="401">
                  <c:v>910</c:v>
                </c:pt>
                <c:pt idx="402">
                  <c:v>941</c:v>
                </c:pt>
                <c:pt idx="403">
                  <c:v>1000</c:v>
                </c:pt>
                <c:pt idx="404">
                  <c:v>1000</c:v>
                </c:pt>
                <c:pt idx="405">
                  <c:v>1057</c:v>
                </c:pt>
                <c:pt idx="406">
                  <c:v>1118</c:v>
                </c:pt>
                <c:pt idx="407">
                  <c:v>969</c:v>
                </c:pt>
                <c:pt idx="408">
                  <c:v>1028</c:v>
                </c:pt>
                <c:pt idx="409">
                  <c:v>989</c:v>
                </c:pt>
                <c:pt idx="410">
                  <c:v>959</c:v>
                </c:pt>
                <c:pt idx="411">
                  <c:v>979</c:v>
                </c:pt>
                <c:pt idx="412">
                  <c:v>1113</c:v>
                </c:pt>
                <c:pt idx="413">
                  <c:v>978</c:v>
                </c:pt>
                <c:pt idx="414">
                  <c:v>1047</c:v>
                </c:pt>
                <c:pt idx="415">
                  <c:v>1045</c:v>
                </c:pt>
                <c:pt idx="416">
                  <c:v>955</c:v>
                </c:pt>
                <c:pt idx="417">
                  <c:v>1083</c:v>
                </c:pt>
                <c:pt idx="418">
                  <c:v>957</c:v>
                </c:pt>
                <c:pt idx="419">
                  <c:v>1018</c:v>
                </c:pt>
                <c:pt idx="420">
                  <c:v>937</c:v>
                </c:pt>
                <c:pt idx="421">
                  <c:v>1755</c:v>
                </c:pt>
                <c:pt idx="422">
                  <c:v>905</c:v>
                </c:pt>
                <c:pt idx="423">
                  <c:v>978</c:v>
                </c:pt>
                <c:pt idx="424">
                  <c:v>1005</c:v>
                </c:pt>
                <c:pt idx="425">
                  <c:v>956</c:v>
                </c:pt>
                <c:pt idx="426">
                  <c:v>994</c:v>
                </c:pt>
                <c:pt idx="427">
                  <c:v>979</c:v>
                </c:pt>
                <c:pt idx="428">
                  <c:v>939</c:v>
                </c:pt>
                <c:pt idx="429">
                  <c:v>990</c:v>
                </c:pt>
                <c:pt idx="430">
                  <c:v>1068</c:v>
                </c:pt>
                <c:pt idx="431">
                  <c:v>1018</c:v>
                </c:pt>
                <c:pt idx="432">
                  <c:v>891</c:v>
                </c:pt>
                <c:pt idx="433">
                  <c:v>1055</c:v>
                </c:pt>
                <c:pt idx="434">
                  <c:v>1038</c:v>
                </c:pt>
                <c:pt idx="435">
                  <c:v>998</c:v>
                </c:pt>
              </c:numCache>
            </c:numRef>
          </c:yVal>
          <c:smooth val="1"/>
        </c:ser>
        <c:ser>
          <c:idx val="1"/>
          <c:order val="1"/>
          <c:tx>
            <c:strRef>
              <c:f>'Raw Data'!$G$2</c:f>
              <c:strCache>
                <c:ptCount val="1"/>
                <c:pt idx="0">
                  <c:v>RS 2008 CTP6</c:v>
                </c:pt>
              </c:strCache>
            </c:strRef>
          </c:tx>
          <c:marker>
            <c:symbol val="none"/>
          </c:marker>
          <c:yVal>
            <c:numRef>
              <c:f>'Raw Data'!$G$3:$G$494</c:f>
              <c:numCache>
                <c:formatCode>General</c:formatCode>
                <c:ptCount val="492"/>
                <c:pt idx="0">
                  <c:v>2080</c:v>
                </c:pt>
                <c:pt idx="1">
                  <c:v>255</c:v>
                </c:pt>
                <c:pt idx="2">
                  <c:v>229</c:v>
                </c:pt>
                <c:pt idx="3">
                  <c:v>211</c:v>
                </c:pt>
                <c:pt idx="4">
                  <c:v>172</c:v>
                </c:pt>
                <c:pt idx="5">
                  <c:v>217</c:v>
                </c:pt>
                <c:pt idx="6">
                  <c:v>203</c:v>
                </c:pt>
                <c:pt idx="7">
                  <c:v>208</c:v>
                </c:pt>
                <c:pt idx="8">
                  <c:v>170</c:v>
                </c:pt>
                <c:pt idx="9">
                  <c:v>131</c:v>
                </c:pt>
                <c:pt idx="10">
                  <c:v>173</c:v>
                </c:pt>
                <c:pt idx="11">
                  <c:v>218</c:v>
                </c:pt>
                <c:pt idx="12">
                  <c:v>182</c:v>
                </c:pt>
                <c:pt idx="13">
                  <c:v>164</c:v>
                </c:pt>
                <c:pt idx="14">
                  <c:v>155</c:v>
                </c:pt>
                <c:pt idx="15">
                  <c:v>196</c:v>
                </c:pt>
                <c:pt idx="16">
                  <c:v>183</c:v>
                </c:pt>
                <c:pt idx="17">
                  <c:v>185</c:v>
                </c:pt>
                <c:pt idx="18">
                  <c:v>190</c:v>
                </c:pt>
                <c:pt idx="19">
                  <c:v>174</c:v>
                </c:pt>
                <c:pt idx="20">
                  <c:v>149</c:v>
                </c:pt>
                <c:pt idx="21">
                  <c:v>192</c:v>
                </c:pt>
                <c:pt idx="22">
                  <c:v>185</c:v>
                </c:pt>
                <c:pt idx="23">
                  <c:v>190</c:v>
                </c:pt>
                <c:pt idx="24">
                  <c:v>181</c:v>
                </c:pt>
                <c:pt idx="25">
                  <c:v>185</c:v>
                </c:pt>
                <c:pt idx="26">
                  <c:v>200</c:v>
                </c:pt>
                <c:pt idx="27">
                  <c:v>221</c:v>
                </c:pt>
                <c:pt idx="28">
                  <c:v>184</c:v>
                </c:pt>
                <c:pt idx="29">
                  <c:v>172</c:v>
                </c:pt>
                <c:pt idx="30">
                  <c:v>206</c:v>
                </c:pt>
                <c:pt idx="31">
                  <c:v>192</c:v>
                </c:pt>
                <c:pt idx="32">
                  <c:v>215</c:v>
                </c:pt>
                <c:pt idx="33">
                  <c:v>211</c:v>
                </c:pt>
                <c:pt idx="34">
                  <c:v>180</c:v>
                </c:pt>
                <c:pt idx="35">
                  <c:v>188</c:v>
                </c:pt>
                <c:pt idx="36">
                  <c:v>165</c:v>
                </c:pt>
                <c:pt idx="37">
                  <c:v>160</c:v>
                </c:pt>
                <c:pt idx="38">
                  <c:v>197</c:v>
                </c:pt>
                <c:pt idx="39">
                  <c:v>181</c:v>
                </c:pt>
                <c:pt idx="40">
                  <c:v>179</c:v>
                </c:pt>
                <c:pt idx="41">
                  <c:v>181</c:v>
                </c:pt>
                <c:pt idx="42">
                  <c:v>209</c:v>
                </c:pt>
                <c:pt idx="43">
                  <c:v>202</c:v>
                </c:pt>
                <c:pt idx="44">
                  <c:v>180</c:v>
                </c:pt>
                <c:pt idx="45">
                  <c:v>198</c:v>
                </c:pt>
                <c:pt idx="46">
                  <c:v>168</c:v>
                </c:pt>
                <c:pt idx="47">
                  <c:v>183</c:v>
                </c:pt>
                <c:pt idx="48">
                  <c:v>186</c:v>
                </c:pt>
                <c:pt idx="49">
                  <c:v>174</c:v>
                </c:pt>
                <c:pt idx="50">
                  <c:v>162</c:v>
                </c:pt>
                <c:pt idx="51">
                  <c:v>171</c:v>
                </c:pt>
                <c:pt idx="52">
                  <c:v>198</c:v>
                </c:pt>
                <c:pt idx="53">
                  <c:v>202</c:v>
                </c:pt>
                <c:pt idx="54">
                  <c:v>188</c:v>
                </c:pt>
                <c:pt idx="55">
                  <c:v>183</c:v>
                </c:pt>
                <c:pt idx="56">
                  <c:v>189</c:v>
                </c:pt>
                <c:pt idx="57">
                  <c:v>169</c:v>
                </c:pt>
                <c:pt idx="58">
                  <c:v>168</c:v>
                </c:pt>
                <c:pt idx="59">
                  <c:v>194</c:v>
                </c:pt>
                <c:pt idx="60">
                  <c:v>194</c:v>
                </c:pt>
                <c:pt idx="61">
                  <c:v>187</c:v>
                </c:pt>
                <c:pt idx="62">
                  <c:v>215</c:v>
                </c:pt>
                <c:pt idx="63">
                  <c:v>181</c:v>
                </c:pt>
                <c:pt idx="64">
                  <c:v>193</c:v>
                </c:pt>
                <c:pt idx="65">
                  <c:v>194</c:v>
                </c:pt>
                <c:pt idx="66">
                  <c:v>183</c:v>
                </c:pt>
                <c:pt idx="67">
                  <c:v>189</c:v>
                </c:pt>
                <c:pt idx="68">
                  <c:v>180</c:v>
                </c:pt>
                <c:pt idx="69">
                  <c:v>190</c:v>
                </c:pt>
                <c:pt idx="70">
                  <c:v>175</c:v>
                </c:pt>
                <c:pt idx="71">
                  <c:v>176</c:v>
                </c:pt>
                <c:pt idx="72">
                  <c:v>179</c:v>
                </c:pt>
                <c:pt idx="73">
                  <c:v>184</c:v>
                </c:pt>
                <c:pt idx="74">
                  <c:v>167</c:v>
                </c:pt>
                <c:pt idx="75">
                  <c:v>181</c:v>
                </c:pt>
                <c:pt idx="76">
                  <c:v>210</c:v>
                </c:pt>
                <c:pt idx="77">
                  <c:v>201</c:v>
                </c:pt>
                <c:pt idx="78">
                  <c:v>193</c:v>
                </c:pt>
                <c:pt idx="79">
                  <c:v>195</c:v>
                </c:pt>
                <c:pt idx="80">
                  <c:v>186</c:v>
                </c:pt>
                <c:pt idx="81">
                  <c:v>190</c:v>
                </c:pt>
                <c:pt idx="82">
                  <c:v>162</c:v>
                </c:pt>
                <c:pt idx="83">
                  <c:v>177</c:v>
                </c:pt>
                <c:pt idx="84">
                  <c:v>184</c:v>
                </c:pt>
                <c:pt idx="85">
                  <c:v>202</c:v>
                </c:pt>
                <c:pt idx="86">
                  <c:v>188</c:v>
                </c:pt>
                <c:pt idx="87">
                  <c:v>185</c:v>
                </c:pt>
                <c:pt idx="88">
                  <c:v>182</c:v>
                </c:pt>
                <c:pt idx="89">
                  <c:v>154</c:v>
                </c:pt>
                <c:pt idx="90">
                  <c:v>176</c:v>
                </c:pt>
                <c:pt idx="91">
                  <c:v>166</c:v>
                </c:pt>
                <c:pt idx="92">
                  <c:v>190</c:v>
                </c:pt>
                <c:pt idx="93">
                  <c:v>193</c:v>
                </c:pt>
                <c:pt idx="94">
                  <c:v>200</c:v>
                </c:pt>
                <c:pt idx="95">
                  <c:v>193</c:v>
                </c:pt>
                <c:pt idx="96">
                  <c:v>167</c:v>
                </c:pt>
                <c:pt idx="97">
                  <c:v>198</c:v>
                </c:pt>
                <c:pt idx="98">
                  <c:v>162</c:v>
                </c:pt>
                <c:pt idx="99">
                  <c:v>186</c:v>
                </c:pt>
                <c:pt idx="100">
                  <c:v>195</c:v>
                </c:pt>
                <c:pt idx="101">
                  <c:v>189</c:v>
                </c:pt>
                <c:pt idx="102">
                  <c:v>183</c:v>
                </c:pt>
                <c:pt idx="103">
                  <c:v>180</c:v>
                </c:pt>
                <c:pt idx="104">
                  <c:v>187</c:v>
                </c:pt>
                <c:pt idx="105">
                  <c:v>190</c:v>
                </c:pt>
                <c:pt idx="106">
                  <c:v>189</c:v>
                </c:pt>
                <c:pt idx="107">
                  <c:v>180</c:v>
                </c:pt>
                <c:pt idx="108">
                  <c:v>174</c:v>
                </c:pt>
                <c:pt idx="109">
                  <c:v>185</c:v>
                </c:pt>
                <c:pt idx="110">
                  <c:v>197</c:v>
                </c:pt>
                <c:pt idx="111">
                  <c:v>186</c:v>
                </c:pt>
                <c:pt idx="112">
                  <c:v>189</c:v>
                </c:pt>
                <c:pt idx="113">
                  <c:v>183</c:v>
                </c:pt>
                <c:pt idx="114">
                  <c:v>208</c:v>
                </c:pt>
                <c:pt idx="115">
                  <c:v>192</c:v>
                </c:pt>
                <c:pt idx="116">
                  <c:v>191</c:v>
                </c:pt>
                <c:pt idx="117">
                  <c:v>188</c:v>
                </c:pt>
                <c:pt idx="118">
                  <c:v>189</c:v>
                </c:pt>
                <c:pt idx="119">
                  <c:v>220</c:v>
                </c:pt>
                <c:pt idx="120">
                  <c:v>217</c:v>
                </c:pt>
                <c:pt idx="121">
                  <c:v>185</c:v>
                </c:pt>
                <c:pt idx="122">
                  <c:v>182</c:v>
                </c:pt>
                <c:pt idx="123">
                  <c:v>208</c:v>
                </c:pt>
                <c:pt idx="124">
                  <c:v>177</c:v>
                </c:pt>
                <c:pt idx="125">
                  <c:v>194</c:v>
                </c:pt>
                <c:pt idx="126">
                  <c:v>202</c:v>
                </c:pt>
                <c:pt idx="127">
                  <c:v>231</c:v>
                </c:pt>
                <c:pt idx="128">
                  <c:v>180</c:v>
                </c:pt>
                <c:pt idx="129">
                  <c:v>175</c:v>
                </c:pt>
                <c:pt idx="130">
                  <c:v>183</c:v>
                </c:pt>
                <c:pt idx="131">
                  <c:v>190</c:v>
                </c:pt>
                <c:pt idx="132">
                  <c:v>175</c:v>
                </c:pt>
                <c:pt idx="133">
                  <c:v>173</c:v>
                </c:pt>
                <c:pt idx="134">
                  <c:v>177</c:v>
                </c:pt>
                <c:pt idx="135">
                  <c:v>198</c:v>
                </c:pt>
                <c:pt idx="136">
                  <c:v>179</c:v>
                </c:pt>
                <c:pt idx="137">
                  <c:v>193</c:v>
                </c:pt>
                <c:pt idx="138">
                  <c:v>176</c:v>
                </c:pt>
                <c:pt idx="139">
                  <c:v>201</c:v>
                </c:pt>
                <c:pt idx="140">
                  <c:v>198</c:v>
                </c:pt>
                <c:pt idx="141">
                  <c:v>169</c:v>
                </c:pt>
                <c:pt idx="142">
                  <c:v>161</c:v>
                </c:pt>
                <c:pt idx="143">
                  <c:v>177</c:v>
                </c:pt>
                <c:pt idx="144">
                  <c:v>166</c:v>
                </c:pt>
                <c:pt idx="145">
                  <c:v>159</c:v>
                </c:pt>
                <c:pt idx="146">
                  <c:v>195</c:v>
                </c:pt>
                <c:pt idx="147">
                  <c:v>200</c:v>
                </c:pt>
                <c:pt idx="148">
                  <c:v>203</c:v>
                </c:pt>
                <c:pt idx="149">
                  <c:v>185</c:v>
                </c:pt>
                <c:pt idx="150">
                  <c:v>186</c:v>
                </c:pt>
                <c:pt idx="151">
                  <c:v>161</c:v>
                </c:pt>
                <c:pt idx="152">
                  <c:v>167</c:v>
                </c:pt>
                <c:pt idx="153">
                  <c:v>188</c:v>
                </c:pt>
                <c:pt idx="154">
                  <c:v>158</c:v>
                </c:pt>
                <c:pt idx="155">
                  <c:v>176</c:v>
                </c:pt>
                <c:pt idx="156">
                  <c:v>173</c:v>
                </c:pt>
                <c:pt idx="157">
                  <c:v>183</c:v>
                </c:pt>
                <c:pt idx="158">
                  <c:v>180</c:v>
                </c:pt>
                <c:pt idx="159">
                  <c:v>186</c:v>
                </c:pt>
                <c:pt idx="160">
                  <c:v>189</c:v>
                </c:pt>
                <c:pt idx="161">
                  <c:v>186</c:v>
                </c:pt>
                <c:pt idx="162">
                  <c:v>177</c:v>
                </c:pt>
                <c:pt idx="163">
                  <c:v>161</c:v>
                </c:pt>
                <c:pt idx="164">
                  <c:v>160</c:v>
                </c:pt>
                <c:pt idx="165">
                  <c:v>162</c:v>
                </c:pt>
                <c:pt idx="166">
                  <c:v>188</c:v>
                </c:pt>
                <c:pt idx="167">
                  <c:v>191</c:v>
                </c:pt>
                <c:pt idx="168">
                  <c:v>205</c:v>
                </c:pt>
                <c:pt idx="169">
                  <c:v>178</c:v>
                </c:pt>
                <c:pt idx="170">
                  <c:v>180</c:v>
                </c:pt>
                <c:pt idx="171">
                  <c:v>194</c:v>
                </c:pt>
                <c:pt idx="172">
                  <c:v>190</c:v>
                </c:pt>
                <c:pt idx="173">
                  <c:v>204</c:v>
                </c:pt>
                <c:pt idx="174">
                  <c:v>178</c:v>
                </c:pt>
                <c:pt idx="175">
                  <c:v>174</c:v>
                </c:pt>
                <c:pt idx="176">
                  <c:v>190</c:v>
                </c:pt>
                <c:pt idx="177">
                  <c:v>200</c:v>
                </c:pt>
                <c:pt idx="178">
                  <c:v>171</c:v>
                </c:pt>
                <c:pt idx="179">
                  <c:v>181</c:v>
                </c:pt>
                <c:pt idx="180">
                  <c:v>170</c:v>
                </c:pt>
                <c:pt idx="181">
                  <c:v>153</c:v>
                </c:pt>
                <c:pt idx="182">
                  <c:v>176</c:v>
                </c:pt>
                <c:pt idx="183">
                  <c:v>189</c:v>
                </c:pt>
                <c:pt idx="184">
                  <c:v>198</c:v>
                </c:pt>
                <c:pt idx="185">
                  <c:v>200</c:v>
                </c:pt>
                <c:pt idx="186">
                  <c:v>173</c:v>
                </c:pt>
                <c:pt idx="187">
                  <c:v>170</c:v>
                </c:pt>
                <c:pt idx="188">
                  <c:v>185</c:v>
                </c:pt>
                <c:pt idx="189">
                  <c:v>191</c:v>
                </c:pt>
                <c:pt idx="190">
                  <c:v>180</c:v>
                </c:pt>
                <c:pt idx="191">
                  <c:v>175</c:v>
                </c:pt>
                <c:pt idx="192">
                  <c:v>199</c:v>
                </c:pt>
                <c:pt idx="193">
                  <c:v>195</c:v>
                </c:pt>
                <c:pt idx="194">
                  <c:v>169</c:v>
                </c:pt>
                <c:pt idx="195">
                  <c:v>205</c:v>
                </c:pt>
                <c:pt idx="196">
                  <c:v>192</c:v>
                </c:pt>
                <c:pt idx="197">
                  <c:v>173</c:v>
                </c:pt>
                <c:pt idx="198">
                  <c:v>164</c:v>
                </c:pt>
                <c:pt idx="199">
                  <c:v>179</c:v>
                </c:pt>
                <c:pt idx="200">
                  <c:v>213</c:v>
                </c:pt>
                <c:pt idx="201">
                  <c:v>199</c:v>
                </c:pt>
                <c:pt idx="202">
                  <c:v>197</c:v>
                </c:pt>
                <c:pt idx="203">
                  <c:v>169</c:v>
                </c:pt>
                <c:pt idx="204">
                  <c:v>202</c:v>
                </c:pt>
                <c:pt idx="205">
                  <c:v>218</c:v>
                </c:pt>
                <c:pt idx="206">
                  <c:v>167</c:v>
                </c:pt>
                <c:pt idx="207">
                  <c:v>185</c:v>
                </c:pt>
                <c:pt idx="208">
                  <c:v>188</c:v>
                </c:pt>
                <c:pt idx="209">
                  <c:v>195</c:v>
                </c:pt>
                <c:pt idx="210">
                  <c:v>199</c:v>
                </c:pt>
                <c:pt idx="211">
                  <c:v>202</c:v>
                </c:pt>
                <c:pt idx="212">
                  <c:v>205</c:v>
                </c:pt>
                <c:pt idx="213">
                  <c:v>178</c:v>
                </c:pt>
                <c:pt idx="214">
                  <c:v>187</c:v>
                </c:pt>
                <c:pt idx="215">
                  <c:v>170</c:v>
                </c:pt>
                <c:pt idx="216">
                  <c:v>193</c:v>
                </c:pt>
                <c:pt idx="217">
                  <c:v>206</c:v>
                </c:pt>
                <c:pt idx="218">
                  <c:v>181</c:v>
                </c:pt>
                <c:pt idx="219">
                  <c:v>201</c:v>
                </c:pt>
                <c:pt idx="220">
                  <c:v>166</c:v>
                </c:pt>
                <c:pt idx="221">
                  <c:v>197</c:v>
                </c:pt>
                <c:pt idx="222">
                  <c:v>159</c:v>
                </c:pt>
                <c:pt idx="223">
                  <c:v>185</c:v>
                </c:pt>
                <c:pt idx="224">
                  <c:v>196</c:v>
                </c:pt>
                <c:pt idx="225">
                  <c:v>173</c:v>
                </c:pt>
                <c:pt idx="226">
                  <c:v>168</c:v>
                </c:pt>
                <c:pt idx="227">
                  <c:v>195</c:v>
                </c:pt>
                <c:pt idx="228">
                  <c:v>188</c:v>
                </c:pt>
                <c:pt idx="229">
                  <c:v>184</c:v>
                </c:pt>
                <c:pt idx="230">
                  <c:v>190</c:v>
                </c:pt>
                <c:pt idx="231">
                  <c:v>181</c:v>
                </c:pt>
                <c:pt idx="232">
                  <c:v>192</c:v>
                </c:pt>
                <c:pt idx="233">
                  <c:v>167</c:v>
                </c:pt>
                <c:pt idx="234">
                  <c:v>172</c:v>
                </c:pt>
                <c:pt idx="235">
                  <c:v>169</c:v>
                </c:pt>
                <c:pt idx="236">
                  <c:v>211</c:v>
                </c:pt>
                <c:pt idx="237">
                  <c:v>208</c:v>
                </c:pt>
                <c:pt idx="238">
                  <c:v>205</c:v>
                </c:pt>
                <c:pt idx="239">
                  <c:v>185</c:v>
                </c:pt>
                <c:pt idx="240">
                  <c:v>190</c:v>
                </c:pt>
                <c:pt idx="241">
                  <c:v>208</c:v>
                </c:pt>
                <c:pt idx="242">
                  <c:v>203</c:v>
                </c:pt>
                <c:pt idx="243">
                  <c:v>186</c:v>
                </c:pt>
                <c:pt idx="244">
                  <c:v>213</c:v>
                </c:pt>
                <c:pt idx="245">
                  <c:v>196</c:v>
                </c:pt>
                <c:pt idx="246">
                  <c:v>168</c:v>
                </c:pt>
                <c:pt idx="247">
                  <c:v>185</c:v>
                </c:pt>
                <c:pt idx="248">
                  <c:v>205</c:v>
                </c:pt>
                <c:pt idx="249">
                  <c:v>211</c:v>
                </c:pt>
                <c:pt idx="250">
                  <c:v>181</c:v>
                </c:pt>
                <c:pt idx="251">
                  <c:v>220</c:v>
                </c:pt>
                <c:pt idx="252">
                  <c:v>185</c:v>
                </c:pt>
                <c:pt idx="253">
                  <c:v>197</c:v>
                </c:pt>
                <c:pt idx="254">
                  <c:v>196</c:v>
                </c:pt>
                <c:pt idx="255">
                  <c:v>192</c:v>
                </c:pt>
                <c:pt idx="256">
                  <c:v>189</c:v>
                </c:pt>
                <c:pt idx="257">
                  <c:v>179</c:v>
                </c:pt>
                <c:pt idx="258">
                  <c:v>218</c:v>
                </c:pt>
                <c:pt idx="259">
                  <c:v>216</c:v>
                </c:pt>
                <c:pt idx="260">
                  <c:v>176</c:v>
                </c:pt>
                <c:pt idx="261">
                  <c:v>176</c:v>
                </c:pt>
                <c:pt idx="262">
                  <c:v>187</c:v>
                </c:pt>
                <c:pt idx="263">
                  <c:v>233</c:v>
                </c:pt>
                <c:pt idx="264">
                  <c:v>177</c:v>
                </c:pt>
                <c:pt idx="265">
                  <c:v>160</c:v>
                </c:pt>
                <c:pt idx="266">
                  <c:v>161</c:v>
                </c:pt>
                <c:pt idx="267">
                  <c:v>187</c:v>
                </c:pt>
                <c:pt idx="268">
                  <c:v>174</c:v>
                </c:pt>
                <c:pt idx="269">
                  <c:v>158</c:v>
                </c:pt>
                <c:pt idx="270">
                  <c:v>180</c:v>
                </c:pt>
                <c:pt idx="271">
                  <c:v>171</c:v>
                </c:pt>
                <c:pt idx="272">
                  <c:v>180</c:v>
                </c:pt>
                <c:pt idx="273">
                  <c:v>175</c:v>
                </c:pt>
                <c:pt idx="274">
                  <c:v>190</c:v>
                </c:pt>
                <c:pt idx="275">
                  <c:v>215</c:v>
                </c:pt>
                <c:pt idx="276">
                  <c:v>211</c:v>
                </c:pt>
                <c:pt idx="277">
                  <c:v>211</c:v>
                </c:pt>
                <c:pt idx="278">
                  <c:v>202</c:v>
                </c:pt>
                <c:pt idx="279">
                  <c:v>201</c:v>
                </c:pt>
                <c:pt idx="280">
                  <c:v>185</c:v>
                </c:pt>
                <c:pt idx="281">
                  <c:v>214</c:v>
                </c:pt>
                <c:pt idx="282">
                  <c:v>214</c:v>
                </c:pt>
                <c:pt idx="283">
                  <c:v>204</c:v>
                </c:pt>
                <c:pt idx="284">
                  <c:v>199</c:v>
                </c:pt>
                <c:pt idx="285">
                  <c:v>196</c:v>
                </c:pt>
                <c:pt idx="286">
                  <c:v>189</c:v>
                </c:pt>
                <c:pt idx="287">
                  <c:v>223</c:v>
                </c:pt>
                <c:pt idx="288">
                  <c:v>219</c:v>
                </c:pt>
                <c:pt idx="289">
                  <c:v>207</c:v>
                </c:pt>
                <c:pt idx="290">
                  <c:v>206</c:v>
                </c:pt>
                <c:pt idx="291">
                  <c:v>207</c:v>
                </c:pt>
                <c:pt idx="292">
                  <c:v>193</c:v>
                </c:pt>
                <c:pt idx="293">
                  <c:v>194</c:v>
                </c:pt>
                <c:pt idx="294">
                  <c:v>221</c:v>
                </c:pt>
                <c:pt idx="295">
                  <c:v>195</c:v>
                </c:pt>
                <c:pt idx="296">
                  <c:v>203</c:v>
                </c:pt>
                <c:pt idx="297">
                  <c:v>225</c:v>
                </c:pt>
                <c:pt idx="298">
                  <c:v>216</c:v>
                </c:pt>
                <c:pt idx="299">
                  <c:v>192</c:v>
                </c:pt>
                <c:pt idx="300">
                  <c:v>175</c:v>
                </c:pt>
                <c:pt idx="301">
                  <c:v>195</c:v>
                </c:pt>
                <c:pt idx="302">
                  <c:v>204</c:v>
                </c:pt>
                <c:pt idx="303">
                  <c:v>181</c:v>
                </c:pt>
                <c:pt idx="304">
                  <c:v>190</c:v>
                </c:pt>
                <c:pt idx="305">
                  <c:v>188</c:v>
                </c:pt>
                <c:pt idx="306">
                  <c:v>223</c:v>
                </c:pt>
                <c:pt idx="307">
                  <c:v>184</c:v>
                </c:pt>
                <c:pt idx="308">
                  <c:v>180</c:v>
                </c:pt>
                <c:pt idx="309">
                  <c:v>203</c:v>
                </c:pt>
                <c:pt idx="310">
                  <c:v>155</c:v>
                </c:pt>
                <c:pt idx="311">
                  <c:v>175</c:v>
                </c:pt>
                <c:pt idx="312">
                  <c:v>190</c:v>
                </c:pt>
                <c:pt idx="313">
                  <c:v>206</c:v>
                </c:pt>
                <c:pt idx="314">
                  <c:v>206</c:v>
                </c:pt>
                <c:pt idx="315">
                  <c:v>193</c:v>
                </c:pt>
                <c:pt idx="316">
                  <c:v>189</c:v>
                </c:pt>
                <c:pt idx="317">
                  <c:v>208</c:v>
                </c:pt>
                <c:pt idx="318">
                  <c:v>183</c:v>
                </c:pt>
                <c:pt idx="319">
                  <c:v>219</c:v>
                </c:pt>
                <c:pt idx="320">
                  <c:v>217</c:v>
                </c:pt>
                <c:pt idx="321">
                  <c:v>173</c:v>
                </c:pt>
                <c:pt idx="322">
                  <c:v>196</c:v>
                </c:pt>
                <c:pt idx="323">
                  <c:v>185</c:v>
                </c:pt>
                <c:pt idx="324">
                  <c:v>214</c:v>
                </c:pt>
                <c:pt idx="325">
                  <c:v>205</c:v>
                </c:pt>
                <c:pt idx="326">
                  <c:v>191</c:v>
                </c:pt>
                <c:pt idx="327">
                  <c:v>181</c:v>
                </c:pt>
                <c:pt idx="328">
                  <c:v>190</c:v>
                </c:pt>
                <c:pt idx="329">
                  <c:v>189</c:v>
                </c:pt>
                <c:pt idx="330">
                  <c:v>214</c:v>
                </c:pt>
                <c:pt idx="331">
                  <c:v>206</c:v>
                </c:pt>
                <c:pt idx="332">
                  <c:v>206</c:v>
                </c:pt>
                <c:pt idx="333">
                  <c:v>193</c:v>
                </c:pt>
                <c:pt idx="334">
                  <c:v>195</c:v>
                </c:pt>
                <c:pt idx="335">
                  <c:v>226</c:v>
                </c:pt>
                <c:pt idx="336">
                  <c:v>226</c:v>
                </c:pt>
                <c:pt idx="337">
                  <c:v>206</c:v>
                </c:pt>
                <c:pt idx="338">
                  <c:v>187</c:v>
                </c:pt>
                <c:pt idx="339">
                  <c:v>192</c:v>
                </c:pt>
                <c:pt idx="340">
                  <c:v>209</c:v>
                </c:pt>
                <c:pt idx="341">
                  <c:v>211</c:v>
                </c:pt>
                <c:pt idx="342">
                  <c:v>192</c:v>
                </c:pt>
                <c:pt idx="343">
                  <c:v>193</c:v>
                </c:pt>
                <c:pt idx="344">
                  <c:v>203</c:v>
                </c:pt>
                <c:pt idx="345">
                  <c:v>221</c:v>
                </c:pt>
                <c:pt idx="346">
                  <c:v>185</c:v>
                </c:pt>
                <c:pt idx="347">
                  <c:v>217</c:v>
                </c:pt>
                <c:pt idx="348">
                  <c:v>212</c:v>
                </c:pt>
                <c:pt idx="349">
                  <c:v>195</c:v>
                </c:pt>
                <c:pt idx="350">
                  <c:v>201</c:v>
                </c:pt>
                <c:pt idx="351">
                  <c:v>217</c:v>
                </c:pt>
                <c:pt idx="352">
                  <c:v>216</c:v>
                </c:pt>
                <c:pt idx="353">
                  <c:v>182</c:v>
                </c:pt>
                <c:pt idx="354">
                  <c:v>180</c:v>
                </c:pt>
                <c:pt idx="355">
                  <c:v>197</c:v>
                </c:pt>
                <c:pt idx="356">
                  <c:v>189</c:v>
                </c:pt>
                <c:pt idx="357">
                  <c:v>187</c:v>
                </c:pt>
                <c:pt idx="358">
                  <c:v>205</c:v>
                </c:pt>
                <c:pt idx="359">
                  <c:v>210</c:v>
                </c:pt>
                <c:pt idx="360">
                  <c:v>195</c:v>
                </c:pt>
                <c:pt idx="361">
                  <c:v>183</c:v>
                </c:pt>
                <c:pt idx="362">
                  <c:v>193</c:v>
                </c:pt>
                <c:pt idx="363">
                  <c:v>197</c:v>
                </c:pt>
                <c:pt idx="364">
                  <c:v>185</c:v>
                </c:pt>
                <c:pt idx="365">
                  <c:v>187</c:v>
                </c:pt>
                <c:pt idx="366">
                  <c:v>192</c:v>
                </c:pt>
                <c:pt idx="367">
                  <c:v>194</c:v>
                </c:pt>
                <c:pt idx="368">
                  <c:v>189</c:v>
                </c:pt>
                <c:pt idx="369">
                  <c:v>200</c:v>
                </c:pt>
                <c:pt idx="370">
                  <c:v>196</c:v>
                </c:pt>
                <c:pt idx="371">
                  <c:v>209</c:v>
                </c:pt>
                <c:pt idx="372">
                  <c:v>186</c:v>
                </c:pt>
                <c:pt idx="373">
                  <c:v>194</c:v>
                </c:pt>
                <c:pt idx="374">
                  <c:v>190</c:v>
                </c:pt>
                <c:pt idx="375">
                  <c:v>190</c:v>
                </c:pt>
                <c:pt idx="376">
                  <c:v>197</c:v>
                </c:pt>
                <c:pt idx="377">
                  <c:v>168</c:v>
                </c:pt>
                <c:pt idx="378">
                  <c:v>186</c:v>
                </c:pt>
                <c:pt idx="379">
                  <c:v>205</c:v>
                </c:pt>
                <c:pt idx="380">
                  <c:v>187</c:v>
                </c:pt>
                <c:pt idx="381">
                  <c:v>182</c:v>
                </c:pt>
                <c:pt idx="382">
                  <c:v>181</c:v>
                </c:pt>
                <c:pt idx="383">
                  <c:v>196</c:v>
                </c:pt>
                <c:pt idx="384">
                  <c:v>229</c:v>
                </c:pt>
                <c:pt idx="385">
                  <c:v>178</c:v>
                </c:pt>
                <c:pt idx="386">
                  <c:v>172</c:v>
                </c:pt>
                <c:pt idx="387">
                  <c:v>206</c:v>
                </c:pt>
                <c:pt idx="388">
                  <c:v>195</c:v>
                </c:pt>
                <c:pt idx="389">
                  <c:v>185</c:v>
                </c:pt>
                <c:pt idx="390">
                  <c:v>198</c:v>
                </c:pt>
                <c:pt idx="391">
                  <c:v>193</c:v>
                </c:pt>
                <c:pt idx="392">
                  <c:v>190</c:v>
                </c:pt>
                <c:pt idx="393">
                  <c:v>180</c:v>
                </c:pt>
                <c:pt idx="394">
                  <c:v>187</c:v>
                </c:pt>
                <c:pt idx="395">
                  <c:v>191</c:v>
                </c:pt>
                <c:pt idx="396">
                  <c:v>182</c:v>
                </c:pt>
                <c:pt idx="397">
                  <c:v>179</c:v>
                </c:pt>
                <c:pt idx="398">
                  <c:v>171</c:v>
                </c:pt>
                <c:pt idx="399">
                  <c:v>210</c:v>
                </c:pt>
                <c:pt idx="400">
                  <c:v>187</c:v>
                </c:pt>
                <c:pt idx="401">
                  <c:v>185</c:v>
                </c:pt>
                <c:pt idx="402">
                  <c:v>204</c:v>
                </c:pt>
                <c:pt idx="403">
                  <c:v>175</c:v>
                </c:pt>
                <c:pt idx="404">
                  <c:v>188</c:v>
                </c:pt>
                <c:pt idx="405">
                  <c:v>211</c:v>
                </c:pt>
                <c:pt idx="406">
                  <c:v>198</c:v>
                </c:pt>
                <c:pt idx="407">
                  <c:v>179</c:v>
                </c:pt>
                <c:pt idx="408">
                  <c:v>199</c:v>
                </c:pt>
                <c:pt idx="409">
                  <c:v>188</c:v>
                </c:pt>
                <c:pt idx="410">
                  <c:v>169</c:v>
                </c:pt>
                <c:pt idx="411">
                  <c:v>201</c:v>
                </c:pt>
                <c:pt idx="412">
                  <c:v>209</c:v>
                </c:pt>
                <c:pt idx="413">
                  <c:v>186</c:v>
                </c:pt>
                <c:pt idx="414">
                  <c:v>191</c:v>
                </c:pt>
                <c:pt idx="415">
                  <c:v>183</c:v>
                </c:pt>
                <c:pt idx="416">
                  <c:v>200</c:v>
                </c:pt>
                <c:pt idx="417">
                  <c:v>175</c:v>
                </c:pt>
                <c:pt idx="418">
                  <c:v>186</c:v>
                </c:pt>
                <c:pt idx="419">
                  <c:v>197</c:v>
                </c:pt>
                <c:pt idx="420">
                  <c:v>187</c:v>
                </c:pt>
                <c:pt idx="421">
                  <c:v>174</c:v>
                </c:pt>
                <c:pt idx="422">
                  <c:v>206</c:v>
                </c:pt>
                <c:pt idx="423">
                  <c:v>196</c:v>
                </c:pt>
                <c:pt idx="424">
                  <c:v>193</c:v>
                </c:pt>
                <c:pt idx="425">
                  <c:v>165</c:v>
                </c:pt>
                <c:pt idx="426">
                  <c:v>181</c:v>
                </c:pt>
                <c:pt idx="427">
                  <c:v>180</c:v>
                </c:pt>
                <c:pt idx="428">
                  <c:v>189</c:v>
                </c:pt>
                <c:pt idx="429">
                  <c:v>172</c:v>
                </c:pt>
                <c:pt idx="430">
                  <c:v>191</c:v>
                </c:pt>
                <c:pt idx="431">
                  <c:v>202</c:v>
                </c:pt>
                <c:pt idx="432">
                  <c:v>170</c:v>
                </c:pt>
                <c:pt idx="433">
                  <c:v>189</c:v>
                </c:pt>
                <c:pt idx="434">
                  <c:v>187</c:v>
                </c:pt>
                <c:pt idx="435">
                  <c:v>209</c:v>
                </c:pt>
                <c:pt idx="436">
                  <c:v>192</c:v>
                </c:pt>
                <c:pt idx="437">
                  <c:v>167</c:v>
                </c:pt>
                <c:pt idx="438">
                  <c:v>191</c:v>
                </c:pt>
                <c:pt idx="439">
                  <c:v>196</c:v>
                </c:pt>
                <c:pt idx="440">
                  <c:v>189</c:v>
                </c:pt>
                <c:pt idx="441">
                  <c:v>190</c:v>
                </c:pt>
                <c:pt idx="442">
                  <c:v>197</c:v>
                </c:pt>
                <c:pt idx="443">
                  <c:v>193</c:v>
                </c:pt>
                <c:pt idx="444">
                  <c:v>163</c:v>
                </c:pt>
                <c:pt idx="445">
                  <c:v>152</c:v>
                </c:pt>
                <c:pt idx="446">
                  <c:v>177</c:v>
                </c:pt>
                <c:pt idx="447">
                  <c:v>170</c:v>
                </c:pt>
                <c:pt idx="448">
                  <c:v>165</c:v>
                </c:pt>
                <c:pt idx="449">
                  <c:v>165</c:v>
                </c:pt>
                <c:pt idx="450">
                  <c:v>169</c:v>
                </c:pt>
                <c:pt idx="451">
                  <c:v>183</c:v>
                </c:pt>
                <c:pt idx="452">
                  <c:v>150</c:v>
                </c:pt>
                <c:pt idx="453">
                  <c:v>186</c:v>
                </c:pt>
                <c:pt idx="454">
                  <c:v>207</c:v>
                </c:pt>
                <c:pt idx="455">
                  <c:v>191</c:v>
                </c:pt>
                <c:pt idx="456">
                  <c:v>201</c:v>
                </c:pt>
                <c:pt idx="457">
                  <c:v>198</c:v>
                </c:pt>
                <c:pt idx="458">
                  <c:v>208</c:v>
                </c:pt>
                <c:pt idx="459">
                  <c:v>211</c:v>
                </c:pt>
                <c:pt idx="460">
                  <c:v>233</c:v>
                </c:pt>
                <c:pt idx="461">
                  <c:v>192</c:v>
                </c:pt>
                <c:pt idx="462">
                  <c:v>200</c:v>
                </c:pt>
                <c:pt idx="463">
                  <c:v>191</c:v>
                </c:pt>
                <c:pt idx="464">
                  <c:v>202</c:v>
                </c:pt>
                <c:pt idx="465">
                  <c:v>200</c:v>
                </c:pt>
                <c:pt idx="466">
                  <c:v>187</c:v>
                </c:pt>
                <c:pt idx="467">
                  <c:v>198</c:v>
                </c:pt>
                <c:pt idx="468">
                  <c:v>206</c:v>
                </c:pt>
                <c:pt idx="469">
                  <c:v>215</c:v>
                </c:pt>
                <c:pt idx="470">
                  <c:v>187</c:v>
                </c:pt>
                <c:pt idx="471">
                  <c:v>190</c:v>
                </c:pt>
                <c:pt idx="472">
                  <c:v>225</c:v>
                </c:pt>
                <c:pt idx="473">
                  <c:v>177</c:v>
                </c:pt>
                <c:pt idx="474">
                  <c:v>208</c:v>
                </c:pt>
                <c:pt idx="475">
                  <c:v>180</c:v>
                </c:pt>
                <c:pt idx="476">
                  <c:v>191</c:v>
                </c:pt>
                <c:pt idx="477">
                  <c:v>217</c:v>
                </c:pt>
                <c:pt idx="478">
                  <c:v>184</c:v>
                </c:pt>
                <c:pt idx="479">
                  <c:v>203</c:v>
                </c:pt>
                <c:pt idx="480">
                  <c:v>197</c:v>
                </c:pt>
                <c:pt idx="481">
                  <c:v>196</c:v>
                </c:pt>
                <c:pt idx="482">
                  <c:v>193</c:v>
                </c:pt>
                <c:pt idx="483">
                  <c:v>202</c:v>
                </c:pt>
                <c:pt idx="484">
                  <c:v>193</c:v>
                </c:pt>
                <c:pt idx="485">
                  <c:v>216</c:v>
                </c:pt>
                <c:pt idx="486">
                  <c:v>208</c:v>
                </c:pt>
                <c:pt idx="487">
                  <c:v>207</c:v>
                </c:pt>
                <c:pt idx="488">
                  <c:v>191</c:v>
                </c:pt>
                <c:pt idx="489">
                  <c:v>212</c:v>
                </c:pt>
                <c:pt idx="490">
                  <c:v>202</c:v>
                </c:pt>
                <c:pt idx="491">
                  <c:v>178</c:v>
                </c:pt>
              </c:numCache>
            </c:numRef>
          </c:yVal>
          <c:smooth val="1"/>
        </c:ser>
        <c:axId val="93464064"/>
        <c:axId val="93465984"/>
      </c:scatterChart>
      <c:valAx>
        <c:axId val="93464064"/>
        <c:scaling>
          <c:orientation val="minMax"/>
          <c:max val="500"/>
          <c:min val="0"/>
        </c:scaling>
        <c:axPos val="b"/>
        <c:title>
          <c:tx>
            <c:rich>
              <a:bodyPr/>
              <a:lstStyle/>
              <a:p>
                <a:pPr>
                  <a:defRPr lang="en-US"/>
                </a:pPr>
                <a:r>
                  <a:rPr lang="en-US"/>
                  <a:t>Page Number</a:t>
                </a:r>
              </a:p>
            </c:rich>
          </c:tx>
          <c:layout>
            <c:manualLayout>
              <c:xMode val="edge"/>
              <c:yMode val="edge"/>
              <c:x val="0.39871125225368931"/>
              <c:y val="0.88916982354535667"/>
            </c:manualLayout>
          </c:layout>
        </c:title>
        <c:numFmt formatCode="General" sourceLinked="1"/>
        <c:tickLblPos val="nextTo"/>
        <c:txPr>
          <a:bodyPr rot="0" vert="horz"/>
          <a:lstStyle/>
          <a:p>
            <a:pPr>
              <a:defRPr lang="en-US"/>
            </a:pPr>
            <a:endParaRPr lang="zh-TW"/>
          </a:p>
        </c:txPr>
        <c:crossAx val="93465984"/>
        <c:crosses val="autoZero"/>
        <c:crossBetween val="midCat"/>
        <c:majorUnit val="200"/>
        <c:minorUnit val="50"/>
      </c:valAx>
      <c:valAx>
        <c:axId val="93465984"/>
        <c:scaling>
          <c:orientation val="minMax"/>
          <c:max val="1200"/>
          <c:min val="0"/>
        </c:scaling>
        <c:axPos val="l"/>
        <c:majorGridlines/>
        <c:title>
          <c:tx>
            <c:rich>
              <a:bodyPr/>
              <a:lstStyle/>
              <a:p>
                <a:pPr>
                  <a:defRPr lang="en-US"/>
                </a:pPr>
                <a:r>
                  <a:rPr lang="en-US"/>
                  <a:t>Respnse Time [ms]</a:t>
                </a:r>
              </a:p>
            </c:rich>
          </c:tx>
          <c:layout>
            <c:manualLayout>
              <c:xMode val="edge"/>
              <c:yMode val="edge"/>
              <c:x val="1.4732965009208105E-2"/>
              <c:y val="0.34760758179787138"/>
            </c:manualLayout>
          </c:layout>
        </c:title>
        <c:numFmt formatCode="General" sourceLinked="1"/>
        <c:tickLblPos val="nextTo"/>
        <c:txPr>
          <a:bodyPr rot="0" vert="horz"/>
          <a:lstStyle/>
          <a:p>
            <a:pPr>
              <a:defRPr lang="en-US"/>
            </a:pPr>
            <a:endParaRPr lang="zh-TW"/>
          </a:p>
        </c:txPr>
        <c:crossAx val="93464064"/>
        <c:crosses val="autoZero"/>
        <c:crossBetween val="midCat"/>
        <c:majorUnit val="500"/>
        <c:minorUnit val="50"/>
      </c:valAx>
    </c:plotArea>
    <c:legend>
      <c:legendPos val="r"/>
      <c:layout>
        <c:manualLayout>
          <c:xMode val="edge"/>
          <c:yMode val="edge"/>
          <c:x val="0.82567194009005762"/>
          <c:y val="0.20996525919697184"/>
          <c:w val="0.17126994484805441"/>
          <c:h val="0.18883686050871548"/>
        </c:manualLayout>
      </c:layout>
      <c:txPr>
        <a:bodyPr/>
        <a:lstStyle/>
        <a:p>
          <a:pPr>
            <a:defRPr lang="en-US" sz="1200" b="1"/>
          </a:pPr>
          <a:endParaRPr lang="zh-TW"/>
        </a:p>
      </c:txPr>
    </c:legend>
    <c:plotVisOnly val="1"/>
    <c:dispBlanksAs val="gap"/>
  </c:chart>
  <c:txPr>
    <a:bodyPr/>
    <a:lstStyle/>
    <a:p>
      <a:pPr>
        <a:defRPr sz="1100"/>
      </a:pPr>
      <a:endParaRPr lang="zh-TW"/>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4DADD-E05B-4CD2-8569-71E5DBD223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22F5415-4822-44F1-9315-B250AD37617D}" type="pres">
      <dgm:prSet presAssocID="{27F4DADD-E05B-4CD2-8569-71E5DBD22353}" presName="linear" presStyleCnt="0">
        <dgm:presLayoutVars>
          <dgm:animLvl val="lvl"/>
          <dgm:resizeHandles val="exact"/>
        </dgm:presLayoutVars>
      </dgm:prSet>
      <dgm:spPr/>
      <dgm:t>
        <a:bodyPr/>
        <a:lstStyle/>
        <a:p>
          <a:endParaRPr lang="en-US"/>
        </a:p>
      </dgm:t>
    </dgm:pt>
  </dgm:ptLst>
  <dgm:cxnLst>
    <dgm:cxn modelId="{208724E0-31E6-4F63-8601-AE889C85362D}" type="presOf" srcId="{27F4DADD-E05B-4CD2-8569-71E5DBD22353}" destId="{622F5415-4822-44F1-9315-B250AD37617D}"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11/11/2008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9:32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smtClean="0"/>
              <a:t>expensive since it populates using singletons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9:32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400" smtClean="0"/>
              <a:t>Most often, everything takes on a default value typically (but not always) null</a:t>
            </a:r>
          </a:p>
          <a:p>
            <a:r>
              <a:rPr lang="en-US" sz="2800" smtClean="0"/>
              <a:t>Partially implemented in Analysis Services 2005</a:t>
            </a:r>
          </a:p>
          <a:p>
            <a:pPr lvl="1"/>
            <a:r>
              <a:rPr lang="en-US" sz="2400" smtClean="0"/>
              <a:t>See orders of magnitude performance improvement where implemented</a:t>
            </a:r>
          </a:p>
          <a:p>
            <a:endParaRPr lang="en-US" smtClean="0"/>
          </a:p>
          <a:p>
            <a:r>
              <a:rPr lang="en-US" sz="2000" smtClean="0"/>
              <a:t>Extends architecture of the calculation engine to support a logical plan and physical plan</a:t>
            </a:r>
          </a:p>
          <a:p>
            <a:pPr lvl="1"/>
            <a:r>
              <a:rPr lang="en-US" sz="1600" smtClean="0"/>
              <a:t>Allows analysis and optimization of the logical plan</a:t>
            </a:r>
          </a:p>
          <a:p>
            <a:r>
              <a:rPr lang="en-US" sz="2000" smtClean="0"/>
              <a:t>More scalar operations:</a:t>
            </a:r>
          </a:p>
          <a:p>
            <a:pPr lvl="1"/>
            <a:r>
              <a:rPr lang="en-US" sz="1600" smtClean="0"/>
              <a:t>IS, MemberValue, Properties, Name, IsAncestor, IsLeaf, IsSibling</a:t>
            </a:r>
          </a:p>
          <a:p>
            <a:pPr lvl="1"/>
            <a:r>
              <a:rPr lang="en-US" sz="1600" smtClean="0"/>
              <a:t>CalculationPassValue, IIF, CASE</a:t>
            </a:r>
          </a:p>
          <a:p>
            <a:pPr lvl="0"/>
            <a:r>
              <a:rPr lang="en-US" sz="2000" smtClean="0"/>
              <a:t>Member functions:</a:t>
            </a:r>
          </a:p>
          <a:p>
            <a:pPr lvl="1"/>
            <a:r>
              <a:rPr lang="en-US" sz="1600" smtClean="0"/>
              <a:t>PrevMember, NextMember, Lag, Lead, FirstChild, LastChild, Parent, Ancestor, etc.</a:t>
            </a:r>
          </a:p>
          <a:p>
            <a:pPr lvl="1"/>
            <a:r>
              <a:rPr lang="en-US" sz="1600" smtClean="0"/>
              <a:t>Just this category enables subspace computation for a large number of calculation patterns!</a:t>
            </a:r>
          </a:p>
          <a:p>
            <a:r>
              <a:rPr lang="en-US" sz="2000" smtClean="0"/>
              <a:t>Set functions:</a:t>
            </a:r>
          </a:p>
          <a:p>
            <a:pPr lvl="1"/>
            <a:r>
              <a:rPr lang="en-US" sz="1600" smtClean="0"/>
              <a:t>Support subspace computation in limited situations – e.g. inside Aggregate</a:t>
            </a:r>
          </a:p>
          <a:p>
            <a:pPr lvl="1"/>
            <a:r>
              <a:rPr lang="en-US" sz="1600" smtClean="0"/>
              <a:t>Static sets and sets built from static sets can be detected to enable subspace computation for scalar functions:</a:t>
            </a:r>
          </a:p>
          <a:p>
            <a:pPr lvl="2"/>
            <a:r>
              <a:rPr lang="en-US" sz="1200" smtClean="0"/>
              <a:t>E.g. Aggregate( [Geography].[Country].Members ) or Aggregate( Descendants( [USA], 3 ) )</a:t>
            </a:r>
          </a:p>
          <a:p>
            <a:pPr lvl="2"/>
            <a:r>
              <a:rPr lang="en-US" sz="1200" smtClean="0"/>
              <a:t>Lots of set functions have this type of support: Descendants, Children, Hierarchize, Members, etc.</a:t>
            </a:r>
          </a:p>
          <a:p>
            <a:r>
              <a:rPr lang="en-US" sz="2000" smtClean="0"/>
              <a:t>Some examples where subspace computation won’t work:</a:t>
            </a:r>
          </a:p>
          <a:p>
            <a:pPr lvl="1"/>
            <a:r>
              <a:rPr lang="en-US" sz="1600" smtClean="0"/>
              <a:t>Named sets – e.g. Aggregate( [NamedSet] ) will fall back to cell-by-cell mode</a:t>
            </a:r>
          </a:p>
          <a:p>
            <a:pPr lvl="1"/>
            <a:r>
              <a:rPr lang="en-US" sz="1600" smtClean="0"/>
              <a:t>“Dynamic” operations – e.g. [Date].[Fiscal].Lag( </a:t>
            </a:r>
            <a:r>
              <a:rPr lang="en-US" sz="1600" i="1" smtClean="0">
                <a:solidFill>
                  <a:srgbClr val="FFFF00"/>
                </a:solidFill>
              </a:rPr>
              <a:t>[Measures].[Count]</a:t>
            </a:r>
            <a:r>
              <a:rPr lang="en-US" sz="1600" smtClean="0"/>
              <a:t> ) </a:t>
            </a:r>
          </a:p>
          <a:p>
            <a:pPr lvl="1"/>
            <a:r>
              <a:rPr lang="en-US" sz="1600" smtClean="0"/>
              <a:t>Recursion – detecting possible recursion may revert to cell-by-cell</a:t>
            </a:r>
          </a:p>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71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22122B-38D6-4BCC-877F-7F28912ADBAD}" type="slidenum">
              <a:rPr lang="en-US"/>
              <a:pPr defTabSz="912813" fontAlgn="base">
                <a:spcBef>
                  <a:spcPct val="0"/>
                </a:spcBef>
                <a:spcAft>
                  <a:spcPct val="0"/>
                </a:spcAft>
              </a:pPr>
              <a:t>22</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ED3C2E-0C4C-4771-BA1A-3C9DDCB20922}" type="datetime1">
              <a:rPr lang="en-US"/>
              <a:pPr defTabSz="912813" fontAlgn="base">
                <a:spcBef>
                  <a:spcPct val="0"/>
                </a:spcBef>
                <a:spcAft>
                  <a:spcPct val="0"/>
                </a:spcAft>
              </a:pPr>
              <a:t>11/11/2008</a:t>
            </a:fld>
            <a:endParaRPr lang="en-US"/>
          </a:p>
        </p:txBody>
      </p:sp>
      <p:sp>
        <p:nvSpPr>
          <p:cNvPr id="47110"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38037-B4AC-4BF7-BAA3-E2F32BF01F82}"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71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22122B-38D6-4BCC-877F-7F28912ADBAD}" type="slidenum">
              <a:rPr lang="en-US"/>
              <a:pPr defTabSz="912813" fontAlgn="base">
                <a:spcBef>
                  <a:spcPct val="0"/>
                </a:spcBef>
                <a:spcAft>
                  <a:spcPct val="0"/>
                </a:spcAft>
              </a:pPr>
              <a:t>24</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ED3C2E-0C4C-4771-BA1A-3C9DDCB20922}" type="datetime1">
              <a:rPr lang="en-US"/>
              <a:pPr defTabSz="912813" fontAlgn="base">
                <a:spcBef>
                  <a:spcPct val="0"/>
                </a:spcBef>
                <a:spcAft>
                  <a:spcPct val="0"/>
                </a:spcAft>
              </a:pPr>
              <a:t>11/11/2008</a:t>
            </a:fld>
            <a:endParaRPr lang="en-US"/>
          </a:p>
        </p:txBody>
      </p:sp>
      <p:sp>
        <p:nvSpPr>
          <p:cNvPr id="47110"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smtClean="0"/>
              <a:t>在 </a:t>
            </a:r>
            <a:r>
              <a:rPr lang="en-US" altLang="zh-TW" smtClean="0"/>
              <a:t>Incremental</a:t>
            </a:r>
            <a:r>
              <a:rPr lang="en-US" altLang="zh-TW" baseline="0" smtClean="0"/>
              <a:t> Update </a:t>
            </a:r>
            <a:r>
              <a:rPr lang="zh-TW" altLang="en-US" baseline="0" smtClean="0"/>
              <a:t>時，</a:t>
            </a:r>
            <a:r>
              <a:rPr lang="en-US" altLang="zh-TW" baseline="0" smtClean="0"/>
              <a:t>Flexible Attribute </a:t>
            </a:r>
            <a:r>
              <a:rPr lang="zh-TW" altLang="en-US" baseline="0" smtClean="0"/>
              <a:t>的關係要全部清除，重新讀取資料</a:t>
            </a:r>
            <a:endParaRPr lang="en-US" altLang="zh-TW" baseline="0" smtClean="0"/>
          </a:p>
          <a:p>
            <a:r>
              <a:rPr lang="en-US" smtClean="0"/>
              <a:t>Attribute Relationships</a:t>
            </a:r>
            <a:r>
              <a:rPr lang="zh-TW" altLang="en-US" smtClean="0"/>
              <a:t>屬性關聯性</a:t>
            </a:r>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294967295"/>
          <p:cNvSpPr>
            <a:spLocks noGrp="1" noRot="1" noChangeAspect="1" noTextEdit="1"/>
          </p:cNvSpPr>
          <p:nvPr>
            <p:ph type="sldImg"/>
          </p:nvPr>
        </p:nvSpPr>
        <p:spPr>
          <a:noFill/>
          <a:ln cap="flat">
            <a:headEnd type="none" w="med" len="med"/>
            <a:tailEnd type="none" w="med" len="med"/>
          </a:ln>
        </p:spPr>
      </p:sp>
      <p:sp>
        <p:nvSpPr>
          <p:cNvPr id="96259" name="Rectangle 4294967295"/>
          <p:cNvSpPr>
            <a:spLocks noGrp="1"/>
          </p:cNvSpPr>
          <p:nvPr>
            <p:ph type="body" idx="1"/>
          </p:nvPr>
        </p:nvSpPr>
        <p:spPr>
          <a:noFill/>
          <a:ln/>
        </p:spPr>
        <p:txBody>
          <a:bodyPr/>
          <a:lstStyle/>
          <a:p>
            <a:pPr eaLnBrk="1" hangingPunct="1">
              <a:spcBef>
                <a:spcPct val="0"/>
              </a:spcBef>
            </a:pPr>
            <a:r>
              <a:rPr lang="zh-TW" altLang="en-US" smtClean="0"/>
              <a:t>有 </a:t>
            </a:r>
            <a:r>
              <a:rPr lang="en-US" altLang="zh-TW" smtClean="0"/>
              <a:t>Attribute </a:t>
            </a:r>
            <a:r>
              <a:rPr lang="zh-TW" altLang="en-US" smtClean="0"/>
              <a:t>屬性關聯，</a:t>
            </a:r>
            <a:r>
              <a:rPr lang="en-US" altLang="zh-TW" smtClean="0"/>
              <a:t>AS </a:t>
            </a:r>
            <a:r>
              <a:rPr lang="zh-TW" altLang="en-US" smtClean="0"/>
              <a:t>才知道季可以是三個月的加總，否則都要從 </a:t>
            </a:r>
            <a:r>
              <a:rPr lang="en-US" altLang="zh-TW" smtClean="0"/>
              <a:t>Key Attribute </a:t>
            </a:r>
            <a:r>
              <a:rPr lang="zh-TW" altLang="en-US" smtClean="0"/>
              <a:t>開始</a:t>
            </a:r>
            <a:endParaRPr lang="en-US" smtClean="0"/>
          </a:p>
          <a:p>
            <a:pPr eaLnBrk="1" hangingPunct="1">
              <a:spcBef>
                <a:spcPct val="0"/>
              </a:spcBef>
            </a:pPr>
            <a:r>
              <a:rPr lang="en-US" smtClean="0"/>
              <a:t>Overwrite</a:t>
            </a:r>
            <a:r>
              <a:rPr lang="zh-TW" altLang="en-US" smtClean="0"/>
              <a:t> 在 </a:t>
            </a:r>
            <a:r>
              <a:rPr lang="en-US" altLang="zh-TW" smtClean="0"/>
              <a:t>AS</a:t>
            </a:r>
            <a:r>
              <a:rPr lang="zh-TW" altLang="en-US" smtClean="0"/>
              <a:t> 應該代表 </a:t>
            </a:r>
            <a:r>
              <a:rPr lang="en-US" altLang="zh-TW" smtClean="0"/>
              <a:t>CurrentMember </a:t>
            </a:r>
            <a:r>
              <a:rPr lang="zh-TW" altLang="en-US" smtClean="0"/>
              <a:t>要以哪個成員取代</a:t>
            </a:r>
            <a:endParaRPr lang="en-US" altLang="zh-TW" smtClean="0"/>
          </a:p>
          <a:p>
            <a:pPr eaLnBrk="1" hangingPunct="1">
              <a:spcBef>
                <a:spcPct val="0"/>
              </a:spcBef>
            </a:pPr>
            <a:r>
              <a:rPr lang="en-US" smtClean="0"/>
              <a:t>Non-key</a:t>
            </a:r>
            <a:r>
              <a:rPr lang="en-US" baseline="0" smtClean="0"/>
              <a:t> granularity</a:t>
            </a:r>
            <a:r>
              <a:rPr lang="zh-TW" altLang="en-US" baseline="0" smtClean="0"/>
              <a:t>，若是最單位是月，若沒設屬性關聯性，則看季或年的資料會錯</a:t>
            </a:r>
            <a:endParaRPr lang="en-US" smtClean="0"/>
          </a:p>
        </p:txBody>
      </p:sp>
      <p:sp>
        <p:nvSpPr>
          <p:cNvPr id="96260" name="Shape 4294967295"/>
          <p:cNvSpPr>
            <a:spLocks noGrp="1"/>
          </p:cNvSpPr>
          <p:nvPr>
            <p:ph type="dt" sz="quarter" idx="1"/>
          </p:nvPr>
        </p:nvSpPr>
        <p:spPr>
          <a:noFill/>
          <a:ln>
            <a:headEnd/>
            <a:tailEnd/>
          </a:ln>
        </p:spPr>
        <p:txBody>
          <a:bodyPr/>
          <a:lstStyle/>
          <a:p>
            <a:fld id="{9F999360-B2E6-4EE1-991A-5A83B2854BEB}" type="datetime8">
              <a:rPr lang="en-US">
                <a:cs typeface="Arial" charset="0"/>
              </a:rPr>
              <a:pPr/>
              <a:t>11/11/2008 9:32 AM</a:t>
            </a:fld>
            <a:endParaRPr lang="en-US">
              <a:cs typeface="Arial" charset="0"/>
            </a:endParaRPr>
          </a:p>
        </p:txBody>
      </p:sp>
      <p:sp>
        <p:nvSpPr>
          <p:cNvPr id="96261" name="Shape 4294967295"/>
          <p:cNvSpPr>
            <a:spLocks noGrp="1"/>
          </p:cNvSpPr>
          <p:nvPr>
            <p:ph type="ftr" sz="quarter" idx="4"/>
          </p:nvPr>
        </p:nvSpPr>
        <p:spPr>
          <a:noFill/>
          <a:ln>
            <a:headEnd/>
            <a:tailEnd/>
          </a:ln>
        </p:spPr>
        <p:txBody>
          <a:bodyPr/>
          <a:lstStyle/>
          <a:p>
            <a:r>
              <a:rPr lang="en-US">
                <a:cs typeface="Arial" charset="0"/>
              </a:rPr>
              <a:t>© 2006 Microsoft Corporation. All rights reserved. Microsoft, Windows, Windows Vista and other product names are or may be registered trademarks and/or trademarks in the U.S. and/or other countries.</a:t>
            </a:r>
          </a:p>
          <a:p>
            <a:r>
              <a:rPr lang="en-US">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cs typeface="Arial" charset="0"/>
              </a:rPr>
            </a:br>
            <a:r>
              <a:rPr lang="en-US">
                <a:cs typeface="Arial" charset="0"/>
              </a:rPr>
              <a:t>MICROSOFT MAKES NO WARRANTIES, EXPRESS, IMPLIED OR STATUTORY, AS TO THE INFORMATION IN THIS PRESENTATION.</a:t>
            </a:r>
          </a:p>
        </p:txBody>
      </p:sp>
      <p:sp>
        <p:nvSpPr>
          <p:cNvPr id="96262" name="Shape 4294967295"/>
          <p:cNvSpPr>
            <a:spLocks noGrp="1"/>
          </p:cNvSpPr>
          <p:nvPr>
            <p:ph type="sldNum" sz="quarter" idx="5"/>
          </p:nvPr>
        </p:nvSpPr>
        <p:spPr>
          <a:noFill/>
          <a:ln>
            <a:headEnd/>
            <a:tailEnd/>
          </a:ln>
        </p:spPr>
        <p:txBody>
          <a:bodyPr/>
          <a:lstStyle/>
          <a:p>
            <a:fld id="{673A49A1-B5AD-4EB2-9193-CD27E4D2DF0F}" type="slidenum">
              <a:rPr lang="en-US">
                <a:cs typeface="Arial" charset="0"/>
              </a:rPr>
              <a:pPr/>
              <a:t>27</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71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22122B-38D6-4BCC-877F-7F28912ADBAD}" type="slidenum">
              <a:rPr lang="en-US"/>
              <a:pPr defTabSz="912813" fontAlgn="base">
                <a:spcBef>
                  <a:spcPct val="0"/>
                </a:spcBef>
                <a:spcAft>
                  <a:spcPct val="0"/>
                </a:spcAft>
              </a:pPr>
              <a:t>29</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ED3C2E-0C4C-4771-BA1A-3C9DDCB20922}" type="datetime1">
              <a:rPr lang="en-US"/>
              <a:pPr defTabSz="912813" fontAlgn="base">
                <a:spcBef>
                  <a:spcPct val="0"/>
                </a:spcBef>
                <a:spcAft>
                  <a:spcPct val="0"/>
                </a:spcAft>
              </a:pPr>
              <a:t>11/11/2008</a:t>
            </a:fld>
            <a:endParaRPr lang="en-US"/>
          </a:p>
        </p:txBody>
      </p:sp>
      <p:sp>
        <p:nvSpPr>
          <p:cNvPr id="47110"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71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22122B-38D6-4BCC-877F-7F28912ADBAD}" type="slidenum">
              <a:rPr lang="en-US"/>
              <a:pPr defTabSz="912813" fontAlgn="base">
                <a:spcBef>
                  <a:spcPct val="0"/>
                </a:spcBef>
                <a:spcAft>
                  <a:spcPct val="0"/>
                </a:spcAft>
              </a:pPr>
              <a:t>31</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ED3C2E-0C4C-4771-BA1A-3C9DDCB20922}" type="datetime1">
              <a:rPr lang="en-US"/>
              <a:pPr defTabSz="912813" fontAlgn="base">
                <a:spcBef>
                  <a:spcPct val="0"/>
                </a:spcBef>
                <a:spcAft>
                  <a:spcPct val="0"/>
                </a:spcAft>
              </a:pPr>
              <a:t>11/11/2008</a:t>
            </a:fld>
            <a:endParaRPr lang="en-US"/>
          </a:p>
        </p:txBody>
      </p:sp>
      <p:sp>
        <p:nvSpPr>
          <p:cNvPr id="47110"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smtClean="0"/>
              <a:t>Scalable Shared Databases</a:t>
            </a:r>
            <a:r>
              <a:rPr lang="zh-TW" altLang="en-US" sz="900" smtClean="0"/>
              <a:t> </a:t>
            </a:r>
            <a:r>
              <a:rPr lang="zh-TW" altLang="en-US" smtClean="0"/>
              <a:t>可擴展的共享資料庫</a:t>
            </a:r>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smtClean="0"/>
              <a:t>但複製時，要多個 </a:t>
            </a:r>
            <a:r>
              <a:rPr lang="en-US" altLang="zh-TW" smtClean="0"/>
              <a:t>Instance </a:t>
            </a:r>
            <a:r>
              <a:rPr lang="zh-TW" altLang="en-US" smtClean="0"/>
              <a:t>卸離該 </a:t>
            </a:r>
            <a:r>
              <a:rPr lang="en-US" altLang="zh-TW" smtClean="0"/>
              <a:t>DB</a:t>
            </a:r>
            <a:r>
              <a:rPr lang="zh-TW" altLang="en-US" smtClean="0"/>
              <a:t>，才能複製</a:t>
            </a:r>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ltLang="zh-TW" smtClean="0"/>
          </a:p>
        </p:txBody>
      </p:sp>
      <p:sp>
        <p:nvSpPr>
          <p:cNvPr id="4" name="Slide Number Placeholder 3"/>
          <p:cNvSpPr>
            <a:spLocks noGrp="1"/>
          </p:cNvSpPr>
          <p:nvPr>
            <p:ph type="sldNum" sz="quarter" idx="5"/>
          </p:nvPr>
        </p:nvSpPr>
        <p:spPr/>
        <p:txBody>
          <a:bodyPr/>
          <a:lstStyle/>
          <a:p>
            <a:pPr>
              <a:defRPr/>
            </a:pPr>
            <a:fld id="{34893099-0739-4D58-ABE7-4243D3C0832F}"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ltLang="zh-TW" smtClean="0"/>
          </a:p>
        </p:txBody>
      </p:sp>
      <p:sp>
        <p:nvSpPr>
          <p:cNvPr id="4" name="Slide Number Placeholder 3"/>
          <p:cNvSpPr>
            <a:spLocks noGrp="1"/>
          </p:cNvSpPr>
          <p:nvPr>
            <p:ph type="sldNum" sz="quarter" idx="5"/>
          </p:nvPr>
        </p:nvSpPr>
        <p:spPr/>
        <p:txBody>
          <a:bodyPr/>
          <a:lstStyle/>
          <a:p>
            <a:pPr>
              <a:defRPr/>
            </a:pPr>
            <a:fld id="{4E250B03-92F5-4495-B298-4E4E9FC82079}" type="slidenum">
              <a:rPr lang="en-US" smtClean="0"/>
              <a:pPr>
                <a:defRPr/>
              </a:pPr>
              <a:t>37</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altLang="zh-TW" smtClean="0"/>
          </a:p>
        </p:txBody>
      </p:sp>
      <p:sp>
        <p:nvSpPr>
          <p:cNvPr id="4" name="Slide Number Placeholder 3"/>
          <p:cNvSpPr>
            <a:spLocks noGrp="1"/>
          </p:cNvSpPr>
          <p:nvPr>
            <p:ph type="sldNum" sz="quarter" idx="5"/>
          </p:nvPr>
        </p:nvSpPr>
        <p:spPr/>
        <p:txBody>
          <a:bodyPr/>
          <a:lstStyle/>
          <a:p>
            <a:pPr>
              <a:defRPr/>
            </a:pPr>
            <a:fld id="{FDB851CF-D5C6-42E5-A1EA-230AAFD9B92D}" type="slidenum">
              <a:rPr lang="en-US" smtClean="0"/>
              <a:pPr>
                <a:defRPr/>
              </a:pPr>
              <a:t>40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ltLang="zh-TW" smtClean="0"/>
          </a:p>
        </p:txBody>
      </p:sp>
      <p:sp>
        <p:nvSpPr>
          <p:cNvPr id="4" name="Slide Number Placeholder 3"/>
          <p:cNvSpPr>
            <a:spLocks noGrp="1"/>
          </p:cNvSpPr>
          <p:nvPr>
            <p:ph type="sldNum" sz="quarter" idx="5"/>
          </p:nvPr>
        </p:nvSpPr>
        <p:spPr/>
        <p:txBody>
          <a:bodyPr/>
          <a:lstStyle/>
          <a:p>
            <a:pPr>
              <a:defRPr/>
            </a:pPr>
            <a:fld id="{CF3FD2B1-4E0D-48F6-B355-068CC4C61B1C}" type="slidenum">
              <a:rPr lang="en-US" smtClean="0"/>
              <a:pPr>
                <a:defRPr/>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ltLang="zh-TW" smtClean="0"/>
          </a:p>
        </p:txBody>
      </p:sp>
      <p:sp>
        <p:nvSpPr>
          <p:cNvPr id="4" name="Slide Number Placeholder 3"/>
          <p:cNvSpPr>
            <a:spLocks noGrp="1"/>
          </p:cNvSpPr>
          <p:nvPr>
            <p:ph type="sldNum" sz="quarter" idx="5"/>
          </p:nvPr>
        </p:nvSpPr>
        <p:spPr/>
        <p:txBody>
          <a:bodyPr/>
          <a:lstStyle/>
          <a:p>
            <a:pPr>
              <a:defRPr/>
            </a:pPr>
            <a:fld id="{F487879B-8F48-4935-B74F-E75D7030C552}" type="slidenum">
              <a:rPr lang="en-US" smtClean="0"/>
              <a:pPr>
                <a:defRPr/>
              </a:pPr>
              <a:t>43</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altLang="zh-TW" smtClean="0"/>
          </a:p>
        </p:txBody>
      </p:sp>
      <p:sp>
        <p:nvSpPr>
          <p:cNvPr id="4" name="Slide Number Placeholder 3"/>
          <p:cNvSpPr>
            <a:spLocks noGrp="1"/>
          </p:cNvSpPr>
          <p:nvPr>
            <p:ph type="sldNum" sz="quarter" idx="5"/>
          </p:nvPr>
        </p:nvSpPr>
        <p:spPr/>
        <p:txBody>
          <a:bodyPr/>
          <a:lstStyle/>
          <a:p>
            <a:pPr>
              <a:defRPr/>
            </a:pPr>
            <a:fld id="{E9A7E296-3B59-48A1-B6E2-EAF69D3DC2E1}" type="slidenum">
              <a:rPr lang="en-US" smtClean="0"/>
              <a:pPr>
                <a:defRPr/>
              </a:pPr>
              <a:t>45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71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22122B-38D6-4BCC-877F-7F28912ADBAD}" type="slidenum">
              <a:rPr lang="en-US"/>
              <a:pPr defTabSz="912813" fontAlgn="base">
                <a:spcBef>
                  <a:spcPct val="0"/>
                </a:spcBef>
                <a:spcAft>
                  <a:spcPct val="0"/>
                </a:spcAft>
              </a:pPr>
              <a:t>53</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ED3C2E-0C4C-4771-BA1A-3C9DDCB20922}" type="datetime1">
              <a:rPr lang="en-US"/>
              <a:pPr defTabSz="912813" fontAlgn="base">
                <a:spcBef>
                  <a:spcPct val="0"/>
                </a:spcBef>
                <a:spcAft>
                  <a:spcPct val="0"/>
                </a:spcAft>
              </a:pPr>
              <a:t>11/11/2008</a:t>
            </a:fld>
            <a:endParaRPr lang="en-US"/>
          </a:p>
        </p:txBody>
      </p:sp>
      <p:sp>
        <p:nvSpPr>
          <p:cNvPr id="47110"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342E0B-3FA8-4C31-AB10-544E2BE0DCD8}" type="slidenum">
              <a:rPr lang="zh-TW" altLang="en-US"/>
              <a:pPr/>
              <a:t>54</a:t>
            </a:fld>
            <a:endParaRPr lang="en-US" altLang="zh-TW"/>
          </a:p>
        </p:txBody>
      </p:sp>
      <p:sp>
        <p:nvSpPr>
          <p:cNvPr id="790530" name="Rectangle 2"/>
          <p:cNvSpPr>
            <a:spLocks noGrp="1" noRot="1" noChangeAspect="1" noChangeArrowheads="1" noTextEdit="1"/>
          </p:cNvSpPr>
          <p:nvPr>
            <p:ph type="sldImg"/>
          </p:nvPr>
        </p:nvSpPr>
        <p:spPr>
          <a:xfrm>
            <a:off x="1104900" y="685488"/>
            <a:ext cx="4648200" cy="3429000"/>
          </a:xfrm>
          <a:ln/>
        </p:spPr>
      </p:sp>
      <p:sp>
        <p:nvSpPr>
          <p:cNvPr id="790531" name="Rectangle 3"/>
          <p:cNvSpPr>
            <a:spLocks noGrp="1" noChangeArrowheads="1"/>
          </p:cNvSpPr>
          <p:nvPr>
            <p:ph type="body" idx="1"/>
          </p:nvPr>
        </p:nvSpPr>
        <p:spPr>
          <a:xfrm>
            <a:off x="685800" y="4344025"/>
            <a:ext cx="5486400" cy="4114488"/>
          </a:xfrm>
        </p:spPr>
        <p:txBody>
          <a:bodyPr/>
          <a:lstStyle/>
          <a:p>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9:32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9:32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517B9FA-B381-4312-A3AC-48142EA1E138}" type="slidenum">
              <a:rPr lang="en-US" smtClean="0"/>
              <a:pPr/>
              <a:t>11</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In SSIS 2005, the design environment was Visual</a:t>
            </a:r>
            <a:r>
              <a:rPr lang="en-US" baseline="0" dirty="0" smtClean="0"/>
              <a:t> Studio for Applications (VSA) which limited development to the Visual Basic .NET language and only supported references to a limited set of assemblies. </a:t>
            </a:r>
          </a:p>
          <a:p>
            <a:pPr eaLnBrk="1" hangingPunct="1"/>
            <a:endParaRPr lang="en-US" baseline="0" dirty="0" smtClean="0"/>
          </a:p>
          <a:p>
            <a:pPr eaLnBrk="1" hangingPunct="1"/>
            <a:r>
              <a:rPr lang="en-US" baseline="0" dirty="0" smtClean="0"/>
              <a:t>The new design environment of Visual Studio Tools for Applications (VSTA) increases developer productivity by allowing the developer to choose which .NET language to use, enabling references to all .NET assemblies, and supporting the creation of proxy classes for Web services. In addition, the requirement that all script be precompiled improves script performance.</a:t>
            </a:r>
          </a:p>
          <a:p>
            <a:pPr eaLnBrk="1" hangingPunct="1"/>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Mention the s</a:t>
            </a:r>
            <a:r>
              <a:rPr lang="en-US" dirty="0" smtClean="0"/>
              <a:t>eamless upgrade of script tasks and transforms</a:t>
            </a:r>
            <a:r>
              <a:rPr lang="en-US" baseline="0" dirty="0" smtClean="0"/>
              <a:t> and command-line tool for bulk upgrade. </a:t>
            </a:r>
            <a:r>
              <a:rPr lang="en-US" dirty="0" smtClean="0"/>
              <a:t>Note that packages can execute with VSA script without conversion but with performance degradation.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p>
        </p:txBody>
      </p:sp>
      <p:sp>
        <p:nvSpPr>
          <p:cNvPr id="5" name="Date Placeholder 4"/>
          <p:cNvSpPr>
            <a:spLocks noGrp="1"/>
          </p:cNvSpPr>
          <p:nvPr>
            <p:ph type="dt" idx="10"/>
          </p:nvPr>
        </p:nvSpPr>
        <p:spPr/>
        <p:txBody>
          <a:bodyPr/>
          <a:lstStyle/>
          <a:p>
            <a:pPr>
              <a:defRPr/>
            </a:pPr>
            <a:endParaRPr lang="en-US" dirty="0"/>
          </a:p>
        </p:txBody>
      </p:sp>
      <p:sp>
        <p:nvSpPr>
          <p:cNvPr id="6" name="Header Placeholder 5"/>
          <p:cNvSpPr>
            <a:spLocks noGrp="1"/>
          </p:cNvSpPr>
          <p:nvPr>
            <p:ph type="hdr" sz="quarter" idx="11"/>
          </p:nvPr>
        </p:nvSpPr>
        <p:spPr/>
        <p:txBody>
          <a:bodyPr/>
          <a:lstStyle/>
          <a:p>
            <a:pPr>
              <a:defRPr/>
            </a:pPr>
            <a:r>
              <a:rPr lang="en-US" smtClean="0"/>
              <a:t>Microsoft BI Voyage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9:32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baseline="0">
                <a:solidFill>
                  <a:schemeClr val="tx1"/>
                </a:solidFill>
                <a:effectLst/>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zh-TW" altLang="en-US" smtClean="0"/>
              <a:t>按一下以編輯母片標題樣式</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zh-TW" altLang="en-US" smtClean="0"/>
              <a:t>按一下以編輯母片文字樣式</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55399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微軟正黑體" pitchFamily="34" charset="-120"/>
                <a:cs typeface="+mj-cs"/>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55399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微軟正黑體" pitchFamily="34" charset="-120"/>
                <a:cs typeface="+mj-cs"/>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a:xfrm>
            <a:off x="6553200" y="6356350"/>
            <a:ext cx="2133600" cy="365125"/>
          </a:xfrm>
          <a:prstGeom prst="rect">
            <a:avLst/>
          </a:prstGeom>
        </p:spPr>
        <p:txBody>
          <a:bodyPr/>
          <a:lstStyle/>
          <a:p>
            <a:fld id="{EFD5A5E3-ED6D-4393-B150-D14B9F28E9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Text Placeholder 6"/>
          <p:cNvSpPr>
            <a:spLocks noGrp="1"/>
          </p:cNvSpPr>
          <p:nvPr>
            <p:ph type="body" sz="quarter" idx="10" hasCustomPrompt="1"/>
          </p:nvPr>
        </p:nvSpPr>
        <p:spPr>
          <a:xfrm>
            <a:off x="1368424" y="190499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aseline="0">
                <a:ea typeface="微軟正黑體"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baseline="0">
                <a:ea typeface="微軟正黑體" pitchFamily="34" charset="-120"/>
              </a:defRPr>
            </a:lvl1pPr>
            <a:lvl2pPr>
              <a:lnSpc>
                <a:spcPct val="90000"/>
              </a:lnSpc>
              <a:defRPr baseline="0">
                <a:ea typeface="微軟正黑體" pitchFamily="34" charset="-120"/>
              </a:defRPr>
            </a:lvl2pPr>
            <a:lvl3pPr>
              <a:lnSpc>
                <a:spcPct val="90000"/>
              </a:lnSpc>
              <a:defRPr baseline="0">
                <a:ea typeface="微軟正黑體" pitchFamily="34" charset="-120"/>
              </a:defRPr>
            </a:lvl3pPr>
            <a:lvl4pPr>
              <a:lnSpc>
                <a:spcPct val="90000"/>
              </a:lnSpc>
              <a:defRPr baseline="0">
                <a:ea typeface="微軟正黑體" pitchFamily="34" charset="-120"/>
              </a:defRPr>
            </a:lvl4pPr>
            <a:lvl5pPr>
              <a:lnSpc>
                <a:spcPct val="90000"/>
              </a:lnSpc>
              <a:defRPr baseline="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ContentForground.png"/>
          <p:cNvPicPr>
            <a:picLocks noChangeAspect="1"/>
          </p:cNvPicPr>
          <p:nvPr userDrawn="1"/>
        </p:nvPicPr>
        <p:blipFill>
          <a:blip r:embed="rId2"/>
          <a:stretch>
            <a:fillRect/>
          </a:stretch>
        </p:blipFill>
        <p:spPr>
          <a:xfrm>
            <a:off x="32"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png"/>
          <p:cNvPicPr>
            <a:picLocks noChangeAspect="1"/>
          </p:cNvPicPr>
          <p:nvPr/>
        </p:nvPicPr>
        <p:blipFill>
          <a:blip r:embed="rId15"/>
          <a:stretch>
            <a:fillRect/>
          </a:stretch>
        </p:blipFill>
        <p:spPr>
          <a:xfrm>
            <a:off x="0" y="0"/>
            <a:ext cx="9144000" cy="6858000"/>
          </a:xfrm>
          <a:prstGeom prst="rect">
            <a:avLst/>
          </a:prstGeom>
        </p:spPr>
      </p:pic>
      <p:pic>
        <p:nvPicPr>
          <p:cNvPr id="4" name="Picture 3" descr="ContentForground.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 id="2147483752" r:id="rId13"/>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微軟正黑體" pitchFamily="34" charset="-120"/>
          <a:cs typeface="Arial" charset="0"/>
        </a:defRPr>
      </a:lvl1pPr>
    </p:titleStyle>
    <p:bodyStyle>
      <a:lvl1pPr marL="463550" indent="-463550" algn="l" defTabSz="914363" rtl="0" eaLnBrk="1" latinLnBrk="0" hangingPunct="1">
        <a:lnSpc>
          <a:spcPct val="90000"/>
        </a:lnSpc>
        <a:spcBef>
          <a:spcPct val="20000"/>
        </a:spcBef>
        <a:buSzPct val="120000"/>
        <a:buFontTx/>
        <a:buBlip>
          <a:blip r:embed="rId16"/>
        </a:buBlip>
        <a:defRPr sz="3200" kern="1200" baseline="0">
          <a:solidFill>
            <a:schemeClr val="tx1"/>
          </a:solidFill>
          <a:latin typeface="Calibri" pitchFamily="34" charset="0"/>
          <a:ea typeface="微軟正黑體" pitchFamily="34" charset="-120"/>
          <a:cs typeface="+mn-cs"/>
        </a:defRPr>
      </a:lvl1pPr>
      <a:lvl2pPr marL="833438" indent="-369888" algn="l" defTabSz="914363" rtl="0" eaLnBrk="1" latinLnBrk="0" hangingPunct="1">
        <a:lnSpc>
          <a:spcPct val="90000"/>
        </a:lnSpc>
        <a:spcBef>
          <a:spcPct val="20000"/>
        </a:spcBef>
        <a:buFontTx/>
        <a:buBlip>
          <a:blip r:embed="rId16"/>
        </a:buBlip>
        <a:defRPr sz="2800" kern="1200" baseline="0">
          <a:solidFill>
            <a:schemeClr val="tx1"/>
          </a:solidFill>
          <a:latin typeface="Calibri" pitchFamily="34" charset="0"/>
          <a:ea typeface="微軟正黑體" pitchFamily="34" charset="-120"/>
          <a:cs typeface="+mn-cs"/>
        </a:defRPr>
      </a:lvl2pPr>
      <a:lvl3pPr marL="1168400" indent="-346075" algn="l" defTabSz="914363" rtl="0" eaLnBrk="1" latinLnBrk="0" hangingPunct="1">
        <a:lnSpc>
          <a:spcPct val="90000"/>
        </a:lnSpc>
        <a:spcBef>
          <a:spcPct val="20000"/>
        </a:spcBef>
        <a:buFontTx/>
        <a:buBlip>
          <a:blip r:embed="rId16"/>
        </a:buBlip>
        <a:defRPr sz="2400" kern="1200" baseline="0">
          <a:solidFill>
            <a:schemeClr val="tx1"/>
          </a:solidFill>
          <a:latin typeface="Calibri" pitchFamily="34" charset="0"/>
          <a:ea typeface="微軟正黑體" pitchFamily="34" charset="-120"/>
          <a:cs typeface="+mn-cs"/>
        </a:defRPr>
      </a:lvl3pPr>
      <a:lvl4pPr marL="1516063" indent="-347663" algn="l" defTabSz="914363" rtl="0" eaLnBrk="1" latinLnBrk="0" hangingPunct="1">
        <a:lnSpc>
          <a:spcPct val="90000"/>
        </a:lnSpc>
        <a:spcBef>
          <a:spcPct val="20000"/>
        </a:spcBef>
        <a:buFontTx/>
        <a:buBlip>
          <a:blip r:embed="rId16"/>
        </a:buBlip>
        <a:defRPr sz="2400" kern="1200" baseline="0">
          <a:solidFill>
            <a:schemeClr val="tx1"/>
          </a:solidFill>
          <a:latin typeface="Calibri" pitchFamily="34" charset="0"/>
          <a:ea typeface="微軟正黑體" pitchFamily="34" charset="-120"/>
          <a:cs typeface="+mn-cs"/>
        </a:defRPr>
      </a:lvl4pPr>
      <a:lvl5pPr marL="1852613" indent="-325438" algn="l" defTabSz="914363" rtl="0" eaLnBrk="1" latinLnBrk="0" hangingPunct="1">
        <a:lnSpc>
          <a:spcPct val="90000"/>
        </a:lnSpc>
        <a:spcBef>
          <a:spcPct val="20000"/>
        </a:spcBef>
        <a:buFontTx/>
        <a:buBlip>
          <a:blip r:embed="rId16"/>
        </a:buBlip>
        <a:defRPr sz="2400" kern="1200" baseline="0">
          <a:solidFill>
            <a:schemeClr val="tx1"/>
          </a:solidFill>
          <a:latin typeface="Calibri" pitchFamily="34" charset="0"/>
          <a:ea typeface="微軟正黑體" pitchFamily="34" charset="-12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altLang="zh-TW" dirty="0" smtClean="0"/>
              <a:t> SQL Server 2008 </a:t>
            </a:r>
            <a:r>
              <a:rPr lang="zh-TW" altLang="en-US" dirty="0" smtClean="0"/>
              <a:t>商業智慧</a:t>
            </a:r>
            <a:endParaRPr lang="en-US" dirty="0">
              <a:ea typeface="微軟正黑體" pitchFamily="34" charset="-120"/>
            </a:endParaRPr>
          </a:p>
        </p:txBody>
      </p:sp>
      <p:sp>
        <p:nvSpPr>
          <p:cNvPr id="3" name="Subtitle 2"/>
          <p:cNvSpPr>
            <a:spLocks noGrp="1"/>
          </p:cNvSpPr>
          <p:nvPr>
            <p:ph type="subTitle" idx="1"/>
          </p:nvPr>
        </p:nvSpPr>
        <p:spPr/>
        <p:txBody>
          <a:bodyPr/>
          <a:lstStyle/>
          <a:p>
            <a:r>
              <a:rPr lang="zh-TW" altLang="en-US" dirty="0" smtClean="0"/>
              <a:t>胡百敬</a:t>
            </a:r>
            <a:endParaRPr lang="en-US" altLang="zh-TW" dirty="0" smtClean="0">
              <a:ea typeface="微軟正黑體" pitchFamily="34" charset="-120"/>
            </a:endParaRPr>
          </a:p>
          <a:p>
            <a:pPr>
              <a:lnSpc>
                <a:spcPct val="150000"/>
              </a:lnSpc>
            </a:pPr>
            <a:r>
              <a:rPr lang="zh-TW" altLang="en-US" dirty="0" smtClean="0"/>
              <a:t>精誠公司 恆逸資訊</a:t>
            </a:r>
            <a:endParaRPr lang="en-US" dirty="0">
              <a:ea typeface="微軟正黑體" pitchFamily="34" charset="-120"/>
            </a:endParaRPr>
          </a:p>
        </p:txBody>
      </p:sp>
      <p:sp>
        <p:nvSpPr>
          <p:cNvPr id="5" name="Text Placeholder 8"/>
          <p:cNvSpPr txBox="1">
            <a:spLocks/>
          </p:cNvSpPr>
          <p:nvPr/>
        </p:nvSpPr>
        <p:spPr>
          <a:xfrm>
            <a:off x="729663" y="228600"/>
            <a:ext cx="3838575" cy="276999"/>
          </a:xfrm>
          <a:prstGeom prst="rect">
            <a:avLst/>
          </a:prstGeom>
        </p:spPr>
        <p:txBody>
          <a:bodyPr/>
          <a:lstStyle/>
          <a:p>
            <a:pPr marL="463550" lvl="0" indent="-463550">
              <a:lnSpc>
                <a:spcPct val="90000"/>
              </a:lnSpc>
              <a:spcBef>
                <a:spcPct val="20000"/>
              </a:spcBef>
              <a:buSzPct val="120000"/>
              <a:defRPr/>
            </a:pP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6" name="Picture 641" descr="C:\Users\a-sseim.REDMOND\Desktop\SQL08_v_rgb_r.png"/>
          <p:cNvPicPr>
            <a:picLocks noChangeAspect="1" noChangeArrowheads="1"/>
          </p:cNvPicPr>
          <p:nvPr/>
        </p:nvPicPr>
        <p:blipFill>
          <a:blip r:embed="rId3"/>
          <a:srcRect l="24626" r="27409" b="28601"/>
          <a:stretch>
            <a:fillRect/>
          </a:stretch>
        </p:blipFill>
        <p:spPr bwMode="auto">
          <a:xfrm>
            <a:off x="6134104" y="4786322"/>
            <a:ext cx="1219200" cy="1132114"/>
          </a:xfrm>
          <a:prstGeom prst="rect">
            <a:avLst/>
          </a:prstGeom>
          <a:noFill/>
          <a:effectLst>
            <a:outerShdw blurRad="50800" dist="38100" dir="5400000" algn="t" rotWithShape="0">
              <a:prstClr val="black">
                <a:alpha val="40000"/>
              </a:prstClr>
            </a:outerShdw>
          </a:effectLst>
        </p:spPr>
      </p:pic>
      <p:pic>
        <p:nvPicPr>
          <p:cNvPr id="7" name="Picture 2"/>
          <p:cNvPicPr>
            <a:picLocks noChangeAspect="1" noChangeArrowheads="1"/>
          </p:cNvPicPr>
          <p:nvPr/>
        </p:nvPicPr>
        <p:blipFill>
          <a:blip r:embed="rId4"/>
          <a:srcRect/>
          <a:stretch>
            <a:fillRect/>
          </a:stretch>
        </p:blipFill>
        <p:spPr bwMode="auto">
          <a:xfrm>
            <a:off x="5143504" y="5827244"/>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t>資料倉儲</a:t>
            </a:r>
            <a:r>
              <a:rPr lang="en-US" altLang="zh-TW" dirty="0" smtClean="0"/>
              <a:t>(Data Warehouse)</a:t>
            </a:r>
            <a:r>
              <a:rPr lang="zh-TW" altLang="en-US" dirty="0" smtClean="0"/>
              <a:t>的增強</a:t>
            </a:r>
            <a:endParaRPr lang="en-US" altLang="zh-TW" dirty="0" smtClean="0"/>
          </a:p>
          <a:p>
            <a:r>
              <a:rPr lang="en-US" altLang="zh-TW" dirty="0" smtClean="0">
                <a:solidFill>
                  <a:srgbClr val="FFC000"/>
                </a:solidFill>
              </a:rPr>
              <a:t>Integration Services</a:t>
            </a:r>
            <a:r>
              <a:rPr lang="zh-TW" altLang="en-US" dirty="0" smtClean="0">
                <a:solidFill>
                  <a:srgbClr val="FFC000"/>
                </a:solidFill>
              </a:rPr>
              <a:t> 的增強</a:t>
            </a:r>
            <a:endParaRPr lang="en-US" altLang="zh-TW" dirty="0" smtClean="0">
              <a:solidFill>
                <a:srgbClr val="FFC000"/>
              </a:solidFill>
            </a:endParaRPr>
          </a:p>
          <a:p>
            <a:r>
              <a:rPr lang="en-US" altLang="zh-TW" dirty="0" smtClean="0"/>
              <a:t>Analysis Services</a:t>
            </a:r>
            <a:r>
              <a:rPr lang="zh-TW" altLang="en-US" dirty="0" smtClean="0"/>
              <a:t> 的增強</a:t>
            </a:r>
          </a:p>
          <a:p>
            <a:r>
              <a:rPr lang="en-US" altLang="zh-TW" dirty="0" smtClean="0"/>
              <a:t>Reporting Services</a:t>
            </a:r>
            <a:r>
              <a:rPr lang="zh-TW" altLang="en-US" dirty="0" smtClean="0"/>
              <a:t> 的增強</a:t>
            </a:r>
            <a:endParaRPr lang="en-US" altLang="zh-TW"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20" y="214290"/>
            <a:ext cx="7735668" cy="664797"/>
          </a:xfrm>
        </p:spPr>
        <p:txBody>
          <a:bodyPr/>
          <a:lstStyle/>
          <a:p>
            <a:pPr eaLnBrk="1" hangingPunct="1"/>
            <a:r>
              <a:rPr lang="en-US" dirty="0" smtClean="0"/>
              <a:t>VSTA</a:t>
            </a:r>
          </a:p>
        </p:txBody>
      </p:sp>
      <p:sp>
        <p:nvSpPr>
          <p:cNvPr id="8195" name="Rectangle 3"/>
          <p:cNvSpPr>
            <a:spLocks noGrp="1" noChangeArrowheads="1"/>
          </p:cNvSpPr>
          <p:nvPr>
            <p:ph type="body" idx="1"/>
          </p:nvPr>
        </p:nvSpPr>
        <p:spPr>
          <a:xfrm>
            <a:off x="357158" y="1463040"/>
            <a:ext cx="7726138" cy="3151632"/>
          </a:xfrm>
        </p:spPr>
        <p:txBody>
          <a:bodyPr vert="horz" wrap="square" lIns="0" tIns="0" rIns="0" bIns="0" rtlCol="0">
            <a:spAutoFit/>
          </a:bodyPr>
          <a:lstStyle/>
          <a:p>
            <a:r>
              <a:rPr lang="zh-TW" altLang="en-US" dirty="0" smtClean="0"/>
              <a:t>完整地整合 </a:t>
            </a:r>
            <a:r>
              <a:rPr lang="en-US" altLang="zh-TW" dirty="0" smtClean="0"/>
              <a:t>.NET </a:t>
            </a:r>
            <a:r>
              <a:rPr lang="zh-TW" altLang="en-US" dirty="0" smtClean="0"/>
              <a:t>程式碼開發</a:t>
            </a:r>
            <a:r>
              <a:rPr lang="en-US" altLang="zh-TW" dirty="0" smtClean="0"/>
              <a:t>/</a:t>
            </a:r>
            <a:r>
              <a:rPr lang="zh-TW" altLang="en-US" dirty="0" smtClean="0"/>
              <a:t>除錯環境</a:t>
            </a:r>
            <a:endParaRPr lang="en-US" altLang="en-US" dirty="0" smtClean="0"/>
          </a:p>
          <a:p>
            <a:r>
              <a:rPr lang="zh-TW" altLang="en-US" dirty="0" smtClean="0"/>
              <a:t>支援</a:t>
            </a:r>
            <a:r>
              <a:rPr lang="en-US" altLang="en-US" dirty="0" smtClean="0"/>
              <a:t> Visual C# .NET </a:t>
            </a:r>
          </a:p>
          <a:p>
            <a:r>
              <a:rPr lang="zh-TW" altLang="en-US" dirty="0" smtClean="0"/>
              <a:t>可以參照到所有的</a:t>
            </a:r>
            <a:r>
              <a:rPr lang="en-US" altLang="en-US" dirty="0" smtClean="0"/>
              <a:t> .NET assemblies</a:t>
            </a:r>
          </a:p>
          <a:p>
            <a:r>
              <a:rPr lang="zh-TW" altLang="en-US" dirty="0" smtClean="0"/>
              <a:t>可以建立 </a:t>
            </a:r>
            <a:r>
              <a:rPr lang="en-US" altLang="en-US" dirty="0" smtClean="0"/>
              <a:t>Web services</a:t>
            </a:r>
            <a:r>
              <a:rPr lang="zh-TW" altLang="en-US" dirty="0" smtClean="0"/>
              <a:t> 的</a:t>
            </a:r>
            <a:endParaRPr lang="en-US" altLang="en-US" dirty="0" smtClean="0"/>
          </a:p>
          <a:p>
            <a:r>
              <a:rPr lang="zh-TW" altLang="en-US" dirty="0" smtClean="0"/>
              <a:t>可以選擇封裝參數</a:t>
            </a:r>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6" name="Title 5"/>
          <p:cNvSpPr>
            <a:spLocks noGrp="1"/>
          </p:cNvSpPr>
          <p:nvPr>
            <p:ph type="ctrTitle"/>
          </p:nvPr>
        </p:nvSpPr>
        <p:spPr/>
        <p:txBody>
          <a:bodyPr/>
          <a:lstStyle/>
          <a:p>
            <a:r>
              <a:rPr altLang="zh-TW" smtClean="0"/>
              <a:t>VSTA</a:t>
            </a:r>
            <a:endParaRPr lang="en-US" dirty="0"/>
          </a:p>
        </p:txBody>
      </p:sp>
      <p:sp>
        <p:nvSpPr>
          <p:cNvPr id="9" name="Subtitle 8"/>
          <p:cNvSpPr>
            <a:spLocks noGrp="1"/>
          </p:cNvSpPr>
          <p:nvPr>
            <p:ph type="subTitle" idx="1"/>
          </p:nvPr>
        </p:nvSpPr>
        <p:spPr/>
        <p:txBody>
          <a:bodyPr/>
          <a:lstStyle/>
          <a:p>
            <a:endParaRPr lang="en-US"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SSIS</a:t>
            </a:r>
            <a:r>
              <a:rPr lang="zh-TW" altLang="en-US" dirty="0" smtClean="0"/>
              <a:t> </a:t>
            </a:r>
            <a:r>
              <a:rPr lang="en-US" altLang="zh-TW" dirty="0" smtClean="0"/>
              <a:t>2008</a:t>
            </a:r>
            <a:r>
              <a:rPr lang="zh-TW" altLang="en-US" dirty="0" smtClean="0"/>
              <a:t>全新功能</a:t>
            </a:r>
            <a:r>
              <a:rPr lang="en-US" altLang="zh-TW" dirty="0" smtClean="0"/>
              <a:t>(</a:t>
            </a:r>
            <a:r>
              <a:rPr lang="zh-TW" altLang="en-US" dirty="0" smtClean="0"/>
              <a:t>控制流程</a:t>
            </a:r>
            <a:r>
              <a:rPr lang="en-US" altLang="zh-TW" dirty="0" smtClean="0"/>
              <a:t>)</a:t>
            </a:r>
            <a:endParaRPr lang="zh-TW" altLang="en-US" dirty="0"/>
          </a:p>
        </p:txBody>
      </p:sp>
      <p:sp>
        <p:nvSpPr>
          <p:cNvPr id="3" name="內容版面配置區 2"/>
          <p:cNvSpPr>
            <a:spLocks noGrp="1"/>
          </p:cNvSpPr>
          <p:nvPr>
            <p:ph idx="1"/>
          </p:nvPr>
        </p:nvSpPr>
        <p:spPr>
          <a:xfrm>
            <a:off x="381000" y="1412875"/>
            <a:ext cx="8382000" cy="4949047"/>
          </a:xfrm>
        </p:spPr>
        <p:txBody>
          <a:bodyPr/>
          <a:lstStyle/>
          <a:p>
            <a:pPr>
              <a:lnSpc>
                <a:spcPct val="100000"/>
              </a:lnSpc>
            </a:pPr>
            <a:r>
              <a:rPr lang="zh-TW" altLang="en-US" b="0" dirty="0" smtClean="0"/>
              <a:t>新增「資料分析工作（</a:t>
            </a:r>
            <a:r>
              <a:rPr lang="en-US" altLang="zh-TW" b="0" dirty="0" smtClean="0"/>
              <a:t>Data Profiling</a:t>
            </a:r>
            <a:r>
              <a:rPr lang="zh-TW" altLang="en-US" b="0" dirty="0" smtClean="0"/>
              <a:t> </a:t>
            </a:r>
            <a:r>
              <a:rPr lang="en-US" altLang="zh-TW" b="0" dirty="0" smtClean="0"/>
              <a:t>Task</a:t>
            </a:r>
            <a:r>
              <a:rPr lang="zh-TW" altLang="en-US" b="0" dirty="0" smtClean="0"/>
              <a:t>）」，以分析</a:t>
            </a:r>
            <a:r>
              <a:rPr lang="en-US" altLang="zh-TW" b="0" dirty="0" smtClean="0"/>
              <a:t>SQL Server</a:t>
            </a:r>
            <a:r>
              <a:rPr lang="zh-TW" altLang="en-US" b="0" dirty="0" smtClean="0"/>
              <a:t>資料庫中的資料特徵</a:t>
            </a:r>
          </a:p>
          <a:p>
            <a:pPr lvl="1">
              <a:lnSpc>
                <a:spcPct val="100000"/>
              </a:lnSpc>
            </a:pPr>
            <a:r>
              <a:rPr lang="zh-TW" altLang="en-US" b="0" dirty="0" smtClean="0"/>
              <a:t>欄位中資料</a:t>
            </a:r>
            <a:r>
              <a:rPr lang="zh-TW" altLang="en-US" b="0" dirty="0" smtClean="0"/>
              <a:t>值的</a:t>
            </a:r>
            <a:r>
              <a:rPr lang="zh-TW" altLang="en-US" b="0" dirty="0" smtClean="0"/>
              <a:t>長度分布（</a:t>
            </a:r>
            <a:r>
              <a:rPr lang="en-US" altLang="zh-TW" b="0" dirty="0" smtClean="0"/>
              <a:t>Distribution</a:t>
            </a:r>
            <a:r>
              <a:rPr lang="zh-TW" altLang="en-US" b="0" dirty="0" smtClean="0"/>
              <a:t>）</a:t>
            </a:r>
            <a:endParaRPr lang="zh-TW" altLang="en-US" b="0" dirty="0" smtClean="0"/>
          </a:p>
          <a:p>
            <a:pPr lvl="1">
              <a:lnSpc>
                <a:spcPct val="100000"/>
              </a:lnSpc>
            </a:pPr>
            <a:r>
              <a:rPr lang="zh-TW" altLang="en-US" b="0" dirty="0" smtClean="0"/>
              <a:t>欄位中值是</a:t>
            </a:r>
            <a:r>
              <a:rPr lang="en-US" altLang="zh-TW" b="0" dirty="0" smtClean="0"/>
              <a:t>Null</a:t>
            </a:r>
            <a:r>
              <a:rPr lang="zh-TW" altLang="en-US" b="0" dirty="0" smtClean="0"/>
              <a:t>的紀錄數所占</a:t>
            </a:r>
            <a:r>
              <a:rPr lang="zh-TW" altLang="en-US" b="0" dirty="0" smtClean="0"/>
              <a:t>百分比</a:t>
            </a:r>
            <a:endParaRPr lang="zh-TW" altLang="en-US" b="0" dirty="0" smtClean="0"/>
          </a:p>
          <a:p>
            <a:pPr lvl="1">
              <a:lnSpc>
                <a:spcPct val="100000"/>
              </a:lnSpc>
            </a:pPr>
            <a:r>
              <a:rPr lang="zh-TW" altLang="en-US" b="0" dirty="0" smtClean="0"/>
              <a:t>資料欄位值的分布（</a:t>
            </a:r>
            <a:r>
              <a:rPr lang="en-US" altLang="zh-TW" b="0" dirty="0" smtClean="0"/>
              <a:t>Distribution</a:t>
            </a:r>
            <a:r>
              <a:rPr lang="zh-TW" altLang="en-US" b="0" dirty="0" smtClean="0"/>
              <a:t>）</a:t>
            </a:r>
            <a:endParaRPr lang="zh-TW" altLang="en-US" b="0" dirty="0" smtClean="0"/>
          </a:p>
          <a:p>
            <a:pPr lvl="1">
              <a:lnSpc>
                <a:spcPct val="100000"/>
              </a:lnSpc>
            </a:pPr>
            <a:r>
              <a:rPr lang="zh-TW" altLang="en-US" b="0" dirty="0" smtClean="0"/>
              <a:t>資料欄位的資料值統計，如最大、最小等，這與欄位的資料類型</a:t>
            </a:r>
            <a:r>
              <a:rPr lang="zh-TW" altLang="en-US" b="0" dirty="0" smtClean="0"/>
              <a:t>有關</a:t>
            </a:r>
            <a:endParaRPr lang="zh-TW" altLang="en-US" b="0" dirty="0" smtClean="0"/>
          </a:p>
          <a:p>
            <a:pPr lvl="1">
              <a:lnSpc>
                <a:spcPct val="100000"/>
              </a:lnSpc>
            </a:pPr>
            <a:r>
              <a:rPr lang="zh-TW" altLang="en-US" b="0" dirty="0" smtClean="0"/>
              <a:t>比對字串欄位的值符合規則運算式（</a:t>
            </a:r>
            <a:r>
              <a:rPr lang="en-US" altLang="zh-TW" b="0" dirty="0" smtClean="0"/>
              <a:t>regular expression</a:t>
            </a:r>
            <a:r>
              <a:rPr lang="zh-TW" altLang="en-US" b="0" dirty="0" smtClean="0"/>
              <a:t>）所訂格式的紀錄</a:t>
            </a:r>
            <a:r>
              <a:rPr lang="zh-TW" altLang="en-US" b="0" dirty="0" smtClean="0"/>
              <a:t>比例</a:t>
            </a:r>
            <a:endParaRPr lang="en-US" altLang="zh-TW" b="0" dirty="0" smtClean="0"/>
          </a:p>
          <a:p>
            <a:pPr lvl="1">
              <a:lnSpc>
                <a:spcPct val="100000"/>
              </a:lnSpc>
            </a:pPr>
            <a:r>
              <a:rPr lang="zh-TW" altLang="en-US" dirty="0" smtClean="0"/>
              <a:t>分析資料欄位間關聯性</a:t>
            </a:r>
            <a:endParaRPr lang="zh-TW" altLang="en-US" b="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dirty="0" smtClean="0"/>
              <a:t>SSIS</a:t>
            </a:r>
            <a:r>
              <a:rPr lang="zh-TW" altLang="en-US" dirty="0" smtClean="0"/>
              <a:t> </a:t>
            </a:r>
            <a:r>
              <a:rPr lang="en-US" altLang="zh-TW" dirty="0" smtClean="0"/>
              <a:t>2008</a:t>
            </a:r>
            <a:r>
              <a:rPr lang="zh-TW" altLang="en-US" dirty="0" smtClean="0"/>
              <a:t>全新功能</a:t>
            </a:r>
            <a:r>
              <a:rPr lang="en-US" altLang="zh-TW" dirty="0" smtClean="0"/>
              <a:t>(</a:t>
            </a:r>
            <a:r>
              <a:rPr lang="zh-TW" altLang="en-US" dirty="0" smtClean="0"/>
              <a:t>資料流程</a:t>
            </a:r>
            <a:r>
              <a:rPr lang="en-US" altLang="zh-TW" dirty="0" smtClean="0"/>
              <a:t>)</a:t>
            </a:r>
            <a:endParaRPr lang="zh-TW" altLang="en-US" dirty="0" smtClean="0"/>
          </a:p>
        </p:txBody>
      </p:sp>
      <p:sp>
        <p:nvSpPr>
          <p:cNvPr id="31747" name="內容版面配置區 2"/>
          <p:cNvSpPr>
            <a:spLocks noGrp="1"/>
          </p:cNvSpPr>
          <p:nvPr>
            <p:ph idx="1"/>
          </p:nvPr>
        </p:nvSpPr>
        <p:spPr>
          <a:xfrm>
            <a:off x="381000" y="1412875"/>
            <a:ext cx="8382000" cy="5367623"/>
          </a:xfrm>
        </p:spPr>
        <p:txBody>
          <a:bodyPr/>
          <a:lstStyle/>
          <a:p>
            <a:r>
              <a:rPr lang="zh-TW" altLang="en-US" b="0" dirty="0" smtClean="0"/>
              <a:t>原「</a:t>
            </a:r>
            <a:r>
              <a:rPr lang="en-US" altLang="zh-TW" b="0" dirty="0" err="1" smtClean="0"/>
              <a:t>DataReader</a:t>
            </a:r>
            <a:r>
              <a:rPr lang="zh-TW" altLang="en-US" b="0" dirty="0" smtClean="0"/>
              <a:t>來源」更名</a:t>
            </a:r>
            <a:r>
              <a:rPr lang="zh-TW" altLang="en-US" dirty="0" smtClean="0"/>
              <a:t>成「 </a:t>
            </a:r>
            <a:r>
              <a:rPr lang="en-US" altLang="zh-TW" b="0" dirty="0" smtClean="0"/>
              <a:t>ADO .NET</a:t>
            </a:r>
            <a:r>
              <a:rPr lang="zh-TW" altLang="en-US" b="0" dirty="0" smtClean="0"/>
              <a:t> </a:t>
            </a:r>
            <a:r>
              <a:rPr lang="zh-TW" altLang="en-US" dirty="0" smtClean="0"/>
              <a:t>來源」，</a:t>
            </a:r>
            <a:r>
              <a:rPr lang="zh-TW" altLang="en-US" b="0" dirty="0" smtClean="0"/>
              <a:t>運用 </a:t>
            </a:r>
            <a:r>
              <a:rPr lang="en-US" altLang="zh-TW" b="0" dirty="0" smtClean="0"/>
              <a:t>ADO.NET connectivity</a:t>
            </a:r>
            <a:r>
              <a:rPr lang="zh-TW" altLang="en-US" b="0" dirty="0" smtClean="0"/>
              <a:t> 技術最佳存取資料效能，新增</a:t>
            </a:r>
            <a:r>
              <a:rPr lang="zh-TW" altLang="en-US" dirty="0" smtClean="0"/>
              <a:t>「 </a:t>
            </a:r>
            <a:r>
              <a:rPr lang="en-US" altLang="zh-TW" dirty="0" smtClean="0"/>
              <a:t>ADO .NET</a:t>
            </a:r>
            <a:r>
              <a:rPr lang="zh-TW" altLang="en-US" dirty="0" smtClean="0"/>
              <a:t> 目的」</a:t>
            </a:r>
            <a:endParaRPr lang="en-US" altLang="zh-TW" b="0" dirty="0" smtClean="0"/>
          </a:p>
          <a:p>
            <a:r>
              <a:rPr lang="zh-TW" altLang="en-US" b="0" dirty="0" smtClean="0"/>
              <a:t>提升查閱</a:t>
            </a:r>
            <a:r>
              <a:rPr lang="en-US" altLang="zh-TW" b="0" dirty="0" smtClean="0"/>
              <a:t>(lookup)</a:t>
            </a:r>
            <a:r>
              <a:rPr lang="zh-TW" altLang="en-US" b="0" dirty="0" smtClean="0"/>
              <a:t>效能</a:t>
            </a:r>
            <a:endParaRPr lang="en-US" altLang="zh-TW" b="0" dirty="0" smtClean="0"/>
          </a:p>
          <a:p>
            <a:r>
              <a:rPr lang="zh-TW" altLang="en-US" dirty="0" smtClean="0"/>
              <a:t>新增快取連接管理員</a:t>
            </a:r>
            <a:endParaRPr lang="en-US" altLang="zh-TW" dirty="0" smtClean="0"/>
          </a:p>
          <a:p>
            <a:r>
              <a:rPr lang="zh-TW" altLang="en-US" dirty="0" smtClean="0"/>
              <a:t>「快取轉換」元件將資料流程中已取得的資料寫入「快取連接管理員」，而「快取連接管理員」將資料留在記憶體中或存入硬碟檔案，待其他的資料流程使用</a:t>
            </a:r>
            <a:endParaRPr lang="en-US" altLang="zh-TW" b="0" dirty="0" smtClean="0"/>
          </a:p>
          <a:p>
            <a:r>
              <a:rPr lang="zh-TW" altLang="en-US" b="0" dirty="0" smtClean="0"/>
              <a:t>可讓多個元件執行時分享執行緒</a:t>
            </a:r>
            <a:endParaRPr lang="en-US" altLang="zh-TW" b="0" dirty="0" smtClean="0"/>
          </a:p>
          <a:p>
            <a:endParaRPr lang="zh-TW" alt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p:txBody>
          <a:bodyPr/>
          <a:lstStyle/>
          <a:p>
            <a:r>
              <a:rPr lang="zh-TW" altLang="en-US" smtClean="0"/>
              <a:t>查閱</a:t>
            </a:r>
            <a:r>
              <a:rPr altLang="zh-TW" smtClean="0"/>
              <a:t>(</a:t>
            </a:r>
            <a:r>
              <a:rPr lang="en-US" smtClean="0"/>
              <a:t>Lookup</a:t>
            </a:r>
            <a:r>
              <a:rPr altLang="zh-TW" smtClean="0"/>
              <a:t>)</a:t>
            </a:r>
            <a:r>
              <a:rPr lang="zh-TW" altLang="en-US" smtClean="0"/>
              <a:t>元件</a:t>
            </a:r>
            <a:endParaRPr lang="en-US" dirty="0"/>
          </a:p>
        </p:txBody>
      </p:sp>
      <p:sp>
        <p:nvSpPr>
          <p:cNvPr id="8" name="Text Placeholder 7"/>
          <p:cNvSpPr>
            <a:spLocks noGrp="1"/>
          </p:cNvSpPr>
          <p:nvPr>
            <p:ph idx="1"/>
          </p:nvPr>
        </p:nvSpPr>
        <p:spPr>
          <a:xfrm>
            <a:off x="381000" y="1412875"/>
            <a:ext cx="8382000" cy="4598182"/>
          </a:xfrm>
        </p:spPr>
        <p:txBody>
          <a:bodyPr/>
          <a:lstStyle/>
          <a:p>
            <a:pPr marL="342900" lvl="0" indent="-342900"/>
            <a:r>
              <a:rPr lang="zh-TW" altLang="en-US" sz="2800" dirty="0" smtClean="0"/>
              <a:t>操作的三種模式</a:t>
            </a:r>
            <a:endParaRPr lang="en-US" sz="2800" dirty="0" smtClean="0"/>
          </a:p>
          <a:p>
            <a:pPr marL="800100" lvl="1" indent="-400050"/>
            <a:r>
              <a:rPr lang="zh-TW" altLang="en-US" sz="2000" dirty="0" smtClean="0"/>
              <a:t>完整快取：小的查閱資料集</a:t>
            </a:r>
            <a:endParaRPr lang="en-US" sz="2000" dirty="0" smtClean="0"/>
          </a:p>
          <a:p>
            <a:pPr marL="800100" lvl="1" indent="-400050"/>
            <a:r>
              <a:rPr lang="zh-TW" altLang="en-US" sz="2000" dirty="0" smtClean="0"/>
              <a:t>沒有快取：易變的查閱資料集</a:t>
            </a:r>
            <a:endParaRPr lang="en-US" sz="2000" dirty="0" smtClean="0"/>
          </a:p>
          <a:p>
            <a:pPr marL="800100" lvl="1" indent="-400050"/>
            <a:r>
              <a:rPr lang="zh-TW" altLang="en-US" sz="2000" dirty="0" smtClean="0"/>
              <a:t>部分快取：大型查閱資料集</a:t>
            </a:r>
            <a:endParaRPr lang="en-US" sz="2000" dirty="0" smtClean="0"/>
          </a:p>
          <a:p>
            <a:pPr marL="400050" lvl="0" indent="-400050"/>
            <a:r>
              <a:rPr lang="zh-TW" altLang="en-US" sz="2800" dirty="0" smtClean="0"/>
              <a:t>記憶體與效能間的抉擇</a:t>
            </a:r>
            <a:endParaRPr lang="en-US" sz="2800" dirty="0" smtClean="0"/>
          </a:p>
          <a:p>
            <a:pPr marL="800100" lvl="1" indent="-336550"/>
            <a:r>
              <a:rPr lang="zh-TW" altLang="en-US" sz="2000" dirty="0" smtClean="0"/>
              <a:t>完整快取效能最佳，但使用最多記憶體，且耗時一次載入全部記錄</a:t>
            </a:r>
            <a:endParaRPr lang="en-US" sz="2000" dirty="0" smtClean="0"/>
          </a:p>
          <a:p>
            <a:pPr marL="800100" lvl="1" indent="-336550"/>
            <a:r>
              <a:rPr lang="zh-TW" altLang="en-US" sz="2000" dirty="0" smtClean="0"/>
              <a:t>部分快取是在快取中沒有時，就到來源端查，查完後將該記錄放入快取，可能最終仍放入大量資料，但可能不需載入完整的查閱資料表</a:t>
            </a:r>
            <a:endParaRPr lang="en-US" sz="2000" dirty="0" smtClean="0"/>
          </a:p>
          <a:p>
            <a:pPr marL="800100" lvl="1" indent="-336550"/>
            <a:r>
              <a:rPr lang="zh-TW" altLang="en-US" sz="2000" dirty="0" smtClean="0"/>
              <a:t>無快取就不需使用記憶體，但耗時</a:t>
            </a:r>
            <a:endParaRPr lang="en-US" sz="2000" dirty="0" smtClean="0"/>
          </a:p>
          <a:p>
            <a:pPr marL="400050" lvl="0" indent="-400050"/>
            <a:r>
              <a:rPr lang="zh-TW" altLang="en-US" sz="2800" dirty="0" smtClean="0"/>
              <a:t>使用的最佳做法</a:t>
            </a:r>
            <a:endParaRPr lang="en-US" sz="2800" dirty="0" smtClean="0"/>
          </a:p>
          <a:p>
            <a:pPr marL="800100" lvl="1" indent="-336550"/>
            <a:r>
              <a:rPr lang="zh-TW" altLang="en-US" sz="2000" dirty="0" smtClean="0"/>
              <a:t>使用瀑布式查閱</a:t>
            </a:r>
            <a:endParaRPr lang="en-US" sz="2000" dirty="0" smtClean="0"/>
          </a:p>
          <a:p>
            <a:pPr marL="800100" lvl="1" indent="-336550"/>
            <a:r>
              <a:rPr lang="en-US" sz="2000" dirty="0" smtClean="0"/>
              <a:t>Merge Join </a:t>
            </a:r>
            <a:r>
              <a:rPr lang="zh-TW" altLang="en-US" sz="2000" dirty="0" smtClean="0"/>
              <a:t>可能是另一個選擇</a:t>
            </a:r>
            <a:endParaRPr lang="en-US" sz="20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6" name="Title 5"/>
          <p:cNvSpPr>
            <a:spLocks noGrp="1"/>
          </p:cNvSpPr>
          <p:nvPr>
            <p:ph type="ctrTitle"/>
          </p:nvPr>
        </p:nvSpPr>
        <p:spPr/>
        <p:txBody>
          <a:bodyPr/>
          <a:lstStyle/>
          <a:p>
            <a:r>
              <a:rPr lang="zh-TW" altLang="en-US" dirty="0" smtClean="0"/>
              <a:t>查閱</a:t>
            </a:r>
            <a:endParaRPr lang="en-US" dirty="0"/>
          </a:p>
        </p:txBody>
      </p:sp>
      <p:sp>
        <p:nvSpPr>
          <p:cNvPr id="9" name="Subtitle 8"/>
          <p:cNvSpPr>
            <a:spLocks noGrp="1"/>
          </p:cNvSpPr>
          <p:nvPr>
            <p:ph type="subTitle" idx="1"/>
          </p:nvPr>
        </p:nvSpPr>
        <p:spPr/>
        <p:txBody>
          <a:bodyPr/>
          <a:lstStyle/>
          <a:p>
            <a:endParaRPr lang="en-US"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t>資料倉儲</a:t>
            </a:r>
            <a:r>
              <a:rPr lang="en-US" altLang="zh-TW" dirty="0" smtClean="0"/>
              <a:t>(Data Warehouse)</a:t>
            </a:r>
            <a:r>
              <a:rPr lang="zh-TW" altLang="en-US" dirty="0" smtClean="0"/>
              <a:t>的增強</a:t>
            </a:r>
            <a:endParaRPr lang="en-US" altLang="zh-TW" dirty="0" smtClean="0"/>
          </a:p>
          <a:p>
            <a:r>
              <a:rPr lang="en-US" altLang="zh-TW" dirty="0" smtClean="0"/>
              <a:t>Integration Services</a:t>
            </a:r>
            <a:r>
              <a:rPr lang="zh-TW" altLang="en-US" dirty="0" smtClean="0"/>
              <a:t> 的增強</a:t>
            </a:r>
            <a:endParaRPr lang="en-US" altLang="zh-TW" dirty="0" smtClean="0"/>
          </a:p>
          <a:p>
            <a:r>
              <a:rPr lang="en-US" altLang="zh-TW" dirty="0" smtClean="0">
                <a:solidFill>
                  <a:srgbClr val="FFC000"/>
                </a:solidFill>
              </a:rPr>
              <a:t>Analysis Services</a:t>
            </a:r>
            <a:r>
              <a:rPr lang="zh-TW" altLang="en-US" dirty="0" smtClean="0">
                <a:solidFill>
                  <a:srgbClr val="FFC000"/>
                </a:solidFill>
              </a:rPr>
              <a:t> 的增強</a:t>
            </a:r>
          </a:p>
          <a:p>
            <a:r>
              <a:rPr lang="en-US" altLang="zh-TW" dirty="0" smtClean="0"/>
              <a:t>Reporting Services</a:t>
            </a:r>
            <a:r>
              <a:rPr lang="zh-TW" altLang="en-US" dirty="0" smtClean="0"/>
              <a:t> 的增強</a:t>
            </a:r>
            <a:endParaRPr lang="en-US" altLang="zh-TW"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zh-TW" altLang="en-US" dirty="0" smtClean="0"/>
              <a:t>工具</a:t>
            </a:r>
            <a:r>
              <a:rPr lang="zh-TW" altLang="en-US" dirty="0" smtClean="0"/>
              <a:t>程式</a:t>
            </a:r>
            <a:r>
              <a:rPr lang="zh-TW" altLang="en-US" dirty="0" smtClean="0"/>
              <a:t>：起始</a:t>
            </a:r>
            <a:r>
              <a:rPr lang="zh-TW" altLang="en-US" dirty="0" smtClean="0"/>
              <a:t>就設計對</a:t>
            </a:r>
            <a:endParaRPr lang="en-US" dirty="0"/>
          </a:p>
        </p:txBody>
      </p:sp>
      <p:sp>
        <p:nvSpPr>
          <p:cNvPr id="20483" name="Content Placeholder 6"/>
          <p:cNvSpPr>
            <a:spLocks noGrp="1"/>
          </p:cNvSpPr>
          <p:nvPr>
            <p:ph idx="1"/>
          </p:nvPr>
        </p:nvSpPr>
        <p:spPr>
          <a:xfrm>
            <a:off x="381000" y="1905000"/>
            <a:ext cx="8382000" cy="3557897"/>
          </a:xfrm>
        </p:spPr>
        <p:txBody>
          <a:bodyPr/>
          <a:lstStyle/>
          <a:p>
            <a:r>
              <a:rPr lang="zh-TW" altLang="en-US" sz="2800" smtClean="0"/>
              <a:t>背景</a:t>
            </a:r>
            <a:endParaRPr lang="en-US" sz="2800" dirty="0" smtClean="0"/>
          </a:p>
          <a:p>
            <a:pPr lvl="1"/>
            <a:r>
              <a:rPr lang="en-US" sz="2400" smtClean="0"/>
              <a:t>OLAP </a:t>
            </a:r>
            <a:r>
              <a:rPr lang="zh-TW" altLang="en-US" sz="2400" smtClean="0"/>
              <a:t>的商業模型可能非常複雜，許多物件有彼此的依存性</a:t>
            </a:r>
            <a:endParaRPr lang="en-US" sz="2400" dirty="0" smtClean="0"/>
          </a:p>
          <a:p>
            <a:pPr lvl="1"/>
            <a:r>
              <a:rPr lang="zh-TW" altLang="en-US" sz="2400" smtClean="0"/>
              <a:t>一般也不了解最佳設計方式與效能調教技巧</a:t>
            </a:r>
            <a:r>
              <a:rPr lang="en-US" sz="2400" smtClean="0"/>
              <a:t> </a:t>
            </a:r>
            <a:endParaRPr lang="en-US" sz="2400" dirty="0" smtClean="0"/>
          </a:p>
          <a:p>
            <a:r>
              <a:rPr lang="en-US" sz="2800" dirty="0" smtClean="0"/>
              <a:t>AS </a:t>
            </a:r>
            <a:r>
              <a:rPr lang="en-US" sz="2800" smtClean="0"/>
              <a:t>2008 </a:t>
            </a:r>
            <a:r>
              <a:rPr lang="zh-TW" altLang="en-US" sz="2800" smtClean="0"/>
              <a:t>強化</a:t>
            </a:r>
            <a:endParaRPr lang="en-US" sz="2800" dirty="0" smtClean="0"/>
          </a:p>
          <a:p>
            <a:pPr lvl="1"/>
            <a:r>
              <a:rPr lang="zh-TW" altLang="en-US" sz="2400" smtClean="0"/>
              <a:t>易用，節省開發時間</a:t>
            </a:r>
            <a:r>
              <a:rPr lang="en-US" altLang="zh-TW" sz="2400" smtClean="0"/>
              <a:t>/</a:t>
            </a:r>
            <a:r>
              <a:rPr lang="zh-TW" altLang="en-US" sz="2400" smtClean="0"/>
              <a:t>成本，並強化產品核心價值</a:t>
            </a:r>
            <a:endParaRPr lang="en-US" sz="2400" dirty="0" smtClean="0"/>
          </a:p>
          <a:p>
            <a:pPr lvl="1"/>
            <a:r>
              <a:rPr lang="zh-TW" altLang="en-US" sz="2400" smtClean="0"/>
              <a:t>在物件模型與使用者介面，內建最佳設計方式與效能調教技巧</a:t>
            </a:r>
            <a:r>
              <a:rPr lang="en-US" sz="2400" smtClean="0"/>
              <a:t> </a:t>
            </a:r>
            <a:endParaRPr lang="en-US" sz="2400" dirty="0" smtClean="0"/>
          </a:p>
          <a:p>
            <a:pPr lvl="1"/>
            <a:r>
              <a:rPr lang="zh-TW" altLang="en-US" sz="2400" smtClean="0"/>
              <a:t>修改設計界面的關鍵區域，讓產生的結果自然最佳化</a:t>
            </a:r>
            <a:endParaRPr lang="en-US" sz="24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503728" cy="1329595"/>
          </a:xfrm>
        </p:spPr>
        <p:txBody>
          <a:bodyPr/>
          <a:lstStyle/>
          <a:p>
            <a:r>
              <a:rPr lang="en-US" smtClean="0"/>
              <a:t>MDX </a:t>
            </a:r>
            <a:r>
              <a:rPr lang="zh-TW" altLang="en-US" smtClean="0"/>
              <a:t>查詢效能：</a:t>
            </a:r>
            <a:r>
              <a:rPr lang="en-US" smtClean="0"/>
              <a:t>Subspace </a:t>
            </a:r>
            <a:r>
              <a:rPr lang="zh-TW" altLang="en-US" smtClean="0"/>
              <a:t>計算</a:t>
            </a:r>
            <a:endParaRPr lang="en-US"/>
          </a:p>
        </p:txBody>
      </p:sp>
      <p:sp>
        <p:nvSpPr>
          <p:cNvPr id="30723" name="Content Placeholder 2"/>
          <p:cNvSpPr>
            <a:spLocks noGrp="1"/>
          </p:cNvSpPr>
          <p:nvPr>
            <p:ph idx="1"/>
          </p:nvPr>
        </p:nvSpPr>
        <p:spPr>
          <a:xfrm>
            <a:off x="381001" y="1581436"/>
            <a:ext cx="8023412" cy="2517612"/>
          </a:xfrm>
        </p:spPr>
        <p:txBody>
          <a:bodyPr/>
          <a:lstStyle/>
          <a:p>
            <a:r>
              <a:rPr lang="zh-TW" altLang="en-US" sz="2800" smtClean="0"/>
              <a:t>透過 </a:t>
            </a:r>
            <a:r>
              <a:rPr lang="en-US" altLang="zh-TW" sz="2800" smtClean="0"/>
              <a:t>Fact </a:t>
            </a:r>
            <a:r>
              <a:rPr lang="zh-TW" altLang="en-US" sz="2800" smtClean="0"/>
              <a:t>資料表賦予 </a:t>
            </a:r>
            <a:r>
              <a:rPr lang="en-US" sz="2800" smtClean="0"/>
              <a:t>Cube space </a:t>
            </a:r>
            <a:r>
              <a:rPr lang="zh-TW" altLang="en-US" sz="2800" smtClean="0"/>
              <a:t>值時，大多非常地</a:t>
            </a:r>
            <a:r>
              <a:rPr lang="en-US" sz="2800" smtClean="0"/>
              <a:t> “</a:t>
            </a:r>
            <a:r>
              <a:rPr lang="zh-TW" altLang="en-US" sz="2800" smtClean="0"/>
              <a:t>疏鬆</a:t>
            </a:r>
            <a:r>
              <a:rPr lang="en-US" altLang="zh-TW" sz="2800" smtClean="0"/>
              <a:t>(</a:t>
            </a:r>
            <a:r>
              <a:rPr lang="en-US" sz="2800" smtClean="0"/>
              <a:t>sparse</a:t>
            </a:r>
            <a:r>
              <a:rPr lang="en-US" altLang="zh-TW" sz="2800" smtClean="0"/>
              <a:t>)</a:t>
            </a:r>
            <a:r>
              <a:rPr lang="en-US" sz="2800" smtClean="0"/>
              <a:t>”</a:t>
            </a:r>
          </a:p>
          <a:p>
            <a:pPr lvl="1"/>
            <a:r>
              <a:rPr lang="zh-TW" altLang="en-US" sz="2400" smtClean="0"/>
              <a:t>只有少數的維度鍵值交錯後有值</a:t>
            </a:r>
            <a:endParaRPr lang="en-US" sz="2400" smtClean="0"/>
          </a:p>
          <a:p>
            <a:r>
              <a:rPr lang="zh-TW" altLang="en-US" sz="2800" smtClean="0"/>
              <a:t>目的是在計算運算式時，僅計算需要被計算的部份</a:t>
            </a:r>
            <a:endParaRPr lang="en-US" altLang="zh-TW" sz="2800" smtClean="0"/>
          </a:p>
          <a:p>
            <a:pPr lvl="1"/>
            <a:r>
              <a:rPr lang="zh-TW" altLang="en-US" sz="2400" smtClean="0"/>
              <a:t>僅取出非 </a:t>
            </a:r>
            <a:r>
              <a:rPr lang="en-US" altLang="zh-TW" sz="2400" smtClean="0"/>
              <a:t>NULL </a:t>
            </a:r>
            <a:r>
              <a:rPr lang="zh-TW" altLang="en-US" sz="2400" smtClean="0"/>
              <a:t>值，參與計算</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solidFill>
                  <a:srgbClr val="FFC000"/>
                </a:solidFill>
              </a:rPr>
              <a:t>資料倉儲</a:t>
            </a:r>
            <a:r>
              <a:rPr lang="en-US" altLang="zh-TW" dirty="0" smtClean="0">
                <a:solidFill>
                  <a:srgbClr val="FFC000"/>
                </a:solidFill>
              </a:rPr>
              <a:t>(Data Warehouse)</a:t>
            </a:r>
            <a:r>
              <a:rPr lang="zh-TW" altLang="en-US" dirty="0" smtClean="0">
                <a:solidFill>
                  <a:srgbClr val="FFC000"/>
                </a:solidFill>
              </a:rPr>
              <a:t>的增強</a:t>
            </a:r>
            <a:endParaRPr lang="en-US" altLang="zh-TW" dirty="0" smtClean="0">
              <a:solidFill>
                <a:srgbClr val="FFC000"/>
              </a:solidFill>
            </a:endParaRPr>
          </a:p>
          <a:p>
            <a:r>
              <a:rPr lang="en-US" altLang="zh-TW" dirty="0" smtClean="0"/>
              <a:t>Integration Services</a:t>
            </a:r>
            <a:r>
              <a:rPr lang="zh-TW" altLang="en-US" dirty="0" smtClean="0"/>
              <a:t> 的增強</a:t>
            </a:r>
            <a:endParaRPr lang="en-US" altLang="zh-TW" dirty="0" smtClean="0"/>
          </a:p>
          <a:p>
            <a:r>
              <a:rPr lang="en-US" altLang="zh-TW" dirty="0" smtClean="0"/>
              <a:t>Analysis Services</a:t>
            </a:r>
            <a:r>
              <a:rPr lang="zh-TW" altLang="en-US" dirty="0" smtClean="0"/>
              <a:t> 的增強</a:t>
            </a:r>
          </a:p>
          <a:p>
            <a:r>
              <a:rPr lang="en-US" altLang="zh-TW" dirty="0" smtClean="0"/>
              <a:t>Reporting Services</a:t>
            </a:r>
            <a:r>
              <a:rPr lang="zh-TW" altLang="en-US" dirty="0" smtClean="0"/>
              <a:t> 的增強</a:t>
            </a:r>
            <a:endParaRPr lang="en-US" altLang="zh-TW"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備份效率</a:t>
            </a:r>
            <a:r>
              <a:rPr lang="en-US" smtClean="0"/>
              <a:t> - AS 2008</a:t>
            </a:r>
            <a:endParaRPr lang="en-US" dirty="0"/>
          </a:p>
        </p:txBody>
      </p:sp>
      <p:graphicFrame>
        <p:nvGraphicFramePr>
          <p:cNvPr id="4" name="Chart 3"/>
          <p:cNvGraphicFramePr/>
          <p:nvPr/>
        </p:nvGraphicFramePr>
        <p:xfrm>
          <a:off x="213360" y="1143000"/>
          <a:ext cx="8625840" cy="50958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1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2" dur="1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7" dur="1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22" dur="10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Services DMV Schema</a:t>
            </a:r>
            <a:endParaRPr lang="en-US" dirty="0"/>
          </a:p>
        </p:txBody>
      </p:sp>
      <p:pic>
        <p:nvPicPr>
          <p:cNvPr id="17" name="Picture 16" descr="DMV.JPG"/>
          <p:cNvPicPr>
            <a:picLocks noChangeAspect="1"/>
          </p:cNvPicPr>
          <p:nvPr/>
        </p:nvPicPr>
        <p:blipFill>
          <a:blip r:embed="rId3"/>
          <a:stretch>
            <a:fillRect/>
          </a:stretch>
        </p:blipFill>
        <p:spPr>
          <a:xfrm>
            <a:off x="956603" y="1695157"/>
            <a:ext cx="7597289" cy="4702206"/>
          </a:xfrm>
          <a:prstGeom prst="rect">
            <a:avLst/>
          </a:prstGeom>
          <a:effectLst>
            <a:glow rad="228600">
              <a:schemeClr val="accent6">
                <a:satMod val="175000"/>
                <a:alpha val="40000"/>
              </a:schemeClr>
            </a:glow>
          </a:effectLst>
        </p:spPr>
      </p:pic>
      <p:cxnSp>
        <p:nvCxnSpPr>
          <p:cNvPr id="27" name="Straight Arrow Connector 26"/>
          <p:cNvCxnSpPr/>
          <p:nvPr/>
        </p:nvCxnSpPr>
        <p:spPr>
          <a:xfrm rot="5400000">
            <a:off x="1905794" y="2895600"/>
            <a:ext cx="304800" cy="1588"/>
          </a:xfrm>
          <a:prstGeom prst="straightConnector1">
            <a:avLst/>
          </a:prstGeom>
          <a:ln w="15875">
            <a:prstDash val="sysDash"/>
            <a:headEnd type="triangle"/>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5400000">
            <a:off x="3200400" y="3276600"/>
            <a:ext cx="457200" cy="457200"/>
          </a:xfrm>
          <a:prstGeom prst="straightConnector1">
            <a:avLst/>
          </a:prstGeom>
          <a:ln w="15875">
            <a:prstDash val="sysDash"/>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flipH="1" flipV="1">
            <a:off x="4419600" y="4038600"/>
            <a:ext cx="304800" cy="1588"/>
          </a:xfrm>
          <a:prstGeom prst="straightConnector1">
            <a:avLst/>
          </a:prstGeom>
          <a:ln w="15875">
            <a:prstDash val="sysDash"/>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5400000">
            <a:off x="5257800" y="3886200"/>
            <a:ext cx="1447800" cy="533400"/>
          </a:xfrm>
          <a:prstGeom prst="straightConnector1">
            <a:avLst/>
          </a:prstGeom>
          <a:ln w="15875">
            <a:prstDash val="sysDash"/>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rot="10800000">
            <a:off x="5715000" y="4953000"/>
            <a:ext cx="533400" cy="228600"/>
          </a:xfrm>
          <a:prstGeom prst="straightConnector1">
            <a:avLst/>
          </a:prstGeom>
          <a:ln w="15875">
            <a:prstDash val="sysDash"/>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fontAlgn="auto">
              <a:spcAft>
                <a:spcPts val="0"/>
              </a:spcAft>
              <a:defRPr/>
            </a:pPr>
            <a:r>
              <a:rPr lang="zh-TW" altLang="en-US" smtClean="0"/>
              <a:t>查詢 </a:t>
            </a:r>
            <a:r>
              <a:rPr lang="it-IT" smtClean="0"/>
              <a:t>Analysis Services 2008</a:t>
            </a:r>
            <a:r>
              <a:rPr lang="zh-TW" altLang="en-US" smtClean="0"/>
              <a:t> 動態管理檢視</a:t>
            </a:r>
            <a:endParaRPr lang="it-IT" dirty="0"/>
          </a:p>
        </p:txBody>
      </p:sp>
      <p:sp>
        <p:nvSpPr>
          <p:cNvPr id="4" name="Text Placeholder 3"/>
          <p:cNvSpPr>
            <a:spLocks noGrp="1"/>
          </p:cNvSpPr>
          <p:nvPr>
            <p:ph type="body" sz="quarter" idx="10"/>
          </p:nvPr>
        </p:nvSpPr>
        <p:spPr/>
        <p:txBody>
          <a:bodyPr rtlCol="0"/>
          <a:lstStyle/>
          <a:p>
            <a:pPr defTabSz="914363" fontAlgn="auto">
              <a:spcAft>
                <a:spcPts val="0"/>
              </a:spcAft>
              <a:defRPr/>
            </a:pPr>
            <a:r>
              <a:rPr/>
              <a:t>demo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AMO </a:t>
            </a:r>
            <a:r>
              <a:rPr lang="zh-TW" altLang="en-US" smtClean="0"/>
              <a:t>設計警告</a:t>
            </a:r>
            <a:endParaRPr lang="en-US"/>
          </a:p>
        </p:txBody>
      </p:sp>
      <p:sp>
        <p:nvSpPr>
          <p:cNvPr id="3" name="Content Placeholder 2"/>
          <p:cNvSpPr>
            <a:spLocks noGrp="1"/>
          </p:cNvSpPr>
          <p:nvPr>
            <p:ph sz="half" idx="1"/>
          </p:nvPr>
        </p:nvSpPr>
        <p:spPr>
          <a:xfrm>
            <a:off x="381001" y="1411553"/>
            <a:ext cx="4114800" cy="3724096"/>
          </a:xfrm>
        </p:spPr>
        <p:txBody>
          <a:bodyPr/>
          <a:lstStyle/>
          <a:p>
            <a:r>
              <a:rPr lang="zh-TW" altLang="en-US" sz="2400" smtClean="0"/>
              <a:t>整合約 </a:t>
            </a:r>
            <a:r>
              <a:rPr lang="en-US" sz="2400" smtClean="0"/>
              <a:t>60 </a:t>
            </a:r>
            <a:r>
              <a:rPr lang="zh-TW" altLang="en-US" sz="2400" smtClean="0"/>
              <a:t>個最佳實做規則透過設計師及時檢查</a:t>
            </a:r>
            <a:r>
              <a:rPr lang="en-US" sz="2400" smtClean="0"/>
              <a:t> </a:t>
            </a:r>
          </a:p>
          <a:p>
            <a:r>
              <a:rPr lang="zh-TW" altLang="en-US" sz="2400" smtClean="0"/>
              <a:t>呈現</a:t>
            </a:r>
            <a:endParaRPr lang="en-US" sz="2400" dirty="0" smtClean="0"/>
          </a:p>
          <a:p>
            <a:pPr lvl="1"/>
            <a:r>
              <a:rPr lang="zh-TW" altLang="en-US" sz="2000" smtClean="0"/>
              <a:t>在編輯與建置時期提供警告，以藍色蚯蚓線呈現</a:t>
            </a:r>
            <a:endParaRPr lang="en-US" sz="2000" dirty="0" smtClean="0"/>
          </a:p>
          <a:p>
            <a:pPr lvl="1"/>
            <a:r>
              <a:rPr lang="zh-TW" altLang="en-US" sz="2000" smtClean="0"/>
              <a:t>沒有彈出視窗阻擾設計</a:t>
            </a:r>
            <a:endParaRPr lang="en-US" sz="2000" dirty="0" smtClean="0"/>
          </a:p>
          <a:p>
            <a:r>
              <a:rPr lang="zh-TW" altLang="en-US" sz="2400" smtClean="0"/>
              <a:t>可解除</a:t>
            </a:r>
            <a:r>
              <a:rPr lang="en-US" altLang="zh-TW" sz="2400" smtClean="0"/>
              <a:t>(</a:t>
            </a:r>
            <a:r>
              <a:rPr lang="en-US" sz="2400" smtClean="0"/>
              <a:t>Dismissible</a:t>
            </a:r>
            <a:r>
              <a:rPr lang="en-US" altLang="zh-TW" sz="2400" smtClean="0"/>
              <a:t>)</a:t>
            </a:r>
            <a:r>
              <a:rPr lang="en-US" sz="2400" smtClean="0"/>
              <a:t>: </a:t>
            </a:r>
            <a:endParaRPr lang="en-US" sz="2400" dirty="0" smtClean="0"/>
          </a:p>
          <a:p>
            <a:pPr lvl="1"/>
            <a:r>
              <a:rPr lang="en-US" sz="2000" smtClean="0"/>
              <a:t>instance </a:t>
            </a:r>
            <a:r>
              <a:rPr lang="zh-TW" altLang="en-US" sz="2000" smtClean="0"/>
              <a:t>或</a:t>
            </a:r>
            <a:r>
              <a:rPr lang="en-US" sz="2000" smtClean="0"/>
              <a:t> </a:t>
            </a:r>
            <a:r>
              <a:rPr lang="en-US" sz="2000" dirty="0" smtClean="0"/>
              <a:t>globally</a:t>
            </a:r>
          </a:p>
          <a:p>
            <a:pPr lvl="1"/>
            <a:r>
              <a:rPr lang="zh-TW" altLang="en-US" sz="2000" smtClean="0"/>
              <a:t>可以為個別案例撰寫說明</a:t>
            </a:r>
            <a:endParaRPr lang="en-US" altLang="zh-TW" sz="2000" smtClean="0"/>
          </a:p>
          <a:p>
            <a:pPr lvl="1"/>
            <a:r>
              <a:rPr lang="zh-TW" altLang="en-US" sz="2000" smtClean="0"/>
              <a:t>在</a:t>
            </a:r>
            <a:r>
              <a:rPr lang="en-US" altLang="zh-TW" sz="2000" smtClean="0"/>
              <a:t>"</a:t>
            </a:r>
            <a:r>
              <a:rPr lang="zh-TW" altLang="en-US" sz="2000" smtClean="0"/>
              <a:t>方案總管</a:t>
            </a:r>
            <a:r>
              <a:rPr lang="en-US" altLang="zh-TW" sz="2000" smtClean="0"/>
              <a:t>"</a:t>
            </a:r>
            <a:r>
              <a:rPr lang="zh-TW" altLang="en-US" sz="2000" smtClean="0"/>
              <a:t>滑鼠右鍵點選專案，選擇</a:t>
            </a:r>
            <a:r>
              <a:rPr lang="en-US" altLang="zh-TW" sz="2000" smtClean="0"/>
              <a:t>"</a:t>
            </a:r>
            <a:r>
              <a:rPr lang="zh-TW" altLang="en-US" sz="2000" smtClean="0"/>
              <a:t>編輯資料庫</a:t>
            </a:r>
            <a:r>
              <a:rPr lang="en-US" altLang="zh-TW" sz="2000" smtClean="0"/>
              <a:t>"</a:t>
            </a:r>
            <a:endParaRPr lang="en-US" sz="2000" dirty="0" smtClean="0"/>
          </a:p>
        </p:txBody>
      </p:sp>
      <p:sp>
        <p:nvSpPr>
          <p:cNvPr id="9" name="Content Placeholder 8"/>
          <p:cNvSpPr>
            <a:spLocks noGrp="1"/>
          </p:cNvSpPr>
          <p:nvPr>
            <p:ph sz="half" idx="2"/>
          </p:nvPr>
        </p:nvSpPr>
        <p:spPr/>
        <p:txBody>
          <a:bodyPr/>
          <a:lstStyle/>
          <a:p>
            <a:endParaRPr lang="en-US"/>
          </a:p>
        </p:txBody>
      </p:sp>
      <p:pic>
        <p:nvPicPr>
          <p:cNvPr id="21508" name="Picture 4"/>
          <p:cNvPicPr>
            <a:picLocks noChangeAspect="1" noChangeArrowheads="1"/>
          </p:cNvPicPr>
          <p:nvPr/>
        </p:nvPicPr>
        <p:blipFill>
          <a:blip r:embed="rId3"/>
          <a:srcRect/>
          <a:stretch>
            <a:fillRect/>
          </a:stretch>
        </p:blipFill>
        <p:spPr bwMode="auto">
          <a:xfrm>
            <a:off x="5152231" y="4360607"/>
            <a:ext cx="2895600" cy="1989138"/>
          </a:xfrm>
          <a:prstGeom prst="rect">
            <a:avLst/>
          </a:prstGeom>
          <a:noFill/>
          <a:ln w="9525">
            <a:noFill/>
            <a:miter lim="800000"/>
            <a:headEnd/>
            <a:tailEnd/>
          </a:ln>
        </p:spPr>
      </p:pic>
      <p:pic>
        <p:nvPicPr>
          <p:cNvPr id="21509" name="Picture 5"/>
          <p:cNvPicPr>
            <a:picLocks noChangeAspect="1" noChangeArrowheads="1"/>
          </p:cNvPicPr>
          <p:nvPr/>
        </p:nvPicPr>
        <p:blipFill>
          <a:blip r:embed="rId4"/>
          <a:srcRect/>
          <a:stretch>
            <a:fillRect/>
          </a:stretch>
        </p:blipFill>
        <p:spPr bwMode="auto">
          <a:xfrm>
            <a:off x="4572000" y="1414463"/>
            <a:ext cx="4056063" cy="2676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6139" y="930146"/>
            <a:ext cx="6994362" cy="1523494"/>
          </a:xfrm>
        </p:spPr>
        <p:txBody>
          <a:bodyPr/>
          <a:lstStyle/>
          <a:p>
            <a:pPr defTabSz="914363" fontAlgn="auto">
              <a:spcAft>
                <a:spcPts val="0"/>
              </a:spcAft>
              <a:defRPr/>
            </a:pPr>
            <a:r>
              <a:rPr smtClean="0"/>
              <a:t>Analysis Services 2008 </a:t>
            </a:r>
            <a:br>
              <a:rPr smtClean="0"/>
            </a:br>
            <a:r>
              <a:rPr smtClean="0"/>
              <a:t>Cube </a:t>
            </a:r>
            <a:r>
              <a:rPr lang="zh-TW" altLang="en-US" smtClean="0"/>
              <a:t>精靈</a:t>
            </a:r>
            <a:r>
              <a:rPr smtClean="0"/>
              <a:t> AMO </a:t>
            </a:r>
            <a:r>
              <a:rPr lang="zh-TW" altLang="en-US" smtClean="0"/>
              <a:t>警告</a:t>
            </a:r>
            <a:endParaRPr dirty="0"/>
          </a:p>
        </p:txBody>
      </p:sp>
      <p:sp>
        <p:nvSpPr>
          <p:cNvPr id="4" name="Text Placeholder 3"/>
          <p:cNvSpPr>
            <a:spLocks noGrp="1"/>
          </p:cNvSpPr>
          <p:nvPr>
            <p:ph type="body" sz="quarter" idx="10"/>
          </p:nvPr>
        </p:nvSpPr>
        <p:spPr>
          <a:xfrm>
            <a:off x="1370012" y="2444931"/>
            <a:ext cx="6994950" cy="1384994"/>
          </a:xfrm>
        </p:spPr>
        <p:txBody>
          <a:bodyPr rtlCol="0"/>
          <a:lstStyle/>
          <a:p>
            <a:pPr defTabSz="914363" fontAlgn="auto">
              <a:spcAft>
                <a:spcPts val="0"/>
              </a:spcAft>
              <a:defRPr/>
            </a:pPr>
            <a:r>
              <a:rPr/>
              <a:t>demo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p:txBody>
          <a:bodyPr/>
          <a:lstStyle/>
          <a:p>
            <a:r>
              <a:rPr lang="zh-TW" altLang="en-US" smtClean="0"/>
              <a:t>屬性關聯性</a:t>
            </a:r>
            <a:endParaRPr lang="en-US" dirty="0" smtClean="0"/>
          </a:p>
        </p:txBody>
      </p:sp>
      <p:sp>
        <p:nvSpPr>
          <p:cNvPr id="21511" name="Rectangle 7"/>
          <p:cNvSpPr>
            <a:spLocks noGrp="1" noChangeArrowheads="1"/>
          </p:cNvSpPr>
          <p:nvPr>
            <p:ph idx="1"/>
          </p:nvPr>
        </p:nvSpPr>
        <p:spPr>
          <a:xfrm>
            <a:off x="381000" y="1412875"/>
            <a:ext cx="8382000" cy="4462760"/>
          </a:xfrm>
        </p:spPr>
        <p:txBody>
          <a:bodyPr/>
          <a:lstStyle/>
          <a:p>
            <a:r>
              <a:rPr lang="zh-TW" altLang="en-US" sz="2400" smtClean="0"/>
              <a:t>在屬性間的 </a:t>
            </a:r>
            <a:r>
              <a:rPr lang="en-US" sz="2400" smtClean="0"/>
              <a:t>1 </a:t>
            </a:r>
            <a:r>
              <a:rPr lang="en-US" sz="2400" dirty="0" smtClean="0"/>
              <a:t>– </a:t>
            </a:r>
            <a:r>
              <a:rPr lang="en-US" sz="2400" smtClean="0"/>
              <a:t>M </a:t>
            </a:r>
            <a:r>
              <a:rPr lang="zh-TW" altLang="en-US" sz="2400" smtClean="0"/>
              <a:t>關聯</a:t>
            </a:r>
            <a:endParaRPr lang="en-US" sz="2400" dirty="0" smtClean="0"/>
          </a:p>
          <a:p>
            <a:r>
              <a:rPr lang="zh-TW" altLang="en-US" sz="2400" smtClean="0"/>
              <a:t>範例</a:t>
            </a:r>
            <a:endParaRPr lang="en-US" sz="2400" dirty="0" smtClean="0"/>
          </a:p>
          <a:p>
            <a:pPr lvl="1"/>
            <a:r>
              <a:rPr lang="zh-TW" altLang="en-US" sz="2000" smtClean="0"/>
              <a:t>城市</a:t>
            </a:r>
            <a:r>
              <a:rPr lang="en-US" sz="2000" smtClean="0"/>
              <a:t> </a:t>
            </a:r>
            <a:r>
              <a:rPr lang="en-US" sz="2000" smtClean="0">
                <a:sym typeface="Wingdings" pitchFamily="2" charset="2"/>
              </a:rPr>
              <a:t> </a:t>
            </a:r>
            <a:r>
              <a:rPr lang="zh-TW" altLang="en-US" sz="2000" smtClean="0">
                <a:sym typeface="Wingdings" pitchFamily="2" charset="2"/>
              </a:rPr>
              <a:t>省，省</a:t>
            </a:r>
            <a:r>
              <a:rPr lang="en-US" sz="2000" smtClean="0">
                <a:sym typeface="Wingdings" pitchFamily="2" charset="2"/>
              </a:rPr>
              <a:t> </a:t>
            </a:r>
            <a:r>
              <a:rPr lang="zh-TW" altLang="en-US" sz="2000" smtClean="0">
                <a:sym typeface="Wingdings" pitchFamily="2" charset="2"/>
              </a:rPr>
              <a:t>國家</a:t>
            </a:r>
            <a:endParaRPr lang="en-US" sz="2000" dirty="0" smtClean="0">
              <a:sym typeface="Wingdings" pitchFamily="2" charset="2"/>
            </a:endParaRPr>
          </a:p>
          <a:p>
            <a:pPr lvl="1"/>
            <a:r>
              <a:rPr lang="zh-TW" altLang="en-US" sz="2000" smtClean="0">
                <a:sym typeface="Wingdings" pitchFamily="2" charset="2"/>
              </a:rPr>
              <a:t>日</a:t>
            </a:r>
            <a:r>
              <a:rPr lang="en-US" sz="2000" smtClean="0">
                <a:sym typeface="Wingdings" pitchFamily="2" charset="2"/>
              </a:rPr>
              <a:t>  </a:t>
            </a:r>
            <a:r>
              <a:rPr lang="zh-TW" altLang="en-US" sz="2000" smtClean="0">
                <a:sym typeface="Wingdings" pitchFamily="2" charset="2"/>
              </a:rPr>
              <a:t>月，月</a:t>
            </a:r>
            <a:r>
              <a:rPr lang="en-US" sz="2000" smtClean="0">
                <a:sym typeface="Wingdings" pitchFamily="2" charset="2"/>
              </a:rPr>
              <a:t>  </a:t>
            </a:r>
            <a:r>
              <a:rPr lang="zh-TW" altLang="en-US" sz="2000" smtClean="0">
                <a:sym typeface="Wingdings" pitchFamily="2" charset="2"/>
              </a:rPr>
              <a:t>季，季</a:t>
            </a:r>
            <a:r>
              <a:rPr lang="en-US" sz="2000" smtClean="0">
                <a:sym typeface="Wingdings" pitchFamily="2" charset="2"/>
              </a:rPr>
              <a:t>  </a:t>
            </a:r>
            <a:r>
              <a:rPr lang="zh-TW" altLang="en-US" sz="2000" smtClean="0">
                <a:sym typeface="Wingdings" pitchFamily="2" charset="2"/>
              </a:rPr>
              <a:t>年</a:t>
            </a:r>
            <a:r>
              <a:rPr lang="en-US" sz="2000" smtClean="0">
                <a:sym typeface="Wingdings" pitchFamily="2" charset="2"/>
              </a:rPr>
              <a:t> </a:t>
            </a:r>
            <a:endParaRPr lang="en-US" sz="2000" dirty="0" smtClean="0">
              <a:sym typeface="Wingdings" pitchFamily="2" charset="2"/>
            </a:endParaRPr>
          </a:p>
          <a:p>
            <a:pPr lvl="1"/>
            <a:r>
              <a:rPr lang="zh-TW" altLang="en-US" sz="2000" smtClean="0"/>
              <a:t>產品子目錄</a:t>
            </a:r>
            <a:r>
              <a:rPr lang="en-US" sz="2000" smtClean="0"/>
              <a:t> </a:t>
            </a:r>
            <a:r>
              <a:rPr lang="en-US" sz="2000" smtClean="0">
                <a:sym typeface="Wingdings" pitchFamily="2" charset="2"/>
              </a:rPr>
              <a:t> </a:t>
            </a:r>
            <a:r>
              <a:rPr lang="zh-TW" altLang="en-US" sz="2000" smtClean="0">
                <a:sym typeface="Wingdings" pitchFamily="2" charset="2"/>
              </a:rPr>
              <a:t>產品目錄</a:t>
            </a:r>
            <a:endParaRPr lang="en-US" sz="2000" dirty="0" smtClean="0">
              <a:sym typeface="Wingdings" pitchFamily="2" charset="2"/>
            </a:endParaRPr>
          </a:p>
          <a:p>
            <a:r>
              <a:rPr lang="zh-TW" altLang="en-US" sz="2400" smtClean="0"/>
              <a:t>固定</a:t>
            </a:r>
            <a:r>
              <a:rPr lang="en-US" altLang="zh-TW" sz="2400" smtClean="0"/>
              <a:t>(r</a:t>
            </a:r>
            <a:r>
              <a:rPr lang="en-US" sz="2400" smtClean="0"/>
              <a:t>igid</a:t>
            </a:r>
            <a:r>
              <a:rPr lang="en-US" altLang="zh-TW" sz="2400" smtClean="0"/>
              <a:t>)</a:t>
            </a:r>
            <a:r>
              <a:rPr lang="zh-TW" altLang="en-US" sz="2400" smtClean="0"/>
              <a:t>與彈性</a:t>
            </a:r>
            <a:r>
              <a:rPr lang="en-US" altLang="zh-TW" sz="2400" smtClean="0"/>
              <a:t>(</a:t>
            </a:r>
            <a:r>
              <a:rPr lang="en-US" sz="2400" smtClean="0"/>
              <a:t>flexible</a:t>
            </a:r>
            <a:r>
              <a:rPr lang="en-US" altLang="zh-TW" sz="2400" smtClean="0"/>
              <a:t>)</a:t>
            </a:r>
            <a:r>
              <a:rPr lang="zh-TW" altLang="en-US" sz="2400" smtClean="0"/>
              <a:t>關聯性</a:t>
            </a:r>
            <a:r>
              <a:rPr lang="en-US" sz="2400" smtClean="0"/>
              <a:t> </a:t>
            </a:r>
            <a:endParaRPr lang="en-US" sz="2400" dirty="0" smtClean="0"/>
          </a:p>
          <a:p>
            <a:pPr lvl="1"/>
            <a:r>
              <a:rPr lang="zh-TW" altLang="en-US" sz="2000" smtClean="0"/>
              <a:t>彈性</a:t>
            </a:r>
            <a:r>
              <a:rPr lang="en-US" sz="2000" smtClean="0"/>
              <a:t>(</a:t>
            </a:r>
            <a:r>
              <a:rPr lang="zh-TW" altLang="en-US" sz="2000" smtClean="0"/>
              <a:t>預設</a:t>
            </a:r>
            <a:r>
              <a:rPr lang="en-US" sz="2000" smtClean="0"/>
              <a:t>)</a:t>
            </a:r>
            <a:endParaRPr lang="en-US" sz="2000" dirty="0" smtClean="0"/>
          </a:p>
          <a:p>
            <a:pPr lvl="2"/>
            <a:r>
              <a:rPr lang="zh-TW" altLang="en-US" sz="1800" smtClean="0"/>
              <a:t>客戶</a:t>
            </a:r>
            <a:r>
              <a:rPr lang="en-US" sz="1800" smtClean="0"/>
              <a:t> </a:t>
            </a:r>
            <a:r>
              <a:rPr lang="en-US" sz="1800" smtClean="0">
                <a:sym typeface="Wingdings" pitchFamily="2" charset="2"/>
              </a:rPr>
              <a:t> </a:t>
            </a:r>
            <a:r>
              <a:rPr lang="zh-TW" altLang="en-US" sz="1800" smtClean="0">
                <a:sym typeface="Wingdings" pitchFamily="2" charset="2"/>
              </a:rPr>
              <a:t>城市</a:t>
            </a:r>
            <a:endParaRPr lang="en-US" sz="1800" dirty="0" smtClean="0">
              <a:sym typeface="Wingdings" pitchFamily="2" charset="2"/>
            </a:endParaRPr>
          </a:p>
          <a:p>
            <a:pPr lvl="2"/>
            <a:r>
              <a:rPr lang="zh-TW" altLang="en-US" sz="1800" smtClean="0">
                <a:sym typeface="Wingdings" pitchFamily="2" charset="2"/>
              </a:rPr>
              <a:t>客戶</a:t>
            </a:r>
            <a:r>
              <a:rPr lang="en-US" sz="1800" smtClean="0">
                <a:sym typeface="Wingdings" pitchFamily="2" charset="2"/>
              </a:rPr>
              <a:t>  </a:t>
            </a:r>
            <a:r>
              <a:rPr lang="zh-TW" altLang="en-US" sz="1800" smtClean="0">
                <a:sym typeface="Wingdings" pitchFamily="2" charset="2"/>
              </a:rPr>
              <a:t>電話號碼</a:t>
            </a:r>
            <a:r>
              <a:rPr lang="en-US" sz="1800" smtClean="0">
                <a:sym typeface="Wingdings" pitchFamily="2" charset="2"/>
              </a:rPr>
              <a:t> </a:t>
            </a:r>
            <a:endParaRPr lang="en-US" sz="1800" dirty="0" smtClean="0">
              <a:sym typeface="Wingdings" pitchFamily="2" charset="2"/>
            </a:endParaRPr>
          </a:p>
          <a:p>
            <a:pPr lvl="1"/>
            <a:r>
              <a:rPr lang="zh-TW" altLang="en-US" sz="2000" smtClean="0">
                <a:sym typeface="Wingdings" pitchFamily="2" charset="2"/>
              </a:rPr>
              <a:t>固定</a:t>
            </a:r>
            <a:endParaRPr lang="en-US" sz="2000" dirty="0" smtClean="0">
              <a:sym typeface="Wingdings" pitchFamily="2" charset="2"/>
            </a:endParaRPr>
          </a:p>
          <a:p>
            <a:pPr lvl="2"/>
            <a:r>
              <a:rPr lang="zh-TW" altLang="en-US" sz="1800" smtClean="0">
                <a:sym typeface="Wingdings" pitchFamily="2" charset="2"/>
              </a:rPr>
              <a:t>客戶</a:t>
            </a:r>
            <a:r>
              <a:rPr lang="en-US" sz="1800" smtClean="0">
                <a:sym typeface="Wingdings" pitchFamily="2" charset="2"/>
              </a:rPr>
              <a:t>  </a:t>
            </a:r>
            <a:r>
              <a:rPr lang="zh-TW" altLang="en-US" sz="1800" smtClean="0">
                <a:sym typeface="Wingdings" pitchFamily="2" charset="2"/>
              </a:rPr>
              <a:t>生日</a:t>
            </a:r>
            <a:endParaRPr lang="en-US" sz="1800" dirty="0" smtClean="0">
              <a:sym typeface="Wingdings" pitchFamily="2" charset="2"/>
            </a:endParaRPr>
          </a:p>
          <a:p>
            <a:pPr lvl="2"/>
            <a:r>
              <a:rPr lang="zh-TW" altLang="en-US" sz="1800" smtClean="0">
                <a:sym typeface="Wingdings" pitchFamily="2" charset="2"/>
              </a:rPr>
              <a:t>城市</a:t>
            </a:r>
            <a:r>
              <a:rPr lang="en-US" sz="1800" smtClean="0">
                <a:sym typeface="Wingdings" pitchFamily="2" charset="2"/>
              </a:rPr>
              <a:t> </a:t>
            </a:r>
            <a:r>
              <a:rPr lang="zh-TW" altLang="en-US" sz="1800" smtClean="0">
                <a:sym typeface="Wingdings" pitchFamily="2" charset="2"/>
              </a:rPr>
              <a:t>省</a:t>
            </a:r>
            <a:endParaRPr lang="en-US" sz="1800" dirty="0" smtClean="0">
              <a:sym typeface="Wingdings" pitchFamily="2" charset="2"/>
            </a:endParaRPr>
          </a:p>
          <a:p>
            <a:r>
              <a:rPr lang="zh-TW" altLang="en-US" sz="2400" smtClean="0"/>
              <a:t>所有的屬性明顯</a:t>
            </a:r>
            <a:r>
              <a:rPr lang="en-US" altLang="zh-TW" sz="2400" smtClean="0"/>
              <a:t>/</a:t>
            </a:r>
            <a:r>
              <a:rPr lang="zh-TW" altLang="en-US" sz="2400" smtClean="0"/>
              <a:t>隱含對鍵值屬性</a:t>
            </a:r>
            <a:r>
              <a:rPr lang="en-US" altLang="zh-TW" sz="2400" smtClean="0"/>
              <a:t>(</a:t>
            </a:r>
            <a:r>
              <a:rPr lang="en-US" sz="2400" smtClean="0"/>
              <a:t>key attribute</a:t>
            </a:r>
            <a:r>
              <a:rPr lang="en-US" altLang="zh-TW" sz="2400" smtClean="0"/>
              <a:t>)</a:t>
            </a:r>
            <a:r>
              <a:rPr lang="zh-TW" altLang="en-US" sz="2400" smtClean="0"/>
              <a:t>的關聯</a:t>
            </a:r>
            <a:endParaRPr lang="en-US" sz="2400" dirty="0" smtClean="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2" name="Rectangle 4294967295"/>
          <p:cNvSpPr>
            <a:spLocks noChangeArrowheads="1"/>
          </p:cNvSpPr>
          <p:nvPr/>
        </p:nvSpPr>
        <p:spPr bwMode="black">
          <a:xfrm>
            <a:off x="3752850" y="5884863"/>
            <a:ext cx="1492250" cy="4587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31" name="TextBox 4294967295"/>
          <p:cNvSpPr txBox="1">
            <a:spLocks noChangeArrowheads="1"/>
          </p:cNvSpPr>
          <p:nvPr/>
        </p:nvSpPr>
        <p:spPr bwMode="white">
          <a:xfrm>
            <a:off x="3868738" y="5965825"/>
            <a:ext cx="1262062" cy="276999"/>
          </a:xfrm>
          <a:prstGeom prst="rect">
            <a:avLst/>
          </a:prstGeom>
          <a:noFill/>
          <a:ln w="9525">
            <a:noFill/>
            <a:miter lim="800000"/>
            <a:headEnd/>
            <a:tailEnd/>
          </a:ln>
        </p:spPr>
        <p:txBody>
          <a:bodyPr anchor="ctr" anchorCtr="1">
            <a:spAutoFit/>
          </a:bodyPr>
          <a:lstStyle/>
          <a:p>
            <a:pPr algn="l" eaLnBrk="0" hangingPunct="0">
              <a:lnSpc>
                <a:spcPct val="100000"/>
              </a:lnSpc>
              <a:spcBef>
                <a:spcPct val="50000"/>
              </a:spcBef>
            </a:pPr>
            <a:r>
              <a:rPr lang="zh-TW" altLang="en-US" sz="1200" b="1" smtClean="0">
                <a:effectLst/>
              </a:rPr>
              <a:t>客戶</a:t>
            </a:r>
            <a:endParaRPr lang="en-US" sz="1200" b="1">
              <a:effectLst/>
            </a:endParaRPr>
          </a:p>
        </p:txBody>
      </p:sp>
      <p:sp>
        <p:nvSpPr>
          <p:cNvPr id="22554" name="Rectangle 4294967295"/>
          <p:cNvSpPr>
            <a:spLocks noChangeArrowheads="1"/>
          </p:cNvSpPr>
          <p:nvPr/>
        </p:nvSpPr>
        <p:spPr bwMode="black">
          <a:xfrm>
            <a:off x="1228725" y="4508500"/>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33" name="TextBox 4294967295"/>
          <p:cNvSpPr txBox="1">
            <a:spLocks noChangeArrowheads="1"/>
          </p:cNvSpPr>
          <p:nvPr/>
        </p:nvSpPr>
        <p:spPr bwMode="white">
          <a:xfrm>
            <a:off x="1343025" y="4589463"/>
            <a:ext cx="1262063" cy="276999"/>
          </a:xfrm>
          <a:prstGeom prst="rect">
            <a:avLst/>
          </a:prstGeom>
          <a:noFill/>
          <a:ln w="9525">
            <a:noFill/>
            <a:miter lim="800000"/>
            <a:headEnd/>
            <a:tailEnd/>
          </a:ln>
        </p:spPr>
        <p:txBody>
          <a:bodyPr anchor="ctr" anchorCtr="1">
            <a:spAutoFit/>
          </a:bodyPr>
          <a:lstStyle/>
          <a:p>
            <a:pPr algn="l" eaLnBrk="0" hangingPunct="0">
              <a:lnSpc>
                <a:spcPct val="100000"/>
              </a:lnSpc>
              <a:spcBef>
                <a:spcPct val="50000"/>
              </a:spcBef>
            </a:pPr>
            <a:r>
              <a:rPr lang="zh-TW" altLang="en-US" sz="1200" b="1" smtClean="0">
                <a:effectLst/>
              </a:rPr>
              <a:t>城市</a:t>
            </a:r>
            <a:endParaRPr lang="en-US" sz="1200" b="1">
              <a:effectLst/>
            </a:endParaRPr>
          </a:p>
        </p:txBody>
      </p:sp>
      <p:sp>
        <p:nvSpPr>
          <p:cNvPr id="22556" name="Rectangle 4294967295"/>
          <p:cNvSpPr>
            <a:spLocks noChangeArrowheads="1"/>
          </p:cNvSpPr>
          <p:nvPr/>
        </p:nvSpPr>
        <p:spPr bwMode="black">
          <a:xfrm>
            <a:off x="1228725" y="3130550"/>
            <a:ext cx="1492250" cy="4587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35" name="TextBox 4294967295"/>
          <p:cNvSpPr txBox="1">
            <a:spLocks noChangeArrowheads="1"/>
          </p:cNvSpPr>
          <p:nvPr/>
        </p:nvSpPr>
        <p:spPr bwMode="white">
          <a:xfrm>
            <a:off x="1343025" y="3214688"/>
            <a:ext cx="1262063" cy="276999"/>
          </a:xfrm>
          <a:prstGeom prst="rect">
            <a:avLst/>
          </a:prstGeom>
          <a:noFill/>
          <a:ln w="9525">
            <a:noFill/>
            <a:miter lim="800000"/>
            <a:headEnd/>
            <a:tailEnd/>
          </a:ln>
        </p:spPr>
        <p:txBody>
          <a:bodyPr anchor="ctr" anchorCtr="1">
            <a:spAutoFit/>
          </a:bodyPr>
          <a:lstStyle/>
          <a:p>
            <a:pPr algn="l" eaLnBrk="0" hangingPunct="0">
              <a:lnSpc>
                <a:spcPct val="100000"/>
              </a:lnSpc>
              <a:spcBef>
                <a:spcPct val="50000"/>
              </a:spcBef>
            </a:pPr>
            <a:r>
              <a:rPr lang="zh-TW" altLang="en-US" sz="1200" b="1" smtClean="0">
                <a:effectLst/>
              </a:rPr>
              <a:t>州</a:t>
            </a:r>
            <a:endParaRPr lang="en-US" sz="1200" b="1">
              <a:effectLst/>
            </a:endParaRPr>
          </a:p>
        </p:txBody>
      </p:sp>
      <p:sp>
        <p:nvSpPr>
          <p:cNvPr id="22558" name="Rectangle 4294967295"/>
          <p:cNvSpPr>
            <a:spLocks noChangeArrowheads="1"/>
          </p:cNvSpPr>
          <p:nvPr/>
        </p:nvSpPr>
        <p:spPr bwMode="black">
          <a:xfrm>
            <a:off x="1228725" y="1754188"/>
            <a:ext cx="1492250" cy="45878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37" name="TextBox 4294967295"/>
          <p:cNvSpPr txBox="1">
            <a:spLocks noChangeArrowheads="1"/>
          </p:cNvSpPr>
          <p:nvPr/>
        </p:nvSpPr>
        <p:spPr bwMode="white">
          <a:xfrm>
            <a:off x="1343025" y="1835150"/>
            <a:ext cx="1262063" cy="276999"/>
          </a:xfrm>
          <a:prstGeom prst="rect">
            <a:avLst/>
          </a:prstGeom>
          <a:noFill/>
          <a:ln w="9525">
            <a:noFill/>
            <a:miter lim="800000"/>
            <a:headEnd/>
            <a:tailEnd/>
          </a:ln>
        </p:spPr>
        <p:txBody>
          <a:bodyPr anchor="ctr" anchorCtr="1">
            <a:spAutoFit/>
          </a:bodyPr>
          <a:lstStyle/>
          <a:p>
            <a:pPr algn="l" eaLnBrk="0" hangingPunct="0">
              <a:lnSpc>
                <a:spcPct val="100000"/>
              </a:lnSpc>
              <a:spcBef>
                <a:spcPct val="50000"/>
              </a:spcBef>
            </a:pPr>
            <a:r>
              <a:rPr lang="zh-TW" altLang="en-US" sz="1200" b="1" smtClean="0">
                <a:effectLst/>
              </a:rPr>
              <a:t>國家</a:t>
            </a:r>
            <a:endParaRPr lang="en-US" sz="1200" b="1" dirty="0">
              <a:effectLst/>
            </a:endParaRPr>
          </a:p>
        </p:txBody>
      </p:sp>
      <p:sp>
        <p:nvSpPr>
          <p:cNvPr id="22560" name="Rectangle 4294967295"/>
          <p:cNvSpPr>
            <a:spLocks noChangeArrowheads="1"/>
          </p:cNvSpPr>
          <p:nvPr/>
        </p:nvSpPr>
        <p:spPr bwMode="black">
          <a:xfrm>
            <a:off x="2949575" y="4508500"/>
            <a:ext cx="1492250" cy="4587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39" name="TextBox 4294967295"/>
          <p:cNvSpPr txBox="1">
            <a:spLocks noChangeArrowheads="1"/>
          </p:cNvSpPr>
          <p:nvPr/>
        </p:nvSpPr>
        <p:spPr bwMode="white">
          <a:xfrm>
            <a:off x="3065463" y="4570413"/>
            <a:ext cx="1262062" cy="276999"/>
          </a:xfrm>
          <a:prstGeom prst="rect">
            <a:avLst/>
          </a:prstGeom>
          <a:noFill/>
          <a:ln w="9525">
            <a:noFill/>
            <a:miter lim="800000"/>
            <a:headEnd/>
            <a:tailEnd/>
          </a:ln>
        </p:spPr>
        <p:txBody>
          <a:bodyPr anchor="ctr" anchorCtr="1">
            <a:spAutoFit/>
          </a:bodyPr>
          <a:lstStyle/>
          <a:p>
            <a:pPr algn="l" eaLnBrk="0" hangingPunct="0">
              <a:lnSpc>
                <a:spcPct val="100000"/>
              </a:lnSpc>
              <a:spcBef>
                <a:spcPct val="50000"/>
              </a:spcBef>
            </a:pPr>
            <a:r>
              <a:rPr lang="zh-TW" altLang="en-US" sz="1200" b="1" smtClean="0">
                <a:effectLst/>
              </a:rPr>
              <a:t>性別</a:t>
            </a:r>
            <a:endParaRPr lang="en-US" sz="1200" b="1">
              <a:effectLst/>
            </a:endParaRPr>
          </a:p>
        </p:txBody>
      </p:sp>
      <p:sp>
        <p:nvSpPr>
          <p:cNvPr id="22562" name="Rectangle 4294967295"/>
          <p:cNvSpPr>
            <a:spLocks noChangeArrowheads="1"/>
          </p:cNvSpPr>
          <p:nvPr/>
        </p:nvSpPr>
        <p:spPr bwMode="black">
          <a:xfrm>
            <a:off x="4670425" y="4508500"/>
            <a:ext cx="1492250" cy="4587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41" name="TextBox 4294967295"/>
          <p:cNvSpPr txBox="1">
            <a:spLocks noChangeArrowheads="1"/>
          </p:cNvSpPr>
          <p:nvPr/>
        </p:nvSpPr>
        <p:spPr bwMode="white">
          <a:xfrm>
            <a:off x="4786313" y="4570413"/>
            <a:ext cx="1262062" cy="276999"/>
          </a:xfrm>
          <a:prstGeom prst="rect">
            <a:avLst/>
          </a:prstGeom>
          <a:noFill/>
          <a:ln w="9525">
            <a:noFill/>
            <a:miter lim="800000"/>
            <a:headEnd/>
            <a:tailEnd/>
          </a:ln>
        </p:spPr>
        <p:txBody>
          <a:bodyPr anchor="ctr" anchorCtr="1">
            <a:spAutoFit/>
          </a:bodyPr>
          <a:lstStyle/>
          <a:p>
            <a:pPr algn="l" eaLnBrk="0" hangingPunct="0">
              <a:lnSpc>
                <a:spcPct val="100000"/>
              </a:lnSpc>
              <a:spcBef>
                <a:spcPct val="50000"/>
              </a:spcBef>
            </a:pPr>
            <a:r>
              <a:rPr lang="zh-TW" altLang="en-US" sz="1200" b="1" smtClean="0">
                <a:effectLst/>
              </a:rPr>
              <a:t>婚姻</a:t>
            </a:r>
            <a:endParaRPr lang="en-US" sz="1200" b="1">
              <a:effectLst/>
            </a:endParaRPr>
          </a:p>
        </p:txBody>
      </p:sp>
      <p:sp>
        <p:nvSpPr>
          <p:cNvPr id="22564" name="Straight Connector 4294967295"/>
          <p:cNvSpPr>
            <a:spLocks noChangeShapeType="1"/>
          </p:cNvSpPr>
          <p:nvPr/>
        </p:nvSpPr>
        <p:spPr bwMode="auto">
          <a:xfrm flipH="1" flipV="1">
            <a:off x="3752850" y="5081588"/>
            <a:ext cx="80327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65" name="Straight Connector 4294967295"/>
          <p:cNvSpPr>
            <a:spLocks noChangeShapeType="1"/>
          </p:cNvSpPr>
          <p:nvPr/>
        </p:nvSpPr>
        <p:spPr bwMode="auto">
          <a:xfrm flipV="1">
            <a:off x="4670425" y="5081588"/>
            <a:ext cx="80327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66" name="Straight Connector 4294967295"/>
          <p:cNvSpPr>
            <a:spLocks noChangeShapeType="1"/>
          </p:cNvSpPr>
          <p:nvPr/>
        </p:nvSpPr>
        <p:spPr bwMode="auto">
          <a:xfrm flipH="1" flipV="1">
            <a:off x="2032000" y="5081588"/>
            <a:ext cx="240982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67" name="Straight Connector 4294967295"/>
          <p:cNvSpPr>
            <a:spLocks noChangeShapeType="1"/>
          </p:cNvSpPr>
          <p:nvPr/>
        </p:nvSpPr>
        <p:spPr bwMode="auto">
          <a:xfrm flipV="1">
            <a:off x="2032000" y="3705225"/>
            <a:ext cx="1588" cy="687388"/>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68" name="Straight Connector 4294967295"/>
          <p:cNvSpPr>
            <a:spLocks noChangeShapeType="1"/>
          </p:cNvSpPr>
          <p:nvPr/>
        </p:nvSpPr>
        <p:spPr bwMode="auto">
          <a:xfrm flipV="1">
            <a:off x="2032000" y="2327275"/>
            <a:ext cx="1588"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69" name="Straight Connector 4294967295"/>
          <p:cNvSpPr>
            <a:spLocks noChangeShapeType="1"/>
          </p:cNvSpPr>
          <p:nvPr/>
        </p:nvSpPr>
        <p:spPr bwMode="auto">
          <a:xfrm flipV="1">
            <a:off x="4786313" y="5081588"/>
            <a:ext cx="240982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70" name="Rectangle 4294967295"/>
          <p:cNvSpPr>
            <a:spLocks noChangeArrowheads="1"/>
          </p:cNvSpPr>
          <p:nvPr/>
        </p:nvSpPr>
        <p:spPr bwMode="black">
          <a:xfrm>
            <a:off x="6423025" y="4505325"/>
            <a:ext cx="1492250" cy="45878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l">
              <a:lnSpc>
                <a:spcPct val="100000"/>
              </a:lnSpc>
              <a:spcBef>
                <a:spcPct val="0"/>
              </a:spcBef>
              <a:defRPr/>
            </a:pPr>
            <a:endParaRPr lang="en-US" sz="2800" b="1">
              <a:solidFill>
                <a:srgbClr val="000000"/>
              </a:solidFill>
              <a:effectLst/>
              <a:cs typeface="+mn-cs"/>
            </a:endParaRPr>
          </a:p>
        </p:txBody>
      </p:sp>
      <p:sp>
        <p:nvSpPr>
          <p:cNvPr id="22549" name="TextBox 4294967295"/>
          <p:cNvSpPr txBox="1">
            <a:spLocks noChangeArrowheads="1"/>
          </p:cNvSpPr>
          <p:nvPr/>
        </p:nvSpPr>
        <p:spPr bwMode="white">
          <a:xfrm>
            <a:off x="6538913" y="4565650"/>
            <a:ext cx="1262062" cy="276999"/>
          </a:xfrm>
          <a:prstGeom prst="rect">
            <a:avLst/>
          </a:prstGeom>
          <a:noFill/>
          <a:ln w="9525">
            <a:noFill/>
            <a:miter lim="800000"/>
            <a:headEnd/>
            <a:tailEnd/>
          </a:ln>
        </p:spPr>
        <p:txBody>
          <a:bodyPr anchor="ctr" anchorCtr="1">
            <a:spAutoFit/>
          </a:bodyPr>
          <a:lstStyle/>
          <a:p>
            <a:pPr algn="l" eaLnBrk="0" hangingPunct="0">
              <a:lnSpc>
                <a:spcPct val="100000"/>
              </a:lnSpc>
              <a:spcBef>
                <a:spcPct val="50000"/>
              </a:spcBef>
            </a:pPr>
            <a:r>
              <a:rPr lang="zh-TW" altLang="en-US" sz="1200" b="1" smtClean="0">
                <a:effectLst/>
              </a:rPr>
              <a:t>年齡</a:t>
            </a:r>
            <a:endParaRPr lang="en-US" sz="1200" b="1">
              <a:effectLst/>
            </a:endParaRPr>
          </a:p>
        </p:txBody>
      </p:sp>
      <p:sp>
        <p:nvSpPr>
          <p:cNvPr id="22572" name="Straight Connector 4294967295"/>
          <p:cNvSpPr>
            <a:spLocks noChangeShapeType="1"/>
          </p:cNvSpPr>
          <p:nvPr/>
        </p:nvSpPr>
        <p:spPr bwMode="auto">
          <a:xfrm flipH="1" flipV="1">
            <a:off x="3752850" y="5095875"/>
            <a:ext cx="80327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73" name="Straight Connector 4294967295"/>
          <p:cNvSpPr>
            <a:spLocks noChangeShapeType="1"/>
          </p:cNvSpPr>
          <p:nvPr/>
        </p:nvSpPr>
        <p:spPr bwMode="auto">
          <a:xfrm flipH="1" flipV="1">
            <a:off x="2032000" y="5095875"/>
            <a:ext cx="2409825" cy="688975"/>
          </a:xfrm>
          <a:prstGeom prst="line">
            <a:avLst/>
          </a:prstGeom>
          <a:noFill/>
          <a:ln w="9525" algn="ctr">
            <a:solidFill>
              <a:schemeClr val="tx1"/>
            </a:solidFill>
            <a:round/>
            <a:headEnd/>
            <a:tailEnd type="triangle" w="med" len="med"/>
          </a:ln>
        </p:spPr>
        <p:txBody>
          <a:bodyPr/>
          <a:lstStyle/>
          <a:p>
            <a:pPr>
              <a:defRPr/>
            </a:pPr>
            <a:endParaRPr lang="en-US" sz="2800">
              <a:cs typeface="+mn-cs"/>
            </a:endParaRPr>
          </a:p>
        </p:txBody>
      </p:sp>
      <p:sp>
        <p:nvSpPr>
          <p:cNvPr id="22576" name="Rectangle 48"/>
          <p:cNvSpPr>
            <a:spLocks noGrp="1" noChangeArrowheads="1"/>
          </p:cNvSpPr>
          <p:nvPr>
            <p:ph type="title"/>
          </p:nvPr>
        </p:nvSpPr>
        <p:spPr>
          <a:xfrm>
            <a:off x="387054" y="228600"/>
            <a:ext cx="8375946" cy="1163395"/>
          </a:xfrm>
        </p:spPr>
        <p:txBody>
          <a:bodyPr/>
          <a:lstStyle/>
          <a:p>
            <a:r>
              <a:rPr lang="zh-TW" altLang="en-US" smtClean="0"/>
              <a:t>屬性關聯性</a:t>
            </a:r>
            <a:r>
              <a:rPr smtClean="0"/>
              <a:t/>
            </a:r>
            <a:br>
              <a:rPr smtClean="0"/>
            </a:br>
            <a:r>
              <a:rPr lang="zh-TW" altLang="en-US" sz="3600" smtClean="0">
                <a:solidFill>
                  <a:schemeClr val="accent5"/>
                </a:solidFill>
              </a:rPr>
              <a:t>範例</a:t>
            </a:r>
            <a:endParaRPr lang="en-US" dirty="0" smtClean="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Grp="1" noChangeArrowheads="1"/>
          </p:cNvSpPr>
          <p:nvPr>
            <p:ph type="title"/>
          </p:nvPr>
        </p:nvSpPr>
        <p:spPr>
          <a:xfrm>
            <a:off x="387054" y="228600"/>
            <a:ext cx="8375946" cy="1163395"/>
          </a:xfrm>
        </p:spPr>
        <p:txBody>
          <a:bodyPr/>
          <a:lstStyle/>
          <a:p>
            <a:r>
              <a:rPr lang="zh-TW" altLang="en-US" smtClean="0"/>
              <a:t>屬性關聯性</a:t>
            </a:r>
            <a:r>
              <a:rPr lang="en-US" smtClean="0"/>
              <a:t/>
            </a:r>
            <a:br>
              <a:rPr lang="en-US" smtClean="0"/>
            </a:br>
            <a:r>
              <a:rPr lang="zh-TW" altLang="en-US" sz="3600" smtClean="0">
                <a:solidFill>
                  <a:schemeClr val="accent5"/>
                </a:solidFill>
              </a:rPr>
              <a:t>何時用到</a:t>
            </a:r>
            <a:endParaRPr lang="en-US" dirty="0" smtClean="0">
              <a:solidFill>
                <a:schemeClr val="accent5"/>
              </a:solidFill>
            </a:endParaRPr>
          </a:p>
        </p:txBody>
      </p:sp>
      <p:sp>
        <p:nvSpPr>
          <p:cNvPr id="7" name="Content Placeholder 6"/>
          <p:cNvSpPr>
            <a:spLocks noGrp="1"/>
          </p:cNvSpPr>
          <p:nvPr>
            <p:ph idx="1"/>
          </p:nvPr>
        </p:nvSpPr>
        <p:spPr>
          <a:xfrm>
            <a:off x="381000" y="1905000"/>
            <a:ext cx="8382000" cy="4801314"/>
          </a:xfrm>
        </p:spPr>
        <p:txBody>
          <a:bodyPr/>
          <a:lstStyle/>
          <a:p>
            <a:pPr marL="398463" indent="-398463"/>
            <a:r>
              <a:rPr lang="en-US" altLang="zh-TW" sz="2400" smtClean="0"/>
              <a:t>AS </a:t>
            </a:r>
            <a:r>
              <a:rPr lang="zh-TW" altLang="en-US" sz="2400" smtClean="0"/>
              <a:t>靠屬性關聯性來正確而有用地彙總資料、有效地儲存與查詢</a:t>
            </a:r>
            <a:endParaRPr lang="en-US" altLang="zh-TW" sz="2400" smtClean="0"/>
          </a:p>
          <a:p>
            <a:pPr marL="398463" indent="-398463"/>
            <a:r>
              <a:rPr lang="zh-TW" altLang="en-US" sz="2400" smtClean="0"/>
              <a:t>儲存</a:t>
            </a:r>
            <a:endParaRPr lang="en-US" sz="2400" dirty="0" smtClean="0"/>
          </a:p>
          <a:p>
            <a:pPr marL="738188" lvl="1" indent="-339725"/>
            <a:r>
              <a:rPr lang="zh-TW" altLang="en-US" sz="2000" smtClean="0"/>
              <a:t>查詢效能</a:t>
            </a:r>
            <a:endParaRPr lang="en-US" sz="2000" dirty="0" smtClean="0"/>
          </a:p>
          <a:p>
            <a:pPr marL="1031875" lvl="2" indent="-293688"/>
            <a:r>
              <a:rPr lang="zh-TW" altLang="en-US" sz="1800" smtClean="0"/>
              <a:t>在記憶體內的快取可大幅提升效能</a:t>
            </a:r>
            <a:endParaRPr lang="en-US" sz="1800" dirty="0" smtClean="0"/>
          </a:p>
          <a:p>
            <a:pPr marL="1031875" lvl="2" indent="-293688"/>
            <a:r>
              <a:rPr lang="zh-TW" altLang="en-US" sz="1800" smtClean="0"/>
              <a:t>實體化</a:t>
            </a:r>
            <a:r>
              <a:rPr lang="en-US" altLang="zh-TW" sz="1800" smtClean="0"/>
              <a:t>(</a:t>
            </a:r>
            <a:r>
              <a:rPr lang="en-US" sz="1800" smtClean="0"/>
              <a:t>Materialize</a:t>
            </a:r>
            <a:r>
              <a:rPr lang="en-US" altLang="zh-TW" sz="1800" smtClean="0"/>
              <a:t>)</a:t>
            </a:r>
            <a:r>
              <a:rPr lang="zh-TW" altLang="en-US" sz="1800" smtClean="0"/>
              <a:t>階層</a:t>
            </a:r>
            <a:endParaRPr lang="en-US" sz="1800" dirty="0" smtClean="0"/>
          </a:p>
          <a:p>
            <a:pPr marL="738188" lvl="1" indent="-339725"/>
            <a:r>
              <a:rPr lang="zh-TW" altLang="en-US" sz="2000" smtClean="0"/>
              <a:t>處理</a:t>
            </a:r>
            <a:r>
              <a:rPr lang="en-US" altLang="zh-TW" sz="2000" smtClean="0"/>
              <a:t>(</a:t>
            </a:r>
            <a:r>
              <a:rPr lang="en-US" sz="2000" smtClean="0"/>
              <a:t>Processing</a:t>
            </a:r>
            <a:r>
              <a:rPr lang="en-US" altLang="zh-TW" sz="2000" smtClean="0"/>
              <a:t>)</a:t>
            </a:r>
            <a:r>
              <a:rPr lang="zh-TW" altLang="en-US" sz="2000" smtClean="0"/>
              <a:t>效能：較少較小的快取資料表運算更快，較少耗記憶體的處理</a:t>
            </a:r>
            <a:endParaRPr lang="en-US" sz="2000" dirty="0" smtClean="0"/>
          </a:p>
          <a:p>
            <a:pPr marL="738188" lvl="1" indent="-339725"/>
            <a:r>
              <a:rPr lang="zh-TW" altLang="en-US" sz="2000" smtClean="0"/>
              <a:t>彙總設計：演算法</a:t>
            </a:r>
            <a:r>
              <a:rPr lang="en-US" altLang="zh-TW" sz="2000" smtClean="0"/>
              <a:t>(</a:t>
            </a:r>
            <a:r>
              <a:rPr lang="en-US" sz="2000" smtClean="0"/>
              <a:t>Algorithm</a:t>
            </a:r>
            <a:r>
              <a:rPr lang="en-US" altLang="zh-TW" sz="2000" smtClean="0"/>
              <a:t>)</a:t>
            </a:r>
            <a:r>
              <a:rPr lang="zh-TW" altLang="en-US" sz="2000" smtClean="0"/>
              <a:t>需要關聯來設計有效的彙總</a:t>
            </a:r>
            <a:endParaRPr lang="en-US" sz="2000" dirty="0" smtClean="0"/>
          </a:p>
          <a:p>
            <a:pPr marL="738188" lvl="1" indent="-339725"/>
            <a:r>
              <a:rPr lang="zh-TW" altLang="en-US" sz="2000" smtClean="0"/>
              <a:t>成員屬性：屬性關聯性</a:t>
            </a:r>
            <a:r>
              <a:rPr lang="en-US" altLang="zh-TW" sz="2000" smtClean="0"/>
              <a:t>(</a:t>
            </a:r>
            <a:r>
              <a:rPr lang="en-US" sz="2000" smtClean="0"/>
              <a:t>Attribute relationships) </a:t>
            </a:r>
            <a:r>
              <a:rPr lang="zh-TW" altLang="en-US" sz="2000" smtClean="0"/>
              <a:t>定義成員 </a:t>
            </a:r>
            <a:r>
              <a:rPr lang="en-US" altLang="zh-TW" sz="2000" smtClean="0"/>
              <a:t>properties</a:t>
            </a:r>
            <a:endParaRPr lang="en-US" sz="2000" dirty="0" smtClean="0"/>
          </a:p>
          <a:p>
            <a:pPr marL="398463" indent="-398463"/>
            <a:r>
              <a:rPr lang="zh-TW" altLang="en-US" sz="2400" smtClean="0"/>
              <a:t>語意</a:t>
            </a:r>
            <a:endParaRPr lang="en-US" sz="2400" dirty="0" smtClean="0"/>
          </a:p>
          <a:p>
            <a:pPr marL="738188" lvl="1" indent="-339725"/>
            <a:r>
              <a:rPr lang="en-US" sz="2000" dirty="0" smtClean="0"/>
              <a:t>MDX </a:t>
            </a:r>
            <a:r>
              <a:rPr lang="en-US" sz="2000" smtClean="0"/>
              <a:t>overwrite </a:t>
            </a:r>
            <a:r>
              <a:rPr lang="zh-TW" altLang="en-US" sz="2000" smtClean="0"/>
              <a:t>語意</a:t>
            </a:r>
            <a:r>
              <a:rPr lang="en-US" sz="2000" smtClean="0"/>
              <a:t>:  </a:t>
            </a:r>
            <a:r>
              <a:rPr lang="en-US" sz="2000" dirty="0" err="1" smtClean="0"/>
              <a:t>City.Seattle</a:t>
            </a:r>
            <a:r>
              <a:rPr lang="en-US" sz="2000" dirty="0" smtClean="0"/>
              <a:t> </a:t>
            </a:r>
            <a:r>
              <a:rPr lang="en-US" sz="2000" dirty="0" smtClean="0">
                <a:sym typeface="Wingdings" pitchFamily="2" charset="2"/>
              </a:rPr>
              <a:t> State. </a:t>
            </a:r>
            <a:r>
              <a:rPr lang="en-US" sz="2000" dirty="0" smtClean="0">
                <a:solidFill>
                  <a:srgbClr val="FF0000"/>
                </a:solidFill>
                <a:sym typeface="Wingdings" pitchFamily="2" charset="2"/>
              </a:rPr>
              <a:t>WA</a:t>
            </a:r>
            <a:r>
              <a:rPr lang="en-US" sz="2000" dirty="0" smtClean="0">
                <a:sym typeface="Wingdings" pitchFamily="2" charset="2"/>
              </a:rPr>
              <a:t> | </a:t>
            </a:r>
            <a:r>
              <a:rPr lang="en-US" sz="2000" dirty="0" err="1" smtClean="0">
                <a:sym typeface="Wingdings" pitchFamily="2" charset="2"/>
              </a:rPr>
              <a:t>State.OR</a:t>
            </a:r>
            <a:r>
              <a:rPr lang="en-US" sz="2000" dirty="0" smtClean="0">
                <a:sym typeface="Wingdings" pitchFamily="2" charset="2"/>
              </a:rPr>
              <a:t> </a:t>
            </a:r>
            <a:r>
              <a:rPr lang="en-US" sz="2000" dirty="0" err="1" smtClean="0">
                <a:sym typeface="Wingdings" pitchFamily="2" charset="2"/>
              </a:rPr>
              <a:t>City.All</a:t>
            </a:r>
            <a:endParaRPr lang="en-US" sz="2000" dirty="0" smtClean="0"/>
          </a:p>
          <a:p>
            <a:pPr marL="738188" lvl="1" indent="-339725"/>
            <a:r>
              <a:rPr lang="en-US" sz="2000" smtClean="0"/>
              <a:t>Non-key </a:t>
            </a:r>
            <a:r>
              <a:rPr lang="zh-TW" altLang="en-US" sz="2000" smtClean="0"/>
              <a:t>粒度</a:t>
            </a:r>
            <a:r>
              <a:rPr lang="en-US" altLang="zh-TW" sz="2000" smtClean="0"/>
              <a:t>(</a:t>
            </a:r>
            <a:r>
              <a:rPr lang="en-US" sz="2000" smtClean="0"/>
              <a:t>granularity</a:t>
            </a:r>
            <a:r>
              <a:rPr lang="en-US" altLang="zh-TW" sz="2000" smtClean="0"/>
              <a:t>)</a:t>
            </a:r>
            <a:r>
              <a:rPr lang="zh-TW" altLang="en-US" sz="2000" smtClean="0"/>
              <a:t>的彙總路徑</a:t>
            </a:r>
            <a:endParaRPr lang="en-US" sz="2000" dirty="0" smtClean="0"/>
          </a:p>
          <a:p>
            <a:endParaRPr lang="en-US" sz="24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工具強化</a:t>
            </a:r>
            <a:endParaRPr lang="en-US" dirty="0"/>
          </a:p>
        </p:txBody>
      </p:sp>
      <p:sp>
        <p:nvSpPr>
          <p:cNvPr id="3" name="Content Placeholder 2"/>
          <p:cNvSpPr>
            <a:spLocks noGrp="1"/>
          </p:cNvSpPr>
          <p:nvPr>
            <p:ph sz="half" idx="1"/>
          </p:nvPr>
        </p:nvSpPr>
        <p:spPr>
          <a:xfrm>
            <a:off x="381001" y="1411553"/>
            <a:ext cx="4114800" cy="4776692"/>
          </a:xfrm>
        </p:spPr>
        <p:txBody>
          <a:bodyPr/>
          <a:lstStyle/>
          <a:p>
            <a:r>
              <a:rPr lang="zh-TW" altLang="en-US" sz="2000" smtClean="0"/>
              <a:t>預設使用新的工具可以建立更好的分析模型</a:t>
            </a:r>
            <a:endParaRPr lang="en-US" altLang="zh-TW" sz="2000" smtClean="0"/>
          </a:p>
          <a:p>
            <a:r>
              <a:rPr lang="zh-TW" altLang="en-US" sz="2000" smtClean="0"/>
              <a:t>屬性關聯性設計師</a:t>
            </a:r>
            <a:endParaRPr lang="en-US" sz="2000" dirty="0" smtClean="0"/>
          </a:p>
          <a:p>
            <a:pPr lvl="1"/>
            <a:r>
              <a:rPr lang="zh-TW" altLang="en-US" sz="1800" smtClean="0"/>
              <a:t>用來檢視和編輯屬性關聯性的新設計師</a:t>
            </a:r>
            <a:endParaRPr lang="en-US" sz="1800" dirty="0" smtClean="0"/>
          </a:p>
          <a:p>
            <a:pPr lvl="1"/>
            <a:r>
              <a:rPr lang="zh-TW" altLang="en-US" sz="1800" smtClean="0"/>
              <a:t>內建檢查機制以設計較佳的維度</a:t>
            </a:r>
            <a:endParaRPr lang="en-US" sz="1800" dirty="0" smtClean="0"/>
          </a:p>
          <a:p>
            <a:r>
              <a:rPr lang="zh-TW" altLang="en-US" sz="2000" smtClean="0"/>
              <a:t>維度精靈</a:t>
            </a:r>
            <a:endParaRPr lang="en-US" sz="2000" dirty="0" smtClean="0"/>
          </a:p>
          <a:p>
            <a:pPr lvl="1"/>
            <a:r>
              <a:rPr lang="zh-TW" altLang="en-US" sz="1800" smtClean="0"/>
              <a:t>簡化</a:t>
            </a:r>
            <a:r>
              <a:rPr lang="en-US" sz="1800" smtClean="0"/>
              <a:t>—</a:t>
            </a:r>
            <a:r>
              <a:rPr lang="zh-TW" altLang="en-US" sz="1800" smtClean="0"/>
              <a:t>較少的設定步驟</a:t>
            </a:r>
            <a:endParaRPr lang="en-US" sz="1800" dirty="0" smtClean="0"/>
          </a:p>
          <a:p>
            <a:pPr lvl="1"/>
            <a:r>
              <a:rPr lang="zh-TW" altLang="en-US" sz="1800" smtClean="0"/>
              <a:t>更好</a:t>
            </a:r>
            <a:endParaRPr lang="en-US" sz="1800" dirty="0" smtClean="0"/>
          </a:p>
          <a:p>
            <a:pPr lvl="2"/>
            <a:r>
              <a:rPr lang="zh-TW" altLang="en-US" sz="1600" smtClean="0"/>
              <a:t>自動建立父</a:t>
            </a:r>
            <a:r>
              <a:rPr lang="en-US" altLang="zh-TW" sz="1600" smtClean="0"/>
              <a:t>-</a:t>
            </a:r>
            <a:r>
              <a:rPr lang="zh-TW" altLang="en-US" sz="1600" smtClean="0"/>
              <a:t>子屬性</a:t>
            </a:r>
            <a:endParaRPr lang="en-US" sz="1600" dirty="0" smtClean="0"/>
          </a:p>
          <a:p>
            <a:pPr lvl="2"/>
            <a:r>
              <a:rPr lang="zh-TW" altLang="en-US" sz="1600" smtClean="0"/>
              <a:t>可以定義成員</a:t>
            </a:r>
            <a:r>
              <a:rPr lang="en-US" sz="1600" smtClean="0"/>
              <a:t> </a:t>
            </a:r>
            <a:r>
              <a:rPr lang="en-US" sz="1600" dirty="0" smtClean="0"/>
              <a:t>properties</a:t>
            </a:r>
          </a:p>
          <a:p>
            <a:r>
              <a:rPr lang="zh-TW" altLang="en-US" sz="2000" smtClean="0"/>
              <a:t>維度編輯器</a:t>
            </a:r>
            <a:endParaRPr lang="en-US" sz="2000" dirty="0" smtClean="0"/>
          </a:p>
          <a:p>
            <a:pPr lvl="1"/>
            <a:r>
              <a:rPr lang="zh-TW" altLang="en-US" sz="1800" smtClean="0"/>
              <a:t>直觀的設計界面</a:t>
            </a:r>
            <a:endParaRPr lang="en-US" sz="1800" dirty="0" smtClean="0"/>
          </a:p>
          <a:p>
            <a:pPr lvl="1"/>
            <a:r>
              <a:rPr lang="zh-TW" altLang="en-US" sz="1800" smtClean="0"/>
              <a:t>新的鍵值欄位</a:t>
            </a:r>
            <a:r>
              <a:rPr lang="en-US" altLang="zh-TW" sz="1800" smtClean="0"/>
              <a:t>(</a:t>
            </a:r>
            <a:r>
              <a:rPr lang="en-US" sz="1800" smtClean="0"/>
              <a:t>key columns</a:t>
            </a:r>
            <a:r>
              <a:rPr lang="en-US" altLang="zh-TW" sz="1800" smtClean="0"/>
              <a:t>)</a:t>
            </a:r>
            <a:r>
              <a:rPr lang="zh-TW" altLang="en-US" sz="1800" smtClean="0"/>
              <a:t>定義方式</a:t>
            </a:r>
            <a:endParaRPr lang="en-US" sz="1800" dirty="0" smtClean="0"/>
          </a:p>
          <a:p>
            <a:endParaRPr lang="en-US" sz="2000" dirty="0"/>
          </a:p>
        </p:txBody>
      </p:sp>
      <p:sp>
        <p:nvSpPr>
          <p:cNvPr id="10" name="Content Placeholder 9"/>
          <p:cNvSpPr>
            <a:spLocks noGrp="1"/>
          </p:cNvSpPr>
          <p:nvPr>
            <p:ph sz="half" idx="2"/>
          </p:nvPr>
        </p:nvSpPr>
        <p:spPr/>
        <p:txBody>
          <a:bodyPr/>
          <a:lstStyle/>
          <a:p>
            <a:endParaRPr lang="en-US"/>
          </a:p>
        </p:txBody>
      </p:sp>
      <p:pic>
        <p:nvPicPr>
          <p:cNvPr id="4" name="Picture 3"/>
          <p:cNvPicPr>
            <a:picLocks noChangeAspect="1" noChangeArrowheads="1"/>
          </p:cNvPicPr>
          <p:nvPr/>
        </p:nvPicPr>
        <p:blipFill>
          <a:blip r:embed="rId3"/>
          <a:srcRect/>
          <a:stretch>
            <a:fillRect/>
          </a:stretch>
        </p:blipFill>
        <p:spPr bwMode="auto">
          <a:xfrm>
            <a:off x="4800600" y="4800600"/>
            <a:ext cx="2209800" cy="1638300"/>
          </a:xfrm>
          <a:prstGeom prst="rect">
            <a:avLst/>
          </a:prstGeom>
          <a:noFill/>
          <a:ln w="9525">
            <a:noFill/>
            <a:miter lim="800000"/>
            <a:headEnd/>
            <a:tailEnd/>
          </a:ln>
        </p:spPr>
      </p:pic>
      <p:pic>
        <p:nvPicPr>
          <p:cNvPr id="5" name="Picture 4"/>
          <p:cNvPicPr>
            <a:picLocks noChangeAspect="1" noChangeArrowheads="1"/>
          </p:cNvPicPr>
          <p:nvPr/>
        </p:nvPicPr>
        <p:blipFill>
          <a:blip r:embed="rId4"/>
          <a:srcRect/>
          <a:stretch>
            <a:fillRect/>
          </a:stretch>
        </p:blipFill>
        <p:spPr bwMode="auto">
          <a:xfrm>
            <a:off x="6553200" y="4229100"/>
            <a:ext cx="2201862" cy="1981200"/>
          </a:xfrm>
          <a:prstGeom prst="rect">
            <a:avLst/>
          </a:prstGeom>
          <a:noFill/>
          <a:ln w="9525">
            <a:noFill/>
            <a:miter lim="800000"/>
            <a:headEnd/>
            <a:tailEnd/>
          </a:ln>
        </p:spPr>
      </p:pic>
      <p:pic>
        <p:nvPicPr>
          <p:cNvPr id="6" name="Picture 4"/>
          <p:cNvPicPr>
            <a:picLocks noChangeAspect="1" noChangeArrowheads="1"/>
          </p:cNvPicPr>
          <p:nvPr/>
        </p:nvPicPr>
        <p:blipFill>
          <a:blip r:embed="rId5"/>
          <a:srcRect/>
          <a:stretch>
            <a:fillRect/>
          </a:stretch>
        </p:blipFill>
        <p:spPr bwMode="auto">
          <a:xfrm>
            <a:off x="4953000" y="1103313"/>
            <a:ext cx="3810000" cy="3011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fontAlgn="auto">
              <a:spcAft>
                <a:spcPts val="0"/>
              </a:spcAft>
              <a:defRPr/>
            </a:pPr>
            <a:r>
              <a:rPr lang="zh-TW" altLang="en-US" smtClean="0"/>
              <a:t>在 </a:t>
            </a:r>
            <a:r>
              <a:rPr lang="it-IT" smtClean="0"/>
              <a:t>Analysis Services 2008</a:t>
            </a:r>
            <a:r>
              <a:rPr lang="zh-TW" altLang="en-US" smtClean="0"/>
              <a:t> 設計維度</a:t>
            </a:r>
            <a:endParaRPr lang="it-IT" dirty="0"/>
          </a:p>
        </p:txBody>
      </p:sp>
      <p:sp>
        <p:nvSpPr>
          <p:cNvPr id="4" name="Text Placeholder 3"/>
          <p:cNvSpPr>
            <a:spLocks noGrp="1"/>
          </p:cNvSpPr>
          <p:nvPr>
            <p:ph type="body" sz="quarter" idx="10"/>
          </p:nvPr>
        </p:nvSpPr>
        <p:spPr/>
        <p:txBody>
          <a:bodyPr rtlCol="0"/>
          <a:lstStyle/>
          <a:p>
            <a:pPr defTabSz="914363" fontAlgn="auto">
              <a:spcAft>
                <a:spcPts val="0"/>
              </a:spcAft>
              <a:defRPr/>
            </a:pPr>
            <a:r>
              <a:rPr/>
              <a:t>demo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p:nvPr/>
        </p:nvGrpSpPr>
        <p:grpSpPr bwMode="invGray">
          <a:xfrm>
            <a:off x="1066800" y="2726614"/>
            <a:ext cx="7010400" cy="914400"/>
            <a:chOff x="1066800" y="2651214"/>
            <a:chExt cx="7010400" cy="914400"/>
          </a:xfrm>
        </p:grpSpPr>
        <p:sp>
          <p:nvSpPr>
            <p:cNvPr id="54" name="Rounded Rectangle 53"/>
            <p:cNvSpPr/>
            <p:nvPr/>
          </p:nvSpPr>
          <p:spPr bwMode="invGray">
            <a:xfrm>
              <a:off x="1066800" y="2651214"/>
              <a:ext cx="7010400" cy="914400"/>
            </a:xfrm>
            <a:prstGeom prst="roundRect">
              <a:avLst>
                <a:gd name="adj" fmla="val 11310"/>
              </a:avLst>
            </a:prstGeom>
            <a:gradFill flip="none" rotWithShape="1">
              <a:gsLst>
                <a:gs pos="0">
                  <a:srgbClr val="FFFFFF"/>
                </a:gs>
                <a:gs pos="61000">
                  <a:srgbClr val="FFFFFF">
                    <a:alpha val="20000"/>
                  </a:srgbClr>
                </a:gs>
                <a:gs pos="100000">
                  <a:srgbClr val="3497AE">
                    <a:lumMod val="50000"/>
                    <a:alpha val="40000"/>
                  </a:srgbClr>
                </a:gs>
              </a:gsLst>
              <a:lin ang="5400000" scaled="1"/>
              <a:tileRect/>
            </a:gradFill>
            <a:ln w="19050" cap="flat" cmpd="thickThin" algn="ctr">
              <a:solidFill>
                <a:srgbClr val="FFFFFF">
                  <a:alpha val="67843"/>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80808"/>
                  </a:solidFill>
                  <a:effectLst/>
                  <a:uLnTx/>
                  <a:uFillTx/>
                  <a:latin typeface="Segoe"/>
                  <a:ea typeface="+mn-ea"/>
                  <a:cs typeface="+mn-cs"/>
                </a:rPr>
                <a:t>END USER TOOLS &amp; PERFORMANCE MANAGEMENT APPS</a:t>
              </a:r>
              <a:endParaRPr kumimoji="0" lang="en-US" sz="1600" b="0" i="0" u="none" strike="noStrike" kern="0" cap="none" spc="0" normalizeH="0" baseline="0" noProof="0" dirty="0">
                <a:ln>
                  <a:noFill/>
                </a:ln>
                <a:solidFill>
                  <a:srgbClr val="080808"/>
                </a:solidFill>
                <a:effectLst/>
                <a:uLnTx/>
                <a:uFillTx/>
                <a:latin typeface="Segoe"/>
                <a:ea typeface="+mn-ea"/>
                <a:cs typeface="+mn-cs"/>
              </a:endParaRPr>
            </a:p>
          </p:txBody>
        </p:sp>
        <p:sp>
          <p:nvSpPr>
            <p:cNvPr id="55" name="Rounded Rectangle 54"/>
            <p:cNvSpPr/>
            <p:nvPr/>
          </p:nvSpPr>
          <p:spPr bwMode="invGray">
            <a:xfrm>
              <a:off x="1524000" y="3032214"/>
              <a:ext cx="2971800" cy="429399"/>
            </a:xfrm>
            <a:prstGeom prst="roundRect">
              <a:avLst/>
            </a:prstGeom>
            <a:gradFill flip="none" rotWithShape="1">
              <a:gsLst>
                <a:gs pos="0">
                  <a:srgbClr val="FFC000">
                    <a:lumMod val="50000"/>
                    <a:alpha val="70000"/>
                  </a:srgbClr>
                </a:gs>
                <a:gs pos="77000">
                  <a:srgbClr val="FFC000">
                    <a:alpha val="50000"/>
                  </a:srgbClr>
                </a:gs>
                <a:gs pos="100000">
                  <a:srgbClr val="FFC000">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Excel</a:t>
              </a:r>
              <a:endParaRPr kumimoji="0" lang="en-US" sz="2200" b="0" i="0" u="none" strike="noStrike" kern="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endParaRPr>
            </a:p>
          </p:txBody>
        </p:sp>
        <p:sp>
          <p:nvSpPr>
            <p:cNvPr id="56" name="Rounded Rectangle 55"/>
            <p:cNvSpPr/>
            <p:nvPr/>
          </p:nvSpPr>
          <p:spPr bwMode="invGray">
            <a:xfrm>
              <a:off x="4585607" y="3032214"/>
              <a:ext cx="2971800" cy="429399"/>
            </a:xfrm>
            <a:prstGeom prst="roundRect">
              <a:avLst/>
            </a:prstGeom>
            <a:gradFill flip="none" rotWithShape="1">
              <a:gsLst>
                <a:gs pos="0">
                  <a:srgbClr val="3497AE">
                    <a:lumMod val="50000"/>
                    <a:alpha val="70000"/>
                  </a:srgbClr>
                </a:gs>
                <a:gs pos="77000">
                  <a:srgbClr val="3497AE">
                    <a:alpha val="50000"/>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PerformancePoint Server</a:t>
              </a:r>
            </a:p>
          </p:txBody>
        </p:sp>
      </p:grpSp>
      <p:grpSp>
        <p:nvGrpSpPr>
          <p:cNvPr id="3" name="Group 49"/>
          <p:cNvGrpSpPr/>
          <p:nvPr/>
        </p:nvGrpSpPr>
        <p:grpSpPr>
          <a:xfrm>
            <a:off x="1363436" y="5943600"/>
            <a:ext cx="6332764" cy="762000"/>
            <a:chOff x="1363436" y="5868200"/>
            <a:chExt cx="6332764" cy="762000"/>
          </a:xfrm>
        </p:grpSpPr>
        <p:sp>
          <p:nvSpPr>
            <p:cNvPr id="58" name="Cube 57"/>
            <p:cNvSpPr/>
            <p:nvPr/>
          </p:nvSpPr>
          <p:spPr bwMode="invGray">
            <a:xfrm>
              <a:off x="5757136" y="5906300"/>
              <a:ext cx="914400" cy="685800"/>
            </a:xfrm>
            <a:prstGeom prst="cube">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a:ea typeface="+mn-ea"/>
                <a:cs typeface="+mn-cs"/>
              </a:endParaRPr>
            </a:p>
          </p:txBody>
        </p:sp>
        <p:sp>
          <p:nvSpPr>
            <p:cNvPr id="59" name="Flowchart: Punched Tape 58"/>
            <p:cNvSpPr/>
            <p:nvPr/>
          </p:nvSpPr>
          <p:spPr bwMode="invGray">
            <a:xfrm>
              <a:off x="6781800" y="5906300"/>
              <a:ext cx="914400" cy="685800"/>
            </a:xfrm>
            <a:prstGeom prst="flowChartPunchedTape">
              <a:avLst/>
            </a:prstGeom>
            <a:gradFill flip="none" rotWithShape="1">
              <a:gsLst>
                <a:gs pos="0">
                  <a:srgbClr val="5F5F5F">
                    <a:lumMod val="50000"/>
                  </a:srgbClr>
                </a:gs>
                <a:gs pos="39000">
                  <a:srgbClr val="5F5F5F"/>
                </a:gs>
                <a:gs pos="58000">
                  <a:srgbClr val="5F5F5F">
                    <a:lumMod val="60000"/>
                    <a:lumOff val="40000"/>
                  </a:srgbClr>
                </a:gs>
                <a:gs pos="100000">
                  <a:srgbClr val="5F5F5F">
                    <a:lumMod val="75000"/>
                  </a:srgbClr>
                </a:gs>
              </a:gsLst>
              <a:lin ang="0" scaled="1"/>
              <a:tileRect/>
            </a:gradFill>
            <a:ln w="3175">
              <a:solidFill>
                <a:srgbClr val="5F5F5F">
                  <a:lumMod val="60000"/>
                  <a:lumOff val="40000"/>
                  <a:alpha val="44000"/>
                </a:srgb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rgbClr val="7D3DA1">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a:ea typeface="+mn-ea"/>
                <a:cs typeface="+mn-cs"/>
              </a:endParaRPr>
            </a:p>
          </p:txBody>
        </p:sp>
        <p:sp>
          <p:nvSpPr>
            <p:cNvPr id="60" name="Can 59"/>
            <p:cNvSpPr/>
            <p:nvPr/>
          </p:nvSpPr>
          <p:spPr bwMode="invGray">
            <a:xfrm>
              <a:off x="1371600"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61" name="Can 60"/>
            <p:cNvSpPr/>
            <p:nvPr/>
          </p:nvSpPr>
          <p:spPr bwMode="invGray">
            <a:xfrm>
              <a:off x="2467984"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62" name="Can 61"/>
            <p:cNvSpPr/>
            <p:nvPr/>
          </p:nvSpPr>
          <p:spPr bwMode="invGray">
            <a:xfrm>
              <a:off x="3564368"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63" name="Can 62"/>
            <p:cNvSpPr/>
            <p:nvPr/>
          </p:nvSpPr>
          <p:spPr bwMode="invGray">
            <a:xfrm>
              <a:off x="4664885"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pic>
          <p:nvPicPr>
            <p:cNvPr id="64" name="Picture 2" descr="\\showsrus\images\LOGOS\GEN_LOGO\O\ORACLE.png"/>
            <p:cNvPicPr>
              <a:picLocks noChangeAspect="1" noChangeArrowheads="1"/>
            </p:cNvPicPr>
            <p:nvPr/>
          </p:nvPicPr>
          <p:blipFill>
            <a:blip r:embed="rId4" cstate="print">
              <a:lum bright="10000"/>
            </a:blip>
            <a:srcRect/>
            <a:stretch>
              <a:fillRect/>
            </a:stretch>
          </p:blipFill>
          <p:spPr bwMode="black">
            <a:xfrm>
              <a:off x="2514600" y="6324600"/>
              <a:ext cx="914400" cy="116681"/>
            </a:xfrm>
            <a:prstGeom prst="rect">
              <a:avLst/>
            </a:prstGeom>
            <a:noFill/>
          </p:spPr>
        </p:pic>
        <p:pic>
          <p:nvPicPr>
            <p:cNvPr id="65" name="Picture 3" descr="\\showsrus\images\LOGOS\GEN_LOGO\S\SAP logo med.png"/>
            <p:cNvPicPr>
              <a:picLocks noChangeAspect="1" noChangeArrowheads="1"/>
            </p:cNvPicPr>
            <p:nvPr/>
          </p:nvPicPr>
          <p:blipFill>
            <a:blip r:embed="rId5" cstate="print">
              <a:lum bright="10000"/>
            </a:blip>
            <a:srcRect/>
            <a:stretch>
              <a:fillRect/>
            </a:stretch>
          </p:blipFill>
          <p:spPr bwMode="invGray">
            <a:xfrm>
              <a:off x="3810000" y="6248400"/>
              <a:ext cx="688258" cy="304800"/>
            </a:xfrm>
            <a:prstGeom prst="rect">
              <a:avLst/>
            </a:prstGeom>
            <a:noFill/>
          </p:spPr>
        </p:pic>
        <p:pic>
          <p:nvPicPr>
            <p:cNvPr id="66" name="Picture 4" descr="\\showsrus\images\LOGOS\GEN_LOGO\S\Siebel-logo-color.png"/>
            <p:cNvPicPr>
              <a:picLocks noChangeAspect="1" noChangeArrowheads="1"/>
            </p:cNvPicPr>
            <p:nvPr/>
          </p:nvPicPr>
          <p:blipFill>
            <a:blip r:embed="rId6" cstate="print">
              <a:lum bright="20000"/>
            </a:blip>
            <a:srcRect/>
            <a:stretch>
              <a:fillRect/>
            </a:stretch>
          </p:blipFill>
          <p:spPr bwMode="invGray">
            <a:xfrm>
              <a:off x="4724400" y="6324600"/>
              <a:ext cx="897980" cy="177800"/>
            </a:xfrm>
            <a:prstGeom prst="rect">
              <a:avLst/>
            </a:prstGeom>
            <a:noFill/>
          </p:spPr>
        </p:pic>
        <p:pic>
          <p:nvPicPr>
            <p:cNvPr id="67" name="Picture 5" descr="C:\Program Files\Microsoft Resource DVD Artwork\DVD_ART\BoxShots_Logos\Microsoft Dynamics\Dynamics-Brand signature\MS Dynamics logo reverse v.png"/>
            <p:cNvPicPr>
              <a:picLocks noChangeAspect="1" noChangeArrowheads="1"/>
            </p:cNvPicPr>
            <p:nvPr/>
          </p:nvPicPr>
          <p:blipFill>
            <a:blip r:embed="rId7" cstate="print"/>
            <a:srcRect/>
            <a:stretch>
              <a:fillRect/>
            </a:stretch>
          </p:blipFill>
          <p:spPr bwMode="invGray">
            <a:xfrm>
              <a:off x="1363436" y="6172200"/>
              <a:ext cx="1019489" cy="365317"/>
            </a:xfrm>
            <a:prstGeom prst="rect">
              <a:avLst/>
            </a:prstGeom>
            <a:noFill/>
          </p:spPr>
        </p:pic>
      </p:grpSp>
      <p:grpSp>
        <p:nvGrpSpPr>
          <p:cNvPr id="4" name="Group 48"/>
          <p:cNvGrpSpPr/>
          <p:nvPr/>
        </p:nvGrpSpPr>
        <p:grpSpPr>
          <a:xfrm>
            <a:off x="1521760" y="5561800"/>
            <a:ext cx="6060141" cy="657452"/>
            <a:chOff x="1521760" y="5486400"/>
            <a:chExt cx="6060141" cy="657452"/>
          </a:xfrm>
        </p:grpSpPr>
        <p:pic>
          <p:nvPicPr>
            <p:cNvPr id="69"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1535936" y="5472224"/>
              <a:ext cx="657447" cy="685800"/>
            </a:xfrm>
            <a:prstGeom prst="rect">
              <a:avLst/>
            </a:prstGeom>
            <a:noFill/>
          </p:spPr>
        </p:pic>
        <p:pic>
          <p:nvPicPr>
            <p:cNvPr id="70"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2632320" y="5472225"/>
              <a:ext cx="657447" cy="685800"/>
            </a:xfrm>
            <a:prstGeom prst="rect">
              <a:avLst/>
            </a:prstGeom>
            <a:noFill/>
          </p:spPr>
        </p:pic>
        <p:pic>
          <p:nvPicPr>
            <p:cNvPr id="71"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3728704" y="5472226"/>
              <a:ext cx="657447" cy="685800"/>
            </a:xfrm>
            <a:prstGeom prst="rect">
              <a:avLst/>
            </a:prstGeom>
            <a:noFill/>
          </p:spPr>
        </p:pic>
        <p:pic>
          <p:nvPicPr>
            <p:cNvPr id="72"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4829221" y="5472227"/>
              <a:ext cx="657447" cy="685800"/>
            </a:xfrm>
            <a:prstGeom prst="rect">
              <a:avLst/>
            </a:prstGeom>
            <a:noFill/>
          </p:spPr>
        </p:pic>
        <p:pic>
          <p:nvPicPr>
            <p:cNvPr id="73"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5885613" y="5472228"/>
              <a:ext cx="657447" cy="685800"/>
            </a:xfrm>
            <a:prstGeom prst="rect">
              <a:avLst/>
            </a:prstGeom>
            <a:noFill/>
          </p:spPr>
        </p:pic>
        <p:pic>
          <p:nvPicPr>
            <p:cNvPr id="74" name="Picture 6" descr="C:\Program Files\Microsoft Resource DVD Artwork\DVD_ART\Artwork_Imagery\Shapes and Graphics\Arrows - arrow\Straight\white semi clear arrow.png"/>
            <p:cNvPicPr>
              <a:picLocks noChangeAspect="1" noChangeArrowheads="1"/>
            </p:cNvPicPr>
            <p:nvPr/>
          </p:nvPicPr>
          <p:blipFill>
            <a:blip r:embed="rId8"/>
            <a:srcRect/>
            <a:stretch>
              <a:fillRect/>
            </a:stretch>
          </p:blipFill>
          <p:spPr bwMode="invGray">
            <a:xfrm rot="5400000">
              <a:off x="6910277" y="5472229"/>
              <a:ext cx="657447" cy="685800"/>
            </a:xfrm>
            <a:prstGeom prst="rect">
              <a:avLst/>
            </a:prstGeom>
            <a:noFill/>
          </p:spPr>
        </p:pic>
      </p:grpSp>
      <p:grpSp>
        <p:nvGrpSpPr>
          <p:cNvPr id="5" name="Group 123"/>
          <p:cNvGrpSpPr/>
          <p:nvPr/>
        </p:nvGrpSpPr>
        <p:grpSpPr bwMode="invGray">
          <a:xfrm>
            <a:off x="1066800" y="3733800"/>
            <a:ext cx="7013448" cy="2011680"/>
            <a:chOff x="1066800" y="3658400"/>
            <a:chExt cx="7013448" cy="2011680"/>
          </a:xfrm>
        </p:grpSpPr>
        <p:sp>
          <p:nvSpPr>
            <p:cNvPr id="76" name="Round Same Side Corner Rectangle 75"/>
            <p:cNvSpPr/>
            <p:nvPr/>
          </p:nvSpPr>
          <p:spPr bwMode="invGray">
            <a:xfrm>
              <a:off x="1066800" y="3658400"/>
              <a:ext cx="7013448" cy="2011680"/>
            </a:xfrm>
            <a:prstGeom prst="round2SameRect">
              <a:avLst>
                <a:gd name="adj1" fmla="val 3680"/>
                <a:gd name="adj2" fmla="val 25222"/>
              </a:avLst>
            </a:prstGeom>
            <a:gradFill flip="none" rotWithShape="1">
              <a:gsLst>
                <a:gs pos="0">
                  <a:srgbClr val="FFFFFF"/>
                </a:gs>
                <a:gs pos="27000">
                  <a:srgbClr val="FFFFFF">
                    <a:alpha val="20000"/>
                  </a:srgbClr>
                </a:gs>
                <a:gs pos="100000">
                  <a:srgbClr val="7DCC2E">
                    <a:lumMod val="50000"/>
                    <a:alpha val="37000"/>
                  </a:srgbClr>
                </a:gs>
              </a:gsLst>
              <a:lin ang="5400000" scaled="1"/>
              <a:tileRect/>
            </a:gradFill>
            <a:ln w="19050" cap="flat" cmpd="thickThin" algn="ctr">
              <a:solidFill>
                <a:srgbClr val="FFFFFF">
                  <a:alpha val="67843"/>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80808"/>
                  </a:solidFill>
                  <a:effectLst/>
                  <a:uLnTx/>
                  <a:uFillTx/>
                  <a:latin typeface="Segoe"/>
                  <a:ea typeface="+mn-ea"/>
                  <a:cs typeface="+mn-cs"/>
                </a:rPr>
                <a:t>BI PLATFORM</a:t>
              </a:r>
              <a:endParaRPr kumimoji="0" lang="en-US" sz="1600" b="0" i="0" u="none" strike="noStrike" kern="0" cap="none" spc="0" normalizeH="0" baseline="0" noProof="0" dirty="0">
                <a:ln>
                  <a:noFill/>
                </a:ln>
                <a:solidFill>
                  <a:srgbClr val="080808"/>
                </a:solidFill>
                <a:effectLst/>
                <a:uLnTx/>
                <a:uFillTx/>
                <a:latin typeface="Segoe"/>
                <a:ea typeface="+mn-ea"/>
                <a:cs typeface="+mn-cs"/>
              </a:endParaRPr>
            </a:p>
          </p:txBody>
        </p:sp>
        <p:sp>
          <p:nvSpPr>
            <p:cNvPr id="77" name="Rounded Rectangle 76"/>
            <p:cNvSpPr/>
            <p:nvPr/>
          </p:nvSpPr>
          <p:spPr bwMode="invGray">
            <a:xfrm>
              <a:off x="1524000" y="4025075"/>
              <a:ext cx="2971800" cy="533400"/>
            </a:xfrm>
            <a:prstGeom prst="roundRect">
              <a:avLst/>
            </a:prstGeom>
            <a:gradFill flip="none" rotWithShape="1">
              <a:gsLst>
                <a:gs pos="1000">
                  <a:srgbClr val="7DCC2E">
                    <a:lumMod val="50000"/>
                    <a:alpha val="7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Reporting Services</a:t>
              </a:r>
            </a:p>
          </p:txBody>
        </p:sp>
        <p:sp>
          <p:nvSpPr>
            <p:cNvPr id="78" name="Rounded Rectangle 77"/>
            <p:cNvSpPr/>
            <p:nvPr/>
          </p:nvSpPr>
          <p:spPr bwMode="invGray">
            <a:xfrm>
              <a:off x="4565125" y="4025075"/>
              <a:ext cx="2971800" cy="533400"/>
            </a:xfrm>
            <a:prstGeom prst="roundRect">
              <a:avLst/>
            </a:prstGeom>
            <a:gradFill flip="none" rotWithShape="1">
              <a:gsLst>
                <a:gs pos="0">
                  <a:srgbClr val="7DCC2E">
                    <a:lumMod val="50000"/>
                    <a:alpha val="3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Analysis Services</a:t>
              </a:r>
            </a:p>
          </p:txBody>
        </p:sp>
        <p:sp>
          <p:nvSpPr>
            <p:cNvPr id="79" name="Rounded Rectangle 78"/>
            <p:cNvSpPr/>
            <p:nvPr/>
          </p:nvSpPr>
          <p:spPr bwMode="invGray">
            <a:xfrm>
              <a:off x="1524000" y="4620525"/>
              <a:ext cx="6019800" cy="422825"/>
            </a:xfrm>
            <a:prstGeom prst="roundRect">
              <a:avLst/>
            </a:prstGeom>
            <a:gradFill flip="none" rotWithShape="1">
              <a:gsLst>
                <a:gs pos="0">
                  <a:srgbClr val="7DCC2E">
                    <a:lumMod val="50000"/>
                    <a:alpha val="3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DBMS</a:t>
              </a:r>
            </a:p>
          </p:txBody>
        </p:sp>
        <p:sp>
          <p:nvSpPr>
            <p:cNvPr id="80" name="Round Same Side Corner Rectangle 79"/>
            <p:cNvSpPr/>
            <p:nvPr/>
          </p:nvSpPr>
          <p:spPr bwMode="invGray">
            <a:xfrm>
              <a:off x="1524000" y="5105400"/>
              <a:ext cx="6016752" cy="420624"/>
            </a:xfrm>
            <a:prstGeom prst="round2SameRect">
              <a:avLst>
                <a:gd name="adj1" fmla="val 12834"/>
                <a:gd name="adj2" fmla="val 50000"/>
              </a:avLst>
            </a:prstGeom>
            <a:gradFill flip="none" rotWithShape="1">
              <a:gsLst>
                <a:gs pos="0">
                  <a:srgbClr val="7DCC2E">
                    <a:lumMod val="50000"/>
                    <a:alpha val="3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Integration Services</a:t>
              </a:r>
            </a:p>
          </p:txBody>
        </p:sp>
      </p:grpSp>
      <p:grpSp>
        <p:nvGrpSpPr>
          <p:cNvPr id="6" name="Group 47"/>
          <p:cNvGrpSpPr/>
          <p:nvPr/>
        </p:nvGrpSpPr>
        <p:grpSpPr>
          <a:xfrm>
            <a:off x="1045029" y="1066000"/>
            <a:ext cx="7053942" cy="3657600"/>
            <a:chOff x="1045029" y="990600"/>
            <a:chExt cx="7053942" cy="3657600"/>
          </a:xfrm>
        </p:grpSpPr>
        <p:sp>
          <p:nvSpPr>
            <p:cNvPr id="82" name="Chord 81"/>
            <p:cNvSpPr/>
            <p:nvPr/>
          </p:nvSpPr>
          <p:spPr bwMode="invGray">
            <a:xfrm>
              <a:off x="1045029" y="990600"/>
              <a:ext cx="7053942" cy="3657600"/>
            </a:xfrm>
            <a:prstGeom prst="chord">
              <a:avLst>
                <a:gd name="adj1" fmla="val 11061125"/>
                <a:gd name="adj2" fmla="val 21333444"/>
              </a:avLst>
            </a:prstGeom>
            <a:gradFill flip="none" rotWithShape="1">
              <a:gsLst>
                <a:gs pos="0">
                  <a:srgbClr val="FFFFFF"/>
                </a:gs>
                <a:gs pos="77000">
                  <a:srgbClr val="FFFFFF">
                    <a:alpha val="0"/>
                  </a:srgbClr>
                </a:gs>
                <a:gs pos="100000">
                  <a:srgbClr val="FFFFFF">
                    <a:alpha val="0"/>
                  </a:srgbClr>
                </a:gs>
              </a:gsLst>
              <a:lin ang="5400000" scaled="1"/>
              <a:tileRect/>
            </a:gradFill>
            <a:ln w="19050" cap="flat" cmpd="thickThin" algn="ctr">
              <a:solidFill>
                <a:srgbClr val="FFFFFF">
                  <a:alpha val="23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83" name="Chord 82"/>
            <p:cNvSpPr/>
            <p:nvPr/>
          </p:nvSpPr>
          <p:spPr bwMode="invGray">
            <a:xfrm>
              <a:off x="1485900" y="1338944"/>
              <a:ext cx="6172200" cy="2895600"/>
            </a:xfrm>
            <a:prstGeom prst="chord">
              <a:avLst>
                <a:gd name="adj1" fmla="val 11061125"/>
                <a:gd name="adj2" fmla="val 21333444"/>
              </a:avLst>
            </a:prstGeom>
            <a:gradFill flip="none" rotWithShape="1">
              <a:gsLst>
                <a:gs pos="38000">
                  <a:srgbClr val="DF8045">
                    <a:lumMod val="50000"/>
                    <a:alpha val="70000"/>
                  </a:srgbClr>
                </a:gs>
                <a:gs pos="87000">
                  <a:srgbClr val="DF8045">
                    <a:lumMod val="75000"/>
                    <a:alpha val="93000"/>
                  </a:srgbClr>
                </a:gs>
                <a:gs pos="100000">
                  <a:srgbClr val="DF8045">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80808"/>
                </a:solidFill>
                <a:effectLst/>
                <a:uLnTx/>
                <a:uFillTx/>
                <a:latin typeface="Segoe"/>
                <a:ea typeface="+mn-ea"/>
                <a:cs typeface="+mn-cs"/>
              </a:endParaRPr>
            </a:p>
          </p:txBody>
        </p:sp>
        <p:sp>
          <p:nvSpPr>
            <p:cNvPr id="84" name="TextBox 83"/>
            <p:cNvSpPr txBox="1"/>
            <p:nvPr/>
          </p:nvSpPr>
          <p:spPr bwMode="invGray">
            <a:xfrm>
              <a:off x="3229275" y="1705275"/>
              <a:ext cx="2726227"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rPr>
                <a:t>SharePoint Server</a:t>
              </a:r>
              <a:endParaRPr kumimoji="0" lang="en-US" sz="1800" b="0" i="0" u="none" strike="noStrike" kern="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ndParaRPr>
            </a:p>
          </p:txBody>
        </p:sp>
        <p:sp>
          <p:nvSpPr>
            <p:cNvPr id="85" name="Rectangle 84"/>
            <p:cNvSpPr/>
            <p:nvPr/>
          </p:nvSpPr>
          <p:spPr bwMode="invGray">
            <a:xfrm rot="20407984">
              <a:off x="2040946" y="1793510"/>
              <a:ext cx="1522527" cy="372138"/>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chemeClr val="bg1"/>
                  </a:solidFill>
                  <a:effectLst/>
                  <a:uLnTx/>
                  <a:uFillTx/>
                </a:rPr>
                <a:t>SEARCH</a:t>
              </a:r>
              <a:endParaRPr kumimoji="0" lang="en-US" sz="1400" b="0" i="1" u="none" strike="noStrike" kern="0" cap="none" spc="0" normalizeH="0" baseline="0" noProof="0" dirty="0">
                <a:ln>
                  <a:noFill/>
                </a:ln>
                <a:solidFill>
                  <a:schemeClr val="bg1"/>
                </a:solidFill>
                <a:effectLst/>
                <a:uLnTx/>
                <a:uFillTx/>
              </a:endParaRPr>
            </a:p>
          </p:txBody>
        </p:sp>
        <p:sp>
          <p:nvSpPr>
            <p:cNvPr id="86" name="Rectangle 85"/>
            <p:cNvSpPr/>
            <p:nvPr/>
          </p:nvSpPr>
          <p:spPr bwMode="invGray">
            <a:xfrm>
              <a:off x="4114800" y="1066800"/>
              <a:ext cx="864019" cy="246221"/>
            </a:xfrm>
            <a:prstGeom prst="rect">
              <a:avLst/>
            </a:prstGeom>
          </p:spPr>
          <p:txBody>
            <a:bodyPr wrap="non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80808"/>
                  </a:solidFill>
                  <a:effectLst/>
                  <a:uLnTx/>
                  <a:uFillTx/>
                </a:rPr>
                <a:t>DELIVERY</a:t>
              </a:r>
            </a:p>
          </p:txBody>
        </p:sp>
        <p:grpSp>
          <p:nvGrpSpPr>
            <p:cNvPr id="7" name="Group 83"/>
            <p:cNvGrpSpPr/>
            <p:nvPr/>
          </p:nvGrpSpPr>
          <p:grpSpPr bwMode="invGray">
            <a:xfrm>
              <a:off x="1790701" y="2086275"/>
              <a:ext cx="5562600" cy="457200"/>
              <a:chOff x="1752600" y="2133600"/>
              <a:chExt cx="6061509" cy="381000"/>
            </a:xfrm>
          </p:grpSpPr>
          <p:sp>
            <p:nvSpPr>
              <p:cNvPr id="90" name="Round Same Side Corner Rectangle 89"/>
              <p:cNvSpPr/>
              <p:nvPr/>
            </p:nvSpPr>
            <p:spPr bwMode="invGray">
              <a:xfrm>
                <a:off x="1752600"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Reports</a:t>
                </a:r>
                <a:endParaRPr kumimoji="0" lang="en-US" sz="1300" b="0"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Segoe"/>
                  <a:ea typeface="+mn-ea"/>
                  <a:cs typeface="+mn-cs"/>
                </a:endParaRPr>
              </a:p>
            </p:txBody>
          </p:sp>
          <p:sp>
            <p:nvSpPr>
              <p:cNvPr id="91" name="Round Same Side Corner Rectangle 90"/>
              <p:cNvSpPr/>
              <p:nvPr/>
            </p:nvSpPr>
            <p:spPr bwMode="invGray">
              <a:xfrm>
                <a:off x="2766782"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Dashboards</a:t>
                </a:r>
              </a:p>
            </p:txBody>
          </p:sp>
          <p:sp>
            <p:nvSpPr>
              <p:cNvPr id="92" name="Round Same Side Corner Rectangle 91"/>
              <p:cNvSpPr/>
              <p:nvPr/>
            </p:nvSpPr>
            <p:spPr bwMode="invGray">
              <a:xfrm>
                <a:off x="3780964"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Excel </a:t>
                </a:r>
              </a:p>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Workbooks</a:t>
                </a:r>
              </a:p>
            </p:txBody>
          </p:sp>
          <p:sp>
            <p:nvSpPr>
              <p:cNvPr id="93" name="Round Same Side Corner Rectangle 92"/>
              <p:cNvSpPr/>
              <p:nvPr/>
            </p:nvSpPr>
            <p:spPr bwMode="invGray">
              <a:xfrm>
                <a:off x="4795146"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Analytic</a:t>
                </a:r>
              </a:p>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Views</a:t>
                </a:r>
              </a:p>
            </p:txBody>
          </p:sp>
          <p:sp>
            <p:nvSpPr>
              <p:cNvPr id="94" name="Round Same Side Corner Rectangle 93"/>
              <p:cNvSpPr/>
              <p:nvPr/>
            </p:nvSpPr>
            <p:spPr bwMode="invGray">
              <a:xfrm>
                <a:off x="5809328"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Scorecards</a:t>
                </a:r>
              </a:p>
            </p:txBody>
          </p:sp>
          <p:sp>
            <p:nvSpPr>
              <p:cNvPr id="95" name="Round Same Side Corner Rectangle 94"/>
              <p:cNvSpPr/>
              <p:nvPr/>
            </p:nvSpPr>
            <p:spPr bwMode="invGray">
              <a:xfrm>
                <a:off x="6823509"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Plans</a:t>
                </a:r>
              </a:p>
            </p:txBody>
          </p:sp>
        </p:grpSp>
        <p:sp>
          <p:nvSpPr>
            <p:cNvPr id="88" name="Rectangle 87"/>
            <p:cNvSpPr/>
            <p:nvPr/>
          </p:nvSpPr>
          <p:spPr bwMode="invGray">
            <a:xfrm rot="760022">
              <a:off x="3868822" y="1623816"/>
              <a:ext cx="3622486" cy="1244762"/>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chemeClr val="bg1"/>
                  </a:solidFill>
                  <a:effectLst/>
                  <a:uLnTx/>
                  <a:uFillTx/>
                </a:rPr>
                <a:t>CONTENT MANAGEMENT</a:t>
              </a:r>
            </a:p>
          </p:txBody>
        </p:sp>
        <p:sp>
          <p:nvSpPr>
            <p:cNvPr id="89" name="Rectangle 88"/>
            <p:cNvSpPr/>
            <p:nvPr/>
          </p:nvSpPr>
          <p:spPr bwMode="invGray">
            <a:xfrm rot="21189507">
              <a:off x="2254339" y="1543299"/>
              <a:ext cx="3460558" cy="1102784"/>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chemeClr val="bg1"/>
                  </a:solidFill>
                  <a:effectLst/>
                  <a:uLnTx/>
                  <a:uFillTx/>
                </a:rPr>
                <a:t>COLLABORATION</a:t>
              </a:r>
            </a:p>
          </p:txBody>
        </p:sp>
      </p:grpSp>
      <p:sp>
        <p:nvSpPr>
          <p:cNvPr id="48" name="Title 47"/>
          <p:cNvSpPr>
            <a:spLocks noGrp="1"/>
          </p:cNvSpPr>
          <p:nvPr>
            <p:ph type="title"/>
          </p:nvPr>
        </p:nvSpPr>
        <p:spPr/>
        <p:txBody>
          <a:bodyPr/>
          <a:lstStyle/>
          <a:p>
            <a:pPr lvl="0"/>
            <a:r>
              <a:rPr lang="zh-TW" altLang="en-US" smtClean="0"/>
              <a:t>整合的</a:t>
            </a:r>
            <a:r>
              <a:rPr smtClean="0"/>
              <a:t> End-To-End BI </a:t>
            </a:r>
            <a:r>
              <a:rPr lang="zh-TW" altLang="en-US" smtClean="0"/>
              <a:t>架構</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7"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ppt_h/2"/>
                                          </p:val>
                                        </p:tav>
                                        <p:tav tm="100000">
                                          <p:val>
                                            <p:strVal val="#ppt_y"/>
                                          </p:val>
                                        </p:tav>
                                      </p:tavLst>
                                    </p:anim>
                                    <p:anim calcmode="lin" valueType="num">
                                      <p:cBhvr>
                                        <p:cTn id="14" dur="500" fill="hold"/>
                                        <p:tgtEl>
                                          <p:spTgt spid="4"/>
                                        </p:tgtEl>
                                        <p:attrNameLst>
                                          <p:attrName>ppt_w</p:attrName>
                                        </p:attrNameLst>
                                      </p:cBhvr>
                                      <p:tavLst>
                                        <p:tav tm="0">
                                          <p:val>
                                            <p:strVal val="#ppt_w"/>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2008 </a:t>
            </a:r>
            <a:r>
              <a:rPr lang="zh-TW" altLang="en-US" smtClean="0"/>
              <a:t>彙總設計工具</a:t>
            </a:r>
            <a:endParaRPr lang="en-US" dirty="0"/>
          </a:p>
        </p:txBody>
      </p:sp>
      <p:sp>
        <p:nvSpPr>
          <p:cNvPr id="3" name="Content Placeholder 2"/>
          <p:cNvSpPr>
            <a:spLocks noGrp="1"/>
          </p:cNvSpPr>
          <p:nvPr>
            <p:ph sz="half" idx="1"/>
          </p:nvPr>
        </p:nvSpPr>
        <p:spPr>
          <a:xfrm>
            <a:off x="381001" y="1411553"/>
            <a:ext cx="4114800" cy="3600986"/>
          </a:xfrm>
        </p:spPr>
        <p:txBody>
          <a:bodyPr/>
          <a:lstStyle/>
          <a:p>
            <a:r>
              <a:rPr lang="zh-TW" altLang="en-US" sz="2400" smtClean="0"/>
              <a:t>強化精靈</a:t>
            </a:r>
            <a:endParaRPr lang="en-US" sz="2400" dirty="0" smtClean="0"/>
          </a:p>
          <a:p>
            <a:pPr lvl="1"/>
            <a:r>
              <a:rPr lang="zh-TW" altLang="en-US" sz="2000" smtClean="0"/>
              <a:t>支援修改彙總的使用屬性</a:t>
            </a:r>
            <a:endParaRPr lang="en-US" sz="2000" dirty="0" smtClean="0"/>
          </a:p>
          <a:p>
            <a:pPr lvl="1"/>
            <a:r>
              <a:rPr lang="zh-TW" altLang="en-US" sz="2000" smtClean="0"/>
              <a:t>可以將</a:t>
            </a:r>
            <a:r>
              <a:rPr lang="en-US" sz="2000" smtClean="0"/>
              <a:t> UBO </a:t>
            </a:r>
            <a:r>
              <a:rPr lang="zh-TW" altLang="en-US" sz="2000" smtClean="0"/>
              <a:t>的分析結果與現有的彙總合併</a:t>
            </a:r>
            <a:endParaRPr lang="en-US" sz="2000" dirty="0" smtClean="0"/>
          </a:p>
          <a:p>
            <a:pPr lvl="1"/>
            <a:r>
              <a:rPr lang="zh-TW" altLang="en-US" sz="2000" smtClean="0"/>
              <a:t>新的</a:t>
            </a:r>
            <a:r>
              <a:rPr lang="en-US" sz="2000" smtClean="0"/>
              <a:t> UBO </a:t>
            </a:r>
            <a:r>
              <a:rPr lang="zh-TW" altLang="en-US" sz="2000" smtClean="0"/>
              <a:t>演算法</a:t>
            </a:r>
            <a:endParaRPr lang="en-US" sz="2000" dirty="0" smtClean="0"/>
          </a:p>
          <a:p>
            <a:r>
              <a:rPr lang="zh-TW" altLang="en-US" sz="2400" smtClean="0"/>
              <a:t>專屬的設計師</a:t>
            </a:r>
            <a:endParaRPr lang="en-US" sz="2400" dirty="0" smtClean="0"/>
          </a:p>
          <a:p>
            <a:pPr lvl="1"/>
            <a:r>
              <a:rPr lang="zh-TW" altLang="en-US" sz="2000" smtClean="0"/>
              <a:t>在管理和開發環境都可以檢視彙總的設計</a:t>
            </a:r>
            <a:endParaRPr lang="en-US" sz="2000" dirty="0" smtClean="0"/>
          </a:p>
          <a:p>
            <a:pPr lvl="1"/>
            <a:r>
              <a:rPr lang="zh-TW" altLang="en-US" sz="2000" smtClean="0"/>
              <a:t>手動編輯</a:t>
            </a:r>
            <a:r>
              <a:rPr lang="en-US" altLang="zh-TW" sz="2000" smtClean="0"/>
              <a:t>/</a:t>
            </a:r>
            <a:r>
              <a:rPr lang="zh-TW" altLang="en-US" sz="2000" smtClean="0"/>
              <a:t>建立</a:t>
            </a:r>
            <a:r>
              <a:rPr lang="en-US" altLang="zh-TW" sz="2000" smtClean="0"/>
              <a:t>/</a:t>
            </a:r>
            <a:r>
              <a:rPr lang="zh-TW" altLang="en-US" sz="2000" smtClean="0"/>
              <a:t>刪除彙總</a:t>
            </a:r>
            <a:endParaRPr lang="en-US" sz="2000" dirty="0" smtClean="0"/>
          </a:p>
          <a:p>
            <a:pPr lvl="1"/>
            <a:r>
              <a:rPr lang="zh-TW" altLang="en-US" sz="2000" smtClean="0"/>
              <a:t>內建的驗證以協助建立最佳的設計</a:t>
            </a:r>
            <a:endParaRPr lang="en-US" sz="2000" dirty="0" smtClean="0"/>
          </a:p>
        </p:txBody>
      </p:sp>
      <p:pic>
        <p:nvPicPr>
          <p:cNvPr id="4" name="Picture 2"/>
          <p:cNvPicPr>
            <a:picLocks noChangeAspect="1" noChangeArrowheads="1"/>
          </p:cNvPicPr>
          <p:nvPr/>
        </p:nvPicPr>
        <p:blipFill>
          <a:blip r:embed="rId3"/>
          <a:srcRect/>
          <a:stretch>
            <a:fillRect/>
          </a:stretch>
        </p:blipFill>
        <p:spPr bwMode="auto">
          <a:xfrm>
            <a:off x="5181600" y="3688188"/>
            <a:ext cx="3657600" cy="2865012"/>
          </a:xfrm>
          <a:prstGeom prst="rect">
            <a:avLst/>
          </a:prstGeom>
          <a:noFill/>
          <a:ln w="9525">
            <a:noFill/>
            <a:miter lim="800000"/>
            <a:headEnd/>
            <a:tailEnd/>
          </a:ln>
          <a:effectLst/>
        </p:spPr>
      </p:pic>
      <p:pic>
        <p:nvPicPr>
          <p:cNvPr id="5" name="Picture 4"/>
          <p:cNvPicPr>
            <a:picLocks noChangeAspect="1" noChangeArrowheads="1"/>
          </p:cNvPicPr>
          <p:nvPr/>
        </p:nvPicPr>
        <p:blipFill>
          <a:blip r:embed="rId4"/>
          <a:srcRect/>
          <a:stretch>
            <a:fillRect/>
          </a:stretch>
        </p:blipFill>
        <p:spPr bwMode="auto">
          <a:xfrm>
            <a:off x="5188086" y="914400"/>
            <a:ext cx="3651114" cy="2743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Analysis Services 2008</a:t>
            </a:r>
            <a:br>
              <a:rPr lang="en-US" smtClean="0"/>
            </a:br>
            <a:r>
              <a:rPr lang="zh-TW" altLang="en-US" smtClean="0"/>
              <a:t>彙總設計</a:t>
            </a:r>
            <a:endParaRPr lang="en-US" dirty="0"/>
          </a:p>
        </p:txBody>
      </p:sp>
      <p:sp>
        <p:nvSpPr>
          <p:cNvPr id="7" name="Subtitle 6"/>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mtClean="0"/>
              <a:t>demo </a:t>
            </a:r>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7054" y="228600"/>
            <a:ext cx="8375946" cy="664797"/>
          </a:xfrm>
        </p:spPr>
        <p:txBody>
          <a:bodyPr/>
          <a:lstStyle/>
          <a:p>
            <a:r>
              <a:rPr lang="zh-TW" altLang="en-US" smtClean="0"/>
              <a:t>可擴展的共享資料庫</a:t>
            </a:r>
            <a:endParaRPr lang="en-US"/>
          </a:p>
        </p:txBody>
      </p:sp>
      <p:graphicFrame>
        <p:nvGraphicFramePr>
          <p:cNvPr id="5" name="Table Placeholder 3"/>
          <p:cNvGraphicFramePr>
            <a:graphicFrameLocks/>
          </p:cNvGraphicFramePr>
          <p:nvPr/>
        </p:nvGraphicFramePr>
        <p:xfrm>
          <a:off x="382588" y="1463040"/>
          <a:ext cx="8380412" cy="4815840"/>
        </p:xfrm>
        <a:graphic>
          <a:graphicData uri="http://schemas.openxmlformats.org/drawingml/2006/table">
            <a:tbl>
              <a:tblPr firstRow="1" bandRow="1">
                <a:tableStyleId>{2D5ABB26-0587-4C30-8999-92F81FD0307C}</a:tableStyleId>
              </a:tblPr>
              <a:tblGrid>
                <a:gridCol w="2055812"/>
                <a:gridCol w="6324600"/>
              </a:tblGrid>
              <a:tr h="533400">
                <a:tc>
                  <a:txBody>
                    <a:bodyPr/>
                    <a:lstStyle/>
                    <a:p>
                      <a:r>
                        <a:rPr kumimoji="0" lang="zh-TW" altLang="en-US" sz="2400" b="0" i="0" u="none" strike="noStrike" kern="1200" cap="none" normalizeH="0" baseline="0" smtClean="0">
                          <a:solidFill>
                            <a:schemeClr val="tx1"/>
                          </a:solidFill>
                          <a:effectLst>
                            <a:outerShdw blurRad="38100" dist="38100" dir="2700000" algn="tl">
                              <a:srgbClr val="000000"/>
                            </a:outerShdw>
                          </a:effectLst>
                          <a:latin typeface="Arial" pitchFamily="34" charset="0"/>
                          <a:ea typeface="+mn-ea"/>
                          <a:cs typeface="Arial" pitchFamily="34" charset="0"/>
                        </a:rPr>
                        <a:t>需求</a:t>
                      </a:r>
                      <a:endParaRPr kumimoji="0" lang="en-US" sz="2400" b="0" i="0" u="none" strike="noStrike" kern="1200" cap="none" normalizeH="0" baseline="0" dirty="0" smtClean="0">
                        <a:solidFill>
                          <a:schemeClr val="tx1"/>
                        </a:solidFill>
                        <a:effectLst>
                          <a:outerShdw blurRad="38100" dist="38100" dir="2700000" algn="tl">
                            <a:srgbClr val="000000"/>
                          </a:outerShdw>
                        </a:effectLst>
                        <a:latin typeface="Arial" pitchFamily="34" charset="0"/>
                        <a:ea typeface="+mn-ea"/>
                        <a:cs typeface="Arial" pitchFamily="34"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l" defTabSz="761910" rtl="0" eaLnBrk="1" fontAlgn="auto" latinLnBrk="0" hangingPunct="1">
                        <a:lnSpc>
                          <a:spcPct val="100000"/>
                        </a:lnSpc>
                        <a:spcBef>
                          <a:spcPts val="0"/>
                        </a:spcBef>
                        <a:spcAft>
                          <a:spcPts val="0"/>
                        </a:spcAft>
                        <a:buClrTx/>
                        <a:buSzTx/>
                        <a:buFont typeface="Arial" pitchFamily="34" charset="0"/>
                        <a:buNone/>
                        <a:tabLst/>
                        <a:defRPr/>
                      </a:pPr>
                      <a:r>
                        <a:rPr lang="zh-TW" altLang="en-US" sz="1800" smtClean="0">
                          <a:latin typeface="Arial" pitchFamily="34" charset="0"/>
                          <a:cs typeface="Arial" pitchFamily="34" charset="0"/>
                        </a:rPr>
                        <a:t>橫跨多台機器擴展</a:t>
                      </a:r>
                      <a:r>
                        <a:rPr lang="en-US" sz="1800" smtClean="0">
                          <a:latin typeface="Arial" pitchFamily="34" charset="0"/>
                          <a:cs typeface="Arial" pitchFamily="34" charset="0"/>
                        </a:rPr>
                        <a:t> AS </a:t>
                      </a:r>
                      <a:r>
                        <a:rPr lang="zh-TW" altLang="en-US" sz="1800" smtClean="0">
                          <a:latin typeface="Arial" pitchFamily="34" charset="0"/>
                          <a:cs typeface="Arial" pitchFamily="34" charset="0"/>
                        </a:rPr>
                        <a:t>資料</a:t>
                      </a:r>
                      <a:r>
                        <a:rPr lang="en-US" sz="1800" smtClean="0">
                          <a:latin typeface="Arial" pitchFamily="34" charset="0"/>
                          <a:cs typeface="Arial" pitchFamily="34" charset="0"/>
                        </a:rPr>
                        <a:t> </a:t>
                      </a:r>
                      <a:endParaRPr lang="en-US" sz="1800" dirty="0" smtClean="0">
                        <a:latin typeface="Arial" pitchFamily="34" charset="0"/>
                        <a:cs typeface="Arial" pitchFamily="34" charset="0"/>
                      </a:endParaRPr>
                    </a:p>
                    <a:p>
                      <a:pPr lvl="0">
                        <a:buFont typeface="Arial" pitchFamily="34" charset="0"/>
                        <a:buChar char="•"/>
                      </a:pPr>
                      <a:endParaRPr lang="en-US" sz="1400" dirty="0">
                        <a:latin typeface="Arial" pitchFamily="34" charset="0"/>
                        <a:cs typeface="Arial" pitchFamily="34"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r h="370840">
                <a:tc>
                  <a:txBody>
                    <a:bodyPr/>
                    <a:lstStyle/>
                    <a:p>
                      <a:r>
                        <a:rPr lang="zh-TW" altLang="en-US" sz="2400" smtClean="0">
                          <a:latin typeface="Arial" pitchFamily="34" charset="0"/>
                          <a:cs typeface="Arial" pitchFamily="34" charset="0"/>
                        </a:rPr>
                        <a:t>今日的問題</a:t>
                      </a:r>
                      <a:endParaRPr lang="en-US" sz="2400" dirty="0">
                        <a:latin typeface="Arial" pitchFamily="34" charset="0"/>
                        <a:cs typeface="Arial" pitchFamily="34"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lvl="0"/>
                      <a:r>
                        <a:rPr lang="zh-TW" altLang="en-US" sz="1800" kern="1200" baseline="0" smtClean="0">
                          <a:solidFill>
                            <a:schemeClr val="tx1"/>
                          </a:solidFill>
                          <a:latin typeface="Arial" pitchFamily="34" charset="0"/>
                          <a:ea typeface="+mn-ea"/>
                          <a:cs typeface="Arial" pitchFamily="34" charset="0"/>
                        </a:rPr>
                        <a:t>當</a:t>
                      </a:r>
                      <a:r>
                        <a:rPr lang="en-US" sz="1800" kern="1200" baseline="0" smtClean="0">
                          <a:solidFill>
                            <a:schemeClr val="tx1"/>
                          </a:solidFill>
                          <a:latin typeface="Arial" pitchFamily="34" charset="0"/>
                          <a:ea typeface="+mn-ea"/>
                          <a:cs typeface="Arial" pitchFamily="34" charset="0"/>
                        </a:rPr>
                        <a:t> </a:t>
                      </a:r>
                      <a:r>
                        <a:rPr lang="en-US" sz="1800" kern="1200" baseline="0" dirty="0" smtClean="0">
                          <a:solidFill>
                            <a:schemeClr val="tx1"/>
                          </a:solidFill>
                          <a:latin typeface="Arial" pitchFamily="34" charset="0"/>
                          <a:ea typeface="+mn-ea"/>
                          <a:cs typeface="Arial" pitchFamily="34" charset="0"/>
                        </a:rPr>
                        <a:t>MOLAP </a:t>
                      </a:r>
                      <a:r>
                        <a:rPr lang="en-US" sz="1800" kern="1200" baseline="0" smtClean="0">
                          <a:solidFill>
                            <a:schemeClr val="tx1"/>
                          </a:solidFill>
                          <a:latin typeface="Arial" pitchFamily="34" charset="0"/>
                          <a:ea typeface="+mn-ea"/>
                          <a:cs typeface="Arial" pitchFamily="34" charset="0"/>
                        </a:rPr>
                        <a:t>cubes </a:t>
                      </a:r>
                      <a:r>
                        <a:rPr lang="zh-TW" altLang="en-US" sz="1800" kern="1200" baseline="0" smtClean="0">
                          <a:solidFill>
                            <a:schemeClr val="tx1"/>
                          </a:solidFill>
                          <a:latin typeface="Arial" pitchFamily="34" charset="0"/>
                          <a:ea typeface="+mn-ea"/>
                          <a:cs typeface="Arial" pitchFamily="34" charset="0"/>
                        </a:rPr>
                        <a:t>是唯讀的資料庫，也沒有兩個伺服器可以共享相同的資料目錄</a:t>
                      </a:r>
                      <a:endParaRPr lang="en-US" sz="1800" kern="1200" baseline="0" dirty="0" smtClean="0">
                        <a:solidFill>
                          <a:schemeClr val="tx1"/>
                        </a:solidFill>
                        <a:latin typeface="Arial" pitchFamily="34" charset="0"/>
                        <a:ea typeface="+mn-ea"/>
                        <a:cs typeface="Arial" pitchFamily="34" charset="0"/>
                      </a:endParaRPr>
                    </a:p>
                    <a:p>
                      <a:pPr lvl="0"/>
                      <a:endParaRPr lang="en-US" sz="1800" kern="1200" baseline="0" dirty="0" smtClean="0">
                        <a:solidFill>
                          <a:schemeClr val="tx1"/>
                        </a:solidFill>
                        <a:latin typeface="Arial" pitchFamily="34" charset="0"/>
                        <a:ea typeface="+mn-ea"/>
                        <a:cs typeface="Arial" pitchFamily="34" charset="0"/>
                      </a:endParaRPr>
                    </a:p>
                    <a:p>
                      <a:pPr lvl="0"/>
                      <a:r>
                        <a:rPr lang="en-US" sz="1800" kern="1200" baseline="0" smtClean="0">
                          <a:solidFill>
                            <a:schemeClr val="tx1"/>
                          </a:solidFill>
                          <a:latin typeface="Arial" pitchFamily="34" charset="0"/>
                          <a:ea typeface="+mn-ea"/>
                          <a:cs typeface="Arial" pitchFamily="34" charset="0"/>
                        </a:rPr>
                        <a:t>Cube </a:t>
                      </a:r>
                      <a:r>
                        <a:rPr lang="zh-TW" altLang="en-US" sz="1800" kern="1200" baseline="0" smtClean="0">
                          <a:solidFill>
                            <a:schemeClr val="tx1"/>
                          </a:solidFill>
                          <a:latin typeface="Arial" pitchFamily="34" charset="0"/>
                          <a:ea typeface="+mn-ea"/>
                          <a:cs typeface="Arial" pitchFamily="34" charset="0"/>
                        </a:rPr>
                        <a:t>同步</a:t>
                      </a:r>
                      <a:r>
                        <a:rPr lang="en-US" sz="1800" kern="1200" baseline="0" smtClean="0">
                          <a:solidFill>
                            <a:schemeClr val="tx1"/>
                          </a:solidFill>
                          <a:latin typeface="Arial" pitchFamily="34" charset="0"/>
                          <a:ea typeface="+mn-ea"/>
                          <a:cs typeface="Arial" pitchFamily="34" charset="0"/>
                        </a:rPr>
                        <a:t> – </a:t>
                      </a:r>
                      <a:r>
                        <a:rPr lang="zh-TW" altLang="en-US" sz="1800" kern="1200" baseline="0" smtClean="0">
                          <a:solidFill>
                            <a:schemeClr val="tx1"/>
                          </a:solidFill>
                          <a:latin typeface="Arial" pitchFamily="34" charset="0"/>
                          <a:ea typeface="+mn-ea"/>
                          <a:cs typeface="Arial" pitchFamily="34" charset="0"/>
                        </a:rPr>
                        <a:t>可以做，但延遲的問題，讓其難以應用在負載平衡的解決方案</a:t>
                      </a:r>
                      <a:endParaRPr lang="en-US" sz="1800" kern="1200" baseline="0" dirty="0" smtClean="0">
                        <a:solidFill>
                          <a:schemeClr val="tx1"/>
                        </a:solidFill>
                        <a:latin typeface="Arial" pitchFamily="34" charset="0"/>
                        <a:ea typeface="+mn-ea"/>
                        <a:cs typeface="Arial" pitchFamily="34"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r h="370840">
                <a:tc>
                  <a:txBody>
                    <a:bodyPr/>
                    <a:lstStyle/>
                    <a:p>
                      <a:r>
                        <a:rPr lang="en-US" sz="2400" dirty="0" smtClean="0">
                          <a:latin typeface="Arial" pitchFamily="34" charset="0"/>
                          <a:cs typeface="Arial" pitchFamily="34" charset="0"/>
                        </a:rPr>
                        <a:t>AS </a:t>
                      </a:r>
                      <a:r>
                        <a:rPr lang="en-US" sz="2400" smtClean="0">
                          <a:latin typeface="Arial" pitchFamily="34" charset="0"/>
                          <a:cs typeface="Arial" pitchFamily="34" charset="0"/>
                        </a:rPr>
                        <a:t>2008 </a:t>
                      </a:r>
                      <a:r>
                        <a:rPr lang="zh-TW" altLang="en-US" sz="2400" smtClean="0">
                          <a:latin typeface="Arial" pitchFamily="34" charset="0"/>
                          <a:cs typeface="Arial" pitchFamily="34" charset="0"/>
                        </a:rPr>
                        <a:t>解決方案：</a:t>
                      </a:r>
                      <a:r>
                        <a:rPr lang="zh-TW" altLang="en-US" sz="2400" smtClean="0"/>
                        <a:t>可擴展的共享資料庫</a:t>
                      </a:r>
                      <a:r>
                        <a:rPr lang="en-US" altLang="zh-TW" sz="2400" smtClean="0"/>
                        <a:t>(SSD</a:t>
                      </a:r>
                      <a:endParaRPr lang="en-US" altLang="zh-TW" sz="2400" smtClean="0">
                        <a:latin typeface="Arial" pitchFamily="34" charset="0"/>
                        <a:cs typeface="Arial" pitchFamily="34" charset="0"/>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2400" smtClean="0"/>
                        <a:t>Scalable Shared Databases</a:t>
                      </a:r>
                      <a:r>
                        <a:rPr lang="en-US" altLang="zh-TW" sz="2400" smtClean="0"/>
                        <a:t>)</a:t>
                      </a:r>
                      <a:endParaRPr lang="en-US" sz="2400" smtClean="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1" indent="0" algn="l" defTabSz="761910" rtl="0" eaLnBrk="1" fontAlgn="auto" latinLnBrk="0" hangingPunct="1">
                        <a:lnSpc>
                          <a:spcPct val="100000"/>
                        </a:lnSpc>
                        <a:spcBef>
                          <a:spcPts val="0"/>
                        </a:spcBef>
                        <a:spcAft>
                          <a:spcPts val="0"/>
                        </a:spcAft>
                        <a:buClrTx/>
                        <a:buSzTx/>
                        <a:buFontTx/>
                        <a:buNone/>
                        <a:tabLst/>
                        <a:defRPr/>
                      </a:pPr>
                      <a:r>
                        <a:rPr lang="zh-TW" altLang="en-US" sz="2000" smtClean="0"/>
                        <a:t>一個唯讀的資料庫可讓多個</a:t>
                      </a:r>
                      <a:r>
                        <a:rPr lang="en-US" sz="2000" smtClean="0"/>
                        <a:t> Analysis Servers</a:t>
                      </a:r>
                      <a:r>
                        <a:rPr lang="zh-TW" altLang="en-US" sz="2000" smtClean="0"/>
                        <a:t> 共用</a:t>
                      </a:r>
                      <a:endParaRPr lang="en-US" altLang="zh-TW" sz="2000" smtClean="0"/>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761910" rtl="0" eaLnBrk="1" fontAlgn="auto" latinLnBrk="0" hangingPunct="1">
                        <a:lnSpc>
                          <a:spcPct val="100000"/>
                        </a:lnSpc>
                        <a:spcBef>
                          <a:spcPts val="0"/>
                        </a:spcBef>
                        <a:spcAft>
                          <a:spcPts val="0"/>
                        </a:spcAft>
                        <a:buClrTx/>
                        <a:buSzTx/>
                        <a:buFontTx/>
                        <a:buNone/>
                        <a:tabLst/>
                        <a:defRPr/>
                      </a:pPr>
                      <a:endParaRPr lang="en-US" sz="2000" dirty="0" smtClean="0"/>
                    </a:p>
                    <a:p>
                      <a:endParaRPr lang="en-US" sz="1600" dirty="0">
                        <a:latin typeface="Arial" pitchFamily="34" charset="0"/>
                        <a:cs typeface="Arial" pitchFamily="34"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bl>
          </a:graphicData>
        </a:graphic>
      </p:graphicFrame>
      <p:grpSp>
        <p:nvGrpSpPr>
          <p:cNvPr id="2" name="Group 4"/>
          <p:cNvGrpSpPr>
            <a:grpSpLocks/>
          </p:cNvGrpSpPr>
          <p:nvPr/>
        </p:nvGrpSpPr>
        <p:grpSpPr bwMode="auto">
          <a:xfrm>
            <a:off x="3297060" y="4032057"/>
            <a:ext cx="4621213" cy="2133601"/>
            <a:chOff x="1707641" y="3383155"/>
            <a:chExt cx="6064759" cy="2800681"/>
          </a:xfrm>
        </p:grpSpPr>
        <p:sp>
          <p:nvSpPr>
            <p:cNvPr id="7" name="TextBox 5"/>
            <p:cNvSpPr txBox="1">
              <a:spLocks noChangeArrowheads="1"/>
            </p:cNvSpPr>
            <p:nvPr/>
          </p:nvSpPr>
          <p:spPr bwMode="auto">
            <a:xfrm>
              <a:off x="5336884" y="4522634"/>
              <a:ext cx="873707" cy="570062"/>
            </a:xfrm>
            <a:prstGeom prst="rect">
              <a:avLst/>
            </a:prstGeom>
            <a:noFill/>
            <a:ln w="9525">
              <a:noFill/>
              <a:miter lim="800000"/>
              <a:headEnd/>
              <a:tailEnd/>
            </a:ln>
          </p:spPr>
          <p:txBody>
            <a:bodyPr>
              <a:spAutoFit/>
            </a:bodyPr>
            <a:lstStyle/>
            <a:p>
              <a:r>
                <a:rPr lang="en-US" sz="3600" dirty="0">
                  <a:latin typeface="Segoe"/>
                </a:rPr>
                <a:t>. . .</a:t>
              </a:r>
            </a:p>
          </p:txBody>
        </p:sp>
        <p:cxnSp>
          <p:nvCxnSpPr>
            <p:cNvPr id="8" name="Straight Arrow Connector 7"/>
            <p:cNvCxnSpPr/>
            <p:nvPr/>
          </p:nvCxnSpPr>
          <p:spPr>
            <a:xfrm>
              <a:off x="2872259" y="5283615"/>
              <a:ext cx="1254203" cy="362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4253502" y="5302395"/>
              <a:ext cx="462610" cy="225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5472334" y="5108575"/>
              <a:ext cx="1410457" cy="537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n 10"/>
            <p:cNvSpPr/>
            <p:nvPr/>
          </p:nvSpPr>
          <p:spPr>
            <a:xfrm>
              <a:off x="4059793" y="5646205"/>
              <a:ext cx="1479209" cy="5376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bg2"/>
                  </a:solidFill>
                </a:rPr>
                <a:t>SAN</a:t>
              </a:r>
              <a:r>
                <a:rPr lang="en-US" sz="1400" dirty="0">
                  <a:solidFill>
                    <a:schemeClr val="bg2"/>
                  </a:solidFill>
                </a:rPr>
                <a:t> storage</a:t>
              </a:r>
            </a:p>
          </p:txBody>
        </p:sp>
        <p:cxnSp>
          <p:nvCxnSpPr>
            <p:cNvPr id="12" name="Straight Arrow Connector 11"/>
            <p:cNvCxnSpPr/>
            <p:nvPr/>
          </p:nvCxnSpPr>
          <p:spPr>
            <a:xfrm rot="10800000" flipV="1">
              <a:off x="2716003" y="3764499"/>
              <a:ext cx="2016725" cy="60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161814" y="3797898"/>
              <a:ext cx="604313" cy="537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32728" y="3764499"/>
              <a:ext cx="2083393" cy="537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563938" y="3595707"/>
              <a:ext cx="335499" cy="2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123"/>
            <p:cNvGrpSpPr>
              <a:grpSpLocks/>
            </p:cNvGrpSpPr>
            <p:nvPr/>
          </p:nvGrpSpPr>
          <p:grpSpPr bwMode="auto">
            <a:xfrm>
              <a:off x="1976487" y="4436423"/>
              <a:ext cx="604875" cy="481659"/>
              <a:chOff x="4425" y="1200"/>
              <a:chExt cx="327" cy="392"/>
            </a:xfrm>
          </p:grpSpPr>
          <p:sp>
            <p:nvSpPr>
              <p:cNvPr id="77" name="Freeform 124"/>
              <p:cNvSpPr>
                <a:spLocks/>
              </p:cNvSpPr>
              <p:nvPr/>
            </p:nvSpPr>
            <p:spPr bwMode="auto">
              <a:xfrm>
                <a:off x="4469" y="1200"/>
                <a:ext cx="247" cy="273"/>
              </a:xfrm>
              <a:custGeom>
                <a:avLst/>
                <a:gdLst>
                  <a:gd name="T0" fmla="*/ 247 w 705"/>
                  <a:gd name="T1" fmla="*/ 0 h 778"/>
                  <a:gd name="T2" fmla="*/ 0 w 705"/>
                  <a:gd name="T3" fmla="*/ 0 h 778"/>
                  <a:gd name="T4" fmla="*/ 0 w 705"/>
                  <a:gd name="T5" fmla="*/ 252 h 778"/>
                  <a:gd name="T6" fmla="*/ 73 w 705"/>
                  <a:gd name="T7" fmla="*/ 252 h 778"/>
                  <a:gd name="T8" fmla="*/ 90 w 705"/>
                  <a:gd name="T9" fmla="*/ 273 h 778"/>
                  <a:gd name="T10" fmla="*/ 159 w 705"/>
                  <a:gd name="T11" fmla="*/ 273 h 778"/>
                  <a:gd name="T12" fmla="*/ 179 w 705"/>
                  <a:gd name="T13" fmla="*/ 252 h 778"/>
                  <a:gd name="T14" fmla="*/ 247 w 705"/>
                  <a:gd name="T15" fmla="*/ 252 h 778"/>
                  <a:gd name="T16" fmla="*/ 247 w 705"/>
                  <a:gd name="T17" fmla="*/ 0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778"/>
                  <a:gd name="T29" fmla="*/ 705 w 705"/>
                  <a:gd name="T30" fmla="*/ 778 h 7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778">
                    <a:moveTo>
                      <a:pt x="705" y="0"/>
                    </a:moveTo>
                    <a:lnTo>
                      <a:pt x="0" y="0"/>
                    </a:lnTo>
                    <a:lnTo>
                      <a:pt x="0" y="718"/>
                    </a:lnTo>
                    <a:lnTo>
                      <a:pt x="207" y="718"/>
                    </a:lnTo>
                    <a:lnTo>
                      <a:pt x="258" y="778"/>
                    </a:lnTo>
                    <a:lnTo>
                      <a:pt x="455" y="778"/>
                    </a:lnTo>
                    <a:lnTo>
                      <a:pt x="510" y="718"/>
                    </a:lnTo>
                    <a:lnTo>
                      <a:pt x="705" y="718"/>
                    </a:lnTo>
                    <a:lnTo>
                      <a:pt x="705" y="0"/>
                    </a:lnTo>
                    <a:close/>
                  </a:path>
                </a:pathLst>
              </a:custGeom>
              <a:solidFill>
                <a:srgbClr val="000000"/>
              </a:solidFill>
              <a:ln w="9525">
                <a:noFill/>
                <a:round/>
                <a:headEnd/>
                <a:tailEnd/>
              </a:ln>
            </p:spPr>
            <p:txBody>
              <a:bodyPr/>
              <a:lstStyle/>
              <a:p>
                <a:endParaRPr lang="en-US">
                  <a:latin typeface="Segoe"/>
                </a:endParaRPr>
              </a:p>
            </p:txBody>
          </p:sp>
          <p:sp>
            <p:nvSpPr>
              <p:cNvPr id="78" name="Freeform 125"/>
              <p:cNvSpPr>
                <a:spLocks/>
              </p:cNvSpPr>
              <p:nvPr/>
            </p:nvSpPr>
            <p:spPr bwMode="auto">
              <a:xfrm>
                <a:off x="4483" y="1214"/>
                <a:ext cx="219" cy="245"/>
              </a:xfrm>
              <a:custGeom>
                <a:avLst/>
                <a:gdLst>
                  <a:gd name="T0" fmla="*/ 139 w 625"/>
                  <a:gd name="T1" fmla="*/ 245 h 697"/>
                  <a:gd name="T2" fmla="*/ 83 w 625"/>
                  <a:gd name="T3" fmla="*/ 245 h 697"/>
                  <a:gd name="T4" fmla="*/ 65 w 625"/>
                  <a:gd name="T5" fmla="*/ 224 h 697"/>
                  <a:gd name="T6" fmla="*/ 0 w 625"/>
                  <a:gd name="T7" fmla="*/ 224 h 697"/>
                  <a:gd name="T8" fmla="*/ 0 w 625"/>
                  <a:gd name="T9" fmla="*/ 0 h 697"/>
                  <a:gd name="T10" fmla="*/ 219 w 625"/>
                  <a:gd name="T11" fmla="*/ 0 h 697"/>
                  <a:gd name="T12" fmla="*/ 219 w 625"/>
                  <a:gd name="T13" fmla="*/ 224 h 697"/>
                  <a:gd name="T14" fmla="*/ 159 w 625"/>
                  <a:gd name="T15" fmla="*/ 224 h 697"/>
                  <a:gd name="T16" fmla="*/ 139 w 625"/>
                  <a:gd name="T17" fmla="*/ 245 h 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5"/>
                  <a:gd name="T28" fmla="*/ 0 h 697"/>
                  <a:gd name="T29" fmla="*/ 625 w 625"/>
                  <a:gd name="T30" fmla="*/ 697 h 6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5" h="697">
                    <a:moveTo>
                      <a:pt x="397" y="697"/>
                    </a:moveTo>
                    <a:lnTo>
                      <a:pt x="236" y="697"/>
                    </a:lnTo>
                    <a:lnTo>
                      <a:pt x="185" y="637"/>
                    </a:lnTo>
                    <a:lnTo>
                      <a:pt x="0" y="637"/>
                    </a:lnTo>
                    <a:lnTo>
                      <a:pt x="0" y="0"/>
                    </a:lnTo>
                    <a:lnTo>
                      <a:pt x="625" y="0"/>
                    </a:lnTo>
                    <a:lnTo>
                      <a:pt x="625" y="637"/>
                    </a:lnTo>
                    <a:lnTo>
                      <a:pt x="453" y="637"/>
                    </a:lnTo>
                    <a:lnTo>
                      <a:pt x="397" y="697"/>
                    </a:lnTo>
                    <a:close/>
                  </a:path>
                </a:pathLst>
              </a:custGeom>
              <a:solidFill>
                <a:srgbClr val="FFFFFF"/>
              </a:solidFill>
              <a:ln w="9525">
                <a:noFill/>
                <a:round/>
                <a:headEnd/>
                <a:tailEnd/>
              </a:ln>
            </p:spPr>
            <p:txBody>
              <a:bodyPr/>
              <a:lstStyle/>
              <a:p>
                <a:endParaRPr lang="en-US">
                  <a:latin typeface="Segoe"/>
                </a:endParaRPr>
              </a:p>
            </p:txBody>
          </p:sp>
          <p:sp>
            <p:nvSpPr>
              <p:cNvPr id="79" name="Rectangle 126"/>
              <p:cNvSpPr>
                <a:spLocks noChangeArrowheads="1"/>
              </p:cNvSpPr>
              <p:nvPr/>
            </p:nvSpPr>
            <p:spPr bwMode="auto">
              <a:xfrm>
                <a:off x="4507" y="1239"/>
                <a:ext cx="173" cy="166"/>
              </a:xfrm>
              <a:prstGeom prst="rect">
                <a:avLst/>
              </a:prstGeom>
              <a:solidFill>
                <a:srgbClr val="000000"/>
              </a:solidFill>
              <a:ln w="9525">
                <a:noFill/>
                <a:miter lim="800000"/>
                <a:headEnd/>
                <a:tailEnd/>
              </a:ln>
            </p:spPr>
            <p:txBody>
              <a:bodyPr/>
              <a:lstStyle/>
              <a:p>
                <a:endParaRPr lang="en-US">
                  <a:latin typeface="Segoe"/>
                </a:endParaRPr>
              </a:p>
            </p:txBody>
          </p:sp>
          <p:sp>
            <p:nvSpPr>
              <p:cNvPr id="80" name="Rectangle 127"/>
              <p:cNvSpPr>
                <a:spLocks noChangeArrowheads="1"/>
              </p:cNvSpPr>
              <p:nvPr/>
            </p:nvSpPr>
            <p:spPr bwMode="auto">
              <a:xfrm>
                <a:off x="4425" y="1486"/>
                <a:ext cx="327" cy="106"/>
              </a:xfrm>
              <a:prstGeom prst="rect">
                <a:avLst/>
              </a:prstGeom>
              <a:solidFill>
                <a:srgbClr val="000000"/>
              </a:solidFill>
              <a:ln w="9525">
                <a:noFill/>
                <a:miter lim="800000"/>
                <a:headEnd/>
                <a:tailEnd/>
              </a:ln>
            </p:spPr>
            <p:txBody>
              <a:bodyPr/>
              <a:lstStyle/>
              <a:p>
                <a:endParaRPr lang="en-US">
                  <a:latin typeface="Segoe"/>
                </a:endParaRPr>
              </a:p>
            </p:txBody>
          </p:sp>
          <p:sp>
            <p:nvSpPr>
              <p:cNvPr id="81" name="Rectangle 128"/>
              <p:cNvSpPr>
                <a:spLocks noChangeArrowheads="1"/>
              </p:cNvSpPr>
              <p:nvPr/>
            </p:nvSpPr>
            <p:spPr bwMode="auto">
              <a:xfrm>
                <a:off x="4439" y="1501"/>
                <a:ext cx="299" cy="77"/>
              </a:xfrm>
              <a:prstGeom prst="rect">
                <a:avLst/>
              </a:prstGeom>
              <a:solidFill>
                <a:srgbClr val="FFFFFF"/>
              </a:solidFill>
              <a:ln w="9525">
                <a:noFill/>
                <a:miter lim="800000"/>
                <a:headEnd/>
                <a:tailEnd/>
              </a:ln>
            </p:spPr>
            <p:txBody>
              <a:bodyPr/>
              <a:lstStyle/>
              <a:p>
                <a:endParaRPr lang="en-US">
                  <a:latin typeface="Segoe"/>
                </a:endParaRPr>
              </a:p>
            </p:txBody>
          </p:sp>
          <p:sp>
            <p:nvSpPr>
              <p:cNvPr id="82" name="Rectangle 129"/>
              <p:cNvSpPr>
                <a:spLocks noChangeArrowheads="1"/>
              </p:cNvSpPr>
              <p:nvPr/>
            </p:nvSpPr>
            <p:spPr bwMode="auto">
              <a:xfrm>
                <a:off x="4623" y="1527"/>
                <a:ext cx="87" cy="14"/>
              </a:xfrm>
              <a:prstGeom prst="rect">
                <a:avLst/>
              </a:prstGeom>
              <a:solidFill>
                <a:srgbClr val="000000"/>
              </a:solidFill>
              <a:ln w="9525">
                <a:noFill/>
                <a:miter lim="800000"/>
                <a:headEnd/>
                <a:tailEnd/>
              </a:ln>
            </p:spPr>
            <p:txBody>
              <a:bodyPr/>
              <a:lstStyle/>
              <a:p>
                <a:endParaRPr lang="en-US">
                  <a:latin typeface="Segoe"/>
                </a:endParaRPr>
              </a:p>
            </p:txBody>
          </p:sp>
          <p:sp>
            <p:nvSpPr>
              <p:cNvPr id="83" name="Rectangle 130"/>
              <p:cNvSpPr>
                <a:spLocks noChangeArrowheads="1"/>
              </p:cNvSpPr>
              <p:nvPr/>
            </p:nvSpPr>
            <p:spPr bwMode="auto">
              <a:xfrm>
                <a:off x="4577" y="1433"/>
                <a:ext cx="32" cy="14"/>
              </a:xfrm>
              <a:prstGeom prst="rect">
                <a:avLst/>
              </a:prstGeom>
              <a:solidFill>
                <a:srgbClr val="000000"/>
              </a:solidFill>
              <a:ln w="9525">
                <a:noFill/>
                <a:miter lim="800000"/>
                <a:headEnd/>
                <a:tailEnd/>
              </a:ln>
            </p:spPr>
            <p:txBody>
              <a:bodyPr/>
              <a:lstStyle/>
              <a:p>
                <a:endParaRPr lang="en-US">
                  <a:latin typeface="Segoe"/>
                </a:endParaRPr>
              </a:p>
            </p:txBody>
          </p:sp>
          <p:sp>
            <p:nvSpPr>
              <p:cNvPr id="84" name="Freeform 131"/>
              <p:cNvSpPr>
                <a:spLocks/>
              </p:cNvSpPr>
              <p:nvPr/>
            </p:nvSpPr>
            <p:spPr bwMode="auto">
              <a:xfrm>
                <a:off x="4615" y="1275"/>
                <a:ext cx="28" cy="41"/>
              </a:xfrm>
              <a:custGeom>
                <a:avLst/>
                <a:gdLst>
                  <a:gd name="T0" fmla="*/ 28 w 83"/>
                  <a:gd name="T1" fmla="*/ 41 h 118"/>
                  <a:gd name="T2" fmla="*/ 11 w 83"/>
                  <a:gd name="T3" fmla="*/ 41 h 118"/>
                  <a:gd name="T4" fmla="*/ 10 w 83"/>
                  <a:gd name="T5" fmla="*/ 29 h 118"/>
                  <a:gd name="T6" fmla="*/ 8 w 83"/>
                  <a:gd name="T7" fmla="*/ 18 h 118"/>
                  <a:gd name="T8" fmla="*/ 4 w 83"/>
                  <a:gd name="T9" fmla="*/ 8 h 118"/>
                  <a:gd name="T10" fmla="*/ 0 w 83"/>
                  <a:gd name="T11" fmla="*/ 0 h 118"/>
                  <a:gd name="T12" fmla="*/ 2 w 83"/>
                  <a:gd name="T13" fmla="*/ 1 h 118"/>
                  <a:gd name="T14" fmla="*/ 4 w 83"/>
                  <a:gd name="T15" fmla="*/ 2 h 118"/>
                  <a:gd name="T16" fmla="*/ 6 w 83"/>
                  <a:gd name="T17" fmla="*/ 3 h 118"/>
                  <a:gd name="T18" fmla="*/ 7 w 83"/>
                  <a:gd name="T19" fmla="*/ 4 h 118"/>
                  <a:gd name="T20" fmla="*/ 9 w 83"/>
                  <a:gd name="T21" fmla="*/ 6 h 118"/>
                  <a:gd name="T22" fmla="*/ 11 w 83"/>
                  <a:gd name="T23" fmla="*/ 7 h 118"/>
                  <a:gd name="T24" fmla="*/ 12 w 83"/>
                  <a:gd name="T25" fmla="*/ 8 h 118"/>
                  <a:gd name="T26" fmla="*/ 14 w 83"/>
                  <a:gd name="T27" fmla="*/ 10 h 118"/>
                  <a:gd name="T28" fmla="*/ 17 w 83"/>
                  <a:gd name="T29" fmla="*/ 13 h 118"/>
                  <a:gd name="T30" fmla="*/ 19 w 83"/>
                  <a:gd name="T31" fmla="*/ 17 h 118"/>
                  <a:gd name="T32" fmla="*/ 22 w 83"/>
                  <a:gd name="T33" fmla="*/ 20 h 118"/>
                  <a:gd name="T34" fmla="*/ 24 w 83"/>
                  <a:gd name="T35" fmla="*/ 24 h 118"/>
                  <a:gd name="T36" fmla="*/ 25 w 83"/>
                  <a:gd name="T37" fmla="*/ 28 h 118"/>
                  <a:gd name="T38" fmla="*/ 27 w 83"/>
                  <a:gd name="T39" fmla="*/ 33 h 118"/>
                  <a:gd name="T40" fmla="*/ 27 w 83"/>
                  <a:gd name="T41" fmla="*/ 36 h 118"/>
                  <a:gd name="T42" fmla="*/ 28 w 83"/>
                  <a:gd name="T43" fmla="*/ 41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18"/>
                  <a:gd name="T68" fmla="*/ 83 w 83"/>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18">
                    <a:moveTo>
                      <a:pt x="83" y="118"/>
                    </a:moveTo>
                    <a:lnTo>
                      <a:pt x="34" y="118"/>
                    </a:lnTo>
                    <a:lnTo>
                      <a:pt x="30" y="83"/>
                    </a:lnTo>
                    <a:lnTo>
                      <a:pt x="23" y="52"/>
                    </a:lnTo>
                    <a:lnTo>
                      <a:pt x="13" y="23"/>
                    </a:lnTo>
                    <a:lnTo>
                      <a:pt x="0" y="0"/>
                    </a:lnTo>
                    <a:lnTo>
                      <a:pt x="6" y="3"/>
                    </a:lnTo>
                    <a:lnTo>
                      <a:pt x="12" y="6"/>
                    </a:lnTo>
                    <a:lnTo>
                      <a:pt x="17" y="10"/>
                    </a:lnTo>
                    <a:lnTo>
                      <a:pt x="22" y="12"/>
                    </a:lnTo>
                    <a:lnTo>
                      <a:pt x="27" y="16"/>
                    </a:lnTo>
                    <a:lnTo>
                      <a:pt x="32" y="20"/>
                    </a:lnTo>
                    <a:lnTo>
                      <a:pt x="36" y="23"/>
                    </a:lnTo>
                    <a:lnTo>
                      <a:pt x="41" y="28"/>
                    </a:lnTo>
                    <a:lnTo>
                      <a:pt x="49" y="37"/>
                    </a:lnTo>
                    <a:lnTo>
                      <a:pt x="57" y="48"/>
                    </a:lnTo>
                    <a:lnTo>
                      <a:pt x="64" y="58"/>
                    </a:lnTo>
                    <a:lnTo>
                      <a:pt x="70" y="69"/>
                    </a:lnTo>
                    <a:lnTo>
                      <a:pt x="75" y="81"/>
                    </a:lnTo>
                    <a:lnTo>
                      <a:pt x="79" y="94"/>
                    </a:lnTo>
                    <a:lnTo>
                      <a:pt x="81" y="105"/>
                    </a:lnTo>
                    <a:lnTo>
                      <a:pt x="83" y="118"/>
                    </a:lnTo>
                    <a:close/>
                  </a:path>
                </a:pathLst>
              </a:custGeom>
              <a:solidFill>
                <a:srgbClr val="000000"/>
              </a:solidFill>
              <a:ln w="9525">
                <a:noFill/>
                <a:round/>
                <a:headEnd/>
                <a:tailEnd/>
              </a:ln>
            </p:spPr>
            <p:txBody>
              <a:bodyPr/>
              <a:lstStyle/>
              <a:p>
                <a:endParaRPr lang="en-US">
                  <a:latin typeface="Segoe"/>
                </a:endParaRPr>
              </a:p>
            </p:txBody>
          </p:sp>
          <p:sp>
            <p:nvSpPr>
              <p:cNvPr id="85" name="Freeform 132"/>
              <p:cNvSpPr>
                <a:spLocks/>
              </p:cNvSpPr>
              <p:nvPr/>
            </p:nvSpPr>
            <p:spPr bwMode="auto">
              <a:xfrm>
                <a:off x="4596" y="1325"/>
                <a:ext cx="21" cy="48"/>
              </a:xfrm>
              <a:custGeom>
                <a:avLst/>
                <a:gdLst>
                  <a:gd name="T0" fmla="*/ 4 w 60"/>
                  <a:gd name="T1" fmla="*/ 48 h 137"/>
                  <a:gd name="T2" fmla="*/ 3 w 60"/>
                  <a:gd name="T3" fmla="*/ 48 h 137"/>
                  <a:gd name="T4" fmla="*/ 2 w 60"/>
                  <a:gd name="T5" fmla="*/ 48 h 137"/>
                  <a:gd name="T6" fmla="*/ 1 w 60"/>
                  <a:gd name="T7" fmla="*/ 48 h 137"/>
                  <a:gd name="T8" fmla="*/ 0 w 60"/>
                  <a:gd name="T9" fmla="*/ 48 h 137"/>
                  <a:gd name="T10" fmla="*/ 0 w 60"/>
                  <a:gd name="T11" fmla="*/ 0 h 137"/>
                  <a:gd name="T12" fmla="*/ 21 w 60"/>
                  <a:gd name="T13" fmla="*/ 0 h 137"/>
                  <a:gd name="T14" fmla="*/ 21 w 60"/>
                  <a:gd name="T15" fmla="*/ 9 h 137"/>
                  <a:gd name="T16" fmla="*/ 19 w 60"/>
                  <a:gd name="T17" fmla="*/ 17 h 137"/>
                  <a:gd name="T18" fmla="*/ 18 w 60"/>
                  <a:gd name="T19" fmla="*/ 24 h 137"/>
                  <a:gd name="T20" fmla="*/ 16 w 60"/>
                  <a:gd name="T21" fmla="*/ 31 h 137"/>
                  <a:gd name="T22" fmla="*/ 13 w 60"/>
                  <a:gd name="T23" fmla="*/ 37 h 137"/>
                  <a:gd name="T24" fmla="*/ 11 w 60"/>
                  <a:gd name="T25" fmla="*/ 42 h 137"/>
                  <a:gd name="T26" fmla="*/ 7 w 60"/>
                  <a:gd name="T27" fmla="*/ 45 h 137"/>
                  <a:gd name="T28" fmla="*/ 4 w 60"/>
                  <a:gd name="T29" fmla="*/ 48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7"/>
                  <a:gd name="T47" fmla="*/ 60 w 60"/>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7">
                    <a:moveTo>
                      <a:pt x="11" y="136"/>
                    </a:moveTo>
                    <a:lnTo>
                      <a:pt x="9" y="136"/>
                    </a:lnTo>
                    <a:lnTo>
                      <a:pt x="6" y="136"/>
                    </a:lnTo>
                    <a:lnTo>
                      <a:pt x="2" y="137"/>
                    </a:lnTo>
                    <a:lnTo>
                      <a:pt x="0" y="137"/>
                    </a:lnTo>
                    <a:lnTo>
                      <a:pt x="0" y="0"/>
                    </a:lnTo>
                    <a:lnTo>
                      <a:pt x="60" y="0"/>
                    </a:lnTo>
                    <a:lnTo>
                      <a:pt x="59" y="25"/>
                    </a:lnTo>
                    <a:lnTo>
                      <a:pt x="55" y="48"/>
                    </a:lnTo>
                    <a:lnTo>
                      <a:pt x="50" y="69"/>
                    </a:lnTo>
                    <a:lnTo>
                      <a:pt x="45" y="89"/>
                    </a:lnTo>
                    <a:lnTo>
                      <a:pt x="38" y="105"/>
                    </a:lnTo>
                    <a:lnTo>
                      <a:pt x="30" y="119"/>
                    </a:lnTo>
                    <a:lnTo>
                      <a:pt x="20" y="129"/>
                    </a:lnTo>
                    <a:lnTo>
                      <a:pt x="11" y="136"/>
                    </a:lnTo>
                    <a:close/>
                  </a:path>
                </a:pathLst>
              </a:custGeom>
              <a:solidFill>
                <a:srgbClr val="000000"/>
              </a:solidFill>
              <a:ln w="9525">
                <a:noFill/>
                <a:round/>
                <a:headEnd/>
                <a:tailEnd/>
              </a:ln>
            </p:spPr>
            <p:txBody>
              <a:bodyPr/>
              <a:lstStyle/>
              <a:p>
                <a:endParaRPr lang="en-US">
                  <a:latin typeface="Segoe"/>
                </a:endParaRPr>
              </a:p>
            </p:txBody>
          </p:sp>
          <p:sp>
            <p:nvSpPr>
              <p:cNvPr id="86" name="Freeform 133"/>
              <p:cNvSpPr>
                <a:spLocks/>
              </p:cNvSpPr>
              <p:nvPr/>
            </p:nvSpPr>
            <p:spPr bwMode="auto">
              <a:xfrm>
                <a:off x="4568" y="1325"/>
                <a:ext cx="20" cy="48"/>
              </a:xfrm>
              <a:custGeom>
                <a:avLst/>
                <a:gdLst>
                  <a:gd name="T0" fmla="*/ 14 w 57"/>
                  <a:gd name="T1" fmla="*/ 45 h 137"/>
                  <a:gd name="T2" fmla="*/ 11 w 57"/>
                  <a:gd name="T3" fmla="*/ 41 h 137"/>
                  <a:gd name="T4" fmla="*/ 8 w 57"/>
                  <a:gd name="T5" fmla="*/ 37 h 137"/>
                  <a:gd name="T6" fmla="*/ 6 w 57"/>
                  <a:gd name="T7" fmla="*/ 32 h 137"/>
                  <a:gd name="T8" fmla="*/ 4 w 57"/>
                  <a:gd name="T9" fmla="*/ 27 h 137"/>
                  <a:gd name="T10" fmla="*/ 2 w 57"/>
                  <a:gd name="T11" fmla="*/ 21 h 137"/>
                  <a:gd name="T12" fmla="*/ 1 w 57"/>
                  <a:gd name="T13" fmla="*/ 14 h 137"/>
                  <a:gd name="T14" fmla="*/ 0 w 57"/>
                  <a:gd name="T15" fmla="*/ 7 h 137"/>
                  <a:gd name="T16" fmla="*/ 0 w 57"/>
                  <a:gd name="T17" fmla="*/ 0 h 137"/>
                  <a:gd name="T18" fmla="*/ 20 w 57"/>
                  <a:gd name="T19" fmla="*/ 0 h 137"/>
                  <a:gd name="T20" fmla="*/ 20 w 57"/>
                  <a:gd name="T21" fmla="*/ 48 h 137"/>
                  <a:gd name="T22" fmla="*/ 18 w 57"/>
                  <a:gd name="T23" fmla="*/ 48 h 137"/>
                  <a:gd name="T24" fmla="*/ 16 w 57"/>
                  <a:gd name="T25" fmla="*/ 47 h 137"/>
                  <a:gd name="T26" fmla="*/ 15 w 57"/>
                  <a:gd name="T27" fmla="*/ 46 h 137"/>
                  <a:gd name="T28" fmla="*/ 14 w 57"/>
                  <a:gd name="T29" fmla="*/ 45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37"/>
                  <a:gd name="T47" fmla="*/ 57 w 57"/>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37">
                    <a:moveTo>
                      <a:pt x="39" y="128"/>
                    </a:moveTo>
                    <a:lnTo>
                      <a:pt x="31" y="118"/>
                    </a:lnTo>
                    <a:lnTo>
                      <a:pt x="23" y="106"/>
                    </a:lnTo>
                    <a:lnTo>
                      <a:pt x="17" y="92"/>
                    </a:lnTo>
                    <a:lnTo>
                      <a:pt x="12" y="76"/>
                    </a:lnTo>
                    <a:lnTo>
                      <a:pt x="7" y="59"/>
                    </a:lnTo>
                    <a:lnTo>
                      <a:pt x="4" y="40"/>
                    </a:lnTo>
                    <a:lnTo>
                      <a:pt x="1" y="21"/>
                    </a:lnTo>
                    <a:lnTo>
                      <a:pt x="0" y="0"/>
                    </a:lnTo>
                    <a:lnTo>
                      <a:pt x="57" y="0"/>
                    </a:lnTo>
                    <a:lnTo>
                      <a:pt x="57" y="137"/>
                    </a:lnTo>
                    <a:lnTo>
                      <a:pt x="52" y="136"/>
                    </a:lnTo>
                    <a:lnTo>
                      <a:pt x="47" y="135"/>
                    </a:lnTo>
                    <a:lnTo>
                      <a:pt x="44" y="131"/>
                    </a:lnTo>
                    <a:lnTo>
                      <a:pt x="39" y="128"/>
                    </a:lnTo>
                    <a:close/>
                  </a:path>
                </a:pathLst>
              </a:custGeom>
              <a:solidFill>
                <a:srgbClr val="000000"/>
              </a:solidFill>
              <a:ln w="9525">
                <a:noFill/>
                <a:round/>
                <a:headEnd/>
                <a:tailEnd/>
              </a:ln>
            </p:spPr>
            <p:txBody>
              <a:bodyPr/>
              <a:lstStyle/>
              <a:p>
                <a:endParaRPr lang="en-US">
                  <a:latin typeface="Segoe"/>
                </a:endParaRPr>
              </a:p>
            </p:txBody>
          </p:sp>
          <p:sp>
            <p:nvSpPr>
              <p:cNvPr id="87" name="Freeform 134"/>
              <p:cNvSpPr>
                <a:spLocks/>
              </p:cNvSpPr>
              <p:nvPr/>
            </p:nvSpPr>
            <p:spPr bwMode="auto">
              <a:xfrm>
                <a:off x="4568" y="1271"/>
                <a:ext cx="20" cy="45"/>
              </a:xfrm>
              <a:custGeom>
                <a:avLst/>
                <a:gdLst>
                  <a:gd name="T0" fmla="*/ 20 w 57"/>
                  <a:gd name="T1" fmla="*/ 0 h 129"/>
                  <a:gd name="T2" fmla="*/ 20 w 57"/>
                  <a:gd name="T3" fmla="*/ 45 h 129"/>
                  <a:gd name="T4" fmla="*/ 0 w 57"/>
                  <a:gd name="T5" fmla="*/ 45 h 129"/>
                  <a:gd name="T6" fmla="*/ 0 w 57"/>
                  <a:gd name="T7" fmla="*/ 38 h 129"/>
                  <a:gd name="T8" fmla="*/ 1 w 57"/>
                  <a:gd name="T9" fmla="*/ 32 h 129"/>
                  <a:gd name="T10" fmla="*/ 3 w 57"/>
                  <a:gd name="T11" fmla="*/ 26 h 129"/>
                  <a:gd name="T12" fmla="*/ 5 w 57"/>
                  <a:gd name="T13" fmla="*/ 21 h 129"/>
                  <a:gd name="T14" fmla="*/ 6 w 57"/>
                  <a:gd name="T15" fmla="*/ 16 h 129"/>
                  <a:gd name="T16" fmla="*/ 8 w 57"/>
                  <a:gd name="T17" fmla="*/ 11 h 129"/>
                  <a:gd name="T18" fmla="*/ 11 w 57"/>
                  <a:gd name="T19" fmla="*/ 7 h 129"/>
                  <a:gd name="T20" fmla="*/ 14 w 57"/>
                  <a:gd name="T21" fmla="*/ 4 h 129"/>
                  <a:gd name="T22" fmla="*/ 15 w 57"/>
                  <a:gd name="T23" fmla="*/ 3 h 129"/>
                  <a:gd name="T24" fmla="*/ 17 w 57"/>
                  <a:gd name="T25" fmla="*/ 1 h 129"/>
                  <a:gd name="T26" fmla="*/ 18 w 57"/>
                  <a:gd name="T27" fmla="*/ 1 h 129"/>
                  <a:gd name="T28" fmla="*/ 20 w 57"/>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29"/>
                  <a:gd name="T47" fmla="*/ 57 w 57"/>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29">
                    <a:moveTo>
                      <a:pt x="57" y="0"/>
                    </a:moveTo>
                    <a:lnTo>
                      <a:pt x="57" y="129"/>
                    </a:lnTo>
                    <a:lnTo>
                      <a:pt x="0" y="129"/>
                    </a:lnTo>
                    <a:lnTo>
                      <a:pt x="1" y="110"/>
                    </a:lnTo>
                    <a:lnTo>
                      <a:pt x="4" y="92"/>
                    </a:lnTo>
                    <a:lnTo>
                      <a:pt x="8" y="75"/>
                    </a:lnTo>
                    <a:lnTo>
                      <a:pt x="13" y="60"/>
                    </a:lnTo>
                    <a:lnTo>
                      <a:pt x="17" y="45"/>
                    </a:lnTo>
                    <a:lnTo>
                      <a:pt x="24" y="32"/>
                    </a:lnTo>
                    <a:lnTo>
                      <a:pt x="31" y="21"/>
                    </a:lnTo>
                    <a:lnTo>
                      <a:pt x="39" y="11"/>
                    </a:lnTo>
                    <a:lnTo>
                      <a:pt x="44" y="8"/>
                    </a:lnTo>
                    <a:lnTo>
                      <a:pt x="49" y="4"/>
                    </a:lnTo>
                    <a:lnTo>
                      <a:pt x="52" y="2"/>
                    </a:lnTo>
                    <a:lnTo>
                      <a:pt x="57" y="0"/>
                    </a:lnTo>
                    <a:close/>
                  </a:path>
                </a:pathLst>
              </a:custGeom>
              <a:solidFill>
                <a:srgbClr val="000000"/>
              </a:solidFill>
              <a:ln w="9525">
                <a:noFill/>
                <a:round/>
                <a:headEnd/>
                <a:tailEnd/>
              </a:ln>
            </p:spPr>
            <p:txBody>
              <a:bodyPr/>
              <a:lstStyle/>
              <a:p>
                <a:endParaRPr lang="en-US">
                  <a:latin typeface="Segoe"/>
                </a:endParaRPr>
              </a:p>
            </p:txBody>
          </p:sp>
          <p:sp>
            <p:nvSpPr>
              <p:cNvPr id="88" name="Freeform 135"/>
              <p:cNvSpPr>
                <a:spLocks/>
              </p:cNvSpPr>
              <p:nvPr/>
            </p:nvSpPr>
            <p:spPr bwMode="auto">
              <a:xfrm>
                <a:off x="4596" y="1271"/>
                <a:ext cx="21" cy="45"/>
              </a:xfrm>
              <a:custGeom>
                <a:avLst/>
                <a:gdLst>
                  <a:gd name="T0" fmla="*/ 0 w 60"/>
                  <a:gd name="T1" fmla="*/ 45 h 130"/>
                  <a:gd name="T2" fmla="*/ 0 w 60"/>
                  <a:gd name="T3" fmla="*/ 0 h 130"/>
                  <a:gd name="T4" fmla="*/ 2 w 60"/>
                  <a:gd name="T5" fmla="*/ 0 h 130"/>
                  <a:gd name="T6" fmla="*/ 4 w 60"/>
                  <a:gd name="T7" fmla="*/ 1 h 130"/>
                  <a:gd name="T8" fmla="*/ 6 w 60"/>
                  <a:gd name="T9" fmla="*/ 2 h 130"/>
                  <a:gd name="T10" fmla="*/ 8 w 60"/>
                  <a:gd name="T11" fmla="*/ 4 h 130"/>
                  <a:gd name="T12" fmla="*/ 11 w 60"/>
                  <a:gd name="T13" fmla="*/ 8 h 130"/>
                  <a:gd name="T14" fmla="*/ 13 w 60"/>
                  <a:gd name="T15" fmla="*/ 11 h 130"/>
                  <a:gd name="T16" fmla="*/ 15 w 60"/>
                  <a:gd name="T17" fmla="*/ 16 h 130"/>
                  <a:gd name="T18" fmla="*/ 17 w 60"/>
                  <a:gd name="T19" fmla="*/ 21 h 130"/>
                  <a:gd name="T20" fmla="*/ 19 w 60"/>
                  <a:gd name="T21" fmla="*/ 26 h 130"/>
                  <a:gd name="T22" fmla="*/ 20 w 60"/>
                  <a:gd name="T23" fmla="*/ 32 h 130"/>
                  <a:gd name="T24" fmla="*/ 21 w 60"/>
                  <a:gd name="T25" fmla="*/ 38 h 130"/>
                  <a:gd name="T26" fmla="*/ 21 w 60"/>
                  <a:gd name="T27" fmla="*/ 45 h 130"/>
                  <a:gd name="T28" fmla="*/ 0 w 60"/>
                  <a:gd name="T29" fmla="*/ 45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0"/>
                  <a:gd name="T47" fmla="*/ 60 w 60"/>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0">
                    <a:moveTo>
                      <a:pt x="0" y="130"/>
                    </a:moveTo>
                    <a:lnTo>
                      <a:pt x="0" y="0"/>
                    </a:lnTo>
                    <a:lnTo>
                      <a:pt x="6" y="1"/>
                    </a:lnTo>
                    <a:lnTo>
                      <a:pt x="11" y="3"/>
                    </a:lnTo>
                    <a:lnTo>
                      <a:pt x="16" y="7"/>
                    </a:lnTo>
                    <a:lnTo>
                      <a:pt x="22" y="12"/>
                    </a:lnTo>
                    <a:lnTo>
                      <a:pt x="30" y="22"/>
                    </a:lnTo>
                    <a:lnTo>
                      <a:pt x="37" y="33"/>
                    </a:lnTo>
                    <a:lnTo>
                      <a:pt x="42" y="46"/>
                    </a:lnTo>
                    <a:lnTo>
                      <a:pt x="48" y="61"/>
                    </a:lnTo>
                    <a:lnTo>
                      <a:pt x="53" y="76"/>
                    </a:lnTo>
                    <a:lnTo>
                      <a:pt x="56" y="93"/>
                    </a:lnTo>
                    <a:lnTo>
                      <a:pt x="59" y="111"/>
                    </a:lnTo>
                    <a:lnTo>
                      <a:pt x="60" y="130"/>
                    </a:lnTo>
                    <a:lnTo>
                      <a:pt x="0" y="130"/>
                    </a:lnTo>
                    <a:close/>
                  </a:path>
                </a:pathLst>
              </a:custGeom>
              <a:solidFill>
                <a:srgbClr val="000000"/>
              </a:solidFill>
              <a:ln w="9525">
                <a:noFill/>
                <a:round/>
                <a:headEnd/>
                <a:tailEnd/>
              </a:ln>
            </p:spPr>
            <p:txBody>
              <a:bodyPr/>
              <a:lstStyle/>
              <a:p>
                <a:endParaRPr lang="en-US">
                  <a:latin typeface="Segoe"/>
                </a:endParaRPr>
              </a:p>
            </p:txBody>
          </p:sp>
          <p:sp>
            <p:nvSpPr>
              <p:cNvPr id="89" name="Freeform 136"/>
              <p:cNvSpPr>
                <a:spLocks/>
              </p:cNvSpPr>
              <p:nvPr/>
            </p:nvSpPr>
            <p:spPr bwMode="auto">
              <a:xfrm>
                <a:off x="4541" y="1274"/>
                <a:ext cx="31" cy="42"/>
              </a:xfrm>
              <a:custGeom>
                <a:avLst/>
                <a:gdLst>
                  <a:gd name="T0" fmla="*/ 14 w 90"/>
                  <a:gd name="T1" fmla="*/ 11 h 121"/>
                  <a:gd name="T2" fmla="*/ 17 w 90"/>
                  <a:gd name="T3" fmla="*/ 9 h 121"/>
                  <a:gd name="T4" fmla="*/ 18 w 90"/>
                  <a:gd name="T5" fmla="*/ 8 h 121"/>
                  <a:gd name="T6" fmla="*/ 20 w 90"/>
                  <a:gd name="T7" fmla="*/ 6 h 121"/>
                  <a:gd name="T8" fmla="*/ 22 w 90"/>
                  <a:gd name="T9" fmla="*/ 5 h 121"/>
                  <a:gd name="T10" fmla="*/ 24 w 90"/>
                  <a:gd name="T11" fmla="*/ 3 h 121"/>
                  <a:gd name="T12" fmla="*/ 27 w 90"/>
                  <a:gd name="T13" fmla="*/ 2 h 121"/>
                  <a:gd name="T14" fmla="*/ 29 w 90"/>
                  <a:gd name="T15" fmla="*/ 1 h 121"/>
                  <a:gd name="T16" fmla="*/ 31 w 90"/>
                  <a:gd name="T17" fmla="*/ 0 h 121"/>
                  <a:gd name="T18" fmla="*/ 29 w 90"/>
                  <a:gd name="T19" fmla="*/ 4 h 121"/>
                  <a:gd name="T20" fmla="*/ 26 w 90"/>
                  <a:gd name="T21" fmla="*/ 8 h 121"/>
                  <a:gd name="T22" fmla="*/ 24 w 90"/>
                  <a:gd name="T23" fmla="*/ 13 h 121"/>
                  <a:gd name="T24" fmla="*/ 22 w 90"/>
                  <a:gd name="T25" fmla="*/ 18 h 121"/>
                  <a:gd name="T26" fmla="*/ 21 w 90"/>
                  <a:gd name="T27" fmla="*/ 24 h 121"/>
                  <a:gd name="T28" fmla="*/ 20 w 90"/>
                  <a:gd name="T29" fmla="*/ 29 h 121"/>
                  <a:gd name="T30" fmla="*/ 19 w 90"/>
                  <a:gd name="T31" fmla="*/ 35 h 121"/>
                  <a:gd name="T32" fmla="*/ 19 w 90"/>
                  <a:gd name="T33" fmla="*/ 42 h 121"/>
                  <a:gd name="T34" fmla="*/ 0 w 90"/>
                  <a:gd name="T35" fmla="*/ 42 h 121"/>
                  <a:gd name="T36" fmla="*/ 1 w 90"/>
                  <a:gd name="T37" fmla="*/ 37 h 121"/>
                  <a:gd name="T38" fmla="*/ 1 w 90"/>
                  <a:gd name="T39" fmla="*/ 34 h 121"/>
                  <a:gd name="T40" fmla="*/ 3 w 90"/>
                  <a:gd name="T41" fmla="*/ 29 h 121"/>
                  <a:gd name="T42" fmla="*/ 5 w 90"/>
                  <a:gd name="T43" fmla="*/ 25 h 121"/>
                  <a:gd name="T44" fmla="*/ 7 w 90"/>
                  <a:gd name="T45" fmla="*/ 21 h 121"/>
                  <a:gd name="T46" fmla="*/ 9 w 90"/>
                  <a:gd name="T47" fmla="*/ 18 h 121"/>
                  <a:gd name="T48" fmla="*/ 12 w 90"/>
                  <a:gd name="T49" fmla="*/ 14 h 121"/>
                  <a:gd name="T50" fmla="*/ 14 w 90"/>
                  <a:gd name="T51" fmla="*/ 11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121"/>
                  <a:gd name="T80" fmla="*/ 90 w 90"/>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121">
                    <a:moveTo>
                      <a:pt x="42" y="31"/>
                    </a:moveTo>
                    <a:lnTo>
                      <a:pt x="48" y="26"/>
                    </a:lnTo>
                    <a:lnTo>
                      <a:pt x="53" y="22"/>
                    </a:lnTo>
                    <a:lnTo>
                      <a:pt x="59" y="17"/>
                    </a:lnTo>
                    <a:lnTo>
                      <a:pt x="64" y="13"/>
                    </a:lnTo>
                    <a:lnTo>
                      <a:pt x="71" y="9"/>
                    </a:lnTo>
                    <a:lnTo>
                      <a:pt x="77" y="6"/>
                    </a:lnTo>
                    <a:lnTo>
                      <a:pt x="83" y="2"/>
                    </a:lnTo>
                    <a:lnTo>
                      <a:pt x="90" y="0"/>
                    </a:lnTo>
                    <a:lnTo>
                      <a:pt x="83" y="11"/>
                    </a:lnTo>
                    <a:lnTo>
                      <a:pt x="76" y="23"/>
                    </a:lnTo>
                    <a:lnTo>
                      <a:pt x="70" y="37"/>
                    </a:lnTo>
                    <a:lnTo>
                      <a:pt x="65" y="52"/>
                    </a:lnTo>
                    <a:lnTo>
                      <a:pt x="61" y="68"/>
                    </a:lnTo>
                    <a:lnTo>
                      <a:pt x="57" y="84"/>
                    </a:lnTo>
                    <a:lnTo>
                      <a:pt x="55" y="102"/>
                    </a:lnTo>
                    <a:lnTo>
                      <a:pt x="54" y="121"/>
                    </a:lnTo>
                    <a:lnTo>
                      <a:pt x="0" y="121"/>
                    </a:lnTo>
                    <a:lnTo>
                      <a:pt x="2" y="108"/>
                    </a:lnTo>
                    <a:lnTo>
                      <a:pt x="4" y="97"/>
                    </a:lnTo>
                    <a:lnTo>
                      <a:pt x="8" y="84"/>
                    </a:lnTo>
                    <a:lnTo>
                      <a:pt x="14" y="72"/>
                    </a:lnTo>
                    <a:lnTo>
                      <a:pt x="19" y="61"/>
                    </a:lnTo>
                    <a:lnTo>
                      <a:pt x="26" y="51"/>
                    </a:lnTo>
                    <a:lnTo>
                      <a:pt x="34" y="40"/>
                    </a:lnTo>
                    <a:lnTo>
                      <a:pt x="42" y="31"/>
                    </a:lnTo>
                    <a:close/>
                  </a:path>
                </a:pathLst>
              </a:custGeom>
              <a:solidFill>
                <a:srgbClr val="000000"/>
              </a:solidFill>
              <a:ln w="9525">
                <a:noFill/>
                <a:round/>
                <a:headEnd/>
                <a:tailEnd/>
              </a:ln>
            </p:spPr>
            <p:txBody>
              <a:bodyPr/>
              <a:lstStyle/>
              <a:p>
                <a:endParaRPr lang="en-US">
                  <a:latin typeface="Segoe"/>
                </a:endParaRPr>
              </a:p>
            </p:txBody>
          </p:sp>
          <p:sp>
            <p:nvSpPr>
              <p:cNvPr id="90" name="Freeform 137"/>
              <p:cNvSpPr>
                <a:spLocks/>
              </p:cNvSpPr>
              <p:nvPr/>
            </p:nvSpPr>
            <p:spPr bwMode="auto">
              <a:xfrm>
                <a:off x="4541" y="1325"/>
                <a:ext cx="30" cy="43"/>
              </a:xfrm>
              <a:custGeom>
                <a:avLst/>
                <a:gdLst>
                  <a:gd name="T0" fmla="*/ 0 w 85"/>
                  <a:gd name="T1" fmla="*/ 0 h 124"/>
                  <a:gd name="T2" fmla="*/ 19 w 85"/>
                  <a:gd name="T3" fmla="*/ 0 h 124"/>
                  <a:gd name="T4" fmla="*/ 20 w 85"/>
                  <a:gd name="T5" fmla="*/ 12 h 124"/>
                  <a:gd name="T6" fmla="*/ 22 w 85"/>
                  <a:gd name="T7" fmla="*/ 24 h 124"/>
                  <a:gd name="T8" fmla="*/ 25 w 85"/>
                  <a:gd name="T9" fmla="*/ 34 h 124"/>
                  <a:gd name="T10" fmla="*/ 30 w 85"/>
                  <a:gd name="T11" fmla="*/ 43 h 124"/>
                  <a:gd name="T12" fmla="*/ 28 w 85"/>
                  <a:gd name="T13" fmla="*/ 42 h 124"/>
                  <a:gd name="T14" fmla="*/ 26 w 85"/>
                  <a:gd name="T15" fmla="*/ 41 h 124"/>
                  <a:gd name="T16" fmla="*/ 24 w 85"/>
                  <a:gd name="T17" fmla="*/ 40 h 124"/>
                  <a:gd name="T18" fmla="*/ 22 w 85"/>
                  <a:gd name="T19" fmla="*/ 39 h 124"/>
                  <a:gd name="T20" fmla="*/ 20 w 85"/>
                  <a:gd name="T21" fmla="*/ 37 h 124"/>
                  <a:gd name="T22" fmla="*/ 18 w 85"/>
                  <a:gd name="T23" fmla="*/ 36 h 124"/>
                  <a:gd name="T24" fmla="*/ 17 w 85"/>
                  <a:gd name="T25" fmla="*/ 34 h 124"/>
                  <a:gd name="T26" fmla="*/ 15 w 85"/>
                  <a:gd name="T27" fmla="*/ 33 h 124"/>
                  <a:gd name="T28" fmla="*/ 12 w 85"/>
                  <a:gd name="T29" fmla="*/ 29 h 124"/>
                  <a:gd name="T30" fmla="*/ 9 w 85"/>
                  <a:gd name="T31" fmla="*/ 26 h 124"/>
                  <a:gd name="T32" fmla="*/ 6 w 85"/>
                  <a:gd name="T33" fmla="*/ 22 h 124"/>
                  <a:gd name="T34" fmla="*/ 4 w 85"/>
                  <a:gd name="T35" fmla="*/ 18 h 124"/>
                  <a:gd name="T36" fmla="*/ 3 w 85"/>
                  <a:gd name="T37" fmla="*/ 14 h 124"/>
                  <a:gd name="T38" fmla="*/ 1 w 85"/>
                  <a:gd name="T39" fmla="*/ 9 h 124"/>
                  <a:gd name="T40" fmla="*/ 0 w 85"/>
                  <a:gd name="T41" fmla="*/ 5 h 124"/>
                  <a:gd name="T42" fmla="*/ 0 w 85"/>
                  <a:gd name="T43" fmla="*/ 0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124"/>
                  <a:gd name="T68" fmla="*/ 85 w 85"/>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124">
                    <a:moveTo>
                      <a:pt x="0" y="0"/>
                    </a:moveTo>
                    <a:lnTo>
                      <a:pt x="54" y="0"/>
                    </a:lnTo>
                    <a:lnTo>
                      <a:pt x="56" y="36"/>
                    </a:lnTo>
                    <a:lnTo>
                      <a:pt x="63" y="69"/>
                    </a:lnTo>
                    <a:lnTo>
                      <a:pt x="72" y="99"/>
                    </a:lnTo>
                    <a:lnTo>
                      <a:pt x="85" y="124"/>
                    </a:lnTo>
                    <a:lnTo>
                      <a:pt x="79" y="122"/>
                    </a:lnTo>
                    <a:lnTo>
                      <a:pt x="74" y="119"/>
                    </a:lnTo>
                    <a:lnTo>
                      <a:pt x="68" y="115"/>
                    </a:lnTo>
                    <a:lnTo>
                      <a:pt x="62" y="112"/>
                    </a:lnTo>
                    <a:lnTo>
                      <a:pt x="57" y="107"/>
                    </a:lnTo>
                    <a:lnTo>
                      <a:pt x="52" y="104"/>
                    </a:lnTo>
                    <a:lnTo>
                      <a:pt x="47" y="99"/>
                    </a:lnTo>
                    <a:lnTo>
                      <a:pt x="42" y="95"/>
                    </a:lnTo>
                    <a:lnTo>
                      <a:pt x="33" y="84"/>
                    </a:lnTo>
                    <a:lnTo>
                      <a:pt x="25" y="74"/>
                    </a:lnTo>
                    <a:lnTo>
                      <a:pt x="18" y="63"/>
                    </a:lnTo>
                    <a:lnTo>
                      <a:pt x="12" y="51"/>
                    </a:lnTo>
                    <a:lnTo>
                      <a:pt x="8" y="39"/>
                    </a:lnTo>
                    <a:lnTo>
                      <a:pt x="3" y="27"/>
                    </a:lnTo>
                    <a:lnTo>
                      <a:pt x="1" y="14"/>
                    </a:lnTo>
                    <a:lnTo>
                      <a:pt x="0" y="0"/>
                    </a:lnTo>
                    <a:close/>
                  </a:path>
                </a:pathLst>
              </a:custGeom>
              <a:solidFill>
                <a:srgbClr val="000000"/>
              </a:solidFill>
              <a:ln w="9525">
                <a:noFill/>
                <a:round/>
                <a:headEnd/>
                <a:tailEnd/>
              </a:ln>
            </p:spPr>
            <p:txBody>
              <a:bodyPr/>
              <a:lstStyle/>
              <a:p>
                <a:endParaRPr lang="en-US">
                  <a:latin typeface="Segoe"/>
                </a:endParaRPr>
              </a:p>
            </p:txBody>
          </p:sp>
          <p:sp>
            <p:nvSpPr>
              <p:cNvPr id="91" name="Freeform 138"/>
              <p:cNvSpPr>
                <a:spLocks/>
              </p:cNvSpPr>
              <p:nvPr/>
            </p:nvSpPr>
            <p:spPr bwMode="auto">
              <a:xfrm>
                <a:off x="4616" y="1325"/>
                <a:ext cx="27" cy="43"/>
              </a:xfrm>
              <a:custGeom>
                <a:avLst/>
                <a:gdLst>
                  <a:gd name="T0" fmla="*/ 0 w 78"/>
                  <a:gd name="T1" fmla="*/ 43 h 121"/>
                  <a:gd name="T2" fmla="*/ 4 w 78"/>
                  <a:gd name="T3" fmla="*/ 34 h 121"/>
                  <a:gd name="T4" fmla="*/ 7 w 78"/>
                  <a:gd name="T5" fmla="*/ 24 h 121"/>
                  <a:gd name="T6" fmla="*/ 9 w 78"/>
                  <a:gd name="T7" fmla="*/ 12 h 121"/>
                  <a:gd name="T8" fmla="*/ 10 w 78"/>
                  <a:gd name="T9" fmla="*/ 0 h 121"/>
                  <a:gd name="T10" fmla="*/ 27 w 78"/>
                  <a:gd name="T11" fmla="*/ 0 h 121"/>
                  <a:gd name="T12" fmla="*/ 26 w 78"/>
                  <a:gd name="T13" fmla="*/ 7 h 121"/>
                  <a:gd name="T14" fmla="*/ 24 w 78"/>
                  <a:gd name="T15" fmla="*/ 13 h 121"/>
                  <a:gd name="T16" fmla="*/ 22 w 78"/>
                  <a:gd name="T17" fmla="*/ 19 h 121"/>
                  <a:gd name="T18" fmla="*/ 19 w 78"/>
                  <a:gd name="T19" fmla="*/ 25 h 121"/>
                  <a:gd name="T20" fmla="*/ 15 w 78"/>
                  <a:gd name="T21" fmla="*/ 30 h 121"/>
                  <a:gd name="T22" fmla="*/ 10 w 78"/>
                  <a:gd name="T23" fmla="*/ 35 h 121"/>
                  <a:gd name="T24" fmla="*/ 6 w 78"/>
                  <a:gd name="T25" fmla="*/ 39 h 121"/>
                  <a:gd name="T26" fmla="*/ 0 w 78"/>
                  <a:gd name="T27" fmla="*/ 43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121"/>
                  <a:gd name="T44" fmla="*/ 78 w 78"/>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121">
                    <a:moveTo>
                      <a:pt x="0" y="121"/>
                    </a:moveTo>
                    <a:lnTo>
                      <a:pt x="12" y="96"/>
                    </a:lnTo>
                    <a:lnTo>
                      <a:pt x="21" y="67"/>
                    </a:lnTo>
                    <a:lnTo>
                      <a:pt x="27" y="35"/>
                    </a:lnTo>
                    <a:lnTo>
                      <a:pt x="29" y="0"/>
                    </a:lnTo>
                    <a:lnTo>
                      <a:pt x="78" y="0"/>
                    </a:lnTo>
                    <a:lnTo>
                      <a:pt x="76" y="20"/>
                    </a:lnTo>
                    <a:lnTo>
                      <a:pt x="70" y="37"/>
                    </a:lnTo>
                    <a:lnTo>
                      <a:pt x="63" y="54"/>
                    </a:lnTo>
                    <a:lnTo>
                      <a:pt x="54" y="70"/>
                    </a:lnTo>
                    <a:lnTo>
                      <a:pt x="43" y="85"/>
                    </a:lnTo>
                    <a:lnTo>
                      <a:pt x="30" y="99"/>
                    </a:lnTo>
                    <a:lnTo>
                      <a:pt x="16" y="111"/>
                    </a:lnTo>
                    <a:lnTo>
                      <a:pt x="0" y="121"/>
                    </a:lnTo>
                    <a:close/>
                  </a:path>
                </a:pathLst>
              </a:custGeom>
              <a:solidFill>
                <a:srgbClr val="000000"/>
              </a:solidFill>
              <a:ln w="9525">
                <a:noFill/>
                <a:round/>
                <a:headEnd/>
                <a:tailEnd/>
              </a:ln>
            </p:spPr>
            <p:txBody>
              <a:bodyPr/>
              <a:lstStyle/>
              <a:p>
                <a:endParaRPr lang="en-US">
                  <a:latin typeface="Segoe"/>
                </a:endParaRPr>
              </a:p>
            </p:txBody>
          </p:sp>
          <p:sp>
            <p:nvSpPr>
              <p:cNvPr id="92" name="Freeform 139"/>
              <p:cNvSpPr>
                <a:spLocks/>
              </p:cNvSpPr>
              <p:nvPr/>
            </p:nvSpPr>
            <p:spPr bwMode="auto">
              <a:xfrm>
                <a:off x="4455" y="1513"/>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93" name="Freeform 140"/>
              <p:cNvSpPr>
                <a:spLocks/>
              </p:cNvSpPr>
              <p:nvPr/>
            </p:nvSpPr>
            <p:spPr bwMode="auto">
              <a:xfrm>
                <a:off x="4478" y="1513"/>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94" name="Freeform 141"/>
              <p:cNvSpPr>
                <a:spLocks/>
              </p:cNvSpPr>
              <p:nvPr/>
            </p:nvSpPr>
            <p:spPr bwMode="auto">
              <a:xfrm>
                <a:off x="4500" y="1513"/>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95" name="Freeform 142"/>
              <p:cNvSpPr>
                <a:spLocks/>
              </p:cNvSpPr>
              <p:nvPr/>
            </p:nvSpPr>
            <p:spPr bwMode="auto">
              <a:xfrm>
                <a:off x="4523" y="1513"/>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96" name="Freeform 143"/>
              <p:cNvSpPr>
                <a:spLocks/>
              </p:cNvSpPr>
              <p:nvPr/>
            </p:nvSpPr>
            <p:spPr bwMode="auto">
              <a:xfrm>
                <a:off x="4455" y="1534"/>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97" name="Freeform 144"/>
              <p:cNvSpPr>
                <a:spLocks/>
              </p:cNvSpPr>
              <p:nvPr/>
            </p:nvSpPr>
            <p:spPr bwMode="auto">
              <a:xfrm>
                <a:off x="4478" y="1534"/>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98" name="Freeform 145"/>
              <p:cNvSpPr>
                <a:spLocks/>
              </p:cNvSpPr>
              <p:nvPr/>
            </p:nvSpPr>
            <p:spPr bwMode="auto">
              <a:xfrm>
                <a:off x="4500" y="1534"/>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99" name="Freeform 146"/>
              <p:cNvSpPr>
                <a:spLocks/>
              </p:cNvSpPr>
              <p:nvPr/>
            </p:nvSpPr>
            <p:spPr bwMode="auto">
              <a:xfrm>
                <a:off x="4523" y="1534"/>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100" name="Freeform 147"/>
              <p:cNvSpPr>
                <a:spLocks/>
              </p:cNvSpPr>
              <p:nvPr/>
            </p:nvSpPr>
            <p:spPr bwMode="auto">
              <a:xfrm>
                <a:off x="4455" y="1555"/>
                <a:ext cx="12" cy="12"/>
              </a:xfrm>
              <a:custGeom>
                <a:avLst/>
                <a:gdLst>
                  <a:gd name="T0" fmla="*/ 6 w 33"/>
                  <a:gd name="T1" fmla="*/ 12 h 33"/>
                  <a:gd name="T2" fmla="*/ 8 w 33"/>
                  <a:gd name="T3" fmla="*/ 12 h 33"/>
                  <a:gd name="T4" fmla="*/ 11 w 33"/>
                  <a:gd name="T5" fmla="*/ 10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8"/>
                    </a:lnTo>
                    <a:lnTo>
                      <a:pt x="32" y="24"/>
                    </a:lnTo>
                    <a:lnTo>
                      <a:pt x="33" y="17"/>
                    </a:lnTo>
                    <a:lnTo>
                      <a:pt x="32" y="10"/>
                    </a:lnTo>
                    <a:lnTo>
                      <a:pt x="29"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101" name="Freeform 148"/>
              <p:cNvSpPr>
                <a:spLocks/>
              </p:cNvSpPr>
              <p:nvPr/>
            </p:nvSpPr>
            <p:spPr bwMode="auto">
              <a:xfrm>
                <a:off x="4478" y="1555"/>
                <a:ext cx="12" cy="12"/>
              </a:xfrm>
              <a:custGeom>
                <a:avLst/>
                <a:gdLst>
                  <a:gd name="T0" fmla="*/ 6 w 35"/>
                  <a:gd name="T1" fmla="*/ 12 h 33"/>
                  <a:gd name="T2" fmla="*/ 8 w 35"/>
                  <a:gd name="T3" fmla="*/ 12 h 33"/>
                  <a:gd name="T4" fmla="*/ 10 w 35"/>
                  <a:gd name="T5" fmla="*/ 10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4" y="24"/>
                    </a:lnTo>
                    <a:lnTo>
                      <a:pt x="35" y="17"/>
                    </a:lnTo>
                    <a:lnTo>
                      <a:pt x="34"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102" name="Freeform 149"/>
              <p:cNvSpPr>
                <a:spLocks/>
              </p:cNvSpPr>
              <p:nvPr/>
            </p:nvSpPr>
            <p:spPr bwMode="auto">
              <a:xfrm>
                <a:off x="4500" y="1555"/>
                <a:ext cx="12" cy="12"/>
              </a:xfrm>
              <a:custGeom>
                <a:avLst/>
                <a:gdLst>
                  <a:gd name="T0" fmla="*/ 6 w 33"/>
                  <a:gd name="T1" fmla="*/ 12 h 33"/>
                  <a:gd name="T2" fmla="*/ 8 w 33"/>
                  <a:gd name="T3" fmla="*/ 12 h 33"/>
                  <a:gd name="T4" fmla="*/ 10 w 33"/>
                  <a:gd name="T5" fmla="*/ 10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8"/>
                    </a:lnTo>
                    <a:lnTo>
                      <a:pt x="32" y="24"/>
                    </a:lnTo>
                    <a:lnTo>
                      <a:pt x="33" y="17"/>
                    </a:lnTo>
                    <a:lnTo>
                      <a:pt x="32" y="10"/>
                    </a:lnTo>
                    <a:lnTo>
                      <a:pt x="28"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103" name="Freeform 150"/>
              <p:cNvSpPr>
                <a:spLocks/>
              </p:cNvSpPr>
              <p:nvPr/>
            </p:nvSpPr>
            <p:spPr bwMode="auto">
              <a:xfrm>
                <a:off x="4523" y="1555"/>
                <a:ext cx="12" cy="12"/>
              </a:xfrm>
              <a:custGeom>
                <a:avLst/>
                <a:gdLst>
                  <a:gd name="T0" fmla="*/ 6 w 35"/>
                  <a:gd name="T1" fmla="*/ 12 h 33"/>
                  <a:gd name="T2" fmla="*/ 8 w 35"/>
                  <a:gd name="T3" fmla="*/ 12 h 33"/>
                  <a:gd name="T4" fmla="*/ 10 w 35"/>
                  <a:gd name="T5" fmla="*/ 10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3" y="24"/>
                    </a:lnTo>
                    <a:lnTo>
                      <a:pt x="35" y="17"/>
                    </a:lnTo>
                    <a:lnTo>
                      <a:pt x="33"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grpSp>
        <p:sp>
          <p:nvSpPr>
            <p:cNvPr id="17" name="Text Box 151"/>
            <p:cNvSpPr txBox="1">
              <a:spLocks noChangeArrowheads="1"/>
            </p:cNvSpPr>
            <p:nvPr/>
          </p:nvSpPr>
          <p:spPr bwMode="auto">
            <a:xfrm>
              <a:off x="1707641" y="4906880"/>
              <a:ext cx="1158561" cy="271459"/>
            </a:xfrm>
            <a:prstGeom prst="rect">
              <a:avLst/>
            </a:prstGeom>
            <a:noFill/>
            <a:ln w="9525">
              <a:noFill/>
              <a:miter lim="800000"/>
              <a:headEnd/>
              <a:tailEnd/>
            </a:ln>
          </p:spPr>
          <p:txBody>
            <a:bodyPr wrap="none">
              <a:spAutoFit/>
            </a:bodyPr>
            <a:lstStyle/>
            <a:p>
              <a:r>
                <a:rPr lang="en-US" sz="1400" dirty="0">
                  <a:latin typeface="Segoe"/>
                </a:rPr>
                <a:t>Analysis Server</a:t>
              </a:r>
            </a:p>
          </p:txBody>
        </p:sp>
        <p:grpSp>
          <p:nvGrpSpPr>
            <p:cNvPr id="6" name="Group 123"/>
            <p:cNvGrpSpPr>
              <a:grpSpLocks/>
            </p:cNvGrpSpPr>
            <p:nvPr/>
          </p:nvGrpSpPr>
          <p:grpSpPr bwMode="auto">
            <a:xfrm>
              <a:off x="3791108" y="4436423"/>
              <a:ext cx="604875" cy="481659"/>
              <a:chOff x="4425" y="1200"/>
              <a:chExt cx="327" cy="392"/>
            </a:xfrm>
          </p:grpSpPr>
          <p:sp>
            <p:nvSpPr>
              <p:cNvPr id="50" name="Freeform 124"/>
              <p:cNvSpPr>
                <a:spLocks/>
              </p:cNvSpPr>
              <p:nvPr/>
            </p:nvSpPr>
            <p:spPr bwMode="auto">
              <a:xfrm>
                <a:off x="4469" y="1200"/>
                <a:ext cx="247" cy="273"/>
              </a:xfrm>
              <a:custGeom>
                <a:avLst/>
                <a:gdLst>
                  <a:gd name="T0" fmla="*/ 247 w 705"/>
                  <a:gd name="T1" fmla="*/ 0 h 778"/>
                  <a:gd name="T2" fmla="*/ 0 w 705"/>
                  <a:gd name="T3" fmla="*/ 0 h 778"/>
                  <a:gd name="T4" fmla="*/ 0 w 705"/>
                  <a:gd name="T5" fmla="*/ 252 h 778"/>
                  <a:gd name="T6" fmla="*/ 73 w 705"/>
                  <a:gd name="T7" fmla="*/ 252 h 778"/>
                  <a:gd name="T8" fmla="*/ 90 w 705"/>
                  <a:gd name="T9" fmla="*/ 273 h 778"/>
                  <a:gd name="T10" fmla="*/ 159 w 705"/>
                  <a:gd name="T11" fmla="*/ 273 h 778"/>
                  <a:gd name="T12" fmla="*/ 179 w 705"/>
                  <a:gd name="T13" fmla="*/ 252 h 778"/>
                  <a:gd name="T14" fmla="*/ 247 w 705"/>
                  <a:gd name="T15" fmla="*/ 252 h 778"/>
                  <a:gd name="T16" fmla="*/ 247 w 705"/>
                  <a:gd name="T17" fmla="*/ 0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778"/>
                  <a:gd name="T29" fmla="*/ 705 w 705"/>
                  <a:gd name="T30" fmla="*/ 778 h 7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778">
                    <a:moveTo>
                      <a:pt x="705" y="0"/>
                    </a:moveTo>
                    <a:lnTo>
                      <a:pt x="0" y="0"/>
                    </a:lnTo>
                    <a:lnTo>
                      <a:pt x="0" y="718"/>
                    </a:lnTo>
                    <a:lnTo>
                      <a:pt x="207" y="718"/>
                    </a:lnTo>
                    <a:lnTo>
                      <a:pt x="258" y="778"/>
                    </a:lnTo>
                    <a:lnTo>
                      <a:pt x="455" y="778"/>
                    </a:lnTo>
                    <a:lnTo>
                      <a:pt x="510" y="718"/>
                    </a:lnTo>
                    <a:lnTo>
                      <a:pt x="705" y="718"/>
                    </a:lnTo>
                    <a:lnTo>
                      <a:pt x="705" y="0"/>
                    </a:lnTo>
                    <a:close/>
                  </a:path>
                </a:pathLst>
              </a:custGeom>
              <a:solidFill>
                <a:srgbClr val="000000"/>
              </a:solidFill>
              <a:ln w="9525">
                <a:noFill/>
                <a:round/>
                <a:headEnd/>
                <a:tailEnd/>
              </a:ln>
            </p:spPr>
            <p:txBody>
              <a:bodyPr/>
              <a:lstStyle/>
              <a:p>
                <a:endParaRPr lang="en-US">
                  <a:latin typeface="Segoe"/>
                </a:endParaRPr>
              </a:p>
            </p:txBody>
          </p:sp>
          <p:sp>
            <p:nvSpPr>
              <p:cNvPr id="51" name="Freeform 125"/>
              <p:cNvSpPr>
                <a:spLocks/>
              </p:cNvSpPr>
              <p:nvPr/>
            </p:nvSpPr>
            <p:spPr bwMode="auto">
              <a:xfrm>
                <a:off x="4483" y="1214"/>
                <a:ext cx="219" cy="245"/>
              </a:xfrm>
              <a:custGeom>
                <a:avLst/>
                <a:gdLst>
                  <a:gd name="T0" fmla="*/ 139 w 625"/>
                  <a:gd name="T1" fmla="*/ 245 h 697"/>
                  <a:gd name="T2" fmla="*/ 83 w 625"/>
                  <a:gd name="T3" fmla="*/ 245 h 697"/>
                  <a:gd name="T4" fmla="*/ 65 w 625"/>
                  <a:gd name="T5" fmla="*/ 224 h 697"/>
                  <a:gd name="T6" fmla="*/ 0 w 625"/>
                  <a:gd name="T7" fmla="*/ 224 h 697"/>
                  <a:gd name="T8" fmla="*/ 0 w 625"/>
                  <a:gd name="T9" fmla="*/ 0 h 697"/>
                  <a:gd name="T10" fmla="*/ 219 w 625"/>
                  <a:gd name="T11" fmla="*/ 0 h 697"/>
                  <a:gd name="T12" fmla="*/ 219 w 625"/>
                  <a:gd name="T13" fmla="*/ 224 h 697"/>
                  <a:gd name="T14" fmla="*/ 159 w 625"/>
                  <a:gd name="T15" fmla="*/ 224 h 697"/>
                  <a:gd name="T16" fmla="*/ 139 w 625"/>
                  <a:gd name="T17" fmla="*/ 245 h 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5"/>
                  <a:gd name="T28" fmla="*/ 0 h 697"/>
                  <a:gd name="T29" fmla="*/ 625 w 625"/>
                  <a:gd name="T30" fmla="*/ 697 h 6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5" h="697">
                    <a:moveTo>
                      <a:pt x="397" y="697"/>
                    </a:moveTo>
                    <a:lnTo>
                      <a:pt x="236" y="697"/>
                    </a:lnTo>
                    <a:lnTo>
                      <a:pt x="185" y="637"/>
                    </a:lnTo>
                    <a:lnTo>
                      <a:pt x="0" y="637"/>
                    </a:lnTo>
                    <a:lnTo>
                      <a:pt x="0" y="0"/>
                    </a:lnTo>
                    <a:lnTo>
                      <a:pt x="625" y="0"/>
                    </a:lnTo>
                    <a:lnTo>
                      <a:pt x="625" y="637"/>
                    </a:lnTo>
                    <a:lnTo>
                      <a:pt x="453" y="637"/>
                    </a:lnTo>
                    <a:lnTo>
                      <a:pt x="397" y="697"/>
                    </a:lnTo>
                    <a:close/>
                  </a:path>
                </a:pathLst>
              </a:custGeom>
              <a:solidFill>
                <a:srgbClr val="FFFFFF"/>
              </a:solidFill>
              <a:ln w="9525">
                <a:noFill/>
                <a:round/>
                <a:headEnd/>
                <a:tailEnd/>
              </a:ln>
            </p:spPr>
            <p:txBody>
              <a:bodyPr/>
              <a:lstStyle/>
              <a:p>
                <a:endParaRPr lang="en-US">
                  <a:latin typeface="Segoe"/>
                </a:endParaRPr>
              </a:p>
            </p:txBody>
          </p:sp>
          <p:sp>
            <p:nvSpPr>
              <p:cNvPr id="52" name="Rectangle 126"/>
              <p:cNvSpPr>
                <a:spLocks noChangeArrowheads="1"/>
              </p:cNvSpPr>
              <p:nvPr/>
            </p:nvSpPr>
            <p:spPr bwMode="auto">
              <a:xfrm>
                <a:off x="4507" y="1239"/>
                <a:ext cx="173" cy="166"/>
              </a:xfrm>
              <a:prstGeom prst="rect">
                <a:avLst/>
              </a:prstGeom>
              <a:solidFill>
                <a:srgbClr val="000000"/>
              </a:solidFill>
              <a:ln w="9525">
                <a:noFill/>
                <a:miter lim="800000"/>
                <a:headEnd/>
                <a:tailEnd/>
              </a:ln>
            </p:spPr>
            <p:txBody>
              <a:bodyPr/>
              <a:lstStyle/>
              <a:p>
                <a:endParaRPr lang="en-US">
                  <a:latin typeface="Segoe"/>
                </a:endParaRPr>
              </a:p>
            </p:txBody>
          </p:sp>
          <p:sp>
            <p:nvSpPr>
              <p:cNvPr id="53" name="Rectangle 127"/>
              <p:cNvSpPr>
                <a:spLocks noChangeArrowheads="1"/>
              </p:cNvSpPr>
              <p:nvPr/>
            </p:nvSpPr>
            <p:spPr bwMode="auto">
              <a:xfrm>
                <a:off x="4425" y="1486"/>
                <a:ext cx="327" cy="106"/>
              </a:xfrm>
              <a:prstGeom prst="rect">
                <a:avLst/>
              </a:prstGeom>
              <a:solidFill>
                <a:srgbClr val="000000"/>
              </a:solidFill>
              <a:ln w="9525">
                <a:noFill/>
                <a:miter lim="800000"/>
                <a:headEnd/>
                <a:tailEnd/>
              </a:ln>
            </p:spPr>
            <p:txBody>
              <a:bodyPr/>
              <a:lstStyle/>
              <a:p>
                <a:endParaRPr lang="en-US">
                  <a:latin typeface="Segoe"/>
                </a:endParaRPr>
              </a:p>
            </p:txBody>
          </p:sp>
          <p:sp>
            <p:nvSpPr>
              <p:cNvPr id="54" name="Rectangle 128"/>
              <p:cNvSpPr>
                <a:spLocks noChangeArrowheads="1"/>
              </p:cNvSpPr>
              <p:nvPr/>
            </p:nvSpPr>
            <p:spPr bwMode="auto">
              <a:xfrm>
                <a:off x="4439" y="1501"/>
                <a:ext cx="299" cy="77"/>
              </a:xfrm>
              <a:prstGeom prst="rect">
                <a:avLst/>
              </a:prstGeom>
              <a:solidFill>
                <a:srgbClr val="FFFFFF"/>
              </a:solidFill>
              <a:ln w="9525">
                <a:noFill/>
                <a:miter lim="800000"/>
                <a:headEnd/>
                <a:tailEnd/>
              </a:ln>
            </p:spPr>
            <p:txBody>
              <a:bodyPr/>
              <a:lstStyle/>
              <a:p>
                <a:endParaRPr lang="en-US">
                  <a:latin typeface="Segoe"/>
                </a:endParaRPr>
              </a:p>
            </p:txBody>
          </p:sp>
          <p:sp>
            <p:nvSpPr>
              <p:cNvPr id="55" name="Rectangle 129"/>
              <p:cNvSpPr>
                <a:spLocks noChangeArrowheads="1"/>
              </p:cNvSpPr>
              <p:nvPr/>
            </p:nvSpPr>
            <p:spPr bwMode="auto">
              <a:xfrm>
                <a:off x="4623" y="1527"/>
                <a:ext cx="87" cy="14"/>
              </a:xfrm>
              <a:prstGeom prst="rect">
                <a:avLst/>
              </a:prstGeom>
              <a:solidFill>
                <a:srgbClr val="000000"/>
              </a:solidFill>
              <a:ln w="9525">
                <a:noFill/>
                <a:miter lim="800000"/>
                <a:headEnd/>
                <a:tailEnd/>
              </a:ln>
            </p:spPr>
            <p:txBody>
              <a:bodyPr/>
              <a:lstStyle/>
              <a:p>
                <a:endParaRPr lang="en-US">
                  <a:latin typeface="Segoe"/>
                </a:endParaRPr>
              </a:p>
            </p:txBody>
          </p:sp>
          <p:sp>
            <p:nvSpPr>
              <p:cNvPr id="56" name="Rectangle 130"/>
              <p:cNvSpPr>
                <a:spLocks noChangeArrowheads="1"/>
              </p:cNvSpPr>
              <p:nvPr/>
            </p:nvSpPr>
            <p:spPr bwMode="auto">
              <a:xfrm>
                <a:off x="4577" y="1433"/>
                <a:ext cx="32" cy="14"/>
              </a:xfrm>
              <a:prstGeom prst="rect">
                <a:avLst/>
              </a:prstGeom>
              <a:solidFill>
                <a:srgbClr val="000000"/>
              </a:solidFill>
              <a:ln w="9525">
                <a:noFill/>
                <a:miter lim="800000"/>
                <a:headEnd/>
                <a:tailEnd/>
              </a:ln>
            </p:spPr>
            <p:txBody>
              <a:bodyPr/>
              <a:lstStyle/>
              <a:p>
                <a:endParaRPr lang="en-US">
                  <a:latin typeface="Segoe"/>
                </a:endParaRPr>
              </a:p>
            </p:txBody>
          </p:sp>
          <p:sp>
            <p:nvSpPr>
              <p:cNvPr id="57" name="Freeform 131"/>
              <p:cNvSpPr>
                <a:spLocks/>
              </p:cNvSpPr>
              <p:nvPr/>
            </p:nvSpPr>
            <p:spPr bwMode="auto">
              <a:xfrm>
                <a:off x="4615" y="1275"/>
                <a:ext cx="28" cy="41"/>
              </a:xfrm>
              <a:custGeom>
                <a:avLst/>
                <a:gdLst>
                  <a:gd name="T0" fmla="*/ 28 w 83"/>
                  <a:gd name="T1" fmla="*/ 41 h 118"/>
                  <a:gd name="T2" fmla="*/ 11 w 83"/>
                  <a:gd name="T3" fmla="*/ 41 h 118"/>
                  <a:gd name="T4" fmla="*/ 10 w 83"/>
                  <a:gd name="T5" fmla="*/ 29 h 118"/>
                  <a:gd name="T6" fmla="*/ 8 w 83"/>
                  <a:gd name="T7" fmla="*/ 18 h 118"/>
                  <a:gd name="T8" fmla="*/ 4 w 83"/>
                  <a:gd name="T9" fmla="*/ 8 h 118"/>
                  <a:gd name="T10" fmla="*/ 0 w 83"/>
                  <a:gd name="T11" fmla="*/ 0 h 118"/>
                  <a:gd name="T12" fmla="*/ 2 w 83"/>
                  <a:gd name="T13" fmla="*/ 1 h 118"/>
                  <a:gd name="T14" fmla="*/ 4 w 83"/>
                  <a:gd name="T15" fmla="*/ 2 h 118"/>
                  <a:gd name="T16" fmla="*/ 6 w 83"/>
                  <a:gd name="T17" fmla="*/ 3 h 118"/>
                  <a:gd name="T18" fmla="*/ 7 w 83"/>
                  <a:gd name="T19" fmla="*/ 4 h 118"/>
                  <a:gd name="T20" fmla="*/ 9 w 83"/>
                  <a:gd name="T21" fmla="*/ 6 h 118"/>
                  <a:gd name="T22" fmla="*/ 11 w 83"/>
                  <a:gd name="T23" fmla="*/ 7 h 118"/>
                  <a:gd name="T24" fmla="*/ 12 w 83"/>
                  <a:gd name="T25" fmla="*/ 8 h 118"/>
                  <a:gd name="T26" fmla="*/ 14 w 83"/>
                  <a:gd name="T27" fmla="*/ 10 h 118"/>
                  <a:gd name="T28" fmla="*/ 17 w 83"/>
                  <a:gd name="T29" fmla="*/ 13 h 118"/>
                  <a:gd name="T30" fmla="*/ 19 w 83"/>
                  <a:gd name="T31" fmla="*/ 17 h 118"/>
                  <a:gd name="T32" fmla="*/ 22 w 83"/>
                  <a:gd name="T33" fmla="*/ 20 h 118"/>
                  <a:gd name="T34" fmla="*/ 24 w 83"/>
                  <a:gd name="T35" fmla="*/ 24 h 118"/>
                  <a:gd name="T36" fmla="*/ 25 w 83"/>
                  <a:gd name="T37" fmla="*/ 28 h 118"/>
                  <a:gd name="T38" fmla="*/ 27 w 83"/>
                  <a:gd name="T39" fmla="*/ 33 h 118"/>
                  <a:gd name="T40" fmla="*/ 27 w 83"/>
                  <a:gd name="T41" fmla="*/ 36 h 118"/>
                  <a:gd name="T42" fmla="*/ 28 w 83"/>
                  <a:gd name="T43" fmla="*/ 41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18"/>
                  <a:gd name="T68" fmla="*/ 83 w 83"/>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18">
                    <a:moveTo>
                      <a:pt x="83" y="118"/>
                    </a:moveTo>
                    <a:lnTo>
                      <a:pt x="34" y="118"/>
                    </a:lnTo>
                    <a:lnTo>
                      <a:pt x="30" y="83"/>
                    </a:lnTo>
                    <a:lnTo>
                      <a:pt x="23" y="52"/>
                    </a:lnTo>
                    <a:lnTo>
                      <a:pt x="13" y="23"/>
                    </a:lnTo>
                    <a:lnTo>
                      <a:pt x="0" y="0"/>
                    </a:lnTo>
                    <a:lnTo>
                      <a:pt x="6" y="3"/>
                    </a:lnTo>
                    <a:lnTo>
                      <a:pt x="12" y="6"/>
                    </a:lnTo>
                    <a:lnTo>
                      <a:pt x="17" y="10"/>
                    </a:lnTo>
                    <a:lnTo>
                      <a:pt x="22" y="12"/>
                    </a:lnTo>
                    <a:lnTo>
                      <a:pt x="27" y="16"/>
                    </a:lnTo>
                    <a:lnTo>
                      <a:pt x="32" y="20"/>
                    </a:lnTo>
                    <a:lnTo>
                      <a:pt x="36" y="23"/>
                    </a:lnTo>
                    <a:lnTo>
                      <a:pt x="41" y="28"/>
                    </a:lnTo>
                    <a:lnTo>
                      <a:pt x="49" y="37"/>
                    </a:lnTo>
                    <a:lnTo>
                      <a:pt x="57" y="48"/>
                    </a:lnTo>
                    <a:lnTo>
                      <a:pt x="64" y="58"/>
                    </a:lnTo>
                    <a:lnTo>
                      <a:pt x="70" y="69"/>
                    </a:lnTo>
                    <a:lnTo>
                      <a:pt x="75" y="81"/>
                    </a:lnTo>
                    <a:lnTo>
                      <a:pt x="79" y="94"/>
                    </a:lnTo>
                    <a:lnTo>
                      <a:pt x="81" y="105"/>
                    </a:lnTo>
                    <a:lnTo>
                      <a:pt x="83" y="118"/>
                    </a:lnTo>
                    <a:close/>
                  </a:path>
                </a:pathLst>
              </a:custGeom>
              <a:solidFill>
                <a:srgbClr val="000000"/>
              </a:solidFill>
              <a:ln w="9525">
                <a:noFill/>
                <a:round/>
                <a:headEnd/>
                <a:tailEnd/>
              </a:ln>
            </p:spPr>
            <p:txBody>
              <a:bodyPr/>
              <a:lstStyle/>
              <a:p>
                <a:endParaRPr lang="en-US">
                  <a:latin typeface="Segoe"/>
                </a:endParaRPr>
              </a:p>
            </p:txBody>
          </p:sp>
          <p:sp>
            <p:nvSpPr>
              <p:cNvPr id="58" name="Freeform 132"/>
              <p:cNvSpPr>
                <a:spLocks/>
              </p:cNvSpPr>
              <p:nvPr/>
            </p:nvSpPr>
            <p:spPr bwMode="auto">
              <a:xfrm>
                <a:off x="4596" y="1325"/>
                <a:ext cx="21" cy="48"/>
              </a:xfrm>
              <a:custGeom>
                <a:avLst/>
                <a:gdLst>
                  <a:gd name="T0" fmla="*/ 4 w 60"/>
                  <a:gd name="T1" fmla="*/ 48 h 137"/>
                  <a:gd name="T2" fmla="*/ 3 w 60"/>
                  <a:gd name="T3" fmla="*/ 48 h 137"/>
                  <a:gd name="T4" fmla="*/ 2 w 60"/>
                  <a:gd name="T5" fmla="*/ 48 h 137"/>
                  <a:gd name="T6" fmla="*/ 1 w 60"/>
                  <a:gd name="T7" fmla="*/ 48 h 137"/>
                  <a:gd name="T8" fmla="*/ 0 w 60"/>
                  <a:gd name="T9" fmla="*/ 48 h 137"/>
                  <a:gd name="T10" fmla="*/ 0 w 60"/>
                  <a:gd name="T11" fmla="*/ 0 h 137"/>
                  <a:gd name="T12" fmla="*/ 21 w 60"/>
                  <a:gd name="T13" fmla="*/ 0 h 137"/>
                  <a:gd name="T14" fmla="*/ 21 w 60"/>
                  <a:gd name="T15" fmla="*/ 9 h 137"/>
                  <a:gd name="T16" fmla="*/ 19 w 60"/>
                  <a:gd name="T17" fmla="*/ 17 h 137"/>
                  <a:gd name="T18" fmla="*/ 18 w 60"/>
                  <a:gd name="T19" fmla="*/ 24 h 137"/>
                  <a:gd name="T20" fmla="*/ 16 w 60"/>
                  <a:gd name="T21" fmla="*/ 31 h 137"/>
                  <a:gd name="T22" fmla="*/ 13 w 60"/>
                  <a:gd name="T23" fmla="*/ 37 h 137"/>
                  <a:gd name="T24" fmla="*/ 11 w 60"/>
                  <a:gd name="T25" fmla="*/ 42 h 137"/>
                  <a:gd name="T26" fmla="*/ 7 w 60"/>
                  <a:gd name="T27" fmla="*/ 45 h 137"/>
                  <a:gd name="T28" fmla="*/ 4 w 60"/>
                  <a:gd name="T29" fmla="*/ 48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7"/>
                  <a:gd name="T47" fmla="*/ 60 w 60"/>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7">
                    <a:moveTo>
                      <a:pt x="11" y="136"/>
                    </a:moveTo>
                    <a:lnTo>
                      <a:pt x="9" y="136"/>
                    </a:lnTo>
                    <a:lnTo>
                      <a:pt x="6" y="136"/>
                    </a:lnTo>
                    <a:lnTo>
                      <a:pt x="2" y="137"/>
                    </a:lnTo>
                    <a:lnTo>
                      <a:pt x="0" y="137"/>
                    </a:lnTo>
                    <a:lnTo>
                      <a:pt x="0" y="0"/>
                    </a:lnTo>
                    <a:lnTo>
                      <a:pt x="60" y="0"/>
                    </a:lnTo>
                    <a:lnTo>
                      <a:pt x="59" y="25"/>
                    </a:lnTo>
                    <a:lnTo>
                      <a:pt x="55" y="48"/>
                    </a:lnTo>
                    <a:lnTo>
                      <a:pt x="50" y="69"/>
                    </a:lnTo>
                    <a:lnTo>
                      <a:pt x="45" y="89"/>
                    </a:lnTo>
                    <a:lnTo>
                      <a:pt x="38" y="105"/>
                    </a:lnTo>
                    <a:lnTo>
                      <a:pt x="30" y="119"/>
                    </a:lnTo>
                    <a:lnTo>
                      <a:pt x="20" y="129"/>
                    </a:lnTo>
                    <a:lnTo>
                      <a:pt x="11" y="136"/>
                    </a:lnTo>
                    <a:close/>
                  </a:path>
                </a:pathLst>
              </a:custGeom>
              <a:solidFill>
                <a:srgbClr val="000000"/>
              </a:solidFill>
              <a:ln w="9525">
                <a:noFill/>
                <a:round/>
                <a:headEnd/>
                <a:tailEnd/>
              </a:ln>
            </p:spPr>
            <p:txBody>
              <a:bodyPr/>
              <a:lstStyle/>
              <a:p>
                <a:endParaRPr lang="en-US">
                  <a:latin typeface="Segoe"/>
                </a:endParaRPr>
              </a:p>
            </p:txBody>
          </p:sp>
          <p:sp>
            <p:nvSpPr>
              <p:cNvPr id="59" name="Freeform 133"/>
              <p:cNvSpPr>
                <a:spLocks/>
              </p:cNvSpPr>
              <p:nvPr/>
            </p:nvSpPr>
            <p:spPr bwMode="auto">
              <a:xfrm>
                <a:off x="4568" y="1325"/>
                <a:ext cx="20" cy="48"/>
              </a:xfrm>
              <a:custGeom>
                <a:avLst/>
                <a:gdLst>
                  <a:gd name="T0" fmla="*/ 14 w 57"/>
                  <a:gd name="T1" fmla="*/ 45 h 137"/>
                  <a:gd name="T2" fmla="*/ 11 w 57"/>
                  <a:gd name="T3" fmla="*/ 41 h 137"/>
                  <a:gd name="T4" fmla="*/ 8 w 57"/>
                  <a:gd name="T5" fmla="*/ 37 h 137"/>
                  <a:gd name="T6" fmla="*/ 6 w 57"/>
                  <a:gd name="T7" fmla="*/ 32 h 137"/>
                  <a:gd name="T8" fmla="*/ 4 w 57"/>
                  <a:gd name="T9" fmla="*/ 27 h 137"/>
                  <a:gd name="T10" fmla="*/ 2 w 57"/>
                  <a:gd name="T11" fmla="*/ 21 h 137"/>
                  <a:gd name="T12" fmla="*/ 1 w 57"/>
                  <a:gd name="T13" fmla="*/ 14 h 137"/>
                  <a:gd name="T14" fmla="*/ 0 w 57"/>
                  <a:gd name="T15" fmla="*/ 7 h 137"/>
                  <a:gd name="T16" fmla="*/ 0 w 57"/>
                  <a:gd name="T17" fmla="*/ 0 h 137"/>
                  <a:gd name="T18" fmla="*/ 20 w 57"/>
                  <a:gd name="T19" fmla="*/ 0 h 137"/>
                  <a:gd name="T20" fmla="*/ 20 w 57"/>
                  <a:gd name="T21" fmla="*/ 48 h 137"/>
                  <a:gd name="T22" fmla="*/ 18 w 57"/>
                  <a:gd name="T23" fmla="*/ 48 h 137"/>
                  <a:gd name="T24" fmla="*/ 16 w 57"/>
                  <a:gd name="T25" fmla="*/ 47 h 137"/>
                  <a:gd name="T26" fmla="*/ 15 w 57"/>
                  <a:gd name="T27" fmla="*/ 46 h 137"/>
                  <a:gd name="T28" fmla="*/ 14 w 57"/>
                  <a:gd name="T29" fmla="*/ 45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37"/>
                  <a:gd name="T47" fmla="*/ 57 w 57"/>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37">
                    <a:moveTo>
                      <a:pt x="39" y="128"/>
                    </a:moveTo>
                    <a:lnTo>
                      <a:pt x="31" y="118"/>
                    </a:lnTo>
                    <a:lnTo>
                      <a:pt x="23" y="106"/>
                    </a:lnTo>
                    <a:lnTo>
                      <a:pt x="17" y="92"/>
                    </a:lnTo>
                    <a:lnTo>
                      <a:pt x="12" y="76"/>
                    </a:lnTo>
                    <a:lnTo>
                      <a:pt x="7" y="59"/>
                    </a:lnTo>
                    <a:lnTo>
                      <a:pt x="4" y="40"/>
                    </a:lnTo>
                    <a:lnTo>
                      <a:pt x="1" y="21"/>
                    </a:lnTo>
                    <a:lnTo>
                      <a:pt x="0" y="0"/>
                    </a:lnTo>
                    <a:lnTo>
                      <a:pt x="57" y="0"/>
                    </a:lnTo>
                    <a:lnTo>
                      <a:pt x="57" y="137"/>
                    </a:lnTo>
                    <a:lnTo>
                      <a:pt x="52" y="136"/>
                    </a:lnTo>
                    <a:lnTo>
                      <a:pt x="47" y="135"/>
                    </a:lnTo>
                    <a:lnTo>
                      <a:pt x="44" y="131"/>
                    </a:lnTo>
                    <a:lnTo>
                      <a:pt x="39" y="128"/>
                    </a:lnTo>
                    <a:close/>
                  </a:path>
                </a:pathLst>
              </a:custGeom>
              <a:solidFill>
                <a:srgbClr val="000000"/>
              </a:solidFill>
              <a:ln w="9525">
                <a:noFill/>
                <a:round/>
                <a:headEnd/>
                <a:tailEnd/>
              </a:ln>
            </p:spPr>
            <p:txBody>
              <a:bodyPr/>
              <a:lstStyle/>
              <a:p>
                <a:endParaRPr lang="en-US">
                  <a:latin typeface="Segoe"/>
                </a:endParaRPr>
              </a:p>
            </p:txBody>
          </p:sp>
          <p:sp>
            <p:nvSpPr>
              <p:cNvPr id="60" name="Freeform 134"/>
              <p:cNvSpPr>
                <a:spLocks/>
              </p:cNvSpPr>
              <p:nvPr/>
            </p:nvSpPr>
            <p:spPr bwMode="auto">
              <a:xfrm>
                <a:off x="4568" y="1271"/>
                <a:ext cx="20" cy="45"/>
              </a:xfrm>
              <a:custGeom>
                <a:avLst/>
                <a:gdLst>
                  <a:gd name="T0" fmla="*/ 20 w 57"/>
                  <a:gd name="T1" fmla="*/ 0 h 129"/>
                  <a:gd name="T2" fmla="*/ 20 w 57"/>
                  <a:gd name="T3" fmla="*/ 45 h 129"/>
                  <a:gd name="T4" fmla="*/ 0 w 57"/>
                  <a:gd name="T5" fmla="*/ 45 h 129"/>
                  <a:gd name="T6" fmla="*/ 0 w 57"/>
                  <a:gd name="T7" fmla="*/ 38 h 129"/>
                  <a:gd name="T8" fmla="*/ 1 w 57"/>
                  <a:gd name="T9" fmla="*/ 32 h 129"/>
                  <a:gd name="T10" fmla="*/ 3 w 57"/>
                  <a:gd name="T11" fmla="*/ 26 h 129"/>
                  <a:gd name="T12" fmla="*/ 5 w 57"/>
                  <a:gd name="T13" fmla="*/ 21 h 129"/>
                  <a:gd name="T14" fmla="*/ 6 w 57"/>
                  <a:gd name="T15" fmla="*/ 16 h 129"/>
                  <a:gd name="T16" fmla="*/ 8 w 57"/>
                  <a:gd name="T17" fmla="*/ 11 h 129"/>
                  <a:gd name="T18" fmla="*/ 11 w 57"/>
                  <a:gd name="T19" fmla="*/ 7 h 129"/>
                  <a:gd name="T20" fmla="*/ 14 w 57"/>
                  <a:gd name="T21" fmla="*/ 4 h 129"/>
                  <a:gd name="T22" fmla="*/ 15 w 57"/>
                  <a:gd name="T23" fmla="*/ 3 h 129"/>
                  <a:gd name="T24" fmla="*/ 17 w 57"/>
                  <a:gd name="T25" fmla="*/ 1 h 129"/>
                  <a:gd name="T26" fmla="*/ 18 w 57"/>
                  <a:gd name="T27" fmla="*/ 1 h 129"/>
                  <a:gd name="T28" fmla="*/ 20 w 57"/>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29"/>
                  <a:gd name="T47" fmla="*/ 57 w 57"/>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29">
                    <a:moveTo>
                      <a:pt x="57" y="0"/>
                    </a:moveTo>
                    <a:lnTo>
                      <a:pt x="57" y="129"/>
                    </a:lnTo>
                    <a:lnTo>
                      <a:pt x="0" y="129"/>
                    </a:lnTo>
                    <a:lnTo>
                      <a:pt x="1" y="110"/>
                    </a:lnTo>
                    <a:lnTo>
                      <a:pt x="4" y="92"/>
                    </a:lnTo>
                    <a:lnTo>
                      <a:pt x="8" y="75"/>
                    </a:lnTo>
                    <a:lnTo>
                      <a:pt x="13" y="60"/>
                    </a:lnTo>
                    <a:lnTo>
                      <a:pt x="17" y="45"/>
                    </a:lnTo>
                    <a:lnTo>
                      <a:pt x="24" y="32"/>
                    </a:lnTo>
                    <a:lnTo>
                      <a:pt x="31" y="21"/>
                    </a:lnTo>
                    <a:lnTo>
                      <a:pt x="39" y="11"/>
                    </a:lnTo>
                    <a:lnTo>
                      <a:pt x="44" y="8"/>
                    </a:lnTo>
                    <a:lnTo>
                      <a:pt x="49" y="4"/>
                    </a:lnTo>
                    <a:lnTo>
                      <a:pt x="52" y="2"/>
                    </a:lnTo>
                    <a:lnTo>
                      <a:pt x="57" y="0"/>
                    </a:lnTo>
                    <a:close/>
                  </a:path>
                </a:pathLst>
              </a:custGeom>
              <a:solidFill>
                <a:srgbClr val="000000"/>
              </a:solidFill>
              <a:ln w="9525">
                <a:noFill/>
                <a:round/>
                <a:headEnd/>
                <a:tailEnd/>
              </a:ln>
            </p:spPr>
            <p:txBody>
              <a:bodyPr/>
              <a:lstStyle/>
              <a:p>
                <a:endParaRPr lang="en-US">
                  <a:latin typeface="Segoe"/>
                </a:endParaRPr>
              </a:p>
            </p:txBody>
          </p:sp>
          <p:sp>
            <p:nvSpPr>
              <p:cNvPr id="61" name="Freeform 135"/>
              <p:cNvSpPr>
                <a:spLocks/>
              </p:cNvSpPr>
              <p:nvPr/>
            </p:nvSpPr>
            <p:spPr bwMode="auto">
              <a:xfrm>
                <a:off x="4596" y="1271"/>
                <a:ext cx="21" cy="45"/>
              </a:xfrm>
              <a:custGeom>
                <a:avLst/>
                <a:gdLst>
                  <a:gd name="T0" fmla="*/ 0 w 60"/>
                  <a:gd name="T1" fmla="*/ 45 h 130"/>
                  <a:gd name="T2" fmla="*/ 0 w 60"/>
                  <a:gd name="T3" fmla="*/ 0 h 130"/>
                  <a:gd name="T4" fmla="*/ 2 w 60"/>
                  <a:gd name="T5" fmla="*/ 0 h 130"/>
                  <a:gd name="T6" fmla="*/ 4 w 60"/>
                  <a:gd name="T7" fmla="*/ 1 h 130"/>
                  <a:gd name="T8" fmla="*/ 6 w 60"/>
                  <a:gd name="T9" fmla="*/ 2 h 130"/>
                  <a:gd name="T10" fmla="*/ 8 w 60"/>
                  <a:gd name="T11" fmla="*/ 4 h 130"/>
                  <a:gd name="T12" fmla="*/ 11 w 60"/>
                  <a:gd name="T13" fmla="*/ 8 h 130"/>
                  <a:gd name="T14" fmla="*/ 13 w 60"/>
                  <a:gd name="T15" fmla="*/ 11 h 130"/>
                  <a:gd name="T16" fmla="*/ 15 w 60"/>
                  <a:gd name="T17" fmla="*/ 16 h 130"/>
                  <a:gd name="T18" fmla="*/ 17 w 60"/>
                  <a:gd name="T19" fmla="*/ 21 h 130"/>
                  <a:gd name="T20" fmla="*/ 19 w 60"/>
                  <a:gd name="T21" fmla="*/ 26 h 130"/>
                  <a:gd name="T22" fmla="*/ 20 w 60"/>
                  <a:gd name="T23" fmla="*/ 32 h 130"/>
                  <a:gd name="T24" fmla="*/ 21 w 60"/>
                  <a:gd name="T25" fmla="*/ 38 h 130"/>
                  <a:gd name="T26" fmla="*/ 21 w 60"/>
                  <a:gd name="T27" fmla="*/ 45 h 130"/>
                  <a:gd name="T28" fmla="*/ 0 w 60"/>
                  <a:gd name="T29" fmla="*/ 45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0"/>
                  <a:gd name="T47" fmla="*/ 60 w 60"/>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0">
                    <a:moveTo>
                      <a:pt x="0" y="130"/>
                    </a:moveTo>
                    <a:lnTo>
                      <a:pt x="0" y="0"/>
                    </a:lnTo>
                    <a:lnTo>
                      <a:pt x="6" y="1"/>
                    </a:lnTo>
                    <a:lnTo>
                      <a:pt x="11" y="3"/>
                    </a:lnTo>
                    <a:lnTo>
                      <a:pt x="16" y="7"/>
                    </a:lnTo>
                    <a:lnTo>
                      <a:pt x="22" y="12"/>
                    </a:lnTo>
                    <a:lnTo>
                      <a:pt x="30" y="22"/>
                    </a:lnTo>
                    <a:lnTo>
                      <a:pt x="37" y="33"/>
                    </a:lnTo>
                    <a:lnTo>
                      <a:pt x="42" y="46"/>
                    </a:lnTo>
                    <a:lnTo>
                      <a:pt x="48" y="61"/>
                    </a:lnTo>
                    <a:lnTo>
                      <a:pt x="53" y="76"/>
                    </a:lnTo>
                    <a:lnTo>
                      <a:pt x="56" y="93"/>
                    </a:lnTo>
                    <a:lnTo>
                      <a:pt x="59" y="111"/>
                    </a:lnTo>
                    <a:lnTo>
                      <a:pt x="60" y="130"/>
                    </a:lnTo>
                    <a:lnTo>
                      <a:pt x="0" y="130"/>
                    </a:lnTo>
                    <a:close/>
                  </a:path>
                </a:pathLst>
              </a:custGeom>
              <a:solidFill>
                <a:srgbClr val="000000"/>
              </a:solidFill>
              <a:ln w="9525">
                <a:noFill/>
                <a:round/>
                <a:headEnd/>
                <a:tailEnd/>
              </a:ln>
            </p:spPr>
            <p:txBody>
              <a:bodyPr/>
              <a:lstStyle/>
              <a:p>
                <a:endParaRPr lang="en-US">
                  <a:latin typeface="Segoe"/>
                </a:endParaRPr>
              </a:p>
            </p:txBody>
          </p:sp>
          <p:sp>
            <p:nvSpPr>
              <p:cNvPr id="62" name="Freeform 136"/>
              <p:cNvSpPr>
                <a:spLocks/>
              </p:cNvSpPr>
              <p:nvPr/>
            </p:nvSpPr>
            <p:spPr bwMode="auto">
              <a:xfrm>
                <a:off x="4541" y="1274"/>
                <a:ext cx="31" cy="42"/>
              </a:xfrm>
              <a:custGeom>
                <a:avLst/>
                <a:gdLst>
                  <a:gd name="T0" fmla="*/ 14 w 90"/>
                  <a:gd name="T1" fmla="*/ 11 h 121"/>
                  <a:gd name="T2" fmla="*/ 17 w 90"/>
                  <a:gd name="T3" fmla="*/ 9 h 121"/>
                  <a:gd name="T4" fmla="*/ 18 w 90"/>
                  <a:gd name="T5" fmla="*/ 8 h 121"/>
                  <a:gd name="T6" fmla="*/ 20 w 90"/>
                  <a:gd name="T7" fmla="*/ 6 h 121"/>
                  <a:gd name="T8" fmla="*/ 22 w 90"/>
                  <a:gd name="T9" fmla="*/ 5 h 121"/>
                  <a:gd name="T10" fmla="*/ 24 w 90"/>
                  <a:gd name="T11" fmla="*/ 3 h 121"/>
                  <a:gd name="T12" fmla="*/ 27 w 90"/>
                  <a:gd name="T13" fmla="*/ 2 h 121"/>
                  <a:gd name="T14" fmla="*/ 29 w 90"/>
                  <a:gd name="T15" fmla="*/ 1 h 121"/>
                  <a:gd name="T16" fmla="*/ 31 w 90"/>
                  <a:gd name="T17" fmla="*/ 0 h 121"/>
                  <a:gd name="T18" fmla="*/ 29 w 90"/>
                  <a:gd name="T19" fmla="*/ 4 h 121"/>
                  <a:gd name="T20" fmla="*/ 26 w 90"/>
                  <a:gd name="T21" fmla="*/ 8 h 121"/>
                  <a:gd name="T22" fmla="*/ 24 w 90"/>
                  <a:gd name="T23" fmla="*/ 13 h 121"/>
                  <a:gd name="T24" fmla="*/ 22 w 90"/>
                  <a:gd name="T25" fmla="*/ 18 h 121"/>
                  <a:gd name="T26" fmla="*/ 21 w 90"/>
                  <a:gd name="T27" fmla="*/ 24 h 121"/>
                  <a:gd name="T28" fmla="*/ 20 w 90"/>
                  <a:gd name="T29" fmla="*/ 29 h 121"/>
                  <a:gd name="T30" fmla="*/ 19 w 90"/>
                  <a:gd name="T31" fmla="*/ 35 h 121"/>
                  <a:gd name="T32" fmla="*/ 19 w 90"/>
                  <a:gd name="T33" fmla="*/ 42 h 121"/>
                  <a:gd name="T34" fmla="*/ 0 w 90"/>
                  <a:gd name="T35" fmla="*/ 42 h 121"/>
                  <a:gd name="T36" fmla="*/ 1 w 90"/>
                  <a:gd name="T37" fmla="*/ 37 h 121"/>
                  <a:gd name="T38" fmla="*/ 1 w 90"/>
                  <a:gd name="T39" fmla="*/ 34 h 121"/>
                  <a:gd name="T40" fmla="*/ 3 w 90"/>
                  <a:gd name="T41" fmla="*/ 29 h 121"/>
                  <a:gd name="T42" fmla="*/ 5 w 90"/>
                  <a:gd name="T43" fmla="*/ 25 h 121"/>
                  <a:gd name="T44" fmla="*/ 7 w 90"/>
                  <a:gd name="T45" fmla="*/ 21 h 121"/>
                  <a:gd name="T46" fmla="*/ 9 w 90"/>
                  <a:gd name="T47" fmla="*/ 18 h 121"/>
                  <a:gd name="T48" fmla="*/ 12 w 90"/>
                  <a:gd name="T49" fmla="*/ 14 h 121"/>
                  <a:gd name="T50" fmla="*/ 14 w 90"/>
                  <a:gd name="T51" fmla="*/ 11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121"/>
                  <a:gd name="T80" fmla="*/ 90 w 90"/>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121">
                    <a:moveTo>
                      <a:pt x="42" y="31"/>
                    </a:moveTo>
                    <a:lnTo>
                      <a:pt x="48" y="26"/>
                    </a:lnTo>
                    <a:lnTo>
                      <a:pt x="53" y="22"/>
                    </a:lnTo>
                    <a:lnTo>
                      <a:pt x="59" y="17"/>
                    </a:lnTo>
                    <a:lnTo>
                      <a:pt x="64" y="13"/>
                    </a:lnTo>
                    <a:lnTo>
                      <a:pt x="71" y="9"/>
                    </a:lnTo>
                    <a:lnTo>
                      <a:pt x="77" y="6"/>
                    </a:lnTo>
                    <a:lnTo>
                      <a:pt x="83" y="2"/>
                    </a:lnTo>
                    <a:lnTo>
                      <a:pt x="90" y="0"/>
                    </a:lnTo>
                    <a:lnTo>
                      <a:pt x="83" y="11"/>
                    </a:lnTo>
                    <a:lnTo>
                      <a:pt x="76" y="23"/>
                    </a:lnTo>
                    <a:lnTo>
                      <a:pt x="70" y="37"/>
                    </a:lnTo>
                    <a:lnTo>
                      <a:pt x="65" y="52"/>
                    </a:lnTo>
                    <a:lnTo>
                      <a:pt x="61" y="68"/>
                    </a:lnTo>
                    <a:lnTo>
                      <a:pt x="57" y="84"/>
                    </a:lnTo>
                    <a:lnTo>
                      <a:pt x="55" y="102"/>
                    </a:lnTo>
                    <a:lnTo>
                      <a:pt x="54" y="121"/>
                    </a:lnTo>
                    <a:lnTo>
                      <a:pt x="0" y="121"/>
                    </a:lnTo>
                    <a:lnTo>
                      <a:pt x="2" y="108"/>
                    </a:lnTo>
                    <a:lnTo>
                      <a:pt x="4" y="97"/>
                    </a:lnTo>
                    <a:lnTo>
                      <a:pt x="8" y="84"/>
                    </a:lnTo>
                    <a:lnTo>
                      <a:pt x="14" y="72"/>
                    </a:lnTo>
                    <a:lnTo>
                      <a:pt x="19" y="61"/>
                    </a:lnTo>
                    <a:lnTo>
                      <a:pt x="26" y="51"/>
                    </a:lnTo>
                    <a:lnTo>
                      <a:pt x="34" y="40"/>
                    </a:lnTo>
                    <a:lnTo>
                      <a:pt x="42" y="31"/>
                    </a:lnTo>
                    <a:close/>
                  </a:path>
                </a:pathLst>
              </a:custGeom>
              <a:solidFill>
                <a:srgbClr val="000000"/>
              </a:solidFill>
              <a:ln w="9525">
                <a:noFill/>
                <a:round/>
                <a:headEnd/>
                <a:tailEnd/>
              </a:ln>
            </p:spPr>
            <p:txBody>
              <a:bodyPr/>
              <a:lstStyle/>
              <a:p>
                <a:endParaRPr lang="en-US">
                  <a:latin typeface="Segoe"/>
                </a:endParaRPr>
              </a:p>
            </p:txBody>
          </p:sp>
          <p:sp>
            <p:nvSpPr>
              <p:cNvPr id="63" name="Freeform 137"/>
              <p:cNvSpPr>
                <a:spLocks/>
              </p:cNvSpPr>
              <p:nvPr/>
            </p:nvSpPr>
            <p:spPr bwMode="auto">
              <a:xfrm>
                <a:off x="4541" y="1325"/>
                <a:ext cx="30" cy="43"/>
              </a:xfrm>
              <a:custGeom>
                <a:avLst/>
                <a:gdLst>
                  <a:gd name="T0" fmla="*/ 0 w 85"/>
                  <a:gd name="T1" fmla="*/ 0 h 124"/>
                  <a:gd name="T2" fmla="*/ 19 w 85"/>
                  <a:gd name="T3" fmla="*/ 0 h 124"/>
                  <a:gd name="T4" fmla="*/ 20 w 85"/>
                  <a:gd name="T5" fmla="*/ 12 h 124"/>
                  <a:gd name="T6" fmla="*/ 22 w 85"/>
                  <a:gd name="T7" fmla="*/ 24 h 124"/>
                  <a:gd name="T8" fmla="*/ 25 w 85"/>
                  <a:gd name="T9" fmla="*/ 34 h 124"/>
                  <a:gd name="T10" fmla="*/ 30 w 85"/>
                  <a:gd name="T11" fmla="*/ 43 h 124"/>
                  <a:gd name="T12" fmla="*/ 28 w 85"/>
                  <a:gd name="T13" fmla="*/ 42 h 124"/>
                  <a:gd name="T14" fmla="*/ 26 w 85"/>
                  <a:gd name="T15" fmla="*/ 41 h 124"/>
                  <a:gd name="T16" fmla="*/ 24 w 85"/>
                  <a:gd name="T17" fmla="*/ 40 h 124"/>
                  <a:gd name="T18" fmla="*/ 22 w 85"/>
                  <a:gd name="T19" fmla="*/ 39 h 124"/>
                  <a:gd name="T20" fmla="*/ 20 w 85"/>
                  <a:gd name="T21" fmla="*/ 37 h 124"/>
                  <a:gd name="T22" fmla="*/ 18 w 85"/>
                  <a:gd name="T23" fmla="*/ 36 h 124"/>
                  <a:gd name="T24" fmla="*/ 17 w 85"/>
                  <a:gd name="T25" fmla="*/ 34 h 124"/>
                  <a:gd name="T26" fmla="*/ 15 w 85"/>
                  <a:gd name="T27" fmla="*/ 33 h 124"/>
                  <a:gd name="T28" fmla="*/ 12 w 85"/>
                  <a:gd name="T29" fmla="*/ 29 h 124"/>
                  <a:gd name="T30" fmla="*/ 9 w 85"/>
                  <a:gd name="T31" fmla="*/ 26 h 124"/>
                  <a:gd name="T32" fmla="*/ 6 w 85"/>
                  <a:gd name="T33" fmla="*/ 22 h 124"/>
                  <a:gd name="T34" fmla="*/ 4 w 85"/>
                  <a:gd name="T35" fmla="*/ 18 h 124"/>
                  <a:gd name="T36" fmla="*/ 3 w 85"/>
                  <a:gd name="T37" fmla="*/ 14 h 124"/>
                  <a:gd name="T38" fmla="*/ 1 w 85"/>
                  <a:gd name="T39" fmla="*/ 9 h 124"/>
                  <a:gd name="T40" fmla="*/ 0 w 85"/>
                  <a:gd name="T41" fmla="*/ 5 h 124"/>
                  <a:gd name="T42" fmla="*/ 0 w 85"/>
                  <a:gd name="T43" fmla="*/ 0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124"/>
                  <a:gd name="T68" fmla="*/ 85 w 85"/>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124">
                    <a:moveTo>
                      <a:pt x="0" y="0"/>
                    </a:moveTo>
                    <a:lnTo>
                      <a:pt x="54" y="0"/>
                    </a:lnTo>
                    <a:lnTo>
                      <a:pt x="56" y="36"/>
                    </a:lnTo>
                    <a:lnTo>
                      <a:pt x="63" y="69"/>
                    </a:lnTo>
                    <a:lnTo>
                      <a:pt x="72" y="99"/>
                    </a:lnTo>
                    <a:lnTo>
                      <a:pt x="85" y="124"/>
                    </a:lnTo>
                    <a:lnTo>
                      <a:pt x="79" y="122"/>
                    </a:lnTo>
                    <a:lnTo>
                      <a:pt x="74" y="119"/>
                    </a:lnTo>
                    <a:lnTo>
                      <a:pt x="68" y="115"/>
                    </a:lnTo>
                    <a:lnTo>
                      <a:pt x="62" y="112"/>
                    </a:lnTo>
                    <a:lnTo>
                      <a:pt x="57" y="107"/>
                    </a:lnTo>
                    <a:lnTo>
                      <a:pt x="52" y="104"/>
                    </a:lnTo>
                    <a:lnTo>
                      <a:pt x="47" y="99"/>
                    </a:lnTo>
                    <a:lnTo>
                      <a:pt x="42" y="95"/>
                    </a:lnTo>
                    <a:lnTo>
                      <a:pt x="33" y="84"/>
                    </a:lnTo>
                    <a:lnTo>
                      <a:pt x="25" y="74"/>
                    </a:lnTo>
                    <a:lnTo>
                      <a:pt x="18" y="63"/>
                    </a:lnTo>
                    <a:lnTo>
                      <a:pt x="12" y="51"/>
                    </a:lnTo>
                    <a:lnTo>
                      <a:pt x="8" y="39"/>
                    </a:lnTo>
                    <a:lnTo>
                      <a:pt x="3" y="27"/>
                    </a:lnTo>
                    <a:lnTo>
                      <a:pt x="1" y="14"/>
                    </a:lnTo>
                    <a:lnTo>
                      <a:pt x="0" y="0"/>
                    </a:lnTo>
                    <a:close/>
                  </a:path>
                </a:pathLst>
              </a:custGeom>
              <a:solidFill>
                <a:srgbClr val="000000"/>
              </a:solidFill>
              <a:ln w="9525">
                <a:noFill/>
                <a:round/>
                <a:headEnd/>
                <a:tailEnd/>
              </a:ln>
            </p:spPr>
            <p:txBody>
              <a:bodyPr/>
              <a:lstStyle/>
              <a:p>
                <a:endParaRPr lang="en-US">
                  <a:latin typeface="Segoe"/>
                </a:endParaRPr>
              </a:p>
            </p:txBody>
          </p:sp>
          <p:sp>
            <p:nvSpPr>
              <p:cNvPr id="64" name="Freeform 138"/>
              <p:cNvSpPr>
                <a:spLocks/>
              </p:cNvSpPr>
              <p:nvPr/>
            </p:nvSpPr>
            <p:spPr bwMode="auto">
              <a:xfrm>
                <a:off x="4616" y="1325"/>
                <a:ext cx="27" cy="43"/>
              </a:xfrm>
              <a:custGeom>
                <a:avLst/>
                <a:gdLst>
                  <a:gd name="T0" fmla="*/ 0 w 78"/>
                  <a:gd name="T1" fmla="*/ 43 h 121"/>
                  <a:gd name="T2" fmla="*/ 4 w 78"/>
                  <a:gd name="T3" fmla="*/ 34 h 121"/>
                  <a:gd name="T4" fmla="*/ 7 w 78"/>
                  <a:gd name="T5" fmla="*/ 24 h 121"/>
                  <a:gd name="T6" fmla="*/ 9 w 78"/>
                  <a:gd name="T7" fmla="*/ 12 h 121"/>
                  <a:gd name="T8" fmla="*/ 10 w 78"/>
                  <a:gd name="T9" fmla="*/ 0 h 121"/>
                  <a:gd name="T10" fmla="*/ 27 w 78"/>
                  <a:gd name="T11" fmla="*/ 0 h 121"/>
                  <a:gd name="T12" fmla="*/ 26 w 78"/>
                  <a:gd name="T13" fmla="*/ 7 h 121"/>
                  <a:gd name="T14" fmla="*/ 24 w 78"/>
                  <a:gd name="T15" fmla="*/ 13 h 121"/>
                  <a:gd name="T16" fmla="*/ 22 w 78"/>
                  <a:gd name="T17" fmla="*/ 19 h 121"/>
                  <a:gd name="T18" fmla="*/ 19 w 78"/>
                  <a:gd name="T19" fmla="*/ 25 h 121"/>
                  <a:gd name="T20" fmla="*/ 15 w 78"/>
                  <a:gd name="T21" fmla="*/ 30 h 121"/>
                  <a:gd name="T22" fmla="*/ 10 w 78"/>
                  <a:gd name="T23" fmla="*/ 35 h 121"/>
                  <a:gd name="T24" fmla="*/ 6 w 78"/>
                  <a:gd name="T25" fmla="*/ 39 h 121"/>
                  <a:gd name="T26" fmla="*/ 0 w 78"/>
                  <a:gd name="T27" fmla="*/ 43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121"/>
                  <a:gd name="T44" fmla="*/ 78 w 78"/>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121">
                    <a:moveTo>
                      <a:pt x="0" y="121"/>
                    </a:moveTo>
                    <a:lnTo>
                      <a:pt x="12" y="96"/>
                    </a:lnTo>
                    <a:lnTo>
                      <a:pt x="21" y="67"/>
                    </a:lnTo>
                    <a:lnTo>
                      <a:pt x="27" y="35"/>
                    </a:lnTo>
                    <a:lnTo>
                      <a:pt x="29" y="0"/>
                    </a:lnTo>
                    <a:lnTo>
                      <a:pt x="78" y="0"/>
                    </a:lnTo>
                    <a:lnTo>
                      <a:pt x="76" y="20"/>
                    </a:lnTo>
                    <a:lnTo>
                      <a:pt x="70" y="37"/>
                    </a:lnTo>
                    <a:lnTo>
                      <a:pt x="63" y="54"/>
                    </a:lnTo>
                    <a:lnTo>
                      <a:pt x="54" y="70"/>
                    </a:lnTo>
                    <a:lnTo>
                      <a:pt x="43" y="85"/>
                    </a:lnTo>
                    <a:lnTo>
                      <a:pt x="30" y="99"/>
                    </a:lnTo>
                    <a:lnTo>
                      <a:pt x="16" y="111"/>
                    </a:lnTo>
                    <a:lnTo>
                      <a:pt x="0" y="121"/>
                    </a:lnTo>
                    <a:close/>
                  </a:path>
                </a:pathLst>
              </a:custGeom>
              <a:solidFill>
                <a:srgbClr val="000000"/>
              </a:solidFill>
              <a:ln w="9525">
                <a:noFill/>
                <a:round/>
                <a:headEnd/>
                <a:tailEnd/>
              </a:ln>
            </p:spPr>
            <p:txBody>
              <a:bodyPr/>
              <a:lstStyle/>
              <a:p>
                <a:endParaRPr lang="en-US">
                  <a:latin typeface="Segoe"/>
                </a:endParaRPr>
              </a:p>
            </p:txBody>
          </p:sp>
          <p:sp>
            <p:nvSpPr>
              <p:cNvPr id="65" name="Freeform 139"/>
              <p:cNvSpPr>
                <a:spLocks/>
              </p:cNvSpPr>
              <p:nvPr/>
            </p:nvSpPr>
            <p:spPr bwMode="auto">
              <a:xfrm>
                <a:off x="4455" y="1513"/>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66" name="Freeform 140"/>
              <p:cNvSpPr>
                <a:spLocks/>
              </p:cNvSpPr>
              <p:nvPr/>
            </p:nvSpPr>
            <p:spPr bwMode="auto">
              <a:xfrm>
                <a:off x="4478" y="1513"/>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67" name="Freeform 141"/>
              <p:cNvSpPr>
                <a:spLocks/>
              </p:cNvSpPr>
              <p:nvPr/>
            </p:nvSpPr>
            <p:spPr bwMode="auto">
              <a:xfrm>
                <a:off x="4500" y="1513"/>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68" name="Freeform 142"/>
              <p:cNvSpPr>
                <a:spLocks/>
              </p:cNvSpPr>
              <p:nvPr/>
            </p:nvSpPr>
            <p:spPr bwMode="auto">
              <a:xfrm>
                <a:off x="4523" y="1513"/>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69" name="Freeform 143"/>
              <p:cNvSpPr>
                <a:spLocks/>
              </p:cNvSpPr>
              <p:nvPr/>
            </p:nvSpPr>
            <p:spPr bwMode="auto">
              <a:xfrm>
                <a:off x="4455" y="1534"/>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70" name="Freeform 144"/>
              <p:cNvSpPr>
                <a:spLocks/>
              </p:cNvSpPr>
              <p:nvPr/>
            </p:nvSpPr>
            <p:spPr bwMode="auto">
              <a:xfrm>
                <a:off x="4478" y="1534"/>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71" name="Freeform 145"/>
              <p:cNvSpPr>
                <a:spLocks/>
              </p:cNvSpPr>
              <p:nvPr/>
            </p:nvSpPr>
            <p:spPr bwMode="auto">
              <a:xfrm>
                <a:off x="4500" y="1534"/>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72" name="Freeform 146"/>
              <p:cNvSpPr>
                <a:spLocks/>
              </p:cNvSpPr>
              <p:nvPr/>
            </p:nvSpPr>
            <p:spPr bwMode="auto">
              <a:xfrm>
                <a:off x="4523" y="1534"/>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73" name="Freeform 147"/>
              <p:cNvSpPr>
                <a:spLocks/>
              </p:cNvSpPr>
              <p:nvPr/>
            </p:nvSpPr>
            <p:spPr bwMode="auto">
              <a:xfrm>
                <a:off x="4455" y="1555"/>
                <a:ext cx="12" cy="12"/>
              </a:xfrm>
              <a:custGeom>
                <a:avLst/>
                <a:gdLst>
                  <a:gd name="T0" fmla="*/ 6 w 33"/>
                  <a:gd name="T1" fmla="*/ 12 h 33"/>
                  <a:gd name="T2" fmla="*/ 8 w 33"/>
                  <a:gd name="T3" fmla="*/ 12 h 33"/>
                  <a:gd name="T4" fmla="*/ 11 w 33"/>
                  <a:gd name="T5" fmla="*/ 10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8"/>
                    </a:lnTo>
                    <a:lnTo>
                      <a:pt x="32" y="24"/>
                    </a:lnTo>
                    <a:lnTo>
                      <a:pt x="33" y="17"/>
                    </a:lnTo>
                    <a:lnTo>
                      <a:pt x="32" y="10"/>
                    </a:lnTo>
                    <a:lnTo>
                      <a:pt x="29"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74" name="Freeform 148"/>
              <p:cNvSpPr>
                <a:spLocks/>
              </p:cNvSpPr>
              <p:nvPr/>
            </p:nvSpPr>
            <p:spPr bwMode="auto">
              <a:xfrm>
                <a:off x="4478" y="1555"/>
                <a:ext cx="12" cy="12"/>
              </a:xfrm>
              <a:custGeom>
                <a:avLst/>
                <a:gdLst>
                  <a:gd name="T0" fmla="*/ 6 w 35"/>
                  <a:gd name="T1" fmla="*/ 12 h 33"/>
                  <a:gd name="T2" fmla="*/ 8 w 35"/>
                  <a:gd name="T3" fmla="*/ 12 h 33"/>
                  <a:gd name="T4" fmla="*/ 10 w 35"/>
                  <a:gd name="T5" fmla="*/ 10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4" y="24"/>
                    </a:lnTo>
                    <a:lnTo>
                      <a:pt x="35" y="17"/>
                    </a:lnTo>
                    <a:lnTo>
                      <a:pt x="34"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75" name="Freeform 149"/>
              <p:cNvSpPr>
                <a:spLocks/>
              </p:cNvSpPr>
              <p:nvPr/>
            </p:nvSpPr>
            <p:spPr bwMode="auto">
              <a:xfrm>
                <a:off x="4500" y="1555"/>
                <a:ext cx="12" cy="12"/>
              </a:xfrm>
              <a:custGeom>
                <a:avLst/>
                <a:gdLst>
                  <a:gd name="T0" fmla="*/ 6 w 33"/>
                  <a:gd name="T1" fmla="*/ 12 h 33"/>
                  <a:gd name="T2" fmla="*/ 8 w 33"/>
                  <a:gd name="T3" fmla="*/ 12 h 33"/>
                  <a:gd name="T4" fmla="*/ 10 w 33"/>
                  <a:gd name="T5" fmla="*/ 10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8"/>
                    </a:lnTo>
                    <a:lnTo>
                      <a:pt x="32" y="24"/>
                    </a:lnTo>
                    <a:lnTo>
                      <a:pt x="33" y="17"/>
                    </a:lnTo>
                    <a:lnTo>
                      <a:pt x="32" y="10"/>
                    </a:lnTo>
                    <a:lnTo>
                      <a:pt x="28"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76" name="Freeform 150"/>
              <p:cNvSpPr>
                <a:spLocks/>
              </p:cNvSpPr>
              <p:nvPr/>
            </p:nvSpPr>
            <p:spPr bwMode="auto">
              <a:xfrm>
                <a:off x="4523" y="1555"/>
                <a:ext cx="12" cy="12"/>
              </a:xfrm>
              <a:custGeom>
                <a:avLst/>
                <a:gdLst>
                  <a:gd name="T0" fmla="*/ 6 w 35"/>
                  <a:gd name="T1" fmla="*/ 12 h 33"/>
                  <a:gd name="T2" fmla="*/ 8 w 35"/>
                  <a:gd name="T3" fmla="*/ 12 h 33"/>
                  <a:gd name="T4" fmla="*/ 10 w 35"/>
                  <a:gd name="T5" fmla="*/ 10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3" y="24"/>
                    </a:lnTo>
                    <a:lnTo>
                      <a:pt x="35" y="17"/>
                    </a:lnTo>
                    <a:lnTo>
                      <a:pt x="33"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grpSp>
        <p:sp>
          <p:nvSpPr>
            <p:cNvPr id="19" name="Text Box 151"/>
            <p:cNvSpPr txBox="1">
              <a:spLocks noChangeArrowheads="1"/>
            </p:cNvSpPr>
            <p:nvPr/>
          </p:nvSpPr>
          <p:spPr bwMode="auto">
            <a:xfrm>
              <a:off x="3522262" y="4906880"/>
              <a:ext cx="1158561" cy="271459"/>
            </a:xfrm>
            <a:prstGeom prst="rect">
              <a:avLst/>
            </a:prstGeom>
            <a:noFill/>
            <a:ln w="9525">
              <a:noFill/>
              <a:miter lim="800000"/>
              <a:headEnd/>
              <a:tailEnd/>
            </a:ln>
          </p:spPr>
          <p:txBody>
            <a:bodyPr wrap="none">
              <a:spAutoFit/>
            </a:bodyPr>
            <a:lstStyle/>
            <a:p>
              <a:r>
                <a:rPr lang="en-US" sz="1400">
                  <a:latin typeface="Segoe"/>
                </a:rPr>
                <a:t>Analysis Server</a:t>
              </a:r>
            </a:p>
          </p:txBody>
        </p:sp>
        <p:grpSp>
          <p:nvGrpSpPr>
            <p:cNvPr id="16" name="Group 123"/>
            <p:cNvGrpSpPr>
              <a:grpSpLocks/>
            </p:cNvGrpSpPr>
            <p:nvPr/>
          </p:nvGrpSpPr>
          <p:grpSpPr bwMode="auto">
            <a:xfrm>
              <a:off x="6882685" y="4369215"/>
              <a:ext cx="604875" cy="481659"/>
              <a:chOff x="4425" y="1200"/>
              <a:chExt cx="327" cy="392"/>
            </a:xfrm>
          </p:grpSpPr>
          <p:sp>
            <p:nvSpPr>
              <p:cNvPr id="23" name="Freeform 124"/>
              <p:cNvSpPr>
                <a:spLocks/>
              </p:cNvSpPr>
              <p:nvPr/>
            </p:nvSpPr>
            <p:spPr bwMode="auto">
              <a:xfrm>
                <a:off x="4469" y="1200"/>
                <a:ext cx="247" cy="273"/>
              </a:xfrm>
              <a:custGeom>
                <a:avLst/>
                <a:gdLst>
                  <a:gd name="T0" fmla="*/ 247 w 705"/>
                  <a:gd name="T1" fmla="*/ 0 h 778"/>
                  <a:gd name="T2" fmla="*/ 0 w 705"/>
                  <a:gd name="T3" fmla="*/ 0 h 778"/>
                  <a:gd name="T4" fmla="*/ 0 w 705"/>
                  <a:gd name="T5" fmla="*/ 252 h 778"/>
                  <a:gd name="T6" fmla="*/ 73 w 705"/>
                  <a:gd name="T7" fmla="*/ 252 h 778"/>
                  <a:gd name="T8" fmla="*/ 90 w 705"/>
                  <a:gd name="T9" fmla="*/ 273 h 778"/>
                  <a:gd name="T10" fmla="*/ 159 w 705"/>
                  <a:gd name="T11" fmla="*/ 273 h 778"/>
                  <a:gd name="T12" fmla="*/ 179 w 705"/>
                  <a:gd name="T13" fmla="*/ 252 h 778"/>
                  <a:gd name="T14" fmla="*/ 247 w 705"/>
                  <a:gd name="T15" fmla="*/ 252 h 778"/>
                  <a:gd name="T16" fmla="*/ 247 w 705"/>
                  <a:gd name="T17" fmla="*/ 0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778"/>
                  <a:gd name="T29" fmla="*/ 705 w 705"/>
                  <a:gd name="T30" fmla="*/ 778 h 7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778">
                    <a:moveTo>
                      <a:pt x="705" y="0"/>
                    </a:moveTo>
                    <a:lnTo>
                      <a:pt x="0" y="0"/>
                    </a:lnTo>
                    <a:lnTo>
                      <a:pt x="0" y="718"/>
                    </a:lnTo>
                    <a:lnTo>
                      <a:pt x="207" y="718"/>
                    </a:lnTo>
                    <a:lnTo>
                      <a:pt x="258" y="778"/>
                    </a:lnTo>
                    <a:lnTo>
                      <a:pt x="455" y="778"/>
                    </a:lnTo>
                    <a:lnTo>
                      <a:pt x="510" y="718"/>
                    </a:lnTo>
                    <a:lnTo>
                      <a:pt x="705" y="718"/>
                    </a:lnTo>
                    <a:lnTo>
                      <a:pt x="705" y="0"/>
                    </a:lnTo>
                    <a:close/>
                  </a:path>
                </a:pathLst>
              </a:custGeom>
              <a:solidFill>
                <a:srgbClr val="000000"/>
              </a:solidFill>
              <a:ln w="9525">
                <a:noFill/>
                <a:round/>
                <a:headEnd/>
                <a:tailEnd/>
              </a:ln>
            </p:spPr>
            <p:txBody>
              <a:bodyPr/>
              <a:lstStyle/>
              <a:p>
                <a:endParaRPr lang="en-US">
                  <a:latin typeface="Segoe"/>
                </a:endParaRPr>
              </a:p>
            </p:txBody>
          </p:sp>
          <p:sp>
            <p:nvSpPr>
              <p:cNvPr id="24" name="Freeform 125"/>
              <p:cNvSpPr>
                <a:spLocks/>
              </p:cNvSpPr>
              <p:nvPr/>
            </p:nvSpPr>
            <p:spPr bwMode="auto">
              <a:xfrm>
                <a:off x="4483" y="1214"/>
                <a:ext cx="219" cy="245"/>
              </a:xfrm>
              <a:custGeom>
                <a:avLst/>
                <a:gdLst>
                  <a:gd name="T0" fmla="*/ 139 w 625"/>
                  <a:gd name="T1" fmla="*/ 245 h 697"/>
                  <a:gd name="T2" fmla="*/ 83 w 625"/>
                  <a:gd name="T3" fmla="*/ 245 h 697"/>
                  <a:gd name="T4" fmla="*/ 65 w 625"/>
                  <a:gd name="T5" fmla="*/ 224 h 697"/>
                  <a:gd name="T6" fmla="*/ 0 w 625"/>
                  <a:gd name="T7" fmla="*/ 224 h 697"/>
                  <a:gd name="T8" fmla="*/ 0 w 625"/>
                  <a:gd name="T9" fmla="*/ 0 h 697"/>
                  <a:gd name="T10" fmla="*/ 219 w 625"/>
                  <a:gd name="T11" fmla="*/ 0 h 697"/>
                  <a:gd name="T12" fmla="*/ 219 w 625"/>
                  <a:gd name="T13" fmla="*/ 224 h 697"/>
                  <a:gd name="T14" fmla="*/ 159 w 625"/>
                  <a:gd name="T15" fmla="*/ 224 h 697"/>
                  <a:gd name="T16" fmla="*/ 139 w 625"/>
                  <a:gd name="T17" fmla="*/ 245 h 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5"/>
                  <a:gd name="T28" fmla="*/ 0 h 697"/>
                  <a:gd name="T29" fmla="*/ 625 w 625"/>
                  <a:gd name="T30" fmla="*/ 697 h 6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5" h="697">
                    <a:moveTo>
                      <a:pt x="397" y="697"/>
                    </a:moveTo>
                    <a:lnTo>
                      <a:pt x="236" y="697"/>
                    </a:lnTo>
                    <a:lnTo>
                      <a:pt x="185" y="637"/>
                    </a:lnTo>
                    <a:lnTo>
                      <a:pt x="0" y="637"/>
                    </a:lnTo>
                    <a:lnTo>
                      <a:pt x="0" y="0"/>
                    </a:lnTo>
                    <a:lnTo>
                      <a:pt x="625" y="0"/>
                    </a:lnTo>
                    <a:lnTo>
                      <a:pt x="625" y="637"/>
                    </a:lnTo>
                    <a:lnTo>
                      <a:pt x="453" y="637"/>
                    </a:lnTo>
                    <a:lnTo>
                      <a:pt x="397" y="697"/>
                    </a:lnTo>
                    <a:close/>
                  </a:path>
                </a:pathLst>
              </a:custGeom>
              <a:solidFill>
                <a:srgbClr val="FFFFFF"/>
              </a:solidFill>
              <a:ln w="9525">
                <a:noFill/>
                <a:round/>
                <a:headEnd/>
                <a:tailEnd/>
              </a:ln>
            </p:spPr>
            <p:txBody>
              <a:bodyPr/>
              <a:lstStyle/>
              <a:p>
                <a:endParaRPr lang="en-US">
                  <a:latin typeface="Segoe"/>
                </a:endParaRPr>
              </a:p>
            </p:txBody>
          </p:sp>
          <p:sp>
            <p:nvSpPr>
              <p:cNvPr id="25" name="Rectangle 126"/>
              <p:cNvSpPr>
                <a:spLocks noChangeArrowheads="1"/>
              </p:cNvSpPr>
              <p:nvPr/>
            </p:nvSpPr>
            <p:spPr bwMode="auto">
              <a:xfrm>
                <a:off x="4507" y="1239"/>
                <a:ext cx="173" cy="166"/>
              </a:xfrm>
              <a:prstGeom prst="rect">
                <a:avLst/>
              </a:prstGeom>
              <a:solidFill>
                <a:srgbClr val="000000"/>
              </a:solidFill>
              <a:ln w="9525">
                <a:noFill/>
                <a:miter lim="800000"/>
                <a:headEnd/>
                <a:tailEnd/>
              </a:ln>
            </p:spPr>
            <p:txBody>
              <a:bodyPr/>
              <a:lstStyle/>
              <a:p>
                <a:endParaRPr lang="en-US">
                  <a:latin typeface="Segoe"/>
                </a:endParaRPr>
              </a:p>
            </p:txBody>
          </p:sp>
          <p:sp>
            <p:nvSpPr>
              <p:cNvPr id="26" name="Rectangle 127"/>
              <p:cNvSpPr>
                <a:spLocks noChangeArrowheads="1"/>
              </p:cNvSpPr>
              <p:nvPr/>
            </p:nvSpPr>
            <p:spPr bwMode="auto">
              <a:xfrm>
                <a:off x="4425" y="1486"/>
                <a:ext cx="327" cy="106"/>
              </a:xfrm>
              <a:prstGeom prst="rect">
                <a:avLst/>
              </a:prstGeom>
              <a:solidFill>
                <a:srgbClr val="000000"/>
              </a:solidFill>
              <a:ln w="9525">
                <a:noFill/>
                <a:miter lim="800000"/>
                <a:headEnd/>
                <a:tailEnd/>
              </a:ln>
            </p:spPr>
            <p:txBody>
              <a:bodyPr/>
              <a:lstStyle/>
              <a:p>
                <a:endParaRPr lang="en-US">
                  <a:latin typeface="Segoe"/>
                </a:endParaRPr>
              </a:p>
            </p:txBody>
          </p:sp>
          <p:sp>
            <p:nvSpPr>
              <p:cNvPr id="27" name="Rectangle 128"/>
              <p:cNvSpPr>
                <a:spLocks noChangeArrowheads="1"/>
              </p:cNvSpPr>
              <p:nvPr/>
            </p:nvSpPr>
            <p:spPr bwMode="auto">
              <a:xfrm>
                <a:off x="4439" y="1501"/>
                <a:ext cx="299" cy="77"/>
              </a:xfrm>
              <a:prstGeom prst="rect">
                <a:avLst/>
              </a:prstGeom>
              <a:solidFill>
                <a:srgbClr val="FFFFFF"/>
              </a:solidFill>
              <a:ln w="9525">
                <a:noFill/>
                <a:miter lim="800000"/>
                <a:headEnd/>
                <a:tailEnd/>
              </a:ln>
            </p:spPr>
            <p:txBody>
              <a:bodyPr/>
              <a:lstStyle/>
              <a:p>
                <a:endParaRPr lang="en-US">
                  <a:latin typeface="Segoe"/>
                </a:endParaRPr>
              </a:p>
            </p:txBody>
          </p:sp>
          <p:sp>
            <p:nvSpPr>
              <p:cNvPr id="28" name="Rectangle 129"/>
              <p:cNvSpPr>
                <a:spLocks noChangeArrowheads="1"/>
              </p:cNvSpPr>
              <p:nvPr/>
            </p:nvSpPr>
            <p:spPr bwMode="auto">
              <a:xfrm>
                <a:off x="4623" y="1527"/>
                <a:ext cx="87" cy="14"/>
              </a:xfrm>
              <a:prstGeom prst="rect">
                <a:avLst/>
              </a:prstGeom>
              <a:solidFill>
                <a:srgbClr val="000000"/>
              </a:solidFill>
              <a:ln w="9525">
                <a:noFill/>
                <a:miter lim="800000"/>
                <a:headEnd/>
                <a:tailEnd/>
              </a:ln>
            </p:spPr>
            <p:txBody>
              <a:bodyPr/>
              <a:lstStyle/>
              <a:p>
                <a:endParaRPr lang="en-US">
                  <a:latin typeface="Segoe"/>
                </a:endParaRPr>
              </a:p>
            </p:txBody>
          </p:sp>
          <p:sp>
            <p:nvSpPr>
              <p:cNvPr id="29" name="Rectangle 130"/>
              <p:cNvSpPr>
                <a:spLocks noChangeArrowheads="1"/>
              </p:cNvSpPr>
              <p:nvPr/>
            </p:nvSpPr>
            <p:spPr bwMode="auto">
              <a:xfrm>
                <a:off x="4577" y="1433"/>
                <a:ext cx="32" cy="14"/>
              </a:xfrm>
              <a:prstGeom prst="rect">
                <a:avLst/>
              </a:prstGeom>
              <a:solidFill>
                <a:srgbClr val="000000"/>
              </a:solidFill>
              <a:ln w="9525">
                <a:noFill/>
                <a:miter lim="800000"/>
                <a:headEnd/>
                <a:tailEnd/>
              </a:ln>
            </p:spPr>
            <p:txBody>
              <a:bodyPr/>
              <a:lstStyle/>
              <a:p>
                <a:endParaRPr lang="en-US">
                  <a:latin typeface="Segoe"/>
                </a:endParaRPr>
              </a:p>
            </p:txBody>
          </p:sp>
          <p:sp>
            <p:nvSpPr>
              <p:cNvPr id="30" name="Freeform 131"/>
              <p:cNvSpPr>
                <a:spLocks/>
              </p:cNvSpPr>
              <p:nvPr/>
            </p:nvSpPr>
            <p:spPr bwMode="auto">
              <a:xfrm>
                <a:off x="4615" y="1275"/>
                <a:ext cx="28" cy="41"/>
              </a:xfrm>
              <a:custGeom>
                <a:avLst/>
                <a:gdLst>
                  <a:gd name="T0" fmla="*/ 28 w 83"/>
                  <a:gd name="T1" fmla="*/ 41 h 118"/>
                  <a:gd name="T2" fmla="*/ 11 w 83"/>
                  <a:gd name="T3" fmla="*/ 41 h 118"/>
                  <a:gd name="T4" fmla="*/ 10 w 83"/>
                  <a:gd name="T5" fmla="*/ 29 h 118"/>
                  <a:gd name="T6" fmla="*/ 8 w 83"/>
                  <a:gd name="T7" fmla="*/ 18 h 118"/>
                  <a:gd name="T8" fmla="*/ 4 w 83"/>
                  <a:gd name="T9" fmla="*/ 8 h 118"/>
                  <a:gd name="T10" fmla="*/ 0 w 83"/>
                  <a:gd name="T11" fmla="*/ 0 h 118"/>
                  <a:gd name="T12" fmla="*/ 2 w 83"/>
                  <a:gd name="T13" fmla="*/ 1 h 118"/>
                  <a:gd name="T14" fmla="*/ 4 w 83"/>
                  <a:gd name="T15" fmla="*/ 2 h 118"/>
                  <a:gd name="T16" fmla="*/ 6 w 83"/>
                  <a:gd name="T17" fmla="*/ 3 h 118"/>
                  <a:gd name="T18" fmla="*/ 7 w 83"/>
                  <a:gd name="T19" fmla="*/ 4 h 118"/>
                  <a:gd name="T20" fmla="*/ 9 w 83"/>
                  <a:gd name="T21" fmla="*/ 6 h 118"/>
                  <a:gd name="T22" fmla="*/ 11 w 83"/>
                  <a:gd name="T23" fmla="*/ 7 h 118"/>
                  <a:gd name="T24" fmla="*/ 12 w 83"/>
                  <a:gd name="T25" fmla="*/ 8 h 118"/>
                  <a:gd name="T26" fmla="*/ 14 w 83"/>
                  <a:gd name="T27" fmla="*/ 10 h 118"/>
                  <a:gd name="T28" fmla="*/ 17 w 83"/>
                  <a:gd name="T29" fmla="*/ 13 h 118"/>
                  <a:gd name="T30" fmla="*/ 19 w 83"/>
                  <a:gd name="T31" fmla="*/ 17 h 118"/>
                  <a:gd name="T32" fmla="*/ 22 w 83"/>
                  <a:gd name="T33" fmla="*/ 20 h 118"/>
                  <a:gd name="T34" fmla="*/ 24 w 83"/>
                  <a:gd name="T35" fmla="*/ 24 h 118"/>
                  <a:gd name="T36" fmla="*/ 25 w 83"/>
                  <a:gd name="T37" fmla="*/ 28 h 118"/>
                  <a:gd name="T38" fmla="*/ 27 w 83"/>
                  <a:gd name="T39" fmla="*/ 33 h 118"/>
                  <a:gd name="T40" fmla="*/ 27 w 83"/>
                  <a:gd name="T41" fmla="*/ 36 h 118"/>
                  <a:gd name="T42" fmla="*/ 28 w 83"/>
                  <a:gd name="T43" fmla="*/ 41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18"/>
                  <a:gd name="T68" fmla="*/ 83 w 83"/>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18">
                    <a:moveTo>
                      <a:pt x="83" y="118"/>
                    </a:moveTo>
                    <a:lnTo>
                      <a:pt x="34" y="118"/>
                    </a:lnTo>
                    <a:lnTo>
                      <a:pt x="30" y="83"/>
                    </a:lnTo>
                    <a:lnTo>
                      <a:pt x="23" y="52"/>
                    </a:lnTo>
                    <a:lnTo>
                      <a:pt x="13" y="23"/>
                    </a:lnTo>
                    <a:lnTo>
                      <a:pt x="0" y="0"/>
                    </a:lnTo>
                    <a:lnTo>
                      <a:pt x="6" y="3"/>
                    </a:lnTo>
                    <a:lnTo>
                      <a:pt x="12" y="6"/>
                    </a:lnTo>
                    <a:lnTo>
                      <a:pt x="17" y="10"/>
                    </a:lnTo>
                    <a:lnTo>
                      <a:pt x="22" y="12"/>
                    </a:lnTo>
                    <a:lnTo>
                      <a:pt x="27" y="16"/>
                    </a:lnTo>
                    <a:lnTo>
                      <a:pt x="32" y="20"/>
                    </a:lnTo>
                    <a:lnTo>
                      <a:pt x="36" y="23"/>
                    </a:lnTo>
                    <a:lnTo>
                      <a:pt x="41" y="28"/>
                    </a:lnTo>
                    <a:lnTo>
                      <a:pt x="49" y="37"/>
                    </a:lnTo>
                    <a:lnTo>
                      <a:pt x="57" y="48"/>
                    </a:lnTo>
                    <a:lnTo>
                      <a:pt x="64" y="58"/>
                    </a:lnTo>
                    <a:lnTo>
                      <a:pt x="70" y="69"/>
                    </a:lnTo>
                    <a:lnTo>
                      <a:pt x="75" y="81"/>
                    </a:lnTo>
                    <a:lnTo>
                      <a:pt x="79" y="94"/>
                    </a:lnTo>
                    <a:lnTo>
                      <a:pt x="81" y="105"/>
                    </a:lnTo>
                    <a:lnTo>
                      <a:pt x="83" y="118"/>
                    </a:lnTo>
                    <a:close/>
                  </a:path>
                </a:pathLst>
              </a:custGeom>
              <a:solidFill>
                <a:srgbClr val="000000"/>
              </a:solidFill>
              <a:ln w="9525">
                <a:noFill/>
                <a:round/>
                <a:headEnd/>
                <a:tailEnd/>
              </a:ln>
            </p:spPr>
            <p:txBody>
              <a:bodyPr/>
              <a:lstStyle/>
              <a:p>
                <a:endParaRPr lang="en-US">
                  <a:latin typeface="Segoe"/>
                </a:endParaRPr>
              </a:p>
            </p:txBody>
          </p:sp>
          <p:sp>
            <p:nvSpPr>
              <p:cNvPr id="31" name="Freeform 132"/>
              <p:cNvSpPr>
                <a:spLocks/>
              </p:cNvSpPr>
              <p:nvPr/>
            </p:nvSpPr>
            <p:spPr bwMode="auto">
              <a:xfrm>
                <a:off x="4596" y="1325"/>
                <a:ext cx="21" cy="48"/>
              </a:xfrm>
              <a:custGeom>
                <a:avLst/>
                <a:gdLst>
                  <a:gd name="T0" fmla="*/ 4 w 60"/>
                  <a:gd name="T1" fmla="*/ 48 h 137"/>
                  <a:gd name="T2" fmla="*/ 3 w 60"/>
                  <a:gd name="T3" fmla="*/ 48 h 137"/>
                  <a:gd name="T4" fmla="*/ 2 w 60"/>
                  <a:gd name="T5" fmla="*/ 48 h 137"/>
                  <a:gd name="T6" fmla="*/ 1 w 60"/>
                  <a:gd name="T7" fmla="*/ 48 h 137"/>
                  <a:gd name="T8" fmla="*/ 0 w 60"/>
                  <a:gd name="T9" fmla="*/ 48 h 137"/>
                  <a:gd name="T10" fmla="*/ 0 w 60"/>
                  <a:gd name="T11" fmla="*/ 0 h 137"/>
                  <a:gd name="T12" fmla="*/ 21 w 60"/>
                  <a:gd name="T13" fmla="*/ 0 h 137"/>
                  <a:gd name="T14" fmla="*/ 21 w 60"/>
                  <a:gd name="T15" fmla="*/ 9 h 137"/>
                  <a:gd name="T16" fmla="*/ 19 w 60"/>
                  <a:gd name="T17" fmla="*/ 17 h 137"/>
                  <a:gd name="T18" fmla="*/ 18 w 60"/>
                  <a:gd name="T19" fmla="*/ 24 h 137"/>
                  <a:gd name="T20" fmla="*/ 16 w 60"/>
                  <a:gd name="T21" fmla="*/ 31 h 137"/>
                  <a:gd name="T22" fmla="*/ 13 w 60"/>
                  <a:gd name="T23" fmla="*/ 37 h 137"/>
                  <a:gd name="T24" fmla="*/ 11 w 60"/>
                  <a:gd name="T25" fmla="*/ 42 h 137"/>
                  <a:gd name="T26" fmla="*/ 7 w 60"/>
                  <a:gd name="T27" fmla="*/ 45 h 137"/>
                  <a:gd name="T28" fmla="*/ 4 w 60"/>
                  <a:gd name="T29" fmla="*/ 48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7"/>
                  <a:gd name="T47" fmla="*/ 60 w 60"/>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7">
                    <a:moveTo>
                      <a:pt x="11" y="136"/>
                    </a:moveTo>
                    <a:lnTo>
                      <a:pt x="9" y="136"/>
                    </a:lnTo>
                    <a:lnTo>
                      <a:pt x="6" y="136"/>
                    </a:lnTo>
                    <a:lnTo>
                      <a:pt x="2" y="137"/>
                    </a:lnTo>
                    <a:lnTo>
                      <a:pt x="0" y="137"/>
                    </a:lnTo>
                    <a:lnTo>
                      <a:pt x="0" y="0"/>
                    </a:lnTo>
                    <a:lnTo>
                      <a:pt x="60" y="0"/>
                    </a:lnTo>
                    <a:lnTo>
                      <a:pt x="59" y="25"/>
                    </a:lnTo>
                    <a:lnTo>
                      <a:pt x="55" y="48"/>
                    </a:lnTo>
                    <a:lnTo>
                      <a:pt x="50" y="69"/>
                    </a:lnTo>
                    <a:lnTo>
                      <a:pt x="45" y="89"/>
                    </a:lnTo>
                    <a:lnTo>
                      <a:pt x="38" y="105"/>
                    </a:lnTo>
                    <a:lnTo>
                      <a:pt x="30" y="119"/>
                    </a:lnTo>
                    <a:lnTo>
                      <a:pt x="20" y="129"/>
                    </a:lnTo>
                    <a:lnTo>
                      <a:pt x="11" y="136"/>
                    </a:lnTo>
                    <a:close/>
                  </a:path>
                </a:pathLst>
              </a:custGeom>
              <a:solidFill>
                <a:srgbClr val="000000"/>
              </a:solidFill>
              <a:ln w="9525">
                <a:noFill/>
                <a:round/>
                <a:headEnd/>
                <a:tailEnd/>
              </a:ln>
            </p:spPr>
            <p:txBody>
              <a:bodyPr/>
              <a:lstStyle/>
              <a:p>
                <a:endParaRPr lang="en-US">
                  <a:latin typeface="Segoe"/>
                </a:endParaRPr>
              </a:p>
            </p:txBody>
          </p:sp>
          <p:sp>
            <p:nvSpPr>
              <p:cNvPr id="32" name="Freeform 133"/>
              <p:cNvSpPr>
                <a:spLocks/>
              </p:cNvSpPr>
              <p:nvPr/>
            </p:nvSpPr>
            <p:spPr bwMode="auto">
              <a:xfrm>
                <a:off x="4568" y="1325"/>
                <a:ext cx="20" cy="48"/>
              </a:xfrm>
              <a:custGeom>
                <a:avLst/>
                <a:gdLst>
                  <a:gd name="T0" fmla="*/ 14 w 57"/>
                  <a:gd name="T1" fmla="*/ 45 h 137"/>
                  <a:gd name="T2" fmla="*/ 11 w 57"/>
                  <a:gd name="T3" fmla="*/ 41 h 137"/>
                  <a:gd name="T4" fmla="*/ 8 w 57"/>
                  <a:gd name="T5" fmla="*/ 37 h 137"/>
                  <a:gd name="T6" fmla="*/ 6 w 57"/>
                  <a:gd name="T7" fmla="*/ 32 h 137"/>
                  <a:gd name="T8" fmla="*/ 4 w 57"/>
                  <a:gd name="T9" fmla="*/ 27 h 137"/>
                  <a:gd name="T10" fmla="*/ 2 w 57"/>
                  <a:gd name="T11" fmla="*/ 21 h 137"/>
                  <a:gd name="T12" fmla="*/ 1 w 57"/>
                  <a:gd name="T13" fmla="*/ 14 h 137"/>
                  <a:gd name="T14" fmla="*/ 0 w 57"/>
                  <a:gd name="T15" fmla="*/ 7 h 137"/>
                  <a:gd name="T16" fmla="*/ 0 w 57"/>
                  <a:gd name="T17" fmla="*/ 0 h 137"/>
                  <a:gd name="T18" fmla="*/ 20 w 57"/>
                  <a:gd name="T19" fmla="*/ 0 h 137"/>
                  <a:gd name="T20" fmla="*/ 20 w 57"/>
                  <a:gd name="T21" fmla="*/ 48 h 137"/>
                  <a:gd name="T22" fmla="*/ 18 w 57"/>
                  <a:gd name="T23" fmla="*/ 48 h 137"/>
                  <a:gd name="T24" fmla="*/ 16 w 57"/>
                  <a:gd name="T25" fmla="*/ 47 h 137"/>
                  <a:gd name="T26" fmla="*/ 15 w 57"/>
                  <a:gd name="T27" fmla="*/ 46 h 137"/>
                  <a:gd name="T28" fmla="*/ 14 w 57"/>
                  <a:gd name="T29" fmla="*/ 45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37"/>
                  <a:gd name="T47" fmla="*/ 57 w 57"/>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37">
                    <a:moveTo>
                      <a:pt x="39" y="128"/>
                    </a:moveTo>
                    <a:lnTo>
                      <a:pt x="31" y="118"/>
                    </a:lnTo>
                    <a:lnTo>
                      <a:pt x="23" y="106"/>
                    </a:lnTo>
                    <a:lnTo>
                      <a:pt x="17" y="92"/>
                    </a:lnTo>
                    <a:lnTo>
                      <a:pt x="12" y="76"/>
                    </a:lnTo>
                    <a:lnTo>
                      <a:pt x="7" y="59"/>
                    </a:lnTo>
                    <a:lnTo>
                      <a:pt x="4" y="40"/>
                    </a:lnTo>
                    <a:lnTo>
                      <a:pt x="1" y="21"/>
                    </a:lnTo>
                    <a:lnTo>
                      <a:pt x="0" y="0"/>
                    </a:lnTo>
                    <a:lnTo>
                      <a:pt x="57" y="0"/>
                    </a:lnTo>
                    <a:lnTo>
                      <a:pt x="57" y="137"/>
                    </a:lnTo>
                    <a:lnTo>
                      <a:pt x="52" y="136"/>
                    </a:lnTo>
                    <a:lnTo>
                      <a:pt x="47" y="135"/>
                    </a:lnTo>
                    <a:lnTo>
                      <a:pt x="44" y="131"/>
                    </a:lnTo>
                    <a:lnTo>
                      <a:pt x="39" y="128"/>
                    </a:lnTo>
                    <a:close/>
                  </a:path>
                </a:pathLst>
              </a:custGeom>
              <a:solidFill>
                <a:srgbClr val="000000"/>
              </a:solidFill>
              <a:ln w="9525">
                <a:noFill/>
                <a:round/>
                <a:headEnd/>
                <a:tailEnd/>
              </a:ln>
            </p:spPr>
            <p:txBody>
              <a:bodyPr/>
              <a:lstStyle/>
              <a:p>
                <a:endParaRPr lang="en-US">
                  <a:latin typeface="Segoe"/>
                </a:endParaRPr>
              </a:p>
            </p:txBody>
          </p:sp>
          <p:sp>
            <p:nvSpPr>
              <p:cNvPr id="33" name="Freeform 134"/>
              <p:cNvSpPr>
                <a:spLocks/>
              </p:cNvSpPr>
              <p:nvPr/>
            </p:nvSpPr>
            <p:spPr bwMode="auto">
              <a:xfrm>
                <a:off x="4568" y="1271"/>
                <a:ext cx="20" cy="45"/>
              </a:xfrm>
              <a:custGeom>
                <a:avLst/>
                <a:gdLst>
                  <a:gd name="T0" fmla="*/ 20 w 57"/>
                  <a:gd name="T1" fmla="*/ 0 h 129"/>
                  <a:gd name="T2" fmla="*/ 20 w 57"/>
                  <a:gd name="T3" fmla="*/ 45 h 129"/>
                  <a:gd name="T4" fmla="*/ 0 w 57"/>
                  <a:gd name="T5" fmla="*/ 45 h 129"/>
                  <a:gd name="T6" fmla="*/ 0 w 57"/>
                  <a:gd name="T7" fmla="*/ 38 h 129"/>
                  <a:gd name="T8" fmla="*/ 1 w 57"/>
                  <a:gd name="T9" fmla="*/ 32 h 129"/>
                  <a:gd name="T10" fmla="*/ 3 w 57"/>
                  <a:gd name="T11" fmla="*/ 26 h 129"/>
                  <a:gd name="T12" fmla="*/ 5 w 57"/>
                  <a:gd name="T13" fmla="*/ 21 h 129"/>
                  <a:gd name="T14" fmla="*/ 6 w 57"/>
                  <a:gd name="T15" fmla="*/ 16 h 129"/>
                  <a:gd name="T16" fmla="*/ 8 w 57"/>
                  <a:gd name="T17" fmla="*/ 11 h 129"/>
                  <a:gd name="T18" fmla="*/ 11 w 57"/>
                  <a:gd name="T19" fmla="*/ 7 h 129"/>
                  <a:gd name="T20" fmla="*/ 14 w 57"/>
                  <a:gd name="T21" fmla="*/ 4 h 129"/>
                  <a:gd name="T22" fmla="*/ 15 w 57"/>
                  <a:gd name="T23" fmla="*/ 3 h 129"/>
                  <a:gd name="T24" fmla="*/ 17 w 57"/>
                  <a:gd name="T25" fmla="*/ 1 h 129"/>
                  <a:gd name="T26" fmla="*/ 18 w 57"/>
                  <a:gd name="T27" fmla="*/ 1 h 129"/>
                  <a:gd name="T28" fmla="*/ 20 w 57"/>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29"/>
                  <a:gd name="T47" fmla="*/ 57 w 57"/>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29">
                    <a:moveTo>
                      <a:pt x="57" y="0"/>
                    </a:moveTo>
                    <a:lnTo>
                      <a:pt x="57" y="129"/>
                    </a:lnTo>
                    <a:lnTo>
                      <a:pt x="0" y="129"/>
                    </a:lnTo>
                    <a:lnTo>
                      <a:pt x="1" y="110"/>
                    </a:lnTo>
                    <a:lnTo>
                      <a:pt x="4" y="92"/>
                    </a:lnTo>
                    <a:lnTo>
                      <a:pt x="8" y="75"/>
                    </a:lnTo>
                    <a:lnTo>
                      <a:pt x="13" y="60"/>
                    </a:lnTo>
                    <a:lnTo>
                      <a:pt x="17" y="45"/>
                    </a:lnTo>
                    <a:lnTo>
                      <a:pt x="24" y="32"/>
                    </a:lnTo>
                    <a:lnTo>
                      <a:pt x="31" y="21"/>
                    </a:lnTo>
                    <a:lnTo>
                      <a:pt x="39" y="11"/>
                    </a:lnTo>
                    <a:lnTo>
                      <a:pt x="44" y="8"/>
                    </a:lnTo>
                    <a:lnTo>
                      <a:pt x="49" y="4"/>
                    </a:lnTo>
                    <a:lnTo>
                      <a:pt x="52" y="2"/>
                    </a:lnTo>
                    <a:lnTo>
                      <a:pt x="57" y="0"/>
                    </a:lnTo>
                    <a:close/>
                  </a:path>
                </a:pathLst>
              </a:custGeom>
              <a:solidFill>
                <a:srgbClr val="000000"/>
              </a:solidFill>
              <a:ln w="9525">
                <a:noFill/>
                <a:round/>
                <a:headEnd/>
                <a:tailEnd/>
              </a:ln>
            </p:spPr>
            <p:txBody>
              <a:bodyPr/>
              <a:lstStyle/>
              <a:p>
                <a:endParaRPr lang="en-US">
                  <a:latin typeface="Segoe"/>
                </a:endParaRPr>
              </a:p>
            </p:txBody>
          </p:sp>
          <p:sp>
            <p:nvSpPr>
              <p:cNvPr id="34" name="Freeform 135"/>
              <p:cNvSpPr>
                <a:spLocks/>
              </p:cNvSpPr>
              <p:nvPr/>
            </p:nvSpPr>
            <p:spPr bwMode="auto">
              <a:xfrm>
                <a:off x="4596" y="1271"/>
                <a:ext cx="21" cy="45"/>
              </a:xfrm>
              <a:custGeom>
                <a:avLst/>
                <a:gdLst>
                  <a:gd name="T0" fmla="*/ 0 w 60"/>
                  <a:gd name="T1" fmla="*/ 45 h 130"/>
                  <a:gd name="T2" fmla="*/ 0 w 60"/>
                  <a:gd name="T3" fmla="*/ 0 h 130"/>
                  <a:gd name="T4" fmla="*/ 2 w 60"/>
                  <a:gd name="T5" fmla="*/ 0 h 130"/>
                  <a:gd name="T6" fmla="*/ 4 w 60"/>
                  <a:gd name="T7" fmla="*/ 1 h 130"/>
                  <a:gd name="T8" fmla="*/ 6 w 60"/>
                  <a:gd name="T9" fmla="*/ 2 h 130"/>
                  <a:gd name="T10" fmla="*/ 8 w 60"/>
                  <a:gd name="T11" fmla="*/ 4 h 130"/>
                  <a:gd name="T12" fmla="*/ 11 w 60"/>
                  <a:gd name="T13" fmla="*/ 8 h 130"/>
                  <a:gd name="T14" fmla="*/ 13 w 60"/>
                  <a:gd name="T15" fmla="*/ 11 h 130"/>
                  <a:gd name="T16" fmla="*/ 15 w 60"/>
                  <a:gd name="T17" fmla="*/ 16 h 130"/>
                  <a:gd name="T18" fmla="*/ 17 w 60"/>
                  <a:gd name="T19" fmla="*/ 21 h 130"/>
                  <a:gd name="T20" fmla="*/ 19 w 60"/>
                  <a:gd name="T21" fmla="*/ 26 h 130"/>
                  <a:gd name="T22" fmla="*/ 20 w 60"/>
                  <a:gd name="T23" fmla="*/ 32 h 130"/>
                  <a:gd name="T24" fmla="*/ 21 w 60"/>
                  <a:gd name="T25" fmla="*/ 38 h 130"/>
                  <a:gd name="T26" fmla="*/ 21 w 60"/>
                  <a:gd name="T27" fmla="*/ 45 h 130"/>
                  <a:gd name="T28" fmla="*/ 0 w 60"/>
                  <a:gd name="T29" fmla="*/ 45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30"/>
                  <a:gd name="T47" fmla="*/ 60 w 60"/>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30">
                    <a:moveTo>
                      <a:pt x="0" y="130"/>
                    </a:moveTo>
                    <a:lnTo>
                      <a:pt x="0" y="0"/>
                    </a:lnTo>
                    <a:lnTo>
                      <a:pt x="6" y="1"/>
                    </a:lnTo>
                    <a:lnTo>
                      <a:pt x="11" y="3"/>
                    </a:lnTo>
                    <a:lnTo>
                      <a:pt x="16" y="7"/>
                    </a:lnTo>
                    <a:lnTo>
                      <a:pt x="22" y="12"/>
                    </a:lnTo>
                    <a:lnTo>
                      <a:pt x="30" y="22"/>
                    </a:lnTo>
                    <a:lnTo>
                      <a:pt x="37" y="33"/>
                    </a:lnTo>
                    <a:lnTo>
                      <a:pt x="42" y="46"/>
                    </a:lnTo>
                    <a:lnTo>
                      <a:pt x="48" y="61"/>
                    </a:lnTo>
                    <a:lnTo>
                      <a:pt x="53" y="76"/>
                    </a:lnTo>
                    <a:lnTo>
                      <a:pt x="56" y="93"/>
                    </a:lnTo>
                    <a:lnTo>
                      <a:pt x="59" y="111"/>
                    </a:lnTo>
                    <a:lnTo>
                      <a:pt x="60" y="130"/>
                    </a:lnTo>
                    <a:lnTo>
                      <a:pt x="0" y="130"/>
                    </a:lnTo>
                    <a:close/>
                  </a:path>
                </a:pathLst>
              </a:custGeom>
              <a:solidFill>
                <a:srgbClr val="000000"/>
              </a:solidFill>
              <a:ln w="9525">
                <a:noFill/>
                <a:round/>
                <a:headEnd/>
                <a:tailEnd/>
              </a:ln>
            </p:spPr>
            <p:txBody>
              <a:bodyPr/>
              <a:lstStyle/>
              <a:p>
                <a:endParaRPr lang="en-US">
                  <a:latin typeface="Segoe"/>
                </a:endParaRPr>
              </a:p>
            </p:txBody>
          </p:sp>
          <p:sp>
            <p:nvSpPr>
              <p:cNvPr id="35" name="Freeform 136"/>
              <p:cNvSpPr>
                <a:spLocks/>
              </p:cNvSpPr>
              <p:nvPr/>
            </p:nvSpPr>
            <p:spPr bwMode="auto">
              <a:xfrm>
                <a:off x="4541" y="1274"/>
                <a:ext cx="31" cy="42"/>
              </a:xfrm>
              <a:custGeom>
                <a:avLst/>
                <a:gdLst>
                  <a:gd name="T0" fmla="*/ 14 w 90"/>
                  <a:gd name="T1" fmla="*/ 11 h 121"/>
                  <a:gd name="T2" fmla="*/ 17 w 90"/>
                  <a:gd name="T3" fmla="*/ 9 h 121"/>
                  <a:gd name="T4" fmla="*/ 18 w 90"/>
                  <a:gd name="T5" fmla="*/ 8 h 121"/>
                  <a:gd name="T6" fmla="*/ 20 w 90"/>
                  <a:gd name="T7" fmla="*/ 6 h 121"/>
                  <a:gd name="T8" fmla="*/ 22 w 90"/>
                  <a:gd name="T9" fmla="*/ 5 h 121"/>
                  <a:gd name="T10" fmla="*/ 24 w 90"/>
                  <a:gd name="T11" fmla="*/ 3 h 121"/>
                  <a:gd name="T12" fmla="*/ 27 w 90"/>
                  <a:gd name="T13" fmla="*/ 2 h 121"/>
                  <a:gd name="T14" fmla="*/ 29 w 90"/>
                  <a:gd name="T15" fmla="*/ 1 h 121"/>
                  <a:gd name="T16" fmla="*/ 31 w 90"/>
                  <a:gd name="T17" fmla="*/ 0 h 121"/>
                  <a:gd name="T18" fmla="*/ 29 w 90"/>
                  <a:gd name="T19" fmla="*/ 4 h 121"/>
                  <a:gd name="T20" fmla="*/ 26 w 90"/>
                  <a:gd name="T21" fmla="*/ 8 h 121"/>
                  <a:gd name="T22" fmla="*/ 24 w 90"/>
                  <a:gd name="T23" fmla="*/ 13 h 121"/>
                  <a:gd name="T24" fmla="*/ 22 w 90"/>
                  <a:gd name="T25" fmla="*/ 18 h 121"/>
                  <a:gd name="T26" fmla="*/ 21 w 90"/>
                  <a:gd name="T27" fmla="*/ 24 h 121"/>
                  <a:gd name="T28" fmla="*/ 20 w 90"/>
                  <a:gd name="T29" fmla="*/ 29 h 121"/>
                  <a:gd name="T30" fmla="*/ 19 w 90"/>
                  <a:gd name="T31" fmla="*/ 35 h 121"/>
                  <a:gd name="T32" fmla="*/ 19 w 90"/>
                  <a:gd name="T33" fmla="*/ 42 h 121"/>
                  <a:gd name="T34" fmla="*/ 0 w 90"/>
                  <a:gd name="T35" fmla="*/ 42 h 121"/>
                  <a:gd name="T36" fmla="*/ 1 w 90"/>
                  <a:gd name="T37" fmla="*/ 37 h 121"/>
                  <a:gd name="T38" fmla="*/ 1 w 90"/>
                  <a:gd name="T39" fmla="*/ 34 h 121"/>
                  <a:gd name="T40" fmla="*/ 3 w 90"/>
                  <a:gd name="T41" fmla="*/ 29 h 121"/>
                  <a:gd name="T42" fmla="*/ 5 w 90"/>
                  <a:gd name="T43" fmla="*/ 25 h 121"/>
                  <a:gd name="T44" fmla="*/ 7 w 90"/>
                  <a:gd name="T45" fmla="*/ 21 h 121"/>
                  <a:gd name="T46" fmla="*/ 9 w 90"/>
                  <a:gd name="T47" fmla="*/ 18 h 121"/>
                  <a:gd name="T48" fmla="*/ 12 w 90"/>
                  <a:gd name="T49" fmla="*/ 14 h 121"/>
                  <a:gd name="T50" fmla="*/ 14 w 90"/>
                  <a:gd name="T51" fmla="*/ 11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121"/>
                  <a:gd name="T80" fmla="*/ 90 w 90"/>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121">
                    <a:moveTo>
                      <a:pt x="42" y="31"/>
                    </a:moveTo>
                    <a:lnTo>
                      <a:pt x="48" y="26"/>
                    </a:lnTo>
                    <a:lnTo>
                      <a:pt x="53" y="22"/>
                    </a:lnTo>
                    <a:lnTo>
                      <a:pt x="59" y="17"/>
                    </a:lnTo>
                    <a:lnTo>
                      <a:pt x="64" y="13"/>
                    </a:lnTo>
                    <a:lnTo>
                      <a:pt x="71" y="9"/>
                    </a:lnTo>
                    <a:lnTo>
                      <a:pt x="77" y="6"/>
                    </a:lnTo>
                    <a:lnTo>
                      <a:pt x="83" y="2"/>
                    </a:lnTo>
                    <a:lnTo>
                      <a:pt x="90" y="0"/>
                    </a:lnTo>
                    <a:lnTo>
                      <a:pt x="83" y="11"/>
                    </a:lnTo>
                    <a:lnTo>
                      <a:pt x="76" y="23"/>
                    </a:lnTo>
                    <a:lnTo>
                      <a:pt x="70" y="37"/>
                    </a:lnTo>
                    <a:lnTo>
                      <a:pt x="65" y="52"/>
                    </a:lnTo>
                    <a:lnTo>
                      <a:pt x="61" y="68"/>
                    </a:lnTo>
                    <a:lnTo>
                      <a:pt x="57" y="84"/>
                    </a:lnTo>
                    <a:lnTo>
                      <a:pt x="55" y="102"/>
                    </a:lnTo>
                    <a:lnTo>
                      <a:pt x="54" y="121"/>
                    </a:lnTo>
                    <a:lnTo>
                      <a:pt x="0" y="121"/>
                    </a:lnTo>
                    <a:lnTo>
                      <a:pt x="2" y="108"/>
                    </a:lnTo>
                    <a:lnTo>
                      <a:pt x="4" y="97"/>
                    </a:lnTo>
                    <a:lnTo>
                      <a:pt x="8" y="84"/>
                    </a:lnTo>
                    <a:lnTo>
                      <a:pt x="14" y="72"/>
                    </a:lnTo>
                    <a:lnTo>
                      <a:pt x="19" y="61"/>
                    </a:lnTo>
                    <a:lnTo>
                      <a:pt x="26" y="51"/>
                    </a:lnTo>
                    <a:lnTo>
                      <a:pt x="34" y="40"/>
                    </a:lnTo>
                    <a:lnTo>
                      <a:pt x="42" y="31"/>
                    </a:lnTo>
                    <a:close/>
                  </a:path>
                </a:pathLst>
              </a:custGeom>
              <a:solidFill>
                <a:srgbClr val="000000"/>
              </a:solidFill>
              <a:ln w="9525">
                <a:noFill/>
                <a:round/>
                <a:headEnd/>
                <a:tailEnd/>
              </a:ln>
            </p:spPr>
            <p:txBody>
              <a:bodyPr/>
              <a:lstStyle/>
              <a:p>
                <a:endParaRPr lang="en-US">
                  <a:latin typeface="Segoe"/>
                </a:endParaRPr>
              </a:p>
            </p:txBody>
          </p:sp>
          <p:sp>
            <p:nvSpPr>
              <p:cNvPr id="36" name="Freeform 137"/>
              <p:cNvSpPr>
                <a:spLocks/>
              </p:cNvSpPr>
              <p:nvPr/>
            </p:nvSpPr>
            <p:spPr bwMode="auto">
              <a:xfrm>
                <a:off x="4541" y="1325"/>
                <a:ext cx="30" cy="43"/>
              </a:xfrm>
              <a:custGeom>
                <a:avLst/>
                <a:gdLst>
                  <a:gd name="T0" fmla="*/ 0 w 85"/>
                  <a:gd name="T1" fmla="*/ 0 h 124"/>
                  <a:gd name="T2" fmla="*/ 19 w 85"/>
                  <a:gd name="T3" fmla="*/ 0 h 124"/>
                  <a:gd name="T4" fmla="*/ 20 w 85"/>
                  <a:gd name="T5" fmla="*/ 12 h 124"/>
                  <a:gd name="T6" fmla="*/ 22 w 85"/>
                  <a:gd name="T7" fmla="*/ 24 h 124"/>
                  <a:gd name="T8" fmla="*/ 25 w 85"/>
                  <a:gd name="T9" fmla="*/ 34 h 124"/>
                  <a:gd name="T10" fmla="*/ 30 w 85"/>
                  <a:gd name="T11" fmla="*/ 43 h 124"/>
                  <a:gd name="T12" fmla="*/ 28 w 85"/>
                  <a:gd name="T13" fmla="*/ 42 h 124"/>
                  <a:gd name="T14" fmla="*/ 26 w 85"/>
                  <a:gd name="T15" fmla="*/ 41 h 124"/>
                  <a:gd name="T16" fmla="*/ 24 w 85"/>
                  <a:gd name="T17" fmla="*/ 40 h 124"/>
                  <a:gd name="T18" fmla="*/ 22 w 85"/>
                  <a:gd name="T19" fmla="*/ 39 h 124"/>
                  <a:gd name="T20" fmla="*/ 20 w 85"/>
                  <a:gd name="T21" fmla="*/ 37 h 124"/>
                  <a:gd name="T22" fmla="*/ 18 w 85"/>
                  <a:gd name="T23" fmla="*/ 36 h 124"/>
                  <a:gd name="T24" fmla="*/ 17 w 85"/>
                  <a:gd name="T25" fmla="*/ 34 h 124"/>
                  <a:gd name="T26" fmla="*/ 15 w 85"/>
                  <a:gd name="T27" fmla="*/ 33 h 124"/>
                  <a:gd name="T28" fmla="*/ 12 w 85"/>
                  <a:gd name="T29" fmla="*/ 29 h 124"/>
                  <a:gd name="T30" fmla="*/ 9 w 85"/>
                  <a:gd name="T31" fmla="*/ 26 h 124"/>
                  <a:gd name="T32" fmla="*/ 6 w 85"/>
                  <a:gd name="T33" fmla="*/ 22 h 124"/>
                  <a:gd name="T34" fmla="*/ 4 w 85"/>
                  <a:gd name="T35" fmla="*/ 18 h 124"/>
                  <a:gd name="T36" fmla="*/ 3 w 85"/>
                  <a:gd name="T37" fmla="*/ 14 h 124"/>
                  <a:gd name="T38" fmla="*/ 1 w 85"/>
                  <a:gd name="T39" fmla="*/ 9 h 124"/>
                  <a:gd name="T40" fmla="*/ 0 w 85"/>
                  <a:gd name="T41" fmla="*/ 5 h 124"/>
                  <a:gd name="T42" fmla="*/ 0 w 85"/>
                  <a:gd name="T43" fmla="*/ 0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124"/>
                  <a:gd name="T68" fmla="*/ 85 w 85"/>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124">
                    <a:moveTo>
                      <a:pt x="0" y="0"/>
                    </a:moveTo>
                    <a:lnTo>
                      <a:pt x="54" y="0"/>
                    </a:lnTo>
                    <a:lnTo>
                      <a:pt x="56" y="36"/>
                    </a:lnTo>
                    <a:lnTo>
                      <a:pt x="63" y="69"/>
                    </a:lnTo>
                    <a:lnTo>
                      <a:pt x="72" y="99"/>
                    </a:lnTo>
                    <a:lnTo>
                      <a:pt x="85" y="124"/>
                    </a:lnTo>
                    <a:lnTo>
                      <a:pt x="79" y="122"/>
                    </a:lnTo>
                    <a:lnTo>
                      <a:pt x="74" y="119"/>
                    </a:lnTo>
                    <a:lnTo>
                      <a:pt x="68" y="115"/>
                    </a:lnTo>
                    <a:lnTo>
                      <a:pt x="62" y="112"/>
                    </a:lnTo>
                    <a:lnTo>
                      <a:pt x="57" y="107"/>
                    </a:lnTo>
                    <a:lnTo>
                      <a:pt x="52" y="104"/>
                    </a:lnTo>
                    <a:lnTo>
                      <a:pt x="47" y="99"/>
                    </a:lnTo>
                    <a:lnTo>
                      <a:pt x="42" y="95"/>
                    </a:lnTo>
                    <a:lnTo>
                      <a:pt x="33" y="84"/>
                    </a:lnTo>
                    <a:lnTo>
                      <a:pt x="25" y="74"/>
                    </a:lnTo>
                    <a:lnTo>
                      <a:pt x="18" y="63"/>
                    </a:lnTo>
                    <a:lnTo>
                      <a:pt x="12" y="51"/>
                    </a:lnTo>
                    <a:lnTo>
                      <a:pt x="8" y="39"/>
                    </a:lnTo>
                    <a:lnTo>
                      <a:pt x="3" y="27"/>
                    </a:lnTo>
                    <a:lnTo>
                      <a:pt x="1" y="14"/>
                    </a:lnTo>
                    <a:lnTo>
                      <a:pt x="0" y="0"/>
                    </a:lnTo>
                    <a:close/>
                  </a:path>
                </a:pathLst>
              </a:custGeom>
              <a:solidFill>
                <a:srgbClr val="000000"/>
              </a:solidFill>
              <a:ln w="9525">
                <a:noFill/>
                <a:round/>
                <a:headEnd/>
                <a:tailEnd/>
              </a:ln>
            </p:spPr>
            <p:txBody>
              <a:bodyPr/>
              <a:lstStyle/>
              <a:p>
                <a:endParaRPr lang="en-US">
                  <a:latin typeface="Segoe"/>
                </a:endParaRPr>
              </a:p>
            </p:txBody>
          </p:sp>
          <p:sp>
            <p:nvSpPr>
              <p:cNvPr id="37" name="Freeform 138"/>
              <p:cNvSpPr>
                <a:spLocks/>
              </p:cNvSpPr>
              <p:nvPr/>
            </p:nvSpPr>
            <p:spPr bwMode="auto">
              <a:xfrm>
                <a:off x="4616" y="1325"/>
                <a:ext cx="27" cy="43"/>
              </a:xfrm>
              <a:custGeom>
                <a:avLst/>
                <a:gdLst>
                  <a:gd name="T0" fmla="*/ 0 w 78"/>
                  <a:gd name="T1" fmla="*/ 43 h 121"/>
                  <a:gd name="T2" fmla="*/ 4 w 78"/>
                  <a:gd name="T3" fmla="*/ 34 h 121"/>
                  <a:gd name="T4" fmla="*/ 7 w 78"/>
                  <a:gd name="T5" fmla="*/ 24 h 121"/>
                  <a:gd name="T6" fmla="*/ 9 w 78"/>
                  <a:gd name="T7" fmla="*/ 12 h 121"/>
                  <a:gd name="T8" fmla="*/ 10 w 78"/>
                  <a:gd name="T9" fmla="*/ 0 h 121"/>
                  <a:gd name="T10" fmla="*/ 27 w 78"/>
                  <a:gd name="T11" fmla="*/ 0 h 121"/>
                  <a:gd name="T12" fmla="*/ 26 w 78"/>
                  <a:gd name="T13" fmla="*/ 7 h 121"/>
                  <a:gd name="T14" fmla="*/ 24 w 78"/>
                  <a:gd name="T15" fmla="*/ 13 h 121"/>
                  <a:gd name="T16" fmla="*/ 22 w 78"/>
                  <a:gd name="T17" fmla="*/ 19 h 121"/>
                  <a:gd name="T18" fmla="*/ 19 w 78"/>
                  <a:gd name="T19" fmla="*/ 25 h 121"/>
                  <a:gd name="T20" fmla="*/ 15 w 78"/>
                  <a:gd name="T21" fmla="*/ 30 h 121"/>
                  <a:gd name="T22" fmla="*/ 10 w 78"/>
                  <a:gd name="T23" fmla="*/ 35 h 121"/>
                  <a:gd name="T24" fmla="*/ 6 w 78"/>
                  <a:gd name="T25" fmla="*/ 39 h 121"/>
                  <a:gd name="T26" fmla="*/ 0 w 78"/>
                  <a:gd name="T27" fmla="*/ 43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121"/>
                  <a:gd name="T44" fmla="*/ 78 w 78"/>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121">
                    <a:moveTo>
                      <a:pt x="0" y="121"/>
                    </a:moveTo>
                    <a:lnTo>
                      <a:pt x="12" y="96"/>
                    </a:lnTo>
                    <a:lnTo>
                      <a:pt x="21" y="67"/>
                    </a:lnTo>
                    <a:lnTo>
                      <a:pt x="27" y="35"/>
                    </a:lnTo>
                    <a:lnTo>
                      <a:pt x="29" y="0"/>
                    </a:lnTo>
                    <a:lnTo>
                      <a:pt x="78" y="0"/>
                    </a:lnTo>
                    <a:lnTo>
                      <a:pt x="76" y="20"/>
                    </a:lnTo>
                    <a:lnTo>
                      <a:pt x="70" y="37"/>
                    </a:lnTo>
                    <a:lnTo>
                      <a:pt x="63" y="54"/>
                    </a:lnTo>
                    <a:lnTo>
                      <a:pt x="54" y="70"/>
                    </a:lnTo>
                    <a:lnTo>
                      <a:pt x="43" y="85"/>
                    </a:lnTo>
                    <a:lnTo>
                      <a:pt x="30" y="99"/>
                    </a:lnTo>
                    <a:lnTo>
                      <a:pt x="16" y="111"/>
                    </a:lnTo>
                    <a:lnTo>
                      <a:pt x="0" y="121"/>
                    </a:lnTo>
                    <a:close/>
                  </a:path>
                </a:pathLst>
              </a:custGeom>
              <a:solidFill>
                <a:srgbClr val="000000"/>
              </a:solidFill>
              <a:ln w="9525">
                <a:noFill/>
                <a:round/>
                <a:headEnd/>
                <a:tailEnd/>
              </a:ln>
            </p:spPr>
            <p:txBody>
              <a:bodyPr/>
              <a:lstStyle/>
              <a:p>
                <a:endParaRPr lang="en-US">
                  <a:latin typeface="Segoe"/>
                </a:endParaRPr>
              </a:p>
            </p:txBody>
          </p:sp>
          <p:sp>
            <p:nvSpPr>
              <p:cNvPr id="38" name="Freeform 139"/>
              <p:cNvSpPr>
                <a:spLocks/>
              </p:cNvSpPr>
              <p:nvPr/>
            </p:nvSpPr>
            <p:spPr bwMode="auto">
              <a:xfrm>
                <a:off x="4455" y="1513"/>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39" name="Freeform 140"/>
              <p:cNvSpPr>
                <a:spLocks/>
              </p:cNvSpPr>
              <p:nvPr/>
            </p:nvSpPr>
            <p:spPr bwMode="auto">
              <a:xfrm>
                <a:off x="4478" y="1513"/>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0" name="Freeform 141"/>
              <p:cNvSpPr>
                <a:spLocks/>
              </p:cNvSpPr>
              <p:nvPr/>
            </p:nvSpPr>
            <p:spPr bwMode="auto">
              <a:xfrm>
                <a:off x="4500" y="1513"/>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1" name="Freeform 142"/>
              <p:cNvSpPr>
                <a:spLocks/>
              </p:cNvSpPr>
              <p:nvPr/>
            </p:nvSpPr>
            <p:spPr bwMode="auto">
              <a:xfrm>
                <a:off x="4523" y="1513"/>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2" name="Freeform 143"/>
              <p:cNvSpPr>
                <a:spLocks/>
              </p:cNvSpPr>
              <p:nvPr/>
            </p:nvSpPr>
            <p:spPr bwMode="auto">
              <a:xfrm>
                <a:off x="4455" y="1534"/>
                <a:ext cx="12" cy="12"/>
              </a:xfrm>
              <a:custGeom>
                <a:avLst/>
                <a:gdLst>
                  <a:gd name="T0" fmla="*/ 6 w 33"/>
                  <a:gd name="T1" fmla="*/ 12 h 33"/>
                  <a:gd name="T2" fmla="*/ 8 w 33"/>
                  <a:gd name="T3" fmla="*/ 12 h 33"/>
                  <a:gd name="T4" fmla="*/ 11 w 33"/>
                  <a:gd name="T5" fmla="*/ 11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9"/>
                    </a:lnTo>
                    <a:lnTo>
                      <a:pt x="32" y="24"/>
                    </a:lnTo>
                    <a:lnTo>
                      <a:pt x="33" y="17"/>
                    </a:lnTo>
                    <a:lnTo>
                      <a:pt x="32" y="10"/>
                    </a:lnTo>
                    <a:lnTo>
                      <a:pt x="29"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3" name="Freeform 144"/>
              <p:cNvSpPr>
                <a:spLocks/>
              </p:cNvSpPr>
              <p:nvPr/>
            </p:nvSpPr>
            <p:spPr bwMode="auto">
              <a:xfrm>
                <a:off x="4478" y="1534"/>
                <a:ext cx="12" cy="12"/>
              </a:xfrm>
              <a:custGeom>
                <a:avLst/>
                <a:gdLst>
                  <a:gd name="T0" fmla="*/ 6 w 35"/>
                  <a:gd name="T1" fmla="*/ 12 h 33"/>
                  <a:gd name="T2" fmla="*/ 8 w 35"/>
                  <a:gd name="T3" fmla="*/ 12 h 33"/>
                  <a:gd name="T4" fmla="*/ 10 w 35"/>
                  <a:gd name="T5" fmla="*/ 11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4" y="24"/>
                    </a:lnTo>
                    <a:lnTo>
                      <a:pt x="35" y="17"/>
                    </a:lnTo>
                    <a:lnTo>
                      <a:pt x="34"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4" name="Freeform 145"/>
              <p:cNvSpPr>
                <a:spLocks/>
              </p:cNvSpPr>
              <p:nvPr/>
            </p:nvSpPr>
            <p:spPr bwMode="auto">
              <a:xfrm>
                <a:off x="4500" y="1534"/>
                <a:ext cx="12" cy="12"/>
              </a:xfrm>
              <a:custGeom>
                <a:avLst/>
                <a:gdLst>
                  <a:gd name="T0" fmla="*/ 6 w 33"/>
                  <a:gd name="T1" fmla="*/ 12 h 33"/>
                  <a:gd name="T2" fmla="*/ 8 w 33"/>
                  <a:gd name="T3" fmla="*/ 12 h 33"/>
                  <a:gd name="T4" fmla="*/ 10 w 33"/>
                  <a:gd name="T5" fmla="*/ 11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1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5" name="Freeform 146"/>
              <p:cNvSpPr>
                <a:spLocks/>
              </p:cNvSpPr>
              <p:nvPr/>
            </p:nvSpPr>
            <p:spPr bwMode="auto">
              <a:xfrm>
                <a:off x="4523" y="1534"/>
                <a:ext cx="12" cy="12"/>
              </a:xfrm>
              <a:custGeom>
                <a:avLst/>
                <a:gdLst>
                  <a:gd name="T0" fmla="*/ 6 w 35"/>
                  <a:gd name="T1" fmla="*/ 12 h 33"/>
                  <a:gd name="T2" fmla="*/ 8 w 35"/>
                  <a:gd name="T3" fmla="*/ 12 h 33"/>
                  <a:gd name="T4" fmla="*/ 10 w 35"/>
                  <a:gd name="T5" fmla="*/ 11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1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6" name="Freeform 147"/>
              <p:cNvSpPr>
                <a:spLocks/>
              </p:cNvSpPr>
              <p:nvPr/>
            </p:nvSpPr>
            <p:spPr bwMode="auto">
              <a:xfrm>
                <a:off x="4455" y="1555"/>
                <a:ext cx="12" cy="12"/>
              </a:xfrm>
              <a:custGeom>
                <a:avLst/>
                <a:gdLst>
                  <a:gd name="T0" fmla="*/ 6 w 33"/>
                  <a:gd name="T1" fmla="*/ 12 h 33"/>
                  <a:gd name="T2" fmla="*/ 8 w 33"/>
                  <a:gd name="T3" fmla="*/ 12 h 33"/>
                  <a:gd name="T4" fmla="*/ 11 w 33"/>
                  <a:gd name="T5" fmla="*/ 10 h 33"/>
                  <a:gd name="T6" fmla="*/ 12 w 33"/>
                  <a:gd name="T7" fmla="*/ 9 h 33"/>
                  <a:gd name="T8" fmla="*/ 12 w 33"/>
                  <a:gd name="T9" fmla="*/ 6 h 33"/>
                  <a:gd name="T10" fmla="*/ 12 w 33"/>
                  <a:gd name="T11" fmla="*/ 4 h 33"/>
                  <a:gd name="T12" fmla="*/ 11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9" y="28"/>
                    </a:lnTo>
                    <a:lnTo>
                      <a:pt x="32" y="24"/>
                    </a:lnTo>
                    <a:lnTo>
                      <a:pt x="33" y="17"/>
                    </a:lnTo>
                    <a:lnTo>
                      <a:pt x="32" y="10"/>
                    </a:lnTo>
                    <a:lnTo>
                      <a:pt x="29"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7" name="Freeform 148"/>
              <p:cNvSpPr>
                <a:spLocks/>
              </p:cNvSpPr>
              <p:nvPr/>
            </p:nvSpPr>
            <p:spPr bwMode="auto">
              <a:xfrm>
                <a:off x="4478" y="1555"/>
                <a:ext cx="12" cy="12"/>
              </a:xfrm>
              <a:custGeom>
                <a:avLst/>
                <a:gdLst>
                  <a:gd name="T0" fmla="*/ 6 w 35"/>
                  <a:gd name="T1" fmla="*/ 12 h 33"/>
                  <a:gd name="T2" fmla="*/ 8 w 35"/>
                  <a:gd name="T3" fmla="*/ 12 h 33"/>
                  <a:gd name="T4" fmla="*/ 10 w 35"/>
                  <a:gd name="T5" fmla="*/ 10 h 33"/>
                  <a:gd name="T6" fmla="*/ 12 w 35"/>
                  <a:gd name="T7" fmla="*/ 9 h 33"/>
                  <a:gd name="T8" fmla="*/ 12 w 35"/>
                  <a:gd name="T9" fmla="*/ 6 h 33"/>
                  <a:gd name="T10" fmla="*/ 12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4" y="24"/>
                    </a:lnTo>
                    <a:lnTo>
                      <a:pt x="35" y="17"/>
                    </a:lnTo>
                    <a:lnTo>
                      <a:pt x="34"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sp>
            <p:nvSpPr>
              <p:cNvPr id="48" name="Freeform 149"/>
              <p:cNvSpPr>
                <a:spLocks/>
              </p:cNvSpPr>
              <p:nvPr/>
            </p:nvSpPr>
            <p:spPr bwMode="auto">
              <a:xfrm>
                <a:off x="4500" y="1555"/>
                <a:ext cx="12" cy="12"/>
              </a:xfrm>
              <a:custGeom>
                <a:avLst/>
                <a:gdLst>
                  <a:gd name="T0" fmla="*/ 6 w 33"/>
                  <a:gd name="T1" fmla="*/ 12 h 33"/>
                  <a:gd name="T2" fmla="*/ 8 w 33"/>
                  <a:gd name="T3" fmla="*/ 12 h 33"/>
                  <a:gd name="T4" fmla="*/ 10 w 33"/>
                  <a:gd name="T5" fmla="*/ 10 h 33"/>
                  <a:gd name="T6" fmla="*/ 12 w 33"/>
                  <a:gd name="T7" fmla="*/ 9 h 33"/>
                  <a:gd name="T8" fmla="*/ 12 w 33"/>
                  <a:gd name="T9" fmla="*/ 6 h 33"/>
                  <a:gd name="T10" fmla="*/ 12 w 33"/>
                  <a:gd name="T11" fmla="*/ 4 h 33"/>
                  <a:gd name="T12" fmla="*/ 10 w 33"/>
                  <a:gd name="T13" fmla="*/ 1 h 33"/>
                  <a:gd name="T14" fmla="*/ 8 w 33"/>
                  <a:gd name="T15" fmla="*/ 0 h 33"/>
                  <a:gd name="T16" fmla="*/ 6 w 33"/>
                  <a:gd name="T17" fmla="*/ 0 h 33"/>
                  <a:gd name="T18" fmla="*/ 3 w 33"/>
                  <a:gd name="T19" fmla="*/ 0 h 33"/>
                  <a:gd name="T20" fmla="*/ 1 w 33"/>
                  <a:gd name="T21" fmla="*/ 1 h 33"/>
                  <a:gd name="T22" fmla="*/ 0 w 33"/>
                  <a:gd name="T23" fmla="*/ 4 h 33"/>
                  <a:gd name="T24" fmla="*/ 0 w 33"/>
                  <a:gd name="T25" fmla="*/ 6 h 33"/>
                  <a:gd name="T26" fmla="*/ 0 w 33"/>
                  <a:gd name="T27" fmla="*/ 9 h 33"/>
                  <a:gd name="T28" fmla="*/ 1 w 33"/>
                  <a:gd name="T29" fmla="*/ 10 h 33"/>
                  <a:gd name="T30" fmla="*/ 3 w 33"/>
                  <a:gd name="T31" fmla="*/ 12 h 33"/>
                  <a:gd name="T32" fmla="*/ 6 w 33"/>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16" y="33"/>
                    </a:moveTo>
                    <a:lnTo>
                      <a:pt x="23" y="32"/>
                    </a:lnTo>
                    <a:lnTo>
                      <a:pt x="28" y="28"/>
                    </a:lnTo>
                    <a:lnTo>
                      <a:pt x="32" y="24"/>
                    </a:lnTo>
                    <a:lnTo>
                      <a:pt x="33" y="17"/>
                    </a:lnTo>
                    <a:lnTo>
                      <a:pt x="32" y="10"/>
                    </a:lnTo>
                    <a:lnTo>
                      <a:pt x="28"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rgbClr val="000000"/>
              </a:solidFill>
              <a:ln w="9525">
                <a:noFill/>
                <a:round/>
                <a:headEnd/>
                <a:tailEnd/>
              </a:ln>
            </p:spPr>
            <p:txBody>
              <a:bodyPr/>
              <a:lstStyle/>
              <a:p>
                <a:endParaRPr lang="en-US">
                  <a:latin typeface="Segoe"/>
                </a:endParaRPr>
              </a:p>
            </p:txBody>
          </p:sp>
          <p:sp>
            <p:nvSpPr>
              <p:cNvPr id="49" name="Freeform 150"/>
              <p:cNvSpPr>
                <a:spLocks/>
              </p:cNvSpPr>
              <p:nvPr/>
            </p:nvSpPr>
            <p:spPr bwMode="auto">
              <a:xfrm>
                <a:off x="4523" y="1555"/>
                <a:ext cx="12" cy="12"/>
              </a:xfrm>
              <a:custGeom>
                <a:avLst/>
                <a:gdLst>
                  <a:gd name="T0" fmla="*/ 6 w 35"/>
                  <a:gd name="T1" fmla="*/ 12 h 33"/>
                  <a:gd name="T2" fmla="*/ 8 w 35"/>
                  <a:gd name="T3" fmla="*/ 12 h 33"/>
                  <a:gd name="T4" fmla="*/ 10 w 35"/>
                  <a:gd name="T5" fmla="*/ 10 h 33"/>
                  <a:gd name="T6" fmla="*/ 11 w 35"/>
                  <a:gd name="T7" fmla="*/ 9 h 33"/>
                  <a:gd name="T8" fmla="*/ 12 w 35"/>
                  <a:gd name="T9" fmla="*/ 6 h 33"/>
                  <a:gd name="T10" fmla="*/ 11 w 35"/>
                  <a:gd name="T11" fmla="*/ 4 h 33"/>
                  <a:gd name="T12" fmla="*/ 10 w 35"/>
                  <a:gd name="T13" fmla="*/ 1 h 33"/>
                  <a:gd name="T14" fmla="*/ 8 w 35"/>
                  <a:gd name="T15" fmla="*/ 0 h 33"/>
                  <a:gd name="T16" fmla="*/ 6 w 35"/>
                  <a:gd name="T17" fmla="*/ 0 h 33"/>
                  <a:gd name="T18" fmla="*/ 3 w 35"/>
                  <a:gd name="T19" fmla="*/ 0 h 33"/>
                  <a:gd name="T20" fmla="*/ 2 w 35"/>
                  <a:gd name="T21" fmla="*/ 1 h 33"/>
                  <a:gd name="T22" fmla="*/ 0 w 35"/>
                  <a:gd name="T23" fmla="*/ 4 h 33"/>
                  <a:gd name="T24" fmla="*/ 0 w 35"/>
                  <a:gd name="T25" fmla="*/ 6 h 33"/>
                  <a:gd name="T26" fmla="*/ 0 w 35"/>
                  <a:gd name="T27" fmla="*/ 9 h 33"/>
                  <a:gd name="T28" fmla="*/ 2 w 35"/>
                  <a:gd name="T29" fmla="*/ 10 h 33"/>
                  <a:gd name="T30" fmla="*/ 3 w 35"/>
                  <a:gd name="T31" fmla="*/ 12 h 33"/>
                  <a:gd name="T32" fmla="*/ 6 w 35"/>
                  <a:gd name="T33" fmla="*/ 1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7" y="33"/>
                    </a:moveTo>
                    <a:lnTo>
                      <a:pt x="24" y="32"/>
                    </a:lnTo>
                    <a:lnTo>
                      <a:pt x="30" y="28"/>
                    </a:lnTo>
                    <a:lnTo>
                      <a:pt x="33" y="24"/>
                    </a:lnTo>
                    <a:lnTo>
                      <a:pt x="35" y="17"/>
                    </a:lnTo>
                    <a:lnTo>
                      <a:pt x="33"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rgbClr val="000000"/>
              </a:solidFill>
              <a:ln w="9525">
                <a:noFill/>
                <a:round/>
                <a:headEnd/>
                <a:tailEnd/>
              </a:ln>
            </p:spPr>
            <p:txBody>
              <a:bodyPr/>
              <a:lstStyle/>
              <a:p>
                <a:endParaRPr lang="en-US">
                  <a:latin typeface="Segoe"/>
                </a:endParaRPr>
              </a:p>
            </p:txBody>
          </p:sp>
        </p:grpSp>
        <p:sp>
          <p:nvSpPr>
            <p:cNvPr id="21" name="Text Box 151"/>
            <p:cNvSpPr txBox="1">
              <a:spLocks noChangeArrowheads="1"/>
            </p:cNvSpPr>
            <p:nvPr/>
          </p:nvSpPr>
          <p:spPr bwMode="auto">
            <a:xfrm>
              <a:off x="6613839" y="4839672"/>
              <a:ext cx="1158561" cy="271459"/>
            </a:xfrm>
            <a:prstGeom prst="rect">
              <a:avLst/>
            </a:prstGeom>
            <a:noFill/>
            <a:ln w="9525">
              <a:noFill/>
              <a:miter lim="800000"/>
              <a:headEnd/>
              <a:tailEnd/>
            </a:ln>
          </p:spPr>
          <p:txBody>
            <a:bodyPr wrap="none">
              <a:spAutoFit/>
            </a:bodyPr>
            <a:lstStyle/>
            <a:p>
              <a:r>
                <a:rPr lang="en-US" sz="1400">
                  <a:latin typeface="Segoe"/>
                </a:rPr>
                <a:t>Analysis Server</a:t>
              </a:r>
            </a:p>
          </p:txBody>
        </p:sp>
        <p:sp>
          <p:nvSpPr>
            <p:cNvPr id="22" name="TextBox 21"/>
            <p:cNvSpPr txBox="1">
              <a:spLocks noChangeArrowheads="1"/>
            </p:cNvSpPr>
            <p:nvPr/>
          </p:nvSpPr>
          <p:spPr bwMode="auto">
            <a:xfrm>
              <a:off x="4672311" y="3383155"/>
              <a:ext cx="1695566" cy="444404"/>
            </a:xfrm>
            <a:prstGeom prst="rect">
              <a:avLst/>
            </a:prstGeom>
            <a:noFill/>
            <a:ln w="9525">
              <a:noFill/>
              <a:miter lim="800000"/>
              <a:headEnd/>
              <a:tailEnd/>
            </a:ln>
          </p:spPr>
          <p:txBody>
            <a:bodyPr wrap="square">
              <a:spAutoFit/>
            </a:bodyPr>
            <a:lstStyle/>
            <a:p>
              <a:r>
                <a:rPr lang="en-US" sz="1600" dirty="0">
                  <a:latin typeface="Segoe"/>
                </a:rPr>
                <a:t>Virtual IP</a:t>
              </a:r>
            </a:p>
          </p:txBody>
        </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6152"/>
          <p:cNvPicPr>
            <a:picLocks noChangeAspect="1"/>
          </p:cNvPicPr>
          <p:nvPr/>
        </p:nvPicPr>
        <p:blipFill>
          <a:blip r:embed="rId3"/>
          <a:srcRect/>
          <a:stretch>
            <a:fillRect/>
          </a:stretch>
        </p:blipFill>
        <p:spPr bwMode="auto">
          <a:xfrm>
            <a:off x="3015145" y="820339"/>
            <a:ext cx="877474" cy="876067"/>
          </a:xfrm>
          <a:prstGeom prst="rect">
            <a:avLst/>
          </a:prstGeom>
          <a:noFill/>
          <a:ln w="9525">
            <a:noFill/>
            <a:miter lim="800000"/>
            <a:headEnd/>
            <a:tailEnd/>
          </a:ln>
        </p:spPr>
      </p:pic>
      <p:pic>
        <p:nvPicPr>
          <p:cNvPr id="4" name="Rectangle 6152"/>
          <p:cNvPicPr>
            <a:picLocks noChangeAspect="1"/>
          </p:cNvPicPr>
          <p:nvPr/>
        </p:nvPicPr>
        <p:blipFill>
          <a:blip r:embed="rId3"/>
          <a:srcRect/>
          <a:stretch>
            <a:fillRect/>
          </a:stretch>
        </p:blipFill>
        <p:spPr bwMode="auto">
          <a:xfrm>
            <a:off x="4350393" y="846904"/>
            <a:ext cx="877474" cy="876067"/>
          </a:xfrm>
          <a:prstGeom prst="rect">
            <a:avLst/>
          </a:prstGeom>
          <a:noFill/>
          <a:ln w="9525">
            <a:noFill/>
            <a:miter lim="800000"/>
            <a:headEnd/>
            <a:tailEnd/>
          </a:ln>
        </p:spPr>
      </p:pic>
      <p:pic>
        <p:nvPicPr>
          <p:cNvPr id="5" name="Rectangle 6152"/>
          <p:cNvPicPr>
            <a:picLocks noChangeAspect="1"/>
          </p:cNvPicPr>
          <p:nvPr/>
        </p:nvPicPr>
        <p:blipFill>
          <a:blip r:embed="rId3"/>
          <a:srcRect/>
          <a:stretch>
            <a:fillRect/>
          </a:stretch>
        </p:blipFill>
        <p:spPr bwMode="auto">
          <a:xfrm>
            <a:off x="5652085" y="831524"/>
            <a:ext cx="877474" cy="876067"/>
          </a:xfrm>
          <a:prstGeom prst="rect">
            <a:avLst/>
          </a:prstGeom>
          <a:noFill/>
          <a:ln w="9525">
            <a:noFill/>
            <a:miter lim="800000"/>
            <a:headEnd/>
            <a:tailEnd/>
          </a:ln>
        </p:spPr>
      </p:pic>
      <p:pic>
        <p:nvPicPr>
          <p:cNvPr id="6" name="Rectangle 6152"/>
          <p:cNvPicPr>
            <a:picLocks noChangeAspect="1"/>
          </p:cNvPicPr>
          <p:nvPr/>
        </p:nvPicPr>
        <p:blipFill>
          <a:blip r:embed="rId3"/>
          <a:srcRect/>
          <a:stretch>
            <a:fillRect/>
          </a:stretch>
        </p:blipFill>
        <p:spPr bwMode="auto">
          <a:xfrm>
            <a:off x="6895054" y="824533"/>
            <a:ext cx="877474" cy="876067"/>
          </a:xfrm>
          <a:prstGeom prst="rect">
            <a:avLst/>
          </a:prstGeom>
          <a:noFill/>
          <a:ln w="9525">
            <a:noFill/>
            <a:miter lim="800000"/>
            <a:headEnd/>
            <a:tailEnd/>
          </a:ln>
        </p:spPr>
      </p:pic>
      <p:sp>
        <p:nvSpPr>
          <p:cNvPr id="7" name="Shape 4294967295"/>
          <p:cNvSpPr>
            <a:spLocks noChangeAspect="1" noEditPoints="1" noChangeArrowheads="1"/>
          </p:cNvSpPr>
          <p:nvPr/>
        </p:nvSpPr>
        <p:spPr bwMode="auto">
          <a:xfrm>
            <a:off x="3456264" y="2258862"/>
            <a:ext cx="4026716" cy="72145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8575" algn="ctr">
            <a:solidFill>
              <a:schemeClr val="folHlink"/>
            </a:solidFill>
            <a:miter lim="800000"/>
            <a:headEnd/>
            <a:tailEnd/>
          </a:ln>
        </p:spPr>
        <p:txBody>
          <a:bodyPr/>
          <a:lstStyle/>
          <a:p>
            <a:pPr algn="ctr" eaLnBrk="0" hangingPunct="0">
              <a:lnSpc>
                <a:spcPct val="100000"/>
              </a:lnSpc>
              <a:spcBef>
                <a:spcPct val="0"/>
              </a:spcBef>
              <a:defRPr/>
            </a:pPr>
            <a:r>
              <a:rPr lang="en-US" sz="2400" dirty="0" smtClean="0">
                <a:solidFill>
                  <a:srgbClr val="FFFF00"/>
                </a:solidFill>
                <a:effectLst/>
                <a:cs typeface="+mn-cs"/>
              </a:rPr>
              <a:t>		</a:t>
            </a:r>
            <a:endParaRPr lang="en-US" sz="2400" dirty="0">
              <a:solidFill>
                <a:srgbClr val="FFFF00"/>
              </a:solidFill>
              <a:effectLst/>
              <a:cs typeface="+mn-cs"/>
            </a:endParaRPr>
          </a:p>
        </p:txBody>
      </p:sp>
      <p:pic>
        <p:nvPicPr>
          <p:cNvPr id="8" name="Rectangle 6170"/>
          <p:cNvPicPr>
            <a:picLocks noChangeAspect="1"/>
          </p:cNvPicPr>
          <p:nvPr/>
        </p:nvPicPr>
        <p:blipFill>
          <a:blip r:embed="rId4"/>
          <a:srcRect/>
          <a:stretch>
            <a:fillRect/>
          </a:stretch>
        </p:blipFill>
        <p:spPr bwMode="auto">
          <a:xfrm>
            <a:off x="2692430" y="3657728"/>
            <a:ext cx="874427" cy="1010048"/>
          </a:xfrm>
          <a:prstGeom prst="rect">
            <a:avLst/>
          </a:prstGeom>
          <a:noFill/>
          <a:ln w="9525">
            <a:noFill/>
            <a:miter lim="800000"/>
            <a:headEnd/>
            <a:tailEnd/>
          </a:ln>
        </p:spPr>
      </p:pic>
      <p:pic>
        <p:nvPicPr>
          <p:cNvPr id="22" name="Rectangle 6170"/>
          <p:cNvPicPr>
            <a:picLocks noChangeAspect="1"/>
          </p:cNvPicPr>
          <p:nvPr/>
        </p:nvPicPr>
        <p:blipFill>
          <a:blip r:embed="rId4"/>
          <a:srcRect/>
          <a:stretch>
            <a:fillRect/>
          </a:stretch>
        </p:blipFill>
        <p:spPr bwMode="auto">
          <a:xfrm>
            <a:off x="4228713" y="3662346"/>
            <a:ext cx="874427" cy="1010048"/>
          </a:xfrm>
          <a:prstGeom prst="rect">
            <a:avLst/>
          </a:prstGeom>
          <a:noFill/>
          <a:ln w="9525">
            <a:noFill/>
            <a:miter lim="800000"/>
            <a:headEnd/>
            <a:tailEnd/>
          </a:ln>
        </p:spPr>
      </p:pic>
      <p:pic>
        <p:nvPicPr>
          <p:cNvPr id="23" name="Rectangle 6183"/>
          <p:cNvPicPr>
            <a:picLocks noChangeAspect="1"/>
          </p:cNvPicPr>
          <p:nvPr/>
        </p:nvPicPr>
        <p:blipFill>
          <a:blip r:embed="rId5"/>
          <a:srcRect/>
          <a:stretch>
            <a:fillRect/>
          </a:stretch>
        </p:blipFill>
        <p:spPr bwMode="auto">
          <a:xfrm>
            <a:off x="5099488" y="5025350"/>
            <a:ext cx="691712" cy="1027790"/>
          </a:xfrm>
          <a:prstGeom prst="rect">
            <a:avLst/>
          </a:prstGeom>
          <a:noFill/>
          <a:ln w="9525">
            <a:noFill/>
            <a:miter lim="800000"/>
            <a:headEnd/>
            <a:tailEnd/>
          </a:ln>
        </p:spPr>
      </p:pic>
      <p:pic>
        <p:nvPicPr>
          <p:cNvPr id="26" name="Rectangle 6170"/>
          <p:cNvPicPr>
            <a:picLocks noChangeAspect="1"/>
          </p:cNvPicPr>
          <p:nvPr/>
        </p:nvPicPr>
        <p:blipFill>
          <a:blip r:embed="rId4"/>
          <a:srcRect/>
          <a:stretch>
            <a:fillRect/>
          </a:stretch>
        </p:blipFill>
        <p:spPr bwMode="auto">
          <a:xfrm>
            <a:off x="5746952" y="3690060"/>
            <a:ext cx="874427" cy="1010048"/>
          </a:xfrm>
          <a:prstGeom prst="rect">
            <a:avLst/>
          </a:prstGeom>
          <a:noFill/>
          <a:ln w="9525">
            <a:noFill/>
            <a:miter lim="800000"/>
            <a:headEnd/>
            <a:tailEnd/>
          </a:ln>
        </p:spPr>
      </p:pic>
      <p:pic>
        <p:nvPicPr>
          <p:cNvPr id="30" name="Rectangle 6170"/>
          <p:cNvPicPr>
            <a:picLocks noChangeAspect="1"/>
          </p:cNvPicPr>
          <p:nvPr/>
        </p:nvPicPr>
        <p:blipFill>
          <a:blip r:embed="rId4"/>
          <a:srcRect/>
          <a:stretch>
            <a:fillRect/>
          </a:stretch>
        </p:blipFill>
        <p:spPr bwMode="auto">
          <a:xfrm>
            <a:off x="7281984" y="3693448"/>
            <a:ext cx="874427" cy="1010048"/>
          </a:xfrm>
          <a:prstGeom prst="rect">
            <a:avLst/>
          </a:prstGeom>
          <a:noFill/>
          <a:ln w="9525">
            <a:noFill/>
            <a:miter lim="800000"/>
            <a:headEnd/>
            <a:tailEnd/>
          </a:ln>
        </p:spPr>
      </p:pic>
      <p:pic>
        <p:nvPicPr>
          <p:cNvPr id="34" name="Rectangle 6170"/>
          <p:cNvPicPr>
            <a:picLocks noChangeAspect="1"/>
          </p:cNvPicPr>
          <p:nvPr/>
        </p:nvPicPr>
        <p:blipFill>
          <a:blip r:embed="rId4"/>
          <a:srcRect/>
          <a:stretch>
            <a:fillRect/>
          </a:stretch>
        </p:blipFill>
        <p:spPr bwMode="auto">
          <a:xfrm>
            <a:off x="772747" y="3659126"/>
            <a:ext cx="874427" cy="1010048"/>
          </a:xfrm>
          <a:prstGeom prst="rect">
            <a:avLst/>
          </a:prstGeom>
          <a:noFill/>
          <a:ln w="9525">
            <a:noFill/>
            <a:miter lim="800000"/>
            <a:headEnd/>
            <a:tailEnd/>
          </a:ln>
        </p:spPr>
      </p:pic>
      <p:pic>
        <p:nvPicPr>
          <p:cNvPr id="35" name="Rectangle 6183"/>
          <p:cNvPicPr>
            <a:picLocks noChangeAspect="1"/>
          </p:cNvPicPr>
          <p:nvPr/>
        </p:nvPicPr>
        <p:blipFill>
          <a:blip r:embed="rId5"/>
          <a:srcRect/>
          <a:stretch>
            <a:fillRect/>
          </a:stretch>
        </p:blipFill>
        <p:spPr bwMode="auto">
          <a:xfrm>
            <a:off x="850027" y="5022130"/>
            <a:ext cx="691712" cy="1027790"/>
          </a:xfrm>
          <a:prstGeom prst="rect">
            <a:avLst/>
          </a:prstGeom>
          <a:noFill/>
          <a:ln w="9525">
            <a:noFill/>
            <a:miter lim="800000"/>
            <a:headEnd/>
            <a:tailEnd/>
          </a:ln>
        </p:spPr>
      </p:pic>
      <p:pic>
        <p:nvPicPr>
          <p:cNvPr id="37" name="Rectangle 6172"/>
          <p:cNvPicPr>
            <a:picLocks noChangeAspect="1"/>
          </p:cNvPicPr>
          <p:nvPr/>
        </p:nvPicPr>
        <p:blipFill>
          <a:blip r:embed="rId6">
            <a:duotone>
              <a:prstClr val="black"/>
              <a:schemeClr val="accent2">
                <a:tint val="45000"/>
                <a:satMod val="400000"/>
              </a:schemeClr>
            </a:duotone>
          </a:blip>
          <a:srcRect/>
          <a:stretch>
            <a:fillRect/>
          </a:stretch>
        </p:blipFill>
        <p:spPr bwMode="auto">
          <a:xfrm>
            <a:off x="1059348" y="5425055"/>
            <a:ext cx="313364" cy="359813"/>
          </a:xfrm>
          <a:prstGeom prst="rect">
            <a:avLst/>
          </a:prstGeom>
          <a:noFill/>
          <a:ln w="9525">
            <a:noFill/>
            <a:miter lim="800000"/>
            <a:headEnd/>
            <a:tailEnd/>
          </a:ln>
        </p:spPr>
      </p:pic>
      <p:cxnSp>
        <p:nvCxnSpPr>
          <p:cNvPr id="42" name="Straight Connector 41"/>
          <p:cNvCxnSpPr>
            <a:stCxn id="3" idx="2"/>
          </p:cNvCxnSpPr>
          <p:nvPr/>
        </p:nvCxnSpPr>
        <p:spPr>
          <a:xfrm rot="5400000">
            <a:off x="3333235" y="1811047"/>
            <a:ext cx="235288" cy="6007"/>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47875" y="1948469"/>
            <a:ext cx="3884103" cy="158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4676874" y="1826838"/>
            <a:ext cx="225501" cy="98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 idx="2"/>
          </p:cNvCxnSpPr>
          <p:nvPr/>
        </p:nvCxnSpPr>
        <p:spPr>
          <a:xfrm rot="5400000">
            <a:off x="5978565" y="1819434"/>
            <a:ext cx="224100" cy="41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 idx="2"/>
          </p:cNvCxnSpPr>
          <p:nvPr/>
        </p:nvCxnSpPr>
        <p:spPr>
          <a:xfrm rot="5400000">
            <a:off x="7208949" y="1823630"/>
            <a:ext cx="247872" cy="1813"/>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137483" y="3307485"/>
            <a:ext cx="4580389" cy="8389"/>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5293456" y="2107860"/>
            <a:ext cx="318781" cy="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5297651" y="3143903"/>
            <a:ext cx="313192" cy="2799"/>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8" idx="0"/>
          </p:cNvCxnSpPr>
          <p:nvPr/>
        </p:nvCxnSpPr>
        <p:spPr>
          <a:xfrm rot="16200000" flipH="1">
            <a:off x="2958442" y="3486526"/>
            <a:ext cx="341854" cy="55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22" idx="0"/>
          </p:cNvCxnSpPr>
          <p:nvPr/>
        </p:nvCxnSpPr>
        <p:spPr>
          <a:xfrm rot="16200000" flipH="1">
            <a:off x="4496062" y="3492480"/>
            <a:ext cx="338083" cy="164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26" idx="0"/>
          </p:cNvCxnSpPr>
          <p:nvPr/>
        </p:nvCxnSpPr>
        <p:spPr>
          <a:xfrm rot="16200000" flipH="1">
            <a:off x="6000528" y="3506421"/>
            <a:ext cx="365797" cy="148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0" idx="0"/>
          </p:cNvCxnSpPr>
          <p:nvPr/>
        </p:nvCxnSpPr>
        <p:spPr>
          <a:xfrm rot="16200000" flipH="1">
            <a:off x="7529751" y="3504000"/>
            <a:ext cx="377571" cy="1323"/>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8" idx="2"/>
            <a:endCxn id="24" idx="0"/>
          </p:cNvCxnSpPr>
          <p:nvPr/>
        </p:nvCxnSpPr>
        <p:spPr>
          <a:xfrm rot="16200000" flipH="1">
            <a:off x="4082470" y="3714950"/>
            <a:ext cx="437624" cy="234327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22" idx="2"/>
            <a:endCxn id="24" idx="0"/>
          </p:cNvCxnSpPr>
          <p:nvPr/>
        </p:nvCxnSpPr>
        <p:spPr>
          <a:xfrm rot="16200000" flipH="1">
            <a:off x="4852920" y="4485400"/>
            <a:ext cx="433006" cy="8069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26" idx="2"/>
            <a:endCxn id="24" idx="0"/>
          </p:cNvCxnSpPr>
          <p:nvPr/>
        </p:nvCxnSpPr>
        <p:spPr>
          <a:xfrm rot="5400000">
            <a:off x="5625897" y="4547131"/>
            <a:ext cx="405292" cy="71124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0" idx="2"/>
            <a:endCxn id="24" idx="0"/>
          </p:cNvCxnSpPr>
          <p:nvPr/>
        </p:nvCxnSpPr>
        <p:spPr>
          <a:xfrm rot="5400000">
            <a:off x="6395107" y="3781309"/>
            <a:ext cx="401904" cy="22462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34" idx="2"/>
            <a:endCxn id="37" idx="0"/>
          </p:cNvCxnSpPr>
          <p:nvPr/>
        </p:nvCxnSpPr>
        <p:spPr>
          <a:xfrm rot="16200000" flipH="1">
            <a:off x="835055" y="5044079"/>
            <a:ext cx="755881" cy="6069"/>
          </a:xfrm>
          <a:prstGeom prst="line">
            <a:avLst/>
          </a:prstGeom>
          <a:ln w="2222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219200" y="6394634"/>
            <a:ext cx="4253218" cy="6166"/>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37" idx="2"/>
          </p:cNvCxnSpPr>
          <p:nvPr/>
        </p:nvCxnSpPr>
        <p:spPr>
          <a:xfrm rot="16200000" flipH="1">
            <a:off x="911334" y="6089563"/>
            <a:ext cx="609769" cy="377"/>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endCxn id="25" idx="2"/>
          </p:cNvCxnSpPr>
          <p:nvPr/>
        </p:nvCxnSpPr>
        <p:spPr>
          <a:xfrm rot="16200000" flipV="1">
            <a:off x="5265773" y="6179109"/>
            <a:ext cx="414998" cy="2072"/>
          </a:xfrm>
          <a:prstGeom prst="straightConnector1">
            <a:avLst/>
          </a:prstGeom>
          <a:ln w="22225">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167" name="Rectangle 6172"/>
          <p:cNvPicPr>
            <a:picLocks noChangeAspect="1"/>
          </p:cNvPicPr>
          <p:nvPr/>
        </p:nvPicPr>
        <p:blipFill>
          <a:blip r:embed="rId6">
            <a:duotone>
              <a:prstClr val="black"/>
              <a:srgbClr val="FF0000">
                <a:tint val="45000"/>
                <a:satMod val="400000"/>
              </a:srgbClr>
            </a:duotone>
          </a:blip>
          <a:srcRect/>
          <a:stretch>
            <a:fillRect/>
          </a:stretch>
        </p:blipFill>
        <p:spPr bwMode="auto">
          <a:xfrm>
            <a:off x="1062654" y="5417196"/>
            <a:ext cx="313364" cy="359813"/>
          </a:xfrm>
          <a:prstGeom prst="rect">
            <a:avLst/>
          </a:prstGeom>
          <a:noFill/>
          <a:ln w="9525">
            <a:noFill/>
            <a:miter lim="800000"/>
            <a:headEnd/>
            <a:tailEnd/>
          </a:ln>
        </p:spPr>
      </p:pic>
      <p:pic>
        <p:nvPicPr>
          <p:cNvPr id="170" name="Rectangle 6172"/>
          <p:cNvPicPr>
            <a:picLocks noChangeAspect="1"/>
          </p:cNvPicPr>
          <p:nvPr/>
        </p:nvPicPr>
        <p:blipFill>
          <a:blip r:embed="rId6">
            <a:duotone>
              <a:prstClr val="black"/>
              <a:srgbClr val="FF0000">
                <a:tint val="45000"/>
                <a:satMod val="400000"/>
              </a:srgbClr>
            </a:duotone>
          </a:blip>
          <a:srcRect/>
          <a:stretch>
            <a:fillRect/>
          </a:stretch>
        </p:blipFill>
        <p:spPr bwMode="auto">
          <a:xfrm>
            <a:off x="5306077" y="5105400"/>
            <a:ext cx="313364" cy="359813"/>
          </a:xfrm>
          <a:prstGeom prst="rect">
            <a:avLst/>
          </a:prstGeom>
          <a:noFill/>
          <a:ln w="9525">
            <a:noFill/>
            <a:miter lim="800000"/>
            <a:headEnd/>
            <a:tailEnd/>
          </a:ln>
        </p:spPr>
      </p:pic>
      <p:pic>
        <p:nvPicPr>
          <p:cNvPr id="171" name="Rectangle 6172"/>
          <p:cNvPicPr>
            <a:picLocks noChangeAspect="1"/>
          </p:cNvPicPr>
          <p:nvPr/>
        </p:nvPicPr>
        <p:blipFill>
          <a:blip r:embed="rId6">
            <a:duotone>
              <a:prstClr val="black"/>
              <a:srgbClr val="92D050">
                <a:tint val="45000"/>
                <a:satMod val="400000"/>
              </a:srgbClr>
            </a:duotone>
          </a:blip>
          <a:srcRect/>
          <a:stretch>
            <a:fillRect/>
          </a:stretch>
        </p:blipFill>
        <p:spPr bwMode="auto">
          <a:xfrm>
            <a:off x="5310695" y="5619210"/>
            <a:ext cx="313364" cy="359813"/>
          </a:xfrm>
          <a:prstGeom prst="rect">
            <a:avLst/>
          </a:prstGeom>
          <a:noFill/>
          <a:ln w="9525">
            <a:noFill/>
            <a:miter lim="800000"/>
            <a:headEnd/>
            <a:tailEnd/>
          </a:ln>
        </p:spPr>
      </p:pic>
      <p:pic>
        <p:nvPicPr>
          <p:cNvPr id="24" name="Rectangle 6172"/>
          <p:cNvPicPr>
            <a:picLocks noChangeAspect="1"/>
          </p:cNvPicPr>
          <p:nvPr/>
        </p:nvPicPr>
        <p:blipFill>
          <a:blip r:embed="rId6">
            <a:duotone>
              <a:prstClr val="black"/>
              <a:srgbClr val="92D050">
                <a:tint val="45000"/>
                <a:satMod val="400000"/>
              </a:srgbClr>
            </a:duotone>
          </a:blip>
          <a:srcRect/>
          <a:stretch>
            <a:fillRect/>
          </a:stretch>
        </p:blipFill>
        <p:spPr bwMode="auto">
          <a:xfrm>
            <a:off x="5316238" y="5105400"/>
            <a:ext cx="313364" cy="359813"/>
          </a:xfrm>
          <a:prstGeom prst="rect">
            <a:avLst/>
          </a:prstGeom>
          <a:noFill/>
          <a:ln w="9525">
            <a:noFill/>
            <a:miter lim="800000"/>
            <a:headEnd/>
            <a:tailEnd/>
          </a:ln>
        </p:spPr>
      </p:pic>
      <p:pic>
        <p:nvPicPr>
          <p:cNvPr id="25" name="Rectangle 6172"/>
          <p:cNvPicPr>
            <a:picLocks noChangeAspect="1"/>
          </p:cNvPicPr>
          <p:nvPr/>
        </p:nvPicPr>
        <p:blipFill>
          <a:blip r:embed="rId6">
            <a:duotone>
              <a:prstClr val="black"/>
              <a:srgbClr val="FF0000">
                <a:tint val="45000"/>
                <a:satMod val="400000"/>
              </a:srgbClr>
            </a:duotone>
          </a:blip>
          <a:srcRect/>
          <a:stretch>
            <a:fillRect/>
          </a:stretch>
        </p:blipFill>
        <p:spPr bwMode="auto">
          <a:xfrm>
            <a:off x="5315554" y="5612833"/>
            <a:ext cx="313364" cy="359813"/>
          </a:xfrm>
          <a:prstGeom prst="rect">
            <a:avLst/>
          </a:prstGeom>
          <a:noFill/>
          <a:ln w="9525">
            <a:noFill/>
            <a:miter lim="800000"/>
            <a:headEnd/>
            <a:tailEnd/>
          </a:ln>
        </p:spPr>
      </p:pic>
      <p:sp>
        <p:nvSpPr>
          <p:cNvPr id="78" name="TextBox 77"/>
          <p:cNvSpPr txBox="1"/>
          <p:nvPr/>
        </p:nvSpPr>
        <p:spPr>
          <a:xfrm>
            <a:off x="142613" y="3248762"/>
            <a:ext cx="1199626" cy="338554"/>
          </a:xfrm>
          <a:prstGeom prst="rect">
            <a:avLst/>
          </a:prstGeom>
          <a:noFill/>
        </p:spPr>
        <p:txBody>
          <a:bodyPr wrap="square" rtlCol="0">
            <a:spAutoFit/>
          </a:bodyPr>
          <a:lstStyle/>
          <a:p>
            <a:r>
              <a:rPr lang="zh-TW" altLang="en-US" sz="1600" smtClean="0">
                <a:solidFill>
                  <a:srgbClr val="FFFF00"/>
                </a:solidFill>
              </a:rPr>
              <a:t>處理伺服器</a:t>
            </a:r>
            <a:endParaRPr lang="en-US" sz="1600" dirty="0">
              <a:solidFill>
                <a:srgbClr val="FFFF00"/>
              </a:solidFill>
            </a:endParaRPr>
          </a:p>
        </p:txBody>
      </p:sp>
      <p:sp>
        <p:nvSpPr>
          <p:cNvPr id="79" name="TextBox 78"/>
          <p:cNvSpPr txBox="1"/>
          <p:nvPr/>
        </p:nvSpPr>
        <p:spPr>
          <a:xfrm>
            <a:off x="2172750" y="3216604"/>
            <a:ext cx="939566" cy="584775"/>
          </a:xfrm>
          <a:prstGeom prst="rect">
            <a:avLst/>
          </a:prstGeom>
          <a:noFill/>
        </p:spPr>
        <p:txBody>
          <a:bodyPr wrap="square" rtlCol="0">
            <a:spAutoFit/>
          </a:bodyPr>
          <a:lstStyle/>
          <a:p>
            <a:r>
              <a:rPr lang="zh-TW" altLang="en-US" sz="1600" smtClean="0">
                <a:solidFill>
                  <a:srgbClr val="FFFF00"/>
                </a:solidFill>
              </a:rPr>
              <a:t>查詢伺服器</a:t>
            </a:r>
            <a:endParaRPr lang="en-US" sz="1600" dirty="0">
              <a:solidFill>
                <a:srgbClr val="FFFF00"/>
              </a:solidFill>
            </a:endParaRPr>
          </a:p>
        </p:txBody>
      </p:sp>
      <p:sp>
        <p:nvSpPr>
          <p:cNvPr id="80" name="TextBox 79"/>
          <p:cNvSpPr txBox="1"/>
          <p:nvPr/>
        </p:nvSpPr>
        <p:spPr>
          <a:xfrm>
            <a:off x="1928813" y="898367"/>
            <a:ext cx="1005976" cy="338554"/>
          </a:xfrm>
          <a:prstGeom prst="rect">
            <a:avLst/>
          </a:prstGeom>
          <a:noFill/>
        </p:spPr>
        <p:txBody>
          <a:bodyPr wrap="square" rtlCol="0">
            <a:spAutoFit/>
          </a:bodyPr>
          <a:lstStyle/>
          <a:p>
            <a:r>
              <a:rPr lang="zh-TW" altLang="en-US" sz="1600" smtClean="0">
                <a:solidFill>
                  <a:srgbClr val="FFFF00"/>
                </a:solidFill>
              </a:rPr>
              <a:t>使用者端</a:t>
            </a:r>
            <a:endParaRPr lang="en-US" sz="1600" dirty="0">
              <a:solidFill>
                <a:srgbClr val="FFFF00"/>
              </a:solidFill>
            </a:endParaRPr>
          </a:p>
        </p:txBody>
      </p:sp>
      <p:sp>
        <p:nvSpPr>
          <p:cNvPr id="81" name="TextBox 80"/>
          <p:cNvSpPr txBox="1"/>
          <p:nvPr/>
        </p:nvSpPr>
        <p:spPr>
          <a:xfrm>
            <a:off x="4169328" y="2337159"/>
            <a:ext cx="2608977" cy="523220"/>
          </a:xfrm>
          <a:prstGeom prst="rect">
            <a:avLst/>
          </a:prstGeom>
          <a:noFill/>
        </p:spPr>
        <p:txBody>
          <a:bodyPr wrap="square" rtlCol="0">
            <a:spAutoFit/>
          </a:bodyPr>
          <a:lstStyle/>
          <a:p>
            <a:pPr algn="ctr"/>
            <a:r>
              <a:rPr lang="en-US" sz="1400" dirty="0" smtClean="0">
                <a:solidFill>
                  <a:srgbClr val="FFFF00"/>
                </a:solidFill>
              </a:rPr>
              <a:t>Load Balancer – NLB, F5, Custom ASP.NET</a:t>
            </a:r>
            <a:endParaRPr lang="en-US" sz="1400" dirty="0">
              <a:solidFill>
                <a:srgbClr val="FFFF00"/>
              </a:solidFill>
            </a:endParaRPr>
          </a:p>
        </p:txBody>
      </p:sp>
      <p:sp>
        <p:nvSpPr>
          <p:cNvPr id="82" name="TextBox 81"/>
          <p:cNvSpPr txBox="1"/>
          <p:nvPr/>
        </p:nvSpPr>
        <p:spPr>
          <a:xfrm>
            <a:off x="1469471" y="5305463"/>
            <a:ext cx="1199626" cy="307777"/>
          </a:xfrm>
          <a:prstGeom prst="rect">
            <a:avLst/>
          </a:prstGeom>
          <a:noFill/>
        </p:spPr>
        <p:txBody>
          <a:bodyPr wrap="square" rtlCol="0">
            <a:spAutoFit/>
          </a:bodyPr>
          <a:lstStyle/>
          <a:p>
            <a:r>
              <a:rPr lang="zh-TW" altLang="en-US" sz="1400" smtClean="0">
                <a:solidFill>
                  <a:srgbClr val="FFFF00"/>
                </a:solidFill>
              </a:rPr>
              <a:t>處理 </a:t>
            </a:r>
            <a:r>
              <a:rPr lang="en-US" sz="1400" smtClean="0">
                <a:solidFill>
                  <a:srgbClr val="FFFF00"/>
                </a:solidFill>
              </a:rPr>
              <a:t>Cube</a:t>
            </a:r>
            <a:endParaRPr lang="en-US" sz="1400" dirty="0">
              <a:solidFill>
                <a:srgbClr val="FFFF00"/>
              </a:solidFill>
            </a:endParaRPr>
          </a:p>
        </p:txBody>
      </p:sp>
      <p:sp>
        <p:nvSpPr>
          <p:cNvPr id="83" name="TextBox 82"/>
          <p:cNvSpPr txBox="1"/>
          <p:nvPr/>
        </p:nvSpPr>
        <p:spPr>
          <a:xfrm>
            <a:off x="2742499" y="6137372"/>
            <a:ext cx="1448501" cy="307777"/>
          </a:xfrm>
          <a:prstGeom prst="rect">
            <a:avLst/>
          </a:prstGeom>
          <a:noFill/>
        </p:spPr>
        <p:txBody>
          <a:bodyPr wrap="square" rtlCol="0">
            <a:spAutoFit/>
          </a:bodyPr>
          <a:lstStyle/>
          <a:p>
            <a:r>
              <a:rPr lang="zh-TW" altLang="en-US" sz="1400" smtClean="0">
                <a:solidFill>
                  <a:srgbClr val="FFFF00"/>
                </a:solidFill>
              </a:rPr>
              <a:t>附加</a:t>
            </a:r>
            <a:r>
              <a:rPr lang="en-US" altLang="zh-TW" sz="1400" smtClean="0">
                <a:solidFill>
                  <a:srgbClr val="FFFF00"/>
                </a:solidFill>
              </a:rPr>
              <a:t>/</a:t>
            </a:r>
            <a:r>
              <a:rPr lang="zh-TW" altLang="en-US" sz="1400" smtClean="0">
                <a:solidFill>
                  <a:srgbClr val="FFFF00"/>
                </a:solidFill>
              </a:rPr>
              <a:t>卸離</a:t>
            </a:r>
            <a:endParaRPr lang="en-US" sz="1400" dirty="0">
              <a:solidFill>
                <a:srgbClr val="FFFF00"/>
              </a:solidFill>
            </a:endParaRPr>
          </a:p>
        </p:txBody>
      </p:sp>
      <p:cxnSp>
        <p:nvCxnSpPr>
          <p:cNvPr id="88" name="Straight Connector 87"/>
          <p:cNvCxnSpPr>
            <a:stCxn id="8" idx="2"/>
            <a:endCxn id="25" idx="0"/>
          </p:cNvCxnSpPr>
          <p:nvPr/>
        </p:nvCxnSpPr>
        <p:spPr>
          <a:xfrm rot="16200000" flipH="1">
            <a:off x="3828412" y="3969008"/>
            <a:ext cx="945057" cy="23425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22" idx="2"/>
            <a:endCxn id="25" idx="0"/>
          </p:cNvCxnSpPr>
          <p:nvPr/>
        </p:nvCxnSpPr>
        <p:spPr>
          <a:xfrm rot="16200000" flipH="1">
            <a:off x="4598862" y="4739458"/>
            <a:ext cx="940439" cy="80630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26" idx="2"/>
            <a:endCxn id="25" idx="0"/>
          </p:cNvCxnSpPr>
          <p:nvPr/>
        </p:nvCxnSpPr>
        <p:spPr>
          <a:xfrm rot="5400000">
            <a:off x="5371839" y="4800505"/>
            <a:ext cx="912725" cy="71193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30" idx="2"/>
            <a:endCxn id="25" idx="0"/>
          </p:cNvCxnSpPr>
          <p:nvPr/>
        </p:nvCxnSpPr>
        <p:spPr>
          <a:xfrm rot="5400000">
            <a:off x="6141049" y="4034683"/>
            <a:ext cx="909337" cy="22469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66699" y="5648980"/>
            <a:ext cx="1919281" cy="523220"/>
          </a:xfrm>
          <a:prstGeom prst="rect">
            <a:avLst/>
          </a:prstGeom>
          <a:noFill/>
        </p:spPr>
        <p:txBody>
          <a:bodyPr wrap="square" rtlCol="0">
            <a:spAutoFit/>
          </a:bodyPr>
          <a:lstStyle/>
          <a:p>
            <a:r>
              <a:rPr lang="zh-TW" altLang="en-US" sz="1400" smtClean="0">
                <a:solidFill>
                  <a:srgbClr val="FFFF00"/>
                </a:solidFill>
              </a:rPr>
              <a:t>放在共享 </a:t>
            </a:r>
            <a:r>
              <a:rPr lang="en-US" sz="1400" smtClean="0">
                <a:solidFill>
                  <a:srgbClr val="FFFF00"/>
                </a:solidFill>
              </a:rPr>
              <a:t>SAN Drive </a:t>
            </a:r>
            <a:r>
              <a:rPr lang="zh-TW" altLang="en-US" sz="1400" smtClean="0">
                <a:solidFill>
                  <a:srgbClr val="FFFF00"/>
                </a:solidFill>
              </a:rPr>
              <a:t>上的唯讀資料庫</a:t>
            </a:r>
            <a:endParaRPr lang="en-US" sz="1400" dirty="0">
              <a:solidFill>
                <a:srgbClr val="FFFF00"/>
              </a:solidFill>
            </a:endParaRPr>
          </a:p>
        </p:txBody>
      </p:sp>
      <p:sp>
        <p:nvSpPr>
          <p:cNvPr id="52" name="Title 1"/>
          <p:cNvSpPr>
            <a:spLocks noGrp="1"/>
          </p:cNvSpPr>
          <p:nvPr>
            <p:ph type="title"/>
          </p:nvPr>
        </p:nvSpPr>
        <p:spPr>
          <a:xfrm>
            <a:off x="387054" y="228600"/>
            <a:ext cx="8375946" cy="553998"/>
          </a:xfrm>
        </p:spPr>
        <p:txBody>
          <a:bodyPr/>
          <a:lstStyle/>
          <a:p>
            <a:r>
              <a:rPr lang="zh-TW" altLang="en-US" sz="4000" smtClean="0"/>
              <a:t>可擴展的共享資料庫</a:t>
            </a:r>
            <a:r>
              <a:rPr lang="en-US" sz="4000" smtClean="0"/>
              <a:t> – </a:t>
            </a:r>
            <a:r>
              <a:rPr lang="zh-TW" altLang="en-US" sz="4000" smtClean="0"/>
              <a:t>實做</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67"/>
                                        </p:tgtEl>
                                      </p:cBhvr>
                                    </p:animEffect>
                                    <p:set>
                                      <p:cBhvr>
                                        <p:cTn id="7" dur="1" fill="hold">
                                          <p:stCondLst>
                                            <p:cond delay="499"/>
                                          </p:stCondLst>
                                        </p:cTn>
                                        <p:tgtEl>
                                          <p:spTgt spid="167"/>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ox(in)">
                                      <p:cBhvr>
                                        <p:cTn id="10" dur="500"/>
                                        <p:tgtEl>
                                          <p:spTgt spid="3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dissolve">
                                      <p:cBhvr>
                                        <p:cTn id="17" dur="500"/>
                                        <p:tgtEl>
                                          <p:spTgt spid="146"/>
                                        </p:tgtEl>
                                      </p:cBhvr>
                                    </p:animEffect>
                                  </p:childTnLst>
                                </p:cTn>
                              </p:par>
                              <p:par>
                                <p:cTn id="18" presetID="9" presetClass="entr" presetSubtype="0" fill="hold" nodeType="withEffect">
                                  <p:stCondLst>
                                    <p:cond delay="0"/>
                                  </p:stCondLst>
                                  <p:childTnLst>
                                    <p:set>
                                      <p:cBhvr>
                                        <p:cTn id="19" dur="1" fill="hold">
                                          <p:stCondLst>
                                            <p:cond delay="0"/>
                                          </p:stCondLst>
                                        </p:cTn>
                                        <p:tgtEl>
                                          <p:spTgt spid="133"/>
                                        </p:tgtEl>
                                        <p:attrNameLst>
                                          <p:attrName>style.visibility</p:attrName>
                                        </p:attrNameLst>
                                      </p:cBhvr>
                                      <p:to>
                                        <p:strVal val="visible"/>
                                      </p:to>
                                    </p:set>
                                    <p:animEffect transition="in" filter="dissolve">
                                      <p:cBhvr>
                                        <p:cTn id="20" dur="500"/>
                                        <p:tgtEl>
                                          <p:spTgt spid="133"/>
                                        </p:tgtEl>
                                      </p:cBhvr>
                                    </p:animEffect>
                                  </p:childTnLst>
                                </p:cTn>
                              </p:par>
                              <p:par>
                                <p:cTn id="21" presetID="9" presetClass="entr" presetSubtype="0" fill="hold" nodeType="with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dissolve">
                                      <p:cBhvr>
                                        <p:cTn id="23" dur="500"/>
                                        <p:tgtEl>
                                          <p:spTgt spid="156"/>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82"/>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4" presetClass="entr" presetSubtype="16" fill="hold" nodeType="withEffect">
                                  <p:stCondLst>
                                    <p:cond delay="0"/>
                                  </p:stCondLst>
                                  <p:childTnLst>
                                    <p:set>
                                      <p:cBhvr>
                                        <p:cTn id="37" dur="1" fill="hold">
                                          <p:stCondLst>
                                            <p:cond delay="0"/>
                                          </p:stCondLst>
                                        </p:cTn>
                                        <p:tgtEl>
                                          <p:spTgt spid="170"/>
                                        </p:tgtEl>
                                        <p:attrNameLst>
                                          <p:attrName>style.visibility</p:attrName>
                                        </p:attrNameLst>
                                      </p:cBhvr>
                                      <p:to>
                                        <p:strVal val="visible"/>
                                      </p:to>
                                    </p:set>
                                    <p:animEffect transition="in" filter="box(in)">
                                      <p:cBhvr>
                                        <p:cTn id="38" dur="500"/>
                                        <p:tgtEl>
                                          <p:spTgt spid="170"/>
                                        </p:tgtEl>
                                      </p:cBhvr>
                                    </p:animEffect>
                                  </p:childTnLst>
                                </p:cTn>
                              </p:par>
                              <p:par>
                                <p:cTn id="39" presetID="4" presetClass="entr" presetSubtype="16" fill="hold" nodeType="withEffect">
                                  <p:stCondLst>
                                    <p:cond delay="0"/>
                                  </p:stCondLst>
                                  <p:childTnLst>
                                    <p:set>
                                      <p:cBhvr>
                                        <p:cTn id="40" dur="1" fill="hold">
                                          <p:stCondLst>
                                            <p:cond delay="0"/>
                                          </p:stCondLst>
                                        </p:cTn>
                                        <p:tgtEl>
                                          <p:spTgt spid="171"/>
                                        </p:tgtEl>
                                        <p:attrNameLst>
                                          <p:attrName>style.visibility</p:attrName>
                                        </p:attrNameLst>
                                      </p:cBhvr>
                                      <p:to>
                                        <p:strVal val="visible"/>
                                      </p:to>
                                    </p:set>
                                    <p:animEffect transition="in" filter="box(in)">
                                      <p:cBhvr>
                                        <p:cTn id="41" dur="500"/>
                                        <p:tgtEl>
                                          <p:spTgt spid="17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111"/>
                                        </p:tgtEl>
                                      </p:cBhvr>
                                    </p:animEffect>
                                    <p:set>
                                      <p:cBhvr>
                                        <p:cTn id="46" dur="1" fill="hold">
                                          <p:stCondLst>
                                            <p:cond delay="499"/>
                                          </p:stCondLst>
                                        </p:cTn>
                                        <p:tgtEl>
                                          <p:spTgt spid="111"/>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13"/>
                                        </p:tgtEl>
                                      </p:cBhvr>
                                    </p:animEffect>
                                    <p:set>
                                      <p:cBhvr>
                                        <p:cTn id="49" dur="1" fill="hold">
                                          <p:stCondLst>
                                            <p:cond delay="499"/>
                                          </p:stCondLst>
                                        </p:cTn>
                                        <p:tgtEl>
                                          <p:spTgt spid="113"/>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15"/>
                                        </p:tgtEl>
                                      </p:cBhvr>
                                    </p:animEffect>
                                    <p:set>
                                      <p:cBhvr>
                                        <p:cTn id="52" dur="1" fill="hold">
                                          <p:stCondLst>
                                            <p:cond delay="499"/>
                                          </p:stCondLst>
                                        </p:cTn>
                                        <p:tgtEl>
                                          <p:spTgt spid="115"/>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17"/>
                                        </p:tgtEl>
                                      </p:cBhvr>
                                    </p:animEffect>
                                    <p:set>
                                      <p:cBhvr>
                                        <p:cTn id="55" dur="1" fill="hold">
                                          <p:stCondLst>
                                            <p:cond delay="499"/>
                                          </p:stCondLst>
                                        </p:cTn>
                                        <p:tgtEl>
                                          <p:spTgt spid="117"/>
                                        </p:tgtEl>
                                        <p:attrNameLst>
                                          <p:attrName>style.visibility</p:attrName>
                                        </p:attrNameLst>
                                      </p:cBhvr>
                                      <p:to>
                                        <p:strVal val="hidden"/>
                                      </p:to>
                                    </p:set>
                                  </p:childTnLst>
                                </p:cTn>
                              </p:par>
                              <p:par>
                                <p:cTn id="56" presetID="9" presetClass="entr" presetSubtype="0"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dissolve">
                                      <p:cBhvr>
                                        <p:cTn id="58" dur="500"/>
                                        <p:tgtEl>
                                          <p:spTgt spid="88"/>
                                        </p:tgtEl>
                                      </p:cBhvr>
                                    </p:animEffect>
                                  </p:childTnLst>
                                </p:cTn>
                              </p:par>
                              <p:par>
                                <p:cTn id="59" presetID="9" presetClass="entr" presetSubtype="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dissolve">
                                      <p:cBhvr>
                                        <p:cTn id="61" dur="500"/>
                                        <p:tgtEl>
                                          <p:spTgt spid="92"/>
                                        </p:tgtEl>
                                      </p:cBhvr>
                                    </p:animEffect>
                                  </p:childTnLst>
                                </p:cTn>
                              </p:par>
                              <p:par>
                                <p:cTn id="62" presetID="9" presetClass="entr" presetSubtype="0" fill="hold"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dissolve">
                                      <p:cBhvr>
                                        <p:cTn id="64" dur="500"/>
                                        <p:tgtEl>
                                          <p:spTgt spid="96"/>
                                        </p:tgtEl>
                                      </p:cBhvr>
                                    </p:animEffect>
                                  </p:childTnLst>
                                </p:cTn>
                              </p:par>
                              <p:par>
                                <p:cTn id="65" presetID="9" presetClass="entr" presetSubtype="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dissolve">
                                      <p:cBhvr>
                                        <p:cTn id="6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zh-TW" altLang="en-US" smtClean="0"/>
              <a:t>啟動</a:t>
            </a:r>
            <a:r>
              <a:rPr lang="en-US" smtClean="0"/>
              <a:t> </a:t>
            </a:r>
            <a:r>
              <a:rPr lang="en-US" dirty="0" smtClean="0"/>
              <a:t>SSD Scenario</a:t>
            </a:r>
          </a:p>
        </p:txBody>
      </p:sp>
      <p:sp>
        <p:nvSpPr>
          <p:cNvPr id="72709" name="Rectangle 5"/>
          <p:cNvSpPr>
            <a:spLocks noGrp="1" noChangeArrowheads="1"/>
          </p:cNvSpPr>
          <p:nvPr>
            <p:ph idx="1"/>
          </p:nvPr>
        </p:nvSpPr>
        <p:spPr>
          <a:xfrm>
            <a:off x="381000" y="1412875"/>
            <a:ext cx="8382000" cy="4530471"/>
          </a:xfrm>
        </p:spPr>
        <p:txBody>
          <a:bodyPr/>
          <a:lstStyle/>
          <a:p>
            <a:r>
              <a:rPr lang="en-US" sz="2400" dirty="0" err="1" smtClean="0"/>
              <a:t>DBStorageLocation</a:t>
            </a:r>
            <a:endParaRPr lang="en-US" sz="2400" dirty="0" smtClean="0"/>
          </a:p>
          <a:p>
            <a:pPr lvl="1"/>
            <a:r>
              <a:rPr lang="zh-TW" altLang="en-US" sz="2000" smtClean="0"/>
              <a:t>能儲存資料庫在伺服器的資料目錄之外</a:t>
            </a:r>
            <a:endParaRPr lang="en-US" sz="2000" dirty="0" smtClean="0"/>
          </a:p>
          <a:p>
            <a:pPr lvl="1"/>
            <a:r>
              <a:rPr lang="en-US" sz="2000" smtClean="0"/>
              <a:t>SAN drive</a:t>
            </a:r>
            <a:r>
              <a:rPr lang="zh-TW" altLang="en-US" sz="2000" smtClean="0"/>
              <a:t>，</a:t>
            </a:r>
            <a:r>
              <a:rPr lang="en-US" sz="2000" smtClean="0"/>
              <a:t>NAS </a:t>
            </a:r>
            <a:r>
              <a:rPr lang="zh-TW" altLang="en-US" sz="2000" smtClean="0"/>
              <a:t>網路共享，</a:t>
            </a:r>
            <a:r>
              <a:rPr lang="en-US" sz="2000" smtClean="0"/>
              <a:t>flash/SSD</a:t>
            </a:r>
            <a:endParaRPr lang="en-US" sz="2000" dirty="0" smtClean="0"/>
          </a:p>
          <a:p>
            <a:r>
              <a:rPr lang="zh-TW" altLang="en-US" sz="2400" smtClean="0"/>
              <a:t>附加</a:t>
            </a:r>
            <a:r>
              <a:rPr lang="en-US" altLang="zh-TW" sz="2400" smtClean="0"/>
              <a:t>/</a:t>
            </a:r>
            <a:r>
              <a:rPr lang="zh-TW" altLang="en-US" sz="2400" smtClean="0"/>
              <a:t>卸離</a:t>
            </a:r>
            <a:r>
              <a:rPr lang="en-US" altLang="zh-TW" sz="2400" smtClean="0"/>
              <a:t>(</a:t>
            </a:r>
            <a:r>
              <a:rPr lang="en-US" sz="2400" smtClean="0"/>
              <a:t>Attach/Detach</a:t>
            </a:r>
            <a:r>
              <a:rPr lang="en-US" altLang="zh-TW" sz="2400" smtClean="0"/>
              <a:t>)</a:t>
            </a:r>
            <a:endParaRPr lang="en-US" sz="2400" dirty="0" smtClean="0"/>
          </a:p>
          <a:p>
            <a:pPr lvl="1"/>
            <a:r>
              <a:rPr lang="zh-TW" altLang="en-US" sz="2000" smtClean="0"/>
              <a:t>可以附加</a:t>
            </a:r>
            <a:r>
              <a:rPr lang="en-US" altLang="zh-TW" sz="2000" smtClean="0"/>
              <a:t>/</a:t>
            </a:r>
            <a:r>
              <a:rPr lang="zh-TW" altLang="en-US" sz="2000" smtClean="0"/>
              <a:t>卸離資料庫</a:t>
            </a:r>
            <a:endParaRPr lang="en-US" sz="2000" dirty="0" smtClean="0"/>
          </a:p>
          <a:p>
            <a:pPr lvl="1"/>
            <a:r>
              <a:rPr lang="zh-TW" altLang="en-US" sz="2000" smtClean="0"/>
              <a:t>可以從任何位置附加</a:t>
            </a:r>
            <a:endParaRPr lang="en-US" sz="2000" dirty="0" smtClean="0"/>
          </a:p>
          <a:p>
            <a:pPr lvl="1"/>
            <a:r>
              <a:rPr lang="zh-TW" altLang="en-US" sz="2000" smtClean="0"/>
              <a:t>附加成唯讀或可讀寫</a:t>
            </a:r>
            <a:endParaRPr lang="en-US" sz="2000" dirty="0" smtClean="0"/>
          </a:p>
          <a:p>
            <a:pPr lvl="1"/>
            <a:r>
              <a:rPr lang="zh-TW" altLang="en-US" sz="2000" smtClean="0"/>
              <a:t>多個執行個體可附加成唯獨</a:t>
            </a:r>
            <a:r>
              <a:rPr lang="en-US" sz="2000" smtClean="0"/>
              <a:t>(</a:t>
            </a:r>
            <a:r>
              <a:rPr lang="zh-TW" altLang="en-US" sz="2000" smtClean="0"/>
              <a:t>共享</a:t>
            </a:r>
            <a:r>
              <a:rPr lang="en-US" sz="2000" smtClean="0"/>
              <a:t>)</a:t>
            </a:r>
            <a:endParaRPr lang="en-US" sz="2000" dirty="0" smtClean="0"/>
          </a:p>
          <a:p>
            <a:pPr lvl="1"/>
            <a:r>
              <a:rPr lang="zh-TW" altLang="en-US" sz="2000" smtClean="0"/>
              <a:t>只有一個執行個體可附加成可讀寫</a:t>
            </a:r>
            <a:r>
              <a:rPr lang="en-US" sz="2000" smtClean="0"/>
              <a:t>(</a:t>
            </a:r>
            <a:r>
              <a:rPr lang="zh-TW" altLang="en-US" sz="2000" smtClean="0"/>
              <a:t>互斥</a:t>
            </a:r>
            <a:r>
              <a:rPr lang="en-US" sz="2000" smtClean="0"/>
              <a:t>)</a:t>
            </a:r>
            <a:endParaRPr lang="en-US" sz="2000" dirty="0" smtClean="0"/>
          </a:p>
          <a:p>
            <a:r>
              <a:rPr lang="zh-TW" altLang="en-US" sz="2400" smtClean="0"/>
              <a:t>強化唯讀</a:t>
            </a:r>
            <a:endParaRPr lang="en-US" sz="2400" dirty="0" smtClean="0"/>
          </a:p>
          <a:p>
            <a:pPr lvl="1"/>
            <a:r>
              <a:rPr lang="zh-TW" altLang="en-US" sz="2000" smtClean="0"/>
              <a:t>禁止所有個更新</a:t>
            </a:r>
            <a:r>
              <a:rPr lang="en-US" sz="2000" smtClean="0"/>
              <a:t> (processing</a:t>
            </a:r>
            <a:r>
              <a:rPr lang="zh-TW" altLang="en-US" sz="2000" smtClean="0"/>
              <a:t>、</a:t>
            </a:r>
            <a:r>
              <a:rPr lang="en-US" sz="2000" smtClean="0"/>
              <a:t>writeback</a:t>
            </a:r>
            <a:r>
              <a:rPr lang="zh-TW" altLang="en-US" sz="2000" smtClean="0"/>
              <a:t>、</a:t>
            </a:r>
            <a:r>
              <a:rPr lang="en-US" sz="2000" smtClean="0"/>
              <a:t>restore…</a:t>
            </a:r>
            <a:r>
              <a:rPr lang="zh-TW" altLang="en-US" sz="2000" smtClean="0"/>
              <a:t>等等</a:t>
            </a:r>
            <a:r>
              <a:rPr lang="en-US" sz="2000" smtClean="0"/>
              <a:t>)</a:t>
            </a:r>
            <a:endParaRPr lang="en-US" sz="2000" dirty="0" smtClean="0"/>
          </a:p>
          <a:p>
            <a:pPr lvl="1"/>
            <a:r>
              <a:rPr lang="zh-TW" altLang="en-US" sz="2000" smtClean="0"/>
              <a:t>禁止 </a:t>
            </a:r>
            <a:r>
              <a:rPr lang="en-US" sz="2000" smtClean="0"/>
              <a:t>lazy </a:t>
            </a:r>
            <a:r>
              <a:rPr lang="en-US" sz="2000" dirty="0" smtClean="0"/>
              <a:t>processing, proactive caching</a:t>
            </a:r>
          </a:p>
          <a:p>
            <a:pPr lvl="1"/>
            <a:r>
              <a:rPr lang="zh-TW" altLang="en-US" sz="2000" smtClean="0"/>
              <a:t>允許從唯讀媒體載入資料庫</a:t>
            </a:r>
            <a:endParaRPr lang="en-US" sz="20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t>資料倉儲</a:t>
            </a:r>
            <a:r>
              <a:rPr lang="en-US" altLang="zh-TW" dirty="0" smtClean="0"/>
              <a:t>(Data Warehouse)</a:t>
            </a:r>
            <a:r>
              <a:rPr lang="zh-TW" altLang="en-US" dirty="0" smtClean="0"/>
              <a:t>的增強</a:t>
            </a:r>
            <a:endParaRPr lang="en-US" altLang="zh-TW" dirty="0" smtClean="0"/>
          </a:p>
          <a:p>
            <a:r>
              <a:rPr lang="en-US" altLang="zh-TW" dirty="0" smtClean="0"/>
              <a:t>Integration Services</a:t>
            </a:r>
            <a:r>
              <a:rPr lang="zh-TW" altLang="en-US" dirty="0" smtClean="0"/>
              <a:t> 的增強</a:t>
            </a:r>
            <a:endParaRPr lang="en-US" altLang="zh-TW" dirty="0" smtClean="0"/>
          </a:p>
          <a:p>
            <a:r>
              <a:rPr lang="en-US" altLang="zh-TW" dirty="0" smtClean="0"/>
              <a:t>Analysis Services</a:t>
            </a:r>
            <a:r>
              <a:rPr lang="zh-TW" altLang="en-US" dirty="0" smtClean="0"/>
              <a:t> 的增強</a:t>
            </a:r>
          </a:p>
          <a:p>
            <a:r>
              <a:rPr lang="en-US" altLang="zh-TW" dirty="0" smtClean="0">
                <a:solidFill>
                  <a:srgbClr val="FFC000"/>
                </a:solidFill>
              </a:rPr>
              <a:t>Reporting Services</a:t>
            </a:r>
            <a:r>
              <a:rPr lang="zh-TW" altLang="en-US" dirty="0" smtClean="0">
                <a:solidFill>
                  <a:srgbClr val="FFC000"/>
                </a:solidFill>
              </a:rPr>
              <a:t> 的增強</a:t>
            </a:r>
            <a:endParaRPr lang="en-US" altLang="zh-TW" dirty="0" smtClean="0">
              <a:solidFill>
                <a:srgbClr val="FFC000"/>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6370" name="Group 130"/>
          <p:cNvGraphicFramePr>
            <a:graphicFrameLocks noGrp="1"/>
          </p:cNvGraphicFramePr>
          <p:nvPr>
            <p:ph sz="quarter" idx="4294967295"/>
          </p:nvPr>
        </p:nvGraphicFramePr>
        <p:xfrm>
          <a:off x="6251575" y="2462213"/>
          <a:ext cx="2522538" cy="365760"/>
        </p:xfrm>
        <a:graphic>
          <a:graphicData uri="http://schemas.openxmlformats.org/drawingml/2006/table">
            <a:tbl>
              <a:tblPr/>
              <a:tblGrid>
                <a:gridCol w="841375"/>
                <a:gridCol w="839788"/>
                <a:gridCol w="841375"/>
              </a:tblGrid>
              <a:tr h="352425">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2001</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2002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375" name="Group 135"/>
          <p:cNvGraphicFramePr>
            <a:graphicFrameLocks noGrp="1"/>
          </p:cNvGraphicFramePr>
          <p:nvPr>
            <p:ph sz="quarter" idx="4294967295"/>
          </p:nvPr>
        </p:nvGraphicFramePr>
        <p:xfrm>
          <a:off x="6246813" y="2816225"/>
          <a:ext cx="2522537" cy="749301"/>
        </p:xfrm>
        <a:graphic>
          <a:graphicData uri="http://schemas.openxmlformats.org/drawingml/2006/table">
            <a:tbl>
              <a:tblPr/>
              <a:tblGrid>
                <a:gridCol w="841375"/>
                <a:gridCol w="839787"/>
                <a:gridCol w="841375"/>
              </a:tblGrid>
              <a:tr h="369888">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1,115</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1,331</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2,446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642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794</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5914" name="Group 26"/>
          <p:cNvGraphicFramePr>
            <a:graphicFrameLocks noGrp="1"/>
          </p:cNvGraphicFramePr>
          <p:nvPr>
            <p:ph sz="quarter" idx="4294967295"/>
          </p:nvPr>
        </p:nvGraphicFramePr>
        <p:xfrm>
          <a:off x="6248400" y="3552825"/>
          <a:ext cx="2514600" cy="1097280"/>
        </p:xfrm>
        <a:graphic>
          <a:graphicData uri="http://schemas.openxmlformats.org/drawingml/2006/table">
            <a:tbl>
              <a:tblPr/>
              <a:tblGrid>
                <a:gridCol w="838200"/>
                <a:gridCol w="838200"/>
                <a:gridCol w="838200"/>
              </a:tblGrid>
              <a:tr h="228600">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11,156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13,312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24,468</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1,523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6,421</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7,944</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13,946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21,706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35,653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366" name="Group 126"/>
          <p:cNvGraphicFramePr>
            <a:graphicFrameLocks noGrp="1"/>
          </p:cNvGraphicFramePr>
          <p:nvPr>
            <p:ph sz="quarter" idx="4294967295"/>
          </p:nvPr>
        </p:nvGraphicFramePr>
        <p:xfrm>
          <a:off x="3733800" y="2457450"/>
          <a:ext cx="2514600" cy="2194560"/>
        </p:xfrm>
        <a:graphic>
          <a:graphicData uri="http://schemas.openxmlformats.org/drawingml/2006/table">
            <a:tbl>
              <a:tblPr/>
              <a:tblGrid>
                <a:gridCol w="1219200"/>
                <a:gridCol w="1295400"/>
              </a:tblGrid>
              <a:tr h="228600">
                <a:tc gridSpan="2">
                  <a:txBody>
                    <a:bodyPr/>
                    <a:lstStyle/>
                    <a:p>
                      <a:pPr marL="0" marR="0" lvl="0" indent="0" algn="l" defTabSz="914400" rtl="0" eaLnBrk="1" fontAlgn="base" latinLnBrk="0" hangingPunct="1">
                        <a:lnSpc>
                          <a:spcPct val="100000"/>
                        </a:lnSpc>
                        <a:spcBef>
                          <a:spcPct val="3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98438">
                <a:tc rowSpan="2">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Retail</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Acme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Nadir, Inc.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rowSpan="2">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Wholesale</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ABC Corp.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XYZ, Ltd.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gridSpan="2">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Grand Total</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aphicFrame>
        <p:nvGraphicFramePr>
          <p:cNvPr id="906367" name="Group 127"/>
          <p:cNvGraphicFramePr>
            <a:graphicFrameLocks noGrp="1"/>
          </p:cNvGraphicFramePr>
          <p:nvPr/>
        </p:nvGraphicFramePr>
        <p:xfrm>
          <a:off x="609600" y="2108200"/>
          <a:ext cx="1752600" cy="2926080"/>
        </p:xfrm>
        <a:graphic>
          <a:graphicData uri="http://schemas.openxmlformats.org/drawingml/2006/table">
            <a:tbl>
              <a:tblPr/>
              <a:tblGrid>
                <a:gridCol w="1752600"/>
              </a:tblGrid>
              <a:tr h="279400">
                <a:tc>
                  <a:txBody>
                    <a:bodyPr/>
                    <a:lstStyle/>
                    <a:p>
                      <a:pPr marL="0" marR="0" lvl="0" indent="0" algn="l" defTabSz="914400" rtl="0" eaLnBrk="1" fontAlgn="base" latinLnBrk="0" hangingPunct="1">
                        <a:lnSpc>
                          <a:spcPct val="100000"/>
                        </a:lnSpc>
                        <a:spcBef>
                          <a:spcPct val="3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Customer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Retail</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742950" marR="0" lvl="1" indent="-285750" algn="l" defTabSz="914400" rtl="0" eaLnBrk="1" fontAlgn="base" latinLnBrk="0" hangingPunct="1">
                        <a:lnSpc>
                          <a:spcPct val="100000"/>
                        </a:lnSpc>
                        <a:spcBef>
                          <a:spcPct val="0"/>
                        </a:spcBef>
                        <a:spcAft>
                          <a:spcPct val="0"/>
                        </a:spcAft>
                        <a:buClr>
                          <a:schemeClr val="tx2"/>
                        </a:buClr>
                        <a:buSzPct val="75000"/>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Acme</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742950" marR="0" lvl="1" indent="-285750" algn="l" defTabSz="914400" rtl="0" eaLnBrk="1" fontAlgn="base" latinLnBrk="0" hangingPunct="1">
                        <a:lnSpc>
                          <a:spcPct val="100000"/>
                        </a:lnSpc>
                        <a:spcBef>
                          <a:spcPct val="0"/>
                        </a:spcBef>
                        <a:spcAft>
                          <a:spcPct val="0"/>
                        </a:spcAft>
                        <a:buClr>
                          <a:schemeClr val="tx2"/>
                        </a:buClr>
                        <a:buSzPct val="75000"/>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Nadir, Inc.</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Wholesale</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742950" marR="0" lvl="1" indent="-285750" algn="l" defTabSz="914400" rtl="0" eaLnBrk="1" fontAlgn="base" latinLnBrk="0" hangingPunct="1">
                        <a:lnSpc>
                          <a:spcPct val="100000"/>
                        </a:lnSpc>
                        <a:spcBef>
                          <a:spcPct val="0"/>
                        </a:spcBef>
                        <a:spcAft>
                          <a:spcPct val="0"/>
                        </a:spcAft>
                        <a:buClr>
                          <a:schemeClr val="tx2"/>
                        </a:buClr>
                        <a:buSzPct val="75000"/>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ABC Corp.</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742950" marR="0" lvl="1" indent="-285750" algn="l" defTabSz="914400" rtl="0" eaLnBrk="1" fontAlgn="base" latinLnBrk="0" hangingPunct="1">
                        <a:lnSpc>
                          <a:spcPct val="100000"/>
                        </a:lnSpc>
                        <a:spcBef>
                          <a:spcPct val="0"/>
                        </a:spcBef>
                        <a:spcAft>
                          <a:spcPct val="0"/>
                        </a:spcAft>
                        <a:buClr>
                          <a:schemeClr val="tx2"/>
                        </a:buClr>
                        <a:buSzPct val="75000"/>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XYZ, Ltd.</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Grand Total</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6022" name="Group 134"/>
          <p:cNvGraphicFramePr>
            <a:graphicFrameLocks noGrp="1"/>
          </p:cNvGraphicFramePr>
          <p:nvPr/>
        </p:nvGraphicFramePr>
        <p:xfrm>
          <a:off x="2362200" y="2108200"/>
          <a:ext cx="990600" cy="2926080"/>
        </p:xfrm>
        <a:graphic>
          <a:graphicData uri="http://schemas.openxmlformats.org/drawingml/2006/table">
            <a:tbl>
              <a:tblPr/>
              <a:tblGrid>
                <a:gridCol w="990600"/>
              </a:tblGrid>
              <a:tr h="180975">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Growth</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3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322%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3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322%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56%</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5991" name="Text Box 103"/>
          <p:cNvSpPr txBox="1">
            <a:spLocks noChangeArrowheads="1"/>
          </p:cNvSpPr>
          <p:nvPr/>
        </p:nvSpPr>
        <p:spPr bwMode="auto">
          <a:xfrm>
            <a:off x="2438400" y="533400"/>
            <a:ext cx="1290638" cy="762000"/>
          </a:xfrm>
          <a:prstGeom prst="rect">
            <a:avLst/>
          </a:prstGeom>
          <a:noFill/>
          <a:ln w="9525">
            <a:noFill/>
            <a:miter lim="800000"/>
            <a:headEnd/>
            <a:tailEnd/>
          </a:ln>
        </p:spPr>
        <p:txBody>
          <a:bodyPr wrap="none">
            <a:spAutoFit/>
          </a:bodyPr>
          <a:lstStyle/>
          <a:p>
            <a:pPr algn="l" defTabSz="912813">
              <a:lnSpc>
                <a:spcPct val="100000"/>
              </a:lnSpc>
              <a:spcBef>
                <a:spcPct val="0"/>
              </a:spcBef>
            </a:pPr>
            <a:r>
              <a:rPr lang="en-US" sz="4400" b="1">
                <a:effectLst/>
                <a:latin typeface="Segoe" pitchFamily="34" charset="0"/>
              </a:rPr>
              <a:t>Tabl</a:t>
            </a:r>
          </a:p>
        </p:txBody>
      </p:sp>
      <p:sp>
        <p:nvSpPr>
          <p:cNvPr id="165992" name="Text Box 104"/>
          <p:cNvSpPr txBox="1">
            <a:spLocks noChangeArrowheads="1"/>
          </p:cNvSpPr>
          <p:nvPr/>
        </p:nvSpPr>
        <p:spPr bwMode="auto">
          <a:xfrm>
            <a:off x="5627688" y="533400"/>
            <a:ext cx="620712" cy="762000"/>
          </a:xfrm>
          <a:prstGeom prst="rect">
            <a:avLst/>
          </a:prstGeom>
          <a:noFill/>
          <a:ln w="9525">
            <a:noFill/>
            <a:miter lim="800000"/>
            <a:headEnd/>
            <a:tailEnd/>
          </a:ln>
        </p:spPr>
        <p:txBody>
          <a:bodyPr wrap="none">
            <a:spAutoFit/>
          </a:bodyPr>
          <a:lstStyle/>
          <a:p>
            <a:pPr algn="l" defTabSz="912813">
              <a:lnSpc>
                <a:spcPct val="100000"/>
              </a:lnSpc>
              <a:spcBef>
                <a:spcPct val="0"/>
              </a:spcBef>
            </a:pPr>
            <a:r>
              <a:rPr lang="en-US" sz="4400" b="1">
                <a:effectLst/>
                <a:latin typeface="Segoe" pitchFamily="34" charset="0"/>
              </a:rPr>
              <a:t>ix</a:t>
            </a:r>
          </a:p>
        </p:txBody>
      </p:sp>
      <p:sp>
        <p:nvSpPr>
          <p:cNvPr id="165993" name="Text Box 105"/>
          <p:cNvSpPr txBox="1">
            <a:spLocks noChangeArrowheads="1"/>
          </p:cNvSpPr>
          <p:nvPr/>
        </p:nvSpPr>
        <p:spPr bwMode="auto">
          <a:xfrm>
            <a:off x="3544888" y="533400"/>
            <a:ext cx="2246312" cy="762000"/>
          </a:xfrm>
          <a:prstGeom prst="rect">
            <a:avLst/>
          </a:prstGeom>
          <a:noFill/>
          <a:ln w="9525">
            <a:noFill/>
            <a:miter lim="800000"/>
            <a:headEnd/>
            <a:tailEnd/>
          </a:ln>
        </p:spPr>
        <p:txBody>
          <a:bodyPr wrap="none">
            <a:spAutoFit/>
          </a:bodyPr>
          <a:lstStyle/>
          <a:p>
            <a:pPr algn="l" defTabSz="912813">
              <a:lnSpc>
                <a:spcPct val="100000"/>
              </a:lnSpc>
              <a:spcBef>
                <a:spcPct val="0"/>
              </a:spcBef>
            </a:pPr>
            <a:r>
              <a:rPr lang="en-US" sz="4400" b="1">
                <a:effectLst/>
                <a:latin typeface="Segoe" pitchFamily="34" charset="0"/>
              </a:rPr>
              <a:t>e + Matr</a:t>
            </a:r>
          </a:p>
        </p:txBody>
      </p:sp>
      <p:graphicFrame>
        <p:nvGraphicFramePr>
          <p:cNvPr id="166038" name="Group 150"/>
          <p:cNvGraphicFramePr>
            <a:graphicFrameLocks noGrp="1"/>
          </p:cNvGraphicFramePr>
          <p:nvPr/>
        </p:nvGraphicFramePr>
        <p:xfrm>
          <a:off x="3387725" y="7075488"/>
          <a:ext cx="3505200" cy="365760"/>
        </p:xfrm>
        <a:graphic>
          <a:graphicData uri="http://schemas.openxmlformats.org/drawingml/2006/table">
            <a:tbl>
              <a:tblPr/>
              <a:tblGrid>
                <a:gridCol w="838200"/>
                <a:gridCol w="838200"/>
                <a:gridCol w="838200"/>
                <a:gridCol w="990600"/>
              </a:tblGrid>
              <a:tr h="180975">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1,267</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1,973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bl>
          </a:graphicData>
        </a:graphic>
      </p:graphicFrame>
      <p:graphicFrame>
        <p:nvGraphicFramePr>
          <p:cNvPr id="166031" name="Group 143"/>
          <p:cNvGraphicFramePr>
            <a:graphicFrameLocks noGrp="1"/>
          </p:cNvGraphicFramePr>
          <p:nvPr/>
        </p:nvGraphicFramePr>
        <p:xfrm>
          <a:off x="3389313" y="7483475"/>
          <a:ext cx="3505200" cy="365760"/>
        </p:xfrm>
        <a:graphic>
          <a:graphicData uri="http://schemas.openxmlformats.org/drawingml/2006/table">
            <a:tbl>
              <a:tblPr/>
              <a:tblGrid>
                <a:gridCol w="838200"/>
                <a:gridCol w="838200"/>
                <a:gridCol w="838200"/>
                <a:gridCol w="990600"/>
              </a:tblGrid>
              <a:tr h="228600">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12,679</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19,733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32,412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57%</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bl>
          </a:graphicData>
        </a:graphic>
      </p:graphicFrame>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556E-17 7.47166E-7 L 0.1125 0.00023 " pathEditMode="relative" rAng="0" ptsTypes="AA">
                                      <p:cBhvr>
                                        <p:cTn id="6" dur="2000" fill="hold"/>
                                        <p:tgtEl>
                                          <p:spTgt spid="906367"/>
                                        </p:tgtEl>
                                        <p:attrNameLst>
                                          <p:attrName>ppt_x</p:attrName>
                                          <p:attrName>ppt_y</p:attrName>
                                        </p:attrNameLst>
                                      </p:cBhvr>
                                      <p:rCtr x="56" y="0"/>
                                    </p:animMotion>
                                  </p:childTnLst>
                                </p:cTn>
                              </p:par>
                              <p:par>
                                <p:cTn id="7" presetID="35" presetClass="path" presetSubtype="0" accel="50000" decel="50000" fill="hold" nodeType="withEffect">
                                  <p:stCondLst>
                                    <p:cond delay="0"/>
                                  </p:stCondLst>
                                  <p:childTnLst>
                                    <p:animMotion origin="layout" path="M -3.33333E-6 -3.91858E-6 L -0.31232 -0.04973 " pathEditMode="relative" rAng="0" ptsTypes="AA">
                                      <p:cBhvr>
                                        <p:cTn id="8" dur="2000" fill="hold"/>
                                        <p:tgtEl>
                                          <p:spTgt spid="906370"/>
                                        </p:tgtEl>
                                        <p:attrNameLst>
                                          <p:attrName>ppt_x</p:attrName>
                                          <p:attrName>ppt_y</p:attrName>
                                        </p:attrNameLst>
                                      </p:cBhvr>
                                      <p:rCtr x="-156" y="-25"/>
                                    </p:animMotion>
                                  </p:childTnLst>
                                </p:cTn>
                              </p:par>
                              <p:par>
                                <p:cTn id="9" presetID="63" presetClass="path" presetSubtype="0" accel="50000" decel="50000" fill="hold" nodeType="withEffect">
                                  <p:stCondLst>
                                    <p:cond delay="0"/>
                                  </p:stCondLst>
                                  <p:childTnLst>
                                    <p:animMotion origin="layout" path="M 5.55112E-17 7.47166E-7 L 0.38767 0.00023 " pathEditMode="relative" rAng="0" ptsTypes="AA">
                                      <p:cBhvr>
                                        <p:cTn id="10" dur="2000" fill="hold"/>
                                        <p:tgtEl>
                                          <p:spTgt spid="166022"/>
                                        </p:tgtEl>
                                        <p:attrNameLst>
                                          <p:attrName>ppt_x</p:attrName>
                                          <p:attrName>ppt_y</p:attrName>
                                        </p:attrNameLst>
                                      </p:cBhvr>
                                      <p:rCtr x="194" y="0"/>
                                    </p:animMotion>
                                  </p:childTnLst>
                                </p:cTn>
                              </p:par>
                              <p:par>
                                <p:cTn id="11" presetID="42" presetClass="path" presetSubtype="0" accel="50000" decel="50000" fill="hold" nodeType="withEffect">
                                  <p:stCondLst>
                                    <p:cond delay="0"/>
                                  </p:stCondLst>
                                  <p:childTnLst>
                                    <p:animMotion origin="layout" path="M 3.33333E-6 1.70213E-6 L 3.33333E-6 0.83256 " pathEditMode="relative" rAng="0" ptsTypes="AA">
                                      <p:cBhvr>
                                        <p:cTn id="12" dur="2000" fill="hold"/>
                                        <p:tgtEl>
                                          <p:spTgt spid="906366"/>
                                        </p:tgtEl>
                                        <p:attrNameLst>
                                          <p:attrName>ppt_x</p:attrName>
                                          <p:attrName>ppt_y</p:attrName>
                                        </p:attrNameLst>
                                      </p:cBhvr>
                                      <p:rCtr x="0" y="416"/>
                                    </p:animMotion>
                                  </p:childTnLst>
                                </p:cTn>
                              </p:par>
                              <p:par>
                                <p:cTn id="13" presetID="35" presetClass="path" presetSubtype="0" accel="50000" decel="50000" fill="hold" nodeType="withEffect">
                                  <p:stCondLst>
                                    <p:cond delay="0"/>
                                  </p:stCondLst>
                                  <p:childTnLst>
                                    <p:animMotion origin="layout" path="M -3.33333E-6 -9.2991E-7 L -0.31215 0.00416 " pathEditMode="relative" rAng="0" ptsTypes="AA">
                                      <p:cBhvr>
                                        <p:cTn id="14" dur="2000" fill="hold"/>
                                        <p:tgtEl>
                                          <p:spTgt spid="906375"/>
                                        </p:tgtEl>
                                        <p:attrNameLst>
                                          <p:attrName>ppt_x</p:attrName>
                                          <p:attrName>ppt_y</p:attrName>
                                        </p:attrNameLst>
                                      </p:cBhvr>
                                      <p:rCtr x="-156" y="2"/>
                                    </p:animMotion>
                                  </p:childTnLst>
                                </p:cTn>
                              </p:par>
                              <p:par>
                                <p:cTn id="15" presetID="35" presetClass="path" presetSubtype="0" accel="50000" decel="50000" fill="hold" nodeType="withEffect">
                                  <p:stCondLst>
                                    <p:cond delay="0"/>
                                  </p:stCondLst>
                                  <p:childTnLst>
                                    <p:animMotion origin="layout" path="M -3.33333E-6 -1.73491E-6 L -0.31232 0.05644 " pathEditMode="relative" rAng="0" ptsTypes="AA">
                                      <p:cBhvr>
                                        <p:cTn id="16" dur="2000" fill="hold"/>
                                        <p:tgtEl>
                                          <p:spTgt spid="165914"/>
                                        </p:tgtEl>
                                        <p:attrNameLst>
                                          <p:attrName>ppt_x</p:attrName>
                                          <p:attrName>ppt_y</p:attrName>
                                        </p:attrNameLst>
                                      </p:cBhvr>
                                      <p:rCtr x="-156" y="28"/>
                                    </p:animMotion>
                                  </p:childTnLst>
                                </p:cTn>
                              </p:par>
                              <p:par>
                                <p:cTn id="17" presetID="64" presetClass="path" presetSubtype="0" accel="50000" decel="50000" fill="hold" nodeType="withEffect">
                                  <p:stCondLst>
                                    <p:cond delay="0"/>
                                  </p:stCondLst>
                                  <p:childTnLst>
                                    <p:animMotion origin="layout" path="M -2.77778E-6 1.11034E-6 L 0.00087 -0.6706 " pathEditMode="relative" rAng="0" ptsTypes="AA">
                                      <p:cBhvr>
                                        <p:cTn id="18" dur="2000" fill="hold"/>
                                        <p:tgtEl>
                                          <p:spTgt spid="166038"/>
                                        </p:tgtEl>
                                        <p:attrNameLst>
                                          <p:attrName>ppt_x</p:attrName>
                                          <p:attrName>ppt_y</p:attrName>
                                        </p:attrNameLst>
                                      </p:cBhvr>
                                      <p:rCtr x="0" y="-335"/>
                                    </p:animMotion>
                                  </p:childTnLst>
                                </p:cTn>
                              </p:par>
                              <p:par>
                                <p:cTn id="19" presetID="64" presetClass="path" presetSubtype="0" accel="50000" decel="50000" fill="hold" nodeType="withEffect">
                                  <p:stCondLst>
                                    <p:cond delay="0"/>
                                  </p:stCondLst>
                                  <p:childTnLst>
                                    <p:animMotion origin="layout" path="M 0.0085 -0.02105 L 3.61111E-6 -0.57183 " pathEditMode="relative" rAng="0" ptsTypes="AA">
                                      <p:cBhvr>
                                        <p:cTn id="20" dur="2000" fill="hold"/>
                                        <p:tgtEl>
                                          <p:spTgt spid="166031"/>
                                        </p:tgtEl>
                                        <p:attrNameLst>
                                          <p:attrName>ppt_x</p:attrName>
                                          <p:attrName>ppt_y</p:attrName>
                                        </p:attrNameLst>
                                      </p:cBhvr>
                                      <p:rCtr x="-4" y="-276"/>
                                    </p:animMotion>
                                  </p:childTnLst>
                                </p:cTn>
                              </p:par>
                              <p:par>
                                <p:cTn id="21" presetID="2" presetClass="exit" presetSubtype="1" fill="hold" grpId="0" nodeType="withEffect">
                                  <p:stCondLst>
                                    <p:cond delay="0"/>
                                  </p:stCondLst>
                                  <p:childTnLst>
                                    <p:anim calcmode="lin" valueType="num">
                                      <p:cBhvr additive="base">
                                        <p:cTn id="22" dur="500"/>
                                        <p:tgtEl>
                                          <p:spTgt spid="165993"/>
                                        </p:tgtEl>
                                        <p:attrNameLst>
                                          <p:attrName>ppt_x</p:attrName>
                                        </p:attrNameLst>
                                      </p:cBhvr>
                                      <p:tavLst>
                                        <p:tav tm="0">
                                          <p:val>
                                            <p:strVal val="ppt_x"/>
                                          </p:val>
                                        </p:tav>
                                        <p:tav tm="100000">
                                          <p:val>
                                            <p:strVal val="ppt_x"/>
                                          </p:val>
                                        </p:tav>
                                      </p:tavLst>
                                    </p:anim>
                                    <p:anim calcmode="lin" valueType="num">
                                      <p:cBhvr additive="base">
                                        <p:cTn id="23" dur="500"/>
                                        <p:tgtEl>
                                          <p:spTgt spid="165993"/>
                                        </p:tgtEl>
                                        <p:attrNameLst>
                                          <p:attrName>ppt_y</p:attrName>
                                        </p:attrNameLst>
                                      </p:cBhvr>
                                      <p:tavLst>
                                        <p:tav tm="0">
                                          <p:val>
                                            <p:strVal val="ppt_y"/>
                                          </p:val>
                                        </p:tav>
                                        <p:tav tm="100000">
                                          <p:val>
                                            <p:strVal val="0-ppt_h/2"/>
                                          </p:val>
                                        </p:tav>
                                      </p:tavLst>
                                    </p:anim>
                                    <p:set>
                                      <p:cBhvr>
                                        <p:cTn id="24" dur="1" fill="hold">
                                          <p:stCondLst>
                                            <p:cond delay="499"/>
                                          </p:stCondLst>
                                        </p:cTn>
                                        <p:tgtEl>
                                          <p:spTgt spid="165993"/>
                                        </p:tgtEl>
                                        <p:attrNameLst>
                                          <p:attrName>style.visibility</p:attrName>
                                        </p:attrNameLst>
                                      </p:cBhvr>
                                      <p:to>
                                        <p:strVal val="hidden"/>
                                      </p:to>
                                    </p:set>
                                  </p:childTnLst>
                                </p:cTn>
                              </p:par>
                              <p:par>
                                <p:cTn id="25" presetID="63" presetClass="path" presetSubtype="0" accel="50000" decel="50000" fill="hold" grpId="0" nodeType="withEffect">
                                  <p:stCondLst>
                                    <p:cond delay="0"/>
                                  </p:stCondLst>
                                  <p:childTnLst>
                                    <p:animMotion origin="layout" path="M -2.77778E-6 -8.04997E-7 L 0.10174 -8.04997E-7 " pathEditMode="relative" rAng="0" ptsTypes="AA">
                                      <p:cBhvr>
                                        <p:cTn id="26" dur="2000" fill="hold"/>
                                        <p:tgtEl>
                                          <p:spTgt spid="165991"/>
                                        </p:tgtEl>
                                        <p:attrNameLst>
                                          <p:attrName>ppt_x</p:attrName>
                                          <p:attrName>ppt_y</p:attrName>
                                        </p:attrNameLst>
                                      </p:cBhvr>
                                      <p:rCtr x="51" y="0"/>
                                    </p:animMotion>
                                  </p:childTnLst>
                                </p:cTn>
                              </p:par>
                              <p:par>
                                <p:cTn id="27" presetID="35" presetClass="path" presetSubtype="0" accel="50000" decel="50000" fill="hold" grpId="0" nodeType="withEffect">
                                  <p:stCondLst>
                                    <p:cond delay="0"/>
                                  </p:stCondLst>
                                  <p:childTnLst>
                                    <p:animMotion origin="layout" path="M 4.44444E-6 -8.04997E-7 L -0.12535 -8.04997E-7 " pathEditMode="relative" rAng="0" ptsTypes="AA">
                                      <p:cBhvr>
                                        <p:cTn id="28" dur="2000" fill="hold"/>
                                        <p:tgtEl>
                                          <p:spTgt spid="165992"/>
                                        </p:tgtEl>
                                        <p:attrNameLst>
                                          <p:attrName>ppt_x</p:attrName>
                                          <p:attrName>ppt_y</p:attrName>
                                        </p:attrNameLst>
                                      </p:cBhvr>
                                      <p:rCtr x="-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1" grpId="0"/>
      <p:bldP spid="165992" grpId="0"/>
      <p:bldP spid="16599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TW" altLang="en-US" smtClean="0"/>
              <a:t>資料視覺化全新升級</a:t>
            </a:r>
          </a:p>
        </p:txBody>
      </p:sp>
      <p:sp>
        <p:nvSpPr>
          <p:cNvPr id="18435" name="Rectangle 3"/>
          <p:cNvSpPr>
            <a:spLocks noGrp="1" noChangeArrowheads="1"/>
          </p:cNvSpPr>
          <p:nvPr>
            <p:ph type="body" idx="1"/>
          </p:nvPr>
        </p:nvSpPr>
        <p:spPr>
          <a:xfrm>
            <a:off x="381000" y="1119188"/>
            <a:ext cx="8382000" cy="4572000"/>
          </a:xfrm>
        </p:spPr>
        <p:txBody>
          <a:bodyPr/>
          <a:lstStyle/>
          <a:p>
            <a:r>
              <a:rPr lang="zh-TW" altLang="en-US" sz="2800" dirty="0" smtClean="0"/>
              <a:t>新增圖表類型</a:t>
            </a:r>
          </a:p>
          <a:p>
            <a:pPr lvl="1"/>
            <a:r>
              <a:rPr lang="zh-TW" altLang="en-US" sz="2000" dirty="0" smtClean="0"/>
              <a:t>堆疊圖、範圍圖、箱型圖、金字塔圖、甜甜圈圖</a:t>
            </a:r>
            <a:r>
              <a:rPr lang="en-US" altLang="zh-TW" sz="2000" dirty="0" smtClean="0"/>
              <a:t>…</a:t>
            </a:r>
          </a:p>
          <a:p>
            <a:r>
              <a:rPr lang="zh-TW" altLang="en-US" sz="2800" dirty="0" smtClean="0"/>
              <a:t>強化圖表功能</a:t>
            </a:r>
          </a:p>
          <a:p>
            <a:pPr lvl="1"/>
            <a:r>
              <a:rPr lang="zh-TW" altLang="en-US" sz="2000" dirty="0" smtClean="0"/>
              <a:t>混合圖表</a:t>
            </a:r>
            <a:endParaRPr lang="en-US" altLang="zh-TW" sz="2000" dirty="0" smtClean="0"/>
          </a:p>
          <a:p>
            <a:pPr lvl="1"/>
            <a:r>
              <a:rPr lang="zh-TW" altLang="en-US" sz="2000" dirty="0" smtClean="0"/>
              <a:t>雙軸圖表</a:t>
            </a:r>
            <a:endParaRPr lang="en-US" altLang="zh-TW" sz="2000" dirty="0" smtClean="0"/>
          </a:p>
          <a:p>
            <a:pPr lvl="1"/>
            <a:r>
              <a:rPr lang="zh-TW" altLang="en-US" sz="2000" dirty="0" smtClean="0"/>
              <a:t>導出數列</a:t>
            </a:r>
          </a:p>
          <a:p>
            <a:pPr lvl="1"/>
            <a:r>
              <a:rPr lang="zh-TW" altLang="en-US" sz="2000" dirty="0" smtClean="0"/>
              <a:t>刻度斷層</a:t>
            </a:r>
            <a:endParaRPr lang="en-US" altLang="zh-TW" sz="2000" dirty="0" smtClean="0"/>
          </a:p>
          <a:p>
            <a:pPr lvl="1"/>
            <a:r>
              <a:rPr lang="zh-TW" altLang="en-US" sz="2000" dirty="0" smtClean="0"/>
              <a:t>多重圖例</a:t>
            </a:r>
            <a:endParaRPr lang="en-US" altLang="zh-TW" sz="2000" dirty="0" smtClean="0"/>
          </a:p>
          <a:p>
            <a:pPr lvl="1"/>
            <a:r>
              <a:rPr lang="zh-TW" altLang="en-US" sz="2000" dirty="0" smtClean="0"/>
              <a:t>自動數列標籤</a:t>
            </a:r>
          </a:p>
          <a:p>
            <a:r>
              <a:rPr lang="zh-TW" altLang="en-US" sz="2800" dirty="0" smtClean="0"/>
              <a:t>量測軌</a:t>
            </a:r>
          </a:p>
          <a:p>
            <a:pPr lvl="1"/>
            <a:r>
              <a:rPr lang="zh-TW" altLang="en-US" sz="2000" dirty="0" smtClean="0"/>
              <a:t>各種儀表板型態</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資料視覺化的價值</a:t>
            </a:r>
            <a:endParaRPr lang="en-US" dirty="0"/>
          </a:p>
        </p:txBody>
      </p:sp>
      <p:pic>
        <p:nvPicPr>
          <p:cNvPr id="4097" name="Picture 1"/>
          <p:cNvPicPr>
            <a:picLocks noGrp="1" noChangeAspect="1" noChangeArrowheads="1"/>
          </p:cNvPicPr>
          <p:nvPr>
            <p:ph idx="4294967295"/>
          </p:nvPr>
        </p:nvPicPr>
        <p:blipFill>
          <a:blip r:embed="rId3"/>
          <a:srcRect/>
          <a:stretch>
            <a:fillRect/>
          </a:stretch>
        </p:blipFill>
        <p:spPr bwMode="auto">
          <a:xfrm>
            <a:off x="381000" y="1414463"/>
            <a:ext cx="3433852" cy="4018337"/>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965331" y="1324813"/>
            <a:ext cx="5048866" cy="432863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box(in)">
                                      <p:cBhvr>
                                        <p:cTn id="7"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新圖表功能</a:t>
            </a:r>
            <a:endParaRPr lang="en-US" dirty="0"/>
          </a:p>
        </p:txBody>
      </p:sp>
      <p:sp>
        <p:nvSpPr>
          <p:cNvPr id="3" name="Content Placeholder 2"/>
          <p:cNvSpPr>
            <a:spLocks noGrp="1"/>
          </p:cNvSpPr>
          <p:nvPr>
            <p:ph idx="1"/>
          </p:nvPr>
        </p:nvSpPr>
        <p:spPr>
          <a:xfrm>
            <a:off x="381000" y="989787"/>
            <a:ext cx="7779589" cy="5096780"/>
          </a:xfrm>
        </p:spPr>
        <p:txBody>
          <a:bodyPr/>
          <a:lstStyle/>
          <a:p>
            <a:r>
              <a:rPr lang="zh-TW" altLang="en-US" dirty="0" smtClean="0"/>
              <a:t>多重圖表標題</a:t>
            </a:r>
            <a:r>
              <a:rPr lang="en-US" altLang="zh-TW" dirty="0" smtClean="0"/>
              <a:t>(</a:t>
            </a:r>
            <a:r>
              <a:rPr lang="zh-TW" altLang="en-US" dirty="0" smtClean="0"/>
              <a:t>標題支援運算式</a:t>
            </a:r>
            <a:r>
              <a:rPr lang="en-US" altLang="zh-TW" dirty="0" smtClean="0"/>
              <a:t>)</a:t>
            </a:r>
            <a:endParaRPr lang="en-US" dirty="0" smtClean="0"/>
          </a:p>
          <a:p>
            <a:r>
              <a:rPr lang="zh-TW" altLang="en-US" dirty="0" smtClean="0"/>
              <a:t>多重圖例</a:t>
            </a:r>
            <a:endParaRPr lang="en-US" dirty="0" smtClean="0"/>
          </a:p>
          <a:p>
            <a:r>
              <a:rPr lang="zh-TW" altLang="en-US" dirty="0" smtClean="0"/>
              <a:t>資料點的工具提示</a:t>
            </a:r>
            <a:endParaRPr lang="en-US" dirty="0" smtClean="0"/>
          </a:p>
          <a:p>
            <a:r>
              <a:rPr lang="zh-TW" altLang="en-US" dirty="0" smtClean="0"/>
              <a:t>多重圖表區域</a:t>
            </a:r>
            <a:endParaRPr lang="en-US" dirty="0" smtClean="0"/>
          </a:p>
          <a:p>
            <a:r>
              <a:rPr lang="zh-TW" altLang="en-US" dirty="0" smtClean="0"/>
              <a:t>雙軸圖表</a:t>
            </a:r>
            <a:endParaRPr lang="en-US" dirty="0" smtClean="0"/>
          </a:p>
          <a:p>
            <a:r>
              <a:rPr lang="zh-TW" altLang="en-US" dirty="0" smtClean="0"/>
              <a:t>客製化圖表調色盤</a:t>
            </a:r>
            <a:endParaRPr lang="en-US" dirty="0" smtClean="0"/>
          </a:p>
          <a:p>
            <a:r>
              <a:rPr lang="zh-TW" altLang="en-US" dirty="0" smtClean="0"/>
              <a:t>導出數列</a:t>
            </a:r>
            <a:endParaRPr lang="en-US" dirty="0" smtClean="0"/>
          </a:p>
          <a:p>
            <a:pPr lvl="1"/>
            <a:r>
              <a:rPr lang="zh-TW" altLang="en-US" dirty="0" smtClean="0"/>
              <a:t>平均值、移動平均、保歷加通道</a:t>
            </a:r>
            <a:r>
              <a:rPr lang="en-US" altLang="zh-TW" dirty="0" smtClean="0"/>
              <a:t>(</a:t>
            </a:r>
            <a:r>
              <a:rPr lang="en-US" dirty="0" smtClean="0"/>
              <a:t>Bollinger Bands)</a:t>
            </a:r>
            <a:r>
              <a:rPr lang="zh-TW" altLang="en-US" dirty="0" smtClean="0"/>
              <a:t>、標準差</a:t>
            </a:r>
            <a:r>
              <a:rPr lang="en-US" altLang="zh-TW" dirty="0" smtClean="0"/>
              <a:t>…</a:t>
            </a:r>
            <a:r>
              <a:rPr lang="en-US" dirty="0" smtClean="0"/>
              <a:t> </a:t>
            </a:r>
          </a:p>
          <a:p>
            <a:r>
              <a:rPr lang="zh-TW" altLang="en-US" dirty="0" smtClean="0"/>
              <a:t>刻度斷層</a:t>
            </a:r>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針對 </a:t>
            </a:r>
            <a:r>
              <a:rPr altLang="zh-TW" dirty="0" smtClean="0"/>
              <a:t>DW </a:t>
            </a:r>
            <a:r>
              <a:rPr lang="zh-TW" altLang="en-US" dirty="0" smtClean="0"/>
              <a:t>的新功能</a:t>
            </a:r>
            <a:endParaRPr lang="zh-TW" altLang="en-US" dirty="0"/>
          </a:p>
        </p:txBody>
      </p:sp>
      <p:sp>
        <p:nvSpPr>
          <p:cNvPr id="3" name="內容版面配置區 2"/>
          <p:cNvSpPr>
            <a:spLocks noGrp="1"/>
          </p:cNvSpPr>
          <p:nvPr>
            <p:ph idx="1"/>
          </p:nvPr>
        </p:nvSpPr>
        <p:spPr>
          <a:xfrm>
            <a:off x="381000" y="1412875"/>
            <a:ext cx="8382000" cy="4235006"/>
          </a:xfrm>
        </p:spPr>
        <p:txBody>
          <a:bodyPr/>
          <a:lstStyle/>
          <a:p>
            <a:r>
              <a:rPr lang="zh-TW" altLang="en-US" dirty="0" smtClean="0"/>
              <a:t>資料壓縮</a:t>
            </a:r>
          </a:p>
          <a:p>
            <a:r>
              <a:rPr lang="zh-TW" altLang="en-US" dirty="0" smtClean="0"/>
              <a:t>備份壓縮</a:t>
            </a:r>
          </a:p>
          <a:p>
            <a:r>
              <a:rPr lang="zh-TW" altLang="en-US" dirty="0" smtClean="0"/>
              <a:t>分割資料表 </a:t>
            </a:r>
            <a:r>
              <a:rPr lang="en-US" altLang="zh-TW" dirty="0" smtClean="0"/>
              <a:t>(</a:t>
            </a:r>
            <a:r>
              <a:rPr lang="en-US" dirty="0" smtClean="0"/>
              <a:t>Partitioned table) </a:t>
            </a:r>
            <a:r>
              <a:rPr lang="zh-TW" altLang="en-US" dirty="0" smtClean="0"/>
              <a:t>平行處理</a:t>
            </a:r>
          </a:p>
          <a:p>
            <a:r>
              <a:rPr lang="zh-TW" altLang="en-US" dirty="0" smtClean="0"/>
              <a:t>星狀聯結 </a:t>
            </a:r>
            <a:r>
              <a:rPr lang="en-US" altLang="zh-TW" dirty="0" smtClean="0"/>
              <a:t>(</a:t>
            </a:r>
            <a:r>
              <a:rPr lang="en-US" dirty="0" smtClean="0"/>
              <a:t>Star join) </a:t>
            </a:r>
            <a:r>
              <a:rPr lang="zh-TW" altLang="en-US" dirty="0" smtClean="0"/>
              <a:t>查詢最佳化</a:t>
            </a:r>
          </a:p>
          <a:p>
            <a:r>
              <a:rPr lang="zh-TW" altLang="en-US" dirty="0" smtClean="0"/>
              <a:t>資源管理</a:t>
            </a:r>
          </a:p>
          <a:p>
            <a:r>
              <a:rPr lang="zh-TW" altLang="en-US" dirty="0" smtClean="0"/>
              <a:t>群組集 </a:t>
            </a:r>
            <a:r>
              <a:rPr lang="en-US" altLang="zh-TW" dirty="0" smtClean="0"/>
              <a:t>(</a:t>
            </a:r>
            <a:r>
              <a:rPr lang="en-US" dirty="0" smtClean="0"/>
              <a:t>Grouping sets)</a:t>
            </a:r>
          </a:p>
          <a:p>
            <a:r>
              <a:rPr lang="zh-TW" altLang="en-US" dirty="0" smtClean="0"/>
              <a:t>變更資料擷取 </a:t>
            </a:r>
            <a:r>
              <a:rPr lang="en-US" altLang="zh-TW" dirty="0" smtClean="0"/>
              <a:t>(</a:t>
            </a:r>
            <a:r>
              <a:rPr lang="en-US" dirty="0" smtClean="0"/>
              <a:t>Change data capture</a:t>
            </a:r>
            <a:r>
              <a:rPr lang="en-US" dirty="0" smtClean="0"/>
              <a:t>)</a:t>
            </a:r>
            <a:endParaRPr lang="zh-TW" altLang="en-US" dirty="0" smtClean="0"/>
          </a:p>
          <a:p>
            <a:r>
              <a:rPr lang="en-US" dirty="0" smtClean="0"/>
              <a:t>MERGE SQL </a:t>
            </a:r>
            <a:r>
              <a:rPr lang="zh-TW" altLang="en-US" dirty="0" smtClean="0"/>
              <a:t>陳述</a:t>
            </a:r>
            <a:r>
              <a:rPr lang="zh-TW" altLang="en-US" dirty="0" smtClean="0"/>
              <a:t>式</a:t>
            </a:r>
            <a:endParaRPr lang="zh-TW" altLang="en-US"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zh-TW" altLang="en-US" smtClean="0">
                <a:latin typeface="微軟正黑體" pitchFamily="34" charset="-120"/>
              </a:rPr>
              <a:t>圖表範例</a:t>
            </a:r>
          </a:p>
        </p:txBody>
      </p:sp>
      <p:pic>
        <p:nvPicPr>
          <p:cNvPr id="1026" name="Picture 2"/>
          <p:cNvPicPr>
            <a:picLocks noChangeAspect="1" noChangeArrowheads="1"/>
          </p:cNvPicPr>
          <p:nvPr/>
        </p:nvPicPr>
        <p:blipFill>
          <a:blip r:embed="rId4"/>
          <a:srcRect l="1448" t="1365" r="2483" b="2748"/>
          <a:stretch>
            <a:fillRect/>
          </a:stretch>
        </p:blipFill>
        <p:spPr bwMode="auto">
          <a:xfrm>
            <a:off x="730250" y="1038386"/>
            <a:ext cx="7468353" cy="5098943"/>
          </a:xfrm>
          <a:prstGeom prst="roundRect">
            <a:avLst>
              <a:gd name="adj" fmla="val 2969"/>
            </a:avLst>
          </a:prstGeom>
          <a:noFill/>
          <a:ln>
            <a:noFill/>
          </a:ln>
        </p:spPr>
      </p:pic>
      <p:grpSp>
        <p:nvGrpSpPr>
          <p:cNvPr id="2" name="Group 11"/>
          <p:cNvGrpSpPr>
            <a:grpSpLocks/>
          </p:cNvGrpSpPr>
          <p:nvPr/>
        </p:nvGrpSpPr>
        <p:grpSpPr bwMode="auto">
          <a:xfrm>
            <a:off x="2519363" y="2017713"/>
            <a:ext cx="1100137" cy="1697037"/>
            <a:chOff x="2519930" y="2018434"/>
            <a:chExt cx="1098962" cy="1697041"/>
          </a:xfrm>
        </p:grpSpPr>
        <p:sp>
          <p:nvSpPr>
            <p:cNvPr id="5" name="Rounded Rectangle 4"/>
            <p:cNvSpPr/>
            <p:nvPr/>
          </p:nvSpPr>
          <p:spPr bwMode="auto">
            <a:xfrm>
              <a:off x="2519930" y="2018434"/>
              <a:ext cx="1098962"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zh-TW" altLang="en-US" sz="20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刻度斷層</a:t>
              </a:r>
              <a:endParaRPr lang="en-US" sz="20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19474" name="Picture 56" descr="D:\Pennie's documents\MS Image\NEWFeb15\Arrows Arrow\arrow-21.png"/>
            <p:cNvPicPr>
              <a:picLocks noChangeAspect="1" noChangeArrowheads="1"/>
            </p:cNvPicPr>
            <p:nvPr/>
          </p:nvPicPr>
          <p:blipFill>
            <a:blip r:embed="rId5" cstate="print"/>
            <a:srcRect/>
            <a:stretch>
              <a:fillRect/>
            </a:stretch>
          </p:blipFill>
          <p:spPr bwMode="auto">
            <a:xfrm rot="5400000">
              <a:off x="2674088" y="3194950"/>
              <a:ext cx="705476" cy="335573"/>
            </a:xfrm>
            <a:prstGeom prst="rect">
              <a:avLst/>
            </a:prstGeom>
            <a:noFill/>
            <a:ln w="9525">
              <a:noFill/>
              <a:miter lim="800000"/>
              <a:headEnd/>
              <a:tailEnd/>
            </a:ln>
          </p:spPr>
        </p:pic>
      </p:grpSp>
      <p:grpSp>
        <p:nvGrpSpPr>
          <p:cNvPr id="3" name="Group 12"/>
          <p:cNvGrpSpPr>
            <a:grpSpLocks/>
          </p:cNvGrpSpPr>
          <p:nvPr/>
        </p:nvGrpSpPr>
        <p:grpSpPr bwMode="auto">
          <a:xfrm>
            <a:off x="6329363" y="1171575"/>
            <a:ext cx="1855787" cy="1071563"/>
            <a:chOff x="6329930" y="1171307"/>
            <a:chExt cx="1855059" cy="1072253"/>
          </a:xfrm>
        </p:grpSpPr>
        <p:sp>
          <p:nvSpPr>
            <p:cNvPr id="7" name="Rounded Rectangle 6"/>
            <p:cNvSpPr/>
            <p:nvPr/>
          </p:nvSpPr>
          <p:spPr bwMode="auto">
            <a:xfrm>
              <a:off x="6329930" y="1360607"/>
              <a:ext cx="1098962"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zh-TW" altLang="en-US" sz="20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區域效果</a:t>
              </a:r>
              <a:endParaRPr lang="en-US" sz="20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19470" name="Picture 56" descr="D:\Pennie's documents\MS Image\NEWFeb15\Arrows Arrow\arrow-21.png"/>
            <p:cNvPicPr>
              <a:picLocks noChangeAspect="1" noChangeArrowheads="1"/>
            </p:cNvPicPr>
            <p:nvPr/>
          </p:nvPicPr>
          <p:blipFill>
            <a:blip r:embed="rId5" cstate="print"/>
            <a:srcRect/>
            <a:stretch>
              <a:fillRect/>
            </a:stretch>
          </p:blipFill>
          <p:spPr bwMode="auto">
            <a:xfrm rot="-1078527">
              <a:off x="7479513" y="1171307"/>
              <a:ext cx="705476" cy="335573"/>
            </a:xfrm>
            <a:prstGeom prst="rect">
              <a:avLst/>
            </a:prstGeom>
            <a:noFill/>
            <a:ln w="9525">
              <a:noFill/>
              <a:miter lim="800000"/>
              <a:headEnd/>
              <a:tailEnd/>
            </a:ln>
          </p:spPr>
        </p:pic>
      </p:grpSp>
      <p:grpSp>
        <p:nvGrpSpPr>
          <p:cNvPr id="4" name="Group 13"/>
          <p:cNvGrpSpPr>
            <a:grpSpLocks/>
          </p:cNvGrpSpPr>
          <p:nvPr/>
        </p:nvGrpSpPr>
        <p:grpSpPr bwMode="auto">
          <a:xfrm>
            <a:off x="6623050" y="2622550"/>
            <a:ext cx="1836738" cy="882650"/>
            <a:chOff x="6622987" y="2622247"/>
            <a:chExt cx="1836052" cy="882953"/>
          </a:xfrm>
        </p:grpSpPr>
        <p:pic>
          <p:nvPicPr>
            <p:cNvPr id="19463" name="Picture 56" descr="D:\Pennie's documents\MS Image\NEWFeb15\Arrows Arrow\arrow-21.png"/>
            <p:cNvPicPr>
              <a:picLocks noChangeAspect="1" noChangeArrowheads="1"/>
            </p:cNvPicPr>
            <p:nvPr/>
          </p:nvPicPr>
          <p:blipFill>
            <a:blip r:embed="rId5" cstate="print"/>
            <a:srcRect/>
            <a:stretch>
              <a:fillRect/>
            </a:stretch>
          </p:blipFill>
          <p:spPr bwMode="auto">
            <a:xfrm rot="9142731">
              <a:off x="6622987" y="3023260"/>
              <a:ext cx="705476" cy="335573"/>
            </a:xfrm>
            <a:prstGeom prst="rect">
              <a:avLst/>
            </a:prstGeom>
            <a:noFill/>
            <a:ln w="9525">
              <a:noFill/>
              <a:miter lim="800000"/>
              <a:headEnd/>
              <a:tailEnd/>
            </a:ln>
          </p:spPr>
        </p:pic>
        <p:sp>
          <p:nvSpPr>
            <p:cNvPr id="11" name="Rounded Rectangle 10"/>
            <p:cNvSpPr/>
            <p:nvPr/>
          </p:nvSpPr>
          <p:spPr bwMode="auto">
            <a:xfrm>
              <a:off x="7360077" y="2622247"/>
              <a:ext cx="1098962"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zh-TW" altLang="en-US" sz="20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圖型配色</a:t>
              </a:r>
              <a:endParaRPr lang="en-US" sz="20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zh-TW" altLang="en-US" smtClean="0">
                <a:latin typeface="微軟正黑體" pitchFamily="34" charset="-120"/>
              </a:rPr>
              <a:t>圖表範例</a:t>
            </a:r>
            <a:endParaRPr lang="zh-TW" altLang="en-US" smtClean="0"/>
          </a:p>
        </p:txBody>
      </p:sp>
      <p:pic>
        <p:nvPicPr>
          <p:cNvPr id="3076" name="Picture 4"/>
          <p:cNvPicPr>
            <a:picLocks noChangeAspect="1" noChangeArrowheads="1"/>
          </p:cNvPicPr>
          <p:nvPr/>
        </p:nvPicPr>
        <p:blipFill>
          <a:blip r:embed="rId4"/>
          <a:srcRect l="450" t="1450" r="1351" b="1615"/>
          <a:stretch>
            <a:fillRect/>
          </a:stretch>
        </p:blipFill>
        <p:spPr bwMode="auto">
          <a:xfrm>
            <a:off x="381000" y="991892"/>
            <a:ext cx="8305800" cy="4773477"/>
          </a:xfrm>
          <a:prstGeom prst="roundRect">
            <a:avLst>
              <a:gd name="adj" fmla="val 4078"/>
            </a:avLst>
          </a:prstGeom>
          <a:noFill/>
          <a:ln w="9525">
            <a:noFill/>
            <a:miter lim="800000"/>
            <a:headEnd/>
            <a:tailEnd/>
          </a:ln>
          <a:effectLst/>
        </p:spPr>
      </p:pic>
      <p:grpSp>
        <p:nvGrpSpPr>
          <p:cNvPr id="2" name="Group 13"/>
          <p:cNvGrpSpPr>
            <a:grpSpLocks/>
          </p:cNvGrpSpPr>
          <p:nvPr/>
        </p:nvGrpSpPr>
        <p:grpSpPr bwMode="auto">
          <a:xfrm>
            <a:off x="4040188" y="3703638"/>
            <a:ext cx="1862137" cy="927100"/>
            <a:chOff x="4039900" y="3704237"/>
            <a:chExt cx="1863188" cy="925881"/>
          </a:xfrm>
        </p:grpSpPr>
        <p:sp>
          <p:nvSpPr>
            <p:cNvPr id="6" name="Rounded Rectangle 5"/>
            <p:cNvSpPr/>
            <p:nvPr/>
          </p:nvSpPr>
          <p:spPr bwMode="auto">
            <a:xfrm>
              <a:off x="4788567" y="3777787"/>
              <a:ext cx="1114521" cy="62059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zh-TW" altLang="en-US" sz="14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多重圖表區域</a:t>
              </a:r>
              <a:endParaRPr lang="en-US" sz="14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20504" name="Picture 56" descr="D:\Pennie's documents\MS Image\NEWFeb15\Arrows Arrow\arrow-21.png"/>
            <p:cNvPicPr>
              <a:picLocks noChangeAspect="1" noChangeArrowheads="1"/>
            </p:cNvPicPr>
            <p:nvPr/>
          </p:nvPicPr>
          <p:blipFill>
            <a:blip r:embed="rId5" cstate="print"/>
            <a:srcRect/>
            <a:stretch>
              <a:fillRect/>
            </a:stretch>
          </p:blipFill>
          <p:spPr bwMode="auto">
            <a:xfrm rot="8448890">
              <a:off x="4039901" y="4294545"/>
              <a:ext cx="705476" cy="335573"/>
            </a:xfrm>
            <a:prstGeom prst="rect">
              <a:avLst/>
            </a:prstGeom>
            <a:noFill/>
            <a:ln w="9525">
              <a:noFill/>
              <a:miter lim="800000"/>
              <a:headEnd/>
              <a:tailEnd/>
            </a:ln>
          </p:spPr>
        </p:pic>
        <p:pic>
          <p:nvPicPr>
            <p:cNvPr id="20505" name="Picture 56" descr="D:\Pennie's documents\MS Image\NEWFeb15\Arrows Arrow\arrow-21.png"/>
            <p:cNvPicPr>
              <a:picLocks noChangeAspect="1" noChangeArrowheads="1"/>
            </p:cNvPicPr>
            <p:nvPr/>
          </p:nvPicPr>
          <p:blipFill>
            <a:blip r:embed="rId5" cstate="print"/>
            <a:srcRect/>
            <a:stretch>
              <a:fillRect/>
            </a:stretch>
          </p:blipFill>
          <p:spPr bwMode="auto">
            <a:xfrm rot="-9247557">
              <a:off x="4039900" y="3704237"/>
              <a:ext cx="705476" cy="335573"/>
            </a:xfrm>
            <a:prstGeom prst="rect">
              <a:avLst/>
            </a:prstGeom>
            <a:noFill/>
            <a:ln w="9525">
              <a:noFill/>
              <a:miter lim="800000"/>
              <a:headEnd/>
              <a:tailEnd/>
            </a:ln>
          </p:spPr>
        </p:pic>
      </p:grpSp>
      <p:grpSp>
        <p:nvGrpSpPr>
          <p:cNvPr id="3" name="Group 18"/>
          <p:cNvGrpSpPr>
            <a:grpSpLocks/>
          </p:cNvGrpSpPr>
          <p:nvPr/>
        </p:nvGrpSpPr>
        <p:grpSpPr bwMode="auto">
          <a:xfrm>
            <a:off x="6410325" y="2997200"/>
            <a:ext cx="2063750" cy="766763"/>
            <a:chOff x="6410847" y="2996737"/>
            <a:chExt cx="2063750" cy="766965"/>
          </a:xfrm>
        </p:grpSpPr>
        <p:sp>
          <p:nvSpPr>
            <p:cNvPr id="9" name="Rounded Rectangle 8"/>
            <p:cNvSpPr/>
            <p:nvPr/>
          </p:nvSpPr>
          <p:spPr bwMode="auto">
            <a:xfrm>
              <a:off x="7360076" y="3143108"/>
              <a:ext cx="1114521" cy="62059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zh-TW" altLang="en-US" sz="14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導出數列</a:t>
              </a:r>
              <a:endParaRPr lang="en-US" sz="14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20500" name="Picture 56" descr="D:\Pennie's documents\MS Image\NEWFeb15\Arrows Arrow\arrow-21.png"/>
            <p:cNvPicPr>
              <a:picLocks noChangeAspect="1" noChangeArrowheads="1"/>
            </p:cNvPicPr>
            <p:nvPr/>
          </p:nvPicPr>
          <p:blipFill>
            <a:blip r:embed="rId6"/>
            <a:srcRect/>
            <a:stretch>
              <a:fillRect/>
            </a:stretch>
          </p:blipFill>
          <p:spPr bwMode="auto">
            <a:xfrm rot="-9247557">
              <a:off x="6410847" y="2996737"/>
              <a:ext cx="875764" cy="354296"/>
            </a:xfrm>
            <a:prstGeom prst="rect">
              <a:avLst/>
            </a:prstGeom>
            <a:noFill/>
            <a:ln w="9525">
              <a:noFill/>
              <a:miter lim="800000"/>
              <a:headEnd/>
              <a:tailEnd/>
            </a:ln>
          </p:spPr>
        </p:pic>
      </p:grpSp>
      <p:grpSp>
        <p:nvGrpSpPr>
          <p:cNvPr id="4" name="Group 12"/>
          <p:cNvGrpSpPr>
            <a:grpSpLocks/>
          </p:cNvGrpSpPr>
          <p:nvPr/>
        </p:nvGrpSpPr>
        <p:grpSpPr bwMode="auto">
          <a:xfrm>
            <a:off x="2106613" y="2668588"/>
            <a:ext cx="1114425" cy="1582737"/>
            <a:chOff x="2107099" y="2668484"/>
            <a:chExt cx="1114521" cy="1583284"/>
          </a:xfrm>
        </p:grpSpPr>
        <p:sp>
          <p:nvSpPr>
            <p:cNvPr id="11" name="Rounded Rectangle 10"/>
            <p:cNvSpPr/>
            <p:nvPr/>
          </p:nvSpPr>
          <p:spPr bwMode="auto">
            <a:xfrm>
              <a:off x="2107099" y="3631174"/>
              <a:ext cx="1114521" cy="62059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zh-TW" altLang="en-US" sz="1400" dirty="0">
                  <a:solidFill>
                    <a:srgbClr val="FFFFFF"/>
                  </a:solidFill>
                  <a:effectLst>
                    <a:outerShdw blurRad="38100" dist="38100" dir="2700000" algn="tl">
                      <a:srgbClr val="000000">
                        <a:alpha val="43137"/>
                      </a:srgbClr>
                    </a:outerShdw>
                  </a:effectLst>
                  <a:latin typeface="Calibri" pitchFamily="34" charset="0"/>
                  <a:ea typeface="微軟正黑體" pitchFamily="34" charset="-120"/>
                </a:rPr>
                <a:t>隔行換色</a:t>
              </a:r>
              <a:endParaRPr lang="en-US" sz="1400" dirty="0">
                <a:solidFill>
                  <a:srgbClr val="FFFFFF"/>
                </a:solidFill>
                <a:effectLst>
                  <a:outerShdw blurRad="38100" dist="38100" dir="2700000" algn="tl">
                    <a:srgbClr val="000000">
                      <a:alpha val="43137"/>
                    </a:srgbClr>
                  </a:outerShdw>
                </a:effectLst>
                <a:latin typeface="Calibri" pitchFamily="34" charset="0"/>
                <a:ea typeface="微軟正黑體" pitchFamily="34" charset="-120"/>
              </a:endParaRPr>
            </a:p>
          </p:txBody>
        </p:sp>
        <p:pic>
          <p:nvPicPr>
            <p:cNvPr id="20496" name="Picture 56" descr="D:\Pennie's documents\MS Image\NEWFeb15\Arrows Arrow\arrow-21.png"/>
            <p:cNvPicPr>
              <a:picLocks noChangeAspect="1" noChangeArrowheads="1"/>
            </p:cNvPicPr>
            <p:nvPr/>
          </p:nvPicPr>
          <p:blipFill>
            <a:blip r:embed="rId6"/>
            <a:srcRect/>
            <a:stretch>
              <a:fillRect/>
            </a:stretch>
          </p:blipFill>
          <p:spPr bwMode="auto">
            <a:xfrm rot="-7336511">
              <a:off x="1852351" y="2929218"/>
              <a:ext cx="875764" cy="354296"/>
            </a:xfrm>
            <a:prstGeom prst="rect">
              <a:avLst/>
            </a:prstGeom>
            <a:noFill/>
            <a:ln w="9525">
              <a:noFill/>
              <a:miter lim="800000"/>
              <a:headEnd/>
              <a:tailEnd/>
            </a:ln>
          </p:spPr>
        </p:pic>
      </p:grpSp>
      <p:grpSp>
        <p:nvGrpSpPr>
          <p:cNvPr id="5" name="Group 19"/>
          <p:cNvGrpSpPr>
            <a:grpSpLocks/>
          </p:cNvGrpSpPr>
          <p:nvPr/>
        </p:nvGrpSpPr>
        <p:grpSpPr bwMode="auto">
          <a:xfrm>
            <a:off x="2581275" y="1782763"/>
            <a:ext cx="2206625" cy="2682875"/>
            <a:chOff x="2581154" y="1783325"/>
            <a:chExt cx="2207253" cy="2681831"/>
          </a:xfrm>
        </p:grpSpPr>
        <p:sp>
          <p:nvSpPr>
            <p:cNvPr id="16" name="Rounded Rectangle 15"/>
            <p:cNvSpPr/>
            <p:nvPr/>
          </p:nvSpPr>
          <p:spPr bwMode="auto">
            <a:xfrm>
              <a:off x="2581154" y="2080166"/>
              <a:ext cx="1300223" cy="62059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14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4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多重圖例</a:t>
              </a:r>
              <a:endParaRPr lang="en-US" sz="1400"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20491" name="Picture 56" descr="D:\Pennie's documents\MS Image\NEWFeb15\Arrows Arrow\arrow-21.png"/>
            <p:cNvPicPr>
              <a:picLocks noChangeAspect="1" noChangeArrowheads="1"/>
            </p:cNvPicPr>
            <p:nvPr/>
          </p:nvPicPr>
          <p:blipFill>
            <a:blip r:embed="rId6"/>
            <a:srcRect/>
            <a:stretch>
              <a:fillRect/>
            </a:stretch>
          </p:blipFill>
          <p:spPr bwMode="auto">
            <a:xfrm rot="-2043905">
              <a:off x="3912643" y="1783325"/>
              <a:ext cx="875764" cy="354296"/>
            </a:xfrm>
            <a:prstGeom prst="rect">
              <a:avLst/>
            </a:prstGeom>
            <a:noFill/>
            <a:ln w="9525">
              <a:noFill/>
              <a:miter lim="800000"/>
              <a:headEnd/>
              <a:tailEnd/>
            </a:ln>
          </p:spPr>
        </p:pic>
        <p:pic>
          <p:nvPicPr>
            <p:cNvPr id="20492" name="Picture 56" descr="D:\Pennie's documents\MS Image\NEWFeb15\Arrows Arrow\arrow-21.png"/>
            <p:cNvPicPr>
              <a:picLocks noChangeAspect="1" noChangeArrowheads="1"/>
            </p:cNvPicPr>
            <p:nvPr/>
          </p:nvPicPr>
          <p:blipFill>
            <a:blip r:embed="rId6"/>
            <a:srcRect/>
            <a:stretch>
              <a:fillRect/>
            </a:stretch>
          </p:blipFill>
          <p:spPr bwMode="auto">
            <a:xfrm rot="6066237">
              <a:off x="2092306" y="3449016"/>
              <a:ext cx="1677984" cy="354296"/>
            </a:xfrm>
            <a:prstGeom prst="rect">
              <a:avLst/>
            </a:prstGeom>
            <a:noFill/>
            <a:ln w="9525">
              <a:noFill/>
              <a:miter lim="800000"/>
              <a:headEnd/>
              <a:tailEnd/>
            </a:ln>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0-#ppt_w/2"/>
                                          </p:val>
                                        </p:tav>
                                        <p:tav tm="100000">
                                          <p:val>
                                            <p:strVal val="#ppt_x"/>
                                          </p:val>
                                        </p:tav>
                                      </p:tavLst>
                                    </p:anim>
                                    <p:anim calcmode="lin" valueType="num">
                                      <p:cBhvr additive="base">
                                        <p:cTn id="4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nodeType="clickEffect">
                                  <p:stCondLst>
                                    <p:cond delay="0"/>
                                  </p:stCondLst>
                                  <p:childTnLst>
                                    <p:animEffect transition="out" filter="box(in)">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圓餅圖</a:t>
            </a:r>
            <a:endParaRPr lang="zh-TW" altLang="en-US" dirty="0"/>
          </a:p>
        </p:txBody>
      </p:sp>
      <p:sp>
        <p:nvSpPr>
          <p:cNvPr id="3" name="內容版面配置區 2"/>
          <p:cNvSpPr>
            <a:spLocks noGrp="1"/>
          </p:cNvSpPr>
          <p:nvPr>
            <p:ph idx="1"/>
          </p:nvPr>
        </p:nvSpPr>
        <p:spPr>
          <a:xfrm>
            <a:off x="381000" y="1412875"/>
            <a:ext cx="8382000" cy="3354765"/>
          </a:xfrm>
        </p:spPr>
        <p:txBody>
          <a:bodyPr/>
          <a:lstStyle/>
          <a:p>
            <a:r>
              <a:rPr lang="zh-TW" altLang="en-US" dirty="0" smtClean="0"/>
              <a:t>小面積「其他」</a:t>
            </a:r>
            <a:endParaRPr lang="en-US" altLang="zh-TW" dirty="0" smtClean="0"/>
          </a:p>
          <a:p>
            <a:pPr lvl="1"/>
            <a:r>
              <a:rPr lang="en-US" dirty="0" smtClean="0"/>
              <a:t>Custom Attribute. </a:t>
            </a:r>
            <a:r>
              <a:rPr lang="en-US" dirty="0" err="1" smtClean="0"/>
              <a:t>CollectedStyle</a:t>
            </a:r>
            <a:r>
              <a:rPr lang="en-US" dirty="0" smtClean="0"/>
              <a:t>=</a:t>
            </a:r>
            <a:r>
              <a:rPr lang="en-US" dirty="0" err="1" smtClean="0"/>
              <a:t>SingleSlice</a:t>
            </a:r>
            <a:endParaRPr lang="en-US" dirty="0" smtClean="0"/>
          </a:p>
          <a:p>
            <a:pPr lvl="1"/>
            <a:r>
              <a:rPr lang="en-US" dirty="0" err="1" smtClean="0"/>
              <a:t>CollectedThresholdUsePercent</a:t>
            </a:r>
            <a:endParaRPr lang="en-US" dirty="0" smtClean="0"/>
          </a:p>
          <a:p>
            <a:pPr lvl="1"/>
            <a:r>
              <a:rPr lang="en-US" dirty="0" err="1" smtClean="0"/>
              <a:t>CollectedThreshold</a:t>
            </a:r>
            <a:endParaRPr lang="en-US" altLang="zh-TW" dirty="0" smtClean="0"/>
          </a:p>
          <a:p>
            <a:r>
              <a:rPr lang="zh-TW" altLang="en-US" dirty="0" smtClean="0"/>
              <a:t>小面積新圓餅圖</a:t>
            </a:r>
            <a:endParaRPr lang="en-US" altLang="zh-TW" dirty="0" smtClean="0"/>
          </a:p>
          <a:p>
            <a:pPr lvl="1"/>
            <a:r>
              <a:rPr lang="en-US" dirty="0" smtClean="0"/>
              <a:t>Custom Attribute. </a:t>
            </a:r>
            <a:r>
              <a:rPr lang="en-US" dirty="0" err="1" smtClean="0"/>
              <a:t>CollectedStyle</a:t>
            </a:r>
            <a:r>
              <a:rPr lang="en-US" dirty="0" smtClean="0"/>
              <a:t>=</a:t>
            </a:r>
            <a:r>
              <a:rPr lang="en-US" dirty="0" err="1" smtClean="0"/>
              <a:t>CollectedPie</a:t>
            </a:r>
            <a:endParaRPr lang="en-US" dirty="0" smtClean="0"/>
          </a:p>
          <a:p>
            <a:pPr lvl="1"/>
            <a:endParaRPr lang="zh-TW" altLang="en-US" dirty="0"/>
          </a:p>
        </p:txBody>
      </p:sp>
      <p:pic>
        <p:nvPicPr>
          <p:cNvPr id="4" name="圖片 3"/>
          <p:cNvPicPr/>
          <p:nvPr/>
        </p:nvPicPr>
        <p:blipFill>
          <a:blip r:embed="rId2"/>
          <a:srcRect/>
          <a:stretch>
            <a:fillRect/>
          </a:stretch>
        </p:blipFill>
        <p:spPr bwMode="auto">
          <a:xfrm>
            <a:off x="214282" y="4429132"/>
            <a:ext cx="3682992" cy="2076444"/>
          </a:xfrm>
          <a:prstGeom prst="rect">
            <a:avLst/>
          </a:prstGeom>
          <a:noFill/>
          <a:ln w="9525">
            <a:noFill/>
            <a:miter lim="800000"/>
            <a:headEnd/>
            <a:tailEnd/>
          </a:ln>
        </p:spPr>
      </p:pic>
      <p:pic>
        <p:nvPicPr>
          <p:cNvPr id="5" name="圖片 4"/>
          <p:cNvPicPr/>
          <p:nvPr/>
        </p:nvPicPr>
        <p:blipFill>
          <a:blip r:embed="rId3"/>
          <a:srcRect/>
          <a:stretch>
            <a:fillRect/>
          </a:stretch>
        </p:blipFill>
        <p:spPr bwMode="auto">
          <a:xfrm>
            <a:off x="4000496" y="4857760"/>
            <a:ext cx="5092700" cy="1511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zh-TW" altLang="en-US" smtClean="0">
                <a:latin typeface="微軟正黑體" pitchFamily="34" charset="-120"/>
              </a:rPr>
              <a:t>量測軌範例</a:t>
            </a:r>
            <a:endParaRPr lang="zh-TW" altLang="en-US" smtClean="0"/>
          </a:p>
        </p:txBody>
      </p:sp>
      <p:pic>
        <p:nvPicPr>
          <p:cNvPr id="5123" name="Picture 3"/>
          <p:cNvPicPr>
            <a:picLocks noChangeAspect="1" noChangeArrowheads="1"/>
          </p:cNvPicPr>
          <p:nvPr/>
        </p:nvPicPr>
        <p:blipFill>
          <a:blip r:embed="rId3"/>
          <a:srcRect/>
          <a:stretch>
            <a:fillRect/>
          </a:stretch>
        </p:blipFill>
        <p:spPr bwMode="auto">
          <a:xfrm>
            <a:off x="5373185" y="1157469"/>
            <a:ext cx="3143250" cy="4305782"/>
          </a:xfrm>
          <a:prstGeom prst="rect">
            <a:avLst/>
          </a:prstGeom>
          <a:ln w="127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124" name="Picture 4"/>
          <p:cNvPicPr>
            <a:picLocks noChangeAspect="1" noChangeArrowheads="1"/>
          </p:cNvPicPr>
          <p:nvPr/>
        </p:nvPicPr>
        <p:blipFill>
          <a:blip r:embed="rId4"/>
          <a:srcRect/>
          <a:stretch>
            <a:fillRect/>
          </a:stretch>
        </p:blipFill>
        <p:spPr bwMode="auto">
          <a:xfrm>
            <a:off x="358815" y="1134318"/>
            <a:ext cx="4452711" cy="4328933"/>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ounded Rectangle 6"/>
          <p:cNvSpPr/>
          <p:nvPr/>
        </p:nvSpPr>
        <p:spPr bwMode="auto">
          <a:xfrm>
            <a:off x="1342663" y="5629735"/>
            <a:ext cx="2095017"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zh-TW" altLang="en-US" sz="2000" dirty="0">
                <a:solidFill>
                  <a:srgbClr val="FFFFFF"/>
                </a:solidFill>
                <a:effectLst>
                  <a:outerShdw blurRad="38100" dist="38100" dir="2700000" algn="tl">
                    <a:srgbClr val="000000">
                      <a:alpha val="43137"/>
                    </a:srgbClr>
                  </a:outerShdw>
                </a:effectLst>
                <a:latin typeface="Calibri" pitchFamily="34" charset="0"/>
                <a:ea typeface="微軟正黑體" pitchFamily="34" charset="-120"/>
              </a:rPr>
              <a:t>雷達型</a:t>
            </a:r>
            <a:endParaRPr lang="en-US" sz="2000" dirty="0">
              <a:solidFill>
                <a:srgbClr val="FFFFFF"/>
              </a:solidFill>
              <a:effectLst>
                <a:outerShdw blurRad="38100" dist="38100" dir="2700000" algn="tl">
                  <a:srgbClr val="000000">
                    <a:alpha val="43137"/>
                  </a:srgbClr>
                </a:outerShdw>
              </a:effectLst>
              <a:latin typeface="Calibri" pitchFamily="34" charset="0"/>
              <a:ea typeface="微軟正黑體" pitchFamily="34" charset="-120"/>
            </a:endParaRPr>
          </a:p>
        </p:txBody>
      </p:sp>
      <p:sp>
        <p:nvSpPr>
          <p:cNvPr id="8" name="Rounded Rectangle 7"/>
          <p:cNvSpPr/>
          <p:nvPr/>
        </p:nvSpPr>
        <p:spPr bwMode="auto">
          <a:xfrm>
            <a:off x="5853440" y="5629735"/>
            <a:ext cx="2248838"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zh-TW" altLang="en-US" sz="2000" dirty="0">
                <a:solidFill>
                  <a:srgbClr val="FFFFFF"/>
                </a:solidFill>
                <a:effectLst>
                  <a:outerShdw blurRad="38100" dist="38100" dir="2700000" algn="tl">
                    <a:srgbClr val="000000">
                      <a:alpha val="43137"/>
                    </a:srgbClr>
                  </a:outerShdw>
                </a:effectLst>
                <a:latin typeface="Calibri" pitchFamily="34" charset="0"/>
                <a:ea typeface="微軟正黑體" pitchFamily="34" charset="-120"/>
              </a:rPr>
              <a:t>線性</a:t>
            </a:r>
            <a:endParaRPr lang="en-US" sz="2000" dirty="0">
              <a:solidFill>
                <a:srgbClr val="FFFFFF"/>
              </a:solidFill>
              <a:effectLst>
                <a:outerShdw blurRad="38100" dist="38100" dir="2700000" algn="tl">
                  <a:srgbClr val="000000">
                    <a:alpha val="43137"/>
                  </a:srgbClr>
                </a:outerShdw>
              </a:effectLst>
              <a:latin typeface="Calibri" pitchFamily="34" charset="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量測軌結構</a:t>
            </a:r>
            <a:endParaRPr lang="zh-TW" altLang="en-US" dirty="0"/>
          </a:p>
        </p:txBody>
      </p:sp>
      <p:pic>
        <p:nvPicPr>
          <p:cNvPr id="4" name="圖片 3"/>
          <p:cNvPicPr/>
          <p:nvPr/>
        </p:nvPicPr>
        <p:blipFill>
          <a:blip r:embed="rId2"/>
          <a:srcRect/>
          <a:stretch>
            <a:fillRect/>
          </a:stretch>
        </p:blipFill>
        <p:spPr bwMode="auto">
          <a:xfrm>
            <a:off x="642910" y="1571612"/>
            <a:ext cx="7643866" cy="44291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zh-TW" altLang="en-US" smtClean="0"/>
              <a:t>豐富的圖型呈現</a:t>
            </a:r>
          </a:p>
        </p:txBody>
      </p:sp>
      <p:pic>
        <p:nvPicPr>
          <p:cNvPr id="22531" name="Picture 2"/>
          <p:cNvPicPr>
            <a:picLocks noChangeAspect="1" noChangeArrowheads="1"/>
          </p:cNvPicPr>
          <p:nvPr/>
        </p:nvPicPr>
        <p:blipFill>
          <a:blip r:embed="rId3"/>
          <a:srcRect/>
          <a:stretch>
            <a:fillRect/>
          </a:stretch>
        </p:blipFill>
        <p:spPr bwMode="auto">
          <a:xfrm>
            <a:off x="404813" y="1016000"/>
            <a:ext cx="8196262" cy="55229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報表設計工具</a:t>
            </a: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zh-TW" altLang="en-US" dirty="0" smtClean="0"/>
              <a:t>報表設計師</a:t>
            </a:r>
            <a:endParaRPr lang="en-US" altLang="zh-TW" dirty="0" smtClean="0"/>
          </a:p>
          <a:p>
            <a:r>
              <a:rPr lang="zh-TW" altLang="en-US" dirty="0" smtClean="0"/>
              <a:t>報表產生器</a:t>
            </a:r>
            <a:r>
              <a:rPr lang="en-US" altLang="zh-TW" dirty="0" smtClean="0"/>
              <a:t>1.0</a:t>
            </a:r>
          </a:p>
          <a:p>
            <a:r>
              <a:rPr lang="zh-TW" altLang="en-US" dirty="0" smtClean="0"/>
              <a:t>報表產生器</a:t>
            </a:r>
            <a:r>
              <a:rPr lang="en-US" altLang="zh-TW" dirty="0" smtClean="0"/>
              <a:t>2.0</a:t>
            </a:r>
            <a:endParaRPr lang="zh-TW" altLang="en-US" dirty="0"/>
          </a:p>
        </p:txBody>
      </p:sp>
      <p:grpSp>
        <p:nvGrpSpPr>
          <p:cNvPr id="4" name="Group 5"/>
          <p:cNvGrpSpPr>
            <a:grpSpLocks/>
          </p:cNvGrpSpPr>
          <p:nvPr/>
        </p:nvGrpSpPr>
        <p:grpSpPr bwMode="auto">
          <a:xfrm>
            <a:off x="3714744" y="1214422"/>
            <a:ext cx="3667132" cy="3529010"/>
            <a:chOff x="144" y="768"/>
            <a:chExt cx="2592" cy="1920"/>
          </a:xfrm>
          <a:solidFill>
            <a:srgbClr val="00B0F0">
              <a:alpha val="89000"/>
            </a:srgbClr>
          </a:solidFill>
        </p:grpSpPr>
        <p:sp>
          <p:nvSpPr>
            <p:cNvPr id="6" name="Oval 6"/>
            <p:cNvSpPr>
              <a:spLocks noChangeArrowheads="1"/>
            </p:cNvSpPr>
            <p:nvPr/>
          </p:nvSpPr>
          <p:spPr bwMode="auto">
            <a:xfrm>
              <a:off x="144" y="768"/>
              <a:ext cx="2592" cy="1920"/>
            </a:xfrm>
            <a:prstGeom prst="ellipse">
              <a:avLst/>
            </a:prstGeom>
            <a:gr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FFFFFF"/>
                </a:solidFill>
                <a:effectLst>
                  <a:outerShdw blurRad="38100" dist="38100" dir="2700000" algn="tl">
                    <a:srgbClr val="000000">
                      <a:alpha val="43137"/>
                    </a:srgbClr>
                  </a:outerShdw>
                </a:effectLst>
                <a:uLnTx/>
                <a:uFillTx/>
                <a:latin typeface="Calibri"/>
                <a:ea typeface="微軟正黑體" pitchFamily="34" charset="-120"/>
                <a:cs typeface="+mn-cs"/>
              </a:endParaRPr>
            </a:p>
          </p:txBody>
        </p:sp>
        <p:sp>
          <p:nvSpPr>
            <p:cNvPr id="7" name="Rectangle 7"/>
            <p:cNvSpPr>
              <a:spLocks noChangeArrowheads="1"/>
            </p:cNvSpPr>
            <p:nvPr/>
          </p:nvSpPr>
          <p:spPr bwMode="auto">
            <a:xfrm>
              <a:off x="240" y="1536"/>
              <a:ext cx="859" cy="395"/>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Calibri"/>
                  <a:ea typeface="微軟正黑體" pitchFamily="34" charset="-120"/>
                  <a:cs typeface="+mn-cs"/>
                </a:rPr>
                <a:t>Report </a:t>
              </a:r>
            </a:p>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Calibri"/>
                  <a:ea typeface="微軟正黑體" pitchFamily="34" charset="-120"/>
                  <a:cs typeface="+mn-cs"/>
                </a:rPr>
                <a:t>Designer</a:t>
              </a:r>
            </a:p>
          </p:txBody>
        </p:sp>
      </p:grpSp>
      <p:sp>
        <p:nvSpPr>
          <p:cNvPr id="8" name="Oval 12"/>
          <p:cNvSpPr>
            <a:spLocks noChangeArrowheads="1"/>
          </p:cNvSpPr>
          <p:nvPr/>
        </p:nvSpPr>
        <p:spPr bwMode="auto">
          <a:xfrm>
            <a:off x="4842752" y="3880580"/>
            <a:ext cx="2920124" cy="2767851"/>
          </a:xfrm>
          <a:prstGeom prst="ellipse">
            <a:avLst/>
          </a:prstGeom>
          <a:solidFill>
            <a:srgbClr val="7030A0">
              <a:alpha val="55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FFFFFF"/>
              </a:solidFill>
              <a:effectLst>
                <a:outerShdw blurRad="38100" dist="38100" dir="2700000" algn="tl">
                  <a:srgbClr val="000000">
                    <a:alpha val="43137"/>
                  </a:srgbClr>
                </a:outerShdw>
              </a:effectLst>
              <a:uLnTx/>
              <a:uFillTx/>
              <a:latin typeface="Calibri"/>
              <a:ea typeface="微軟正黑體" pitchFamily="34" charset="-120"/>
              <a:cs typeface="+mn-cs"/>
            </a:endParaRPr>
          </a:p>
        </p:txBody>
      </p:sp>
      <p:sp>
        <p:nvSpPr>
          <p:cNvPr id="9" name="Oval 9"/>
          <p:cNvSpPr>
            <a:spLocks noChangeArrowheads="1"/>
          </p:cNvSpPr>
          <p:nvPr/>
        </p:nvSpPr>
        <p:spPr bwMode="auto">
          <a:xfrm>
            <a:off x="5170900" y="1207418"/>
            <a:ext cx="3735585" cy="3459814"/>
          </a:xfrm>
          <a:prstGeom prst="ellipse">
            <a:avLst/>
          </a:prstGeom>
          <a:solidFill>
            <a:srgbClr val="FFFF00">
              <a:alpha val="47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FFFFFF"/>
              </a:solidFill>
              <a:effectLst>
                <a:outerShdw blurRad="38100" dist="38100" dir="2700000" algn="tl">
                  <a:srgbClr val="000000">
                    <a:alpha val="43137"/>
                  </a:srgbClr>
                </a:outerShdw>
              </a:effectLst>
              <a:uLnTx/>
              <a:uFillTx/>
              <a:latin typeface="Calibri"/>
              <a:ea typeface="微軟正黑體" pitchFamily="34" charset="-120"/>
              <a:cs typeface="+mn-cs"/>
            </a:endParaRPr>
          </a:p>
        </p:txBody>
      </p:sp>
      <p:sp>
        <p:nvSpPr>
          <p:cNvPr id="10" name="Rectangle 10"/>
          <p:cNvSpPr>
            <a:spLocks noChangeArrowheads="1"/>
          </p:cNvSpPr>
          <p:nvPr/>
        </p:nvSpPr>
        <p:spPr bwMode="auto">
          <a:xfrm>
            <a:off x="7730288" y="2568984"/>
            <a:ext cx="981456" cy="1048756"/>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Calibri"/>
                <a:ea typeface="微軟正黑體" pitchFamily="34" charset="-120"/>
                <a:cs typeface="+mn-cs"/>
              </a:rPr>
              <a:t>Report</a:t>
            </a:r>
          </a:p>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Calibri"/>
                <a:ea typeface="微軟正黑體" pitchFamily="34" charset="-120"/>
                <a:cs typeface="+mn-cs"/>
              </a:rPr>
              <a:t>Builder</a:t>
            </a:r>
          </a:p>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Calibri"/>
                <a:ea typeface="微軟正黑體" pitchFamily="34" charset="-120"/>
                <a:cs typeface="+mn-cs"/>
              </a:rPr>
              <a:t>2.0</a:t>
            </a:r>
          </a:p>
        </p:txBody>
      </p:sp>
      <p:sp>
        <p:nvSpPr>
          <p:cNvPr id="11" name="Rectangle 13"/>
          <p:cNvSpPr>
            <a:spLocks noChangeArrowheads="1"/>
          </p:cNvSpPr>
          <p:nvPr/>
        </p:nvSpPr>
        <p:spPr bwMode="auto">
          <a:xfrm>
            <a:off x="5320710" y="6003650"/>
            <a:ext cx="1841758" cy="405258"/>
          </a:xfrm>
          <a:prstGeom prst="rect">
            <a:avLst/>
          </a:prstGeom>
          <a:gr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Calibri"/>
                <a:ea typeface="微軟正黑體" pitchFamily="34" charset="-120"/>
                <a:cs typeface="+mn-cs"/>
              </a:rPr>
              <a:t>Report Builder 1.0</a:t>
            </a:r>
          </a:p>
        </p:txBody>
      </p:sp>
      <p:sp>
        <p:nvSpPr>
          <p:cNvPr id="12" name="Text Box 14"/>
          <p:cNvSpPr txBox="1">
            <a:spLocks noChangeArrowheads="1"/>
          </p:cNvSpPr>
          <p:nvPr/>
        </p:nvSpPr>
        <p:spPr bwMode="auto">
          <a:xfrm>
            <a:off x="5197423" y="2237496"/>
            <a:ext cx="1456034" cy="861774"/>
          </a:xfrm>
          <a:prstGeom prst="rect">
            <a:avLst/>
          </a:prstGeom>
          <a:noFill/>
          <a:ln w="9525">
            <a:noFill/>
            <a:miter lim="800000"/>
            <a:headEnd/>
            <a:tailEnd/>
          </a:ln>
        </p:spPr>
        <p:txBody>
          <a:bodyPr wrap="square">
            <a:spAutoFit/>
          </a:bodyPr>
          <a:lstStyle/>
          <a:p>
            <a:pPr algn="ctr" defTabSz="914363" rtl="0"/>
            <a:r>
              <a:rPr lang="zh-TW" altLang="en-US" sz="1600" kern="1200" dirty="0" smtClean="0">
                <a:solidFill>
                  <a:srgbClr val="2F020E"/>
                </a:solidFill>
                <a:effectLst>
                  <a:outerShdw blurRad="38100" dist="38100" dir="2700000" algn="tl">
                    <a:srgbClr val="000000">
                      <a:alpha val="43137"/>
                    </a:srgbClr>
                  </a:outerShdw>
                </a:effectLst>
                <a:latin typeface="Arial" charset="0"/>
                <a:ea typeface="微軟正黑體" pitchFamily="34" charset="-120"/>
                <a:cs typeface="+mn-cs"/>
              </a:rPr>
              <a:t>完整</a:t>
            </a:r>
            <a:r>
              <a:rPr lang="en-US" sz="1600" kern="1200" dirty="0" smtClean="0">
                <a:solidFill>
                  <a:srgbClr val="2F020E"/>
                </a:solidFill>
                <a:effectLst>
                  <a:outerShdw blurRad="38100" dist="38100" dir="2700000" algn="tl">
                    <a:srgbClr val="000000">
                      <a:alpha val="43137"/>
                    </a:srgbClr>
                  </a:outerShdw>
                </a:effectLst>
                <a:latin typeface="Arial" charset="0"/>
                <a:ea typeface="微軟正黑體" pitchFamily="34" charset="-120"/>
                <a:cs typeface="+mn-cs"/>
              </a:rPr>
              <a:t>RDL</a:t>
            </a:r>
            <a:r>
              <a:rPr lang="zh-TW" altLang="en-US" sz="1600" kern="1200" dirty="0" smtClean="0">
                <a:solidFill>
                  <a:srgbClr val="2F020E"/>
                </a:solidFill>
                <a:effectLst>
                  <a:outerShdw blurRad="38100" dist="38100" dir="2700000" algn="tl">
                    <a:srgbClr val="000000">
                      <a:alpha val="43137"/>
                    </a:srgbClr>
                  </a:outerShdw>
                </a:effectLst>
                <a:latin typeface="Arial" charset="0"/>
                <a:ea typeface="微軟正黑體" pitchFamily="34" charset="-120"/>
                <a:cs typeface="+mn-cs"/>
              </a:rPr>
              <a:t>支援</a:t>
            </a:r>
            <a:r>
              <a:rPr lang="en-US" sz="1600" kern="1200" dirty="0" smtClean="0">
                <a:solidFill>
                  <a:srgbClr val="2F020E"/>
                </a:solidFill>
                <a:effectLst>
                  <a:outerShdw blurRad="38100" dist="38100" dir="2700000" algn="tl">
                    <a:srgbClr val="000000">
                      <a:alpha val="43137"/>
                    </a:srgbClr>
                  </a:outerShdw>
                </a:effectLst>
                <a:latin typeface="Arial" charset="0"/>
                <a:ea typeface="微軟正黑體" pitchFamily="34" charset="-120"/>
                <a:cs typeface="+mn-cs"/>
              </a:rPr>
              <a:t> </a:t>
            </a:r>
          </a:p>
          <a:p>
            <a:pPr algn="ctr" defTabSz="914363" rtl="0"/>
            <a:r>
              <a:rPr lang="zh-TW" altLang="en-US" sz="1600" dirty="0" smtClean="0">
                <a:solidFill>
                  <a:srgbClr val="2F020E"/>
                </a:solidFill>
                <a:effectLst>
                  <a:outerShdw blurRad="38100" dist="38100" dir="2700000" algn="tl">
                    <a:srgbClr val="000000">
                      <a:alpha val="43137"/>
                    </a:srgbClr>
                  </a:outerShdw>
                </a:effectLst>
                <a:latin typeface="Arial" charset="0"/>
                <a:ea typeface="微軟正黑體" pitchFamily="34" charset="-120"/>
              </a:rPr>
              <a:t>分享配置介面</a:t>
            </a:r>
            <a:endParaRPr lang="en-US" sz="1600" kern="1200" dirty="0">
              <a:solidFill>
                <a:srgbClr val="2F020E"/>
              </a:solidFill>
              <a:effectLst>
                <a:outerShdw blurRad="38100" dist="38100" dir="2700000" algn="tl">
                  <a:srgbClr val="000000">
                    <a:alpha val="43137"/>
                  </a:srgbClr>
                </a:outerShdw>
              </a:effectLst>
              <a:latin typeface="Arial" charset="0"/>
              <a:ea typeface="微軟正黑體" pitchFamily="34" charset="-120"/>
              <a:cs typeface="+mn-cs"/>
            </a:endParaRPr>
          </a:p>
          <a:p>
            <a:pPr algn="ctr" defTabSz="914363" rtl="0"/>
            <a:endParaRPr lang="en-US" sz="1600" kern="1200" dirty="0">
              <a:solidFill>
                <a:srgbClr val="2F020E"/>
              </a:solidFill>
              <a:effectLst>
                <a:outerShdw blurRad="38100" dist="38100" dir="2700000" algn="tl">
                  <a:srgbClr val="000000">
                    <a:alpha val="43137"/>
                  </a:srgbClr>
                </a:outerShdw>
              </a:effectLst>
              <a:latin typeface="Arial" charset="0"/>
              <a:ea typeface="微軟正黑體" pitchFamily="34" charset="-120"/>
              <a:cs typeface="+mn-cs"/>
            </a:endParaRPr>
          </a:p>
        </p:txBody>
      </p:sp>
      <p:sp>
        <p:nvSpPr>
          <p:cNvPr id="13" name="Text Box 15"/>
          <p:cNvSpPr txBox="1">
            <a:spLocks noChangeArrowheads="1"/>
          </p:cNvSpPr>
          <p:nvPr/>
        </p:nvSpPr>
        <p:spPr bwMode="auto">
          <a:xfrm>
            <a:off x="5521220" y="3862978"/>
            <a:ext cx="1265358" cy="338554"/>
          </a:xfrm>
          <a:prstGeom prst="rect">
            <a:avLst/>
          </a:prstGeom>
          <a:noFill/>
          <a:ln w="9525">
            <a:noFill/>
            <a:miter lim="800000"/>
            <a:headEnd/>
            <a:tailEnd/>
          </a:ln>
        </p:spPr>
        <p:txBody>
          <a:bodyPr wrap="square">
            <a:spAutoFit/>
          </a:bodyPr>
          <a:lstStyle/>
          <a:p>
            <a:pPr algn="l" defTabSz="914363" rtl="0"/>
            <a:r>
              <a:rPr lang="zh-TW" altLang="en-US" sz="1600" kern="1200" dirty="0" smtClean="0">
                <a:solidFill>
                  <a:srgbClr val="2F020E"/>
                </a:solidFill>
                <a:effectLst>
                  <a:outerShdw blurRad="38100" dist="38100" dir="2700000" algn="tl">
                    <a:srgbClr val="000000">
                      <a:alpha val="43137"/>
                    </a:srgbClr>
                  </a:outerShdw>
                </a:effectLst>
                <a:latin typeface="Arial" charset="0"/>
                <a:ea typeface="微軟正黑體" pitchFamily="34" charset="-120"/>
                <a:cs typeface="+mn-cs"/>
              </a:rPr>
              <a:t>報表模型</a:t>
            </a:r>
            <a:endParaRPr lang="en-US" sz="1600" kern="1200" dirty="0">
              <a:solidFill>
                <a:srgbClr val="2F020E"/>
              </a:solidFill>
              <a:effectLst>
                <a:outerShdw blurRad="38100" dist="38100" dir="2700000" algn="tl">
                  <a:srgbClr val="000000">
                    <a:alpha val="43137"/>
                  </a:srgbClr>
                </a:outerShdw>
              </a:effectLst>
              <a:latin typeface="Arial" charset="0"/>
              <a:ea typeface="微軟正黑體" pitchFamily="34" charset="-120"/>
              <a:cs typeface="+mn-cs"/>
            </a:endParaRPr>
          </a:p>
        </p:txBody>
      </p:sp>
      <p:sp>
        <p:nvSpPr>
          <p:cNvPr id="14" name="Text Box 16"/>
          <p:cNvSpPr txBox="1">
            <a:spLocks noChangeArrowheads="1"/>
          </p:cNvSpPr>
          <p:nvPr/>
        </p:nvSpPr>
        <p:spPr bwMode="auto">
          <a:xfrm>
            <a:off x="7506228" y="1672980"/>
            <a:ext cx="1018648" cy="523220"/>
          </a:xfrm>
          <a:prstGeom prst="rect">
            <a:avLst/>
          </a:prstGeom>
          <a:noFill/>
          <a:ln w="9525">
            <a:noFill/>
            <a:miter lim="800000"/>
            <a:headEnd/>
            <a:tailEnd/>
          </a:ln>
        </p:spPr>
        <p:txBody>
          <a:bodyPr wrap="square">
            <a:spAutoFit/>
          </a:bodyPr>
          <a:lstStyle/>
          <a:p>
            <a:pPr algn="l" defTabSz="914363" rtl="0"/>
            <a:r>
              <a:rPr lang="en-US" sz="1400" kern="1200" dirty="0">
                <a:solidFill>
                  <a:sysClr val="windowText" lastClr="000000"/>
                </a:solidFill>
                <a:latin typeface="Arial" charset="0"/>
                <a:ea typeface="微軟正黑體" pitchFamily="34" charset="-120"/>
                <a:cs typeface="+mn-cs"/>
              </a:rPr>
              <a:t>Office </a:t>
            </a:r>
            <a:r>
              <a:rPr lang="en-US" sz="1400" kern="1200" dirty="0" smtClean="0">
                <a:solidFill>
                  <a:sysClr val="windowText" lastClr="000000"/>
                </a:solidFill>
                <a:latin typeface="Arial" charset="0"/>
                <a:ea typeface="微軟正黑體" pitchFamily="34" charset="-120"/>
                <a:cs typeface="+mn-cs"/>
              </a:rPr>
              <a:t>2007</a:t>
            </a:r>
            <a:r>
              <a:rPr lang="zh-TW" altLang="en-US" sz="1400" kern="1200" dirty="0" smtClean="0">
                <a:solidFill>
                  <a:sysClr val="windowText" lastClr="000000"/>
                </a:solidFill>
                <a:latin typeface="Arial" charset="0"/>
                <a:ea typeface="微軟正黑體" pitchFamily="34" charset="-120"/>
                <a:cs typeface="+mn-cs"/>
              </a:rPr>
              <a:t>外觀</a:t>
            </a:r>
            <a:endParaRPr lang="en-US" sz="1400" kern="1200" dirty="0">
              <a:solidFill>
                <a:sysClr val="windowText" lastClr="000000"/>
              </a:solidFill>
              <a:effectLst>
                <a:outerShdw blurRad="38100" dist="38100" dir="2700000" algn="tl">
                  <a:srgbClr val="000000">
                    <a:alpha val="43137"/>
                  </a:srgbClr>
                </a:outerShdw>
              </a:effectLst>
              <a:latin typeface="Arial" charset="0"/>
              <a:ea typeface="微軟正黑體" pitchFamily="34" charset="-120"/>
              <a:cs typeface="+mn-cs"/>
            </a:endParaRPr>
          </a:p>
        </p:txBody>
      </p:sp>
      <p:sp>
        <p:nvSpPr>
          <p:cNvPr id="15" name="Text Box 17"/>
          <p:cNvSpPr txBox="1">
            <a:spLocks noChangeArrowheads="1"/>
          </p:cNvSpPr>
          <p:nvPr/>
        </p:nvSpPr>
        <p:spPr bwMode="auto">
          <a:xfrm>
            <a:off x="4071934" y="1928802"/>
            <a:ext cx="1018648" cy="738664"/>
          </a:xfrm>
          <a:prstGeom prst="rect">
            <a:avLst/>
          </a:prstGeom>
          <a:noFill/>
          <a:ln w="9525">
            <a:noFill/>
            <a:miter lim="800000"/>
            <a:headEnd/>
            <a:tailEnd/>
          </a:ln>
        </p:spPr>
        <p:txBody>
          <a:bodyPr wrap="square">
            <a:spAutoFit/>
          </a:bodyPr>
          <a:lstStyle/>
          <a:p>
            <a:pPr algn="l" defTabSz="914363" rtl="0"/>
            <a:r>
              <a:rPr lang="zh-TW" altLang="en-US" sz="1400" kern="1200" dirty="0" smtClean="0">
                <a:solidFill>
                  <a:sysClr val="windowText" lastClr="000000"/>
                </a:solidFill>
                <a:effectLst>
                  <a:outerShdw blurRad="38100" dist="38100" dir="2700000" algn="tl">
                    <a:srgbClr val="000000">
                      <a:alpha val="43137"/>
                    </a:srgbClr>
                  </a:outerShdw>
                </a:effectLst>
                <a:latin typeface="Arial" charset="0"/>
                <a:ea typeface="微軟正黑體" pitchFamily="34" charset="-120"/>
                <a:cs typeface="+mn-cs"/>
              </a:rPr>
              <a:t>整合</a:t>
            </a:r>
            <a:r>
              <a:rPr lang="en-US" altLang="zh-TW" sz="1400" dirty="0" smtClean="0">
                <a:solidFill>
                  <a:sysClr val="windowText" lastClr="000000"/>
                </a:solidFill>
                <a:effectLst>
                  <a:outerShdw blurRad="38100" dist="38100" dir="2700000" algn="tl">
                    <a:srgbClr val="000000">
                      <a:alpha val="43137"/>
                    </a:srgbClr>
                  </a:outerShdw>
                </a:effectLst>
                <a:latin typeface="Arial" charset="0"/>
                <a:ea typeface="微軟正黑體" pitchFamily="34" charset="-120"/>
              </a:rPr>
              <a:t>V</a:t>
            </a:r>
            <a:r>
              <a:rPr lang="en-US" altLang="zh-TW" sz="1400" kern="1200" dirty="0" smtClean="0">
                <a:solidFill>
                  <a:sysClr val="windowText" lastClr="000000"/>
                </a:solidFill>
                <a:effectLst>
                  <a:outerShdw blurRad="38100" dist="38100" dir="2700000" algn="tl">
                    <a:srgbClr val="000000">
                      <a:alpha val="43137"/>
                    </a:srgbClr>
                  </a:outerShdw>
                </a:effectLst>
                <a:latin typeface="Arial" charset="0"/>
                <a:ea typeface="微軟正黑體" pitchFamily="34" charset="-120"/>
                <a:cs typeface="+mn-cs"/>
              </a:rPr>
              <a:t>S.NET 2008</a:t>
            </a:r>
            <a:endParaRPr lang="en-US" sz="1400" kern="1200" dirty="0">
              <a:solidFill>
                <a:sysClr val="windowText" lastClr="000000"/>
              </a:solidFill>
              <a:effectLst>
                <a:outerShdw blurRad="38100" dist="38100" dir="2700000" algn="tl">
                  <a:srgbClr val="000000">
                    <a:alpha val="43137"/>
                  </a:srgbClr>
                </a:outerShdw>
              </a:effectLst>
              <a:latin typeface="Arial" charset="0"/>
              <a:ea typeface="微軟正黑體" pitchFamily="34" charset="-120"/>
              <a:cs typeface="+mn-cs"/>
            </a:endParaRPr>
          </a:p>
        </p:txBody>
      </p:sp>
      <p:sp>
        <p:nvSpPr>
          <p:cNvPr id="16" name="Text Box 18"/>
          <p:cNvSpPr txBox="1">
            <a:spLocks noChangeArrowheads="1"/>
          </p:cNvSpPr>
          <p:nvPr/>
        </p:nvSpPr>
        <p:spPr bwMode="auto">
          <a:xfrm>
            <a:off x="5370742" y="4893954"/>
            <a:ext cx="1627468" cy="954107"/>
          </a:xfrm>
          <a:prstGeom prst="rect">
            <a:avLst/>
          </a:prstGeom>
          <a:noFill/>
          <a:ln w="9525">
            <a:noFill/>
            <a:miter lim="800000"/>
            <a:headEnd/>
            <a:tailEnd/>
          </a:ln>
        </p:spPr>
        <p:txBody>
          <a:bodyPr wrap="square">
            <a:spAutoFit/>
          </a:bodyPr>
          <a:lstStyle/>
          <a:p>
            <a:pPr algn="ctr" defTabSz="914363" rtl="0"/>
            <a:r>
              <a:rPr lang="zh-TW" altLang="en-US" sz="1400" kern="1200" dirty="0" smtClean="0">
                <a:solidFill>
                  <a:srgbClr val="FFFFFF"/>
                </a:solidFill>
                <a:effectLst>
                  <a:outerShdw blurRad="38100" dist="38100" dir="2700000" algn="tl">
                    <a:srgbClr val="000000">
                      <a:alpha val="43137"/>
                    </a:srgbClr>
                  </a:outerShdw>
                </a:effectLst>
                <a:latin typeface="Arial" charset="0"/>
                <a:ea typeface="微軟正黑體" pitchFamily="34" charset="-120"/>
                <a:cs typeface="+mn-cs"/>
              </a:rPr>
              <a:t>整合查詢與配置</a:t>
            </a:r>
            <a:endParaRPr lang="en-US" altLang="zh-TW" sz="1400" kern="1200" dirty="0" smtClean="0">
              <a:solidFill>
                <a:srgbClr val="FFFFFF"/>
              </a:solidFill>
              <a:effectLst>
                <a:outerShdw blurRad="38100" dist="38100" dir="2700000" algn="tl">
                  <a:srgbClr val="000000">
                    <a:alpha val="43137"/>
                  </a:srgbClr>
                </a:outerShdw>
              </a:effectLst>
              <a:latin typeface="Arial" charset="0"/>
              <a:ea typeface="微軟正黑體" pitchFamily="34" charset="-120"/>
              <a:cs typeface="+mn-cs"/>
            </a:endParaRPr>
          </a:p>
          <a:p>
            <a:pPr algn="ctr" defTabSz="914363" rtl="0"/>
            <a:r>
              <a:rPr lang="zh-TW" altLang="en-US" sz="1400" dirty="0" smtClean="0">
                <a:solidFill>
                  <a:srgbClr val="FFFFFF"/>
                </a:solidFill>
                <a:effectLst>
                  <a:outerShdw blurRad="38100" dist="38100" dir="2700000" algn="tl">
                    <a:srgbClr val="000000">
                      <a:alpha val="43137"/>
                    </a:srgbClr>
                  </a:outerShdw>
                </a:effectLst>
                <a:latin typeface="Arial" charset="0"/>
                <a:ea typeface="微軟正黑體" pitchFamily="34" charset="-120"/>
              </a:rPr>
              <a:t>完整支援報表模型</a:t>
            </a:r>
            <a:endParaRPr lang="en-US" sz="1400" kern="1200" dirty="0">
              <a:solidFill>
                <a:srgbClr val="FFFFFF"/>
              </a:solidFill>
              <a:effectLst>
                <a:outerShdw blurRad="38100" dist="38100" dir="2700000" algn="tl">
                  <a:srgbClr val="000000">
                    <a:alpha val="43137"/>
                  </a:srgbClr>
                </a:outerShdw>
              </a:effectLst>
              <a:latin typeface="Arial" charset="0"/>
              <a:ea typeface="微軟正黑體" pitchFamily="34" charset="-120"/>
              <a:cs typeface="+mn-cs"/>
            </a:endParaRPr>
          </a:p>
          <a:p>
            <a:pPr algn="ctr" defTabSz="914363" rtl="0"/>
            <a:r>
              <a:rPr lang="zh-TW" altLang="en-US" sz="1400" dirty="0" smtClean="0">
                <a:solidFill>
                  <a:srgbClr val="FFFFFF"/>
                </a:solidFill>
                <a:effectLst>
                  <a:outerShdw blurRad="38100" dist="38100" dir="2700000" algn="tl">
                    <a:srgbClr val="000000">
                      <a:alpha val="43137"/>
                    </a:srgbClr>
                  </a:outerShdw>
                </a:effectLst>
                <a:latin typeface="Arial" charset="0"/>
                <a:ea typeface="微軟正黑體" pitchFamily="34" charset="-120"/>
              </a:rPr>
              <a:t>自動產生鑽研報表</a:t>
            </a:r>
            <a:endParaRPr lang="en-US" sz="1400" kern="1200" dirty="0">
              <a:solidFill>
                <a:srgbClr val="FFFFFF"/>
              </a:solidFill>
              <a:effectLst>
                <a:outerShdw blurRad="38100" dist="38100" dir="2700000" algn="tl">
                  <a:srgbClr val="000000">
                    <a:alpha val="43137"/>
                  </a:srgbClr>
                </a:outerShdw>
              </a:effectLst>
              <a:latin typeface="Arial" charset="0"/>
              <a:ea typeface="微軟正黑體" pitchFamily="34" charset="-120"/>
              <a:cs typeface="+mn-cs"/>
            </a:endParaRPr>
          </a:p>
          <a:p>
            <a:pPr algn="ctr" defTabSz="914363" rtl="0"/>
            <a:r>
              <a:rPr lang="zh-TW" altLang="en-US" sz="1400" dirty="0" smtClean="0">
                <a:solidFill>
                  <a:srgbClr val="FFFFFF"/>
                </a:solidFill>
                <a:effectLst>
                  <a:outerShdw blurRad="38100" dist="38100" dir="2700000" algn="tl">
                    <a:srgbClr val="000000">
                      <a:alpha val="43137"/>
                    </a:srgbClr>
                  </a:outerShdw>
                </a:effectLst>
                <a:latin typeface="Arial" charset="0"/>
                <a:ea typeface="微軟正黑體" pitchFamily="34" charset="-120"/>
              </a:rPr>
              <a:t>有限支援</a:t>
            </a:r>
            <a:r>
              <a:rPr lang="en-US" altLang="zh-TW" sz="1400" dirty="0" smtClean="0">
                <a:solidFill>
                  <a:srgbClr val="FFFFFF"/>
                </a:solidFill>
                <a:effectLst>
                  <a:outerShdw blurRad="38100" dist="38100" dir="2700000" algn="tl">
                    <a:srgbClr val="000000">
                      <a:alpha val="43137"/>
                    </a:srgbClr>
                  </a:outerShdw>
                </a:effectLst>
                <a:latin typeface="Arial" charset="0"/>
                <a:ea typeface="微軟正黑體" pitchFamily="34" charset="-120"/>
              </a:rPr>
              <a:t>R</a:t>
            </a:r>
            <a:r>
              <a:rPr lang="en-US" sz="1400" kern="1200" dirty="0" smtClean="0">
                <a:solidFill>
                  <a:srgbClr val="FFFFFF"/>
                </a:solidFill>
                <a:effectLst>
                  <a:outerShdw blurRad="38100" dist="38100" dir="2700000" algn="tl">
                    <a:srgbClr val="000000">
                      <a:alpha val="43137"/>
                    </a:srgbClr>
                  </a:outerShdw>
                </a:effectLst>
                <a:latin typeface="Arial" charset="0"/>
                <a:ea typeface="微軟正黑體" pitchFamily="34" charset="-120"/>
                <a:cs typeface="+mn-cs"/>
              </a:rPr>
              <a:t>DL</a:t>
            </a:r>
            <a:endParaRPr lang="en-US" sz="1400" kern="1200" dirty="0">
              <a:solidFill>
                <a:srgbClr val="FFFFFF"/>
              </a:solidFill>
              <a:effectLst>
                <a:outerShdw blurRad="38100" dist="38100" dir="2700000" algn="tl">
                  <a:srgbClr val="000000">
                    <a:alpha val="43137"/>
                  </a:srgbClr>
                </a:outerShdw>
              </a:effectLst>
              <a:latin typeface="Arial" charset="0"/>
              <a:ea typeface="微軟正黑體" pitchFamily="34" charset="-120"/>
              <a:cs typeface="+mn-cs"/>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報表產生器</a:t>
            </a:r>
            <a:r>
              <a:rPr altLang="zh-TW" dirty="0" smtClean="0"/>
              <a:t>2.0</a:t>
            </a:r>
            <a:endParaRPr lang="zh-TW" altLang="en-US" dirty="0"/>
          </a:p>
        </p:txBody>
      </p:sp>
      <p:sp>
        <p:nvSpPr>
          <p:cNvPr id="3" name="內容版面配置區 2"/>
          <p:cNvSpPr>
            <a:spLocks noGrp="1"/>
          </p:cNvSpPr>
          <p:nvPr>
            <p:ph idx="1"/>
          </p:nvPr>
        </p:nvSpPr>
        <p:spPr>
          <a:xfrm>
            <a:off x="381000" y="1167211"/>
            <a:ext cx="8382000" cy="4579715"/>
          </a:xfrm>
        </p:spPr>
        <p:txBody>
          <a:bodyPr/>
          <a:lstStyle/>
          <a:p>
            <a:r>
              <a:rPr lang="zh-TW" altLang="en-US" b="1" dirty="0" smtClean="0"/>
              <a:t>報表產生器</a:t>
            </a:r>
            <a:r>
              <a:rPr lang="en-US" b="1" dirty="0" smtClean="0"/>
              <a:t>2.0= </a:t>
            </a:r>
            <a:r>
              <a:rPr lang="zh-TW" altLang="en-US" b="1" dirty="0" smtClean="0"/>
              <a:t>報表設計師</a:t>
            </a:r>
            <a:r>
              <a:rPr lang="en-US" b="1" dirty="0" smtClean="0"/>
              <a:t>+ </a:t>
            </a:r>
            <a:r>
              <a:rPr lang="zh-TW" altLang="en-US" b="1" dirty="0" smtClean="0"/>
              <a:t>報表精靈</a:t>
            </a:r>
            <a:r>
              <a:rPr lang="en-US" b="1" dirty="0" smtClean="0"/>
              <a:t>+ </a:t>
            </a:r>
            <a:r>
              <a:rPr lang="zh-TW" altLang="en-US" b="1" dirty="0" smtClean="0"/>
              <a:t>報表產生器</a:t>
            </a:r>
            <a:r>
              <a:rPr lang="en-US" b="1" dirty="0" smtClean="0"/>
              <a:t>1.0</a:t>
            </a:r>
          </a:p>
          <a:p>
            <a:r>
              <a:rPr lang="zh-TW" altLang="en-US" dirty="0" smtClean="0"/>
              <a:t>專業開發人員以及一般使用者都可以使用</a:t>
            </a:r>
            <a:endParaRPr lang="en-US" altLang="zh-TW" dirty="0" smtClean="0"/>
          </a:p>
          <a:p>
            <a:r>
              <a:rPr lang="zh-TW" altLang="en-US" dirty="0" smtClean="0"/>
              <a:t>接近</a:t>
            </a:r>
            <a:r>
              <a:rPr lang="en-US" dirty="0" smtClean="0"/>
              <a:t>Office 2007</a:t>
            </a:r>
            <a:r>
              <a:rPr lang="zh-TW" altLang="en-US" dirty="0" smtClean="0"/>
              <a:t>的介面</a:t>
            </a:r>
            <a:endParaRPr lang="en-US" altLang="zh-TW" dirty="0" smtClean="0"/>
          </a:p>
          <a:p>
            <a:r>
              <a:rPr lang="zh-TW" altLang="en-US" dirty="0" smtClean="0"/>
              <a:t>可以處理複雜格式的報表</a:t>
            </a:r>
            <a:endParaRPr lang="en-US" altLang="zh-TW" dirty="0" smtClean="0"/>
          </a:p>
          <a:p>
            <a:r>
              <a:rPr lang="zh-TW" altLang="en-US" dirty="0" smtClean="0"/>
              <a:t>同時支援資料集與報表模型</a:t>
            </a:r>
            <a:endParaRPr lang="en-US" altLang="zh-TW" dirty="0" smtClean="0"/>
          </a:p>
          <a:p>
            <a:r>
              <a:rPr lang="zh-TW" altLang="en-US" dirty="0" smtClean="0"/>
              <a:t>可以隨時切換報表設計師或者是報表產生器的報表</a:t>
            </a:r>
            <a:endParaRPr lang="en-US" altLang="zh-TW" dirty="0" smtClean="0"/>
          </a:p>
          <a:p>
            <a:r>
              <a:rPr lang="zh-TW" altLang="en-US" dirty="0" smtClean="0"/>
              <a:t>報表產生器</a:t>
            </a:r>
            <a:r>
              <a:rPr lang="en-US" altLang="zh-TW" dirty="0" smtClean="0"/>
              <a:t>2.0</a:t>
            </a:r>
            <a:r>
              <a:rPr lang="zh-TW" altLang="en-US" dirty="0" smtClean="0"/>
              <a:t>將是未來隨選報表的技術主流</a:t>
            </a:r>
            <a:endParaRPr lang="zh-TW" alt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SSRS 2008</a:t>
            </a:r>
            <a:r>
              <a:rPr lang="zh-TW" altLang="en-US" dirty="0" smtClean="0"/>
              <a:t>效能新架構</a:t>
            </a:r>
            <a:endParaRPr lang="zh-TW" altLang="en-US" dirty="0"/>
          </a:p>
        </p:txBody>
      </p:sp>
      <p:sp>
        <p:nvSpPr>
          <p:cNvPr id="3" name="內容版面配置區 2"/>
          <p:cNvSpPr>
            <a:spLocks noGrp="1"/>
          </p:cNvSpPr>
          <p:nvPr>
            <p:ph idx="1"/>
          </p:nvPr>
        </p:nvSpPr>
        <p:spPr>
          <a:xfrm>
            <a:off x="381000" y="1412875"/>
            <a:ext cx="8382000" cy="3496342"/>
          </a:xfrm>
        </p:spPr>
        <p:txBody>
          <a:bodyPr/>
          <a:lstStyle/>
          <a:p>
            <a:r>
              <a:rPr lang="zh-TW" altLang="en-US" dirty="0" smtClean="0"/>
              <a:t>隨選報表處理</a:t>
            </a:r>
            <a:r>
              <a:rPr lang="en-US" dirty="0" smtClean="0"/>
              <a:t>(On-demand processing)</a:t>
            </a:r>
            <a:r>
              <a:rPr lang="zh-TW" altLang="en-US" dirty="0" smtClean="0"/>
              <a:t>：沒看到的部分就先不處理</a:t>
            </a:r>
          </a:p>
          <a:p>
            <a:r>
              <a:rPr lang="zh-TW" altLang="en-US" dirty="0" smtClean="0"/>
              <a:t>全新分頁機制：直接呈現第一頁給使用者瀏覽</a:t>
            </a:r>
            <a:endParaRPr lang="en-US" altLang="zh-TW" dirty="0" smtClean="0"/>
          </a:p>
          <a:p>
            <a:r>
              <a:rPr lang="zh-TW" altLang="en-US" dirty="0" smtClean="0"/>
              <a:t>最小記憶體耗用</a:t>
            </a:r>
          </a:p>
          <a:p>
            <a:endParaRPr lang="zh-TW" altLang="en-US" dirty="0" smtClean="0"/>
          </a:p>
          <a:p>
            <a:endParaRPr lang="zh-TW" alt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zh-TW" altLang="en-US" dirty="0" smtClean="0"/>
              <a:t>分頁回應速度</a:t>
            </a:r>
            <a:endParaRPr lang="en-US" dirty="0" smtClean="0"/>
          </a:p>
        </p:txBody>
      </p:sp>
      <p:graphicFrame>
        <p:nvGraphicFramePr>
          <p:cNvPr id="10" name="Content Placeholder 6"/>
          <p:cNvGraphicFramePr>
            <a:graphicFrameLocks noGrp="1"/>
          </p:cNvGraphicFramePr>
          <p:nvPr>
            <p:ph idx="1"/>
          </p:nvPr>
        </p:nvGraphicFramePr>
        <p:xfrm>
          <a:off x="228600" y="1066800"/>
          <a:ext cx="8686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7"/>
          <p:cNvGraphicFramePr>
            <a:graphicFrameLocks/>
          </p:cNvGraphicFramePr>
          <p:nvPr/>
        </p:nvGraphicFramePr>
        <p:xfrm>
          <a:off x="152400" y="3886200"/>
          <a:ext cx="8839200" cy="27908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p:txBody>
          <a:bodyPr/>
          <a:lstStyle/>
          <a:p>
            <a:r>
              <a:rPr lang="zh-TW" altLang="en-US" smtClean="0"/>
              <a:t>資料壓縮</a:t>
            </a:r>
          </a:p>
        </p:txBody>
      </p:sp>
      <p:sp>
        <p:nvSpPr>
          <p:cNvPr id="34819" name="Content Placeholder 2"/>
          <p:cNvSpPr>
            <a:spLocks noGrp="1"/>
          </p:cNvSpPr>
          <p:nvPr>
            <p:ph idx="1"/>
          </p:nvPr>
        </p:nvSpPr>
        <p:spPr/>
        <p:txBody>
          <a:bodyPr/>
          <a:lstStyle/>
          <a:p>
            <a:r>
              <a:rPr lang="zh-TW" altLang="en-US" b="0" smtClean="0"/>
              <a:t>主要目的</a:t>
            </a:r>
            <a:r>
              <a:rPr lang="en-US" altLang="zh-TW" b="0" smtClean="0"/>
              <a:t>: </a:t>
            </a:r>
            <a:r>
              <a:rPr lang="zh-TW" altLang="en-US" b="0" smtClean="0"/>
              <a:t>縮減事實資料表儲存空間</a:t>
            </a:r>
          </a:p>
          <a:p>
            <a:r>
              <a:rPr lang="zh-TW" altLang="en-US" b="0" smtClean="0"/>
              <a:t>次要目的</a:t>
            </a:r>
            <a:r>
              <a:rPr lang="en-US" altLang="zh-TW" b="0" smtClean="0"/>
              <a:t>: </a:t>
            </a:r>
            <a:r>
              <a:rPr lang="zh-TW" altLang="en-US" b="0" smtClean="0"/>
              <a:t>提升查詢效能</a:t>
            </a:r>
          </a:p>
          <a:p>
            <a:r>
              <a:rPr lang="zh-TW" altLang="en-US" b="0" smtClean="0"/>
              <a:t>僅於</a:t>
            </a:r>
            <a:r>
              <a:rPr lang="en-US" altLang="zh-TW" b="0" smtClean="0"/>
              <a:t>SQL Server 2008 Enterprise Edition</a:t>
            </a:r>
            <a:r>
              <a:rPr lang="zh-TW" altLang="en-US" b="0" smtClean="0"/>
              <a:t>支援</a:t>
            </a:r>
          </a:p>
          <a:p>
            <a:r>
              <a:rPr lang="zh-TW" altLang="en-US" b="0" smtClean="0"/>
              <a:t>可根據資料表、索引或是資料分割設定</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記憶體管理原則</a:t>
            </a:r>
            <a:endParaRPr lang="zh-TW" altLang="en-US" dirty="0"/>
          </a:p>
        </p:txBody>
      </p:sp>
      <p:sp>
        <p:nvSpPr>
          <p:cNvPr id="3" name="內容版面配置區 2"/>
          <p:cNvSpPr>
            <a:spLocks noGrp="1"/>
          </p:cNvSpPr>
          <p:nvPr>
            <p:ph idx="1"/>
          </p:nvPr>
        </p:nvSpPr>
        <p:spPr>
          <a:xfrm>
            <a:off x="381000" y="1412875"/>
            <a:ext cx="8382000" cy="3619452"/>
          </a:xfrm>
        </p:spPr>
        <p:txBody>
          <a:bodyPr/>
          <a:lstStyle/>
          <a:p>
            <a:pPr lvl="0"/>
            <a:r>
              <a:rPr lang="en-US" sz="2400" b="1" dirty="0" err="1" smtClean="0"/>
              <a:t>WorkingSetMaximum</a:t>
            </a:r>
            <a:r>
              <a:rPr lang="zh-TW" altLang="en-US" sz="2400" dirty="0" smtClean="0"/>
              <a:t>和</a:t>
            </a:r>
            <a:r>
              <a:rPr lang="en-US" sz="2400" b="1" dirty="0" err="1" smtClean="0"/>
              <a:t>WorkingSetMinimum</a:t>
            </a:r>
            <a:r>
              <a:rPr lang="zh-TW" altLang="en-US" sz="2400" dirty="0" smtClean="0"/>
              <a:t>會定義可用記憶體的範圍</a:t>
            </a:r>
            <a:r>
              <a:rPr lang="en-US" sz="2400" dirty="0" smtClean="0"/>
              <a:t>(</a:t>
            </a:r>
            <a:r>
              <a:rPr lang="zh-TW" altLang="en-US" sz="2400" dirty="0" smtClean="0"/>
              <a:t>上下界</a:t>
            </a:r>
            <a:r>
              <a:rPr lang="en-US" sz="2400" dirty="0" smtClean="0"/>
              <a:t>)</a:t>
            </a:r>
            <a:r>
              <a:rPr lang="zh-TW" altLang="en-US" sz="2400" dirty="0" smtClean="0"/>
              <a:t>，以定義報表伺服器應用程式設定可用記憶體的範圍。</a:t>
            </a:r>
          </a:p>
          <a:p>
            <a:pPr lvl="0"/>
            <a:r>
              <a:rPr lang="zh-TW" altLang="en-US" sz="2400" b="1" dirty="0" smtClean="0"/>
              <a:t>高度記憶體壓力</a:t>
            </a:r>
            <a:r>
              <a:rPr lang="zh-TW" altLang="en-US" sz="2400" dirty="0" smtClean="0"/>
              <a:t>的上界是</a:t>
            </a:r>
            <a:r>
              <a:rPr lang="en-US" sz="2400" dirty="0" err="1" smtClean="0"/>
              <a:t>WorkingSetMaximum</a:t>
            </a:r>
            <a:r>
              <a:rPr lang="zh-TW" altLang="en-US" sz="2400" dirty="0" smtClean="0"/>
              <a:t>而下界是</a:t>
            </a:r>
            <a:r>
              <a:rPr lang="en-US" sz="2400" dirty="0" err="1" smtClean="0"/>
              <a:t>MemoryThreshold</a:t>
            </a:r>
            <a:r>
              <a:rPr lang="zh-TW" altLang="en-US" sz="2400" dirty="0" smtClean="0"/>
              <a:t>。</a:t>
            </a:r>
          </a:p>
          <a:p>
            <a:pPr lvl="0"/>
            <a:r>
              <a:rPr lang="zh-TW" altLang="en-US" sz="2400" b="1" dirty="0" smtClean="0"/>
              <a:t>中度記憶體壓力</a:t>
            </a:r>
            <a:r>
              <a:rPr lang="zh-TW" altLang="en-US" sz="2400" dirty="0" smtClean="0"/>
              <a:t>的上界是</a:t>
            </a:r>
            <a:r>
              <a:rPr lang="en-US" sz="2400" dirty="0" err="1" smtClean="0"/>
              <a:t>MemoryThreshold</a:t>
            </a:r>
            <a:r>
              <a:rPr lang="zh-TW" altLang="en-US" sz="2400" dirty="0" smtClean="0"/>
              <a:t>而下界是</a:t>
            </a:r>
            <a:r>
              <a:rPr lang="en-US" sz="2400" dirty="0" err="1" smtClean="0"/>
              <a:t>MemorySafetyMargin</a:t>
            </a:r>
            <a:r>
              <a:rPr lang="zh-TW" altLang="en-US" sz="2400" dirty="0" smtClean="0"/>
              <a:t>。</a:t>
            </a:r>
          </a:p>
          <a:p>
            <a:pPr lvl="0"/>
            <a:r>
              <a:rPr lang="zh-TW" altLang="en-US" sz="2400" b="1" dirty="0" smtClean="0"/>
              <a:t>低度記憶體壓力</a:t>
            </a:r>
            <a:r>
              <a:rPr lang="zh-TW" altLang="en-US" sz="2400" dirty="0" smtClean="0"/>
              <a:t>的上界是</a:t>
            </a:r>
            <a:r>
              <a:rPr lang="en-US" sz="2400" dirty="0" err="1" smtClean="0"/>
              <a:t>MemorySafetyMargin</a:t>
            </a:r>
            <a:r>
              <a:rPr lang="zh-TW" altLang="en-US" sz="2400" dirty="0" smtClean="0"/>
              <a:t>而下界是</a:t>
            </a:r>
            <a:r>
              <a:rPr lang="en-US" sz="2400" dirty="0" err="1" smtClean="0"/>
              <a:t>WorkingSetMinimum</a:t>
            </a:r>
            <a:r>
              <a:rPr lang="zh-TW" altLang="en-US" sz="2400" dirty="0" smtClean="0"/>
              <a:t>。</a:t>
            </a:r>
          </a:p>
          <a:p>
            <a:endParaRPr lang="zh-TW" altLang="en-US" sz="2400" dirty="0"/>
          </a:p>
        </p:txBody>
      </p:sp>
      <p:pic>
        <p:nvPicPr>
          <p:cNvPr id="1026" name="Picture 2"/>
          <p:cNvPicPr>
            <a:picLocks noChangeAspect="1" noChangeArrowheads="1"/>
          </p:cNvPicPr>
          <p:nvPr/>
        </p:nvPicPr>
        <p:blipFill>
          <a:blip r:embed="rId2"/>
          <a:srcRect/>
          <a:stretch>
            <a:fillRect/>
          </a:stretch>
        </p:blipFill>
        <p:spPr bwMode="auto">
          <a:xfrm>
            <a:off x="4500562" y="4429132"/>
            <a:ext cx="3354374" cy="208842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從此脫離</a:t>
            </a:r>
            <a:r>
              <a:rPr altLang="zh-TW" dirty="0" smtClean="0"/>
              <a:t>IIS</a:t>
            </a:r>
            <a:r>
              <a:rPr lang="zh-TW" altLang="en-US" dirty="0" smtClean="0"/>
              <a:t> </a:t>
            </a:r>
            <a:r>
              <a:rPr altLang="zh-TW" dirty="0" smtClean="0"/>
              <a:t>!!!</a:t>
            </a:r>
            <a:endParaRPr lang="zh-TW" altLang="en-US" dirty="0"/>
          </a:p>
        </p:txBody>
      </p:sp>
      <p:sp>
        <p:nvSpPr>
          <p:cNvPr id="3" name="內容版面配置區 2"/>
          <p:cNvSpPr>
            <a:spLocks noGrp="1"/>
          </p:cNvSpPr>
          <p:nvPr>
            <p:ph idx="1"/>
          </p:nvPr>
        </p:nvSpPr>
        <p:spPr>
          <a:xfrm>
            <a:off x="381000" y="1412875"/>
            <a:ext cx="8382000" cy="2954655"/>
          </a:xfrm>
        </p:spPr>
        <p:txBody>
          <a:bodyPr/>
          <a:lstStyle/>
          <a:p>
            <a:r>
              <a:rPr lang="zh-TW" altLang="en-US" dirty="0" smtClean="0"/>
              <a:t>改以內建於</a:t>
            </a:r>
            <a:r>
              <a:rPr lang="en-US" dirty="0" smtClean="0"/>
              <a:t>SQL Server CLR</a:t>
            </a:r>
            <a:r>
              <a:rPr lang="zh-TW" altLang="en-US" dirty="0" smtClean="0"/>
              <a:t>的</a:t>
            </a:r>
            <a:r>
              <a:rPr lang="en-US" dirty="0" smtClean="0"/>
              <a:t>ASP.NET</a:t>
            </a:r>
            <a:r>
              <a:rPr lang="zh-TW" altLang="en-US" dirty="0" smtClean="0"/>
              <a:t>以及</a:t>
            </a:r>
            <a:r>
              <a:rPr lang="en-US" dirty="0" smtClean="0"/>
              <a:t>Microsoft .NET Framework</a:t>
            </a:r>
            <a:r>
              <a:rPr lang="zh-TW" altLang="en-US" dirty="0" smtClean="0"/>
              <a:t>，與作業系統的</a:t>
            </a:r>
            <a:r>
              <a:rPr lang="en-US" dirty="0" smtClean="0"/>
              <a:t>HTTP.SYS</a:t>
            </a:r>
            <a:r>
              <a:rPr lang="zh-TW" altLang="en-US" dirty="0" smtClean="0"/>
              <a:t>取代</a:t>
            </a:r>
            <a:endParaRPr lang="en-US" altLang="zh-TW" dirty="0" smtClean="0"/>
          </a:p>
          <a:p>
            <a:r>
              <a:rPr lang="zh-TW" altLang="en-US" dirty="0" smtClean="0"/>
              <a:t>避免與其他網頁程式之間的干擾</a:t>
            </a:r>
            <a:endParaRPr lang="en-US" altLang="zh-TW" dirty="0" smtClean="0"/>
          </a:p>
          <a:p>
            <a:r>
              <a:rPr lang="zh-TW" altLang="en-US" dirty="0" smtClean="0"/>
              <a:t>不受</a:t>
            </a:r>
            <a:r>
              <a:rPr lang="en-US" altLang="zh-TW" dirty="0" smtClean="0"/>
              <a:t>ASP.NET</a:t>
            </a:r>
            <a:r>
              <a:rPr lang="zh-TW" altLang="en-US" dirty="0" smtClean="0"/>
              <a:t>記憶體政策之管控</a:t>
            </a:r>
            <a:endParaRPr lang="en-US" altLang="zh-TW" dirty="0" smtClean="0"/>
          </a:p>
          <a:p>
            <a:r>
              <a:rPr lang="zh-TW" altLang="en-US" dirty="0" smtClean="0"/>
              <a:t>簡化效能調校與維護複雜度</a:t>
            </a:r>
            <a:endParaRPr lang="zh-TW" alt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3" name="Rectangle 5"/>
          <p:cNvSpPr>
            <a:spLocks noGrp="1" noChangeArrowheads="1"/>
          </p:cNvSpPr>
          <p:nvPr>
            <p:ph type="title"/>
          </p:nvPr>
        </p:nvSpPr>
        <p:spPr/>
        <p:txBody>
          <a:bodyPr/>
          <a:lstStyle/>
          <a:p>
            <a:r>
              <a:rPr lang="en-US" smtClean="0"/>
              <a:t>Richly Formatted Text</a:t>
            </a:r>
            <a:endParaRPr lang="en-US" dirty="0"/>
          </a:p>
        </p:txBody>
      </p:sp>
      <p:sp>
        <p:nvSpPr>
          <p:cNvPr id="908291" name="Rectangle 3"/>
          <p:cNvSpPr>
            <a:spLocks noGrp="1" noRot="1" noChangeArrowheads="1"/>
          </p:cNvSpPr>
          <p:nvPr>
            <p:ph type="body" idx="1"/>
          </p:nvPr>
        </p:nvSpPr>
        <p:spPr>
          <a:xfrm>
            <a:off x="381000" y="1412875"/>
            <a:ext cx="8382000" cy="4001095"/>
          </a:xfrm>
        </p:spPr>
        <p:txBody>
          <a:bodyPr/>
          <a:lstStyle/>
          <a:p>
            <a:r>
              <a:rPr lang="en-US" dirty="0" smtClean="0"/>
              <a:t>textbox </a:t>
            </a:r>
            <a:r>
              <a:rPr lang="zh-TW" altLang="en-US" dirty="0" smtClean="0"/>
              <a:t>可以混合不同的格式設計</a:t>
            </a:r>
            <a:endParaRPr lang="en-US" dirty="0" smtClean="0"/>
          </a:p>
          <a:p>
            <a:r>
              <a:rPr lang="zh-TW" altLang="en-US" dirty="0" smtClean="0"/>
              <a:t>透過 </a:t>
            </a:r>
            <a:r>
              <a:rPr lang="en-US" dirty="0" smtClean="0"/>
              <a:t>expression placeholder</a:t>
            </a:r>
            <a:r>
              <a:rPr lang="zh-TW" altLang="en-US" dirty="0" smtClean="0"/>
              <a:t> 可做到 </a:t>
            </a:r>
            <a:r>
              <a:rPr lang="en-US" dirty="0" smtClean="0"/>
              <a:t>Mail-merge </a:t>
            </a:r>
            <a:r>
              <a:rPr lang="zh-TW" altLang="en-US" dirty="0" smtClean="0"/>
              <a:t>功能</a:t>
            </a:r>
            <a:endParaRPr lang="en-US" dirty="0" smtClean="0"/>
          </a:p>
          <a:p>
            <a:r>
              <a:rPr lang="zh-TW" altLang="en-US" dirty="0" smtClean="0"/>
              <a:t>段落</a:t>
            </a:r>
            <a:endParaRPr lang="en-US" dirty="0" smtClean="0"/>
          </a:p>
          <a:p>
            <a:pPr lvl="1"/>
            <a:r>
              <a:rPr lang="en-US" dirty="0" smtClean="0"/>
              <a:t>Numbered/bulleted lists</a:t>
            </a:r>
          </a:p>
          <a:p>
            <a:pPr lvl="1"/>
            <a:r>
              <a:rPr lang="zh-TW" altLang="en-US" dirty="0" smtClean="0"/>
              <a:t>段落對齊</a:t>
            </a:r>
            <a:endParaRPr lang="en-US" dirty="0" smtClean="0"/>
          </a:p>
          <a:p>
            <a:r>
              <a:rPr lang="en-US" dirty="0" smtClean="0"/>
              <a:t>HTML </a:t>
            </a:r>
            <a:r>
              <a:rPr lang="zh-TW" altLang="en-US" dirty="0" smtClean="0"/>
              <a:t>標籤為基礎的格式化</a:t>
            </a:r>
            <a:endParaRPr lang="en-US" dirty="0" smtClean="0"/>
          </a:p>
          <a:p>
            <a:r>
              <a:rPr lang="en-US" dirty="0" smtClean="0"/>
              <a:t>Word DOC </a:t>
            </a:r>
            <a:r>
              <a:rPr lang="zh-TW" altLang="en-US" dirty="0" smtClean="0"/>
              <a:t>輸出</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fontAlgn="auto">
              <a:spcAft>
                <a:spcPts val="0"/>
              </a:spcAft>
              <a:defRPr/>
            </a:pPr>
            <a:r>
              <a:rPr smtClean="0"/>
              <a:t>Richly Formatted Text</a:t>
            </a:r>
            <a:endParaRPr dirty="0"/>
          </a:p>
        </p:txBody>
      </p:sp>
      <p:sp>
        <p:nvSpPr>
          <p:cNvPr id="4" name="Text Placeholder 3"/>
          <p:cNvSpPr>
            <a:spLocks noGrp="1"/>
          </p:cNvSpPr>
          <p:nvPr>
            <p:ph type="body" sz="quarter" idx="10"/>
          </p:nvPr>
        </p:nvSpPr>
        <p:spPr/>
        <p:txBody>
          <a:bodyPr rtlCol="0"/>
          <a:lstStyle/>
          <a:p>
            <a:pPr defTabSz="914363" fontAlgn="auto">
              <a:spcAft>
                <a:spcPts val="0"/>
              </a:spcAft>
              <a:defRPr/>
            </a:pPr>
            <a:r>
              <a:rPr/>
              <a:t>demo </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250825" y="374650"/>
            <a:ext cx="8510588" cy="750888"/>
          </a:xfrm>
          <a:noFill/>
          <a:ln/>
        </p:spPr>
        <p:txBody>
          <a:bodyPr lIns="92075" tIns="46038" rIns="92075" bIns="46038"/>
          <a:lstStyle/>
          <a:p>
            <a:r>
              <a:rPr lang="zh-TW" altLang="en-US">
                <a:latin typeface="新細明體" charset="-120"/>
                <a:ea typeface="新細明體" charset="-120"/>
              </a:rPr>
              <a:t>在何處取得</a:t>
            </a:r>
            <a:r>
              <a:rPr lang="zh-CN" altLang="en-US">
                <a:latin typeface="新細明體" charset="-120"/>
                <a:ea typeface="新細明體" charset="-120"/>
              </a:rPr>
              <a:t> </a:t>
            </a:r>
            <a:r>
              <a:rPr lang="en-US" altLang="zh-CN">
                <a:latin typeface="新細明體" charset="-120"/>
                <a:ea typeface="新細明體" charset="-120"/>
              </a:rPr>
              <a:t>TechNet</a:t>
            </a:r>
            <a:r>
              <a:rPr lang="en-US" altLang="zh-TW">
                <a:latin typeface="新細明體" charset="-120"/>
                <a:ea typeface="新細明體" charset="-120"/>
              </a:rPr>
              <a:t> </a:t>
            </a:r>
            <a:r>
              <a:rPr lang="zh-TW" altLang="en-US">
                <a:latin typeface="新細明體" charset="-120"/>
                <a:ea typeface="新細明體" charset="-120"/>
              </a:rPr>
              <a:t>相關資訊？</a:t>
            </a:r>
            <a:endParaRPr lang="zh-CN" altLang="en-US">
              <a:latin typeface="新細明體" charset="-120"/>
              <a:ea typeface="新細明體" charset="-120"/>
            </a:endParaRPr>
          </a:p>
        </p:txBody>
      </p:sp>
      <p:sp>
        <p:nvSpPr>
          <p:cNvPr id="789507" name="Rectangle 3"/>
          <p:cNvSpPr>
            <a:spLocks noGrp="1" noChangeArrowheads="1"/>
          </p:cNvSpPr>
          <p:nvPr>
            <p:ph type="body" idx="1"/>
          </p:nvPr>
        </p:nvSpPr>
        <p:spPr>
          <a:xfrm>
            <a:off x="-34925" y="1557338"/>
            <a:ext cx="9144000" cy="5184775"/>
          </a:xfrm>
          <a:noFill/>
          <a:ln/>
        </p:spPr>
        <p:txBody>
          <a:bodyPr lIns="92075" tIns="46038" rIns="92075" bIns="46038"/>
          <a:lstStyle/>
          <a:p>
            <a:pPr marL="344488" indent="-344488">
              <a:lnSpc>
                <a:spcPts val="2500"/>
              </a:lnSpc>
              <a:spcAft>
                <a:spcPts val="800"/>
              </a:spcAft>
            </a:pPr>
            <a:r>
              <a:rPr lang="zh-TW" altLang="en-US" sz="2800" b="1">
                <a:ea typeface="新細明體" charset="-120"/>
              </a:rPr>
              <a:t>訂閱 </a:t>
            </a:r>
            <a:r>
              <a:rPr lang="en-US" altLang="zh-CN" sz="2800" b="1">
                <a:ea typeface="新細明體" charset="-120"/>
              </a:rPr>
              <a:t>TechNet</a:t>
            </a:r>
            <a:r>
              <a:rPr lang="en-US" altLang="zh-TW" sz="2800" b="1">
                <a:ea typeface="新細明體" charset="-120"/>
              </a:rPr>
              <a:t> </a:t>
            </a:r>
            <a:r>
              <a:rPr lang="zh-TW" altLang="en-US" sz="2800" b="1">
                <a:ea typeface="新細明體" charset="-120"/>
              </a:rPr>
              <a:t>資訊技術人快訊</a:t>
            </a:r>
            <a:r>
              <a:rPr lang="zh-CN" altLang="en-US" sz="2800">
                <a:ea typeface="新細明體" charset="-120"/>
              </a:rPr>
              <a:t> </a:t>
            </a:r>
            <a:r>
              <a:rPr lang="en-US" altLang="zh-CN" sz="2800">
                <a:ea typeface="新細明體" charset="-120"/>
              </a:rPr>
              <a:t>http://www.microsoft.com/taiwan/technet/flash/</a:t>
            </a:r>
            <a:endParaRPr lang="en-US" altLang="zh-TW" sz="2800">
              <a:ea typeface="新細明體" charset="-120"/>
            </a:endParaRPr>
          </a:p>
          <a:p>
            <a:pPr marL="344488" indent="-344488">
              <a:lnSpc>
                <a:spcPts val="2500"/>
              </a:lnSpc>
              <a:spcAft>
                <a:spcPts val="800"/>
              </a:spcAft>
            </a:pPr>
            <a:r>
              <a:rPr lang="zh-TW" altLang="en-US" sz="2800" b="1">
                <a:ea typeface="新細明體" charset="-120"/>
              </a:rPr>
              <a:t>訂閱 </a:t>
            </a:r>
            <a:r>
              <a:rPr lang="en-US" altLang="zh-TW" sz="2800" b="1">
                <a:ea typeface="新細明體" charset="-120"/>
              </a:rPr>
              <a:t>TechNet Plus</a:t>
            </a:r>
          </a:p>
          <a:p>
            <a:pPr marL="344488" indent="-344488">
              <a:lnSpc>
                <a:spcPts val="2500"/>
              </a:lnSpc>
              <a:spcAft>
                <a:spcPts val="800"/>
              </a:spcAft>
              <a:buFontTx/>
              <a:buNone/>
            </a:pPr>
            <a:r>
              <a:rPr lang="en-US" altLang="zh-TW" sz="2800">
                <a:ea typeface="新細明體" charset="-120"/>
              </a:rPr>
              <a:t>  </a:t>
            </a: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參加</a:t>
            </a:r>
            <a:r>
              <a:rPr lang="zh-CN" altLang="zh-TW" sz="2800" b="1">
                <a:ea typeface="新細明體" charset="-120"/>
              </a:rPr>
              <a:t> </a:t>
            </a:r>
            <a:r>
              <a:rPr lang="en-US" altLang="zh-CN" sz="2800" b="1">
                <a:ea typeface="新細明體" charset="-120"/>
              </a:rPr>
              <a:t>TechNet</a:t>
            </a:r>
            <a:r>
              <a:rPr lang="en-US" altLang="zh-TW" sz="2800" b="1">
                <a:ea typeface="新細明體" charset="-120"/>
              </a:rPr>
              <a:t> </a:t>
            </a:r>
            <a:r>
              <a:rPr lang="zh-CN" altLang="en-US" sz="2800" b="1">
                <a:ea typeface="新細明體" charset="-120"/>
              </a:rPr>
              <a:t>的活</a:t>
            </a:r>
            <a:r>
              <a:rPr lang="zh-TW" altLang="en-US" sz="2800" b="1">
                <a:ea typeface="新細明體" charset="-120"/>
              </a:rPr>
              <a:t>動</a:t>
            </a:r>
            <a:r>
              <a:rPr lang="zh-CN" altLang="en-US" sz="2800" b="1">
                <a:ea typeface="新細明體" charset="-120"/>
              </a:rPr>
              <a:t/>
            </a:r>
            <a:br>
              <a:rPr lang="zh-CN" altLang="en-US" sz="2800" b="1">
                <a:ea typeface="新細明體" charset="-120"/>
              </a:rPr>
            </a:b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下載 </a:t>
            </a:r>
            <a:r>
              <a:rPr lang="en-US" altLang="zh-TW" sz="2800" b="1">
                <a:ea typeface="新細明體" charset="-120"/>
              </a:rPr>
              <a:t>TechNet </a:t>
            </a:r>
            <a:r>
              <a:rPr lang="zh-TW" altLang="en-US" sz="2800" b="1">
                <a:ea typeface="新細明體" charset="-120"/>
              </a:rPr>
              <a:t>研討會簡報與錄影檔</a:t>
            </a:r>
            <a:br>
              <a:rPr lang="zh-TW" altLang="en-US" sz="2800" b="1">
                <a:ea typeface="新細明體" charset="-120"/>
              </a:rPr>
            </a:br>
            <a:r>
              <a:rPr lang="en-US" altLang="zh-CN" sz="2800">
                <a:ea typeface="宋体" charset="-122"/>
              </a:rPr>
              <a:t>http://www.microsoft.com/taiwan/technet/webcast/</a:t>
            </a:r>
          </a:p>
        </p:txBody>
      </p:sp>
    </p:spTree>
    <p:custDataLst>
      <p:tags r:id="rId1"/>
    </p:custData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同步資料</a:t>
            </a:r>
            <a:endParaRPr lang="zh-TW" altLang="en-US" dirty="0"/>
          </a:p>
        </p:txBody>
      </p:sp>
      <p:sp>
        <p:nvSpPr>
          <p:cNvPr id="3" name="內容版面配置區 2"/>
          <p:cNvSpPr>
            <a:spLocks noGrp="1"/>
          </p:cNvSpPr>
          <p:nvPr>
            <p:ph sz="half" idx="1"/>
          </p:nvPr>
        </p:nvSpPr>
        <p:spPr>
          <a:xfrm>
            <a:off x="381000" y="1411552"/>
            <a:ext cx="5976949" cy="4635115"/>
          </a:xfrm>
        </p:spPr>
        <p:txBody>
          <a:bodyPr/>
          <a:lstStyle/>
          <a:p>
            <a:r>
              <a:rPr lang="zh-TW" altLang="en-US" dirty="0" smtClean="0"/>
              <a:t>過往的作法</a:t>
            </a:r>
          </a:p>
          <a:p>
            <a:pPr lvl="1"/>
            <a:r>
              <a:rPr lang="zh-TW" altLang="en-US" dirty="0" smtClean="0"/>
              <a:t>使用觸發程序</a:t>
            </a:r>
            <a:r>
              <a:rPr lang="en-US" altLang="zh-TW" dirty="0" smtClean="0"/>
              <a:t>(Trigger)</a:t>
            </a:r>
            <a:r>
              <a:rPr lang="zh-TW" altLang="en-US" dirty="0" smtClean="0"/>
              <a:t>、時間戳記</a:t>
            </a:r>
            <a:r>
              <a:rPr lang="en-US" altLang="zh-TW" dirty="0" smtClean="0"/>
              <a:t>(timestamp)</a:t>
            </a:r>
            <a:r>
              <a:rPr lang="zh-TW" altLang="en-US" dirty="0" smtClean="0"/>
              <a:t>資料行和其他資料表的組合。</a:t>
            </a:r>
          </a:p>
          <a:p>
            <a:pPr lvl="1"/>
            <a:r>
              <a:rPr lang="zh-TW" altLang="en-US" dirty="0" smtClean="0"/>
              <a:t>複寫</a:t>
            </a:r>
            <a:r>
              <a:rPr lang="en-US" altLang="zh-TW" dirty="0" smtClean="0"/>
              <a:t>(Replication)</a:t>
            </a:r>
          </a:p>
          <a:p>
            <a:pPr lvl="2"/>
            <a:r>
              <a:rPr lang="zh-TW" altLang="en-US" dirty="0" smtClean="0"/>
              <a:t>修改資料表結構</a:t>
            </a:r>
            <a:endParaRPr lang="en-US" altLang="zh-TW" dirty="0" smtClean="0"/>
          </a:p>
          <a:p>
            <a:pPr lvl="1"/>
            <a:r>
              <a:rPr lang="zh-TW" altLang="en-US" dirty="0" smtClean="0"/>
              <a:t>資料轉換程式，例如：</a:t>
            </a:r>
            <a:r>
              <a:rPr lang="en-US" altLang="zh-TW" dirty="0" smtClean="0"/>
              <a:t>DTS</a:t>
            </a:r>
            <a:r>
              <a:rPr lang="zh-TW" altLang="en-US" dirty="0" smtClean="0"/>
              <a:t>、</a:t>
            </a:r>
            <a:r>
              <a:rPr lang="en-US" altLang="zh-TW" dirty="0" smtClean="0"/>
              <a:t>SSIS</a:t>
            </a:r>
            <a:r>
              <a:rPr lang="zh-TW" altLang="en-US" dirty="0" smtClean="0"/>
              <a:t>？</a:t>
            </a:r>
            <a:endParaRPr lang="en-US" altLang="zh-TW" dirty="0" smtClean="0"/>
          </a:p>
          <a:p>
            <a:r>
              <a:rPr lang="en-US" altLang="zh-TW" dirty="0" smtClean="0"/>
              <a:t>SQL Server 2008 </a:t>
            </a:r>
            <a:r>
              <a:rPr lang="zh-TW" altLang="en-US" dirty="0" smtClean="0"/>
              <a:t>提供</a:t>
            </a:r>
          </a:p>
          <a:p>
            <a:pPr lvl="1"/>
            <a:r>
              <a:rPr lang="zh-TW" altLang="en-US" dirty="0" smtClean="0"/>
              <a:t>異動資料擷取</a:t>
            </a:r>
            <a:r>
              <a:rPr lang="en-US" altLang="zh-TW" dirty="0" smtClean="0"/>
              <a:t>(Change Data Capture</a:t>
            </a:r>
            <a:r>
              <a:rPr lang="zh-TW" altLang="en-US" dirty="0" smtClean="0"/>
              <a:t>，</a:t>
            </a:r>
            <a:r>
              <a:rPr lang="en-US" altLang="zh-TW" dirty="0" smtClean="0"/>
              <a:t>CDC)</a:t>
            </a:r>
          </a:p>
          <a:p>
            <a:pPr lvl="1"/>
            <a:r>
              <a:rPr lang="zh-TW" altLang="en-US" dirty="0" smtClean="0"/>
              <a:t>變更追縱</a:t>
            </a:r>
            <a:r>
              <a:rPr lang="en-US" altLang="zh-TW" dirty="0" smtClean="0"/>
              <a:t>(Change Tracking)</a:t>
            </a:r>
          </a:p>
          <a:p>
            <a:pPr lvl="1"/>
            <a:r>
              <a:rPr lang="zh-TW" altLang="en-US" dirty="0" smtClean="0"/>
              <a:t>不需要變更資料表的定義，不使用觸發程序</a:t>
            </a:r>
            <a:endParaRPr lang="zh-TW" altLang="en-US" dirty="0"/>
          </a:p>
        </p:txBody>
      </p:sp>
      <p:sp>
        <p:nvSpPr>
          <p:cNvPr id="6" name="Rounded Rectangle 21"/>
          <p:cNvSpPr/>
          <p:nvPr/>
        </p:nvSpPr>
        <p:spPr bwMode="auto">
          <a:xfrm>
            <a:off x="6629400" y="1902371"/>
            <a:ext cx="2286000" cy="4674277"/>
          </a:xfrm>
          <a:prstGeom prst="roundRect">
            <a:avLst>
              <a:gd name="adj" fmla="val 9407"/>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3" descr="C:\Program Files\Microsoft Resource DVD Artwork\DVD_ART\Artwork_Imagery\HARDWARE_IMAGERY\Photos - OEM Hardware\Mobility devices\Ultra Mobile PC\Samsung Ultra Mobile PC front.png"/>
          <p:cNvPicPr>
            <a:picLocks noChangeAspect="1" noChangeArrowheads="1"/>
          </p:cNvPicPr>
          <p:nvPr/>
        </p:nvPicPr>
        <p:blipFill>
          <a:blip r:embed="rId3" cstate="print"/>
          <a:srcRect/>
          <a:stretch>
            <a:fillRect/>
          </a:stretch>
        </p:blipFill>
        <p:spPr bwMode="auto">
          <a:xfrm>
            <a:off x="6743700" y="4286059"/>
            <a:ext cx="2057400" cy="1352741"/>
          </a:xfrm>
          <a:prstGeom prst="rect">
            <a:avLst/>
          </a:prstGeom>
          <a:noFill/>
        </p:spPr>
      </p:pic>
      <p:pic>
        <p:nvPicPr>
          <p:cNvPr id="8" name="Picture 3" descr="C:\Program Files\Microsoft Resource DVD Artwork\DVD_ART\Artwork_Imagery\HARDWARE_IMAGERY\Photos - OEM Hardware\Server Computer\HP AlphaServer SC4.png"/>
          <p:cNvPicPr>
            <a:picLocks noChangeAspect="1" noChangeArrowheads="1"/>
          </p:cNvPicPr>
          <p:nvPr/>
        </p:nvPicPr>
        <p:blipFill>
          <a:blip r:embed="rId4"/>
          <a:srcRect/>
          <a:stretch>
            <a:fillRect/>
          </a:stretch>
        </p:blipFill>
        <p:spPr bwMode="auto">
          <a:xfrm>
            <a:off x="6772275" y="2152459"/>
            <a:ext cx="2000251" cy="1524191"/>
          </a:xfrm>
          <a:prstGeom prst="rect">
            <a:avLst/>
          </a:prstGeom>
          <a:noFill/>
        </p:spPr>
      </p:pic>
      <p:pic>
        <p:nvPicPr>
          <p:cNvPr id="9" name="Picture 8" descr="C:\Program Files\Microsoft Resource DVD Artwork\DVD_ART\Artwork_Imagery\HARDWARE_IMAGERY\Illustration - Misc Hardware\Windows Vista Illustration Icons\Sync.png"/>
          <p:cNvPicPr>
            <a:picLocks noChangeAspect="1" noChangeArrowheads="1"/>
          </p:cNvPicPr>
          <p:nvPr/>
        </p:nvPicPr>
        <p:blipFill>
          <a:blip r:embed="rId5"/>
          <a:srcRect/>
          <a:stretch>
            <a:fillRect/>
          </a:stretch>
        </p:blipFill>
        <p:spPr bwMode="auto">
          <a:xfrm>
            <a:off x="7124700" y="3295459"/>
            <a:ext cx="1295400" cy="1295400"/>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變更追縱</a:t>
            </a:r>
            <a:r>
              <a:rPr altLang="zh-TW" dirty="0" smtClean="0"/>
              <a:t>(Change Tracking)</a:t>
            </a:r>
            <a:endParaRPr lang="zh-TW" altLang="en-US" dirty="0"/>
          </a:p>
        </p:txBody>
      </p:sp>
      <p:sp>
        <p:nvSpPr>
          <p:cNvPr id="3" name="內容版面配置區 2"/>
          <p:cNvSpPr>
            <a:spLocks noGrp="1"/>
          </p:cNvSpPr>
          <p:nvPr>
            <p:ph idx="1"/>
          </p:nvPr>
        </p:nvSpPr>
        <p:spPr>
          <a:xfrm>
            <a:off x="381000" y="1412875"/>
            <a:ext cx="4833942" cy="5445125"/>
          </a:xfrm>
        </p:spPr>
        <p:txBody>
          <a:bodyPr>
            <a:normAutofit fontScale="92500"/>
          </a:bodyPr>
          <a:lstStyle/>
          <a:p>
            <a:r>
              <a:rPr lang="zh-TW" altLang="en-US" dirty="0" smtClean="0"/>
              <a:t>擷取資料表中資料列變更的事實</a:t>
            </a:r>
          </a:p>
          <a:p>
            <a:pPr lvl="1"/>
            <a:r>
              <a:rPr lang="zh-TW" altLang="en-US" dirty="0" smtClean="0"/>
              <a:t>不會擷取變更的資料</a:t>
            </a:r>
          </a:p>
          <a:p>
            <a:pPr lvl="1"/>
            <a:r>
              <a:rPr lang="zh-TW" altLang="en-US" dirty="0" smtClean="0"/>
              <a:t>儲存負擔會非常低</a:t>
            </a:r>
          </a:p>
          <a:p>
            <a:r>
              <a:rPr lang="zh-TW" altLang="en-US" dirty="0" smtClean="0"/>
              <a:t>取得的最新資料列資料</a:t>
            </a:r>
          </a:p>
          <a:p>
            <a:pPr lvl="1"/>
            <a:r>
              <a:rPr lang="zh-TW" altLang="en-US" dirty="0" smtClean="0"/>
              <a:t>可判斷已經變更的資料列</a:t>
            </a:r>
          </a:p>
          <a:p>
            <a:r>
              <a:rPr lang="zh-TW" altLang="en-US" dirty="0" smtClean="0"/>
              <a:t>適用於</a:t>
            </a:r>
          </a:p>
          <a:p>
            <a:pPr lvl="1"/>
            <a:r>
              <a:rPr lang="zh-TW" altLang="en-US" dirty="0" smtClean="0"/>
              <a:t>不需要歷程記錄資訊的環境</a:t>
            </a:r>
          </a:p>
          <a:p>
            <a:r>
              <a:rPr lang="zh-TW" altLang="en-US" dirty="0" smtClean="0"/>
              <a:t>同步機制來追蹤變更</a:t>
            </a:r>
          </a:p>
          <a:p>
            <a:pPr lvl="1"/>
            <a:r>
              <a:rPr lang="zh-TW" altLang="en-US" dirty="0" smtClean="0"/>
              <a:t>可以執行雙向同步處理</a:t>
            </a:r>
          </a:p>
          <a:p>
            <a:pPr lvl="1"/>
            <a:r>
              <a:rPr lang="zh-TW" altLang="en-US" dirty="0" smtClean="0"/>
              <a:t>可靠地偵測出可能已經發生的任何衝突</a:t>
            </a:r>
            <a:endParaRPr lang="zh-TW" altLang="en-US" dirty="0"/>
          </a:p>
        </p:txBody>
      </p:sp>
      <p:pic>
        <p:nvPicPr>
          <p:cNvPr id="23554" name="Picture 2" descr="D:\ALL\MyData\Derrick\Desktop\變更追縱.png"/>
          <p:cNvPicPr>
            <a:picLocks noChangeAspect="1" noChangeArrowheads="1"/>
          </p:cNvPicPr>
          <p:nvPr/>
        </p:nvPicPr>
        <p:blipFill>
          <a:blip r:embed="rId3"/>
          <a:srcRect/>
          <a:stretch>
            <a:fillRect/>
          </a:stretch>
        </p:blipFill>
        <p:spPr bwMode="auto">
          <a:xfrm>
            <a:off x="5365464" y="2000235"/>
            <a:ext cx="3707130" cy="357378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異動資料擷取</a:t>
            </a:r>
            <a:r>
              <a:rPr altLang="zh-TW" dirty="0" smtClean="0"/>
              <a:t>(CDC)</a:t>
            </a:r>
            <a:endParaRPr lang="zh-TW" altLang="en-US" dirty="0"/>
          </a:p>
        </p:txBody>
      </p:sp>
      <p:sp>
        <p:nvSpPr>
          <p:cNvPr id="3" name="內容版面配置區 2"/>
          <p:cNvSpPr>
            <a:spLocks noGrp="1"/>
          </p:cNvSpPr>
          <p:nvPr>
            <p:ph idx="1"/>
          </p:nvPr>
        </p:nvSpPr>
        <p:spPr>
          <a:xfrm>
            <a:off x="381000" y="1412875"/>
            <a:ext cx="3905248" cy="3016210"/>
          </a:xfrm>
        </p:spPr>
        <p:txBody>
          <a:bodyPr/>
          <a:lstStyle/>
          <a:p>
            <a:r>
              <a:rPr lang="zh-TW" altLang="en-US" dirty="0" smtClean="0"/>
              <a:t>擷取 </a:t>
            </a:r>
            <a:r>
              <a:rPr lang="en-US" altLang="zh-TW" dirty="0" smtClean="0"/>
              <a:t>DML </a:t>
            </a:r>
            <a:r>
              <a:rPr lang="zh-TW" altLang="en-US" dirty="0" smtClean="0"/>
              <a:t>與異動的資料</a:t>
            </a:r>
            <a:endParaRPr lang="en-US" altLang="zh-TW" dirty="0" smtClean="0"/>
          </a:p>
          <a:p>
            <a:pPr lvl="1"/>
            <a:r>
              <a:rPr lang="zh-TW" altLang="en-US" dirty="0" smtClean="0"/>
              <a:t>提供記錄變更歷程的資料表</a:t>
            </a:r>
          </a:p>
          <a:p>
            <a:r>
              <a:rPr lang="zh-TW" altLang="en-US" dirty="0" smtClean="0"/>
              <a:t>耗用資源少</a:t>
            </a:r>
          </a:p>
          <a:p>
            <a:pPr lvl="1"/>
            <a:r>
              <a:rPr lang="zh-TW" altLang="en-US" dirty="0" smtClean="0"/>
              <a:t>讀取交易記錄檔</a:t>
            </a:r>
            <a:r>
              <a:rPr lang="en-US" altLang="zh-TW" dirty="0" smtClean="0"/>
              <a:t>(*.ldf)</a:t>
            </a:r>
          </a:p>
          <a:p>
            <a:pPr lvl="1"/>
            <a:r>
              <a:rPr lang="zh-TW" altLang="en-US" dirty="0" smtClean="0"/>
              <a:t>採非同步傳輸</a:t>
            </a:r>
          </a:p>
          <a:p>
            <a:endParaRPr lang="zh-TW" altLang="en-US" dirty="0"/>
          </a:p>
        </p:txBody>
      </p:sp>
      <p:pic>
        <p:nvPicPr>
          <p:cNvPr id="22530" name="Picture 2" descr="D:\ALL\MyData\Derrick\Desktop\異動資料擷取.png"/>
          <p:cNvPicPr>
            <a:picLocks noChangeAspect="1" noChangeArrowheads="1"/>
          </p:cNvPicPr>
          <p:nvPr/>
        </p:nvPicPr>
        <p:blipFill>
          <a:blip r:embed="rId3"/>
          <a:srcRect/>
          <a:stretch>
            <a:fillRect/>
          </a:stretch>
        </p:blipFill>
        <p:spPr bwMode="auto">
          <a:xfrm>
            <a:off x="4357686" y="2500306"/>
            <a:ext cx="4720590" cy="397764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異動資料擷取</a:t>
            </a:r>
            <a:r>
              <a:rPr altLang="zh-TW" dirty="0" smtClean="0"/>
              <a:t>(CDC)</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1|1|1"/>
</p:tagLst>
</file>

<file path=ppt/tags/tag2.xml><?xml version="1.0" encoding="utf-8"?>
<p:tagLst xmlns:a="http://schemas.openxmlformats.org/drawingml/2006/main" xmlns:r="http://schemas.openxmlformats.org/officeDocument/2006/relationships" xmlns:p="http://schemas.openxmlformats.org/presentationml/2006/main">
  <p:tag name="TIMING" val="|34.6"/>
</p:tagLst>
</file>

<file path=ppt/tags/tag3.xml><?xml version="1.0" encoding="utf-8"?>
<p:tagLst xmlns:a="http://schemas.openxmlformats.org/drawingml/2006/main" xmlns:r="http://schemas.openxmlformats.org/officeDocument/2006/relationships" xmlns:p="http://schemas.openxmlformats.org/presentationml/2006/main">
  <p:tag name="TIMING" val="|7.8|18.2|1.7|12.2|1.6|15.1"/>
</p:tagLst>
</file>

<file path=ppt/tags/tag4.xml><?xml version="1.0" encoding="utf-8"?>
<p:tagLst xmlns:a="http://schemas.openxmlformats.org/drawingml/2006/main" xmlns:r="http://schemas.openxmlformats.org/officeDocument/2006/relationships" xmlns:p="http://schemas.openxmlformats.org/presentationml/2006/main">
  <p:tag name="TIMING" val="|5.7|39.8|1.7|18.3|1.3|11.1|1.1|18.5"/>
</p:tagLst>
</file>

<file path=ppt/tags/tag5.xml><?xml version="1.0" encoding="utf-8"?>
<p:tagLst xmlns:a="http://schemas.openxmlformats.org/drawingml/2006/main" xmlns:r="http://schemas.openxmlformats.org/officeDocument/2006/relationships" xmlns:p="http://schemas.openxmlformats.org/presentationml/2006/main">
  <p:tag name="PLACEWARE-AUD-SLIDE-NAME" val="Where Can I Get TechNet"/>
</p:tagLst>
</file>

<file path=ppt/theme/theme1.xml><?xml version="1.0" encoding="utf-8"?>
<a:theme xmlns:a="http://schemas.openxmlformats.org/drawingml/2006/main" name="TechEd_2008_Taiwan_4-3">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TechEd_2008_Taiwan_4-3</Template>
  <TotalTime>2366</TotalTime>
  <Words>3973</Words>
  <Application>Microsoft Office PowerPoint</Application>
  <PresentationFormat>如螢幕大小 (4:3)</PresentationFormat>
  <Paragraphs>529</Paragraphs>
  <Slides>55</Slides>
  <Notes>41</Notes>
  <HiddenSlides>0</HiddenSlides>
  <MMClips>0</MMClips>
  <ScaleCrop>false</ScaleCrop>
  <HeadingPairs>
    <vt:vector size="4" baseType="variant">
      <vt:variant>
        <vt:lpstr>佈景主題</vt:lpstr>
      </vt:variant>
      <vt:variant>
        <vt:i4>1</vt:i4>
      </vt:variant>
      <vt:variant>
        <vt:lpstr>投影片標題</vt:lpstr>
      </vt:variant>
      <vt:variant>
        <vt:i4>55</vt:i4>
      </vt:variant>
    </vt:vector>
  </HeadingPairs>
  <TitlesOfParts>
    <vt:vector size="56" baseType="lpstr">
      <vt:lpstr>TechEd_2008_Taiwan_4-3</vt:lpstr>
      <vt:lpstr> SQL Server 2008 商業智慧</vt:lpstr>
      <vt:lpstr>討論主題</vt:lpstr>
      <vt:lpstr>整合的 End-To-End BI 架構</vt:lpstr>
      <vt:lpstr>針對 DW 的新功能</vt:lpstr>
      <vt:lpstr>資料壓縮</vt:lpstr>
      <vt:lpstr>同步資料</vt:lpstr>
      <vt:lpstr>變更追縱(Change Tracking)</vt:lpstr>
      <vt:lpstr>異動資料擷取(CDC)</vt:lpstr>
      <vt:lpstr>異動資料擷取(CDC)</vt:lpstr>
      <vt:lpstr>討論主題</vt:lpstr>
      <vt:lpstr>VSTA</vt:lpstr>
      <vt:lpstr>VSTA</vt:lpstr>
      <vt:lpstr>SSIS 2008全新功能(控制流程)</vt:lpstr>
      <vt:lpstr>SSIS 2008全新功能(資料流程)</vt:lpstr>
      <vt:lpstr>查閱(Lookup)元件</vt:lpstr>
      <vt:lpstr>查閱</vt:lpstr>
      <vt:lpstr>討論主題</vt:lpstr>
      <vt:lpstr>工具程式：起始就設計對</vt:lpstr>
      <vt:lpstr>MDX 查詢效能：Subspace 計算</vt:lpstr>
      <vt:lpstr>備份效率 - AS 2008</vt:lpstr>
      <vt:lpstr>Analysis Services DMV Schema</vt:lpstr>
      <vt:lpstr>查詢 Analysis Services 2008 動態管理檢視</vt:lpstr>
      <vt:lpstr>AMO 設計警告</vt:lpstr>
      <vt:lpstr>Analysis Services 2008  Cube 精靈 AMO 警告</vt:lpstr>
      <vt:lpstr>屬性關聯性</vt:lpstr>
      <vt:lpstr>屬性關聯性 範例</vt:lpstr>
      <vt:lpstr>屬性關聯性 何時用到</vt:lpstr>
      <vt:lpstr>工具強化</vt:lpstr>
      <vt:lpstr>在 Analysis Services 2008 設計維度</vt:lpstr>
      <vt:lpstr>2008 彙總設計工具</vt:lpstr>
      <vt:lpstr>Analysis Services 2008 彙總設計</vt:lpstr>
      <vt:lpstr>可擴展的共享資料庫</vt:lpstr>
      <vt:lpstr>可擴展的共享資料庫 – 實做</vt:lpstr>
      <vt:lpstr>啟動 SSD Scenario</vt:lpstr>
      <vt:lpstr>討論主題</vt:lpstr>
      <vt:lpstr>投影片 36</vt:lpstr>
      <vt:lpstr>資料視覺化全新升級</vt:lpstr>
      <vt:lpstr>資料視覺化的價值</vt:lpstr>
      <vt:lpstr>新圖表功能</vt:lpstr>
      <vt:lpstr>圖表範例</vt:lpstr>
      <vt:lpstr>圖表範例</vt:lpstr>
      <vt:lpstr>圓餅圖</vt:lpstr>
      <vt:lpstr>量測軌範例</vt:lpstr>
      <vt:lpstr>量測軌結構</vt:lpstr>
      <vt:lpstr>豐富的圖型呈現</vt:lpstr>
      <vt:lpstr>報表設計工具</vt:lpstr>
      <vt:lpstr>報表產生器2.0</vt:lpstr>
      <vt:lpstr>SSRS 2008效能新架構</vt:lpstr>
      <vt:lpstr>分頁回應速度</vt:lpstr>
      <vt:lpstr>記憶體管理原則</vt:lpstr>
      <vt:lpstr>從此脫離IIS !!!</vt:lpstr>
      <vt:lpstr>Richly Formatted Text</vt:lpstr>
      <vt:lpstr>Richly Formatted Text</vt:lpstr>
      <vt:lpstr>在何處取得 TechNet 相關資訊？</vt:lpstr>
      <vt:lpstr>投影片 55</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subject>Tech Ed 2008</dc:subject>
  <dc:creator>jliao</dc:creator>
  <cp:keywords>Technical, partners and customers, dev, developers, developer, IT IT Pro Pros Professionals,</cp:keywords>
  <dc:description>Template: Maryfj_x000d_
Formatting:_x000d_
Event Date: _x000d_
Event Location:_x000d_
Audience: Technical, partners and customers, dev, developers, developer, IT IT Pro Pros Professionals,</dc:description>
  <cp:lastModifiedBy>byron</cp:lastModifiedBy>
  <cp:revision>600</cp:revision>
  <dcterms:created xsi:type="dcterms:W3CDTF">2008-08-08T05:43:41Z</dcterms:created>
  <dcterms:modified xsi:type="dcterms:W3CDTF">2008-11-11T01:57:55Z</dcterms:modified>
</cp:coreProperties>
</file>