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39"/>
  </p:notesMasterIdLst>
  <p:handoutMasterIdLst>
    <p:handoutMasterId r:id="rId40"/>
  </p:handoutMasterIdLst>
  <p:sldIdLst>
    <p:sldId id="486" r:id="rId5"/>
    <p:sldId id="502" r:id="rId6"/>
    <p:sldId id="497" r:id="rId7"/>
    <p:sldId id="504" r:id="rId8"/>
    <p:sldId id="460" r:id="rId9"/>
    <p:sldId id="389" r:id="rId10"/>
    <p:sldId id="484" r:id="rId11"/>
    <p:sldId id="508" r:id="rId12"/>
    <p:sldId id="390" r:id="rId13"/>
    <p:sldId id="392" r:id="rId14"/>
    <p:sldId id="498" r:id="rId15"/>
    <p:sldId id="458" r:id="rId16"/>
    <p:sldId id="457" r:id="rId17"/>
    <p:sldId id="459" r:id="rId18"/>
    <p:sldId id="505" r:id="rId19"/>
    <p:sldId id="506" r:id="rId20"/>
    <p:sldId id="443" r:id="rId21"/>
    <p:sldId id="500" r:id="rId22"/>
    <p:sldId id="447" r:id="rId23"/>
    <p:sldId id="448" r:id="rId24"/>
    <p:sldId id="449" r:id="rId25"/>
    <p:sldId id="450" r:id="rId26"/>
    <p:sldId id="468" r:id="rId27"/>
    <p:sldId id="451" r:id="rId28"/>
    <p:sldId id="452" r:id="rId29"/>
    <p:sldId id="501" r:id="rId30"/>
    <p:sldId id="462" r:id="rId31"/>
    <p:sldId id="465" r:id="rId32"/>
    <p:sldId id="463" r:id="rId33"/>
    <p:sldId id="420" r:id="rId34"/>
    <p:sldId id="475" r:id="rId35"/>
    <p:sldId id="476" r:id="rId36"/>
    <p:sldId id="503" r:id="rId37"/>
    <p:sldId id="477" r:id="rId38"/>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Duncan F. Blake" initials="Duncan" lastIdx="9" clrIdx="1"/>
  <p:cmAuthor id="2" name="Business User " initials="MSOffice"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8915"/>
    <a:srgbClr val="FFFFCC"/>
    <a:srgbClr val="27728D"/>
    <a:srgbClr val="3BA4C9"/>
    <a:srgbClr val="000000"/>
    <a:srgbClr val="CC9900"/>
    <a:srgbClr val="FFCC00"/>
    <a:srgbClr val="FFCC99"/>
    <a:srgbClr val="FF9900"/>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1946" autoAdjust="0"/>
  </p:normalViewPr>
  <p:slideViewPr>
    <p:cSldViewPr snapToGrid="0">
      <p:cViewPr varScale="1">
        <p:scale>
          <a:sx n="85" d="100"/>
          <a:sy n="85" d="100"/>
        </p:scale>
        <p:origin x="-630" y="-84"/>
      </p:cViewPr>
      <p:guideLst>
        <p:guide orient="horz" pos="242"/>
        <p:guide orient="horz" pos="960"/>
        <p:guide orient="horz" pos="1265"/>
        <p:guide orient="horz" pos="3053"/>
        <p:guide orient="horz" pos="1939"/>
        <p:guide orient="horz" pos="4177"/>
        <p:guide orient="horz" pos="1554"/>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112" d="100"/>
          <a:sy n="112" d="100"/>
        </p:scale>
        <p:origin x="-1638" y="162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Office Communicator</c:v>
                </c:pt>
              </c:strCache>
            </c:strRef>
          </c:tx>
          <c:cat>
            <c:numRef>
              <c:f>Sheet1!$A$2:$A$5</c:f>
              <c:numCache>
                <c:formatCode>General</c:formatCode>
                <c:ptCount val="4"/>
              </c:numCache>
            </c:numRef>
          </c:cat>
          <c:val>
            <c:numRef>
              <c:f>Sheet1!$B$2:$B$5</c:f>
              <c:numCache>
                <c:formatCode>General</c:formatCode>
                <c:ptCount val="4"/>
                <c:pt idx="0">
                  <c:v>4.25</c:v>
                </c:pt>
                <c:pt idx="1">
                  <c:v>3.5</c:v>
                </c:pt>
                <c:pt idx="2">
                  <c:v>4</c:v>
                </c:pt>
                <c:pt idx="3">
                  <c:v>3.4</c:v>
                </c:pt>
              </c:numCache>
            </c:numRef>
          </c:val>
        </c:ser>
        <c:ser>
          <c:idx val="1"/>
          <c:order val="1"/>
          <c:tx>
            <c:strRef>
              <c:f>Sheet1!$C$1</c:f>
              <c:strCache>
                <c:ptCount val="1"/>
                <c:pt idx="0">
                  <c:v>Traditional IP Phone</c:v>
                </c:pt>
              </c:strCache>
            </c:strRef>
          </c:tx>
          <c:cat>
            <c:numRef>
              <c:f>Sheet1!$A$2:$A$5</c:f>
              <c:numCache>
                <c:formatCode>General</c:formatCode>
                <c:ptCount val="4"/>
              </c:numCache>
            </c:numRef>
          </c:cat>
          <c:val>
            <c:numRef>
              <c:f>Sheet1!$C$2:$C$5</c:f>
              <c:numCache>
                <c:formatCode>General</c:formatCode>
                <c:ptCount val="4"/>
                <c:pt idx="0">
                  <c:v>3.4</c:v>
                </c:pt>
                <c:pt idx="1">
                  <c:v>3.3</c:v>
                </c:pt>
                <c:pt idx="2">
                  <c:v>3.1</c:v>
                </c:pt>
                <c:pt idx="3">
                  <c:v>2.5</c:v>
                </c:pt>
              </c:numCache>
            </c:numRef>
          </c:val>
        </c:ser>
        <c:shape val="box"/>
        <c:axId val="116710784"/>
        <c:axId val="116331648"/>
        <c:axId val="0"/>
      </c:bar3DChart>
      <c:catAx>
        <c:axId val="116710784"/>
        <c:scaling>
          <c:orientation val="minMax"/>
        </c:scaling>
        <c:axPos val="b"/>
        <c:numFmt formatCode="General" sourceLinked="1"/>
        <c:tickLblPos val="nextTo"/>
        <c:crossAx val="116331648"/>
        <c:crosses val="autoZero"/>
        <c:auto val="1"/>
        <c:lblAlgn val="ctr"/>
        <c:lblOffset val="100"/>
      </c:catAx>
      <c:valAx>
        <c:axId val="116331648"/>
        <c:scaling>
          <c:orientation val="minMax"/>
        </c:scaling>
        <c:axPos val="l"/>
        <c:majorGridlines/>
        <c:numFmt formatCode="General" sourceLinked="1"/>
        <c:tickLblPos val="nextTo"/>
        <c:crossAx val="116710784"/>
        <c:crosses val="autoZero"/>
        <c:crossBetween val="between"/>
      </c:valAx>
    </c:plotArea>
    <c:legend>
      <c:legendPos val="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Office Communicator</c:v>
                </c:pt>
              </c:strCache>
            </c:strRef>
          </c:tx>
          <c:cat>
            <c:numRef>
              <c:f>Sheet1!$A$2:$A$5</c:f>
              <c:numCache>
                <c:formatCode>General</c:formatCode>
                <c:ptCount val="4"/>
              </c:numCache>
            </c:numRef>
          </c:cat>
          <c:val>
            <c:numRef>
              <c:f>Sheet1!$B$2:$B$5</c:f>
              <c:numCache>
                <c:formatCode>General</c:formatCode>
                <c:ptCount val="4"/>
                <c:pt idx="0">
                  <c:v>4</c:v>
                </c:pt>
                <c:pt idx="1">
                  <c:v>3.7</c:v>
                </c:pt>
                <c:pt idx="2">
                  <c:v>3.9</c:v>
                </c:pt>
                <c:pt idx="3">
                  <c:v>3.5</c:v>
                </c:pt>
              </c:numCache>
            </c:numRef>
          </c:val>
        </c:ser>
        <c:ser>
          <c:idx val="1"/>
          <c:order val="1"/>
          <c:tx>
            <c:strRef>
              <c:f>Sheet1!$C$1</c:f>
              <c:strCache>
                <c:ptCount val="1"/>
                <c:pt idx="0">
                  <c:v>Traditional IP Phone</c:v>
                </c:pt>
              </c:strCache>
            </c:strRef>
          </c:tx>
          <c:cat>
            <c:numRef>
              <c:f>Sheet1!$A$2:$A$5</c:f>
              <c:numCache>
                <c:formatCode>General</c:formatCode>
                <c:ptCount val="4"/>
              </c:numCache>
            </c:numRef>
          </c:cat>
          <c:val>
            <c:numRef>
              <c:f>Sheet1!$C$2:$C$5</c:f>
              <c:numCache>
                <c:formatCode>General</c:formatCode>
                <c:ptCount val="4"/>
                <c:pt idx="0">
                  <c:v>3.25</c:v>
                </c:pt>
                <c:pt idx="1">
                  <c:v>3.2</c:v>
                </c:pt>
                <c:pt idx="2">
                  <c:v>3.1</c:v>
                </c:pt>
                <c:pt idx="3">
                  <c:v>2.7</c:v>
                </c:pt>
              </c:numCache>
            </c:numRef>
          </c:val>
        </c:ser>
        <c:shape val="box"/>
        <c:axId val="116891008"/>
        <c:axId val="116896896"/>
        <c:axId val="0"/>
      </c:bar3DChart>
      <c:catAx>
        <c:axId val="116891008"/>
        <c:scaling>
          <c:orientation val="minMax"/>
        </c:scaling>
        <c:axPos val="b"/>
        <c:numFmt formatCode="General" sourceLinked="1"/>
        <c:tickLblPos val="nextTo"/>
        <c:crossAx val="116896896"/>
        <c:crosses val="autoZero"/>
        <c:auto val="1"/>
        <c:lblAlgn val="ctr"/>
        <c:lblOffset val="100"/>
      </c:catAx>
      <c:valAx>
        <c:axId val="116896896"/>
        <c:scaling>
          <c:orientation val="minMax"/>
          <c:max val="4.5"/>
        </c:scaling>
        <c:axPos val="l"/>
        <c:majorGridlines/>
        <c:numFmt formatCode="General" sourceLinked="1"/>
        <c:tickLblPos val="nextTo"/>
        <c:crossAx val="116891008"/>
        <c:crosses val="autoZero"/>
        <c:crossBetween val="between"/>
      </c:valAx>
    </c:plotArea>
    <c:legend>
      <c:legendPos val="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9/6/2007</a:t>
            </a:fld>
            <a:endParaRPr lang="en-US" dirty="0">
              <a:latin typeface="Arial"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
        <p:nvSpPr>
          <p:cNvPr id="6" name="Footer Placeholder 5"/>
          <p:cNvSpPr>
            <a:spLocks noGrp="1"/>
          </p:cNvSpPr>
          <p:nvPr>
            <p:ph type="ftr" sz="quarter" idx="2"/>
          </p:nvPr>
        </p:nvSpPr>
        <p:spPr>
          <a:xfrm>
            <a:off x="0" y="8685213"/>
            <a:ext cx="5911596" cy="457200"/>
          </a:xfrm>
          <a:prstGeom prst="rect">
            <a:avLst/>
          </a:prstGeom>
        </p:spPr>
        <p:txBody>
          <a:bodyPr vert="horz" lIns="91440" tIns="45720" rIns="91440" bIns="45720" rtlCol="0" anchor="b"/>
          <a:lstStyle>
            <a:lvl1pPr algn="l">
              <a:defRPr sz="500">
                <a:latin typeface="Segoe" pitchFamily="34" charset="0"/>
              </a:defRPr>
            </a:lvl1pPr>
          </a:lstStyle>
          <a:p>
            <a:pPr defTabSz="914099" eaLnBrk="0" hangingPunct="0"/>
            <a:r>
              <a:rPr lang="en-US" dirty="0" smtClean="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sz="400" dirty="0"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release.Accordingly, the information may not accurately describe or reflect the software product when first commercially released MICROSOFT MAKES NO WARRANTIES, EXPRESS, IMPLIED OR STATUTORY, AS TO THE INFORMATION IN THIS PRESENTATION.</a:t>
            </a:r>
            <a:endParaRPr lang="en-US" sz="400" dirty="0">
              <a:cs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5911596" cy="457200"/>
          </a:xfrm>
          <a:prstGeom prst="rect">
            <a:avLst/>
          </a:prstGeom>
        </p:spPr>
        <p:txBody>
          <a:bodyPr vert="horz" lIns="91440" tIns="45720" rIns="91440" bIns="45720" rtlCol="0" anchor="b"/>
          <a:lstStyle>
            <a:lvl1pPr algn="l">
              <a:defRPr sz="500">
                <a:latin typeface="Segoe" pitchFamily="34" charset="0"/>
              </a:defRPr>
            </a:lvl1pPr>
          </a:lstStyle>
          <a:p>
            <a:pPr defTabSz="914099" eaLnBrk="0" hangingPunct="0"/>
            <a:r>
              <a:rPr lang="en-US" dirty="0" smtClean="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sz="400" dirty="0"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release.Accordingly, the information may not accurately describe or reflect the software product when first commercially released MICROSOFT MAKES NO WARRANTIES, EXPRESS, IMPLIED OR STATUTORY, AS TO THE INFORMATION IN THIS PRESENTATION.</a:t>
            </a:r>
            <a:endParaRPr lang="en-US" sz="400" dirty="0">
              <a:cs typeface="Arial"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unzheimer.com/web/all/news.2006.06.01.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8:26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QC:</a:t>
            </a:r>
            <a:r>
              <a:rPr lang="en-US" baseline="0" dirty="0" smtClean="0"/>
              <a:t> </a:t>
            </a:r>
            <a:r>
              <a:rPr lang="en-US" dirty="0" smtClean="0"/>
              <a:t>Reduces its bit rate progressively to one-third (audio) or one-fourth (video) of the initial bit rate</a:t>
            </a:r>
          </a:p>
          <a:p>
            <a:r>
              <a:rPr lang="en-US" baseline="0" dirty="0" smtClean="0"/>
              <a:t> - Happens across the board, but controlled at the client level – value of having intelligence at the endpoint.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8:26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18</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27" rtl="0" eaLnBrk="1" fontAlgn="auto" latinLnBrk="0" hangingPunct="1">
              <a:lnSpc>
                <a:spcPct val="90000"/>
              </a:lnSpc>
              <a:spcBef>
                <a:spcPts val="0"/>
              </a:spcBef>
              <a:spcAft>
                <a:spcPts val="333"/>
              </a:spcAft>
              <a:buClrTx/>
              <a:buSzTx/>
              <a:buFontTx/>
              <a:buNone/>
              <a:tabLst/>
              <a:defRPr/>
            </a:pPr>
            <a:r>
              <a:rPr lang="en-US" sz="2600" dirty="0" smtClean="0"/>
              <a:t>Packetization dynamically changes based on usage saving more bandwidth</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27" rtl="0" eaLnBrk="1" fontAlgn="auto" latinLnBrk="0" hangingPunct="1">
              <a:lnSpc>
                <a:spcPct val="90000"/>
              </a:lnSpc>
              <a:spcBef>
                <a:spcPts val="0"/>
              </a:spcBef>
              <a:spcAft>
                <a:spcPts val="333"/>
              </a:spcAft>
              <a:buClrTx/>
              <a:buSzTx/>
              <a:buFontTx/>
              <a:buNone/>
              <a:tabLst/>
              <a:defRPr/>
            </a:pPr>
            <a:r>
              <a:rPr lang="en-US" dirty="0" smtClean="0"/>
              <a:t>Hard limits on simultaneous calls across a link aren't required to guarantee quality with endpoints that dynamically adjust based upon network conditions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Communication with contacts outside your organization, without exiting to the PSTN</a:t>
            </a:r>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Offers significant toll reduction by offloading calls with other organizations utilizing OCS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dirty="0"/>
          </a:p>
        </p:txBody>
      </p:sp>
      <p:sp>
        <p:nvSpPr>
          <p:cNvPr id="324610" name="Rectangle 2"/>
          <p:cNvSpPr>
            <a:spLocks noGrp="1" noRot="1" noChangeAspect="1" noChangeArrowheads="1" noTextEdit="1"/>
          </p:cNvSpPr>
          <p:nvPr>
            <p:ph type="sldImg"/>
          </p:nvPr>
        </p:nvSpPr>
        <p:spPr>
          <a:xfrm>
            <a:off x="1143000" y="684213"/>
            <a:ext cx="4573588" cy="3430587"/>
          </a:xfrm>
          <a:ln/>
        </p:spPr>
      </p:sp>
      <p:sp>
        <p:nvSpPr>
          <p:cNvPr id="324611" name="Rectangle 3"/>
          <p:cNvSpPr>
            <a:spLocks noGrp="1" noChangeArrowheads="1"/>
          </p:cNvSpPr>
          <p:nvPr>
            <p:ph type="body" idx="1"/>
          </p:nvPr>
        </p:nvSpPr>
        <p:spPr>
          <a:xfrm>
            <a:off x="686421" y="4344026"/>
            <a:ext cx="5485158" cy="4116049"/>
          </a:xfrm>
        </p:spPr>
        <p:txBody>
          <a:bodyPr/>
          <a:lstStyle/>
          <a:p>
            <a:r>
              <a:rPr lang="en-GB" dirty="0" smtClean="0"/>
              <a:t>Media</a:t>
            </a:r>
            <a:r>
              <a:rPr lang="en-GB" baseline="0" dirty="0" smtClean="0"/>
              <a:t> Quality: employees won’t use it if it’s not going to consistently be great</a:t>
            </a:r>
          </a:p>
          <a:p>
            <a:r>
              <a:rPr lang="en-GB" dirty="0" smtClean="0"/>
              <a:t>Experience:</a:t>
            </a:r>
            <a:r>
              <a:rPr lang="en-GB" baseline="0" dirty="0" smtClean="0"/>
              <a:t> We travel, move around – system needs to support many different employee work styles, including those that work remotely</a:t>
            </a:r>
          </a:p>
          <a:p>
            <a:r>
              <a:rPr lang="en-GB" baseline="0" dirty="0" smtClean="0"/>
              <a:t>Cost savings: The first round of VoIP was all about moving from two wires to one.  Now, we need more</a:t>
            </a:r>
          </a:p>
          <a:p>
            <a:r>
              <a:rPr lang="en-GB" baseline="0" dirty="0" smtClean="0"/>
              <a:t>Flexibility: through acquisition or otherwise, my networks and infrastructure are all very different</a:t>
            </a:r>
          </a:p>
          <a:p>
            <a:r>
              <a:rPr lang="en-GB" baseline="0" dirty="0" smtClean="0"/>
              <a:t>Operate within: I already have an investment in current networking gear – how can I leverage?</a:t>
            </a:r>
          </a:p>
          <a:p>
            <a:r>
              <a:rPr lang="en-GB" dirty="0" smtClean="0"/>
              <a:t>Admin</a:t>
            </a:r>
            <a:r>
              <a:rPr lang="en-GB" baseline="0" dirty="0" smtClean="0"/>
              <a:t> tools: Bring the tools for administering the solution into what I am using today.</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327" rtl="0" eaLnBrk="1" fontAlgn="auto" latinLnBrk="0" hangingPunct="1">
              <a:lnSpc>
                <a:spcPct val="90000"/>
              </a:lnSpc>
              <a:spcBef>
                <a:spcPts val="0"/>
              </a:spcBef>
              <a:spcAft>
                <a:spcPts val="333"/>
              </a:spcAft>
              <a:buClrTx/>
              <a:buSzTx/>
              <a:buFontTx/>
              <a:buNone/>
              <a:tabLst/>
              <a:defRPr/>
            </a:pPr>
            <a:r>
              <a:rPr lang="en-US" sz="2200" dirty="0" smtClean="0"/>
              <a:t>Limit the range of ports used by Audio and Video through policy</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marL="0" marR="0" indent="0" algn="l" defTabSz="914327" rtl="0" eaLnBrk="1" fontAlgn="auto" latinLnBrk="0" hangingPunct="1">
              <a:lnSpc>
                <a:spcPct val="90000"/>
              </a:lnSpc>
              <a:spcBef>
                <a:spcPct val="0"/>
              </a:spcBef>
              <a:spcAft>
                <a:spcPts val="333"/>
              </a:spcAft>
              <a:buClrTx/>
              <a:buSzTx/>
              <a:buFontTx/>
              <a:buNone/>
              <a:tabLst/>
              <a:defRPr/>
            </a:pPr>
            <a:r>
              <a:rPr lang="en-US" sz="900" dirty="0" smtClean="0">
                <a:effectLst>
                  <a:outerShdw blurRad="38100" dist="38100" dir="2700000" algn="tl">
                    <a:srgbClr val="000000">
                      <a:alpha val="43137"/>
                    </a:srgbClr>
                  </a:outerShdw>
                </a:effectLst>
              </a:rPr>
              <a:t>Watch out for the RSVP trap</a:t>
            </a:r>
            <a:r>
              <a:rPr lang="en-US" sz="900" baseline="0" dirty="0" smtClean="0">
                <a:effectLst>
                  <a:outerShdw blurRad="38100" dist="38100" dir="2700000" algn="tl">
                    <a:srgbClr val="000000">
                      <a:alpha val="43137"/>
                    </a:srgbClr>
                  </a:outerShdw>
                </a:effectLst>
              </a:rPr>
              <a:t>; Read the QoE Whitepaper for all the details behind RSVP and why it is not supported in OCS – fundamentally, reserving bandwidth across the WAN with RSVP is completely against our whole goals behind the Media Stack and codecs being adaptable to real network conditions.</a:t>
            </a: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25</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8:26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26</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eaLnBrk="1" hangingPunct="1">
              <a:spcBef>
                <a:spcPct val="0"/>
              </a:spcBef>
            </a:pPr>
            <a:r>
              <a:rPr lang="en-US" sz="900" dirty="0" smtClean="0"/>
              <a:t>Heidi Skatrud, Vice President, Runzheimer International, quoted in </a:t>
            </a:r>
            <a:r>
              <a:rPr lang="en-US" sz="900" u="sng" dirty="0" smtClean="0">
                <a:hlinkClick r:id="rId3"/>
              </a:rPr>
              <a:t>http://www.runzheimer.com/web/all/news.2006.06.01.aspx</a:t>
            </a:r>
            <a:endParaRPr lang="en-US" sz="900" u="sng" dirty="0" smtClean="0"/>
          </a:p>
          <a:p>
            <a:pPr eaLnBrk="1" hangingPunct="1">
              <a:spcBef>
                <a:spcPct val="0"/>
              </a:spcBef>
            </a:pP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27</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Unmanaged Networks:</a:t>
            </a:r>
          </a:p>
          <a:p>
            <a:pPr lvl="1"/>
            <a:r>
              <a:rPr lang="en-US" dirty="0" smtClean="0"/>
              <a:t>Modern consumer voice solutions clearly show value of advanced solutions designed first for packet networks</a:t>
            </a:r>
          </a:p>
          <a:p>
            <a:pPr lvl="1"/>
            <a:r>
              <a:rPr lang="en-US" dirty="0" smtClean="0"/>
              <a:t>The Windows Live Messenger media stack (the</a:t>
            </a:r>
            <a:r>
              <a:rPr lang="en-US" baseline="0" dirty="0" smtClean="0"/>
              <a:t> basis for OCS/OC media stack)</a:t>
            </a:r>
            <a:r>
              <a:rPr lang="en-US" dirty="0" smtClean="0"/>
              <a:t> has already proven out at scale in the real world</a:t>
            </a:r>
            <a:endParaRPr lang="en-US" dirty="0" smtClean="0">
              <a:effectLst>
                <a:outerShdw blurRad="38100" dist="38100" dir="2700000" algn="tl">
                  <a:srgbClr val="000000">
                    <a:alpha val="43137"/>
                  </a:srgbClr>
                </a:outerShdw>
              </a:effectLst>
            </a:endParaRPr>
          </a:p>
          <a:p>
            <a:pPr lvl="1"/>
            <a:r>
              <a:rPr lang="en-US" dirty="0" smtClean="0"/>
              <a:t>&gt; 1 billion minutes of voice / month throughout the world.</a:t>
            </a:r>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OCS provides optimal quality of experience for users working with an Internet connection anywhere and anytime—</a:t>
            </a:r>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in the office connected to a private branch exchange (PBX) or in a busy coffee shop or a noisy airport with a lousy wireless connection.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r>
              <a:rPr lang="en-US" sz="900" dirty="0" smtClean="0">
                <a:effectLst>
                  <a:outerShdw blurRad="38100" dist="38100" dir="2700000" algn="tl">
                    <a:srgbClr val="000000">
                      <a:alpha val="43137"/>
                    </a:srgbClr>
                  </a:outerShdw>
                </a:effectLst>
              </a:rPr>
              <a:t>There is no free lunch – new services take bandwidth</a:t>
            </a:r>
          </a:p>
          <a:p>
            <a:r>
              <a:rPr lang="en-US" sz="900" dirty="0" smtClean="0">
                <a:effectLst>
                  <a:outerShdw blurRad="38100" dist="38100" dir="2700000" algn="tl">
                    <a:srgbClr val="000000">
                      <a:alpha val="43137"/>
                    </a:srgbClr>
                  </a:outerShdw>
                </a:effectLst>
              </a:rPr>
              <a:t>Microsoft’s Quality of Experience is a </a:t>
            </a:r>
            <a:r>
              <a:rPr lang="en-US" sz="900" i="1" dirty="0" smtClean="0">
                <a:effectLst>
                  <a:outerShdw blurRad="38100" dist="38100" dir="2700000" algn="tl">
                    <a:srgbClr val="000000">
                      <a:alpha val="43137"/>
                    </a:srgbClr>
                  </a:outerShdw>
                </a:effectLst>
              </a:rPr>
              <a:t>comprehensive approach </a:t>
            </a:r>
            <a:r>
              <a:rPr lang="en-US" sz="900" dirty="0" smtClean="0">
                <a:effectLst>
                  <a:outerShdw blurRad="38100" dist="38100" dir="2700000" algn="tl">
                    <a:srgbClr val="000000">
                      <a:alpha val="43137"/>
                    </a:srgbClr>
                  </a:outerShdw>
                </a:effectLst>
              </a:rPr>
              <a:t>that combines </a:t>
            </a:r>
            <a:r>
              <a:rPr lang="en-US" sz="900" i="1" dirty="0" smtClean="0">
                <a:effectLst>
                  <a:outerShdw blurRad="38100" dist="38100" dir="2700000" algn="tl">
                    <a:srgbClr val="000000">
                      <a:alpha val="43137"/>
                    </a:srgbClr>
                  </a:outerShdw>
                </a:effectLst>
              </a:rPr>
              <a:t>adaptive end-points</a:t>
            </a:r>
            <a:r>
              <a:rPr lang="en-US" sz="900" dirty="0" smtClean="0">
                <a:effectLst>
                  <a:outerShdw blurRad="38100" dist="38100" dir="2700000" algn="tl">
                    <a:srgbClr val="000000">
                      <a:alpha val="43137"/>
                    </a:srgbClr>
                  </a:outerShdw>
                </a:effectLst>
              </a:rPr>
              <a:t> measuring the experience for all calls at all times, and an </a:t>
            </a:r>
            <a:r>
              <a:rPr lang="en-US" sz="900" i="1" dirty="0" smtClean="0">
                <a:effectLst>
                  <a:outerShdw blurRad="38100" dist="38100" dir="2700000" algn="tl">
                    <a:srgbClr val="000000">
                      <a:alpha val="43137"/>
                    </a:srgbClr>
                  </a:outerShdw>
                </a:effectLst>
              </a:rPr>
              <a:t>advanced media stack</a:t>
            </a:r>
            <a:r>
              <a:rPr lang="en-US" sz="900" dirty="0" smtClean="0">
                <a:effectLst>
                  <a:outerShdw blurRad="38100" dist="38100" dir="2700000" algn="tl">
                    <a:srgbClr val="000000">
                      <a:alpha val="43137"/>
                    </a:srgbClr>
                  </a:outerShdw>
                </a:effectLst>
              </a:rPr>
              <a:t> that can correct network and non-network impairments</a:t>
            </a:r>
          </a:p>
          <a:p>
            <a:endParaRPr lang="en-US" sz="800" dirty="0" smtClean="0">
              <a:effectLst>
                <a:outerShdw blurRad="38100" dist="38100" dir="2700000" algn="tl">
                  <a:srgbClr val="000000">
                    <a:alpha val="43137"/>
                  </a:srgbClr>
                </a:outerShdw>
              </a:effectLst>
            </a:endParaRPr>
          </a:p>
          <a:p>
            <a:r>
              <a:rPr lang="en-US" sz="900" dirty="0" smtClean="0">
                <a:effectLst>
                  <a:outerShdw blurRad="38100" dist="38100" dir="2700000" algn="tl">
                    <a:srgbClr val="000000">
                      <a:alpha val="43137"/>
                    </a:srgbClr>
                  </a:outerShdw>
                </a:effectLst>
              </a:rPr>
              <a:t>Traffic and quality are managed at the application layer rather than network layer and does not require QoS or CAC; it can function on QoS enabled networks and supports DiffServ</a:t>
            </a:r>
          </a:p>
          <a:p>
            <a:endParaRPr lang="en-US" sz="800" dirty="0" smtClean="0">
              <a:effectLst>
                <a:outerShdw blurRad="38100" dist="38100" dir="2700000" algn="tl">
                  <a:srgbClr val="000000">
                    <a:alpha val="43137"/>
                  </a:srgbClr>
                </a:outerShdw>
              </a:effectLst>
            </a:endParaRPr>
          </a:p>
          <a:p>
            <a:r>
              <a:rPr lang="en-US" sz="900" dirty="0" smtClean="0">
                <a:effectLst>
                  <a:outerShdw blurRad="38100" dist="38100" dir="2700000" algn="tl">
                    <a:srgbClr val="000000">
                      <a:alpha val="43137"/>
                    </a:srgbClr>
                  </a:outerShdw>
                </a:effectLst>
              </a:rPr>
              <a:t>Good network design and engineering still matter – priority is sufficient bandwidth and low latency</a:t>
            </a:r>
          </a:p>
          <a:p>
            <a:endParaRPr lang="en-US" sz="800" dirty="0" smtClean="0">
              <a:effectLst>
                <a:outerShdw blurRad="38100" dist="38100" dir="2700000" algn="tl">
                  <a:srgbClr val="000000">
                    <a:alpha val="43137"/>
                  </a:srgbClr>
                </a:outerShdw>
              </a:effectLst>
            </a:endParaRPr>
          </a:p>
          <a:p>
            <a:r>
              <a:rPr lang="en-US" sz="900" dirty="0" smtClean="0">
                <a:effectLst>
                  <a:outerShdw blurRad="38100" dist="38100" dir="2700000" algn="tl">
                    <a:srgbClr val="000000">
                      <a:alpha val="43137"/>
                    </a:srgbClr>
                  </a:outerShdw>
                </a:effectLst>
              </a:rPr>
              <a:t>Office Communications Server 2007 works to deliver</a:t>
            </a:r>
            <a:br>
              <a:rPr lang="en-US" sz="900" dirty="0" smtClean="0">
                <a:effectLst>
                  <a:outerShdw blurRad="38100" dist="38100" dir="2700000" algn="tl">
                    <a:srgbClr val="000000">
                      <a:alpha val="43137"/>
                    </a:srgbClr>
                  </a:outerShdw>
                </a:effectLst>
              </a:rPr>
            </a:br>
            <a:r>
              <a:rPr lang="en-US" sz="900" i="1" dirty="0" smtClean="0">
                <a:effectLst>
                  <a:outerShdw blurRad="38100" dist="38100" dir="2700000" algn="tl">
                    <a:srgbClr val="000000">
                      <a:alpha val="43137"/>
                    </a:srgbClr>
                  </a:outerShdw>
                </a:effectLst>
              </a:rPr>
              <a:t>optimal quality </a:t>
            </a:r>
            <a:r>
              <a:rPr lang="en-US" sz="900" dirty="0" smtClean="0">
                <a:effectLst>
                  <a:outerShdw blurRad="38100" dist="38100" dir="2700000" algn="tl">
                    <a:srgbClr val="000000">
                      <a:alpha val="43137"/>
                    </a:srgbClr>
                  </a:outerShdw>
                </a:effectLst>
              </a:rPr>
              <a:t>on </a:t>
            </a:r>
            <a:r>
              <a:rPr lang="en-US" sz="900" i="1" dirty="0" smtClean="0">
                <a:effectLst>
                  <a:outerShdw blurRad="38100" dist="38100" dir="2700000" algn="tl">
                    <a:srgbClr val="000000">
                      <a:alpha val="43137"/>
                    </a:srgbClr>
                  </a:outerShdw>
                </a:effectLst>
              </a:rPr>
              <a:t>any network, anytime, anywhere</a:t>
            </a:r>
          </a:p>
          <a:p>
            <a:pPr eaLnBrk="1" hangingPunct="1">
              <a:spcBef>
                <a:spcPct val="0"/>
              </a:spcBef>
            </a:pP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30</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9/6/2007 8:26 AM</a:t>
            </a:fld>
            <a:endParaRPr lang="en-US" sz="1200" dirty="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32</a:t>
            </a:fld>
            <a:endParaRPr lang="en-US" sz="1200" dirty="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this input from our customers, we knew</a:t>
            </a:r>
            <a:r>
              <a:rPr lang="en-US" baseline="0" dirty="0" smtClean="0"/>
              <a:t> that our view of quality needed to encompass all of these needs.  </a:t>
            </a:r>
          </a:p>
          <a:p>
            <a:r>
              <a:rPr lang="en-US" baseline="0" dirty="0" smtClean="0"/>
              <a:t>	Users needs</a:t>
            </a:r>
          </a:p>
          <a:p>
            <a:r>
              <a:rPr lang="en-US" dirty="0" smtClean="0"/>
              <a:t>	IT</a:t>
            </a:r>
            <a:r>
              <a:rPr lang="en-US" baseline="0" dirty="0" smtClean="0"/>
              <a:t> Pros needs</a:t>
            </a:r>
          </a:p>
          <a:p>
            <a:r>
              <a:rPr lang="en-US" baseline="0" dirty="0" smtClean="0"/>
              <a:t>Certainly, this wasn’t at the expense of the traditional aspects of Quality with VoIP</a:t>
            </a:r>
          </a:p>
          <a:p>
            <a:r>
              <a:rPr lang="en-US" baseline="0" dirty="0" smtClean="0"/>
              <a:t>Network Service quality alone isn’t sufficient though.</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r>
              <a:rPr lang="en-US" sz="2700" dirty="0" smtClean="0"/>
              <a:t>Traditional</a:t>
            </a:r>
            <a:r>
              <a:rPr lang="en-US" sz="2700" baseline="0" dirty="0" smtClean="0"/>
              <a:t> IP Telephony took the concepts from the traditional circuit switched network and applied them to a packet transport….</a:t>
            </a: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6</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eaLnBrk="1" hangingPunct="1">
              <a:spcBef>
                <a:spcPct val="0"/>
              </a:spcBef>
            </a:pP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9</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marL="1043615" lvl="1" indent="-281737">
              <a:buBlip>
                <a:blip r:embed="rId3"/>
              </a:buBlip>
            </a:pPr>
            <a:r>
              <a:rPr lang="en-US" altLang="zh-CN" sz="2200" dirty="0" smtClean="0">
                <a:effectLst>
                  <a:outerShdw blurRad="38100" dist="38100" dir="2700000" algn="tl">
                    <a:srgbClr val="000000">
                      <a:alpha val="43137"/>
                    </a:srgbClr>
                  </a:outerShdw>
                </a:effectLst>
              </a:rPr>
              <a:t>Comprehensive, user-focused approach to perceived quality</a:t>
            </a:r>
            <a:br>
              <a:rPr lang="en-US" altLang="zh-CN" sz="2200" dirty="0" smtClean="0">
                <a:effectLst>
                  <a:outerShdw blurRad="38100" dist="38100" dir="2700000" algn="tl">
                    <a:srgbClr val="000000">
                      <a:alpha val="43137"/>
                    </a:srgbClr>
                  </a:outerShdw>
                </a:effectLst>
              </a:rPr>
            </a:br>
            <a:r>
              <a:rPr lang="en-US" altLang="zh-CN" sz="1700" dirty="0" smtClean="0">
                <a:effectLst>
                  <a:outerShdw blurRad="38100" dist="38100" dir="2700000" algn="tl">
                    <a:srgbClr val="000000">
                      <a:alpha val="43137"/>
                    </a:srgbClr>
                  </a:outerShdw>
                </a:effectLst>
              </a:rPr>
              <a:t>Centered on users, incorporating all significant parameters of user experience</a:t>
            </a:r>
            <a:br>
              <a:rPr lang="en-US" altLang="zh-CN" sz="1700" dirty="0" smtClean="0">
                <a:effectLst>
                  <a:outerShdw blurRad="38100" dist="38100" dir="2700000" algn="tl">
                    <a:srgbClr val="000000">
                      <a:alpha val="43137"/>
                    </a:srgbClr>
                  </a:outerShdw>
                </a:effectLst>
              </a:rPr>
            </a:br>
            <a:r>
              <a:rPr lang="en-US" altLang="zh-CN" sz="1700" dirty="0" smtClean="0">
                <a:effectLst>
                  <a:outerShdw blurRad="38100" dist="38100" dir="2700000" algn="tl">
                    <a:srgbClr val="000000">
                      <a:alpha val="43137"/>
                    </a:srgbClr>
                  </a:outerShdw>
                </a:effectLst>
              </a:rPr>
              <a:t>Includes the network, endpoints, usability</a:t>
            </a:r>
            <a:r>
              <a:rPr lang="en-US" altLang="zh-CN" sz="1700" baseline="0" dirty="0" smtClean="0">
                <a:effectLst>
                  <a:outerShdw blurRad="38100" dist="38100" dir="2700000" algn="tl">
                    <a:srgbClr val="000000">
                      <a:alpha val="43137"/>
                    </a:srgbClr>
                  </a:outerShdw>
                </a:effectLst>
              </a:rPr>
              <a:t>, user experience and </a:t>
            </a:r>
            <a:r>
              <a:rPr lang="en-US" altLang="zh-CN" sz="1700" dirty="0" smtClean="0">
                <a:effectLst>
                  <a:outerShdw blurRad="38100" dist="38100" dir="2700000" algn="tl">
                    <a:srgbClr val="000000">
                      <a:alpha val="43137"/>
                    </a:srgbClr>
                  </a:outerShdw>
                </a:effectLst>
              </a:rPr>
              <a:t>administration</a:t>
            </a:r>
            <a:endParaRPr lang="en-US" altLang="zh-CN" sz="2200" dirty="0" smtClean="0">
              <a:effectLst>
                <a:outerShdw blurRad="38100" dist="38100" dir="2700000" algn="tl">
                  <a:srgbClr val="000000">
                    <a:alpha val="43137"/>
                  </a:srgbClr>
                </a:outerShdw>
              </a:effectLst>
            </a:endParaRPr>
          </a:p>
          <a:p>
            <a:pPr marL="1043615" lvl="1" indent="-281737">
              <a:spcBef>
                <a:spcPts val="0"/>
              </a:spcBef>
            </a:pPr>
            <a:endParaRPr lang="en-US" altLang="zh-CN" sz="2200" dirty="0" smtClean="0">
              <a:effectLst>
                <a:outerShdw blurRad="38100" dist="38100" dir="2700000" algn="tl">
                  <a:srgbClr val="000000">
                    <a:alpha val="43137"/>
                  </a:srgbClr>
                </a:outerShdw>
              </a:effectLst>
            </a:endParaRPr>
          </a:p>
          <a:p>
            <a:pPr marL="1043615" lvl="1" indent="-281737">
              <a:buBlip>
                <a:blip r:embed="rId3"/>
              </a:buBlip>
            </a:pPr>
            <a:r>
              <a:rPr lang="en-US" altLang="zh-CN" sz="2200" dirty="0" smtClean="0">
                <a:effectLst>
                  <a:outerShdw blurRad="38100" dist="38100" dir="2700000" algn="tl">
                    <a:srgbClr val="000000">
                      <a:alpha val="43137"/>
                    </a:srgbClr>
                  </a:outerShdw>
                </a:effectLst>
              </a:rPr>
              <a:t>Smart, adaptive end-points</a:t>
            </a:r>
            <a:r>
              <a:rPr lang="en-US" altLang="zh-CN" b="0" kern="1200" dirty="0" smtClean="0">
                <a:effectLst>
                  <a:outerShdw blurRad="38100" dist="38100" dir="2700000" algn="tl">
                    <a:srgbClr val="000000">
                      <a:alpha val="43137"/>
                    </a:srgbClr>
                  </a:outerShdw>
                </a:effectLst>
              </a:rPr>
              <a:t/>
            </a:r>
            <a:br>
              <a:rPr lang="en-US" altLang="zh-CN" b="0" kern="1200" dirty="0" smtClean="0">
                <a:effectLst>
                  <a:outerShdw blurRad="38100" dist="38100" dir="2700000" algn="tl">
                    <a:srgbClr val="000000">
                      <a:alpha val="43137"/>
                    </a:srgbClr>
                  </a:outerShdw>
                </a:effectLst>
              </a:rPr>
            </a:br>
            <a:r>
              <a:rPr lang="en-US" altLang="zh-CN" sz="1700" dirty="0" smtClean="0">
                <a:effectLst>
                  <a:outerShdw blurRad="38100" dist="38100" dir="2700000" algn="tl">
                    <a:srgbClr val="000000">
                      <a:alpha val="43137"/>
                    </a:srgbClr>
                  </a:outerShdw>
                </a:effectLst>
              </a:rPr>
              <a:t>End-points with real time capability to monitor, pilot, optimize and deliver UC QoE</a:t>
            </a:r>
          </a:p>
          <a:p>
            <a:pPr marL="1043615" lvl="1" indent="-281737">
              <a:spcBef>
                <a:spcPts val="0"/>
              </a:spcBef>
            </a:pPr>
            <a:endParaRPr lang="en-US" altLang="zh-CN" sz="1700" dirty="0" smtClean="0">
              <a:effectLst>
                <a:outerShdw blurRad="38100" dist="38100" dir="2700000" algn="tl">
                  <a:srgbClr val="000000">
                    <a:alpha val="43137"/>
                  </a:srgbClr>
                </a:outerShdw>
              </a:effectLst>
            </a:endParaRPr>
          </a:p>
          <a:p>
            <a:pPr marL="1043615" lvl="1" indent="-281737">
              <a:buBlip>
                <a:blip r:embed="rId3"/>
              </a:buBlip>
            </a:pPr>
            <a:r>
              <a:rPr lang="en-US" altLang="zh-CN" sz="2200" dirty="0" smtClean="0">
                <a:effectLst>
                  <a:outerShdw blurRad="38100" dist="38100" dir="2700000" algn="tl">
                    <a:srgbClr val="000000">
                      <a:alpha val="43137"/>
                    </a:srgbClr>
                  </a:outerShdw>
                </a:effectLst>
              </a:rPr>
              <a:t>Real time metrics of actual experience</a:t>
            </a:r>
            <a:r>
              <a:rPr lang="en-US" altLang="zh-CN" b="0" kern="1200" dirty="0" smtClean="0">
                <a:effectLst>
                  <a:outerShdw blurRad="38100" dist="38100" dir="2700000" algn="tl">
                    <a:srgbClr val="000000">
                      <a:alpha val="43137"/>
                    </a:srgbClr>
                  </a:outerShdw>
                </a:effectLst>
              </a:rPr>
              <a:t/>
            </a:r>
            <a:br>
              <a:rPr lang="en-US" altLang="zh-CN" b="0" kern="1200" dirty="0" smtClean="0">
                <a:effectLst>
                  <a:outerShdw blurRad="38100" dist="38100" dir="2700000" algn="tl">
                    <a:srgbClr val="000000">
                      <a:alpha val="43137"/>
                    </a:srgbClr>
                  </a:outerShdw>
                </a:effectLst>
              </a:rPr>
            </a:br>
            <a:r>
              <a:rPr lang="en-US" altLang="zh-CN" sz="1700" dirty="0" smtClean="0">
                <a:effectLst>
                  <a:outerShdw blurRad="38100" dist="38100" dir="2700000" algn="tl">
                    <a:srgbClr val="000000">
                      <a:alpha val="43137"/>
                    </a:srgbClr>
                  </a:outerShdw>
                </a:effectLst>
              </a:rPr>
              <a:t>Measuring, quantifying and monitoring the user’s subjective experience</a:t>
            </a:r>
          </a:p>
          <a:p>
            <a:pPr marL="1043615" lvl="1" indent="-281737">
              <a:spcBef>
                <a:spcPts val="0"/>
              </a:spcBef>
            </a:pPr>
            <a:endParaRPr lang="en-US" altLang="zh-CN" sz="1700" dirty="0" smtClean="0">
              <a:effectLst>
                <a:outerShdw blurRad="38100" dist="38100" dir="2700000" algn="tl">
                  <a:srgbClr val="000000">
                    <a:alpha val="43137"/>
                  </a:srgbClr>
                </a:outerShdw>
              </a:effectLst>
            </a:endParaRPr>
          </a:p>
          <a:p>
            <a:pPr marL="1043615" lvl="1" indent="-281737">
              <a:buBlip>
                <a:blip r:embed="rId3"/>
              </a:buBlip>
            </a:pPr>
            <a:r>
              <a:rPr lang="en-US" altLang="zh-CN" sz="2200" dirty="0" smtClean="0">
                <a:effectLst>
                  <a:outerShdw blurRad="38100" dist="38100" dir="2700000" algn="tl">
                    <a:srgbClr val="000000">
                      <a:alpha val="43137"/>
                    </a:srgbClr>
                  </a:outerShdw>
                </a:effectLst>
              </a:rPr>
              <a:t>Media stack optimized for unmanaged IP networks</a:t>
            </a:r>
            <a:r>
              <a:rPr lang="en-US" altLang="zh-CN" b="0" kern="1200" dirty="0" smtClean="0">
                <a:effectLst>
                  <a:outerShdw blurRad="38100" dist="38100" dir="2700000" algn="tl">
                    <a:srgbClr val="000000">
                      <a:alpha val="43137"/>
                    </a:srgbClr>
                  </a:outerShdw>
                </a:effectLst>
              </a:rPr>
              <a:t/>
            </a:r>
            <a:br>
              <a:rPr lang="en-US" altLang="zh-CN" b="0" kern="1200" dirty="0" smtClean="0">
                <a:effectLst>
                  <a:outerShdw blurRad="38100" dist="38100" dir="2700000" algn="tl">
                    <a:srgbClr val="000000">
                      <a:alpha val="43137"/>
                    </a:srgbClr>
                  </a:outerShdw>
                </a:effectLst>
              </a:rPr>
            </a:br>
            <a:r>
              <a:rPr lang="en-US" altLang="zh-CN" sz="1700" dirty="0" smtClean="0">
                <a:effectLst>
                  <a:outerShdw blurRad="38100" dist="38100" dir="2700000" algn="tl">
                    <a:srgbClr val="000000">
                      <a:alpha val="43137"/>
                    </a:srgbClr>
                  </a:outerShdw>
                </a:effectLst>
              </a:rPr>
              <a:t>Rich application that takes real time adaptive and corrective actions to continuously optimize the user’s subjective experience on any network</a:t>
            </a:r>
          </a:p>
          <a:p>
            <a:pPr eaLnBrk="1" hangingPunct="1">
              <a:spcBef>
                <a:spcPct val="0"/>
              </a:spcBef>
            </a:pPr>
            <a:endParaRPr lang="en-US" dirty="0" smtClean="0">
              <a:latin typeface="Calibri" pitchFamily="34" charset="0"/>
            </a:endParaRP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Users: comprehensive approach to perceived quality</a:t>
            </a:r>
          </a:p>
          <a:p>
            <a:pPr eaLnBrk="1" hangingPunct="1">
              <a:spcBef>
                <a:spcPct val="0"/>
              </a:spcBef>
            </a:pPr>
            <a:r>
              <a:rPr lang="en-US" dirty="0" smtClean="0">
                <a:latin typeface="Calibri" pitchFamily="34" charset="0"/>
              </a:rPr>
              <a:t>Network:</a:t>
            </a:r>
            <a:r>
              <a:rPr lang="en-US" baseline="0" dirty="0" smtClean="0">
                <a:latin typeface="Calibri" pitchFamily="34" charset="0"/>
              </a:rPr>
              <a:t> Media stack optimized for unmanaged IP networks</a:t>
            </a:r>
          </a:p>
          <a:p>
            <a:pPr eaLnBrk="1" hangingPunct="1">
              <a:spcBef>
                <a:spcPct val="0"/>
              </a:spcBef>
            </a:pPr>
            <a:r>
              <a:rPr lang="en-US" baseline="0" dirty="0" smtClean="0">
                <a:latin typeface="Calibri" pitchFamily="34" charset="0"/>
              </a:rPr>
              <a:t>Payload: Smart, adaptive endpoints</a:t>
            </a:r>
          </a:p>
          <a:p>
            <a:pPr eaLnBrk="1" hangingPunct="1">
              <a:spcBef>
                <a:spcPct val="0"/>
              </a:spcBef>
            </a:pPr>
            <a:r>
              <a:rPr lang="en-US" dirty="0" smtClean="0">
                <a:latin typeface="Calibri" pitchFamily="34" charset="0"/>
              </a:rPr>
              <a:t>Management: Real-time</a:t>
            </a:r>
            <a:r>
              <a:rPr lang="en-US" baseline="0" dirty="0" smtClean="0">
                <a:latin typeface="Calibri" pitchFamily="34" charset="0"/>
              </a:rPr>
              <a:t> metrics of actual experience</a:t>
            </a:r>
            <a:endParaRPr lang="en-US" dirty="0" smtClean="0">
              <a:latin typeface="Calibri" pitchFamily="34" charset="0"/>
            </a:endParaRPr>
          </a:p>
        </p:txBody>
      </p:sp>
      <p:sp>
        <p:nvSpPr>
          <p:cNvPr id="72708" name="TextBox 3"/>
          <p:cNvSpPr txBox="1">
            <a:spLocks noGrp="1"/>
          </p:cNvSpPr>
          <p:nvPr/>
        </p:nvSpPr>
        <p:spPr bwMode="auto">
          <a:xfrm>
            <a:off x="3884027" y="8684926"/>
            <a:ext cx="2972421" cy="457513"/>
          </a:xfrm>
          <a:prstGeom prst="rect">
            <a:avLst/>
          </a:prstGeom>
          <a:noFill/>
          <a:ln w="9525" algn="ctr">
            <a:noFill/>
            <a:miter lim="800000"/>
            <a:headEnd/>
            <a:tailEnd/>
          </a:ln>
        </p:spPr>
        <p:txBody>
          <a:bodyPr lIns="91435" tIns="45718" rIns="91435" bIns="45718" anchor="b"/>
          <a:lstStyle/>
          <a:p>
            <a:pPr algn="r"/>
            <a:fld id="{8A480FCE-683E-418E-AEA1-FA16B6D284C2}" type="slidenum">
              <a:rPr lang="en-US" sz="1200"/>
              <a:pPr algn="r"/>
              <a:t>10</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8:26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11</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Wideband = 16kHz,</a:t>
            </a:r>
            <a:r>
              <a:rPr lang="en-US" baseline="0" dirty="0" smtClean="0"/>
              <a:t> Narrowband = 8kHz</a:t>
            </a:r>
          </a:p>
          <a:p>
            <a:r>
              <a:rPr lang="en-US" baseline="0" dirty="0" smtClean="0"/>
              <a:t>More Quality, same BW: RTA Wide vs. G.726</a:t>
            </a:r>
          </a:p>
          <a:p>
            <a:r>
              <a:rPr lang="en-US" baseline="0" dirty="0" smtClean="0"/>
              <a:t>Same Quality, lower BW: RTA Narrow: Very low BR</a:t>
            </a:r>
          </a:p>
          <a:p>
            <a:endParaRPr lang="en-US" dirty="0" smtClean="0"/>
          </a:p>
          <a:p>
            <a:r>
              <a:rPr lang="en-US" dirty="0" smtClean="0"/>
              <a:t>Multi-rate:</a:t>
            </a:r>
            <a:r>
              <a:rPr lang="en-US" baseline="0" dirty="0" smtClean="0"/>
              <a:t> in addition to changing bit rate based on speech complexity, we can also vary bit rate based on NSQ</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runzheimer.com/web/all/news.2006.06.01.asp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downloads/details.aspx?familyid=05625af1-3444-4e67-9557-3fd5af9ae8d1&amp;displaylang=e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www.psytechnics.com/page.php?id=060307&amp;section=newsandevents/pressreleases/2007" TargetMode="External"/><Relationship Id="rId4" Type="http://schemas.openxmlformats.org/officeDocument/2006/relationships/hyperlink" Target="http://technet.microsoft.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audio" Target="../media/audio6.wav"/><Relationship Id="rId11" Type="http://schemas.openxmlformats.org/officeDocument/2006/relationships/image" Target="../media/image16.png"/><Relationship Id="rId5" Type="http://schemas.openxmlformats.org/officeDocument/2006/relationships/audio" Target="../media/audio5.wav"/><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blackGray">
          <a:xfrm>
            <a:off x="288402" y="2056307"/>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Comprehensive, user-focused approach to quality</a:t>
            </a:r>
            <a:endParaRPr lang="en-US" sz="2000" dirty="0" smtClean="0">
              <a:solidFill>
                <a:schemeClr val="tx1"/>
              </a:solidFill>
              <a:latin typeface="Segoe" pitchFamily="34" charset="0"/>
            </a:endParaRPr>
          </a:p>
        </p:txBody>
      </p:sp>
      <p:sp>
        <p:nvSpPr>
          <p:cNvPr id="15" name="Rounded Rectangle 14"/>
          <p:cNvSpPr/>
          <p:nvPr/>
        </p:nvSpPr>
        <p:spPr bwMode="blackGray">
          <a:xfrm>
            <a:off x="288401" y="2960248"/>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Smart, adaptive end-points</a:t>
            </a:r>
          </a:p>
        </p:txBody>
      </p:sp>
      <p:sp>
        <p:nvSpPr>
          <p:cNvPr id="16" name="Rounded Rectangle 15"/>
          <p:cNvSpPr/>
          <p:nvPr/>
        </p:nvSpPr>
        <p:spPr bwMode="blackGray">
          <a:xfrm>
            <a:off x="288401" y="3864189"/>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Real time metrics of actual experience</a:t>
            </a:r>
          </a:p>
        </p:txBody>
      </p:sp>
      <p:sp>
        <p:nvSpPr>
          <p:cNvPr id="17" name="Rounded Rectangle 16"/>
          <p:cNvSpPr/>
          <p:nvPr/>
        </p:nvSpPr>
        <p:spPr bwMode="blackGray">
          <a:xfrm>
            <a:off x="288401" y="4768130"/>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084263" defTabSz="1096963" fontAlgn="base">
              <a:lnSpc>
                <a:spcPct val="90000"/>
              </a:lnSpc>
              <a:spcBef>
                <a:spcPct val="0"/>
              </a:spcBef>
              <a:spcAft>
                <a:spcPct val="0"/>
              </a:spcAft>
              <a:defRPr/>
            </a:pPr>
            <a:r>
              <a:rPr lang="en-US" altLang="zh-CN" sz="2000" dirty="0" smtClean="0">
                <a:solidFill>
                  <a:srgbClr val="FFFFFF"/>
                </a:solidFill>
              </a:rPr>
              <a:t>Media stack optimized for unmanaged IP networks</a:t>
            </a:r>
          </a:p>
        </p:txBody>
      </p:sp>
      <p:sp>
        <p:nvSpPr>
          <p:cNvPr id="18" name="Rounded Rectangle 17"/>
          <p:cNvSpPr/>
          <p:nvPr/>
        </p:nvSpPr>
        <p:spPr bwMode="auto">
          <a:xfrm>
            <a:off x="367425" y="2116278"/>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9" name="Rounded Rectangle 18"/>
          <p:cNvSpPr/>
          <p:nvPr/>
        </p:nvSpPr>
        <p:spPr bwMode="auto">
          <a:xfrm>
            <a:off x="367425" y="3019389"/>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0" name="Rounded Rectangle 19"/>
          <p:cNvSpPr/>
          <p:nvPr/>
        </p:nvSpPr>
        <p:spPr bwMode="auto">
          <a:xfrm>
            <a:off x="367425" y="3922410"/>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1" name="Rounded Rectangle 20"/>
          <p:cNvSpPr/>
          <p:nvPr/>
        </p:nvSpPr>
        <p:spPr bwMode="auto">
          <a:xfrm>
            <a:off x="367425" y="4825521"/>
            <a:ext cx="970844" cy="662341"/>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p:txBody>
          <a:bodyPr/>
          <a:lstStyle/>
          <a:p>
            <a:r>
              <a:rPr lang="en-US" dirty="0" smtClean="0"/>
              <a:t>Microsoft's Quality Of Experience</a:t>
            </a:r>
            <a:endParaRPr lang="en-US" dirty="0"/>
          </a:p>
        </p:txBody>
      </p:sp>
      <p:sp>
        <p:nvSpPr>
          <p:cNvPr id="3" name="Content Placeholder 5124"/>
          <p:cNvSpPr>
            <a:spLocks noGrp="1" noChangeArrowheads="1"/>
          </p:cNvSpPr>
          <p:nvPr>
            <p:ph idx="1"/>
          </p:nvPr>
        </p:nvSpPr>
        <p:spPr>
          <a:xfrm>
            <a:off x="238952" y="1231026"/>
            <a:ext cx="8594324" cy="664797"/>
          </a:xfrm>
        </p:spPr>
        <p:txBody>
          <a:bodyPr/>
          <a:lstStyle/>
          <a:p>
            <a:pPr marL="0" indent="0">
              <a:buNone/>
            </a:pPr>
            <a:r>
              <a:rPr lang="en-US" altLang="zh-CN" sz="2400" dirty="0" smtClean="0"/>
              <a:t>Complete and comprehensive solution that doesn’t require QoS</a:t>
            </a:r>
          </a:p>
        </p:txBody>
      </p:sp>
      <p:pic>
        <p:nvPicPr>
          <p:cNvPr id="4103" name="Picture 7" descr="C:\Users\francoid.REDMOND\AppData\Local\Microsoft\Windows\Temporary Internet Files\Content.IE5\IXTQB5TZ\MCj03000550000[1].wmf"/>
          <p:cNvPicPr>
            <a:picLocks noChangeAspect="1" noChangeArrowheads="1"/>
          </p:cNvPicPr>
          <p:nvPr/>
        </p:nvPicPr>
        <p:blipFill>
          <a:blip r:embed="rId3"/>
          <a:srcRect/>
          <a:stretch>
            <a:fillRect/>
          </a:stretch>
        </p:blipFill>
        <p:spPr bwMode="auto">
          <a:xfrm>
            <a:off x="440239" y="4935091"/>
            <a:ext cx="822353" cy="454965"/>
          </a:xfrm>
          <a:prstGeom prst="rect">
            <a:avLst/>
          </a:prstGeom>
          <a:noFill/>
        </p:spPr>
      </p:pic>
      <p:pic>
        <p:nvPicPr>
          <p:cNvPr id="5" name="Rectangle 646154"/>
          <p:cNvPicPr>
            <a:picLocks noChangeAspect="1" noChangeArrowheads="1"/>
          </p:cNvPicPr>
          <p:nvPr/>
        </p:nvPicPr>
        <p:blipFill>
          <a:blip r:embed="rId4" cstate="print"/>
          <a:srcRect/>
          <a:stretch>
            <a:fillRect/>
          </a:stretch>
        </p:blipFill>
        <p:spPr bwMode="auto">
          <a:xfrm flipH="1">
            <a:off x="458646" y="3053255"/>
            <a:ext cx="809648" cy="587023"/>
          </a:xfrm>
          <a:prstGeom prst="rect">
            <a:avLst/>
          </a:prstGeom>
          <a:noFill/>
          <a:ln w="9525">
            <a:noFill/>
            <a:miter lim="800000"/>
            <a:headEnd/>
            <a:tailEnd/>
          </a:ln>
        </p:spPr>
      </p:pic>
      <p:pic>
        <p:nvPicPr>
          <p:cNvPr id="4101" name="Picture 5" descr="C:\Users\francoid.REDMOND\AppData\Local\Microsoft\Windows\Temporary Internet Files\Content.IE5\35CBSKY6\MPj04014650000[1].jpg"/>
          <p:cNvPicPr>
            <a:picLocks noChangeAspect="1" noChangeArrowheads="1"/>
          </p:cNvPicPr>
          <p:nvPr/>
        </p:nvPicPr>
        <p:blipFill>
          <a:blip r:embed="rId5" cstate="print"/>
          <a:srcRect/>
          <a:stretch>
            <a:fillRect/>
          </a:stretch>
        </p:blipFill>
        <p:spPr bwMode="auto">
          <a:xfrm>
            <a:off x="422780" y="3975871"/>
            <a:ext cx="833468" cy="555419"/>
          </a:xfrm>
          <a:prstGeom prst="rect">
            <a:avLst/>
          </a:prstGeom>
          <a:noFill/>
        </p:spPr>
      </p:pic>
      <p:pic>
        <p:nvPicPr>
          <p:cNvPr id="4102" name="Picture 6" descr="C:\Program Files\Microsoft Office\MEDIA\CAGCAT10\j0292020.wmf"/>
          <p:cNvPicPr>
            <a:picLocks noChangeAspect="1" noChangeArrowheads="1"/>
          </p:cNvPicPr>
          <p:nvPr/>
        </p:nvPicPr>
        <p:blipFill>
          <a:blip r:embed="rId6"/>
          <a:srcRect/>
          <a:stretch>
            <a:fillRect/>
          </a:stretch>
        </p:blipFill>
        <p:spPr bwMode="auto">
          <a:xfrm>
            <a:off x="512032" y="2138855"/>
            <a:ext cx="649847" cy="616721"/>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68300" y="1971186"/>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2875127"/>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The VoIP Architecture of Office Communications Server 2007</a:t>
            </a:r>
          </a:p>
        </p:txBody>
      </p:sp>
      <p:sp>
        <p:nvSpPr>
          <p:cNvPr id="20" name="Rounded Rectangle 19"/>
          <p:cNvSpPr/>
          <p:nvPr/>
        </p:nvSpPr>
        <p:spPr bwMode="blackGray">
          <a:xfrm>
            <a:off x="368299" y="3779068"/>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21" name="Rounded Rectangle 20"/>
          <p:cNvSpPr/>
          <p:nvPr/>
        </p:nvSpPr>
        <p:spPr bwMode="blackGray">
          <a:xfrm>
            <a:off x="368299" y="4683009"/>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How OCS 2007 operates in the unmanaged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p:nvPr/>
        </p:nvSpPr>
        <p:spPr bwMode="auto">
          <a:xfrm>
            <a:off x="5565422" y="3804355"/>
            <a:ext cx="3070578" cy="2664177"/>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381000"/>
            <a:ext cx="8382000" cy="1052596"/>
          </a:xfrm>
        </p:spPr>
        <p:txBody>
          <a:bodyPr/>
          <a:lstStyle/>
          <a:p>
            <a:r>
              <a:rPr lang="en-US" sz="4400" dirty="0" smtClean="0"/>
              <a:t>Microsoft’s Real-Time </a:t>
            </a:r>
            <a:r>
              <a:rPr sz="4400"/>
              <a:t>C</a:t>
            </a:r>
            <a:r>
              <a:rPr lang="en-US" sz="4400" dirty="0" smtClean="0"/>
              <a:t>odecs</a:t>
            </a:r>
            <a:br>
              <a:rPr lang="en-US" sz="4400" dirty="0" smtClean="0"/>
            </a:br>
            <a:r>
              <a:rPr sz="3200" spc="-125">
                <a:solidFill>
                  <a:schemeClr val="accent1">
                    <a:lumMod val="20000"/>
                    <a:lumOff val="80000"/>
                  </a:schemeClr>
                </a:solidFill>
              </a:rPr>
              <a:t>RTAudio </a:t>
            </a:r>
            <a:r>
              <a:rPr sz="3200" spc="-125" smtClean="0">
                <a:solidFill>
                  <a:schemeClr val="accent1">
                    <a:lumMod val="20000"/>
                    <a:lumOff val="80000"/>
                  </a:schemeClr>
                </a:solidFill>
              </a:rPr>
              <a:t>and RTVideo</a:t>
            </a:r>
            <a:endParaRPr lang="en-US" sz="4400" dirty="0">
              <a:solidFill>
                <a:schemeClr val="accent1">
                  <a:lumMod val="20000"/>
                  <a:lumOff val="80000"/>
                </a:schemeClr>
              </a:solidFill>
            </a:endParaRPr>
          </a:p>
        </p:txBody>
      </p:sp>
      <p:sp>
        <p:nvSpPr>
          <p:cNvPr id="3" name="Text Placeholder 2"/>
          <p:cNvSpPr>
            <a:spLocks noGrp="1"/>
          </p:cNvSpPr>
          <p:nvPr>
            <p:ph type="body" sz="quarter" idx="10"/>
          </p:nvPr>
        </p:nvSpPr>
        <p:spPr>
          <a:xfrm>
            <a:off x="368300" y="1905000"/>
            <a:ext cx="8382000" cy="3243965"/>
          </a:xfrm>
        </p:spPr>
        <p:txBody>
          <a:bodyPr/>
          <a:lstStyle/>
          <a:p>
            <a:r>
              <a:rPr lang="en-US" sz="2400" dirty="0" smtClean="0"/>
              <a:t>Supports Wideband and Narrowband modes</a:t>
            </a:r>
          </a:p>
          <a:p>
            <a:pPr marL="744538" lvl="1" indent="-349250"/>
            <a:r>
              <a:rPr lang="en-US" sz="2000" dirty="0" smtClean="0"/>
              <a:t>Wideband greatly improves intelligibility and naturalness of speech</a:t>
            </a:r>
          </a:p>
          <a:p>
            <a:r>
              <a:rPr lang="en-US" sz="2400" dirty="0" smtClean="0"/>
              <a:t>Constant and Variable bit rate modes</a:t>
            </a:r>
          </a:p>
          <a:p>
            <a:pPr marL="744538" lvl="1" indent="-349250"/>
            <a:r>
              <a:rPr lang="en-US" sz="2000" dirty="0" smtClean="0"/>
              <a:t>Dynamically responds to changes in audio complexity</a:t>
            </a:r>
          </a:p>
          <a:p>
            <a:r>
              <a:rPr lang="en-US" sz="2400" dirty="0" smtClean="0"/>
              <a:t>Highly efficient use of Bandwidth</a:t>
            </a:r>
          </a:p>
          <a:p>
            <a:pPr marL="744538" lvl="1" indent="-349250"/>
            <a:r>
              <a:rPr lang="en-US" sz="2000" dirty="0" smtClean="0"/>
              <a:t>More quality at equivalent bandwidth</a:t>
            </a:r>
          </a:p>
          <a:p>
            <a:pPr marL="744538" lvl="1" indent="-349250"/>
            <a:r>
              <a:rPr lang="en-US" sz="2000" dirty="0" smtClean="0"/>
              <a:t>Same quality at lower bandwidth</a:t>
            </a:r>
          </a:p>
          <a:p>
            <a:r>
              <a:rPr lang="en-US" sz="2400" dirty="0" smtClean="0"/>
              <a:t>Multi-rate codec</a:t>
            </a:r>
          </a:p>
          <a:p>
            <a:pPr marL="744538" lvl="1" indent="-349250"/>
            <a:r>
              <a:rPr lang="en-US" sz="2000" dirty="0" smtClean="0"/>
              <a:t>Enables real-time adaptation</a:t>
            </a:r>
          </a:p>
        </p:txBody>
      </p:sp>
      <p:graphicFrame>
        <p:nvGraphicFramePr>
          <p:cNvPr id="6" name="Table 5"/>
          <p:cNvGraphicFramePr>
            <a:graphicFrameLocks noGrp="1"/>
          </p:cNvGraphicFramePr>
          <p:nvPr/>
        </p:nvGraphicFramePr>
        <p:xfrm>
          <a:off x="5502465" y="3854596"/>
          <a:ext cx="3071389" cy="2669016"/>
        </p:xfrm>
        <a:graphic>
          <a:graphicData uri="http://schemas.openxmlformats.org/drawingml/2006/table">
            <a:tbl>
              <a:tblPr>
                <a:tableStyleId>{616DA210-FB5B-4158-B5E0-FEB733F419BA}</a:tableStyleId>
              </a:tblPr>
              <a:tblGrid>
                <a:gridCol w="1494711"/>
                <a:gridCol w="1576678"/>
              </a:tblGrid>
              <a:tr h="836978">
                <a:tc>
                  <a:txBody>
                    <a:bodyPr/>
                    <a:lstStyle/>
                    <a:p>
                      <a:r>
                        <a:rPr lang="en-US" sz="2400" dirty="0" smtClean="0"/>
                        <a:t>RTAudio </a:t>
                      </a:r>
                      <a:br>
                        <a:rPr lang="en-US" sz="2400" dirty="0" smtClean="0"/>
                      </a:br>
                      <a:r>
                        <a:rPr lang="en-US" sz="2400" dirty="0" smtClean="0"/>
                        <a:t>(8kHz)</a:t>
                      </a:r>
                      <a:r>
                        <a:rPr lang="en-US" sz="2400" baseline="0" dirty="0" smtClean="0"/>
                        <a:t> </a:t>
                      </a:r>
                      <a:endParaRPr lang="en-US" sz="2400" b="0" dirty="0"/>
                    </a:p>
                  </a:txBody>
                  <a:tcPr marL="118612" marR="118612" marT="59307" marB="59307">
                    <a:solidFill>
                      <a:schemeClr val="accent1">
                        <a:alpha val="42000"/>
                      </a:schemeClr>
                    </a:solidFill>
                  </a:tcPr>
                </a:tc>
                <a:tc>
                  <a:txBody>
                    <a:bodyPr/>
                    <a:lstStyle/>
                    <a:p>
                      <a:r>
                        <a:rPr lang="en-US" sz="2400" dirty="0" smtClean="0"/>
                        <a:t>28</a:t>
                      </a:r>
                      <a:r>
                        <a:rPr lang="en-US" sz="2400" baseline="0" dirty="0" smtClean="0"/>
                        <a:t> </a:t>
                      </a:r>
                      <a:r>
                        <a:rPr lang="en-US" sz="2400" dirty="0" smtClean="0"/>
                        <a:t>Kbps</a:t>
                      </a:r>
                      <a:endParaRPr lang="en-US" sz="2400" b="0" dirty="0" smtClean="0"/>
                    </a:p>
                  </a:txBody>
                  <a:tcPr marL="118612" marR="118612" marT="59307" marB="59307">
                    <a:solidFill>
                      <a:schemeClr val="accent1">
                        <a:alpha val="42000"/>
                      </a:schemeClr>
                    </a:solidFill>
                  </a:tcPr>
                </a:tc>
              </a:tr>
              <a:tr h="836978">
                <a:tc>
                  <a:txBody>
                    <a:bodyPr/>
                    <a:lstStyle/>
                    <a:p>
                      <a:r>
                        <a:rPr lang="en-US" sz="2400" dirty="0" smtClean="0"/>
                        <a:t>RTAudio </a:t>
                      </a:r>
                      <a:br>
                        <a:rPr lang="en-US" sz="2400" dirty="0" smtClean="0"/>
                      </a:br>
                      <a:r>
                        <a:rPr lang="en-US" sz="2400" dirty="0" smtClean="0"/>
                        <a:t>(16kHz)</a:t>
                      </a:r>
                      <a:endParaRPr lang="en-US" sz="2400" dirty="0"/>
                    </a:p>
                  </a:txBody>
                  <a:tcPr marL="118612" marR="118612" marT="59307" marB="59307">
                    <a:solidFill>
                      <a:schemeClr val="accent1">
                        <a:lumMod val="60000"/>
                        <a:lumOff val="40000"/>
                        <a:alpha val="42000"/>
                      </a:schemeClr>
                    </a:solidFill>
                  </a:tcPr>
                </a:tc>
                <a:tc>
                  <a:txBody>
                    <a:bodyPr/>
                    <a:lstStyle/>
                    <a:p>
                      <a:r>
                        <a:rPr lang="en-US" sz="2400" dirty="0" smtClean="0"/>
                        <a:t>45 Kbps</a:t>
                      </a:r>
                    </a:p>
                  </a:txBody>
                  <a:tcPr marL="118612" marR="118612" marT="59307" marB="59307">
                    <a:solidFill>
                      <a:schemeClr val="accent1">
                        <a:lumMod val="60000"/>
                        <a:lumOff val="40000"/>
                        <a:alpha val="42000"/>
                      </a:schemeClr>
                    </a:solidFill>
                  </a:tcPr>
                </a:tc>
              </a:tr>
              <a:tr h="477796">
                <a:tc>
                  <a:txBody>
                    <a:bodyPr/>
                    <a:lstStyle/>
                    <a:p>
                      <a:r>
                        <a:rPr lang="en-US" sz="2400" dirty="0" smtClean="0"/>
                        <a:t>G.726</a:t>
                      </a:r>
                      <a:endParaRPr lang="en-US" sz="2400" dirty="0"/>
                    </a:p>
                  </a:txBody>
                  <a:tcPr marL="118612" marR="118612" marT="59307" marB="59307">
                    <a:solidFill>
                      <a:schemeClr val="accent1">
                        <a:alpha val="42000"/>
                      </a:schemeClr>
                    </a:solidFill>
                  </a:tcPr>
                </a:tc>
                <a:tc>
                  <a:txBody>
                    <a:bodyPr/>
                    <a:lstStyle/>
                    <a:p>
                      <a:r>
                        <a:rPr lang="en-US" sz="2400" dirty="0" smtClean="0"/>
                        <a:t>48 Kbps</a:t>
                      </a:r>
                    </a:p>
                  </a:txBody>
                  <a:tcPr marL="118612" marR="118612" marT="59307" marB="59307">
                    <a:solidFill>
                      <a:schemeClr val="accent1">
                        <a:alpha val="42000"/>
                      </a:schemeClr>
                    </a:solidFill>
                  </a:tcPr>
                </a:tc>
              </a:tr>
              <a:tr h="477796">
                <a:tc>
                  <a:txBody>
                    <a:bodyPr/>
                    <a:lstStyle/>
                    <a:p>
                      <a:r>
                        <a:rPr lang="en-US" sz="2400" dirty="0" smtClean="0"/>
                        <a:t>G.711</a:t>
                      </a:r>
                      <a:endParaRPr lang="en-US" sz="2400" dirty="0"/>
                    </a:p>
                  </a:txBody>
                  <a:tcPr marL="118612" marR="118612" marT="59307" marB="59307">
                    <a:solidFill>
                      <a:schemeClr val="accent1">
                        <a:lumMod val="60000"/>
                        <a:lumOff val="40000"/>
                        <a:alpha val="42000"/>
                      </a:schemeClr>
                    </a:solidFill>
                  </a:tcPr>
                </a:tc>
                <a:tc>
                  <a:txBody>
                    <a:bodyPr/>
                    <a:lstStyle/>
                    <a:p>
                      <a:r>
                        <a:rPr lang="en-US" sz="2400" dirty="0" smtClean="0"/>
                        <a:t>80 Kbps</a:t>
                      </a:r>
                    </a:p>
                  </a:txBody>
                  <a:tcPr marL="118612" marR="118612" marT="59307" marB="59307">
                    <a:solidFill>
                      <a:schemeClr val="accent1">
                        <a:lumMod val="60000"/>
                        <a:lumOff val="40000"/>
                        <a:alpha val="42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Microsoft Media Stack</a:t>
            </a:r>
            <a:endParaRPr lang="en-US" dirty="0"/>
          </a:p>
        </p:txBody>
      </p:sp>
      <p:sp>
        <p:nvSpPr>
          <p:cNvPr id="3" name="Text Placeholder 2"/>
          <p:cNvSpPr>
            <a:spLocks noGrp="1"/>
          </p:cNvSpPr>
          <p:nvPr>
            <p:ph type="body" sz="quarter" idx="10"/>
          </p:nvPr>
        </p:nvSpPr>
        <p:spPr>
          <a:xfrm>
            <a:off x="380999" y="1381952"/>
            <a:ext cx="8642927" cy="4721292"/>
          </a:xfrm>
        </p:spPr>
        <p:txBody>
          <a:bodyPr/>
          <a:lstStyle/>
          <a:p>
            <a:r>
              <a:rPr lang="en-US" altLang="zh-CN" sz="2800" dirty="0" smtClean="0"/>
              <a:t>Quality Controller</a:t>
            </a:r>
          </a:p>
          <a:p>
            <a:pPr marL="801688" lvl="1"/>
            <a:r>
              <a:rPr lang="en-US" sz="2400" dirty="0" smtClean="0"/>
              <a:t>Dynamic Adaptation to real-time network conditions</a:t>
            </a:r>
          </a:p>
          <a:p>
            <a:pPr marL="801688" lvl="1"/>
            <a:r>
              <a:rPr lang="en-US" sz="2400" dirty="0" smtClean="0"/>
              <a:t>Progressively reduces bit rate</a:t>
            </a:r>
          </a:p>
          <a:p>
            <a:pPr marL="801688" lvl="1"/>
            <a:r>
              <a:rPr lang="en-US" sz="2400" dirty="0" smtClean="0"/>
              <a:t>No sessions are dropped during this process </a:t>
            </a:r>
          </a:p>
          <a:p>
            <a:pPr marL="801688" lvl="1">
              <a:buNone/>
            </a:pPr>
            <a:endParaRPr lang="en-US" altLang="zh-CN" sz="1600" dirty="0" smtClean="0"/>
          </a:p>
          <a:p>
            <a:r>
              <a:rPr lang="en-US" altLang="zh-CN" sz="2800" dirty="0" smtClean="0"/>
              <a:t>Voice Activity Detection/Silence Suppression</a:t>
            </a:r>
          </a:p>
          <a:p>
            <a:pPr marL="801688" lvl="1"/>
            <a:r>
              <a:rPr lang="en-US" altLang="zh-CN" sz="2400" dirty="0" smtClean="0"/>
              <a:t>Ensures no ‘empty’ packets are sent</a:t>
            </a:r>
          </a:p>
          <a:p>
            <a:pPr marL="801688" lvl="1">
              <a:buNone/>
            </a:pPr>
            <a:endParaRPr lang="en-US" altLang="zh-CN" sz="1600" dirty="0" smtClean="0"/>
          </a:p>
          <a:p>
            <a:r>
              <a:rPr lang="en-US" altLang="zh-CN" sz="2800" dirty="0" smtClean="0"/>
              <a:t>Optimizes the audio that gets into the packet</a:t>
            </a:r>
          </a:p>
          <a:p>
            <a:pPr lvl="1"/>
            <a:r>
              <a:rPr lang="en-US" altLang="zh-CN" sz="2400" dirty="0" smtClean="0"/>
              <a:t>Noise suppression</a:t>
            </a:r>
          </a:p>
          <a:p>
            <a:pPr lvl="1"/>
            <a:r>
              <a:rPr lang="en-US" altLang="zh-CN" sz="2400" dirty="0" smtClean="0"/>
              <a:t>Automatic gain control</a:t>
            </a:r>
          </a:p>
          <a:p>
            <a:pPr lvl="1"/>
            <a:r>
              <a:rPr lang="en-US" altLang="zh-CN" sz="2400" dirty="0" smtClean="0"/>
              <a:t>Automatic echo cancellation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Endpoints</a:t>
            </a:r>
            <a:endParaRPr lang="en-US" dirty="0"/>
          </a:p>
        </p:txBody>
      </p:sp>
      <p:sp>
        <p:nvSpPr>
          <p:cNvPr id="3" name="Text Placeholder 2"/>
          <p:cNvSpPr>
            <a:spLocks noGrp="1"/>
          </p:cNvSpPr>
          <p:nvPr>
            <p:ph type="body" sz="quarter" idx="10"/>
          </p:nvPr>
        </p:nvSpPr>
        <p:spPr>
          <a:xfrm>
            <a:off x="152400" y="1293100"/>
            <a:ext cx="8991600" cy="4158061"/>
          </a:xfrm>
        </p:spPr>
        <p:txBody>
          <a:bodyPr/>
          <a:lstStyle/>
          <a:p>
            <a:r>
              <a:rPr lang="en-US" altLang="zh-CN" sz="2400" dirty="0" smtClean="0"/>
              <a:t>Addressing payload effects end-to-end</a:t>
            </a:r>
          </a:p>
          <a:p>
            <a:pPr marL="801688" lvl="1"/>
            <a:r>
              <a:rPr lang="en-US" altLang="zh-CN" sz="2000" dirty="0" smtClean="0"/>
              <a:t>Often </a:t>
            </a:r>
            <a:r>
              <a:rPr lang="en-US" altLang="zh-CN" sz="2000" dirty="0" smtClean="0">
                <a:sym typeface="Wingdings" pitchFamily="2" charset="2"/>
              </a:rPr>
              <a:t>most detrimental but least managed </a:t>
            </a:r>
          </a:p>
          <a:p>
            <a:pPr marL="801688" lvl="1"/>
            <a:r>
              <a:rPr lang="en-US" altLang="zh-CN" sz="2000" dirty="0" smtClean="0">
                <a:sym typeface="Wingdings" pitchFamily="2" charset="2"/>
              </a:rPr>
              <a:t>Even if networks are perfect, endpoints can deteriorate the experience</a:t>
            </a:r>
          </a:p>
          <a:p>
            <a:pPr marL="801688" lvl="1"/>
            <a:endParaRPr lang="en-US" altLang="zh-CN" sz="2000" dirty="0" smtClean="0">
              <a:sym typeface="Wingdings" pitchFamily="2" charset="2"/>
            </a:endParaRPr>
          </a:p>
          <a:p>
            <a:r>
              <a:rPr lang="en-US" sz="2400" dirty="0" smtClean="0"/>
              <a:t>Microsoft Media Stack embedded into multiple devices</a:t>
            </a:r>
          </a:p>
          <a:p>
            <a:pPr marL="801688" lvl="1"/>
            <a:r>
              <a:rPr lang="en-US" sz="2000" dirty="0" smtClean="0"/>
              <a:t>RTAudio Codec</a:t>
            </a:r>
          </a:p>
          <a:p>
            <a:pPr marL="801688" lvl="1"/>
            <a:r>
              <a:rPr lang="en-US" sz="2000" dirty="0" smtClean="0"/>
              <a:t>Media Stack Features (QC, VAD/SS, AGC)</a:t>
            </a:r>
          </a:p>
          <a:p>
            <a:pPr marL="801688" lvl="1"/>
            <a:r>
              <a:rPr lang="en-US" sz="2000" dirty="0" smtClean="0"/>
              <a:t>Firewall Traversal</a:t>
            </a:r>
          </a:p>
          <a:p>
            <a:pPr marL="801688" lvl="1"/>
            <a:endParaRPr lang="en-US" sz="2000" dirty="0" smtClean="0"/>
          </a:p>
          <a:p>
            <a:r>
              <a:rPr lang="en-US" sz="2400" dirty="0" smtClean="0"/>
              <a:t>Devices with simpler setup and great acoustics</a:t>
            </a:r>
          </a:p>
          <a:p>
            <a:pPr marL="801688" lvl="1"/>
            <a:r>
              <a:rPr lang="en-US" altLang="zh-CN" sz="2000" dirty="0" smtClean="0"/>
              <a:t>Supporting 16kHz Audio</a:t>
            </a:r>
          </a:p>
          <a:p>
            <a:pPr marL="801688" lvl="1"/>
            <a:r>
              <a:rPr lang="en-US" altLang="zh-CN" sz="2000" dirty="0" smtClean="0"/>
              <a:t>Plug and Play configuration capability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49865" y="1406525"/>
          <a:ext cx="7725836" cy="45765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5266" y="2846425"/>
            <a:ext cx="851515" cy="1200329"/>
          </a:xfrm>
          <a:prstGeom prst="rect">
            <a:avLst/>
          </a:prstGeom>
          <a:noFill/>
        </p:spPr>
        <p:txBody>
          <a:bodyPr wrap="none" rtlCol="0">
            <a:spAutoFit/>
          </a:bodyPr>
          <a:lstStyle/>
          <a:p>
            <a:r>
              <a:rPr lang="en-US" dirty="0" smtClean="0"/>
              <a:t>Wide-</a:t>
            </a:r>
          </a:p>
          <a:p>
            <a:r>
              <a:rPr lang="en-US" dirty="0" smtClean="0"/>
              <a:t>Band</a:t>
            </a:r>
          </a:p>
          <a:p>
            <a:r>
              <a:rPr lang="en-US" dirty="0" smtClean="0"/>
              <a:t>MOS</a:t>
            </a:r>
          </a:p>
          <a:p>
            <a:r>
              <a:rPr lang="en-US" dirty="0" smtClean="0"/>
              <a:t>Rating</a:t>
            </a:r>
            <a:endParaRPr lang="en-US" dirty="0"/>
          </a:p>
        </p:txBody>
      </p:sp>
      <p:graphicFrame>
        <p:nvGraphicFramePr>
          <p:cNvPr id="6" name="Table 5"/>
          <p:cNvGraphicFramePr>
            <a:graphicFrameLocks noGrp="1"/>
          </p:cNvGraphicFramePr>
          <p:nvPr/>
        </p:nvGraphicFramePr>
        <p:xfrm>
          <a:off x="1734432" y="5401258"/>
          <a:ext cx="4183289" cy="518160"/>
        </p:xfrm>
        <a:graphic>
          <a:graphicData uri="http://schemas.openxmlformats.org/drawingml/2006/table">
            <a:tbl>
              <a:tblPr>
                <a:tableStyleId>{2D5ABB26-0587-4C30-8999-92F81FD0307C}</a:tableStyleId>
              </a:tblPr>
              <a:tblGrid>
                <a:gridCol w="1043553"/>
                <a:gridCol w="1007256"/>
                <a:gridCol w="1016330"/>
                <a:gridCol w="1116150"/>
              </a:tblGrid>
              <a:tr h="370840">
                <a:tc>
                  <a:txBody>
                    <a:bodyPr/>
                    <a:lstStyle/>
                    <a:p>
                      <a:pPr algn="ctr"/>
                      <a:r>
                        <a:rPr lang="en-US" sz="1400" dirty="0" smtClean="0"/>
                        <a:t>Perfect</a:t>
                      </a:r>
                      <a:r>
                        <a:rPr lang="en-US" sz="1400" baseline="0" dirty="0" smtClean="0"/>
                        <a:t> Network</a:t>
                      </a:r>
                      <a:endParaRPr lang="en-US" sz="1400" dirty="0">
                        <a:solidFill>
                          <a:schemeClr val="tx1"/>
                        </a:solidFill>
                      </a:endParaRPr>
                    </a:p>
                  </a:txBody>
                  <a:tcPr/>
                </a:tc>
                <a:tc>
                  <a:txBody>
                    <a:bodyPr/>
                    <a:lstStyle/>
                    <a:p>
                      <a:pPr algn="ctr"/>
                      <a:r>
                        <a:rPr lang="en-US" sz="1400" dirty="0" smtClean="0"/>
                        <a:t>Corporate</a:t>
                      </a:r>
                    </a:p>
                    <a:p>
                      <a:pPr algn="ctr"/>
                      <a:r>
                        <a:rPr lang="en-US" sz="1400" dirty="0" smtClean="0"/>
                        <a:t>Network</a:t>
                      </a:r>
                      <a:endParaRPr lang="en-US" sz="1400" dirty="0">
                        <a:solidFill>
                          <a:schemeClr val="tx1"/>
                        </a:solidFill>
                      </a:endParaRPr>
                    </a:p>
                  </a:txBody>
                  <a:tcPr/>
                </a:tc>
                <a:tc>
                  <a:txBody>
                    <a:bodyPr/>
                    <a:lstStyle/>
                    <a:p>
                      <a:pPr algn="ctr"/>
                      <a:r>
                        <a:rPr lang="en-US" sz="1400" dirty="0" smtClean="0"/>
                        <a:t>Internet</a:t>
                      </a:r>
                      <a:endParaRPr lang="en-US" sz="1400" dirty="0">
                        <a:solidFill>
                          <a:schemeClr val="tx1"/>
                        </a:solidFill>
                      </a:endParaRPr>
                    </a:p>
                  </a:txBody>
                  <a:tcPr/>
                </a:tc>
                <a:tc>
                  <a:txBody>
                    <a:bodyPr/>
                    <a:lstStyle/>
                    <a:p>
                      <a:pPr algn="ctr"/>
                      <a:r>
                        <a:rPr lang="en-US" sz="1400" dirty="0" smtClean="0"/>
                        <a:t>High </a:t>
                      </a:r>
                      <a:br>
                        <a:rPr lang="en-US" sz="1400" dirty="0" smtClean="0"/>
                      </a:br>
                      <a:r>
                        <a:rPr lang="en-US" sz="1400" dirty="0" smtClean="0"/>
                        <a:t>Congestion</a:t>
                      </a:r>
                      <a:endParaRPr lang="en-US" sz="1400" dirty="0">
                        <a:solidFill>
                          <a:schemeClr val="tx1"/>
                        </a:solidFill>
                      </a:endParaRPr>
                    </a:p>
                  </a:txBody>
                  <a:tcPr/>
                </a:tc>
              </a:tr>
            </a:tbl>
          </a:graphicData>
        </a:graphic>
      </p:graphicFrame>
      <p:sp>
        <p:nvSpPr>
          <p:cNvPr id="7" name="TextBox 6"/>
          <p:cNvSpPr txBox="1"/>
          <p:nvPr/>
        </p:nvSpPr>
        <p:spPr>
          <a:xfrm>
            <a:off x="6159743" y="6400170"/>
            <a:ext cx="2615957" cy="230818"/>
          </a:xfrm>
          <a:prstGeom prst="rect">
            <a:avLst/>
          </a:prstGeom>
          <a:noFill/>
        </p:spPr>
        <p:txBody>
          <a:bodyPr wrap="square" lIns="76188" tIns="38093" rIns="76188" bIns="38093" rtlCol="0">
            <a:spAutoFit/>
          </a:bodyPr>
          <a:lstStyle/>
          <a:p>
            <a:pPr algn="r"/>
            <a:r>
              <a:rPr lang="en-US" sz="1000" dirty="0" smtClean="0"/>
              <a:t>Source:  Psytechnics 12/06</a:t>
            </a:r>
            <a:endParaRPr lang="en-US" sz="1000" dirty="0"/>
          </a:p>
        </p:txBody>
      </p:sp>
      <p:sp>
        <p:nvSpPr>
          <p:cNvPr id="8" name="Title 7"/>
          <p:cNvSpPr>
            <a:spLocks noGrp="1"/>
          </p:cNvSpPr>
          <p:nvPr>
            <p:ph type="title"/>
          </p:nvPr>
        </p:nvSpPr>
        <p:spPr>
          <a:xfrm>
            <a:off x="381000" y="381000"/>
            <a:ext cx="8382000" cy="1052596"/>
          </a:xfrm>
        </p:spPr>
        <p:txBody>
          <a:bodyPr/>
          <a:lstStyle/>
          <a:p>
            <a:r>
              <a:rPr lang="en-US" sz="4400" dirty="0" smtClean="0"/>
              <a:t>Quality Of Experience At Work</a:t>
            </a:r>
            <a:br>
              <a:rPr lang="en-US" sz="4400" dirty="0" smtClean="0"/>
            </a:br>
            <a:r>
              <a:rPr lang="en-US" sz="3200" dirty="0" smtClean="0">
                <a:solidFill>
                  <a:schemeClr val="accent1">
                    <a:lumMod val="20000"/>
                    <a:lumOff val="80000"/>
                  </a:schemeClr>
                </a:solidFill>
              </a:rPr>
              <a:t>Noise free</a:t>
            </a:r>
            <a:endParaRPr lang="en-US" sz="4400"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49865" y="1406525"/>
          <a:ext cx="7725836" cy="45765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5266" y="2846425"/>
            <a:ext cx="851515" cy="1200329"/>
          </a:xfrm>
          <a:prstGeom prst="rect">
            <a:avLst/>
          </a:prstGeom>
          <a:noFill/>
        </p:spPr>
        <p:txBody>
          <a:bodyPr wrap="none" rtlCol="0">
            <a:spAutoFit/>
          </a:bodyPr>
          <a:lstStyle/>
          <a:p>
            <a:r>
              <a:rPr lang="en-US" dirty="0" smtClean="0"/>
              <a:t>Wide-</a:t>
            </a:r>
          </a:p>
          <a:p>
            <a:r>
              <a:rPr lang="en-US" dirty="0" smtClean="0"/>
              <a:t>Band</a:t>
            </a:r>
          </a:p>
          <a:p>
            <a:r>
              <a:rPr lang="en-US" dirty="0" smtClean="0"/>
              <a:t>MOS</a:t>
            </a:r>
          </a:p>
          <a:p>
            <a:r>
              <a:rPr lang="en-US" dirty="0" smtClean="0"/>
              <a:t>Rating</a:t>
            </a:r>
            <a:endParaRPr lang="en-US" dirty="0"/>
          </a:p>
        </p:txBody>
      </p:sp>
      <p:graphicFrame>
        <p:nvGraphicFramePr>
          <p:cNvPr id="6" name="Table 5"/>
          <p:cNvGraphicFramePr>
            <a:graphicFrameLocks noGrp="1"/>
          </p:cNvGraphicFramePr>
          <p:nvPr/>
        </p:nvGraphicFramePr>
        <p:xfrm>
          <a:off x="1734432" y="5412409"/>
          <a:ext cx="4183289" cy="518160"/>
        </p:xfrm>
        <a:graphic>
          <a:graphicData uri="http://schemas.openxmlformats.org/drawingml/2006/table">
            <a:tbl>
              <a:tblPr>
                <a:tableStyleId>{2D5ABB26-0587-4C30-8999-92F81FD0307C}</a:tableStyleId>
              </a:tblPr>
              <a:tblGrid>
                <a:gridCol w="1043553"/>
                <a:gridCol w="1007256"/>
                <a:gridCol w="1016330"/>
                <a:gridCol w="1116150"/>
              </a:tblGrid>
              <a:tr h="370840">
                <a:tc>
                  <a:txBody>
                    <a:bodyPr/>
                    <a:lstStyle/>
                    <a:p>
                      <a:pPr algn="ctr"/>
                      <a:r>
                        <a:rPr lang="en-US" sz="1400" dirty="0" smtClean="0"/>
                        <a:t>Perfect</a:t>
                      </a:r>
                      <a:r>
                        <a:rPr lang="en-US" sz="1400" baseline="0" dirty="0" smtClean="0"/>
                        <a:t> Network</a:t>
                      </a:r>
                      <a:endParaRPr lang="en-US" sz="1400" dirty="0">
                        <a:solidFill>
                          <a:schemeClr val="tx1"/>
                        </a:solidFill>
                      </a:endParaRPr>
                    </a:p>
                  </a:txBody>
                  <a:tcPr/>
                </a:tc>
                <a:tc>
                  <a:txBody>
                    <a:bodyPr/>
                    <a:lstStyle/>
                    <a:p>
                      <a:pPr algn="ctr"/>
                      <a:r>
                        <a:rPr lang="en-US" sz="1400" dirty="0" smtClean="0"/>
                        <a:t>Corporate</a:t>
                      </a:r>
                    </a:p>
                    <a:p>
                      <a:pPr algn="ctr"/>
                      <a:r>
                        <a:rPr lang="en-US" sz="1400" dirty="0" smtClean="0"/>
                        <a:t>Network</a:t>
                      </a:r>
                      <a:endParaRPr lang="en-US" sz="1400" dirty="0">
                        <a:solidFill>
                          <a:schemeClr val="tx1"/>
                        </a:solidFill>
                      </a:endParaRPr>
                    </a:p>
                  </a:txBody>
                  <a:tcPr/>
                </a:tc>
                <a:tc>
                  <a:txBody>
                    <a:bodyPr/>
                    <a:lstStyle/>
                    <a:p>
                      <a:pPr algn="ctr"/>
                      <a:r>
                        <a:rPr lang="en-US" sz="1400" dirty="0" smtClean="0"/>
                        <a:t>Internet</a:t>
                      </a:r>
                      <a:endParaRPr lang="en-US" sz="1400" dirty="0">
                        <a:solidFill>
                          <a:schemeClr val="tx1"/>
                        </a:solidFill>
                      </a:endParaRPr>
                    </a:p>
                  </a:txBody>
                  <a:tcPr/>
                </a:tc>
                <a:tc>
                  <a:txBody>
                    <a:bodyPr/>
                    <a:lstStyle/>
                    <a:p>
                      <a:pPr algn="ctr"/>
                      <a:r>
                        <a:rPr lang="en-US" sz="1400" dirty="0" smtClean="0"/>
                        <a:t>High </a:t>
                      </a:r>
                      <a:br>
                        <a:rPr lang="en-US" sz="1400" dirty="0" smtClean="0"/>
                      </a:br>
                      <a:r>
                        <a:rPr lang="en-US" sz="1400" dirty="0" smtClean="0"/>
                        <a:t>Congestion</a:t>
                      </a:r>
                      <a:endParaRPr lang="en-US" sz="1400" dirty="0">
                        <a:solidFill>
                          <a:schemeClr val="tx1"/>
                        </a:solidFill>
                      </a:endParaRPr>
                    </a:p>
                  </a:txBody>
                  <a:tcPr/>
                </a:tc>
              </a:tr>
            </a:tbl>
          </a:graphicData>
        </a:graphic>
      </p:graphicFrame>
      <p:sp>
        <p:nvSpPr>
          <p:cNvPr id="7" name="TextBox 6"/>
          <p:cNvSpPr txBox="1"/>
          <p:nvPr/>
        </p:nvSpPr>
        <p:spPr>
          <a:xfrm>
            <a:off x="6159743" y="6400170"/>
            <a:ext cx="2615957" cy="230818"/>
          </a:xfrm>
          <a:prstGeom prst="rect">
            <a:avLst/>
          </a:prstGeom>
          <a:noFill/>
        </p:spPr>
        <p:txBody>
          <a:bodyPr wrap="square" lIns="76188" tIns="38093" rIns="76188" bIns="38093" rtlCol="0">
            <a:spAutoFit/>
          </a:bodyPr>
          <a:lstStyle/>
          <a:p>
            <a:pPr algn="r"/>
            <a:r>
              <a:rPr lang="en-US" sz="1000" dirty="0" smtClean="0"/>
              <a:t>Source:  Psytechnics 12/06</a:t>
            </a:r>
            <a:endParaRPr lang="en-US" sz="1000" dirty="0"/>
          </a:p>
        </p:txBody>
      </p:sp>
      <p:sp>
        <p:nvSpPr>
          <p:cNvPr id="8" name="Title 7"/>
          <p:cNvSpPr>
            <a:spLocks noGrp="1"/>
          </p:cNvSpPr>
          <p:nvPr>
            <p:ph type="title"/>
          </p:nvPr>
        </p:nvSpPr>
        <p:spPr>
          <a:xfrm>
            <a:off x="381000" y="381000"/>
            <a:ext cx="8382000" cy="1052596"/>
          </a:xfrm>
        </p:spPr>
        <p:txBody>
          <a:bodyPr/>
          <a:lstStyle/>
          <a:p>
            <a:r>
              <a:rPr lang="en-US" sz="4400" dirty="0" smtClean="0"/>
              <a:t>Quality Of Experience At Work</a:t>
            </a:r>
            <a:br>
              <a:rPr lang="en-US" sz="4400" dirty="0" smtClean="0"/>
            </a:br>
            <a:r>
              <a:rPr lang="en-US" sz="3200" dirty="0" smtClean="0">
                <a:solidFill>
                  <a:schemeClr val="accent1">
                    <a:lumMod val="20000"/>
                    <a:lumOff val="80000"/>
                  </a:schemeClr>
                </a:solidFill>
              </a:rPr>
              <a:t>Office environment</a:t>
            </a:r>
            <a:endParaRPr lang="en-US" sz="4400"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Media Quality</a:t>
            </a:r>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68300" y="1971186"/>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2875127"/>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The VoIP Architecture of Office Communications Server 2007</a:t>
            </a:r>
          </a:p>
        </p:txBody>
      </p:sp>
      <p:sp>
        <p:nvSpPr>
          <p:cNvPr id="20" name="Rounded Rectangle 19"/>
          <p:cNvSpPr/>
          <p:nvPr/>
        </p:nvSpPr>
        <p:spPr bwMode="blackGray">
          <a:xfrm>
            <a:off x="368299" y="3779068"/>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21" name="Rounded Rectangle 20"/>
          <p:cNvSpPr/>
          <p:nvPr/>
        </p:nvSpPr>
        <p:spPr bwMode="blackGray">
          <a:xfrm>
            <a:off x="368299" y="4683009"/>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How OCS 2007 operates in the unmanaged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Sizing Your Network</a:t>
            </a:r>
            <a:endParaRPr lang="en-US" dirty="0"/>
          </a:p>
        </p:txBody>
      </p:sp>
      <p:sp>
        <p:nvSpPr>
          <p:cNvPr id="3" name="Content Placeholder 2"/>
          <p:cNvSpPr>
            <a:spLocks noGrp="1"/>
          </p:cNvSpPr>
          <p:nvPr>
            <p:ph idx="1"/>
          </p:nvPr>
        </p:nvSpPr>
        <p:spPr>
          <a:xfrm>
            <a:off x="381000" y="1524000"/>
            <a:ext cx="8382000" cy="3360920"/>
          </a:xfrm>
        </p:spPr>
        <p:txBody>
          <a:bodyPr/>
          <a:lstStyle/>
          <a:p>
            <a:pPr>
              <a:lnSpc>
                <a:spcPct val="100000"/>
              </a:lnSpc>
            </a:pPr>
            <a:r>
              <a:rPr lang="en-US" sz="2800" dirty="0" smtClean="0"/>
              <a:t>You are adding a service to your network </a:t>
            </a:r>
          </a:p>
          <a:p>
            <a:pPr>
              <a:lnSpc>
                <a:spcPct val="100000"/>
              </a:lnSpc>
            </a:pPr>
            <a:endParaRPr lang="en-US" sz="2800" dirty="0" smtClean="0"/>
          </a:p>
          <a:p>
            <a:pPr>
              <a:lnSpc>
                <a:spcPct val="100000"/>
              </a:lnSpc>
            </a:pPr>
            <a:r>
              <a:rPr lang="en-US" sz="2800" dirty="0" smtClean="0"/>
              <a:t>Even with 2:1 adaptability clients need bandwidth</a:t>
            </a:r>
          </a:p>
          <a:p>
            <a:endParaRPr lang="en-US" sz="2800" dirty="0" smtClean="0"/>
          </a:p>
          <a:p>
            <a:r>
              <a:rPr lang="en-US" sz="2800" dirty="0" smtClean="0"/>
              <a:t>Holds true for VoIP telephony or conferencing</a:t>
            </a:r>
          </a:p>
          <a:p>
            <a:endParaRPr lang="en-US" sz="2800" dirty="0" smtClean="0"/>
          </a:p>
          <a:p>
            <a:r>
              <a:rPr lang="en-US" sz="2800" dirty="0" smtClean="0"/>
              <a:t>Simple policies give you control </a:t>
            </a: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1043" y="2239963"/>
            <a:ext cx="8044657" cy="914400"/>
          </a:xfrm>
        </p:spPr>
        <p:txBody>
          <a:bodyPr/>
          <a:lstStyle/>
          <a:p>
            <a:r>
              <a:rPr sz="3600" smtClean="0"/>
              <a:t>V</a:t>
            </a:r>
            <a:r>
              <a:rPr sz="3600" smtClean="0"/>
              <a:t>oIP </a:t>
            </a:r>
            <a:r>
              <a:rPr sz="3600" smtClean="0"/>
              <a:t>Quality Of Experience</a:t>
            </a:r>
            <a:endParaRPr lang="en-US" sz="3600" dirty="0"/>
          </a:p>
        </p:txBody>
      </p:sp>
      <p:sp>
        <p:nvSpPr>
          <p:cNvPr id="7" name="Rectangle 11"/>
          <p:cNvSpPr>
            <a:spLocks noGrp="1" noChangeArrowheads="1"/>
          </p:cNvSpPr>
          <p:nvPr>
            <p:ph type="subTitle" idx="1"/>
          </p:nvPr>
        </p:nvSpPr>
        <p:spPr>
          <a:xfrm>
            <a:off x="745432" y="3696799"/>
            <a:ext cx="7485795" cy="1701800"/>
          </a:xfrm>
        </p:spPr>
        <p:txBody>
          <a:bodyPr/>
          <a:lstStyle/>
          <a:p>
            <a:pPr>
              <a:lnSpc>
                <a:spcPct val="100000"/>
              </a:lnSpc>
            </a:pPr>
            <a:r>
              <a:rPr lang="en-US" sz="2800" dirty="0">
                <a:solidFill>
                  <a:schemeClr val="tx1"/>
                </a:solidFill>
              </a:rPr>
              <a:t>Name</a:t>
            </a:r>
            <a:br>
              <a:rPr lang="en-US" sz="2800" dirty="0">
                <a:solidFill>
                  <a:schemeClr val="tx1"/>
                </a:solidFill>
              </a:rPr>
            </a:br>
            <a:r>
              <a:rPr lang="en-US" sz="2800" dirty="0">
                <a:solidFill>
                  <a:schemeClr val="tx1"/>
                </a:solidFill>
              </a:rPr>
              <a:t>Title</a:t>
            </a:r>
            <a:br>
              <a:rPr lang="en-US" sz="2800" dirty="0">
                <a:solidFill>
                  <a:schemeClr val="tx1"/>
                </a:solidFill>
              </a:rPr>
            </a:br>
            <a:r>
              <a:rPr lang="en-US" sz="2800" dirty="0">
                <a:solidFill>
                  <a:schemeClr val="tx1"/>
                </a:solidFill>
              </a:rPr>
              <a:t>Microsoft Corporation</a:t>
            </a:r>
            <a:endParaRPr lang="en-US" sz="2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smtClean="0"/>
              <a:t>Media</a:t>
            </a:r>
            <a:r>
              <a:rPr lang="en-US" dirty="0" smtClean="0"/>
              <a:t> </a:t>
            </a:r>
            <a:r>
              <a:rPr smtClean="0"/>
              <a:t>Take</a:t>
            </a:r>
            <a:r>
              <a:rPr lang="en-US" dirty="0" smtClean="0"/>
              <a:t>?</a:t>
            </a:r>
            <a:endParaRPr lang="en-US" dirty="0"/>
          </a:p>
        </p:txBody>
      </p:sp>
      <p:sp>
        <p:nvSpPr>
          <p:cNvPr id="5" name="Content Placeholder 2"/>
          <p:cNvSpPr txBox="1">
            <a:spLocks/>
          </p:cNvSpPr>
          <p:nvPr/>
        </p:nvSpPr>
        <p:spPr>
          <a:xfrm>
            <a:off x="387350" y="3870471"/>
            <a:ext cx="8756650" cy="1709699"/>
          </a:xfrm>
          <a:prstGeom prst="rect">
            <a:avLst/>
          </a:prstGeom>
        </p:spPr>
        <p:txBody>
          <a:bodyPr vert="horz" wrap="square" lIns="0" tIns="0" rIns="0" bIns="0" rtlCol="0">
            <a:spAutoFit/>
          </a:bodyPr>
          <a:lstStyle/>
          <a:p>
            <a:pPr marL="384939" lvl="0" indent="-384939">
              <a:lnSpc>
                <a:spcPct val="90000"/>
              </a:lnSpc>
              <a:spcBef>
                <a:spcPts val="700"/>
              </a:spcBef>
              <a:buBlip>
                <a:blip r:embed="rId3"/>
              </a:buBlip>
            </a:pPr>
            <a:r>
              <a:rPr lang="en-US" sz="2800" dirty="0" smtClean="0"/>
              <a:t>These are one-way “on the wire” numbers</a:t>
            </a:r>
          </a:p>
          <a:p>
            <a:pPr marL="384939" indent="-384939">
              <a:lnSpc>
                <a:spcPct val="90000"/>
              </a:lnSpc>
              <a:spcBef>
                <a:spcPts val="700"/>
              </a:spcBef>
              <a:buBlip>
                <a:blip r:embed="rId3"/>
              </a:buBlip>
            </a:pPr>
            <a:r>
              <a:rPr lang="en-US" sz="2800" dirty="0" smtClean="0"/>
              <a:t>Numbers are worst-case</a:t>
            </a:r>
          </a:p>
          <a:p>
            <a:pPr marL="796925" lvl="1" indent="-384175">
              <a:lnSpc>
                <a:spcPct val="90000"/>
              </a:lnSpc>
              <a:spcBef>
                <a:spcPts val="700"/>
              </a:spcBef>
              <a:buBlip>
                <a:blip r:embed="rId3"/>
              </a:buBlip>
            </a:pPr>
            <a:r>
              <a:rPr lang="en-US" sz="2400" dirty="0" smtClean="0"/>
              <a:t>Silence suppression saves more bandwidth</a:t>
            </a:r>
          </a:p>
          <a:p>
            <a:pPr marL="796925" lvl="1" indent="-384175">
              <a:lnSpc>
                <a:spcPct val="90000"/>
              </a:lnSpc>
              <a:spcBef>
                <a:spcPts val="700"/>
              </a:spcBef>
              <a:buBlip>
                <a:blip r:embed="rId3"/>
              </a:buBlip>
            </a:pPr>
            <a:r>
              <a:rPr lang="en-US" sz="2400" dirty="0" smtClean="0"/>
              <a:t>Packetization dynamically changes based on usage</a:t>
            </a:r>
          </a:p>
        </p:txBody>
      </p:sp>
      <p:sp useBgFill="1">
        <p:nvSpPr>
          <p:cNvPr id="14" name="Rectangle 13"/>
          <p:cNvSpPr/>
          <p:nvPr/>
        </p:nvSpPr>
        <p:spPr bwMode="auto">
          <a:xfrm>
            <a:off x="368300" y="1406525"/>
            <a:ext cx="7964840" cy="2047875"/>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5" name="Content Placeholder 5"/>
          <p:cNvGraphicFramePr>
            <a:graphicFrameLocks/>
          </p:cNvGraphicFramePr>
          <p:nvPr/>
        </p:nvGraphicFramePr>
        <p:xfrm>
          <a:off x="368300" y="1406525"/>
          <a:ext cx="7969989" cy="2043468"/>
        </p:xfrm>
        <a:graphic>
          <a:graphicData uri="http://schemas.openxmlformats.org/drawingml/2006/table">
            <a:tbl>
              <a:tblPr firstRow="1" bandRow="1">
                <a:tableStyleId>{5A111915-BE36-4E01-A7E5-04B1672EAD32}</a:tableStyleId>
              </a:tblPr>
              <a:tblGrid>
                <a:gridCol w="2656663"/>
                <a:gridCol w="2656663"/>
                <a:gridCol w="2656663"/>
              </a:tblGrid>
              <a:tr h="393874">
                <a:tc>
                  <a:txBody>
                    <a:bodyPr/>
                    <a:lstStyle/>
                    <a:p>
                      <a:pPr algn="l"/>
                      <a:r>
                        <a:rPr lang="en-US" sz="2400" b="1" dirty="0" smtClean="0">
                          <a:solidFill>
                            <a:schemeClr val="tx1"/>
                          </a:solidFill>
                          <a:latin typeface="+mn-lt"/>
                        </a:rPr>
                        <a:t>Codec</a:t>
                      </a:r>
                      <a:endParaRPr lang="en-US" sz="2400" b="1" dirty="0">
                        <a:solidFill>
                          <a:schemeClr val="tx1"/>
                        </a:solidFill>
                        <a:latin typeface="+mn-lt"/>
                      </a:endParaRPr>
                    </a:p>
                  </a:txBody>
                  <a:tcPr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Min Bandwidth</a:t>
                      </a:r>
                    </a:p>
                  </a:txBody>
                  <a:tcPr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algn="l"/>
                      <a:r>
                        <a:rPr lang="en-US" sz="2400" b="1" dirty="0" smtClean="0">
                          <a:solidFill>
                            <a:schemeClr val="tx1"/>
                          </a:solidFill>
                          <a:latin typeface="+mn-lt"/>
                        </a:rPr>
                        <a:t>Max Bandwidth</a:t>
                      </a:r>
                      <a:endParaRPr lang="en-US" sz="2400" b="1" dirty="0">
                        <a:solidFill>
                          <a:schemeClr val="tx1"/>
                        </a:solidFill>
                        <a:latin typeface="+mn-lt"/>
                      </a:endParaRPr>
                    </a:p>
                  </a:txBody>
                  <a:tcPr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Real-time Audio (RTA)</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63" rtl="0" eaLnBrk="1" latinLnBrk="0" hangingPunct="1"/>
                      <a:r>
                        <a:rPr lang="en-US" sz="1800" kern="1200" dirty="0" smtClean="0">
                          <a:solidFill>
                            <a:schemeClr val="tx1"/>
                          </a:solidFill>
                          <a:latin typeface="+mn-lt"/>
                          <a:ea typeface="+mn-ea"/>
                          <a:cs typeface="+mn-cs"/>
                        </a:rPr>
                        <a:t>24 Kbps</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63" rtl="0" eaLnBrk="1" latinLnBrk="0" hangingPunct="1"/>
                      <a:r>
                        <a:rPr lang="en-US" sz="1800" kern="1200" dirty="0" smtClean="0">
                          <a:solidFill>
                            <a:schemeClr val="tx1"/>
                          </a:solidFill>
                          <a:latin typeface="+mn-lt"/>
                          <a:ea typeface="+mn-ea"/>
                          <a:cs typeface="+mn-cs"/>
                        </a:rPr>
                        <a:t>45 Kbps</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Siren</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48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48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Real-time Video (VC-1)</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r>
                        <a:rPr lang="en-US" sz="1800" dirty="0" smtClean="0"/>
                        <a:t>50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r>
                        <a:rPr lang="en-US" sz="1800" dirty="0" smtClean="0"/>
                        <a:t>250</a:t>
                      </a:r>
                      <a:r>
                        <a:rPr lang="en-US" sz="1800" baseline="0" dirty="0" smtClean="0"/>
                        <a:t>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396567">
                <a:tc>
                  <a:txBody>
                    <a:bodyPr/>
                    <a:lstStyle/>
                    <a:p>
                      <a:pPr marL="0" algn="l" defTabSz="914363" rtl="0" eaLnBrk="1" latinLnBrk="0" hangingPunct="1"/>
                      <a:r>
                        <a:rPr lang="en-US" sz="1800" kern="1200" dirty="0" smtClean="0">
                          <a:solidFill>
                            <a:schemeClr val="tx1"/>
                          </a:solidFill>
                          <a:latin typeface="+mn-lt"/>
                          <a:ea typeface="+mn-ea"/>
                          <a:cs typeface="+mn-cs"/>
                        </a:rPr>
                        <a:t>Roundtable Panorama</a:t>
                      </a:r>
                      <a:endParaRPr lang="en-US" sz="1800" kern="1200" dirty="0">
                        <a:solidFill>
                          <a:schemeClr val="tx1"/>
                        </a:solidFill>
                        <a:latin typeface="+mn-lt"/>
                        <a:ea typeface="+mn-ea"/>
                        <a:cs typeface="+mn-cs"/>
                      </a:endParaRPr>
                    </a:p>
                  </a:txBody>
                  <a:tcPr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50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r>
                        <a:rPr lang="en-US" sz="1800" dirty="0" smtClean="0"/>
                        <a:t>350 Kbps</a:t>
                      </a:r>
                      <a:endParaRPr lang="en-US" sz="1800" dirty="0"/>
                    </a:p>
                  </a:txBody>
                  <a:tcPr marR="85422"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User Calculation</a:t>
            </a:r>
            <a:endParaRPr lang="en-US" dirty="0"/>
          </a:p>
        </p:txBody>
      </p:sp>
      <p:sp>
        <p:nvSpPr>
          <p:cNvPr id="9" name="Content Placeholder 8"/>
          <p:cNvSpPr>
            <a:spLocks noGrp="1"/>
          </p:cNvSpPr>
          <p:nvPr>
            <p:ph sz="half" idx="2"/>
          </p:nvPr>
        </p:nvSpPr>
        <p:spPr>
          <a:xfrm>
            <a:off x="408378" y="4737717"/>
            <a:ext cx="8593584" cy="1299099"/>
          </a:xfrm>
        </p:spPr>
        <p:txBody>
          <a:bodyPr/>
          <a:lstStyle/>
          <a:p>
            <a:r>
              <a:rPr lang="en-US" sz="2400" dirty="0" smtClean="0"/>
              <a:t>Type of usage is important when planning</a:t>
            </a:r>
          </a:p>
          <a:p>
            <a:r>
              <a:rPr lang="en-US" sz="2400" dirty="0" smtClean="0"/>
              <a:t>Media Stack adjusts to available bandwidth every 5 seconds</a:t>
            </a:r>
          </a:p>
          <a:p>
            <a:r>
              <a:rPr lang="en-US" sz="2400" dirty="0" smtClean="0"/>
              <a:t>Consider the whole path end-to-end</a:t>
            </a:r>
          </a:p>
        </p:txBody>
      </p:sp>
      <p:graphicFrame>
        <p:nvGraphicFramePr>
          <p:cNvPr id="13" name="Content Placeholder 5"/>
          <p:cNvGraphicFramePr>
            <a:graphicFrameLocks/>
          </p:cNvGraphicFramePr>
          <p:nvPr/>
        </p:nvGraphicFramePr>
        <p:xfrm>
          <a:off x="1886390" y="1294059"/>
          <a:ext cx="4887281" cy="3230721"/>
        </p:xfrm>
        <a:graphic>
          <a:graphicData uri="http://schemas.openxmlformats.org/drawingml/2006/table">
            <a:tbl>
              <a:tblPr firstRow="1" bandRow="1">
                <a:tableStyleId>{5A111915-BE36-4E01-A7E5-04B1672EAD32}</a:tableStyleId>
              </a:tblPr>
              <a:tblGrid>
                <a:gridCol w="1937258"/>
                <a:gridCol w="2950023"/>
              </a:tblGrid>
              <a:tr h="339447">
                <a:tc>
                  <a:txBody>
                    <a:bodyPr/>
                    <a:lstStyle/>
                    <a:p>
                      <a:r>
                        <a:rPr lang="en-US" sz="2000" b="1" dirty="0" smtClean="0">
                          <a:solidFill>
                            <a:schemeClr val="tx1"/>
                          </a:solidFill>
                        </a:rPr>
                        <a:t>Media</a:t>
                      </a:r>
                      <a:r>
                        <a:rPr lang="en-US" sz="2000" b="1" baseline="0" dirty="0" smtClean="0">
                          <a:solidFill>
                            <a:schemeClr val="tx1"/>
                          </a:solidFill>
                        </a:rPr>
                        <a:t> Type</a:t>
                      </a:r>
                      <a:endParaRPr lang="en-US" sz="2000" b="1" dirty="0">
                        <a:solidFill>
                          <a:schemeClr val="tx1"/>
                        </a:solidFill>
                      </a:endParaRPr>
                    </a:p>
                  </a:txBody>
                  <a:tcPr marL="75501" marR="75501"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algn="l" defTabSz="914327" rtl="0" eaLnBrk="1" latinLnBrk="0" hangingPunct="1"/>
                      <a:r>
                        <a:rPr lang="en-US" sz="2000" b="1" kern="1200" dirty="0" smtClean="0">
                          <a:solidFill>
                            <a:schemeClr val="tx1"/>
                          </a:solidFill>
                        </a:rPr>
                        <a:t>Bandwidth Needed</a:t>
                      </a:r>
                      <a:endParaRPr lang="en-US" sz="2000" b="1" kern="1200" dirty="0">
                        <a:solidFill>
                          <a:schemeClr val="tx1"/>
                        </a:solidFill>
                        <a:latin typeface="+mn-lt"/>
                        <a:ea typeface="+mn-ea"/>
                        <a:cs typeface="+mn-cs"/>
                      </a:endParaRPr>
                    </a:p>
                  </a:txBody>
                  <a:tcPr marL="75501" marR="75501"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554073">
                <a:tc>
                  <a:txBody>
                    <a:bodyPr/>
                    <a:lstStyle/>
                    <a:p>
                      <a:r>
                        <a:rPr lang="en-US" sz="1800" dirty="0" smtClean="0"/>
                        <a:t>Audio</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1800" kern="1200" dirty="0" smtClean="0"/>
                        <a:t>45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554073">
                <a:tc>
                  <a:txBody>
                    <a:bodyPr/>
                    <a:lstStyle/>
                    <a:p>
                      <a:r>
                        <a:rPr lang="en-US" sz="1800" dirty="0" smtClean="0"/>
                        <a:t>Video</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algn="l" defTabSz="914327" rtl="0" eaLnBrk="1" latinLnBrk="0" hangingPunct="1"/>
                      <a:r>
                        <a:rPr lang="en-US" sz="1800" kern="1200" dirty="0" smtClean="0"/>
                        <a:t>250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554073">
                <a:tc>
                  <a:txBody>
                    <a:bodyPr/>
                    <a:lstStyle/>
                    <a:p>
                      <a:r>
                        <a:rPr lang="en-US" sz="1800" dirty="0" smtClean="0"/>
                        <a:t>Data</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1800" kern="1200" dirty="0" smtClean="0"/>
                        <a:t>~45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554073">
                <a:tc>
                  <a:txBody>
                    <a:bodyPr/>
                    <a:lstStyle/>
                    <a:p>
                      <a:r>
                        <a:rPr lang="en-US" sz="1800" dirty="0" smtClean="0"/>
                        <a:t>Signaling</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algn="l" defTabSz="914327" rtl="0" eaLnBrk="1" latinLnBrk="0" hangingPunct="1"/>
                      <a:r>
                        <a:rPr lang="en-US" sz="1800" kern="1200" dirty="0" smtClean="0"/>
                        <a:t>10 Kbps</a:t>
                      </a:r>
                      <a:endParaRPr lang="en-US" sz="1800" kern="1200" dirty="0" smtClean="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633429">
                <a:tc>
                  <a:txBody>
                    <a:bodyPr/>
                    <a:lstStyle/>
                    <a:p>
                      <a:r>
                        <a:rPr lang="en-US" sz="2000" b="1" dirty="0" smtClean="0"/>
                        <a:t>Total</a:t>
                      </a:r>
                      <a:endParaRPr lang="en-US" sz="2000" b="1"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2000" b="1" kern="1200" dirty="0" smtClean="0">
                          <a:solidFill>
                            <a:schemeClr val="lt1"/>
                          </a:solidFill>
                          <a:latin typeface="+mn-lt"/>
                          <a:ea typeface="+mn-ea"/>
                          <a:cs typeface="+mn-cs"/>
                        </a:rPr>
                        <a:t>350 Kbps per direction</a:t>
                      </a: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Network Considerations</a:t>
            </a:r>
            <a:endParaRPr lang="en-US" dirty="0"/>
          </a:p>
        </p:txBody>
      </p:sp>
      <p:sp>
        <p:nvSpPr>
          <p:cNvPr id="3" name="Content Placeholder 2"/>
          <p:cNvSpPr>
            <a:spLocks noGrp="1"/>
          </p:cNvSpPr>
          <p:nvPr>
            <p:ph idx="1"/>
          </p:nvPr>
        </p:nvSpPr>
        <p:spPr>
          <a:xfrm>
            <a:off x="381000" y="1373074"/>
            <a:ext cx="8382000" cy="4505849"/>
          </a:xfrm>
        </p:spPr>
        <p:txBody>
          <a:bodyPr/>
          <a:lstStyle/>
          <a:p>
            <a:pPr>
              <a:buNone/>
            </a:pPr>
            <a:r>
              <a:rPr lang="en-US" dirty="0" smtClean="0"/>
              <a:t>Delay</a:t>
            </a:r>
          </a:p>
          <a:p>
            <a:pPr marL="395288" lvl="1" indent="-395288"/>
            <a:r>
              <a:rPr lang="en-US" sz="2400" dirty="0" smtClean="0"/>
              <a:t>Engineer to less than a mean of 150 milliseconds</a:t>
            </a:r>
          </a:p>
          <a:p>
            <a:pPr>
              <a:buNone/>
            </a:pPr>
            <a:endParaRPr lang="en-US" sz="1600" dirty="0" smtClean="0"/>
          </a:p>
          <a:p>
            <a:pPr>
              <a:buNone/>
            </a:pPr>
            <a:r>
              <a:rPr lang="en-US" dirty="0" smtClean="0"/>
              <a:t>Loss</a:t>
            </a:r>
          </a:p>
          <a:p>
            <a:pPr marL="395288" lvl="1" indent="-395288"/>
            <a:r>
              <a:rPr lang="en-US" sz="2400" dirty="0" smtClean="0"/>
              <a:t>Up to 10% can be handled without significant problems</a:t>
            </a:r>
          </a:p>
          <a:p>
            <a:pPr>
              <a:buNone/>
            </a:pPr>
            <a:endParaRPr lang="en-US" sz="1600" dirty="0" smtClean="0"/>
          </a:p>
          <a:p>
            <a:pPr>
              <a:buNone/>
            </a:pPr>
            <a:r>
              <a:rPr lang="en-US" dirty="0" smtClean="0"/>
              <a:t>Connectivity</a:t>
            </a:r>
          </a:p>
          <a:p>
            <a:pPr marL="395288" lvl="1" indent="-395288"/>
            <a:r>
              <a:rPr lang="en-US" sz="2400" dirty="0" smtClean="0"/>
              <a:t>The clients can connect through most common networks</a:t>
            </a:r>
          </a:p>
          <a:p>
            <a:pPr>
              <a:buNone/>
            </a:pPr>
            <a:endParaRPr lang="en-US" sz="1600" dirty="0" smtClean="0"/>
          </a:p>
          <a:p>
            <a:pPr>
              <a:buNone/>
            </a:pPr>
            <a:r>
              <a:rPr lang="en-US" dirty="0" smtClean="0"/>
              <a:t>Call Admission Control</a:t>
            </a:r>
          </a:p>
          <a:p>
            <a:pPr marL="395288" lvl="1" indent="-395288"/>
            <a:r>
              <a:rPr lang="en-US" sz="2400" dirty="0" smtClean="0"/>
              <a:t>Hard limits aren't required to provide quality</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225780" y="3758501"/>
            <a:ext cx="3228620" cy="1824365"/>
          </a:xfrm>
          <a:prstGeom prst="roundRect">
            <a:avLst>
              <a:gd name="adj" fmla="val 9033"/>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5" name="Rounded Rectangle 24"/>
          <p:cNvSpPr/>
          <p:nvPr/>
        </p:nvSpPr>
        <p:spPr bwMode="auto">
          <a:xfrm>
            <a:off x="5614814" y="3813917"/>
            <a:ext cx="3228620" cy="1824365"/>
          </a:xfrm>
          <a:prstGeom prst="roundRect">
            <a:avLst>
              <a:gd name="adj" fmla="val 9033"/>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3" name="Freeform 22"/>
          <p:cNvSpPr/>
          <p:nvPr/>
        </p:nvSpPr>
        <p:spPr>
          <a:xfrm flipH="1">
            <a:off x="4308651" y="4457740"/>
            <a:ext cx="4103512" cy="154282"/>
          </a:xfrm>
          <a:custGeom>
            <a:avLst/>
            <a:gdLst>
              <a:gd name="connsiteX0" fmla="*/ 0 w 4103512"/>
              <a:gd name="connsiteY0" fmla="*/ 86548 h 154282"/>
              <a:gd name="connsiteX1" fmla="*/ 1433689 w 4103512"/>
              <a:gd name="connsiteY1" fmla="*/ 7526 h 154282"/>
              <a:gd name="connsiteX2" fmla="*/ 3714045 w 4103512"/>
              <a:gd name="connsiteY2" fmla="*/ 131704 h 154282"/>
              <a:gd name="connsiteX3" fmla="*/ 3770489 w 4103512"/>
              <a:gd name="connsiteY3" fmla="*/ 142992 h 154282"/>
            </a:gdLst>
            <a:ahLst/>
            <a:cxnLst>
              <a:cxn ang="0">
                <a:pos x="connsiteX0" y="connsiteY0"/>
              </a:cxn>
              <a:cxn ang="0">
                <a:pos x="connsiteX1" y="connsiteY1"/>
              </a:cxn>
              <a:cxn ang="0">
                <a:pos x="connsiteX2" y="connsiteY2"/>
              </a:cxn>
              <a:cxn ang="0">
                <a:pos x="connsiteX3" y="connsiteY3"/>
              </a:cxn>
            </a:cxnLst>
            <a:rect l="l" t="t" r="r" b="b"/>
            <a:pathLst>
              <a:path w="4103512" h="154282">
                <a:moveTo>
                  <a:pt x="0" y="86548"/>
                </a:moveTo>
                <a:cubicBezTo>
                  <a:pt x="407341" y="43274"/>
                  <a:pt x="814682" y="0"/>
                  <a:pt x="1433689" y="7526"/>
                </a:cubicBezTo>
                <a:cubicBezTo>
                  <a:pt x="2052696" y="15052"/>
                  <a:pt x="3324578" y="109126"/>
                  <a:pt x="3714045" y="131704"/>
                </a:cubicBezTo>
                <a:cubicBezTo>
                  <a:pt x="4103512" y="154282"/>
                  <a:pt x="3937000" y="148637"/>
                  <a:pt x="3770489" y="142992"/>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21"/>
          <p:cNvSpPr/>
          <p:nvPr/>
        </p:nvSpPr>
        <p:spPr>
          <a:xfrm>
            <a:off x="778933" y="4457740"/>
            <a:ext cx="4103512" cy="154282"/>
          </a:xfrm>
          <a:custGeom>
            <a:avLst/>
            <a:gdLst>
              <a:gd name="connsiteX0" fmla="*/ 0 w 4103512"/>
              <a:gd name="connsiteY0" fmla="*/ 86548 h 154282"/>
              <a:gd name="connsiteX1" fmla="*/ 1433689 w 4103512"/>
              <a:gd name="connsiteY1" fmla="*/ 7526 h 154282"/>
              <a:gd name="connsiteX2" fmla="*/ 3714045 w 4103512"/>
              <a:gd name="connsiteY2" fmla="*/ 131704 h 154282"/>
              <a:gd name="connsiteX3" fmla="*/ 3770489 w 4103512"/>
              <a:gd name="connsiteY3" fmla="*/ 142992 h 154282"/>
            </a:gdLst>
            <a:ahLst/>
            <a:cxnLst>
              <a:cxn ang="0">
                <a:pos x="connsiteX0" y="connsiteY0"/>
              </a:cxn>
              <a:cxn ang="0">
                <a:pos x="connsiteX1" y="connsiteY1"/>
              </a:cxn>
              <a:cxn ang="0">
                <a:pos x="connsiteX2" y="connsiteY2"/>
              </a:cxn>
              <a:cxn ang="0">
                <a:pos x="connsiteX3" y="connsiteY3"/>
              </a:cxn>
            </a:cxnLst>
            <a:rect l="l" t="t" r="r" b="b"/>
            <a:pathLst>
              <a:path w="4103512" h="154282">
                <a:moveTo>
                  <a:pt x="0" y="86548"/>
                </a:moveTo>
                <a:cubicBezTo>
                  <a:pt x="407341" y="43274"/>
                  <a:pt x="814682" y="0"/>
                  <a:pt x="1433689" y="7526"/>
                </a:cubicBezTo>
                <a:cubicBezTo>
                  <a:pt x="2052696" y="15052"/>
                  <a:pt x="3324578" y="109126"/>
                  <a:pt x="3714045" y="131704"/>
                </a:cubicBezTo>
                <a:cubicBezTo>
                  <a:pt x="4103512" y="154282"/>
                  <a:pt x="3937000" y="148637"/>
                  <a:pt x="3770489" y="142992"/>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9" name="Picture 5" descr="C:\Program Files\Microsoft Resource DVD Artwork\DVD_ART\Artwork_Imagery\HARDWARE_IMAGERY\Illustration - Misc Hardware\XML Icons\Internet cloud web.png"/>
          <p:cNvPicPr>
            <a:picLocks noChangeAspect="1" noChangeArrowheads="1"/>
          </p:cNvPicPr>
          <p:nvPr/>
        </p:nvPicPr>
        <p:blipFill>
          <a:blip r:embed="rId3" cstate="print"/>
          <a:srcRect/>
          <a:stretch>
            <a:fillRect/>
          </a:stretch>
        </p:blipFill>
        <p:spPr bwMode="auto">
          <a:xfrm flipH="1">
            <a:off x="3623727" y="4099270"/>
            <a:ext cx="1062563" cy="536197"/>
          </a:xfrm>
          <a:prstGeom prst="rect">
            <a:avLst/>
          </a:prstGeom>
          <a:noFill/>
        </p:spPr>
      </p:pic>
      <p:sp>
        <p:nvSpPr>
          <p:cNvPr id="2" name="Title 1"/>
          <p:cNvSpPr>
            <a:spLocks noGrp="1"/>
          </p:cNvSpPr>
          <p:nvPr>
            <p:ph type="title"/>
          </p:nvPr>
        </p:nvSpPr>
        <p:spPr>
          <a:xfrm>
            <a:off x="381000" y="381000"/>
            <a:ext cx="8382000" cy="609398"/>
          </a:xfrm>
        </p:spPr>
        <p:txBody>
          <a:bodyPr/>
          <a:lstStyle/>
          <a:p>
            <a:r>
              <a:rPr lang="en-US" sz="4400" dirty="0" smtClean="0"/>
              <a:t>Federation With Audio And Video	</a:t>
            </a:r>
            <a:endParaRPr lang="en-US" sz="4400" dirty="0"/>
          </a:p>
        </p:txBody>
      </p:sp>
      <p:sp>
        <p:nvSpPr>
          <p:cNvPr id="3" name="Content Placeholder 2"/>
          <p:cNvSpPr>
            <a:spLocks noGrp="1"/>
          </p:cNvSpPr>
          <p:nvPr>
            <p:ph idx="1"/>
          </p:nvPr>
        </p:nvSpPr>
        <p:spPr>
          <a:xfrm>
            <a:off x="381000" y="1524000"/>
            <a:ext cx="8382000" cy="2283702"/>
          </a:xfrm>
        </p:spPr>
        <p:txBody>
          <a:bodyPr/>
          <a:lstStyle/>
          <a:p>
            <a:r>
              <a:rPr lang="en-US" sz="2700" dirty="0" smtClean="0"/>
              <a:t>Communication with users outside your organization</a:t>
            </a:r>
          </a:p>
          <a:p>
            <a:r>
              <a:rPr lang="en-US" sz="2700" dirty="0" smtClean="0"/>
              <a:t>Signaling and data encrypted with certificates</a:t>
            </a:r>
          </a:p>
          <a:p>
            <a:r>
              <a:rPr lang="en-US" sz="2700" dirty="0" smtClean="0"/>
              <a:t>Leverages same infrastructure as for external users</a:t>
            </a:r>
          </a:p>
          <a:p>
            <a:r>
              <a:rPr lang="en-US" sz="2700" dirty="0" smtClean="0"/>
              <a:t>Offers significant toll reduction</a:t>
            </a:r>
          </a:p>
          <a:p>
            <a:endParaRPr lang="en-US" sz="2800" dirty="0"/>
          </a:p>
        </p:txBody>
      </p:sp>
      <p:pic>
        <p:nvPicPr>
          <p:cNvPr id="1026" name="Picture 2"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1192338" y="4021245"/>
            <a:ext cx="626285" cy="899281"/>
          </a:xfrm>
          <a:prstGeom prst="rect">
            <a:avLst/>
          </a:prstGeom>
          <a:noFill/>
        </p:spPr>
      </p:pic>
      <p:pic>
        <p:nvPicPr>
          <p:cNvPr id="8" name="Picture 2"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2689701" y="4021245"/>
            <a:ext cx="626285" cy="899281"/>
          </a:xfrm>
          <a:prstGeom prst="rect">
            <a:avLst/>
          </a:prstGeom>
          <a:noFill/>
        </p:spPr>
      </p:pic>
      <p:pic>
        <p:nvPicPr>
          <p:cNvPr id="9" name="Picture 2"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5771567" y="4021245"/>
            <a:ext cx="626285" cy="899281"/>
          </a:xfrm>
          <a:prstGeom prst="rect">
            <a:avLst/>
          </a:prstGeom>
          <a:noFill/>
        </p:spPr>
      </p:pic>
      <p:pic>
        <p:nvPicPr>
          <p:cNvPr id="10" name="Picture 2"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7261699" y="4021245"/>
            <a:ext cx="626285" cy="899281"/>
          </a:xfrm>
          <a:prstGeom prst="rect">
            <a:avLst/>
          </a:prstGeom>
          <a:noFill/>
        </p:spPr>
      </p:pic>
      <p:pic>
        <p:nvPicPr>
          <p:cNvPr id="4" name="Picture 3" descr="C:\Program Files\Microsoft Resource DVD Artwork\DVD_ART\Artwork_Imagery\HARDWARE_IMAGERY\Illustration - Misc Hardware\XML Icons\Server.png"/>
          <p:cNvPicPr>
            <a:picLocks noChangeAspect="1" noChangeArrowheads="1"/>
          </p:cNvPicPr>
          <p:nvPr/>
        </p:nvPicPr>
        <p:blipFill>
          <a:blip r:embed="rId5" cstate="print"/>
          <a:srcRect/>
          <a:stretch>
            <a:fillRect/>
          </a:stretch>
        </p:blipFill>
        <p:spPr bwMode="auto">
          <a:xfrm>
            <a:off x="1881958" y="3973493"/>
            <a:ext cx="737066" cy="1087234"/>
          </a:xfrm>
          <a:prstGeom prst="rect">
            <a:avLst/>
          </a:prstGeom>
          <a:noFill/>
        </p:spPr>
      </p:pic>
      <p:pic>
        <p:nvPicPr>
          <p:cNvPr id="12" name="Picture 11" descr="C:\Program Files\Microsoft Resource DVD Artwork\DVD_ART\Artwork_Imagery\HARDWARE_IMAGERY\Illustration - Misc Hardware\XML Icons\Server.png"/>
          <p:cNvPicPr>
            <a:picLocks noChangeAspect="1" noChangeArrowheads="1"/>
          </p:cNvPicPr>
          <p:nvPr/>
        </p:nvPicPr>
        <p:blipFill>
          <a:blip r:embed="rId5" cstate="print"/>
          <a:srcRect/>
          <a:stretch>
            <a:fillRect/>
          </a:stretch>
        </p:blipFill>
        <p:spPr bwMode="auto">
          <a:xfrm>
            <a:off x="369248" y="3973493"/>
            <a:ext cx="737066" cy="1087234"/>
          </a:xfrm>
          <a:prstGeom prst="rect">
            <a:avLst/>
          </a:prstGeom>
          <a:noFill/>
        </p:spPr>
      </p:pic>
      <p:pic>
        <p:nvPicPr>
          <p:cNvPr id="13" name="Picture 12" descr="C:\Program Files\Microsoft Resource DVD Artwork\DVD_ART\Artwork_Imagery\HARDWARE_IMAGERY\Illustration - Misc Hardware\XML Icons\Server.png"/>
          <p:cNvPicPr>
            <a:picLocks noChangeAspect="1" noChangeArrowheads="1"/>
          </p:cNvPicPr>
          <p:nvPr/>
        </p:nvPicPr>
        <p:blipFill>
          <a:blip r:embed="rId5" cstate="print"/>
          <a:srcRect/>
          <a:stretch>
            <a:fillRect/>
          </a:stretch>
        </p:blipFill>
        <p:spPr bwMode="auto">
          <a:xfrm>
            <a:off x="6454132" y="3973493"/>
            <a:ext cx="737066" cy="1087234"/>
          </a:xfrm>
          <a:prstGeom prst="rect">
            <a:avLst/>
          </a:prstGeom>
          <a:noFill/>
        </p:spPr>
      </p:pic>
      <p:pic>
        <p:nvPicPr>
          <p:cNvPr id="14" name="Picture 13" descr="C:\Program Files\Microsoft Resource DVD Artwork\DVD_ART\Artwork_Imagery\HARDWARE_IMAGERY\Illustration - Misc Hardware\XML Icons\Server.png"/>
          <p:cNvPicPr>
            <a:picLocks noChangeAspect="1" noChangeArrowheads="1"/>
          </p:cNvPicPr>
          <p:nvPr/>
        </p:nvPicPr>
        <p:blipFill>
          <a:blip r:embed="rId5" cstate="print"/>
          <a:srcRect/>
          <a:stretch>
            <a:fillRect/>
          </a:stretch>
        </p:blipFill>
        <p:spPr bwMode="auto">
          <a:xfrm>
            <a:off x="7964607" y="3973493"/>
            <a:ext cx="737066" cy="1087234"/>
          </a:xfrm>
          <a:prstGeom prst="rect">
            <a:avLst/>
          </a:prstGeom>
          <a:noFill/>
        </p:spPr>
      </p:pic>
      <p:pic>
        <p:nvPicPr>
          <p:cNvPr id="1028" name="Picture 4" descr="C:\Program Files\Microsoft Resource DVD Artwork\DVD_ART\Artwork_Imagery\HARDWARE_IMAGERY\Illustration - Misc Hardware\XML Icons\user blue.png"/>
          <p:cNvPicPr>
            <a:picLocks noChangeAspect="1" noChangeArrowheads="1"/>
          </p:cNvPicPr>
          <p:nvPr/>
        </p:nvPicPr>
        <p:blipFill>
          <a:blip r:embed="rId6" cstate="print"/>
          <a:srcRect/>
          <a:stretch>
            <a:fillRect/>
          </a:stretch>
        </p:blipFill>
        <p:spPr bwMode="auto">
          <a:xfrm>
            <a:off x="775223" y="4668467"/>
            <a:ext cx="261709" cy="353660"/>
          </a:xfrm>
          <a:prstGeom prst="rect">
            <a:avLst/>
          </a:prstGeom>
          <a:noFill/>
        </p:spPr>
      </p:pic>
      <p:pic>
        <p:nvPicPr>
          <p:cNvPr id="16" name="Picture 4" descr="C:\Program Files\Microsoft Resource DVD Artwork\DVD_ART\Artwork_Imagery\HARDWARE_IMAGERY\Illustration - Misc Hardware\XML Icons\user blue.png"/>
          <p:cNvPicPr>
            <a:picLocks noChangeAspect="1" noChangeArrowheads="1"/>
          </p:cNvPicPr>
          <p:nvPr/>
        </p:nvPicPr>
        <p:blipFill>
          <a:blip r:embed="rId6" cstate="print"/>
          <a:srcRect/>
          <a:stretch>
            <a:fillRect/>
          </a:stretch>
        </p:blipFill>
        <p:spPr bwMode="auto">
          <a:xfrm>
            <a:off x="8362620" y="4668467"/>
            <a:ext cx="261709" cy="353660"/>
          </a:xfrm>
          <a:prstGeom prst="rect">
            <a:avLst/>
          </a:prstGeom>
          <a:noFill/>
        </p:spPr>
      </p:pic>
      <p:pic>
        <p:nvPicPr>
          <p:cNvPr id="1029" name="Picture 5" descr="C:\Program Files\Microsoft Resource DVD Artwork\DVD_ART\Artwork_Imagery\HARDWARE_IMAGERY\Illustration - Misc Hardware\XML Icons\Internet cloud web.png"/>
          <p:cNvPicPr>
            <a:picLocks noChangeAspect="1" noChangeArrowheads="1"/>
          </p:cNvPicPr>
          <p:nvPr/>
        </p:nvPicPr>
        <p:blipFill>
          <a:blip r:embed="rId7" cstate="print"/>
          <a:srcRect/>
          <a:stretch>
            <a:fillRect/>
          </a:stretch>
        </p:blipFill>
        <p:spPr bwMode="auto">
          <a:xfrm>
            <a:off x="3689350" y="4179390"/>
            <a:ext cx="1719435" cy="741136"/>
          </a:xfrm>
          <a:prstGeom prst="rect">
            <a:avLst/>
          </a:prstGeom>
          <a:noFill/>
        </p:spPr>
      </p:pic>
      <p:pic>
        <p:nvPicPr>
          <p:cNvPr id="18" name="Picture 5" descr="C:\Program Files\Microsoft Resource DVD Artwork\DVD_ART\Artwork_Imagery\HARDWARE_IMAGERY\Illustration - Misc Hardware\XML Icons\Internet cloud web.png"/>
          <p:cNvPicPr>
            <a:picLocks noChangeAspect="1" noChangeArrowheads="1"/>
          </p:cNvPicPr>
          <p:nvPr/>
        </p:nvPicPr>
        <p:blipFill>
          <a:blip r:embed="rId3" cstate="print"/>
          <a:srcRect/>
          <a:stretch>
            <a:fillRect/>
          </a:stretch>
        </p:blipFill>
        <p:spPr bwMode="auto">
          <a:xfrm flipH="1">
            <a:off x="4197177" y="4463352"/>
            <a:ext cx="1062563" cy="536197"/>
          </a:xfrm>
          <a:prstGeom prst="rect">
            <a:avLst/>
          </a:prstGeom>
          <a:noFill/>
        </p:spPr>
      </p:pic>
      <p:sp>
        <p:nvSpPr>
          <p:cNvPr id="26" name="TextBox 25"/>
          <p:cNvSpPr txBox="1"/>
          <p:nvPr/>
        </p:nvSpPr>
        <p:spPr>
          <a:xfrm>
            <a:off x="270936" y="5040999"/>
            <a:ext cx="918841" cy="461665"/>
          </a:xfrm>
          <a:prstGeom prst="rect">
            <a:avLst/>
          </a:prstGeom>
          <a:noFill/>
        </p:spPr>
        <p:txBody>
          <a:bodyPr wrap="none" rtlCol="0">
            <a:spAutoFit/>
          </a:bodyPr>
          <a:lstStyle/>
          <a:p>
            <a:pPr algn="ctr"/>
            <a:r>
              <a:rPr lang="en-US" sz="1200" dirty="0" smtClean="0"/>
              <a:t>OCS 2007</a:t>
            </a:r>
            <a:br>
              <a:rPr lang="en-US" sz="1200" dirty="0" smtClean="0"/>
            </a:br>
            <a:r>
              <a:rPr lang="en-US" sz="1200" dirty="0" smtClean="0"/>
              <a:t>Installation</a:t>
            </a:r>
            <a:endParaRPr lang="en-US" sz="1200" dirty="0"/>
          </a:p>
        </p:txBody>
      </p:sp>
      <p:sp>
        <p:nvSpPr>
          <p:cNvPr id="27" name="TextBox 26"/>
          <p:cNvSpPr txBox="1"/>
          <p:nvPr/>
        </p:nvSpPr>
        <p:spPr>
          <a:xfrm>
            <a:off x="7868148" y="5040999"/>
            <a:ext cx="918841" cy="461665"/>
          </a:xfrm>
          <a:prstGeom prst="rect">
            <a:avLst/>
          </a:prstGeom>
          <a:noFill/>
        </p:spPr>
        <p:txBody>
          <a:bodyPr wrap="none" rtlCol="0">
            <a:spAutoFit/>
          </a:bodyPr>
          <a:lstStyle/>
          <a:p>
            <a:pPr algn="ctr"/>
            <a:r>
              <a:rPr lang="en-US" sz="1200" dirty="0" smtClean="0"/>
              <a:t>OCS 2007</a:t>
            </a:r>
            <a:br>
              <a:rPr lang="en-US" sz="1200" dirty="0" smtClean="0"/>
            </a:br>
            <a:r>
              <a:rPr lang="en-US" sz="1200" dirty="0" smtClean="0"/>
              <a:t>Installation</a:t>
            </a:r>
            <a:endParaRPr lang="en-US" sz="1200" dirty="0"/>
          </a:p>
        </p:txBody>
      </p:sp>
      <p:sp>
        <p:nvSpPr>
          <p:cNvPr id="28" name="TextBox 27"/>
          <p:cNvSpPr txBox="1"/>
          <p:nvPr/>
        </p:nvSpPr>
        <p:spPr>
          <a:xfrm>
            <a:off x="6332858" y="5040999"/>
            <a:ext cx="1042145" cy="461665"/>
          </a:xfrm>
          <a:prstGeom prst="rect">
            <a:avLst/>
          </a:prstGeom>
          <a:noFill/>
        </p:spPr>
        <p:txBody>
          <a:bodyPr wrap="none" rtlCol="0">
            <a:spAutoFit/>
          </a:bodyPr>
          <a:lstStyle/>
          <a:p>
            <a:pPr algn="ctr"/>
            <a:r>
              <a:rPr lang="en-US" sz="1200" dirty="0" smtClean="0"/>
              <a:t>Edge Servers</a:t>
            </a:r>
            <a:br>
              <a:rPr lang="en-US" sz="1200" dirty="0" smtClean="0"/>
            </a:br>
            <a:r>
              <a:rPr lang="en-US" sz="1200" dirty="0" smtClean="0"/>
              <a:t>In DMZ</a:t>
            </a:r>
            <a:endParaRPr lang="en-US" sz="1200" dirty="0"/>
          </a:p>
        </p:txBody>
      </p:sp>
      <p:sp>
        <p:nvSpPr>
          <p:cNvPr id="29" name="TextBox 28"/>
          <p:cNvSpPr txBox="1"/>
          <p:nvPr/>
        </p:nvSpPr>
        <p:spPr>
          <a:xfrm>
            <a:off x="1726991" y="5040999"/>
            <a:ext cx="1042145" cy="461665"/>
          </a:xfrm>
          <a:prstGeom prst="rect">
            <a:avLst/>
          </a:prstGeom>
          <a:noFill/>
        </p:spPr>
        <p:txBody>
          <a:bodyPr wrap="none" rtlCol="0">
            <a:spAutoFit/>
          </a:bodyPr>
          <a:lstStyle/>
          <a:p>
            <a:pPr algn="ctr"/>
            <a:r>
              <a:rPr lang="en-US" sz="1200" dirty="0" smtClean="0"/>
              <a:t>Edge Servers</a:t>
            </a:r>
            <a:br>
              <a:rPr lang="en-US" sz="1200" dirty="0" smtClean="0"/>
            </a:br>
            <a:r>
              <a:rPr lang="en-US" sz="1200" dirty="0" smtClean="0"/>
              <a:t>In DMZ</a:t>
            </a:r>
            <a:endParaRPr lang="en-US" sz="1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a:t>
            </a:r>
            <a:r>
              <a:rPr/>
              <a:t>U</a:t>
            </a:r>
            <a:r>
              <a:rPr lang="en-US" dirty="0" smtClean="0"/>
              <a:t>sage</a:t>
            </a:r>
            <a:endParaRPr lang="en-US" dirty="0"/>
          </a:p>
        </p:txBody>
      </p:sp>
      <p:sp>
        <p:nvSpPr>
          <p:cNvPr id="3" name="Content Placeholder 2"/>
          <p:cNvSpPr>
            <a:spLocks noGrp="1"/>
          </p:cNvSpPr>
          <p:nvPr>
            <p:ph idx="1"/>
          </p:nvPr>
        </p:nvSpPr>
        <p:spPr>
          <a:xfrm>
            <a:off x="381000" y="1524000"/>
            <a:ext cx="8382000" cy="3828740"/>
          </a:xfrm>
        </p:spPr>
        <p:txBody>
          <a:bodyPr/>
          <a:lstStyle/>
          <a:p>
            <a:pPr marL="457200" indent="-457200"/>
            <a:r>
              <a:rPr lang="en-US" dirty="0" smtClean="0"/>
              <a:t>Server policy</a:t>
            </a:r>
          </a:p>
          <a:p>
            <a:pPr marL="857250" lvl="1" indent="-400050"/>
            <a:r>
              <a:rPr lang="en-US" dirty="0" smtClean="0"/>
              <a:t>Limit the type of conference that can be setup</a:t>
            </a:r>
          </a:p>
          <a:p>
            <a:pPr marL="857250" lvl="1" indent="-400050"/>
            <a:r>
              <a:rPr lang="en-US" dirty="0" smtClean="0"/>
              <a:t>Limit who can setup a conference</a:t>
            </a:r>
          </a:p>
          <a:p>
            <a:pPr marL="857250" lvl="1" indent="-400050"/>
            <a:r>
              <a:rPr lang="en-US" dirty="0" smtClean="0"/>
              <a:t>Limit how many users per conference</a:t>
            </a:r>
          </a:p>
          <a:p>
            <a:pPr marL="857250" lvl="1" indent="-400050">
              <a:buNone/>
            </a:pPr>
            <a:endParaRPr lang="en-US" dirty="0" smtClean="0"/>
          </a:p>
          <a:p>
            <a:pPr marL="457200" indent="-457200"/>
            <a:r>
              <a:rPr lang="en-US" dirty="0" smtClean="0"/>
              <a:t>Client policy</a:t>
            </a:r>
          </a:p>
          <a:p>
            <a:pPr marL="857250" lvl="1" indent="-400050"/>
            <a:r>
              <a:rPr lang="en-US" dirty="0" smtClean="0"/>
              <a:t>Limit the bandwidth used per application</a:t>
            </a:r>
          </a:p>
          <a:p>
            <a:pPr marL="857250" lvl="1" indent="-400050"/>
            <a:r>
              <a:rPr lang="en-US" dirty="0" smtClean="0"/>
              <a:t>Specify the ports, limiting the range used</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 Support</a:t>
            </a:r>
            <a:endParaRPr lang="en-US" dirty="0"/>
          </a:p>
        </p:txBody>
      </p:sp>
      <p:sp>
        <p:nvSpPr>
          <p:cNvPr id="4" name="Content Placeholder 3"/>
          <p:cNvSpPr>
            <a:spLocks noGrp="1"/>
          </p:cNvSpPr>
          <p:nvPr>
            <p:ph idx="1"/>
          </p:nvPr>
        </p:nvSpPr>
        <p:spPr>
          <a:xfrm>
            <a:off x="381000" y="1524000"/>
            <a:ext cx="8763000" cy="3890296"/>
          </a:xfrm>
        </p:spPr>
        <p:txBody>
          <a:bodyPr/>
          <a:lstStyle/>
          <a:p>
            <a:r>
              <a:rPr lang="en-US" sz="2800" dirty="0" smtClean="0"/>
              <a:t>OCS 2007 does not require DiffServ, RSVP or CAC</a:t>
            </a:r>
          </a:p>
          <a:p>
            <a:r>
              <a:rPr lang="en-US" sz="2800" dirty="0" smtClean="0"/>
              <a:t>We do work within a DiffServ environment</a:t>
            </a:r>
          </a:p>
          <a:p>
            <a:r>
              <a:rPr lang="en-US" sz="2800" dirty="0" smtClean="0"/>
              <a:t>DSCP marking by the end-points</a:t>
            </a:r>
          </a:p>
          <a:p>
            <a:pPr marL="798513" lvl="1" indent="-393700"/>
            <a:r>
              <a:rPr lang="en-US" sz="2400" dirty="0" smtClean="0"/>
              <a:t>By default, end-points mark all media</a:t>
            </a:r>
          </a:p>
          <a:p>
            <a:pPr marL="798513" lvl="1" indent="-393700"/>
            <a:r>
              <a:rPr lang="en-US" sz="2400" dirty="0" smtClean="0"/>
              <a:t>Audio:  Expedited Forwarding</a:t>
            </a:r>
          </a:p>
          <a:p>
            <a:pPr marL="798513" lvl="1" indent="-393700"/>
            <a:r>
              <a:rPr lang="en-US" sz="2400" dirty="0" smtClean="0"/>
              <a:t>Video:  Class 3 of Assured Forwarding</a:t>
            </a:r>
          </a:p>
          <a:p>
            <a:r>
              <a:rPr lang="en-US" sz="2800" dirty="0" smtClean="0"/>
              <a:t>DSCP marking can also be tuned through policy</a:t>
            </a:r>
          </a:p>
          <a:p>
            <a:r>
              <a:rPr lang="en-US" sz="2800" dirty="0" smtClean="0"/>
              <a:t>Windows Vista has centralized policy enforcement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68300" y="1971186"/>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2875127"/>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The VoIP Architecture of Office Communications Server 2007</a:t>
            </a:r>
          </a:p>
        </p:txBody>
      </p:sp>
      <p:sp>
        <p:nvSpPr>
          <p:cNvPr id="20" name="Rounded Rectangle 19"/>
          <p:cNvSpPr/>
          <p:nvPr/>
        </p:nvSpPr>
        <p:spPr bwMode="blackGray">
          <a:xfrm>
            <a:off x="368299" y="3779068"/>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21" name="Rounded Rectangle 20"/>
          <p:cNvSpPr/>
          <p:nvPr/>
        </p:nvSpPr>
        <p:spPr bwMode="blackGray">
          <a:xfrm>
            <a:off x="368299" y="4683009"/>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How OCS 2007 operates in the unmanaged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398"/>
          </a:xfrm>
        </p:spPr>
        <p:txBody>
          <a:bodyPr/>
          <a:lstStyle/>
          <a:p>
            <a:r>
              <a:rPr lang="en-US" sz="4400" dirty="0" smtClean="0"/>
              <a:t>The Rise </a:t>
            </a:r>
            <a:r>
              <a:rPr sz="4400"/>
              <a:t>o</a:t>
            </a:r>
            <a:r>
              <a:rPr lang="en-US" sz="4400" dirty="0" smtClean="0"/>
              <a:t>f </a:t>
            </a:r>
            <a:r>
              <a:rPr lang="en-US" sz="4400" dirty="0"/>
              <a:t>t</a:t>
            </a:r>
            <a:r>
              <a:rPr lang="en-US" sz="4400" dirty="0" smtClean="0"/>
              <a:t>he </a:t>
            </a:r>
            <a:r>
              <a:rPr sz="4400"/>
              <a:t>M</a:t>
            </a:r>
            <a:r>
              <a:rPr lang="en-US" sz="4400" dirty="0" smtClean="0"/>
              <a:t>obile Workforce</a:t>
            </a:r>
            <a:endParaRPr lang="en-US" sz="4400" dirty="0"/>
          </a:p>
        </p:txBody>
      </p:sp>
      <p:sp>
        <p:nvSpPr>
          <p:cNvPr id="4" name="Content Placeholder 3"/>
          <p:cNvSpPr>
            <a:spLocks noGrp="1"/>
          </p:cNvSpPr>
          <p:nvPr>
            <p:ph idx="1"/>
          </p:nvPr>
        </p:nvSpPr>
        <p:spPr>
          <a:xfrm>
            <a:off x="381000" y="1524000"/>
            <a:ext cx="8382000" cy="3086999"/>
          </a:xfrm>
        </p:spPr>
        <p:txBody>
          <a:bodyPr/>
          <a:lstStyle/>
          <a:p>
            <a:pPr marL="342900" indent="-342900"/>
            <a:r>
              <a:rPr lang="en-US" sz="2000" dirty="0" smtClean="0"/>
              <a:t>High-speed connectivity continues to grow more ubiquitous</a:t>
            </a:r>
          </a:p>
          <a:p>
            <a:pPr marL="342900" indent="-342900"/>
            <a:r>
              <a:rPr lang="en-US" sz="2000" dirty="0" smtClean="0"/>
              <a:t>Little tolerance for potentially complex operations</a:t>
            </a:r>
          </a:p>
          <a:p>
            <a:pPr marL="628650" lvl="1" indent="-285750"/>
            <a:r>
              <a:rPr lang="en-US" sz="1800" dirty="0" smtClean="0"/>
              <a:t>Setting up a virtual private network (VPN) </a:t>
            </a:r>
          </a:p>
          <a:p>
            <a:pPr marL="628650" lvl="1" indent="-285750"/>
            <a:r>
              <a:rPr lang="en-US" sz="1800" dirty="0" smtClean="0"/>
              <a:t>Finding a connection at a customer site</a:t>
            </a:r>
          </a:p>
          <a:p>
            <a:pPr marL="628650" lvl="1" indent="-285750"/>
            <a:r>
              <a:rPr lang="en-US" sz="1800" dirty="0" smtClean="0"/>
              <a:t>Connecting from their home broadband connection</a:t>
            </a:r>
          </a:p>
          <a:p>
            <a:pPr marL="342900" indent="-342900"/>
            <a:r>
              <a:rPr lang="en-US" sz="2000" dirty="0" smtClean="0"/>
              <a:t>User experience must be equivalent to the corporate network</a:t>
            </a:r>
          </a:p>
          <a:p>
            <a:pPr marL="628650" lvl="1" indent="-285750"/>
            <a:r>
              <a:rPr lang="en-US" sz="1800" dirty="0" smtClean="0"/>
              <a:t>Highest possible quality</a:t>
            </a:r>
          </a:p>
          <a:p>
            <a:pPr marL="628650" lvl="1" indent="-285750"/>
            <a:r>
              <a:rPr lang="en-US" sz="1800" dirty="0" smtClean="0"/>
              <a:t>Completely Secure</a:t>
            </a:r>
          </a:p>
          <a:p>
            <a:pPr marL="628650" lvl="1" indent="-285750"/>
            <a:r>
              <a:rPr lang="en-US" sz="1800" dirty="0" smtClean="0"/>
              <a:t>No extra steps to setup or manage</a:t>
            </a:r>
          </a:p>
          <a:p>
            <a:pPr lvl="1"/>
            <a:endParaRPr lang="en-US" sz="1800" dirty="0" smtClean="0"/>
          </a:p>
        </p:txBody>
      </p:sp>
      <p:sp>
        <p:nvSpPr>
          <p:cNvPr id="5" name="Rectangle 4"/>
          <p:cNvSpPr/>
          <p:nvPr/>
        </p:nvSpPr>
        <p:spPr>
          <a:xfrm>
            <a:off x="-133350" y="4410075"/>
            <a:ext cx="9401175" cy="1552575"/>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182880" rIns="109728" bIns="54864" numCol="1" rtlCol="0" anchor="t" anchorCtr="0" compatLnSpc="1">
            <a:prstTxWarp prst="textNoShape">
              <a:avLst/>
            </a:prstTxWarp>
          </a:bodyPr>
          <a:lstStyle/>
          <a:p>
            <a:pPr marL="400050" defTabSz="1096963" fontAlgn="base">
              <a:lnSpc>
                <a:spcPct val="90000"/>
              </a:lnSpc>
              <a:spcBef>
                <a:spcPct val="0"/>
              </a:spcBef>
              <a:spcAft>
                <a:spcPct val="0"/>
              </a:spcAft>
              <a:defRPr/>
            </a:pPr>
            <a:r>
              <a:rPr lang="en-US" sz="2000" dirty="0" smtClean="0">
                <a:solidFill>
                  <a:schemeClr val="tx1"/>
                </a:solidFill>
                <a:latin typeface="Segoe" pitchFamily="34" charset="0"/>
              </a:rPr>
              <a:t>“We should anticipate the day when more than half of the information </a:t>
            </a:r>
            <a:br>
              <a:rPr lang="en-US" sz="2000" dirty="0" smtClean="0">
                <a:solidFill>
                  <a:schemeClr val="tx1"/>
                </a:solidFill>
                <a:latin typeface="Segoe" pitchFamily="34" charset="0"/>
              </a:rPr>
            </a:br>
            <a:r>
              <a:rPr lang="en-US" sz="2000" dirty="0" smtClean="0">
                <a:solidFill>
                  <a:schemeClr val="tx1"/>
                </a:solidFill>
                <a:latin typeface="Segoe" pitchFamily="34" charset="0"/>
              </a:rPr>
              <a:t>worker workforce can function productively outside of traditional facilities.”</a:t>
            </a:r>
          </a:p>
        </p:txBody>
      </p:sp>
      <p:sp>
        <p:nvSpPr>
          <p:cNvPr id="6" name="Rectangle 5"/>
          <p:cNvSpPr/>
          <p:nvPr/>
        </p:nvSpPr>
        <p:spPr>
          <a:xfrm>
            <a:off x="3209926" y="5286286"/>
            <a:ext cx="5724524" cy="523220"/>
          </a:xfrm>
          <a:prstGeom prst="rect">
            <a:avLst/>
          </a:prstGeom>
        </p:spPr>
        <p:txBody>
          <a:bodyPr wrap="square">
            <a:spAutoFit/>
          </a:bodyPr>
          <a:lstStyle/>
          <a:p>
            <a:pPr marL="114300" indent="-114300">
              <a:spcBef>
                <a:spcPct val="0"/>
              </a:spcBef>
            </a:pPr>
            <a:r>
              <a:rPr lang="en-US" sz="1400" dirty="0" smtClean="0"/>
              <a:t>– Heidi Skatrud, Vice President, Runzheimer International, </a:t>
            </a:r>
            <a:br>
              <a:rPr lang="en-US" sz="1400" dirty="0" smtClean="0"/>
            </a:br>
            <a:r>
              <a:rPr lang="en-US" sz="1400" dirty="0" smtClean="0"/>
              <a:t>quoted in </a:t>
            </a:r>
            <a:r>
              <a:rPr lang="en-US" sz="1400" u="sng" dirty="0" smtClean="0">
                <a:hlinkClick r:id="rId3"/>
              </a:rPr>
              <a:t>http://www.runzheimer.com/web/all/news.2006.06.01.aspx</a:t>
            </a:r>
            <a:endParaRPr lang="en-US" sz="1400" u="sng"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Administrators</a:t>
            </a:r>
            <a:endParaRPr lang="en-US" dirty="0"/>
          </a:p>
        </p:txBody>
      </p:sp>
      <p:sp>
        <p:nvSpPr>
          <p:cNvPr id="3" name="Content Placeholder 2"/>
          <p:cNvSpPr>
            <a:spLocks noGrp="1"/>
          </p:cNvSpPr>
          <p:nvPr>
            <p:ph idx="1"/>
          </p:nvPr>
        </p:nvSpPr>
        <p:spPr>
          <a:xfrm>
            <a:off x="381000" y="1524000"/>
            <a:ext cx="8382000" cy="4290405"/>
          </a:xfrm>
        </p:spPr>
        <p:txBody>
          <a:bodyPr/>
          <a:lstStyle/>
          <a:p>
            <a:r>
              <a:rPr lang="en-US" sz="2800" dirty="0" smtClean="0"/>
              <a:t>No network control where nomadic users operate</a:t>
            </a:r>
          </a:p>
          <a:p>
            <a:pPr marL="800100" lvl="1" indent="-400050"/>
            <a:r>
              <a:rPr lang="en-US" sz="2400" dirty="0" smtClean="0"/>
              <a:t>Out of reach of end-to-end network layer management </a:t>
            </a:r>
          </a:p>
          <a:p>
            <a:pPr>
              <a:lnSpc>
                <a:spcPct val="150000"/>
              </a:lnSpc>
            </a:pPr>
            <a:r>
              <a:rPr lang="en-US" sz="2800" dirty="0" smtClean="0"/>
              <a:t>Traditionally, Quality and Security depend upon</a:t>
            </a:r>
          </a:p>
          <a:p>
            <a:pPr marL="800100" lvl="1" indent="-400050"/>
            <a:r>
              <a:rPr lang="en-US" sz="2400" dirty="0" smtClean="0"/>
              <a:t>End-to-end management of the network</a:t>
            </a:r>
          </a:p>
          <a:p>
            <a:pPr marL="800100" lvl="1" indent="-400050"/>
            <a:r>
              <a:rPr lang="en-US" sz="2400" dirty="0" smtClean="0"/>
              <a:t>Better NSQ than users can get on the Internet</a:t>
            </a:r>
          </a:p>
          <a:p>
            <a:pPr>
              <a:lnSpc>
                <a:spcPct val="150000"/>
              </a:lnSpc>
            </a:pPr>
            <a:r>
              <a:rPr lang="en-US" sz="2800" dirty="0" smtClean="0"/>
              <a:t>This approach under-serves the mobile user</a:t>
            </a:r>
          </a:p>
          <a:p>
            <a:pPr marL="800100" lvl="1" indent="-400050"/>
            <a:r>
              <a:rPr lang="en-US" sz="2400" dirty="0" smtClean="0"/>
              <a:t>Questionable Quality </a:t>
            </a:r>
          </a:p>
          <a:p>
            <a:pPr marL="800100" lvl="1" indent="-400050"/>
            <a:r>
              <a:rPr lang="en-US" sz="2400" dirty="0" smtClean="0"/>
              <a:t>Inconsistent Experience</a:t>
            </a:r>
          </a:p>
          <a:p>
            <a:pPr marL="800100" lvl="1" indent="-400050"/>
            <a:r>
              <a:rPr lang="en-US" sz="2400" dirty="0" smtClean="0"/>
              <a:t>Security burden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553998"/>
          </a:xfrm>
        </p:spPr>
        <p:txBody>
          <a:bodyPr/>
          <a:lstStyle/>
          <a:p>
            <a:r>
              <a:rPr lang="en-US" sz="4000" dirty="0" smtClean="0"/>
              <a:t>OCS:  Consistent Quality Of Experience</a:t>
            </a:r>
            <a:endParaRPr lang="en-US" sz="4000" dirty="0"/>
          </a:p>
        </p:txBody>
      </p:sp>
      <p:sp>
        <p:nvSpPr>
          <p:cNvPr id="3" name="Content Placeholder 2"/>
          <p:cNvSpPr>
            <a:spLocks noGrp="1"/>
          </p:cNvSpPr>
          <p:nvPr>
            <p:ph idx="1"/>
          </p:nvPr>
        </p:nvSpPr>
        <p:spPr>
          <a:xfrm>
            <a:off x="380999" y="1524000"/>
            <a:ext cx="8578273" cy="4025717"/>
          </a:xfrm>
        </p:spPr>
        <p:txBody>
          <a:bodyPr/>
          <a:lstStyle/>
          <a:p>
            <a:r>
              <a:rPr lang="en-US" sz="2600" dirty="0" smtClean="0"/>
              <a:t>Media Stack designed for use on unmanaged networks</a:t>
            </a:r>
          </a:p>
          <a:p>
            <a:pPr>
              <a:lnSpc>
                <a:spcPct val="150000"/>
              </a:lnSpc>
            </a:pPr>
            <a:r>
              <a:rPr lang="en-US" sz="2600" dirty="0" smtClean="0"/>
              <a:t>Internal and external usage the same</a:t>
            </a:r>
          </a:p>
          <a:p>
            <a:pPr marL="800100" lvl="1" indent="-400050"/>
            <a:r>
              <a:rPr lang="en-US" sz="2400" dirty="0" smtClean="0"/>
              <a:t>Media Relay supporting external connectivity</a:t>
            </a:r>
          </a:p>
          <a:p>
            <a:pPr marL="800100" lvl="1" indent="-400050"/>
            <a:r>
              <a:rPr lang="en-US" sz="2400" dirty="0" smtClean="0"/>
              <a:t>NAT-firewall traversal using ICE</a:t>
            </a:r>
          </a:p>
          <a:p>
            <a:pPr>
              <a:lnSpc>
                <a:spcPct val="150000"/>
              </a:lnSpc>
            </a:pPr>
            <a:r>
              <a:rPr lang="en-US" sz="2600" dirty="0" smtClean="0"/>
              <a:t>VPN-less communications</a:t>
            </a:r>
          </a:p>
          <a:p>
            <a:pPr marL="800100" lvl="1" indent="-400050"/>
            <a:r>
              <a:rPr lang="en-US" sz="2400" dirty="0" smtClean="0"/>
              <a:t>Encryption by Default</a:t>
            </a:r>
          </a:p>
          <a:p>
            <a:pPr marL="800100" lvl="1" indent="-400050"/>
            <a:r>
              <a:rPr lang="en-US" sz="2400" dirty="0" smtClean="0"/>
              <a:t>TLS for SIP signaling, SRTP for media</a:t>
            </a:r>
          </a:p>
          <a:p>
            <a:pPr>
              <a:lnSpc>
                <a:spcPct val="150000"/>
              </a:lnSpc>
            </a:pPr>
            <a:r>
              <a:rPr lang="en-US" sz="2600" dirty="0" smtClean="0"/>
              <a:t>Optimal quality on any network, anytime, anywhere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368300" y="1971186"/>
            <a:ext cx="8407402"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user-focused approach to Quality of Experience</a:t>
            </a:r>
          </a:p>
        </p:txBody>
      </p:sp>
      <p:sp>
        <p:nvSpPr>
          <p:cNvPr id="18" name="Rounded Rectangle 17"/>
          <p:cNvSpPr/>
          <p:nvPr/>
        </p:nvSpPr>
        <p:spPr bwMode="blackGray">
          <a:xfrm>
            <a:off x="368299" y="2875127"/>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The VoIP Architecture of Office Communications Server 2007</a:t>
            </a:r>
          </a:p>
        </p:txBody>
      </p:sp>
      <p:sp>
        <p:nvSpPr>
          <p:cNvPr id="20" name="Rounded Rectangle 19"/>
          <p:cNvSpPr/>
          <p:nvPr/>
        </p:nvSpPr>
        <p:spPr bwMode="blackGray">
          <a:xfrm>
            <a:off x="368299" y="3779068"/>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Considerations for deploying OCS 2007 in a corporate network</a:t>
            </a:r>
          </a:p>
        </p:txBody>
      </p:sp>
      <p:sp>
        <p:nvSpPr>
          <p:cNvPr id="21" name="Rounded Rectangle 20"/>
          <p:cNvSpPr/>
          <p:nvPr/>
        </p:nvSpPr>
        <p:spPr bwMode="blackGray">
          <a:xfrm>
            <a:off x="368299" y="4683009"/>
            <a:ext cx="8407402"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How OCS 2007 operates in the unmanaged network</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4" name="Content Placeholder 3"/>
          <p:cNvSpPr>
            <a:spLocks noGrp="1"/>
          </p:cNvSpPr>
          <p:nvPr>
            <p:ph idx="1"/>
          </p:nvPr>
        </p:nvSpPr>
        <p:spPr>
          <a:xfrm>
            <a:off x="381000" y="1524000"/>
            <a:ext cx="8382000" cy="3988784"/>
          </a:xfrm>
        </p:spPr>
        <p:txBody>
          <a:bodyPr/>
          <a:lstStyle/>
          <a:p>
            <a:r>
              <a:rPr lang="en-US" sz="2400" dirty="0" smtClean="0"/>
              <a:t>Microsoft’s user-focused approach to Quality of Experience</a:t>
            </a:r>
          </a:p>
          <a:p>
            <a:pPr marL="742950" lvl="1" indent="-342900"/>
            <a:r>
              <a:rPr lang="en-US" sz="2000" dirty="0" smtClean="0"/>
              <a:t>Comprehensive approach </a:t>
            </a:r>
          </a:p>
          <a:p>
            <a:pPr marL="742950" lvl="1" indent="-342900"/>
            <a:r>
              <a:rPr lang="en-US" sz="2000" dirty="0" smtClean="0"/>
              <a:t>Adaptive end-points </a:t>
            </a:r>
          </a:p>
          <a:p>
            <a:pPr marL="742950" lvl="1" indent="-342900"/>
            <a:r>
              <a:rPr lang="en-US" sz="2000" dirty="0" smtClean="0"/>
              <a:t>Advanced media stack</a:t>
            </a:r>
          </a:p>
          <a:p>
            <a:pPr marL="742950" lvl="1" indent="-342900">
              <a:buNone/>
            </a:pPr>
            <a:endParaRPr lang="en-US" sz="2000" dirty="0" smtClean="0"/>
          </a:p>
          <a:p>
            <a:r>
              <a:rPr lang="en-US" sz="2400" dirty="0" smtClean="0"/>
              <a:t>Traffic and quality managed at the application layer </a:t>
            </a:r>
          </a:p>
          <a:p>
            <a:pPr>
              <a:buNone/>
            </a:pPr>
            <a:endParaRPr lang="en-US" sz="2400" dirty="0" smtClean="0"/>
          </a:p>
          <a:p>
            <a:r>
              <a:rPr lang="en-US" sz="2400" dirty="0" smtClean="0"/>
              <a:t>Good network design and engineering still matter</a:t>
            </a:r>
          </a:p>
          <a:p>
            <a:pPr marL="742950" lvl="1" indent="-342900"/>
            <a:r>
              <a:rPr lang="en-US" sz="2000" dirty="0" smtClean="0"/>
              <a:t>Be thoughtful about bandwidth – new services need it!!</a:t>
            </a:r>
          </a:p>
          <a:p>
            <a:pPr marL="742950" lvl="1" indent="-342900">
              <a:buNone/>
            </a:pPr>
            <a:endParaRPr lang="en-US" sz="2000" dirty="0" smtClean="0"/>
          </a:p>
          <a:p>
            <a:r>
              <a:rPr lang="en-US" sz="2400" dirty="0" smtClean="0"/>
              <a:t>OCS 2007 provides a high quality end-user experience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
        <p:nvSpPr>
          <p:cNvPr id="7" name="Rounded Rectangle 6"/>
          <p:cNvSpPr/>
          <p:nvPr/>
        </p:nvSpPr>
        <p:spPr bwMode="auto">
          <a:xfrm>
            <a:off x="368300" y="1509713"/>
            <a:ext cx="8407399" cy="1024128"/>
          </a:xfrm>
          <a:prstGeom prst="round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dirty="0" smtClean="0">
                <a:solidFill>
                  <a:schemeClr val="tx1"/>
                </a:solidFill>
                <a:latin typeface="Segoe" pitchFamily="34" charset="0"/>
              </a:rPr>
              <a:t>Microsoft’s Quality of Experience White Paper</a:t>
            </a:r>
          </a:p>
          <a:p>
            <a:pPr defTabSz="1096963" fontAlgn="base">
              <a:spcBef>
                <a:spcPct val="0"/>
              </a:spcBef>
              <a:spcAft>
                <a:spcPct val="0"/>
              </a:spcAft>
              <a:defRPr/>
            </a:pPr>
            <a:r>
              <a:rPr lang="en-US" sz="1200" dirty="0" smtClean="0">
                <a:solidFill>
                  <a:schemeClr val="tx1"/>
                </a:solidFill>
                <a:latin typeface="Segoe" pitchFamily="34" charset="0"/>
                <a:hlinkClick r:id="rId3"/>
              </a:rPr>
              <a:t>http://www.microsoft.com/downloads/details.aspx?familyid=05625af1-3444-4e67-9557-3fd5af9ae8d1&amp;displaylang=en</a:t>
            </a:r>
            <a:endParaRPr lang="en-US" sz="1600" dirty="0" smtClean="0">
              <a:solidFill>
                <a:schemeClr val="tx1"/>
              </a:solidFill>
              <a:latin typeface="Segoe" pitchFamily="34" charset="0"/>
            </a:endParaRPr>
          </a:p>
        </p:txBody>
      </p:sp>
      <p:sp>
        <p:nvSpPr>
          <p:cNvPr id="9" name="Rounded Rectangle 8"/>
          <p:cNvSpPr/>
          <p:nvPr/>
        </p:nvSpPr>
        <p:spPr bwMode="auto">
          <a:xfrm>
            <a:off x="368301" y="3738318"/>
            <a:ext cx="8407400" cy="1024128"/>
          </a:xfrm>
          <a:prstGeom prst="round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dirty="0" smtClean="0">
                <a:solidFill>
                  <a:schemeClr val="tx1"/>
                </a:solidFill>
                <a:latin typeface="Segoe" pitchFamily="34" charset="0"/>
              </a:rPr>
              <a:t>Visit </a:t>
            </a:r>
            <a:r>
              <a:rPr lang="en-US" smtClean="0">
                <a:solidFill>
                  <a:schemeClr val="tx1"/>
                </a:solidFill>
                <a:latin typeface="Segoe" pitchFamily="34" charset="0"/>
              </a:rPr>
              <a:t>the OCS 2007 and Exchange Server 2007 </a:t>
            </a:r>
            <a:r>
              <a:rPr lang="en-US" dirty="0" smtClean="0">
                <a:solidFill>
                  <a:schemeClr val="tx1"/>
                </a:solidFill>
                <a:latin typeface="Segoe" pitchFamily="34" charset="0"/>
              </a:rPr>
              <a:t>Tech Centers</a:t>
            </a:r>
          </a:p>
          <a:p>
            <a:pPr marL="0" lvl="1" defTabSz="1096963" fontAlgn="base">
              <a:lnSpc>
                <a:spcPct val="90000"/>
              </a:lnSpc>
              <a:spcBef>
                <a:spcPct val="0"/>
              </a:spcBef>
              <a:spcAft>
                <a:spcPct val="0"/>
              </a:spcAft>
              <a:defRPr/>
            </a:pPr>
            <a:r>
              <a:rPr lang="en-US" sz="1400" dirty="0" smtClean="0">
                <a:solidFill>
                  <a:schemeClr val="tx1"/>
                </a:solidFill>
                <a:latin typeface="Segoe" pitchFamily="34" charset="0"/>
                <a:hlinkClick r:id="rId4"/>
              </a:rPr>
              <a:t>http://technet.microsoft.com</a:t>
            </a:r>
            <a:endParaRPr lang="en-US" sz="1400" dirty="0" smtClean="0">
              <a:solidFill>
                <a:schemeClr val="tx1"/>
              </a:solidFill>
              <a:latin typeface="Segoe" pitchFamily="34" charset="0"/>
            </a:endParaRPr>
          </a:p>
        </p:txBody>
      </p:sp>
      <p:sp>
        <p:nvSpPr>
          <p:cNvPr id="10" name="Rounded Rectangle 9"/>
          <p:cNvSpPr/>
          <p:nvPr/>
        </p:nvSpPr>
        <p:spPr bwMode="auto">
          <a:xfrm>
            <a:off x="368301" y="2622021"/>
            <a:ext cx="8407400" cy="1024128"/>
          </a:xfrm>
          <a:prstGeom prst="round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dirty="0" smtClean="0">
                <a:solidFill>
                  <a:schemeClr val="tx1"/>
                </a:solidFill>
                <a:latin typeface="Segoe" pitchFamily="34" charset="0"/>
              </a:rPr>
              <a:t>Psytechnics Study</a:t>
            </a:r>
          </a:p>
          <a:p>
            <a:pPr marL="0" lvl="1" defTabSz="1096963" fontAlgn="base">
              <a:spcBef>
                <a:spcPct val="0"/>
              </a:spcBef>
              <a:spcAft>
                <a:spcPct val="0"/>
              </a:spcAft>
              <a:defRPr/>
            </a:pPr>
            <a:r>
              <a:rPr lang="en-US" sz="1400" dirty="0" smtClean="0">
                <a:solidFill>
                  <a:schemeClr val="tx1"/>
                </a:solidFill>
                <a:latin typeface="Segoe" pitchFamily="34" charset="0"/>
                <a:hlinkClick r:id="rId5"/>
              </a:rPr>
              <a:t>http://www.psytechnics.com/page.php?id=060307&amp;section=newsandevents/pressreleases/2007</a:t>
            </a:r>
            <a:r>
              <a:rPr lang="en-US" sz="1400" dirty="0" smtClean="0">
                <a:solidFill>
                  <a:schemeClr val="tx1"/>
                </a:solidFill>
                <a:latin typeface="Segoe" pitchFamily="34" charset="0"/>
              </a:rPr>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3"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81000" y="381000"/>
            <a:ext cx="8382000" cy="941796"/>
          </a:xfrm>
        </p:spPr>
        <p:txBody>
          <a:bodyPr/>
          <a:lstStyle/>
          <a:p>
            <a:pPr lvl="0"/>
            <a:r>
              <a:rPr lang="en-US" sz="4000" dirty="0" smtClean="0"/>
              <a:t>Today’s Business Environment</a:t>
            </a:r>
            <a:br>
              <a:rPr lang="en-US" sz="4000" dirty="0" smtClean="0"/>
            </a:br>
            <a:r>
              <a:rPr sz="2800" spc="-125">
                <a:solidFill>
                  <a:schemeClr val="accent1">
                    <a:lumMod val="20000"/>
                    <a:lumOff val="80000"/>
                  </a:schemeClr>
                </a:solidFill>
              </a:rPr>
              <a:t>What </a:t>
            </a:r>
            <a:r>
              <a:rPr sz="2800" spc="-125" smtClean="0">
                <a:solidFill>
                  <a:schemeClr val="accent1">
                    <a:lumMod val="20000"/>
                    <a:lumOff val="80000"/>
                  </a:schemeClr>
                </a:solidFill>
              </a:rPr>
              <a:t>customers </a:t>
            </a:r>
            <a:r>
              <a:rPr sz="2800" spc="-125">
                <a:solidFill>
                  <a:schemeClr val="accent1">
                    <a:lumMod val="20000"/>
                    <a:lumOff val="80000"/>
                  </a:schemeClr>
                </a:solidFill>
              </a:rPr>
              <a:t>a</a:t>
            </a:r>
            <a:r>
              <a:rPr sz="2800" spc="-125" smtClean="0">
                <a:solidFill>
                  <a:schemeClr val="accent1">
                    <a:lumMod val="20000"/>
                    <a:lumOff val="80000"/>
                  </a:schemeClr>
                </a:solidFill>
              </a:rPr>
              <a:t>re </a:t>
            </a:r>
            <a:r>
              <a:rPr sz="2800" spc="-125">
                <a:solidFill>
                  <a:schemeClr val="accent1">
                    <a:lumMod val="20000"/>
                    <a:lumOff val="80000"/>
                  </a:schemeClr>
                </a:solidFill>
              </a:rPr>
              <a:t>t</a:t>
            </a:r>
            <a:r>
              <a:rPr sz="2800" spc="-125" smtClean="0">
                <a:solidFill>
                  <a:schemeClr val="accent1">
                    <a:lumMod val="20000"/>
                    <a:lumOff val="80000"/>
                  </a:schemeClr>
                </a:solidFill>
              </a:rPr>
              <a:t>elling </a:t>
            </a:r>
            <a:r>
              <a:rPr sz="2800" spc="-125">
                <a:solidFill>
                  <a:schemeClr val="accent1">
                    <a:lumMod val="20000"/>
                    <a:lumOff val="80000"/>
                  </a:schemeClr>
                </a:solidFill>
              </a:rPr>
              <a:t>u</a:t>
            </a:r>
            <a:r>
              <a:rPr sz="2800" spc="-125" smtClean="0">
                <a:solidFill>
                  <a:schemeClr val="accent1">
                    <a:lumMod val="20000"/>
                    <a:lumOff val="80000"/>
                  </a:schemeClr>
                </a:solidFill>
              </a:rPr>
              <a:t>s</a:t>
            </a:r>
            <a:endParaRPr lang="en-US" sz="4000" dirty="0"/>
          </a:p>
        </p:txBody>
      </p:sp>
      <p:sp>
        <p:nvSpPr>
          <p:cNvPr id="22" name="Rounded Rectangle 21"/>
          <p:cNvSpPr/>
          <p:nvPr/>
        </p:nvSpPr>
        <p:spPr bwMode="auto">
          <a:xfrm>
            <a:off x="381000" y="3136232"/>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3" name="Rounded Rectangle 22"/>
          <p:cNvSpPr/>
          <p:nvPr/>
        </p:nvSpPr>
        <p:spPr bwMode="auto">
          <a:xfrm>
            <a:off x="381000" y="464820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9" name="Rounded Rectangle 28"/>
          <p:cNvSpPr/>
          <p:nvPr/>
        </p:nvSpPr>
        <p:spPr bwMode="auto">
          <a:xfrm>
            <a:off x="381000" y="1624263"/>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0" name="Rectangle 19"/>
          <p:cNvSpPr>
            <a:spLocks noChangeArrowheads="1"/>
          </p:cNvSpPr>
          <p:nvPr/>
        </p:nvSpPr>
        <p:spPr bwMode="auto">
          <a:xfrm>
            <a:off x="1946280" y="3697667"/>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Deliver more than just cost savings</a:t>
            </a:r>
          </a:p>
          <a:p>
            <a:pPr marL="233363" indent="-233363">
              <a:lnSpc>
                <a:spcPct val="90000"/>
              </a:lnSpc>
              <a:spcBef>
                <a:spcPct val="20000"/>
              </a:spcBef>
              <a:buSzPct val="80000"/>
              <a:buBlip>
                <a:blip r:embed="rId3"/>
              </a:buBlip>
            </a:pPr>
            <a:r>
              <a:rPr lang="en-US" dirty="0" smtClean="0"/>
              <a:t>Need to make decisions that ensure flexibility</a:t>
            </a:r>
          </a:p>
        </p:txBody>
      </p:sp>
      <p:sp>
        <p:nvSpPr>
          <p:cNvPr id="31" name="Rounded Rectangle 30"/>
          <p:cNvSpPr/>
          <p:nvPr/>
        </p:nvSpPr>
        <p:spPr bwMode="blackGray">
          <a:xfrm>
            <a:off x="496892" y="1722688"/>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96892" y="3234657"/>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3" name="Rounded Rectangle 32"/>
          <p:cNvSpPr/>
          <p:nvPr/>
        </p:nvSpPr>
        <p:spPr bwMode="blackGray">
          <a:xfrm>
            <a:off x="496892" y="474662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4" name="Rectangle 8"/>
          <p:cNvSpPr>
            <a:spLocks noChangeArrowheads="1"/>
          </p:cNvSpPr>
          <p:nvPr/>
        </p:nvSpPr>
        <p:spPr bwMode="auto">
          <a:xfrm>
            <a:off x="1951042" y="3294291"/>
            <a:ext cx="6940550" cy="36671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Decision Makers</a:t>
            </a:r>
            <a:endParaRPr lang="en-US" sz="2000" dirty="0">
              <a:solidFill>
                <a:schemeClr val="tx2">
                  <a:lumMod val="20000"/>
                  <a:lumOff val="80000"/>
                </a:schemeClr>
              </a:solidFill>
            </a:endParaRPr>
          </a:p>
        </p:txBody>
      </p:sp>
      <p:sp>
        <p:nvSpPr>
          <p:cNvPr id="36" name="Rectangle 12"/>
          <p:cNvSpPr>
            <a:spLocks noChangeArrowheads="1"/>
          </p:cNvSpPr>
          <p:nvPr/>
        </p:nvSpPr>
        <p:spPr bwMode="auto">
          <a:xfrm>
            <a:off x="1946280" y="4796968"/>
            <a:ext cx="6530975" cy="36933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Professionals</a:t>
            </a:r>
            <a:endParaRPr lang="en-US" sz="2000" dirty="0">
              <a:solidFill>
                <a:schemeClr val="tx2">
                  <a:lumMod val="20000"/>
                  <a:lumOff val="80000"/>
                </a:schemeClr>
              </a:solidFill>
            </a:endParaRPr>
          </a:p>
        </p:txBody>
      </p:sp>
      <p:sp>
        <p:nvSpPr>
          <p:cNvPr id="37" name="Rectangle 13"/>
          <p:cNvSpPr>
            <a:spLocks noChangeArrowheads="1"/>
          </p:cNvSpPr>
          <p:nvPr/>
        </p:nvSpPr>
        <p:spPr bwMode="auto">
          <a:xfrm>
            <a:off x="1952630" y="5211728"/>
            <a:ext cx="645953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Operate within the existing network infrastructure</a:t>
            </a:r>
          </a:p>
          <a:p>
            <a:pPr marL="233363" indent="-233363">
              <a:lnSpc>
                <a:spcPct val="90000"/>
              </a:lnSpc>
              <a:spcBef>
                <a:spcPct val="20000"/>
              </a:spcBef>
              <a:buSzPct val="80000"/>
              <a:buBlip>
                <a:blip r:embed="rId3"/>
              </a:buBlip>
            </a:pPr>
            <a:r>
              <a:rPr lang="en-US" dirty="0" smtClean="0"/>
              <a:t>Consolidate different admin tools</a:t>
            </a:r>
          </a:p>
        </p:txBody>
      </p:sp>
      <p:sp>
        <p:nvSpPr>
          <p:cNvPr id="38" name="Rectangle 4"/>
          <p:cNvSpPr>
            <a:spLocks noChangeArrowheads="1"/>
          </p:cNvSpPr>
          <p:nvPr/>
        </p:nvSpPr>
        <p:spPr bwMode="auto">
          <a:xfrm>
            <a:off x="1946280" y="1792261"/>
            <a:ext cx="6651625" cy="396875"/>
          </a:xfrm>
          <a:prstGeom prst="rect">
            <a:avLst/>
          </a:prstGeom>
          <a:noFill/>
          <a:ln w="12700" algn="ctr">
            <a:noFill/>
            <a:miter lim="800000"/>
            <a:headEnd/>
            <a:tailEnd/>
          </a:ln>
          <a:effectLst/>
        </p:spPr>
        <p:txBody>
          <a:bodyPr>
            <a:spAutoFit/>
          </a:bodyPr>
          <a:lstStyle/>
          <a:p>
            <a:pPr algn="l" eaLnBrk="1" hangingPunct="1">
              <a:spcBef>
                <a:spcPct val="0"/>
              </a:spcBef>
            </a:pPr>
            <a:r>
              <a:rPr lang="en-US" sz="2000" dirty="0" smtClean="0">
                <a:solidFill>
                  <a:schemeClr val="tx2">
                    <a:lumMod val="20000"/>
                    <a:lumOff val="80000"/>
                  </a:schemeClr>
                </a:solidFill>
              </a:rPr>
              <a:t>Employees</a:t>
            </a:r>
            <a:endParaRPr lang="en-US" sz="2000" dirty="0">
              <a:solidFill>
                <a:schemeClr val="tx2">
                  <a:lumMod val="20000"/>
                  <a:lumOff val="80000"/>
                </a:schemeClr>
              </a:solidFill>
            </a:endParaRPr>
          </a:p>
        </p:txBody>
      </p:sp>
      <p:sp>
        <p:nvSpPr>
          <p:cNvPr id="40" name="Rectangle 5"/>
          <p:cNvSpPr>
            <a:spLocks noChangeArrowheads="1"/>
          </p:cNvSpPr>
          <p:nvPr/>
        </p:nvSpPr>
        <p:spPr bwMode="auto">
          <a:xfrm>
            <a:off x="1946280" y="2183606"/>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The media quality and usability is critical</a:t>
            </a:r>
          </a:p>
          <a:p>
            <a:pPr marL="233363" indent="-233363">
              <a:lnSpc>
                <a:spcPct val="90000"/>
              </a:lnSpc>
              <a:spcBef>
                <a:spcPct val="20000"/>
              </a:spcBef>
              <a:buSzPct val="80000"/>
              <a:buBlip>
                <a:blip r:embed="rId3"/>
              </a:buBlip>
            </a:pPr>
            <a:r>
              <a:rPr lang="en-US" dirty="0" smtClean="0"/>
              <a:t>Need the same experience from anywhere</a:t>
            </a:r>
          </a:p>
        </p:txBody>
      </p:sp>
      <p:pic>
        <p:nvPicPr>
          <p:cNvPr id="41" name="Picture 12" descr="\\showsrus\Images\Branding_Photography\FY05 Partner Program OEM Photos - no expiration\Low res JPGs\OEM_2men_warehouse.tif.jpg"/>
          <p:cNvPicPr>
            <a:picLocks noChangeAspect="1" noChangeArrowheads="1"/>
          </p:cNvPicPr>
          <p:nvPr/>
        </p:nvPicPr>
        <p:blipFill>
          <a:blip r:embed="rId4"/>
          <a:stretch>
            <a:fillRect/>
          </a:stretch>
        </p:blipFill>
        <p:spPr bwMode="auto">
          <a:xfrm>
            <a:off x="506383" y="1808835"/>
            <a:ext cx="1444752" cy="967984"/>
          </a:xfrm>
          <a:prstGeom prst="rect">
            <a:avLst/>
          </a:prstGeom>
          <a:noFill/>
          <a:ln>
            <a:noFill/>
          </a:ln>
          <a:effectLst>
            <a:softEdge rad="63500"/>
          </a:effectLst>
        </p:spPr>
      </p:pic>
      <p:pic>
        <p:nvPicPr>
          <p:cNvPr id="42" name="Picture 10" descr="\\showsrus\Images\Branding_Photography\FY05 Partner Program OEM Photos - no expiration\Low res JPGs\OEM_Euro_Africa_Americas4.tif.jpg"/>
          <p:cNvPicPr>
            <a:picLocks noChangeAspect="1" noChangeArrowheads="1"/>
          </p:cNvPicPr>
          <p:nvPr/>
        </p:nvPicPr>
        <p:blipFill>
          <a:blip r:embed="rId5" cstate="screen"/>
          <a:stretch>
            <a:fillRect/>
          </a:stretch>
        </p:blipFill>
        <p:spPr bwMode="auto">
          <a:xfrm>
            <a:off x="493002" y="3318438"/>
            <a:ext cx="1444752" cy="960120"/>
          </a:xfrm>
          <a:prstGeom prst="rect">
            <a:avLst/>
          </a:prstGeom>
          <a:noFill/>
          <a:ln>
            <a:noFill/>
          </a:ln>
          <a:effectLst>
            <a:softEdge rad="63500"/>
          </a:effectLst>
        </p:spPr>
      </p:pic>
      <p:pic>
        <p:nvPicPr>
          <p:cNvPr id="43" name="Picture 11" descr="\\showsrus\Images\Branding_Photography\FY05 Partner Program OEM Photos - no expiration\Low res JPGs\OEM_Wiring_Closet.tif.jpg"/>
          <p:cNvPicPr>
            <a:picLocks noChangeAspect="1" noChangeArrowheads="1"/>
          </p:cNvPicPr>
          <p:nvPr/>
        </p:nvPicPr>
        <p:blipFill>
          <a:blip r:embed="rId6" cstate="screen"/>
          <a:stretch>
            <a:fillRect/>
          </a:stretch>
        </p:blipFill>
        <p:spPr bwMode="auto">
          <a:xfrm>
            <a:off x="484210" y="4859552"/>
            <a:ext cx="1444752" cy="963168"/>
          </a:xfrm>
          <a:prstGeom prst="rect">
            <a:avLst/>
          </a:prstGeom>
          <a:noFill/>
          <a:ln>
            <a:noFill/>
          </a:ln>
          <a:effectLst>
            <a:softEdge rad="63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64797"/>
          </a:xfrm>
        </p:spPr>
        <p:txBody>
          <a:bodyPr/>
          <a:lstStyle/>
          <a:p>
            <a:r>
              <a:rPr lang="en-US" dirty="0" smtClean="0"/>
              <a:t>Many Dimensions </a:t>
            </a:r>
            <a:r>
              <a:t>O</a:t>
            </a:r>
            <a:r>
              <a:rPr lang="en-US" dirty="0" smtClean="0"/>
              <a:t>f Quality	</a:t>
            </a:r>
            <a:endParaRPr lang="en-US" dirty="0"/>
          </a:p>
        </p:txBody>
      </p:sp>
      <p:sp>
        <p:nvSpPr>
          <p:cNvPr id="3" name="Content Placeholder 2"/>
          <p:cNvSpPr>
            <a:spLocks noGrp="1"/>
          </p:cNvSpPr>
          <p:nvPr>
            <p:ph idx="1"/>
          </p:nvPr>
        </p:nvSpPr>
        <p:spPr>
          <a:xfrm>
            <a:off x="528776" y="1470732"/>
            <a:ext cx="8382000" cy="4505849"/>
          </a:xfrm>
        </p:spPr>
        <p:txBody>
          <a:bodyPr/>
          <a:lstStyle/>
          <a:p>
            <a:pPr>
              <a:buNone/>
            </a:pPr>
            <a:r>
              <a:rPr lang="en-US" dirty="0" smtClean="0"/>
              <a:t>Network</a:t>
            </a:r>
          </a:p>
          <a:p>
            <a:pPr marL="396875" lvl="1"/>
            <a:r>
              <a:rPr lang="en-US" sz="2400" dirty="0" smtClean="0"/>
              <a:t>Getting the packet across the wire</a:t>
            </a:r>
          </a:p>
          <a:p>
            <a:pPr>
              <a:buNone/>
            </a:pPr>
            <a:endParaRPr lang="en-US" sz="1600" dirty="0" smtClean="0"/>
          </a:p>
          <a:p>
            <a:pPr>
              <a:buNone/>
            </a:pPr>
            <a:r>
              <a:rPr lang="en-US" dirty="0" smtClean="0"/>
              <a:t>Payload </a:t>
            </a:r>
          </a:p>
          <a:p>
            <a:pPr marL="396875" lvl="1"/>
            <a:r>
              <a:rPr lang="en-US" sz="2400" dirty="0" smtClean="0"/>
              <a:t>Audio and Video content inside the packet</a:t>
            </a:r>
          </a:p>
          <a:p>
            <a:pPr>
              <a:buNone/>
            </a:pPr>
            <a:endParaRPr lang="en-US" sz="1600" dirty="0" smtClean="0"/>
          </a:p>
          <a:p>
            <a:pPr>
              <a:buNone/>
            </a:pPr>
            <a:r>
              <a:rPr lang="en-US" dirty="0" smtClean="0"/>
              <a:t>Users </a:t>
            </a:r>
          </a:p>
          <a:p>
            <a:pPr marL="396875" lvl="1"/>
            <a:r>
              <a:rPr lang="en-US" sz="2400" dirty="0" smtClean="0"/>
              <a:t>Caller usability and human factors</a:t>
            </a:r>
          </a:p>
          <a:p>
            <a:pPr>
              <a:buNone/>
            </a:pPr>
            <a:endParaRPr lang="en-US" sz="1600" dirty="0" smtClean="0"/>
          </a:p>
          <a:p>
            <a:pPr>
              <a:buNone/>
            </a:pPr>
            <a:r>
              <a:rPr lang="en-US" dirty="0" smtClean="0"/>
              <a:t>Management </a:t>
            </a:r>
          </a:p>
          <a:p>
            <a:pPr marL="396875" lvl="1"/>
            <a:r>
              <a:rPr lang="en-US" sz="2400" dirty="0" smtClean="0"/>
              <a:t>Understanding the user experience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4888"/>
            <a:ext cx="8382000" cy="609398"/>
          </a:xfrm>
        </p:spPr>
        <p:txBody>
          <a:bodyPr/>
          <a:lstStyle/>
          <a:p>
            <a:r>
              <a:rPr lang="en-US" sz="4400" dirty="0" smtClean="0"/>
              <a:t>The Challenge Of Packet Networks</a:t>
            </a:r>
            <a:endParaRPr lang="en-US" sz="4400" dirty="0"/>
          </a:p>
        </p:txBody>
      </p:sp>
      <p:sp>
        <p:nvSpPr>
          <p:cNvPr id="5" name="Content Placeholder 4"/>
          <p:cNvSpPr>
            <a:spLocks noGrp="1"/>
          </p:cNvSpPr>
          <p:nvPr>
            <p:ph idx="1"/>
          </p:nvPr>
        </p:nvSpPr>
        <p:spPr>
          <a:xfrm>
            <a:off x="381000" y="1524000"/>
            <a:ext cx="8382000" cy="2794611"/>
          </a:xfrm>
        </p:spPr>
        <p:txBody>
          <a:bodyPr/>
          <a:lstStyle/>
          <a:p>
            <a:r>
              <a:rPr lang="en-US" sz="2400" dirty="0" smtClean="0"/>
              <a:t>Traditional IP telephony not designed for IP networks</a:t>
            </a:r>
          </a:p>
          <a:p>
            <a:pPr marL="744538" lvl="1" indent="-349250"/>
            <a:r>
              <a:rPr lang="en-US" sz="2200" dirty="0" smtClean="0"/>
              <a:t>Transfer of circuit switched concepts</a:t>
            </a:r>
          </a:p>
          <a:p>
            <a:pPr marL="744538" lvl="1" indent="-349250"/>
            <a:r>
              <a:rPr lang="en-US" sz="2200" dirty="0" smtClean="0"/>
              <a:t>Fragile codecs, sensitive to minute network impairments</a:t>
            </a:r>
          </a:p>
          <a:p>
            <a:pPr marL="1027113" lvl="2" indent="-282575"/>
            <a:r>
              <a:rPr lang="en-US" sz="1800" dirty="0" smtClean="0"/>
              <a:t>“Even a 1% loss can significantly degrade the user experience </a:t>
            </a:r>
            <a:br>
              <a:rPr lang="en-US" sz="1800" dirty="0" smtClean="0"/>
            </a:br>
            <a:r>
              <a:rPr lang="en-US" sz="1800" dirty="0" smtClean="0"/>
              <a:t>  with G.711, which is considered the standard for toll quality” </a:t>
            </a:r>
            <a:r>
              <a:rPr lang="en-US" sz="1800" baseline="30000" dirty="0" smtClean="0"/>
              <a:t>1</a:t>
            </a:r>
          </a:p>
          <a:p>
            <a:pPr marL="1027113" lvl="2" indent="-282575"/>
            <a:r>
              <a:rPr lang="en-US" sz="1800" dirty="0" smtClean="0"/>
              <a:t>“The default G.729 codec requires packet loss far less </a:t>
            </a:r>
            <a:br>
              <a:rPr lang="en-US" sz="1800" dirty="0" smtClean="0"/>
            </a:br>
            <a:r>
              <a:rPr lang="en-US" sz="1800" dirty="0" smtClean="0"/>
              <a:t>  than 1% to avoid audible errors” </a:t>
            </a:r>
            <a:r>
              <a:rPr lang="en-US" sz="1800" baseline="30000" dirty="0" smtClean="0"/>
              <a:t>2</a:t>
            </a:r>
          </a:p>
          <a:p>
            <a:pPr marL="1027113" lvl="2" indent="-282575">
              <a:buNone/>
            </a:pPr>
            <a:endParaRPr lang="en-US" sz="1800" baseline="30000" dirty="0" smtClean="0"/>
          </a:p>
          <a:p>
            <a:r>
              <a:rPr lang="en-US" sz="2400" dirty="0" smtClean="0">
                <a:sym typeface="Wingdings" pitchFamily="2" charset="2"/>
              </a:rPr>
              <a:t>Network engineering required for traditional IP telephony</a:t>
            </a:r>
          </a:p>
        </p:txBody>
      </p:sp>
      <p:sp>
        <p:nvSpPr>
          <p:cNvPr id="9" name="Rectangle 8"/>
          <p:cNvSpPr/>
          <p:nvPr/>
        </p:nvSpPr>
        <p:spPr>
          <a:xfrm>
            <a:off x="368300" y="5365927"/>
            <a:ext cx="8407400" cy="446888"/>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buNone/>
              <a:defRPr/>
            </a:pPr>
            <a:r>
              <a:rPr lang="en-US" sz="2000" dirty="0" smtClean="0">
                <a:solidFill>
                  <a:schemeClr val="tx1"/>
                </a:solidFill>
                <a:latin typeface="Segoe" pitchFamily="34" charset="0"/>
                <a:sym typeface="Wingdings" pitchFamily="2" charset="2"/>
              </a:rPr>
              <a:t>QoS and CAC work to recreate conditions of switched networks</a:t>
            </a:r>
            <a:endParaRPr lang="en-US" sz="2000" dirty="0" smtClean="0">
              <a:solidFill>
                <a:schemeClr val="tx1"/>
              </a:solidFill>
              <a:latin typeface="Segoe" pitchFamily="34" charset="0"/>
            </a:endParaRPr>
          </a:p>
        </p:txBody>
      </p:sp>
      <p:sp>
        <p:nvSpPr>
          <p:cNvPr id="7" name="Rectangle 6"/>
          <p:cNvSpPr/>
          <p:nvPr/>
        </p:nvSpPr>
        <p:spPr>
          <a:xfrm>
            <a:off x="3689350" y="6169323"/>
            <a:ext cx="5307894" cy="461665"/>
          </a:xfrm>
          <a:prstGeom prst="rect">
            <a:avLst/>
          </a:prstGeom>
        </p:spPr>
        <p:txBody>
          <a:bodyPr wrap="square">
            <a:spAutoFit/>
          </a:bodyPr>
          <a:lstStyle/>
          <a:p>
            <a:r>
              <a:rPr lang="en-US" sz="1200" dirty="0" smtClean="0">
                <a:latin typeface="Arial" pitchFamily="34" charset="0"/>
              </a:rPr>
              <a:t>1 - Intel:  Overcoming Barriers to High-Quality Voice over IP Deployments</a:t>
            </a:r>
          </a:p>
          <a:p>
            <a:r>
              <a:rPr lang="en-US" sz="1200" dirty="0" smtClean="0">
                <a:latin typeface="Arial" pitchFamily="34" charset="0"/>
              </a:rPr>
              <a:t>2 - Cisco:  Quality of service for Voice over IP</a:t>
            </a:r>
            <a:endParaRPr lang="en-US" sz="1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0982" y="4038600"/>
            <a:ext cx="8395854" cy="914400"/>
          </a:xfrm>
        </p:spPr>
        <p:txBody>
          <a:bodyPr/>
          <a:lstStyle/>
          <a:p>
            <a:r>
              <a:rPr lang="en-US" sz="3700" dirty="0" smtClean="0"/>
              <a:t>Audio Codecs And Network Service Quality</a:t>
            </a:r>
            <a:endParaRPr lang="en-US" sz="37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21" y="1218043"/>
            <a:ext cx="6520070" cy="830997"/>
          </a:xfrm>
          <a:prstGeom prst="rect">
            <a:avLst/>
          </a:prstGeom>
        </p:spPr>
        <p:txBody>
          <a:bodyPr wrap="square">
            <a:spAutoFit/>
          </a:bodyPr>
          <a:lstStyle/>
          <a:p>
            <a:pPr algn="ctr"/>
            <a:r>
              <a:rPr lang="en-US" sz="2400" dirty="0" smtClean="0"/>
              <a:t>“The ripe taste of cheese improves with age. </a:t>
            </a:r>
          </a:p>
          <a:p>
            <a:pPr algn="ctr"/>
            <a:r>
              <a:rPr lang="en-US" sz="2400" dirty="0" smtClean="0"/>
              <a:t>Act on these orders with great speed. “</a:t>
            </a:r>
            <a:endParaRPr lang="en-US" sz="2400" dirty="0"/>
          </a:p>
        </p:txBody>
      </p:sp>
      <p:pic>
        <p:nvPicPr>
          <p:cNvPr id="3" name="CLIP - uncompressed.wav">
            <a:hlinkClick r:id="" action="ppaction://media"/>
          </p:cNvPr>
          <p:cNvPicPr>
            <a:picLocks noRot="1" noChangeAspect="1"/>
          </p:cNvPicPr>
          <p:nvPr>
            <a:wavAudioFile r:embed="rId1" name="CLIP - uncompressed.wav"/>
          </p:nvPr>
        </p:nvPicPr>
        <p:blipFill>
          <a:blip r:embed="rId9"/>
          <a:stretch>
            <a:fillRect/>
          </a:stretch>
        </p:blipFill>
        <p:spPr>
          <a:xfrm>
            <a:off x="7469413" y="1447791"/>
            <a:ext cx="457200" cy="399204"/>
          </a:xfrm>
          <a:prstGeom prst="rect">
            <a:avLst/>
          </a:prstGeom>
        </p:spPr>
      </p:pic>
      <p:graphicFrame>
        <p:nvGraphicFramePr>
          <p:cNvPr id="5" name="Table 4"/>
          <p:cNvGraphicFramePr>
            <a:graphicFrameLocks noGrp="1"/>
          </p:cNvGraphicFramePr>
          <p:nvPr/>
        </p:nvGraphicFramePr>
        <p:xfrm>
          <a:off x="1364974" y="2768595"/>
          <a:ext cx="6427305" cy="2291080"/>
        </p:xfrm>
        <a:graphic>
          <a:graphicData uri="http://schemas.openxmlformats.org/drawingml/2006/table">
            <a:tbl>
              <a:tblPr firstRow="1" bandRow="1">
                <a:tableStyleId>{5C22544A-7EE6-4342-B048-85BDC9FD1C3A}</a:tableStyleId>
              </a:tblPr>
              <a:tblGrid>
                <a:gridCol w="1439871"/>
                <a:gridCol w="2522530"/>
                <a:gridCol w="2464904"/>
              </a:tblGrid>
              <a:tr h="370840">
                <a:tc>
                  <a:txBody>
                    <a:bodyPr/>
                    <a:lstStyle/>
                    <a:p>
                      <a:r>
                        <a:rPr lang="en-US" dirty="0" smtClean="0"/>
                        <a:t>Codec</a:t>
                      </a:r>
                      <a:endParaRPr lang="en-US" dirty="0"/>
                    </a:p>
                  </a:txBody>
                  <a:tcPr/>
                </a:tc>
                <a:tc>
                  <a:txBody>
                    <a:bodyPr/>
                    <a:lstStyle/>
                    <a:p>
                      <a:r>
                        <a:rPr lang="en-US" dirty="0" smtClean="0"/>
                        <a:t>Perfect Network</a:t>
                      </a:r>
                      <a:endParaRPr lang="en-US" dirty="0"/>
                    </a:p>
                  </a:txBody>
                  <a:tcPr/>
                </a:tc>
                <a:tc>
                  <a:txBody>
                    <a:bodyPr/>
                    <a:lstStyle/>
                    <a:p>
                      <a:r>
                        <a:rPr lang="en-US" dirty="0" smtClean="0"/>
                        <a:t>With</a:t>
                      </a:r>
                      <a:r>
                        <a:rPr lang="en-US" baseline="0" dirty="0" smtClean="0"/>
                        <a:t> Network Loss</a:t>
                      </a:r>
                      <a:endParaRPr lang="en-US" dirty="0"/>
                    </a:p>
                  </a:txBody>
                  <a:tcPr/>
                </a:tc>
              </a:tr>
              <a:tr h="370840">
                <a:tc>
                  <a:txBody>
                    <a:bodyPr/>
                    <a:lstStyle/>
                    <a:p>
                      <a:r>
                        <a:rPr lang="en-US" dirty="0" smtClean="0"/>
                        <a:t>G.711</a:t>
                      </a:r>
                      <a:endParaRPr lang="en-US" dirty="0"/>
                    </a:p>
                  </a:txBody>
                  <a:tcPr anchor="ctr"/>
                </a:tc>
                <a:tc>
                  <a:txBody>
                    <a:bodyPr/>
                    <a:lstStyle/>
                    <a:p>
                      <a:r>
                        <a:rPr lang="en-US" dirty="0" smtClean="0"/>
                        <a:t/>
                      </a:r>
                      <a:br>
                        <a:rPr lang="en-US" dirty="0" smtClean="0"/>
                      </a:br>
                      <a:endParaRPr lang="en-US" dirty="0"/>
                    </a:p>
                  </a:txBody>
                  <a:tcPr/>
                </a:tc>
                <a:tc>
                  <a:txBody>
                    <a:bodyPr/>
                    <a:lstStyle/>
                    <a:p>
                      <a:endParaRPr lang="en-US" dirty="0"/>
                    </a:p>
                  </a:txBody>
                  <a:tcPr/>
                </a:tc>
              </a:tr>
              <a:tr h="370840">
                <a:tc>
                  <a:txBody>
                    <a:bodyPr/>
                    <a:lstStyle/>
                    <a:p>
                      <a:r>
                        <a:rPr lang="en-US" dirty="0" smtClean="0"/>
                        <a:t>G.729</a:t>
                      </a:r>
                      <a:endParaRPr lang="en-US" dirty="0"/>
                    </a:p>
                  </a:txBody>
                  <a:tcPr anchor="ctr"/>
                </a:tc>
                <a:tc>
                  <a:txBody>
                    <a:bodyPr/>
                    <a:lstStyle/>
                    <a:p>
                      <a:r>
                        <a:rPr lang="en-US" dirty="0" smtClean="0"/>
                        <a:t/>
                      </a:r>
                      <a:br>
                        <a:rPr lang="en-US" dirty="0" smtClean="0"/>
                      </a:br>
                      <a:endParaRPr lang="en-US" dirty="0"/>
                    </a:p>
                  </a:txBody>
                  <a:tcPr/>
                </a:tc>
                <a:tc>
                  <a:txBody>
                    <a:bodyPr/>
                    <a:lstStyle/>
                    <a:p>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RT Audio Narrowband</a:t>
                      </a:r>
                    </a:p>
                  </a:txBody>
                  <a:tcPr anchor="ctr"/>
                </a:tc>
                <a:tc>
                  <a:txBody>
                    <a:bodyPr/>
                    <a:lstStyle/>
                    <a:p>
                      <a:r>
                        <a:rPr lang="en-US" dirty="0" smtClean="0"/>
                        <a:t/>
                      </a:r>
                      <a:br>
                        <a:rPr lang="en-US" dirty="0" smtClean="0"/>
                      </a:br>
                      <a:endParaRPr lang="en-US" dirty="0"/>
                    </a:p>
                  </a:txBody>
                  <a:tcPr/>
                </a:tc>
                <a:tc>
                  <a:txBody>
                    <a:bodyPr/>
                    <a:lstStyle/>
                    <a:p>
                      <a:endParaRPr lang="en-US" dirty="0"/>
                    </a:p>
                  </a:txBody>
                  <a:tcPr/>
                </a:tc>
              </a:tr>
            </a:tbl>
          </a:graphicData>
        </a:graphic>
      </p:graphicFrame>
      <p:pic>
        <p:nvPicPr>
          <p:cNvPr id="6" name="CLIP - g711_no_loss.wav">
            <a:hlinkClick r:id="" action="ppaction://media"/>
          </p:cNvPr>
          <p:cNvPicPr>
            <a:picLocks noRot="1" noChangeAspect="1"/>
          </p:cNvPicPr>
          <p:nvPr>
            <a:wavAudioFile r:embed="rId2" name="CLIP - g711_no_loss.wav"/>
          </p:nvPr>
        </p:nvPicPr>
        <p:blipFill>
          <a:blip r:embed="rId10"/>
          <a:stretch>
            <a:fillRect/>
          </a:stretch>
        </p:blipFill>
        <p:spPr>
          <a:xfrm>
            <a:off x="3853071" y="3236838"/>
            <a:ext cx="457200" cy="457200"/>
          </a:xfrm>
          <a:prstGeom prst="rect">
            <a:avLst/>
          </a:prstGeom>
        </p:spPr>
      </p:pic>
      <p:pic>
        <p:nvPicPr>
          <p:cNvPr id="7" name="CLIP - g729_no_loss.wav">
            <a:hlinkClick r:id="" action="ppaction://media"/>
          </p:cNvPr>
          <p:cNvPicPr>
            <a:picLocks noRot="1" noChangeAspect="1"/>
          </p:cNvPicPr>
          <p:nvPr>
            <a:wavAudioFile r:embed="rId3" name="CLIP - g729_no_loss.wav"/>
          </p:nvPr>
        </p:nvPicPr>
        <p:blipFill>
          <a:blip r:embed="rId11"/>
          <a:stretch>
            <a:fillRect/>
          </a:stretch>
        </p:blipFill>
        <p:spPr>
          <a:xfrm>
            <a:off x="3853071" y="3892820"/>
            <a:ext cx="457200" cy="457200"/>
          </a:xfrm>
          <a:prstGeom prst="rect">
            <a:avLst/>
          </a:prstGeom>
        </p:spPr>
      </p:pic>
      <p:pic>
        <p:nvPicPr>
          <p:cNvPr id="9" name="CLIP - RTAudio_NB_no_loss.wav">
            <a:hlinkClick r:id="" action="ppaction://media"/>
          </p:cNvPr>
          <p:cNvPicPr>
            <a:picLocks noRot="1" noChangeAspect="1"/>
          </p:cNvPicPr>
          <p:nvPr>
            <a:wavAudioFile r:embed="rId4" name="CLIP - RTAudio_NB_no_loss.wav"/>
          </p:nvPr>
        </p:nvPicPr>
        <p:blipFill>
          <a:blip r:embed="rId11"/>
          <a:stretch>
            <a:fillRect/>
          </a:stretch>
        </p:blipFill>
        <p:spPr>
          <a:xfrm>
            <a:off x="3853071" y="4548803"/>
            <a:ext cx="457200" cy="457200"/>
          </a:xfrm>
          <a:prstGeom prst="rect">
            <a:avLst/>
          </a:prstGeom>
        </p:spPr>
      </p:pic>
      <p:pic>
        <p:nvPicPr>
          <p:cNvPr id="10" name="CLIP - g711_10_loss.wav">
            <a:hlinkClick r:id="" action="ppaction://media"/>
          </p:cNvPr>
          <p:cNvPicPr>
            <a:picLocks noRot="1" noChangeAspect="1"/>
          </p:cNvPicPr>
          <p:nvPr>
            <a:wavAudioFile r:embed="rId5" name="CLIP - g711_10_loss.wav"/>
          </p:nvPr>
        </p:nvPicPr>
        <p:blipFill>
          <a:blip r:embed="rId11"/>
          <a:stretch>
            <a:fillRect/>
          </a:stretch>
        </p:blipFill>
        <p:spPr>
          <a:xfrm>
            <a:off x="6407427" y="3256716"/>
            <a:ext cx="457200" cy="457200"/>
          </a:xfrm>
          <a:prstGeom prst="rect">
            <a:avLst/>
          </a:prstGeom>
        </p:spPr>
      </p:pic>
      <p:pic>
        <p:nvPicPr>
          <p:cNvPr id="11" name="CLIP - g729_10_loss.wav">
            <a:hlinkClick r:id="" action="ppaction://media"/>
          </p:cNvPr>
          <p:cNvPicPr>
            <a:picLocks noRot="1" noChangeAspect="1"/>
          </p:cNvPicPr>
          <p:nvPr>
            <a:wavAudioFile r:embed="rId6" name="CLIP - g729_10_loss.wav"/>
          </p:nvPr>
        </p:nvPicPr>
        <p:blipFill>
          <a:blip r:embed="rId11"/>
          <a:stretch>
            <a:fillRect/>
          </a:stretch>
        </p:blipFill>
        <p:spPr>
          <a:xfrm>
            <a:off x="6407428" y="3902759"/>
            <a:ext cx="457200" cy="457200"/>
          </a:xfrm>
          <a:prstGeom prst="rect">
            <a:avLst/>
          </a:prstGeom>
        </p:spPr>
      </p:pic>
      <p:pic>
        <p:nvPicPr>
          <p:cNvPr id="12" name="CLIP - RTAudio_NB_10_loss.wav">
            <a:hlinkClick r:id="" action="ppaction://media"/>
          </p:cNvPr>
          <p:cNvPicPr>
            <a:picLocks noRot="1" noChangeAspect="1"/>
          </p:cNvPicPr>
          <p:nvPr>
            <a:wavAudioFile r:embed="rId7" name="CLIP - RTAudio_NB_10_loss.wav"/>
          </p:nvPr>
        </p:nvPicPr>
        <p:blipFill>
          <a:blip r:embed="rId11"/>
          <a:stretch>
            <a:fillRect/>
          </a:stretch>
        </p:blipFill>
        <p:spPr>
          <a:xfrm>
            <a:off x="6407428" y="4538865"/>
            <a:ext cx="457200" cy="4572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137" fill="hold"/>
                                        <p:tgtEl>
                                          <p:spTgt spid="3"/>
                                        </p:tgtEl>
                                      </p:cBhvr>
                                    </p:cmd>
                                  </p:childTnLst>
                                </p:cTn>
                              </p:par>
                            </p:childTnLst>
                          </p:cTn>
                        </p:par>
                      </p:childTnLst>
                    </p:cTn>
                  </p:par>
                </p:childTnLst>
              </p:cTn>
              <p:nextCondLst>
                <p:cond evt="onClick" delay="0">
                  <p:tgtEl>
                    <p:spTgt spid="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300"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796" fill="hold"/>
                                        <p:tgtEl>
                                          <p:spTgt spid="9"/>
                                        </p:tgtEl>
                                      </p:cBhvr>
                                    </p:cmd>
                                  </p:childTnLst>
                                </p:cTn>
                              </p:par>
                            </p:childTnLst>
                          </p:cTn>
                        </p:par>
                      </p:childTnLst>
                    </p:cTn>
                  </p:par>
                </p:childTnLst>
              </p:cTn>
              <p:nextCondLst>
                <p:cond evt="onClick" delay="0">
                  <p:tgtEl>
                    <p:spTgt spid="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100" fill="hold"/>
                                        <p:tgtEl>
                                          <p:spTgt spid="10"/>
                                        </p:tgtEl>
                                      </p:cBhvr>
                                    </p:cmd>
                                  </p:childTnLst>
                                </p:cTn>
                              </p:par>
                            </p:childTnLst>
                          </p:cTn>
                        </p:par>
                      </p:childTnLst>
                    </p:cTn>
                  </p:par>
                </p:childTnLst>
              </p:cTn>
              <p:nextCondLst>
                <p:cond evt="onClick" delay="0">
                  <p:tgtEl>
                    <p:spTgt spid="10"/>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163" fill="hold"/>
                                        <p:tgtEl>
                                          <p:spTgt spid="11"/>
                                        </p:tgtEl>
                                      </p:cBhvr>
                                    </p:cmd>
                                  </p:childTnLst>
                                </p:cTn>
                              </p:par>
                            </p:childTnLst>
                          </p:cTn>
                        </p:par>
                      </p:childTnLst>
                    </p:cTn>
                  </p:par>
                </p:childTnLst>
              </p:cTn>
              <p:nextCondLst>
                <p:cond evt="onClick" delay="0">
                  <p:tgtEl>
                    <p:spTgt spid="11"/>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496" fill="hold"/>
                                        <p:tgtEl>
                                          <p:spTgt spid="12"/>
                                        </p:tgtEl>
                                      </p:cBhvr>
                                    </p:cmd>
                                  </p:childTnLst>
                                </p:cTn>
                              </p:par>
                            </p:childTnLst>
                          </p:cTn>
                        </p:par>
                      </p:childTnLst>
                    </p:cTn>
                  </p:par>
                </p:childTnLst>
              </p:cTn>
              <p:nextCondLst>
                <p:cond evt="onClick" delay="0">
                  <p:tgtEl>
                    <p:spTgt spid="12"/>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68300" y="1877970"/>
            <a:ext cx="3931920" cy="173736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7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buClr>
                <a:srgbClr val="FFCC00"/>
              </a:buClr>
              <a:defRPr/>
            </a:pPr>
            <a:r>
              <a:rPr lang="en-US" altLang="zh-CN" dirty="0" smtClean="0">
                <a:solidFill>
                  <a:schemeClr val="tx1"/>
                </a:solidFill>
                <a:latin typeface="Segoe" pitchFamily="34" charset="0"/>
              </a:rPr>
              <a:t>Traditional approach of QoS/CAC is complex and difficult to manage</a:t>
            </a:r>
          </a:p>
        </p:txBody>
      </p:sp>
      <p:sp>
        <p:nvSpPr>
          <p:cNvPr id="11" name="Rounded Rectangle 10"/>
          <p:cNvSpPr/>
          <p:nvPr/>
        </p:nvSpPr>
        <p:spPr bwMode="auto">
          <a:xfrm>
            <a:off x="4485826" y="2487795"/>
            <a:ext cx="4161024" cy="173736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7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25425" indent="-225425" fontAlgn="base">
              <a:spcBef>
                <a:spcPts val="200"/>
              </a:spcBef>
              <a:spcAft>
                <a:spcPts val="200"/>
              </a:spcAft>
              <a:buClr>
                <a:schemeClr val="folHlink"/>
              </a:buClr>
              <a:buSzPct val="80000"/>
              <a:buBlip>
                <a:blip r:embed="rId3"/>
              </a:buBlip>
              <a:defRPr/>
            </a:pPr>
            <a:r>
              <a:rPr lang="en-US" altLang="zh-CN" sz="1600" dirty="0" smtClean="0">
                <a:solidFill>
                  <a:schemeClr val="tx1"/>
                </a:solidFill>
              </a:rPr>
              <a:t>Admins may not control whole network</a:t>
            </a:r>
          </a:p>
          <a:p>
            <a:pPr marL="225425" indent="-225425" fontAlgn="base">
              <a:spcBef>
                <a:spcPts val="200"/>
              </a:spcBef>
              <a:spcAft>
                <a:spcPts val="200"/>
              </a:spcAft>
              <a:buClr>
                <a:schemeClr val="folHlink"/>
              </a:buClr>
              <a:buSzPct val="80000"/>
              <a:buBlip>
                <a:blip r:embed="rId3"/>
              </a:buBlip>
              <a:defRPr/>
            </a:pPr>
            <a:r>
              <a:rPr lang="en-US" altLang="zh-CN" sz="1600" dirty="0" smtClean="0">
                <a:solidFill>
                  <a:schemeClr val="tx1"/>
                </a:solidFill>
              </a:rPr>
              <a:t>Users are increasingly mobile</a:t>
            </a:r>
          </a:p>
        </p:txBody>
      </p:sp>
      <p:sp>
        <p:nvSpPr>
          <p:cNvPr id="12" name="Rounded Rectangle 11"/>
          <p:cNvSpPr/>
          <p:nvPr/>
        </p:nvSpPr>
        <p:spPr bwMode="auto">
          <a:xfrm>
            <a:off x="1207363" y="4486889"/>
            <a:ext cx="6859224" cy="173736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rgbClr val="C00000">
                <a:alpha val="76000"/>
              </a:srgb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25425" indent="-225425" fontAlgn="base">
              <a:lnSpc>
                <a:spcPct val="90000"/>
              </a:lnSpc>
              <a:spcBef>
                <a:spcPct val="20000"/>
              </a:spcBef>
              <a:spcAft>
                <a:spcPct val="0"/>
              </a:spcAft>
              <a:buClr>
                <a:schemeClr val="folHlink"/>
              </a:buClr>
              <a:buSzPct val="80000"/>
              <a:buBlip>
                <a:blip r:embed="rId3"/>
              </a:buBlip>
              <a:defRPr/>
            </a:pPr>
            <a:r>
              <a:rPr lang="en-US" altLang="zh-CN" dirty="0" smtClean="0">
                <a:solidFill>
                  <a:schemeClr val="tx1"/>
                </a:solidFill>
              </a:rPr>
              <a:t>Most common source of user dissatisfaction is Voice Quality</a:t>
            </a:r>
          </a:p>
          <a:p>
            <a:pPr marL="233363" indent="-233363" fontAlgn="base">
              <a:lnSpc>
                <a:spcPct val="90000"/>
              </a:lnSpc>
              <a:spcBef>
                <a:spcPct val="20000"/>
              </a:spcBef>
              <a:spcAft>
                <a:spcPct val="0"/>
              </a:spcAft>
              <a:buClr>
                <a:schemeClr val="folHlink"/>
              </a:buClr>
              <a:buSzPct val="80000"/>
              <a:buBlip>
                <a:blip r:embed="rId3"/>
              </a:buBlip>
              <a:defRPr/>
            </a:pPr>
            <a:r>
              <a:rPr lang="en-US" altLang="zh-CN" dirty="0" smtClean="0">
                <a:solidFill>
                  <a:schemeClr val="tx1"/>
                </a:solidFill>
              </a:rPr>
              <a:t>Many factors affect voice quality</a:t>
            </a:r>
          </a:p>
        </p:txBody>
      </p:sp>
      <p:sp>
        <p:nvSpPr>
          <p:cNvPr id="14" name="TextBox 13"/>
          <p:cNvSpPr txBox="1"/>
          <p:nvPr/>
        </p:nvSpPr>
        <p:spPr>
          <a:xfrm>
            <a:off x="1281627" y="1201340"/>
            <a:ext cx="2145174" cy="630928"/>
          </a:xfrm>
          <a:prstGeom prst="rect">
            <a:avLst/>
          </a:prstGeom>
          <a:noFill/>
        </p:spPr>
        <p:txBody>
          <a:bodyPr wrap="square" lIns="76188" tIns="38093" rIns="76188" bIns="38093" rtlCol="0">
            <a:spAutoFit/>
          </a:bodyPr>
          <a:lstStyle/>
          <a:p>
            <a:pPr algn="ctr"/>
            <a:r>
              <a:rPr lang="en-US" sz="3600" dirty="0" smtClean="0">
                <a:latin typeface="+mj-lt"/>
              </a:rPr>
              <a:t>Cost $</a:t>
            </a:r>
            <a:endParaRPr lang="en-US" sz="3600" dirty="0">
              <a:latin typeface="+mj-lt"/>
            </a:endParaRPr>
          </a:p>
        </p:txBody>
      </p:sp>
      <p:sp>
        <p:nvSpPr>
          <p:cNvPr id="16" name="TextBox 15"/>
          <p:cNvSpPr txBox="1"/>
          <p:nvPr/>
        </p:nvSpPr>
        <p:spPr>
          <a:xfrm>
            <a:off x="5025764" y="1817300"/>
            <a:ext cx="3152168" cy="630928"/>
          </a:xfrm>
          <a:prstGeom prst="rect">
            <a:avLst/>
          </a:prstGeom>
          <a:noFill/>
        </p:spPr>
        <p:txBody>
          <a:bodyPr wrap="square" lIns="76188" tIns="38093" rIns="76188" bIns="38093" rtlCol="0">
            <a:spAutoFit/>
          </a:bodyPr>
          <a:lstStyle/>
          <a:p>
            <a:pPr algn="ctr"/>
            <a:r>
              <a:rPr lang="en-US" sz="3600" dirty="0" smtClean="0">
                <a:latin typeface="+mj-lt"/>
              </a:rPr>
              <a:t>Complexity</a:t>
            </a:r>
            <a:endParaRPr lang="en-US" sz="3600" dirty="0">
              <a:latin typeface="+mj-lt"/>
            </a:endParaRPr>
          </a:p>
        </p:txBody>
      </p:sp>
      <p:sp>
        <p:nvSpPr>
          <p:cNvPr id="17" name="TextBox 16"/>
          <p:cNvSpPr txBox="1"/>
          <p:nvPr/>
        </p:nvSpPr>
        <p:spPr>
          <a:xfrm>
            <a:off x="1762399" y="3864594"/>
            <a:ext cx="3152168" cy="630928"/>
          </a:xfrm>
          <a:prstGeom prst="rect">
            <a:avLst/>
          </a:prstGeom>
          <a:noFill/>
        </p:spPr>
        <p:txBody>
          <a:bodyPr wrap="square" lIns="76188" tIns="38093" rIns="76188" bIns="38093" rtlCol="0">
            <a:spAutoFit/>
          </a:bodyPr>
          <a:lstStyle/>
          <a:p>
            <a:pPr algn="ctr"/>
            <a:r>
              <a:rPr lang="en-US" sz="3600" dirty="0" smtClean="0">
                <a:latin typeface="+mj-lt"/>
              </a:rPr>
              <a:t>Ubiquity</a:t>
            </a:r>
            <a:endParaRPr lang="en-US" sz="3600" dirty="0">
              <a:latin typeface="+mj-lt"/>
            </a:endParaRPr>
          </a:p>
        </p:txBody>
      </p:sp>
      <p:sp>
        <p:nvSpPr>
          <p:cNvPr id="13" name="Title 12"/>
          <p:cNvSpPr>
            <a:spLocks noGrp="1"/>
          </p:cNvSpPr>
          <p:nvPr>
            <p:ph type="title"/>
          </p:nvPr>
        </p:nvSpPr>
        <p:spPr>
          <a:xfrm>
            <a:off x="381000" y="505292"/>
            <a:ext cx="8382000" cy="609398"/>
          </a:xfrm>
        </p:spPr>
        <p:txBody>
          <a:bodyPr/>
          <a:lstStyle/>
          <a:p>
            <a:pPr lvl="0"/>
            <a:r>
              <a:rPr lang="en-US" sz="4400" dirty="0" smtClean="0"/>
              <a:t>Traditional IP Telephony Limitations</a:t>
            </a:r>
            <a:endParaRPr lang="en-US" sz="4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48F6A-3914-45EC-8E39-5ECE80247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0111F4-D0DF-420B-A0E9-F11399BF62E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19032F4-9FEB-4183-8274-33A17DC01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TechEd2007_template</Template>
  <TotalTime>3383</TotalTime>
  <Words>3168</Words>
  <Application>Microsoft Office PowerPoint</Application>
  <PresentationFormat>On-screen Show (4:3)</PresentationFormat>
  <Paragraphs>421</Paragraphs>
  <Slides>34</Slides>
  <Notes>27</Notes>
  <HiddenSlides>0</HiddenSlides>
  <MMClips>7</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1-01145_</vt:lpstr>
      <vt:lpstr>Slide 1</vt:lpstr>
      <vt:lpstr>VoIP Quality Of Experience</vt:lpstr>
      <vt:lpstr>Session Objectives</vt:lpstr>
      <vt:lpstr>Today’s Business Environment What customers are telling us</vt:lpstr>
      <vt:lpstr>Many Dimensions Of Quality </vt:lpstr>
      <vt:lpstr>The Challenge Of Packet Networks</vt:lpstr>
      <vt:lpstr>Audio Codecs And Network Service Quality</vt:lpstr>
      <vt:lpstr>Slide 8</vt:lpstr>
      <vt:lpstr>Traditional IP Telephony Limitations</vt:lpstr>
      <vt:lpstr>Microsoft's Quality Of Experience</vt:lpstr>
      <vt:lpstr>Session Objectives</vt:lpstr>
      <vt:lpstr>Microsoft’s Real-Time Codecs RTAudio and RTVideo</vt:lpstr>
      <vt:lpstr>The Microsoft Media Stack</vt:lpstr>
      <vt:lpstr>Endpoints</vt:lpstr>
      <vt:lpstr>Quality Of Experience At Work Noise free</vt:lpstr>
      <vt:lpstr>Quality Of Experience At Work Office environment</vt:lpstr>
      <vt:lpstr>Media Quality</vt:lpstr>
      <vt:lpstr>Session Objectives</vt:lpstr>
      <vt:lpstr>Right Sizing Your Network</vt:lpstr>
      <vt:lpstr>What Does Media Take?</vt:lpstr>
      <vt:lpstr>Per User Calculation</vt:lpstr>
      <vt:lpstr>Other Network Considerations</vt:lpstr>
      <vt:lpstr>Federation With Audio And Video </vt:lpstr>
      <vt:lpstr>Managing The Usage</vt:lpstr>
      <vt:lpstr>QoS Support</vt:lpstr>
      <vt:lpstr>Session Objectives</vt:lpstr>
      <vt:lpstr>The Rise of the Mobile Workforce</vt:lpstr>
      <vt:lpstr>Challenges For Administrators</vt:lpstr>
      <vt:lpstr>OCS:  Consistent Quality Of Experience</vt:lpstr>
      <vt:lpstr>Key Takeaways</vt:lpstr>
      <vt:lpstr>Slide 31</vt:lpstr>
      <vt:lpstr>Resources</vt:lpstr>
      <vt:lpstr>Slide 33</vt:lpstr>
      <vt:lpstr>Slide 34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Microsoft's End-User Quality Of Experience</dc:title>
  <dc:subject>Unified Communications Launch 2007</dc:subject>
  <dc:creator>James Stark, Duncan Blake</dc:creator>
  <dc:description>Template: Created by Slidework LLC
Formatting: Mike Zimmerman, Silver Fox Productions, Inc.
Event Date: 
Event Location:
Audience:</dc:description>
  <cp:lastModifiedBy>SV Purushothaman</cp:lastModifiedBy>
  <cp:revision>142</cp:revision>
  <dcterms:created xsi:type="dcterms:W3CDTF">2007-07-31T18:24:54Z</dcterms:created>
  <dcterms:modified xsi:type="dcterms:W3CDTF">2007-09-06T15:26:12Z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