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 id="2147483718" r:id="rId5"/>
  </p:sldMasterIdLst>
  <p:notesMasterIdLst>
    <p:notesMasterId r:id="rId28"/>
  </p:notesMasterIdLst>
  <p:handoutMasterIdLst>
    <p:handoutMasterId r:id="rId29"/>
  </p:handoutMasterIdLst>
  <p:sldIdLst>
    <p:sldId id="349" r:id="rId6"/>
    <p:sldId id="387" r:id="rId7"/>
    <p:sldId id="302" r:id="rId8"/>
    <p:sldId id="303" r:id="rId9"/>
    <p:sldId id="402" r:id="rId10"/>
    <p:sldId id="350" r:id="rId11"/>
    <p:sldId id="403" r:id="rId12"/>
    <p:sldId id="378" r:id="rId13"/>
    <p:sldId id="379" r:id="rId14"/>
    <p:sldId id="398" r:id="rId15"/>
    <p:sldId id="373" r:id="rId16"/>
    <p:sldId id="404" r:id="rId17"/>
    <p:sldId id="386" r:id="rId18"/>
    <p:sldId id="392" r:id="rId19"/>
    <p:sldId id="393" r:id="rId20"/>
    <p:sldId id="339" r:id="rId21"/>
    <p:sldId id="397" r:id="rId22"/>
    <p:sldId id="406" r:id="rId23"/>
    <p:sldId id="389" r:id="rId24"/>
    <p:sldId id="405" r:id="rId25"/>
    <p:sldId id="399" r:id="rId26"/>
    <p:sldId id="394" r:id="rId27"/>
  </p:sldIdLst>
  <p:sldSz cx="9144000" cy="6858000" type="screen4x3"/>
  <p:notesSz cx="6997700" cy="92837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Schnoll" initials="SS" lastIdx="1" clrIdx="0"/>
  <p:cmAuthor id="1" name="rmohrman" initials="rm" lastIdx="32" clrIdx="1"/>
  <p:cmAuthor id="2" name="edbanti" initials="EB" lastIdx="5" clrIdx="2"/>
  <p:cmAuthor id="3" name="Jeff Ressler" initials="JR" lastIdx="7" clrIdx="3"/>
  <p:cmAuthor id="4" name="Ray" initials="R" lastIdx="17"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851"/>
    <a:srgbClr val="F77938"/>
    <a:srgbClr val="FF0066"/>
    <a:srgbClr val="F25A0E"/>
    <a:srgbClr val="7DCAFF"/>
    <a:srgbClr val="F6AE1E"/>
    <a:srgbClr val="FFFFFF"/>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63" autoAdjust="0"/>
    <p:restoredTop sz="97802" autoAdjust="0"/>
  </p:normalViewPr>
  <p:slideViewPr>
    <p:cSldViewPr snapToGrid="0">
      <p:cViewPr>
        <p:scale>
          <a:sx n="80" d="100"/>
          <a:sy n="80" d="100"/>
        </p:scale>
        <p:origin x="-882" y="-582"/>
      </p:cViewPr>
      <p:guideLst>
        <p:guide orient="horz" pos="241"/>
        <p:guide orient="horz" pos="960"/>
        <p:guide orient="horz" pos="1484"/>
        <p:guide orient="horz" pos="1269"/>
        <p:guide orient="horz" pos="2736"/>
        <p:guide orient="horz" pos="3840"/>
        <p:guide pos="2880"/>
        <p:guide pos="240"/>
        <p:guide pos="460"/>
        <p:guide pos="5520"/>
        <p:guide pos="864"/>
        <p:guide pos="52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2" d="100"/>
          <a:sy n="92" d="100"/>
        </p:scale>
        <p:origin x="-2580" y="-10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28" tIns="46514" rIns="93028" bIns="46514"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4185"/>
          </a:xfrm>
          <a:prstGeom prst="rect">
            <a:avLst/>
          </a:prstGeom>
        </p:spPr>
        <p:txBody>
          <a:bodyPr vert="horz" lIns="93028" tIns="46514" rIns="93028" bIns="46514" rtlCol="0"/>
          <a:lstStyle>
            <a:lvl1pPr algn="r">
              <a:defRPr sz="1200"/>
            </a:lvl1pPr>
          </a:lstStyle>
          <a:p>
            <a:fld id="{1C3F5198-D814-4F07-A84F-942E63C84983}" type="datetimeFigureOut">
              <a:rPr lang="en-US" smtClean="0"/>
              <a:pPr/>
              <a:t>9/6/2007</a:t>
            </a:fld>
            <a:endParaRPr lang="en-US" dirty="0"/>
          </a:p>
        </p:txBody>
      </p:sp>
      <p:sp>
        <p:nvSpPr>
          <p:cNvPr id="4" name="Footer Placeholder 3"/>
          <p:cNvSpPr>
            <a:spLocks noGrp="1"/>
          </p:cNvSpPr>
          <p:nvPr>
            <p:ph type="ftr" sz="quarter" idx="2"/>
          </p:nvPr>
        </p:nvSpPr>
        <p:spPr>
          <a:xfrm>
            <a:off x="0" y="8817904"/>
            <a:ext cx="6375682" cy="464185"/>
          </a:xfrm>
          <a:prstGeom prst="rect">
            <a:avLst/>
          </a:prstGeom>
        </p:spPr>
        <p:txBody>
          <a:bodyPr vert="horz" lIns="93028" tIns="46514" rIns="93028" bIns="46514" rtlCol="0" anchor="b"/>
          <a:lstStyle>
            <a:lvl1pPr algn="l">
              <a:defRPr sz="1200"/>
            </a:lvl1pPr>
          </a:lstStyle>
          <a:p>
            <a:r>
              <a:rPr lang="en-US" sz="500" dirty="0" smtClean="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r>
              <a:rPr lang="en-US" sz="500" dirty="0" smtClean="0">
                <a:solidFill>
                  <a:srgbClr val="000000"/>
                </a:solidFill>
                <a:latin typeface="Segoe" pitchFamily="34" charset="0"/>
              </a:rPr>
              <a:t>This document may contain information related to pre-release software, which may be substantially modified before its first commercial release.</a:t>
            </a:r>
            <a:br>
              <a:rPr lang="en-US" sz="500" dirty="0" smtClean="0">
                <a:solidFill>
                  <a:srgbClr val="000000"/>
                </a:solidFill>
                <a:latin typeface="Segoe" pitchFamily="34" charset="0"/>
              </a:rPr>
            </a:br>
            <a:r>
              <a:rPr lang="en-US" sz="500" dirty="0" smtClean="0">
                <a:solidFill>
                  <a:srgbClr val="000000"/>
                </a:solidFill>
                <a:latin typeface="Segoe" pitchFamily="34" charset="0"/>
              </a:rPr>
              <a:t>Accordingly, the information may not accurately describe or reflect the software product when first commercially released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75682" y="8817904"/>
            <a:ext cx="620398" cy="464185"/>
          </a:xfrm>
          <a:prstGeom prst="rect">
            <a:avLst/>
          </a:prstGeom>
        </p:spPr>
        <p:txBody>
          <a:bodyPr vert="horz" lIns="93028" tIns="46514" rIns="93028" bIns="46514"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28" tIns="46514" rIns="93028" bIns="46514"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028" tIns="46514" rIns="93028" bIns="46514" rtlCol="0"/>
          <a:lstStyle>
            <a:lvl1pPr algn="r">
              <a:defRPr sz="1200"/>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3028" tIns="46514" rIns="93028" bIns="46514"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28" tIns="46514" rIns="93028" bIns="465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297929" y="8817904"/>
            <a:ext cx="698151" cy="464185"/>
          </a:xfrm>
          <a:prstGeom prst="rect">
            <a:avLst/>
          </a:prstGeom>
        </p:spPr>
        <p:txBody>
          <a:bodyPr vert="horz" lIns="93028" tIns="46514" rIns="93028" bIns="46514" rtlCol="0" anchor="b"/>
          <a:lstStyle>
            <a:lvl1pPr algn="r">
              <a:defRPr sz="1200"/>
            </a:lvl1pPr>
          </a:lstStyle>
          <a:p>
            <a:fld id="{8B263312-38AA-4E1E-B2B5-0F8F122B24FE}" type="slidenum">
              <a:rPr lang="en-US" smtClean="0"/>
              <a:pPr/>
              <a:t>‹#›</a:t>
            </a:fld>
            <a:endParaRPr lang="en-US" dirty="0"/>
          </a:p>
        </p:txBody>
      </p:sp>
      <p:sp>
        <p:nvSpPr>
          <p:cNvPr id="8" name="Footer Placeholder 3"/>
          <p:cNvSpPr>
            <a:spLocks noGrp="1"/>
          </p:cNvSpPr>
          <p:nvPr>
            <p:ph type="ftr" sz="quarter" idx="4"/>
          </p:nvPr>
        </p:nvSpPr>
        <p:spPr>
          <a:xfrm>
            <a:off x="0" y="8817904"/>
            <a:ext cx="6375682" cy="464185"/>
          </a:xfrm>
          <a:prstGeom prst="rect">
            <a:avLst/>
          </a:prstGeom>
        </p:spPr>
        <p:txBody>
          <a:bodyPr vert="horz" lIns="93028" tIns="46514" rIns="93028" bIns="46514" rtlCol="0" anchor="b"/>
          <a:lstStyle>
            <a:lvl1pPr algn="l">
              <a:defRPr sz="12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r>
              <a:rPr lang="en-US" sz="500" dirty="0" smtClean="0">
                <a:solidFill>
                  <a:srgbClr val="000000"/>
                </a:solidFill>
              </a:rPr>
              <a:t>This document may contain information related to pre-release software, which may be substantially modified before its first commercial release.</a:t>
            </a:r>
            <a:br>
              <a:rPr lang="en-US" sz="500" dirty="0" smtClean="0">
                <a:solidFill>
                  <a:srgbClr val="000000"/>
                </a:solidFill>
              </a:rPr>
            </a:br>
            <a:r>
              <a:rPr lang="en-US" sz="500" dirty="0" smtClean="0">
                <a:solidFill>
                  <a:srgbClr val="000000"/>
                </a:solidFill>
              </a:rPr>
              <a:t>Accordingly, the information may not accurately describe or reflect the software product when first commercially released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[If you do</a:t>
            </a:r>
            <a:r>
              <a:rPr lang="en-US" baseline="0" dirty="0" smtClean="0"/>
              <a:t> not want to demo SCR “live”, you can omit this slide and just rely on the powerpoint animation in the previous slide]</a:t>
            </a:r>
          </a:p>
          <a:p>
            <a:endParaRPr lang="en-US" baseline="0" dirty="0" smtClean="0"/>
          </a:p>
          <a:p>
            <a:r>
              <a:rPr lang="en-US" baseline="0" dirty="0" smtClean="0"/>
              <a:t>See BV_SP1_SCR script for details on how to set up and run this demo.</a:t>
            </a:r>
          </a:p>
          <a:p>
            <a:endParaRPr lang="en-US" baseline="0" dirty="0" smtClean="0"/>
          </a:p>
          <a:p>
            <a:r>
              <a:rPr lang="en-US" b="1" dirty="0" smtClean="0"/>
              <a:t>#Setting up SCR#</a:t>
            </a:r>
            <a:endParaRPr lang="en-US" dirty="0" smtClean="0"/>
          </a:p>
          <a:p>
            <a:r>
              <a:rPr lang="en-US" dirty="0" smtClean="0"/>
              <a:t> </a:t>
            </a:r>
          </a:p>
          <a:p>
            <a:r>
              <a:rPr lang="en-US" dirty="0" smtClean="0"/>
              <a:t>Here you can see we have 3 storage groups…SCR can be configured on a per-storage basis, which gives a great deal of flexibility.  For example, you can replicate only the executives rather than the whole company, if desired.</a:t>
            </a:r>
          </a:p>
          <a:p>
            <a:r>
              <a:rPr lang="en-US" dirty="0" smtClean="0"/>
              <a:t> </a:t>
            </a:r>
          </a:p>
          <a:p>
            <a:r>
              <a:rPr lang="en-US" dirty="0" smtClean="0"/>
              <a:t>I’m going to set up SCR for this third storage group, which contains MBX3 database.</a:t>
            </a:r>
          </a:p>
          <a:p>
            <a:r>
              <a:rPr lang="en-US" dirty="0" smtClean="0"/>
              <a:t> </a:t>
            </a:r>
          </a:p>
          <a:p>
            <a:r>
              <a:rPr lang="en-US" dirty="0" smtClean="0"/>
              <a:t>Switching over the recipient configuration, you can see that my mailbox is located on MBX3 </a:t>
            </a:r>
          </a:p>
          <a:p>
            <a:r>
              <a:rPr lang="en-US" dirty="0" smtClean="0"/>
              <a:t> </a:t>
            </a:r>
          </a:p>
          <a:p>
            <a:r>
              <a:rPr lang="en-US" dirty="0" smtClean="0"/>
              <a:t>Setting up SCR is as simple – the administrator just needs to type a single PowerShell command (enable-storagegroupcopy) and indicate which storage group to replicate, along with the name of the server it should be replicated to. </a:t>
            </a:r>
          </a:p>
          <a:p>
            <a:r>
              <a:rPr lang="en-US" dirty="0" smtClean="0"/>
              <a:t> </a:t>
            </a:r>
          </a:p>
          <a:p>
            <a:r>
              <a:rPr lang="en-US" dirty="0" smtClean="0"/>
              <a:t>We can use another PowerShell command (get-storagegroup) to view a list of all the SCR targets for a storage group (SCR supports multiple copies).  Here we see that there is just one copy of this database.</a:t>
            </a:r>
          </a:p>
          <a:p>
            <a:r>
              <a:rPr lang="en-US" dirty="0" smtClean="0"/>
              <a:t> </a:t>
            </a:r>
          </a:p>
          <a:p>
            <a:r>
              <a:rPr lang="en-US" dirty="0" smtClean="0"/>
              <a:t>Now that SCR is enabled for this storage group, we have a fast option for recovery if this disk or server should fail for any reason</a:t>
            </a:r>
          </a:p>
          <a:p>
            <a:r>
              <a:rPr lang="en-US" dirty="0" smtClean="0"/>
              <a:t> </a:t>
            </a:r>
          </a:p>
          <a:p>
            <a:r>
              <a:rPr lang="en-US" b="1" dirty="0" smtClean="0"/>
              <a:t>##SCR Recovery From Failure##</a:t>
            </a:r>
            <a:endParaRPr lang="en-US" dirty="0" smtClean="0"/>
          </a:p>
          <a:p>
            <a:r>
              <a:rPr lang="en-US" dirty="0" smtClean="0"/>
              <a:t> </a:t>
            </a:r>
          </a:p>
          <a:p>
            <a:r>
              <a:rPr lang="en-US" dirty="0" smtClean="0"/>
              <a:t>Let’s simulate a disaster by dismounting mailbox database #3.  </a:t>
            </a:r>
          </a:p>
          <a:p>
            <a:r>
              <a:rPr lang="en-US" dirty="0" smtClean="0"/>
              <a:t> </a:t>
            </a:r>
          </a:p>
          <a:p>
            <a:r>
              <a:rPr lang="en-US" dirty="0" smtClean="0"/>
              <a:t>[warning - this next part happens fast in the video]</a:t>
            </a:r>
          </a:p>
          <a:p>
            <a:r>
              <a:rPr lang="en-US" dirty="0" smtClean="0"/>
              <a:t> </a:t>
            </a:r>
          </a:p>
          <a:p>
            <a:r>
              <a:rPr lang="en-US" dirty="0" smtClean="0"/>
              <a:t>Once the disaster has occurred, the administrator can run a series of commands, stored in a script, to activate the standby database copy in the remote location. Having these commands stored in a script decreases the chance for human error under stressful circumstances, such dealing with the aftermath of a fire, earthquake or flood…or performing a demo at a launch event.  </a:t>
            </a:r>
          </a:p>
          <a:p>
            <a:r>
              <a:rPr lang="en-US" dirty="0" smtClean="0"/>
              <a:t> </a:t>
            </a:r>
          </a:p>
          <a:p>
            <a:r>
              <a:rPr lang="en-US" dirty="0" smtClean="0"/>
              <a:t>After the script has finished, we can see that the users’ mailboxes are online in the new location, and they are accessible from Outlook Web Access.  The activation process take only minutes.  Without SCR, recovering the data from tape backups  might have taken days, if it could be recovered at all.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0" tIns="46510" rIns="93020" bIns="46510"/>
          <a:lstStyle/>
          <a:p>
            <a:pPr algn="r"/>
            <a:fld id="{C0044F12-268E-4193-85B6-DD6EF5775C96}" type="datetime8">
              <a:rPr lang="en-US" sz="1200">
                <a:latin typeface="Times New Roman" pitchFamily="18" charset="0"/>
              </a:rPr>
              <a:pPr algn="r"/>
              <a:t>9/6/2007 2:39 PM</a:t>
            </a:fld>
            <a:endParaRPr lang="en-US" sz="1200" dirty="0">
              <a:latin typeface="Times New Roman" pitchFamily="18" charset="0"/>
            </a:endParaRPr>
          </a:p>
        </p:txBody>
      </p:sp>
      <p:sp>
        <p:nvSpPr>
          <p:cNvPr id="72707" name="Rectangle 6"/>
          <p:cNvSpPr txBox="1">
            <a:spLocks noGrp="1" noChangeArrowheads="1"/>
          </p:cNvSpPr>
          <p:nvPr/>
        </p:nvSpPr>
        <p:spPr bwMode="auto">
          <a:xfrm>
            <a:off x="0" y="8925891"/>
            <a:ext cx="5782822" cy="356198"/>
          </a:xfrm>
          <a:prstGeom prst="rect">
            <a:avLst/>
          </a:prstGeom>
          <a:noFill/>
          <a:ln w="9525">
            <a:noFill/>
            <a:miter lim="800000"/>
            <a:headEnd/>
            <a:tailEnd/>
          </a:ln>
        </p:spPr>
        <p:txBody>
          <a:bodyPr lIns="93020" tIns="46510" rIns="93020" bIns="46510"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9B2AA699-77B8-43C3-881D-DC48128A9329}" type="slidenum">
              <a:rPr lang="en-US" sz="1200">
                <a:latin typeface="Times New Roman" pitchFamily="18" charset="0"/>
              </a:rPr>
              <a:pPr algn="r"/>
              <a:t>12</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Exchange</a:t>
            </a:r>
            <a:r>
              <a:rPr lang="en-US" baseline="0" dirty="0" smtClean="0"/>
              <a:t> Server 2007 delivered the operational efficiency and flexibility that you need.  With native 64-bit you are now able to address more memory allowing you to pass the 3 gigabyte hurdle and increase the cache allocated to your Exchange store.  This increase in cache size has reduced the load on storage system with the potential of reducing Input/Output per second per user by up to 70%.  This means that you can get more out of your existing storage or even move to more commodity slash cheaper storage such as SAS or even DAS with SATA drives which was previously not effective as you were primarily choosing storage based on performance not space.</a:t>
            </a:r>
          </a:p>
          <a:p>
            <a:pPr eaLnBrk="1" hangingPunct="1">
              <a:spcBef>
                <a:spcPct val="0"/>
              </a:spcBef>
            </a:pPr>
            <a:endParaRPr lang="en-US" baseline="0" dirty="0" smtClean="0"/>
          </a:p>
          <a:p>
            <a:pPr eaLnBrk="1" hangingPunct="1">
              <a:spcBef>
                <a:spcPct val="0"/>
              </a:spcBef>
            </a:pPr>
            <a:r>
              <a:rPr lang="en-US" baseline="0" dirty="0" smtClean="0"/>
              <a:t>The management experience in Exchange Server 2007 has also greatly improved.  You have seen some of this in the previous demonstrations.  The new graphical user interface, the Exchange Management Console is more intuitively laid out and hence easier to find the tasks that you need to manage the Exchange environment.  With the introduction of the Exchange Management Shell you can not automate your repetitive tasks which helps to remove human error from the equation.  Being built on top of the Windows PowerShell also future readies Exchange as more and more applications adopt PowerShell as the standard for management.  </a:t>
            </a:r>
          </a:p>
          <a:p>
            <a:pPr eaLnBrk="1" hangingPunct="1">
              <a:spcBef>
                <a:spcPct val="0"/>
              </a:spcBef>
            </a:pPr>
            <a:endParaRPr lang="en-US" baseline="0" dirty="0" smtClean="0"/>
          </a:p>
          <a:p>
            <a:pPr eaLnBrk="1" hangingPunct="1">
              <a:spcBef>
                <a:spcPct val="0"/>
              </a:spcBef>
            </a:pPr>
            <a:r>
              <a:rPr lang="en-US" baseline="0" dirty="0" smtClean="0"/>
              <a:t>In Service Pack 1 we continue to invest in the platform to give Exchange legs for the future by supporting all of the server roles on Windows Server 2008 as well as providing Vista support to run the Exchange Management Console and Shell on your desktop to manage remote servers.</a:t>
            </a:r>
          </a:p>
          <a:p>
            <a:pPr eaLnBrk="1" hangingPunct="1">
              <a:spcBef>
                <a:spcPct val="0"/>
              </a:spcBef>
            </a:pPr>
            <a:endParaRPr lang="en-US" baseline="0" dirty="0" smtClean="0"/>
          </a:p>
          <a:p>
            <a:pPr eaLnBrk="1" hangingPunct="1">
              <a:spcBef>
                <a:spcPct val="0"/>
              </a:spcBef>
            </a:pPr>
            <a:r>
              <a:rPr lang="en-US" baseline="0" dirty="0" smtClean="0"/>
              <a:t>In Exchange 2007 your end-users have the ability to better manage their messaging environment through features such as remotely wiping a mobile device that they have lost or resetting a voicemail pin which results in less calls being placed to you the administrator.  Service Pack 1 extends this capability in Outlook Web Access allowing users to create rules to better manage their inbox, recover deleted e-mail items without your help, and creating personal distribution lists.</a:t>
            </a:r>
          </a:p>
          <a:p>
            <a:pPr eaLnBrk="1" hangingPunct="1">
              <a:spcBef>
                <a:spcPct val="0"/>
              </a:spcBef>
            </a:pPr>
            <a:endParaRPr lang="en-US" baseline="0" dirty="0" smtClean="0"/>
          </a:p>
          <a:p>
            <a:pPr eaLnBrk="1" hangingPunct="1">
              <a:spcBef>
                <a:spcPct val="0"/>
              </a:spcBef>
            </a:pPr>
            <a:r>
              <a:rPr lang="en-US" baseline="0" dirty="0" smtClean="0"/>
              <a:t>Of course to experience this you need to install Exchange first.  With 2007 the installation experience has greatly improved.  Now with the Exchange Best Practice Analyzer built-in, a tool that you may be familiar with as finding potential configuration problems in your environment prior to raising its ugly head, so with this tool built-in it will check to make sure that you have all the necessary pre-requisites for a successful installation even if those pre-requisites change as it can pull a new pre-requisite checking file.  The deployment process can also be automated using PowerShell so that you have a completely hands free installation including provisioning of databases and even migration of users if desired.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Exchange Server 2007 SP1 can</a:t>
            </a:r>
            <a:r>
              <a:rPr lang="en-US" baseline="0" dirty="0" smtClean="0"/>
              <a:t> be installed either on Windows Server 2003 SP2 or Windows Server 2008. With slipstream installation in Service Pack 1 you are able to simply put in the installation DVD and either install a new machine straight to SP1 without needing to install 2007 first or you can also upgrade an existing installation.  In a multi-server environment you can stage your upgrade to Service Pack 1 as it allows for a mixed environment between Exchange 2007 and Exchange 2007 SP1.  This is also true for your migrations from Exchange Server 2003 or 2000.</a:t>
            </a:r>
          </a:p>
          <a:p>
            <a:endParaRPr lang="en-US" baseline="0" dirty="0" smtClean="0"/>
          </a:p>
          <a:p>
            <a:r>
              <a:rPr lang="en-US" baseline="0" dirty="0" smtClean="0"/>
              <a:t>One of the biggest advantages of running Exchange 2007 on Windows Server 2003 is that Exchange can take advantage of additional language support provided by the server.  Additionally all of the components that were previously required to be installed prior to launching the Exchange installation are now included as part of Windows Server 2003 SP2.  </a:t>
            </a:r>
          </a:p>
          <a:p>
            <a:endParaRPr lang="en-US" baseline="0" dirty="0"/>
          </a:p>
          <a:p>
            <a:r>
              <a:rPr lang="en-US" baseline="0" dirty="0" smtClean="0"/>
              <a:t>Clustering in Windows Server 2008 has removed the previous limitation around requiring all the nodes to reside in a single subnet.  So now with Windows Server 2008 and Exchange Server 2007 SP1 you are able to stretch servers within a cluster across geographically disperse sites without having to also stretch the subnets.  Another better together with Windows Server 2008 is the increased security that comes with IPv6.  Exchange Server 2007 SP1 will only support IPv6 when installed on Windows Server 2008.</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2:38 PM</a:t>
            </a:fld>
            <a:endParaRPr lang="en-US" dirty="0"/>
          </a:p>
        </p:txBody>
      </p:sp>
      <p:sp>
        <p:nvSpPr>
          <p:cNvPr id="6" name="Footer Placeholder 5"/>
          <p:cNvSpPr>
            <a:spLocks noGrp="1"/>
          </p:cNvSpPr>
          <p:nvPr>
            <p:ph type="ftr" sz="quarter" idx="12"/>
          </p:nvPr>
        </p:nvSpPr>
        <p:spPr>
          <a:xfrm>
            <a:off x="0" y="8817904"/>
            <a:ext cx="6297930" cy="464185"/>
          </a:xfrm>
          <a:prstGeom prst="rect">
            <a:avLst/>
          </a:prstGeom>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45056"/>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6DD8A684-8438-408F-BE6A-8AC2B7C2A190}" type="slidenum">
              <a:rPr lang="en-US" sz="1200">
                <a:latin typeface="Times New Roman" pitchFamily="18" charset="0"/>
              </a:rPr>
              <a:pPr algn="r"/>
              <a:t>14</a:t>
            </a:fld>
            <a:endParaRPr lang="en-US" sz="1200" dirty="0">
              <a:latin typeface="Times New Roman" pitchFamily="18" charset="0"/>
            </a:endParaRPr>
          </a:p>
        </p:txBody>
      </p:sp>
      <p:sp>
        <p:nvSpPr>
          <p:cNvPr id="55299" name="Rectangle 45057"/>
          <p:cNvSpPr>
            <a:spLocks noGrp="1" noRot="1" noChangeAspect="1" noChangeArrowheads="1" noTextEdit="1"/>
          </p:cNvSpPr>
          <p:nvPr>
            <p:ph type="sldImg"/>
          </p:nvPr>
        </p:nvSpPr>
        <p:spPr bwMode="auto">
          <a:xfrm>
            <a:off x="2324100" y="695325"/>
            <a:ext cx="2622550" cy="1968500"/>
          </a:xfrm>
          <a:noFill/>
          <a:ln cap="flat" algn="ctr">
            <a:solidFill>
              <a:srgbClr val="000000"/>
            </a:solidFill>
            <a:miter lim="800000"/>
            <a:headEnd type="none" w="med" len="med"/>
            <a:tailEnd type="none" w="med" len="med"/>
          </a:ln>
        </p:spPr>
      </p:sp>
      <p:sp>
        <p:nvSpPr>
          <p:cNvPr id="55300" name="Rectangle 45058"/>
          <p:cNvSpPr>
            <a:spLocks noGrp="1" noChangeArrowheads="1"/>
          </p:cNvSpPr>
          <p:nvPr>
            <p:ph type="body" idx="1"/>
          </p:nvPr>
        </p:nvSpPr>
        <p:spPr bwMode="auto">
          <a:xfrm>
            <a:off x="699770" y="2930170"/>
            <a:ext cx="5598160" cy="5657255"/>
          </a:xfrm>
          <a:noFill/>
        </p:spPr>
        <p:txBody>
          <a:bodyPr wrap="square" numCol="1" anchor="t" anchorCtr="0" compatLnSpc="1">
            <a:prstTxWarp prst="textNoShape">
              <a:avLst/>
            </a:prstTxWarp>
          </a:bodyPr>
          <a:lstStyle/>
          <a:p>
            <a:pPr>
              <a:lnSpc>
                <a:spcPct val="80000"/>
              </a:lnSpc>
              <a:spcBef>
                <a:spcPct val="0"/>
              </a:spcBef>
            </a:pPr>
            <a:r>
              <a:rPr lang="en-US" dirty="0" smtClean="0">
                <a:latin typeface="Segoe" pitchFamily="34" charset="0"/>
              </a:rPr>
              <a:t>To achieve 99.99% availability in Exchange 2003 required us to purchase the most expensive servers and storage and even then we had a single point of failure with the shared storage model.   By implementing Cluster</a:t>
            </a:r>
            <a:r>
              <a:rPr lang="en-US" baseline="0" dirty="0" smtClean="0">
                <a:latin typeface="Segoe" pitchFamily="34" charset="0"/>
              </a:rPr>
              <a:t> Continuous Replication in Exchange Server 2007 along with Data Protection Manager (DPM), Microsoft has been able to reduce costs by over $5 million a year by eliminating costly tape backups.</a:t>
            </a:r>
          </a:p>
          <a:p>
            <a:pPr>
              <a:lnSpc>
                <a:spcPct val="80000"/>
              </a:lnSpc>
              <a:spcBef>
                <a:spcPct val="0"/>
              </a:spcBef>
            </a:pPr>
            <a:endParaRPr lang="en-US" baseline="0" dirty="0" smtClean="0">
              <a:latin typeface="Segoe" pitchFamily="34" charset="0"/>
            </a:endParaRPr>
          </a:p>
          <a:p>
            <a:pPr>
              <a:lnSpc>
                <a:spcPct val="80000"/>
              </a:lnSpc>
              <a:spcBef>
                <a:spcPct val="0"/>
              </a:spcBef>
            </a:pPr>
            <a:r>
              <a:rPr lang="en-US" baseline="0" dirty="0" smtClean="0">
                <a:latin typeface="Segoe" pitchFamily="34" charset="0"/>
              </a:rPr>
              <a:t>Additionally, Microsoft IT has been able to cut storage costs by 50% due to the optimizations made with 64-bit.  And those storage cost savings were made even with and average increase of end-user quota size by a factor of 10.  </a:t>
            </a:r>
          </a:p>
          <a:p>
            <a:pPr>
              <a:lnSpc>
                <a:spcPct val="80000"/>
              </a:lnSpc>
              <a:spcBef>
                <a:spcPct val="0"/>
              </a:spcBef>
            </a:pPr>
            <a:endParaRPr lang="en-US" baseline="0" dirty="0" smtClean="0">
              <a:latin typeface="Segoe" pitchFamily="34" charset="0"/>
            </a:endParaRPr>
          </a:p>
          <a:p>
            <a:pPr>
              <a:lnSpc>
                <a:spcPct val="80000"/>
              </a:lnSpc>
              <a:spcBef>
                <a:spcPct val="0"/>
              </a:spcBef>
            </a:pPr>
            <a:r>
              <a:rPr lang="en-US" baseline="0" dirty="0" smtClean="0">
                <a:latin typeface="Segoe" pitchFamily="34" charset="0"/>
              </a:rPr>
              <a:t>With this high availability built-in to Exchange Microsoft IT has been able to maintain those service level agreements while dropping costs, removing a single point of failure and delivering end user value with large mailboxes.  As Kyryl put it he has been able to deliver on these large low cost mailboxes  with availability based on software that is not dependent on specialty hardware.</a:t>
            </a:r>
            <a:endParaRPr lang="en-US" dirty="0" smtClean="0"/>
          </a:p>
          <a:p>
            <a:pPr>
              <a:spcBef>
                <a:spcPct val="0"/>
              </a:spcBef>
            </a:pPr>
            <a:endParaRPr lang="en-US" dirty="0" smtClean="0"/>
          </a:p>
          <a:p>
            <a:pPr>
              <a:lnSpc>
                <a:spcPct val="80000"/>
              </a:lnSpc>
              <a:spcBef>
                <a:spcPct val="0"/>
              </a:spcBef>
            </a:pPr>
            <a:endParaRPr lang="en-US" sz="80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With Exchange Server 2007, Emory University is simplifying the management of its IT systems and gaining a very reliable messaging and collaboration infrastructure. New and improved calendaring, unified-messaging, and mobility features promote anytime, anywhere communications that will improve user satisfaction and productivity. The new solution also uses resources more efficiently, which will contribute to a lower total cost of ownership (TCO).</a:t>
            </a:r>
          </a:p>
          <a:p>
            <a:pPr rtl="0"/>
            <a:endParaRPr lang="en-US" dirty="0" smtClean="0"/>
          </a:p>
          <a:p>
            <a:pPr rtl="0"/>
            <a:r>
              <a:rPr lang="en-US" dirty="0" smtClean="0"/>
              <a:t>Here you can see</a:t>
            </a:r>
            <a:r>
              <a:rPr lang="en-US" baseline="0" dirty="0" smtClean="0"/>
              <a:t> examples of some of the cost savings that Emory University expects to see as a result of deploying Exchange Server 2007 throughout their organization.  For example with Unified Messaging they are able to replace their voicemail system which allows for savings through consolidation of management as well improving access to voicemail through a single inbox that is then searchable and actionable.  </a:t>
            </a:r>
            <a:endParaRPr lang="en-US" dirty="0" smtClean="0"/>
          </a:p>
          <a:p>
            <a:pPr rtl="0"/>
            <a:endParaRPr lang="en-US" dirty="0" smtClean="0"/>
          </a:p>
          <a:p>
            <a:pPr rtl="0"/>
            <a:r>
              <a:rPr lang="en-US" dirty="0" smtClean="0"/>
              <a:t>Supporting higher performance, tighter security, efficient routing and filtering of messages, and flexible compliance policies;</a:t>
            </a:r>
            <a:r>
              <a:rPr lang="en-US" baseline="0" dirty="0" smtClean="0"/>
              <a:t> Exchange 2007 delivers all of this while reducing storage costs and help desk calls.</a:t>
            </a:r>
          </a:p>
          <a:p>
            <a:pPr rtl="0"/>
            <a:endParaRPr lang="en-US" baseline="0" dirty="0" smtClean="0"/>
          </a:p>
          <a:p>
            <a:pPr rtl="0"/>
            <a:r>
              <a:rPr lang="en-US" baseline="0" dirty="0" smtClean="0"/>
              <a:t>For more details on how Exchange 2007 is helping Emory simplify IT management, create more reliable operations, and accomplish greater employee satisfaction while reducing costs visit the URL on this slide.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called out a couple of example deployments, and on this map are a few more examples of companies and geographies that these companies have deployed Exchange 2007 in.  If you visit the exchange site there are case studies available for each of these customers, a few of them even have video case studies available.</a:t>
            </a:r>
          </a:p>
          <a:p>
            <a:endParaRPr lang="en-US" baseline="0" dirty="0" smtClean="0"/>
          </a:p>
          <a:p>
            <a:r>
              <a:rPr lang="en-US" baseline="0" dirty="0" smtClean="0"/>
              <a:t>To evaluate Exchange Server 2007 and Exchange Server 2007 Service Pack 1 you have more ways than ever before.  By visiting the URL on the bottom of this slide.  From there you can download the full bits for Exchange Server, install it in your environment and run a pilot.  New with 2007 you now have the capability of then turning that pilot into production simply by purchasing and entering in a product key; no longer do you need to uninstall and re-install potentially loosing all of the configuration you setup during the pilot.</a:t>
            </a:r>
          </a:p>
          <a:p>
            <a:endParaRPr lang="en-US" baseline="0" dirty="0" smtClean="0"/>
          </a:p>
          <a:p>
            <a:r>
              <a:rPr lang="en-US" baseline="0" dirty="0" smtClean="0"/>
              <a:t>In addition to the full product you can now also download a Virtual Hard Disk (VHD) that comes preconfigured with Exchange Server 2007 SP1.  This VHD also contains sample users which allows you to rapidly experience the improved management and end-user experience without the need for a dedicated server.</a:t>
            </a:r>
          </a:p>
          <a:p>
            <a:endParaRPr lang="en-US" baseline="0" dirty="0" smtClean="0"/>
          </a:p>
          <a:p>
            <a:r>
              <a:rPr lang="en-US" baseline="0" dirty="0" smtClean="0"/>
              <a:t>Another way to try Exchange Server 2007 Service Pack 1 is to visit the site and from </a:t>
            </a:r>
            <a:r>
              <a:rPr lang="en-US" dirty="0" smtClean="0"/>
              <a:t>there register for an online trial account that is pre-populated with sample messages, calendar appointments and a voice mail to enjoy the rich experience through Outlook Web Access, Outlook, or an Exchange ActiveSync compatible device.  This is an excellent way to get your end-users familiar with the new features and experience Exchange for themselves before rolling it out as their primary e-mail experience.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0" tIns="46510" rIns="93020" bIns="46510"/>
          <a:lstStyle/>
          <a:p>
            <a:pPr algn="r"/>
            <a:fld id="{73D636A1-FC8A-45D4-8497-2230D5C150DA}" type="datetime8">
              <a:rPr lang="en-US" sz="1200">
                <a:latin typeface="Times New Roman" pitchFamily="18" charset="0"/>
              </a:rPr>
              <a:pPr algn="r"/>
              <a:t>9/6/2007 2:38 PM</a:t>
            </a:fld>
            <a:endParaRPr lang="en-US" sz="1200" dirty="0">
              <a:latin typeface="Times New Roman" pitchFamily="18" charset="0"/>
            </a:endParaRPr>
          </a:p>
        </p:txBody>
      </p:sp>
      <p:sp>
        <p:nvSpPr>
          <p:cNvPr id="46083" name="Rectangle 6"/>
          <p:cNvSpPr txBox="1">
            <a:spLocks noGrp="1" noChangeArrowheads="1"/>
          </p:cNvSpPr>
          <p:nvPr/>
        </p:nvSpPr>
        <p:spPr bwMode="auto">
          <a:xfrm>
            <a:off x="0" y="8925891"/>
            <a:ext cx="5782822" cy="356198"/>
          </a:xfrm>
          <a:prstGeom prst="rect">
            <a:avLst/>
          </a:prstGeom>
          <a:noFill/>
          <a:ln w="9525">
            <a:noFill/>
            <a:miter lim="800000"/>
            <a:headEnd/>
            <a:tailEnd/>
          </a:ln>
        </p:spPr>
        <p:txBody>
          <a:bodyPr lIns="93020" tIns="46510" rIns="93020" bIns="46510"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46084" name="Rectangle 7"/>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DB01F6D7-A5D6-4083-87D4-73BAF838ED6C}" type="slidenum">
              <a:rPr lang="en-US" sz="1200">
                <a:latin typeface="Times New Roman" pitchFamily="18" charset="0"/>
              </a:rPr>
              <a:pPr algn="r"/>
              <a:t>17</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Either</a:t>
            </a:r>
            <a:r>
              <a:rPr lang="en-US" baseline="0" dirty="0" smtClean="0"/>
              <a:t> way that you choose to trial Exchange Server 2007 Service Pack 1, be sure to evaluate how Exchange can drive end-user value with anywhere access, meet your business needs with built-in protection and make your life easier with operational efficiency.</a:t>
            </a:r>
          </a:p>
          <a:p>
            <a:pPr eaLnBrk="1" hangingPunct="1"/>
            <a:endParaRPr lang="en-US" baseline="0" dirty="0" smtClean="0"/>
          </a:p>
          <a:p>
            <a:pPr eaLnBrk="1" hangingPunct="1"/>
            <a:r>
              <a:rPr lang="en-US" baseline="0" dirty="0" smtClean="0"/>
              <a:t>For those of you who are already experiencing the value of Exchange Server 2007 in your inbox today the most notable things to look for within Anywhere Access is the further bridging of the Outlook and Outlook Web Access experience giving you a richer e-mail environment while working remotely.  While evaluating Exchange Server 2007 SP1 I encourage you to install Office Communication Server 2007 so that you can experience the rich integration with Outlook and Unified Messaging.</a:t>
            </a:r>
          </a:p>
          <a:p>
            <a:pPr eaLnBrk="1" hangingPunct="1"/>
            <a:endParaRPr lang="en-US" baseline="0" dirty="0" smtClean="0"/>
          </a:p>
          <a:p>
            <a:pPr eaLnBrk="1" hangingPunct="1"/>
            <a:r>
              <a:rPr lang="en-US" baseline="0" dirty="0" smtClean="0"/>
              <a:t>With the introduction of Standby Continuous Replication you will want to take time to evaluate your required service level agreements and restore point objectives to make sure that you choose the right combination of continuous replication technologies to meet your demands.</a:t>
            </a:r>
          </a:p>
          <a:p>
            <a:pPr eaLnBrk="1" hangingPunct="1"/>
            <a:endParaRPr lang="en-US" baseline="0" dirty="0" smtClean="0"/>
          </a:p>
          <a:p>
            <a:pPr eaLnBrk="1" hangingPunct="1"/>
            <a:r>
              <a:rPr lang="en-US" baseline="0" dirty="0" smtClean="0"/>
              <a:t>With Windows Server 2008 and Vista support Exchange Server 2007 SP1 is ready to support your future messaging needs as you standardize on these platforms.  And as you do so keep in mind that we support moving directly from proof of concepts into production as well as support installing the Exchange Server 2007 service pack 1 directly, no need to install 2007 first.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8" tIns="46514" rIns="93028" bIns="46514"/>
          <a:lstStyle/>
          <a:p>
            <a:pPr algn="r"/>
            <a:fld id="{632BF772-37EC-4574-A2F1-4FEA0239C42B}" type="datetime8">
              <a:rPr lang="en-US" sz="1200"/>
              <a:pPr algn="r"/>
              <a:t>9/6/2007 2:38 PM</a:t>
            </a:fld>
            <a:endParaRPr lang="en-US" sz="1200" dirty="0"/>
          </a:p>
        </p:txBody>
      </p:sp>
      <p:sp>
        <p:nvSpPr>
          <p:cNvPr id="95235" name="Rectangle 6"/>
          <p:cNvSpPr txBox="1">
            <a:spLocks noGrp="1" noChangeArrowheads="1"/>
          </p:cNvSpPr>
          <p:nvPr/>
        </p:nvSpPr>
        <p:spPr bwMode="auto">
          <a:xfrm>
            <a:off x="0" y="8653505"/>
            <a:ext cx="6080872" cy="628584"/>
          </a:xfrm>
          <a:prstGeom prst="rect">
            <a:avLst/>
          </a:prstGeom>
          <a:noFill/>
          <a:ln w="9525">
            <a:noFill/>
            <a:miter lim="800000"/>
            <a:headEnd/>
            <a:tailEnd/>
          </a:ln>
        </p:spPr>
        <p:txBody>
          <a:bodyPr lIns="93028" tIns="46514" rIns="93028" bIns="46514"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696971" y="8817904"/>
            <a:ext cx="1299110" cy="464185"/>
          </a:xfrm>
          <a:prstGeom prst="rect">
            <a:avLst/>
          </a:prstGeom>
          <a:noFill/>
          <a:ln w="9525">
            <a:noFill/>
            <a:miter lim="800000"/>
            <a:headEnd/>
            <a:tailEnd/>
          </a:ln>
        </p:spPr>
        <p:txBody>
          <a:bodyPr lIns="93028" tIns="46514" rIns="93028" bIns="46514" anchor="b"/>
          <a:lstStyle/>
          <a:p>
            <a:pPr algn="r"/>
            <a:fld id="{2443EAF3-C912-44B8-B72A-8592245E55F0}" type="slidenum">
              <a:rPr lang="en-US" sz="1200"/>
              <a:pPr algn="r"/>
              <a:t>19</a:t>
            </a:fld>
            <a:endParaRPr lang="en-US" sz="1200" dirty="0"/>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r>
              <a:rPr lang="en-US" dirty="0" smtClean="0"/>
              <a:t>To evaluation Exchange Server 2007 and Exchange Server 2007 SP1 you can visit the first</a:t>
            </a:r>
            <a:r>
              <a:rPr lang="en-US" baseline="0" dirty="0" smtClean="0"/>
              <a:t> link.  This site also has links to technical resources, recordings of demonstrations, whitepapers, and case studies.</a:t>
            </a:r>
          </a:p>
          <a:p>
            <a:pPr>
              <a:buFontTx/>
              <a:buNone/>
            </a:pPr>
            <a:endParaRPr lang="en-US" baseline="0" dirty="0" smtClean="0"/>
          </a:p>
          <a:p>
            <a:pPr>
              <a:buFontTx/>
              <a:buNone/>
            </a:pPr>
            <a:r>
              <a:rPr lang="en-US" baseline="0" dirty="0" smtClean="0"/>
              <a:t>Also you can find more information about Office Communication Server and Exchange Server on the Tech Centers.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0" tIns="46510" rIns="93020" bIns="46510"/>
          <a:lstStyle/>
          <a:p>
            <a:pPr algn="r"/>
            <a:fld id="{C0044F12-268E-4193-85B6-DD6EF5775C96}" type="datetime8">
              <a:rPr lang="en-US" sz="1200">
                <a:latin typeface="Times New Roman" pitchFamily="18" charset="0"/>
              </a:rPr>
              <a:pPr algn="r"/>
              <a:t>9/6/2007 2:38 PM</a:t>
            </a:fld>
            <a:endParaRPr lang="en-US" sz="1200" dirty="0">
              <a:latin typeface="Times New Roman" pitchFamily="18" charset="0"/>
            </a:endParaRPr>
          </a:p>
        </p:txBody>
      </p:sp>
      <p:sp>
        <p:nvSpPr>
          <p:cNvPr id="72707" name="Rectangle 6"/>
          <p:cNvSpPr txBox="1">
            <a:spLocks noGrp="1" noChangeArrowheads="1"/>
          </p:cNvSpPr>
          <p:nvPr/>
        </p:nvSpPr>
        <p:spPr bwMode="auto">
          <a:xfrm>
            <a:off x="0" y="8925891"/>
            <a:ext cx="5782822" cy="356198"/>
          </a:xfrm>
          <a:prstGeom prst="rect">
            <a:avLst/>
          </a:prstGeom>
          <a:noFill/>
          <a:ln w="9525">
            <a:noFill/>
            <a:miter lim="800000"/>
            <a:headEnd/>
            <a:tailEnd/>
          </a:ln>
        </p:spPr>
        <p:txBody>
          <a:bodyPr lIns="93020" tIns="46510" rIns="93020" bIns="46510"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9B2AA699-77B8-43C3-881D-DC48128A9329}" type="slidenum">
              <a:rPr lang="en-US" sz="1200">
                <a:latin typeface="Times New Roman" pitchFamily="18" charset="0"/>
              </a:rPr>
              <a:pPr algn="r"/>
              <a:t>20</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attending</a:t>
            </a:r>
            <a:r>
              <a:rPr lang="en-US" baseline="0" dirty="0" smtClean="0"/>
              <a:t>.  If you have questions you can proceed to the open microphones.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2:38 PM</a:t>
            </a:fld>
            <a:endParaRPr lang="en-US" dirty="0" smtClean="0"/>
          </a:p>
        </p:txBody>
      </p:sp>
      <p:sp>
        <p:nvSpPr>
          <p:cNvPr id="51203" name="Rectangle 6"/>
          <p:cNvSpPr>
            <a:spLocks noGrp="1" noChangeArrowheads="1"/>
          </p:cNvSpPr>
          <p:nvPr>
            <p:ph type="ftr" sz="quarter" idx="4"/>
          </p:nvPr>
        </p:nvSpPr>
        <p:spPr>
          <a:xfrm>
            <a:off x="0" y="8817904"/>
            <a:ext cx="6297930" cy="464185"/>
          </a:xfrm>
          <a:prstGeom prst="rect">
            <a:avLst/>
          </a:prstGeom>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2779" y="3856927"/>
            <a:ext cx="6144045" cy="8245731"/>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2:38 PM</a:t>
            </a:fld>
            <a:endParaRPr lang="en-US" dirty="0"/>
          </a:p>
        </p:txBody>
      </p:sp>
      <p:sp>
        <p:nvSpPr>
          <p:cNvPr id="6" name="Footer Placeholder 5"/>
          <p:cNvSpPr>
            <a:spLocks noGrp="1"/>
          </p:cNvSpPr>
          <p:nvPr>
            <p:ph type="ftr" sz="quarter" idx="12"/>
          </p:nvPr>
        </p:nvSpPr>
        <p:spPr>
          <a:xfrm>
            <a:off x="0" y="8817904"/>
            <a:ext cx="6297930" cy="464185"/>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0" tIns="46510" rIns="93020" bIns="46510"/>
          <a:lstStyle/>
          <a:p>
            <a:pPr algn="r"/>
            <a:fld id="{73D636A1-FC8A-45D4-8497-2230D5C150DA}" type="datetime8">
              <a:rPr lang="en-US" sz="1200">
                <a:latin typeface="Times New Roman" pitchFamily="18" charset="0"/>
              </a:rPr>
              <a:pPr algn="r"/>
              <a:t>9/6/2007 2:38 PM</a:t>
            </a:fld>
            <a:endParaRPr lang="en-US" sz="1200" dirty="0">
              <a:latin typeface="Times New Roman" pitchFamily="18" charset="0"/>
            </a:endParaRPr>
          </a:p>
        </p:txBody>
      </p:sp>
      <p:sp>
        <p:nvSpPr>
          <p:cNvPr id="46083" name="Rectangle 6"/>
          <p:cNvSpPr txBox="1">
            <a:spLocks noGrp="1" noChangeArrowheads="1"/>
          </p:cNvSpPr>
          <p:nvPr/>
        </p:nvSpPr>
        <p:spPr bwMode="auto">
          <a:xfrm>
            <a:off x="0" y="8925891"/>
            <a:ext cx="5782822" cy="356198"/>
          </a:xfrm>
          <a:prstGeom prst="rect">
            <a:avLst/>
          </a:prstGeom>
          <a:noFill/>
          <a:ln w="9525">
            <a:noFill/>
            <a:miter lim="800000"/>
            <a:headEnd/>
            <a:tailEnd/>
          </a:ln>
        </p:spPr>
        <p:txBody>
          <a:bodyPr lIns="93020" tIns="46510" rIns="93020" bIns="46510"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46084" name="Rectangle 7"/>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DB01F6D7-A5D6-4083-87D4-73BAF838ED6C}" type="slidenum">
              <a:rPr lang="en-US" sz="1200">
                <a:latin typeface="Times New Roman" pitchFamily="18" charset="0"/>
              </a:rPr>
              <a:pPr algn="r"/>
              <a:t>3</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Let’s start with a brief look at the investments we’ve made around these core themes…</a:t>
            </a:r>
          </a:p>
          <a:p>
            <a:pPr eaLnBrk="1" hangingPunct="1"/>
            <a:endParaRPr lang="en-US" dirty="0" smtClean="0"/>
          </a:p>
          <a:p>
            <a:pPr defTabSz="912900">
              <a:spcAft>
                <a:spcPts val="332"/>
              </a:spcAft>
              <a:defRPr/>
            </a:pPr>
            <a:r>
              <a:rPr lang="en-US" b="1" dirty="0" smtClean="0"/>
              <a:t>Anywhere Access</a:t>
            </a:r>
            <a:r>
              <a:rPr lang="en-US" dirty="0" smtClean="0"/>
              <a:t> – These investments center around making the user more productive – by centralizing communications, and</a:t>
            </a:r>
            <a:r>
              <a:rPr lang="en-US" baseline="0" dirty="0" smtClean="0"/>
              <a:t> </a:t>
            </a:r>
            <a:r>
              <a:rPr lang="en-US" dirty="0" smtClean="0"/>
              <a:t>providing a common experience users know and love that being Outlook and having Outlook accessible anywhere, anytime and supporting collaboration by making it easier to schedule meetings and share documents remotely – even without access to the corporate network.</a:t>
            </a:r>
          </a:p>
          <a:p>
            <a:pPr eaLnBrk="1" hangingPunct="1"/>
            <a:endParaRPr lang="en-US" b="1" dirty="0" smtClean="0"/>
          </a:p>
          <a:p>
            <a:pPr eaLnBrk="1" hangingPunct="1"/>
            <a:r>
              <a:rPr lang="en-US" b="1" dirty="0" smtClean="0"/>
              <a:t>Built-in Protection</a:t>
            </a:r>
            <a:r>
              <a:rPr lang="en-US" dirty="0" smtClean="0"/>
              <a:t> – This includes new features to ensure high availability and protection from disasters without added cost, as well as improved technologies to safeguard users and the organization’s valuable data from internal and external threats i.e. spam, viruses, and e-mail tampering. In addition, Exchange Server 2007 provides built-in functionality to help simplify compliance with internal and regulatory controls.</a:t>
            </a:r>
          </a:p>
          <a:p>
            <a:pPr eaLnBrk="1" hangingPunct="1"/>
            <a:endParaRPr lang="en-US" dirty="0" smtClean="0"/>
          </a:p>
          <a:p>
            <a:pPr eaLnBrk="1" hangingPunct="1"/>
            <a:r>
              <a:rPr lang="en-US" b="0" dirty="0" smtClean="0"/>
              <a:t>Lastly we have </a:t>
            </a:r>
            <a:r>
              <a:rPr lang="en-US" b="1" dirty="0" smtClean="0"/>
              <a:t>Operational Efficiency</a:t>
            </a:r>
            <a:r>
              <a:rPr lang="en-US" dirty="0" smtClean="0"/>
              <a:t> – There are new capabilities in Exchange Server 2007 that</a:t>
            </a:r>
            <a:r>
              <a:rPr lang="en-US" baseline="0" dirty="0" smtClean="0"/>
              <a:t> </a:t>
            </a:r>
            <a:r>
              <a:rPr lang="en-US" dirty="0" smtClean="0"/>
              <a:t>helps IT get more out of their hardware and networking investments. This makes deployments easier and more flexible, while giving administrators more time for value-added work.</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planning SP1, we focused primarily</a:t>
            </a:r>
            <a:r>
              <a:rPr lang="en-US" baseline="0" dirty="0" smtClean="0"/>
              <a:t> </a:t>
            </a:r>
            <a:r>
              <a:rPr lang="en-US" dirty="0" smtClean="0"/>
              <a:t>on customer feedback and requests for technology</a:t>
            </a:r>
            <a:r>
              <a:rPr lang="en-US" baseline="0" dirty="0" smtClean="0"/>
              <a:t> that was featured in the Exchange 2007 beta leading up to the release of the product. The development timeline you see here reflects taking that time to listen and ensure that we could deliver the important requests we’ve received from customers.  </a:t>
            </a:r>
          </a:p>
          <a:p>
            <a:endParaRPr lang="en-US" baseline="0" dirty="0" smtClean="0"/>
          </a:p>
          <a:p>
            <a:r>
              <a:rPr lang="en-US" baseline="0" dirty="0" smtClean="0"/>
              <a:t>I have listed a few of these top requests and feedback here.  Some of these requests that you see on this list such as High Availability and security for mobile workers centers around expanding on core features that we delivered in Exchange 2007.  Other requests such as investing in Unified Communications and supporting the latest operating system furthers the platform and ensures that Exchange is a platform that can grow with your business.</a:t>
            </a:r>
          </a:p>
          <a:p>
            <a:endParaRPr lang="en-US" baseline="0" dirty="0" smtClean="0"/>
          </a:p>
          <a:p>
            <a:r>
              <a:rPr lang="en-US" baseline="0" dirty="0" smtClean="0"/>
              <a:t>Each of these features were looked at to ensure that it moved Exchange forward, continuing from the great work in past versions of Exchange through Exchange 2007.  Each of these features also extend the capabilities and scenarios available to you, either as end-users or administrators.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2:38 PM</a:t>
            </a:fld>
            <a:endParaRPr lang="en-US" dirty="0"/>
          </a:p>
        </p:txBody>
      </p:sp>
      <p:sp>
        <p:nvSpPr>
          <p:cNvPr id="6" name="Footer Placeholder 5"/>
          <p:cNvSpPr>
            <a:spLocks noGrp="1"/>
          </p:cNvSpPr>
          <p:nvPr>
            <p:ph type="ftr" sz="quarter" idx="12"/>
          </p:nvPr>
        </p:nvSpPr>
        <p:spPr>
          <a:xfrm>
            <a:off x="0" y="8817904"/>
            <a:ext cx="6297930" cy="464185"/>
          </a:xfrm>
          <a:prstGeom prst="rect">
            <a:avLst/>
          </a:prstGeom>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0" tIns="46510" rIns="93020" bIns="46510"/>
          <a:lstStyle/>
          <a:p>
            <a:pPr algn="r"/>
            <a:fld id="{C0044F12-268E-4193-85B6-DD6EF5775C96}" type="datetime8">
              <a:rPr lang="en-US" sz="1200">
                <a:latin typeface="Times New Roman" pitchFamily="18" charset="0"/>
              </a:rPr>
              <a:pPr algn="r"/>
              <a:t>9/6/2007 2:39 PM</a:t>
            </a:fld>
            <a:endParaRPr lang="en-US" sz="1200" dirty="0">
              <a:latin typeface="Times New Roman" pitchFamily="18" charset="0"/>
            </a:endParaRPr>
          </a:p>
        </p:txBody>
      </p:sp>
      <p:sp>
        <p:nvSpPr>
          <p:cNvPr id="72707" name="Rectangle 6"/>
          <p:cNvSpPr txBox="1">
            <a:spLocks noGrp="1" noChangeArrowheads="1"/>
          </p:cNvSpPr>
          <p:nvPr/>
        </p:nvSpPr>
        <p:spPr bwMode="auto">
          <a:xfrm>
            <a:off x="0" y="8925891"/>
            <a:ext cx="5782822" cy="356198"/>
          </a:xfrm>
          <a:prstGeom prst="rect">
            <a:avLst/>
          </a:prstGeom>
          <a:noFill/>
          <a:ln w="9525">
            <a:noFill/>
            <a:miter lim="800000"/>
            <a:headEnd/>
            <a:tailEnd/>
          </a:ln>
        </p:spPr>
        <p:txBody>
          <a:bodyPr lIns="93020" tIns="46510" rIns="93020" bIns="46510"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9B2AA699-77B8-43C3-881D-DC48128A9329}" type="slidenum">
              <a:rPr lang="en-US" sz="1200">
                <a:latin typeface="Times New Roman" pitchFamily="18" charset="0"/>
              </a:rPr>
              <a:pPr algn="r"/>
              <a:t>5</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are going to go through each of those three pillars that you saw earlier into a bit more detail starting with Anywhere Access.  </a:t>
            </a:r>
          </a:p>
          <a:p>
            <a:pPr eaLnBrk="1" hangingPunct="1">
              <a:spcBef>
                <a:spcPct val="0"/>
              </a:spcBef>
            </a:pPr>
            <a:endParaRPr lang="en-US" baseline="0" dirty="0" smtClean="0"/>
          </a:p>
          <a:p>
            <a:pPr eaLnBrk="1" hangingPunct="1">
              <a:spcBef>
                <a:spcPct val="0"/>
              </a:spcBef>
            </a:pPr>
            <a:r>
              <a:rPr lang="en-US" baseline="0" dirty="0" smtClean="0"/>
              <a:t>Exchange Server 2007 is the best server to deliver on the rich Outlook client experience.  Anywhere Access is about taking that rich Outlook desktop experience and making it available when you are working remotely.  Maybe you are at the airport terminal or on your Mom’s computer, you can still have that rich experience through Outlook Web Access.  You can drag and drop messages, it has server side cache to auto complete e-mail addresses for you, you can set up and schedule your out of office notifications, all of this through a web browser.  You can even access your SharePoint documents without having to VPN into the corporate network as Outlook Web Access can use the credentials you signed into Exchange with to proxy you through to your favorite SharePoint sites.  In Exchange Server 2007 SP1 we have reintroduced Public Folder access through Outlook Web Access.  This request primarily came from customers that are in the process of migrating documents to SharePoint but still need a way to get to their Public Folders while remote.  You can also experience Outlook through a windows mobile device connected to Exchange ActiveSync or even through a common telephone through Outlook Voice Access.  With Outlook Voice Access you are able to have your e-mails read out to you, interact with your calendar such as notifying participants that you will be late as well as of course listening to voice mail, all interacting with voice commands.  This is a key component of Unified Messaging and with Service Pack 1 we have extended this access through the Office Communicator client as well as Communicator USB devices.  From Communicator you can now directly launch Outlook Voice Access.  You no longer need to dial a number enter your extension or password; the power of having a single directory, Active Directory, Communicator can use the credentials you are logged in as to open the call and authenticate you to Outlook Voice Access.</a:t>
            </a:r>
          </a:p>
          <a:p>
            <a:pPr eaLnBrk="1" hangingPunct="1">
              <a:spcBef>
                <a:spcPct val="0"/>
              </a:spcBef>
            </a:pPr>
            <a:endParaRPr lang="en-US" baseline="0" dirty="0" smtClean="0"/>
          </a:p>
          <a:p>
            <a:pPr eaLnBrk="1" hangingPunct="1">
              <a:spcBef>
                <a:spcPct val="0"/>
              </a:spcBef>
            </a:pPr>
            <a:r>
              <a:rPr lang="en-US" baseline="0" dirty="0" smtClean="0"/>
              <a:t>Lets take a look at the administration experience of enabling Anywhere Access capabilities and how it can increase the productivity of our end-users.</a:t>
            </a: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963744" y="0"/>
            <a:ext cx="3032337" cy="464185"/>
          </a:xfrm>
          <a:prstGeom prst="rect">
            <a:avLst/>
          </a:prstGeom>
          <a:noFill/>
          <a:ln w="9525">
            <a:noFill/>
            <a:miter lim="800000"/>
            <a:headEnd/>
            <a:tailEnd/>
          </a:ln>
        </p:spPr>
        <p:txBody>
          <a:bodyPr lIns="93020" tIns="46510" rIns="93020" bIns="46510"/>
          <a:lstStyle/>
          <a:p>
            <a:pPr algn="r"/>
            <a:fld id="{C0044F12-268E-4193-85B6-DD6EF5775C96}" type="datetime8">
              <a:rPr lang="en-US" sz="1200">
                <a:latin typeface="Times New Roman" pitchFamily="18" charset="0"/>
              </a:rPr>
              <a:pPr algn="r"/>
              <a:t>9/6/2007 2:38 PM</a:t>
            </a:fld>
            <a:endParaRPr lang="en-US" sz="1200" dirty="0">
              <a:latin typeface="Times New Roman" pitchFamily="18" charset="0"/>
            </a:endParaRPr>
          </a:p>
        </p:txBody>
      </p:sp>
      <p:sp>
        <p:nvSpPr>
          <p:cNvPr id="72707" name="Rectangle 6"/>
          <p:cNvSpPr txBox="1">
            <a:spLocks noGrp="1" noChangeArrowheads="1"/>
          </p:cNvSpPr>
          <p:nvPr/>
        </p:nvSpPr>
        <p:spPr bwMode="auto">
          <a:xfrm>
            <a:off x="0" y="8925891"/>
            <a:ext cx="5782822" cy="356198"/>
          </a:xfrm>
          <a:prstGeom prst="rect">
            <a:avLst/>
          </a:prstGeom>
          <a:noFill/>
          <a:ln w="9525">
            <a:noFill/>
            <a:miter lim="800000"/>
            <a:headEnd/>
            <a:tailEnd/>
          </a:ln>
        </p:spPr>
        <p:txBody>
          <a:bodyPr lIns="93020" tIns="46510" rIns="93020" bIns="46510"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696972" y="8817904"/>
            <a:ext cx="1299110" cy="464185"/>
          </a:xfrm>
          <a:prstGeom prst="rect">
            <a:avLst/>
          </a:prstGeom>
          <a:noFill/>
          <a:ln w="9525">
            <a:noFill/>
            <a:miter lim="800000"/>
            <a:headEnd/>
            <a:tailEnd/>
          </a:ln>
        </p:spPr>
        <p:txBody>
          <a:bodyPr lIns="93020" tIns="46510" rIns="93020" bIns="46510" anchor="b"/>
          <a:lstStyle/>
          <a:p>
            <a:pPr algn="r"/>
            <a:fld id="{9B2AA699-77B8-43C3-881D-DC48128A9329}" type="slidenum">
              <a:rPr lang="en-US" sz="1200">
                <a:latin typeface="Times New Roman" pitchFamily="18" charset="0"/>
              </a:rPr>
              <a:pPr algn="r"/>
              <a:t>7</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Exchange Server 2007 offers</a:t>
            </a:r>
            <a:r>
              <a:rPr lang="en-US" baseline="0" dirty="0" smtClean="0"/>
              <a:t> built-in protection for your company.  This is protection not just from traditional threats such as virus and spam but also from the threat of being out of compliance with corporate or government regulations.  With Messaging Records Management in Exchange Server 2007, as administrators you can now define custom retention policies on folders in the inbox and deploy those folders out to your users.  By filing messages into these folders the e-mails, voicemails, tasks, etc… gain the retention policies associated with the folder they are placed in.  This helps your users manage the quota in their inbox and ensures that messages that need to be kept are kept and those that have served their purpose can be moved on.  Additionally policies can be set on messages as they flow through your environment to comply with regulations.  For example you could establish an “Ethical Firewall” which could monitor and take action on messages flowing between two groups in your organization.  A great example here would be blocking communication between a stock trader and a stock analyst as there is a clear conflict of interest that could ensue.  </a:t>
            </a:r>
          </a:p>
          <a:p>
            <a:pPr eaLnBrk="1" hangingPunct="1">
              <a:spcBef>
                <a:spcPct val="0"/>
              </a:spcBef>
            </a:pPr>
            <a:endParaRPr lang="en-US" baseline="0" dirty="0" smtClean="0"/>
          </a:p>
          <a:p>
            <a:pPr eaLnBrk="1" hangingPunct="1">
              <a:spcBef>
                <a:spcPct val="0"/>
              </a:spcBef>
            </a:pPr>
            <a:r>
              <a:rPr lang="en-US" baseline="0" dirty="0" smtClean="0"/>
              <a:t>Beyond compliance, Exchange Server 2007 also introduced a set of High Availability options and in Service Pack 1 this has been expanded to provide a further site level disaster recovery option with Standby Continuous Replication.</a:t>
            </a:r>
          </a:p>
          <a:p>
            <a:pPr eaLnBrk="1" hangingPunct="1">
              <a:spcBef>
                <a:spcPct val="0"/>
              </a:spcBef>
            </a:pPr>
            <a:endParaRPr lang="en-US" baseline="0" dirty="0" smtClean="0"/>
          </a:p>
          <a:p>
            <a:pPr eaLnBrk="1" hangingPunct="1">
              <a:spcBef>
                <a:spcPct val="0"/>
              </a:spcBef>
            </a:pPr>
            <a:r>
              <a:rPr lang="en-US" baseline="0" dirty="0" smtClean="0"/>
              <a:t>E-mail as a great communication and collaboration tool contains much of a companies intellectual property, securing this intellectual property is top of mind.  You can see from the quote here that the United States Army takes security very seriously, and as a participant of the Technical Adoption Program their feedback has been invaluable in shaping our investments in this space for Service Pack 1.  With Exchange Server 2007 Service Pack 1 we have introduced additional policies that can be set to lock down mobile devices.  For example, in Exchange 2007 you are able to set strong passwords on devices and end users can push out a wipe of the device through Outlook Web Access if it lost or stolen.  With Service Pack 1 and the next release of Windows Mobile you are able to encrypt the entire device, disable components such as the camera or Wi-Fi or even block the ability to use SMS or consumer e-mail so that your intellectual property is not compromised.  To this end SMIME can also be enforced on both Outlook Web Access as well as the mobile device.</a:t>
            </a:r>
          </a:p>
          <a:p>
            <a:pPr eaLnBrk="1" hangingPunct="1">
              <a:spcBef>
                <a:spcPct val="0"/>
              </a:spcBef>
            </a:pPr>
            <a:endParaRPr lang="en-US" baseline="0" dirty="0" smtClean="0"/>
          </a:p>
          <a:p>
            <a:pPr eaLnBrk="1" hangingPunct="1">
              <a:spcBef>
                <a:spcPct val="0"/>
              </a:spcBef>
            </a:pPr>
            <a:r>
              <a:rPr lang="en-US" baseline="0" dirty="0" smtClean="0"/>
              <a:t>It is also important to note here that all of these features are built-in and integrated with Exchange providing a single management experience which makes it easier for you to deploy, manage and support these capabilities.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Exchange Server 2007 introduced “Continuous Replication,”  a new way to protect Exchange mailboxes from downtime and data loss.  Continuous Replication uses log file shipping to maintain an extra copy of an Exchange mailbox database.  When we initially release Exchange Server 2007, there were two kinds of Continuous Replication – Local and Cluster; seen here in grey.</a:t>
            </a:r>
          </a:p>
          <a:p>
            <a:r>
              <a:rPr lang="en-US" dirty="0" smtClean="0"/>
              <a:t>- Local Continuous Replication, or LCR, is ideal for smaller organizations that need fast data recovery on a tight budget.  With LCR, the disk with the extra database copy is connected to the same server as the main copy.  If the main disk fails, you the administrator can manually activate the other copy.  This allows  your organization to recover from a storage failure in minutes, instead of resorting to backups that may take hours to restore.</a:t>
            </a:r>
          </a:p>
          <a:p>
            <a:r>
              <a:rPr lang="en-US" dirty="0" smtClean="0"/>
              <a:t>- Cluster Continuous Replication, or CCR, is designed for organizations that need high levels of uptime with minimal administrator intervention.  CCR combines Continuous Replication with the clustering capabilities of Windows Server-- providing full redundancy of mailbox services and data, with automated failover and failback.</a:t>
            </a:r>
          </a:p>
          <a:p>
            <a:r>
              <a:rPr lang="en-US" dirty="0" smtClean="0"/>
              <a:t>Service Pack 1 introduces a third variety of Continuous Replication: Standby Continuous Replication, or SCR.   With SCR, Exchange databases are replicated to a standby server, which can be located in the datacenter, or in a remote location.  SCR is designed to help you make your e-mail environments resilient to the failure of an entire datacenter.  </a:t>
            </a:r>
          </a:p>
          <a:p>
            <a:endParaRPr lang="en-US" dirty="0" smtClean="0"/>
          </a:p>
          <a:p>
            <a:r>
              <a:rPr lang="en-US" dirty="0" smtClean="0"/>
              <a:t>To summarize, Continuous Replication has many benefits:</a:t>
            </a:r>
          </a:p>
          <a:p>
            <a:r>
              <a:rPr lang="en-US" dirty="0" smtClean="0"/>
              <a:t>-It is provided “in the box.”  It is a native solution optimized for Exchange Server and managed using a familiar set of tools.</a:t>
            </a:r>
          </a:p>
          <a:p>
            <a:r>
              <a:rPr lang="en-US" dirty="0" smtClean="0"/>
              <a:t>- It reduces dependence on traditional backups, because these  backups are no longer used as the first line of defense against hardware failures.  Having a “hot” database copy means that archival backups can be done less frequently.</a:t>
            </a:r>
          </a:p>
          <a:p>
            <a:r>
              <a:rPr lang="en-US" dirty="0" smtClean="0"/>
              <a:t>- Continuous Replication allows organizations to expand mailbox quotas without sacrificing recovery capabilities.  And you can give users larger mailboxes, without worrying that long recovery times will jeopardize your ability to fulfill Service Level Agreements.</a:t>
            </a:r>
          </a:p>
          <a:p>
            <a:r>
              <a:rPr lang="en-US" dirty="0" smtClean="0"/>
              <a:t>- Continuous Replication drives down the cost of high availability.  CCR does not require expensive shared-storage, so it is less expensive than traditional Exchange clustering.   LCR allows organizations to increase their uptime simply by tossing an extra disk drive or two into a server.</a:t>
            </a:r>
          </a:p>
          <a:p>
            <a:r>
              <a:rPr lang="en-US" dirty="0" smtClean="0"/>
              <a:t>- Continuous Replication gives you great flexibility in deploying the right amount of protection for your business needs.</a:t>
            </a:r>
          </a:p>
          <a:p>
            <a:r>
              <a:rPr lang="en-US" dirty="0" smtClean="0"/>
              <a:t>As we’ll see in the following slides, SCR is a key part of that flexibility.</a:t>
            </a:r>
            <a:endParaRPr lang="en-US" dirty="0"/>
          </a:p>
        </p:txBody>
      </p:sp>
      <p:sp>
        <p:nvSpPr>
          <p:cNvPr id="4" name="Slide Number Placeholder 3"/>
          <p:cNvSpPr>
            <a:spLocks noGrp="1"/>
          </p:cNvSpPr>
          <p:nvPr>
            <p:ph type="sldNum" sz="quarter" idx="10"/>
          </p:nvPr>
        </p:nvSpPr>
        <p:spPr/>
        <p:txBody>
          <a:bodyPr/>
          <a:lstStyle/>
          <a:p>
            <a:fld id="{C457E68E-1AB9-4B2F-9D87-56ED911A5C6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deploying clustering within the datacenter is done to guard against common causes of e-mail downtime, such as scheduled maintenance, disk failures, and server failures.  Once this is done,  you may want to then add protection against disasters that affect an entire datacenter.  But protection against fires, floods, earthquakes, or other disruptions has traditionally been very expensive to deploy, because it requires expensive synchronous replication products or 3</a:t>
            </a:r>
            <a:r>
              <a:rPr lang="en-US" baseline="30000" dirty="0" smtClean="0"/>
              <a:t>rd</a:t>
            </a:r>
            <a:r>
              <a:rPr lang="en-US" dirty="0" smtClean="0"/>
              <a:t> party tools.</a:t>
            </a:r>
          </a:p>
          <a:p>
            <a:r>
              <a:rPr lang="en-US" dirty="0" smtClean="0"/>
              <a:t>CCR can be deployed in a geographically “stretched” configuration to protect against site-level disasters, and doing this becomes easier with the introduction of Windows Server 2008.  However, with a stretched CCR approach,  each disruption results in a failover to the other datacenter, which can make the e-mail environment harder to manage.</a:t>
            </a:r>
          </a:p>
          <a:p>
            <a:r>
              <a:rPr lang="en-US" dirty="0" smtClean="0"/>
              <a:t>With the introduction of Standby Continuous Replication, customers no longer need to choose between in-datacenter resiliency, and geographic resiliency.  SCR can be combined with CCR to provide a complete HA and DR solution that protects against disk level, server level, and site-level failures. As shown here, a company with a main datacenter on the west coast of the United States could replicate their data to a standby datacenter in the center of the country. The CCR cluster in the main datacenter keeps email services running on a day-to-day basis, while the extra database copy in a remote location provides a quick recovery option should a major disaster occur.   </a:t>
            </a:r>
          </a:p>
          <a:p>
            <a:r>
              <a:rPr lang="en-US" dirty="0" smtClean="0"/>
              <a:t>- The key advantage of SCR is flexible networking requirements: There is no need for a single subnet, and the SCR copy can be located in a completely different Active Directory site.  </a:t>
            </a:r>
          </a:p>
          <a:p>
            <a:r>
              <a:rPr lang="en-US" dirty="0" smtClean="0"/>
              <a:t>- Also, the load on the network is minimal.  SCR uses simple log shipping, so it is lightweight and well-suited for Wide Area Network connections.</a:t>
            </a:r>
          </a:p>
          <a:p>
            <a:r>
              <a:rPr lang="en-US" dirty="0" smtClean="0"/>
              <a:t>- SCR can be combined with other methods of high availability, including LCR, CCR, and Single Copy Clustering (SCC), in a variety of configurations.  SCR supports “Many to 1” configurations, so you can have several different servers replicating to the same server at the disaster recovery site.  SCR also supports “1 to Many” configurations: You can replicate a database to multiple disaster recovery sites, if desired.   You can also turn SCR replication on and off at the database level. This makes it easy, for example, if you want to replicate executive mailboxes to a remote location, but not the rest of the organization.</a:t>
            </a:r>
            <a:endParaRPr lang="en-US" dirty="0"/>
          </a:p>
        </p:txBody>
      </p:sp>
      <p:sp>
        <p:nvSpPr>
          <p:cNvPr id="4" name="Slide Number Placeholder 3"/>
          <p:cNvSpPr>
            <a:spLocks noGrp="1"/>
          </p:cNvSpPr>
          <p:nvPr>
            <p:ph type="sldNum" sz="quarter" idx="10"/>
          </p:nvPr>
        </p:nvSpPr>
        <p:spPr/>
        <p:txBody>
          <a:bodyPr/>
          <a:lstStyle/>
          <a:p>
            <a:fld id="{C457E68E-1AB9-4B2F-9D87-56ED911A5C6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fld id="{39785CE6-45DC-4AC8-805A-0360187140ED}" type="datetime8">
              <a:rPr lang="en-US" smtClean="0"/>
              <a:pPr/>
              <a:t>9/6/2007 2:38 PM</a:t>
            </a:fld>
            <a:endParaRPr lang="en-US" dirty="0" smtClean="0"/>
          </a:p>
        </p:txBody>
      </p:sp>
      <p:sp>
        <p:nvSpPr>
          <p:cNvPr id="68611" name="Rectangle 6"/>
          <p:cNvSpPr>
            <a:spLocks noGrp="1" noChangeArrowheads="1"/>
          </p:cNvSpPr>
          <p:nvPr>
            <p:ph type="ftr" sz="quarter" idx="4"/>
          </p:nvPr>
        </p:nvSpPr>
        <p:spPr>
          <a:xfrm>
            <a:off x="0" y="8817904"/>
            <a:ext cx="6297930" cy="464185"/>
          </a:xfrm>
          <a:prstGeom prst="rect">
            <a:avLst/>
          </a:prstGeom>
          <a:noFill/>
        </p:spPr>
        <p:txBody>
          <a:bodyPr/>
          <a:lstStyle/>
          <a:p>
            <a:pPr eaLnBrk="1" hangingPunct="1"/>
            <a:r>
              <a:rPr lang="en-US" dirty="0" smtClean="0">
                <a:latin typeface="Arial" pitchFamily="34" charset="0"/>
              </a:rPr>
              <a:t>© 2005 Microsoft Corporation. All rights reserved.</a:t>
            </a:r>
          </a:p>
          <a:p>
            <a:r>
              <a:rPr lang="en-US" dirty="0" smtClean="0">
                <a:latin typeface="Arial" pitchFamily="34" charset="0"/>
              </a:rPr>
              <a:t>This presentation is for informational purposes only. Microsoft makes no warranties, express or implied, in this summary.</a:t>
            </a:r>
          </a:p>
        </p:txBody>
      </p:sp>
      <p:sp>
        <p:nvSpPr>
          <p:cNvPr id="68612" name="Rectangle 7"/>
          <p:cNvSpPr>
            <a:spLocks noGrp="1" noChangeArrowheads="1"/>
          </p:cNvSpPr>
          <p:nvPr>
            <p:ph type="sldNum" sz="quarter" idx="5"/>
          </p:nvPr>
        </p:nvSpPr>
        <p:spPr>
          <a:noFill/>
        </p:spPr>
        <p:txBody>
          <a:bodyPr/>
          <a:lstStyle/>
          <a:p>
            <a:fld id="{2021345A-3AE7-495E-85DD-C0ED4F17941A}" type="slidenum">
              <a:rPr lang="en-US" smtClean="0"/>
              <a:pPr/>
              <a:t>10</a:t>
            </a:fld>
            <a:endParaRPr lang="en-US" dirty="0" smtClean="0"/>
          </a:p>
        </p:txBody>
      </p:sp>
      <p:sp>
        <p:nvSpPr>
          <p:cNvPr id="68613" name="Shape 6"/>
          <p:cNvSpPr txBox="1">
            <a:spLocks noGrp="1" noChangeArrowheads="1"/>
          </p:cNvSpPr>
          <p:nvPr/>
        </p:nvSpPr>
        <p:spPr bwMode="auto">
          <a:xfrm>
            <a:off x="3963441" y="1"/>
            <a:ext cx="3032659" cy="463546"/>
          </a:xfrm>
          <a:prstGeom prst="rect">
            <a:avLst/>
          </a:prstGeom>
          <a:noFill/>
          <a:ln w="9525">
            <a:noFill/>
            <a:miter lim="800000"/>
            <a:headEnd/>
            <a:tailEnd/>
          </a:ln>
        </p:spPr>
        <p:txBody>
          <a:bodyPr lIns="92988" tIns="46494" rIns="92988" bIns="46494"/>
          <a:lstStyle/>
          <a:p>
            <a:pPr algn="r" defTabSz="924583"/>
            <a:fld id="{121A3E3B-0EB3-4D11-A5BC-BE9534E87080}" type="datetime8">
              <a:rPr lang="en-US" sz="1200">
                <a:latin typeface="Times New Roman" pitchFamily="18" charset="0"/>
              </a:rPr>
              <a:pPr algn="r" defTabSz="924583"/>
              <a:t>9/6/2007 2:38 PM</a:t>
            </a:fld>
            <a:endParaRPr lang="en-US" sz="1200" dirty="0">
              <a:latin typeface="Times New Roman" pitchFamily="18" charset="0"/>
            </a:endParaRPr>
          </a:p>
        </p:txBody>
      </p:sp>
      <p:sp>
        <p:nvSpPr>
          <p:cNvPr id="68614" name="Shape 7"/>
          <p:cNvSpPr txBox="1">
            <a:spLocks noGrp="1" noChangeArrowheads="1"/>
          </p:cNvSpPr>
          <p:nvPr/>
        </p:nvSpPr>
        <p:spPr bwMode="auto">
          <a:xfrm>
            <a:off x="5696849" y="8818557"/>
            <a:ext cx="1299253" cy="463546"/>
          </a:xfrm>
          <a:prstGeom prst="rect">
            <a:avLst/>
          </a:prstGeom>
          <a:noFill/>
          <a:ln w="9525">
            <a:noFill/>
            <a:miter lim="800000"/>
            <a:headEnd/>
            <a:tailEnd/>
          </a:ln>
        </p:spPr>
        <p:txBody>
          <a:bodyPr lIns="92988" tIns="46494" rIns="92988" bIns="46494" anchor="b"/>
          <a:lstStyle/>
          <a:p>
            <a:pPr algn="r" defTabSz="924583"/>
            <a:fld id="{6D50F8FA-D8DC-4814-9752-2789BEEAEBCC}" type="slidenum">
              <a:rPr lang="en-US" sz="1200">
                <a:latin typeface="Times New Roman" pitchFamily="18" charset="0"/>
              </a:rPr>
              <a:pPr algn="r" defTabSz="924583"/>
              <a:t>10</a:t>
            </a:fld>
            <a:endParaRPr lang="en-US" sz="1200" dirty="0">
              <a:latin typeface="Times New Roman" pitchFamily="18" charset="0"/>
            </a:endParaRPr>
          </a:p>
        </p:txBody>
      </p:sp>
      <p:sp>
        <p:nvSpPr>
          <p:cNvPr id="68615" name="Shape 8"/>
          <p:cNvSpPr txBox="1">
            <a:spLocks noGrp="1" noChangeArrowheads="1"/>
          </p:cNvSpPr>
          <p:nvPr/>
        </p:nvSpPr>
        <p:spPr bwMode="auto">
          <a:xfrm>
            <a:off x="3" y="8925656"/>
            <a:ext cx="5783356" cy="356451"/>
          </a:xfrm>
          <a:prstGeom prst="rect">
            <a:avLst/>
          </a:prstGeom>
          <a:noFill/>
          <a:ln w="9525">
            <a:noFill/>
            <a:miter lim="800000"/>
            <a:headEnd/>
            <a:tailEnd/>
          </a:ln>
        </p:spPr>
        <p:txBody>
          <a:bodyPr lIns="92988" tIns="46494" rIns="92988" bIns="46494" anchor="b"/>
          <a:lstStyle/>
          <a:p>
            <a:pPr defTabSz="924583"/>
            <a:r>
              <a:rPr lang="en-US" sz="700" dirty="0">
                <a:latin typeface="Arial" pitchFamily="34" charset="0"/>
              </a:rPr>
              <a:t>© 2006 Microsoft Corporation. All rights reserved. Microsoft, Windows, Windows Vista and other product names are or may be registered trademarks and/or trademarks in the U.S. and/or other countries.</a:t>
            </a:r>
          </a:p>
          <a:p>
            <a:pPr defTabSz="924583"/>
            <a:r>
              <a:rPr lang="en-US" sz="700" dirty="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rPr>
            </a:br>
            <a:r>
              <a:rPr lang="en-US" sz="700" dirty="0">
                <a:latin typeface="Arial" pitchFamily="34" charset="0"/>
              </a:rPr>
              <a:t>MICROSOFT MAKES NO WARRANTIES, EXPRESS, IMPLIED OR STATUTORY, AS TO THE INFORMATION IN THIS PRESENTATION.</a:t>
            </a:r>
          </a:p>
        </p:txBody>
      </p:sp>
      <p:sp>
        <p:nvSpPr>
          <p:cNvPr id="68616" name="TextBox 3"/>
          <p:cNvSpPr txBox="1">
            <a:spLocks noGrp="1" noChangeArrowheads="1"/>
          </p:cNvSpPr>
          <p:nvPr/>
        </p:nvSpPr>
        <p:spPr bwMode="auto">
          <a:xfrm>
            <a:off x="3963441" y="1"/>
            <a:ext cx="3032659" cy="463546"/>
          </a:xfrm>
          <a:prstGeom prst="rect">
            <a:avLst/>
          </a:prstGeom>
          <a:noFill/>
          <a:ln w="9525">
            <a:noFill/>
            <a:miter lim="800000"/>
            <a:headEnd/>
            <a:tailEnd/>
          </a:ln>
        </p:spPr>
        <p:txBody>
          <a:bodyPr lIns="92988" tIns="46494" rIns="92988" bIns="46494"/>
          <a:lstStyle/>
          <a:p>
            <a:pPr algn="r" defTabSz="924583"/>
            <a:fld id="{D6E8B529-9BE6-4A6B-9DD0-E29A1EA13EDA}" type="datetime8">
              <a:rPr lang="en-US" sz="1200">
                <a:latin typeface="Times New Roman" pitchFamily="18" charset="0"/>
              </a:rPr>
              <a:pPr algn="r" defTabSz="924583"/>
              <a:t>9/6/2007 2:38 PM</a:t>
            </a:fld>
            <a:endParaRPr lang="en-US" sz="1200" dirty="0">
              <a:latin typeface="Times New Roman" pitchFamily="18" charset="0"/>
            </a:endParaRPr>
          </a:p>
        </p:txBody>
      </p:sp>
      <p:sp>
        <p:nvSpPr>
          <p:cNvPr id="68617" name="TextBox 4"/>
          <p:cNvSpPr txBox="1">
            <a:spLocks noGrp="1" noChangeArrowheads="1"/>
          </p:cNvSpPr>
          <p:nvPr/>
        </p:nvSpPr>
        <p:spPr bwMode="auto">
          <a:xfrm>
            <a:off x="5696849" y="8818557"/>
            <a:ext cx="1299253" cy="463546"/>
          </a:xfrm>
          <a:prstGeom prst="rect">
            <a:avLst/>
          </a:prstGeom>
          <a:noFill/>
          <a:ln w="9525">
            <a:noFill/>
            <a:miter lim="800000"/>
            <a:headEnd/>
            <a:tailEnd/>
          </a:ln>
        </p:spPr>
        <p:txBody>
          <a:bodyPr lIns="92988" tIns="46494" rIns="92988" bIns="46494" anchor="b"/>
          <a:lstStyle/>
          <a:p>
            <a:pPr algn="r" defTabSz="924583"/>
            <a:fld id="{0BB213B0-8C9A-4714-91E6-ADAF21D42F6E}" type="slidenum">
              <a:rPr lang="en-US" sz="1200">
                <a:latin typeface="Times New Roman" pitchFamily="18" charset="0"/>
              </a:rPr>
              <a:pPr algn="r" defTabSz="924583"/>
              <a:t>10</a:t>
            </a:fld>
            <a:endParaRPr lang="en-US" sz="1200" dirty="0">
              <a:latin typeface="Times New Roman" pitchFamily="18" charset="0"/>
            </a:endParaRPr>
          </a:p>
        </p:txBody>
      </p:sp>
      <p:sp>
        <p:nvSpPr>
          <p:cNvPr id="68618" name="TextBox 5"/>
          <p:cNvSpPr txBox="1">
            <a:spLocks noGrp="1" noChangeArrowheads="1"/>
          </p:cNvSpPr>
          <p:nvPr/>
        </p:nvSpPr>
        <p:spPr bwMode="auto">
          <a:xfrm>
            <a:off x="3" y="8925656"/>
            <a:ext cx="5783356" cy="356451"/>
          </a:xfrm>
          <a:prstGeom prst="rect">
            <a:avLst/>
          </a:prstGeom>
          <a:noFill/>
          <a:ln w="9525">
            <a:noFill/>
            <a:miter lim="800000"/>
            <a:headEnd/>
            <a:tailEnd/>
          </a:ln>
        </p:spPr>
        <p:txBody>
          <a:bodyPr lIns="92988" tIns="46494" rIns="92988" bIns="46494" anchor="b"/>
          <a:lstStyle/>
          <a:p>
            <a:pPr defTabSz="924583"/>
            <a:r>
              <a:rPr lang="en-US" sz="700" dirty="0">
                <a:latin typeface="Arial" pitchFamily="34" charset="0"/>
              </a:rPr>
              <a:t>© 2006 Microsoft Corporation. All rights reserved. Microsoft, Windows, Windows Vista and other product names are or may be registered trademarks and/or trademarks in the U.S. and/or other countries.</a:t>
            </a:r>
          </a:p>
          <a:p>
            <a:pPr defTabSz="924583"/>
            <a:r>
              <a:rPr lang="en-US" sz="700" dirty="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rPr>
            </a:br>
            <a:r>
              <a:rPr lang="en-US" sz="700" dirty="0">
                <a:latin typeface="Arial" pitchFamily="34" charset="0"/>
              </a:rPr>
              <a:t>MICROSOFT MAKES NO WARRANTIES, EXPRESS, IMPLIED OR STATUTORY, AS TO THE INFORMATION IN THIS PRESENTATION.</a:t>
            </a:r>
          </a:p>
        </p:txBody>
      </p:sp>
      <p:sp>
        <p:nvSpPr>
          <p:cNvPr id="68619" name="Rectangle 41990"/>
          <p:cNvSpPr>
            <a:spLocks noGrp="1" noRot="1" noChangeAspect="1" noChangeArrowheads="1" noTextEdit="1"/>
          </p:cNvSpPr>
          <p:nvPr>
            <p:ph type="sldImg"/>
          </p:nvPr>
        </p:nvSpPr>
        <p:spPr>
          <a:noFill/>
          <a:ln cap="flat" algn="ctr">
            <a:headEnd type="none" w="med" len="med"/>
            <a:tailEnd type="none" w="med" len="med"/>
          </a:ln>
        </p:spPr>
      </p:sp>
      <p:sp>
        <p:nvSpPr>
          <p:cNvPr id="68620" name="Rectangle 41991"/>
          <p:cNvSpPr>
            <a:spLocks noGrp="1" noChangeArrowheads="1"/>
          </p:cNvSpPr>
          <p:nvPr>
            <p:ph type="body" idx="1"/>
          </p:nvPr>
        </p:nvSpPr>
        <p:spPr>
          <a:noFill/>
          <a:ln/>
        </p:spPr>
        <p:txBody>
          <a:bodyPr lIns="92988" tIns="46494" rIns="92988" bIns="46494"/>
          <a:lstStyle/>
          <a:p>
            <a:r>
              <a:rPr lang="en-US" dirty="0" smtClean="0"/>
              <a:t>Here’s a quick overview of how SCR works:</a:t>
            </a:r>
          </a:p>
          <a:p>
            <a:r>
              <a:rPr lang="en-US" dirty="0" smtClean="0"/>
              <a:t>[Optional: First I’ll give you a general overview using a PowerPoint animation.  Then we will go to a demo to show you what it looks like from an administrator’s perspective]</a:t>
            </a:r>
          </a:p>
          <a:p>
            <a:r>
              <a:rPr lang="en-US" dirty="0" smtClean="0"/>
              <a:t>Here you see two Exchange servers.  The server on the left has the active Exchange database.  For simplicity, we are using a standalone server, but you could also use a CCR cluster, SCC cluster, or a server running LCR.  The remote server on the right has the SCR database copy, and is ready to be activated manually through database portability.  You could also place a standby cluster in that remote datacenter.</a:t>
            </a:r>
          </a:p>
          <a:p>
            <a:r>
              <a:rPr lang="en-US" dirty="0" smtClean="0"/>
              <a:t>In this environment,&lt;click&gt; each time e-mail is sent or received, log files are written to the primary server’s hard drive and the database is updated.  </a:t>
            </a:r>
          </a:p>
          <a:p>
            <a:r>
              <a:rPr lang="en-US" dirty="0" smtClean="0"/>
              <a:t>&lt;click&gt; The log files are copied to the standby server,  where they are inspected &lt;click&gt;  to ensure that no corruption has occurred in transit.  </a:t>
            </a:r>
          </a:p>
          <a:p>
            <a:r>
              <a:rPr lang="en-US" dirty="0" smtClean="0"/>
              <a:t>&lt;click&gt; The inspected log files are replayed against the standby database copy, so that it stays current. </a:t>
            </a:r>
          </a:p>
          <a:p>
            <a:r>
              <a:rPr lang="en-US" dirty="0" smtClean="0"/>
              <a:t>&lt;click&gt;If the primary server (or its datacenter) should fail, the administrator can log in to the remote server, and run a pre-configured script in the Exchange Management Shell to activate the standby database copy. &lt;click&gt;</a:t>
            </a:r>
          </a:p>
          <a:p>
            <a:r>
              <a:rPr lang="en-US" dirty="0" smtClean="0"/>
              <a:t>Once this is complete, users can again access their mailboxes, &lt;click&gt; including their historical mail.  If this recovery relied on tape backups instead, the process could have taken days.  With SCR, recovery occurs in a matter of minutes.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3259226" cy="307777"/>
          </a:xfrm>
          <a:prstGeom prst="rect">
            <a:avLst/>
          </a:prstGeom>
          <a:noFill/>
        </p:spPr>
        <p:txBody>
          <a:bodyPr wrap="none" rtlCol="0">
            <a:spAutoFit/>
          </a:bodyPr>
          <a:lstStyle/>
          <a:p>
            <a:r>
              <a:rPr lang="en-US" sz="1400" dirty="0" smtClean="0">
                <a:latin typeface="+mn-lt"/>
              </a:rPr>
              <a:t>Unified Communications Launch 2007</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technet/itshowcase/content/64bitexchange2007.m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exchange/evaluation/upgrade/bvwhitepaper.m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34"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hyperlink" Target="http://www.microsoft.com/exchange/evaluation/default.mspx" TargetMode="External"/><Relationship Id="rId2" Type="http://schemas.openxmlformats.org/officeDocument/2006/relationships/notesSlide" Target="../notesSlides/notesSlide15.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exchange/evaluation/default.msp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technet.microsof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0"/>
            <a:ext cx="8458199" cy="914400"/>
          </a:xfrm>
        </p:spPr>
        <p:txBody>
          <a:bodyPr/>
          <a:lstStyle/>
          <a:p>
            <a:pPr lvl="0"/>
            <a:r>
              <a:rPr lang="en-US" sz="4000" dirty="0" smtClean="0"/>
              <a:t>Microsoft Exchange Server 2007 SP1</a:t>
            </a:r>
            <a:endParaRPr lang="en-US" sz="4000" dirty="0"/>
          </a:p>
        </p:txBody>
      </p:sp>
      <p:sp>
        <p:nvSpPr>
          <p:cNvPr id="7" name="Subtitle 6"/>
          <p:cNvSpPr>
            <a:spLocks noGrp="1"/>
          </p:cNvSpPr>
          <p:nvPr>
            <p:ph type="subTitle" idx="1"/>
          </p:nvPr>
        </p:nvSpPr>
        <p:spPr>
          <a:xfrm>
            <a:off x="319087" y="3710352"/>
            <a:ext cx="7681913" cy="461665"/>
          </a:xfrm>
        </p:spPr>
        <p:txBody>
          <a:bodyPr/>
          <a:lstStyle/>
          <a:p>
            <a:r>
              <a:rPr lang="en-US" dirty="0" smtClean="0"/>
              <a:t>Name</a:t>
            </a:r>
          </a:p>
          <a:p>
            <a:r>
              <a:rPr lang="en-US" dirty="0" smtClean="0"/>
              <a:t>Title</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1770" name="TextBox 501769"/>
          <p:cNvSpPr txBox="1">
            <a:spLocks noChangeArrowheads="1"/>
          </p:cNvSpPr>
          <p:nvPr/>
        </p:nvSpPr>
        <p:spPr bwMode="auto">
          <a:xfrm>
            <a:off x="3061165" y="5829300"/>
            <a:ext cx="1188720" cy="34382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r>
              <a:rPr lang="en-US" sz="1600" dirty="0" smtClean="0">
                <a:latin typeface="Segoe" pitchFamily="34" charset="0"/>
              </a:rPr>
              <a:t>Copy logs</a:t>
            </a:r>
            <a:endParaRPr lang="en-US" sz="1600" dirty="0">
              <a:latin typeface="Segoe" pitchFamily="34" charset="0"/>
            </a:endParaRPr>
          </a:p>
        </p:txBody>
      </p:sp>
      <p:sp>
        <p:nvSpPr>
          <p:cNvPr id="501772" name="TextBox 501771"/>
          <p:cNvSpPr txBox="1">
            <a:spLocks noChangeArrowheads="1"/>
          </p:cNvSpPr>
          <p:nvPr/>
        </p:nvSpPr>
        <p:spPr bwMode="auto">
          <a:xfrm>
            <a:off x="2679897" y="4996244"/>
            <a:ext cx="2070100" cy="861758"/>
          </a:xfrm>
          <a:prstGeom prst="rect">
            <a:avLst/>
          </a:prstGeom>
          <a:noFill/>
          <a:ln w="9525" cap="flat" cmpd="sng" algn="ctr">
            <a:noFill/>
            <a:prstDash val="solid"/>
            <a:miter lim="800000"/>
            <a:headEnd type="none" w="med" len="med"/>
            <a:tailEnd type="none" w="med" len="med"/>
          </a:ln>
          <a:effectLst/>
        </p:spPr>
        <p:txBody>
          <a:bodyPr lIns="91421" tIns="45712" rIns="91421" bIns="45712">
            <a:spAutoFit/>
          </a:bodyPr>
          <a:lstStyle/>
          <a:p>
            <a:pPr algn="l" eaLnBrk="0">
              <a:lnSpc>
                <a:spcPct val="100000"/>
              </a:lnSpc>
              <a:defRPr/>
            </a:pPr>
            <a:r>
              <a:rPr lang="en-US" sz="1600" dirty="0">
                <a:solidFill>
                  <a:schemeClr val="tx2"/>
                </a:solidFill>
                <a:effectLst/>
                <a:sym typeface="Wingdings" pitchFamily="2" charset="2"/>
              </a:rPr>
              <a:t>E00.log</a:t>
            </a:r>
            <a:endParaRPr lang="en-US" sz="1600" dirty="0">
              <a:solidFill>
                <a:schemeClr val="tx2"/>
              </a:solidFill>
              <a:effectLst/>
            </a:endParaRPr>
          </a:p>
          <a:p>
            <a:pPr algn="l" eaLnBrk="0">
              <a:lnSpc>
                <a:spcPct val="100000"/>
              </a:lnSpc>
              <a:defRPr/>
            </a:pPr>
            <a:r>
              <a:rPr lang="en-US" sz="1600" dirty="0">
                <a:solidFill>
                  <a:schemeClr val="tx2"/>
                </a:solidFill>
                <a:effectLst/>
                <a:sym typeface="Wingdings" pitchFamily="2" charset="2"/>
              </a:rPr>
              <a:t>E0000000012.log</a:t>
            </a:r>
          </a:p>
          <a:p>
            <a:pPr algn="l" eaLnBrk="0">
              <a:lnSpc>
                <a:spcPct val="100000"/>
              </a:lnSpc>
              <a:defRPr/>
            </a:pPr>
            <a:r>
              <a:rPr lang="en-US" sz="1600" dirty="0">
                <a:solidFill>
                  <a:schemeClr val="tx2"/>
                </a:solidFill>
                <a:effectLst/>
                <a:sym typeface="Wingdings" pitchFamily="2" charset="2"/>
              </a:rPr>
              <a:t>E0000000011.log</a:t>
            </a:r>
            <a:endParaRPr lang="en-US" sz="1600" dirty="0">
              <a:solidFill>
                <a:schemeClr val="tx2"/>
              </a:solidFill>
              <a:effectLst/>
            </a:endParaRPr>
          </a:p>
        </p:txBody>
      </p:sp>
      <p:sp>
        <p:nvSpPr>
          <p:cNvPr id="501773" name="Curved Up Arrow 501772"/>
          <p:cNvSpPr>
            <a:spLocks noChangeArrowheads="1"/>
          </p:cNvSpPr>
          <p:nvPr/>
        </p:nvSpPr>
        <p:spPr bwMode="auto">
          <a:xfrm>
            <a:off x="6553200" y="5562600"/>
            <a:ext cx="1195084" cy="448757"/>
          </a:xfrm>
          <a:prstGeom prst="curvedUpArrow">
            <a:avLst>
              <a:gd name="adj1" fmla="val 26792"/>
              <a:gd name="adj2" fmla="val 54895"/>
              <a:gd name="adj3" fmla="val 48433"/>
            </a:avLst>
          </a:prstGeom>
          <a:gradFill flip="none" rotWithShape="1">
            <a:gsLst>
              <a:gs pos="8000">
                <a:schemeClr val="tx2"/>
              </a:gs>
              <a:gs pos="35000">
                <a:schemeClr val="accent1">
                  <a:alpha val="40000"/>
                </a:schemeClr>
              </a:gs>
            </a:gsLst>
            <a:lin ang="10800000" scaled="1"/>
            <a:tileRect/>
          </a:gradFill>
          <a:ln w="12700" cap="flat" cmpd="sng" algn="ctr">
            <a:noFill/>
            <a:prstDash val="solid"/>
            <a:miter lim="800000"/>
            <a:headEnd type="none" w="med" len="med"/>
            <a:tailEnd type="none" w="med" len="med"/>
          </a:ln>
          <a:effectLst>
            <a:outerShdw dist="25400" dir="5400000" rotWithShape="0">
              <a:srgbClr val="000000">
                <a:alpha val="43137"/>
              </a:srgbClr>
            </a:outerShdw>
          </a:effectLst>
        </p:spPr>
        <p:txBody>
          <a:bodyPr lIns="91421" tIns="45712" rIns="91421" bIns="45712" anchor="ctr"/>
          <a:lstStyle/>
          <a:p>
            <a:pPr eaLnBrk="0">
              <a:spcBef>
                <a:spcPct val="0"/>
              </a:spcBef>
              <a:defRPr/>
            </a:pPr>
            <a:endParaRPr lang="en-US" dirty="0">
              <a:solidFill>
                <a:schemeClr val="bg1"/>
              </a:solidFill>
            </a:endParaRPr>
          </a:p>
        </p:txBody>
      </p:sp>
      <p:sp>
        <p:nvSpPr>
          <p:cNvPr id="501775" name="TextBox 501774"/>
          <p:cNvSpPr txBox="1">
            <a:spLocks noChangeArrowheads="1"/>
          </p:cNvSpPr>
          <p:nvPr/>
        </p:nvSpPr>
        <p:spPr bwMode="auto">
          <a:xfrm>
            <a:off x="5410200" y="4343400"/>
            <a:ext cx="1371600" cy="33853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lt1"/>
                </a:solidFill>
                <a:latin typeface="Segoe" pitchFamily="34" charset="0"/>
              </a:rPr>
              <a:t>Inspect logs</a:t>
            </a:r>
            <a:endParaRPr lang="en-US" sz="1600" dirty="0">
              <a:solidFill>
                <a:schemeClr val="lt1"/>
              </a:solidFill>
              <a:latin typeface="Segoe" pitchFamily="34" charset="0"/>
            </a:endParaRPr>
          </a:p>
        </p:txBody>
      </p:sp>
      <p:sp>
        <p:nvSpPr>
          <p:cNvPr id="28" name="TextBox 27"/>
          <p:cNvSpPr txBox="1">
            <a:spLocks noChangeArrowheads="1"/>
          </p:cNvSpPr>
          <p:nvPr/>
        </p:nvSpPr>
        <p:spPr bwMode="auto">
          <a:xfrm>
            <a:off x="6505575" y="6100362"/>
            <a:ext cx="1280160" cy="60523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lt1"/>
                </a:solidFill>
                <a:latin typeface="Segoe" pitchFamily="34" charset="0"/>
              </a:rPr>
              <a:t>Replay logs</a:t>
            </a:r>
            <a:endParaRPr lang="en-US" sz="1600" dirty="0">
              <a:solidFill>
                <a:schemeClr val="lt1"/>
              </a:solidFill>
              <a:latin typeface="Segoe" pitchFamily="34" charset="0"/>
            </a:endParaRPr>
          </a:p>
        </p:txBody>
      </p:sp>
      <p:sp>
        <p:nvSpPr>
          <p:cNvPr id="30" name="Text Placeholder 41"/>
          <p:cNvSpPr txBox="1">
            <a:spLocks/>
          </p:cNvSpPr>
          <p:nvPr/>
        </p:nvSpPr>
        <p:spPr>
          <a:xfrm>
            <a:off x="325770" y="1193054"/>
            <a:ext cx="8394700" cy="415498"/>
          </a:xfrm>
          <a:prstGeom prst="rect">
            <a:avLst/>
          </a:prstGeom>
        </p:spPr>
        <p:txBody>
          <a:bodyPr/>
          <a:lstStyle/>
          <a:p>
            <a:pPr marL="282288" indent="-362451">
              <a:lnSpc>
                <a:spcPct val="90000"/>
              </a:lnSpc>
              <a:spcBef>
                <a:spcPts val="700"/>
              </a:spcBef>
            </a:pPr>
            <a:endParaRPr lang="en-US" altLang="ko-KR" sz="2800" dirty="0" smtClean="0">
              <a:ea typeface="Gulim" pitchFamily="34" charset="-127"/>
            </a:endParaRPr>
          </a:p>
        </p:txBody>
      </p:sp>
      <p:sp>
        <p:nvSpPr>
          <p:cNvPr id="3078" name="Document"/>
          <p:cNvSpPr>
            <a:spLocks noEditPoints="1" noChangeArrowheads="1"/>
          </p:cNvSpPr>
          <p:nvPr/>
        </p:nvSpPr>
        <p:spPr bwMode="auto">
          <a:xfrm>
            <a:off x="2124727" y="4769489"/>
            <a:ext cx="502852" cy="67283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a:gsLst>
              <a:gs pos="0">
                <a:schemeClr val="tx2"/>
              </a:gs>
              <a:gs pos="71000">
                <a:schemeClr val="accent2">
                  <a:lumMod val="40000"/>
                  <a:lumOff val="60000"/>
                </a:schemeClr>
              </a:gs>
              <a:gs pos="100000">
                <a:schemeClr val="accent2">
                  <a:lumMod val="20000"/>
                  <a:lumOff val="80000"/>
                </a:schemeClr>
              </a:gs>
            </a:gsLst>
            <a:lin ang="16200000" scaled="0"/>
          </a:gradFill>
          <a:ln w="9525">
            <a:solidFill>
              <a:schemeClr val="accent2">
                <a:lumMod val="60000"/>
                <a:lumOff val="40000"/>
              </a:schemeClr>
            </a:solidFill>
            <a:miter lim="800000"/>
            <a:headEnd/>
            <a:tailEnd/>
          </a:ln>
          <a:effectLst/>
        </p:spPr>
        <p:txBody>
          <a:bodyPr vert="horz" wrap="square" lIns="9144" tIns="9144" rIns="9144" bIns="9144" numCol="1" anchor="t" anchorCtr="0" compatLnSpc="1">
            <a:prstTxWarp prst="textNoShape">
              <a:avLst/>
            </a:prstTxWarp>
          </a:bodyPr>
          <a:lstStyle/>
          <a:p>
            <a:endParaRPr lang="en-US" sz="1400" dirty="0" smtClean="0">
              <a:solidFill>
                <a:schemeClr val="bg1"/>
              </a:solidFill>
            </a:endParaRPr>
          </a:p>
          <a:p>
            <a:pPr algn="ctr"/>
            <a:r>
              <a:rPr lang="en-US" sz="1400" dirty="0" smtClean="0">
                <a:solidFill>
                  <a:schemeClr val="bg1"/>
                </a:solidFill>
              </a:rPr>
              <a:t>Log</a:t>
            </a:r>
            <a:endParaRPr lang="en-US" sz="1400" dirty="0">
              <a:solidFill>
                <a:schemeClr val="bg1"/>
              </a:solidFill>
            </a:endParaRPr>
          </a:p>
        </p:txBody>
      </p:sp>
      <p:sp>
        <p:nvSpPr>
          <p:cNvPr id="31" name="Document"/>
          <p:cNvSpPr>
            <a:spLocks noEditPoints="1" noChangeArrowheads="1"/>
          </p:cNvSpPr>
          <p:nvPr/>
        </p:nvSpPr>
        <p:spPr bwMode="auto">
          <a:xfrm>
            <a:off x="6250045" y="4780000"/>
            <a:ext cx="502852" cy="67283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tx2">
                <a:lumMod val="65000"/>
              </a:schemeClr>
            </a:solidFill>
            <a:miter lim="800000"/>
            <a:headEnd/>
            <a:tailEnd/>
          </a:ln>
          <a:effectLst/>
        </p:spPr>
        <p:txBody>
          <a:bodyPr vert="horz" wrap="square" lIns="9144" tIns="9144" rIns="9144" bIns="9144" numCol="1" anchor="t" anchorCtr="0" compatLnSpc="1">
            <a:prstTxWarp prst="textNoShape">
              <a:avLst/>
            </a:prstTxWarp>
          </a:bodyPr>
          <a:lstStyle/>
          <a:p>
            <a:endParaRPr lang="en-US" sz="1400" dirty="0" smtClean="0">
              <a:solidFill>
                <a:schemeClr val="bg1"/>
              </a:solidFill>
            </a:endParaRPr>
          </a:p>
          <a:p>
            <a:pPr algn="ctr"/>
            <a:r>
              <a:rPr lang="en-US" sz="1400" dirty="0" smtClean="0">
                <a:solidFill>
                  <a:schemeClr val="bg1"/>
                </a:solidFill>
              </a:rPr>
              <a:t>Log</a:t>
            </a:r>
            <a:endParaRPr lang="en-US" sz="1400" dirty="0">
              <a:solidFill>
                <a:schemeClr val="bg1"/>
              </a:solidFill>
            </a:endParaRPr>
          </a:p>
        </p:txBody>
      </p:sp>
      <p:sp>
        <p:nvSpPr>
          <p:cNvPr id="20" name="Curved Up Arrow 19"/>
          <p:cNvSpPr>
            <a:spLocks noChangeArrowheads="1"/>
          </p:cNvSpPr>
          <p:nvPr/>
        </p:nvSpPr>
        <p:spPr bwMode="auto">
          <a:xfrm>
            <a:off x="2467210" y="5562600"/>
            <a:ext cx="4035425" cy="1047750"/>
          </a:xfrm>
          <a:prstGeom prst="curvedUpArrow">
            <a:avLst>
              <a:gd name="adj1" fmla="val 12391"/>
              <a:gd name="adj2" fmla="val 22593"/>
              <a:gd name="adj3" fmla="val 25962"/>
            </a:avLst>
          </a:prstGeom>
          <a:gradFill flip="none" rotWithShape="1">
            <a:gsLst>
              <a:gs pos="0">
                <a:schemeClr val="tx2"/>
              </a:gs>
              <a:gs pos="35000">
                <a:schemeClr val="accent1">
                  <a:alpha val="40000"/>
                </a:schemeClr>
              </a:gs>
            </a:gsLst>
            <a:lin ang="10800000" scaled="1"/>
            <a:tileRect/>
          </a:gradFill>
          <a:ln w="12700" cap="flat" cmpd="sng" algn="ctr">
            <a:noFill/>
            <a:prstDash val="solid"/>
            <a:miter lim="800000"/>
            <a:headEnd type="none" w="med" len="med"/>
            <a:tailEnd type="none" w="med" len="med"/>
          </a:ln>
          <a:effectLst>
            <a:outerShdw dist="25400" dir="5400000" rotWithShape="0">
              <a:srgbClr val="000000">
                <a:alpha val="43137"/>
              </a:srgbClr>
            </a:outerShdw>
          </a:effectLst>
        </p:spPr>
        <p:txBody>
          <a:bodyPr lIns="91421" tIns="45712" rIns="91421" bIns="45712" anchor="ctr"/>
          <a:lstStyle/>
          <a:p>
            <a:pPr eaLnBrk="0">
              <a:lnSpc>
                <a:spcPct val="100000"/>
              </a:lnSpc>
              <a:spcBef>
                <a:spcPct val="0"/>
              </a:spcBef>
              <a:defRPr/>
            </a:pPr>
            <a:endParaRPr lang="en-US" dirty="0">
              <a:solidFill>
                <a:schemeClr val="bg1"/>
              </a:solidFill>
              <a:effectLst/>
            </a:endParaRPr>
          </a:p>
        </p:txBody>
      </p:sp>
      <p:sp>
        <p:nvSpPr>
          <p:cNvPr id="27" name="Can 26"/>
          <p:cNvSpPr/>
          <p:nvPr/>
        </p:nvSpPr>
        <p:spPr bwMode="auto">
          <a:xfrm>
            <a:off x="1066800" y="4467225"/>
            <a:ext cx="914400" cy="1066800"/>
          </a:xfrm>
          <a:prstGeom prst="can">
            <a:avLst>
              <a:gd name="adj" fmla="val 38636"/>
            </a:avLst>
          </a:prstGeom>
          <a:gradFill>
            <a:gsLst>
              <a:gs pos="0">
                <a:schemeClr val="tx2"/>
              </a:gs>
              <a:gs pos="23000">
                <a:schemeClr val="accent4">
                  <a:lumMod val="40000"/>
                  <a:lumOff val="60000"/>
                </a:schemeClr>
              </a:gs>
              <a:gs pos="56000">
                <a:schemeClr val="accent4">
                  <a:lumMod val="60000"/>
                  <a:lumOff val="40000"/>
                </a:schemeClr>
              </a:gs>
              <a:gs pos="71000">
                <a:schemeClr val="accent4">
                  <a:lumMod val="60000"/>
                  <a:lumOff val="40000"/>
                </a:schemeClr>
              </a:gs>
              <a:gs pos="100000">
                <a:schemeClr val="accent4">
                  <a:lumMod val="20000"/>
                  <a:lumOff val="80000"/>
                </a:schemeClr>
              </a:gs>
            </a:gsLst>
          </a:gradFill>
          <a:ln>
            <a:headEnd type="none" w="med" len="med"/>
            <a:tailEnd type="none" w="med" len="med"/>
          </a:ln>
          <a:effectLst>
            <a:outerShdw blurRad="127000" algn="ctr" rotWithShape="0">
              <a:schemeClr val="accent4">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29" name="Can 28"/>
          <p:cNvSpPr/>
          <p:nvPr/>
        </p:nvSpPr>
        <p:spPr bwMode="auto">
          <a:xfrm>
            <a:off x="7162800" y="4467225"/>
            <a:ext cx="914400" cy="1066800"/>
          </a:xfrm>
          <a:prstGeom prst="can">
            <a:avLst>
              <a:gd name="adj" fmla="val 38636"/>
            </a:avLst>
          </a:prstGeom>
          <a:gradFill>
            <a:gsLst>
              <a:gs pos="0">
                <a:schemeClr val="tx2"/>
              </a:gs>
              <a:gs pos="23000">
                <a:schemeClr val="accent1">
                  <a:lumMod val="20000"/>
                  <a:lumOff val="80000"/>
                </a:schemeClr>
              </a:gs>
              <a:gs pos="56000">
                <a:schemeClr val="accent1">
                  <a:lumMod val="40000"/>
                  <a:lumOff val="60000"/>
                </a:schemeClr>
              </a:gs>
              <a:gs pos="71000">
                <a:schemeClr val="accent1">
                  <a:lumMod val="40000"/>
                  <a:lumOff val="60000"/>
                </a:schemeClr>
              </a:gs>
              <a:gs pos="100000">
                <a:schemeClr val="accent1">
                  <a:lumMod val="20000"/>
                  <a:lumOff val="80000"/>
                </a:schemeClr>
              </a:gs>
            </a:gsLst>
          </a:gradFill>
          <a:ln>
            <a:headEnd type="none" w="med" len="med"/>
            <a:tailEnd type="none" w="med" len="med"/>
          </a:ln>
          <a:effectLst>
            <a:outerShdw blurRad="127000" algn="ctr" rotWithShape="0">
              <a:schemeClr val="accent1">
                <a:lumMod val="60000"/>
                <a:lumOff val="40000"/>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34" name="Can 33"/>
          <p:cNvSpPr/>
          <p:nvPr/>
        </p:nvSpPr>
        <p:spPr bwMode="auto">
          <a:xfrm>
            <a:off x="1066800" y="4467225"/>
            <a:ext cx="914400" cy="1066800"/>
          </a:xfrm>
          <a:prstGeom prst="can">
            <a:avLst>
              <a:gd name="adj" fmla="val 38636"/>
            </a:avLst>
          </a:prstGeom>
          <a:solidFill>
            <a:srgbClr val="F25A0E">
              <a:alpha val="86000"/>
            </a:srgbClr>
          </a:solidFill>
          <a:ln>
            <a:headEnd type="none" w="med" len="med"/>
            <a:tailEnd type="none" w="med" len="med"/>
          </a:ln>
          <a:effectLst>
            <a:outerShdw blurRad="127000" algn="ctr" rotWithShape="0">
              <a:schemeClr val="accent5"/>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36" name="TextBox 35"/>
          <p:cNvSpPr txBox="1"/>
          <p:nvPr/>
        </p:nvSpPr>
        <p:spPr>
          <a:xfrm>
            <a:off x="762000" y="3456622"/>
            <a:ext cx="1524000" cy="83099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Server #1: Primary</a:t>
            </a:r>
            <a:endParaRPr lang="en-US" sz="2000" dirty="0">
              <a:solidFill>
                <a:schemeClr val="tx1"/>
              </a:solidFill>
              <a:latin typeface="Segoe" pitchFamily="34" charset="0"/>
            </a:endParaRPr>
          </a:p>
        </p:txBody>
      </p:sp>
      <p:sp>
        <p:nvSpPr>
          <p:cNvPr id="37" name="TextBox 36"/>
          <p:cNvSpPr txBox="1"/>
          <p:nvPr/>
        </p:nvSpPr>
        <p:spPr>
          <a:xfrm>
            <a:off x="6858000" y="3456622"/>
            <a:ext cx="1524000" cy="83099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Server #2: Standby</a:t>
            </a:r>
            <a:endParaRPr lang="en-US" sz="2000" dirty="0">
              <a:solidFill>
                <a:schemeClr val="tx1"/>
              </a:solidFill>
              <a:latin typeface="Segoe" pitchFamily="34" charset="0"/>
            </a:endParaRPr>
          </a:p>
        </p:txBody>
      </p:sp>
      <p:sp>
        <p:nvSpPr>
          <p:cNvPr id="43" name="TextBox 42"/>
          <p:cNvSpPr txBox="1"/>
          <p:nvPr/>
        </p:nvSpPr>
        <p:spPr>
          <a:xfrm>
            <a:off x="1159676" y="3209925"/>
            <a:ext cx="790601" cy="1323439"/>
          </a:xfrm>
          <a:prstGeom prst="rect">
            <a:avLst/>
          </a:prstGeom>
          <a:noFill/>
        </p:spPr>
        <p:txBody>
          <a:bodyPr wrap="none" rtlCol="0">
            <a:spAutoFit/>
          </a:bodyPr>
          <a:lstStyle/>
          <a:p>
            <a:r>
              <a:rPr lang="en-US" sz="8000" dirty="0" smtClean="0">
                <a:solidFill>
                  <a:schemeClr val="accent3">
                    <a:lumMod val="75000"/>
                  </a:schemeClr>
                </a:solidFill>
              </a:rPr>
              <a:t>X</a:t>
            </a:r>
            <a:endParaRPr lang="en-US" sz="8000" dirty="0">
              <a:solidFill>
                <a:schemeClr val="accent3">
                  <a:lumMod val="75000"/>
                </a:schemeClr>
              </a:solidFill>
            </a:endParaRPr>
          </a:p>
        </p:txBody>
      </p:sp>
      <p:sp>
        <p:nvSpPr>
          <p:cNvPr id="45" name="Rounded Rectangle 44"/>
          <p:cNvSpPr/>
          <p:nvPr/>
        </p:nvSpPr>
        <p:spPr>
          <a:xfrm>
            <a:off x="2667000" y="2876550"/>
            <a:ext cx="4267200" cy="46166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4" indent="-263525" algn="ctr" defTabSz="1096963" fontAlgn="base">
              <a:spcBef>
                <a:spcPct val="0"/>
              </a:spcBef>
              <a:spcAft>
                <a:spcPct val="0"/>
              </a:spcAft>
              <a:defRPr/>
            </a:pPr>
            <a:r>
              <a:rPr lang="en-US" sz="2000" dirty="0" smtClean="0">
                <a:solidFill>
                  <a:schemeClr val="tx1"/>
                </a:solidFill>
                <a:latin typeface="Segoe" pitchFamily="34" charset="0"/>
              </a:rPr>
              <a:t>[PS] C:\&gt; ActivateStandby.ps1</a:t>
            </a:r>
          </a:p>
        </p:txBody>
      </p:sp>
      <p:cxnSp>
        <p:nvCxnSpPr>
          <p:cNvPr id="46" name="Straight Arrow Connector 45"/>
          <p:cNvCxnSpPr/>
          <p:nvPr/>
        </p:nvCxnSpPr>
        <p:spPr>
          <a:xfrm rot="10800000" flipV="1">
            <a:off x="1524000" y="1916926"/>
            <a:ext cx="3124200" cy="1504950"/>
          </a:xfrm>
          <a:prstGeom prst="bentConnector2">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5"/>
          <p:cNvCxnSpPr/>
          <p:nvPr/>
        </p:nvCxnSpPr>
        <p:spPr>
          <a:xfrm>
            <a:off x="4724400" y="1905000"/>
            <a:ext cx="2895600" cy="1480145"/>
          </a:xfrm>
          <a:prstGeom prst="bentConnector2">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381000" y="381000"/>
            <a:ext cx="8382000" cy="1052596"/>
          </a:xfrm>
        </p:spPr>
        <p:txBody>
          <a:bodyPr/>
          <a:lstStyle/>
          <a:p>
            <a:pPr lvl="0"/>
            <a:r>
              <a:rPr lang="en-US" sz="4400" dirty="0" smtClean="0"/>
              <a:t>Built-In Protection</a:t>
            </a:r>
            <a:r>
              <a:rPr lang="en-US" sz="4000" dirty="0" smtClean="0"/>
              <a:t/>
            </a:r>
            <a:br>
              <a:rPr lang="en-US" sz="4000" dirty="0" smtClean="0"/>
            </a:br>
            <a:r>
              <a:rPr lang="en-US" sz="3200" dirty="0" smtClean="0">
                <a:solidFill>
                  <a:schemeClr val="accent1">
                    <a:lumMod val="20000"/>
                    <a:lumOff val="80000"/>
                  </a:schemeClr>
                </a:solidFill>
              </a:rPr>
              <a:t>Standby Continuous Replication  internals</a:t>
            </a:r>
            <a:endParaRPr lang="en-US" sz="4000" dirty="0"/>
          </a:p>
        </p:txBody>
      </p:sp>
      <p:grpSp>
        <p:nvGrpSpPr>
          <p:cNvPr id="33" name="Group 32"/>
          <p:cNvGrpSpPr/>
          <p:nvPr/>
        </p:nvGrpSpPr>
        <p:grpSpPr>
          <a:xfrm>
            <a:off x="4162425" y="1420813"/>
            <a:ext cx="1295400" cy="1481137"/>
            <a:chOff x="3657600" y="1420813"/>
            <a:chExt cx="1295400" cy="1481137"/>
          </a:xfrm>
        </p:grpSpPr>
        <p:pic>
          <p:nvPicPr>
            <p:cNvPr id="205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4"/>
            <a:srcRect/>
            <a:stretch>
              <a:fillRect/>
            </a:stretch>
          </p:blipFill>
          <p:spPr bwMode="auto">
            <a:xfrm>
              <a:off x="3733800" y="1420813"/>
              <a:ext cx="1219200" cy="1219200"/>
            </a:xfrm>
            <a:prstGeom prst="rect">
              <a:avLst/>
            </a:prstGeom>
            <a:noFill/>
          </p:spPr>
        </p:pic>
        <p:pic>
          <p:nvPicPr>
            <p:cNvPr id="2052" name="Picture 4" descr="C:\Program Files\Microsoft Resource DVD Artwork\DVD_ART\Artwork_Imagery\HARDWARE_IMAGERY\Illustration - Misc Hardware\Windows Vista Illustration Icons\Email Message.png"/>
            <p:cNvPicPr>
              <a:picLocks noChangeAspect="1" noChangeArrowheads="1"/>
            </p:cNvPicPr>
            <p:nvPr/>
          </p:nvPicPr>
          <p:blipFill>
            <a:blip r:embed="rId5" cstate="print"/>
            <a:srcRect/>
            <a:stretch>
              <a:fillRect/>
            </a:stretch>
          </p:blipFill>
          <p:spPr bwMode="auto">
            <a:xfrm>
              <a:off x="3657600" y="2133600"/>
              <a:ext cx="768350" cy="768350"/>
            </a:xfrm>
            <a:prstGeom prst="rect">
              <a:avLst/>
            </a:prstGeom>
            <a:noFill/>
            <a:scene3d>
              <a:camera prst="perspectiveHeroicExtremeLeftFacing"/>
              <a:lightRig rig="threePt" dir="t"/>
            </a:scene3d>
          </p:spPr>
        </p:pic>
      </p:grpSp>
      <p:sp>
        <p:nvSpPr>
          <p:cNvPr id="40" name="Can 39"/>
          <p:cNvSpPr/>
          <p:nvPr/>
        </p:nvSpPr>
        <p:spPr bwMode="auto">
          <a:xfrm>
            <a:off x="7162800" y="4467225"/>
            <a:ext cx="914400" cy="1066800"/>
          </a:xfrm>
          <a:prstGeom prst="can">
            <a:avLst>
              <a:gd name="adj" fmla="val 38636"/>
            </a:avLst>
          </a:prstGeom>
          <a:gradFill>
            <a:gsLst>
              <a:gs pos="0">
                <a:schemeClr val="tx2"/>
              </a:gs>
              <a:gs pos="23000">
                <a:schemeClr val="accent1">
                  <a:lumMod val="20000"/>
                  <a:lumOff val="80000"/>
                </a:schemeClr>
              </a:gs>
              <a:gs pos="56000">
                <a:schemeClr val="accent1">
                  <a:lumMod val="40000"/>
                  <a:lumOff val="60000"/>
                </a:schemeClr>
              </a:gs>
              <a:gs pos="71000">
                <a:srgbClr val="7DCAFF"/>
              </a:gs>
              <a:gs pos="100000">
                <a:schemeClr val="accent1">
                  <a:lumMod val="20000"/>
                  <a:lumOff val="80000"/>
                </a:schemeClr>
              </a:gs>
            </a:gsLst>
          </a:gradFill>
          <a:ln>
            <a:headEnd type="none" w="med" len="med"/>
            <a:tailEnd type="none" w="med" len="med"/>
          </a:ln>
          <a:effectLst>
            <a:outerShdw blurRad="127000" algn="ctr" rotWithShape="0">
              <a:schemeClr val="accent1">
                <a:lumMod val="60000"/>
                <a:lumOff val="40000"/>
                <a:alpha val="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41" name="Can 40"/>
          <p:cNvSpPr/>
          <p:nvPr/>
        </p:nvSpPr>
        <p:spPr bwMode="auto">
          <a:xfrm>
            <a:off x="7162800" y="4467225"/>
            <a:ext cx="914400" cy="1066800"/>
          </a:xfrm>
          <a:prstGeom prst="can">
            <a:avLst>
              <a:gd name="adj" fmla="val 38636"/>
            </a:avLst>
          </a:prstGeom>
          <a:solidFill>
            <a:srgbClr val="92D050">
              <a:alpha val="85000"/>
            </a:srgbClr>
          </a:solidFill>
          <a:ln>
            <a:headEnd type="none" w="med" len="med"/>
            <a:tailEnd type="none" w="med" len="med"/>
          </a:ln>
          <a:effectLst>
            <a:outerShdw blurRad="127000" algn="ctr" rotWithShape="0">
              <a:schemeClr val="accent4">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cxnSp>
        <p:nvCxnSpPr>
          <p:cNvPr id="44" name="Straight Arrow Connector 43"/>
          <p:cNvCxnSpPr/>
          <p:nvPr/>
        </p:nvCxnSpPr>
        <p:spPr>
          <a:xfrm rot="5400000">
            <a:off x="7533164" y="4373086"/>
            <a:ext cx="137160" cy="1588"/>
          </a:xfrm>
          <a:prstGeom prst="straightConnector1">
            <a:avLst/>
          </a:prstGeom>
          <a:ln w="34925">
            <a:solidFill>
              <a:schemeClr val="tx2"/>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1446689" y="4373086"/>
            <a:ext cx="137160" cy="1588"/>
          </a:xfrm>
          <a:prstGeom prst="straightConnector1">
            <a:avLst/>
          </a:prstGeom>
          <a:ln w="34925">
            <a:solidFill>
              <a:schemeClr val="tx2"/>
            </a:solidFill>
            <a:tailEnd type="triangle" w="lg"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0" presetClass="entr" presetSubtype="0" fill="hold" nodeType="withEffect">
                                  <p:stCondLst>
                                    <p:cond delay="0"/>
                                  </p:stCondLst>
                                  <p:childTnLst>
                                    <p:set>
                                      <p:cBhvr>
                                        <p:cTn id="14" dur="1" fill="hold">
                                          <p:stCondLst>
                                            <p:cond delay="0"/>
                                          </p:stCondLst>
                                        </p:cTn>
                                        <p:tgtEl>
                                          <p:spTgt spid="501772"/>
                                        </p:tgtEl>
                                        <p:attrNameLst>
                                          <p:attrName>style.visibility</p:attrName>
                                        </p:attrNameLst>
                                      </p:cBhvr>
                                      <p:to>
                                        <p:strVal val="visible"/>
                                      </p:to>
                                    </p:set>
                                    <p:animEffect transition="in" filter="fade">
                                      <p:cBhvr>
                                        <p:cTn id="15" dur="500"/>
                                        <p:tgtEl>
                                          <p:spTgt spid="5017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1770"/>
                                        </p:tgtEl>
                                        <p:attrNameLst>
                                          <p:attrName>style.visibility</p:attrName>
                                        </p:attrNameLst>
                                      </p:cBhvr>
                                      <p:to>
                                        <p:strVal val="visible"/>
                                      </p:to>
                                    </p:set>
                                    <p:animEffect transition="in" filter="fade">
                                      <p:cBhvr>
                                        <p:cTn id="20" dur="500"/>
                                        <p:tgtEl>
                                          <p:spTgt spid="50177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0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1775"/>
                                        </p:tgtEl>
                                        <p:attrNameLst>
                                          <p:attrName>style.visibility</p:attrName>
                                        </p:attrNameLst>
                                      </p:cBhvr>
                                      <p:to>
                                        <p:strVal val="visible"/>
                                      </p:to>
                                    </p:set>
                                    <p:animEffect transition="in" filter="fade">
                                      <p:cBhvr>
                                        <p:cTn id="33" dur="500"/>
                                        <p:tgtEl>
                                          <p:spTgt spid="5017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01773"/>
                                        </p:tgtEl>
                                        <p:attrNameLst>
                                          <p:attrName>style.visibility</p:attrName>
                                        </p:attrNameLst>
                                      </p:cBhvr>
                                      <p:to>
                                        <p:strVal val="visible"/>
                                      </p:to>
                                    </p:set>
                                    <p:animEffect transition="in" filter="wipe(left)">
                                      <p:cBhvr>
                                        <p:cTn id="41" dur="500"/>
                                        <p:tgtEl>
                                          <p:spTgt spid="50177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1000"/>
                                        <p:tgtEl>
                                          <p:spTgt spid="34"/>
                                        </p:tgtEl>
                                      </p:cBhvr>
                                    </p:animEffect>
                                  </p:childTnLst>
                                </p:cTn>
                              </p:par>
                              <p:par>
                                <p:cTn id="47" presetID="13" presetClass="entr" presetSubtype="32"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plus(out)">
                                      <p:cBhvr>
                                        <p:cTn id="49" dur="1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0" grpId="0" animBg="1"/>
      <p:bldP spid="501773" grpId="0" animBg="1"/>
      <p:bldP spid="501775" grpId="0" animBg="1"/>
      <p:bldP spid="28" grpId="0" animBg="1"/>
      <p:bldP spid="31" grpId="0" animBg="1"/>
      <p:bldP spid="20" grpId="0" animBg="1"/>
      <p:bldP spid="34" grpId="0" animBg="1"/>
      <p:bldP spid="43" grpId="0"/>
      <p:bldP spid="45"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250" y="4038600"/>
            <a:ext cx="8032750" cy="914400"/>
          </a:xfrm>
        </p:spPr>
        <p:txBody>
          <a:bodyPr/>
          <a:lstStyle/>
          <a:p>
            <a:pPr lvl="0"/>
            <a:r>
              <a:rPr lang="en-US" sz="4400" dirty="0" smtClean="0"/>
              <a:t>Standby Continuous Replication</a:t>
            </a:r>
            <a:endParaRPr lang="en-US" sz="4400" dirty="0"/>
          </a:p>
        </p:txBody>
      </p:sp>
      <p:sp>
        <p:nvSpPr>
          <p:cNvPr id="8" name="Text Placeholder 7"/>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bwMode="auto">
          <a:xfrm>
            <a:off x="0" y="0"/>
            <a:ext cx="9144000" cy="1033272"/>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4" name="Rectangle 13"/>
          <p:cNvSpPr/>
          <p:nvPr/>
        </p:nvSpPr>
        <p:spPr bwMode="auto">
          <a:xfrm>
            <a:off x="762000" y="3333750"/>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5" name="Rectangle 14"/>
          <p:cNvSpPr/>
          <p:nvPr/>
        </p:nvSpPr>
        <p:spPr bwMode="auto">
          <a:xfrm>
            <a:off x="0" y="1441133"/>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6" name="Content Placeholder 1"/>
          <p:cNvSpPr txBox="1">
            <a:spLocks/>
          </p:cNvSpPr>
          <p:nvPr/>
        </p:nvSpPr>
        <p:spPr>
          <a:xfrm>
            <a:off x="382588" y="1529080"/>
            <a:ext cx="8380412" cy="1833900"/>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Exchange Server 2007</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Improved Installation and deployment experience</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Native 64-bit support reducing the cost of ownership</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The power of automation using the Management Shell</a:t>
            </a:r>
          </a:p>
        </p:txBody>
      </p:sp>
      <p:sp>
        <p:nvSpPr>
          <p:cNvPr id="18" name="Content Placeholder 1"/>
          <p:cNvSpPr txBox="1">
            <a:spLocks/>
          </p:cNvSpPr>
          <p:nvPr/>
        </p:nvSpPr>
        <p:spPr>
          <a:xfrm>
            <a:off x="1395248" y="3436946"/>
            <a:ext cx="8053552" cy="1414518"/>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Service Pack 1</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Windows Server 2008 and Windows Vista support </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Self-service for information workers</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Deploy or upgrade with slipstream installation</a:t>
            </a:r>
          </a:p>
        </p:txBody>
      </p:sp>
      <p:sp>
        <p:nvSpPr>
          <p:cNvPr id="9" name="Title 8"/>
          <p:cNvSpPr>
            <a:spLocks noGrp="1"/>
          </p:cNvSpPr>
          <p:nvPr>
            <p:ph type="title"/>
          </p:nvPr>
        </p:nvSpPr>
        <p:spPr>
          <a:xfrm>
            <a:off x="381000" y="381000"/>
            <a:ext cx="8382000" cy="498598"/>
          </a:xfrm>
        </p:spPr>
        <p:txBody>
          <a:bodyPr/>
          <a:lstStyle/>
          <a:p>
            <a:r>
              <a:rPr lang="en-US" sz="3600" dirty="0" smtClean="0"/>
              <a:t>The </a:t>
            </a:r>
            <a:r>
              <a:rPr lang="en-US" sz="3600" b="1" dirty="0" smtClean="0"/>
              <a:t>Operational Efficiency </a:t>
            </a:r>
            <a:r>
              <a:rPr lang="en-US" sz="3600" dirty="0" smtClean="0"/>
              <a:t>IT Needs</a:t>
            </a:r>
            <a:endParaRPr lang="en-US" sz="3600" dirty="0"/>
          </a:p>
        </p:txBody>
      </p:sp>
      <p:pic>
        <p:nvPicPr>
          <p:cNvPr id="3074" name="Picture 2" descr="\\server2\ftp_root\clients\white_Whale\1-01145_SVPurushothaman\Artwork\DEG\YYY.png"/>
          <p:cNvPicPr>
            <a:picLocks noChangeAspect="1" noChangeArrowheads="1"/>
          </p:cNvPicPr>
          <p:nvPr/>
        </p:nvPicPr>
        <p:blipFill>
          <a:blip r:embed="rId4"/>
          <a:srcRect/>
          <a:stretch>
            <a:fillRect/>
          </a:stretch>
        </p:blipFill>
        <p:spPr bwMode="auto">
          <a:xfrm>
            <a:off x="7542019" y="0"/>
            <a:ext cx="1299961" cy="1033272"/>
          </a:xfrm>
          <a:prstGeom prst="rect">
            <a:avLst/>
          </a:prstGeom>
          <a:noFill/>
        </p:spPr>
      </p:pic>
      <p:sp>
        <p:nvSpPr>
          <p:cNvPr id="26" name="Rectangle 25"/>
          <p:cNvSpPr/>
          <p:nvPr/>
        </p:nvSpPr>
        <p:spPr bwMode="auto">
          <a:xfrm>
            <a:off x="0" y="5545777"/>
            <a:ext cx="9144000" cy="1312223"/>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solidFill>
                  <a:schemeClr val="tx2"/>
                </a:solidFill>
              </a:rPr>
              <a:t>“Exchange </a:t>
            </a:r>
            <a:r>
              <a:rPr lang="en-US" sz="2000" dirty="0" smtClean="0">
                <a:solidFill>
                  <a:schemeClr val="tx2"/>
                </a:solidFill>
              </a:rPr>
              <a:t>Server 2007 SP1 is easy to deploy, easy to use, and its delivering time and money savings through enhanced administrative functionality,”</a:t>
            </a:r>
          </a:p>
          <a:p>
            <a:endParaRPr lang="en-US" sz="2000" dirty="0" smtClean="0">
              <a:solidFill>
                <a:schemeClr val="tx2"/>
              </a:solidFill>
            </a:endParaRPr>
          </a:p>
          <a:p>
            <a:pPr algn="r"/>
            <a:r>
              <a:rPr lang="en-US" sz="2000" dirty="0" smtClean="0">
                <a:solidFill>
                  <a:schemeClr val="tx2"/>
                </a:solidFill>
              </a:rPr>
              <a:t>-</a:t>
            </a:r>
            <a:r>
              <a:rPr lang="en-US" sz="1400" dirty="0" smtClean="0">
                <a:solidFill>
                  <a:schemeClr val="tx2"/>
                </a:solidFill>
              </a:rPr>
              <a:t>Mark </a:t>
            </a:r>
            <a:r>
              <a:rPr lang="en-US" sz="1400" dirty="0" err="1" smtClean="0">
                <a:solidFill>
                  <a:schemeClr val="tx2"/>
                </a:solidFill>
              </a:rPr>
              <a:t>Longwell</a:t>
            </a:r>
            <a:r>
              <a:rPr lang="en-US" sz="1400" dirty="0" smtClean="0">
                <a:solidFill>
                  <a:schemeClr val="tx2"/>
                </a:solidFill>
              </a:rPr>
              <a:t>, Manager of Systems Support, University of Pittsburgh Medical Center</a:t>
            </a:r>
            <a:endParaRPr lang="en-US" sz="2000" dirty="0" smtClean="0">
              <a:solidFill>
                <a:schemeClr val="tx2"/>
              </a:solidFill>
            </a:endParaRPr>
          </a:p>
        </p:txBody>
      </p:sp>
      <p:sp>
        <p:nvSpPr>
          <p:cNvPr id="11" name="Explosion 1 10"/>
          <p:cNvSpPr/>
          <p:nvPr/>
        </p:nvSpPr>
        <p:spPr bwMode="auto">
          <a:xfrm rot="20187643">
            <a:off x="379157" y="3385472"/>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435328"/>
            <a:ext cx="9144000" cy="1465944"/>
          </a:xfrm>
          <a:prstGeom prst="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7" name="Rectangle 6"/>
          <p:cNvSpPr/>
          <p:nvPr/>
        </p:nvSpPr>
        <p:spPr bwMode="auto">
          <a:xfrm>
            <a:off x="0" y="3018972"/>
            <a:ext cx="9144000" cy="1224371"/>
          </a:xfrm>
          <a:prstGeom prst="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8" name="Rectangle 7"/>
          <p:cNvSpPr/>
          <p:nvPr/>
        </p:nvSpPr>
        <p:spPr bwMode="auto">
          <a:xfrm>
            <a:off x="0" y="4444998"/>
            <a:ext cx="9144000" cy="1498601"/>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81000" y="381000"/>
            <a:ext cx="8382000" cy="609398"/>
          </a:xfrm>
        </p:spPr>
        <p:txBody>
          <a:bodyPr/>
          <a:lstStyle/>
          <a:p>
            <a:r>
              <a:rPr lang="en-US" sz="4400" dirty="0" smtClean="0"/>
              <a:t>Deploying Service Pack 1</a:t>
            </a:r>
            <a:endParaRPr lang="en-US" sz="4400" dirty="0"/>
          </a:p>
        </p:txBody>
      </p:sp>
      <p:sp>
        <p:nvSpPr>
          <p:cNvPr id="3" name="Content Placeholder 2"/>
          <p:cNvSpPr>
            <a:spLocks noGrp="1"/>
          </p:cNvSpPr>
          <p:nvPr>
            <p:ph type="body" sz="quarter" idx="10"/>
          </p:nvPr>
        </p:nvSpPr>
        <p:spPr>
          <a:xfrm>
            <a:off x="381000" y="1524000"/>
            <a:ext cx="8382000" cy="4339650"/>
          </a:xfrm>
        </p:spPr>
        <p:txBody>
          <a:bodyPr/>
          <a:lstStyle/>
          <a:p>
            <a:pPr>
              <a:buNone/>
            </a:pPr>
            <a:r>
              <a:rPr lang="en-US" sz="2000" b="1" dirty="0" smtClean="0"/>
              <a:t>Installing Exchange Server 2007 SP1</a:t>
            </a:r>
          </a:p>
          <a:p>
            <a:r>
              <a:rPr lang="en-US" sz="2000" dirty="0" smtClean="0"/>
              <a:t>Windows Server 2003 SP2 or Windows Server 2008</a:t>
            </a:r>
          </a:p>
          <a:p>
            <a:r>
              <a:rPr lang="en-US" sz="2000" dirty="0" smtClean="0"/>
              <a:t>Slipstream – direct to SP1 do not need to install release bits first</a:t>
            </a:r>
          </a:p>
          <a:p>
            <a:r>
              <a:rPr lang="en-US" sz="2000" dirty="0" smtClean="0"/>
              <a:t>Can mix and match roles between Exchange Server 2007 and SP1</a:t>
            </a:r>
          </a:p>
          <a:p>
            <a:endParaRPr lang="en-US" sz="2000" dirty="0" smtClean="0"/>
          </a:p>
          <a:p>
            <a:pPr>
              <a:buNone/>
            </a:pPr>
            <a:r>
              <a:rPr lang="en-US" sz="2000" b="1" dirty="0" smtClean="0"/>
              <a:t>Windows Server 2003 SP2 support</a:t>
            </a:r>
          </a:p>
          <a:p>
            <a:r>
              <a:rPr lang="en-US" sz="2000" dirty="0" smtClean="0"/>
              <a:t>Additional language support</a:t>
            </a:r>
          </a:p>
          <a:p>
            <a:r>
              <a:rPr lang="en-US" sz="2000" dirty="0" smtClean="0"/>
              <a:t>All required installation prerequisites included as part of SP2</a:t>
            </a:r>
          </a:p>
          <a:p>
            <a:endParaRPr lang="en-US" sz="2000" dirty="0" smtClean="0"/>
          </a:p>
          <a:p>
            <a:pPr>
              <a:buNone/>
            </a:pPr>
            <a:r>
              <a:rPr lang="en-US" sz="2000" b="1" dirty="0" smtClean="0"/>
              <a:t>Windows Server 2008 support</a:t>
            </a:r>
          </a:p>
          <a:p>
            <a:r>
              <a:rPr lang="en-US" sz="2000" dirty="0" smtClean="0"/>
              <a:t>Exchange 2007 SP1 will support Windows Server 2008</a:t>
            </a:r>
          </a:p>
          <a:p>
            <a:r>
              <a:rPr lang="en-US" sz="2000" dirty="0" smtClean="0"/>
              <a:t>Single subnet no longer required for HA</a:t>
            </a:r>
          </a:p>
          <a:p>
            <a:r>
              <a:rPr lang="en-US" sz="2000" dirty="0" smtClean="0"/>
              <a:t>IPv6 supported only with Windows Server 2008</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33400" y="4343400"/>
            <a:ext cx="8077200" cy="1752601"/>
          </a:xfrm>
          <a:prstGeom prst="roundRect">
            <a:avLst>
              <a:gd name="adj" fmla="val 11980"/>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6388" name="Shape 51201"/>
          <p:cNvSpPr>
            <a:spLocks noGrp="1" noChangeArrowheads="1"/>
          </p:cNvSpPr>
          <p:nvPr/>
        </p:nvSpPr>
        <p:spPr bwMode="auto">
          <a:xfrm>
            <a:off x="1031875" y="4487779"/>
            <a:ext cx="7080251" cy="1560423"/>
          </a:xfrm>
          <a:prstGeom prst="rect">
            <a:avLst/>
          </a:prstGeom>
          <a:noFill/>
          <a:ln w="9525">
            <a:noFill/>
            <a:miter lim="800000"/>
            <a:headEnd/>
            <a:tailEnd/>
          </a:ln>
        </p:spPr>
        <p:txBody>
          <a:bodyPr wrap="square" lIns="45718" tIns="45718" rIns="45718" bIns="45718">
            <a:spAutoFit/>
          </a:bodyPr>
          <a:lstStyle/>
          <a:p>
            <a:pPr marL="63500" indent="-63500" eaLnBrk="0" hangingPunct="0">
              <a:lnSpc>
                <a:spcPct val="90000"/>
              </a:lnSpc>
              <a:spcBef>
                <a:spcPct val="50000"/>
              </a:spcBef>
              <a:buClr>
                <a:schemeClr val="hlink"/>
              </a:buClr>
            </a:pPr>
            <a:r>
              <a:rPr lang="en-US" sz="1600" dirty="0" smtClean="0"/>
              <a:t>“</a:t>
            </a:r>
            <a:r>
              <a:rPr lang="en-US" dirty="0" smtClean="0"/>
              <a:t>Cluster </a:t>
            </a:r>
            <a:r>
              <a:rPr lang="en-US" dirty="0"/>
              <a:t>Continuous Replication allows us to maintain our high </a:t>
            </a:r>
            <a:r>
              <a:rPr lang="en-US" dirty="0" smtClean="0"/>
              <a:t>service level </a:t>
            </a:r>
            <a:r>
              <a:rPr lang="en-US" dirty="0"/>
              <a:t>agreements on lower cost hardware, removes our </a:t>
            </a:r>
            <a:r>
              <a:rPr lang="en-US" dirty="0" smtClean="0"/>
              <a:t>dependency  on expensive tape </a:t>
            </a:r>
            <a:r>
              <a:rPr lang="en-US" dirty="0"/>
              <a:t>backups and eliminates the single point of failure. </a:t>
            </a:r>
            <a:r>
              <a:rPr lang="en-US" dirty="0" smtClean="0"/>
              <a:t>It’s </a:t>
            </a:r>
            <a:r>
              <a:rPr lang="en-US" dirty="0"/>
              <a:t>availability </a:t>
            </a:r>
            <a:r>
              <a:rPr lang="en-US" dirty="0" smtClean="0"/>
              <a:t>based on </a:t>
            </a:r>
            <a:r>
              <a:rPr lang="en-US" dirty="0"/>
              <a:t>software, not dependent on hardware</a:t>
            </a:r>
            <a:r>
              <a:rPr lang="en-US" dirty="0" smtClean="0"/>
              <a:t>.”</a:t>
            </a:r>
            <a:endParaRPr lang="en-US" sz="1600" dirty="0" smtClean="0"/>
          </a:p>
          <a:p>
            <a:pPr algn="r" eaLnBrk="0" hangingPunct="0">
              <a:lnSpc>
                <a:spcPct val="90000"/>
              </a:lnSpc>
              <a:spcBef>
                <a:spcPct val="30000"/>
              </a:spcBef>
              <a:buClr>
                <a:schemeClr val="folHlink"/>
              </a:buClr>
              <a:buSzPct val="75000"/>
              <a:buFont typeface="Wingdings 2" pitchFamily="18" charset="2"/>
              <a:buNone/>
            </a:pPr>
            <a:r>
              <a:rPr lang="en-US" sz="1200" dirty="0" smtClean="0"/>
              <a:t>– </a:t>
            </a:r>
            <a:r>
              <a:rPr lang="en-US" sz="1200" b="1" dirty="0" smtClean="0"/>
              <a:t>Kyryl Perederiy, Senior Systems Engineer, Microsoft IT</a:t>
            </a:r>
            <a:endParaRPr lang="en-US" sz="1200" b="1" dirty="0"/>
          </a:p>
        </p:txBody>
      </p:sp>
      <p:sp>
        <p:nvSpPr>
          <p:cNvPr id="8" name="Rectangle 7"/>
          <p:cNvSpPr/>
          <p:nvPr/>
        </p:nvSpPr>
        <p:spPr>
          <a:xfrm>
            <a:off x="381000" y="6096000"/>
            <a:ext cx="8382000" cy="369332"/>
          </a:xfrm>
          <a:prstGeom prst="rect">
            <a:avLst/>
          </a:prstGeom>
        </p:spPr>
        <p:txBody>
          <a:bodyPr wrap="square">
            <a:spAutoFit/>
          </a:bodyPr>
          <a:lstStyle/>
          <a:p>
            <a:pPr algn="ctr"/>
            <a:r>
              <a:rPr lang="en-US" dirty="0" smtClean="0">
                <a:hlinkClick r:id="rId3"/>
              </a:rPr>
              <a:t>http://www.microsoft.com/technet/itshowcase/content/64bitexchange2007.mspx</a:t>
            </a:r>
            <a:endParaRPr lang="en-US" dirty="0" smtClean="0"/>
          </a:p>
        </p:txBody>
      </p:sp>
      <p:sp>
        <p:nvSpPr>
          <p:cNvPr id="11" name="Title 10"/>
          <p:cNvSpPr>
            <a:spLocks noGrp="1"/>
          </p:cNvSpPr>
          <p:nvPr>
            <p:ph type="title"/>
          </p:nvPr>
        </p:nvSpPr>
        <p:spPr>
          <a:xfrm>
            <a:off x="381000" y="381000"/>
            <a:ext cx="8382000" cy="1052596"/>
          </a:xfrm>
        </p:spPr>
        <p:txBody>
          <a:bodyPr/>
          <a:lstStyle/>
          <a:p>
            <a:r>
              <a:rPr lang="en-US" sz="4400" dirty="0" smtClean="0">
                <a:sym typeface="Wingdings" pitchFamily="2" charset="2"/>
              </a:rPr>
              <a:t>Microsoft IT Case Study</a:t>
            </a:r>
            <a:r>
              <a:rPr lang="en-US" dirty="0" smtClean="0">
                <a:sym typeface="Wingdings" pitchFamily="2" charset="2"/>
              </a:rPr>
              <a:t/>
            </a:r>
            <a:br>
              <a:rPr lang="en-US" dirty="0" smtClean="0">
                <a:sym typeface="Wingdings" pitchFamily="2" charset="2"/>
              </a:rPr>
            </a:br>
            <a:r>
              <a:rPr lang="en-US" sz="3200" dirty="0" smtClean="0">
                <a:solidFill>
                  <a:schemeClr val="accent1">
                    <a:lumMod val="20000"/>
                    <a:lumOff val="80000"/>
                  </a:schemeClr>
                </a:solidFill>
                <a:sym typeface="Wingdings" pitchFamily="2" charset="2"/>
              </a:rPr>
              <a:t>Reducing the total cost of ownership</a:t>
            </a:r>
            <a:endParaRPr lang="en-US" sz="3600" dirty="0">
              <a:solidFill>
                <a:schemeClr val="accent1">
                  <a:lumMod val="20000"/>
                  <a:lumOff val="80000"/>
                </a:schemeClr>
              </a:solidFill>
            </a:endParaRPr>
          </a:p>
        </p:txBody>
      </p:sp>
      <p:sp>
        <p:nvSpPr>
          <p:cNvPr id="16" name="Text Placeholder 15"/>
          <p:cNvSpPr>
            <a:spLocks noGrp="1"/>
          </p:cNvSpPr>
          <p:nvPr>
            <p:ph type="body" sz="quarter" idx="10"/>
          </p:nvPr>
        </p:nvSpPr>
        <p:spPr>
          <a:xfrm>
            <a:off x="381000" y="1905000"/>
            <a:ext cx="8382000" cy="2283702"/>
          </a:xfrm>
        </p:spPr>
        <p:txBody>
          <a:bodyPr/>
          <a:lstStyle/>
          <a:p>
            <a:pPr marL="285750" indent="-285750"/>
            <a:r>
              <a:rPr lang="en-US" sz="2800" dirty="0" smtClean="0"/>
              <a:t>$5 million a year savings on high availability</a:t>
            </a:r>
          </a:p>
          <a:p>
            <a:pPr marL="571500" lvl="1" indent="-285750"/>
            <a:r>
              <a:rPr lang="en-US" sz="2400" dirty="0" smtClean="0"/>
              <a:t>Cluster Continuous Replication replaces tape backups</a:t>
            </a:r>
          </a:p>
          <a:p>
            <a:pPr marL="285750" indent="-285750"/>
            <a:r>
              <a:rPr lang="en-US" sz="2800" dirty="0" smtClean="0"/>
              <a:t>50% reduction in storage costs with 64-bit</a:t>
            </a:r>
          </a:p>
          <a:p>
            <a:pPr marL="285750" indent="-285750"/>
            <a:r>
              <a:rPr lang="en-US" sz="2800" dirty="0" smtClean="0"/>
              <a:t>10 fold increase in user’s quota</a:t>
            </a:r>
          </a:p>
          <a:p>
            <a:pPr marL="285750" indent="-285750"/>
            <a:r>
              <a:rPr lang="en-US" sz="2800" dirty="0" smtClean="0"/>
              <a:t>User migration in a quarter of the time</a:t>
            </a:r>
            <a:endParaRPr lang="en-US" sz="2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762000" y="4572001"/>
            <a:ext cx="7620000" cy="1524000"/>
          </a:xfrm>
          <a:prstGeom prst="roundRect">
            <a:avLst>
              <a:gd name="adj" fmla="val 11980"/>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6" name="Title 1"/>
          <p:cNvSpPr>
            <a:spLocks noGrp="1"/>
          </p:cNvSpPr>
          <p:nvPr>
            <p:ph type="title"/>
          </p:nvPr>
        </p:nvSpPr>
        <p:spPr>
          <a:xfrm>
            <a:off x="381000" y="381000"/>
            <a:ext cx="8382000" cy="1052596"/>
          </a:xfrm>
        </p:spPr>
        <p:txBody>
          <a:bodyPr/>
          <a:lstStyle/>
          <a:p>
            <a:r>
              <a:rPr lang="en-US" sz="4400" dirty="0" smtClean="0"/>
              <a:t>Emory University Case Study</a:t>
            </a:r>
            <a:r>
              <a:rPr lang="en-US" dirty="0" smtClean="0"/>
              <a:t/>
            </a:r>
            <a:br>
              <a:rPr lang="en-US" dirty="0" smtClean="0"/>
            </a:br>
            <a:r>
              <a:rPr sz="3200" smtClean="0">
                <a:solidFill>
                  <a:schemeClr val="accent1">
                    <a:lumMod val="20000"/>
                    <a:lumOff val="80000"/>
                  </a:schemeClr>
                </a:solidFill>
              </a:rPr>
              <a:t>Projected</a:t>
            </a:r>
            <a:r>
              <a:rPr lang="en-US" sz="3200" dirty="0" smtClean="0">
                <a:solidFill>
                  <a:schemeClr val="accent1">
                    <a:lumMod val="20000"/>
                    <a:lumOff val="80000"/>
                  </a:schemeClr>
                </a:solidFill>
              </a:rPr>
              <a:t> savings with Exchange Server 2007</a:t>
            </a:r>
            <a:endParaRPr lang="en-US" sz="3600" dirty="0">
              <a:solidFill>
                <a:schemeClr val="accent1">
                  <a:lumMod val="20000"/>
                  <a:lumOff val="80000"/>
                </a:schemeClr>
              </a:solidFill>
            </a:endParaRPr>
          </a:p>
        </p:txBody>
      </p:sp>
      <p:sp>
        <p:nvSpPr>
          <p:cNvPr id="5" name="Content Placeholder 4"/>
          <p:cNvSpPr>
            <a:spLocks noGrp="1"/>
          </p:cNvSpPr>
          <p:nvPr>
            <p:ph type="body" sz="quarter" idx="10"/>
          </p:nvPr>
        </p:nvSpPr>
        <p:spPr>
          <a:xfrm>
            <a:off x="381000" y="1600200"/>
            <a:ext cx="8382000" cy="2748445"/>
          </a:xfrm>
        </p:spPr>
        <p:txBody>
          <a:bodyPr/>
          <a:lstStyle/>
          <a:p>
            <a:pPr marL="228600" indent="-228600"/>
            <a:r>
              <a:rPr lang="en-US" sz="2000" dirty="0" smtClean="0"/>
              <a:t>Expected productivity gains</a:t>
            </a:r>
          </a:p>
          <a:p>
            <a:pPr marL="457200" lvl="1" indent="-228600"/>
            <a:r>
              <a:rPr lang="en-US" sz="1800" dirty="0" smtClean="0"/>
              <a:t>$700K saved annually with Unified Messaging</a:t>
            </a:r>
          </a:p>
          <a:p>
            <a:pPr marL="457200" lvl="1" indent="-228600"/>
            <a:r>
              <a:rPr lang="en-US" sz="1800" dirty="0" smtClean="0"/>
              <a:t>$1.2M annual savings through improved search</a:t>
            </a:r>
          </a:p>
          <a:p>
            <a:pPr marL="457200" lvl="1" indent="-228600"/>
            <a:r>
              <a:rPr lang="en-US" sz="1800" dirty="0" smtClean="0"/>
              <a:t>$3M saved annually with Calendar Concierge</a:t>
            </a:r>
          </a:p>
          <a:p>
            <a:pPr marL="228600" indent="-228600"/>
            <a:r>
              <a:rPr lang="en-US" sz="2000" dirty="0" smtClean="0"/>
              <a:t>Planned operational efficiency gains</a:t>
            </a:r>
          </a:p>
          <a:p>
            <a:pPr marL="457200" lvl="1" indent="-228600"/>
            <a:r>
              <a:rPr lang="en-US" sz="1800" dirty="0" smtClean="0"/>
              <a:t>750 hours per year saved on administrative tasks</a:t>
            </a:r>
          </a:p>
          <a:p>
            <a:pPr marL="457200" lvl="1" indent="-228600"/>
            <a:r>
              <a:rPr lang="en-US" sz="1800" dirty="0" smtClean="0"/>
              <a:t>Double the number of users per server with 64-bit</a:t>
            </a:r>
          </a:p>
          <a:p>
            <a:pPr marL="457200" lvl="1" indent="-228600"/>
            <a:r>
              <a:rPr lang="en-US" sz="1800" dirty="0" smtClean="0"/>
              <a:t>50% reduction in storage costs with reduced I/O requirements</a:t>
            </a:r>
          </a:p>
          <a:p>
            <a:pPr marL="457200" lvl="1" indent="-228600"/>
            <a:r>
              <a:rPr lang="en-US" sz="1800" dirty="0" smtClean="0"/>
              <a:t>Up to 50% less Outlook help desk calls with AutoDiscover </a:t>
            </a:r>
          </a:p>
        </p:txBody>
      </p:sp>
      <p:sp>
        <p:nvSpPr>
          <p:cNvPr id="4" name="TextBox 3"/>
          <p:cNvSpPr txBox="1"/>
          <p:nvPr/>
        </p:nvSpPr>
        <p:spPr>
          <a:xfrm>
            <a:off x="1028700" y="4573250"/>
            <a:ext cx="7086601" cy="1446550"/>
          </a:xfrm>
          <a:prstGeom prst="rect">
            <a:avLst/>
          </a:prstGeom>
          <a:noFill/>
        </p:spPr>
        <p:txBody>
          <a:bodyPr wrap="square" rtlCol="0">
            <a:spAutoFit/>
          </a:bodyPr>
          <a:lstStyle/>
          <a:p>
            <a:pPr marL="63500" indent="-63500"/>
            <a:r>
              <a:rPr lang="en-US" dirty="0" smtClean="0"/>
              <a:t>“Web browser access, phone access, voice mail in the inbox – </a:t>
            </a:r>
            <a:br>
              <a:rPr lang="en-US" dirty="0" smtClean="0"/>
            </a:br>
            <a:r>
              <a:rPr lang="en-US" dirty="0" smtClean="0"/>
              <a:t>all of these features are important for our users, who have diverse</a:t>
            </a:r>
            <a:br>
              <a:rPr lang="en-US" dirty="0" smtClean="0"/>
            </a:br>
            <a:r>
              <a:rPr lang="en-US" dirty="0" smtClean="0"/>
              <a:t>jobs and diverse needs and need to be able to work from anywhere.”</a:t>
            </a:r>
            <a:r>
              <a:rPr lang="en-US" sz="1600" dirty="0" smtClean="0"/>
              <a:t/>
            </a:r>
            <a:br>
              <a:rPr lang="en-US" sz="1600" dirty="0" smtClean="0"/>
            </a:br>
            <a:r>
              <a:rPr lang="en-US" sz="1600" dirty="0" smtClean="0"/>
              <a:t>		</a:t>
            </a:r>
            <a:r>
              <a:rPr lang="en-US" sz="1200" dirty="0" smtClean="0"/>
              <a:t>– </a:t>
            </a:r>
            <a:r>
              <a:rPr lang="en-US" sz="1200" b="1" dirty="0" smtClean="0"/>
              <a:t>James Reed, Lead Exchange Administrator, Emory University</a:t>
            </a:r>
          </a:p>
        </p:txBody>
      </p:sp>
      <p:sp>
        <p:nvSpPr>
          <p:cNvPr id="8" name="Rectangle 7"/>
          <p:cNvSpPr/>
          <p:nvPr/>
        </p:nvSpPr>
        <p:spPr>
          <a:xfrm>
            <a:off x="381000" y="6096000"/>
            <a:ext cx="8382000" cy="369332"/>
          </a:xfrm>
          <a:prstGeom prst="rect">
            <a:avLst/>
          </a:prstGeom>
        </p:spPr>
        <p:txBody>
          <a:bodyPr wrap="square">
            <a:spAutoFit/>
          </a:bodyPr>
          <a:lstStyle/>
          <a:p>
            <a:pPr algn="ctr"/>
            <a:r>
              <a:rPr lang="en-US" dirty="0" smtClean="0">
                <a:hlinkClick r:id="rId3"/>
              </a:rPr>
              <a:t>http://www.microsoft.com/exchange/evaluation/upgrade/bvwhitepaper.mspx</a:t>
            </a: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C:\Program Files\Microsoft Resource DVD Artwork\DVD_ART\Artwork_Imagery\Shapes and Graphics\Map Globe\world map Transparent blue.png"/>
          <p:cNvPicPr>
            <a:picLocks noChangeAspect="1" noChangeArrowheads="1"/>
          </p:cNvPicPr>
          <p:nvPr/>
        </p:nvPicPr>
        <p:blipFill>
          <a:blip r:embed="rId3"/>
          <a:srcRect/>
          <a:stretch>
            <a:fillRect/>
          </a:stretch>
        </p:blipFill>
        <p:spPr bwMode="auto">
          <a:xfrm>
            <a:off x="958219" y="926363"/>
            <a:ext cx="7042781" cy="3632937"/>
          </a:xfrm>
          <a:prstGeom prst="rect">
            <a:avLst/>
          </a:prstGeom>
          <a:noFill/>
        </p:spPr>
      </p:pic>
      <p:pic>
        <p:nvPicPr>
          <p:cNvPr id="15364" name="Picture 3"/>
          <p:cNvPicPr>
            <a:picLocks noChangeAspect="1" noChangeArrowheads="1"/>
          </p:cNvPicPr>
          <p:nvPr/>
        </p:nvPicPr>
        <p:blipFill>
          <a:blip r:embed="rId4"/>
          <a:srcRect/>
          <a:stretch>
            <a:fillRect/>
          </a:stretch>
        </p:blipFill>
        <p:spPr bwMode="auto">
          <a:xfrm>
            <a:off x="4563240" y="1481713"/>
            <a:ext cx="403493" cy="392561"/>
          </a:xfrm>
          <a:prstGeom prst="ellipse">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5" name="Picture 4"/>
          <p:cNvPicPr>
            <a:picLocks noChangeAspect="1" noChangeArrowheads="1"/>
          </p:cNvPicPr>
          <p:nvPr/>
        </p:nvPicPr>
        <p:blipFill>
          <a:blip r:embed="rId5"/>
          <a:srcRect/>
          <a:stretch>
            <a:fillRect/>
          </a:stretch>
        </p:blipFill>
        <p:spPr bwMode="auto">
          <a:xfrm>
            <a:off x="4856689" y="1089152"/>
            <a:ext cx="586898" cy="190439"/>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6" name="Picture 5"/>
          <p:cNvPicPr>
            <a:picLocks noChangeAspect="1" noChangeArrowheads="1"/>
          </p:cNvPicPr>
          <p:nvPr/>
        </p:nvPicPr>
        <p:blipFill>
          <a:blip r:embed="rId6"/>
          <a:srcRect/>
          <a:stretch>
            <a:fillRect/>
          </a:stretch>
        </p:blipFill>
        <p:spPr bwMode="auto">
          <a:xfrm>
            <a:off x="1511368" y="1593873"/>
            <a:ext cx="821658" cy="21497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7" name="Picture 6"/>
          <p:cNvPicPr>
            <a:picLocks noChangeAspect="1" noChangeArrowheads="1"/>
          </p:cNvPicPr>
          <p:nvPr/>
        </p:nvPicPr>
        <p:blipFill>
          <a:blip r:embed="rId7"/>
          <a:srcRect/>
          <a:stretch>
            <a:fillRect/>
          </a:stretch>
        </p:blipFill>
        <p:spPr bwMode="auto">
          <a:xfrm>
            <a:off x="2156956" y="2210754"/>
            <a:ext cx="586898" cy="17291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8" name="Picture 8"/>
          <p:cNvPicPr>
            <a:picLocks noChangeAspect="1" noChangeArrowheads="1"/>
          </p:cNvPicPr>
          <p:nvPr/>
        </p:nvPicPr>
        <p:blipFill>
          <a:blip r:embed="rId8"/>
          <a:srcRect/>
          <a:stretch>
            <a:fillRect/>
          </a:stretch>
        </p:blipFill>
        <p:spPr bwMode="auto">
          <a:xfrm>
            <a:off x="2567785" y="1706033"/>
            <a:ext cx="880348" cy="16824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9" name="Picture 9"/>
          <p:cNvPicPr>
            <a:picLocks noChangeAspect="1" noChangeArrowheads="1"/>
          </p:cNvPicPr>
          <p:nvPr/>
        </p:nvPicPr>
        <p:blipFill>
          <a:blip r:embed="rId9"/>
          <a:srcRect/>
          <a:stretch>
            <a:fillRect/>
          </a:stretch>
        </p:blipFill>
        <p:spPr bwMode="auto">
          <a:xfrm>
            <a:off x="3037304" y="2042514"/>
            <a:ext cx="733623" cy="18927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0" name="Picture 10"/>
          <p:cNvPicPr>
            <a:picLocks noChangeAspect="1" noChangeArrowheads="1"/>
          </p:cNvPicPr>
          <p:nvPr/>
        </p:nvPicPr>
        <p:blipFill>
          <a:blip r:embed="rId10"/>
          <a:srcRect/>
          <a:stretch>
            <a:fillRect/>
          </a:stretch>
        </p:blipFill>
        <p:spPr bwMode="auto">
          <a:xfrm>
            <a:off x="5443587" y="3500596"/>
            <a:ext cx="1155457" cy="16590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1" name="Picture 11"/>
          <p:cNvPicPr>
            <a:picLocks noChangeAspect="1" noChangeArrowheads="1"/>
          </p:cNvPicPr>
          <p:nvPr/>
        </p:nvPicPr>
        <p:blipFill>
          <a:blip r:embed="rId11"/>
          <a:srcRect/>
          <a:stretch>
            <a:fillRect/>
          </a:stretch>
        </p:blipFill>
        <p:spPr bwMode="auto">
          <a:xfrm>
            <a:off x="5326207" y="2883715"/>
            <a:ext cx="568558" cy="21497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3" name="Picture 15"/>
          <p:cNvPicPr>
            <a:picLocks noChangeAspect="1" noChangeArrowheads="1"/>
          </p:cNvPicPr>
          <p:nvPr/>
        </p:nvPicPr>
        <p:blipFill>
          <a:blip r:embed="rId12"/>
          <a:srcRect/>
          <a:stretch>
            <a:fillRect/>
          </a:stretch>
        </p:blipFill>
        <p:spPr bwMode="auto">
          <a:xfrm>
            <a:off x="1687437" y="2659394"/>
            <a:ext cx="821658" cy="24885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4" name="Picture 18"/>
          <p:cNvPicPr>
            <a:picLocks noChangeAspect="1" noChangeArrowheads="1"/>
          </p:cNvPicPr>
          <p:nvPr/>
        </p:nvPicPr>
        <p:blipFill>
          <a:blip r:embed="rId13"/>
          <a:srcRect/>
          <a:stretch>
            <a:fillRect/>
          </a:stretch>
        </p:blipFill>
        <p:spPr bwMode="auto">
          <a:xfrm>
            <a:off x="6265245" y="2547235"/>
            <a:ext cx="821658" cy="184597"/>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5" name="Picture 20"/>
          <p:cNvPicPr>
            <a:picLocks noChangeAspect="1" noChangeArrowheads="1"/>
          </p:cNvPicPr>
          <p:nvPr/>
        </p:nvPicPr>
        <p:blipFill>
          <a:blip r:embed="rId14"/>
          <a:srcRect/>
          <a:stretch>
            <a:fillRect/>
          </a:stretch>
        </p:blipFill>
        <p:spPr bwMode="auto">
          <a:xfrm>
            <a:off x="1804817" y="3192155"/>
            <a:ext cx="880348" cy="13669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6" name="Picture 3"/>
          <p:cNvPicPr>
            <a:picLocks noChangeAspect="1" noChangeArrowheads="1"/>
          </p:cNvPicPr>
          <p:nvPr/>
        </p:nvPicPr>
        <p:blipFill>
          <a:blip r:embed="rId15"/>
          <a:srcRect/>
          <a:stretch>
            <a:fillRect/>
          </a:stretch>
        </p:blipFill>
        <p:spPr bwMode="auto">
          <a:xfrm>
            <a:off x="3154683" y="3612756"/>
            <a:ext cx="410829" cy="38905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7" name="Picture 4"/>
          <p:cNvPicPr>
            <a:picLocks noChangeAspect="1" noChangeArrowheads="1"/>
          </p:cNvPicPr>
          <p:nvPr/>
        </p:nvPicPr>
        <p:blipFill>
          <a:blip r:embed="rId16"/>
          <a:srcRect/>
          <a:stretch>
            <a:fillRect/>
          </a:stretch>
        </p:blipFill>
        <p:spPr bwMode="auto">
          <a:xfrm>
            <a:off x="2156956" y="1257392"/>
            <a:ext cx="762968" cy="21380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8" name="Picture 5"/>
          <p:cNvPicPr>
            <a:picLocks noChangeAspect="1" noChangeArrowheads="1"/>
          </p:cNvPicPr>
          <p:nvPr/>
        </p:nvPicPr>
        <p:blipFill>
          <a:blip r:embed="rId17"/>
          <a:srcRect/>
          <a:stretch>
            <a:fillRect/>
          </a:stretch>
        </p:blipFill>
        <p:spPr bwMode="auto">
          <a:xfrm>
            <a:off x="6441314" y="2210754"/>
            <a:ext cx="821658" cy="13786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9" name="Picture 7"/>
          <p:cNvPicPr>
            <a:picLocks noChangeAspect="1" noChangeArrowheads="1"/>
          </p:cNvPicPr>
          <p:nvPr/>
        </p:nvPicPr>
        <p:blipFill>
          <a:blip r:embed="rId18"/>
          <a:srcRect/>
          <a:stretch>
            <a:fillRect/>
          </a:stretch>
        </p:blipFill>
        <p:spPr bwMode="auto">
          <a:xfrm>
            <a:off x="3565512" y="1313473"/>
            <a:ext cx="645588" cy="219647"/>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0" name="Picture 8"/>
          <p:cNvPicPr>
            <a:picLocks noChangeAspect="1" noChangeArrowheads="1"/>
          </p:cNvPicPr>
          <p:nvPr/>
        </p:nvPicPr>
        <p:blipFill>
          <a:blip r:embed="rId19"/>
          <a:srcRect/>
          <a:stretch>
            <a:fillRect/>
          </a:stretch>
        </p:blipFill>
        <p:spPr bwMode="auto">
          <a:xfrm>
            <a:off x="1511368" y="1930353"/>
            <a:ext cx="821658" cy="195112"/>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1" name="Picture 9"/>
          <p:cNvPicPr>
            <a:picLocks noChangeAspect="1" noChangeArrowheads="1"/>
          </p:cNvPicPr>
          <p:nvPr/>
        </p:nvPicPr>
        <p:blipFill>
          <a:blip r:embed="rId20"/>
          <a:srcRect/>
          <a:stretch>
            <a:fillRect/>
          </a:stretch>
        </p:blipFill>
        <p:spPr bwMode="auto">
          <a:xfrm>
            <a:off x="4093721" y="2042513"/>
            <a:ext cx="821658" cy="174082"/>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2" name="Picture 10"/>
          <p:cNvPicPr>
            <a:picLocks noChangeAspect="1" noChangeArrowheads="1"/>
          </p:cNvPicPr>
          <p:nvPr/>
        </p:nvPicPr>
        <p:blipFill>
          <a:blip r:embed="rId21"/>
          <a:srcRect/>
          <a:stretch>
            <a:fillRect/>
          </a:stretch>
        </p:blipFill>
        <p:spPr bwMode="auto">
          <a:xfrm>
            <a:off x="5150138" y="1425633"/>
            <a:ext cx="759300" cy="15772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3" name="Picture 11"/>
          <p:cNvPicPr>
            <a:picLocks noChangeAspect="1" noChangeArrowheads="1"/>
          </p:cNvPicPr>
          <p:nvPr/>
        </p:nvPicPr>
        <p:blipFill>
          <a:blip r:embed="rId22"/>
          <a:srcRect/>
          <a:stretch>
            <a:fillRect/>
          </a:stretch>
        </p:blipFill>
        <p:spPr bwMode="auto">
          <a:xfrm>
            <a:off x="5091448" y="1818193"/>
            <a:ext cx="751964" cy="22899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4" name="Picture 12"/>
          <p:cNvPicPr>
            <a:picLocks noChangeAspect="1" noChangeArrowheads="1"/>
          </p:cNvPicPr>
          <p:nvPr/>
        </p:nvPicPr>
        <p:blipFill>
          <a:blip r:embed="rId23"/>
          <a:srcRect/>
          <a:stretch>
            <a:fillRect/>
          </a:stretch>
        </p:blipFill>
        <p:spPr bwMode="auto">
          <a:xfrm>
            <a:off x="2685165" y="2435074"/>
            <a:ext cx="528209" cy="26287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5" name="Picture 13"/>
          <p:cNvPicPr>
            <a:picLocks noChangeAspect="1" noChangeArrowheads="1"/>
          </p:cNvPicPr>
          <p:nvPr/>
        </p:nvPicPr>
        <p:blipFill>
          <a:blip r:embed="rId24"/>
          <a:srcRect/>
          <a:stretch>
            <a:fillRect/>
          </a:stretch>
        </p:blipFill>
        <p:spPr bwMode="auto">
          <a:xfrm>
            <a:off x="3682892" y="2378994"/>
            <a:ext cx="1056417" cy="16473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6" name="Picture 14"/>
          <p:cNvPicPr>
            <a:picLocks noChangeAspect="1" noChangeArrowheads="1"/>
          </p:cNvPicPr>
          <p:nvPr/>
        </p:nvPicPr>
        <p:blipFill>
          <a:blip r:embed="rId25"/>
          <a:srcRect/>
          <a:stretch>
            <a:fillRect/>
          </a:stretch>
        </p:blipFill>
        <p:spPr bwMode="auto">
          <a:xfrm>
            <a:off x="5619657" y="2266834"/>
            <a:ext cx="645588" cy="16824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7" name="Picture 15"/>
          <p:cNvPicPr>
            <a:picLocks noChangeAspect="1" noChangeArrowheads="1"/>
          </p:cNvPicPr>
          <p:nvPr/>
        </p:nvPicPr>
        <p:blipFill>
          <a:blip r:embed="rId26"/>
          <a:srcRect/>
          <a:stretch>
            <a:fillRect/>
          </a:stretch>
        </p:blipFill>
        <p:spPr bwMode="auto">
          <a:xfrm>
            <a:off x="5971796" y="1649953"/>
            <a:ext cx="645588" cy="22432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8" name="Picture 16"/>
          <p:cNvPicPr>
            <a:picLocks noChangeAspect="1" noChangeArrowheads="1"/>
          </p:cNvPicPr>
          <p:nvPr/>
        </p:nvPicPr>
        <p:blipFill>
          <a:blip r:embed="rId27"/>
          <a:srcRect/>
          <a:stretch>
            <a:fillRect/>
          </a:stretch>
        </p:blipFill>
        <p:spPr bwMode="auto">
          <a:xfrm>
            <a:off x="3800272" y="3051955"/>
            <a:ext cx="410829" cy="372699"/>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9" name="Picture 17"/>
          <p:cNvPicPr>
            <a:picLocks noChangeAspect="1" noChangeArrowheads="1"/>
          </p:cNvPicPr>
          <p:nvPr/>
        </p:nvPicPr>
        <p:blipFill>
          <a:blip r:embed="rId28"/>
          <a:srcRect/>
          <a:stretch>
            <a:fillRect/>
          </a:stretch>
        </p:blipFill>
        <p:spPr bwMode="auto">
          <a:xfrm>
            <a:off x="4269790" y="2715474"/>
            <a:ext cx="821658" cy="22432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90" name="Picture 3"/>
          <p:cNvPicPr>
            <a:picLocks noChangeAspect="1" noChangeArrowheads="1"/>
          </p:cNvPicPr>
          <p:nvPr/>
        </p:nvPicPr>
        <p:blipFill>
          <a:blip r:embed="rId29"/>
          <a:srcRect/>
          <a:stretch>
            <a:fillRect/>
          </a:stretch>
        </p:blipFill>
        <p:spPr bwMode="auto">
          <a:xfrm>
            <a:off x="4211100" y="976993"/>
            <a:ext cx="553886" cy="32947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91" name="Picture 3"/>
          <p:cNvPicPr>
            <a:picLocks noChangeAspect="1" noChangeArrowheads="1"/>
          </p:cNvPicPr>
          <p:nvPr/>
        </p:nvPicPr>
        <p:blipFill>
          <a:blip r:embed="rId30"/>
          <a:srcRect/>
          <a:stretch>
            <a:fillRect/>
          </a:stretch>
        </p:blipFill>
        <p:spPr bwMode="auto">
          <a:xfrm>
            <a:off x="6793453" y="1593873"/>
            <a:ext cx="448733" cy="434621"/>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93" name="Picture 33" descr="orange.com"/>
          <p:cNvPicPr>
            <a:picLocks noChangeAspect="1" noChangeArrowheads="1"/>
          </p:cNvPicPr>
          <p:nvPr/>
        </p:nvPicPr>
        <p:blipFill>
          <a:blip r:embed="rId31"/>
          <a:srcRect/>
          <a:stretch>
            <a:fillRect/>
          </a:stretch>
        </p:blipFill>
        <p:spPr bwMode="auto">
          <a:xfrm>
            <a:off x="3858961" y="1649953"/>
            <a:ext cx="293449" cy="28040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sp>
        <p:nvSpPr>
          <p:cNvPr id="35" name="Title 34"/>
          <p:cNvSpPr>
            <a:spLocks noGrp="1"/>
          </p:cNvSpPr>
          <p:nvPr>
            <p:ph type="title"/>
          </p:nvPr>
        </p:nvSpPr>
        <p:spPr>
          <a:xfrm>
            <a:off x="381000" y="381000"/>
            <a:ext cx="8382000" cy="443198"/>
          </a:xfrm>
        </p:spPr>
        <p:txBody>
          <a:bodyPr/>
          <a:lstStyle/>
          <a:p>
            <a:r>
              <a:rPr lang="en-US" sz="3200" dirty="0" smtClean="0"/>
              <a:t>Exchange Server 2007 Deployments Worldwide</a:t>
            </a:r>
            <a:endParaRPr lang="en-US" sz="3200" dirty="0"/>
          </a:p>
        </p:txBody>
      </p:sp>
      <p:sp>
        <p:nvSpPr>
          <p:cNvPr id="34" name="Rounded Rectangle 33"/>
          <p:cNvSpPr/>
          <p:nvPr/>
        </p:nvSpPr>
        <p:spPr bwMode="auto">
          <a:xfrm>
            <a:off x="1447800" y="4572001"/>
            <a:ext cx="4343400" cy="1524000"/>
          </a:xfrm>
          <a:prstGeom prst="roundRect">
            <a:avLst>
              <a:gd name="adj" fmla="val 11980"/>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pic>
        <p:nvPicPr>
          <p:cNvPr id="36" name="Picture 3"/>
          <p:cNvPicPr>
            <a:picLocks noChangeAspect="1" noChangeArrowheads="1"/>
          </p:cNvPicPr>
          <p:nvPr/>
        </p:nvPicPr>
        <p:blipFill>
          <a:blip r:embed="rId32" cstate="print"/>
          <a:srcRect/>
          <a:stretch>
            <a:fillRect/>
          </a:stretch>
        </p:blipFill>
        <p:spPr bwMode="auto">
          <a:xfrm>
            <a:off x="6858000" y="4191000"/>
            <a:ext cx="1870601" cy="2438400"/>
          </a:xfrm>
          <a:prstGeom prst="rect">
            <a:avLst/>
          </a:prstGeom>
          <a:noFill/>
          <a:ln w="9525">
            <a:noFill/>
            <a:miter lim="800000"/>
            <a:headEnd/>
            <a:tailEnd/>
          </a:ln>
          <a:effectLst/>
        </p:spPr>
      </p:pic>
      <p:sp>
        <p:nvSpPr>
          <p:cNvPr id="37" name="TextBox 36"/>
          <p:cNvSpPr txBox="1"/>
          <p:nvPr/>
        </p:nvSpPr>
        <p:spPr>
          <a:xfrm>
            <a:off x="-609600" y="6096000"/>
            <a:ext cx="8382000" cy="369332"/>
          </a:xfrm>
          <a:prstGeom prst="rect">
            <a:avLst/>
          </a:prstGeom>
          <a:noFill/>
        </p:spPr>
        <p:txBody>
          <a:bodyPr wrap="square" rtlCol="0">
            <a:spAutoFit/>
          </a:bodyPr>
          <a:lstStyle/>
          <a:p>
            <a:pPr algn="ctr"/>
            <a:r>
              <a:rPr lang="en-US" dirty="0" smtClean="0">
                <a:hlinkClick r:id="rId33"/>
              </a:rPr>
              <a:t>http://www.microsoft.com/exchange/evaluation/default.mspx</a:t>
            </a:r>
            <a:endParaRPr lang="en-US" sz="1400" dirty="0"/>
          </a:p>
        </p:txBody>
      </p:sp>
      <p:sp>
        <p:nvSpPr>
          <p:cNvPr id="38" name="Content Placeholder 1"/>
          <p:cNvSpPr txBox="1">
            <a:spLocks/>
          </p:cNvSpPr>
          <p:nvPr/>
        </p:nvSpPr>
        <p:spPr>
          <a:xfrm>
            <a:off x="1676400" y="4648200"/>
            <a:ext cx="4114800" cy="1306172"/>
          </a:xfrm>
          <a:prstGeom prst="rect">
            <a:avLst/>
          </a:prstGeom>
        </p:spPr>
        <p:txBody>
          <a:bodyPr/>
          <a:lstStyle/>
          <a:p>
            <a:pPr marL="347663" marR="0" lvl="0" indent="-347663" fontAlgn="auto">
              <a:lnSpc>
                <a:spcPct val="90000"/>
              </a:lnSpc>
              <a:spcBef>
                <a:spcPct val="20000"/>
              </a:spcBef>
              <a:spcAft>
                <a:spcPts val="0"/>
              </a:spcAft>
              <a:buClrTx/>
              <a:buSzPct val="80000"/>
              <a:tabLst/>
              <a:defRPr/>
            </a:pPr>
            <a:r>
              <a:rPr lang="en-US" sz="2000" b="1" dirty="0" smtClean="0"/>
              <a:t>Evaluate Exchange Server 2007</a:t>
            </a:r>
          </a:p>
          <a:p>
            <a:pPr marL="347663" marR="0" lvl="0" indent="-347663" fontAlgn="auto">
              <a:lnSpc>
                <a:spcPct val="90000"/>
              </a:lnSpc>
              <a:spcBef>
                <a:spcPct val="20000"/>
              </a:spcBef>
              <a:spcAft>
                <a:spcPts val="0"/>
              </a:spcAft>
              <a:buClrTx/>
              <a:buSzPct val="80000"/>
              <a:buBlip>
                <a:blip r:embed="rId34"/>
              </a:buBlip>
              <a:tabLst/>
              <a:defRPr/>
            </a:pPr>
            <a:r>
              <a:rPr lang="en-US" sz="2000" dirty="0" smtClean="0"/>
              <a:t>64-bit and 32-bit trial</a:t>
            </a:r>
          </a:p>
          <a:p>
            <a:pPr marL="347663" marR="0" lvl="0" indent="-347663" fontAlgn="auto">
              <a:lnSpc>
                <a:spcPct val="90000"/>
              </a:lnSpc>
              <a:spcBef>
                <a:spcPct val="20000"/>
              </a:spcBef>
              <a:spcAft>
                <a:spcPts val="0"/>
              </a:spcAft>
              <a:buClrTx/>
              <a:buSzPct val="80000"/>
              <a:buBlip>
                <a:blip r:embed="rId34"/>
              </a:buBlip>
              <a:tabLst/>
              <a:defRPr/>
            </a:pPr>
            <a:r>
              <a:rPr lang="en-US" sz="2000" dirty="0" smtClean="0"/>
              <a:t>Virtual Hard Drive (VHD)</a:t>
            </a:r>
          </a:p>
          <a:p>
            <a:pPr marL="347663" marR="0" lvl="0" indent="-347663" fontAlgn="auto">
              <a:lnSpc>
                <a:spcPct val="90000"/>
              </a:lnSpc>
              <a:spcBef>
                <a:spcPct val="20000"/>
              </a:spcBef>
              <a:spcAft>
                <a:spcPts val="0"/>
              </a:spcAft>
              <a:buClrTx/>
              <a:buSzPct val="80000"/>
              <a:buBlip>
                <a:blip r:embed="rId34"/>
              </a:buBlip>
              <a:tabLst/>
              <a:defRPr/>
            </a:pPr>
            <a:r>
              <a:rPr lang="en-US" sz="2000" dirty="0" smtClean="0"/>
              <a:t>On-line trial account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Grp="1" noChangeArrowheads="1"/>
          </p:cNvSpPr>
          <p:nvPr>
            <p:ph type="title"/>
          </p:nvPr>
        </p:nvSpPr>
        <p:spPr>
          <a:xfrm>
            <a:off x="381000" y="381000"/>
            <a:ext cx="8382000" cy="609398"/>
          </a:xfrm>
        </p:spPr>
        <p:txBody>
          <a:bodyPr/>
          <a:lstStyle/>
          <a:p>
            <a:r>
              <a:rPr lang="en-US" sz="4400" dirty="0" smtClean="0"/>
              <a:t>Service Pack 1 Feature Recap</a:t>
            </a:r>
          </a:p>
        </p:txBody>
      </p:sp>
      <p:sp>
        <p:nvSpPr>
          <p:cNvPr id="22" name="Rectangle 21"/>
          <p:cNvSpPr/>
          <p:nvPr/>
        </p:nvSpPr>
        <p:spPr bwMode="auto">
          <a:xfrm>
            <a:off x="266700" y="2971800"/>
            <a:ext cx="8610600" cy="1471246"/>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3" name="Rectangle 22"/>
          <p:cNvSpPr/>
          <p:nvPr/>
        </p:nvSpPr>
        <p:spPr bwMode="auto">
          <a:xfrm>
            <a:off x="266700" y="4534676"/>
            <a:ext cx="8610600" cy="1471246"/>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4" name="Rectangle 23"/>
          <p:cNvSpPr/>
          <p:nvPr/>
        </p:nvSpPr>
        <p:spPr bwMode="auto">
          <a:xfrm>
            <a:off x="266700" y="1415562"/>
            <a:ext cx="8610600" cy="1471246"/>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5" name="Rounded Rectangle 24"/>
          <p:cNvSpPr/>
          <p:nvPr/>
        </p:nvSpPr>
        <p:spPr bwMode="auto">
          <a:xfrm>
            <a:off x="381000" y="1524000"/>
            <a:ext cx="2362200" cy="1295400"/>
          </a:xfrm>
          <a:prstGeom prst="round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6" name="Rounded Rectangle 25"/>
          <p:cNvSpPr/>
          <p:nvPr/>
        </p:nvSpPr>
        <p:spPr bwMode="auto">
          <a:xfrm>
            <a:off x="381000" y="3059723"/>
            <a:ext cx="2362200" cy="1295400"/>
          </a:xfrm>
          <a:prstGeom prst="round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7" name="Rounded Rectangle 26"/>
          <p:cNvSpPr/>
          <p:nvPr/>
        </p:nvSpPr>
        <p:spPr bwMode="auto">
          <a:xfrm>
            <a:off x="381000" y="4622599"/>
            <a:ext cx="2362200" cy="1295400"/>
          </a:xfrm>
          <a:prstGeom prst="round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9" name="Rectangle 833615"/>
          <p:cNvSpPr>
            <a:spLocks noChangeArrowheads="1"/>
          </p:cNvSpPr>
          <p:nvPr/>
        </p:nvSpPr>
        <p:spPr bwMode="auto">
          <a:xfrm>
            <a:off x="1027238" y="4931793"/>
            <a:ext cx="1809750" cy="677862"/>
          </a:xfrm>
          <a:prstGeom prst="rect">
            <a:avLst/>
          </a:prstGeom>
          <a:noFill/>
          <a:ln w="9525">
            <a:noFill/>
            <a:miter lim="800000"/>
            <a:headEnd/>
            <a:tailEnd/>
          </a:ln>
        </p:spPr>
        <p:txBody>
          <a:bodyPr>
            <a:spAutoFit/>
          </a:bodyPr>
          <a:lstStyle/>
          <a:p>
            <a:pPr algn="ctr">
              <a:lnSpc>
                <a:spcPct val="95000"/>
              </a:lnSpc>
            </a:pPr>
            <a:r>
              <a:rPr lang="en-US" sz="2000" dirty="0">
                <a:solidFill>
                  <a:schemeClr val="bg1"/>
                </a:solidFill>
              </a:rPr>
              <a:t>Operational </a:t>
            </a:r>
          </a:p>
          <a:p>
            <a:pPr algn="ctr">
              <a:lnSpc>
                <a:spcPct val="95000"/>
              </a:lnSpc>
            </a:pPr>
            <a:r>
              <a:rPr lang="en-US" sz="2000" dirty="0">
                <a:solidFill>
                  <a:schemeClr val="bg1"/>
                </a:solidFill>
              </a:rPr>
              <a:t>Efficiency</a:t>
            </a:r>
          </a:p>
        </p:txBody>
      </p:sp>
      <p:sp>
        <p:nvSpPr>
          <p:cNvPr id="30" name="Rectangle 833651"/>
          <p:cNvSpPr>
            <a:spLocks noChangeArrowheads="1"/>
          </p:cNvSpPr>
          <p:nvPr/>
        </p:nvSpPr>
        <p:spPr bwMode="auto">
          <a:xfrm>
            <a:off x="2776537" y="4749138"/>
            <a:ext cx="6621462"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smtClean="0">
                <a:solidFill>
                  <a:schemeClr val="bg1"/>
                </a:solidFill>
              </a:rPr>
              <a:t>Windows Server 2008 and Windows Vista support</a:t>
            </a:r>
          </a:p>
          <a:p>
            <a:pPr marL="233363" indent="-233363">
              <a:lnSpc>
                <a:spcPct val="90000"/>
              </a:lnSpc>
              <a:spcBef>
                <a:spcPct val="20000"/>
              </a:spcBef>
              <a:buClr>
                <a:schemeClr val="folHlink"/>
              </a:buClr>
              <a:buSzPct val="80000"/>
              <a:buBlip>
                <a:blip r:embed="rId3"/>
              </a:buBlip>
            </a:pPr>
            <a:r>
              <a:rPr lang="en-US" dirty="0" smtClean="0">
                <a:solidFill>
                  <a:schemeClr val="bg1"/>
                </a:solidFill>
              </a:rPr>
              <a:t>Upgrade or deploy with slipstream installation</a:t>
            </a:r>
          </a:p>
          <a:p>
            <a:pPr marL="233363" indent="-233363">
              <a:lnSpc>
                <a:spcPct val="90000"/>
              </a:lnSpc>
              <a:spcBef>
                <a:spcPct val="20000"/>
              </a:spcBef>
              <a:buClr>
                <a:schemeClr val="folHlink"/>
              </a:buClr>
              <a:buSzPct val="80000"/>
              <a:buBlip>
                <a:blip r:embed="rId3"/>
              </a:buBlip>
            </a:pPr>
            <a:r>
              <a:rPr lang="en-US" dirty="0" smtClean="0">
                <a:solidFill>
                  <a:schemeClr val="bg1"/>
                </a:solidFill>
              </a:rPr>
              <a:t>Improved Management Console and Shell</a:t>
            </a:r>
          </a:p>
        </p:txBody>
      </p:sp>
      <p:grpSp>
        <p:nvGrpSpPr>
          <p:cNvPr id="33" name="Group 36"/>
          <p:cNvGrpSpPr>
            <a:grpSpLocks/>
          </p:cNvGrpSpPr>
          <p:nvPr/>
        </p:nvGrpSpPr>
        <p:grpSpPr bwMode="auto">
          <a:xfrm>
            <a:off x="501649" y="1778976"/>
            <a:ext cx="2282825" cy="930275"/>
            <a:chOff x="32" y="2163"/>
            <a:chExt cx="1438" cy="586"/>
          </a:xfrm>
        </p:grpSpPr>
        <p:pic>
          <p:nvPicPr>
            <p:cNvPr id="34" name="Rectangle 833584"/>
            <p:cNvPicPr>
              <a:picLocks noChangeAspect="1" noChangeArrowheads="1"/>
            </p:cNvPicPr>
            <p:nvPr/>
          </p:nvPicPr>
          <p:blipFill>
            <a:blip r:embed="rId4"/>
            <a:srcRect/>
            <a:stretch>
              <a:fillRect/>
            </a:stretch>
          </p:blipFill>
          <p:spPr bwMode="auto">
            <a:xfrm>
              <a:off x="32" y="2163"/>
              <a:ext cx="812" cy="586"/>
            </a:xfrm>
            <a:prstGeom prst="rect">
              <a:avLst/>
            </a:prstGeom>
            <a:noFill/>
            <a:ln w="9525">
              <a:noFill/>
              <a:miter lim="800000"/>
              <a:headEnd/>
              <a:tailEnd/>
            </a:ln>
          </p:spPr>
        </p:pic>
        <p:sp>
          <p:nvSpPr>
            <p:cNvPr id="35" name="Rectangle 833616"/>
            <p:cNvSpPr>
              <a:spLocks noChangeArrowheads="1"/>
            </p:cNvSpPr>
            <p:nvPr/>
          </p:nvSpPr>
          <p:spPr bwMode="auto">
            <a:xfrm>
              <a:off x="504" y="2211"/>
              <a:ext cx="966"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Anywhere </a:t>
              </a:r>
            </a:p>
            <a:p>
              <a:pPr algn="ctr">
                <a:lnSpc>
                  <a:spcPct val="95000"/>
                </a:lnSpc>
                <a:spcBef>
                  <a:spcPct val="10000"/>
                </a:spcBef>
              </a:pPr>
              <a:r>
                <a:rPr lang="en-US" sz="2000" dirty="0">
                  <a:solidFill>
                    <a:schemeClr val="bg1"/>
                  </a:solidFill>
                </a:rPr>
                <a:t>Access</a:t>
              </a:r>
            </a:p>
          </p:txBody>
        </p:sp>
      </p:grpSp>
      <p:sp>
        <p:nvSpPr>
          <p:cNvPr id="37" name="Rectangle 833650"/>
          <p:cNvSpPr>
            <a:spLocks noChangeArrowheads="1"/>
          </p:cNvSpPr>
          <p:nvPr/>
        </p:nvSpPr>
        <p:spPr bwMode="auto">
          <a:xfrm>
            <a:off x="2776537" y="1715974"/>
            <a:ext cx="6748463"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smtClean="0">
                <a:solidFill>
                  <a:schemeClr val="bg1"/>
                </a:solidFill>
              </a:rPr>
              <a:t>Unified Messaging integrated with Office Communicator</a:t>
            </a:r>
          </a:p>
          <a:p>
            <a:pPr marL="233363" indent="-233363">
              <a:lnSpc>
                <a:spcPct val="90000"/>
              </a:lnSpc>
              <a:spcBef>
                <a:spcPct val="20000"/>
              </a:spcBef>
              <a:buClr>
                <a:schemeClr val="folHlink"/>
              </a:buClr>
              <a:buSzPct val="80000"/>
              <a:buBlip>
                <a:blip r:embed="rId3"/>
              </a:buBlip>
            </a:pPr>
            <a:r>
              <a:rPr lang="en-US" dirty="0" smtClean="0">
                <a:solidFill>
                  <a:schemeClr val="bg1"/>
                </a:solidFill>
              </a:rPr>
              <a:t>Bridging Outlook and Outlook Web Access experience</a:t>
            </a:r>
          </a:p>
          <a:p>
            <a:pPr marL="233363" indent="-233363">
              <a:lnSpc>
                <a:spcPct val="90000"/>
              </a:lnSpc>
              <a:spcBef>
                <a:spcPct val="20000"/>
              </a:spcBef>
              <a:buClr>
                <a:schemeClr val="folHlink"/>
              </a:buClr>
              <a:buSzPct val="80000"/>
              <a:buBlip>
                <a:blip r:embed="rId3"/>
              </a:buBlip>
            </a:pPr>
            <a:r>
              <a:rPr lang="en-US" dirty="0" smtClean="0">
                <a:solidFill>
                  <a:schemeClr val="bg1"/>
                </a:solidFill>
              </a:rPr>
              <a:t>Public Folder Access in Outlook Web Access</a:t>
            </a:r>
            <a:endParaRPr lang="en-US" dirty="0">
              <a:solidFill>
                <a:schemeClr val="bg1"/>
              </a:solidFill>
            </a:endParaRPr>
          </a:p>
        </p:txBody>
      </p:sp>
      <p:grpSp>
        <p:nvGrpSpPr>
          <p:cNvPr id="38" name="Group 33"/>
          <p:cNvGrpSpPr>
            <a:grpSpLocks/>
          </p:cNvGrpSpPr>
          <p:nvPr/>
        </p:nvGrpSpPr>
        <p:grpSpPr bwMode="auto">
          <a:xfrm>
            <a:off x="450850" y="3287835"/>
            <a:ext cx="2216150" cy="1054100"/>
            <a:chOff x="41" y="1045"/>
            <a:chExt cx="1396" cy="664"/>
          </a:xfrm>
        </p:grpSpPr>
        <p:pic>
          <p:nvPicPr>
            <p:cNvPr id="41" name="Rectangle 833583"/>
            <p:cNvPicPr>
              <a:picLocks noChangeAspect="1" noChangeArrowheads="1"/>
            </p:cNvPicPr>
            <p:nvPr/>
          </p:nvPicPr>
          <p:blipFill>
            <a:blip r:embed="rId5"/>
            <a:srcRect/>
            <a:stretch>
              <a:fillRect/>
            </a:stretch>
          </p:blipFill>
          <p:spPr bwMode="auto">
            <a:xfrm>
              <a:off x="41" y="1045"/>
              <a:ext cx="852" cy="664"/>
            </a:xfrm>
            <a:prstGeom prst="rect">
              <a:avLst/>
            </a:prstGeom>
            <a:noFill/>
            <a:ln w="9525">
              <a:noFill/>
              <a:miter lim="800000"/>
              <a:headEnd/>
              <a:tailEnd/>
            </a:ln>
          </p:spPr>
        </p:pic>
        <p:sp>
          <p:nvSpPr>
            <p:cNvPr id="45" name="TextBox 833617"/>
            <p:cNvSpPr txBox="1">
              <a:spLocks noChangeArrowheads="1"/>
            </p:cNvSpPr>
            <p:nvPr/>
          </p:nvSpPr>
          <p:spPr bwMode="auto">
            <a:xfrm>
              <a:off x="513" y="1107"/>
              <a:ext cx="924"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Built-in </a:t>
              </a:r>
            </a:p>
            <a:p>
              <a:pPr algn="ctr">
                <a:lnSpc>
                  <a:spcPct val="95000"/>
                </a:lnSpc>
                <a:spcBef>
                  <a:spcPct val="10000"/>
                </a:spcBef>
              </a:pPr>
              <a:r>
                <a:rPr lang="en-US" sz="2000" dirty="0">
                  <a:solidFill>
                    <a:schemeClr val="bg1"/>
                  </a:solidFill>
                </a:rPr>
                <a:t>Protection</a:t>
              </a:r>
            </a:p>
          </p:txBody>
        </p:sp>
      </p:grpSp>
      <p:sp>
        <p:nvSpPr>
          <p:cNvPr id="49" name="Rectangle 833649"/>
          <p:cNvSpPr>
            <a:spLocks noChangeArrowheads="1"/>
          </p:cNvSpPr>
          <p:nvPr/>
        </p:nvSpPr>
        <p:spPr bwMode="auto">
          <a:xfrm>
            <a:off x="2776537" y="3189278"/>
            <a:ext cx="6605587" cy="984881"/>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smtClean="0">
                <a:solidFill>
                  <a:schemeClr val="bg1"/>
                </a:solidFill>
              </a:rPr>
              <a:t>Standby Continuous Replication</a:t>
            </a:r>
            <a:endParaRPr lang="en-US" dirty="0">
              <a:solidFill>
                <a:schemeClr val="bg1"/>
              </a:solidFill>
            </a:endParaRPr>
          </a:p>
          <a:p>
            <a:pPr marL="233363" indent="-233363">
              <a:lnSpc>
                <a:spcPct val="90000"/>
              </a:lnSpc>
              <a:spcBef>
                <a:spcPct val="20000"/>
              </a:spcBef>
              <a:buClr>
                <a:schemeClr val="folHlink"/>
              </a:buClr>
              <a:buSzPct val="80000"/>
              <a:buBlip>
                <a:blip r:embed="rId3"/>
              </a:buBlip>
            </a:pPr>
            <a:r>
              <a:rPr lang="en-US" dirty="0" smtClean="0">
                <a:solidFill>
                  <a:schemeClr val="bg1"/>
                </a:solidFill>
              </a:rPr>
              <a:t>Additional Exchange ActiveSync Policies </a:t>
            </a:r>
          </a:p>
          <a:p>
            <a:pPr marL="233363" indent="-233363">
              <a:lnSpc>
                <a:spcPct val="90000"/>
              </a:lnSpc>
              <a:spcBef>
                <a:spcPct val="20000"/>
              </a:spcBef>
              <a:buClr>
                <a:schemeClr val="folHlink"/>
              </a:buClr>
              <a:buSzPct val="80000"/>
              <a:buBlip>
                <a:blip r:embed="rId3"/>
              </a:buBlip>
            </a:pPr>
            <a:r>
              <a:rPr lang="en-US" dirty="0" smtClean="0">
                <a:solidFill>
                  <a:schemeClr val="bg1"/>
                </a:solidFill>
              </a:rPr>
              <a:t>Enhanced Security for the organization</a:t>
            </a:r>
          </a:p>
        </p:txBody>
      </p:sp>
      <p:grpSp>
        <p:nvGrpSpPr>
          <p:cNvPr id="50" name="Group 49"/>
          <p:cNvGrpSpPr/>
          <p:nvPr/>
        </p:nvGrpSpPr>
        <p:grpSpPr>
          <a:xfrm>
            <a:off x="593145" y="4874643"/>
            <a:ext cx="649503" cy="888794"/>
            <a:chOff x="2438400" y="4343400"/>
            <a:chExt cx="983611" cy="1345994"/>
          </a:xfrm>
        </p:grpSpPr>
        <p:pic>
          <p:nvPicPr>
            <p:cNvPr id="51"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2438400" y="4343400"/>
              <a:ext cx="983611" cy="1345994"/>
            </a:xfrm>
            <a:prstGeom prst="rect">
              <a:avLst/>
            </a:prstGeom>
            <a:noFill/>
          </p:spPr>
        </p:pic>
        <p:pic>
          <p:nvPicPr>
            <p:cNvPr id="52" name="Picture 3" descr="C:\Program Files\Microsoft Resource DVD Artwork\DVD_ART\Artwork_Imagery\Shapes and Graphics\Symbols\dollar sign thin.png"/>
            <p:cNvPicPr>
              <a:picLocks noChangeAspect="1" noChangeArrowheads="1"/>
            </p:cNvPicPr>
            <p:nvPr/>
          </p:nvPicPr>
          <p:blipFill>
            <a:blip r:embed="rId7" cstate="print"/>
            <a:srcRect/>
            <a:stretch>
              <a:fillRect/>
            </a:stretch>
          </p:blipFill>
          <p:spPr bwMode="auto">
            <a:xfrm>
              <a:off x="2590800" y="4572000"/>
              <a:ext cx="439270" cy="7620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blackGray">
          <a:xfrm>
            <a:off x="443753" y="1420813"/>
            <a:ext cx="8014447" cy="1183340"/>
          </a:xfrm>
          <a:prstGeom prst="round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Evaluate Exchange Server 2007</a:t>
            </a:r>
          </a:p>
          <a:p>
            <a:pPr marL="0" lvl="1" defTabSz="1096963" fontAlgn="base">
              <a:lnSpc>
                <a:spcPct val="90000"/>
              </a:lnSpc>
              <a:spcBef>
                <a:spcPct val="0"/>
              </a:spcBef>
              <a:spcAft>
                <a:spcPct val="0"/>
              </a:spcAft>
              <a:defRPr/>
            </a:pPr>
            <a:r>
              <a:rPr lang="en-US" sz="2000" dirty="0" smtClean="0">
                <a:solidFill>
                  <a:schemeClr val="tx1"/>
                </a:solidFill>
                <a:latin typeface="Segoe" pitchFamily="34" charset="0"/>
                <a:hlinkClick r:id="rId3"/>
              </a:rPr>
              <a:t>http://www.microsoft.com/exchange/evaluation/default.mspx</a:t>
            </a:r>
            <a:endParaRPr lang="en-US" sz="2000" dirty="0" smtClean="0">
              <a:solidFill>
                <a:schemeClr val="tx1"/>
              </a:solidFill>
              <a:latin typeface="Segoe" pitchFamily="34" charset="0"/>
            </a:endParaRPr>
          </a:p>
        </p:txBody>
      </p:sp>
      <p:sp>
        <p:nvSpPr>
          <p:cNvPr id="14" name="Rounded Rectangle 13"/>
          <p:cNvSpPr/>
          <p:nvPr/>
        </p:nvSpPr>
        <p:spPr bwMode="blackGray">
          <a:xfrm>
            <a:off x="443753" y="2767806"/>
            <a:ext cx="8014447" cy="11833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sz="2000" dirty="0" smtClean="0">
                <a:solidFill>
                  <a:schemeClr val="tx1"/>
                </a:solidFill>
                <a:latin typeface="Segoe" pitchFamily="34" charset="0"/>
              </a:rPr>
              <a:t>Visit the </a:t>
            </a:r>
            <a:r>
              <a:rPr lang="en-US" sz="2000" smtClean="0">
                <a:solidFill>
                  <a:schemeClr val="tx1"/>
                </a:solidFill>
                <a:latin typeface="Segoe" pitchFamily="34" charset="0"/>
              </a:rPr>
              <a:t>Exchange Server 2007 Tech </a:t>
            </a:r>
            <a:r>
              <a:rPr lang="en-US" sz="2000" dirty="0" smtClean="0">
                <a:solidFill>
                  <a:schemeClr val="tx1"/>
                </a:solidFill>
                <a:latin typeface="Segoe" pitchFamily="34" charset="0"/>
              </a:rPr>
              <a:t>Centers</a:t>
            </a:r>
          </a:p>
          <a:p>
            <a:pPr marL="0" lvl="1" defTabSz="1096963" fontAlgn="base">
              <a:spcBef>
                <a:spcPct val="0"/>
              </a:spcBef>
              <a:spcAft>
                <a:spcPct val="0"/>
              </a:spcAft>
              <a:defRPr/>
            </a:pPr>
            <a:r>
              <a:rPr lang="en-US" sz="2000" dirty="0" smtClean="0">
                <a:solidFill>
                  <a:schemeClr val="tx1"/>
                </a:solidFill>
                <a:latin typeface="Segoe" pitchFamily="34" charset="0"/>
                <a:hlinkClick r:id="rId4"/>
              </a:rPr>
              <a:t>http://technet.microsoft.com</a:t>
            </a:r>
            <a:endParaRPr lang="en-US" sz="2000" dirty="0" smtClean="0">
              <a:solidFill>
                <a:schemeClr val="tx1"/>
              </a:solidFill>
              <a:latin typeface="Segoe" pitchFamily="34" charset="0"/>
            </a:endParaRPr>
          </a:p>
        </p:txBody>
      </p:sp>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81000"/>
            <a:ext cx="8382000" cy="609398"/>
          </a:xfrm>
        </p:spPr>
        <p:txBody>
          <a:bodyPr/>
          <a:lstStyle/>
          <a:p>
            <a:r>
              <a:rPr lang="en-US" sz="4400" dirty="0" smtClean="0"/>
              <a:t>Session Objectives</a:t>
            </a:r>
            <a:endParaRPr lang="en-US" sz="4400" dirty="0"/>
          </a:p>
        </p:txBody>
      </p:sp>
      <p:sp>
        <p:nvSpPr>
          <p:cNvPr id="13" name="TextBox 12"/>
          <p:cNvSpPr txBox="1"/>
          <p:nvPr/>
        </p:nvSpPr>
        <p:spPr>
          <a:xfrm>
            <a:off x="381000" y="1420813"/>
            <a:ext cx="8302028" cy="523220"/>
          </a:xfrm>
          <a:prstGeom prst="rect">
            <a:avLst/>
          </a:prstGeom>
          <a:noFill/>
        </p:spPr>
        <p:txBody>
          <a:bodyPr wrap="square" rtlCol="0">
            <a:spAutoFit/>
          </a:bodyPr>
          <a:lstStyle/>
          <a:p>
            <a:r>
              <a:rPr lang="en-US" sz="2800" dirty="0" smtClean="0"/>
              <a:t>After this session, you will…</a:t>
            </a:r>
            <a:endParaRPr lang="en-US" sz="2800" dirty="0"/>
          </a:p>
        </p:txBody>
      </p:sp>
      <p:sp>
        <p:nvSpPr>
          <p:cNvPr id="14" name="Rounded Rectangle 13"/>
          <p:cNvSpPr/>
          <p:nvPr/>
        </p:nvSpPr>
        <p:spPr bwMode="blackGray">
          <a:xfrm>
            <a:off x="443753" y="2057400"/>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value of Exchange Server 2007</a:t>
            </a:r>
          </a:p>
        </p:txBody>
      </p:sp>
      <p:sp>
        <p:nvSpPr>
          <p:cNvPr id="15" name="Rounded Rectangle 14"/>
          <p:cNvSpPr/>
          <p:nvPr/>
        </p:nvSpPr>
        <p:spPr bwMode="blackGray">
          <a:xfrm>
            <a:off x="443753" y="3010549"/>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about new features introduced in Service Pack 1</a:t>
            </a:r>
          </a:p>
        </p:txBody>
      </p:sp>
      <p:sp>
        <p:nvSpPr>
          <p:cNvPr id="16" name="Rounded Rectangle 15"/>
          <p:cNvSpPr/>
          <p:nvPr/>
        </p:nvSpPr>
        <p:spPr bwMode="blackGray">
          <a:xfrm>
            <a:off x="443753" y="3963698"/>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demos of scenarios enabled by Exchange Server 2007 SP1 </a:t>
            </a:r>
          </a:p>
        </p:txBody>
      </p:sp>
      <p:sp>
        <p:nvSpPr>
          <p:cNvPr id="19" name="Rounded Rectangle 18"/>
          <p:cNvSpPr/>
          <p:nvPr/>
        </p:nvSpPr>
        <p:spPr bwMode="blackGray">
          <a:xfrm>
            <a:off x="434788" y="4916846"/>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to try out and pilot Exchange Server for your organization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bwMode="auto">
          <a:xfrm>
            <a:off x="381000" y="1524000"/>
            <a:ext cx="8382000" cy="1361704"/>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3" name="Rectangle 12"/>
          <p:cNvSpPr/>
          <p:nvPr/>
        </p:nvSpPr>
        <p:spPr bwMode="auto">
          <a:xfrm>
            <a:off x="381000" y="3036620"/>
            <a:ext cx="8382000" cy="1361704"/>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1" name="Rectangle 20"/>
          <p:cNvSpPr/>
          <p:nvPr/>
        </p:nvSpPr>
        <p:spPr bwMode="auto">
          <a:xfrm>
            <a:off x="381000" y="4549239"/>
            <a:ext cx="8382000" cy="1361704"/>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1989" name="Rectangle 4"/>
          <p:cNvSpPr>
            <a:spLocks noGrp="1" noChangeArrowheads="1"/>
          </p:cNvSpPr>
          <p:nvPr>
            <p:ph type="title"/>
          </p:nvPr>
        </p:nvSpPr>
        <p:spPr/>
        <p:txBody>
          <a:bodyPr/>
          <a:lstStyle/>
          <a:p>
            <a:r>
              <a:rPr lang="en-US" dirty="0" smtClean="0">
                <a:sym typeface="Wingdings" pitchFamily="2" charset="2"/>
              </a:rPr>
              <a:t>Exchange Server 2007 SP1</a:t>
            </a:r>
          </a:p>
        </p:txBody>
      </p:sp>
      <p:sp>
        <p:nvSpPr>
          <p:cNvPr id="41992" name="Rectangle 1005578"/>
          <p:cNvSpPr>
            <a:spLocks noChangeArrowheads="1"/>
          </p:cNvSpPr>
          <p:nvPr/>
        </p:nvSpPr>
        <p:spPr bwMode="auto">
          <a:xfrm>
            <a:off x="730250" y="4768352"/>
            <a:ext cx="7653712" cy="886397"/>
          </a:xfrm>
          <a:prstGeom prst="rect">
            <a:avLst/>
          </a:prstGeom>
          <a:noFill/>
          <a:ln w="9525">
            <a:noFill/>
            <a:miter lim="800000"/>
            <a:headEnd/>
            <a:tailEnd/>
          </a:ln>
        </p:spPr>
        <p:txBody>
          <a:bodyPr wrap="square" lIns="0" tIns="0" rIns="0" bIns="0">
            <a:spAutoFit/>
          </a:bodyPr>
          <a:lstStyle/>
          <a:p>
            <a:pPr>
              <a:lnSpc>
                <a:spcPct val="90000"/>
              </a:lnSpc>
              <a:spcBef>
                <a:spcPct val="30000"/>
              </a:spcBef>
              <a:buClr>
                <a:schemeClr val="tx2"/>
              </a:buClr>
              <a:buSzPct val="75000"/>
              <a:buFont typeface="Wingdings" pitchFamily="2" charset="2"/>
              <a:buNone/>
            </a:pPr>
            <a:r>
              <a:rPr lang="en-US" sz="3200" dirty="0"/>
              <a:t>And the </a:t>
            </a:r>
            <a:r>
              <a:rPr lang="en-US" sz="3200" b="1" dirty="0" smtClean="0"/>
              <a:t>Operational</a:t>
            </a:r>
            <a:br>
              <a:rPr lang="en-US" sz="3200" b="1" dirty="0" smtClean="0"/>
            </a:br>
            <a:r>
              <a:rPr lang="en-US" sz="3200" b="1" dirty="0" smtClean="0"/>
              <a:t>Efficiency</a:t>
            </a:r>
            <a:r>
              <a:rPr lang="en-US" sz="3200" dirty="0" smtClean="0"/>
              <a:t> IT </a:t>
            </a:r>
            <a:r>
              <a:rPr lang="en-US" sz="3200" dirty="0"/>
              <a:t>needs</a:t>
            </a:r>
            <a:endParaRPr lang="en-US" sz="3200" i="1" dirty="0"/>
          </a:p>
        </p:txBody>
      </p:sp>
      <p:sp>
        <p:nvSpPr>
          <p:cNvPr id="41991" name="Rectangle 1005575"/>
          <p:cNvSpPr>
            <a:spLocks noChangeArrowheads="1"/>
          </p:cNvSpPr>
          <p:nvPr/>
        </p:nvSpPr>
        <p:spPr bwMode="auto">
          <a:xfrm>
            <a:off x="730251" y="1772147"/>
            <a:ext cx="6703702" cy="886397"/>
          </a:xfrm>
          <a:prstGeom prst="rect">
            <a:avLst/>
          </a:prstGeom>
          <a:noFill/>
          <a:ln w="9525">
            <a:noFill/>
            <a:miter lim="800000"/>
            <a:headEnd/>
            <a:tailEnd/>
          </a:ln>
        </p:spPr>
        <p:txBody>
          <a:bodyPr wrap="square" lIns="0" tIns="0" rIns="0" bIns="0">
            <a:spAutoFit/>
          </a:bodyPr>
          <a:lstStyle/>
          <a:p>
            <a:pPr>
              <a:lnSpc>
                <a:spcPct val="90000"/>
              </a:lnSpc>
            </a:pPr>
            <a:r>
              <a:rPr lang="en-US" sz="3200" dirty="0" smtClean="0"/>
              <a:t>The </a:t>
            </a:r>
            <a:r>
              <a:rPr lang="en-US" sz="3200" b="1" dirty="0"/>
              <a:t>Anywhere </a:t>
            </a:r>
            <a:r>
              <a:rPr lang="en-US" sz="3200" b="1" dirty="0" smtClean="0"/>
              <a:t>Access</a:t>
            </a:r>
            <a:r>
              <a:rPr lang="en-US" sz="3200" b="1" dirty="0"/>
              <a:t/>
            </a:r>
            <a:br>
              <a:rPr lang="en-US" sz="3200" b="1" dirty="0"/>
            </a:br>
            <a:r>
              <a:rPr lang="en-US" sz="3200" dirty="0" smtClean="0"/>
              <a:t>employees </a:t>
            </a:r>
            <a:r>
              <a:rPr lang="en-US" sz="3200" dirty="0"/>
              <a:t>want</a:t>
            </a:r>
            <a:endParaRPr lang="en-US" sz="3200" i="1" dirty="0"/>
          </a:p>
        </p:txBody>
      </p:sp>
      <p:pic>
        <p:nvPicPr>
          <p:cNvPr id="4098" name="Picture 2" descr="\\server2\ftp_root\clients\white_Whale\1-01145_SVPurushothaman\Artwork\DEG\lock.png"/>
          <p:cNvPicPr>
            <a:picLocks noChangeAspect="1" noChangeArrowheads="1"/>
          </p:cNvPicPr>
          <p:nvPr/>
        </p:nvPicPr>
        <p:blipFill>
          <a:blip r:embed="rId3"/>
          <a:stretch>
            <a:fillRect/>
          </a:stretch>
        </p:blipFill>
        <p:spPr bwMode="auto">
          <a:xfrm>
            <a:off x="381000" y="3030343"/>
            <a:ext cx="2660909" cy="1289307"/>
          </a:xfrm>
          <a:prstGeom prst="rect">
            <a:avLst/>
          </a:prstGeom>
          <a:noFill/>
          <a:ln>
            <a:noFill/>
          </a:ln>
        </p:spPr>
      </p:pic>
      <p:pic>
        <p:nvPicPr>
          <p:cNvPr id="4099" name="Picture 3" descr="\\server2\ftp_root\clients\white_Whale\1-01145_SVPurushothaman\Artwork\DEG\YYY.png"/>
          <p:cNvPicPr>
            <a:picLocks noChangeAspect="1" noChangeArrowheads="1"/>
          </p:cNvPicPr>
          <p:nvPr/>
        </p:nvPicPr>
        <p:blipFill>
          <a:blip r:embed="rId4"/>
          <a:srcRect/>
          <a:stretch>
            <a:fillRect/>
          </a:stretch>
        </p:blipFill>
        <p:spPr bwMode="auto">
          <a:xfrm>
            <a:off x="6555180" y="4539734"/>
            <a:ext cx="2004946" cy="1371600"/>
          </a:xfrm>
          <a:prstGeom prst="rect">
            <a:avLst/>
          </a:prstGeom>
          <a:noFill/>
        </p:spPr>
      </p:pic>
      <p:pic>
        <p:nvPicPr>
          <p:cNvPr id="4100" name="Picture 4" descr="\\server2\ftp_root\clients\white_Whale\1-01145_SVPurushothaman\Artwork\DEG\iPaq_rotated-trsp.png"/>
          <p:cNvPicPr>
            <a:picLocks noChangeAspect="1" noChangeArrowheads="1"/>
          </p:cNvPicPr>
          <p:nvPr/>
        </p:nvPicPr>
        <p:blipFill>
          <a:blip r:embed="rId5" cstate="print"/>
          <a:srcRect/>
          <a:stretch>
            <a:fillRect/>
          </a:stretch>
        </p:blipFill>
        <p:spPr bwMode="auto">
          <a:xfrm>
            <a:off x="7244938" y="1524000"/>
            <a:ext cx="1294944" cy="1371600"/>
          </a:xfrm>
          <a:prstGeom prst="rect">
            <a:avLst/>
          </a:prstGeom>
          <a:noFill/>
        </p:spPr>
      </p:pic>
      <p:sp>
        <p:nvSpPr>
          <p:cNvPr id="17" name="Rectangle 1005578"/>
          <p:cNvSpPr>
            <a:spLocks noChangeArrowheads="1"/>
          </p:cNvSpPr>
          <p:nvPr/>
        </p:nvSpPr>
        <p:spPr bwMode="auto">
          <a:xfrm>
            <a:off x="3823855" y="3255733"/>
            <a:ext cx="4558145" cy="886397"/>
          </a:xfrm>
          <a:prstGeom prst="rect">
            <a:avLst/>
          </a:prstGeom>
          <a:noFill/>
          <a:ln w="9525">
            <a:noFill/>
            <a:miter lim="800000"/>
            <a:headEnd/>
            <a:tailEnd/>
          </a:ln>
        </p:spPr>
        <p:txBody>
          <a:bodyPr wrap="square" lIns="0" tIns="0" rIns="0" bIns="0">
            <a:spAutoFit/>
          </a:bodyPr>
          <a:lstStyle/>
          <a:p>
            <a:pPr algn="r">
              <a:lnSpc>
                <a:spcPct val="90000"/>
              </a:lnSpc>
              <a:spcBef>
                <a:spcPct val="30000"/>
              </a:spcBef>
              <a:buClr>
                <a:schemeClr val="tx2"/>
              </a:buClr>
              <a:buSzPct val="75000"/>
              <a:buFont typeface="Wingdings" pitchFamily="2" charset="2"/>
              <a:buNone/>
            </a:pPr>
            <a:r>
              <a:rPr lang="en-US" sz="3200" dirty="0" smtClean="0"/>
              <a:t>With </a:t>
            </a:r>
            <a:r>
              <a:rPr lang="en-US" sz="3200" b="1" dirty="0" smtClean="0"/>
              <a:t>Built-in Protection</a:t>
            </a:r>
            <a:br>
              <a:rPr lang="en-US" sz="3200" b="1" dirty="0" smtClean="0"/>
            </a:br>
            <a:r>
              <a:rPr lang="en-US" sz="3200" dirty="0" smtClean="0"/>
              <a:t>your company demands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a:t>
            </a:r>
            <a:r>
              <a:rPr lang="en-US" sz="700" dirty="0" smtClean="0">
                <a:latin typeface="Segoe" pitchFamily="34" charset="0"/>
                <a:cs typeface="Arial" charset="0"/>
              </a:rPr>
              <a:t>represents </a:t>
            </a:r>
            <a:r>
              <a:rPr lang="en-US" sz="700" dirty="0">
                <a:latin typeface="Segoe" pitchFamily="34" charset="0"/>
                <a:cs typeface="Arial" charset="0"/>
              </a:rPr>
              <a:t>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266700" y="2971800"/>
            <a:ext cx="8610600" cy="1471246"/>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Rectangle 47"/>
          <p:cNvSpPr/>
          <p:nvPr/>
        </p:nvSpPr>
        <p:spPr bwMode="auto">
          <a:xfrm>
            <a:off x="266700" y="4534676"/>
            <a:ext cx="8610600" cy="1471246"/>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6" name="Rectangle 45"/>
          <p:cNvSpPr/>
          <p:nvPr/>
        </p:nvSpPr>
        <p:spPr bwMode="auto">
          <a:xfrm>
            <a:off x="266700" y="1415562"/>
            <a:ext cx="8610600" cy="1471246"/>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2" name="Rounded Rectangle 41"/>
          <p:cNvSpPr/>
          <p:nvPr/>
        </p:nvSpPr>
        <p:spPr bwMode="auto">
          <a:xfrm>
            <a:off x="381000" y="1524000"/>
            <a:ext cx="2362200" cy="1295400"/>
          </a:xfrm>
          <a:prstGeom prst="round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3" name="Rounded Rectangle 42"/>
          <p:cNvSpPr/>
          <p:nvPr/>
        </p:nvSpPr>
        <p:spPr bwMode="auto">
          <a:xfrm>
            <a:off x="381000" y="3059723"/>
            <a:ext cx="2362200" cy="1295400"/>
          </a:xfrm>
          <a:prstGeom prst="round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4" name="Rounded Rectangle 43"/>
          <p:cNvSpPr/>
          <p:nvPr/>
        </p:nvSpPr>
        <p:spPr bwMode="auto">
          <a:xfrm>
            <a:off x="381000" y="4622599"/>
            <a:ext cx="2362200" cy="1295400"/>
          </a:xfrm>
          <a:prstGeom prst="round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125" name="Rectangle 6"/>
          <p:cNvSpPr>
            <a:spLocks noGrp="1" noChangeArrowheads="1"/>
          </p:cNvSpPr>
          <p:nvPr>
            <p:ph type="title"/>
          </p:nvPr>
        </p:nvSpPr>
        <p:spPr>
          <a:xfrm>
            <a:off x="381000" y="381000"/>
            <a:ext cx="8382000" cy="498598"/>
          </a:xfrm>
        </p:spPr>
        <p:txBody>
          <a:bodyPr/>
          <a:lstStyle/>
          <a:p>
            <a:r>
              <a:rPr lang="en-US" sz="3600" dirty="0" smtClean="0"/>
              <a:t>Exchange Server 2007 Investment Themes</a:t>
            </a:r>
          </a:p>
        </p:txBody>
      </p:sp>
      <p:sp>
        <p:nvSpPr>
          <p:cNvPr id="5135" name="Rectangle 833615"/>
          <p:cNvSpPr>
            <a:spLocks noChangeArrowheads="1"/>
          </p:cNvSpPr>
          <p:nvPr/>
        </p:nvSpPr>
        <p:spPr bwMode="auto">
          <a:xfrm>
            <a:off x="1027238" y="4931793"/>
            <a:ext cx="1809750" cy="677862"/>
          </a:xfrm>
          <a:prstGeom prst="rect">
            <a:avLst/>
          </a:prstGeom>
          <a:noFill/>
          <a:ln w="9525">
            <a:noFill/>
            <a:miter lim="800000"/>
            <a:headEnd/>
            <a:tailEnd/>
          </a:ln>
        </p:spPr>
        <p:txBody>
          <a:bodyPr>
            <a:spAutoFit/>
          </a:bodyPr>
          <a:lstStyle/>
          <a:p>
            <a:pPr algn="ctr">
              <a:lnSpc>
                <a:spcPct val="95000"/>
              </a:lnSpc>
            </a:pPr>
            <a:r>
              <a:rPr lang="en-US" sz="2000" dirty="0">
                <a:solidFill>
                  <a:schemeClr val="bg1"/>
                </a:solidFill>
              </a:rPr>
              <a:t>Operational </a:t>
            </a:r>
          </a:p>
          <a:p>
            <a:pPr algn="ctr">
              <a:lnSpc>
                <a:spcPct val="95000"/>
              </a:lnSpc>
            </a:pPr>
            <a:r>
              <a:rPr lang="en-US" sz="2000" dirty="0">
                <a:solidFill>
                  <a:schemeClr val="bg1"/>
                </a:solidFill>
              </a:rPr>
              <a:t>Efficiency</a:t>
            </a:r>
          </a:p>
        </p:txBody>
      </p:sp>
      <p:sp>
        <p:nvSpPr>
          <p:cNvPr id="5131" name="Rectangle 833651"/>
          <p:cNvSpPr>
            <a:spLocks noChangeArrowheads="1"/>
          </p:cNvSpPr>
          <p:nvPr/>
        </p:nvSpPr>
        <p:spPr bwMode="auto">
          <a:xfrm>
            <a:off x="2776537" y="4749138"/>
            <a:ext cx="6621462"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a:solidFill>
                  <a:schemeClr val="bg1"/>
                </a:solidFill>
              </a:rPr>
              <a:t>Optimized for performance and scalability</a:t>
            </a:r>
          </a:p>
          <a:p>
            <a:pPr marL="233363" indent="-233363">
              <a:lnSpc>
                <a:spcPct val="90000"/>
              </a:lnSpc>
              <a:spcBef>
                <a:spcPct val="20000"/>
              </a:spcBef>
              <a:buClr>
                <a:schemeClr val="folHlink"/>
              </a:buClr>
              <a:buSzPct val="80000"/>
              <a:buBlip>
                <a:blip r:embed="rId3"/>
              </a:buBlip>
            </a:pPr>
            <a:r>
              <a:rPr lang="en-US" dirty="0">
                <a:solidFill>
                  <a:schemeClr val="bg1"/>
                </a:solidFill>
              </a:rPr>
              <a:t>Easier and more flexible deployment</a:t>
            </a:r>
          </a:p>
          <a:p>
            <a:pPr marL="233363" indent="-233363">
              <a:lnSpc>
                <a:spcPct val="90000"/>
              </a:lnSpc>
              <a:spcBef>
                <a:spcPct val="20000"/>
              </a:spcBef>
              <a:buClr>
                <a:schemeClr val="folHlink"/>
              </a:buClr>
              <a:buSzPct val="80000"/>
              <a:buBlip>
                <a:blip r:embed="rId3"/>
              </a:buBlip>
            </a:pPr>
            <a:r>
              <a:rPr lang="en-US" dirty="0">
                <a:solidFill>
                  <a:schemeClr val="bg1"/>
                </a:solidFill>
              </a:rPr>
              <a:t>Greater administrator productivity</a:t>
            </a:r>
          </a:p>
        </p:txBody>
      </p:sp>
      <p:grpSp>
        <p:nvGrpSpPr>
          <p:cNvPr id="30" name="Group 36"/>
          <p:cNvGrpSpPr>
            <a:grpSpLocks/>
          </p:cNvGrpSpPr>
          <p:nvPr/>
        </p:nvGrpSpPr>
        <p:grpSpPr bwMode="auto">
          <a:xfrm>
            <a:off x="501649" y="1778976"/>
            <a:ext cx="2282825" cy="930275"/>
            <a:chOff x="32" y="2163"/>
            <a:chExt cx="1438" cy="586"/>
          </a:xfrm>
        </p:grpSpPr>
        <p:pic>
          <p:nvPicPr>
            <p:cNvPr id="31" name="Rectangle 833584"/>
            <p:cNvPicPr>
              <a:picLocks noChangeAspect="1" noChangeArrowheads="1"/>
            </p:cNvPicPr>
            <p:nvPr/>
          </p:nvPicPr>
          <p:blipFill>
            <a:blip r:embed="rId4"/>
            <a:srcRect/>
            <a:stretch>
              <a:fillRect/>
            </a:stretch>
          </p:blipFill>
          <p:spPr bwMode="auto">
            <a:xfrm>
              <a:off x="32" y="2163"/>
              <a:ext cx="812" cy="586"/>
            </a:xfrm>
            <a:prstGeom prst="rect">
              <a:avLst/>
            </a:prstGeom>
            <a:noFill/>
            <a:ln w="9525">
              <a:noFill/>
              <a:miter lim="800000"/>
              <a:headEnd/>
              <a:tailEnd/>
            </a:ln>
          </p:spPr>
        </p:pic>
        <p:sp>
          <p:nvSpPr>
            <p:cNvPr id="32" name="Rectangle 833616"/>
            <p:cNvSpPr>
              <a:spLocks noChangeArrowheads="1"/>
            </p:cNvSpPr>
            <p:nvPr/>
          </p:nvSpPr>
          <p:spPr bwMode="auto">
            <a:xfrm>
              <a:off x="504" y="2211"/>
              <a:ext cx="966"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Anywhere </a:t>
              </a:r>
            </a:p>
            <a:p>
              <a:pPr algn="ctr">
                <a:lnSpc>
                  <a:spcPct val="95000"/>
                </a:lnSpc>
                <a:spcBef>
                  <a:spcPct val="10000"/>
                </a:spcBef>
              </a:pPr>
              <a:r>
                <a:rPr lang="en-US" sz="2000" dirty="0">
                  <a:solidFill>
                    <a:schemeClr val="bg1"/>
                  </a:solidFill>
                </a:rPr>
                <a:t>Access</a:t>
              </a:r>
            </a:p>
          </p:txBody>
        </p:sp>
      </p:grpSp>
      <p:sp>
        <p:nvSpPr>
          <p:cNvPr id="28" name="Rectangle 833650"/>
          <p:cNvSpPr>
            <a:spLocks noChangeArrowheads="1"/>
          </p:cNvSpPr>
          <p:nvPr/>
        </p:nvSpPr>
        <p:spPr bwMode="auto">
          <a:xfrm>
            <a:off x="2776537" y="1715974"/>
            <a:ext cx="6748463"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a:solidFill>
                  <a:schemeClr val="bg1"/>
                </a:solidFill>
              </a:rPr>
              <a:t>Unified </a:t>
            </a:r>
            <a:r>
              <a:rPr lang="en-US" dirty="0" smtClean="0">
                <a:solidFill>
                  <a:schemeClr val="bg1"/>
                </a:solidFill>
              </a:rPr>
              <a:t>Messaging integrated with Office Communicator</a:t>
            </a:r>
            <a:endParaRPr lang="en-US" dirty="0">
              <a:solidFill>
                <a:schemeClr val="bg1"/>
              </a:solidFill>
            </a:endParaRPr>
          </a:p>
          <a:p>
            <a:pPr marL="233363" indent="-233363">
              <a:lnSpc>
                <a:spcPct val="90000"/>
              </a:lnSpc>
              <a:spcBef>
                <a:spcPct val="20000"/>
              </a:spcBef>
              <a:buClr>
                <a:schemeClr val="folHlink"/>
              </a:buClr>
              <a:buSzPct val="80000"/>
              <a:buBlip>
                <a:blip r:embed="rId3"/>
              </a:buBlip>
            </a:pPr>
            <a:r>
              <a:rPr lang="en-US" dirty="0" smtClean="0">
                <a:solidFill>
                  <a:schemeClr val="bg1"/>
                </a:solidFill>
              </a:rPr>
              <a:t>Outlook experience from </a:t>
            </a:r>
            <a:r>
              <a:rPr lang="en-US" dirty="0">
                <a:solidFill>
                  <a:schemeClr val="bg1"/>
                </a:solidFill>
              </a:rPr>
              <a:t>desktop to mobile devices</a:t>
            </a:r>
          </a:p>
          <a:p>
            <a:pPr marL="233363" indent="-233363">
              <a:lnSpc>
                <a:spcPct val="90000"/>
              </a:lnSpc>
              <a:spcBef>
                <a:spcPct val="20000"/>
              </a:spcBef>
              <a:buClr>
                <a:schemeClr val="folHlink"/>
              </a:buClr>
              <a:buSzPct val="80000"/>
              <a:buBlip>
                <a:blip r:embed="rId3"/>
              </a:buBlip>
            </a:pPr>
            <a:r>
              <a:rPr lang="en-US" dirty="0">
                <a:solidFill>
                  <a:schemeClr val="bg1"/>
                </a:solidFill>
              </a:rPr>
              <a:t>Efficient </a:t>
            </a:r>
            <a:r>
              <a:rPr lang="en-US" dirty="0" smtClean="0">
                <a:solidFill>
                  <a:schemeClr val="bg1"/>
                </a:solidFill>
              </a:rPr>
              <a:t>collaboration: meetings and </a:t>
            </a:r>
            <a:r>
              <a:rPr lang="en-US" dirty="0">
                <a:solidFill>
                  <a:schemeClr val="bg1"/>
                </a:solidFill>
              </a:rPr>
              <a:t>sharing</a:t>
            </a:r>
          </a:p>
        </p:txBody>
      </p:sp>
      <p:grpSp>
        <p:nvGrpSpPr>
          <p:cNvPr id="38" name="Group 33"/>
          <p:cNvGrpSpPr>
            <a:grpSpLocks/>
          </p:cNvGrpSpPr>
          <p:nvPr/>
        </p:nvGrpSpPr>
        <p:grpSpPr bwMode="auto">
          <a:xfrm>
            <a:off x="450850" y="3287835"/>
            <a:ext cx="2216150" cy="1054100"/>
            <a:chOff x="41" y="1045"/>
            <a:chExt cx="1396" cy="664"/>
          </a:xfrm>
        </p:grpSpPr>
        <p:pic>
          <p:nvPicPr>
            <p:cNvPr id="39" name="Rectangle 833583"/>
            <p:cNvPicPr>
              <a:picLocks noChangeAspect="1" noChangeArrowheads="1"/>
            </p:cNvPicPr>
            <p:nvPr/>
          </p:nvPicPr>
          <p:blipFill>
            <a:blip r:embed="rId5"/>
            <a:srcRect/>
            <a:stretch>
              <a:fillRect/>
            </a:stretch>
          </p:blipFill>
          <p:spPr bwMode="auto">
            <a:xfrm>
              <a:off x="41" y="1045"/>
              <a:ext cx="852" cy="664"/>
            </a:xfrm>
            <a:prstGeom prst="rect">
              <a:avLst/>
            </a:prstGeom>
            <a:noFill/>
            <a:ln w="9525">
              <a:noFill/>
              <a:miter lim="800000"/>
              <a:headEnd/>
              <a:tailEnd/>
            </a:ln>
          </p:spPr>
        </p:pic>
        <p:sp>
          <p:nvSpPr>
            <p:cNvPr id="40" name="TextBox 833617"/>
            <p:cNvSpPr txBox="1">
              <a:spLocks noChangeArrowheads="1"/>
            </p:cNvSpPr>
            <p:nvPr/>
          </p:nvSpPr>
          <p:spPr bwMode="auto">
            <a:xfrm>
              <a:off x="513" y="1107"/>
              <a:ext cx="924"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Built-in </a:t>
              </a:r>
            </a:p>
            <a:p>
              <a:pPr algn="ctr">
                <a:lnSpc>
                  <a:spcPct val="95000"/>
                </a:lnSpc>
                <a:spcBef>
                  <a:spcPct val="10000"/>
                </a:spcBef>
              </a:pPr>
              <a:r>
                <a:rPr lang="en-US" sz="2000" dirty="0">
                  <a:solidFill>
                    <a:schemeClr val="bg1"/>
                  </a:solidFill>
                </a:rPr>
                <a:t>Protection</a:t>
              </a:r>
            </a:p>
          </p:txBody>
        </p:sp>
      </p:grpSp>
      <p:sp>
        <p:nvSpPr>
          <p:cNvPr id="36" name="Rectangle 833649"/>
          <p:cNvSpPr>
            <a:spLocks noChangeArrowheads="1"/>
          </p:cNvSpPr>
          <p:nvPr/>
        </p:nvSpPr>
        <p:spPr bwMode="auto">
          <a:xfrm>
            <a:off x="2776537" y="3189278"/>
            <a:ext cx="6605587"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a:solidFill>
                  <a:schemeClr val="bg1"/>
                </a:solidFill>
              </a:rPr>
              <a:t>Enterprise-class availability at lower cost</a:t>
            </a:r>
          </a:p>
          <a:p>
            <a:pPr marL="233363" indent="-233363">
              <a:lnSpc>
                <a:spcPct val="90000"/>
              </a:lnSpc>
              <a:spcBef>
                <a:spcPct val="20000"/>
              </a:spcBef>
              <a:buClr>
                <a:schemeClr val="folHlink"/>
              </a:buClr>
              <a:buSzPct val="80000"/>
              <a:buBlip>
                <a:blip r:embed="rId3"/>
              </a:buBlip>
            </a:pPr>
            <a:r>
              <a:rPr lang="en-US" dirty="0">
                <a:solidFill>
                  <a:schemeClr val="bg1"/>
                </a:solidFill>
              </a:rPr>
              <a:t>Protection from internal and external threats</a:t>
            </a:r>
          </a:p>
          <a:p>
            <a:pPr marL="233363" indent="-233363">
              <a:lnSpc>
                <a:spcPct val="90000"/>
              </a:lnSpc>
              <a:spcBef>
                <a:spcPct val="20000"/>
              </a:spcBef>
              <a:buClr>
                <a:schemeClr val="folHlink"/>
              </a:buClr>
              <a:buSzPct val="80000"/>
              <a:buBlip>
                <a:blip r:embed="rId3"/>
              </a:buBlip>
            </a:pPr>
            <a:r>
              <a:rPr lang="en-US" dirty="0">
                <a:solidFill>
                  <a:schemeClr val="bg1"/>
                </a:solidFill>
              </a:rPr>
              <a:t>Simplified compliance for the organization</a:t>
            </a:r>
          </a:p>
        </p:txBody>
      </p:sp>
      <p:grpSp>
        <p:nvGrpSpPr>
          <p:cNvPr id="45" name="Group 44"/>
          <p:cNvGrpSpPr/>
          <p:nvPr/>
        </p:nvGrpSpPr>
        <p:grpSpPr>
          <a:xfrm>
            <a:off x="593145" y="4874643"/>
            <a:ext cx="649503" cy="888794"/>
            <a:chOff x="2438400" y="4343400"/>
            <a:chExt cx="983611" cy="1345994"/>
          </a:xfrm>
        </p:grpSpPr>
        <p:pic>
          <p:nvPicPr>
            <p:cNvPr id="1026"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2438400" y="4343400"/>
              <a:ext cx="983611" cy="1345994"/>
            </a:xfrm>
            <a:prstGeom prst="rect">
              <a:avLst/>
            </a:prstGeom>
            <a:noFill/>
          </p:spPr>
        </p:pic>
        <p:pic>
          <p:nvPicPr>
            <p:cNvPr id="1027" name="Picture 3" descr="C:\Program Files\Microsoft Resource DVD Artwork\DVD_ART\Artwork_Imagery\Shapes and Graphics\Symbols\dollar sign thin.png"/>
            <p:cNvPicPr>
              <a:picLocks noChangeAspect="1" noChangeArrowheads="1"/>
            </p:cNvPicPr>
            <p:nvPr/>
          </p:nvPicPr>
          <p:blipFill>
            <a:blip r:embed="rId7" cstate="print"/>
            <a:srcRect/>
            <a:stretch>
              <a:fillRect/>
            </a:stretch>
          </p:blipFill>
          <p:spPr bwMode="auto">
            <a:xfrm>
              <a:off x="2590800" y="4572000"/>
              <a:ext cx="439270" cy="762000"/>
            </a:xfrm>
            <a:prstGeom prst="rect">
              <a:avLst/>
            </a:prstGeom>
            <a:noFill/>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314718" y="2359882"/>
            <a:ext cx="6569729" cy="6427510"/>
            <a:chOff x="1314718" y="2359882"/>
            <a:chExt cx="6569729" cy="6427510"/>
          </a:xfrm>
        </p:grpSpPr>
        <p:sp>
          <p:nvSpPr>
            <p:cNvPr id="9" name="Freeform 8"/>
            <p:cNvSpPr/>
            <p:nvPr/>
          </p:nvSpPr>
          <p:spPr bwMode="auto">
            <a:xfrm rot="2700000">
              <a:off x="1299111" y="2426270"/>
              <a:ext cx="6325948" cy="6294733"/>
            </a:xfrm>
            <a:custGeom>
              <a:avLst/>
              <a:gdLst>
                <a:gd name="connsiteX0" fmla="*/ 174625 w 2025650"/>
                <a:gd name="connsiteY0" fmla="*/ 0 h 2025650"/>
                <a:gd name="connsiteX1" fmla="*/ 1812925 w 2025650"/>
                <a:gd name="connsiteY1" fmla="*/ 3175 h 2025650"/>
                <a:gd name="connsiteX2" fmla="*/ 1857375 w 2025650"/>
                <a:gd name="connsiteY2" fmla="*/ 12700 h 2025650"/>
                <a:gd name="connsiteX3" fmla="*/ 1885950 w 2025650"/>
                <a:gd name="connsiteY3" fmla="*/ 25400 h 2025650"/>
                <a:gd name="connsiteX4" fmla="*/ 1901825 w 2025650"/>
                <a:gd name="connsiteY4" fmla="*/ 34925 h 2025650"/>
                <a:gd name="connsiteX5" fmla="*/ 1930400 w 2025650"/>
                <a:gd name="connsiteY5" fmla="*/ 53975 h 2025650"/>
                <a:gd name="connsiteX6" fmla="*/ 1955800 w 2025650"/>
                <a:gd name="connsiteY6" fmla="*/ 76200 h 2025650"/>
                <a:gd name="connsiteX7" fmla="*/ 1971675 w 2025650"/>
                <a:gd name="connsiteY7" fmla="*/ 95250 h 2025650"/>
                <a:gd name="connsiteX8" fmla="*/ 1993900 w 2025650"/>
                <a:gd name="connsiteY8" fmla="*/ 127000 h 2025650"/>
                <a:gd name="connsiteX9" fmla="*/ 2009775 w 2025650"/>
                <a:gd name="connsiteY9" fmla="*/ 158750 h 2025650"/>
                <a:gd name="connsiteX10" fmla="*/ 2019300 w 2025650"/>
                <a:gd name="connsiteY10" fmla="*/ 177800 h 2025650"/>
                <a:gd name="connsiteX11" fmla="*/ 2022475 w 2025650"/>
                <a:gd name="connsiteY11" fmla="*/ 228600 h 2025650"/>
                <a:gd name="connsiteX12" fmla="*/ 2025650 w 2025650"/>
                <a:gd name="connsiteY12" fmla="*/ 1854200 h 2025650"/>
                <a:gd name="connsiteX13" fmla="*/ 1539875 w 2025650"/>
                <a:gd name="connsiteY13" fmla="*/ 1854200 h 2025650"/>
                <a:gd name="connsiteX14" fmla="*/ 1536700 w 2025650"/>
                <a:gd name="connsiteY14" fmla="*/ 841375 h 2025650"/>
                <a:gd name="connsiteX15" fmla="*/ 346075 w 2025650"/>
                <a:gd name="connsiteY15" fmla="*/ 2025650 h 2025650"/>
                <a:gd name="connsiteX16" fmla="*/ 0 w 2025650"/>
                <a:gd name="connsiteY16" fmla="*/ 1676400 h 2025650"/>
                <a:gd name="connsiteX17" fmla="*/ 1193800 w 2025650"/>
                <a:gd name="connsiteY17" fmla="*/ 488950 h 2025650"/>
                <a:gd name="connsiteX18" fmla="*/ 174625 w 2025650"/>
                <a:gd name="connsiteY18" fmla="*/ 488950 h 2025650"/>
                <a:gd name="connsiteX19" fmla="*/ 174625 w 2025650"/>
                <a:gd name="connsiteY19" fmla="*/ 0 h 2025650"/>
                <a:gd name="connsiteX0" fmla="*/ 9996396 w 11847421"/>
                <a:gd name="connsiteY0" fmla="*/ 0 h 12118641"/>
                <a:gd name="connsiteX1" fmla="*/ 11634696 w 11847421"/>
                <a:gd name="connsiteY1" fmla="*/ 3175 h 12118641"/>
                <a:gd name="connsiteX2" fmla="*/ 11679146 w 11847421"/>
                <a:gd name="connsiteY2" fmla="*/ 12700 h 12118641"/>
                <a:gd name="connsiteX3" fmla="*/ 11707721 w 11847421"/>
                <a:gd name="connsiteY3" fmla="*/ 25400 h 12118641"/>
                <a:gd name="connsiteX4" fmla="*/ 11723596 w 11847421"/>
                <a:gd name="connsiteY4" fmla="*/ 34925 h 12118641"/>
                <a:gd name="connsiteX5" fmla="*/ 11752171 w 11847421"/>
                <a:gd name="connsiteY5" fmla="*/ 53975 h 12118641"/>
                <a:gd name="connsiteX6" fmla="*/ 11777571 w 11847421"/>
                <a:gd name="connsiteY6" fmla="*/ 76200 h 12118641"/>
                <a:gd name="connsiteX7" fmla="*/ 11793446 w 11847421"/>
                <a:gd name="connsiteY7" fmla="*/ 95250 h 12118641"/>
                <a:gd name="connsiteX8" fmla="*/ 11815671 w 11847421"/>
                <a:gd name="connsiteY8" fmla="*/ 127000 h 12118641"/>
                <a:gd name="connsiteX9" fmla="*/ 11831546 w 11847421"/>
                <a:gd name="connsiteY9" fmla="*/ 158750 h 12118641"/>
                <a:gd name="connsiteX10" fmla="*/ 11841071 w 11847421"/>
                <a:gd name="connsiteY10" fmla="*/ 177800 h 12118641"/>
                <a:gd name="connsiteX11" fmla="*/ 11844246 w 11847421"/>
                <a:gd name="connsiteY11" fmla="*/ 228600 h 12118641"/>
                <a:gd name="connsiteX12" fmla="*/ 11847421 w 11847421"/>
                <a:gd name="connsiteY12" fmla="*/ 1854200 h 12118641"/>
                <a:gd name="connsiteX13" fmla="*/ 11361646 w 11847421"/>
                <a:gd name="connsiteY13" fmla="*/ 1854200 h 12118641"/>
                <a:gd name="connsiteX14" fmla="*/ 11358471 w 11847421"/>
                <a:gd name="connsiteY14" fmla="*/ 841375 h 12118641"/>
                <a:gd name="connsiteX15" fmla="*/ 0 w 11847421"/>
                <a:gd name="connsiteY15" fmla="*/ 12118641 h 12118641"/>
                <a:gd name="connsiteX16" fmla="*/ 9821771 w 11847421"/>
                <a:gd name="connsiteY16" fmla="*/ 1676400 h 12118641"/>
                <a:gd name="connsiteX17" fmla="*/ 11015571 w 11847421"/>
                <a:gd name="connsiteY17" fmla="*/ 488950 h 12118641"/>
                <a:gd name="connsiteX18" fmla="*/ 9996396 w 11847421"/>
                <a:gd name="connsiteY18" fmla="*/ 488950 h 12118641"/>
                <a:gd name="connsiteX19" fmla="*/ 9996396 w 11847421"/>
                <a:gd name="connsiteY19" fmla="*/ 0 h 12118641"/>
                <a:gd name="connsiteX0" fmla="*/ 10404852 w 12255877"/>
                <a:gd name="connsiteY0" fmla="*/ 0 h 12118641"/>
                <a:gd name="connsiteX1" fmla="*/ 12043152 w 12255877"/>
                <a:gd name="connsiteY1" fmla="*/ 3175 h 12118641"/>
                <a:gd name="connsiteX2" fmla="*/ 12087602 w 12255877"/>
                <a:gd name="connsiteY2" fmla="*/ 12700 h 12118641"/>
                <a:gd name="connsiteX3" fmla="*/ 12116177 w 12255877"/>
                <a:gd name="connsiteY3" fmla="*/ 25400 h 12118641"/>
                <a:gd name="connsiteX4" fmla="*/ 12132052 w 12255877"/>
                <a:gd name="connsiteY4" fmla="*/ 34925 h 12118641"/>
                <a:gd name="connsiteX5" fmla="*/ 12160627 w 12255877"/>
                <a:gd name="connsiteY5" fmla="*/ 53975 h 12118641"/>
                <a:gd name="connsiteX6" fmla="*/ 12186027 w 12255877"/>
                <a:gd name="connsiteY6" fmla="*/ 76200 h 12118641"/>
                <a:gd name="connsiteX7" fmla="*/ 12201902 w 12255877"/>
                <a:gd name="connsiteY7" fmla="*/ 95250 h 12118641"/>
                <a:gd name="connsiteX8" fmla="*/ 12224127 w 12255877"/>
                <a:gd name="connsiteY8" fmla="*/ 127000 h 12118641"/>
                <a:gd name="connsiteX9" fmla="*/ 12240002 w 12255877"/>
                <a:gd name="connsiteY9" fmla="*/ 158750 h 12118641"/>
                <a:gd name="connsiteX10" fmla="*/ 12249527 w 12255877"/>
                <a:gd name="connsiteY10" fmla="*/ 177800 h 12118641"/>
                <a:gd name="connsiteX11" fmla="*/ 12252702 w 12255877"/>
                <a:gd name="connsiteY11" fmla="*/ 228600 h 12118641"/>
                <a:gd name="connsiteX12" fmla="*/ 12255877 w 12255877"/>
                <a:gd name="connsiteY12" fmla="*/ 1854200 h 12118641"/>
                <a:gd name="connsiteX13" fmla="*/ 11770102 w 12255877"/>
                <a:gd name="connsiteY13" fmla="*/ 1854200 h 12118641"/>
                <a:gd name="connsiteX14" fmla="*/ 11766927 w 12255877"/>
                <a:gd name="connsiteY14" fmla="*/ 841375 h 12118641"/>
                <a:gd name="connsiteX15" fmla="*/ 408456 w 12255877"/>
                <a:gd name="connsiteY15" fmla="*/ 12118641 h 12118641"/>
                <a:gd name="connsiteX16" fmla="*/ 0 w 12255877"/>
                <a:gd name="connsiteY16" fmla="*/ 11956531 h 12118641"/>
                <a:gd name="connsiteX17" fmla="*/ 11424027 w 12255877"/>
                <a:gd name="connsiteY17" fmla="*/ 488950 h 12118641"/>
                <a:gd name="connsiteX18" fmla="*/ 10404852 w 12255877"/>
                <a:gd name="connsiteY18" fmla="*/ 488950 h 12118641"/>
                <a:gd name="connsiteX19" fmla="*/ 10404852 w 12255877"/>
                <a:gd name="connsiteY19" fmla="*/ 0 h 121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55877" h="12118641">
                  <a:moveTo>
                    <a:pt x="10404852" y="0"/>
                  </a:moveTo>
                  <a:lnTo>
                    <a:pt x="12043152" y="3175"/>
                  </a:lnTo>
                  <a:lnTo>
                    <a:pt x="12087602" y="12700"/>
                  </a:lnTo>
                  <a:lnTo>
                    <a:pt x="12116177" y="25400"/>
                  </a:lnTo>
                  <a:lnTo>
                    <a:pt x="12132052" y="34925"/>
                  </a:lnTo>
                  <a:lnTo>
                    <a:pt x="12160627" y="53975"/>
                  </a:lnTo>
                  <a:lnTo>
                    <a:pt x="12186027" y="76200"/>
                  </a:lnTo>
                  <a:lnTo>
                    <a:pt x="12201902" y="95250"/>
                  </a:lnTo>
                  <a:lnTo>
                    <a:pt x="12224127" y="127000"/>
                  </a:lnTo>
                  <a:lnTo>
                    <a:pt x="12240002" y="158750"/>
                  </a:lnTo>
                  <a:lnTo>
                    <a:pt x="12249527" y="177800"/>
                  </a:lnTo>
                  <a:lnTo>
                    <a:pt x="12252702" y="228600"/>
                  </a:lnTo>
                  <a:cubicBezTo>
                    <a:pt x="12253760" y="770467"/>
                    <a:pt x="12254819" y="1312333"/>
                    <a:pt x="12255877" y="1854200"/>
                  </a:cubicBezTo>
                  <a:lnTo>
                    <a:pt x="11770102" y="1854200"/>
                  </a:lnTo>
                  <a:cubicBezTo>
                    <a:pt x="11769044" y="1516592"/>
                    <a:pt x="11767985" y="1178983"/>
                    <a:pt x="11766927" y="841375"/>
                  </a:cubicBezTo>
                  <a:lnTo>
                    <a:pt x="408456" y="12118641"/>
                  </a:lnTo>
                  <a:lnTo>
                    <a:pt x="0" y="11956531"/>
                  </a:lnTo>
                  <a:lnTo>
                    <a:pt x="11424027" y="488950"/>
                  </a:lnTo>
                  <a:lnTo>
                    <a:pt x="10404852" y="488950"/>
                  </a:lnTo>
                  <a:cubicBezTo>
                    <a:pt x="10403794" y="325967"/>
                    <a:pt x="10402735" y="162983"/>
                    <a:pt x="10404852" y="0"/>
                  </a:cubicBezTo>
                  <a:close/>
                </a:path>
              </a:pathLst>
            </a:custGeom>
            <a:solidFill>
              <a:schemeClr val="accent1">
                <a:lumMod val="60000"/>
                <a:lumOff val="40000"/>
              </a:schemeClr>
            </a:solidFill>
            <a:ln>
              <a:headEnd type="none" w="med" len="med"/>
              <a:tailEnd type="none" w="med" len="med"/>
            </a:ln>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Freeform 21"/>
            <p:cNvSpPr/>
            <p:nvPr/>
          </p:nvSpPr>
          <p:spPr bwMode="auto">
            <a:xfrm rot="2700000">
              <a:off x="1472545" y="2375489"/>
              <a:ext cx="6427510" cy="6396295"/>
            </a:xfrm>
            <a:custGeom>
              <a:avLst/>
              <a:gdLst>
                <a:gd name="connsiteX0" fmla="*/ 174625 w 2025650"/>
                <a:gd name="connsiteY0" fmla="*/ 0 h 2025650"/>
                <a:gd name="connsiteX1" fmla="*/ 1812925 w 2025650"/>
                <a:gd name="connsiteY1" fmla="*/ 3175 h 2025650"/>
                <a:gd name="connsiteX2" fmla="*/ 1857375 w 2025650"/>
                <a:gd name="connsiteY2" fmla="*/ 12700 h 2025650"/>
                <a:gd name="connsiteX3" fmla="*/ 1885950 w 2025650"/>
                <a:gd name="connsiteY3" fmla="*/ 25400 h 2025650"/>
                <a:gd name="connsiteX4" fmla="*/ 1901825 w 2025650"/>
                <a:gd name="connsiteY4" fmla="*/ 34925 h 2025650"/>
                <a:gd name="connsiteX5" fmla="*/ 1930400 w 2025650"/>
                <a:gd name="connsiteY5" fmla="*/ 53975 h 2025650"/>
                <a:gd name="connsiteX6" fmla="*/ 1955800 w 2025650"/>
                <a:gd name="connsiteY6" fmla="*/ 76200 h 2025650"/>
                <a:gd name="connsiteX7" fmla="*/ 1971675 w 2025650"/>
                <a:gd name="connsiteY7" fmla="*/ 95250 h 2025650"/>
                <a:gd name="connsiteX8" fmla="*/ 1993900 w 2025650"/>
                <a:gd name="connsiteY8" fmla="*/ 127000 h 2025650"/>
                <a:gd name="connsiteX9" fmla="*/ 2009775 w 2025650"/>
                <a:gd name="connsiteY9" fmla="*/ 158750 h 2025650"/>
                <a:gd name="connsiteX10" fmla="*/ 2019300 w 2025650"/>
                <a:gd name="connsiteY10" fmla="*/ 177800 h 2025650"/>
                <a:gd name="connsiteX11" fmla="*/ 2022475 w 2025650"/>
                <a:gd name="connsiteY11" fmla="*/ 228600 h 2025650"/>
                <a:gd name="connsiteX12" fmla="*/ 2025650 w 2025650"/>
                <a:gd name="connsiteY12" fmla="*/ 1854200 h 2025650"/>
                <a:gd name="connsiteX13" fmla="*/ 1539875 w 2025650"/>
                <a:gd name="connsiteY13" fmla="*/ 1854200 h 2025650"/>
                <a:gd name="connsiteX14" fmla="*/ 1536700 w 2025650"/>
                <a:gd name="connsiteY14" fmla="*/ 841375 h 2025650"/>
                <a:gd name="connsiteX15" fmla="*/ 346075 w 2025650"/>
                <a:gd name="connsiteY15" fmla="*/ 2025650 h 2025650"/>
                <a:gd name="connsiteX16" fmla="*/ 0 w 2025650"/>
                <a:gd name="connsiteY16" fmla="*/ 1676400 h 2025650"/>
                <a:gd name="connsiteX17" fmla="*/ 1193800 w 2025650"/>
                <a:gd name="connsiteY17" fmla="*/ 488950 h 2025650"/>
                <a:gd name="connsiteX18" fmla="*/ 174625 w 2025650"/>
                <a:gd name="connsiteY18" fmla="*/ 488950 h 2025650"/>
                <a:gd name="connsiteX19" fmla="*/ 174625 w 2025650"/>
                <a:gd name="connsiteY19" fmla="*/ 0 h 2025650"/>
                <a:gd name="connsiteX0" fmla="*/ 9996396 w 11847421"/>
                <a:gd name="connsiteY0" fmla="*/ 0 h 12118641"/>
                <a:gd name="connsiteX1" fmla="*/ 11634696 w 11847421"/>
                <a:gd name="connsiteY1" fmla="*/ 3175 h 12118641"/>
                <a:gd name="connsiteX2" fmla="*/ 11679146 w 11847421"/>
                <a:gd name="connsiteY2" fmla="*/ 12700 h 12118641"/>
                <a:gd name="connsiteX3" fmla="*/ 11707721 w 11847421"/>
                <a:gd name="connsiteY3" fmla="*/ 25400 h 12118641"/>
                <a:gd name="connsiteX4" fmla="*/ 11723596 w 11847421"/>
                <a:gd name="connsiteY4" fmla="*/ 34925 h 12118641"/>
                <a:gd name="connsiteX5" fmla="*/ 11752171 w 11847421"/>
                <a:gd name="connsiteY5" fmla="*/ 53975 h 12118641"/>
                <a:gd name="connsiteX6" fmla="*/ 11777571 w 11847421"/>
                <a:gd name="connsiteY6" fmla="*/ 76200 h 12118641"/>
                <a:gd name="connsiteX7" fmla="*/ 11793446 w 11847421"/>
                <a:gd name="connsiteY7" fmla="*/ 95250 h 12118641"/>
                <a:gd name="connsiteX8" fmla="*/ 11815671 w 11847421"/>
                <a:gd name="connsiteY8" fmla="*/ 127000 h 12118641"/>
                <a:gd name="connsiteX9" fmla="*/ 11831546 w 11847421"/>
                <a:gd name="connsiteY9" fmla="*/ 158750 h 12118641"/>
                <a:gd name="connsiteX10" fmla="*/ 11841071 w 11847421"/>
                <a:gd name="connsiteY10" fmla="*/ 177800 h 12118641"/>
                <a:gd name="connsiteX11" fmla="*/ 11844246 w 11847421"/>
                <a:gd name="connsiteY11" fmla="*/ 228600 h 12118641"/>
                <a:gd name="connsiteX12" fmla="*/ 11847421 w 11847421"/>
                <a:gd name="connsiteY12" fmla="*/ 1854200 h 12118641"/>
                <a:gd name="connsiteX13" fmla="*/ 11361646 w 11847421"/>
                <a:gd name="connsiteY13" fmla="*/ 1854200 h 12118641"/>
                <a:gd name="connsiteX14" fmla="*/ 11358471 w 11847421"/>
                <a:gd name="connsiteY14" fmla="*/ 841375 h 12118641"/>
                <a:gd name="connsiteX15" fmla="*/ 0 w 11847421"/>
                <a:gd name="connsiteY15" fmla="*/ 12118641 h 12118641"/>
                <a:gd name="connsiteX16" fmla="*/ 9821771 w 11847421"/>
                <a:gd name="connsiteY16" fmla="*/ 1676400 h 12118641"/>
                <a:gd name="connsiteX17" fmla="*/ 11015571 w 11847421"/>
                <a:gd name="connsiteY17" fmla="*/ 488950 h 12118641"/>
                <a:gd name="connsiteX18" fmla="*/ 9996396 w 11847421"/>
                <a:gd name="connsiteY18" fmla="*/ 488950 h 12118641"/>
                <a:gd name="connsiteX19" fmla="*/ 9996396 w 11847421"/>
                <a:gd name="connsiteY19" fmla="*/ 0 h 12118641"/>
                <a:gd name="connsiteX0" fmla="*/ 10404852 w 12255877"/>
                <a:gd name="connsiteY0" fmla="*/ 0 h 12118641"/>
                <a:gd name="connsiteX1" fmla="*/ 12043152 w 12255877"/>
                <a:gd name="connsiteY1" fmla="*/ 3175 h 12118641"/>
                <a:gd name="connsiteX2" fmla="*/ 12087602 w 12255877"/>
                <a:gd name="connsiteY2" fmla="*/ 12700 h 12118641"/>
                <a:gd name="connsiteX3" fmla="*/ 12116177 w 12255877"/>
                <a:gd name="connsiteY3" fmla="*/ 25400 h 12118641"/>
                <a:gd name="connsiteX4" fmla="*/ 12132052 w 12255877"/>
                <a:gd name="connsiteY4" fmla="*/ 34925 h 12118641"/>
                <a:gd name="connsiteX5" fmla="*/ 12160627 w 12255877"/>
                <a:gd name="connsiteY5" fmla="*/ 53975 h 12118641"/>
                <a:gd name="connsiteX6" fmla="*/ 12186027 w 12255877"/>
                <a:gd name="connsiteY6" fmla="*/ 76200 h 12118641"/>
                <a:gd name="connsiteX7" fmla="*/ 12201902 w 12255877"/>
                <a:gd name="connsiteY7" fmla="*/ 95250 h 12118641"/>
                <a:gd name="connsiteX8" fmla="*/ 12224127 w 12255877"/>
                <a:gd name="connsiteY8" fmla="*/ 127000 h 12118641"/>
                <a:gd name="connsiteX9" fmla="*/ 12240002 w 12255877"/>
                <a:gd name="connsiteY9" fmla="*/ 158750 h 12118641"/>
                <a:gd name="connsiteX10" fmla="*/ 12249527 w 12255877"/>
                <a:gd name="connsiteY10" fmla="*/ 177800 h 12118641"/>
                <a:gd name="connsiteX11" fmla="*/ 12252702 w 12255877"/>
                <a:gd name="connsiteY11" fmla="*/ 228600 h 12118641"/>
                <a:gd name="connsiteX12" fmla="*/ 12255877 w 12255877"/>
                <a:gd name="connsiteY12" fmla="*/ 1854200 h 12118641"/>
                <a:gd name="connsiteX13" fmla="*/ 11770102 w 12255877"/>
                <a:gd name="connsiteY13" fmla="*/ 1854200 h 12118641"/>
                <a:gd name="connsiteX14" fmla="*/ 11766927 w 12255877"/>
                <a:gd name="connsiteY14" fmla="*/ 841375 h 12118641"/>
                <a:gd name="connsiteX15" fmla="*/ 408456 w 12255877"/>
                <a:gd name="connsiteY15" fmla="*/ 12118641 h 12118641"/>
                <a:gd name="connsiteX16" fmla="*/ 0 w 12255877"/>
                <a:gd name="connsiteY16" fmla="*/ 11956531 h 12118641"/>
                <a:gd name="connsiteX17" fmla="*/ 11424027 w 12255877"/>
                <a:gd name="connsiteY17" fmla="*/ 488950 h 12118641"/>
                <a:gd name="connsiteX18" fmla="*/ 10404852 w 12255877"/>
                <a:gd name="connsiteY18" fmla="*/ 488950 h 12118641"/>
                <a:gd name="connsiteX19" fmla="*/ 10404852 w 12255877"/>
                <a:gd name="connsiteY19" fmla="*/ 0 h 121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55877" h="12118641">
                  <a:moveTo>
                    <a:pt x="10404852" y="0"/>
                  </a:moveTo>
                  <a:lnTo>
                    <a:pt x="12043152" y="3175"/>
                  </a:lnTo>
                  <a:lnTo>
                    <a:pt x="12087602" y="12700"/>
                  </a:lnTo>
                  <a:lnTo>
                    <a:pt x="12116177" y="25400"/>
                  </a:lnTo>
                  <a:lnTo>
                    <a:pt x="12132052" y="34925"/>
                  </a:lnTo>
                  <a:lnTo>
                    <a:pt x="12160627" y="53975"/>
                  </a:lnTo>
                  <a:lnTo>
                    <a:pt x="12186027" y="76200"/>
                  </a:lnTo>
                  <a:lnTo>
                    <a:pt x="12201902" y="95250"/>
                  </a:lnTo>
                  <a:lnTo>
                    <a:pt x="12224127" y="127000"/>
                  </a:lnTo>
                  <a:lnTo>
                    <a:pt x="12240002" y="158750"/>
                  </a:lnTo>
                  <a:lnTo>
                    <a:pt x="12249527" y="177800"/>
                  </a:lnTo>
                  <a:lnTo>
                    <a:pt x="12252702" y="228600"/>
                  </a:lnTo>
                  <a:cubicBezTo>
                    <a:pt x="12253760" y="770467"/>
                    <a:pt x="12254819" y="1312333"/>
                    <a:pt x="12255877" y="1854200"/>
                  </a:cubicBezTo>
                  <a:lnTo>
                    <a:pt x="11770102" y="1854200"/>
                  </a:lnTo>
                  <a:cubicBezTo>
                    <a:pt x="11769044" y="1516592"/>
                    <a:pt x="11767985" y="1178983"/>
                    <a:pt x="11766927" y="841375"/>
                  </a:cubicBezTo>
                  <a:lnTo>
                    <a:pt x="408456" y="12118641"/>
                  </a:lnTo>
                  <a:lnTo>
                    <a:pt x="0" y="11956531"/>
                  </a:lnTo>
                  <a:lnTo>
                    <a:pt x="11424027" y="488950"/>
                  </a:lnTo>
                  <a:lnTo>
                    <a:pt x="10404852" y="488950"/>
                  </a:lnTo>
                  <a:cubicBezTo>
                    <a:pt x="10403794" y="325967"/>
                    <a:pt x="10402735" y="162983"/>
                    <a:pt x="10404852" y="0"/>
                  </a:cubicBezTo>
                  <a:close/>
                </a:path>
              </a:pathLst>
            </a:custGeom>
            <a:gradFill>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sp useBgFill="1">
        <p:nvSpPr>
          <p:cNvPr id="20" name="Rectangle 19"/>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itle 16"/>
          <p:cNvSpPr>
            <a:spLocks noGrp="1"/>
          </p:cNvSpPr>
          <p:nvPr>
            <p:ph type="title"/>
          </p:nvPr>
        </p:nvSpPr>
        <p:spPr>
          <a:xfrm>
            <a:off x="381000" y="381000"/>
            <a:ext cx="8382000" cy="1052596"/>
          </a:xfrm>
        </p:spPr>
        <p:txBody>
          <a:bodyPr/>
          <a:lstStyle/>
          <a:p>
            <a:pPr lvl="0"/>
            <a:r>
              <a:rPr lang="en-US" sz="4400" dirty="0" smtClean="0"/>
              <a:t>Service Pack 1</a:t>
            </a:r>
            <a:r>
              <a:rPr lang="en-US" dirty="0" smtClean="0"/>
              <a:t/>
            </a:r>
            <a:br>
              <a:rPr lang="en-US" dirty="0" smtClean="0"/>
            </a:br>
            <a:r>
              <a:rPr lang="en-US" sz="3200" dirty="0" smtClean="0">
                <a:solidFill>
                  <a:schemeClr val="accent1">
                    <a:lumMod val="20000"/>
                    <a:lumOff val="80000"/>
                  </a:schemeClr>
                </a:solidFill>
              </a:rPr>
              <a:t>Feedback and requests</a:t>
            </a:r>
            <a:endParaRPr lang="en-US" sz="3600" dirty="0">
              <a:solidFill>
                <a:schemeClr val="accent1">
                  <a:lumMod val="20000"/>
                  <a:lumOff val="80000"/>
                </a:schemeClr>
              </a:solidFill>
            </a:endParaRPr>
          </a:p>
        </p:txBody>
      </p:sp>
      <p:sp>
        <p:nvSpPr>
          <p:cNvPr id="3" name="Content Placeholder 2"/>
          <p:cNvSpPr>
            <a:spLocks noGrp="1"/>
          </p:cNvSpPr>
          <p:nvPr>
            <p:ph type="body" sz="quarter" idx="10"/>
          </p:nvPr>
        </p:nvSpPr>
        <p:spPr>
          <a:xfrm>
            <a:off x="381000" y="1905000"/>
            <a:ext cx="8382000" cy="2363724"/>
          </a:xfrm>
        </p:spPr>
        <p:txBody>
          <a:bodyPr/>
          <a:lstStyle/>
          <a:p>
            <a:pPr marL="287338" indent="-287338"/>
            <a:r>
              <a:rPr lang="en-US" sz="2400" dirty="0" smtClean="0"/>
              <a:t>Public Folders in Outlook Web Access</a:t>
            </a:r>
          </a:p>
          <a:p>
            <a:pPr marL="287338" indent="-287338"/>
            <a:r>
              <a:rPr lang="en-US" sz="2400" dirty="0" smtClean="0"/>
              <a:t>Increased security for mobile workers</a:t>
            </a:r>
          </a:p>
          <a:p>
            <a:pPr marL="287338" indent="-287338"/>
            <a:r>
              <a:rPr lang="en-US" sz="2400" dirty="0" smtClean="0"/>
              <a:t>High availability </a:t>
            </a:r>
            <a:r>
              <a:rPr lang="en-US" sz="2400" b="1" i="1" dirty="0" smtClean="0"/>
              <a:t>and</a:t>
            </a:r>
            <a:r>
              <a:rPr lang="en-US" sz="2400" dirty="0" smtClean="0"/>
              <a:t> site resilience (not </a:t>
            </a:r>
            <a:r>
              <a:rPr lang="en-US" sz="2400" b="1" i="1" dirty="0" smtClean="0">
                <a:solidFill>
                  <a:schemeClr val="tx2"/>
                </a:solidFill>
              </a:rPr>
              <a:t>or</a:t>
            </a:r>
            <a:r>
              <a:rPr lang="en-US" sz="2400" dirty="0" smtClean="0"/>
              <a:t>)</a:t>
            </a:r>
          </a:p>
          <a:p>
            <a:pPr marL="287338" indent="-287338"/>
            <a:r>
              <a:rPr lang="en-US" sz="2400" dirty="0" smtClean="0"/>
              <a:t>Unified Communications not just Unified Messaging</a:t>
            </a:r>
          </a:p>
          <a:p>
            <a:pPr marL="287338" indent="-287338"/>
            <a:r>
              <a:rPr lang="en-US" sz="2400" dirty="0" smtClean="0"/>
              <a:t>Advanced tasks in the Management Console</a:t>
            </a:r>
          </a:p>
          <a:p>
            <a:pPr marL="287338" indent="-287338"/>
            <a:r>
              <a:rPr lang="en-US" sz="2400" dirty="0" smtClean="0"/>
              <a:t>Support Windows Server 2008 and Windows Vista</a:t>
            </a:r>
          </a:p>
        </p:txBody>
      </p:sp>
      <p:sp>
        <p:nvSpPr>
          <p:cNvPr id="7" name="TextBox 6"/>
          <p:cNvSpPr txBox="1">
            <a:spLocks noChangeArrowheads="1"/>
          </p:cNvSpPr>
          <p:nvPr/>
        </p:nvSpPr>
        <p:spPr bwMode="gray">
          <a:xfrm>
            <a:off x="6400800" y="4411374"/>
            <a:ext cx="1752600" cy="535531"/>
          </a:xfrm>
          <a:prstGeom prst="rect">
            <a:avLst/>
          </a:prstGeom>
          <a:noFill/>
        </p:spPr>
        <p:txBody>
          <a:bodyPr wrap="square" rtlCol="0">
            <a:spAutoFit/>
          </a:bodyPr>
          <a:lstStyle/>
          <a:p>
            <a:pPr algn="ctr">
              <a:lnSpc>
                <a:spcPct val="90000"/>
              </a:lnSpc>
            </a:pPr>
            <a:r>
              <a:rPr lang="en-US" sz="1600" dirty="0" smtClean="0"/>
              <a:t>Q4 2007</a:t>
            </a:r>
          </a:p>
          <a:p>
            <a:pPr algn="ctr">
              <a:lnSpc>
                <a:spcPct val="90000"/>
              </a:lnSpc>
            </a:pPr>
            <a:r>
              <a:rPr lang="en-US" sz="1600" dirty="0" smtClean="0"/>
              <a:t>SP1 Release</a:t>
            </a:r>
          </a:p>
        </p:txBody>
      </p:sp>
      <p:sp>
        <p:nvSpPr>
          <p:cNvPr id="8" name="TextBox 7"/>
          <p:cNvSpPr txBox="1">
            <a:spLocks noChangeArrowheads="1"/>
          </p:cNvSpPr>
          <p:nvPr/>
        </p:nvSpPr>
        <p:spPr bwMode="gray">
          <a:xfrm>
            <a:off x="4482349" y="6252210"/>
            <a:ext cx="2057401" cy="535531"/>
          </a:xfrm>
          <a:prstGeom prst="rect">
            <a:avLst/>
          </a:prstGeom>
          <a:noFill/>
        </p:spPr>
        <p:txBody>
          <a:bodyPr wrap="square" rtlCol="0">
            <a:spAutoFit/>
          </a:bodyPr>
          <a:lstStyle/>
          <a:p>
            <a:pPr algn="ctr">
              <a:lnSpc>
                <a:spcPct val="90000"/>
              </a:lnSpc>
            </a:pPr>
            <a:r>
              <a:rPr lang="en-US" sz="1600" dirty="0" smtClean="0"/>
              <a:t>Q3 2007</a:t>
            </a:r>
          </a:p>
          <a:p>
            <a:pPr algn="ctr">
              <a:lnSpc>
                <a:spcPct val="90000"/>
              </a:lnSpc>
            </a:pPr>
            <a:r>
              <a:rPr lang="en-US" sz="1600" dirty="0" smtClean="0"/>
              <a:t>SP1 CTP Beta 2</a:t>
            </a:r>
          </a:p>
        </p:txBody>
      </p:sp>
      <p:sp>
        <p:nvSpPr>
          <p:cNvPr id="10" name="Chevron 9"/>
          <p:cNvSpPr/>
          <p:nvPr/>
        </p:nvSpPr>
        <p:spPr bwMode="auto">
          <a:xfrm rot="5400000">
            <a:off x="822533" y="4923338"/>
            <a:ext cx="651816" cy="671311"/>
          </a:xfrm>
          <a:prstGeom prst="chevron">
            <a:avLst/>
          </a:prstGeom>
          <a:solidFill>
            <a:srgbClr val="F25A0E"/>
          </a:solidFill>
          <a:ln>
            <a:solidFill>
              <a:srgbClr val="F77938"/>
            </a:solidFill>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12" name="TextBox 11"/>
          <p:cNvSpPr txBox="1"/>
          <p:nvPr/>
        </p:nvSpPr>
        <p:spPr>
          <a:xfrm>
            <a:off x="40340" y="4355974"/>
            <a:ext cx="2209800" cy="584775"/>
          </a:xfrm>
          <a:prstGeom prst="rect">
            <a:avLst/>
          </a:prstGeom>
          <a:noFill/>
        </p:spPr>
        <p:txBody>
          <a:bodyPr wrap="square" rtlCol="0">
            <a:spAutoFit/>
          </a:bodyPr>
          <a:lstStyle/>
          <a:p>
            <a:pPr algn="ctr"/>
            <a:r>
              <a:rPr lang="en-US" sz="1600" dirty="0" smtClean="0"/>
              <a:t>H2 2006 </a:t>
            </a:r>
          </a:p>
          <a:p>
            <a:pPr algn="ctr"/>
            <a:r>
              <a:rPr lang="en-US" sz="1600" dirty="0" smtClean="0"/>
              <a:t>SP1 Coding Begins</a:t>
            </a:r>
          </a:p>
        </p:txBody>
      </p:sp>
      <p:sp>
        <p:nvSpPr>
          <p:cNvPr id="13" name="TextBox 12"/>
          <p:cNvSpPr txBox="1"/>
          <p:nvPr/>
        </p:nvSpPr>
        <p:spPr>
          <a:xfrm>
            <a:off x="1780131" y="6214955"/>
            <a:ext cx="2307774" cy="584775"/>
          </a:xfrm>
          <a:prstGeom prst="rect">
            <a:avLst/>
          </a:prstGeom>
          <a:noFill/>
        </p:spPr>
        <p:txBody>
          <a:bodyPr wrap="square" rtlCol="0">
            <a:spAutoFit/>
          </a:bodyPr>
          <a:lstStyle/>
          <a:p>
            <a:pPr algn="ctr"/>
            <a:r>
              <a:rPr lang="en-US" sz="1600" dirty="0" smtClean="0"/>
              <a:t>Q2 2007 </a:t>
            </a:r>
          </a:p>
          <a:p>
            <a:pPr algn="ctr"/>
            <a:r>
              <a:rPr lang="en-US" sz="1600" dirty="0" smtClean="0"/>
              <a:t>SP1 Private Beta 1</a:t>
            </a:r>
          </a:p>
        </p:txBody>
      </p:sp>
      <p:sp>
        <p:nvSpPr>
          <p:cNvPr id="14" name="Chevron 13"/>
          <p:cNvSpPr/>
          <p:nvPr/>
        </p:nvSpPr>
        <p:spPr bwMode="auto">
          <a:xfrm rot="16200000">
            <a:off x="2618675" y="5587367"/>
            <a:ext cx="651816" cy="671311"/>
          </a:xfrm>
          <a:prstGeom prst="chevron">
            <a:avLst/>
          </a:prstGeom>
          <a:solidFill>
            <a:srgbClr val="F25A0E"/>
          </a:solidFill>
          <a:ln>
            <a:solidFill>
              <a:srgbClr val="F77938"/>
            </a:solidFill>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15" name="Chevron 14"/>
          <p:cNvSpPr/>
          <p:nvPr/>
        </p:nvSpPr>
        <p:spPr bwMode="auto">
          <a:xfrm rot="5400000">
            <a:off x="6968825" y="4926534"/>
            <a:ext cx="649224" cy="667512"/>
          </a:xfrm>
          <a:prstGeom prst="chevron">
            <a:avLst/>
          </a:prstGeom>
          <a:solidFill>
            <a:srgbClr val="92D050"/>
          </a:solidFill>
          <a:ln>
            <a:solidFill>
              <a:schemeClr val="accent1"/>
            </a:solidFill>
            <a:headEnd type="none" w="med" len="med"/>
            <a:tailEnd type="none" w="med" len="med"/>
          </a:ln>
          <a:effectLst>
            <a:outerShdw blurRad="127000" algn="ctr" rotWithShape="0">
              <a:srgbClr val="FF0000"/>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16" name="Chevron 15"/>
          <p:cNvSpPr/>
          <p:nvPr/>
        </p:nvSpPr>
        <p:spPr bwMode="auto">
          <a:xfrm rot="16200000">
            <a:off x="5191348" y="5586836"/>
            <a:ext cx="651816" cy="671311"/>
          </a:xfrm>
          <a:prstGeom prst="chevron">
            <a:avLst/>
          </a:prstGeom>
          <a:solidFill>
            <a:srgbClr val="F25A0E"/>
          </a:solidFill>
          <a:ln>
            <a:solidFill>
              <a:srgbClr val="F77938"/>
            </a:solidFill>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bwMode="auto">
          <a:xfrm>
            <a:off x="0" y="0"/>
            <a:ext cx="9144000" cy="1033272"/>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7" name="Rectangle 16"/>
          <p:cNvSpPr/>
          <p:nvPr/>
        </p:nvSpPr>
        <p:spPr bwMode="auto">
          <a:xfrm>
            <a:off x="0" y="1593533"/>
            <a:ext cx="8382000" cy="20640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8" name="Rectangle 17"/>
          <p:cNvSpPr/>
          <p:nvPr/>
        </p:nvSpPr>
        <p:spPr bwMode="auto">
          <a:xfrm>
            <a:off x="762000" y="3886200"/>
            <a:ext cx="8382000" cy="160020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9" name="Content Placeholder 1"/>
          <p:cNvSpPr txBox="1">
            <a:spLocks/>
          </p:cNvSpPr>
          <p:nvPr/>
        </p:nvSpPr>
        <p:spPr>
          <a:xfrm>
            <a:off x="382588" y="1751013"/>
            <a:ext cx="8380412" cy="1833900"/>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400" b="1" dirty="0" smtClean="0"/>
              <a:t>Exchange Server 2007</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Outlook on the web, mobile device, and through telephone</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Single inbox for e-mail, voice mail, and fax</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Increased productivity with improved calendar experience</a:t>
            </a:r>
          </a:p>
        </p:txBody>
      </p:sp>
      <p:sp>
        <p:nvSpPr>
          <p:cNvPr id="11" name="Content Placeholder 1"/>
          <p:cNvSpPr txBox="1">
            <a:spLocks/>
          </p:cNvSpPr>
          <p:nvPr/>
        </p:nvSpPr>
        <p:spPr>
          <a:xfrm>
            <a:off x="1395248" y="4010922"/>
            <a:ext cx="8053552" cy="1414518"/>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400" b="1" dirty="0" smtClean="0"/>
              <a:t>Service Pack 1</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Public Folder Access and SMIME support in OWA</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Integration with Office Communications Server 2007</a:t>
            </a:r>
          </a:p>
        </p:txBody>
      </p:sp>
      <p:sp>
        <p:nvSpPr>
          <p:cNvPr id="24" name="Title 23"/>
          <p:cNvSpPr>
            <a:spLocks noGrp="1"/>
          </p:cNvSpPr>
          <p:nvPr>
            <p:ph type="title"/>
          </p:nvPr>
        </p:nvSpPr>
        <p:spPr>
          <a:xfrm>
            <a:off x="191000" y="381000"/>
            <a:ext cx="8382000" cy="498598"/>
          </a:xfrm>
        </p:spPr>
        <p:txBody>
          <a:bodyPr/>
          <a:lstStyle/>
          <a:p>
            <a:r>
              <a:rPr sz="3600" smtClean="0"/>
              <a:t>The</a:t>
            </a:r>
            <a:r>
              <a:rPr sz="3600" b="1" smtClean="0"/>
              <a:t> Anywhere Access </a:t>
            </a:r>
            <a:r>
              <a:rPr sz="3600" smtClean="0"/>
              <a:t>Employees Want</a:t>
            </a:r>
            <a:endParaRPr lang="en-US" sz="3600" dirty="0"/>
          </a:p>
        </p:txBody>
      </p:sp>
      <p:pic>
        <p:nvPicPr>
          <p:cNvPr id="1028" name="Picture 4" descr="\\server2\ftp_root\clients\white_Whale\1-01145_SVPurushothaman\Artwork\DEG\iPaq_rotated-trsp.png"/>
          <p:cNvPicPr>
            <a:picLocks noChangeAspect="1" noChangeArrowheads="1"/>
          </p:cNvPicPr>
          <p:nvPr/>
        </p:nvPicPr>
        <p:blipFill>
          <a:blip r:embed="rId4" cstate="print"/>
          <a:srcRect/>
          <a:stretch>
            <a:fillRect/>
          </a:stretch>
        </p:blipFill>
        <p:spPr bwMode="auto">
          <a:xfrm>
            <a:off x="7889921" y="0"/>
            <a:ext cx="984157" cy="1042416"/>
          </a:xfrm>
          <a:prstGeom prst="rect">
            <a:avLst/>
          </a:prstGeom>
          <a:noFill/>
        </p:spPr>
      </p:pic>
      <p:sp>
        <p:nvSpPr>
          <p:cNvPr id="27" name="Rectangle 26"/>
          <p:cNvSpPr/>
          <p:nvPr/>
        </p:nvSpPr>
        <p:spPr bwMode="auto">
          <a:xfrm>
            <a:off x="0" y="5545777"/>
            <a:ext cx="9144000" cy="1312223"/>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defTabSz="1096963" fontAlgn="base">
              <a:spcBef>
                <a:spcPct val="0"/>
              </a:spcBef>
              <a:spcAft>
                <a:spcPct val="0"/>
              </a:spcAft>
              <a:defRPr/>
            </a:pPr>
            <a:r>
              <a:rPr lang="en-US" dirty="0" smtClean="0">
                <a:solidFill>
                  <a:srgbClr val="FFFFFF"/>
                </a:solidFill>
              </a:rPr>
              <a:t>“Because voice mail is delivered into users’ mailboxes just like e-mail, they can use Outlook Web Access and their mobile devices to listen to voice mail when they’re not in the office. That’s a powerful capability for us as a company.”</a:t>
            </a:r>
          </a:p>
          <a:p>
            <a:pPr lvl="0" algn="r" defTabSz="1096963" fontAlgn="base">
              <a:spcBef>
                <a:spcPct val="0"/>
              </a:spcBef>
              <a:spcAft>
                <a:spcPct val="0"/>
              </a:spcAft>
              <a:defRPr/>
            </a:pPr>
            <a:r>
              <a:rPr lang="en-US" sz="1400" dirty="0" smtClean="0">
                <a:solidFill>
                  <a:srgbClr val="FFFFFF"/>
                </a:solidFill>
              </a:rPr>
              <a:t>-</a:t>
            </a:r>
            <a:r>
              <a:rPr lang="en-US" sz="1400" dirty="0" err="1" smtClean="0">
                <a:solidFill>
                  <a:srgbClr val="FFFFFF"/>
                </a:solidFill>
              </a:rPr>
              <a:t>Dawie</a:t>
            </a:r>
            <a:r>
              <a:rPr lang="en-US" sz="1400" dirty="0" smtClean="0">
                <a:solidFill>
                  <a:srgbClr val="FFFFFF"/>
                </a:solidFill>
              </a:rPr>
              <a:t> Olivier, General Manager for IT, </a:t>
            </a:r>
            <a:r>
              <a:rPr lang="en-US" sz="1400" dirty="0" err="1" smtClean="0">
                <a:solidFill>
                  <a:srgbClr val="FFFFFF"/>
                </a:solidFill>
              </a:rPr>
              <a:t>Sasfin</a:t>
            </a:r>
            <a:r>
              <a:rPr lang="en-US" sz="1400" dirty="0" smtClean="0">
                <a:solidFill>
                  <a:srgbClr val="FFFFFF"/>
                </a:solidFill>
              </a:rPr>
              <a:t> Bank</a:t>
            </a:r>
          </a:p>
        </p:txBody>
      </p:sp>
      <p:sp>
        <p:nvSpPr>
          <p:cNvPr id="13" name="Explosion 1 12"/>
          <p:cNvSpPr/>
          <p:nvPr/>
        </p:nvSpPr>
        <p:spPr bwMode="auto">
          <a:xfrm rot="20187643">
            <a:off x="379157" y="3931722"/>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smtClean="0"/>
              <a:t>Anywhere Access</a:t>
            </a:r>
            <a:endParaRPr lang="en-US" dirty="0"/>
          </a:p>
        </p:txBody>
      </p:sp>
      <p:sp>
        <p:nvSpPr>
          <p:cNvPr id="8" name="Text Placeholder 7"/>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28"/>
          <p:cNvSpPr/>
          <p:nvPr/>
        </p:nvSpPr>
        <p:spPr bwMode="auto">
          <a:xfrm>
            <a:off x="0" y="0"/>
            <a:ext cx="9144000" cy="1033272"/>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pic>
        <p:nvPicPr>
          <p:cNvPr id="2050" name="Picture 2" descr="\\server2\ftp_root\clients\white_Whale\1-01145_SVPurushothaman\Artwork\DEG\lock.png"/>
          <p:cNvPicPr>
            <a:picLocks noChangeAspect="1" noChangeArrowheads="1"/>
          </p:cNvPicPr>
          <p:nvPr/>
        </p:nvPicPr>
        <p:blipFill>
          <a:blip r:embed="rId3"/>
          <a:srcRect/>
          <a:stretch>
            <a:fillRect/>
          </a:stretch>
        </p:blipFill>
        <p:spPr bwMode="auto">
          <a:xfrm>
            <a:off x="7011286" y="0"/>
            <a:ext cx="2132714" cy="1033272"/>
          </a:xfrm>
          <a:prstGeom prst="rect">
            <a:avLst/>
          </a:prstGeom>
          <a:noFill/>
        </p:spPr>
      </p:pic>
      <p:sp>
        <p:nvSpPr>
          <p:cNvPr id="26" name="Rectangle 25"/>
          <p:cNvSpPr/>
          <p:nvPr/>
        </p:nvSpPr>
        <p:spPr bwMode="auto">
          <a:xfrm>
            <a:off x="0" y="5545777"/>
            <a:ext cx="9144000" cy="1312223"/>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1" name="Rectangle 20"/>
          <p:cNvSpPr/>
          <p:nvPr/>
        </p:nvSpPr>
        <p:spPr bwMode="auto">
          <a:xfrm>
            <a:off x="762000" y="3333750"/>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4" name="Rectangle 13"/>
          <p:cNvSpPr/>
          <p:nvPr/>
        </p:nvSpPr>
        <p:spPr bwMode="auto">
          <a:xfrm>
            <a:off x="0" y="1441133"/>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6" name="Content Placeholder 1"/>
          <p:cNvSpPr txBox="1">
            <a:spLocks/>
          </p:cNvSpPr>
          <p:nvPr/>
        </p:nvSpPr>
        <p:spPr>
          <a:xfrm>
            <a:off x="382588" y="1529080"/>
            <a:ext cx="8380412" cy="1833900"/>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Exchange Server 2007</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High Availability through Continuous Replication</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On-premise and hosted protection from virus and spam </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Compliance support for corporate/government regulations</a:t>
            </a:r>
          </a:p>
        </p:txBody>
      </p:sp>
      <p:sp>
        <p:nvSpPr>
          <p:cNvPr id="18" name="Content Placeholder 1"/>
          <p:cNvSpPr txBox="1">
            <a:spLocks/>
          </p:cNvSpPr>
          <p:nvPr/>
        </p:nvSpPr>
        <p:spPr>
          <a:xfrm>
            <a:off x="1395248" y="3436946"/>
            <a:ext cx="8053552" cy="1414518"/>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Service Pack 1</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Introducing Standby Continuous Replication</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Advanced security for government deployments</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Additional Exchange ActiveSync policies</a:t>
            </a:r>
          </a:p>
        </p:txBody>
      </p:sp>
      <p:sp>
        <p:nvSpPr>
          <p:cNvPr id="20" name="TextBox 19"/>
          <p:cNvSpPr txBox="1"/>
          <p:nvPr/>
        </p:nvSpPr>
        <p:spPr>
          <a:xfrm>
            <a:off x="381000" y="5646899"/>
            <a:ext cx="8382000" cy="1211101"/>
          </a:xfrm>
          <a:prstGeom prst="rect">
            <a:avLst/>
          </a:prstGeom>
          <a:noFill/>
        </p:spPr>
        <p:txBody>
          <a:bodyPr wrap="square" rtlCol="0">
            <a:spAutoFit/>
          </a:bodyPr>
          <a:lstStyle/>
          <a:p>
            <a:pPr marL="114300" indent="-114300">
              <a:lnSpc>
                <a:spcPct val="90000"/>
              </a:lnSpc>
              <a:spcBef>
                <a:spcPts val="300"/>
              </a:spcBef>
            </a:pPr>
            <a:r>
              <a:rPr lang="en-US" sz="2400" dirty="0" smtClean="0">
                <a:solidFill>
                  <a:schemeClr val="tx2"/>
                </a:solidFill>
              </a:rPr>
              <a:t>“</a:t>
            </a:r>
            <a:r>
              <a:rPr lang="en-US" sz="2000" dirty="0" smtClean="0">
                <a:solidFill>
                  <a:schemeClr val="tx2"/>
                </a:solidFill>
              </a:rPr>
              <a:t>SP1 gives us more secure access to communications and information…a secure system means more than dollar savings – in our line of work it saves lives.”</a:t>
            </a:r>
          </a:p>
          <a:p>
            <a:pPr algn="r">
              <a:lnSpc>
                <a:spcPct val="90000"/>
              </a:lnSpc>
              <a:spcBef>
                <a:spcPts val="300"/>
              </a:spcBef>
            </a:pPr>
            <a:r>
              <a:rPr lang="en-US" sz="1400" dirty="0" smtClean="0">
                <a:solidFill>
                  <a:schemeClr val="tx2"/>
                </a:solidFill>
              </a:rPr>
              <a:t>– Lt. Col. C.J. Wallington, United States Army, director of the Army’s Advanced Technologies</a:t>
            </a:r>
            <a:endParaRPr lang="en-US" sz="1400" dirty="0">
              <a:solidFill>
                <a:schemeClr val="tx2"/>
              </a:solidFill>
            </a:endParaRPr>
          </a:p>
        </p:txBody>
      </p:sp>
      <p:sp>
        <p:nvSpPr>
          <p:cNvPr id="27" name="Title 26"/>
          <p:cNvSpPr>
            <a:spLocks noGrp="1"/>
          </p:cNvSpPr>
          <p:nvPr>
            <p:ph type="title"/>
          </p:nvPr>
        </p:nvSpPr>
        <p:spPr>
          <a:xfrm>
            <a:off x="381000" y="382588"/>
            <a:ext cx="8382000" cy="387798"/>
          </a:xfrm>
        </p:spPr>
        <p:txBody>
          <a:bodyPr/>
          <a:lstStyle/>
          <a:p>
            <a:r>
              <a:rPr lang="en-US" sz="2800" b="1" dirty="0" smtClean="0"/>
              <a:t>Built-In Protection </a:t>
            </a:r>
            <a:r>
              <a:rPr lang="en-US" sz="2800" dirty="0" smtClean="0"/>
              <a:t>Your Company Demands</a:t>
            </a:r>
            <a:endParaRPr lang="en-US" sz="2800" dirty="0"/>
          </a:p>
        </p:txBody>
      </p:sp>
      <p:sp>
        <p:nvSpPr>
          <p:cNvPr id="12" name="Explosion 1 11"/>
          <p:cNvSpPr/>
          <p:nvPr/>
        </p:nvSpPr>
        <p:spPr bwMode="auto">
          <a:xfrm rot="20187643">
            <a:off x="402907" y="3397333"/>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gray">
          <a:xfrm>
            <a:off x="3048000" y="1675082"/>
            <a:ext cx="2667000" cy="2743200"/>
          </a:xfrm>
          <a:prstGeom prst="roundRect">
            <a:avLst/>
          </a:prstGeom>
          <a:gradFill>
            <a:gsLst>
              <a:gs pos="0">
                <a:schemeClr val="tx1">
                  <a:lumMod val="85000"/>
                </a:schemeClr>
              </a:gs>
              <a:gs pos="100000">
                <a:schemeClr val="bg1">
                  <a:lumMod val="65000"/>
                  <a:lumOff val="35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tx1"/>
              </a:solidFill>
              <a:effectLst>
                <a:outerShdw blurRad="38100" dist="38100" dir="2700000" algn="tl">
                  <a:srgbClr val="000000">
                    <a:alpha val="43137"/>
                  </a:srgbClr>
                </a:outerShdw>
              </a:effectLst>
            </a:endParaRPr>
          </a:p>
        </p:txBody>
      </p:sp>
      <p:sp>
        <p:nvSpPr>
          <p:cNvPr id="121" name="Rounded Rectangle 120"/>
          <p:cNvSpPr/>
          <p:nvPr/>
        </p:nvSpPr>
        <p:spPr bwMode="gray">
          <a:xfrm>
            <a:off x="6019800" y="1675082"/>
            <a:ext cx="2819400" cy="2743200"/>
          </a:xfrm>
          <a:prstGeom prst="roundRect">
            <a:avLst/>
          </a:prstGeom>
          <a:gradFill>
            <a:gsLst>
              <a:gs pos="0">
                <a:srgbClr val="DDEBCF"/>
              </a:gs>
              <a:gs pos="50000">
                <a:srgbClr val="9CB86E"/>
              </a:gs>
              <a:gs pos="100000">
                <a:srgbClr val="156B13"/>
              </a:gs>
            </a:gsLst>
            <a:lin ang="5400000" scaled="0"/>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tx1"/>
              </a:solidFill>
              <a:effectLst>
                <a:outerShdw blurRad="38100" dist="38100" dir="2700000" algn="tl">
                  <a:srgbClr val="000000">
                    <a:alpha val="43137"/>
                  </a:srgbClr>
                </a:outerShdw>
              </a:effectLst>
            </a:endParaRPr>
          </a:p>
        </p:txBody>
      </p:sp>
      <p:sp>
        <p:nvSpPr>
          <p:cNvPr id="55" name="Straight Connector 44039"/>
          <p:cNvSpPr>
            <a:spLocks noChangeShapeType="1"/>
          </p:cNvSpPr>
          <p:nvPr/>
        </p:nvSpPr>
        <p:spPr bwMode="auto">
          <a:xfrm>
            <a:off x="6797325" y="2926050"/>
            <a:ext cx="1207941" cy="0"/>
          </a:xfrm>
          <a:prstGeom prst="line">
            <a:avLst/>
          </a:prstGeom>
          <a:noFill/>
          <a:ln w="31750"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72" name="Rounded Rectangle 71"/>
          <p:cNvSpPr/>
          <p:nvPr/>
        </p:nvSpPr>
        <p:spPr bwMode="gray">
          <a:xfrm>
            <a:off x="304800" y="1675082"/>
            <a:ext cx="2438400" cy="2743200"/>
          </a:xfrm>
          <a:prstGeom prst="roundRect">
            <a:avLst/>
          </a:prstGeom>
          <a:gradFill>
            <a:gsLst>
              <a:gs pos="0">
                <a:schemeClr val="tx1">
                  <a:lumMod val="85000"/>
                </a:schemeClr>
              </a:gs>
              <a:gs pos="100000">
                <a:schemeClr val="bg1">
                  <a:lumMod val="65000"/>
                  <a:lumOff val="35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tx1"/>
              </a:solidFill>
              <a:effectLst>
                <a:outerShdw blurRad="38100" dist="38100" dir="2700000" algn="tl">
                  <a:srgbClr val="000000">
                    <a:alpha val="43137"/>
                  </a:srgbClr>
                </a:outerShdw>
              </a:effectLst>
            </a:endParaRPr>
          </a:p>
        </p:txBody>
      </p:sp>
      <p:sp>
        <p:nvSpPr>
          <p:cNvPr id="85" name="Content Placeholder 2"/>
          <p:cNvSpPr txBox="1">
            <a:spLocks/>
          </p:cNvSpPr>
          <p:nvPr/>
        </p:nvSpPr>
        <p:spPr>
          <a:xfrm>
            <a:off x="5867400" y="3799157"/>
            <a:ext cx="2895600" cy="725218"/>
          </a:xfrm>
          <a:prstGeom prst="rect">
            <a:avLst/>
          </a:prstGeom>
        </p:spPr>
        <p:txBody>
          <a:bodyPr lIns="91436" tIns="45718" rIns="91436" bIns="45718"/>
          <a:lstStyle/>
          <a:p>
            <a:pPr marL="382558" indent="-382558" algn="ctr" defTabSz="912740">
              <a:lnSpc>
                <a:spcPct val="90000"/>
              </a:lnSpc>
              <a:spcBef>
                <a:spcPct val="30000"/>
              </a:spcBef>
              <a:buClr>
                <a:schemeClr val="tx2"/>
              </a:buClr>
              <a:buSzPct val="95000"/>
              <a:defRPr/>
            </a:pPr>
            <a:r>
              <a:rPr lang="en-US" sz="1600" kern="0" dirty="0" smtClean="0"/>
              <a:t>	Log shipping </a:t>
            </a:r>
            <a:br>
              <a:rPr lang="en-US" sz="1600" kern="0" dirty="0" smtClean="0"/>
            </a:br>
            <a:r>
              <a:rPr lang="en-US" sz="1600" kern="0" dirty="0" smtClean="0"/>
              <a:t>to a standby server</a:t>
            </a:r>
            <a:endParaRPr lang="en-US" sz="2400" kern="0" dirty="0" smtClean="0">
              <a:solidFill>
                <a:schemeClr val="tx1"/>
              </a:solidFill>
              <a:latin typeface="+mn-lt"/>
            </a:endParaRPr>
          </a:p>
        </p:txBody>
      </p:sp>
      <p:sp>
        <p:nvSpPr>
          <p:cNvPr id="53" name="Rectangle 52"/>
          <p:cNvSpPr/>
          <p:nvPr/>
        </p:nvSpPr>
        <p:spPr>
          <a:xfrm>
            <a:off x="457200" y="3758930"/>
            <a:ext cx="1981200" cy="535527"/>
          </a:xfrm>
          <a:prstGeom prst="rect">
            <a:avLst/>
          </a:prstGeom>
        </p:spPr>
        <p:txBody>
          <a:bodyPr wrap="square" lIns="91436" tIns="45718" rIns="91436" bIns="45718">
            <a:spAutoFit/>
          </a:bodyPr>
          <a:lstStyle/>
          <a:p>
            <a:pPr marL="382558" indent="-382558" defTabSz="912740">
              <a:lnSpc>
                <a:spcPct val="90000"/>
              </a:lnSpc>
              <a:spcBef>
                <a:spcPct val="30000"/>
              </a:spcBef>
              <a:buClr>
                <a:schemeClr val="tx2"/>
              </a:buClr>
              <a:buSzPct val="95000"/>
              <a:defRPr/>
            </a:pPr>
            <a:r>
              <a:rPr lang="en-US" sz="1600" kern="0" dirty="0" smtClean="0"/>
              <a:t>	Log shipping </a:t>
            </a:r>
            <a:br>
              <a:rPr lang="en-US" sz="1600" kern="0" dirty="0" smtClean="0"/>
            </a:br>
            <a:r>
              <a:rPr lang="en-US" sz="1600" kern="0" dirty="0" smtClean="0"/>
              <a:t>to a local disk</a:t>
            </a:r>
          </a:p>
        </p:txBody>
      </p:sp>
      <p:sp>
        <p:nvSpPr>
          <p:cNvPr id="75" name="Rectangle 74"/>
          <p:cNvSpPr/>
          <p:nvPr/>
        </p:nvSpPr>
        <p:spPr>
          <a:xfrm>
            <a:off x="3200399" y="3777980"/>
            <a:ext cx="2057400" cy="535527"/>
          </a:xfrm>
          <a:prstGeom prst="rect">
            <a:avLst/>
          </a:prstGeom>
        </p:spPr>
        <p:txBody>
          <a:bodyPr wrap="square" lIns="91436" tIns="45718" rIns="91436" bIns="45718">
            <a:spAutoFit/>
          </a:bodyPr>
          <a:lstStyle/>
          <a:p>
            <a:pPr marL="382558" indent="-382558" algn="ctr" defTabSz="912740">
              <a:lnSpc>
                <a:spcPct val="90000"/>
              </a:lnSpc>
              <a:spcBef>
                <a:spcPct val="30000"/>
              </a:spcBef>
              <a:buClr>
                <a:schemeClr val="tx2"/>
              </a:buClr>
              <a:buSzPct val="95000"/>
              <a:defRPr/>
            </a:pPr>
            <a:r>
              <a:rPr lang="en-US" sz="1600" kern="0" dirty="0" smtClean="0"/>
              <a:t>	Log shipping within a cluster</a:t>
            </a:r>
          </a:p>
        </p:txBody>
      </p:sp>
      <p:sp>
        <p:nvSpPr>
          <p:cNvPr id="97" name="Straight Connector 44037"/>
          <p:cNvSpPr>
            <a:spLocks noChangeShapeType="1"/>
          </p:cNvSpPr>
          <p:nvPr/>
        </p:nvSpPr>
        <p:spPr bwMode="auto">
          <a:xfrm rot="5400000" flipV="1">
            <a:off x="1446148" y="2919840"/>
            <a:ext cx="4242" cy="266700"/>
          </a:xfrm>
          <a:prstGeom prst="line">
            <a:avLst/>
          </a:prstGeom>
          <a:noFill/>
          <a:ln w="28575" algn="ctr">
            <a:solidFill>
              <a:schemeClr val="tx1"/>
            </a:solidFill>
            <a:round/>
            <a:headEnd/>
            <a:tailEnd/>
          </a:ln>
        </p:spPr>
        <p:txBody>
          <a:bodyPr wrap="none" lIns="76197" tIns="38098" rIns="76197" bIns="38098" anchor="ctr"/>
          <a:lstStyle/>
          <a:p>
            <a:pPr>
              <a:defRPr/>
            </a:pPr>
            <a:endParaRPr lang="en-US" dirty="0">
              <a:solidFill>
                <a:schemeClr val="bg2"/>
              </a:solidFill>
              <a:latin typeface="Calibri" pitchFamily="34" charset="0"/>
            </a:endParaRPr>
          </a:p>
        </p:txBody>
      </p:sp>
      <p:sp>
        <p:nvSpPr>
          <p:cNvPr id="98" name="Straight Connector 44045"/>
          <p:cNvSpPr>
            <a:spLocks noChangeShapeType="1"/>
          </p:cNvSpPr>
          <p:nvPr/>
        </p:nvSpPr>
        <p:spPr bwMode="auto">
          <a:xfrm rot="10800000" flipV="1">
            <a:off x="1586154" y="2864234"/>
            <a:ext cx="3301" cy="304800"/>
          </a:xfrm>
          <a:prstGeom prst="line">
            <a:avLst/>
          </a:prstGeom>
          <a:noFill/>
          <a:ln w="28575" algn="ctr">
            <a:solidFill>
              <a:schemeClr val="tx1"/>
            </a:solidFill>
            <a:round/>
            <a:headEnd/>
            <a:tailEnd/>
          </a:ln>
        </p:spPr>
        <p:txBody>
          <a:bodyPr wrap="none" lIns="76197" tIns="38098" rIns="76197" bIns="38098" anchor="ctr"/>
          <a:lstStyle/>
          <a:p>
            <a:pPr>
              <a:defRPr/>
            </a:pPr>
            <a:endParaRPr lang="en-US" dirty="0">
              <a:solidFill>
                <a:schemeClr val="bg2"/>
              </a:solidFill>
              <a:latin typeface="Calibri" pitchFamily="34" charset="0"/>
            </a:endParaRPr>
          </a:p>
        </p:txBody>
      </p:sp>
      <p:sp>
        <p:nvSpPr>
          <p:cNvPr id="59" name="Title 1"/>
          <p:cNvSpPr>
            <a:spLocks noGrp="1"/>
          </p:cNvSpPr>
          <p:nvPr>
            <p:ph type="title"/>
          </p:nvPr>
        </p:nvSpPr>
        <p:spPr>
          <a:xfrm>
            <a:off x="381000" y="381000"/>
            <a:ext cx="8382000" cy="997196"/>
          </a:xfrm>
        </p:spPr>
        <p:txBody>
          <a:bodyPr/>
          <a:lstStyle/>
          <a:p>
            <a:r>
              <a:rPr lang="en-US" sz="4400" dirty="0" smtClean="0"/>
              <a:t>Built-In Protection</a:t>
            </a:r>
            <a:r>
              <a:rPr lang="en-US" sz="4000" dirty="0" smtClean="0"/>
              <a:t/>
            </a:r>
            <a:br>
              <a:rPr lang="en-US" sz="4000" dirty="0" smtClean="0"/>
            </a:br>
            <a:r>
              <a:rPr lang="en-US" sz="2800" dirty="0" smtClean="0">
                <a:solidFill>
                  <a:schemeClr val="accent1">
                    <a:lumMod val="20000"/>
                    <a:lumOff val="80000"/>
                  </a:schemeClr>
                </a:solidFill>
              </a:rPr>
              <a:t>Continuous Replication – now available in three varieties</a:t>
            </a:r>
            <a:endParaRPr lang="en-US" sz="3000" dirty="0">
              <a:solidFill>
                <a:schemeClr val="accent1">
                  <a:lumMod val="20000"/>
                  <a:lumOff val="80000"/>
                </a:schemeClr>
              </a:solidFill>
            </a:endParaRPr>
          </a:p>
        </p:txBody>
      </p:sp>
      <p:sp>
        <p:nvSpPr>
          <p:cNvPr id="60" name="Rectangle 59"/>
          <p:cNvSpPr/>
          <p:nvPr/>
        </p:nvSpPr>
        <p:spPr>
          <a:xfrm>
            <a:off x="190500" y="1710007"/>
            <a:ext cx="2590800" cy="707882"/>
          </a:xfrm>
          <a:prstGeom prst="rect">
            <a:avLst/>
          </a:prstGeom>
        </p:spPr>
        <p:txBody>
          <a:bodyPr wrap="square" lIns="91436" tIns="45718" rIns="91436" bIns="45718">
            <a:spAutoFit/>
          </a:bodyPr>
          <a:lstStyle/>
          <a:p>
            <a:pPr algn="ctr"/>
            <a:r>
              <a:rPr lang="en-US" sz="4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Local</a:t>
            </a:r>
            <a:endParaRPr lang="en-US" sz="4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2" name="Rectangle 61"/>
          <p:cNvSpPr/>
          <p:nvPr/>
        </p:nvSpPr>
        <p:spPr>
          <a:xfrm>
            <a:off x="3035299" y="1710007"/>
            <a:ext cx="2667000" cy="707882"/>
          </a:xfrm>
          <a:prstGeom prst="rect">
            <a:avLst/>
          </a:prstGeom>
        </p:spPr>
        <p:txBody>
          <a:bodyPr wrap="square" lIns="91436" tIns="45718" rIns="91436" bIns="45718">
            <a:spAutoFit/>
          </a:bodyPr>
          <a:lstStyle/>
          <a:p>
            <a:pPr algn="ctr"/>
            <a:r>
              <a:rPr lang="en-US" sz="4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Cluster</a:t>
            </a:r>
            <a:endParaRPr lang="en-US" sz="4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3" name="Rectangle 62"/>
          <p:cNvSpPr/>
          <p:nvPr/>
        </p:nvSpPr>
        <p:spPr>
          <a:xfrm>
            <a:off x="6299200" y="1710007"/>
            <a:ext cx="2232838" cy="707882"/>
          </a:xfrm>
          <a:prstGeom prst="rect">
            <a:avLst/>
          </a:prstGeom>
        </p:spPr>
        <p:txBody>
          <a:bodyPr wrap="square" lIns="91436" tIns="45718" rIns="91436" bIns="45718">
            <a:spAutoFit/>
          </a:bodyPr>
          <a:lstStyle/>
          <a:p>
            <a:pPr algn="ctr"/>
            <a:r>
              <a:rPr lang="en-US" sz="4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Standby</a:t>
            </a:r>
            <a:endParaRPr lang="en-US" sz="4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4" name="Group 70"/>
          <p:cNvGrpSpPr/>
          <p:nvPr/>
        </p:nvGrpSpPr>
        <p:grpSpPr>
          <a:xfrm>
            <a:off x="304800" y="4648200"/>
            <a:ext cx="8650288" cy="1219200"/>
            <a:chOff x="-3916680" y="7162800"/>
            <a:chExt cx="8818701" cy="1219200"/>
          </a:xfrm>
          <a:noFill/>
        </p:grpSpPr>
        <p:sp>
          <p:nvSpPr>
            <p:cNvPr id="69" name="Content Placeholder 4"/>
            <p:cNvSpPr txBox="1">
              <a:spLocks/>
            </p:cNvSpPr>
            <p:nvPr/>
          </p:nvSpPr>
          <p:spPr>
            <a:xfrm>
              <a:off x="-3916680" y="7162800"/>
              <a:ext cx="8778240" cy="1219200"/>
            </a:xfrm>
            <a:prstGeom prst="rect">
              <a:avLst/>
            </a:prstGeom>
            <a:grpFill/>
            <a:ln>
              <a:noFill/>
            </a:ln>
            <a:effectLst/>
          </p:spPr>
          <p:style>
            <a:lnRef idx="1">
              <a:schemeClr val="accent3"/>
            </a:lnRef>
            <a:fillRef idx="3">
              <a:schemeClr val="accent3"/>
            </a:fillRef>
            <a:effectRef idx="2">
              <a:schemeClr val="accent3"/>
            </a:effectRef>
            <a:fontRef idx="minor">
              <a:schemeClr val="lt1"/>
            </a:fontRef>
          </p:style>
          <p:txBody>
            <a:bodyPr/>
            <a:lstStyle/>
            <a:p>
              <a:pPr marL="282288" indent="-362451">
                <a:lnSpc>
                  <a:spcPct val="90000"/>
                </a:lnSpc>
                <a:spcBef>
                  <a:spcPct val="20000"/>
                </a:spcBef>
                <a:buSzPct val="80000"/>
              </a:pPr>
              <a:r>
                <a:rPr lang="en-US" altLang="ko-KR" sz="2000" b="1" dirty="0" smtClean="0">
                  <a:solidFill>
                    <a:schemeClr val="tx1"/>
                  </a:solidFill>
                </a:rPr>
                <a:t>Continuous Replication</a:t>
              </a:r>
            </a:p>
            <a:p>
              <a:pPr marL="138113" indent="-219075">
                <a:lnSpc>
                  <a:spcPct val="90000"/>
                </a:lnSpc>
                <a:spcBef>
                  <a:spcPct val="20000"/>
                </a:spcBef>
                <a:buSzPct val="80000"/>
                <a:buBlip>
                  <a:blip r:embed="rId3"/>
                </a:buBlip>
              </a:pPr>
              <a:r>
                <a:rPr lang="en-US" altLang="ko-KR" sz="2000" dirty="0" smtClean="0">
                  <a:solidFill>
                    <a:schemeClr val="tx1"/>
                  </a:solidFill>
                </a:rPr>
                <a:t>Built-in Exchange Server solution</a:t>
              </a:r>
            </a:p>
            <a:p>
              <a:pPr marL="138113" lvl="0" indent="-219075">
                <a:lnSpc>
                  <a:spcPct val="90000"/>
                </a:lnSpc>
                <a:spcBef>
                  <a:spcPct val="20000"/>
                </a:spcBef>
                <a:buSzPct val="80000"/>
                <a:buBlip>
                  <a:blip r:embed="rId3"/>
                </a:buBlip>
              </a:pPr>
              <a:r>
                <a:rPr lang="en-US" altLang="ko-KR" sz="2000" dirty="0" smtClean="0">
                  <a:solidFill>
                    <a:schemeClr val="tx1"/>
                  </a:solidFill>
                </a:rPr>
                <a:t>Reduces backup requirements</a:t>
              </a:r>
            </a:p>
            <a:p>
              <a:pPr marL="138113" indent="-219075">
                <a:lnSpc>
                  <a:spcPct val="90000"/>
                </a:lnSpc>
                <a:spcBef>
                  <a:spcPct val="20000"/>
                </a:spcBef>
                <a:buSzPct val="80000"/>
                <a:buBlip>
                  <a:blip r:embed="rId3"/>
                </a:buBlip>
              </a:pPr>
              <a:r>
                <a:rPr lang="en-US" altLang="ko-KR" sz="2000" dirty="0" smtClean="0">
                  <a:solidFill>
                    <a:schemeClr val="tx1"/>
                  </a:solidFill>
                </a:rPr>
                <a:t>Enables large, low-cost mailboxes</a:t>
              </a:r>
            </a:p>
          </p:txBody>
        </p:sp>
        <p:sp>
          <p:nvSpPr>
            <p:cNvPr id="70" name="Content Placeholder 4"/>
            <p:cNvSpPr txBox="1">
              <a:spLocks/>
            </p:cNvSpPr>
            <p:nvPr/>
          </p:nvSpPr>
          <p:spPr>
            <a:xfrm>
              <a:off x="330020" y="7493000"/>
              <a:ext cx="4572001" cy="838200"/>
            </a:xfrm>
            <a:prstGeom prst="rect">
              <a:avLst/>
            </a:prstGeom>
            <a:grpFill/>
            <a:ln>
              <a:noFill/>
            </a:ln>
            <a:effectLst/>
          </p:spPr>
          <p:style>
            <a:lnRef idx="1">
              <a:schemeClr val="accent3"/>
            </a:lnRef>
            <a:fillRef idx="3">
              <a:schemeClr val="accent3"/>
            </a:fillRef>
            <a:effectRef idx="2">
              <a:schemeClr val="accent3"/>
            </a:effectRef>
            <a:fontRef idx="minor">
              <a:schemeClr val="lt1"/>
            </a:fontRef>
          </p:style>
          <p:txBody>
            <a:bodyPr/>
            <a:lstStyle/>
            <a:p>
              <a:pPr marL="138113" lvl="0" indent="-219075">
                <a:lnSpc>
                  <a:spcPct val="90000"/>
                </a:lnSpc>
                <a:spcBef>
                  <a:spcPct val="20000"/>
                </a:spcBef>
                <a:buSzPct val="80000"/>
                <a:buBlip>
                  <a:blip r:embed="rId3"/>
                </a:buBlip>
              </a:pPr>
              <a:r>
                <a:rPr lang="en-US" altLang="ko-KR" sz="2000" dirty="0" smtClean="0">
                  <a:solidFill>
                    <a:schemeClr val="tx1"/>
                  </a:solidFill>
                </a:rPr>
                <a:t>Drives down cost of high availability</a:t>
              </a:r>
            </a:p>
            <a:p>
              <a:pPr marL="138113" lvl="0" indent="-219075">
                <a:lnSpc>
                  <a:spcPct val="90000"/>
                </a:lnSpc>
                <a:spcBef>
                  <a:spcPct val="20000"/>
                </a:spcBef>
                <a:buSzPct val="80000"/>
                <a:buBlip>
                  <a:blip r:embed="rId3"/>
                </a:buBlip>
              </a:pPr>
              <a:r>
                <a:rPr lang="en-US" altLang="ko-KR" sz="2000" dirty="0" smtClean="0">
                  <a:solidFill>
                    <a:schemeClr val="tx1"/>
                  </a:solidFill>
                </a:rPr>
                <a:t>Supports a variety of HA scenarios</a:t>
              </a:r>
            </a:p>
          </p:txBody>
        </p:sp>
      </p:grpSp>
      <p:grpSp>
        <p:nvGrpSpPr>
          <p:cNvPr id="45" name="Group 44"/>
          <p:cNvGrpSpPr/>
          <p:nvPr/>
        </p:nvGrpSpPr>
        <p:grpSpPr>
          <a:xfrm>
            <a:off x="6229986" y="2514600"/>
            <a:ext cx="780414" cy="990600"/>
            <a:chOff x="6477000" y="3810000"/>
            <a:chExt cx="1136230" cy="1442247"/>
          </a:xfrm>
        </p:grpSpPr>
        <p:pic>
          <p:nvPicPr>
            <p:cNvPr id="46"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477000" y="3810000"/>
              <a:ext cx="1053950" cy="1442247"/>
            </a:xfrm>
            <a:prstGeom prst="rect">
              <a:avLst/>
            </a:prstGeom>
            <a:noFill/>
          </p:spPr>
        </p:pic>
        <p:pic>
          <p:nvPicPr>
            <p:cNvPr id="47"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7010400" y="4495800"/>
              <a:ext cx="602830" cy="719137"/>
            </a:xfrm>
            <a:prstGeom prst="rect">
              <a:avLst/>
            </a:prstGeom>
            <a:noFill/>
          </p:spPr>
        </p:pic>
      </p:grpSp>
      <p:sp>
        <p:nvSpPr>
          <p:cNvPr id="49" name="Isosceles Triangle 48"/>
          <p:cNvSpPr/>
          <p:nvPr/>
        </p:nvSpPr>
        <p:spPr bwMode="auto">
          <a:xfrm>
            <a:off x="3651073" y="2593373"/>
            <a:ext cx="1323572" cy="588254"/>
          </a:xfrm>
          <a:prstGeom prst="triangle">
            <a:avLst/>
          </a:prstGeom>
          <a:solidFill>
            <a:schemeClr val="lt1">
              <a:alpha val="35000"/>
            </a:schemeClr>
          </a:solidFill>
          <a:ln w="34925" algn="ctr">
            <a:solidFill>
              <a:schemeClr val="tx1"/>
            </a:solidFill>
            <a:prstDash val="dash"/>
            <a:round/>
            <a:headEnd/>
            <a:tailEnd/>
          </a:ln>
        </p:spPr>
        <p:txBody>
          <a:bodyPr wrap="none" anchor="ctr"/>
          <a:lstStyle/>
          <a:p>
            <a:pPr fontAlgn="base">
              <a:spcBef>
                <a:spcPct val="0"/>
              </a:spcBef>
              <a:spcAft>
                <a:spcPct val="0"/>
              </a:spcAft>
              <a:defRPr/>
            </a:pPr>
            <a:endParaRPr lang="en-US" dirty="0" smtClean="0">
              <a:solidFill>
                <a:schemeClr val="bg2"/>
              </a:solidFill>
              <a:latin typeface="Calibri" pitchFamily="34" charset="0"/>
            </a:endParaRPr>
          </a:p>
        </p:txBody>
      </p:sp>
      <p:grpSp>
        <p:nvGrpSpPr>
          <p:cNvPr id="52" name="Group 41"/>
          <p:cNvGrpSpPr/>
          <p:nvPr/>
        </p:nvGrpSpPr>
        <p:grpSpPr>
          <a:xfrm>
            <a:off x="3245178" y="2746319"/>
            <a:ext cx="787961" cy="1000181"/>
            <a:chOff x="6477000" y="3810000"/>
            <a:chExt cx="1136230" cy="1442247"/>
          </a:xfrm>
        </p:grpSpPr>
        <p:pic>
          <p:nvPicPr>
            <p:cNvPr id="68"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477000" y="3810000"/>
              <a:ext cx="1053950" cy="1442247"/>
            </a:xfrm>
            <a:prstGeom prst="rect">
              <a:avLst/>
            </a:prstGeom>
            <a:noFill/>
          </p:spPr>
        </p:pic>
        <p:pic>
          <p:nvPicPr>
            <p:cNvPr id="71" name="Picture 3" descr="C:\Program Files\Microsoft Resource DVD Artwork\DVD_ART\Artwork_Imagery\Shapes and Graphics\Cylinder\MGX 06 Cyinders\MGX Cylinder BLUe.png"/>
            <p:cNvPicPr>
              <a:picLocks noChangeAspect="1" noChangeArrowheads="1"/>
            </p:cNvPicPr>
            <p:nvPr/>
          </p:nvPicPr>
          <p:blipFill>
            <a:blip r:embed="rId7" cstate="print"/>
            <a:srcRect/>
            <a:stretch>
              <a:fillRect/>
            </a:stretch>
          </p:blipFill>
          <p:spPr bwMode="auto">
            <a:xfrm>
              <a:off x="7010400" y="4495800"/>
              <a:ext cx="602830" cy="719137"/>
            </a:xfrm>
            <a:prstGeom prst="rect">
              <a:avLst/>
            </a:prstGeom>
            <a:noFill/>
          </p:spPr>
        </p:pic>
      </p:grpSp>
      <p:pic>
        <p:nvPicPr>
          <p:cNvPr id="54" name="Picture 9" descr="C:\Documents and Settings\Kayleem\Local Settings\Temporary Internet Files\Content.IE5\OZUNKJYN\MCj04338530000[1].png"/>
          <p:cNvPicPr>
            <a:picLocks noChangeAspect="1" noChangeArrowheads="1"/>
          </p:cNvPicPr>
          <p:nvPr/>
        </p:nvPicPr>
        <p:blipFill>
          <a:blip r:embed="rId8"/>
          <a:srcRect/>
          <a:stretch>
            <a:fillRect/>
          </a:stretch>
        </p:blipFill>
        <p:spPr bwMode="auto">
          <a:xfrm>
            <a:off x="3845197" y="2146300"/>
            <a:ext cx="823556" cy="823556"/>
          </a:xfrm>
          <a:prstGeom prst="rect">
            <a:avLst/>
          </a:prstGeom>
          <a:noFill/>
        </p:spPr>
      </p:pic>
      <p:grpSp>
        <p:nvGrpSpPr>
          <p:cNvPr id="56" name="Group 44"/>
          <p:cNvGrpSpPr/>
          <p:nvPr/>
        </p:nvGrpSpPr>
        <p:grpSpPr>
          <a:xfrm>
            <a:off x="4774639" y="2746319"/>
            <a:ext cx="787961" cy="1000181"/>
            <a:chOff x="6477000" y="3810000"/>
            <a:chExt cx="1136230" cy="1442247"/>
          </a:xfrm>
        </p:grpSpPr>
        <p:pic>
          <p:nvPicPr>
            <p:cNvPr id="57"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477000" y="3810000"/>
              <a:ext cx="1053950" cy="1442247"/>
            </a:xfrm>
            <a:prstGeom prst="rect">
              <a:avLst/>
            </a:prstGeom>
            <a:noFill/>
          </p:spPr>
        </p:pic>
        <p:pic>
          <p:nvPicPr>
            <p:cNvPr id="58" name="Picture 3" descr="C:\Program Files\Microsoft Resource DVD Artwork\DVD_ART\Artwork_Imagery\Shapes and Graphics\Cylinder\MGX 06 Cyinders\MGX Cylinder BLUe.png"/>
            <p:cNvPicPr>
              <a:picLocks noChangeAspect="1" noChangeArrowheads="1"/>
            </p:cNvPicPr>
            <p:nvPr/>
          </p:nvPicPr>
          <p:blipFill>
            <a:blip r:embed="rId7" cstate="print"/>
            <a:srcRect/>
            <a:stretch>
              <a:fillRect/>
            </a:stretch>
          </p:blipFill>
          <p:spPr bwMode="auto">
            <a:xfrm>
              <a:off x="7010400" y="4495800"/>
              <a:ext cx="602830" cy="719137"/>
            </a:xfrm>
            <a:prstGeom prst="rect">
              <a:avLst/>
            </a:prstGeom>
            <a:noFill/>
          </p:spPr>
        </p:pic>
      </p:grpSp>
      <p:sp>
        <p:nvSpPr>
          <p:cNvPr id="43" name="Shape 44051"/>
          <p:cNvSpPr>
            <a:spLocks/>
          </p:cNvSpPr>
          <p:nvPr/>
        </p:nvSpPr>
        <p:spPr bwMode="auto">
          <a:xfrm>
            <a:off x="3531427" y="3056442"/>
            <a:ext cx="1954973" cy="448758"/>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31750" algn="ctr">
            <a:solidFill>
              <a:schemeClr val="accent2"/>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grpSp>
        <p:nvGrpSpPr>
          <p:cNvPr id="73" name="Group 72"/>
          <p:cNvGrpSpPr/>
          <p:nvPr/>
        </p:nvGrpSpPr>
        <p:grpSpPr>
          <a:xfrm>
            <a:off x="7772400" y="2514600"/>
            <a:ext cx="780414" cy="990600"/>
            <a:chOff x="6477000" y="3810000"/>
            <a:chExt cx="1136230" cy="1442247"/>
          </a:xfrm>
        </p:grpSpPr>
        <p:pic>
          <p:nvPicPr>
            <p:cNvPr id="74"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477000" y="3810000"/>
              <a:ext cx="1053950" cy="1442247"/>
            </a:xfrm>
            <a:prstGeom prst="rect">
              <a:avLst/>
            </a:prstGeom>
            <a:noFill/>
          </p:spPr>
        </p:pic>
        <p:pic>
          <p:nvPicPr>
            <p:cNvPr id="76"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7010400" y="4495800"/>
              <a:ext cx="602830" cy="719137"/>
            </a:xfrm>
            <a:prstGeom prst="rect">
              <a:avLst/>
            </a:prstGeom>
            <a:noFill/>
          </p:spPr>
        </p:pic>
      </p:grpSp>
      <p:sp>
        <p:nvSpPr>
          <p:cNvPr id="65" name="Shape 44051"/>
          <p:cNvSpPr>
            <a:spLocks/>
          </p:cNvSpPr>
          <p:nvPr/>
        </p:nvSpPr>
        <p:spPr bwMode="auto">
          <a:xfrm>
            <a:off x="6477000" y="2731249"/>
            <a:ext cx="1937228" cy="577587"/>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68 w 1324"/>
              <a:gd name="connsiteY0" fmla="*/ 328 h 328"/>
              <a:gd name="connsiteX1" fmla="*/ 150 w 1324"/>
              <a:gd name="connsiteY1" fmla="*/ 202 h 328"/>
              <a:gd name="connsiteX2" fmla="*/ 172 w 1324"/>
              <a:gd name="connsiteY2" fmla="*/ 40 h 328"/>
              <a:gd name="connsiteX3" fmla="*/ 1180 w 1324"/>
              <a:gd name="connsiteY3" fmla="*/ 40 h 328"/>
              <a:gd name="connsiteX4" fmla="*/ 1036 w 1324"/>
              <a:gd name="connsiteY4" fmla="*/ 280 h 328"/>
              <a:gd name="connsiteX0" fmla="*/ 248 w 1304"/>
              <a:gd name="connsiteY0" fmla="*/ 336 h 336"/>
              <a:gd name="connsiteX1" fmla="*/ 152 w 1304"/>
              <a:gd name="connsiteY1" fmla="*/ 48 h 336"/>
              <a:gd name="connsiteX2" fmla="*/ 1160 w 1304"/>
              <a:gd name="connsiteY2" fmla="*/ 48 h 336"/>
              <a:gd name="connsiteX3" fmla="*/ 1016 w 1304"/>
              <a:gd name="connsiteY3" fmla="*/ 288 h 336"/>
              <a:gd name="connsiteX0" fmla="*/ 130 w 1328"/>
              <a:gd name="connsiteY0" fmla="*/ 208 h 280"/>
              <a:gd name="connsiteX1" fmla="*/ 176 w 1328"/>
              <a:gd name="connsiteY1" fmla="*/ 40 h 280"/>
              <a:gd name="connsiteX2" fmla="*/ 1184 w 1328"/>
              <a:gd name="connsiteY2" fmla="*/ 40 h 280"/>
              <a:gd name="connsiteX3" fmla="*/ 1040 w 1328"/>
              <a:gd name="connsiteY3" fmla="*/ 280 h 280"/>
              <a:gd name="connsiteX0" fmla="*/ 106 w 1162"/>
              <a:gd name="connsiteY0" fmla="*/ 208 h 280"/>
              <a:gd name="connsiteX1" fmla="*/ 152 w 1162"/>
              <a:gd name="connsiteY1" fmla="*/ 40 h 280"/>
              <a:gd name="connsiteX2" fmla="*/ 1018 w 1162"/>
              <a:gd name="connsiteY2" fmla="*/ 40 h 280"/>
              <a:gd name="connsiteX3" fmla="*/ 1016 w 1162"/>
              <a:gd name="connsiteY3" fmla="*/ 280 h 280"/>
              <a:gd name="connsiteX0" fmla="*/ 106 w 1162"/>
              <a:gd name="connsiteY0" fmla="*/ 208 h 280"/>
              <a:gd name="connsiteX1" fmla="*/ 152 w 1162"/>
              <a:gd name="connsiteY1" fmla="*/ 40 h 280"/>
              <a:gd name="connsiteX2" fmla="*/ 1018 w 1162"/>
              <a:gd name="connsiteY2" fmla="*/ 40 h 280"/>
              <a:gd name="connsiteX3" fmla="*/ 1016 w 1162"/>
              <a:gd name="connsiteY3" fmla="*/ 280 h 280"/>
              <a:gd name="connsiteX0" fmla="*/ 107 w 1163"/>
              <a:gd name="connsiteY0" fmla="*/ 216 h 361"/>
              <a:gd name="connsiteX1" fmla="*/ 103 w 1163"/>
              <a:gd name="connsiteY1" fmla="*/ 333 h 361"/>
              <a:gd name="connsiteX2" fmla="*/ 153 w 1163"/>
              <a:gd name="connsiteY2" fmla="*/ 48 h 361"/>
              <a:gd name="connsiteX3" fmla="*/ 1019 w 1163"/>
              <a:gd name="connsiteY3" fmla="*/ 48 h 361"/>
              <a:gd name="connsiteX4" fmla="*/ 1017 w 1163"/>
              <a:gd name="connsiteY4" fmla="*/ 288 h 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 h="361">
                <a:moveTo>
                  <a:pt x="107" y="216"/>
                </a:moveTo>
                <a:cubicBezTo>
                  <a:pt x="106" y="216"/>
                  <a:pt x="95" y="361"/>
                  <a:pt x="103" y="333"/>
                </a:cubicBezTo>
                <a:cubicBezTo>
                  <a:pt x="111" y="305"/>
                  <a:pt x="0" y="96"/>
                  <a:pt x="153" y="48"/>
                </a:cubicBezTo>
                <a:cubicBezTo>
                  <a:pt x="306" y="0"/>
                  <a:pt x="875" y="8"/>
                  <a:pt x="1019" y="48"/>
                </a:cubicBezTo>
                <a:cubicBezTo>
                  <a:pt x="1163" y="88"/>
                  <a:pt x="1161" y="188"/>
                  <a:pt x="1017" y="288"/>
                </a:cubicBezTo>
              </a:path>
            </a:pathLst>
          </a:custGeom>
          <a:noFill/>
          <a:ln w="31750" algn="ctr">
            <a:solidFill>
              <a:schemeClr val="accent2"/>
            </a:solidFill>
            <a:prstDash val="sysDot"/>
            <a:round/>
            <a:headEnd/>
            <a:tailEnd type="arrow"/>
          </a:ln>
        </p:spPr>
        <p:txBody>
          <a:bodyPr/>
          <a:lstStyle/>
          <a:p>
            <a:pPr>
              <a:spcBef>
                <a:spcPct val="0"/>
              </a:spcBef>
              <a:defRPr/>
            </a:pPr>
            <a:endParaRPr lang="en-US" dirty="0">
              <a:solidFill>
                <a:schemeClr val="bg2"/>
              </a:solidFill>
              <a:latin typeface="Calibri" pitchFamily="34" charset="0"/>
            </a:endParaRPr>
          </a:p>
        </p:txBody>
      </p:sp>
      <p:pic>
        <p:nvPicPr>
          <p:cNvPr id="7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85800" y="2590800"/>
            <a:ext cx="723900" cy="990600"/>
          </a:xfrm>
          <a:prstGeom prst="rect">
            <a:avLst/>
          </a:prstGeom>
          <a:noFill/>
        </p:spPr>
      </p:pic>
      <p:pic>
        <p:nvPicPr>
          <p:cNvPr id="79"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1333500" y="2355850"/>
            <a:ext cx="414051" cy="493936"/>
          </a:xfrm>
          <a:prstGeom prst="rect">
            <a:avLst/>
          </a:prstGeom>
          <a:noFill/>
        </p:spPr>
      </p:pic>
      <p:pic>
        <p:nvPicPr>
          <p:cNvPr id="80"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1333500" y="3200400"/>
            <a:ext cx="414051" cy="493936"/>
          </a:xfrm>
          <a:prstGeom prst="rect">
            <a:avLst/>
          </a:prstGeom>
          <a:noFill/>
        </p:spPr>
      </p:pic>
      <p:sp>
        <p:nvSpPr>
          <p:cNvPr id="82" name="Shape 44051"/>
          <p:cNvSpPr>
            <a:spLocks/>
          </p:cNvSpPr>
          <p:nvPr/>
        </p:nvSpPr>
        <p:spPr bwMode="auto">
          <a:xfrm rot="5608900">
            <a:off x="1287662" y="2854582"/>
            <a:ext cx="1325182" cy="410909"/>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Lst>
            <a:ahLst/>
            <a:cxnLst>
              <a:cxn ang="T8">
                <a:pos x="T0" y="T1"/>
              </a:cxn>
              <a:cxn ang="T9">
                <a:pos x="T2" y="T3"/>
              </a:cxn>
              <a:cxn ang="T10">
                <a:pos x="T4" y="T5"/>
              </a:cxn>
              <a:cxn ang="T11">
                <a:pos x="T6" y="T7"/>
              </a:cxn>
            </a:cxnLst>
            <a:rect l="T12" t="T13" r="T14" b="T15"/>
            <a:pathLst>
              <a:path w="1304" h="336">
                <a:moveTo>
                  <a:pt x="248" y="336"/>
                </a:moveTo>
                <a:cubicBezTo>
                  <a:pt x="124" y="216"/>
                  <a:pt x="0" y="96"/>
                  <a:pt x="152" y="48"/>
                </a:cubicBezTo>
                <a:cubicBezTo>
                  <a:pt x="304" y="0"/>
                  <a:pt x="1016" y="8"/>
                  <a:pt x="1160" y="48"/>
                </a:cubicBezTo>
                <a:cubicBezTo>
                  <a:pt x="1304" y="88"/>
                  <a:pt x="1160" y="188"/>
                  <a:pt x="1016" y="288"/>
                </a:cubicBezTo>
              </a:path>
            </a:pathLst>
          </a:custGeom>
          <a:noFill/>
          <a:ln w="31750" algn="ctr">
            <a:solidFill>
              <a:schemeClr val="accent2"/>
            </a:solidFill>
            <a:prstDash val="sysDot"/>
            <a:round/>
            <a:headEnd/>
            <a:tailEnd type="arrow"/>
          </a:ln>
        </p:spPr>
        <p:txBody>
          <a:bodyPr/>
          <a:lstStyle/>
          <a:p>
            <a:pPr>
              <a:spcBef>
                <a:spcPct val="0"/>
              </a:spcBef>
              <a:defRPr/>
            </a:pPr>
            <a:endParaRPr lang="en-US" dirty="0">
              <a:solidFill>
                <a:schemeClr val="bg2"/>
              </a:solidFill>
              <a:latin typeface="Calibri" pitchFamily="34" charset="0"/>
            </a:endParaRPr>
          </a:p>
        </p:txBody>
      </p:sp>
      <p:sp>
        <p:nvSpPr>
          <p:cNvPr id="39" name="Explosion 1 38"/>
          <p:cNvSpPr/>
          <p:nvPr/>
        </p:nvSpPr>
        <p:spPr bwMode="auto">
          <a:xfrm>
            <a:off x="8121869" y="1295400"/>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1" name="Picture 7" descr="C:\Program Files\Microsoft Resource DVD Artwork\DVD_ART\Artwork_Imagery\Shapes and Graphics\Map Globe\US map with states yellow to green.png"/>
          <p:cNvPicPr>
            <a:picLocks noChangeAspect="1" noChangeArrowheads="1"/>
          </p:cNvPicPr>
          <p:nvPr/>
        </p:nvPicPr>
        <p:blipFill>
          <a:blip r:embed="rId3"/>
          <a:stretch>
            <a:fillRect/>
          </a:stretch>
        </p:blipFill>
        <p:spPr bwMode="auto">
          <a:xfrm>
            <a:off x="1095377" y="1769128"/>
            <a:ext cx="6600823" cy="4241147"/>
          </a:xfrm>
          <a:prstGeom prst="rect">
            <a:avLst/>
          </a:prstGeom>
          <a:noFill/>
        </p:spPr>
      </p:pic>
      <p:cxnSp>
        <p:nvCxnSpPr>
          <p:cNvPr id="92" name="Straight Arrow Connector 91"/>
          <p:cNvCxnSpPr>
            <a:stCxn id="58" idx="6"/>
            <a:endCxn id="59" idx="2"/>
          </p:cNvCxnSpPr>
          <p:nvPr/>
        </p:nvCxnSpPr>
        <p:spPr>
          <a:xfrm>
            <a:off x="1600200" y="3771900"/>
            <a:ext cx="2769870" cy="198120"/>
          </a:xfrm>
          <a:prstGeom prst="straightConnector1">
            <a:avLst/>
          </a:prstGeom>
          <a:ln w="38100" cap="sq">
            <a:solidFill>
              <a:schemeClr val="accent2"/>
            </a:solidFill>
            <a:prstDash val="sysDash"/>
            <a:beve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209800" y="1752600"/>
            <a:ext cx="6477000" cy="1384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2" tIns="45717" rIns="91432" bIns="45717">
            <a:spAutoFit/>
          </a:bodyPr>
          <a:lstStyle/>
          <a:p>
            <a:pPr marL="384939" indent="-384939">
              <a:lnSpc>
                <a:spcPct val="90000"/>
              </a:lnSpc>
              <a:spcBef>
                <a:spcPct val="20000"/>
              </a:spcBef>
              <a:buSzPct val="80000"/>
              <a:defRPr/>
            </a:pPr>
            <a:r>
              <a:rPr lang="en-US" sz="2000" b="1" dirty="0" smtClean="0">
                <a:solidFill>
                  <a:schemeClr val="tx1"/>
                </a:solidFill>
              </a:rPr>
              <a:t>Designed for datacenter recovery</a:t>
            </a:r>
          </a:p>
          <a:p>
            <a:pPr marL="280988" indent="-280988">
              <a:lnSpc>
                <a:spcPct val="90000"/>
              </a:lnSpc>
              <a:spcBef>
                <a:spcPct val="20000"/>
              </a:spcBef>
              <a:buSzPct val="80000"/>
              <a:buBlip>
                <a:blip r:embed="rId4"/>
              </a:buBlip>
              <a:defRPr/>
            </a:pPr>
            <a:r>
              <a:rPr lang="en-US" sz="2000" dirty="0" smtClean="0">
                <a:solidFill>
                  <a:schemeClr val="tx1"/>
                </a:solidFill>
              </a:rPr>
              <a:t>Flexible networking requirements</a:t>
            </a:r>
          </a:p>
          <a:p>
            <a:pPr marL="280988" indent="-280988">
              <a:lnSpc>
                <a:spcPct val="90000"/>
              </a:lnSpc>
              <a:spcBef>
                <a:spcPct val="20000"/>
              </a:spcBef>
              <a:buSzPct val="80000"/>
              <a:buBlip>
                <a:blip r:embed="rId4"/>
              </a:buBlip>
              <a:defRPr/>
            </a:pPr>
            <a:r>
              <a:rPr lang="en-US" sz="2000" dirty="0" smtClean="0">
                <a:solidFill>
                  <a:schemeClr val="tx1"/>
                </a:solidFill>
              </a:rPr>
              <a:t>Low network load</a:t>
            </a:r>
          </a:p>
          <a:p>
            <a:pPr marL="280988" indent="-280988">
              <a:lnSpc>
                <a:spcPct val="90000"/>
              </a:lnSpc>
              <a:spcBef>
                <a:spcPct val="20000"/>
              </a:spcBef>
              <a:buSzPct val="80000"/>
              <a:buBlip>
                <a:blip r:embed="rId4"/>
              </a:buBlip>
              <a:defRPr/>
            </a:pPr>
            <a:r>
              <a:rPr lang="en-US" sz="2000" dirty="0" smtClean="0">
                <a:solidFill>
                  <a:schemeClr val="tx1"/>
                </a:solidFill>
              </a:rPr>
              <a:t>Can be combined with other high availability methods</a:t>
            </a:r>
          </a:p>
        </p:txBody>
      </p:sp>
      <p:cxnSp>
        <p:nvCxnSpPr>
          <p:cNvPr id="61" name="Straight Arrow Connector 60"/>
          <p:cNvCxnSpPr/>
          <p:nvPr/>
        </p:nvCxnSpPr>
        <p:spPr>
          <a:xfrm>
            <a:off x="4484370" y="3985260"/>
            <a:ext cx="1996440" cy="68154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V="1">
            <a:off x="1188720" y="4152900"/>
            <a:ext cx="693420" cy="7620"/>
          </a:xfrm>
          <a:prstGeom prst="straightConnector1">
            <a:avLst/>
          </a:prstGeom>
          <a:ln w="38100">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bwMode="gray">
          <a:xfrm>
            <a:off x="247936" y="4521203"/>
            <a:ext cx="2952464" cy="200605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73" name="Rounded Rectangle 72"/>
          <p:cNvSpPr/>
          <p:nvPr/>
        </p:nvSpPr>
        <p:spPr>
          <a:xfrm>
            <a:off x="692026" y="5267197"/>
            <a:ext cx="1981200" cy="1133603"/>
          </a:xfrm>
          <a:prstGeom prst="roundRect">
            <a:avLst/>
          </a:prstGeom>
          <a:noFill/>
          <a:ln w="31750">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109724" tIns="54862" rIns="109724" bIns="54862" rtlCol="0" anchor="ctr"/>
          <a:lstStyle/>
          <a:p>
            <a:pPr algn="ctr"/>
            <a:endParaRPr lang="en-US" dirty="0"/>
          </a:p>
        </p:txBody>
      </p:sp>
      <p:sp>
        <p:nvSpPr>
          <p:cNvPr id="102" name="Rectangle 101"/>
          <p:cNvSpPr/>
          <p:nvPr/>
        </p:nvSpPr>
        <p:spPr>
          <a:xfrm>
            <a:off x="228600" y="4655065"/>
            <a:ext cx="2971800" cy="553998"/>
          </a:xfrm>
          <a:prstGeom prst="rect">
            <a:avLst/>
          </a:prstGeom>
        </p:spPr>
        <p:txBody>
          <a:bodyPr wrap="square">
            <a:spAutoFit/>
          </a:bodyPr>
          <a:lstStyle/>
          <a:p>
            <a:pPr algn="ctr"/>
            <a:r>
              <a:rPr lang="en-US" sz="1500" b="1" dirty="0" smtClean="0"/>
              <a:t>CCR provides high availability</a:t>
            </a:r>
            <a:br>
              <a:rPr lang="en-US" sz="1500" b="1" dirty="0" smtClean="0"/>
            </a:br>
            <a:r>
              <a:rPr lang="en-US" sz="1500" b="1" dirty="0" smtClean="0"/>
              <a:t>in main datacenter</a:t>
            </a:r>
            <a:endParaRPr lang="en-US" sz="1500" b="1" dirty="0"/>
          </a:p>
        </p:txBody>
      </p:sp>
      <p:grpSp>
        <p:nvGrpSpPr>
          <p:cNvPr id="3" name="Group 35"/>
          <p:cNvGrpSpPr/>
          <p:nvPr/>
        </p:nvGrpSpPr>
        <p:grpSpPr>
          <a:xfrm>
            <a:off x="6400800" y="4521203"/>
            <a:ext cx="2514600" cy="2002536"/>
            <a:chOff x="6705600" y="4222341"/>
            <a:chExt cx="2514600" cy="1921589"/>
          </a:xfrm>
        </p:grpSpPr>
        <p:sp>
          <p:nvSpPr>
            <p:cNvPr id="51" name="Rounded Rectangle 50"/>
            <p:cNvSpPr/>
            <p:nvPr/>
          </p:nvSpPr>
          <p:spPr bwMode="gray">
            <a:xfrm>
              <a:off x="6746548" y="4222341"/>
              <a:ext cx="2397452" cy="192158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endParaRPr>
            </a:p>
          </p:txBody>
        </p:sp>
        <p:sp>
          <p:nvSpPr>
            <p:cNvPr id="111" name="Rectangle 110"/>
            <p:cNvSpPr/>
            <p:nvPr/>
          </p:nvSpPr>
          <p:spPr>
            <a:xfrm>
              <a:off x="6705600" y="4267200"/>
              <a:ext cx="2514600" cy="531604"/>
            </a:xfrm>
            <a:prstGeom prst="rect">
              <a:avLst/>
            </a:prstGeom>
          </p:spPr>
          <p:txBody>
            <a:bodyPr wrap="square">
              <a:spAutoFit/>
            </a:bodyPr>
            <a:lstStyle/>
            <a:p>
              <a:pPr algn="ctr"/>
              <a:r>
                <a:rPr lang="en-US" sz="1500" b="1" dirty="0" smtClean="0"/>
                <a:t>SCR provides recovery option in remote location</a:t>
              </a:r>
            </a:p>
          </p:txBody>
        </p:sp>
      </p:grpSp>
      <p:sp>
        <p:nvSpPr>
          <p:cNvPr id="28" name="Rounded Rectangle 27"/>
          <p:cNvSpPr/>
          <p:nvPr/>
        </p:nvSpPr>
        <p:spPr>
          <a:xfrm>
            <a:off x="3611880" y="4831080"/>
            <a:ext cx="2377440" cy="1447801"/>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rgbClr val="F25A0E">
                <a:alpha val="69000"/>
              </a:srgb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0" tIns="54864" rIns="0" bIns="54864" numCol="1" rtlCol="0" anchor="ctr" anchorCtr="0" compatLnSpc="1">
            <a:prstTxWarp prst="textNoShape">
              <a:avLst/>
            </a:prstTxWarp>
          </a:bodyPr>
          <a:lstStyle/>
          <a:p>
            <a:pPr indent="-384939" algn="ctr" defTabSz="1096963" fontAlgn="base">
              <a:spcBef>
                <a:spcPct val="0"/>
              </a:spcBef>
              <a:spcAft>
                <a:spcPct val="0"/>
              </a:spcAft>
              <a:defRPr/>
            </a:pPr>
            <a:r>
              <a:rPr lang="en-US" sz="1600" b="1" dirty="0" smtClean="0">
                <a:solidFill>
                  <a:schemeClr val="tx1"/>
                </a:solidFill>
                <a:latin typeface="Segoe" pitchFamily="34" charset="0"/>
              </a:rPr>
              <a:t>Fast recovery from:</a:t>
            </a:r>
          </a:p>
          <a:p>
            <a:pPr marL="514350" indent="-228600" defTabSz="1096963" fontAlgn="base">
              <a:spcBef>
                <a:spcPct val="0"/>
              </a:spcBef>
              <a:spcAft>
                <a:spcPct val="0"/>
              </a:spcAft>
              <a:buFont typeface="Wingdings" pitchFamily="2" charset="2"/>
              <a:buChar char="ü"/>
              <a:tabLst>
                <a:tab pos="514350" algn="l"/>
              </a:tabLst>
              <a:defRPr/>
            </a:pPr>
            <a:r>
              <a:rPr lang="en-US" sz="1600" b="1" dirty="0" smtClean="0">
                <a:solidFill>
                  <a:schemeClr val="tx1"/>
                </a:solidFill>
                <a:latin typeface="Segoe" pitchFamily="34" charset="0"/>
              </a:rPr>
              <a:t>Disk failures</a:t>
            </a:r>
          </a:p>
          <a:p>
            <a:pPr marL="514350" indent="-228600" defTabSz="1096963" fontAlgn="base">
              <a:spcBef>
                <a:spcPct val="0"/>
              </a:spcBef>
              <a:spcAft>
                <a:spcPct val="0"/>
              </a:spcAft>
              <a:buFont typeface="Wingdings" pitchFamily="2" charset="2"/>
              <a:buChar char="ü"/>
              <a:tabLst>
                <a:tab pos="514350" algn="l"/>
              </a:tabLst>
              <a:defRPr/>
            </a:pPr>
            <a:r>
              <a:rPr lang="en-US" sz="1600" b="1" dirty="0" smtClean="0">
                <a:solidFill>
                  <a:schemeClr val="tx1"/>
                </a:solidFill>
                <a:latin typeface="Segoe" pitchFamily="34" charset="0"/>
              </a:rPr>
              <a:t>Server failures</a:t>
            </a:r>
          </a:p>
          <a:p>
            <a:pPr marL="514350" indent="-228600" defTabSz="1096963" fontAlgn="base">
              <a:spcBef>
                <a:spcPct val="0"/>
              </a:spcBef>
              <a:spcAft>
                <a:spcPct val="0"/>
              </a:spcAft>
              <a:buFont typeface="Wingdings" pitchFamily="2" charset="2"/>
              <a:buChar char="ü"/>
              <a:tabLst>
                <a:tab pos="514350" algn="l"/>
              </a:tabLst>
              <a:defRPr/>
            </a:pPr>
            <a:r>
              <a:rPr lang="en-US" sz="1600" b="1" dirty="0" smtClean="0">
                <a:solidFill>
                  <a:schemeClr val="tx1"/>
                </a:solidFill>
                <a:latin typeface="Segoe" pitchFamily="34" charset="0"/>
              </a:rPr>
              <a:t>Site failures</a:t>
            </a:r>
          </a:p>
        </p:txBody>
      </p:sp>
      <p:sp>
        <p:nvSpPr>
          <p:cNvPr id="30" name="Title 29"/>
          <p:cNvSpPr>
            <a:spLocks noGrp="1"/>
          </p:cNvSpPr>
          <p:nvPr>
            <p:ph type="title"/>
          </p:nvPr>
        </p:nvSpPr>
        <p:spPr>
          <a:xfrm>
            <a:off x="381000" y="381000"/>
            <a:ext cx="8382000" cy="997196"/>
          </a:xfrm>
        </p:spPr>
        <p:txBody>
          <a:bodyPr/>
          <a:lstStyle/>
          <a:p>
            <a:pPr lvl="0"/>
            <a:r>
              <a:rPr lang="en-US" sz="4400" dirty="0" smtClean="0"/>
              <a:t>Built-In Protection</a:t>
            </a:r>
            <a:r>
              <a:rPr lang="en-US" sz="4000" dirty="0" smtClean="0"/>
              <a:t/>
            </a:r>
            <a:br>
              <a:rPr lang="en-US" sz="4000" dirty="0" smtClean="0"/>
            </a:br>
            <a:r>
              <a:rPr lang="en-US" sz="2800" dirty="0" smtClean="0">
                <a:solidFill>
                  <a:schemeClr val="accent1">
                    <a:lumMod val="20000"/>
                    <a:lumOff val="80000"/>
                  </a:schemeClr>
                </a:solidFill>
              </a:rPr>
              <a:t>SCR adds site resilience to Exchange Server deployments</a:t>
            </a:r>
            <a:endParaRPr lang="en-US" sz="2800" dirty="0">
              <a:solidFill>
                <a:schemeClr val="accent1">
                  <a:lumMod val="20000"/>
                  <a:lumOff val="80000"/>
                </a:schemeClr>
              </a:solidFill>
            </a:endParaRPr>
          </a:p>
        </p:txBody>
      </p:sp>
      <p:sp>
        <p:nvSpPr>
          <p:cNvPr id="58" name="Oval 57"/>
          <p:cNvSpPr/>
          <p:nvPr/>
        </p:nvSpPr>
        <p:spPr bwMode="blackGray">
          <a:xfrm>
            <a:off x="1463040" y="3703320"/>
            <a:ext cx="137160" cy="137160"/>
          </a:xfrm>
          <a:prstGeom prst="ellipse">
            <a:avLst/>
          </a:prstGeom>
          <a:solidFill>
            <a:schemeClr val="accent1">
              <a:lumMod val="40000"/>
              <a:lumOff val="6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59" name="Oval 58"/>
          <p:cNvSpPr/>
          <p:nvPr/>
        </p:nvSpPr>
        <p:spPr bwMode="blackGray">
          <a:xfrm>
            <a:off x="4370070" y="3901440"/>
            <a:ext cx="137160" cy="137160"/>
          </a:xfrm>
          <a:prstGeom prst="ellipse">
            <a:avLst/>
          </a:prstGeom>
          <a:solidFill>
            <a:schemeClr val="accent1">
              <a:lumMod val="40000"/>
              <a:lumOff val="6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nvGrpSpPr>
          <p:cNvPr id="37" name="Group 36"/>
          <p:cNvGrpSpPr/>
          <p:nvPr/>
        </p:nvGrpSpPr>
        <p:grpSpPr>
          <a:xfrm>
            <a:off x="7261860" y="5140554"/>
            <a:ext cx="990600" cy="1257396"/>
            <a:chOff x="6477000" y="3810000"/>
            <a:chExt cx="1136230" cy="1442247"/>
          </a:xfrm>
        </p:grpSpPr>
        <p:pic>
          <p:nvPicPr>
            <p:cNvPr id="1026" name="Picture 2"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6477000" y="3810000"/>
              <a:ext cx="1053950" cy="1442247"/>
            </a:xfrm>
            <a:prstGeom prst="rect">
              <a:avLst/>
            </a:prstGeom>
            <a:noFill/>
          </p:spPr>
        </p:pic>
        <p:pic>
          <p:nvPicPr>
            <p:cNvPr id="1027" name="Picture 3"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7010400" y="4495800"/>
              <a:ext cx="602830" cy="719137"/>
            </a:xfrm>
            <a:prstGeom prst="rect">
              <a:avLst/>
            </a:prstGeom>
            <a:noFill/>
          </p:spPr>
        </p:pic>
      </p:grpSp>
      <p:grpSp>
        <p:nvGrpSpPr>
          <p:cNvPr id="54" name="Group 53"/>
          <p:cNvGrpSpPr/>
          <p:nvPr/>
        </p:nvGrpSpPr>
        <p:grpSpPr>
          <a:xfrm>
            <a:off x="944880" y="5257800"/>
            <a:ext cx="1500946" cy="1036416"/>
            <a:chOff x="944880" y="5257800"/>
            <a:chExt cx="1500946" cy="1036416"/>
          </a:xfrm>
        </p:grpSpPr>
        <p:sp>
          <p:nvSpPr>
            <p:cNvPr id="50" name="Isosceles Triangle 49"/>
            <p:cNvSpPr/>
            <p:nvPr/>
          </p:nvSpPr>
          <p:spPr bwMode="auto">
            <a:xfrm>
              <a:off x="1207770" y="5547360"/>
              <a:ext cx="857250" cy="381000"/>
            </a:xfrm>
            <a:prstGeom prst="triangle">
              <a:avLst/>
            </a:prstGeom>
            <a:gradFill>
              <a:gsLst>
                <a:gs pos="0">
                  <a:schemeClr val="tx2">
                    <a:alpha val="40000"/>
                  </a:schemeClr>
                </a:gs>
                <a:gs pos="100000">
                  <a:schemeClr val="tx2">
                    <a:alpha val="15000"/>
                  </a:schemeClr>
                </a:gs>
              </a:gsLst>
              <a:lin ang="16200000" scaled="0"/>
            </a:gradFill>
            <a:ln w="22225">
              <a:solidFill>
                <a:schemeClr val="tx2"/>
              </a:solidFill>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nvGrpSpPr>
            <p:cNvPr id="42" name="Group 41"/>
            <p:cNvGrpSpPr/>
            <p:nvPr/>
          </p:nvGrpSpPr>
          <p:grpSpPr>
            <a:xfrm>
              <a:off x="944880" y="5646420"/>
              <a:ext cx="510346" cy="647796"/>
              <a:chOff x="6477000" y="3810000"/>
              <a:chExt cx="1136230" cy="1442247"/>
            </a:xfrm>
          </p:grpSpPr>
          <p:pic>
            <p:nvPicPr>
              <p:cNvPr id="4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6477000" y="3810000"/>
                <a:ext cx="1053950" cy="1442247"/>
              </a:xfrm>
              <a:prstGeom prst="rect">
                <a:avLst/>
              </a:prstGeom>
              <a:noFill/>
            </p:spPr>
          </p:pic>
          <p:pic>
            <p:nvPicPr>
              <p:cNvPr id="44" name="Picture 3" descr="C:\Program Files\Microsoft Resource DVD Artwork\DVD_ART\Artwork_Imagery\Shapes and Graphics\Cylinder\MGX 06 Cyinders\MGX Cylinder BLUe.png"/>
              <p:cNvPicPr>
                <a:picLocks noChangeAspect="1" noChangeArrowheads="1"/>
              </p:cNvPicPr>
              <p:nvPr/>
            </p:nvPicPr>
            <p:blipFill>
              <a:blip r:embed="rId8" cstate="print"/>
              <a:srcRect/>
              <a:stretch>
                <a:fillRect/>
              </a:stretch>
            </p:blipFill>
            <p:spPr bwMode="auto">
              <a:xfrm>
                <a:off x="7010400" y="4495800"/>
                <a:ext cx="602830" cy="719137"/>
              </a:xfrm>
              <a:prstGeom prst="rect">
                <a:avLst/>
              </a:prstGeom>
              <a:noFill/>
            </p:spPr>
          </p:pic>
        </p:grpSp>
        <p:pic>
          <p:nvPicPr>
            <p:cNvPr id="1033" name="Picture 9" descr="C:\Documents and Settings\Kayleem\Local Settings\Temporary Internet Files\Content.IE5\OZUNKJYN\MCj04338530000[1].png"/>
            <p:cNvPicPr>
              <a:picLocks noChangeAspect="1" noChangeArrowheads="1"/>
            </p:cNvPicPr>
            <p:nvPr/>
          </p:nvPicPr>
          <p:blipFill>
            <a:blip r:embed="rId9"/>
            <a:srcRect/>
            <a:stretch>
              <a:fillRect/>
            </a:stretch>
          </p:blipFill>
          <p:spPr bwMode="auto">
            <a:xfrm>
              <a:off x="1333500" y="5257800"/>
              <a:ext cx="533400" cy="533400"/>
            </a:xfrm>
            <a:prstGeom prst="rect">
              <a:avLst/>
            </a:prstGeom>
            <a:noFill/>
          </p:spPr>
        </p:pic>
        <p:grpSp>
          <p:nvGrpSpPr>
            <p:cNvPr id="45" name="Group 44"/>
            <p:cNvGrpSpPr/>
            <p:nvPr/>
          </p:nvGrpSpPr>
          <p:grpSpPr>
            <a:xfrm>
              <a:off x="1935480" y="5646420"/>
              <a:ext cx="510346" cy="647796"/>
              <a:chOff x="6477000" y="3810000"/>
              <a:chExt cx="1136230" cy="1442247"/>
            </a:xfrm>
          </p:grpSpPr>
          <p:pic>
            <p:nvPicPr>
              <p:cNvPr id="46"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6477000" y="3810000"/>
                <a:ext cx="1053950" cy="1442247"/>
              </a:xfrm>
              <a:prstGeom prst="rect">
                <a:avLst/>
              </a:prstGeom>
              <a:noFill/>
            </p:spPr>
          </p:pic>
          <p:pic>
            <p:nvPicPr>
              <p:cNvPr id="47" name="Picture 3" descr="C:\Program Files\Microsoft Resource DVD Artwork\DVD_ART\Artwork_Imagery\Shapes and Graphics\Cylinder\MGX 06 Cyinders\MGX Cylinder BLUe.png"/>
              <p:cNvPicPr>
                <a:picLocks noChangeAspect="1" noChangeArrowheads="1"/>
              </p:cNvPicPr>
              <p:nvPr/>
            </p:nvPicPr>
            <p:blipFill>
              <a:blip r:embed="rId8" cstate="print"/>
              <a:srcRect/>
              <a:stretch>
                <a:fillRect/>
              </a:stretch>
            </p:blipFill>
            <p:spPr bwMode="auto">
              <a:xfrm>
                <a:off x="7010400" y="4495800"/>
                <a:ext cx="602830" cy="719137"/>
              </a:xfrm>
              <a:prstGeom prst="rect">
                <a:avLst/>
              </a:prstGeom>
              <a:noFill/>
            </p:spPr>
          </p:pic>
        </p:gr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8|54.9|17.3|12.7|25.3|20|8|24.5"/>
</p:tagLst>
</file>

<file path=ppt/theme/theme1.xml><?xml version="1.0" encoding="utf-8"?>
<a:theme xmlns:a="http://schemas.openxmlformats.org/drawingml/2006/main" name="1-01145_SVPurushothaman_template_v03">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B98A83C-FC12-40A8-9C6E-D913E7A6C33F}">
  <ds:schemaRefs>
    <ds:schemaRef ds:uri="http://schemas.microsoft.com/sharepoint/v3/contenttype/forms"/>
  </ds:schemaRefs>
</ds:datastoreItem>
</file>

<file path=customXml/itemProps2.xml><?xml version="1.0" encoding="utf-8"?>
<ds:datastoreItem xmlns:ds="http://schemas.openxmlformats.org/officeDocument/2006/customXml" ds:itemID="{0E81318E-45F1-4A3B-93CF-D03C740F2EB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148DB4E-14B0-4169-A5E3-11FC741EE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TechReady5 Breakout Chalktalk Template[1]</Template>
  <TotalTime>3074</TotalTime>
  <Words>6081</Words>
  <Application>Microsoft Office PowerPoint</Application>
  <PresentationFormat>On-screen Show (4:3)</PresentationFormat>
  <Paragraphs>387</Paragraphs>
  <Slides>22</Slides>
  <Notes>20</Notes>
  <HiddenSlides>1</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1-01145_SVPurushothaman_template_v03</vt:lpstr>
      <vt:lpstr>White with Courier font for code slides</vt:lpstr>
      <vt:lpstr>Microsoft Exchange Server 2007 SP1</vt:lpstr>
      <vt:lpstr>Session Objectives</vt:lpstr>
      <vt:lpstr>Exchange Server 2007 Investment Themes</vt:lpstr>
      <vt:lpstr>Service Pack 1 Feedback and requests</vt:lpstr>
      <vt:lpstr>The Anywhere Access Employees Want</vt:lpstr>
      <vt:lpstr>Anywhere Access</vt:lpstr>
      <vt:lpstr>Built-In Protection Your Company Demands</vt:lpstr>
      <vt:lpstr>Built-In Protection Continuous Replication – now available in three varieties</vt:lpstr>
      <vt:lpstr>Built-In Protection SCR adds site resilience to Exchange Server deployments</vt:lpstr>
      <vt:lpstr>Built-In Protection Standby Continuous Replication  internals</vt:lpstr>
      <vt:lpstr>Standby Continuous Replication</vt:lpstr>
      <vt:lpstr>The Operational Efficiency IT Needs</vt:lpstr>
      <vt:lpstr>Deploying Service Pack 1</vt:lpstr>
      <vt:lpstr>Microsoft IT Case Study Reducing the total cost of ownership</vt:lpstr>
      <vt:lpstr>Emory University Case Study Projected savings with Exchange Server 2007</vt:lpstr>
      <vt:lpstr>Exchange Server 2007 Deployments Worldwide</vt:lpstr>
      <vt:lpstr>Service Pack 1 Feature Recap</vt:lpstr>
      <vt:lpstr>Slide 18</vt:lpstr>
      <vt:lpstr>Resources</vt:lpstr>
      <vt:lpstr>Exchange Server 2007 SP1</vt:lpstr>
      <vt:lpstr>Slide 21</vt:lpstr>
      <vt:lpstr>Slide 22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Exchange Server 2007 SP1 Overview</dc:title>
  <dc:subject>Event Name here</dc:subject>
  <dc:creator>Speaker Name here</dc:creator>
  <dc:description>Template design: 
Formatting: Kaylee McAvoy, Silver Fox Productions
Event Date: 
Event Location:
Audience:</dc:description>
  <cp:lastModifiedBy>SV Purushothaman</cp:lastModifiedBy>
  <cp:revision>320</cp:revision>
  <dcterms:created xsi:type="dcterms:W3CDTF">2007-07-25T23:43:14Z</dcterms:created>
  <dcterms:modified xsi:type="dcterms:W3CDTF">2007-09-06T21:40:59Z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0x010100AD1C10E894942642BE4C6B9F76EC728F</vt:lpwstr>
  </property>
</Properties>
</file>