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vml" ContentType="application/vnd.openxmlformats-officedocument.vmlDrawing"/>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diagrams/data3.xml" ContentType="application/vnd.openxmlformats-officedocument.drawingml.diagramData+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129.xml" ContentType="application/vnd.openxmlformats-officedocument.presentationml.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9" r:id="rId1"/>
    <p:sldMasterId id="2147483725" r:id="rId2"/>
    <p:sldMasterId id="2147483766" r:id="rId3"/>
  </p:sldMasterIdLst>
  <p:notesMasterIdLst>
    <p:notesMasterId r:id="rId134"/>
  </p:notesMasterIdLst>
  <p:sldIdLst>
    <p:sldId id="294" r:id="rId4"/>
    <p:sldId id="490" r:id="rId5"/>
    <p:sldId id="458" r:id="rId6"/>
    <p:sldId id="479" r:id="rId7"/>
    <p:sldId id="295" r:id="rId8"/>
    <p:sldId id="443" r:id="rId9"/>
    <p:sldId id="444" r:id="rId10"/>
    <p:sldId id="302" r:id="rId11"/>
    <p:sldId id="468" r:id="rId12"/>
    <p:sldId id="469" r:id="rId13"/>
    <p:sldId id="296" r:id="rId14"/>
    <p:sldId id="298" r:id="rId15"/>
    <p:sldId id="445" r:id="rId16"/>
    <p:sldId id="299" r:id="rId17"/>
    <p:sldId id="300" r:id="rId18"/>
    <p:sldId id="446" r:id="rId19"/>
    <p:sldId id="475" r:id="rId20"/>
    <p:sldId id="303" r:id="rId21"/>
    <p:sldId id="304" r:id="rId22"/>
    <p:sldId id="306" r:id="rId23"/>
    <p:sldId id="332" r:id="rId24"/>
    <p:sldId id="311" r:id="rId25"/>
    <p:sldId id="312" r:id="rId26"/>
    <p:sldId id="333" r:id="rId27"/>
    <p:sldId id="313" r:id="rId28"/>
    <p:sldId id="314" r:id="rId29"/>
    <p:sldId id="317" r:id="rId30"/>
    <p:sldId id="334" r:id="rId31"/>
    <p:sldId id="352" r:id="rId32"/>
    <p:sldId id="489" r:id="rId33"/>
    <p:sldId id="335" r:id="rId34"/>
    <p:sldId id="337" r:id="rId35"/>
    <p:sldId id="338" r:id="rId36"/>
    <p:sldId id="339" r:id="rId37"/>
    <p:sldId id="340" r:id="rId38"/>
    <p:sldId id="341" r:id="rId39"/>
    <p:sldId id="342" r:id="rId40"/>
    <p:sldId id="343" r:id="rId41"/>
    <p:sldId id="347" r:id="rId42"/>
    <p:sldId id="477" r:id="rId43"/>
    <p:sldId id="478" r:id="rId44"/>
    <p:sldId id="348" r:id="rId45"/>
    <p:sldId id="350" r:id="rId46"/>
    <p:sldId id="351" r:id="rId47"/>
    <p:sldId id="353" r:id="rId48"/>
    <p:sldId id="354" r:id="rId49"/>
    <p:sldId id="355" r:id="rId50"/>
    <p:sldId id="474" r:id="rId51"/>
    <p:sldId id="356" r:id="rId52"/>
    <p:sldId id="357" r:id="rId53"/>
    <p:sldId id="359" r:id="rId54"/>
    <p:sldId id="361" r:id="rId55"/>
    <p:sldId id="362" r:id="rId56"/>
    <p:sldId id="363" r:id="rId57"/>
    <p:sldId id="364" r:id="rId58"/>
    <p:sldId id="365" r:id="rId59"/>
    <p:sldId id="373" r:id="rId60"/>
    <p:sldId id="374" r:id="rId61"/>
    <p:sldId id="375" r:id="rId62"/>
    <p:sldId id="376" r:id="rId63"/>
    <p:sldId id="377" r:id="rId64"/>
    <p:sldId id="383" r:id="rId65"/>
    <p:sldId id="392" r:id="rId66"/>
    <p:sldId id="393" r:id="rId67"/>
    <p:sldId id="394" r:id="rId68"/>
    <p:sldId id="395" r:id="rId69"/>
    <p:sldId id="396" r:id="rId70"/>
    <p:sldId id="397" r:id="rId71"/>
    <p:sldId id="449" r:id="rId72"/>
    <p:sldId id="450" r:id="rId73"/>
    <p:sldId id="451" r:id="rId74"/>
    <p:sldId id="452" r:id="rId75"/>
    <p:sldId id="453" r:id="rId76"/>
    <p:sldId id="454" r:id="rId77"/>
    <p:sldId id="455" r:id="rId78"/>
    <p:sldId id="447" r:id="rId79"/>
    <p:sldId id="398" r:id="rId80"/>
    <p:sldId id="399" r:id="rId81"/>
    <p:sldId id="401" r:id="rId82"/>
    <p:sldId id="402" r:id="rId83"/>
    <p:sldId id="403" r:id="rId84"/>
    <p:sldId id="404" r:id="rId85"/>
    <p:sldId id="405" r:id="rId86"/>
    <p:sldId id="406" r:id="rId87"/>
    <p:sldId id="448" r:id="rId88"/>
    <p:sldId id="415" r:id="rId89"/>
    <p:sldId id="416" r:id="rId90"/>
    <p:sldId id="417" r:id="rId91"/>
    <p:sldId id="418" r:id="rId92"/>
    <p:sldId id="419" r:id="rId93"/>
    <p:sldId id="470" r:id="rId94"/>
    <p:sldId id="471" r:id="rId95"/>
    <p:sldId id="421" r:id="rId96"/>
    <p:sldId id="422" r:id="rId97"/>
    <p:sldId id="423" r:id="rId98"/>
    <p:sldId id="424" r:id="rId99"/>
    <p:sldId id="425" r:id="rId100"/>
    <p:sldId id="427" r:id="rId101"/>
    <p:sldId id="426" r:id="rId102"/>
    <p:sldId id="467" r:id="rId103"/>
    <p:sldId id="428" r:id="rId104"/>
    <p:sldId id="430" r:id="rId105"/>
    <p:sldId id="431" r:id="rId106"/>
    <p:sldId id="432" r:id="rId107"/>
    <p:sldId id="433" r:id="rId108"/>
    <p:sldId id="465" r:id="rId109"/>
    <p:sldId id="434" r:id="rId110"/>
    <p:sldId id="460" r:id="rId111"/>
    <p:sldId id="461" r:id="rId112"/>
    <p:sldId id="463" r:id="rId113"/>
    <p:sldId id="462" r:id="rId114"/>
    <p:sldId id="464" r:id="rId115"/>
    <p:sldId id="480" r:id="rId116"/>
    <p:sldId id="481" r:id="rId117"/>
    <p:sldId id="491" r:id="rId118"/>
    <p:sldId id="482" r:id="rId119"/>
    <p:sldId id="483" r:id="rId120"/>
    <p:sldId id="492" r:id="rId121"/>
    <p:sldId id="484" r:id="rId122"/>
    <p:sldId id="485" r:id="rId123"/>
    <p:sldId id="486" r:id="rId124"/>
    <p:sldId id="493" r:id="rId125"/>
    <p:sldId id="487" r:id="rId126"/>
    <p:sldId id="488" r:id="rId127"/>
    <p:sldId id="476" r:id="rId128"/>
    <p:sldId id="456" r:id="rId129"/>
    <p:sldId id="472" r:id="rId130"/>
    <p:sldId id="442" r:id="rId131"/>
    <p:sldId id="459" r:id="rId132"/>
    <p:sldId id="457" r:id="rId133"/>
  </p:sldIdLst>
  <p:sldSz cx="9144000" cy="6858000" type="screen4x3"/>
  <p:notesSz cx="6858000" cy="9144000"/>
  <p:defaultTextStyle>
    <a:defPPr>
      <a:defRPr lang="he-IL"/>
    </a:defPPr>
    <a:lvl1pPr algn="l" rtl="0" fontAlgn="base">
      <a:spcBef>
        <a:spcPct val="50000"/>
      </a:spcBef>
      <a:spcAft>
        <a:spcPct val="0"/>
      </a:spcAft>
      <a:defRPr sz="16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457200" algn="l" rtl="0" fontAlgn="base">
      <a:spcBef>
        <a:spcPct val="50000"/>
      </a:spcBef>
      <a:spcAft>
        <a:spcPct val="0"/>
      </a:spcAft>
      <a:defRPr sz="16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2pPr>
    <a:lvl3pPr marL="914400" algn="l" rtl="0" fontAlgn="base">
      <a:spcBef>
        <a:spcPct val="50000"/>
      </a:spcBef>
      <a:spcAft>
        <a:spcPct val="0"/>
      </a:spcAft>
      <a:defRPr sz="16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3pPr>
    <a:lvl4pPr marL="1371600" algn="l" rtl="0" fontAlgn="base">
      <a:spcBef>
        <a:spcPct val="50000"/>
      </a:spcBef>
      <a:spcAft>
        <a:spcPct val="0"/>
      </a:spcAft>
      <a:defRPr sz="16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4pPr>
    <a:lvl5pPr marL="1828800" algn="l" rtl="0" fontAlgn="base">
      <a:spcBef>
        <a:spcPct val="50000"/>
      </a:spcBef>
      <a:spcAft>
        <a:spcPct val="0"/>
      </a:spcAft>
      <a:defRPr sz="16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5pPr>
    <a:lvl6pPr marL="2286000" algn="r" defTabSz="914400" rtl="1" eaLnBrk="1" latinLnBrk="0" hangingPunct="1">
      <a:defRPr sz="16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6pPr>
    <a:lvl7pPr marL="2743200" algn="r" defTabSz="914400" rtl="1" eaLnBrk="1" latinLnBrk="0" hangingPunct="1">
      <a:defRPr sz="16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7pPr>
    <a:lvl8pPr marL="3200400" algn="r" defTabSz="914400" rtl="1" eaLnBrk="1" latinLnBrk="0" hangingPunct="1">
      <a:defRPr sz="16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8pPr>
    <a:lvl9pPr marL="3657600" algn="r" defTabSz="914400" rtl="1" eaLnBrk="1" latinLnBrk="0" hangingPunct="1">
      <a:defRPr sz="16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84380"/>
    <p:restoredTop sz="86239" autoAdjust="0"/>
  </p:normalViewPr>
  <p:slideViewPr>
    <p:cSldViewPr>
      <p:cViewPr varScale="1">
        <p:scale>
          <a:sx n="107" d="100"/>
          <a:sy n="107" d="100"/>
        </p:scale>
        <p:origin x="-78" y="-1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446"/>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tableStyles" Target="tableStyle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slide" Target="slides/slide123.xml"/><Relationship Id="rId134"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png"/><Relationship Id="rId4" Type="http://schemas.openxmlformats.org/officeDocument/2006/relationships/image" Target="../media/image16.jpeg"/></Relationships>
</file>

<file path=ppt/diagrams/_rels/data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png"/><Relationship Id="rId4"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62BA8A-8BBA-4E66-96C3-1E1C5DA4A654}" type="doc">
      <dgm:prSet loTypeId="urn:microsoft.com/office/officeart/2005/8/layout/vList3" loCatId="list" qsTypeId="urn:microsoft.com/office/officeart/2005/8/quickstyle/3d3" qsCatId="3D" csTypeId="urn:microsoft.com/office/officeart/2005/8/colors/accent1_2" csCatId="accent1" phldr="1"/>
      <dgm:spPr/>
      <dgm:t>
        <a:bodyPr/>
        <a:lstStyle/>
        <a:p>
          <a:pPr rtl="1"/>
          <a:endParaRPr lang="he-IL"/>
        </a:p>
      </dgm:t>
    </dgm:pt>
    <dgm:pt modelId="{699A931D-D7FD-41C1-9B4F-0898DFA0951F}">
      <dgm:prSet custT="1"/>
      <dgm:spPr/>
      <dgm:t>
        <a:bodyPr/>
        <a:lstStyle/>
        <a:p>
          <a:pPr rtl="0"/>
          <a:r>
            <a:rPr lang="en-US" sz="2800" dirty="0" smtClean="0"/>
            <a:t>Reliability</a:t>
          </a:r>
          <a:endParaRPr lang="he-IL" sz="2800" dirty="0"/>
        </a:p>
      </dgm:t>
    </dgm:pt>
    <dgm:pt modelId="{CB95E16A-0872-4072-BA86-FDCDBCA41AEF}" type="parTrans" cxnId="{7D0D1AA7-BD4F-434C-B697-88D9F0A459FE}">
      <dgm:prSet/>
      <dgm:spPr/>
      <dgm:t>
        <a:bodyPr/>
        <a:lstStyle/>
        <a:p>
          <a:pPr rtl="1"/>
          <a:endParaRPr lang="he-IL" sz="1800"/>
        </a:p>
      </dgm:t>
    </dgm:pt>
    <dgm:pt modelId="{4D1833C8-87A5-4498-8F8E-6515BFF4E07A}" type="sibTrans" cxnId="{7D0D1AA7-BD4F-434C-B697-88D9F0A459FE}">
      <dgm:prSet/>
      <dgm:spPr/>
      <dgm:t>
        <a:bodyPr/>
        <a:lstStyle/>
        <a:p>
          <a:pPr rtl="1"/>
          <a:endParaRPr lang="he-IL" sz="1800"/>
        </a:p>
      </dgm:t>
    </dgm:pt>
    <dgm:pt modelId="{9C243271-8FE8-4AD9-9148-CAAA1D88CC48}">
      <dgm:prSet custT="1"/>
      <dgm:spPr/>
      <dgm:t>
        <a:bodyPr/>
        <a:lstStyle/>
        <a:p>
          <a:pPr rtl="0"/>
          <a:r>
            <a:rPr lang="en-US" sz="2000" dirty="0" smtClean="0"/>
            <a:t>Reduce problem surfacing, robust handling</a:t>
          </a:r>
          <a:endParaRPr lang="he-IL" sz="2000" dirty="0"/>
        </a:p>
      </dgm:t>
    </dgm:pt>
    <dgm:pt modelId="{A10669B8-1A3D-48AA-8934-60E70BA23A62}" type="parTrans" cxnId="{5235FFEC-A71F-4525-B9B8-3880FAD7E98A}">
      <dgm:prSet/>
      <dgm:spPr/>
      <dgm:t>
        <a:bodyPr/>
        <a:lstStyle/>
        <a:p>
          <a:pPr rtl="1"/>
          <a:endParaRPr lang="he-IL" sz="1800"/>
        </a:p>
      </dgm:t>
    </dgm:pt>
    <dgm:pt modelId="{4CA4C990-74DB-4151-9302-B5E62B23107F}" type="sibTrans" cxnId="{5235FFEC-A71F-4525-B9B8-3880FAD7E98A}">
      <dgm:prSet/>
      <dgm:spPr/>
      <dgm:t>
        <a:bodyPr/>
        <a:lstStyle/>
        <a:p>
          <a:pPr rtl="1"/>
          <a:endParaRPr lang="he-IL" sz="1800"/>
        </a:p>
      </dgm:t>
    </dgm:pt>
    <dgm:pt modelId="{DEC74F09-6D5D-4E38-A4C9-502CA1F5AAFA}">
      <dgm:prSet custT="1"/>
      <dgm:spPr/>
      <dgm:t>
        <a:bodyPr/>
        <a:lstStyle/>
        <a:p>
          <a:pPr rtl="0"/>
          <a:r>
            <a:rPr lang="en-US" sz="2800" dirty="0" smtClean="0"/>
            <a:t>Manageability</a:t>
          </a:r>
          <a:endParaRPr lang="he-IL" sz="2800" dirty="0"/>
        </a:p>
      </dgm:t>
    </dgm:pt>
    <dgm:pt modelId="{E1C8BB09-6E6F-40FE-8AB6-53D375FC1C1E}" type="parTrans" cxnId="{74388590-0704-47D2-AF15-D5395FAC72B7}">
      <dgm:prSet/>
      <dgm:spPr/>
      <dgm:t>
        <a:bodyPr/>
        <a:lstStyle/>
        <a:p>
          <a:pPr rtl="1"/>
          <a:endParaRPr lang="he-IL" sz="1800"/>
        </a:p>
      </dgm:t>
    </dgm:pt>
    <dgm:pt modelId="{1FB7F578-6753-4A9D-B8FA-C54FE558E3DB}" type="sibTrans" cxnId="{74388590-0704-47D2-AF15-D5395FAC72B7}">
      <dgm:prSet/>
      <dgm:spPr/>
      <dgm:t>
        <a:bodyPr/>
        <a:lstStyle/>
        <a:p>
          <a:pPr rtl="1"/>
          <a:endParaRPr lang="he-IL" sz="1800"/>
        </a:p>
      </dgm:t>
    </dgm:pt>
    <dgm:pt modelId="{6D2E369E-3CCC-4BD7-A2C7-0BFEE2D5E954}">
      <dgm:prSet custT="1"/>
      <dgm:spPr/>
      <dgm:t>
        <a:bodyPr/>
        <a:lstStyle/>
        <a:p>
          <a:pPr rtl="0"/>
          <a:r>
            <a:rPr lang="en-US" sz="2000" dirty="0" smtClean="0"/>
            <a:t>Make administration easier so developers aren’t a prerequisite for troubleshooting</a:t>
          </a:r>
          <a:endParaRPr lang="he-IL" sz="2000" dirty="0"/>
        </a:p>
      </dgm:t>
    </dgm:pt>
    <dgm:pt modelId="{11800B21-5F56-4FBB-BAF0-649B658C4705}" type="parTrans" cxnId="{D4F12753-DC85-46C0-8F92-636CD4403A92}">
      <dgm:prSet/>
      <dgm:spPr/>
      <dgm:t>
        <a:bodyPr/>
        <a:lstStyle/>
        <a:p>
          <a:pPr rtl="1"/>
          <a:endParaRPr lang="he-IL" sz="1800"/>
        </a:p>
      </dgm:t>
    </dgm:pt>
    <dgm:pt modelId="{5EEDE9D2-B8D4-4885-8D81-4C25D84BF8DD}" type="sibTrans" cxnId="{D4F12753-DC85-46C0-8F92-636CD4403A92}">
      <dgm:prSet/>
      <dgm:spPr/>
      <dgm:t>
        <a:bodyPr/>
        <a:lstStyle/>
        <a:p>
          <a:pPr rtl="1"/>
          <a:endParaRPr lang="he-IL" sz="1800"/>
        </a:p>
      </dgm:t>
    </dgm:pt>
    <dgm:pt modelId="{E0F3C544-6E27-4AC5-B36B-761424EB8D55}">
      <dgm:prSet custT="1"/>
      <dgm:spPr/>
      <dgm:t>
        <a:bodyPr/>
        <a:lstStyle/>
        <a:p>
          <a:pPr rtl="0"/>
          <a:r>
            <a:rPr lang="en-US" sz="2800" dirty="0" smtClean="0"/>
            <a:t>Optimization</a:t>
          </a:r>
          <a:endParaRPr lang="he-IL" sz="2800" dirty="0"/>
        </a:p>
      </dgm:t>
    </dgm:pt>
    <dgm:pt modelId="{649FCB38-21EA-4A58-B172-6809EEA00323}" type="parTrans" cxnId="{D28FC047-ECF6-442A-89B3-461D74B0EB1B}">
      <dgm:prSet/>
      <dgm:spPr/>
      <dgm:t>
        <a:bodyPr/>
        <a:lstStyle/>
        <a:p>
          <a:pPr rtl="1"/>
          <a:endParaRPr lang="he-IL" sz="1800"/>
        </a:p>
      </dgm:t>
    </dgm:pt>
    <dgm:pt modelId="{3ED9B0E7-AB0E-4369-80C5-69A205D74CF8}" type="sibTrans" cxnId="{D28FC047-ECF6-442A-89B3-461D74B0EB1B}">
      <dgm:prSet/>
      <dgm:spPr/>
      <dgm:t>
        <a:bodyPr/>
        <a:lstStyle/>
        <a:p>
          <a:pPr rtl="1"/>
          <a:endParaRPr lang="he-IL" sz="1800"/>
        </a:p>
      </dgm:t>
    </dgm:pt>
    <dgm:pt modelId="{1809CAA1-DD14-4560-8FD6-1453770F593C}">
      <dgm:prSet custT="1"/>
      <dgm:spPr/>
      <dgm:t>
        <a:bodyPr/>
        <a:lstStyle/>
        <a:p>
          <a:pPr rtl="0"/>
          <a:r>
            <a:rPr lang="en-US" sz="2000" dirty="0" smtClean="0"/>
            <a:t>Easy to scale, harder to flood</a:t>
          </a:r>
          <a:endParaRPr lang="he-IL" sz="2000" dirty="0"/>
        </a:p>
      </dgm:t>
    </dgm:pt>
    <dgm:pt modelId="{62A45FC4-8C09-49CC-8EC8-DD12FD77E94E}" type="parTrans" cxnId="{913EAEC4-C9B6-4AE8-AFA6-63EB87289385}">
      <dgm:prSet/>
      <dgm:spPr/>
      <dgm:t>
        <a:bodyPr/>
        <a:lstStyle/>
        <a:p>
          <a:pPr rtl="1"/>
          <a:endParaRPr lang="he-IL" sz="1800"/>
        </a:p>
      </dgm:t>
    </dgm:pt>
    <dgm:pt modelId="{15A25820-E404-4B2E-A2F8-6FFA9C0EC646}" type="sibTrans" cxnId="{913EAEC4-C9B6-4AE8-AFA6-63EB87289385}">
      <dgm:prSet/>
      <dgm:spPr/>
      <dgm:t>
        <a:bodyPr/>
        <a:lstStyle/>
        <a:p>
          <a:pPr rtl="1"/>
          <a:endParaRPr lang="he-IL" sz="1800"/>
        </a:p>
      </dgm:t>
    </dgm:pt>
    <dgm:pt modelId="{7641183A-BE6A-4D5F-BAA8-67428F587565}" type="pres">
      <dgm:prSet presAssocID="{E562BA8A-8BBA-4E66-96C3-1E1C5DA4A654}" presName="linearFlow" presStyleCnt="0">
        <dgm:presLayoutVars>
          <dgm:dir/>
          <dgm:resizeHandles val="exact"/>
        </dgm:presLayoutVars>
      </dgm:prSet>
      <dgm:spPr/>
      <dgm:t>
        <a:bodyPr/>
        <a:lstStyle/>
        <a:p>
          <a:pPr rtl="1"/>
          <a:endParaRPr lang="he-IL"/>
        </a:p>
      </dgm:t>
    </dgm:pt>
    <dgm:pt modelId="{17B9DB17-1370-4C72-B85B-AC0909E45ED2}" type="pres">
      <dgm:prSet presAssocID="{699A931D-D7FD-41C1-9B4F-0898DFA0951F}" presName="composite" presStyleCnt="0"/>
      <dgm:spPr/>
    </dgm:pt>
    <dgm:pt modelId="{94A028EF-EA7A-44D7-AB71-27CF73799A62}" type="pres">
      <dgm:prSet presAssocID="{699A931D-D7FD-41C1-9B4F-0898DFA0951F}" presName="imgShp" presStyleLbl="fgImgPlace1" presStyleIdx="0" presStyleCnt="3"/>
      <dgm:spPr>
        <a:blipFill rotWithShape="0">
          <a:blip xmlns:r="http://schemas.openxmlformats.org/officeDocument/2006/relationships" r:embed="rId1"/>
          <a:stretch>
            <a:fillRect/>
          </a:stretch>
        </a:blipFill>
      </dgm:spPr>
    </dgm:pt>
    <dgm:pt modelId="{34030369-A791-4B3C-88F6-9B79F0ED7205}" type="pres">
      <dgm:prSet presAssocID="{699A931D-D7FD-41C1-9B4F-0898DFA0951F}" presName="txShp" presStyleLbl="node1" presStyleIdx="0" presStyleCnt="3">
        <dgm:presLayoutVars>
          <dgm:bulletEnabled val="1"/>
        </dgm:presLayoutVars>
      </dgm:prSet>
      <dgm:spPr/>
      <dgm:t>
        <a:bodyPr/>
        <a:lstStyle/>
        <a:p>
          <a:pPr rtl="1"/>
          <a:endParaRPr lang="he-IL"/>
        </a:p>
      </dgm:t>
    </dgm:pt>
    <dgm:pt modelId="{AF15013F-A331-45DA-AE6C-F49770A53190}" type="pres">
      <dgm:prSet presAssocID="{4D1833C8-87A5-4498-8F8E-6515BFF4E07A}" presName="spacing" presStyleCnt="0"/>
      <dgm:spPr/>
    </dgm:pt>
    <dgm:pt modelId="{447AE42D-AC70-4C22-ACF2-3E91AE56131F}" type="pres">
      <dgm:prSet presAssocID="{DEC74F09-6D5D-4E38-A4C9-502CA1F5AAFA}" presName="composite" presStyleCnt="0"/>
      <dgm:spPr/>
    </dgm:pt>
    <dgm:pt modelId="{3D030A77-38F2-4C37-8C48-85F69EF4F7EC}" type="pres">
      <dgm:prSet presAssocID="{DEC74F09-6D5D-4E38-A4C9-502CA1F5AAFA}" presName="imgShp" presStyleLbl="fgImgPlace1" presStyleIdx="1" presStyleCnt="3"/>
      <dgm:spPr>
        <a:blipFill rotWithShape="0">
          <a:blip xmlns:r="http://schemas.openxmlformats.org/officeDocument/2006/relationships" r:embed="rId2"/>
          <a:stretch>
            <a:fillRect/>
          </a:stretch>
        </a:blipFill>
      </dgm:spPr>
    </dgm:pt>
    <dgm:pt modelId="{EE5C5BDE-4842-4FEB-A2A0-23DA53588CD8}" type="pres">
      <dgm:prSet presAssocID="{DEC74F09-6D5D-4E38-A4C9-502CA1F5AAFA}" presName="txShp" presStyleLbl="node1" presStyleIdx="1" presStyleCnt="3">
        <dgm:presLayoutVars>
          <dgm:bulletEnabled val="1"/>
        </dgm:presLayoutVars>
      </dgm:prSet>
      <dgm:spPr/>
      <dgm:t>
        <a:bodyPr/>
        <a:lstStyle/>
        <a:p>
          <a:pPr rtl="1"/>
          <a:endParaRPr lang="he-IL"/>
        </a:p>
      </dgm:t>
    </dgm:pt>
    <dgm:pt modelId="{7C171F5C-8E05-43D3-848E-8F200CAC379B}" type="pres">
      <dgm:prSet presAssocID="{1FB7F578-6753-4A9D-B8FA-C54FE558E3DB}" presName="spacing" presStyleCnt="0"/>
      <dgm:spPr/>
    </dgm:pt>
    <dgm:pt modelId="{44A0C0FA-3D92-4007-805C-8074CE517C60}" type="pres">
      <dgm:prSet presAssocID="{E0F3C544-6E27-4AC5-B36B-761424EB8D55}" presName="composite" presStyleCnt="0"/>
      <dgm:spPr/>
    </dgm:pt>
    <dgm:pt modelId="{68A9B56A-2344-48F4-8415-96B87B66EAC5}" type="pres">
      <dgm:prSet presAssocID="{E0F3C544-6E27-4AC5-B36B-761424EB8D55}" presName="imgShp" presStyleLbl="fgImgPlace1" presStyleIdx="2" presStyleCnt="3"/>
      <dgm:spPr>
        <a:blipFill rotWithShape="0">
          <a:blip xmlns:r="http://schemas.openxmlformats.org/officeDocument/2006/relationships" r:embed="rId3"/>
          <a:stretch>
            <a:fillRect/>
          </a:stretch>
        </a:blipFill>
      </dgm:spPr>
    </dgm:pt>
    <dgm:pt modelId="{B654499B-350C-4942-BFD4-3C0E9D8BDA81}" type="pres">
      <dgm:prSet presAssocID="{E0F3C544-6E27-4AC5-B36B-761424EB8D55}" presName="txShp" presStyleLbl="node1" presStyleIdx="2" presStyleCnt="3">
        <dgm:presLayoutVars>
          <dgm:bulletEnabled val="1"/>
        </dgm:presLayoutVars>
      </dgm:prSet>
      <dgm:spPr/>
      <dgm:t>
        <a:bodyPr/>
        <a:lstStyle/>
        <a:p>
          <a:pPr rtl="1"/>
          <a:endParaRPr lang="he-IL"/>
        </a:p>
      </dgm:t>
    </dgm:pt>
  </dgm:ptLst>
  <dgm:cxnLst>
    <dgm:cxn modelId="{D4882CEB-29E2-4D37-A11C-D27F9F6E270F}" type="presOf" srcId="{9C243271-8FE8-4AD9-9148-CAAA1D88CC48}" destId="{34030369-A791-4B3C-88F6-9B79F0ED7205}" srcOrd="0" destOrd="1" presId="urn:microsoft.com/office/officeart/2005/8/layout/vList3"/>
    <dgm:cxn modelId="{9DE841AE-1286-4D09-AA40-943D20E3AB9D}" type="presOf" srcId="{E0F3C544-6E27-4AC5-B36B-761424EB8D55}" destId="{B654499B-350C-4942-BFD4-3C0E9D8BDA81}" srcOrd="0" destOrd="0" presId="urn:microsoft.com/office/officeart/2005/8/layout/vList3"/>
    <dgm:cxn modelId="{DAE375BC-77A3-4881-84B0-306440D934F0}" type="presOf" srcId="{699A931D-D7FD-41C1-9B4F-0898DFA0951F}" destId="{34030369-A791-4B3C-88F6-9B79F0ED7205}" srcOrd="0" destOrd="0" presId="urn:microsoft.com/office/officeart/2005/8/layout/vList3"/>
    <dgm:cxn modelId="{5F775924-6EB9-4BB8-ACB4-CBFF6B3CDE68}" type="presOf" srcId="{1809CAA1-DD14-4560-8FD6-1453770F593C}" destId="{B654499B-350C-4942-BFD4-3C0E9D8BDA81}" srcOrd="0" destOrd="1" presId="urn:microsoft.com/office/officeart/2005/8/layout/vList3"/>
    <dgm:cxn modelId="{7F319BB5-0DCC-4272-9B6B-CED33EFAB919}" type="presOf" srcId="{DEC74F09-6D5D-4E38-A4C9-502CA1F5AAFA}" destId="{EE5C5BDE-4842-4FEB-A2A0-23DA53588CD8}" srcOrd="0" destOrd="0" presId="urn:microsoft.com/office/officeart/2005/8/layout/vList3"/>
    <dgm:cxn modelId="{7D0D1AA7-BD4F-434C-B697-88D9F0A459FE}" srcId="{E562BA8A-8BBA-4E66-96C3-1E1C5DA4A654}" destId="{699A931D-D7FD-41C1-9B4F-0898DFA0951F}" srcOrd="0" destOrd="0" parTransId="{CB95E16A-0872-4072-BA86-FDCDBCA41AEF}" sibTransId="{4D1833C8-87A5-4498-8F8E-6515BFF4E07A}"/>
    <dgm:cxn modelId="{5235FFEC-A71F-4525-B9B8-3880FAD7E98A}" srcId="{699A931D-D7FD-41C1-9B4F-0898DFA0951F}" destId="{9C243271-8FE8-4AD9-9148-CAAA1D88CC48}" srcOrd="0" destOrd="0" parTransId="{A10669B8-1A3D-48AA-8934-60E70BA23A62}" sibTransId="{4CA4C990-74DB-4151-9302-B5E62B23107F}"/>
    <dgm:cxn modelId="{D28FC047-ECF6-442A-89B3-461D74B0EB1B}" srcId="{E562BA8A-8BBA-4E66-96C3-1E1C5DA4A654}" destId="{E0F3C544-6E27-4AC5-B36B-761424EB8D55}" srcOrd="2" destOrd="0" parTransId="{649FCB38-21EA-4A58-B172-6809EEA00323}" sibTransId="{3ED9B0E7-AB0E-4369-80C5-69A205D74CF8}"/>
    <dgm:cxn modelId="{74388590-0704-47D2-AF15-D5395FAC72B7}" srcId="{E562BA8A-8BBA-4E66-96C3-1E1C5DA4A654}" destId="{DEC74F09-6D5D-4E38-A4C9-502CA1F5AAFA}" srcOrd="1" destOrd="0" parTransId="{E1C8BB09-6E6F-40FE-8AB6-53D375FC1C1E}" sibTransId="{1FB7F578-6753-4A9D-B8FA-C54FE558E3DB}"/>
    <dgm:cxn modelId="{913EAEC4-C9B6-4AE8-AFA6-63EB87289385}" srcId="{E0F3C544-6E27-4AC5-B36B-761424EB8D55}" destId="{1809CAA1-DD14-4560-8FD6-1453770F593C}" srcOrd="0" destOrd="0" parTransId="{62A45FC4-8C09-49CC-8EC8-DD12FD77E94E}" sibTransId="{15A25820-E404-4B2E-A2F8-6FFA9C0EC646}"/>
    <dgm:cxn modelId="{D4F12753-DC85-46C0-8F92-636CD4403A92}" srcId="{DEC74F09-6D5D-4E38-A4C9-502CA1F5AAFA}" destId="{6D2E369E-3CCC-4BD7-A2C7-0BFEE2D5E954}" srcOrd="0" destOrd="0" parTransId="{11800B21-5F56-4FBB-BAF0-649B658C4705}" sibTransId="{5EEDE9D2-B8D4-4885-8D81-4C25D84BF8DD}"/>
    <dgm:cxn modelId="{724050C5-D918-4E9F-93D9-7EEEB8AE3C6E}" type="presOf" srcId="{E562BA8A-8BBA-4E66-96C3-1E1C5DA4A654}" destId="{7641183A-BE6A-4D5F-BAA8-67428F587565}" srcOrd="0" destOrd="0" presId="urn:microsoft.com/office/officeart/2005/8/layout/vList3"/>
    <dgm:cxn modelId="{C88F410F-3FEF-4317-8081-AA58161C5AE3}" type="presOf" srcId="{6D2E369E-3CCC-4BD7-A2C7-0BFEE2D5E954}" destId="{EE5C5BDE-4842-4FEB-A2A0-23DA53588CD8}" srcOrd="0" destOrd="1" presId="urn:microsoft.com/office/officeart/2005/8/layout/vList3"/>
    <dgm:cxn modelId="{C1A99E05-2562-4D4F-BAE2-5E220B874E2D}" type="presParOf" srcId="{7641183A-BE6A-4D5F-BAA8-67428F587565}" destId="{17B9DB17-1370-4C72-B85B-AC0909E45ED2}" srcOrd="0" destOrd="0" presId="urn:microsoft.com/office/officeart/2005/8/layout/vList3"/>
    <dgm:cxn modelId="{AAA16E78-8C73-44B6-A75D-04607F3D98C0}" type="presParOf" srcId="{17B9DB17-1370-4C72-B85B-AC0909E45ED2}" destId="{94A028EF-EA7A-44D7-AB71-27CF73799A62}" srcOrd="0" destOrd="0" presId="urn:microsoft.com/office/officeart/2005/8/layout/vList3"/>
    <dgm:cxn modelId="{994ED27C-BA50-4AD4-A10F-5BE64D3EBBA1}" type="presParOf" srcId="{17B9DB17-1370-4C72-B85B-AC0909E45ED2}" destId="{34030369-A791-4B3C-88F6-9B79F0ED7205}" srcOrd="1" destOrd="0" presId="urn:microsoft.com/office/officeart/2005/8/layout/vList3"/>
    <dgm:cxn modelId="{D6EA6054-64DB-469A-A721-D8FBDBAD0E73}" type="presParOf" srcId="{7641183A-BE6A-4D5F-BAA8-67428F587565}" destId="{AF15013F-A331-45DA-AE6C-F49770A53190}" srcOrd="1" destOrd="0" presId="urn:microsoft.com/office/officeart/2005/8/layout/vList3"/>
    <dgm:cxn modelId="{90FE7B06-26AB-460B-85A1-3DEB901AB21E}" type="presParOf" srcId="{7641183A-BE6A-4D5F-BAA8-67428F587565}" destId="{447AE42D-AC70-4C22-ACF2-3E91AE56131F}" srcOrd="2" destOrd="0" presId="urn:microsoft.com/office/officeart/2005/8/layout/vList3"/>
    <dgm:cxn modelId="{08E45D02-0159-401D-8A6D-532309955440}" type="presParOf" srcId="{447AE42D-AC70-4C22-ACF2-3E91AE56131F}" destId="{3D030A77-38F2-4C37-8C48-85F69EF4F7EC}" srcOrd="0" destOrd="0" presId="urn:microsoft.com/office/officeart/2005/8/layout/vList3"/>
    <dgm:cxn modelId="{E4C085CD-562C-4E31-B961-B114DCC07063}" type="presParOf" srcId="{447AE42D-AC70-4C22-ACF2-3E91AE56131F}" destId="{EE5C5BDE-4842-4FEB-A2A0-23DA53588CD8}" srcOrd="1" destOrd="0" presId="urn:microsoft.com/office/officeart/2005/8/layout/vList3"/>
    <dgm:cxn modelId="{54065A70-7345-475F-B765-E0848F3549BA}" type="presParOf" srcId="{7641183A-BE6A-4D5F-BAA8-67428F587565}" destId="{7C171F5C-8E05-43D3-848E-8F200CAC379B}" srcOrd="3" destOrd="0" presId="urn:microsoft.com/office/officeart/2005/8/layout/vList3"/>
    <dgm:cxn modelId="{42C74A40-7FC1-4002-8D5B-D53256651DC1}" type="presParOf" srcId="{7641183A-BE6A-4D5F-BAA8-67428F587565}" destId="{44A0C0FA-3D92-4007-805C-8074CE517C60}" srcOrd="4" destOrd="0" presId="urn:microsoft.com/office/officeart/2005/8/layout/vList3"/>
    <dgm:cxn modelId="{4FFC290F-4CCF-4C66-905F-289715914E81}" type="presParOf" srcId="{44A0C0FA-3D92-4007-805C-8074CE517C60}" destId="{68A9B56A-2344-48F4-8415-96B87B66EAC5}" srcOrd="0" destOrd="0" presId="urn:microsoft.com/office/officeart/2005/8/layout/vList3"/>
    <dgm:cxn modelId="{7E0FD264-BA79-40A9-B7EF-C84DF9DB3D1F}" type="presParOf" srcId="{44A0C0FA-3D92-4007-805C-8074CE517C60}" destId="{B654499B-350C-4942-BFD4-3C0E9D8BDA81}" srcOrd="1" destOrd="0" presId="urn:microsoft.com/office/officeart/2005/8/layout/vList3"/>
  </dgm:cxnLst>
  <dgm:bg/>
  <dgm:whole/>
</dgm:dataModel>
</file>

<file path=ppt/diagrams/data2.xml><?xml version="1.0" encoding="utf-8"?>
<dgm:dataModel xmlns:dgm="http://schemas.openxmlformats.org/drawingml/2006/diagram" xmlns:a="http://schemas.openxmlformats.org/drawingml/2006/main">
  <dgm:ptLst>
    <dgm:pt modelId="{B24952E5-2CE6-466B-94AE-3626763A392D}" type="doc">
      <dgm:prSet loTypeId="urn:microsoft.com/office/officeart/2005/8/layout/hList7" loCatId="list" qsTypeId="urn:microsoft.com/office/officeart/2005/8/quickstyle/3d7" qsCatId="3D" csTypeId="urn:microsoft.com/office/officeart/2005/8/colors/colorful2" csCatId="colorful" phldr="1"/>
      <dgm:spPr/>
      <dgm:t>
        <a:bodyPr/>
        <a:lstStyle/>
        <a:p>
          <a:pPr rtl="1"/>
          <a:endParaRPr lang="he-IL"/>
        </a:p>
      </dgm:t>
    </dgm:pt>
    <dgm:pt modelId="{2AC485CE-4891-4ECD-8D04-230FA28886CC}">
      <dgm:prSet/>
      <dgm:spPr/>
      <dgm:t>
        <a:bodyPr/>
        <a:lstStyle/>
        <a:p>
          <a:pPr rtl="0"/>
          <a:r>
            <a:rPr lang="en-US" dirty="0" smtClean="0"/>
            <a:t>Reliability</a:t>
          </a:r>
          <a:endParaRPr lang="he-IL" dirty="0"/>
        </a:p>
      </dgm:t>
    </dgm:pt>
    <dgm:pt modelId="{F3FCCC89-26E1-4C32-B82B-6E59CD14F9DE}" type="parTrans" cxnId="{B6EEEA86-DBAB-4738-A191-F598F6BBBF50}">
      <dgm:prSet/>
      <dgm:spPr/>
      <dgm:t>
        <a:bodyPr/>
        <a:lstStyle/>
        <a:p>
          <a:pPr rtl="1"/>
          <a:endParaRPr lang="he-IL"/>
        </a:p>
      </dgm:t>
    </dgm:pt>
    <dgm:pt modelId="{18B08F66-8222-4CAC-AE19-2159292E0DF0}" type="sibTrans" cxnId="{B6EEEA86-DBAB-4738-A191-F598F6BBBF50}">
      <dgm:prSet/>
      <dgm:spPr/>
      <dgm:t>
        <a:bodyPr/>
        <a:lstStyle/>
        <a:p>
          <a:pPr rtl="1"/>
          <a:endParaRPr lang="he-IL"/>
        </a:p>
      </dgm:t>
    </dgm:pt>
    <dgm:pt modelId="{FB674C4B-E117-4E48-A365-DD36DAB31F05}">
      <dgm:prSet/>
      <dgm:spPr/>
      <dgm:t>
        <a:bodyPr/>
        <a:lstStyle/>
        <a:p>
          <a:pPr rtl="0"/>
          <a:r>
            <a:rPr lang="en-US" dirty="0" smtClean="0"/>
            <a:t>Application Restart and Recovery</a:t>
          </a:r>
          <a:endParaRPr lang="he-IL" dirty="0"/>
        </a:p>
      </dgm:t>
    </dgm:pt>
    <dgm:pt modelId="{45DBF966-074D-4BF9-82C7-90C9FAD75A64}" type="parTrans" cxnId="{E4D96657-15C4-4579-A27C-A82BD787A32A}">
      <dgm:prSet/>
      <dgm:spPr/>
      <dgm:t>
        <a:bodyPr/>
        <a:lstStyle/>
        <a:p>
          <a:pPr rtl="1"/>
          <a:endParaRPr lang="he-IL"/>
        </a:p>
      </dgm:t>
    </dgm:pt>
    <dgm:pt modelId="{1248207B-092E-4646-A002-924DF56EF8CE}" type="sibTrans" cxnId="{E4D96657-15C4-4579-A27C-A82BD787A32A}">
      <dgm:prSet/>
      <dgm:spPr/>
      <dgm:t>
        <a:bodyPr/>
        <a:lstStyle/>
        <a:p>
          <a:pPr rtl="1"/>
          <a:endParaRPr lang="he-IL"/>
        </a:p>
      </dgm:t>
    </dgm:pt>
    <dgm:pt modelId="{A11C9DAA-E819-46E0-92C9-2A55B5442589}">
      <dgm:prSet/>
      <dgm:spPr/>
      <dgm:t>
        <a:bodyPr/>
        <a:lstStyle/>
        <a:p>
          <a:pPr rtl="0"/>
          <a:r>
            <a:rPr lang="en-US" dirty="0" smtClean="0"/>
            <a:t>Restart Manager</a:t>
          </a:r>
          <a:endParaRPr lang="he-IL" dirty="0"/>
        </a:p>
      </dgm:t>
    </dgm:pt>
    <dgm:pt modelId="{7B69EFA5-3C93-4D73-8B31-602FA7612E20}" type="parTrans" cxnId="{0B249033-6181-474A-AE05-C4A7E327446F}">
      <dgm:prSet/>
      <dgm:spPr/>
      <dgm:t>
        <a:bodyPr/>
        <a:lstStyle/>
        <a:p>
          <a:pPr rtl="1"/>
          <a:endParaRPr lang="he-IL"/>
        </a:p>
      </dgm:t>
    </dgm:pt>
    <dgm:pt modelId="{230F85F2-3A26-4F1E-B7DA-E316CF5B6BF7}" type="sibTrans" cxnId="{0B249033-6181-474A-AE05-C4A7E327446F}">
      <dgm:prSet/>
      <dgm:spPr/>
      <dgm:t>
        <a:bodyPr/>
        <a:lstStyle/>
        <a:p>
          <a:pPr rtl="1"/>
          <a:endParaRPr lang="he-IL"/>
        </a:p>
      </dgm:t>
    </dgm:pt>
    <dgm:pt modelId="{6A0FA923-8B6E-405E-9AB2-7F3A11A77320}">
      <dgm:prSet/>
      <dgm:spPr/>
      <dgm:t>
        <a:bodyPr/>
        <a:lstStyle/>
        <a:p>
          <a:pPr rtl="0"/>
          <a:r>
            <a:rPr lang="en-US" dirty="0" smtClean="0"/>
            <a:t>Kernel Transactions Support</a:t>
          </a:r>
          <a:endParaRPr lang="he-IL" dirty="0"/>
        </a:p>
      </dgm:t>
    </dgm:pt>
    <dgm:pt modelId="{1EB0B2B8-A547-486E-999D-940C2B4622C8}" type="parTrans" cxnId="{F34A6D56-DF98-4923-8342-AE9C228C8BF6}">
      <dgm:prSet/>
      <dgm:spPr/>
      <dgm:t>
        <a:bodyPr/>
        <a:lstStyle/>
        <a:p>
          <a:pPr rtl="1"/>
          <a:endParaRPr lang="he-IL"/>
        </a:p>
      </dgm:t>
    </dgm:pt>
    <dgm:pt modelId="{39E54420-6EF8-4BEE-BB35-97BB70A61AC8}" type="sibTrans" cxnId="{F34A6D56-DF98-4923-8342-AE9C228C8BF6}">
      <dgm:prSet/>
      <dgm:spPr/>
      <dgm:t>
        <a:bodyPr/>
        <a:lstStyle/>
        <a:p>
          <a:pPr rtl="1"/>
          <a:endParaRPr lang="he-IL"/>
        </a:p>
      </dgm:t>
    </dgm:pt>
    <dgm:pt modelId="{5100D71E-DCFD-4C3C-BA3A-2B2E752616F6}">
      <dgm:prSet/>
      <dgm:spPr/>
      <dgm:t>
        <a:bodyPr/>
        <a:lstStyle/>
        <a:p>
          <a:pPr rtl="0"/>
          <a:r>
            <a:rPr lang="en-US" dirty="0" smtClean="0"/>
            <a:t>Optimizations</a:t>
          </a:r>
          <a:endParaRPr lang="he-IL" dirty="0"/>
        </a:p>
      </dgm:t>
    </dgm:pt>
    <dgm:pt modelId="{091C6E9F-E293-4C36-A402-EC9280CD6FFB}" type="parTrans" cxnId="{55837BB1-0CB4-4229-83DC-EE40E6C733A4}">
      <dgm:prSet/>
      <dgm:spPr/>
      <dgm:t>
        <a:bodyPr/>
        <a:lstStyle/>
        <a:p>
          <a:pPr rtl="1"/>
          <a:endParaRPr lang="he-IL"/>
        </a:p>
      </dgm:t>
    </dgm:pt>
    <dgm:pt modelId="{C0566B77-78C5-4B25-9538-D4C2043E15E2}" type="sibTrans" cxnId="{55837BB1-0CB4-4229-83DC-EE40E6C733A4}">
      <dgm:prSet/>
      <dgm:spPr/>
      <dgm:t>
        <a:bodyPr/>
        <a:lstStyle/>
        <a:p>
          <a:pPr rtl="1"/>
          <a:endParaRPr lang="he-IL"/>
        </a:p>
      </dgm:t>
    </dgm:pt>
    <dgm:pt modelId="{2A177B2C-9C43-4333-869E-AFBF9BEA797D}">
      <dgm:prSet/>
      <dgm:spPr/>
      <dgm:t>
        <a:bodyPr/>
        <a:lstStyle/>
        <a:p>
          <a:pPr rtl="0"/>
          <a:r>
            <a:rPr lang="en-US" dirty="0" smtClean="0"/>
            <a:t>Synchronization Mechanisms</a:t>
          </a:r>
          <a:endParaRPr lang="he-IL" dirty="0"/>
        </a:p>
      </dgm:t>
    </dgm:pt>
    <dgm:pt modelId="{0AE74DCF-F878-4F58-B4D6-ED3A044A2FA4}" type="parTrans" cxnId="{17D5CB94-E369-4255-AF1A-42128626D6AC}">
      <dgm:prSet/>
      <dgm:spPr/>
      <dgm:t>
        <a:bodyPr/>
        <a:lstStyle/>
        <a:p>
          <a:pPr rtl="1"/>
          <a:endParaRPr lang="he-IL"/>
        </a:p>
      </dgm:t>
    </dgm:pt>
    <dgm:pt modelId="{DB5A576C-66BD-4070-9AC8-5169CB09CCA7}" type="sibTrans" cxnId="{17D5CB94-E369-4255-AF1A-42128626D6AC}">
      <dgm:prSet/>
      <dgm:spPr/>
      <dgm:t>
        <a:bodyPr/>
        <a:lstStyle/>
        <a:p>
          <a:pPr rtl="1"/>
          <a:endParaRPr lang="he-IL"/>
        </a:p>
      </dgm:t>
    </dgm:pt>
    <dgm:pt modelId="{0C44AB63-9605-4246-89DC-35F931E30BE6}">
      <dgm:prSet/>
      <dgm:spPr/>
      <dgm:t>
        <a:bodyPr/>
        <a:lstStyle/>
        <a:p>
          <a:pPr rtl="0"/>
          <a:r>
            <a:rPr lang="en-US" dirty="0" smtClean="0"/>
            <a:t>Threading and Scheduling</a:t>
          </a:r>
          <a:endParaRPr lang="he-IL" dirty="0"/>
        </a:p>
      </dgm:t>
    </dgm:pt>
    <dgm:pt modelId="{B43EBCA4-6623-410B-BC68-4CA1FE30DCB5}" type="parTrans" cxnId="{EF8634E9-F566-499D-B512-F02C72937028}">
      <dgm:prSet/>
      <dgm:spPr/>
      <dgm:t>
        <a:bodyPr/>
        <a:lstStyle/>
        <a:p>
          <a:pPr rtl="1"/>
          <a:endParaRPr lang="he-IL"/>
        </a:p>
      </dgm:t>
    </dgm:pt>
    <dgm:pt modelId="{3C152089-2B4D-417B-9964-D692C3B08B66}" type="sibTrans" cxnId="{EF8634E9-F566-499D-B512-F02C72937028}">
      <dgm:prSet/>
      <dgm:spPr/>
      <dgm:t>
        <a:bodyPr/>
        <a:lstStyle/>
        <a:p>
          <a:pPr rtl="1"/>
          <a:endParaRPr lang="he-IL"/>
        </a:p>
      </dgm:t>
    </dgm:pt>
    <dgm:pt modelId="{6D7D5B13-7357-4FEA-AF76-C8F4A1BEEBC9}">
      <dgm:prSet/>
      <dgm:spPr/>
      <dgm:t>
        <a:bodyPr/>
        <a:lstStyle/>
        <a:p>
          <a:pPr rtl="0"/>
          <a:r>
            <a:rPr lang="en-US" dirty="0" smtClean="0"/>
            <a:t>I/O and Networking</a:t>
          </a:r>
          <a:endParaRPr lang="he-IL" dirty="0"/>
        </a:p>
      </dgm:t>
    </dgm:pt>
    <dgm:pt modelId="{F4FC22F2-7BCD-48F0-97E3-81F5B41A5C4F}" type="parTrans" cxnId="{11F0382D-9F63-4D1B-A45F-EFFA2CFEFC1C}">
      <dgm:prSet/>
      <dgm:spPr/>
      <dgm:t>
        <a:bodyPr/>
        <a:lstStyle/>
        <a:p>
          <a:pPr rtl="1"/>
          <a:endParaRPr lang="he-IL"/>
        </a:p>
      </dgm:t>
    </dgm:pt>
    <dgm:pt modelId="{5169747F-5183-451E-AFEC-20C5C7D55808}" type="sibTrans" cxnId="{11F0382D-9F63-4D1B-A45F-EFFA2CFEFC1C}">
      <dgm:prSet/>
      <dgm:spPr/>
      <dgm:t>
        <a:bodyPr/>
        <a:lstStyle/>
        <a:p>
          <a:pPr rtl="1"/>
          <a:endParaRPr lang="he-IL"/>
        </a:p>
      </dgm:t>
    </dgm:pt>
    <dgm:pt modelId="{1CCACBD7-63BC-4F09-9C8C-113CF25C2FEB}">
      <dgm:prSet/>
      <dgm:spPr/>
      <dgm:t>
        <a:bodyPr/>
        <a:lstStyle/>
        <a:p>
          <a:pPr rtl="0"/>
          <a:r>
            <a:rPr lang="en-US" dirty="0" smtClean="0"/>
            <a:t>Next Generation TCP/IP Stack</a:t>
          </a:r>
          <a:endParaRPr lang="he-IL" dirty="0"/>
        </a:p>
      </dgm:t>
    </dgm:pt>
    <dgm:pt modelId="{6C9D059E-4612-4D54-8863-8561382F8BDE}" type="parTrans" cxnId="{98318FD6-3A01-4891-ABBE-6C415C5FBEEF}">
      <dgm:prSet/>
      <dgm:spPr/>
      <dgm:t>
        <a:bodyPr/>
        <a:lstStyle/>
        <a:p>
          <a:pPr rtl="1"/>
          <a:endParaRPr lang="he-IL"/>
        </a:p>
      </dgm:t>
    </dgm:pt>
    <dgm:pt modelId="{A1481899-33BE-4749-BCAB-81FC2A3B0A0D}" type="sibTrans" cxnId="{98318FD6-3A01-4891-ABBE-6C415C5FBEEF}">
      <dgm:prSet/>
      <dgm:spPr/>
      <dgm:t>
        <a:bodyPr/>
        <a:lstStyle/>
        <a:p>
          <a:pPr rtl="1"/>
          <a:endParaRPr lang="he-IL"/>
        </a:p>
      </dgm:t>
    </dgm:pt>
    <dgm:pt modelId="{9615F60A-69F1-491F-ACAC-0BE735210AFF}">
      <dgm:prSet/>
      <dgm:spPr/>
      <dgm:t>
        <a:bodyPr/>
        <a:lstStyle/>
        <a:p>
          <a:pPr rtl="0"/>
          <a:r>
            <a:rPr lang="en-US" dirty="0" smtClean="0"/>
            <a:t>I/O Optimizations</a:t>
          </a:r>
          <a:endParaRPr lang="he-IL" dirty="0"/>
        </a:p>
      </dgm:t>
    </dgm:pt>
    <dgm:pt modelId="{2913B0D6-770E-4127-9E2D-B2B7494294DC}" type="parTrans" cxnId="{5360E085-A4C4-429A-AEC2-09BEDB88C526}">
      <dgm:prSet/>
      <dgm:spPr/>
      <dgm:t>
        <a:bodyPr/>
        <a:lstStyle/>
        <a:p>
          <a:pPr rtl="1"/>
          <a:endParaRPr lang="he-IL"/>
        </a:p>
      </dgm:t>
    </dgm:pt>
    <dgm:pt modelId="{433ADD1F-401F-48EA-9DD8-2F2B42F916E8}" type="sibTrans" cxnId="{5360E085-A4C4-429A-AEC2-09BEDB88C526}">
      <dgm:prSet/>
      <dgm:spPr/>
      <dgm:t>
        <a:bodyPr/>
        <a:lstStyle/>
        <a:p>
          <a:pPr rtl="1"/>
          <a:endParaRPr lang="he-IL"/>
        </a:p>
      </dgm:t>
    </dgm:pt>
    <dgm:pt modelId="{6DAE2C92-BD1B-430F-BFDA-4558072C36AD}">
      <dgm:prSet/>
      <dgm:spPr/>
      <dgm:t>
        <a:bodyPr/>
        <a:lstStyle/>
        <a:p>
          <a:pPr rtl="0"/>
          <a:r>
            <a:rPr lang="en-US" dirty="0" smtClean="0"/>
            <a:t>Management</a:t>
          </a:r>
          <a:endParaRPr lang="he-IL" dirty="0"/>
        </a:p>
      </dgm:t>
    </dgm:pt>
    <dgm:pt modelId="{D2A57864-E7FC-44AF-80C5-7942588D9ADC}" type="parTrans" cxnId="{52DD53C6-E2C9-4F9B-92C3-BFBECD0BB8C6}">
      <dgm:prSet/>
      <dgm:spPr/>
      <dgm:t>
        <a:bodyPr/>
        <a:lstStyle/>
        <a:p>
          <a:pPr rtl="1"/>
          <a:endParaRPr lang="he-IL"/>
        </a:p>
      </dgm:t>
    </dgm:pt>
    <dgm:pt modelId="{0947B69A-149C-4403-87F5-83CB23E2838E}" type="sibTrans" cxnId="{52DD53C6-E2C9-4F9B-92C3-BFBECD0BB8C6}">
      <dgm:prSet/>
      <dgm:spPr/>
      <dgm:t>
        <a:bodyPr/>
        <a:lstStyle/>
        <a:p>
          <a:pPr rtl="1"/>
          <a:endParaRPr lang="he-IL"/>
        </a:p>
      </dgm:t>
    </dgm:pt>
    <dgm:pt modelId="{8A20EAE8-B535-48A2-BAF4-464BE9BF7C99}">
      <dgm:prSet/>
      <dgm:spPr/>
      <dgm:t>
        <a:bodyPr/>
        <a:lstStyle/>
        <a:p>
          <a:pPr rtl="0"/>
          <a:r>
            <a:rPr lang="en-US" dirty="0" smtClean="0"/>
            <a:t>Task Scheduler 2.0</a:t>
          </a:r>
          <a:endParaRPr lang="he-IL" dirty="0"/>
        </a:p>
      </dgm:t>
    </dgm:pt>
    <dgm:pt modelId="{99507FCB-A7A0-4D6A-8204-3EA3C24CE07A}" type="parTrans" cxnId="{C5D8B247-4EC9-4172-B1E6-765175F7F154}">
      <dgm:prSet/>
      <dgm:spPr/>
      <dgm:t>
        <a:bodyPr/>
        <a:lstStyle/>
        <a:p>
          <a:pPr rtl="1"/>
          <a:endParaRPr lang="he-IL"/>
        </a:p>
      </dgm:t>
    </dgm:pt>
    <dgm:pt modelId="{A36022E7-C1AA-47E3-9F61-F166A084D82E}" type="sibTrans" cxnId="{C5D8B247-4EC9-4172-B1E6-765175F7F154}">
      <dgm:prSet/>
      <dgm:spPr/>
      <dgm:t>
        <a:bodyPr/>
        <a:lstStyle/>
        <a:p>
          <a:pPr rtl="1"/>
          <a:endParaRPr lang="he-IL"/>
        </a:p>
      </dgm:t>
    </dgm:pt>
    <dgm:pt modelId="{672434E7-84ED-42D6-BDAB-D2BC2A18554E}">
      <dgm:prSet/>
      <dgm:spPr/>
      <dgm:t>
        <a:bodyPr/>
        <a:lstStyle/>
        <a:p>
          <a:pPr rtl="0"/>
          <a:r>
            <a:rPr lang="en-US" dirty="0" err="1" smtClean="0"/>
            <a:t>ReadyBoost</a:t>
          </a:r>
          <a:r>
            <a:rPr lang="en-US" dirty="0" smtClean="0"/>
            <a:t>, </a:t>
          </a:r>
          <a:r>
            <a:rPr lang="en-US" dirty="0" err="1" smtClean="0"/>
            <a:t>ReadyBoot</a:t>
          </a:r>
          <a:r>
            <a:rPr lang="en-US" dirty="0" smtClean="0"/>
            <a:t>, </a:t>
          </a:r>
          <a:r>
            <a:rPr lang="en-US" dirty="0" err="1" smtClean="0"/>
            <a:t>SuperFetch</a:t>
          </a:r>
          <a:r>
            <a:rPr lang="en-US" dirty="0" smtClean="0"/>
            <a:t>, </a:t>
          </a:r>
          <a:r>
            <a:rPr lang="en-US" dirty="0" err="1" smtClean="0"/>
            <a:t>ReadyDrive</a:t>
          </a:r>
          <a:endParaRPr lang="he-IL" dirty="0"/>
        </a:p>
      </dgm:t>
    </dgm:pt>
    <dgm:pt modelId="{8C718FFB-83D3-4352-BBB7-35077332ADE6}" type="parTrans" cxnId="{D8C841F8-9A08-42FA-959E-50874CC5B148}">
      <dgm:prSet/>
      <dgm:spPr/>
    </dgm:pt>
    <dgm:pt modelId="{15908690-D831-4657-A5D7-AAD49D328DD9}" type="sibTrans" cxnId="{D8C841F8-9A08-42FA-959E-50874CC5B148}">
      <dgm:prSet/>
      <dgm:spPr/>
    </dgm:pt>
    <dgm:pt modelId="{744DBC74-8DD2-48FE-BA28-36FABAC82030}">
      <dgm:prSet/>
      <dgm:spPr/>
      <dgm:t>
        <a:bodyPr/>
        <a:lstStyle/>
        <a:p>
          <a:pPr rtl="0"/>
          <a:r>
            <a:rPr lang="en-US" dirty="0" smtClean="0"/>
            <a:t>MMC 3.0</a:t>
          </a:r>
          <a:endParaRPr lang="he-IL" dirty="0"/>
        </a:p>
      </dgm:t>
    </dgm:pt>
    <dgm:pt modelId="{42A8260C-F930-488F-9F3C-DE551BE9DC8A}" type="parTrans" cxnId="{8AFCA0D5-D79F-455C-BF90-5F90198E7B63}">
      <dgm:prSet/>
      <dgm:spPr/>
    </dgm:pt>
    <dgm:pt modelId="{9CC7C6E0-4ABC-4C1C-817C-900CD084A8C2}" type="sibTrans" cxnId="{8AFCA0D5-D79F-455C-BF90-5F90198E7B63}">
      <dgm:prSet/>
      <dgm:spPr/>
    </dgm:pt>
    <dgm:pt modelId="{03E3ABA3-3389-49F2-A66D-6ED42850D4D8}">
      <dgm:prSet/>
      <dgm:spPr/>
      <dgm:t>
        <a:bodyPr/>
        <a:lstStyle/>
        <a:p>
          <a:pPr rtl="0"/>
          <a:r>
            <a:rPr lang="en-US" dirty="0" smtClean="0"/>
            <a:t>IIS 7.0</a:t>
          </a:r>
          <a:endParaRPr lang="he-IL" dirty="0"/>
        </a:p>
      </dgm:t>
    </dgm:pt>
    <dgm:pt modelId="{37550BFF-145D-4FA8-B84A-1FD8F8B946BC}" type="parTrans" cxnId="{DFCC5BF7-D70A-4556-B55E-EA451AC1B675}">
      <dgm:prSet/>
      <dgm:spPr/>
    </dgm:pt>
    <dgm:pt modelId="{5A89FD07-AFA9-47B7-AFD1-DA45D6B59FF2}" type="sibTrans" cxnId="{DFCC5BF7-D70A-4556-B55E-EA451AC1B675}">
      <dgm:prSet/>
      <dgm:spPr/>
    </dgm:pt>
    <dgm:pt modelId="{6D60B3C4-761D-4B1D-BCEB-B162A047954C}" type="pres">
      <dgm:prSet presAssocID="{B24952E5-2CE6-466B-94AE-3626763A392D}" presName="Name0" presStyleCnt="0">
        <dgm:presLayoutVars>
          <dgm:dir/>
          <dgm:resizeHandles val="exact"/>
        </dgm:presLayoutVars>
      </dgm:prSet>
      <dgm:spPr/>
      <dgm:t>
        <a:bodyPr/>
        <a:lstStyle/>
        <a:p>
          <a:pPr rtl="1"/>
          <a:endParaRPr lang="he-IL"/>
        </a:p>
      </dgm:t>
    </dgm:pt>
    <dgm:pt modelId="{A65BA56F-133A-47B5-A6A5-3C238EE8E525}" type="pres">
      <dgm:prSet presAssocID="{B24952E5-2CE6-466B-94AE-3626763A392D}" presName="fgShape" presStyleLbl="fgShp" presStyleIdx="0" presStyleCnt="1"/>
      <dgm:spPr/>
    </dgm:pt>
    <dgm:pt modelId="{4DC11F4C-DC6E-49E2-B064-BAE8EA93D916}" type="pres">
      <dgm:prSet presAssocID="{B24952E5-2CE6-466B-94AE-3626763A392D}" presName="linComp" presStyleCnt="0"/>
      <dgm:spPr/>
    </dgm:pt>
    <dgm:pt modelId="{6F4566E2-B708-4EF6-AF73-57640A1A89D7}" type="pres">
      <dgm:prSet presAssocID="{2AC485CE-4891-4ECD-8D04-230FA28886CC}" presName="compNode" presStyleCnt="0"/>
      <dgm:spPr/>
    </dgm:pt>
    <dgm:pt modelId="{E887582C-150E-426E-9CF8-9864B92FB304}" type="pres">
      <dgm:prSet presAssocID="{2AC485CE-4891-4ECD-8D04-230FA28886CC}" presName="bkgdShape" presStyleLbl="node1" presStyleIdx="0" presStyleCnt="4"/>
      <dgm:spPr/>
      <dgm:t>
        <a:bodyPr/>
        <a:lstStyle/>
        <a:p>
          <a:pPr rtl="1"/>
          <a:endParaRPr lang="he-IL"/>
        </a:p>
      </dgm:t>
    </dgm:pt>
    <dgm:pt modelId="{C0E098AB-8068-4AD1-9944-F2F2F398E1C1}" type="pres">
      <dgm:prSet presAssocID="{2AC485CE-4891-4ECD-8D04-230FA28886CC}" presName="nodeTx" presStyleLbl="node1" presStyleIdx="0" presStyleCnt="4">
        <dgm:presLayoutVars>
          <dgm:bulletEnabled val="1"/>
        </dgm:presLayoutVars>
      </dgm:prSet>
      <dgm:spPr/>
      <dgm:t>
        <a:bodyPr/>
        <a:lstStyle/>
        <a:p>
          <a:pPr rtl="1"/>
          <a:endParaRPr lang="he-IL"/>
        </a:p>
      </dgm:t>
    </dgm:pt>
    <dgm:pt modelId="{D2A3E3CA-5EF0-4BA2-AFFE-C7EADD70C9ED}" type="pres">
      <dgm:prSet presAssocID="{2AC485CE-4891-4ECD-8D04-230FA28886CC}" presName="invisiNode" presStyleLbl="node1" presStyleIdx="0" presStyleCnt="4"/>
      <dgm:spPr/>
    </dgm:pt>
    <dgm:pt modelId="{3C1D79AC-97BA-4738-A2EA-0F0987736490}" type="pres">
      <dgm:prSet presAssocID="{2AC485CE-4891-4ECD-8D04-230FA28886CC}" presName="imagNode" presStyleLbl="fgImgPlace1" presStyleIdx="0" presStyleCnt="4"/>
      <dgm:spPr>
        <a:blipFill rotWithShape="0">
          <a:blip xmlns:r="http://schemas.openxmlformats.org/officeDocument/2006/relationships" r:embed="rId1"/>
          <a:stretch>
            <a:fillRect/>
          </a:stretch>
        </a:blipFill>
      </dgm:spPr>
      <dgm:t>
        <a:bodyPr/>
        <a:lstStyle/>
        <a:p>
          <a:pPr rtl="1"/>
          <a:endParaRPr lang="he-IL"/>
        </a:p>
      </dgm:t>
    </dgm:pt>
    <dgm:pt modelId="{436387EC-B7AF-4751-9C15-ED75DE4E4042}" type="pres">
      <dgm:prSet presAssocID="{18B08F66-8222-4CAC-AE19-2159292E0DF0}" presName="sibTrans" presStyleLbl="sibTrans2D1" presStyleIdx="0" presStyleCnt="0"/>
      <dgm:spPr/>
      <dgm:t>
        <a:bodyPr/>
        <a:lstStyle/>
        <a:p>
          <a:pPr rtl="1"/>
          <a:endParaRPr lang="he-IL"/>
        </a:p>
      </dgm:t>
    </dgm:pt>
    <dgm:pt modelId="{AD054BE4-6885-47FC-B009-B61CCC0770FD}" type="pres">
      <dgm:prSet presAssocID="{5100D71E-DCFD-4C3C-BA3A-2B2E752616F6}" presName="compNode" presStyleCnt="0"/>
      <dgm:spPr/>
    </dgm:pt>
    <dgm:pt modelId="{26D4374B-FA28-4154-AC10-D74DCD764B70}" type="pres">
      <dgm:prSet presAssocID="{5100D71E-DCFD-4C3C-BA3A-2B2E752616F6}" presName="bkgdShape" presStyleLbl="node1" presStyleIdx="1" presStyleCnt="4"/>
      <dgm:spPr/>
      <dgm:t>
        <a:bodyPr/>
        <a:lstStyle/>
        <a:p>
          <a:pPr rtl="1"/>
          <a:endParaRPr lang="he-IL"/>
        </a:p>
      </dgm:t>
    </dgm:pt>
    <dgm:pt modelId="{C1E0B713-FD57-44C4-A0FB-94100D92D29D}" type="pres">
      <dgm:prSet presAssocID="{5100D71E-DCFD-4C3C-BA3A-2B2E752616F6}" presName="nodeTx" presStyleLbl="node1" presStyleIdx="1" presStyleCnt="4">
        <dgm:presLayoutVars>
          <dgm:bulletEnabled val="1"/>
        </dgm:presLayoutVars>
      </dgm:prSet>
      <dgm:spPr/>
      <dgm:t>
        <a:bodyPr/>
        <a:lstStyle/>
        <a:p>
          <a:pPr rtl="1"/>
          <a:endParaRPr lang="he-IL"/>
        </a:p>
      </dgm:t>
    </dgm:pt>
    <dgm:pt modelId="{FDF72BE3-09A7-403C-A3CA-20A38FFE80F9}" type="pres">
      <dgm:prSet presAssocID="{5100D71E-DCFD-4C3C-BA3A-2B2E752616F6}" presName="invisiNode" presStyleLbl="node1" presStyleIdx="1" presStyleCnt="4"/>
      <dgm:spPr/>
    </dgm:pt>
    <dgm:pt modelId="{066346DD-5965-415B-9DC0-B5FF9AA13654}" type="pres">
      <dgm:prSet presAssocID="{5100D71E-DCFD-4C3C-BA3A-2B2E752616F6}" presName="imagNode" presStyleLbl="fgImgPlace1" presStyleIdx="1" presStyleCnt="4"/>
      <dgm:spPr>
        <a:blipFill rotWithShape="0">
          <a:blip xmlns:r="http://schemas.openxmlformats.org/officeDocument/2006/relationships" r:embed="rId2"/>
          <a:stretch>
            <a:fillRect/>
          </a:stretch>
        </a:blipFill>
      </dgm:spPr>
      <dgm:t>
        <a:bodyPr/>
        <a:lstStyle/>
        <a:p>
          <a:pPr rtl="1"/>
          <a:endParaRPr lang="he-IL"/>
        </a:p>
      </dgm:t>
    </dgm:pt>
    <dgm:pt modelId="{C620659B-EE16-45D8-9103-58C506F2B6AC}" type="pres">
      <dgm:prSet presAssocID="{C0566B77-78C5-4B25-9538-D4C2043E15E2}" presName="sibTrans" presStyleLbl="sibTrans2D1" presStyleIdx="0" presStyleCnt="0"/>
      <dgm:spPr/>
      <dgm:t>
        <a:bodyPr/>
        <a:lstStyle/>
        <a:p>
          <a:pPr rtl="1"/>
          <a:endParaRPr lang="he-IL"/>
        </a:p>
      </dgm:t>
    </dgm:pt>
    <dgm:pt modelId="{79EB5E1D-2D52-40F3-A5F1-60B8E62ADED5}" type="pres">
      <dgm:prSet presAssocID="{6D7D5B13-7357-4FEA-AF76-C8F4A1BEEBC9}" presName="compNode" presStyleCnt="0"/>
      <dgm:spPr/>
    </dgm:pt>
    <dgm:pt modelId="{B602B972-B176-4FA1-AE77-02ED9B37A562}" type="pres">
      <dgm:prSet presAssocID="{6D7D5B13-7357-4FEA-AF76-C8F4A1BEEBC9}" presName="bkgdShape" presStyleLbl="node1" presStyleIdx="2" presStyleCnt="4"/>
      <dgm:spPr/>
      <dgm:t>
        <a:bodyPr/>
        <a:lstStyle/>
        <a:p>
          <a:pPr rtl="1"/>
          <a:endParaRPr lang="he-IL"/>
        </a:p>
      </dgm:t>
    </dgm:pt>
    <dgm:pt modelId="{23B1D2F2-A6BD-49EF-B3CC-60787687E51F}" type="pres">
      <dgm:prSet presAssocID="{6D7D5B13-7357-4FEA-AF76-C8F4A1BEEBC9}" presName="nodeTx" presStyleLbl="node1" presStyleIdx="2" presStyleCnt="4">
        <dgm:presLayoutVars>
          <dgm:bulletEnabled val="1"/>
        </dgm:presLayoutVars>
      </dgm:prSet>
      <dgm:spPr/>
      <dgm:t>
        <a:bodyPr/>
        <a:lstStyle/>
        <a:p>
          <a:pPr rtl="1"/>
          <a:endParaRPr lang="he-IL"/>
        </a:p>
      </dgm:t>
    </dgm:pt>
    <dgm:pt modelId="{81A41C38-D32B-45EF-A5F2-1FDDE1E2CC89}" type="pres">
      <dgm:prSet presAssocID="{6D7D5B13-7357-4FEA-AF76-C8F4A1BEEBC9}" presName="invisiNode" presStyleLbl="node1" presStyleIdx="2" presStyleCnt="4"/>
      <dgm:spPr/>
    </dgm:pt>
    <dgm:pt modelId="{573A848D-9FCA-4B26-80AA-72007B24D051}" type="pres">
      <dgm:prSet presAssocID="{6D7D5B13-7357-4FEA-AF76-C8F4A1BEEBC9}" presName="imagNode" presStyleLbl="fgImgPlace1" presStyleIdx="2" presStyleCnt="4"/>
      <dgm:spPr>
        <a:blipFill rotWithShape="0">
          <a:blip xmlns:r="http://schemas.openxmlformats.org/officeDocument/2006/relationships" r:embed="rId3"/>
          <a:stretch>
            <a:fillRect/>
          </a:stretch>
        </a:blipFill>
      </dgm:spPr>
      <dgm:t>
        <a:bodyPr/>
        <a:lstStyle/>
        <a:p>
          <a:pPr rtl="1"/>
          <a:endParaRPr lang="he-IL"/>
        </a:p>
      </dgm:t>
    </dgm:pt>
    <dgm:pt modelId="{DADB3B27-CD34-41F1-8928-C7AFEF05DB00}" type="pres">
      <dgm:prSet presAssocID="{5169747F-5183-451E-AFEC-20C5C7D55808}" presName="sibTrans" presStyleLbl="sibTrans2D1" presStyleIdx="0" presStyleCnt="0"/>
      <dgm:spPr/>
      <dgm:t>
        <a:bodyPr/>
        <a:lstStyle/>
        <a:p>
          <a:pPr rtl="1"/>
          <a:endParaRPr lang="he-IL"/>
        </a:p>
      </dgm:t>
    </dgm:pt>
    <dgm:pt modelId="{A3D04269-EE26-4D4C-BAA9-F24ABBF3ECE0}" type="pres">
      <dgm:prSet presAssocID="{6DAE2C92-BD1B-430F-BFDA-4558072C36AD}" presName="compNode" presStyleCnt="0"/>
      <dgm:spPr/>
    </dgm:pt>
    <dgm:pt modelId="{A41D0861-4BFF-4F72-BB9F-DDB25DF02012}" type="pres">
      <dgm:prSet presAssocID="{6DAE2C92-BD1B-430F-BFDA-4558072C36AD}" presName="bkgdShape" presStyleLbl="node1" presStyleIdx="3" presStyleCnt="4"/>
      <dgm:spPr/>
      <dgm:t>
        <a:bodyPr/>
        <a:lstStyle/>
        <a:p>
          <a:pPr rtl="1"/>
          <a:endParaRPr lang="he-IL"/>
        </a:p>
      </dgm:t>
    </dgm:pt>
    <dgm:pt modelId="{203DB930-BFC8-4209-9CB0-AC6D0E6B431D}" type="pres">
      <dgm:prSet presAssocID="{6DAE2C92-BD1B-430F-BFDA-4558072C36AD}" presName="nodeTx" presStyleLbl="node1" presStyleIdx="3" presStyleCnt="4">
        <dgm:presLayoutVars>
          <dgm:bulletEnabled val="1"/>
        </dgm:presLayoutVars>
      </dgm:prSet>
      <dgm:spPr/>
      <dgm:t>
        <a:bodyPr/>
        <a:lstStyle/>
        <a:p>
          <a:pPr rtl="1"/>
          <a:endParaRPr lang="he-IL"/>
        </a:p>
      </dgm:t>
    </dgm:pt>
    <dgm:pt modelId="{F9547036-1837-4AA6-9675-A741446A81A6}" type="pres">
      <dgm:prSet presAssocID="{6DAE2C92-BD1B-430F-BFDA-4558072C36AD}" presName="invisiNode" presStyleLbl="node1" presStyleIdx="3" presStyleCnt="4"/>
      <dgm:spPr/>
    </dgm:pt>
    <dgm:pt modelId="{67651F92-69D4-4626-A2BF-B26FD70A4CCE}" type="pres">
      <dgm:prSet presAssocID="{6DAE2C92-BD1B-430F-BFDA-4558072C36AD}" presName="imagNode" presStyleLbl="fgImgPlace1" presStyleIdx="3" presStyleCnt="4"/>
      <dgm:spPr>
        <a:blipFill rotWithShape="0">
          <a:blip xmlns:r="http://schemas.openxmlformats.org/officeDocument/2006/relationships" r:embed="rId4"/>
          <a:stretch>
            <a:fillRect/>
          </a:stretch>
        </a:blipFill>
      </dgm:spPr>
      <dgm:t>
        <a:bodyPr/>
        <a:lstStyle/>
        <a:p>
          <a:pPr rtl="1"/>
          <a:endParaRPr lang="he-IL"/>
        </a:p>
      </dgm:t>
    </dgm:pt>
  </dgm:ptLst>
  <dgm:cxnLst>
    <dgm:cxn modelId="{98318FD6-3A01-4891-ABBE-6C415C5FBEEF}" srcId="{6D7D5B13-7357-4FEA-AF76-C8F4A1BEEBC9}" destId="{1CCACBD7-63BC-4F09-9C8C-113CF25C2FEB}" srcOrd="0" destOrd="0" parTransId="{6C9D059E-4612-4D54-8863-8561382F8BDE}" sibTransId="{A1481899-33BE-4749-BCAB-81FC2A3B0A0D}"/>
    <dgm:cxn modelId="{31138148-CB59-463F-B001-37122035CD05}" type="presOf" srcId="{6DAE2C92-BD1B-430F-BFDA-4558072C36AD}" destId="{A41D0861-4BFF-4F72-BB9F-DDB25DF02012}" srcOrd="0" destOrd="0" presId="urn:microsoft.com/office/officeart/2005/8/layout/hList7"/>
    <dgm:cxn modelId="{3D250C00-DFB9-48F6-B12A-8879A7361FC7}" type="presOf" srcId="{672434E7-84ED-42D6-BDAB-D2BC2A18554E}" destId="{C1E0B713-FD57-44C4-A0FB-94100D92D29D}" srcOrd="1" destOrd="3" presId="urn:microsoft.com/office/officeart/2005/8/layout/hList7"/>
    <dgm:cxn modelId="{06D019DC-7FC7-4DD1-8217-6790E528FFD3}" type="presOf" srcId="{8A20EAE8-B535-48A2-BAF4-464BE9BF7C99}" destId="{A41D0861-4BFF-4F72-BB9F-DDB25DF02012}" srcOrd="0" destOrd="1" presId="urn:microsoft.com/office/officeart/2005/8/layout/hList7"/>
    <dgm:cxn modelId="{BE9627A4-E522-41B3-AD14-3926696B6477}" type="presOf" srcId="{A11C9DAA-E819-46E0-92C9-2A55B5442589}" destId="{E887582C-150E-426E-9CF8-9864B92FB304}" srcOrd="0" destOrd="2" presId="urn:microsoft.com/office/officeart/2005/8/layout/hList7"/>
    <dgm:cxn modelId="{8AFCA0D5-D79F-455C-BF90-5F90198E7B63}" srcId="{6DAE2C92-BD1B-430F-BFDA-4558072C36AD}" destId="{744DBC74-8DD2-48FE-BA28-36FABAC82030}" srcOrd="1" destOrd="0" parTransId="{42A8260C-F930-488F-9F3C-DE551BE9DC8A}" sibTransId="{9CC7C6E0-4ABC-4C1C-817C-900CD084A8C2}"/>
    <dgm:cxn modelId="{B6EEEA86-DBAB-4738-A191-F598F6BBBF50}" srcId="{B24952E5-2CE6-466B-94AE-3626763A392D}" destId="{2AC485CE-4891-4ECD-8D04-230FA28886CC}" srcOrd="0" destOrd="0" parTransId="{F3FCCC89-26E1-4C32-B82B-6E59CD14F9DE}" sibTransId="{18B08F66-8222-4CAC-AE19-2159292E0DF0}"/>
    <dgm:cxn modelId="{93A9488B-A698-4E8A-AAB6-4F20B53CCF4D}" type="presOf" srcId="{5169747F-5183-451E-AFEC-20C5C7D55808}" destId="{DADB3B27-CD34-41F1-8928-C7AFEF05DB00}" srcOrd="0" destOrd="0" presId="urn:microsoft.com/office/officeart/2005/8/layout/hList7"/>
    <dgm:cxn modelId="{2BE8EF68-16F9-46E3-9B64-4FB14BF795B5}" type="presOf" srcId="{A11C9DAA-E819-46E0-92C9-2A55B5442589}" destId="{C0E098AB-8068-4AD1-9944-F2F2F398E1C1}" srcOrd="1" destOrd="2" presId="urn:microsoft.com/office/officeart/2005/8/layout/hList7"/>
    <dgm:cxn modelId="{E349277E-D05D-4FC0-AC50-F773E88F3F13}" type="presOf" srcId="{B24952E5-2CE6-466B-94AE-3626763A392D}" destId="{6D60B3C4-761D-4B1D-BCEB-B162A047954C}" srcOrd="0" destOrd="0" presId="urn:microsoft.com/office/officeart/2005/8/layout/hList7"/>
    <dgm:cxn modelId="{16EFC136-7CCD-4EF3-A790-342582DF0F2A}" type="presOf" srcId="{1CCACBD7-63BC-4F09-9C8C-113CF25C2FEB}" destId="{23B1D2F2-A6BD-49EF-B3CC-60787687E51F}" srcOrd="1" destOrd="1" presId="urn:microsoft.com/office/officeart/2005/8/layout/hList7"/>
    <dgm:cxn modelId="{DAD0BE40-D1B5-4E33-9B6B-B823E088CF6A}" type="presOf" srcId="{6A0FA923-8B6E-405E-9AB2-7F3A11A77320}" destId="{C0E098AB-8068-4AD1-9944-F2F2F398E1C1}" srcOrd="1" destOrd="3" presId="urn:microsoft.com/office/officeart/2005/8/layout/hList7"/>
    <dgm:cxn modelId="{F788FCF2-EFAC-4D8A-AF63-40E261C877D6}" type="presOf" srcId="{0C44AB63-9605-4246-89DC-35F931E30BE6}" destId="{C1E0B713-FD57-44C4-A0FB-94100D92D29D}" srcOrd="1" destOrd="2" presId="urn:microsoft.com/office/officeart/2005/8/layout/hList7"/>
    <dgm:cxn modelId="{55837BB1-0CB4-4229-83DC-EE40E6C733A4}" srcId="{B24952E5-2CE6-466B-94AE-3626763A392D}" destId="{5100D71E-DCFD-4C3C-BA3A-2B2E752616F6}" srcOrd="1" destOrd="0" parTransId="{091C6E9F-E293-4C36-A402-EC9280CD6FFB}" sibTransId="{C0566B77-78C5-4B25-9538-D4C2043E15E2}"/>
    <dgm:cxn modelId="{7182C2D5-5F20-41C4-BE13-AF11429FAA9F}" type="presOf" srcId="{2A177B2C-9C43-4333-869E-AFBF9BEA797D}" destId="{C1E0B713-FD57-44C4-A0FB-94100D92D29D}" srcOrd="1" destOrd="1" presId="urn:microsoft.com/office/officeart/2005/8/layout/hList7"/>
    <dgm:cxn modelId="{FBD0AB63-AFFA-457C-A884-C780C96EA4F4}" type="presOf" srcId="{6DAE2C92-BD1B-430F-BFDA-4558072C36AD}" destId="{203DB930-BFC8-4209-9CB0-AC6D0E6B431D}" srcOrd="1" destOrd="0" presId="urn:microsoft.com/office/officeart/2005/8/layout/hList7"/>
    <dgm:cxn modelId="{F34A6D56-DF98-4923-8342-AE9C228C8BF6}" srcId="{2AC485CE-4891-4ECD-8D04-230FA28886CC}" destId="{6A0FA923-8B6E-405E-9AB2-7F3A11A77320}" srcOrd="2" destOrd="0" parTransId="{1EB0B2B8-A547-486E-999D-940C2B4622C8}" sibTransId="{39E54420-6EF8-4BEE-BB35-97BB70A61AC8}"/>
    <dgm:cxn modelId="{D8C841F8-9A08-42FA-959E-50874CC5B148}" srcId="{5100D71E-DCFD-4C3C-BA3A-2B2E752616F6}" destId="{672434E7-84ED-42D6-BDAB-D2BC2A18554E}" srcOrd="2" destOrd="0" parTransId="{8C718FFB-83D3-4352-BBB7-35077332ADE6}" sibTransId="{15908690-D831-4657-A5D7-AAD49D328DD9}"/>
    <dgm:cxn modelId="{EF8634E9-F566-499D-B512-F02C72937028}" srcId="{5100D71E-DCFD-4C3C-BA3A-2B2E752616F6}" destId="{0C44AB63-9605-4246-89DC-35F931E30BE6}" srcOrd="1" destOrd="0" parTransId="{B43EBCA4-6623-410B-BC68-4CA1FE30DCB5}" sibTransId="{3C152089-2B4D-417B-9964-D692C3B08B66}"/>
    <dgm:cxn modelId="{435E9901-E653-4665-B48C-0E07470BAC0A}" type="presOf" srcId="{744DBC74-8DD2-48FE-BA28-36FABAC82030}" destId="{A41D0861-4BFF-4F72-BB9F-DDB25DF02012}" srcOrd="0" destOrd="2" presId="urn:microsoft.com/office/officeart/2005/8/layout/hList7"/>
    <dgm:cxn modelId="{0161F43B-C223-465F-B16E-E263D5B9F4D9}" type="presOf" srcId="{5100D71E-DCFD-4C3C-BA3A-2B2E752616F6}" destId="{C1E0B713-FD57-44C4-A0FB-94100D92D29D}" srcOrd="1" destOrd="0" presId="urn:microsoft.com/office/officeart/2005/8/layout/hList7"/>
    <dgm:cxn modelId="{0AD9C47A-A40F-43A2-87AB-267C50DD7F42}" type="presOf" srcId="{C0566B77-78C5-4B25-9538-D4C2043E15E2}" destId="{C620659B-EE16-45D8-9103-58C506F2B6AC}" srcOrd="0" destOrd="0" presId="urn:microsoft.com/office/officeart/2005/8/layout/hList7"/>
    <dgm:cxn modelId="{5360E085-A4C4-429A-AEC2-09BEDB88C526}" srcId="{6D7D5B13-7357-4FEA-AF76-C8F4A1BEEBC9}" destId="{9615F60A-69F1-491F-ACAC-0BE735210AFF}" srcOrd="1" destOrd="0" parTransId="{2913B0D6-770E-4127-9E2D-B2B7494294DC}" sibTransId="{433ADD1F-401F-48EA-9DD8-2F2B42F916E8}"/>
    <dgm:cxn modelId="{DCC27D4D-2C25-41EB-A142-61480EFB5CD2}" type="presOf" srcId="{6D7D5B13-7357-4FEA-AF76-C8F4A1BEEBC9}" destId="{23B1D2F2-A6BD-49EF-B3CC-60787687E51F}" srcOrd="1" destOrd="0" presId="urn:microsoft.com/office/officeart/2005/8/layout/hList7"/>
    <dgm:cxn modelId="{F97B0BED-9491-4126-B945-765048A55F76}" type="presOf" srcId="{1CCACBD7-63BC-4F09-9C8C-113CF25C2FEB}" destId="{B602B972-B176-4FA1-AE77-02ED9B37A562}" srcOrd="0" destOrd="1" presId="urn:microsoft.com/office/officeart/2005/8/layout/hList7"/>
    <dgm:cxn modelId="{ECBA6F8D-B3E7-4DB2-ACB1-F54594A684B4}" type="presOf" srcId="{9615F60A-69F1-491F-ACAC-0BE735210AFF}" destId="{B602B972-B176-4FA1-AE77-02ED9B37A562}" srcOrd="0" destOrd="2" presId="urn:microsoft.com/office/officeart/2005/8/layout/hList7"/>
    <dgm:cxn modelId="{6058E2AB-3971-4289-85BF-C7A25F8CAA3A}" type="presOf" srcId="{2AC485CE-4891-4ECD-8D04-230FA28886CC}" destId="{C0E098AB-8068-4AD1-9944-F2F2F398E1C1}" srcOrd="1" destOrd="0" presId="urn:microsoft.com/office/officeart/2005/8/layout/hList7"/>
    <dgm:cxn modelId="{1E5BDD50-FC26-4C34-90AC-785830081958}" type="presOf" srcId="{5100D71E-DCFD-4C3C-BA3A-2B2E752616F6}" destId="{26D4374B-FA28-4154-AC10-D74DCD764B70}" srcOrd="0" destOrd="0" presId="urn:microsoft.com/office/officeart/2005/8/layout/hList7"/>
    <dgm:cxn modelId="{18949000-3001-455C-9F82-919E9F06A36E}" type="presOf" srcId="{FB674C4B-E117-4E48-A365-DD36DAB31F05}" destId="{C0E098AB-8068-4AD1-9944-F2F2F398E1C1}" srcOrd="1" destOrd="1" presId="urn:microsoft.com/office/officeart/2005/8/layout/hList7"/>
    <dgm:cxn modelId="{DFCC5BF7-D70A-4556-B55E-EA451AC1B675}" srcId="{6DAE2C92-BD1B-430F-BFDA-4558072C36AD}" destId="{03E3ABA3-3389-49F2-A66D-6ED42850D4D8}" srcOrd="2" destOrd="0" parTransId="{37550BFF-145D-4FA8-B84A-1FD8F8B946BC}" sibTransId="{5A89FD07-AFA9-47B7-AFD1-DA45D6B59FF2}"/>
    <dgm:cxn modelId="{69422405-2E2F-42FC-BDDC-AD7C115F8823}" type="presOf" srcId="{03E3ABA3-3389-49F2-A66D-6ED42850D4D8}" destId="{A41D0861-4BFF-4F72-BB9F-DDB25DF02012}" srcOrd="0" destOrd="3" presId="urn:microsoft.com/office/officeart/2005/8/layout/hList7"/>
    <dgm:cxn modelId="{523B5EA1-521B-4F9E-A385-B5164118B060}" type="presOf" srcId="{6A0FA923-8B6E-405E-9AB2-7F3A11A77320}" destId="{E887582C-150E-426E-9CF8-9864B92FB304}" srcOrd="0" destOrd="3" presId="urn:microsoft.com/office/officeart/2005/8/layout/hList7"/>
    <dgm:cxn modelId="{1B6E4073-1FB8-413F-ADFF-A73649A79240}" type="presOf" srcId="{672434E7-84ED-42D6-BDAB-D2BC2A18554E}" destId="{26D4374B-FA28-4154-AC10-D74DCD764B70}" srcOrd="0" destOrd="3" presId="urn:microsoft.com/office/officeart/2005/8/layout/hList7"/>
    <dgm:cxn modelId="{A33C8B9E-E677-44EB-9ACA-60FD661D42DE}" type="presOf" srcId="{FB674C4B-E117-4E48-A365-DD36DAB31F05}" destId="{E887582C-150E-426E-9CF8-9864B92FB304}" srcOrd="0" destOrd="1" presId="urn:microsoft.com/office/officeart/2005/8/layout/hList7"/>
    <dgm:cxn modelId="{11F0382D-9F63-4D1B-A45F-EFFA2CFEFC1C}" srcId="{B24952E5-2CE6-466B-94AE-3626763A392D}" destId="{6D7D5B13-7357-4FEA-AF76-C8F4A1BEEBC9}" srcOrd="2" destOrd="0" parTransId="{F4FC22F2-7BCD-48F0-97E3-81F5B41A5C4F}" sibTransId="{5169747F-5183-451E-AFEC-20C5C7D55808}"/>
    <dgm:cxn modelId="{01120399-2777-4CCB-8C68-4AD82B7911CA}" type="presOf" srcId="{18B08F66-8222-4CAC-AE19-2159292E0DF0}" destId="{436387EC-B7AF-4751-9C15-ED75DE4E4042}" srcOrd="0" destOrd="0" presId="urn:microsoft.com/office/officeart/2005/8/layout/hList7"/>
    <dgm:cxn modelId="{1C5C4F67-79FA-48C0-8435-891F174E9354}" type="presOf" srcId="{0C44AB63-9605-4246-89DC-35F931E30BE6}" destId="{26D4374B-FA28-4154-AC10-D74DCD764B70}" srcOrd="0" destOrd="2" presId="urn:microsoft.com/office/officeart/2005/8/layout/hList7"/>
    <dgm:cxn modelId="{CB860E55-9461-430E-9802-95463FB4F13D}" type="presOf" srcId="{9615F60A-69F1-491F-ACAC-0BE735210AFF}" destId="{23B1D2F2-A6BD-49EF-B3CC-60787687E51F}" srcOrd="1" destOrd="2" presId="urn:microsoft.com/office/officeart/2005/8/layout/hList7"/>
    <dgm:cxn modelId="{52DD53C6-E2C9-4F9B-92C3-BFBECD0BB8C6}" srcId="{B24952E5-2CE6-466B-94AE-3626763A392D}" destId="{6DAE2C92-BD1B-430F-BFDA-4558072C36AD}" srcOrd="3" destOrd="0" parTransId="{D2A57864-E7FC-44AF-80C5-7942588D9ADC}" sibTransId="{0947B69A-149C-4403-87F5-83CB23E2838E}"/>
    <dgm:cxn modelId="{0B249033-6181-474A-AE05-C4A7E327446F}" srcId="{2AC485CE-4891-4ECD-8D04-230FA28886CC}" destId="{A11C9DAA-E819-46E0-92C9-2A55B5442589}" srcOrd="1" destOrd="0" parTransId="{7B69EFA5-3C93-4D73-8B31-602FA7612E20}" sibTransId="{230F85F2-3A26-4F1E-B7DA-E316CF5B6BF7}"/>
    <dgm:cxn modelId="{C5D8B247-4EC9-4172-B1E6-765175F7F154}" srcId="{6DAE2C92-BD1B-430F-BFDA-4558072C36AD}" destId="{8A20EAE8-B535-48A2-BAF4-464BE9BF7C99}" srcOrd="0" destOrd="0" parTransId="{99507FCB-A7A0-4D6A-8204-3EA3C24CE07A}" sibTransId="{A36022E7-C1AA-47E3-9F61-F166A084D82E}"/>
    <dgm:cxn modelId="{E4D96657-15C4-4579-A27C-A82BD787A32A}" srcId="{2AC485CE-4891-4ECD-8D04-230FA28886CC}" destId="{FB674C4B-E117-4E48-A365-DD36DAB31F05}" srcOrd="0" destOrd="0" parTransId="{45DBF966-074D-4BF9-82C7-90C9FAD75A64}" sibTransId="{1248207B-092E-4646-A002-924DF56EF8CE}"/>
    <dgm:cxn modelId="{C42B598A-76D9-4EFD-A643-714E04AE0A05}" type="presOf" srcId="{2A177B2C-9C43-4333-869E-AFBF9BEA797D}" destId="{26D4374B-FA28-4154-AC10-D74DCD764B70}" srcOrd="0" destOrd="1" presId="urn:microsoft.com/office/officeart/2005/8/layout/hList7"/>
    <dgm:cxn modelId="{F9C58B6F-2D19-4BA5-8E06-94D2227CCF27}" type="presOf" srcId="{744DBC74-8DD2-48FE-BA28-36FABAC82030}" destId="{203DB930-BFC8-4209-9CB0-AC6D0E6B431D}" srcOrd="1" destOrd="2" presId="urn:microsoft.com/office/officeart/2005/8/layout/hList7"/>
    <dgm:cxn modelId="{D6124DA4-E1FF-448D-8F1A-11226D89191A}" type="presOf" srcId="{2AC485CE-4891-4ECD-8D04-230FA28886CC}" destId="{E887582C-150E-426E-9CF8-9864B92FB304}" srcOrd="0" destOrd="0" presId="urn:microsoft.com/office/officeart/2005/8/layout/hList7"/>
    <dgm:cxn modelId="{FB99C5E3-79A9-4331-80DA-90F66174C23C}" type="presOf" srcId="{8A20EAE8-B535-48A2-BAF4-464BE9BF7C99}" destId="{203DB930-BFC8-4209-9CB0-AC6D0E6B431D}" srcOrd="1" destOrd="1" presId="urn:microsoft.com/office/officeart/2005/8/layout/hList7"/>
    <dgm:cxn modelId="{17D5CB94-E369-4255-AF1A-42128626D6AC}" srcId="{5100D71E-DCFD-4C3C-BA3A-2B2E752616F6}" destId="{2A177B2C-9C43-4333-869E-AFBF9BEA797D}" srcOrd="0" destOrd="0" parTransId="{0AE74DCF-F878-4F58-B4D6-ED3A044A2FA4}" sibTransId="{DB5A576C-66BD-4070-9AC8-5169CB09CCA7}"/>
    <dgm:cxn modelId="{E09A0B16-CF93-44CC-A17B-FD37BB1C7A71}" type="presOf" srcId="{03E3ABA3-3389-49F2-A66D-6ED42850D4D8}" destId="{203DB930-BFC8-4209-9CB0-AC6D0E6B431D}" srcOrd="1" destOrd="3" presId="urn:microsoft.com/office/officeart/2005/8/layout/hList7"/>
    <dgm:cxn modelId="{31C5DB3D-D020-42B7-9573-18CE61B69BBD}" type="presOf" srcId="{6D7D5B13-7357-4FEA-AF76-C8F4A1BEEBC9}" destId="{B602B972-B176-4FA1-AE77-02ED9B37A562}" srcOrd="0" destOrd="0" presId="urn:microsoft.com/office/officeart/2005/8/layout/hList7"/>
    <dgm:cxn modelId="{A8C15486-E32D-467B-8F22-53CAA8A540B6}" type="presParOf" srcId="{6D60B3C4-761D-4B1D-BCEB-B162A047954C}" destId="{A65BA56F-133A-47B5-A6A5-3C238EE8E525}" srcOrd="0" destOrd="0" presId="urn:microsoft.com/office/officeart/2005/8/layout/hList7"/>
    <dgm:cxn modelId="{726544E6-4157-417C-914F-55A445D4ED0D}" type="presParOf" srcId="{6D60B3C4-761D-4B1D-BCEB-B162A047954C}" destId="{4DC11F4C-DC6E-49E2-B064-BAE8EA93D916}" srcOrd="1" destOrd="0" presId="urn:microsoft.com/office/officeart/2005/8/layout/hList7"/>
    <dgm:cxn modelId="{8A0A80DC-DAFA-438A-BD4C-0A5BABDA8EF8}" type="presParOf" srcId="{4DC11F4C-DC6E-49E2-B064-BAE8EA93D916}" destId="{6F4566E2-B708-4EF6-AF73-57640A1A89D7}" srcOrd="0" destOrd="0" presId="urn:microsoft.com/office/officeart/2005/8/layout/hList7"/>
    <dgm:cxn modelId="{BDDB10E2-7476-4D61-BEF5-92C202F0C244}" type="presParOf" srcId="{6F4566E2-B708-4EF6-AF73-57640A1A89D7}" destId="{E887582C-150E-426E-9CF8-9864B92FB304}" srcOrd="0" destOrd="0" presId="urn:microsoft.com/office/officeart/2005/8/layout/hList7"/>
    <dgm:cxn modelId="{67251009-9FEA-4AA4-BB75-37B7398233BA}" type="presParOf" srcId="{6F4566E2-B708-4EF6-AF73-57640A1A89D7}" destId="{C0E098AB-8068-4AD1-9944-F2F2F398E1C1}" srcOrd="1" destOrd="0" presId="urn:microsoft.com/office/officeart/2005/8/layout/hList7"/>
    <dgm:cxn modelId="{5D4064D6-4725-49D4-AF6A-924AA446D68C}" type="presParOf" srcId="{6F4566E2-B708-4EF6-AF73-57640A1A89D7}" destId="{D2A3E3CA-5EF0-4BA2-AFFE-C7EADD70C9ED}" srcOrd="2" destOrd="0" presId="urn:microsoft.com/office/officeart/2005/8/layout/hList7"/>
    <dgm:cxn modelId="{6DC95F26-E2C1-47A7-8946-BC116EC5E3BD}" type="presParOf" srcId="{6F4566E2-B708-4EF6-AF73-57640A1A89D7}" destId="{3C1D79AC-97BA-4738-A2EA-0F0987736490}" srcOrd="3" destOrd="0" presId="urn:microsoft.com/office/officeart/2005/8/layout/hList7"/>
    <dgm:cxn modelId="{A760C3A6-B1F0-45B7-B725-A5E1D79CEC68}" type="presParOf" srcId="{4DC11F4C-DC6E-49E2-B064-BAE8EA93D916}" destId="{436387EC-B7AF-4751-9C15-ED75DE4E4042}" srcOrd="1" destOrd="0" presId="urn:microsoft.com/office/officeart/2005/8/layout/hList7"/>
    <dgm:cxn modelId="{FCAD635F-55E6-4251-AB13-F3DEA18357FF}" type="presParOf" srcId="{4DC11F4C-DC6E-49E2-B064-BAE8EA93D916}" destId="{AD054BE4-6885-47FC-B009-B61CCC0770FD}" srcOrd="2" destOrd="0" presId="urn:microsoft.com/office/officeart/2005/8/layout/hList7"/>
    <dgm:cxn modelId="{C7215239-94A8-40CA-B760-B0312942FFF5}" type="presParOf" srcId="{AD054BE4-6885-47FC-B009-B61CCC0770FD}" destId="{26D4374B-FA28-4154-AC10-D74DCD764B70}" srcOrd="0" destOrd="0" presId="urn:microsoft.com/office/officeart/2005/8/layout/hList7"/>
    <dgm:cxn modelId="{DCEF3CAA-003A-4CA5-97D0-CF8C7A91314D}" type="presParOf" srcId="{AD054BE4-6885-47FC-B009-B61CCC0770FD}" destId="{C1E0B713-FD57-44C4-A0FB-94100D92D29D}" srcOrd="1" destOrd="0" presId="urn:microsoft.com/office/officeart/2005/8/layout/hList7"/>
    <dgm:cxn modelId="{58054E88-43E8-465E-BF92-6A31B25179ED}" type="presParOf" srcId="{AD054BE4-6885-47FC-B009-B61CCC0770FD}" destId="{FDF72BE3-09A7-403C-A3CA-20A38FFE80F9}" srcOrd="2" destOrd="0" presId="urn:microsoft.com/office/officeart/2005/8/layout/hList7"/>
    <dgm:cxn modelId="{ED7F3CC4-28A5-4090-820B-9DB331145B89}" type="presParOf" srcId="{AD054BE4-6885-47FC-B009-B61CCC0770FD}" destId="{066346DD-5965-415B-9DC0-B5FF9AA13654}" srcOrd="3" destOrd="0" presId="urn:microsoft.com/office/officeart/2005/8/layout/hList7"/>
    <dgm:cxn modelId="{C5782E78-4FB3-4B5F-9B24-33E283943FD9}" type="presParOf" srcId="{4DC11F4C-DC6E-49E2-B064-BAE8EA93D916}" destId="{C620659B-EE16-45D8-9103-58C506F2B6AC}" srcOrd="3" destOrd="0" presId="urn:microsoft.com/office/officeart/2005/8/layout/hList7"/>
    <dgm:cxn modelId="{F379D11B-BB6B-4409-A04A-D759C13D1CBA}" type="presParOf" srcId="{4DC11F4C-DC6E-49E2-B064-BAE8EA93D916}" destId="{79EB5E1D-2D52-40F3-A5F1-60B8E62ADED5}" srcOrd="4" destOrd="0" presId="urn:microsoft.com/office/officeart/2005/8/layout/hList7"/>
    <dgm:cxn modelId="{0F1A22CF-B72D-4DF6-88C1-64B25EA8A1FB}" type="presParOf" srcId="{79EB5E1D-2D52-40F3-A5F1-60B8E62ADED5}" destId="{B602B972-B176-4FA1-AE77-02ED9B37A562}" srcOrd="0" destOrd="0" presId="urn:microsoft.com/office/officeart/2005/8/layout/hList7"/>
    <dgm:cxn modelId="{4675F003-CA9B-459A-91F4-4A1B13A83349}" type="presParOf" srcId="{79EB5E1D-2D52-40F3-A5F1-60B8E62ADED5}" destId="{23B1D2F2-A6BD-49EF-B3CC-60787687E51F}" srcOrd="1" destOrd="0" presId="urn:microsoft.com/office/officeart/2005/8/layout/hList7"/>
    <dgm:cxn modelId="{FD228F20-AE67-47A9-A366-998B1A139C16}" type="presParOf" srcId="{79EB5E1D-2D52-40F3-A5F1-60B8E62ADED5}" destId="{81A41C38-D32B-45EF-A5F2-1FDDE1E2CC89}" srcOrd="2" destOrd="0" presId="urn:microsoft.com/office/officeart/2005/8/layout/hList7"/>
    <dgm:cxn modelId="{A806786D-B544-4DB5-8B55-3409CAB2612D}" type="presParOf" srcId="{79EB5E1D-2D52-40F3-A5F1-60B8E62ADED5}" destId="{573A848D-9FCA-4B26-80AA-72007B24D051}" srcOrd="3" destOrd="0" presId="urn:microsoft.com/office/officeart/2005/8/layout/hList7"/>
    <dgm:cxn modelId="{40BBC86B-3872-40A1-9417-A8EAA8A7F57E}" type="presParOf" srcId="{4DC11F4C-DC6E-49E2-B064-BAE8EA93D916}" destId="{DADB3B27-CD34-41F1-8928-C7AFEF05DB00}" srcOrd="5" destOrd="0" presId="urn:microsoft.com/office/officeart/2005/8/layout/hList7"/>
    <dgm:cxn modelId="{971CE456-909D-4D4D-A4D6-932C83D4C293}" type="presParOf" srcId="{4DC11F4C-DC6E-49E2-B064-BAE8EA93D916}" destId="{A3D04269-EE26-4D4C-BAA9-F24ABBF3ECE0}" srcOrd="6" destOrd="0" presId="urn:microsoft.com/office/officeart/2005/8/layout/hList7"/>
    <dgm:cxn modelId="{05981CFB-8535-4CDE-A57D-834FA7C4C531}" type="presParOf" srcId="{A3D04269-EE26-4D4C-BAA9-F24ABBF3ECE0}" destId="{A41D0861-4BFF-4F72-BB9F-DDB25DF02012}" srcOrd="0" destOrd="0" presId="urn:microsoft.com/office/officeart/2005/8/layout/hList7"/>
    <dgm:cxn modelId="{E9C43206-0A2D-42E1-B3B0-34155E1FA671}" type="presParOf" srcId="{A3D04269-EE26-4D4C-BAA9-F24ABBF3ECE0}" destId="{203DB930-BFC8-4209-9CB0-AC6D0E6B431D}" srcOrd="1" destOrd="0" presId="urn:microsoft.com/office/officeart/2005/8/layout/hList7"/>
    <dgm:cxn modelId="{14115D01-FB5C-45CB-AAC7-C50F050908A3}" type="presParOf" srcId="{A3D04269-EE26-4D4C-BAA9-F24ABBF3ECE0}" destId="{F9547036-1837-4AA6-9675-A741446A81A6}" srcOrd="2" destOrd="0" presId="urn:microsoft.com/office/officeart/2005/8/layout/hList7"/>
    <dgm:cxn modelId="{07CADC21-D7CF-43C1-9E05-4E59BF35BC24}" type="presParOf" srcId="{A3D04269-EE26-4D4C-BAA9-F24ABBF3ECE0}" destId="{67651F92-69D4-4626-A2BF-B26FD70A4CCE}" srcOrd="3" destOrd="0" presId="urn:microsoft.com/office/officeart/2005/8/layout/hList7"/>
  </dgm:cxnLst>
  <dgm:bg/>
  <dgm:whole/>
</dgm:dataModel>
</file>

<file path=ppt/diagrams/data3.xml><?xml version="1.0" encoding="utf-8"?>
<dgm:dataModel xmlns:dgm="http://schemas.openxmlformats.org/drawingml/2006/diagram" xmlns:a="http://schemas.openxmlformats.org/drawingml/2006/main">
  <dgm:ptLst>
    <dgm:pt modelId="{B24952E5-2CE6-466B-94AE-3626763A392D}" type="doc">
      <dgm:prSet loTypeId="urn:microsoft.com/office/officeart/2005/8/layout/hList7" loCatId="list" qsTypeId="urn:microsoft.com/office/officeart/2005/8/quickstyle/3d7" qsCatId="3D" csTypeId="urn:microsoft.com/office/officeart/2005/8/colors/colorful2" csCatId="colorful" phldr="1"/>
      <dgm:spPr/>
      <dgm:t>
        <a:bodyPr/>
        <a:lstStyle/>
        <a:p>
          <a:pPr rtl="1"/>
          <a:endParaRPr lang="he-IL"/>
        </a:p>
      </dgm:t>
    </dgm:pt>
    <dgm:pt modelId="{2AC485CE-4891-4ECD-8D04-230FA28886CC}">
      <dgm:prSet/>
      <dgm:spPr/>
      <dgm:t>
        <a:bodyPr/>
        <a:lstStyle/>
        <a:p>
          <a:pPr rtl="0"/>
          <a:r>
            <a:rPr lang="en-US" dirty="0" smtClean="0"/>
            <a:t>Reliability</a:t>
          </a:r>
          <a:endParaRPr lang="he-IL" dirty="0"/>
        </a:p>
      </dgm:t>
    </dgm:pt>
    <dgm:pt modelId="{F3FCCC89-26E1-4C32-B82B-6E59CD14F9DE}" type="parTrans" cxnId="{B6EEEA86-DBAB-4738-A191-F598F6BBBF50}">
      <dgm:prSet/>
      <dgm:spPr/>
      <dgm:t>
        <a:bodyPr/>
        <a:lstStyle/>
        <a:p>
          <a:pPr rtl="1"/>
          <a:endParaRPr lang="he-IL"/>
        </a:p>
      </dgm:t>
    </dgm:pt>
    <dgm:pt modelId="{18B08F66-8222-4CAC-AE19-2159292E0DF0}" type="sibTrans" cxnId="{B6EEEA86-DBAB-4738-A191-F598F6BBBF50}">
      <dgm:prSet/>
      <dgm:spPr/>
      <dgm:t>
        <a:bodyPr/>
        <a:lstStyle/>
        <a:p>
          <a:pPr rtl="1"/>
          <a:endParaRPr lang="he-IL"/>
        </a:p>
      </dgm:t>
    </dgm:pt>
    <dgm:pt modelId="{FB674C4B-E117-4E48-A365-DD36DAB31F05}">
      <dgm:prSet/>
      <dgm:spPr/>
      <dgm:t>
        <a:bodyPr/>
        <a:lstStyle/>
        <a:p>
          <a:pPr rtl="0"/>
          <a:r>
            <a:rPr lang="en-US" dirty="0" smtClean="0"/>
            <a:t>Application Restart and Recovery</a:t>
          </a:r>
          <a:endParaRPr lang="he-IL" dirty="0"/>
        </a:p>
      </dgm:t>
    </dgm:pt>
    <dgm:pt modelId="{45DBF966-074D-4BF9-82C7-90C9FAD75A64}" type="parTrans" cxnId="{E4D96657-15C4-4579-A27C-A82BD787A32A}">
      <dgm:prSet/>
      <dgm:spPr/>
      <dgm:t>
        <a:bodyPr/>
        <a:lstStyle/>
        <a:p>
          <a:pPr rtl="1"/>
          <a:endParaRPr lang="he-IL"/>
        </a:p>
      </dgm:t>
    </dgm:pt>
    <dgm:pt modelId="{1248207B-092E-4646-A002-924DF56EF8CE}" type="sibTrans" cxnId="{E4D96657-15C4-4579-A27C-A82BD787A32A}">
      <dgm:prSet/>
      <dgm:spPr/>
      <dgm:t>
        <a:bodyPr/>
        <a:lstStyle/>
        <a:p>
          <a:pPr rtl="1"/>
          <a:endParaRPr lang="he-IL"/>
        </a:p>
      </dgm:t>
    </dgm:pt>
    <dgm:pt modelId="{A11C9DAA-E819-46E0-92C9-2A55B5442589}">
      <dgm:prSet/>
      <dgm:spPr/>
      <dgm:t>
        <a:bodyPr/>
        <a:lstStyle/>
        <a:p>
          <a:pPr rtl="0"/>
          <a:r>
            <a:rPr lang="en-US" dirty="0" smtClean="0"/>
            <a:t>Restart Manager</a:t>
          </a:r>
          <a:endParaRPr lang="he-IL" dirty="0"/>
        </a:p>
      </dgm:t>
    </dgm:pt>
    <dgm:pt modelId="{7B69EFA5-3C93-4D73-8B31-602FA7612E20}" type="parTrans" cxnId="{0B249033-6181-474A-AE05-C4A7E327446F}">
      <dgm:prSet/>
      <dgm:spPr/>
      <dgm:t>
        <a:bodyPr/>
        <a:lstStyle/>
        <a:p>
          <a:pPr rtl="1"/>
          <a:endParaRPr lang="he-IL"/>
        </a:p>
      </dgm:t>
    </dgm:pt>
    <dgm:pt modelId="{230F85F2-3A26-4F1E-B7DA-E316CF5B6BF7}" type="sibTrans" cxnId="{0B249033-6181-474A-AE05-C4A7E327446F}">
      <dgm:prSet/>
      <dgm:spPr/>
      <dgm:t>
        <a:bodyPr/>
        <a:lstStyle/>
        <a:p>
          <a:pPr rtl="1"/>
          <a:endParaRPr lang="he-IL"/>
        </a:p>
      </dgm:t>
    </dgm:pt>
    <dgm:pt modelId="{6A0FA923-8B6E-405E-9AB2-7F3A11A77320}">
      <dgm:prSet/>
      <dgm:spPr/>
      <dgm:t>
        <a:bodyPr/>
        <a:lstStyle/>
        <a:p>
          <a:pPr rtl="0"/>
          <a:r>
            <a:rPr lang="en-US" dirty="0" smtClean="0"/>
            <a:t>Kernel Transactions Support</a:t>
          </a:r>
          <a:endParaRPr lang="he-IL" dirty="0"/>
        </a:p>
      </dgm:t>
    </dgm:pt>
    <dgm:pt modelId="{1EB0B2B8-A547-486E-999D-940C2B4622C8}" type="parTrans" cxnId="{F34A6D56-DF98-4923-8342-AE9C228C8BF6}">
      <dgm:prSet/>
      <dgm:spPr/>
      <dgm:t>
        <a:bodyPr/>
        <a:lstStyle/>
        <a:p>
          <a:pPr rtl="1"/>
          <a:endParaRPr lang="he-IL"/>
        </a:p>
      </dgm:t>
    </dgm:pt>
    <dgm:pt modelId="{39E54420-6EF8-4BEE-BB35-97BB70A61AC8}" type="sibTrans" cxnId="{F34A6D56-DF98-4923-8342-AE9C228C8BF6}">
      <dgm:prSet/>
      <dgm:spPr/>
      <dgm:t>
        <a:bodyPr/>
        <a:lstStyle/>
        <a:p>
          <a:pPr rtl="1"/>
          <a:endParaRPr lang="he-IL"/>
        </a:p>
      </dgm:t>
    </dgm:pt>
    <dgm:pt modelId="{5100D71E-DCFD-4C3C-BA3A-2B2E752616F6}">
      <dgm:prSet/>
      <dgm:spPr/>
      <dgm:t>
        <a:bodyPr/>
        <a:lstStyle/>
        <a:p>
          <a:pPr rtl="0"/>
          <a:r>
            <a:rPr lang="en-US" dirty="0" smtClean="0"/>
            <a:t>Optimizations</a:t>
          </a:r>
          <a:endParaRPr lang="he-IL" dirty="0"/>
        </a:p>
      </dgm:t>
    </dgm:pt>
    <dgm:pt modelId="{091C6E9F-E293-4C36-A402-EC9280CD6FFB}" type="parTrans" cxnId="{55837BB1-0CB4-4229-83DC-EE40E6C733A4}">
      <dgm:prSet/>
      <dgm:spPr/>
      <dgm:t>
        <a:bodyPr/>
        <a:lstStyle/>
        <a:p>
          <a:pPr rtl="1"/>
          <a:endParaRPr lang="he-IL"/>
        </a:p>
      </dgm:t>
    </dgm:pt>
    <dgm:pt modelId="{C0566B77-78C5-4B25-9538-D4C2043E15E2}" type="sibTrans" cxnId="{55837BB1-0CB4-4229-83DC-EE40E6C733A4}">
      <dgm:prSet/>
      <dgm:spPr/>
      <dgm:t>
        <a:bodyPr/>
        <a:lstStyle/>
        <a:p>
          <a:pPr rtl="1"/>
          <a:endParaRPr lang="he-IL"/>
        </a:p>
      </dgm:t>
    </dgm:pt>
    <dgm:pt modelId="{2A177B2C-9C43-4333-869E-AFBF9BEA797D}">
      <dgm:prSet/>
      <dgm:spPr/>
      <dgm:t>
        <a:bodyPr/>
        <a:lstStyle/>
        <a:p>
          <a:pPr rtl="0"/>
          <a:r>
            <a:rPr lang="en-US" dirty="0" smtClean="0"/>
            <a:t>Synchronization Mechanisms</a:t>
          </a:r>
          <a:endParaRPr lang="he-IL" dirty="0"/>
        </a:p>
      </dgm:t>
    </dgm:pt>
    <dgm:pt modelId="{0AE74DCF-F878-4F58-B4D6-ED3A044A2FA4}" type="parTrans" cxnId="{17D5CB94-E369-4255-AF1A-42128626D6AC}">
      <dgm:prSet/>
      <dgm:spPr/>
      <dgm:t>
        <a:bodyPr/>
        <a:lstStyle/>
        <a:p>
          <a:pPr rtl="1"/>
          <a:endParaRPr lang="he-IL"/>
        </a:p>
      </dgm:t>
    </dgm:pt>
    <dgm:pt modelId="{DB5A576C-66BD-4070-9AC8-5169CB09CCA7}" type="sibTrans" cxnId="{17D5CB94-E369-4255-AF1A-42128626D6AC}">
      <dgm:prSet/>
      <dgm:spPr/>
      <dgm:t>
        <a:bodyPr/>
        <a:lstStyle/>
        <a:p>
          <a:pPr rtl="1"/>
          <a:endParaRPr lang="he-IL"/>
        </a:p>
      </dgm:t>
    </dgm:pt>
    <dgm:pt modelId="{0C44AB63-9605-4246-89DC-35F931E30BE6}">
      <dgm:prSet/>
      <dgm:spPr/>
      <dgm:t>
        <a:bodyPr/>
        <a:lstStyle/>
        <a:p>
          <a:pPr rtl="0"/>
          <a:r>
            <a:rPr lang="en-US" dirty="0" smtClean="0"/>
            <a:t>Threading and Scheduling</a:t>
          </a:r>
          <a:endParaRPr lang="he-IL" dirty="0"/>
        </a:p>
      </dgm:t>
    </dgm:pt>
    <dgm:pt modelId="{B43EBCA4-6623-410B-BC68-4CA1FE30DCB5}" type="parTrans" cxnId="{EF8634E9-F566-499D-B512-F02C72937028}">
      <dgm:prSet/>
      <dgm:spPr/>
      <dgm:t>
        <a:bodyPr/>
        <a:lstStyle/>
        <a:p>
          <a:pPr rtl="1"/>
          <a:endParaRPr lang="he-IL"/>
        </a:p>
      </dgm:t>
    </dgm:pt>
    <dgm:pt modelId="{3C152089-2B4D-417B-9964-D692C3B08B66}" type="sibTrans" cxnId="{EF8634E9-F566-499D-B512-F02C72937028}">
      <dgm:prSet/>
      <dgm:spPr/>
      <dgm:t>
        <a:bodyPr/>
        <a:lstStyle/>
        <a:p>
          <a:pPr rtl="1"/>
          <a:endParaRPr lang="he-IL"/>
        </a:p>
      </dgm:t>
    </dgm:pt>
    <dgm:pt modelId="{6D7D5B13-7357-4FEA-AF76-C8F4A1BEEBC9}">
      <dgm:prSet/>
      <dgm:spPr/>
      <dgm:t>
        <a:bodyPr/>
        <a:lstStyle/>
        <a:p>
          <a:pPr rtl="0"/>
          <a:r>
            <a:rPr lang="en-US" dirty="0" smtClean="0"/>
            <a:t>I/O and Networking</a:t>
          </a:r>
          <a:endParaRPr lang="he-IL" dirty="0"/>
        </a:p>
      </dgm:t>
    </dgm:pt>
    <dgm:pt modelId="{F4FC22F2-7BCD-48F0-97E3-81F5B41A5C4F}" type="parTrans" cxnId="{11F0382D-9F63-4D1B-A45F-EFFA2CFEFC1C}">
      <dgm:prSet/>
      <dgm:spPr/>
      <dgm:t>
        <a:bodyPr/>
        <a:lstStyle/>
        <a:p>
          <a:pPr rtl="1"/>
          <a:endParaRPr lang="he-IL"/>
        </a:p>
      </dgm:t>
    </dgm:pt>
    <dgm:pt modelId="{5169747F-5183-451E-AFEC-20C5C7D55808}" type="sibTrans" cxnId="{11F0382D-9F63-4D1B-A45F-EFFA2CFEFC1C}">
      <dgm:prSet/>
      <dgm:spPr/>
      <dgm:t>
        <a:bodyPr/>
        <a:lstStyle/>
        <a:p>
          <a:pPr rtl="1"/>
          <a:endParaRPr lang="he-IL"/>
        </a:p>
      </dgm:t>
    </dgm:pt>
    <dgm:pt modelId="{1CCACBD7-63BC-4F09-9C8C-113CF25C2FEB}">
      <dgm:prSet/>
      <dgm:spPr/>
      <dgm:t>
        <a:bodyPr/>
        <a:lstStyle/>
        <a:p>
          <a:pPr rtl="0"/>
          <a:r>
            <a:rPr lang="en-US" dirty="0" smtClean="0"/>
            <a:t>Next Generation TCP/IP Stack</a:t>
          </a:r>
          <a:endParaRPr lang="he-IL" dirty="0"/>
        </a:p>
      </dgm:t>
    </dgm:pt>
    <dgm:pt modelId="{6C9D059E-4612-4D54-8863-8561382F8BDE}" type="parTrans" cxnId="{98318FD6-3A01-4891-ABBE-6C415C5FBEEF}">
      <dgm:prSet/>
      <dgm:spPr/>
      <dgm:t>
        <a:bodyPr/>
        <a:lstStyle/>
        <a:p>
          <a:pPr rtl="1"/>
          <a:endParaRPr lang="he-IL"/>
        </a:p>
      </dgm:t>
    </dgm:pt>
    <dgm:pt modelId="{A1481899-33BE-4749-BCAB-81FC2A3B0A0D}" type="sibTrans" cxnId="{98318FD6-3A01-4891-ABBE-6C415C5FBEEF}">
      <dgm:prSet/>
      <dgm:spPr/>
      <dgm:t>
        <a:bodyPr/>
        <a:lstStyle/>
        <a:p>
          <a:pPr rtl="1"/>
          <a:endParaRPr lang="he-IL"/>
        </a:p>
      </dgm:t>
    </dgm:pt>
    <dgm:pt modelId="{9615F60A-69F1-491F-ACAC-0BE735210AFF}">
      <dgm:prSet/>
      <dgm:spPr/>
      <dgm:t>
        <a:bodyPr/>
        <a:lstStyle/>
        <a:p>
          <a:pPr rtl="0"/>
          <a:r>
            <a:rPr lang="en-US" dirty="0" smtClean="0"/>
            <a:t>I/O Optimizations</a:t>
          </a:r>
          <a:endParaRPr lang="he-IL" dirty="0"/>
        </a:p>
      </dgm:t>
    </dgm:pt>
    <dgm:pt modelId="{2913B0D6-770E-4127-9E2D-B2B7494294DC}" type="parTrans" cxnId="{5360E085-A4C4-429A-AEC2-09BEDB88C526}">
      <dgm:prSet/>
      <dgm:spPr/>
      <dgm:t>
        <a:bodyPr/>
        <a:lstStyle/>
        <a:p>
          <a:pPr rtl="1"/>
          <a:endParaRPr lang="he-IL"/>
        </a:p>
      </dgm:t>
    </dgm:pt>
    <dgm:pt modelId="{433ADD1F-401F-48EA-9DD8-2F2B42F916E8}" type="sibTrans" cxnId="{5360E085-A4C4-429A-AEC2-09BEDB88C526}">
      <dgm:prSet/>
      <dgm:spPr/>
      <dgm:t>
        <a:bodyPr/>
        <a:lstStyle/>
        <a:p>
          <a:pPr rtl="1"/>
          <a:endParaRPr lang="he-IL"/>
        </a:p>
      </dgm:t>
    </dgm:pt>
    <dgm:pt modelId="{6DAE2C92-BD1B-430F-BFDA-4558072C36AD}">
      <dgm:prSet/>
      <dgm:spPr/>
      <dgm:t>
        <a:bodyPr/>
        <a:lstStyle/>
        <a:p>
          <a:pPr rtl="0"/>
          <a:r>
            <a:rPr lang="en-US" dirty="0" smtClean="0"/>
            <a:t>Management</a:t>
          </a:r>
          <a:endParaRPr lang="he-IL" dirty="0"/>
        </a:p>
      </dgm:t>
    </dgm:pt>
    <dgm:pt modelId="{D2A57864-E7FC-44AF-80C5-7942588D9ADC}" type="parTrans" cxnId="{52DD53C6-E2C9-4F9B-92C3-BFBECD0BB8C6}">
      <dgm:prSet/>
      <dgm:spPr/>
      <dgm:t>
        <a:bodyPr/>
        <a:lstStyle/>
        <a:p>
          <a:pPr rtl="1"/>
          <a:endParaRPr lang="he-IL"/>
        </a:p>
      </dgm:t>
    </dgm:pt>
    <dgm:pt modelId="{0947B69A-149C-4403-87F5-83CB23E2838E}" type="sibTrans" cxnId="{52DD53C6-E2C9-4F9B-92C3-BFBECD0BB8C6}">
      <dgm:prSet/>
      <dgm:spPr/>
      <dgm:t>
        <a:bodyPr/>
        <a:lstStyle/>
        <a:p>
          <a:pPr rtl="1"/>
          <a:endParaRPr lang="he-IL"/>
        </a:p>
      </dgm:t>
    </dgm:pt>
    <dgm:pt modelId="{8A20EAE8-B535-48A2-BAF4-464BE9BF7C99}">
      <dgm:prSet/>
      <dgm:spPr/>
      <dgm:t>
        <a:bodyPr/>
        <a:lstStyle/>
        <a:p>
          <a:pPr rtl="0"/>
          <a:r>
            <a:rPr lang="en-US" dirty="0" smtClean="0"/>
            <a:t>Task Scheduler 2.0</a:t>
          </a:r>
          <a:endParaRPr lang="he-IL" dirty="0"/>
        </a:p>
      </dgm:t>
    </dgm:pt>
    <dgm:pt modelId="{99507FCB-A7A0-4D6A-8204-3EA3C24CE07A}" type="parTrans" cxnId="{C5D8B247-4EC9-4172-B1E6-765175F7F154}">
      <dgm:prSet/>
      <dgm:spPr/>
      <dgm:t>
        <a:bodyPr/>
        <a:lstStyle/>
        <a:p>
          <a:pPr rtl="1"/>
          <a:endParaRPr lang="he-IL"/>
        </a:p>
      </dgm:t>
    </dgm:pt>
    <dgm:pt modelId="{A36022E7-C1AA-47E3-9F61-F166A084D82E}" type="sibTrans" cxnId="{C5D8B247-4EC9-4172-B1E6-765175F7F154}">
      <dgm:prSet/>
      <dgm:spPr/>
      <dgm:t>
        <a:bodyPr/>
        <a:lstStyle/>
        <a:p>
          <a:pPr rtl="1"/>
          <a:endParaRPr lang="he-IL"/>
        </a:p>
      </dgm:t>
    </dgm:pt>
    <dgm:pt modelId="{672434E7-84ED-42D6-BDAB-D2BC2A18554E}">
      <dgm:prSet/>
      <dgm:spPr/>
      <dgm:t>
        <a:bodyPr/>
        <a:lstStyle/>
        <a:p>
          <a:pPr rtl="0"/>
          <a:r>
            <a:rPr lang="en-US" dirty="0" err="1" smtClean="0"/>
            <a:t>ReadyBoost</a:t>
          </a:r>
          <a:r>
            <a:rPr lang="en-US" dirty="0" smtClean="0"/>
            <a:t>, </a:t>
          </a:r>
          <a:r>
            <a:rPr lang="en-US" dirty="0" err="1" smtClean="0"/>
            <a:t>ReadyBoot</a:t>
          </a:r>
          <a:r>
            <a:rPr lang="en-US" dirty="0" smtClean="0"/>
            <a:t>, </a:t>
          </a:r>
          <a:r>
            <a:rPr lang="en-US" dirty="0" err="1" smtClean="0"/>
            <a:t>SuperFetch</a:t>
          </a:r>
          <a:r>
            <a:rPr lang="en-US" dirty="0" smtClean="0"/>
            <a:t>, </a:t>
          </a:r>
          <a:r>
            <a:rPr lang="en-US" dirty="0" err="1" smtClean="0"/>
            <a:t>ReadyDrive</a:t>
          </a:r>
          <a:endParaRPr lang="he-IL" dirty="0"/>
        </a:p>
      </dgm:t>
    </dgm:pt>
    <dgm:pt modelId="{8C718FFB-83D3-4352-BBB7-35077332ADE6}" type="parTrans" cxnId="{D8C841F8-9A08-42FA-959E-50874CC5B148}">
      <dgm:prSet/>
      <dgm:spPr/>
    </dgm:pt>
    <dgm:pt modelId="{15908690-D831-4657-A5D7-AAD49D328DD9}" type="sibTrans" cxnId="{D8C841F8-9A08-42FA-959E-50874CC5B148}">
      <dgm:prSet/>
      <dgm:spPr/>
    </dgm:pt>
    <dgm:pt modelId="{03FDD1BD-656A-4BF7-A6E5-4E237CD2D69D}">
      <dgm:prSet/>
      <dgm:spPr/>
      <dgm:t>
        <a:bodyPr/>
        <a:lstStyle/>
        <a:p>
          <a:pPr rtl="0"/>
          <a:r>
            <a:rPr lang="en-US" dirty="0" smtClean="0"/>
            <a:t>MMC 3.0</a:t>
          </a:r>
          <a:endParaRPr lang="he-IL" dirty="0"/>
        </a:p>
      </dgm:t>
    </dgm:pt>
    <dgm:pt modelId="{C1C5AE18-7A17-4797-A9AD-F77568FB957B}" type="sibTrans" cxnId="{73A47E7F-93A6-41A2-A14B-D5BC1D71D11F}">
      <dgm:prSet/>
      <dgm:spPr/>
    </dgm:pt>
    <dgm:pt modelId="{8CC3F258-63C0-49C4-A34C-10CCD7326250}" type="parTrans" cxnId="{73A47E7F-93A6-41A2-A14B-D5BC1D71D11F}">
      <dgm:prSet/>
      <dgm:spPr/>
    </dgm:pt>
    <dgm:pt modelId="{B91CFEFC-325A-421F-8336-975748BC9358}">
      <dgm:prSet/>
      <dgm:spPr/>
      <dgm:t>
        <a:bodyPr/>
        <a:lstStyle/>
        <a:p>
          <a:pPr rtl="0"/>
          <a:r>
            <a:rPr lang="en-US" smtClean="0"/>
            <a:t>IIS 7.0</a:t>
          </a:r>
          <a:endParaRPr lang="he-IL" dirty="0"/>
        </a:p>
      </dgm:t>
    </dgm:pt>
    <dgm:pt modelId="{D43688DC-C669-4CCC-AB90-0550A663E2AA}" type="parTrans" cxnId="{0D41A403-0832-47AD-ACB8-1E3056F31D70}">
      <dgm:prSet/>
      <dgm:spPr/>
    </dgm:pt>
    <dgm:pt modelId="{045E1ACD-D5B6-4FCA-9693-A42507204E51}" type="sibTrans" cxnId="{0D41A403-0832-47AD-ACB8-1E3056F31D70}">
      <dgm:prSet/>
      <dgm:spPr/>
    </dgm:pt>
    <dgm:pt modelId="{6D60B3C4-761D-4B1D-BCEB-B162A047954C}" type="pres">
      <dgm:prSet presAssocID="{B24952E5-2CE6-466B-94AE-3626763A392D}" presName="Name0" presStyleCnt="0">
        <dgm:presLayoutVars>
          <dgm:dir/>
          <dgm:resizeHandles val="exact"/>
        </dgm:presLayoutVars>
      </dgm:prSet>
      <dgm:spPr/>
      <dgm:t>
        <a:bodyPr/>
        <a:lstStyle/>
        <a:p>
          <a:pPr rtl="1"/>
          <a:endParaRPr lang="he-IL"/>
        </a:p>
      </dgm:t>
    </dgm:pt>
    <dgm:pt modelId="{A65BA56F-133A-47B5-A6A5-3C238EE8E525}" type="pres">
      <dgm:prSet presAssocID="{B24952E5-2CE6-466B-94AE-3626763A392D}" presName="fgShape" presStyleLbl="fgShp" presStyleIdx="0" presStyleCnt="1"/>
      <dgm:spPr/>
    </dgm:pt>
    <dgm:pt modelId="{4DC11F4C-DC6E-49E2-B064-BAE8EA93D916}" type="pres">
      <dgm:prSet presAssocID="{B24952E5-2CE6-466B-94AE-3626763A392D}" presName="linComp" presStyleCnt="0"/>
      <dgm:spPr/>
    </dgm:pt>
    <dgm:pt modelId="{6F4566E2-B708-4EF6-AF73-57640A1A89D7}" type="pres">
      <dgm:prSet presAssocID="{2AC485CE-4891-4ECD-8D04-230FA28886CC}" presName="compNode" presStyleCnt="0"/>
      <dgm:spPr/>
    </dgm:pt>
    <dgm:pt modelId="{E887582C-150E-426E-9CF8-9864B92FB304}" type="pres">
      <dgm:prSet presAssocID="{2AC485CE-4891-4ECD-8D04-230FA28886CC}" presName="bkgdShape" presStyleLbl="node1" presStyleIdx="0" presStyleCnt="4"/>
      <dgm:spPr/>
      <dgm:t>
        <a:bodyPr/>
        <a:lstStyle/>
        <a:p>
          <a:pPr rtl="1"/>
          <a:endParaRPr lang="he-IL"/>
        </a:p>
      </dgm:t>
    </dgm:pt>
    <dgm:pt modelId="{C0E098AB-8068-4AD1-9944-F2F2F398E1C1}" type="pres">
      <dgm:prSet presAssocID="{2AC485CE-4891-4ECD-8D04-230FA28886CC}" presName="nodeTx" presStyleLbl="node1" presStyleIdx="0" presStyleCnt="4">
        <dgm:presLayoutVars>
          <dgm:bulletEnabled val="1"/>
        </dgm:presLayoutVars>
      </dgm:prSet>
      <dgm:spPr/>
      <dgm:t>
        <a:bodyPr/>
        <a:lstStyle/>
        <a:p>
          <a:pPr rtl="1"/>
          <a:endParaRPr lang="he-IL"/>
        </a:p>
      </dgm:t>
    </dgm:pt>
    <dgm:pt modelId="{D2A3E3CA-5EF0-4BA2-AFFE-C7EADD70C9ED}" type="pres">
      <dgm:prSet presAssocID="{2AC485CE-4891-4ECD-8D04-230FA28886CC}" presName="invisiNode" presStyleLbl="node1" presStyleIdx="0" presStyleCnt="4"/>
      <dgm:spPr/>
    </dgm:pt>
    <dgm:pt modelId="{3C1D79AC-97BA-4738-A2EA-0F0987736490}" type="pres">
      <dgm:prSet presAssocID="{2AC485CE-4891-4ECD-8D04-230FA28886CC}" presName="imagNode" presStyleLbl="fgImgPlace1" presStyleIdx="0" presStyleCnt="4"/>
      <dgm:spPr>
        <a:blipFill rotWithShape="0">
          <a:blip xmlns:r="http://schemas.openxmlformats.org/officeDocument/2006/relationships" r:embed="rId1"/>
          <a:stretch>
            <a:fillRect/>
          </a:stretch>
        </a:blipFill>
      </dgm:spPr>
      <dgm:t>
        <a:bodyPr/>
        <a:lstStyle/>
        <a:p>
          <a:pPr rtl="1"/>
          <a:endParaRPr lang="he-IL"/>
        </a:p>
      </dgm:t>
    </dgm:pt>
    <dgm:pt modelId="{436387EC-B7AF-4751-9C15-ED75DE4E4042}" type="pres">
      <dgm:prSet presAssocID="{18B08F66-8222-4CAC-AE19-2159292E0DF0}" presName="sibTrans" presStyleLbl="sibTrans2D1" presStyleIdx="0" presStyleCnt="0"/>
      <dgm:spPr/>
      <dgm:t>
        <a:bodyPr/>
        <a:lstStyle/>
        <a:p>
          <a:pPr rtl="1"/>
          <a:endParaRPr lang="he-IL"/>
        </a:p>
      </dgm:t>
    </dgm:pt>
    <dgm:pt modelId="{AD054BE4-6885-47FC-B009-B61CCC0770FD}" type="pres">
      <dgm:prSet presAssocID="{5100D71E-DCFD-4C3C-BA3A-2B2E752616F6}" presName="compNode" presStyleCnt="0"/>
      <dgm:spPr/>
    </dgm:pt>
    <dgm:pt modelId="{26D4374B-FA28-4154-AC10-D74DCD764B70}" type="pres">
      <dgm:prSet presAssocID="{5100D71E-DCFD-4C3C-BA3A-2B2E752616F6}" presName="bkgdShape" presStyleLbl="node1" presStyleIdx="1" presStyleCnt="4"/>
      <dgm:spPr/>
      <dgm:t>
        <a:bodyPr/>
        <a:lstStyle/>
        <a:p>
          <a:pPr rtl="1"/>
          <a:endParaRPr lang="he-IL"/>
        </a:p>
      </dgm:t>
    </dgm:pt>
    <dgm:pt modelId="{C1E0B713-FD57-44C4-A0FB-94100D92D29D}" type="pres">
      <dgm:prSet presAssocID="{5100D71E-DCFD-4C3C-BA3A-2B2E752616F6}" presName="nodeTx" presStyleLbl="node1" presStyleIdx="1" presStyleCnt="4">
        <dgm:presLayoutVars>
          <dgm:bulletEnabled val="1"/>
        </dgm:presLayoutVars>
      </dgm:prSet>
      <dgm:spPr/>
      <dgm:t>
        <a:bodyPr/>
        <a:lstStyle/>
        <a:p>
          <a:pPr rtl="1"/>
          <a:endParaRPr lang="he-IL"/>
        </a:p>
      </dgm:t>
    </dgm:pt>
    <dgm:pt modelId="{FDF72BE3-09A7-403C-A3CA-20A38FFE80F9}" type="pres">
      <dgm:prSet presAssocID="{5100D71E-DCFD-4C3C-BA3A-2B2E752616F6}" presName="invisiNode" presStyleLbl="node1" presStyleIdx="1" presStyleCnt="4"/>
      <dgm:spPr/>
    </dgm:pt>
    <dgm:pt modelId="{066346DD-5965-415B-9DC0-B5FF9AA13654}" type="pres">
      <dgm:prSet presAssocID="{5100D71E-DCFD-4C3C-BA3A-2B2E752616F6}" presName="imagNode" presStyleLbl="fgImgPlace1" presStyleIdx="1" presStyleCnt="4"/>
      <dgm:spPr>
        <a:blipFill rotWithShape="0">
          <a:blip xmlns:r="http://schemas.openxmlformats.org/officeDocument/2006/relationships" r:embed="rId2"/>
          <a:stretch>
            <a:fillRect/>
          </a:stretch>
        </a:blipFill>
      </dgm:spPr>
      <dgm:t>
        <a:bodyPr/>
        <a:lstStyle/>
        <a:p>
          <a:pPr rtl="1"/>
          <a:endParaRPr lang="he-IL"/>
        </a:p>
      </dgm:t>
    </dgm:pt>
    <dgm:pt modelId="{C620659B-EE16-45D8-9103-58C506F2B6AC}" type="pres">
      <dgm:prSet presAssocID="{C0566B77-78C5-4B25-9538-D4C2043E15E2}" presName="sibTrans" presStyleLbl="sibTrans2D1" presStyleIdx="0" presStyleCnt="0"/>
      <dgm:spPr/>
      <dgm:t>
        <a:bodyPr/>
        <a:lstStyle/>
        <a:p>
          <a:pPr rtl="1"/>
          <a:endParaRPr lang="he-IL"/>
        </a:p>
      </dgm:t>
    </dgm:pt>
    <dgm:pt modelId="{79EB5E1D-2D52-40F3-A5F1-60B8E62ADED5}" type="pres">
      <dgm:prSet presAssocID="{6D7D5B13-7357-4FEA-AF76-C8F4A1BEEBC9}" presName="compNode" presStyleCnt="0"/>
      <dgm:spPr/>
    </dgm:pt>
    <dgm:pt modelId="{B602B972-B176-4FA1-AE77-02ED9B37A562}" type="pres">
      <dgm:prSet presAssocID="{6D7D5B13-7357-4FEA-AF76-C8F4A1BEEBC9}" presName="bkgdShape" presStyleLbl="node1" presStyleIdx="2" presStyleCnt="4"/>
      <dgm:spPr/>
      <dgm:t>
        <a:bodyPr/>
        <a:lstStyle/>
        <a:p>
          <a:pPr rtl="1"/>
          <a:endParaRPr lang="he-IL"/>
        </a:p>
      </dgm:t>
    </dgm:pt>
    <dgm:pt modelId="{23B1D2F2-A6BD-49EF-B3CC-60787687E51F}" type="pres">
      <dgm:prSet presAssocID="{6D7D5B13-7357-4FEA-AF76-C8F4A1BEEBC9}" presName="nodeTx" presStyleLbl="node1" presStyleIdx="2" presStyleCnt="4">
        <dgm:presLayoutVars>
          <dgm:bulletEnabled val="1"/>
        </dgm:presLayoutVars>
      </dgm:prSet>
      <dgm:spPr/>
      <dgm:t>
        <a:bodyPr/>
        <a:lstStyle/>
        <a:p>
          <a:pPr rtl="1"/>
          <a:endParaRPr lang="he-IL"/>
        </a:p>
      </dgm:t>
    </dgm:pt>
    <dgm:pt modelId="{81A41C38-D32B-45EF-A5F2-1FDDE1E2CC89}" type="pres">
      <dgm:prSet presAssocID="{6D7D5B13-7357-4FEA-AF76-C8F4A1BEEBC9}" presName="invisiNode" presStyleLbl="node1" presStyleIdx="2" presStyleCnt="4"/>
      <dgm:spPr/>
    </dgm:pt>
    <dgm:pt modelId="{573A848D-9FCA-4B26-80AA-72007B24D051}" type="pres">
      <dgm:prSet presAssocID="{6D7D5B13-7357-4FEA-AF76-C8F4A1BEEBC9}" presName="imagNode" presStyleLbl="fgImgPlace1" presStyleIdx="2" presStyleCnt="4"/>
      <dgm:spPr>
        <a:blipFill rotWithShape="0">
          <a:blip xmlns:r="http://schemas.openxmlformats.org/officeDocument/2006/relationships" r:embed="rId3"/>
          <a:stretch>
            <a:fillRect/>
          </a:stretch>
        </a:blipFill>
      </dgm:spPr>
      <dgm:t>
        <a:bodyPr/>
        <a:lstStyle/>
        <a:p>
          <a:pPr rtl="1"/>
          <a:endParaRPr lang="he-IL"/>
        </a:p>
      </dgm:t>
    </dgm:pt>
    <dgm:pt modelId="{DADB3B27-CD34-41F1-8928-C7AFEF05DB00}" type="pres">
      <dgm:prSet presAssocID="{5169747F-5183-451E-AFEC-20C5C7D55808}" presName="sibTrans" presStyleLbl="sibTrans2D1" presStyleIdx="0" presStyleCnt="0"/>
      <dgm:spPr/>
      <dgm:t>
        <a:bodyPr/>
        <a:lstStyle/>
        <a:p>
          <a:pPr rtl="1"/>
          <a:endParaRPr lang="he-IL"/>
        </a:p>
      </dgm:t>
    </dgm:pt>
    <dgm:pt modelId="{A3D04269-EE26-4D4C-BAA9-F24ABBF3ECE0}" type="pres">
      <dgm:prSet presAssocID="{6DAE2C92-BD1B-430F-BFDA-4558072C36AD}" presName="compNode" presStyleCnt="0"/>
      <dgm:spPr/>
    </dgm:pt>
    <dgm:pt modelId="{A41D0861-4BFF-4F72-BB9F-DDB25DF02012}" type="pres">
      <dgm:prSet presAssocID="{6DAE2C92-BD1B-430F-BFDA-4558072C36AD}" presName="bkgdShape" presStyleLbl="node1" presStyleIdx="3" presStyleCnt="4"/>
      <dgm:spPr/>
      <dgm:t>
        <a:bodyPr/>
        <a:lstStyle/>
        <a:p>
          <a:pPr rtl="1"/>
          <a:endParaRPr lang="he-IL"/>
        </a:p>
      </dgm:t>
    </dgm:pt>
    <dgm:pt modelId="{203DB930-BFC8-4209-9CB0-AC6D0E6B431D}" type="pres">
      <dgm:prSet presAssocID="{6DAE2C92-BD1B-430F-BFDA-4558072C36AD}" presName="nodeTx" presStyleLbl="node1" presStyleIdx="3" presStyleCnt="4">
        <dgm:presLayoutVars>
          <dgm:bulletEnabled val="1"/>
        </dgm:presLayoutVars>
      </dgm:prSet>
      <dgm:spPr/>
      <dgm:t>
        <a:bodyPr/>
        <a:lstStyle/>
        <a:p>
          <a:pPr rtl="1"/>
          <a:endParaRPr lang="he-IL"/>
        </a:p>
      </dgm:t>
    </dgm:pt>
    <dgm:pt modelId="{F9547036-1837-4AA6-9675-A741446A81A6}" type="pres">
      <dgm:prSet presAssocID="{6DAE2C92-BD1B-430F-BFDA-4558072C36AD}" presName="invisiNode" presStyleLbl="node1" presStyleIdx="3" presStyleCnt="4"/>
      <dgm:spPr/>
    </dgm:pt>
    <dgm:pt modelId="{67651F92-69D4-4626-A2BF-B26FD70A4CCE}" type="pres">
      <dgm:prSet presAssocID="{6DAE2C92-BD1B-430F-BFDA-4558072C36AD}" presName="imagNode" presStyleLbl="fgImgPlace1" presStyleIdx="3" presStyleCnt="4"/>
      <dgm:spPr>
        <a:blipFill rotWithShape="0">
          <a:blip xmlns:r="http://schemas.openxmlformats.org/officeDocument/2006/relationships" r:embed="rId4"/>
          <a:stretch>
            <a:fillRect/>
          </a:stretch>
        </a:blipFill>
      </dgm:spPr>
      <dgm:t>
        <a:bodyPr/>
        <a:lstStyle/>
        <a:p>
          <a:pPr rtl="1"/>
          <a:endParaRPr lang="he-IL"/>
        </a:p>
      </dgm:t>
    </dgm:pt>
  </dgm:ptLst>
  <dgm:cxnLst>
    <dgm:cxn modelId="{9CFE80AC-985F-4C23-9876-42C1D8CA139F}" type="presOf" srcId="{2A177B2C-9C43-4333-869E-AFBF9BEA797D}" destId="{C1E0B713-FD57-44C4-A0FB-94100D92D29D}" srcOrd="1" destOrd="1" presId="urn:microsoft.com/office/officeart/2005/8/layout/hList7"/>
    <dgm:cxn modelId="{98318FD6-3A01-4891-ABBE-6C415C5FBEEF}" srcId="{6D7D5B13-7357-4FEA-AF76-C8F4A1BEEBC9}" destId="{1CCACBD7-63BC-4F09-9C8C-113CF25C2FEB}" srcOrd="0" destOrd="0" parTransId="{6C9D059E-4612-4D54-8863-8561382F8BDE}" sibTransId="{A1481899-33BE-4749-BCAB-81FC2A3B0A0D}"/>
    <dgm:cxn modelId="{0D41A403-0832-47AD-ACB8-1E3056F31D70}" srcId="{6DAE2C92-BD1B-430F-BFDA-4558072C36AD}" destId="{B91CFEFC-325A-421F-8336-975748BC9358}" srcOrd="2" destOrd="0" parTransId="{D43688DC-C669-4CCC-AB90-0550A663E2AA}" sibTransId="{045E1ACD-D5B6-4FCA-9693-A42507204E51}"/>
    <dgm:cxn modelId="{33C2CAF9-B9B3-4BB3-AD09-AFB1F00F246F}" type="presOf" srcId="{6DAE2C92-BD1B-430F-BFDA-4558072C36AD}" destId="{A41D0861-4BFF-4F72-BB9F-DDB25DF02012}" srcOrd="0" destOrd="0" presId="urn:microsoft.com/office/officeart/2005/8/layout/hList7"/>
    <dgm:cxn modelId="{EE210B4B-CA0F-4795-B164-62E1B284E40C}" type="presOf" srcId="{5100D71E-DCFD-4C3C-BA3A-2B2E752616F6}" destId="{C1E0B713-FD57-44C4-A0FB-94100D92D29D}" srcOrd="1" destOrd="0" presId="urn:microsoft.com/office/officeart/2005/8/layout/hList7"/>
    <dgm:cxn modelId="{B20935E6-EF2C-421E-BC01-4693F4A170F9}" type="presOf" srcId="{18B08F66-8222-4CAC-AE19-2159292E0DF0}" destId="{436387EC-B7AF-4751-9C15-ED75DE4E4042}" srcOrd="0" destOrd="0" presId="urn:microsoft.com/office/officeart/2005/8/layout/hList7"/>
    <dgm:cxn modelId="{350C5920-29B4-427E-A0D9-E662946C56DD}" type="presOf" srcId="{672434E7-84ED-42D6-BDAB-D2BC2A18554E}" destId="{C1E0B713-FD57-44C4-A0FB-94100D92D29D}" srcOrd="1" destOrd="3" presId="urn:microsoft.com/office/officeart/2005/8/layout/hList7"/>
    <dgm:cxn modelId="{FA8CBAA6-451F-44E2-BDB7-8AE4470F43FA}" type="presOf" srcId="{672434E7-84ED-42D6-BDAB-D2BC2A18554E}" destId="{26D4374B-FA28-4154-AC10-D74DCD764B70}" srcOrd="0" destOrd="3" presId="urn:microsoft.com/office/officeart/2005/8/layout/hList7"/>
    <dgm:cxn modelId="{B6EEEA86-DBAB-4738-A191-F598F6BBBF50}" srcId="{B24952E5-2CE6-466B-94AE-3626763A392D}" destId="{2AC485CE-4891-4ECD-8D04-230FA28886CC}" srcOrd="0" destOrd="0" parTransId="{F3FCCC89-26E1-4C32-B82B-6E59CD14F9DE}" sibTransId="{18B08F66-8222-4CAC-AE19-2159292E0DF0}"/>
    <dgm:cxn modelId="{58A11E4C-82B8-4AD6-8997-E90FEB0F1D94}" type="presOf" srcId="{8A20EAE8-B535-48A2-BAF4-464BE9BF7C99}" destId="{203DB930-BFC8-4209-9CB0-AC6D0E6B431D}" srcOrd="1" destOrd="1" presId="urn:microsoft.com/office/officeart/2005/8/layout/hList7"/>
    <dgm:cxn modelId="{5F3AC5D9-A5B2-4E11-91E8-17882D058381}" type="presOf" srcId="{B91CFEFC-325A-421F-8336-975748BC9358}" destId="{A41D0861-4BFF-4F72-BB9F-DDB25DF02012}" srcOrd="0" destOrd="3" presId="urn:microsoft.com/office/officeart/2005/8/layout/hList7"/>
    <dgm:cxn modelId="{4964AE26-A2EA-4EEE-8C70-492FD52DEF99}" type="presOf" srcId="{2AC485CE-4891-4ECD-8D04-230FA28886CC}" destId="{E887582C-150E-426E-9CF8-9864B92FB304}" srcOrd="0" destOrd="0" presId="urn:microsoft.com/office/officeart/2005/8/layout/hList7"/>
    <dgm:cxn modelId="{4F0FB114-14D1-45C1-846C-93B8877BD78A}" type="presOf" srcId="{03FDD1BD-656A-4BF7-A6E5-4E237CD2D69D}" destId="{203DB930-BFC8-4209-9CB0-AC6D0E6B431D}" srcOrd="1" destOrd="2" presId="urn:microsoft.com/office/officeart/2005/8/layout/hList7"/>
    <dgm:cxn modelId="{55837BB1-0CB4-4229-83DC-EE40E6C733A4}" srcId="{B24952E5-2CE6-466B-94AE-3626763A392D}" destId="{5100D71E-DCFD-4C3C-BA3A-2B2E752616F6}" srcOrd="1" destOrd="0" parTransId="{091C6E9F-E293-4C36-A402-EC9280CD6FFB}" sibTransId="{C0566B77-78C5-4B25-9538-D4C2043E15E2}"/>
    <dgm:cxn modelId="{8625566C-1392-45C6-A9C8-A8637E634017}" type="presOf" srcId="{C0566B77-78C5-4B25-9538-D4C2043E15E2}" destId="{C620659B-EE16-45D8-9103-58C506F2B6AC}" srcOrd="0" destOrd="0" presId="urn:microsoft.com/office/officeart/2005/8/layout/hList7"/>
    <dgm:cxn modelId="{F34A6D56-DF98-4923-8342-AE9C228C8BF6}" srcId="{2AC485CE-4891-4ECD-8D04-230FA28886CC}" destId="{6A0FA923-8B6E-405E-9AB2-7F3A11A77320}" srcOrd="2" destOrd="0" parTransId="{1EB0B2B8-A547-486E-999D-940C2B4622C8}" sibTransId="{39E54420-6EF8-4BEE-BB35-97BB70A61AC8}"/>
    <dgm:cxn modelId="{D8C841F8-9A08-42FA-959E-50874CC5B148}" srcId="{5100D71E-DCFD-4C3C-BA3A-2B2E752616F6}" destId="{672434E7-84ED-42D6-BDAB-D2BC2A18554E}" srcOrd="2" destOrd="0" parTransId="{8C718FFB-83D3-4352-BBB7-35077332ADE6}" sibTransId="{15908690-D831-4657-A5D7-AAD49D328DD9}"/>
    <dgm:cxn modelId="{EF8634E9-F566-499D-B512-F02C72937028}" srcId="{5100D71E-DCFD-4C3C-BA3A-2B2E752616F6}" destId="{0C44AB63-9605-4246-89DC-35F931E30BE6}" srcOrd="1" destOrd="0" parTransId="{B43EBCA4-6623-410B-BC68-4CA1FE30DCB5}" sibTransId="{3C152089-2B4D-417B-9964-D692C3B08B66}"/>
    <dgm:cxn modelId="{200EF339-2DAF-45A1-BF76-9EE17BED1EA9}" type="presOf" srcId="{03FDD1BD-656A-4BF7-A6E5-4E237CD2D69D}" destId="{A41D0861-4BFF-4F72-BB9F-DDB25DF02012}" srcOrd="0" destOrd="2" presId="urn:microsoft.com/office/officeart/2005/8/layout/hList7"/>
    <dgm:cxn modelId="{A5F2CA16-CC84-4ECB-A0AF-96971811F3EE}" type="presOf" srcId="{B24952E5-2CE6-466B-94AE-3626763A392D}" destId="{6D60B3C4-761D-4B1D-BCEB-B162A047954C}" srcOrd="0" destOrd="0" presId="urn:microsoft.com/office/officeart/2005/8/layout/hList7"/>
    <dgm:cxn modelId="{88D9A0C5-830D-4721-A944-CF58DE159C18}" type="presOf" srcId="{2AC485CE-4891-4ECD-8D04-230FA28886CC}" destId="{C0E098AB-8068-4AD1-9944-F2F2F398E1C1}" srcOrd="1" destOrd="0" presId="urn:microsoft.com/office/officeart/2005/8/layout/hList7"/>
    <dgm:cxn modelId="{9181D43B-C24D-4158-B36E-C5B73AE2E21A}" type="presOf" srcId="{6D7D5B13-7357-4FEA-AF76-C8F4A1BEEBC9}" destId="{B602B972-B176-4FA1-AE77-02ED9B37A562}" srcOrd="0" destOrd="0" presId="urn:microsoft.com/office/officeart/2005/8/layout/hList7"/>
    <dgm:cxn modelId="{5360E085-A4C4-429A-AEC2-09BEDB88C526}" srcId="{6D7D5B13-7357-4FEA-AF76-C8F4A1BEEBC9}" destId="{9615F60A-69F1-491F-ACAC-0BE735210AFF}" srcOrd="1" destOrd="0" parTransId="{2913B0D6-770E-4127-9E2D-B2B7494294DC}" sibTransId="{433ADD1F-401F-48EA-9DD8-2F2B42F916E8}"/>
    <dgm:cxn modelId="{C41936F1-375C-43B1-908C-91B3D8BFCD4B}" type="presOf" srcId="{5169747F-5183-451E-AFEC-20C5C7D55808}" destId="{DADB3B27-CD34-41F1-8928-C7AFEF05DB00}" srcOrd="0" destOrd="0" presId="urn:microsoft.com/office/officeart/2005/8/layout/hList7"/>
    <dgm:cxn modelId="{C2945BD9-1103-496D-8FCC-D2CE9AC9AB8A}" type="presOf" srcId="{9615F60A-69F1-491F-ACAC-0BE735210AFF}" destId="{B602B972-B176-4FA1-AE77-02ED9B37A562}" srcOrd="0" destOrd="2" presId="urn:microsoft.com/office/officeart/2005/8/layout/hList7"/>
    <dgm:cxn modelId="{87FE24AA-5B19-46C9-A513-DF75CC4ED170}" type="presOf" srcId="{8A20EAE8-B535-48A2-BAF4-464BE9BF7C99}" destId="{A41D0861-4BFF-4F72-BB9F-DDB25DF02012}" srcOrd="0" destOrd="1" presId="urn:microsoft.com/office/officeart/2005/8/layout/hList7"/>
    <dgm:cxn modelId="{31B54625-0D64-43FE-A62D-BF4B7C5FF270}" type="presOf" srcId="{FB674C4B-E117-4E48-A365-DD36DAB31F05}" destId="{E887582C-150E-426E-9CF8-9864B92FB304}" srcOrd="0" destOrd="1" presId="urn:microsoft.com/office/officeart/2005/8/layout/hList7"/>
    <dgm:cxn modelId="{75EE6CE7-CCDE-4034-ABE3-67B4C159F230}" type="presOf" srcId="{6D7D5B13-7357-4FEA-AF76-C8F4A1BEEBC9}" destId="{23B1D2F2-A6BD-49EF-B3CC-60787687E51F}" srcOrd="1" destOrd="0" presId="urn:microsoft.com/office/officeart/2005/8/layout/hList7"/>
    <dgm:cxn modelId="{11F0382D-9F63-4D1B-A45F-EFFA2CFEFC1C}" srcId="{B24952E5-2CE6-466B-94AE-3626763A392D}" destId="{6D7D5B13-7357-4FEA-AF76-C8F4A1BEEBC9}" srcOrd="2" destOrd="0" parTransId="{F4FC22F2-7BCD-48F0-97E3-81F5B41A5C4F}" sibTransId="{5169747F-5183-451E-AFEC-20C5C7D55808}"/>
    <dgm:cxn modelId="{780A9FF3-D475-4346-9801-053166AD0A6E}" type="presOf" srcId="{1CCACBD7-63BC-4F09-9C8C-113CF25C2FEB}" destId="{B602B972-B176-4FA1-AE77-02ED9B37A562}" srcOrd="0" destOrd="1" presId="urn:microsoft.com/office/officeart/2005/8/layout/hList7"/>
    <dgm:cxn modelId="{61671A52-AA3D-4EEF-83FA-3D3297ECE57B}" type="presOf" srcId="{0C44AB63-9605-4246-89DC-35F931E30BE6}" destId="{C1E0B713-FD57-44C4-A0FB-94100D92D29D}" srcOrd="1" destOrd="2" presId="urn:microsoft.com/office/officeart/2005/8/layout/hList7"/>
    <dgm:cxn modelId="{65DBB886-010A-4352-9FC0-2501F6C78DF0}" type="presOf" srcId="{FB674C4B-E117-4E48-A365-DD36DAB31F05}" destId="{C0E098AB-8068-4AD1-9944-F2F2F398E1C1}" srcOrd="1" destOrd="1" presId="urn:microsoft.com/office/officeart/2005/8/layout/hList7"/>
    <dgm:cxn modelId="{52DD53C6-E2C9-4F9B-92C3-BFBECD0BB8C6}" srcId="{B24952E5-2CE6-466B-94AE-3626763A392D}" destId="{6DAE2C92-BD1B-430F-BFDA-4558072C36AD}" srcOrd="3" destOrd="0" parTransId="{D2A57864-E7FC-44AF-80C5-7942588D9ADC}" sibTransId="{0947B69A-149C-4403-87F5-83CB23E2838E}"/>
    <dgm:cxn modelId="{4B9F44FC-F51F-4C18-8F45-37C54CC22C22}" type="presOf" srcId="{A11C9DAA-E819-46E0-92C9-2A55B5442589}" destId="{E887582C-150E-426E-9CF8-9864B92FB304}" srcOrd="0" destOrd="2" presId="urn:microsoft.com/office/officeart/2005/8/layout/hList7"/>
    <dgm:cxn modelId="{80CD6FF0-6618-49D5-AC8A-279A480FB13C}" type="presOf" srcId="{2A177B2C-9C43-4333-869E-AFBF9BEA797D}" destId="{26D4374B-FA28-4154-AC10-D74DCD764B70}" srcOrd="0" destOrd="1" presId="urn:microsoft.com/office/officeart/2005/8/layout/hList7"/>
    <dgm:cxn modelId="{F82961F5-910B-49A7-B991-A7C2D048F89D}" type="presOf" srcId="{0C44AB63-9605-4246-89DC-35F931E30BE6}" destId="{26D4374B-FA28-4154-AC10-D74DCD764B70}" srcOrd="0" destOrd="2" presId="urn:microsoft.com/office/officeart/2005/8/layout/hList7"/>
    <dgm:cxn modelId="{C5D8B247-4EC9-4172-B1E6-765175F7F154}" srcId="{6DAE2C92-BD1B-430F-BFDA-4558072C36AD}" destId="{8A20EAE8-B535-48A2-BAF4-464BE9BF7C99}" srcOrd="0" destOrd="0" parTransId="{99507FCB-A7A0-4D6A-8204-3EA3C24CE07A}" sibTransId="{A36022E7-C1AA-47E3-9F61-F166A084D82E}"/>
    <dgm:cxn modelId="{8D563153-CE53-49D4-BDDE-7CB80C287FCB}" type="presOf" srcId="{5100D71E-DCFD-4C3C-BA3A-2B2E752616F6}" destId="{26D4374B-FA28-4154-AC10-D74DCD764B70}" srcOrd="0" destOrd="0" presId="urn:microsoft.com/office/officeart/2005/8/layout/hList7"/>
    <dgm:cxn modelId="{E4D96657-15C4-4579-A27C-A82BD787A32A}" srcId="{2AC485CE-4891-4ECD-8D04-230FA28886CC}" destId="{FB674C4B-E117-4E48-A365-DD36DAB31F05}" srcOrd="0" destOrd="0" parTransId="{45DBF966-074D-4BF9-82C7-90C9FAD75A64}" sibTransId="{1248207B-092E-4646-A002-924DF56EF8CE}"/>
    <dgm:cxn modelId="{0B249033-6181-474A-AE05-C4A7E327446F}" srcId="{2AC485CE-4891-4ECD-8D04-230FA28886CC}" destId="{A11C9DAA-E819-46E0-92C9-2A55B5442589}" srcOrd="1" destOrd="0" parTransId="{7B69EFA5-3C93-4D73-8B31-602FA7612E20}" sibTransId="{230F85F2-3A26-4F1E-B7DA-E316CF5B6BF7}"/>
    <dgm:cxn modelId="{B97C74F7-12E1-446E-A091-B7DE28BC16B8}" type="presOf" srcId="{B91CFEFC-325A-421F-8336-975748BC9358}" destId="{203DB930-BFC8-4209-9CB0-AC6D0E6B431D}" srcOrd="1" destOrd="3" presId="urn:microsoft.com/office/officeart/2005/8/layout/hList7"/>
    <dgm:cxn modelId="{06D2FC88-A1BF-468C-AC97-7E8F365F94EA}" type="presOf" srcId="{6A0FA923-8B6E-405E-9AB2-7F3A11A77320}" destId="{C0E098AB-8068-4AD1-9944-F2F2F398E1C1}" srcOrd="1" destOrd="3" presId="urn:microsoft.com/office/officeart/2005/8/layout/hList7"/>
    <dgm:cxn modelId="{17281F88-D63B-4E77-A12A-92B5922C42E2}" type="presOf" srcId="{6A0FA923-8B6E-405E-9AB2-7F3A11A77320}" destId="{E887582C-150E-426E-9CF8-9864B92FB304}" srcOrd="0" destOrd="3" presId="urn:microsoft.com/office/officeart/2005/8/layout/hList7"/>
    <dgm:cxn modelId="{68D7030A-4E0C-45C2-99C3-189FF7D73216}" type="presOf" srcId="{9615F60A-69F1-491F-ACAC-0BE735210AFF}" destId="{23B1D2F2-A6BD-49EF-B3CC-60787687E51F}" srcOrd="1" destOrd="2" presId="urn:microsoft.com/office/officeart/2005/8/layout/hList7"/>
    <dgm:cxn modelId="{5911CA70-5E67-4C9D-8132-43559D1F6103}" type="presOf" srcId="{A11C9DAA-E819-46E0-92C9-2A55B5442589}" destId="{C0E098AB-8068-4AD1-9944-F2F2F398E1C1}" srcOrd="1" destOrd="2" presId="urn:microsoft.com/office/officeart/2005/8/layout/hList7"/>
    <dgm:cxn modelId="{EBE00363-AE4B-4862-BA35-98570C777A3E}" type="presOf" srcId="{1CCACBD7-63BC-4F09-9C8C-113CF25C2FEB}" destId="{23B1D2F2-A6BD-49EF-B3CC-60787687E51F}" srcOrd="1" destOrd="1" presId="urn:microsoft.com/office/officeart/2005/8/layout/hList7"/>
    <dgm:cxn modelId="{A198831E-E098-4C6B-A013-B5D574392438}" type="presOf" srcId="{6DAE2C92-BD1B-430F-BFDA-4558072C36AD}" destId="{203DB930-BFC8-4209-9CB0-AC6D0E6B431D}" srcOrd="1" destOrd="0" presId="urn:microsoft.com/office/officeart/2005/8/layout/hList7"/>
    <dgm:cxn modelId="{17D5CB94-E369-4255-AF1A-42128626D6AC}" srcId="{5100D71E-DCFD-4C3C-BA3A-2B2E752616F6}" destId="{2A177B2C-9C43-4333-869E-AFBF9BEA797D}" srcOrd="0" destOrd="0" parTransId="{0AE74DCF-F878-4F58-B4D6-ED3A044A2FA4}" sibTransId="{DB5A576C-66BD-4070-9AC8-5169CB09CCA7}"/>
    <dgm:cxn modelId="{73A47E7F-93A6-41A2-A14B-D5BC1D71D11F}" srcId="{6DAE2C92-BD1B-430F-BFDA-4558072C36AD}" destId="{03FDD1BD-656A-4BF7-A6E5-4E237CD2D69D}" srcOrd="1" destOrd="0" parTransId="{8CC3F258-63C0-49C4-A34C-10CCD7326250}" sibTransId="{C1C5AE18-7A17-4797-A9AD-F77568FB957B}"/>
    <dgm:cxn modelId="{CAF18D32-AA63-4A39-AEC0-54897BF6FDC3}" type="presParOf" srcId="{6D60B3C4-761D-4B1D-BCEB-B162A047954C}" destId="{A65BA56F-133A-47B5-A6A5-3C238EE8E525}" srcOrd="0" destOrd="0" presId="urn:microsoft.com/office/officeart/2005/8/layout/hList7"/>
    <dgm:cxn modelId="{79A76434-D357-41DA-BC93-25A49633DDDE}" type="presParOf" srcId="{6D60B3C4-761D-4B1D-BCEB-B162A047954C}" destId="{4DC11F4C-DC6E-49E2-B064-BAE8EA93D916}" srcOrd="1" destOrd="0" presId="urn:microsoft.com/office/officeart/2005/8/layout/hList7"/>
    <dgm:cxn modelId="{D619EBCB-32D9-4BA5-BDF0-111AD3EE7BB9}" type="presParOf" srcId="{4DC11F4C-DC6E-49E2-B064-BAE8EA93D916}" destId="{6F4566E2-B708-4EF6-AF73-57640A1A89D7}" srcOrd="0" destOrd="0" presId="urn:microsoft.com/office/officeart/2005/8/layout/hList7"/>
    <dgm:cxn modelId="{69EFFE4F-5662-481C-86BE-6108C56AE07C}" type="presParOf" srcId="{6F4566E2-B708-4EF6-AF73-57640A1A89D7}" destId="{E887582C-150E-426E-9CF8-9864B92FB304}" srcOrd="0" destOrd="0" presId="urn:microsoft.com/office/officeart/2005/8/layout/hList7"/>
    <dgm:cxn modelId="{6C14E642-01C1-4924-B9E2-6F688E6A2505}" type="presParOf" srcId="{6F4566E2-B708-4EF6-AF73-57640A1A89D7}" destId="{C0E098AB-8068-4AD1-9944-F2F2F398E1C1}" srcOrd="1" destOrd="0" presId="urn:microsoft.com/office/officeart/2005/8/layout/hList7"/>
    <dgm:cxn modelId="{14CB530E-A2AE-4912-8AD4-3A81DF379800}" type="presParOf" srcId="{6F4566E2-B708-4EF6-AF73-57640A1A89D7}" destId="{D2A3E3CA-5EF0-4BA2-AFFE-C7EADD70C9ED}" srcOrd="2" destOrd="0" presId="urn:microsoft.com/office/officeart/2005/8/layout/hList7"/>
    <dgm:cxn modelId="{CF26F1AA-05D7-45FD-B9DB-B4292D18108B}" type="presParOf" srcId="{6F4566E2-B708-4EF6-AF73-57640A1A89D7}" destId="{3C1D79AC-97BA-4738-A2EA-0F0987736490}" srcOrd="3" destOrd="0" presId="urn:microsoft.com/office/officeart/2005/8/layout/hList7"/>
    <dgm:cxn modelId="{74C5667F-4F69-4277-8B99-D3F7DE42C9A1}" type="presParOf" srcId="{4DC11F4C-DC6E-49E2-B064-BAE8EA93D916}" destId="{436387EC-B7AF-4751-9C15-ED75DE4E4042}" srcOrd="1" destOrd="0" presId="urn:microsoft.com/office/officeart/2005/8/layout/hList7"/>
    <dgm:cxn modelId="{B9F69D28-8A77-46B6-B2BC-6418F6B000CA}" type="presParOf" srcId="{4DC11F4C-DC6E-49E2-B064-BAE8EA93D916}" destId="{AD054BE4-6885-47FC-B009-B61CCC0770FD}" srcOrd="2" destOrd="0" presId="urn:microsoft.com/office/officeart/2005/8/layout/hList7"/>
    <dgm:cxn modelId="{9203DEC6-3114-4BC3-AD5E-360DF9167606}" type="presParOf" srcId="{AD054BE4-6885-47FC-B009-B61CCC0770FD}" destId="{26D4374B-FA28-4154-AC10-D74DCD764B70}" srcOrd="0" destOrd="0" presId="urn:microsoft.com/office/officeart/2005/8/layout/hList7"/>
    <dgm:cxn modelId="{5F88CFDE-B0E0-419C-BD91-2602A268783D}" type="presParOf" srcId="{AD054BE4-6885-47FC-B009-B61CCC0770FD}" destId="{C1E0B713-FD57-44C4-A0FB-94100D92D29D}" srcOrd="1" destOrd="0" presId="urn:microsoft.com/office/officeart/2005/8/layout/hList7"/>
    <dgm:cxn modelId="{64647705-F954-4B02-90F4-6B158E798FF7}" type="presParOf" srcId="{AD054BE4-6885-47FC-B009-B61CCC0770FD}" destId="{FDF72BE3-09A7-403C-A3CA-20A38FFE80F9}" srcOrd="2" destOrd="0" presId="urn:microsoft.com/office/officeart/2005/8/layout/hList7"/>
    <dgm:cxn modelId="{D821FD9D-B156-4492-969D-EEB223B95EFF}" type="presParOf" srcId="{AD054BE4-6885-47FC-B009-B61CCC0770FD}" destId="{066346DD-5965-415B-9DC0-B5FF9AA13654}" srcOrd="3" destOrd="0" presId="urn:microsoft.com/office/officeart/2005/8/layout/hList7"/>
    <dgm:cxn modelId="{108B995E-B928-4A90-8852-F26D14845299}" type="presParOf" srcId="{4DC11F4C-DC6E-49E2-B064-BAE8EA93D916}" destId="{C620659B-EE16-45D8-9103-58C506F2B6AC}" srcOrd="3" destOrd="0" presId="urn:microsoft.com/office/officeart/2005/8/layout/hList7"/>
    <dgm:cxn modelId="{7710C105-2680-42FF-81DC-7EEA814D7504}" type="presParOf" srcId="{4DC11F4C-DC6E-49E2-B064-BAE8EA93D916}" destId="{79EB5E1D-2D52-40F3-A5F1-60B8E62ADED5}" srcOrd="4" destOrd="0" presId="urn:microsoft.com/office/officeart/2005/8/layout/hList7"/>
    <dgm:cxn modelId="{E28573CB-4A3B-418D-867C-ED03C9286DF6}" type="presParOf" srcId="{79EB5E1D-2D52-40F3-A5F1-60B8E62ADED5}" destId="{B602B972-B176-4FA1-AE77-02ED9B37A562}" srcOrd="0" destOrd="0" presId="urn:microsoft.com/office/officeart/2005/8/layout/hList7"/>
    <dgm:cxn modelId="{80584B5D-F0DA-4867-A1FF-A5164B1B971E}" type="presParOf" srcId="{79EB5E1D-2D52-40F3-A5F1-60B8E62ADED5}" destId="{23B1D2F2-A6BD-49EF-B3CC-60787687E51F}" srcOrd="1" destOrd="0" presId="urn:microsoft.com/office/officeart/2005/8/layout/hList7"/>
    <dgm:cxn modelId="{9D48C439-D3CD-4C39-A878-5EA116AA64E2}" type="presParOf" srcId="{79EB5E1D-2D52-40F3-A5F1-60B8E62ADED5}" destId="{81A41C38-D32B-45EF-A5F2-1FDDE1E2CC89}" srcOrd="2" destOrd="0" presId="urn:microsoft.com/office/officeart/2005/8/layout/hList7"/>
    <dgm:cxn modelId="{A6A338B8-68E6-434D-ACE1-B85A0C0AC570}" type="presParOf" srcId="{79EB5E1D-2D52-40F3-A5F1-60B8E62ADED5}" destId="{573A848D-9FCA-4B26-80AA-72007B24D051}" srcOrd="3" destOrd="0" presId="urn:microsoft.com/office/officeart/2005/8/layout/hList7"/>
    <dgm:cxn modelId="{F618B1CD-F1D1-4DA4-AE93-8DD02BC96E32}" type="presParOf" srcId="{4DC11F4C-DC6E-49E2-B064-BAE8EA93D916}" destId="{DADB3B27-CD34-41F1-8928-C7AFEF05DB00}" srcOrd="5" destOrd="0" presId="urn:microsoft.com/office/officeart/2005/8/layout/hList7"/>
    <dgm:cxn modelId="{94F21F50-665E-4ABD-AE62-38FB8F7A0CB2}" type="presParOf" srcId="{4DC11F4C-DC6E-49E2-B064-BAE8EA93D916}" destId="{A3D04269-EE26-4D4C-BAA9-F24ABBF3ECE0}" srcOrd="6" destOrd="0" presId="urn:microsoft.com/office/officeart/2005/8/layout/hList7"/>
    <dgm:cxn modelId="{CDA56801-3D78-4C43-A7E0-D90D9C19BCBF}" type="presParOf" srcId="{A3D04269-EE26-4D4C-BAA9-F24ABBF3ECE0}" destId="{A41D0861-4BFF-4F72-BB9F-DDB25DF02012}" srcOrd="0" destOrd="0" presId="urn:microsoft.com/office/officeart/2005/8/layout/hList7"/>
    <dgm:cxn modelId="{469B9EF2-1296-469C-8C6C-6B112CC02D72}" type="presParOf" srcId="{A3D04269-EE26-4D4C-BAA9-F24ABBF3ECE0}" destId="{203DB930-BFC8-4209-9CB0-AC6D0E6B431D}" srcOrd="1" destOrd="0" presId="urn:microsoft.com/office/officeart/2005/8/layout/hList7"/>
    <dgm:cxn modelId="{C5067CC5-3E4E-4ECB-95D5-6450F8F77BFB}" type="presParOf" srcId="{A3D04269-EE26-4D4C-BAA9-F24ABBF3ECE0}" destId="{F9547036-1837-4AA6-9675-A741446A81A6}" srcOrd="2" destOrd="0" presId="urn:microsoft.com/office/officeart/2005/8/layout/hList7"/>
    <dgm:cxn modelId="{EA2E3CB0-D250-4E5A-AC28-05EC73177396}" type="presParOf" srcId="{A3D04269-EE26-4D4C-BAA9-F24ABBF3ECE0}" destId="{67651F92-69D4-4626-A2BF-B26FD70A4CCE}" srcOrd="3" destOrd="0" presId="urn:microsoft.com/office/officeart/2005/8/layout/hList7"/>
  </dgm:cxnLst>
  <dgm:bg/>
  <dgm:whole/>
</dgm:dataModel>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705A8D9-D011-48F6-B540-13A8894A5E82}" type="datetimeFigureOut">
              <a:rPr lang="he-IL" smtClean="0"/>
              <a:pPr/>
              <a:t>י"ח/אדר א/תשס"ח</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7E6EA6A-1105-45E2-894C-6A7478AEBB33}"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C67CFBA-DF3A-47F8-9723-3D6057FB1B9F}" type="slidenum">
              <a:rPr lang="he-IL" smtClean="0"/>
              <a:pPr/>
              <a:t>11</a:t>
            </a:fld>
            <a:endParaRPr lang="en-US" smtClean="0"/>
          </a:p>
        </p:txBody>
      </p:sp>
      <p:sp>
        <p:nvSpPr>
          <p:cNvPr id="16387" name="正方形/長方形 133121"/>
          <p:cNvSpPr>
            <a:spLocks noGrp="1" noRot="1" noChangeAspect="1" noChangeArrowheads="1" noTextEdit="1"/>
          </p:cNvSpPr>
          <p:nvPr>
            <p:ph type="sldImg"/>
          </p:nvPr>
        </p:nvSpPr>
        <p:spPr>
          <a:ln cap="flat" algn="ctr">
            <a:headEnd type="none" w="med" len="med"/>
            <a:tailEnd type="none" w="med" len="med"/>
          </a:ln>
        </p:spPr>
      </p:sp>
      <p:sp>
        <p:nvSpPr>
          <p:cNvPr id="16388" name="正方形/長方形 133122"/>
          <p:cNvSpPr>
            <a:spLocks noGrp="1" noChangeArrowheads="1"/>
          </p:cNvSpPr>
          <p:nvPr>
            <p:ph type="body" idx="1"/>
          </p:nvPr>
        </p:nvSpPr>
        <p:spPr>
          <a:noFill/>
          <a:ln/>
        </p:spPr>
        <p:txBody>
          <a:bodyPr/>
          <a:lstStyle/>
          <a:p>
            <a:pPr>
              <a:lnSpc>
                <a:spcPct val="80000"/>
              </a:lnSpc>
              <a:spcBef>
                <a:spcPct val="0"/>
              </a:spcBef>
            </a:pPr>
            <a:endParaRPr lang="he-IL" sz="800" smtClean="0"/>
          </a:p>
        </p:txBody>
      </p:sp>
      <p:sp>
        <p:nvSpPr>
          <p:cNvPr id="16389" name="正方形/長方形 133123"/>
          <p:cNvSpPr>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rtl="1" eaLnBrk="0">
              <a:spcBef>
                <a:spcPct val="0"/>
              </a:spcBef>
            </a:pPr>
            <a:fld id="{0028E445-9ADF-432D-9A9C-75CD7FE2575E}" type="slidenum">
              <a:rPr lang="he-IL" sz="1800">
                <a:effectLst/>
                <a:latin typeface="Calibri" pitchFamily="34" charset="0"/>
              </a:rPr>
              <a:pPr algn="r" rtl="1" eaLnBrk="0">
                <a:spcBef>
                  <a:spcPct val="0"/>
                </a:spcBef>
              </a:pPr>
              <a:t>11</a:t>
            </a:fld>
            <a:endParaRPr lang="en-US" sz="1200">
              <a:effectLst/>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C99F430-4C39-4E9F-852F-BF78BD459599}" type="slidenum">
              <a:rPr lang="he-IL"/>
              <a:pPr/>
              <a:t>75</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92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3"/>
          <p:cNvSpPr>
            <a:spLocks noGrp="1" noChangeArrowheads="1"/>
          </p:cNvSpPr>
          <p:nvPr>
            <p:ph type="dt" sz="quarter" idx="1"/>
          </p:nvPr>
        </p:nvSpPr>
        <p:spPr/>
        <p:txBody>
          <a:bodyPr/>
          <a:lstStyle/>
          <a:p>
            <a:pPr>
              <a:defRPr/>
            </a:pPr>
            <a:fld id="{32D6A62D-E5AD-4877-A93D-97FB55616703}" type="datetime8">
              <a:rPr lang="en-US" smtClean="0">
                <a:latin typeface="Arial" pitchFamily="34" charset="0"/>
              </a:rPr>
              <a:pPr>
                <a:defRPr/>
              </a:pPr>
              <a:t>2/24/2008 5:17 PM</a:t>
            </a:fld>
            <a:endParaRPr lang="en-US" smtClean="0">
              <a:latin typeface="Arial" pitchFamily="34" charset="0"/>
            </a:endParaRPr>
          </a:p>
        </p:txBody>
      </p:sp>
      <p:sp>
        <p:nvSpPr>
          <p:cNvPr id="55299" name="Rectangle 6"/>
          <p:cNvSpPr>
            <a:spLocks noGrp="1" noChangeArrowheads="1"/>
          </p:cNvSpPr>
          <p:nvPr>
            <p:ph type="ftr" sz="quarter" idx="4"/>
          </p:nvPr>
        </p:nvSpPr>
        <p:spPr/>
        <p:txBody>
          <a:bodyPr/>
          <a:lstStyle/>
          <a:p>
            <a:pPr>
              <a:defRPr/>
            </a:pPr>
            <a:r>
              <a:rPr lang="en-US" smtClean="0">
                <a:latin typeface="Arial" pitchFamily="34" charset="0"/>
              </a:rPr>
              <a:t>© 2005 Microsoft Corporation. All rights reserved.</a:t>
            </a:r>
          </a:p>
          <a:p>
            <a:pPr>
              <a:defRPr/>
            </a:pPr>
            <a:r>
              <a:rPr lang="en-US" smtClean="0">
                <a:latin typeface="Arial" pitchFamily="34" charset="0"/>
              </a:rPr>
              <a:t>This presentation is for informational purposes only. Microsoft makes no warranties, express or implied, in this summary.</a:t>
            </a:r>
          </a:p>
        </p:txBody>
      </p:sp>
      <p:sp>
        <p:nvSpPr>
          <p:cNvPr id="55300" name="Rectangle 7"/>
          <p:cNvSpPr>
            <a:spLocks noGrp="1" noChangeArrowheads="1"/>
          </p:cNvSpPr>
          <p:nvPr>
            <p:ph type="sldNum" sz="quarter" idx="5"/>
          </p:nvPr>
        </p:nvSpPr>
        <p:spPr/>
        <p:txBody>
          <a:bodyPr/>
          <a:lstStyle/>
          <a:p>
            <a:pPr>
              <a:defRPr/>
            </a:pPr>
            <a:fld id="{5F4CF751-1D02-419F-8ADD-DD1231236B8A}" type="slidenum">
              <a:rPr lang="en-US" smtClean="0">
                <a:latin typeface="Arial" pitchFamily="34" charset="0"/>
              </a:rPr>
              <a:pPr>
                <a:defRPr/>
              </a:pPr>
              <a:t>100</a:t>
            </a:fld>
            <a:endParaRPr lang="en-US" smtClean="0">
              <a:latin typeface="Arial" pitchFamily="34" charset="0"/>
            </a:endParaRPr>
          </a:p>
        </p:txBody>
      </p:sp>
      <p:sp>
        <p:nvSpPr>
          <p:cNvPr id="55301" name="Shape 4"/>
          <p:cNvSpPr txBox="1">
            <a:spLocks noGrp="1" noChangeArrowheads="1"/>
          </p:cNvSpPr>
          <p:nvPr/>
        </p:nvSpPr>
        <p:spPr bwMode="auto">
          <a:xfrm>
            <a:off x="3884613" y="8684926"/>
            <a:ext cx="2971800" cy="457513"/>
          </a:xfrm>
          <a:prstGeom prst="rect">
            <a:avLst/>
          </a:prstGeom>
          <a:noFill/>
          <a:ln w="9525">
            <a:noFill/>
            <a:miter lim="800000"/>
            <a:headEnd/>
            <a:tailEnd/>
          </a:ln>
        </p:spPr>
        <p:txBody>
          <a:bodyPr lIns="91428" tIns="45714" rIns="91428" bIns="45714" anchor="b"/>
          <a:lstStyle/>
          <a:p>
            <a:pPr algn="r" defTabSz="912813"/>
            <a:fld id="{F5A0B8FA-8888-43BC-9C76-7C9241CE20D9}" type="slidenum">
              <a:rPr lang="en-US" sz="1200">
                <a:latin typeface="Arial" pitchFamily="34" charset="0"/>
              </a:rPr>
              <a:pPr algn="r" defTabSz="912813"/>
              <a:t>100</a:t>
            </a:fld>
            <a:endParaRPr lang="en-US" sz="1200">
              <a:latin typeface="Arial" pitchFamily="34" charset="0"/>
            </a:endParaRPr>
          </a:p>
        </p:txBody>
      </p:sp>
      <p:sp>
        <p:nvSpPr>
          <p:cNvPr id="8" name="Notes Placeholder 7"/>
          <p:cNvSpPr>
            <a:spLocks noGrp="1"/>
          </p:cNvSpPr>
          <p:nvPr>
            <p:ph type="body" idx="1"/>
          </p:nvPr>
        </p:nvSpPr>
        <p:spPr/>
        <p:txBody>
          <a:bodyPr>
            <a:normAutofit/>
          </a:bodyPr>
          <a:lstStyle/>
          <a:p>
            <a:pPr marL="228600" indent="-228600">
              <a:buFontTx/>
              <a:buNone/>
              <a:defRPr/>
            </a:pPr>
            <a:endParaRPr lang="en-US" sz="1000" dirty="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E6EA6A-1105-45E2-894C-6A7478AEBB33}" type="slidenum">
              <a:rPr lang="he-IL" smtClean="0"/>
              <a:pPr/>
              <a:t>111</a:t>
            </a:fld>
            <a:endParaRPr lang="he-I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…\Windows SDK\v6.0\Samples\</a:t>
            </a:r>
            <a:r>
              <a:rPr lang="en-US" dirty="0" err="1" smtClean="0"/>
              <a:t>SysMgmt</a:t>
            </a:r>
            <a:r>
              <a:rPr lang="en-US" dirty="0" smtClean="0"/>
              <a:t>\MMC</a:t>
            </a:r>
            <a:r>
              <a:rPr lang="en-US" baseline="0" dirty="0" smtClean="0"/>
              <a:t>3.0</a:t>
            </a:r>
          </a:p>
          <a:p>
            <a:pPr algn="l" rtl="0"/>
            <a:r>
              <a:rPr lang="en-US" baseline="0" dirty="0" smtClean="0"/>
              <a:t>Take the </a:t>
            </a:r>
            <a:r>
              <a:rPr lang="en-US" baseline="0" dirty="0" err="1" smtClean="0"/>
              <a:t>HtmlView</a:t>
            </a:r>
            <a:r>
              <a:rPr lang="en-US" baseline="0" dirty="0" smtClean="0"/>
              <a:t> sample and navigate to some other address</a:t>
            </a:r>
          </a:p>
          <a:p>
            <a:pPr algn="l" rtl="0"/>
            <a:r>
              <a:rPr lang="en-US" baseline="0" dirty="0" err="1" smtClean="0"/>
              <a:t>InstallUtil</a:t>
            </a:r>
            <a:r>
              <a:rPr lang="en-US" baseline="0" dirty="0" smtClean="0"/>
              <a:t> to install, and then open in MMC</a:t>
            </a:r>
            <a:endParaRPr lang="en-US" dirty="0"/>
          </a:p>
        </p:txBody>
      </p:sp>
      <p:sp>
        <p:nvSpPr>
          <p:cNvPr id="4" name="Slide Number Placeholder 3"/>
          <p:cNvSpPr>
            <a:spLocks noGrp="1"/>
          </p:cNvSpPr>
          <p:nvPr>
            <p:ph type="sldNum" sz="quarter" idx="10"/>
          </p:nvPr>
        </p:nvSpPr>
        <p:spPr/>
        <p:txBody>
          <a:bodyPr/>
          <a:lstStyle/>
          <a:p>
            <a:fld id="{77E6EA6A-1105-45E2-894C-6A7478AEBB33}" type="slidenum">
              <a:rPr lang="he-IL" smtClean="0"/>
              <a:pPr/>
              <a:t>112</a:t>
            </a:fld>
            <a:endParaRPr lang="he-I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p:txBody>
          <a:bodyPr>
            <a:normAutofit/>
          </a:bodyPr>
          <a:lstStyle/>
          <a:p>
            <a:r>
              <a:rPr lang="en-US" dirty="0" smtClean="0"/>
              <a:t>In IIS7,</a:t>
            </a:r>
            <a:r>
              <a:rPr lang="en-US" baseline="0" dirty="0" smtClean="0"/>
              <a:t> rather than have a fixed set of functions in the pipeline, the </a:t>
            </a:r>
            <a:r>
              <a:rPr lang="en-US" baseline="0" dirty="0" err="1" smtClean="0"/>
              <a:t>feautres</a:t>
            </a:r>
            <a:r>
              <a:rPr lang="en-US" baseline="0" dirty="0" smtClean="0"/>
              <a:t> were modularized. Each feature is contained in a module that  exists as an </a:t>
            </a:r>
            <a:r>
              <a:rPr lang="en-US" baseline="0" dirty="0" err="1" smtClean="0"/>
              <a:t>execcutable</a:t>
            </a:r>
            <a:r>
              <a:rPr lang="en-US" baseline="0" dirty="0" smtClean="0"/>
              <a:t> that is “wired up” to service requests in the pipeline when certain events occur. As a result, we can not actually remove the code for features we don’t require and add entirely new modules written with .NET (managed), or native code (C++).  Developers are far more productive in these languages. As a result. IIS 7 can be made to do precisely what your business requires. IF you want to add specialized redirection, reverse proxy, authentication, or auditing systems, for example – this is much easier to do.</a:t>
            </a:r>
          </a:p>
          <a:p>
            <a:endParaRPr lang="en-US" baseline="0" dirty="0" smtClean="0"/>
          </a:p>
          <a:p>
            <a:r>
              <a:rPr lang="en-US" baseline="0" dirty="0" smtClean="0"/>
              <a:t>What does this mean for an IT Pro? It means that IIS 7 will be doing things that you haven’t seen a web server do before. It will be useful in more places, and in more ways than you initially imagine. </a:t>
            </a:r>
          </a:p>
          <a:p>
            <a:endParaRPr lang="en-US" baseline="0" dirty="0" smtClean="0"/>
          </a:p>
          <a:p>
            <a:r>
              <a:rPr lang="en-US" baseline="0" dirty="0" smtClean="0"/>
              <a:t>In addition, IIS 7 modularity has many other benefits and is built into more than just the pipeline.</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Delegation – server level, Feature Delegation</a:t>
            </a:r>
            <a:r>
              <a:rPr lang="en-US" baseline="0" dirty="0" smtClean="0"/>
              <a:t> (can be done to site level)</a:t>
            </a:r>
          </a:p>
          <a:p>
            <a:pPr algn="l" rtl="0"/>
            <a:r>
              <a:rPr lang="en-US" baseline="0" dirty="0" smtClean="0"/>
              <a:t>Define users (Windows or IIS Manager users)</a:t>
            </a:r>
            <a:endParaRPr lang="en-US" dirty="0" smtClean="0"/>
          </a:p>
        </p:txBody>
      </p:sp>
      <p:sp>
        <p:nvSpPr>
          <p:cNvPr id="4" name="Slide Number Placeholder 3"/>
          <p:cNvSpPr>
            <a:spLocks noGrp="1"/>
          </p:cNvSpPr>
          <p:nvPr>
            <p:ph type="sldNum" sz="quarter" idx="10"/>
          </p:nvPr>
        </p:nvSpPr>
        <p:spPr/>
        <p:txBody>
          <a:bodyPr/>
          <a:lstStyle/>
          <a:p>
            <a:fld id="{77E6EA6A-1105-45E2-894C-6A7478AEBB33}" type="slidenum">
              <a:rPr lang="he-IL" smtClean="0"/>
              <a:pPr/>
              <a:t>119</a:t>
            </a:fld>
            <a:endParaRPr lang="he-I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Configure</a:t>
            </a:r>
            <a:r>
              <a:rPr lang="en-US" baseline="0" dirty="0" smtClean="0"/>
              <a:t> diagnostics and look at the logs (%</a:t>
            </a:r>
            <a:r>
              <a:rPr lang="en-US" baseline="0" dirty="0" err="1" smtClean="0"/>
              <a:t>systemdrive</a:t>
            </a:r>
            <a:r>
              <a:rPr lang="en-US" baseline="0" dirty="0" smtClean="0"/>
              <a:t>%\</a:t>
            </a:r>
            <a:r>
              <a:rPr lang="en-US" baseline="0" dirty="0" err="1" smtClean="0"/>
              <a:t>inetpub</a:t>
            </a:r>
            <a:r>
              <a:rPr lang="en-US" baseline="0" dirty="0" smtClean="0"/>
              <a:t>\logs)</a:t>
            </a:r>
            <a:endParaRPr lang="en-US" dirty="0"/>
          </a:p>
        </p:txBody>
      </p:sp>
      <p:sp>
        <p:nvSpPr>
          <p:cNvPr id="4" name="Slide Number Placeholder 3"/>
          <p:cNvSpPr>
            <a:spLocks noGrp="1"/>
          </p:cNvSpPr>
          <p:nvPr>
            <p:ph type="sldNum" sz="quarter" idx="10"/>
          </p:nvPr>
        </p:nvSpPr>
        <p:spPr/>
        <p:txBody>
          <a:bodyPr/>
          <a:lstStyle/>
          <a:p>
            <a:fld id="{77E6EA6A-1105-45E2-894C-6A7478AEBB33}" type="slidenum">
              <a:rPr lang="he-IL" smtClean="0"/>
              <a:pPr/>
              <a:t>122</a:t>
            </a:fld>
            <a:endParaRPr lang="he-I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Create web</a:t>
            </a:r>
            <a:r>
              <a:rPr lang="en-US" baseline="0" dirty="0" smtClean="0"/>
              <a:t> site based on C:\inetpub\CopyrightImages</a:t>
            </a:r>
          </a:p>
          <a:p>
            <a:pPr algn="l" rtl="0"/>
            <a:r>
              <a:rPr lang="en-US" baseline="0" dirty="0" smtClean="0"/>
              <a:t>Enable directory browsing</a:t>
            </a:r>
          </a:p>
          <a:p>
            <a:pPr algn="l" rtl="0"/>
            <a:r>
              <a:rPr lang="en-US" baseline="0" dirty="0" smtClean="0"/>
              <a:t>Add handler for JPG files</a:t>
            </a:r>
          </a:p>
          <a:p>
            <a:pPr algn="l" rtl="0"/>
            <a:r>
              <a:rPr lang="en-US" baseline="0" dirty="0" smtClean="0"/>
              <a:t>Test in IE</a:t>
            </a:r>
          </a:p>
          <a:p>
            <a:pPr algn="l" rtl="0"/>
            <a:r>
              <a:rPr lang="en-US" baseline="0" dirty="0" smtClean="0"/>
              <a:t>Add output caching for JPG files</a:t>
            </a:r>
          </a:p>
          <a:p>
            <a:pPr algn="l" rtl="0"/>
            <a:r>
              <a:rPr lang="en-US" baseline="0" dirty="0" smtClean="0"/>
              <a:t>Test in IE</a:t>
            </a:r>
          </a:p>
        </p:txBody>
      </p:sp>
      <p:sp>
        <p:nvSpPr>
          <p:cNvPr id="4" name="Slide Number Placeholder 3"/>
          <p:cNvSpPr>
            <a:spLocks noGrp="1"/>
          </p:cNvSpPr>
          <p:nvPr>
            <p:ph type="sldNum" sz="quarter" idx="10"/>
          </p:nvPr>
        </p:nvSpPr>
        <p:spPr/>
        <p:txBody>
          <a:bodyPr/>
          <a:lstStyle/>
          <a:p>
            <a:fld id="{77E6EA6A-1105-45E2-894C-6A7478AEBB33}" type="slidenum">
              <a:rPr lang="he-IL" smtClean="0"/>
              <a:pPr/>
              <a:t>123</a:t>
            </a:fld>
            <a:endParaRPr lang="he-I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hape 4"/>
          <p:cNvSpPr>
            <a:spLocks noGrp="1" noChangeArrowheads="1"/>
          </p:cNvSpPr>
          <p:nvPr>
            <p:ph type="sldNum" sz="quarter" idx="5"/>
          </p:nvPr>
        </p:nvSpPr>
        <p:spPr>
          <a:noFill/>
        </p:spPr>
        <p:txBody>
          <a:bodyPr/>
          <a:lstStyle/>
          <a:p>
            <a:fld id="{89BC9BE5-C43C-47A1-98DD-F48F685AA222}" type="slidenum">
              <a:rPr lang="en-US" smtClean="0">
                <a:latin typeface="Arial" pitchFamily="34" charset="0"/>
              </a:rPr>
              <a:pPr/>
              <a:t>127</a:t>
            </a:fld>
            <a:endParaRPr lang="en-US" smtClean="0">
              <a:latin typeface="Arial" pitchFamily="34" charset="0"/>
            </a:endParaRPr>
          </a:p>
        </p:txBody>
      </p:sp>
      <p:sp>
        <p:nvSpPr>
          <p:cNvPr id="46083" name="Rectangle 94209"/>
          <p:cNvSpPr>
            <a:spLocks noGrp="1" noRot="1" noChangeAspect="1" noChangeArrowheads="1" noTextEdit="1"/>
          </p:cNvSpPr>
          <p:nvPr>
            <p:ph type="sldImg"/>
          </p:nvPr>
        </p:nvSpPr>
        <p:spPr>
          <a:noFill/>
          <a:ln cap="flat">
            <a:headEnd type="none" w="med" len="med"/>
            <a:tailEnd type="none" w="med" len="med"/>
          </a:ln>
        </p:spPr>
      </p:sp>
      <p:sp>
        <p:nvSpPr>
          <p:cNvPr id="46084" name="Rectangle 899074"/>
          <p:cNvSpPr>
            <a:spLocks noGrp="1" noChangeArrowheads="1"/>
          </p:cNvSpPr>
          <p:nvPr>
            <p:ph type="body" idx="1"/>
          </p:nvPr>
        </p:nvSpPr>
        <p:spPr>
          <a:noFill/>
          <a:ln/>
        </p:spPr>
        <p:txBody>
          <a:bodyPr/>
          <a:lstStyle/>
          <a:p>
            <a:pPr marL="228600" indent="-228600" eaLnBrk="1" hangingPunct="1"/>
            <a:r>
              <a:rPr lang="en-US" dirty="0" smtClean="0">
                <a:latin typeface="Arial" pitchFamily="34" charset="0"/>
              </a:rPr>
              <a:t>Because Windows Vista and Windows Server “Longhorn” are built as part of a single development project, they share a number of new technologies across networking, storage, security and management. Although many of these enhancements apply to either Windows Vista or Windows Server “Longhorn”, when organizations deploy both operating systems, they will see how the combined client-server infrastructure provides even greater advantages.</a:t>
            </a:r>
            <a:endParaRPr lang="en-US" dirty="0" smtClean="0">
              <a:latin typeface="Calibri" pitchFamily="34" charset="0"/>
            </a:endParaRPr>
          </a:p>
          <a:p>
            <a:pPr marL="228600" indent="-228600" eaLnBrk="1" hangingPunct="1"/>
            <a:endParaRPr lang="en-US" dirty="0" smtClean="0">
              <a:latin typeface="Arial" pitchFamily="34" charset="0"/>
            </a:endParaRPr>
          </a:p>
          <a:p>
            <a:pPr marL="228600" indent="-228600" eaLnBrk="1" hangingPunct="1"/>
            <a:r>
              <a:rPr lang="en-US" dirty="0" smtClean="0">
                <a:latin typeface="Arial" pitchFamily="34" charset="0"/>
              </a:rPr>
              <a:t>IT professionals who are administering a Windows Vista / Windows Server “Longhorn” infrastructure will notice many improvements in how they control and manage their environment.</a:t>
            </a:r>
          </a:p>
          <a:p>
            <a:pPr marL="228600" indent="-228600" eaLnBrk="1" hangingPunct="1">
              <a:buFontTx/>
              <a:buChar char="•"/>
            </a:pPr>
            <a:r>
              <a:rPr lang="en-US" dirty="0" smtClean="0">
                <a:latin typeface="Arial" pitchFamily="34" charset="0"/>
              </a:rPr>
              <a:t>Maintenance is greatly simplified by the use of a single model for updates and service packs across client and server.</a:t>
            </a:r>
          </a:p>
          <a:p>
            <a:pPr marL="228600" indent="-228600" eaLnBrk="1" hangingPunct="1">
              <a:buFontTx/>
              <a:buChar char="•"/>
            </a:pPr>
            <a:r>
              <a:rPr lang="en-US" dirty="0" smtClean="0">
                <a:latin typeface="Arial" pitchFamily="34" charset="0"/>
              </a:rPr>
              <a:t>Client computers can monitor for specific events and forward to Windows Server “Longhorn” for centralized monitoring and reporting.</a:t>
            </a:r>
          </a:p>
          <a:p>
            <a:pPr marL="228600" indent="-228600" eaLnBrk="1" hangingPunct="1">
              <a:buFontTx/>
              <a:buChar char="•"/>
            </a:pPr>
            <a:r>
              <a:rPr lang="en-US" dirty="0" smtClean="0">
                <a:latin typeface="Arial" pitchFamily="34" charset="0"/>
              </a:rPr>
              <a:t>Windows Deployment Services provides much faster and more reliable operating system deployment.</a:t>
            </a:r>
          </a:p>
          <a:p>
            <a:pPr marL="228600" indent="-228600" eaLnBrk="1" hangingPunct="1">
              <a:buFontTx/>
              <a:buChar char="•"/>
            </a:pPr>
            <a:r>
              <a:rPr lang="en-US" dirty="0" smtClean="0">
                <a:latin typeface="Arial" pitchFamily="34" charset="0"/>
              </a:rPr>
              <a:t>Network Access Protection features on Windows Server “Longhorn” ensure that Windows Vista clients connecting to the network are compliant with security policies and restricted from accessing network resources if not.</a:t>
            </a:r>
          </a:p>
          <a:p>
            <a:pPr marL="228600" indent="-228600" eaLnBrk="1" hangingPunct="1">
              <a:buFontTx/>
              <a:buChar char="•"/>
            </a:pPr>
            <a:endParaRPr lang="en-US" dirty="0" smtClean="0">
              <a:latin typeface="Arial" pitchFamily="34" charset="0"/>
            </a:endParaRPr>
          </a:p>
          <a:p>
            <a:pPr marL="228600" indent="-228600" eaLnBrk="1" hangingPunct="1"/>
            <a:r>
              <a:rPr lang="en-US" dirty="0" smtClean="0">
                <a:latin typeface="Arial" pitchFamily="34" charset="0"/>
              </a:rPr>
              <a:t>The reliability, scalability and overall responsiveness of the infrastructure are greatly increased by improvements made to both Windows Vista and Windows Server “Longhorn”</a:t>
            </a:r>
          </a:p>
          <a:p>
            <a:pPr marL="228600" indent="-228600" eaLnBrk="1" hangingPunct="1">
              <a:buFontTx/>
              <a:buChar char="•"/>
            </a:pPr>
            <a:r>
              <a:rPr lang="en-US" dirty="0" smtClean="0">
                <a:latin typeface="Arial" pitchFamily="34" charset="0"/>
              </a:rPr>
              <a:t>Clients can render print jobs locally before sending to print servers to reduce the load on the server and  increase its availability.</a:t>
            </a:r>
          </a:p>
          <a:p>
            <a:pPr marL="228600" indent="-228600" eaLnBrk="1" hangingPunct="1">
              <a:buFontTx/>
              <a:buChar char="•"/>
            </a:pPr>
            <a:r>
              <a:rPr lang="en-US" dirty="0" smtClean="0">
                <a:latin typeface="Arial" pitchFamily="34" charset="0"/>
              </a:rPr>
              <a:t>Server resources are cached locally so that they are available even if the server is not, with copies automatically updating when the client and server are reconnected.</a:t>
            </a:r>
          </a:p>
          <a:p>
            <a:pPr marL="228600" indent="-228600" eaLnBrk="1" hangingPunct="1">
              <a:buFontTx/>
              <a:buChar char="•"/>
            </a:pPr>
            <a:r>
              <a:rPr lang="en-US" dirty="0" smtClean="0">
                <a:latin typeface="Arial" pitchFamily="34" charset="0"/>
              </a:rPr>
              <a:t>Applications or scripts that need to run on both client and server can take advantage of the Transactional File System to reduce the risk of error during file and registry operations and roll back to a known good state in the event of failure or cancellation.</a:t>
            </a:r>
          </a:p>
          <a:p>
            <a:pPr marL="228600" indent="-228600" eaLnBrk="1" hangingPunct="1">
              <a:buFontTx/>
              <a:buChar char="•"/>
            </a:pPr>
            <a:r>
              <a:rPr lang="en-US" dirty="0" smtClean="0">
                <a:latin typeface="Arial" pitchFamily="34" charset="0"/>
              </a:rPr>
              <a:t>Policies can be created to ensure greater Quality of Service for certain applications or services that require prioritization of network bandwidth between client and server.</a:t>
            </a:r>
          </a:p>
          <a:p>
            <a:pPr marL="228600" indent="-228600" eaLnBrk="1" hangingPunct="1">
              <a:buFontTx/>
              <a:buChar char="•"/>
            </a:pPr>
            <a:endParaRPr lang="en-US" dirty="0" smtClean="0">
              <a:latin typeface="Arial" pitchFamily="34" charset="0"/>
            </a:endParaRPr>
          </a:p>
          <a:p>
            <a:pPr marL="228600" indent="-228600" eaLnBrk="1" hangingPunct="1"/>
            <a:r>
              <a:rPr lang="en-US" dirty="0" smtClean="0">
                <a:latin typeface="Arial" pitchFamily="34" charset="0"/>
              </a:rPr>
              <a:t>Windows Vista clients connecting to networks where Windows Server “Longhorn” has been deployed can experience greatly improved communication speeds and reliability.</a:t>
            </a:r>
          </a:p>
          <a:p>
            <a:pPr marL="228600" indent="-228600" eaLnBrk="1" hangingPunct="1">
              <a:buFontTx/>
              <a:buChar char="•"/>
            </a:pPr>
            <a:r>
              <a:rPr lang="en-US" dirty="0" smtClean="0">
                <a:latin typeface="Arial" pitchFamily="34" charset="0"/>
              </a:rPr>
              <a:t>Searching Windows Server “Longhorn” servers from a Windows Vista client avails of enhanced indexing and caching technologies on both to provide huge performance gains across the enterprise.</a:t>
            </a:r>
          </a:p>
          <a:p>
            <a:pPr marL="228600" indent="-228600" eaLnBrk="1" hangingPunct="1">
              <a:buFontTx/>
              <a:buChar char="•"/>
            </a:pPr>
            <a:r>
              <a:rPr lang="en-US" dirty="0" smtClean="0">
                <a:latin typeface="Arial" pitchFamily="34" charset="0"/>
              </a:rPr>
              <a:t>Native IPv6 support across all client and server services creates a more scalable and reliable network, while the rewritten TCP/IP stack makes network communication much faster and efficient.</a:t>
            </a:r>
          </a:p>
          <a:p>
            <a:pPr marL="228600" indent="-228600" eaLnBrk="1" hangingPunct="1">
              <a:buFontTx/>
              <a:buChar char="•"/>
            </a:pPr>
            <a:r>
              <a:rPr lang="en-US" dirty="0" smtClean="0">
                <a:latin typeface="Arial" pitchFamily="34" charset="0"/>
              </a:rPr>
              <a:t>The new Server Message Block 2.0 protocol provides a number of communication enhancements, including greater performance when connecting to file shares over high-latency links and better security through the use of mutual authentication and message signing.</a:t>
            </a:r>
          </a:p>
          <a:p>
            <a:pPr marL="228600" indent="-228600" eaLnBrk="1" hangingPunct="1">
              <a:buFontTx/>
              <a:buChar char="•"/>
            </a:pPr>
            <a:r>
              <a:rPr lang="en-US" dirty="0" smtClean="0">
                <a:latin typeface="Arial" pitchFamily="34" charset="0"/>
              </a:rPr>
              <a:t>Terminal Services on Windows Server “Longhorn” have many improvements, including providing Windows Vista clients with remote access to internal resources through an HTTP gateway and seamless remote applications that run as if on the local desktop.</a:t>
            </a:r>
          </a:p>
          <a:p>
            <a:pPr marL="228600" indent="-228600" eaLnBrk="1" hangingPunct="1">
              <a:buFontTx/>
              <a:buChar char="•"/>
            </a:pPr>
            <a:endParaRPr lang="en-US" dirty="0" smtClean="0">
              <a:latin typeface="Arial" pitchFamily="34" charset="0"/>
            </a:endParaRPr>
          </a:p>
          <a:p>
            <a:pPr marL="228600" indent="-228600" eaLnBrk="1" hangingPunct="1">
              <a:buFontTx/>
              <a:buChar char="•"/>
            </a:pPr>
            <a:r>
              <a:rPr lang="en-US" dirty="0" smtClean="0">
                <a:latin typeface="Arial" pitchFamily="34" charset="0"/>
              </a:rPr>
              <a:t>-------------------------------WDS-------------------------------------------</a:t>
            </a:r>
          </a:p>
          <a:p>
            <a:pPr marL="228600" indent="-228600" eaLnBrk="1" hangingPunct="1">
              <a:buFontTx/>
              <a:buChar char="•"/>
            </a:pPr>
            <a:endParaRPr lang="en-US" dirty="0" smtClean="0">
              <a:latin typeface="Arial" pitchFamily="34" charset="0"/>
            </a:endParaRPr>
          </a:p>
          <a:p>
            <a:pPr marL="228600" indent="-228600" eaLnBrk="1" hangingPunct="1"/>
            <a:r>
              <a:rPr lang="en-CA" dirty="0" smtClean="0">
                <a:latin typeface="Arial" pitchFamily="34" charset="0"/>
              </a:rPr>
              <a:t>After your systems engineers design the client platform, you need to find a way to deploy the application to all your computers. With previous versions of Windows, most enterprises used a technique called </a:t>
            </a:r>
            <a:r>
              <a:rPr lang="en-CA" i="1" dirty="0" smtClean="0">
                <a:latin typeface="Arial" pitchFamily="34" charset="0"/>
              </a:rPr>
              <a:t>imaging</a:t>
            </a:r>
            <a:r>
              <a:rPr lang="en-CA" dirty="0" smtClean="0">
                <a:latin typeface="Arial" pitchFamily="34" charset="0"/>
              </a:rPr>
              <a:t>, in which an operating system and applications are deployed to computers as a single file. With Longhorn, everyone will use imaging, even if you decide to install Longhorn one-at-a-time by walking to every computer with a CD-ROM in your hand. You won’t have to do that, though, because Longhorn makes automated deployments and migrations easy.</a:t>
            </a:r>
          </a:p>
          <a:p>
            <a:pPr marL="228600" indent="-228600" eaLnBrk="1" hangingPunct="1"/>
            <a:r>
              <a:rPr lang="en-CA" dirty="0" smtClean="0">
                <a:latin typeface="Arial" pitchFamily="34" charset="0"/>
              </a:rPr>
              <a:t>First, the Windows Imaging Format (WIM) makes imaging a breeze compared with non-Microsoft tools you might have used in the past. A single image will work on almost any hardware, without any regional restrictions. So, you won’t need to maintain as many images, which should save you huge amounts of time. You can even add drivers, components, and updates to images without starting the imaged operating system, which should save you hours each time there’s an update. For a more thorough discussion about Longhorn deployment improvements, read Jerry Honeycutt’s article “Disk Imaging with </a:t>
            </a:r>
            <a:r>
              <a:rPr lang="en-CA" dirty="0" err="1" smtClean="0">
                <a:latin typeface="Arial" pitchFamily="34" charset="0"/>
              </a:rPr>
              <a:t>XImag</a:t>
            </a:r>
            <a:r>
              <a:rPr lang="en-CA" dirty="0" smtClean="0">
                <a:latin typeface="Arial" pitchFamily="34" charset="0"/>
              </a:rPr>
              <a:t>”</a:t>
            </a:r>
          </a:p>
          <a:p>
            <a:pPr marL="228600" indent="-228600" eaLnBrk="1" hangingPunct="1"/>
            <a:endParaRPr lang="en-CA" dirty="0" smtClean="0">
              <a:latin typeface="Arial" pitchFamily="34" charset="0"/>
            </a:endParaRPr>
          </a:p>
          <a:p>
            <a:pPr marL="228600" indent="-228600" eaLnBrk="1" hangingPunct="1"/>
            <a:r>
              <a:rPr lang="en-CA" dirty="0" smtClean="0">
                <a:latin typeface="Arial" pitchFamily="34" charset="0"/>
              </a:rPr>
              <a:t>----------------------------------RECOVERY AND TROUBLESHOOTING------------------------------------------</a:t>
            </a:r>
          </a:p>
          <a:p>
            <a:pPr marL="228600" indent="-228600" eaLnBrk="1" hangingPunct="1"/>
            <a:endParaRPr lang="en-CA" dirty="0" smtClean="0">
              <a:latin typeface="Arial" pitchFamily="34" charset="0"/>
            </a:endParaRPr>
          </a:p>
          <a:p>
            <a:pPr marL="228600" indent="-228600" eaLnBrk="1" hangingPunct="1"/>
            <a:r>
              <a:rPr lang="en-CA" dirty="0" smtClean="0">
                <a:latin typeface="Arial" pitchFamily="34" charset="0"/>
              </a:rPr>
              <a:t>Every support center operator has been forced to work late at some point because an executive was having problems with his or her computer and absolutely had to get the problem fixed that night. Longhorn won’t make executives less demanding, but it will help you solve their problems faster and might even fix the problem before the executive has his or her assistant call you. </a:t>
            </a:r>
          </a:p>
          <a:p>
            <a:pPr marL="228600" indent="-228600" eaLnBrk="1" hangingPunct="1"/>
            <a:r>
              <a:rPr lang="en-CA" dirty="0" smtClean="0">
                <a:latin typeface="Arial" pitchFamily="34" charset="0"/>
              </a:rPr>
              <a:t>Help files in Longhorn are much more usable, and almost any user should be able to understand them—even the executives. You can add your own content to Help and Support Center so that users can get assistance with both internal network resources and custom applications. Troubleshooting tools can be customized, and you can escalate unresolved problems directly to your internal support center. Error messages in Longhorn are more meaningful than in earlier versions of Windows and will help users troubleshoot simple problems for themselves, instead of requiring them to call you. </a:t>
            </a:r>
          </a:p>
          <a:p>
            <a:pPr marL="228600" indent="-228600" eaLnBrk="1" hangingPunct="1"/>
            <a:r>
              <a:rPr lang="en-CA" dirty="0" smtClean="0">
                <a:latin typeface="Arial" pitchFamily="34" charset="0"/>
              </a:rPr>
              <a:t>Longhorn is designed to fix some of the most serious problems automatically. For example, if system files become corrupted, Windows XP might simply refuse to start. Longhorn, however, can automatically fail over to a recovery partition. Longhorn then presents the user with </a:t>
            </a:r>
            <a:r>
              <a:rPr lang="en-CA" dirty="0" err="1" smtClean="0">
                <a:latin typeface="Arial" pitchFamily="34" charset="0"/>
              </a:rPr>
              <a:t>Startup</a:t>
            </a:r>
            <a:r>
              <a:rPr lang="en-CA" dirty="0" smtClean="0">
                <a:latin typeface="Arial" pitchFamily="34" charset="0"/>
              </a:rPr>
              <a:t> Repair (</a:t>
            </a:r>
            <a:r>
              <a:rPr lang="en-CA" dirty="0" err="1" smtClean="0">
                <a:latin typeface="Arial" pitchFamily="34" charset="0"/>
              </a:rPr>
              <a:t>StR</a:t>
            </a:r>
            <a:r>
              <a:rPr lang="en-CA" dirty="0" smtClean="0">
                <a:latin typeface="Arial" pitchFamily="34" charset="0"/>
              </a:rPr>
              <a:t>), a step-by-step, diagnostics-based </a:t>
            </a:r>
            <a:r>
              <a:rPr lang="en-CA" dirty="0" err="1" smtClean="0">
                <a:latin typeface="Arial" pitchFamily="34" charset="0"/>
              </a:rPr>
              <a:t>troubleshooter</a:t>
            </a:r>
            <a:r>
              <a:rPr lang="en-CA" dirty="0" smtClean="0">
                <a:latin typeface="Arial" pitchFamily="34" charset="0"/>
              </a:rPr>
              <a:t>. </a:t>
            </a:r>
            <a:r>
              <a:rPr lang="en-CA" dirty="0" err="1" smtClean="0">
                <a:latin typeface="Arial" pitchFamily="34" charset="0"/>
              </a:rPr>
              <a:t>StR</a:t>
            </a:r>
            <a:r>
              <a:rPr lang="en-CA" dirty="0" smtClean="0">
                <a:latin typeface="Arial" pitchFamily="34" charset="0"/>
              </a:rPr>
              <a:t> analyzes </a:t>
            </a:r>
            <a:r>
              <a:rPr lang="en-CA" dirty="0" err="1" smtClean="0">
                <a:latin typeface="Arial" pitchFamily="34" charset="0"/>
              </a:rPr>
              <a:t>startup</a:t>
            </a:r>
            <a:r>
              <a:rPr lang="en-CA" dirty="0" smtClean="0">
                <a:latin typeface="Arial" pitchFamily="34" charset="0"/>
              </a:rPr>
              <a:t> logs to determine the cause of the failure and can automatically resolve many problems. If </a:t>
            </a:r>
            <a:r>
              <a:rPr lang="en-CA" dirty="0" err="1" smtClean="0">
                <a:latin typeface="Arial" pitchFamily="34" charset="0"/>
              </a:rPr>
              <a:t>StR</a:t>
            </a:r>
            <a:r>
              <a:rPr lang="en-CA" dirty="0" smtClean="0">
                <a:latin typeface="Arial" pitchFamily="34" charset="0"/>
              </a:rPr>
              <a:t> is unable to resolve a problem, an administrator can choose to roll back the system to the last known working state. If </a:t>
            </a:r>
            <a:r>
              <a:rPr lang="en-CA" dirty="0" err="1" smtClean="0">
                <a:latin typeface="Arial" pitchFamily="34" charset="0"/>
              </a:rPr>
              <a:t>StR</a:t>
            </a:r>
            <a:r>
              <a:rPr lang="en-CA" dirty="0" smtClean="0">
                <a:latin typeface="Arial" pitchFamily="34" charset="0"/>
              </a:rPr>
              <a:t> can’t recover the system, </a:t>
            </a:r>
            <a:r>
              <a:rPr lang="en-CA" dirty="0" err="1" smtClean="0">
                <a:latin typeface="Arial" pitchFamily="34" charset="0"/>
              </a:rPr>
              <a:t>StR</a:t>
            </a:r>
            <a:r>
              <a:rPr lang="en-CA" dirty="0" smtClean="0">
                <a:latin typeface="Arial" pitchFamily="34" charset="0"/>
              </a:rPr>
              <a:t> provides the user with diagnostic information and support options to make troubleshooting easier</a:t>
            </a:r>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06F8B5-C65F-4270-8CFE-4BF58E04C392}" type="slidenum">
              <a:rPr lang="en-US"/>
              <a:pPr/>
              <a:t>17</a:t>
            </a:fld>
            <a:endParaRPr lang="en-US"/>
          </a:p>
        </p:txBody>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C3F41EF-CE8D-41EA-957D-CBE8249C39B1}" type="slidenum">
              <a:rPr lang="he-IL" smtClean="0"/>
              <a:pPr/>
              <a:t>35</a:t>
            </a:fld>
            <a:endParaRPr lang="en-US" smtClean="0"/>
          </a:p>
        </p:txBody>
      </p:sp>
      <p:sp>
        <p:nvSpPr>
          <p:cNvPr id="29699" name="Rectangle 2"/>
          <p:cNvSpPr txBox="1">
            <a:spLocks noGrp="1" noChangeArrowheads="1"/>
          </p:cNvSpPr>
          <p:nvPr/>
        </p:nvSpPr>
        <p:spPr bwMode="auto">
          <a:xfrm>
            <a:off x="3886200" y="0"/>
            <a:ext cx="2971800" cy="457200"/>
          </a:xfrm>
          <a:prstGeom prst="rect">
            <a:avLst/>
          </a:prstGeom>
          <a:noFill/>
          <a:ln w="9525">
            <a:noFill/>
            <a:miter lim="800000"/>
            <a:headEnd/>
            <a:tailEnd/>
          </a:ln>
        </p:spPr>
        <p:txBody>
          <a:bodyPr/>
          <a:lstStyle/>
          <a:p>
            <a:pPr algn="r" rtl="1">
              <a:spcBef>
                <a:spcPct val="0"/>
              </a:spcBef>
            </a:pPr>
            <a:r>
              <a:rPr lang="en-US" sz="1200">
                <a:effectLst/>
                <a:latin typeface="Calibri" pitchFamily="34" charset="0"/>
              </a:rPr>
              <a:t>Software Design Review</a:t>
            </a:r>
          </a:p>
        </p:txBody>
      </p:sp>
      <p:sp>
        <p:nvSpPr>
          <p:cNvPr id="29700" name="Rectangle 3"/>
          <p:cNvSpPr txBox="1">
            <a:spLocks noGrp="1" noChangeArrowheads="1"/>
          </p:cNvSpPr>
          <p:nvPr/>
        </p:nvSpPr>
        <p:spPr bwMode="auto">
          <a:xfrm>
            <a:off x="1588" y="0"/>
            <a:ext cx="2971800" cy="457200"/>
          </a:xfrm>
          <a:prstGeom prst="rect">
            <a:avLst/>
          </a:prstGeom>
          <a:noFill/>
          <a:ln w="9525">
            <a:noFill/>
            <a:miter lim="800000"/>
            <a:headEnd/>
            <a:tailEnd/>
          </a:ln>
        </p:spPr>
        <p:txBody>
          <a:bodyPr/>
          <a:lstStyle/>
          <a:p>
            <a:pPr rtl="1">
              <a:spcBef>
                <a:spcPct val="0"/>
              </a:spcBef>
            </a:pPr>
            <a:fld id="{4C3E6249-00FD-4D73-AF37-715AA8A909E7}" type="datetime8">
              <a:rPr lang="en-US" sz="1200">
                <a:effectLst/>
                <a:latin typeface="Calibri" pitchFamily="34" charset="0"/>
              </a:rPr>
              <a:pPr rtl="1">
                <a:spcBef>
                  <a:spcPct val="0"/>
                </a:spcBef>
              </a:pPr>
              <a:t>2/24/2008 5:16 PM</a:t>
            </a:fld>
            <a:endParaRPr lang="en-US" sz="1200">
              <a:effectLst/>
              <a:latin typeface="Calibri" pitchFamily="34" charset="0"/>
            </a:endParaRPr>
          </a:p>
        </p:txBody>
      </p:sp>
      <p:sp>
        <p:nvSpPr>
          <p:cNvPr id="29701" name="Rectangle 6"/>
          <p:cNvSpPr txBox="1">
            <a:spLocks noGrp="1" noChangeArrowheads="1"/>
          </p:cNvSpPr>
          <p:nvPr/>
        </p:nvSpPr>
        <p:spPr bwMode="auto">
          <a:xfrm>
            <a:off x="3886200" y="8685213"/>
            <a:ext cx="2971800" cy="457200"/>
          </a:xfrm>
          <a:prstGeom prst="rect">
            <a:avLst/>
          </a:prstGeom>
          <a:noFill/>
          <a:ln w="9525">
            <a:noFill/>
            <a:miter lim="800000"/>
            <a:headEnd/>
            <a:tailEnd/>
          </a:ln>
        </p:spPr>
        <p:txBody>
          <a:bodyPr anchor="b"/>
          <a:lstStyle/>
          <a:p>
            <a:pPr algn="r" rtl="1">
              <a:spcBef>
                <a:spcPct val="0"/>
              </a:spcBef>
            </a:pPr>
            <a:r>
              <a:rPr lang="en-US" sz="1200">
                <a:effectLst/>
                <a:latin typeface="Calibri" pitchFamily="34" charset="0"/>
              </a:rPr>
              <a:t>© 2006 Microsoft Corporation. All rights reserved.</a:t>
            </a:r>
          </a:p>
          <a:p>
            <a:pPr algn="r" rtl="1">
              <a:spcBef>
                <a:spcPct val="0"/>
              </a:spcBef>
            </a:pPr>
            <a:r>
              <a:rPr lang="en-US" sz="1200">
                <a:effectLst/>
                <a:latin typeface="Calibri" pitchFamily="34" charset="0"/>
              </a:rPr>
              <a:t>This presentation is for informational purposes only. Microsoft makes no warranties, express or implied, in this summary.</a:t>
            </a:r>
          </a:p>
        </p:txBody>
      </p:sp>
      <p:sp>
        <p:nvSpPr>
          <p:cNvPr id="29702"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spcBef>
                <a:spcPct val="0"/>
              </a:spcBef>
            </a:pPr>
            <a:fld id="{5B339B58-745E-4CD9-9D98-7B1438C361C9}" type="slidenum">
              <a:rPr lang="he-IL" sz="1200">
                <a:effectLst/>
                <a:latin typeface="Calibri" pitchFamily="34" charset="0"/>
              </a:rPr>
              <a:pPr rtl="1">
                <a:spcBef>
                  <a:spcPct val="0"/>
                </a:spcBef>
              </a:pPr>
              <a:t>35</a:t>
            </a:fld>
            <a:endParaRPr lang="en-US" sz="1200">
              <a:effectLst/>
              <a:latin typeface="Calibri" pitchFamily="34" charset="0"/>
            </a:endParaRPr>
          </a:p>
        </p:txBody>
      </p:sp>
      <p:sp>
        <p:nvSpPr>
          <p:cNvPr id="29703" name="Rectangle 2"/>
          <p:cNvSpPr>
            <a:spLocks noGrp="1" noRot="1" noChangeAspect="1" noChangeArrowheads="1" noTextEdit="1"/>
          </p:cNvSpPr>
          <p:nvPr>
            <p:ph type="sldImg"/>
          </p:nvPr>
        </p:nvSpPr>
        <p:spPr>
          <a:ln/>
        </p:spPr>
      </p:sp>
      <p:sp>
        <p:nvSpPr>
          <p:cNvPr id="29704" name="Rectangle 3"/>
          <p:cNvSpPr>
            <a:spLocks noGrp="1" noChangeArrowheads="1"/>
          </p:cNvSpPr>
          <p:nvPr>
            <p:ph type="body" idx="1"/>
          </p:nvPr>
        </p:nvSpPr>
        <p:spPr>
          <a:noFill/>
          <a:ln/>
        </p:spPr>
        <p:txBody>
          <a:bodyPr/>
          <a:lstStyle/>
          <a:p>
            <a:pPr eaLnBrk="1" hangingPunct="1">
              <a:spcBef>
                <a:spcPct val="0"/>
              </a:spcBef>
            </a:pPr>
            <a:endParaRPr lang="he-I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FAEB9AA-76F2-4574-A943-C18315EA1C86}" type="slidenum">
              <a:rPr lang="he-IL" smtClean="0"/>
              <a:pPr/>
              <a:t>42</a:t>
            </a:fld>
            <a:endParaRPr lang="en-US" smtClean="0"/>
          </a:p>
        </p:txBody>
      </p:sp>
      <p:sp>
        <p:nvSpPr>
          <p:cNvPr id="30723" name="Rectangle 3"/>
          <p:cNvSpPr txBox="1">
            <a:spLocks noGrp="1" noChangeArrowheads="1"/>
          </p:cNvSpPr>
          <p:nvPr/>
        </p:nvSpPr>
        <p:spPr bwMode="auto">
          <a:xfrm>
            <a:off x="1588" y="0"/>
            <a:ext cx="2971800" cy="457200"/>
          </a:xfrm>
          <a:prstGeom prst="rect">
            <a:avLst/>
          </a:prstGeom>
          <a:noFill/>
          <a:ln w="9525">
            <a:noFill/>
            <a:miter lim="800000"/>
            <a:headEnd/>
            <a:tailEnd/>
          </a:ln>
        </p:spPr>
        <p:txBody>
          <a:bodyPr/>
          <a:lstStyle/>
          <a:p>
            <a:pPr rtl="1">
              <a:spcBef>
                <a:spcPct val="0"/>
              </a:spcBef>
            </a:pPr>
            <a:fld id="{09A861A7-A5E0-4BED-B10F-EA81052C08C9}" type="datetime8">
              <a:rPr lang="en-US" sz="1200">
                <a:effectLst/>
                <a:latin typeface="Calibri" pitchFamily="34" charset="0"/>
              </a:rPr>
              <a:pPr rtl="1">
                <a:spcBef>
                  <a:spcPct val="0"/>
                </a:spcBef>
              </a:pPr>
              <a:t>2/24/2008 5:16 PM</a:t>
            </a:fld>
            <a:endParaRPr lang="en-US" sz="1200">
              <a:effectLst/>
              <a:latin typeface="Calibri" pitchFamily="34" charset="0"/>
            </a:endParaRPr>
          </a:p>
        </p:txBody>
      </p:sp>
      <p:sp>
        <p:nvSpPr>
          <p:cNvPr id="30724" name="Rectangle 6"/>
          <p:cNvSpPr txBox="1">
            <a:spLocks noGrp="1" noChangeArrowheads="1"/>
          </p:cNvSpPr>
          <p:nvPr/>
        </p:nvSpPr>
        <p:spPr bwMode="auto">
          <a:xfrm>
            <a:off x="3886200" y="8685213"/>
            <a:ext cx="2971800" cy="457200"/>
          </a:xfrm>
          <a:prstGeom prst="rect">
            <a:avLst/>
          </a:prstGeom>
          <a:noFill/>
          <a:ln w="9525">
            <a:noFill/>
            <a:miter lim="800000"/>
            <a:headEnd/>
            <a:tailEnd/>
          </a:ln>
        </p:spPr>
        <p:txBody>
          <a:bodyPr anchor="b"/>
          <a:lstStyle/>
          <a:p>
            <a:pPr algn="r" rtl="1">
              <a:spcBef>
                <a:spcPct val="0"/>
              </a:spcBef>
            </a:pPr>
            <a:r>
              <a:rPr lang="en-US" sz="1200">
                <a:effectLst/>
                <a:latin typeface="Calibri" pitchFamily="34" charset="0"/>
              </a:rPr>
              <a:t>©2005 Microsoft Corporation. All rights reserved.</a:t>
            </a:r>
          </a:p>
          <a:p>
            <a:pPr algn="r" rtl="1" eaLnBrk="0" hangingPunct="0">
              <a:spcBef>
                <a:spcPct val="0"/>
              </a:spcBef>
            </a:pPr>
            <a:r>
              <a:rPr lang="en-US" sz="1200">
                <a:effectLst/>
                <a:latin typeface="Calibri" pitchFamily="34" charset="0"/>
              </a:rPr>
              <a:t>This presentation is for informational purposes only. Microsoft makes no warranties, express or implied, in this summary.</a:t>
            </a:r>
          </a:p>
        </p:txBody>
      </p:sp>
      <p:sp>
        <p:nvSpPr>
          <p:cNvPr id="30725"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spcBef>
                <a:spcPct val="0"/>
              </a:spcBef>
            </a:pPr>
            <a:fld id="{D8B6B40E-2F09-434B-97E3-079C0B3DD9B8}" type="slidenum">
              <a:rPr lang="he-IL" sz="1200">
                <a:effectLst/>
                <a:latin typeface="Calibri" pitchFamily="34" charset="0"/>
              </a:rPr>
              <a:pPr rtl="1">
                <a:spcBef>
                  <a:spcPct val="0"/>
                </a:spcBef>
              </a:pPr>
              <a:t>42</a:t>
            </a:fld>
            <a:endParaRPr lang="en-US" sz="1200">
              <a:effectLst/>
              <a:latin typeface="Calibri" pitchFamily="34" charset="0"/>
            </a:endParaRPr>
          </a:p>
        </p:txBody>
      </p:sp>
      <p:sp>
        <p:nvSpPr>
          <p:cNvPr id="30726" name="Rectangle 2"/>
          <p:cNvSpPr>
            <a:spLocks noGrp="1" noRot="1" noChangeAspect="1" noChangeArrowheads="1" noTextEdit="1"/>
          </p:cNvSpPr>
          <p:nvPr>
            <p:ph type="sldImg"/>
          </p:nvPr>
        </p:nvSpPr>
        <p:spPr>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80FE388-4B7A-4207-9647-3600CD825E23}" type="slidenum">
              <a:rPr lang="he-IL"/>
              <a:pPr/>
              <a:t>47</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E1B13C4-3259-412C-BE93-D47854ADE896}" type="slidenum">
              <a:rPr lang="he-IL"/>
              <a:pPr/>
              <a:t>49</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89B920F-6878-4C42-8F0D-C97E665AA166}" type="slidenum">
              <a:rPr lang="he-IL"/>
              <a:pPr/>
              <a:t>57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155C448-3B59-458C-97CC-16F1D696DD8B}" type="slidenum">
              <a:rPr lang="he-IL"/>
              <a:pPr/>
              <a:t>58</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3F7501B-BFB2-45AD-8BBE-F889EA3C4597}" type="slidenum">
              <a:rPr lang="he-IL"/>
              <a:pPr/>
              <a:t>74</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descr="Picture2"/>
          <p:cNvSpPr>
            <a:spLocks/>
          </p:cNvSpPr>
          <p:nvPr/>
        </p:nvSpPr>
        <p:spPr bwMode="gray">
          <a:xfrm>
            <a:off x="-14288" y="4292600"/>
            <a:ext cx="9164638" cy="2592388"/>
          </a:xfrm>
          <a:custGeom>
            <a:avLst/>
            <a:gdLst/>
            <a:ahLst/>
            <a:cxnLst>
              <a:cxn ang="0">
                <a:pos x="9" y="633"/>
              </a:cxn>
              <a:cxn ang="0">
                <a:pos x="1710" y="1182"/>
              </a:cxn>
              <a:cxn ang="0">
                <a:pos x="5773" y="0"/>
              </a:cxn>
              <a:cxn ang="0">
                <a:pos x="5773" y="1633"/>
              </a:cxn>
              <a:cxn ang="0">
                <a:pos x="0" y="1630"/>
              </a:cxn>
              <a:cxn ang="0">
                <a:pos x="9" y="633"/>
              </a:cxn>
            </a:cxnLst>
            <a:rect l="0" t="0" r="r" b="b"/>
            <a:pathLst>
              <a:path w="5773" h="1633">
                <a:moveTo>
                  <a:pt x="9" y="633"/>
                </a:moveTo>
                <a:cubicBezTo>
                  <a:pt x="27" y="588"/>
                  <a:pt x="695" y="1099"/>
                  <a:pt x="1710" y="1182"/>
                </a:cubicBezTo>
                <a:cubicBezTo>
                  <a:pt x="2725" y="1265"/>
                  <a:pt x="3871" y="1008"/>
                  <a:pt x="5773" y="0"/>
                </a:cubicBezTo>
                <a:lnTo>
                  <a:pt x="5773" y="1633"/>
                </a:lnTo>
                <a:lnTo>
                  <a:pt x="0" y="1630"/>
                </a:lnTo>
                <a:lnTo>
                  <a:pt x="9" y="633"/>
                </a:lnTo>
                <a:close/>
              </a:path>
            </a:pathLst>
          </a:custGeom>
          <a:blipFill dpi="0" rotWithShape="1">
            <a:blip r:embed="rId2"/>
            <a:srcRect/>
            <a:stretch>
              <a:fillRect/>
            </a:stretch>
          </a:blipFill>
          <a:ln w="9525">
            <a:noFill/>
            <a:round/>
            <a:headEnd/>
            <a:tailEnd/>
          </a:ln>
          <a:effectLst/>
        </p:spPr>
        <p:txBody>
          <a:bodyPr/>
          <a:lstStyle/>
          <a:p>
            <a:pPr>
              <a:defRPr/>
            </a:pPr>
            <a:endParaRPr lang="en-US">
              <a:latin typeface="Arial" charset="0"/>
              <a:cs typeface="Arial" charset="0"/>
            </a:endParaRPr>
          </a:p>
        </p:txBody>
      </p:sp>
      <p:grpSp>
        <p:nvGrpSpPr>
          <p:cNvPr id="5" name="Group 3"/>
          <p:cNvGrpSpPr>
            <a:grpSpLocks/>
          </p:cNvGrpSpPr>
          <p:nvPr/>
        </p:nvGrpSpPr>
        <p:grpSpPr bwMode="auto">
          <a:xfrm>
            <a:off x="-14288" y="0"/>
            <a:ext cx="9172576" cy="6124575"/>
            <a:chOff x="-9" y="0"/>
            <a:chExt cx="5778" cy="3858"/>
          </a:xfrm>
        </p:grpSpPr>
        <p:sp>
          <p:nvSpPr>
            <p:cNvPr id="6" name="Freeform 4" descr="Small grid"/>
            <p:cNvSpPr>
              <a:spLocks/>
            </p:cNvSpPr>
            <p:nvPr/>
          </p:nvSpPr>
          <p:spPr bwMode="white">
            <a:xfrm>
              <a:off x="0" y="0"/>
              <a:ext cx="5769" cy="3858"/>
            </a:xfrm>
            <a:custGeom>
              <a:avLst/>
              <a:gdLst/>
              <a:ahLst/>
              <a:cxnLst>
                <a:cxn ang="0">
                  <a:pos x="0" y="3026"/>
                </a:cxn>
                <a:cxn ang="0">
                  <a:pos x="1984" y="3803"/>
                </a:cxn>
                <a:cxn ang="0">
                  <a:pos x="5769" y="2377"/>
                </a:cxn>
                <a:cxn ang="0">
                  <a:pos x="5769" y="0"/>
                </a:cxn>
                <a:cxn ang="0">
                  <a:pos x="18" y="0"/>
                </a:cxn>
                <a:cxn ang="0">
                  <a:pos x="9" y="10"/>
                </a:cxn>
                <a:cxn ang="0">
                  <a:pos x="0" y="3026"/>
                </a:cxn>
              </a:cxnLst>
              <a:rect l="0" t="0" r="r" b="b"/>
              <a:pathLst>
                <a:path w="5769" h="3858">
                  <a:moveTo>
                    <a:pt x="0" y="3026"/>
                  </a:moveTo>
                  <a:cubicBezTo>
                    <a:pt x="70" y="3092"/>
                    <a:pt x="640" y="3748"/>
                    <a:pt x="1984" y="3803"/>
                  </a:cubicBezTo>
                  <a:cubicBezTo>
                    <a:pt x="3328" y="3858"/>
                    <a:pt x="5396" y="2688"/>
                    <a:pt x="5769" y="2377"/>
                  </a:cubicBezTo>
                  <a:lnTo>
                    <a:pt x="5769" y="0"/>
                  </a:lnTo>
                  <a:lnTo>
                    <a:pt x="18" y="0"/>
                  </a:lnTo>
                  <a:lnTo>
                    <a:pt x="9" y="10"/>
                  </a:lnTo>
                  <a:lnTo>
                    <a:pt x="0" y="3026"/>
                  </a:lnTo>
                  <a:close/>
                </a:path>
              </a:pathLst>
            </a:custGeom>
            <a:pattFill prst="smGrid">
              <a:fgClr>
                <a:schemeClr val="bg1"/>
              </a:fgClr>
              <a:bgClr>
                <a:srgbClr val="003D7B"/>
              </a:bgClr>
            </a:pattFill>
            <a:ln w="9525">
              <a:noFill/>
              <a:round/>
              <a:headEnd/>
              <a:tailEnd/>
            </a:ln>
            <a:effectLst/>
          </p:spPr>
          <p:txBody>
            <a:bodyPr/>
            <a:lstStyle/>
            <a:p>
              <a:pPr>
                <a:defRPr/>
              </a:pPr>
              <a:endParaRPr lang="en-US">
                <a:latin typeface="Arial" charset="0"/>
                <a:cs typeface="Arial" charset="0"/>
              </a:endParaRPr>
            </a:p>
          </p:txBody>
        </p:sp>
        <p:sp>
          <p:nvSpPr>
            <p:cNvPr id="7" name="Freeform 5"/>
            <p:cNvSpPr>
              <a:spLocks/>
            </p:cNvSpPr>
            <p:nvPr/>
          </p:nvSpPr>
          <p:spPr bwMode="white">
            <a:xfrm>
              <a:off x="-9" y="0"/>
              <a:ext cx="5769" cy="3858"/>
            </a:xfrm>
            <a:custGeom>
              <a:avLst/>
              <a:gdLst/>
              <a:ahLst/>
              <a:cxnLst>
                <a:cxn ang="0">
                  <a:pos x="0" y="3026"/>
                </a:cxn>
                <a:cxn ang="0">
                  <a:pos x="1984" y="3803"/>
                </a:cxn>
                <a:cxn ang="0">
                  <a:pos x="5769" y="2377"/>
                </a:cxn>
                <a:cxn ang="0">
                  <a:pos x="5769" y="0"/>
                </a:cxn>
                <a:cxn ang="0">
                  <a:pos x="18" y="0"/>
                </a:cxn>
                <a:cxn ang="0">
                  <a:pos x="9" y="10"/>
                </a:cxn>
                <a:cxn ang="0">
                  <a:pos x="0" y="3026"/>
                </a:cxn>
              </a:cxnLst>
              <a:rect l="0" t="0" r="r" b="b"/>
              <a:pathLst>
                <a:path w="5769" h="3858">
                  <a:moveTo>
                    <a:pt x="0" y="3026"/>
                  </a:moveTo>
                  <a:cubicBezTo>
                    <a:pt x="70" y="3092"/>
                    <a:pt x="640" y="3748"/>
                    <a:pt x="1984" y="3803"/>
                  </a:cubicBezTo>
                  <a:cubicBezTo>
                    <a:pt x="3328" y="3858"/>
                    <a:pt x="5396" y="2688"/>
                    <a:pt x="5769" y="2377"/>
                  </a:cubicBezTo>
                  <a:lnTo>
                    <a:pt x="5769" y="0"/>
                  </a:lnTo>
                  <a:lnTo>
                    <a:pt x="18" y="0"/>
                  </a:lnTo>
                  <a:lnTo>
                    <a:pt x="9" y="10"/>
                  </a:lnTo>
                  <a:lnTo>
                    <a:pt x="0" y="3026"/>
                  </a:lnTo>
                  <a:close/>
                </a:path>
              </a:pathLst>
            </a:custGeom>
            <a:gradFill rotWithShape="0">
              <a:gsLst>
                <a:gs pos="0">
                  <a:schemeClr val="bg1">
                    <a:gamma/>
                    <a:shade val="46275"/>
                    <a:invGamma/>
                    <a:alpha val="44000"/>
                  </a:schemeClr>
                </a:gs>
                <a:gs pos="100000">
                  <a:schemeClr val="bg1"/>
                </a:gs>
              </a:gsLst>
              <a:lin ang="5400000" scaled="1"/>
            </a:gradFill>
            <a:ln w="9525">
              <a:noFill/>
              <a:round/>
              <a:headEnd/>
              <a:tailEnd/>
            </a:ln>
            <a:effectLst/>
          </p:spPr>
          <p:txBody>
            <a:bodyPr/>
            <a:lstStyle/>
            <a:p>
              <a:pPr>
                <a:defRPr/>
              </a:pPr>
              <a:endParaRPr lang="en-US">
                <a:latin typeface="Arial" charset="0"/>
                <a:cs typeface="Arial" charset="0"/>
              </a:endParaRPr>
            </a:p>
          </p:txBody>
        </p:sp>
      </p:grpSp>
      <p:sp>
        <p:nvSpPr>
          <p:cNvPr id="8" name="Rectangle 17"/>
          <p:cNvSpPr>
            <a:spLocks noChangeArrowheads="1"/>
          </p:cNvSpPr>
          <p:nvPr/>
        </p:nvSpPr>
        <p:spPr bwMode="auto">
          <a:xfrm>
            <a:off x="2206625" y="6588125"/>
            <a:ext cx="6873875" cy="193675"/>
          </a:xfrm>
          <a:prstGeom prst="rect">
            <a:avLst/>
          </a:prstGeom>
          <a:noFill/>
          <a:ln w="9525">
            <a:noFill/>
            <a:miter lim="800000"/>
            <a:headEnd/>
            <a:tailEnd/>
          </a:ln>
        </p:spPr>
        <p:txBody>
          <a:bodyPr/>
          <a:lstStyle/>
          <a:p>
            <a:pPr eaLnBrk="0" hangingPunct="0">
              <a:defRPr/>
            </a:pPr>
            <a:r>
              <a:rPr lang="en-US" sz="1200">
                <a:latin typeface="Arial" charset="0"/>
                <a:cs typeface="Arial" charset="0"/>
              </a:rPr>
              <a:t>© Copyright SELA Software &amp; Education Labs Ltd. 14-18 Baruch Hirsch St. Bnei Brak  51202 Israel</a:t>
            </a:r>
          </a:p>
        </p:txBody>
      </p:sp>
      <p:pic>
        <p:nvPicPr>
          <p:cNvPr id="9" name="Picture 19" descr="sela logo"/>
          <p:cNvPicPr>
            <a:picLocks noChangeAspect="1" noChangeArrowheads="1"/>
          </p:cNvPicPr>
          <p:nvPr/>
        </p:nvPicPr>
        <p:blipFill>
          <a:blip r:embed="rId3"/>
          <a:srcRect/>
          <a:stretch>
            <a:fillRect/>
          </a:stretch>
        </p:blipFill>
        <p:spPr bwMode="auto">
          <a:xfrm>
            <a:off x="190500" y="6164263"/>
            <a:ext cx="1436688" cy="723900"/>
          </a:xfrm>
          <a:prstGeom prst="rect">
            <a:avLst/>
          </a:prstGeom>
          <a:noFill/>
          <a:ln w="9525">
            <a:noFill/>
            <a:miter lim="800000"/>
            <a:headEnd/>
            <a:tailEnd/>
          </a:ln>
        </p:spPr>
      </p:pic>
      <p:sp>
        <p:nvSpPr>
          <p:cNvPr id="8198" name="Rectangle 6"/>
          <p:cNvSpPr>
            <a:spLocks noGrp="1" noChangeArrowheads="1"/>
          </p:cNvSpPr>
          <p:nvPr>
            <p:ph type="ctrTitle"/>
          </p:nvPr>
        </p:nvSpPr>
        <p:spPr>
          <a:xfrm>
            <a:off x="685800" y="1412875"/>
            <a:ext cx="7772400" cy="1470025"/>
          </a:xfrm>
          <a:effectLst>
            <a:outerShdw dist="53882" dir="2700000" algn="ctr" rotWithShape="0">
              <a:srgbClr val="000000"/>
            </a:outerShdw>
          </a:effectLst>
        </p:spPr>
        <p:txBody>
          <a:bodyPr/>
          <a:lstStyle>
            <a:lvl1pPr>
              <a:defRPr sz="4400"/>
            </a:lvl1pPr>
          </a:lstStyle>
          <a:p>
            <a:r>
              <a:rPr lang="en-US" smtClean="0"/>
              <a:t>Click to edit Master title style</a:t>
            </a:r>
            <a:endParaRPr lang="en-US"/>
          </a:p>
        </p:txBody>
      </p:sp>
      <p:sp>
        <p:nvSpPr>
          <p:cNvPr id="8199" name="Rectangle 7"/>
          <p:cNvSpPr>
            <a:spLocks noGrp="1" noChangeArrowheads="1"/>
          </p:cNvSpPr>
          <p:nvPr>
            <p:ph type="subTitle" idx="1"/>
          </p:nvPr>
        </p:nvSpPr>
        <p:spPr>
          <a:xfrm>
            <a:off x="671530" y="3600456"/>
            <a:ext cx="6400800" cy="685800"/>
          </a:xfrm>
        </p:spPr>
        <p:txBody>
          <a:bodyPr/>
          <a:lstStyle>
            <a:lvl1pPr marL="0" indent="0" algn="l">
              <a:buFontTx/>
              <a:buNone/>
              <a:defRPr sz="2800"/>
            </a:lvl1pPr>
          </a:lstStyle>
          <a:p>
            <a:r>
              <a:rPr lang="en-US" smtClean="0"/>
              <a:t>Click to edit Master subtitle style</a:t>
            </a:r>
            <a:endParaRPr lang="en-US" dirty="0"/>
          </a:p>
        </p:txBody>
      </p:sp>
    </p:spTree>
  </p:cSld>
  <p:clrMapOvr>
    <a:masterClrMapping/>
  </p:clrMapOvr>
  <p:transition>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lgn="l" rtl="0">
              <a:defRPr/>
            </a:lvl1pPr>
            <a:lvl2pPr algn="l" rtl="0">
              <a:defRPr/>
            </a:lvl2pPr>
            <a:lvl3pPr algn="l" rtl="0">
              <a:defRPr/>
            </a:lvl3pPr>
            <a:lvl4pPr algn="l" rtl="0">
              <a:defRPr/>
            </a:lvl4pPr>
            <a:lvl5pPr algn="l" rtl="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lvl1pPr algn="l" rtl="0">
              <a:defRPr/>
            </a:lvl1pPr>
            <a:lvl2pPr algn="l" rtl="0">
              <a:defRPr/>
            </a:lvl2pPr>
            <a:lvl3pPr algn="l" rtl="0">
              <a:defRPr/>
            </a:lvl3pPr>
            <a:lvl4pPr algn="l" rtl="0">
              <a:defRPr/>
            </a:lvl4pPr>
            <a:lvl5pPr algn="l" rtl="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sz="half" idx="1"/>
          </p:nvPr>
        </p:nvSpPr>
        <p:spPr>
          <a:xfrm>
            <a:off x="457200" y="1295400"/>
            <a:ext cx="4038600" cy="4830763"/>
          </a:xfrm>
        </p:spPr>
        <p:txBody>
          <a:bodyPr/>
          <a:lstStyle>
            <a:lvl1pPr algn="l" rtl="0">
              <a:defRPr/>
            </a:lvl1pPr>
            <a:lvl2pPr algn="l" rtl="0">
              <a:defRPr/>
            </a:lvl2pPr>
            <a:lvl3pPr algn="l" rtl="0">
              <a:defRPr/>
            </a:lvl3pPr>
            <a:lvl4pPr algn="l" rtl="0">
              <a:defRPr/>
            </a:lvl4pPr>
            <a:lvl5pPr algn="l" rtl="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lgn="l" rtl="0">
              <a:defRPr/>
            </a:lvl1pPr>
            <a:lvl2pPr algn="l" rtl="0">
              <a:defRPr/>
            </a:lvl2pPr>
            <a:lvl3pPr algn="l" rtl="0">
              <a:defRPr/>
            </a:lvl3pPr>
            <a:lvl4pPr algn="l" rtl="0">
              <a:defRPr/>
            </a:lvl4pPr>
            <a:lvl5pPr algn="l" rtl="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bg>
      <p:bgRef idx="1003">
        <a:schemeClr val="bg1"/>
      </p:bgRef>
    </p:bg>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0"/>
            <a:tileRect/>
          </a:gradFill>
          <a:ln w="9525" cap="flat" cmpd="sng" algn="ctr">
            <a:prstDash val="solid"/>
            <a:round/>
            <a:headEnd type="none" w="med" len="med"/>
            <a:tailEnd type="none" w="med" len="med"/>
          </a:ln>
          <a:effectLst/>
        </p:spPr>
        <p:txBody>
          <a:bodyPr rtlCol="1"/>
          <a:lstStyle/>
          <a:p>
            <a:pPr>
              <a:defRPr/>
            </a:pPr>
            <a:endParaRPr lang="he-IL"/>
          </a:p>
        </p:txBody>
      </p:sp>
      <p:sp>
        <p:nvSpPr>
          <p:cNvPr id="2" name="Title 1"/>
          <p:cNvSpPr>
            <a:spLocks noGrp="1"/>
          </p:cNvSpPr>
          <p:nvPr>
            <p:ph type="title"/>
          </p:nvPr>
        </p:nvSpPr>
        <p:spPr/>
        <p:txBody>
          <a:bodyPr/>
          <a:lstStyle>
            <a:lvl1pPr algn="l" rtl="1">
              <a:defRPr/>
            </a:lvl1pPr>
          </a:lstStyle>
          <a:p>
            <a:r>
              <a:rPr lang="en-US" smtClean="0"/>
              <a:t>Click to edit Master title style</a:t>
            </a:r>
            <a:endParaRPr lang="he-IL" dirty="0"/>
          </a:p>
        </p:txBody>
      </p:sp>
      <p:sp>
        <p:nvSpPr>
          <p:cNvPr id="3" name="Content Placeholder 2"/>
          <p:cNvSpPr>
            <a:spLocks noGrp="1"/>
          </p:cNvSpPr>
          <p:nvPr>
            <p:ph idx="1"/>
          </p:nvPr>
        </p:nvSpPr>
        <p:spPr/>
        <p:txBody>
          <a:bodyPr/>
          <a:lstStyle>
            <a:lvl1pPr algn="l" rtl="0">
              <a:defRPr/>
            </a:lvl1pPr>
            <a:lvl2pPr algn="l" rtl="0">
              <a:defRPr/>
            </a:lvl2pPr>
            <a:lvl3pPr algn="l" rtl="0">
              <a:defRPr/>
            </a:lvl3pPr>
            <a:lvl4pPr algn="l" rtl="0">
              <a:defRPr/>
            </a:lvl4pPr>
            <a:lvl5pPr algn="l" rtl="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dirty="0"/>
          </a:p>
        </p:txBody>
      </p:sp>
      <p:sp>
        <p:nvSpPr>
          <p:cNvPr id="5" name="Slide Number Placeholder 3"/>
          <p:cNvSpPr>
            <a:spLocks noGrp="1"/>
          </p:cNvSpPr>
          <p:nvPr>
            <p:ph type="sldNum" sz="quarter" idx="10"/>
          </p:nvPr>
        </p:nvSpPr>
        <p:spPr>
          <a:xfrm>
            <a:off x="8062913" y="6305550"/>
            <a:ext cx="1004887" cy="476250"/>
          </a:xfrm>
          <a:prstGeom prst="rect">
            <a:avLst/>
          </a:prstGeom>
        </p:spPr>
        <p:txBody>
          <a:bodyPr/>
          <a:lstStyle>
            <a:lvl1pPr>
              <a:defRPr smtClean="0">
                <a:effectLst>
                  <a:outerShdw blurRad="38100" dist="38100" dir="2700000" algn="tl">
                    <a:srgbClr val="000000">
                      <a:alpha val="43137"/>
                    </a:srgbClr>
                  </a:outerShdw>
                </a:effectLst>
              </a:defRPr>
            </a:lvl1pPr>
          </a:lstStyle>
          <a:p>
            <a:pPr>
              <a:defRPr/>
            </a:pPr>
            <a:fld id="{53093550-C217-49F4-9C98-866E02AF2788}" type="slidenum">
              <a:rPr lang="he-IL"/>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Text Placeholder 2"/>
          <p:cNvSpPr>
            <a:spLocks noGrp="1"/>
          </p:cNvSpPr>
          <p:nvPr>
            <p:ph type="body"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dirty="0"/>
          </a:p>
        </p:txBody>
      </p:sp>
      <p:sp>
        <p:nvSpPr>
          <p:cNvPr id="4" name="Text Placeholder 3"/>
          <p:cNvSpPr>
            <a:spLocks noGrp="1"/>
          </p:cNvSpPr>
          <p:nvPr>
            <p:ph type="body"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27063" y="1414463"/>
            <a:ext cx="7772400" cy="1409700"/>
          </a:xfrm>
          <a:effectLst>
            <a:outerShdw dist="17961" dir="2700000" algn="ctr" rotWithShape="0">
              <a:schemeClr val="bg2">
                <a:alpha val="50000"/>
              </a:schemeClr>
            </a:outerShdw>
          </a:effectLst>
        </p:spPr>
        <p:txBody>
          <a:bodyPr anchor="ctr"/>
          <a:lstStyle>
            <a:lvl1pPr>
              <a:defRPr/>
            </a:lvl1pPr>
          </a:lstStyle>
          <a:p>
            <a:r>
              <a:rPr lang="en-US" smtClean="0"/>
              <a:t>Click to edit Master title style</a:t>
            </a:r>
            <a:endParaRPr lang="en-US"/>
          </a:p>
        </p:txBody>
      </p:sp>
      <p:sp>
        <p:nvSpPr>
          <p:cNvPr id="5123" name="Rectangle 3"/>
          <p:cNvSpPr>
            <a:spLocks noGrp="1" noChangeArrowheads="1"/>
          </p:cNvSpPr>
          <p:nvPr>
            <p:ph type="subTitle" idx="1"/>
          </p:nvPr>
        </p:nvSpPr>
        <p:spPr>
          <a:xfrm>
            <a:off x="641350" y="4783138"/>
            <a:ext cx="7861300" cy="585787"/>
          </a:xfrm>
        </p:spPr>
        <p:txBody>
          <a:bodyPr anchor="ctr"/>
          <a:lstStyle>
            <a:lvl1pPr marL="0" indent="0">
              <a:spcBef>
                <a:spcPct val="0"/>
              </a:spcBef>
              <a:buFont typeface="Wingdings" pitchFamily="2" charset="2"/>
              <a:buNone/>
              <a:defRPr sz="3600">
                <a:solidFill>
                  <a:schemeClr val="accent1"/>
                </a:solidFill>
              </a:defRPr>
            </a:lvl1pPr>
          </a:lstStyle>
          <a:p>
            <a:r>
              <a:rPr lang="en-US" smtClean="0"/>
              <a:t>Click to edit Master subtitle style</a:t>
            </a: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377825" y="1414463"/>
            <a:ext cx="4117975"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414463"/>
            <a:ext cx="4117975"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gn="l" rtl="0">
              <a:defRPr/>
            </a:lvl1pPr>
            <a:lvl2pPr algn="l" rtl="0">
              <a:defRPr/>
            </a:lvl2pPr>
            <a:lvl3pPr algn="l" rtl="0">
              <a:defRPr/>
            </a:lvl3pPr>
            <a:lvl4pPr algn="l" rtl="0">
              <a:defRPr/>
            </a:lvl4pPr>
            <a:lvl5pPr algn="l" rtl="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244475"/>
            <a:ext cx="2098675" cy="3384550"/>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377825" y="244475"/>
            <a:ext cx="6145213" cy="3384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69219" y="2980835"/>
            <a:ext cx="5009885" cy="1107996"/>
          </a:xfrm>
        </p:spPr>
        <p:txBody>
          <a:bodyPr anchor="b" anchorCtr="0"/>
          <a:lstStyle>
            <a:lvl1pPr>
              <a:lnSpc>
                <a:spcPct val="90000"/>
              </a:lnSpc>
              <a:defRPr sz="4000" spc="-25" baseline="0"/>
            </a:lvl1pPr>
          </a:lstStyle>
          <a:p>
            <a:r>
              <a:rPr lang="en-US" dirty="0" smtClean="0"/>
              <a:t>The Title of the </a:t>
            </a:r>
            <a:br>
              <a:rPr lang="en-US" dirty="0" smtClean="0"/>
            </a:br>
            <a:r>
              <a:rPr lang="en-US" dirty="0" smtClean="0"/>
              <a:t>Presentation</a:t>
            </a:r>
            <a:endParaRPr lang="en-US" dirty="0"/>
          </a:p>
        </p:txBody>
      </p:sp>
      <p:sp>
        <p:nvSpPr>
          <p:cNvPr id="3" name="Subtitle 2"/>
          <p:cNvSpPr>
            <a:spLocks noGrp="1"/>
          </p:cNvSpPr>
          <p:nvPr>
            <p:ph type="subTitle" idx="1"/>
          </p:nvPr>
        </p:nvSpPr>
        <p:spPr>
          <a:xfrm>
            <a:off x="1369220" y="4667253"/>
            <a:ext cx="5146146" cy="288541"/>
          </a:xfrm>
        </p:spPr>
        <p:txBody>
          <a:bodyPr/>
          <a:lstStyle>
            <a:lvl1pPr marL="0" indent="0" algn="l" defTabSz="914253" rtl="0" eaLnBrk="1" latinLnBrk="0" hangingPunct="1">
              <a:lnSpc>
                <a:spcPct val="90000"/>
              </a:lnSpc>
              <a:spcBef>
                <a:spcPts val="0"/>
              </a:spcBef>
              <a:buSzPct val="90000"/>
              <a:buFont typeface="Arial" pitchFamily="34" charset="0"/>
              <a:buNone/>
              <a:defRPr lang="en-US" sz="2100" b="0" i="1" kern="1200" spc="-25" baseline="0" dirty="0">
                <a:solidFill>
                  <a:schemeClr val="bg1"/>
                </a:solidFill>
                <a:latin typeface="Segoe Semibold" pitchFamily="34" charset="0"/>
                <a:ea typeface="+mn-ea"/>
                <a:cs typeface="+mn-cs"/>
              </a:defRPr>
            </a:lvl1pPr>
            <a:lvl2pPr marL="457127" indent="0" algn="ctr">
              <a:buNone/>
              <a:defRPr>
                <a:solidFill>
                  <a:schemeClr val="tx1">
                    <a:tint val="75000"/>
                  </a:schemeClr>
                </a:solidFill>
              </a:defRPr>
            </a:lvl2pPr>
            <a:lvl3pPr marL="914253" indent="0" algn="ctr">
              <a:buNone/>
              <a:defRPr>
                <a:solidFill>
                  <a:schemeClr val="tx1">
                    <a:tint val="75000"/>
                  </a:schemeClr>
                </a:solidFill>
              </a:defRPr>
            </a:lvl3pPr>
            <a:lvl4pPr marL="1371380" indent="0" algn="ctr">
              <a:buNone/>
              <a:defRPr>
                <a:solidFill>
                  <a:schemeClr val="tx1">
                    <a:tint val="75000"/>
                  </a:schemeClr>
                </a:solidFill>
              </a:defRPr>
            </a:lvl4pPr>
            <a:lvl5pPr marL="1828508" indent="0" algn="ctr">
              <a:buNone/>
              <a:defRPr>
                <a:solidFill>
                  <a:schemeClr val="tx1">
                    <a:tint val="75000"/>
                  </a:schemeClr>
                </a:solidFill>
              </a:defRPr>
            </a:lvl5pPr>
            <a:lvl6pPr marL="2285635" indent="0" algn="ctr">
              <a:buNone/>
              <a:defRPr>
                <a:solidFill>
                  <a:schemeClr val="tx1">
                    <a:tint val="75000"/>
                  </a:schemeClr>
                </a:solidFill>
              </a:defRPr>
            </a:lvl6pPr>
            <a:lvl7pPr marL="2742760"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Microsoft Logo Black.png"/>
          <p:cNvPicPr>
            <a:picLocks noChangeAspect="1"/>
          </p:cNvPicPr>
          <p:nvPr/>
        </p:nvPicPr>
        <p:blipFill>
          <a:blip r:embed="rId2" cstate="print">
            <a:lum bright="100000"/>
          </a:blip>
          <a:stretch>
            <a:fillRect/>
          </a:stretch>
        </p:blipFill>
        <p:spPr>
          <a:xfrm>
            <a:off x="8239125" y="311825"/>
            <a:ext cx="785813" cy="129658"/>
          </a:xfrm>
          <a:prstGeom prst="rect">
            <a:avLst/>
          </a:prstGeom>
        </p:spPr>
      </p:pic>
      <p:pic>
        <p:nvPicPr>
          <p:cNvPr id="6" name="Picture 5" descr="Windows Server Longhorn h logo.png"/>
          <p:cNvPicPr>
            <a:picLocks noChangeAspect="1"/>
          </p:cNvPicPr>
          <p:nvPr/>
        </p:nvPicPr>
        <p:blipFill>
          <a:blip r:embed="rId3"/>
          <a:stretch>
            <a:fillRect/>
          </a:stretch>
        </p:blipFill>
        <p:spPr>
          <a:xfrm>
            <a:off x="1365167" y="1491043"/>
            <a:ext cx="5117592" cy="777355"/>
          </a:xfrm>
          <a:prstGeom prst="rect">
            <a:avLst/>
          </a:prstGeom>
        </p:spPr>
      </p:pic>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722313" y="2842339"/>
            <a:ext cx="7690115" cy="1661993"/>
          </a:xfrm>
        </p:spPr>
        <p:txBody>
          <a:bodyPr vert="horz" wrap="square" lIns="0" tIns="0" rIns="0" bIns="0" rtlCol="0" anchor="t">
            <a:spAutoFit/>
          </a:bodyPr>
          <a:lstStyle>
            <a:lvl1pPr algn="l" defTabSz="914253" rtl="0" eaLnBrk="1" latinLnBrk="0" hangingPunct="1">
              <a:lnSpc>
                <a:spcPct val="90000"/>
              </a:lnSpc>
              <a:spcBef>
                <a:spcPct val="0"/>
              </a:spcBef>
              <a:buNone/>
              <a:defRPr lang="en-US" sz="6000" b="0" kern="1200" cap="none" spc="-125" dirty="0">
                <a:ln w="3175">
                  <a:noFill/>
                </a:ln>
                <a:solidFill>
                  <a:srgbClr val="E23828"/>
                </a:solidFill>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667253"/>
            <a:ext cx="7043208" cy="461665"/>
          </a:xfrm>
        </p:spPr>
        <p:txBody>
          <a:bodyPr/>
          <a:lstStyle>
            <a:lvl1pPr marL="0" indent="0" algn="l">
              <a:lnSpc>
                <a:spcPct val="90000"/>
              </a:lnSpc>
              <a:spcBef>
                <a:spcPts val="0"/>
              </a:spcBef>
              <a:buNone/>
              <a:defRPr>
                <a:solidFill>
                  <a:schemeClr val="bg1"/>
                </a:solidFill>
              </a:defRPr>
            </a:lvl1pPr>
            <a:lvl2pPr marL="457127" indent="0" algn="ctr">
              <a:buNone/>
              <a:defRPr>
                <a:solidFill>
                  <a:schemeClr val="tx1">
                    <a:tint val="75000"/>
                  </a:schemeClr>
                </a:solidFill>
              </a:defRPr>
            </a:lvl2pPr>
            <a:lvl3pPr marL="914253" indent="0" algn="ctr">
              <a:buNone/>
              <a:defRPr>
                <a:solidFill>
                  <a:schemeClr val="tx1">
                    <a:tint val="75000"/>
                  </a:schemeClr>
                </a:solidFill>
              </a:defRPr>
            </a:lvl3pPr>
            <a:lvl4pPr marL="1371380" indent="0" algn="ctr">
              <a:buNone/>
              <a:defRPr>
                <a:solidFill>
                  <a:schemeClr val="tx1">
                    <a:tint val="75000"/>
                  </a:schemeClr>
                </a:solidFill>
              </a:defRPr>
            </a:lvl4pPr>
            <a:lvl5pPr marL="1828508" indent="0" algn="ctr">
              <a:buNone/>
              <a:defRPr>
                <a:solidFill>
                  <a:schemeClr val="tx1">
                    <a:tint val="75000"/>
                  </a:schemeClr>
                </a:solidFill>
              </a:defRPr>
            </a:lvl5pPr>
            <a:lvl6pPr marL="2285635" indent="0" algn="ctr">
              <a:buNone/>
              <a:defRPr>
                <a:solidFill>
                  <a:schemeClr val="tx1">
                    <a:tint val="75000"/>
                  </a:schemeClr>
                </a:solidFill>
              </a:defRPr>
            </a:lvl6pPr>
            <a:lvl7pPr marL="2742760"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313" y="857555"/>
            <a:ext cx="7043208" cy="1107996"/>
          </a:xfrm>
        </p:spPr>
        <p:txBody>
          <a:bodyPr vert="horz" lIns="0" tIns="0" rIns="0" bIns="0" rtlCol="0" anchor="b">
            <a:spAutoFit/>
            <a:scene3d>
              <a:camera prst="orthographicFront"/>
              <a:lightRig rig="flat" dir="t"/>
            </a:scene3d>
            <a:sp3d extrusionH="88900" contourW="2540">
              <a:contourClr>
                <a:srgbClr val="F4A234"/>
              </a:contourClr>
            </a:sp3d>
          </a:bodyPr>
          <a:lstStyle>
            <a:lvl1pPr marL="0" indent="0" algn="l" defTabSz="914253" rtl="0" eaLnBrk="1" latinLnBrk="0" hangingPunct="1">
              <a:lnSpc>
                <a:spcPct val="90000"/>
              </a:lnSpc>
              <a:spcBef>
                <a:spcPct val="20000"/>
              </a:spcBef>
              <a:buSzPct val="90000"/>
              <a:buFont typeface="Arial" pitchFamily="34" charset="0"/>
              <a:buNone/>
              <a:defRPr kumimoji="0" lang="en-US" sz="8000" b="1" i="1" u="none" strike="noStrike" kern="1200" cap="none" spc="-250" normalizeH="0" baseline="0" noProof="0" dirty="0" smtClean="0">
                <a:ln w="11430"/>
                <a:gradFill>
                  <a:gsLst>
                    <a:gs pos="0">
                      <a:srgbClr val="E26A28"/>
                    </a:gs>
                    <a:gs pos="62000">
                      <a:srgbClr val="E23828"/>
                    </a:gs>
                  </a:gsLst>
                  <a:lin ang="5400000"/>
                </a:gradFill>
                <a:effectLst/>
                <a:uLnTx/>
                <a:uFillTx/>
                <a:latin typeface="Segoe" pitchFamily="34" charset="0"/>
                <a:ea typeface="+mn-ea"/>
                <a:cs typeface="+mn-cs"/>
              </a:defRPr>
            </a:lvl1pPr>
          </a:lstStyle>
          <a:p>
            <a:pPr lvl="0"/>
            <a:r>
              <a:rPr lang="en-US" dirty="0" smtClean="0"/>
              <a:t>click to…</a:t>
            </a:r>
          </a:p>
        </p:txBody>
      </p:sp>
      <p:pic>
        <p:nvPicPr>
          <p:cNvPr id="6" name="Picture 5" descr="Windows Server Longhorn h logo.png"/>
          <p:cNvPicPr>
            <a:picLocks noChangeAspect="1"/>
          </p:cNvPicPr>
          <p:nvPr/>
        </p:nvPicPr>
        <p:blipFill>
          <a:blip r:embed="rId2"/>
          <a:stretch>
            <a:fillRect/>
          </a:stretch>
        </p:blipFill>
        <p:spPr>
          <a:xfrm>
            <a:off x="6969512" y="6226098"/>
            <a:ext cx="2031562" cy="363397"/>
          </a:xfrm>
          <a:prstGeom prst="rect">
            <a:avLst/>
          </a:prstGeom>
        </p:spPr>
      </p:pic>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buFont typeface="Arial" pitchFamily="34" charset="0"/>
              <a:buChar char="•"/>
              <a:defRPr/>
            </a:lvl1pPr>
            <a:lvl2pPr>
              <a:lnSpc>
                <a:spcPct val="90000"/>
              </a:lnSpc>
              <a:buFont typeface="Arial" pitchFamily="34" charset="0"/>
              <a:buChar char="•"/>
              <a:defRPr/>
            </a:lvl2pPr>
            <a:lvl3pPr>
              <a:lnSpc>
                <a:spcPct val="90000"/>
              </a:lnSpc>
              <a:buFont typeface="Arial" pitchFamily="34" charset="0"/>
              <a:buChar char="•"/>
              <a:defRPr/>
            </a:lvl3pPr>
            <a:lvl4pPr>
              <a:lnSpc>
                <a:spcPct val="90000"/>
              </a:lnSpc>
              <a:buFont typeface="Arial" pitchFamily="34" charset="0"/>
              <a:buChar char="•"/>
              <a:defRPr/>
            </a:lvl4pPr>
            <a:lvl5pPr>
              <a:lnSpc>
                <a:spcPct val="90000"/>
              </a:lnSpc>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dows Server Longhorn h logo.png"/>
          <p:cNvPicPr>
            <a:picLocks noChangeAspect="1"/>
          </p:cNvPicPr>
          <p:nvPr/>
        </p:nvPicPr>
        <p:blipFill>
          <a:blip r:embed="rId2"/>
          <a:stretch>
            <a:fillRect/>
          </a:stretch>
        </p:blipFill>
        <p:spPr>
          <a:xfrm>
            <a:off x="6969512" y="6226098"/>
            <a:ext cx="2031562" cy="363397"/>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lgn="l" rtl="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cove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dows Server Longhorn h logo.png"/>
          <p:cNvPicPr>
            <a:picLocks noChangeAspect="1"/>
          </p:cNvPicPr>
          <p:nvPr/>
        </p:nvPicPr>
        <p:blipFill>
          <a:blip r:embed="rId2"/>
          <a:stretch>
            <a:fillRect/>
          </a:stretch>
        </p:blipFill>
        <p:spPr>
          <a:xfrm>
            <a:off x="6969512" y="6226098"/>
            <a:ext cx="2031562" cy="363397"/>
          </a:xfrm>
          <a:prstGeom prst="rect">
            <a:avLst/>
          </a:prstGeom>
        </p:spPr>
      </p:pic>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4"/>
            <a:ext cx="4114800" cy="2153153"/>
          </a:xfrm>
        </p:spPr>
        <p:txBody>
          <a:bodyPr/>
          <a:lstStyle>
            <a:lvl1pPr marL="339935" indent="-339935">
              <a:lnSpc>
                <a:spcPct val="90000"/>
              </a:lnSpc>
              <a:defRPr sz="2800"/>
            </a:lvl1pPr>
            <a:lvl2pPr marL="673257" indent="-325385">
              <a:lnSpc>
                <a:spcPct val="90000"/>
              </a:lnSpc>
              <a:defRPr sz="2400"/>
            </a:lvl2pPr>
            <a:lvl3pPr marL="953671" indent="-288350">
              <a:lnSpc>
                <a:spcPct val="90000"/>
              </a:lnSpc>
              <a:defRPr sz="2000"/>
            </a:lvl3pPr>
            <a:lvl4pPr marL="1227471" indent="-273800">
              <a:lnSpc>
                <a:spcPct val="90000"/>
              </a:lnSpc>
              <a:defRPr sz="1800"/>
            </a:lvl4pPr>
            <a:lvl5pPr marL="1515819" indent="-28041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4"/>
            <a:ext cx="4114800" cy="2153153"/>
          </a:xfrm>
        </p:spPr>
        <p:txBody>
          <a:bodyPr/>
          <a:lstStyle>
            <a:lvl1pPr marL="347872" indent="-347872">
              <a:lnSpc>
                <a:spcPct val="90000"/>
              </a:lnSpc>
              <a:defRPr sz="2800"/>
            </a:lvl1pPr>
            <a:lvl2pPr marL="673257" indent="-339935">
              <a:lnSpc>
                <a:spcPct val="90000"/>
              </a:lnSpc>
              <a:defRPr sz="2400"/>
            </a:lvl2pPr>
            <a:lvl3pPr marL="961607" indent="-302900">
              <a:lnSpc>
                <a:spcPct val="90000"/>
              </a:lnSpc>
              <a:defRPr sz="2000"/>
            </a:lvl3pPr>
            <a:lvl4pPr marL="1227471" indent="-265864">
              <a:lnSpc>
                <a:spcPct val="90000"/>
              </a:lnSpc>
              <a:defRPr sz="1800"/>
            </a:lvl4pPr>
            <a:lvl5pPr marL="1515819" indent="-273800">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dows Server Longhorn h logo.png"/>
          <p:cNvPicPr>
            <a:picLocks noChangeAspect="1"/>
          </p:cNvPicPr>
          <p:nvPr/>
        </p:nvPicPr>
        <p:blipFill>
          <a:blip r:embed="rId2"/>
          <a:stretch>
            <a:fillRect/>
          </a:stretch>
        </p:blipFill>
        <p:spPr>
          <a:xfrm>
            <a:off x="6969512" y="6226098"/>
            <a:ext cx="2031562" cy="363397"/>
          </a:xfrm>
          <a:prstGeom prst="rect">
            <a:avLst/>
          </a:prstGeom>
        </p:spPr>
      </p:pic>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27" indent="0">
              <a:buNone/>
              <a:defRPr sz="2000" b="1"/>
            </a:lvl2pPr>
            <a:lvl3pPr marL="914253" indent="0">
              <a:buNone/>
              <a:defRPr sz="1800" b="1"/>
            </a:lvl3pPr>
            <a:lvl4pPr marL="1371380" indent="0">
              <a:buNone/>
              <a:defRPr sz="1600" b="1"/>
            </a:lvl4pPr>
            <a:lvl5pPr marL="1828508" indent="0">
              <a:buNone/>
              <a:defRPr sz="1600" b="1"/>
            </a:lvl5pPr>
            <a:lvl6pPr marL="2285635" indent="0">
              <a:buNone/>
              <a:defRPr sz="1600" b="1"/>
            </a:lvl6pPr>
            <a:lvl7pPr marL="2742760"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855893"/>
          </a:xfrm>
        </p:spPr>
        <p:txBody>
          <a:bodyPr/>
          <a:lstStyle>
            <a:lvl1pPr marL="281737" indent="-281737">
              <a:defRPr sz="2300"/>
            </a:lvl1pPr>
            <a:lvl2pPr marL="562151" indent="-265864">
              <a:defRPr sz="2000"/>
            </a:lvl2pPr>
            <a:lvl3pPr marL="813464" indent="-243377">
              <a:defRPr sz="1800"/>
            </a:lvl3pPr>
            <a:lvl4pPr marL="1050228" indent="-228829">
              <a:defRPr sz="1700"/>
            </a:lvl4pPr>
            <a:lvl5pPr marL="1279057" indent="-206342">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4" y="1411553"/>
            <a:ext cx="4117019" cy="692498"/>
          </a:xfrm>
        </p:spPr>
        <p:txBody>
          <a:bodyPr anchor="b"/>
          <a:lstStyle>
            <a:lvl1pPr marL="0" indent="0">
              <a:lnSpc>
                <a:spcPct val="90000"/>
              </a:lnSpc>
              <a:spcBef>
                <a:spcPts val="0"/>
              </a:spcBef>
              <a:buNone/>
              <a:defRPr sz="2500" b="1"/>
            </a:lvl1pPr>
            <a:lvl2pPr marL="457127" indent="0">
              <a:buNone/>
              <a:defRPr sz="2000" b="1"/>
            </a:lvl2pPr>
            <a:lvl3pPr marL="914253" indent="0">
              <a:buNone/>
              <a:defRPr sz="1800" b="1"/>
            </a:lvl3pPr>
            <a:lvl4pPr marL="1371380" indent="0">
              <a:buNone/>
              <a:defRPr sz="1600" b="1"/>
            </a:lvl4pPr>
            <a:lvl5pPr marL="1828508" indent="0">
              <a:buNone/>
              <a:defRPr sz="1600" b="1"/>
            </a:lvl5pPr>
            <a:lvl6pPr marL="2285635" indent="0">
              <a:buNone/>
              <a:defRPr sz="1600" b="1"/>
            </a:lvl6pPr>
            <a:lvl7pPr marL="2742760"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855893"/>
          </a:xfrm>
        </p:spPr>
        <p:txBody>
          <a:bodyPr/>
          <a:lstStyle>
            <a:lvl1pPr marL="296285" indent="-296285">
              <a:defRPr sz="2300"/>
            </a:lvl1pPr>
            <a:lvl2pPr marL="570086" indent="-273800">
              <a:defRPr sz="2000"/>
            </a:lvl2pPr>
            <a:lvl3pPr marL="821400" indent="-244700">
              <a:defRPr sz="1800"/>
            </a:lvl3pPr>
            <a:lvl4pPr marL="1050228" indent="-236766">
              <a:defRPr sz="1700"/>
            </a:lvl4pPr>
            <a:lvl5pPr marL="1279057" indent="-220892">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Windows Server Longhorn h logo.png"/>
          <p:cNvPicPr>
            <a:picLocks noChangeAspect="1"/>
          </p:cNvPicPr>
          <p:nvPr/>
        </p:nvPicPr>
        <p:blipFill>
          <a:blip r:embed="rId2"/>
          <a:stretch>
            <a:fillRect/>
          </a:stretch>
        </p:blipFill>
        <p:spPr>
          <a:xfrm>
            <a:off x="6969512" y="6226098"/>
            <a:ext cx="2031562" cy="363397"/>
          </a:xfrm>
          <a:prstGeom prst="rect">
            <a:avLst/>
          </a:prstGeom>
        </p:spPr>
      </p:pic>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descr="Windows Server Longhorn h logo.png"/>
          <p:cNvPicPr>
            <a:picLocks noChangeAspect="1"/>
          </p:cNvPicPr>
          <p:nvPr/>
        </p:nvPicPr>
        <p:blipFill>
          <a:blip r:embed="rId2"/>
          <a:stretch>
            <a:fillRect/>
          </a:stretch>
        </p:blipFill>
        <p:spPr>
          <a:xfrm>
            <a:off x="6969512" y="6226098"/>
            <a:ext cx="2031562" cy="363397"/>
          </a:xfrm>
          <a:prstGeom prst="rect">
            <a:avLst/>
          </a:prstGeom>
        </p:spPr>
      </p:pic>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dows Server Longhorn h logo.png"/>
          <p:cNvPicPr>
            <a:picLocks noChangeAspect="1"/>
          </p:cNvPicPr>
          <p:nvPr/>
        </p:nvPicPr>
        <p:blipFill>
          <a:blip r:embed="rId2"/>
          <a:stretch>
            <a:fillRect/>
          </a:stretch>
        </p:blipFill>
        <p:spPr>
          <a:xfrm>
            <a:off x="6969512" y="6226098"/>
            <a:ext cx="2031562" cy="363397"/>
          </a:xfrm>
          <a:prstGeom prst="rect">
            <a:avLst/>
          </a:prstGeom>
        </p:spPr>
      </p:pic>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descr="Windows Server Longhorn h logo.png"/>
          <p:cNvPicPr>
            <a:picLocks noChangeAspect="1"/>
          </p:cNvPicPr>
          <p:nvPr/>
        </p:nvPicPr>
        <p:blipFill>
          <a:blip r:embed="rId2"/>
          <a:stretch>
            <a:fillRect/>
          </a:stretch>
        </p:blipFill>
        <p:spPr>
          <a:xfrm>
            <a:off x="6969512" y="6226098"/>
            <a:ext cx="2031562" cy="363397"/>
          </a:xfrm>
          <a:prstGeom prst="rect">
            <a:avLst/>
          </a:prstGeom>
        </p:spPr>
      </p:pic>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WALKIN - Prints in GRAYSCAL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595688" y="3162380"/>
            <a:ext cx="5042958" cy="1107996"/>
          </a:xfrm>
        </p:spPr>
        <p:txBody>
          <a:bodyPr anchor="ctr" anchorCtr="0"/>
          <a:lstStyle>
            <a:lvl1pPr algn="l" defTabSz="914253" rtl="0" eaLnBrk="1" latinLnBrk="0" hangingPunct="1">
              <a:lnSpc>
                <a:spcPct val="90000"/>
              </a:lnSpc>
              <a:spcBef>
                <a:spcPct val="0"/>
              </a:spcBef>
              <a:buNone/>
              <a:tabLst>
                <a:tab pos="119044" algn="l"/>
              </a:tabLst>
              <a:defRPr lang="en-US" sz="4000" b="0" kern="1200" cap="none" spc="-50" baseline="0" dirty="0">
                <a:ln w="3175">
                  <a:noFill/>
                </a:ln>
                <a:solidFill>
                  <a:srgbClr val="E23828"/>
                </a:solidFill>
                <a:effectLst/>
                <a:latin typeface="Segoe" pitchFamily="34" charset="0"/>
                <a:ea typeface="+mn-ea"/>
                <a:cs typeface="Arial" charset="0"/>
              </a:defRPr>
            </a:lvl1pPr>
          </a:lstStyle>
          <a:p>
            <a:r>
              <a:rPr lang="en-US" dirty="0" smtClean="0"/>
              <a:t>The Title of the Presentation</a:t>
            </a:r>
            <a:endParaRPr lang="en-US" dirty="0"/>
          </a:p>
        </p:txBody>
      </p:sp>
      <p:pic>
        <p:nvPicPr>
          <p:cNvPr id="6" name="Picture 5" descr="Microsoft Logo Black.png"/>
          <p:cNvPicPr>
            <a:picLocks noChangeAspect="1"/>
          </p:cNvPicPr>
          <p:nvPr/>
        </p:nvPicPr>
        <p:blipFill>
          <a:blip r:embed="rId2" cstate="print">
            <a:lum bright="100000"/>
          </a:blip>
          <a:stretch>
            <a:fillRect/>
          </a:stretch>
        </p:blipFill>
        <p:spPr>
          <a:xfrm>
            <a:off x="8239125" y="311825"/>
            <a:ext cx="785813" cy="129658"/>
          </a:xfrm>
          <a:prstGeom prst="rect">
            <a:avLst/>
          </a:prstGeom>
        </p:spPr>
      </p:pic>
      <p:sp>
        <p:nvSpPr>
          <p:cNvPr id="5" name="Subtitle 2"/>
          <p:cNvSpPr>
            <a:spLocks noGrp="1"/>
          </p:cNvSpPr>
          <p:nvPr>
            <p:ph type="subTitle" idx="1"/>
          </p:nvPr>
        </p:nvSpPr>
        <p:spPr>
          <a:xfrm>
            <a:off x="3595690" y="4667253"/>
            <a:ext cx="5146146" cy="288541"/>
          </a:xfrm>
        </p:spPr>
        <p:txBody>
          <a:bodyPr/>
          <a:lstStyle>
            <a:lvl1pPr marL="0" indent="0" algn="l" defTabSz="914253" rtl="0" eaLnBrk="1" latinLnBrk="0" hangingPunct="1">
              <a:lnSpc>
                <a:spcPct val="90000"/>
              </a:lnSpc>
              <a:spcBef>
                <a:spcPts val="0"/>
              </a:spcBef>
              <a:buSzPct val="90000"/>
              <a:buFont typeface="Arial" pitchFamily="34" charset="0"/>
              <a:buNone/>
              <a:defRPr lang="en-US" sz="2100" b="0" i="1" kern="1200" spc="-25" baseline="0" dirty="0">
                <a:solidFill>
                  <a:schemeClr val="bg1"/>
                </a:solidFill>
                <a:latin typeface="Segoe Semibold" pitchFamily="34" charset="0"/>
                <a:ea typeface="+mn-ea"/>
                <a:cs typeface="+mn-cs"/>
              </a:defRPr>
            </a:lvl1pPr>
            <a:lvl2pPr marL="457127" indent="0" algn="ctr">
              <a:buNone/>
              <a:defRPr>
                <a:solidFill>
                  <a:schemeClr val="tx1">
                    <a:tint val="75000"/>
                  </a:schemeClr>
                </a:solidFill>
              </a:defRPr>
            </a:lvl2pPr>
            <a:lvl3pPr marL="914253" indent="0" algn="ctr">
              <a:buNone/>
              <a:defRPr>
                <a:solidFill>
                  <a:schemeClr val="tx1">
                    <a:tint val="75000"/>
                  </a:schemeClr>
                </a:solidFill>
              </a:defRPr>
            </a:lvl3pPr>
            <a:lvl4pPr marL="1371380" indent="0" algn="ctr">
              <a:buNone/>
              <a:defRPr>
                <a:solidFill>
                  <a:schemeClr val="tx1">
                    <a:tint val="75000"/>
                  </a:schemeClr>
                </a:solidFill>
              </a:defRPr>
            </a:lvl4pPr>
            <a:lvl5pPr marL="1828508" indent="0" algn="ctr">
              <a:buNone/>
              <a:defRPr>
                <a:solidFill>
                  <a:schemeClr val="tx1">
                    <a:tint val="75000"/>
                  </a:schemeClr>
                </a:solidFill>
              </a:defRPr>
            </a:lvl5pPr>
            <a:lvl6pPr marL="2285635" indent="0" algn="ctr">
              <a:buNone/>
              <a:defRPr>
                <a:solidFill>
                  <a:schemeClr val="tx1">
                    <a:tint val="75000"/>
                  </a:schemeClr>
                </a:solidFill>
              </a:defRPr>
            </a:lvl6pPr>
            <a:lvl7pPr marL="2742760"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indows Server Longhorn h logo.png"/>
          <p:cNvPicPr>
            <a:picLocks noChangeAspect="1"/>
          </p:cNvPicPr>
          <p:nvPr/>
        </p:nvPicPr>
        <p:blipFill>
          <a:blip r:embed="rId3"/>
          <a:stretch>
            <a:fillRect/>
          </a:stretch>
        </p:blipFill>
        <p:spPr>
          <a:xfrm>
            <a:off x="3595687" y="1477188"/>
            <a:ext cx="5117592" cy="777355"/>
          </a:xfrm>
          <a:prstGeom prst="rect">
            <a:avLst/>
          </a:prstGeom>
        </p:spPr>
      </p:pic>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90000"/>
              <a:buFont typeface="Arial" pitchFamily="34" charset="0"/>
              <a:buChar char="•"/>
              <a:defRPr>
                <a:solidFill>
                  <a:schemeClr val="tx2"/>
                </a:solidFill>
              </a:defRPr>
            </a:lvl1pPr>
            <a:lvl2pPr>
              <a:buClr>
                <a:schemeClr val="tx1"/>
              </a:buClr>
              <a:buSzPct val="90000"/>
              <a:buFont typeface="Arial" pitchFamily="34" charset="0"/>
              <a:buChar char="•"/>
              <a:defRPr>
                <a:solidFill>
                  <a:schemeClr val="tx2"/>
                </a:solidFill>
              </a:defRPr>
            </a:lvl2pPr>
            <a:lvl3pPr>
              <a:buClr>
                <a:schemeClr val="tx1"/>
              </a:buClr>
              <a:buSzPct val="90000"/>
              <a:buFont typeface="Arial" pitchFamily="34" charset="0"/>
              <a:buChar char="•"/>
              <a:defRPr>
                <a:solidFill>
                  <a:schemeClr val="tx2"/>
                </a:solidFill>
              </a:defRPr>
            </a:lvl3pPr>
            <a:lvl4pPr>
              <a:buClr>
                <a:schemeClr val="tx1"/>
              </a:buClr>
              <a:buSzPct val="90000"/>
              <a:buFont typeface="Arial" pitchFamily="34" charset="0"/>
              <a:buChar char="•"/>
              <a:defRPr>
                <a:solidFill>
                  <a:schemeClr val="tx2"/>
                </a:solidFill>
              </a:defRPr>
            </a:lvl4pPr>
            <a:lvl5pPr>
              <a:buClr>
                <a:schemeClr val="tx1"/>
              </a:buClr>
              <a:buSzPct val="90000"/>
              <a:buFont typeface="Arial" pitchFamily="34" charset="0"/>
              <a:buChar cha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dows Server Longhorn h logo.png"/>
          <p:cNvPicPr>
            <a:picLocks noChangeAspect="1"/>
          </p:cNvPicPr>
          <p:nvPr/>
        </p:nvPicPr>
        <p:blipFill>
          <a:blip r:embed="rId2"/>
          <a:stretch>
            <a:fillRect/>
          </a:stretch>
        </p:blipFill>
        <p:spPr>
          <a:xfrm>
            <a:off x="6969512" y="6226098"/>
            <a:ext cx="2031562" cy="363397"/>
          </a:xfrm>
          <a:prstGeom prst="rect">
            <a:avLst/>
          </a:prstGeom>
        </p:spPr>
      </p:pic>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90000"/>
              <a:buFont typeface="Arial" pitchFamily="34" charset="0"/>
              <a:buChar char="•"/>
              <a:defRPr>
                <a:solidFill>
                  <a:schemeClr val="tx2"/>
                </a:solidFill>
              </a:defRPr>
            </a:lvl1pPr>
            <a:lvl2pPr>
              <a:buClr>
                <a:schemeClr val="tx1"/>
              </a:buClr>
              <a:buSzPct val="90000"/>
              <a:buFont typeface="Arial" pitchFamily="34" charset="0"/>
              <a:buChar char="•"/>
              <a:defRPr>
                <a:solidFill>
                  <a:schemeClr val="tx2"/>
                </a:solidFill>
              </a:defRPr>
            </a:lvl2pPr>
            <a:lvl3pPr>
              <a:buClr>
                <a:schemeClr val="tx1"/>
              </a:buClr>
              <a:buSzPct val="90000"/>
              <a:buFont typeface="Arial" pitchFamily="34" charset="0"/>
              <a:buChar char="•"/>
              <a:defRPr>
                <a:solidFill>
                  <a:schemeClr val="tx2"/>
                </a:solidFill>
              </a:defRPr>
            </a:lvl3pPr>
            <a:lvl4pPr>
              <a:buClr>
                <a:schemeClr val="tx1"/>
              </a:buClr>
              <a:buSzPct val="90000"/>
              <a:buFont typeface="Arial" pitchFamily="34" charset="0"/>
              <a:buChar char="•"/>
              <a:defRPr>
                <a:solidFill>
                  <a:schemeClr val="tx2"/>
                </a:solidFill>
              </a:defRPr>
            </a:lvl4pPr>
            <a:lvl5pPr>
              <a:buClr>
                <a:schemeClr val="tx1"/>
              </a:buClr>
              <a:buSzPct val="90000"/>
              <a:buFont typeface="Arial" pitchFamily="34" charset="0"/>
              <a:buChar cha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hasCustomPrompt="1"/>
          </p:nvPr>
        </p:nvSpPr>
        <p:spPr>
          <a:xfrm>
            <a:off x="3" y="6238878"/>
            <a:ext cx="9144001" cy="619125"/>
          </a:xfrm>
          <a:solidFill>
            <a:srgbClr val="FFFF99"/>
          </a:solidFill>
        </p:spPr>
        <p:txBody>
          <a:bodyPr wrap="square" lIns="152376" tIns="76188" rIns="152376" bIns="76188"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dirty="0" smtClean="0"/>
              <a:t>Windows Server 2008 for Developers</a:t>
            </a: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ColTx" preserve="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baseline="0">
                <a:solidFill>
                  <a:schemeClr val="bg2"/>
                </a:solidFill>
              </a:defRPr>
            </a:lvl1pPr>
          </a:lstStyle>
          <a:p>
            <a:r>
              <a:rPr lang="en-US" smtClean="0"/>
              <a:t>Click to edit Master title style</a:t>
            </a:r>
            <a:endParaRPr lang="en-US" dirty="0"/>
          </a:p>
        </p:txBody>
      </p:sp>
      <p:sp>
        <p:nvSpPr>
          <p:cNvPr id="3" name="Text Placeholder 2"/>
          <p:cNvSpPr>
            <a:spLocks noGrp="1"/>
          </p:cNvSpPr>
          <p:nvPr>
            <p:ph type="body" sz="half" idx="1"/>
          </p:nvPr>
        </p:nvSpPr>
        <p:spPr>
          <a:xfrm>
            <a:off x="457200" y="1219204"/>
            <a:ext cx="4038600" cy="2153153"/>
          </a:xfrm>
        </p:spPr>
        <p:txBody>
          <a:bodyPr rtlCol="0"/>
          <a:lstStyle>
            <a:lvl1pPr>
              <a:defRPr sz="2800" baseline="0">
                <a:solidFill>
                  <a:schemeClr val="bg2"/>
                </a:solidFill>
              </a:defRPr>
            </a:lvl1pPr>
            <a:lvl2pPr>
              <a:defRPr sz="2400" baseline="0">
                <a:solidFill>
                  <a:schemeClr val="bg2"/>
                </a:solidFill>
              </a:defRPr>
            </a:lvl2pPr>
            <a:lvl3pPr>
              <a:defRPr sz="2000" baseline="0">
                <a:solidFill>
                  <a:schemeClr val="bg2"/>
                </a:solidFill>
              </a:defRPr>
            </a:lvl3pPr>
            <a:lvl4pPr>
              <a:defRPr sz="1800" baseline="0">
                <a:solidFill>
                  <a:schemeClr val="bg2"/>
                </a:solidFill>
              </a:defRPr>
            </a:lvl4pPr>
            <a:lvl5pPr>
              <a:defRPr sz="1800" baseline="0">
                <a:solidFill>
                  <a:schemeClr val="bg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48200" y="1219204"/>
            <a:ext cx="4038600" cy="2153153"/>
          </a:xfrm>
        </p:spPr>
        <p:txBody>
          <a:bodyPr rtlCol="0"/>
          <a:lstStyle>
            <a:lvl1pPr>
              <a:defRPr sz="2800" baseline="0">
                <a:solidFill>
                  <a:schemeClr val="bg2"/>
                </a:solidFill>
              </a:defRPr>
            </a:lvl1pPr>
            <a:lvl2pPr>
              <a:defRPr sz="2400" baseline="0">
                <a:solidFill>
                  <a:schemeClr val="bg2"/>
                </a:solidFill>
              </a:defRPr>
            </a:lvl2pPr>
            <a:lvl3pPr>
              <a:defRPr sz="2000" baseline="0">
                <a:solidFill>
                  <a:schemeClr val="bg2"/>
                </a:solidFill>
              </a:defRPr>
            </a:lvl3pPr>
            <a:lvl4pPr>
              <a:defRPr sz="1800" baseline="0">
                <a:solidFill>
                  <a:schemeClr val="bg2"/>
                </a:solidFill>
              </a:defRPr>
            </a:lvl4pPr>
            <a:lvl5pPr>
              <a:defRPr sz="1800" baseline="0">
                <a:solidFill>
                  <a:schemeClr val="bg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dows Server Longhorn h logo.png"/>
          <p:cNvPicPr>
            <a:picLocks noChangeAspect="1"/>
          </p:cNvPicPr>
          <p:nvPr/>
        </p:nvPicPr>
        <p:blipFill>
          <a:blip r:embed="rId2"/>
          <a:stretch>
            <a:fillRect/>
          </a:stretch>
        </p:blipFill>
        <p:spPr>
          <a:xfrm>
            <a:off x="6969512" y="6226098"/>
            <a:ext cx="2031562" cy="36339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lvl1pPr algn="l" rtl="0">
              <a:defRPr sz="28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lgn="l" rtl="0">
              <a:defRPr sz="28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cove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descr="Windows Server Longhorn h logo.png"/>
          <p:cNvPicPr>
            <a:picLocks noChangeAspect="1"/>
          </p:cNvPicPr>
          <p:nvPr/>
        </p:nvPicPr>
        <p:blipFill>
          <a:blip r:embed="rId2"/>
          <a:stretch>
            <a:fillRect/>
          </a:stretch>
        </p:blipFill>
        <p:spPr>
          <a:xfrm>
            <a:off x="6969512" y="6226098"/>
            <a:ext cx="2031562" cy="363397"/>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7350" y="1412877"/>
            <a:ext cx="4129088" cy="26725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1412877"/>
            <a:ext cx="4129087" cy="26725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descr="Windows Server Longhorn h logo.png"/>
          <p:cNvPicPr>
            <a:picLocks noChangeAspect="1"/>
          </p:cNvPicPr>
          <p:nvPr/>
        </p:nvPicPr>
        <p:blipFill>
          <a:blip r:embed="rId2"/>
          <a:stretch>
            <a:fillRect/>
          </a:stretch>
        </p:blipFill>
        <p:spPr>
          <a:xfrm>
            <a:off x="6969512" y="6226098"/>
            <a:ext cx="2031562" cy="363397"/>
          </a:xfrm>
          <a:prstGeom prst="rect">
            <a:avLst/>
          </a:prstGeom>
        </p:spPr>
      </p:pic>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lgn="l" rtl="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cov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0664"/>
            <a:ext cx="8229600" cy="69249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25600"/>
            <a:ext cx="4038600" cy="26725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25600"/>
            <a:ext cx="4038600" cy="26725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l"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lgn="l" rtl="0">
              <a:defRPr sz="24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l"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lgn="l" rtl="0">
              <a:defRPr sz="24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lgn="l" rtl="0">
              <a:defRPr sz="3200"/>
            </a:lvl1pPr>
            <a:lvl2pPr algn="l" rtl="0">
              <a:defRPr sz="2800"/>
            </a:lvl2pPr>
            <a:lvl3pPr algn="l" rtl="0">
              <a:defRPr sz="2400"/>
            </a:lvl3pPr>
            <a:lvl4pPr algn="l" rtl="0">
              <a:defRPr sz="2000"/>
            </a:lvl4pPr>
            <a:lvl5pPr algn="l" rtl="0">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lgn="l" rtl="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lgn="l" rtl="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lgn="l" rtl="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image" Target="../media/image5.jpe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75" y="-15875"/>
            <a:ext cx="9185275" cy="6410325"/>
            <a:chOff x="-9" y="-9"/>
            <a:chExt cx="5778" cy="4038"/>
          </a:xfrm>
        </p:grpSpPr>
        <p:sp>
          <p:nvSpPr>
            <p:cNvPr id="7171" name="Freeform 3" descr="Small grid"/>
            <p:cNvSpPr>
              <a:spLocks/>
            </p:cNvSpPr>
            <p:nvPr/>
          </p:nvSpPr>
          <p:spPr bwMode="white">
            <a:xfrm>
              <a:off x="-9" y="-9"/>
              <a:ext cx="5769" cy="4029"/>
            </a:xfrm>
            <a:custGeom>
              <a:avLst/>
              <a:gdLst/>
              <a:ahLst/>
              <a:cxnLst>
                <a:cxn ang="0">
                  <a:pos x="0" y="3392"/>
                </a:cxn>
                <a:cxn ang="0">
                  <a:pos x="1978" y="3972"/>
                </a:cxn>
                <a:cxn ang="0">
                  <a:pos x="5769" y="2953"/>
                </a:cxn>
                <a:cxn ang="0">
                  <a:pos x="5769" y="0"/>
                </a:cxn>
                <a:cxn ang="0">
                  <a:pos x="9" y="9"/>
                </a:cxn>
                <a:cxn ang="0">
                  <a:pos x="15" y="19"/>
                </a:cxn>
                <a:cxn ang="0">
                  <a:pos x="0" y="3392"/>
                </a:cxn>
              </a:cxnLst>
              <a:rect l="0" t="0" r="r" b="b"/>
              <a:pathLst>
                <a:path w="5769" h="4029">
                  <a:moveTo>
                    <a:pt x="0" y="3392"/>
                  </a:moveTo>
                  <a:cubicBezTo>
                    <a:pt x="70" y="3461"/>
                    <a:pt x="642" y="3914"/>
                    <a:pt x="1978" y="3972"/>
                  </a:cubicBezTo>
                  <a:cubicBezTo>
                    <a:pt x="3313" y="4029"/>
                    <a:pt x="5398" y="3277"/>
                    <a:pt x="5769" y="2953"/>
                  </a:cubicBezTo>
                  <a:lnTo>
                    <a:pt x="5769" y="0"/>
                  </a:lnTo>
                  <a:lnTo>
                    <a:pt x="9" y="9"/>
                  </a:lnTo>
                  <a:lnTo>
                    <a:pt x="15" y="19"/>
                  </a:lnTo>
                  <a:lnTo>
                    <a:pt x="0" y="3392"/>
                  </a:lnTo>
                  <a:close/>
                </a:path>
              </a:pathLst>
            </a:custGeom>
            <a:pattFill prst="smGrid">
              <a:fgClr>
                <a:schemeClr val="bg1"/>
              </a:fgClr>
              <a:bgClr>
                <a:srgbClr val="003D7B"/>
              </a:bgClr>
            </a:pattFill>
            <a:ln w="9525">
              <a:noFill/>
              <a:round/>
              <a:headEnd/>
              <a:tailEnd/>
            </a:ln>
            <a:effectLst/>
          </p:spPr>
          <p:txBody>
            <a:bodyPr/>
            <a:lstStyle/>
            <a:p>
              <a:pPr>
                <a:defRPr/>
              </a:pPr>
              <a:endParaRPr lang="en-US">
                <a:latin typeface="Arial" charset="0"/>
                <a:cs typeface="Arial" charset="0"/>
              </a:endParaRPr>
            </a:p>
          </p:txBody>
        </p:sp>
        <p:sp>
          <p:nvSpPr>
            <p:cNvPr id="7172" name="Freeform 4"/>
            <p:cNvSpPr>
              <a:spLocks/>
            </p:cNvSpPr>
            <p:nvPr/>
          </p:nvSpPr>
          <p:spPr bwMode="white">
            <a:xfrm>
              <a:off x="0" y="0"/>
              <a:ext cx="5769" cy="4029"/>
            </a:xfrm>
            <a:custGeom>
              <a:avLst/>
              <a:gdLst/>
              <a:ahLst/>
              <a:cxnLst>
                <a:cxn ang="0">
                  <a:pos x="0" y="3392"/>
                </a:cxn>
                <a:cxn ang="0">
                  <a:pos x="1978" y="3972"/>
                </a:cxn>
                <a:cxn ang="0">
                  <a:pos x="5769" y="2953"/>
                </a:cxn>
                <a:cxn ang="0">
                  <a:pos x="5769" y="0"/>
                </a:cxn>
                <a:cxn ang="0">
                  <a:pos x="9" y="9"/>
                </a:cxn>
                <a:cxn ang="0">
                  <a:pos x="15" y="19"/>
                </a:cxn>
                <a:cxn ang="0">
                  <a:pos x="0" y="3392"/>
                </a:cxn>
              </a:cxnLst>
              <a:rect l="0" t="0" r="r" b="b"/>
              <a:pathLst>
                <a:path w="5769" h="4029">
                  <a:moveTo>
                    <a:pt x="0" y="3392"/>
                  </a:moveTo>
                  <a:cubicBezTo>
                    <a:pt x="70" y="3461"/>
                    <a:pt x="642" y="3914"/>
                    <a:pt x="1978" y="3972"/>
                  </a:cubicBezTo>
                  <a:cubicBezTo>
                    <a:pt x="3313" y="4029"/>
                    <a:pt x="5398" y="3277"/>
                    <a:pt x="5769" y="2953"/>
                  </a:cubicBezTo>
                  <a:lnTo>
                    <a:pt x="5769" y="0"/>
                  </a:lnTo>
                  <a:lnTo>
                    <a:pt x="9" y="9"/>
                  </a:lnTo>
                  <a:lnTo>
                    <a:pt x="15" y="19"/>
                  </a:lnTo>
                  <a:lnTo>
                    <a:pt x="0" y="3392"/>
                  </a:lnTo>
                  <a:close/>
                </a:path>
              </a:pathLst>
            </a:custGeom>
            <a:gradFill rotWithShape="0">
              <a:gsLst>
                <a:gs pos="0">
                  <a:schemeClr val="bg1">
                    <a:gamma/>
                    <a:shade val="46275"/>
                    <a:invGamma/>
                    <a:alpha val="46001"/>
                  </a:schemeClr>
                </a:gs>
                <a:gs pos="100000">
                  <a:schemeClr val="bg1"/>
                </a:gs>
              </a:gsLst>
              <a:lin ang="5400000" scaled="1"/>
            </a:gradFill>
            <a:ln w="9525">
              <a:noFill/>
              <a:round/>
              <a:headEnd/>
              <a:tailEnd/>
            </a:ln>
            <a:effectLst/>
          </p:spPr>
          <p:txBody>
            <a:bodyPr/>
            <a:lstStyle/>
            <a:p>
              <a:pPr>
                <a:defRPr/>
              </a:pPr>
              <a:endParaRPr lang="en-US">
                <a:latin typeface="Arial" charset="0"/>
                <a:cs typeface="Arial" charset="0"/>
              </a:endParaRPr>
            </a:p>
          </p:txBody>
        </p:sp>
      </p:grpSp>
      <p:sp>
        <p:nvSpPr>
          <p:cNvPr id="7173" name="Freeform 5"/>
          <p:cNvSpPr>
            <a:spLocks/>
          </p:cNvSpPr>
          <p:nvPr/>
        </p:nvSpPr>
        <p:spPr bwMode="gray">
          <a:xfrm>
            <a:off x="-15875" y="5281613"/>
            <a:ext cx="9169400" cy="1601787"/>
          </a:xfrm>
          <a:custGeom>
            <a:avLst/>
            <a:gdLst/>
            <a:ahLst/>
            <a:cxnLst>
              <a:cxn ang="0">
                <a:pos x="9" y="426"/>
              </a:cxn>
              <a:cxn ang="0">
                <a:pos x="1774" y="710"/>
              </a:cxn>
              <a:cxn ang="0">
                <a:pos x="5778" y="0"/>
              </a:cxn>
              <a:cxn ang="0">
                <a:pos x="5773" y="1009"/>
              </a:cxn>
              <a:cxn ang="0">
                <a:pos x="0" y="1007"/>
              </a:cxn>
              <a:cxn ang="0">
                <a:pos x="9" y="426"/>
              </a:cxn>
            </a:cxnLst>
            <a:rect l="0" t="0" r="r" b="b"/>
            <a:pathLst>
              <a:path w="5778" h="1009">
                <a:moveTo>
                  <a:pt x="9" y="426"/>
                </a:moveTo>
                <a:cubicBezTo>
                  <a:pt x="27" y="400"/>
                  <a:pt x="759" y="661"/>
                  <a:pt x="1774" y="710"/>
                </a:cubicBezTo>
                <a:cubicBezTo>
                  <a:pt x="2789" y="758"/>
                  <a:pt x="4178" y="622"/>
                  <a:pt x="5778" y="0"/>
                </a:cubicBezTo>
                <a:lnTo>
                  <a:pt x="5773" y="1009"/>
                </a:lnTo>
                <a:lnTo>
                  <a:pt x="0" y="1007"/>
                </a:lnTo>
                <a:lnTo>
                  <a:pt x="9" y="426"/>
                </a:lnTo>
                <a:close/>
              </a:path>
            </a:pathLst>
          </a:custGeom>
          <a:gradFill rotWithShape="1">
            <a:gsLst>
              <a:gs pos="0">
                <a:schemeClr val="bg1"/>
              </a:gs>
              <a:gs pos="100000">
                <a:schemeClr val="accent1"/>
              </a:gs>
            </a:gsLst>
            <a:lin ang="0" scaled="1"/>
          </a:gradFill>
          <a:ln w="9525">
            <a:noFill/>
            <a:round/>
            <a:headEnd/>
            <a:tailEnd/>
          </a:ln>
          <a:effectLst/>
        </p:spPr>
        <p:txBody>
          <a:bodyPr/>
          <a:lstStyle/>
          <a:p>
            <a:pPr>
              <a:defRPr/>
            </a:pPr>
            <a:endParaRPr lang="en-US">
              <a:latin typeface="Arial" charset="0"/>
              <a:cs typeface="Arial" charset="0"/>
            </a:endParaRPr>
          </a:p>
        </p:txBody>
      </p:sp>
      <p:sp>
        <p:nvSpPr>
          <p:cNvPr id="7174" name="Rectangle 6"/>
          <p:cNvSpPr>
            <a:spLocks noGrp="1" noChangeArrowheads="1"/>
          </p:cNvSpPr>
          <p:nvPr>
            <p:ph type="title"/>
          </p:nvPr>
        </p:nvSpPr>
        <p:spPr bwMode="auto">
          <a:xfrm>
            <a:off x="457200" y="274638"/>
            <a:ext cx="8229600" cy="868362"/>
          </a:xfrm>
          <a:prstGeom prst="rect">
            <a:avLst/>
          </a:prstGeom>
          <a:noFill/>
          <a:ln w="9525">
            <a:noFill/>
            <a:miter lim="800000"/>
            <a:headEnd/>
            <a:tailEnd/>
          </a:ln>
          <a:effectLst>
            <a:outerShdw dist="45791" dir="3378596" algn="ctr" rotWithShape="0">
              <a:srgbClr val="000000"/>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3" name="Rectangle 7"/>
          <p:cNvSpPr>
            <a:spLocks noGrp="1" noChangeArrowheads="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180" name="Rectangle 12"/>
          <p:cNvSpPr>
            <a:spLocks noChangeArrowheads="1"/>
          </p:cNvSpPr>
          <p:nvPr/>
        </p:nvSpPr>
        <p:spPr bwMode="auto">
          <a:xfrm>
            <a:off x="2206625" y="6588125"/>
            <a:ext cx="6873875" cy="193675"/>
          </a:xfrm>
          <a:prstGeom prst="rect">
            <a:avLst/>
          </a:prstGeom>
          <a:noFill/>
          <a:ln w="9525">
            <a:noFill/>
            <a:miter lim="800000"/>
            <a:headEnd/>
            <a:tailEnd/>
          </a:ln>
        </p:spPr>
        <p:txBody>
          <a:bodyPr/>
          <a:lstStyle/>
          <a:p>
            <a:pPr eaLnBrk="0" hangingPunct="0">
              <a:defRPr/>
            </a:pPr>
            <a:r>
              <a:rPr lang="en-US" sz="1200">
                <a:latin typeface="Arial" charset="0"/>
                <a:cs typeface="Arial" charset="0"/>
              </a:rPr>
              <a:t>© Copyright SELA Software &amp; Education Labs Ltd. 14-18 Baruch Hirsch St. Bnei Brak  51202 Israel</a:t>
            </a:r>
          </a:p>
        </p:txBody>
      </p:sp>
      <p:pic>
        <p:nvPicPr>
          <p:cNvPr id="1031" name="Picture 13" descr="sela logo"/>
          <p:cNvPicPr>
            <a:picLocks noChangeAspect="1" noChangeArrowheads="1"/>
          </p:cNvPicPr>
          <p:nvPr/>
        </p:nvPicPr>
        <p:blipFill>
          <a:blip r:embed="rId17"/>
          <a:srcRect/>
          <a:stretch>
            <a:fillRect/>
          </a:stretch>
        </p:blipFill>
        <p:spPr bwMode="auto">
          <a:xfrm>
            <a:off x="190500" y="6164263"/>
            <a:ext cx="1436688" cy="723900"/>
          </a:xfrm>
          <a:prstGeom prst="rect">
            <a:avLst/>
          </a:prstGeom>
          <a:noFill/>
          <a:ln w="9525">
            <a:noFill/>
            <a:miter lim="800000"/>
            <a:headEnd/>
            <a:tailEnd/>
          </a:ln>
        </p:spPr>
      </p:pic>
      <p:sp>
        <p:nvSpPr>
          <p:cNvPr id="7183" name="Text Box 15"/>
          <p:cNvSpPr txBox="1">
            <a:spLocks noChangeArrowheads="1"/>
          </p:cNvSpPr>
          <p:nvPr/>
        </p:nvSpPr>
        <p:spPr bwMode="auto">
          <a:xfrm>
            <a:off x="8382000" y="6292850"/>
            <a:ext cx="685800" cy="336550"/>
          </a:xfrm>
          <a:prstGeom prst="rect">
            <a:avLst/>
          </a:prstGeom>
          <a:noFill/>
          <a:ln w="9525">
            <a:noFill/>
            <a:miter lim="800000"/>
            <a:headEnd/>
            <a:tailEnd/>
          </a:ln>
          <a:effectLst/>
        </p:spPr>
        <p:txBody>
          <a:bodyPr>
            <a:spAutoFit/>
          </a:bodyPr>
          <a:lstStyle/>
          <a:p>
            <a:pPr>
              <a:defRPr/>
            </a:pPr>
            <a:fld id="{9B0606FB-7028-48EA-BAD1-0FA2D13A4B70}" type="slidenum">
              <a:rPr lang="en-US">
                <a:latin typeface="Arial" charset="0"/>
                <a:cs typeface="Arial" charset="0"/>
              </a:rPr>
              <a:pPr>
                <a:defRPr/>
              </a:pPr>
              <a:t>‹#›</a:t>
            </a:fld>
            <a:endParaRPr lang="en-US" dirty="0">
              <a:latin typeface="Arial" charset="0"/>
              <a:cs typeface="Arial" charset="0"/>
            </a:endParaRPr>
          </a:p>
        </p:txBody>
      </p:sp>
    </p:spTree>
  </p:cSld>
  <p:clrMap bg1="dk2" tx1="lt1" bg2="dk1" tx2="lt2" accent1="accent1" accent2="accent2" accent3="accent3" accent4="accent4" accent5="accent5" accent6="accent6" hlink="hlink" folHlink="folHlink"/>
  <p:sldLayoutIdLst>
    <p:sldLayoutId id="2147483763"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64" r:id="rId14"/>
    <p:sldLayoutId id="2147483765" r:id="rId15"/>
  </p:sldLayoutIdLst>
  <p:transition>
    <p:cover/>
  </p:transition>
  <p:timing>
    <p:tnLst>
      <p:par>
        <p:cTn id="1" dur="indefinite" restart="never" nodeType="tmRoot"/>
      </p:par>
    </p:tnLst>
  </p:timing>
  <p:txStyles>
    <p:titleStyle>
      <a:lvl1pPr algn="l" rtl="1" fontAlgn="base">
        <a:spcBef>
          <a:spcPct val="0"/>
        </a:spcBef>
        <a:spcAft>
          <a:spcPct val="0"/>
        </a:spcAft>
        <a:defRPr sz="4000" b="1" i="1">
          <a:solidFill>
            <a:schemeClr val="tx2"/>
          </a:solidFill>
          <a:latin typeface="+mj-lt"/>
          <a:ea typeface="+mj-ea"/>
          <a:cs typeface="+mj-cs"/>
        </a:defRPr>
      </a:lvl1pPr>
      <a:lvl2pPr algn="l" rtl="1" fontAlgn="base">
        <a:spcBef>
          <a:spcPct val="0"/>
        </a:spcBef>
        <a:spcAft>
          <a:spcPct val="0"/>
        </a:spcAft>
        <a:defRPr sz="4000" b="1" i="1">
          <a:solidFill>
            <a:schemeClr val="tx2"/>
          </a:solidFill>
          <a:latin typeface="Arial" charset="0"/>
        </a:defRPr>
      </a:lvl2pPr>
      <a:lvl3pPr algn="l" rtl="1" fontAlgn="base">
        <a:spcBef>
          <a:spcPct val="0"/>
        </a:spcBef>
        <a:spcAft>
          <a:spcPct val="0"/>
        </a:spcAft>
        <a:defRPr sz="4000" b="1" i="1">
          <a:solidFill>
            <a:schemeClr val="tx2"/>
          </a:solidFill>
          <a:latin typeface="Arial" charset="0"/>
        </a:defRPr>
      </a:lvl3pPr>
      <a:lvl4pPr algn="l" rtl="1" fontAlgn="base">
        <a:spcBef>
          <a:spcPct val="0"/>
        </a:spcBef>
        <a:spcAft>
          <a:spcPct val="0"/>
        </a:spcAft>
        <a:defRPr sz="4000" b="1" i="1">
          <a:solidFill>
            <a:schemeClr val="tx2"/>
          </a:solidFill>
          <a:latin typeface="Arial" charset="0"/>
        </a:defRPr>
      </a:lvl4pPr>
      <a:lvl5pPr algn="l" rtl="1" fontAlgn="base">
        <a:spcBef>
          <a:spcPct val="0"/>
        </a:spcBef>
        <a:spcAft>
          <a:spcPct val="0"/>
        </a:spcAft>
        <a:defRPr sz="4000" b="1" i="1">
          <a:solidFill>
            <a:schemeClr val="tx2"/>
          </a:solidFill>
          <a:latin typeface="Arial" charset="0"/>
        </a:defRPr>
      </a:lvl5pPr>
      <a:lvl6pPr marL="457200" algn="l" rtl="1" eaLnBrk="1" fontAlgn="base" hangingPunct="1">
        <a:spcBef>
          <a:spcPct val="0"/>
        </a:spcBef>
        <a:spcAft>
          <a:spcPct val="0"/>
        </a:spcAft>
        <a:defRPr sz="4000" b="1" i="1">
          <a:solidFill>
            <a:schemeClr val="tx2"/>
          </a:solidFill>
          <a:latin typeface="Arial" charset="0"/>
        </a:defRPr>
      </a:lvl6pPr>
      <a:lvl7pPr marL="914400" algn="l" rtl="1" eaLnBrk="1" fontAlgn="base" hangingPunct="1">
        <a:spcBef>
          <a:spcPct val="0"/>
        </a:spcBef>
        <a:spcAft>
          <a:spcPct val="0"/>
        </a:spcAft>
        <a:defRPr sz="4000" b="1" i="1">
          <a:solidFill>
            <a:schemeClr val="tx2"/>
          </a:solidFill>
          <a:latin typeface="Arial" charset="0"/>
        </a:defRPr>
      </a:lvl7pPr>
      <a:lvl8pPr marL="1371600" algn="l" rtl="1" eaLnBrk="1" fontAlgn="base" hangingPunct="1">
        <a:spcBef>
          <a:spcPct val="0"/>
        </a:spcBef>
        <a:spcAft>
          <a:spcPct val="0"/>
        </a:spcAft>
        <a:defRPr sz="4000" b="1" i="1">
          <a:solidFill>
            <a:schemeClr val="tx2"/>
          </a:solidFill>
          <a:latin typeface="Arial" charset="0"/>
        </a:defRPr>
      </a:lvl8pPr>
      <a:lvl9pPr marL="1828800" algn="l" rtl="1" eaLnBrk="1" fontAlgn="base" hangingPunct="1">
        <a:spcBef>
          <a:spcPct val="0"/>
        </a:spcBef>
        <a:spcAft>
          <a:spcPct val="0"/>
        </a:spcAft>
        <a:defRPr sz="4000" b="1" i="1">
          <a:solidFill>
            <a:schemeClr val="tx2"/>
          </a:solidFill>
          <a:latin typeface="Arial" charset="0"/>
        </a:defRPr>
      </a:lvl9pPr>
    </p:titleStyle>
    <p:bodyStyle>
      <a:lvl1pPr marL="342900" indent="-342900" algn="r" rtl="1" fontAlgn="base">
        <a:spcBef>
          <a:spcPct val="20000"/>
        </a:spcBef>
        <a:spcAft>
          <a:spcPct val="0"/>
        </a:spcAft>
        <a:buChar char="•"/>
        <a:defRPr sz="3200">
          <a:solidFill>
            <a:schemeClr val="tx1"/>
          </a:solidFill>
          <a:effectLst>
            <a:outerShdw blurRad="38100" dist="38100" dir="2700000" algn="tl">
              <a:srgbClr val="000000">
                <a:alpha val="43137"/>
              </a:srgbClr>
            </a:outerShdw>
          </a:effectLst>
          <a:latin typeface="+mn-lt"/>
          <a:ea typeface="+mn-ea"/>
          <a:cs typeface="+mn-cs"/>
        </a:defRPr>
      </a:lvl1pPr>
      <a:lvl2pPr marL="742950" indent="-285750" algn="r" rtl="1" fontAlgn="base">
        <a:spcBef>
          <a:spcPct val="20000"/>
        </a:spcBef>
        <a:spcAft>
          <a:spcPct val="0"/>
        </a:spcAft>
        <a:buChar char="–"/>
        <a:defRPr sz="2400">
          <a:solidFill>
            <a:schemeClr val="tx1"/>
          </a:solidFill>
          <a:effectLst>
            <a:outerShdw blurRad="38100" dist="38100" dir="2700000" algn="tl">
              <a:srgbClr val="000000">
                <a:alpha val="43137"/>
              </a:srgbClr>
            </a:outerShdw>
          </a:effectLst>
          <a:latin typeface="+mn-lt"/>
          <a:cs typeface="Arial" charset="0"/>
        </a:defRPr>
      </a:lvl2pPr>
      <a:lvl3pPr marL="1143000" indent="-228600" algn="r" rtl="1" fontAlgn="base">
        <a:spcBef>
          <a:spcPct val="20000"/>
        </a:spcBef>
        <a:spcAft>
          <a:spcPct val="0"/>
        </a:spcAft>
        <a:buChar char="•"/>
        <a:defRPr sz="2000">
          <a:solidFill>
            <a:schemeClr val="tx1"/>
          </a:solidFill>
          <a:effectLst>
            <a:outerShdw blurRad="38100" dist="38100" dir="2700000" algn="tl">
              <a:srgbClr val="000000">
                <a:alpha val="43137"/>
              </a:srgbClr>
            </a:outerShdw>
          </a:effectLst>
          <a:latin typeface="+mn-lt"/>
          <a:cs typeface="Arial" charset="0"/>
        </a:defRPr>
      </a:lvl3pPr>
      <a:lvl4pPr marL="1600200" indent="-228600" algn="r" rtl="1" fontAlgn="base">
        <a:spcBef>
          <a:spcPct val="20000"/>
        </a:spcBef>
        <a:spcAft>
          <a:spcPct val="0"/>
        </a:spcAft>
        <a:buChar char="–"/>
        <a:defRPr sz="1600">
          <a:solidFill>
            <a:schemeClr val="tx1"/>
          </a:solidFill>
          <a:effectLst>
            <a:outerShdw blurRad="38100" dist="38100" dir="2700000" algn="tl">
              <a:srgbClr val="000000">
                <a:alpha val="43137"/>
              </a:srgbClr>
            </a:outerShdw>
          </a:effectLst>
          <a:latin typeface="+mn-lt"/>
          <a:cs typeface="Arial" charset="0"/>
        </a:defRPr>
      </a:lvl4pPr>
      <a:lvl5pPr marL="2057400" indent="-228600" algn="r" rtl="1" fontAlgn="base">
        <a:spcBef>
          <a:spcPct val="20000"/>
        </a:spcBef>
        <a:spcAft>
          <a:spcPct val="0"/>
        </a:spcAft>
        <a:buChar char="»"/>
        <a:defRPr sz="2000">
          <a:solidFill>
            <a:schemeClr val="tx1"/>
          </a:solidFill>
          <a:effectLst>
            <a:outerShdw blurRad="38100" dist="38100" dir="2700000" algn="tl">
              <a:srgbClr val="000000">
                <a:alpha val="43137"/>
              </a:srgbClr>
            </a:outerShdw>
          </a:effectLst>
          <a:latin typeface="+mn-lt"/>
          <a:cs typeface="Arial" charset="0"/>
        </a:defRPr>
      </a:lvl5pPr>
      <a:lvl6pPr marL="2514600" indent="-228600" algn="r" rtl="1" eaLnBrk="1" fontAlgn="base" hangingPunct="1">
        <a:spcBef>
          <a:spcPct val="20000"/>
        </a:spcBef>
        <a:spcAft>
          <a:spcPct val="0"/>
        </a:spcAft>
        <a:buChar char="»"/>
        <a:defRPr sz="2000">
          <a:solidFill>
            <a:schemeClr val="tx1"/>
          </a:solidFill>
          <a:latin typeface="+mn-lt"/>
          <a:cs typeface="Arial" charset="0"/>
        </a:defRPr>
      </a:lvl6pPr>
      <a:lvl7pPr marL="2971800" indent="-228600" algn="r" rtl="1" eaLnBrk="1" fontAlgn="base" hangingPunct="1">
        <a:spcBef>
          <a:spcPct val="20000"/>
        </a:spcBef>
        <a:spcAft>
          <a:spcPct val="0"/>
        </a:spcAft>
        <a:buChar char="»"/>
        <a:defRPr sz="2000">
          <a:solidFill>
            <a:schemeClr val="tx1"/>
          </a:solidFill>
          <a:latin typeface="+mn-lt"/>
          <a:cs typeface="Arial" charset="0"/>
        </a:defRPr>
      </a:lvl7pPr>
      <a:lvl8pPr marL="3429000" indent="-228600" algn="r" rtl="1" eaLnBrk="1" fontAlgn="base" hangingPunct="1">
        <a:spcBef>
          <a:spcPct val="20000"/>
        </a:spcBef>
        <a:spcAft>
          <a:spcPct val="0"/>
        </a:spcAft>
        <a:buChar char="»"/>
        <a:defRPr sz="2000">
          <a:solidFill>
            <a:schemeClr val="tx1"/>
          </a:solidFill>
          <a:latin typeface="+mn-lt"/>
          <a:cs typeface="Arial" charset="0"/>
        </a:defRPr>
      </a:lvl8pPr>
      <a:lvl9pPr marL="3886200" indent="-228600" algn="r" rtl="1" eaLnBrk="1" fontAlgn="base" hangingPunct="1">
        <a:spcBef>
          <a:spcPct val="20000"/>
        </a:spcBef>
        <a:spcAft>
          <a:spcPct val="0"/>
        </a:spcAft>
        <a:buChar char="»"/>
        <a:defRPr sz="2000">
          <a:solidFill>
            <a:schemeClr val="tx1"/>
          </a:solidFill>
          <a:latin typeface="+mn-lt"/>
          <a:cs typeface="Arial" charset="0"/>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81000" y="244475"/>
            <a:ext cx="8393113" cy="750888"/>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spAutoFit/>
          </a:bodyPr>
          <a:lstStyle/>
          <a:p>
            <a:pPr lvl="0"/>
            <a:r>
              <a:rPr lang="en-US" smtClean="0"/>
              <a:t>Click to edit Title Slide</a:t>
            </a:r>
          </a:p>
        </p:txBody>
      </p:sp>
      <p:sp>
        <p:nvSpPr>
          <p:cNvPr id="4099" name="Rectangle 3"/>
          <p:cNvSpPr>
            <a:spLocks noGrp="1" noChangeArrowheads="1"/>
          </p:cNvSpPr>
          <p:nvPr>
            <p:ph type="body" idx="1"/>
          </p:nvPr>
        </p:nvSpPr>
        <p:spPr bwMode="auto">
          <a:xfrm>
            <a:off x="377825" y="1414463"/>
            <a:ext cx="8388350" cy="2214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p:fade/>
  </p:transition>
  <p:timing>
    <p:tnLst>
      <p:par>
        <p:cTn id="1" dur="indefinite" restart="never" nodeType="tmRoot"/>
      </p:par>
    </p:tnLst>
  </p:timing>
  <p:txStyles>
    <p:titleStyle>
      <a:lvl1pPr algn="ctr" rtl="1" fontAlgn="base">
        <a:lnSpc>
          <a:spcPct val="90000"/>
        </a:lnSpc>
        <a:spcBef>
          <a:spcPct val="0"/>
        </a:spcBef>
        <a:spcAft>
          <a:spcPct val="0"/>
        </a:spcAft>
        <a:defRPr sz="4800" b="1">
          <a:solidFill>
            <a:srgbClr val="ECF038"/>
          </a:solidFill>
          <a:effectLst>
            <a:outerShdw blurRad="38100" dist="38100" dir="2700000" algn="tl">
              <a:srgbClr val="000000"/>
            </a:outerShdw>
          </a:effectLst>
          <a:latin typeface="+mj-lt"/>
          <a:ea typeface="+mj-ea"/>
          <a:cs typeface="+mj-cs"/>
        </a:defRPr>
      </a:lvl1pPr>
      <a:lvl2pPr algn="ctr" rtl="1" fontAlgn="base">
        <a:lnSpc>
          <a:spcPct val="90000"/>
        </a:lnSpc>
        <a:spcBef>
          <a:spcPct val="0"/>
        </a:spcBef>
        <a:spcAft>
          <a:spcPct val="0"/>
        </a:spcAft>
        <a:defRPr sz="4800" b="1">
          <a:solidFill>
            <a:srgbClr val="ECF038"/>
          </a:solidFill>
          <a:effectLst>
            <a:outerShdw blurRad="38100" dist="38100" dir="2700000" algn="tl">
              <a:srgbClr val="000000"/>
            </a:outerShdw>
          </a:effectLst>
          <a:latin typeface="Arial" pitchFamily="34" charset="0"/>
        </a:defRPr>
      </a:lvl2pPr>
      <a:lvl3pPr algn="ctr" rtl="1" fontAlgn="base">
        <a:lnSpc>
          <a:spcPct val="90000"/>
        </a:lnSpc>
        <a:spcBef>
          <a:spcPct val="0"/>
        </a:spcBef>
        <a:spcAft>
          <a:spcPct val="0"/>
        </a:spcAft>
        <a:defRPr sz="4800" b="1">
          <a:solidFill>
            <a:srgbClr val="ECF038"/>
          </a:solidFill>
          <a:effectLst>
            <a:outerShdw blurRad="38100" dist="38100" dir="2700000" algn="tl">
              <a:srgbClr val="000000"/>
            </a:outerShdw>
          </a:effectLst>
          <a:latin typeface="Arial" pitchFamily="34" charset="0"/>
        </a:defRPr>
      </a:lvl3pPr>
      <a:lvl4pPr algn="ctr" rtl="1" fontAlgn="base">
        <a:lnSpc>
          <a:spcPct val="90000"/>
        </a:lnSpc>
        <a:spcBef>
          <a:spcPct val="0"/>
        </a:spcBef>
        <a:spcAft>
          <a:spcPct val="0"/>
        </a:spcAft>
        <a:defRPr sz="4800" b="1">
          <a:solidFill>
            <a:srgbClr val="ECF038"/>
          </a:solidFill>
          <a:effectLst>
            <a:outerShdw blurRad="38100" dist="38100" dir="2700000" algn="tl">
              <a:srgbClr val="000000"/>
            </a:outerShdw>
          </a:effectLst>
          <a:latin typeface="Arial" pitchFamily="34" charset="0"/>
        </a:defRPr>
      </a:lvl4pPr>
      <a:lvl5pPr algn="ctr" rtl="1" fontAlgn="base">
        <a:lnSpc>
          <a:spcPct val="90000"/>
        </a:lnSpc>
        <a:spcBef>
          <a:spcPct val="0"/>
        </a:spcBef>
        <a:spcAft>
          <a:spcPct val="0"/>
        </a:spcAft>
        <a:defRPr sz="4800" b="1">
          <a:solidFill>
            <a:srgbClr val="ECF038"/>
          </a:solidFill>
          <a:effectLst>
            <a:outerShdw blurRad="38100" dist="38100" dir="2700000" algn="tl">
              <a:srgbClr val="000000"/>
            </a:outerShdw>
          </a:effectLst>
          <a:latin typeface="Arial" pitchFamily="34" charset="0"/>
        </a:defRPr>
      </a:lvl5pPr>
      <a:lvl6pPr marL="457200" algn="ctr" rtl="1" eaLnBrk="1" fontAlgn="base" hangingPunct="1">
        <a:lnSpc>
          <a:spcPct val="90000"/>
        </a:lnSpc>
        <a:spcBef>
          <a:spcPct val="0"/>
        </a:spcBef>
        <a:spcAft>
          <a:spcPct val="0"/>
        </a:spcAft>
        <a:defRPr sz="4800" b="1">
          <a:solidFill>
            <a:srgbClr val="ECF038"/>
          </a:solidFill>
          <a:effectLst>
            <a:outerShdw blurRad="38100" dist="38100" dir="2700000" algn="tl">
              <a:srgbClr val="000000"/>
            </a:outerShdw>
          </a:effectLst>
          <a:latin typeface="Arial" pitchFamily="34" charset="0"/>
        </a:defRPr>
      </a:lvl6pPr>
      <a:lvl7pPr marL="914400" algn="ctr" rtl="1" eaLnBrk="1" fontAlgn="base" hangingPunct="1">
        <a:lnSpc>
          <a:spcPct val="90000"/>
        </a:lnSpc>
        <a:spcBef>
          <a:spcPct val="0"/>
        </a:spcBef>
        <a:spcAft>
          <a:spcPct val="0"/>
        </a:spcAft>
        <a:defRPr sz="4800" b="1">
          <a:solidFill>
            <a:srgbClr val="ECF038"/>
          </a:solidFill>
          <a:effectLst>
            <a:outerShdw blurRad="38100" dist="38100" dir="2700000" algn="tl">
              <a:srgbClr val="000000"/>
            </a:outerShdw>
          </a:effectLst>
          <a:latin typeface="Arial" pitchFamily="34" charset="0"/>
        </a:defRPr>
      </a:lvl7pPr>
      <a:lvl8pPr marL="1371600" algn="ctr" rtl="1" eaLnBrk="1" fontAlgn="base" hangingPunct="1">
        <a:lnSpc>
          <a:spcPct val="90000"/>
        </a:lnSpc>
        <a:spcBef>
          <a:spcPct val="0"/>
        </a:spcBef>
        <a:spcAft>
          <a:spcPct val="0"/>
        </a:spcAft>
        <a:defRPr sz="4800" b="1">
          <a:solidFill>
            <a:srgbClr val="ECF038"/>
          </a:solidFill>
          <a:effectLst>
            <a:outerShdw blurRad="38100" dist="38100" dir="2700000" algn="tl">
              <a:srgbClr val="000000"/>
            </a:outerShdw>
          </a:effectLst>
          <a:latin typeface="Arial" pitchFamily="34" charset="0"/>
        </a:defRPr>
      </a:lvl8pPr>
      <a:lvl9pPr marL="1828800" algn="ctr" rtl="1" eaLnBrk="1" fontAlgn="base" hangingPunct="1">
        <a:lnSpc>
          <a:spcPct val="90000"/>
        </a:lnSpc>
        <a:spcBef>
          <a:spcPct val="0"/>
        </a:spcBef>
        <a:spcAft>
          <a:spcPct val="0"/>
        </a:spcAft>
        <a:defRPr sz="4800" b="1">
          <a:solidFill>
            <a:srgbClr val="ECF038"/>
          </a:solidFill>
          <a:effectLst>
            <a:outerShdw blurRad="38100" dist="38100" dir="2700000" algn="tl">
              <a:srgbClr val="000000"/>
            </a:outerShdw>
          </a:effectLst>
          <a:latin typeface="Arial" pitchFamily="34" charset="0"/>
        </a:defRPr>
      </a:lvl9pPr>
    </p:titleStyle>
    <p:bodyStyle>
      <a:lvl1pPr marL="571500" indent="-571500" algn="r" rtl="1" fontAlgn="base">
        <a:lnSpc>
          <a:spcPct val="90000"/>
        </a:lnSpc>
        <a:spcBef>
          <a:spcPct val="30000"/>
        </a:spcBef>
        <a:spcAft>
          <a:spcPct val="0"/>
        </a:spcAft>
        <a:buClr>
          <a:schemeClr val="tx2"/>
        </a:buClr>
        <a:buSzPct val="95000"/>
        <a:buFont typeface="Wingdings" pitchFamily="2" charset="2"/>
        <a:buBlip>
          <a:blip r:embed="rId14"/>
        </a:buBlip>
        <a:defRPr sz="3200" b="1">
          <a:solidFill>
            <a:schemeClr val="tx1"/>
          </a:solidFill>
          <a:effectLst>
            <a:outerShdw blurRad="38100" dist="38100" dir="2700000" algn="tl">
              <a:srgbClr val="000000"/>
            </a:outerShdw>
          </a:effectLst>
          <a:latin typeface="+mn-lt"/>
          <a:ea typeface="+mn-ea"/>
          <a:cs typeface="+mn-cs"/>
        </a:defRPr>
      </a:lvl1pPr>
      <a:lvl2pPr marL="1028700" indent="-455613" algn="r" rtl="1" fontAlgn="base">
        <a:lnSpc>
          <a:spcPct val="90000"/>
        </a:lnSpc>
        <a:spcBef>
          <a:spcPct val="30000"/>
        </a:spcBef>
        <a:spcAft>
          <a:spcPct val="0"/>
        </a:spcAft>
        <a:buClr>
          <a:schemeClr val="tx2"/>
        </a:buClr>
        <a:buSzPct val="95000"/>
        <a:buFont typeface="Wingdings" pitchFamily="2" charset="2"/>
        <a:buBlip>
          <a:blip r:embed="rId14"/>
        </a:buBlip>
        <a:defRPr sz="2800" b="1">
          <a:solidFill>
            <a:schemeClr val="tx1"/>
          </a:solidFill>
          <a:effectLst>
            <a:outerShdw blurRad="38100" dist="38100" dir="2700000" algn="tl">
              <a:srgbClr val="000000"/>
            </a:outerShdw>
          </a:effectLst>
          <a:latin typeface="+mn-lt"/>
        </a:defRPr>
      </a:lvl2pPr>
      <a:lvl3pPr marL="1428750" indent="-398463" algn="r" rtl="1" fontAlgn="base">
        <a:lnSpc>
          <a:spcPct val="90000"/>
        </a:lnSpc>
        <a:spcBef>
          <a:spcPct val="30000"/>
        </a:spcBef>
        <a:spcAft>
          <a:spcPct val="0"/>
        </a:spcAft>
        <a:buClr>
          <a:schemeClr val="tx2"/>
        </a:buClr>
        <a:buSzPct val="95000"/>
        <a:buFont typeface="Wingdings" pitchFamily="2" charset="2"/>
        <a:buBlip>
          <a:blip r:embed="rId14"/>
        </a:buBlip>
        <a:defRPr sz="2400" b="1">
          <a:solidFill>
            <a:schemeClr val="tx1"/>
          </a:solidFill>
          <a:effectLst>
            <a:outerShdw blurRad="38100" dist="38100" dir="2700000" algn="tl">
              <a:srgbClr val="000000"/>
            </a:outerShdw>
          </a:effectLst>
          <a:latin typeface="+mn-lt"/>
        </a:defRPr>
      </a:lvl3pPr>
      <a:lvl4pPr marL="1828800" indent="-398463" algn="r" rtl="1" fontAlgn="base">
        <a:lnSpc>
          <a:spcPct val="90000"/>
        </a:lnSpc>
        <a:spcBef>
          <a:spcPct val="30000"/>
        </a:spcBef>
        <a:spcAft>
          <a:spcPct val="0"/>
        </a:spcAft>
        <a:buClr>
          <a:schemeClr val="tx2"/>
        </a:buClr>
        <a:buSzPct val="95000"/>
        <a:buFont typeface="Wingdings" pitchFamily="2" charset="2"/>
        <a:buBlip>
          <a:blip r:embed="rId14"/>
        </a:buBlip>
        <a:defRPr sz="2000" b="1">
          <a:solidFill>
            <a:schemeClr val="tx1"/>
          </a:solidFill>
          <a:effectLst>
            <a:outerShdw blurRad="38100" dist="38100" dir="2700000" algn="tl">
              <a:srgbClr val="000000"/>
            </a:outerShdw>
          </a:effectLst>
          <a:latin typeface="+mn-lt"/>
        </a:defRPr>
      </a:lvl4pPr>
      <a:lvl5pPr marL="2227263" indent="-396875" algn="r" rtl="1" fontAlgn="base">
        <a:lnSpc>
          <a:spcPct val="90000"/>
        </a:lnSpc>
        <a:spcBef>
          <a:spcPct val="30000"/>
        </a:spcBef>
        <a:spcAft>
          <a:spcPct val="0"/>
        </a:spcAft>
        <a:buClr>
          <a:schemeClr val="tx2"/>
        </a:buClr>
        <a:buSzPct val="95000"/>
        <a:buFont typeface="Wingdings" pitchFamily="2" charset="2"/>
        <a:buBlip>
          <a:blip r:embed="rId14"/>
        </a:buBlip>
        <a:defRPr sz="2000" b="1">
          <a:solidFill>
            <a:schemeClr val="tx1"/>
          </a:solidFill>
          <a:effectLst>
            <a:outerShdw blurRad="38100" dist="38100" dir="2700000" algn="tl">
              <a:srgbClr val="000000"/>
            </a:outerShdw>
          </a:effectLst>
          <a:latin typeface="+mn-lt"/>
        </a:defRPr>
      </a:lvl5pPr>
      <a:lvl6pPr marL="2684463" indent="-396875" algn="r" rtl="1" eaLnBrk="1" fontAlgn="base" hangingPunct="1">
        <a:lnSpc>
          <a:spcPct val="90000"/>
        </a:lnSpc>
        <a:spcBef>
          <a:spcPct val="30000"/>
        </a:spcBef>
        <a:spcAft>
          <a:spcPct val="0"/>
        </a:spcAft>
        <a:buClr>
          <a:schemeClr val="tx2"/>
        </a:buClr>
        <a:buSzPct val="95000"/>
        <a:buFont typeface="Wingdings" pitchFamily="2" charset="2"/>
        <a:buBlip>
          <a:blip r:embed="rId14"/>
        </a:buBlip>
        <a:defRPr sz="2000" b="1">
          <a:solidFill>
            <a:schemeClr val="tx1"/>
          </a:solidFill>
          <a:effectLst>
            <a:outerShdw blurRad="38100" dist="38100" dir="2700000" algn="tl">
              <a:srgbClr val="000000"/>
            </a:outerShdw>
          </a:effectLst>
          <a:latin typeface="+mn-lt"/>
        </a:defRPr>
      </a:lvl6pPr>
      <a:lvl7pPr marL="3141663" indent="-396875" algn="r" rtl="1" eaLnBrk="1" fontAlgn="base" hangingPunct="1">
        <a:lnSpc>
          <a:spcPct val="90000"/>
        </a:lnSpc>
        <a:spcBef>
          <a:spcPct val="30000"/>
        </a:spcBef>
        <a:spcAft>
          <a:spcPct val="0"/>
        </a:spcAft>
        <a:buClr>
          <a:schemeClr val="tx2"/>
        </a:buClr>
        <a:buSzPct val="95000"/>
        <a:buFont typeface="Wingdings" pitchFamily="2" charset="2"/>
        <a:buBlip>
          <a:blip r:embed="rId14"/>
        </a:buBlip>
        <a:defRPr sz="2000" b="1">
          <a:solidFill>
            <a:schemeClr val="tx1"/>
          </a:solidFill>
          <a:effectLst>
            <a:outerShdw blurRad="38100" dist="38100" dir="2700000" algn="tl">
              <a:srgbClr val="000000"/>
            </a:outerShdw>
          </a:effectLst>
          <a:latin typeface="+mn-lt"/>
        </a:defRPr>
      </a:lvl7pPr>
      <a:lvl8pPr marL="3598863" indent="-396875" algn="r" rtl="1" eaLnBrk="1" fontAlgn="base" hangingPunct="1">
        <a:lnSpc>
          <a:spcPct val="90000"/>
        </a:lnSpc>
        <a:spcBef>
          <a:spcPct val="30000"/>
        </a:spcBef>
        <a:spcAft>
          <a:spcPct val="0"/>
        </a:spcAft>
        <a:buClr>
          <a:schemeClr val="tx2"/>
        </a:buClr>
        <a:buSzPct val="95000"/>
        <a:buFont typeface="Wingdings" pitchFamily="2" charset="2"/>
        <a:buBlip>
          <a:blip r:embed="rId14"/>
        </a:buBlip>
        <a:defRPr sz="2000" b="1">
          <a:solidFill>
            <a:schemeClr val="tx1"/>
          </a:solidFill>
          <a:effectLst>
            <a:outerShdw blurRad="38100" dist="38100" dir="2700000" algn="tl">
              <a:srgbClr val="000000"/>
            </a:outerShdw>
          </a:effectLst>
          <a:latin typeface="+mn-lt"/>
        </a:defRPr>
      </a:lvl8pPr>
      <a:lvl9pPr marL="4056063" indent="-396875" algn="r" rtl="1" eaLnBrk="1" fontAlgn="base" hangingPunct="1">
        <a:lnSpc>
          <a:spcPct val="90000"/>
        </a:lnSpc>
        <a:spcBef>
          <a:spcPct val="30000"/>
        </a:spcBef>
        <a:spcAft>
          <a:spcPct val="0"/>
        </a:spcAft>
        <a:buClr>
          <a:schemeClr val="tx2"/>
        </a:buClr>
        <a:buSzPct val="95000"/>
        <a:buFont typeface="Wingdings" pitchFamily="2" charset="2"/>
        <a:buBlip>
          <a:blip r:embed="rId14"/>
        </a:buBlip>
        <a:defRPr sz="2000" b="1">
          <a:solidFill>
            <a:schemeClr val="tx1"/>
          </a:solidFill>
          <a:effectLst>
            <a:outerShdw blurRad="38100" dist="38100" dir="2700000" algn="tl">
              <a:srgbClr val="000000"/>
            </a:outerShdw>
          </a:effectLst>
          <a:latin typeface="+mn-lt"/>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92498"/>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1552"/>
            <a:ext cx="8382000" cy="2210862"/>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Lst>
  <p:transition>
    <p:fade/>
  </p:transition>
  <p:txStyles>
    <p:titleStyle>
      <a:lvl1pPr algn="l" defTabSz="914253" rtl="1" eaLnBrk="1" latinLnBrk="0" hangingPunct="1">
        <a:lnSpc>
          <a:spcPct val="90000"/>
        </a:lnSpc>
        <a:spcBef>
          <a:spcPct val="0"/>
        </a:spcBef>
        <a:buNone/>
        <a:defRPr lang="en-US" sz="5000" b="0" kern="1200" cap="none" spc="-125" dirty="0">
          <a:ln w="3175">
            <a:noFill/>
          </a:ln>
          <a:solidFill>
            <a:srgbClr val="E23828"/>
          </a:solidFill>
          <a:effectLst/>
          <a:latin typeface="Segoe" pitchFamily="34" charset="0"/>
          <a:ea typeface="+mn-ea"/>
          <a:cs typeface="Arial" charset="0"/>
        </a:defRPr>
      </a:lvl1pPr>
    </p:titleStyle>
    <p:bodyStyle>
      <a:lvl1pPr marL="384909" indent="-384909" algn="r" defTabSz="914253" rtl="1" eaLnBrk="1" latinLnBrk="0" hangingPunct="1">
        <a:lnSpc>
          <a:spcPct val="90000"/>
        </a:lnSpc>
        <a:spcBef>
          <a:spcPct val="20000"/>
        </a:spcBef>
        <a:buSzPct val="100000"/>
        <a:buFont typeface="Arial" pitchFamily="34" charset="0"/>
        <a:buChar char="•"/>
        <a:defRPr sz="3300" kern="1200">
          <a:solidFill>
            <a:schemeClr val="bg1"/>
          </a:solidFill>
          <a:latin typeface="+mn-lt"/>
          <a:ea typeface="+mn-ea"/>
          <a:cs typeface="+mn-cs"/>
        </a:defRPr>
      </a:lvl1pPr>
      <a:lvl2pPr marL="739391" indent="-362421" algn="r" defTabSz="914253" rtl="1" eaLnBrk="1" latinLnBrk="0" hangingPunct="1">
        <a:lnSpc>
          <a:spcPct val="90000"/>
        </a:lnSpc>
        <a:spcBef>
          <a:spcPct val="20000"/>
        </a:spcBef>
        <a:buSzPct val="100000"/>
        <a:buFont typeface="Arial" pitchFamily="34" charset="0"/>
        <a:buChar char="•"/>
        <a:defRPr sz="3000" kern="1200">
          <a:solidFill>
            <a:schemeClr val="bg1"/>
          </a:solidFill>
          <a:latin typeface="+mn-lt"/>
          <a:ea typeface="+mn-ea"/>
          <a:cs typeface="+mn-cs"/>
        </a:defRPr>
      </a:lvl2pPr>
      <a:lvl3pPr marL="1101814" indent="-347872" algn="r" defTabSz="914253" rtl="1" eaLnBrk="1" latinLnBrk="0" hangingPunct="1">
        <a:lnSpc>
          <a:spcPct val="90000"/>
        </a:lnSpc>
        <a:spcBef>
          <a:spcPct val="20000"/>
        </a:spcBef>
        <a:buSzPct val="100000"/>
        <a:buFont typeface="Arial" pitchFamily="34" charset="0"/>
        <a:buChar char="•"/>
        <a:defRPr sz="2700" kern="1200">
          <a:solidFill>
            <a:schemeClr val="bg1"/>
          </a:solidFill>
          <a:latin typeface="+mn-lt"/>
          <a:ea typeface="+mn-ea"/>
          <a:cs typeface="+mn-cs"/>
        </a:defRPr>
      </a:lvl3pPr>
      <a:lvl4pPr marL="1420585" indent="-318773" algn="r" defTabSz="914253" rtl="1" eaLnBrk="1" latinLnBrk="0" hangingPunct="1">
        <a:lnSpc>
          <a:spcPct val="90000"/>
        </a:lnSpc>
        <a:spcBef>
          <a:spcPct val="20000"/>
        </a:spcBef>
        <a:buSzPct val="100000"/>
        <a:buFont typeface="Arial" pitchFamily="34" charset="0"/>
        <a:buChar char="•"/>
        <a:defRPr sz="2300" kern="1200">
          <a:solidFill>
            <a:schemeClr val="bg1"/>
          </a:solidFill>
          <a:latin typeface="+mn-lt"/>
          <a:ea typeface="+mn-ea"/>
          <a:cs typeface="+mn-cs"/>
        </a:defRPr>
      </a:lvl4pPr>
      <a:lvl5pPr marL="1760520" indent="-318773" algn="r" defTabSz="914253" rtl="1" eaLnBrk="1" latinLnBrk="0" hangingPunct="1">
        <a:lnSpc>
          <a:spcPct val="90000"/>
        </a:lnSpc>
        <a:spcBef>
          <a:spcPct val="20000"/>
        </a:spcBef>
        <a:buSzPct val="100000"/>
        <a:buFont typeface="Arial" pitchFamily="34" charset="0"/>
        <a:buChar char="•"/>
        <a:defRPr sz="2300" kern="1200">
          <a:solidFill>
            <a:schemeClr val="bg1"/>
          </a:solidFill>
          <a:latin typeface="+mn-lt"/>
          <a:ea typeface="+mn-ea"/>
          <a:cs typeface="+mn-cs"/>
        </a:defRPr>
      </a:lvl5pPr>
      <a:lvl6pPr marL="2514199" indent="-228564" algn="r" defTabSz="914253"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4" indent="-228564" algn="r" defTabSz="914253"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52" indent="-228564" algn="r" defTabSz="914253"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80" indent="-228564" algn="r" defTabSz="914253"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253" rtl="1" eaLnBrk="1" latinLnBrk="0" hangingPunct="1">
        <a:defRPr sz="1800" kern="1200">
          <a:solidFill>
            <a:schemeClr val="tx1"/>
          </a:solidFill>
          <a:latin typeface="+mn-lt"/>
          <a:ea typeface="+mn-ea"/>
          <a:cs typeface="+mn-cs"/>
        </a:defRPr>
      </a:lvl1pPr>
      <a:lvl2pPr marL="457127" algn="r" defTabSz="914253" rtl="1" eaLnBrk="1" latinLnBrk="0" hangingPunct="1">
        <a:defRPr sz="1800" kern="1200">
          <a:solidFill>
            <a:schemeClr val="tx1"/>
          </a:solidFill>
          <a:latin typeface="+mn-lt"/>
          <a:ea typeface="+mn-ea"/>
          <a:cs typeface="+mn-cs"/>
        </a:defRPr>
      </a:lvl2pPr>
      <a:lvl3pPr marL="914253" algn="r" defTabSz="914253" rtl="1" eaLnBrk="1" latinLnBrk="0" hangingPunct="1">
        <a:defRPr sz="1800" kern="1200">
          <a:solidFill>
            <a:schemeClr val="tx1"/>
          </a:solidFill>
          <a:latin typeface="+mn-lt"/>
          <a:ea typeface="+mn-ea"/>
          <a:cs typeface="+mn-cs"/>
        </a:defRPr>
      </a:lvl3pPr>
      <a:lvl4pPr marL="1371380" algn="r" defTabSz="914253" rtl="1" eaLnBrk="1" latinLnBrk="0" hangingPunct="1">
        <a:defRPr sz="1800" kern="1200">
          <a:solidFill>
            <a:schemeClr val="tx1"/>
          </a:solidFill>
          <a:latin typeface="+mn-lt"/>
          <a:ea typeface="+mn-ea"/>
          <a:cs typeface="+mn-cs"/>
        </a:defRPr>
      </a:lvl4pPr>
      <a:lvl5pPr marL="1828508" algn="r" defTabSz="914253" rtl="1" eaLnBrk="1" latinLnBrk="0" hangingPunct="1">
        <a:defRPr sz="1800" kern="1200">
          <a:solidFill>
            <a:schemeClr val="tx1"/>
          </a:solidFill>
          <a:latin typeface="+mn-lt"/>
          <a:ea typeface="+mn-ea"/>
          <a:cs typeface="+mn-cs"/>
        </a:defRPr>
      </a:lvl5pPr>
      <a:lvl6pPr marL="2285635" algn="r" defTabSz="914253" rtl="1" eaLnBrk="1" latinLnBrk="0" hangingPunct="1">
        <a:defRPr sz="1800" kern="1200">
          <a:solidFill>
            <a:schemeClr val="tx1"/>
          </a:solidFill>
          <a:latin typeface="+mn-lt"/>
          <a:ea typeface="+mn-ea"/>
          <a:cs typeface="+mn-cs"/>
        </a:defRPr>
      </a:lvl6pPr>
      <a:lvl7pPr marL="2742760" algn="r" defTabSz="914253" rtl="1" eaLnBrk="1" latinLnBrk="0" hangingPunct="1">
        <a:defRPr sz="1800" kern="1200">
          <a:solidFill>
            <a:schemeClr val="tx1"/>
          </a:solidFill>
          <a:latin typeface="+mn-lt"/>
          <a:ea typeface="+mn-ea"/>
          <a:cs typeface="+mn-cs"/>
        </a:defRPr>
      </a:lvl7pPr>
      <a:lvl8pPr marL="3199888" algn="r" defTabSz="914253" rtl="1" eaLnBrk="1" latinLnBrk="0" hangingPunct="1">
        <a:defRPr sz="1800" kern="1200">
          <a:solidFill>
            <a:schemeClr val="tx1"/>
          </a:solidFill>
          <a:latin typeface="+mn-lt"/>
          <a:ea typeface="+mn-ea"/>
          <a:cs typeface="+mn-cs"/>
        </a:defRPr>
      </a:lvl8pPr>
      <a:lvl9pPr marL="3657015" algn="r" defTabSz="914253"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shag@sela.co.il" TargetMode="External"/><Relationship Id="rId2" Type="http://schemas.openxmlformats.org/officeDocument/2006/relationships/hyperlink" Target="http://blogs.microsoft.co.il/blogs/sasha" TargetMode="Externa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12.xml"/><Relationship Id="rId7" Type="http://schemas.openxmlformats.org/officeDocument/2006/relationships/oleObject" Target="../embeddings/oleObject3.bin"/><Relationship Id="rId2" Type="http://schemas.openxmlformats.org/officeDocument/2006/relationships/slideLayout" Target="../slideLayouts/slideLayout3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53.png"/><Relationship Id="rId4" Type="http://schemas.openxmlformats.org/officeDocument/2006/relationships/image" Target="../media/image52.emf"/><Relationship Id="rId9" Type="http://schemas.openxmlformats.org/officeDocument/2006/relationships/image" Target="../media/image55.png"/></Relationships>
</file>

<file path=ppt/slides/_rels/slide10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2.xml"/></Relationships>
</file>

<file path=ppt/slides/_rels/slide10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1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0.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1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2.xml"/></Relationships>
</file>

<file path=ppt/slides/_rels/slide11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30.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3.xml"/><Relationship Id="rId1" Type="http://schemas.openxmlformats.org/officeDocument/2006/relationships/tags" Target="../tags/tag1.xml"/></Relationships>
</file>

<file path=ppt/slides/_rels/slide116.xml.rels><?xml version="1.0" encoding="UTF-8" standalone="yes"?>
<Relationships xmlns="http://schemas.openxmlformats.org/package/2006/relationships"><Relationship Id="rId3" Type="http://schemas.openxmlformats.org/officeDocument/2006/relationships/hyperlink" Target="http://msdn.microsoft.com/msdnmag/issues/07/03/IIS7/521400002',%20'559429002" TargetMode="External"/><Relationship Id="rId2" Type="http://schemas.openxmlformats.org/officeDocument/2006/relationships/hyperlink" Target="http://www.iis.net/" TargetMode="External"/><Relationship Id="rId1" Type="http://schemas.openxmlformats.org/officeDocument/2006/relationships/slideLayout" Target="../slideLayouts/slideLayout30.xml"/><Relationship Id="rId4" Type="http://schemas.openxmlformats.org/officeDocument/2006/relationships/image" Target="../media/image63.gif"/></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0.xml"/></Relationships>
</file>

<file path=ppt/slides/_rels/slide121.xml.rels><?xml version="1.0" encoding="UTF-8" standalone="yes"?>
<Relationships xmlns="http://schemas.openxmlformats.org/package/2006/relationships"><Relationship Id="rId2" Type="http://schemas.openxmlformats.org/officeDocument/2006/relationships/hyperlink" Target="http://iis.net/default.aspx?tabid=2&amp;subtabid=25&amp;i=1223" TargetMode="External"/><Relationship Id="rId1" Type="http://schemas.openxmlformats.org/officeDocument/2006/relationships/slideLayout" Target="../slideLayouts/slideLayout30.xml"/></Relationships>
</file>

<file path=ppt/slides/_rels/slide1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23.xml.rels><?xml version="1.0" encoding="UTF-8" standalone="yes"?>
<Relationships xmlns="http://schemas.openxmlformats.org/package/2006/relationships"><Relationship Id="rId3" Type="http://schemas.openxmlformats.org/officeDocument/2006/relationships/hyperlink" Target="http://mvolo.com/2006/11/10/stopping-hotlinking-with-iis-and-aspnet.aspx" TargetMode="External"/><Relationship Id="rId2" Type="http://schemas.openxmlformats.org/officeDocument/2006/relationships/notesSlide" Target="../notesSlides/notesSlide18.xml"/><Relationship Id="rId1" Type="http://schemas.openxmlformats.org/officeDocument/2006/relationships/slideLayout" Target="../slideLayouts/slideLayout30.xml"/><Relationship Id="rId5" Type="http://schemas.openxmlformats.org/officeDocument/2006/relationships/hyperlink" Target="http://www.iis.net/articles/view.aspx/IIS7/Managing-IIS7/Media-in-IIS7/Bit-Rate-Throttling-Configuration-Walkthrough" TargetMode="External"/><Relationship Id="rId4" Type="http://schemas.openxmlformats.org/officeDocument/2006/relationships/hyperlink" Target="http://www.iis.net/articles/view.aspx/IIS7/Extending-IIS7/Extending-IIS-Manager/How-to-Create-a-Simple-IIS-Manager-Module" TargetMode="External"/></Relationships>
</file>

<file path=ppt/slides/_rels/slide1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0.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7.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18" Type="http://schemas.openxmlformats.org/officeDocument/2006/relationships/image" Target="../media/image84.png"/><Relationship Id="rId3" Type="http://schemas.openxmlformats.org/officeDocument/2006/relationships/image" Target="../media/image69.png"/><Relationship Id="rId21" Type="http://schemas.openxmlformats.org/officeDocument/2006/relationships/image" Target="../media/image87.png"/><Relationship Id="rId7" Type="http://schemas.openxmlformats.org/officeDocument/2006/relationships/image" Target="../media/image73.png"/><Relationship Id="rId12" Type="http://schemas.openxmlformats.org/officeDocument/2006/relationships/image" Target="../media/image78.png"/><Relationship Id="rId17" Type="http://schemas.openxmlformats.org/officeDocument/2006/relationships/image" Target="../media/image83.png"/><Relationship Id="rId2" Type="http://schemas.openxmlformats.org/officeDocument/2006/relationships/notesSlide" Target="../notesSlides/notesSlide19.xml"/><Relationship Id="rId16" Type="http://schemas.openxmlformats.org/officeDocument/2006/relationships/image" Target="../media/image82.png"/><Relationship Id="rId20" Type="http://schemas.openxmlformats.org/officeDocument/2006/relationships/image" Target="../media/image86.png"/><Relationship Id="rId1" Type="http://schemas.openxmlformats.org/officeDocument/2006/relationships/slideLayout" Target="../slideLayouts/slideLayout29.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23" Type="http://schemas.openxmlformats.org/officeDocument/2006/relationships/image" Target="../media/image89.png"/><Relationship Id="rId10" Type="http://schemas.openxmlformats.org/officeDocument/2006/relationships/image" Target="../media/image76.png"/><Relationship Id="rId19" Type="http://schemas.openxmlformats.org/officeDocument/2006/relationships/image" Target="../media/image85.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 Id="rId22" Type="http://schemas.openxmlformats.org/officeDocument/2006/relationships/image" Target="../media/image88.png"/></Relationships>
</file>

<file path=ppt/slides/_rels/slide128.xml.rels><?xml version="1.0" encoding="UTF-8" standalone="yes"?>
<Relationships xmlns="http://schemas.openxmlformats.org/package/2006/relationships"><Relationship Id="rId2" Type="http://schemas.openxmlformats.org/officeDocument/2006/relationships/hyperlink" Target="http://www.microsoft.com/windowsserver2008/default.mspx" TargetMode="External"/><Relationship Id="rId1" Type="http://schemas.openxmlformats.org/officeDocument/2006/relationships/slideLayout" Target="../slideLayouts/slideLayout30.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0.xml.rels><?xml version="1.0" encoding="UTF-8" standalone="yes"?>
<Relationships xmlns="http://schemas.openxmlformats.org/package/2006/relationships"><Relationship Id="rId3" Type="http://schemas.openxmlformats.org/officeDocument/2006/relationships/hyperlink" Target="mailto:sashag@sela.co.il" TargetMode="External"/><Relationship Id="rId2" Type="http://schemas.openxmlformats.org/officeDocument/2006/relationships/hyperlink" Target="http://blogs.microsoft.co.il/blogs/sasha" TargetMode="Externa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0.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3" Type="http://schemas.openxmlformats.org/officeDocument/2006/relationships/hyperlink" Target="javascript:ToggleImages('314720006',%20'174400006');" TargetMode="External"/><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3" Type="http://schemas.openxmlformats.org/officeDocument/2006/relationships/hyperlink" Target="javascript:ToggleImages('200592004',%20'153453004');" TargetMode="External"/><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0.xml"/><Relationship Id="rId1" Type="http://schemas.openxmlformats.org/officeDocument/2006/relationships/vmlDrawing" Target="../drawings/vmlDrawing1.vml"/><Relationship Id="rId4" Type="http://schemas.openxmlformats.org/officeDocument/2006/relationships/image" Target="../media/image3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0.xml"/></Relationships>
</file>

<file path=ppt/slides/_rels/slide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2.xml"/></Relationships>
</file>

<file path=ppt/slides/_rels/slide6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0.xml"/></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microsoft.com/technet/technetmag/issues/2007/03/VistaKernel/394750004',%20'210400004" TargetMode="External"/><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30.xml"/></Relationships>
</file>

<file path=ppt/slides/_rels/slide7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7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2.xml"/></Relationships>
</file>

<file path=ppt/slides/_rels/slide7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2.xml"/></Relationships>
</file>

<file path=ppt/slides/_rels/slide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87.xml.rels><?xml version="1.0" encoding="UTF-8" standalone="yes"?>
<Relationships xmlns="http://schemas.openxmlformats.org/package/2006/relationships"><Relationship Id="rId2" Type="http://schemas.openxmlformats.org/officeDocument/2006/relationships/hyperlink" Target="http://www.microsoft.com/technet/network/tcpip/default.mspx" TargetMode="External"/><Relationship Id="rId1" Type="http://schemas.openxmlformats.org/officeDocument/2006/relationships/slideLayout" Target="../slideLayouts/slideLayout30.xml"/></Relationships>
</file>

<file path=ppt/slides/_rels/slide8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0.xml"/></Relationships>
</file>

<file path=ppt/slides/_rels/slide8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4.xml.rels><?xml version="1.0" encoding="UTF-8" standalone="yes"?>
<Relationships xmlns="http://schemas.openxmlformats.org/package/2006/relationships"><Relationship Id="rId2" Type="http://schemas.openxmlformats.org/officeDocument/2006/relationships/hyperlink" Target="http://blogs.msdn.com/wndp/archive/2006/02/24/538746.aspx" TargetMode="External"/><Relationship Id="rId1" Type="http://schemas.openxmlformats.org/officeDocument/2006/relationships/slideLayout" Target="../slideLayouts/slideLayout3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0.xml"/></Relationships>
</file>

<file path=ppt/slides/_rels/slide9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2.xml"/></Relationships>
</file>

<file path=ppt/slides/_rels/slide9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ChangeArrowheads="1"/>
          </p:cNvSpPr>
          <p:nvPr>
            <p:ph type="ctrTitle"/>
          </p:nvPr>
        </p:nvSpPr>
        <p:spPr/>
        <p:txBody>
          <a:bodyPr/>
          <a:lstStyle/>
          <a:p>
            <a:pPr>
              <a:defRPr/>
            </a:pPr>
            <a:r>
              <a:rPr lang="en-US" dirty="0" smtClean="0"/>
              <a:t>Windows Server 2008 for Developers</a:t>
            </a:r>
          </a:p>
        </p:txBody>
      </p:sp>
      <p:sp>
        <p:nvSpPr>
          <p:cNvPr id="7" name="Subtitle 6"/>
          <p:cNvSpPr>
            <a:spLocks noGrp="1"/>
          </p:cNvSpPr>
          <p:nvPr>
            <p:ph type="subTitle" idx="1"/>
          </p:nvPr>
        </p:nvSpPr>
        <p:spPr/>
        <p:txBody>
          <a:bodyPr/>
          <a:lstStyle/>
          <a:p>
            <a:r>
              <a:rPr lang="en-US" b="1" dirty="0" smtClean="0"/>
              <a:t>Sasha Goldshtein</a:t>
            </a:r>
          </a:p>
          <a:p>
            <a:r>
              <a:rPr lang="en-US" dirty="0" smtClean="0"/>
              <a:t>Senior Consultant, Sela Group</a:t>
            </a:r>
          </a:p>
          <a:p>
            <a:r>
              <a:rPr lang="en-US" dirty="0" smtClean="0">
                <a:hlinkClick r:id="rId2"/>
              </a:rPr>
              <a:t>http://blogs.microsoft.co.il/blogs/sasha</a:t>
            </a:r>
            <a:endParaRPr lang="he-IL" dirty="0" smtClean="0"/>
          </a:p>
          <a:p>
            <a:r>
              <a:rPr lang="en-US" dirty="0" smtClean="0">
                <a:hlinkClick r:id="rId3"/>
              </a:rPr>
              <a:t>sashag@sela.co.il</a:t>
            </a:r>
            <a:endParaRPr lang="en-US"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93362"/>
            <a:ext cx="8382000" cy="692498"/>
          </a:xfrm>
        </p:spPr>
        <p:txBody>
          <a:bodyPr/>
          <a:lstStyle/>
          <a:p>
            <a:r>
              <a:rPr sz="4400" smtClean="0"/>
              <a:t>So, You Want to Make IT Happy?</a:t>
            </a:r>
            <a:r>
              <a:rPr lang="he-IL" sz="4400" dirty="0" smtClean="0"/>
              <a:t/>
            </a:r>
            <a:br>
              <a:rPr lang="he-IL" sz="4400" dirty="0" smtClean="0"/>
            </a:br>
            <a:r>
              <a:rPr sz="3600" smtClean="0"/>
              <a:t>It's Fairly Simple Really</a:t>
            </a:r>
            <a:endParaRPr lang="he-IL" sz="4400" dirty="0"/>
          </a:p>
        </p:txBody>
      </p:sp>
      <p:graphicFrame>
        <p:nvGraphicFramePr>
          <p:cNvPr id="4" name="Diagram 3"/>
          <p:cNvGraphicFramePr/>
          <p:nvPr/>
        </p:nvGraphicFramePr>
        <p:xfrm>
          <a:off x="-642974" y="1428736"/>
          <a:ext cx="9786974"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Straight Connector 923649"/>
          <p:cNvSpPr>
            <a:spLocks noChangeShapeType="1"/>
          </p:cNvSpPr>
          <p:nvPr/>
        </p:nvSpPr>
        <p:spPr bwMode="auto">
          <a:xfrm>
            <a:off x="2560638" y="2257425"/>
            <a:ext cx="1066800" cy="0"/>
          </a:xfrm>
          <a:prstGeom prst="line">
            <a:avLst/>
          </a:prstGeom>
          <a:noFill/>
          <a:ln w="38100" cap="rnd" algn="ctr">
            <a:solidFill>
              <a:schemeClr val="tx1"/>
            </a:solidFill>
            <a:prstDash val="sysDot"/>
            <a:round/>
            <a:headEnd/>
            <a:tailEnd/>
          </a:ln>
        </p:spPr>
        <p:txBody>
          <a:bodyPr/>
          <a:lstStyle/>
          <a:p>
            <a:endParaRPr lang="he-IL"/>
          </a:p>
        </p:txBody>
      </p:sp>
      <p:sp>
        <p:nvSpPr>
          <p:cNvPr id="923651" name="Straight Connector 923650"/>
          <p:cNvSpPr>
            <a:spLocks noChangeShapeType="1"/>
          </p:cNvSpPr>
          <p:nvPr/>
        </p:nvSpPr>
        <p:spPr bwMode="auto">
          <a:xfrm>
            <a:off x="1189038" y="2257425"/>
            <a:ext cx="1066800" cy="0"/>
          </a:xfrm>
          <a:prstGeom prst="line">
            <a:avLst/>
          </a:prstGeom>
          <a:noFill/>
          <a:ln w="38100" cap="rnd" algn="ctr">
            <a:solidFill>
              <a:schemeClr val="tx1"/>
            </a:solidFill>
            <a:prstDash val="sysDot"/>
            <a:round/>
            <a:headEnd/>
            <a:tailEnd/>
          </a:ln>
        </p:spPr>
        <p:txBody>
          <a:bodyPr/>
          <a:lstStyle/>
          <a:p>
            <a:endParaRPr lang="he-IL"/>
          </a:p>
        </p:txBody>
      </p:sp>
      <p:sp>
        <p:nvSpPr>
          <p:cNvPr id="923652" name="Shape 923651"/>
          <p:cNvSpPr>
            <a:spLocks/>
          </p:cNvSpPr>
          <p:nvPr/>
        </p:nvSpPr>
        <p:spPr bwMode="auto">
          <a:xfrm>
            <a:off x="4097338" y="2462213"/>
            <a:ext cx="1768475" cy="1304925"/>
          </a:xfrm>
          <a:custGeom>
            <a:avLst/>
            <a:gdLst>
              <a:gd name="T0" fmla="*/ 0 w 1114"/>
              <a:gd name="T1" fmla="*/ 0 h 822"/>
              <a:gd name="T2" fmla="*/ 2147483647 w 1114"/>
              <a:gd name="T3" fmla="*/ 2147483647 h 822"/>
              <a:gd name="T4" fmla="*/ 0 60000 65536"/>
              <a:gd name="T5" fmla="*/ 0 60000 65536"/>
              <a:gd name="T6" fmla="*/ 0 w 1114"/>
              <a:gd name="T7" fmla="*/ 0 h 822"/>
              <a:gd name="T8" fmla="*/ 1114 w 1114"/>
              <a:gd name="T9" fmla="*/ 822 h 822"/>
            </a:gdLst>
            <a:ahLst/>
            <a:cxnLst>
              <a:cxn ang="T4">
                <a:pos x="T0" y="T1"/>
              </a:cxn>
              <a:cxn ang="T5">
                <a:pos x="T2" y="T3"/>
              </a:cxn>
            </a:cxnLst>
            <a:rect l="T6" t="T7" r="T8" b="T9"/>
            <a:pathLst>
              <a:path w="1114" h="822">
                <a:moveTo>
                  <a:pt x="0" y="0"/>
                </a:moveTo>
                <a:lnTo>
                  <a:pt x="1114" y="822"/>
                </a:lnTo>
              </a:path>
            </a:pathLst>
          </a:custGeom>
          <a:noFill/>
          <a:ln w="38100" cap="rnd" algn="ctr">
            <a:solidFill>
              <a:schemeClr val="tx1"/>
            </a:solidFill>
            <a:prstDash val="sysDot"/>
            <a:round/>
            <a:headEnd/>
            <a:tailEnd type="triangle" w="med" len="med"/>
          </a:ln>
        </p:spPr>
        <p:txBody>
          <a:bodyPr/>
          <a:lstStyle/>
          <a:p>
            <a:endParaRPr lang="he-IL">
              <a:solidFill>
                <a:srgbClr val="000000"/>
              </a:solidFill>
              <a:latin typeface="Arial" pitchFamily="34" charset="0"/>
            </a:endParaRPr>
          </a:p>
        </p:txBody>
      </p:sp>
      <p:sp>
        <p:nvSpPr>
          <p:cNvPr id="923653" name="Straight Connector 923652"/>
          <p:cNvSpPr>
            <a:spLocks noChangeShapeType="1"/>
          </p:cNvSpPr>
          <p:nvPr/>
        </p:nvSpPr>
        <p:spPr bwMode="auto">
          <a:xfrm flipV="1">
            <a:off x="4105275" y="1076325"/>
            <a:ext cx="1833563" cy="906463"/>
          </a:xfrm>
          <a:prstGeom prst="line">
            <a:avLst/>
          </a:prstGeom>
          <a:noFill/>
          <a:ln w="38100" cap="rnd" algn="ctr">
            <a:solidFill>
              <a:schemeClr val="tx1"/>
            </a:solidFill>
            <a:prstDash val="sysDot"/>
            <a:round/>
            <a:headEnd type="triangle" w="med" len="med"/>
            <a:tailEnd type="triangle" w="med" len="med"/>
          </a:ln>
        </p:spPr>
        <p:txBody>
          <a:bodyPr/>
          <a:lstStyle/>
          <a:p>
            <a:endParaRPr lang="he-IL"/>
          </a:p>
        </p:txBody>
      </p:sp>
      <p:sp>
        <p:nvSpPr>
          <p:cNvPr id="923654" name="Title 923653"/>
          <p:cNvSpPr>
            <a:spLocks noGrp="1" noChangeArrowheads="1"/>
          </p:cNvSpPr>
          <p:nvPr>
            <p:ph type="title" idx="4294967295"/>
          </p:nvPr>
        </p:nvSpPr>
        <p:spPr>
          <a:xfrm>
            <a:off x="381000" y="207963"/>
            <a:ext cx="8382000" cy="941387"/>
          </a:xfrm>
        </p:spPr>
        <p:txBody>
          <a:bodyPr/>
          <a:lstStyle/>
          <a:p>
            <a:pPr>
              <a:defRPr/>
            </a:pPr>
            <a:r>
              <a:rPr lang="en-US" sz="4400" dirty="0"/>
              <a:t>Network Access </a:t>
            </a:r>
            <a:r>
              <a:rPr lang="en-US" sz="4400" dirty="0" smtClean="0"/>
              <a:t>Protection</a:t>
            </a:r>
            <a:r>
              <a:rPr sz="4400" smtClean="0"/>
              <a:t/>
            </a:r>
            <a:br>
              <a:rPr sz="4400" smtClean="0"/>
            </a:br>
            <a:r>
              <a:rPr sz="3200" smtClean="0"/>
              <a:t>How It Works</a:t>
            </a:r>
            <a:endParaRPr lang="en-US" sz="4000" dirty="0"/>
          </a:p>
        </p:txBody>
      </p:sp>
      <p:sp>
        <p:nvSpPr>
          <p:cNvPr id="923655" name="Shape 923654"/>
          <p:cNvSpPr>
            <a:spLocks/>
          </p:cNvSpPr>
          <p:nvPr/>
        </p:nvSpPr>
        <p:spPr bwMode="auto">
          <a:xfrm>
            <a:off x="3875088" y="2252663"/>
            <a:ext cx="2800350" cy="9525"/>
          </a:xfrm>
          <a:custGeom>
            <a:avLst/>
            <a:gdLst>
              <a:gd name="T0" fmla="*/ 0 w 1764"/>
              <a:gd name="T1" fmla="*/ 0 h 6"/>
              <a:gd name="T2" fmla="*/ 2147483647 w 1764"/>
              <a:gd name="T3" fmla="*/ 2147483647 h 6"/>
              <a:gd name="T4" fmla="*/ 0 60000 65536"/>
              <a:gd name="T5" fmla="*/ 0 60000 65536"/>
              <a:gd name="T6" fmla="*/ 0 w 1764"/>
              <a:gd name="T7" fmla="*/ 0 h 6"/>
              <a:gd name="T8" fmla="*/ 1764 w 1764"/>
              <a:gd name="T9" fmla="*/ 6 h 6"/>
            </a:gdLst>
            <a:ahLst/>
            <a:cxnLst>
              <a:cxn ang="T4">
                <a:pos x="T0" y="T1"/>
              </a:cxn>
              <a:cxn ang="T5">
                <a:pos x="T2" y="T3"/>
              </a:cxn>
            </a:cxnLst>
            <a:rect l="T6" t="T7" r="T8" b="T9"/>
            <a:pathLst>
              <a:path w="1764" h="6">
                <a:moveTo>
                  <a:pt x="0" y="0"/>
                </a:moveTo>
                <a:lnTo>
                  <a:pt x="1764" y="6"/>
                </a:lnTo>
              </a:path>
            </a:pathLst>
          </a:custGeom>
          <a:noFill/>
          <a:ln w="38100" cap="rnd" algn="ctr">
            <a:solidFill>
              <a:schemeClr val="tx1"/>
            </a:solidFill>
            <a:prstDash val="sysDot"/>
            <a:round/>
            <a:headEnd/>
            <a:tailEnd/>
          </a:ln>
        </p:spPr>
        <p:txBody>
          <a:bodyPr/>
          <a:lstStyle/>
          <a:p>
            <a:endParaRPr lang="he-IL">
              <a:solidFill>
                <a:srgbClr val="000000"/>
              </a:solidFill>
              <a:latin typeface="Arial" pitchFamily="34" charset="0"/>
            </a:endParaRPr>
          </a:p>
        </p:txBody>
      </p:sp>
      <p:sp>
        <p:nvSpPr>
          <p:cNvPr id="923656" name="TextBox 923655"/>
          <p:cNvSpPr txBox="1">
            <a:spLocks noChangeArrowheads="1"/>
          </p:cNvSpPr>
          <p:nvPr/>
        </p:nvSpPr>
        <p:spPr bwMode="auto">
          <a:xfrm>
            <a:off x="4376738" y="2038350"/>
            <a:ext cx="1092200" cy="466725"/>
          </a:xfrm>
          <a:prstGeom prst="rect">
            <a:avLst/>
          </a:prstGeom>
          <a:ln>
            <a:headEnd/>
            <a:tailEnd/>
          </a:ln>
        </p:spPr>
        <p:style>
          <a:lnRef idx="1">
            <a:schemeClr val="dk1"/>
          </a:lnRef>
          <a:fillRef idx="2">
            <a:schemeClr val="dk1"/>
          </a:fillRef>
          <a:effectRef idx="1">
            <a:schemeClr val="dk1"/>
          </a:effectRef>
          <a:fontRef idx="minor">
            <a:schemeClr val="dk1"/>
          </a:fontRef>
        </p:style>
        <p:txBody>
          <a:bodyPr lIns="91430" tIns="45715" rIns="91430" bIns="45715">
            <a:spAutoFit/>
          </a:bodyPr>
          <a:lstStyle/>
          <a:p>
            <a:pPr eaLnBrk="0" hangingPunct="0">
              <a:spcBef>
                <a:spcPct val="50000"/>
              </a:spcBef>
            </a:pPr>
            <a:r>
              <a:rPr lang="en-US" sz="1200" b="1">
                <a:solidFill>
                  <a:schemeClr val="tx1"/>
                </a:solidFill>
                <a:latin typeface="Arial" pitchFamily="34" charset="0"/>
              </a:rPr>
              <a:t>Not policy compliant</a:t>
            </a:r>
            <a:endParaRPr lang="en-US">
              <a:solidFill>
                <a:schemeClr val="tx1"/>
              </a:solidFill>
              <a:latin typeface="Arial" pitchFamily="34" charset="0"/>
            </a:endParaRPr>
          </a:p>
        </p:txBody>
      </p:sp>
      <p:sp>
        <p:nvSpPr>
          <p:cNvPr id="923657" name="Oval 923656"/>
          <p:cNvSpPr>
            <a:spLocks noChangeArrowheads="1"/>
          </p:cNvSpPr>
          <p:nvPr/>
        </p:nvSpPr>
        <p:spPr bwMode="auto">
          <a:xfrm>
            <a:off x="1509713" y="1738313"/>
            <a:ext cx="352425" cy="352425"/>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lIns="91430" tIns="45715" rIns="91430" bIns="45715" anchor="ctr"/>
          <a:lstStyle/>
          <a:p>
            <a:pPr eaLnBrk="0" hangingPunct="0"/>
            <a:r>
              <a:rPr lang="en-US" sz="1200">
                <a:solidFill>
                  <a:schemeClr val="tx1"/>
                </a:solidFill>
                <a:latin typeface="Arial" pitchFamily="34" charset="0"/>
              </a:rPr>
              <a:t>1</a:t>
            </a:r>
            <a:endParaRPr lang="en-US">
              <a:solidFill>
                <a:schemeClr val="tx1"/>
              </a:solidFill>
              <a:latin typeface="Arial" pitchFamily="34" charset="0"/>
            </a:endParaRPr>
          </a:p>
        </p:txBody>
      </p:sp>
      <p:grpSp>
        <p:nvGrpSpPr>
          <p:cNvPr id="2" name="Group 10"/>
          <p:cNvGrpSpPr>
            <a:grpSpLocks/>
          </p:cNvGrpSpPr>
          <p:nvPr/>
        </p:nvGrpSpPr>
        <p:grpSpPr bwMode="auto">
          <a:xfrm>
            <a:off x="5961063" y="2081213"/>
            <a:ext cx="1524000" cy="1524000"/>
            <a:chOff x="3752" y="1488"/>
            <a:chExt cx="960" cy="960"/>
          </a:xfrm>
        </p:grpSpPr>
        <p:sp>
          <p:nvSpPr>
            <p:cNvPr id="2105" name="Flowchart: Alternate Process 2103"/>
            <p:cNvSpPr>
              <a:spLocks noChangeArrowheads="1"/>
            </p:cNvSpPr>
            <p:nvPr/>
          </p:nvSpPr>
          <p:spPr bwMode="auto">
            <a:xfrm>
              <a:off x="3815" y="1488"/>
              <a:ext cx="833" cy="960"/>
            </a:xfrm>
            <a:prstGeom prst="flowChartAlternateProcess">
              <a:avLst/>
            </a:prstGeom>
            <a:solidFill>
              <a:srgbClr val="99CCFF">
                <a:alpha val="20000"/>
              </a:srgbClr>
            </a:solidFill>
            <a:ln w="38100" algn="ctr">
              <a:solidFill>
                <a:srgbClr val="000080"/>
              </a:solidFill>
              <a:miter lim="800000"/>
              <a:headEnd/>
              <a:tailEnd/>
            </a:ln>
          </p:spPr>
          <p:txBody>
            <a:bodyPr wrap="none" anchor="ctr"/>
            <a:lstStyle/>
            <a:p>
              <a:endParaRPr lang="he-IL">
                <a:solidFill>
                  <a:srgbClr val="000000"/>
                </a:solidFill>
                <a:latin typeface="Arial" pitchFamily="34" charset="0"/>
              </a:endParaRPr>
            </a:p>
          </p:txBody>
        </p:sp>
        <p:sp>
          <p:nvSpPr>
            <p:cNvPr id="923660" name="TextBox 923659"/>
            <p:cNvSpPr txBox="1">
              <a:spLocks noChangeArrowheads="1"/>
            </p:cNvSpPr>
            <p:nvPr/>
          </p:nvSpPr>
          <p:spPr bwMode="auto">
            <a:xfrm>
              <a:off x="3752" y="1825"/>
              <a:ext cx="960" cy="262"/>
            </a:xfrm>
            <a:prstGeom prst="rect">
              <a:avLst/>
            </a:prstGeom>
            <a:noFill/>
            <a:ln w="9525" cap="flat" cmpd="sng" algn="ctr">
              <a:noFill/>
              <a:prstDash val="solid"/>
              <a:miter lim="800000"/>
              <a:headEnd type="none" w="med" len="med"/>
              <a:tailEnd type="none" w="med" len="med"/>
            </a:ln>
            <a:effectLst/>
          </p:spPr>
          <p:txBody>
            <a:bodyPr lIns="91430" tIns="45715" rIns="91430" bIns="45715">
              <a:spAutoFit/>
            </a:bodyPr>
            <a:lstStyle/>
            <a:p>
              <a:pPr algn="ctr" eaLnBrk="0" hangingPunct="0">
                <a:lnSpc>
                  <a:spcPct val="75000"/>
                </a:lnSpc>
                <a:defRPr/>
              </a:pPr>
              <a:r>
                <a:rPr lang="en-US" sz="1400" b="1" dirty="0">
                  <a:effectLst>
                    <a:outerShdw blurRad="38100" dist="38100" dir="2700000" algn="tl">
                      <a:srgbClr val="000000"/>
                    </a:outerShdw>
                  </a:effectLst>
                  <a:latin typeface="Arial" charset="0"/>
                  <a:cs typeface="Arial" charset="0"/>
                </a:rPr>
                <a:t>Restricted</a:t>
              </a:r>
              <a:endParaRPr lang="en-US" dirty="0">
                <a:latin typeface="Arial" charset="0"/>
                <a:cs typeface="Arial" charset="0"/>
              </a:endParaRPr>
            </a:p>
            <a:p>
              <a:pPr algn="ctr" eaLnBrk="0" hangingPunct="0">
                <a:lnSpc>
                  <a:spcPct val="75000"/>
                </a:lnSpc>
                <a:defRPr/>
              </a:pPr>
              <a:r>
                <a:rPr lang="en-US" sz="1400" b="1" dirty="0">
                  <a:effectLst>
                    <a:outerShdw blurRad="38100" dist="38100" dir="2700000" algn="tl">
                      <a:srgbClr val="000000"/>
                    </a:outerShdw>
                  </a:effectLst>
                  <a:latin typeface="Arial" charset="0"/>
                  <a:cs typeface="Arial" charset="0"/>
                </a:rPr>
                <a:t>Network</a:t>
              </a:r>
            </a:p>
          </p:txBody>
        </p:sp>
      </p:grpSp>
      <p:grpSp>
        <p:nvGrpSpPr>
          <p:cNvPr id="3" name="Group 13"/>
          <p:cNvGrpSpPr>
            <a:grpSpLocks/>
          </p:cNvGrpSpPr>
          <p:nvPr/>
        </p:nvGrpSpPr>
        <p:grpSpPr bwMode="auto">
          <a:xfrm>
            <a:off x="401638" y="3681413"/>
            <a:ext cx="4978400" cy="517525"/>
            <a:chOff x="240" y="2488"/>
            <a:chExt cx="3312" cy="326"/>
          </a:xfrm>
        </p:grpSpPr>
        <p:sp>
          <p:nvSpPr>
            <p:cNvPr id="923662" name="TextBox 923661"/>
            <p:cNvSpPr txBox="1">
              <a:spLocks noChangeArrowheads="1"/>
            </p:cNvSpPr>
            <p:nvPr/>
          </p:nvSpPr>
          <p:spPr bwMode="auto">
            <a:xfrm>
              <a:off x="501" y="2488"/>
              <a:ext cx="3051" cy="326"/>
            </a:xfrm>
            <a:prstGeom prst="rect">
              <a:avLst/>
            </a:prstGeom>
            <a:noFill/>
            <a:ln w="9525" cap="flat" cmpd="sng" algn="ctr">
              <a:noFill/>
              <a:prstDash val="solid"/>
              <a:miter lim="800000"/>
              <a:headEnd type="none" w="med" len="med"/>
              <a:tailEnd type="none" w="med" len="med"/>
            </a:ln>
            <a:effectLst/>
          </p:spPr>
          <p:txBody>
            <a:bodyPr lIns="91430" tIns="45715" rIns="91430" bIns="45715">
              <a:spAutoFit/>
            </a:bodyPr>
            <a:lstStyle/>
            <a:p>
              <a:pPr eaLnBrk="0" hangingPunct="0">
                <a:spcBef>
                  <a:spcPct val="50000"/>
                </a:spcBef>
                <a:defRPr/>
              </a:pPr>
              <a:r>
                <a:rPr lang="en-US" sz="1400" dirty="0">
                  <a:effectLst>
                    <a:outerShdw blurRad="38100" dist="38100" dir="2700000" algn="tl">
                      <a:srgbClr val="000000"/>
                    </a:outerShdw>
                  </a:effectLst>
                  <a:cs typeface="Arial" charset="0"/>
                </a:rPr>
                <a:t>Client requests access to network and presents current health state</a:t>
              </a:r>
              <a:endParaRPr lang="en-US" dirty="0">
                <a:latin typeface="Arial" charset="0"/>
                <a:cs typeface="Arial" charset="0"/>
              </a:endParaRPr>
            </a:p>
          </p:txBody>
        </p:sp>
        <p:sp>
          <p:nvSpPr>
            <p:cNvPr id="2104" name="Oval 923662"/>
            <p:cNvSpPr>
              <a:spLocks noChangeArrowheads="1"/>
            </p:cNvSpPr>
            <p:nvPr/>
          </p:nvSpPr>
          <p:spPr bwMode="auto">
            <a:xfrm>
              <a:off x="240" y="2488"/>
              <a:ext cx="239" cy="222"/>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lIns="91430" tIns="45715" rIns="91430" bIns="45715" anchor="ctr"/>
            <a:lstStyle/>
            <a:p>
              <a:pPr eaLnBrk="0" hangingPunct="0"/>
              <a:r>
                <a:rPr lang="en-US" sz="1200" dirty="0">
                  <a:solidFill>
                    <a:schemeClr val="tx1"/>
                  </a:solidFill>
                </a:rPr>
                <a:t>1</a:t>
              </a:r>
              <a:endParaRPr lang="en-US" dirty="0">
                <a:solidFill>
                  <a:schemeClr val="tx1"/>
                </a:solidFill>
                <a:latin typeface="Arial" pitchFamily="34" charset="0"/>
              </a:endParaRPr>
            </a:p>
          </p:txBody>
        </p:sp>
      </p:grpSp>
      <p:grpSp>
        <p:nvGrpSpPr>
          <p:cNvPr id="4" name="Group 16"/>
          <p:cNvGrpSpPr>
            <a:grpSpLocks/>
          </p:cNvGrpSpPr>
          <p:nvPr/>
        </p:nvGrpSpPr>
        <p:grpSpPr bwMode="auto">
          <a:xfrm>
            <a:off x="401638" y="5205413"/>
            <a:ext cx="5156200" cy="730250"/>
            <a:chOff x="224" y="3456"/>
            <a:chExt cx="3248" cy="460"/>
          </a:xfrm>
        </p:grpSpPr>
        <p:sp>
          <p:nvSpPr>
            <p:cNvPr id="2101" name="Oval 923664"/>
            <p:cNvSpPr>
              <a:spLocks noChangeArrowheads="1"/>
            </p:cNvSpPr>
            <p:nvPr/>
          </p:nvSpPr>
          <p:spPr bwMode="auto">
            <a:xfrm>
              <a:off x="224" y="3524"/>
              <a:ext cx="222" cy="222"/>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lIns="91430" tIns="45715" rIns="91430" bIns="45715" anchor="ctr"/>
            <a:lstStyle/>
            <a:p>
              <a:pPr eaLnBrk="0" hangingPunct="0"/>
              <a:r>
                <a:rPr lang="en-US" sz="1200">
                  <a:solidFill>
                    <a:schemeClr val="tx1"/>
                  </a:solidFill>
                </a:rPr>
                <a:t>4</a:t>
              </a:r>
              <a:endParaRPr lang="en-US">
                <a:solidFill>
                  <a:schemeClr val="tx1"/>
                </a:solidFill>
                <a:latin typeface="Arial" pitchFamily="34" charset="0"/>
              </a:endParaRPr>
            </a:p>
          </p:txBody>
        </p:sp>
        <p:sp>
          <p:nvSpPr>
            <p:cNvPr id="923666" name="TextBox 923665"/>
            <p:cNvSpPr txBox="1">
              <a:spLocks noChangeArrowheads="1"/>
            </p:cNvSpPr>
            <p:nvPr/>
          </p:nvSpPr>
          <p:spPr bwMode="auto">
            <a:xfrm>
              <a:off x="464" y="3456"/>
              <a:ext cx="3008" cy="460"/>
            </a:xfrm>
            <a:prstGeom prst="rect">
              <a:avLst/>
            </a:prstGeom>
            <a:noFill/>
            <a:ln w="9525" cap="flat" cmpd="sng" algn="ctr">
              <a:noFill/>
              <a:prstDash val="solid"/>
              <a:miter lim="800000"/>
              <a:headEnd type="none" w="med" len="med"/>
              <a:tailEnd type="none" w="med" len="med"/>
            </a:ln>
            <a:effectLst/>
          </p:spPr>
          <p:txBody>
            <a:bodyPr lIns="91430" tIns="45715" rIns="91430" bIns="45715">
              <a:spAutoFit/>
            </a:bodyPr>
            <a:lstStyle/>
            <a:p>
              <a:pPr eaLnBrk="0" hangingPunct="0">
                <a:spcBef>
                  <a:spcPct val="50000"/>
                </a:spcBef>
                <a:defRPr/>
              </a:pPr>
              <a:r>
                <a:rPr lang="en-US" sz="1400">
                  <a:effectLst>
                    <a:outerShdw blurRad="38100" dist="38100" dir="2700000" algn="tl">
                      <a:srgbClr val="000000"/>
                    </a:outerShdw>
                  </a:effectLst>
                  <a:cs typeface="Arial" charset="0"/>
                </a:rPr>
                <a:t>If not policy compliant, client is put in a restricted VLAN and given access to fix up resources to download patches, configurations, signatures (Repeat 1 - 4)</a:t>
              </a:r>
              <a:endParaRPr lang="en-US">
                <a:latin typeface="Arial" charset="0"/>
                <a:cs typeface="Arial" charset="0"/>
              </a:endParaRPr>
            </a:p>
          </p:txBody>
        </p:sp>
      </p:grpSp>
      <p:grpSp>
        <p:nvGrpSpPr>
          <p:cNvPr id="5" name="Group 19"/>
          <p:cNvGrpSpPr>
            <a:grpSpLocks/>
          </p:cNvGrpSpPr>
          <p:nvPr/>
        </p:nvGrpSpPr>
        <p:grpSpPr bwMode="auto">
          <a:xfrm>
            <a:off x="401638" y="4179888"/>
            <a:ext cx="5283200" cy="568325"/>
            <a:chOff x="240" y="2800"/>
            <a:chExt cx="3432" cy="358"/>
          </a:xfrm>
        </p:grpSpPr>
        <p:sp>
          <p:nvSpPr>
            <p:cNvPr id="2099" name="Oval 923667"/>
            <p:cNvSpPr>
              <a:spLocks noChangeArrowheads="1"/>
            </p:cNvSpPr>
            <p:nvPr/>
          </p:nvSpPr>
          <p:spPr bwMode="auto">
            <a:xfrm>
              <a:off x="240" y="2800"/>
              <a:ext cx="222" cy="222"/>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lIns="91430" tIns="45715" rIns="91430" bIns="45715" anchor="ctr"/>
            <a:lstStyle/>
            <a:p>
              <a:pPr eaLnBrk="0" hangingPunct="0"/>
              <a:r>
                <a:rPr lang="en-US" sz="1200">
                  <a:solidFill>
                    <a:schemeClr val="tx1"/>
                  </a:solidFill>
                </a:rPr>
                <a:t>2</a:t>
              </a:r>
              <a:endParaRPr lang="en-US">
                <a:solidFill>
                  <a:schemeClr val="tx1"/>
                </a:solidFill>
                <a:latin typeface="Arial" pitchFamily="34" charset="0"/>
              </a:endParaRPr>
            </a:p>
          </p:txBody>
        </p:sp>
        <p:sp>
          <p:nvSpPr>
            <p:cNvPr id="923669" name="TextBox 923668"/>
            <p:cNvSpPr txBox="1">
              <a:spLocks noChangeArrowheads="1"/>
            </p:cNvSpPr>
            <p:nvPr/>
          </p:nvSpPr>
          <p:spPr bwMode="auto">
            <a:xfrm>
              <a:off x="480" y="2832"/>
              <a:ext cx="3192" cy="326"/>
            </a:xfrm>
            <a:prstGeom prst="rect">
              <a:avLst/>
            </a:prstGeom>
            <a:noFill/>
            <a:ln w="9525" cap="flat" cmpd="sng" algn="ctr">
              <a:noFill/>
              <a:prstDash val="solid"/>
              <a:miter lim="800000"/>
              <a:headEnd type="none" w="med" len="med"/>
              <a:tailEnd type="none" w="med" len="med"/>
            </a:ln>
            <a:effectLst/>
          </p:spPr>
          <p:txBody>
            <a:bodyPr lIns="91430" tIns="45715" rIns="91430" bIns="45715">
              <a:spAutoFit/>
            </a:bodyPr>
            <a:lstStyle/>
            <a:p>
              <a:pPr eaLnBrk="0" hangingPunct="0">
                <a:spcBef>
                  <a:spcPct val="50000"/>
                </a:spcBef>
                <a:defRPr/>
              </a:pPr>
              <a:r>
                <a:rPr lang="en-US" sz="1400" dirty="0">
                  <a:effectLst>
                    <a:outerShdw blurRad="38100" dist="38100" dir="2700000" algn="tl">
                      <a:srgbClr val="000000"/>
                    </a:outerShdw>
                  </a:effectLst>
                  <a:cs typeface="Arial" charset="0"/>
                </a:rPr>
                <a:t>DHCP, VPN or Switch/Router relays health status to Microsoft Network Policy Server (RADIUS)</a:t>
              </a:r>
              <a:endParaRPr lang="en-US" dirty="0">
                <a:latin typeface="Arial" charset="0"/>
                <a:cs typeface="Arial" charset="0"/>
              </a:endParaRPr>
            </a:p>
          </p:txBody>
        </p:sp>
      </p:grpSp>
      <p:grpSp>
        <p:nvGrpSpPr>
          <p:cNvPr id="6" name="Group 22"/>
          <p:cNvGrpSpPr>
            <a:grpSpLocks/>
          </p:cNvGrpSpPr>
          <p:nvPr/>
        </p:nvGrpSpPr>
        <p:grpSpPr bwMode="auto">
          <a:xfrm>
            <a:off x="401638" y="5919788"/>
            <a:ext cx="5969000" cy="352425"/>
            <a:chOff x="224" y="4008"/>
            <a:chExt cx="3560" cy="222"/>
          </a:xfrm>
        </p:grpSpPr>
        <p:sp>
          <p:nvSpPr>
            <p:cNvPr id="2097" name="Oval 923670"/>
            <p:cNvSpPr>
              <a:spLocks noChangeArrowheads="1"/>
            </p:cNvSpPr>
            <p:nvPr/>
          </p:nvSpPr>
          <p:spPr bwMode="auto">
            <a:xfrm>
              <a:off x="224" y="4008"/>
              <a:ext cx="229" cy="222"/>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lIns="91430" tIns="45715" rIns="91430" bIns="45715" anchor="ctr"/>
            <a:lstStyle/>
            <a:p>
              <a:pPr eaLnBrk="0" hangingPunct="0"/>
              <a:r>
                <a:rPr lang="en-US" sz="1200">
                  <a:solidFill>
                    <a:schemeClr val="tx1"/>
                  </a:solidFill>
                </a:rPr>
                <a:t>5</a:t>
              </a:r>
              <a:endParaRPr lang="en-US">
                <a:solidFill>
                  <a:schemeClr val="tx1"/>
                </a:solidFill>
                <a:latin typeface="Arial" pitchFamily="34" charset="0"/>
              </a:endParaRPr>
            </a:p>
          </p:txBody>
        </p:sp>
        <p:sp>
          <p:nvSpPr>
            <p:cNvPr id="923672" name="TextBox 923671"/>
            <p:cNvSpPr txBox="1">
              <a:spLocks noChangeArrowheads="1"/>
            </p:cNvSpPr>
            <p:nvPr/>
          </p:nvSpPr>
          <p:spPr bwMode="auto">
            <a:xfrm>
              <a:off x="457" y="4032"/>
              <a:ext cx="3327" cy="192"/>
            </a:xfrm>
            <a:prstGeom prst="rect">
              <a:avLst/>
            </a:prstGeom>
            <a:noFill/>
            <a:ln w="9525" cap="flat" cmpd="sng" algn="ctr">
              <a:noFill/>
              <a:prstDash val="solid"/>
              <a:miter lim="800000"/>
              <a:headEnd type="none" w="med" len="med"/>
              <a:tailEnd type="none" w="med" len="med"/>
            </a:ln>
            <a:effectLst/>
          </p:spPr>
          <p:txBody>
            <a:bodyPr lIns="91430" tIns="45715" rIns="91430" bIns="45715">
              <a:spAutoFit/>
            </a:bodyPr>
            <a:lstStyle/>
            <a:p>
              <a:pPr eaLnBrk="0" hangingPunct="0">
                <a:spcBef>
                  <a:spcPct val="50000"/>
                </a:spcBef>
                <a:defRPr/>
              </a:pPr>
              <a:r>
                <a:rPr lang="en-US" sz="1400">
                  <a:effectLst>
                    <a:outerShdw blurRad="38100" dist="38100" dir="2700000" algn="tl">
                      <a:srgbClr val="000000"/>
                    </a:outerShdw>
                  </a:effectLst>
                  <a:cs typeface="Arial" charset="0"/>
                </a:rPr>
                <a:t>If policy compliant, client is granted full access to corporate network</a:t>
              </a:r>
              <a:endParaRPr lang="en-US">
                <a:latin typeface="Arial" charset="0"/>
                <a:cs typeface="Arial" charset="0"/>
              </a:endParaRPr>
            </a:p>
          </p:txBody>
        </p:sp>
      </p:grpSp>
      <p:sp>
        <p:nvSpPr>
          <p:cNvPr id="923673" name="TextBox 923672"/>
          <p:cNvSpPr txBox="1">
            <a:spLocks noChangeArrowheads="1"/>
          </p:cNvSpPr>
          <p:nvPr/>
        </p:nvSpPr>
        <p:spPr bwMode="auto">
          <a:xfrm>
            <a:off x="3322638" y="2614613"/>
            <a:ext cx="1447800" cy="304800"/>
          </a:xfrm>
          <a:prstGeom prst="rect">
            <a:avLst/>
          </a:prstGeom>
          <a:noFill/>
          <a:ln w="9525" cap="flat" cmpd="sng" algn="ctr">
            <a:noFill/>
            <a:prstDash val="solid"/>
            <a:miter lim="800000"/>
            <a:headEnd type="none" w="med" len="med"/>
            <a:tailEnd type="none" w="med" len="med"/>
          </a:ln>
          <a:effectLst/>
        </p:spPr>
        <p:txBody>
          <a:bodyPr lIns="91430" tIns="45715" rIns="91430" bIns="45715">
            <a:spAutoFit/>
          </a:bodyPr>
          <a:lstStyle/>
          <a:p>
            <a:pPr eaLnBrk="0" hangingPunct="0">
              <a:spcBef>
                <a:spcPct val="50000"/>
              </a:spcBef>
              <a:defRPr/>
            </a:pPr>
            <a:r>
              <a:rPr lang="en-US" sz="1400">
                <a:effectLst>
                  <a:outerShdw blurRad="38100" dist="38100" dir="2700000" algn="tl">
                    <a:srgbClr val="000000"/>
                  </a:outerShdw>
                </a:effectLst>
                <a:latin typeface="Arial" charset="0"/>
                <a:cs typeface="Arial" charset="0"/>
              </a:rPr>
              <a:t>MSFT NPS </a:t>
            </a:r>
            <a:endParaRPr lang="en-US">
              <a:latin typeface="Arial" charset="0"/>
              <a:cs typeface="Arial" charset="0"/>
            </a:endParaRPr>
          </a:p>
        </p:txBody>
      </p:sp>
      <p:pic>
        <p:nvPicPr>
          <p:cNvPr id="2066" name="Rectangle 2064"/>
          <p:cNvPicPr>
            <a:picLocks noChangeAspect="1" noChangeArrowheads="1"/>
          </p:cNvPicPr>
          <p:nvPr/>
        </p:nvPicPr>
        <p:blipFill>
          <a:blip r:embed="rId4"/>
          <a:srcRect/>
          <a:stretch>
            <a:fillRect/>
          </a:stretch>
        </p:blipFill>
        <p:spPr bwMode="auto">
          <a:xfrm>
            <a:off x="3500438" y="1817688"/>
            <a:ext cx="596900" cy="990600"/>
          </a:xfrm>
          <a:prstGeom prst="rect">
            <a:avLst/>
          </a:prstGeom>
          <a:noFill/>
          <a:ln w="9525">
            <a:noFill/>
            <a:miter lim="800000"/>
            <a:headEnd/>
            <a:tailEnd/>
          </a:ln>
        </p:spPr>
      </p:pic>
      <p:sp>
        <p:nvSpPr>
          <p:cNvPr id="923675" name="Oval 923674"/>
          <p:cNvSpPr>
            <a:spLocks noChangeArrowheads="1"/>
          </p:cNvSpPr>
          <p:nvPr/>
        </p:nvSpPr>
        <p:spPr bwMode="auto">
          <a:xfrm>
            <a:off x="5280025" y="1119188"/>
            <a:ext cx="352425" cy="352425"/>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lIns="91430" tIns="45715" rIns="91430" bIns="45715" anchor="ctr"/>
          <a:lstStyle/>
          <a:p>
            <a:pPr eaLnBrk="0" hangingPunct="0"/>
            <a:r>
              <a:rPr lang="en-US" sz="1200">
                <a:solidFill>
                  <a:schemeClr val="tx1"/>
                </a:solidFill>
                <a:latin typeface="Arial" pitchFamily="34" charset="0"/>
              </a:rPr>
              <a:t>3</a:t>
            </a:r>
            <a:endParaRPr lang="en-US">
              <a:solidFill>
                <a:schemeClr val="tx1"/>
              </a:solidFill>
              <a:latin typeface="Arial" pitchFamily="34" charset="0"/>
            </a:endParaRPr>
          </a:p>
        </p:txBody>
      </p:sp>
      <p:sp>
        <p:nvSpPr>
          <p:cNvPr id="798748" name="TextBox 2066"/>
          <p:cNvSpPr txBox="1">
            <a:spLocks noChangeArrowheads="1"/>
          </p:cNvSpPr>
          <p:nvPr/>
        </p:nvSpPr>
        <p:spPr bwMode="auto">
          <a:xfrm>
            <a:off x="4449763" y="5676900"/>
            <a:ext cx="184150" cy="366713"/>
          </a:xfrm>
          <a:prstGeom prst="rect">
            <a:avLst/>
          </a:prstGeom>
          <a:noFill/>
          <a:ln w="9525">
            <a:noFill/>
            <a:miter lim="800000"/>
            <a:headEnd/>
            <a:tailEnd/>
          </a:ln>
        </p:spPr>
        <p:txBody>
          <a:bodyPr wrap="none" lIns="91430" tIns="45715" rIns="91430" bIns="45715">
            <a:spAutoFit/>
          </a:bodyPr>
          <a:lstStyle/>
          <a:p>
            <a:pPr>
              <a:defRPr/>
            </a:pPr>
            <a:endParaRPr lang="en-US">
              <a:effectLst>
                <a:outerShdw blurRad="38100" dist="38100" dir="2700000" algn="tl">
                  <a:srgbClr val="000000"/>
                </a:outerShdw>
              </a:effectLst>
              <a:latin typeface="Arial" charset="0"/>
              <a:cs typeface="Arial" charset="0"/>
            </a:endParaRPr>
          </a:p>
        </p:txBody>
      </p:sp>
      <p:sp>
        <p:nvSpPr>
          <p:cNvPr id="2069" name="Flowchart: Alternate Process 2067"/>
          <p:cNvSpPr>
            <a:spLocks noChangeArrowheads="1"/>
          </p:cNvSpPr>
          <p:nvPr/>
        </p:nvSpPr>
        <p:spPr bwMode="auto">
          <a:xfrm>
            <a:off x="6015038" y="633413"/>
            <a:ext cx="1816100" cy="1293812"/>
          </a:xfrm>
          <a:prstGeom prst="flowChartAlternateProcess">
            <a:avLst/>
          </a:prstGeom>
          <a:solidFill>
            <a:schemeClr val="accent2">
              <a:alpha val="20000"/>
            </a:schemeClr>
          </a:solidFill>
          <a:ln w="38100" algn="ctr">
            <a:solidFill>
              <a:schemeClr val="accent2"/>
            </a:solidFill>
            <a:miter lim="800000"/>
            <a:headEnd/>
            <a:tailEnd/>
          </a:ln>
        </p:spPr>
        <p:txBody>
          <a:bodyPr wrap="none" anchor="ctr"/>
          <a:lstStyle/>
          <a:p>
            <a:endParaRPr lang="he-IL">
              <a:solidFill>
                <a:srgbClr val="000000"/>
              </a:solidFill>
              <a:latin typeface="Arial" pitchFamily="34" charset="0"/>
            </a:endParaRPr>
          </a:p>
        </p:txBody>
      </p:sp>
      <p:sp>
        <p:nvSpPr>
          <p:cNvPr id="923678" name="TextBox 923677"/>
          <p:cNvSpPr txBox="1">
            <a:spLocks noChangeArrowheads="1"/>
          </p:cNvSpPr>
          <p:nvPr/>
        </p:nvSpPr>
        <p:spPr bwMode="auto">
          <a:xfrm>
            <a:off x="6019800" y="685800"/>
            <a:ext cx="1811338" cy="482600"/>
          </a:xfrm>
          <a:prstGeom prst="rect">
            <a:avLst/>
          </a:prstGeom>
          <a:noFill/>
          <a:ln w="9525" cap="flat" cmpd="sng" algn="ctr">
            <a:noFill/>
            <a:prstDash val="solid"/>
            <a:miter lim="800000"/>
            <a:headEnd type="none" w="med" len="med"/>
            <a:tailEnd type="none" w="med" len="med"/>
          </a:ln>
          <a:effectLst/>
        </p:spPr>
        <p:txBody>
          <a:bodyPr lIns="91430" tIns="45715" rIns="91430" bIns="45715">
            <a:spAutoFit/>
          </a:bodyPr>
          <a:lstStyle/>
          <a:p>
            <a:pPr eaLnBrk="0" hangingPunct="0">
              <a:spcBef>
                <a:spcPct val="15000"/>
              </a:spcBef>
              <a:defRPr/>
            </a:pPr>
            <a:r>
              <a:rPr lang="en-US" sz="1400" b="1" dirty="0">
                <a:effectLst>
                  <a:outerShdw blurRad="38100" dist="38100" dir="2700000" algn="tl">
                    <a:srgbClr val="000000"/>
                  </a:outerShdw>
                </a:effectLst>
                <a:latin typeface="Arial" charset="0"/>
                <a:cs typeface="Arial" charset="0"/>
              </a:rPr>
              <a:t>Policy Servers</a:t>
            </a:r>
            <a:endParaRPr lang="en-US" dirty="0">
              <a:latin typeface="Arial" charset="0"/>
              <a:cs typeface="Arial" charset="0"/>
            </a:endParaRPr>
          </a:p>
          <a:p>
            <a:pPr eaLnBrk="0" hangingPunct="0">
              <a:lnSpc>
                <a:spcPct val="80000"/>
              </a:lnSpc>
              <a:spcBef>
                <a:spcPct val="15000"/>
              </a:spcBef>
              <a:defRPr/>
            </a:pPr>
            <a:r>
              <a:rPr lang="en-US" sz="1200" dirty="0">
                <a:effectLst>
                  <a:outerShdw blurRad="38100" dist="38100" dir="2700000" algn="tl">
                    <a:srgbClr val="000000"/>
                  </a:outerShdw>
                </a:effectLst>
                <a:latin typeface="Arial" charset="0"/>
                <a:cs typeface="Arial" charset="0"/>
              </a:rPr>
              <a:t>e.g. Patch, AV</a:t>
            </a:r>
          </a:p>
        </p:txBody>
      </p:sp>
      <p:pic>
        <p:nvPicPr>
          <p:cNvPr id="2071" name="Rectangle 2069"/>
          <p:cNvPicPr>
            <a:picLocks noChangeAspect="1" noChangeArrowheads="1"/>
          </p:cNvPicPr>
          <p:nvPr/>
        </p:nvPicPr>
        <p:blipFill>
          <a:blip r:embed="rId4"/>
          <a:srcRect/>
          <a:stretch>
            <a:fillRect/>
          </a:stretch>
        </p:blipFill>
        <p:spPr bwMode="auto">
          <a:xfrm>
            <a:off x="6497638" y="1166813"/>
            <a:ext cx="460375" cy="688975"/>
          </a:xfrm>
          <a:prstGeom prst="rect">
            <a:avLst/>
          </a:prstGeom>
          <a:noFill/>
          <a:ln w="9525">
            <a:noFill/>
            <a:miter lim="800000"/>
            <a:headEnd/>
            <a:tailEnd/>
          </a:ln>
        </p:spPr>
      </p:pic>
      <p:pic>
        <p:nvPicPr>
          <p:cNvPr id="2072" name="Rectangle 2070"/>
          <p:cNvPicPr>
            <a:picLocks noChangeAspect="1" noChangeArrowheads="1"/>
          </p:cNvPicPr>
          <p:nvPr/>
        </p:nvPicPr>
        <p:blipFill>
          <a:blip r:embed="rId4"/>
          <a:srcRect/>
          <a:stretch>
            <a:fillRect/>
          </a:stretch>
        </p:blipFill>
        <p:spPr bwMode="auto">
          <a:xfrm>
            <a:off x="6854825" y="1166813"/>
            <a:ext cx="461963" cy="688975"/>
          </a:xfrm>
          <a:prstGeom prst="rect">
            <a:avLst/>
          </a:prstGeom>
          <a:noFill/>
          <a:ln w="9525">
            <a:noFill/>
            <a:miter lim="800000"/>
            <a:headEnd/>
            <a:tailEnd/>
          </a:ln>
        </p:spPr>
      </p:pic>
      <p:sp>
        <p:nvSpPr>
          <p:cNvPr id="923681" name="TextBox 923680"/>
          <p:cNvSpPr txBox="1">
            <a:spLocks noChangeArrowheads="1"/>
          </p:cNvSpPr>
          <p:nvPr/>
        </p:nvSpPr>
        <p:spPr bwMode="auto">
          <a:xfrm>
            <a:off x="4618038" y="2995613"/>
            <a:ext cx="977900" cy="466725"/>
          </a:xfrm>
          <a:prstGeom prst="rect">
            <a:avLst/>
          </a:prstGeom>
          <a:ln>
            <a:headEnd/>
            <a:tailEnd/>
          </a:ln>
        </p:spPr>
        <p:style>
          <a:lnRef idx="1">
            <a:schemeClr val="dk1"/>
          </a:lnRef>
          <a:fillRef idx="2">
            <a:schemeClr val="dk1"/>
          </a:fillRef>
          <a:effectRef idx="1">
            <a:schemeClr val="dk1"/>
          </a:effectRef>
          <a:fontRef idx="minor">
            <a:schemeClr val="dk1"/>
          </a:fontRef>
        </p:style>
        <p:txBody>
          <a:bodyPr lIns="91430" tIns="45715" rIns="91430" bIns="45715">
            <a:spAutoFit/>
          </a:bodyPr>
          <a:lstStyle/>
          <a:p>
            <a:pPr eaLnBrk="0" hangingPunct="0">
              <a:spcBef>
                <a:spcPct val="50000"/>
              </a:spcBef>
            </a:pPr>
            <a:r>
              <a:rPr lang="en-US" sz="1200" b="1">
                <a:solidFill>
                  <a:schemeClr val="tx1"/>
                </a:solidFill>
                <a:latin typeface="Arial" pitchFamily="34" charset="0"/>
              </a:rPr>
              <a:t>Policy compliant</a:t>
            </a:r>
            <a:endParaRPr lang="en-US">
              <a:solidFill>
                <a:schemeClr val="tx1"/>
              </a:solidFill>
              <a:latin typeface="Arial" pitchFamily="34" charset="0"/>
            </a:endParaRPr>
          </a:p>
        </p:txBody>
      </p:sp>
      <p:pic>
        <p:nvPicPr>
          <p:cNvPr id="2074" name="Rectangle 2072"/>
          <p:cNvPicPr>
            <a:picLocks noChangeAspect="1" noChangeArrowheads="1"/>
          </p:cNvPicPr>
          <p:nvPr/>
        </p:nvPicPr>
        <p:blipFill>
          <a:blip r:embed="rId5"/>
          <a:srcRect/>
          <a:stretch>
            <a:fillRect/>
          </a:stretch>
        </p:blipFill>
        <p:spPr bwMode="auto">
          <a:xfrm>
            <a:off x="625475" y="2009775"/>
            <a:ext cx="784225" cy="576263"/>
          </a:xfrm>
          <a:prstGeom prst="rect">
            <a:avLst/>
          </a:prstGeom>
          <a:noFill/>
          <a:ln w="9525">
            <a:noFill/>
            <a:miter lim="800000"/>
            <a:headEnd/>
            <a:tailEnd/>
          </a:ln>
        </p:spPr>
      </p:pic>
      <p:sp>
        <p:nvSpPr>
          <p:cNvPr id="923683" name="TextBox 923682"/>
          <p:cNvSpPr txBox="1">
            <a:spLocks noChangeArrowheads="1"/>
          </p:cNvSpPr>
          <p:nvPr/>
        </p:nvSpPr>
        <p:spPr bwMode="auto">
          <a:xfrm>
            <a:off x="1646238" y="3021013"/>
            <a:ext cx="1447800" cy="411162"/>
          </a:xfrm>
          <a:prstGeom prst="rect">
            <a:avLst/>
          </a:prstGeom>
          <a:noFill/>
          <a:ln w="9525" cap="flat" cmpd="sng" algn="ctr">
            <a:noFill/>
            <a:prstDash val="solid"/>
            <a:miter lim="800000"/>
            <a:headEnd type="none" w="med" len="med"/>
            <a:tailEnd type="none" w="med" len="med"/>
          </a:ln>
          <a:effectLst/>
        </p:spPr>
        <p:txBody>
          <a:bodyPr lIns="91430" tIns="45715" rIns="91430" bIns="45715">
            <a:spAutoFit/>
          </a:bodyPr>
          <a:lstStyle/>
          <a:p>
            <a:pPr eaLnBrk="0" hangingPunct="0">
              <a:lnSpc>
                <a:spcPct val="50000"/>
              </a:lnSpc>
              <a:spcBef>
                <a:spcPct val="50000"/>
              </a:spcBef>
              <a:defRPr/>
            </a:pPr>
            <a:r>
              <a:rPr lang="en-US" sz="1400">
                <a:effectLst>
                  <a:outerShdw blurRad="38100" dist="38100" dir="2700000" algn="tl">
                    <a:srgbClr val="000000"/>
                  </a:outerShdw>
                </a:effectLst>
                <a:latin typeface="Arial" charset="0"/>
                <a:cs typeface="Arial" charset="0"/>
              </a:rPr>
              <a:t>DHCP, VPN</a:t>
            </a:r>
            <a:endParaRPr lang="en-US">
              <a:latin typeface="Arial" charset="0"/>
              <a:cs typeface="Arial" charset="0"/>
            </a:endParaRPr>
          </a:p>
          <a:p>
            <a:pPr eaLnBrk="0" hangingPunct="0">
              <a:lnSpc>
                <a:spcPct val="50000"/>
              </a:lnSpc>
              <a:spcBef>
                <a:spcPct val="50000"/>
              </a:spcBef>
              <a:defRPr/>
            </a:pPr>
            <a:r>
              <a:rPr lang="en-US" sz="1400">
                <a:effectLst>
                  <a:outerShdw blurRad="38100" dist="38100" dir="2700000" algn="tl">
                    <a:srgbClr val="000000"/>
                  </a:outerShdw>
                </a:effectLst>
                <a:latin typeface="Arial" charset="0"/>
                <a:cs typeface="Arial" charset="0"/>
              </a:rPr>
              <a:t>Switch/Router </a:t>
            </a:r>
          </a:p>
        </p:txBody>
      </p:sp>
      <p:grpSp>
        <p:nvGrpSpPr>
          <p:cNvPr id="7" name="Group 36"/>
          <p:cNvGrpSpPr>
            <a:grpSpLocks/>
          </p:cNvGrpSpPr>
          <p:nvPr/>
        </p:nvGrpSpPr>
        <p:grpSpPr bwMode="auto">
          <a:xfrm>
            <a:off x="401638" y="4700588"/>
            <a:ext cx="5448300" cy="568325"/>
            <a:chOff x="240" y="2800"/>
            <a:chExt cx="3432" cy="358"/>
          </a:xfrm>
        </p:grpSpPr>
        <p:sp>
          <p:nvSpPr>
            <p:cNvPr id="2095" name="Oval 923684"/>
            <p:cNvSpPr>
              <a:spLocks noChangeArrowheads="1"/>
            </p:cNvSpPr>
            <p:nvPr/>
          </p:nvSpPr>
          <p:spPr bwMode="auto">
            <a:xfrm>
              <a:off x="240" y="2800"/>
              <a:ext cx="222" cy="222"/>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lIns="91430" tIns="45715" rIns="91430" bIns="45715" anchor="ctr"/>
            <a:lstStyle/>
            <a:p>
              <a:pPr eaLnBrk="0" hangingPunct="0"/>
              <a:r>
                <a:rPr lang="en-US" sz="1200">
                  <a:solidFill>
                    <a:schemeClr val="tx1"/>
                  </a:solidFill>
                </a:rPr>
                <a:t>3</a:t>
              </a:r>
              <a:endParaRPr lang="en-US">
                <a:solidFill>
                  <a:schemeClr val="tx1"/>
                </a:solidFill>
                <a:latin typeface="Arial" pitchFamily="34" charset="0"/>
              </a:endParaRPr>
            </a:p>
          </p:txBody>
        </p:sp>
        <p:sp>
          <p:nvSpPr>
            <p:cNvPr id="923686" name="TextBox 923685"/>
            <p:cNvSpPr txBox="1">
              <a:spLocks noChangeArrowheads="1"/>
            </p:cNvSpPr>
            <p:nvPr/>
          </p:nvSpPr>
          <p:spPr bwMode="auto">
            <a:xfrm>
              <a:off x="480" y="2832"/>
              <a:ext cx="3192" cy="326"/>
            </a:xfrm>
            <a:prstGeom prst="rect">
              <a:avLst/>
            </a:prstGeom>
            <a:noFill/>
            <a:ln w="9525" cap="flat" cmpd="sng" algn="ctr">
              <a:noFill/>
              <a:prstDash val="solid"/>
              <a:miter lim="800000"/>
              <a:headEnd type="none" w="med" len="med"/>
              <a:tailEnd type="none" w="med" len="med"/>
            </a:ln>
            <a:effectLst/>
          </p:spPr>
          <p:txBody>
            <a:bodyPr lIns="91430" tIns="45715" rIns="91430" bIns="45715">
              <a:spAutoFit/>
            </a:bodyPr>
            <a:lstStyle/>
            <a:p>
              <a:pPr eaLnBrk="0" hangingPunct="0">
                <a:spcBef>
                  <a:spcPct val="50000"/>
                </a:spcBef>
                <a:defRPr/>
              </a:pPr>
              <a:r>
                <a:rPr lang="en-US" sz="1400">
                  <a:effectLst>
                    <a:outerShdw blurRad="38100" dist="38100" dir="2700000" algn="tl">
                      <a:srgbClr val="000000"/>
                    </a:outerShdw>
                  </a:effectLst>
                  <a:cs typeface="Arial" charset="0"/>
                </a:rPr>
                <a:t>Network Policy Server (NPS) validates against IT-defined health policy</a:t>
              </a:r>
              <a:endParaRPr lang="en-US">
                <a:latin typeface="Arial" charset="0"/>
                <a:cs typeface="Arial" charset="0"/>
              </a:endParaRPr>
            </a:p>
          </p:txBody>
        </p:sp>
      </p:grpSp>
      <p:sp>
        <p:nvSpPr>
          <p:cNvPr id="923687" name="Oval 923686"/>
          <p:cNvSpPr>
            <a:spLocks noChangeArrowheads="1"/>
          </p:cNvSpPr>
          <p:nvPr/>
        </p:nvSpPr>
        <p:spPr bwMode="auto">
          <a:xfrm>
            <a:off x="3094038" y="1738313"/>
            <a:ext cx="352425" cy="352425"/>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lIns="91430" tIns="45715" rIns="91430" bIns="45715" anchor="ctr"/>
          <a:lstStyle/>
          <a:p>
            <a:pPr eaLnBrk="0" hangingPunct="0"/>
            <a:r>
              <a:rPr lang="en-US" sz="1200">
                <a:solidFill>
                  <a:schemeClr val="tx1"/>
                </a:solidFill>
                <a:latin typeface="Arial" pitchFamily="34" charset="0"/>
              </a:rPr>
              <a:t>2</a:t>
            </a:r>
            <a:endParaRPr lang="en-US">
              <a:solidFill>
                <a:schemeClr val="tx1"/>
              </a:solidFill>
              <a:latin typeface="Arial" pitchFamily="34" charset="0"/>
            </a:endParaRPr>
          </a:p>
        </p:txBody>
      </p:sp>
      <p:sp>
        <p:nvSpPr>
          <p:cNvPr id="923688" name="TextBox 923687"/>
          <p:cNvSpPr txBox="1">
            <a:spLocks noChangeArrowheads="1"/>
          </p:cNvSpPr>
          <p:nvPr/>
        </p:nvSpPr>
        <p:spPr bwMode="auto">
          <a:xfrm>
            <a:off x="261938" y="2767013"/>
            <a:ext cx="1447800" cy="411162"/>
          </a:xfrm>
          <a:prstGeom prst="rect">
            <a:avLst/>
          </a:prstGeom>
          <a:noFill/>
          <a:ln w="9525" cap="flat" cmpd="sng" algn="ctr">
            <a:noFill/>
            <a:prstDash val="solid"/>
            <a:miter lim="800000"/>
            <a:headEnd type="none" w="med" len="med"/>
            <a:tailEnd type="none" w="med" len="med"/>
          </a:ln>
          <a:effectLst/>
        </p:spPr>
        <p:txBody>
          <a:bodyPr lIns="91430" tIns="45715" rIns="91430" bIns="45715">
            <a:spAutoFit/>
          </a:bodyPr>
          <a:lstStyle/>
          <a:p>
            <a:pPr eaLnBrk="0" hangingPunct="0">
              <a:lnSpc>
                <a:spcPct val="50000"/>
              </a:lnSpc>
              <a:spcBef>
                <a:spcPct val="50000"/>
              </a:spcBef>
              <a:defRPr/>
            </a:pPr>
            <a:r>
              <a:rPr lang="en-US" sz="1400">
                <a:effectLst>
                  <a:outerShdw blurRad="38100" dist="38100" dir="2700000" algn="tl">
                    <a:srgbClr val="000000"/>
                  </a:outerShdw>
                </a:effectLst>
                <a:latin typeface="Arial" charset="0"/>
                <a:cs typeface="Arial" charset="0"/>
              </a:rPr>
              <a:t>Windows</a:t>
            </a:r>
            <a:endParaRPr lang="en-US">
              <a:latin typeface="Arial" charset="0"/>
              <a:cs typeface="Arial" charset="0"/>
            </a:endParaRPr>
          </a:p>
          <a:p>
            <a:pPr eaLnBrk="0" hangingPunct="0">
              <a:lnSpc>
                <a:spcPct val="50000"/>
              </a:lnSpc>
              <a:spcBef>
                <a:spcPct val="50000"/>
              </a:spcBef>
              <a:defRPr/>
            </a:pPr>
            <a:r>
              <a:rPr lang="en-US" sz="1400">
                <a:effectLst>
                  <a:outerShdw blurRad="38100" dist="38100" dir="2700000" algn="tl">
                    <a:srgbClr val="000000"/>
                  </a:outerShdw>
                </a:effectLst>
                <a:latin typeface="Arial" charset="0"/>
                <a:cs typeface="Arial" charset="0"/>
              </a:rPr>
              <a:t>Client</a:t>
            </a:r>
          </a:p>
        </p:txBody>
      </p:sp>
      <p:graphicFrame>
        <p:nvGraphicFramePr>
          <p:cNvPr id="2050" name="Object 41"/>
          <p:cNvGraphicFramePr>
            <a:graphicFrameLocks noChangeAspect="1"/>
          </p:cNvGraphicFramePr>
          <p:nvPr/>
        </p:nvGraphicFramePr>
        <p:xfrm>
          <a:off x="2187575" y="1585913"/>
          <a:ext cx="363538" cy="363537"/>
        </p:xfrm>
        <a:graphic>
          <a:graphicData uri="http://schemas.openxmlformats.org/presentationml/2006/ole">
            <p:oleObj spid="_x0000_s189442" name="Visio" r:id="rId6" imgW="363855" imgH="363728" progId="">
              <p:embed/>
            </p:oleObj>
          </a:graphicData>
        </a:graphic>
      </p:graphicFrame>
      <p:graphicFrame>
        <p:nvGraphicFramePr>
          <p:cNvPr id="2051" name="Object 42"/>
          <p:cNvGraphicFramePr>
            <a:graphicFrameLocks noChangeAspect="1"/>
          </p:cNvGraphicFramePr>
          <p:nvPr/>
        </p:nvGraphicFramePr>
        <p:xfrm>
          <a:off x="2108200" y="1965325"/>
          <a:ext cx="522288" cy="461963"/>
        </p:xfrm>
        <a:graphic>
          <a:graphicData uri="http://schemas.openxmlformats.org/presentationml/2006/ole">
            <p:oleObj spid="_x0000_s189443" name="Visio" r:id="rId7" imgW="521589" imgH="462483" progId="">
              <p:embed/>
            </p:oleObj>
          </a:graphicData>
        </a:graphic>
      </p:graphicFrame>
      <p:pic>
        <p:nvPicPr>
          <p:cNvPr id="2079" name="Rectangle 2077"/>
          <p:cNvPicPr>
            <a:picLocks noChangeAspect="1" noChangeArrowheads="1"/>
          </p:cNvPicPr>
          <p:nvPr/>
        </p:nvPicPr>
        <p:blipFill>
          <a:blip r:embed="rId4"/>
          <a:srcRect/>
          <a:stretch>
            <a:fillRect/>
          </a:stretch>
        </p:blipFill>
        <p:spPr bwMode="auto">
          <a:xfrm>
            <a:off x="2163763" y="2386013"/>
            <a:ext cx="412750" cy="685800"/>
          </a:xfrm>
          <a:prstGeom prst="rect">
            <a:avLst/>
          </a:prstGeom>
          <a:noFill/>
          <a:ln w="9525">
            <a:noFill/>
            <a:miter lim="800000"/>
            <a:headEnd/>
            <a:tailEnd/>
          </a:ln>
        </p:spPr>
      </p:pic>
      <p:grpSp>
        <p:nvGrpSpPr>
          <p:cNvPr id="8" name="Group 44"/>
          <p:cNvGrpSpPr>
            <a:grpSpLocks/>
          </p:cNvGrpSpPr>
          <p:nvPr/>
        </p:nvGrpSpPr>
        <p:grpSpPr bwMode="auto">
          <a:xfrm>
            <a:off x="7437438" y="2081213"/>
            <a:ext cx="1524000" cy="1524000"/>
            <a:chOff x="4656" y="1488"/>
            <a:chExt cx="960" cy="960"/>
          </a:xfrm>
        </p:grpSpPr>
        <p:sp>
          <p:nvSpPr>
            <p:cNvPr id="2091" name="Flowchart: Alternate Process 2089"/>
            <p:cNvSpPr>
              <a:spLocks noChangeArrowheads="1"/>
            </p:cNvSpPr>
            <p:nvPr/>
          </p:nvSpPr>
          <p:spPr bwMode="auto">
            <a:xfrm>
              <a:off x="4704" y="1488"/>
              <a:ext cx="833" cy="960"/>
            </a:xfrm>
            <a:prstGeom prst="flowChartAlternateProcess">
              <a:avLst/>
            </a:prstGeom>
            <a:solidFill>
              <a:srgbClr val="99CCFF">
                <a:alpha val="20000"/>
              </a:srgbClr>
            </a:solidFill>
            <a:ln w="38100" algn="ctr">
              <a:solidFill>
                <a:srgbClr val="000080"/>
              </a:solidFill>
              <a:miter lim="800000"/>
              <a:headEnd/>
              <a:tailEnd/>
            </a:ln>
          </p:spPr>
          <p:txBody>
            <a:bodyPr wrap="none" anchor="ctr"/>
            <a:lstStyle/>
            <a:p>
              <a:endParaRPr lang="he-IL">
                <a:solidFill>
                  <a:srgbClr val="000000"/>
                </a:solidFill>
                <a:latin typeface="Arial" pitchFamily="34" charset="0"/>
              </a:endParaRPr>
            </a:p>
          </p:txBody>
        </p:sp>
        <p:pic>
          <p:nvPicPr>
            <p:cNvPr id="2092" name="Rectangle 2090"/>
            <p:cNvPicPr>
              <a:picLocks noChangeAspect="1" noChangeArrowheads="1"/>
            </p:cNvPicPr>
            <p:nvPr/>
          </p:nvPicPr>
          <p:blipFill>
            <a:blip r:embed="rId4"/>
            <a:srcRect/>
            <a:stretch>
              <a:fillRect/>
            </a:stretch>
          </p:blipFill>
          <p:spPr bwMode="auto">
            <a:xfrm>
              <a:off x="4896" y="2014"/>
              <a:ext cx="290" cy="434"/>
            </a:xfrm>
            <a:prstGeom prst="rect">
              <a:avLst/>
            </a:prstGeom>
            <a:noFill/>
            <a:ln w="9525">
              <a:noFill/>
              <a:miter lim="800000"/>
              <a:headEnd/>
              <a:tailEnd/>
            </a:ln>
          </p:spPr>
        </p:pic>
        <p:pic>
          <p:nvPicPr>
            <p:cNvPr id="2093" name="Rectangle 2091"/>
            <p:cNvPicPr>
              <a:picLocks noChangeAspect="1" noChangeArrowheads="1"/>
            </p:cNvPicPr>
            <p:nvPr/>
          </p:nvPicPr>
          <p:blipFill>
            <a:blip r:embed="rId4"/>
            <a:srcRect/>
            <a:stretch>
              <a:fillRect/>
            </a:stretch>
          </p:blipFill>
          <p:spPr bwMode="auto">
            <a:xfrm>
              <a:off x="5121" y="2014"/>
              <a:ext cx="291" cy="434"/>
            </a:xfrm>
            <a:prstGeom prst="rect">
              <a:avLst/>
            </a:prstGeom>
            <a:noFill/>
            <a:ln w="9525">
              <a:noFill/>
              <a:miter lim="800000"/>
              <a:headEnd/>
              <a:tailEnd/>
            </a:ln>
          </p:spPr>
        </p:pic>
        <p:sp>
          <p:nvSpPr>
            <p:cNvPr id="923696" name="TextBox 923695"/>
            <p:cNvSpPr txBox="1">
              <a:spLocks noChangeArrowheads="1"/>
            </p:cNvSpPr>
            <p:nvPr/>
          </p:nvSpPr>
          <p:spPr bwMode="auto">
            <a:xfrm>
              <a:off x="4656" y="1536"/>
              <a:ext cx="960" cy="349"/>
            </a:xfrm>
            <a:prstGeom prst="rect">
              <a:avLst/>
            </a:prstGeom>
            <a:noFill/>
            <a:ln w="9525" cap="flat" cmpd="sng" algn="ctr">
              <a:noFill/>
              <a:prstDash val="solid"/>
              <a:miter lim="800000"/>
              <a:headEnd type="none" w="med" len="med"/>
              <a:tailEnd type="none" w="med" len="med"/>
            </a:ln>
            <a:effectLst/>
          </p:spPr>
          <p:txBody>
            <a:bodyPr lIns="91430" tIns="45715" rIns="91430" bIns="45715">
              <a:spAutoFit/>
            </a:bodyPr>
            <a:lstStyle/>
            <a:p>
              <a:pPr algn="ctr" eaLnBrk="0" hangingPunct="0">
                <a:lnSpc>
                  <a:spcPct val="75000"/>
                </a:lnSpc>
                <a:defRPr/>
              </a:pPr>
              <a:r>
                <a:rPr lang="en-US" sz="1400" b="1" dirty="0">
                  <a:effectLst>
                    <a:outerShdw blurRad="38100" dist="38100" dir="2700000" algn="tl">
                      <a:srgbClr val="000000"/>
                    </a:outerShdw>
                  </a:effectLst>
                  <a:latin typeface="Arial" charset="0"/>
                  <a:cs typeface="Arial" charset="0"/>
                </a:rPr>
                <a:t>Fix Up</a:t>
              </a:r>
              <a:endParaRPr lang="en-US" dirty="0">
                <a:latin typeface="Arial" charset="0"/>
                <a:cs typeface="Arial" charset="0"/>
              </a:endParaRPr>
            </a:p>
            <a:p>
              <a:pPr algn="ctr" eaLnBrk="0" hangingPunct="0">
                <a:lnSpc>
                  <a:spcPct val="75000"/>
                </a:lnSpc>
                <a:defRPr/>
              </a:pPr>
              <a:r>
                <a:rPr lang="en-US" sz="1400" b="1" dirty="0">
                  <a:effectLst>
                    <a:outerShdw blurRad="38100" dist="38100" dir="2700000" algn="tl">
                      <a:srgbClr val="000000"/>
                    </a:outerShdw>
                  </a:effectLst>
                  <a:latin typeface="Arial" charset="0"/>
                  <a:cs typeface="Arial" charset="0"/>
                </a:rPr>
                <a:t>Servers</a:t>
              </a:r>
            </a:p>
            <a:p>
              <a:pPr algn="ctr" eaLnBrk="0" hangingPunct="0">
                <a:lnSpc>
                  <a:spcPct val="75000"/>
                </a:lnSpc>
                <a:defRPr/>
              </a:pPr>
              <a:r>
                <a:rPr lang="en-US" sz="1200" dirty="0">
                  <a:effectLst>
                    <a:outerShdw blurRad="38100" dist="38100" dir="2700000" algn="tl">
                      <a:srgbClr val="000000"/>
                    </a:outerShdw>
                  </a:effectLst>
                  <a:latin typeface="Arial" charset="0"/>
                  <a:cs typeface="Arial" charset="0"/>
                </a:rPr>
                <a:t>e.g. Patch</a:t>
              </a:r>
            </a:p>
          </p:txBody>
        </p:sp>
      </p:grpSp>
      <p:grpSp>
        <p:nvGrpSpPr>
          <p:cNvPr id="9" name="Group 49"/>
          <p:cNvGrpSpPr>
            <a:grpSpLocks/>
          </p:cNvGrpSpPr>
          <p:nvPr/>
        </p:nvGrpSpPr>
        <p:grpSpPr bwMode="auto">
          <a:xfrm>
            <a:off x="6053138" y="3744913"/>
            <a:ext cx="2298700" cy="1155700"/>
            <a:chOff x="3784" y="2536"/>
            <a:chExt cx="1448" cy="728"/>
          </a:xfrm>
        </p:grpSpPr>
        <p:sp>
          <p:nvSpPr>
            <p:cNvPr id="2085" name="Flowchart: Alternate Process 2083"/>
            <p:cNvSpPr>
              <a:spLocks noChangeArrowheads="1"/>
            </p:cNvSpPr>
            <p:nvPr/>
          </p:nvSpPr>
          <p:spPr bwMode="auto">
            <a:xfrm>
              <a:off x="3784" y="2536"/>
              <a:ext cx="1448" cy="728"/>
            </a:xfrm>
            <a:prstGeom prst="flowChartAlternateProcess">
              <a:avLst/>
            </a:prstGeom>
            <a:solidFill>
              <a:schemeClr val="accent2">
                <a:alpha val="20000"/>
              </a:schemeClr>
            </a:solidFill>
            <a:ln w="38100" algn="ctr">
              <a:solidFill>
                <a:schemeClr val="accent2"/>
              </a:solidFill>
              <a:miter lim="800000"/>
              <a:headEnd/>
              <a:tailEnd/>
            </a:ln>
          </p:spPr>
          <p:txBody>
            <a:bodyPr wrap="none" anchor="ctr"/>
            <a:lstStyle/>
            <a:p>
              <a:endParaRPr lang="he-IL">
                <a:latin typeface="Arial" pitchFamily="34" charset="0"/>
              </a:endParaRPr>
            </a:p>
          </p:txBody>
        </p:sp>
        <p:sp>
          <p:nvSpPr>
            <p:cNvPr id="923699" name="TextBox 923698"/>
            <p:cNvSpPr txBox="1">
              <a:spLocks noChangeArrowheads="1"/>
            </p:cNvSpPr>
            <p:nvPr/>
          </p:nvSpPr>
          <p:spPr bwMode="auto">
            <a:xfrm>
              <a:off x="3888" y="2544"/>
              <a:ext cx="1208" cy="192"/>
            </a:xfrm>
            <a:prstGeom prst="rect">
              <a:avLst/>
            </a:prstGeom>
            <a:noFill/>
            <a:ln w="9525" cap="flat" cmpd="sng" algn="ctr">
              <a:noFill/>
              <a:prstDash val="solid"/>
              <a:miter lim="800000"/>
              <a:headEnd type="none" w="med" len="med"/>
              <a:tailEnd type="none" w="med" len="med"/>
            </a:ln>
            <a:effectLst/>
          </p:spPr>
          <p:txBody>
            <a:bodyPr lIns="91430" tIns="45715" rIns="91430" bIns="45715">
              <a:spAutoFit/>
            </a:bodyPr>
            <a:lstStyle/>
            <a:p>
              <a:pPr algn="r" eaLnBrk="0" hangingPunct="0">
                <a:spcBef>
                  <a:spcPct val="50000"/>
                </a:spcBef>
                <a:defRPr/>
              </a:pPr>
              <a:r>
                <a:rPr lang="en-US" sz="1400" b="1">
                  <a:effectLst>
                    <a:outerShdw blurRad="38100" dist="38100" dir="2700000" algn="tl">
                      <a:srgbClr val="000000"/>
                    </a:outerShdw>
                  </a:effectLst>
                  <a:latin typeface="Arial" charset="0"/>
                  <a:cs typeface="Arial" charset="0"/>
                </a:rPr>
                <a:t>Corporate Network</a:t>
              </a:r>
              <a:endParaRPr lang="en-US">
                <a:latin typeface="Arial" charset="0"/>
                <a:cs typeface="Arial" charset="0"/>
              </a:endParaRPr>
            </a:p>
          </p:txBody>
        </p:sp>
        <p:pic>
          <p:nvPicPr>
            <p:cNvPr id="2087" name="Rectangle 2085"/>
            <p:cNvPicPr>
              <a:picLocks noChangeAspect="1" noChangeArrowheads="1"/>
            </p:cNvPicPr>
            <p:nvPr/>
          </p:nvPicPr>
          <p:blipFill>
            <a:blip r:embed="rId4"/>
            <a:srcRect/>
            <a:stretch>
              <a:fillRect/>
            </a:stretch>
          </p:blipFill>
          <p:spPr bwMode="auto">
            <a:xfrm>
              <a:off x="3889" y="2786"/>
              <a:ext cx="298" cy="445"/>
            </a:xfrm>
            <a:prstGeom prst="rect">
              <a:avLst/>
            </a:prstGeom>
            <a:noFill/>
            <a:ln w="9525">
              <a:noFill/>
              <a:miter lim="800000"/>
              <a:headEnd/>
              <a:tailEnd/>
            </a:ln>
          </p:spPr>
        </p:pic>
        <p:pic>
          <p:nvPicPr>
            <p:cNvPr id="2088" name="Rectangle 2086"/>
            <p:cNvPicPr>
              <a:picLocks noChangeAspect="1" noChangeArrowheads="1"/>
            </p:cNvPicPr>
            <p:nvPr/>
          </p:nvPicPr>
          <p:blipFill>
            <a:blip r:embed="rId4"/>
            <a:srcRect/>
            <a:stretch>
              <a:fillRect/>
            </a:stretch>
          </p:blipFill>
          <p:spPr bwMode="auto">
            <a:xfrm>
              <a:off x="4032" y="2786"/>
              <a:ext cx="299" cy="445"/>
            </a:xfrm>
            <a:prstGeom prst="rect">
              <a:avLst/>
            </a:prstGeom>
            <a:noFill/>
            <a:ln w="9525">
              <a:noFill/>
              <a:miter lim="800000"/>
              <a:headEnd/>
              <a:tailEnd/>
            </a:ln>
          </p:spPr>
        </p:pic>
        <p:pic>
          <p:nvPicPr>
            <p:cNvPr id="2089" name="Rectangle 2087"/>
            <p:cNvPicPr>
              <a:picLocks noChangeAspect="1" noChangeArrowheads="1"/>
            </p:cNvPicPr>
            <p:nvPr/>
          </p:nvPicPr>
          <p:blipFill>
            <a:blip r:embed="rId8"/>
            <a:srcRect/>
            <a:stretch>
              <a:fillRect/>
            </a:stretch>
          </p:blipFill>
          <p:spPr bwMode="auto">
            <a:xfrm>
              <a:off x="4848" y="2882"/>
              <a:ext cx="288" cy="212"/>
            </a:xfrm>
            <a:prstGeom prst="rect">
              <a:avLst/>
            </a:prstGeom>
            <a:noFill/>
            <a:ln w="9525">
              <a:noFill/>
              <a:miter lim="800000"/>
              <a:headEnd/>
              <a:tailEnd/>
            </a:ln>
          </p:spPr>
        </p:pic>
        <p:pic>
          <p:nvPicPr>
            <p:cNvPr id="2090" name="Rectangle 2088"/>
            <p:cNvPicPr>
              <a:picLocks noChangeAspect="1" noChangeArrowheads="1"/>
            </p:cNvPicPr>
            <p:nvPr/>
          </p:nvPicPr>
          <p:blipFill>
            <a:blip r:embed="rId9"/>
            <a:srcRect/>
            <a:stretch>
              <a:fillRect/>
            </a:stretch>
          </p:blipFill>
          <p:spPr bwMode="auto">
            <a:xfrm>
              <a:off x="4416" y="2810"/>
              <a:ext cx="336" cy="334"/>
            </a:xfrm>
            <a:prstGeom prst="rect">
              <a:avLst/>
            </a:prstGeom>
            <a:noFill/>
            <a:ln w="9525">
              <a:noFill/>
              <a:miter lim="800000"/>
              <a:headEnd/>
              <a:tailEnd/>
            </a:ln>
          </p:spPr>
        </p:pic>
      </p:grpSp>
      <p:sp>
        <p:nvSpPr>
          <p:cNvPr id="923704" name="Shape 923703"/>
          <p:cNvSpPr>
            <a:spLocks/>
          </p:cNvSpPr>
          <p:nvPr/>
        </p:nvSpPr>
        <p:spPr bwMode="auto">
          <a:xfrm>
            <a:off x="6799263" y="2257425"/>
            <a:ext cx="1019175" cy="1588"/>
          </a:xfrm>
          <a:custGeom>
            <a:avLst/>
            <a:gdLst>
              <a:gd name="T0" fmla="*/ 0 w 642"/>
              <a:gd name="T1" fmla="*/ 0 h 1"/>
              <a:gd name="T2" fmla="*/ 2147483647 w 642"/>
              <a:gd name="T3" fmla="*/ 0 h 1"/>
              <a:gd name="T4" fmla="*/ 0 60000 65536"/>
              <a:gd name="T5" fmla="*/ 0 60000 65536"/>
              <a:gd name="T6" fmla="*/ 0 w 642"/>
              <a:gd name="T7" fmla="*/ 0 h 1"/>
              <a:gd name="T8" fmla="*/ 642 w 642"/>
              <a:gd name="T9" fmla="*/ 1 h 1"/>
            </a:gdLst>
            <a:ahLst/>
            <a:cxnLst>
              <a:cxn ang="T4">
                <a:pos x="T0" y="T1"/>
              </a:cxn>
              <a:cxn ang="T5">
                <a:pos x="T2" y="T3"/>
              </a:cxn>
            </a:cxnLst>
            <a:rect l="T6" t="T7" r="T8" b="T9"/>
            <a:pathLst>
              <a:path w="642" h="1">
                <a:moveTo>
                  <a:pt x="0" y="0"/>
                </a:moveTo>
                <a:lnTo>
                  <a:pt x="642" y="0"/>
                </a:lnTo>
              </a:path>
            </a:pathLst>
          </a:custGeom>
          <a:noFill/>
          <a:ln w="38100" cap="rnd" algn="ctr">
            <a:solidFill>
              <a:schemeClr val="tx1"/>
            </a:solidFill>
            <a:prstDash val="sysDot"/>
            <a:round/>
            <a:headEnd/>
            <a:tailEnd type="triangle" w="med" len="med"/>
          </a:ln>
        </p:spPr>
        <p:txBody>
          <a:bodyPr/>
          <a:lstStyle/>
          <a:p>
            <a:endParaRPr lang="he-IL">
              <a:solidFill>
                <a:srgbClr val="000000"/>
              </a:solidFill>
              <a:latin typeface="Arial" pitchFamily="34" charset="0"/>
            </a:endParaRPr>
          </a:p>
        </p:txBody>
      </p:sp>
      <p:sp>
        <p:nvSpPr>
          <p:cNvPr id="923705" name="Oval 923704"/>
          <p:cNvSpPr>
            <a:spLocks noChangeArrowheads="1"/>
          </p:cNvSpPr>
          <p:nvPr/>
        </p:nvSpPr>
        <p:spPr bwMode="auto">
          <a:xfrm>
            <a:off x="5876925" y="3684588"/>
            <a:ext cx="352425" cy="352425"/>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lIns="91430" tIns="45715" rIns="91430" bIns="45715" anchor="ctr"/>
          <a:lstStyle/>
          <a:p>
            <a:pPr eaLnBrk="0" hangingPunct="0"/>
            <a:r>
              <a:rPr lang="en-US" sz="1200">
                <a:solidFill>
                  <a:schemeClr val="tx1"/>
                </a:solidFill>
                <a:latin typeface="Arial" pitchFamily="34" charset="0"/>
              </a:rPr>
              <a:t>5</a:t>
            </a:r>
            <a:endParaRPr lang="en-US">
              <a:solidFill>
                <a:schemeClr val="tx1"/>
              </a:solidFill>
              <a:latin typeface="Arial" pitchFamily="34" charset="0"/>
            </a:endParaRPr>
          </a:p>
        </p:txBody>
      </p:sp>
      <p:sp>
        <p:nvSpPr>
          <p:cNvPr id="923706" name="Oval 923705"/>
          <p:cNvSpPr>
            <a:spLocks noChangeArrowheads="1"/>
          </p:cNvSpPr>
          <p:nvPr/>
        </p:nvSpPr>
        <p:spPr bwMode="auto">
          <a:xfrm>
            <a:off x="6551613" y="2081213"/>
            <a:ext cx="352425" cy="352425"/>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lIns="91430" tIns="45715" rIns="91430" bIns="45715" anchor="ctr"/>
          <a:lstStyle/>
          <a:p>
            <a:pPr eaLnBrk="0" hangingPunct="0"/>
            <a:r>
              <a:rPr lang="en-US" sz="1200">
                <a:solidFill>
                  <a:schemeClr val="tx1"/>
                </a:solidFill>
                <a:latin typeface="Arial" pitchFamily="34" charset="0"/>
              </a:rPr>
              <a:t>4</a:t>
            </a:r>
            <a:endParaRPr lang="en-US">
              <a:solidFill>
                <a:schemeClr val="tx1"/>
              </a:solidFill>
              <a:latin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3657"/>
                                        </p:tgtEl>
                                        <p:attrNameLst>
                                          <p:attrName>style.visibility</p:attrName>
                                        </p:attrNameLst>
                                      </p:cBhvr>
                                      <p:to>
                                        <p:strVal val="visible"/>
                                      </p:to>
                                    </p:set>
                                    <p:animEffect transition="in" filter="fade">
                                      <p:cBhvr>
                                        <p:cTn id="7" dur="500"/>
                                        <p:tgtEl>
                                          <p:spTgt spid="92365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23651"/>
                                        </p:tgtEl>
                                        <p:attrNameLst>
                                          <p:attrName>style.visibility</p:attrName>
                                        </p:attrNameLst>
                                      </p:cBhvr>
                                      <p:to>
                                        <p:strVal val="visible"/>
                                      </p:to>
                                    </p:set>
                                    <p:animEffect transition="in" filter="wipe(left)">
                                      <p:cBhvr>
                                        <p:cTn id="10" dur="500"/>
                                        <p:tgtEl>
                                          <p:spTgt spid="923651"/>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23687"/>
                                        </p:tgtEl>
                                        <p:attrNameLst>
                                          <p:attrName>style.visibility</p:attrName>
                                        </p:attrNameLst>
                                      </p:cBhvr>
                                      <p:to>
                                        <p:strVal val="visible"/>
                                      </p:to>
                                    </p:set>
                                    <p:animEffect transition="in" filter="fade">
                                      <p:cBhvr>
                                        <p:cTn id="18" dur="500"/>
                                        <p:tgtEl>
                                          <p:spTgt spid="92368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23650"/>
                                        </p:tgtEl>
                                        <p:attrNameLst>
                                          <p:attrName>style.visibility</p:attrName>
                                        </p:attrNameLst>
                                      </p:cBhvr>
                                      <p:to>
                                        <p:strVal val="visible"/>
                                      </p:to>
                                    </p:set>
                                    <p:animEffect transition="in" filter="wipe(left)">
                                      <p:cBhvr>
                                        <p:cTn id="21" dur="500"/>
                                        <p:tgtEl>
                                          <p:spTgt spid="923650"/>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23675"/>
                                        </p:tgtEl>
                                        <p:attrNameLst>
                                          <p:attrName>style.visibility</p:attrName>
                                        </p:attrNameLst>
                                      </p:cBhvr>
                                      <p:to>
                                        <p:strVal val="visible"/>
                                      </p:to>
                                    </p:set>
                                    <p:animEffect transition="in" filter="fade">
                                      <p:cBhvr>
                                        <p:cTn id="29" dur="500"/>
                                        <p:tgtEl>
                                          <p:spTgt spid="92367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23653"/>
                                        </p:tgtEl>
                                        <p:attrNameLst>
                                          <p:attrName>style.visibility</p:attrName>
                                        </p:attrNameLst>
                                      </p:cBhvr>
                                      <p:to>
                                        <p:strVal val="visible"/>
                                      </p:to>
                                    </p:set>
                                    <p:animEffect transition="in" filter="wipe(left)">
                                      <p:cBhvr>
                                        <p:cTn id="32" dur="500"/>
                                        <p:tgtEl>
                                          <p:spTgt spid="923653"/>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923655"/>
                                        </p:tgtEl>
                                        <p:attrNameLst>
                                          <p:attrName>style.visibility</p:attrName>
                                        </p:attrNameLst>
                                      </p:cBhvr>
                                      <p:to>
                                        <p:strVal val="visible"/>
                                      </p:to>
                                    </p:set>
                                    <p:animEffect transition="in" filter="wipe(left)">
                                      <p:cBhvr>
                                        <p:cTn id="43" dur="500"/>
                                        <p:tgtEl>
                                          <p:spTgt spid="92365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23656"/>
                                        </p:tgtEl>
                                        <p:attrNameLst>
                                          <p:attrName>style.visibility</p:attrName>
                                        </p:attrNameLst>
                                      </p:cBhvr>
                                      <p:to>
                                        <p:strVal val="visible"/>
                                      </p:to>
                                    </p:set>
                                    <p:animEffect transition="in" filter="fade">
                                      <p:cBhvr>
                                        <p:cTn id="46" dur="500"/>
                                        <p:tgtEl>
                                          <p:spTgt spid="923656"/>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923706"/>
                                        </p:tgtEl>
                                        <p:attrNameLst>
                                          <p:attrName>style.visibility</p:attrName>
                                        </p:attrNameLst>
                                      </p:cBhvr>
                                      <p:to>
                                        <p:strVal val="visible"/>
                                      </p:to>
                                    </p:set>
                                    <p:animEffect transition="in" filter="fade">
                                      <p:cBhvr>
                                        <p:cTn id="50" dur="500"/>
                                        <p:tgtEl>
                                          <p:spTgt spid="923706"/>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923704"/>
                                        </p:tgtEl>
                                        <p:attrNameLst>
                                          <p:attrName>style.visibility</p:attrName>
                                        </p:attrNameLst>
                                      </p:cBhvr>
                                      <p:to>
                                        <p:strVal val="visible"/>
                                      </p:to>
                                    </p:set>
                                    <p:animEffect transition="in" filter="wipe(left)">
                                      <p:cBhvr>
                                        <p:cTn id="58" dur="500"/>
                                        <p:tgtEl>
                                          <p:spTgt spid="923704"/>
                                        </p:tgtEl>
                                      </p:cBhvr>
                                    </p:animEffect>
                                  </p:childTnLst>
                                </p:cTn>
                              </p:par>
                            </p:childTnLst>
                          </p:cTn>
                        </p:par>
                        <p:par>
                          <p:cTn id="59" fill="hold">
                            <p:stCondLst>
                              <p:cond delay="2000"/>
                            </p:stCondLst>
                            <p:childTnLst>
                              <p:par>
                                <p:cTn id="60" presetID="10" presetClass="entr" presetSubtype="0"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childTnLst>
                          </p:cTn>
                        </p:par>
                        <p:par>
                          <p:cTn id="68" fill="hold">
                            <p:stCondLst>
                              <p:cond delay="500"/>
                            </p:stCondLst>
                            <p:childTnLst>
                              <p:par>
                                <p:cTn id="69" presetID="22" presetClass="entr" presetSubtype="1" fill="hold" grpId="0" nodeType="afterEffect">
                                  <p:stCondLst>
                                    <p:cond delay="0"/>
                                  </p:stCondLst>
                                  <p:childTnLst>
                                    <p:set>
                                      <p:cBhvr>
                                        <p:cTn id="70" dur="1" fill="hold">
                                          <p:stCondLst>
                                            <p:cond delay="0"/>
                                          </p:stCondLst>
                                        </p:cTn>
                                        <p:tgtEl>
                                          <p:spTgt spid="923652"/>
                                        </p:tgtEl>
                                        <p:attrNameLst>
                                          <p:attrName>style.visibility</p:attrName>
                                        </p:attrNameLst>
                                      </p:cBhvr>
                                      <p:to>
                                        <p:strVal val="visible"/>
                                      </p:to>
                                    </p:set>
                                    <p:animEffect transition="in" filter="wipe(up)">
                                      <p:cBhvr>
                                        <p:cTn id="71" dur="500"/>
                                        <p:tgtEl>
                                          <p:spTgt spid="92365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23681"/>
                                        </p:tgtEl>
                                        <p:attrNameLst>
                                          <p:attrName>style.visibility</p:attrName>
                                        </p:attrNameLst>
                                      </p:cBhvr>
                                      <p:to>
                                        <p:strVal val="visible"/>
                                      </p:to>
                                    </p:set>
                                    <p:animEffect transition="in" filter="fade">
                                      <p:cBhvr>
                                        <p:cTn id="74" dur="500"/>
                                        <p:tgtEl>
                                          <p:spTgt spid="923681"/>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923705"/>
                                        </p:tgtEl>
                                        <p:attrNameLst>
                                          <p:attrName>style.visibility</p:attrName>
                                        </p:attrNameLst>
                                      </p:cBhvr>
                                      <p:to>
                                        <p:strVal val="visible"/>
                                      </p:to>
                                    </p:set>
                                    <p:animEffect transition="in" filter="fade">
                                      <p:cBhvr>
                                        <p:cTn id="78" dur="500"/>
                                        <p:tgtEl>
                                          <p:spTgt spid="923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50" grpId="0" animBg="1"/>
      <p:bldP spid="923651" grpId="0" animBg="1"/>
      <p:bldP spid="923652" grpId="0" animBg="1"/>
      <p:bldP spid="923653" grpId="0" animBg="1"/>
      <p:bldP spid="923655" grpId="0" animBg="1"/>
      <p:bldP spid="923656" grpId="0" animBg="1"/>
      <p:bldP spid="923657" grpId="0" animBg="1"/>
      <p:bldP spid="923675" grpId="0" animBg="1"/>
      <p:bldP spid="923681" grpId="0" animBg="1"/>
      <p:bldP spid="923704" grpId="0" animBg="1"/>
      <p:bldP spid="923705" grpId="0" animBg="1"/>
      <p:bldP spid="92370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Task Scheduler 2.0</a:t>
            </a:r>
            <a:endParaRPr lang="he-IL" dirty="0"/>
          </a:p>
        </p:txBody>
      </p:sp>
      <p:grpSp>
        <p:nvGrpSpPr>
          <p:cNvPr id="3" name="Diagram group"/>
          <p:cNvGrpSpPr/>
          <p:nvPr/>
        </p:nvGrpSpPr>
        <p:grpSpPr>
          <a:xfrm>
            <a:off x="642910" y="2571744"/>
            <a:ext cx="1701271" cy="1701271"/>
            <a:chOff x="7090346" y="306535"/>
            <a:chExt cx="1701271" cy="1701271"/>
          </a:xfrm>
          <a:scene3d>
            <a:camera prst="perspectiveLeft" zoom="91000"/>
            <a:lightRig rig="threePt" dir="t">
              <a:rot lat="0" lon="0" rev="20640000"/>
            </a:lightRig>
          </a:scene3d>
        </p:grpSpPr>
        <p:sp>
          <p:nvSpPr>
            <p:cNvPr id="5" name="Oval 4"/>
            <p:cNvSpPr/>
            <p:nvPr/>
          </p:nvSpPr>
          <p:spPr>
            <a:xfrm>
              <a:off x="7090346" y="306535"/>
              <a:ext cx="1701271" cy="1701271"/>
            </a:xfrm>
            <a:prstGeom prst="ellipse">
              <a:avLst/>
            </a:prstGeom>
            <a:blipFill rotWithShape="0">
              <a:blip r:embed="rId2" cstate="print"/>
              <a:stretch>
                <a:fillRect/>
              </a:stretch>
            </a:blipFill>
            <a:sp3d z="57200" extrusionH="10600" prstMaterial="plastic">
              <a:bevelT w="101600" h="8600" prst="relaxedInset"/>
              <a:bevelB w="8600" h="8600" prst="relaxedInset"/>
            </a:sp3d>
          </p:spPr>
          <p:style>
            <a:lnRef idx="0">
              <a:schemeClr val="lt1">
                <a:hueOff val="0"/>
                <a:satOff val="0"/>
                <a:lumOff val="0"/>
                <a:alphaOff val="0"/>
              </a:schemeClr>
            </a:lnRef>
            <a:fillRef idx="1">
              <a:scrgbClr r="0" g="0" b="0"/>
            </a:fillRef>
            <a:effectRef idx="1">
              <a:schemeClr val="accent2">
                <a:tint val="50000"/>
                <a:hueOff val="-10858560"/>
                <a:satOff val="31699"/>
                <a:lumOff val="4377"/>
                <a:alphaOff val="0"/>
              </a:schemeClr>
            </a:effectRef>
            <a:fontRef idx="minor">
              <a:schemeClr val="lt1">
                <a:hueOff val="0"/>
                <a:satOff val="0"/>
                <a:lumOff val="0"/>
                <a:alphaOff val="0"/>
              </a:schemeClr>
            </a:fontRef>
          </p:style>
        </p:sp>
      </p:grpSp>
      <p:sp>
        <p:nvSpPr>
          <p:cNvPr id="6" name="TextBox 5"/>
          <p:cNvSpPr txBox="1"/>
          <p:nvPr/>
        </p:nvSpPr>
        <p:spPr>
          <a:xfrm>
            <a:off x="2214546" y="3078304"/>
            <a:ext cx="5072098" cy="707886"/>
          </a:xfrm>
          <a:prstGeom prst="rect">
            <a:avLst/>
          </a:prstGeom>
        </p:spPr>
        <p:txBody>
          <a:bodyPr wrap="square" rtlCol="1">
            <a:spAutoFit/>
          </a:bodyPr>
          <a:lstStyle/>
          <a:p>
            <a:r>
              <a:rPr lang="en-US" sz="4000" dirty="0" smtClean="0">
                <a:solidFill>
                  <a:schemeClr val="bg1"/>
                </a:solidFill>
              </a:rPr>
              <a:t>Management</a:t>
            </a:r>
            <a:endParaRPr lang="he-IL" sz="4000" dirty="0" err="1" smtClean="0">
              <a:solidFill>
                <a:schemeClr val="bg1"/>
              </a:solidFill>
            </a:endParaRPr>
          </a:p>
        </p:txBody>
      </p:sp>
      <p:sp>
        <p:nvSpPr>
          <p:cNvPr id="7" name="Rounded Rectangle 6"/>
          <p:cNvSpPr/>
          <p:nvPr/>
        </p:nvSpPr>
        <p:spPr bwMode="auto">
          <a:xfrm>
            <a:off x="7833466" y="192280"/>
            <a:ext cx="1453442" cy="4143404"/>
          </a:xfrm>
          <a:prstGeom prst="roundRect">
            <a:avLst/>
          </a:prstGeom>
          <a:solidFill>
            <a:schemeClr val="accent2">
              <a:lumMod val="20000"/>
              <a:lumOff val="8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he-IL"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8" name="TextBox 7"/>
          <p:cNvSpPr txBox="1"/>
          <p:nvPr/>
        </p:nvSpPr>
        <p:spPr>
          <a:xfrm>
            <a:off x="7762028" y="263718"/>
            <a:ext cx="1500166" cy="4031873"/>
          </a:xfrm>
          <a:prstGeom prst="rect">
            <a:avLst/>
          </a:prstGeom>
        </p:spPr>
        <p:txBody>
          <a:bodyPr wrap="square" rtlCol="1">
            <a:spAutoFit/>
          </a:bodyPr>
          <a:lstStyle/>
          <a:p>
            <a:pPr algn="ctr"/>
            <a:r>
              <a:rPr lang="en-US" b="1" dirty="0" smtClean="0">
                <a:solidFill>
                  <a:schemeClr val="bg2">
                    <a:lumMod val="60000"/>
                    <a:lumOff val="40000"/>
                  </a:schemeClr>
                </a:solidFill>
                <a:effectLst/>
              </a:rPr>
              <a:t>Intro</a:t>
            </a:r>
          </a:p>
          <a:p>
            <a:pPr algn="ctr"/>
            <a:r>
              <a:rPr lang="en-US" b="1" dirty="0" smtClean="0">
                <a:solidFill>
                  <a:schemeClr val="tx1">
                    <a:lumMod val="60000"/>
                    <a:lumOff val="40000"/>
                  </a:schemeClr>
                </a:solidFill>
                <a:effectLst/>
              </a:rPr>
              <a:t>RM</a:t>
            </a:r>
          </a:p>
          <a:p>
            <a:pPr algn="ctr"/>
            <a:r>
              <a:rPr lang="en-US" b="1" dirty="0" smtClean="0">
                <a:solidFill>
                  <a:schemeClr val="tx1">
                    <a:lumMod val="60000"/>
                    <a:lumOff val="40000"/>
                  </a:schemeClr>
                </a:solidFill>
                <a:effectLst/>
              </a:rPr>
              <a:t>KTM</a:t>
            </a:r>
          </a:p>
          <a:p>
            <a:pPr algn="ctr"/>
            <a:r>
              <a:rPr lang="en-US" b="1" dirty="0" smtClean="0">
                <a:solidFill>
                  <a:schemeClr val="tx1">
                    <a:lumMod val="60000"/>
                    <a:lumOff val="40000"/>
                  </a:schemeClr>
                </a:solidFill>
                <a:effectLst/>
              </a:rPr>
              <a:t>Threading</a:t>
            </a:r>
          </a:p>
          <a:p>
            <a:pPr algn="ctr"/>
            <a:r>
              <a:rPr lang="en-US" b="1" dirty="0" smtClean="0">
                <a:solidFill>
                  <a:schemeClr val="tx1">
                    <a:lumMod val="60000"/>
                    <a:lumOff val="40000"/>
                  </a:schemeClr>
                </a:solidFill>
                <a:effectLst/>
              </a:rPr>
              <a:t>Synch</a:t>
            </a:r>
          </a:p>
          <a:p>
            <a:pPr algn="ctr"/>
            <a:r>
              <a:rPr lang="en-US" b="1" dirty="0" smtClean="0">
                <a:solidFill>
                  <a:schemeClr val="tx1">
                    <a:lumMod val="60000"/>
                    <a:lumOff val="40000"/>
                  </a:schemeClr>
                </a:solidFill>
                <a:effectLst/>
              </a:rPr>
              <a:t>I/O</a:t>
            </a:r>
          </a:p>
          <a:p>
            <a:pPr algn="ctr"/>
            <a:r>
              <a:rPr lang="en-US" b="1" dirty="0" smtClean="0">
                <a:solidFill>
                  <a:schemeClr val="tx1">
                    <a:lumMod val="60000"/>
                    <a:lumOff val="40000"/>
                  </a:schemeClr>
                </a:solidFill>
                <a:effectLst/>
              </a:rPr>
              <a:t>Network</a:t>
            </a:r>
          </a:p>
          <a:p>
            <a:pPr algn="ctr"/>
            <a:r>
              <a:rPr lang="en-US" b="1" dirty="0" smtClean="0">
                <a:solidFill>
                  <a:srgbClr val="FF0000"/>
                </a:solidFill>
                <a:effectLst/>
              </a:rPr>
              <a:t>Task </a:t>
            </a:r>
            <a:r>
              <a:rPr lang="en-US" b="1" dirty="0" err="1" smtClean="0">
                <a:solidFill>
                  <a:srgbClr val="FF0000"/>
                </a:solidFill>
                <a:effectLst/>
              </a:rPr>
              <a:t>Sched</a:t>
            </a:r>
            <a:endParaRPr lang="en-US" b="1" dirty="0" smtClean="0">
              <a:solidFill>
                <a:srgbClr val="FF0000"/>
              </a:solidFill>
              <a:effectLst/>
            </a:endParaRPr>
          </a:p>
          <a:p>
            <a:pPr algn="ctr"/>
            <a:r>
              <a:rPr lang="en-US" b="1" dirty="0" smtClean="0">
                <a:solidFill>
                  <a:schemeClr val="bg1"/>
                </a:solidFill>
                <a:effectLst/>
              </a:rPr>
              <a:t>MMC</a:t>
            </a:r>
          </a:p>
          <a:p>
            <a:pPr algn="ctr"/>
            <a:r>
              <a:rPr lang="en-US" b="1" dirty="0" smtClean="0">
                <a:solidFill>
                  <a:schemeClr val="bg1"/>
                </a:solidFill>
                <a:effectLst/>
              </a:rPr>
              <a:t>IIS</a:t>
            </a:r>
          </a:p>
          <a:p>
            <a:pPr algn="ctr"/>
            <a:r>
              <a:rPr lang="en-US" b="1" dirty="0" smtClean="0">
                <a:solidFill>
                  <a:schemeClr val="bg1"/>
                </a:solidFill>
                <a:effectLst/>
              </a:rPr>
              <a:t>Summary</a:t>
            </a:r>
            <a:endParaRPr lang="he-IL" b="1" dirty="0" smtClean="0">
              <a:solidFill>
                <a:schemeClr val="bg1"/>
              </a:solidFill>
              <a:effectLst/>
            </a:endParaRPr>
          </a:p>
        </p:txBody>
      </p:sp>
    </p:spTree>
  </p:cSld>
  <p:clrMapOvr>
    <a:masterClrMapping/>
  </p:clrMapOvr>
  <p:transition>
    <p:cove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Motivation</a:t>
            </a:r>
            <a:endParaRPr lang="he-IL" dirty="0"/>
          </a:p>
        </p:txBody>
      </p:sp>
      <p:sp>
        <p:nvSpPr>
          <p:cNvPr id="5" name="Content Placeholder 4"/>
          <p:cNvSpPr>
            <a:spLocks noGrp="1"/>
          </p:cNvSpPr>
          <p:nvPr>
            <p:ph idx="1"/>
          </p:nvPr>
        </p:nvSpPr>
        <p:spPr>
          <a:xfrm>
            <a:off x="381000" y="1411552"/>
            <a:ext cx="8382000" cy="3453253"/>
          </a:xfrm>
        </p:spPr>
        <p:txBody>
          <a:bodyPr/>
          <a:lstStyle/>
          <a:p>
            <a:pPr algn="l" rtl="0"/>
            <a:r>
              <a:rPr lang="en-US" dirty="0" smtClean="0"/>
              <a:t>Providing a platform for designing and managing complex background operations</a:t>
            </a:r>
          </a:p>
          <a:p>
            <a:pPr algn="l" rtl="0"/>
            <a:r>
              <a:rPr lang="en-US" dirty="0" smtClean="0"/>
              <a:t>Potentially eliminating the need for Windows Service development</a:t>
            </a:r>
          </a:p>
          <a:p>
            <a:pPr lvl="1" algn="l" rtl="0"/>
            <a:r>
              <a:rPr lang="en-US" dirty="0" smtClean="0"/>
              <a:t>Reducing system load and resource usage</a:t>
            </a:r>
          </a:p>
          <a:p>
            <a:pPr lvl="1" algn="l" rtl="0"/>
            <a:r>
              <a:rPr lang="en-US" dirty="0" smtClean="0"/>
              <a:t>Reducing system complexity</a:t>
            </a:r>
          </a:p>
          <a:p>
            <a:pPr lvl="1" algn="l" rtl="0"/>
            <a:r>
              <a:rPr lang="en-US" dirty="0" smtClean="0"/>
              <a:t>Reducing attack surface</a:t>
            </a:r>
            <a:endParaRPr lang="he-IL" dirty="0"/>
          </a:p>
        </p:txBody>
      </p:sp>
    </p:spTree>
  </p:cSld>
  <p:clrMapOvr>
    <a:masterClrMapping/>
  </p:clrMapOvr>
  <p:transition>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Task Scheduler</a:t>
            </a:r>
            <a:endParaRPr lang="he-IL" dirty="0"/>
          </a:p>
        </p:txBody>
      </p:sp>
      <p:sp>
        <p:nvSpPr>
          <p:cNvPr id="3" name="Content Placeholder 2"/>
          <p:cNvSpPr>
            <a:spLocks noGrp="1"/>
          </p:cNvSpPr>
          <p:nvPr>
            <p:ph idx="1"/>
          </p:nvPr>
        </p:nvSpPr>
        <p:spPr/>
        <p:txBody>
          <a:bodyPr>
            <a:noAutofit/>
          </a:bodyPr>
          <a:lstStyle/>
          <a:p>
            <a:pPr algn="l" rtl="0"/>
            <a:r>
              <a:rPr lang="en-US" sz="2800" dirty="0" smtClean="0"/>
              <a:t>Used widely by parts of Windows Vista and 2008 Server</a:t>
            </a:r>
          </a:p>
          <a:p>
            <a:pPr algn="l" rtl="0"/>
            <a:r>
              <a:rPr lang="en-US" sz="2800" dirty="0" smtClean="0"/>
              <a:t>Relies on the Task Scheduler Service</a:t>
            </a:r>
          </a:p>
          <a:p>
            <a:pPr lvl="1" algn="l" rtl="0"/>
            <a:r>
              <a:rPr lang="en-US" sz="2400" dirty="0" smtClean="0"/>
              <a:t>Can no longer be disabled by administrators</a:t>
            </a:r>
          </a:p>
          <a:p>
            <a:pPr lvl="1" algn="l" rtl="0"/>
            <a:r>
              <a:rPr lang="en-US" sz="2400" dirty="0" smtClean="0"/>
              <a:t>You can rely on it always being around</a:t>
            </a:r>
          </a:p>
          <a:p>
            <a:pPr algn="l" rtl="0"/>
            <a:r>
              <a:rPr lang="en-US" sz="2800" dirty="0" smtClean="0"/>
              <a:t>Tasks are stored in the file system</a:t>
            </a:r>
          </a:p>
          <a:p>
            <a:pPr lvl="1" algn="l" rtl="0"/>
            <a:r>
              <a:rPr lang="en-US" sz="2400" dirty="0" smtClean="0"/>
              <a:t>Create tasks by creating an XML document</a:t>
            </a:r>
          </a:p>
          <a:p>
            <a:pPr lvl="1" algn="l" rtl="0"/>
            <a:r>
              <a:rPr lang="en-US" sz="2400" dirty="0" smtClean="0"/>
              <a:t>Create tasks by using the Task Scheduler COM API, also accessible from .NET (</a:t>
            </a:r>
            <a:r>
              <a:rPr lang="en-US" sz="2400" dirty="0" err="1" smtClean="0"/>
              <a:t>TaskScheduler</a:t>
            </a:r>
            <a:r>
              <a:rPr lang="en-US" sz="2400" dirty="0" smtClean="0"/>
              <a:t> 1.1 Type Library)</a:t>
            </a:r>
          </a:p>
          <a:p>
            <a:pPr algn="l" rtl="0"/>
            <a:r>
              <a:rPr lang="en-US" sz="2800" dirty="0" smtClean="0"/>
              <a:t>Supports remote access to tasks &amp; history</a:t>
            </a:r>
            <a:endParaRPr lang="he-IL" sz="2800" dirty="0"/>
          </a:p>
        </p:txBody>
      </p:sp>
    </p:spTree>
  </p:cSld>
  <p:clrMapOvr>
    <a:masterClrMapping/>
  </p:clrMapOvr>
  <p:transition>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Scheduler MMC Snap-In</a:t>
            </a:r>
            <a:endParaRPr lang="he-IL" dirty="0"/>
          </a:p>
        </p:txBody>
      </p:sp>
      <p:pic>
        <p:nvPicPr>
          <p:cNvPr id="89090" name="Picture 2"/>
          <p:cNvPicPr>
            <a:picLocks noGrp="1" noChangeAspect="1" noChangeArrowheads="1"/>
          </p:cNvPicPr>
          <p:nvPr>
            <p:ph idx="1"/>
          </p:nvPr>
        </p:nvPicPr>
        <p:blipFill>
          <a:blip r:embed="rId2"/>
          <a:stretch>
            <a:fillRect/>
          </a:stretch>
        </p:blipFill>
        <p:spPr bwMode="auto">
          <a:xfrm>
            <a:off x="1000100" y="1000108"/>
            <a:ext cx="7004054" cy="5156830"/>
          </a:xfrm>
          <a:prstGeom prst="rect">
            <a:avLst/>
          </a:prstGeom>
          <a:noFill/>
          <a:ln w="12700" cap="flat" cmpd="sng" algn="ctr">
            <a:noFill/>
            <a:prstDash val="solid"/>
            <a:miter lim="800000"/>
            <a:headEnd/>
            <a:tailEnd/>
          </a:ln>
          <a:effectLst/>
        </p:spPr>
      </p:pic>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Settings</a:t>
            </a:r>
            <a:endParaRPr lang="he-IL" dirty="0"/>
          </a:p>
        </p:txBody>
      </p:sp>
      <p:sp>
        <p:nvSpPr>
          <p:cNvPr id="3" name="Content Placeholder 2"/>
          <p:cNvSpPr>
            <a:spLocks noGrp="1"/>
          </p:cNvSpPr>
          <p:nvPr>
            <p:ph idx="1"/>
          </p:nvPr>
        </p:nvSpPr>
        <p:spPr>
          <a:xfrm>
            <a:off x="571472" y="1142984"/>
            <a:ext cx="8143932" cy="4214842"/>
          </a:xfrm>
        </p:spPr>
        <p:txBody>
          <a:bodyPr numCol="2" spcCol="182880">
            <a:noAutofit/>
          </a:bodyPr>
          <a:lstStyle/>
          <a:p>
            <a:pPr algn="l" rtl="0">
              <a:buNone/>
            </a:pPr>
            <a:r>
              <a:rPr lang="en-US" sz="2000" b="1" dirty="0" smtClean="0"/>
              <a:t>Triggers</a:t>
            </a:r>
            <a:r>
              <a:rPr lang="en-US" sz="2000" dirty="0" smtClean="0"/>
              <a:t> – what triggers the task</a:t>
            </a:r>
          </a:p>
          <a:p>
            <a:pPr lvl="1" algn="l" rtl="0">
              <a:buNone/>
            </a:pPr>
            <a:r>
              <a:rPr lang="en-US" sz="2000" dirty="0" smtClean="0"/>
              <a:t>Schedule (weekly, daily, …)</a:t>
            </a:r>
          </a:p>
          <a:p>
            <a:pPr lvl="1" algn="l" rtl="0">
              <a:buNone/>
            </a:pPr>
            <a:r>
              <a:rPr lang="en-US" sz="2000" dirty="0" smtClean="0"/>
              <a:t>At log on / log off / lock / unlock / startup / shutdown</a:t>
            </a:r>
          </a:p>
          <a:p>
            <a:pPr lvl="1" algn="l" rtl="0">
              <a:buNone/>
            </a:pPr>
            <a:r>
              <a:rPr lang="en-US" sz="2000" dirty="0" smtClean="0"/>
              <a:t>When the system is idle</a:t>
            </a:r>
          </a:p>
          <a:p>
            <a:pPr lvl="1" algn="l" rtl="0">
              <a:buNone/>
            </a:pPr>
            <a:r>
              <a:rPr lang="en-US" sz="2000" dirty="0" smtClean="0"/>
              <a:t>When an event log entry is logged</a:t>
            </a:r>
          </a:p>
          <a:p>
            <a:pPr algn="l" rtl="0">
              <a:buNone/>
            </a:pPr>
            <a:r>
              <a:rPr lang="en-US" sz="2000" b="1" dirty="0" smtClean="0"/>
              <a:t>Actions </a:t>
            </a:r>
            <a:r>
              <a:rPr lang="en-US" sz="2000" dirty="0" smtClean="0"/>
              <a:t>– what the task does</a:t>
            </a:r>
          </a:p>
          <a:p>
            <a:pPr lvl="1" algn="l" rtl="0">
              <a:buNone/>
            </a:pPr>
            <a:r>
              <a:rPr lang="en-US" sz="2000" dirty="0" smtClean="0"/>
              <a:t>Start a program</a:t>
            </a:r>
          </a:p>
          <a:p>
            <a:pPr lvl="1" algn="l" rtl="0">
              <a:buNone/>
            </a:pPr>
            <a:r>
              <a:rPr lang="en-US" sz="2000" dirty="0" smtClean="0"/>
              <a:t>Send an e-mail</a:t>
            </a:r>
          </a:p>
          <a:p>
            <a:pPr lvl="1" algn="l" rtl="0">
              <a:buNone/>
            </a:pPr>
            <a:r>
              <a:rPr lang="en-US" sz="2000" dirty="0" smtClean="0"/>
              <a:t>Display a message</a:t>
            </a:r>
          </a:p>
          <a:p>
            <a:pPr lvl="1" algn="l" rtl="0">
              <a:buNone/>
            </a:pPr>
            <a:r>
              <a:rPr lang="en-US" sz="2000" dirty="0" smtClean="0"/>
              <a:t>Custom handler (your extension point)</a:t>
            </a:r>
          </a:p>
          <a:p>
            <a:pPr algn="l" rtl="0">
              <a:buNone/>
            </a:pPr>
            <a:r>
              <a:rPr lang="en-US" sz="2000" b="1" dirty="0" smtClean="0"/>
              <a:t>Conditions</a:t>
            </a:r>
            <a:r>
              <a:rPr lang="en-US" sz="2000" dirty="0" smtClean="0"/>
              <a:t> – what determines whether the task will run</a:t>
            </a:r>
          </a:p>
          <a:p>
            <a:pPr lvl="1" algn="l" rtl="0">
              <a:buNone/>
            </a:pPr>
            <a:r>
              <a:rPr lang="en-US" sz="2000" dirty="0" smtClean="0"/>
              <a:t>If the computer is idle</a:t>
            </a:r>
          </a:p>
          <a:p>
            <a:pPr lvl="1" algn="l" rtl="0">
              <a:buNone/>
            </a:pPr>
            <a:r>
              <a:rPr lang="en-US" sz="2000" dirty="0" smtClean="0"/>
              <a:t>If the computer is on AC power</a:t>
            </a:r>
          </a:p>
          <a:p>
            <a:pPr lvl="1" algn="l" rtl="0">
              <a:buNone/>
            </a:pPr>
            <a:r>
              <a:rPr lang="en-US" sz="2000" dirty="0" smtClean="0"/>
              <a:t>If a network connection is available</a:t>
            </a:r>
          </a:p>
          <a:p>
            <a:pPr algn="l" rtl="0">
              <a:buNone/>
            </a:pPr>
            <a:r>
              <a:rPr lang="en-US" sz="2000" dirty="0" smtClean="0"/>
              <a:t>Additional settings:</a:t>
            </a:r>
          </a:p>
          <a:p>
            <a:pPr lvl="1" algn="l" rtl="0">
              <a:buNone/>
            </a:pPr>
            <a:r>
              <a:rPr lang="en-US" sz="2000" dirty="0" smtClean="0"/>
              <a:t>Stop the task if it runs too long</a:t>
            </a:r>
          </a:p>
          <a:p>
            <a:pPr lvl="1" algn="l" rtl="0">
              <a:buNone/>
            </a:pPr>
            <a:r>
              <a:rPr lang="en-US" sz="2000" dirty="0" smtClean="0"/>
              <a:t>Retry the task if it fails</a:t>
            </a:r>
          </a:p>
        </p:txBody>
      </p:sp>
    </p:spTree>
  </p:cSld>
  <p:clrMapOvr>
    <a:masterClrMapping/>
  </p:clrMapOvr>
  <p:transition>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Demo</a:t>
            </a:r>
            <a:endParaRPr lang="he-IL" dirty="0"/>
          </a:p>
        </p:txBody>
      </p:sp>
      <p:sp>
        <p:nvSpPr>
          <p:cNvPr id="5" name="Text Placeholder 4"/>
          <p:cNvSpPr>
            <a:spLocks noGrp="1"/>
          </p:cNvSpPr>
          <p:nvPr>
            <p:ph type="body" idx="1"/>
          </p:nvPr>
        </p:nvSpPr>
        <p:spPr>
          <a:xfrm>
            <a:off x="722313" y="4152133"/>
            <a:ext cx="7772400" cy="276999"/>
          </a:xfrm>
        </p:spPr>
        <p:txBody>
          <a:bodyPr/>
          <a:lstStyle/>
          <a:p>
            <a:r>
              <a:rPr lang="en-US" dirty="0" smtClean="0"/>
              <a:t>Managed Task Registration</a:t>
            </a:r>
            <a:endParaRPr lang="he-IL" dirty="0"/>
          </a:p>
        </p:txBody>
      </p:sp>
      <p:pic>
        <p:nvPicPr>
          <p:cNvPr id="187394" name="Picture 2"/>
          <p:cNvPicPr>
            <a:picLocks noChangeAspect="1" noChangeArrowheads="1"/>
          </p:cNvPicPr>
          <p:nvPr/>
        </p:nvPicPr>
        <p:blipFill>
          <a:blip r:embed="rId2"/>
          <a:srcRect/>
          <a:stretch>
            <a:fillRect/>
          </a:stretch>
        </p:blipFill>
        <p:spPr bwMode="auto">
          <a:xfrm>
            <a:off x="911203" y="513294"/>
            <a:ext cx="8415461" cy="3595697"/>
          </a:xfrm>
          <a:prstGeom prst="rect">
            <a:avLst/>
          </a:prstGeom>
          <a:noFill/>
          <a:ln w="9525">
            <a:noFill/>
            <a:miter lim="800000"/>
            <a:headEnd/>
            <a:tailEnd/>
          </a:ln>
          <a:effectLst/>
          <a:scene3d>
            <a:camera prst="perspectiveContrastingLeftFacing"/>
            <a:lightRig rig="threePt" dir="t"/>
          </a:scene3d>
        </p:spPr>
      </p:pic>
    </p:spTree>
  </p:cSld>
  <p:clrMapOvr>
    <a:masterClrMapping/>
  </p:clrMapOvr>
  <p:transition>
    <p:cove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Task Handler</a:t>
            </a:r>
            <a:endParaRPr lang="he-IL" dirty="0"/>
          </a:p>
        </p:txBody>
      </p:sp>
      <p:sp>
        <p:nvSpPr>
          <p:cNvPr id="3" name="Content Placeholder 2"/>
          <p:cNvSpPr>
            <a:spLocks noGrp="1"/>
          </p:cNvSpPr>
          <p:nvPr>
            <p:ph idx="1"/>
          </p:nvPr>
        </p:nvSpPr>
        <p:spPr>
          <a:xfrm>
            <a:off x="381000" y="1411552"/>
            <a:ext cx="8382000" cy="4521238"/>
          </a:xfrm>
        </p:spPr>
        <p:txBody>
          <a:bodyPr/>
          <a:lstStyle/>
          <a:p>
            <a:pPr algn="l" rtl="0"/>
            <a:r>
              <a:rPr lang="en-US" sz="3200" dirty="0" smtClean="0"/>
              <a:t>Implement and register a COM object exposing the </a:t>
            </a:r>
            <a:r>
              <a:rPr lang="en-US" sz="3200" b="1" dirty="0" err="1" smtClean="0"/>
              <a:t>ITaskHandler</a:t>
            </a:r>
            <a:r>
              <a:rPr lang="en-US" sz="3200" dirty="0" smtClean="0"/>
              <a:t> interface</a:t>
            </a:r>
          </a:p>
          <a:p>
            <a:pPr lvl="1" algn="l" rtl="0"/>
            <a:r>
              <a:rPr lang="en-US" sz="2800" dirty="0" smtClean="0"/>
              <a:t>The only way to provide graceful stop/pause/resume for your task</a:t>
            </a:r>
          </a:p>
          <a:p>
            <a:pPr lvl="1" algn="l" rtl="0"/>
            <a:r>
              <a:rPr lang="en-US" sz="2800" dirty="0" smtClean="0"/>
              <a:t>Note: it will be hosted out-of-process, so it must have a </a:t>
            </a:r>
            <a:r>
              <a:rPr lang="en-US" sz="2800" dirty="0" err="1" smtClean="0"/>
              <a:t>DllSurrogate</a:t>
            </a:r>
            <a:r>
              <a:rPr lang="en-US" sz="2800" dirty="0" smtClean="0"/>
              <a:t> entry in its registration script to allow activation inside DllHost.exe</a:t>
            </a:r>
          </a:p>
          <a:p>
            <a:pPr algn="l" rtl="0"/>
            <a:r>
              <a:rPr lang="en-US" sz="3200" dirty="0" smtClean="0"/>
              <a:t>Communicate with the Task Scheduler using the </a:t>
            </a:r>
            <a:r>
              <a:rPr lang="en-US" sz="3200" b="1" dirty="0" err="1" smtClean="0"/>
              <a:t>ITaskHandlerStatus</a:t>
            </a:r>
            <a:r>
              <a:rPr lang="en-US" sz="3200" dirty="0" smtClean="0"/>
              <a:t> interface</a:t>
            </a:r>
          </a:p>
          <a:p>
            <a:pPr lvl="1" algn="l" rtl="0"/>
            <a:r>
              <a:rPr lang="en-US" sz="2800" dirty="0" smtClean="0"/>
              <a:t>Report progress, report completion</a:t>
            </a:r>
          </a:p>
        </p:txBody>
      </p:sp>
    </p:spTree>
  </p:cSld>
  <p:clrMapOvr>
    <a:masterClrMapping/>
  </p:clrMapOvr>
  <p:transition>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Management Console 3.0</a:t>
            </a:r>
            <a:endParaRPr lang="he-IL" dirty="0"/>
          </a:p>
        </p:txBody>
      </p:sp>
      <p:grpSp>
        <p:nvGrpSpPr>
          <p:cNvPr id="3" name="Diagram group"/>
          <p:cNvGrpSpPr/>
          <p:nvPr/>
        </p:nvGrpSpPr>
        <p:grpSpPr>
          <a:xfrm>
            <a:off x="642910" y="2571744"/>
            <a:ext cx="1701271" cy="1701271"/>
            <a:chOff x="7090346" y="306535"/>
            <a:chExt cx="1701271" cy="1701271"/>
          </a:xfrm>
          <a:scene3d>
            <a:camera prst="perspectiveLeft" zoom="91000"/>
            <a:lightRig rig="threePt" dir="t">
              <a:rot lat="0" lon="0" rev="20640000"/>
            </a:lightRig>
          </a:scene3d>
        </p:grpSpPr>
        <p:sp>
          <p:nvSpPr>
            <p:cNvPr id="4" name="Oval 3"/>
            <p:cNvSpPr/>
            <p:nvPr/>
          </p:nvSpPr>
          <p:spPr>
            <a:xfrm>
              <a:off x="7090346" y="306535"/>
              <a:ext cx="1701271" cy="1701271"/>
            </a:xfrm>
            <a:prstGeom prst="ellipse">
              <a:avLst/>
            </a:prstGeom>
            <a:blipFill rotWithShape="0">
              <a:blip r:embed="rId2" cstate="print"/>
              <a:stretch>
                <a:fillRect/>
              </a:stretch>
            </a:blipFill>
            <a:sp3d z="57200" extrusionH="10600" prstMaterial="plastic">
              <a:bevelT w="101600" h="8600" prst="relaxedInset"/>
              <a:bevelB w="8600" h="8600" prst="relaxedInset"/>
            </a:sp3d>
          </p:spPr>
          <p:style>
            <a:lnRef idx="0">
              <a:schemeClr val="lt1">
                <a:hueOff val="0"/>
                <a:satOff val="0"/>
                <a:lumOff val="0"/>
                <a:alphaOff val="0"/>
              </a:schemeClr>
            </a:lnRef>
            <a:fillRef idx="1">
              <a:scrgbClr r="0" g="0" b="0"/>
            </a:fillRef>
            <a:effectRef idx="1">
              <a:schemeClr val="accent2">
                <a:tint val="50000"/>
                <a:hueOff val="-10858560"/>
                <a:satOff val="31699"/>
                <a:lumOff val="4377"/>
                <a:alphaOff val="0"/>
              </a:schemeClr>
            </a:effectRef>
            <a:fontRef idx="minor">
              <a:schemeClr val="lt1">
                <a:hueOff val="0"/>
                <a:satOff val="0"/>
                <a:lumOff val="0"/>
                <a:alphaOff val="0"/>
              </a:schemeClr>
            </a:fontRef>
          </p:style>
        </p:sp>
      </p:grpSp>
      <p:sp>
        <p:nvSpPr>
          <p:cNvPr id="5" name="TextBox 4"/>
          <p:cNvSpPr txBox="1"/>
          <p:nvPr/>
        </p:nvSpPr>
        <p:spPr>
          <a:xfrm>
            <a:off x="2214546" y="3078304"/>
            <a:ext cx="5072098" cy="707886"/>
          </a:xfrm>
          <a:prstGeom prst="rect">
            <a:avLst/>
          </a:prstGeom>
        </p:spPr>
        <p:txBody>
          <a:bodyPr wrap="square" rtlCol="1">
            <a:spAutoFit/>
          </a:bodyPr>
          <a:lstStyle/>
          <a:p>
            <a:r>
              <a:rPr lang="en-US" sz="4000" dirty="0" smtClean="0">
                <a:solidFill>
                  <a:schemeClr val="bg1"/>
                </a:solidFill>
              </a:rPr>
              <a:t>Management</a:t>
            </a:r>
            <a:endParaRPr lang="he-IL" sz="4000" dirty="0" err="1" smtClean="0">
              <a:solidFill>
                <a:schemeClr val="bg1"/>
              </a:solidFill>
            </a:endParaRPr>
          </a:p>
        </p:txBody>
      </p:sp>
      <p:sp>
        <p:nvSpPr>
          <p:cNvPr id="6" name="Rounded Rectangle 5"/>
          <p:cNvSpPr/>
          <p:nvPr/>
        </p:nvSpPr>
        <p:spPr bwMode="auto">
          <a:xfrm>
            <a:off x="7833466" y="192280"/>
            <a:ext cx="1453442" cy="4143404"/>
          </a:xfrm>
          <a:prstGeom prst="roundRect">
            <a:avLst/>
          </a:prstGeom>
          <a:solidFill>
            <a:schemeClr val="accent2">
              <a:lumMod val="20000"/>
              <a:lumOff val="8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he-IL"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7762028" y="263718"/>
            <a:ext cx="1500166" cy="4031873"/>
          </a:xfrm>
          <a:prstGeom prst="rect">
            <a:avLst/>
          </a:prstGeom>
        </p:spPr>
        <p:txBody>
          <a:bodyPr wrap="square" rtlCol="1">
            <a:spAutoFit/>
          </a:bodyPr>
          <a:lstStyle/>
          <a:p>
            <a:pPr algn="ctr"/>
            <a:r>
              <a:rPr lang="en-US" b="1" dirty="0" smtClean="0">
                <a:solidFill>
                  <a:schemeClr val="bg2">
                    <a:lumMod val="60000"/>
                    <a:lumOff val="40000"/>
                  </a:schemeClr>
                </a:solidFill>
                <a:effectLst/>
              </a:rPr>
              <a:t>Intro</a:t>
            </a:r>
          </a:p>
          <a:p>
            <a:pPr algn="ctr"/>
            <a:r>
              <a:rPr lang="en-US" b="1" dirty="0" smtClean="0">
                <a:solidFill>
                  <a:schemeClr val="tx1">
                    <a:lumMod val="60000"/>
                    <a:lumOff val="40000"/>
                  </a:schemeClr>
                </a:solidFill>
                <a:effectLst/>
              </a:rPr>
              <a:t>RM</a:t>
            </a:r>
          </a:p>
          <a:p>
            <a:pPr algn="ctr"/>
            <a:r>
              <a:rPr lang="en-US" b="1" dirty="0" smtClean="0">
                <a:solidFill>
                  <a:schemeClr val="tx1">
                    <a:lumMod val="60000"/>
                    <a:lumOff val="40000"/>
                  </a:schemeClr>
                </a:solidFill>
                <a:effectLst/>
              </a:rPr>
              <a:t>KTM</a:t>
            </a:r>
          </a:p>
          <a:p>
            <a:pPr algn="ctr"/>
            <a:r>
              <a:rPr lang="en-US" b="1" dirty="0" smtClean="0">
                <a:solidFill>
                  <a:schemeClr val="tx1">
                    <a:lumMod val="60000"/>
                    <a:lumOff val="40000"/>
                  </a:schemeClr>
                </a:solidFill>
                <a:effectLst/>
              </a:rPr>
              <a:t>Threading</a:t>
            </a:r>
          </a:p>
          <a:p>
            <a:pPr algn="ctr"/>
            <a:r>
              <a:rPr lang="en-US" b="1" dirty="0" smtClean="0">
                <a:solidFill>
                  <a:schemeClr val="tx1">
                    <a:lumMod val="60000"/>
                    <a:lumOff val="40000"/>
                  </a:schemeClr>
                </a:solidFill>
                <a:effectLst/>
              </a:rPr>
              <a:t>Synch</a:t>
            </a:r>
          </a:p>
          <a:p>
            <a:pPr algn="ctr"/>
            <a:r>
              <a:rPr lang="en-US" b="1" dirty="0" smtClean="0">
                <a:solidFill>
                  <a:schemeClr val="tx1">
                    <a:lumMod val="60000"/>
                    <a:lumOff val="40000"/>
                  </a:schemeClr>
                </a:solidFill>
                <a:effectLst/>
              </a:rPr>
              <a:t>I/O</a:t>
            </a:r>
          </a:p>
          <a:p>
            <a:pPr algn="ctr"/>
            <a:r>
              <a:rPr lang="en-US" b="1" dirty="0" smtClean="0">
                <a:solidFill>
                  <a:schemeClr val="tx1">
                    <a:lumMod val="60000"/>
                    <a:lumOff val="40000"/>
                  </a:schemeClr>
                </a:solidFill>
                <a:effectLst/>
              </a:rPr>
              <a:t>Network</a:t>
            </a:r>
          </a:p>
          <a:p>
            <a:pPr algn="ctr"/>
            <a:r>
              <a:rPr lang="en-US" b="1" dirty="0" smtClean="0">
                <a:solidFill>
                  <a:schemeClr val="tx1">
                    <a:lumMod val="60000"/>
                    <a:lumOff val="40000"/>
                  </a:schemeClr>
                </a:solidFill>
                <a:effectLst/>
              </a:rPr>
              <a:t>Task </a:t>
            </a:r>
            <a:r>
              <a:rPr lang="en-US" b="1" dirty="0" err="1" smtClean="0">
                <a:solidFill>
                  <a:schemeClr val="tx1">
                    <a:lumMod val="60000"/>
                    <a:lumOff val="40000"/>
                  </a:schemeClr>
                </a:solidFill>
                <a:effectLst/>
              </a:rPr>
              <a:t>Sched</a:t>
            </a:r>
            <a:endParaRPr lang="en-US" b="1" dirty="0" smtClean="0">
              <a:solidFill>
                <a:schemeClr val="tx1">
                  <a:lumMod val="60000"/>
                  <a:lumOff val="40000"/>
                </a:schemeClr>
              </a:solidFill>
              <a:effectLst/>
            </a:endParaRPr>
          </a:p>
          <a:p>
            <a:pPr algn="ctr"/>
            <a:r>
              <a:rPr lang="en-US" b="1" dirty="0" smtClean="0">
                <a:solidFill>
                  <a:srgbClr val="FF0000"/>
                </a:solidFill>
                <a:effectLst/>
              </a:rPr>
              <a:t>MMC</a:t>
            </a:r>
          </a:p>
          <a:p>
            <a:pPr algn="ctr"/>
            <a:r>
              <a:rPr lang="en-US" b="1" dirty="0" smtClean="0">
                <a:solidFill>
                  <a:schemeClr val="bg1"/>
                </a:solidFill>
                <a:effectLst/>
              </a:rPr>
              <a:t>IIS</a:t>
            </a:r>
          </a:p>
          <a:p>
            <a:pPr algn="ctr"/>
            <a:r>
              <a:rPr lang="en-US" b="1" dirty="0" smtClean="0">
                <a:solidFill>
                  <a:schemeClr val="bg1"/>
                </a:solidFill>
                <a:effectLst/>
              </a:rPr>
              <a:t>Summary</a:t>
            </a:r>
            <a:endParaRPr lang="he-IL" b="1" dirty="0" smtClean="0">
              <a:solidFill>
                <a:schemeClr val="bg1"/>
              </a:solidFill>
              <a:effectLst/>
            </a:endParaRPr>
          </a:p>
        </p:txBody>
      </p:sp>
    </p:spTree>
  </p:cSld>
  <p:clrMapOvr>
    <a:masterClrMapping/>
  </p:clrMapOvr>
  <p:transition>
    <p:cove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Motivation</a:t>
            </a:r>
            <a:endParaRPr lang="he-IL" dirty="0"/>
          </a:p>
        </p:txBody>
      </p:sp>
      <p:sp>
        <p:nvSpPr>
          <p:cNvPr id="5" name="Content Placeholder 4"/>
          <p:cNvSpPr>
            <a:spLocks noGrp="1"/>
          </p:cNvSpPr>
          <p:nvPr>
            <p:ph idx="1"/>
          </p:nvPr>
        </p:nvSpPr>
        <p:spPr>
          <a:xfrm>
            <a:off x="381000" y="1411552"/>
            <a:ext cx="8382000" cy="2903872"/>
          </a:xfrm>
        </p:spPr>
        <p:txBody>
          <a:bodyPr/>
          <a:lstStyle/>
          <a:p>
            <a:pPr algn="l" rtl="0"/>
            <a:r>
              <a:rPr lang="en-US" dirty="0" smtClean="0"/>
              <a:t>Provide a framework for administrative tools in Windows</a:t>
            </a:r>
          </a:p>
          <a:p>
            <a:pPr lvl="1" algn="l" rtl="0"/>
            <a:r>
              <a:rPr lang="en-US" dirty="0" smtClean="0"/>
              <a:t>GUI platform</a:t>
            </a:r>
          </a:p>
          <a:p>
            <a:pPr lvl="1" algn="l" rtl="0"/>
            <a:r>
              <a:rPr lang="en-US" dirty="0" smtClean="0"/>
              <a:t>Common layout and content for management-related tasks</a:t>
            </a:r>
          </a:p>
          <a:p>
            <a:pPr algn="l" rtl="0"/>
            <a:r>
              <a:rPr lang="en-US" dirty="0" smtClean="0"/>
              <a:t>Target administrators only</a:t>
            </a:r>
            <a:endParaRPr lang="he-IL" dirty="0"/>
          </a:p>
        </p:txBody>
      </p:sp>
      <p:pic>
        <p:nvPicPr>
          <p:cNvPr id="258049" name="Picture 1"/>
          <p:cNvPicPr>
            <a:picLocks noChangeAspect="1" noChangeArrowheads="1"/>
          </p:cNvPicPr>
          <p:nvPr/>
        </p:nvPicPr>
        <p:blipFill>
          <a:blip r:embed="rId2"/>
          <a:srcRect/>
          <a:stretch>
            <a:fillRect/>
          </a:stretch>
        </p:blipFill>
        <p:spPr bwMode="auto">
          <a:xfrm>
            <a:off x="6481758" y="2285992"/>
            <a:ext cx="2662242" cy="3444541"/>
          </a:xfrm>
          <a:prstGeom prst="ellipse">
            <a:avLst/>
          </a:prstGeom>
          <a:ln>
            <a:noFill/>
          </a:ln>
          <a:effectLst>
            <a:softEdge rad="112500"/>
          </a:effectLst>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bwMode="auto">
          <a:xfrm>
            <a:off x="0" y="0"/>
            <a:ext cx="9144000" cy="6858000"/>
          </a:xfrm>
          <a:prstGeom prst="rect">
            <a:avLst/>
          </a:prstGeom>
          <a:solidFill>
            <a:schemeClr val="bg2">
              <a:lumMod val="50000"/>
            </a:schemeClr>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rtlCol="1"/>
          <a:lstStyle/>
          <a:p>
            <a:pPr>
              <a:defRPr/>
            </a:pPr>
            <a:endParaRPr lang="he-IL">
              <a:solidFill>
                <a:schemeClr val="tx1"/>
              </a:solidFill>
            </a:endParaRPr>
          </a:p>
        </p:txBody>
      </p:sp>
      <p:sp>
        <p:nvSpPr>
          <p:cNvPr id="29" name="図形 28"/>
          <p:cNvSpPr>
            <a:spLocks noGrp="1" noChangeArrowheads="1"/>
          </p:cNvSpPr>
          <p:nvPr>
            <p:ph type="title" idx="4294967295"/>
          </p:nvPr>
        </p:nvSpPr>
        <p:spPr>
          <a:xfrm>
            <a:off x="0" y="274638"/>
            <a:ext cx="8229600" cy="868362"/>
          </a:xfrm>
        </p:spPr>
        <p:txBody>
          <a:bodyPr/>
          <a:lstStyle/>
          <a:p>
            <a:pPr algn="l">
              <a:defRPr/>
            </a:pPr>
            <a:r>
              <a:rPr lang="he-IL"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Windows Vista &amp; 2008 Server</a:t>
            </a:r>
            <a:r>
              <a:rPr lang="en-US" sz="3200" dirty="0" smtClean="0">
                <a:solidFill>
                  <a:srgbClr val="FFFF00">
                    <a:alpha val="100000"/>
                  </a:srgbClr>
                </a:solidFill>
                <a:effectLst>
                  <a:outerShdw blurRad="38100" dist="38100" dir="2700000" algn="tl">
                    <a:srgbClr val="000000">
                      <a:alpha val="43137"/>
                    </a:srgbClr>
                  </a:outerShdw>
                </a:effectLst>
              </a:rPr>
              <a:t/>
            </a:r>
            <a:br>
              <a:rPr lang="en-US" sz="3200" dirty="0" smtClean="0">
                <a:solidFill>
                  <a:srgbClr val="FFFF00">
                    <a:alpha val="100000"/>
                  </a:srgbClr>
                </a:solidFill>
                <a:effectLst>
                  <a:outerShdw blurRad="38100" dist="38100" dir="2700000" algn="tl">
                    <a:srgbClr val="000000">
                      <a:alpha val="43137"/>
                    </a:srgbClr>
                  </a:outerShdw>
                </a:effectLst>
              </a:rPr>
            </a:br>
            <a:r>
              <a:rPr lang="en-US" sz="3200" dirty="0" smtClean="0">
                <a:solidFill>
                  <a:srgbClr val="FFFF00">
                    <a:alpha val="100000"/>
                  </a:srgbClr>
                </a:solidFill>
                <a:effectLst>
                  <a:outerShdw blurRad="38100" dist="38100" dir="2700000" algn="tl">
                    <a:srgbClr val="000000">
                      <a:alpha val="43137"/>
                    </a:srgbClr>
                  </a:outerShdw>
                </a:effectLst>
              </a:rPr>
              <a:t>The </a:t>
            </a:r>
            <a:r>
              <a:rPr lang="en-US" sz="3200" dirty="0">
                <a:solidFill>
                  <a:srgbClr val="FFFF00">
                    <a:alpha val="100000"/>
                  </a:srgbClr>
                </a:solidFill>
                <a:effectLst>
                  <a:outerShdw blurRad="38100" dist="38100" dir="2700000" algn="tl">
                    <a:srgbClr val="000000">
                      <a:alpha val="43137"/>
                    </a:srgbClr>
                  </a:outerShdw>
                </a:effectLst>
              </a:rPr>
              <a:t>Biggest Release of Windows Ever</a:t>
            </a:r>
            <a:endParaRPr lang="en-US" sz="3600" dirty="0">
              <a:solidFill>
                <a:srgbClr val="FFFF00">
                  <a:alpha val="100000"/>
                </a:srgbClr>
              </a:solidFill>
              <a:effectLst>
                <a:outerShdw blurRad="38100" dist="38100" dir="2700000" algn="tl">
                  <a:srgbClr val="000000">
                    <a:alpha val="43137"/>
                  </a:srgbClr>
                </a:outerShdw>
              </a:effectLst>
            </a:endParaRPr>
          </a:p>
        </p:txBody>
      </p:sp>
      <p:sp>
        <p:nvSpPr>
          <p:cNvPr id="5" name="TextBox 4"/>
          <p:cNvSpPr txBox="1">
            <a:spLocks noChangeArrowheads="1"/>
          </p:cNvSpPr>
          <p:nvPr/>
        </p:nvSpPr>
        <p:spPr bwMode="auto">
          <a:xfrm>
            <a:off x="3189288" y="2917825"/>
            <a:ext cx="765175"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3366CC">
                    <a:alpha val="100000"/>
                  </a:srgbClr>
                </a:solidFill>
                <a:latin typeface="+mn-lt"/>
                <a:cs typeface="+mn-cs"/>
              </a:rPr>
              <a:t>Stacks</a:t>
            </a:r>
            <a:endParaRPr lang="en-US" sz="2800">
              <a:latin typeface="+mn-lt"/>
              <a:cs typeface="+mn-cs"/>
            </a:endParaRPr>
          </a:p>
        </p:txBody>
      </p:sp>
      <p:sp>
        <p:nvSpPr>
          <p:cNvPr id="23" name="TextBox 22"/>
          <p:cNvSpPr txBox="1">
            <a:spLocks noChangeArrowheads="1"/>
          </p:cNvSpPr>
          <p:nvPr/>
        </p:nvSpPr>
        <p:spPr bwMode="auto">
          <a:xfrm>
            <a:off x="1314450" y="1538288"/>
            <a:ext cx="2511425"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Network Access Protection</a:t>
            </a:r>
            <a:endParaRPr lang="en-US" sz="2800">
              <a:latin typeface="+mn-lt"/>
              <a:cs typeface="+mn-cs"/>
            </a:endParaRPr>
          </a:p>
        </p:txBody>
      </p:sp>
      <p:sp>
        <p:nvSpPr>
          <p:cNvPr id="24" name="TextBox 23"/>
          <p:cNvSpPr txBox="1">
            <a:spLocks noChangeArrowheads="1"/>
          </p:cNvSpPr>
          <p:nvPr/>
        </p:nvSpPr>
        <p:spPr bwMode="auto">
          <a:xfrm>
            <a:off x="485775" y="2817813"/>
            <a:ext cx="2655888" cy="523875"/>
          </a:xfrm>
          <a:prstGeom prst="rect">
            <a:avLst/>
          </a:prstGeom>
          <a:noFill/>
          <a:ln w="9525" cap="flat" cmpd="sng" algn="ctr">
            <a:noFill/>
            <a:prstDash val="solid"/>
            <a:miter lim="800000"/>
            <a:headEnd type="none" w="sm" len="sm"/>
            <a:tailEnd type="none" w="sm" len="sm"/>
          </a:ln>
          <a:effectLst/>
        </p:spPr>
        <p:txBody>
          <a:bodyPr lIns="92075" tIns="46038" rIns="92075" bIns="46038">
            <a:spAutoFit/>
          </a:bodyPr>
          <a:lstStyle/>
          <a:p>
            <a:pPr algn="r" rtl="1" fontAlgn="auto">
              <a:spcBef>
                <a:spcPts val="0"/>
              </a:spcBef>
              <a:spcAft>
                <a:spcPct val="20000"/>
              </a:spcAft>
              <a:buSzPct val="110000"/>
              <a:defRPr/>
            </a:pPr>
            <a:r>
              <a:rPr lang="en-US" altLang="x-none" sz="1400" b="1">
                <a:solidFill>
                  <a:srgbClr val="E28700">
                    <a:alpha val="100000"/>
                  </a:srgbClr>
                </a:solidFill>
                <a:latin typeface="+mn-lt"/>
                <a:cs typeface="+mn-cs"/>
              </a:rPr>
              <a:t>Network Location Awareness</a:t>
            </a:r>
            <a:endParaRPr lang="en-US" sz="2800">
              <a:latin typeface="+mn-lt"/>
              <a:cs typeface="+mn-cs"/>
            </a:endParaRPr>
          </a:p>
        </p:txBody>
      </p:sp>
      <p:sp>
        <p:nvSpPr>
          <p:cNvPr id="7" name="TextBox 6"/>
          <p:cNvSpPr txBox="1">
            <a:spLocks noChangeArrowheads="1"/>
          </p:cNvSpPr>
          <p:nvPr/>
        </p:nvSpPr>
        <p:spPr bwMode="auto">
          <a:xfrm>
            <a:off x="152400" y="2509838"/>
            <a:ext cx="2360613"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3366CC">
                    <a:alpha val="100000"/>
                  </a:srgbClr>
                </a:solidFill>
                <a:latin typeface="+mn-lt"/>
                <a:cs typeface="+mn-cs"/>
              </a:rPr>
              <a:t>High Resolution/High DPI</a:t>
            </a:r>
            <a:endParaRPr lang="en-US" sz="2800">
              <a:latin typeface="+mn-lt"/>
              <a:cs typeface="+mn-cs"/>
            </a:endParaRPr>
          </a:p>
        </p:txBody>
      </p:sp>
      <p:sp>
        <p:nvSpPr>
          <p:cNvPr id="14" name="TextBox 13"/>
          <p:cNvSpPr txBox="1">
            <a:spLocks noChangeArrowheads="1"/>
          </p:cNvSpPr>
          <p:nvPr/>
        </p:nvSpPr>
        <p:spPr bwMode="auto">
          <a:xfrm>
            <a:off x="3795713" y="5630863"/>
            <a:ext cx="1862137"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E28700">
                    <a:alpha val="100000"/>
                  </a:srgbClr>
                </a:solidFill>
                <a:latin typeface="+mn-lt"/>
                <a:cs typeface="+mn-cs"/>
              </a:rPr>
              <a:t>Windows Sideshow</a:t>
            </a:r>
            <a:endParaRPr lang="en-US" sz="2800">
              <a:latin typeface="+mn-lt"/>
              <a:cs typeface="+mn-cs"/>
            </a:endParaRPr>
          </a:p>
        </p:txBody>
      </p:sp>
      <p:sp>
        <p:nvSpPr>
          <p:cNvPr id="16" name="TextBox 15"/>
          <p:cNvSpPr txBox="1">
            <a:spLocks noChangeArrowheads="1"/>
          </p:cNvSpPr>
          <p:nvPr/>
        </p:nvSpPr>
        <p:spPr bwMode="auto">
          <a:xfrm>
            <a:off x="2701925" y="3775075"/>
            <a:ext cx="3278188"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3366CC">
                    <a:alpha val="100000"/>
                  </a:srgbClr>
                </a:solidFill>
                <a:latin typeface="+mn-lt"/>
                <a:cs typeface="+mn-cs"/>
              </a:rPr>
              <a:t>Windows Vista Display Driver Model</a:t>
            </a:r>
            <a:endParaRPr lang="en-US" sz="2800">
              <a:latin typeface="+mn-lt"/>
              <a:cs typeface="+mn-cs"/>
            </a:endParaRPr>
          </a:p>
        </p:txBody>
      </p:sp>
      <p:sp>
        <p:nvSpPr>
          <p:cNvPr id="20" name="TextBox 19"/>
          <p:cNvSpPr txBox="1">
            <a:spLocks noChangeArrowheads="1"/>
          </p:cNvSpPr>
          <p:nvPr/>
        </p:nvSpPr>
        <p:spPr bwMode="auto">
          <a:xfrm>
            <a:off x="5356225" y="2997200"/>
            <a:ext cx="1524000"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E28700">
                    <a:alpha val="100000"/>
                  </a:srgbClr>
                </a:solidFill>
                <a:latin typeface="+mn-lt"/>
                <a:cs typeface="+mn-cs"/>
              </a:rPr>
              <a:t>People Near Me</a:t>
            </a:r>
            <a:endParaRPr lang="en-US" sz="2800">
              <a:latin typeface="+mn-lt"/>
              <a:cs typeface="+mn-cs"/>
            </a:endParaRPr>
          </a:p>
        </p:txBody>
      </p:sp>
      <p:sp>
        <p:nvSpPr>
          <p:cNvPr id="13" name="TextBox 12"/>
          <p:cNvSpPr txBox="1">
            <a:spLocks noChangeArrowheads="1"/>
          </p:cNvSpPr>
          <p:nvPr/>
        </p:nvSpPr>
        <p:spPr bwMode="auto">
          <a:xfrm>
            <a:off x="5076825" y="5067300"/>
            <a:ext cx="1801813"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Windows Defender</a:t>
            </a:r>
            <a:endParaRPr lang="en-US" sz="2800">
              <a:latin typeface="+mn-lt"/>
              <a:cs typeface="+mn-cs"/>
            </a:endParaRPr>
          </a:p>
        </p:txBody>
      </p:sp>
      <p:sp>
        <p:nvSpPr>
          <p:cNvPr id="27" name="TextBox 26"/>
          <p:cNvSpPr txBox="1">
            <a:spLocks noChangeArrowheads="1"/>
          </p:cNvSpPr>
          <p:nvPr/>
        </p:nvSpPr>
        <p:spPr bwMode="auto">
          <a:xfrm>
            <a:off x="2117725" y="3257550"/>
            <a:ext cx="1871663"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E28700">
                    <a:alpha val="100000"/>
                  </a:srgbClr>
                </a:solidFill>
                <a:latin typeface="+mn-lt"/>
                <a:cs typeface="+mn-cs"/>
              </a:rPr>
              <a:t>Power Management</a:t>
            </a:r>
            <a:endParaRPr lang="en-US" sz="2800">
              <a:latin typeface="+mn-lt"/>
              <a:cs typeface="+mn-cs"/>
            </a:endParaRPr>
          </a:p>
        </p:txBody>
      </p:sp>
      <p:sp>
        <p:nvSpPr>
          <p:cNvPr id="21" name="TextBox 20"/>
          <p:cNvSpPr txBox="1">
            <a:spLocks noChangeArrowheads="1"/>
          </p:cNvSpPr>
          <p:nvPr/>
        </p:nvSpPr>
        <p:spPr bwMode="auto">
          <a:xfrm>
            <a:off x="7929563" y="3349625"/>
            <a:ext cx="1063625"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3366CC">
                    <a:alpha val="100000"/>
                  </a:srgbClr>
                </a:solidFill>
                <a:latin typeface="+mn-lt"/>
                <a:cs typeface="+mn-cs"/>
              </a:rPr>
              <a:t>Live Icons</a:t>
            </a:r>
            <a:endParaRPr lang="en-US" sz="2800">
              <a:latin typeface="+mn-lt"/>
              <a:cs typeface="+mn-cs"/>
            </a:endParaRPr>
          </a:p>
        </p:txBody>
      </p:sp>
      <p:sp>
        <p:nvSpPr>
          <p:cNvPr id="30" name="TextBox 29"/>
          <p:cNvSpPr txBox="1">
            <a:spLocks noChangeArrowheads="1"/>
          </p:cNvSpPr>
          <p:nvPr/>
        </p:nvSpPr>
        <p:spPr bwMode="auto">
          <a:xfrm>
            <a:off x="7423150" y="1485900"/>
            <a:ext cx="1701800"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3366CC">
                    <a:alpha val="100000"/>
                  </a:srgbClr>
                </a:solidFill>
                <a:latin typeface="+mn-lt"/>
                <a:cs typeface="+mn-cs"/>
              </a:rPr>
              <a:t>Windows SideBar</a:t>
            </a:r>
            <a:endParaRPr lang="en-US" sz="2800">
              <a:latin typeface="+mn-lt"/>
              <a:cs typeface="+mn-cs"/>
            </a:endParaRPr>
          </a:p>
        </p:txBody>
      </p:sp>
      <p:sp>
        <p:nvSpPr>
          <p:cNvPr id="2" name="TextBox 1"/>
          <p:cNvSpPr txBox="1">
            <a:spLocks noChangeArrowheads="1"/>
          </p:cNvSpPr>
          <p:nvPr/>
        </p:nvSpPr>
        <p:spPr bwMode="auto">
          <a:xfrm>
            <a:off x="7512050" y="2260600"/>
            <a:ext cx="1652588"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Parental controls</a:t>
            </a:r>
            <a:endParaRPr lang="en-US" sz="2800">
              <a:latin typeface="+mn-lt"/>
              <a:cs typeface="+mn-cs"/>
            </a:endParaRPr>
          </a:p>
        </p:txBody>
      </p:sp>
      <p:sp>
        <p:nvSpPr>
          <p:cNvPr id="31" name="TextBox 30"/>
          <p:cNvSpPr txBox="1">
            <a:spLocks noChangeArrowheads="1"/>
          </p:cNvSpPr>
          <p:nvPr/>
        </p:nvSpPr>
        <p:spPr bwMode="auto">
          <a:xfrm>
            <a:off x="4702175" y="1546225"/>
            <a:ext cx="2641600"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Windows Feedback Services</a:t>
            </a:r>
            <a:endParaRPr lang="en-US" sz="2800">
              <a:latin typeface="+mn-lt"/>
              <a:cs typeface="+mn-cs"/>
            </a:endParaRPr>
          </a:p>
        </p:txBody>
      </p:sp>
      <p:sp>
        <p:nvSpPr>
          <p:cNvPr id="18" name="TextBox 17"/>
          <p:cNvSpPr txBox="1">
            <a:spLocks noChangeArrowheads="1"/>
          </p:cNvSpPr>
          <p:nvPr/>
        </p:nvSpPr>
        <p:spPr bwMode="auto">
          <a:xfrm>
            <a:off x="5205413" y="4271963"/>
            <a:ext cx="2420937"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3366CC">
                    <a:alpha val="100000"/>
                  </a:srgbClr>
                </a:solidFill>
                <a:latin typeface="+mn-lt"/>
                <a:cs typeface="+mn-cs"/>
              </a:rPr>
              <a:t>Desktop Window Manager</a:t>
            </a:r>
            <a:endParaRPr lang="en-US" sz="2800">
              <a:latin typeface="+mn-lt"/>
              <a:cs typeface="+mn-cs"/>
            </a:endParaRPr>
          </a:p>
        </p:txBody>
      </p:sp>
      <p:sp>
        <p:nvSpPr>
          <p:cNvPr id="4" name="TextBox 3"/>
          <p:cNvSpPr txBox="1">
            <a:spLocks noChangeArrowheads="1"/>
          </p:cNvSpPr>
          <p:nvPr/>
        </p:nvSpPr>
        <p:spPr bwMode="auto">
          <a:xfrm>
            <a:off x="5268913" y="2752725"/>
            <a:ext cx="3128962"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Registry/File System Virtualization</a:t>
            </a:r>
            <a:endParaRPr lang="en-US" sz="2800">
              <a:latin typeface="+mn-lt"/>
              <a:cs typeface="+mn-cs"/>
            </a:endParaRPr>
          </a:p>
        </p:txBody>
      </p:sp>
      <p:sp>
        <p:nvSpPr>
          <p:cNvPr id="15" name="TextBox 14"/>
          <p:cNvSpPr txBox="1">
            <a:spLocks noChangeArrowheads="1"/>
          </p:cNvSpPr>
          <p:nvPr/>
        </p:nvSpPr>
        <p:spPr bwMode="auto">
          <a:xfrm>
            <a:off x="317500" y="2184400"/>
            <a:ext cx="1752600"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Protected Mode IE</a:t>
            </a:r>
            <a:endParaRPr lang="en-US" sz="2800">
              <a:latin typeface="+mn-lt"/>
              <a:cs typeface="+mn-cs"/>
            </a:endParaRPr>
          </a:p>
        </p:txBody>
      </p:sp>
      <p:sp>
        <p:nvSpPr>
          <p:cNvPr id="9" name="TextBox 8"/>
          <p:cNvSpPr txBox="1">
            <a:spLocks noChangeArrowheads="1"/>
          </p:cNvSpPr>
          <p:nvPr/>
        </p:nvSpPr>
        <p:spPr bwMode="auto">
          <a:xfrm>
            <a:off x="5280025" y="3282950"/>
            <a:ext cx="2600325"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Windows Service Hardening</a:t>
            </a:r>
            <a:endParaRPr lang="en-US" sz="2800">
              <a:latin typeface="+mn-lt"/>
              <a:cs typeface="+mn-cs"/>
            </a:endParaRPr>
          </a:p>
        </p:txBody>
      </p:sp>
      <p:sp>
        <p:nvSpPr>
          <p:cNvPr id="22" name="TextBox 21"/>
          <p:cNvSpPr txBox="1">
            <a:spLocks noChangeArrowheads="1"/>
          </p:cNvSpPr>
          <p:nvPr/>
        </p:nvSpPr>
        <p:spPr bwMode="auto">
          <a:xfrm>
            <a:off x="3514725" y="1408113"/>
            <a:ext cx="1233488"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E28700">
                    <a:alpha val="100000"/>
                  </a:srgbClr>
                </a:solidFill>
                <a:latin typeface="+mn-lt"/>
                <a:cs typeface="+mn-cs"/>
              </a:rPr>
              <a:t>Sync Center</a:t>
            </a:r>
            <a:endParaRPr lang="en-US" sz="2800">
              <a:latin typeface="+mn-lt"/>
              <a:cs typeface="+mn-cs"/>
            </a:endParaRPr>
          </a:p>
        </p:txBody>
      </p:sp>
      <p:sp>
        <p:nvSpPr>
          <p:cNvPr id="25" name="TextBox 24"/>
          <p:cNvSpPr txBox="1">
            <a:spLocks noChangeArrowheads="1"/>
          </p:cNvSpPr>
          <p:nvPr/>
        </p:nvSpPr>
        <p:spPr bwMode="auto">
          <a:xfrm>
            <a:off x="3025775" y="1200150"/>
            <a:ext cx="595313"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3366CC">
                    <a:alpha val="100000"/>
                  </a:srgbClr>
                </a:solidFill>
                <a:latin typeface="+mn-lt"/>
                <a:cs typeface="+mn-cs"/>
              </a:rPr>
              <a:t>Aero</a:t>
            </a:r>
            <a:endParaRPr lang="en-US" sz="2800">
              <a:latin typeface="+mn-lt"/>
              <a:cs typeface="+mn-cs"/>
            </a:endParaRPr>
          </a:p>
        </p:txBody>
      </p:sp>
      <p:sp>
        <p:nvSpPr>
          <p:cNvPr id="10" name="TextBox 9"/>
          <p:cNvSpPr txBox="1">
            <a:spLocks noChangeArrowheads="1"/>
          </p:cNvSpPr>
          <p:nvPr/>
        </p:nvSpPr>
        <p:spPr bwMode="auto">
          <a:xfrm>
            <a:off x="2255838" y="2206625"/>
            <a:ext cx="2032000"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E28700">
                    <a:alpha val="100000"/>
                  </a:srgbClr>
                </a:solidFill>
                <a:latin typeface="+mn-lt"/>
                <a:cs typeface="+mn-cs"/>
              </a:rPr>
              <a:t>Presentation Settings</a:t>
            </a:r>
            <a:endParaRPr lang="en-US" sz="2800">
              <a:latin typeface="+mn-lt"/>
              <a:cs typeface="+mn-cs"/>
            </a:endParaRPr>
          </a:p>
        </p:txBody>
      </p:sp>
      <p:sp>
        <p:nvSpPr>
          <p:cNvPr id="3" name="TextBox 2"/>
          <p:cNvSpPr txBox="1">
            <a:spLocks noChangeArrowheads="1"/>
          </p:cNvSpPr>
          <p:nvPr/>
        </p:nvSpPr>
        <p:spPr bwMode="auto">
          <a:xfrm>
            <a:off x="660400" y="3671888"/>
            <a:ext cx="1344613"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3366CC">
                    <a:alpha val="100000"/>
                  </a:srgbClr>
                </a:solidFill>
                <a:latin typeface="+mn-lt"/>
                <a:cs typeface="+mn-cs"/>
              </a:rPr>
              <a:t>Preview Pane</a:t>
            </a:r>
            <a:endParaRPr lang="en-US" sz="2800">
              <a:latin typeface="+mn-lt"/>
              <a:cs typeface="+mn-cs"/>
            </a:endParaRPr>
          </a:p>
        </p:txBody>
      </p:sp>
      <p:sp>
        <p:nvSpPr>
          <p:cNvPr id="8" name="TextBox 7"/>
          <p:cNvSpPr txBox="1">
            <a:spLocks noChangeArrowheads="1"/>
          </p:cNvSpPr>
          <p:nvPr/>
        </p:nvSpPr>
        <p:spPr bwMode="auto">
          <a:xfrm>
            <a:off x="700088" y="1273175"/>
            <a:ext cx="2041525"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User Account Control</a:t>
            </a:r>
            <a:endParaRPr lang="en-US" sz="2800">
              <a:latin typeface="+mn-lt"/>
              <a:cs typeface="+mn-cs"/>
            </a:endParaRPr>
          </a:p>
        </p:txBody>
      </p:sp>
      <p:sp>
        <p:nvSpPr>
          <p:cNvPr id="26" name="TextBox 25"/>
          <p:cNvSpPr txBox="1">
            <a:spLocks noChangeArrowheads="1"/>
          </p:cNvSpPr>
          <p:nvPr/>
        </p:nvSpPr>
        <p:spPr bwMode="auto">
          <a:xfrm>
            <a:off x="55563" y="1841500"/>
            <a:ext cx="2359025" cy="523875"/>
          </a:xfrm>
          <a:prstGeom prst="rect">
            <a:avLst/>
          </a:prstGeom>
          <a:noFill/>
          <a:ln w="9525" cap="flat" cmpd="sng" algn="ctr">
            <a:noFill/>
            <a:prstDash val="solid"/>
            <a:miter lim="800000"/>
            <a:headEnd type="none" w="sm" len="sm"/>
            <a:tailEnd type="none" w="sm" len="sm"/>
          </a:ln>
          <a:effectLst/>
        </p:spPr>
        <p:txBody>
          <a:bodyPr lIns="92075" tIns="46038" rIns="92075" bIns="46038">
            <a:spAutoFit/>
          </a:bodyPr>
          <a:lstStyle/>
          <a:p>
            <a:pPr algn="r" rtl="1" fontAlgn="auto">
              <a:spcBef>
                <a:spcPts val="0"/>
              </a:spcBef>
              <a:spcAft>
                <a:spcPct val="20000"/>
              </a:spcAft>
              <a:buSzPct val="110000"/>
              <a:defRPr/>
            </a:pPr>
            <a:r>
              <a:rPr lang="en-US" altLang="x-none" sz="1400" b="1">
                <a:solidFill>
                  <a:srgbClr val="E28700">
                    <a:alpha val="100000"/>
                  </a:srgbClr>
                </a:solidFill>
                <a:latin typeface="+mn-lt"/>
                <a:cs typeface="+mn-cs"/>
              </a:rPr>
              <a:t>Ad-hoc Meeting Networks</a:t>
            </a:r>
            <a:endParaRPr lang="en-US" sz="2800">
              <a:latin typeface="+mn-lt"/>
              <a:cs typeface="+mn-cs"/>
            </a:endParaRPr>
          </a:p>
        </p:txBody>
      </p:sp>
      <p:sp>
        <p:nvSpPr>
          <p:cNvPr id="28" name="TextBox 27"/>
          <p:cNvSpPr txBox="1">
            <a:spLocks noChangeArrowheads="1"/>
          </p:cNvSpPr>
          <p:nvPr/>
        </p:nvSpPr>
        <p:spPr bwMode="auto">
          <a:xfrm>
            <a:off x="7005638" y="3051175"/>
            <a:ext cx="1333500"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3366CC">
                    <a:alpha val="100000"/>
                  </a:srgbClr>
                </a:solidFill>
                <a:latin typeface="+mn-lt"/>
                <a:cs typeface="+mn-cs"/>
              </a:rPr>
              <a:t>Quick Search</a:t>
            </a:r>
            <a:endParaRPr lang="en-US" sz="2800">
              <a:latin typeface="+mn-lt"/>
              <a:cs typeface="+mn-cs"/>
            </a:endParaRPr>
          </a:p>
        </p:txBody>
      </p:sp>
      <p:sp>
        <p:nvSpPr>
          <p:cNvPr id="6" name="TextBox 5"/>
          <p:cNvSpPr txBox="1">
            <a:spLocks noChangeArrowheads="1"/>
          </p:cNvSpPr>
          <p:nvPr/>
        </p:nvSpPr>
        <p:spPr bwMode="auto">
          <a:xfrm>
            <a:off x="4464050" y="2125663"/>
            <a:ext cx="2370138"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Windows Imaging Format</a:t>
            </a:r>
            <a:endParaRPr lang="en-US" sz="2800">
              <a:latin typeface="+mn-lt"/>
              <a:cs typeface="+mn-cs"/>
            </a:endParaRPr>
          </a:p>
        </p:txBody>
      </p:sp>
      <p:pic>
        <p:nvPicPr>
          <p:cNvPr id="132124" name="正方形/長方形 132123"/>
          <p:cNvPicPr>
            <a:picLocks noChangeAspect="1" noChangeArrowheads="1"/>
          </p:cNvPicPr>
          <p:nvPr/>
        </p:nvPicPr>
        <p:blipFill>
          <a:blip r:embed="rId3"/>
          <a:srcRect/>
          <a:stretch>
            <a:fillRect/>
          </a:stretch>
        </p:blipFill>
        <p:spPr bwMode="auto">
          <a:xfrm>
            <a:off x="3886200" y="2416175"/>
            <a:ext cx="1524000" cy="1524000"/>
          </a:xfrm>
          <a:prstGeom prst="rect">
            <a:avLst/>
          </a:prstGeom>
          <a:noFill/>
          <a:ln w="9525" algn="ctr">
            <a:noFill/>
            <a:miter lim="800000"/>
            <a:headEnd/>
            <a:tailEnd/>
          </a:ln>
        </p:spPr>
      </p:pic>
      <p:sp>
        <p:nvSpPr>
          <p:cNvPr id="34" name="TextBox 33"/>
          <p:cNvSpPr txBox="1">
            <a:spLocks noChangeArrowheads="1"/>
          </p:cNvSpPr>
          <p:nvPr/>
        </p:nvSpPr>
        <p:spPr bwMode="auto">
          <a:xfrm>
            <a:off x="3017838" y="4041775"/>
            <a:ext cx="2779712"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Windows Resource Protection</a:t>
            </a:r>
            <a:endParaRPr lang="en-US" sz="2800">
              <a:latin typeface="+mn-lt"/>
              <a:cs typeface="+mn-cs"/>
            </a:endParaRPr>
          </a:p>
        </p:txBody>
      </p:sp>
      <p:sp>
        <p:nvSpPr>
          <p:cNvPr id="40" name="TextBox 39"/>
          <p:cNvSpPr txBox="1">
            <a:spLocks noChangeArrowheads="1"/>
          </p:cNvSpPr>
          <p:nvPr/>
        </p:nvSpPr>
        <p:spPr bwMode="auto">
          <a:xfrm>
            <a:off x="8275638" y="2971800"/>
            <a:ext cx="914400"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MMC 3.0</a:t>
            </a:r>
            <a:endParaRPr lang="en-US" sz="2800">
              <a:latin typeface="+mn-lt"/>
              <a:cs typeface="+mn-cs"/>
            </a:endParaRPr>
          </a:p>
        </p:txBody>
      </p:sp>
      <p:sp>
        <p:nvSpPr>
          <p:cNvPr id="58" name="TextBox 57"/>
          <p:cNvSpPr txBox="1">
            <a:spLocks noChangeArrowheads="1"/>
          </p:cNvSpPr>
          <p:nvPr/>
        </p:nvSpPr>
        <p:spPr bwMode="auto">
          <a:xfrm>
            <a:off x="2668588" y="2571750"/>
            <a:ext cx="1423987"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Cancelable I/O</a:t>
            </a:r>
            <a:endParaRPr lang="en-US" sz="2800">
              <a:latin typeface="+mn-lt"/>
              <a:cs typeface="+mn-cs"/>
            </a:endParaRPr>
          </a:p>
        </p:txBody>
      </p:sp>
      <p:sp>
        <p:nvSpPr>
          <p:cNvPr id="59" name="TextBox 58"/>
          <p:cNvSpPr txBox="1">
            <a:spLocks noChangeArrowheads="1"/>
          </p:cNvSpPr>
          <p:nvPr/>
        </p:nvSpPr>
        <p:spPr bwMode="auto">
          <a:xfrm>
            <a:off x="6096000" y="5561013"/>
            <a:ext cx="3048000" cy="523875"/>
          </a:xfrm>
          <a:prstGeom prst="rect">
            <a:avLst/>
          </a:prstGeom>
          <a:noFill/>
          <a:ln w="9525" cap="flat" cmpd="sng" algn="ctr">
            <a:noFill/>
            <a:prstDash val="solid"/>
            <a:miter lim="800000"/>
            <a:headEnd type="none" w="sm" len="sm"/>
            <a:tailEnd type="none" w="sm" len="sm"/>
          </a:ln>
          <a:effectLst/>
        </p:spPr>
        <p:txBody>
          <a:bodyPr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Resource Exhaustion Diagnostics</a:t>
            </a:r>
            <a:endParaRPr lang="en-US" sz="2800">
              <a:latin typeface="+mn-lt"/>
              <a:cs typeface="+mn-cs"/>
            </a:endParaRPr>
          </a:p>
        </p:txBody>
      </p:sp>
      <p:sp>
        <p:nvSpPr>
          <p:cNvPr id="45" name="TextBox 44"/>
          <p:cNvSpPr txBox="1">
            <a:spLocks noChangeArrowheads="1"/>
          </p:cNvSpPr>
          <p:nvPr/>
        </p:nvSpPr>
        <p:spPr bwMode="auto">
          <a:xfrm>
            <a:off x="5105400" y="3571875"/>
            <a:ext cx="2870200"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E28700">
                    <a:alpha val="100000"/>
                  </a:srgbClr>
                </a:solidFill>
                <a:latin typeface="+mn-lt"/>
                <a:cs typeface="+mn-cs"/>
              </a:rPr>
              <a:t>Peer Name Resolution Protocol</a:t>
            </a:r>
            <a:endParaRPr lang="en-US" sz="2800">
              <a:latin typeface="+mn-lt"/>
              <a:cs typeface="+mn-cs"/>
            </a:endParaRPr>
          </a:p>
        </p:txBody>
      </p:sp>
      <p:sp>
        <p:nvSpPr>
          <p:cNvPr id="36" name="TextBox 35"/>
          <p:cNvSpPr txBox="1">
            <a:spLocks noChangeArrowheads="1"/>
          </p:cNvSpPr>
          <p:nvPr/>
        </p:nvSpPr>
        <p:spPr bwMode="auto">
          <a:xfrm>
            <a:off x="7026275" y="2006600"/>
            <a:ext cx="1373188"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3366CC">
                    <a:alpha val="100000"/>
                  </a:srgbClr>
                </a:solidFill>
                <a:latin typeface="+mn-lt"/>
                <a:cs typeface="+mn-cs"/>
              </a:rPr>
              <a:t>Reading Pane</a:t>
            </a:r>
            <a:endParaRPr lang="en-US" sz="2800">
              <a:latin typeface="+mn-lt"/>
              <a:cs typeface="+mn-cs"/>
            </a:endParaRPr>
          </a:p>
        </p:txBody>
      </p:sp>
      <p:sp>
        <p:nvSpPr>
          <p:cNvPr id="57" name="TextBox 56"/>
          <p:cNvSpPr txBox="1">
            <a:spLocks noChangeArrowheads="1"/>
          </p:cNvSpPr>
          <p:nvPr/>
        </p:nvSpPr>
        <p:spPr bwMode="auto">
          <a:xfrm>
            <a:off x="279400" y="6054725"/>
            <a:ext cx="2470150"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Windows Disk Diagnostics</a:t>
            </a:r>
            <a:endParaRPr lang="en-US" sz="2800">
              <a:latin typeface="+mn-lt"/>
              <a:cs typeface="+mn-cs"/>
            </a:endParaRPr>
          </a:p>
        </p:txBody>
      </p:sp>
      <p:sp>
        <p:nvSpPr>
          <p:cNvPr id="32" name="TextBox 31"/>
          <p:cNvSpPr txBox="1">
            <a:spLocks noChangeArrowheads="1"/>
          </p:cNvSpPr>
          <p:nvPr/>
        </p:nvSpPr>
        <p:spPr bwMode="auto">
          <a:xfrm>
            <a:off x="6103938" y="1276350"/>
            <a:ext cx="1592262"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Restart Manager</a:t>
            </a:r>
            <a:endParaRPr lang="en-US" sz="2800">
              <a:latin typeface="+mn-lt"/>
              <a:cs typeface="+mn-cs"/>
            </a:endParaRPr>
          </a:p>
        </p:txBody>
      </p:sp>
      <p:sp>
        <p:nvSpPr>
          <p:cNvPr id="37" name="TextBox 36"/>
          <p:cNvSpPr txBox="1">
            <a:spLocks noChangeArrowheads="1"/>
          </p:cNvSpPr>
          <p:nvPr/>
        </p:nvSpPr>
        <p:spPr bwMode="auto">
          <a:xfrm>
            <a:off x="5846763" y="3894138"/>
            <a:ext cx="2122487"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Transactional Registry</a:t>
            </a:r>
            <a:endParaRPr lang="en-US" sz="2800">
              <a:latin typeface="+mn-lt"/>
              <a:cs typeface="+mn-cs"/>
            </a:endParaRPr>
          </a:p>
        </p:txBody>
      </p:sp>
      <p:sp>
        <p:nvSpPr>
          <p:cNvPr id="50" name="TextBox 49"/>
          <p:cNvSpPr txBox="1">
            <a:spLocks noChangeArrowheads="1"/>
          </p:cNvSpPr>
          <p:nvPr/>
        </p:nvSpPr>
        <p:spPr bwMode="auto">
          <a:xfrm>
            <a:off x="1952625" y="3054350"/>
            <a:ext cx="1312863"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Single binary</a:t>
            </a:r>
            <a:endParaRPr lang="en-US" sz="2800">
              <a:latin typeface="+mn-lt"/>
              <a:cs typeface="+mn-cs"/>
            </a:endParaRPr>
          </a:p>
        </p:txBody>
      </p:sp>
      <p:sp>
        <p:nvSpPr>
          <p:cNvPr id="52" name="TextBox 51"/>
          <p:cNvSpPr txBox="1">
            <a:spLocks noChangeArrowheads="1"/>
          </p:cNvSpPr>
          <p:nvPr/>
        </p:nvSpPr>
        <p:spPr bwMode="auto">
          <a:xfrm>
            <a:off x="2890838" y="4364038"/>
            <a:ext cx="1941512"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Memory Diagnostics</a:t>
            </a:r>
            <a:endParaRPr lang="en-US" sz="2800">
              <a:latin typeface="+mn-lt"/>
              <a:cs typeface="+mn-cs"/>
            </a:endParaRPr>
          </a:p>
        </p:txBody>
      </p:sp>
      <p:sp>
        <p:nvSpPr>
          <p:cNvPr id="33" name="TextBox 32"/>
          <p:cNvSpPr txBox="1">
            <a:spLocks noChangeArrowheads="1"/>
          </p:cNvSpPr>
          <p:nvPr/>
        </p:nvSpPr>
        <p:spPr bwMode="auto">
          <a:xfrm>
            <a:off x="7108825" y="4681538"/>
            <a:ext cx="2060575"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Startup Repair Toolkit</a:t>
            </a:r>
            <a:endParaRPr lang="en-US" sz="2800">
              <a:latin typeface="+mn-lt"/>
              <a:cs typeface="+mn-cs"/>
            </a:endParaRPr>
          </a:p>
        </p:txBody>
      </p:sp>
      <p:sp>
        <p:nvSpPr>
          <p:cNvPr id="39" name="TextBox 38"/>
          <p:cNvSpPr txBox="1">
            <a:spLocks noChangeArrowheads="1"/>
          </p:cNvSpPr>
          <p:nvPr/>
        </p:nvSpPr>
        <p:spPr bwMode="auto">
          <a:xfrm>
            <a:off x="4430713" y="5338763"/>
            <a:ext cx="2401887"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Transactional File System</a:t>
            </a:r>
            <a:endParaRPr lang="en-US" sz="2800">
              <a:latin typeface="+mn-lt"/>
              <a:cs typeface="+mn-cs"/>
            </a:endParaRPr>
          </a:p>
        </p:txBody>
      </p:sp>
      <p:sp>
        <p:nvSpPr>
          <p:cNvPr id="11" name="TextBox 10"/>
          <p:cNvSpPr txBox="1">
            <a:spLocks noChangeArrowheads="1"/>
          </p:cNvSpPr>
          <p:nvPr/>
        </p:nvSpPr>
        <p:spPr bwMode="auto">
          <a:xfrm>
            <a:off x="520700" y="5611813"/>
            <a:ext cx="2719388"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Eventing and Instrumentation</a:t>
            </a:r>
            <a:endParaRPr lang="en-US" sz="2800">
              <a:latin typeface="+mn-lt"/>
              <a:cs typeface="+mn-cs"/>
            </a:endParaRPr>
          </a:p>
        </p:txBody>
      </p:sp>
      <p:sp>
        <p:nvSpPr>
          <p:cNvPr id="41" name="TextBox 40"/>
          <p:cNvSpPr txBox="1">
            <a:spLocks noChangeArrowheads="1"/>
          </p:cNvSpPr>
          <p:nvPr/>
        </p:nvSpPr>
        <p:spPr bwMode="auto">
          <a:xfrm>
            <a:off x="4211638" y="1149350"/>
            <a:ext cx="1631950"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WS-Management</a:t>
            </a:r>
            <a:endParaRPr lang="en-US" sz="2800">
              <a:latin typeface="+mn-lt"/>
              <a:cs typeface="+mn-cs"/>
            </a:endParaRPr>
          </a:p>
        </p:txBody>
      </p:sp>
      <p:sp>
        <p:nvSpPr>
          <p:cNvPr id="47" name="TextBox 46"/>
          <p:cNvSpPr txBox="1">
            <a:spLocks noChangeArrowheads="1"/>
          </p:cNvSpPr>
          <p:nvPr/>
        </p:nvSpPr>
        <p:spPr bwMode="auto">
          <a:xfrm>
            <a:off x="2916238" y="5192713"/>
            <a:ext cx="923925"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InfoCard</a:t>
            </a:r>
            <a:endParaRPr lang="en-US" sz="2800">
              <a:latin typeface="+mn-lt"/>
              <a:cs typeface="+mn-cs"/>
            </a:endParaRPr>
          </a:p>
        </p:txBody>
      </p:sp>
      <p:sp>
        <p:nvSpPr>
          <p:cNvPr id="35" name="TextBox 34"/>
          <p:cNvSpPr txBox="1">
            <a:spLocks noChangeArrowheads="1"/>
          </p:cNvSpPr>
          <p:nvPr/>
        </p:nvSpPr>
        <p:spPr bwMode="auto">
          <a:xfrm>
            <a:off x="2990850" y="3498850"/>
            <a:ext cx="1173163"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SuperFetch</a:t>
            </a:r>
            <a:endParaRPr lang="en-US" sz="2800">
              <a:latin typeface="+mn-lt"/>
              <a:cs typeface="+mn-cs"/>
            </a:endParaRPr>
          </a:p>
        </p:txBody>
      </p:sp>
      <p:sp>
        <p:nvSpPr>
          <p:cNvPr id="17" name="TextBox 16"/>
          <p:cNvSpPr txBox="1">
            <a:spLocks noChangeArrowheads="1"/>
          </p:cNvSpPr>
          <p:nvPr/>
        </p:nvSpPr>
        <p:spPr bwMode="auto">
          <a:xfrm>
            <a:off x="6511925" y="5224463"/>
            <a:ext cx="1392238"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3366CC">
                    <a:alpha val="100000"/>
                  </a:srgbClr>
                </a:solidFill>
                <a:latin typeface="+mn-lt"/>
                <a:cs typeface="+mn-cs"/>
              </a:rPr>
              <a:t>Segoe UI Font</a:t>
            </a:r>
            <a:endParaRPr lang="en-US" sz="2800">
              <a:latin typeface="+mn-lt"/>
              <a:cs typeface="+mn-cs"/>
            </a:endParaRPr>
          </a:p>
        </p:txBody>
      </p:sp>
      <p:sp>
        <p:nvSpPr>
          <p:cNvPr id="54" name="TextBox 53"/>
          <p:cNvSpPr txBox="1">
            <a:spLocks noChangeArrowheads="1"/>
          </p:cNvSpPr>
          <p:nvPr/>
        </p:nvSpPr>
        <p:spPr bwMode="auto">
          <a:xfrm>
            <a:off x="5943600" y="4821238"/>
            <a:ext cx="735013"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3366CC">
                    <a:alpha val="100000"/>
                  </a:srgbClr>
                </a:solidFill>
                <a:latin typeface="+mn-lt"/>
                <a:cs typeface="+mn-cs"/>
              </a:rPr>
              <a:t>Flip3D</a:t>
            </a:r>
            <a:endParaRPr lang="en-US" sz="2800">
              <a:latin typeface="+mn-lt"/>
              <a:cs typeface="+mn-cs"/>
            </a:endParaRPr>
          </a:p>
        </p:txBody>
      </p:sp>
      <p:sp>
        <p:nvSpPr>
          <p:cNvPr id="43" name="TextBox 42"/>
          <p:cNvSpPr txBox="1">
            <a:spLocks noChangeArrowheads="1"/>
          </p:cNvSpPr>
          <p:nvPr/>
        </p:nvSpPr>
        <p:spPr bwMode="auto">
          <a:xfrm>
            <a:off x="2976563" y="5422900"/>
            <a:ext cx="1433512"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3366CC">
                    <a:alpha val="100000"/>
                  </a:srgbClr>
                </a:solidFill>
                <a:latin typeface="+mn-lt"/>
                <a:cs typeface="+mn-cs"/>
              </a:rPr>
              <a:t>New Explorers</a:t>
            </a:r>
            <a:endParaRPr lang="en-US" sz="2800">
              <a:latin typeface="+mn-lt"/>
              <a:cs typeface="+mn-cs"/>
            </a:endParaRPr>
          </a:p>
        </p:txBody>
      </p:sp>
      <p:sp>
        <p:nvSpPr>
          <p:cNvPr id="44" name="TextBox 43"/>
          <p:cNvSpPr txBox="1">
            <a:spLocks noChangeArrowheads="1"/>
          </p:cNvSpPr>
          <p:nvPr/>
        </p:nvSpPr>
        <p:spPr bwMode="auto">
          <a:xfrm>
            <a:off x="1079500" y="4156075"/>
            <a:ext cx="1931988"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3366CC">
                    <a:alpha val="100000"/>
                  </a:srgbClr>
                </a:solidFill>
                <a:latin typeface="+mn-lt"/>
                <a:cs typeface="+mn-cs"/>
              </a:rPr>
              <a:t>Taskbar Thumbnails</a:t>
            </a:r>
            <a:endParaRPr lang="en-US" sz="2800">
              <a:latin typeface="+mn-lt"/>
              <a:cs typeface="+mn-cs"/>
            </a:endParaRPr>
          </a:p>
        </p:txBody>
      </p:sp>
      <p:sp>
        <p:nvSpPr>
          <p:cNvPr id="42" name="TextBox 41"/>
          <p:cNvSpPr txBox="1">
            <a:spLocks noChangeArrowheads="1"/>
          </p:cNvSpPr>
          <p:nvPr/>
        </p:nvSpPr>
        <p:spPr bwMode="auto">
          <a:xfrm>
            <a:off x="8229600" y="3662363"/>
            <a:ext cx="555625"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E28700">
                    <a:alpha val="100000"/>
                  </a:srgbClr>
                </a:solidFill>
                <a:latin typeface="+mn-lt"/>
                <a:cs typeface="+mn-cs"/>
              </a:rPr>
              <a:t>IPv6</a:t>
            </a:r>
            <a:endParaRPr lang="en-US" sz="2800">
              <a:latin typeface="+mn-lt"/>
              <a:cs typeface="+mn-cs"/>
            </a:endParaRPr>
          </a:p>
        </p:txBody>
      </p:sp>
      <p:sp>
        <p:nvSpPr>
          <p:cNvPr id="60" name="TextBox 59"/>
          <p:cNvSpPr txBox="1">
            <a:spLocks noChangeArrowheads="1"/>
          </p:cNvSpPr>
          <p:nvPr/>
        </p:nvSpPr>
        <p:spPr bwMode="auto">
          <a:xfrm>
            <a:off x="2551113" y="4638675"/>
            <a:ext cx="695325"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3366CC">
                    <a:alpha val="100000"/>
                  </a:srgbClr>
                </a:solidFill>
                <a:latin typeface="+mn-lt"/>
                <a:cs typeface="+mn-cs"/>
              </a:rPr>
              <a:t>XAML</a:t>
            </a:r>
            <a:endParaRPr lang="en-US" sz="2800">
              <a:latin typeface="+mn-lt"/>
              <a:cs typeface="+mn-cs"/>
            </a:endParaRPr>
          </a:p>
        </p:txBody>
      </p:sp>
      <p:sp>
        <p:nvSpPr>
          <p:cNvPr id="38" name="TextBox 37"/>
          <p:cNvSpPr txBox="1">
            <a:spLocks noChangeArrowheads="1"/>
          </p:cNvSpPr>
          <p:nvPr/>
        </p:nvSpPr>
        <p:spPr bwMode="auto">
          <a:xfrm>
            <a:off x="7486650" y="4046538"/>
            <a:ext cx="1482725"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3366CC">
                    <a:alpha val="100000"/>
                  </a:srgbClr>
                </a:solidFill>
                <a:latin typeface="+mn-lt"/>
                <a:cs typeface="+mn-cs"/>
              </a:rPr>
              <a:t>Search Folders</a:t>
            </a:r>
            <a:endParaRPr lang="en-US" sz="2800">
              <a:latin typeface="+mn-lt"/>
              <a:cs typeface="+mn-cs"/>
            </a:endParaRPr>
          </a:p>
        </p:txBody>
      </p:sp>
      <p:sp>
        <p:nvSpPr>
          <p:cNvPr id="63" name="TextBox 62"/>
          <p:cNvSpPr txBox="1">
            <a:spLocks noChangeArrowheads="1"/>
          </p:cNvSpPr>
          <p:nvPr/>
        </p:nvSpPr>
        <p:spPr bwMode="auto">
          <a:xfrm>
            <a:off x="6734175" y="1774825"/>
            <a:ext cx="1233488"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E28700">
                    <a:alpha val="100000"/>
                  </a:srgbClr>
                </a:solidFill>
                <a:latin typeface="+mn-lt"/>
                <a:cs typeface="+mn-cs"/>
              </a:rPr>
              <a:t>Ink Analysis</a:t>
            </a:r>
            <a:endParaRPr lang="en-US" sz="2800">
              <a:latin typeface="+mn-lt"/>
              <a:cs typeface="+mn-cs"/>
            </a:endParaRPr>
          </a:p>
        </p:txBody>
      </p:sp>
      <p:sp>
        <p:nvSpPr>
          <p:cNvPr id="12" name="TextBox 11"/>
          <p:cNvSpPr txBox="1">
            <a:spLocks noChangeArrowheads="1"/>
          </p:cNvSpPr>
          <p:nvPr/>
        </p:nvSpPr>
        <p:spPr bwMode="auto">
          <a:xfrm>
            <a:off x="7907338" y="4303713"/>
            <a:ext cx="1254125"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Split Tokens</a:t>
            </a:r>
            <a:endParaRPr lang="en-US" sz="2800">
              <a:latin typeface="+mn-lt"/>
              <a:cs typeface="+mn-cs"/>
            </a:endParaRPr>
          </a:p>
        </p:txBody>
      </p:sp>
      <p:sp>
        <p:nvSpPr>
          <p:cNvPr id="49" name="TextBox 48"/>
          <p:cNvSpPr txBox="1">
            <a:spLocks noChangeArrowheads="1"/>
          </p:cNvSpPr>
          <p:nvPr/>
        </p:nvSpPr>
        <p:spPr bwMode="auto">
          <a:xfrm>
            <a:off x="0" y="5365750"/>
            <a:ext cx="2540000"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Mandatory Integrity Control</a:t>
            </a:r>
            <a:endParaRPr lang="en-US" sz="2800">
              <a:latin typeface="+mn-lt"/>
              <a:cs typeface="+mn-cs"/>
            </a:endParaRPr>
          </a:p>
        </p:txBody>
      </p:sp>
      <p:sp>
        <p:nvSpPr>
          <p:cNvPr id="62" name="TextBox 61"/>
          <p:cNvSpPr txBox="1">
            <a:spLocks noChangeArrowheads="1"/>
          </p:cNvSpPr>
          <p:nvPr/>
        </p:nvSpPr>
        <p:spPr bwMode="auto">
          <a:xfrm>
            <a:off x="7053263" y="6048375"/>
            <a:ext cx="1952625"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UI Privilege Isolation</a:t>
            </a:r>
            <a:endParaRPr lang="en-US" sz="2800">
              <a:latin typeface="+mn-lt"/>
              <a:cs typeface="+mn-cs"/>
            </a:endParaRPr>
          </a:p>
        </p:txBody>
      </p:sp>
      <p:sp>
        <p:nvSpPr>
          <p:cNvPr id="51" name="TextBox 50"/>
          <p:cNvSpPr txBox="1">
            <a:spLocks noChangeArrowheads="1"/>
          </p:cNvSpPr>
          <p:nvPr/>
        </p:nvSpPr>
        <p:spPr bwMode="auto">
          <a:xfrm>
            <a:off x="2266950" y="1960563"/>
            <a:ext cx="1463675"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Secure Startup</a:t>
            </a:r>
            <a:endParaRPr lang="en-US" sz="2800">
              <a:latin typeface="+mn-lt"/>
              <a:cs typeface="+mn-cs"/>
            </a:endParaRPr>
          </a:p>
        </p:txBody>
      </p:sp>
      <p:sp>
        <p:nvSpPr>
          <p:cNvPr id="65" name="TextBox 64"/>
          <p:cNvSpPr txBox="1">
            <a:spLocks noChangeArrowheads="1"/>
          </p:cNvSpPr>
          <p:nvPr/>
        </p:nvSpPr>
        <p:spPr bwMode="auto">
          <a:xfrm>
            <a:off x="3425825" y="4695825"/>
            <a:ext cx="2509838"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Windows Filtering Platform</a:t>
            </a:r>
            <a:endParaRPr lang="en-US" sz="2800">
              <a:latin typeface="+mn-lt"/>
              <a:cs typeface="+mn-cs"/>
            </a:endParaRPr>
          </a:p>
        </p:txBody>
      </p:sp>
      <p:sp>
        <p:nvSpPr>
          <p:cNvPr id="86" name="TextBox 85"/>
          <p:cNvSpPr txBox="1">
            <a:spLocks noChangeArrowheads="1"/>
          </p:cNvSpPr>
          <p:nvPr/>
        </p:nvSpPr>
        <p:spPr bwMode="auto">
          <a:xfrm>
            <a:off x="0" y="4348163"/>
            <a:ext cx="2681288"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User Mode Driver Framework</a:t>
            </a:r>
            <a:endParaRPr lang="en-US" sz="2800">
              <a:latin typeface="+mn-lt"/>
              <a:cs typeface="+mn-cs"/>
            </a:endParaRPr>
          </a:p>
        </p:txBody>
      </p:sp>
      <p:sp>
        <p:nvSpPr>
          <p:cNvPr id="68" name="TextBox 67"/>
          <p:cNvSpPr txBox="1">
            <a:spLocks noChangeArrowheads="1"/>
          </p:cNvSpPr>
          <p:nvPr/>
        </p:nvSpPr>
        <p:spPr bwMode="auto">
          <a:xfrm>
            <a:off x="762000" y="5133975"/>
            <a:ext cx="2232025"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3366CC">
                    <a:alpha val="100000"/>
                  </a:srgbClr>
                </a:solidFill>
                <a:latin typeface="+mn-lt"/>
                <a:cs typeface="+mn-cs"/>
              </a:rPr>
              <a:t>New Open/Save Dialogs</a:t>
            </a:r>
            <a:endParaRPr lang="en-US" sz="2800">
              <a:latin typeface="+mn-lt"/>
              <a:cs typeface="+mn-cs"/>
            </a:endParaRPr>
          </a:p>
        </p:txBody>
      </p:sp>
      <p:sp>
        <p:nvSpPr>
          <p:cNvPr id="113" name="TextBox 112"/>
          <p:cNvSpPr txBox="1">
            <a:spLocks noChangeArrowheads="1"/>
          </p:cNvSpPr>
          <p:nvPr/>
        </p:nvSpPr>
        <p:spPr bwMode="auto">
          <a:xfrm>
            <a:off x="0" y="3130550"/>
            <a:ext cx="2092325"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3366CC">
                    <a:alpha val="100000"/>
                  </a:srgbClr>
                </a:solidFill>
                <a:latin typeface="+mn-lt"/>
                <a:cs typeface="+mn-cs"/>
              </a:rPr>
              <a:t>Shell Property System</a:t>
            </a:r>
            <a:endParaRPr lang="en-US" sz="2800">
              <a:latin typeface="+mn-lt"/>
              <a:cs typeface="+mn-cs"/>
            </a:endParaRPr>
          </a:p>
        </p:txBody>
      </p:sp>
      <p:sp>
        <p:nvSpPr>
          <p:cNvPr id="94" name="TextBox 93"/>
          <p:cNvSpPr txBox="1">
            <a:spLocks noChangeArrowheads="1"/>
          </p:cNvSpPr>
          <p:nvPr/>
        </p:nvSpPr>
        <p:spPr bwMode="auto">
          <a:xfrm>
            <a:off x="430213" y="3919538"/>
            <a:ext cx="2311400"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Winlogon Rearchitecture</a:t>
            </a:r>
            <a:endParaRPr lang="en-US" sz="2800">
              <a:latin typeface="+mn-lt"/>
              <a:cs typeface="+mn-cs"/>
            </a:endParaRPr>
          </a:p>
        </p:txBody>
      </p:sp>
      <p:sp>
        <p:nvSpPr>
          <p:cNvPr id="84" name="TextBox 83"/>
          <p:cNvSpPr txBox="1">
            <a:spLocks noChangeArrowheads="1"/>
          </p:cNvSpPr>
          <p:nvPr/>
        </p:nvSpPr>
        <p:spPr bwMode="auto">
          <a:xfrm>
            <a:off x="5045075" y="2454275"/>
            <a:ext cx="3406775"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E28700">
                    <a:alpha val="100000"/>
                  </a:srgbClr>
                </a:solidFill>
                <a:latin typeface="+mn-lt"/>
                <a:cs typeface="+mn-cs"/>
              </a:rPr>
              <a:t>Windows Communication Foundation</a:t>
            </a:r>
            <a:endParaRPr lang="en-US" sz="2800">
              <a:latin typeface="+mn-lt"/>
              <a:cs typeface="+mn-cs"/>
            </a:endParaRPr>
          </a:p>
        </p:txBody>
      </p:sp>
      <p:sp>
        <p:nvSpPr>
          <p:cNvPr id="99" name="TextBox 98"/>
          <p:cNvSpPr txBox="1">
            <a:spLocks noChangeArrowheads="1"/>
          </p:cNvSpPr>
          <p:nvPr/>
        </p:nvSpPr>
        <p:spPr bwMode="auto">
          <a:xfrm>
            <a:off x="3667125" y="1824038"/>
            <a:ext cx="3138488"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3366CC">
                    <a:alpha val="100000"/>
                  </a:srgbClr>
                </a:solidFill>
                <a:latin typeface="+mn-lt"/>
                <a:cs typeface="+mn-cs"/>
              </a:rPr>
              <a:t>Windows Presentation Foundation</a:t>
            </a:r>
            <a:endParaRPr lang="en-US" sz="2800">
              <a:latin typeface="+mn-lt"/>
              <a:cs typeface="+mn-cs"/>
            </a:endParaRPr>
          </a:p>
        </p:txBody>
      </p:sp>
      <p:sp>
        <p:nvSpPr>
          <p:cNvPr id="71" name="TextBox 70"/>
          <p:cNvSpPr txBox="1">
            <a:spLocks noChangeArrowheads="1"/>
          </p:cNvSpPr>
          <p:nvPr/>
        </p:nvSpPr>
        <p:spPr bwMode="auto">
          <a:xfrm>
            <a:off x="2216150" y="3554413"/>
            <a:ext cx="674688"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3366CC">
                    <a:alpha val="100000"/>
                  </a:srgbClr>
                </a:solidFill>
                <a:latin typeface="+mn-lt"/>
                <a:cs typeface="+mn-cs"/>
              </a:rPr>
              <a:t>Glass</a:t>
            </a:r>
            <a:endParaRPr lang="en-US" sz="2800">
              <a:latin typeface="+mn-lt"/>
              <a:cs typeface="+mn-cs"/>
            </a:endParaRPr>
          </a:p>
        </p:txBody>
      </p:sp>
      <p:sp>
        <p:nvSpPr>
          <p:cNvPr id="97" name="TextBox 96"/>
          <p:cNvSpPr txBox="1">
            <a:spLocks noChangeArrowheads="1"/>
          </p:cNvSpPr>
          <p:nvPr/>
        </p:nvSpPr>
        <p:spPr bwMode="auto">
          <a:xfrm>
            <a:off x="2601913" y="4964113"/>
            <a:ext cx="2590800"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E28700">
                    <a:alpha val="100000"/>
                  </a:srgbClr>
                </a:solidFill>
                <a:latin typeface="+mn-lt"/>
                <a:cs typeface="+mn-cs"/>
              </a:rPr>
              <a:t>Open Package Specification</a:t>
            </a:r>
            <a:endParaRPr lang="en-US" sz="2800">
              <a:latin typeface="+mn-lt"/>
              <a:cs typeface="+mn-cs"/>
            </a:endParaRPr>
          </a:p>
        </p:txBody>
      </p:sp>
      <p:sp>
        <p:nvSpPr>
          <p:cNvPr id="126" name="TextBox 125"/>
          <p:cNvSpPr txBox="1">
            <a:spLocks noChangeArrowheads="1"/>
          </p:cNvSpPr>
          <p:nvPr/>
        </p:nvSpPr>
        <p:spPr bwMode="auto">
          <a:xfrm>
            <a:off x="311150" y="5818188"/>
            <a:ext cx="2281238"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E28700">
                    <a:alpha val="100000"/>
                  </a:srgbClr>
                </a:solidFill>
                <a:latin typeface="+mn-lt"/>
                <a:cs typeface="+mn-cs"/>
              </a:rPr>
              <a:t>XML Paper Specification</a:t>
            </a:r>
            <a:endParaRPr lang="en-US" sz="2800">
              <a:latin typeface="+mn-lt"/>
              <a:cs typeface="+mn-cs"/>
            </a:endParaRPr>
          </a:p>
        </p:txBody>
      </p:sp>
      <p:sp>
        <p:nvSpPr>
          <p:cNvPr id="55" name="TextBox 54"/>
          <p:cNvSpPr txBox="1">
            <a:spLocks noChangeArrowheads="1"/>
          </p:cNvSpPr>
          <p:nvPr/>
        </p:nvSpPr>
        <p:spPr bwMode="auto">
          <a:xfrm>
            <a:off x="5691188" y="4505325"/>
            <a:ext cx="2859087"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E28700">
                    <a:alpha val="100000"/>
                  </a:srgbClr>
                </a:solidFill>
                <a:latin typeface="+mn-lt"/>
                <a:cs typeface="+mn-cs"/>
              </a:rPr>
              <a:t>Windows Workflow Foundation</a:t>
            </a:r>
            <a:endParaRPr lang="en-US" sz="2800">
              <a:latin typeface="+mn-lt"/>
              <a:cs typeface="+mn-cs"/>
            </a:endParaRPr>
          </a:p>
        </p:txBody>
      </p:sp>
      <p:sp>
        <p:nvSpPr>
          <p:cNvPr id="78" name="TextBox 77"/>
          <p:cNvSpPr txBox="1">
            <a:spLocks noChangeArrowheads="1"/>
          </p:cNvSpPr>
          <p:nvPr/>
        </p:nvSpPr>
        <p:spPr bwMode="auto">
          <a:xfrm>
            <a:off x="458788" y="4867275"/>
            <a:ext cx="2011362"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Windows Installer 4.0</a:t>
            </a:r>
            <a:endParaRPr lang="en-US" sz="2800">
              <a:latin typeface="+mn-lt"/>
              <a:cs typeface="+mn-cs"/>
            </a:endParaRPr>
          </a:p>
        </p:txBody>
      </p:sp>
      <p:sp>
        <p:nvSpPr>
          <p:cNvPr id="66" name="TextBox 65"/>
          <p:cNvSpPr txBox="1">
            <a:spLocks noChangeArrowheads="1"/>
          </p:cNvSpPr>
          <p:nvPr/>
        </p:nvSpPr>
        <p:spPr bwMode="auto">
          <a:xfrm>
            <a:off x="330200" y="1563688"/>
            <a:ext cx="763588"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Monad</a:t>
            </a:r>
            <a:endParaRPr lang="en-US" sz="2800">
              <a:latin typeface="+mn-lt"/>
              <a:cs typeface="+mn-cs"/>
            </a:endParaRPr>
          </a:p>
        </p:txBody>
      </p:sp>
      <p:sp>
        <p:nvSpPr>
          <p:cNvPr id="109" name="TextBox 108"/>
          <p:cNvSpPr txBox="1">
            <a:spLocks noChangeArrowheads="1"/>
          </p:cNvSpPr>
          <p:nvPr/>
        </p:nvSpPr>
        <p:spPr bwMode="auto">
          <a:xfrm>
            <a:off x="7823200" y="5210175"/>
            <a:ext cx="1333500"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E28700">
                    <a:alpha val="100000"/>
                  </a:srgbClr>
                </a:solidFill>
                <a:latin typeface="+mn-lt"/>
                <a:cs typeface="+mn-cs"/>
              </a:rPr>
              <a:t>RSS Platform</a:t>
            </a:r>
            <a:endParaRPr lang="en-US" sz="2800">
              <a:latin typeface="+mn-lt"/>
              <a:cs typeface="+mn-cs"/>
            </a:endParaRPr>
          </a:p>
        </p:txBody>
      </p:sp>
      <p:sp>
        <p:nvSpPr>
          <p:cNvPr id="92" name="TextBox 91"/>
          <p:cNvSpPr txBox="1">
            <a:spLocks noChangeArrowheads="1"/>
          </p:cNvSpPr>
          <p:nvPr/>
        </p:nvSpPr>
        <p:spPr bwMode="auto">
          <a:xfrm>
            <a:off x="206375" y="4597400"/>
            <a:ext cx="2201863"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E28700">
                    <a:alpha val="100000"/>
                  </a:srgbClr>
                </a:solidFill>
                <a:latin typeface="+mn-lt"/>
                <a:cs typeface="+mn-cs"/>
              </a:rPr>
              <a:t>Function Discovery API</a:t>
            </a:r>
            <a:endParaRPr lang="en-US" sz="2800">
              <a:latin typeface="+mn-lt"/>
              <a:cs typeface="+mn-cs"/>
            </a:endParaRPr>
          </a:p>
        </p:txBody>
      </p:sp>
      <p:sp>
        <p:nvSpPr>
          <p:cNvPr id="89" name="TextBox 88"/>
          <p:cNvSpPr txBox="1">
            <a:spLocks noChangeArrowheads="1"/>
          </p:cNvSpPr>
          <p:nvPr/>
        </p:nvSpPr>
        <p:spPr bwMode="auto">
          <a:xfrm>
            <a:off x="6537325" y="5778500"/>
            <a:ext cx="1782763"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3366CC">
                    <a:alpha val="100000"/>
                  </a:srgbClr>
                </a:solidFill>
                <a:latin typeface="+mn-lt"/>
                <a:cs typeface="+mn-cs"/>
              </a:rPr>
              <a:t>Wizard Framework</a:t>
            </a:r>
            <a:endParaRPr lang="en-US" sz="2800">
              <a:latin typeface="+mn-lt"/>
              <a:cs typeface="+mn-cs"/>
            </a:endParaRPr>
          </a:p>
        </p:txBody>
      </p:sp>
      <p:sp>
        <p:nvSpPr>
          <p:cNvPr id="81" name="TextBox 80"/>
          <p:cNvSpPr txBox="1">
            <a:spLocks noChangeArrowheads="1"/>
          </p:cNvSpPr>
          <p:nvPr/>
        </p:nvSpPr>
        <p:spPr bwMode="auto">
          <a:xfrm>
            <a:off x="0" y="3411538"/>
            <a:ext cx="2201863"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Crypto Next Generation</a:t>
            </a:r>
            <a:endParaRPr lang="en-US" sz="2800">
              <a:latin typeface="+mn-lt"/>
              <a:cs typeface="+mn-cs"/>
            </a:endParaRPr>
          </a:p>
        </p:txBody>
      </p:sp>
      <p:sp>
        <p:nvSpPr>
          <p:cNvPr id="61" name="TextBox 60"/>
          <p:cNvSpPr txBox="1">
            <a:spLocks noChangeArrowheads="1"/>
          </p:cNvSpPr>
          <p:nvPr/>
        </p:nvSpPr>
        <p:spPr bwMode="auto">
          <a:xfrm>
            <a:off x="6950075" y="4938713"/>
            <a:ext cx="1943100" cy="307975"/>
          </a:xfrm>
          <a:prstGeom prst="rect">
            <a:avLst/>
          </a:prstGeom>
          <a:noFill/>
          <a:ln w="9525" cap="flat" cmpd="sng" algn="ctr">
            <a:noFill/>
            <a:prstDash val="solid"/>
            <a:miter lim="800000"/>
            <a:headEnd type="none" w="sm" len="sm"/>
            <a:tailEnd type="none" w="sm" len="sm"/>
          </a:ln>
          <a:effectLst/>
        </p:spPr>
        <p:txBody>
          <a:bodyPr wrap="none" lIns="92075" tIns="46038" rIns="92075" bIns="46038">
            <a:spAutoFit/>
          </a:bodyPr>
          <a:lstStyle/>
          <a:p>
            <a:pPr algn="r" rtl="1" fontAlgn="auto">
              <a:spcBef>
                <a:spcPts val="0"/>
              </a:spcBef>
              <a:spcAft>
                <a:spcPct val="20000"/>
              </a:spcAft>
              <a:buSzPct val="110000"/>
              <a:defRPr/>
            </a:pPr>
            <a:r>
              <a:rPr lang="en-US" altLang="x-none" sz="1400" b="1">
                <a:solidFill>
                  <a:srgbClr val="008080">
                    <a:alpha val="100000"/>
                  </a:srgbClr>
                </a:solidFill>
                <a:latin typeface="+mn-lt"/>
                <a:cs typeface="+mn-cs"/>
              </a:rPr>
              <a:t>Credential Providers</a:t>
            </a:r>
            <a:endParaRPr lang="en-US" sz="2800">
              <a:latin typeface="+mn-lt"/>
              <a:cs typeface="+mn-cs"/>
            </a:endParaRPr>
          </a:p>
        </p:txBody>
      </p:sp>
      <p:sp>
        <p:nvSpPr>
          <p:cNvPr id="75" name="TextBox 74"/>
          <p:cNvSpPr txBox="1">
            <a:spLocks noChangeArrowheads="1"/>
          </p:cNvSpPr>
          <p:nvPr/>
        </p:nvSpPr>
        <p:spPr bwMode="auto">
          <a:xfrm>
            <a:off x="2990850" y="5937250"/>
            <a:ext cx="3459163" cy="369888"/>
          </a:xfrm>
          <a:prstGeom prst="rect">
            <a:avLst/>
          </a:prstGeom>
          <a:noFill/>
          <a:ln w="25400" cap="flat" cmpd="sng" algn="ctr">
            <a:solidFill>
              <a:schemeClr val="tx1"/>
            </a:solidFill>
            <a:prstDash val="solid"/>
            <a:miter lim="800000"/>
            <a:headEnd type="none" w="med" len="med"/>
            <a:tailEnd type="none" w="med" len="med"/>
          </a:ln>
          <a:effectLst/>
        </p:spPr>
        <p:txBody>
          <a:bodyPr wrap="none">
            <a:spAutoFit/>
          </a:bodyPr>
          <a:lstStyle/>
          <a:p>
            <a:pPr algn="r" rtl="1" fontAlgn="auto">
              <a:spcBef>
                <a:spcPts val="0"/>
              </a:spcBef>
              <a:spcAft>
                <a:spcPct val="20000"/>
              </a:spcAft>
              <a:buSzPct val="110000"/>
              <a:defRPr/>
            </a:pPr>
            <a:r>
              <a:rPr lang="en-US" altLang="x-none" sz="1800" b="1">
                <a:solidFill>
                  <a:srgbClr val="008080">
                    <a:alpha val="100000"/>
                  </a:srgbClr>
                </a:solidFill>
                <a:latin typeface="Segoe UI"/>
                <a:cs typeface="+mn-cs"/>
              </a:rPr>
              <a:t>Confident</a:t>
            </a:r>
            <a:r>
              <a:rPr lang="en-US" altLang="x-none" sz="1800">
                <a:solidFill>
                  <a:srgbClr val="000000">
                    <a:alpha val="100000"/>
                  </a:srgbClr>
                </a:solidFill>
                <a:latin typeface="Segoe UI"/>
                <a:cs typeface="+mn-cs"/>
              </a:rPr>
              <a:t> |  </a:t>
            </a:r>
            <a:r>
              <a:rPr lang="en-US" altLang="x-none" sz="1800" b="1">
                <a:solidFill>
                  <a:srgbClr val="3366CC">
                    <a:alpha val="100000"/>
                  </a:srgbClr>
                </a:solidFill>
                <a:latin typeface="Segoe UI"/>
                <a:cs typeface="+mn-cs"/>
              </a:rPr>
              <a:t>Clear</a:t>
            </a:r>
            <a:r>
              <a:rPr lang="en-US" altLang="x-none" sz="1800" b="1">
                <a:solidFill>
                  <a:srgbClr val="BBE0E3">
                    <a:alpha val="100000"/>
                  </a:srgbClr>
                </a:solidFill>
                <a:latin typeface="Segoe UI"/>
                <a:cs typeface="+mn-cs"/>
              </a:rPr>
              <a:t> </a:t>
            </a:r>
            <a:r>
              <a:rPr lang="en-US" altLang="x-none" sz="1800">
                <a:solidFill>
                  <a:srgbClr val="000000">
                    <a:alpha val="100000"/>
                  </a:srgbClr>
                </a:solidFill>
                <a:latin typeface="Segoe UI"/>
                <a:cs typeface="+mn-cs"/>
              </a:rPr>
              <a:t>|  </a:t>
            </a:r>
            <a:r>
              <a:rPr lang="en-US" altLang="x-none" sz="1800" b="1">
                <a:solidFill>
                  <a:srgbClr val="E28700">
                    <a:alpha val="100000"/>
                  </a:srgbClr>
                </a:solidFill>
                <a:latin typeface="Segoe UI"/>
                <a:cs typeface="+mn-cs"/>
              </a:rPr>
              <a:t>Connected</a:t>
            </a:r>
            <a:endParaRPr lang="en-US" sz="2800">
              <a:latin typeface="+mn-lt"/>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2124"/>
                                        </p:tgtEl>
                                        <p:attrNameLst>
                                          <p:attrName>style.visibility</p:attrName>
                                        </p:attrNameLst>
                                      </p:cBhvr>
                                      <p:to>
                                        <p:strVal val="visible"/>
                                      </p:to>
                                    </p:set>
                                    <p:animEffect transition="in" filter="fade">
                                      <p:cBhvr>
                                        <p:cTn id="7" dur="500"/>
                                        <p:tgtEl>
                                          <p:spTgt spid="1321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
                                        <p:tgtEl>
                                          <p:spTgt spid="6"/>
                                        </p:tgtEl>
                                      </p:cBhvr>
                                    </p:animEffect>
                                  </p:childTnLst>
                                </p:cTn>
                              </p:par>
                            </p:childTnLst>
                          </p:cTn>
                        </p:par>
                        <p:par>
                          <p:cTn id="12" fill="hold">
                            <p:stCondLst>
                              <p:cond delay="7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
                                        <p:tgtEl>
                                          <p:spTgt spid="4"/>
                                        </p:tgtEl>
                                      </p:cBhvr>
                                    </p:animEffect>
                                  </p:childTnLst>
                                </p:cTn>
                              </p:par>
                            </p:childTnLst>
                          </p:cTn>
                        </p:par>
                        <p:par>
                          <p:cTn id="16" fill="hold">
                            <p:stCondLst>
                              <p:cond delay="9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
                                        <p:tgtEl>
                                          <p:spTgt spid="9"/>
                                        </p:tgtEl>
                                      </p:cBhvr>
                                    </p:animEffect>
                                  </p:childTnLst>
                                </p:cTn>
                              </p:par>
                            </p:childTnLst>
                          </p:cTn>
                        </p:par>
                        <p:par>
                          <p:cTn id="20" fill="hold">
                            <p:stCondLst>
                              <p:cond delay="1100"/>
                            </p:stCondLst>
                            <p:childTnLst>
                              <p:par>
                                <p:cTn id="21" presetID="10"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200"/>
                                        <p:tgtEl>
                                          <p:spTgt spid="37"/>
                                        </p:tgtEl>
                                      </p:cBhvr>
                                    </p:animEffect>
                                  </p:childTnLst>
                                </p:cTn>
                              </p:par>
                            </p:childTnLst>
                          </p:cTn>
                        </p:par>
                        <p:par>
                          <p:cTn id="24" fill="hold">
                            <p:stCondLst>
                              <p:cond delay="13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
                                        <p:tgtEl>
                                          <p:spTgt spid="12"/>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200"/>
                                        <p:tgtEl>
                                          <p:spTgt spid="34"/>
                                        </p:tgtEl>
                                      </p:cBhvr>
                                    </p:animEffect>
                                  </p:childTnLst>
                                </p:cTn>
                              </p:par>
                            </p:childTnLst>
                          </p:cTn>
                        </p:par>
                        <p:par>
                          <p:cTn id="32" fill="hold">
                            <p:stCondLst>
                              <p:cond delay="1700"/>
                            </p:stCondLst>
                            <p:childTnLst>
                              <p:par>
                                <p:cTn id="33" presetID="10"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200"/>
                                        <p:tgtEl>
                                          <p:spTgt spid="35"/>
                                        </p:tgtEl>
                                      </p:cBhvr>
                                    </p:animEffect>
                                  </p:childTnLst>
                                </p:cTn>
                              </p:par>
                            </p:childTnLst>
                          </p:cTn>
                        </p:par>
                        <p:par>
                          <p:cTn id="36" fill="hold">
                            <p:stCondLst>
                              <p:cond delay="19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200"/>
                                        <p:tgtEl>
                                          <p:spTgt spid="8"/>
                                        </p:tgtEl>
                                      </p:cBhvr>
                                    </p:animEffect>
                                  </p:childTnLst>
                                </p:cTn>
                              </p:par>
                            </p:childTnLst>
                          </p:cTn>
                        </p:par>
                        <p:par>
                          <p:cTn id="40" fill="hold">
                            <p:stCondLst>
                              <p:cond delay="2100"/>
                            </p:stCondLst>
                            <p:childTnLst>
                              <p:par>
                                <p:cTn id="41" presetID="10"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200"/>
                                        <p:tgtEl>
                                          <p:spTgt spid="57"/>
                                        </p:tgtEl>
                                      </p:cBhvr>
                                    </p:animEffect>
                                  </p:childTnLst>
                                </p:cTn>
                              </p:par>
                            </p:childTnLst>
                          </p:cTn>
                        </p:par>
                        <p:par>
                          <p:cTn id="44" fill="hold">
                            <p:stCondLst>
                              <p:cond delay="2300"/>
                            </p:stCondLst>
                            <p:childTnLst>
                              <p:par>
                                <p:cTn id="45" presetID="10" presetClass="entr" presetSubtype="0"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200"/>
                                        <p:tgtEl>
                                          <p:spTgt spid="66"/>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200"/>
                                        <p:tgtEl>
                                          <p:spTgt spid="32"/>
                                        </p:tgtEl>
                                      </p:cBhvr>
                                    </p:animEffect>
                                  </p:childTnLst>
                                </p:cTn>
                              </p:par>
                            </p:childTnLst>
                          </p:cTn>
                        </p:par>
                        <p:par>
                          <p:cTn id="52" fill="hold">
                            <p:stCondLst>
                              <p:cond delay="2700"/>
                            </p:stCondLst>
                            <p:childTnLst>
                              <p:par>
                                <p:cTn id="53" presetID="10" presetClass="entr" presetSubtype="0"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200"/>
                                        <p:tgtEl>
                                          <p:spTgt spid="50"/>
                                        </p:tgtEl>
                                      </p:cBhvr>
                                    </p:animEffect>
                                  </p:childTnLst>
                                </p:cTn>
                              </p:par>
                            </p:childTnLst>
                          </p:cTn>
                        </p:par>
                        <p:par>
                          <p:cTn id="56" fill="hold">
                            <p:stCondLst>
                              <p:cond delay="2900"/>
                            </p:stCondLst>
                            <p:childTnLst>
                              <p:par>
                                <p:cTn id="57" presetID="10"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200"/>
                                        <p:tgtEl>
                                          <p:spTgt spid="49"/>
                                        </p:tgtEl>
                                      </p:cBhvr>
                                    </p:animEffect>
                                  </p:childTnLst>
                                </p:cTn>
                              </p:par>
                            </p:childTnLst>
                          </p:cTn>
                        </p:par>
                        <p:par>
                          <p:cTn id="60" fill="hold">
                            <p:stCondLst>
                              <p:cond delay="3100"/>
                            </p:stCondLst>
                            <p:childTnLst>
                              <p:par>
                                <p:cTn id="61" presetID="10" presetClass="entr" presetSubtype="0" fill="hold" grpId="0" nodeType="after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200"/>
                                        <p:tgtEl>
                                          <p:spTgt spid="62"/>
                                        </p:tgtEl>
                                      </p:cBhvr>
                                    </p:animEffect>
                                  </p:childTnLst>
                                </p:cTn>
                              </p:par>
                            </p:childTnLst>
                          </p:cTn>
                        </p:par>
                        <p:par>
                          <p:cTn id="64" fill="hold">
                            <p:stCondLst>
                              <p:cond delay="33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200"/>
                                        <p:tgtEl>
                                          <p:spTgt spid="51"/>
                                        </p:tgtEl>
                                      </p:cBhvr>
                                    </p:animEffect>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Effect transition="in" filter="fade">
                                      <p:cBhvr>
                                        <p:cTn id="71" dur="200"/>
                                        <p:tgtEl>
                                          <p:spTgt spid="65"/>
                                        </p:tgtEl>
                                      </p:cBhvr>
                                    </p:animEffect>
                                  </p:childTnLst>
                                </p:cTn>
                              </p:par>
                            </p:childTnLst>
                          </p:cTn>
                        </p:par>
                        <p:par>
                          <p:cTn id="72" fill="hold">
                            <p:stCondLst>
                              <p:cond delay="3700"/>
                            </p:stCondLst>
                            <p:childTnLst>
                              <p:par>
                                <p:cTn id="73" presetID="10" presetClass="entr" presetSubtype="0" fill="hold" grpId="0" nodeType="after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fade">
                                      <p:cBhvr>
                                        <p:cTn id="75" dur="200"/>
                                        <p:tgtEl>
                                          <p:spTgt spid="86"/>
                                        </p:tgtEl>
                                      </p:cBhvr>
                                    </p:animEffect>
                                  </p:childTnLst>
                                </p:cTn>
                              </p:par>
                            </p:childTnLst>
                          </p:cTn>
                        </p:par>
                        <p:par>
                          <p:cTn id="76" fill="hold">
                            <p:stCondLst>
                              <p:cond delay="3900"/>
                            </p:stCondLst>
                            <p:childTnLst>
                              <p:par>
                                <p:cTn id="77" presetID="10" presetClass="entr" presetSubtype="0" fill="hold" grpId="0" nodeType="after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fade">
                                      <p:cBhvr>
                                        <p:cTn id="79" dur="200"/>
                                        <p:tgtEl>
                                          <p:spTgt spid="52"/>
                                        </p:tgtEl>
                                      </p:cBhvr>
                                    </p:animEffect>
                                  </p:childTnLst>
                                </p:cTn>
                              </p:par>
                            </p:childTnLst>
                          </p:cTn>
                        </p:par>
                        <p:par>
                          <p:cTn id="80" fill="hold">
                            <p:stCondLst>
                              <p:cond delay="4100"/>
                            </p:stCondLst>
                            <p:childTnLst>
                              <p:par>
                                <p:cTn id="81" presetID="10" presetClass="entr" presetSubtype="0" fill="hold" grpId="0" nodeType="after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200"/>
                                        <p:tgtEl>
                                          <p:spTgt spid="33"/>
                                        </p:tgtEl>
                                      </p:cBhvr>
                                    </p:animEffect>
                                  </p:childTnLst>
                                </p:cTn>
                              </p:par>
                            </p:childTnLst>
                          </p:cTn>
                        </p:par>
                        <p:par>
                          <p:cTn id="84" fill="hold">
                            <p:stCondLst>
                              <p:cond delay="4300"/>
                            </p:stCondLst>
                            <p:childTnLst>
                              <p:par>
                                <p:cTn id="85" presetID="10" presetClass="entr" presetSubtype="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200"/>
                                        <p:tgtEl>
                                          <p:spTgt spid="39"/>
                                        </p:tgtEl>
                                      </p:cBhvr>
                                    </p:animEffect>
                                  </p:childTnLst>
                                </p:cTn>
                              </p:par>
                            </p:childTnLst>
                          </p:cTn>
                        </p:par>
                        <p:par>
                          <p:cTn id="88" fill="hold">
                            <p:stCondLst>
                              <p:cond delay="4500"/>
                            </p:stCondLst>
                            <p:childTnLst>
                              <p:par>
                                <p:cTn id="89" presetID="10" presetClass="entr" presetSubtype="0"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200"/>
                                        <p:tgtEl>
                                          <p:spTgt spid="11"/>
                                        </p:tgtEl>
                                      </p:cBhvr>
                                    </p:animEffect>
                                  </p:childTnLst>
                                </p:cTn>
                              </p:par>
                            </p:childTnLst>
                          </p:cTn>
                        </p:par>
                        <p:par>
                          <p:cTn id="92" fill="hold">
                            <p:stCondLst>
                              <p:cond delay="4700"/>
                            </p:stCondLst>
                            <p:childTnLst>
                              <p:par>
                                <p:cTn id="93" presetID="10" presetClass="entr" presetSubtype="0" fill="hold" grpId="0" nodeType="afterEffect">
                                  <p:stCondLst>
                                    <p:cond delay="0"/>
                                  </p:stCondLst>
                                  <p:childTnLst>
                                    <p:set>
                                      <p:cBhvr>
                                        <p:cTn id="94" dur="1" fill="hold">
                                          <p:stCondLst>
                                            <p:cond delay="0"/>
                                          </p:stCondLst>
                                        </p:cTn>
                                        <p:tgtEl>
                                          <p:spTgt spid="41"/>
                                        </p:tgtEl>
                                        <p:attrNameLst>
                                          <p:attrName>style.visibility</p:attrName>
                                        </p:attrNameLst>
                                      </p:cBhvr>
                                      <p:to>
                                        <p:strVal val="visible"/>
                                      </p:to>
                                    </p:set>
                                    <p:animEffect transition="in" filter="fade">
                                      <p:cBhvr>
                                        <p:cTn id="95" dur="200"/>
                                        <p:tgtEl>
                                          <p:spTgt spid="41"/>
                                        </p:tgtEl>
                                      </p:cBhvr>
                                    </p:animEffect>
                                  </p:childTnLst>
                                </p:cTn>
                              </p:par>
                            </p:childTnLst>
                          </p:cTn>
                        </p:par>
                        <p:par>
                          <p:cTn id="96" fill="hold">
                            <p:stCondLst>
                              <p:cond delay="4900"/>
                            </p:stCondLst>
                            <p:childTnLst>
                              <p:par>
                                <p:cTn id="97" presetID="10" presetClass="entr" presetSubtype="0"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fade">
                                      <p:cBhvr>
                                        <p:cTn id="99" dur="200"/>
                                        <p:tgtEl>
                                          <p:spTgt spid="13"/>
                                        </p:tgtEl>
                                      </p:cBhvr>
                                    </p:animEffect>
                                  </p:childTnLst>
                                </p:cTn>
                              </p:par>
                            </p:childTnLst>
                          </p:cTn>
                        </p:par>
                        <p:par>
                          <p:cTn id="100" fill="hold">
                            <p:stCondLst>
                              <p:cond delay="5100"/>
                            </p:stCondLst>
                            <p:childTnLst>
                              <p:par>
                                <p:cTn id="101" presetID="10" presetClass="entr" presetSubtype="0" fill="hold" grpId="0" nodeType="after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200"/>
                                        <p:tgtEl>
                                          <p:spTgt spid="47"/>
                                        </p:tgtEl>
                                      </p:cBhvr>
                                    </p:animEffect>
                                  </p:childTnLst>
                                </p:cTn>
                              </p:par>
                            </p:childTnLst>
                          </p:cTn>
                        </p:par>
                        <p:par>
                          <p:cTn id="104" fill="hold">
                            <p:stCondLst>
                              <p:cond delay="5300"/>
                            </p:stCondLst>
                            <p:childTnLst>
                              <p:par>
                                <p:cTn id="105" presetID="10" presetClass="entr" presetSubtype="0"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fade">
                                      <p:cBhvr>
                                        <p:cTn id="107" dur="200"/>
                                        <p:tgtEl>
                                          <p:spTgt spid="15"/>
                                        </p:tgtEl>
                                      </p:cBhvr>
                                    </p:animEffect>
                                  </p:childTnLst>
                                </p:cTn>
                              </p:par>
                            </p:childTnLst>
                          </p:cTn>
                        </p:par>
                        <p:par>
                          <p:cTn id="108" fill="hold">
                            <p:stCondLst>
                              <p:cond delay="5500"/>
                            </p:stCondLst>
                            <p:childTnLst>
                              <p:par>
                                <p:cTn id="109" presetID="10" presetClass="entr" presetSubtype="0"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fade">
                                      <p:cBhvr>
                                        <p:cTn id="111" dur="200"/>
                                        <p:tgtEl>
                                          <p:spTgt spid="40"/>
                                        </p:tgtEl>
                                      </p:cBhvr>
                                    </p:animEffect>
                                  </p:childTnLst>
                                </p:cTn>
                              </p:par>
                            </p:childTnLst>
                          </p:cTn>
                        </p:par>
                        <p:par>
                          <p:cTn id="112" fill="hold">
                            <p:stCondLst>
                              <p:cond delay="5700"/>
                            </p:stCondLst>
                            <p:childTnLst>
                              <p:par>
                                <p:cTn id="113" presetID="10" presetClass="entr" presetSubtype="0" fill="hold" grpId="0" nodeType="afterEffect">
                                  <p:stCondLst>
                                    <p:cond delay="0"/>
                                  </p:stCondLst>
                                  <p:childTnLst>
                                    <p:set>
                                      <p:cBhvr>
                                        <p:cTn id="114" dur="1" fill="hold">
                                          <p:stCondLst>
                                            <p:cond delay="0"/>
                                          </p:stCondLst>
                                        </p:cTn>
                                        <p:tgtEl>
                                          <p:spTgt spid="58"/>
                                        </p:tgtEl>
                                        <p:attrNameLst>
                                          <p:attrName>style.visibility</p:attrName>
                                        </p:attrNameLst>
                                      </p:cBhvr>
                                      <p:to>
                                        <p:strVal val="visible"/>
                                      </p:to>
                                    </p:set>
                                    <p:animEffect transition="in" filter="fade">
                                      <p:cBhvr>
                                        <p:cTn id="115" dur="200"/>
                                        <p:tgtEl>
                                          <p:spTgt spid="58"/>
                                        </p:tgtEl>
                                      </p:cBhvr>
                                    </p:animEffect>
                                  </p:childTnLst>
                                </p:cTn>
                              </p:par>
                            </p:childTnLst>
                          </p:cTn>
                        </p:par>
                        <p:par>
                          <p:cTn id="116" fill="hold">
                            <p:stCondLst>
                              <p:cond delay="5900"/>
                            </p:stCondLst>
                            <p:childTnLst>
                              <p:par>
                                <p:cTn id="117" presetID="10" presetClass="entr" presetSubtype="0" fill="hold" grpId="0" nodeType="afterEffect">
                                  <p:stCondLst>
                                    <p:cond delay="0"/>
                                  </p:stCondLst>
                                  <p:childTnLst>
                                    <p:set>
                                      <p:cBhvr>
                                        <p:cTn id="118" dur="1" fill="hold">
                                          <p:stCondLst>
                                            <p:cond delay="0"/>
                                          </p:stCondLst>
                                        </p:cTn>
                                        <p:tgtEl>
                                          <p:spTgt spid="94"/>
                                        </p:tgtEl>
                                        <p:attrNameLst>
                                          <p:attrName>style.visibility</p:attrName>
                                        </p:attrNameLst>
                                      </p:cBhvr>
                                      <p:to>
                                        <p:strVal val="visible"/>
                                      </p:to>
                                    </p:set>
                                    <p:animEffect transition="in" filter="fade">
                                      <p:cBhvr>
                                        <p:cTn id="119" dur="200"/>
                                        <p:tgtEl>
                                          <p:spTgt spid="94"/>
                                        </p:tgtEl>
                                      </p:cBhvr>
                                    </p:animEffect>
                                  </p:childTnLst>
                                </p:cTn>
                              </p:par>
                            </p:childTnLst>
                          </p:cTn>
                        </p:par>
                        <p:par>
                          <p:cTn id="120" fill="hold">
                            <p:stCondLst>
                              <p:cond delay="6100"/>
                            </p:stCondLst>
                            <p:childTnLst>
                              <p:par>
                                <p:cTn id="121" presetID="10" presetClass="entr" presetSubtype="0" fill="hold" grpId="0" nodeType="afterEffect">
                                  <p:stCondLst>
                                    <p:cond delay="0"/>
                                  </p:stCondLst>
                                  <p:childTnLst>
                                    <p:set>
                                      <p:cBhvr>
                                        <p:cTn id="122" dur="1" fill="hold">
                                          <p:stCondLst>
                                            <p:cond delay="0"/>
                                          </p:stCondLst>
                                        </p:cTn>
                                        <p:tgtEl>
                                          <p:spTgt spid="81"/>
                                        </p:tgtEl>
                                        <p:attrNameLst>
                                          <p:attrName>style.visibility</p:attrName>
                                        </p:attrNameLst>
                                      </p:cBhvr>
                                      <p:to>
                                        <p:strVal val="visible"/>
                                      </p:to>
                                    </p:set>
                                    <p:animEffect transition="in" filter="fade">
                                      <p:cBhvr>
                                        <p:cTn id="123" dur="200"/>
                                        <p:tgtEl>
                                          <p:spTgt spid="81"/>
                                        </p:tgtEl>
                                      </p:cBhvr>
                                    </p:animEffect>
                                  </p:childTnLst>
                                </p:cTn>
                              </p:par>
                            </p:childTnLst>
                          </p:cTn>
                        </p:par>
                        <p:par>
                          <p:cTn id="124" fill="hold">
                            <p:stCondLst>
                              <p:cond delay="6300"/>
                            </p:stCondLst>
                            <p:childTnLst>
                              <p:par>
                                <p:cTn id="125" presetID="10" presetClass="entr" presetSubtype="0" fill="hold" grpId="0" nodeType="afterEffect">
                                  <p:stCondLst>
                                    <p:cond delay="0"/>
                                  </p:stCondLst>
                                  <p:childTnLst>
                                    <p:set>
                                      <p:cBhvr>
                                        <p:cTn id="126" dur="1" fill="hold">
                                          <p:stCondLst>
                                            <p:cond delay="0"/>
                                          </p:stCondLst>
                                        </p:cTn>
                                        <p:tgtEl>
                                          <p:spTgt spid="61"/>
                                        </p:tgtEl>
                                        <p:attrNameLst>
                                          <p:attrName>style.visibility</p:attrName>
                                        </p:attrNameLst>
                                      </p:cBhvr>
                                      <p:to>
                                        <p:strVal val="visible"/>
                                      </p:to>
                                    </p:set>
                                    <p:animEffect transition="in" filter="fade">
                                      <p:cBhvr>
                                        <p:cTn id="127" dur="200"/>
                                        <p:tgtEl>
                                          <p:spTgt spid="61"/>
                                        </p:tgtEl>
                                      </p:cBhvr>
                                    </p:animEffect>
                                  </p:childTnLst>
                                </p:cTn>
                              </p:par>
                            </p:childTnLst>
                          </p:cTn>
                        </p:par>
                        <p:par>
                          <p:cTn id="128" fill="hold">
                            <p:stCondLst>
                              <p:cond delay="6500"/>
                            </p:stCondLst>
                            <p:childTnLst>
                              <p:par>
                                <p:cTn id="129" presetID="10" presetClass="entr" presetSubtype="0" fill="hold" grpId="0" nodeType="afterEffect">
                                  <p:stCondLst>
                                    <p:cond delay="0"/>
                                  </p:stCondLst>
                                  <p:childTnLst>
                                    <p:set>
                                      <p:cBhvr>
                                        <p:cTn id="130" dur="1" fill="hold">
                                          <p:stCondLst>
                                            <p:cond delay="0"/>
                                          </p:stCondLst>
                                        </p:cTn>
                                        <p:tgtEl>
                                          <p:spTgt spid="59"/>
                                        </p:tgtEl>
                                        <p:attrNameLst>
                                          <p:attrName>style.visibility</p:attrName>
                                        </p:attrNameLst>
                                      </p:cBhvr>
                                      <p:to>
                                        <p:strVal val="visible"/>
                                      </p:to>
                                    </p:set>
                                    <p:animEffect transition="in" filter="fade">
                                      <p:cBhvr>
                                        <p:cTn id="131" dur="200"/>
                                        <p:tgtEl>
                                          <p:spTgt spid="59"/>
                                        </p:tgtEl>
                                      </p:cBhvr>
                                    </p:animEffect>
                                  </p:childTnLst>
                                </p:cTn>
                              </p:par>
                            </p:childTnLst>
                          </p:cTn>
                        </p:par>
                        <p:par>
                          <p:cTn id="132" fill="hold">
                            <p:stCondLst>
                              <p:cond delay="6700"/>
                            </p:stCondLst>
                            <p:childTnLst>
                              <p:par>
                                <p:cTn id="133" presetID="10" presetClass="entr" presetSubtype="0" fill="hold" grpId="0" nodeType="afterEffect">
                                  <p:stCondLst>
                                    <p:cond delay="0"/>
                                  </p:stCondLst>
                                  <p:childTnLst>
                                    <p:set>
                                      <p:cBhvr>
                                        <p:cTn id="134" dur="1" fill="hold">
                                          <p:stCondLst>
                                            <p:cond delay="0"/>
                                          </p:stCondLst>
                                        </p:cTn>
                                        <p:tgtEl>
                                          <p:spTgt spid="2"/>
                                        </p:tgtEl>
                                        <p:attrNameLst>
                                          <p:attrName>style.visibility</p:attrName>
                                        </p:attrNameLst>
                                      </p:cBhvr>
                                      <p:to>
                                        <p:strVal val="visible"/>
                                      </p:to>
                                    </p:set>
                                    <p:animEffect transition="in" filter="fade">
                                      <p:cBhvr>
                                        <p:cTn id="135" dur="200"/>
                                        <p:tgtEl>
                                          <p:spTgt spid="2"/>
                                        </p:tgtEl>
                                      </p:cBhvr>
                                    </p:animEffect>
                                  </p:childTnLst>
                                </p:cTn>
                              </p:par>
                            </p:childTnLst>
                          </p:cTn>
                        </p:par>
                        <p:par>
                          <p:cTn id="136" fill="hold">
                            <p:stCondLst>
                              <p:cond delay="6900"/>
                            </p:stCondLst>
                            <p:childTnLst>
                              <p:par>
                                <p:cTn id="137" presetID="10" presetClass="entr" presetSubtype="0" fill="hold" grpId="0" nodeType="afterEffect">
                                  <p:stCondLst>
                                    <p:cond delay="0"/>
                                  </p:stCondLst>
                                  <p:childTnLst>
                                    <p:set>
                                      <p:cBhvr>
                                        <p:cTn id="138" dur="1" fill="hold">
                                          <p:stCondLst>
                                            <p:cond delay="0"/>
                                          </p:stCondLst>
                                        </p:cTn>
                                        <p:tgtEl>
                                          <p:spTgt spid="31"/>
                                        </p:tgtEl>
                                        <p:attrNameLst>
                                          <p:attrName>style.visibility</p:attrName>
                                        </p:attrNameLst>
                                      </p:cBhvr>
                                      <p:to>
                                        <p:strVal val="visible"/>
                                      </p:to>
                                    </p:set>
                                    <p:animEffect transition="in" filter="fade">
                                      <p:cBhvr>
                                        <p:cTn id="139" dur="200"/>
                                        <p:tgtEl>
                                          <p:spTgt spid="31"/>
                                        </p:tgtEl>
                                      </p:cBhvr>
                                    </p:animEffect>
                                  </p:childTnLst>
                                </p:cTn>
                              </p:par>
                            </p:childTnLst>
                          </p:cTn>
                        </p:par>
                        <p:par>
                          <p:cTn id="140" fill="hold">
                            <p:stCondLst>
                              <p:cond delay="7100"/>
                            </p:stCondLst>
                            <p:childTnLst>
                              <p:par>
                                <p:cTn id="141" presetID="10" presetClass="entr" presetSubtype="0" fill="hold" grpId="0" nodeType="afterEffect">
                                  <p:stCondLst>
                                    <p:cond delay="0"/>
                                  </p:stCondLst>
                                  <p:childTnLst>
                                    <p:set>
                                      <p:cBhvr>
                                        <p:cTn id="142" dur="1" fill="hold">
                                          <p:stCondLst>
                                            <p:cond delay="0"/>
                                          </p:stCondLst>
                                        </p:cTn>
                                        <p:tgtEl>
                                          <p:spTgt spid="78"/>
                                        </p:tgtEl>
                                        <p:attrNameLst>
                                          <p:attrName>style.visibility</p:attrName>
                                        </p:attrNameLst>
                                      </p:cBhvr>
                                      <p:to>
                                        <p:strVal val="visible"/>
                                      </p:to>
                                    </p:set>
                                    <p:animEffect transition="in" filter="fade">
                                      <p:cBhvr>
                                        <p:cTn id="143" dur="200"/>
                                        <p:tgtEl>
                                          <p:spTgt spid="78"/>
                                        </p:tgtEl>
                                      </p:cBhvr>
                                    </p:animEffect>
                                  </p:childTnLst>
                                </p:cTn>
                              </p:par>
                            </p:childTnLst>
                          </p:cTn>
                        </p:par>
                        <p:par>
                          <p:cTn id="144" fill="hold">
                            <p:stCondLst>
                              <p:cond delay="7300"/>
                            </p:stCondLst>
                            <p:childTnLst>
                              <p:par>
                                <p:cTn id="145" presetID="10" presetClass="entr" presetSubtype="0" fill="hold" grpId="0" nodeType="afterEffect">
                                  <p:stCondLst>
                                    <p:cond delay="0"/>
                                  </p:stCondLst>
                                  <p:childTnLst>
                                    <p:set>
                                      <p:cBhvr>
                                        <p:cTn id="146" dur="1" fill="hold">
                                          <p:stCondLst>
                                            <p:cond delay="0"/>
                                          </p:stCondLst>
                                        </p:cTn>
                                        <p:tgtEl>
                                          <p:spTgt spid="23"/>
                                        </p:tgtEl>
                                        <p:attrNameLst>
                                          <p:attrName>style.visibility</p:attrName>
                                        </p:attrNameLst>
                                      </p:cBhvr>
                                      <p:to>
                                        <p:strVal val="visible"/>
                                      </p:to>
                                    </p:set>
                                    <p:animEffect transition="in" filter="fade">
                                      <p:cBhvr>
                                        <p:cTn id="147" dur="200"/>
                                        <p:tgtEl>
                                          <p:spTgt spid="23"/>
                                        </p:tgtEl>
                                      </p:cBhvr>
                                    </p:animEffect>
                                  </p:childTnLst>
                                </p:cTn>
                              </p:par>
                            </p:childTnLst>
                          </p:cTn>
                        </p:par>
                        <p:par>
                          <p:cTn id="148" fill="hold">
                            <p:stCondLst>
                              <p:cond delay="7500"/>
                            </p:stCondLst>
                            <p:childTnLst>
                              <p:par>
                                <p:cTn id="149" presetID="10" presetClass="entr" presetSubtype="0" fill="hold" grpId="0" nodeType="afterEffect">
                                  <p:stCondLst>
                                    <p:cond delay="0"/>
                                  </p:stCondLst>
                                  <p:childTnLst>
                                    <p:set>
                                      <p:cBhvr>
                                        <p:cTn id="150" dur="1" fill="hold">
                                          <p:stCondLst>
                                            <p:cond delay="0"/>
                                          </p:stCondLst>
                                        </p:cTn>
                                        <p:tgtEl>
                                          <p:spTgt spid="25"/>
                                        </p:tgtEl>
                                        <p:attrNameLst>
                                          <p:attrName>style.visibility</p:attrName>
                                        </p:attrNameLst>
                                      </p:cBhvr>
                                      <p:to>
                                        <p:strVal val="visible"/>
                                      </p:to>
                                    </p:set>
                                    <p:animEffect transition="in" filter="fade">
                                      <p:cBhvr>
                                        <p:cTn id="151" dur="200"/>
                                        <p:tgtEl>
                                          <p:spTgt spid="25"/>
                                        </p:tgtEl>
                                      </p:cBhvr>
                                    </p:animEffect>
                                  </p:childTnLst>
                                </p:cTn>
                              </p:par>
                            </p:childTnLst>
                          </p:cTn>
                        </p:par>
                        <p:par>
                          <p:cTn id="152" fill="hold">
                            <p:stCondLst>
                              <p:cond delay="7700"/>
                            </p:stCondLst>
                            <p:childTnLst>
                              <p:par>
                                <p:cTn id="153" presetID="10" presetClass="entr" presetSubtype="0" fill="hold" grpId="0" nodeType="afterEffect">
                                  <p:stCondLst>
                                    <p:cond delay="0"/>
                                  </p:stCondLst>
                                  <p:childTnLst>
                                    <p:set>
                                      <p:cBhvr>
                                        <p:cTn id="154" dur="1" fill="hold">
                                          <p:stCondLst>
                                            <p:cond delay="0"/>
                                          </p:stCondLst>
                                        </p:cTn>
                                        <p:tgtEl>
                                          <p:spTgt spid="7"/>
                                        </p:tgtEl>
                                        <p:attrNameLst>
                                          <p:attrName>style.visibility</p:attrName>
                                        </p:attrNameLst>
                                      </p:cBhvr>
                                      <p:to>
                                        <p:strVal val="visible"/>
                                      </p:to>
                                    </p:set>
                                    <p:animEffect transition="in" filter="fade">
                                      <p:cBhvr>
                                        <p:cTn id="155" dur="200"/>
                                        <p:tgtEl>
                                          <p:spTgt spid="7"/>
                                        </p:tgtEl>
                                      </p:cBhvr>
                                    </p:animEffect>
                                  </p:childTnLst>
                                </p:cTn>
                              </p:par>
                            </p:childTnLst>
                          </p:cTn>
                        </p:par>
                        <p:par>
                          <p:cTn id="156" fill="hold">
                            <p:stCondLst>
                              <p:cond delay="7900"/>
                            </p:stCondLst>
                            <p:childTnLst>
                              <p:par>
                                <p:cTn id="157" presetID="10" presetClass="entr" presetSubtype="0" fill="hold" grpId="0" nodeType="afterEffect">
                                  <p:stCondLst>
                                    <p:cond delay="0"/>
                                  </p:stCondLst>
                                  <p:childTnLst>
                                    <p:set>
                                      <p:cBhvr>
                                        <p:cTn id="158" dur="1" fill="hold">
                                          <p:stCondLst>
                                            <p:cond delay="0"/>
                                          </p:stCondLst>
                                        </p:cTn>
                                        <p:tgtEl>
                                          <p:spTgt spid="16"/>
                                        </p:tgtEl>
                                        <p:attrNameLst>
                                          <p:attrName>style.visibility</p:attrName>
                                        </p:attrNameLst>
                                      </p:cBhvr>
                                      <p:to>
                                        <p:strVal val="visible"/>
                                      </p:to>
                                    </p:set>
                                    <p:animEffect transition="in" filter="fade">
                                      <p:cBhvr>
                                        <p:cTn id="159" dur="200"/>
                                        <p:tgtEl>
                                          <p:spTgt spid="16"/>
                                        </p:tgtEl>
                                      </p:cBhvr>
                                    </p:animEffect>
                                  </p:childTnLst>
                                </p:cTn>
                              </p:par>
                            </p:childTnLst>
                          </p:cTn>
                        </p:par>
                        <p:par>
                          <p:cTn id="160" fill="hold">
                            <p:stCondLst>
                              <p:cond delay="8100"/>
                            </p:stCondLst>
                            <p:childTnLst>
                              <p:par>
                                <p:cTn id="161" presetID="10" presetClass="entr" presetSubtype="0" fill="hold" grpId="0" nodeType="afterEffect">
                                  <p:stCondLst>
                                    <p:cond delay="0"/>
                                  </p:stCondLst>
                                  <p:childTnLst>
                                    <p:set>
                                      <p:cBhvr>
                                        <p:cTn id="162" dur="1" fill="hold">
                                          <p:stCondLst>
                                            <p:cond delay="0"/>
                                          </p:stCondLst>
                                        </p:cTn>
                                        <p:tgtEl>
                                          <p:spTgt spid="30"/>
                                        </p:tgtEl>
                                        <p:attrNameLst>
                                          <p:attrName>style.visibility</p:attrName>
                                        </p:attrNameLst>
                                      </p:cBhvr>
                                      <p:to>
                                        <p:strVal val="visible"/>
                                      </p:to>
                                    </p:set>
                                    <p:animEffect transition="in" filter="fade">
                                      <p:cBhvr>
                                        <p:cTn id="163" dur="200"/>
                                        <p:tgtEl>
                                          <p:spTgt spid="30"/>
                                        </p:tgtEl>
                                      </p:cBhvr>
                                    </p:animEffect>
                                  </p:childTnLst>
                                </p:cTn>
                              </p:par>
                            </p:childTnLst>
                          </p:cTn>
                        </p:par>
                        <p:par>
                          <p:cTn id="164" fill="hold">
                            <p:stCondLst>
                              <p:cond delay="8300"/>
                            </p:stCondLst>
                            <p:childTnLst>
                              <p:par>
                                <p:cTn id="165" presetID="10" presetClass="entr" presetSubtype="0" fill="hold" grpId="0" nodeType="afterEffect">
                                  <p:stCondLst>
                                    <p:cond delay="0"/>
                                  </p:stCondLst>
                                  <p:childTnLst>
                                    <p:set>
                                      <p:cBhvr>
                                        <p:cTn id="166" dur="1" fill="hold">
                                          <p:stCondLst>
                                            <p:cond delay="0"/>
                                          </p:stCondLst>
                                        </p:cTn>
                                        <p:tgtEl>
                                          <p:spTgt spid="21"/>
                                        </p:tgtEl>
                                        <p:attrNameLst>
                                          <p:attrName>style.visibility</p:attrName>
                                        </p:attrNameLst>
                                      </p:cBhvr>
                                      <p:to>
                                        <p:strVal val="visible"/>
                                      </p:to>
                                    </p:set>
                                    <p:animEffect transition="in" filter="fade">
                                      <p:cBhvr>
                                        <p:cTn id="167" dur="200"/>
                                        <p:tgtEl>
                                          <p:spTgt spid="21"/>
                                        </p:tgtEl>
                                      </p:cBhvr>
                                    </p:animEffect>
                                  </p:childTnLst>
                                </p:cTn>
                              </p:par>
                            </p:childTnLst>
                          </p:cTn>
                        </p:par>
                        <p:par>
                          <p:cTn id="168" fill="hold">
                            <p:stCondLst>
                              <p:cond delay="8500"/>
                            </p:stCondLst>
                            <p:childTnLst>
                              <p:par>
                                <p:cTn id="169" presetID="10" presetClass="entr" presetSubtype="0" fill="hold" grpId="0" nodeType="afterEffect">
                                  <p:stCondLst>
                                    <p:cond delay="0"/>
                                  </p:stCondLst>
                                  <p:childTnLst>
                                    <p:set>
                                      <p:cBhvr>
                                        <p:cTn id="170" dur="1" fill="hold">
                                          <p:stCondLst>
                                            <p:cond delay="0"/>
                                          </p:stCondLst>
                                        </p:cTn>
                                        <p:tgtEl>
                                          <p:spTgt spid="36"/>
                                        </p:tgtEl>
                                        <p:attrNameLst>
                                          <p:attrName>style.visibility</p:attrName>
                                        </p:attrNameLst>
                                      </p:cBhvr>
                                      <p:to>
                                        <p:strVal val="visible"/>
                                      </p:to>
                                    </p:set>
                                    <p:animEffect transition="in" filter="fade">
                                      <p:cBhvr>
                                        <p:cTn id="171" dur="200"/>
                                        <p:tgtEl>
                                          <p:spTgt spid="36"/>
                                        </p:tgtEl>
                                      </p:cBhvr>
                                    </p:animEffect>
                                  </p:childTnLst>
                                </p:cTn>
                              </p:par>
                            </p:childTnLst>
                          </p:cTn>
                        </p:par>
                        <p:par>
                          <p:cTn id="172" fill="hold">
                            <p:stCondLst>
                              <p:cond delay="8700"/>
                            </p:stCondLst>
                            <p:childTnLst>
                              <p:par>
                                <p:cTn id="173" presetID="10" presetClass="entr" presetSubtype="0" fill="hold" grpId="0" nodeType="afterEffect">
                                  <p:stCondLst>
                                    <p:cond delay="0"/>
                                  </p:stCondLst>
                                  <p:childTnLst>
                                    <p:set>
                                      <p:cBhvr>
                                        <p:cTn id="174" dur="1" fill="hold">
                                          <p:stCondLst>
                                            <p:cond delay="0"/>
                                          </p:stCondLst>
                                        </p:cTn>
                                        <p:tgtEl>
                                          <p:spTgt spid="17"/>
                                        </p:tgtEl>
                                        <p:attrNameLst>
                                          <p:attrName>style.visibility</p:attrName>
                                        </p:attrNameLst>
                                      </p:cBhvr>
                                      <p:to>
                                        <p:strVal val="visible"/>
                                      </p:to>
                                    </p:set>
                                    <p:animEffect transition="in" filter="fade">
                                      <p:cBhvr>
                                        <p:cTn id="175" dur="200"/>
                                        <p:tgtEl>
                                          <p:spTgt spid="17"/>
                                        </p:tgtEl>
                                      </p:cBhvr>
                                    </p:animEffect>
                                  </p:childTnLst>
                                </p:cTn>
                              </p:par>
                            </p:childTnLst>
                          </p:cTn>
                        </p:par>
                        <p:par>
                          <p:cTn id="176" fill="hold">
                            <p:stCondLst>
                              <p:cond delay="8900"/>
                            </p:stCondLst>
                            <p:childTnLst>
                              <p:par>
                                <p:cTn id="177" presetID="10" presetClass="entr" presetSubtype="0" fill="hold" grpId="0" nodeType="afterEffect">
                                  <p:stCondLst>
                                    <p:cond delay="0"/>
                                  </p:stCondLst>
                                  <p:childTnLst>
                                    <p:set>
                                      <p:cBhvr>
                                        <p:cTn id="178" dur="1" fill="hold">
                                          <p:stCondLst>
                                            <p:cond delay="0"/>
                                          </p:stCondLst>
                                        </p:cTn>
                                        <p:tgtEl>
                                          <p:spTgt spid="54"/>
                                        </p:tgtEl>
                                        <p:attrNameLst>
                                          <p:attrName>style.visibility</p:attrName>
                                        </p:attrNameLst>
                                      </p:cBhvr>
                                      <p:to>
                                        <p:strVal val="visible"/>
                                      </p:to>
                                    </p:set>
                                    <p:animEffect transition="in" filter="fade">
                                      <p:cBhvr>
                                        <p:cTn id="179" dur="200"/>
                                        <p:tgtEl>
                                          <p:spTgt spid="54"/>
                                        </p:tgtEl>
                                      </p:cBhvr>
                                    </p:animEffect>
                                  </p:childTnLst>
                                </p:cTn>
                              </p:par>
                            </p:childTnLst>
                          </p:cTn>
                        </p:par>
                        <p:par>
                          <p:cTn id="180" fill="hold">
                            <p:stCondLst>
                              <p:cond delay="9100"/>
                            </p:stCondLst>
                            <p:childTnLst>
                              <p:par>
                                <p:cTn id="181" presetID="10" presetClass="entr" presetSubtype="0" fill="hold" grpId="0" nodeType="afterEffect">
                                  <p:stCondLst>
                                    <p:cond delay="0"/>
                                  </p:stCondLst>
                                  <p:childTnLst>
                                    <p:set>
                                      <p:cBhvr>
                                        <p:cTn id="182" dur="1" fill="hold">
                                          <p:stCondLst>
                                            <p:cond delay="0"/>
                                          </p:stCondLst>
                                        </p:cTn>
                                        <p:tgtEl>
                                          <p:spTgt spid="68"/>
                                        </p:tgtEl>
                                        <p:attrNameLst>
                                          <p:attrName>style.visibility</p:attrName>
                                        </p:attrNameLst>
                                      </p:cBhvr>
                                      <p:to>
                                        <p:strVal val="visible"/>
                                      </p:to>
                                    </p:set>
                                    <p:animEffect transition="in" filter="fade">
                                      <p:cBhvr>
                                        <p:cTn id="183" dur="200"/>
                                        <p:tgtEl>
                                          <p:spTgt spid="68"/>
                                        </p:tgtEl>
                                      </p:cBhvr>
                                    </p:animEffect>
                                  </p:childTnLst>
                                </p:cTn>
                              </p:par>
                            </p:childTnLst>
                          </p:cTn>
                        </p:par>
                        <p:par>
                          <p:cTn id="184" fill="hold">
                            <p:stCondLst>
                              <p:cond delay="9300"/>
                            </p:stCondLst>
                            <p:childTnLst>
                              <p:par>
                                <p:cTn id="185" presetID="10" presetClass="entr" presetSubtype="0" fill="hold" grpId="0" nodeType="afterEffect">
                                  <p:stCondLst>
                                    <p:cond delay="0"/>
                                  </p:stCondLst>
                                  <p:childTnLst>
                                    <p:set>
                                      <p:cBhvr>
                                        <p:cTn id="186" dur="1" fill="hold">
                                          <p:stCondLst>
                                            <p:cond delay="0"/>
                                          </p:stCondLst>
                                        </p:cTn>
                                        <p:tgtEl>
                                          <p:spTgt spid="113"/>
                                        </p:tgtEl>
                                        <p:attrNameLst>
                                          <p:attrName>style.visibility</p:attrName>
                                        </p:attrNameLst>
                                      </p:cBhvr>
                                      <p:to>
                                        <p:strVal val="visible"/>
                                      </p:to>
                                    </p:set>
                                    <p:animEffect transition="in" filter="fade">
                                      <p:cBhvr>
                                        <p:cTn id="187" dur="200"/>
                                        <p:tgtEl>
                                          <p:spTgt spid="113"/>
                                        </p:tgtEl>
                                      </p:cBhvr>
                                    </p:animEffect>
                                  </p:childTnLst>
                                </p:cTn>
                              </p:par>
                            </p:childTnLst>
                          </p:cTn>
                        </p:par>
                        <p:par>
                          <p:cTn id="188" fill="hold">
                            <p:stCondLst>
                              <p:cond delay="9500"/>
                            </p:stCondLst>
                            <p:childTnLst>
                              <p:par>
                                <p:cTn id="189" presetID="10" presetClass="entr" presetSubtype="0" fill="hold" grpId="0" nodeType="afterEffect">
                                  <p:stCondLst>
                                    <p:cond delay="0"/>
                                  </p:stCondLst>
                                  <p:childTnLst>
                                    <p:set>
                                      <p:cBhvr>
                                        <p:cTn id="190" dur="1" fill="hold">
                                          <p:stCondLst>
                                            <p:cond delay="0"/>
                                          </p:stCondLst>
                                        </p:cTn>
                                        <p:tgtEl>
                                          <p:spTgt spid="89"/>
                                        </p:tgtEl>
                                        <p:attrNameLst>
                                          <p:attrName>style.visibility</p:attrName>
                                        </p:attrNameLst>
                                      </p:cBhvr>
                                      <p:to>
                                        <p:strVal val="visible"/>
                                      </p:to>
                                    </p:set>
                                    <p:animEffect transition="in" filter="fade">
                                      <p:cBhvr>
                                        <p:cTn id="191" dur="200"/>
                                        <p:tgtEl>
                                          <p:spTgt spid="89"/>
                                        </p:tgtEl>
                                      </p:cBhvr>
                                    </p:animEffect>
                                  </p:childTnLst>
                                </p:cTn>
                              </p:par>
                            </p:childTnLst>
                          </p:cTn>
                        </p:par>
                        <p:par>
                          <p:cTn id="192" fill="hold">
                            <p:stCondLst>
                              <p:cond delay="9700"/>
                            </p:stCondLst>
                            <p:childTnLst>
                              <p:par>
                                <p:cTn id="193" presetID="10" presetClass="entr" presetSubtype="0" fill="hold" grpId="0" nodeType="afterEffect">
                                  <p:stCondLst>
                                    <p:cond delay="0"/>
                                  </p:stCondLst>
                                  <p:childTnLst>
                                    <p:set>
                                      <p:cBhvr>
                                        <p:cTn id="194" dur="1" fill="hold">
                                          <p:stCondLst>
                                            <p:cond delay="0"/>
                                          </p:stCondLst>
                                        </p:cTn>
                                        <p:tgtEl>
                                          <p:spTgt spid="43"/>
                                        </p:tgtEl>
                                        <p:attrNameLst>
                                          <p:attrName>style.visibility</p:attrName>
                                        </p:attrNameLst>
                                      </p:cBhvr>
                                      <p:to>
                                        <p:strVal val="visible"/>
                                      </p:to>
                                    </p:set>
                                    <p:animEffect transition="in" filter="fade">
                                      <p:cBhvr>
                                        <p:cTn id="195" dur="200"/>
                                        <p:tgtEl>
                                          <p:spTgt spid="43"/>
                                        </p:tgtEl>
                                      </p:cBhvr>
                                    </p:animEffect>
                                  </p:childTnLst>
                                </p:cTn>
                              </p:par>
                            </p:childTnLst>
                          </p:cTn>
                        </p:par>
                        <p:par>
                          <p:cTn id="196" fill="hold">
                            <p:stCondLst>
                              <p:cond delay="9900"/>
                            </p:stCondLst>
                            <p:childTnLst>
                              <p:par>
                                <p:cTn id="197" presetID="10" presetClass="entr" presetSubtype="0" fill="hold" grpId="0"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fade">
                                      <p:cBhvr>
                                        <p:cTn id="199" dur="200"/>
                                        <p:tgtEl>
                                          <p:spTgt spid="44"/>
                                        </p:tgtEl>
                                      </p:cBhvr>
                                    </p:animEffect>
                                  </p:childTnLst>
                                </p:cTn>
                              </p:par>
                            </p:childTnLst>
                          </p:cTn>
                        </p:par>
                        <p:par>
                          <p:cTn id="200" fill="hold">
                            <p:stCondLst>
                              <p:cond delay="10100"/>
                            </p:stCondLst>
                            <p:childTnLst>
                              <p:par>
                                <p:cTn id="201" presetID="10" presetClass="entr" presetSubtype="0" fill="hold" grpId="0" nodeType="afterEffect">
                                  <p:stCondLst>
                                    <p:cond delay="0"/>
                                  </p:stCondLst>
                                  <p:childTnLst>
                                    <p:set>
                                      <p:cBhvr>
                                        <p:cTn id="202" dur="1" fill="hold">
                                          <p:stCondLst>
                                            <p:cond delay="0"/>
                                          </p:stCondLst>
                                        </p:cTn>
                                        <p:tgtEl>
                                          <p:spTgt spid="99"/>
                                        </p:tgtEl>
                                        <p:attrNameLst>
                                          <p:attrName>style.visibility</p:attrName>
                                        </p:attrNameLst>
                                      </p:cBhvr>
                                      <p:to>
                                        <p:strVal val="visible"/>
                                      </p:to>
                                    </p:set>
                                    <p:animEffect transition="in" filter="fade">
                                      <p:cBhvr>
                                        <p:cTn id="203" dur="200"/>
                                        <p:tgtEl>
                                          <p:spTgt spid="99"/>
                                        </p:tgtEl>
                                      </p:cBhvr>
                                    </p:animEffect>
                                  </p:childTnLst>
                                </p:cTn>
                              </p:par>
                            </p:childTnLst>
                          </p:cTn>
                        </p:par>
                        <p:par>
                          <p:cTn id="204" fill="hold">
                            <p:stCondLst>
                              <p:cond delay="10300"/>
                            </p:stCondLst>
                            <p:childTnLst>
                              <p:par>
                                <p:cTn id="205" presetID="10" presetClass="entr" presetSubtype="0" fill="hold" grpId="0" nodeType="afterEffect">
                                  <p:stCondLst>
                                    <p:cond delay="0"/>
                                  </p:stCondLst>
                                  <p:childTnLst>
                                    <p:set>
                                      <p:cBhvr>
                                        <p:cTn id="206" dur="1" fill="hold">
                                          <p:stCondLst>
                                            <p:cond delay="0"/>
                                          </p:stCondLst>
                                        </p:cTn>
                                        <p:tgtEl>
                                          <p:spTgt spid="71"/>
                                        </p:tgtEl>
                                        <p:attrNameLst>
                                          <p:attrName>style.visibility</p:attrName>
                                        </p:attrNameLst>
                                      </p:cBhvr>
                                      <p:to>
                                        <p:strVal val="visible"/>
                                      </p:to>
                                    </p:set>
                                    <p:animEffect transition="in" filter="fade">
                                      <p:cBhvr>
                                        <p:cTn id="207" dur="200"/>
                                        <p:tgtEl>
                                          <p:spTgt spid="71"/>
                                        </p:tgtEl>
                                      </p:cBhvr>
                                    </p:animEffect>
                                  </p:childTnLst>
                                </p:cTn>
                              </p:par>
                            </p:childTnLst>
                          </p:cTn>
                        </p:par>
                        <p:par>
                          <p:cTn id="208" fill="hold">
                            <p:stCondLst>
                              <p:cond delay="10500"/>
                            </p:stCondLst>
                            <p:childTnLst>
                              <p:par>
                                <p:cTn id="209" presetID="10" presetClass="entr" presetSubtype="0" fill="hold" grpId="0" nodeType="afterEffect">
                                  <p:stCondLst>
                                    <p:cond delay="0"/>
                                  </p:stCondLst>
                                  <p:childTnLst>
                                    <p:set>
                                      <p:cBhvr>
                                        <p:cTn id="210" dur="1" fill="hold">
                                          <p:stCondLst>
                                            <p:cond delay="0"/>
                                          </p:stCondLst>
                                        </p:cTn>
                                        <p:tgtEl>
                                          <p:spTgt spid="18"/>
                                        </p:tgtEl>
                                        <p:attrNameLst>
                                          <p:attrName>style.visibility</p:attrName>
                                        </p:attrNameLst>
                                      </p:cBhvr>
                                      <p:to>
                                        <p:strVal val="visible"/>
                                      </p:to>
                                    </p:set>
                                    <p:animEffect transition="in" filter="fade">
                                      <p:cBhvr>
                                        <p:cTn id="211" dur="200"/>
                                        <p:tgtEl>
                                          <p:spTgt spid="18"/>
                                        </p:tgtEl>
                                      </p:cBhvr>
                                    </p:animEffect>
                                  </p:childTnLst>
                                </p:cTn>
                              </p:par>
                            </p:childTnLst>
                          </p:cTn>
                        </p:par>
                        <p:par>
                          <p:cTn id="212" fill="hold">
                            <p:stCondLst>
                              <p:cond delay="10700"/>
                            </p:stCondLst>
                            <p:childTnLst>
                              <p:par>
                                <p:cTn id="213" presetID="10" presetClass="entr" presetSubtype="0" fill="hold" grpId="0" nodeType="afterEffect">
                                  <p:stCondLst>
                                    <p:cond delay="0"/>
                                  </p:stCondLst>
                                  <p:childTnLst>
                                    <p:set>
                                      <p:cBhvr>
                                        <p:cTn id="214" dur="1" fill="hold">
                                          <p:stCondLst>
                                            <p:cond delay="0"/>
                                          </p:stCondLst>
                                        </p:cTn>
                                        <p:tgtEl>
                                          <p:spTgt spid="3"/>
                                        </p:tgtEl>
                                        <p:attrNameLst>
                                          <p:attrName>style.visibility</p:attrName>
                                        </p:attrNameLst>
                                      </p:cBhvr>
                                      <p:to>
                                        <p:strVal val="visible"/>
                                      </p:to>
                                    </p:set>
                                    <p:animEffect transition="in" filter="fade">
                                      <p:cBhvr>
                                        <p:cTn id="215" dur="200"/>
                                        <p:tgtEl>
                                          <p:spTgt spid="3"/>
                                        </p:tgtEl>
                                      </p:cBhvr>
                                    </p:animEffect>
                                  </p:childTnLst>
                                </p:cTn>
                              </p:par>
                            </p:childTnLst>
                          </p:cTn>
                        </p:par>
                        <p:par>
                          <p:cTn id="216" fill="hold">
                            <p:stCondLst>
                              <p:cond delay="10900"/>
                            </p:stCondLst>
                            <p:childTnLst>
                              <p:par>
                                <p:cTn id="217" presetID="10" presetClass="entr" presetSubtype="0" fill="hold" grpId="0" nodeType="afterEffect">
                                  <p:stCondLst>
                                    <p:cond delay="0"/>
                                  </p:stCondLst>
                                  <p:childTnLst>
                                    <p:set>
                                      <p:cBhvr>
                                        <p:cTn id="218" dur="1" fill="hold">
                                          <p:stCondLst>
                                            <p:cond delay="0"/>
                                          </p:stCondLst>
                                        </p:cTn>
                                        <p:tgtEl>
                                          <p:spTgt spid="5"/>
                                        </p:tgtEl>
                                        <p:attrNameLst>
                                          <p:attrName>style.visibility</p:attrName>
                                        </p:attrNameLst>
                                      </p:cBhvr>
                                      <p:to>
                                        <p:strVal val="visible"/>
                                      </p:to>
                                    </p:set>
                                    <p:animEffect transition="in" filter="fade">
                                      <p:cBhvr>
                                        <p:cTn id="219" dur="200"/>
                                        <p:tgtEl>
                                          <p:spTgt spid="5"/>
                                        </p:tgtEl>
                                      </p:cBhvr>
                                    </p:animEffect>
                                  </p:childTnLst>
                                </p:cTn>
                              </p:par>
                            </p:childTnLst>
                          </p:cTn>
                        </p:par>
                        <p:par>
                          <p:cTn id="220" fill="hold">
                            <p:stCondLst>
                              <p:cond delay="11100"/>
                            </p:stCondLst>
                            <p:childTnLst>
                              <p:par>
                                <p:cTn id="221" presetID="10" presetClass="entr" presetSubtype="0" fill="hold" grpId="0" nodeType="afterEffect">
                                  <p:stCondLst>
                                    <p:cond delay="0"/>
                                  </p:stCondLst>
                                  <p:childTnLst>
                                    <p:set>
                                      <p:cBhvr>
                                        <p:cTn id="222" dur="1" fill="hold">
                                          <p:stCondLst>
                                            <p:cond delay="0"/>
                                          </p:stCondLst>
                                        </p:cTn>
                                        <p:tgtEl>
                                          <p:spTgt spid="28"/>
                                        </p:tgtEl>
                                        <p:attrNameLst>
                                          <p:attrName>style.visibility</p:attrName>
                                        </p:attrNameLst>
                                      </p:cBhvr>
                                      <p:to>
                                        <p:strVal val="visible"/>
                                      </p:to>
                                    </p:set>
                                    <p:animEffect transition="in" filter="fade">
                                      <p:cBhvr>
                                        <p:cTn id="223" dur="200"/>
                                        <p:tgtEl>
                                          <p:spTgt spid="28"/>
                                        </p:tgtEl>
                                      </p:cBhvr>
                                    </p:animEffect>
                                  </p:childTnLst>
                                </p:cTn>
                              </p:par>
                            </p:childTnLst>
                          </p:cTn>
                        </p:par>
                        <p:par>
                          <p:cTn id="224" fill="hold">
                            <p:stCondLst>
                              <p:cond delay="11300"/>
                            </p:stCondLst>
                            <p:childTnLst>
                              <p:par>
                                <p:cTn id="225" presetID="10" presetClass="entr" presetSubtype="0" fill="hold" grpId="0" nodeType="afterEffect">
                                  <p:stCondLst>
                                    <p:cond delay="0"/>
                                  </p:stCondLst>
                                  <p:childTnLst>
                                    <p:set>
                                      <p:cBhvr>
                                        <p:cTn id="226" dur="1" fill="hold">
                                          <p:stCondLst>
                                            <p:cond delay="0"/>
                                          </p:stCondLst>
                                        </p:cTn>
                                        <p:tgtEl>
                                          <p:spTgt spid="24"/>
                                        </p:tgtEl>
                                        <p:attrNameLst>
                                          <p:attrName>style.visibility</p:attrName>
                                        </p:attrNameLst>
                                      </p:cBhvr>
                                      <p:to>
                                        <p:strVal val="visible"/>
                                      </p:to>
                                    </p:set>
                                    <p:animEffect transition="in" filter="fade">
                                      <p:cBhvr>
                                        <p:cTn id="227" dur="200"/>
                                        <p:tgtEl>
                                          <p:spTgt spid="24"/>
                                        </p:tgtEl>
                                      </p:cBhvr>
                                    </p:animEffect>
                                  </p:childTnLst>
                                </p:cTn>
                              </p:par>
                            </p:childTnLst>
                          </p:cTn>
                        </p:par>
                        <p:par>
                          <p:cTn id="228" fill="hold">
                            <p:stCondLst>
                              <p:cond delay="11500"/>
                            </p:stCondLst>
                            <p:childTnLst>
                              <p:par>
                                <p:cTn id="229" presetID="10" presetClass="entr" presetSubtype="0" fill="hold" grpId="0" nodeType="afterEffect">
                                  <p:stCondLst>
                                    <p:cond delay="0"/>
                                  </p:stCondLst>
                                  <p:childTnLst>
                                    <p:set>
                                      <p:cBhvr>
                                        <p:cTn id="230" dur="1" fill="hold">
                                          <p:stCondLst>
                                            <p:cond delay="0"/>
                                          </p:stCondLst>
                                        </p:cTn>
                                        <p:tgtEl>
                                          <p:spTgt spid="10"/>
                                        </p:tgtEl>
                                        <p:attrNameLst>
                                          <p:attrName>style.visibility</p:attrName>
                                        </p:attrNameLst>
                                      </p:cBhvr>
                                      <p:to>
                                        <p:strVal val="visible"/>
                                      </p:to>
                                    </p:set>
                                    <p:animEffect transition="in" filter="fade">
                                      <p:cBhvr>
                                        <p:cTn id="231" dur="200"/>
                                        <p:tgtEl>
                                          <p:spTgt spid="10"/>
                                        </p:tgtEl>
                                      </p:cBhvr>
                                    </p:animEffect>
                                  </p:childTnLst>
                                </p:cTn>
                              </p:par>
                            </p:childTnLst>
                          </p:cTn>
                        </p:par>
                        <p:par>
                          <p:cTn id="232" fill="hold">
                            <p:stCondLst>
                              <p:cond delay="11700"/>
                            </p:stCondLst>
                            <p:childTnLst>
                              <p:par>
                                <p:cTn id="233" presetID="10" presetClass="entr" presetSubtype="0" fill="hold" grpId="0" nodeType="afterEffect">
                                  <p:stCondLst>
                                    <p:cond delay="0"/>
                                  </p:stCondLst>
                                  <p:childTnLst>
                                    <p:set>
                                      <p:cBhvr>
                                        <p:cTn id="234" dur="1" fill="hold">
                                          <p:stCondLst>
                                            <p:cond delay="0"/>
                                          </p:stCondLst>
                                        </p:cTn>
                                        <p:tgtEl>
                                          <p:spTgt spid="26"/>
                                        </p:tgtEl>
                                        <p:attrNameLst>
                                          <p:attrName>style.visibility</p:attrName>
                                        </p:attrNameLst>
                                      </p:cBhvr>
                                      <p:to>
                                        <p:strVal val="visible"/>
                                      </p:to>
                                    </p:set>
                                    <p:animEffect transition="in" filter="fade">
                                      <p:cBhvr>
                                        <p:cTn id="235" dur="200"/>
                                        <p:tgtEl>
                                          <p:spTgt spid="26"/>
                                        </p:tgtEl>
                                      </p:cBhvr>
                                    </p:animEffect>
                                  </p:childTnLst>
                                </p:cTn>
                              </p:par>
                            </p:childTnLst>
                          </p:cTn>
                        </p:par>
                        <p:par>
                          <p:cTn id="236" fill="hold">
                            <p:stCondLst>
                              <p:cond delay="11900"/>
                            </p:stCondLst>
                            <p:childTnLst>
                              <p:par>
                                <p:cTn id="237" presetID="10" presetClass="entr" presetSubtype="0" fill="hold" grpId="0" nodeType="afterEffect">
                                  <p:stCondLst>
                                    <p:cond delay="0"/>
                                  </p:stCondLst>
                                  <p:childTnLst>
                                    <p:set>
                                      <p:cBhvr>
                                        <p:cTn id="238" dur="1" fill="hold">
                                          <p:stCondLst>
                                            <p:cond delay="0"/>
                                          </p:stCondLst>
                                        </p:cTn>
                                        <p:tgtEl>
                                          <p:spTgt spid="20"/>
                                        </p:tgtEl>
                                        <p:attrNameLst>
                                          <p:attrName>style.visibility</p:attrName>
                                        </p:attrNameLst>
                                      </p:cBhvr>
                                      <p:to>
                                        <p:strVal val="visible"/>
                                      </p:to>
                                    </p:set>
                                    <p:animEffect transition="in" filter="fade">
                                      <p:cBhvr>
                                        <p:cTn id="239" dur="200"/>
                                        <p:tgtEl>
                                          <p:spTgt spid="20"/>
                                        </p:tgtEl>
                                      </p:cBhvr>
                                    </p:animEffect>
                                  </p:childTnLst>
                                </p:cTn>
                              </p:par>
                            </p:childTnLst>
                          </p:cTn>
                        </p:par>
                        <p:par>
                          <p:cTn id="240" fill="hold">
                            <p:stCondLst>
                              <p:cond delay="12100"/>
                            </p:stCondLst>
                            <p:childTnLst>
                              <p:par>
                                <p:cTn id="241" presetID="10" presetClass="entr" presetSubtype="0" fill="hold" grpId="0" nodeType="afterEffect">
                                  <p:stCondLst>
                                    <p:cond delay="0"/>
                                  </p:stCondLst>
                                  <p:childTnLst>
                                    <p:set>
                                      <p:cBhvr>
                                        <p:cTn id="242" dur="1" fill="hold">
                                          <p:stCondLst>
                                            <p:cond delay="0"/>
                                          </p:stCondLst>
                                        </p:cTn>
                                        <p:tgtEl>
                                          <p:spTgt spid="14"/>
                                        </p:tgtEl>
                                        <p:attrNameLst>
                                          <p:attrName>style.visibility</p:attrName>
                                        </p:attrNameLst>
                                      </p:cBhvr>
                                      <p:to>
                                        <p:strVal val="visible"/>
                                      </p:to>
                                    </p:set>
                                    <p:animEffect transition="in" filter="fade">
                                      <p:cBhvr>
                                        <p:cTn id="243" dur="200"/>
                                        <p:tgtEl>
                                          <p:spTgt spid="14"/>
                                        </p:tgtEl>
                                      </p:cBhvr>
                                    </p:animEffect>
                                  </p:childTnLst>
                                </p:cTn>
                              </p:par>
                            </p:childTnLst>
                          </p:cTn>
                        </p:par>
                        <p:par>
                          <p:cTn id="244" fill="hold">
                            <p:stCondLst>
                              <p:cond delay="12300"/>
                            </p:stCondLst>
                            <p:childTnLst>
                              <p:par>
                                <p:cTn id="245" presetID="10" presetClass="entr" presetSubtype="0" fill="hold" grpId="0" nodeType="afterEffect">
                                  <p:stCondLst>
                                    <p:cond delay="0"/>
                                  </p:stCondLst>
                                  <p:childTnLst>
                                    <p:set>
                                      <p:cBhvr>
                                        <p:cTn id="246" dur="1" fill="hold">
                                          <p:stCondLst>
                                            <p:cond delay="0"/>
                                          </p:stCondLst>
                                        </p:cTn>
                                        <p:tgtEl>
                                          <p:spTgt spid="27"/>
                                        </p:tgtEl>
                                        <p:attrNameLst>
                                          <p:attrName>style.visibility</p:attrName>
                                        </p:attrNameLst>
                                      </p:cBhvr>
                                      <p:to>
                                        <p:strVal val="visible"/>
                                      </p:to>
                                    </p:set>
                                    <p:animEffect transition="in" filter="fade">
                                      <p:cBhvr>
                                        <p:cTn id="247" dur="200"/>
                                        <p:tgtEl>
                                          <p:spTgt spid="27"/>
                                        </p:tgtEl>
                                      </p:cBhvr>
                                    </p:animEffect>
                                  </p:childTnLst>
                                </p:cTn>
                              </p:par>
                            </p:childTnLst>
                          </p:cTn>
                        </p:par>
                        <p:par>
                          <p:cTn id="248" fill="hold">
                            <p:stCondLst>
                              <p:cond delay="12500"/>
                            </p:stCondLst>
                            <p:childTnLst>
                              <p:par>
                                <p:cTn id="249" presetID="10" presetClass="entr" presetSubtype="0" fill="hold" grpId="0" nodeType="afterEffect">
                                  <p:stCondLst>
                                    <p:cond delay="0"/>
                                  </p:stCondLst>
                                  <p:childTnLst>
                                    <p:set>
                                      <p:cBhvr>
                                        <p:cTn id="250" dur="1" fill="hold">
                                          <p:stCondLst>
                                            <p:cond delay="0"/>
                                          </p:stCondLst>
                                        </p:cTn>
                                        <p:tgtEl>
                                          <p:spTgt spid="22"/>
                                        </p:tgtEl>
                                        <p:attrNameLst>
                                          <p:attrName>style.visibility</p:attrName>
                                        </p:attrNameLst>
                                      </p:cBhvr>
                                      <p:to>
                                        <p:strVal val="visible"/>
                                      </p:to>
                                    </p:set>
                                    <p:animEffect transition="in" filter="fade">
                                      <p:cBhvr>
                                        <p:cTn id="251" dur="200"/>
                                        <p:tgtEl>
                                          <p:spTgt spid="22"/>
                                        </p:tgtEl>
                                      </p:cBhvr>
                                    </p:animEffect>
                                  </p:childTnLst>
                                </p:cTn>
                              </p:par>
                            </p:childTnLst>
                          </p:cTn>
                        </p:par>
                        <p:par>
                          <p:cTn id="252" fill="hold">
                            <p:stCondLst>
                              <p:cond delay="12700"/>
                            </p:stCondLst>
                            <p:childTnLst>
                              <p:par>
                                <p:cTn id="253" presetID="10" presetClass="entr" presetSubtype="0" fill="hold" grpId="0" nodeType="afterEffect">
                                  <p:stCondLst>
                                    <p:cond delay="0"/>
                                  </p:stCondLst>
                                  <p:childTnLst>
                                    <p:set>
                                      <p:cBhvr>
                                        <p:cTn id="254" dur="1" fill="hold">
                                          <p:stCondLst>
                                            <p:cond delay="0"/>
                                          </p:stCondLst>
                                        </p:cTn>
                                        <p:tgtEl>
                                          <p:spTgt spid="45"/>
                                        </p:tgtEl>
                                        <p:attrNameLst>
                                          <p:attrName>style.visibility</p:attrName>
                                        </p:attrNameLst>
                                      </p:cBhvr>
                                      <p:to>
                                        <p:strVal val="visible"/>
                                      </p:to>
                                    </p:set>
                                    <p:animEffect transition="in" filter="fade">
                                      <p:cBhvr>
                                        <p:cTn id="255" dur="200"/>
                                        <p:tgtEl>
                                          <p:spTgt spid="45"/>
                                        </p:tgtEl>
                                      </p:cBhvr>
                                    </p:animEffect>
                                  </p:childTnLst>
                                </p:cTn>
                              </p:par>
                            </p:childTnLst>
                          </p:cTn>
                        </p:par>
                        <p:par>
                          <p:cTn id="256" fill="hold">
                            <p:stCondLst>
                              <p:cond delay="12900"/>
                            </p:stCondLst>
                            <p:childTnLst>
                              <p:par>
                                <p:cTn id="257" presetID="10" presetClass="entr" presetSubtype="0" fill="hold" grpId="0" nodeType="afterEffect">
                                  <p:stCondLst>
                                    <p:cond delay="0"/>
                                  </p:stCondLst>
                                  <p:childTnLst>
                                    <p:set>
                                      <p:cBhvr>
                                        <p:cTn id="258" dur="1" fill="hold">
                                          <p:stCondLst>
                                            <p:cond delay="0"/>
                                          </p:stCondLst>
                                        </p:cTn>
                                        <p:tgtEl>
                                          <p:spTgt spid="42"/>
                                        </p:tgtEl>
                                        <p:attrNameLst>
                                          <p:attrName>style.visibility</p:attrName>
                                        </p:attrNameLst>
                                      </p:cBhvr>
                                      <p:to>
                                        <p:strVal val="visible"/>
                                      </p:to>
                                    </p:set>
                                    <p:animEffect transition="in" filter="fade">
                                      <p:cBhvr>
                                        <p:cTn id="259" dur="200"/>
                                        <p:tgtEl>
                                          <p:spTgt spid="42"/>
                                        </p:tgtEl>
                                      </p:cBhvr>
                                    </p:animEffect>
                                  </p:childTnLst>
                                </p:cTn>
                              </p:par>
                            </p:childTnLst>
                          </p:cTn>
                        </p:par>
                        <p:par>
                          <p:cTn id="260" fill="hold">
                            <p:stCondLst>
                              <p:cond delay="13100"/>
                            </p:stCondLst>
                            <p:childTnLst>
                              <p:par>
                                <p:cTn id="261" presetID="10" presetClass="entr" presetSubtype="0" fill="hold" grpId="0" nodeType="afterEffect">
                                  <p:stCondLst>
                                    <p:cond delay="0"/>
                                  </p:stCondLst>
                                  <p:childTnLst>
                                    <p:set>
                                      <p:cBhvr>
                                        <p:cTn id="262" dur="1" fill="hold">
                                          <p:stCondLst>
                                            <p:cond delay="0"/>
                                          </p:stCondLst>
                                        </p:cTn>
                                        <p:tgtEl>
                                          <p:spTgt spid="60"/>
                                        </p:tgtEl>
                                        <p:attrNameLst>
                                          <p:attrName>style.visibility</p:attrName>
                                        </p:attrNameLst>
                                      </p:cBhvr>
                                      <p:to>
                                        <p:strVal val="visible"/>
                                      </p:to>
                                    </p:set>
                                    <p:animEffect transition="in" filter="fade">
                                      <p:cBhvr>
                                        <p:cTn id="263" dur="200"/>
                                        <p:tgtEl>
                                          <p:spTgt spid="60"/>
                                        </p:tgtEl>
                                      </p:cBhvr>
                                    </p:animEffect>
                                  </p:childTnLst>
                                </p:cTn>
                              </p:par>
                            </p:childTnLst>
                          </p:cTn>
                        </p:par>
                        <p:par>
                          <p:cTn id="264" fill="hold">
                            <p:stCondLst>
                              <p:cond delay="13300"/>
                            </p:stCondLst>
                            <p:childTnLst>
                              <p:par>
                                <p:cTn id="265" presetID="10" presetClass="entr" presetSubtype="0" fill="hold" grpId="0" nodeType="afterEffect">
                                  <p:stCondLst>
                                    <p:cond delay="0"/>
                                  </p:stCondLst>
                                  <p:childTnLst>
                                    <p:set>
                                      <p:cBhvr>
                                        <p:cTn id="266" dur="1" fill="hold">
                                          <p:stCondLst>
                                            <p:cond delay="0"/>
                                          </p:stCondLst>
                                        </p:cTn>
                                        <p:tgtEl>
                                          <p:spTgt spid="38"/>
                                        </p:tgtEl>
                                        <p:attrNameLst>
                                          <p:attrName>style.visibility</p:attrName>
                                        </p:attrNameLst>
                                      </p:cBhvr>
                                      <p:to>
                                        <p:strVal val="visible"/>
                                      </p:to>
                                    </p:set>
                                    <p:animEffect transition="in" filter="fade">
                                      <p:cBhvr>
                                        <p:cTn id="267" dur="200"/>
                                        <p:tgtEl>
                                          <p:spTgt spid="38"/>
                                        </p:tgtEl>
                                      </p:cBhvr>
                                    </p:animEffect>
                                  </p:childTnLst>
                                </p:cTn>
                              </p:par>
                            </p:childTnLst>
                          </p:cTn>
                        </p:par>
                        <p:par>
                          <p:cTn id="268" fill="hold">
                            <p:stCondLst>
                              <p:cond delay="13500"/>
                            </p:stCondLst>
                            <p:childTnLst>
                              <p:par>
                                <p:cTn id="269" presetID="10" presetClass="entr" presetSubtype="0" fill="hold" grpId="0" nodeType="afterEffect">
                                  <p:stCondLst>
                                    <p:cond delay="0"/>
                                  </p:stCondLst>
                                  <p:childTnLst>
                                    <p:set>
                                      <p:cBhvr>
                                        <p:cTn id="270" dur="1" fill="hold">
                                          <p:stCondLst>
                                            <p:cond delay="0"/>
                                          </p:stCondLst>
                                        </p:cTn>
                                        <p:tgtEl>
                                          <p:spTgt spid="63"/>
                                        </p:tgtEl>
                                        <p:attrNameLst>
                                          <p:attrName>style.visibility</p:attrName>
                                        </p:attrNameLst>
                                      </p:cBhvr>
                                      <p:to>
                                        <p:strVal val="visible"/>
                                      </p:to>
                                    </p:set>
                                    <p:animEffect transition="in" filter="fade">
                                      <p:cBhvr>
                                        <p:cTn id="271" dur="200"/>
                                        <p:tgtEl>
                                          <p:spTgt spid="63"/>
                                        </p:tgtEl>
                                      </p:cBhvr>
                                    </p:animEffect>
                                  </p:childTnLst>
                                </p:cTn>
                              </p:par>
                            </p:childTnLst>
                          </p:cTn>
                        </p:par>
                        <p:par>
                          <p:cTn id="272" fill="hold">
                            <p:stCondLst>
                              <p:cond delay="13700"/>
                            </p:stCondLst>
                            <p:childTnLst>
                              <p:par>
                                <p:cTn id="273" presetID="10" presetClass="entr" presetSubtype="0" fill="hold" grpId="0" nodeType="afterEffect">
                                  <p:stCondLst>
                                    <p:cond delay="0"/>
                                  </p:stCondLst>
                                  <p:childTnLst>
                                    <p:set>
                                      <p:cBhvr>
                                        <p:cTn id="274" dur="1" fill="hold">
                                          <p:stCondLst>
                                            <p:cond delay="0"/>
                                          </p:stCondLst>
                                        </p:cTn>
                                        <p:tgtEl>
                                          <p:spTgt spid="84"/>
                                        </p:tgtEl>
                                        <p:attrNameLst>
                                          <p:attrName>style.visibility</p:attrName>
                                        </p:attrNameLst>
                                      </p:cBhvr>
                                      <p:to>
                                        <p:strVal val="visible"/>
                                      </p:to>
                                    </p:set>
                                    <p:animEffect transition="in" filter="fade">
                                      <p:cBhvr>
                                        <p:cTn id="275" dur="200"/>
                                        <p:tgtEl>
                                          <p:spTgt spid="84"/>
                                        </p:tgtEl>
                                      </p:cBhvr>
                                    </p:animEffect>
                                  </p:childTnLst>
                                </p:cTn>
                              </p:par>
                            </p:childTnLst>
                          </p:cTn>
                        </p:par>
                        <p:par>
                          <p:cTn id="276" fill="hold">
                            <p:stCondLst>
                              <p:cond delay="13900"/>
                            </p:stCondLst>
                            <p:childTnLst>
                              <p:par>
                                <p:cTn id="277" presetID="10" presetClass="entr" presetSubtype="0" fill="hold" grpId="0" nodeType="afterEffect">
                                  <p:stCondLst>
                                    <p:cond delay="0"/>
                                  </p:stCondLst>
                                  <p:childTnLst>
                                    <p:set>
                                      <p:cBhvr>
                                        <p:cTn id="278" dur="1" fill="hold">
                                          <p:stCondLst>
                                            <p:cond delay="0"/>
                                          </p:stCondLst>
                                        </p:cTn>
                                        <p:tgtEl>
                                          <p:spTgt spid="97"/>
                                        </p:tgtEl>
                                        <p:attrNameLst>
                                          <p:attrName>style.visibility</p:attrName>
                                        </p:attrNameLst>
                                      </p:cBhvr>
                                      <p:to>
                                        <p:strVal val="visible"/>
                                      </p:to>
                                    </p:set>
                                    <p:animEffect transition="in" filter="fade">
                                      <p:cBhvr>
                                        <p:cTn id="279" dur="200"/>
                                        <p:tgtEl>
                                          <p:spTgt spid="97"/>
                                        </p:tgtEl>
                                      </p:cBhvr>
                                    </p:animEffect>
                                  </p:childTnLst>
                                </p:cTn>
                              </p:par>
                            </p:childTnLst>
                          </p:cTn>
                        </p:par>
                        <p:par>
                          <p:cTn id="280" fill="hold">
                            <p:stCondLst>
                              <p:cond delay="14100"/>
                            </p:stCondLst>
                            <p:childTnLst>
                              <p:par>
                                <p:cTn id="281" presetID="10" presetClass="entr" presetSubtype="0" fill="hold" grpId="0" nodeType="afterEffect">
                                  <p:stCondLst>
                                    <p:cond delay="0"/>
                                  </p:stCondLst>
                                  <p:childTnLst>
                                    <p:set>
                                      <p:cBhvr>
                                        <p:cTn id="282" dur="1" fill="hold">
                                          <p:stCondLst>
                                            <p:cond delay="0"/>
                                          </p:stCondLst>
                                        </p:cTn>
                                        <p:tgtEl>
                                          <p:spTgt spid="126"/>
                                        </p:tgtEl>
                                        <p:attrNameLst>
                                          <p:attrName>style.visibility</p:attrName>
                                        </p:attrNameLst>
                                      </p:cBhvr>
                                      <p:to>
                                        <p:strVal val="visible"/>
                                      </p:to>
                                    </p:set>
                                    <p:animEffect transition="in" filter="fade">
                                      <p:cBhvr>
                                        <p:cTn id="283" dur="200"/>
                                        <p:tgtEl>
                                          <p:spTgt spid="126"/>
                                        </p:tgtEl>
                                      </p:cBhvr>
                                    </p:animEffect>
                                  </p:childTnLst>
                                </p:cTn>
                              </p:par>
                            </p:childTnLst>
                          </p:cTn>
                        </p:par>
                        <p:par>
                          <p:cTn id="284" fill="hold">
                            <p:stCondLst>
                              <p:cond delay="14300"/>
                            </p:stCondLst>
                            <p:childTnLst>
                              <p:par>
                                <p:cTn id="285" presetID="10" presetClass="entr" presetSubtype="0" fill="hold" grpId="0" nodeType="afterEffect">
                                  <p:stCondLst>
                                    <p:cond delay="0"/>
                                  </p:stCondLst>
                                  <p:childTnLst>
                                    <p:set>
                                      <p:cBhvr>
                                        <p:cTn id="286" dur="1" fill="hold">
                                          <p:stCondLst>
                                            <p:cond delay="0"/>
                                          </p:stCondLst>
                                        </p:cTn>
                                        <p:tgtEl>
                                          <p:spTgt spid="55"/>
                                        </p:tgtEl>
                                        <p:attrNameLst>
                                          <p:attrName>style.visibility</p:attrName>
                                        </p:attrNameLst>
                                      </p:cBhvr>
                                      <p:to>
                                        <p:strVal val="visible"/>
                                      </p:to>
                                    </p:set>
                                    <p:animEffect transition="in" filter="fade">
                                      <p:cBhvr>
                                        <p:cTn id="287" dur="200"/>
                                        <p:tgtEl>
                                          <p:spTgt spid="55"/>
                                        </p:tgtEl>
                                      </p:cBhvr>
                                    </p:animEffect>
                                  </p:childTnLst>
                                </p:cTn>
                              </p:par>
                            </p:childTnLst>
                          </p:cTn>
                        </p:par>
                        <p:par>
                          <p:cTn id="288" fill="hold">
                            <p:stCondLst>
                              <p:cond delay="14500"/>
                            </p:stCondLst>
                            <p:childTnLst>
                              <p:par>
                                <p:cTn id="289" presetID="10" presetClass="entr" presetSubtype="0" fill="hold" grpId="0" nodeType="afterEffect">
                                  <p:stCondLst>
                                    <p:cond delay="0"/>
                                  </p:stCondLst>
                                  <p:childTnLst>
                                    <p:set>
                                      <p:cBhvr>
                                        <p:cTn id="290" dur="1" fill="hold">
                                          <p:stCondLst>
                                            <p:cond delay="0"/>
                                          </p:stCondLst>
                                        </p:cTn>
                                        <p:tgtEl>
                                          <p:spTgt spid="109"/>
                                        </p:tgtEl>
                                        <p:attrNameLst>
                                          <p:attrName>style.visibility</p:attrName>
                                        </p:attrNameLst>
                                      </p:cBhvr>
                                      <p:to>
                                        <p:strVal val="visible"/>
                                      </p:to>
                                    </p:set>
                                    <p:animEffect transition="in" filter="fade">
                                      <p:cBhvr>
                                        <p:cTn id="291" dur="200"/>
                                        <p:tgtEl>
                                          <p:spTgt spid="109"/>
                                        </p:tgtEl>
                                      </p:cBhvr>
                                    </p:animEffect>
                                  </p:childTnLst>
                                </p:cTn>
                              </p:par>
                            </p:childTnLst>
                          </p:cTn>
                        </p:par>
                        <p:par>
                          <p:cTn id="292" fill="hold">
                            <p:stCondLst>
                              <p:cond delay="14700"/>
                            </p:stCondLst>
                            <p:childTnLst>
                              <p:par>
                                <p:cTn id="293" presetID="10" presetClass="entr" presetSubtype="0" fill="hold" grpId="0" nodeType="afterEffect">
                                  <p:stCondLst>
                                    <p:cond delay="0"/>
                                  </p:stCondLst>
                                  <p:childTnLst>
                                    <p:set>
                                      <p:cBhvr>
                                        <p:cTn id="294" dur="1" fill="hold">
                                          <p:stCondLst>
                                            <p:cond delay="0"/>
                                          </p:stCondLst>
                                        </p:cTn>
                                        <p:tgtEl>
                                          <p:spTgt spid="92"/>
                                        </p:tgtEl>
                                        <p:attrNameLst>
                                          <p:attrName>style.visibility</p:attrName>
                                        </p:attrNameLst>
                                      </p:cBhvr>
                                      <p:to>
                                        <p:strVal val="visible"/>
                                      </p:to>
                                    </p:set>
                                    <p:animEffect transition="in" filter="fade">
                                      <p:cBhvr>
                                        <p:cTn id="295" dur="2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24" grpId="0"/>
      <p:bldP spid="7" grpId="0"/>
      <p:bldP spid="14" grpId="0"/>
      <p:bldP spid="16" grpId="0"/>
      <p:bldP spid="20" grpId="0"/>
      <p:bldP spid="13" grpId="0"/>
      <p:bldP spid="27" grpId="0"/>
      <p:bldP spid="21" grpId="0"/>
      <p:bldP spid="30" grpId="0"/>
      <p:bldP spid="2" grpId="0"/>
      <p:bldP spid="31" grpId="0"/>
      <p:bldP spid="18" grpId="0"/>
      <p:bldP spid="4" grpId="0"/>
      <p:bldP spid="15" grpId="0"/>
      <p:bldP spid="9" grpId="0"/>
      <p:bldP spid="22" grpId="0"/>
      <p:bldP spid="25" grpId="0"/>
      <p:bldP spid="10" grpId="0"/>
      <p:bldP spid="3" grpId="0"/>
      <p:bldP spid="8" grpId="0"/>
      <p:bldP spid="26" grpId="0"/>
      <p:bldP spid="28" grpId="0"/>
      <p:bldP spid="6" grpId="0"/>
      <p:bldP spid="34" grpId="0"/>
      <p:bldP spid="40" grpId="0"/>
      <p:bldP spid="58" grpId="0"/>
      <p:bldP spid="59" grpId="0"/>
      <p:bldP spid="45" grpId="0"/>
      <p:bldP spid="36" grpId="0"/>
      <p:bldP spid="57" grpId="0"/>
      <p:bldP spid="32" grpId="0"/>
      <p:bldP spid="37" grpId="0"/>
      <p:bldP spid="50" grpId="0"/>
      <p:bldP spid="52" grpId="0"/>
      <p:bldP spid="33" grpId="0"/>
      <p:bldP spid="39" grpId="0"/>
      <p:bldP spid="11" grpId="0"/>
      <p:bldP spid="41" grpId="0"/>
      <p:bldP spid="47" grpId="0"/>
      <p:bldP spid="35" grpId="0"/>
      <p:bldP spid="17" grpId="0"/>
      <p:bldP spid="54" grpId="0"/>
      <p:bldP spid="43" grpId="0"/>
      <p:bldP spid="44" grpId="0"/>
      <p:bldP spid="42" grpId="0"/>
      <p:bldP spid="60" grpId="0"/>
      <p:bldP spid="38" grpId="0"/>
      <p:bldP spid="63" grpId="0"/>
      <p:bldP spid="12" grpId="0"/>
      <p:bldP spid="49" grpId="0"/>
      <p:bldP spid="62" grpId="0"/>
      <p:bldP spid="51" grpId="0"/>
      <p:bldP spid="65" grpId="0"/>
      <p:bldP spid="86" grpId="0"/>
      <p:bldP spid="68" grpId="0"/>
      <p:bldP spid="113" grpId="0"/>
      <p:bldP spid="94" grpId="0"/>
      <p:bldP spid="84" grpId="0"/>
      <p:bldP spid="99" grpId="0"/>
      <p:bldP spid="71" grpId="0"/>
      <p:bldP spid="97" grpId="0"/>
      <p:bldP spid="126" grpId="0"/>
      <p:bldP spid="55" grpId="0"/>
      <p:bldP spid="78" grpId="0"/>
      <p:bldP spid="66" grpId="0"/>
      <p:bldP spid="109" grpId="0"/>
      <p:bldP spid="92" grpId="0"/>
      <p:bldP spid="89" grpId="0"/>
      <p:bldP spid="81" grpId="0"/>
      <p:bldP spid="61"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MMC and Snap-Ins</a:t>
            </a:r>
            <a:endParaRPr lang="he-IL" dirty="0"/>
          </a:p>
        </p:txBody>
      </p:sp>
      <p:pic>
        <p:nvPicPr>
          <p:cNvPr id="185346" name="Picture 2"/>
          <p:cNvPicPr>
            <a:picLocks noGrp="1" noChangeAspect="1" noChangeArrowheads="1"/>
          </p:cNvPicPr>
          <p:nvPr>
            <p:ph idx="1"/>
          </p:nvPr>
        </p:nvPicPr>
        <p:blipFill>
          <a:blip r:embed="rId2"/>
          <a:srcRect/>
          <a:stretch>
            <a:fillRect/>
          </a:stretch>
        </p:blipFill>
        <p:spPr bwMode="auto">
          <a:xfrm>
            <a:off x="439022" y="1000108"/>
            <a:ext cx="8490696" cy="4929222"/>
          </a:xfrm>
          <a:prstGeom prst="rect">
            <a:avLst/>
          </a:prstGeom>
          <a:noFill/>
          <a:ln w="9525">
            <a:noFill/>
            <a:miter lim="800000"/>
            <a:headEnd/>
            <a:tailEnd/>
          </a:ln>
          <a:effectLst/>
        </p:spPr>
      </p:pic>
    </p:spTree>
  </p:cSld>
  <p:clrMapOvr>
    <a:masterClrMapping/>
  </p:clrMapOvr>
  <p:transition>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400" smtClean="0"/>
              <a:t>Managed Snap-Ins with MMC 3.0</a:t>
            </a:r>
            <a:endParaRPr lang="he-IL" sz="4400" dirty="0"/>
          </a:p>
        </p:txBody>
      </p:sp>
      <p:sp>
        <p:nvSpPr>
          <p:cNvPr id="3" name="Content Placeholder 2"/>
          <p:cNvSpPr>
            <a:spLocks noGrp="1"/>
          </p:cNvSpPr>
          <p:nvPr>
            <p:ph idx="1"/>
          </p:nvPr>
        </p:nvSpPr>
        <p:spPr>
          <a:xfrm>
            <a:off x="381000" y="1142984"/>
            <a:ext cx="8382000" cy="4993675"/>
          </a:xfrm>
        </p:spPr>
        <p:txBody>
          <a:bodyPr/>
          <a:lstStyle/>
          <a:p>
            <a:pPr algn="l" rtl="0"/>
            <a:r>
              <a:rPr lang="en-US" dirty="0" smtClean="0"/>
              <a:t>Authoring snap-ins in managed code:</a:t>
            </a:r>
          </a:p>
          <a:p>
            <a:pPr lvl="1" algn="l" rtl="0"/>
            <a:r>
              <a:rPr lang="en-US" sz="2800" dirty="0" err="1" smtClean="0"/>
              <a:t>Microsoft.ManagementConsole</a:t>
            </a:r>
            <a:endParaRPr lang="en-US" sz="2800" dirty="0" smtClean="0"/>
          </a:p>
          <a:p>
            <a:pPr lvl="1" algn="l" rtl="0"/>
            <a:r>
              <a:rPr lang="en-US" sz="2800" dirty="0" smtClean="0"/>
              <a:t>Derive from </a:t>
            </a:r>
            <a:r>
              <a:rPr lang="en-US" sz="2800" dirty="0" err="1" smtClean="0"/>
              <a:t>SnapInInstaller</a:t>
            </a:r>
            <a:endParaRPr lang="en-US" sz="2800" dirty="0" smtClean="0"/>
          </a:p>
          <a:p>
            <a:pPr lvl="1" algn="l" rtl="0"/>
            <a:r>
              <a:rPr lang="en-US" sz="2800" dirty="0" smtClean="0"/>
              <a:t>Derive from </a:t>
            </a:r>
            <a:r>
              <a:rPr lang="en-US" sz="2800" dirty="0" err="1" smtClean="0"/>
              <a:t>SnapIn</a:t>
            </a:r>
            <a:r>
              <a:rPr lang="en-US" sz="2800" dirty="0" smtClean="0"/>
              <a:t> and use [</a:t>
            </a:r>
            <a:r>
              <a:rPr lang="en-US" sz="2800" dirty="0" err="1" smtClean="0"/>
              <a:t>SnapInSettings</a:t>
            </a:r>
            <a:r>
              <a:rPr lang="en-US" sz="2800" dirty="0" smtClean="0"/>
              <a:t>]</a:t>
            </a:r>
          </a:p>
          <a:p>
            <a:pPr lvl="1" algn="l" rtl="0"/>
            <a:r>
              <a:rPr lang="en-US" sz="2800" dirty="0" smtClean="0"/>
              <a:t>Run InstallUtil.exe and you’re set</a:t>
            </a:r>
          </a:p>
          <a:p>
            <a:pPr lvl="1" algn="l" rtl="0"/>
            <a:endParaRPr lang="en-US" dirty="0" smtClean="0"/>
          </a:p>
          <a:p>
            <a:pPr algn="l" rtl="0"/>
            <a:r>
              <a:rPr lang="en-US" dirty="0" smtClean="0"/>
              <a:t>MMC can now integrate </a:t>
            </a:r>
            <a:r>
              <a:rPr lang="en-US" dirty="0" err="1" smtClean="0"/>
              <a:t>WinForms</a:t>
            </a:r>
            <a:r>
              <a:rPr lang="en-US" dirty="0" smtClean="0"/>
              <a:t> views</a:t>
            </a:r>
          </a:p>
          <a:p>
            <a:pPr algn="l" rtl="0"/>
            <a:endParaRPr lang="en-US" dirty="0" smtClean="0"/>
          </a:p>
          <a:p>
            <a:pPr algn="l" rtl="0"/>
            <a:r>
              <a:rPr lang="en-US" dirty="0" smtClean="0"/>
              <a:t>Managed snap-ins have the added bonus of being </a:t>
            </a:r>
            <a:r>
              <a:rPr lang="en-US" dirty="0" err="1" smtClean="0"/>
              <a:t>bitness</a:t>
            </a:r>
            <a:r>
              <a:rPr lang="en-US" dirty="0" smtClean="0"/>
              <a:t>-agnostic</a:t>
            </a:r>
            <a:endParaRPr lang="he-IL" dirty="0"/>
          </a:p>
        </p:txBody>
      </p:sp>
    </p:spTree>
  </p:cSld>
  <p:clrMapOvr>
    <a:masterClrMapping/>
  </p:clrMapOvr>
  <p:transition>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DEMO</a:t>
            </a:r>
            <a:endParaRPr lang="he-IL" dirty="0"/>
          </a:p>
        </p:txBody>
      </p:sp>
      <p:sp>
        <p:nvSpPr>
          <p:cNvPr id="5" name="Text Placeholder 4"/>
          <p:cNvSpPr>
            <a:spLocks noGrp="1"/>
          </p:cNvSpPr>
          <p:nvPr>
            <p:ph type="body" idx="1"/>
          </p:nvPr>
        </p:nvSpPr>
        <p:spPr>
          <a:xfrm>
            <a:off x="722313" y="4152133"/>
            <a:ext cx="7772400" cy="276999"/>
          </a:xfrm>
        </p:spPr>
        <p:txBody>
          <a:bodyPr/>
          <a:lstStyle/>
          <a:p>
            <a:r>
              <a:rPr lang="en-US" dirty="0" smtClean="0"/>
              <a:t>Installing a Managed Snap-In</a:t>
            </a:r>
            <a:endParaRPr lang="he-IL" dirty="0"/>
          </a:p>
        </p:txBody>
      </p:sp>
      <p:pic>
        <p:nvPicPr>
          <p:cNvPr id="186370" name="Picture 2"/>
          <p:cNvPicPr>
            <a:picLocks noChangeAspect="1" noChangeArrowheads="1"/>
          </p:cNvPicPr>
          <p:nvPr/>
        </p:nvPicPr>
        <p:blipFill>
          <a:blip r:embed="rId3"/>
          <a:srcRect/>
          <a:stretch>
            <a:fillRect/>
          </a:stretch>
        </p:blipFill>
        <p:spPr bwMode="auto">
          <a:xfrm>
            <a:off x="3691334" y="377502"/>
            <a:ext cx="5691202" cy="4472184"/>
          </a:xfrm>
          <a:prstGeom prst="rect">
            <a:avLst/>
          </a:prstGeom>
          <a:noFill/>
          <a:ln w="9525">
            <a:noFill/>
            <a:miter lim="800000"/>
            <a:headEnd/>
            <a:tailEnd/>
          </a:ln>
          <a:effectLst/>
          <a:scene3d>
            <a:camera prst="perspectiveContrastingLeftFacing"/>
            <a:lightRig rig="threePt" dir="t"/>
          </a:scene3d>
        </p:spPr>
      </p:pic>
    </p:spTree>
  </p:cSld>
  <p:clrMapOvr>
    <a:masterClrMapping/>
  </p:clrMapOvr>
  <p:transition>
    <p:cove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IIS 7.0</a:t>
            </a:r>
            <a:endParaRPr lang="he-IL" dirty="0"/>
          </a:p>
        </p:txBody>
      </p:sp>
      <p:grpSp>
        <p:nvGrpSpPr>
          <p:cNvPr id="3" name="Diagram group"/>
          <p:cNvGrpSpPr/>
          <p:nvPr/>
        </p:nvGrpSpPr>
        <p:grpSpPr>
          <a:xfrm>
            <a:off x="642910" y="2571744"/>
            <a:ext cx="1701271" cy="1701271"/>
            <a:chOff x="7090346" y="306535"/>
            <a:chExt cx="1701271" cy="1701271"/>
          </a:xfrm>
          <a:scene3d>
            <a:camera prst="perspectiveLeft" zoom="91000"/>
            <a:lightRig rig="threePt" dir="t">
              <a:rot lat="0" lon="0" rev="20640000"/>
            </a:lightRig>
          </a:scene3d>
        </p:grpSpPr>
        <p:sp>
          <p:nvSpPr>
            <p:cNvPr id="4" name="Oval 3"/>
            <p:cNvSpPr/>
            <p:nvPr/>
          </p:nvSpPr>
          <p:spPr>
            <a:xfrm>
              <a:off x="7090346" y="306535"/>
              <a:ext cx="1701271" cy="1701271"/>
            </a:xfrm>
            <a:prstGeom prst="ellipse">
              <a:avLst/>
            </a:prstGeom>
            <a:blipFill rotWithShape="0">
              <a:blip r:embed="rId2" cstate="print"/>
              <a:stretch>
                <a:fillRect/>
              </a:stretch>
            </a:blipFill>
            <a:sp3d z="57200" extrusionH="10600" prstMaterial="plastic">
              <a:bevelT w="101600" h="8600" prst="relaxedInset"/>
              <a:bevelB w="8600" h="8600" prst="relaxedInset"/>
            </a:sp3d>
          </p:spPr>
          <p:style>
            <a:lnRef idx="0">
              <a:schemeClr val="lt1">
                <a:hueOff val="0"/>
                <a:satOff val="0"/>
                <a:lumOff val="0"/>
                <a:alphaOff val="0"/>
              </a:schemeClr>
            </a:lnRef>
            <a:fillRef idx="1">
              <a:scrgbClr r="0" g="0" b="0"/>
            </a:fillRef>
            <a:effectRef idx="1">
              <a:schemeClr val="accent2">
                <a:tint val="50000"/>
                <a:hueOff val="-10858560"/>
                <a:satOff val="31699"/>
                <a:lumOff val="4377"/>
                <a:alphaOff val="0"/>
              </a:schemeClr>
            </a:effectRef>
            <a:fontRef idx="minor">
              <a:schemeClr val="lt1">
                <a:hueOff val="0"/>
                <a:satOff val="0"/>
                <a:lumOff val="0"/>
                <a:alphaOff val="0"/>
              </a:schemeClr>
            </a:fontRef>
          </p:style>
        </p:sp>
      </p:grpSp>
      <p:sp>
        <p:nvSpPr>
          <p:cNvPr id="5" name="TextBox 4"/>
          <p:cNvSpPr txBox="1"/>
          <p:nvPr/>
        </p:nvSpPr>
        <p:spPr>
          <a:xfrm>
            <a:off x="2214546" y="3078304"/>
            <a:ext cx="5072098" cy="707886"/>
          </a:xfrm>
          <a:prstGeom prst="rect">
            <a:avLst/>
          </a:prstGeom>
        </p:spPr>
        <p:txBody>
          <a:bodyPr wrap="square" rtlCol="1">
            <a:spAutoFit/>
          </a:bodyPr>
          <a:lstStyle/>
          <a:p>
            <a:r>
              <a:rPr lang="en-US" sz="4000" dirty="0" smtClean="0">
                <a:solidFill>
                  <a:schemeClr val="bg1"/>
                </a:solidFill>
              </a:rPr>
              <a:t>Management</a:t>
            </a:r>
            <a:endParaRPr lang="he-IL" sz="4000" dirty="0" err="1" smtClean="0">
              <a:solidFill>
                <a:schemeClr val="bg1"/>
              </a:solidFill>
            </a:endParaRPr>
          </a:p>
        </p:txBody>
      </p:sp>
      <p:sp>
        <p:nvSpPr>
          <p:cNvPr id="6" name="Rounded Rectangle 5"/>
          <p:cNvSpPr/>
          <p:nvPr/>
        </p:nvSpPr>
        <p:spPr bwMode="auto">
          <a:xfrm>
            <a:off x="7833466" y="192280"/>
            <a:ext cx="1453442" cy="4143404"/>
          </a:xfrm>
          <a:prstGeom prst="roundRect">
            <a:avLst/>
          </a:prstGeom>
          <a:solidFill>
            <a:schemeClr val="accent2">
              <a:lumMod val="20000"/>
              <a:lumOff val="8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he-IL"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7762028" y="263718"/>
            <a:ext cx="1500166" cy="4031873"/>
          </a:xfrm>
          <a:prstGeom prst="rect">
            <a:avLst/>
          </a:prstGeom>
        </p:spPr>
        <p:txBody>
          <a:bodyPr wrap="square" rtlCol="1">
            <a:spAutoFit/>
          </a:bodyPr>
          <a:lstStyle/>
          <a:p>
            <a:pPr algn="ctr"/>
            <a:r>
              <a:rPr lang="en-US" b="1" dirty="0" smtClean="0">
                <a:solidFill>
                  <a:schemeClr val="bg2">
                    <a:lumMod val="60000"/>
                    <a:lumOff val="40000"/>
                  </a:schemeClr>
                </a:solidFill>
                <a:effectLst/>
              </a:rPr>
              <a:t>Intro</a:t>
            </a:r>
          </a:p>
          <a:p>
            <a:pPr algn="ctr"/>
            <a:r>
              <a:rPr lang="en-US" b="1" dirty="0" smtClean="0">
                <a:solidFill>
                  <a:schemeClr val="tx1">
                    <a:lumMod val="60000"/>
                    <a:lumOff val="40000"/>
                  </a:schemeClr>
                </a:solidFill>
                <a:effectLst/>
              </a:rPr>
              <a:t>RM</a:t>
            </a:r>
          </a:p>
          <a:p>
            <a:pPr algn="ctr"/>
            <a:r>
              <a:rPr lang="en-US" b="1" dirty="0" smtClean="0">
                <a:solidFill>
                  <a:schemeClr val="tx1">
                    <a:lumMod val="60000"/>
                    <a:lumOff val="40000"/>
                  </a:schemeClr>
                </a:solidFill>
                <a:effectLst/>
              </a:rPr>
              <a:t>KTM</a:t>
            </a:r>
          </a:p>
          <a:p>
            <a:pPr algn="ctr"/>
            <a:r>
              <a:rPr lang="en-US" b="1" dirty="0" smtClean="0">
                <a:solidFill>
                  <a:schemeClr val="tx1">
                    <a:lumMod val="60000"/>
                    <a:lumOff val="40000"/>
                  </a:schemeClr>
                </a:solidFill>
                <a:effectLst/>
              </a:rPr>
              <a:t>Threading</a:t>
            </a:r>
          </a:p>
          <a:p>
            <a:pPr algn="ctr"/>
            <a:r>
              <a:rPr lang="en-US" b="1" dirty="0" smtClean="0">
                <a:solidFill>
                  <a:schemeClr val="tx1">
                    <a:lumMod val="60000"/>
                    <a:lumOff val="40000"/>
                  </a:schemeClr>
                </a:solidFill>
                <a:effectLst/>
              </a:rPr>
              <a:t>Synch</a:t>
            </a:r>
          </a:p>
          <a:p>
            <a:pPr algn="ctr"/>
            <a:r>
              <a:rPr lang="en-US" b="1" dirty="0" smtClean="0">
                <a:solidFill>
                  <a:schemeClr val="tx1">
                    <a:lumMod val="60000"/>
                    <a:lumOff val="40000"/>
                  </a:schemeClr>
                </a:solidFill>
                <a:effectLst/>
              </a:rPr>
              <a:t>I/O</a:t>
            </a:r>
          </a:p>
          <a:p>
            <a:pPr algn="ctr"/>
            <a:r>
              <a:rPr lang="en-US" b="1" dirty="0" smtClean="0">
                <a:solidFill>
                  <a:schemeClr val="tx1">
                    <a:lumMod val="60000"/>
                    <a:lumOff val="40000"/>
                  </a:schemeClr>
                </a:solidFill>
                <a:effectLst/>
              </a:rPr>
              <a:t>Network</a:t>
            </a:r>
          </a:p>
          <a:p>
            <a:pPr algn="ctr"/>
            <a:r>
              <a:rPr lang="en-US" b="1" dirty="0" smtClean="0">
                <a:solidFill>
                  <a:schemeClr val="tx1">
                    <a:lumMod val="60000"/>
                    <a:lumOff val="40000"/>
                  </a:schemeClr>
                </a:solidFill>
                <a:effectLst/>
              </a:rPr>
              <a:t>Task </a:t>
            </a:r>
            <a:r>
              <a:rPr lang="en-US" b="1" dirty="0" err="1" smtClean="0">
                <a:solidFill>
                  <a:schemeClr val="tx1">
                    <a:lumMod val="60000"/>
                    <a:lumOff val="40000"/>
                  </a:schemeClr>
                </a:solidFill>
                <a:effectLst/>
              </a:rPr>
              <a:t>Sched</a:t>
            </a:r>
            <a:endParaRPr lang="en-US" b="1" dirty="0" smtClean="0">
              <a:solidFill>
                <a:schemeClr val="tx1">
                  <a:lumMod val="60000"/>
                  <a:lumOff val="40000"/>
                </a:schemeClr>
              </a:solidFill>
              <a:effectLst/>
            </a:endParaRPr>
          </a:p>
          <a:p>
            <a:pPr algn="ctr"/>
            <a:r>
              <a:rPr lang="en-US" b="1" dirty="0" smtClean="0">
                <a:solidFill>
                  <a:schemeClr val="tx1">
                    <a:lumMod val="60000"/>
                    <a:lumOff val="40000"/>
                  </a:schemeClr>
                </a:solidFill>
                <a:effectLst/>
              </a:rPr>
              <a:t>MMC</a:t>
            </a:r>
          </a:p>
          <a:p>
            <a:pPr algn="ctr"/>
            <a:r>
              <a:rPr lang="en-US" b="1" dirty="0" smtClean="0">
                <a:solidFill>
                  <a:srgbClr val="FF0000"/>
                </a:solidFill>
                <a:effectLst/>
              </a:rPr>
              <a:t>IIS</a:t>
            </a:r>
          </a:p>
          <a:p>
            <a:pPr algn="ctr"/>
            <a:r>
              <a:rPr lang="en-US" b="1" dirty="0" smtClean="0">
                <a:solidFill>
                  <a:schemeClr val="bg1"/>
                </a:solidFill>
                <a:effectLst/>
              </a:rPr>
              <a:t>Summary</a:t>
            </a:r>
            <a:endParaRPr lang="he-IL" b="1" dirty="0" smtClean="0">
              <a:solidFill>
                <a:schemeClr val="bg1"/>
              </a:solidFill>
              <a:effectLst/>
            </a:endParaRPr>
          </a:p>
        </p:txBody>
      </p:sp>
    </p:spTree>
  </p:cSld>
  <p:clrMapOvr>
    <a:masterClrMapping/>
  </p:clrMapOvr>
  <p:transition>
    <p:cove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Motivation</a:t>
            </a:r>
            <a:endParaRPr lang="he-IL" dirty="0"/>
          </a:p>
        </p:txBody>
      </p:sp>
      <p:sp>
        <p:nvSpPr>
          <p:cNvPr id="5" name="Content Placeholder 4"/>
          <p:cNvSpPr>
            <a:spLocks noGrp="1"/>
          </p:cNvSpPr>
          <p:nvPr>
            <p:ph idx="1"/>
          </p:nvPr>
        </p:nvSpPr>
        <p:spPr>
          <a:xfrm>
            <a:off x="381000" y="1411552"/>
            <a:ext cx="8382000" cy="2894639"/>
          </a:xfrm>
        </p:spPr>
        <p:txBody>
          <a:bodyPr/>
          <a:lstStyle/>
          <a:p>
            <a:pPr algn="l" rtl="0"/>
            <a:r>
              <a:rPr lang="en-US" dirty="0" smtClean="0"/>
              <a:t>Providing an extensible and manageable Web server platform for a multitude of applications</a:t>
            </a:r>
          </a:p>
          <a:p>
            <a:pPr lvl="1" algn="l" rtl="0"/>
            <a:r>
              <a:rPr lang="en-US" dirty="0" smtClean="0"/>
              <a:t>A completely modular web server</a:t>
            </a:r>
          </a:p>
          <a:p>
            <a:pPr lvl="1" algn="l" rtl="0"/>
            <a:r>
              <a:rPr lang="en-US" dirty="0" smtClean="0"/>
              <a:t>Delegated management of web sites</a:t>
            </a:r>
          </a:p>
          <a:p>
            <a:pPr lvl="1" algn="l" rtl="0"/>
            <a:r>
              <a:rPr lang="en-US" dirty="0" smtClean="0"/>
              <a:t>Diagnostic features and management APIs</a:t>
            </a:r>
          </a:p>
        </p:txBody>
      </p:sp>
      <p:pic>
        <p:nvPicPr>
          <p:cNvPr id="284674" name="Picture 2" descr="http://www.alanbauer.com/images/Patterns%20in%20Nature/Spider%20web%20with%20dew.jpg"/>
          <p:cNvPicPr>
            <a:picLocks noChangeAspect="1" noChangeArrowheads="1"/>
          </p:cNvPicPr>
          <p:nvPr/>
        </p:nvPicPr>
        <p:blipFill>
          <a:blip r:embed="rId2"/>
          <a:srcRect/>
          <a:stretch>
            <a:fillRect/>
          </a:stretch>
        </p:blipFill>
        <p:spPr bwMode="auto">
          <a:xfrm>
            <a:off x="2714612" y="4217763"/>
            <a:ext cx="3921144" cy="2640237"/>
          </a:xfrm>
          <a:prstGeom prst="ellipse">
            <a:avLst/>
          </a:prstGeom>
          <a:ln>
            <a:noFill/>
          </a:ln>
          <a:effectLst>
            <a:softEdge rad="112500"/>
          </a:effectLst>
        </p:spPr>
      </p:pic>
    </p:spTree>
  </p:cSld>
  <p:clrMapOvr>
    <a:masterClrMapping/>
  </p:clrMapOvr>
  <p:transition>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p:txBody>
          <a:bodyPr>
            <a:noAutofit/>
          </a:bodyPr>
          <a:lstStyle/>
          <a:p>
            <a:r>
              <a:rPr lang="en-US" dirty="0" smtClean="0"/>
              <a:t>IIS Architecture</a:t>
            </a:r>
          </a:p>
        </p:txBody>
      </p:sp>
      <p:sp>
        <p:nvSpPr>
          <p:cNvPr id="235528" name="AutoShape 8"/>
          <p:cNvSpPr>
            <a:spLocks noChangeArrowheads="1"/>
          </p:cNvSpPr>
          <p:nvPr/>
        </p:nvSpPr>
        <p:spPr bwMode="invGray">
          <a:xfrm>
            <a:off x="755650" y="4681538"/>
            <a:ext cx="2730500" cy="391597"/>
          </a:xfrm>
          <a:prstGeom prst="roundRect">
            <a:avLst>
              <a:gd name="adj" fmla="val 16667"/>
            </a:avLst>
          </a:prstGeom>
          <a:solidFill>
            <a:srgbClr val="1D154B">
              <a:alpha val="30196"/>
            </a:srgbClr>
          </a:solidFill>
          <a:ln w="12700" algn="ctr">
            <a:noFill/>
            <a:round/>
            <a:headEnd/>
            <a:tailEnd/>
          </a:ln>
        </p:spPr>
        <p:txBody>
          <a:bodyPr lIns="91436" tIns="45718" rIns="91436" bIns="45718" anchor="ctr">
            <a:spAutoFit/>
          </a:bodyPr>
          <a:lstStyle/>
          <a:p>
            <a:pPr algn="ctr">
              <a:lnSpc>
                <a:spcPct val="85000"/>
              </a:lnSpc>
              <a:spcBef>
                <a:spcPct val="20000"/>
              </a:spcBef>
            </a:pPr>
            <a:r>
              <a:rPr lang="en-US" sz="2000" b="1" dirty="0">
                <a:solidFill>
                  <a:schemeClr val="tx2"/>
                </a:solidFill>
                <a:effectLst/>
              </a:rPr>
              <a:t>Send Response</a:t>
            </a:r>
          </a:p>
        </p:txBody>
      </p:sp>
      <p:sp>
        <p:nvSpPr>
          <p:cNvPr id="235529" name="AutoShape 9"/>
          <p:cNvSpPr>
            <a:spLocks noChangeArrowheads="1"/>
          </p:cNvSpPr>
          <p:nvPr/>
        </p:nvSpPr>
        <p:spPr bwMode="invGray">
          <a:xfrm>
            <a:off x="809626" y="5027613"/>
            <a:ext cx="854075" cy="334962"/>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n-US" b="1" dirty="0">
                <a:solidFill>
                  <a:schemeClr val="tx2"/>
                </a:solidFill>
                <a:effectLst/>
              </a:rPr>
              <a:t>Log</a:t>
            </a:r>
          </a:p>
        </p:txBody>
      </p:sp>
      <p:sp>
        <p:nvSpPr>
          <p:cNvPr id="235530" name="AutoShape 10"/>
          <p:cNvSpPr>
            <a:spLocks noChangeArrowheads="1"/>
          </p:cNvSpPr>
          <p:nvPr/>
        </p:nvSpPr>
        <p:spPr bwMode="invGray">
          <a:xfrm>
            <a:off x="2190751" y="5027613"/>
            <a:ext cx="1254125" cy="334962"/>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n-US" b="1" dirty="0">
                <a:solidFill>
                  <a:schemeClr val="tx2"/>
                </a:solidFill>
                <a:effectLst/>
              </a:rPr>
              <a:t>Compress</a:t>
            </a:r>
          </a:p>
        </p:txBody>
      </p:sp>
      <p:sp>
        <p:nvSpPr>
          <p:cNvPr id="235531" name="AutoShape 11"/>
          <p:cNvSpPr>
            <a:spLocks noChangeArrowheads="1"/>
          </p:cNvSpPr>
          <p:nvPr/>
        </p:nvSpPr>
        <p:spPr bwMode="invGray">
          <a:xfrm>
            <a:off x="819151" y="2265363"/>
            <a:ext cx="854075" cy="334962"/>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n-US" b="1" dirty="0">
                <a:solidFill>
                  <a:schemeClr val="tx2"/>
                </a:solidFill>
                <a:effectLst/>
              </a:rPr>
              <a:t>NTLM</a:t>
            </a:r>
          </a:p>
        </p:txBody>
      </p:sp>
      <p:sp>
        <p:nvSpPr>
          <p:cNvPr id="235532" name="AutoShape 12"/>
          <p:cNvSpPr>
            <a:spLocks noChangeArrowheads="1"/>
          </p:cNvSpPr>
          <p:nvPr/>
        </p:nvSpPr>
        <p:spPr bwMode="invGray">
          <a:xfrm>
            <a:off x="1704976" y="2265363"/>
            <a:ext cx="854075" cy="334962"/>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n-US" b="1" dirty="0">
                <a:solidFill>
                  <a:schemeClr val="tx2"/>
                </a:solidFill>
                <a:effectLst/>
              </a:rPr>
              <a:t>Basic</a:t>
            </a:r>
          </a:p>
        </p:txBody>
      </p:sp>
      <p:sp>
        <p:nvSpPr>
          <p:cNvPr id="235533" name="AutoShape 13"/>
          <p:cNvSpPr>
            <a:spLocks noChangeArrowheads="1"/>
          </p:cNvSpPr>
          <p:nvPr/>
        </p:nvSpPr>
        <p:spPr bwMode="invGray">
          <a:xfrm>
            <a:off x="741363" y="2932114"/>
            <a:ext cx="1512887" cy="1464226"/>
          </a:xfrm>
          <a:prstGeom prst="roundRect">
            <a:avLst>
              <a:gd name="adj" fmla="val 16667"/>
            </a:avLst>
          </a:prstGeom>
          <a:solidFill>
            <a:srgbClr val="1D154B">
              <a:alpha val="30196"/>
            </a:srgbClr>
          </a:solidFill>
          <a:ln w="12700" algn="ctr">
            <a:noFill/>
            <a:round/>
            <a:headEnd/>
            <a:tailEnd/>
          </a:ln>
        </p:spPr>
        <p:txBody>
          <a:bodyPr lIns="45718" tIns="45718" rIns="45718" bIns="45718" anchor="ctr">
            <a:spAutoFit/>
          </a:bodyPr>
          <a:lstStyle/>
          <a:p>
            <a:pPr algn="ctr">
              <a:lnSpc>
                <a:spcPct val="85000"/>
              </a:lnSpc>
              <a:spcBef>
                <a:spcPct val="20000"/>
              </a:spcBef>
            </a:pPr>
            <a:endParaRPr lang="en-US" sz="2000" b="1" dirty="0">
              <a:solidFill>
                <a:schemeClr val="tx2"/>
              </a:solidFill>
              <a:effectLst/>
            </a:endParaRPr>
          </a:p>
          <a:p>
            <a:pPr algn="ctr">
              <a:lnSpc>
                <a:spcPct val="85000"/>
              </a:lnSpc>
              <a:spcBef>
                <a:spcPct val="20000"/>
              </a:spcBef>
            </a:pPr>
            <a:r>
              <a:rPr lang="en-US" sz="2000" b="1" dirty="0">
                <a:solidFill>
                  <a:schemeClr val="tx2"/>
                </a:solidFill>
                <a:effectLst/>
              </a:rPr>
              <a:t>Determine </a:t>
            </a:r>
          </a:p>
          <a:p>
            <a:pPr algn="ctr">
              <a:lnSpc>
                <a:spcPct val="85000"/>
              </a:lnSpc>
              <a:spcBef>
                <a:spcPct val="20000"/>
              </a:spcBef>
            </a:pPr>
            <a:r>
              <a:rPr lang="en-US" sz="2000" b="1" dirty="0">
                <a:solidFill>
                  <a:schemeClr val="tx2"/>
                </a:solidFill>
                <a:effectLst/>
              </a:rPr>
              <a:t>Handler</a:t>
            </a:r>
          </a:p>
          <a:p>
            <a:pPr algn="ctr">
              <a:lnSpc>
                <a:spcPct val="85000"/>
              </a:lnSpc>
              <a:spcBef>
                <a:spcPct val="20000"/>
              </a:spcBef>
            </a:pPr>
            <a:endParaRPr lang="en-US" sz="2000" b="1" dirty="0">
              <a:solidFill>
                <a:schemeClr val="tx2"/>
              </a:solidFill>
              <a:effectLst/>
            </a:endParaRPr>
          </a:p>
        </p:txBody>
      </p:sp>
      <p:sp>
        <p:nvSpPr>
          <p:cNvPr id="235534" name="AutoShape 14"/>
          <p:cNvSpPr>
            <a:spLocks noChangeArrowheads="1"/>
          </p:cNvSpPr>
          <p:nvPr/>
        </p:nvSpPr>
        <p:spPr bwMode="invGray">
          <a:xfrm>
            <a:off x="2636838" y="2978150"/>
            <a:ext cx="854075" cy="334963"/>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n-US" b="1" dirty="0">
                <a:solidFill>
                  <a:schemeClr val="tx2"/>
                </a:solidFill>
                <a:effectLst/>
              </a:rPr>
              <a:t>CGI</a:t>
            </a:r>
          </a:p>
        </p:txBody>
      </p:sp>
      <p:sp>
        <p:nvSpPr>
          <p:cNvPr id="235535" name="AutoShape 15"/>
          <p:cNvSpPr>
            <a:spLocks noChangeArrowheads="1"/>
          </p:cNvSpPr>
          <p:nvPr/>
        </p:nvSpPr>
        <p:spPr bwMode="invGray">
          <a:xfrm>
            <a:off x="2636838" y="3368675"/>
            <a:ext cx="874712" cy="565150"/>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n-US" b="1" dirty="0">
                <a:solidFill>
                  <a:schemeClr val="tx2"/>
                </a:solidFill>
                <a:effectLst/>
              </a:rPr>
              <a:t>Static File</a:t>
            </a:r>
          </a:p>
        </p:txBody>
      </p:sp>
      <p:sp>
        <p:nvSpPr>
          <p:cNvPr id="235536" name="AutoShape 16"/>
          <p:cNvSpPr>
            <a:spLocks noChangeArrowheads="1"/>
          </p:cNvSpPr>
          <p:nvPr/>
        </p:nvSpPr>
        <p:spPr bwMode="invGray">
          <a:xfrm>
            <a:off x="2646363" y="3997325"/>
            <a:ext cx="854075" cy="334963"/>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n-US" b="1" dirty="0">
                <a:solidFill>
                  <a:schemeClr val="tx2"/>
                </a:solidFill>
                <a:effectLst/>
              </a:rPr>
              <a:t>ISAPI</a:t>
            </a:r>
          </a:p>
        </p:txBody>
      </p:sp>
      <p:sp>
        <p:nvSpPr>
          <p:cNvPr id="235537" name="AutoShape 17"/>
          <p:cNvSpPr>
            <a:spLocks noChangeArrowheads="1"/>
          </p:cNvSpPr>
          <p:nvPr/>
        </p:nvSpPr>
        <p:spPr bwMode="invGray">
          <a:xfrm>
            <a:off x="755650" y="1908175"/>
            <a:ext cx="2730500" cy="391597"/>
          </a:xfrm>
          <a:prstGeom prst="roundRect">
            <a:avLst>
              <a:gd name="adj" fmla="val 16667"/>
            </a:avLst>
          </a:prstGeom>
          <a:solidFill>
            <a:srgbClr val="1D154B">
              <a:alpha val="30196"/>
            </a:srgbClr>
          </a:solidFill>
          <a:ln w="9525" algn="ctr">
            <a:noFill/>
            <a:round/>
            <a:headEnd/>
            <a:tailEnd/>
          </a:ln>
        </p:spPr>
        <p:txBody>
          <a:bodyPr lIns="91436" tIns="45718" rIns="91436" bIns="45718" anchor="ctr">
            <a:spAutoFit/>
          </a:bodyPr>
          <a:lstStyle/>
          <a:p>
            <a:pPr algn="ctr">
              <a:lnSpc>
                <a:spcPct val="85000"/>
              </a:lnSpc>
              <a:spcBef>
                <a:spcPct val="20000"/>
              </a:spcBef>
            </a:pPr>
            <a:r>
              <a:rPr lang="en-US" sz="2000" b="1" dirty="0">
                <a:solidFill>
                  <a:schemeClr val="tx2"/>
                </a:solidFill>
                <a:effectLst/>
              </a:rPr>
              <a:t>Authentication</a:t>
            </a:r>
          </a:p>
        </p:txBody>
      </p:sp>
      <p:sp>
        <p:nvSpPr>
          <p:cNvPr id="235538" name="AutoShape 18"/>
          <p:cNvSpPr>
            <a:spLocks noChangeArrowheads="1"/>
          </p:cNvSpPr>
          <p:nvPr/>
        </p:nvSpPr>
        <p:spPr bwMode="invGray">
          <a:xfrm>
            <a:off x="2595563" y="2268538"/>
            <a:ext cx="850900" cy="334962"/>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n-US" b="1" dirty="0">
                <a:solidFill>
                  <a:schemeClr val="tx2"/>
                </a:solidFill>
                <a:effectLst/>
              </a:rPr>
              <a:t>Anon</a:t>
            </a:r>
          </a:p>
        </p:txBody>
      </p:sp>
      <p:sp>
        <p:nvSpPr>
          <p:cNvPr id="235539" name="AutoShape 19"/>
          <p:cNvSpPr>
            <a:spLocks noChangeArrowheads="1"/>
          </p:cNvSpPr>
          <p:nvPr/>
        </p:nvSpPr>
        <p:spPr bwMode="invGray">
          <a:xfrm>
            <a:off x="755650" y="4999038"/>
            <a:ext cx="2730500" cy="354012"/>
          </a:xfrm>
          <a:prstGeom prst="roundRect">
            <a:avLst>
              <a:gd name="adj" fmla="val 0"/>
            </a:avLst>
          </a:prstGeom>
          <a:solidFill>
            <a:schemeClr val="tx1">
              <a:alpha val="30196"/>
            </a:schemeClr>
          </a:solidFill>
          <a:ln w="3175" algn="ctr">
            <a:solidFill>
              <a:schemeClr val="tx1"/>
            </a:solidFill>
            <a:round/>
            <a:headEnd/>
            <a:tailEnd/>
          </a:ln>
        </p:spPr>
        <p:txBody>
          <a:bodyPr lIns="91436" tIns="45718" rIns="91436" bIns="45718" anchor="ctr">
            <a:spAutoFit/>
          </a:bodyPr>
          <a:lstStyle/>
          <a:p>
            <a:pPr algn="ctr">
              <a:lnSpc>
                <a:spcPct val="85000"/>
              </a:lnSpc>
              <a:spcBef>
                <a:spcPct val="20000"/>
              </a:spcBef>
            </a:pPr>
            <a:r>
              <a:rPr lang="en-US" sz="2000" b="1" dirty="0" err="1">
                <a:solidFill>
                  <a:schemeClr val="tx2"/>
                </a:solidFill>
                <a:effectLst/>
              </a:rPr>
              <a:t>SendResponse</a:t>
            </a:r>
            <a:endParaRPr lang="en-US" sz="2000" b="1" dirty="0">
              <a:solidFill>
                <a:schemeClr val="tx2"/>
              </a:solidFill>
              <a:effectLst/>
            </a:endParaRPr>
          </a:p>
        </p:txBody>
      </p:sp>
      <p:sp>
        <p:nvSpPr>
          <p:cNvPr id="235540" name="AutoShape 20"/>
          <p:cNvSpPr>
            <a:spLocks noChangeArrowheads="1"/>
          </p:cNvSpPr>
          <p:nvPr/>
        </p:nvSpPr>
        <p:spPr bwMode="invGray">
          <a:xfrm>
            <a:off x="755650" y="1920875"/>
            <a:ext cx="2730500" cy="354013"/>
          </a:xfrm>
          <a:prstGeom prst="roundRect">
            <a:avLst>
              <a:gd name="adj" fmla="val 0"/>
            </a:avLst>
          </a:prstGeom>
          <a:solidFill>
            <a:schemeClr val="tx1">
              <a:alpha val="30196"/>
            </a:schemeClr>
          </a:solidFill>
          <a:ln w="3175" algn="ctr">
            <a:solidFill>
              <a:schemeClr val="tx1"/>
            </a:solidFill>
            <a:round/>
            <a:headEnd/>
            <a:tailEnd/>
          </a:ln>
        </p:spPr>
        <p:txBody>
          <a:bodyPr lIns="91436" tIns="45718" rIns="91436" bIns="45718" anchor="ctr">
            <a:spAutoFit/>
          </a:bodyPr>
          <a:lstStyle/>
          <a:p>
            <a:pPr algn="ctr">
              <a:lnSpc>
                <a:spcPct val="85000"/>
              </a:lnSpc>
              <a:spcBef>
                <a:spcPct val="20000"/>
              </a:spcBef>
            </a:pPr>
            <a:r>
              <a:rPr lang="en-US" sz="2000" b="1" dirty="0">
                <a:solidFill>
                  <a:schemeClr val="tx2"/>
                </a:solidFill>
                <a:effectLst/>
              </a:rPr>
              <a:t>Authentication</a:t>
            </a:r>
          </a:p>
        </p:txBody>
      </p:sp>
      <p:sp>
        <p:nvSpPr>
          <p:cNvPr id="235541" name="AutoShape 21"/>
          <p:cNvSpPr>
            <a:spLocks noChangeArrowheads="1"/>
          </p:cNvSpPr>
          <p:nvPr/>
        </p:nvSpPr>
        <p:spPr bwMode="invGray">
          <a:xfrm>
            <a:off x="765175" y="2389188"/>
            <a:ext cx="2730500" cy="350837"/>
          </a:xfrm>
          <a:prstGeom prst="roundRect">
            <a:avLst>
              <a:gd name="adj" fmla="val 0"/>
            </a:avLst>
          </a:prstGeom>
          <a:solidFill>
            <a:schemeClr val="tx1">
              <a:alpha val="30196"/>
            </a:schemeClr>
          </a:solidFill>
          <a:ln w="9525" algn="ctr">
            <a:noFill/>
            <a:round/>
            <a:headEnd/>
            <a:tailEnd/>
          </a:ln>
        </p:spPr>
        <p:txBody>
          <a:bodyPr lIns="91436" tIns="45718" rIns="91436" bIns="45718" anchor="ctr">
            <a:spAutoFit/>
          </a:bodyPr>
          <a:lstStyle/>
          <a:p>
            <a:pPr algn="ctr">
              <a:lnSpc>
                <a:spcPct val="85000"/>
              </a:lnSpc>
              <a:spcBef>
                <a:spcPct val="20000"/>
              </a:spcBef>
            </a:pPr>
            <a:r>
              <a:rPr lang="en-US" sz="2000" dirty="0">
                <a:solidFill>
                  <a:schemeClr val="tx2"/>
                </a:solidFill>
                <a:effectLst/>
              </a:rPr>
              <a:t>Authorization</a:t>
            </a:r>
          </a:p>
        </p:txBody>
      </p:sp>
      <p:sp>
        <p:nvSpPr>
          <p:cNvPr id="235542" name="AutoShape 22"/>
          <p:cNvSpPr>
            <a:spLocks noChangeArrowheads="1"/>
          </p:cNvSpPr>
          <p:nvPr/>
        </p:nvSpPr>
        <p:spPr bwMode="invGray">
          <a:xfrm>
            <a:off x="765175" y="2865438"/>
            <a:ext cx="2730500" cy="350837"/>
          </a:xfrm>
          <a:prstGeom prst="roundRect">
            <a:avLst>
              <a:gd name="adj" fmla="val 0"/>
            </a:avLst>
          </a:prstGeom>
          <a:solidFill>
            <a:schemeClr val="tx1">
              <a:alpha val="30196"/>
            </a:schemeClr>
          </a:solidFill>
          <a:ln w="9525" algn="ctr">
            <a:noFill/>
            <a:round/>
            <a:headEnd/>
            <a:tailEnd/>
          </a:ln>
        </p:spPr>
        <p:txBody>
          <a:bodyPr lIns="91436" tIns="45718" rIns="91436" bIns="45718" anchor="ctr">
            <a:spAutoFit/>
          </a:bodyPr>
          <a:lstStyle/>
          <a:p>
            <a:pPr algn="ctr">
              <a:lnSpc>
                <a:spcPct val="85000"/>
              </a:lnSpc>
              <a:spcBef>
                <a:spcPct val="20000"/>
              </a:spcBef>
            </a:pPr>
            <a:r>
              <a:rPr lang="en-US" sz="2000" dirty="0" err="1">
                <a:solidFill>
                  <a:schemeClr val="tx2"/>
                </a:solidFill>
                <a:effectLst/>
              </a:rPr>
              <a:t>ResolveCache</a:t>
            </a:r>
            <a:endParaRPr lang="en-US" sz="2000" dirty="0">
              <a:solidFill>
                <a:schemeClr val="tx2"/>
              </a:solidFill>
              <a:effectLst/>
            </a:endParaRPr>
          </a:p>
        </p:txBody>
      </p:sp>
      <p:sp>
        <p:nvSpPr>
          <p:cNvPr id="235543" name="AutoShape 23"/>
          <p:cNvSpPr>
            <a:spLocks noChangeArrowheads="1"/>
          </p:cNvSpPr>
          <p:nvPr/>
        </p:nvSpPr>
        <p:spPr bwMode="invGray">
          <a:xfrm>
            <a:off x="757238" y="3609975"/>
            <a:ext cx="2743200" cy="477052"/>
          </a:xfrm>
          <a:prstGeom prst="roundRect">
            <a:avLst>
              <a:gd name="adj" fmla="val 0"/>
            </a:avLst>
          </a:prstGeom>
          <a:solidFill>
            <a:schemeClr val="tx1">
              <a:alpha val="30196"/>
            </a:schemeClr>
          </a:solidFill>
          <a:ln w="3175" algn="ctr">
            <a:solidFill>
              <a:schemeClr val="tx1"/>
            </a:solidFill>
            <a:round/>
            <a:headEnd/>
            <a:tailEnd/>
          </a:ln>
        </p:spPr>
        <p:txBody>
          <a:bodyPr lIns="91436" tIns="0" rIns="91436" bIns="45718" anchorCtr="1">
            <a:spAutoFit/>
          </a:bodyPr>
          <a:lstStyle/>
          <a:p>
            <a:pPr algn="ctr">
              <a:lnSpc>
                <a:spcPct val="140000"/>
              </a:lnSpc>
              <a:spcBef>
                <a:spcPct val="10000"/>
              </a:spcBef>
              <a:spcAft>
                <a:spcPct val="55000"/>
              </a:spcAft>
            </a:pPr>
            <a:r>
              <a:rPr lang="en-US" sz="2000" b="1" dirty="0" err="1">
                <a:solidFill>
                  <a:schemeClr val="tx2"/>
                </a:solidFill>
                <a:effectLst/>
              </a:rPr>
              <a:t>ExecuteHandler</a:t>
            </a:r>
            <a:endParaRPr lang="en-US" sz="2000" b="1" dirty="0">
              <a:solidFill>
                <a:schemeClr val="tx2"/>
              </a:solidFill>
              <a:effectLst/>
            </a:endParaRPr>
          </a:p>
        </p:txBody>
      </p:sp>
      <p:sp>
        <p:nvSpPr>
          <p:cNvPr id="235544" name="AutoShape 24"/>
          <p:cNvSpPr>
            <a:spLocks noChangeArrowheads="1"/>
          </p:cNvSpPr>
          <p:nvPr/>
        </p:nvSpPr>
        <p:spPr bwMode="invGray">
          <a:xfrm>
            <a:off x="755650" y="4570413"/>
            <a:ext cx="2730500" cy="350837"/>
          </a:xfrm>
          <a:prstGeom prst="roundRect">
            <a:avLst>
              <a:gd name="adj" fmla="val 0"/>
            </a:avLst>
          </a:prstGeom>
          <a:solidFill>
            <a:schemeClr val="tx1">
              <a:alpha val="30196"/>
            </a:schemeClr>
          </a:solidFill>
          <a:ln w="9525" algn="ctr">
            <a:noFill/>
            <a:round/>
            <a:headEnd/>
            <a:tailEnd/>
          </a:ln>
        </p:spPr>
        <p:txBody>
          <a:bodyPr lIns="91436" tIns="45718" rIns="91436" bIns="45718" anchor="ctr">
            <a:spAutoFit/>
          </a:bodyPr>
          <a:lstStyle/>
          <a:p>
            <a:pPr algn="ctr">
              <a:lnSpc>
                <a:spcPct val="85000"/>
              </a:lnSpc>
              <a:spcBef>
                <a:spcPct val="20000"/>
              </a:spcBef>
            </a:pPr>
            <a:r>
              <a:rPr lang="en-US" sz="2000" dirty="0" err="1">
                <a:solidFill>
                  <a:schemeClr val="tx2"/>
                </a:solidFill>
                <a:effectLst/>
              </a:rPr>
              <a:t>UpdateCache</a:t>
            </a:r>
            <a:endParaRPr lang="en-US" sz="2000" dirty="0">
              <a:solidFill>
                <a:schemeClr val="tx2"/>
              </a:solidFill>
              <a:effectLst/>
            </a:endParaRPr>
          </a:p>
        </p:txBody>
      </p:sp>
      <p:sp>
        <p:nvSpPr>
          <p:cNvPr id="235545" name="AutoShape 25"/>
          <p:cNvSpPr>
            <a:spLocks noChangeArrowheads="1"/>
          </p:cNvSpPr>
          <p:nvPr/>
        </p:nvSpPr>
        <p:spPr bwMode="invGray">
          <a:xfrm>
            <a:off x="755650" y="4122738"/>
            <a:ext cx="2730500" cy="350837"/>
          </a:xfrm>
          <a:prstGeom prst="roundRect">
            <a:avLst>
              <a:gd name="adj" fmla="val 0"/>
            </a:avLst>
          </a:prstGeom>
          <a:noFill/>
          <a:ln w="9525" algn="ctr">
            <a:noFill/>
            <a:round/>
            <a:headEnd/>
            <a:tailEnd/>
          </a:ln>
        </p:spPr>
        <p:txBody>
          <a:bodyPr lIns="91436" tIns="45718" rIns="91436" bIns="45718" anchor="ctr">
            <a:spAutoFit/>
          </a:bodyPr>
          <a:lstStyle/>
          <a:p>
            <a:pPr algn="ctr">
              <a:lnSpc>
                <a:spcPct val="85000"/>
              </a:lnSpc>
              <a:spcBef>
                <a:spcPct val="20000"/>
              </a:spcBef>
            </a:pPr>
            <a:r>
              <a:rPr lang="en-US" sz="2000" b="1" dirty="0">
                <a:solidFill>
                  <a:schemeClr val="tx2"/>
                </a:solidFill>
                <a:effectLst/>
              </a:rPr>
              <a:t>…</a:t>
            </a:r>
          </a:p>
        </p:txBody>
      </p:sp>
      <p:sp>
        <p:nvSpPr>
          <p:cNvPr id="235546" name="AutoShape 26"/>
          <p:cNvSpPr>
            <a:spLocks noChangeArrowheads="1"/>
          </p:cNvSpPr>
          <p:nvPr/>
        </p:nvSpPr>
        <p:spPr bwMode="invGray">
          <a:xfrm>
            <a:off x="755650" y="3179763"/>
            <a:ext cx="2730500" cy="350837"/>
          </a:xfrm>
          <a:prstGeom prst="roundRect">
            <a:avLst>
              <a:gd name="adj" fmla="val 0"/>
            </a:avLst>
          </a:prstGeom>
          <a:noFill/>
          <a:ln w="9525" algn="ctr">
            <a:noFill/>
            <a:round/>
            <a:headEnd/>
            <a:tailEnd/>
          </a:ln>
        </p:spPr>
        <p:txBody>
          <a:bodyPr lIns="91436" tIns="45718" rIns="91436" bIns="45718" anchor="ctr">
            <a:spAutoFit/>
          </a:bodyPr>
          <a:lstStyle/>
          <a:p>
            <a:pPr algn="ctr">
              <a:lnSpc>
                <a:spcPct val="85000"/>
              </a:lnSpc>
              <a:spcBef>
                <a:spcPct val="20000"/>
              </a:spcBef>
            </a:pPr>
            <a:r>
              <a:rPr lang="en-US" sz="2000" b="1" dirty="0">
                <a:solidFill>
                  <a:schemeClr val="tx2"/>
                </a:solidFill>
                <a:effectLst/>
              </a:rPr>
              <a:t>…</a:t>
            </a:r>
          </a:p>
        </p:txBody>
      </p:sp>
      <p:sp>
        <p:nvSpPr>
          <p:cNvPr id="235547" name="Line 27"/>
          <p:cNvSpPr>
            <a:spLocks noChangeShapeType="1"/>
          </p:cNvSpPr>
          <p:nvPr/>
        </p:nvSpPr>
        <p:spPr bwMode="invGray">
          <a:xfrm flipV="1">
            <a:off x="3419475" y="1571626"/>
            <a:ext cx="566738" cy="523875"/>
          </a:xfrm>
          <a:prstGeom prst="line">
            <a:avLst/>
          </a:prstGeom>
          <a:ln>
            <a:headEnd/>
            <a:tailEnd type="triangle" w="med" len="med"/>
          </a:ln>
        </p:spPr>
        <p:style>
          <a:lnRef idx="2">
            <a:schemeClr val="accent3"/>
          </a:lnRef>
          <a:fillRef idx="0">
            <a:schemeClr val="accent3"/>
          </a:fillRef>
          <a:effectRef idx="1">
            <a:schemeClr val="accent3"/>
          </a:effectRef>
          <a:fontRef idx="minor">
            <a:schemeClr val="tx1"/>
          </a:fontRef>
        </p:style>
        <p:txBody>
          <a:bodyPr lIns="91436" tIns="45718" rIns="91436" bIns="45718">
            <a:spAutoFit/>
          </a:bodyPr>
          <a:lstStyle/>
          <a:p>
            <a:endParaRPr lang="en-US">
              <a:solidFill>
                <a:schemeClr val="tx2"/>
              </a:solidFill>
              <a:effectLst/>
            </a:endParaRPr>
          </a:p>
        </p:txBody>
      </p:sp>
      <p:sp>
        <p:nvSpPr>
          <p:cNvPr id="235548" name="Line 28"/>
          <p:cNvSpPr>
            <a:spLocks noChangeShapeType="1"/>
          </p:cNvSpPr>
          <p:nvPr/>
        </p:nvSpPr>
        <p:spPr bwMode="invGray">
          <a:xfrm flipV="1">
            <a:off x="3414713" y="1909763"/>
            <a:ext cx="571500" cy="195262"/>
          </a:xfrm>
          <a:prstGeom prst="line">
            <a:avLst/>
          </a:prstGeom>
          <a:ln>
            <a:headEnd/>
            <a:tailEnd type="triangle" w="med" len="med"/>
          </a:ln>
        </p:spPr>
        <p:style>
          <a:lnRef idx="2">
            <a:schemeClr val="accent3"/>
          </a:lnRef>
          <a:fillRef idx="0">
            <a:schemeClr val="accent3"/>
          </a:fillRef>
          <a:effectRef idx="1">
            <a:schemeClr val="accent3"/>
          </a:effectRef>
          <a:fontRef idx="minor">
            <a:schemeClr val="tx1"/>
          </a:fontRef>
        </p:style>
        <p:txBody>
          <a:bodyPr lIns="91436" tIns="45718" rIns="91436" bIns="45718">
            <a:spAutoFit/>
          </a:bodyPr>
          <a:lstStyle/>
          <a:p>
            <a:endParaRPr lang="en-US">
              <a:solidFill>
                <a:schemeClr val="tx2"/>
              </a:solidFill>
              <a:effectLst/>
            </a:endParaRPr>
          </a:p>
        </p:txBody>
      </p:sp>
      <p:sp>
        <p:nvSpPr>
          <p:cNvPr id="235549" name="Line 29"/>
          <p:cNvSpPr>
            <a:spLocks noChangeShapeType="1"/>
          </p:cNvSpPr>
          <p:nvPr/>
        </p:nvSpPr>
        <p:spPr bwMode="invGray">
          <a:xfrm>
            <a:off x="3414713" y="2100263"/>
            <a:ext cx="571500" cy="247650"/>
          </a:xfrm>
          <a:prstGeom prst="line">
            <a:avLst/>
          </a:prstGeom>
          <a:ln>
            <a:headEnd/>
            <a:tailEnd type="triangle" w="med" len="med"/>
          </a:ln>
        </p:spPr>
        <p:style>
          <a:lnRef idx="2">
            <a:schemeClr val="accent3"/>
          </a:lnRef>
          <a:fillRef idx="0">
            <a:schemeClr val="accent3"/>
          </a:fillRef>
          <a:effectRef idx="1">
            <a:schemeClr val="accent3"/>
          </a:effectRef>
          <a:fontRef idx="minor">
            <a:schemeClr val="tx1"/>
          </a:fontRef>
        </p:style>
        <p:txBody>
          <a:bodyPr lIns="91436" tIns="45718" rIns="91436" bIns="45718">
            <a:spAutoFit/>
          </a:bodyPr>
          <a:lstStyle/>
          <a:p>
            <a:endParaRPr lang="en-US">
              <a:solidFill>
                <a:schemeClr val="tx2"/>
              </a:solidFill>
              <a:effectLst/>
            </a:endParaRPr>
          </a:p>
        </p:txBody>
      </p:sp>
      <p:sp>
        <p:nvSpPr>
          <p:cNvPr id="235550" name="Line 30"/>
          <p:cNvSpPr>
            <a:spLocks noChangeShapeType="1"/>
          </p:cNvSpPr>
          <p:nvPr/>
        </p:nvSpPr>
        <p:spPr bwMode="invGray">
          <a:xfrm flipV="1">
            <a:off x="3467100" y="3043238"/>
            <a:ext cx="519113" cy="809625"/>
          </a:xfrm>
          <a:prstGeom prst="line">
            <a:avLst/>
          </a:prstGeom>
          <a:ln>
            <a:headEnd/>
            <a:tailEnd type="triangle" w="med" len="med"/>
          </a:ln>
        </p:spPr>
        <p:style>
          <a:lnRef idx="2">
            <a:schemeClr val="accent3"/>
          </a:lnRef>
          <a:fillRef idx="0">
            <a:schemeClr val="accent3"/>
          </a:fillRef>
          <a:effectRef idx="1">
            <a:schemeClr val="accent3"/>
          </a:effectRef>
          <a:fontRef idx="minor">
            <a:schemeClr val="tx1"/>
          </a:fontRef>
        </p:style>
        <p:txBody>
          <a:bodyPr lIns="91436" tIns="45718" rIns="91436" bIns="45718">
            <a:spAutoFit/>
          </a:bodyPr>
          <a:lstStyle/>
          <a:p>
            <a:endParaRPr lang="en-US">
              <a:solidFill>
                <a:schemeClr val="tx2"/>
              </a:solidFill>
              <a:effectLst/>
            </a:endParaRPr>
          </a:p>
        </p:txBody>
      </p:sp>
      <p:sp>
        <p:nvSpPr>
          <p:cNvPr id="235551" name="Line 31"/>
          <p:cNvSpPr>
            <a:spLocks noChangeShapeType="1"/>
          </p:cNvSpPr>
          <p:nvPr/>
        </p:nvSpPr>
        <p:spPr bwMode="invGray">
          <a:xfrm flipV="1">
            <a:off x="3462338" y="3643313"/>
            <a:ext cx="514350" cy="219075"/>
          </a:xfrm>
          <a:prstGeom prst="line">
            <a:avLst/>
          </a:prstGeom>
          <a:ln>
            <a:headEnd/>
            <a:tailEnd type="triangle" w="med" len="med"/>
          </a:ln>
        </p:spPr>
        <p:style>
          <a:lnRef idx="2">
            <a:schemeClr val="accent3"/>
          </a:lnRef>
          <a:fillRef idx="0">
            <a:schemeClr val="accent3"/>
          </a:fillRef>
          <a:effectRef idx="1">
            <a:schemeClr val="accent3"/>
          </a:effectRef>
          <a:fontRef idx="minor">
            <a:schemeClr val="tx1"/>
          </a:fontRef>
        </p:style>
        <p:txBody>
          <a:bodyPr lIns="91436" tIns="45718" rIns="91436" bIns="45718">
            <a:spAutoFit/>
          </a:bodyPr>
          <a:lstStyle/>
          <a:p>
            <a:endParaRPr lang="en-US">
              <a:solidFill>
                <a:schemeClr val="tx2"/>
              </a:solidFill>
              <a:effectLst/>
            </a:endParaRPr>
          </a:p>
        </p:txBody>
      </p:sp>
      <p:sp>
        <p:nvSpPr>
          <p:cNvPr id="235552" name="Line 32"/>
          <p:cNvSpPr>
            <a:spLocks noChangeShapeType="1"/>
          </p:cNvSpPr>
          <p:nvPr/>
        </p:nvSpPr>
        <p:spPr bwMode="invGray">
          <a:xfrm>
            <a:off x="3462338" y="3857625"/>
            <a:ext cx="504825" cy="385763"/>
          </a:xfrm>
          <a:prstGeom prst="line">
            <a:avLst/>
          </a:prstGeom>
          <a:ln>
            <a:headEnd/>
            <a:tailEnd type="triangle" w="med" len="med"/>
          </a:ln>
        </p:spPr>
        <p:style>
          <a:lnRef idx="2">
            <a:schemeClr val="accent3"/>
          </a:lnRef>
          <a:fillRef idx="0">
            <a:schemeClr val="accent3"/>
          </a:fillRef>
          <a:effectRef idx="1">
            <a:schemeClr val="accent3"/>
          </a:effectRef>
          <a:fontRef idx="minor">
            <a:schemeClr val="tx1"/>
          </a:fontRef>
        </p:style>
        <p:txBody>
          <a:bodyPr lIns="91436" tIns="45718" rIns="91436" bIns="45718">
            <a:spAutoFit/>
          </a:bodyPr>
          <a:lstStyle/>
          <a:p>
            <a:endParaRPr lang="en-US">
              <a:solidFill>
                <a:schemeClr val="tx2"/>
              </a:solidFill>
              <a:effectLst/>
            </a:endParaRPr>
          </a:p>
        </p:txBody>
      </p:sp>
      <p:sp>
        <p:nvSpPr>
          <p:cNvPr id="235553" name="Line 33"/>
          <p:cNvSpPr>
            <a:spLocks noChangeShapeType="1"/>
          </p:cNvSpPr>
          <p:nvPr/>
        </p:nvSpPr>
        <p:spPr bwMode="invGray">
          <a:xfrm flipV="1">
            <a:off x="3462338" y="5014913"/>
            <a:ext cx="300037" cy="161925"/>
          </a:xfrm>
          <a:prstGeom prst="line">
            <a:avLst/>
          </a:prstGeom>
          <a:ln>
            <a:headEnd/>
            <a:tailEnd type="triangle" w="med" len="med"/>
          </a:ln>
        </p:spPr>
        <p:style>
          <a:lnRef idx="2">
            <a:schemeClr val="accent3"/>
          </a:lnRef>
          <a:fillRef idx="0">
            <a:schemeClr val="accent3"/>
          </a:fillRef>
          <a:effectRef idx="1">
            <a:schemeClr val="accent3"/>
          </a:effectRef>
          <a:fontRef idx="minor">
            <a:schemeClr val="tx1"/>
          </a:fontRef>
        </p:style>
        <p:txBody>
          <a:bodyPr lIns="91436" tIns="45718" rIns="91436" bIns="45718">
            <a:spAutoFit/>
          </a:bodyPr>
          <a:lstStyle/>
          <a:p>
            <a:endParaRPr lang="en-US">
              <a:solidFill>
                <a:schemeClr val="tx2"/>
              </a:solidFill>
              <a:effectLst/>
            </a:endParaRPr>
          </a:p>
        </p:txBody>
      </p:sp>
      <p:sp>
        <p:nvSpPr>
          <p:cNvPr id="235554" name="Line 34"/>
          <p:cNvSpPr>
            <a:spLocks noChangeShapeType="1"/>
          </p:cNvSpPr>
          <p:nvPr/>
        </p:nvSpPr>
        <p:spPr bwMode="invGray">
          <a:xfrm>
            <a:off x="3462338" y="5172075"/>
            <a:ext cx="514350" cy="204788"/>
          </a:xfrm>
          <a:prstGeom prst="line">
            <a:avLst/>
          </a:prstGeom>
          <a:ln>
            <a:headEnd/>
            <a:tailEnd type="triangle" w="med" len="med"/>
          </a:ln>
        </p:spPr>
        <p:style>
          <a:lnRef idx="2">
            <a:schemeClr val="accent3"/>
          </a:lnRef>
          <a:fillRef idx="0">
            <a:schemeClr val="accent3"/>
          </a:fillRef>
          <a:effectRef idx="1">
            <a:schemeClr val="accent3"/>
          </a:effectRef>
          <a:fontRef idx="minor">
            <a:schemeClr val="tx1"/>
          </a:fontRef>
        </p:style>
        <p:txBody>
          <a:bodyPr lIns="91436" tIns="45718" rIns="91436" bIns="45718">
            <a:spAutoFit/>
          </a:bodyPr>
          <a:lstStyle/>
          <a:p>
            <a:endParaRPr lang="en-US">
              <a:solidFill>
                <a:schemeClr val="tx2"/>
              </a:solidFill>
              <a:effectLst/>
            </a:endParaRPr>
          </a:p>
        </p:txBody>
      </p:sp>
      <p:sp>
        <p:nvSpPr>
          <p:cNvPr id="235555" name="Rectangle 35"/>
          <p:cNvSpPr>
            <a:spLocks noChangeArrowheads="1"/>
          </p:cNvSpPr>
          <p:nvPr/>
        </p:nvSpPr>
        <p:spPr bwMode="invGray">
          <a:xfrm>
            <a:off x="4905375" y="1544639"/>
            <a:ext cx="3962400" cy="720193"/>
          </a:xfrm>
          <a:prstGeom prst="rect">
            <a:avLst/>
          </a:prstGeom>
          <a:noFill/>
          <a:ln w="12700" algn="ctr">
            <a:noFill/>
            <a:miter lim="800000"/>
            <a:headEnd/>
            <a:tailEnd/>
          </a:ln>
          <a:effectLst/>
        </p:spPr>
        <p:txBody>
          <a:bodyPr lIns="91436" tIns="45718" rIns="91436" bIns="45718">
            <a:spAutoFit/>
          </a:bodyPr>
          <a:lstStyle/>
          <a:p>
            <a:pPr>
              <a:lnSpc>
                <a:spcPct val="85000"/>
              </a:lnSpc>
              <a:spcBef>
                <a:spcPct val="20000"/>
              </a:spcBef>
              <a:defRPr/>
            </a:pPr>
            <a:r>
              <a:rPr lang="en-US" sz="2400" dirty="0">
                <a:solidFill>
                  <a:schemeClr val="bg1"/>
                </a:solidFill>
                <a:effectLst/>
              </a:rPr>
              <a:t>Server functionality is split into ~ 40 </a:t>
            </a:r>
            <a:r>
              <a:rPr lang="en-US" sz="2400" b="1" dirty="0">
                <a:solidFill>
                  <a:schemeClr val="bg1"/>
                </a:solidFill>
                <a:effectLst/>
              </a:rPr>
              <a:t>modules</a:t>
            </a:r>
            <a:r>
              <a:rPr lang="en-US" sz="2400" dirty="0">
                <a:solidFill>
                  <a:schemeClr val="bg1"/>
                </a:solidFill>
                <a:effectLst/>
              </a:rPr>
              <a:t>...</a:t>
            </a:r>
          </a:p>
        </p:txBody>
      </p:sp>
      <p:sp>
        <p:nvSpPr>
          <p:cNvPr id="235556" name="Rectangle 36"/>
          <p:cNvSpPr>
            <a:spLocks noChangeArrowheads="1"/>
          </p:cNvSpPr>
          <p:nvPr/>
        </p:nvSpPr>
        <p:spPr bwMode="invGray">
          <a:xfrm>
            <a:off x="4929190" y="2714620"/>
            <a:ext cx="3811587" cy="761747"/>
          </a:xfrm>
          <a:prstGeom prst="rect">
            <a:avLst/>
          </a:prstGeom>
          <a:noFill/>
          <a:ln w="12700" algn="ctr">
            <a:noFill/>
            <a:miter lim="800000"/>
            <a:headEnd/>
            <a:tailEnd/>
          </a:ln>
          <a:effectLst/>
        </p:spPr>
        <p:txBody>
          <a:bodyPr lIns="91436" tIns="45718" rIns="91436" bIns="45718">
            <a:spAutoFit/>
          </a:bodyPr>
          <a:lstStyle/>
          <a:p>
            <a:pPr eaLnBrk="0" hangingPunct="0">
              <a:lnSpc>
                <a:spcPct val="90000"/>
              </a:lnSpc>
              <a:spcBef>
                <a:spcPct val="30000"/>
              </a:spcBef>
              <a:buClr>
                <a:schemeClr val="tx2"/>
              </a:buClr>
              <a:buSzPct val="85000"/>
              <a:buFont typeface="Wingdings 2" pitchFamily="18" charset="2"/>
              <a:buNone/>
              <a:defRPr/>
            </a:pPr>
            <a:r>
              <a:rPr lang="en-US" sz="2400" dirty="0">
                <a:solidFill>
                  <a:schemeClr val="bg1"/>
                </a:solidFill>
                <a:effectLst/>
              </a:rPr>
              <a:t>Modules plug into a generic request pipeline…</a:t>
            </a:r>
          </a:p>
        </p:txBody>
      </p:sp>
      <p:sp>
        <p:nvSpPr>
          <p:cNvPr id="235558" name="Rectangle 38"/>
          <p:cNvSpPr>
            <a:spLocks noChangeArrowheads="1"/>
          </p:cNvSpPr>
          <p:nvPr/>
        </p:nvSpPr>
        <p:spPr bwMode="invGray">
          <a:xfrm>
            <a:off x="4960938" y="3786190"/>
            <a:ext cx="4183062" cy="1144925"/>
          </a:xfrm>
          <a:prstGeom prst="rect">
            <a:avLst/>
          </a:prstGeom>
          <a:noFill/>
          <a:ln w="12700" algn="ctr">
            <a:noFill/>
            <a:miter lim="800000"/>
            <a:headEnd/>
            <a:tailEnd/>
          </a:ln>
          <a:effectLst/>
        </p:spPr>
        <p:txBody>
          <a:bodyPr lIns="91436" tIns="45718" rIns="91436" bIns="45718">
            <a:spAutoFit/>
          </a:bodyPr>
          <a:lstStyle/>
          <a:p>
            <a:pPr eaLnBrk="0" hangingPunct="0">
              <a:lnSpc>
                <a:spcPct val="90000"/>
              </a:lnSpc>
              <a:spcBef>
                <a:spcPct val="30000"/>
              </a:spcBef>
              <a:buClr>
                <a:schemeClr val="tx2"/>
              </a:buClr>
              <a:buSzPct val="85000"/>
              <a:buFont typeface="Wingdings 2" pitchFamily="18" charset="2"/>
              <a:buNone/>
              <a:defRPr/>
            </a:pPr>
            <a:r>
              <a:rPr lang="en-US" sz="2400" dirty="0">
                <a:solidFill>
                  <a:schemeClr val="bg1"/>
                </a:solidFill>
                <a:effectLst/>
              </a:rPr>
              <a:t>Modules </a:t>
            </a:r>
            <a:r>
              <a:rPr lang="en-US" sz="2400" b="1" dirty="0">
                <a:solidFill>
                  <a:schemeClr val="bg1"/>
                </a:solidFill>
                <a:effectLst/>
              </a:rPr>
              <a:t>extend server functionality</a:t>
            </a:r>
            <a:r>
              <a:rPr lang="en-US" sz="2800" b="1" dirty="0">
                <a:solidFill>
                  <a:schemeClr val="bg1"/>
                </a:solidFill>
                <a:effectLst/>
              </a:rPr>
              <a:t> </a:t>
            </a:r>
            <a:r>
              <a:rPr lang="en-US" sz="2400" dirty="0">
                <a:solidFill>
                  <a:schemeClr val="bg1"/>
                </a:solidFill>
                <a:effectLst/>
              </a:rPr>
              <a:t>through a public module </a:t>
            </a:r>
            <a:r>
              <a:rPr lang="en-US" sz="2400" dirty="0" smtClean="0">
                <a:solidFill>
                  <a:schemeClr val="bg1"/>
                </a:solidFill>
                <a:effectLst/>
              </a:rPr>
              <a:t>API</a:t>
            </a:r>
            <a:endParaRPr lang="en-US" sz="2400" dirty="0">
              <a:solidFill>
                <a:schemeClr val="bg1"/>
              </a:solidFill>
              <a:effectLst/>
            </a:endParaRPr>
          </a:p>
        </p:txBody>
      </p:sp>
      <p:sp>
        <p:nvSpPr>
          <p:cNvPr id="235559" name="Line 39"/>
          <p:cNvSpPr>
            <a:spLocks noChangeShapeType="1"/>
          </p:cNvSpPr>
          <p:nvPr/>
        </p:nvSpPr>
        <p:spPr bwMode="invGray">
          <a:xfrm flipV="1">
            <a:off x="2205038" y="3295650"/>
            <a:ext cx="447675" cy="357188"/>
          </a:xfrm>
          <a:prstGeom prst="line">
            <a:avLst/>
          </a:prstGeom>
          <a:noFill/>
          <a:ln w="28575" cap="rnd">
            <a:solidFill>
              <a:srgbClr val="333333"/>
            </a:solidFill>
            <a:prstDash val="sysDot"/>
            <a:round/>
            <a:headEnd/>
            <a:tailEnd type="triangle" w="med" len="med"/>
          </a:ln>
        </p:spPr>
        <p:txBody>
          <a:bodyPr lIns="91436" tIns="45718" rIns="91436" bIns="45718">
            <a:spAutoFit/>
          </a:bodyPr>
          <a:lstStyle/>
          <a:p>
            <a:endParaRPr lang="en-US">
              <a:solidFill>
                <a:schemeClr val="tx2"/>
              </a:solidFill>
              <a:effectLst/>
            </a:endParaRPr>
          </a:p>
        </p:txBody>
      </p:sp>
      <p:sp>
        <p:nvSpPr>
          <p:cNvPr id="235560" name="Line 40"/>
          <p:cNvSpPr>
            <a:spLocks noChangeShapeType="1"/>
          </p:cNvSpPr>
          <p:nvPr/>
        </p:nvSpPr>
        <p:spPr bwMode="invGray">
          <a:xfrm>
            <a:off x="2209800" y="3648076"/>
            <a:ext cx="438150" cy="371475"/>
          </a:xfrm>
          <a:prstGeom prst="line">
            <a:avLst/>
          </a:prstGeom>
          <a:noFill/>
          <a:ln w="28575" cap="rnd">
            <a:solidFill>
              <a:srgbClr val="333333"/>
            </a:solidFill>
            <a:prstDash val="sysDot"/>
            <a:round/>
            <a:headEnd/>
            <a:tailEnd type="triangle" w="med" len="med"/>
          </a:ln>
        </p:spPr>
        <p:txBody>
          <a:bodyPr lIns="91436" tIns="45718" rIns="91436" bIns="45718">
            <a:spAutoFit/>
          </a:bodyPr>
          <a:lstStyle/>
          <a:p>
            <a:endParaRPr lang="en-US">
              <a:solidFill>
                <a:schemeClr val="tx2"/>
              </a:solidFill>
              <a:effectLst/>
            </a:endParaRPr>
          </a:p>
        </p:txBody>
      </p:sp>
      <p:sp>
        <p:nvSpPr>
          <p:cNvPr id="235561" name="Line 41"/>
          <p:cNvSpPr>
            <a:spLocks noChangeShapeType="1"/>
          </p:cNvSpPr>
          <p:nvPr/>
        </p:nvSpPr>
        <p:spPr bwMode="invGray">
          <a:xfrm>
            <a:off x="2247900" y="3643313"/>
            <a:ext cx="376238" cy="0"/>
          </a:xfrm>
          <a:prstGeom prst="line">
            <a:avLst/>
          </a:prstGeom>
          <a:noFill/>
          <a:ln w="28575" cap="rnd">
            <a:solidFill>
              <a:srgbClr val="333333"/>
            </a:solidFill>
            <a:prstDash val="sysDot"/>
            <a:round/>
            <a:headEnd/>
            <a:tailEnd type="triangle" w="med" len="med"/>
          </a:ln>
        </p:spPr>
        <p:txBody>
          <a:bodyPr lIns="91436" tIns="45718" rIns="91436" bIns="45718">
            <a:spAutoFit/>
          </a:bodyPr>
          <a:lstStyle/>
          <a:p>
            <a:endParaRPr lang="en-US">
              <a:solidFill>
                <a:schemeClr val="tx2"/>
              </a:solidFill>
              <a:effectLst/>
            </a:endParaRPr>
          </a:p>
        </p:txBody>
      </p:sp>
      <p:sp>
        <p:nvSpPr>
          <p:cNvPr id="235562" name="AutoShape 42"/>
          <p:cNvSpPr>
            <a:spLocks noChangeArrowheads="1"/>
          </p:cNvSpPr>
          <p:nvPr/>
        </p:nvSpPr>
        <p:spPr bwMode="invGray">
          <a:xfrm>
            <a:off x="765175" y="2541588"/>
            <a:ext cx="2730500" cy="350837"/>
          </a:xfrm>
          <a:prstGeom prst="roundRect">
            <a:avLst>
              <a:gd name="adj" fmla="val 0"/>
            </a:avLst>
          </a:prstGeom>
          <a:noFill/>
          <a:ln w="9525" algn="ctr">
            <a:noFill/>
            <a:round/>
            <a:headEnd/>
            <a:tailEnd/>
          </a:ln>
        </p:spPr>
        <p:txBody>
          <a:bodyPr lIns="91436" tIns="45718" rIns="91436" bIns="45718" anchor="ctr">
            <a:spAutoFit/>
          </a:bodyPr>
          <a:lstStyle/>
          <a:p>
            <a:pPr algn="ctr">
              <a:lnSpc>
                <a:spcPct val="85000"/>
              </a:lnSpc>
              <a:spcBef>
                <a:spcPct val="20000"/>
              </a:spcBef>
            </a:pPr>
            <a:r>
              <a:rPr lang="en-US" sz="2000" b="1" dirty="0">
                <a:solidFill>
                  <a:schemeClr val="tx2"/>
                </a:solidFill>
                <a:effectLst/>
              </a:rPr>
              <a:t>…</a:t>
            </a:r>
          </a:p>
        </p:txBody>
      </p:sp>
      <p:sp>
        <p:nvSpPr>
          <p:cNvPr id="235563" name="AutoShape 43"/>
          <p:cNvSpPr>
            <a:spLocks noChangeArrowheads="1"/>
          </p:cNvSpPr>
          <p:nvPr/>
        </p:nvSpPr>
        <p:spPr bwMode="invGray">
          <a:xfrm>
            <a:off x="755650" y="4318000"/>
            <a:ext cx="2730500" cy="350838"/>
          </a:xfrm>
          <a:prstGeom prst="roundRect">
            <a:avLst>
              <a:gd name="adj" fmla="val 0"/>
            </a:avLst>
          </a:prstGeom>
          <a:noFill/>
          <a:ln w="9525" algn="ctr">
            <a:noFill/>
            <a:round/>
            <a:headEnd/>
            <a:tailEnd/>
          </a:ln>
        </p:spPr>
        <p:txBody>
          <a:bodyPr lIns="91436" tIns="45718" rIns="91436" bIns="45718" anchor="ctr">
            <a:spAutoFit/>
          </a:bodyPr>
          <a:lstStyle/>
          <a:p>
            <a:pPr algn="ctr">
              <a:lnSpc>
                <a:spcPct val="85000"/>
              </a:lnSpc>
              <a:spcBef>
                <a:spcPct val="20000"/>
              </a:spcBef>
            </a:pPr>
            <a:r>
              <a:rPr lang="en-US" sz="2000" b="1" dirty="0">
                <a:solidFill>
                  <a:schemeClr val="tx2"/>
                </a:solidFill>
                <a:effectLst/>
              </a:rPr>
              <a:t>…</a:t>
            </a:r>
          </a:p>
        </p:txBody>
      </p:sp>
    </p:spTree>
    <p:custDataLst>
      <p:tags r:id="rId1"/>
    </p:custDataLst>
  </p:cSld>
  <p:clrMapOvr>
    <a:masterClrMapping/>
  </p:clrMapOvr>
  <p:transition advTm="2720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4.72222E-6 3.7037E-7 L 0.34271 -0.14236 " pathEditMode="relative" rAng="0" ptsTypes="AA">
                                      <p:cBhvr>
                                        <p:cTn id="10" dur="1000" fill="hold"/>
                                        <p:tgtEl>
                                          <p:spTgt spid="235531"/>
                                        </p:tgtEl>
                                        <p:attrNameLst>
                                          <p:attrName>ppt_x</p:attrName>
                                          <p:attrName>ppt_y</p:attrName>
                                        </p:attrNameLst>
                                      </p:cBhvr>
                                      <p:rCtr x="171" y="-71"/>
                                    </p:animMotion>
                                  </p:childTnLst>
                                </p:cTn>
                              </p:par>
                              <p:par>
                                <p:cTn id="11" presetID="0" presetClass="path" presetSubtype="0" accel="50000" decel="50000" fill="hold" grpId="0" nodeType="withEffect">
                                  <p:stCondLst>
                                    <p:cond delay="0"/>
                                  </p:stCondLst>
                                  <p:childTnLst>
                                    <p:animMotion origin="layout" path="M 2.77778E-7 3.7037E-7 L 0.24479 -0.07917 " pathEditMode="relative" rAng="0" ptsTypes="AA">
                                      <p:cBhvr>
                                        <p:cTn id="12" dur="1000" fill="hold"/>
                                        <p:tgtEl>
                                          <p:spTgt spid="235532"/>
                                        </p:tgtEl>
                                        <p:attrNameLst>
                                          <p:attrName>ppt_x</p:attrName>
                                          <p:attrName>ppt_y</p:attrName>
                                        </p:attrNameLst>
                                      </p:cBhvr>
                                      <p:rCtr x="122" y="-40"/>
                                    </p:animMotion>
                                  </p:childTnLst>
                                </p:cTn>
                              </p:par>
                              <p:par>
                                <p:cTn id="13" presetID="0" presetClass="path" presetSubtype="0" accel="50000" decel="50000" fill="hold" grpId="0" nodeType="withEffect">
                                  <p:stCondLst>
                                    <p:cond delay="0"/>
                                  </p:stCondLst>
                                  <p:childTnLst>
                                    <p:animMotion origin="layout" path="M -1.94444E-6 -2.59259E-6 L 0.14948 -0.01944 " pathEditMode="relative" rAng="0" ptsTypes="AA">
                                      <p:cBhvr>
                                        <p:cTn id="14" dur="1000" fill="hold"/>
                                        <p:tgtEl>
                                          <p:spTgt spid="235538"/>
                                        </p:tgtEl>
                                        <p:attrNameLst>
                                          <p:attrName>ppt_x</p:attrName>
                                          <p:attrName>ppt_y</p:attrName>
                                        </p:attrNameLst>
                                      </p:cBhvr>
                                      <p:rCtr x="75" y="-10"/>
                                    </p:animMotion>
                                  </p:childTnLst>
                                </p:cTn>
                              </p:par>
                              <p:par>
                                <p:cTn id="15" presetID="0" presetClass="path" presetSubtype="0" accel="50000" decel="50000" fill="hold" grpId="0" nodeType="withEffect">
                                  <p:stCondLst>
                                    <p:cond delay="0"/>
                                  </p:stCondLst>
                                  <p:childTnLst>
                                    <p:animMotion origin="layout" path="M -0.00069 -0.00023 L 0.14462 -0.02037 " pathEditMode="relative" rAng="0" ptsTypes="AA">
                                      <p:cBhvr>
                                        <p:cTn id="16" dur="1000" fill="hold"/>
                                        <p:tgtEl>
                                          <p:spTgt spid="235534"/>
                                        </p:tgtEl>
                                        <p:attrNameLst>
                                          <p:attrName>ppt_x</p:attrName>
                                          <p:attrName>ppt_y</p:attrName>
                                        </p:attrNameLst>
                                      </p:cBhvr>
                                      <p:rCtr x="73" y="-10"/>
                                    </p:animMotion>
                                  </p:childTnLst>
                                </p:cTn>
                              </p:par>
                              <p:par>
                                <p:cTn id="17" presetID="0" presetClass="path" presetSubtype="0" accel="50000" decel="50000" fill="hold" grpId="0" nodeType="withEffect">
                                  <p:stCondLst>
                                    <p:cond delay="0"/>
                                  </p:stCondLst>
                                  <p:childTnLst>
                                    <p:animMotion origin="layout" path="M -0.00069 0.00092 L 0.14306 -0.00185 " pathEditMode="relative" rAng="0" ptsTypes="AA">
                                      <p:cBhvr>
                                        <p:cTn id="18" dur="1000" fill="hold"/>
                                        <p:tgtEl>
                                          <p:spTgt spid="235535"/>
                                        </p:tgtEl>
                                        <p:attrNameLst>
                                          <p:attrName>ppt_x</p:attrName>
                                          <p:attrName>ppt_y</p:attrName>
                                        </p:attrNameLst>
                                      </p:cBhvr>
                                      <p:rCtr x="72" y="-1"/>
                                    </p:animMotion>
                                  </p:childTnLst>
                                </p:cTn>
                              </p:par>
                              <p:par>
                                <p:cTn id="19" presetID="0" presetClass="path" presetSubtype="0" accel="50000" decel="50000" fill="hold" grpId="0" nodeType="withEffect">
                                  <p:stCondLst>
                                    <p:cond delay="0"/>
                                  </p:stCondLst>
                                  <p:childTnLst>
                                    <p:animMotion origin="layout" path="M -0.00069 0.00046 L 0.14254 0.01851 " pathEditMode="relative" rAng="0" ptsTypes="AA">
                                      <p:cBhvr>
                                        <p:cTn id="20" dur="1000" fill="hold"/>
                                        <p:tgtEl>
                                          <p:spTgt spid="235536"/>
                                        </p:tgtEl>
                                        <p:attrNameLst>
                                          <p:attrName>ppt_x</p:attrName>
                                          <p:attrName>ppt_y</p:attrName>
                                        </p:attrNameLst>
                                      </p:cBhvr>
                                      <p:rCtr x="72" y="9"/>
                                    </p:animMotion>
                                  </p:childTnLst>
                                </p:cTn>
                              </p:par>
                              <p:par>
                                <p:cTn id="21" presetID="0" presetClass="path" presetSubtype="0" accel="50000" decel="50000" fill="hold" grpId="0" nodeType="withEffect">
                                  <p:stCondLst>
                                    <p:cond delay="0"/>
                                  </p:stCondLst>
                                  <p:childTnLst>
                                    <p:animMotion origin="layout" path="M 0.00017 -0.00047 L 0.17101 -0.03172 " pathEditMode="relative" rAng="0" ptsTypes="AA">
                                      <p:cBhvr>
                                        <p:cTn id="22" dur="1000" fill="hold"/>
                                        <p:tgtEl>
                                          <p:spTgt spid="235530"/>
                                        </p:tgtEl>
                                        <p:attrNameLst>
                                          <p:attrName>ppt_x</p:attrName>
                                          <p:attrName>ppt_y</p:attrName>
                                        </p:attrNameLst>
                                      </p:cBhvr>
                                      <p:rCtr x="85" y="-16"/>
                                    </p:animMotion>
                                  </p:childTnLst>
                                </p:cTn>
                              </p:par>
                              <p:par>
                                <p:cTn id="23" presetID="0" presetClass="path" presetSubtype="0" accel="50000" decel="50000" fill="hold" grpId="0" nodeType="withEffect">
                                  <p:stCondLst>
                                    <p:cond delay="0"/>
                                  </p:stCondLst>
                                  <p:childTnLst>
                                    <p:animMotion origin="layout" path="M -3.05556E-6 2.59259E-6 L 0.34271 0.03194 " pathEditMode="relative" rAng="0" ptsTypes="AA">
                                      <p:cBhvr>
                                        <p:cTn id="24" dur="1000" fill="hold"/>
                                        <p:tgtEl>
                                          <p:spTgt spid="235529"/>
                                        </p:tgtEl>
                                        <p:attrNameLst>
                                          <p:attrName>ppt_x</p:attrName>
                                          <p:attrName>ppt_y</p:attrName>
                                        </p:attrNameLst>
                                      </p:cBhvr>
                                      <p:rCtr x="171" y="16"/>
                                    </p:animMotion>
                                  </p:childTnLst>
                                </p:cTn>
                              </p:par>
                              <p:par>
                                <p:cTn id="25" presetID="1" presetClass="exit" presetSubtype="0" fill="hold" grpId="0" nodeType="withEffect">
                                  <p:stCondLst>
                                    <p:cond delay="0"/>
                                  </p:stCondLst>
                                  <p:childTnLst>
                                    <p:set>
                                      <p:cBhvr>
                                        <p:cTn id="26" dur="1" fill="hold">
                                          <p:stCondLst>
                                            <p:cond delay="0"/>
                                          </p:stCondLst>
                                        </p:cTn>
                                        <p:tgtEl>
                                          <p:spTgt spid="235537"/>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35533"/>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235528"/>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35559"/>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35560"/>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35561"/>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35562"/>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3556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555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235539"/>
                                        </p:tgtEl>
                                        <p:attrNameLst>
                                          <p:attrName>style.visibility</p:attrName>
                                        </p:attrNameLst>
                                      </p:cBhvr>
                                      <p:to>
                                        <p:strVal val="visible"/>
                                      </p:to>
                                    </p:set>
                                    <p:anim calcmode="lin" valueType="num">
                                      <p:cBhvr>
                                        <p:cTn id="49" dur="500" fill="hold"/>
                                        <p:tgtEl>
                                          <p:spTgt spid="235539"/>
                                        </p:tgtEl>
                                        <p:attrNameLst>
                                          <p:attrName>ppt_w</p:attrName>
                                        </p:attrNameLst>
                                      </p:cBhvr>
                                      <p:tavLst>
                                        <p:tav tm="0">
                                          <p:val>
                                            <p:fltVal val="0"/>
                                          </p:val>
                                        </p:tav>
                                        <p:tav tm="100000">
                                          <p:val>
                                            <p:strVal val="#ppt_w"/>
                                          </p:val>
                                        </p:tav>
                                      </p:tavLst>
                                    </p:anim>
                                    <p:anim calcmode="lin" valueType="num">
                                      <p:cBhvr>
                                        <p:cTn id="50" dur="500" fill="hold"/>
                                        <p:tgtEl>
                                          <p:spTgt spid="235539"/>
                                        </p:tgtEl>
                                        <p:attrNameLst>
                                          <p:attrName>ppt_h</p:attrName>
                                        </p:attrNameLst>
                                      </p:cBhvr>
                                      <p:tavLst>
                                        <p:tav tm="0">
                                          <p:val>
                                            <p:fltVal val="0"/>
                                          </p:val>
                                        </p:tav>
                                        <p:tav tm="100000">
                                          <p:val>
                                            <p:strVal val="#ppt_h"/>
                                          </p:val>
                                        </p:tav>
                                      </p:tavLst>
                                    </p:anim>
                                    <p:animEffect transition="in" filter="fade">
                                      <p:cBhvr>
                                        <p:cTn id="51" dur="500"/>
                                        <p:tgtEl>
                                          <p:spTgt spid="235539"/>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235544"/>
                                        </p:tgtEl>
                                        <p:attrNameLst>
                                          <p:attrName>style.visibility</p:attrName>
                                        </p:attrNameLst>
                                      </p:cBhvr>
                                      <p:to>
                                        <p:strVal val="visible"/>
                                      </p:to>
                                    </p:set>
                                    <p:anim calcmode="lin" valueType="num">
                                      <p:cBhvr>
                                        <p:cTn id="54" dur="500" fill="hold"/>
                                        <p:tgtEl>
                                          <p:spTgt spid="235544"/>
                                        </p:tgtEl>
                                        <p:attrNameLst>
                                          <p:attrName>ppt_w</p:attrName>
                                        </p:attrNameLst>
                                      </p:cBhvr>
                                      <p:tavLst>
                                        <p:tav tm="0">
                                          <p:val>
                                            <p:fltVal val="0"/>
                                          </p:val>
                                        </p:tav>
                                        <p:tav tm="100000">
                                          <p:val>
                                            <p:strVal val="#ppt_w"/>
                                          </p:val>
                                        </p:tav>
                                      </p:tavLst>
                                    </p:anim>
                                    <p:anim calcmode="lin" valueType="num">
                                      <p:cBhvr>
                                        <p:cTn id="55" dur="500" fill="hold"/>
                                        <p:tgtEl>
                                          <p:spTgt spid="235544"/>
                                        </p:tgtEl>
                                        <p:attrNameLst>
                                          <p:attrName>ppt_h</p:attrName>
                                        </p:attrNameLst>
                                      </p:cBhvr>
                                      <p:tavLst>
                                        <p:tav tm="0">
                                          <p:val>
                                            <p:fltVal val="0"/>
                                          </p:val>
                                        </p:tav>
                                        <p:tav tm="100000">
                                          <p:val>
                                            <p:strVal val="#ppt_h"/>
                                          </p:val>
                                        </p:tav>
                                      </p:tavLst>
                                    </p:anim>
                                    <p:animEffect transition="in" filter="fade">
                                      <p:cBhvr>
                                        <p:cTn id="56" dur="500"/>
                                        <p:tgtEl>
                                          <p:spTgt spid="235544"/>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235543"/>
                                        </p:tgtEl>
                                        <p:attrNameLst>
                                          <p:attrName>style.visibility</p:attrName>
                                        </p:attrNameLst>
                                      </p:cBhvr>
                                      <p:to>
                                        <p:strVal val="visible"/>
                                      </p:to>
                                    </p:set>
                                    <p:anim calcmode="lin" valueType="num">
                                      <p:cBhvr>
                                        <p:cTn id="59" dur="500" fill="hold"/>
                                        <p:tgtEl>
                                          <p:spTgt spid="235543"/>
                                        </p:tgtEl>
                                        <p:attrNameLst>
                                          <p:attrName>ppt_w</p:attrName>
                                        </p:attrNameLst>
                                      </p:cBhvr>
                                      <p:tavLst>
                                        <p:tav tm="0">
                                          <p:val>
                                            <p:fltVal val="0"/>
                                          </p:val>
                                        </p:tav>
                                        <p:tav tm="100000">
                                          <p:val>
                                            <p:strVal val="#ppt_w"/>
                                          </p:val>
                                        </p:tav>
                                      </p:tavLst>
                                    </p:anim>
                                    <p:anim calcmode="lin" valueType="num">
                                      <p:cBhvr>
                                        <p:cTn id="60" dur="500" fill="hold"/>
                                        <p:tgtEl>
                                          <p:spTgt spid="235543"/>
                                        </p:tgtEl>
                                        <p:attrNameLst>
                                          <p:attrName>ppt_h</p:attrName>
                                        </p:attrNameLst>
                                      </p:cBhvr>
                                      <p:tavLst>
                                        <p:tav tm="0">
                                          <p:val>
                                            <p:fltVal val="0"/>
                                          </p:val>
                                        </p:tav>
                                        <p:tav tm="100000">
                                          <p:val>
                                            <p:strVal val="#ppt_h"/>
                                          </p:val>
                                        </p:tav>
                                      </p:tavLst>
                                    </p:anim>
                                    <p:animEffect transition="in" filter="fade">
                                      <p:cBhvr>
                                        <p:cTn id="61" dur="500"/>
                                        <p:tgtEl>
                                          <p:spTgt spid="235543"/>
                                        </p:tgtEl>
                                      </p:cBhvr>
                                    </p:animEffect>
                                  </p:childTnLst>
                                </p:cTn>
                              </p:par>
                              <p:par>
                                <p:cTn id="62" presetID="53" presetClass="entr" presetSubtype="0" fill="hold" grpId="0" nodeType="withEffect">
                                  <p:stCondLst>
                                    <p:cond delay="0"/>
                                  </p:stCondLst>
                                  <p:childTnLst>
                                    <p:set>
                                      <p:cBhvr>
                                        <p:cTn id="63" dur="1" fill="hold">
                                          <p:stCondLst>
                                            <p:cond delay="0"/>
                                          </p:stCondLst>
                                        </p:cTn>
                                        <p:tgtEl>
                                          <p:spTgt spid="235542"/>
                                        </p:tgtEl>
                                        <p:attrNameLst>
                                          <p:attrName>style.visibility</p:attrName>
                                        </p:attrNameLst>
                                      </p:cBhvr>
                                      <p:to>
                                        <p:strVal val="visible"/>
                                      </p:to>
                                    </p:set>
                                    <p:anim calcmode="lin" valueType="num">
                                      <p:cBhvr>
                                        <p:cTn id="64" dur="500" fill="hold"/>
                                        <p:tgtEl>
                                          <p:spTgt spid="235542"/>
                                        </p:tgtEl>
                                        <p:attrNameLst>
                                          <p:attrName>ppt_w</p:attrName>
                                        </p:attrNameLst>
                                      </p:cBhvr>
                                      <p:tavLst>
                                        <p:tav tm="0">
                                          <p:val>
                                            <p:fltVal val="0"/>
                                          </p:val>
                                        </p:tav>
                                        <p:tav tm="100000">
                                          <p:val>
                                            <p:strVal val="#ppt_w"/>
                                          </p:val>
                                        </p:tav>
                                      </p:tavLst>
                                    </p:anim>
                                    <p:anim calcmode="lin" valueType="num">
                                      <p:cBhvr>
                                        <p:cTn id="65" dur="500" fill="hold"/>
                                        <p:tgtEl>
                                          <p:spTgt spid="235542"/>
                                        </p:tgtEl>
                                        <p:attrNameLst>
                                          <p:attrName>ppt_h</p:attrName>
                                        </p:attrNameLst>
                                      </p:cBhvr>
                                      <p:tavLst>
                                        <p:tav tm="0">
                                          <p:val>
                                            <p:fltVal val="0"/>
                                          </p:val>
                                        </p:tav>
                                        <p:tav tm="100000">
                                          <p:val>
                                            <p:strVal val="#ppt_h"/>
                                          </p:val>
                                        </p:tav>
                                      </p:tavLst>
                                    </p:anim>
                                    <p:animEffect transition="in" filter="fade">
                                      <p:cBhvr>
                                        <p:cTn id="66" dur="500"/>
                                        <p:tgtEl>
                                          <p:spTgt spid="235542"/>
                                        </p:tgtEl>
                                      </p:cBhvr>
                                    </p:animEffect>
                                  </p:childTnLst>
                                </p:cTn>
                              </p:par>
                              <p:par>
                                <p:cTn id="67" presetID="53" presetClass="entr" presetSubtype="0" fill="hold" grpId="0" nodeType="withEffect">
                                  <p:stCondLst>
                                    <p:cond delay="0"/>
                                  </p:stCondLst>
                                  <p:childTnLst>
                                    <p:set>
                                      <p:cBhvr>
                                        <p:cTn id="68" dur="1" fill="hold">
                                          <p:stCondLst>
                                            <p:cond delay="0"/>
                                          </p:stCondLst>
                                        </p:cTn>
                                        <p:tgtEl>
                                          <p:spTgt spid="235541"/>
                                        </p:tgtEl>
                                        <p:attrNameLst>
                                          <p:attrName>style.visibility</p:attrName>
                                        </p:attrNameLst>
                                      </p:cBhvr>
                                      <p:to>
                                        <p:strVal val="visible"/>
                                      </p:to>
                                    </p:set>
                                    <p:anim calcmode="lin" valueType="num">
                                      <p:cBhvr>
                                        <p:cTn id="69" dur="500" fill="hold"/>
                                        <p:tgtEl>
                                          <p:spTgt spid="235541"/>
                                        </p:tgtEl>
                                        <p:attrNameLst>
                                          <p:attrName>ppt_w</p:attrName>
                                        </p:attrNameLst>
                                      </p:cBhvr>
                                      <p:tavLst>
                                        <p:tav tm="0">
                                          <p:val>
                                            <p:fltVal val="0"/>
                                          </p:val>
                                        </p:tav>
                                        <p:tav tm="100000">
                                          <p:val>
                                            <p:strVal val="#ppt_w"/>
                                          </p:val>
                                        </p:tav>
                                      </p:tavLst>
                                    </p:anim>
                                    <p:anim calcmode="lin" valueType="num">
                                      <p:cBhvr>
                                        <p:cTn id="70" dur="500" fill="hold"/>
                                        <p:tgtEl>
                                          <p:spTgt spid="235541"/>
                                        </p:tgtEl>
                                        <p:attrNameLst>
                                          <p:attrName>ppt_h</p:attrName>
                                        </p:attrNameLst>
                                      </p:cBhvr>
                                      <p:tavLst>
                                        <p:tav tm="0">
                                          <p:val>
                                            <p:fltVal val="0"/>
                                          </p:val>
                                        </p:tav>
                                        <p:tav tm="100000">
                                          <p:val>
                                            <p:strVal val="#ppt_h"/>
                                          </p:val>
                                        </p:tav>
                                      </p:tavLst>
                                    </p:anim>
                                    <p:animEffect transition="in" filter="fade">
                                      <p:cBhvr>
                                        <p:cTn id="71" dur="500"/>
                                        <p:tgtEl>
                                          <p:spTgt spid="235541"/>
                                        </p:tgtEl>
                                      </p:cBhvr>
                                    </p:animEffect>
                                  </p:childTnLst>
                                </p:cTn>
                              </p:par>
                              <p:par>
                                <p:cTn id="72" presetID="53" presetClass="entr" presetSubtype="0" fill="hold" grpId="0" nodeType="withEffect">
                                  <p:stCondLst>
                                    <p:cond delay="0"/>
                                  </p:stCondLst>
                                  <p:childTnLst>
                                    <p:set>
                                      <p:cBhvr>
                                        <p:cTn id="73" dur="1" fill="hold">
                                          <p:stCondLst>
                                            <p:cond delay="0"/>
                                          </p:stCondLst>
                                        </p:cTn>
                                        <p:tgtEl>
                                          <p:spTgt spid="235540"/>
                                        </p:tgtEl>
                                        <p:attrNameLst>
                                          <p:attrName>style.visibility</p:attrName>
                                        </p:attrNameLst>
                                      </p:cBhvr>
                                      <p:to>
                                        <p:strVal val="visible"/>
                                      </p:to>
                                    </p:set>
                                    <p:anim calcmode="lin" valueType="num">
                                      <p:cBhvr>
                                        <p:cTn id="74" dur="500" fill="hold"/>
                                        <p:tgtEl>
                                          <p:spTgt spid="235540"/>
                                        </p:tgtEl>
                                        <p:attrNameLst>
                                          <p:attrName>ppt_w</p:attrName>
                                        </p:attrNameLst>
                                      </p:cBhvr>
                                      <p:tavLst>
                                        <p:tav tm="0">
                                          <p:val>
                                            <p:fltVal val="0"/>
                                          </p:val>
                                        </p:tav>
                                        <p:tav tm="100000">
                                          <p:val>
                                            <p:strVal val="#ppt_w"/>
                                          </p:val>
                                        </p:tav>
                                      </p:tavLst>
                                    </p:anim>
                                    <p:anim calcmode="lin" valueType="num">
                                      <p:cBhvr>
                                        <p:cTn id="75" dur="500" fill="hold"/>
                                        <p:tgtEl>
                                          <p:spTgt spid="235540"/>
                                        </p:tgtEl>
                                        <p:attrNameLst>
                                          <p:attrName>ppt_h</p:attrName>
                                        </p:attrNameLst>
                                      </p:cBhvr>
                                      <p:tavLst>
                                        <p:tav tm="0">
                                          <p:val>
                                            <p:fltVal val="0"/>
                                          </p:val>
                                        </p:tav>
                                        <p:tav tm="100000">
                                          <p:val>
                                            <p:strVal val="#ppt_h"/>
                                          </p:val>
                                        </p:tav>
                                      </p:tavLst>
                                    </p:anim>
                                    <p:animEffect transition="in" filter="fade">
                                      <p:cBhvr>
                                        <p:cTn id="76" dur="500"/>
                                        <p:tgtEl>
                                          <p:spTgt spid="235540"/>
                                        </p:tgtEl>
                                      </p:cBhvr>
                                    </p:animEffect>
                                  </p:childTnLst>
                                </p:cTn>
                              </p:par>
                              <p:par>
                                <p:cTn id="77" presetID="53" presetClass="entr" presetSubtype="0" fill="hold" grpId="0" nodeType="withEffect">
                                  <p:stCondLst>
                                    <p:cond delay="0"/>
                                  </p:stCondLst>
                                  <p:childTnLst>
                                    <p:set>
                                      <p:cBhvr>
                                        <p:cTn id="78" dur="1" fill="hold">
                                          <p:stCondLst>
                                            <p:cond delay="0"/>
                                          </p:stCondLst>
                                        </p:cTn>
                                        <p:tgtEl>
                                          <p:spTgt spid="235545"/>
                                        </p:tgtEl>
                                        <p:attrNameLst>
                                          <p:attrName>style.visibility</p:attrName>
                                        </p:attrNameLst>
                                      </p:cBhvr>
                                      <p:to>
                                        <p:strVal val="visible"/>
                                      </p:to>
                                    </p:set>
                                    <p:anim calcmode="lin" valueType="num">
                                      <p:cBhvr>
                                        <p:cTn id="79" dur="500" fill="hold"/>
                                        <p:tgtEl>
                                          <p:spTgt spid="235545"/>
                                        </p:tgtEl>
                                        <p:attrNameLst>
                                          <p:attrName>ppt_w</p:attrName>
                                        </p:attrNameLst>
                                      </p:cBhvr>
                                      <p:tavLst>
                                        <p:tav tm="0">
                                          <p:val>
                                            <p:fltVal val="0"/>
                                          </p:val>
                                        </p:tav>
                                        <p:tav tm="100000">
                                          <p:val>
                                            <p:strVal val="#ppt_w"/>
                                          </p:val>
                                        </p:tav>
                                      </p:tavLst>
                                    </p:anim>
                                    <p:anim calcmode="lin" valueType="num">
                                      <p:cBhvr>
                                        <p:cTn id="80" dur="500" fill="hold"/>
                                        <p:tgtEl>
                                          <p:spTgt spid="235545"/>
                                        </p:tgtEl>
                                        <p:attrNameLst>
                                          <p:attrName>ppt_h</p:attrName>
                                        </p:attrNameLst>
                                      </p:cBhvr>
                                      <p:tavLst>
                                        <p:tav tm="0">
                                          <p:val>
                                            <p:fltVal val="0"/>
                                          </p:val>
                                        </p:tav>
                                        <p:tav tm="100000">
                                          <p:val>
                                            <p:strVal val="#ppt_h"/>
                                          </p:val>
                                        </p:tav>
                                      </p:tavLst>
                                    </p:anim>
                                    <p:animEffect transition="in" filter="fade">
                                      <p:cBhvr>
                                        <p:cTn id="81" dur="500"/>
                                        <p:tgtEl>
                                          <p:spTgt spid="235545"/>
                                        </p:tgtEl>
                                      </p:cBhvr>
                                    </p:animEffect>
                                  </p:childTnLst>
                                </p:cTn>
                              </p:par>
                              <p:par>
                                <p:cTn id="82" presetID="53" presetClass="entr" presetSubtype="0" fill="hold" grpId="0" nodeType="withEffect">
                                  <p:stCondLst>
                                    <p:cond delay="0"/>
                                  </p:stCondLst>
                                  <p:childTnLst>
                                    <p:set>
                                      <p:cBhvr>
                                        <p:cTn id="83" dur="1" fill="hold">
                                          <p:stCondLst>
                                            <p:cond delay="0"/>
                                          </p:stCondLst>
                                        </p:cTn>
                                        <p:tgtEl>
                                          <p:spTgt spid="235546"/>
                                        </p:tgtEl>
                                        <p:attrNameLst>
                                          <p:attrName>style.visibility</p:attrName>
                                        </p:attrNameLst>
                                      </p:cBhvr>
                                      <p:to>
                                        <p:strVal val="visible"/>
                                      </p:to>
                                    </p:set>
                                    <p:anim calcmode="lin" valueType="num">
                                      <p:cBhvr>
                                        <p:cTn id="84" dur="500" fill="hold"/>
                                        <p:tgtEl>
                                          <p:spTgt spid="235546"/>
                                        </p:tgtEl>
                                        <p:attrNameLst>
                                          <p:attrName>ppt_w</p:attrName>
                                        </p:attrNameLst>
                                      </p:cBhvr>
                                      <p:tavLst>
                                        <p:tav tm="0">
                                          <p:val>
                                            <p:fltVal val="0"/>
                                          </p:val>
                                        </p:tav>
                                        <p:tav tm="100000">
                                          <p:val>
                                            <p:strVal val="#ppt_w"/>
                                          </p:val>
                                        </p:tav>
                                      </p:tavLst>
                                    </p:anim>
                                    <p:anim calcmode="lin" valueType="num">
                                      <p:cBhvr>
                                        <p:cTn id="85" dur="500" fill="hold"/>
                                        <p:tgtEl>
                                          <p:spTgt spid="235546"/>
                                        </p:tgtEl>
                                        <p:attrNameLst>
                                          <p:attrName>ppt_h</p:attrName>
                                        </p:attrNameLst>
                                      </p:cBhvr>
                                      <p:tavLst>
                                        <p:tav tm="0">
                                          <p:val>
                                            <p:fltVal val="0"/>
                                          </p:val>
                                        </p:tav>
                                        <p:tav tm="100000">
                                          <p:val>
                                            <p:strVal val="#ppt_h"/>
                                          </p:val>
                                        </p:tav>
                                      </p:tavLst>
                                    </p:anim>
                                    <p:animEffect transition="in" filter="fade">
                                      <p:cBhvr>
                                        <p:cTn id="86" dur="500"/>
                                        <p:tgtEl>
                                          <p:spTgt spid="235546"/>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235547"/>
                                        </p:tgtEl>
                                        <p:attrNameLst>
                                          <p:attrName>style.visibility</p:attrName>
                                        </p:attrNameLst>
                                      </p:cBhvr>
                                      <p:to>
                                        <p:strVal val="visible"/>
                                      </p:to>
                                    </p:set>
                                    <p:anim calcmode="lin" valueType="num">
                                      <p:cBhvr>
                                        <p:cTn id="91" dur="500" fill="hold"/>
                                        <p:tgtEl>
                                          <p:spTgt spid="235547"/>
                                        </p:tgtEl>
                                        <p:attrNameLst>
                                          <p:attrName>ppt_w</p:attrName>
                                        </p:attrNameLst>
                                      </p:cBhvr>
                                      <p:tavLst>
                                        <p:tav tm="0">
                                          <p:val>
                                            <p:fltVal val="0"/>
                                          </p:val>
                                        </p:tav>
                                        <p:tav tm="100000">
                                          <p:val>
                                            <p:strVal val="#ppt_w"/>
                                          </p:val>
                                        </p:tav>
                                      </p:tavLst>
                                    </p:anim>
                                    <p:anim calcmode="lin" valueType="num">
                                      <p:cBhvr>
                                        <p:cTn id="92" dur="500" fill="hold"/>
                                        <p:tgtEl>
                                          <p:spTgt spid="235547"/>
                                        </p:tgtEl>
                                        <p:attrNameLst>
                                          <p:attrName>ppt_h</p:attrName>
                                        </p:attrNameLst>
                                      </p:cBhvr>
                                      <p:tavLst>
                                        <p:tav tm="0">
                                          <p:val>
                                            <p:fltVal val="0"/>
                                          </p:val>
                                        </p:tav>
                                        <p:tav tm="100000">
                                          <p:val>
                                            <p:strVal val="#ppt_h"/>
                                          </p:val>
                                        </p:tav>
                                      </p:tavLst>
                                    </p:anim>
                                    <p:animEffect transition="in" filter="fade">
                                      <p:cBhvr>
                                        <p:cTn id="93" dur="500"/>
                                        <p:tgtEl>
                                          <p:spTgt spid="235547"/>
                                        </p:tgtEl>
                                      </p:cBhvr>
                                    </p:animEffect>
                                  </p:childTnLst>
                                </p:cTn>
                              </p:par>
                              <p:par>
                                <p:cTn id="94" presetID="53" presetClass="entr" presetSubtype="0" fill="hold" grpId="0" nodeType="withEffect">
                                  <p:stCondLst>
                                    <p:cond delay="0"/>
                                  </p:stCondLst>
                                  <p:childTnLst>
                                    <p:set>
                                      <p:cBhvr>
                                        <p:cTn id="95" dur="1" fill="hold">
                                          <p:stCondLst>
                                            <p:cond delay="0"/>
                                          </p:stCondLst>
                                        </p:cTn>
                                        <p:tgtEl>
                                          <p:spTgt spid="235548"/>
                                        </p:tgtEl>
                                        <p:attrNameLst>
                                          <p:attrName>style.visibility</p:attrName>
                                        </p:attrNameLst>
                                      </p:cBhvr>
                                      <p:to>
                                        <p:strVal val="visible"/>
                                      </p:to>
                                    </p:set>
                                    <p:anim calcmode="lin" valueType="num">
                                      <p:cBhvr>
                                        <p:cTn id="96" dur="500" fill="hold"/>
                                        <p:tgtEl>
                                          <p:spTgt spid="235548"/>
                                        </p:tgtEl>
                                        <p:attrNameLst>
                                          <p:attrName>ppt_w</p:attrName>
                                        </p:attrNameLst>
                                      </p:cBhvr>
                                      <p:tavLst>
                                        <p:tav tm="0">
                                          <p:val>
                                            <p:fltVal val="0"/>
                                          </p:val>
                                        </p:tav>
                                        <p:tav tm="100000">
                                          <p:val>
                                            <p:strVal val="#ppt_w"/>
                                          </p:val>
                                        </p:tav>
                                      </p:tavLst>
                                    </p:anim>
                                    <p:anim calcmode="lin" valueType="num">
                                      <p:cBhvr>
                                        <p:cTn id="97" dur="500" fill="hold"/>
                                        <p:tgtEl>
                                          <p:spTgt spid="235548"/>
                                        </p:tgtEl>
                                        <p:attrNameLst>
                                          <p:attrName>ppt_h</p:attrName>
                                        </p:attrNameLst>
                                      </p:cBhvr>
                                      <p:tavLst>
                                        <p:tav tm="0">
                                          <p:val>
                                            <p:fltVal val="0"/>
                                          </p:val>
                                        </p:tav>
                                        <p:tav tm="100000">
                                          <p:val>
                                            <p:strVal val="#ppt_h"/>
                                          </p:val>
                                        </p:tav>
                                      </p:tavLst>
                                    </p:anim>
                                    <p:animEffect transition="in" filter="fade">
                                      <p:cBhvr>
                                        <p:cTn id="98" dur="500"/>
                                        <p:tgtEl>
                                          <p:spTgt spid="235548"/>
                                        </p:tgtEl>
                                      </p:cBhvr>
                                    </p:animEffect>
                                  </p:childTnLst>
                                </p:cTn>
                              </p:par>
                              <p:par>
                                <p:cTn id="99" presetID="53" presetClass="entr" presetSubtype="0" fill="hold" grpId="0" nodeType="withEffect">
                                  <p:stCondLst>
                                    <p:cond delay="0"/>
                                  </p:stCondLst>
                                  <p:childTnLst>
                                    <p:set>
                                      <p:cBhvr>
                                        <p:cTn id="100" dur="1" fill="hold">
                                          <p:stCondLst>
                                            <p:cond delay="0"/>
                                          </p:stCondLst>
                                        </p:cTn>
                                        <p:tgtEl>
                                          <p:spTgt spid="235549"/>
                                        </p:tgtEl>
                                        <p:attrNameLst>
                                          <p:attrName>style.visibility</p:attrName>
                                        </p:attrNameLst>
                                      </p:cBhvr>
                                      <p:to>
                                        <p:strVal val="visible"/>
                                      </p:to>
                                    </p:set>
                                    <p:anim calcmode="lin" valueType="num">
                                      <p:cBhvr>
                                        <p:cTn id="101" dur="500" fill="hold"/>
                                        <p:tgtEl>
                                          <p:spTgt spid="235549"/>
                                        </p:tgtEl>
                                        <p:attrNameLst>
                                          <p:attrName>ppt_w</p:attrName>
                                        </p:attrNameLst>
                                      </p:cBhvr>
                                      <p:tavLst>
                                        <p:tav tm="0">
                                          <p:val>
                                            <p:fltVal val="0"/>
                                          </p:val>
                                        </p:tav>
                                        <p:tav tm="100000">
                                          <p:val>
                                            <p:strVal val="#ppt_w"/>
                                          </p:val>
                                        </p:tav>
                                      </p:tavLst>
                                    </p:anim>
                                    <p:anim calcmode="lin" valueType="num">
                                      <p:cBhvr>
                                        <p:cTn id="102" dur="500" fill="hold"/>
                                        <p:tgtEl>
                                          <p:spTgt spid="235549"/>
                                        </p:tgtEl>
                                        <p:attrNameLst>
                                          <p:attrName>ppt_h</p:attrName>
                                        </p:attrNameLst>
                                      </p:cBhvr>
                                      <p:tavLst>
                                        <p:tav tm="0">
                                          <p:val>
                                            <p:fltVal val="0"/>
                                          </p:val>
                                        </p:tav>
                                        <p:tav tm="100000">
                                          <p:val>
                                            <p:strVal val="#ppt_h"/>
                                          </p:val>
                                        </p:tav>
                                      </p:tavLst>
                                    </p:anim>
                                    <p:animEffect transition="in" filter="fade">
                                      <p:cBhvr>
                                        <p:cTn id="103" dur="500"/>
                                        <p:tgtEl>
                                          <p:spTgt spid="235549"/>
                                        </p:tgtEl>
                                      </p:cBhvr>
                                    </p:animEffect>
                                  </p:childTnLst>
                                </p:cTn>
                              </p:par>
                              <p:par>
                                <p:cTn id="104" presetID="53" presetClass="entr" presetSubtype="0" fill="hold" grpId="0" nodeType="withEffect">
                                  <p:stCondLst>
                                    <p:cond delay="0"/>
                                  </p:stCondLst>
                                  <p:childTnLst>
                                    <p:set>
                                      <p:cBhvr>
                                        <p:cTn id="105" dur="1" fill="hold">
                                          <p:stCondLst>
                                            <p:cond delay="0"/>
                                          </p:stCondLst>
                                        </p:cTn>
                                        <p:tgtEl>
                                          <p:spTgt spid="235550"/>
                                        </p:tgtEl>
                                        <p:attrNameLst>
                                          <p:attrName>style.visibility</p:attrName>
                                        </p:attrNameLst>
                                      </p:cBhvr>
                                      <p:to>
                                        <p:strVal val="visible"/>
                                      </p:to>
                                    </p:set>
                                    <p:anim calcmode="lin" valueType="num">
                                      <p:cBhvr>
                                        <p:cTn id="106" dur="500" fill="hold"/>
                                        <p:tgtEl>
                                          <p:spTgt spid="235550"/>
                                        </p:tgtEl>
                                        <p:attrNameLst>
                                          <p:attrName>ppt_w</p:attrName>
                                        </p:attrNameLst>
                                      </p:cBhvr>
                                      <p:tavLst>
                                        <p:tav tm="0">
                                          <p:val>
                                            <p:fltVal val="0"/>
                                          </p:val>
                                        </p:tav>
                                        <p:tav tm="100000">
                                          <p:val>
                                            <p:strVal val="#ppt_w"/>
                                          </p:val>
                                        </p:tav>
                                      </p:tavLst>
                                    </p:anim>
                                    <p:anim calcmode="lin" valueType="num">
                                      <p:cBhvr>
                                        <p:cTn id="107" dur="500" fill="hold"/>
                                        <p:tgtEl>
                                          <p:spTgt spid="235550"/>
                                        </p:tgtEl>
                                        <p:attrNameLst>
                                          <p:attrName>ppt_h</p:attrName>
                                        </p:attrNameLst>
                                      </p:cBhvr>
                                      <p:tavLst>
                                        <p:tav tm="0">
                                          <p:val>
                                            <p:fltVal val="0"/>
                                          </p:val>
                                        </p:tav>
                                        <p:tav tm="100000">
                                          <p:val>
                                            <p:strVal val="#ppt_h"/>
                                          </p:val>
                                        </p:tav>
                                      </p:tavLst>
                                    </p:anim>
                                    <p:animEffect transition="in" filter="fade">
                                      <p:cBhvr>
                                        <p:cTn id="108" dur="500"/>
                                        <p:tgtEl>
                                          <p:spTgt spid="235550"/>
                                        </p:tgtEl>
                                      </p:cBhvr>
                                    </p:animEffect>
                                  </p:childTnLst>
                                </p:cTn>
                              </p:par>
                              <p:par>
                                <p:cTn id="109" presetID="53" presetClass="entr" presetSubtype="0" fill="hold" grpId="0" nodeType="withEffect">
                                  <p:stCondLst>
                                    <p:cond delay="0"/>
                                  </p:stCondLst>
                                  <p:childTnLst>
                                    <p:set>
                                      <p:cBhvr>
                                        <p:cTn id="110" dur="1" fill="hold">
                                          <p:stCondLst>
                                            <p:cond delay="0"/>
                                          </p:stCondLst>
                                        </p:cTn>
                                        <p:tgtEl>
                                          <p:spTgt spid="235551"/>
                                        </p:tgtEl>
                                        <p:attrNameLst>
                                          <p:attrName>style.visibility</p:attrName>
                                        </p:attrNameLst>
                                      </p:cBhvr>
                                      <p:to>
                                        <p:strVal val="visible"/>
                                      </p:to>
                                    </p:set>
                                    <p:anim calcmode="lin" valueType="num">
                                      <p:cBhvr>
                                        <p:cTn id="111" dur="500" fill="hold"/>
                                        <p:tgtEl>
                                          <p:spTgt spid="235551"/>
                                        </p:tgtEl>
                                        <p:attrNameLst>
                                          <p:attrName>ppt_w</p:attrName>
                                        </p:attrNameLst>
                                      </p:cBhvr>
                                      <p:tavLst>
                                        <p:tav tm="0">
                                          <p:val>
                                            <p:fltVal val="0"/>
                                          </p:val>
                                        </p:tav>
                                        <p:tav tm="100000">
                                          <p:val>
                                            <p:strVal val="#ppt_w"/>
                                          </p:val>
                                        </p:tav>
                                      </p:tavLst>
                                    </p:anim>
                                    <p:anim calcmode="lin" valueType="num">
                                      <p:cBhvr>
                                        <p:cTn id="112" dur="500" fill="hold"/>
                                        <p:tgtEl>
                                          <p:spTgt spid="235551"/>
                                        </p:tgtEl>
                                        <p:attrNameLst>
                                          <p:attrName>ppt_h</p:attrName>
                                        </p:attrNameLst>
                                      </p:cBhvr>
                                      <p:tavLst>
                                        <p:tav tm="0">
                                          <p:val>
                                            <p:fltVal val="0"/>
                                          </p:val>
                                        </p:tav>
                                        <p:tav tm="100000">
                                          <p:val>
                                            <p:strVal val="#ppt_h"/>
                                          </p:val>
                                        </p:tav>
                                      </p:tavLst>
                                    </p:anim>
                                    <p:animEffect transition="in" filter="fade">
                                      <p:cBhvr>
                                        <p:cTn id="113" dur="500"/>
                                        <p:tgtEl>
                                          <p:spTgt spid="235551"/>
                                        </p:tgtEl>
                                      </p:cBhvr>
                                    </p:animEffect>
                                  </p:childTnLst>
                                </p:cTn>
                              </p:par>
                              <p:par>
                                <p:cTn id="114" presetID="53" presetClass="entr" presetSubtype="0" fill="hold" grpId="0" nodeType="withEffect">
                                  <p:stCondLst>
                                    <p:cond delay="0"/>
                                  </p:stCondLst>
                                  <p:childTnLst>
                                    <p:set>
                                      <p:cBhvr>
                                        <p:cTn id="115" dur="1" fill="hold">
                                          <p:stCondLst>
                                            <p:cond delay="0"/>
                                          </p:stCondLst>
                                        </p:cTn>
                                        <p:tgtEl>
                                          <p:spTgt spid="235552"/>
                                        </p:tgtEl>
                                        <p:attrNameLst>
                                          <p:attrName>style.visibility</p:attrName>
                                        </p:attrNameLst>
                                      </p:cBhvr>
                                      <p:to>
                                        <p:strVal val="visible"/>
                                      </p:to>
                                    </p:set>
                                    <p:anim calcmode="lin" valueType="num">
                                      <p:cBhvr>
                                        <p:cTn id="116" dur="500" fill="hold"/>
                                        <p:tgtEl>
                                          <p:spTgt spid="235552"/>
                                        </p:tgtEl>
                                        <p:attrNameLst>
                                          <p:attrName>ppt_w</p:attrName>
                                        </p:attrNameLst>
                                      </p:cBhvr>
                                      <p:tavLst>
                                        <p:tav tm="0">
                                          <p:val>
                                            <p:fltVal val="0"/>
                                          </p:val>
                                        </p:tav>
                                        <p:tav tm="100000">
                                          <p:val>
                                            <p:strVal val="#ppt_w"/>
                                          </p:val>
                                        </p:tav>
                                      </p:tavLst>
                                    </p:anim>
                                    <p:anim calcmode="lin" valueType="num">
                                      <p:cBhvr>
                                        <p:cTn id="117" dur="500" fill="hold"/>
                                        <p:tgtEl>
                                          <p:spTgt spid="235552"/>
                                        </p:tgtEl>
                                        <p:attrNameLst>
                                          <p:attrName>ppt_h</p:attrName>
                                        </p:attrNameLst>
                                      </p:cBhvr>
                                      <p:tavLst>
                                        <p:tav tm="0">
                                          <p:val>
                                            <p:fltVal val="0"/>
                                          </p:val>
                                        </p:tav>
                                        <p:tav tm="100000">
                                          <p:val>
                                            <p:strVal val="#ppt_h"/>
                                          </p:val>
                                        </p:tav>
                                      </p:tavLst>
                                    </p:anim>
                                    <p:animEffect transition="in" filter="fade">
                                      <p:cBhvr>
                                        <p:cTn id="118" dur="500"/>
                                        <p:tgtEl>
                                          <p:spTgt spid="235552"/>
                                        </p:tgtEl>
                                      </p:cBhvr>
                                    </p:animEffect>
                                  </p:childTnLst>
                                </p:cTn>
                              </p:par>
                              <p:par>
                                <p:cTn id="119" presetID="53" presetClass="entr" presetSubtype="0" fill="hold" grpId="0" nodeType="withEffect">
                                  <p:stCondLst>
                                    <p:cond delay="0"/>
                                  </p:stCondLst>
                                  <p:childTnLst>
                                    <p:set>
                                      <p:cBhvr>
                                        <p:cTn id="120" dur="1" fill="hold">
                                          <p:stCondLst>
                                            <p:cond delay="0"/>
                                          </p:stCondLst>
                                        </p:cTn>
                                        <p:tgtEl>
                                          <p:spTgt spid="235553"/>
                                        </p:tgtEl>
                                        <p:attrNameLst>
                                          <p:attrName>style.visibility</p:attrName>
                                        </p:attrNameLst>
                                      </p:cBhvr>
                                      <p:to>
                                        <p:strVal val="visible"/>
                                      </p:to>
                                    </p:set>
                                    <p:anim calcmode="lin" valueType="num">
                                      <p:cBhvr>
                                        <p:cTn id="121" dur="500" fill="hold"/>
                                        <p:tgtEl>
                                          <p:spTgt spid="235553"/>
                                        </p:tgtEl>
                                        <p:attrNameLst>
                                          <p:attrName>ppt_w</p:attrName>
                                        </p:attrNameLst>
                                      </p:cBhvr>
                                      <p:tavLst>
                                        <p:tav tm="0">
                                          <p:val>
                                            <p:fltVal val="0"/>
                                          </p:val>
                                        </p:tav>
                                        <p:tav tm="100000">
                                          <p:val>
                                            <p:strVal val="#ppt_w"/>
                                          </p:val>
                                        </p:tav>
                                      </p:tavLst>
                                    </p:anim>
                                    <p:anim calcmode="lin" valueType="num">
                                      <p:cBhvr>
                                        <p:cTn id="122" dur="500" fill="hold"/>
                                        <p:tgtEl>
                                          <p:spTgt spid="235553"/>
                                        </p:tgtEl>
                                        <p:attrNameLst>
                                          <p:attrName>ppt_h</p:attrName>
                                        </p:attrNameLst>
                                      </p:cBhvr>
                                      <p:tavLst>
                                        <p:tav tm="0">
                                          <p:val>
                                            <p:fltVal val="0"/>
                                          </p:val>
                                        </p:tav>
                                        <p:tav tm="100000">
                                          <p:val>
                                            <p:strVal val="#ppt_h"/>
                                          </p:val>
                                        </p:tav>
                                      </p:tavLst>
                                    </p:anim>
                                    <p:animEffect transition="in" filter="fade">
                                      <p:cBhvr>
                                        <p:cTn id="123" dur="500"/>
                                        <p:tgtEl>
                                          <p:spTgt spid="235553"/>
                                        </p:tgtEl>
                                      </p:cBhvr>
                                    </p:animEffect>
                                  </p:childTnLst>
                                </p:cTn>
                              </p:par>
                              <p:par>
                                <p:cTn id="124" presetID="53" presetClass="entr" presetSubtype="0" fill="hold" grpId="0" nodeType="withEffect">
                                  <p:stCondLst>
                                    <p:cond delay="0"/>
                                  </p:stCondLst>
                                  <p:childTnLst>
                                    <p:set>
                                      <p:cBhvr>
                                        <p:cTn id="125" dur="1" fill="hold">
                                          <p:stCondLst>
                                            <p:cond delay="0"/>
                                          </p:stCondLst>
                                        </p:cTn>
                                        <p:tgtEl>
                                          <p:spTgt spid="235554"/>
                                        </p:tgtEl>
                                        <p:attrNameLst>
                                          <p:attrName>style.visibility</p:attrName>
                                        </p:attrNameLst>
                                      </p:cBhvr>
                                      <p:to>
                                        <p:strVal val="visible"/>
                                      </p:to>
                                    </p:set>
                                    <p:anim calcmode="lin" valueType="num">
                                      <p:cBhvr>
                                        <p:cTn id="126" dur="500" fill="hold"/>
                                        <p:tgtEl>
                                          <p:spTgt spid="235554"/>
                                        </p:tgtEl>
                                        <p:attrNameLst>
                                          <p:attrName>ppt_w</p:attrName>
                                        </p:attrNameLst>
                                      </p:cBhvr>
                                      <p:tavLst>
                                        <p:tav tm="0">
                                          <p:val>
                                            <p:fltVal val="0"/>
                                          </p:val>
                                        </p:tav>
                                        <p:tav tm="100000">
                                          <p:val>
                                            <p:strVal val="#ppt_w"/>
                                          </p:val>
                                        </p:tav>
                                      </p:tavLst>
                                    </p:anim>
                                    <p:anim calcmode="lin" valueType="num">
                                      <p:cBhvr>
                                        <p:cTn id="127" dur="500" fill="hold"/>
                                        <p:tgtEl>
                                          <p:spTgt spid="235554"/>
                                        </p:tgtEl>
                                        <p:attrNameLst>
                                          <p:attrName>ppt_h</p:attrName>
                                        </p:attrNameLst>
                                      </p:cBhvr>
                                      <p:tavLst>
                                        <p:tav tm="0">
                                          <p:val>
                                            <p:fltVal val="0"/>
                                          </p:val>
                                        </p:tav>
                                        <p:tav tm="100000">
                                          <p:val>
                                            <p:strVal val="#ppt_h"/>
                                          </p:val>
                                        </p:tav>
                                      </p:tavLst>
                                    </p:anim>
                                    <p:animEffect transition="in" filter="fade">
                                      <p:cBhvr>
                                        <p:cTn id="128" dur="500"/>
                                        <p:tgtEl>
                                          <p:spTgt spid="235554"/>
                                        </p:tgtEl>
                                      </p:cBhvr>
                                    </p:animEffec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235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8" grpId="0" animBg="1"/>
      <p:bldP spid="235529" grpId="0" animBg="1"/>
      <p:bldP spid="235530" grpId="0" animBg="1"/>
      <p:bldP spid="235531" grpId="0" animBg="1"/>
      <p:bldP spid="235532" grpId="0" animBg="1"/>
      <p:bldP spid="235533" grpId="0" animBg="1"/>
      <p:bldP spid="235534" grpId="0" animBg="1"/>
      <p:bldP spid="235535" grpId="0" animBg="1"/>
      <p:bldP spid="235536" grpId="0" animBg="1"/>
      <p:bldP spid="235537" grpId="0" animBg="1"/>
      <p:bldP spid="235538" grpId="0" animBg="1"/>
      <p:bldP spid="235539" grpId="0" animBg="1"/>
      <p:bldP spid="235540" grpId="0" animBg="1"/>
      <p:bldP spid="235541" grpId="0" animBg="1"/>
      <p:bldP spid="235542" grpId="0" animBg="1"/>
      <p:bldP spid="235543" grpId="0" animBg="1"/>
      <p:bldP spid="235544" grpId="0" animBg="1"/>
      <p:bldP spid="235545" grpId="0"/>
      <p:bldP spid="235546" grpId="0"/>
      <p:bldP spid="235547" grpId="0" animBg="1"/>
      <p:bldP spid="235548" grpId="0" animBg="1"/>
      <p:bldP spid="235549" grpId="0" animBg="1"/>
      <p:bldP spid="235550" grpId="0" animBg="1"/>
      <p:bldP spid="235551" grpId="0" animBg="1"/>
      <p:bldP spid="235552" grpId="0" animBg="1"/>
      <p:bldP spid="235553" grpId="0" animBg="1"/>
      <p:bldP spid="235554" grpId="0" animBg="1"/>
      <p:bldP spid="235555" grpId="0"/>
      <p:bldP spid="235556" grpId="0"/>
      <p:bldP spid="235558" grpId="0"/>
      <p:bldP spid="235559" grpId="0" animBg="1"/>
      <p:bldP spid="235560" grpId="0" animBg="1"/>
      <p:bldP spid="235561" grpId="0" animBg="1"/>
      <p:bldP spid="235562" grpId="0"/>
      <p:bldP spid="235563"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IIS 7.0</a:t>
            </a:r>
            <a:endParaRPr lang="he-IL" dirty="0"/>
          </a:p>
        </p:txBody>
      </p:sp>
      <p:sp>
        <p:nvSpPr>
          <p:cNvPr id="3" name="Content Placeholder 2"/>
          <p:cNvSpPr>
            <a:spLocks noGrp="1"/>
          </p:cNvSpPr>
          <p:nvPr>
            <p:ph idx="1"/>
          </p:nvPr>
        </p:nvSpPr>
        <p:spPr>
          <a:xfrm>
            <a:off x="285720" y="1295400"/>
            <a:ext cx="4400552" cy="4830763"/>
          </a:xfrm>
        </p:spPr>
        <p:txBody>
          <a:bodyPr>
            <a:normAutofit fontScale="85000" lnSpcReduction="20000"/>
          </a:bodyPr>
          <a:lstStyle/>
          <a:p>
            <a:pPr algn="l" rtl="0"/>
            <a:r>
              <a:rPr lang="en-US" dirty="0" smtClean="0"/>
              <a:t>Delivered with Windows Vista and 2008 Server</a:t>
            </a:r>
          </a:p>
          <a:p>
            <a:pPr algn="l" rtl="0"/>
            <a:r>
              <a:rPr lang="en-US" dirty="0" smtClean="0"/>
              <a:t>Breaks down the Web server into a core and more than 40 pluggable “feature modules”</a:t>
            </a:r>
          </a:p>
          <a:p>
            <a:pPr lvl="1" algn="l" rtl="0"/>
            <a:r>
              <a:rPr lang="en-US" dirty="0" smtClean="0"/>
              <a:t>Deploy minimal foot-print servers for specialized roles</a:t>
            </a:r>
          </a:p>
          <a:p>
            <a:pPr lvl="1" algn="l" rtl="0"/>
            <a:r>
              <a:rPr lang="en-US" dirty="0" smtClean="0"/>
              <a:t>Minimize attack surface</a:t>
            </a:r>
          </a:p>
          <a:p>
            <a:pPr lvl="1" algn="l" rtl="0"/>
            <a:r>
              <a:rPr lang="en-US" dirty="0" smtClean="0"/>
              <a:t>Improve performance</a:t>
            </a:r>
          </a:p>
          <a:p>
            <a:pPr lvl="1" algn="l" rtl="0"/>
            <a:r>
              <a:rPr lang="en-US" dirty="0" smtClean="0"/>
              <a:t>Extend with your own</a:t>
            </a:r>
          </a:p>
          <a:p>
            <a:pPr lvl="1" algn="l" rtl="0"/>
            <a:endParaRPr lang="en-US" dirty="0" smtClean="0"/>
          </a:p>
          <a:p>
            <a:pPr lvl="1" algn="l" rtl="0">
              <a:buNone/>
            </a:pPr>
            <a:r>
              <a:rPr lang="en-US" sz="4700" dirty="0" smtClean="0">
                <a:hlinkClick r:id="rId2"/>
              </a:rPr>
              <a:t>www.iis.net</a:t>
            </a:r>
            <a:endParaRPr lang="he-IL" sz="4700" dirty="0"/>
          </a:p>
        </p:txBody>
      </p:sp>
      <p:pic>
        <p:nvPicPr>
          <p:cNvPr id="90114" name="Picture 2" descr="Figure 1 Use Only the Features You Want">
            <a:hlinkClick r:id="rId3"/>
          </p:cNvPr>
          <p:cNvPicPr>
            <a:picLocks noChangeAspect="1" noChangeArrowheads="1"/>
          </p:cNvPicPr>
          <p:nvPr/>
        </p:nvPicPr>
        <p:blipFill>
          <a:blip r:embed="rId4"/>
          <a:srcRect/>
          <a:stretch>
            <a:fillRect/>
          </a:stretch>
        </p:blipFill>
        <p:spPr bwMode="auto">
          <a:xfrm>
            <a:off x="4786314" y="714356"/>
            <a:ext cx="4238628" cy="5520814"/>
          </a:xfrm>
          <a:prstGeom prst="rect">
            <a:avLst/>
          </a:prstGeom>
          <a:noFill/>
        </p:spPr>
      </p:pic>
    </p:spTree>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a:t>
            </a:r>
            <a:endParaRPr lang="he-IL" dirty="0"/>
          </a:p>
        </p:txBody>
      </p:sp>
      <p:sp>
        <p:nvSpPr>
          <p:cNvPr id="3" name="Content Placeholder 2"/>
          <p:cNvSpPr>
            <a:spLocks noGrp="1"/>
          </p:cNvSpPr>
          <p:nvPr>
            <p:ph idx="1"/>
          </p:nvPr>
        </p:nvSpPr>
        <p:spPr>
          <a:xfrm>
            <a:off x="381000" y="1071546"/>
            <a:ext cx="8382000" cy="4143404"/>
          </a:xfrm>
        </p:spPr>
        <p:txBody>
          <a:bodyPr>
            <a:noAutofit/>
          </a:bodyPr>
          <a:lstStyle/>
          <a:p>
            <a:pPr algn="l" rtl="0"/>
            <a:r>
              <a:rPr lang="en-US" sz="3600" dirty="0" smtClean="0"/>
              <a:t>Configuration is based on distributed XML files</a:t>
            </a:r>
          </a:p>
          <a:p>
            <a:pPr lvl="1" algn="l" rtl="0"/>
            <a:r>
              <a:rPr lang="en-US" sz="3200" dirty="0" smtClean="0"/>
              <a:t>Global </a:t>
            </a:r>
            <a:r>
              <a:rPr lang="en-US" sz="3200" b="1" dirty="0" err="1" smtClean="0"/>
              <a:t>applicationHost.config</a:t>
            </a:r>
            <a:endParaRPr lang="en-US" sz="3200" dirty="0" smtClean="0"/>
          </a:p>
          <a:p>
            <a:pPr lvl="1" algn="l" rtl="0"/>
            <a:r>
              <a:rPr lang="en-US" sz="3200" dirty="0" smtClean="0"/>
              <a:t>Distributed </a:t>
            </a:r>
            <a:r>
              <a:rPr lang="en-US" sz="3200" b="1" dirty="0" err="1" smtClean="0"/>
              <a:t>web.config</a:t>
            </a:r>
            <a:r>
              <a:rPr lang="en-US" sz="3200" dirty="0" smtClean="0"/>
              <a:t> files for each application in its own directory structure (similar to ASP.NET)</a:t>
            </a:r>
          </a:p>
          <a:p>
            <a:pPr lvl="1" algn="l" rtl="0"/>
            <a:r>
              <a:rPr lang="en-US" sz="3200" dirty="0" smtClean="0"/>
              <a:t>Configuration can easily be copied</a:t>
            </a:r>
          </a:p>
          <a:p>
            <a:pPr lvl="1" algn="l" rtl="0"/>
            <a:r>
              <a:rPr lang="en-US" sz="3200" dirty="0" smtClean="0"/>
              <a:t>Configuration can be read from a </a:t>
            </a:r>
            <a:r>
              <a:rPr lang="en-US" sz="3200" b="1" dirty="0" smtClean="0">
                <a:solidFill>
                  <a:schemeClr val="accent2"/>
                </a:solidFill>
              </a:rPr>
              <a:t>network share</a:t>
            </a:r>
          </a:p>
        </p:txBody>
      </p:sp>
      <p:sp>
        <p:nvSpPr>
          <p:cNvPr id="192513" name="Rectangle 1">
            <a:hlinkClick r:id=""/>
          </p:cNvPr>
          <p:cNvSpPr>
            <a:spLocks noChangeArrowheads="1"/>
          </p:cNvSpPr>
          <p:nvPr/>
        </p:nvSpPr>
        <p:spPr bwMode="auto">
          <a:xfrm>
            <a:off x="0" y="0"/>
            <a:ext cx="9144000" cy="0"/>
          </a:xfrm>
          <a:prstGeom prst="rect">
            <a:avLst/>
          </a:prstGeom>
          <a:noFill/>
          <a:ln w="12700"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endParaRPr lang="he-IL"/>
          </a:p>
        </p:txBody>
      </p:sp>
    </p:spTree>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Administration</a:t>
            </a:r>
            <a:endParaRPr lang="he-IL" dirty="0"/>
          </a:p>
        </p:txBody>
      </p:sp>
      <p:sp>
        <p:nvSpPr>
          <p:cNvPr id="3" name="Content Placeholder 2"/>
          <p:cNvSpPr>
            <a:spLocks noGrp="1"/>
          </p:cNvSpPr>
          <p:nvPr>
            <p:ph idx="1"/>
          </p:nvPr>
        </p:nvSpPr>
        <p:spPr>
          <a:xfrm>
            <a:off x="381000" y="1071546"/>
            <a:ext cx="8382000" cy="4286280"/>
          </a:xfrm>
        </p:spPr>
        <p:txBody>
          <a:bodyPr>
            <a:noAutofit/>
          </a:bodyPr>
          <a:lstStyle/>
          <a:p>
            <a:pPr algn="l" rtl="0"/>
            <a:r>
              <a:rPr lang="en-US" sz="3600" dirty="0" smtClean="0"/>
              <a:t>New graphical IIS Manager admin tool</a:t>
            </a:r>
          </a:p>
          <a:p>
            <a:pPr lvl="1" algn="l" rtl="0"/>
            <a:r>
              <a:rPr lang="en-US" sz="3200" dirty="0" smtClean="0"/>
              <a:t>Including advanced monitoring and diagnostics</a:t>
            </a:r>
          </a:p>
          <a:p>
            <a:pPr lvl="1" algn="l" rtl="0"/>
            <a:r>
              <a:rPr lang="en-US" sz="3200" dirty="0" smtClean="0"/>
              <a:t>Supporting remote administration (HTTP/SSL)</a:t>
            </a:r>
          </a:p>
          <a:p>
            <a:pPr lvl="1" algn="l" rtl="0"/>
            <a:r>
              <a:rPr lang="en-US" sz="3200" dirty="0" smtClean="0"/>
              <a:t>Providing delegated management of individual applications without administrative access to the server</a:t>
            </a:r>
          </a:p>
          <a:p>
            <a:pPr lvl="1" algn="l" rtl="0"/>
            <a:r>
              <a:rPr lang="en-US" sz="3200" dirty="0" smtClean="0"/>
              <a:t>Augmented by the </a:t>
            </a:r>
            <a:r>
              <a:rPr lang="en-US" sz="3200" b="1" dirty="0" smtClean="0"/>
              <a:t>appcmd.exe</a:t>
            </a:r>
            <a:r>
              <a:rPr lang="en-US" sz="3200" dirty="0" smtClean="0"/>
              <a:t> command-line tool</a:t>
            </a:r>
            <a:endParaRPr lang="he-IL" sz="3200" dirty="0"/>
          </a:p>
        </p:txBody>
      </p:sp>
      <p:sp>
        <p:nvSpPr>
          <p:cNvPr id="192513" name="Rectangle 1">
            <a:hlinkClick r:id=""/>
          </p:cNvPr>
          <p:cNvSpPr>
            <a:spLocks noChangeArrowheads="1"/>
          </p:cNvSpPr>
          <p:nvPr/>
        </p:nvSpPr>
        <p:spPr bwMode="auto">
          <a:xfrm>
            <a:off x="0" y="0"/>
            <a:ext cx="9144000" cy="0"/>
          </a:xfrm>
          <a:prstGeom prst="rect">
            <a:avLst/>
          </a:prstGeom>
          <a:noFill/>
          <a:ln w="12700"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endParaRPr lang="he-IL"/>
          </a:p>
        </p:txBody>
      </p:sp>
    </p:spTree>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IIS Manager</a:t>
            </a:r>
            <a:endParaRPr lang="he-IL" dirty="0"/>
          </a:p>
        </p:txBody>
      </p:sp>
      <p:pic>
        <p:nvPicPr>
          <p:cNvPr id="193538" name="Picture 2"/>
          <p:cNvPicPr>
            <a:picLocks noGrp="1" noChangeAspect="1" noChangeArrowheads="1"/>
          </p:cNvPicPr>
          <p:nvPr>
            <p:ph idx="1"/>
          </p:nvPr>
        </p:nvPicPr>
        <p:blipFill>
          <a:blip r:embed="rId3"/>
          <a:stretch>
            <a:fillRect/>
          </a:stretch>
        </p:blipFill>
        <p:spPr bwMode="auto">
          <a:xfrm>
            <a:off x="214282" y="1071546"/>
            <a:ext cx="8587896" cy="5000660"/>
          </a:xfrm>
          <a:prstGeom prst="rect">
            <a:avLst/>
          </a:prstGeom>
          <a:noFill/>
          <a:ln w="12700" cap="flat" cmpd="sng" algn="ctr">
            <a:noFill/>
            <a:prstDash val="solid"/>
            <a:miter lim="800000"/>
            <a:headEnd/>
            <a:tailEnd/>
          </a:ln>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81000" y="736238"/>
            <a:ext cx="8382000" cy="692498"/>
          </a:xfrm>
        </p:spPr>
        <p:txBody>
          <a:bodyPr/>
          <a:lstStyle/>
          <a:p>
            <a:pPr>
              <a:defRPr/>
            </a:pPr>
            <a:r>
              <a:rPr lang="en-US" dirty="0" smtClean="0"/>
              <a:t>Key Changes</a:t>
            </a:r>
            <a:br>
              <a:rPr lang="en-US" dirty="0" smtClean="0"/>
            </a:br>
            <a:r>
              <a:rPr sz="4000" smtClean="0"/>
              <a:t>Redesign</a:t>
            </a:r>
            <a:endParaRPr lang="en-US" dirty="0" smtClean="0"/>
          </a:p>
        </p:txBody>
      </p:sp>
      <p:sp>
        <p:nvSpPr>
          <p:cNvPr id="53251" name="Rectangle 3"/>
          <p:cNvSpPr>
            <a:spLocks noGrp="1" noChangeArrowheads="1"/>
          </p:cNvSpPr>
          <p:nvPr>
            <p:ph idx="1"/>
          </p:nvPr>
        </p:nvSpPr>
        <p:spPr>
          <a:xfrm>
            <a:off x="381000" y="1411552"/>
            <a:ext cx="8382000" cy="4660654"/>
          </a:xfrm>
        </p:spPr>
        <p:txBody>
          <a:bodyPr>
            <a:normAutofit/>
          </a:bodyPr>
          <a:lstStyle/>
          <a:p>
            <a:pPr algn="l" rtl="0">
              <a:lnSpc>
                <a:spcPct val="90000"/>
              </a:lnSpc>
              <a:defRPr/>
            </a:pPr>
            <a:r>
              <a:rPr lang="en-US" sz="3200" dirty="0" smtClean="0"/>
              <a:t>System Redesign:</a:t>
            </a:r>
          </a:p>
          <a:p>
            <a:pPr lvl="1" algn="l" rtl="0">
              <a:lnSpc>
                <a:spcPct val="90000"/>
              </a:lnSpc>
              <a:defRPr/>
            </a:pPr>
            <a:r>
              <a:rPr lang="en-US" sz="2400" dirty="0" smtClean="0"/>
              <a:t>Restructured audio, print, display and networking architecture</a:t>
            </a:r>
          </a:p>
          <a:p>
            <a:pPr lvl="1" algn="l" rtl="0">
              <a:lnSpc>
                <a:spcPct val="90000"/>
              </a:lnSpc>
              <a:defRPr/>
            </a:pPr>
            <a:r>
              <a:rPr lang="en-US" sz="2400" dirty="0" smtClean="0"/>
              <a:t>Memory performance tuning technologies using flash memory and machine learning (</a:t>
            </a:r>
            <a:r>
              <a:rPr lang="en-US" sz="2400" dirty="0" err="1" smtClean="0"/>
              <a:t>ReadyBoost</a:t>
            </a:r>
            <a:r>
              <a:rPr lang="en-US" sz="2400" dirty="0" smtClean="0"/>
              <a:t>, </a:t>
            </a:r>
            <a:r>
              <a:rPr lang="en-US" sz="2400" dirty="0" err="1" smtClean="0"/>
              <a:t>ReadyDrive</a:t>
            </a:r>
            <a:r>
              <a:rPr lang="en-US" sz="2400" dirty="0" smtClean="0"/>
              <a:t>, </a:t>
            </a:r>
            <a:r>
              <a:rPr lang="en-US" sz="2400" dirty="0" err="1" smtClean="0"/>
              <a:t>SuperFetch</a:t>
            </a:r>
            <a:r>
              <a:rPr lang="en-US" sz="2400" dirty="0" smtClean="0"/>
              <a:t>)</a:t>
            </a:r>
          </a:p>
          <a:p>
            <a:pPr lvl="1" algn="l" rtl="0">
              <a:lnSpc>
                <a:spcPct val="90000"/>
              </a:lnSpc>
              <a:defRPr/>
            </a:pPr>
            <a:r>
              <a:rPr lang="en-US" sz="2400" dirty="0" smtClean="0"/>
              <a:t>Core changes and new features in the Windows Kernel – memory management, threading, synchronization, scheduling, I/O, transaction support (</a:t>
            </a:r>
            <a:r>
              <a:rPr lang="en-US" sz="2400" dirty="0" err="1" smtClean="0"/>
              <a:t>TxFS</a:t>
            </a:r>
            <a:r>
              <a:rPr lang="en-US" sz="2400" dirty="0" smtClean="0"/>
              <a:t>, </a:t>
            </a:r>
            <a:r>
              <a:rPr lang="en-US" sz="2400" dirty="0" err="1" smtClean="0"/>
              <a:t>TxR</a:t>
            </a:r>
            <a:r>
              <a:rPr lang="en-US" sz="2400" dirty="0" smtClean="0"/>
              <a:t>)</a:t>
            </a:r>
          </a:p>
          <a:p>
            <a:pPr lvl="1" algn="l" rtl="0">
              <a:lnSpc>
                <a:spcPct val="90000"/>
              </a:lnSpc>
              <a:defRPr/>
            </a:pPr>
            <a:r>
              <a:rPr lang="en-US" sz="2400" dirty="0" smtClean="0"/>
              <a:t>Enhanced Task Scheduler including API 2.0</a:t>
            </a:r>
          </a:p>
          <a:p>
            <a:pPr lvl="1" algn="l" rtl="0">
              <a:lnSpc>
                <a:spcPct val="90000"/>
              </a:lnSpc>
              <a:defRPr/>
            </a:pPr>
            <a:r>
              <a:rPr lang="en-US" sz="2400" dirty="0" smtClean="0"/>
              <a:t>Internet Information Server 7.0</a:t>
            </a:r>
          </a:p>
        </p:txBody>
      </p:sp>
    </p:spTree>
  </p:cSld>
  <p:clrMapOvr>
    <a:masterClrMapping/>
  </p:clrMapOvr>
  <p:transition>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Programmability</a:t>
            </a:r>
            <a:endParaRPr lang="he-IL" dirty="0"/>
          </a:p>
        </p:txBody>
      </p:sp>
      <p:sp>
        <p:nvSpPr>
          <p:cNvPr id="3" name="Content Placeholder 2"/>
          <p:cNvSpPr>
            <a:spLocks noGrp="1"/>
          </p:cNvSpPr>
          <p:nvPr>
            <p:ph idx="1"/>
          </p:nvPr>
        </p:nvSpPr>
        <p:spPr>
          <a:xfrm>
            <a:off x="381000" y="1000108"/>
            <a:ext cx="8382000" cy="1200329"/>
          </a:xfrm>
        </p:spPr>
        <p:txBody>
          <a:bodyPr/>
          <a:lstStyle/>
          <a:p>
            <a:pPr algn="l" rtl="0"/>
            <a:r>
              <a:rPr lang="en-US" sz="2800" dirty="0" smtClean="0"/>
              <a:t>Programmatic administration:</a:t>
            </a:r>
          </a:p>
          <a:p>
            <a:pPr lvl="1" algn="l" rtl="0"/>
            <a:r>
              <a:rPr lang="en-US" sz="2400" dirty="0" err="1" smtClean="0"/>
              <a:t>Microsoft.Web.Administration</a:t>
            </a:r>
            <a:r>
              <a:rPr lang="en-US" sz="2400" dirty="0" smtClean="0"/>
              <a:t> (.NET)</a:t>
            </a:r>
          </a:p>
          <a:p>
            <a:pPr lvl="1" algn="l" rtl="0"/>
            <a:r>
              <a:rPr lang="en-US" sz="2400" dirty="0" smtClean="0"/>
              <a:t>IIS Configuration COM API, WMI and more</a:t>
            </a:r>
          </a:p>
        </p:txBody>
      </p:sp>
      <p:pic>
        <p:nvPicPr>
          <p:cNvPr id="194562" name="Picture 2"/>
          <p:cNvPicPr>
            <a:picLocks noChangeAspect="1" noChangeArrowheads="1"/>
          </p:cNvPicPr>
          <p:nvPr/>
        </p:nvPicPr>
        <p:blipFill>
          <a:blip r:embed="rId2"/>
          <a:srcRect/>
          <a:stretch>
            <a:fillRect/>
          </a:stretch>
        </p:blipFill>
        <p:spPr bwMode="auto">
          <a:xfrm>
            <a:off x="207337" y="3786190"/>
            <a:ext cx="5507671" cy="2786082"/>
          </a:xfrm>
          <a:prstGeom prst="rect">
            <a:avLst/>
          </a:prstGeom>
          <a:noFill/>
          <a:ln w="12700" cap="flat" cmpd="sng" algn="ctr">
            <a:noFill/>
            <a:prstDash val="solid"/>
            <a:miter lim="800000"/>
            <a:headEnd/>
            <a:tailEnd/>
          </a:ln>
          <a:effectLst/>
          <a:scene3d>
            <a:camera prst="isometricOffAxis2Left"/>
            <a:lightRig rig="threePt" dir="t"/>
          </a:scene3d>
        </p:spPr>
      </p:pic>
      <p:sp>
        <p:nvSpPr>
          <p:cNvPr id="6" name="TextBox 5"/>
          <p:cNvSpPr txBox="1">
            <a:spLocks noChangeArrowheads="1"/>
          </p:cNvSpPr>
          <p:nvPr/>
        </p:nvSpPr>
        <p:spPr bwMode="invGray">
          <a:xfrm>
            <a:off x="1357290" y="2643182"/>
            <a:ext cx="8210550" cy="2920800"/>
          </a:xfrm>
          <a:prstGeom prst="rect">
            <a:avLst/>
          </a:prstGeom>
          <a:ln>
            <a:noFill/>
            <a:headEnd/>
            <a:tailEnd/>
          </a:ln>
          <a:scene3d>
            <a:camera prst="isometricOffAxis2Left"/>
            <a:lightRig rig="threePt" dir="t"/>
          </a:scene3d>
        </p:spPr>
        <p:style>
          <a:lnRef idx="1">
            <a:schemeClr val="dk1"/>
          </a:lnRef>
          <a:fillRef idx="2">
            <a:schemeClr val="dk1"/>
          </a:fillRef>
          <a:effectRef idx="1">
            <a:schemeClr val="dk1"/>
          </a:effectRef>
          <a:fontRef idx="minor">
            <a:schemeClr val="dk1"/>
          </a:fontRef>
        </p:style>
        <p:txBody>
          <a:bodyPr>
            <a:spAutoFit/>
          </a:bodyPr>
          <a:lstStyle/>
          <a:p>
            <a:pPr>
              <a:lnSpc>
                <a:spcPct val="85000"/>
              </a:lnSpc>
              <a:spcBef>
                <a:spcPct val="20000"/>
              </a:spcBef>
              <a:defRPr/>
            </a:pPr>
            <a:r>
              <a:rPr lang="en-US" sz="1600" dirty="0" err="1">
                <a:solidFill>
                  <a:schemeClr val="bg1"/>
                </a:solidFill>
                <a:effectLst/>
                <a:latin typeface="Lucida Console" pitchFamily="49" charset="0"/>
              </a:rPr>
              <a:t>ServerManager</a:t>
            </a:r>
            <a:r>
              <a:rPr lang="en-US" sz="1600" dirty="0">
                <a:solidFill>
                  <a:schemeClr val="bg1"/>
                </a:solidFill>
                <a:effectLst/>
                <a:latin typeface="Lucida Console" pitchFamily="49" charset="0"/>
              </a:rPr>
              <a:t> </a:t>
            </a:r>
            <a:r>
              <a:rPr lang="en-US" sz="1600" dirty="0" err="1">
                <a:solidFill>
                  <a:schemeClr val="bg1"/>
                </a:solidFill>
                <a:effectLst/>
                <a:latin typeface="Lucida Console" pitchFamily="49" charset="0"/>
              </a:rPr>
              <a:t>iisManager</a:t>
            </a:r>
            <a:r>
              <a:rPr lang="en-US" sz="1600" dirty="0">
                <a:solidFill>
                  <a:schemeClr val="bg1"/>
                </a:solidFill>
                <a:effectLst/>
                <a:latin typeface="Lucida Console" pitchFamily="49" charset="0"/>
              </a:rPr>
              <a:t> = new </a:t>
            </a:r>
            <a:r>
              <a:rPr lang="en-US" sz="1600" dirty="0" err="1">
                <a:solidFill>
                  <a:schemeClr val="bg1"/>
                </a:solidFill>
                <a:effectLst/>
                <a:latin typeface="Lucida Console" pitchFamily="49" charset="0"/>
              </a:rPr>
              <a:t>ServerManager</a:t>
            </a:r>
            <a:r>
              <a:rPr lang="en-US" sz="1600" dirty="0">
                <a:solidFill>
                  <a:schemeClr val="bg1"/>
                </a:solidFill>
                <a:effectLst/>
                <a:latin typeface="Lucida Console" pitchFamily="49" charset="0"/>
              </a:rPr>
              <a:t>();</a:t>
            </a:r>
            <a:br>
              <a:rPr lang="en-US" sz="1600" dirty="0">
                <a:solidFill>
                  <a:schemeClr val="bg1"/>
                </a:solidFill>
                <a:effectLst/>
                <a:latin typeface="Lucida Console" pitchFamily="49" charset="0"/>
              </a:rPr>
            </a:br>
            <a:endParaRPr lang="en-US" sz="1600" dirty="0">
              <a:solidFill>
                <a:schemeClr val="bg1"/>
              </a:solidFill>
              <a:effectLst/>
              <a:latin typeface="Lucida Console" pitchFamily="49" charset="0"/>
            </a:endParaRPr>
          </a:p>
          <a:p>
            <a:pPr>
              <a:lnSpc>
                <a:spcPct val="85000"/>
              </a:lnSpc>
              <a:spcBef>
                <a:spcPct val="20000"/>
              </a:spcBef>
              <a:defRPr/>
            </a:pPr>
            <a:r>
              <a:rPr lang="en-US" sz="1600" dirty="0" err="1">
                <a:solidFill>
                  <a:schemeClr val="bg1"/>
                </a:solidFill>
                <a:effectLst/>
                <a:latin typeface="Lucida Console" pitchFamily="49" charset="0"/>
              </a:rPr>
              <a:t>foreach</a:t>
            </a:r>
            <a:r>
              <a:rPr lang="en-US" sz="1600" dirty="0">
                <a:solidFill>
                  <a:schemeClr val="bg1"/>
                </a:solidFill>
                <a:effectLst/>
                <a:latin typeface="Lucida Console" pitchFamily="49" charset="0"/>
              </a:rPr>
              <a:t>(</a:t>
            </a:r>
            <a:r>
              <a:rPr lang="en-US" sz="1600" dirty="0" err="1">
                <a:solidFill>
                  <a:schemeClr val="bg1"/>
                </a:solidFill>
                <a:effectLst/>
                <a:latin typeface="Lucida Console" pitchFamily="49" charset="0"/>
              </a:rPr>
              <a:t>WorkerProcess</a:t>
            </a:r>
            <a:r>
              <a:rPr lang="en-US" sz="1600" dirty="0">
                <a:solidFill>
                  <a:schemeClr val="bg1"/>
                </a:solidFill>
                <a:effectLst/>
                <a:latin typeface="Lucida Console" pitchFamily="49" charset="0"/>
              </a:rPr>
              <a:t> w3wp in </a:t>
            </a:r>
            <a:r>
              <a:rPr lang="en-US" sz="1800" b="1" dirty="0" err="1">
                <a:solidFill>
                  <a:schemeClr val="bg1"/>
                </a:solidFill>
                <a:effectLst/>
                <a:latin typeface="Lucida Console" pitchFamily="49" charset="0"/>
              </a:rPr>
              <a:t>iisManager.WorkerProcesses</a:t>
            </a:r>
            <a:r>
              <a:rPr lang="en-US" sz="1600" dirty="0">
                <a:solidFill>
                  <a:schemeClr val="bg1"/>
                </a:solidFill>
                <a:effectLst/>
                <a:latin typeface="Lucida Console" pitchFamily="49" charset="0"/>
              </a:rPr>
              <a:t>) {</a:t>
            </a:r>
            <a:br>
              <a:rPr lang="en-US" sz="1600" dirty="0">
                <a:solidFill>
                  <a:schemeClr val="bg1"/>
                </a:solidFill>
                <a:effectLst/>
                <a:latin typeface="Lucida Console" pitchFamily="49" charset="0"/>
              </a:rPr>
            </a:br>
            <a:r>
              <a:rPr lang="en-US" sz="1600" dirty="0">
                <a:solidFill>
                  <a:schemeClr val="bg1"/>
                </a:solidFill>
                <a:effectLst/>
                <a:latin typeface="Lucida Console" pitchFamily="49" charset="0"/>
              </a:rPr>
              <a:t>    </a:t>
            </a:r>
            <a:r>
              <a:rPr lang="en-US" sz="1600" dirty="0" err="1">
                <a:solidFill>
                  <a:schemeClr val="bg1"/>
                </a:solidFill>
                <a:effectLst/>
                <a:latin typeface="Lucida Console" pitchFamily="49" charset="0"/>
              </a:rPr>
              <a:t>Console.WriteLine</a:t>
            </a:r>
            <a:r>
              <a:rPr lang="en-US" sz="1600" dirty="0">
                <a:solidFill>
                  <a:schemeClr val="bg1"/>
                </a:solidFill>
                <a:effectLst/>
                <a:latin typeface="Lucida Console" pitchFamily="49" charset="0"/>
              </a:rPr>
              <a:t>("W3WP ({0})", w3wp.ProcessId);</a:t>
            </a:r>
            <a:br>
              <a:rPr lang="en-US" sz="1600" dirty="0">
                <a:solidFill>
                  <a:schemeClr val="bg1"/>
                </a:solidFill>
                <a:effectLst/>
                <a:latin typeface="Lucida Console" pitchFamily="49" charset="0"/>
              </a:rPr>
            </a:br>
            <a:r>
              <a:rPr lang="en-US" sz="1600" dirty="0">
                <a:solidFill>
                  <a:schemeClr val="bg1"/>
                </a:solidFill>
                <a:effectLst/>
                <a:latin typeface="Lucida Console" pitchFamily="49" charset="0"/>
              </a:rPr>
              <a:t>            </a:t>
            </a:r>
            <a:br>
              <a:rPr lang="en-US" sz="1600" dirty="0">
                <a:solidFill>
                  <a:schemeClr val="bg1"/>
                </a:solidFill>
                <a:effectLst/>
                <a:latin typeface="Lucida Console" pitchFamily="49" charset="0"/>
              </a:rPr>
            </a:br>
            <a:r>
              <a:rPr lang="en-US" sz="1600" dirty="0">
                <a:solidFill>
                  <a:schemeClr val="bg1"/>
                </a:solidFill>
                <a:effectLst/>
                <a:latin typeface="Lucida Console" pitchFamily="49" charset="0"/>
              </a:rPr>
              <a:t>    </a:t>
            </a:r>
            <a:r>
              <a:rPr lang="en-US" sz="1600" dirty="0" err="1">
                <a:solidFill>
                  <a:schemeClr val="bg1"/>
                </a:solidFill>
                <a:effectLst/>
                <a:latin typeface="Lucida Console" pitchFamily="49" charset="0"/>
              </a:rPr>
              <a:t>foreach</a:t>
            </a:r>
            <a:r>
              <a:rPr lang="en-US" sz="1600" dirty="0">
                <a:solidFill>
                  <a:schemeClr val="bg1"/>
                </a:solidFill>
                <a:effectLst/>
                <a:latin typeface="Lucida Console" pitchFamily="49" charset="0"/>
              </a:rPr>
              <a:t>(Request </a:t>
            </a:r>
            <a:r>
              <a:rPr lang="en-US" sz="1600" dirty="0" err="1">
                <a:solidFill>
                  <a:schemeClr val="bg1"/>
                </a:solidFill>
                <a:effectLst/>
                <a:latin typeface="Lucida Console" pitchFamily="49" charset="0"/>
              </a:rPr>
              <a:t>request</a:t>
            </a:r>
            <a:r>
              <a:rPr lang="en-US" sz="1600" dirty="0">
                <a:solidFill>
                  <a:schemeClr val="bg1"/>
                </a:solidFill>
                <a:effectLst/>
                <a:latin typeface="Lucida Console" pitchFamily="49" charset="0"/>
              </a:rPr>
              <a:t> in </a:t>
            </a:r>
            <a:r>
              <a:rPr lang="en-US" sz="1800" b="1" dirty="0">
                <a:solidFill>
                  <a:schemeClr val="bg1"/>
                </a:solidFill>
                <a:effectLst/>
                <a:latin typeface="Lucida Console" pitchFamily="49" charset="0"/>
              </a:rPr>
              <a:t>w3wp.GetRequests</a:t>
            </a:r>
            <a:r>
              <a:rPr lang="en-US" sz="1600" dirty="0">
                <a:solidFill>
                  <a:schemeClr val="bg1"/>
                </a:solidFill>
                <a:effectLst/>
                <a:latin typeface="Lucida Console" pitchFamily="49" charset="0"/>
              </a:rPr>
              <a:t>(0)) {</a:t>
            </a:r>
            <a:br>
              <a:rPr lang="en-US" sz="1600" dirty="0">
                <a:solidFill>
                  <a:schemeClr val="bg1"/>
                </a:solidFill>
                <a:effectLst/>
                <a:latin typeface="Lucida Console" pitchFamily="49" charset="0"/>
              </a:rPr>
            </a:br>
            <a:r>
              <a:rPr lang="en-US" sz="1600" dirty="0">
                <a:solidFill>
                  <a:schemeClr val="bg1"/>
                </a:solidFill>
                <a:effectLst/>
                <a:latin typeface="Lucida Console" pitchFamily="49" charset="0"/>
              </a:rPr>
              <a:t>        </a:t>
            </a:r>
            <a:r>
              <a:rPr lang="en-US" sz="1600" dirty="0" err="1">
                <a:solidFill>
                  <a:schemeClr val="bg1"/>
                </a:solidFill>
                <a:effectLst/>
                <a:latin typeface="Lucida Console" pitchFamily="49" charset="0"/>
              </a:rPr>
              <a:t>Console.WriteLine</a:t>
            </a:r>
            <a:r>
              <a:rPr lang="en-US" sz="1600" dirty="0">
                <a:solidFill>
                  <a:schemeClr val="bg1"/>
                </a:solidFill>
                <a:effectLst/>
                <a:latin typeface="Lucida Console" pitchFamily="49" charset="0"/>
              </a:rPr>
              <a:t>("{0} - {1},{2},{3}",</a:t>
            </a:r>
            <a:br>
              <a:rPr lang="en-US" sz="1600" dirty="0">
                <a:solidFill>
                  <a:schemeClr val="bg1"/>
                </a:solidFill>
                <a:effectLst/>
                <a:latin typeface="Lucida Console" pitchFamily="49" charset="0"/>
              </a:rPr>
            </a:br>
            <a:r>
              <a:rPr lang="en-US" sz="1600" dirty="0">
                <a:solidFill>
                  <a:schemeClr val="bg1"/>
                </a:solidFill>
                <a:effectLst/>
                <a:latin typeface="Lucida Console" pitchFamily="49" charset="0"/>
              </a:rPr>
              <a:t>                    </a:t>
            </a:r>
            <a:r>
              <a:rPr lang="en-US" sz="1600" dirty="0" err="1">
                <a:solidFill>
                  <a:schemeClr val="bg1"/>
                </a:solidFill>
                <a:effectLst/>
                <a:latin typeface="Lucida Console" pitchFamily="49" charset="0"/>
              </a:rPr>
              <a:t>request.Url</a:t>
            </a:r>
            <a:r>
              <a:rPr lang="en-US" sz="1600" dirty="0">
                <a:solidFill>
                  <a:schemeClr val="bg1"/>
                </a:solidFill>
                <a:effectLst/>
                <a:latin typeface="Lucida Console" pitchFamily="49" charset="0"/>
              </a:rPr>
              <a:t>,</a:t>
            </a:r>
            <a:br>
              <a:rPr lang="en-US" sz="1600" dirty="0">
                <a:solidFill>
                  <a:schemeClr val="bg1"/>
                </a:solidFill>
                <a:effectLst/>
                <a:latin typeface="Lucida Console" pitchFamily="49" charset="0"/>
              </a:rPr>
            </a:br>
            <a:r>
              <a:rPr lang="en-US" sz="1600" dirty="0">
                <a:solidFill>
                  <a:schemeClr val="bg1"/>
                </a:solidFill>
                <a:effectLst/>
                <a:latin typeface="Lucida Console" pitchFamily="49" charset="0"/>
              </a:rPr>
              <a:t>                    </a:t>
            </a:r>
            <a:r>
              <a:rPr lang="en-US" sz="1600" dirty="0" err="1">
                <a:solidFill>
                  <a:schemeClr val="bg1"/>
                </a:solidFill>
                <a:effectLst/>
                <a:latin typeface="Lucida Console" pitchFamily="49" charset="0"/>
              </a:rPr>
              <a:t>request.ClientIPAddr</a:t>
            </a:r>
            <a:r>
              <a:rPr lang="en-US" sz="1600" dirty="0">
                <a:solidFill>
                  <a:schemeClr val="bg1"/>
                </a:solidFill>
                <a:effectLst/>
                <a:latin typeface="Lucida Console" pitchFamily="49" charset="0"/>
              </a:rPr>
              <a:t>,</a:t>
            </a:r>
            <a:br>
              <a:rPr lang="en-US" sz="1600" dirty="0">
                <a:solidFill>
                  <a:schemeClr val="bg1"/>
                </a:solidFill>
                <a:effectLst/>
                <a:latin typeface="Lucida Console" pitchFamily="49" charset="0"/>
              </a:rPr>
            </a:br>
            <a:r>
              <a:rPr lang="en-US" sz="1600" dirty="0">
                <a:solidFill>
                  <a:schemeClr val="bg1"/>
                </a:solidFill>
                <a:effectLst/>
                <a:latin typeface="Lucida Console" pitchFamily="49" charset="0"/>
              </a:rPr>
              <a:t>                    </a:t>
            </a:r>
            <a:r>
              <a:rPr lang="en-US" sz="1600" dirty="0" err="1">
                <a:solidFill>
                  <a:schemeClr val="bg1"/>
                </a:solidFill>
                <a:effectLst/>
                <a:latin typeface="Lucida Console" pitchFamily="49" charset="0"/>
              </a:rPr>
              <a:t>request.TimeElapsed</a:t>
            </a:r>
            <a:r>
              <a:rPr lang="en-US" sz="1600" dirty="0">
                <a:solidFill>
                  <a:schemeClr val="bg1"/>
                </a:solidFill>
                <a:effectLst/>
                <a:latin typeface="Lucida Console" pitchFamily="49" charset="0"/>
              </a:rPr>
              <a:t>,</a:t>
            </a:r>
            <a:br>
              <a:rPr lang="en-US" sz="1600" dirty="0">
                <a:solidFill>
                  <a:schemeClr val="bg1"/>
                </a:solidFill>
                <a:effectLst/>
                <a:latin typeface="Lucida Console" pitchFamily="49" charset="0"/>
              </a:rPr>
            </a:br>
            <a:r>
              <a:rPr lang="en-US" sz="1600" dirty="0">
                <a:solidFill>
                  <a:schemeClr val="bg1"/>
                </a:solidFill>
                <a:effectLst/>
                <a:latin typeface="Lucida Console" pitchFamily="49" charset="0"/>
              </a:rPr>
              <a:t>                    </a:t>
            </a:r>
            <a:r>
              <a:rPr lang="en-US" sz="1600" dirty="0" err="1">
                <a:solidFill>
                  <a:schemeClr val="bg1"/>
                </a:solidFill>
                <a:effectLst/>
                <a:latin typeface="Lucida Console" pitchFamily="49" charset="0"/>
              </a:rPr>
              <a:t>request.TimeInState</a:t>
            </a:r>
            <a:r>
              <a:rPr lang="en-US" sz="1600" dirty="0">
                <a:solidFill>
                  <a:schemeClr val="bg1"/>
                </a:solidFill>
                <a:effectLst/>
                <a:latin typeface="Lucida Console" pitchFamily="49" charset="0"/>
              </a:rPr>
              <a:t>);</a:t>
            </a:r>
            <a:br>
              <a:rPr lang="en-US" sz="1600" dirty="0">
                <a:solidFill>
                  <a:schemeClr val="bg1"/>
                </a:solidFill>
                <a:effectLst/>
                <a:latin typeface="Lucida Console" pitchFamily="49" charset="0"/>
              </a:rPr>
            </a:br>
            <a:r>
              <a:rPr lang="en-US" sz="1600" dirty="0">
                <a:solidFill>
                  <a:schemeClr val="bg1"/>
                </a:solidFill>
                <a:effectLst/>
                <a:latin typeface="Lucida Console" pitchFamily="49" charset="0"/>
              </a:rPr>
              <a:t>    }</a:t>
            </a:r>
            <a:br>
              <a:rPr lang="en-US" sz="1600" dirty="0">
                <a:solidFill>
                  <a:schemeClr val="bg1"/>
                </a:solidFill>
                <a:effectLst/>
                <a:latin typeface="Lucida Console" pitchFamily="49" charset="0"/>
              </a:rPr>
            </a:br>
            <a:r>
              <a:rPr lang="en-US" sz="1600" dirty="0" smtClean="0">
                <a:solidFill>
                  <a:schemeClr val="bg1"/>
                </a:solidFill>
                <a:effectLst/>
                <a:latin typeface="Lucida Console" pitchFamily="49" charset="0"/>
              </a:rPr>
              <a:t>}</a:t>
            </a:r>
            <a:endParaRPr lang="en-US" sz="1600" dirty="0">
              <a:solidFill>
                <a:schemeClr val="bg1"/>
              </a:solidFill>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Extensibility</a:t>
            </a:r>
            <a:endParaRPr lang="he-IL" dirty="0"/>
          </a:p>
        </p:txBody>
      </p:sp>
      <p:sp>
        <p:nvSpPr>
          <p:cNvPr id="3" name="Content Placeholder 2"/>
          <p:cNvSpPr>
            <a:spLocks noGrp="1"/>
          </p:cNvSpPr>
          <p:nvPr>
            <p:ph idx="1"/>
          </p:nvPr>
        </p:nvSpPr>
        <p:spPr>
          <a:xfrm>
            <a:off x="428596" y="1214422"/>
            <a:ext cx="8229600" cy="4786346"/>
          </a:xfrm>
        </p:spPr>
        <p:txBody>
          <a:bodyPr>
            <a:normAutofit fontScale="92500" lnSpcReduction="20000"/>
          </a:bodyPr>
          <a:lstStyle/>
          <a:p>
            <a:pPr algn="l" rtl="0"/>
            <a:r>
              <a:rPr lang="en-US" dirty="0" smtClean="0"/>
              <a:t>Abandoning the ISAPI architecture</a:t>
            </a:r>
          </a:p>
          <a:p>
            <a:pPr algn="l" rtl="0"/>
            <a:r>
              <a:rPr lang="en-US" b="1" dirty="0" smtClean="0">
                <a:solidFill>
                  <a:schemeClr val="accent2"/>
                </a:solidFill>
              </a:rPr>
              <a:t>Every</a:t>
            </a:r>
            <a:r>
              <a:rPr lang="en-US" dirty="0" smtClean="0">
                <a:solidFill>
                  <a:schemeClr val="accent2"/>
                </a:solidFill>
              </a:rPr>
              <a:t> feature can be extended and customized</a:t>
            </a:r>
          </a:p>
          <a:p>
            <a:pPr algn="l" rtl="0"/>
            <a:r>
              <a:rPr lang="en-US" dirty="0" smtClean="0"/>
              <a:t>ASP.NET full-scale tight integration</a:t>
            </a:r>
          </a:p>
          <a:p>
            <a:pPr lvl="1" algn="l" rtl="0"/>
            <a:r>
              <a:rPr lang="en-US" dirty="0" smtClean="0"/>
              <a:t>All features exposed to ASP.NET applications</a:t>
            </a:r>
          </a:p>
          <a:p>
            <a:pPr algn="l" rtl="0"/>
            <a:r>
              <a:rPr lang="en-US" dirty="0" smtClean="0"/>
              <a:t>Maintaining backwards compatibility</a:t>
            </a:r>
          </a:p>
          <a:p>
            <a:pPr lvl="1" algn="l" rtl="0"/>
            <a:r>
              <a:rPr lang="en-US" dirty="0" smtClean="0"/>
              <a:t>Should run most applications without modification</a:t>
            </a:r>
          </a:p>
          <a:p>
            <a:pPr lvl="1" algn="l" rtl="0"/>
            <a:r>
              <a:rPr lang="en-US" dirty="0" smtClean="0"/>
              <a:t>Uses an emulation layer for almost all features</a:t>
            </a:r>
          </a:p>
          <a:p>
            <a:pPr lvl="1" algn="l" rtl="0"/>
            <a:r>
              <a:rPr lang="en-US" dirty="0" smtClean="0"/>
              <a:t>Check out the ASP.NET compatibility whitepaper: </a:t>
            </a:r>
            <a:r>
              <a:rPr lang="en-US" sz="2600" dirty="0" smtClean="0">
                <a:hlinkClick r:id="rId2"/>
              </a:rPr>
              <a:t>http://iis.net/default.aspx?tabid=2&amp;subtabid=25&amp;i=1223</a:t>
            </a:r>
            <a:r>
              <a:rPr lang="en-US" sz="2600" dirty="0" smtClean="0"/>
              <a:t> </a:t>
            </a:r>
            <a:endParaRPr lang="en-US" dirty="0" smtClean="0"/>
          </a:p>
          <a:p>
            <a:pPr lvl="1" algn="l" rtl="0"/>
            <a:endParaRPr lang="he-IL" dirty="0"/>
          </a:p>
        </p:txBody>
      </p:sp>
      <p:sp>
        <p:nvSpPr>
          <p:cNvPr id="195585" name="Rectangle 1">
            <a:hlinkClick r:id=""/>
          </p:cNvPr>
          <p:cNvSpPr>
            <a:spLocks noChangeArrowheads="1"/>
          </p:cNvSpPr>
          <p:nvPr/>
        </p:nvSpPr>
        <p:spPr bwMode="auto">
          <a:xfrm>
            <a:off x="0" y="0"/>
            <a:ext cx="9144000" cy="0"/>
          </a:xfrm>
          <a:prstGeom prst="rect">
            <a:avLst/>
          </a:prstGeom>
          <a:noFill/>
          <a:ln w="12700"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endParaRPr lang="he-IL"/>
          </a:p>
        </p:txBody>
      </p:sp>
      <p:sp>
        <p:nvSpPr>
          <p:cNvPr id="195586" name="Rectangle 2">
            <a:hlinkClick r:id=""/>
          </p:cNvPr>
          <p:cNvSpPr>
            <a:spLocks noChangeArrowheads="1"/>
          </p:cNvSpPr>
          <p:nvPr/>
        </p:nvSpPr>
        <p:spPr bwMode="auto">
          <a:xfrm>
            <a:off x="0" y="0"/>
            <a:ext cx="9144000" cy="0"/>
          </a:xfrm>
          <a:prstGeom prst="rect">
            <a:avLst/>
          </a:prstGeom>
          <a:noFill/>
          <a:ln w="12700"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endParaRPr lang="he-IL"/>
          </a:p>
        </p:txBody>
      </p:sp>
    </p:spTree>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Tracing</a:t>
            </a:r>
            <a:endParaRPr lang="en-US" dirty="0"/>
          </a:p>
        </p:txBody>
      </p:sp>
      <p:sp>
        <p:nvSpPr>
          <p:cNvPr id="3" name="Content Placeholder 2"/>
          <p:cNvSpPr>
            <a:spLocks noGrp="1"/>
          </p:cNvSpPr>
          <p:nvPr>
            <p:ph idx="1"/>
          </p:nvPr>
        </p:nvSpPr>
        <p:spPr>
          <a:xfrm>
            <a:off x="357158" y="1428736"/>
            <a:ext cx="2071702" cy="3804118"/>
          </a:xfrm>
        </p:spPr>
        <p:txBody>
          <a:bodyPr/>
          <a:lstStyle/>
          <a:p>
            <a:pPr algn="l" rtl="0"/>
            <a:r>
              <a:rPr lang="en-US" sz="2400" dirty="0" smtClean="0"/>
              <a:t>IIS Manager offers prescriptive guidance</a:t>
            </a:r>
          </a:p>
          <a:p>
            <a:pPr algn="l" rtl="0"/>
            <a:r>
              <a:rPr lang="en-US" sz="2400" dirty="0" smtClean="0"/>
              <a:t>Runtime diagnostic information</a:t>
            </a:r>
          </a:p>
          <a:p>
            <a:pPr algn="l" rtl="0"/>
            <a:r>
              <a:rPr lang="en-US" sz="2400" dirty="0" smtClean="0"/>
              <a:t>Set up rules for log tracing and events</a:t>
            </a:r>
            <a:endParaRPr lang="en-US" sz="2400" dirty="0"/>
          </a:p>
        </p:txBody>
      </p:sp>
      <p:pic>
        <p:nvPicPr>
          <p:cNvPr id="279554" name="Picture 2"/>
          <p:cNvPicPr>
            <a:picLocks noChangeAspect="1" noChangeArrowheads="1"/>
          </p:cNvPicPr>
          <p:nvPr/>
        </p:nvPicPr>
        <p:blipFill>
          <a:blip r:embed="rId3"/>
          <a:srcRect/>
          <a:stretch>
            <a:fillRect/>
          </a:stretch>
        </p:blipFill>
        <p:spPr bwMode="auto">
          <a:xfrm>
            <a:off x="2571736" y="857232"/>
            <a:ext cx="6341933" cy="4714908"/>
          </a:xfrm>
          <a:prstGeom prst="rect">
            <a:avLst/>
          </a:prstGeom>
          <a:ln>
            <a:noFill/>
          </a:ln>
          <a:effectLst>
            <a:softEdge rad="112500"/>
          </a:effectLst>
        </p:spPr>
      </p:pic>
    </p:spTree>
  </p:cSld>
  <p:clrMapOvr>
    <a:masterClrMapping/>
  </p:clrMapOvr>
  <p:transition>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Usage Examples</a:t>
            </a:r>
            <a:endParaRPr lang="he-IL" dirty="0"/>
          </a:p>
        </p:txBody>
      </p:sp>
      <p:sp>
        <p:nvSpPr>
          <p:cNvPr id="3" name="Content Placeholder 2"/>
          <p:cNvSpPr>
            <a:spLocks noGrp="1"/>
          </p:cNvSpPr>
          <p:nvPr>
            <p:ph idx="1"/>
          </p:nvPr>
        </p:nvSpPr>
        <p:spPr>
          <a:xfrm>
            <a:off x="381000" y="1071546"/>
            <a:ext cx="8382000" cy="2210862"/>
          </a:xfrm>
        </p:spPr>
        <p:txBody>
          <a:bodyPr>
            <a:noAutofit/>
          </a:bodyPr>
          <a:lstStyle/>
          <a:p>
            <a:pPr algn="l" rtl="0"/>
            <a:r>
              <a:rPr lang="en-US" sz="2800" dirty="0" smtClean="0"/>
              <a:t>Examples:</a:t>
            </a:r>
          </a:p>
          <a:p>
            <a:pPr lvl="1" algn="l" rtl="0"/>
            <a:r>
              <a:rPr lang="en-US" sz="2400" dirty="0" smtClean="0"/>
              <a:t>Preventing web leeches from hot-linking to your site’s images (ASP.NET integrated module)</a:t>
            </a:r>
          </a:p>
          <a:p>
            <a:pPr lvl="2" algn="l" rtl="0"/>
            <a:r>
              <a:rPr lang="en-US" sz="2000" dirty="0" smtClean="0">
                <a:hlinkClick r:id="rId3"/>
              </a:rPr>
              <a:t>http://mvolo.com/2006/11/10/stopping-hotlinking-with-iis-and-aspnet.aspx</a:t>
            </a:r>
            <a:endParaRPr lang="en-US" sz="2000" dirty="0" smtClean="0"/>
          </a:p>
          <a:p>
            <a:pPr lvl="1" algn="l" rtl="0"/>
            <a:r>
              <a:rPr lang="en-US" sz="2400" dirty="0" smtClean="0"/>
              <a:t>Adding a module to IIS manager</a:t>
            </a:r>
          </a:p>
          <a:p>
            <a:pPr lvl="2" algn="l" rtl="0"/>
            <a:r>
              <a:rPr lang="en-US" sz="2100" dirty="0" smtClean="0">
                <a:hlinkClick r:id="rId4"/>
              </a:rPr>
              <a:t>http://www.iis.net/articles/view.aspx/IIS7/Extending-IIS7/Extending-IIS-Manager/How-to-Create-a-Simple-IIS-Manager-Module</a:t>
            </a:r>
            <a:endParaRPr lang="en-US" sz="2100" dirty="0" smtClean="0"/>
          </a:p>
          <a:p>
            <a:pPr lvl="1" algn="l" rtl="0"/>
            <a:r>
              <a:rPr lang="en-US" sz="2400" dirty="0" smtClean="0"/>
              <a:t>Adding copyright text to images served, with caching</a:t>
            </a:r>
          </a:p>
          <a:p>
            <a:pPr lvl="2" algn="l" rtl="0"/>
            <a:r>
              <a:rPr lang="en-US" sz="2100" b="1" dirty="0" smtClean="0">
                <a:solidFill>
                  <a:srgbClr val="FF0000"/>
                </a:solidFill>
              </a:rPr>
              <a:t>Demo!</a:t>
            </a:r>
          </a:p>
          <a:p>
            <a:pPr lvl="1" algn="l" rtl="0"/>
            <a:r>
              <a:rPr lang="en-US" sz="2400" dirty="0" smtClean="0"/>
              <a:t>Throttling media transfer to the playback rate (minimizes bandwidth costs)</a:t>
            </a:r>
          </a:p>
          <a:p>
            <a:pPr lvl="2" algn="l" rtl="0"/>
            <a:r>
              <a:rPr lang="en-US" sz="2000" dirty="0" smtClean="0">
                <a:hlinkClick r:id="rId5"/>
              </a:rPr>
              <a:t>http://www.iis.net/articles/view.aspx/IIS7/Managing-IIS7/Media-in-IIS7/Bit-Rate-Throttling-Configuration-Walkthrough</a:t>
            </a:r>
          </a:p>
        </p:txBody>
      </p:sp>
    </p:spTree>
  </p:cSld>
  <p:clrMapOvr>
    <a:masterClrMapping/>
  </p:clrMapOvr>
  <p:transition>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Demo</a:t>
            </a:r>
            <a:endParaRPr lang="he-IL" dirty="0"/>
          </a:p>
        </p:txBody>
      </p:sp>
      <p:sp>
        <p:nvSpPr>
          <p:cNvPr id="5" name="Text Placeholder 4"/>
          <p:cNvSpPr>
            <a:spLocks noGrp="1"/>
          </p:cNvSpPr>
          <p:nvPr>
            <p:ph type="body" idx="1"/>
          </p:nvPr>
        </p:nvSpPr>
        <p:spPr>
          <a:xfrm>
            <a:off x="722313" y="4152133"/>
            <a:ext cx="7772400" cy="276999"/>
          </a:xfrm>
        </p:spPr>
        <p:txBody>
          <a:bodyPr/>
          <a:lstStyle/>
          <a:p>
            <a:r>
              <a:rPr lang="en-US" dirty="0" smtClean="0"/>
              <a:t>Writing a Managed </a:t>
            </a:r>
            <a:r>
              <a:rPr lang="en-US" smtClean="0"/>
              <a:t>IIS7 Module</a:t>
            </a:r>
            <a:endParaRPr lang="he-IL" dirty="0"/>
          </a:p>
        </p:txBody>
      </p:sp>
      <p:pic>
        <p:nvPicPr>
          <p:cNvPr id="188418" name="Picture 2"/>
          <p:cNvPicPr>
            <a:picLocks noChangeAspect="1" noChangeArrowheads="1"/>
          </p:cNvPicPr>
          <p:nvPr/>
        </p:nvPicPr>
        <p:blipFill>
          <a:blip r:embed="rId2"/>
          <a:srcRect/>
          <a:stretch>
            <a:fillRect/>
          </a:stretch>
        </p:blipFill>
        <p:spPr bwMode="auto">
          <a:xfrm>
            <a:off x="5384322" y="357166"/>
            <a:ext cx="4000528" cy="4000528"/>
          </a:xfrm>
          <a:prstGeom prst="rect">
            <a:avLst/>
          </a:prstGeom>
          <a:noFill/>
          <a:ln w="9525">
            <a:noFill/>
            <a:miter lim="800000"/>
            <a:headEnd/>
            <a:tailEnd/>
          </a:ln>
          <a:effectLst/>
          <a:scene3d>
            <a:camera prst="perspectiveContrastingLeftFacing"/>
            <a:lightRig rig="threePt" dir="t"/>
          </a:scene3d>
        </p:spPr>
      </p:pic>
      <p:pic>
        <p:nvPicPr>
          <p:cNvPr id="188419" name="Picture 3"/>
          <p:cNvPicPr>
            <a:picLocks noChangeAspect="1" noChangeArrowheads="1"/>
          </p:cNvPicPr>
          <p:nvPr/>
        </p:nvPicPr>
        <p:blipFill>
          <a:blip r:embed="rId3"/>
          <a:srcRect/>
          <a:stretch>
            <a:fillRect/>
          </a:stretch>
        </p:blipFill>
        <p:spPr bwMode="auto">
          <a:xfrm>
            <a:off x="2705130" y="1643050"/>
            <a:ext cx="6153150" cy="2552700"/>
          </a:xfrm>
          <a:prstGeom prst="rect">
            <a:avLst/>
          </a:prstGeom>
          <a:noFill/>
          <a:ln w="9525">
            <a:noFill/>
            <a:miter lim="800000"/>
            <a:headEnd/>
            <a:tailEnd/>
          </a:ln>
          <a:effectLst/>
          <a:scene3d>
            <a:camera prst="perspectiveContrastingLeftFacing"/>
            <a:lightRig rig="threePt" dir="t"/>
          </a:scene3d>
        </p:spPr>
      </p:pic>
    </p:spTree>
  </p:cSld>
  <p:clrMapOvr>
    <a:masterClrMapping/>
  </p:clrMapOvr>
  <p:transition>
    <p:cove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Summary</a:t>
            </a:r>
            <a:endParaRPr lang="he-IL" dirty="0"/>
          </a:p>
        </p:txBody>
      </p:sp>
      <p:sp>
        <p:nvSpPr>
          <p:cNvPr id="4" name="Rounded Rectangle 3"/>
          <p:cNvSpPr/>
          <p:nvPr/>
        </p:nvSpPr>
        <p:spPr bwMode="auto">
          <a:xfrm>
            <a:off x="7833466" y="192280"/>
            <a:ext cx="1453442" cy="4143404"/>
          </a:xfrm>
          <a:prstGeom prst="roundRect">
            <a:avLst/>
          </a:prstGeom>
          <a:solidFill>
            <a:schemeClr val="accent2">
              <a:lumMod val="20000"/>
              <a:lumOff val="8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he-IL"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5" name="TextBox 4"/>
          <p:cNvSpPr txBox="1"/>
          <p:nvPr/>
        </p:nvSpPr>
        <p:spPr>
          <a:xfrm>
            <a:off x="7762028" y="263718"/>
            <a:ext cx="1500166" cy="4031873"/>
          </a:xfrm>
          <a:prstGeom prst="rect">
            <a:avLst/>
          </a:prstGeom>
        </p:spPr>
        <p:txBody>
          <a:bodyPr wrap="square" rtlCol="1">
            <a:spAutoFit/>
          </a:bodyPr>
          <a:lstStyle/>
          <a:p>
            <a:pPr algn="ctr"/>
            <a:r>
              <a:rPr lang="en-US" b="1" dirty="0" smtClean="0">
                <a:solidFill>
                  <a:schemeClr val="bg2">
                    <a:lumMod val="60000"/>
                    <a:lumOff val="40000"/>
                  </a:schemeClr>
                </a:solidFill>
                <a:effectLst/>
              </a:rPr>
              <a:t>Intro</a:t>
            </a:r>
          </a:p>
          <a:p>
            <a:pPr algn="ctr"/>
            <a:r>
              <a:rPr lang="en-US" b="1" dirty="0" smtClean="0">
                <a:solidFill>
                  <a:schemeClr val="tx1">
                    <a:lumMod val="60000"/>
                    <a:lumOff val="40000"/>
                  </a:schemeClr>
                </a:solidFill>
                <a:effectLst/>
              </a:rPr>
              <a:t>RM</a:t>
            </a:r>
          </a:p>
          <a:p>
            <a:pPr algn="ctr"/>
            <a:r>
              <a:rPr lang="en-US" b="1" dirty="0" smtClean="0">
                <a:solidFill>
                  <a:schemeClr val="tx1">
                    <a:lumMod val="60000"/>
                    <a:lumOff val="40000"/>
                  </a:schemeClr>
                </a:solidFill>
                <a:effectLst/>
              </a:rPr>
              <a:t>KTM</a:t>
            </a:r>
          </a:p>
          <a:p>
            <a:pPr algn="ctr"/>
            <a:r>
              <a:rPr lang="en-US" b="1" dirty="0" smtClean="0">
                <a:solidFill>
                  <a:schemeClr val="tx1">
                    <a:lumMod val="60000"/>
                    <a:lumOff val="40000"/>
                  </a:schemeClr>
                </a:solidFill>
                <a:effectLst/>
              </a:rPr>
              <a:t>Threading</a:t>
            </a:r>
          </a:p>
          <a:p>
            <a:pPr algn="ctr"/>
            <a:r>
              <a:rPr lang="en-US" b="1" dirty="0" smtClean="0">
                <a:solidFill>
                  <a:schemeClr val="tx1">
                    <a:lumMod val="60000"/>
                    <a:lumOff val="40000"/>
                  </a:schemeClr>
                </a:solidFill>
                <a:effectLst/>
              </a:rPr>
              <a:t>Synch</a:t>
            </a:r>
          </a:p>
          <a:p>
            <a:pPr algn="ctr"/>
            <a:r>
              <a:rPr lang="en-US" b="1" dirty="0" smtClean="0">
                <a:solidFill>
                  <a:schemeClr val="tx1">
                    <a:lumMod val="60000"/>
                    <a:lumOff val="40000"/>
                  </a:schemeClr>
                </a:solidFill>
                <a:effectLst/>
              </a:rPr>
              <a:t>I/O</a:t>
            </a:r>
          </a:p>
          <a:p>
            <a:pPr algn="ctr"/>
            <a:r>
              <a:rPr lang="en-US" b="1" dirty="0" smtClean="0">
                <a:solidFill>
                  <a:schemeClr val="tx1">
                    <a:lumMod val="60000"/>
                    <a:lumOff val="40000"/>
                  </a:schemeClr>
                </a:solidFill>
                <a:effectLst/>
              </a:rPr>
              <a:t>Network</a:t>
            </a:r>
          </a:p>
          <a:p>
            <a:pPr algn="ctr"/>
            <a:r>
              <a:rPr lang="en-US" b="1" dirty="0" smtClean="0">
                <a:solidFill>
                  <a:schemeClr val="tx1">
                    <a:lumMod val="60000"/>
                    <a:lumOff val="40000"/>
                  </a:schemeClr>
                </a:solidFill>
                <a:effectLst/>
              </a:rPr>
              <a:t>Task </a:t>
            </a:r>
            <a:r>
              <a:rPr lang="en-US" b="1" dirty="0" err="1" smtClean="0">
                <a:solidFill>
                  <a:schemeClr val="tx1">
                    <a:lumMod val="60000"/>
                    <a:lumOff val="40000"/>
                  </a:schemeClr>
                </a:solidFill>
                <a:effectLst/>
              </a:rPr>
              <a:t>Sched</a:t>
            </a:r>
            <a:endParaRPr lang="en-US" b="1" dirty="0" smtClean="0">
              <a:solidFill>
                <a:schemeClr val="tx1">
                  <a:lumMod val="60000"/>
                  <a:lumOff val="40000"/>
                </a:schemeClr>
              </a:solidFill>
              <a:effectLst/>
            </a:endParaRPr>
          </a:p>
          <a:p>
            <a:pPr algn="ctr"/>
            <a:r>
              <a:rPr lang="en-US" b="1" dirty="0" smtClean="0">
                <a:solidFill>
                  <a:schemeClr val="tx1">
                    <a:lumMod val="60000"/>
                    <a:lumOff val="40000"/>
                  </a:schemeClr>
                </a:solidFill>
                <a:effectLst/>
              </a:rPr>
              <a:t>IIS</a:t>
            </a:r>
          </a:p>
          <a:p>
            <a:pPr algn="ctr"/>
            <a:r>
              <a:rPr lang="en-US" b="1" dirty="0" smtClean="0">
                <a:solidFill>
                  <a:schemeClr val="tx1">
                    <a:lumMod val="60000"/>
                    <a:lumOff val="40000"/>
                  </a:schemeClr>
                </a:solidFill>
                <a:effectLst/>
              </a:rPr>
              <a:t>MMC</a:t>
            </a:r>
          </a:p>
          <a:p>
            <a:pPr algn="ctr"/>
            <a:r>
              <a:rPr lang="en-US" b="1" dirty="0" smtClean="0">
                <a:solidFill>
                  <a:srgbClr val="FF0000"/>
                </a:solidFill>
                <a:effectLst/>
              </a:rPr>
              <a:t>Summary</a:t>
            </a:r>
            <a:endParaRPr lang="he-IL" b="1" dirty="0" smtClean="0">
              <a:solidFill>
                <a:srgbClr val="FF0000"/>
              </a:solidFill>
              <a:effectLst/>
            </a:endParaRPr>
          </a:p>
        </p:txBody>
      </p:sp>
    </p:spTree>
  </p:cSld>
  <p:clrMapOvr>
    <a:masterClrMapping/>
  </p:clrMapOvr>
  <p:transition>
    <p:cove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Summary</a:t>
            </a:r>
            <a:endParaRPr lang="he-IL" dirty="0"/>
          </a:p>
        </p:txBody>
      </p:sp>
      <p:graphicFrame>
        <p:nvGraphicFramePr>
          <p:cNvPr id="6" name="Content Placeholder 5"/>
          <p:cNvGraphicFramePr>
            <a:graphicFrameLocks noGrp="1"/>
          </p:cNvGraphicFramePr>
          <p:nvPr>
            <p:ph idx="1"/>
          </p:nvPr>
        </p:nvGraphicFramePr>
        <p:xfrm>
          <a:off x="-357222" y="1000108"/>
          <a:ext cx="9048784" cy="5108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5029200"/>
            <a:ext cx="9134475" cy="1828800"/>
            <a:chOff x="0" y="3168"/>
            <a:chExt cx="5754" cy="1152"/>
          </a:xfrm>
        </p:grpSpPr>
        <p:pic>
          <p:nvPicPr>
            <p:cNvPr id="47167" name="Rectangle 47166"/>
            <p:cNvPicPr>
              <a:picLocks noChangeArrowheads="1"/>
            </p:cNvPicPr>
            <p:nvPr/>
          </p:nvPicPr>
          <p:blipFill>
            <a:blip r:embed="rId3"/>
            <a:srcRect/>
            <a:stretch>
              <a:fillRect/>
            </a:stretch>
          </p:blipFill>
          <p:spPr bwMode="auto">
            <a:xfrm>
              <a:off x="0" y="3168"/>
              <a:ext cx="5754" cy="1152"/>
            </a:xfrm>
            <a:prstGeom prst="rect">
              <a:avLst/>
            </a:prstGeom>
            <a:gradFill rotWithShape="1">
              <a:gsLst>
                <a:gs pos="0">
                  <a:schemeClr val="tx1">
                    <a:alpha val="40999"/>
                  </a:schemeClr>
                </a:gs>
                <a:gs pos="50000">
                  <a:srgbClr val="FFFFFF"/>
                </a:gs>
                <a:gs pos="100000">
                  <a:schemeClr val="tx1">
                    <a:alpha val="40999"/>
                  </a:schemeClr>
                </a:gs>
              </a:gsLst>
              <a:lin ang="0" scaled="1"/>
            </a:gradFill>
            <a:ln w="9525">
              <a:noFill/>
              <a:miter lim="800000"/>
              <a:headEnd/>
              <a:tailEnd/>
            </a:ln>
          </p:spPr>
        </p:pic>
        <p:sp>
          <p:nvSpPr>
            <p:cNvPr id="898052" name="Rectangle 898051"/>
            <p:cNvSpPr>
              <a:spLocks noChangeArrowheads="1"/>
            </p:cNvSpPr>
            <p:nvPr/>
          </p:nvSpPr>
          <p:spPr bwMode="auto">
            <a:xfrm>
              <a:off x="240" y="3232"/>
              <a:ext cx="4252" cy="1047"/>
            </a:xfrm>
            <a:prstGeom prst="rect">
              <a:avLst/>
            </a:prstGeom>
            <a:noFill/>
            <a:ln w="9525" cap="flat" cmpd="sng" algn="ctr">
              <a:noFill/>
              <a:prstDash val="solid"/>
              <a:miter lim="800000"/>
              <a:headEnd type="none" w="med" len="med"/>
              <a:tailEnd type="none" w="med" len="med"/>
            </a:ln>
            <a:effectLst/>
          </p:spPr>
          <p:txBody>
            <a:bodyPr>
              <a:spAutoFit/>
            </a:bodyPr>
            <a:lstStyle/>
            <a:p>
              <a:pPr marL="342900" indent="-342900" algn="l">
                <a:lnSpc>
                  <a:spcPct val="90000"/>
                </a:lnSpc>
                <a:spcBef>
                  <a:spcPct val="30000"/>
                </a:spcBef>
                <a:buClr>
                  <a:schemeClr val="tx2"/>
                </a:buClr>
                <a:buFont typeface="Wingdings 2" pitchFamily="18" charset="2"/>
                <a:buNone/>
                <a:defRPr/>
              </a:pPr>
              <a:r>
                <a:rPr lang="en-US" sz="2400" i="1" dirty="0">
                  <a:solidFill>
                    <a:schemeClr val="tx2"/>
                  </a:solidFill>
                  <a:effectLst>
                    <a:outerShdw blurRad="38100" dist="38100" dir="2700000" algn="tl">
                      <a:srgbClr val="000000"/>
                    </a:outerShdw>
                  </a:effectLst>
                  <a:latin typeface="Segoe Semibold" pitchFamily="34" charset="0"/>
                </a:rPr>
                <a:t>Faster Communications</a:t>
              </a:r>
              <a:r>
                <a:rPr lang="en-US" sz="2800" i="1" dirty="0">
                  <a:solidFill>
                    <a:schemeClr val="tx2"/>
                  </a:solidFill>
                  <a:effectLst>
                    <a:outerShdw blurRad="38100" dist="38100" dir="2700000" algn="tl">
                      <a:srgbClr val="000000"/>
                    </a:outerShdw>
                  </a:effectLst>
                  <a:latin typeface="Segoe Semibold" pitchFamily="34" charset="0"/>
                </a:rPr>
                <a:t> </a:t>
              </a:r>
              <a:endParaRPr lang="en-US" sz="2800" i="1" dirty="0">
                <a:solidFill>
                  <a:schemeClr val="tx2"/>
                </a:solidFill>
                <a:effectLst>
                  <a:outerShdw blurRad="38100" dist="38100" dir="2700000" algn="tl">
                    <a:srgbClr val="FFFFFF"/>
                  </a:outerShdw>
                </a:effectLst>
                <a:latin typeface="Segoe Semibold" pitchFamily="34" charset="0"/>
              </a:endParaRPr>
            </a:p>
            <a:p>
              <a:pPr marL="342900" indent="-342900" algn="l">
                <a:lnSpc>
                  <a:spcPct val="90000"/>
                </a:lnSpc>
                <a:spcBef>
                  <a:spcPct val="30000"/>
                </a:spcBef>
                <a:buClr>
                  <a:schemeClr val="tx2"/>
                </a:buClr>
                <a:buFont typeface="Wingdings 2" pitchFamily="18" charset="2"/>
                <a:buBlip>
                  <a:blip r:embed="rId4"/>
                </a:buBlip>
                <a:defRPr/>
              </a:pPr>
              <a:r>
                <a:rPr lang="en-US" sz="1600" dirty="0">
                  <a:solidFill>
                    <a:schemeClr val="tx2"/>
                  </a:solidFill>
                  <a:effectLst>
                    <a:outerShdw blurRad="38100" dist="38100" dir="2700000" algn="tl">
                      <a:srgbClr val="000000"/>
                    </a:outerShdw>
                  </a:effectLst>
                  <a:latin typeface="Segoe Semibold" pitchFamily="34" charset="0"/>
                </a:rPr>
                <a:t>Fast enterprise class search on clients and servers</a:t>
              </a:r>
            </a:p>
            <a:p>
              <a:pPr marL="342900" indent="-342900" algn="l">
                <a:lnSpc>
                  <a:spcPct val="90000"/>
                </a:lnSpc>
                <a:spcBef>
                  <a:spcPct val="30000"/>
                </a:spcBef>
                <a:buClr>
                  <a:schemeClr val="tx2"/>
                </a:buClr>
                <a:buFont typeface="Wingdings 2" pitchFamily="18" charset="2"/>
                <a:buBlip>
                  <a:blip r:embed="rId4"/>
                </a:buBlip>
                <a:defRPr/>
              </a:pPr>
              <a:r>
                <a:rPr lang="en-US" sz="1600" dirty="0">
                  <a:solidFill>
                    <a:schemeClr val="tx2"/>
                  </a:solidFill>
                  <a:effectLst>
                    <a:outerShdw blurRad="38100" dist="38100" dir="2700000" algn="tl">
                      <a:srgbClr val="000000"/>
                    </a:outerShdw>
                  </a:effectLst>
                  <a:latin typeface="Segoe Semibold" pitchFamily="34" charset="0"/>
                </a:rPr>
                <a:t>Faster networking with new TCP/IP stack and native IPv6</a:t>
              </a:r>
            </a:p>
            <a:p>
              <a:pPr marL="342900" indent="-342900" algn="l">
                <a:lnSpc>
                  <a:spcPct val="90000"/>
                </a:lnSpc>
                <a:spcBef>
                  <a:spcPct val="30000"/>
                </a:spcBef>
                <a:buClr>
                  <a:schemeClr val="tx2"/>
                </a:buClr>
                <a:buFont typeface="Wingdings 2" pitchFamily="18" charset="2"/>
                <a:buBlip>
                  <a:blip r:embed="rId4"/>
                </a:buBlip>
                <a:defRPr/>
              </a:pPr>
              <a:r>
                <a:rPr lang="en-US" sz="1600" dirty="0">
                  <a:solidFill>
                    <a:schemeClr val="tx2"/>
                  </a:solidFill>
                  <a:effectLst>
                    <a:outerShdw blurRad="38100" dist="38100" dir="2700000" algn="tl">
                      <a:srgbClr val="000000"/>
                    </a:outerShdw>
                  </a:effectLst>
                  <a:latin typeface="Segoe Semibold" pitchFamily="34" charset="0"/>
                </a:rPr>
                <a:t>Improved file-sharing performance over high-latency links</a:t>
              </a:r>
            </a:p>
            <a:p>
              <a:pPr marL="342900" indent="-342900" algn="l">
                <a:lnSpc>
                  <a:spcPct val="90000"/>
                </a:lnSpc>
                <a:spcBef>
                  <a:spcPct val="30000"/>
                </a:spcBef>
                <a:buClr>
                  <a:schemeClr val="tx2"/>
                </a:buClr>
                <a:buFont typeface="Wingdings 2" pitchFamily="18" charset="2"/>
                <a:buBlip>
                  <a:blip r:embed="rId4"/>
                </a:buBlip>
                <a:defRPr/>
              </a:pPr>
              <a:r>
                <a:rPr lang="en-US" sz="1600" dirty="0">
                  <a:solidFill>
                    <a:schemeClr val="tx2"/>
                  </a:solidFill>
                  <a:effectLst>
                    <a:outerShdw blurRad="38100" dist="38100" dir="2700000" algn="tl">
                      <a:srgbClr val="000000"/>
                    </a:outerShdw>
                  </a:effectLst>
                  <a:latin typeface="Segoe Semibold" pitchFamily="34" charset="0"/>
                </a:rPr>
                <a:t>Seamless remote access to internal applications and resources</a:t>
              </a:r>
            </a:p>
          </p:txBody>
        </p:sp>
      </p:grpSp>
      <p:grpSp>
        <p:nvGrpSpPr>
          <p:cNvPr id="3" name="Group 5"/>
          <p:cNvGrpSpPr>
            <a:grpSpLocks/>
          </p:cNvGrpSpPr>
          <p:nvPr/>
        </p:nvGrpSpPr>
        <p:grpSpPr bwMode="auto">
          <a:xfrm>
            <a:off x="6870700" y="5337175"/>
            <a:ext cx="1739900" cy="1216025"/>
            <a:chOff x="4017" y="3130"/>
            <a:chExt cx="1218" cy="851"/>
          </a:xfrm>
        </p:grpSpPr>
        <p:pic>
          <p:nvPicPr>
            <p:cNvPr id="11321" name="Rectangle 47160"/>
            <p:cNvPicPr>
              <a:picLocks noChangeAspect="1" noChangeArrowheads="1"/>
            </p:cNvPicPr>
            <p:nvPr/>
          </p:nvPicPr>
          <p:blipFill>
            <a:blip r:embed="rId5"/>
            <a:srcRect/>
            <a:stretch>
              <a:fillRect/>
            </a:stretch>
          </p:blipFill>
          <p:spPr bwMode="auto">
            <a:xfrm>
              <a:off x="4344" y="3578"/>
              <a:ext cx="518" cy="403"/>
            </a:xfrm>
            <a:prstGeom prst="rect">
              <a:avLst/>
            </a:prstGeom>
            <a:noFill/>
            <a:ln w="9525">
              <a:noFill/>
              <a:miter lim="800000"/>
              <a:headEnd/>
              <a:tailEnd/>
            </a:ln>
          </p:spPr>
        </p:pic>
        <p:pic>
          <p:nvPicPr>
            <p:cNvPr id="11322" name="Rectangle 47161"/>
            <p:cNvPicPr>
              <a:picLocks noChangeAspect="1" noChangeArrowheads="1"/>
            </p:cNvPicPr>
            <p:nvPr/>
          </p:nvPicPr>
          <p:blipFill>
            <a:blip r:embed="rId6"/>
            <a:srcRect/>
            <a:stretch>
              <a:fillRect/>
            </a:stretch>
          </p:blipFill>
          <p:spPr bwMode="auto">
            <a:xfrm>
              <a:off x="4078" y="3316"/>
              <a:ext cx="550" cy="549"/>
            </a:xfrm>
            <a:prstGeom prst="rect">
              <a:avLst/>
            </a:prstGeom>
            <a:noFill/>
            <a:ln w="9525">
              <a:noFill/>
              <a:miter lim="800000"/>
              <a:headEnd/>
              <a:tailEnd/>
            </a:ln>
          </p:spPr>
        </p:pic>
        <p:pic>
          <p:nvPicPr>
            <p:cNvPr id="11323" name="Rectangle 47162"/>
            <p:cNvPicPr>
              <a:picLocks noChangeAspect="1" noChangeArrowheads="1"/>
            </p:cNvPicPr>
            <p:nvPr/>
          </p:nvPicPr>
          <p:blipFill>
            <a:blip r:embed="rId7">
              <a:clrChange>
                <a:clrFrom>
                  <a:srgbClr val="373535"/>
                </a:clrFrom>
                <a:clrTo>
                  <a:srgbClr val="373535">
                    <a:alpha val="0"/>
                  </a:srgbClr>
                </a:clrTo>
              </a:clrChange>
            </a:blip>
            <a:srcRect/>
            <a:stretch>
              <a:fillRect/>
            </a:stretch>
          </p:blipFill>
          <p:spPr bwMode="auto">
            <a:xfrm>
              <a:off x="4017" y="3130"/>
              <a:ext cx="291" cy="429"/>
            </a:xfrm>
            <a:prstGeom prst="rect">
              <a:avLst/>
            </a:prstGeom>
            <a:noFill/>
            <a:ln w="9525">
              <a:noFill/>
              <a:miter lim="800000"/>
              <a:headEnd/>
              <a:tailEnd/>
            </a:ln>
          </p:spPr>
        </p:pic>
        <p:pic>
          <p:nvPicPr>
            <p:cNvPr id="11324" name="Rectangle 47163"/>
            <p:cNvPicPr>
              <a:picLocks noChangeAspect="1" noChangeArrowheads="1"/>
            </p:cNvPicPr>
            <p:nvPr/>
          </p:nvPicPr>
          <p:blipFill>
            <a:blip r:embed="rId8"/>
            <a:srcRect/>
            <a:stretch>
              <a:fillRect/>
            </a:stretch>
          </p:blipFill>
          <p:spPr bwMode="auto">
            <a:xfrm>
              <a:off x="4442" y="3163"/>
              <a:ext cx="413" cy="328"/>
            </a:xfrm>
            <a:prstGeom prst="rect">
              <a:avLst/>
            </a:prstGeom>
            <a:noFill/>
            <a:ln w="9525">
              <a:noFill/>
              <a:miter lim="800000"/>
              <a:headEnd/>
              <a:tailEnd/>
            </a:ln>
          </p:spPr>
        </p:pic>
        <p:pic>
          <p:nvPicPr>
            <p:cNvPr id="11325" name="Rectangle 47164"/>
            <p:cNvPicPr>
              <a:picLocks noChangeAspect="1" noChangeArrowheads="1"/>
            </p:cNvPicPr>
            <p:nvPr/>
          </p:nvPicPr>
          <p:blipFill>
            <a:blip r:embed="rId9">
              <a:clrChange>
                <a:clrFrom>
                  <a:srgbClr val="000000"/>
                </a:clrFrom>
                <a:clrTo>
                  <a:srgbClr val="000000">
                    <a:alpha val="0"/>
                  </a:srgbClr>
                </a:clrTo>
              </a:clrChange>
            </a:blip>
            <a:srcRect/>
            <a:stretch>
              <a:fillRect/>
            </a:stretch>
          </p:blipFill>
          <p:spPr bwMode="auto">
            <a:xfrm>
              <a:off x="4847" y="3333"/>
              <a:ext cx="388" cy="515"/>
            </a:xfrm>
            <a:prstGeom prst="rect">
              <a:avLst/>
            </a:prstGeom>
            <a:noFill/>
            <a:ln w="9525">
              <a:noFill/>
              <a:miter lim="800000"/>
              <a:headEnd/>
              <a:tailEnd/>
            </a:ln>
          </p:spPr>
        </p:pic>
        <p:pic>
          <p:nvPicPr>
            <p:cNvPr id="11326" name="Rectangle 47165"/>
            <p:cNvPicPr>
              <a:picLocks noChangeAspect="1" noChangeArrowheads="1"/>
            </p:cNvPicPr>
            <p:nvPr/>
          </p:nvPicPr>
          <p:blipFill>
            <a:blip r:embed="rId10">
              <a:clrChange>
                <a:clrFrom>
                  <a:srgbClr val="373535"/>
                </a:clrFrom>
                <a:clrTo>
                  <a:srgbClr val="373535">
                    <a:alpha val="0"/>
                  </a:srgbClr>
                </a:clrTo>
              </a:clrChange>
            </a:blip>
            <a:srcRect/>
            <a:stretch>
              <a:fillRect/>
            </a:stretch>
          </p:blipFill>
          <p:spPr bwMode="auto">
            <a:xfrm>
              <a:off x="4045" y="3602"/>
              <a:ext cx="155" cy="364"/>
            </a:xfrm>
            <a:prstGeom prst="rect">
              <a:avLst/>
            </a:prstGeom>
            <a:noFill/>
            <a:ln w="9525">
              <a:noFill/>
              <a:miter lim="800000"/>
              <a:headEnd/>
              <a:tailEnd/>
            </a:ln>
          </p:spPr>
        </p:pic>
      </p:grpSp>
      <p:grpSp>
        <p:nvGrpSpPr>
          <p:cNvPr id="4" name="Group 13"/>
          <p:cNvGrpSpPr>
            <a:grpSpLocks/>
          </p:cNvGrpSpPr>
          <p:nvPr/>
        </p:nvGrpSpPr>
        <p:grpSpPr bwMode="auto">
          <a:xfrm>
            <a:off x="0" y="1371600"/>
            <a:ext cx="9134475" cy="2017713"/>
            <a:chOff x="0" y="864"/>
            <a:chExt cx="5754" cy="1271"/>
          </a:xfrm>
        </p:grpSpPr>
        <p:pic>
          <p:nvPicPr>
            <p:cNvPr id="47159" name="Rectangle 47158"/>
            <p:cNvPicPr>
              <a:picLocks noChangeArrowheads="1"/>
            </p:cNvPicPr>
            <p:nvPr/>
          </p:nvPicPr>
          <p:blipFill>
            <a:blip r:embed="rId3"/>
            <a:srcRect/>
            <a:stretch>
              <a:fillRect/>
            </a:stretch>
          </p:blipFill>
          <p:spPr bwMode="auto">
            <a:xfrm>
              <a:off x="0" y="864"/>
              <a:ext cx="5754" cy="1152"/>
            </a:xfrm>
            <a:prstGeom prst="rect">
              <a:avLst/>
            </a:prstGeom>
            <a:gradFill rotWithShape="1">
              <a:gsLst>
                <a:gs pos="0">
                  <a:schemeClr val="tx1">
                    <a:alpha val="40999"/>
                  </a:schemeClr>
                </a:gs>
                <a:gs pos="50000">
                  <a:srgbClr val="FFFFFF"/>
                </a:gs>
                <a:gs pos="100000">
                  <a:schemeClr val="tx1">
                    <a:alpha val="40999"/>
                  </a:schemeClr>
                </a:gs>
              </a:gsLst>
              <a:lin ang="0" scaled="1"/>
            </a:gradFill>
            <a:ln w="9525">
              <a:noFill/>
              <a:miter lim="800000"/>
              <a:headEnd/>
              <a:tailEnd/>
            </a:ln>
          </p:spPr>
        </p:pic>
        <p:sp>
          <p:nvSpPr>
            <p:cNvPr id="898063" name="Rectangle 898062"/>
            <p:cNvSpPr>
              <a:spLocks noChangeArrowheads="1"/>
            </p:cNvSpPr>
            <p:nvPr/>
          </p:nvSpPr>
          <p:spPr bwMode="auto">
            <a:xfrm>
              <a:off x="288" y="960"/>
              <a:ext cx="4252" cy="1175"/>
            </a:xfrm>
            <a:prstGeom prst="rect">
              <a:avLst/>
            </a:prstGeom>
            <a:noFill/>
            <a:ln w="9525" cap="flat" cmpd="sng" algn="ctr">
              <a:noFill/>
              <a:prstDash val="solid"/>
              <a:miter lim="800000"/>
              <a:headEnd type="none" w="med" len="med"/>
              <a:tailEnd type="none" w="med" len="med"/>
            </a:ln>
            <a:effectLst/>
          </p:spPr>
          <p:txBody>
            <a:bodyPr>
              <a:spAutoFit/>
            </a:bodyPr>
            <a:lstStyle/>
            <a:p>
              <a:pPr marL="342900" indent="-342900" algn="l">
                <a:lnSpc>
                  <a:spcPct val="90000"/>
                </a:lnSpc>
                <a:spcBef>
                  <a:spcPct val="30000"/>
                </a:spcBef>
                <a:buClr>
                  <a:schemeClr val="tx2"/>
                </a:buClr>
                <a:buFont typeface="Wingdings 2" pitchFamily="18" charset="2"/>
                <a:buNone/>
                <a:defRPr/>
              </a:pPr>
              <a:r>
                <a:rPr lang="en-US" sz="2400" i="1" dirty="0">
                  <a:solidFill>
                    <a:schemeClr val="tx2"/>
                  </a:solidFill>
                  <a:effectLst>
                    <a:outerShdw blurRad="38100" dist="38100" dir="2700000" algn="tl">
                      <a:srgbClr val="000000"/>
                    </a:outerShdw>
                  </a:effectLst>
                  <a:latin typeface="Segoe Semibold" pitchFamily="34" charset="0"/>
                </a:rPr>
                <a:t>More Efficient Management</a:t>
              </a:r>
              <a:endParaRPr lang="en-US" sz="2400" i="1" dirty="0">
                <a:solidFill>
                  <a:schemeClr val="tx2"/>
                </a:solidFill>
                <a:effectLst>
                  <a:outerShdw blurRad="38100" dist="38100" dir="2700000" algn="tl">
                    <a:srgbClr val="FFFFFF"/>
                  </a:outerShdw>
                </a:effectLst>
                <a:latin typeface="Segoe Semibold" pitchFamily="34" charset="0"/>
              </a:endParaRPr>
            </a:p>
            <a:p>
              <a:pPr marL="342900" indent="-342900" algn="l">
                <a:lnSpc>
                  <a:spcPct val="90000"/>
                </a:lnSpc>
                <a:spcBef>
                  <a:spcPct val="30000"/>
                </a:spcBef>
                <a:buClr>
                  <a:schemeClr val="tx2"/>
                </a:buClr>
                <a:buFont typeface="Wingdings 2" pitchFamily="18" charset="2"/>
                <a:buBlip>
                  <a:blip r:embed="rId4"/>
                </a:buBlip>
                <a:defRPr/>
              </a:pPr>
              <a:r>
                <a:rPr lang="en-US" sz="1600" dirty="0">
                  <a:solidFill>
                    <a:schemeClr val="tx2"/>
                  </a:solidFill>
                  <a:effectLst>
                    <a:outerShdw blurRad="38100" dist="38100" dir="2700000" algn="tl">
                      <a:srgbClr val="000000"/>
                    </a:outerShdw>
                  </a:effectLst>
                  <a:latin typeface="Segoe Semibold" pitchFamily="34" charset="0"/>
                </a:rPr>
                <a:t>Single worldwide servicing model</a:t>
              </a:r>
            </a:p>
            <a:p>
              <a:pPr marL="342900" indent="-342900" algn="l">
                <a:lnSpc>
                  <a:spcPct val="90000"/>
                </a:lnSpc>
                <a:spcBef>
                  <a:spcPct val="30000"/>
                </a:spcBef>
                <a:buClr>
                  <a:schemeClr val="tx2"/>
                </a:buClr>
                <a:buFont typeface="Wingdings 2" pitchFamily="18" charset="2"/>
                <a:buBlip>
                  <a:blip r:embed="rId4"/>
                </a:buBlip>
                <a:defRPr/>
              </a:pPr>
              <a:r>
                <a:rPr lang="en-US" sz="1600" dirty="0">
                  <a:solidFill>
                    <a:schemeClr val="tx2"/>
                  </a:solidFill>
                  <a:effectLst>
                    <a:outerShdw blurRad="38100" dist="38100" dir="2700000" algn="tl">
                      <a:srgbClr val="000000"/>
                    </a:outerShdw>
                  </a:effectLst>
                  <a:latin typeface="Segoe Semibold" pitchFamily="34" charset="0"/>
                </a:rPr>
                <a:t>Event forwarding between client and server</a:t>
              </a:r>
            </a:p>
            <a:p>
              <a:pPr marL="342900" indent="-342900" algn="l">
                <a:lnSpc>
                  <a:spcPct val="90000"/>
                </a:lnSpc>
                <a:spcBef>
                  <a:spcPct val="30000"/>
                </a:spcBef>
                <a:buClr>
                  <a:schemeClr val="tx2"/>
                </a:buClr>
                <a:buFont typeface="Wingdings 2" pitchFamily="18" charset="2"/>
                <a:buBlip>
                  <a:blip r:embed="rId4"/>
                </a:buBlip>
                <a:defRPr/>
              </a:pPr>
              <a:r>
                <a:rPr lang="en-US" sz="1600" dirty="0">
                  <a:solidFill>
                    <a:schemeClr val="tx2"/>
                  </a:solidFill>
                  <a:effectLst>
                    <a:outerShdw blurRad="38100" dist="38100" dir="2700000" algn="tl">
                      <a:srgbClr val="000000"/>
                    </a:outerShdw>
                  </a:effectLst>
                  <a:latin typeface="Segoe Semibold" pitchFamily="34" charset="0"/>
                </a:rPr>
                <a:t>Faster and more reliable remote OS deployments</a:t>
              </a:r>
            </a:p>
            <a:p>
              <a:pPr marL="342900" indent="-342900" algn="l">
                <a:lnSpc>
                  <a:spcPct val="90000"/>
                </a:lnSpc>
                <a:spcBef>
                  <a:spcPct val="30000"/>
                </a:spcBef>
                <a:buClr>
                  <a:schemeClr val="tx2"/>
                </a:buClr>
                <a:buFont typeface="Wingdings 2" pitchFamily="18" charset="2"/>
                <a:buBlip>
                  <a:blip r:embed="rId4"/>
                </a:buBlip>
                <a:defRPr/>
              </a:pPr>
              <a:r>
                <a:rPr lang="en-US" sz="1600" dirty="0">
                  <a:solidFill>
                    <a:schemeClr val="tx2"/>
                  </a:solidFill>
                  <a:effectLst>
                    <a:outerShdw blurRad="38100" dist="38100" dir="2700000" algn="tl">
                      <a:srgbClr val="000000"/>
                    </a:outerShdw>
                  </a:effectLst>
                  <a:latin typeface="Segoe Semibold" pitchFamily="34" charset="0"/>
                </a:rPr>
                <a:t>Network Access Protection ensures health of connecting systems</a:t>
              </a:r>
            </a:p>
            <a:p>
              <a:pPr marL="342900" indent="-342900">
                <a:lnSpc>
                  <a:spcPct val="90000"/>
                </a:lnSpc>
                <a:spcBef>
                  <a:spcPct val="30000"/>
                </a:spcBef>
                <a:buClr>
                  <a:schemeClr val="tx2"/>
                </a:buClr>
                <a:buFont typeface="Wingdings 2" pitchFamily="18" charset="2"/>
                <a:buBlip>
                  <a:blip r:embed="rId4"/>
                </a:buBlip>
                <a:defRPr/>
              </a:pPr>
              <a:endParaRPr lang="en-US" sz="1400" dirty="0">
                <a:solidFill>
                  <a:schemeClr val="tx2"/>
                </a:solidFill>
                <a:effectLst>
                  <a:outerShdw blurRad="38100" dist="38100" dir="2700000" algn="tl">
                    <a:srgbClr val="000000"/>
                  </a:outerShdw>
                </a:effectLst>
                <a:latin typeface="Segoe Semibold" pitchFamily="34" charset="0"/>
              </a:endParaRPr>
            </a:p>
          </p:txBody>
        </p:sp>
      </p:grpSp>
      <p:grpSp>
        <p:nvGrpSpPr>
          <p:cNvPr id="5" name="Group 16"/>
          <p:cNvGrpSpPr>
            <a:grpSpLocks/>
          </p:cNvGrpSpPr>
          <p:nvPr/>
        </p:nvGrpSpPr>
        <p:grpSpPr bwMode="auto">
          <a:xfrm>
            <a:off x="9525" y="3200400"/>
            <a:ext cx="9134475" cy="1828800"/>
            <a:chOff x="6" y="2016"/>
            <a:chExt cx="5754" cy="1152"/>
          </a:xfrm>
        </p:grpSpPr>
        <p:pic>
          <p:nvPicPr>
            <p:cNvPr id="47157" name="Rectangle 47156"/>
            <p:cNvPicPr>
              <a:picLocks noChangeArrowheads="1"/>
            </p:cNvPicPr>
            <p:nvPr/>
          </p:nvPicPr>
          <p:blipFill>
            <a:blip r:embed="rId3"/>
            <a:srcRect/>
            <a:stretch>
              <a:fillRect/>
            </a:stretch>
          </p:blipFill>
          <p:spPr bwMode="auto">
            <a:xfrm>
              <a:off x="6" y="2016"/>
              <a:ext cx="5754" cy="1152"/>
            </a:xfrm>
            <a:prstGeom prst="rect">
              <a:avLst/>
            </a:prstGeom>
            <a:gradFill rotWithShape="1">
              <a:gsLst>
                <a:gs pos="0">
                  <a:schemeClr val="tx1">
                    <a:alpha val="40999"/>
                  </a:schemeClr>
                </a:gs>
                <a:gs pos="50000">
                  <a:srgbClr val="FFFFFF"/>
                </a:gs>
                <a:gs pos="100000">
                  <a:schemeClr val="tx1">
                    <a:alpha val="40999"/>
                  </a:schemeClr>
                </a:gs>
              </a:gsLst>
              <a:lin ang="0" scaled="1"/>
            </a:gradFill>
            <a:ln w="9525">
              <a:noFill/>
              <a:miter lim="800000"/>
              <a:headEnd/>
              <a:tailEnd/>
            </a:ln>
          </p:spPr>
        </p:pic>
        <p:sp>
          <p:nvSpPr>
            <p:cNvPr id="898066" name="Rectangle 898065"/>
            <p:cNvSpPr>
              <a:spLocks noChangeArrowheads="1"/>
            </p:cNvSpPr>
            <p:nvPr/>
          </p:nvSpPr>
          <p:spPr bwMode="auto">
            <a:xfrm>
              <a:off x="240" y="2112"/>
              <a:ext cx="4252" cy="826"/>
            </a:xfrm>
            <a:prstGeom prst="rect">
              <a:avLst/>
            </a:prstGeom>
            <a:noFill/>
            <a:ln w="9525" cap="flat" cmpd="sng" algn="ctr">
              <a:noFill/>
              <a:prstDash val="solid"/>
              <a:miter lim="800000"/>
              <a:headEnd type="none" w="med" len="med"/>
              <a:tailEnd type="none" w="med" len="med"/>
            </a:ln>
            <a:effectLst/>
          </p:spPr>
          <p:txBody>
            <a:bodyPr>
              <a:spAutoFit/>
            </a:bodyPr>
            <a:lstStyle/>
            <a:p>
              <a:pPr marL="342900" indent="-342900" algn="l">
                <a:lnSpc>
                  <a:spcPct val="90000"/>
                </a:lnSpc>
                <a:spcBef>
                  <a:spcPct val="30000"/>
                </a:spcBef>
                <a:buClr>
                  <a:schemeClr val="tx2"/>
                </a:buClr>
                <a:buFont typeface="Wingdings 2" pitchFamily="18" charset="2"/>
                <a:buNone/>
                <a:defRPr/>
              </a:pPr>
              <a:r>
                <a:rPr lang="en-US" sz="2400" i="1" dirty="0">
                  <a:solidFill>
                    <a:schemeClr val="tx2"/>
                  </a:solidFill>
                  <a:effectLst>
                    <a:outerShdw blurRad="38100" dist="38100" dir="2700000" algn="tl">
                      <a:srgbClr val="000000"/>
                    </a:outerShdw>
                  </a:effectLst>
                  <a:latin typeface="Segoe Semibold" pitchFamily="34" charset="0"/>
                </a:rPr>
                <a:t>Greater Availability</a:t>
              </a:r>
              <a:endParaRPr lang="en-US" sz="2400" i="1" dirty="0">
                <a:solidFill>
                  <a:schemeClr val="tx2"/>
                </a:solidFill>
                <a:effectLst>
                  <a:outerShdw blurRad="38100" dist="38100" dir="2700000" algn="tl">
                    <a:srgbClr val="FFFFFF"/>
                  </a:outerShdw>
                </a:effectLst>
                <a:latin typeface="Segoe Semibold" pitchFamily="34" charset="0"/>
              </a:endParaRPr>
            </a:p>
            <a:p>
              <a:pPr marL="342900" indent="-342900" algn="l">
                <a:lnSpc>
                  <a:spcPct val="90000"/>
                </a:lnSpc>
                <a:spcBef>
                  <a:spcPct val="30000"/>
                </a:spcBef>
                <a:buClr>
                  <a:schemeClr val="tx2"/>
                </a:buClr>
                <a:buFont typeface="Wingdings 2" pitchFamily="18" charset="2"/>
                <a:buBlip>
                  <a:blip r:embed="rId4"/>
                </a:buBlip>
                <a:defRPr/>
              </a:pPr>
              <a:r>
                <a:rPr lang="en-US" sz="1600" dirty="0">
                  <a:solidFill>
                    <a:schemeClr val="tx2"/>
                  </a:solidFill>
                  <a:effectLst>
                    <a:outerShdw blurRad="38100" dist="38100" dir="2700000" algn="tl">
                      <a:srgbClr val="000000"/>
                    </a:outerShdw>
                  </a:effectLst>
                  <a:latin typeface="Segoe Semibold" pitchFamily="34" charset="0"/>
                </a:rPr>
                <a:t>Scalable print servers with client-side rendering</a:t>
              </a:r>
            </a:p>
            <a:p>
              <a:pPr marL="342900" indent="-342900" algn="l">
                <a:lnSpc>
                  <a:spcPct val="90000"/>
                </a:lnSpc>
                <a:spcBef>
                  <a:spcPct val="30000"/>
                </a:spcBef>
                <a:buClr>
                  <a:schemeClr val="tx2"/>
                </a:buClr>
                <a:buFont typeface="Wingdings 2" pitchFamily="18" charset="2"/>
                <a:buBlip>
                  <a:blip r:embed="rId4"/>
                </a:buBlip>
                <a:defRPr/>
              </a:pPr>
              <a:r>
                <a:rPr lang="en-US" sz="1600" dirty="0">
                  <a:solidFill>
                    <a:schemeClr val="tx2"/>
                  </a:solidFill>
                  <a:effectLst>
                    <a:outerShdw blurRad="38100" dist="38100" dir="2700000" algn="tl">
                      <a:srgbClr val="000000"/>
                    </a:outerShdw>
                  </a:effectLst>
                  <a:latin typeface="Segoe Semibold" pitchFamily="34" charset="0"/>
                </a:rPr>
                <a:t>Seamless offline experience with client side caching</a:t>
              </a:r>
            </a:p>
            <a:p>
              <a:pPr marL="342900" indent="-342900" algn="l">
                <a:lnSpc>
                  <a:spcPct val="90000"/>
                </a:lnSpc>
                <a:spcBef>
                  <a:spcPct val="30000"/>
                </a:spcBef>
                <a:buClr>
                  <a:schemeClr val="tx2"/>
                </a:buClr>
                <a:buFont typeface="Wingdings 2" pitchFamily="18" charset="2"/>
                <a:buBlip>
                  <a:blip r:embed="rId4"/>
                </a:buBlip>
                <a:defRPr/>
              </a:pPr>
              <a:r>
                <a:rPr lang="en-US" sz="1600" dirty="0">
                  <a:solidFill>
                    <a:schemeClr val="tx2"/>
                  </a:solidFill>
                  <a:effectLst>
                    <a:outerShdw blurRad="38100" dist="38100" dir="2700000" algn="tl">
                      <a:srgbClr val="000000"/>
                    </a:outerShdw>
                  </a:effectLst>
                  <a:latin typeface="Segoe Semibold" pitchFamily="34" charset="0"/>
                </a:rPr>
                <a:t>Policy-based Quality of Service to prioritize application bandwidth</a:t>
              </a:r>
            </a:p>
          </p:txBody>
        </p:sp>
      </p:grpSp>
      <p:grpSp>
        <p:nvGrpSpPr>
          <p:cNvPr id="6" name="Group 20"/>
          <p:cNvGrpSpPr>
            <a:grpSpLocks/>
          </p:cNvGrpSpPr>
          <p:nvPr/>
        </p:nvGrpSpPr>
        <p:grpSpPr bwMode="auto">
          <a:xfrm>
            <a:off x="6491288" y="1752600"/>
            <a:ext cx="2195512" cy="1066800"/>
            <a:chOff x="3456" y="1104"/>
            <a:chExt cx="1863" cy="800"/>
          </a:xfrm>
        </p:grpSpPr>
        <p:pic>
          <p:nvPicPr>
            <p:cNvPr id="11288" name="Rectangle 47127"/>
            <p:cNvPicPr>
              <a:picLocks noChangeAspect="1" noChangeArrowheads="1"/>
            </p:cNvPicPr>
            <p:nvPr/>
          </p:nvPicPr>
          <p:blipFill>
            <a:blip r:embed="rId11"/>
            <a:srcRect/>
            <a:stretch>
              <a:fillRect/>
            </a:stretch>
          </p:blipFill>
          <p:spPr bwMode="auto">
            <a:xfrm>
              <a:off x="4096" y="1170"/>
              <a:ext cx="1223" cy="672"/>
            </a:xfrm>
            <a:prstGeom prst="rect">
              <a:avLst/>
            </a:prstGeom>
            <a:noFill/>
            <a:ln w="9525">
              <a:noFill/>
              <a:miter lim="800000"/>
              <a:headEnd/>
              <a:tailEnd/>
            </a:ln>
          </p:spPr>
        </p:pic>
        <p:grpSp>
          <p:nvGrpSpPr>
            <p:cNvPr id="7" name="Group 22"/>
            <p:cNvGrpSpPr>
              <a:grpSpLocks/>
            </p:cNvGrpSpPr>
            <p:nvPr/>
          </p:nvGrpSpPr>
          <p:grpSpPr bwMode="auto">
            <a:xfrm>
              <a:off x="4244" y="1104"/>
              <a:ext cx="907" cy="526"/>
              <a:chOff x="4519" y="164"/>
              <a:chExt cx="789" cy="636"/>
            </a:xfrm>
          </p:grpSpPr>
          <p:pic>
            <p:nvPicPr>
              <p:cNvPr id="11293" name="Rectangle 47132"/>
              <p:cNvPicPr>
                <a:picLocks noChangeAspect="1" noChangeArrowheads="1"/>
              </p:cNvPicPr>
              <p:nvPr/>
            </p:nvPicPr>
            <p:blipFill>
              <a:blip r:embed="rId12"/>
              <a:srcRect/>
              <a:stretch>
                <a:fillRect/>
              </a:stretch>
            </p:blipFill>
            <p:spPr bwMode="auto">
              <a:xfrm>
                <a:off x="4941" y="164"/>
                <a:ext cx="173" cy="243"/>
              </a:xfrm>
              <a:prstGeom prst="rect">
                <a:avLst/>
              </a:prstGeom>
              <a:noFill/>
              <a:ln w="9525">
                <a:noFill/>
                <a:miter lim="800000"/>
                <a:headEnd/>
                <a:tailEnd/>
              </a:ln>
            </p:spPr>
          </p:pic>
          <p:pic>
            <p:nvPicPr>
              <p:cNvPr id="11294" name="Rectangle 47133"/>
              <p:cNvPicPr>
                <a:picLocks noChangeAspect="1" noChangeArrowheads="1"/>
              </p:cNvPicPr>
              <p:nvPr/>
            </p:nvPicPr>
            <p:blipFill>
              <a:blip r:embed="rId12"/>
              <a:srcRect/>
              <a:stretch>
                <a:fillRect/>
              </a:stretch>
            </p:blipFill>
            <p:spPr bwMode="auto">
              <a:xfrm>
                <a:off x="4989" y="227"/>
                <a:ext cx="173" cy="243"/>
              </a:xfrm>
              <a:prstGeom prst="rect">
                <a:avLst/>
              </a:prstGeom>
              <a:noFill/>
              <a:ln w="9525">
                <a:noFill/>
                <a:miter lim="800000"/>
                <a:headEnd/>
                <a:tailEnd/>
              </a:ln>
            </p:spPr>
          </p:pic>
          <p:pic>
            <p:nvPicPr>
              <p:cNvPr id="11295" name="Rectangle 47134"/>
              <p:cNvPicPr>
                <a:picLocks noChangeAspect="1" noChangeArrowheads="1"/>
              </p:cNvPicPr>
              <p:nvPr/>
            </p:nvPicPr>
            <p:blipFill>
              <a:blip r:embed="rId12"/>
              <a:srcRect/>
              <a:stretch>
                <a:fillRect/>
              </a:stretch>
            </p:blipFill>
            <p:spPr bwMode="auto">
              <a:xfrm>
                <a:off x="5038" y="290"/>
                <a:ext cx="173" cy="243"/>
              </a:xfrm>
              <a:prstGeom prst="rect">
                <a:avLst/>
              </a:prstGeom>
              <a:noFill/>
              <a:ln w="9525">
                <a:noFill/>
                <a:miter lim="800000"/>
                <a:headEnd/>
                <a:tailEnd/>
              </a:ln>
            </p:spPr>
          </p:pic>
          <p:pic>
            <p:nvPicPr>
              <p:cNvPr id="11296" name="Rectangle 47135"/>
              <p:cNvPicPr>
                <a:picLocks noChangeAspect="1" noChangeArrowheads="1"/>
              </p:cNvPicPr>
              <p:nvPr/>
            </p:nvPicPr>
            <p:blipFill>
              <a:blip r:embed="rId13"/>
              <a:srcRect/>
              <a:stretch>
                <a:fillRect/>
              </a:stretch>
            </p:blipFill>
            <p:spPr bwMode="auto">
              <a:xfrm>
                <a:off x="5086" y="353"/>
                <a:ext cx="174" cy="243"/>
              </a:xfrm>
              <a:prstGeom prst="rect">
                <a:avLst/>
              </a:prstGeom>
              <a:noFill/>
              <a:ln w="9525">
                <a:noFill/>
                <a:miter lim="800000"/>
                <a:headEnd/>
                <a:tailEnd/>
              </a:ln>
            </p:spPr>
          </p:pic>
          <p:pic>
            <p:nvPicPr>
              <p:cNvPr id="11297" name="Rectangle 47136"/>
              <p:cNvPicPr>
                <a:picLocks noChangeAspect="1" noChangeArrowheads="1"/>
              </p:cNvPicPr>
              <p:nvPr/>
            </p:nvPicPr>
            <p:blipFill>
              <a:blip r:embed="rId12"/>
              <a:srcRect/>
              <a:stretch>
                <a:fillRect/>
              </a:stretch>
            </p:blipFill>
            <p:spPr bwMode="auto">
              <a:xfrm>
                <a:off x="4835" y="211"/>
                <a:ext cx="173" cy="243"/>
              </a:xfrm>
              <a:prstGeom prst="rect">
                <a:avLst/>
              </a:prstGeom>
              <a:noFill/>
              <a:ln w="9525">
                <a:noFill/>
                <a:miter lim="800000"/>
                <a:headEnd/>
                <a:tailEnd/>
              </a:ln>
            </p:spPr>
          </p:pic>
          <p:pic>
            <p:nvPicPr>
              <p:cNvPr id="11298" name="Rectangle 47137"/>
              <p:cNvPicPr>
                <a:picLocks noChangeAspect="1" noChangeArrowheads="1"/>
              </p:cNvPicPr>
              <p:nvPr/>
            </p:nvPicPr>
            <p:blipFill>
              <a:blip r:embed="rId12"/>
              <a:srcRect/>
              <a:stretch>
                <a:fillRect/>
              </a:stretch>
            </p:blipFill>
            <p:spPr bwMode="auto">
              <a:xfrm>
                <a:off x="4884" y="274"/>
                <a:ext cx="173" cy="243"/>
              </a:xfrm>
              <a:prstGeom prst="rect">
                <a:avLst/>
              </a:prstGeom>
              <a:noFill/>
              <a:ln w="9525">
                <a:noFill/>
                <a:miter lim="800000"/>
                <a:headEnd/>
                <a:tailEnd/>
              </a:ln>
            </p:spPr>
          </p:pic>
          <p:pic>
            <p:nvPicPr>
              <p:cNvPr id="11299" name="Rectangle 47138"/>
              <p:cNvPicPr>
                <a:picLocks noChangeAspect="1" noChangeArrowheads="1"/>
              </p:cNvPicPr>
              <p:nvPr/>
            </p:nvPicPr>
            <p:blipFill>
              <a:blip r:embed="rId13"/>
              <a:srcRect/>
              <a:stretch>
                <a:fillRect/>
              </a:stretch>
            </p:blipFill>
            <p:spPr bwMode="auto">
              <a:xfrm>
                <a:off x="4932" y="337"/>
                <a:ext cx="174" cy="243"/>
              </a:xfrm>
              <a:prstGeom prst="rect">
                <a:avLst/>
              </a:prstGeom>
              <a:noFill/>
              <a:ln w="9525">
                <a:noFill/>
                <a:miter lim="800000"/>
                <a:headEnd/>
                <a:tailEnd/>
              </a:ln>
            </p:spPr>
          </p:pic>
          <p:pic>
            <p:nvPicPr>
              <p:cNvPr id="11300" name="Rectangle 47139"/>
              <p:cNvPicPr>
                <a:picLocks noChangeAspect="1" noChangeArrowheads="1"/>
              </p:cNvPicPr>
              <p:nvPr/>
            </p:nvPicPr>
            <p:blipFill>
              <a:blip r:embed="rId12"/>
              <a:srcRect/>
              <a:stretch>
                <a:fillRect/>
              </a:stretch>
            </p:blipFill>
            <p:spPr bwMode="auto">
              <a:xfrm>
                <a:off x="4981" y="400"/>
                <a:ext cx="173" cy="243"/>
              </a:xfrm>
              <a:prstGeom prst="rect">
                <a:avLst/>
              </a:prstGeom>
              <a:noFill/>
              <a:ln w="9525">
                <a:noFill/>
                <a:miter lim="800000"/>
                <a:headEnd/>
                <a:tailEnd/>
              </a:ln>
            </p:spPr>
          </p:pic>
          <p:pic>
            <p:nvPicPr>
              <p:cNvPr id="11301" name="Rectangle 47140"/>
              <p:cNvPicPr>
                <a:picLocks noChangeAspect="1" noChangeArrowheads="1"/>
              </p:cNvPicPr>
              <p:nvPr/>
            </p:nvPicPr>
            <p:blipFill>
              <a:blip r:embed="rId12"/>
              <a:srcRect/>
              <a:stretch>
                <a:fillRect/>
              </a:stretch>
            </p:blipFill>
            <p:spPr bwMode="auto">
              <a:xfrm>
                <a:off x="4730" y="258"/>
                <a:ext cx="173" cy="243"/>
              </a:xfrm>
              <a:prstGeom prst="rect">
                <a:avLst/>
              </a:prstGeom>
              <a:noFill/>
              <a:ln w="9525">
                <a:noFill/>
                <a:miter lim="800000"/>
                <a:headEnd/>
                <a:tailEnd/>
              </a:ln>
            </p:spPr>
          </p:pic>
          <p:pic>
            <p:nvPicPr>
              <p:cNvPr id="11302" name="Rectangle 47141"/>
              <p:cNvPicPr>
                <a:picLocks noChangeAspect="1" noChangeArrowheads="1"/>
              </p:cNvPicPr>
              <p:nvPr/>
            </p:nvPicPr>
            <p:blipFill>
              <a:blip r:embed="rId13"/>
              <a:srcRect/>
              <a:stretch>
                <a:fillRect/>
              </a:stretch>
            </p:blipFill>
            <p:spPr bwMode="auto">
              <a:xfrm>
                <a:off x="4778" y="321"/>
                <a:ext cx="174" cy="243"/>
              </a:xfrm>
              <a:prstGeom prst="rect">
                <a:avLst/>
              </a:prstGeom>
              <a:noFill/>
              <a:ln w="9525">
                <a:noFill/>
                <a:miter lim="800000"/>
                <a:headEnd/>
                <a:tailEnd/>
              </a:ln>
            </p:spPr>
          </p:pic>
          <p:pic>
            <p:nvPicPr>
              <p:cNvPr id="11303" name="Rectangle 47142"/>
              <p:cNvPicPr>
                <a:picLocks noChangeAspect="1" noChangeArrowheads="1"/>
              </p:cNvPicPr>
              <p:nvPr/>
            </p:nvPicPr>
            <p:blipFill>
              <a:blip r:embed="rId12"/>
              <a:srcRect/>
              <a:stretch>
                <a:fillRect/>
              </a:stretch>
            </p:blipFill>
            <p:spPr bwMode="auto">
              <a:xfrm>
                <a:off x="4827" y="384"/>
                <a:ext cx="173" cy="243"/>
              </a:xfrm>
              <a:prstGeom prst="rect">
                <a:avLst/>
              </a:prstGeom>
              <a:noFill/>
              <a:ln w="9525">
                <a:noFill/>
                <a:miter lim="800000"/>
                <a:headEnd/>
                <a:tailEnd/>
              </a:ln>
            </p:spPr>
          </p:pic>
          <p:pic>
            <p:nvPicPr>
              <p:cNvPr id="11304" name="Rectangle 47143"/>
              <p:cNvPicPr>
                <a:picLocks noChangeAspect="1" noChangeArrowheads="1"/>
              </p:cNvPicPr>
              <p:nvPr/>
            </p:nvPicPr>
            <p:blipFill>
              <a:blip r:embed="rId12"/>
              <a:srcRect/>
              <a:stretch>
                <a:fillRect/>
              </a:stretch>
            </p:blipFill>
            <p:spPr bwMode="auto">
              <a:xfrm>
                <a:off x="4876" y="447"/>
                <a:ext cx="173" cy="243"/>
              </a:xfrm>
              <a:prstGeom prst="rect">
                <a:avLst/>
              </a:prstGeom>
              <a:noFill/>
              <a:ln w="9525">
                <a:noFill/>
                <a:miter lim="800000"/>
                <a:headEnd/>
                <a:tailEnd/>
              </a:ln>
            </p:spPr>
          </p:pic>
          <p:pic>
            <p:nvPicPr>
              <p:cNvPr id="11305" name="Rectangle 47144"/>
              <p:cNvPicPr>
                <a:picLocks noChangeAspect="1" noChangeArrowheads="1"/>
              </p:cNvPicPr>
              <p:nvPr/>
            </p:nvPicPr>
            <p:blipFill>
              <a:blip r:embed="rId13"/>
              <a:srcRect/>
              <a:stretch>
                <a:fillRect/>
              </a:stretch>
            </p:blipFill>
            <p:spPr bwMode="auto">
              <a:xfrm>
                <a:off x="4624" y="306"/>
                <a:ext cx="174" cy="243"/>
              </a:xfrm>
              <a:prstGeom prst="rect">
                <a:avLst/>
              </a:prstGeom>
              <a:noFill/>
              <a:ln w="9525">
                <a:noFill/>
                <a:miter lim="800000"/>
                <a:headEnd/>
                <a:tailEnd/>
              </a:ln>
            </p:spPr>
          </p:pic>
          <p:pic>
            <p:nvPicPr>
              <p:cNvPr id="11306" name="Rectangle 47145"/>
              <p:cNvPicPr>
                <a:picLocks noChangeAspect="1" noChangeArrowheads="1"/>
              </p:cNvPicPr>
              <p:nvPr/>
            </p:nvPicPr>
            <p:blipFill>
              <a:blip r:embed="rId12"/>
              <a:srcRect/>
              <a:stretch>
                <a:fillRect/>
              </a:stretch>
            </p:blipFill>
            <p:spPr bwMode="auto">
              <a:xfrm>
                <a:off x="4673" y="368"/>
                <a:ext cx="173" cy="243"/>
              </a:xfrm>
              <a:prstGeom prst="rect">
                <a:avLst/>
              </a:prstGeom>
              <a:noFill/>
              <a:ln w="9525">
                <a:noFill/>
                <a:miter lim="800000"/>
                <a:headEnd/>
                <a:tailEnd/>
              </a:ln>
            </p:spPr>
          </p:pic>
          <p:pic>
            <p:nvPicPr>
              <p:cNvPr id="11307" name="Rectangle 47146"/>
              <p:cNvPicPr>
                <a:picLocks noChangeAspect="1" noChangeArrowheads="1"/>
              </p:cNvPicPr>
              <p:nvPr/>
            </p:nvPicPr>
            <p:blipFill>
              <a:blip r:embed="rId12"/>
              <a:srcRect/>
              <a:stretch>
                <a:fillRect/>
              </a:stretch>
            </p:blipFill>
            <p:spPr bwMode="auto">
              <a:xfrm>
                <a:off x="4722" y="431"/>
                <a:ext cx="173" cy="243"/>
              </a:xfrm>
              <a:prstGeom prst="rect">
                <a:avLst/>
              </a:prstGeom>
              <a:noFill/>
              <a:ln w="9525">
                <a:noFill/>
                <a:miter lim="800000"/>
                <a:headEnd/>
                <a:tailEnd/>
              </a:ln>
            </p:spPr>
          </p:pic>
          <p:pic>
            <p:nvPicPr>
              <p:cNvPr id="11308" name="Rectangle 47147"/>
              <p:cNvPicPr>
                <a:picLocks noChangeAspect="1" noChangeArrowheads="1"/>
              </p:cNvPicPr>
              <p:nvPr/>
            </p:nvPicPr>
            <p:blipFill>
              <a:blip r:embed="rId13"/>
              <a:srcRect/>
              <a:stretch>
                <a:fillRect/>
              </a:stretch>
            </p:blipFill>
            <p:spPr bwMode="auto">
              <a:xfrm>
                <a:off x="4770" y="508"/>
                <a:ext cx="174" cy="243"/>
              </a:xfrm>
              <a:prstGeom prst="rect">
                <a:avLst/>
              </a:prstGeom>
              <a:noFill/>
              <a:ln w="9525">
                <a:noFill/>
                <a:miter lim="800000"/>
                <a:headEnd/>
                <a:tailEnd/>
              </a:ln>
            </p:spPr>
          </p:pic>
          <p:pic>
            <p:nvPicPr>
              <p:cNvPr id="11309" name="Rectangle 47148"/>
              <p:cNvPicPr>
                <a:picLocks noChangeAspect="1" noChangeArrowheads="1"/>
              </p:cNvPicPr>
              <p:nvPr/>
            </p:nvPicPr>
            <p:blipFill>
              <a:blip r:embed="rId12"/>
              <a:srcRect/>
              <a:stretch>
                <a:fillRect/>
              </a:stretch>
            </p:blipFill>
            <p:spPr bwMode="auto">
              <a:xfrm>
                <a:off x="4519" y="353"/>
                <a:ext cx="173" cy="243"/>
              </a:xfrm>
              <a:prstGeom prst="rect">
                <a:avLst/>
              </a:prstGeom>
              <a:noFill/>
              <a:ln w="9525">
                <a:noFill/>
                <a:miter lim="800000"/>
                <a:headEnd/>
                <a:tailEnd/>
              </a:ln>
            </p:spPr>
          </p:pic>
          <p:pic>
            <p:nvPicPr>
              <p:cNvPr id="11310" name="Rectangle 47149"/>
              <p:cNvPicPr>
                <a:picLocks noChangeAspect="1" noChangeArrowheads="1"/>
              </p:cNvPicPr>
              <p:nvPr/>
            </p:nvPicPr>
            <p:blipFill>
              <a:blip r:embed="rId12"/>
              <a:srcRect/>
              <a:stretch>
                <a:fillRect/>
              </a:stretch>
            </p:blipFill>
            <p:spPr bwMode="auto">
              <a:xfrm>
                <a:off x="4568" y="416"/>
                <a:ext cx="173" cy="243"/>
              </a:xfrm>
              <a:prstGeom prst="rect">
                <a:avLst/>
              </a:prstGeom>
              <a:noFill/>
              <a:ln w="9525">
                <a:noFill/>
                <a:miter lim="800000"/>
                <a:headEnd/>
                <a:tailEnd/>
              </a:ln>
            </p:spPr>
          </p:pic>
          <p:pic>
            <p:nvPicPr>
              <p:cNvPr id="11311" name="Rectangle 47150"/>
              <p:cNvPicPr>
                <a:picLocks noChangeAspect="1" noChangeArrowheads="1"/>
              </p:cNvPicPr>
              <p:nvPr/>
            </p:nvPicPr>
            <p:blipFill>
              <a:blip r:embed="rId14"/>
              <a:srcRect/>
              <a:stretch>
                <a:fillRect/>
              </a:stretch>
            </p:blipFill>
            <p:spPr bwMode="auto">
              <a:xfrm>
                <a:off x="4616" y="478"/>
                <a:ext cx="174" cy="244"/>
              </a:xfrm>
              <a:prstGeom prst="rect">
                <a:avLst/>
              </a:prstGeom>
              <a:noFill/>
              <a:ln w="9525">
                <a:noFill/>
                <a:miter lim="800000"/>
                <a:headEnd/>
                <a:tailEnd/>
              </a:ln>
            </p:spPr>
          </p:pic>
          <p:pic>
            <p:nvPicPr>
              <p:cNvPr id="11312" name="Rectangle 47151"/>
              <p:cNvPicPr>
                <a:picLocks noChangeAspect="1" noChangeArrowheads="1"/>
              </p:cNvPicPr>
              <p:nvPr/>
            </p:nvPicPr>
            <p:blipFill>
              <a:blip r:embed="rId12"/>
              <a:srcRect/>
              <a:stretch>
                <a:fillRect/>
              </a:stretch>
            </p:blipFill>
            <p:spPr bwMode="auto">
              <a:xfrm>
                <a:off x="4665" y="541"/>
                <a:ext cx="173" cy="243"/>
              </a:xfrm>
              <a:prstGeom prst="rect">
                <a:avLst/>
              </a:prstGeom>
              <a:noFill/>
              <a:ln w="9525">
                <a:noFill/>
                <a:miter lim="800000"/>
                <a:headEnd/>
                <a:tailEnd/>
              </a:ln>
            </p:spPr>
          </p:pic>
          <p:pic>
            <p:nvPicPr>
              <p:cNvPr id="11313" name="Rectangle 47152"/>
              <p:cNvPicPr>
                <a:picLocks noChangeAspect="1" noChangeArrowheads="1"/>
              </p:cNvPicPr>
              <p:nvPr/>
            </p:nvPicPr>
            <p:blipFill>
              <a:blip r:embed="rId12"/>
              <a:srcRect/>
              <a:stretch>
                <a:fillRect/>
              </a:stretch>
            </p:blipFill>
            <p:spPr bwMode="auto">
              <a:xfrm>
                <a:off x="5135" y="416"/>
                <a:ext cx="173" cy="243"/>
              </a:xfrm>
              <a:prstGeom prst="rect">
                <a:avLst/>
              </a:prstGeom>
              <a:noFill/>
              <a:ln w="9525">
                <a:noFill/>
                <a:miter lim="800000"/>
                <a:headEnd/>
                <a:tailEnd/>
              </a:ln>
            </p:spPr>
          </p:pic>
          <p:pic>
            <p:nvPicPr>
              <p:cNvPr id="11314" name="Rectangle 47153"/>
              <p:cNvPicPr>
                <a:picLocks noChangeAspect="1" noChangeArrowheads="1"/>
              </p:cNvPicPr>
              <p:nvPr/>
            </p:nvPicPr>
            <p:blipFill>
              <a:blip r:embed="rId12"/>
              <a:srcRect/>
              <a:stretch>
                <a:fillRect/>
              </a:stretch>
            </p:blipFill>
            <p:spPr bwMode="auto">
              <a:xfrm>
                <a:off x="5030" y="463"/>
                <a:ext cx="173" cy="243"/>
              </a:xfrm>
              <a:prstGeom prst="rect">
                <a:avLst/>
              </a:prstGeom>
              <a:noFill/>
              <a:ln w="9525">
                <a:noFill/>
                <a:miter lim="800000"/>
                <a:headEnd/>
                <a:tailEnd/>
              </a:ln>
            </p:spPr>
          </p:pic>
          <p:pic>
            <p:nvPicPr>
              <p:cNvPr id="11315" name="Rectangle 47154"/>
              <p:cNvPicPr>
                <a:picLocks noChangeAspect="1" noChangeArrowheads="1"/>
              </p:cNvPicPr>
              <p:nvPr/>
            </p:nvPicPr>
            <p:blipFill>
              <a:blip r:embed="rId13"/>
              <a:srcRect/>
              <a:stretch>
                <a:fillRect/>
              </a:stretch>
            </p:blipFill>
            <p:spPr bwMode="auto">
              <a:xfrm>
                <a:off x="4924" y="510"/>
                <a:ext cx="174" cy="243"/>
              </a:xfrm>
              <a:prstGeom prst="rect">
                <a:avLst/>
              </a:prstGeom>
              <a:noFill/>
              <a:ln w="9525">
                <a:noFill/>
                <a:miter lim="800000"/>
                <a:headEnd/>
                <a:tailEnd/>
              </a:ln>
            </p:spPr>
          </p:pic>
          <p:pic>
            <p:nvPicPr>
              <p:cNvPr id="11316" name="Rectangle 47155"/>
              <p:cNvPicPr>
                <a:picLocks noChangeAspect="1" noChangeArrowheads="1"/>
              </p:cNvPicPr>
              <p:nvPr/>
            </p:nvPicPr>
            <p:blipFill>
              <a:blip r:embed="rId12"/>
              <a:srcRect/>
              <a:stretch>
                <a:fillRect/>
              </a:stretch>
            </p:blipFill>
            <p:spPr bwMode="auto">
              <a:xfrm>
                <a:off x="4819" y="557"/>
                <a:ext cx="173" cy="243"/>
              </a:xfrm>
              <a:prstGeom prst="rect">
                <a:avLst/>
              </a:prstGeom>
              <a:noFill/>
              <a:ln w="9525">
                <a:noFill/>
                <a:miter lim="800000"/>
                <a:headEnd/>
                <a:tailEnd/>
              </a:ln>
            </p:spPr>
          </p:pic>
        </p:grpSp>
        <p:pic>
          <p:nvPicPr>
            <p:cNvPr id="11290" name="Rectangle 47129"/>
            <p:cNvPicPr>
              <a:picLocks noChangeAspect="1" noChangeArrowheads="1"/>
            </p:cNvPicPr>
            <p:nvPr/>
          </p:nvPicPr>
          <p:blipFill>
            <a:blip r:embed="rId15"/>
            <a:srcRect/>
            <a:stretch>
              <a:fillRect/>
            </a:stretch>
          </p:blipFill>
          <p:spPr bwMode="auto">
            <a:xfrm>
              <a:off x="3456" y="1148"/>
              <a:ext cx="510" cy="551"/>
            </a:xfrm>
            <a:prstGeom prst="rect">
              <a:avLst/>
            </a:prstGeom>
            <a:noFill/>
            <a:ln w="9525">
              <a:noFill/>
              <a:miter lim="800000"/>
              <a:headEnd/>
              <a:tailEnd/>
            </a:ln>
          </p:spPr>
        </p:pic>
        <p:pic>
          <p:nvPicPr>
            <p:cNvPr id="11291" name="Rectangle 47130"/>
            <p:cNvPicPr>
              <a:picLocks noChangeAspect="1" noChangeArrowheads="1"/>
            </p:cNvPicPr>
            <p:nvPr/>
          </p:nvPicPr>
          <p:blipFill>
            <a:blip r:embed="rId16">
              <a:lum contrast="12000"/>
            </a:blip>
            <a:srcRect/>
            <a:stretch>
              <a:fillRect/>
            </a:stretch>
          </p:blipFill>
          <p:spPr bwMode="auto">
            <a:xfrm rot="-1521249">
              <a:off x="3820" y="1319"/>
              <a:ext cx="613" cy="585"/>
            </a:xfrm>
            <a:prstGeom prst="rect">
              <a:avLst/>
            </a:prstGeom>
            <a:noFill/>
            <a:ln w="9525">
              <a:noFill/>
              <a:miter lim="800000"/>
              <a:headEnd/>
              <a:tailEnd/>
            </a:ln>
          </p:spPr>
        </p:pic>
        <p:pic>
          <p:nvPicPr>
            <p:cNvPr id="11292" name="Rectangle 47131"/>
            <p:cNvPicPr>
              <a:picLocks noChangeAspect="1" noChangeArrowheads="1"/>
            </p:cNvPicPr>
            <p:nvPr/>
          </p:nvPicPr>
          <p:blipFill>
            <a:blip r:embed="rId17"/>
            <a:srcRect/>
            <a:stretch>
              <a:fillRect/>
            </a:stretch>
          </p:blipFill>
          <p:spPr bwMode="auto">
            <a:xfrm>
              <a:off x="3664" y="1364"/>
              <a:ext cx="383" cy="516"/>
            </a:xfrm>
            <a:prstGeom prst="rect">
              <a:avLst/>
            </a:prstGeom>
            <a:noFill/>
            <a:ln w="9525">
              <a:noFill/>
              <a:miter lim="800000"/>
              <a:headEnd/>
              <a:tailEnd/>
            </a:ln>
          </p:spPr>
        </p:pic>
      </p:grpSp>
      <p:grpSp>
        <p:nvGrpSpPr>
          <p:cNvPr id="8" name="Group 50"/>
          <p:cNvGrpSpPr>
            <a:grpSpLocks/>
          </p:cNvGrpSpPr>
          <p:nvPr/>
        </p:nvGrpSpPr>
        <p:grpSpPr bwMode="auto">
          <a:xfrm>
            <a:off x="7024688" y="3200400"/>
            <a:ext cx="1585912" cy="1666875"/>
            <a:chOff x="4128" y="2070"/>
            <a:chExt cx="999" cy="1050"/>
          </a:xfrm>
        </p:grpSpPr>
        <p:sp>
          <p:nvSpPr>
            <p:cNvPr id="898099" name="TextBox 898098"/>
            <p:cNvSpPr txBox="1">
              <a:spLocks noChangeArrowheads="1"/>
            </p:cNvSpPr>
            <p:nvPr/>
          </p:nvSpPr>
          <p:spPr bwMode="auto">
            <a:xfrm>
              <a:off x="4128" y="2070"/>
              <a:ext cx="630" cy="749"/>
            </a:xfrm>
            <a:prstGeom prst="rect">
              <a:avLst/>
            </a:prstGeom>
            <a:noFill/>
            <a:ln w="9525" cap="flat" cmpd="sng" algn="ctr">
              <a:noFill/>
              <a:prstDash val="solid"/>
              <a:miter lim="800000"/>
              <a:headEnd type="none" w="med" len="med"/>
              <a:tailEnd type="none" w="med" len="med"/>
            </a:ln>
            <a:effectLst/>
          </p:spPr>
          <p:txBody>
            <a:bodyPr wrap="none">
              <a:spAutoFit/>
            </a:bodyPr>
            <a:lstStyle/>
            <a:p>
              <a:pPr>
                <a:defRPr/>
              </a:pPr>
              <a:r>
                <a:rPr lang="en-US" sz="7200">
                  <a:solidFill>
                    <a:schemeClr val="tx2"/>
                  </a:solidFill>
                  <a:effectLst>
                    <a:outerShdw blurRad="38100" dist="38100" dir="2700000" algn="tl">
                      <a:srgbClr val="000000"/>
                    </a:outerShdw>
                  </a:effectLst>
                  <a:latin typeface="Arial" charset="0"/>
                  <a:sym typeface="Wingdings" pitchFamily="2" charset="2"/>
                </a:rPr>
                <a:t></a:t>
              </a:r>
              <a:endParaRPr lang="en-US">
                <a:solidFill>
                  <a:schemeClr val="tx2"/>
                </a:solidFill>
                <a:latin typeface="Arial" charset="0"/>
              </a:endParaRPr>
            </a:p>
          </p:txBody>
        </p:sp>
        <p:pic>
          <p:nvPicPr>
            <p:cNvPr id="11274" name="Rectangle 47113"/>
            <p:cNvPicPr>
              <a:picLocks noChangeAspect="1" noChangeArrowheads="1"/>
            </p:cNvPicPr>
            <p:nvPr/>
          </p:nvPicPr>
          <p:blipFill>
            <a:blip r:embed="rId18"/>
            <a:srcRect/>
            <a:stretch>
              <a:fillRect/>
            </a:stretch>
          </p:blipFill>
          <p:spPr bwMode="auto">
            <a:xfrm>
              <a:off x="4543" y="2707"/>
              <a:ext cx="536" cy="394"/>
            </a:xfrm>
            <a:prstGeom prst="rect">
              <a:avLst/>
            </a:prstGeom>
            <a:noFill/>
            <a:ln w="9525">
              <a:noFill/>
              <a:miter lim="800000"/>
              <a:headEnd/>
              <a:tailEnd/>
            </a:ln>
          </p:spPr>
        </p:pic>
        <p:pic>
          <p:nvPicPr>
            <p:cNvPr id="11275" name="Rectangle 47114"/>
            <p:cNvPicPr>
              <a:picLocks noChangeAspect="1" noChangeArrowheads="1"/>
            </p:cNvPicPr>
            <p:nvPr/>
          </p:nvPicPr>
          <p:blipFill>
            <a:blip r:embed="rId19"/>
            <a:srcRect/>
            <a:stretch>
              <a:fillRect/>
            </a:stretch>
          </p:blipFill>
          <p:spPr bwMode="auto">
            <a:xfrm>
              <a:off x="4752" y="2352"/>
              <a:ext cx="375" cy="643"/>
            </a:xfrm>
            <a:prstGeom prst="rect">
              <a:avLst/>
            </a:prstGeom>
            <a:noFill/>
            <a:ln w="9525">
              <a:noFill/>
              <a:miter lim="800000"/>
              <a:headEnd/>
              <a:tailEnd/>
            </a:ln>
          </p:spPr>
        </p:pic>
        <p:grpSp>
          <p:nvGrpSpPr>
            <p:cNvPr id="9" name="Group 54"/>
            <p:cNvGrpSpPr>
              <a:grpSpLocks noChangeAspect="1"/>
            </p:cNvGrpSpPr>
            <p:nvPr/>
          </p:nvGrpSpPr>
          <p:grpSpPr bwMode="auto">
            <a:xfrm>
              <a:off x="4368" y="2571"/>
              <a:ext cx="235" cy="288"/>
              <a:chOff x="1062" y="1473"/>
              <a:chExt cx="489" cy="542"/>
            </a:xfrm>
          </p:grpSpPr>
          <p:pic>
            <p:nvPicPr>
              <p:cNvPr id="11286" name="Rectangle 47125"/>
              <p:cNvPicPr>
                <a:picLocks noChangeAspect="1" noChangeArrowheads="1"/>
              </p:cNvPicPr>
              <p:nvPr/>
            </p:nvPicPr>
            <p:blipFill>
              <a:blip r:embed="rId20"/>
              <a:srcRect/>
              <a:stretch>
                <a:fillRect/>
              </a:stretch>
            </p:blipFill>
            <p:spPr bwMode="auto">
              <a:xfrm>
                <a:off x="1062" y="1680"/>
                <a:ext cx="489" cy="335"/>
              </a:xfrm>
              <a:prstGeom prst="rect">
                <a:avLst/>
              </a:prstGeom>
              <a:noFill/>
              <a:ln w="9525">
                <a:noFill/>
                <a:miter lim="800000"/>
                <a:headEnd/>
                <a:tailEnd/>
              </a:ln>
            </p:spPr>
          </p:pic>
          <p:pic>
            <p:nvPicPr>
              <p:cNvPr id="11287" name="Rectangle 47126"/>
              <p:cNvPicPr>
                <a:picLocks noChangeAspect="1" noChangeArrowheads="1"/>
              </p:cNvPicPr>
              <p:nvPr/>
            </p:nvPicPr>
            <p:blipFill>
              <a:blip r:embed="rId21"/>
              <a:srcRect/>
              <a:stretch>
                <a:fillRect/>
              </a:stretch>
            </p:blipFill>
            <p:spPr bwMode="auto">
              <a:xfrm>
                <a:off x="1177" y="1473"/>
                <a:ext cx="288" cy="450"/>
              </a:xfrm>
              <a:prstGeom prst="rect">
                <a:avLst/>
              </a:prstGeom>
              <a:noFill/>
              <a:ln w="9525">
                <a:noFill/>
                <a:miter lim="800000"/>
                <a:headEnd/>
                <a:tailEnd/>
              </a:ln>
            </p:spPr>
          </p:pic>
        </p:grpSp>
        <p:grpSp>
          <p:nvGrpSpPr>
            <p:cNvPr id="10" name="Group 57"/>
            <p:cNvGrpSpPr>
              <a:grpSpLocks noChangeAspect="1"/>
            </p:cNvGrpSpPr>
            <p:nvPr/>
          </p:nvGrpSpPr>
          <p:grpSpPr bwMode="auto">
            <a:xfrm>
              <a:off x="4416" y="2784"/>
              <a:ext cx="233" cy="291"/>
              <a:chOff x="1410" y="2075"/>
              <a:chExt cx="489" cy="550"/>
            </a:xfrm>
          </p:grpSpPr>
          <p:pic>
            <p:nvPicPr>
              <p:cNvPr id="11284" name="Rectangle 47123"/>
              <p:cNvPicPr>
                <a:picLocks noChangeAspect="1" noChangeArrowheads="1"/>
              </p:cNvPicPr>
              <p:nvPr/>
            </p:nvPicPr>
            <p:blipFill>
              <a:blip r:embed="rId22"/>
              <a:srcRect/>
              <a:stretch>
                <a:fillRect/>
              </a:stretch>
            </p:blipFill>
            <p:spPr bwMode="auto">
              <a:xfrm>
                <a:off x="1410" y="2290"/>
                <a:ext cx="489" cy="335"/>
              </a:xfrm>
              <a:prstGeom prst="rect">
                <a:avLst/>
              </a:prstGeom>
              <a:noFill/>
              <a:ln w="9525">
                <a:noFill/>
                <a:miter lim="800000"/>
                <a:headEnd/>
                <a:tailEnd/>
              </a:ln>
            </p:spPr>
          </p:pic>
          <p:pic>
            <p:nvPicPr>
              <p:cNvPr id="11285" name="Rectangle 47124"/>
              <p:cNvPicPr>
                <a:picLocks noChangeAspect="1" noChangeArrowheads="1"/>
              </p:cNvPicPr>
              <p:nvPr/>
            </p:nvPicPr>
            <p:blipFill>
              <a:blip r:embed="rId23"/>
              <a:srcRect/>
              <a:stretch>
                <a:fillRect/>
              </a:stretch>
            </p:blipFill>
            <p:spPr bwMode="auto">
              <a:xfrm>
                <a:off x="1515" y="2075"/>
                <a:ext cx="288" cy="449"/>
              </a:xfrm>
              <a:prstGeom prst="rect">
                <a:avLst/>
              </a:prstGeom>
              <a:noFill/>
              <a:ln w="9525">
                <a:noFill/>
                <a:miter lim="800000"/>
                <a:headEnd/>
                <a:tailEnd/>
              </a:ln>
            </p:spPr>
          </p:pic>
        </p:grpSp>
        <p:grpSp>
          <p:nvGrpSpPr>
            <p:cNvPr id="11" name="Group 60"/>
            <p:cNvGrpSpPr>
              <a:grpSpLocks noChangeAspect="1"/>
            </p:cNvGrpSpPr>
            <p:nvPr/>
          </p:nvGrpSpPr>
          <p:grpSpPr bwMode="auto">
            <a:xfrm>
              <a:off x="4167" y="2648"/>
              <a:ext cx="235" cy="288"/>
              <a:chOff x="543" y="1479"/>
              <a:chExt cx="489" cy="541"/>
            </a:xfrm>
          </p:grpSpPr>
          <p:pic>
            <p:nvPicPr>
              <p:cNvPr id="11282" name="Rectangle 47121"/>
              <p:cNvPicPr>
                <a:picLocks noChangeAspect="1" noChangeArrowheads="1"/>
              </p:cNvPicPr>
              <p:nvPr/>
            </p:nvPicPr>
            <p:blipFill>
              <a:blip r:embed="rId20"/>
              <a:srcRect/>
              <a:stretch>
                <a:fillRect/>
              </a:stretch>
            </p:blipFill>
            <p:spPr bwMode="auto">
              <a:xfrm>
                <a:off x="543" y="1686"/>
                <a:ext cx="489" cy="334"/>
              </a:xfrm>
              <a:prstGeom prst="rect">
                <a:avLst/>
              </a:prstGeom>
              <a:noFill/>
              <a:ln w="9525">
                <a:noFill/>
                <a:miter lim="800000"/>
                <a:headEnd/>
                <a:tailEnd/>
              </a:ln>
            </p:spPr>
          </p:pic>
          <p:pic>
            <p:nvPicPr>
              <p:cNvPr id="11283" name="Rectangle 47122"/>
              <p:cNvPicPr>
                <a:picLocks noChangeAspect="1" noChangeArrowheads="1"/>
              </p:cNvPicPr>
              <p:nvPr/>
            </p:nvPicPr>
            <p:blipFill>
              <a:blip r:embed="rId21"/>
              <a:srcRect/>
              <a:stretch>
                <a:fillRect/>
              </a:stretch>
            </p:blipFill>
            <p:spPr bwMode="auto">
              <a:xfrm>
                <a:off x="648" y="1479"/>
                <a:ext cx="288" cy="449"/>
              </a:xfrm>
              <a:prstGeom prst="rect">
                <a:avLst/>
              </a:prstGeom>
              <a:noFill/>
              <a:ln w="9525">
                <a:noFill/>
                <a:miter lim="800000"/>
                <a:headEnd/>
                <a:tailEnd/>
              </a:ln>
            </p:spPr>
          </p:pic>
        </p:grpSp>
        <p:grpSp>
          <p:nvGrpSpPr>
            <p:cNvPr id="12" name="Group 63"/>
            <p:cNvGrpSpPr>
              <a:grpSpLocks noChangeAspect="1"/>
            </p:cNvGrpSpPr>
            <p:nvPr/>
          </p:nvGrpSpPr>
          <p:grpSpPr bwMode="auto">
            <a:xfrm>
              <a:off x="4229" y="2828"/>
              <a:ext cx="233" cy="292"/>
              <a:chOff x="935" y="2062"/>
              <a:chExt cx="489" cy="551"/>
            </a:xfrm>
          </p:grpSpPr>
          <p:pic>
            <p:nvPicPr>
              <p:cNvPr id="11280" name="Rectangle 47119"/>
              <p:cNvPicPr>
                <a:picLocks noChangeAspect="1" noChangeArrowheads="1"/>
              </p:cNvPicPr>
              <p:nvPr/>
            </p:nvPicPr>
            <p:blipFill>
              <a:blip r:embed="rId22"/>
              <a:srcRect/>
              <a:stretch>
                <a:fillRect/>
              </a:stretch>
            </p:blipFill>
            <p:spPr bwMode="auto">
              <a:xfrm>
                <a:off x="935" y="2278"/>
                <a:ext cx="489" cy="335"/>
              </a:xfrm>
              <a:prstGeom prst="rect">
                <a:avLst/>
              </a:prstGeom>
              <a:noFill/>
              <a:ln w="9525">
                <a:noFill/>
                <a:miter lim="800000"/>
                <a:headEnd/>
                <a:tailEnd/>
              </a:ln>
            </p:spPr>
          </p:pic>
          <p:pic>
            <p:nvPicPr>
              <p:cNvPr id="11281" name="Rectangle 47120"/>
              <p:cNvPicPr>
                <a:picLocks noChangeAspect="1" noChangeArrowheads="1"/>
              </p:cNvPicPr>
              <p:nvPr/>
            </p:nvPicPr>
            <p:blipFill>
              <a:blip r:embed="rId23"/>
              <a:srcRect/>
              <a:stretch>
                <a:fillRect/>
              </a:stretch>
            </p:blipFill>
            <p:spPr bwMode="auto">
              <a:xfrm>
                <a:off x="1040" y="2062"/>
                <a:ext cx="288" cy="450"/>
              </a:xfrm>
              <a:prstGeom prst="rect">
                <a:avLst/>
              </a:prstGeom>
              <a:noFill/>
              <a:ln w="9525">
                <a:noFill/>
                <a:miter lim="800000"/>
                <a:headEnd/>
                <a:tailEnd/>
              </a:ln>
            </p:spPr>
          </p:pic>
        </p:grpSp>
      </p:grpSp>
      <p:sp>
        <p:nvSpPr>
          <p:cNvPr id="65" name="Title 64"/>
          <p:cNvSpPr>
            <a:spLocks noGrp="1"/>
          </p:cNvSpPr>
          <p:nvPr>
            <p:ph type="title"/>
          </p:nvPr>
        </p:nvSpPr>
        <p:spPr>
          <a:xfrm>
            <a:off x="381000" y="593362"/>
            <a:ext cx="8382000" cy="692498"/>
          </a:xfrm>
        </p:spPr>
        <p:txBody>
          <a:bodyPr/>
          <a:lstStyle/>
          <a:p>
            <a:r>
              <a:rPr sz="4800" smtClean="0"/>
              <a:t>Windows Vista and Server 2008</a:t>
            </a:r>
            <a:r>
              <a:rPr lang="he-IL" sz="4800" dirty="0" smtClean="0"/>
              <a:t/>
            </a:r>
            <a:br>
              <a:rPr lang="he-IL" sz="4800" dirty="0" smtClean="0"/>
            </a:br>
            <a:r>
              <a:rPr sz="3200" smtClean="0"/>
              <a:t>Better Together</a:t>
            </a:r>
            <a:endParaRPr lang="he-IL" sz="4800" dirty="0"/>
          </a:p>
        </p:txBody>
      </p:sp>
    </p:spTree>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42844" y="2857496"/>
            <a:ext cx="8215370" cy="1285884"/>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he-IL"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96258" name="Rectangle 2"/>
          <p:cNvSpPr>
            <a:spLocks noGrp="1" noChangeArrowheads="1"/>
          </p:cNvSpPr>
          <p:nvPr>
            <p:ph type="title"/>
          </p:nvPr>
        </p:nvSpPr>
        <p:spPr/>
        <p:txBody>
          <a:bodyPr/>
          <a:lstStyle/>
          <a:p>
            <a:pPr>
              <a:defRPr/>
            </a:pPr>
            <a:r>
              <a:rPr lang="en-US" dirty="0" smtClean="0"/>
              <a:t>Take the Next Step</a:t>
            </a:r>
          </a:p>
        </p:txBody>
      </p:sp>
      <p:sp>
        <p:nvSpPr>
          <p:cNvPr id="96259" name="Rectangle 3"/>
          <p:cNvSpPr>
            <a:spLocks noGrp="1" noChangeArrowheads="1"/>
          </p:cNvSpPr>
          <p:nvPr>
            <p:ph idx="1"/>
          </p:nvPr>
        </p:nvSpPr>
        <p:spPr/>
        <p:txBody>
          <a:bodyPr>
            <a:noAutofit/>
          </a:bodyPr>
          <a:lstStyle/>
          <a:p>
            <a:pPr algn="l" rtl="0">
              <a:defRPr/>
            </a:pPr>
            <a:r>
              <a:rPr lang="en-US" sz="2800" dirty="0" smtClean="0"/>
              <a:t>Give Windows 2008 Server a try!</a:t>
            </a:r>
          </a:p>
          <a:p>
            <a:pPr lvl="1" algn="l" rtl="0">
              <a:defRPr/>
            </a:pPr>
            <a:r>
              <a:rPr lang="en-US" sz="2400" dirty="0" smtClean="0"/>
              <a:t>Windows 2008 Server homepage</a:t>
            </a:r>
          </a:p>
          <a:p>
            <a:pPr lvl="1" algn="l" rtl="0">
              <a:buNone/>
              <a:defRPr/>
            </a:pPr>
            <a:r>
              <a:rPr lang="en-US" sz="2400" dirty="0" smtClean="0"/>
              <a:t>	</a:t>
            </a:r>
            <a:r>
              <a:rPr lang="en-US" sz="2000" dirty="0" smtClean="0">
                <a:hlinkClick r:id="rId2"/>
              </a:rPr>
              <a:t>http://www.microsoft.com/windowsserver2008/default.mspx</a:t>
            </a:r>
            <a:endParaRPr lang="en-US" sz="2000" dirty="0" smtClean="0"/>
          </a:p>
          <a:p>
            <a:pPr algn="l" rtl="0">
              <a:defRPr/>
            </a:pPr>
            <a:endParaRPr lang="en-US" sz="2800" dirty="0" smtClean="0"/>
          </a:p>
          <a:p>
            <a:pPr algn="l" rtl="0">
              <a:buNone/>
              <a:defRPr/>
            </a:pPr>
            <a:r>
              <a:rPr lang="en-US" sz="2800" dirty="0" smtClean="0"/>
              <a:t>	Scheduled launch: February 27, 2008</a:t>
            </a:r>
          </a:p>
          <a:p>
            <a:pPr lvl="1" algn="l" rtl="0">
              <a:buNone/>
              <a:defRPr/>
            </a:pPr>
            <a:r>
              <a:rPr lang="en-US" sz="2000" i="1" dirty="0" smtClean="0"/>
              <a:t>Together with Visual Studio 2008 and SQL Server 2008 (CTP)</a:t>
            </a:r>
          </a:p>
        </p:txBody>
      </p:sp>
    </p:spTree>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22313" y="857555"/>
            <a:ext cx="7043208" cy="5539978"/>
          </a:xfrm>
        </p:spPr>
        <p:txBody>
          <a:bodyPr/>
          <a:lstStyle/>
          <a:p>
            <a:r>
              <a:rPr smtClean="0"/>
              <a:t>Most existing applications will greatly benefit with no modification.</a:t>
            </a:r>
            <a:endParaRPr lang="he-IL"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36238"/>
            <a:ext cx="8382000" cy="692498"/>
          </a:xfrm>
        </p:spPr>
        <p:txBody>
          <a:bodyPr/>
          <a:lstStyle/>
          <a:p>
            <a:r>
              <a:rPr smtClean="0"/>
              <a:t>Key Changes</a:t>
            </a:r>
            <a:br>
              <a:rPr smtClean="0"/>
            </a:br>
            <a:r>
              <a:rPr sz="4000" smtClean="0"/>
              <a:t>Architecture</a:t>
            </a:r>
            <a:endParaRPr lang="he-IL" dirty="0"/>
          </a:p>
        </p:txBody>
      </p:sp>
      <p:sp>
        <p:nvSpPr>
          <p:cNvPr id="3" name="Content Placeholder 2"/>
          <p:cNvSpPr>
            <a:spLocks noGrp="1"/>
          </p:cNvSpPr>
          <p:nvPr>
            <p:ph idx="1"/>
          </p:nvPr>
        </p:nvSpPr>
        <p:spPr>
          <a:xfrm>
            <a:off x="381000" y="1411552"/>
            <a:ext cx="8382000" cy="3231654"/>
          </a:xfrm>
        </p:spPr>
        <p:txBody>
          <a:bodyPr/>
          <a:lstStyle/>
          <a:p>
            <a:pPr algn="l" rtl="0"/>
            <a:r>
              <a:rPr lang="en-US" sz="2800" dirty="0" smtClean="0"/>
              <a:t>Restructured server architecture:</a:t>
            </a:r>
          </a:p>
          <a:p>
            <a:pPr lvl="1" algn="l" rtl="0"/>
            <a:r>
              <a:rPr lang="en-US" sz="2400" i="1" dirty="0" smtClean="0">
                <a:solidFill>
                  <a:schemeClr val="accent2"/>
                </a:solidFill>
              </a:rPr>
              <a:t>“Server Core”</a:t>
            </a:r>
            <a:r>
              <a:rPr lang="en-US" sz="2400" dirty="0" smtClean="0"/>
              <a:t> deployment option (for various editions)</a:t>
            </a:r>
          </a:p>
          <a:p>
            <a:pPr lvl="2" algn="l" rtl="0"/>
            <a:r>
              <a:rPr lang="en-US" sz="2000" dirty="0" smtClean="0"/>
              <a:t>Minimal footprint, approx. 1.5 GB</a:t>
            </a:r>
          </a:p>
          <a:p>
            <a:pPr lvl="2" algn="l" rtl="0"/>
            <a:r>
              <a:rPr lang="en-US" sz="2000" dirty="0" smtClean="0"/>
              <a:t>Minimal attack surface</a:t>
            </a:r>
          </a:p>
          <a:p>
            <a:pPr lvl="2" algn="l" rtl="0"/>
            <a:r>
              <a:rPr lang="en-US" sz="2000" dirty="0" smtClean="0"/>
              <a:t>Command-line and remote MMC administration</a:t>
            </a:r>
          </a:p>
          <a:p>
            <a:pPr lvl="1" algn="l" rtl="0"/>
            <a:r>
              <a:rPr lang="en-US" sz="2400" dirty="0" smtClean="0"/>
              <a:t>Roles can be added to the core</a:t>
            </a:r>
          </a:p>
          <a:p>
            <a:pPr lvl="2" algn="l" rtl="0"/>
            <a:r>
              <a:rPr lang="en-US" sz="2000" dirty="0" smtClean="0"/>
              <a:t>Domain controller</a:t>
            </a:r>
          </a:p>
          <a:p>
            <a:pPr lvl="2" algn="l" rtl="0"/>
            <a:r>
              <a:rPr lang="en-US" sz="2000" dirty="0" smtClean="0"/>
              <a:t>DNS, DHCP, TS server</a:t>
            </a:r>
          </a:p>
          <a:p>
            <a:pPr lvl="2" algn="l" rtl="0"/>
            <a:r>
              <a:rPr lang="en-US" sz="2000" dirty="0" smtClean="0"/>
              <a:t>File, print, web server</a:t>
            </a:r>
          </a:p>
        </p:txBody>
      </p:sp>
      <p:sp>
        <p:nvSpPr>
          <p:cNvPr id="6" name="Rectangle 5"/>
          <p:cNvSpPr>
            <a:spLocks noChangeArrowheads="1"/>
          </p:cNvSpPr>
          <p:nvPr/>
        </p:nvSpPr>
        <p:spPr bwMode="auto">
          <a:xfrm>
            <a:off x="5715000" y="3429000"/>
            <a:ext cx="3276600" cy="1168400"/>
          </a:xfrm>
          <a:prstGeom prst="rect">
            <a:avLst/>
          </a:prstGeom>
          <a:gradFill rotWithShape="1">
            <a:gsLst>
              <a:gs pos="0">
                <a:srgbClr val="5E91E4"/>
              </a:gs>
              <a:gs pos="50000">
                <a:srgbClr val="A9C4F0"/>
              </a:gs>
              <a:gs pos="100000">
                <a:srgbClr val="5E91E4"/>
              </a:gs>
            </a:gsLst>
            <a:lin ang="2700000" scaled="1"/>
          </a:gradFill>
          <a:ln w="9525" algn="ctr">
            <a:solidFill>
              <a:srgbClr val="FFFFFF"/>
            </a:solidFill>
            <a:miter lim="800000"/>
            <a:headEnd/>
            <a:tailEnd/>
          </a:ln>
        </p:spPr>
        <p:txBody>
          <a:bodyPr/>
          <a:lstStyle/>
          <a:p>
            <a:pPr algn="ctr">
              <a:lnSpc>
                <a:spcPct val="90000"/>
              </a:lnSpc>
              <a:spcBef>
                <a:spcPct val="30000"/>
              </a:spcBef>
            </a:pPr>
            <a:r>
              <a:rPr lang="en-US" b="1">
                <a:solidFill>
                  <a:srgbClr val="000000"/>
                </a:solidFill>
              </a:rPr>
              <a:t>Server Roles</a:t>
            </a:r>
          </a:p>
        </p:txBody>
      </p:sp>
      <p:sp>
        <p:nvSpPr>
          <p:cNvPr id="7" name="Rectangle 6"/>
          <p:cNvSpPr>
            <a:spLocks noChangeArrowheads="1"/>
          </p:cNvSpPr>
          <p:nvPr/>
        </p:nvSpPr>
        <p:spPr bwMode="auto">
          <a:xfrm>
            <a:off x="990600" y="4714884"/>
            <a:ext cx="8001000" cy="1371600"/>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anchor="ctr"/>
          <a:lstStyle/>
          <a:p>
            <a:pPr>
              <a:lnSpc>
                <a:spcPct val="90000"/>
              </a:lnSpc>
              <a:spcBef>
                <a:spcPct val="30000"/>
              </a:spcBef>
            </a:pPr>
            <a:r>
              <a:rPr lang="en-US" b="1">
                <a:solidFill>
                  <a:srgbClr val="000000"/>
                </a:solidFill>
              </a:rPr>
              <a:t>Server Core</a:t>
            </a:r>
          </a:p>
          <a:p>
            <a:pPr>
              <a:lnSpc>
                <a:spcPct val="90000"/>
              </a:lnSpc>
              <a:spcBef>
                <a:spcPct val="30000"/>
              </a:spcBef>
            </a:pPr>
            <a:r>
              <a:rPr lang="en-US" sz="1600">
                <a:solidFill>
                  <a:srgbClr val="000000"/>
                </a:solidFill>
              </a:rPr>
              <a:t>Security, TCP/IP, File Systems, RPC,</a:t>
            </a:r>
            <a:br>
              <a:rPr lang="en-US" sz="1600">
                <a:solidFill>
                  <a:srgbClr val="000000"/>
                </a:solidFill>
              </a:rPr>
            </a:br>
            <a:r>
              <a:rPr lang="en-US" sz="1600">
                <a:solidFill>
                  <a:srgbClr val="000000"/>
                </a:solidFill>
              </a:rPr>
              <a:t>plus other Core Server Sub-Systems</a:t>
            </a:r>
          </a:p>
        </p:txBody>
      </p:sp>
      <p:sp>
        <p:nvSpPr>
          <p:cNvPr id="8" name="Rectangle 7"/>
          <p:cNvSpPr>
            <a:spLocks noChangeArrowheads="1"/>
          </p:cNvSpPr>
          <p:nvPr/>
        </p:nvSpPr>
        <p:spPr bwMode="auto">
          <a:xfrm>
            <a:off x="5867400" y="3810000"/>
            <a:ext cx="685800" cy="685800"/>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anchor="ctr"/>
          <a:lstStyle/>
          <a:p>
            <a:pPr algn="ctr">
              <a:lnSpc>
                <a:spcPct val="90000"/>
              </a:lnSpc>
              <a:spcBef>
                <a:spcPct val="30000"/>
              </a:spcBef>
            </a:pPr>
            <a:r>
              <a:rPr lang="en-US" sz="1600">
                <a:solidFill>
                  <a:srgbClr val="000000"/>
                </a:solidFill>
              </a:rPr>
              <a:t>DNS</a:t>
            </a:r>
          </a:p>
        </p:txBody>
      </p:sp>
      <p:sp>
        <p:nvSpPr>
          <p:cNvPr id="9" name="Rectangle 8"/>
          <p:cNvSpPr>
            <a:spLocks noChangeArrowheads="1"/>
          </p:cNvSpPr>
          <p:nvPr/>
        </p:nvSpPr>
        <p:spPr bwMode="auto">
          <a:xfrm>
            <a:off x="6629400" y="3810000"/>
            <a:ext cx="685800" cy="685800"/>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45720" rIns="45720" anchor="ctr"/>
          <a:lstStyle/>
          <a:p>
            <a:pPr algn="ctr">
              <a:lnSpc>
                <a:spcPct val="90000"/>
              </a:lnSpc>
              <a:spcBef>
                <a:spcPct val="30000"/>
              </a:spcBef>
            </a:pPr>
            <a:r>
              <a:rPr lang="en-US" sz="1600">
                <a:solidFill>
                  <a:srgbClr val="000000"/>
                </a:solidFill>
              </a:rPr>
              <a:t>DHCP</a:t>
            </a:r>
          </a:p>
        </p:txBody>
      </p:sp>
      <p:sp>
        <p:nvSpPr>
          <p:cNvPr id="10" name="Rectangle 9"/>
          <p:cNvSpPr>
            <a:spLocks noChangeArrowheads="1"/>
          </p:cNvSpPr>
          <p:nvPr/>
        </p:nvSpPr>
        <p:spPr bwMode="auto">
          <a:xfrm>
            <a:off x="7391400" y="3810000"/>
            <a:ext cx="685800" cy="685800"/>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anchor="ctr"/>
          <a:lstStyle/>
          <a:p>
            <a:pPr algn="ctr">
              <a:lnSpc>
                <a:spcPct val="90000"/>
              </a:lnSpc>
              <a:spcBef>
                <a:spcPct val="30000"/>
              </a:spcBef>
            </a:pPr>
            <a:r>
              <a:rPr lang="en-US" sz="1600">
                <a:solidFill>
                  <a:srgbClr val="000000"/>
                </a:solidFill>
              </a:rPr>
              <a:t>File</a:t>
            </a:r>
          </a:p>
        </p:txBody>
      </p:sp>
      <p:sp>
        <p:nvSpPr>
          <p:cNvPr id="11" name="Rectangle 10"/>
          <p:cNvSpPr>
            <a:spLocks noChangeArrowheads="1"/>
          </p:cNvSpPr>
          <p:nvPr/>
        </p:nvSpPr>
        <p:spPr bwMode="auto">
          <a:xfrm>
            <a:off x="8153400" y="3810000"/>
            <a:ext cx="685800" cy="685800"/>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anchor="ctr"/>
          <a:lstStyle/>
          <a:p>
            <a:pPr algn="ctr">
              <a:lnSpc>
                <a:spcPct val="90000"/>
              </a:lnSpc>
              <a:spcBef>
                <a:spcPct val="30000"/>
              </a:spcBef>
            </a:pPr>
            <a:r>
              <a:rPr lang="en-US" sz="1600">
                <a:solidFill>
                  <a:srgbClr val="000000"/>
                </a:solidFill>
              </a:rPr>
              <a:t>AD</a:t>
            </a:r>
          </a:p>
        </p:txBody>
      </p:sp>
      <p:sp>
        <p:nvSpPr>
          <p:cNvPr id="12" name="Text Box 18"/>
          <p:cNvSpPr txBox="1">
            <a:spLocks noChangeArrowheads="1"/>
          </p:cNvSpPr>
          <p:nvPr/>
        </p:nvSpPr>
        <p:spPr bwMode="auto">
          <a:xfrm>
            <a:off x="6553200" y="4800600"/>
            <a:ext cx="1549400" cy="1292225"/>
          </a:xfrm>
          <a:prstGeom prst="rect">
            <a:avLst/>
          </a:prstGeom>
          <a:noFill/>
          <a:ln w="9525">
            <a:noFill/>
            <a:miter lim="800000"/>
            <a:headEnd/>
            <a:tailEnd/>
          </a:ln>
        </p:spPr>
        <p:txBody>
          <a:bodyPr wrap="none">
            <a:spAutoFit/>
          </a:bodyPr>
          <a:lstStyle/>
          <a:p>
            <a:pPr algn="ctr" eaLnBrk="0" hangingPunct="0">
              <a:lnSpc>
                <a:spcPct val="90000"/>
              </a:lnSpc>
              <a:spcBef>
                <a:spcPct val="30000"/>
              </a:spcBef>
            </a:pPr>
            <a:r>
              <a:rPr lang="en-US" sz="2000" b="1">
                <a:solidFill>
                  <a:schemeClr val="bg2"/>
                </a:solidFill>
              </a:rPr>
              <a:t>Shell, </a:t>
            </a:r>
          </a:p>
          <a:p>
            <a:pPr algn="ctr" eaLnBrk="0" hangingPunct="0">
              <a:lnSpc>
                <a:spcPct val="90000"/>
              </a:lnSpc>
              <a:spcBef>
                <a:spcPct val="30000"/>
              </a:spcBef>
            </a:pPr>
            <a:r>
              <a:rPr lang="en-US" sz="2000" b="1">
                <a:solidFill>
                  <a:schemeClr val="bg2"/>
                </a:solidFill>
              </a:rPr>
              <a:t>CLR, IE, </a:t>
            </a:r>
            <a:br>
              <a:rPr lang="en-US" sz="2000" b="1">
                <a:solidFill>
                  <a:schemeClr val="bg2"/>
                </a:solidFill>
              </a:rPr>
            </a:br>
            <a:r>
              <a:rPr lang="en-US" sz="2000" b="1">
                <a:solidFill>
                  <a:schemeClr val="bg2"/>
                </a:solidFill>
              </a:rPr>
              <a:t>Media, OE, </a:t>
            </a:r>
            <a:br>
              <a:rPr lang="en-US" sz="2000" b="1">
                <a:solidFill>
                  <a:schemeClr val="bg2"/>
                </a:solidFill>
              </a:rPr>
            </a:br>
            <a:r>
              <a:rPr lang="en-US" sz="2000" b="1">
                <a:solidFill>
                  <a:schemeClr val="bg2"/>
                </a:solidFill>
              </a:rPr>
              <a:t>etc.</a:t>
            </a:r>
          </a:p>
        </p:txBody>
      </p:sp>
      <p:sp>
        <p:nvSpPr>
          <p:cNvPr id="13" name="AutoShape 19"/>
          <p:cNvSpPr>
            <a:spLocks noChangeArrowheads="1"/>
          </p:cNvSpPr>
          <p:nvPr/>
        </p:nvSpPr>
        <p:spPr bwMode="auto">
          <a:xfrm>
            <a:off x="6705600" y="4800600"/>
            <a:ext cx="1193800" cy="12160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50195"/>
            </a:srgbClr>
          </a:solidFill>
          <a:ln w="3175" algn="ctr">
            <a:noFill/>
            <a:miter lim="800000"/>
            <a:headEnd/>
            <a:tailEnd/>
          </a:ln>
        </p:spPr>
        <p:txBody>
          <a:bodyPr wrap="none" anchor="ctr"/>
          <a:lstStyle/>
          <a:p>
            <a:endParaRPr lang="he-IL"/>
          </a:p>
        </p:txBody>
      </p:sp>
    </p:spTree>
  </p:cSld>
  <p:clrMapOvr>
    <a:masterClrMapping/>
  </p:clrMapOvr>
  <p:transition>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Thank You!</a:t>
            </a:r>
            <a:endParaRPr lang="he-IL" dirty="0"/>
          </a:p>
        </p:txBody>
      </p:sp>
      <p:sp>
        <p:nvSpPr>
          <p:cNvPr id="5" name="Subtitle 4"/>
          <p:cNvSpPr>
            <a:spLocks noGrp="1"/>
          </p:cNvSpPr>
          <p:nvPr>
            <p:ph type="subTitle" idx="1"/>
          </p:nvPr>
        </p:nvSpPr>
        <p:spPr>
          <a:xfrm>
            <a:off x="1369220" y="4667253"/>
            <a:ext cx="5146146" cy="1163395"/>
          </a:xfrm>
        </p:spPr>
        <p:txBody>
          <a:bodyPr/>
          <a:lstStyle/>
          <a:p>
            <a:r>
              <a:rPr b="1" smtClean="0"/>
              <a:t>Sasha Goldshtein</a:t>
            </a:r>
          </a:p>
          <a:p>
            <a:r>
              <a:rPr smtClean="0"/>
              <a:t>Senior Consultant, Sela Group</a:t>
            </a:r>
          </a:p>
          <a:p>
            <a:r>
              <a:rPr smtClean="0">
                <a:hlinkClick r:id="rId2"/>
              </a:rPr>
              <a:t>http://blogs.microsoft.co.il/blogs/sasha</a:t>
            </a:r>
            <a:endParaRPr lang="he-IL" dirty="0" smtClean="0"/>
          </a:p>
          <a:p>
            <a:r>
              <a:rPr smtClean="0">
                <a:hlinkClick r:id="rId3"/>
              </a:rPr>
              <a:t>sashag@sela.co.il</a:t>
            </a:r>
            <a:endParaRPr smtClean="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81000" y="736238"/>
            <a:ext cx="8382000" cy="692498"/>
          </a:xfrm>
        </p:spPr>
        <p:txBody>
          <a:bodyPr/>
          <a:lstStyle/>
          <a:p>
            <a:pPr>
              <a:defRPr/>
            </a:pPr>
            <a:r>
              <a:rPr lang="en-US" dirty="0" smtClean="0"/>
              <a:t>Key Changes</a:t>
            </a:r>
            <a:r>
              <a:rPr smtClean="0"/>
              <a:t/>
            </a:r>
            <a:br>
              <a:rPr smtClean="0"/>
            </a:br>
            <a:r>
              <a:rPr sz="4000" smtClean="0"/>
              <a:t>Security</a:t>
            </a:r>
            <a:endParaRPr lang="en-US" dirty="0" smtClean="0"/>
          </a:p>
        </p:txBody>
      </p:sp>
      <p:sp>
        <p:nvSpPr>
          <p:cNvPr id="54275" name="Rectangle 3"/>
          <p:cNvSpPr>
            <a:spLocks noGrp="1" noChangeArrowheads="1"/>
          </p:cNvSpPr>
          <p:nvPr>
            <p:ph idx="1"/>
          </p:nvPr>
        </p:nvSpPr>
        <p:spPr>
          <a:xfrm>
            <a:off x="381000" y="1411552"/>
            <a:ext cx="8382000" cy="4081117"/>
          </a:xfrm>
        </p:spPr>
        <p:txBody>
          <a:bodyPr/>
          <a:lstStyle/>
          <a:p>
            <a:pPr algn="l" rtl="0">
              <a:defRPr/>
            </a:pPr>
            <a:r>
              <a:rPr lang="en-US" sz="3200" dirty="0" smtClean="0"/>
              <a:t>Security-Related Changes:</a:t>
            </a:r>
          </a:p>
          <a:p>
            <a:pPr lvl="1" algn="l" rtl="0">
              <a:defRPr/>
            </a:pPr>
            <a:r>
              <a:rPr lang="en-US" sz="2800" dirty="0" smtClean="0"/>
              <a:t>Security was a primary design goal, as part of the “Trustworthy Computing” Microsoft initiative</a:t>
            </a:r>
          </a:p>
          <a:p>
            <a:pPr lvl="1" algn="l" rtl="0">
              <a:defRPr/>
            </a:pPr>
            <a:r>
              <a:rPr lang="en-US" sz="2800" dirty="0" smtClean="0"/>
              <a:t>Improvements to the Windows Firewall</a:t>
            </a:r>
          </a:p>
          <a:p>
            <a:pPr lvl="1" algn="l" rtl="0">
              <a:defRPr/>
            </a:pPr>
            <a:r>
              <a:rPr lang="en-US" sz="2800" dirty="0" err="1" smtClean="0"/>
              <a:t>BitLocker</a:t>
            </a:r>
            <a:r>
              <a:rPr lang="en-US" sz="2800" dirty="0" smtClean="0"/>
              <a:t> drive encryption</a:t>
            </a:r>
          </a:p>
          <a:p>
            <a:pPr lvl="1" algn="l" rtl="0">
              <a:defRPr/>
            </a:pPr>
            <a:r>
              <a:rPr lang="en-US" sz="2800" dirty="0" smtClean="0"/>
              <a:t>Process integrity levels</a:t>
            </a:r>
          </a:p>
          <a:p>
            <a:pPr lvl="1" algn="l" rtl="0">
              <a:defRPr/>
            </a:pPr>
            <a:r>
              <a:rPr lang="en-US" sz="2800" dirty="0" smtClean="0"/>
              <a:t>Network Access Protection</a:t>
            </a:r>
          </a:p>
          <a:p>
            <a:pPr lvl="1" algn="l" rtl="0">
              <a:defRPr/>
            </a:pPr>
            <a:r>
              <a:rPr lang="en-US" sz="2800" dirty="0" smtClean="0"/>
              <a:t>Windows Filtering Platform</a:t>
            </a:r>
          </a:p>
          <a:p>
            <a:pPr lvl="1" algn="l" rtl="0">
              <a:defRPr/>
            </a:pPr>
            <a:r>
              <a:rPr lang="en-US" sz="2400" i="1" dirty="0" smtClean="0"/>
              <a:t>(Vista-only) UAC, Secure Desktop, Windows Defender</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81000" y="664800"/>
            <a:ext cx="8382000" cy="692498"/>
          </a:xfrm>
        </p:spPr>
        <p:txBody>
          <a:bodyPr/>
          <a:lstStyle/>
          <a:p>
            <a:pPr>
              <a:defRPr/>
            </a:pPr>
            <a:r>
              <a:rPr lang="en-US" dirty="0" smtClean="0"/>
              <a:t>Key Changes</a:t>
            </a:r>
            <a:br>
              <a:rPr lang="en-US" dirty="0" smtClean="0"/>
            </a:br>
            <a:r>
              <a:rPr sz="3600" smtClean="0"/>
              <a:t>Development</a:t>
            </a:r>
            <a:endParaRPr lang="en-US" dirty="0" smtClean="0"/>
          </a:p>
        </p:txBody>
      </p:sp>
      <p:sp>
        <p:nvSpPr>
          <p:cNvPr id="55299" name="Rectangle 3"/>
          <p:cNvSpPr>
            <a:spLocks noGrp="1" noChangeArrowheads="1"/>
          </p:cNvSpPr>
          <p:nvPr>
            <p:ph idx="1"/>
          </p:nvPr>
        </p:nvSpPr>
        <p:spPr>
          <a:xfrm>
            <a:off x="381000" y="1411552"/>
            <a:ext cx="8382000" cy="4905958"/>
          </a:xfrm>
        </p:spPr>
        <p:txBody>
          <a:bodyPr/>
          <a:lstStyle/>
          <a:p>
            <a:pPr algn="l" rtl="0">
              <a:defRPr/>
            </a:pPr>
            <a:r>
              <a:rPr lang="en-US" sz="2800" dirty="0" smtClean="0"/>
              <a:t>Developer Technologies:</a:t>
            </a:r>
          </a:p>
          <a:p>
            <a:pPr lvl="1" algn="l" rtl="0">
              <a:defRPr/>
            </a:pPr>
            <a:r>
              <a:rPr lang="en-US" sz="2400" dirty="0" smtClean="0"/>
              <a:t>Ships out of the box with the .NET Framework 3.0, including Windows Presentation Foundation, Windows Communication Foundation, Windows Workflow Foundation and Windows </a:t>
            </a:r>
            <a:r>
              <a:rPr lang="en-US" sz="2400" dirty="0" err="1" smtClean="0"/>
              <a:t>CardSpace</a:t>
            </a:r>
            <a:endParaRPr lang="en-US" sz="2400" dirty="0" smtClean="0"/>
          </a:p>
          <a:p>
            <a:pPr lvl="1" algn="l" rtl="0">
              <a:defRPr/>
            </a:pPr>
            <a:r>
              <a:rPr lang="en-US" sz="2400" dirty="0" smtClean="0"/>
              <a:t>“</a:t>
            </a:r>
            <a:r>
              <a:rPr lang="en-US" sz="2400" dirty="0" err="1" smtClean="0"/>
              <a:t>ClickOnce</a:t>
            </a:r>
            <a:r>
              <a:rPr lang="en-US" sz="2400" dirty="0" smtClean="0"/>
              <a:t>” and Windows Installer 4.0</a:t>
            </a:r>
          </a:p>
          <a:p>
            <a:pPr lvl="1" algn="l" rtl="0">
              <a:defRPr/>
            </a:pPr>
            <a:r>
              <a:rPr lang="en-US" sz="2400" dirty="0" smtClean="0"/>
              <a:t>Windows Driver Foundation (KMDF and UMDF)</a:t>
            </a:r>
          </a:p>
          <a:p>
            <a:pPr lvl="1" algn="l" rtl="0">
              <a:defRPr/>
            </a:pPr>
            <a:r>
              <a:rPr lang="en-US" sz="2400" dirty="0" smtClean="0"/>
              <a:t>Transactional NTFS and registry</a:t>
            </a:r>
          </a:p>
          <a:p>
            <a:pPr lvl="1" algn="l" rtl="0">
              <a:defRPr/>
            </a:pPr>
            <a:r>
              <a:rPr lang="en-US" sz="2400" dirty="0" smtClean="0"/>
              <a:t>First to ship with Windows </a:t>
            </a:r>
            <a:r>
              <a:rPr lang="en-US" sz="2400" dirty="0" err="1" smtClean="0"/>
              <a:t>PowerShell</a:t>
            </a:r>
            <a:endParaRPr lang="en-US" sz="2400" dirty="0" smtClean="0"/>
          </a:p>
          <a:p>
            <a:pPr lvl="1" algn="l" rtl="0">
              <a:defRPr/>
            </a:pPr>
            <a:r>
              <a:rPr lang="en-US" sz="2400" dirty="0" smtClean="0"/>
              <a:t>Managed add-ins with MMC 3.0</a:t>
            </a:r>
          </a:p>
          <a:p>
            <a:pPr lvl="1" algn="l" rtl="0">
              <a:defRPr/>
            </a:pPr>
            <a:r>
              <a:rPr lang="en-US" sz="2400" dirty="0" smtClean="0"/>
              <a:t>More WMI functionality</a:t>
            </a:r>
          </a:p>
          <a:p>
            <a:pPr lvl="1" algn="l" rtl="0">
              <a:defRPr/>
            </a:pPr>
            <a:r>
              <a:rPr lang="en-US" sz="2000" i="1" dirty="0" smtClean="0"/>
              <a:t>Mobile computing APIs – power management, tablet PC ink support</a:t>
            </a:r>
          </a:p>
          <a:p>
            <a:pPr lvl="1" algn="l" rtl="0">
              <a:defRPr/>
            </a:pPr>
            <a:r>
              <a:rPr lang="en-US" sz="2000" i="1" dirty="0" smtClean="0"/>
              <a:t>(Vista only) 3D graphics enhancements (DirectX 9, 10)</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Lecture Structure</a:t>
            </a:r>
            <a:endParaRPr lang="he-IL" dirty="0"/>
          </a:p>
        </p:txBody>
      </p:sp>
      <p:graphicFrame>
        <p:nvGraphicFramePr>
          <p:cNvPr id="6" name="Content Placeholder 5"/>
          <p:cNvGraphicFramePr>
            <a:graphicFrameLocks noGrp="1"/>
          </p:cNvGraphicFramePr>
          <p:nvPr>
            <p:ph idx="1"/>
          </p:nvPr>
        </p:nvGraphicFramePr>
        <p:xfrm>
          <a:off x="-357222" y="1000108"/>
          <a:ext cx="9048784" cy="5108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28600" y="-24"/>
            <a:ext cx="8915400" cy="944562"/>
          </a:xfrm>
          <a:noFill/>
          <a:ln/>
        </p:spPr>
        <p:txBody>
          <a:bodyPr/>
          <a:lstStyle/>
          <a:p>
            <a:r>
              <a:rPr lang="en-US" sz="4800" dirty="0" smtClean="0"/>
              <a:t>Accessibility from Managed Code</a:t>
            </a:r>
            <a:endParaRPr lang="en-US" sz="4800" dirty="0"/>
          </a:p>
        </p:txBody>
      </p:sp>
      <p:sp>
        <p:nvSpPr>
          <p:cNvPr id="103427" name="Rectangle 3"/>
          <p:cNvSpPr>
            <a:spLocks noGrp="1" noChangeArrowheads="1"/>
          </p:cNvSpPr>
          <p:nvPr>
            <p:ph type="body" idx="1"/>
          </p:nvPr>
        </p:nvSpPr>
        <p:spPr>
          <a:xfrm>
            <a:off x="1214414" y="1295400"/>
            <a:ext cx="7848600" cy="4395049"/>
          </a:xfrm>
          <a:noFill/>
          <a:ln/>
        </p:spPr>
        <p:txBody>
          <a:bodyPr/>
          <a:lstStyle/>
          <a:p>
            <a:pPr algn="l" rtl="0">
              <a:lnSpc>
                <a:spcPct val="90000"/>
              </a:lnSpc>
              <a:buNone/>
            </a:pPr>
            <a:r>
              <a:rPr lang="en-US" sz="2400" dirty="0"/>
              <a:t>Managed</a:t>
            </a:r>
          </a:p>
          <a:p>
            <a:pPr lvl="1" algn="l" rtl="0">
              <a:lnSpc>
                <a:spcPct val="90000"/>
              </a:lnSpc>
              <a:buNone/>
            </a:pPr>
            <a:r>
              <a:rPr lang="en-US" sz="2000" dirty="0" smtClean="0"/>
              <a:t>Examples: WCF, IIS 7.0</a:t>
            </a:r>
            <a:endParaRPr lang="en-US" sz="2000" dirty="0"/>
          </a:p>
          <a:p>
            <a:pPr algn="l" rtl="0">
              <a:lnSpc>
                <a:spcPct val="90000"/>
              </a:lnSpc>
              <a:buNone/>
            </a:pPr>
            <a:r>
              <a:rPr lang="en-US" sz="2400" dirty="0"/>
              <a:t>Directly-callable using. NET </a:t>
            </a:r>
            <a:r>
              <a:rPr lang="en-US" sz="2400" dirty="0" err="1"/>
              <a:t>interop</a:t>
            </a:r>
            <a:r>
              <a:rPr lang="en-US" sz="2400" dirty="0"/>
              <a:t> mechanisms</a:t>
            </a:r>
          </a:p>
          <a:p>
            <a:pPr lvl="1" algn="l" rtl="0">
              <a:lnSpc>
                <a:spcPct val="90000"/>
              </a:lnSpc>
              <a:buNone/>
            </a:pPr>
            <a:r>
              <a:rPr lang="en-US" sz="2000" dirty="0"/>
              <a:t>Example: </a:t>
            </a:r>
            <a:r>
              <a:rPr lang="en-US" sz="2000" dirty="0" smtClean="0"/>
              <a:t>Task Scheduler API</a:t>
            </a:r>
            <a:endParaRPr lang="en-US" sz="2000" dirty="0"/>
          </a:p>
          <a:p>
            <a:pPr algn="l" rtl="0">
              <a:lnSpc>
                <a:spcPct val="90000"/>
              </a:lnSpc>
              <a:buNone/>
            </a:pPr>
            <a:r>
              <a:rPr lang="en-US" sz="2400" dirty="0"/>
              <a:t>C++/CLI or </a:t>
            </a:r>
            <a:r>
              <a:rPr lang="en-US" sz="2400" dirty="0" err="1"/>
              <a:t>PInvoke</a:t>
            </a:r>
            <a:r>
              <a:rPr lang="en-US" sz="2400" dirty="0"/>
              <a:t> signatures</a:t>
            </a:r>
          </a:p>
          <a:p>
            <a:pPr lvl="1" algn="l" rtl="0">
              <a:lnSpc>
                <a:spcPct val="90000"/>
              </a:lnSpc>
              <a:buNone/>
            </a:pPr>
            <a:r>
              <a:rPr lang="en-US" sz="2000" dirty="0"/>
              <a:t>Example: Application Recovery and Restart </a:t>
            </a:r>
          </a:p>
          <a:p>
            <a:pPr algn="l" rtl="0">
              <a:lnSpc>
                <a:spcPct val="90000"/>
              </a:lnSpc>
              <a:buNone/>
            </a:pPr>
            <a:r>
              <a:rPr lang="en-US" sz="2400" dirty="0"/>
              <a:t>Raw Win32</a:t>
            </a:r>
          </a:p>
          <a:p>
            <a:pPr lvl="1" algn="l" rtl="0">
              <a:lnSpc>
                <a:spcPct val="90000"/>
              </a:lnSpc>
              <a:buNone/>
            </a:pPr>
            <a:r>
              <a:rPr lang="en-US" sz="2000" dirty="0" smtClean="0"/>
              <a:t>Example: Kernel Transaction Support</a:t>
            </a:r>
            <a:endParaRPr lang="en-US" sz="2000" dirty="0"/>
          </a:p>
          <a:p>
            <a:pPr algn="l" rtl="0">
              <a:lnSpc>
                <a:spcPct val="90000"/>
              </a:lnSpc>
              <a:buNone/>
            </a:pPr>
            <a:r>
              <a:rPr lang="en-US" sz="2400" dirty="0"/>
              <a:t>COM </a:t>
            </a:r>
          </a:p>
          <a:p>
            <a:pPr lvl="1" algn="l" rtl="0">
              <a:lnSpc>
                <a:spcPct val="90000"/>
              </a:lnSpc>
              <a:buNone/>
            </a:pPr>
            <a:r>
              <a:rPr lang="en-US" sz="2000" dirty="0" smtClean="0"/>
              <a:t>Example: Distributed Transaction Support</a:t>
            </a:r>
            <a:endParaRPr lang="en-US" sz="2000" dirty="0"/>
          </a:p>
          <a:p>
            <a:pPr algn="l" rtl="0">
              <a:lnSpc>
                <a:spcPct val="90000"/>
              </a:lnSpc>
              <a:buNone/>
            </a:pPr>
            <a:r>
              <a:rPr lang="en-US" sz="2400" dirty="0"/>
              <a:t>.NET-hostile</a:t>
            </a:r>
          </a:p>
          <a:p>
            <a:pPr lvl="1" algn="l" rtl="0">
              <a:lnSpc>
                <a:spcPct val="90000"/>
              </a:lnSpc>
              <a:buNone/>
            </a:pPr>
            <a:r>
              <a:rPr lang="en-US" sz="2000" dirty="0" smtClean="0"/>
              <a:t>Example: Network </a:t>
            </a:r>
            <a:r>
              <a:rPr lang="en-US" sz="2000" dirty="0"/>
              <a:t>Awareness API</a:t>
            </a:r>
          </a:p>
        </p:txBody>
      </p:sp>
      <p:grpSp>
        <p:nvGrpSpPr>
          <p:cNvPr id="2" name="Group 13"/>
          <p:cNvGrpSpPr>
            <a:grpSpLocks/>
          </p:cNvGrpSpPr>
          <p:nvPr/>
        </p:nvGrpSpPr>
        <p:grpSpPr bwMode="auto">
          <a:xfrm>
            <a:off x="152400" y="1371600"/>
            <a:ext cx="989013" cy="4057650"/>
            <a:chOff x="96" y="864"/>
            <a:chExt cx="623" cy="2556"/>
          </a:xfrm>
        </p:grpSpPr>
        <p:sp>
          <p:nvSpPr>
            <p:cNvPr id="103431" name="Down Arrow 22531"/>
            <p:cNvSpPr>
              <a:spLocks noChangeArrowheads="1"/>
            </p:cNvSpPr>
            <p:nvPr/>
          </p:nvSpPr>
          <p:spPr bwMode="auto">
            <a:xfrm>
              <a:off x="231" y="1104"/>
              <a:ext cx="354" cy="1920"/>
            </a:xfrm>
            <a:prstGeom prst="downArrow">
              <a:avLst>
                <a:gd name="adj1" fmla="val 50000"/>
                <a:gd name="adj2" fmla="val 72743"/>
              </a:avLst>
            </a:prstGeom>
            <a:solidFill>
              <a:schemeClr val="accent2"/>
            </a:solidFill>
            <a:ln w="9525" algn="ctr">
              <a:solidFill>
                <a:schemeClr val="tx1"/>
              </a:solidFill>
              <a:miter lim="800000"/>
              <a:headEnd/>
              <a:tailEnd/>
            </a:ln>
          </p:spPr>
          <p:txBody>
            <a:bodyPr vert="eaVert" wrap="none" lIns="109728" tIns="54864" rIns="109728" bIns="54864" anchor="ctr"/>
            <a:lstStyle/>
            <a:p>
              <a:pPr defTabSz="1096963" eaLnBrk="1" hangingPunct="1"/>
              <a:endParaRPr lang="en-US" sz="2200">
                <a:solidFill>
                  <a:schemeClr val="bg2"/>
                </a:solidFill>
              </a:endParaRPr>
            </a:p>
          </p:txBody>
        </p:sp>
        <p:sp>
          <p:nvSpPr>
            <p:cNvPr id="103432" name="TextBox 22532"/>
            <p:cNvSpPr txBox="1">
              <a:spLocks noChangeArrowheads="1"/>
            </p:cNvSpPr>
            <p:nvPr/>
          </p:nvSpPr>
          <p:spPr bwMode="auto">
            <a:xfrm>
              <a:off x="96" y="3024"/>
              <a:ext cx="623" cy="396"/>
            </a:xfrm>
            <a:prstGeom prst="rect">
              <a:avLst/>
            </a:prstGeom>
            <a:noFill/>
            <a:ln w="9525">
              <a:noFill/>
              <a:miter lim="800000"/>
              <a:headEnd/>
              <a:tailEnd/>
            </a:ln>
          </p:spPr>
          <p:txBody>
            <a:bodyPr wrap="none" lIns="109728" tIns="54864" rIns="109728" bIns="54864">
              <a:spAutoFit/>
            </a:bodyPr>
            <a:lstStyle/>
            <a:p>
              <a:pPr defTabSz="1096963" eaLnBrk="1" hangingPunct="1"/>
              <a:r>
                <a:rPr lang="en-US" sz="1700">
                  <a:cs typeface="Arial" charset="0"/>
                </a:rPr>
                <a:t>Rocket </a:t>
              </a:r>
              <a:endParaRPr lang="en-US" sz="2200">
                <a:solidFill>
                  <a:srgbClr val="000000"/>
                </a:solidFill>
              </a:endParaRPr>
            </a:p>
            <a:p>
              <a:pPr defTabSz="1096963" eaLnBrk="1" hangingPunct="1"/>
              <a:r>
                <a:rPr lang="en-US" sz="1700">
                  <a:cs typeface="Arial" charset="0"/>
                </a:rPr>
                <a:t>Science</a:t>
              </a:r>
            </a:p>
          </p:txBody>
        </p:sp>
        <p:sp>
          <p:nvSpPr>
            <p:cNvPr id="103433" name="TextBox 22533"/>
            <p:cNvSpPr txBox="1">
              <a:spLocks noChangeArrowheads="1"/>
            </p:cNvSpPr>
            <p:nvPr/>
          </p:nvSpPr>
          <p:spPr bwMode="auto">
            <a:xfrm>
              <a:off x="158" y="864"/>
              <a:ext cx="500" cy="233"/>
            </a:xfrm>
            <a:prstGeom prst="rect">
              <a:avLst/>
            </a:prstGeom>
            <a:noFill/>
            <a:ln w="9525">
              <a:noFill/>
              <a:miter lim="800000"/>
              <a:headEnd/>
              <a:tailEnd/>
            </a:ln>
          </p:spPr>
          <p:txBody>
            <a:bodyPr wrap="none" lIns="109728" tIns="54864" rIns="109728" bIns="54864">
              <a:spAutoFit/>
            </a:bodyPr>
            <a:lstStyle/>
            <a:p>
              <a:pPr defTabSz="1096963" eaLnBrk="1" hangingPunct="1"/>
              <a:r>
                <a:rPr lang="en-US" sz="1700">
                  <a:cs typeface="Arial" charset="0"/>
                </a:rPr>
                <a:t>Trivial</a:t>
              </a:r>
            </a:p>
          </p:txBody>
        </p:sp>
      </p:grpSp>
      <p:sp>
        <p:nvSpPr>
          <p:cNvPr id="103436" name="Line 12"/>
          <p:cNvSpPr>
            <a:spLocks noChangeShapeType="1"/>
          </p:cNvSpPr>
          <p:nvPr/>
        </p:nvSpPr>
        <p:spPr bwMode="auto">
          <a:xfrm>
            <a:off x="990600" y="3505200"/>
            <a:ext cx="7924800" cy="0"/>
          </a:xfrm>
          <a:prstGeom prst="line">
            <a:avLst/>
          </a:prstGeom>
          <a:noFill/>
          <a:ln w="28575">
            <a:solidFill>
              <a:schemeClr val="accent2"/>
            </a:solidFill>
            <a:prstDash val="lgDash"/>
            <a:round/>
            <a:headEnd/>
            <a:tailEnd/>
          </a:ln>
          <a:effectLst/>
        </p:spPr>
        <p:txBody>
          <a:bodyPr/>
          <a:lstStyle/>
          <a:p>
            <a:endParaRPr lang="en-CA"/>
          </a:p>
        </p:txBody>
      </p:sp>
      <p:sp>
        <p:nvSpPr>
          <p:cNvPr id="9" name="TextBox 8"/>
          <p:cNvSpPr txBox="1"/>
          <p:nvPr/>
        </p:nvSpPr>
        <p:spPr>
          <a:xfrm>
            <a:off x="214282" y="6215082"/>
            <a:ext cx="4286280" cy="276999"/>
          </a:xfrm>
          <a:prstGeom prst="rect">
            <a:avLst/>
          </a:prstGeom>
        </p:spPr>
        <p:txBody>
          <a:bodyPr wrap="square" rtlCol="1">
            <a:spAutoFit/>
          </a:bodyPr>
          <a:lstStyle/>
          <a:p>
            <a:r>
              <a:rPr lang="en-US" sz="1200" dirty="0" smtClean="0">
                <a:solidFill>
                  <a:schemeClr val="bg1"/>
                </a:solidFill>
                <a:effectLst/>
              </a:rPr>
              <a:t>Adapted from: Kate Gregory, TLA 313, </a:t>
            </a:r>
            <a:r>
              <a:rPr lang="en-US" sz="1200" dirty="0" err="1" smtClean="0">
                <a:solidFill>
                  <a:schemeClr val="bg1"/>
                </a:solidFill>
                <a:effectLst/>
              </a:rPr>
              <a:t>TechEd</a:t>
            </a:r>
            <a:r>
              <a:rPr lang="en-US" sz="1200" dirty="0" smtClean="0">
                <a:solidFill>
                  <a:schemeClr val="bg1"/>
                </a:solidFill>
                <a:effectLst/>
              </a:rPr>
              <a:t> Europe 2007</a:t>
            </a:r>
            <a:endParaRPr lang="he-IL" sz="1200" dirty="0" err="1" smtClean="0">
              <a:solidFill>
                <a:schemeClr val="bg1"/>
              </a:solidFill>
              <a:effectLst/>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Application Restart and Recovery</a:t>
            </a:r>
            <a:endParaRPr lang="he-IL" dirty="0"/>
          </a:p>
        </p:txBody>
      </p:sp>
      <p:grpSp>
        <p:nvGrpSpPr>
          <p:cNvPr id="3" name="Diagram group"/>
          <p:cNvGrpSpPr/>
          <p:nvPr/>
        </p:nvGrpSpPr>
        <p:grpSpPr>
          <a:xfrm>
            <a:off x="642910" y="2643182"/>
            <a:ext cx="1701271" cy="1701271"/>
            <a:chOff x="257166" y="306535"/>
            <a:chExt cx="1701271" cy="1701271"/>
          </a:xfrm>
          <a:scene3d>
            <a:camera prst="perspectiveLeft" zoom="91000"/>
            <a:lightRig rig="threePt" dir="t">
              <a:rot lat="0" lon="0" rev="20640000"/>
            </a:lightRig>
          </a:scene3d>
        </p:grpSpPr>
        <p:sp>
          <p:nvSpPr>
            <p:cNvPr id="5" name="Oval 4"/>
            <p:cNvSpPr/>
            <p:nvPr/>
          </p:nvSpPr>
          <p:spPr>
            <a:xfrm>
              <a:off x="257166" y="306535"/>
              <a:ext cx="1701271" cy="1701271"/>
            </a:xfrm>
            <a:prstGeom prst="ellipse">
              <a:avLst/>
            </a:prstGeom>
            <a:blipFill rotWithShape="0">
              <a:blip r:embed="rId2" cstate="print"/>
              <a:stretch>
                <a:fillRect/>
              </a:stretch>
            </a:blipFill>
            <a:sp3d z="57200" extrusionH="10600" prstMaterial="plastic">
              <a:bevelT w="101600" h="8600" prst="relaxedInset"/>
              <a:bevelB w="8600" h="8600" prst="relaxedInset"/>
            </a:sp3d>
          </p:spPr>
          <p:style>
            <a:lnRef idx="0">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grpSp>
      <p:sp>
        <p:nvSpPr>
          <p:cNvPr id="6" name="TextBox 5"/>
          <p:cNvSpPr txBox="1"/>
          <p:nvPr/>
        </p:nvSpPr>
        <p:spPr>
          <a:xfrm>
            <a:off x="2214546" y="3143248"/>
            <a:ext cx="2500330" cy="707886"/>
          </a:xfrm>
          <a:prstGeom prst="rect">
            <a:avLst/>
          </a:prstGeom>
        </p:spPr>
        <p:txBody>
          <a:bodyPr wrap="square" rtlCol="1">
            <a:spAutoFit/>
          </a:bodyPr>
          <a:lstStyle/>
          <a:p>
            <a:r>
              <a:rPr lang="en-US" sz="4000" dirty="0" smtClean="0">
                <a:solidFill>
                  <a:schemeClr val="bg1"/>
                </a:solidFill>
              </a:rPr>
              <a:t>Reliability</a:t>
            </a:r>
            <a:endParaRPr lang="he-IL" sz="4000" dirty="0" err="1" smtClean="0">
              <a:solidFill>
                <a:schemeClr val="bg1"/>
              </a:solidFill>
            </a:endParaRPr>
          </a:p>
        </p:txBody>
      </p:sp>
      <p:sp>
        <p:nvSpPr>
          <p:cNvPr id="7" name="Rounded Rectangle 6"/>
          <p:cNvSpPr/>
          <p:nvPr/>
        </p:nvSpPr>
        <p:spPr bwMode="auto">
          <a:xfrm>
            <a:off x="7833466" y="192280"/>
            <a:ext cx="1453442" cy="4143404"/>
          </a:xfrm>
          <a:prstGeom prst="roundRect">
            <a:avLst/>
          </a:prstGeom>
          <a:solidFill>
            <a:schemeClr val="accent2">
              <a:lumMod val="20000"/>
              <a:lumOff val="8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he-IL"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8" name="TextBox 7"/>
          <p:cNvSpPr txBox="1"/>
          <p:nvPr/>
        </p:nvSpPr>
        <p:spPr>
          <a:xfrm>
            <a:off x="7762028" y="263718"/>
            <a:ext cx="1500166" cy="4031873"/>
          </a:xfrm>
          <a:prstGeom prst="rect">
            <a:avLst/>
          </a:prstGeom>
        </p:spPr>
        <p:txBody>
          <a:bodyPr wrap="square" rtlCol="1">
            <a:spAutoFit/>
          </a:bodyPr>
          <a:lstStyle/>
          <a:p>
            <a:pPr algn="ctr"/>
            <a:r>
              <a:rPr lang="en-US" b="1" dirty="0" smtClean="0">
                <a:solidFill>
                  <a:schemeClr val="bg2">
                    <a:lumMod val="60000"/>
                    <a:lumOff val="40000"/>
                  </a:schemeClr>
                </a:solidFill>
                <a:effectLst/>
              </a:rPr>
              <a:t>Intro</a:t>
            </a:r>
          </a:p>
          <a:p>
            <a:pPr algn="ctr"/>
            <a:r>
              <a:rPr lang="en-US" b="1" dirty="0" smtClean="0">
                <a:solidFill>
                  <a:srgbClr val="FF0000"/>
                </a:solidFill>
                <a:effectLst/>
              </a:rPr>
              <a:t>RM</a:t>
            </a:r>
          </a:p>
          <a:p>
            <a:pPr algn="ctr"/>
            <a:r>
              <a:rPr lang="en-US" b="1" dirty="0" smtClean="0">
                <a:solidFill>
                  <a:schemeClr val="bg1"/>
                </a:solidFill>
                <a:effectLst/>
              </a:rPr>
              <a:t>KTM</a:t>
            </a:r>
          </a:p>
          <a:p>
            <a:pPr algn="ctr"/>
            <a:r>
              <a:rPr lang="en-US" b="1" dirty="0" smtClean="0">
                <a:solidFill>
                  <a:schemeClr val="bg1"/>
                </a:solidFill>
                <a:effectLst/>
              </a:rPr>
              <a:t>Threading</a:t>
            </a:r>
          </a:p>
          <a:p>
            <a:pPr algn="ctr"/>
            <a:r>
              <a:rPr lang="en-US" b="1" dirty="0" smtClean="0">
                <a:solidFill>
                  <a:schemeClr val="bg1"/>
                </a:solidFill>
                <a:effectLst/>
              </a:rPr>
              <a:t>Synch</a:t>
            </a:r>
          </a:p>
          <a:p>
            <a:pPr algn="ctr"/>
            <a:r>
              <a:rPr lang="en-US" b="1" dirty="0" smtClean="0">
                <a:solidFill>
                  <a:schemeClr val="bg1"/>
                </a:solidFill>
                <a:effectLst/>
              </a:rPr>
              <a:t>I/O</a:t>
            </a:r>
          </a:p>
          <a:p>
            <a:pPr algn="ctr"/>
            <a:r>
              <a:rPr lang="en-US" b="1" dirty="0" smtClean="0">
                <a:solidFill>
                  <a:schemeClr val="bg1"/>
                </a:solidFill>
                <a:effectLst/>
              </a:rPr>
              <a:t>Network</a:t>
            </a:r>
          </a:p>
          <a:p>
            <a:pPr algn="ctr"/>
            <a:r>
              <a:rPr lang="en-US" b="1" dirty="0" smtClean="0">
                <a:solidFill>
                  <a:schemeClr val="bg1"/>
                </a:solidFill>
                <a:effectLst/>
              </a:rPr>
              <a:t>Task </a:t>
            </a:r>
            <a:r>
              <a:rPr lang="en-US" b="1" dirty="0" err="1" smtClean="0">
                <a:solidFill>
                  <a:schemeClr val="bg1"/>
                </a:solidFill>
                <a:effectLst/>
              </a:rPr>
              <a:t>Sched</a:t>
            </a:r>
            <a:endParaRPr lang="en-US" b="1" dirty="0" smtClean="0">
              <a:solidFill>
                <a:schemeClr val="bg1"/>
              </a:solidFill>
              <a:effectLst/>
            </a:endParaRPr>
          </a:p>
          <a:p>
            <a:pPr algn="ctr"/>
            <a:r>
              <a:rPr lang="en-US" b="1" dirty="0" smtClean="0">
                <a:solidFill>
                  <a:schemeClr val="bg1"/>
                </a:solidFill>
                <a:effectLst/>
              </a:rPr>
              <a:t>MMC</a:t>
            </a:r>
          </a:p>
          <a:p>
            <a:pPr algn="ctr"/>
            <a:r>
              <a:rPr lang="en-US" b="1" dirty="0" smtClean="0">
                <a:solidFill>
                  <a:schemeClr val="bg1"/>
                </a:solidFill>
                <a:effectLst/>
              </a:rPr>
              <a:t>IIS</a:t>
            </a:r>
          </a:p>
          <a:p>
            <a:pPr algn="ctr"/>
            <a:r>
              <a:rPr lang="en-US" b="1" dirty="0" smtClean="0">
                <a:solidFill>
                  <a:schemeClr val="bg1"/>
                </a:solidFill>
                <a:effectLst/>
              </a:rPr>
              <a:t>Summary</a:t>
            </a:r>
            <a:endParaRPr lang="he-IL" b="1" dirty="0" smtClean="0">
              <a:solidFill>
                <a:schemeClr val="bg1"/>
              </a:solidFill>
              <a:effectLst/>
            </a:endParaRPr>
          </a:p>
        </p:txBody>
      </p:sp>
    </p:spTree>
  </p:cSld>
  <p:clrMapOvr>
    <a:masterClrMapping/>
  </p:clrMapOvr>
  <p:transition>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defRPr/>
            </a:pPr>
            <a:r>
              <a:rPr lang="en-US" dirty="0" smtClean="0"/>
              <a:t>Motivation</a:t>
            </a:r>
            <a:endParaRPr lang="en-US" dirty="0"/>
          </a:p>
        </p:txBody>
      </p:sp>
      <p:sp>
        <p:nvSpPr>
          <p:cNvPr id="70659" name="Rectangle 3"/>
          <p:cNvSpPr>
            <a:spLocks noGrp="1" noChangeArrowheads="1"/>
          </p:cNvSpPr>
          <p:nvPr>
            <p:ph idx="1"/>
          </p:nvPr>
        </p:nvSpPr>
        <p:spPr>
          <a:xfrm>
            <a:off x="357158" y="1142984"/>
            <a:ext cx="8382000" cy="3919535"/>
          </a:xfrm>
        </p:spPr>
        <p:txBody>
          <a:bodyPr/>
          <a:lstStyle/>
          <a:p>
            <a:pPr algn="l" rtl="0">
              <a:defRPr/>
            </a:pPr>
            <a:r>
              <a:rPr lang="en-US" dirty="0" smtClean="0"/>
              <a:t>Provide </a:t>
            </a:r>
            <a:r>
              <a:rPr lang="en-US" dirty="0"/>
              <a:t>a built-in watchdog for </a:t>
            </a:r>
            <a:r>
              <a:rPr lang="en-US" dirty="0" smtClean="0"/>
              <a:t>applications </a:t>
            </a:r>
          </a:p>
          <a:p>
            <a:pPr lvl="1" algn="l" rtl="0">
              <a:defRPr/>
            </a:pPr>
            <a:r>
              <a:rPr lang="en-US" dirty="0" smtClean="0"/>
              <a:t>Handle crash and restart scenarios gracefully</a:t>
            </a:r>
          </a:p>
          <a:p>
            <a:pPr lvl="1" algn="l" rtl="0">
              <a:defRPr/>
            </a:pPr>
            <a:r>
              <a:rPr lang="en-US" dirty="0" smtClean="0"/>
              <a:t>Affect user experience as little as possible</a:t>
            </a:r>
          </a:p>
          <a:p>
            <a:pPr algn="l" rtl="0">
              <a:defRPr/>
            </a:pPr>
            <a:r>
              <a:rPr lang="en-US" dirty="0" smtClean="0"/>
              <a:t>Reduce the number of system restarts during software installation</a:t>
            </a:r>
          </a:p>
          <a:p>
            <a:pPr lvl="1" algn="l" rtl="0">
              <a:defRPr/>
            </a:pPr>
            <a:r>
              <a:rPr lang="en-US" dirty="0" smtClean="0"/>
              <a:t>Enumerating resources required</a:t>
            </a:r>
          </a:p>
          <a:p>
            <a:pPr lvl="1" algn="l" rtl="0">
              <a:defRPr/>
            </a:pPr>
            <a:r>
              <a:rPr lang="en-US" dirty="0" smtClean="0"/>
              <a:t>Shutting down and restarting applications and services holding onto these resources</a:t>
            </a:r>
          </a:p>
        </p:txBody>
      </p:sp>
      <p:pic>
        <p:nvPicPr>
          <p:cNvPr id="140290" name="Picture 2" descr="http://www.totalcarcrashes.com/wp-content/uploads/2007/01/car_crash_0149.jpg"/>
          <p:cNvPicPr>
            <a:picLocks noChangeAspect="1" noChangeArrowheads="1"/>
          </p:cNvPicPr>
          <p:nvPr/>
        </p:nvPicPr>
        <p:blipFill>
          <a:blip r:embed="rId2"/>
          <a:srcRect/>
          <a:stretch>
            <a:fillRect/>
          </a:stretch>
        </p:blipFill>
        <p:spPr bwMode="auto">
          <a:xfrm>
            <a:off x="3000364" y="4935549"/>
            <a:ext cx="3066119" cy="1922451"/>
          </a:xfrm>
          <a:prstGeom prst="ellipse">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14282" y="357166"/>
            <a:ext cx="5349885" cy="6072230"/>
          </a:xfrm>
        </p:spPr>
        <p:txBody>
          <a:bodyPr>
            <a:noAutofit/>
          </a:bodyPr>
          <a:lstStyle/>
          <a:p>
            <a:r>
              <a:rPr smtClean="0"/>
              <a:t>What can you do with Windows Server 2008?</a:t>
            </a:r>
            <a:endParaRPr lang="he-IL" dirty="0"/>
          </a:p>
        </p:txBody>
      </p:sp>
      <p:pic>
        <p:nvPicPr>
          <p:cNvPr id="247810" name="Picture 2" descr="http://www.releaseinfo.net/ri/cover/new_velka/server2008-cover1196124434.jpg"/>
          <p:cNvPicPr>
            <a:picLocks noChangeAspect="1" noChangeArrowheads="1"/>
          </p:cNvPicPr>
          <p:nvPr/>
        </p:nvPicPr>
        <p:blipFill>
          <a:blip r:embed="rId2"/>
          <a:srcRect/>
          <a:stretch>
            <a:fillRect/>
          </a:stretch>
        </p:blipFill>
        <p:spPr bwMode="auto">
          <a:xfrm>
            <a:off x="5962650" y="714356"/>
            <a:ext cx="3181350" cy="5067300"/>
          </a:xfrm>
          <a:prstGeom prst="rect">
            <a:avLst/>
          </a:prstGeom>
          <a:ln>
            <a:noFill/>
          </a:ln>
          <a:effectLst>
            <a:softEdge rad="112500"/>
          </a:effectLst>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Application Recovery</a:t>
            </a:r>
            <a:endParaRPr lang="he-IL"/>
          </a:p>
        </p:txBody>
      </p:sp>
      <p:sp>
        <p:nvSpPr>
          <p:cNvPr id="3" name="Content Placeholder 2"/>
          <p:cNvSpPr>
            <a:spLocks noGrp="1"/>
          </p:cNvSpPr>
          <p:nvPr>
            <p:ph idx="1"/>
          </p:nvPr>
        </p:nvSpPr>
        <p:spPr>
          <a:xfrm>
            <a:off x="381000" y="1411552"/>
            <a:ext cx="8382000" cy="5909310"/>
          </a:xfrm>
        </p:spPr>
        <p:txBody>
          <a:bodyPr/>
          <a:lstStyle/>
          <a:p>
            <a:pPr algn="l" rtl="0">
              <a:defRPr/>
            </a:pPr>
            <a:r>
              <a:rPr lang="en-US" dirty="0"/>
              <a:t>There are nine functions but two are the main ones: </a:t>
            </a:r>
          </a:p>
          <a:p>
            <a:pPr lvl="1" algn="l" rtl="0">
              <a:defRPr/>
            </a:pPr>
            <a:r>
              <a:rPr lang="en-US" b="1" dirty="0" err="1">
                <a:latin typeface="Consolas" pitchFamily="49" charset="0"/>
              </a:rPr>
              <a:t>RegisterApplicationRestart</a:t>
            </a:r>
            <a:endParaRPr lang="en-US" b="1" dirty="0">
              <a:latin typeface="Consolas" pitchFamily="49" charset="0"/>
            </a:endParaRPr>
          </a:p>
          <a:p>
            <a:pPr lvl="1" algn="l" rtl="0">
              <a:defRPr/>
            </a:pPr>
            <a:r>
              <a:rPr lang="en-US" b="1" dirty="0" err="1">
                <a:latin typeface="Consolas" pitchFamily="49" charset="0"/>
              </a:rPr>
              <a:t>RegisterApplicationRecoveryCallback</a:t>
            </a:r>
            <a:endParaRPr lang="en-US" b="1" dirty="0">
              <a:latin typeface="Consolas" pitchFamily="49" charset="0"/>
            </a:endParaRPr>
          </a:p>
          <a:p>
            <a:pPr algn="l" rtl="0">
              <a:defRPr/>
            </a:pPr>
            <a:r>
              <a:rPr lang="en-US" dirty="0"/>
              <a:t>These two serve different, but complementary goals:</a:t>
            </a:r>
          </a:p>
          <a:p>
            <a:pPr lvl="1" algn="l" rtl="0">
              <a:defRPr/>
            </a:pPr>
            <a:r>
              <a:rPr lang="en-US" dirty="0"/>
              <a:t>When your application crashes, it automatically restarts</a:t>
            </a:r>
          </a:p>
          <a:p>
            <a:pPr lvl="1" algn="l" rtl="0">
              <a:defRPr/>
            </a:pPr>
            <a:r>
              <a:rPr lang="en-US" dirty="0"/>
              <a:t>When your application crashes, it gets a chance to save some recovery information</a:t>
            </a:r>
          </a:p>
          <a:p>
            <a:pPr algn="l" rtl="0">
              <a:defRPr/>
            </a:pPr>
            <a:endParaRPr lang="en-US" dirty="0"/>
          </a:p>
          <a:p>
            <a:pPr algn="l" rtl="0">
              <a:defRPr/>
            </a:pPr>
            <a:endParaRPr lang="he-IL"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he-IL" dirty="0"/>
          </a:p>
        </p:txBody>
      </p:sp>
      <p:sp>
        <p:nvSpPr>
          <p:cNvPr id="5" name="Text Placeholder 4"/>
          <p:cNvSpPr>
            <a:spLocks noGrp="1"/>
          </p:cNvSpPr>
          <p:nvPr>
            <p:ph type="body" idx="1"/>
          </p:nvPr>
        </p:nvSpPr>
        <p:spPr/>
        <p:txBody>
          <a:bodyPr/>
          <a:lstStyle/>
          <a:p>
            <a:r>
              <a:rPr lang="en-US" dirty="0" smtClean="0"/>
              <a:t>Application Restart and Recovery</a:t>
            </a:r>
            <a:endParaRPr lang="he-IL" dirty="0"/>
          </a:p>
        </p:txBody>
      </p:sp>
      <p:pic>
        <p:nvPicPr>
          <p:cNvPr id="138241" name="Picture 1"/>
          <p:cNvPicPr>
            <a:picLocks noChangeAspect="1" noChangeArrowheads="1"/>
          </p:cNvPicPr>
          <p:nvPr/>
        </p:nvPicPr>
        <p:blipFill>
          <a:blip r:embed="rId2"/>
          <a:srcRect/>
          <a:stretch>
            <a:fillRect/>
          </a:stretch>
        </p:blipFill>
        <p:spPr bwMode="auto">
          <a:xfrm>
            <a:off x="1696050" y="455108"/>
            <a:ext cx="7646025" cy="4157674"/>
          </a:xfrm>
          <a:prstGeom prst="rect">
            <a:avLst/>
          </a:prstGeom>
          <a:noFill/>
          <a:ln w="9525">
            <a:noFill/>
            <a:miter lim="800000"/>
            <a:headEnd/>
            <a:tailEnd/>
          </a:ln>
          <a:effectLst/>
          <a:scene3d>
            <a:camera prst="perspectiveContrastingLeftFacing"/>
            <a:lightRig rig="threePt" dir="t"/>
          </a:scene3d>
        </p:spPr>
      </p:pic>
    </p:spTree>
  </p:cSld>
  <p:clrMapOvr>
    <a:masterClrMapping/>
  </p:clrMapOvr>
  <p:transition>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RM Aware Installation Scenario</a:t>
            </a:r>
            <a:endParaRPr lang="he-IL"/>
          </a:p>
        </p:txBody>
      </p:sp>
      <p:sp>
        <p:nvSpPr>
          <p:cNvPr id="3" name="Content Placeholder 2"/>
          <p:cNvSpPr>
            <a:spLocks noGrp="1"/>
          </p:cNvSpPr>
          <p:nvPr>
            <p:ph idx="1"/>
          </p:nvPr>
        </p:nvSpPr>
        <p:spPr>
          <a:xfrm>
            <a:off x="381000" y="1411552"/>
            <a:ext cx="8382000" cy="4122667"/>
          </a:xfrm>
        </p:spPr>
        <p:txBody>
          <a:bodyPr/>
          <a:lstStyle/>
          <a:p>
            <a:pPr algn="l" rtl="0">
              <a:spcBef>
                <a:spcPts val="900"/>
              </a:spcBef>
              <a:defRPr/>
            </a:pPr>
            <a:r>
              <a:rPr lang="en-US" sz="2400" dirty="0"/>
              <a:t>When a RM-aware piece of software installs, it will ask all RM-aware applications to shutdown</a:t>
            </a:r>
          </a:p>
          <a:p>
            <a:pPr lvl="1" algn="l" rtl="0">
              <a:spcBef>
                <a:spcPts val="900"/>
              </a:spcBef>
              <a:defRPr/>
            </a:pPr>
            <a:r>
              <a:rPr lang="en-US" sz="2000" dirty="0"/>
              <a:t>Assuming </a:t>
            </a:r>
            <a:r>
              <a:rPr lang="en-US" sz="2000" dirty="0" smtClean="0"/>
              <a:t>said </a:t>
            </a:r>
            <a:r>
              <a:rPr lang="en-US" sz="2000" dirty="0"/>
              <a:t>applications are holding resources (e.g. files) that it needs to </a:t>
            </a:r>
            <a:r>
              <a:rPr lang="en-US" sz="2000" dirty="0" smtClean="0"/>
              <a:t>update</a:t>
            </a:r>
            <a:endParaRPr lang="en-US" sz="2000" dirty="0"/>
          </a:p>
          <a:p>
            <a:pPr algn="l" rtl="0">
              <a:spcBef>
                <a:spcPts val="900"/>
              </a:spcBef>
              <a:defRPr/>
            </a:pPr>
            <a:r>
              <a:rPr lang="en-US" sz="2400" dirty="0"/>
              <a:t>The RM-aware app will listen to the request and shutdown, saving its state!</a:t>
            </a:r>
          </a:p>
          <a:p>
            <a:pPr algn="l" rtl="0">
              <a:spcBef>
                <a:spcPts val="900"/>
              </a:spcBef>
              <a:defRPr/>
            </a:pPr>
            <a:r>
              <a:rPr lang="en-US" sz="2400" dirty="0"/>
              <a:t>When the installation has completed, the installer will restart all the RM-aware </a:t>
            </a:r>
            <a:r>
              <a:rPr lang="en-US" sz="2400" dirty="0" smtClean="0"/>
              <a:t>applications</a:t>
            </a:r>
            <a:endParaRPr lang="en-US" sz="2400" dirty="0"/>
          </a:p>
          <a:p>
            <a:pPr algn="l" rtl="0">
              <a:spcBef>
                <a:spcPts val="900"/>
              </a:spcBef>
              <a:defRPr/>
            </a:pPr>
            <a:r>
              <a:rPr lang="en-US" sz="2400" dirty="0"/>
              <a:t>The RM-aware application will then restore its </a:t>
            </a:r>
            <a:r>
              <a:rPr lang="en-US" sz="2400" dirty="0" smtClean="0"/>
              <a:t>state</a:t>
            </a:r>
            <a:endParaRPr lang="en-US" sz="2400" dirty="0"/>
          </a:p>
          <a:p>
            <a:pPr lvl="1" algn="l" rtl="0">
              <a:spcBef>
                <a:spcPts val="900"/>
              </a:spcBef>
              <a:defRPr/>
            </a:pPr>
            <a:r>
              <a:rPr lang="en-US" sz="2000" dirty="0"/>
              <a:t>If a reboot is unavoidable, after reboot the RM-aware applications will also restart!</a:t>
            </a:r>
            <a:r>
              <a:rPr lang="he-IL" sz="800" dirty="0"/>
              <a:t/>
            </a:r>
            <a:br>
              <a:rPr lang="he-IL" sz="800" dirty="0"/>
            </a:br>
            <a:endParaRPr lang="he-IL" sz="8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Make Your App RM Friendly</a:t>
            </a:r>
            <a:endParaRPr lang="he-IL" dirty="0"/>
          </a:p>
        </p:txBody>
      </p:sp>
      <p:sp>
        <p:nvSpPr>
          <p:cNvPr id="3" name="Content Placeholder 2"/>
          <p:cNvSpPr>
            <a:spLocks noGrp="1"/>
          </p:cNvSpPr>
          <p:nvPr>
            <p:ph idx="1"/>
          </p:nvPr>
        </p:nvSpPr>
        <p:spPr>
          <a:xfrm>
            <a:off x="381000" y="1411552"/>
            <a:ext cx="8382000" cy="4648965"/>
          </a:xfrm>
        </p:spPr>
        <p:txBody>
          <a:bodyPr/>
          <a:lstStyle/>
          <a:p>
            <a:pPr algn="l" rtl="0">
              <a:spcBef>
                <a:spcPts val="900"/>
              </a:spcBef>
              <a:defRPr/>
            </a:pPr>
            <a:r>
              <a:rPr lang="en-US" sz="2800" dirty="0"/>
              <a:t>We need to make our installations follow the RM philosophy</a:t>
            </a:r>
          </a:p>
          <a:p>
            <a:pPr lvl="1" algn="l" rtl="0">
              <a:spcBef>
                <a:spcPts val="900"/>
              </a:spcBef>
              <a:defRPr/>
            </a:pPr>
            <a:r>
              <a:rPr lang="en-US" dirty="0"/>
              <a:t>Use Windows Installer </a:t>
            </a:r>
            <a:r>
              <a:rPr lang="en-US" dirty="0" smtClean="0"/>
              <a:t>4.0</a:t>
            </a:r>
            <a:endParaRPr lang="en-US" dirty="0"/>
          </a:p>
          <a:p>
            <a:pPr lvl="1" algn="l" rtl="0">
              <a:spcBef>
                <a:spcPts val="900"/>
              </a:spcBef>
              <a:defRPr/>
            </a:pPr>
            <a:r>
              <a:rPr lang="en-US" dirty="0"/>
              <a:t>Manually work with the </a:t>
            </a:r>
            <a:r>
              <a:rPr lang="en-US" b="1" dirty="0" smtClean="0"/>
              <a:t>rstrtmgr.dll</a:t>
            </a:r>
            <a:r>
              <a:rPr lang="en-US" dirty="0" smtClean="0"/>
              <a:t> API</a:t>
            </a:r>
            <a:endParaRPr lang="en-US" dirty="0">
              <a:latin typeface="Consolas" pitchFamily="49" charset="0"/>
            </a:endParaRPr>
          </a:p>
          <a:p>
            <a:pPr algn="l" rtl="0">
              <a:spcBef>
                <a:spcPts val="900"/>
              </a:spcBef>
              <a:defRPr/>
            </a:pPr>
            <a:r>
              <a:rPr lang="en-US" sz="2800" dirty="0"/>
              <a:t>We need to make our applications also play well</a:t>
            </a:r>
          </a:p>
          <a:p>
            <a:pPr lvl="1" algn="l" rtl="0">
              <a:spcBef>
                <a:spcPts val="900"/>
              </a:spcBef>
              <a:defRPr/>
            </a:pPr>
            <a:r>
              <a:rPr lang="en-US" dirty="0"/>
              <a:t>Register with the system for restart, and be capable of restoring your state when (re)starting up</a:t>
            </a:r>
          </a:p>
          <a:p>
            <a:pPr lvl="1" algn="l" rtl="0">
              <a:spcBef>
                <a:spcPts val="900"/>
              </a:spcBef>
              <a:defRPr/>
            </a:pPr>
            <a:r>
              <a:rPr lang="en-US" dirty="0"/>
              <a:t>Listen for the message from an installation program that you are about to shutdown</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defRPr/>
            </a:pPr>
            <a:r>
              <a:rPr lang="en-US"/>
              <a:t>Guidelines for Installers</a:t>
            </a:r>
          </a:p>
        </p:txBody>
      </p:sp>
      <p:sp>
        <p:nvSpPr>
          <p:cNvPr id="80899" name="Rectangle 3"/>
          <p:cNvSpPr>
            <a:spLocks noGrp="1" noChangeArrowheads="1"/>
          </p:cNvSpPr>
          <p:nvPr>
            <p:ph idx="1"/>
          </p:nvPr>
        </p:nvSpPr>
        <p:spPr>
          <a:xfrm>
            <a:off x="381000" y="1411552"/>
            <a:ext cx="8382000" cy="4628960"/>
          </a:xfrm>
        </p:spPr>
        <p:txBody>
          <a:bodyPr/>
          <a:lstStyle/>
          <a:p>
            <a:pPr algn="l" rtl="0">
              <a:lnSpc>
                <a:spcPct val="90000"/>
              </a:lnSpc>
              <a:defRPr/>
            </a:pPr>
            <a:r>
              <a:rPr lang="en-US" sz="3200" dirty="0"/>
              <a:t>Force shutdown only if you </a:t>
            </a:r>
            <a:r>
              <a:rPr lang="en-US" sz="3200" dirty="0" smtClean="0"/>
              <a:t>have to</a:t>
            </a:r>
            <a:endParaRPr lang="en-US" sz="3200" dirty="0"/>
          </a:p>
          <a:p>
            <a:pPr lvl="1" algn="l" rtl="0">
              <a:lnSpc>
                <a:spcPct val="90000"/>
              </a:lnSpc>
              <a:defRPr/>
            </a:pPr>
            <a:r>
              <a:rPr lang="en-US" sz="2400" dirty="0"/>
              <a:t>Use the </a:t>
            </a:r>
            <a:r>
              <a:rPr lang="en-US" sz="2400" dirty="0" err="1"/>
              <a:t>RmForceShutdown</a:t>
            </a:r>
            <a:r>
              <a:rPr lang="en-US" sz="2400" dirty="0"/>
              <a:t> option of the </a:t>
            </a:r>
            <a:r>
              <a:rPr lang="en-US" sz="2400" i="1" dirty="0" err="1"/>
              <a:t>RmShutdown</a:t>
            </a:r>
            <a:r>
              <a:rPr lang="en-US" sz="2400" dirty="0"/>
              <a:t> function (might result in data loss for non-RM-aware applications)</a:t>
            </a:r>
          </a:p>
          <a:p>
            <a:pPr algn="l" rtl="0">
              <a:lnSpc>
                <a:spcPct val="90000"/>
              </a:lnSpc>
              <a:defRPr/>
            </a:pPr>
            <a:r>
              <a:rPr lang="en-US" sz="3200" dirty="0"/>
              <a:t>If you require </a:t>
            </a:r>
            <a:r>
              <a:rPr lang="en-US" sz="3200" dirty="0" smtClean="0"/>
              <a:t>restart, </a:t>
            </a:r>
            <a:r>
              <a:rPr lang="en-US" sz="3200" dirty="0"/>
              <a:t>enable application restart to minimize impact on the user:</a:t>
            </a:r>
          </a:p>
          <a:p>
            <a:pPr lvl="1" algn="l" rtl="0">
              <a:lnSpc>
                <a:spcPct val="90000"/>
              </a:lnSpc>
              <a:defRPr/>
            </a:pPr>
            <a:r>
              <a:rPr lang="en-US" sz="2400" dirty="0"/>
              <a:t>Use </a:t>
            </a:r>
            <a:r>
              <a:rPr lang="en-US" sz="2400" i="1" dirty="0" err="1"/>
              <a:t>ExitWindowsEx</a:t>
            </a:r>
            <a:r>
              <a:rPr lang="en-US" sz="2400" dirty="0"/>
              <a:t> with the EWX_RESTARTAPPS flag</a:t>
            </a:r>
          </a:p>
          <a:p>
            <a:pPr lvl="1" algn="l" rtl="0">
              <a:lnSpc>
                <a:spcPct val="90000"/>
              </a:lnSpc>
              <a:defRPr/>
            </a:pPr>
            <a:r>
              <a:rPr lang="en-US" sz="2400" dirty="0"/>
              <a:t>Use </a:t>
            </a:r>
            <a:r>
              <a:rPr lang="en-US" sz="2400" i="1" dirty="0" err="1"/>
              <a:t>InitiateShutdown</a:t>
            </a:r>
            <a:r>
              <a:rPr lang="en-US" sz="2400" dirty="0"/>
              <a:t> with the SHUTDOWN_RESTARTAPPS </a:t>
            </a:r>
            <a:r>
              <a:rPr lang="en-US" sz="2400" dirty="0" smtClean="0"/>
              <a:t>flag</a:t>
            </a:r>
            <a:endParaRPr lang="en-US" sz="2800" dirty="0" smtClean="0"/>
          </a:p>
          <a:p>
            <a:pPr algn="l" rtl="0">
              <a:defRPr/>
            </a:pPr>
            <a:r>
              <a:rPr lang="en-US" sz="3200" dirty="0" smtClean="0">
                <a:solidFill>
                  <a:schemeClr val="accent2"/>
                </a:solidFill>
              </a:rPr>
              <a:t>Note that applications running with elevated privileges will </a:t>
            </a:r>
            <a:r>
              <a:rPr lang="en-US" sz="3200" u="sng" dirty="0" smtClean="0">
                <a:solidFill>
                  <a:schemeClr val="accent2"/>
                </a:solidFill>
              </a:rPr>
              <a:t>not</a:t>
            </a:r>
            <a:r>
              <a:rPr lang="en-US" sz="3200" dirty="0" smtClean="0">
                <a:solidFill>
                  <a:schemeClr val="accent2"/>
                </a:solidFill>
              </a:rPr>
              <a:t> be restarted</a:t>
            </a:r>
            <a:endParaRPr lang="en-US" sz="3200" dirty="0">
              <a:solidFill>
                <a:schemeClr val="accent2"/>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defRPr/>
            </a:pPr>
            <a:r>
              <a:rPr lang="en-US"/>
              <a:t>Guidelines for Applications</a:t>
            </a:r>
          </a:p>
        </p:txBody>
      </p:sp>
      <p:sp>
        <p:nvSpPr>
          <p:cNvPr id="79875" name="Rectangle 3"/>
          <p:cNvSpPr>
            <a:spLocks noGrp="1" noChangeArrowheads="1"/>
          </p:cNvSpPr>
          <p:nvPr>
            <p:ph idx="1"/>
          </p:nvPr>
        </p:nvSpPr>
        <p:spPr>
          <a:xfrm>
            <a:off x="381000" y="1411552"/>
            <a:ext cx="8382000" cy="3730252"/>
          </a:xfrm>
        </p:spPr>
        <p:txBody>
          <a:bodyPr/>
          <a:lstStyle/>
          <a:p>
            <a:pPr algn="l" rtl="0">
              <a:defRPr/>
            </a:pPr>
            <a:r>
              <a:rPr lang="en-US" sz="3200" dirty="0"/>
              <a:t>Windows applications:</a:t>
            </a:r>
          </a:p>
          <a:p>
            <a:pPr lvl="1" algn="l" rtl="0">
              <a:defRPr/>
            </a:pPr>
            <a:r>
              <a:rPr lang="en-US" sz="2400" dirty="0"/>
              <a:t>Handle the WM_QUERYENDSESSION message to have a say whether you’re ready to shutdown</a:t>
            </a:r>
          </a:p>
          <a:p>
            <a:pPr lvl="1" algn="l" rtl="0">
              <a:defRPr/>
            </a:pPr>
            <a:r>
              <a:rPr lang="en-US" sz="2400" dirty="0"/>
              <a:t>Handle the WM_ENDSESSION message to prepare for graceful shutdown during the specified period</a:t>
            </a:r>
          </a:p>
          <a:p>
            <a:pPr lvl="1" algn="l" rtl="0">
              <a:defRPr/>
            </a:pPr>
            <a:r>
              <a:rPr lang="en-US" sz="2400" dirty="0"/>
              <a:t>Handle the WM_CLOSE message to close the UI</a:t>
            </a:r>
            <a:endParaRPr lang="en-US" sz="2800" dirty="0"/>
          </a:p>
          <a:p>
            <a:pPr algn="l" rtl="0">
              <a:defRPr/>
            </a:pPr>
            <a:r>
              <a:rPr lang="en-US" sz="3200" dirty="0"/>
              <a:t>Console applications:</a:t>
            </a:r>
          </a:p>
          <a:p>
            <a:pPr lvl="1" algn="l" rtl="0">
              <a:defRPr/>
            </a:pPr>
            <a:r>
              <a:rPr lang="en-US" sz="2400" dirty="0"/>
              <a:t>Handle the CTRL_C_EVENT notification to save state and prepare for shutdown</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defRPr/>
            </a:pPr>
            <a:r>
              <a:rPr lang="en-US"/>
              <a:t>Guidelines for Applications</a:t>
            </a:r>
          </a:p>
        </p:txBody>
      </p:sp>
      <p:sp>
        <p:nvSpPr>
          <p:cNvPr id="81923" name="Rectangle 3"/>
          <p:cNvSpPr>
            <a:spLocks noGrp="1" noChangeArrowheads="1"/>
          </p:cNvSpPr>
          <p:nvPr>
            <p:ph idx="1"/>
          </p:nvPr>
        </p:nvSpPr>
        <p:spPr>
          <a:xfrm>
            <a:off x="381000" y="1061123"/>
            <a:ext cx="8382000" cy="5029069"/>
          </a:xfrm>
        </p:spPr>
        <p:txBody>
          <a:bodyPr/>
          <a:lstStyle/>
          <a:p>
            <a:pPr algn="l" rtl="0">
              <a:defRPr/>
            </a:pPr>
            <a:r>
              <a:rPr lang="en-US" sz="3200" dirty="0"/>
              <a:t>Services:</a:t>
            </a:r>
          </a:p>
          <a:p>
            <a:pPr lvl="1" algn="l" rtl="0">
              <a:defRPr/>
            </a:pPr>
            <a:r>
              <a:rPr lang="en-US" sz="2800" dirty="0"/>
              <a:t>Services should be capable of shutting down and restarting using the Service Control Manager</a:t>
            </a:r>
          </a:p>
          <a:p>
            <a:pPr lvl="1" algn="l" rtl="0">
              <a:defRPr/>
            </a:pPr>
            <a:r>
              <a:rPr lang="en-US" sz="2800" dirty="0"/>
              <a:t>Service dependencies are honored by the Restart Manager</a:t>
            </a:r>
          </a:p>
          <a:p>
            <a:pPr algn="l" rtl="0">
              <a:defRPr/>
            </a:pPr>
            <a:r>
              <a:rPr lang="en-US" sz="3200" dirty="0"/>
              <a:t>Critical system services:</a:t>
            </a:r>
          </a:p>
          <a:p>
            <a:pPr lvl="1" algn="l" rtl="0">
              <a:defRPr/>
            </a:pPr>
            <a:r>
              <a:rPr lang="en-US" sz="2800" dirty="0"/>
              <a:t>Critical system services </a:t>
            </a:r>
            <a:r>
              <a:rPr lang="en-US" sz="2800" b="1" dirty="0"/>
              <a:t>cannot</a:t>
            </a:r>
            <a:r>
              <a:rPr lang="en-US" sz="2800" dirty="0"/>
              <a:t> be stopped and restarted without a system restart</a:t>
            </a:r>
          </a:p>
          <a:p>
            <a:pPr lvl="1" algn="l" rtl="0">
              <a:defRPr/>
            </a:pPr>
            <a:r>
              <a:rPr lang="en-US" sz="2400" dirty="0"/>
              <a:t>Those include: </a:t>
            </a:r>
            <a:r>
              <a:rPr lang="en-US" sz="2400" dirty="0" err="1"/>
              <a:t>smss</a:t>
            </a:r>
            <a:r>
              <a:rPr lang="en-US" sz="2400" dirty="0"/>
              <a:t>, </a:t>
            </a:r>
            <a:r>
              <a:rPr lang="en-US" sz="2400" dirty="0" err="1"/>
              <a:t>csrss</a:t>
            </a:r>
            <a:r>
              <a:rPr lang="en-US" sz="2400" dirty="0"/>
              <a:t>, </a:t>
            </a:r>
            <a:r>
              <a:rPr lang="en-US" sz="2400" dirty="0" err="1"/>
              <a:t>winit</a:t>
            </a:r>
            <a:r>
              <a:rPr lang="en-US" sz="2400" dirty="0"/>
              <a:t>, </a:t>
            </a:r>
            <a:r>
              <a:rPr lang="en-US" sz="2400" dirty="0" err="1"/>
              <a:t>logonui</a:t>
            </a:r>
            <a:r>
              <a:rPr lang="en-US" sz="2400" dirty="0"/>
              <a:t>, </a:t>
            </a:r>
            <a:r>
              <a:rPr lang="en-US" sz="2400" dirty="0" err="1"/>
              <a:t>lsass</a:t>
            </a:r>
            <a:r>
              <a:rPr lang="en-US" sz="2400" dirty="0"/>
              <a:t>, services, </a:t>
            </a:r>
            <a:r>
              <a:rPr lang="en-US" sz="2400" dirty="0" err="1"/>
              <a:t>winlogon</a:t>
            </a:r>
            <a:r>
              <a:rPr lang="en-US" sz="2400" dirty="0"/>
              <a:t>, System, </a:t>
            </a:r>
            <a:r>
              <a:rPr lang="en-US" sz="2400" dirty="0" err="1"/>
              <a:t>svchost</a:t>
            </a:r>
            <a:r>
              <a:rPr lang="en-US" sz="2400" dirty="0"/>
              <a:t>/RPCSS, </a:t>
            </a:r>
            <a:r>
              <a:rPr lang="en-US" sz="2400" dirty="0" err="1" smtClean="0"/>
              <a:t>svchost</a:t>
            </a:r>
            <a:r>
              <a:rPr lang="en-US" sz="2400" dirty="0" smtClean="0"/>
              <a:t>/</a:t>
            </a:r>
            <a:r>
              <a:rPr lang="en-US" sz="2400" dirty="0" err="1" smtClean="0"/>
              <a:t>DCOM&amp;PnP</a:t>
            </a:r>
            <a:endParaRPr lang="en-US" sz="24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Demo</a:t>
            </a:r>
            <a:endParaRPr lang="he-IL"/>
          </a:p>
        </p:txBody>
      </p:sp>
      <p:sp>
        <p:nvSpPr>
          <p:cNvPr id="3" name="Content Placeholder 2"/>
          <p:cNvSpPr>
            <a:spLocks noGrp="1"/>
          </p:cNvSpPr>
          <p:nvPr>
            <p:ph type="body" idx="1"/>
          </p:nvPr>
        </p:nvSpPr>
        <p:spPr>
          <a:xfrm>
            <a:off x="722313" y="4152133"/>
            <a:ext cx="7772400" cy="276999"/>
          </a:xfrm>
        </p:spPr>
        <p:txBody>
          <a:bodyPr/>
          <a:lstStyle/>
          <a:p>
            <a:pPr>
              <a:defRPr/>
            </a:pPr>
            <a:r>
              <a:rPr lang="en-US" dirty="0" smtClean="0"/>
              <a:t>Enumeration, Shutdown and Restart</a:t>
            </a:r>
            <a:endParaRPr lang="en-US" dirty="0"/>
          </a:p>
        </p:txBody>
      </p:sp>
      <p:pic>
        <p:nvPicPr>
          <p:cNvPr id="132097" name="Picture 1"/>
          <p:cNvPicPr>
            <a:picLocks noChangeAspect="1" noChangeArrowheads="1"/>
          </p:cNvPicPr>
          <p:nvPr/>
        </p:nvPicPr>
        <p:blipFill>
          <a:blip r:embed="rId2"/>
          <a:srcRect/>
          <a:stretch>
            <a:fillRect/>
          </a:stretch>
        </p:blipFill>
        <p:spPr bwMode="auto">
          <a:xfrm>
            <a:off x="3277626" y="357166"/>
            <a:ext cx="6009282" cy="4329122"/>
          </a:xfrm>
          <a:prstGeom prst="rect">
            <a:avLst/>
          </a:prstGeom>
          <a:noFill/>
          <a:ln w="9525">
            <a:noFill/>
            <a:miter lim="800000"/>
            <a:headEnd/>
            <a:tailEnd/>
          </a:ln>
          <a:effectLst/>
          <a:scene3d>
            <a:camera prst="perspectiveContrastingLeftFacing"/>
            <a:lightRig rig="threePt" dir="t"/>
          </a:scene3d>
        </p:spPr>
      </p:pic>
    </p:spTree>
  </p:cSld>
  <p:clrMapOvr>
    <a:masterClrMapping/>
  </p:clrMapOvr>
  <p:transition>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Kernel Transaction Manager</a:t>
            </a:r>
            <a:endParaRPr lang="he-IL" dirty="0"/>
          </a:p>
        </p:txBody>
      </p:sp>
      <p:grpSp>
        <p:nvGrpSpPr>
          <p:cNvPr id="3" name="Diagram group"/>
          <p:cNvGrpSpPr/>
          <p:nvPr/>
        </p:nvGrpSpPr>
        <p:grpSpPr>
          <a:xfrm>
            <a:off x="642910" y="2643182"/>
            <a:ext cx="1701271" cy="1701271"/>
            <a:chOff x="257166" y="306535"/>
            <a:chExt cx="1701271" cy="1701271"/>
          </a:xfrm>
          <a:scene3d>
            <a:camera prst="perspectiveLeft" zoom="91000"/>
            <a:lightRig rig="threePt" dir="t">
              <a:rot lat="0" lon="0" rev="20640000"/>
            </a:lightRig>
          </a:scene3d>
        </p:grpSpPr>
        <p:sp>
          <p:nvSpPr>
            <p:cNvPr id="4" name="Oval 3"/>
            <p:cNvSpPr/>
            <p:nvPr/>
          </p:nvSpPr>
          <p:spPr>
            <a:xfrm>
              <a:off x="257166" y="306535"/>
              <a:ext cx="1701271" cy="1701271"/>
            </a:xfrm>
            <a:prstGeom prst="ellipse">
              <a:avLst/>
            </a:prstGeom>
            <a:blipFill rotWithShape="0">
              <a:blip r:embed="rId2" cstate="print"/>
              <a:stretch>
                <a:fillRect/>
              </a:stretch>
            </a:blipFill>
            <a:sp3d z="57200" extrusionH="10600" prstMaterial="plastic">
              <a:bevelT w="101600" h="8600" prst="relaxedInset"/>
              <a:bevelB w="8600" h="8600" prst="relaxedInset"/>
            </a:sp3d>
          </p:spPr>
          <p:style>
            <a:lnRef idx="0">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grpSp>
      <p:sp>
        <p:nvSpPr>
          <p:cNvPr id="5" name="TextBox 4"/>
          <p:cNvSpPr txBox="1"/>
          <p:nvPr/>
        </p:nvSpPr>
        <p:spPr>
          <a:xfrm>
            <a:off x="2214546" y="3143248"/>
            <a:ext cx="2500330" cy="707886"/>
          </a:xfrm>
          <a:prstGeom prst="rect">
            <a:avLst/>
          </a:prstGeom>
        </p:spPr>
        <p:txBody>
          <a:bodyPr wrap="square" rtlCol="1">
            <a:spAutoFit/>
          </a:bodyPr>
          <a:lstStyle/>
          <a:p>
            <a:r>
              <a:rPr lang="en-US" sz="4000" dirty="0" smtClean="0">
                <a:solidFill>
                  <a:schemeClr val="bg1"/>
                </a:solidFill>
              </a:rPr>
              <a:t>Reliability</a:t>
            </a:r>
            <a:endParaRPr lang="he-IL" sz="4000" dirty="0" err="1" smtClean="0">
              <a:solidFill>
                <a:schemeClr val="bg1"/>
              </a:solidFill>
            </a:endParaRPr>
          </a:p>
        </p:txBody>
      </p:sp>
      <p:sp>
        <p:nvSpPr>
          <p:cNvPr id="6" name="Rounded Rectangle 5"/>
          <p:cNvSpPr/>
          <p:nvPr/>
        </p:nvSpPr>
        <p:spPr bwMode="auto">
          <a:xfrm>
            <a:off x="7833466" y="192280"/>
            <a:ext cx="1453442" cy="4143404"/>
          </a:xfrm>
          <a:prstGeom prst="roundRect">
            <a:avLst/>
          </a:prstGeom>
          <a:solidFill>
            <a:schemeClr val="accent2">
              <a:lumMod val="20000"/>
              <a:lumOff val="8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he-IL"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7762028" y="263718"/>
            <a:ext cx="1500166" cy="4031873"/>
          </a:xfrm>
          <a:prstGeom prst="rect">
            <a:avLst/>
          </a:prstGeom>
        </p:spPr>
        <p:txBody>
          <a:bodyPr wrap="square" rtlCol="1">
            <a:spAutoFit/>
          </a:bodyPr>
          <a:lstStyle/>
          <a:p>
            <a:pPr algn="ctr"/>
            <a:r>
              <a:rPr lang="en-US" b="1" dirty="0" smtClean="0">
                <a:solidFill>
                  <a:schemeClr val="bg2">
                    <a:lumMod val="60000"/>
                    <a:lumOff val="40000"/>
                  </a:schemeClr>
                </a:solidFill>
                <a:effectLst/>
              </a:rPr>
              <a:t>Intro</a:t>
            </a:r>
          </a:p>
          <a:p>
            <a:pPr algn="ctr"/>
            <a:r>
              <a:rPr lang="en-US" b="1" dirty="0" smtClean="0">
                <a:solidFill>
                  <a:schemeClr val="tx1">
                    <a:lumMod val="60000"/>
                    <a:lumOff val="40000"/>
                  </a:schemeClr>
                </a:solidFill>
                <a:effectLst/>
              </a:rPr>
              <a:t>RM</a:t>
            </a:r>
          </a:p>
          <a:p>
            <a:pPr algn="ctr"/>
            <a:r>
              <a:rPr lang="en-US" b="1" dirty="0" smtClean="0">
                <a:solidFill>
                  <a:srgbClr val="FF0000"/>
                </a:solidFill>
                <a:effectLst/>
              </a:rPr>
              <a:t>KTM</a:t>
            </a:r>
          </a:p>
          <a:p>
            <a:pPr algn="ctr"/>
            <a:r>
              <a:rPr lang="en-US" b="1" dirty="0" smtClean="0">
                <a:solidFill>
                  <a:schemeClr val="bg1"/>
                </a:solidFill>
                <a:effectLst/>
              </a:rPr>
              <a:t>Threading</a:t>
            </a:r>
          </a:p>
          <a:p>
            <a:pPr algn="ctr"/>
            <a:r>
              <a:rPr lang="en-US" b="1" dirty="0" smtClean="0">
                <a:solidFill>
                  <a:schemeClr val="bg1"/>
                </a:solidFill>
                <a:effectLst/>
              </a:rPr>
              <a:t>Synch</a:t>
            </a:r>
          </a:p>
          <a:p>
            <a:pPr algn="ctr"/>
            <a:r>
              <a:rPr lang="en-US" b="1" dirty="0" smtClean="0">
                <a:solidFill>
                  <a:schemeClr val="bg1"/>
                </a:solidFill>
                <a:effectLst/>
              </a:rPr>
              <a:t>I/O</a:t>
            </a:r>
          </a:p>
          <a:p>
            <a:pPr algn="ctr"/>
            <a:r>
              <a:rPr lang="en-US" b="1" dirty="0" smtClean="0">
                <a:solidFill>
                  <a:schemeClr val="bg1"/>
                </a:solidFill>
                <a:effectLst/>
              </a:rPr>
              <a:t>Network</a:t>
            </a:r>
          </a:p>
          <a:p>
            <a:pPr algn="ctr"/>
            <a:r>
              <a:rPr lang="en-US" b="1" dirty="0" smtClean="0">
                <a:solidFill>
                  <a:schemeClr val="bg1"/>
                </a:solidFill>
                <a:effectLst/>
              </a:rPr>
              <a:t>Task </a:t>
            </a:r>
            <a:r>
              <a:rPr lang="en-US" b="1" dirty="0" err="1" smtClean="0">
                <a:solidFill>
                  <a:schemeClr val="bg1"/>
                </a:solidFill>
                <a:effectLst/>
              </a:rPr>
              <a:t>Sched</a:t>
            </a:r>
            <a:endParaRPr lang="en-US" b="1" dirty="0" smtClean="0">
              <a:solidFill>
                <a:schemeClr val="bg1"/>
              </a:solidFill>
              <a:effectLst/>
            </a:endParaRPr>
          </a:p>
          <a:p>
            <a:pPr algn="ctr"/>
            <a:r>
              <a:rPr lang="en-US" b="1" dirty="0" smtClean="0">
                <a:solidFill>
                  <a:schemeClr val="bg1"/>
                </a:solidFill>
                <a:effectLst/>
              </a:rPr>
              <a:t>MMC</a:t>
            </a:r>
          </a:p>
          <a:p>
            <a:pPr algn="ctr"/>
            <a:r>
              <a:rPr lang="en-US" b="1" dirty="0" smtClean="0">
                <a:solidFill>
                  <a:schemeClr val="bg1"/>
                </a:solidFill>
                <a:effectLst/>
              </a:rPr>
              <a:t>IIS</a:t>
            </a:r>
          </a:p>
          <a:p>
            <a:pPr algn="ctr"/>
            <a:r>
              <a:rPr lang="en-US" b="1" dirty="0" smtClean="0">
                <a:solidFill>
                  <a:schemeClr val="bg1"/>
                </a:solidFill>
                <a:effectLst/>
              </a:rPr>
              <a:t>Summary</a:t>
            </a:r>
            <a:endParaRPr lang="he-IL" b="1" dirty="0" smtClean="0">
              <a:solidFill>
                <a:schemeClr val="bg1"/>
              </a:solidFill>
              <a:effectLst/>
            </a:endParaRPr>
          </a:p>
        </p:txBody>
      </p:sp>
    </p:spTree>
  </p:cSld>
  <p:clrMapOvr>
    <a:masterClrMapping/>
  </p:clrMapOvr>
  <p:transition>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he-IL" dirty="0"/>
          </a:p>
        </p:txBody>
      </p:sp>
      <p:sp>
        <p:nvSpPr>
          <p:cNvPr id="3" name="Content Placeholder 2"/>
          <p:cNvSpPr>
            <a:spLocks noGrp="1"/>
          </p:cNvSpPr>
          <p:nvPr>
            <p:ph idx="1"/>
          </p:nvPr>
        </p:nvSpPr>
        <p:spPr>
          <a:xfrm>
            <a:off x="381000" y="1411552"/>
            <a:ext cx="8382000" cy="2853089"/>
          </a:xfrm>
        </p:spPr>
        <p:txBody>
          <a:bodyPr/>
          <a:lstStyle/>
          <a:p>
            <a:pPr algn="l" rtl="0"/>
            <a:r>
              <a:rPr lang="en-US" dirty="0" smtClean="0"/>
              <a:t>Adding full-blown Windows kernel support for transactions</a:t>
            </a:r>
          </a:p>
          <a:p>
            <a:pPr lvl="1" algn="l" rtl="0"/>
            <a:r>
              <a:rPr lang="en-US" dirty="0" smtClean="0"/>
              <a:t>Including distributed transactions (using MS-DTC)</a:t>
            </a:r>
          </a:p>
          <a:p>
            <a:pPr algn="l" rtl="0"/>
            <a:r>
              <a:rPr lang="en-US" dirty="0" smtClean="0"/>
              <a:t>Providing transactional services to the File System and the Registry</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22313" y="857555"/>
            <a:ext cx="7043208" cy="5539978"/>
          </a:xfrm>
        </p:spPr>
        <p:txBody>
          <a:bodyPr/>
          <a:lstStyle/>
          <a:p>
            <a:r>
              <a:rPr smtClean="0"/>
              <a:t>Most existing applications will greatly benefit with no modification.</a:t>
            </a:r>
            <a:endParaRPr lang="he-IL" dirty="0"/>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Why Transactions?</a:t>
            </a:r>
            <a:endParaRPr lang="en-US" dirty="0"/>
          </a:p>
        </p:txBody>
      </p:sp>
      <p:pic>
        <p:nvPicPr>
          <p:cNvPr id="4" name="Picture 2" descr="http://images.jupiterimages.com/common/detail/74/84/22198474.jpg"/>
          <p:cNvPicPr>
            <a:picLocks noGrp="1" noChangeAspect="1" noChangeArrowheads="1"/>
          </p:cNvPicPr>
          <p:nvPr>
            <p:ph idx="1"/>
          </p:nvPr>
        </p:nvPicPr>
        <p:blipFill>
          <a:blip r:embed="rId2"/>
          <a:srcRect/>
          <a:stretch>
            <a:fillRect/>
          </a:stretch>
        </p:blipFill>
        <p:spPr bwMode="auto">
          <a:xfrm>
            <a:off x="2071670" y="1928802"/>
            <a:ext cx="4766997" cy="3375034"/>
          </a:xfrm>
          <a:prstGeom prst="ellipse">
            <a:avLst/>
          </a:prstGeom>
          <a:ln>
            <a:noFill/>
          </a:ln>
          <a:effectLst>
            <a:softEdge rad="112500"/>
          </a:effectLst>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What is a Transaction?</a:t>
            </a:r>
            <a:endParaRPr lang="he-IL" smtClean="0"/>
          </a:p>
        </p:txBody>
      </p:sp>
      <p:sp>
        <p:nvSpPr>
          <p:cNvPr id="3" name="Text Placeholder 2"/>
          <p:cNvSpPr>
            <a:spLocks noGrp="1"/>
          </p:cNvSpPr>
          <p:nvPr>
            <p:ph idx="1"/>
          </p:nvPr>
        </p:nvSpPr>
        <p:spPr>
          <a:xfrm>
            <a:off x="381000" y="1411552"/>
            <a:ext cx="8382000" cy="914096"/>
          </a:xfrm>
        </p:spPr>
        <p:txBody>
          <a:bodyPr/>
          <a:lstStyle/>
          <a:p>
            <a:pPr algn="l" rtl="0">
              <a:defRPr/>
            </a:pPr>
            <a:r>
              <a:rPr lang="en-US" dirty="0"/>
              <a:t>A transaction is a group of operations that </a:t>
            </a:r>
            <a:r>
              <a:rPr lang="en-US" dirty="0" smtClean="0"/>
              <a:t>has </a:t>
            </a:r>
            <a:r>
              <a:rPr lang="en-US" dirty="0"/>
              <a:t>the following ACID properties</a:t>
            </a:r>
          </a:p>
        </p:txBody>
      </p:sp>
      <p:graphicFrame>
        <p:nvGraphicFramePr>
          <p:cNvPr id="5" name="Table 4"/>
          <p:cNvGraphicFramePr>
            <a:graphicFrameLocks noGrp="1"/>
          </p:cNvGraphicFramePr>
          <p:nvPr/>
        </p:nvGraphicFramePr>
        <p:xfrm>
          <a:off x="785813" y="2714625"/>
          <a:ext cx="7358062" cy="3392410"/>
        </p:xfrm>
        <a:graphic>
          <a:graphicData uri="http://schemas.openxmlformats.org/drawingml/2006/table">
            <a:tbl>
              <a:tblPr rtl="1" firstRow="1">
                <a:tableStyleId>{284E427A-3D55-4303-BF80-6455036E1DE7}</a:tableStyleId>
              </a:tblPr>
              <a:tblGrid>
                <a:gridCol w="5570537"/>
                <a:gridCol w="178752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Description</a:t>
                      </a:r>
                      <a:endParaRPr kumimoji="0" lang="en-US" sz="2000" b="1" i="0" u="none" strike="noStrike" cap="none" normalizeH="0" baseline="0" dirty="0" smtClean="0">
                        <a:ln>
                          <a:noFill/>
                        </a:ln>
                        <a:solidFill>
                          <a:srgbClr val="FFFFFF"/>
                        </a:solidFill>
                        <a:effectLst/>
                        <a:latin typeface="Arial" pitchFamily="34" charset="0"/>
                        <a:cs typeface="Arial" pitchFamily="34" charset="0"/>
                      </a:endParaRPr>
                    </a:p>
                  </a:txBody>
                  <a:tcPr marL="68881" marR="68881" marT="34441" marB="34441"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Term</a:t>
                      </a:r>
                      <a:endParaRPr kumimoji="0" lang="en-US" sz="2000" b="1" i="0" u="none" strike="noStrike" cap="none" normalizeH="0" baseline="0" dirty="0" smtClean="0">
                        <a:ln>
                          <a:noFill/>
                        </a:ln>
                        <a:solidFill>
                          <a:srgbClr val="FFFFFF"/>
                        </a:solidFill>
                        <a:effectLst/>
                        <a:latin typeface="Arial" pitchFamily="34" charset="0"/>
                        <a:cs typeface="Arial" pitchFamily="34" charset="0"/>
                      </a:endParaRPr>
                    </a:p>
                  </a:txBody>
                  <a:tcPr marL="68881" marR="68881" marT="34441" marB="34441" anchor="ctr"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Either all of the operations in the transaction succeed or none of the operations persist.</a:t>
                      </a:r>
                      <a:endParaRPr kumimoji="0" lang="en-US" sz="2000" b="0" i="0" u="none" strike="noStrike" cap="none" normalizeH="0" baseline="0" dirty="0" smtClean="0">
                        <a:ln>
                          <a:noFill/>
                        </a:ln>
                        <a:solidFill>
                          <a:srgbClr val="0000C0"/>
                        </a:solidFill>
                        <a:effectLst/>
                        <a:latin typeface="Arial" pitchFamily="34" charset="0"/>
                        <a:cs typeface="Arial" pitchFamily="34" charset="0"/>
                      </a:endParaRPr>
                    </a:p>
                  </a:txBody>
                  <a:tcPr marL="68881" marR="68881" marT="34441" marB="34441"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Atomic</a:t>
                      </a:r>
                      <a:endParaRPr kumimoji="0" lang="en-US" sz="2000" b="0" i="0" u="none" strike="noStrike" cap="none" normalizeH="0" baseline="0" smtClean="0">
                        <a:ln>
                          <a:noFill/>
                        </a:ln>
                        <a:solidFill>
                          <a:srgbClr val="0000C0"/>
                        </a:solidFill>
                        <a:effectLst/>
                        <a:latin typeface="Arial" pitchFamily="34" charset="0"/>
                        <a:cs typeface="Arial" pitchFamily="34" charset="0"/>
                      </a:endParaRPr>
                    </a:p>
                  </a:txBody>
                  <a:tcPr marL="68881" marR="68881" marT="34441" marB="34441" anchor="ctr"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If the data are consistent before the transaction begins, then they will be consistent after the transaction finishes.</a:t>
                      </a:r>
                      <a:endParaRPr kumimoji="0" lang="en-US" sz="2000" b="0" i="0" u="none" strike="noStrike" cap="none" normalizeH="0" baseline="0" dirty="0" smtClean="0">
                        <a:ln>
                          <a:noFill/>
                        </a:ln>
                        <a:solidFill>
                          <a:srgbClr val="0000C0"/>
                        </a:solidFill>
                        <a:effectLst/>
                        <a:latin typeface="Arial" pitchFamily="34" charset="0"/>
                        <a:cs typeface="Arial" pitchFamily="34" charset="0"/>
                      </a:endParaRPr>
                    </a:p>
                  </a:txBody>
                  <a:tcPr marL="68881" marR="68881" marT="34441" marB="34441"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Consistent</a:t>
                      </a:r>
                      <a:endParaRPr kumimoji="0" lang="en-US" sz="2000" b="0" i="0" u="none" strike="noStrike" cap="none" normalizeH="0" baseline="0" smtClean="0">
                        <a:ln>
                          <a:noFill/>
                        </a:ln>
                        <a:solidFill>
                          <a:srgbClr val="0000C0"/>
                        </a:solidFill>
                        <a:effectLst/>
                        <a:latin typeface="Arial" pitchFamily="34" charset="0"/>
                        <a:cs typeface="Arial" pitchFamily="34" charset="0"/>
                      </a:endParaRPr>
                    </a:p>
                  </a:txBody>
                  <a:tcPr marL="68881" marR="68881" marT="34441" marB="34441" anchor="ctr"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The effects of a transaction that is in progress are hidden from all other transactions.</a:t>
                      </a:r>
                      <a:endParaRPr kumimoji="0" lang="en-US" sz="2000" b="0" i="0" u="none" strike="noStrike" cap="none" normalizeH="0" baseline="0" smtClean="0">
                        <a:ln>
                          <a:noFill/>
                        </a:ln>
                        <a:solidFill>
                          <a:srgbClr val="0000C0"/>
                        </a:solidFill>
                        <a:effectLst/>
                        <a:latin typeface="Arial" pitchFamily="34" charset="0"/>
                        <a:cs typeface="Arial" pitchFamily="34" charset="0"/>
                      </a:endParaRPr>
                    </a:p>
                  </a:txBody>
                  <a:tcPr marL="68881" marR="68881" marT="34441" marB="34441"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Isolated </a:t>
                      </a:r>
                      <a:endParaRPr kumimoji="0" lang="en-US" sz="2000" b="0" i="0" u="none" strike="noStrike" cap="none" normalizeH="0" baseline="0" smtClean="0">
                        <a:ln>
                          <a:noFill/>
                        </a:ln>
                        <a:solidFill>
                          <a:srgbClr val="0000C0"/>
                        </a:solidFill>
                        <a:effectLst/>
                        <a:latin typeface="Arial" pitchFamily="34" charset="0"/>
                        <a:cs typeface="Arial" pitchFamily="34" charset="0"/>
                      </a:endParaRPr>
                    </a:p>
                  </a:txBody>
                  <a:tcPr marL="68881" marR="68881" marT="34441" marB="34441" anchor="ctr"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When a transaction finishes, its results are persistent and will survive a system crash.</a:t>
                      </a:r>
                      <a:endParaRPr kumimoji="0" lang="en-US" sz="2000" b="0" i="0" u="none" strike="noStrike" cap="none" normalizeH="0" baseline="0" smtClean="0">
                        <a:ln>
                          <a:noFill/>
                        </a:ln>
                        <a:solidFill>
                          <a:srgbClr val="0000C0"/>
                        </a:solidFill>
                        <a:effectLst/>
                        <a:latin typeface="Arial" pitchFamily="34" charset="0"/>
                        <a:cs typeface="Arial" pitchFamily="34" charset="0"/>
                      </a:endParaRPr>
                    </a:p>
                  </a:txBody>
                  <a:tcPr marL="68881" marR="68881" marT="34441" marB="34441"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Durable</a:t>
                      </a:r>
                      <a:endParaRPr kumimoji="0" lang="en-US" sz="2000" b="0" i="0" u="none" strike="noStrike" cap="none" normalizeH="0" baseline="0" dirty="0" smtClean="0">
                        <a:ln>
                          <a:noFill/>
                        </a:ln>
                        <a:solidFill>
                          <a:srgbClr val="0000C0"/>
                        </a:solidFill>
                        <a:effectLst/>
                        <a:latin typeface="Arial" pitchFamily="34" charset="0"/>
                        <a:cs typeface="Arial" pitchFamily="34" charset="0"/>
                      </a:endParaRPr>
                    </a:p>
                  </a:txBody>
                  <a:tcPr marL="68881" marR="68881" marT="34441" marB="34441" anchor="ctr" horzOverflow="overflow"/>
                </a:tc>
              </a:tr>
            </a:tbl>
          </a:graphicData>
        </a:graphic>
      </p:graphicFrame>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The Kernel Transaction Object</a:t>
            </a:r>
            <a:endParaRPr lang="he-IL" smtClean="0"/>
          </a:p>
        </p:txBody>
      </p:sp>
      <p:sp>
        <p:nvSpPr>
          <p:cNvPr id="3" name="Text Placeholder 2"/>
          <p:cNvSpPr>
            <a:spLocks noGrp="1"/>
          </p:cNvSpPr>
          <p:nvPr>
            <p:ph idx="1"/>
          </p:nvPr>
        </p:nvSpPr>
        <p:spPr>
          <a:xfrm>
            <a:off x="381000" y="1411552"/>
            <a:ext cx="8382000" cy="5535361"/>
          </a:xfrm>
        </p:spPr>
        <p:txBody>
          <a:bodyPr/>
          <a:lstStyle/>
          <a:p>
            <a:pPr algn="l" rtl="0">
              <a:defRPr/>
            </a:pPr>
            <a:r>
              <a:rPr lang="en-US" dirty="0" smtClean="0"/>
              <a:t>A transaction is an object that defines a logical unit of work</a:t>
            </a:r>
          </a:p>
          <a:p>
            <a:pPr algn="l" rtl="0">
              <a:defRPr/>
            </a:pPr>
            <a:r>
              <a:rPr lang="en-US" dirty="0" smtClean="0"/>
              <a:t>The transaction is alive as long as there is a handle </a:t>
            </a:r>
          </a:p>
          <a:p>
            <a:pPr algn="l" rtl="0">
              <a:defRPr/>
            </a:pPr>
            <a:r>
              <a:rPr lang="en-US" dirty="0" smtClean="0"/>
              <a:t>The transaction is active if the transaction has not yet been committed or rolled back</a:t>
            </a:r>
          </a:p>
          <a:p>
            <a:pPr algn="l" rtl="0">
              <a:defRPr/>
            </a:pPr>
            <a:r>
              <a:rPr lang="en-US" dirty="0" smtClean="0"/>
              <a:t>If all handles to it have been closed before a commit or rollback occurs, the transaction will be rolled back </a:t>
            </a:r>
          </a:p>
          <a:p>
            <a:pPr algn="l" rtl="0">
              <a:defRPr/>
            </a:pPr>
            <a:endParaRPr lang="en-US" dirty="0" smtClean="0"/>
          </a:p>
          <a:p>
            <a:pPr algn="l" rtl="0">
              <a:defRPr/>
            </a:pPr>
            <a:endParaRPr lang="he-IL" dirty="0" smtClean="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Using the KTM</a:t>
            </a:r>
            <a:endParaRPr lang="he-IL" smtClean="0"/>
          </a:p>
        </p:txBody>
      </p:sp>
      <p:sp>
        <p:nvSpPr>
          <p:cNvPr id="3" name="Text Placeholder 2"/>
          <p:cNvSpPr>
            <a:spLocks noGrp="1"/>
          </p:cNvSpPr>
          <p:nvPr>
            <p:ph idx="1"/>
          </p:nvPr>
        </p:nvSpPr>
        <p:spPr>
          <a:xfrm>
            <a:off x="381000" y="1411552"/>
            <a:ext cx="8382000" cy="5539978"/>
          </a:xfrm>
        </p:spPr>
        <p:txBody>
          <a:bodyPr/>
          <a:lstStyle/>
          <a:p>
            <a:pPr algn="l" rtl="0">
              <a:lnSpc>
                <a:spcPct val="90000"/>
              </a:lnSpc>
              <a:defRPr/>
            </a:pPr>
            <a:r>
              <a:rPr lang="en-US" sz="2800" dirty="0" smtClean="0"/>
              <a:t>The client calls </a:t>
            </a:r>
            <a:r>
              <a:rPr lang="en-US" sz="2800" dirty="0" err="1" smtClean="0">
                <a:latin typeface="Consolas" pitchFamily="49" charset="0"/>
              </a:rPr>
              <a:t>CreateTransaction</a:t>
            </a:r>
            <a:endParaRPr lang="en-US" sz="2800" dirty="0" smtClean="0">
              <a:latin typeface="Consolas" pitchFamily="49" charset="0"/>
            </a:endParaRPr>
          </a:p>
          <a:p>
            <a:pPr lvl="1" algn="l" rtl="0">
              <a:lnSpc>
                <a:spcPct val="90000"/>
              </a:lnSpc>
              <a:defRPr/>
            </a:pPr>
            <a:r>
              <a:rPr lang="en-US" sz="2400" dirty="0" smtClean="0"/>
              <a:t>The transaction can be opened or inherited by any number of processes</a:t>
            </a:r>
          </a:p>
          <a:p>
            <a:pPr lvl="1" algn="l" rtl="0">
              <a:lnSpc>
                <a:spcPct val="90000"/>
              </a:lnSpc>
              <a:defRPr/>
            </a:pPr>
            <a:r>
              <a:rPr lang="en-US" sz="2400" dirty="0" smtClean="0"/>
              <a:t>The failure of any of these processes will cause the transaction to abort</a:t>
            </a:r>
          </a:p>
          <a:p>
            <a:pPr algn="l" rtl="0">
              <a:lnSpc>
                <a:spcPct val="90000"/>
              </a:lnSpc>
              <a:defRPr/>
            </a:pPr>
            <a:r>
              <a:rPr lang="en-US" sz="2800" dirty="0" smtClean="0"/>
              <a:t>The client must pass a transaction to the resource manager explicitly</a:t>
            </a:r>
          </a:p>
          <a:p>
            <a:pPr lvl="1" algn="l" rtl="0">
              <a:lnSpc>
                <a:spcPct val="90000"/>
              </a:lnSpc>
              <a:defRPr/>
            </a:pPr>
            <a:r>
              <a:rPr lang="en-US" sz="2400" dirty="0" smtClean="0"/>
              <a:t>The client performs all its transactional operations with one or more RMs, such as transacted file systems</a:t>
            </a:r>
            <a:endParaRPr lang="en-US" sz="2000" dirty="0" smtClean="0"/>
          </a:p>
          <a:p>
            <a:pPr algn="l" rtl="0">
              <a:lnSpc>
                <a:spcPct val="90000"/>
              </a:lnSpc>
              <a:defRPr/>
            </a:pPr>
            <a:r>
              <a:rPr lang="en-US" sz="2800" dirty="0" smtClean="0"/>
              <a:t>The client calls the </a:t>
            </a:r>
            <a:r>
              <a:rPr lang="en-US" sz="2800" dirty="0" err="1" smtClean="0">
                <a:latin typeface="Consolas" pitchFamily="49" charset="0"/>
              </a:rPr>
              <a:t>CommitTransaction</a:t>
            </a:r>
            <a:r>
              <a:rPr lang="en-US" sz="2800" dirty="0" smtClean="0"/>
              <a:t> and </a:t>
            </a:r>
            <a:r>
              <a:rPr lang="en-US" sz="2800" dirty="0" err="1" smtClean="0">
                <a:latin typeface="Consolas" pitchFamily="49" charset="0"/>
              </a:rPr>
              <a:t>RollbackTransaction</a:t>
            </a:r>
            <a:r>
              <a:rPr lang="en-US" sz="2800" dirty="0" smtClean="0"/>
              <a:t> functions</a:t>
            </a:r>
          </a:p>
          <a:p>
            <a:pPr lvl="1" algn="l" rtl="0">
              <a:lnSpc>
                <a:spcPct val="90000"/>
              </a:lnSpc>
              <a:defRPr/>
            </a:pPr>
            <a:r>
              <a:rPr lang="en-US" sz="2400" dirty="0" smtClean="0"/>
              <a:t>The RM receives notifications from KTM to prepare and commit its data </a:t>
            </a:r>
          </a:p>
          <a:p>
            <a:pPr algn="l" rtl="0">
              <a:lnSpc>
                <a:spcPct val="90000"/>
              </a:lnSpc>
              <a:defRPr/>
            </a:pPr>
            <a:endParaRPr lang="he-IL" sz="2800" dirty="0"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dirty="0" smtClean="0"/>
              <a:t>Participating in MSDTC Transaction</a:t>
            </a:r>
            <a:endParaRPr lang="he-IL" sz="4400" dirty="0" smtClean="0"/>
          </a:p>
        </p:txBody>
      </p:sp>
      <p:sp>
        <p:nvSpPr>
          <p:cNvPr id="3" name="Text Placeholder 2"/>
          <p:cNvSpPr>
            <a:spLocks noGrp="1"/>
          </p:cNvSpPr>
          <p:nvPr>
            <p:ph idx="1"/>
          </p:nvPr>
        </p:nvSpPr>
        <p:spPr>
          <a:xfrm>
            <a:off x="381000" y="1411552"/>
            <a:ext cx="8382000" cy="4468916"/>
          </a:xfrm>
        </p:spPr>
        <p:txBody>
          <a:bodyPr/>
          <a:lstStyle/>
          <a:p>
            <a:pPr algn="l" rtl="0">
              <a:defRPr/>
            </a:pPr>
            <a:r>
              <a:rPr lang="en-US" dirty="0" smtClean="0"/>
              <a:t>To participate in a transaction with other RMs such as MSMQ &amp; SQL Server you need to get a handle from the DTC</a:t>
            </a:r>
          </a:p>
          <a:p>
            <a:pPr algn="l" rtl="0">
              <a:defRPr/>
            </a:pPr>
            <a:r>
              <a:rPr lang="en-US" dirty="0" smtClean="0"/>
              <a:t>Use the </a:t>
            </a:r>
            <a:r>
              <a:rPr lang="en-US" sz="2800" dirty="0" err="1" smtClean="0">
                <a:latin typeface="Consolas" pitchFamily="49" charset="0"/>
              </a:rPr>
              <a:t>IKernelTransaction</a:t>
            </a:r>
            <a:r>
              <a:rPr lang="en-US" dirty="0" smtClean="0"/>
              <a:t> interface to get the handle</a:t>
            </a:r>
          </a:p>
          <a:p>
            <a:pPr lvl="1" algn="l" rtl="0">
              <a:defRPr/>
            </a:pPr>
            <a:r>
              <a:rPr lang="en-US" dirty="0" smtClean="0"/>
              <a:t>To get the </a:t>
            </a:r>
            <a:r>
              <a:rPr lang="en-US" sz="2500" dirty="0" err="1" smtClean="0">
                <a:latin typeface="Consolas" pitchFamily="49" charset="0"/>
              </a:rPr>
              <a:t>IKernelTransaction</a:t>
            </a:r>
            <a:r>
              <a:rPr lang="en-US" dirty="0" smtClean="0"/>
              <a:t>, query the interface from the DTC </a:t>
            </a:r>
            <a:r>
              <a:rPr lang="en-US" sz="2500" dirty="0" err="1" smtClean="0">
                <a:latin typeface="Consolas" pitchFamily="49" charset="0"/>
              </a:rPr>
              <a:t>ITransaction</a:t>
            </a:r>
            <a:endParaRPr lang="en-US" sz="2500" dirty="0" smtClean="0">
              <a:latin typeface="Consolas" pitchFamily="49" charset="0"/>
            </a:endParaRPr>
          </a:p>
          <a:p>
            <a:pPr lvl="1" algn="l" rtl="0">
              <a:defRPr/>
            </a:pPr>
            <a:r>
              <a:rPr lang="en-US" sz="2500" dirty="0" err="1" smtClean="0">
                <a:latin typeface="Consolas" pitchFamily="49" charset="0"/>
              </a:rPr>
              <a:t>GetHandle</a:t>
            </a:r>
            <a:r>
              <a:rPr lang="en-US" sz="2500" dirty="0" smtClean="0">
                <a:latin typeface="Consolas" pitchFamily="49" charset="0"/>
              </a:rPr>
              <a:t>()</a:t>
            </a:r>
            <a:r>
              <a:rPr lang="en-US" dirty="0" smtClean="0"/>
              <a:t> returns the handle</a:t>
            </a:r>
          </a:p>
          <a:p>
            <a:pPr lvl="1" algn="l" rtl="0">
              <a:defRPr/>
            </a:pPr>
            <a:r>
              <a:rPr lang="en-US" dirty="0" smtClean="0"/>
              <a:t>Don’t forget to close this handle</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4" name="Rectangle 4"/>
          <p:cNvSpPr>
            <a:spLocks noGrp="1" noChangeArrowheads="1"/>
          </p:cNvSpPr>
          <p:nvPr>
            <p:ph type="title"/>
          </p:nvPr>
        </p:nvSpPr>
        <p:spPr/>
        <p:txBody>
          <a:bodyPr/>
          <a:lstStyle/>
          <a:p>
            <a:pPr>
              <a:defRPr/>
            </a:pPr>
            <a:r>
              <a:rPr lang="en-US" smtClean="0"/>
              <a:t>TxF – Improving NTFS</a:t>
            </a:r>
          </a:p>
        </p:txBody>
      </p:sp>
      <p:sp>
        <p:nvSpPr>
          <p:cNvPr id="389125" name="Rectangle 5"/>
          <p:cNvSpPr>
            <a:spLocks noGrp="1" noChangeArrowheads="1"/>
          </p:cNvSpPr>
          <p:nvPr>
            <p:ph idx="1"/>
          </p:nvPr>
        </p:nvSpPr>
        <p:spPr>
          <a:xfrm>
            <a:off x="381000" y="1411552"/>
            <a:ext cx="8382000" cy="4419671"/>
          </a:xfrm>
        </p:spPr>
        <p:txBody>
          <a:bodyPr/>
          <a:lstStyle/>
          <a:p>
            <a:pPr marL="420688" indent="-420688" algn="l" rtl="0">
              <a:defRPr/>
            </a:pPr>
            <a:r>
              <a:rPr lang="en-US" sz="2800" dirty="0" smtClean="0"/>
              <a:t>NTFS and the Registry are now full members in the rich Windows transactional infrastructure</a:t>
            </a:r>
          </a:p>
          <a:p>
            <a:pPr marL="798513" lvl="1" indent="-376238" algn="l" rtl="0">
              <a:defRPr/>
            </a:pPr>
            <a:r>
              <a:rPr lang="en-US" sz="2400" dirty="0" smtClean="0"/>
              <a:t>Create, Delete, and Update files and keys with the same atomicity, consistency, isolation, and durability that you get with SQL</a:t>
            </a:r>
          </a:p>
          <a:p>
            <a:pPr marL="798513" lvl="1" indent="-376238" algn="l" rtl="0">
              <a:defRPr/>
            </a:pPr>
            <a:r>
              <a:rPr lang="en-US" sz="2400" dirty="0" smtClean="0"/>
              <a:t>Easy Programming Model</a:t>
            </a:r>
          </a:p>
          <a:p>
            <a:pPr lvl="2" indent="-407988" algn="l" rtl="0">
              <a:defRPr/>
            </a:pPr>
            <a:r>
              <a:rPr lang="en-US" sz="2400" dirty="0" smtClean="0"/>
              <a:t>Win32</a:t>
            </a:r>
          </a:p>
          <a:p>
            <a:pPr lvl="2" indent="-407988" algn="l" rtl="0">
              <a:defRPr/>
            </a:pPr>
            <a:r>
              <a:rPr lang="en-US" sz="2400" dirty="0" smtClean="0"/>
              <a:t>COM+</a:t>
            </a:r>
          </a:p>
          <a:p>
            <a:pPr lvl="2" indent="-407988" algn="l" rtl="0">
              <a:defRPr/>
            </a:pPr>
            <a:r>
              <a:rPr lang="en-US" sz="2400" dirty="0" smtClean="0"/>
              <a:t>.NET</a:t>
            </a:r>
          </a:p>
          <a:p>
            <a:pPr marL="420688" indent="-420688" algn="l" rtl="0">
              <a:defRPr/>
            </a:pPr>
            <a:r>
              <a:rPr lang="en-US" sz="2800" dirty="0" smtClean="0"/>
              <a:t>Distributed Transacted File Operations</a:t>
            </a:r>
          </a:p>
          <a:p>
            <a:pPr marL="798513" lvl="1" indent="-376238" algn="l" rtl="0">
              <a:defRPr/>
            </a:pPr>
            <a:r>
              <a:rPr lang="en-US" sz="2400" dirty="0" smtClean="0"/>
              <a:t>In Server 2008 and Vista SP1</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defRPr/>
            </a:pPr>
            <a:r>
              <a:rPr lang="en-US" smtClean="0"/>
              <a:t>TxF Scenarios</a:t>
            </a:r>
          </a:p>
        </p:txBody>
      </p:sp>
      <p:sp>
        <p:nvSpPr>
          <p:cNvPr id="67587" name="Rectangle 3"/>
          <p:cNvSpPr>
            <a:spLocks noGrp="1" noChangeArrowheads="1"/>
          </p:cNvSpPr>
          <p:nvPr>
            <p:ph idx="1"/>
          </p:nvPr>
        </p:nvSpPr>
        <p:spPr>
          <a:xfrm>
            <a:off x="381000" y="1142984"/>
            <a:ext cx="8382000" cy="5115246"/>
          </a:xfrm>
        </p:spPr>
        <p:txBody>
          <a:bodyPr/>
          <a:lstStyle/>
          <a:p>
            <a:pPr algn="l" rtl="0">
              <a:defRPr/>
            </a:pPr>
            <a:r>
              <a:rPr lang="en-US" sz="3200" dirty="0" smtClean="0"/>
              <a:t>Why </a:t>
            </a:r>
            <a:r>
              <a:rPr lang="en-US" sz="3200" dirty="0" err="1" smtClean="0"/>
              <a:t>TxF</a:t>
            </a:r>
            <a:r>
              <a:rPr lang="en-US" sz="3200" dirty="0" smtClean="0"/>
              <a:t>?</a:t>
            </a:r>
          </a:p>
          <a:p>
            <a:pPr lvl="1" algn="l" rtl="0">
              <a:defRPr/>
            </a:pPr>
            <a:r>
              <a:rPr lang="en-US" sz="2800" dirty="0" smtClean="0"/>
              <a:t>Updating a file – ensure a series of updates to a file succeed completely or fail completely, to maintain consistency in face of application or system failures</a:t>
            </a:r>
          </a:p>
          <a:p>
            <a:pPr lvl="1" algn="l" rtl="0">
              <a:defRPr/>
            </a:pPr>
            <a:r>
              <a:rPr lang="en-US" sz="2800" dirty="0" smtClean="0"/>
              <a:t>Multi-file updates – e.g. updating a web page and all links to it</a:t>
            </a:r>
          </a:p>
          <a:p>
            <a:pPr lvl="1" algn="l" rtl="0">
              <a:defRPr/>
            </a:pPr>
            <a:r>
              <a:rPr lang="en-US" sz="2800" dirty="0" smtClean="0"/>
              <a:t>Concurrent update isolation – the reader gets a consistent view of the file even if a writer is updating the file as part of a transaction</a:t>
            </a:r>
          </a:p>
          <a:p>
            <a:pPr lvl="1" algn="l" rtl="0">
              <a:defRPr/>
            </a:pPr>
            <a:r>
              <a:rPr lang="en-US" sz="2800" dirty="0" smtClean="0"/>
              <a:t>Coordination with registry updates or other RMs (SQL DB, MSMQ, …) using the DTC</a:t>
            </a: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00042"/>
            <a:ext cx="8382000" cy="692498"/>
          </a:xfrm>
        </p:spPr>
        <p:txBody>
          <a:bodyPr/>
          <a:lstStyle/>
          <a:p>
            <a:pPr>
              <a:defRPr/>
            </a:pPr>
            <a:r>
              <a:rPr lang="en-US" sz="4400" dirty="0" smtClean="0"/>
              <a:t>Transactional Locking</a:t>
            </a:r>
            <a:br>
              <a:rPr lang="en-US" sz="4400" dirty="0" smtClean="0"/>
            </a:br>
            <a:r>
              <a:rPr lang="en-US" sz="3200" dirty="0" smtClean="0"/>
              <a:t>(Read-Committed Isolation)</a:t>
            </a:r>
            <a:endParaRPr lang="he-IL" sz="3200" dirty="0" smtClean="0"/>
          </a:p>
        </p:txBody>
      </p:sp>
      <p:sp>
        <p:nvSpPr>
          <p:cNvPr id="3" name="Content Placeholder 2"/>
          <p:cNvSpPr>
            <a:spLocks noGrp="1"/>
          </p:cNvSpPr>
          <p:nvPr>
            <p:ph idx="1"/>
          </p:nvPr>
        </p:nvSpPr>
        <p:spPr>
          <a:xfrm>
            <a:off x="381000" y="1411552"/>
            <a:ext cx="8382000" cy="4185761"/>
          </a:xfrm>
        </p:spPr>
        <p:txBody>
          <a:bodyPr/>
          <a:lstStyle/>
          <a:p>
            <a:pPr algn="l" rtl="0">
              <a:defRPr/>
            </a:pPr>
            <a:r>
              <a:rPr lang="en-US" sz="2800" dirty="0" smtClean="0"/>
              <a:t>There are four players:</a:t>
            </a:r>
          </a:p>
          <a:p>
            <a:pPr lvl="1" algn="l" rtl="0">
              <a:defRPr/>
            </a:pPr>
            <a:r>
              <a:rPr lang="en-US" sz="2400" dirty="0" smtClean="0"/>
              <a:t>Transaction Readers &amp; Transaction Readers/Writers – see the current changed state of the file in a consistent manner</a:t>
            </a:r>
          </a:p>
          <a:p>
            <a:pPr lvl="1" algn="l" rtl="0">
              <a:defRPr/>
            </a:pPr>
            <a:r>
              <a:rPr lang="en-US" sz="2400" dirty="0" smtClean="0"/>
              <a:t>Non Transaction Readers – See the last committed state</a:t>
            </a:r>
          </a:p>
          <a:p>
            <a:pPr lvl="1" algn="l" rtl="0">
              <a:defRPr/>
            </a:pPr>
            <a:r>
              <a:rPr lang="en-US" sz="2400" dirty="0" smtClean="0"/>
              <a:t>Non Transaction Readers/Writers – The file is locked and the operation fails</a:t>
            </a:r>
          </a:p>
          <a:p>
            <a:pPr algn="l" rtl="0">
              <a:defRPr/>
            </a:pPr>
            <a:r>
              <a:rPr lang="en-US" sz="2800" dirty="0" smtClean="0"/>
              <a:t>If an entity is locked by a transaction and another thread tries to modify it, the following error is returned: </a:t>
            </a:r>
            <a:r>
              <a:rPr lang="en-US" sz="2800" dirty="0" smtClean="0">
                <a:latin typeface="Consolas" pitchFamily="49" charset="0"/>
              </a:rPr>
              <a:t>ERROR_SHARING_VIOLATION</a:t>
            </a:r>
            <a:endParaRPr lang="he-IL" sz="3600" dirty="0" smtClean="0"/>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Transacted File Handles</a:t>
            </a:r>
            <a:endParaRPr lang="he-IL" smtClean="0"/>
          </a:p>
        </p:txBody>
      </p:sp>
      <p:sp>
        <p:nvSpPr>
          <p:cNvPr id="3" name="Content Placeholder 2"/>
          <p:cNvSpPr>
            <a:spLocks noGrp="1"/>
          </p:cNvSpPr>
          <p:nvPr>
            <p:ph idx="1"/>
          </p:nvPr>
        </p:nvSpPr>
        <p:spPr>
          <a:xfrm>
            <a:off x="381000" y="1411552"/>
            <a:ext cx="8382000" cy="4325800"/>
          </a:xfrm>
        </p:spPr>
        <p:txBody>
          <a:bodyPr/>
          <a:lstStyle/>
          <a:p>
            <a:pPr algn="l" rtl="0">
              <a:defRPr/>
            </a:pPr>
            <a:r>
              <a:rPr lang="en-US" dirty="0" smtClean="0"/>
              <a:t>Transactional NTFS binds a file handle to a transaction</a:t>
            </a:r>
          </a:p>
          <a:p>
            <a:pPr algn="l" rtl="0">
              <a:defRPr/>
            </a:pPr>
            <a:r>
              <a:rPr lang="en-US" dirty="0" smtClean="0"/>
              <a:t>For file operations that take a name, there are explicit transacted functions for these operations </a:t>
            </a:r>
          </a:p>
          <a:p>
            <a:pPr lvl="1" algn="l" rtl="0">
              <a:defRPr/>
            </a:pPr>
            <a:r>
              <a:rPr lang="en-US" dirty="0" smtClean="0"/>
              <a:t>For example, instead of calling</a:t>
            </a:r>
            <a:r>
              <a:rPr lang="en-US" sz="2800" dirty="0" smtClean="0">
                <a:latin typeface="Consolas" pitchFamily="49" charset="0"/>
              </a:rPr>
              <a:t> </a:t>
            </a:r>
            <a:r>
              <a:rPr lang="en-US" dirty="0" err="1" smtClean="0">
                <a:latin typeface="Consolas" pitchFamily="49" charset="0"/>
              </a:rPr>
              <a:t>CreateFile</a:t>
            </a:r>
            <a:r>
              <a:rPr lang="en-US" dirty="0" smtClean="0"/>
              <a:t>, call </a:t>
            </a:r>
            <a:r>
              <a:rPr lang="en-US" dirty="0" err="1" smtClean="0">
                <a:latin typeface="Consolas" pitchFamily="49" charset="0"/>
              </a:rPr>
              <a:t>CreateFileTransacted</a:t>
            </a:r>
            <a:endParaRPr lang="en-US" dirty="0" smtClean="0"/>
          </a:p>
          <a:p>
            <a:pPr algn="l" rtl="0">
              <a:defRPr/>
            </a:pPr>
            <a:r>
              <a:rPr lang="en-US" dirty="0" smtClean="0"/>
              <a:t>All operations using these handles are transacted operations</a:t>
            </a:r>
            <a:endParaRPr lang="he-IL" dirty="0" smtClean="0"/>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DEMO</a:t>
            </a:r>
            <a:endParaRPr lang="he-IL" dirty="0" smtClean="0"/>
          </a:p>
        </p:txBody>
      </p:sp>
      <p:sp>
        <p:nvSpPr>
          <p:cNvPr id="3" name="Content Placeholder 2"/>
          <p:cNvSpPr>
            <a:spLocks noGrp="1"/>
          </p:cNvSpPr>
          <p:nvPr>
            <p:ph type="body" idx="1"/>
          </p:nvPr>
        </p:nvSpPr>
        <p:spPr/>
        <p:txBody>
          <a:bodyPr/>
          <a:lstStyle/>
          <a:p>
            <a:pPr>
              <a:defRPr/>
            </a:pPr>
            <a:r>
              <a:rPr lang="en-US" dirty="0" smtClean="0"/>
              <a:t>Transactional NTFS</a:t>
            </a:r>
            <a:endParaRPr lang="he-IL" dirty="0" smtClean="0"/>
          </a:p>
        </p:txBody>
      </p:sp>
      <p:pic>
        <p:nvPicPr>
          <p:cNvPr id="117761" name="Picture 1"/>
          <p:cNvPicPr>
            <a:picLocks noChangeAspect="1" noChangeArrowheads="1"/>
          </p:cNvPicPr>
          <p:nvPr/>
        </p:nvPicPr>
        <p:blipFill>
          <a:blip r:embed="rId2"/>
          <a:srcRect/>
          <a:stretch>
            <a:fillRect/>
          </a:stretch>
        </p:blipFill>
        <p:spPr bwMode="auto">
          <a:xfrm>
            <a:off x="2162029" y="386177"/>
            <a:ext cx="7154247" cy="4833951"/>
          </a:xfrm>
          <a:prstGeom prst="rect">
            <a:avLst/>
          </a:prstGeom>
          <a:noFill/>
          <a:ln w="9525">
            <a:noFill/>
            <a:miter lim="800000"/>
            <a:headEnd/>
            <a:tailEnd/>
          </a:ln>
          <a:effectLst/>
          <a:scene3d>
            <a:camera prst="perspectiveContrastingLeftFacing"/>
            <a:lightRig rig="threePt" dir="t"/>
          </a:scene3d>
        </p:spPr>
      </p:pic>
    </p:spTree>
  </p:cSld>
  <p:clrMapOvr>
    <a:masterClrMapping/>
  </p:clrMapOvr>
  <p:transition>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Time Planning</a:t>
            </a:r>
            <a:endParaRPr lang="he-IL" dirty="0"/>
          </a:p>
        </p:txBody>
      </p:sp>
      <p:graphicFrame>
        <p:nvGraphicFramePr>
          <p:cNvPr id="7" name="Table 6"/>
          <p:cNvGraphicFramePr>
            <a:graphicFrameLocks noGrp="1"/>
          </p:cNvGraphicFramePr>
          <p:nvPr/>
        </p:nvGraphicFramePr>
        <p:xfrm>
          <a:off x="857224" y="1500174"/>
          <a:ext cx="7500990" cy="4268392"/>
        </p:xfrm>
        <a:graphic>
          <a:graphicData uri="http://schemas.openxmlformats.org/drawingml/2006/table">
            <a:tbl>
              <a:tblPr rtl="1" firstRow="1" bandRow="1">
                <a:tableStyleId>{F5AB1C69-6EDB-4FF4-983F-18BD219EF322}</a:tableStyleId>
              </a:tblPr>
              <a:tblGrid>
                <a:gridCol w="3750495"/>
                <a:gridCol w="3750495"/>
              </a:tblGrid>
              <a:tr h="408499">
                <a:tc>
                  <a:txBody>
                    <a:bodyPr/>
                    <a:lstStyle/>
                    <a:p>
                      <a:pPr algn="ctr" rtl="1"/>
                      <a:r>
                        <a:rPr lang="en-US" sz="2000" dirty="0" smtClean="0"/>
                        <a:t>Description</a:t>
                      </a:r>
                      <a:endParaRPr lang="he-IL" sz="2000" dirty="0"/>
                    </a:p>
                  </a:txBody>
                  <a:tcPr anchor="ctr"/>
                </a:tc>
                <a:tc>
                  <a:txBody>
                    <a:bodyPr/>
                    <a:lstStyle/>
                    <a:p>
                      <a:pPr algn="ctr" rtl="1"/>
                      <a:r>
                        <a:rPr lang="en-US" sz="2000" dirty="0" smtClean="0"/>
                        <a:t>Time</a:t>
                      </a:r>
                      <a:endParaRPr lang="he-IL" sz="2000" dirty="0"/>
                    </a:p>
                  </a:txBody>
                  <a:tcPr anchor="ctr"/>
                </a:tc>
              </a:tr>
              <a:tr h="408499">
                <a:tc>
                  <a:txBody>
                    <a:bodyPr/>
                    <a:lstStyle/>
                    <a:p>
                      <a:pPr algn="ctr" rtl="1"/>
                      <a:r>
                        <a:rPr lang="en-US" sz="2000" dirty="0" smtClean="0"/>
                        <a:t>Introduction</a:t>
                      </a:r>
                      <a:endParaRPr lang="he-IL" sz="2000" dirty="0"/>
                    </a:p>
                  </a:txBody>
                  <a:tcPr anchor="ctr"/>
                </a:tc>
                <a:tc>
                  <a:txBody>
                    <a:bodyPr/>
                    <a:lstStyle/>
                    <a:p>
                      <a:pPr algn="ctr" rtl="1"/>
                      <a:r>
                        <a:rPr lang="en-US" sz="2000" dirty="0" smtClean="0"/>
                        <a:t>09:00</a:t>
                      </a:r>
                      <a:r>
                        <a:rPr lang="en-US" sz="2000" baseline="0" dirty="0" smtClean="0"/>
                        <a:t> – 09:15</a:t>
                      </a:r>
                      <a:endParaRPr lang="he-IL" sz="2000" dirty="0"/>
                    </a:p>
                  </a:txBody>
                  <a:tcPr anchor="ctr"/>
                </a:tc>
              </a:tr>
              <a:tr h="408499">
                <a:tc>
                  <a:txBody>
                    <a:bodyPr/>
                    <a:lstStyle/>
                    <a:p>
                      <a:pPr algn="ctr" rtl="1"/>
                      <a:r>
                        <a:rPr lang="en-US" sz="2000" dirty="0" smtClean="0"/>
                        <a:t>Key Changes</a:t>
                      </a:r>
                      <a:endParaRPr lang="he-IL" sz="2000" dirty="0"/>
                    </a:p>
                  </a:txBody>
                  <a:tcPr anchor="ctr"/>
                </a:tc>
                <a:tc>
                  <a:txBody>
                    <a:bodyPr/>
                    <a:lstStyle/>
                    <a:p>
                      <a:pPr algn="ctr" rtl="1"/>
                      <a:r>
                        <a:rPr lang="en-US" sz="2000" dirty="0" smtClean="0"/>
                        <a:t>09:15 – 09:45</a:t>
                      </a:r>
                      <a:endParaRPr lang="he-IL" sz="2000" dirty="0"/>
                    </a:p>
                  </a:txBody>
                  <a:tcPr anchor="ctr"/>
                </a:tc>
              </a:tr>
              <a:tr h="708065">
                <a:tc>
                  <a:txBody>
                    <a:bodyPr/>
                    <a:lstStyle/>
                    <a:p>
                      <a:pPr algn="ctr" rtl="1"/>
                      <a:r>
                        <a:rPr lang="en-US" sz="2000" dirty="0" smtClean="0"/>
                        <a:t>Restart</a:t>
                      </a:r>
                      <a:r>
                        <a:rPr lang="en-US" sz="2000" baseline="0" dirty="0" smtClean="0"/>
                        <a:t> Manager</a:t>
                      </a:r>
                    </a:p>
                    <a:p>
                      <a:pPr algn="ctr" rtl="1"/>
                      <a:r>
                        <a:rPr lang="en-US" sz="2000" baseline="0" dirty="0" smtClean="0"/>
                        <a:t>Kernel Transaction Manager</a:t>
                      </a:r>
                      <a:endParaRPr lang="he-IL" sz="2000" dirty="0"/>
                    </a:p>
                  </a:txBody>
                  <a:tcPr anchor="ctr"/>
                </a:tc>
                <a:tc>
                  <a:txBody>
                    <a:bodyPr/>
                    <a:lstStyle/>
                    <a:p>
                      <a:pPr algn="ctr" rtl="1"/>
                      <a:r>
                        <a:rPr lang="en-US" sz="2000" dirty="0" smtClean="0"/>
                        <a:t>09:45 – 11:15</a:t>
                      </a:r>
                      <a:endParaRPr lang="he-IL" sz="2000" dirty="0"/>
                    </a:p>
                  </a:txBody>
                  <a:tcPr anchor="ctr"/>
                </a:tc>
              </a:tr>
              <a:tr h="449349">
                <a:tc>
                  <a:txBody>
                    <a:bodyPr/>
                    <a:lstStyle/>
                    <a:p>
                      <a:pPr algn="ctr" rtl="1"/>
                      <a:r>
                        <a:rPr lang="en-US" sz="2000" dirty="0" smtClean="0"/>
                        <a:t>Coffee</a:t>
                      </a:r>
                      <a:r>
                        <a:rPr lang="en-US" sz="2000" baseline="0" dirty="0" smtClean="0"/>
                        <a:t> Break</a:t>
                      </a:r>
                      <a:endParaRPr lang="he-IL" sz="2000" dirty="0"/>
                    </a:p>
                  </a:txBody>
                  <a:tcPr anchor="ctr"/>
                </a:tc>
                <a:tc>
                  <a:txBody>
                    <a:bodyPr/>
                    <a:lstStyle/>
                    <a:p>
                      <a:pPr algn="ctr" rtl="1"/>
                      <a:r>
                        <a:rPr lang="en-US" sz="2000" dirty="0" smtClean="0"/>
                        <a:t>11:15</a:t>
                      </a:r>
                      <a:r>
                        <a:rPr lang="en-US" sz="2000" baseline="0" dirty="0" smtClean="0"/>
                        <a:t> – 11:30</a:t>
                      </a:r>
                      <a:endParaRPr lang="he-IL" sz="2000" dirty="0"/>
                    </a:p>
                  </a:txBody>
                  <a:tcPr anchor="ctr"/>
                </a:tc>
              </a:tr>
              <a:tr h="958604">
                <a:tc>
                  <a:txBody>
                    <a:bodyPr/>
                    <a:lstStyle/>
                    <a:p>
                      <a:pPr algn="ctr" rtl="1"/>
                      <a:r>
                        <a:rPr lang="en-US" sz="2000" dirty="0" smtClean="0"/>
                        <a:t>Threading and Synchronization</a:t>
                      </a:r>
                    </a:p>
                    <a:p>
                      <a:pPr algn="ctr" rtl="1"/>
                      <a:r>
                        <a:rPr lang="en-US" sz="2000" dirty="0" smtClean="0"/>
                        <a:t>I/O and Networking</a:t>
                      </a:r>
                    </a:p>
                    <a:p>
                      <a:pPr algn="ctr" rtl="1"/>
                      <a:r>
                        <a:rPr lang="en-US" sz="2000" dirty="0" smtClean="0"/>
                        <a:t>Management</a:t>
                      </a:r>
                      <a:endParaRPr lang="he-IL" sz="2000" dirty="0"/>
                    </a:p>
                  </a:txBody>
                  <a:tcPr anchor="ctr"/>
                </a:tc>
                <a:tc>
                  <a:txBody>
                    <a:bodyPr/>
                    <a:lstStyle/>
                    <a:p>
                      <a:pPr algn="ctr" rtl="1"/>
                      <a:r>
                        <a:rPr lang="en-US" sz="2000" dirty="0" smtClean="0"/>
                        <a:t>11:30 – 13:00</a:t>
                      </a:r>
                      <a:endParaRPr lang="he-IL" sz="2000" dirty="0"/>
                    </a:p>
                  </a:txBody>
                  <a:tcPr anchor="ctr"/>
                </a:tc>
              </a:tr>
              <a:tr h="471142">
                <a:tc>
                  <a:txBody>
                    <a:bodyPr/>
                    <a:lstStyle/>
                    <a:p>
                      <a:pPr algn="ctr" rtl="1"/>
                      <a:r>
                        <a:rPr lang="en-US" sz="2000" dirty="0" smtClean="0"/>
                        <a:t>Coffee</a:t>
                      </a:r>
                      <a:r>
                        <a:rPr lang="en-US" sz="2000" baseline="0" dirty="0" smtClean="0"/>
                        <a:t> Break</a:t>
                      </a:r>
                      <a:endParaRPr lang="he-IL" sz="2000" dirty="0"/>
                    </a:p>
                  </a:txBody>
                  <a:tcPr anchor="ctr"/>
                </a:tc>
                <a:tc>
                  <a:txBody>
                    <a:bodyPr/>
                    <a:lstStyle/>
                    <a:p>
                      <a:pPr algn="ctr" rtl="1"/>
                      <a:r>
                        <a:rPr lang="en-US" sz="2000" dirty="0" smtClean="0"/>
                        <a:t>13:00 – 13:10</a:t>
                      </a:r>
                      <a:endParaRPr lang="he-IL" sz="2000" dirty="0"/>
                    </a:p>
                  </a:txBody>
                  <a:tcPr anchor="ctr"/>
                </a:tc>
              </a:tr>
              <a:tr h="408499">
                <a:tc>
                  <a:txBody>
                    <a:bodyPr/>
                    <a:lstStyle/>
                    <a:p>
                      <a:pPr algn="ctr" rtl="1"/>
                      <a:r>
                        <a:rPr lang="en-US" sz="2000" dirty="0" smtClean="0"/>
                        <a:t>IIS 7.0</a:t>
                      </a:r>
                      <a:endParaRPr lang="he-IL" sz="2000" dirty="0"/>
                    </a:p>
                  </a:txBody>
                  <a:tcPr anchor="ctr"/>
                </a:tc>
                <a:tc>
                  <a:txBody>
                    <a:bodyPr/>
                    <a:lstStyle/>
                    <a:p>
                      <a:pPr algn="ctr" rtl="1"/>
                      <a:r>
                        <a:rPr lang="en-US" sz="2000" dirty="0" smtClean="0"/>
                        <a:t>13:10 – 14:00</a:t>
                      </a:r>
                      <a:endParaRPr lang="he-IL" sz="2000" dirty="0"/>
                    </a:p>
                  </a:txBody>
                  <a:tcPr anchor="ctr"/>
                </a:tc>
              </a:tr>
            </a:tbl>
          </a:graphicData>
        </a:graphic>
      </p:graphicFrame>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Notes on Transactional NTFS</a:t>
            </a:r>
            <a:endParaRPr lang="he-IL" dirty="0" smtClean="0"/>
          </a:p>
        </p:txBody>
      </p:sp>
      <p:sp>
        <p:nvSpPr>
          <p:cNvPr id="3" name="Content Placeholder 2"/>
          <p:cNvSpPr>
            <a:spLocks noGrp="1"/>
          </p:cNvSpPr>
          <p:nvPr>
            <p:ph idx="1"/>
          </p:nvPr>
        </p:nvSpPr>
        <p:spPr>
          <a:xfrm>
            <a:off x="381000" y="1411552"/>
            <a:ext cx="8382000" cy="4813625"/>
          </a:xfrm>
        </p:spPr>
        <p:txBody>
          <a:bodyPr/>
          <a:lstStyle/>
          <a:p>
            <a:pPr algn="l" rtl="0">
              <a:spcBef>
                <a:spcPts val="1200"/>
              </a:spcBef>
              <a:defRPr/>
            </a:pPr>
            <a:r>
              <a:rPr lang="en-US" sz="2800" dirty="0" smtClean="0"/>
              <a:t>Close the file handle before a transaction commits or rolls back </a:t>
            </a:r>
          </a:p>
          <a:p>
            <a:pPr lvl="1" algn="l" rtl="0">
              <a:spcBef>
                <a:spcPts val="1200"/>
              </a:spcBef>
              <a:defRPr/>
            </a:pPr>
            <a:r>
              <a:rPr lang="en-US" sz="2400" dirty="0" smtClean="0"/>
              <a:t>The system invalidates the handles when a transaction ends</a:t>
            </a:r>
            <a:endParaRPr lang="en-US" sz="1600" dirty="0" smtClean="0"/>
          </a:p>
          <a:p>
            <a:pPr algn="l" rtl="0">
              <a:spcBef>
                <a:spcPts val="1200"/>
              </a:spcBef>
              <a:defRPr/>
            </a:pPr>
            <a:r>
              <a:rPr lang="en-US" sz="2800" dirty="0" smtClean="0"/>
              <a:t>A file is viewed as a unit of storage</a:t>
            </a:r>
          </a:p>
          <a:p>
            <a:pPr algn="l" rtl="0">
              <a:spcBef>
                <a:spcPts val="1200"/>
              </a:spcBef>
              <a:defRPr/>
            </a:pPr>
            <a:r>
              <a:rPr lang="en-US" sz="2800" dirty="0" smtClean="0"/>
              <a:t>Memory mapped I/O is transparent and consistent with the regular file I/O</a:t>
            </a:r>
          </a:p>
          <a:p>
            <a:pPr algn="l" rtl="0">
              <a:spcBef>
                <a:spcPts val="1200"/>
              </a:spcBef>
              <a:defRPr/>
            </a:pPr>
            <a:r>
              <a:rPr lang="en-US" sz="2800" dirty="0" smtClean="0"/>
              <a:t>An application must flush and close an opened section before committing a transaction</a:t>
            </a:r>
          </a:p>
          <a:p>
            <a:pPr lvl="1" algn="l" rtl="0">
              <a:spcBef>
                <a:spcPts val="1200"/>
              </a:spcBef>
              <a:defRPr/>
            </a:pPr>
            <a:r>
              <a:rPr lang="en-US" sz="2400" dirty="0" smtClean="0"/>
              <a:t>This means that to some extent, in-memory operations are transactional as well!</a:t>
            </a: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en-US" smtClean="0"/>
              <a:t>Gotchas</a:t>
            </a:r>
          </a:p>
        </p:txBody>
      </p:sp>
      <p:sp>
        <p:nvSpPr>
          <p:cNvPr id="76803" name="Rectangle 3"/>
          <p:cNvSpPr>
            <a:spLocks noGrp="1" noChangeArrowheads="1"/>
          </p:cNvSpPr>
          <p:nvPr>
            <p:ph idx="1"/>
          </p:nvPr>
        </p:nvSpPr>
        <p:spPr>
          <a:xfrm>
            <a:off x="381000" y="1411552"/>
            <a:ext cx="8382000" cy="4561249"/>
          </a:xfrm>
        </p:spPr>
        <p:txBody>
          <a:bodyPr/>
          <a:lstStyle/>
          <a:p>
            <a:pPr algn="l" rtl="0">
              <a:lnSpc>
                <a:spcPct val="80000"/>
              </a:lnSpc>
              <a:defRPr/>
            </a:pPr>
            <a:r>
              <a:rPr lang="en-US" sz="2400" dirty="0" smtClean="0"/>
              <a:t>A file or directory created within a transaction is not visible outside the transaction</a:t>
            </a:r>
          </a:p>
          <a:p>
            <a:pPr lvl="1" algn="l" rtl="0">
              <a:lnSpc>
                <a:spcPct val="80000"/>
              </a:lnSpc>
              <a:defRPr/>
            </a:pPr>
            <a:r>
              <a:rPr lang="en-US" sz="1800" dirty="0" smtClean="0"/>
              <a:t>Attempting to create another file or directory with the same name results in ERROR_TRANSACTIONAL_CONFLICT</a:t>
            </a:r>
          </a:p>
          <a:p>
            <a:pPr algn="l" rtl="0">
              <a:lnSpc>
                <a:spcPct val="80000"/>
              </a:lnSpc>
              <a:defRPr/>
            </a:pPr>
            <a:r>
              <a:rPr lang="en-US" sz="2400" dirty="0" smtClean="0"/>
              <a:t>Transaction state:</a:t>
            </a:r>
          </a:p>
          <a:p>
            <a:pPr lvl="1" algn="l" rtl="0">
              <a:lnSpc>
                <a:spcPct val="80000"/>
              </a:lnSpc>
              <a:defRPr/>
            </a:pPr>
            <a:r>
              <a:rPr lang="en-US" sz="1800" dirty="0" smtClean="0"/>
              <a:t>Non-transacted readers get a snapshot of the file</a:t>
            </a:r>
          </a:p>
          <a:p>
            <a:pPr lvl="1" algn="l" rtl="0">
              <a:lnSpc>
                <a:spcPct val="80000"/>
              </a:lnSpc>
              <a:defRPr/>
            </a:pPr>
            <a:r>
              <a:rPr lang="en-US" sz="1800" dirty="0" smtClean="0"/>
              <a:t>Transacted readers within the transaction get an updated view of the file for this transaction</a:t>
            </a:r>
          </a:p>
          <a:p>
            <a:pPr lvl="1" algn="l" rtl="0">
              <a:lnSpc>
                <a:spcPct val="80000"/>
              </a:lnSpc>
              <a:defRPr/>
            </a:pPr>
            <a:r>
              <a:rPr lang="en-US" sz="1800" dirty="0" smtClean="0"/>
              <a:t>Transacted readers fail for a file that has a non-transacted writer</a:t>
            </a:r>
          </a:p>
          <a:p>
            <a:pPr lvl="1" algn="l" rtl="0">
              <a:lnSpc>
                <a:spcPct val="80000"/>
              </a:lnSpc>
              <a:defRPr/>
            </a:pPr>
            <a:r>
              <a:rPr lang="en-US" sz="1800" dirty="0" smtClean="0"/>
              <a:t>Only a single transacted writer is supported</a:t>
            </a:r>
          </a:p>
          <a:p>
            <a:pPr algn="l" rtl="0">
              <a:lnSpc>
                <a:spcPct val="80000"/>
              </a:lnSpc>
              <a:defRPr/>
            </a:pPr>
            <a:r>
              <a:rPr lang="en-US" sz="2400" dirty="0" smtClean="0"/>
              <a:t>Modifying a file does not lock its directory</a:t>
            </a:r>
          </a:p>
          <a:p>
            <a:pPr algn="l" rtl="0">
              <a:lnSpc>
                <a:spcPct val="80000"/>
              </a:lnSpc>
              <a:defRPr/>
            </a:pPr>
            <a:r>
              <a:rPr lang="en-US" sz="2400" dirty="0" smtClean="0"/>
              <a:t>Named streams are transactional at the file level, not at the stream level</a:t>
            </a:r>
          </a:p>
          <a:p>
            <a:pPr algn="l" rtl="0">
              <a:lnSpc>
                <a:spcPct val="80000"/>
              </a:lnSpc>
              <a:defRPr/>
            </a:pPr>
            <a:r>
              <a:rPr lang="en-US" sz="2400" dirty="0" smtClean="0"/>
              <a:t>Compression changes are not transacted</a:t>
            </a:r>
          </a:p>
          <a:p>
            <a:pPr algn="l" rtl="0">
              <a:lnSpc>
                <a:spcPct val="80000"/>
              </a:lnSpc>
              <a:defRPr/>
            </a:pPr>
            <a:r>
              <a:rPr lang="en-US" sz="2400" dirty="0" smtClean="0"/>
              <a:t>Reparse point changes are transacted</a:t>
            </a: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txBox="1">
            <a:spLocks noGrp="1"/>
          </p:cNvSpPr>
          <p:nvPr/>
        </p:nvSpPr>
        <p:spPr bwMode="auto">
          <a:xfrm>
            <a:off x="6845300" y="6445250"/>
            <a:ext cx="2133600" cy="476250"/>
          </a:xfrm>
          <a:prstGeom prst="rect">
            <a:avLst/>
          </a:prstGeom>
          <a:noFill/>
          <a:ln w="9525">
            <a:noFill/>
            <a:miter lim="800000"/>
            <a:headEnd/>
            <a:tailEnd/>
          </a:ln>
        </p:spPr>
        <p:txBody>
          <a:bodyPr/>
          <a:lstStyle/>
          <a:p>
            <a:pPr algn="r" rtl="1">
              <a:spcBef>
                <a:spcPct val="0"/>
              </a:spcBef>
            </a:pPr>
            <a:fld id="{CC27FF8A-B768-494D-8EC4-A9F2C8434C55}" type="slidenum">
              <a:rPr lang="he-IL" sz="1800">
                <a:effectLst/>
              </a:rPr>
              <a:pPr algn="r" rtl="1">
                <a:spcBef>
                  <a:spcPct val="0"/>
                </a:spcBef>
              </a:pPr>
              <a:t>42</a:t>
            </a:fld>
            <a:endParaRPr lang="en-US" sz="1800">
              <a:effectLst/>
            </a:endParaRPr>
          </a:p>
        </p:txBody>
      </p:sp>
      <p:sp>
        <p:nvSpPr>
          <p:cNvPr id="501762" name="Rectangle 2"/>
          <p:cNvSpPr>
            <a:spLocks noGrp="1" noChangeArrowheads="1"/>
          </p:cNvSpPr>
          <p:nvPr>
            <p:ph type="title"/>
          </p:nvPr>
        </p:nvSpPr>
        <p:spPr/>
        <p:txBody>
          <a:bodyPr/>
          <a:lstStyle/>
          <a:p>
            <a:pPr>
              <a:defRPr/>
            </a:pPr>
            <a:r>
              <a:rPr lang="en-US" dirty="0" err="1" smtClean="0"/>
              <a:t>TxR</a:t>
            </a:r>
            <a:r>
              <a:rPr lang="en-US" dirty="0" smtClean="0"/>
              <a:t> (Registry)</a:t>
            </a:r>
          </a:p>
        </p:txBody>
      </p:sp>
      <p:sp>
        <p:nvSpPr>
          <p:cNvPr id="501763" name="Rectangle 3"/>
          <p:cNvSpPr>
            <a:spLocks noGrp="1" noChangeArrowheads="1"/>
          </p:cNvSpPr>
          <p:nvPr>
            <p:ph idx="1"/>
          </p:nvPr>
        </p:nvSpPr>
        <p:spPr>
          <a:xfrm>
            <a:off x="381000" y="1411552"/>
            <a:ext cx="8382000" cy="4284250"/>
          </a:xfrm>
        </p:spPr>
        <p:txBody>
          <a:bodyPr/>
          <a:lstStyle/>
          <a:p>
            <a:pPr algn="l" rtl="0">
              <a:defRPr/>
            </a:pPr>
            <a:r>
              <a:rPr lang="en-US" sz="2800" dirty="0" smtClean="0"/>
              <a:t>Needed for “all or none” semantics when changing a group of settings</a:t>
            </a:r>
          </a:p>
          <a:p>
            <a:pPr algn="l" rtl="0">
              <a:defRPr/>
            </a:pPr>
            <a:r>
              <a:rPr lang="en-US" sz="2800" dirty="0" smtClean="0"/>
              <a:t>Adds ACID semantics to group of registry operations </a:t>
            </a:r>
          </a:p>
          <a:p>
            <a:pPr algn="l" rtl="0">
              <a:defRPr/>
            </a:pPr>
            <a:r>
              <a:rPr lang="en-US" sz="2800" dirty="0" smtClean="0"/>
              <a:t>Integrates with </a:t>
            </a:r>
            <a:r>
              <a:rPr lang="en-US" sz="2800" dirty="0" err="1" smtClean="0"/>
              <a:t>TxF</a:t>
            </a:r>
            <a:r>
              <a:rPr lang="en-US" sz="2800" dirty="0" smtClean="0"/>
              <a:t> and any other Resource Manager which participates in KTM transactions</a:t>
            </a:r>
          </a:p>
          <a:p>
            <a:pPr lvl="1" algn="l" rtl="0">
              <a:defRPr/>
            </a:pPr>
            <a:r>
              <a:rPr lang="en-US" dirty="0" smtClean="0"/>
              <a:t>A transaction can span across FS and Registry operations </a:t>
            </a:r>
          </a:p>
          <a:p>
            <a:pPr algn="l" rtl="0">
              <a:defRPr/>
            </a:pPr>
            <a:r>
              <a:rPr lang="en-US" sz="2800" dirty="0" smtClean="0"/>
              <a:t>Provides easier way for apps to clean up on error path</a:t>
            </a:r>
            <a:endParaRPr lang="en-US" sz="4000" dirty="0" smtClean="0"/>
          </a:p>
        </p:txBody>
      </p:sp>
      <p:sp>
        <p:nvSpPr>
          <p:cNvPr id="501768" name="Text Box 8"/>
          <p:cNvSpPr txBox="1">
            <a:spLocks noChangeArrowheads="1"/>
          </p:cNvSpPr>
          <p:nvPr/>
        </p:nvSpPr>
        <p:spPr bwMode="auto">
          <a:xfrm>
            <a:off x="1279525" y="5570538"/>
            <a:ext cx="184150" cy="403225"/>
          </a:xfrm>
          <a:prstGeom prst="rect">
            <a:avLst/>
          </a:prstGeom>
          <a:noFill/>
          <a:ln w="12700" algn="ctr">
            <a:noFill/>
            <a:miter lim="800000"/>
            <a:headEnd/>
            <a:tailEnd/>
          </a:ln>
          <a:effectLst/>
        </p:spPr>
        <p:txBody>
          <a:bodyPr wrap="none">
            <a:spAutoFit/>
          </a:bodyPr>
          <a:lstStyle/>
          <a:p>
            <a:pPr algn="r" rtl="1" fontAlgn="auto">
              <a:spcBef>
                <a:spcPts val="0"/>
              </a:spcBef>
              <a:spcAft>
                <a:spcPts val="0"/>
              </a:spcAft>
              <a:defRPr/>
            </a:pPr>
            <a:endParaRPr lang="he-IL" sz="1800">
              <a:effectLst>
                <a:outerShdw blurRad="38100" dist="38100" dir="2700000" algn="tl">
                  <a:srgbClr val="000000"/>
                </a:outerShdw>
              </a:effectLst>
              <a:latin typeface="+mn-lt"/>
              <a:cs typeface="+mn-cs"/>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1490" y="357166"/>
            <a:ext cx="8229600" cy="868362"/>
          </a:xfrm>
        </p:spPr>
        <p:txBody>
          <a:bodyPr/>
          <a:lstStyle/>
          <a:p>
            <a:pPr eaLnBrk="1" hangingPunct="1">
              <a:defRPr/>
            </a:pPr>
            <a:r>
              <a:rPr lang="en-US" sz="4000" dirty="0" smtClean="0"/>
              <a:t>Write Your Own Transaction Manager &amp; Resource Manager</a:t>
            </a:r>
            <a:endParaRPr lang="he-IL" sz="4000" dirty="0" smtClean="0"/>
          </a:p>
        </p:txBody>
      </p:sp>
      <p:sp>
        <p:nvSpPr>
          <p:cNvPr id="3" name="Text Placeholder 2"/>
          <p:cNvSpPr>
            <a:spLocks noGrp="1"/>
          </p:cNvSpPr>
          <p:nvPr>
            <p:ph type="body" idx="4294967295"/>
          </p:nvPr>
        </p:nvSpPr>
        <p:spPr>
          <a:xfrm>
            <a:off x="342928" y="1295400"/>
            <a:ext cx="8229600" cy="4830763"/>
          </a:xfrm>
        </p:spPr>
        <p:txBody>
          <a:bodyPr/>
          <a:lstStyle/>
          <a:p>
            <a:pPr algn="l" rtl="0" eaLnBrk="1" hangingPunct="1">
              <a:defRPr/>
            </a:pPr>
            <a:r>
              <a:rPr lang="en-US" dirty="0" smtClean="0"/>
              <a:t>If you are writing a transactional service or component or if you need to monitor the state of a kernel transaction, you need to create a resource manager (RM)</a:t>
            </a:r>
          </a:p>
          <a:p>
            <a:pPr algn="l" rtl="0" eaLnBrk="1" hangingPunct="1">
              <a:defRPr/>
            </a:pPr>
            <a:r>
              <a:rPr lang="en-US" dirty="0" smtClean="0"/>
              <a:t>To write a resource manager, you must create multiple kernel objects:</a:t>
            </a:r>
          </a:p>
          <a:p>
            <a:pPr lvl="1" algn="l" rtl="0" eaLnBrk="1" hangingPunct="1">
              <a:defRPr/>
            </a:pPr>
            <a:r>
              <a:rPr lang="en-US" dirty="0" smtClean="0"/>
              <a:t>Transaction Manager (TM) objects </a:t>
            </a:r>
          </a:p>
          <a:p>
            <a:pPr lvl="1" algn="l" rtl="0" eaLnBrk="1" hangingPunct="1">
              <a:defRPr/>
            </a:pPr>
            <a:r>
              <a:rPr lang="en-US" dirty="0" smtClean="0"/>
              <a:t>Resource Manager objects </a:t>
            </a:r>
          </a:p>
          <a:p>
            <a:pPr lvl="1" algn="l" rtl="0" eaLnBrk="1" hangingPunct="1">
              <a:defRPr/>
            </a:pPr>
            <a:r>
              <a:rPr lang="en-US" dirty="0" smtClean="0"/>
              <a:t>Enlistment objects </a:t>
            </a:r>
          </a:p>
          <a:p>
            <a:pPr algn="l" rtl="0" eaLnBrk="1" hangingPunct="1">
              <a:defRPr/>
            </a:pPr>
            <a:r>
              <a:rPr lang="en-US" dirty="0" smtClean="0"/>
              <a:t>See MSDN for more advanced details</a:t>
            </a:r>
            <a:endParaRPr lang="he-IL" dirty="0" smtClean="0"/>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Adding Things Up</a:t>
            </a:r>
            <a:endParaRPr lang="he-IL" dirty="0" smtClean="0"/>
          </a:p>
        </p:txBody>
      </p:sp>
      <p:sp>
        <p:nvSpPr>
          <p:cNvPr id="3" name="Content Placeholder 2"/>
          <p:cNvSpPr>
            <a:spLocks noGrp="1"/>
          </p:cNvSpPr>
          <p:nvPr>
            <p:ph idx="1"/>
          </p:nvPr>
        </p:nvSpPr>
        <p:spPr>
          <a:xfrm>
            <a:off x="381000" y="1411552"/>
            <a:ext cx="8382000" cy="3605602"/>
          </a:xfrm>
        </p:spPr>
        <p:txBody>
          <a:bodyPr/>
          <a:lstStyle/>
          <a:p>
            <a:pPr algn="l" rtl="0">
              <a:defRPr/>
            </a:pPr>
            <a:r>
              <a:rPr lang="en-US" dirty="0" smtClean="0"/>
              <a:t>Dealing with errors &amp; exceptions is hard</a:t>
            </a:r>
          </a:p>
          <a:p>
            <a:pPr lvl="1" algn="l" rtl="0">
              <a:defRPr/>
            </a:pPr>
            <a:r>
              <a:rPr lang="en-US" dirty="0" smtClean="0"/>
              <a:t>Programmers usually don’t do that well</a:t>
            </a:r>
          </a:p>
          <a:p>
            <a:pPr lvl="1" algn="l" rtl="0">
              <a:defRPr/>
            </a:pPr>
            <a:r>
              <a:rPr lang="en-US" dirty="0" smtClean="0"/>
              <a:t>With transactions, just code the happy path!</a:t>
            </a:r>
          </a:p>
          <a:p>
            <a:pPr algn="l" rtl="0">
              <a:defRPr/>
            </a:pPr>
            <a:r>
              <a:rPr lang="en-US" dirty="0" smtClean="0"/>
              <a:t>What is the state of the application now?</a:t>
            </a:r>
          </a:p>
          <a:p>
            <a:pPr lvl="1" algn="l" rtl="0">
              <a:defRPr/>
            </a:pPr>
            <a:r>
              <a:rPr lang="en-US" dirty="0" smtClean="0"/>
              <a:t>The answer is: use transactions – the state is always consistent!</a:t>
            </a:r>
          </a:p>
          <a:p>
            <a:pPr algn="l" rtl="0">
              <a:buFontTx/>
              <a:buNone/>
              <a:defRPr/>
            </a:pPr>
            <a:r>
              <a:rPr lang="en-US" dirty="0" smtClean="0"/>
              <a:t>	</a:t>
            </a:r>
            <a:endParaRPr lang="he-IL" dirty="0" smtClean="0"/>
          </a:p>
        </p:txBody>
      </p:sp>
      <p:sp>
        <p:nvSpPr>
          <p:cNvPr id="4" name="Rectangle 3"/>
          <p:cNvSpPr/>
          <p:nvPr/>
        </p:nvSpPr>
        <p:spPr>
          <a:xfrm>
            <a:off x="617510" y="4929198"/>
            <a:ext cx="7597828" cy="584776"/>
          </a:xfrm>
          <a:prstGeom prst="rect">
            <a:avLst/>
          </a:prstGeom>
        </p:spPr>
        <p:style>
          <a:lnRef idx="0">
            <a:schemeClr val="dk1"/>
          </a:lnRef>
          <a:fillRef idx="3">
            <a:schemeClr val="dk1"/>
          </a:fillRef>
          <a:effectRef idx="3">
            <a:schemeClr val="dk1"/>
          </a:effectRef>
          <a:fontRef idx="minor">
            <a:schemeClr val="lt1"/>
          </a:fontRef>
        </p:style>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Bef>
                <a:spcPts val="0"/>
              </a:spcBef>
              <a:spcAft>
                <a:spcPts val="0"/>
              </a:spcAft>
              <a:defRPr/>
            </a:pP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Transaction = Retry </a:t>
            </a:r>
            <a:r>
              <a:rPr lang="en-US"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BoundarY</a:t>
            </a:r>
            <a:endParaRPr lang="he-IL"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929066"/>
            <a:ext cx="7772400" cy="1362075"/>
          </a:xfrm>
        </p:spPr>
        <p:txBody>
          <a:bodyPr/>
          <a:lstStyle/>
          <a:p>
            <a:r>
              <a:rPr lang="en-US" dirty="0" smtClean="0"/>
              <a:t>Threading and synchronization</a:t>
            </a:r>
            <a:endParaRPr lang="he-IL" dirty="0"/>
          </a:p>
        </p:txBody>
      </p:sp>
      <p:grpSp>
        <p:nvGrpSpPr>
          <p:cNvPr id="3" name="Diagram group"/>
          <p:cNvGrpSpPr/>
          <p:nvPr/>
        </p:nvGrpSpPr>
        <p:grpSpPr>
          <a:xfrm>
            <a:off x="500034" y="2156357"/>
            <a:ext cx="1701271" cy="1701271"/>
            <a:chOff x="2534893" y="306535"/>
            <a:chExt cx="1701271" cy="1701271"/>
          </a:xfrm>
          <a:scene3d>
            <a:camera prst="perspectiveLeft" zoom="91000"/>
            <a:lightRig rig="threePt" dir="t">
              <a:rot lat="0" lon="0" rev="20640000"/>
            </a:lightRig>
          </a:scene3d>
        </p:grpSpPr>
        <p:sp>
          <p:nvSpPr>
            <p:cNvPr id="5" name="Oval 4"/>
            <p:cNvSpPr/>
            <p:nvPr/>
          </p:nvSpPr>
          <p:spPr>
            <a:xfrm>
              <a:off x="2534893" y="306535"/>
              <a:ext cx="1701271" cy="1701271"/>
            </a:xfrm>
            <a:prstGeom prst="ellipse">
              <a:avLst/>
            </a:prstGeom>
            <a:blipFill rotWithShape="0">
              <a:blip r:embed="rId2" cstate="print"/>
              <a:stretch>
                <a:fillRect/>
              </a:stretch>
            </a:blipFill>
            <a:sp3d z="57200" extrusionH="10600" prstMaterial="plastic">
              <a:bevelT w="101600" h="8600" prst="relaxedInset"/>
              <a:bevelB w="8600" h="8600" prst="relaxedInset"/>
            </a:sp3d>
          </p:spPr>
          <p:style>
            <a:lnRef idx="0">
              <a:schemeClr val="lt1">
                <a:hueOff val="0"/>
                <a:satOff val="0"/>
                <a:lumOff val="0"/>
                <a:alphaOff val="0"/>
              </a:schemeClr>
            </a:lnRef>
            <a:fillRef idx="1">
              <a:scrgbClr r="0" g="0" b="0"/>
            </a:fillRef>
            <a:effectRef idx="1">
              <a:schemeClr val="accent2">
                <a:tint val="50000"/>
                <a:hueOff val="-3619520"/>
                <a:satOff val="10566"/>
                <a:lumOff val="1459"/>
                <a:alphaOff val="0"/>
              </a:schemeClr>
            </a:effectRef>
            <a:fontRef idx="minor">
              <a:schemeClr val="lt1">
                <a:hueOff val="0"/>
                <a:satOff val="0"/>
                <a:lumOff val="0"/>
                <a:alphaOff val="0"/>
              </a:schemeClr>
            </a:fontRef>
          </p:style>
        </p:sp>
      </p:grpSp>
      <p:sp>
        <p:nvSpPr>
          <p:cNvPr id="6" name="TextBox 5"/>
          <p:cNvSpPr txBox="1"/>
          <p:nvPr/>
        </p:nvSpPr>
        <p:spPr>
          <a:xfrm>
            <a:off x="2071670" y="2643182"/>
            <a:ext cx="3357586" cy="707886"/>
          </a:xfrm>
          <a:prstGeom prst="rect">
            <a:avLst/>
          </a:prstGeom>
        </p:spPr>
        <p:txBody>
          <a:bodyPr wrap="square" rtlCol="1">
            <a:spAutoFit/>
          </a:bodyPr>
          <a:lstStyle/>
          <a:p>
            <a:r>
              <a:rPr lang="en-US" sz="4000" dirty="0" smtClean="0">
                <a:solidFill>
                  <a:schemeClr val="bg1"/>
                </a:solidFill>
              </a:rPr>
              <a:t>Optimizations</a:t>
            </a:r>
            <a:endParaRPr lang="he-IL" sz="4000" dirty="0" err="1" smtClean="0">
              <a:solidFill>
                <a:schemeClr val="bg1"/>
              </a:solidFill>
            </a:endParaRPr>
          </a:p>
        </p:txBody>
      </p:sp>
      <p:sp>
        <p:nvSpPr>
          <p:cNvPr id="7" name="Rounded Rectangle 6"/>
          <p:cNvSpPr/>
          <p:nvPr/>
        </p:nvSpPr>
        <p:spPr bwMode="auto">
          <a:xfrm>
            <a:off x="7833466" y="192280"/>
            <a:ext cx="1453442" cy="4143404"/>
          </a:xfrm>
          <a:prstGeom prst="roundRect">
            <a:avLst/>
          </a:prstGeom>
          <a:solidFill>
            <a:schemeClr val="accent2">
              <a:lumMod val="20000"/>
              <a:lumOff val="8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he-IL"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8" name="TextBox 7"/>
          <p:cNvSpPr txBox="1"/>
          <p:nvPr/>
        </p:nvSpPr>
        <p:spPr>
          <a:xfrm>
            <a:off x="7762028" y="263718"/>
            <a:ext cx="1500166" cy="4031873"/>
          </a:xfrm>
          <a:prstGeom prst="rect">
            <a:avLst/>
          </a:prstGeom>
        </p:spPr>
        <p:txBody>
          <a:bodyPr wrap="square" rtlCol="1">
            <a:spAutoFit/>
          </a:bodyPr>
          <a:lstStyle/>
          <a:p>
            <a:pPr algn="ctr"/>
            <a:r>
              <a:rPr lang="en-US" b="1" dirty="0" smtClean="0">
                <a:solidFill>
                  <a:schemeClr val="bg2">
                    <a:lumMod val="60000"/>
                    <a:lumOff val="40000"/>
                  </a:schemeClr>
                </a:solidFill>
                <a:effectLst/>
              </a:rPr>
              <a:t>Intro</a:t>
            </a:r>
          </a:p>
          <a:p>
            <a:pPr algn="ctr"/>
            <a:r>
              <a:rPr lang="en-US" b="1" dirty="0" smtClean="0">
                <a:solidFill>
                  <a:schemeClr val="tx1">
                    <a:lumMod val="60000"/>
                    <a:lumOff val="40000"/>
                  </a:schemeClr>
                </a:solidFill>
                <a:effectLst/>
              </a:rPr>
              <a:t>RM</a:t>
            </a:r>
          </a:p>
          <a:p>
            <a:pPr algn="ctr"/>
            <a:r>
              <a:rPr lang="en-US" b="1" dirty="0" smtClean="0">
                <a:solidFill>
                  <a:schemeClr val="tx1">
                    <a:lumMod val="60000"/>
                    <a:lumOff val="40000"/>
                  </a:schemeClr>
                </a:solidFill>
                <a:effectLst/>
              </a:rPr>
              <a:t>KTM</a:t>
            </a:r>
          </a:p>
          <a:p>
            <a:pPr algn="ctr"/>
            <a:r>
              <a:rPr lang="en-US" b="1" dirty="0" smtClean="0">
                <a:solidFill>
                  <a:srgbClr val="FF0000"/>
                </a:solidFill>
                <a:effectLst/>
              </a:rPr>
              <a:t>Threading</a:t>
            </a:r>
          </a:p>
          <a:p>
            <a:pPr algn="ctr"/>
            <a:r>
              <a:rPr lang="en-US" b="1" dirty="0" smtClean="0">
                <a:solidFill>
                  <a:srgbClr val="FF0000"/>
                </a:solidFill>
                <a:effectLst/>
              </a:rPr>
              <a:t>Synch</a:t>
            </a:r>
          </a:p>
          <a:p>
            <a:pPr algn="ctr"/>
            <a:r>
              <a:rPr lang="en-US" b="1" dirty="0" smtClean="0">
                <a:solidFill>
                  <a:schemeClr val="bg1"/>
                </a:solidFill>
                <a:effectLst/>
              </a:rPr>
              <a:t>I/O</a:t>
            </a:r>
          </a:p>
          <a:p>
            <a:pPr algn="ctr"/>
            <a:r>
              <a:rPr lang="en-US" b="1" dirty="0" smtClean="0">
                <a:solidFill>
                  <a:schemeClr val="bg1"/>
                </a:solidFill>
                <a:effectLst/>
              </a:rPr>
              <a:t>Network</a:t>
            </a:r>
          </a:p>
          <a:p>
            <a:pPr algn="ctr"/>
            <a:r>
              <a:rPr lang="en-US" b="1" dirty="0" smtClean="0">
                <a:solidFill>
                  <a:schemeClr val="bg1"/>
                </a:solidFill>
                <a:effectLst/>
              </a:rPr>
              <a:t>Task </a:t>
            </a:r>
            <a:r>
              <a:rPr lang="en-US" b="1" dirty="0" err="1" smtClean="0">
                <a:solidFill>
                  <a:schemeClr val="bg1"/>
                </a:solidFill>
                <a:effectLst/>
              </a:rPr>
              <a:t>Sched</a:t>
            </a:r>
            <a:endParaRPr lang="en-US" b="1" dirty="0" smtClean="0">
              <a:solidFill>
                <a:schemeClr val="bg1"/>
              </a:solidFill>
              <a:effectLst/>
            </a:endParaRPr>
          </a:p>
          <a:p>
            <a:pPr algn="ctr"/>
            <a:r>
              <a:rPr lang="en-US" b="1" dirty="0" smtClean="0">
                <a:solidFill>
                  <a:schemeClr val="bg1"/>
                </a:solidFill>
                <a:effectLst/>
              </a:rPr>
              <a:t>MMC</a:t>
            </a:r>
          </a:p>
          <a:p>
            <a:pPr algn="ctr"/>
            <a:r>
              <a:rPr lang="en-US" b="1" dirty="0" smtClean="0">
                <a:solidFill>
                  <a:schemeClr val="bg1"/>
                </a:solidFill>
                <a:effectLst/>
              </a:rPr>
              <a:t>IIS</a:t>
            </a:r>
          </a:p>
          <a:p>
            <a:pPr algn="ctr"/>
            <a:r>
              <a:rPr lang="en-US" b="1" dirty="0" smtClean="0">
                <a:solidFill>
                  <a:schemeClr val="bg1"/>
                </a:solidFill>
                <a:effectLst/>
              </a:rPr>
              <a:t>Summary</a:t>
            </a:r>
            <a:endParaRPr lang="he-IL" b="1" dirty="0" smtClean="0">
              <a:solidFill>
                <a:schemeClr val="bg1"/>
              </a:solidFill>
              <a:effectLst/>
            </a:endParaRPr>
          </a:p>
        </p:txBody>
      </p:sp>
    </p:spTree>
  </p:cSld>
  <p:clrMapOvr>
    <a:masterClrMapping/>
  </p:clrMapOvr>
  <p:transition>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defRPr/>
            </a:pPr>
            <a:r>
              <a:rPr lang="en-US" dirty="0" smtClean="0"/>
              <a:t>Motivation</a:t>
            </a:r>
            <a:endParaRPr lang="en-US" dirty="0"/>
          </a:p>
        </p:txBody>
      </p:sp>
      <p:sp>
        <p:nvSpPr>
          <p:cNvPr id="40963" name="Rectangle 3"/>
          <p:cNvSpPr>
            <a:spLocks noGrp="1" noChangeArrowheads="1"/>
          </p:cNvSpPr>
          <p:nvPr>
            <p:ph idx="1"/>
          </p:nvPr>
        </p:nvSpPr>
        <p:spPr>
          <a:xfrm>
            <a:off x="381000" y="1411552"/>
            <a:ext cx="8382000" cy="3776418"/>
          </a:xfrm>
        </p:spPr>
        <p:txBody>
          <a:bodyPr/>
          <a:lstStyle/>
          <a:p>
            <a:pPr algn="l" rtl="0">
              <a:defRPr/>
            </a:pPr>
            <a:r>
              <a:rPr lang="en-US" dirty="0" smtClean="0"/>
              <a:t>Supporting advanced scheduling scenarios</a:t>
            </a:r>
          </a:p>
          <a:p>
            <a:pPr lvl="1" algn="l" rtl="0">
              <a:defRPr/>
            </a:pPr>
            <a:r>
              <a:rPr lang="en-US" dirty="0" smtClean="0"/>
              <a:t>Soft real-time applications requiring fine-grained context-switching control</a:t>
            </a:r>
          </a:p>
          <a:p>
            <a:pPr lvl="1" algn="l" rtl="0">
              <a:defRPr/>
            </a:pPr>
            <a:r>
              <a:rPr lang="en-US" dirty="0" smtClean="0"/>
              <a:t>Multimedia applications requiring quality playback or capture</a:t>
            </a:r>
          </a:p>
          <a:p>
            <a:pPr algn="l" rtl="0">
              <a:defRPr/>
            </a:pPr>
            <a:r>
              <a:rPr lang="en-US" dirty="0" smtClean="0"/>
              <a:t>Introducing advanced synchronization mechanisms</a:t>
            </a: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1000" y="714356"/>
            <a:ext cx="8382000" cy="692498"/>
          </a:xfrm>
        </p:spPr>
        <p:txBody>
          <a:bodyPr/>
          <a:lstStyle/>
          <a:p>
            <a:pPr rtl="0">
              <a:defRPr/>
            </a:pPr>
            <a:r>
              <a:rPr lang="en-US" sz="4400" dirty="0"/>
              <a:t>Multimedia Class Scheduler Service</a:t>
            </a:r>
          </a:p>
        </p:txBody>
      </p:sp>
      <p:sp>
        <p:nvSpPr>
          <p:cNvPr id="84995" name="Rectangle 3"/>
          <p:cNvSpPr>
            <a:spLocks noGrp="1" noChangeArrowheads="1"/>
          </p:cNvSpPr>
          <p:nvPr>
            <p:ph idx="1"/>
          </p:nvPr>
        </p:nvSpPr>
        <p:spPr>
          <a:xfrm>
            <a:off x="381000" y="1411552"/>
            <a:ext cx="8382000" cy="1748171"/>
          </a:xfrm>
        </p:spPr>
        <p:txBody>
          <a:bodyPr/>
          <a:lstStyle/>
          <a:p>
            <a:pPr algn="l" rtl="0">
              <a:defRPr/>
            </a:pPr>
            <a:r>
              <a:rPr lang="en-US" sz="3200" dirty="0"/>
              <a:t>Audio and video demand a seamless playback experience</a:t>
            </a:r>
          </a:p>
          <a:p>
            <a:pPr lvl="1" algn="l" rtl="0">
              <a:defRPr/>
            </a:pPr>
            <a:r>
              <a:rPr lang="en-US" sz="2800" dirty="0"/>
              <a:t>Tasks (“audio”, “video”) are registered in the registry</a:t>
            </a:r>
          </a:p>
        </p:txBody>
      </p:sp>
      <p:pic>
        <p:nvPicPr>
          <p:cNvPr id="8196" name="Picture 4" descr="Figure 3 Multimedia Class Scheduler Audio Task Definition">
            <a:hlinkClick r:id="rId3"/>
          </p:cNvPr>
          <p:cNvPicPr>
            <a:picLocks noChangeAspect="1" noChangeArrowheads="1"/>
          </p:cNvPicPr>
          <p:nvPr/>
        </p:nvPicPr>
        <p:blipFill>
          <a:blip r:embed="rId4"/>
          <a:srcRect/>
          <a:stretch>
            <a:fillRect/>
          </a:stretch>
        </p:blipFill>
        <p:spPr bwMode="auto">
          <a:xfrm>
            <a:off x="1000100" y="3214686"/>
            <a:ext cx="6858000" cy="2990850"/>
          </a:xfrm>
          <a:prstGeom prst="rect">
            <a:avLst/>
          </a:prstGeom>
          <a:noFill/>
          <a:ln w="9525">
            <a:noFill/>
            <a:miter lim="800000"/>
            <a:headEnd/>
            <a:tailEnd/>
          </a:ln>
        </p:spPr>
      </p:pic>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Registry Settings</a:t>
            </a:r>
            <a:endParaRPr lang="he-IL"/>
          </a:p>
        </p:txBody>
      </p:sp>
      <p:sp>
        <p:nvSpPr>
          <p:cNvPr id="3" name="Content Placeholder 2"/>
          <p:cNvSpPr>
            <a:spLocks noGrp="1"/>
          </p:cNvSpPr>
          <p:nvPr>
            <p:ph idx="1"/>
          </p:nvPr>
        </p:nvSpPr>
        <p:spPr>
          <a:xfrm>
            <a:off x="381000" y="1411552"/>
            <a:ext cx="8382000" cy="4141134"/>
          </a:xfrm>
        </p:spPr>
        <p:txBody>
          <a:bodyPr/>
          <a:lstStyle/>
          <a:p>
            <a:pPr algn="l" rtl="0">
              <a:defRPr/>
            </a:pPr>
            <a:r>
              <a:rPr lang="en-US" dirty="0"/>
              <a:t>A </a:t>
            </a:r>
            <a:r>
              <a:rPr lang="en-US" dirty="0">
                <a:latin typeface="Consolas" pitchFamily="49" charset="0"/>
              </a:rPr>
              <a:t>Multimedia\</a:t>
            </a:r>
            <a:r>
              <a:rPr lang="en-US" dirty="0" err="1">
                <a:latin typeface="Consolas" pitchFamily="49" charset="0"/>
              </a:rPr>
              <a:t>SystemProfile</a:t>
            </a:r>
            <a:r>
              <a:rPr lang="en-US" dirty="0">
                <a:latin typeface="Consolas" pitchFamily="49" charset="0"/>
              </a:rPr>
              <a:t> </a:t>
            </a:r>
            <a:r>
              <a:rPr lang="en-US" dirty="0"/>
              <a:t>key contains the information needed to control the CPU priority</a:t>
            </a:r>
          </a:p>
          <a:p>
            <a:pPr lvl="1" algn="l" rtl="0">
              <a:defRPr/>
            </a:pPr>
            <a:r>
              <a:rPr lang="en-US" dirty="0" smtClean="0"/>
              <a:t>The </a:t>
            </a:r>
            <a:r>
              <a:rPr lang="en-US" dirty="0"/>
              <a:t>CPU </a:t>
            </a:r>
            <a:r>
              <a:rPr lang="en-US" dirty="0" smtClean="0"/>
              <a:t>% that </a:t>
            </a:r>
            <a:r>
              <a:rPr lang="en-US" dirty="0"/>
              <a:t>should be given to low priority threads</a:t>
            </a:r>
          </a:p>
          <a:p>
            <a:pPr lvl="1" algn="l" rtl="0">
              <a:defRPr/>
            </a:pPr>
            <a:r>
              <a:rPr lang="en-US" dirty="0" smtClean="0"/>
              <a:t>A list </a:t>
            </a:r>
            <a:r>
              <a:rPr lang="en-US" dirty="0"/>
              <a:t>of known tasks such as Audio, Capture, Playback Game etc.</a:t>
            </a:r>
          </a:p>
          <a:p>
            <a:pPr lvl="1" algn="l" rtl="0">
              <a:defRPr/>
            </a:pPr>
            <a:r>
              <a:rPr lang="en-US" dirty="0"/>
              <a:t>For each </a:t>
            </a:r>
            <a:r>
              <a:rPr lang="en-US" dirty="0" smtClean="0"/>
              <a:t>task: CPU </a:t>
            </a:r>
            <a:r>
              <a:rPr lang="en-US" dirty="0"/>
              <a:t>Affinity, GPU &amp; CPU Priority, etc.</a:t>
            </a: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81000" y="664800"/>
            <a:ext cx="8382000" cy="692498"/>
          </a:xfrm>
        </p:spPr>
        <p:txBody>
          <a:bodyPr/>
          <a:lstStyle/>
          <a:p>
            <a:pPr rtl="0">
              <a:defRPr/>
            </a:pPr>
            <a:r>
              <a:rPr lang="en-US" sz="4400" dirty="0"/>
              <a:t>Multimedia Class Scheduler Service</a:t>
            </a:r>
          </a:p>
        </p:txBody>
      </p:sp>
      <p:sp>
        <p:nvSpPr>
          <p:cNvPr id="87043" name="Rectangle 3"/>
          <p:cNvSpPr>
            <a:spLocks noGrp="1" noChangeArrowheads="1"/>
          </p:cNvSpPr>
          <p:nvPr>
            <p:ph idx="1"/>
          </p:nvPr>
        </p:nvSpPr>
        <p:spPr>
          <a:xfrm>
            <a:off x="381000" y="1411552"/>
            <a:ext cx="8382000" cy="4339650"/>
          </a:xfrm>
        </p:spPr>
        <p:txBody>
          <a:bodyPr/>
          <a:lstStyle/>
          <a:p>
            <a:pPr algn="l" rtl="0">
              <a:defRPr/>
            </a:pPr>
            <a:r>
              <a:rPr lang="en-US" dirty="0"/>
              <a:t>Applications register with one of the tasks</a:t>
            </a:r>
          </a:p>
          <a:p>
            <a:pPr lvl="1" algn="l" rtl="0">
              <a:defRPr/>
            </a:pPr>
            <a:r>
              <a:rPr lang="en-US" dirty="0"/>
              <a:t>MMCSS (</a:t>
            </a:r>
            <a:r>
              <a:rPr lang="en-US" b="1" dirty="0"/>
              <a:t>mmcss.dll</a:t>
            </a:r>
            <a:r>
              <a:rPr lang="en-US" dirty="0"/>
              <a:t>) runs as priority 27 and boosts the multimedia threads into the range registered with the task</a:t>
            </a:r>
          </a:p>
          <a:p>
            <a:pPr lvl="2" algn="l" rtl="0">
              <a:defRPr/>
            </a:pPr>
            <a:r>
              <a:rPr lang="en-US" dirty="0"/>
              <a:t>Their priorities may be real-time even though they are not running under administrative privileges</a:t>
            </a:r>
          </a:p>
          <a:p>
            <a:pPr lvl="1" algn="l" rtl="0">
              <a:defRPr/>
            </a:pPr>
            <a:r>
              <a:rPr lang="en-US" dirty="0"/>
              <a:t>Limitations can be placed on the amount of CPU dedicated to multimedia tasks (to keep the system responsive)</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defRPr/>
            </a:pPr>
            <a:r>
              <a:rPr lang="en-US" smtClean="0"/>
              <a:t>Agenda</a:t>
            </a:r>
          </a:p>
        </p:txBody>
      </p:sp>
      <p:sp>
        <p:nvSpPr>
          <p:cNvPr id="96259" name="Rectangle 3"/>
          <p:cNvSpPr>
            <a:spLocks noGrp="1" noChangeArrowheads="1"/>
          </p:cNvSpPr>
          <p:nvPr>
            <p:ph idx="1"/>
          </p:nvPr>
        </p:nvSpPr>
        <p:spPr>
          <a:xfrm>
            <a:off x="381000" y="1411552"/>
            <a:ext cx="8382000" cy="4803530"/>
          </a:xfrm>
        </p:spPr>
        <p:txBody>
          <a:bodyPr>
            <a:noAutofit/>
          </a:bodyPr>
          <a:lstStyle/>
          <a:p>
            <a:pPr algn="l" rtl="0">
              <a:defRPr/>
            </a:pPr>
            <a:r>
              <a:rPr lang="en-US" dirty="0" smtClean="0"/>
              <a:t>Introduction and Key Changes</a:t>
            </a:r>
          </a:p>
          <a:p>
            <a:pPr algn="l" rtl="0">
              <a:defRPr/>
            </a:pPr>
            <a:r>
              <a:rPr lang="en-US" dirty="0" smtClean="0"/>
              <a:t>Reliability</a:t>
            </a:r>
          </a:p>
          <a:p>
            <a:pPr lvl="1" algn="l" rtl="0">
              <a:defRPr/>
            </a:pPr>
            <a:r>
              <a:rPr lang="en-US" dirty="0" smtClean="0"/>
              <a:t>RM, KTM</a:t>
            </a:r>
          </a:p>
          <a:p>
            <a:pPr algn="l" rtl="0">
              <a:defRPr/>
            </a:pPr>
            <a:r>
              <a:rPr lang="en-US" dirty="0" smtClean="0"/>
              <a:t>Optimizations</a:t>
            </a:r>
          </a:p>
          <a:p>
            <a:pPr lvl="1" algn="l" rtl="0">
              <a:defRPr/>
            </a:pPr>
            <a:r>
              <a:rPr lang="en-US" dirty="0" smtClean="0"/>
              <a:t>I/O, Thread &amp; Sync, Networking</a:t>
            </a:r>
          </a:p>
          <a:p>
            <a:pPr algn="l" rtl="0">
              <a:defRPr/>
            </a:pPr>
            <a:r>
              <a:rPr lang="en-US" dirty="0" smtClean="0"/>
              <a:t>Manageability</a:t>
            </a:r>
          </a:p>
          <a:p>
            <a:pPr lvl="1" algn="l" rtl="0">
              <a:defRPr/>
            </a:pPr>
            <a:r>
              <a:rPr lang="en-US" dirty="0" smtClean="0"/>
              <a:t>Task Scheduler, MMC, IIS 7.0</a:t>
            </a:r>
          </a:p>
        </p:txBody>
      </p:sp>
      <p:sp>
        <p:nvSpPr>
          <p:cNvPr id="6" name="Rounded Rectangle 5"/>
          <p:cNvSpPr/>
          <p:nvPr/>
        </p:nvSpPr>
        <p:spPr bwMode="auto">
          <a:xfrm>
            <a:off x="7833466" y="192280"/>
            <a:ext cx="1453442" cy="4143404"/>
          </a:xfrm>
          <a:prstGeom prst="roundRect">
            <a:avLst/>
          </a:prstGeom>
          <a:solidFill>
            <a:schemeClr val="accent2">
              <a:lumMod val="20000"/>
              <a:lumOff val="8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he-IL"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7762028" y="263718"/>
            <a:ext cx="1500166" cy="4031873"/>
          </a:xfrm>
          <a:prstGeom prst="rect">
            <a:avLst/>
          </a:prstGeom>
        </p:spPr>
        <p:txBody>
          <a:bodyPr wrap="square" rtlCol="1">
            <a:spAutoFit/>
          </a:bodyPr>
          <a:lstStyle/>
          <a:p>
            <a:pPr algn="ctr"/>
            <a:r>
              <a:rPr lang="en-US" b="1" dirty="0" smtClean="0">
                <a:solidFill>
                  <a:srgbClr val="FF0000"/>
                </a:solidFill>
                <a:effectLst/>
              </a:rPr>
              <a:t>Intro</a:t>
            </a:r>
          </a:p>
          <a:p>
            <a:pPr algn="ctr"/>
            <a:r>
              <a:rPr lang="en-US" b="1" dirty="0" smtClean="0">
                <a:solidFill>
                  <a:schemeClr val="bg1"/>
                </a:solidFill>
                <a:effectLst/>
              </a:rPr>
              <a:t>RM</a:t>
            </a:r>
          </a:p>
          <a:p>
            <a:pPr algn="ctr"/>
            <a:r>
              <a:rPr lang="en-US" b="1" dirty="0" smtClean="0">
                <a:solidFill>
                  <a:schemeClr val="bg1"/>
                </a:solidFill>
                <a:effectLst/>
              </a:rPr>
              <a:t>KTM</a:t>
            </a:r>
          </a:p>
          <a:p>
            <a:pPr algn="ctr"/>
            <a:r>
              <a:rPr lang="en-US" b="1" dirty="0" smtClean="0">
                <a:solidFill>
                  <a:schemeClr val="bg1"/>
                </a:solidFill>
                <a:effectLst/>
              </a:rPr>
              <a:t>Threading</a:t>
            </a:r>
          </a:p>
          <a:p>
            <a:pPr algn="ctr"/>
            <a:r>
              <a:rPr lang="en-US" b="1" dirty="0" smtClean="0">
                <a:solidFill>
                  <a:schemeClr val="bg1"/>
                </a:solidFill>
                <a:effectLst/>
              </a:rPr>
              <a:t>Synch</a:t>
            </a:r>
          </a:p>
          <a:p>
            <a:pPr algn="ctr"/>
            <a:r>
              <a:rPr lang="en-US" b="1" dirty="0" smtClean="0">
                <a:solidFill>
                  <a:schemeClr val="bg1"/>
                </a:solidFill>
                <a:effectLst/>
              </a:rPr>
              <a:t>I/O</a:t>
            </a:r>
          </a:p>
          <a:p>
            <a:pPr algn="ctr"/>
            <a:r>
              <a:rPr lang="en-US" b="1" dirty="0" smtClean="0">
                <a:solidFill>
                  <a:schemeClr val="bg1"/>
                </a:solidFill>
                <a:effectLst/>
              </a:rPr>
              <a:t>Network</a:t>
            </a:r>
          </a:p>
          <a:p>
            <a:pPr algn="ctr"/>
            <a:r>
              <a:rPr lang="en-US" b="1" dirty="0" smtClean="0">
                <a:solidFill>
                  <a:schemeClr val="bg1"/>
                </a:solidFill>
                <a:effectLst/>
              </a:rPr>
              <a:t>Task </a:t>
            </a:r>
            <a:r>
              <a:rPr lang="en-US" b="1" dirty="0" err="1" smtClean="0">
                <a:solidFill>
                  <a:schemeClr val="bg1"/>
                </a:solidFill>
                <a:effectLst/>
              </a:rPr>
              <a:t>Sched</a:t>
            </a:r>
            <a:endParaRPr lang="en-US" b="1" dirty="0" smtClean="0">
              <a:solidFill>
                <a:schemeClr val="bg1"/>
              </a:solidFill>
              <a:effectLst/>
            </a:endParaRPr>
          </a:p>
          <a:p>
            <a:pPr algn="ctr"/>
            <a:r>
              <a:rPr lang="en-US" b="1" dirty="0" smtClean="0">
                <a:solidFill>
                  <a:schemeClr val="bg1"/>
                </a:solidFill>
                <a:effectLst/>
              </a:rPr>
              <a:t>MMC</a:t>
            </a:r>
          </a:p>
          <a:p>
            <a:pPr algn="ctr"/>
            <a:r>
              <a:rPr lang="en-US" b="1" dirty="0" smtClean="0">
                <a:solidFill>
                  <a:schemeClr val="bg1"/>
                </a:solidFill>
                <a:effectLst/>
              </a:rPr>
              <a:t>IIS</a:t>
            </a:r>
          </a:p>
          <a:p>
            <a:pPr algn="ctr"/>
            <a:r>
              <a:rPr lang="en-US" b="1" dirty="0" smtClean="0">
                <a:solidFill>
                  <a:schemeClr val="bg1"/>
                </a:solidFill>
                <a:effectLst/>
              </a:rPr>
              <a:t>Summary</a:t>
            </a:r>
            <a:endParaRPr lang="he-IL" b="1" dirty="0" smtClean="0">
              <a:solidFill>
                <a:schemeClr val="bg1"/>
              </a:solidFill>
              <a:effectLst/>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64800"/>
            <a:ext cx="8382000" cy="692498"/>
          </a:xfrm>
        </p:spPr>
        <p:txBody>
          <a:bodyPr/>
          <a:lstStyle/>
          <a:p>
            <a:pPr>
              <a:defRPr/>
            </a:pPr>
            <a:r>
              <a:rPr lang="en-US" sz="4400" dirty="0"/>
              <a:t>Multimedia Class Scheduler Service </a:t>
            </a:r>
            <a:endParaRPr lang="he-IL" sz="4400" dirty="0"/>
          </a:p>
        </p:txBody>
      </p:sp>
      <p:sp>
        <p:nvSpPr>
          <p:cNvPr id="3" name="Content Placeholder 2"/>
          <p:cNvSpPr>
            <a:spLocks noGrp="1"/>
          </p:cNvSpPr>
          <p:nvPr>
            <p:ph idx="1"/>
          </p:nvPr>
        </p:nvSpPr>
        <p:spPr>
          <a:xfrm>
            <a:off x="381000" y="1411552"/>
            <a:ext cx="8382000" cy="3040832"/>
          </a:xfrm>
        </p:spPr>
        <p:txBody>
          <a:bodyPr/>
          <a:lstStyle/>
          <a:p>
            <a:pPr algn="l" rtl="0">
              <a:defRPr/>
            </a:pPr>
            <a:r>
              <a:rPr lang="en-US" sz="2800" dirty="0"/>
              <a:t>The MMCSS ensures that multimedia applications get their time-sensitive processing &amp; receive prioritized access to CPU resources </a:t>
            </a:r>
          </a:p>
          <a:p>
            <a:pPr algn="l" rtl="0">
              <a:defRPr/>
            </a:pPr>
            <a:r>
              <a:rPr lang="en-US" sz="2800" dirty="0"/>
              <a:t>Each thread that is performing work related to a particular task calls one of these APIs:</a:t>
            </a:r>
          </a:p>
          <a:p>
            <a:pPr lvl="1" algn="l" rtl="0">
              <a:defRPr/>
            </a:pPr>
            <a:r>
              <a:rPr lang="en-US" dirty="0" err="1">
                <a:latin typeface="Consolas" pitchFamily="49" charset="0"/>
              </a:rPr>
              <a:t>AvSetMmMaxThreadCharacteristics</a:t>
            </a:r>
            <a:endParaRPr lang="en-US" dirty="0">
              <a:latin typeface="Consolas" pitchFamily="49" charset="0"/>
            </a:endParaRPr>
          </a:p>
          <a:p>
            <a:pPr lvl="1" algn="l" rtl="0">
              <a:defRPr/>
            </a:pPr>
            <a:r>
              <a:rPr lang="en-US" dirty="0" err="1">
                <a:latin typeface="Consolas" pitchFamily="49" charset="0"/>
              </a:rPr>
              <a:t>AvSetMmThreadCharacteristics</a:t>
            </a:r>
            <a:endParaRPr lang="en-US" dirty="0"/>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defRPr/>
            </a:pPr>
            <a:r>
              <a:rPr lang="en-US"/>
              <a:t>Registry Settings</a:t>
            </a:r>
          </a:p>
        </p:txBody>
      </p:sp>
      <p:sp>
        <p:nvSpPr>
          <p:cNvPr id="93187" name="Rectangle 3"/>
          <p:cNvSpPr>
            <a:spLocks noGrp="1" noChangeArrowheads="1"/>
          </p:cNvSpPr>
          <p:nvPr>
            <p:ph idx="1"/>
          </p:nvPr>
        </p:nvSpPr>
        <p:spPr>
          <a:xfrm>
            <a:off x="381000" y="1411552"/>
            <a:ext cx="8382000" cy="457048"/>
          </a:xfrm>
        </p:spPr>
        <p:txBody>
          <a:bodyPr/>
          <a:lstStyle/>
          <a:p>
            <a:pPr algn="l" rtl="0">
              <a:defRPr/>
            </a:pPr>
            <a:r>
              <a:rPr lang="en-US" dirty="0"/>
              <a:t>Registry settings for a task include:</a:t>
            </a:r>
          </a:p>
        </p:txBody>
      </p:sp>
      <p:pic>
        <p:nvPicPr>
          <p:cNvPr id="12292" name="Picture 4"/>
          <p:cNvPicPr>
            <a:picLocks noChangeAspect="1" noChangeArrowheads="1"/>
          </p:cNvPicPr>
          <p:nvPr/>
        </p:nvPicPr>
        <p:blipFill>
          <a:blip r:embed="rId2"/>
          <a:srcRect/>
          <a:stretch>
            <a:fillRect/>
          </a:stretch>
        </p:blipFill>
        <p:spPr bwMode="auto">
          <a:xfrm>
            <a:off x="250825" y="2205038"/>
            <a:ext cx="8713788" cy="33845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Demo</a:t>
            </a:r>
            <a:endParaRPr lang="he-IL" dirty="0"/>
          </a:p>
        </p:txBody>
      </p:sp>
      <p:sp>
        <p:nvSpPr>
          <p:cNvPr id="3" name="Content Placeholder 2"/>
          <p:cNvSpPr>
            <a:spLocks noGrp="1"/>
          </p:cNvSpPr>
          <p:nvPr>
            <p:ph type="body" idx="1"/>
          </p:nvPr>
        </p:nvSpPr>
        <p:spPr>
          <a:xfrm>
            <a:off x="722313" y="4152133"/>
            <a:ext cx="7772400" cy="276999"/>
          </a:xfrm>
        </p:spPr>
        <p:txBody>
          <a:bodyPr/>
          <a:lstStyle/>
          <a:p>
            <a:pPr>
              <a:defRPr/>
            </a:pPr>
            <a:r>
              <a:rPr lang="en-US" dirty="0" smtClean="0"/>
              <a:t>Media Player priority</a:t>
            </a:r>
            <a:endParaRPr lang="he-IL" dirty="0"/>
          </a:p>
        </p:txBody>
      </p:sp>
      <p:pic>
        <p:nvPicPr>
          <p:cNvPr id="103425" name="Picture 1"/>
          <p:cNvPicPr>
            <a:picLocks noChangeAspect="1" noChangeArrowheads="1"/>
          </p:cNvPicPr>
          <p:nvPr/>
        </p:nvPicPr>
        <p:blipFill>
          <a:blip r:embed="rId2"/>
          <a:srcRect/>
          <a:stretch>
            <a:fillRect/>
          </a:stretch>
        </p:blipFill>
        <p:spPr bwMode="auto">
          <a:xfrm>
            <a:off x="2886882" y="357166"/>
            <a:ext cx="6429394" cy="5353785"/>
          </a:xfrm>
          <a:prstGeom prst="rect">
            <a:avLst/>
          </a:prstGeom>
          <a:noFill/>
          <a:ln w="9525">
            <a:noFill/>
            <a:miter lim="800000"/>
            <a:headEnd/>
            <a:tailEnd/>
          </a:ln>
          <a:effectLst/>
          <a:scene3d>
            <a:camera prst="perspectiveContrastingLeftFacing"/>
            <a:lightRig rig="threePt" dir="t"/>
          </a:scene3d>
        </p:spPr>
      </p:pic>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defRPr/>
            </a:pPr>
            <a:r>
              <a:rPr lang="en-US"/>
              <a:t>Real-Time Thread Scheduling</a:t>
            </a:r>
          </a:p>
        </p:txBody>
      </p:sp>
      <p:sp>
        <p:nvSpPr>
          <p:cNvPr id="94211" name="Rectangle 3"/>
          <p:cNvSpPr>
            <a:spLocks noGrp="1" noChangeArrowheads="1"/>
          </p:cNvSpPr>
          <p:nvPr>
            <p:ph idx="1"/>
          </p:nvPr>
        </p:nvSpPr>
        <p:spPr>
          <a:xfrm>
            <a:off x="381000" y="1411552"/>
            <a:ext cx="8382000" cy="4685898"/>
          </a:xfrm>
        </p:spPr>
        <p:txBody>
          <a:bodyPr/>
          <a:lstStyle/>
          <a:p>
            <a:pPr algn="l" rtl="0">
              <a:defRPr/>
            </a:pPr>
            <a:r>
              <a:rPr lang="en-US" sz="3200" dirty="0"/>
              <a:t>For many years, application developers have sought a way to schedule real-time tasks on </a:t>
            </a:r>
            <a:r>
              <a:rPr lang="en-US" sz="3200" dirty="0" smtClean="0"/>
              <a:t>Windows</a:t>
            </a:r>
            <a:endParaRPr lang="en-US" sz="3200" dirty="0"/>
          </a:p>
          <a:p>
            <a:pPr algn="l" rtl="0">
              <a:defRPr/>
            </a:pPr>
            <a:r>
              <a:rPr lang="en-US" sz="3200" dirty="0"/>
              <a:t>The two main problems for real-time tasks were:</a:t>
            </a:r>
          </a:p>
          <a:p>
            <a:pPr lvl="1" algn="l" rtl="0">
              <a:defRPr/>
            </a:pPr>
            <a:r>
              <a:rPr lang="en-US" sz="2800" dirty="0"/>
              <a:t>Task ordering (task A always runs before task B)</a:t>
            </a:r>
          </a:p>
          <a:p>
            <a:pPr lvl="1" algn="l" rtl="0">
              <a:defRPr/>
            </a:pPr>
            <a:r>
              <a:rPr lang="en-US" sz="2800" dirty="0"/>
              <a:t>Limiting the time tasks can run, to ensure real-time responsiveness even in the face of ill-behaved tasks</a:t>
            </a:r>
          </a:p>
          <a:p>
            <a:pPr algn="l" rtl="0">
              <a:defRPr/>
            </a:pPr>
            <a:r>
              <a:rPr lang="en-US" sz="3200" dirty="0"/>
              <a:t>Enter: Thread Ordering Service</a:t>
            </a:r>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Thread Ordering Service</a:t>
            </a:r>
            <a:endParaRPr lang="he-IL"/>
          </a:p>
        </p:txBody>
      </p:sp>
      <p:sp>
        <p:nvSpPr>
          <p:cNvPr id="3" name="Content Placeholder 2"/>
          <p:cNvSpPr>
            <a:spLocks noGrp="1"/>
          </p:cNvSpPr>
          <p:nvPr>
            <p:ph idx="1"/>
          </p:nvPr>
        </p:nvSpPr>
        <p:spPr>
          <a:xfrm>
            <a:off x="381000" y="1411552"/>
            <a:ext cx="8382000" cy="4542782"/>
          </a:xfrm>
        </p:spPr>
        <p:txBody>
          <a:bodyPr/>
          <a:lstStyle/>
          <a:p>
            <a:pPr algn="l" rtl="0">
              <a:defRPr/>
            </a:pPr>
            <a:r>
              <a:rPr lang="en-US" sz="2800" dirty="0" smtClean="0"/>
              <a:t>Ensures </a:t>
            </a:r>
            <a:r>
              <a:rPr lang="en-US" sz="2800" dirty="0"/>
              <a:t>that a thread runs once during the specified period and in relative order</a:t>
            </a:r>
          </a:p>
          <a:p>
            <a:pPr lvl="1" algn="l" rtl="0">
              <a:defRPr/>
            </a:pPr>
            <a:r>
              <a:rPr lang="en-US" sz="2400" dirty="0"/>
              <a:t>The parent thread creates a group by calling the </a:t>
            </a:r>
            <a:r>
              <a:rPr lang="en-US" sz="2400" dirty="0" err="1">
                <a:latin typeface="Consolas" pitchFamily="49" charset="0"/>
              </a:rPr>
              <a:t>AvRtCreateThreadOrderingGroup</a:t>
            </a:r>
            <a:endParaRPr lang="en-US" sz="1800" dirty="0">
              <a:latin typeface="Consolas" pitchFamily="49" charset="0"/>
            </a:endParaRPr>
          </a:p>
          <a:p>
            <a:pPr lvl="1" algn="l" rtl="0">
              <a:defRPr/>
            </a:pPr>
            <a:r>
              <a:rPr lang="en-US" sz="2400" dirty="0"/>
              <a:t>You specify the total period and the time-out interval</a:t>
            </a:r>
          </a:p>
          <a:p>
            <a:pPr lvl="1" algn="l" rtl="0">
              <a:defRPr/>
            </a:pPr>
            <a:r>
              <a:rPr lang="en-US" sz="2400" dirty="0"/>
              <a:t>Client threads call the </a:t>
            </a:r>
            <a:r>
              <a:rPr lang="en-US" sz="2400" dirty="0" err="1">
                <a:latin typeface="Consolas" pitchFamily="49" charset="0"/>
              </a:rPr>
              <a:t>AvRtJoinThreadOrderingGroup</a:t>
            </a:r>
            <a:r>
              <a:rPr lang="en-US" sz="2400" dirty="0"/>
              <a:t> function to join a thread ordering group</a:t>
            </a:r>
          </a:p>
          <a:p>
            <a:pPr lvl="1" algn="l" rtl="0">
              <a:defRPr/>
            </a:pPr>
            <a:r>
              <a:rPr lang="en-US" sz="2400" dirty="0"/>
              <a:t>Each client thread is expected to complete a certain amount of processing each period</a:t>
            </a:r>
          </a:p>
          <a:p>
            <a:pPr lvl="1" algn="l" rtl="0">
              <a:defRPr/>
            </a:pPr>
            <a:r>
              <a:rPr lang="en-US" sz="2400" dirty="0"/>
              <a:t>Can’t exceed the time allotted to it, or it will be removed</a:t>
            </a:r>
          </a:p>
          <a:p>
            <a:pPr lvl="1" algn="l" rtl="0">
              <a:defRPr/>
            </a:pPr>
            <a:r>
              <a:rPr lang="en-US" sz="2400" dirty="0"/>
              <a:t>Each thread calls the </a:t>
            </a:r>
            <a:r>
              <a:rPr lang="en-US" sz="2400" dirty="0" err="1">
                <a:latin typeface="Consolas" pitchFamily="49" charset="0"/>
              </a:rPr>
              <a:t>AvRtWaitOnThreadOrderingGroup</a:t>
            </a:r>
            <a:r>
              <a:rPr lang="en-US" sz="2400" dirty="0"/>
              <a:t> function in a loop</a:t>
            </a:r>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Thread Ordering Service</a:t>
            </a:r>
            <a:endParaRPr lang="he-IL"/>
          </a:p>
        </p:txBody>
      </p:sp>
      <p:sp>
        <p:nvSpPr>
          <p:cNvPr id="3" name="Content Placeholder 2"/>
          <p:cNvSpPr>
            <a:spLocks noGrp="1"/>
          </p:cNvSpPr>
          <p:nvPr>
            <p:ph idx="1"/>
          </p:nvPr>
        </p:nvSpPr>
        <p:spPr>
          <a:xfrm>
            <a:off x="381000" y="1411552"/>
            <a:ext cx="8382000" cy="3939540"/>
          </a:xfrm>
        </p:spPr>
        <p:txBody>
          <a:bodyPr/>
          <a:lstStyle/>
          <a:p>
            <a:pPr algn="l" rtl="0">
              <a:spcBef>
                <a:spcPts val="1200"/>
              </a:spcBef>
              <a:defRPr/>
            </a:pPr>
            <a:r>
              <a:rPr lang="en-US" sz="2400" dirty="0"/>
              <a:t>Client removes itself using </a:t>
            </a:r>
            <a:r>
              <a:rPr lang="en-US" sz="2000" dirty="0" err="1">
                <a:latin typeface="Consolas" pitchFamily="49" charset="0"/>
              </a:rPr>
              <a:t>AvRtLeaveThreadOrderingGroup</a:t>
            </a:r>
            <a:endParaRPr lang="en-US" sz="2800" dirty="0">
              <a:latin typeface="Consolas" pitchFamily="49" charset="0"/>
            </a:endParaRPr>
          </a:p>
          <a:p>
            <a:pPr algn="l" rtl="0">
              <a:spcBef>
                <a:spcPts val="1200"/>
              </a:spcBef>
              <a:defRPr/>
            </a:pPr>
            <a:r>
              <a:rPr lang="en-US" sz="2400" dirty="0"/>
              <a:t>The parent should not remove itself from the group</a:t>
            </a:r>
          </a:p>
          <a:p>
            <a:pPr algn="l" rtl="0">
              <a:spcBef>
                <a:spcPts val="1200"/>
              </a:spcBef>
              <a:defRPr/>
            </a:pPr>
            <a:r>
              <a:rPr lang="en-US" sz="2400" dirty="0"/>
              <a:t>If a thread does not complete its execution before the period plus the time-out interval elapses, then it is deleted from the group</a:t>
            </a:r>
          </a:p>
          <a:p>
            <a:pPr algn="l" rtl="0">
              <a:spcBef>
                <a:spcPts val="1200"/>
              </a:spcBef>
              <a:defRPr/>
            </a:pPr>
            <a:r>
              <a:rPr lang="en-US" sz="2400" dirty="0"/>
              <a:t>The parent thread calls </a:t>
            </a:r>
            <a:r>
              <a:rPr lang="en-US" sz="2000" dirty="0" err="1">
                <a:latin typeface="Consolas" pitchFamily="49" charset="0"/>
              </a:rPr>
              <a:t>AvRtDeleteThreadOrderingGroup</a:t>
            </a:r>
            <a:r>
              <a:rPr lang="en-US" sz="2400" dirty="0"/>
              <a:t> to delete the thread ordering group</a:t>
            </a:r>
          </a:p>
          <a:p>
            <a:pPr algn="l" rtl="0">
              <a:spcBef>
                <a:spcPts val="1200"/>
              </a:spcBef>
              <a:defRPr/>
            </a:pPr>
            <a:r>
              <a:rPr lang="en-US" sz="2400" dirty="0"/>
              <a:t>The group is also destroyed if the parent does not complete its execution before the period plus the time-out interval elapses</a:t>
            </a:r>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defRPr/>
            </a:pPr>
            <a:r>
              <a:rPr lang="en-US"/>
              <a:t>Thread Ordering Group</a:t>
            </a:r>
          </a:p>
        </p:txBody>
      </p:sp>
      <p:sp>
        <p:nvSpPr>
          <p:cNvPr id="95235" name="Rectangle 3"/>
          <p:cNvSpPr>
            <a:spLocks noGrp="1" noChangeArrowheads="1"/>
          </p:cNvSpPr>
          <p:nvPr>
            <p:ph idx="1"/>
          </p:nvPr>
        </p:nvSpPr>
        <p:spPr>
          <a:xfrm>
            <a:off x="381000" y="1247683"/>
            <a:ext cx="8382000" cy="2936188"/>
          </a:xfrm>
        </p:spPr>
        <p:txBody>
          <a:bodyPr/>
          <a:lstStyle/>
          <a:p>
            <a:pPr algn="l" rtl="0">
              <a:defRPr/>
            </a:pPr>
            <a:r>
              <a:rPr lang="en-US" sz="3600" dirty="0"/>
              <a:t>Creating:</a:t>
            </a:r>
          </a:p>
          <a:p>
            <a:pPr algn="l" rtl="0">
              <a:defRPr/>
            </a:pPr>
            <a:endParaRPr lang="en-US" sz="3600" dirty="0"/>
          </a:p>
          <a:p>
            <a:pPr algn="l" rtl="0">
              <a:defRPr/>
            </a:pPr>
            <a:endParaRPr lang="en-US" sz="3600" dirty="0"/>
          </a:p>
          <a:p>
            <a:pPr algn="l" rtl="0">
              <a:defRPr/>
            </a:pPr>
            <a:endParaRPr lang="en-US" sz="3600" dirty="0"/>
          </a:p>
          <a:p>
            <a:pPr algn="l" rtl="0">
              <a:defRPr/>
            </a:pPr>
            <a:r>
              <a:rPr lang="en-US" sz="3600" dirty="0"/>
              <a:t>All threads’ main loop:</a:t>
            </a:r>
          </a:p>
        </p:txBody>
      </p:sp>
      <p:sp>
        <p:nvSpPr>
          <p:cNvPr id="4" name="TextBox 3"/>
          <p:cNvSpPr txBox="1"/>
          <p:nvPr/>
        </p:nvSpPr>
        <p:spPr>
          <a:xfrm>
            <a:off x="549072" y="1794139"/>
            <a:ext cx="8292482" cy="189618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marL="742950" lvl="1" indent="-285750">
              <a:spcBef>
                <a:spcPct val="20000"/>
              </a:spcBef>
              <a:buFont typeface="Wingdings" pitchFamily="2" charset="2"/>
              <a:buNone/>
              <a:defRPr/>
            </a:pPr>
            <a:r>
              <a:rPr lang="en-US" b="1" dirty="0">
                <a:solidFill>
                  <a:srgbClr val="000000"/>
                </a:solidFill>
                <a:effectLst>
                  <a:outerShdw blurRad="38100" dist="38100" dir="2700000" algn="tl">
                    <a:srgbClr val="FFFFFF"/>
                  </a:outerShdw>
                </a:effectLst>
                <a:latin typeface="Consolas" pitchFamily="49" charset="0"/>
                <a:cs typeface="Arial" pitchFamily="34" charset="0"/>
              </a:rPr>
              <a:t>HANDLE </a:t>
            </a:r>
            <a:r>
              <a:rPr lang="en-US" b="1" dirty="0" err="1">
                <a:solidFill>
                  <a:srgbClr val="000000"/>
                </a:solidFill>
                <a:effectLst>
                  <a:outerShdw blurRad="38100" dist="38100" dir="2700000" algn="tl">
                    <a:srgbClr val="FFFFFF"/>
                  </a:outerShdw>
                </a:effectLst>
                <a:latin typeface="Consolas" pitchFamily="49" charset="0"/>
                <a:cs typeface="Arial" pitchFamily="34" charset="0"/>
              </a:rPr>
              <a:t>hContext</a:t>
            </a:r>
            <a:r>
              <a:rPr lang="en-US" b="1" dirty="0">
                <a:solidFill>
                  <a:srgbClr val="000000"/>
                </a:solidFill>
                <a:effectLst>
                  <a:outerShdw blurRad="38100" dist="38100" dir="2700000" algn="tl">
                    <a:srgbClr val="FFFFFF"/>
                  </a:outerShdw>
                </a:effectLst>
                <a:latin typeface="Consolas" pitchFamily="49" charset="0"/>
                <a:cs typeface="Arial" pitchFamily="34" charset="0"/>
              </a:rPr>
              <a:t> = NULL;</a:t>
            </a:r>
          </a:p>
          <a:p>
            <a:pPr marL="742950" lvl="1" indent="-285750">
              <a:spcBef>
                <a:spcPct val="20000"/>
              </a:spcBef>
              <a:buFont typeface="Wingdings" pitchFamily="2" charset="2"/>
              <a:buNone/>
              <a:defRPr/>
            </a:pPr>
            <a:r>
              <a:rPr lang="en-US" b="1" dirty="0">
                <a:solidFill>
                  <a:srgbClr val="000000"/>
                </a:solidFill>
                <a:effectLst>
                  <a:outerShdw blurRad="38100" dist="38100" dir="2700000" algn="tl">
                    <a:srgbClr val="FFFFFF"/>
                  </a:outerShdw>
                </a:effectLst>
                <a:latin typeface="Consolas" pitchFamily="49" charset="0"/>
                <a:cs typeface="Arial" pitchFamily="34" charset="0"/>
              </a:rPr>
              <a:t>LARGE_INTEGER period, timeout;</a:t>
            </a:r>
          </a:p>
          <a:p>
            <a:pPr marL="742950" lvl="1" indent="-285750">
              <a:spcBef>
                <a:spcPct val="20000"/>
              </a:spcBef>
              <a:buFont typeface="Wingdings" pitchFamily="2" charset="2"/>
              <a:buNone/>
              <a:defRPr/>
            </a:pPr>
            <a:r>
              <a:rPr lang="en-US" b="1" dirty="0">
                <a:solidFill>
                  <a:srgbClr val="000000"/>
                </a:solidFill>
                <a:effectLst>
                  <a:outerShdw blurRad="38100" dist="38100" dir="2700000" algn="tl">
                    <a:srgbClr val="FFFFFF"/>
                  </a:outerShdw>
                </a:effectLst>
                <a:latin typeface="Consolas" pitchFamily="49" charset="0"/>
                <a:cs typeface="Arial" pitchFamily="34" charset="0"/>
              </a:rPr>
              <a:t>GUID </a:t>
            </a:r>
            <a:r>
              <a:rPr lang="en-US" b="1" dirty="0" err="1">
                <a:solidFill>
                  <a:srgbClr val="000000"/>
                </a:solidFill>
                <a:effectLst>
                  <a:outerShdw blurRad="38100" dist="38100" dir="2700000" algn="tl">
                    <a:srgbClr val="FFFFFF"/>
                  </a:outerShdw>
                </a:effectLst>
                <a:latin typeface="Consolas" pitchFamily="49" charset="0"/>
                <a:cs typeface="Arial" pitchFamily="34" charset="0"/>
              </a:rPr>
              <a:t>guid</a:t>
            </a:r>
            <a:r>
              <a:rPr lang="en-US" b="1" dirty="0">
                <a:solidFill>
                  <a:srgbClr val="000000"/>
                </a:solidFill>
                <a:effectLst>
                  <a:outerShdw blurRad="38100" dist="38100" dir="2700000" algn="tl">
                    <a:srgbClr val="FFFFFF"/>
                  </a:outerShdw>
                </a:effectLst>
                <a:latin typeface="Consolas" pitchFamily="49" charset="0"/>
                <a:cs typeface="Arial" pitchFamily="34" charset="0"/>
              </a:rPr>
              <a:t> = { 0 };</a:t>
            </a:r>
          </a:p>
          <a:p>
            <a:pPr marL="742950" lvl="1" indent="-285750">
              <a:spcBef>
                <a:spcPct val="20000"/>
              </a:spcBef>
              <a:buFont typeface="Wingdings" pitchFamily="2" charset="2"/>
              <a:buNone/>
              <a:defRPr/>
            </a:pPr>
            <a:r>
              <a:rPr lang="en-US" b="1" dirty="0" err="1">
                <a:solidFill>
                  <a:srgbClr val="000000"/>
                </a:solidFill>
                <a:effectLst>
                  <a:outerShdw blurRad="38100" dist="38100" dir="2700000" algn="tl">
                    <a:srgbClr val="FFFFFF"/>
                  </a:outerShdw>
                </a:effectLst>
                <a:latin typeface="Consolas" pitchFamily="49" charset="0"/>
                <a:cs typeface="Arial" pitchFamily="34" charset="0"/>
              </a:rPr>
              <a:t>period.QuadPart</a:t>
            </a:r>
            <a:r>
              <a:rPr lang="en-US" b="1" dirty="0">
                <a:solidFill>
                  <a:srgbClr val="000000"/>
                </a:solidFill>
                <a:effectLst>
                  <a:outerShdw blurRad="38100" dist="38100" dir="2700000" algn="tl">
                    <a:srgbClr val="FFFFFF"/>
                  </a:outerShdw>
                </a:effectLst>
                <a:latin typeface="Consolas" pitchFamily="49" charset="0"/>
                <a:cs typeface="Arial" pitchFamily="34" charset="0"/>
              </a:rPr>
              <a:t> = Int32x32To64(_100NS_IN_1MS, 1000);</a:t>
            </a:r>
          </a:p>
          <a:p>
            <a:pPr marL="742950" lvl="1" indent="-285750">
              <a:spcBef>
                <a:spcPct val="20000"/>
              </a:spcBef>
              <a:buFont typeface="Wingdings" pitchFamily="2" charset="2"/>
              <a:buNone/>
              <a:defRPr/>
            </a:pPr>
            <a:r>
              <a:rPr lang="en-US" b="1" dirty="0" err="1">
                <a:solidFill>
                  <a:srgbClr val="000000"/>
                </a:solidFill>
                <a:effectLst>
                  <a:outerShdw blurRad="38100" dist="38100" dir="2700000" algn="tl">
                    <a:srgbClr val="FFFFFF"/>
                  </a:outerShdw>
                </a:effectLst>
                <a:latin typeface="Consolas" pitchFamily="49" charset="0"/>
                <a:cs typeface="Arial" pitchFamily="34" charset="0"/>
              </a:rPr>
              <a:t>timeout.QuadPart</a:t>
            </a:r>
            <a:r>
              <a:rPr lang="en-US" b="1" dirty="0">
                <a:solidFill>
                  <a:srgbClr val="000000"/>
                </a:solidFill>
                <a:effectLst>
                  <a:outerShdw blurRad="38100" dist="38100" dir="2700000" algn="tl">
                    <a:srgbClr val="FFFFFF"/>
                  </a:outerShdw>
                </a:effectLst>
                <a:latin typeface="Consolas" pitchFamily="49" charset="0"/>
                <a:cs typeface="Arial" pitchFamily="34" charset="0"/>
              </a:rPr>
              <a:t> = Int32x32To64(_100NS_IN_1MS, 10000);</a:t>
            </a:r>
          </a:p>
          <a:p>
            <a:pPr marL="742950" lvl="1" indent="-285750">
              <a:spcBef>
                <a:spcPct val="20000"/>
              </a:spcBef>
              <a:buFont typeface="Wingdings" pitchFamily="2" charset="2"/>
              <a:buNone/>
              <a:defRPr/>
            </a:pPr>
            <a:r>
              <a:rPr lang="en-US" b="1" dirty="0" err="1">
                <a:solidFill>
                  <a:srgbClr val="000000"/>
                </a:solidFill>
                <a:effectLst>
                  <a:outerShdw blurRad="38100" dist="38100" dir="2700000" algn="tl">
                    <a:srgbClr val="FFFFFF"/>
                  </a:outerShdw>
                </a:effectLst>
                <a:latin typeface="Consolas" pitchFamily="49" charset="0"/>
                <a:cs typeface="Arial" pitchFamily="34" charset="0"/>
              </a:rPr>
              <a:t>AvRtCreateThreadOrderingGroup</a:t>
            </a:r>
            <a:r>
              <a:rPr lang="en-US" b="1" dirty="0">
                <a:solidFill>
                  <a:srgbClr val="000000"/>
                </a:solidFill>
                <a:effectLst>
                  <a:outerShdw blurRad="38100" dist="38100" dir="2700000" algn="tl">
                    <a:srgbClr val="FFFFFF"/>
                  </a:outerShdw>
                </a:effectLst>
                <a:latin typeface="Consolas" pitchFamily="49" charset="0"/>
                <a:cs typeface="Arial" pitchFamily="34" charset="0"/>
              </a:rPr>
              <a:t>(&amp;</a:t>
            </a:r>
            <a:r>
              <a:rPr lang="en-US" b="1" dirty="0" err="1">
                <a:solidFill>
                  <a:srgbClr val="000000"/>
                </a:solidFill>
                <a:effectLst>
                  <a:outerShdw blurRad="38100" dist="38100" dir="2700000" algn="tl">
                    <a:srgbClr val="FFFFFF"/>
                  </a:outerShdw>
                </a:effectLst>
                <a:latin typeface="Consolas" pitchFamily="49" charset="0"/>
                <a:cs typeface="Arial" pitchFamily="34" charset="0"/>
              </a:rPr>
              <a:t>hContext</a:t>
            </a:r>
            <a:r>
              <a:rPr lang="en-US" b="1" dirty="0">
                <a:solidFill>
                  <a:srgbClr val="000000"/>
                </a:solidFill>
                <a:effectLst>
                  <a:outerShdw blurRad="38100" dist="38100" dir="2700000" algn="tl">
                    <a:srgbClr val="FFFFFF"/>
                  </a:outerShdw>
                </a:effectLst>
                <a:latin typeface="Consolas" pitchFamily="49" charset="0"/>
                <a:cs typeface="Arial" pitchFamily="34" charset="0"/>
              </a:rPr>
              <a:t>, &amp;period, &amp;</a:t>
            </a:r>
            <a:r>
              <a:rPr lang="en-US" b="1" dirty="0" err="1">
                <a:solidFill>
                  <a:srgbClr val="000000"/>
                </a:solidFill>
                <a:effectLst>
                  <a:outerShdw blurRad="38100" dist="38100" dir="2700000" algn="tl">
                    <a:srgbClr val="FFFFFF"/>
                  </a:outerShdw>
                </a:effectLst>
                <a:latin typeface="Consolas" pitchFamily="49" charset="0"/>
                <a:cs typeface="Arial" pitchFamily="34" charset="0"/>
              </a:rPr>
              <a:t>guid</a:t>
            </a:r>
            <a:r>
              <a:rPr lang="en-US" b="1" dirty="0">
                <a:solidFill>
                  <a:srgbClr val="000000"/>
                </a:solidFill>
                <a:effectLst>
                  <a:outerShdw blurRad="38100" dist="38100" dir="2700000" algn="tl">
                    <a:srgbClr val="FFFFFF"/>
                  </a:outerShdw>
                </a:effectLst>
                <a:latin typeface="Consolas" pitchFamily="49" charset="0"/>
                <a:cs typeface="Arial" pitchFamily="34" charset="0"/>
              </a:rPr>
              <a:t>, &amp;timeout);</a:t>
            </a:r>
          </a:p>
        </p:txBody>
      </p:sp>
      <p:sp>
        <p:nvSpPr>
          <p:cNvPr id="2" name="TextBox 3"/>
          <p:cNvSpPr txBox="1"/>
          <p:nvPr/>
        </p:nvSpPr>
        <p:spPr>
          <a:xfrm>
            <a:off x="549072" y="4170626"/>
            <a:ext cx="8292482" cy="1896183"/>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marL="742950" lvl="1" indent="-285750">
              <a:spcBef>
                <a:spcPct val="20000"/>
              </a:spcBef>
              <a:buFont typeface="Wingdings" pitchFamily="2" charset="2"/>
              <a:buNone/>
              <a:defRPr/>
            </a:pPr>
            <a:r>
              <a:rPr lang="en-US" b="1">
                <a:solidFill>
                  <a:srgbClr val="000000"/>
                </a:solidFill>
                <a:effectLst>
                  <a:outerShdw blurRad="38100" dist="38100" dir="2700000" algn="tl">
                    <a:srgbClr val="FFFFFF"/>
                  </a:outerShdw>
                </a:effectLst>
                <a:latin typeface="Consolas" pitchFamily="49" charset="0"/>
                <a:cs typeface="Arial" pitchFamily="34" charset="0"/>
              </a:rPr>
              <a:t>while(AvRtWaitOnThreadOrderingGroup(Context))</a:t>
            </a:r>
            <a:endParaRPr lang="he-IL" b="1">
              <a:solidFill>
                <a:srgbClr val="000000"/>
              </a:solidFill>
              <a:effectLst>
                <a:outerShdw blurRad="38100" dist="38100" dir="2700000" algn="tl">
                  <a:srgbClr val="FFFFFF"/>
                </a:outerShdw>
              </a:effectLst>
              <a:latin typeface="Consolas" pitchFamily="49" charset="0"/>
              <a:cs typeface="Arial" pitchFamily="34" charset="0"/>
            </a:endParaRPr>
          </a:p>
          <a:p>
            <a:pPr marL="742950" lvl="1" indent="-285750">
              <a:spcBef>
                <a:spcPct val="20000"/>
              </a:spcBef>
              <a:buFont typeface="Wingdings" pitchFamily="2" charset="2"/>
              <a:buNone/>
              <a:defRPr/>
            </a:pPr>
            <a:r>
              <a:rPr lang="en-US" b="1">
                <a:solidFill>
                  <a:srgbClr val="000000"/>
                </a:solidFill>
                <a:effectLst>
                  <a:outerShdw blurRad="38100" dist="38100" dir="2700000" algn="tl">
                    <a:srgbClr val="FFFFFF"/>
                  </a:outerShdw>
                </a:effectLst>
                <a:latin typeface="Consolas" pitchFamily="49" charset="0"/>
                <a:cs typeface="Arial" pitchFamily="34" charset="0"/>
              </a:rPr>
              <a:t>{ ... }</a:t>
            </a:r>
          </a:p>
          <a:p>
            <a:pPr marL="742950" lvl="1" indent="-285750">
              <a:spcBef>
                <a:spcPct val="20000"/>
              </a:spcBef>
              <a:buFont typeface="Wingdings" pitchFamily="2" charset="2"/>
              <a:buNone/>
              <a:defRPr/>
            </a:pPr>
            <a:r>
              <a:rPr lang="en-US" b="1">
                <a:solidFill>
                  <a:srgbClr val="000000"/>
                </a:solidFill>
                <a:effectLst>
                  <a:outerShdw blurRad="38100" dist="38100" dir="2700000" algn="tl">
                    <a:srgbClr val="FFFFFF"/>
                  </a:outerShdw>
                </a:effectLst>
                <a:latin typeface="Consolas" pitchFamily="49" charset="0"/>
                <a:cs typeface="Arial" pitchFamily="34" charset="0"/>
              </a:rPr>
              <a:t>if (GetLastError() == ERROR_ACCESS_DENIED)</a:t>
            </a:r>
          </a:p>
          <a:p>
            <a:pPr marL="742950" lvl="1" indent="-285750">
              <a:spcBef>
                <a:spcPct val="20000"/>
              </a:spcBef>
              <a:buFont typeface="Wingdings" pitchFamily="2" charset="2"/>
              <a:buNone/>
              <a:defRPr/>
            </a:pPr>
            <a:r>
              <a:rPr lang="en-US" b="1">
                <a:solidFill>
                  <a:srgbClr val="000000"/>
                </a:solidFill>
                <a:effectLst>
                  <a:outerShdw blurRad="38100" dist="38100" dir="2700000" algn="tl">
                    <a:srgbClr val="FFFFFF"/>
                  </a:outerShdw>
                </a:effectLst>
                <a:latin typeface="Consolas" pitchFamily="49" charset="0"/>
                <a:cs typeface="Arial" pitchFamily="34" charset="0"/>
              </a:rPr>
              <a:t>	// Something went wrong:</a:t>
            </a:r>
          </a:p>
          <a:p>
            <a:pPr marL="742950" lvl="1" indent="-285750">
              <a:spcBef>
                <a:spcPct val="20000"/>
              </a:spcBef>
              <a:buFont typeface="Wingdings" pitchFamily="2" charset="2"/>
              <a:buNone/>
              <a:defRPr/>
            </a:pPr>
            <a:r>
              <a:rPr lang="en-US" b="1">
                <a:solidFill>
                  <a:srgbClr val="000000"/>
                </a:solidFill>
                <a:effectLst>
                  <a:outerShdw blurRad="38100" dist="38100" dir="2700000" algn="tl">
                    <a:srgbClr val="FFFFFF"/>
                  </a:outerShdw>
                </a:effectLst>
                <a:latin typeface="Consolas" pitchFamily="49" charset="0"/>
                <a:cs typeface="Arial" pitchFamily="34" charset="0"/>
              </a:rPr>
              <a:t>	//  Ordering group was deleted, or the thread has exceeded</a:t>
            </a:r>
          </a:p>
          <a:p>
            <a:pPr marL="742950" lvl="1" indent="-285750">
              <a:spcBef>
                <a:spcPct val="20000"/>
              </a:spcBef>
              <a:buFont typeface="Wingdings" pitchFamily="2" charset="2"/>
              <a:buNone/>
              <a:defRPr/>
            </a:pPr>
            <a:r>
              <a:rPr lang="en-US" b="1">
                <a:solidFill>
                  <a:srgbClr val="000000"/>
                </a:solidFill>
                <a:effectLst>
                  <a:outerShdw blurRad="38100" dist="38100" dir="2700000" algn="tl">
                    <a:srgbClr val="FFFFFF"/>
                  </a:outerShdw>
                </a:effectLst>
                <a:latin typeface="Consolas" pitchFamily="49" charset="0"/>
                <a:cs typeface="Arial" pitchFamily="34" charset="0"/>
              </a:rPr>
              <a:t>	//  the time allotted to it and was removed from the group</a:t>
            </a: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rtl="0">
              <a:defRPr/>
            </a:pPr>
            <a:r>
              <a:rPr lang="en-US"/>
              <a:t>CPU Cycle Counting</a:t>
            </a:r>
          </a:p>
        </p:txBody>
      </p:sp>
      <p:sp>
        <p:nvSpPr>
          <p:cNvPr id="80899" name="Rectangle 3"/>
          <p:cNvSpPr>
            <a:spLocks noGrp="1" noChangeArrowheads="1"/>
          </p:cNvSpPr>
          <p:nvPr>
            <p:ph idx="1"/>
          </p:nvPr>
        </p:nvSpPr>
        <p:spPr>
          <a:xfrm>
            <a:off x="381000" y="1411552"/>
            <a:ext cx="8382000" cy="1837426"/>
          </a:xfrm>
        </p:spPr>
        <p:txBody>
          <a:bodyPr/>
          <a:lstStyle/>
          <a:p>
            <a:pPr algn="l" rtl="0">
              <a:defRPr/>
            </a:pPr>
            <a:r>
              <a:rPr lang="en-US" dirty="0"/>
              <a:t>Threads may get unfairly charged for interrupt processing</a:t>
            </a:r>
            <a:endParaRPr lang="he-IL" dirty="0"/>
          </a:p>
          <a:p>
            <a:pPr lvl="1" algn="l" rtl="0">
              <a:defRPr/>
            </a:pPr>
            <a:r>
              <a:rPr lang="en-US" dirty="0"/>
              <a:t>Quantum charging happens only when the clock interrupt occurs (10-15 ms frequency)</a:t>
            </a:r>
          </a:p>
        </p:txBody>
      </p:sp>
      <p:pic>
        <p:nvPicPr>
          <p:cNvPr id="26628" name="Picture 4" descr="Figure 1 Unfair Thread Scheduling"/>
          <p:cNvPicPr>
            <a:picLocks noChangeAspect="1" noChangeArrowheads="1"/>
          </p:cNvPicPr>
          <p:nvPr/>
        </p:nvPicPr>
        <p:blipFill>
          <a:blip r:embed="rId3"/>
          <a:srcRect/>
          <a:stretch>
            <a:fillRect/>
          </a:stretch>
        </p:blipFill>
        <p:spPr bwMode="auto">
          <a:xfrm>
            <a:off x="2339975" y="3357563"/>
            <a:ext cx="4419600" cy="2754312"/>
          </a:xfrm>
          <a:prstGeom prst="rect">
            <a:avLst/>
          </a:prstGeom>
          <a:noFill/>
          <a:ln w="9525">
            <a:noFill/>
            <a:miter lim="800000"/>
            <a:headEnd/>
            <a:tailEnd/>
          </a:ln>
        </p:spPr>
      </p:pic>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rtl="0">
              <a:defRPr/>
            </a:pPr>
            <a:r>
              <a:rPr lang="en-US"/>
              <a:t>CPU Cycle Counting</a:t>
            </a:r>
          </a:p>
        </p:txBody>
      </p:sp>
      <p:sp>
        <p:nvSpPr>
          <p:cNvPr id="82947" name="Rectangle 3"/>
          <p:cNvSpPr>
            <a:spLocks noGrp="1" noChangeArrowheads="1"/>
          </p:cNvSpPr>
          <p:nvPr>
            <p:ph idx="1"/>
          </p:nvPr>
        </p:nvSpPr>
        <p:spPr>
          <a:xfrm>
            <a:off x="381000" y="1411552"/>
            <a:ext cx="8382000" cy="1421928"/>
          </a:xfrm>
        </p:spPr>
        <p:txBody>
          <a:bodyPr/>
          <a:lstStyle/>
          <a:p>
            <a:pPr algn="l" rtl="0">
              <a:defRPr/>
            </a:pPr>
            <a:r>
              <a:rPr lang="en-US" dirty="0" smtClean="0"/>
              <a:t>Vista &amp; 2008 Server use </a:t>
            </a:r>
            <a:r>
              <a:rPr lang="en-US" dirty="0"/>
              <a:t>the cycle counter register of modern processors</a:t>
            </a:r>
          </a:p>
          <a:p>
            <a:pPr lvl="1" algn="l" rtl="0">
              <a:defRPr/>
            </a:pPr>
            <a:r>
              <a:rPr lang="en-US" dirty="0"/>
              <a:t>Doesn’t charge for interrupt processing time</a:t>
            </a:r>
          </a:p>
        </p:txBody>
      </p:sp>
      <p:pic>
        <p:nvPicPr>
          <p:cNvPr id="27652" name="Picture 4" descr="Figure 2 Windows Vista Cycle-Based Scheduling">
            <a:hlinkClick r:id="rId3"/>
          </p:cNvPr>
          <p:cNvPicPr>
            <a:picLocks noChangeAspect="1" noChangeArrowheads="1"/>
          </p:cNvPicPr>
          <p:nvPr/>
        </p:nvPicPr>
        <p:blipFill>
          <a:blip r:embed="rId4"/>
          <a:srcRect/>
          <a:stretch>
            <a:fillRect/>
          </a:stretch>
        </p:blipFill>
        <p:spPr bwMode="auto">
          <a:xfrm>
            <a:off x="539750" y="3068638"/>
            <a:ext cx="8077200" cy="2728912"/>
          </a:xfrm>
          <a:prstGeom prst="rect">
            <a:avLst/>
          </a:prstGeom>
          <a:noFill/>
          <a:ln w="9525">
            <a:noFill/>
            <a:miter lim="800000"/>
            <a:headEnd/>
            <a:tailEnd/>
          </a:ln>
        </p:spPr>
      </p:pic>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defRPr/>
            </a:pPr>
            <a:r>
              <a:rPr lang="en-US" sz="4400" dirty="0"/>
              <a:t>Windows Synchronization Objects</a:t>
            </a:r>
          </a:p>
        </p:txBody>
      </p:sp>
      <p:sp>
        <p:nvSpPr>
          <p:cNvPr id="61443" name="Rectangle 3"/>
          <p:cNvSpPr>
            <a:spLocks noGrp="1" noChangeArrowheads="1"/>
          </p:cNvSpPr>
          <p:nvPr>
            <p:ph idx="1"/>
          </p:nvPr>
        </p:nvSpPr>
        <p:spPr>
          <a:xfrm>
            <a:off x="381000" y="1142984"/>
            <a:ext cx="8382000" cy="4813625"/>
          </a:xfrm>
        </p:spPr>
        <p:txBody>
          <a:bodyPr/>
          <a:lstStyle/>
          <a:p>
            <a:pPr algn="l" rtl="0">
              <a:lnSpc>
                <a:spcPct val="90000"/>
              </a:lnSpc>
              <a:defRPr/>
            </a:pPr>
            <a:r>
              <a:rPr lang="en-US" sz="3200" dirty="0" smtClean="0"/>
              <a:t>Every </a:t>
            </a:r>
            <a:r>
              <a:rPr lang="en-US" sz="3200" dirty="0"/>
              <a:t>Windows </a:t>
            </a:r>
            <a:r>
              <a:rPr lang="en-US" sz="3200" dirty="0" smtClean="0"/>
              <a:t>synchronization object </a:t>
            </a:r>
            <a:r>
              <a:rPr lang="en-US" sz="3200" dirty="0"/>
              <a:t>contains a kernel dispatcher header</a:t>
            </a:r>
          </a:p>
          <a:p>
            <a:pPr lvl="1" algn="l" rtl="0">
              <a:lnSpc>
                <a:spcPct val="90000"/>
              </a:lnSpc>
              <a:defRPr/>
            </a:pPr>
            <a:r>
              <a:rPr lang="en-US" sz="2800" dirty="0" smtClean="0"/>
              <a:t>A </a:t>
            </a:r>
            <a:r>
              <a:rPr lang="en-US" sz="2800" dirty="0"/>
              <a:t>structure </a:t>
            </a:r>
            <a:r>
              <a:rPr lang="en-US" sz="2800" dirty="0" smtClean="0"/>
              <a:t>keeping </a:t>
            </a:r>
            <a:r>
              <a:rPr lang="en-US" sz="2800" dirty="0"/>
              <a:t>track of threads waiting for the object and its synchronization state (signaled or non-signaled</a:t>
            </a:r>
            <a:r>
              <a:rPr lang="en-US" sz="2800" dirty="0" smtClean="0"/>
              <a:t>)</a:t>
            </a:r>
            <a:endParaRPr lang="en-US" sz="2800" dirty="0"/>
          </a:p>
          <a:p>
            <a:pPr lvl="1" algn="l" rtl="0">
              <a:lnSpc>
                <a:spcPct val="90000"/>
              </a:lnSpc>
              <a:defRPr/>
            </a:pPr>
            <a:r>
              <a:rPr lang="en-US" sz="2800" dirty="0"/>
              <a:t>Examples of such </a:t>
            </a:r>
            <a:r>
              <a:rPr lang="en-US" sz="2800" dirty="0" smtClean="0"/>
              <a:t>objects: </a:t>
            </a:r>
            <a:r>
              <a:rPr lang="en-US" sz="2800" dirty="0"/>
              <a:t>process, thread, event, </a:t>
            </a:r>
            <a:r>
              <a:rPr lang="en-US" sz="2800" dirty="0" err="1"/>
              <a:t>mutex</a:t>
            </a:r>
            <a:r>
              <a:rPr lang="en-US" sz="2800" dirty="0"/>
              <a:t>, semaphore, file</a:t>
            </a:r>
            <a:r>
              <a:rPr lang="en-US" sz="2800" dirty="0" smtClean="0"/>
              <a:t>, …</a:t>
            </a:r>
          </a:p>
          <a:p>
            <a:pPr algn="l" rtl="0">
              <a:lnSpc>
                <a:spcPct val="90000"/>
              </a:lnSpc>
              <a:defRPr/>
            </a:pPr>
            <a:r>
              <a:rPr lang="en-US" sz="3200" dirty="0" smtClean="0"/>
              <a:t>Vista &amp; 2008 Server offer us more flavors of synchronization objects and a powerful synchronization diagnostics API</a:t>
            </a:r>
            <a:endParaRPr lang="en-US" sz="3200"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Editions</a:t>
            </a:r>
            <a:endParaRPr lang="he-IL" dirty="0"/>
          </a:p>
        </p:txBody>
      </p:sp>
      <p:sp>
        <p:nvSpPr>
          <p:cNvPr id="3" name="Content Placeholder 2"/>
          <p:cNvSpPr>
            <a:spLocks noGrp="1"/>
          </p:cNvSpPr>
          <p:nvPr>
            <p:ph idx="1"/>
          </p:nvPr>
        </p:nvSpPr>
        <p:spPr>
          <a:xfrm>
            <a:off x="381000" y="1411552"/>
            <a:ext cx="8382000" cy="5332229"/>
          </a:xfrm>
        </p:spPr>
        <p:txBody>
          <a:bodyPr/>
          <a:lstStyle/>
          <a:p>
            <a:pPr algn="l" rtl="0"/>
            <a:r>
              <a:rPr lang="en-US" dirty="0" smtClean="0"/>
              <a:t>Similar to Windows Server 2003:</a:t>
            </a:r>
          </a:p>
          <a:p>
            <a:pPr lvl="1" algn="l" rtl="0"/>
            <a:r>
              <a:rPr lang="en-US" dirty="0" smtClean="0"/>
              <a:t>Standard Edition</a:t>
            </a:r>
          </a:p>
          <a:p>
            <a:pPr lvl="1" algn="l" rtl="0"/>
            <a:r>
              <a:rPr lang="en-US" dirty="0" smtClean="0"/>
              <a:t>Enterprise Edition</a:t>
            </a:r>
          </a:p>
          <a:p>
            <a:pPr lvl="1" algn="l" rtl="0"/>
            <a:r>
              <a:rPr lang="en-US" dirty="0" smtClean="0"/>
              <a:t>Datacenter Edition</a:t>
            </a:r>
          </a:p>
          <a:p>
            <a:pPr lvl="1" algn="l" rtl="0"/>
            <a:r>
              <a:rPr lang="en-US" dirty="0" smtClean="0"/>
              <a:t>Web Server</a:t>
            </a:r>
          </a:p>
          <a:p>
            <a:pPr lvl="1" algn="l" rtl="0"/>
            <a:r>
              <a:rPr lang="en-US" dirty="0" smtClean="0"/>
              <a:t>Storage Server</a:t>
            </a:r>
          </a:p>
          <a:p>
            <a:pPr lvl="1" algn="l" rtl="0"/>
            <a:r>
              <a:rPr lang="en-US" dirty="0" smtClean="0"/>
              <a:t>Small Business Server</a:t>
            </a:r>
          </a:p>
          <a:p>
            <a:pPr lvl="1" algn="l" rtl="0"/>
            <a:r>
              <a:rPr lang="en-US" dirty="0" smtClean="0"/>
              <a:t>Itanium-based Systems (IA64)</a:t>
            </a:r>
          </a:p>
          <a:p>
            <a:pPr algn="l" rtl="0"/>
            <a:endParaRPr lang="en-US" sz="2400" i="1" dirty="0" smtClean="0"/>
          </a:p>
          <a:p>
            <a:pPr algn="l" rtl="0"/>
            <a:r>
              <a:rPr lang="en-US" sz="2400" i="1" dirty="0" smtClean="0"/>
              <a:t>Last 32-bit Windows Server OS</a:t>
            </a:r>
          </a:p>
          <a:p>
            <a:pPr lvl="1" algn="l" rtl="0"/>
            <a:endParaRPr lang="en-US" dirty="0" smtClean="0"/>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81000" y="1411552"/>
            <a:ext cx="8382000" cy="4641271"/>
          </a:xfrm>
        </p:spPr>
        <p:txBody>
          <a:bodyPr/>
          <a:lstStyle/>
          <a:p>
            <a:pPr algn="l" rtl="0">
              <a:lnSpc>
                <a:spcPct val="90000"/>
              </a:lnSpc>
              <a:defRPr/>
            </a:pPr>
            <a:r>
              <a:rPr lang="en-US" sz="3200" dirty="0"/>
              <a:t>Consider a resource that is initialized on first use</a:t>
            </a:r>
          </a:p>
          <a:p>
            <a:pPr lvl="1" algn="l" rtl="0">
              <a:lnSpc>
                <a:spcPct val="90000"/>
              </a:lnSpc>
              <a:defRPr/>
            </a:pPr>
            <a:r>
              <a:rPr lang="en-US" sz="2400" dirty="0"/>
              <a:t>Such as the static single-instance reference in a simple singleton implementation</a:t>
            </a:r>
          </a:p>
          <a:p>
            <a:pPr lvl="1" algn="l" rtl="0">
              <a:lnSpc>
                <a:spcPct val="90000"/>
              </a:lnSpc>
              <a:defRPr/>
            </a:pPr>
            <a:r>
              <a:rPr lang="en-US" sz="2400" dirty="0"/>
              <a:t>Such as a static constructor in a .NET class</a:t>
            </a:r>
            <a:endParaRPr lang="en-US" sz="2800" dirty="0"/>
          </a:p>
          <a:p>
            <a:pPr algn="l" rtl="0">
              <a:lnSpc>
                <a:spcPct val="90000"/>
              </a:lnSpc>
              <a:defRPr/>
            </a:pPr>
            <a:r>
              <a:rPr lang="en-US" sz="3200" dirty="0"/>
              <a:t>The one-time initialization functions ensure that initialization occurs only once even when multiple threads attempt the initialization</a:t>
            </a:r>
          </a:p>
          <a:p>
            <a:pPr lvl="1" algn="l" rtl="0">
              <a:lnSpc>
                <a:spcPct val="90000"/>
              </a:lnSpc>
              <a:defRPr/>
            </a:pPr>
            <a:r>
              <a:rPr lang="en-US" sz="2400" dirty="0"/>
              <a:t>Many applications use the interlocked functions to ensure that only one thread performs the </a:t>
            </a:r>
            <a:r>
              <a:rPr lang="en-US" sz="2400" dirty="0" smtClean="0"/>
              <a:t>initialization</a:t>
            </a:r>
            <a:endParaRPr lang="en-US" sz="2400" dirty="0"/>
          </a:p>
        </p:txBody>
      </p:sp>
      <p:sp>
        <p:nvSpPr>
          <p:cNvPr id="4" name="Title 3"/>
          <p:cNvSpPr>
            <a:spLocks noGrp="1"/>
          </p:cNvSpPr>
          <p:nvPr>
            <p:ph type="title"/>
          </p:nvPr>
        </p:nvSpPr>
        <p:spPr/>
        <p:txBody>
          <a:bodyPr/>
          <a:lstStyle/>
          <a:p>
            <a:r>
              <a:rPr smtClean="0"/>
              <a:t>One-Time Initialization</a:t>
            </a:r>
            <a:endParaRPr lang="he-IL" dirty="0"/>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5728"/>
            <a:ext cx="8382000" cy="692498"/>
          </a:xfrm>
        </p:spPr>
        <p:txBody>
          <a:bodyPr/>
          <a:lstStyle/>
          <a:p>
            <a:pPr>
              <a:defRPr/>
            </a:pPr>
            <a:r>
              <a:rPr lang="en-US" sz="4800" dirty="0"/>
              <a:t>Why Use One-Time Initialization </a:t>
            </a:r>
            <a:endParaRPr lang="he-IL" sz="4800" dirty="0"/>
          </a:p>
        </p:txBody>
      </p:sp>
      <p:sp>
        <p:nvSpPr>
          <p:cNvPr id="3" name="Text Placeholder 2"/>
          <p:cNvSpPr>
            <a:spLocks noGrp="1"/>
          </p:cNvSpPr>
          <p:nvPr>
            <p:ph idx="1"/>
          </p:nvPr>
        </p:nvSpPr>
        <p:spPr>
          <a:xfrm>
            <a:off x="381000" y="1411552"/>
            <a:ext cx="8382000" cy="3961084"/>
          </a:xfrm>
        </p:spPr>
        <p:txBody>
          <a:bodyPr/>
          <a:lstStyle/>
          <a:p>
            <a:pPr algn="l" rtl="0">
              <a:defRPr/>
            </a:pPr>
            <a:r>
              <a:rPr lang="en-US" dirty="0"/>
              <a:t>It is optimized for speed</a:t>
            </a:r>
          </a:p>
          <a:p>
            <a:pPr algn="l" rtl="0">
              <a:defRPr/>
            </a:pPr>
            <a:r>
              <a:rPr lang="en-US" dirty="0"/>
              <a:t>It creates the appropriate memory barriers on processor architectures that require them</a:t>
            </a:r>
          </a:p>
          <a:p>
            <a:pPr algn="l" rtl="0">
              <a:defRPr/>
            </a:pPr>
            <a:r>
              <a:rPr lang="en-US" dirty="0"/>
              <a:t>It supports both locked and parallel initialization</a:t>
            </a:r>
          </a:p>
          <a:p>
            <a:pPr algn="l" rtl="0">
              <a:defRPr/>
            </a:pPr>
            <a:r>
              <a:rPr lang="en-US" dirty="0"/>
              <a:t>It avoids internal locking so the code can operate asynchronously or synchronously</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indent="-342900">
              <a:defRPr/>
            </a:pPr>
            <a:r>
              <a:rPr lang="en-US" dirty="0" smtClean="0"/>
              <a:t>Conditional </a:t>
            </a:r>
            <a:r>
              <a:rPr lang="en-US" dirty="0"/>
              <a:t>Variables</a:t>
            </a:r>
            <a:endParaRPr lang="he-IL" dirty="0"/>
          </a:p>
        </p:txBody>
      </p:sp>
      <p:sp>
        <p:nvSpPr>
          <p:cNvPr id="3" name="Text Placeholder 2"/>
          <p:cNvSpPr>
            <a:spLocks noGrp="1"/>
          </p:cNvSpPr>
          <p:nvPr>
            <p:ph idx="1"/>
          </p:nvPr>
        </p:nvSpPr>
        <p:spPr>
          <a:xfrm>
            <a:off x="381000" y="1411552"/>
            <a:ext cx="8382000" cy="3776418"/>
          </a:xfrm>
        </p:spPr>
        <p:txBody>
          <a:bodyPr/>
          <a:lstStyle/>
          <a:p>
            <a:pPr algn="l" rtl="0">
              <a:defRPr/>
            </a:pPr>
            <a:r>
              <a:rPr lang="en-US" dirty="0" smtClean="0"/>
              <a:t>Conditional </a:t>
            </a:r>
            <a:r>
              <a:rPr lang="en-US" dirty="0"/>
              <a:t>variables simplify the creation of complex synchronization objects</a:t>
            </a:r>
          </a:p>
          <a:p>
            <a:pPr lvl="1" algn="l" rtl="0">
              <a:defRPr/>
            </a:pPr>
            <a:r>
              <a:rPr lang="en-US" sz="2800" dirty="0"/>
              <a:t>They allow a thread to enter a sleep state and atomically release a critical section</a:t>
            </a:r>
          </a:p>
          <a:p>
            <a:pPr lvl="1" algn="l" rtl="0">
              <a:defRPr/>
            </a:pPr>
            <a:r>
              <a:rPr lang="en-US" sz="2800" dirty="0"/>
              <a:t>They allow a thread to wakeup and atomically acquire </a:t>
            </a:r>
            <a:r>
              <a:rPr lang="en-US" sz="2800" dirty="0" smtClean="0"/>
              <a:t>a </a:t>
            </a:r>
            <a:r>
              <a:rPr lang="en-US" sz="2800" dirty="0"/>
              <a:t>critical section</a:t>
            </a:r>
            <a:endParaRPr lang="en-US" dirty="0"/>
          </a:p>
          <a:p>
            <a:pPr algn="l" rtl="0">
              <a:defRPr/>
            </a:pPr>
            <a:r>
              <a:rPr lang="en-US" dirty="0" smtClean="0"/>
              <a:t>Consider a consumer/producer scenario working on the same cyclic buffer</a:t>
            </a:r>
            <a:endParaRPr lang="he-IL" dirty="0"/>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428728" y="4643446"/>
            <a:ext cx="5000660" cy="2000264"/>
          </a:xfrm>
          <a:prstGeom prst="rect">
            <a:avLst/>
          </a:prstGeom>
          <a:ln>
            <a:headEnd/>
            <a:tailEnd type="none" w="lg" len="lg"/>
          </a:ln>
        </p:spPr>
        <p:style>
          <a:lnRef idx="1">
            <a:schemeClr val="dk1"/>
          </a:lnRef>
          <a:fillRef idx="2">
            <a:schemeClr val="dk1"/>
          </a:fillRef>
          <a:effectRef idx="1">
            <a:schemeClr val="dk1"/>
          </a:effectRef>
          <a:fontRef idx="minor">
            <a:schemeClr val="dk1"/>
          </a:fontRef>
        </p:style>
        <p:txBody>
          <a:bodyPr/>
          <a:lstStyle/>
          <a:p>
            <a:pPr>
              <a:spcBef>
                <a:spcPct val="0"/>
              </a:spcBef>
              <a:defRPr/>
            </a:pPr>
            <a:endParaRPr lang="he-IL" sz="1800" dirty="0">
              <a:solidFill>
                <a:srgbClr val="008080"/>
              </a:solidFill>
              <a:effectLst/>
              <a:latin typeface="Lucida Console" pitchFamily="49" charset="0"/>
              <a:cs typeface="Times New Roman" pitchFamily="18" charset="0"/>
            </a:endParaRPr>
          </a:p>
        </p:txBody>
      </p:sp>
      <p:sp>
        <p:nvSpPr>
          <p:cNvPr id="2" name="Title 1"/>
          <p:cNvSpPr>
            <a:spLocks noGrp="1"/>
          </p:cNvSpPr>
          <p:nvPr>
            <p:ph type="title"/>
          </p:nvPr>
        </p:nvSpPr>
        <p:spPr/>
        <p:txBody>
          <a:bodyPr/>
          <a:lstStyle/>
          <a:p>
            <a:pPr marL="342900" indent="-342900">
              <a:defRPr/>
            </a:pPr>
            <a:r>
              <a:rPr lang="en-US" sz="4400" dirty="0"/>
              <a:t>Slim Reader-Writer Lock (</a:t>
            </a:r>
            <a:r>
              <a:rPr lang="en-US" sz="4400" dirty="0" smtClean="0"/>
              <a:t>SRWL)</a:t>
            </a:r>
            <a:endParaRPr lang="he-IL" sz="4400" dirty="0"/>
          </a:p>
        </p:txBody>
      </p:sp>
      <p:sp>
        <p:nvSpPr>
          <p:cNvPr id="3" name="Text Placeholder 2"/>
          <p:cNvSpPr>
            <a:spLocks noGrp="1"/>
          </p:cNvSpPr>
          <p:nvPr>
            <p:ph idx="1"/>
          </p:nvPr>
        </p:nvSpPr>
        <p:spPr>
          <a:xfrm>
            <a:off x="381000" y="1411552"/>
            <a:ext cx="8382000" cy="5298374"/>
          </a:xfrm>
        </p:spPr>
        <p:txBody>
          <a:bodyPr/>
          <a:lstStyle/>
          <a:p>
            <a:pPr algn="l" rtl="0">
              <a:defRPr/>
            </a:pPr>
            <a:r>
              <a:rPr lang="en-US" sz="2800" dirty="0" smtClean="0"/>
              <a:t>Reads and writes to/from a resource appear the same to traditional synchronization mechanisms</a:t>
            </a:r>
          </a:p>
          <a:p>
            <a:pPr algn="l" rtl="0">
              <a:defRPr/>
            </a:pPr>
            <a:r>
              <a:rPr lang="en-US" sz="2800" dirty="0" smtClean="0"/>
              <a:t>A Reader-Writer Lock allows multiple readers but only a single writer to enter a critical section</a:t>
            </a:r>
          </a:p>
          <a:p>
            <a:pPr algn="l" rtl="0">
              <a:defRPr/>
            </a:pPr>
            <a:r>
              <a:rPr lang="en-US" sz="2800" dirty="0" smtClean="0"/>
              <a:t>The SRWL is </a:t>
            </a:r>
            <a:r>
              <a:rPr lang="en-US" sz="2800" dirty="0"/>
              <a:t>a "slim" RW lock, </a:t>
            </a:r>
            <a:r>
              <a:rPr lang="en-US" sz="2800" dirty="0" smtClean="0"/>
              <a:t>ultra-fast </a:t>
            </a:r>
            <a:r>
              <a:rPr lang="en-US" sz="2800" dirty="0"/>
              <a:t>and lightweight</a:t>
            </a:r>
          </a:p>
          <a:p>
            <a:pPr lvl="1" algn="l" rtl="0">
              <a:defRPr/>
            </a:pPr>
            <a:r>
              <a:rPr lang="en-US" sz="2000" dirty="0"/>
              <a:t>Optimized for the case where there are many readers and not-so-many writers for a specific resource</a:t>
            </a:r>
          </a:p>
          <a:p>
            <a:pPr algn="l" rtl="0">
              <a:defRPr/>
            </a:pPr>
            <a:endParaRPr lang="en-US" sz="1400" dirty="0"/>
          </a:p>
          <a:p>
            <a:pPr lvl="3" algn="l" rtl="0">
              <a:buNone/>
              <a:defRPr/>
            </a:pPr>
            <a:r>
              <a:rPr lang="en-US" b="1" dirty="0">
                <a:solidFill>
                  <a:srgbClr val="000000"/>
                </a:solidFill>
                <a:effectLst>
                  <a:outerShdw blurRad="38100" dist="38100" dir="2700000" algn="tl">
                    <a:srgbClr val="FFFFFF"/>
                  </a:outerShdw>
                </a:effectLst>
                <a:latin typeface="Consolas" pitchFamily="49" charset="0"/>
                <a:cs typeface="Courier New" pitchFamily="49" charset="0"/>
              </a:rPr>
              <a:t>SRWLOCK </a:t>
            </a:r>
            <a:r>
              <a:rPr lang="en-US" b="1" dirty="0" err="1">
                <a:solidFill>
                  <a:srgbClr val="000000"/>
                </a:solidFill>
                <a:effectLst>
                  <a:outerShdw blurRad="38100" dist="38100" dir="2700000" algn="tl">
                    <a:srgbClr val="FFFFFF"/>
                  </a:outerShdw>
                </a:effectLst>
                <a:latin typeface="Consolas" pitchFamily="49" charset="0"/>
                <a:cs typeface="Courier New" pitchFamily="49" charset="0"/>
              </a:rPr>
              <a:t>rwLock</a:t>
            </a:r>
            <a:r>
              <a:rPr lang="en-US" b="1" dirty="0">
                <a:solidFill>
                  <a:srgbClr val="000000"/>
                </a:solidFill>
                <a:effectLst>
                  <a:outerShdw blurRad="38100" dist="38100" dir="2700000" algn="tl">
                    <a:srgbClr val="FFFFFF"/>
                  </a:outerShdw>
                </a:effectLst>
                <a:latin typeface="Consolas" pitchFamily="49" charset="0"/>
                <a:cs typeface="Courier New" pitchFamily="49" charset="0"/>
              </a:rPr>
              <a:t>;</a:t>
            </a:r>
          </a:p>
          <a:p>
            <a:pPr lvl="3" algn="l" rtl="0">
              <a:buNone/>
              <a:defRPr/>
            </a:pPr>
            <a:r>
              <a:rPr lang="en-US" b="1" dirty="0" err="1">
                <a:solidFill>
                  <a:srgbClr val="000000"/>
                </a:solidFill>
                <a:effectLst>
                  <a:outerShdw blurRad="38100" dist="38100" dir="2700000" algn="tl">
                    <a:srgbClr val="FFFFFF"/>
                  </a:outerShdw>
                </a:effectLst>
                <a:latin typeface="Consolas" pitchFamily="49" charset="0"/>
                <a:cs typeface="Courier New" pitchFamily="49" charset="0"/>
              </a:rPr>
              <a:t>InitializeSRWLock</a:t>
            </a:r>
            <a:r>
              <a:rPr lang="en-US" b="1" dirty="0">
                <a:solidFill>
                  <a:srgbClr val="000000"/>
                </a:solidFill>
                <a:effectLst>
                  <a:outerShdw blurRad="38100" dist="38100" dir="2700000" algn="tl">
                    <a:srgbClr val="FFFFFF"/>
                  </a:outerShdw>
                </a:effectLst>
                <a:latin typeface="Consolas" pitchFamily="49" charset="0"/>
                <a:cs typeface="Courier New" pitchFamily="49" charset="0"/>
              </a:rPr>
              <a:t>(&amp;</a:t>
            </a:r>
            <a:r>
              <a:rPr lang="en-US" b="1" dirty="0" err="1">
                <a:solidFill>
                  <a:srgbClr val="000000"/>
                </a:solidFill>
                <a:effectLst>
                  <a:outerShdw blurRad="38100" dist="38100" dir="2700000" algn="tl">
                    <a:srgbClr val="FFFFFF"/>
                  </a:outerShdw>
                </a:effectLst>
                <a:latin typeface="Consolas" pitchFamily="49" charset="0"/>
                <a:cs typeface="Courier New" pitchFamily="49" charset="0"/>
              </a:rPr>
              <a:t>rwLock</a:t>
            </a:r>
            <a:r>
              <a:rPr lang="en-US" b="1" dirty="0">
                <a:solidFill>
                  <a:srgbClr val="000000"/>
                </a:solidFill>
                <a:effectLst>
                  <a:outerShdw blurRad="38100" dist="38100" dir="2700000" algn="tl">
                    <a:srgbClr val="FFFFFF"/>
                  </a:outerShdw>
                </a:effectLst>
                <a:latin typeface="Consolas" pitchFamily="49" charset="0"/>
                <a:cs typeface="Courier New" pitchFamily="49" charset="0"/>
              </a:rPr>
              <a:t>);</a:t>
            </a:r>
          </a:p>
          <a:p>
            <a:pPr lvl="3" algn="l" rtl="0">
              <a:buNone/>
              <a:defRPr/>
            </a:pPr>
            <a:r>
              <a:rPr lang="en-US" b="1" dirty="0" err="1">
                <a:solidFill>
                  <a:srgbClr val="000000"/>
                </a:solidFill>
                <a:effectLst>
                  <a:outerShdw blurRad="38100" dist="38100" dir="2700000" algn="tl">
                    <a:srgbClr val="FFFFFF"/>
                  </a:outerShdw>
                </a:effectLst>
                <a:latin typeface="Consolas" pitchFamily="49" charset="0"/>
                <a:cs typeface="Courier New" pitchFamily="49" charset="0"/>
              </a:rPr>
              <a:t>AcquireSRWLockShared</a:t>
            </a:r>
            <a:r>
              <a:rPr lang="en-US" b="1" dirty="0">
                <a:solidFill>
                  <a:srgbClr val="000000"/>
                </a:solidFill>
                <a:effectLst>
                  <a:outerShdw blurRad="38100" dist="38100" dir="2700000" algn="tl">
                    <a:srgbClr val="FFFFFF"/>
                  </a:outerShdw>
                </a:effectLst>
                <a:latin typeface="Consolas" pitchFamily="49" charset="0"/>
                <a:cs typeface="Courier New" pitchFamily="49" charset="0"/>
              </a:rPr>
              <a:t>(&amp;</a:t>
            </a:r>
            <a:r>
              <a:rPr lang="en-US" b="1" dirty="0" err="1">
                <a:solidFill>
                  <a:srgbClr val="000000"/>
                </a:solidFill>
                <a:effectLst>
                  <a:outerShdw blurRad="38100" dist="38100" dir="2700000" algn="tl">
                    <a:srgbClr val="FFFFFF"/>
                  </a:outerShdw>
                </a:effectLst>
                <a:latin typeface="Consolas" pitchFamily="49" charset="0"/>
                <a:cs typeface="Courier New" pitchFamily="49" charset="0"/>
              </a:rPr>
              <a:t>rwLock</a:t>
            </a:r>
            <a:r>
              <a:rPr lang="en-US" b="1" dirty="0">
                <a:solidFill>
                  <a:srgbClr val="000000"/>
                </a:solidFill>
                <a:effectLst>
                  <a:outerShdw blurRad="38100" dist="38100" dir="2700000" algn="tl">
                    <a:srgbClr val="FFFFFF"/>
                  </a:outerShdw>
                </a:effectLst>
                <a:latin typeface="Consolas" pitchFamily="49" charset="0"/>
                <a:cs typeface="Courier New" pitchFamily="49" charset="0"/>
              </a:rPr>
              <a:t>);</a:t>
            </a:r>
          </a:p>
          <a:p>
            <a:pPr lvl="3" algn="l" rtl="0">
              <a:buNone/>
              <a:defRPr/>
            </a:pPr>
            <a:r>
              <a:rPr lang="en-US" b="1" dirty="0">
                <a:solidFill>
                  <a:srgbClr val="000000"/>
                </a:solidFill>
                <a:effectLst>
                  <a:outerShdw blurRad="38100" dist="38100" dir="2700000" algn="tl">
                    <a:srgbClr val="FFFFFF"/>
                  </a:outerShdw>
                </a:effectLst>
                <a:latin typeface="Consolas" pitchFamily="49" charset="0"/>
                <a:cs typeface="Courier New" pitchFamily="49" charset="0"/>
              </a:rPr>
              <a:t>// ... shared operations ...</a:t>
            </a:r>
          </a:p>
          <a:p>
            <a:pPr lvl="3" algn="l" rtl="0">
              <a:buNone/>
              <a:defRPr/>
            </a:pPr>
            <a:r>
              <a:rPr lang="en-US" b="1" dirty="0" err="1">
                <a:solidFill>
                  <a:srgbClr val="000000"/>
                </a:solidFill>
                <a:effectLst>
                  <a:outerShdw blurRad="38100" dist="38100" dir="2700000" algn="tl">
                    <a:srgbClr val="FFFFFF"/>
                  </a:outerShdw>
                </a:effectLst>
                <a:latin typeface="Consolas" pitchFamily="49" charset="0"/>
                <a:cs typeface="Courier New" pitchFamily="49" charset="0"/>
              </a:rPr>
              <a:t>ReleaseSRWLockShared</a:t>
            </a:r>
            <a:r>
              <a:rPr lang="en-US" b="1" dirty="0">
                <a:solidFill>
                  <a:srgbClr val="000000"/>
                </a:solidFill>
                <a:effectLst>
                  <a:outerShdw blurRad="38100" dist="38100" dir="2700000" algn="tl">
                    <a:srgbClr val="FFFFFF"/>
                  </a:outerShdw>
                </a:effectLst>
                <a:latin typeface="Consolas" pitchFamily="49" charset="0"/>
                <a:cs typeface="Courier New" pitchFamily="49" charset="0"/>
              </a:rPr>
              <a:t>(&amp;</a:t>
            </a:r>
            <a:r>
              <a:rPr lang="en-US" b="1" dirty="0" err="1">
                <a:solidFill>
                  <a:srgbClr val="000000"/>
                </a:solidFill>
                <a:effectLst>
                  <a:outerShdw blurRad="38100" dist="38100" dir="2700000" algn="tl">
                    <a:srgbClr val="FFFFFF"/>
                  </a:outerShdw>
                </a:effectLst>
                <a:latin typeface="Consolas" pitchFamily="49" charset="0"/>
                <a:cs typeface="Courier New" pitchFamily="49" charset="0"/>
              </a:rPr>
              <a:t>rwLock</a:t>
            </a:r>
            <a:r>
              <a:rPr lang="en-US" b="1" dirty="0">
                <a:solidFill>
                  <a:srgbClr val="000000"/>
                </a:solidFill>
                <a:effectLst>
                  <a:outerShdw blurRad="38100" dist="38100" dir="2700000" algn="tl">
                    <a:srgbClr val="FFFFFF"/>
                  </a:outerShdw>
                </a:effectLst>
                <a:latin typeface="Consolas" pitchFamily="49" charset="0"/>
                <a:cs typeface="Courier New" pitchFamily="49" charset="0"/>
              </a:rPr>
              <a:t>);</a:t>
            </a:r>
            <a:endParaRPr lang="he-IL" b="1" dirty="0">
              <a:solidFill>
                <a:srgbClr val="000000"/>
              </a:solidFill>
              <a:effectLst>
                <a:outerShdw blurRad="38100" dist="38100" dir="2700000" algn="tl">
                  <a:srgbClr val="FFFFFF"/>
                </a:outerShdw>
              </a:effectLst>
              <a:latin typeface="Consolas"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81000" y="664800"/>
            <a:ext cx="8382000" cy="692498"/>
          </a:xfrm>
        </p:spPr>
        <p:txBody>
          <a:bodyPr/>
          <a:lstStyle/>
          <a:p>
            <a:pPr>
              <a:defRPr/>
            </a:pPr>
            <a:r>
              <a:rPr lang="en-US" sz="4400" dirty="0"/>
              <a:t>Deadlock and Synchronization Diagnostics</a:t>
            </a:r>
          </a:p>
        </p:txBody>
      </p:sp>
      <p:sp>
        <p:nvSpPr>
          <p:cNvPr id="71683" name="Rectangle 3"/>
          <p:cNvSpPr>
            <a:spLocks noGrp="1" noChangeArrowheads="1"/>
          </p:cNvSpPr>
          <p:nvPr>
            <p:ph idx="1"/>
          </p:nvPr>
        </p:nvSpPr>
        <p:spPr>
          <a:xfrm>
            <a:off x="381000" y="1411552"/>
            <a:ext cx="8382000" cy="4431983"/>
          </a:xfrm>
        </p:spPr>
        <p:txBody>
          <a:bodyPr/>
          <a:lstStyle/>
          <a:p>
            <a:pPr algn="l" rtl="0">
              <a:lnSpc>
                <a:spcPct val="90000"/>
              </a:lnSpc>
              <a:defRPr/>
            </a:pPr>
            <a:r>
              <a:rPr lang="en-US" sz="2800" dirty="0"/>
              <a:t>Prior to </a:t>
            </a:r>
            <a:r>
              <a:rPr lang="en-US" sz="2800" dirty="0" smtClean="0"/>
              <a:t>Vista/2008 Server, </a:t>
            </a:r>
            <a:r>
              <a:rPr lang="en-US" sz="2800" dirty="0"/>
              <a:t>the only means to determine which thread is waiting on which synchronization object was through the use of a kernel debugger or a specialized driver</a:t>
            </a:r>
          </a:p>
          <a:p>
            <a:pPr lvl="1" algn="l" rtl="0">
              <a:lnSpc>
                <a:spcPct val="90000"/>
              </a:lnSpc>
              <a:defRPr/>
            </a:pPr>
            <a:r>
              <a:rPr lang="en-US" sz="2400" dirty="0"/>
              <a:t>The information is present but is stored in system-space, accessible only from kernel mode</a:t>
            </a:r>
          </a:p>
          <a:p>
            <a:pPr lvl="1" algn="l" rtl="0">
              <a:lnSpc>
                <a:spcPct val="90000"/>
              </a:lnSpc>
              <a:defRPr/>
            </a:pPr>
            <a:r>
              <a:rPr lang="en-US" sz="2400" dirty="0"/>
              <a:t>Each thread has a linked list of WAIT_BLOCK structures describing the thread’s outstanding wait operations</a:t>
            </a:r>
          </a:p>
          <a:p>
            <a:pPr lvl="1" algn="l" rtl="0">
              <a:lnSpc>
                <a:spcPct val="90000"/>
              </a:lnSpc>
              <a:defRPr/>
            </a:pPr>
            <a:r>
              <a:rPr lang="en-US" sz="2400" dirty="0"/>
              <a:t>Each synchronization object has a DISPATCHER_HEADER structure, which has a linked list of WAIT_BLOCK structures describing the threads waiting for the object</a:t>
            </a:r>
          </a:p>
        </p:txBody>
      </p:sp>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5"/>
          <p:cNvSpPr>
            <a:spLocks noGrp="1" noChangeArrowheads="1"/>
          </p:cNvSpPr>
          <p:nvPr>
            <p:ph type="title"/>
          </p:nvPr>
        </p:nvSpPr>
        <p:spPr>
          <a:xfrm>
            <a:off x="381000" y="664800"/>
            <a:ext cx="8382000" cy="692498"/>
          </a:xfrm>
        </p:spPr>
        <p:txBody>
          <a:bodyPr/>
          <a:lstStyle/>
          <a:p>
            <a:pPr>
              <a:defRPr/>
            </a:pPr>
            <a:r>
              <a:rPr lang="en-US" sz="4400" dirty="0"/>
              <a:t>Two Threads Waiting for Two Objects</a:t>
            </a:r>
          </a:p>
        </p:txBody>
      </p:sp>
      <p:graphicFrame>
        <p:nvGraphicFramePr>
          <p:cNvPr id="1026" name="Object 4"/>
          <p:cNvGraphicFramePr>
            <a:graphicFrameLocks noChangeAspect="1"/>
          </p:cNvGraphicFramePr>
          <p:nvPr>
            <p:ph idx="1"/>
          </p:nvPr>
        </p:nvGraphicFramePr>
        <p:xfrm>
          <a:off x="1790717" y="1354158"/>
          <a:ext cx="5281613" cy="4932362"/>
        </p:xfrm>
        <a:graphic>
          <a:graphicData uri="http://schemas.openxmlformats.org/presentationml/2006/ole">
            <p:oleObj spid="_x0000_s88066" name="צילום של Photo Editor" r:id="rId3" imgW="4945809" imgH="4618120" progId="">
              <p:embed/>
            </p:oleObj>
          </a:graphicData>
        </a:graphic>
      </p:graphicFrame>
      <p:pic>
        <p:nvPicPr>
          <p:cNvPr id="88067" name="Picture 3"/>
          <p:cNvPicPr>
            <a:picLocks noChangeAspect="1" noChangeArrowheads="1"/>
          </p:cNvPicPr>
          <p:nvPr/>
        </p:nvPicPr>
        <p:blipFill>
          <a:blip r:embed="rId4"/>
          <a:srcRect/>
          <a:stretch>
            <a:fillRect/>
          </a:stretch>
        </p:blipFill>
        <p:spPr bwMode="auto">
          <a:xfrm>
            <a:off x="6143636" y="714356"/>
            <a:ext cx="2164212" cy="2519365"/>
          </a:xfrm>
          <a:prstGeom prst="ellipse">
            <a:avLst/>
          </a:prstGeom>
          <a:ln>
            <a:noFill/>
          </a:ln>
          <a:effectLst>
            <a:softEdge rad="112500"/>
          </a:effectLst>
        </p:spPr>
      </p:pic>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Wait Chain Traversal</a:t>
            </a:r>
            <a:endParaRPr lang="he-IL"/>
          </a:p>
        </p:txBody>
      </p:sp>
      <p:sp>
        <p:nvSpPr>
          <p:cNvPr id="3" name="Text Placeholder 2"/>
          <p:cNvSpPr>
            <a:spLocks noGrp="1"/>
          </p:cNvSpPr>
          <p:nvPr>
            <p:ph idx="1"/>
          </p:nvPr>
        </p:nvSpPr>
        <p:spPr>
          <a:xfrm>
            <a:off x="381000" y="1411552"/>
            <a:ext cx="8382000" cy="4665893"/>
          </a:xfrm>
        </p:spPr>
        <p:txBody>
          <a:bodyPr/>
          <a:lstStyle/>
          <a:p>
            <a:pPr algn="l" rtl="0">
              <a:defRPr/>
            </a:pPr>
            <a:r>
              <a:rPr lang="en-US" sz="2400" dirty="0"/>
              <a:t>In </a:t>
            </a:r>
            <a:r>
              <a:rPr lang="en-US" sz="2400" dirty="0" smtClean="0"/>
              <a:t>Vista &amp; 2008 Server, </a:t>
            </a:r>
            <a:r>
              <a:rPr lang="en-US" sz="2400" dirty="0"/>
              <a:t>WCT enables diagnosing of hangs and deadlocks, from user-mode code</a:t>
            </a:r>
          </a:p>
          <a:p>
            <a:pPr algn="l" rtl="0">
              <a:defRPr/>
            </a:pPr>
            <a:r>
              <a:rPr lang="en-US" sz="2400" dirty="0"/>
              <a:t>A wait chain is an alternating sequence of threads and synchronization objects</a:t>
            </a:r>
          </a:p>
          <a:p>
            <a:pPr lvl="1" algn="l" rtl="0">
              <a:defRPr/>
            </a:pPr>
            <a:r>
              <a:rPr lang="en-US" sz="2000" dirty="0"/>
              <a:t>A thread waits for an object from the time it requests it until it has acquired it </a:t>
            </a:r>
          </a:p>
          <a:p>
            <a:pPr lvl="1" algn="l" rtl="0">
              <a:defRPr/>
            </a:pPr>
            <a:r>
              <a:rPr lang="en-US" sz="2000" dirty="0"/>
              <a:t>A lock is owned by a thread from the time the thread acquires it, until it releases it</a:t>
            </a:r>
          </a:p>
          <a:p>
            <a:pPr lvl="1" algn="l" rtl="0">
              <a:defRPr/>
            </a:pPr>
            <a:r>
              <a:rPr lang="en-US" sz="2000" dirty="0"/>
              <a:t>If thread 1 waits for a lock that is owned by thread 2, this is the same as saying that thread 1 waits for thread 2</a:t>
            </a:r>
            <a:endParaRPr lang="en-US" sz="1800" dirty="0"/>
          </a:p>
          <a:p>
            <a:pPr algn="l" rtl="0">
              <a:defRPr/>
            </a:pPr>
            <a:r>
              <a:rPr lang="en-US" sz="2400" dirty="0"/>
              <a:t>WCT currently supports the following synchronization primitives:</a:t>
            </a:r>
          </a:p>
          <a:p>
            <a:pPr lvl="1" algn="l" rtl="0">
              <a:defRPr/>
            </a:pPr>
            <a:r>
              <a:rPr lang="en-US" sz="2200" dirty="0"/>
              <a:t>ALPC, COM, Critical sections, </a:t>
            </a:r>
            <a:r>
              <a:rPr lang="en-US" sz="2200" dirty="0" err="1"/>
              <a:t>Mutexes</a:t>
            </a:r>
            <a:r>
              <a:rPr lang="en-US" sz="2200" dirty="0"/>
              <a:t>, </a:t>
            </a:r>
            <a:r>
              <a:rPr lang="en-US" sz="2200" i="1" dirty="0" err="1"/>
              <a:t>SendMessage</a:t>
            </a:r>
            <a:r>
              <a:rPr lang="en-US" sz="2200" dirty="0"/>
              <a:t>, Wait operations on processes and threads</a:t>
            </a:r>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defRPr/>
            </a:pPr>
            <a:r>
              <a:rPr lang="en-US"/>
              <a:t>Wait Chain Traversal</a:t>
            </a:r>
          </a:p>
        </p:txBody>
      </p:sp>
      <p:sp>
        <p:nvSpPr>
          <p:cNvPr id="65539" name="Rectangle 3"/>
          <p:cNvSpPr>
            <a:spLocks noGrp="1" noChangeArrowheads="1"/>
          </p:cNvSpPr>
          <p:nvPr>
            <p:ph idx="1"/>
          </p:nvPr>
        </p:nvSpPr>
        <p:spPr>
          <a:xfrm>
            <a:off x="381000" y="1411552"/>
            <a:ext cx="8382000" cy="4518160"/>
          </a:xfrm>
        </p:spPr>
        <p:txBody>
          <a:bodyPr/>
          <a:lstStyle/>
          <a:p>
            <a:pPr algn="l" rtl="0">
              <a:lnSpc>
                <a:spcPct val="90000"/>
              </a:lnSpc>
              <a:defRPr/>
            </a:pPr>
            <a:r>
              <a:rPr lang="en-US" sz="2800" dirty="0"/>
              <a:t>Deadlock detection is already built-in!</a:t>
            </a:r>
          </a:p>
          <a:p>
            <a:pPr algn="l" rtl="0">
              <a:lnSpc>
                <a:spcPct val="90000"/>
              </a:lnSpc>
              <a:defRPr/>
            </a:pPr>
            <a:endParaRPr lang="en-US" sz="2800" dirty="0"/>
          </a:p>
          <a:p>
            <a:pPr lvl="1" algn="l" rtl="0">
              <a:lnSpc>
                <a:spcPct val="90000"/>
              </a:lnSpc>
              <a:buFont typeface="Wingdings" pitchFamily="2" charset="2"/>
              <a:buNone/>
              <a:defRPr/>
            </a:pPr>
            <a:r>
              <a:rPr lang="en-US" sz="2400" dirty="0">
                <a:latin typeface="Consolas" pitchFamily="49" charset="0"/>
              </a:rPr>
              <a:t>BOOL WINAPI </a:t>
            </a:r>
            <a:r>
              <a:rPr lang="en-US" sz="2400" dirty="0" err="1">
                <a:latin typeface="Consolas" pitchFamily="49" charset="0"/>
              </a:rPr>
              <a:t>GetThreadWaitChain</a:t>
            </a:r>
            <a:r>
              <a:rPr lang="en-US" sz="2400" dirty="0">
                <a:latin typeface="Consolas" pitchFamily="49" charset="0"/>
              </a:rPr>
              <a:t>(</a:t>
            </a:r>
            <a:endParaRPr lang="he-IL" sz="2400" dirty="0">
              <a:latin typeface="Consolas" pitchFamily="49" charset="0"/>
            </a:endParaRPr>
          </a:p>
          <a:p>
            <a:pPr lvl="1" algn="l" rtl="0">
              <a:lnSpc>
                <a:spcPct val="90000"/>
              </a:lnSpc>
              <a:buFont typeface="Wingdings" pitchFamily="2" charset="2"/>
              <a:buNone/>
              <a:defRPr/>
            </a:pPr>
            <a:r>
              <a:rPr lang="he-IL" sz="2400" dirty="0">
                <a:latin typeface="Consolas" pitchFamily="49" charset="0"/>
              </a:rPr>
              <a:t>	</a:t>
            </a:r>
            <a:r>
              <a:rPr lang="en-US" sz="2400" dirty="0">
                <a:latin typeface="Consolas" pitchFamily="49" charset="0"/>
              </a:rPr>
              <a:t>HWCT </a:t>
            </a:r>
            <a:r>
              <a:rPr lang="en-US" sz="2400" i="1" dirty="0" err="1">
                <a:latin typeface="Consolas" pitchFamily="49" charset="0"/>
              </a:rPr>
              <a:t>WctHandle</a:t>
            </a:r>
            <a:r>
              <a:rPr lang="en-US" sz="2400" dirty="0">
                <a:latin typeface="Consolas" pitchFamily="49" charset="0"/>
              </a:rPr>
              <a:t>,</a:t>
            </a:r>
          </a:p>
          <a:p>
            <a:pPr lvl="1" algn="l" rtl="0">
              <a:lnSpc>
                <a:spcPct val="90000"/>
              </a:lnSpc>
              <a:buFont typeface="Wingdings" pitchFamily="2" charset="2"/>
              <a:buNone/>
              <a:defRPr/>
            </a:pPr>
            <a:r>
              <a:rPr lang="en-US" sz="2400" dirty="0">
                <a:latin typeface="Consolas" pitchFamily="49" charset="0"/>
              </a:rPr>
              <a:t>	DWORD_PTR </a:t>
            </a:r>
            <a:r>
              <a:rPr lang="en-US" sz="2400" i="1" dirty="0">
                <a:latin typeface="Consolas" pitchFamily="49" charset="0"/>
              </a:rPr>
              <a:t>Context</a:t>
            </a:r>
            <a:r>
              <a:rPr lang="en-US" sz="2400" dirty="0">
                <a:latin typeface="Consolas" pitchFamily="49" charset="0"/>
              </a:rPr>
              <a:t>,</a:t>
            </a:r>
          </a:p>
          <a:p>
            <a:pPr lvl="1" algn="l" rtl="0">
              <a:lnSpc>
                <a:spcPct val="90000"/>
              </a:lnSpc>
              <a:buFont typeface="Wingdings" pitchFamily="2" charset="2"/>
              <a:buNone/>
              <a:defRPr/>
            </a:pPr>
            <a:r>
              <a:rPr lang="en-US" sz="2400" dirty="0">
                <a:latin typeface="Consolas" pitchFamily="49" charset="0"/>
              </a:rPr>
              <a:t>	DWORD </a:t>
            </a:r>
            <a:r>
              <a:rPr lang="en-US" sz="2400" i="1" dirty="0">
                <a:latin typeface="Consolas" pitchFamily="49" charset="0"/>
              </a:rPr>
              <a:t>Flags</a:t>
            </a:r>
            <a:r>
              <a:rPr lang="en-US" sz="2400" dirty="0">
                <a:latin typeface="Consolas" pitchFamily="49" charset="0"/>
              </a:rPr>
              <a:t>,</a:t>
            </a:r>
          </a:p>
          <a:p>
            <a:pPr lvl="1" algn="l" rtl="0">
              <a:lnSpc>
                <a:spcPct val="90000"/>
              </a:lnSpc>
              <a:buFont typeface="Wingdings" pitchFamily="2" charset="2"/>
              <a:buNone/>
              <a:defRPr/>
            </a:pPr>
            <a:r>
              <a:rPr lang="en-US" sz="2400" dirty="0">
                <a:latin typeface="Consolas" pitchFamily="49" charset="0"/>
              </a:rPr>
              <a:t>	DWORD </a:t>
            </a:r>
            <a:r>
              <a:rPr lang="en-US" sz="2400" i="1" dirty="0" err="1">
                <a:latin typeface="Consolas" pitchFamily="49" charset="0"/>
              </a:rPr>
              <a:t>ThreadId</a:t>
            </a:r>
            <a:r>
              <a:rPr lang="en-US" sz="2400" dirty="0">
                <a:latin typeface="Consolas" pitchFamily="49" charset="0"/>
              </a:rPr>
              <a:t>,</a:t>
            </a:r>
          </a:p>
          <a:p>
            <a:pPr lvl="1" algn="l" rtl="0">
              <a:lnSpc>
                <a:spcPct val="90000"/>
              </a:lnSpc>
              <a:buFont typeface="Wingdings" pitchFamily="2" charset="2"/>
              <a:buNone/>
              <a:defRPr/>
            </a:pPr>
            <a:r>
              <a:rPr lang="en-US" sz="2400" dirty="0">
                <a:latin typeface="Consolas" pitchFamily="49" charset="0"/>
              </a:rPr>
              <a:t>	LPDWORD </a:t>
            </a:r>
            <a:r>
              <a:rPr lang="en-US" sz="2400" i="1" dirty="0" err="1">
                <a:latin typeface="Consolas" pitchFamily="49" charset="0"/>
              </a:rPr>
              <a:t>NodeCount</a:t>
            </a:r>
            <a:endParaRPr lang="en-US" sz="2400" dirty="0">
              <a:latin typeface="Consolas" pitchFamily="49" charset="0"/>
            </a:endParaRPr>
          </a:p>
          <a:p>
            <a:pPr lvl="1" algn="l" rtl="0">
              <a:lnSpc>
                <a:spcPct val="90000"/>
              </a:lnSpc>
              <a:buFont typeface="Wingdings" pitchFamily="2" charset="2"/>
              <a:buNone/>
              <a:defRPr/>
            </a:pPr>
            <a:r>
              <a:rPr lang="en-US" sz="2400" dirty="0">
                <a:latin typeface="Consolas" pitchFamily="49" charset="0"/>
              </a:rPr>
              <a:t>	PWAITCHAIN_NODE_INFO </a:t>
            </a:r>
            <a:r>
              <a:rPr lang="en-US" sz="2400" i="1" dirty="0" err="1">
                <a:latin typeface="Consolas" pitchFamily="49" charset="0"/>
              </a:rPr>
              <a:t>NodeInfoArray</a:t>
            </a:r>
            <a:r>
              <a:rPr lang="en-US" sz="2400" dirty="0">
                <a:latin typeface="Consolas" pitchFamily="49" charset="0"/>
              </a:rPr>
              <a:t>,</a:t>
            </a:r>
          </a:p>
          <a:p>
            <a:pPr lvl="1" algn="l" rtl="0">
              <a:lnSpc>
                <a:spcPct val="90000"/>
              </a:lnSpc>
              <a:buFont typeface="Wingdings" pitchFamily="2" charset="2"/>
              <a:buNone/>
              <a:defRPr/>
            </a:pPr>
            <a:r>
              <a:rPr lang="en-US" sz="2400" dirty="0">
                <a:latin typeface="Consolas" pitchFamily="49" charset="0"/>
              </a:rPr>
              <a:t>	LPBOOL </a:t>
            </a:r>
            <a:r>
              <a:rPr lang="en-US" sz="2400" i="1" dirty="0" err="1">
                <a:latin typeface="Consolas" pitchFamily="49" charset="0"/>
              </a:rPr>
              <a:t>IsCycle</a:t>
            </a:r>
            <a:endParaRPr lang="en-US" sz="2400" dirty="0">
              <a:latin typeface="Consolas" pitchFamily="49" charset="0"/>
            </a:endParaRPr>
          </a:p>
          <a:p>
            <a:pPr lvl="1" algn="l" rtl="0">
              <a:lnSpc>
                <a:spcPct val="90000"/>
              </a:lnSpc>
              <a:buFont typeface="Wingdings" pitchFamily="2" charset="2"/>
              <a:buNone/>
              <a:defRPr/>
            </a:pPr>
            <a:r>
              <a:rPr lang="en-US" sz="2400" dirty="0">
                <a:latin typeface="Consolas" pitchFamily="49" charset="0"/>
              </a:rPr>
              <a:t>);</a:t>
            </a:r>
          </a:p>
        </p:txBody>
      </p:sp>
      <p:sp>
        <p:nvSpPr>
          <p:cNvPr id="65540" name="Rectangle 4"/>
          <p:cNvSpPr>
            <a:spLocks noChangeArrowheads="1"/>
          </p:cNvSpPr>
          <p:nvPr/>
        </p:nvSpPr>
        <p:spPr bwMode="auto">
          <a:xfrm>
            <a:off x="1071538" y="5067315"/>
            <a:ext cx="2592388" cy="504825"/>
          </a:xfrm>
          <a:prstGeom prst="rect">
            <a:avLst/>
          </a:prstGeom>
          <a:noFill/>
          <a:ln w="28575" algn="ctr">
            <a:solidFill>
              <a:srgbClr val="FF0000"/>
            </a:solidFill>
            <a:miter lim="800000"/>
            <a:headEnd/>
            <a:tailEnd/>
          </a:ln>
          <a:effectLst/>
        </p:spPr>
        <p:txBody>
          <a:bodyPr wrap="none" anchor="ctr"/>
          <a:lstStyle/>
          <a:p>
            <a:pPr>
              <a:defRPr/>
            </a:pPr>
            <a:endParaRPr lang="he-IL"/>
          </a:p>
        </p:txBody>
      </p:sp>
      <p:sp>
        <p:nvSpPr>
          <p:cNvPr id="65541" name="AutoShape 5"/>
          <p:cNvSpPr>
            <a:spLocks/>
          </p:cNvSpPr>
          <p:nvPr/>
        </p:nvSpPr>
        <p:spPr bwMode="auto">
          <a:xfrm>
            <a:off x="5148263" y="5373688"/>
            <a:ext cx="1579562" cy="609600"/>
          </a:xfrm>
          <a:prstGeom prst="borderCallout1">
            <a:avLst>
              <a:gd name="adj1" fmla="val 18750"/>
              <a:gd name="adj2" fmla="val -4824"/>
              <a:gd name="adj3" fmla="val -4690"/>
              <a:gd name="adj4" fmla="val -86833"/>
            </a:avLst>
          </a:prstGeom>
          <a:ln>
            <a:headEnd/>
            <a:tailEnd/>
          </a:ln>
        </p:spPr>
        <p:style>
          <a:lnRef idx="1">
            <a:schemeClr val="dk1"/>
          </a:lnRef>
          <a:fillRef idx="2">
            <a:schemeClr val="dk1"/>
          </a:fillRef>
          <a:effectRef idx="1">
            <a:schemeClr val="dk1"/>
          </a:effectRef>
          <a:fontRef idx="minor">
            <a:schemeClr val="dk1"/>
          </a:fontRef>
        </p:style>
        <p:txBody>
          <a:bodyPr/>
          <a:lstStyle/>
          <a:p>
            <a:pPr algn="ctr">
              <a:defRPr/>
            </a:pPr>
            <a:r>
              <a:rPr lang="en-US">
                <a:solidFill>
                  <a:srgbClr val="000000"/>
                </a:solidFill>
                <a:effectLst>
                  <a:outerShdw blurRad="38100" dist="38100" dir="2700000" algn="tl">
                    <a:srgbClr val="FFFFFF"/>
                  </a:outerShdw>
                </a:effectLst>
              </a:rPr>
              <a:t>Indicates a deadlock</a:t>
            </a:r>
          </a:p>
        </p:txBody>
      </p:sp>
      <p:sp>
        <p:nvSpPr>
          <p:cNvPr id="65542" name="AutoShape 6"/>
          <p:cNvSpPr>
            <a:spLocks/>
          </p:cNvSpPr>
          <p:nvPr/>
        </p:nvSpPr>
        <p:spPr bwMode="auto">
          <a:xfrm>
            <a:off x="6588125" y="2997200"/>
            <a:ext cx="2160588" cy="609600"/>
          </a:xfrm>
          <a:prstGeom prst="borderCallout1">
            <a:avLst>
              <a:gd name="adj1" fmla="val 18750"/>
              <a:gd name="adj2" fmla="val -3528"/>
              <a:gd name="adj3" fmla="val 304167"/>
              <a:gd name="adj4" fmla="val -33801"/>
            </a:avLst>
          </a:prstGeom>
          <a:ln>
            <a:headEnd/>
            <a:tailEnd/>
          </a:ln>
        </p:spPr>
        <p:style>
          <a:lnRef idx="1">
            <a:schemeClr val="dk1"/>
          </a:lnRef>
          <a:fillRef idx="2">
            <a:schemeClr val="dk1"/>
          </a:fillRef>
          <a:effectRef idx="1">
            <a:schemeClr val="dk1"/>
          </a:effectRef>
          <a:fontRef idx="minor">
            <a:schemeClr val="dk1"/>
          </a:fontRef>
        </p:style>
        <p:txBody>
          <a:bodyPr/>
          <a:lstStyle/>
          <a:p>
            <a:pPr algn="ctr">
              <a:defRPr/>
            </a:pPr>
            <a:r>
              <a:rPr lang="en-US">
                <a:solidFill>
                  <a:srgbClr val="000000"/>
                </a:solidFill>
                <a:effectLst>
                  <a:outerShdw blurRad="38100" dist="38100" dir="2700000" algn="tl">
                    <a:srgbClr val="FFFFFF"/>
                  </a:outerShdw>
                </a:effectLst>
              </a:rPr>
              <a:t>Receives the nodes in the wait chain</a:t>
            </a:r>
          </a:p>
        </p:txBody>
      </p:sp>
      <p:pic>
        <p:nvPicPr>
          <p:cNvPr id="244738" name="Picture 2" descr="http://xyzservers.com/hosting/images/RealPerson.jpg"/>
          <p:cNvPicPr>
            <a:picLocks noChangeAspect="1" noChangeArrowheads="1"/>
          </p:cNvPicPr>
          <p:nvPr/>
        </p:nvPicPr>
        <p:blipFill>
          <a:blip r:embed="rId2"/>
          <a:srcRect/>
          <a:stretch>
            <a:fillRect/>
          </a:stretch>
        </p:blipFill>
        <p:spPr bwMode="auto">
          <a:xfrm>
            <a:off x="6886575" y="142852"/>
            <a:ext cx="2257425" cy="1666875"/>
          </a:xfrm>
          <a:prstGeom prst="ellipse">
            <a:avLst/>
          </a:prstGeom>
          <a:ln>
            <a:noFill/>
          </a:ln>
          <a:effectLst>
            <a:softEdge rad="112500"/>
          </a:effectLst>
        </p:spPr>
      </p:pic>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he-IL" dirty="0"/>
          </a:p>
        </p:txBody>
      </p:sp>
      <p:sp>
        <p:nvSpPr>
          <p:cNvPr id="5" name="Text Placeholder 4"/>
          <p:cNvSpPr>
            <a:spLocks noGrp="1"/>
          </p:cNvSpPr>
          <p:nvPr>
            <p:ph type="body" idx="1"/>
          </p:nvPr>
        </p:nvSpPr>
        <p:spPr/>
        <p:txBody>
          <a:bodyPr/>
          <a:lstStyle/>
          <a:p>
            <a:r>
              <a:rPr lang="en-US" dirty="0" smtClean="0"/>
              <a:t>Wait Chain Traversal</a:t>
            </a:r>
            <a:endParaRPr lang="he-IL" dirty="0"/>
          </a:p>
        </p:txBody>
      </p:sp>
      <p:pic>
        <p:nvPicPr>
          <p:cNvPr id="182274" name="Picture 2"/>
          <p:cNvPicPr>
            <a:picLocks noChangeAspect="1" noChangeArrowheads="1"/>
          </p:cNvPicPr>
          <p:nvPr/>
        </p:nvPicPr>
        <p:blipFill>
          <a:blip r:embed="rId2"/>
          <a:srcRect/>
          <a:stretch>
            <a:fillRect/>
          </a:stretch>
        </p:blipFill>
        <p:spPr bwMode="auto">
          <a:xfrm>
            <a:off x="1928794" y="396922"/>
            <a:ext cx="7387880" cy="4857784"/>
          </a:xfrm>
          <a:prstGeom prst="rect">
            <a:avLst/>
          </a:prstGeom>
          <a:noFill/>
          <a:ln w="9525">
            <a:noFill/>
            <a:miter lim="800000"/>
            <a:headEnd/>
            <a:tailEnd/>
          </a:ln>
          <a:effectLst/>
          <a:scene3d>
            <a:camera prst="perspectiveContrastingLeftFacing"/>
            <a:lightRig rig="threePt" dir="t"/>
          </a:scene3d>
        </p:spPr>
      </p:pic>
    </p:spTree>
  </p:cSld>
  <p:clrMapOvr>
    <a:masterClrMapping/>
  </p:clrMapOvr>
  <p:transition>
    <p:cove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System Optimizations</a:t>
            </a:r>
            <a:endParaRPr lang="he-IL" dirty="0"/>
          </a:p>
        </p:txBody>
      </p:sp>
      <p:grpSp>
        <p:nvGrpSpPr>
          <p:cNvPr id="3" name="Diagram group"/>
          <p:cNvGrpSpPr/>
          <p:nvPr/>
        </p:nvGrpSpPr>
        <p:grpSpPr>
          <a:xfrm>
            <a:off x="500034" y="2513547"/>
            <a:ext cx="1701271" cy="1701271"/>
            <a:chOff x="2534893" y="306535"/>
            <a:chExt cx="1701271" cy="1701271"/>
          </a:xfrm>
          <a:scene3d>
            <a:camera prst="perspectiveLeft" zoom="91000"/>
            <a:lightRig rig="threePt" dir="t">
              <a:rot lat="0" lon="0" rev="20640000"/>
            </a:lightRig>
          </a:scene3d>
        </p:grpSpPr>
        <p:sp>
          <p:nvSpPr>
            <p:cNvPr id="5" name="Oval 4"/>
            <p:cNvSpPr/>
            <p:nvPr/>
          </p:nvSpPr>
          <p:spPr>
            <a:xfrm>
              <a:off x="2534893" y="306535"/>
              <a:ext cx="1701271" cy="1701271"/>
            </a:xfrm>
            <a:prstGeom prst="ellipse">
              <a:avLst/>
            </a:prstGeom>
            <a:blipFill rotWithShape="0">
              <a:blip r:embed="rId2" cstate="print"/>
              <a:stretch>
                <a:fillRect/>
              </a:stretch>
            </a:blipFill>
            <a:sp3d z="57200" extrusionH="10600" prstMaterial="plastic">
              <a:bevelT w="101600" h="8600" prst="relaxedInset"/>
              <a:bevelB w="8600" h="8600" prst="relaxedInset"/>
            </a:sp3d>
          </p:spPr>
          <p:style>
            <a:lnRef idx="0">
              <a:schemeClr val="lt1">
                <a:hueOff val="0"/>
                <a:satOff val="0"/>
                <a:lumOff val="0"/>
                <a:alphaOff val="0"/>
              </a:schemeClr>
            </a:lnRef>
            <a:fillRef idx="1">
              <a:scrgbClr r="0" g="0" b="0"/>
            </a:fillRef>
            <a:effectRef idx="1">
              <a:schemeClr val="accent2">
                <a:tint val="50000"/>
                <a:hueOff val="-3619520"/>
                <a:satOff val="10566"/>
                <a:lumOff val="1459"/>
                <a:alphaOff val="0"/>
              </a:schemeClr>
            </a:effectRef>
            <a:fontRef idx="minor">
              <a:schemeClr val="lt1">
                <a:hueOff val="0"/>
                <a:satOff val="0"/>
                <a:lumOff val="0"/>
                <a:alphaOff val="0"/>
              </a:schemeClr>
            </a:fontRef>
          </p:style>
        </p:sp>
      </p:grpSp>
      <p:sp>
        <p:nvSpPr>
          <p:cNvPr id="6" name="TextBox 5"/>
          <p:cNvSpPr txBox="1"/>
          <p:nvPr/>
        </p:nvSpPr>
        <p:spPr>
          <a:xfrm>
            <a:off x="2071670" y="3000372"/>
            <a:ext cx="3357586" cy="707886"/>
          </a:xfrm>
          <a:prstGeom prst="rect">
            <a:avLst/>
          </a:prstGeom>
        </p:spPr>
        <p:txBody>
          <a:bodyPr wrap="square" rtlCol="1">
            <a:spAutoFit/>
          </a:bodyPr>
          <a:lstStyle/>
          <a:p>
            <a:r>
              <a:rPr lang="en-US" sz="4000" dirty="0" smtClean="0">
                <a:solidFill>
                  <a:schemeClr val="bg1"/>
                </a:solidFill>
              </a:rPr>
              <a:t>Optimizations</a:t>
            </a:r>
            <a:endParaRPr lang="he-IL" sz="4000" dirty="0" err="1" smtClean="0">
              <a:solidFill>
                <a:schemeClr val="bg1"/>
              </a:solidFill>
            </a:endParaRPr>
          </a:p>
        </p:txBody>
      </p:sp>
      <p:sp>
        <p:nvSpPr>
          <p:cNvPr id="7" name="Rounded Rectangle 6"/>
          <p:cNvSpPr/>
          <p:nvPr/>
        </p:nvSpPr>
        <p:spPr bwMode="auto">
          <a:xfrm>
            <a:off x="7833466" y="192280"/>
            <a:ext cx="1453442" cy="4143404"/>
          </a:xfrm>
          <a:prstGeom prst="roundRect">
            <a:avLst/>
          </a:prstGeom>
          <a:solidFill>
            <a:schemeClr val="accent2">
              <a:lumMod val="20000"/>
              <a:lumOff val="8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he-IL"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8" name="TextBox 7"/>
          <p:cNvSpPr txBox="1"/>
          <p:nvPr/>
        </p:nvSpPr>
        <p:spPr>
          <a:xfrm>
            <a:off x="7762028" y="263718"/>
            <a:ext cx="1500166" cy="4031873"/>
          </a:xfrm>
          <a:prstGeom prst="rect">
            <a:avLst/>
          </a:prstGeom>
        </p:spPr>
        <p:txBody>
          <a:bodyPr wrap="square" rtlCol="1">
            <a:spAutoFit/>
          </a:bodyPr>
          <a:lstStyle/>
          <a:p>
            <a:pPr algn="ctr"/>
            <a:r>
              <a:rPr lang="en-US" b="1" dirty="0" smtClean="0">
                <a:solidFill>
                  <a:schemeClr val="bg2">
                    <a:lumMod val="60000"/>
                    <a:lumOff val="40000"/>
                  </a:schemeClr>
                </a:solidFill>
                <a:effectLst/>
              </a:rPr>
              <a:t>Intro</a:t>
            </a:r>
          </a:p>
          <a:p>
            <a:pPr algn="ctr"/>
            <a:r>
              <a:rPr lang="en-US" b="1" dirty="0" smtClean="0">
                <a:solidFill>
                  <a:schemeClr val="tx1">
                    <a:lumMod val="60000"/>
                    <a:lumOff val="40000"/>
                  </a:schemeClr>
                </a:solidFill>
                <a:effectLst/>
              </a:rPr>
              <a:t>RM</a:t>
            </a:r>
          </a:p>
          <a:p>
            <a:pPr algn="ctr"/>
            <a:r>
              <a:rPr lang="en-US" b="1" dirty="0" smtClean="0">
                <a:solidFill>
                  <a:schemeClr val="tx1">
                    <a:lumMod val="60000"/>
                    <a:lumOff val="40000"/>
                  </a:schemeClr>
                </a:solidFill>
                <a:effectLst/>
              </a:rPr>
              <a:t>KTM</a:t>
            </a:r>
          </a:p>
          <a:p>
            <a:pPr algn="ctr"/>
            <a:r>
              <a:rPr lang="en-US" b="1" dirty="0" smtClean="0">
                <a:solidFill>
                  <a:schemeClr val="tx1">
                    <a:lumMod val="60000"/>
                    <a:lumOff val="40000"/>
                  </a:schemeClr>
                </a:solidFill>
                <a:effectLst/>
              </a:rPr>
              <a:t>Threading</a:t>
            </a:r>
          </a:p>
          <a:p>
            <a:pPr algn="ctr"/>
            <a:r>
              <a:rPr lang="en-US" b="1" dirty="0" smtClean="0">
                <a:solidFill>
                  <a:schemeClr val="tx1">
                    <a:lumMod val="60000"/>
                    <a:lumOff val="40000"/>
                  </a:schemeClr>
                </a:solidFill>
                <a:effectLst/>
              </a:rPr>
              <a:t>Synch</a:t>
            </a:r>
          </a:p>
          <a:p>
            <a:pPr algn="ctr"/>
            <a:r>
              <a:rPr lang="en-US" b="1" dirty="0" smtClean="0">
                <a:solidFill>
                  <a:srgbClr val="FF0000"/>
                </a:solidFill>
                <a:effectLst/>
              </a:rPr>
              <a:t>I/O</a:t>
            </a:r>
          </a:p>
          <a:p>
            <a:pPr algn="ctr"/>
            <a:r>
              <a:rPr lang="en-US" b="1" dirty="0" smtClean="0">
                <a:solidFill>
                  <a:schemeClr val="bg1"/>
                </a:solidFill>
                <a:effectLst/>
              </a:rPr>
              <a:t>Network</a:t>
            </a:r>
          </a:p>
          <a:p>
            <a:pPr algn="ctr"/>
            <a:r>
              <a:rPr lang="en-US" b="1" dirty="0" smtClean="0">
                <a:solidFill>
                  <a:schemeClr val="bg1"/>
                </a:solidFill>
                <a:effectLst/>
              </a:rPr>
              <a:t>Task </a:t>
            </a:r>
            <a:r>
              <a:rPr lang="en-US" b="1" dirty="0" err="1" smtClean="0">
                <a:solidFill>
                  <a:schemeClr val="bg1"/>
                </a:solidFill>
                <a:effectLst/>
              </a:rPr>
              <a:t>Sched</a:t>
            </a:r>
            <a:endParaRPr lang="en-US" b="1" dirty="0" smtClean="0">
              <a:solidFill>
                <a:schemeClr val="bg1"/>
              </a:solidFill>
              <a:effectLst/>
            </a:endParaRPr>
          </a:p>
          <a:p>
            <a:pPr algn="ctr"/>
            <a:r>
              <a:rPr lang="en-US" b="1" dirty="0" smtClean="0">
                <a:solidFill>
                  <a:schemeClr val="bg1"/>
                </a:solidFill>
                <a:effectLst/>
              </a:rPr>
              <a:t>MMC</a:t>
            </a:r>
          </a:p>
          <a:p>
            <a:pPr algn="ctr"/>
            <a:r>
              <a:rPr lang="en-US" b="1" dirty="0" smtClean="0">
                <a:solidFill>
                  <a:schemeClr val="bg1"/>
                </a:solidFill>
                <a:effectLst/>
              </a:rPr>
              <a:t>IIS</a:t>
            </a:r>
          </a:p>
          <a:p>
            <a:pPr algn="ctr"/>
            <a:r>
              <a:rPr lang="en-US" b="1" dirty="0" smtClean="0">
                <a:solidFill>
                  <a:schemeClr val="bg1"/>
                </a:solidFill>
                <a:effectLst/>
              </a:rPr>
              <a:t>Summary</a:t>
            </a:r>
            <a:endParaRPr lang="he-IL" b="1" dirty="0" smtClean="0">
              <a:solidFill>
                <a:schemeClr val="bg1"/>
              </a:solidFill>
              <a:effectLst/>
            </a:endParaRPr>
          </a:p>
        </p:txBody>
      </p:sp>
    </p:spTree>
  </p:cSld>
  <p:clrMapOvr>
    <a:masterClrMapping/>
  </p:clrMapOvr>
  <p:transition>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Release Progress</a:t>
            </a:r>
            <a:endParaRPr lang="he-IL" dirty="0"/>
          </a:p>
        </p:txBody>
      </p:sp>
      <p:sp>
        <p:nvSpPr>
          <p:cNvPr id="3" name="Content Placeholder 2"/>
          <p:cNvSpPr>
            <a:spLocks noGrp="1"/>
          </p:cNvSpPr>
          <p:nvPr>
            <p:ph idx="1"/>
          </p:nvPr>
        </p:nvSpPr>
        <p:spPr>
          <a:xfrm>
            <a:off x="381000" y="1411552"/>
            <a:ext cx="8382000" cy="4621265"/>
          </a:xfrm>
        </p:spPr>
        <p:txBody>
          <a:bodyPr/>
          <a:lstStyle/>
          <a:p>
            <a:pPr algn="l" rtl="0"/>
            <a:r>
              <a:rPr lang="en-US" dirty="0" smtClean="0"/>
              <a:t>Long evaluation history:</a:t>
            </a:r>
          </a:p>
          <a:p>
            <a:pPr lvl="1" algn="l" rtl="0"/>
            <a:r>
              <a:rPr lang="en-US" dirty="0" smtClean="0"/>
              <a:t>Beta 1 – July 2005</a:t>
            </a:r>
          </a:p>
          <a:p>
            <a:pPr lvl="1" algn="l" rtl="0"/>
            <a:r>
              <a:rPr lang="en-US" dirty="0" smtClean="0"/>
              <a:t>Beta 2 – May 2006</a:t>
            </a:r>
          </a:p>
          <a:p>
            <a:pPr lvl="1" algn="l" rtl="0"/>
            <a:r>
              <a:rPr lang="en-US" dirty="0" smtClean="0"/>
              <a:t>Beta 3 – April 2007</a:t>
            </a:r>
          </a:p>
          <a:p>
            <a:pPr lvl="1" algn="l" rtl="0"/>
            <a:r>
              <a:rPr lang="en-US" dirty="0" smtClean="0"/>
              <a:t>RC 0 – September 2007</a:t>
            </a:r>
          </a:p>
          <a:p>
            <a:pPr algn="l" rtl="0"/>
            <a:r>
              <a:rPr lang="en-US" dirty="0" smtClean="0"/>
              <a:t>RTM – February 2008</a:t>
            </a:r>
          </a:p>
          <a:p>
            <a:pPr lvl="1" algn="l" rtl="0"/>
            <a:r>
              <a:rPr lang="en-US" dirty="0" smtClean="0"/>
              <a:t>Official launch – February 27, 2008</a:t>
            </a:r>
          </a:p>
          <a:p>
            <a:pPr lvl="1" algn="l" rtl="0">
              <a:buNone/>
            </a:pPr>
            <a:r>
              <a:rPr lang="en-US" dirty="0" smtClean="0"/>
              <a:t>	</a:t>
            </a:r>
            <a:r>
              <a:rPr lang="en-US" b="1" dirty="0" smtClean="0">
                <a:solidFill>
                  <a:srgbClr val="7030A0"/>
                </a:solidFill>
              </a:rPr>
              <a:t>{ Heroes Happen Here }</a:t>
            </a:r>
          </a:p>
          <a:p>
            <a:pPr algn="l" rtl="0"/>
            <a:r>
              <a:rPr lang="en-US" dirty="0" smtClean="0"/>
              <a:t>R2 planned for 2009</a:t>
            </a:r>
            <a:endParaRPr lang="he-IL" dirty="0"/>
          </a:p>
        </p:txBody>
      </p:sp>
    </p:spTree>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a:t>ReadyBoost</a:t>
            </a:r>
          </a:p>
        </p:txBody>
      </p:sp>
      <p:sp>
        <p:nvSpPr>
          <p:cNvPr id="48131" name="Rectangle 3"/>
          <p:cNvSpPr>
            <a:spLocks noGrp="1" noChangeArrowheads="1"/>
          </p:cNvSpPr>
          <p:nvPr>
            <p:ph idx="1"/>
          </p:nvPr>
        </p:nvSpPr>
        <p:spPr>
          <a:xfrm>
            <a:off x="381000" y="1411552"/>
            <a:ext cx="8382000" cy="4416594"/>
          </a:xfrm>
        </p:spPr>
        <p:txBody>
          <a:bodyPr/>
          <a:lstStyle/>
          <a:p>
            <a:pPr algn="l" rtl="0">
              <a:defRPr/>
            </a:pPr>
            <a:r>
              <a:rPr lang="en-US" dirty="0"/>
              <a:t>Memory is fast</a:t>
            </a:r>
          </a:p>
          <a:p>
            <a:pPr algn="l" rtl="0">
              <a:defRPr/>
            </a:pPr>
            <a:r>
              <a:rPr lang="en-US" dirty="0"/>
              <a:t>Disks are slow</a:t>
            </a:r>
          </a:p>
          <a:p>
            <a:pPr algn="l" rtl="0">
              <a:defRPr/>
            </a:pPr>
            <a:endParaRPr lang="en-US" dirty="0"/>
          </a:p>
          <a:p>
            <a:pPr algn="l" rtl="0">
              <a:defRPr/>
            </a:pPr>
            <a:r>
              <a:rPr lang="en-US" dirty="0"/>
              <a:t>In between, we have flash memory</a:t>
            </a:r>
          </a:p>
          <a:p>
            <a:pPr lvl="1" algn="l" rtl="0">
              <a:defRPr/>
            </a:pPr>
            <a:r>
              <a:rPr lang="en-US" sz="2800" dirty="0"/>
              <a:t>Using flash devices inserted to the system as an extension of RAM (page file)</a:t>
            </a:r>
          </a:p>
          <a:p>
            <a:pPr lvl="1" algn="l" rtl="0">
              <a:defRPr/>
            </a:pPr>
            <a:r>
              <a:rPr lang="en-US" sz="2800" dirty="0"/>
              <a:t>Sequential reads go to the disk PF (faster)</a:t>
            </a:r>
          </a:p>
          <a:p>
            <a:pPr lvl="1" algn="l" rtl="0">
              <a:defRPr/>
            </a:pPr>
            <a:r>
              <a:rPr lang="en-US" sz="2800" dirty="0"/>
              <a:t>Random access reads go to the flash device</a:t>
            </a:r>
          </a:p>
          <a:p>
            <a:pPr lvl="1" algn="l" rtl="0">
              <a:defRPr/>
            </a:pPr>
            <a:r>
              <a:rPr lang="en-US" sz="2800" dirty="0"/>
              <a:t>Data is encrypted with a per-boot key</a:t>
            </a:r>
          </a:p>
        </p:txBody>
      </p:sp>
      <p:pic>
        <p:nvPicPr>
          <p:cNvPr id="8196" name="Picture 5" descr="260950766_19b10aeccd_m"/>
          <p:cNvPicPr>
            <a:picLocks noChangeAspect="1" noChangeArrowheads="1"/>
          </p:cNvPicPr>
          <p:nvPr/>
        </p:nvPicPr>
        <p:blipFill>
          <a:blip r:embed="rId2"/>
          <a:srcRect/>
          <a:stretch>
            <a:fillRect/>
          </a:stretch>
        </p:blipFill>
        <p:spPr bwMode="auto">
          <a:xfrm>
            <a:off x="3929058" y="549275"/>
            <a:ext cx="2162175" cy="2286000"/>
          </a:xfrm>
          <a:prstGeom prst="rect">
            <a:avLst/>
          </a:prstGeom>
          <a:noFill/>
          <a:ln w="9525">
            <a:noFill/>
            <a:miter lim="800000"/>
            <a:headEnd/>
            <a:tailEnd/>
          </a:ln>
        </p:spPr>
      </p:pic>
      <p:pic>
        <p:nvPicPr>
          <p:cNvPr id="8197" name="Picture 7" descr="readyboost_1"/>
          <p:cNvPicPr>
            <a:picLocks noChangeAspect="1" noChangeArrowheads="1"/>
          </p:cNvPicPr>
          <p:nvPr/>
        </p:nvPicPr>
        <p:blipFill>
          <a:blip r:embed="rId3"/>
          <a:srcRect/>
          <a:stretch>
            <a:fillRect/>
          </a:stretch>
        </p:blipFill>
        <p:spPr bwMode="auto">
          <a:xfrm>
            <a:off x="6161083" y="415925"/>
            <a:ext cx="2755900" cy="26860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defRPr/>
            </a:pPr>
            <a:r>
              <a:rPr lang="en-US"/>
              <a:t>ReadyBoot</a:t>
            </a:r>
          </a:p>
        </p:txBody>
      </p:sp>
      <p:sp>
        <p:nvSpPr>
          <p:cNvPr id="49155" name="Rectangle 3"/>
          <p:cNvSpPr>
            <a:spLocks noGrp="1" noChangeArrowheads="1"/>
          </p:cNvSpPr>
          <p:nvPr>
            <p:ph idx="1"/>
          </p:nvPr>
        </p:nvSpPr>
        <p:spPr>
          <a:xfrm>
            <a:off x="381000" y="1071546"/>
            <a:ext cx="8382000" cy="2111347"/>
          </a:xfrm>
        </p:spPr>
        <p:txBody>
          <a:bodyPr/>
          <a:lstStyle/>
          <a:p>
            <a:pPr algn="l" rtl="0">
              <a:defRPr/>
            </a:pPr>
            <a:r>
              <a:rPr lang="en-US" sz="2800" dirty="0"/>
              <a:t>Improves on XP boot </a:t>
            </a:r>
            <a:r>
              <a:rPr lang="en-US" sz="2800" dirty="0" err="1"/>
              <a:t>prefetching</a:t>
            </a:r>
            <a:endParaRPr lang="en-US" sz="2800" dirty="0"/>
          </a:p>
          <a:p>
            <a:pPr algn="l" rtl="0">
              <a:defRPr/>
            </a:pPr>
            <a:r>
              <a:rPr lang="en-US" sz="2800" dirty="0"/>
              <a:t>Uses boot idle time to calculate a caching plan for the next boot</a:t>
            </a:r>
          </a:p>
          <a:p>
            <a:pPr algn="l" rtl="0">
              <a:defRPr/>
            </a:pPr>
            <a:r>
              <a:rPr lang="en-US" sz="2800" dirty="0"/>
              <a:t>Cache populated by the </a:t>
            </a:r>
            <a:r>
              <a:rPr lang="en-US" sz="2800" i="1" dirty="0" err="1"/>
              <a:t>ReadyBoo</a:t>
            </a:r>
            <a:r>
              <a:rPr lang="en-US" sz="2800" i="1" u="sng" dirty="0" err="1"/>
              <a:t>s</a:t>
            </a:r>
            <a:r>
              <a:rPr lang="en-US" sz="2800" i="1" dirty="0" err="1"/>
              <a:t>t</a:t>
            </a:r>
            <a:r>
              <a:rPr lang="en-US" sz="2800" i="1" dirty="0"/>
              <a:t> </a:t>
            </a:r>
            <a:r>
              <a:rPr lang="en-US" sz="2800" dirty="0"/>
              <a:t>service and deleted 90 seconds after the boot</a:t>
            </a:r>
          </a:p>
        </p:txBody>
      </p:sp>
      <p:pic>
        <p:nvPicPr>
          <p:cNvPr id="9220" name="Picture 5" descr="Figure 2 ReadyBoot Performance statistics">
            <a:hlinkClick r:id="rId2"/>
          </p:cNvPr>
          <p:cNvPicPr>
            <a:picLocks noChangeAspect="1" noChangeArrowheads="1"/>
          </p:cNvPicPr>
          <p:nvPr/>
        </p:nvPicPr>
        <p:blipFill>
          <a:blip r:embed="rId3"/>
          <a:srcRect/>
          <a:stretch>
            <a:fillRect/>
          </a:stretch>
        </p:blipFill>
        <p:spPr bwMode="auto">
          <a:xfrm>
            <a:off x="1476375" y="3214686"/>
            <a:ext cx="6423025" cy="3373437"/>
          </a:xfrm>
          <a:prstGeom prst="rect">
            <a:avLst/>
          </a:prstGeom>
          <a:noFill/>
          <a:ln w="9525">
            <a:noFill/>
            <a:miter lim="800000"/>
            <a:headEnd/>
            <a:tailEnd/>
          </a:ln>
        </p:spPr>
      </p:pic>
    </p:spTree>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en-US"/>
              <a:t>ReadyDrive</a:t>
            </a:r>
          </a:p>
        </p:txBody>
      </p:sp>
      <p:sp>
        <p:nvSpPr>
          <p:cNvPr id="50179" name="Rectangle 3"/>
          <p:cNvSpPr>
            <a:spLocks noGrp="1" noChangeArrowheads="1"/>
          </p:cNvSpPr>
          <p:nvPr>
            <p:ph idx="1"/>
          </p:nvPr>
        </p:nvSpPr>
        <p:spPr>
          <a:xfrm>
            <a:off x="381000" y="1071546"/>
            <a:ext cx="8382000" cy="1655838"/>
          </a:xfrm>
        </p:spPr>
        <p:txBody>
          <a:bodyPr/>
          <a:lstStyle/>
          <a:p>
            <a:pPr algn="l" rtl="0">
              <a:defRPr/>
            </a:pPr>
            <a:r>
              <a:rPr lang="en-US" sz="2800" dirty="0"/>
              <a:t>Takes advantage of </a:t>
            </a:r>
            <a:r>
              <a:rPr lang="en-US" sz="2800" i="1" dirty="0"/>
              <a:t>hybrid hard disks</a:t>
            </a:r>
            <a:r>
              <a:rPr lang="en-US" sz="2800" dirty="0"/>
              <a:t> (H-HDDs)</a:t>
            </a:r>
          </a:p>
          <a:p>
            <a:pPr lvl="1" algn="l" rtl="0">
              <a:defRPr/>
            </a:pPr>
            <a:r>
              <a:rPr lang="en-US" sz="2400" dirty="0"/>
              <a:t>A disk with flash memory (NVRAM)</a:t>
            </a:r>
          </a:p>
          <a:p>
            <a:pPr algn="l" rtl="0">
              <a:defRPr/>
            </a:pPr>
            <a:r>
              <a:rPr lang="en-US" sz="2800" dirty="0"/>
              <a:t>Disk-write cache to prevent spinning up the disk on battery power</a:t>
            </a:r>
          </a:p>
        </p:txBody>
      </p:sp>
      <p:pic>
        <p:nvPicPr>
          <p:cNvPr id="10244" name="Picture 5" descr="readydrive"/>
          <p:cNvPicPr>
            <a:picLocks noChangeAspect="1" noChangeArrowheads="1"/>
          </p:cNvPicPr>
          <p:nvPr/>
        </p:nvPicPr>
        <p:blipFill>
          <a:blip r:embed="rId2"/>
          <a:srcRect/>
          <a:stretch>
            <a:fillRect/>
          </a:stretch>
        </p:blipFill>
        <p:spPr bwMode="auto">
          <a:xfrm>
            <a:off x="5795963" y="3573463"/>
            <a:ext cx="3111500" cy="2335212"/>
          </a:xfrm>
          <a:prstGeom prst="rect">
            <a:avLst/>
          </a:prstGeom>
          <a:noFill/>
          <a:ln w="9525">
            <a:noFill/>
            <a:miter lim="800000"/>
            <a:headEnd/>
            <a:tailEnd/>
          </a:ln>
        </p:spPr>
      </p:pic>
      <p:pic>
        <p:nvPicPr>
          <p:cNvPr id="10245" name="Picture 8"/>
          <p:cNvPicPr>
            <a:picLocks noChangeAspect="1" noChangeArrowheads="1"/>
          </p:cNvPicPr>
          <p:nvPr/>
        </p:nvPicPr>
        <p:blipFill>
          <a:blip r:embed="rId3"/>
          <a:srcRect/>
          <a:stretch>
            <a:fillRect/>
          </a:stretch>
        </p:blipFill>
        <p:spPr bwMode="auto">
          <a:xfrm>
            <a:off x="539750" y="2952750"/>
            <a:ext cx="5073650" cy="3644900"/>
          </a:xfrm>
          <a:prstGeom prst="rect">
            <a:avLst/>
          </a:prstGeom>
          <a:noFill/>
          <a:ln w="9525">
            <a:noFill/>
            <a:miter lim="800000"/>
            <a:headEnd/>
            <a:tailEnd/>
          </a:ln>
        </p:spPr>
      </p:pic>
    </p:spTree>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68313" y="260350"/>
            <a:ext cx="8229600" cy="868363"/>
          </a:xfrm>
        </p:spPr>
        <p:txBody>
          <a:bodyPr/>
          <a:lstStyle/>
          <a:p>
            <a:pPr>
              <a:defRPr/>
            </a:pPr>
            <a:r>
              <a:rPr lang="en-US"/>
              <a:t>SuperFetch</a:t>
            </a:r>
          </a:p>
        </p:txBody>
      </p:sp>
      <p:sp>
        <p:nvSpPr>
          <p:cNvPr id="51203" name="Rectangle 3"/>
          <p:cNvSpPr>
            <a:spLocks noGrp="1" noChangeArrowheads="1"/>
          </p:cNvSpPr>
          <p:nvPr>
            <p:ph idx="1"/>
          </p:nvPr>
        </p:nvSpPr>
        <p:spPr>
          <a:xfrm>
            <a:off x="381000" y="1411552"/>
            <a:ext cx="8382000" cy="2222147"/>
          </a:xfrm>
        </p:spPr>
        <p:txBody>
          <a:bodyPr/>
          <a:lstStyle/>
          <a:p>
            <a:pPr algn="l" rtl="0">
              <a:defRPr/>
            </a:pPr>
            <a:r>
              <a:rPr lang="en-US" sz="2400" dirty="0"/>
              <a:t>Relies on MM support for page histories</a:t>
            </a:r>
          </a:p>
          <a:p>
            <a:pPr algn="l" rtl="0">
              <a:defRPr/>
            </a:pPr>
            <a:r>
              <a:rPr lang="en-US" sz="2400" dirty="0"/>
              <a:t>Writes per-application scenarios</a:t>
            </a:r>
          </a:p>
          <a:p>
            <a:pPr algn="l" rtl="0">
              <a:defRPr/>
            </a:pPr>
            <a:r>
              <a:rPr lang="en-US" sz="2400" dirty="0"/>
              <a:t>Preloads and </a:t>
            </a:r>
            <a:r>
              <a:rPr lang="en-US" sz="2400" dirty="0" err="1"/>
              <a:t>prefetches</a:t>
            </a:r>
            <a:r>
              <a:rPr lang="en-US" sz="2400" dirty="0"/>
              <a:t> recently evicted or scenario data</a:t>
            </a:r>
          </a:p>
          <a:p>
            <a:pPr lvl="1" algn="l" rtl="0">
              <a:defRPr/>
            </a:pPr>
            <a:r>
              <a:rPr lang="en-US" sz="2000" dirty="0"/>
              <a:t>Done at </a:t>
            </a:r>
            <a:r>
              <a:rPr lang="en-US" sz="2000" i="1" dirty="0"/>
              <a:t>Very Low</a:t>
            </a:r>
            <a:r>
              <a:rPr lang="en-US" sz="2000" dirty="0"/>
              <a:t> I/O priority</a:t>
            </a:r>
          </a:p>
          <a:p>
            <a:pPr algn="l" rtl="0">
              <a:defRPr/>
            </a:pPr>
            <a:r>
              <a:rPr lang="en-US" sz="2400" dirty="0"/>
              <a:t>Has specific support for hibernation, standby, </a:t>
            </a:r>
            <a:r>
              <a:rPr lang="en-US" sz="2400" i="1" dirty="0"/>
              <a:t>fast user switching</a:t>
            </a:r>
            <a:r>
              <a:rPr lang="en-US" sz="2400" dirty="0"/>
              <a:t> (FUS)</a:t>
            </a:r>
          </a:p>
        </p:txBody>
      </p:sp>
      <p:pic>
        <p:nvPicPr>
          <p:cNvPr id="11268" name="Picture 5" descr="632623216165618777"/>
          <p:cNvPicPr>
            <a:picLocks noChangeAspect="1" noChangeArrowheads="1"/>
          </p:cNvPicPr>
          <p:nvPr/>
        </p:nvPicPr>
        <p:blipFill>
          <a:blip r:embed="rId2"/>
          <a:srcRect/>
          <a:stretch>
            <a:fillRect/>
          </a:stretch>
        </p:blipFill>
        <p:spPr bwMode="auto">
          <a:xfrm>
            <a:off x="2428860" y="3786190"/>
            <a:ext cx="4102100" cy="2706688"/>
          </a:xfrm>
          <a:prstGeom prst="rect">
            <a:avLst/>
          </a:prstGeom>
          <a:noFill/>
          <a:ln w="9525">
            <a:noFill/>
            <a:miter lim="800000"/>
            <a:headEnd/>
            <a:tailEnd/>
          </a:ln>
        </p:spPr>
      </p:pic>
    </p:spTree>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rtl="0">
              <a:defRPr/>
            </a:pPr>
            <a:r>
              <a:rPr lang="en-US"/>
              <a:t>Services Shutdown</a:t>
            </a:r>
          </a:p>
        </p:txBody>
      </p:sp>
      <p:sp>
        <p:nvSpPr>
          <p:cNvPr id="55299" name="Rectangle 3"/>
          <p:cNvSpPr>
            <a:spLocks noGrp="1" noChangeArrowheads="1"/>
          </p:cNvSpPr>
          <p:nvPr>
            <p:ph idx="1"/>
          </p:nvPr>
        </p:nvSpPr>
        <p:spPr>
          <a:xfrm>
            <a:off x="381000" y="1411552"/>
            <a:ext cx="8382000" cy="4407360"/>
          </a:xfrm>
        </p:spPr>
        <p:txBody>
          <a:bodyPr/>
          <a:lstStyle/>
          <a:p>
            <a:pPr algn="l" rtl="0">
              <a:lnSpc>
                <a:spcPct val="90000"/>
              </a:lnSpc>
              <a:defRPr/>
            </a:pPr>
            <a:r>
              <a:rPr lang="en-US" sz="2800" dirty="0"/>
              <a:t>During </a:t>
            </a:r>
            <a:r>
              <a:rPr lang="en-US" sz="2800" dirty="0" smtClean="0"/>
              <a:t>system shutdown </a:t>
            </a:r>
            <a:r>
              <a:rPr lang="en-US" sz="2800" dirty="0"/>
              <a:t>prior to </a:t>
            </a:r>
            <a:r>
              <a:rPr lang="en-US" sz="2800" dirty="0" smtClean="0"/>
              <a:t>Vista &amp; 2008 Server, </a:t>
            </a:r>
            <a:r>
              <a:rPr lang="en-US" sz="2800" dirty="0"/>
              <a:t>services </a:t>
            </a:r>
            <a:r>
              <a:rPr lang="en-US" sz="2800" dirty="0" smtClean="0"/>
              <a:t>had </a:t>
            </a:r>
            <a:r>
              <a:rPr lang="en-US" sz="2800" dirty="0"/>
              <a:t>a maximum of 20 seconds to perform cleanup</a:t>
            </a:r>
          </a:p>
          <a:p>
            <a:pPr lvl="1" algn="l" rtl="0">
              <a:lnSpc>
                <a:spcPct val="90000"/>
              </a:lnSpc>
              <a:defRPr/>
            </a:pPr>
            <a:r>
              <a:rPr lang="en-US" sz="2000" dirty="0"/>
              <a:t>This simply isn’t enough for some services that are network-related or need to persist large amounts of data</a:t>
            </a:r>
          </a:p>
          <a:p>
            <a:pPr lvl="1" algn="l" rtl="0">
              <a:lnSpc>
                <a:spcPct val="90000"/>
              </a:lnSpc>
              <a:defRPr/>
            </a:pPr>
            <a:r>
              <a:rPr lang="en-US" sz="2000" dirty="0"/>
              <a:t>E.g., the Group Policy and Windows Update services</a:t>
            </a:r>
          </a:p>
          <a:p>
            <a:pPr algn="l" rtl="0">
              <a:lnSpc>
                <a:spcPct val="90000"/>
              </a:lnSpc>
              <a:defRPr/>
            </a:pPr>
            <a:r>
              <a:rPr lang="en-US" sz="2800" dirty="0"/>
              <a:t>In </a:t>
            </a:r>
            <a:r>
              <a:rPr lang="en-US" sz="2800" dirty="0" smtClean="0"/>
              <a:t>Vista &amp; 2008 Server, </a:t>
            </a:r>
            <a:r>
              <a:rPr lang="en-US" sz="2800" dirty="0"/>
              <a:t>services may request pre-shutdown notification</a:t>
            </a:r>
          </a:p>
          <a:p>
            <a:pPr lvl="1" algn="l" rtl="0">
              <a:lnSpc>
                <a:spcPct val="90000"/>
              </a:lnSpc>
              <a:defRPr/>
            </a:pPr>
            <a:r>
              <a:rPr lang="en-US" sz="2000" dirty="0"/>
              <a:t>Such services have an indefinite amount of time to complete, but if they don’t respond to queries, they are killed after three minutes</a:t>
            </a:r>
          </a:p>
          <a:p>
            <a:pPr algn="l" rtl="0">
              <a:lnSpc>
                <a:spcPct val="90000"/>
              </a:lnSpc>
              <a:defRPr/>
            </a:pPr>
            <a:r>
              <a:rPr lang="en-US" sz="2800" dirty="0"/>
              <a:t>Services may also request shutdown ordering</a:t>
            </a:r>
          </a:p>
          <a:p>
            <a:pPr lvl="1" algn="l" rtl="0">
              <a:lnSpc>
                <a:spcPct val="90000"/>
              </a:lnSpc>
              <a:defRPr/>
            </a:pPr>
            <a:r>
              <a:rPr lang="en-US" sz="2000" dirty="0"/>
              <a:t>Similarly to startup ordering available in earlier versions</a:t>
            </a:r>
          </a:p>
        </p:txBody>
      </p:sp>
    </p:spTree>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rtl="0">
              <a:defRPr/>
            </a:pPr>
            <a:r>
              <a:rPr lang="en-US"/>
              <a:t>Power Management</a:t>
            </a:r>
          </a:p>
        </p:txBody>
      </p:sp>
      <p:sp>
        <p:nvSpPr>
          <p:cNvPr id="57347" name="Rectangle 3"/>
          <p:cNvSpPr>
            <a:spLocks noGrp="1" noChangeArrowheads="1"/>
          </p:cNvSpPr>
          <p:nvPr>
            <p:ph idx="1"/>
          </p:nvPr>
        </p:nvSpPr>
        <p:spPr>
          <a:xfrm>
            <a:off x="381000" y="1411552"/>
            <a:ext cx="6405578" cy="4542782"/>
          </a:xfrm>
        </p:spPr>
        <p:txBody>
          <a:bodyPr>
            <a:normAutofit fontScale="92500" lnSpcReduction="20000"/>
          </a:bodyPr>
          <a:lstStyle/>
          <a:p>
            <a:pPr algn="l" rtl="0">
              <a:lnSpc>
                <a:spcPct val="90000"/>
              </a:lnSpc>
              <a:defRPr/>
            </a:pPr>
            <a:r>
              <a:rPr lang="en-US" sz="3200" dirty="0"/>
              <a:t>Since Windows 2000, Windows </a:t>
            </a:r>
            <a:r>
              <a:rPr lang="en-US" sz="3200" dirty="0" smtClean="0"/>
              <a:t>asks </a:t>
            </a:r>
            <a:r>
              <a:rPr lang="en-US" sz="3200" dirty="0"/>
              <a:t>device drivers and applications for their consent to change power state</a:t>
            </a:r>
          </a:p>
          <a:p>
            <a:pPr lvl="1" algn="l" rtl="0">
              <a:lnSpc>
                <a:spcPct val="90000"/>
              </a:lnSpc>
              <a:defRPr/>
            </a:pPr>
            <a:r>
              <a:rPr lang="en-US" sz="2800" dirty="0"/>
              <a:t>A single unresponsive driver/application could prevent </a:t>
            </a:r>
            <a:r>
              <a:rPr lang="en-US" sz="2800" dirty="0" smtClean="0"/>
              <a:t>shutdown or restart</a:t>
            </a:r>
          </a:p>
          <a:p>
            <a:pPr algn="l" rtl="0">
              <a:lnSpc>
                <a:spcPct val="90000"/>
              </a:lnSpc>
              <a:defRPr/>
            </a:pPr>
            <a:r>
              <a:rPr lang="en-US" sz="3200" dirty="0" smtClean="0"/>
              <a:t>In Vista &amp; 2008 Server, the Power Manager still notifies drivers and applications, but doesn’t ask for their permission</a:t>
            </a:r>
          </a:p>
          <a:p>
            <a:pPr lvl="1" algn="l" rtl="0">
              <a:lnSpc>
                <a:spcPct val="90000"/>
              </a:lnSpc>
              <a:defRPr/>
            </a:pPr>
            <a:r>
              <a:rPr lang="en-US" sz="2800" dirty="0" smtClean="0"/>
              <a:t>The </a:t>
            </a:r>
            <a:r>
              <a:rPr lang="en-US" sz="2800" dirty="0"/>
              <a:t>Power Manager waits at most for 20 seconds for the driver/application to respond</a:t>
            </a:r>
          </a:p>
        </p:txBody>
      </p:sp>
      <p:pic>
        <p:nvPicPr>
          <p:cNvPr id="235522" name="Picture 2" descr="http://www.hiringalternative.com/images/stress1.jpg"/>
          <p:cNvPicPr>
            <a:picLocks noChangeAspect="1" noChangeArrowheads="1"/>
          </p:cNvPicPr>
          <p:nvPr/>
        </p:nvPicPr>
        <p:blipFill>
          <a:blip r:embed="rId3"/>
          <a:srcRect/>
          <a:stretch>
            <a:fillRect/>
          </a:stretch>
        </p:blipFill>
        <p:spPr bwMode="auto">
          <a:xfrm>
            <a:off x="6429388" y="1142984"/>
            <a:ext cx="2481265" cy="3727461"/>
          </a:xfrm>
          <a:prstGeom prst="ellipse">
            <a:avLst/>
          </a:prstGeom>
          <a:ln>
            <a:noFill/>
          </a:ln>
          <a:effectLst>
            <a:softEdge rad="112500"/>
          </a:effectLst>
        </p:spPr>
      </p:pic>
    </p:spTree>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I/O Optimizations</a:t>
            </a:r>
            <a:endParaRPr lang="he-IL" dirty="0"/>
          </a:p>
        </p:txBody>
      </p:sp>
      <p:grpSp>
        <p:nvGrpSpPr>
          <p:cNvPr id="4" name="Diagram group"/>
          <p:cNvGrpSpPr/>
          <p:nvPr/>
        </p:nvGrpSpPr>
        <p:grpSpPr>
          <a:xfrm>
            <a:off x="571472" y="2571744"/>
            <a:ext cx="1701271" cy="1701271"/>
            <a:chOff x="4812619" y="306535"/>
            <a:chExt cx="1701271" cy="1701271"/>
          </a:xfrm>
          <a:scene3d>
            <a:camera prst="perspectiveLeft" zoom="91000"/>
            <a:lightRig rig="threePt" dir="t">
              <a:rot lat="0" lon="0" rev="20640000"/>
            </a:lightRig>
          </a:scene3d>
        </p:grpSpPr>
        <p:sp>
          <p:nvSpPr>
            <p:cNvPr id="5" name="Oval 4"/>
            <p:cNvSpPr/>
            <p:nvPr/>
          </p:nvSpPr>
          <p:spPr>
            <a:xfrm>
              <a:off x="4812619" y="306535"/>
              <a:ext cx="1701271" cy="1701271"/>
            </a:xfrm>
            <a:prstGeom prst="ellipse">
              <a:avLst/>
            </a:prstGeom>
            <a:blipFill rotWithShape="0">
              <a:blip r:embed="rId2" cstate="print"/>
              <a:stretch>
                <a:fillRect/>
              </a:stretch>
            </a:blipFill>
            <a:sp3d z="57200" extrusionH="10600" prstMaterial="plastic">
              <a:bevelT w="101600" h="8600" prst="relaxedInset"/>
              <a:bevelB w="8600" h="8600" prst="relaxedInset"/>
            </a:sp3d>
          </p:spPr>
          <p:style>
            <a:lnRef idx="0">
              <a:schemeClr val="lt1">
                <a:hueOff val="0"/>
                <a:satOff val="0"/>
                <a:lumOff val="0"/>
                <a:alphaOff val="0"/>
              </a:schemeClr>
            </a:lnRef>
            <a:fillRef idx="1">
              <a:scrgbClr r="0" g="0" b="0"/>
            </a:fillRef>
            <a:effectRef idx="1">
              <a:schemeClr val="accent2">
                <a:tint val="50000"/>
                <a:hueOff val="-7239040"/>
                <a:satOff val="21133"/>
                <a:lumOff val="2918"/>
                <a:alphaOff val="0"/>
              </a:schemeClr>
            </a:effectRef>
            <a:fontRef idx="minor">
              <a:schemeClr val="lt1">
                <a:hueOff val="0"/>
                <a:satOff val="0"/>
                <a:lumOff val="0"/>
                <a:alphaOff val="0"/>
              </a:schemeClr>
            </a:fontRef>
          </p:style>
        </p:sp>
      </p:grpSp>
      <p:sp>
        <p:nvSpPr>
          <p:cNvPr id="6" name="TextBox 5"/>
          <p:cNvSpPr txBox="1"/>
          <p:nvPr/>
        </p:nvSpPr>
        <p:spPr>
          <a:xfrm>
            <a:off x="2143108" y="3071810"/>
            <a:ext cx="4714908" cy="707886"/>
          </a:xfrm>
          <a:prstGeom prst="rect">
            <a:avLst/>
          </a:prstGeom>
        </p:spPr>
        <p:txBody>
          <a:bodyPr wrap="square" rtlCol="1">
            <a:spAutoFit/>
          </a:bodyPr>
          <a:lstStyle/>
          <a:p>
            <a:r>
              <a:rPr lang="en-US" sz="4000" dirty="0" smtClean="0">
                <a:solidFill>
                  <a:schemeClr val="bg1"/>
                </a:solidFill>
              </a:rPr>
              <a:t>I/O and Networking</a:t>
            </a:r>
            <a:endParaRPr lang="he-IL" sz="4000" dirty="0" err="1" smtClean="0">
              <a:solidFill>
                <a:schemeClr val="bg1"/>
              </a:solidFill>
            </a:endParaRPr>
          </a:p>
        </p:txBody>
      </p:sp>
      <p:sp>
        <p:nvSpPr>
          <p:cNvPr id="7" name="Rounded Rectangle 6"/>
          <p:cNvSpPr/>
          <p:nvPr/>
        </p:nvSpPr>
        <p:spPr bwMode="auto">
          <a:xfrm>
            <a:off x="7833466" y="192280"/>
            <a:ext cx="1453442" cy="4143404"/>
          </a:xfrm>
          <a:prstGeom prst="roundRect">
            <a:avLst/>
          </a:prstGeom>
          <a:solidFill>
            <a:schemeClr val="accent2">
              <a:lumMod val="20000"/>
              <a:lumOff val="8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he-IL"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8" name="TextBox 7"/>
          <p:cNvSpPr txBox="1"/>
          <p:nvPr/>
        </p:nvSpPr>
        <p:spPr>
          <a:xfrm>
            <a:off x="7762028" y="263718"/>
            <a:ext cx="1500166" cy="4031873"/>
          </a:xfrm>
          <a:prstGeom prst="rect">
            <a:avLst/>
          </a:prstGeom>
        </p:spPr>
        <p:txBody>
          <a:bodyPr wrap="square" rtlCol="1">
            <a:spAutoFit/>
          </a:bodyPr>
          <a:lstStyle/>
          <a:p>
            <a:pPr algn="ctr"/>
            <a:r>
              <a:rPr lang="en-US" b="1" dirty="0" smtClean="0">
                <a:solidFill>
                  <a:schemeClr val="bg2">
                    <a:lumMod val="60000"/>
                    <a:lumOff val="40000"/>
                  </a:schemeClr>
                </a:solidFill>
                <a:effectLst/>
              </a:rPr>
              <a:t>Intro</a:t>
            </a:r>
          </a:p>
          <a:p>
            <a:pPr algn="ctr"/>
            <a:r>
              <a:rPr lang="en-US" b="1" dirty="0" smtClean="0">
                <a:solidFill>
                  <a:schemeClr val="tx1">
                    <a:lumMod val="60000"/>
                    <a:lumOff val="40000"/>
                  </a:schemeClr>
                </a:solidFill>
                <a:effectLst/>
              </a:rPr>
              <a:t>RM</a:t>
            </a:r>
          </a:p>
          <a:p>
            <a:pPr algn="ctr"/>
            <a:r>
              <a:rPr lang="en-US" b="1" dirty="0" smtClean="0">
                <a:solidFill>
                  <a:schemeClr val="tx1">
                    <a:lumMod val="60000"/>
                    <a:lumOff val="40000"/>
                  </a:schemeClr>
                </a:solidFill>
                <a:effectLst/>
              </a:rPr>
              <a:t>KTM</a:t>
            </a:r>
          </a:p>
          <a:p>
            <a:pPr algn="ctr"/>
            <a:r>
              <a:rPr lang="en-US" b="1" dirty="0" smtClean="0">
                <a:solidFill>
                  <a:schemeClr val="tx1">
                    <a:lumMod val="60000"/>
                    <a:lumOff val="40000"/>
                  </a:schemeClr>
                </a:solidFill>
                <a:effectLst/>
              </a:rPr>
              <a:t>Threading</a:t>
            </a:r>
          </a:p>
          <a:p>
            <a:pPr algn="ctr"/>
            <a:r>
              <a:rPr lang="en-US" b="1" dirty="0" smtClean="0">
                <a:solidFill>
                  <a:schemeClr val="tx1">
                    <a:lumMod val="60000"/>
                    <a:lumOff val="40000"/>
                  </a:schemeClr>
                </a:solidFill>
                <a:effectLst/>
              </a:rPr>
              <a:t>Synch</a:t>
            </a:r>
          </a:p>
          <a:p>
            <a:pPr algn="ctr"/>
            <a:r>
              <a:rPr lang="en-US" b="1" dirty="0" smtClean="0">
                <a:solidFill>
                  <a:srgbClr val="FF0000"/>
                </a:solidFill>
                <a:effectLst/>
              </a:rPr>
              <a:t>I/O</a:t>
            </a:r>
          </a:p>
          <a:p>
            <a:pPr algn="ctr"/>
            <a:r>
              <a:rPr lang="en-US" b="1" dirty="0" smtClean="0">
                <a:solidFill>
                  <a:schemeClr val="bg1"/>
                </a:solidFill>
                <a:effectLst/>
              </a:rPr>
              <a:t>Network</a:t>
            </a:r>
          </a:p>
          <a:p>
            <a:pPr algn="ctr"/>
            <a:r>
              <a:rPr lang="en-US" b="1" dirty="0" smtClean="0">
                <a:solidFill>
                  <a:schemeClr val="bg1"/>
                </a:solidFill>
                <a:effectLst/>
              </a:rPr>
              <a:t>Task </a:t>
            </a:r>
            <a:r>
              <a:rPr lang="en-US" b="1" dirty="0" err="1" smtClean="0">
                <a:solidFill>
                  <a:schemeClr val="bg1"/>
                </a:solidFill>
                <a:effectLst/>
              </a:rPr>
              <a:t>Sched</a:t>
            </a:r>
            <a:endParaRPr lang="en-US" b="1" dirty="0" smtClean="0">
              <a:solidFill>
                <a:schemeClr val="bg1"/>
              </a:solidFill>
              <a:effectLst/>
            </a:endParaRPr>
          </a:p>
          <a:p>
            <a:pPr algn="ctr"/>
            <a:r>
              <a:rPr lang="en-US" b="1" dirty="0" smtClean="0">
                <a:solidFill>
                  <a:schemeClr val="bg1"/>
                </a:solidFill>
                <a:effectLst/>
              </a:rPr>
              <a:t>MMC</a:t>
            </a:r>
          </a:p>
          <a:p>
            <a:pPr algn="ctr"/>
            <a:r>
              <a:rPr lang="en-US" b="1" dirty="0" smtClean="0">
                <a:solidFill>
                  <a:schemeClr val="bg1"/>
                </a:solidFill>
                <a:effectLst/>
              </a:rPr>
              <a:t>IIS</a:t>
            </a:r>
          </a:p>
          <a:p>
            <a:pPr algn="ctr"/>
            <a:r>
              <a:rPr lang="en-US" b="1" dirty="0" smtClean="0">
                <a:solidFill>
                  <a:schemeClr val="bg1"/>
                </a:solidFill>
                <a:effectLst/>
              </a:rPr>
              <a:t>Summary</a:t>
            </a:r>
            <a:endParaRPr lang="he-IL" b="1" dirty="0" smtClean="0">
              <a:solidFill>
                <a:schemeClr val="bg1"/>
              </a:solidFill>
              <a:effectLst/>
            </a:endParaRPr>
          </a:p>
        </p:txBody>
      </p:sp>
    </p:spTree>
  </p:cSld>
  <p:clrMapOvr>
    <a:masterClrMapping/>
  </p:clrMapOvr>
  <p:transition>
    <p:cove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n-US"/>
              <a:t>Thread I/O Priorities</a:t>
            </a:r>
          </a:p>
        </p:txBody>
      </p:sp>
      <p:sp>
        <p:nvSpPr>
          <p:cNvPr id="46083" name="Rectangle 3"/>
          <p:cNvSpPr>
            <a:spLocks noGrp="1" noChangeArrowheads="1"/>
          </p:cNvSpPr>
          <p:nvPr>
            <p:ph type="body" sz="half" idx="1"/>
          </p:nvPr>
        </p:nvSpPr>
        <p:spPr>
          <a:xfrm>
            <a:off x="387350" y="1412877"/>
            <a:ext cx="4129088" cy="3754874"/>
          </a:xfrm>
        </p:spPr>
        <p:txBody>
          <a:bodyPr/>
          <a:lstStyle/>
          <a:p>
            <a:pPr algn="l" rtl="0">
              <a:defRPr/>
            </a:pPr>
            <a:r>
              <a:rPr lang="en-US" sz="2400" dirty="0"/>
              <a:t>Windows has always supported thread CPU priorities, in the 0-31 range</a:t>
            </a:r>
          </a:p>
          <a:p>
            <a:pPr lvl="1" algn="l" rtl="0">
              <a:defRPr/>
            </a:pPr>
            <a:r>
              <a:rPr lang="en-US" sz="2000" dirty="0"/>
              <a:t>Separated to normal priorities and real-time priorities</a:t>
            </a:r>
          </a:p>
          <a:p>
            <a:pPr algn="l" rtl="0">
              <a:defRPr/>
            </a:pPr>
            <a:r>
              <a:rPr lang="en-US" sz="2400" dirty="0"/>
              <a:t>Windows Vista </a:t>
            </a:r>
            <a:r>
              <a:rPr lang="en-US" sz="2400" dirty="0" smtClean="0"/>
              <a:t>&amp; 2008 Server introduce </a:t>
            </a:r>
            <a:r>
              <a:rPr lang="en-US" sz="2400" dirty="0"/>
              <a:t>I/O priorities and I/O bandwidth reservations</a:t>
            </a:r>
          </a:p>
          <a:p>
            <a:pPr algn="l" rtl="0">
              <a:defRPr/>
            </a:pPr>
            <a:r>
              <a:rPr lang="en-US" sz="2400" dirty="0"/>
              <a:t>Five I/O priority levels are available:</a:t>
            </a:r>
          </a:p>
        </p:txBody>
      </p:sp>
      <p:graphicFrame>
        <p:nvGraphicFramePr>
          <p:cNvPr id="46084" name="Group 4"/>
          <p:cNvGraphicFramePr>
            <a:graphicFrameLocks noGrp="1"/>
          </p:cNvGraphicFramePr>
          <p:nvPr>
            <p:ph sz="half" idx="2"/>
          </p:nvPr>
        </p:nvGraphicFramePr>
        <p:xfrm>
          <a:off x="4668838" y="1412875"/>
          <a:ext cx="4129087" cy="4502151"/>
        </p:xfrm>
        <a:graphic>
          <a:graphicData uri="http://schemas.openxmlformats.org/drawingml/2006/table">
            <a:tbl>
              <a:tblPr firstRow="1">
                <a:tableStyleId>{284E427A-3D55-4303-BF80-6455036E1DE7}</a:tableStyleId>
              </a:tblPr>
              <a:tblGrid>
                <a:gridCol w="1689615"/>
                <a:gridCol w="2439472"/>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I/O Priority</a:t>
                      </a:r>
                      <a:endParaRPr kumimoji="0" lang="en-US" sz="2000" b="0" i="0" u="none" strike="noStrike" cap="none" normalizeH="0" baseline="0" dirty="0" smtClean="0">
                        <a:ln>
                          <a:noFill/>
                        </a:ln>
                        <a:solidFill>
                          <a:srgbClr val="000000"/>
                        </a:solidFill>
                        <a:effectLst/>
                        <a:latin typeface="Arial" pitchFamily="34" charset="0"/>
                        <a:cs typeface="Arial" pitchFamily="34" charset="0"/>
                      </a:endParaRPr>
                    </a:p>
                  </a:txBody>
                  <a:tcPr marL="93489" marR="9348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smtClean="0">
                          <a:ln>
                            <a:noFill/>
                          </a:ln>
                          <a:effectLst/>
                        </a:rPr>
                        <a:t>Used By</a:t>
                      </a:r>
                      <a:endParaRPr kumimoji="0" lang="en-US" sz="2000" b="0" i="0" u="none" strike="noStrike" cap="none" normalizeH="0" baseline="0" smtClean="0">
                        <a:ln>
                          <a:noFill/>
                        </a:ln>
                        <a:solidFill>
                          <a:srgbClr val="000000"/>
                        </a:solidFill>
                        <a:effectLst/>
                        <a:latin typeface="Arial" pitchFamily="34" charset="0"/>
                        <a:cs typeface="Arial" pitchFamily="34" charset="0"/>
                      </a:endParaRPr>
                    </a:p>
                  </a:txBody>
                  <a:tcPr marL="93489" marR="93489" horzOverflow="overflow"/>
                </a:tc>
              </a:tr>
              <a:tr h="803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smtClean="0">
                          <a:ln>
                            <a:noFill/>
                          </a:ln>
                          <a:effectLst/>
                        </a:rPr>
                        <a:t>Critical</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marL="93489" marR="9348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Memory Manager</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3489" marR="93489" horzOverflow="overflow"/>
                </a:tc>
              </a:tr>
              <a:tr h="806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smtClean="0">
                          <a:ln>
                            <a:noFill/>
                          </a:ln>
                          <a:effectLst/>
                        </a:rPr>
                        <a:t>High</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marL="93489" marR="9348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smtClean="0">
                          <a:ln>
                            <a:noFill/>
                          </a:ln>
                          <a:effectLst/>
                        </a:rPr>
                        <a:t>Unused</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marL="93489" marR="93489" horzOverflow="overflow"/>
                </a:tc>
              </a:tr>
              <a:tr h="804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smtClean="0">
                          <a:ln>
                            <a:noFill/>
                          </a:ln>
                          <a:effectLst/>
                        </a:rPr>
                        <a:t>Normal</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marL="93489" marR="9348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smtClean="0">
                          <a:ln>
                            <a:noFill/>
                          </a:ln>
                          <a:effectLst/>
                        </a:rPr>
                        <a:t>Default threads</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marL="93489" marR="93489" horzOverflow="overflow"/>
                </a:tc>
              </a:tr>
              <a:tr h="803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smtClean="0">
                          <a:ln>
                            <a:noFill/>
                          </a:ln>
                          <a:effectLst/>
                        </a:rPr>
                        <a:t>Low</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marL="93489" marR="9348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smtClean="0">
                          <a:ln>
                            <a:noFill/>
                          </a:ln>
                          <a:effectLst/>
                        </a:rPr>
                        <a:t>Default for scheduled tasks</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marL="93489" marR="93489" horzOverflow="overflow"/>
                </a:tc>
              </a:tr>
              <a:tr h="806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smtClean="0">
                          <a:ln>
                            <a:noFill/>
                          </a:ln>
                          <a:effectLst/>
                        </a:rPr>
                        <a:t>Very low</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marL="93489" marR="9348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Background threads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3489" marR="93489" horzOverflow="overflow"/>
                </a:tc>
              </a:tr>
            </a:tbl>
          </a:graphicData>
        </a:graphic>
      </p:graphicFrame>
      <p:pic>
        <p:nvPicPr>
          <p:cNvPr id="232449" name="Picture 1" descr="C:\Users\Sasha\AppData\Local\Microsoft\Windows\Temporary Internet Files\Low\Content.IE5\CY5V94S4\Nov-07+138[1].jpg"/>
          <p:cNvPicPr>
            <a:picLocks noChangeAspect="1" noChangeArrowheads="1"/>
          </p:cNvPicPr>
          <p:nvPr/>
        </p:nvPicPr>
        <p:blipFill>
          <a:blip r:embed="rId2" cstate="print"/>
          <a:srcRect/>
          <a:stretch>
            <a:fillRect/>
          </a:stretch>
        </p:blipFill>
        <p:spPr bwMode="auto">
          <a:xfrm>
            <a:off x="2285984" y="4786322"/>
            <a:ext cx="1870963" cy="1903063"/>
          </a:xfrm>
          <a:prstGeom prst="ellipse">
            <a:avLst/>
          </a:prstGeom>
          <a:ln>
            <a:noFill/>
          </a:ln>
          <a:effectLst>
            <a:softEdge rad="112500"/>
          </a:effectLst>
        </p:spPr>
      </p:pic>
    </p:spTree>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dirty="0"/>
              <a:t>Improve System Responsiveness</a:t>
            </a:r>
            <a:endParaRPr lang="he-IL" sz="4400" dirty="0"/>
          </a:p>
        </p:txBody>
      </p:sp>
      <p:sp>
        <p:nvSpPr>
          <p:cNvPr id="3" name="Content Placeholder 2"/>
          <p:cNvSpPr>
            <a:spLocks noGrp="1"/>
          </p:cNvSpPr>
          <p:nvPr>
            <p:ph idx="1"/>
          </p:nvPr>
        </p:nvSpPr>
        <p:spPr/>
        <p:txBody>
          <a:bodyPr>
            <a:noAutofit/>
          </a:bodyPr>
          <a:lstStyle/>
          <a:p>
            <a:pPr algn="l" rtl="0">
              <a:defRPr/>
            </a:pPr>
            <a:r>
              <a:rPr lang="en-US" sz="2800" dirty="0"/>
              <a:t>Prior to Windows </a:t>
            </a:r>
            <a:r>
              <a:rPr lang="en-US" sz="2800" dirty="0" smtClean="0"/>
              <a:t>Vista &amp; 2008 Server</a:t>
            </a:r>
            <a:endParaRPr lang="en-US" sz="2800" dirty="0"/>
          </a:p>
          <a:p>
            <a:pPr lvl="1" algn="l" rtl="0">
              <a:defRPr/>
            </a:pPr>
            <a:r>
              <a:rPr lang="en-US" sz="2400" dirty="0"/>
              <a:t>Background threads such as Anti-Virus scanners and Search Indexers interfered with higher priority threads, due to heavy I/O operations</a:t>
            </a:r>
          </a:p>
          <a:p>
            <a:pPr algn="l" rtl="0">
              <a:defRPr/>
            </a:pPr>
            <a:r>
              <a:rPr lang="en-US" sz="2800" dirty="0"/>
              <a:t>In </a:t>
            </a:r>
            <a:r>
              <a:rPr lang="en-US" sz="2800" dirty="0" smtClean="0"/>
              <a:t>Vista &amp; 2008 Server </a:t>
            </a:r>
            <a:r>
              <a:rPr lang="en-US" sz="2800" b="1" dirty="0" err="1">
                <a:latin typeface="Consolas" pitchFamily="49" charset="0"/>
              </a:rPr>
              <a:t>SetThreadPriority</a:t>
            </a:r>
            <a:r>
              <a:rPr lang="en-US" sz="2800" dirty="0"/>
              <a:t> has two new constants:</a:t>
            </a:r>
          </a:p>
          <a:p>
            <a:pPr lvl="1" algn="l" rtl="0">
              <a:defRPr/>
            </a:pPr>
            <a:r>
              <a:rPr lang="en-US" sz="2000" b="1" dirty="0">
                <a:latin typeface="Consolas" pitchFamily="49" charset="0"/>
              </a:rPr>
              <a:t>THREAD_MODE_BACKGROUND_BEGIN</a:t>
            </a:r>
            <a:endParaRPr lang="en-US" sz="3200" b="1" dirty="0">
              <a:latin typeface="Consolas" pitchFamily="49" charset="0"/>
            </a:endParaRPr>
          </a:p>
          <a:p>
            <a:pPr lvl="1" algn="l" rtl="0">
              <a:defRPr/>
            </a:pPr>
            <a:r>
              <a:rPr lang="en-US" sz="2000" b="1" dirty="0">
                <a:latin typeface="Consolas" pitchFamily="49" charset="0"/>
              </a:rPr>
              <a:t>THREAD_MODE_BACKGROUND_END</a:t>
            </a:r>
          </a:p>
          <a:p>
            <a:pPr algn="l" rtl="0">
              <a:defRPr/>
            </a:pPr>
            <a:r>
              <a:rPr lang="en-US" sz="2400" dirty="0"/>
              <a:t>Between the two calls the system lowers the resource scheduling priorities of the thread (</a:t>
            </a:r>
            <a:r>
              <a:rPr lang="en-US" sz="2400" b="1" dirty="0"/>
              <a:t>Very Low</a:t>
            </a:r>
            <a:r>
              <a:rPr lang="en-US" sz="2400" dirty="0"/>
              <a:t> I/O priority level)</a:t>
            </a:r>
          </a:p>
          <a:p>
            <a:pPr lvl="1" algn="l" rtl="0">
              <a:defRPr/>
            </a:pPr>
            <a:r>
              <a:rPr lang="en-US" sz="2100" dirty="0"/>
              <a:t>This value can be specified only if </a:t>
            </a:r>
            <a:r>
              <a:rPr lang="en-US" sz="2500" b="1" dirty="0" err="1">
                <a:latin typeface="Consolas" pitchFamily="49" charset="0"/>
              </a:rPr>
              <a:t>hThread</a:t>
            </a:r>
            <a:r>
              <a:rPr lang="en-US" sz="2100" dirty="0"/>
              <a:t> is a handle to the current thread</a:t>
            </a:r>
            <a:endParaRPr lang="he-IL" sz="3700" dirty="0"/>
          </a:p>
        </p:txBody>
      </p:sp>
    </p:spTree>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Demo</a:t>
            </a:r>
            <a:endParaRPr lang="he-IL"/>
          </a:p>
        </p:txBody>
      </p:sp>
      <p:sp>
        <p:nvSpPr>
          <p:cNvPr id="3" name="Content Placeholder 2"/>
          <p:cNvSpPr>
            <a:spLocks noGrp="1"/>
          </p:cNvSpPr>
          <p:nvPr>
            <p:ph type="body" idx="1"/>
          </p:nvPr>
        </p:nvSpPr>
        <p:spPr>
          <a:xfrm>
            <a:off x="722313" y="4152133"/>
            <a:ext cx="7772400" cy="276999"/>
          </a:xfrm>
        </p:spPr>
        <p:txBody>
          <a:bodyPr/>
          <a:lstStyle/>
          <a:p>
            <a:pPr>
              <a:defRPr/>
            </a:pPr>
            <a:r>
              <a:rPr lang="en-US" dirty="0"/>
              <a:t>Copy </a:t>
            </a:r>
            <a:r>
              <a:rPr lang="en-US" dirty="0" smtClean="0"/>
              <a:t>File FG </a:t>
            </a:r>
            <a:r>
              <a:rPr lang="en-US" dirty="0"/>
              <a:t>&amp; </a:t>
            </a:r>
            <a:r>
              <a:rPr lang="en-US" dirty="0" smtClean="0"/>
              <a:t>BG</a:t>
            </a:r>
            <a:endParaRPr lang="en-US" dirty="0"/>
          </a:p>
        </p:txBody>
      </p:sp>
      <p:pic>
        <p:nvPicPr>
          <p:cNvPr id="183298" name="Picture 2"/>
          <p:cNvPicPr>
            <a:picLocks noChangeAspect="1" noChangeArrowheads="1"/>
          </p:cNvPicPr>
          <p:nvPr/>
        </p:nvPicPr>
        <p:blipFill>
          <a:blip r:embed="rId2"/>
          <a:srcRect/>
          <a:stretch>
            <a:fillRect/>
          </a:stretch>
        </p:blipFill>
        <p:spPr bwMode="auto">
          <a:xfrm>
            <a:off x="1741825" y="431316"/>
            <a:ext cx="7590017" cy="4381510"/>
          </a:xfrm>
          <a:prstGeom prst="rect">
            <a:avLst/>
          </a:prstGeom>
          <a:noFill/>
          <a:ln w="9525">
            <a:noFill/>
            <a:miter lim="800000"/>
            <a:headEnd/>
            <a:tailEnd/>
          </a:ln>
          <a:effectLst/>
          <a:scene3d>
            <a:camera prst="perspectiveContrastingLeftFacing"/>
            <a:lightRig rig="threePt" dir="t"/>
          </a:scene3d>
        </p:spPr>
      </p:pic>
    </p:spTree>
  </p:cSld>
  <p:clrMapOvr>
    <a:masterClrMapping/>
  </p:clrMapOvr>
  <p:transition>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Changes</a:t>
            </a:r>
            <a:endParaRPr lang="he-IL" dirty="0"/>
          </a:p>
        </p:txBody>
      </p:sp>
      <p:sp>
        <p:nvSpPr>
          <p:cNvPr id="3" name="Rounded Rectangle 2"/>
          <p:cNvSpPr/>
          <p:nvPr/>
        </p:nvSpPr>
        <p:spPr bwMode="auto">
          <a:xfrm>
            <a:off x="7833466" y="192280"/>
            <a:ext cx="1453442" cy="4143404"/>
          </a:xfrm>
          <a:prstGeom prst="roundRect">
            <a:avLst/>
          </a:prstGeom>
          <a:solidFill>
            <a:schemeClr val="accent2">
              <a:lumMod val="20000"/>
              <a:lumOff val="8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he-IL"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5" name="TextBox 4"/>
          <p:cNvSpPr txBox="1"/>
          <p:nvPr/>
        </p:nvSpPr>
        <p:spPr>
          <a:xfrm>
            <a:off x="7762028" y="263718"/>
            <a:ext cx="1500166" cy="4031873"/>
          </a:xfrm>
          <a:prstGeom prst="rect">
            <a:avLst/>
          </a:prstGeom>
        </p:spPr>
        <p:txBody>
          <a:bodyPr wrap="square" rtlCol="1">
            <a:spAutoFit/>
          </a:bodyPr>
          <a:lstStyle/>
          <a:p>
            <a:pPr algn="ctr"/>
            <a:r>
              <a:rPr lang="en-US" b="1" dirty="0" smtClean="0">
                <a:solidFill>
                  <a:srgbClr val="FF0000"/>
                </a:solidFill>
                <a:effectLst/>
              </a:rPr>
              <a:t>Intro</a:t>
            </a:r>
          </a:p>
          <a:p>
            <a:pPr algn="ctr"/>
            <a:r>
              <a:rPr lang="en-US" b="1" dirty="0" smtClean="0">
                <a:solidFill>
                  <a:schemeClr val="bg1"/>
                </a:solidFill>
                <a:effectLst/>
              </a:rPr>
              <a:t>RM</a:t>
            </a:r>
          </a:p>
          <a:p>
            <a:pPr algn="ctr"/>
            <a:r>
              <a:rPr lang="en-US" b="1" dirty="0" smtClean="0">
                <a:solidFill>
                  <a:schemeClr val="bg1"/>
                </a:solidFill>
                <a:effectLst/>
              </a:rPr>
              <a:t>KTM</a:t>
            </a:r>
          </a:p>
          <a:p>
            <a:pPr algn="ctr"/>
            <a:r>
              <a:rPr lang="en-US" b="1" dirty="0" smtClean="0">
                <a:solidFill>
                  <a:schemeClr val="bg1"/>
                </a:solidFill>
                <a:effectLst/>
              </a:rPr>
              <a:t>Threading</a:t>
            </a:r>
          </a:p>
          <a:p>
            <a:pPr algn="ctr"/>
            <a:r>
              <a:rPr lang="en-US" b="1" dirty="0" smtClean="0">
                <a:solidFill>
                  <a:schemeClr val="bg1"/>
                </a:solidFill>
                <a:effectLst/>
              </a:rPr>
              <a:t>Synch</a:t>
            </a:r>
          </a:p>
          <a:p>
            <a:pPr algn="ctr"/>
            <a:r>
              <a:rPr lang="en-US" b="1" dirty="0" smtClean="0">
                <a:solidFill>
                  <a:schemeClr val="bg1"/>
                </a:solidFill>
                <a:effectLst/>
              </a:rPr>
              <a:t>I/O</a:t>
            </a:r>
          </a:p>
          <a:p>
            <a:pPr algn="ctr"/>
            <a:r>
              <a:rPr lang="en-US" b="1" dirty="0" smtClean="0">
                <a:solidFill>
                  <a:schemeClr val="bg1"/>
                </a:solidFill>
                <a:effectLst/>
              </a:rPr>
              <a:t>Network</a:t>
            </a:r>
          </a:p>
          <a:p>
            <a:pPr algn="ctr"/>
            <a:r>
              <a:rPr lang="en-US" b="1" dirty="0" smtClean="0">
                <a:solidFill>
                  <a:schemeClr val="bg1"/>
                </a:solidFill>
                <a:effectLst/>
              </a:rPr>
              <a:t>Task </a:t>
            </a:r>
            <a:r>
              <a:rPr lang="en-US" b="1" dirty="0" err="1" smtClean="0">
                <a:solidFill>
                  <a:schemeClr val="bg1"/>
                </a:solidFill>
                <a:effectLst/>
              </a:rPr>
              <a:t>Sched</a:t>
            </a:r>
            <a:endParaRPr lang="en-US" b="1" dirty="0" smtClean="0">
              <a:solidFill>
                <a:schemeClr val="bg1"/>
              </a:solidFill>
              <a:effectLst/>
            </a:endParaRPr>
          </a:p>
          <a:p>
            <a:pPr algn="ctr"/>
            <a:r>
              <a:rPr lang="en-US" b="1" dirty="0" smtClean="0">
                <a:solidFill>
                  <a:schemeClr val="bg1"/>
                </a:solidFill>
                <a:effectLst/>
              </a:rPr>
              <a:t>MMC</a:t>
            </a:r>
          </a:p>
          <a:p>
            <a:pPr algn="ctr"/>
            <a:r>
              <a:rPr lang="en-US" b="1" dirty="0" smtClean="0">
                <a:solidFill>
                  <a:schemeClr val="bg1"/>
                </a:solidFill>
                <a:effectLst/>
              </a:rPr>
              <a:t>IIS</a:t>
            </a:r>
          </a:p>
          <a:p>
            <a:pPr algn="ctr"/>
            <a:r>
              <a:rPr lang="en-US" b="1" dirty="0" smtClean="0">
                <a:solidFill>
                  <a:schemeClr val="bg1"/>
                </a:solidFill>
                <a:effectLst/>
              </a:rPr>
              <a:t>Summary</a:t>
            </a:r>
            <a:endParaRPr lang="he-IL" b="1" dirty="0" smtClean="0">
              <a:solidFill>
                <a:schemeClr val="bg1"/>
              </a:solidFill>
              <a:effectLst/>
            </a:endParaRPr>
          </a:p>
        </p:txBody>
      </p:sp>
    </p:spTree>
  </p:cSld>
  <p:clrMapOvr>
    <a:masterClrMapping/>
  </p:clrMapOvr>
  <p:transition>
    <p:cove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en-US"/>
              <a:t>I/O Bandwidth Reservation</a:t>
            </a:r>
          </a:p>
        </p:txBody>
      </p:sp>
      <p:sp>
        <p:nvSpPr>
          <p:cNvPr id="50179" name="Rectangle 3"/>
          <p:cNvSpPr>
            <a:spLocks noGrp="1" noChangeArrowheads="1"/>
          </p:cNvSpPr>
          <p:nvPr>
            <p:ph idx="1"/>
          </p:nvPr>
        </p:nvSpPr>
        <p:spPr>
          <a:xfrm>
            <a:off x="381000" y="1142984"/>
            <a:ext cx="8382000" cy="4875181"/>
          </a:xfrm>
        </p:spPr>
        <p:txBody>
          <a:bodyPr/>
          <a:lstStyle/>
          <a:p>
            <a:pPr algn="l" rtl="0">
              <a:lnSpc>
                <a:spcPct val="80000"/>
              </a:lnSpc>
              <a:defRPr/>
            </a:pPr>
            <a:r>
              <a:rPr lang="en-US" sz="3200" dirty="0" smtClean="0"/>
              <a:t>Request </a:t>
            </a:r>
            <a:r>
              <a:rPr lang="en-US" sz="3200" dirty="0"/>
              <a:t>I/O bandwidth reservation for a specified file handle</a:t>
            </a:r>
          </a:p>
          <a:p>
            <a:pPr lvl="1" algn="l" rtl="0">
              <a:lnSpc>
                <a:spcPct val="80000"/>
              </a:lnSpc>
              <a:defRPr/>
            </a:pPr>
            <a:r>
              <a:rPr lang="en-US" sz="2400" b="1" dirty="0" err="1">
                <a:latin typeface="Consolas" pitchFamily="49" charset="0"/>
              </a:rPr>
              <a:t>SetFileBandwidthReservation</a:t>
            </a:r>
            <a:endParaRPr lang="en-US" sz="2400" b="1" dirty="0">
              <a:latin typeface="Consolas" pitchFamily="49" charset="0"/>
            </a:endParaRPr>
          </a:p>
          <a:p>
            <a:pPr lvl="1" algn="l" rtl="0">
              <a:lnSpc>
                <a:spcPct val="80000"/>
              </a:lnSpc>
              <a:defRPr/>
            </a:pPr>
            <a:r>
              <a:rPr lang="en-US" sz="2400" dirty="0"/>
              <a:t>Applications that requested reservation will be serviced by the I/O system before other applications</a:t>
            </a:r>
          </a:p>
          <a:p>
            <a:pPr algn="l" rtl="0">
              <a:lnSpc>
                <a:spcPct val="80000"/>
              </a:lnSpc>
              <a:defRPr/>
            </a:pPr>
            <a:r>
              <a:rPr lang="en-US" sz="3200" dirty="0"/>
              <a:t>Input:</a:t>
            </a:r>
          </a:p>
          <a:p>
            <a:pPr lvl="1" algn="l" rtl="0">
              <a:lnSpc>
                <a:spcPct val="80000"/>
              </a:lnSpc>
              <a:defRPr/>
            </a:pPr>
            <a:r>
              <a:rPr lang="en-US" sz="2400" dirty="0"/>
              <a:t>Period size in milliseconds</a:t>
            </a:r>
          </a:p>
          <a:p>
            <a:pPr lvl="1" algn="l" rtl="0">
              <a:lnSpc>
                <a:spcPct val="80000"/>
              </a:lnSpc>
              <a:defRPr/>
            </a:pPr>
            <a:r>
              <a:rPr lang="en-US" sz="2400" dirty="0"/>
              <a:t>Bandwidth reservation per period</a:t>
            </a:r>
          </a:p>
          <a:p>
            <a:pPr algn="l" rtl="0">
              <a:lnSpc>
                <a:spcPct val="80000"/>
              </a:lnSpc>
              <a:defRPr/>
            </a:pPr>
            <a:r>
              <a:rPr lang="en-US" sz="3200" dirty="0"/>
              <a:t>Output:</a:t>
            </a:r>
          </a:p>
          <a:p>
            <a:pPr lvl="1" algn="l" rtl="0">
              <a:lnSpc>
                <a:spcPct val="80000"/>
              </a:lnSpc>
              <a:defRPr/>
            </a:pPr>
            <a:r>
              <a:rPr lang="en-US" sz="2400" dirty="0"/>
              <a:t>Minimum size of I/O request that should be issued by the application</a:t>
            </a:r>
          </a:p>
          <a:p>
            <a:pPr lvl="1" algn="l" rtl="0">
              <a:lnSpc>
                <a:spcPct val="80000"/>
              </a:lnSpc>
              <a:defRPr/>
            </a:pPr>
            <a:r>
              <a:rPr lang="en-US" sz="2400" dirty="0"/>
              <a:t>The number of simultaneous outstanding I/O requests the application should allow for maximum throughput</a:t>
            </a:r>
          </a:p>
        </p:txBody>
      </p:sp>
    </p:spTree>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Cancelable I/O</a:t>
            </a:r>
            <a:endParaRPr lang="he-IL"/>
          </a:p>
        </p:txBody>
      </p:sp>
      <p:sp>
        <p:nvSpPr>
          <p:cNvPr id="3" name="Text Placeholder 2"/>
          <p:cNvSpPr>
            <a:spLocks noGrp="1"/>
          </p:cNvSpPr>
          <p:nvPr>
            <p:ph idx="1"/>
          </p:nvPr>
        </p:nvSpPr>
        <p:spPr>
          <a:xfrm>
            <a:off x="381000" y="1411552"/>
            <a:ext cx="8382000" cy="4622804"/>
          </a:xfrm>
        </p:spPr>
        <p:txBody>
          <a:bodyPr/>
          <a:lstStyle/>
          <a:p>
            <a:pPr algn="l" rtl="0">
              <a:defRPr/>
            </a:pPr>
            <a:r>
              <a:rPr lang="en-US" sz="2800" dirty="0"/>
              <a:t>Prior to </a:t>
            </a:r>
            <a:r>
              <a:rPr lang="en-US" sz="2800" dirty="0" smtClean="0"/>
              <a:t>Vista &amp; 2008 Server, </a:t>
            </a:r>
            <a:r>
              <a:rPr lang="en-US" sz="2800" dirty="0"/>
              <a:t>there was one </a:t>
            </a:r>
            <a:r>
              <a:rPr lang="en-US" sz="2800" dirty="0" err="1">
                <a:latin typeface="Consolas" pitchFamily="49" charset="0"/>
              </a:rPr>
              <a:t>CancelIo</a:t>
            </a:r>
            <a:r>
              <a:rPr lang="en-US" sz="2800" dirty="0"/>
              <a:t> API</a:t>
            </a:r>
          </a:p>
          <a:p>
            <a:pPr lvl="1" algn="l" rtl="0">
              <a:buFont typeface="Wingdings" pitchFamily="2" charset="2"/>
              <a:buNone/>
              <a:defRPr/>
            </a:pPr>
            <a:r>
              <a:rPr lang="en-US" b="1" dirty="0">
                <a:latin typeface="Consolas" pitchFamily="49" charset="0"/>
              </a:rPr>
              <a:t>	</a:t>
            </a:r>
          </a:p>
          <a:p>
            <a:pPr lvl="1" algn="l" rtl="0">
              <a:buFont typeface="Wingdings" pitchFamily="2" charset="2"/>
              <a:buNone/>
              <a:defRPr/>
            </a:pPr>
            <a:r>
              <a:rPr lang="en-US" b="1" dirty="0">
                <a:latin typeface="Consolas" pitchFamily="49" charset="0"/>
              </a:rPr>
              <a:t>	BOOL </a:t>
            </a:r>
            <a:r>
              <a:rPr lang="en-US" b="1" dirty="0" err="1">
                <a:latin typeface="Consolas" pitchFamily="49" charset="0"/>
              </a:rPr>
              <a:t>CancelIo</a:t>
            </a:r>
            <a:r>
              <a:rPr lang="en-US" b="1" dirty="0">
                <a:latin typeface="Consolas" pitchFamily="49" charset="0"/>
              </a:rPr>
              <a:t>(HANDLE </a:t>
            </a:r>
            <a:r>
              <a:rPr lang="en-US" b="1" i="1" dirty="0" err="1">
                <a:latin typeface="Consolas" pitchFamily="49" charset="0"/>
              </a:rPr>
              <a:t>hFile</a:t>
            </a:r>
            <a:r>
              <a:rPr lang="en-US" b="1" dirty="0">
                <a:latin typeface="Consolas" pitchFamily="49" charset="0"/>
              </a:rPr>
              <a:t>)</a:t>
            </a:r>
            <a:endParaRPr lang="en-US" sz="2300" b="1" dirty="0">
              <a:latin typeface="Consolas" pitchFamily="49" charset="0"/>
            </a:endParaRPr>
          </a:p>
          <a:p>
            <a:pPr lvl="1" algn="l" rtl="0">
              <a:defRPr/>
            </a:pPr>
            <a:endParaRPr lang="en-US" sz="2300" dirty="0"/>
          </a:p>
          <a:p>
            <a:pPr lvl="1" algn="l" rtl="0">
              <a:defRPr/>
            </a:pPr>
            <a:r>
              <a:rPr lang="en-US" sz="2300" dirty="0"/>
              <a:t>It enables canceling all pending I/O on a specified file handle, that was issued from the </a:t>
            </a:r>
            <a:r>
              <a:rPr lang="en-US" sz="2300" b="1" dirty="0"/>
              <a:t>calling</a:t>
            </a:r>
            <a:r>
              <a:rPr lang="en-US" sz="2300" dirty="0"/>
              <a:t> thread</a:t>
            </a:r>
          </a:p>
          <a:p>
            <a:pPr lvl="1" algn="l" rtl="0">
              <a:defRPr/>
            </a:pPr>
            <a:r>
              <a:rPr lang="en-US" sz="2300" dirty="0"/>
              <a:t>This means that we can cancel only overlapped (asynchronous) I/O</a:t>
            </a:r>
          </a:p>
          <a:p>
            <a:pPr lvl="1" algn="l" rtl="0">
              <a:defRPr/>
            </a:pPr>
            <a:r>
              <a:rPr lang="en-US" sz="2300" dirty="0"/>
              <a:t>This means that we can’t cancel a particular asynchronous I/O request – we have to cancel all asynchronous I/O for the specified handle</a:t>
            </a:r>
          </a:p>
        </p:txBody>
      </p:sp>
    </p:spTree>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defRPr/>
            </a:pPr>
            <a:r>
              <a:rPr lang="en-US" dirty="0"/>
              <a:t>Cancelable </a:t>
            </a:r>
            <a:r>
              <a:rPr lang="en-US" dirty="0" smtClean="0"/>
              <a:t>I/O</a:t>
            </a:r>
            <a:endParaRPr lang="en-US" dirty="0"/>
          </a:p>
        </p:txBody>
      </p:sp>
      <p:sp>
        <p:nvSpPr>
          <p:cNvPr id="55299" name="Rectangle 3"/>
          <p:cNvSpPr>
            <a:spLocks noGrp="1" noChangeArrowheads="1"/>
          </p:cNvSpPr>
          <p:nvPr>
            <p:ph idx="1"/>
          </p:nvPr>
        </p:nvSpPr>
        <p:spPr>
          <a:xfrm>
            <a:off x="381000" y="1411552"/>
            <a:ext cx="8382000" cy="4322722"/>
          </a:xfrm>
        </p:spPr>
        <p:txBody>
          <a:bodyPr/>
          <a:lstStyle/>
          <a:p>
            <a:pPr algn="l" rtl="0">
              <a:defRPr/>
            </a:pPr>
            <a:r>
              <a:rPr lang="en-US" sz="2800" dirty="0"/>
              <a:t>The new </a:t>
            </a:r>
            <a:r>
              <a:rPr lang="en-US" sz="2800" dirty="0" err="1">
                <a:latin typeface="Consolas" pitchFamily="49" charset="0"/>
              </a:rPr>
              <a:t>CancelSynchronousIo</a:t>
            </a:r>
            <a:r>
              <a:rPr lang="en-US" sz="2800" dirty="0"/>
              <a:t> marks pending synchronous I/O operations that are issued by the specified thread as canceled</a:t>
            </a:r>
          </a:p>
          <a:p>
            <a:pPr algn="l" rtl="0">
              <a:defRPr/>
            </a:pPr>
            <a:endParaRPr lang="en-US" sz="2800" dirty="0"/>
          </a:p>
          <a:p>
            <a:pPr algn="l" rtl="0">
              <a:buFontTx/>
              <a:buNone/>
              <a:defRPr/>
            </a:pPr>
            <a:r>
              <a:rPr lang="en-US" b="1" dirty="0">
                <a:latin typeface="Consolas" pitchFamily="49" charset="0"/>
              </a:rPr>
              <a:t>	</a:t>
            </a:r>
            <a:r>
              <a:rPr lang="en-US" sz="2400" b="1" dirty="0">
                <a:latin typeface="Consolas" pitchFamily="49" charset="0"/>
              </a:rPr>
              <a:t>BOOL </a:t>
            </a:r>
            <a:r>
              <a:rPr lang="en-US" sz="2400" b="1" dirty="0" err="1">
                <a:latin typeface="Consolas" pitchFamily="49" charset="0"/>
              </a:rPr>
              <a:t>CancelSynchronousIo</a:t>
            </a:r>
            <a:r>
              <a:rPr lang="en-US" sz="2400" b="1" dirty="0">
                <a:latin typeface="Consolas" pitchFamily="49" charset="0"/>
              </a:rPr>
              <a:t>(HANDLE </a:t>
            </a:r>
            <a:r>
              <a:rPr lang="en-US" sz="2400" b="1" i="1" dirty="0" err="1">
                <a:latin typeface="Consolas" pitchFamily="49" charset="0"/>
              </a:rPr>
              <a:t>hThread</a:t>
            </a:r>
            <a:r>
              <a:rPr lang="en-US" sz="2400" b="1" dirty="0">
                <a:latin typeface="Consolas" pitchFamily="49" charset="0"/>
              </a:rPr>
              <a:t>)</a:t>
            </a:r>
            <a:endParaRPr lang="en-US" sz="2000" dirty="0"/>
          </a:p>
          <a:p>
            <a:pPr algn="l" rtl="0">
              <a:defRPr/>
            </a:pPr>
            <a:endParaRPr lang="en-US" sz="2800" dirty="0"/>
          </a:p>
          <a:p>
            <a:pPr lvl="1" algn="l" rtl="0">
              <a:defRPr/>
            </a:pPr>
            <a:r>
              <a:rPr lang="en-US" sz="2400" dirty="0"/>
              <a:t>It is called by another thread</a:t>
            </a:r>
          </a:p>
          <a:p>
            <a:pPr lvl="1" algn="l" rtl="0">
              <a:defRPr/>
            </a:pPr>
            <a:r>
              <a:rPr lang="en-US" sz="2400" dirty="0"/>
              <a:t>The THREAD_TERMINATE permission is required to call this function</a:t>
            </a:r>
          </a:p>
          <a:p>
            <a:pPr lvl="1" algn="l" rtl="0">
              <a:defRPr/>
            </a:pPr>
            <a:endParaRPr lang="en-US" dirty="0"/>
          </a:p>
        </p:txBody>
      </p:sp>
    </p:spTree>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defRPr/>
            </a:pPr>
            <a:r>
              <a:rPr lang="en-US" dirty="0"/>
              <a:t>Cancelable </a:t>
            </a:r>
            <a:r>
              <a:rPr lang="en-US" dirty="0" smtClean="0"/>
              <a:t>I/O</a:t>
            </a:r>
            <a:endParaRPr lang="en-US" dirty="0"/>
          </a:p>
        </p:txBody>
      </p:sp>
      <p:sp>
        <p:nvSpPr>
          <p:cNvPr id="56323" name="Rectangle 3"/>
          <p:cNvSpPr>
            <a:spLocks noGrp="1" noChangeArrowheads="1"/>
          </p:cNvSpPr>
          <p:nvPr>
            <p:ph idx="1"/>
          </p:nvPr>
        </p:nvSpPr>
        <p:spPr>
          <a:xfrm>
            <a:off x="381000" y="1411552"/>
            <a:ext cx="8382000" cy="4222694"/>
          </a:xfrm>
        </p:spPr>
        <p:txBody>
          <a:bodyPr/>
          <a:lstStyle/>
          <a:p>
            <a:pPr algn="l" rtl="0">
              <a:lnSpc>
                <a:spcPct val="80000"/>
              </a:lnSpc>
              <a:defRPr/>
            </a:pPr>
            <a:r>
              <a:rPr lang="en-US" sz="2800" dirty="0"/>
              <a:t>The new </a:t>
            </a:r>
            <a:r>
              <a:rPr lang="en-US" sz="2800" dirty="0" err="1">
                <a:latin typeface="Consolas" pitchFamily="49" charset="0"/>
              </a:rPr>
              <a:t>CancelIoEx</a:t>
            </a:r>
            <a:r>
              <a:rPr lang="en-US" sz="2800" dirty="0"/>
              <a:t> function cancels any I/O operations for the specified file handle</a:t>
            </a:r>
          </a:p>
          <a:p>
            <a:pPr algn="l" rtl="0">
              <a:lnSpc>
                <a:spcPct val="80000"/>
              </a:lnSpc>
              <a:buFontTx/>
              <a:buNone/>
              <a:defRPr/>
            </a:pPr>
            <a:endParaRPr lang="en-US" sz="2400" dirty="0"/>
          </a:p>
          <a:p>
            <a:pPr algn="l" rtl="0">
              <a:lnSpc>
                <a:spcPct val="80000"/>
              </a:lnSpc>
              <a:buFontTx/>
              <a:buNone/>
              <a:defRPr/>
            </a:pPr>
            <a:r>
              <a:rPr lang="en-US" sz="2800" b="1" dirty="0">
                <a:latin typeface="Consolas" pitchFamily="49" charset="0"/>
              </a:rPr>
              <a:t>	</a:t>
            </a:r>
            <a:r>
              <a:rPr lang="en-US" sz="2400" b="1" dirty="0">
                <a:latin typeface="Consolas" pitchFamily="49" charset="0"/>
              </a:rPr>
              <a:t>BOOL </a:t>
            </a:r>
            <a:r>
              <a:rPr lang="en-US" sz="2400" b="1" dirty="0" err="1">
                <a:latin typeface="Consolas" pitchFamily="49" charset="0"/>
              </a:rPr>
              <a:t>CancelIoEx</a:t>
            </a:r>
            <a:r>
              <a:rPr lang="en-US" sz="2400" b="1" dirty="0">
                <a:latin typeface="Consolas" pitchFamily="49" charset="0"/>
              </a:rPr>
              <a:t>(HANDLE </a:t>
            </a:r>
            <a:r>
              <a:rPr lang="en-US" sz="2400" b="1" i="1" dirty="0" err="1">
                <a:latin typeface="Consolas" pitchFamily="49" charset="0"/>
              </a:rPr>
              <a:t>hFile</a:t>
            </a:r>
            <a:r>
              <a:rPr lang="en-US" sz="2400" b="1" dirty="0">
                <a:latin typeface="Consolas" pitchFamily="49" charset="0"/>
              </a:rPr>
              <a:t>,</a:t>
            </a:r>
          </a:p>
          <a:p>
            <a:pPr algn="l" rtl="0">
              <a:lnSpc>
                <a:spcPct val="80000"/>
              </a:lnSpc>
              <a:buFontTx/>
              <a:buNone/>
              <a:defRPr/>
            </a:pPr>
            <a:r>
              <a:rPr lang="en-US" sz="2400" b="1" dirty="0">
                <a:latin typeface="Consolas" pitchFamily="49" charset="0"/>
              </a:rPr>
              <a:t>				  LPOVERLAPPED </a:t>
            </a:r>
            <a:r>
              <a:rPr lang="en-US" sz="2400" b="1" i="1" dirty="0" err="1">
                <a:latin typeface="Consolas" pitchFamily="49" charset="0"/>
              </a:rPr>
              <a:t>lpOverlapped</a:t>
            </a:r>
            <a:r>
              <a:rPr lang="en-US" sz="2400" b="1" dirty="0">
                <a:latin typeface="Consolas" pitchFamily="49" charset="0"/>
              </a:rPr>
              <a:t>)</a:t>
            </a:r>
            <a:endParaRPr lang="en-US" sz="2000" dirty="0"/>
          </a:p>
          <a:p>
            <a:pPr algn="l" rtl="0">
              <a:lnSpc>
                <a:spcPct val="80000"/>
              </a:lnSpc>
              <a:defRPr/>
            </a:pPr>
            <a:endParaRPr lang="en-US" sz="2400" dirty="0"/>
          </a:p>
          <a:p>
            <a:pPr lvl="1" algn="l" rtl="0">
              <a:lnSpc>
                <a:spcPct val="80000"/>
              </a:lnSpc>
              <a:defRPr/>
            </a:pPr>
            <a:r>
              <a:rPr lang="en-US" sz="2400" dirty="0"/>
              <a:t>The function cancels I/O operations in the current process, regardless of the calling thread</a:t>
            </a:r>
          </a:p>
          <a:p>
            <a:pPr lvl="1" algn="l" rtl="0">
              <a:lnSpc>
                <a:spcPct val="80000"/>
              </a:lnSpc>
              <a:defRPr/>
            </a:pPr>
            <a:r>
              <a:rPr lang="en-US" sz="2400" dirty="0" smtClean="0"/>
              <a:t>Specify </a:t>
            </a:r>
            <a:r>
              <a:rPr lang="en-US" sz="2400" dirty="0"/>
              <a:t>which overlapped </a:t>
            </a:r>
            <a:r>
              <a:rPr lang="en-US" sz="2400" dirty="0" smtClean="0"/>
              <a:t>I/O </a:t>
            </a:r>
            <a:r>
              <a:rPr lang="en-US" sz="2400" dirty="0"/>
              <a:t>request </a:t>
            </a:r>
            <a:r>
              <a:rPr lang="en-US" sz="2400" dirty="0" smtClean="0"/>
              <a:t>to </a:t>
            </a:r>
            <a:r>
              <a:rPr lang="en-US" sz="2400" dirty="0"/>
              <a:t>cancel, or </a:t>
            </a:r>
            <a:r>
              <a:rPr lang="en-US" sz="2400" dirty="0" smtClean="0"/>
              <a:t>cancel </a:t>
            </a:r>
            <a:r>
              <a:rPr lang="en-US" sz="2400" dirty="0"/>
              <a:t>all requests for that file handle</a:t>
            </a:r>
          </a:p>
          <a:p>
            <a:pPr lvl="1" algn="l" rtl="0">
              <a:lnSpc>
                <a:spcPct val="80000"/>
              </a:lnSpc>
              <a:defRPr/>
            </a:pPr>
            <a:r>
              <a:rPr lang="en-US" sz="2400" dirty="0" smtClean="0"/>
              <a:t>Not all types of operations can be cancelled (depends on the driver)</a:t>
            </a:r>
            <a:endParaRPr lang="en-US" sz="2400" dirty="0"/>
          </a:p>
        </p:txBody>
      </p:sp>
    </p:spTree>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defRPr/>
            </a:pPr>
            <a:r>
              <a:rPr lang="en-US"/>
              <a:t>UI Support for Cancelable I/O</a:t>
            </a:r>
          </a:p>
        </p:txBody>
      </p:sp>
      <p:sp>
        <p:nvSpPr>
          <p:cNvPr id="57347" name="Rectangle 3"/>
          <p:cNvSpPr>
            <a:spLocks noGrp="1" noChangeArrowheads="1"/>
          </p:cNvSpPr>
          <p:nvPr>
            <p:ph idx="1"/>
          </p:nvPr>
        </p:nvSpPr>
        <p:spPr>
          <a:xfrm>
            <a:off x="381000" y="1214422"/>
            <a:ext cx="8382000" cy="4635115"/>
          </a:xfrm>
        </p:spPr>
        <p:txBody>
          <a:bodyPr/>
          <a:lstStyle/>
          <a:p>
            <a:pPr algn="l" rtl="0">
              <a:defRPr/>
            </a:pPr>
            <a:r>
              <a:rPr lang="en-US" sz="3200" dirty="0"/>
              <a:t>Cancelable I/O requires user interface support to be helpful to end users</a:t>
            </a:r>
          </a:p>
          <a:p>
            <a:pPr lvl="1" algn="l" rtl="0">
              <a:defRPr/>
            </a:pPr>
            <a:r>
              <a:rPr lang="en-US" sz="2800" dirty="0"/>
              <a:t>The Windows Explorer uses cancelable I/O, allowing the end user to cancel any I/O operation (including browsing folders)</a:t>
            </a:r>
          </a:p>
          <a:p>
            <a:pPr lvl="1" algn="l" rtl="0">
              <a:defRPr/>
            </a:pPr>
            <a:r>
              <a:rPr lang="en-US" sz="2800" dirty="0"/>
              <a:t>The Net command family uses cancelable I/O, e.g. try running </a:t>
            </a:r>
            <a:r>
              <a:rPr lang="en-US" sz="2800" b="1" dirty="0">
                <a:latin typeface="Consolas" pitchFamily="49" charset="0"/>
              </a:rPr>
              <a:t>net view </a:t>
            </a:r>
            <a:r>
              <a:rPr lang="en-US" sz="2800" b="1" dirty="0" smtClean="0">
                <a:latin typeface="Consolas" pitchFamily="49" charset="0"/>
              </a:rPr>
              <a:t>\\dsfgh112</a:t>
            </a:r>
            <a:r>
              <a:rPr lang="en-US" sz="2800" dirty="0" smtClean="0"/>
              <a:t> </a:t>
            </a:r>
            <a:r>
              <a:rPr lang="en-US" sz="2800" dirty="0"/>
              <a:t>and then pressing </a:t>
            </a:r>
            <a:r>
              <a:rPr lang="en-US" sz="2800" dirty="0" err="1"/>
              <a:t>Ctrl+C</a:t>
            </a:r>
            <a:r>
              <a:rPr lang="en-US" sz="2800" dirty="0"/>
              <a:t> (on </a:t>
            </a:r>
            <a:r>
              <a:rPr lang="en-US" sz="2800" dirty="0" smtClean="0"/>
              <a:t>2003 vs</a:t>
            </a:r>
            <a:r>
              <a:rPr lang="en-US" sz="2800" dirty="0"/>
              <a:t>. </a:t>
            </a:r>
            <a:r>
              <a:rPr lang="en-US" sz="2800" dirty="0" smtClean="0"/>
              <a:t>2008)</a:t>
            </a:r>
            <a:endParaRPr lang="en-US" sz="2800" dirty="0"/>
          </a:p>
          <a:p>
            <a:pPr lvl="1" algn="l" rtl="0">
              <a:defRPr/>
            </a:pPr>
            <a:r>
              <a:rPr lang="en-US" sz="2800" dirty="0"/>
              <a:t>The file open and file save common dialogs enable their Cancel button while trying to display the contents of a folder</a:t>
            </a:r>
          </a:p>
        </p:txBody>
      </p:sp>
    </p:spTree>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VistA &amp; Server 2008 Network Stack</a:t>
            </a:r>
            <a:endParaRPr lang="he-IL" dirty="0"/>
          </a:p>
        </p:txBody>
      </p:sp>
      <p:grpSp>
        <p:nvGrpSpPr>
          <p:cNvPr id="6" name="Diagram group"/>
          <p:cNvGrpSpPr/>
          <p:nvPr/>
        </p:nvGrpSpPr>
        <p:grpSpPr>
          <a:xfrm>
            <a:off x="571472" y="2571744"/>
            <a:ext cx="1701271" cy="1701271"/>
            <a:chOff x="4812619" y="306535"/>
            <a:chExt cx="1701271" cy="1701271"/>
          </a:xfrm>
          <a:scene3d>
            <a:camera prst="perspectiveLeft" zoom="91000"/>
            <a:lightRig rig="threePt" dir="t">
              <a:rot lat="0" lon="0" rev="20640000"/>
            </a:lightRig>
          </a:scene3d>
        </p:grpSpPr>
        <p:sp>
          <p:nvSpPr>
            <p:cNvPr id="7" name="Oval 6"/>
            <p:cNvSpPr/>
            <p:nvPr/>
          </p:nvSpPr>
          <p:spPr>
            <a:xfrm>
              <a:off x="4812619" y="306535"/>
              <a:ext cx="1701271" cy="1701271"/>
            </a:xfrm>
            <a:prstGeom prst="ellipse">
              <a:avLst/>
            </a:prstGeom>
            <a:blipFill rotWithShape="0">
              <a:blip r:embed="rId2" cstate="print"/>
              <a:stretch>
                <a:fillRect/>
              </a:stretch>
            </a:blipFill>
            <a:sp3d z="57200" extrusionH="10600" prstMaterial="plastic">
              <a:bevelT w="101600" h="8600" prst="relaxedInset"/>
              <a:bevelB w="8600" h="8600" prst="relaxedInset"/>
            </a:sp3d>
          </p:spPr>
          <p:style>
            <a:lnRef idx="0">
              <a:schemeClr val="lt1">
                <a:hueOff val="0"/>
                <a:satOff val="0"/>
                <a:lumOff val="0"/>
                <a:alphaOff val="0"/>
              </a:schemeClr>
            </a:lnRef>
            <a:fillRef idx="1">
              <a:scrgbClr r="0" g="0" b="0"/>
            </a:fillRef>
            <a:effectRef idx="1">
              <a:schemeClr val="accent2">
                <a:tint val="50000"/>
                <a:hueOff val="-7239040"/>
                <a:satOff val="21133"/>
                <a:lumOff val="2918"/>
                <a:alphaOff val="0"/>
              </a:schemeClr>
            </a:effectRef>
            <a:fontRef idx="minor">
              <a:schemeClr val="lt1">
                <a:hueOff val="0"/>
                <a:satOff val="0"/>
                <a:lumOff val="0"/>
                <a:alphaOff val="0"/>
              </a:schemeClr>
            </a:fontRef>
          </p:style>
        </p:sp>
      </p:grpSp>
      <p:sp>
        <p:nvSpPr>
          <p:cNvPr id="8" name="TextBox 7"/>
          <p:cNvSpPr txBox="1"/>
          <p:nvPr/>
        </p:nvSpPr>
        <p:spPr>
          <a:xfrm>
            <a:off x="2143108" y="3071810"/>
            <a:ext cx="4714908" cy="707886"/>
          </a:xfrm>
          <a:prstGeom prst="rect">
            <a:avLst/>
          </a:prstGeom>
        </p:spPr>
        <p:txBody>
          <a:bodyPr wrap="square" rtlCol="1">
            <a:spAutoFit/>
          </a:bodyPr>
          <a:lstStyle/>
          <a:p>
            <a:r>
              <a:rPr lang="en-US" sz="4000" dirty="0" smtClean="0">
                <a:solidFill>
                  <a:schemeClr val="bg1"/>
                </a:solidFill>
              </a:rPr>
              <a:t>I/O and Networking</a:t>
            </a:r>
            <a:endParaRPr lang="he-IL" sz="4000" dirty="0" err="1" smtClean="0">
              <a:solidFill>
                <a:schemeClr val="bg1"/>
              </a:solidFill>
            </a:endParaRPr>
          </a:p>
        </p:txBody>
      </p:sp>
      <p:sp>
        <p:nvSpPr>
          <p:cNvPr id="9" name="Rounded Rectangle 8"/>
          <p:cNvSpPr/>
          <p:nvPr/>
        </p:nvSpPr>
        <p:spPr bwMode="auto">
          <a:xfrm>
            <a:off x="7833466" y="192280"/>
            <a:ext cx="1453442" cy="4143404"/>
          </a:xfrm>
          <a:prstGeom prst="roundRect">
            <a:avLst/>
          </a:prstGeom>
          <a:solidFill>
            <a:schemeClr val="accent2">
              <a:lumMod val="20000"/>
              <a:lumOff val="8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he-IL"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10" name="TextBox 9"/>
          <p:cNvSpPr txBox="1"/>
          <p:nvPr/>
        </p:nvSpPr>
        <p:spPr>
          <a:xfrm>
            <a:off x="7762028" y="263718"/>
            <a:ext cx="1500166" cy="4031873"/>
          </a:xfrm>
          <a:prstGeom prst="rect">
            <a:avLst/>
          </a:prstGeom>
        </p:spPr>
        <p:txBody>
          <a:bodyPr wrap="square" rtlCol="1">
            <a:spAutoFit/>
          </a:bodyPr>
          <a:lstStyle/>
          <a:p>
            <a:pPr algn="ctr"/>
            <a:r>
              <a:rPr lang="en-US" b="1" dirty="0" smtClean="0">
                <a:solidFill>
                  <a:schemeClr val="bg2">
                    <a:lumMod val="60000"/>
                    <a:lumOff val="40000"/>
                  </a:schemeClr>
                </a:solidFill>
                <a:effectLst/>
              </a:rPr>
              <a:t>Intro</a:t>
            </a:r>
          </a:p>
          <a:p>
            <a:pPr algn="ctr"/>
            <a:r>
              <a:rPr lang="en-US" b="1" dirty="0" smtClean="0">
                <a:solidFill>
                  <a:schemeClr val="tx1">
                    <a:lumMod val="60000"/>
                    <a:lumOff val="40000"/>
                  </a:schemeClr>
                </a:solidFill>
                <a:effectLst/>
              </a:rPr>
              <a:t>RM</a:t>
            </a:r>
          </a:p>
          <a:p>
            <a:pPr algn="ctr"/>
            <a:r>
              <a:rPr lang="en-US" b="1" dirty="0" smtClean="0">
                <a:solidFill>
                  <a:schemeClr val="tx1">
                    <a:lumMod val="60000"/>
                    <a:lumOff val="40000"/>
                  </a:schemeClr>
                </a:solidFill>
                <a:effectLst/>
              </a:rPr>
              <a:t>KTM</a:t>
            </a:r>
          </a:p>
          <a:p>
            <a:pPr algn="ctr"/>
            <a:r>
              <a:rPr lang="en-US" b="1" dirty="0" smtClean="0">
                <a:solidFill>
                  <a:schemeClr val="tx1">
                    <a:lumMod val="60000"/>
                    <a:lumOff val="40000"/>
                  </a:schemeClr>
                </a:solidFill>
                <a:effectLst/>
              </a:rPr>
              <a:t>Threading</a:t>
            </a:r>
          </a:p>
          <a:p>
            <a:pPr algn="ctr"/>
            <a:r>
              <a:rPr lang="en-US" b="1" dirty="0" smtClean="0">
                <a:solidFill>
                  <a:schemeClr val="tx1">
                    <a:lumMod val="60000"/>
                    <a:lumOff val="40000"/>
                  </a:schemeClr>
                </a:solidFill>
                <a:effectLst/>
              </a:rPr>
              <a:t>Synch</a:t>
            </a:r>
          </a:p>
          <a:p>
            <a:pPr algn="ctr"/>
            <a:r>
              <a:rPr lang="en-US" b="1" dirty="0" smtClean="0">
                <a:solidFill>
                  <a:schemeClr val="tx1">
                    <a:lumMod val="60000"/>
                    <a:lumOff val="40000"/>
                  </a:schemeClr>
                </a:solidFill>
                <a:effectLst/>
              </a:rPr>
              <a:t>I/O</a:t>
            </a:r>
          </a:p>
          <a:p>
            <a:pPr algn="ctr"/>
            <a:r>
              <a:rPr lang="en-US" b="1" dirty="0" smtClean="0">
                <a:solidFill>
                  <a:srgbClr val="FF0000"/>
                </a:solidFill>
                <a:effectLst/>
              </a:rPr>
              <a:t>Network</a:t>
            </a:r>
          </a:p>
          <a:p>
            <a:pPr algn="ctr"/>
            <a:r>
              <a:rPr lang="en-US" b="1" dirty="0" smtClean="0">
                <a:solidFill>
                  <a:schemeClr val="bg1"/>
                </a:solidFill>
                <a:effectLst/>
              </a:rPr>
              <a:t>Task </a:t>
            </a:r>
            <a:r>
              <a:rPr lang="en-US" b="1" dirty="0" err="1" smtClean="0">
                <a:solidFill>
                  <a:schemeClr val="bg1"/>
                </a:solidFill>
                <a:effectLst/>
              </a:rPr>
              <a:t>Sched</a:t>
            </a:r>
            <a:endParaRPr lang="en-US" b="1" dirty="0" smtClean="0">
              <a:solidFill>
                <a:schemeClr val="bg1"/>
              </a:solidFill>
              <a:effectLst/>
            </a:endParaRPr>
          </a:p>
          <a:p>
            <a:pPr algn="ctr"/>
            <a:r>
              <a:rPr lang="en-US" b="1" dirty="0" smtClean="0">
                <a:solidFill>
                  <a:schemeClr val="bg1"/>
                </a:solidFill>
                <a:effectLst/>
              </a:rPr>
              <a:t>MMC</a:t>
            </a:r>
          </a:p>
          <a:p>
            <a:pPr algn="ctr"/>
            <a:r>
              <a:rPr lang="en-US" b="1" dirty="0" smtClean="0">
                <a:solidFill>
                  <a:schemeClr val="bg1"/>
                </a:solidFill>
                <a:effectLst/>
              </a:rPr>
              <a:t>IIS</a:t>
            </a:r>
          </a:p>
          <a:p>
            <a:pPr algn="ctr"/>
            <a:r>
              <a:rPr lang="en-US" b="1" dirty="0" smtClean="0">
                <a:solidFill>
                  <a:schemeClr val="bg1"/>
                </a:solidFill>
                <a:effectLst/>
              </a:rPr>
              <a:t>Summary</a:t>
            </a:r>
            <a:endParaRPr lang="he-IL" b="1" dirty="0" smtClean="0">
              <a:solidFill>
                <a:schemeClr val="bg1"/>
              </a:solidFill>
              <a:effectLst/>
            </a:endParaRPr>
          </a:p>
        </p:txBody>
      </p:sp>
    </p:spTree>
  </p:cSld>
  <p:clrMapOvr>
    <a:masterClrMapping/>
  </p:clrMapOvr>
  <p:transition>
    <p:cove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What’s New in </a:t>
            </a:r>
            <a:r>
              <a:rPr lang="en-US" dirty="0" smtClean="0"/>
              <a:t>Networking</a:t>
            </a:r>
            <a:r>
              <a:rPr lang="en-US" dirty="0"/>
              <a:t>?</a:t>
            </a:r>
          </a:p>
        </p:txBody>
      </p:sp>
      <p:sp>
        <p:nvSpPr>
          <p:cNvPr id="47107" name="Rectangle 3"/>
          <p:cNvSpPr>
            <a:spLocks noGrp="1" noChangeArrowheads="1"/>
          </p:cNvSpPr>
          <p:nvPr>
            <p:ph idx="1"/>
          </p:nvPr>
        </p:nvSpPr>
        <p:spPr>
          <a:xfrm>
            <a:off x="381000" y="1214422"/>
            <a:ext cx="8382000" cy="4949047"/>
          </a:xfrm>
        </p:spPr>
        <p:txBody>
          <a:bodyPr/>
          <a:lstStyle/>
          <a:p>
            <a:pPr lvl="1" algn="l" rtl="0">
              <a:lnSpc>
                <a:spcPct val="90000"/>
              </a:lnSpc>
            </a:pPr>
            <a:r>
              <a:rPr lang="en-US" sz="2000" b="1" dirty="0"/>
              <a:t>Next Generation TCP/IP stack</a:t>
            </a:r>
          </a:p>
          <a:p>
            <a:pPr lvl="1" algn="l" rtl="0">
              <a:lnSpc>
                <a:spcPct val="90000"/>
              </a:lnSpc>
            </a:pPr>
            <a:r>
              <a:rPr lang="en-US" sz="2000" dirty="0"/>
              <a:t>Quality of Service</a:t>
            </a:r>
          </a:p>
          <a:p>
            <a:pPr lvl="1" algn="l" rtl="0">
              <a:lnSpc>
                <a:spcPct val="90000"/>
              </a:lnSpc>
            </a:pPr>
            <a:r>
              <a:rPr lang="en-US" sz="2000" b="1" dirty="0"/>
              <a:t>SMB 2.0</a:t>
            </a:r>
          </a:p>
          <a:p>
            <a:pPr lvl="1" algn="l" rtl="0">
              <a:lnSpc>
                <a:spcPct val="90000"/>
              </a:lnSpc>
            </a:pPr>
            <a:r>
              <a:rPr lang="en-US" sz="2000" b="1" dirty="0"/>
              <a:t>Web Access APIs enhancements</a:t>
            </a:r>
          </a:p>
          <a:p>
            <a:pPr lvl="1" algn="l" rtl="0">
              <a:lnSpc>
                <a:spcPct val="90000"/>
              </a:lnSpc>
            </a:pPr>
            <a:r>
              <a:rPr lang="en-US" sz="2000" dirty="0"/>
              <a:t>Winsock enhancements</a:t>
            </a:r>
          </a:p>
          <a:p>
            <a:pPr lvl="1" algn="l" rtl="0">
              <a:lnSpc>
                <a:spcPct val="90000"/>
              </a:lnSpc>
            </a:pPr>
            <a:r>
              <a:rPr lang="en-US" sz="2000" b="1" dirty="0"/>
              <a:t>NDIS 6.0</a:t>
            </a:r>
          </a:p>
          <a:p>
            <a:pPr lvl="1" algn="l" rtl="0">
              <a:lnSpc>
                <a:spcPct val="90000"/>
              </a:lnSpc>
            </a:pPr>
            <a:r>
              <a:rPr lang="en-US" sz="2000" b="1" dirty="0"/>
              <a:t>Network Awareness</a:t>
            </a:r>
          </a:p>
          <a:p>
            <a:pPr lvl="1" algn="l" rtl="0">
              <a:lnSpc>
                <a:spcPct val="90000"/>
              </a:lnSpc>
            </a:pPr>
            <a:r>
              <a:rPr lang="en-US" sz="2000" b="1" dirty="0"/>
              <a:t>P2P</a:t>
            </a:r>
          </a:p>
          <a:p>
            <a:pPr lvl="1" algn="l" rtl="0">
              <a:lnSpc>
                <a:spcPct val="90000"/>
              </a:lnSpc>
            </a:pPr>
            <a:r>
              <a:rPr lang="en-US" sz="2000" b="1" dirty="0"/>
              <a:t>Firewall enhancements</a:t>
            </a:r>
          </a:p>
          <a:p>
            <a:pPr lvl="1" algn="l" rtl="0">
              <a:lnSpc>
                <a:spcPct val="90000"/>
              </a:lnSpc>
            </a:pPr>
            <a:r>
              <a:rPr lang="en-US" sz="2000" dirty="0"/>
              <a:t>IPSec improvements</a:t>
            </a:r>
          </a:p>
          <a:p>
            <a:pPr lvl="1" algn="l" rtl="0">
              <a:lnSpc>
                <a:spcPct val="90000"/>
              </a:lnSpc>
            </a:pPr>
            <a:r>
              <a:rPr lang="en-US" sz="2000" dirty="0"/>
              <a:t>Native Wi-Fi architecture (not Ethernet emulated)</a:t>
            </a:r>
          </a:p>
          <a:p>
            <a:pPr lvl="1" algn="l" rtl="0">
              <a:lnSpc>
                <a:spcPct val="90000"/>
              </a:lnSpc>
            </a:pPr>
            <a:r>
              <a:rPr lang="en-US" sz="2000" dirty="0"/>
              <a:t>802.11 wireless </a:t>
            </a:r>
            <a:r>
              <a:rPr lang="en-US" sz="2000" dirty="0" smtClean="0"/>
              <a:t>diagnostics</a:t>
            </a:r>
          </a:p>
          <a:p>
            <a:pPr lvl="1" algn="l" rtl="0">
              <a:lnSpc>
                <a:spcPct val="90000"/>
              </a:lnSpc>
            </a:pPr>
            <a:r>
              <a:rPr lang="en-US" sz="2000" b="1" dirty="0" smtClean="0"/>
              <a:t>Network Access Protection</a:t>
            </a:r>
            <a:endParaRPr lang="en-US" sz="2000" b="1" dirty="0"/>
          </a:p>
          <a:p>
            <a:pPr lvl="1" algn="l" rtl="0">
              <a:lnSpc>
                <a:spcPct val="90000"/>
              </a:lnSpc>
            </a:pPr>
            <a:endParaRPr lang="en-US" sz="2000" dirty="0"/>
          </a:p>
          <a:p>
            <a:pPr lvl="1" algn="l" rtl="0">
              <a:lnSpc>
                <a:spcPct val="90000"/>
              </a:lnSpc>
              <a:buFont typeface="Wingdings" pitchFamily="2" charset="2"/>
              <a:buNone/>
            </a:pPr>
            <a:r>
              <a:rPr lang="en-US" sz="1600" b="1" dirty="0">
                <a:solidFill>
                  <a:schemeClr val="accent2"/>
                </a:solidFill>
              </a:rPr>
              <a:t>http://www.microsoft.com/technet/network/evaluate/new_network.mspx</a:t>
            </a:r>
          </a:p>
        </p:txBody>
      </p:sp>
      <p:pic>
        <p:nvPicPr>
          <p:cNvPr id="132124" name="正方形/長方形 132123"/>
          <p:cNvPicPr>
            <a:picLocks noChangeAspect="1" noChangeArrowheads="1"/>
          </p:cNvPicPr>
          <p:nvPr/>
        </p:nvPicPr>
        <p:blipFill>
          <a:blip r:embed="rId2"/>
          <a:srcRect/>
          <a:stretch>
            <a:fillRect/>
          </a:stretch>
        </p:blipFill>
        <p:spPr bwMode="auto">
          <a:xfrm>
            <a:off x="6443663" y="2205038"/>
            <a:ext cx="2027237" cy="2027237"/>
          </a:xfrm>
          <a:prstGeom prst="rect">
            <a:avLst/>
          </a:prstGeom>
          <a:noFill/>
          <a:ln w="9525" algn="ctr">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2124"/>
                                        </p:tgtEl>
                                        <p:attrNameLst>
                                          <p:attrName>style.visibility</p:attrName>
                                        </p:attrNameLst>
                                      </p:cBhvr>
                                      <p:to>
                                        <p:strVal val="visible"/>
                                      </p:to>
                                    </p:set>
                                    <p:animEffect transition="in" filter="fade">
                                      <p:cBhvr>
                                        <p:cTn id="7" dur="500"/>
                                        <p:tgtEl>
                                          <p:spTgt spid="132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Next Generation TCP/IP Stack</a:t>
            </a:r>
          </a:p>
        </p:txBody>
      </p:sp>
      <p:sp>
        <p:nvSpPr>
          <p:cNvPr id="48131" name="Rectangle 3"/>
          <p:cNvSpPr>
            <a:spLocks noGrp="1" noChangeArrowheads="1"/>
          </p:cNvSpPr>
          <p:nvPr>
            <p:ph idx="1"/>
          </p:nvPr>
        </p:nvSpPr>
        <p:spPr>
          <a:xfrm>
            <a:off x="381000" y="1071546"/>
            <a:ext cx="8382000" cy="5258363"/>
          </a:xfrm>
        </p:spPr>
        <p:txBody>
          <a:bodyPr/>
          <a:lstStyle/>
          <a:p>
            <a:pPr algn="l" rtl="0">
              <a:lnSpc>
                <a:spcPct val="90000"/>
              </a:lnSpc>
            </a:pPr>
            <a:r>
              <a:rPr lang="en-US" sz="3200" dirty="0"/>
              <a:t>Complete redesign of TCP/IP functionality for IPv4 and IPv6</a:t>
            </a:r>
          </a:p>
          <a:p>
            <a:pPr lvl="1" algn="l" rtl="0">
              <a:lnSpc>
                <a:spcPct val="90000"/>
              </a:lnSpc>
            </a:pPr>
            <a:r>
              <a:rPr lang="en-US" sz="1800" dirty="0">
                <a:hlinkClick r:id="rId2"/>
              </a:rPr>
              <a:t>http://www.microsoft.com/technet/network/tcpip/default.mspx</a:t>
            </a:r>
            <a:endParaRPr lang="en-US" sz="1800" dirty="0"/>
          </a:p>
          <a:p>
            <a:pPr lvl="1" algn="l" rtl="0">
              <a:lnSpc>
                <a:spcPct val="90000"/>
              </a:lnSpc>
            </a:pPr>
            <a:r>
              <a:rPr lang="en-US" sz="2800" dirty="0"/>
              <a:t>Optimizing throughput:</a:t>
            </a:r>
          </a:p>
          <a:p>
            <a:pPr lvl="2" algn="l" rtl="0">
              <a:lnSpc>
                <a:spcPct val="90000"/>
              </a:lnSpc>
            </a:pPr>
            <a:r>
              <a:rPr lang="en-US" sz="2400" dirty="0"/>
              <a:t>Receive Window Auto-Tuning</a:t>
            </a:r>
          </a:p>
          <a:p>
            <a:pPr lvl="2" algn="l" rtl="0">
              <a:lnSpc>
                <a:spcPct val="90000"/>
              </a:lnSpc>
            </a:pPr>
            <a:r>
              <a:rPr lang="en-US" sz="2400" dirty="0"/>
              <a:t>Compound TCP (send window auto-tuning based on bandwidth-delay product)</a:t>
            </a:r>
          </a:p>
          <a:p>
            <a:pPr lvl="2" algn="l" rtl="0">
              <a:lnSpc>
                <a:spcPct val="90000"/>
              </a:lnSpc>
            </a:pPr>
            <a:r>
              <a:rPr lang="en-US" sz="2400" dirty="0"/>
              <a:t>ECN Support (RFC 3168) for congestion control at the TCP peers (and not the router)</a:t>
            </a:r>
          </a:p>
          <a:p>
            <a:pPr lvl="2" algn="l" rtl="0">
              <a:lnSpc>
                <a:spcPct val="90000"/>
              </a:lnSpc>
            </a:pPr>
            <a:r>
              <a:rPr lang="en-US" sz="2400" dirty="0"/>
              <a:t>Enhancements for High-Loss Environments</a:t>
            </a:r>
          </a:p>
          <a:p>
            <a:pPr lvl="3" algn="l" rtl="0">
              <a:lnSpc>
                <a:spcPct val="90000"/>
              </a:lnSpc>
            </a:pPr>
            <a:r>
              <a:rPr lang="en-US" sz="2000" dirty="0" err="1"/>
              <a:t>NewReno</a:t>
            </a:r>
            <a:r>
              <a:rPr lang="en-US" sz="2000" dirty="0"/>
              <a:t>, Extended SACK, Conservative SACK, F-RTO</a:t>
            </a:r>
          </a:p>
          <a:p>
            <a:pPr lvl="1" algn="l" rtl="0">
              <a:lnSpc>
                <a:spcPct val="90000"/>
              </a:lnSpc>
            </a:pPr>
            <a:r>
              <a:rPr lang="en-US" sz="2800" dirty="0"/>
              <a:t>Neighbor </a:t>
            </a:r>
            <a:r>
              <a:rPr lang="en-US" sz="2800" dirty="0" err="1"/>
              <a:t>Unreachability</a:t>
            </a:r>
            <a:r>
              <a:rPr lang="en-US" sz="2800" dirty="0"/>
              <a:t> Detection for IPv4</a:t>
            </a:r>
          </a:p>
          <a:p>
            <a:pPr lvl="2" algn="l" rtl="0">
              <a:lnSpc>
                <a:spcPct val="90000"/>
              </a:lnSpc>
            </a:pPr>
            <a:r>
              <a:rPr lang="en-US" sz="2400" dirty="0"/>
              <a:t>ARP cache or TCP based</a:t>
            </a:r>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Next Generation TCP/IP Stack</a:t>
            </a:r>
          </a:p>
        </p:txBody>
      </p:sp>
      <p:sp>
        <p:nvSpPr>
          <p:cNvPr id="49155" name="Rectangle 3"/>
          <p:cNvSpPr>
            <a:spLocks noGrp="1" noChangeArrowheads="1"/>
          </p:cNvSpPr>
          <p:nvPr>
            <p:ph idx="1"/>
          </p:nvPr>
        </p:nvSpPr>
        <p:spPr>
          <a:xfrm>
            <a:off x="285720" y="1142984"/>
            <a:ext cx="8382000" cy="2031325"/>
          </a:xfrm>
        </p:spPr>
        <p:txBody>
          <a:bodyPr/>
          <a:lstStyle/>
          <a:p>
            <a:pPr lvl="1" algn="l" rtl="0"/>
            <a:r>
              <a:rPr lang="en-US" sz="2400" dirty="0"/>
              <a:t>Fail-back Support for Default Gateway Changes</a:t>
            </a:r>
          </a:p>
          <a:p>
            <a:pPr lvl="2" algn="l" rtl="0"/>
            <a:r>
              <a:rPr lang="en-US" sz="2000" dirty="0"/>
              <a:t>Not just fail-over</a:t>
            </a:r>
          </a:p>
          <a:p>
            <a:pPr lvl="1" algn="l" rtl="0"/>
            <a:r>
              <a:rPr lang="en-US" sz="2400" dirty="0"/>
              <a:t>Network Diagnostics Support</a:t>
            </a:r>
          </a:p>
          <a:p>
            <a:pPr lvl="2" algn="l" rtl="0"/>
            <a:r>
              <a:rPr lang="en-US" sz="2000" dirty="0"/>
              <a:t>Assists users to recover from connectivity problems</a:t>
            </a:r>
          </a:p>
          <a:p>
            <a:pPr lvl="2" algn="l" rtl="0"/>
            <a:r>
              <a:rPr lang="en-US" sz="2000" dirty="0"/>
              <a:t>Incorrect IP, gateway not available, invalid DNS settings, media disconnected, local port in use or blocked, low memory</a:t>
            </a:r>
          </a:p>
        </p:txBody>
      </p:sp>
      <p:pic>
        <p:nvPicPr>
          <p:cNvPr id="49160" name="Picture 8" descr="aa905086"/>
          <p:cNvPicPr>
            <a:picLocks noChangeAspect="1" noChangeArrowheads="1"/>
          </p:cNvPicPr>
          <p:nvPr/>
        </p:nvPicPr>
        <p:blipFill>
          <a:blip r:embed="rId2"/>
          <a:srcRect/>
          <a:stretch>
            <a:fillRect/>
          </a:stretch>
        </p:blipFill>
        <p:spPr bwMode="auto">
          <a:xfrm>
            <a:off x="2714612" y="3286124"/>
            <a:ext cx="3811587" cy="3465512"/>
          </a:xfrm>
          <a:prstGeom prst="rect">
            <a:avLst/>
          </a:prstGeom>
          <a:noFill/>
        </p:spPr>
      </p:pic>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Next Generation TCP/IP Stack</a:t>
            </a:r>
          </a:p>
        </p:txBody>
      </p:sp>
      <p:sp>
        <p:nvSpPr>
          <p:cNvPr id="50179" name="Rectangle 3"/>
          <p:cNvSpPr>
            <a:spLocks noGrp="1" noChangeArrowheads="1"/>
          </p:cNvSpPr>
          <p:nvPr>
            <p:ph idx="1"/>
          </p:nvPr>
        </p:nvSpPr>
        <p:spPr>
          <a:xfrm>
            <a:off x="381000" y="1214422"/>
            <a:ext cx="8382000" cy="670953"/>
          </a:xfrm>
        </p:spPr>
        <p:txBody>
          <a:bodyPr/>
          <a:lstStyle/>
          <a:p>
            <a:pPr lvl="1" algn="l" rtl="0"/>
            <a:r>
              <a:rPr lang="en-US" sz="2400" dirty="0"/>
              <a:t>ESTATS support (performance statistics for TCP)</a:t>
            </a:r>
          </a:p>
          <a:p>
            <a:pPr lvl="2" algn="l" rtl="0"/>
            <a:r>
              <a:rPr lang="en-US" sz="2000" i="1" dirty="0"/>
              <a:t>Tcpanalyzer.exe</a:t>
            </a:r>
          </a:p>
        </p:txBody>
      </p:sp>
      <p:pic>
        <p:nvPicPr>
          <p:cNvPr id="50182" name="Picture 6"/>
          <p:cNvPicPr>
            <a:picLocks noChangeAspect="1" noChangeArrowheads="1"/>
          </p:cNvPicPr>
          <p:nvPr/>
        </p:nvPicPr>
        <p:blipFill>
          <a:blip r:embed="rId2"/>
          <a:srcRect/>
          <a:stretch>
            <a:fillRect/>
          </a:stretch>
        </p:blipFill>
        <p:spPr bwMode="auto">
          <a:xfrm>
            <a:off x="323850" y="2708275"/>
            <a:ext cx="5616575" cy="3121025"/>
          </a:xfrm>
          <a:prstGeom prst="rect">
            <a:avLst/>
          </a:prstGeom>
          <a:noFill/>
          <a:ln w="9525" algn="ctr">
            <a:noFill/>
            <a:miter lim="800000"/>
            <a:headEnd/>
            <a:tailEnd/>
          </a:ln>
          <a:effectLst/>
        </p:spPr>
      </p:pic>
      <p:pic>
        <p:nvPicPr>
          <p:cNvPr id="50181" name="Picture 5"/>
          <p:cNvPicPr>
            <a:picLocks noChangeAspect="1" noChangeArrowheads="1"/>
          </p:cNvPicPr>
          <p:nvPr/>
        </p:nvPicPr>
        <p:blipFill>
          <a:blip r:embed="rId3"/>
          <a:srcRect/>
          <a:stretch>
            <a:fillRect/>
          </a:stretch>
        </p:blipFill>
        <p:spPr bwMode="auto">
          <a:xfrm>
            <a:off x="3348038" y="1928802"/>
            <a:ext cx="5294312" cy="4246563"/>
          </a:xfrm>
          <a:prstGeom prst="rect">
            <a:avLst/>
          </a:prstGeom>
          <a:noFill/>
          <a:ln w="9525" algn="ctr">
            <a:noFill/>
            <a:miter lim="800000"/>
            <a:headEnd/>
            <a:tailEnd/>
          </a:ln>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DSI, DFO, TCO, ROI</a:t>
            </a:r>
            <a:endParaRPr lang="he-IL" dirty="0"/>
          </a:p>
        </p:txBody>
      </p:sp>
      <p:sp>
        <p:nvSpPr>
          <p:cNvPr id="5" name="Text Placeholder 4"/>
          <p:cNvSpPr>
            <a:spLocks noGrp="1"/>
          </p:cNvSpPr>
          <p:nvPr>
            <p:ph type="body" sz="quarter" idx="10"/>
          </p:nvPr>
        </p:nvSpPr>
        <p:spPr>
          <a:xfrm>
            <a:off x="381000" y="1411552"/>
            <a:ext cx="8382000" cy="4658198"/>
          </a:xfrm>
        </p:spPr>
        <p:txBody>
          <a:bodyPr/>
          <a:lstStyle/>
          <a:p>
            <a:pPr algn="l" rtl="0"/>
            <a:r>
              <a:rPr lang="en-US" dirty="0" smtClean="0"/>
              <a:t>&lt;This was a set of marketing buzzword slides, but we developers don’t need this kind of thing&gt;</a:t>
            </a:r>
          </a:p>
          <a:p>
            <a:pPr algn="l" rtl="0"/>
            <a:endParaRPr lang="en-US" dirty="0" smtClean="0"/>
          </a:p>
          <a:p>
            <a:pPr algn="l" rtl="0"/>
            <a:r>
              <a:rPr lang="en-US" dirty="0" smtClean="0"/>
              <a:t>Just consider this:</a:t>
            </a:r>
          </a:p>
          <a:p>
            <a:pPr lvl="1" algn="l" rtl="0"/>
            <a:r>
              <a:rPr lang="en-US" i="1" dirty="0" smtClean="0">
                <a:solidFill>
                  <a:srgbClr val="C00000"/>
                </a:solidFill>
              </a:rPr>
              <a:t>You </a:t>
            </a:r>
            <a:r>
              <a:rPr lang="en-US" b="1" i="1" dirty="0" smtClean="0">
                <a:solidFill>
                  <a:srgbClr val="C00000"/>
                </a:solidFill>
              </a:rPr>
              <a:t>want</a:t>
            </a:r>
            <a:r>
              <a:rPr lang="en-US" i="1" dirty="0" smtClean="0">
                <a:solidFill>
                  <a:srgbClr val="C00000"/>
                </a:solidFill>
              </a:rPr>
              <a:t> to design and implement a maintainable and manageable system, because it makes IT happier.  Whenever IT are happy, they don’t call you in the middle of the night.</a:t>
            </a:r>
            <a:endParaRPr lang="en-US" b="1" i="1" dirty="0" smtClean="0">
              <a:solidFill>
                <a:srgbClr val="C00000"/>
              </a:solidFill>
            </a:endParaRPr>
          </a:p>
        </p:txBody>
      </p:sp>
    </p:spTree>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Next Generation TCP/IP Stack</a:t>
            </a:r>
          </a:p>
        </p:txBody>
      </p:sp>
      <p:sp>
        <p:nvSpPr>
          <p:cNvPr id="51203" name="Rectangle 3"/>
          <p:cNvSpPr>
            <a:spLocks noGrp="1" noChangeArrowheads="1"/>
          </p:cNvSpPr>
          <p:nvPr>
            <p:ph idx="1"/>
          </p:nvPr>
        </p:nvSpPr>
        <p:spPr>
          <a:xfrm>
            <a:off x="357158" y="1142984"/>
            <a:ext cx="8382000" cy="2160591"/>
          </a:xfrm>
        </p:spPr>
        <p:txBody>
          <a:bodyPr/>
          <a:lstStyle/>
          <a:p>
            <a:pPr lvl="1" algn="l" rtl="0"/>
            <a:r>
              <a:rPr lang="en-US" sz="2400" dirty="0"/>
              <a:t>Windows Filtering Platform (WFP)</a:t>
            </a:r>
          </a:p>
          <a:p>
            <a:pPr lvl="2" algn="l" rtl="0"/>
            <a:r>
              <a:rPr lang="en-US" sz="2000" dirty="0"/>
              <a:t>API for third-party filtering decisions</a:t>
            </a:r>
          </a:p>
          <a:p>
            <a:pPr lvl="1" algn="l" rtl="0"/>
            <a:r>
              <a:rPr lang="en-US" sz="2400" dirty="0"/>
              <a:t>IPv6 enhancements</a:t>
            </a:r>
          </a:p>
          <a:p>
            <a:pPr lvl="2" algn="l" rtl="0"/>
            <a:r>
              <a:rPr lang="en-US" sz="2000" dirty="0"/>
              <a:t>GUI configuration, IPSec support, …</a:t>
            </a:r>
          </a:p>
          <a:p>
            <a:pPr lvl="1" algn="l" rtl="0"/>
            <a:r>
              <a:rPr lang="en-US" sz="2400" dirty="0"/>
              <a:t>TCP Chimney Offload</a:t>
            </a:r>
          </a:p>
          <a:p>
            <a:pPr lvl="2" algn="l" rtl="0"/>
            <a:r>
              <a:rPr lang="en-US" sz="2000" dirty="0"/>
              <a:t>Offloading processing to dedicated hardware (network adapter</a:t>
            </a:r>
            <a:r>
              <a:rPr lang="en-US" sz="2000" dirty="0" smtClean="0"/>
              <a:t>)</a:t>
            </a:r>
            <a:endParaRPr lang="en-US" sz="2000" dirty="0"/>
          </a:p>
        </p:txBody>
      </p:sp>
      <p:pic>
        <p:nvPicPr>
          <p:cNvPr id="51206" name="Picture 6" descr="The architecture of the Next Generation TCP/IP stack"/>
          <p:cNvPicPr>
            <a:picLocks noChangeAspect="1" noChangeArrowheads="1"/>
          </p:cNvPicPr>
          <p:nvPr/>
        </p:nvPicPr>
        <p:blipFill>
          <a:blip r:embed="rId2"/>
          <a:srcRect/>
          <a:stretch>
            <a:fillRect/>
          </a:stretch>
        </p:blipFill>
        <p:spPr bwMode="auto">
          <a:xfrm>
            <a:off x="2143108" y="3357562"/>
            <a:ext cx="5172075" cy="3294062"/>
          </a:xfrm>
          <a:prstGeom prst="rect">
            <a:avLst/>
          </a:prstGeom>
          <a:noFill/>
        </p:spPr>
      </p:pic>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bwMode="auto">
          <a:xfrm>
            <a:off x="71438" y="1500174"/>
            <a:ext cx="3214678" cy="5000660"/>
          </a:xfrm>
          <a:prstGeom prst="roundRect">
            <a:avLst/>
          </a:prstGeom>
          <a:solidFill>
            <a:schemeClr val="accent2">
              <a:lumMod val="60000"/>
              <a:lumOff val="40000"/>
              <a:alpha val="51000"/>
            </a:schemeClr>
          </a:soli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he-IL"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4" name="Title 3"/>
          <p:cNvSpPr>
            <a:spLocks noGrp="1"/>
          </p:cNvSpPr>
          <p:nvPr>
            <p:ph type="title"/>
          </p:nvPr>
        </p:nvSpPr>
        <p:spPr>
          <a:xfrm>
            <a:off x="123825" y="500042"/>
            <a:ext cx="8877300" cy="840230"/>
          </a:xfrm>
        </p:spPr>
        <p:txBody>
          <a:bodyPr/>
          <a:lstStyle/>
          <a:p>
            <a:pPr eaLnBrk="1" hangingPunct="1">
              <a:defRPr/>
            </a:pPr>
            <a:r>
              <a:rPr lang="en-US" dirty="0" smtClean="0">
                <a:solidFill>
                  <a:srgbClr val="C00000"/>
                </a:solidFill>
              </a:rPr>
              <a:t>SMB2: Improved Data Streaming</a:t>
            </a:r>
            <a:br>
              <a:rPr lang="en-US" dirty="0" smtClean="0">
                <a:solidFill>
                  <a:srgbClr val="C00000"/>
                </a:solidFill>
              </a:rPr>
            </a:br>
            <a:r>
              <a:rPr lang="en-US" sz="3200" dirty="0" smtClean="0">
                <a:solidFill>
                  <a:srgbClr val="C00000"/>
                </a:solidFill>
              </a:rPr>
              <a:t>Parallel Read/Write Requests</a:t>
            </a:r>
            <a:endParaRPr lang="en-US" sz="6000" dirty="0">
              <a:solidFill>
                <a:srgbClr val="C00000"/>
              </a:solidFill>
            </a:endParaRPr>
          </a:p>
        </p:txBody>
      </p:sp>
      <p:sp>
        <p:nvSpPr>
          <p:cNvPr id="9" name="Oval 8"/>
          <p:cNvSpPr/>
          <p:nvPr/>
        </p:nvSpPr>
        <p:spPr bwMode="auto">
          <a:xfrm>
            <a:off x="436563" y="1641475"/>
            <a:ext cx="304800" cy="3048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endParaRPr lang="en-US" sz="2900" dirty="0">
              <a:solidFill>
                <a:schemeClr val="tx1"/>
              </a:solidFill>
              <a:effectLst>
                <a:outerShdw blurRad="38100" dist="38100" dir="2700000" algn="tl">
                  <a:srgbClr val="000000">
                    <a:alpha val="43137"/>
                  </a:srgbClr>
                </a:outerShdw>
              </a:effectLst>
              <a:latin typeface="Segoe" pitchFamily="34" charset="0"/>
            </a:endParaRPr>
          </a:p>
        </p:txBody>
      </p:sp>
      <p:sp>
        <p:nvSpPr>
          <p:cNvPr id="10" name="Oval 9"/>
          <p:cNvSpPr/>
          <p:nvPr/>
        </p:nvSpPr>
        <p:spPr bwMode="auto">
          <a:xfrm>
            <a:off x="436880" y="2174240"/>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109728" tIns="54864" rIns="109728" bIns="54864" anchor="ctr"/>
          <a:lstStyle/>
          <a:p>
            <a:pPr algn="ctr" defTabSz="1096963">
              <a:defRPr/>
            </a:pPr>
            <a:endParaRPr lang="en-US" sz="2900" dirty="0">
              <a:solidFill>
                <a:schemeClr val="tx1"/>
              </a:solidFill>
              <a:effectLst>
                <a:outerShdw blurRad="38100" dist="38100" dir="2700000" algn="tl">
                  <a:srgbClr val="000000">
                    <a:alpha val="43137"/>
                  </a:srgbClr>
                </a:outerShdw>
              </a:effectLst>
              <a:latin typeface="Segoe" pitchFamily="34" charset="0"/>
            </a:endParaRPr>
          </a:p>
        </p:txBody>
      </p:sp>
      <p:sp>
        <p:nvSpPr>
          <p:cNvPr id="11" name="TextBox 10"/>
          <p:cNvSpPr txBox="1"/>
          <p:nvPr/>
        </p:nvSpPr>
        <p:spPr>
          <a:xfrm>
            <a:off x="817563" y="1565275"/>
            <a:ext cx="1905000" cy="400050"/>
          </a:xfrm>
          <a:prstGeom prst="rect">
            <a:avLst/>
          </a:prstGeom>
          <a:noFill/>
        </p:spPr>
        <p:txBody>
          <a:bodyPr>
            <a:spAutoFit/>
          </a:bodyPr>
          <a:lstStyle/>
          <a:p>
            <a:pPr fontAlgn="auto">
              <a:spcBef>
                <a:spcPts val="0"/>
              </a:spcBef>
              <a:spcAft>
                <a:spcPts val="0"/>
              </a:spcAft>
              <a:defRPr/>
            </a:pPr>
            <a:r>
              <a:rPr lang="en-US" sz="2000" dirty="0">
                <a:effectLst>
                  <a:outerShdw blurRad="38100" dist="38100" dir="2700000" algn="tl">
                    <a:srgbClr val="000000">
                      <a:alpha val="43137"/>
                    </a:srgbClr>
                  </a:outerShdw>
                </a:effectLst>
                <a:latin typeface="Segoe" pitchFamily="34" charset="0"/>
              </a:rPr>
              <a:t>Write Request</a:t>
            </a:r>
          </a:p>
        </p:txBody>
      </p:sp>
      <p:sp>
        <p:nvSpPr>
          <p:cNvPr id="12" name="TextBox 11"/>
          <p:cNvSpPr txBox="1"/>
          <p:nvPr/>
        </p:nvSpPr>
        <p:spPr>
          <a:xfrm>
            <a:off x="817563" y="2098675"/>
            <a:ext cx="2286000" cy="400050"/>
          </a:xfrm>
          <a:prstGeom prst="rect">
            <a:avLst/>
          </a:prstGeom>
          <a:noFill/>
        </p:spPr>
        <p:txBody>
          <a:bodyPr>
            <a:spAutoFit/>
          </a:bodyPr>
          <a:lstStyle/>
          <a:p>
            <a:pPr fontAlgn="auto">
              <a:spcBef>
                <a:spcPts val="0"/>
              </a:spcBef>
              <a:spcAft>
                <a:spcPts val="0"/>
              </a:spcAft>
              <a:defRPr/>
            </a:pPr>
            <a:r>
              <a:rPr lang="en-US" sz="2000" dirty="0">
                <a:effectLst>
                  <a:outerShdw blurRad="38100" dist="38100" dir="2700000" algn="tl">
                    <a:srgbClr val="000000">
                      <a:alpha val="43137"/>
                    </a:srgbClr>
                  </a:outerShdw>
                </a:effectLst>
                <a:latin typeface="Segoe" pitchFamily="34" charset="0"/>
              </a:rPr>
              <a:t>Write Response</a:t>
            </a:r>
          </a:p>
        </p:txBody>
      </p:sp>
      <p:sp>
        <p:nvSpPr>
          <p:cNvPr id="13" name="Oval 12"/>
          <p:cNvSpPr/>
          <p:nvPr/>
        </p:nvSpPr>
        <p:spPr bwMode="auto">
          <a:xfrm>
            <a:off x="436563" y="3013075"/>
            <a:ext cx="304800" cy="3048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endParaRPr lang="en-US" sz="2900" dirty="0">
              <a:solidFill>
                <a:schemeClr val="tx1"/>
              </a:solidFill>
              <a:effectLst>
                <a:outerShdw blurRad="38100" dist="38100" dir="2700000" algn="tl">
                  <a:srgbClr val="000000">
                    <a:alpha val="43137"/>
                  </a:srgbClr>
                </a:outerShdw>
              </a:effectLst>
              <a:latin typeface="Segoe" pitchFamily="34" charset="0"/>
            </a:endParaRPr>
          </a:p>
        </p:txBody>
      </p:sp>
      <p:sp>
        <p:nvSpPr>
          <p:cNvPr id="14" name="Oval 13"/>
          <p:cNvSpPr/>
          <p:nvPr/>
        </p:nvSpPr>
        <p:spPr bwMode="auto">
          <a:xfrm>
            <a:off x="436563" y="4079875"/>
            <a:ext cx="304800" cy="3048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endParaRPr lang="en-US" sz="2900" dirty="0">
              <a:solidFill>
                <a:schemeClr val="tx1"/>
              </a:solidFill>
              <a:effectLst>
                <a:outerShdw blurRad="38100" dist="38100" dir="2700000" algn="tl">
                  <a:srgbClr val="000000">
                    <a:alpha val="43137"/>
                  </a:srgbClr>
                </a:outerShdw>
              </a:effectLst>
              <a:latin typeface="Segoe" pitchFamily="34" charset="0"/>
            </a:endParaRPr>
          </a:p>
        </p:txBody>
      </p:sp>
      <p:sp>
        <p:nvSpPr>
          <p:cNvPr id="15" name="Oval 14"/>
          <p:cNvSpPr/>
          <p:nvPr/>
        </p:nvSpPr>
        <p:spPr bwMode="auto">
          <a:xfrm>
            <a:off x="436563" y="5146675"/>
            <a:ext cx="304800" cy="3048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endParaRPr lang="en-US" sz="2900" dirty="0">
              <a:solidFill>
                <a:schemeClr val="tx1"/>
              </a:solidFill>
              <a:effectLst>
                <a:outerShdw blurRad="38100" dist="38100" dir="2700000" algn="tl">
                  <a:srgbClr val="000000">
                    <a:alpha val="43137"/>
                  </a:srgbClr>
                </a:outerShdw>
              </a:effectLst>
              <a:latin typeface="Segoe" pitchFamily="34" charset="0"/>
            </a:endParaRPr>
          </a:p>
        </p:txBody>
      </p:sp>
      <p:sp>
        <p:nvSpPr>
          <p:cNvPr id="16" name="Oval 15"/>
          <p:cNvSpPr/>
          <p:nvPr/>
        </p:nvSpPr>
        <p:spPr bwMode="auto">
          <a:xfrm>
            <a:off x="1046480" y="3545840"/>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109728" tIns="54864" rIns="109728" bIns="54864" anchor="ctr"/>
          <a:lstStyle/>
          <a:p>
            <a:pPr algn="ctr" defTabSz="1096963">
              <a:defRPr/>
            </a:pPr>
            <a:endParaRPr lang="en-US" sz="2900" dirty="0">
              <a:solidFill>
                <a:schemeClr val="tx1"/>
              </a:solidFill>
              <a:effectLst>
                <a:outerShdw blurRad="38100" dist="38100" dir="2700000" algn="tl">
                  <a:srgbClr val="000000">
                    <a:alpha val="43137"/>
                  </a:srgbClr>
                </a:outerShdw>
              </a:effectLst>
              <a:latin typeface="Segoe" pitchFamily="34" charset="0"/>
            </a:endParaRPr>
          </a:p>
        </p:txBody>
      </p:sp>
      <p:sp>
        <p:nvSpPr>
          <p:cNvPr id="17" name="Oval 16"/>
          <p:cNvSpPr/>
          <p:nvPr/>
        </p:nvSpPr>
        <p:spPr bwMode="auto">
          <a:xfrm>
            <a:off x="1046480" y="4612640"/>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109728" tIns="54864" rIns="109728" bIns="54864" anchor="ctr"/>
          <a:lstStyle/>
          <a:p>
            <a:pPr algn="ctr" defTabSz="1096963">
              <a:defRPr/>
            </a:pPr>
            <a:endParaRPr lang="en-US" sz="2900" dirty="0">
              <a:solidFill>
                <a:schemeClr val="tx1"/>
              </a:solidFill>
              <a:effectLst>
                <a:outerShdw blurRad="38100" dist="38100" dir="2700000" algn="tl">
                  <a:srgbClr val="000000">
                    <a:alpha val="43137"/>
                  </a:srgbClr>
                </a:outerShdw>
              </a:effectLst>
              <a:latin typeface="Segoe" pitchFamily="34" charset="0"/>
            </a:endParaRPr>
          </a:p>
        </p:txBody>
      </p:sp>
      <p:sp>
        <p:nvSpPr>
          <p:cNvPr id="18" name="Oval 17"/>
          <p:cNvSpPr/>
          <p:nvPr/>
        </p:nvSpPr>
        <p:spPr bwMode="auto">
          <a:xfrm>
            <a:off x="1046480" y="5755640"/>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109728" tIns="54864" rIns="109728" bIns="54864" anchor="ctr"/>
          <a:lstStyle/>
          <a:p>
            <a:pPr algn="ctr" defTabSz="1096963">
              <a:defRPr/>
            </a:pPr>
            <a:endParaRPr lang="en-US" sz="2900" dirty="0">
              <a:solidFill>
                <a:schemeClr val="tx1"/>
              </a:solidFill>
              <a:effectLst>
                <a:outerShdw blurRad="38100" dist="38100" dir="2700000" algn="tl">
                  <a:srgbClr val="000000">
                    <a:alpha val="43137"/>
                  </a:srgbClr>
                </a:outerShdw>
              </a:effectLst>
              <a:latin typeface="Segoe" pitchFamily="34" charset="0"/>
            </a:endParaRPr>
          </a:p>
        </p:txBody>
      </p:sp>
      <p:cxnSp>
        <p:nvCxnSpPr>
          <p:cNvPr id="19" name="Straight Arrow Connector 18"/>
          <p:cNvCxnSpPr>
            <a:stCxn id="13" idx="5"/>
            <a:endCxn id="16" idx="1"/>
          </p:cNvCxnSpPr>
          <p:nvPr/>
        </p:nvCxnSpPr>
        <p:spPr bwMode="auto">
          <a:xfrm rot="16200000" flipH="1">
            <a:off x="735143" y="3234503"/>
            <a:ext cx="317874" cy="39407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FFFF00"/>
            </a:solidFill>
            <a:prstDash val="solid"/>
            <a:round/>
            <a:headEnd type="none" w="med" len="med"/>
            <a:tailEnd type="arrow"/>
          </a:ln>
          <a:effectLst>
            <a:glow rad="63500">
              <a:schemeClr val="accent4">
                <a:satMod val="175000"/>
                <a:alpha val="40000"/>
              </a:schemeClr>
            </a:glow>
          </a:effectLst>
        </p:spPr>
      </p:cxnSp>
      <p:cxnSp>
        <p:nvCxnSpPr>
          <p:cNvPr id="20" name="Straight Arrow Connector 19"/>
          <p:cNvCxnSpPr>
            <a:stCxn id="16" idx="3"/>
            <a:endCxn id="14" idx="7"/>
          </p:cNvCxnSpPr>
          <p:nvPr/>
        </p:nvCxnSpPr>
        <p:spPr bwMode="auto">
          <a:xfrm rot="5400000">
            <a:off x="735143" y="3767903"/>
            <a:ext cx="317874" cy="39407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FFFF00"/>
            </a:solidFill>
            <a:prstDash val="solid"/>
            <a:round/>
            <a:headEnd type="none" w="med" len="med"/>
            <a:tailEnd type="arrow"/>
          </a:ln>
          <a:effectLst>
            <a:glow rad="63500">
              <a:schemeClr val="accent4">
                <a:satMod val="175000"/>
                <a:alpha val="40000"/>
              </a:schemeClr>
            </a:glow>
          </a:effectLst>
        </p:spPr>
      </p:cxnSp>
      <p:cxnSp>
        <p:nvCxnSpPr>
          <p:cNvPr id="21" name="Straight Arrow Connector 20"/>
          <p:cNvCxnSpPr>
            <a:stCxn id="14" idx="5"/>
            <a:endCxn id="17" idx="1"/>
          </p:cNvCxnSpPr>
          <p:nvPr/>
        </p:nvCxnSpPr>
        <p:spPr bwMode="auto">
          <a:xfrm rot="16200000" flipH="1">
            <a:off x="735143" y="4301303"/>
            <a:ext cx="317874" cy="39407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FFFF00"/>
            </a:solidFill>
            <a:prstDash val="solid"/>
            <a:round/>
            <a:headEnd type="none" w="med" len="med"/>
            <a:tailEnd type="arrow"/>
          </a:ln>
          <a:effectLst>
            <a:glow rad="63500">
              <a:schemeClr val="accent4">
                <a:satMod val="175000"/>
                <a:alpha val="40000"/>
              </a:schemeClr>
            </a:glow>
          </a:effectLst>
        </p:spPr>
      </p:cxnSp>
      <p:cxnSp>
        <p:nvCxnSpPr>
          <p:cNvPr id="22" name="Straight Arrow Connector 21"/>
          <p:cNvCxnSpPr>
            <a:stCxn id="17" idx="3"/>
            <a:endCxn id="15" idx="7"/>
          </p:cNvCxnSpPr>
          <p:nvPr/>
        </p:nvCxnSpPr>
        <p:spPr bwMode="auto">
          <a:xfrm rot="5400000">
            <a:off x="735143" y="4834703"/>
            <a:ext cx="317874" cy="39407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FFFF00"/>
            </a:solidFill>
            <a:prstDash val="solid"/>
            <a:round/>
            <a:headEnd type="none" w="med" len="med"/>
            <a:tailEnd type="arrow"/>
          </a:ln>
          <a:effectLst>
            <a:glow rad="63500">
              <a:schemeClr val="accent4">
                <a:satMod val="175000"/>
                <a:alpha val="40000"/>
              </a:schemeClr>
            </a:glow>
          </a:effectLst>
        </p:spPr>
      </p:cxnSp>
      <p:cxnSp>
        <p:nvCxnSpPr>
          <p:cNvPr id="23" name="Straight Arrow Connector 22"/>
          <p:cNvCxnSpPr>
            <a:stCxn id="15" idx="5"/>
            <a:endCxn id="18" idx="1"/>
          </p:cNvCxnSpPr>
          <p:nvPr/>
        </p:nvCxnSpPr>
        <p:spPr bwMode="auto">
          <a:xfrm rot="16200000" flipH="1">
            <a:off x="697043" y="5406203"/>
            <a:ext cx="394074" cy="39407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FFFF00"/>
            </a:solidFill>
            <a:prstDash val="solid"/>
            <a:round/>
            <a:headEnd type="none" w="med" len="med"/>
            <a:tailEnd type="arrow"/>
          </a:ln>
          <a:effectLst>
            <a:glow rad="63500">
              <a:schemeClr val="accent4">
                <a:satMod val="175000"/>
                <a:alpha val="40000"/>
              </a:schemeClr>
            </a:glow>
          </a:effectLst>
        </p:spPr>
      </p:cxnSp>
      <p:cxnSp>
        <p:nvCxnSpPr>
          <p:cNvPr id="24" name="Straight Arrow Connector 23"/>
          <p:cNvCxnSpPr>
            <a:stCxn id="18" idx="3"/>
          </p:cNvCxnSpPr>
          <p:nvPr/>
        </p:nvCxnSpPr>
        <p:spPr bwMode="auto">
          <a:xfrm rot="5400000">
            <a:off x="665481" y="6015803"/>
            <a:ext cx="425637" cy="42563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FFFF00"/>
            </a:solidFill>
            <a:prstDash val="solid"/>
            <a:round/>
            <a:headEnd type="none" w="med" len="med"/>
            <a:tailEnd type="arrow"/>
          </a:ln>
          <a:effectLst>
            <a:glow rad="63500">
              <a:schemeClr val="accent4">
                <a:satMod val="175000"/>
                <a:alpha val="40000"/>
              </a:schemeClr>
            </a:glow>
          </a:effectLst>
        </p:spPr>
      </p:cxnSp>
      <p:sp>
        <p:nvSpPr>
          <p:cNvPr id="25" name="Oval 24"/>
          <p:cNvSpPr/>
          <p:nvPr/>
        </p:nvSpPr>
        <p:spPr bwMode="auto">
          <a:xfrm>
            <a:off x="2036763" y="3013075"/>
            <a:ext cx="304800" cy="3048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endParaRPr lang="en-US" sz="2900" dirty="0">
              <a:solidFill>
                <a:schemeClr val="tx1"/>
              </a:solidFill>
              <a:effectLst>
                <a:outerShdw blurRad="38100" dist="38100" dir="2700000" algn="tl">
                  <a:srgbClr val="000000">
                    <a:alpha val="43137"/>
                  </a:srgbClr>
                </a:outerShdw>
              </a:effectLst>
              <a:latin typeface="Segoe" pitchFamily="34" charset="0"/>
            </a:endParaRPr>
          </a:p>
        </p:txBody>
      </p:sp>
      <p:sp>
        <p:nvSpPr>
          <p:cNvPr id="26" name="Oval 25"/>
          <p:cNvSpPr/>
          <p:nvPr/>
        </p:nvSpPr>
        <p:spPr bwMode="auto">
          <a:xfrm>
            <a:off x="2646680" y="3545840"/>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109728" tIns="54864" rIns="109728" bIns="54864" anchor="ctr"/>
          <a:lstStyle/>
          <a:p>
            <a:pPr algn="ctr" defTabSz="1096963">
              <a:defRPr/>
            </a:pPr>
            <a:endParaRPr lang="en-US" sz="2900" dirty="0">
              <a:solidFill>
                <a:schemeClr val="tx1"/>
              </a:solidFill>
              <a:effectLst>
                <a:outerShdw blurRad="38100" dist="38100" dir="2700000" algn="tl">
                  <a:srgbClr val="000000">
                    <a:alpha val="43137"/>
                  </a:srgbClr>
                </a:outerShdw>
              </a:effectLst>
              <a:latin typeface="Segoe" pitchFamily="34" charset="0"/>
            </a:endParaRPr>
          </a:p>
        </p:txBody>
      </p:sp>
      <p:cxnSp>
        <p:nvCxnSpPr>
          <p:cNvPr id="27" name="Straight Arrow Connector 26"/>
          <p:cNvCxnSpPr>
            <a:stCxn id="25" idx="5"/>
            <a:endCxn id="26" idx="1"/>
          </p:cNvCxnSpPr>
          <p:nvPr/>
        </p:nvCxnSpPr>
        <p:spPr bwMode="auto">
          <a:xfrm rot="16200000" flipH="1">
            <a:off x="2335343" y="3234503"/>
            <a:ext cx="317874" cy="39407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FFFF00"/>
            </a:solidFill>
            <a:prstDash val="solid"/>
            <a:round/>
            <a:headEnd type="none" w="med" len="med"/>
            <a:tailEnd type="arrow"/>
          </a:ln>
          <a:effectLst>
            <a:glow rad="63500">
              <a:schemeClr val="accent4">
                <a:satMod val="175000"/>
                <a:alpha val="40000"/>
              </a:schemeClr>
            </a:glow>
          </a:effectLst>
        </p:spPr>
      </p:cxnSp>
      <p:cxnSp>
        <p:nvCxnSpPr>
          <p:cNvPr id="28" name="Straight Arrow Connector 27"/>
          <p:cNvCxnSpPr/>
          <p:nvPr/>
        </p:nvCxnSpPr>
        <p:spPr bwMode="auto">
          <a:xfrm rot="5400000">
            <a:off x="2265680" y="3774440"/>
            <a:ext cx="425637" cy="42563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FFFF00"/>
            </a:solidFill>
            <a:prstDash val="solid"/>
            <a:round/>
            <a:headEnd type="none" w="med" len="med"/>
            <a:tailEnd type="arrow"/>
          </a:ln>
          <a:effectLst>
            <a:glow rad="63500">
              <a:schemeClr val="accent4">
                <a:satMod val="175000"/>
                <a:alpha val="40000"/>
              </a:schemeClr>
            </a:glow>
          </a:effectLst>
        </p:spPr>
      </p:cxnSp>
      <p:sp>
        <p:nvSpPr>
          <p:cNvPr id="29" name="Oval 28"/>
          <p:cNvSpPr/>
          <p:nvPr/>
        </p:nvSpPr>
        <p:spPr bwMode="auto">
          <a:xfrm>
            <a:off x="2036763" y="3470275"/>
            <a:ext cx="304800" cy="3048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endParaRPr lang="en-US" sz="2900" dirty="0">
              <a:solidFill>
                <a:schemeClr val="tx1"/>
              </a:solidFill>
              <a:effectLst>
                <a:outerShdw blurRad="38100" dist="38100" dir="2700000" algn="tl">
                  <a:srgbClr val="000000">
                    <a:alpha val="43137"/>
                  </a:srgbClr>
                </a:outerShdw>
              </a:effectLst>
              <a:latin typeface="Segoe" pitchFamily="34" charset="0"/>
            </a:endParaRPr>
          </a:p>
        </p:txBody>
      </p:sp>
      <p:sp>
        <p:nvSpPr>
          <p:cNvPr id="30" name="Oval 29"/>
          <p:cNvSpPr/>
          <p:nvPr/>
        </p:nvSpPr>
        <p:spPr bwMode="auto">
          <a:xfrm>
            <a:off x="2646680" y="4003040"/>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109728" tIns="54864" rIns="109728" bIns="54864" anchor="ctr"/>
          <a:lstStyle/>
          <a:p>
            <a:pPr algn="ctr" defTabSz="1096963">
              <a:defRPr/>
            </a:pPr>
            <a:endParaRPr lang="en-US" sz="2900" dirty="0">
              <a:solidFill>
                <a:schemeClr val="tx1"/>
              </a:solidFill>
              <a:effectLst>
                <a:outerShdw blurRad="38100" dist="38100" dir="2700000" algn="tl">
                  <a:srgbClr val="000000">
                    <a:alpha val="43137"/>
                  </a:srgbClr>
                </a:outerShdw>
              </a:effectLst>
              <a:latin typeface="Segoe" pitchFamily="34" charset="0"/>
            </a:endParaRPr>
          </a:p>
        </p:txBody>
      </p:sp>
      <p:cxnSp>
        <p:nvCxnSpPr>
          <p:cNvPr id="31" name="Straight Arrow Connector 30"/>
          <p:cNvCxnSpPr>
            <a:stCxn id="29" idx="5"/>
            <a:endCxn id="30" idx="1"/>
          </p:cNvCxnSpPr>
          <p:nvPr/>
        </p:nvCxnSpPr>
        <p:spPr bwMode="auto">
          <a:xfrm rot="16200000" flipH="1">
            <a:off x="2335343" y="3691703"/>
            <a:ext cx="317874" cy="39407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FFFF00"/>
            </a:solidFill>
            <a:prstDash val="solid"/>
            <a:round/>
            <a:headEnd type="none" w="med" len="med"/>
            <a:tailEnd type="arrow"/>
          </a:ln>
          <a:effectLst>
            <a:glow rad="63500">
              <a:schemeClr val="accent4">
                <a:satMod val="175000"/>
                <a:alpha val="40000"/>
              </a:schemeClr>
            </a:glow>
          </a:effectLst>
        </p:spPr>
      </p:cxnSp>
      <p:cxnSp>
        <p:nvCxnSpPr>
          <p:cNvPr id="32" name="Straight Arrow Connector 31"/>
          <p:cNvCxnSpPr/>
          <p:nvPr/>
        </p:nvCxnSpPr>
        <p:spPr bwMode="auto">
          <a:xfrm rot="5400000">
            <a:off x="2265680" y="4231640"/>
            <a:ext cx="425637" cy="42563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FFFF00"/>
            </a:solidFill>
            <a:prstDash val="solid"/>
            <a:round/>
            <a:headEnd type="none" w="med" len="med"/>
            <a:tailEnd type="arrow"/>
          </a:ln>
          <a:effectLst>
            <a:glow rad="63500">
              <a:schemeClr val="accent4">
                <a:satMod val="175000"/>
                <a:alpha val="40000"/>
              </a:schemeClr>
            </a:glow>
          </a:effectLst>
        </p:spPr>
      </p:cxnSp>
      <p:sp>
        <p:nvSpPr>
          <p:cNvPr id="33" name="Oval 32"/>
          <p:cNvSpPr/>
          <p:nvPr/>
        </p:nvSpPr>
        <p:spPr bwMode="auto">
          <a:xfrm>
            <a:off x="2036763" y="3851275"/>
            <a:ext cx="304800" cy="3048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endParaRPr lang="en-US" sz="2900" dirty="0">
              <a:solidFill>
                <a:schemeClr val="tx1"/>
              </a:solidFill>
              <a:effectLst>
                <a:outerShdw blurRad="38100" dist="38100" dir="2700000" algn="tl">
                  <a:srgbClr val="000000">
                    <a:alpha val="43137"/>
                  </a:srgbClr>
                </a:outerShdw>
              </a:effectLst>
              <a:latin typeface="Segoe" pitchFamily="34" charset="0"/>
            </a:endParaRPr>
          </a:p>
        </p:txBody>
      </p:sp>
      <p:sp>
        <p:nvSpPr>
          <p:cNvPr id="34" name="Oval 33"/>
          <p:cNvSpPr/>
          <p:nvPr/>
        </p:nvSpPr>
        <p:spPr bwMode="auto">
          <a:xfrm>
            <a:off x="2646680" y="4384040"/>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109728" tIns="54864" rIns="109728" bIns="54864" anchor="ctr"/>
          <a:lstStyle/>
          <a:p>
            <a:pPr algn="ctr" defTabSz="1096963">
              <a:defRPr/>
            </a:pPr>
            <a:endParaRPr lang="en-US" sz="2900" dirty="0">
              <a:solidFill>
                <a:schemeClr val="tx1"/>
              </a:solidFill>
              <a:effectLst>
                <a:outerShdw blurRad="38100" dist="38100" dir="2700000" algn="tl">
                  <a:srgbClr val="000000">
                    <a:alpha val="43137"/>
                  </a:srgbClr>
                </a:outerShdw>
              </a:effectLst>
              <a:latin typeface="Segoe" pitchFamily="34" charset="0"/>
            </a:endParaRPr>
          </a:p>
        </p:txBody>
      </p:sp>
      <p:cxnSp>
        <p:nvCxnSpPr>
          <p:cNvPr id="35" name="Straight Arrow Connector 34"/>
          <p:cNvCxnSpPr>
            <a:stCxn id="33" idx="5"/>
            <a:endCxn id="34" idx="1"/>
          </p:cNvCxnSpPr>
          <p:nvPr/>
        </p:nvCxnSpPr>
        <p:spPr bwMode="auto">
          <a:xfrm rot="16200000" flipH="1">
            <a:off x="2335343" y="4072703"/>
            <a:ext cx="317874" cy="39407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FFFF00"/>
            </a:solidFill>
            <a:prstDash val="solid"/>
            <a:round/>
            <a:headEnd type="none" w="med" len="med"/>
            <a:tailEnd type="arrow"/>
          </a:ln>
          <a:effectLst>
            <a:glow rad="63500">
              <a:schemeClr val="accent4">
                <a:satMod val="175000"/>
                <a:alpha val="40000"/>
              </a:schemeClr>
            </a:glow>
          </a:effectLst>
        </p:spPr>
      </p:cxnSp>
      <p:cxnSp>
        <p:nvCxnSpPr>
          <p:cNvPr id="36" name="Straight Arrow Connector 35"/>
          <p:cNvCxnSpPr/>
          <p:nvPr/>
        </p:nvCxnSpPr>
        <p:spPr bwMode="auto">
          <a:xfrm rot="5400000">
            <a:off x="2265680" y="4612640"/>
            <a:ext cx="425637" cy="42563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FFFF00"/>
            </a:solidFill>
            <a:prstDash val="solid"/>
            <a:round/>
            <a:headEnd type="none" w="med" len="med"/>
            <a:tailEnd type="arrow"/>
          </a:ln>
          <a:effectLst>
            <a:glow rad="63500">
              <a:schemeClr val="accent4">
                <a:satMod val="175000"/>
                <a:alpha val="40000"/>
              </a:schemeClr>
            </a:glow>
          </a:effectLst>
        </p:spPr>
      </p:cxnSp>
      <p:sp>
        <p:nvSpPr>
          <p:cNvPr id="37" name="TextBox 36"/>
          <p:cNvSpPr txBox="1"/>
          <p:nvPr/>
        </p:nvSpPr>
        <p:spPr>
          <a:xfrm>
            <a:off x="131763" y="2555875"/>
            <a:ext cx="1524000" cy="400050"/>
          </a:xfrm>
          <a:prstGeom prst="rect">
            <a:avLst/>
          </a:prstGeom>
          <a:noFill/>
        </p:spPr>
        <p:txBody>
          <a:bodyPr>
            <a:spAutoFit/>
          </a:bodyPr>
          <a:lstStyle/>
          <a:p>
            <a:pPr algn="ctr" fontAlgn="auto">
              <a:spcBef>
                <a:spcPts val="0"/>
              </a:spcBef>
              <a:spcAft>
                <a:spcPts val="0"/>
              </a:spcAft>
              <a:defRPr/>
            </a:pPr>
            <a:r>
              <a:rPr lang="en-US" sz="2000" dirty="0" smtClean="0">
                <a:effectLst>
                  <a:outerShdw blurRad="38100" dist="38100" dir="2700000" algn="tl">
                    <a:srgbClr val="000000">
                      <a:alpha val="43137"/>
                    </a:srgbClr>
                  </a:outerShdw>
                </a:effectLst>
                <a:latin typeface="Segoe" pitchFamily="34" charset="0"/>
              </a:rPr>
              <a:t>Pre-2008</a:t>
            </a:r>
            <a:endParaRPr lang="en-US" sz="2000" dirty="0">
              <a:effectLst>
                <a:outerShdw blurRad="38100" dist="38100" dir="2700000" algn="tl">
                  <a:srgbClr val="000000">
                    <a:alpha val="43137"/>
                  </a:srgbClr>
                </a:outerShdw>
              </a:effectLst>
              <a:latin typeface="Segoe" pitchFamily="34" charset="0"/>
            </a:endParaRPr>
          </a:p>
        </p:txBody>
      </p:sp>
      <p:sp>
        <p:nvSpPr>
          <p:cNvPr id="38" name="TextBox 37"/>
          <p:cNvSpPr txBox="1"/>
          <p:nvPr/>
        </p:nvSpPr>
        <p:spPr>
          <a:xfrm>
            <a:off x="1503363" y="2555875"/>
            <a:ext cx="1905000" cy="400050"/>
          </a:xfrm>
          <a:prstGeom prst="rect">
            <a:avLst/>
          </a:prstGeom>
          <a:noFill/>
        </p:spPr>
        <p:txBody>
          <a:bodyPr>
            <a:spAutoFit/>
          </a:bodyPr>
          <a:lstStyle/>
          <a:p>
            <a:pPr algn="ctr" fontAlgn="auto">
              <a:spcBef>
                <a:spcPts val="0"/>
              </a:spcBef>
              <a:spcAft>
                <a:spcPts val="0"/>
              </a:spcAft>
              <a:defRPr/>
            </a:pPr>
            <a:r>
              <a:rPr lang="en-US" sz="2000" dirty="0" smtClean="0">
                <a:effectLst>
                  <a:outerShdw blurRad="38100" dist="38100" dir="2700000" algn="tl">
                    <a:srgbClr val="000000">
                      <a:alpha val="43137"/>
                    </a:srgbClr>
                  </a:outerShdw>
                </a:effectLst>
                <a:latin typeface="Segoe" pitchFamily="34" charset="0"/>
              </a:rPr>
              <a:t>2008</a:t>
            </a:r>
            <a:endParaRPr lang="en-US" sz="2000" dirty="0">
              <a:effectLst>
                <a:outerShdw blurRad="38100" dist="38100" dir="2700000" algn="tl">
                  <a:srgbClr val="000000">
                    <a:alpha val="43137"/>
                  </a:srgbClr>
                </a:outerShdw>
              </a:effectLst>
              <a:latin typeface="Segoe" pitchFamily="34" charset="0"/>
            </a:endParaRPr>
          </a:p>
        </p:txBody>
      </p:sp>
      <p:sp>
        <p:nvSpPr>
          <p:cNvPr id="21552" name="TextBox 38"/>
          <p:cNvSpPr txBox="1">
            <a:spLocks noChangeArrowheads="1"/>
          </p:cNvSpPr>
          <p:nvPr/>
        </p:nvSpPr>
        <p:spPr bwMode="auto">
          <a:xfrm>
            <a:off x="3276600" y="1371600"/>
            <a:ext cx="5867400" cy="5078313"/>
          </a:xfrm>
          <a:prstGeom prst="rect">
            <a:avLst/>
          </a:prstGeom>
          <a:noFill/>
          <a:ln w="9525">
            <a:noFill/>
            <a:miter lim="800000"/>
            <a:headEnd/>
            <a:tailEnd/>
          </a:ln>
        </p:spPr>
        <p:txBody>
          <a:bodyPr>
            <a:spAutoFit/>
          </a:bodyPr>
          <a:lstStyle/>
          <a:p>
            <a:pPr>
              <a:buFont typeface="Arial" charset="0"/>
              <a:buChar char="•"/>
            </a:pPr>
            <a:r>
              <a:rPr lang="en-US" dirty="0">
                <a:solidFill>
                  <a:schemeClr val="bg1"/>
                </a:solidFill>
                <a:effectLst/>
                <a:latin typeface="Segoe Semibold" pitchFamily="34" charset="0"/>
              </a:rPr>
              <a:t> </a:t>
            </a:r>
            <a:r>
              <a:rPr lang="en-US" sz="2400" dirty="0" smtClean="0">
                <a:solidFill>
                  <a:schemeClr val="bg1"/>
                </a:solidFill>
                <a:effectLst/>
                <a:latin typeface="Segoe Semibold" pitchFamily="34" charset="0"/>
              </a:rPr>
              <a:t>Windows Vista </a:t>
            </a:r>
            <a:r>
              <a:rPr lang="en-US" sz="2400" dirty="0">
                <a:solidFill>
                  <a:schemeClr val="bg1"/>
                </a:solidFill>
                <a:effectLst/>
                <a:latin typeface="Segoe Semibold" pitchFamily="34" charset="0"/>
              </a:rPr>
              <a:t>and Windows Server 2008 split large data requests and send them in parallel</a:t>
            </a:r>
          </a:p>
          <a:p>
            <a:pPr>
              <a:buFont typeface="Arial" charset="0"/>
              <a:buChar char="•"/>
            </a:pPr>
            <a:r>
              <a:rPr lang="en-US" sz="2400" dirty="0">
                <a:solidFill>
                  <a:schemeClr val="bg1"/>
                </a:solidFill>
                <a:effectLst/>
                <a:latin typeface="Segoe Semibold" pitchFamily="34" charset="0"/>
              </a:rPr>
              <a:t> Posting more data to the underlying transport enables TCP to tune based on network characteristics</a:t>
            </a:r>
          </a:p>
          <a:p>
            <a:pPr>
              <a:buFont typeface="Arial" charset="0"/>
              <a:buChar char="•"/>
            </a:pPr>
            <a:r>
              <a:rPr lang="en-US" sz="2400" dirty="0">
                <a:solidFill>
                  <a:schemeClr val="bg1"/>
                </a:solidFill>
                <a:effectLst/>
                <a:latin typeface="Segoe Semibold" pitchFamily="34" charset="0"/>
              </a:rPr>
              <a:t> Dynamic crediting in SMB2 allows the client to have more outstanding requests</a:t>
            </a:r>
          </a:p>
          <a:p>
            <a:pPr>
              <a:buFont typeface="Arial" charset="0"/>
              <a:buChar char="•"/>
            </a:pPr>
            <a:r>
              <a:rPr lang="en-US" sz="2400" dirty="0">
                <a:solidFill>
                  <a:schemeClr val="bg1"/>
                </a:solidFill>
                <a:effectLst/>
                <a:latin typeface="Segoe Semibold" pitchFamily="34" charset="0"/>
              </a:rPr>
              <a:t> Cache manager and memory manager will issue larger IO’s for paging operations, thus taking advantage of these </a:t>
            </a:r>
            <a:r>
              <a:rPr lang="en-US" sz="2400" dirty="0" smtClean="0">
                <a:solidFill>
                  <a:schemeClr val="bg1"/>
                </a:solidFill>
                <a:effectLst/>
                <a:latin typeface="Segoe Semibold" pitchFamily="34" charset="0"/>
              </a:rPr>
              <a:t>improvements</a:t>
            </a:r>
            <a:endParaRPr lang="en-US" sz="2400" dirty="0">
              <a:solidFill>
                <a:schemeClr val="bg1"/>
              </a:solidFill>
              <a:effectLst/>
              <a:latin typeface="Segoe Semibold" pitchFamily="34" charset="0"/>
            </a:endParaRP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bwMode="auto">
          <a:xfrm>
            <a:off x="31682" y="2000240"/>
            <a:ext cx="9072562" cy="3571900"/>
          </a:xfrm>
          <a:prstGeom prst="roundRect">
            <a:avLst/>
          </a:prstGeom>
          <a:solidFill>
            <a:schemeClr val="accent2">
              <a:lumMod val="60000"/>
              <a:lumOff val="40000"/>
              <a:alpha val="51000"/>
            </a:schemeClr>
          </a:soli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he-IL"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82588" y="357166"/>
            <a:ext cx="8761412" cy="941796"/>
          </a:xfrm>
        </p:spPr>
        <p:txBody>
          <a:bodyPr/>
          <a:lstStyle/>
          <a:p>
            <a:r>
              <a:rPr lang="en-US" dirty="0" smtClean="0">
                <a:solidFill>
                  <a:srgbClr val="C00000"/>
                </a:solidFill>
              </a:rPr>
              <a:t>SMB2: Decreased Chattiness</a:t>
            </a:r>
            <a:br>
              <a:rPr lang="en-US" dirty="0" smtClean="0">
                <a:solidFill>
                  <a:srgbClr val="C00000"/>
                </a:solidFill>
              </a:rPr>
            </a:br>
            <a:r>
              <a:rPr sz="3200" smtClean="0">
                <a:solidFill>
                  <a:srgbClr val="C00000"/>
                </a:solidFill>
                <a:latin typeface="Segoe"/>
              </a:rPr>
              <a:t>Less Roundtrips for the Same Data</a:t>
            </a:r>
            <a:endParaRPr lang="en-US" sz="2800" dirty="0">
              <a:solidFill>
                <a:srgbClr val="C00000"/>
              </a:solidFill>
              <a:latin typeface="Segoe"/>
            </a:endParaRPr>
          </a:p>
        </p:txBody>
      </p:sp>
      <p:sp>
        <p:nvSpPr>
          <p:cNvPr id="4" name="Rectangle 3"/>
          <p:cNvSpPr/>
          <p:nvPr/>
        </p:nvSpPr>
        <p:spPr bwMode="auto">
          <a:xfrm>
            <a:off x="381000" y="2066146"/>
            <a:ext cx="1295400" cy="457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2"/>
                </a:solidFill>
                <a:latin typeface="Segoe" pitchFamily="34" charset="0"/>
              </a:rPr>
              <a:t>Open Dir</a:t>
            </a:r>
          </a:p>
        </p:txBody>
      </p:sp>
      <p:sp>
        <p:nvSpPr>
          <p:cNvPr id="5" name="Rectangle 4"/>
          <p:cNvSpPr/>
          <p:nvPr/>
        </p:nvSpPr>
        <p:spPr bwMode="auto">
          <a:xfrm>
            <a:off x="381000" y="2751946"/>
            <a:ext cx="1295400" cy="457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2"/>
                </a:solidFill>
                <a:latin typeface="Segoe" pitchFamily="34" charset="0"/>
              </a:rPr>
              <a:t>Query Dir</a:t>
            </a:r>
            <a:endParaRPr kumimoji="0" lang="en-US" sz="2900" b="0" i="0" u="none" strike="noStrike" cap="none" normalizeH="0" baseline="0" dirty="0" smtClean="0">
              <a:solidFill>
                <a:schemeClr val="tx2"/>
              </a:solidFill>
              <a:latin typeface="Segoe" pitchFamily="34" charset="0"/>
            </a:endParaRPr>
          </a:p>
        </p:txBody>
      </p:sp>
      <p:sp>
        <p:nvSpPr>
          <p:cNvPr id="6" name="Rectangle 5"/>
          <p:cNvSpPr/>
          <p:nvPr/>
        </p:nvSpPr>
        <p:spPr bwMode="auto">
          <a:xfrm>
            <a:off x="381000" y="3513946"/>
            <a:ext cx="1295400" cy="457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2"/>
                </a:solidFill>
                <a:latin typeface="Segoe" pitchFamily="34" charset="0"/>
              </a:rPr>
              <a:t>Query Volume</a:t>
            </a:r>
          </a:p>
        </p:txBody>
      </p:sp>
      <p:sp>
        <p:nvSpPr>
          <p:cNvPr id="7" name="Rectangle 6"/>
          <p:cNvSpPr/>
          <p:nvPr/>
        </p:nvSpPr>
        <p:spPr bwMode="auto">
          <a:xfrm>
            <a:off x="3048000" y="2294746"/>
            <a:ext cx="1295400" cy="457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2"/>
                </a:solidFill>
                <a:latin typeface="Segoe" pitchFamily="34" charset="0"/>
              </a:rPr>
              <a:t>Response</a:t>
            </a:r>
          </a:p>
        </p:txBody>
      </p:sp>
      <p:sp>
        <p:nvSpPr>
          <p:cNvPr id="8" name="Rectangle 7"/>
          <p:cNvSpPr/>
          <p:nvPr/>
        </p:nvSpPr>
        <p:spPr bwMode="auto">
          <a:xfrm>
            <a:off x="3048000" y="3132946"/>
            <a:ext cx="1295400" cy="457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2"/>
                </a:solidFill>
                <a:latin typeface="Segoe" pitchFamily="34" charset="0"/>
              </a:rPr>
              <a:t>Response</a:t>
            </a:r>
          </a:p>
        </p:txBody>
      </p:sp>
      <p:sp>
        <p:nvSpPr>
          <p:cNvPr id="9" name="Rectangle 8"/>
          <p:cNvSpPr/>
          <p:nvPr/>
        </p:nvSpPr>
        <p:spPr bwMode="auto">
          <a:xfrm>
            <a:off x="3048000" y="3894946"/>
            <a:ext cx="1295400" cy="457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2"/>
                </a:solidFill>
                <a:latin typeface="Segoe" pitchFamily="34" charset="0"/>
              </a:rPr>
              <a:t>Response</a:t>
            </a:r>
          </a:p>
        </p:txBody>
      </p:sp>
      <p:cxnSp>
        <p:nvCxnSpPr>
          <p:cNvPr id="10" name="Straight Arrow Connector 9"/>
          <p:cNvCxnSpPr>
            <a:stCxn id="4" idx="3"/>
            <a:endCxn id="7" idx="1"/>
          </p:cNvCxnSpPr>
          <p:nvPr/>
        </p:nvCxnSpPr>
        <p:spPr bwMode="auto">
          <a:xfrm>
            <a:off x="1676400" y="2294746"/>
            <a:ext cx="1371600" cy="2286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rgbClr val="FFFF00"/>
            </a:solidFill>
            <a:prstDash val="solid"/>
            <a:round/>
            <a:headEnd type="none" w="lg" len="lg"/>
            <a:tailEnd type="arrow" w="lg" len="lg"/>
          </a:ln>
          <a:effectLst>
            <a:glow rad="101600">
              <a:schemeClr val="accent4">
                <a:satMod val="175000"/>
                <a:alpha val="40000"/>
              </a:schemeClr>
            </a:glow>
          </a:effectLst>
        </p:spPr>
      </p:cxnSp>
      <p:cxnSp>
        <p:nvCxnSpPr>
          <p:cNvPr id="11" name="Straight Arrow Connector 10"/>
          <p:cNvCxnSpPr>
            <a:stCxn id="7" idx="1"/>
            <a:endCxn id="5" idx="3"/>
          </p:cNvCxnSpPr>
          <p:nvPr/>
        </p:nvCxnSpPr>
        <p:spPr bwMode="auto">
          <a:xfrm rot="10800000" flipV="1">
            <a:off x="1676400" y="2523346"/>
            <a:ext cx="1371600" cy="4572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rgbClr val="FFFF00"/>
            </a:solidFill>
            <a:prstDash val="solid"/>
            <a:round/>
            <a:headEnd type="none" w="lg" len="lg"/>
            <a:tailEnd type="arrow" w="lg" len="lg"/>
          </a:ln>
          <a:effectLst>
            <a:glow rad="101600">
              <a:schemeClr val="accent4">
                <a:satMod val="175000"/>
                <a:alpha val="40000"/>
              </a:schemeClr>
            </a:glow>
          </a:effectLst>
        </p:spPr>
      </p:cxnSp>
      <p:cxnSp>
        <p:nvCxnSpPr>
          <p:cNvPr id="12" name="Straight Arrow Connector 11"/>
          <p:cNvCxnSpPr>
            <a:stCxn id="5" idx="3"/>
            <a:endCxn id="8" idx="1"/>
          </p:cNvCxnSpPr>
          <p:nvPr/>
        </p:nvCxnSpPr>
        <p:spPr bwMode="auto">
          <a:xfrm>
            <a:off x="1676400" y="2980546"/>
            <a:ext cx="1371600" cy="3810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rgbClr val="FFFF00"/>
            </a:solidFill>
            <a:prstDash val="solid"/>
            <a:round/>
            <a:headEnd type="none" w="lg" len="lg"/>
            <a:tailEnd type="arrow" w="lg" len="lg"/>
          </a:ln>
          <a:effectLst>
            <a:glow rad="101600">
              <a:schemeClr val="accent4">
                <a:satMod val="175000"/>
                <a:alpha val="40000"/>
              </a:schemeClr>
            </a:glow>
          </a:effectLst>
        </p:spPr>
      </p:cxnSp>
      <p:cxnSp>
        <p:nvCxnSpPr>
          <p:cNvPr id="13" name="Straight Arrow Connector 12"/>
          <p:cNvCxnSpPr>
            <a:stCxn id="8" idx="1"/>
            <a:endCxn id="6" idx="3"/>
          </p:cNvCxnSpPr>
          <p:nvPr/>
        </p:nvCxnSpPr>
        <p:spPr bwMode="auto">
          <a:xfrm rot="10800000" flipV="1">
            <a:off x="1676400" y="3361546"/>
            <a:ext cx="1371600" cy="3810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rgbClr val="FFFF00"/>
            </a:solidFill>
            <a:prstDash val="solid"/>
            <a:round/>
            <a:headEnd type="none" w="lg" len="lg"/>
            <a:tailEnd type="arrow" w="lg" len="lg"/>
          </a:ln>
          <a:effectLst>
            <a:glow rad="101600">
              <a:schemeClr val="accent4">
                <a:satMod val="175000"/>
                <a:alpha val="40000"/>
              </a:schemeClr>
            </a:glow>
          </a:effectLst>
        </p:spPr>
      </p:cxnSp>
      <p:cxnSp>
        <p:nvCxnSpPr>
          <p:cNvPr id="14" name="Straight Arrow Connector 13"/>
          <p:cNvCxnSpPr>
            <a:stCxn id="6" idx="3"/>
            <a:endCxn id="9" idx="1"/>
          </p:cNvCxnSpPr>
          <p:nvPr/>
        </p:nvCxnSpPr>
        <p:spPr bwMode="auto">
          <a:xfrm>
            <a:off x="1676400" y="3742546"/>
            <a:ext cx="1371600" cy="3810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rgbClr val="FFFF00"/>
            </a:solidFill>
            <a:prstDash val="solid"/>
            <a:round/>
            <a:headEnd type="none" w="lg" len="lg"/>
            <a:tailEnd type="arrow" w="lg" len="lg"/>
          </a:ln>
          <a:effectLst>
            <a:glow rad="101600">
              <a:schemeClr val="accent4">
                <a:satMod val="175000"/>
                <a:alpha val="40000"/>
              </a:schemeClr>
            </a:glow>
          </a:effectLst>
        </p:spPr>
      </p:cxnSp>
      <p:cxnSp>
        <p:nvCxnSpPr>
          <p:cNvPr id="15" name="Straight Arrow Connector 14"/>
          <p:cNvCxnSpPr>
            <a:stCxn id="9" idx="1"/>
            <a:endCxn id="70" idx="3"/>
          </p:cNvCxnSpPr>
          <p:nvPr/>
        </p:nvCxnSpPr>
        <p:spPr bwMode="auto">
          <a:xfrm rot="10800000" flipV="1">
            <a:off x="1676400" y="4123546"/>
            <a:ext cx="1371600" cy="3810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rgbClr val="FFFF00"/>
            </a:solidFill>
            <a:prstDash val="solid"/>
            <a:round/>
            <a:headEnd type="none" w="lg" len="lg"/>
            <a:tailEnd type="arrow" w="lg" len="lg"/>
          </a:ln>
          <a:effectLst>
            <a:glow rad="101600">
              <a:schemeClr val="accent4">
                <a:satMod val="175000"/>
                <a:alpha val="40000"/>
              </a:schemeClr>
            </a:glow>
          </a:effectLst>
        </p:spPr>
      </p:cxnSp>
      <p:sp>
        <p:nvSpPr>
          <p:cNvPr id="16" name="Rectangle 15"/>
          <p:cNvSpPr/>
          <p:nvPr/>
        </p:nvSpPr>
        <p:spPr bwMode="auto">
          <a:xfrm>
            <a:off x="4876800" y="2142346"/>
            <a:ext cx="1676400" cy="457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2"/>
                </a:solidFill>
                <a:latin typeface="Segoe" pitchFamily="34" charset="0"/>
              </a:rPr>
              <a:t>Open Dir</a:t>
            </a:r>
          </a:p>
        </p:txBody>
      </p:sp>
      <p:sp>
        <p:nvSpPr>
          <p:cNvPr id="17" name="Rectangle 16"/>
          <p:cNvSpPr/>
          <p:nvPr/>
        </p:nvSpPr>
        <p:spPr bwMode="auto">
          <a:xfrm>
            <a:off x="4876800" y="2599546"/>
            <a:ext cx="1676400" cy="457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2"/>
                </a:solidFill>
                <a:latin typeface="Segoe" pitchFamily="34" charset="0"/>
              </a:rPr>
              <a:t>Query Dir</a:t>
            </a:r>
            <a:endParaRPr kumimoji="0" lang="en-US" sz="2900" b="0" i="0" u="none" strike="noStrike" cap="none" normalizeH="0" baseline="0" dirty="0" smtClean="0">
              <a:solidFill>
                <a:schemeClr val="tx2"/>
              </a:solidFill>
              <a:latin typeface="Segoe" pitchFamily="34" charset="0"/>
            </a:endParaRPr>
          </a:p>
        </p:txBody>
      </p:sp>
      <p:sp>
        <p:nvSpPr>
          <p:cNvPr id="18" name="Rectangle 17"/>
          <p:cNvSpPr/>
          <p:nvPr/>
        </p:nvSpPr>
        <p:spPr bwMode="auto">
          <a:xfrm>
            <a:off x="4876800" y="3056746"/>
            <a:ext cx="1676400" cy="457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2"/>
                </a:solidFill>
                <a:latin typeface="Segoe" pitchFamily="34" charset="0"/>
              </a:rPr>
              <a:t>Query Volume</a:t>
            </a:r>
          </a:p>
        </p:txBody>
      </p:sp>
      <p:sp>
        <p:nvSpPr>
          <p:cNvPr id="20" name="Rectangle 19"/>
          <p:cNvSpPr/>
          <p:nvPr/>
        </p:nvSpPr>
        <p:spPr bwMode="auto">
          <a:xfrm>
            <a:off x="7467600" y="3209146"/>
            <a:ext cx="1371600" cy="457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2"/>
                </a:solidFill>
                <a:latin typeface="Segoe" pitchFamily="34" charset="0"/>
              </a:rPr>
              <a:t>Response</a:t>
            </a:r>
            <a:endParaRPr kumimoji="0" lang="en-US" sz="2900" b="0" i="0" u="none" strike="noStrike" cap="none" normalizeH="0" baseline="0" dirty="0" smtClean="0">
              <a:solidFill>
                <a:schemeClr val="tx2"/>
              </a:solidFill>
              <a:latin typeface="Segoe" pitchFamily="34" charset="0"/>
            </a:endParaRPr>
          </a:p>
        </p:txBody>
      </p:sp>
      <p:sp>
        <p:nvSpPr>
          <p:cNvPr id="21" name="Rectangle 20"/>
          <p:cNvSpPr/>
          <p:nvPr/>
        </p:nvSpPr>
        <p:spPr bwMode="auto">
          <a:xfrm>
            <a:off x="4876800" y="3513946"/>
            <a:ext cx="1676400" cy="457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2"/>
                </a:solidFill>
                <a:latin typeface="Segoe" pitchFamily="34" charset="0"/>
              </a:rPr>
              <a:t>Close Dir</a:t>
            </a:r>
          </a:p>
        </p:txBody>
      </p:sp>
      <p:cxnSp>
        <p:nvCxnSpPr>
          <p:cNvPr id="24" name="Straight Arrow Connector 23"/>
          <p:cNvCxnSpPr>
            <a:stCxn id="17" idx="3"/>
            <a:endCxn id="20" idx="1"/>
          </p:cNvCxnSpPr>
          <p:nvPr/>
        </p:nvCxnSpPr>
        <p:spPr bwMode="auto">
          <a:xfrm>
            <a:off x="6553200" y="2828146"/>
            <a:ext cx="914400" cy="6096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rgbClr val="FFFF00"/>
            </a:solidFill>
            <a:prstDash val="solid"/>
            <a:round/>
            <a:headEnd type="none" w="lg" len="lg"/>
            <a:tailEnd type="arrow" w="lg" len="lg"/>
          </a:ln>
          <a:effectLst>
            <a:glow rad="101600">
              <a:schemeClr val="accent4">
                <a:satMod val="175000"/>
                <a:alpha val="40000"/>
              </a:schemeClr>
            </a:glow>
          </a:effectLst>
        </p:spPr>
      </p:cxnSp>
      <p:cxnSp>
        <p:nvCxnSpPr>
          <p:cNvPr id="25" name="Straight Arrow Connector 24"/>
          <p:cNvCxnSpPr>
            <a:stCxn id="20" idx="1"/>
            <a:endCxn id="90" idx="3"/>
          </p:cNvCxnSpPr>
          <p:nvPr/>
        </p:nvCxnSpPr>
        <p:spPr bwMode="auto">
          <a:xfrm rot="10800000" flipV="1">
            <a:off x="6553200" y="3437746"/>
            <a:ext cx="914400" cy="11430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rgbClr val="FFFF00"/>
            </a:solidFill>
            <a:prstDash val="solid"/>
            <a:round/>
            <a:headEnd type="none" w="lg" len="lg"/>
            <a:tailEnd type="arrow" w="lg" len="lg"/>
          </a:ln>
          <a:effectLst>
            <a:glow rad="101600">
              <a:schemeClr val="accent4">
                <a:satMod val="175000"/>
                <a:alpha val="40000"/>
              </a:schemeClr>
            </a:glow>
          </a:effectLst>
        </p:spPr>
      </p:cxnSp>
      <p:sp>
        <p:nvSpPr>
          <p:cNvPr id="70" name="Rectangle 69"/>
          <p:cNvSpPr/>
          <p:nvPr/>
        </p:nvSpPr>
        <p:spPr bwMode="auto">
          <a:xfrm>
            <a:off x="381000" y="4275946"/>
            <a:ext cx="1295400" cy="457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2"/>
                </a:solidFill>
                <a:latin typeface="Segoe" pitchFamily="34" charset="0"/>
              </a:rPr>
              <a:t>Close Dir</a:t>
            </a:r>
            <a:endParaRPr kumimoji="0" lang="en-US" sz="2900" b="0" i="0" u="none" strike="noStrike" cap="none" normalizeH="0" baseline="0" dirty="0" smtClean="0">
              <a:solidFill>
                <a:schemeClr val="tx2"/>
              </a:solidFill>
              <a:latin typeface="Segoe" pitchFamily="34" charset="0"/>
            </a:endParaRPr>
          </a:p>
        </p:txBody>
      </p:sp>
      <p:sp>
        <p:nvSpPr>
          <p:cNvPr id="71" name="Rectangle 70"/>
          <p:cNvSpPr/>
          <p:nvPr/>
        </p:nvSpPr>
        <p:spPr bwMode="auto">
          <a:xfrm>
            <a:off x="3048000" y="4656946"/>
            <a:ext cx="1295400" cy="457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2"/>
                </a:solidFill>
                <a:latin typeface="Segoe" pitchFamily="34" charset="0"/>
              </a:rPr>
              <a:t>Response</a:t>
            </a:r>
          </a:p>
        </p:txBody>
      </p:sp>
      <p:cxnSp>
        <p:nvCxnSpPr>
          <p:cNvPr id="72" name="Straight Arrow Connector 71"/>
          <p:cNvCxnSpPr>
            <a:stCxn id="70" idx="3"/>
            <a:endCxn id="71" idx="1"/>
          </p:cNvCxnSpPr>
          <p:nvPr/>
        </p:nvCxnSpPr>
        <p:spPr bwMode="auto">
          <a:xfrm>
            <a:off x="1676400" y="4504546"/>
            <a:ext cx="1371600" cy="3810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rgbClr val="FFFF00"/>
            </a:solidFill>
            <a:prstDash val="solid"/>
            <a:round/>
            <a:headEnd type="none" w="lg" len="lg"/>
            <a:tailEnd type="arrow" w="lg" len="lg"/>
          </a:ln>
          <a:effectLst>
            <a:glow rad="101600">
              <a:schemeClr val="accent4">
                <a:satMod val="175000"/>
                <a:alpha val="40000"/>
              </a:schemeClr>
            </a:glow>
          </a:effectLst>
        </p:spPr>
      </p:cxnSp>
      <p:cxnSp>
        <p:nvCxnSpPr>
          <p:cNvPr id="73" name="Straight Arrow Connector 72"/>
          <p:cNvCxnSpPr>
            <a:stCxn id="71" idx="1"/>
          </p:cNvCxnSpPr>
          <p:nvPr/>
        </p:nvCxnSpPr>
        <p:spPr bwMode="auto">
          <a:xfrm rot="10800000" flipV="1">
            <a:off x="1752600" y="4885546"/>
            <a:ext cx="1295400" cy="3810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rgbClr val="FFFF00"/>
            </a:solidFill>
            <a:prstDash val="solid"/>
            <a:round/>
            <a:headEnd type="none" w="lg" len="lg"/>
            <a:tailEnd type="arrow" w="lg" len="lg"/>
          </a:ln>
          <a:effectLst>
            <a:glow rad="101600">
              <a:schemeClr val="accent4">
                <a:satMod val="175000"/>
                <a:alpha val="40000"/>
              </a:schemeClr>
            </a:glow>
          </a:effectLst>
        </p:spPr>
      </p:cxnSp>
      <p:sp>
        <p:nvSpPr>
          <p:cNvPr id="90" name="Rectangle 89"/>
          <p:cNvSpPr/>
          <p:nvPr/>
        </p:nvSpPr>
        <p:spPr bwMode="auto">
          <a:xfrm>
            <a:off x="4876800" y="4352146"/>
            <a:ext cx="1676400" cy="4572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2"/>
                </a:solidFill>
                <a:latin typeface="Segoe" pitchFamily="34" charset="0"/>
              </a:rPr>
              <a:t>Query Dir</a:t>
            </a:r>
          </a:p>
        </p:txBody>
      </p:sp>
      <p:sp>
        <p:nvSpPr>
          <p:cNvPr id="92" name="Rectangle 91"/>
          <p:cNvSpPr/>
          <p:nvPr/>
        </p:nvSpPr>
        <p:spPr bwMode="auto">
          <a:xfrm>
            <a:off x="4876800" y="5037946"/>
            <a:ext cx="1676400" cy="4572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2"/>
                </a:solidFill>
                <a:latin typeface="Segoe" pitchFamily="34" charset="0"/>
              </a:rPr>
              <a:t>Query Volume</a:t>
            </a:r>
          </a:p>
        </p:txBody>
      </p:sp>
      <p:cxnSp>
        <p:nvCxnSpPr>
          <p:cNvPr id="97" name="Straight Arrow Connector 96"/>
          <p:cNvCxnSpPr>
            <a:stCxn id="90" idx="3"/>
          </p:cNvCxnSpPr>
          <p:nvPr/>
        </p:nvCxnSpPr>
        <p:spPr bwMode="auto">
          <a:xfrm>
            <a:off x="6553200" y="4580746"/>
            <a:ext cx="381000" cy="1524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FFFF00"/>
            </a:solidFill>
            <a:prstDash val="solid"/>
            <a:round/>
            <a:headEnd type="none" w="med" len="med"/>
            <a:tailEnd type="arrow"/>
          </a:ln>
          <a:effectLst>
            <a:glow rad="101600">
              <a:schemeClr val="accent4">
                <a:satMod val="175000"/>
                <a:alpha val="40000"/>
              </a:schemeClr>
            </a:glow>
          </a:effectLst>
        </p:spPr>
      </p:cxnSp>
      <p:cxnSp>
        <p:nvCxnSpPr>
          <p:cNvPr id="99" name="Straight Arrow Connector 98"/>
          <p:cNvCxnSpPr/>
          <p:nvPr/>
        </p:nvCxnSpPr>
        <p:spPr bwMode="auto">
          <a:xfrm>
            <a:off x="6553200" y="5266546"/>
            <a:ext cx="381000" cy="1524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FFFF00"/>
            </a:solidFill>
            <a:prstDash val="solid"/>
            <a:round/>
            <a:headEnd type="none" w="med" len="med"/>
            <a:tailEnd type="arrow"/>
          </a:ln>
          <a:effectLst>
            <a:glow rad="101600">
              <a:schemeClr val="accent4">
                <a:satMod val="175000"/>
                <a:alpha val="40000"/>
              </a:schemeClr>
            </a:glow>
          </a:effectLst>
        </p:spPr>
      </p:cxnSp>
      <p:cxnSp>
        <p:nvCxnSpPr>
          <p:cNvPr id="101" name="Straight Connector 100"/>
          <p:cNvCxnSpPr/>
          <p:nvPr/>
        </p:nvCxnSpPr>
        <p:spPr bwMode="auto">
          <a:xfrm rot="5400000">
            <a:off x="6400800" y="5037946"/>
            <a:ext cx="10668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sp>
        <p:nvSpPr>
          <p:cNvPr id="102" name="TextBox 101"/>
          <p:cNvSpPr txBox="1"/>
          <p:nvPr/>
        </p:nvSpPr>
        <p:spPr>
          <a:xfrm>
            <a:off x="7010400" y="4733146"/>
            <a:ext cx="1600200" cy="707886"/>
          </a:xfrm>
          <a:prstGeom prst="rect">
            <a:avLst/>
          </a:prstGeom>
          <a:noFill/>
        </p:spPr>
        <p:txBody>
          <a:bodyPr wrap="square" rtlCol="0">
            <a:spAutoFit/>
          </a:bodyPr>
          <a:lstStyle/>
          <a:p>
            <a:r>
              <a:rPr lang="en-US" sz="2000" dirty="0" smtClean="0">
                <a:solidFill>
                  <a:schemeClr val="tx2"/>
                </a:solidFill>
                <a:effectLst>
                  <a:outerShdw blurRad="38100" dist="38100" dir="2700000" algn="tl">
                    <a:srgbClr val="000000">
                      <a:alpha val="43137"/>
                    </a:srgbClr>
                  </a:outerShdw>
                </a:effectLst>
                <a:latin typeface="Segoe" pitchFamily="34" charset="0"/>
              </a:rPr>
              <a:t>Satisfied from cache</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4400" dirty="0"/>
              <a:t>Web Access APIs Enhancements</a:t>
            </a:r>
          </a:p>
        </p:txBody>
      </p:sp>
      <p:sp>
        <p:nvSpPr>
          <p:cNvPr id="53251" name="Rectangle 3"/>
          <p:cNvSpPr>
            <a:spLocks noGrp="1" noChangeArrowheads="1"/>
          </p:cNvSpPr>
          <p:nvPr>
            <p:ph idx="1"/>
          </p:nvPr>
        </p:nvSpPr>
        <p:spPr>
          <a:xfrm>
            <a:off x="381000" y="1411552"/>
            <a:ext cx="8382000" cy="4852098"/>
          </a:xfrm>
        </p:spPr>
        <p:txBody>
          <a:bodyPr/>
          <a:lstStyle/>
          <a:p>
            <a:pPr algn="l" rtl="0"/>
            <a:r>
              <a:rPr lang="en-US" dirty="0"/>
              <a:t>HTTP API 2.0</a:t>
            </a:r>
          </a:p>
          <a:p>
            <a:pPr lvl="1" algn="l" rtl="0"/>
            <a:r>
              <a:rPr lang="en-US" dirty="0"/>
              <a:t>Multiple applications on the same port</a:t>
            </a:r>
          </a:p>
          <a:p>
            <a:pPr lvl="1" algn="l" rtl="0"/>
            <a:r>
              <a:rPr lang="en-US" dirty="0"/>
              <a:t>New APIs for authentication, throttling, logging, connection limits, certificate binding, response </a:t>
            </a:r>
            <a:r>
              <a:rPr lang="en-US" dirty="0" smtClean="0"/>
              <a:t>caching (all used by IIS 7)</a:t>
            </a:r>
            <a:endParaRPr lang="en-US" dirty="0"/>
          </a:p>
          <a:p>
            <a:pPr algn="l" rtl="0"/>
            <a:endParaRPr lang="en-US" dirty="0"/>
          </a:p>
          <a:p>
            <a:pPr algn="l" rtl="0"/>
            <a:r>
              <a:rPr lang="en-US" dirty="0" err="1"/>
              <a:t>WinHTTP</a:t>
            </a:r>
            <a:endParaRPr lang="en-US" dirty="0"/>
          </a:p>
          <a:p>
            <a:pPr lvl="1" algn="l" rtl="0"/>
            <a:r>
              <a:rPr lang="en-US" dirty="0"/>
              <a:t>Upload up to 2</a:t>
            </a:r>
            <a:r>
              <a:rPr lang="en-US" baseline="30000" dirty="0"/>
              <a:t>64</a:t>
            </a:r>
            <a:r>
              <a:rPr lang="en-US" dirty="0"/>
              <a:t> bytes</a:t>
            </a:r>
          </a:p>
          <a:p>
            <a:pPr lvl="1" algn="l" rtl="0"/>
            <a:r>
              <a:rPr lang="en-US" dirty="0"/>
              <a:t>…Other features</a:t>
            </a:r>
            <a:endParaRPr lang="en-US" baseline="30000" dirty="0"/>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Winsock Enhancements</a:t>
            </a:r>
          </a:p>
        </p:txBody>
      </p:sp>
      <p:sp>
        <p:nvSpPr>
          <p:cNvPr id="54275" name="Rectangle 3"/>
          <p:cNvSpPr>
            <a:spLocks noGrp="1" noChangeArrowheads="1"/>
          </p:cNvSpPr>
          <p:nvPr>
            <p:ph idx="1"/>
          </p:nvPr>
        </p:nvSpPr>
        <p:spPr>
          <a:xfrm>
            <a:off x="381000" y="1411552"/>
            <a:ext cx="8382000" cy="4456605"/>
          </a:xfrm>
        </p:spPr>
        <p:txBody>
          <a:bodyPr/>
          <a:lstStyle/>
          <a:p>
            <a:pPr algn="l" rtl="0">
              <a:lnSpc>
                <a:spcPct val="90000"/>
              </a:lnSpc>
            </a:pPr>
            <a:r>
              <a:rPr lang="en-US" sz="2800" dirty="0"/>
              <a:t>New APIs:</a:t>
            </a:r>
          </a:p>
          <a:p>
            <a:pPr lvl="1" algn="l" rtl="0">
              <a:lnSpc>
                <a:spcPct val="90000"/>
              </a:lnSpc>
            </a:pPr>
            <a:r>
              <a:rPr lang="en-US" sz="2000" i="1" dirty="0" err="1"/>
              <a:t>WsaConnectByName</a:t>
            </a:r>
            <a:r>
              <a:rPr lang="en-US" sz="2000" dirty="0"/>
              <a:t> – for all destination X local addresses</a:t>
            </a:r>
          </a:p>
          <a:p>
            <a:pPr lvl="1" algn="l" rtl="0">
              <a:lnSpc>
                <a:spcPct val="90000"/>
              </a:lnSpc>
            </a:pPr>
            <a:r>
              <a:rPr lang="en-US" sz="2000" i="1" dirty="0" err="1"/>
              <a:t>WsaConnectByList</a:t>
            </a:r>
            <a:endParaRPr lang="en-US" sz="2000" dirty="0"/>
          </a:p>
          <a:p>
            <a:pPr lvl="1" algn="l" rtl="0">
              <a:lnSpc>
                <a:spcPct val="90000"/>
              </a:lnSpc>
            </a:pPr>
            <a:r>
              <a:rPr lang="en-US" sz="2000" dirty="0"/>
              <a:t>…some others</a:t>
            </a:r>
          </a:p>
          <a:p>
            <a:pPr lvl="1" algn="l" rtl="0">
              <a:lnSpc>
                <a:spcPct val="90000"/>
              </a:lnSpc>
            </a:pPr>
            <a:endParaRPr lang="en-US" sz="2000" dirty="0"/>
          </a:p>
          <a:p>
            <a:pPr algn="l" rtl="0">
              <a:lnSpc>
                <a:spcPct val="90000"/>
              </a:lnSpc>
            </a:pPr>
            <a:r>
              <a:rPr lang="en-US" sz="2800" dirty="0"/>
              <a:t>ETW tracing for Winsock events</a:t>
            </a:r>
          </a:p>
          <a:p>
            <a:pPr algn="l" rtl="0">
              <a:lnSpc>
                <a:spcPct val="90000"/>
              </a:lnSpc>
            </a:pPr>
            <a:endParaRPr lang="en-US" sz="2800" dirty="0"/>
          </a:p>
          <a:p>
            <a:pPr algn="l" rtl="0">
              <a:lnSpc>
                <a:spcPct val="90000"/>
              </a:lnSpc>
            </a:pPr>
            <a:r>
              <a:rPr lang="en-US" sz="2800" dirty="0"/>
              <a:t>New kernel-mode socket API (Winsock Kernel)</a:t>
            </a:r>
          </a:p>
          <a:p>
            <a:pPr lvl="1" algn="l" rtl="0">
              <a:lnSpc>
                <a:spcPct val="90000"/>
              </a:lnSpc>
            </a:pPr>
            <a:r>
              <a:rPr lang="en-US" sz="2000" dirty="0"/>
              <a:t>Replaces TDI</a:t>
            </a:r>
          </a:p>
          <a:p>
            <a:pPr lvl="1" algn="l" rtl="0">
              <a:lnSpc>
                <a:spcPct val="90000"/>
              </a:lnSpc>
            </a:pPr>
            <a:r>
              <a:rPr lang="en-US" sz="2000" dirty="0"/>
              <a:t>Much better performance, exposes all new NG TCP/IP stack features</a:t>
            </a:r>
          </a:p>
          <a:p>
            <a:pPr lvl="1" algn="l" rtl="0">
              <a:lnSpc>
                <a:spcPct val="90000"/>
              </a:lnSpc>
            </a:pPr>
            <a:r>
              <a:rPr lang="en-US" sz="2000" dirty="0">
                <a:hlinkClick r:id="rId2"/>
              </a:rPr>
              <a:t>http://blogs.msdn.com/wndp/archive/2006/02/24/538746.aspx</a:t>
            </a:r>
            <a:endParaRPr lang="en-US" sz="2000" dirty="0"/>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NDIS 6.0</a:t>
            </a:r>
          </a:p>
        </p:txBody>
      </p:sp>
      <p:sp>
        <p:nvSpPr>
          <p:cNvPr id="55299" name="Rectangle 3"/>
          <p:cNvSpPr>
            <a:spLocks noGrp="1" noChangeArrowheads="1"/>
          </p:cNvSpPr>
          <p:nvPr>
            <p:ph idx="1"/>
          </p:nvPr>
        </p:nvSpPr>
        <p:spPr>
          <a:xfrm>
            <a:off x="381000" y="1214422"/>
            <a:ext cx="8382000" cy="4792081"/>
          </a:xfrm>
        </p:spPr>
        <p:txBody>
          <a:bodyPr/>
          <a:lstStyle/>
          <a:p>
            <a:pPr algn="l" rtl="0"/>
            <a:r>
              <a:rPr lang="en-US" sz="3200" dirty="0"/>
              <a:t>New offload support</a:t>
            </a:r>
          </a:p>
          <a:p>
            <a:pPr lvl="1" algn="l" rtl="0"/>
            <a:r>
              <a:rPr lang="en-US" sz="2800" dirty="0"/>
              <a:t>Offload IPv6 traffic</a:t>
            </a:r>
          </a:p>
          <a:p>
            <a:pPr lvl="1" algn="l" rtl="0"/>
            <a:r>
              <a:rPr lang="en-US" sz="2800" dirty="0"/>
              <a:t>Checksum offload for IPv6</a:t>
            </a:r>
          </a:p>
          <a:p>
            <a:pPr lvl="1" algn="l" rtl="0"/>
            <a:r>
              <a:rPr lang="en-US" sz="2800" dirty="0"/>
              <a:t>Large send TCP offload (data blocks &gt;64KB)</a:t>
            </a:r>
          </a:p>
          <a:p>
            <a:pPr algn="l" rtl="0"/>
            <a:r>
              <a:rPr lang="en-US" sz="3200" dirty="0"/>
              <a:t>Lightweight filter drivers</a:t>
            </a:r>
          </a:p>
          <a:p>
            <a:pPr lvl="1" algn="l" rtl="0"/>
            <a:r>
              <a:rPr lang="en-US" sz="2800" dirty="0"/>
              <a:t>Replace NDIS intermediate drivers</a:t>
            </a:r>
          </a:p>
          <a:p>
            <a:pPr algn="l" rtl="0"/>
            <a:r>
              <a:rPr lang="en-US" sz="3200" dirty="0"/>
              <a:t>Receive-side scaling</a:t>
            </a:r>
          </a:p>
          <a:p>
            <a:pPr lvl="1" algn="l" rtl="0"/>
            <a:r>
              <a:rPr lang="en-US" sz="2800" dirty="0">
                <a:solidFill>
                  <a:schemeClr val="accent2"/>
                </a:solidFill>
              </a:rPr>
              <a:t>Network adapters no longer serviced by one CPU!</a:t>
            </a:r>
          </a:p>
          <a:p>
            <a:pPr lvl="1" algn="l" rtl="0"/>
            <a:r>
              <a:rPr lang="en-US" sz="2800" dirty="0"/>
              <a:t>(Requires a compatible network adapter)</a:t>
            </a: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Network Awareness API</a:t>
            </a:r>
          </a:p>
        </p:txBody>
      </p:sp>
      <p:sp>
        <p:nvSpPr>
          <p:cNvPr id="56323" name="Rectangle 3"/>
          <p:cNvSpPr>
            <a:spLocks noGrp="1" noChangeArrowheads="1"/>
          </p:cNvSpPr>
          <p:nvPr>
            <p:ph idx="1"/>
          </p:nvPr>
        </p:nvSpPr>
        <p:spPr>
          <a:xfrm>
            <a:off x="381000" y="1411552"/>
            <a:ext cx="8382000" cy="2488374"/>
          </a:xfrm>
        </p:spPr>
        <p:txBody>
          <a:bodyPr/>
          <a:lstStyle/>
          <a:p>
            <a:pPr algn="l" rtl="0"/>
            <a:r>
              <a:rPr lang="en-US" dirty="0"/>
              <a:t>New API for applications:</a:t>
            </a:r>
          </a:p>
          <a:p>
            <a:pPr lvl="1" algn="l" rtl="0"/>
            <a:r>
              <a:rPr lang="en-US" dirty="0"/>
              <a:t>Network detection</a:t>
            </a:r>
          </a:p>
          <a:p>
            <a:pPr lvl="1" algn="l" rtl="0"/>
            <a:r>
              <a:rPr lang="en-US" dirty="0"/>
              <a:t>Connectivity changes (notification)</a:t>
            </a:r>
          </a:p>
          <a:p>
            <a:pPr lvl="1" algn="l" rtl="0"/>
            <a:r>
              <a:rPr lang="en-US" dirty="0"/>
              <a:t>Querying available connections</a:t>
            </a:r>
          </a:p>
          <a:p>
            <a:pPr lvl="1" algn="l" rtl="0"/>
            <a:r>
              <a:rPr lang="en-US" dirty="0"/>
              <a:t>Querying location types (public, private …)</a:t>
            </a:r>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Peer-to-Peer</a:t>
            </a:r>
          </a:p>
        </p:txBody>
      </p:sp>
      <p:sp>
        <p:nvSpPr>
          <p:cNvPr id="59395" name="Rectangle 3"/>
          <p:cNvSpPr>
            <a:spLocks noGrp="1" noChangeArrowheads="1"/>
          </p:cNvSpPr>
          <p:nvPr>
            <p:ph idx="1"/>
          </p:nvPr>
        </p:nvSpPr>
        <p:spPr>
          <a:xfrm>
            <a:off x="381000" y="1411552"/>
            <a:ext cx="8382000" cy="3705630"/>
          </a:xfrm>
        </p:spPr>
        <p:txBody>
          <a:bodyPr/>
          <a:lstStyle/>
          <a:p>
            <a:pPr algn="l" rtl="0"/>
            <a:r>
              <a:rPr lang="en-US" sz="2800" dirty="0"/>
              <a:t>P2P used to be hard</a:t>
            </a:r>
          </a:p>
          <a:p>
            <a:pPr lvl="1" algn="l" rtl="0"/>
            <a:r>
              <a:rPr lang="en-US" sz="2400" dirty="0"/>
              <a:t>Proprietary protocols</a:t>
            </a:r>
          </a:p>
          <a:p>
            <a:pPr lvl="1" algn="l" rtl="0"/>
            <a:r>
              <a:rPr lang="en-US" sz="2400" dirty="0"/>
              <a:t>Location and connection establishment</a:t>
            </a:r>
          </a:p>
          <a:p>
            <a:pPr lvl="1" algn="l" rtl="0"/>
            <a:r>
              <a:rPr lang="en-US" sz="2400" dirty="0"/>
              <a:t>WAN infrastructure</a:t>
            </a:r>
          </a:p>
          <a:p>
            <a:pPr lvl="1" algn="l" rtl="0"/>
            <a:endParaRPr lang="en-US" sz="2400" dirty="0"/>
          </a:p>
          <a:p>
            <a:pPr algn="l" rtl="0"/>
            <a:r>
              <a:rPr lang="en-US" sz="2800" dirty="0"/>
              <a:t>P2P in </a:t>
            </a:r>
            <a:r>
              <a:rPr lang="en-US" sz="2800" dirty="0" smtClean="0"/>
              <a:t>Vista, 2008 Server </a:t>
            </a:r>
            <a:r>
              <a:rPr lang="en-US" sz="2800" dirty="0"/>
              <a:t>and WCF:</a:t>
            </a:r>
          </a:p>
          <a:p>
            <a:pPr lvl="1" algn="l" rtl="0"/>
            <a:r>
              <a:rPr lang="en-US" sz="2400" dirty="0"/>
              <a:t>Peer Name Resolution Protocol (PNRP)</a:t>
            </a:r>
          </a:p>
          <a:p>
            <a:pPr lvl="1" algn="l" rtl="0"/>
            <a:r>
              <a:rPr lang="en-US" sz="2400" dirty="0"/>
              <a:t>People Near Me (PNM)</a:t>
            </a:r>
          </a:p>
          <a:p>
            <a:pPr lvl="1" algn="l" rtl="0"/>
            <a:r>
              <a:rPr lang="en-US" sz="2400" dirty="0"/>
              <a:t>WCF </a:t>
            </a:r>
            <a:r>
              <a:rPr lang="en-US" sz="2400" dirty="0" err="1"/>
              <a:t>PeerChannel</a:t>
            </a:r>
            <a:endParaRPr lang="en-US" sz="2400" dirty="0"/>
          </a:p>
        </p:txBody>
      </p:sp>
      <p:pic>
        <p:nvPicPr>
          <p:cNvPr id="59397" name="Picture 5" descr="Figure 2 Partially Connected Mesh"/>
          <p:cNvPicPr>
            <a:picLocks noChangeAspect="1" noChangeArrowheads="1"/>
          </p:cNvPicPr>
          <p:nvPr/>
        </p:nvPicPr>
        <p:blipFill>
          <a:blip r:embed="rId2"/>
          <a:srcRect/>
          <a:stretch>
            <a:fillRect/>
          </a:stretch>
        </p:blipFill>
        <p:spPr bwMode="auto">
          <a:xfrm>
            <a:off x="6286512" y="738191"/>
            <a:ext cx="2952750" cy="3190875"/>
          </a:xfrm>
          <a:prstGeom prst="rect">
            <a:avLst/>
          </a:prstGeom>
          <a:noFill/>
        </p:spPr>
      </p:pic>
    </p:spTree>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he-IL" dirty="0"/>
          </a:p>
        </p:txBody>
      </p:sp>
      <p:sp>
        <p:nvSpPr>
          <p:cNvPr id="5" name="Text Placeholder 4"/>
          <p:cNvSpPr>
            <a:spLocks noGrp="1"/>
          </p:cNvSpPr>
          <p:nvPr>
            <p:ph type="body" idx="1"/>
          </p:nvPr>
        </p:nvSpPr>
        <p:spPr>
          <a:xfrm>
            <a:off x="722313" y="4152133"/>
            <a:ext cx="7772400" cy="276999"/>
          </a:xfrm>
        </p:spPr>
        <p:txBody>
          <a:bodyPr/>
          <a:lstStyle/>
          <a:p>
            <a:r>
              <a:rPr lang="en-US" dirty="0" smtClean="0"/>
              <a:t>Establishing a P2P Network</a:t>
            </a:r>
            <a:endParaRPr lang="he-IL" dirty="0"/>
          </a:p>
        </p:txBody>
      </p:sp>
      <p:pic>
        <p:nvPicPr>
          <p:cNvPr id="184322" name="Picture 2"/>
          <p:cNvPicPr>
            <a:picLocks noChangeAspect="1" noChangeArrowheads="1"/>
          </p:cNvPicPr>
          <p:nvPr/>
        </p:nvPicPr>
        <p:blipFill>
          <a:blip r:embed="rId2"/>
          <a:srcRect/>
          <a:stretch>
            <a:fillRect/>
          </a:stretch>
        </p:blipFill>
        <p:spPr bwMode="auto">
          <a:xfrm>
            <a:off x="3860145" y="335462"/>
            <a:ext cx="5476875" cy="5353050"/>
          </a:xfrm>
          <a:prstGeom prst="rect">
            <a:avLst/>
          </a:prstGeom>
          <a:noFill/>
          <a:ln w="9525">
            <a:noFill/>
            <a:miter lim="800000"/>
            <a:headEnd/>
            <a:tailEnd/>
          </a:ln>
          <a:effectLst/>
          <a:scene3d>
            <a:camera prst="perspectiveContrastingLeftFacing"/>
            <a:lightRig rig="threePt" dir="t"/>
          </a:scene3d>
        </p:spPr>
      </p:pic>
    </p:spTree>
  </p:cSld>
  <p:clrMapOvr>
    <a:masterClrMapping/>
  </p:clrMapOvr>
  <p:transition>
    <p:cove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Firewall Enhancements</a:t>
            </a:r>
          </a:p>
        </p:txBody>
      </p:sp>
      <p:sp>
        <p:nvSpPr>
          <p:cNvPr id="57347" name="Rectangle 3"/>
          <p:cNvSpPr>
            <a:spLocks noGrp="1" noChangeArrowheads="1"/>
          </p:cNvSpPr>
          <p:nvPr>
            <p:ph idx="1"/>
          </p:nvPr>
        </p:nvSpPr>
        <p:spPr>
          <a:xfrm>
            <a:off x="457200" y="1295400"/>
            <a:ext cx="2746375" cy="1637371"/>
          </a:xfrm>
        </p:spPr>
        <p:txBody>
          <a:bodyPr/>
          <a:lstStyle/>
          <a:p>
            <a:pPr algn="l" rtl="0"/>
            <a:r>
              <a:rPr lang="en-US" sz="2800" dirty="0"/>
              <a:t>Outgoing traffic filtering</a:t>
            </a:r>
          </a:p>
          <a:p>
            <a:pPr algn="l" rtl="0"/>
            <a:r>
              <a:rPr lang="en-US" sz="2800" dirty="0"/>
              <a:t>New MMC snap-in</a:t>
            </a:r>
          </a:p>
        </p:txBody>
      </p:sp>
      <p:pic>
        <p:nvPicPr>
          <p:cNvPr id="57349" name="Picture 5"/>
          <p:cNvPicPr>
            <a:picLocks noChangeAspect="1" noChangeArrowheads="1"/>
          </p:cNvPicPr>
          <p:nvPr/>
        </p:nvPicPr>
        <p:blipFill>
          <a:blip r:embed="rId2"/>
          <a:srcRect/>
          <a:stretch>
            <a:fillRect/>
          </a:stretch>
        </p:blipFill>
        <p:spPr bwMode="auto">
          <a:xfrm>
            <a:off x="3419475" y="928670"/>
            <a:ext cx="5505450" cy="5197475"/>
          </a:xfrm>
          <a:prstGeom prst="rect">
            <a:avLst/>
          </a:prstGeom>
          <a:noFill/>
          <a:ln w="9525" algn="ctr">
            <a:noFill/>
            <a:miter lim="800000"/>
            <a:headEnd/>
            <a:tailEnd/>
          </a:ln>
          <a:effectLst/>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1.4|9.5|1.5|1|2.3"/>
</p:tagLst>
</file>

<file path=ppt/theme/theme1.xml><?xml version="1.0" encoding="utf-8"?>
<a:theme xmlns:a="http://schemas.openxmlformats.org/drawingml/2006/main" name="sela">
  <a:themeElements>
    <a:clrScheme name="SelaYouniversity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SelaYouniversit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e-IL" sz="1600" b="1" i="0" u="none" strike="noStrike" cap="none" normalizeH="0" baseline="0" smtClean="0">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e-IL" sz="1600" b="1" i="0" u="none" strike="noStrike" cap="none" normalizeH="0" baseline="0" smtClean="0">
            <a:solidFill>
              <a:schemeClr val="tx1"/>
            </a:solidFill>
            <a:effectLst/>
            <a:latin typeface="Arial" charset="0"/>
            <a:cs typeface="Arial" charset="0"/>
          </a:defRPr>
        </a:defPPr>
      </a:lstStyle>
    </a:lnDef>
  </a:objectDefaults>
  <a:extraClrSchemeLst>
    <a:extraClrScheme>
      <a:clrScheme name="SelaYouniversity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SelaYouniversity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SelaYouniversity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igratingMCPP2CPPCLI">
  <a:themeElements>
    <a:clrScheme name="MigratingMCPP2CPPCLI 1">
      <a:dk1>
        <a:srgbClr val="000000"/>
      </a:dk1>
      <a:lt1>
        <a:srgbClr val="FFFFFF"/>
      </a:lt1>
      <a:dk2>
        <a:srgbClr val="00478E"/>
      </a:dk2>
      <a:lt2>
        <a:srgbClr val="FFCC29"/>
      </a:lt2>
      <a:accent1>
        <a:srgbClr val="FCEB98"/>
      </a:accent1>
      <a:accent2>
        <a:srgbClr val="EC773C"/>
      </a:accent2>
      <a:accent3>
        <a:srgbClr val="AAB1C6"/>
      </a:accent3>
      <a:accent4>
        <a:srgbClr val="DADADA"/>
      </a:accent4>
      <a:accent5>
        <a:srgbClr val="FDF3CA"/>
      </a:accent5>
      <a:accent6>
        <a:srgbClr val="D66B35"/>
      </a:accent6>
      <a:hlink>
        <a:srgbClr val="50B72B"/>
      </a:hlink>
      <a:folHlink>
        <a:srgbClr val="569EE0"/>
      </a:folHlink>
    </a:clrScheme>
    <a:fontScheme name="MigratingMCPP2CPPCL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2">
                <a:gamma/>
                <a:shade val="56078"/>
                <a:invGamma/>
              </a:schemeClr>
            </a:gs>
            <a:gs pos="50000">
              <a:schemeClr val="accent2"/>
            </a:gs>
            <a:gs pos="100000">
              <a:schemeClr val="accent2">
                <a:gamma/>
                <a:shade val="56078"/>
                <a:invGamma/>
              </a:schemeClr>
            </a:gs>
          </a:gsLst>
          <a:lin ang="2700000" scaled="1"/>
        </a:gradFill>
        <a:ln w="12700" cap="flat" cmpd="sng" algn="ctr">
          <a:solidFill>
            <a:schemeClr val="accent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e-IL"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defRPr>
        </a:defPPr>
      </a:lstStyle>
    </a:spDef>
    <a:lnDef>
      <a:spPr bwMode="auto">
        <a:xfrm>
          <a:off x="0" y="0"/>
          <a:ext cx="1" cy="1"/>
        </a:xfrm>
        <a:custGeom>
          <a:avLst/>
          <a:gdLst/>
          <a:ahLst/>
          <a:cxnLst/>
          <a:rect l="0" t="0" r="0" b="0"/>
          <a:pathLst/>
        </a:custGeom>
        <a:gradFill rotWithShape="0">
          <a:gsLst>
            <a:gs pos="0">
              <a:schemeClr val="accent2">
                <a:gamma/>
                <a:shade val="56078"/>
                <a:invGamma/>
              </a:schemeClr>
            </a:gs>
            <a:gs pos="50000">
              <a:schemeClr val="accent2"/>
            </a:gs>
            <a:gs pos="100000">
              <a:schemeClr val="accent2">
                <a:gamma/>
                <a:shade val="56078"/>
                <a:invGamma/>
              </a:schemeClr>
            </a:gs>
          </a:gsLst>
          <a:lin ang="2700000" scaled="1"/>
        </a:gradFill>
        <a:ln w="12700" cap="flat" cmpd="sng" algn="ctr">
          <a:solidFill>
            <a:schemeClr val="accent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e-IL"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defRPr>
        </a:defPPr>
      </a:lstStyle>
    </a:lnDef>
  </a:objectDefaults>
  <a:extraClrSchemeLst>
    <a:extraClrScheme>
      <a:clrScheme name="MigratingMCPP2CPPCLI 1">
        <a:dk1>
          <a:srgbClr val="000000"/>
        </a:dk1>
        <a:lt1>
          <a:srgbClr val="FFFFFF"/>
        </a:lt1>
        <a:dk2>
          <a:srgbClr val="00478E"/>
        </a:dk2>
        <a:lt2>
          <a:srgbClr val="FFCC29"/>
        </a:lt2>
        <a:accent1>
          <a:srgbClr val="FCEB98"/>
        </a:accent1>
        <a:accent2>
          <a:srgbClr val="EC773C"/>
        </a:accent2>
        <a:accent3>
          <a:srgbClr val="AAB1C6"/>
        </a:accent3>
        <a:accent4>
          <a:srgbClr val="DADADA"/>
        </a:accent4>
        <a:accent5>
          <a:srgbClr val="FDF3CA"/>
        </a:accent5>
        <a:accent6>
          <a:srgbClr val="D66B35"/>
        </a:accent6>
        <a:hlink>
          <a:srgbClr val="50B72B"/>
        </a:hlink>
        <a:folHlink>
          <a:srgbClr val="569EE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inServer_2008_Template">
  <a:themeElements>
    <a:clrScheme name="Custom 15">
      <a:dk1>
        <a:srgbClr val="000000"/>
      </a:dk1>
      <a:lt1>
        <a:srgbClr val="5F5F5F"/>
      </a:lt1>
      <a:dk2>
        <a:srgbClr val="5F5F5F"/>
      </a:dk2>
      <a:lt2>
        <a:srgbClr val="FFFFFF"/>
      </a:lt2>
      <a:accent1>
        <a:srgbClr val="FFC000"/>
      </a:accent1>
      <a:accent2>
        <a:srgbClr val="3497AE"/>
      </a:accent2>
      <a:accent3>
        <a:srgbClr val="DF8045"/>
      </a:accent3>
      <a:accent4>
        <a:srgbClr val="7DCC2E"/>
      </a:accent4>
      <a:accent5>
        <a:srgbClr val="FF9929"/>
      </a:accent5>
      <a:accent6>
        <a:srgbClr val="7D3DA1"/>
      </a:accent6>
      <a:hlink>
        <a:srgbClr val="0070C0"/>
      </a:hlink>
      <a:folHlink>
        <a:srgbClr val="F0ED7B"/>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wrap="none" rtlCol="0">
        <a:spAutoFit/>
      </a:bodyPr>
      <a:lstStyle>
        <a:defPPr>
          <a:defRPr sz="4000" dirty="0" err="1" smtClean="0">
            <a:solidFill>
              <a:schemeClr val="bg1"/>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elaYouniversity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themeOverride>
</file>

<file path=docProps/app.xml><?xml version="1.0" encoding="utf-8"?>
<Properties xmlns="http://schemas.openxmlformats.org/officeDocument/2006/extended-properties" xmlns:vt="http://schemas.openxmlformats.org/officeDocument/2006/docPropsVTypes">
  <Template>Introduction to CPP_CLI</Template>
  <TotalTime>15315</TotalTime>
  <Words>7134</Words>
  <Application>Microsoft Office PowerPoint</Application>
  <PresentationFormat>On-screen Show (4:3)</PresentationFormat>
  <Paragraphs>1186</Paragraphs>
  <Slides>130</Slides>
  <Notes>19</Notes>
  <HiddenSlides>4</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130</vt:i4>
      </vt:variant>
    </vt:vector>
  </HeadingPairs>
  <TitlesOfParts>
    <vt:vector size="135" baseType="lpstr">
      <vt:lpstr>sela</vt:lpstr>
      <vt:lpstr>MigratingMCPP2CPPCLI</vt:lpstr>
      <vt:lpstr>WinServer_2008_Template</vt:lpstr>
      <vt:lpstr>צילום של Photo Editor</vt:lpstr>
      <vt:lpstr>Visio</vt:lpstr>
      <vt:lpstr>Windows Server 2008 for Developers</vt:lpstr>
      <vt:lpstr>Slide 2</vt:lpstr>
      <vt:lpstr>Slide 3</vt:lpstr>
      <vt:lpstr>Time Planning</vt:lpstr>
      <vt:lpstr>Agenda</vt:lpstr>
      <vt:lpstr>Editions</vt:lpstr>
      <vt:lpstr>Release Progress</vt:lpstr>
      <vt:lpstr>Key Changes</vt:lpstr>
      <vt:lpstr>DSI, DFO, TCO, ROI</vt:lpstr>
      <vt:lpstr>So, You Want to Make IT Happy? It's Fairly Simple Really</vt:lpstr>
      <vt:lpstr> Windows Vista &amp; 2008 Server The Biggest Release of Windows Ever</vt:lpstr>
      <vt:lpstr>Key Changes Redesign</vt:lpstr>
      <vt:lpstr>Key Changes Architecture</vt:lpstr>
      <vt:lpstr>Key Changes Security</vt:lpstr>
      <vt:lpstr>Key Changes Development</vt:lpstr>
      <vt:lpstr>Lecture Structure</vt:lpstr>
      <vt:lpstr>Accessibility from Managed Code</vt:lpstr>
      <vt:lpstr>Application Restart and Recovery</vt:lpstr>
      <vt:lpstr>Motivation</vt:lpstr>
      <vt:lpstr>Application Recovery</vt:lpstr>
      <vt:lpstr>DEMO</vt:lpstr>
      <vt:lpstr>RM Aware Installation Scenario</vt:lpstr>
      <vt:lpstr>Make Your App RM Friendly</vt:lpstr>
      <vt:lpstr>Guidelines for Installers</vt:lpstr>
      <vt:lpstr>Guidelines for Applications</vt:lpstr>
      <vt:lpstr>Guidelines for Applications</vt:lpstr>
      <vt:lpstr>Demo</vt:lpstr>
      <vt:lpstr>Kernel Transaction Manager</vt:lpstr>
      <vt:lpstr>Motivation</vt:lpstr>
      <vt:lpstr>Why Transactions?</vt:lpstr>
      <vt:lpstr>What is a Transaction?</vt:lpstr>
      <vt:lpstr>The Kernel Transaction Object</vt:lpstr>
      <vt:lpstr>Using the KTM</vt:lpstr>
      <vt:lpstr>Participating in MSDTC Transaction</vt:lpstr>
      <vt:lpstr>TxF – Improving NTFS</vt:lpstr>
      <vt:lpstr>TxF Scenarios</vt:lpstr>
      <vt:lpstr>Transactional Locking (Read-Committed Isolation)</vt:lpstr>
      <vt:lpstr>Transacted File Handles</vt:lpstr>
      <vt:lpstr>DEMO</vt:lpstr>
      <vt:lpstr>Notes on Transactional NTFS</vt:lpstr>
      <vt:lpstr>Gotchas</vt:lpstr>
      <vt:lpstr>TxR (Registry)</vt:lpstr>
      <vt:lpstr>Write Your Own Transaction Manager &amp; Resource Manager</vt:lpstr>
      <vt:lpstr>Adding Things Up</vt:lpstr>
      <vt:lpstr>Threading and synchronization</vt:lpstr>
      <vt:lpstr>Motivation</vt:lpstr>
      <vt:lpstr>Multimedia Class Scheduler Service</vt:lpstr>
      <vt:lpstr>Registry Settings</vt:lpstr>
      <vt:lpstr>Multimedia Class Scheduler Service</vt:lpstr>
      <vt:lpstr>Multimedia Class Scheduler Service </vt:lpstr>
      <vt:lpstr>Registry Settings</vt:lpstr>
      <vt:lpstr>Demo</vt:lpstr>
      <vt:lpstr>Real-Time Thread Scheduling</vt:lpstr>
      <vt:lpstr>Thread Ordering Service</vt:lpstr>
      <vt:lpstr>Thread Ordering Service</vt:lpstr>
      <vt:lpstr>Thread Ordering Group</vt:lpstr>
      <vt:lpstr>CPU Cycle Counting</vt:lpstr>
      <vt:lpstr>CPU Cycle Counting</vt:lpstr>
      <vt:lpstr>Windows Synchronization Objects</vt:lpstr>
      <vt:lpstr>One-Time Initialization</vt:lpstr>
      <vt:lpstr>Why Use One-Time Initialization </vt:lpstr>
      <vt:lpstr>Conditional Variables</vt:lpstr>
      <vt:lpstr>Slim Reader-Writer Lock (SRWL)</vt:lpstr>
      <vt:lpstr>Deadlock and Synchronization Diagnostics</vt:lpstr>
      <vt:lpstr>Two Threads Waiting for Two Objects</vt:lpstr>
      <vt:lpstr>Wait Chain Traversal</vt:lpstr>
      <vt:lpstr>Wait Chain Traversal</vt:lpstr>
      <vt:lpstr>DEMO</vt:lpstr>
      <vt:lpstr>System Optimizations</vt:lpstr>
      <vt:lpstr>ReadyBoost</vt:lpstr>
      <vt:lpstr>ReadyBoot</vt:lpstr>
      <vt:lpstr>ReadyDrive</vt:lpstr>
      <vt:lpstr>SuperFetch</vt:lpstr>
      <vt:lpstr>Services Shutdown</vt:lpstr>
      <vt:lpstr>Power Management</vt:lpstr>
      <vt:lpstr>I/O Optimizations</vt:lpstr>
      <vt:lpstr>Thread I/O Priorities</vt:lpstr>
      <vt:lpstr>Improve System Responsiveness</vt:lpstr>
      <vt:lpstr>Demo</vt:lpstr>
      <vt:lpstr>I/O Bandwidth Reservation</vt:lpstr>
      <vt:lpstr>Cancelable I/O</vt:lpstr>
      <vt:lpstr>Cancelable I/O</vt:lpstr>
      <vt:lpstr>Cancelable I/O</vt:lpstr>
      <vt:lpstr>UI Support for Cancelable I/O</vt:lpstr>
      <vt:lpstr>VistA &amp; Server 2008 Network Stack</vt:lpstr>
      <vt:lpstr>What’s New in Networking?</vt:lpstr>
      <vt:lpstr>Next Generation TCP/IP Stack</vt:lpstr>
      <vt:lpstr>Next Generation TCP/IP Stack</vt:lpstr>
      <vt:lpstr>Next Generation TCP/IP Stack</vt:lpstr>
      <vt:lpstr>Next Generation TCP/IP Stack</vt:lpstr>
      <vt:lpstr>SMB2: Improved Data Streaming Parallel Read/Write Requests</vt:lpstr>
      <vt:lpstr>SMB2: Decreased Chattiness Less Roundtrips for the Same Data</vt:lpstr>
      <vt:lpstr>Web Access APIs Enhancements</vt:lpstr>
      <vt:lpstr>Winsock Enhancements</vt:lpstr>
      <vt:lpstr>NDIS 6.0</vt:lpstr>
      <vt:lpstr>Network Awareness API</vt:lpstr>
      <vt:lpstr>Peer-to-Peer</vt:lpstr>
      <vt:lpstr>DEMO</vt:lpstr>
      <vt:lpstr>Firewall Enhancements</vt:lpstr>
      <vt:lpstr>Network Access Protection How It Works</vt:lpstr>
      <vt:lpstr>Task Scheduler 2.0</vt:lpstr>
      <vt:lpstr>Motivation</vt:lpstr>
      <vt:lpstr>The New Task Scheduler</vt:lpstr>
      <vt:lpstr>Task Scheduler MMC Snap-In</vt:lpstr>
      <vt:lpstr>Configuration Settings</vt:lpstr>
      <vt:lpstr>Demo</vt:lpstr>
      <vt:lpstr>Custom Task Handler</vt:lpstr>
      <vt:lpstr>Microsoft Management Console 3.0</vt:lpstr>
      <vt:lpstr>Motivation</vt:lpstr>
      <vt:lpstr>MMC and Snap-Ins</vt:lpstr>
      <vt:lpstr>Managed Snap-Ins with MMC 3.0</vt:lpstr>
      <vt:lpstr>DEMO</vt:lpstr>
      <vt:lpstr>IIS 7.0</vt:lpstr>
      <vt:lpstr>Motivation</vt:lpstr>
      <vt:lpstr>IIS Architecture</vt:lpstr>
      <vt:lpstr>IIS 7.0</vt:lpstr>
      <vt:lpstr>Configuration</vt:lpstr>
      <vt:lpstr>Administration</vt:lpstr>
      <vt:lpstr>IIS Manager</vt:lpstr>
      <vt:lpstr>Programmability</vt:lpstr>
      <vt:lpstr>Extensibility</vt:lpstr>
      <vt:lpstr>Tracing</vt:lpstr>
      <vt:lpstr>Usage Examples</vt:lpstr>
      <vt:lpstr>Demo</vt:lpstr>
      <vt:lpstr>Summary</vt:lpstr>
      <vt:lpstr>Summary</vt:lpstr>
      <vt:lpstr>Windows Vista and Server 2008 Better Together</vt:lpstr>
      <vt:lpstr>Take the Next Step</vt:lpstr>
      <vt:lpstr>Slide 129</vt:lpstr>
      <vt:lpstr>Thank You!</vt:lpstr>
    </vt:vector>
  </TitlesOfParts>
  <Company>Sela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Server 2008</dc:title>
  <dc:subject>Chapter 01 - Introduction</dc:subject>
  <dc:creator>Sasha Goldshtein</dc:creator>
  <cp:lastModifiedBy>v-yifath</cp:lastModifiedBy>
  <cp:revision>227</cp:revision>
  <dcterms:created xsi:type="dcterms:W3CDTF">2007-03-29T15:15:15Z</dcterms:created>
  <dcterms:modified xsi:type="dcterms:W3CDTF">2008-02-24T15:21:16Z</dcterms:modified>
</cp:coreProperties>
</file>