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16" r:id="rId5"/>
    <p:sldId id="257" r:id="rId6"/>
    <p:sldId id="494" r:id="rId7"/>
    <p:sldId id="430" r:id="rId8"/>
    <p:sldId id="489" r:id="rId9"/>
    <p:sldId id="532" r:id="rId10"/>
    <p:sldId id="533" r:id="rId11"/>
    <p:sldId id="534" r:id="rId12"/>
    <p:sldId id="535" r:id="rId13"/>
    <p:sldId id="521" r:id="rId14"/>
    <p:sldId id="530" r:id="rId15"/>
    <p:sldId id="522" r:id="rId16"/>
    <p:sldId id="546" r:id="rId17"/>
    <p:sldId id="547" r:id="rId18"/>
    <p:sldId id="339" r:id="rId19"/>
    <p:sldId id="356" r:id="rId20"/>
    <p:sldId id="525" r:id="rId21"/>
    <p:sldId id="419" r:id="rId22"/>
    <p:sldId id="452" r:id="rId23"/>
    <p:sldId id="457" r:id="rId24"/>
    <p:sldId id="407" r:id="rId25"/>
    <p:sldId id="409" r:id="rId26"/>
    <p:sldId id="448" r:id="rId27"/>
    <p:sldId id="456" r:id="rId28"/>
    <p:sldId id="526" r:id="rId29"/>
    <p:sldId id="528" r:id="rId30"/>
    <p:sldId id="512" r:id="rId31"/>
    <p:sldId id="513" r:id="rId32"/>
    <p:sldId id="514" r:id="rId33"/>
    <p:sldId id="515" r:id="rId34"/>
    <p:sldId id="524" r:id="rId35"/>
    <p:sldId id="310" r:id="rId36"/>
    <p:sldId id="542" r:id="rId37"/>
    <p:sldId id="543" r:id="rId38"/>
    <p:sldId id="544" r:id="rId39"/>
    <p:sldId id="545" r:id="rId40"/>
  </p:sldIdLst>
  <p:sldSz cx="9144000" cy="6858000" type="screen4x3"/>
  <p:notesSz cx="6858000" cy="9723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egoe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clrMru>
    <a:srgbClr val="777777"/>
    <a:srgbClr val="DDDDDD"/>
    <a:srgbClr val="FFFFFF"/>
    <a:srgbClr val="D06800"/>
    <a:srgbClr val="BC5E00"/>
    <a:srgbClr val="FF9933"/>
    <a:srgbClr val="22233A"/>
    <a:srgbClr val="6BC795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72" autoAdjust="0"/>
    <p:restoredTop sz="82604" autoAdjust="0"/>
  </p:normalViewPr>
  <p:slideViewPr>
    <p:cSldViewPr snapToGrid="0">
      <p:cViewPr varScale="1">
        <p:scale>
          <a:sx n="90" d="100"/>
          <a:sy n="90" d="100"/>
        </p:scale>
        <p:origin x="-558" y="-108"/>
      </p:cViewPr>
      <p:guideLst>
        <p:guide orient="horz" pos="1322"/>
        <p:guide orient="horz" pos="142"/>
        <p:guide orient="horz" pos="890"/>
        <p:guide orient="horz" pos="1198"/>
        <p:guide orient="horz" pos="1486"/>
        <p:guide pos="404"/>
        <p:guide pos="242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046" y="-102"/>
      </p:cViewPr>
      <p:guideLst>
        <p:guide orient="horz" pos="306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latin typeface="Segoe Semibold" pitchFamily="34" charset="0"/>
              </a:defRPr>
            </a:lvl1pPr>
          </a:lstStyle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979F4138-34A2-467D-B897-4BA661B4E1A1}" type="datetime8">
              <a:rPr lang="en-US"/>
              <a:pPr/>
              <a:t>8/20/2008 12:40 PM</a:t>
            </a:fld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266"/>
            <a:ext cx="6184900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cs typeface="Arial" charset="0"/>
              </a:defRPr>
            </a:lvl1pPr>
          </a:lstStyle>
          <a:p>
            <a:r>
              <a:rPr lang="en-US"/>
              <a:t>© 2006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246814" y="9237266"/>
            <a:ext cx="611187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Segoe Semibold" pitchFamily="34" charset="0"/>
              </a:defRPr>
            </a:lvl1pPr>
          </a:lstStyle>
          <a:p>
            <a:fld id="{602E7EBA-5203-4539-AA94-BDB080927A80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DE316C3-072B-4BC8-A575-75EA3379B723}" type="datetime8">
              <a:rPr lang="en-US"/>
              <a:pPr/>
              <a:t>8/20/2008 12:40 PM</a:t>
            </a:fld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0925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633"/>
            <a:ext cx="5486400" cy="437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48680"/>
            <a:ext cx="5667375" cy="37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cs typeface="Arial" charset="0"/>
              </a:defRPr>
            </a:lvl1pPr>
          </a:lstStyle>
          <a:p>
            <a:r>
              <a:rPr lang="en-US"/>
              <a:t>© 2006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9" y="9235578"/>
            <a:ext cx="1273175" cy="48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E3661FA-0E73-489B-9A39-E8A8F6E89CFF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FB3CE14-7FAA-4BC1-BCED-02D11BD241BF}" type="datetime8">
              <a:rPr lang="en-US"/>
              <a:pPr/>
              <a:t>8/20/2008 12:40 PM</a:t>
            </a:fld>
            <a:endParaRPr lang="en-US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F511682-1E51-4CB0-B361-1BAB8B311FB1}" type="datetime8">
              <a:rPr lang="en-US"/>
              <a:pPr/>
              <a:t>8/20/2008 12:40 PM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DE866F6-9A7C-47AD-A7BE-FB3A77FE9AD4}" type="datetime8">
              <a:rPr lang="en-US"/>
              <a:pPr/>
              <a:t>8/20/2008 12:40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 2006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63B7F-C232-41F1-BACA-68CEAEA6761E}" type="slidenum">
              <a:rPr lang="en-US"/>
              <a:pPr/>
              <a:t>2</a:t>
            </a:fld>
            <a:endParaRPr lang="en-US"/>
          </a:p>
        </p:txBody>
      </p:sp>
      <p:sp>
        <p:nvSpPr>
          <p:cNvPr id="48138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9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E243B-E489-4C9E-80D6-A40163A0E692}" type="slidenum">
              <a:rPr lang="en-US"/>
              <a:pPr/>
              <a:t>22</a:t>
            </a:fld>
            <a:endParaRPr lang="en-US"/>
          </a:p>
        </p:txBody>
      </p:sp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5583239" y="9235578"/>
            <a:ext cx="1273175" cy="48617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071FB39-0EB9-4A84-A6BD-18ED88587514}" type="slidenum">
              <a:rPr lang="en-US" altLang="en-US" sz="1200">
                <a:latin typeface="Times New Roman" pitchFamily="18" charset="0"/>
                <a:cs typeface="+mn-cs"/>
              </a:rPr>
              <a:pPr algn="r">
                <a:defRPr/>
              </a:pPr>
              <a:t>22</a:t>
            </a:fld>
            <a:endParaRPr lang="en-US" altLang="en-US" sz="1200">
              <a:latin typeface="Times New Roman" pitchFamily="18" charset="0"/>
              <a:cs typeface="+mn-cs"/>
            </a:endParaRPr>
          </a:p>
        </p:txBody>
      </p:sp>
      <p:sp>
        <p:nvSpPr>
          <p:cNvPr id="4" name="Notizenplatzhalt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B8B9FA8-D3A5-4C41-8B98-6BE67BF15B4F}" type="datetime8">
              <a:rPr lang="en-US"/>
              <a:pPr/>
              <a:t>8/20/2008 12:40 PM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3008"/>
          <p:cNvSpPr>
            <a:spLocks noGrp="1" noRot="1" noChangeAspect="1" noTextEdit="1"/>
          </p:cNvSpPr>
          <p:nvPr>
            <p:ph type="sldImg"/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5056"/>
          <p:cNvSpPr>
            <a:spLocks noGrp="1" noRot="1" noChangeAspect="1" noTextEdit="1"/>
          </p:cNvSpPr>
          <p:nvPr>
            <p:ph type="sldImg"/>
          </p:nvPr>
        </p:nvSpPr>
        <p:spPr>
          <a:ln cap="flat"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BBC8843-9853-43BB-866E-0AD103DDEDE9}" type="datetime8">
              <a:rPr lang="en-US"/>
              <a:pPr/>
              <a:t>8/20/2008 12:40 PM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eaLnBrk="1" hangingPunct="1"/>
            <a:r>
              <a:rPr lang="en-US"/>
              <a:t>© 2006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84DF1-18CC-4CB9-B563-34DE5BD576AC}" type="slidenum">
              <a:rPr lang="en-US"/>
              <a:pPr/>
              <a:t>32</a:t>
            </a:fld>
            <a:endParaRPr lang="en-US"/>
          </a:p>
        </p:txBody>
      </p:sp>
      <p:sp>
        <p:nvSpPr>
          <p:cNvPr id="3614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E316C3-072B-4BC8-A575-75EA3379B723}" type="datetime8">
              <a:rPr lang="en-US" smtClean="0"/>
              <a:pPr/>
              <a:t>8/20/2008 12:40 PM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2006 Microsoft Corporation. All rights reserved.</a:t>
            </a:r>
          </a:p>
          <a:p>
            <a:r>
              <a:rPr lang="en-US" smtClean="0"/>
              <a:t>This presentation is for informational purposes only. Microsoft makes no warranties, express or implied, in this summary.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661FA-0E73-489B-9A39-E8A8F6E89CF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C16F4-0A5B-498F-A5BF-DA1B382874A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998538" y="728663"/>
            <a:ext cx="4860925" cy="3646487"/>
          </a:xfrm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000" lnSpcReduction="20000"/>
          </a:bodyPr>
          <a:lstStyle/>
          <a:p>
            <a:endParaRPr lang="de-DE" dirty="0" smtClean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3945C-E7C9-4012-900F-CD5B3A355262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alpha val="100000"/>
                  </a:schemeClr>
                </a:solidFill>
                <a:latin typeface="Times New Roman"/>
              </a:defRPr>
            </a:lvl1pPr>
          </a:lstStyle>
          <a:p>
            <a:fld id="{46F3B640-E8B4-4453-9056-0375A29F87AE}" type="slidenum">
              <a:rPr lang="de-DE"/>
              <a:pPr/>
              <a:t>6</a:t>
            </a:fld>
            <a:endParaRPr lang="en-US"/>
          </a:p>
        </p:txBody>
      </p:sp>
      <p:sp>
        <p:nvSpPr>
          <p:cNvPr id="6" name="Shape 5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>
                    <a:alpha val="100000"/>
                  </a:schemeClr>
                </a:solidFill>
                <a:latin typeface="Franklin Gothic Medium"/>
                <a:cs typeface="Arial"/>
              </a:defRPr>
            </a:lvl1pPr>
          </a:lstStyle>
          <a:p>
            <a:r>
              <a:rPr lang="en-US"/>
              <a:t>© 2002 Microsoft Corporation. All rights reserved.</a:t>
            </a:r>
            <a:endParaRPr lang="de-DE"/>
          </a:p>
          <a:p>
            <a:r>
              <a:rPr lang="en-US"/>
              <a:t>This presentation is for informational purposes only. Microsoft makes no warranties, express or implied, in this summary.</a:t>
            </a:r>
            <a:endParaRPr lang="en-US" sz="1200">
              <a:latin typeface="Times New Roman"/>
            </a:endParaRPr>
          </a:p>
        </p:txBody>
      </p:sp>
      <p:sp>
        <p:nvSpPr>
          <p:cNvPr id="203778" name="Rectangle 203777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8538" y="728663"/>
            <a:ext cx="4860925" cy="364648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sp>
      <p:sp>
        <p:nvSpPr>
          <p:cNvPr id="203779" name="Rectangle 20377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618633"/>
            <a:ext cx="5486400" cy="437554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30000"/>
              </a:spcBef>
              <a:spcAft>
                <a:spcPct val="0"/>
              </a:spcAft>
            </a:pPr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© 2002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8C2811-2AE0-4EC5-888B-875797C19F7E}" type="slidenum">
              <a:rPr lang="en-US"/>
              <a:pPr/>
              <a:t>7</a:t>
            </a:fld>
            <a:endParaRPr lang="en-US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5488"/>
            <a:ext cx="4845050" cy="3633787"/>
          </a:xfrm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98376"/>
            <a:ext cx="5029200" cy="4358666"/>
          </a:xfrm>
          <a:noFill/>
          <a:ln/>
        </p:spPr>
        <p:txBody>
          <a:bodyPr/>
          <a:lstStyle/>
          <a:p>
            <a:pPr eaLnBrk="1" hangingPunct="1"/>
            <a:endParaRPr lang="de-DE" b="1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© 2002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C7EA0-1DB4-4C6E-B16E-23E663C0A7A7}" type="slidenum">
              <a:rPr lang="en-US"/>
              <a:pPr/>
              <a:t>8</a:t>
            </a:fld>
            <a:endParaRPr lang="en-US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8063" y="725488"/>
            <a:ext cx="4845050" cy="3633787"/>
          </a:xfrm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98376"/>
            <a:ext cx="5029200" cy="4358666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© 2002 Microsoft Corporation. All rights reserved.</a:t>
            </a:r>
          </a:p>
          <a:p>
            <a:r>
              <a:rPr lang="en-US"/>
              <a:t>This presentation is for informational purposes only. Microsoft makes no warranties, express or implied, in this summary.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2867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D3180-C580-4914-AD40-A25131CCD2A6}" type="slidenum">
              <a:rPr lang="en-US"/>
              <a:pPr/>
              <a:t>9</a:t>
            </a:fld>
            <a:endParaRPr lang="en-US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3213" y="484188"/>
            <a:ext cx="2700337" cy="2027237"/>
          </a:xfrm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87451"/>
            <a:ext cx="5981700" cy="6364125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">
    <p:bg>
      <p:bgPr>
        <a:blipFill dpi="0" rotWithShape="0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18433"/>
          <p:cNvSpPr>
            <a:spLocks noGrp="1" noChangeArrowheads="1"/>
          </p:cNvSpPr>
          <p:nvPr>
            <p:ph type="ctrTitle"/>
          </p:nvPr>
        </p:nvSpPr>
        <p:spPr>
          <a:xfrm>
            <a:off x="727075" y="1414463"/>
            <a:ext cx="7843838" cy="14097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8435" name="Shape 18434"/>
          <p:cNvSpPr>
            <a:spLocks noGrp="1" noChangeArrowheads="1"/>
          </p:cNvSpPr>
          <p:nvPr>
            <p:ph type="subTitle" idx="1"/>
          </p:nvPr>
        </p:nvSpPr>
        <p:spPr>
          <a:xfrm>
            <a:off x="727075" y="4094163"/>
            <a:ext cx="8035925" cy="530225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/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pic>
        <p:nvPicPr>
          <p:cNvPr id="18446" name="Rectangle 184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113" y="5643563"/>
            <a:ext cx="2889250" cy="968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69088" y="228600"/>
            <a:ext cx="2093912" cy="34004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82588" y="228600"/>
            <a:ext cx="6134100" cy="34004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bull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130175"/>
            <a:ext cx="2413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7350" y="1414463"/>
            <a:ext cx="4129088" cy="2214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68838" y="1414463"/>
            <a:ext cx="4129087" cy="2214562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>
            <a:lvl1pPr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Shap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5" y="1287369"/>
            <a:ext cx="8363137" cy="1527549"/>
          </a:xfrm>
          <a:ln algn="ctr"/>
        </p:spPr>
        <p:txBody>
          <a:bodyPr anchor="ctr"/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66245" y="4788927"/>
            <a:ext cx="8035925" cy="397032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Wingdings 2" pitchFamily="18" charset="2"/>
              <a:buNone/>
              <a:defRPr sz="2200" baseline="0"/>
            </a:lvl1pPr>
          </a:lstStyle>
          <a:p>
            <a:r>
              <a:rPr lang="en-US" dirty="0"/>
              <a:t>Click to edit Master subtitle </a:t>
            </a:r>
            <a:r>
              <a:rPr lang="en-US" dirty="0" smtClean="0"/>
              <a:t>style</a:t>
            </a:r>
          </a:p>
        </p:txBody>
      </p:sp>
      <p:pic>
        <p:nvPicPr>
          <p:cNvPr id="18445" name="Picture 13" descr="MSOfficeLogo-h-BL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227888" y="122238"/>
            <a:ext cx="1719262" cy="5762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588" y="228600"/>
            <a:ext cx="8380412" cy="535531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2588" y="1414463"/>
            <a:ext cx="4113212" cy="221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14463"/>
            <a:ext cx="4114800" cy="2214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228600"/>
            <a:ext cx="838041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Title Slide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156" y="1112711"/>
            <a:ext cx="8380412" cy="206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pic>
        <p:nvPicPr>
          <p:cNvPr id="1035" name="Picture 11" descr="bullet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96400" y="130175"/>
            <a:ext cx="241300" cy="241300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Segoe Semibold" pitchFamily="34" charset="0"/>
        </a:defRPr>
      </a:lvl9pPr>
    </p:titleStyle>
    <p:bodyStyle>
      <a:lvl1pPr marL="447675" indent="-447675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Wingdings 2" pitchFamily="18" charset="2"/>
        <a:buBlip>
          <a:blip r:embed="rId17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33438" indent="-354013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400">
          <a:solidFill>
            <a:schemeClr val="tx1"/>
          </a:solidFill>
          <a:latin typeface="+mn-lt"/>
        </a:defRPr>
      </a:lvl2pPr>
      <a:lvl3pPr marL="1208088" indent="-373063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200">
          <a:solidFill>
            <a:schemeClr val="tx1"/>
          </a:solidFill>
          <a:latin typeface="+mn-lt"/>
        </a:defRPr>
      </a:lvl3pPr>
      <a:lvl4pPr marL="1544638" indent="-334963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4pPr>
      <a:lvl5pPr marL="1851025" indent="-3048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5pPr>
      <a:lvl6pPr marL="2308225" indent="-3048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765425" indent="-3048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222625" indent="-3048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679825" indent="-3048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Wingdings 2" pitchFamily="18" charset="2"/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slide" Target="slide11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48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43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6.png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7075" y="1414463"/>
            <a:ext cx="7843838" cy="1421928"/>
          </a:xfrm>
        </p:spPr>
        <p:txBody>
          <a:bodyPr/>
          <a:lstStyle/>
          <a:p>
            <a:r>
              <a:rPr lang="de-DE" dirty="0" smtClean="0"/>
              <a:t>Microsoft</a:t>
            </a:r>
            <a:br>
              <a:rPr lang="de-DE" dirty="0" smtClean="0"/>
            </a:br>
            <a:r>
              <a:rPr lang="de-DE" dirty="0" smtClean="0"/>
              <a:t>Unified Communications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Program Files\Microsoft Resource DVD Artwork\DVD_ART\BoxShots_Logos\Office Communicator 2007\Office Communicator 2007 logo re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595" y="2799994"/>
            <a:ext cx="7551321" cy="960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 l="8984" t="9766" r="77734" b="47343"/>
          <a:stretch>
            <a:fillRect/>
          </a:stretch>
        </p:blipFill>
        <p:spPr bwMode="auto">
          <a:xfrm>
            <a:off x="2779521" y="346663"/>
            <a:ext cx="3828534" cy="618195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Tut das was </a:t>
            </a:r>
            <a:r>
              <a:rPr lang="en-US" dirty="0" err="1" smtClean="0"/>
              <a:t>mein</a:t>
            </a:r>
            <a:r>
              <a:rPr lang="en-US" dirty="0" smtClean="0"/>
              <a:t> </a:t>
            </a:r>
            <a:r>
              <a:rPr lang="en-US" dirty="0" err="1" smtClean="0"/>
              <a:t>Telefon</a:t>
            </a:r>
            <a:r>
              <a:rPr lang="en-US" dirty="0" smtClean="0"/>
              <a:t> </a:t>
            </a:r>
            <a:r>
              <a:rPr lang="en-US" dirty="0" err="1" smtClean="0"/>
              <a:t>getan</a:t>
            </a:r>
            <a:r>
              <a:rPr lang="en-US" dirty="0" smtClean="0"/>
              <a:t> hat…</a:t>
            </a:r>
            <a:endParaRPr lang="en-US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7747" y="3705834"/>
            <a:ext cx="61722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7314" y="1613069"/>
            <a:ext cx="32861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00FF"/>
              </a:clrFrom>
              <a:clrTo>
                <a:srgbClr val="FF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882" y="1036302"/>
            <a:ext cx="45910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Program Files\Microsoft Resource DVD Artwork\DVD_ART\BoxShots_Logos\Office Communicator Mobile\Office Communicator Mobile logo re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14" y="2455885"/>
            <a:ext cx="4865311" cy="998515"/>
          </a:xfrm>
          <a:prstGeom prst="rect">
            <a:avLst/>
          </a:prstGeom>
          <a:noFill/>
        </p:spPr>
      </p:pic>
      <p:pic>
        <p:nvPicPr>
          <p:cNvPr id="3" name="Picture 2" descr="C:\Program Files\Microsoft Resource DVD Artwork\DVD_ART\Artwork_Imagery\HARDWARE_IMAGERY\Photos - OEM Hardware\Mobility devices\Windows Mobile 5 devices\I-mate Jamin w Office Communicator Mobi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7601" y="411073"/>
            <a:ext cx="3439364" cy="58881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Communicator Web Access</a:t>
            </a:r>
            <a:endParaRPr lang="de-DE" dirty="0"/>
          </a:p>
        </p:txBody>
      </p:sp>
      <p:pic>
        <p:nvPicPr>
          <p:cNvPr id="5" name="Picture 3" descr="../../../../FIX_ART/FIX_ART/QuickStart/QS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729" y="1033286"/>
            <a:ext cx="3597626" cy="357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../../../NewUI_Art/11.2/mocToast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485" y="5421489"/>
            <a:ext cx="3353676" cy="83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2" descr="../../../NewUI_Art/Beta3_fix/PandD_fix_1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397" y="1941689"/>
            <a:ext cx="2933580" cy="382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Program Files\Microsoft Resource DVD Artwork\DVD_ART\BoxShots_Logos\Live Meeting\Office Live Meeting logo re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9742" y="2737865"/>
            <a:ext cx="6615285" cy="11765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070" y="178291"/>
            <a:ext cx="8382000" cy="535531"/>
          </a:xfrm>
        </p:spPr>
        <p:txBody>
          <a:bodyPr/>
          <a:lstStyle/>
          <a:p>
            <a:r>
              <a:rPr lang="en-US" dirty="0" smtClean="0"/>
              <a:t>LM2005 vs. LM2007</a:t>
            </a:r>
            <a:endParaRPr lang="en-US" dirty="0"/>
          </a:p>
        </p:txBody>
      </p:sp>
      <p:pic>
        <p:nvPicPr>
          <p:cNvPr id="30723" name="Picture 4" descr="lm7-sm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722" y="909805"/>
            <a:ext cx="4912325" cy="368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9" descr="lm8-fu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8512" y="2541102"/>
            <a:ext cx="5534308" cy="415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1981" y="239358"/>
            <a:ext cx="8380412" cy="480131"/>
          </a:xfrm>
        </p:spPr>
        <p:txBody>
          <a:bodyPr/>
          <a:lstStyle/>
          <a:p>
            <a:pPr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Einheitliche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Benutzeroberfläche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1748" name="Picture 6" descr="office12aeroxp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603" y="873195"/>
            <a:ext cx="498792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/>
          <p:cNvPicPr>
            <a:picLocks noChangeAspect="1" noChangeArrowheads="1"/>
          </p:cNvPicPr>
          <p:nvPr/>
        </p:nvPicPr>
        <p:blipFill>
          <a:blip r:embed="rId5"/>
          <a:srcRect l="8984" t="9766" r="77734" b="47343"/>
          <a:stretch>
            <a:fillRect/>
          </a:stretch>
        </p:blipFill>
        <p:spPr bwMode="auto">
          <a:xfrm>
            <a:off x="5718137" y="311636"/>
            <a:ext cx="3238500" cy="52292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6"/>
          <a:srcRect l="55313" t="29375" r="5000" b="9375"/>
          <a:stretch>
            <a:fillRect/>
          </a:stretch>
        </p:blipFill>
        <p:spPr bwMode="auto">
          <a:xfrm>
            <a:off x="2569087" y="2962781"/>
            <a:ext cx="4718050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3551238" y="242888"/>
            <a:ext cx="4779962" cy="750887"/>
          </a:xfrm>
        </p:spPr>
        <p:txBody>
          <a:bodyPr anchor="t"/>
          <a:lstStyle/>
          <a:p>
            <a:r>
              <a:rPr lang="de-DE" dirty="0" err="1" smtClean="0"/>
              <a:t>RoundTable</a:t>
            </a:r>
            <a:endParaRPr lang="de-DE" dirty="0" smtClean="0"/>
          </a:p>
        </p:txBody>
      </p:sp>
      <p:pic>
        <p:nvPicPr>
          <p:cNvPr id="69634" name="Rectangle 276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58" y="148343"/>
            <a:ext cx="4275138" cy="608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4723" name="Picture 3" descr="Roundtable-scre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2175" y="1573213"/>
            <a:ext cx="40306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1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535531"/>
          </a:xfrm>
        </p:spPr>
        <p:txBody>
          <a:bodyPr anchor="ctr"/>
          <a:lstStyle/>
          <a:p>
            <a:pPr eaLnBrk="1" hangingPunct="1">
              <a:spcBef>
                <a:spcPct val="20000"/>
              </a:spcBef>
              <a:spcAft>
                <a:spcPct val="100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itchFamily="2" charset="2"/>
              </a:rPr>
              <a:t>Microsoft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itchFamily="2" charset="2"/>
              </a:rPr>
              <a:t>RoundTable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Wingdings" pitchFamily="2" charset="2"/>
              </a:rPr>
              <a:t>™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8423" y="1270883"/>
            <a:ext cx="6511925" cy="2548390"/>
          </a:xfrm>
        </p:spPr>
        <p:txBody>
          <a:bodyPr/>
          <a:lstStyle/>
          <a:p>
            <a:r>
              <a:rPr lang="en-US" dirty="0" err="1" smtClean="0">
                <a:latin typeface="Segoe" pitchFamily="2" charset="0"/>
              </a:rPr>
              <a:t>integriertes</a:t>
            </a:r>
            <a:r>
              <a:rPr lang="en-US" dirty="0" smtClean="0">
                <a:latin typeface="Segoe" pitchFamily="2" charset="0"/>
              </a:rPr>
              <a:t> </a:t>
            </a:r>
            <a:r>
              <a:rPr lang="en-US" dirty="0" err="1" smtClean="0">
                <a:latin typeface="Segoe" pitchFamily="2" charset="0"/>
              </a:rPr>
              <a:t>Telefon</a:t>
            </a:r>
            <a:endParaRPr lang="en-US" dirty="0" smtClean="0">
              <a:latin typeface="Segoe" pitchFamily="2" charset="0"/>
            </a:endParaRPr>
          </a:p>
          <a:p>
            <a:r>
              <a:rPr lang="en-US" dirty="0" smtClean="0">
                <a:latin typeface="Segoe" pitchFamily="2" charset="0"/>
              </a:rPr>
              <a:t>Plug ‘n’ Play</a:t>
            </a:r>
          </a:p>
          <a:p>
            <a:r>
              <a:rPr lang="en-US" dirty="0" err="1" smtClean="0">
                <a:latin typeface="Segoe" pitchFamily="2" charset="0"/>
              </a:rPr>
              <a:t>Aktiver</a:t>
            </a:r>
            <a:r>
              <a:rPr lang="en-US" dirty="0" smtClean="0">
                <a:latin typeface="Segoe" pitchFamily="2" charset="0"/>
              </a:rPr>
              <a:t> </a:t>
            </a:r>
            <a:r>
              <a:rPr lang="en-US" dirty="0" err="1" smtClean="0">
                <a:latin typeface="Segoe" pitchFamily="2" charset="0"/>
              </a:rPr>
              <a:t>Sprecher</a:t>
            </a:r>
            <a:endParaRPr lang="en-US" dirty="0" smtClean="0">
              <a:latin typeface="Segoe" pitchFamily="2" charset="0"/>
            </a:endParaRPr>
          </a:p>
          <a:p>
            <a:r>
              <a:rPr lang="en-US" dirty="0" smtClean="0">
                <a:latin typeface="Segoe" pitchFamily="2" charset="0"/>
              </a:rPr>
              <a:t>360° Panorama-Video </a:t>
            </a:r>
          </a:p>
          <a:p>
            <a:r>
              <a:rPr lang="en-US" dirty="0" err="1" smtClean="0">
                <a:latin typeface="Segoe" pitchFamily="2" charset="0"/>
              </a:rPr>
              <a:t>integriert</a:t>
            </a:r>
            <a:r>
              <a:rPr lang="en-US" dirty="0" smtClean="0">
                <a:latin typeface="Segoe" pitchFamily="2" charset="0"/>
              </a:rPr>
              <a:t> in Live Meeting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Rectangle 60"/>
          <p:cNvSpPr>
            <a:spLocks noGrp="1" noChangeArrowheads="1"/>
          </p:cNvSpPr>
          <p:nvPr>
            <p:ph type="ctrTitle"/>
          </p:nvPr>
        </p:nvSpPr>
        <p:spPr>
          <a:xfrm>
            <a:off x="384175" y="1287369"/>
            <a:ext cx="8363137" cy="1089529"/>
          </a:xfrm>
        </p:spPr>
        <p:txBody>
          <a:bodyPr/>
          <a:lstStyle/>
          <a:p>
            <a:r>
              <a:rPr lang="en-US" dirty="0" smtClean="0"/>
              <a:t>Unified Communications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Office Communications Server 2007</a:t>
            </a:r>
            <a:endParaRPr lang="en-US" dirty="0"/>
          </a:p>
        </p:txBody>
      </p:sp>
      <p:sp>
        <p:nvSpPr>
          <p:cNvPr id="3133" name="Rectangle 61"/>
          <p:cNvSpPr>
            <a:spLocks noGrp="1" noChangeArrowheads="1"/>
          </p:cNvSpPr>
          <p:nvPr>
            <p:ph type="subTitle" idx="1"/>
          </p:nvPr>
        </p:nvSpPr>
        <p:spPr>
          <a:xfrm>
            <a:off x="366245" y="4788927"/>
            <a:ext cx="8035925" cy="1311128"/>
          </a:xfrm>
        </p:spPr>
        <p:txBody>
          <a:bodyPr/>
          <a:lstStyle/>
          <a:p>
            <a:r>
              <a:rPr lang="en-US" dirty="0" smtClean="0"/>
              <a:t>Thomas Wenzl [MVP]</a:t>
            </a:r>
          </a:p>
          <a:p>
            <a:r>
              <a:rPr lang="en-US" dirty="0" smtClean="0"/>
              <a:t>Most Valuable Professional</a:t>
            </a:r>
          </a:p>
          <a:p>
            <a:r>
              <a:rPr lang="en-US" dirty="0" smtClean="0"/>
              <a:t>Microsoft Senior </a:t>
            </a:r>
            <a:r>
              <a:rPr lang="en-US" dirty="0" err="1" smtClean="0"/>
              <a:t>PreSales</a:t>
            </a:r>
            <a:r>
              <a:rPr lang="en-US" dirty="0" smtClean="0"/>
              <a:t> Consultant</a:t>
            </a:r>
          </a:p>
          <a:p>
            <a:r>
              <a:rPr lang="en-US" dirty="0" smtClean="0"/>
              <a:t>thomas.wenzl@mvps.org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roduct_Overview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874" y="298026"/>
            <a:ext cx="4253261" cy="611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711" y="2562577"/>
            <a:ext cx="25908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7056" y="2851765"/>
            <a:ext cx="8363137" cy="590931"/>
          </a:xfrm>
        </p:spPr>
        <p:txBody>
          <a:bodyPr/>
          <a:lstStyle/>
          <a:p>
            <a:r>
              <a:rPr lang="de-DE" dirty="0" smtClean="0"/>
              <a:t>Audio &amp; Video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6" descr="cooltools-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395413"/>
            <a:ext cx="43243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8" descr="cooltools-sha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1414463"/>
            <a:ext cx="43243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0" descr="cooltools-sha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338" y="4730750"/>
            <a:ext cx="39909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Speaker Graph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2025" y="2605088"/>
            <a:ext cx="2244725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Roundtable Graph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02038" y="5064125"/>
            <a:ext cx="188436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440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Audio/Video Stack</a:t>
            </a:r>
          </a:p>
        </p:txBody>
      </p:sp>
      <p:sp>
        <p:nvSpPr>
          <p:cNvPr id="1254408" name="Rectangle 8"/>
          <p:cNvSpPr>
            <a:spLocks noChangeArrowheads="1"/>
          </p:cNvSpPr>
          <p:nvPr/>
        </p:nvSpPr>
        <p:spPr bwMode="auto">
          <a:xfrm>
            <a:off x="3519488" y="5507038"/>
            <a:ext cx="2047875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  <a:cs typeface="+mn-cs"/>
              </a:rPr>
              <a:t>RoundTable</a:t>
            </a:r>
          </a:p>
        </p:txBody>
      </p:sp>
      <p:sp>
        <p:nvSpPr>
          <p:cNvPr id="1254409" name="Rectangle 9"/>
          <p:cNvSpPr>
            <a:spLocks noChangeArrowheads="1"/>
          </p:cNvSpPr>
          <p:nvPr/>
        </p:nvSpPr>
        <p:spPr bwMode="auto">
          <a:xfrm>
            <a:off x="466725" y="1504950"/>
            <a:ext cx="4108450" cy="330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34963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Audio:</a:t>
            </a:r>
          </a:p>
          <a:p>
            <a:pPr marL="334963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RT Audio: Featured codec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Adaptive Jitter Buffer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Tx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FEC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Tx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VBR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Advanced audio healer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Tx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Excels in </a:t>
            </a: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lossy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 networks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Noise Suppression</a:t>
            </a:r>
          </a:p>
          <a:p>
            <a:pPr marL="792163" lvl="1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Comfort Noise Generation</a:t>
            </a:r>
          </a:p>
          <a:p>
            <a:pPr marL="334963" indent="-334963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Also support G.711, SIREN, G.722.1, G.723.1, G.726, GSM</a:t>
            </a:r>
          </a:p>
        </p:txBody>
      </p:sp>
      <p:pic>
        <p:nvPicPr>
          <p:cNvPr id="39946" name="Picture 10" descr="Video Graphic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62825" y="2706688"/>
            <a:ext cx="1395413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4411" name="Rectangle 11"/>
          <p:cNvSpPr>
            <a:spLocks noChangeArrowheads="1"/>
          </p:cNvSpPr>
          <p:nvPr/>
        </p:nvSpPr>
        <p:spPr bwMode="auto">
          <a:xfrm>
            <a:off x="4886325" y="1717675"/>
            <a:ext cx="3871913" cy="269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Video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RTVideo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: Featured codec</a:t>
            </a:r>
          </a:p>
          <a:p>
            <a:pPr marL="742950" lvl="1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Video Healing</a:t>
            </a:r>
          </a:p>
          <a:p>
            <a:pPr marL="742950" lvl="1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QCIF, CIF, VGA resolutions</a:t>
            </a:r>
          </a:p>
          <a:p>
            <a:pPr marL="742950" lvl="1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Lip Sync</a:t>
            </a:r>
          </a:p>
          <a:p>
            <a:pPr marL="742950" lvl="1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Multi-rate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Also support H.261, H.263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buClr>
                <a:srgbClr val="F4BE96"/>
              </a:buClr>
              <a:buSzPct val="80000"/>
              <a:buFont typeface="Segoe" pitchFamily="34" charset="0"/>
              <a:buBlip>
                <a:blip r:embed="rId8"/>
              </a:buBlip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" pitchFamily="34" charset="0"/>
              </a:rPr>
              <a:t>A/V MCU: Up to 1500 participants/server</a:t>
            </a:r>
          </a:p>
        </p:txBody>
      </p:sp>
      <p:sp>
        <p:nvSpPr>
          <p:cNvPr id="39949" name="Oval 14"/>
          <p:cNvSpPr>
            <a:spLocks noChangeArrowheads="1"/>
          </p:cNvSpPr>
          <p:nvPr/>
        </p:nvSpPr>
        <p:spPr bwMode="auto">
          <a:xfrm>
            <a:off x="10715625" y="-2949575"/>
            <a:ext cx="2228850" cy="1435100"/>
          </a:xfrm>
          <a:prstGeom prst="ellipse">
            <a:avLst/>
          </a:prstGeom>
          <a:solidFill>
            <a:schemeClr val="accent1">
              <a:alpha val="79999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>
              <a:latin typeface="Segoe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5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latin typeface="+mj-lt"/>
                <a:ea typeface="+mj-ea"/>
                <a:cs typeface="+mj-cs"/>
              </a:rPr>
              <a:t>Aktiver</a:t>
            </a:r>
            <a:r>
              <a:rPr lang="en-US" dirty="0" smtClean="0">
                <a:latin typeface="+mj-lt"/>
                <a:ea typeface="+mj-ea"/>
                <a:cs typeface="+mj-cs"/>
              </a:rPr>
              <a:t> </a:t>
            </a:r>
            <a:r>
              <a:rPr lang="en-US" dirty="0" err="1" smtClean="0">
                <a:latin typeface="+mj-lt"/>
                <a:ea typeface="+mj-ea"/>
                <a:cs typeface="+mj-cs"/>
              </a:rPr>
              <a:t>Sprecher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773" y="1041356"/>
            <a:ext cx="8484705" cy="413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8" descr="vertical glass rectangle m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56" y="1285864"/>
            <a:ext cx="35909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hape 20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535531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Konnektivität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402400" y="1848549"/>
            <a:ext cx="1338505" cy="70788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Externe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 </a:t>
            </a:r>
            <a:b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</a:b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Benutzer</a:t>
            </a:r>
            <a:endParaRPr lang="en-US" dirty="0">
              <a:effectLst/>
              <a:latin typeface="Arial" charset="0"/>
            </a:endParaRPr>
          </a:p>
        </p:txBody>
      </p:sp>
      <p:pic>
        <p:nvPicPr>
          <p:cNvPr id="1030" name="Picture 2" descr="vertical glass rectangle m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1857364"/>
            <a:ext cx="18605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3" descr="vertical glass rectangle m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5531" y="1730364"/>
            <a:ext cx="13255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7177" y="1362250"/>
            <a:ext cx="2942180" cy="40011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Unternehmensnetzwerk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6006" y="4292589"/>
            <a:ext cx="2505075" cy="3667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OCS2007</a:t>
            </a:r>
            <a:endParaRPr lang="en-US" sz="1600" dirty="0">
              <a:effectLst>
                <a:outerShdw blurRad="38100" dist="38100" dir="2700000" algn="tl">
                  <a:srgbClr val="000000"/>
                </a:outerShdw>
              </a:effectLst>
              <a:latin typeface="Segoe Semibold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64832" y="3803415"/>
            <a:ext cx="1560288" cy="3667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Media Relay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951281" y="1804976"/>
            <a:ext cx="745210" cy="36671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DMZ</a:t>
            </a:r>
            <a:endParaRPr lang="en-US" dirty="0">
              <a:effectLst/>
              <a:latin typeface="Arial" charset="0"/>
            </a:endParaRPr>
          </a:p>
        </p:txBody>
      </p:sp>
      <p:sp>
        <p:nvSpPr>
          <p:cNvPr id="902154" name="Straight Connector 2058"/>
          <p:cNvSpPr>
            <a:spLocks noChangeShapeType="1"/>
          </p:cNvSpPr>
          <p:nvPr/>
        </p:nvSpPr>
        <p:spPr bwMode="auto">
          <a:xfrm flipH="1">
            <a:off x="3025793" y="2997189"/>
            <a:ext cx="173355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sp>
        <p:nvSpPr>
          <p:cNvPr id="902155" name="Straight Connector 2059"/>
          <p:cNvSpPr>
            <a:spLocks noChangeShapeType="1"/>
          </p:cNvSpPr>
          <p:nvPr/>
        </p:nvSpPr>
        <p:spPr bwMode="auto">
          <a:xfrm flipH="1" flipV="1">
            <a:off x="5915043" y="3122601"/>
            <a:ext cx="1870075" cy="722313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sp>
        <p:nvSpPr>
          <p:cNvPr id="902156" name="Straight Connector 2060"/>
          <p:cNvSpPr>
            <a:spLocks noChangeShapeType="1"/>
          </p:cNvSpPr>
          <p:nvPr/>
        </p:nvSpPr>
        <p:spPr bwMode="auto">
          <a:xfrm flipH="1">
            <a:off x="1373206" y="3316276"/>
            <a:ext cx="771525" cy="2047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sp>
        <p:nvSpPr>
          <p:cNvPr id="902157" name="Straight Connector 2061"/>
          <p:cNvSpPr>
            <a:spLocks noChangeShapeType="1"/>
          </p:cNvSpPr>
          <p:nvPr/>
        </p:nvSpPr>
        <p:spPr bwMode="auto">
          <a:xfrm>
            <a:off x="3189306" y="3727439"/>
            <a:ext cx="1703387" cy="269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sp>
        <p:nvSpPr>
          <p:cNvPr id="902158" name="Straight Connector 2062"/>
          <p:cNvSpPr>
            <a:spLocks noChangeShapeType="1"/>
          </p:cNvSpPr>
          <p:nvPr/>
        </p:nvSpPr>
        <p:spPr bwMode="auto">
          <a:xfrm flipH="1" flipV="1">
            <a:off x="1311293" y="2339964"/>
            <a:ext cx="896938" cy="51435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sp>
        <p:nvSpPr>
          <p:cNvPr id="902159" name="Straight Connector 2063"/>
          <p:cNvSpPr>
            <a:spLocks noChangeShapeType="1"/>
          </p:cNvSpPr>
          <p:nvPr/>
        </p:nvSpPr>
        <p:spPr bwMode="auto">
          <a:xfrm flipH="1">
            <a:off x="5854718" y="2920989"/>
            <a:ext cx="1930400" cy="26987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Segoe Semibold" pitchFamily="34" charset="0"/>
            </a:endParaRPr>
          </a:p>
        </p:txBody>
      </p:sp>
      <p:pic>
        <p:nvPicPr>
          <p:cNvPr id="1042" name="Rectangle 20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1731" y="2647939"/>
            <a:ext cx="7731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Rectangle 20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8293" y="2589201"/>
            <a:ext cx="576263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9"/>
          <p:cNvGraphicFramePr>
            <a:graphicFrameLocks noChangeAspect="1"/>
          </p:cNvGraphicFramePr>
          <p:nvPr>
            <p:ph idx="4294967295"/>
          </p:nvPr>
        </p:nvGraphicFramePr>
        <p:xfrm>
          <a:off x="177818" y="3575039"/>
          <a:ext cx="1498600" cy="1050925"/>
        </p:xfrm>
        <a:graphic>
          <a:graphicData uri="http://schemas.openxmlformats.org/presentationml/2006/ole">
            <p:oleObj spid="_x0000_s41986" name="Visio" r:id="rId7" imgW="1750813" imgH="1535375" progId="Visio.Drawing.11">
              <p:embed/>
            </p:oleObj>
          </a:graphicData>
        </a:graphic>
      </p:graphicFrame>
      <p:pic>
        <p:nvPicPr>
          <p:cNvPr id="1044" name="Rectangle 206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99031" y="2479664"/>
            <a:ext cx="2540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28831" y="2265351"/>
            <a:ext cx="2501900" cy="36671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Font typeface="Wingdings 2" pitchFamily="18" charset="2"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egoe Semibold" pitchFamily="34" charset="0"/>
              </a:rPr>
              <a:t>A/V MCU</a:t>
            </a:r>
            <a:endParaRPr lang="en-US" dirty="0">
              <a:effectLst/>
              <a:latin typeface="Arial" charset="0"/>
            </a:endParaRPr>
          </a:p>
        </p:txBody>
      </p:sp>
      <p:pic>
        <p:nvPicPr>
          <p:cNvPr id="1047" name="Rectangle 207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587" y="1813580"/>
            <a:ext cx="7683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Rectangle 207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89345" y="2646333"/>
            <a:ext cx="8985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Rectangle 207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10108" y="3677868"/>
            <a:ext cx="7683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65125" y="2535144"/>
            <a:ext cx="8363137" cy="646331"/>
          </a:xfrm>
        </p:spPr>
        <p:txBody>
          <a:bodyPr/>
          <a:lstStyle/>
          <a:p>
            <a:r>
              <a:rPr lang="de-DE" sz="4000" dirty="0" smtClean="0"/>
              <a:t>Telefonie &amp; Sprachkommunikation</a:t>
            </a:r>
            <a:endParaRPr lang="de-DE" sz="4000" dirty="0"/>
          </a:p>
        </p:txBody>
      </p:sp>
      <p:pic>
        <p:nvPicPr>
          <p:cNvPr id="8194" name="Picture 2" descr="C:\Program Files\Microsoft Resource DVD Artwork\DVD_ART\Artwork_Imagery\HARDWARE_IMAGERY\Illustration - Misc Hardware\XML Icons\pho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1425" y="5367338"/>
            <a:ext cx="1343025" cy="13409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Architektur der UC-Produktfamilie</a:t>
            </a:r>
          </a:p>
        </p:txBody>
      </p:sp>
      <p:graphicFrame>
        <p:nvGraphicFramePr>
          <p:cNvPr id="90955" name="Object 843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705225" y="465138"/>
          <a:ext cx="5438775" cy="6021387"/>
        </p:xfrm>
        <a:graphic>
          <a:graphicData uri="http://schemas.openxmlformats.org/presentationml/2006/ole">
            <p:oleObj spid="_x0000_s108546" name="Visio" r:id="rId4" imgW="6824919" imgH="7554375" progId="Visio.Drawing.11">
              <p:embed/>
            </p:oleObj>
          </a:graphicData>
        </a:graphic>
      </p:graphicFrame>
      <p:graphicFrame>
        <p:nvGraphicFramePr>
          <p:cNvPr id="91030" name="Object 918"/>
          <p:cNvGraphicFramePr>
            <a:graphicFrameLocks noChangeAspect="1"/>
          </p:cNvGraphicFramePr>
          <p:nvPr/>
        </p:nvGraphicFramePr>
        <p:xfrm>
          <a:off x="539750" y="1125538"/>
          <a:ext cx="4056063" cy="5400675"/>
        </p:xfrm>
        <a:graphic>
          <a:graphicData uri="http://schemas.openxmlformats.org/presentationml/2006/ole">
            <p:oleObj spid="_x0000_s108547" name="Visio" r:id="rId5" imgW="4798771" imgH="6716308" progId="Visio.Drawing.11">
              <p:embed/>
            </p:oleObj>
          </a:graphicData>
        </a:graphic>
      </p:graphicFrame>
      <p:graphicFrame>
        <p:nvGraphicFramePr>
          <p:cNvPr id="91025" name="Object 913"/>
          <p:cNvGraphicFramePr>
            <a:graphicFrameLocks noChangeAspect="1"/>
          </p:cNvGraphicFramePr>
          <p:nvPr/>
        </p:nvGraphicFramePr>
        <p:xfrm>
          <a:off x="3779838" y="2565400"/>
          <a:ext cx="2124075" cy="2143125"/>
        </p:xfrm>
        <a:graphic>
          <a:graphicData uri="http://schemas.openxmlformats.org/presentationml/2006/ole">
            <p:oleObj spid="_x0000_s108548" name="Visio" r:id="rId6" imgW="2625994" imgH="2652555" progId="Visio.Drawing.11">
              <p:embed/>
            </p:oleObj>
          </a:graphicData>
        </a:graphic>
      </p:graphicFrame>
      <p:graphicFrame>
        <p:nvGraphicFramePr>
          <p:cNvPr id="91020" name="Object 908"/>
          <p:cNvGraphicFramePr>
            <a:graphicFrameLocks noChangeAspect="1"/>
          </p:cNvGraphicFramePr>
          <p:nvPr/>
        </p:nvGraphicFramePr>
        <p:xfrm>
          <a:off x="1331913" y="2420938"/>
          <a:ext cx="3105150" cy="3960812"/>
        </p:xfrm>
        <a:graphic>
          <a:graphicData uri="http://schemas.openxmlformats.org/presentationml/2006/ole">
            <p:oleObj spid="_x0000_s108549" name="Visio" r:id="rId7" imgW="3485286" imgH="4607304" progId="Visio.Drawing.11">
              <p:embed/>
            </p:oleObj>
          </a:graphicData>
        </a:graphic>
      </p:graphicFrame>
      <p:graphicFrame>
        <p:nvGraphicFramePr>
          <p:cNvPr id="91034" name="Object 922"/>
          <p:cNvGraphicFramePr>
            <a:graphicFrameLocks noChangeAspect="1"/>
          </p:cNvGraphicFramePr>
          <p:nvPr/>
        </p:nvGraphicFramePr>
        <p:xfrm>
          <a:off x="1979613" y="3213100"/>
          <a:ext cx="3887787" cy="1924050"/>
        </p:xfrm>
        <a:graphic>
          <a:graphicData uri="http://schemas.openxmlformats.org/presentationml/2006/ole">
            <p:oleObj spid="_x0000_s108550" name="Visio" r:id="rId8" imgW="4852091" imgH="2313830" progId="Visio.Drawing.11">
              <p:embed/>
            </p:oleObj>
          </a:graphicData>
        </a:graphic>
      </p:graphicFrame>
      <p:graphicFrame>
        <p:nvGraphicFramePr>
          <p:cNvPr id="91050" name="Object 938"/>
          <p:cNvGraphicFramePr>
            <a:graphicFrameLocks/>
          </p:cNvGraphicFramePr>
          <p:nvPr/>
        </p:nvGraphicFramePr>
        <p:xfrm>
          <a:off x="5459772" y="3505160"/>
          <a:ext cx="1230277" cy="561975"/>
        </p:xfrm>
        <a:graphic>
          <a:graphicData uri="http://schemas.openxmlformats.org/presentationml/2006/ole">
            <p:oleObj spid="_x0000_s108551" name="Visio" r:id="rId9" imgW="1657787" imgH="826300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 descr="white ripple"/>
          <p:cNvPicPr>
            <a:picLocks noChangeAspect="1" noChangeArrowheads="1"/>
          </p:cNvPicPr>
          <p:nvPr/>
        </p:nvPicPr>
        <p:blipFill>
          <a:blip r:embed="rId3"/>
          <a:srcRect r="6250" b="44916"/>
          <a:stretch>
            <a:fillRect/>
          </a:stretch>
        </p:blipFill>
        <p:spPr bwMode="auto">
          <a:xfrm>
            <a:off x="0" y="4381500"/>
            <a:ext cx="9144000" cy="2476500"/>
          </a:xfrm>
          <a:prstGeom prst="rect">
            <a:avLst/>
          </a:prstGeom>
          <a:noFill/>
        </p:spPr>
      </p:pic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Communicator Phone </a:t>
            </a:r>
            <a:r>
              <a:rPr lang="en-US" dirty="0" smtClean="0"/>
              <a:t>Experience</a:t>
            </a:r>
            <a:endParaRPr lang="en-US" dirty="0"/>
          </a:p>
        </p:txBody>
      </p:sp>
      <p:pic>
        <p:nvPicPr>
          <p:cNvPr id="9222" name="Picture 6" descr="phone-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79450"/>
            <a:ext cx="7550150" cy="6426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 descr="blue panel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b="38924"/>
          <a:stretch>
            <a:fillRect/>
          </a:stretch>
        </p:blipFill>
        <p:spPr bwMode="auto">
          <a:xfrm>
            <a:off x="0" y="2909888"/>
            <a:ext cx="9829800" cy="3948112"/>
          </a:xfrm>
          <a:prstGeom prst="rect">
            <a:avLst/>
          </a:prstGeom>
          <a:noFill/>
        </p:spPr>
      </p:pic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USB Handset</a:t>
            </a:r>
          </a:p>
        </p:txBody>
      </p:sp>
      <p:pic>
        <p:nvPicPr>
          <p:cNvPr id="18438" name="Picture 6" descr="Phone-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7538"/>
            <a:ext cx="8502650" cy="64436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82588" y="228600"/>
            <a:ext cx="8380412" cy="535531"/>
          </a:xfrm>
        </p:spPr>
        <p:txBody>
          <a:bodyPr/>
          <a:lstStyle/>
          <a:p>
            <a:r>
              <a:rPr lang="de-DE" dirty="0" smtClean="0"/>
              <a:t>Premium </a:t>
            </a:r>
            <a:r>
              <a:rPr lang="de-DE" dirty="0" err="1" smtClean="0"/>
              <a:t>Handset</a:t>
            </a:r>
            <a:r>
              <a:rPr lang="de-DE" dirty="0" smtClean="0"/>
              <a:t> mit Display (Design)</a:t>
            </a:r>
            <a:endParaRPr lang="de-DE" dirty="0"/>
          </a:p>
        </p:txBody>
      </p:sp>
      <p:pic>
        <p:nvPicPr>
          <p:cNvPr id="5" name="Rectangl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30" y="2354898"/>
            <a:ext cx="1266825" cy="1543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ph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100" y="1089343"/>
            <a:ext cx="2133600" cy="520858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Program Files\Microsoft Resource DVD Artwork\DVD_ART\BoxShots_Logos\Office Communications Server 2007\Office Communications Server 2007 logo re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491779"/>
            <a:ext cx="7359267" cy="14908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green panel"/>
          <p:cNvPicPr>
            <a:picLocks noChangeAspect="1" noChangeArrowheads="1"/>
          </p:cNvPicPr>
          <p:nvPr/>
        </p:nvPicPr>
        <p:blipFill>
          <a:blip r:embed="rId3"/>
          <a:srcRect b="28149"/>
          <a:stretch>
            <a:fillRect/>
          </a:stretch>
        </p:blipFill>
        <p:spPr bwMode="auto">
          <a:xfrm>
            <a:off x="-244475" y="2501900"/>
            <a:ext cx="9388475" cy="4356100"/>
          </a:xfrm>
          <a:prstGeom prst="rect">
            <a:avLst/>
          </a:prstGeom>
          <a:noFill/>
        </p:spPr>
      </p:pic>
      <p:sp>
        <p:nvSpPr>
          <p:cNvPr id="20487" name="Rectangle 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USB Wireless Earbud</a:t>
            </a:r>
          </a:p>
        </p:txBody>
      </p:sp>
      <p:pic>
        <p:nvPicPr>
          <p:cNvPr id="20490" name="Picture 10" descr="Plug-in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038" y="2476500"/>
            <a:ext cx="4700587" cy="4381500"/>
          </a:xfrm>
          <a:prstGeom prst="rect">
            <a:avLst/>
          </a:prstGeom>
          <a:noFill/>
        </p:spPr>
      </p:pic>
      <p:pic>
        <p:nvPicPr>
          <p:cNvPr id="20489" name="Picture 9" descr="USB-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688" y="3840163"/>
            <a:ext cx="4283075" cy="3017837"/>
          </a:xfrm>
          <a:prstGeom prst="rect">
            <a:avLst/>
          </a:prstGeom>
          <a:noFill/>
        </p:spPr>
      </p:pic>
      <p:pic>
        <p:nvPicPr>
          <p:cNvPr id="20492" name="Picture 12" descr="Earbud-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5638" y="225425"/>
            <a:ext cx="4725987" cy="5251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 bwMode="auto">
          <a:xfrm>
            <a:off x="365760" y="1268730"/>
            <a:ext cx="8263890" cy="3657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egoe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Launch Partner für die UC Devices</a:t>
            </a:r>
            <a:endParaRPr lang="de-DE" dirty="0"/>
          </a:p>
        </p:txBody>
      </p:sp>
      <p:pic>
        <p:nvPicPr>
          <p:cNvPr id="4" name="Rectangle 6461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9714" y="3426016"/>
            <a:ext cx="4968051" cy="112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ctangle 646155"/>
          <p:cNvPicPr>
            <a:picLocks noChangeAspect="1" noChangeArrowheads="1"/>
          </p:cNvPicPr>
          <p:nvPr/>
        </p:nvPicPr>
        <p:blipFill>
          <a:blip r:embed="rId4">
            <a:lum bright="-60000"/>
          </a:blip>
          <a:srcRect/>
          <a:stretch>
            <a:fillRect/>
          </a:stretch>
        </p:blipFill>
        <p:spPr bwMode="auto">
          <a:xfrm>
            <a:off x="879475" y="1737360"/>
            <a:ext cx="546151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5" name="Picture 7" descr="Microsoft logo with new tagline rever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invGray">
          <a:xfrm>
            <a:off x="1884363" y="2654300"/>
            <a:ext cx="5026025" cy="1117600"/>
          </a:xfrm>
          <a:prstGeom prst="rect">
            <a:avLst/>
          </a:prstGeom>
          <a:noFill/>
        </p:spPr>
      </p:pic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381000" y="6219825"/>
            <a:ext cx="8148638" cy="3508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900" dirty="0">
                <a:latin typeface="Segoe Semibold" pitchFamily="34" charset="0"/>
                <a:cs typeface="Arial" charset="0"/>
              </a:rPr>
              <a:t>© </a:t>
            </a:r>
            <a:r>
              <a:rPr lang="en-US" sz="900" dirty="0" smtClean="0">
                <a:latin typeface="Segoe Semibold" pitchFamily="34" charset="0"/>
                <a:cs typeface="Arial" charset="0"/>
              </a:rPr>
              <a:t>2007 </a:t>
            </a:r>
            <a:r>
              <a:rPr lang="en-US" sz="900" dirty="0">
                <a:latin typeface="Segoe Semibold" pitchFamily="34" charset="0"/>
                <a:cs typeface="Arial" charset="0"/>
              </a:rPr>
              <a:t>Microsoft Corporation. All rights reserved.</a:t>
            </a:r>
          </a:p>
          <a:p>
            <a:pPr algn="ctr" eaLnBrk="0" hangingPunct="0"/>
            <a:r>
              <a:rPr lang="en-US" sz="800" dirty="0">
                <a:latin typeface="Segoe Semibold" pitchFamily="34" charset="0"/>
                <a:cs typeface="Arial" charset="0"/>
              </a:rPr>
              <a:t>This presentation is for informational purposes only. Microsoft makes no warranties, express or implied, in this summary.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 Con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2" y="801049"/>
            <a:ext cx="7791787" cy="508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nsolid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71" y="1077971"/>
            <a:ext cx="8451292" cy="49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xpand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464" y="462966"/>
            <a:ext cx="8405814" cy="555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ter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877" y="410078"/>
            <a:ext cx="8647669" cy="568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16490" y="2243839"/>
            <a:ext cx="2897187" cy="1738313"/>
            <a:chOff x="7" y="2974"/>
            <a:chExt cx="1825" cy="1095"/>
          </a:xfrm>
        </p:grpSpPr>
        <p:pic>
          <p:nvPicPr>
            <p:cNvPr id="16408" name="Rectangle 9042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" y="2974"/>
              <a:ext cx="182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6" name="Rectangle 904204"/>
            <p:cNvSpPr>
              <a:spLocks noChangeArrowheads="1"/>
            </p:cNvSpPr>
            <p:nvPr/>
          </p:nvSpPr>
          <p:spPr bwMode="auto">
            <a:xfrm>
              <a:off x="741" y="3292"/>
              <a:ext cx="9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dirty="0" err="1" smtClean="0">
                  <a:solidFill>
                    <a:srgbClr val="0979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rPr>
                <a:t>Sprache</a:t>
              </a:r>
              <a:r>
                <a:rPr lang="en-US" sz="2000" dirty="0" smtClean="0">
                  <a:solidFill>
                    <a:srgbClr val="0979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rPr>
                <a:t> </a:t>
              </a:r>
              <a:br>
                <a:rPr lang="en-US" sz="2000" dirty="0" smtClean="0">
                  <a:solidFill>
                    <a:srgbClr val="0979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rPr>
              </a:br>
              <a:r>
                <a:rPr lang="en-US" sz="2000" dirty="0" smtClean="0">
                  <a:solidFill>
                    <a:srgbClr val="0979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rPr>
                <a:t>&amp; </a:t>
              </a:r>
              <a:r>
                <a:rPr lang="en-US" sz="2000" dirty="0" err="1" smtClean="0">
                  <a:solidFill>
                    <a:srgbClr val="09791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+mn-cs"/>
                </a:rPr>
                <a:t>Telefonie</a:t>
              </a:r>
              <a:endParaRPr lang="en-US" sz="2000" dirty="0">
                <a:solidFill>
                  <a:srgbClr val="0979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endParaRPr>
            </a:p>
          </p:txBody>
        </p:sp>
        <p:pic>
          <p:nvPicPr>
            <p:cNvPr id="16410" name="Rectangle 90420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" y="3342"/>
              <a:ext cx="57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977116" y="3485191"/>
            <a:ext cx="2897188" cy="1738313"/>
            <a:chOff x="0" y="1894"/>
            <a:chExt cx="1825" cy="1095"/>
          </a:xfrm>
        </p:grpSpPr>
        <p:pic>
          <p:nvPicPr>
            <p:cNvPr id="16405" name="Rectangle 90420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894"/>
              <a:ext cx="182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3" name="Rectangle 904208"/>
            <p:cNvSpPr>
              <a:spLocks noChangeArrowheads="1"/>
            </p:cNvSpPr>
            <p:nvPr/>
          </p:nvSpPr>
          <p:spPr bwMode="auto">
            <a:xfrm>
              <a:off x="654" y="2291"/>
              <a:ext cx="108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 smtClean="0">
                  <a:solidFill>
                    <a:srgbClr val="C44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Konferenzen</a:t>
              </a:r>
              <a:endParaRPr lang="en-US" dirty="0" smtClean="0">
                <a:solidFill>
                  <a:srgbClr val="C44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pic>
          <p:nvPicPr>
            <p:cNvPr id="16407" name="Rectangle 90420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6" y="2160"/>
              <a:ext cx="528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6472" y="2231841"/>
            <a:ext cx="3106738" cy="1738313"/>
            <a:chOff x="4" y="783"/>
            <a:chExt cx="1957" cy="1095"/>
          </a:xfrm>
        </p:grpSpPr>
        <p:pic>
          <p:nvPicPr>
            <p:cNvPr id="16399" name="Rectangle 9042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" y="783"/>
              <a:ext cx="182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7" name="TextBox 904212"/>
            <p:cNvSpPr txBox="1">
              <a:spLocks noChangeArrowheads="1"/>
            </p:cNvSpPr>
            <p:nvPr/>
          </p:nvSpPr>
          <p:spPr bwMode="auto">
            <a:xfrm>
              <a:off x="660" y="1127"/>
              <a:ext cx="130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10000"/>
                </a:spcBef>
                <a:defRPr/>
              </a:pPr>
              <a:r>
                <a:rPr lang="en-US" sz="2000" dirty="0" smtClean="0">
                  <a:solidFill>
                    <a:srgbClr val="1E47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</a:t>
              </a:r>
            </a:p>
            <a:p>
              <a:pPr>
                <a:lnSpc>
                  <a:spcPct val="95000"/>
                </a:lnSpc>
                <a:spcBef>
                  <a:spcPct val="10000"/>
                </a:spcBef>
                <a:defRPr/>
              </a:pPr>
              <a:r>
                <a:rPr lang="en-US" sz="2000" dirty="0" err="1" smtClean="0">
                  <a:solidFill>
                    <a:srgbClr val="1E474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rPr>
                <a:t>Präsenz</a:t>
              </a:r>
              <a:endParaRPr lang="en-US" sz="2000" dirty="0">
                <a:solidFill>
                  <a:srgbClr val="1E47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pic>
          <p:nvPicPr>
            <p:cNvPr id="16401" name="Rectangle 90421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3" y="1126"/>
              <a:ext cx="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2" name="Rectangle 904214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1" y="1192"/>
              <a:ext cx="299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Rectangle 90421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04" y="1126"/>
              <a:ext cx="8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Rectangle 90421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4" y="1126"/>
              <a:ext cx="8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Shape 833570"/>
          <p:cNvSpPr txBox="1">
            <a:spLocks noChangeArrowheads="1"/>
          </p:cNvSpPr>
          <p:nvPr/>
        </p:nvSpPr>
        <p:spPr bwMode="auto">
          <a:xfrm>
            <a:off x="0" y="641668"/>
            <a:ext cx="9144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40999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Office</a:t>
            </a:r>
            <a:r>
              <a:rPr kumimoji="0" lang="de-DE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Communications Server 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2007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SimSun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655" y="295563"/>
            <a:ext cx="644004" cy="10017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Rectangl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54" y="1563254"/>
            <a:ext cx="550792" cy="11795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Rectangl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855" y="2939473"/>
            <a:ext cx="711363" cy="107156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6" name="Rectangl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217" y="5682673"/>
            <a:ext cx="791870" cy="12954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7" name="Rectangle 6"/>
          <p:cNvSpPr txBox="1"/>
          <p:nvPr/>
        </p:nvSpPr>
        <p:spPr>
          <a:xfrm>
            <a:off x="1563255" y="524164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Sichere Kommunikation</a:t>
            </a:r>
            <a:endParaRPr lang="de-DE" sz="2800" dirty="0"/>
          </a:p>
        </p:txBody>
      </p:sp>
      <p:sp>
        <p:nvSpPr>
          <p:cNvPr id="8" name="Rectangle 7"/>
          <p:cNvSpPr txBox="1"/>
          <p:nvPr/>
        </p:nvSpPr>
        <p:spPr>
          <a:xfrm>
            <a:off x="1593272" y="1842655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Auf Standards basierend</a:t>
            </a:r>
            <a:endParaRPr lang="de-DE" sz="2800" dirty="0"/>
          </a:p>
        </p:txBody>
      </p:sp>
      <p:sp>
        <p:nvSpPr>
          <p:cNvPr id="9" name="Rectangle 8"/>
          <p:cNvSpPr txBox="1"/>
          <p:nvPr/>
        </p:nvSpPr>
        <p:spPr>
          <a:xfrm>
            <a:off x="1639455" y="3235037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Einfache Verwaltbarkeit</a:t>
            </a:r>
            <a:endParaRPr lang="de-DE" sz="2800" dirty="0"/>
          </a:p>
        </p:txBody>
      </p:sp>
      <p:sp>
        <p:nvSpPr>
          <p:cNvPr id="10" name="Rectangle 9"/>
          <p:cNvSpPr txBox="1"/>
          <p:nvPr/>
        </p:nvSpPr>
        <p:spPr>
          <a:xfrm>
            <a:off x="1618483" y="5790267"/>
            <a:ext cx="685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smtClean="0"/>
              <a:t>Archivierung, </a:t>
            </a:r>
            <a:r>
              <a:rPr lang="de-DE" sz="2600" dirty="0" err="1" smtClean="0"/>
              <a:t>serverseitige</a:t>
            </a:r>
            <a:r>
              <a:rPr lang="de-DE" sz="2600" dirty="0" smtClean="0"/>
              <a:t> Speicherung, etc.</a:t>
            </a:r>
            <a:endParaRPr lang="de-DE" sz="2600" dirty="0"/>
          </a:p>
        </p:txBody>
      </p:sp>
      <p:pic>
        <p:nvPicPr>
          <p:cNvPr id="11" name="Picture 4" descr="Binary Co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314" y="4227534"/>
            <a:ext cx="527050" cy="1129558"/>
          </a:xfrm>
          <a:prstGeom prst="rect">
            <a:avLst/>
          </a:prstGeom>
          <a:noFill/>
        </p:spPr>
      </p:pic>
      <p:sp>
        <p:nvSpPr>
          <p:cNvPr id="14" name="Rectangle 8"/>
          <p:cNvSpPr txBox="1"/>
          <p:nvPr/>
        </p:nvSpPr>
        <p:spPr>
          <a:xfrm>
            <a:off x="1625601" y="4597400"/>
            <a:ext cx="2553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Erweiterbarkeit</a:t>
            </a:r>
            <a:endParaRPr lang="de-DE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hape 201729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Konnektivität</a:t>
            </a:r>
          </a:p>
        </p:txBody>
      </p:sp>
      <p:sp>
        <p:nvSpPr>
          <p:cNvPr id="201731" name="Shape 201730"/>
          <p:cNvSpPr>
            <a:spLocks noGrp="1" noChangeArrowheads="1"/>
          </p:cNvSpPr>
          <p:nvPr>
            <p:ph type="body" idx="1"/>
          </p:nvPr>
        </p:nvSpPr>
        <p:spPr>
          <a:xfrm>
            <a:off x="414338" y="1270000"/>
            <a:ext cx="8388350" cy="2846388"/>
          </a:xfrm>
        </p:spPr>
        <p:txBody>
          <a:bodyPr/>
          <a:lstStyle/>
          <a:p>
            <a:pPr>
              <a:spcBef>
                <a:spcPct val="70000"/>
              </a:spcBef>
            </a:pPr>
            <a:r>
              <a:rPr lang="de-DE" dirty="0"/>
              <a:t>Anbindung von Remote-Benutzern </a:t>
            </a:r>
            <a:br>
              <a:rPr lang="de-DE" dirty="0"/>
            </a:br>
            <a:r>
              <a:rPr lang="de-DE" dirty="0"/>
              <a:t>(ohne VPN)</a:t>
            </a:r>
          </a:p>
          <a:p>
            <a:pPr>
              <a:spcBef>
                <a:spcPct val="70000"/>
              </a:spcBef>
            </a:pPr>
            <a:r>
              <a:rPr lang="de-DE" dirty="0"/>
              <a:t>Verbindung zu Partner-Unternehmen</a:t>
            </a:r>
          </a:p>
          <a:p>
            <a:pPr>
              <a:spcBef>
                <a:spcPct val="70000"/>
              </a:spcBef>
            </a:pPr>
            <a:r>
              <a:rPr lang="de-DE" dirty="0"/>
              <a:t>Verbindung zu öffentlichen Instant Messaging-Diensten (AOL, MSN, Yahoo)</a:t>
            </a:r>
          </a:p>
        </p:txBody>
      </p:sp>
      <p:pic>
        <p:nvPicPr>
          <p:cNvPr id="201737" name="Rectangle 2017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6738" y="5040313"/>
            <a:ext cx="539750" cy="1603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Rectangl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572000"/>
            <a:ext cx="457200" cy="40436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6" name="Rectangl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4495800"/>
            <a:ext cx="609600" cy="5004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7" name="Rectangle 6"/>
          <p:cNvPicPr>
            <a:picLocks noChangeAspect="1" noChangeArrowheads="1"/>
          </p:cNvPicPr>
          <p:nvPr/>
        </p:nvPicPr>
        <p:blipFill>
          <a:blip r:embed="rId6" cstate="print"/>
          <a:srcRect b="-33333"/>
          <a:stretch>
            <a:fillRect/>
          </a:stretch>
        </p:blipFill>
        <p:spPr bwMode="auto">
          <a:xfrm>
            <a:off x="2743200" y="4572000"/>
            <a:ext cx="609600" cy="44368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ocks"/>
          <p:cNvPicPr>
            <a:picLocks noChangeAspect="1" noChangeArrowheads="1"/>
          </p:cNvPicPr>
          <p:nvPr/>
        </p:nvPicPr>
        <p:blipFill>
          <a:blip r:embed="rId3"/>
          <a:srcRect l="33801" r="32899" b="14644"/>
          <a:stretch>
            <a:fillRect/>
          </a:stretch>
        </p:blipFill>
        <p:spPr bwMode="auto">
          <a:xfrm>
            <a:off x="314325" y="552450"/>
            <a:ext cx="32258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608013" y="1050925"/>
            <a:ext cx="27352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Unternehmen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A</a:t>
            </a:r>
          </a:p>
        </p:txBody>
      </p:sp>
      <p:sp>
        <p:nvSpPr>
          <p:cNvPr id="145412" name="Line 4"/>
          <p:cNvSpPr>
            <a:spLocks noChangeShapeType="1"/>
          </p:cNvSpPr>
          <p:nvPr/>
        </p:nvSpPr>
        <p:spPr bwMode="auto">
          <a:xfrm flipV="1">
            <a:off x="1255713" y="3319463"/>
            <a:ext cx="984250" cy="1393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5413" name="Line 5"/>
          <p:cNvSpPr>
            <a:spLocks noChangeShapeType="1"/>
          </p:cNvSpPr>
          <p:nvPr/>
        </p:nvSpPr>
        <p:spPr bwMode="auto">
          <a:xfrm flipH="1" flipV="1">
            <a:off x="2312988" y="3514725"/>
            <a:ext cx="373062" cy="1016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103688" y="5013325"/>
            <a:ext cx="1267098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de-DE" sz="1600" dirty="0">
                <a:cs typeface="Arial" charset="0"/>
              </a:rPr>
              <a:t>Benutzer A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431800" y="80963"/>
            <a:ext cx="8229600" cy="403225"/>
          </a:xfrm>
        </p:spPr>
        <p:txBody>
          <a:bodyPr/>
          <a:lstStyle/>
          <a:p>
            <a:pPr eaLnBrk="1" hangingPunct="1"/>
            <a:r>
              <a:rPr lang="de-DE" sz="2400" smtClean="0"/>
              <a:t>Anbindung von Remote-Benutzern (ohne VPN)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H="1">
            <a:off x="2462213" y="2211388"/>
            <a:ext cx="890587" cy="508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39080" y="1525588"/>
            <a:ext cx="1380767" cy="1887438"/>
            <a:chOff x="1835" y="1104"/>
            <a:chExt cx="1043" cy="1247"/>
          </a:xfrm>
        </p:grpSpPr>
        <p:sp>
          <p:nvSpPr>
            <p:cNvPr id="145418" name="Text Box 10"/>
            <p:cNvSpPr txBox="1">
              <a:spLocks noChangeArrowheads="1"/>
            </p:cNvSpPr>
            <p:nvPr/>
          </p:nvSpPr>
          <p:spPr bwMode="auto">
            <a:xfrm>
              <a:off x="1835" y="2020"/>
              <a:ext cx="1043" cy="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65000"/>
                </a:lnSpc>
                <a:spcBef>
                  <a:spcPct val="25000"/>
                </a:spcBef>
                <a:buClr>
                  <a:schemeClr val="tx2"/>
                </a:buClr>
                <a:buFont typeface="Wingdings" pitchFamily="2" charset="2"/>
                <a:buNone/>
                <a:defRPr/>
              </a:pPr>
              <a:r>
                <a:rPr lang="en-US" sz="1600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Edge Server</a:t>
              </a:r>
              <a:endPara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  <a:p>
              <a:pPr algn="ctr">
                <a:lnSpc>
                  <a:spcPct val="65000"/>
                </a:lnSpc>
                <a:spcBef>
                  <a:spcPct val="25000"/>
                </a:spcBef>
                <a:buClr>
                  <a:schemeClr val="tx2"/>
                </a:buClr>
                <a:buFont typeface="Wingdings" pitchFamily="2" charset="2"/>
                <a:buNone/>
                <a:defRPr/>
              </a:pPr>
              <a:endPara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10279" name="Picture 11" descr="ISAS - firewall s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16" y="1104"/>
              <a:ext cx="580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50" name="Picture 12" descr="RTC Server 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4175" y="2336800"/>
            <a:ext cx="10906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934065" y="3244543"/>
            <a:ext cx="65876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OCS</a:t>
            </a: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5422" name="Line 14"/>
          <p:cNvSpPr>
            <a:spLocks noChangeShapeType="1"/>
          </p:cNvSpPr>
          <p:nvPr/>
        </p:nvSpPr>
        <p:spPr bwMode="auto">
          <a:xfrm flipV="1">
            <a:off x="4230688" y="1463675"/>
            <a:ext cx="1795462" cy="666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0253" name="Picture 15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2175" y="949325"/>
            <a:ext cx="617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4" name="Line 16"/>
          <p:cNvSpPr>
            <a:spLocks noChangeShapeType="1"/>
          </p:cNvSpPr>
          <p:nvPr/>
        </p:nvSpPr>
        <p:spPr bwMode="auto">
          <a:xfrm flipH="1" flipV="1">
            <a:off x="4156073" y="2347912"/>
            <a:ext cx="489498" cy="1793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5425" name="Line 17"/>
          <p:cNvSpPr>
            <a:spLocks noChangeShapeType="1"/>
          </p:cNvSpPr>
          <p:nvPr/>
        </p:nvSpPr>
        <p:spPr bwMode="auto">
          <a:xfrm flipV="1">
            <a:off x="4243388" y="2159000"/>
            <a:ext cx="3208337" cy="476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5426" name="Line 18"/>
          <p:cNvSpPr>
            <a:spLocks noChangeShapeType="1"/>
          </p:cNvSpPr>
          <p:nvPr/>
        </p:nvSpPr>
        <p:spPr bwMode="auto">
          <a:xfrm flipH="1" flipV="1">
            <a:off x="4335463" y="2314575"/>
            <a:ext cx="1398587" cy="27416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5427" name="Line 19"/>
          <p:cNvSpPr>
            <a:spLocks noChangeShapeType="1"/>
          </p:cNvSpPr>
          <p:nvPr/>
        </p:nvSpPr>
        <p:spPr bwMode="auto">
          <a:xfrm>
            <a:off x="4264025" y="2238375"/>
            <a:ext cx="2589213" cy="1335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5428" name="Line 20"/>
          <p:cNvSpPr>
            <a:spLocks noChangeShapeType="1"/>
          </p:cNvSpPr>
          <p:nvPr/>
        </p:nvSpPr>
        <p:spPr bwMode="auto">
          <a:xfrm flipH="1" flipV="1">
            <a:off x="4319588" y="2284413"/>
            <a:ext cx="1155700" cy="128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0259" name="Picture 21" descr="XP icon securit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9075" y="1878013"/>
            <a:ext cx="3746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Text Box 22"/>
          <p:cNvSpPr txBox="1">
            <a:spLocks noChangeArrowheads="1"/>
          </p:cNvSpPr>
          <p:nvPr/>
        </p:nvSpPr>
        <p:spPr bwMode="auto">
          <a:xfrm>
            <a:off x="5942013" y="1704975"/>
            <a:ext cx="115570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de-DE" sz="1600">
                <a:cs typeface="Arial" charset="0"/>
              </a:rPr>
              <a:t>Benutzer C</a:t>
            </a:r>
          </a:p>
        </p:txBody>
      </p:sp>
      <p:sp>
        <p:nvSpPr>
          <p:cNvPr id="10261" name="Text Box 23"/>
          <p:cNvSpPr txBox="1">
            <a:spLocks noChangeArrowheads="1"/>
          </p:cNvSpPr>
          <p:nvPr/>
        </p:nvSpPr>
        <p:spPr bwMode="auto">
          <a:xfrm>
            <a:off x="5364163" y="5734050"/>
            <a:ext cx="115570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en-US" sz="1600">
                <a:cs typeface="Arial" charset="0"/>
              </a:rPr>
              <a:t>Benutzer B</a:t>
            </a:r>
          </a:p>
        </p:txBody>
      </p: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7275513" y="2593975"/>
            <a:ext cx="115570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de-DE" sz="1600">
                <a:cs typeface="Arial" charset="0"/>
              </a:rPr>
              <a:t>Benutzer E</a:t>
            </a:r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6715125" y="4075113"/>
            <a:ext cx="1155700" cy="312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de-DE" sz="1600">
                <a:cs typeface="Arial" charset="0"/>
              </a:rPr>
              <a:t>Benutzer D</a:t>
            </a:r>
          </a:p>
        </p:txBody>
      </p:sp>
      <p:sp>
        <p:nvSpPr>
          <p:cNvPr id="10264" name="Text Box 26"/>
          <p:cNvSpPr txBox="1">
            <a:spLocks noChangeArrowheads="1"/>
          </p:cNvSpPr>
          <p:nvPr/>
        </p:nvSpPr>
        <p:spPr bwMode="auto">
          <a:xfrm>
            <a:off x="5400675" y="4184650"/>
            <a:ext cx="1155700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de-DE" sz="1600">
                <a:cs typeface="Arial" charset="0"/>
              </a:rPr>
              <a:t>Benutzer F</a:t>
            </a:r>
          </a:p>
        </p:txBody>
      </p:sp>
      <p:sp>
        <p:nvSpPr>
          <p:cNvPr id="10265" name="Text Box 27"/>
          <p:cNvSpPr txBox="1">
            <a:spLocks noChangeArrowheads="1"/>
          </p:cNvSpPr>
          <p:nvPr/>
        </p:nvSpPr>
        <p:spPr bwMode="auto">
          <a:xfrm>
            <a:off x="623888" y="6308725"/>
            <a:ext cx="2460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endParaRPr lang="de-DE" sz="1400" b="1">
              <a:latin typeface="Segoe Semibold" pitchFamily="34" charset="0"/>
            </a:endParaRPr>
          </a:p>
        </p:txBody>
      </p:sp>
      <p:pic>
        <p:nvPicPr>
          <p:cNvPr id="10266" name="Picture 28" descr="blue-us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0788" y="4489450"/>
            <a:ext cx="34766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29" descr="blue-us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7113" y="4625975"/>
            <a:ext cx="34766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8" name="Text Box 30"/>
          <p:cNvSpPr txBox="1">
            <a:spLocks noChangeArrowheads="1"/>
          </p:cNvSpPr>
          <p:nvPr/>
        </p:nvSpPr>
        <p:spPr bwMode="auto">
          <a:xfrm>
            <a:off x="711200" y="5122863"/>
            <a:ext cx="106952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Segoe Semibold" pitchFamily="34" charset="0"/>
              </a:rPr>
              <a:t>OCS-Client</a:t>
            </a:r>
            <a:endParaRPr lang="en-US" sz="1400" b="1" dirty="0">
              <a:latin typeface="Segoe Semibold" pitchFamily="34" charset="0"/>
            </a:endParaRPr>
          </a:p>
        </p:txBody>
      </p:sp>
      <p:sp>
        <p:nvSpPr>
          <p:cNvPr id="10269" name="Text Box 31"/>
          <p:cNvSpPr txBox="1">
            <a:spLocks noChangeArrowheads="1"/>
          </p:cNvSpPr>
          <p:nvPr/>
        </p:nvSpPr>
        <p:spPr bwMode="auto">
          <a:xfrm>
            <a:off x="2174875" y="4970463"/>
            <a:ext cx="106952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Segoe Semibold" pitchFamily="34" charset="0"/>
              </a:rPr>
              <a:t>O</a:t>
            </a:r>
            <a:r>
              <a:rPr lang="en-US" sz="1400" b="1" dirty="0" smtClean="0">
                <a:latin typeface="Segoe Semibold" pitchFamily="34" charset="0"/>
              </a:rPr>
              <a:t>CS-Client</a:t>
            </a:r>
            <a:endParaRPr lang="en-US" sz="1400" b="1" dirty="0">
              <a:latin typeface="Segoe Semibold" pitchFamily="34" charset="0"/>
            </a:endParaRPr>
          </a:p>
        </p:txBody>
      </p:sp>
      <p:pic>
        <p:nvPicPr>
          <p:cNvPr id="10270" name="Picture 32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34025" y="4968875"/>
            <a:ext cx="617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1" name="Picture 33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7975" y="3273425"/>
            <a:ext cx="617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2" name="Picture 34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1875" y="1749425"/>
            <a:ext cx="617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3" name="Picture 35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43525" y="3387725"/>
            <a:ext cx="61753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4" name="Picture 36" descr="blue-us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4824" y="4187825"/>
            <a:ext cx="6770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45" name="Text Box 37"/>
          <p:cNvSpPr txBox="1">
            <a:spLocks noChangeArrowheads="1"/>
          </p:cNvSpPr>
          <p:nvPr/>
        </p:nvSpPr>
        <p:spPr bwMode="auto">
          <a:xfrm>
            <a:off x="2381250" y="1781175"/>
            <a:ext cx="6667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MTLS</a:t>
            </a:r>
          </a:p>
        </p:txBody>
      </p:sp>
      <p:pic>
        <p:nvPicPr>
          <p:cNvPr id="10276" name="Picture 38" descr="XP icon securit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46375" y="2159000"/>
            <a:ext cx="2032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47" name="Text Box 39"/>
          <p:cNvSpPr txBox="1">
            <a:spLocks noChangeArrowheads="1"/>
          </p:cNvSpPr>
          <p:nvPr/>
        </p:nvSpPr>
        <p:spPr bwMode="auto">
          <a:xfrm>
            <a:off x="3957638" y="1557338"/>
            <a:ext cx="51911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247650"/>
            <a:ext cx="7167562" cy="535531"/>
          </a:xfrm>
        </p:spPr>
        <p:txBody>
          <a:bodyPr/>
          <a:lstStyle/>
          <a:p>
            <a:pPr eaLnBrk="1" hangingPunct="1"/>
            <a:r>
              <a:rPr lang="de-DE" sz="3200" dirty="0" smtClean="0"/>
              <a:t>Federation – Anbindung von Partnern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4500" y="1052513"/>
            <a:ext cx="7346950" cy="4475162"/>
            <a:chOff x="521" y="1019"/>
            <a:chExt cx="4628" cy="2819"/>
          </a:xfrm>
        </p:grpSpPr>
        <p:pic>
          <p:nvPicPr>
            <p:cNvPr id="11268" name="Picture 4" descr="blocks"/>
            <p:cNvPicPr>
              <a:picLocks noChangeAspect="1" noChangeArrowheads="1"/>
            </p:cNvPicPr>
            <p:nvPr/>
          </p:nvPicPr>
          <p:blipFill>
            <a:blip r:embed="rId3"/>
            <a:srcRect l="33801" r="32899" b="14644"/>
            <a:stretch>
              <a:fillRect/>
            </a:stretch>
          </p:blipFill>
          <p:spPr bwMode="auto">
            <a:xfrm>
              <a:off x="3264" y="1029"/>
              <a:ext cx="1885" cy="2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69" name="Picture 5" descr="blocks"/>
            <p:cNvPicPr>
              <a:picLocks noChangeAspect="1" noChangeArrowheads="1"/>
            </p:cNvPicPr>
            <p:nvPr/>
          </p:nvPicPr>
          <p:blipFill>
            <a:blip r:embed="rId3"/>
            <a:srcRect l="33801" r="32899" b="14644"/>
            <a:stretch>
              <a:fillRect/>
            </a:stretch>
          </p:blipFill>
          <p:spPr bwMode="auto">
            <a:xfrm>
              <a:off x="521" y="1019"/>
              <a:ext cx="1885" cy="2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3680" y="1367"/>
              <a:ext cx="1068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tx2"/>
                </a:buClr>
                <a:buFont typeface="Wingdings" pitchFamily="2" charset="2"/>
                <a:buNone/>
              </a:pPr>
              <a:r>
                <a:rPr lang="de-DE" sz="1600" b="1">
                  <a:latin typeface="Segoe Semibold" pitchFamily="34" charset="0"/>
                  <a:cs typeface="Arial" charset="0"/>
                </a:rPr>
                <a:t>Unternehmen B</a:t>
              </a:r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943" y="1351"/>
              <a:ext cx="1068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tx2"/>
                </a:buClr>
                <a:buFont typeface="Wingdings" pitchFamily="2" charset="2"/>
                <a:buNone/>
              </a:pPr>
              <a:r>
                <a:rPr lang="de-DE" sz="1600" b="1">
                  <a:latin typeface="Segoe Semibold" pitchFamily="34" charset="0"/>
                  <a:cs typeface="Arial" charset="0"/>
                </a:rPr>
                <a:t>Unternehmen A</a:t>
              </a:r>
            </a:p>
          </p:txBody>
        </p:sp>
        <p:sp>
          <p:nvSpPr>
            <p:cNvPr id="147464" name="Line 8"/>
            <p:cNvSpPr>
              <a:spLocks noChangeShapeType="1"/>
            </p:cNvSpPr>
            <p:nvPr/>
          </p:nvSpPr>
          <p:spPr bwMode="auto">
            <a:xfrm flipV="1">
              <a:off x="1519" y="2556"/>
              <a:ext cx="99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47465" name="Line 9"/>
            <p:cNvSpPr>
              <a:spLocks noChangeShapeType="1"/>
            </p:cNvSpPr>
            <p:nvPr/>
          </p:nvSpPr>
          <p:spPr bwMode="auto">
            <a:xfrm flipH="1" flipV="1">
              <a:off x="1700" y="2552"/>
              <a:ext cx="258" cy="5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47466" name="Line 10"/>
            <p:cNvSpPr>
              <a:spLocks noChangeShapeType="1"/>
            </p:cNvSpPr>
            <p:nvPr/>
          </p:nvSpPr>
          <p:spPr bwMode="auto">
            <a:xfrm flipH="1" flipV="1">
              <a:off x="3458" y="1824"/>
              <a:ext cx="644" cy="4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1019" y="2201"/>
              <a:ext cx="330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 smtClean="0">
                  <a:latin typeface="Segoe Semibold" pitchFamily="34" charset="0"/>
                  <a:cs typeface="Arial" charset="0"/>
                </a:rPr>
                <a:t>OCS</a:t>
              </a:r>
              <a:endParaRPr lang="en-US" sz="1400" b="1" dirty="0">
                <a:latin typeface="Segoe Semibold" pitchFamily="34" charset="0"/>
                <a:cs typeface="Arial" charset="0"/>
              </a:endParaRPr>
            </a:p>
          </p:txBody>
        </p:sp>
        <p:pic>
          <p:nvPicPr>
            <p:cNvPr id="11276" name="Picture 12" descr="blue-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30" y="2793"/>
              <a:ext cx="23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7" name="Picture 13" descr="blue-user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3" y="3136"/>
              <a:ext cx="25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8" name="Picture 14" descr="blue-us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61" y="3072"/>
              <a:ext cx="267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9" name="Text Box 15"/>
            <p:cNvSpPr txBox="1">
              <a:spLocks noChangeArrowheads="1"/>
            </p:cNvSpPr>
            <p:nvPr/>
          </p:nvSpPr>
          <p:spPr bwMode="auto">
            <a:xfrm>
              <a:off x="1123" y="3507"/>
              <a:ext cx="720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Segoe Semibold" pitchFamily="34" charset="0"/>
                </a:rPr>
                <a:t>O</a:t>
              </a:r>
              <a:r>
                <a:rPr lang="en-US" sz="1400" dirty="0" smtClean="0">
                  <a:latin typeface="Segoe Semibold" pitchFamily="34" charset="0"/>
                </a:rPr>
                <a:t>CS-Clients</a:t>
              </a:r>
              <a:endParaRPr lang="en-US" sz="1400" dirty="0">
                <a:latin typeface="Segoe Semibold" pitchFamily="34" charset="0"/>
              </a:endParaRPr>
            </a:p>
          </p:txBody>
        </p:sp>
        <p:sp>
          <p:nvSpPr>
            <p:cNvPr id="147472" name="Line 16"/>
            <p:cNvSpPr>
              <a:spLocks noChangeShapeType="1"/>
            </p:cNvSpPr>
            <p:nvPr/>
          </p:nvSpPr>
          <p:spPr bwMode="auto">
            <a:xfrm flipV="1">
              <a:off x="1213" y="2499"/>
              <a:ext cx="252" cy="3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281" name="Text Box 17"/>
            <p:cNvSpPr txBox="1">
              <a:spLocks noChangeArrowheads="1"/>
            </p:cNvSpPr>
            <p:nvPr/>
          </p:nvSpPr>
          <p:spPr bwMode="auto">
            <a:xfrm>
              <a:off x="4371" y="2191"/>
              <a:ext cx="460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 smtClean="0">
                  <a:latin typeface="Segoe Semibold" pitchFamily="34" charset="0"/>
                  <a:cs typeface="Arial" charset="0"/>
                </a:rPr>
                <a:t>OCS</a:t>
              </a:r>
              <a:endParaRPr lang="en-US" sz="1400" b="1" dirty="0">
                <a:latin typeface="Segoe Semibold" pitchFamily="34" charset="0"/>
                <a:cs typeface="Arial" charset="0"/>
              </a:endParaRPr>
            </a:p>
          </p:txBody>
        </p:sp>
        <p:sp>
          <p:nvSpPr>
            <p:cNvPr id="147474" name="Line 18"/>
            <p:cNvSpPr>
              <a:spLocks noChangeShapeType="1"/>
            </p:cNvSpPr>
            <p:nvPr/>
          </p:nvSpPr>
          <p:spPr bwMode="auto">
            <a:xfrm flipH="1" flipV="1">
              <a:off x="4251" y="2727"/>
              <a:ext cx="222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1283" name="Picture 19" descr="blue-us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41" y="3033"/>
              <a:ext cx="267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76" name="Line 20"/>
            <p:cNvSpPr>
              <a:spLocks noChangeShapeType="1"/>
            </p:cNvSpPr>
            <p:nvPr/>
          </p:nvSpPr>
          <p:spPr bwMode="auto">
            <a:xfrm flipV="1">
              <a:off x="3807" y="2659"/>
              <a:ext cx="196" cy="4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285" name="Text Box 21"/>
            <p:cNvSpPr txBox="1">
              <a:spLocks noChangeArrowheads="1"/>
            </p:cNvSpPr>
            <p:nvPr/>
          </p:nvSpPr>
          <p:spPr bwMode="auto">
            <a:xfrm>
              <a:off x="3859" y="3510"/>
              <a:ext cx="720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Segoe Semibold" pitchFamily="34" charset="0"/>
                </a:rPr>
                <a:t>O</a:t>
              </a:r>
              <a:r>
                <a:rPr lang="en-US" sz="1400" dirty="0" smtClean="0">
                  <a:latin typeface="Segoe Semibold" pitchFamily="34" charset="0"/>
                </a:rPr>
                <a:t>CS-Clients</a:t>
              </a:r>
              <a:endParaRPr lang="en-US" sz="1400" dirty="0">
                <a:latin typeface="Segoe Semibold" pitchFamily="34" charset="0"/>
              </a:endParaRPr>
            </a:p>
          </p:txBody>
        </p:sp>
        <p:sp>
          <p:nvSpPr>
            <p:cNvPr id="147478" name="Line 22"/>
            <p:cNvSpPr>
              <a:spLocks noChangeShapeType="1"/>
            </p:cNvSpPr>
            <p:nvPr/>
          </p:nvSpPr>
          <p:spPr bwMode="auto">
            <a:xfrm flipH="1" flipV="1">
              <a:off x="4075" y="2639"/>
              <a:ext cx="13" cy="6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1287" name="Picture 23" descr="blue-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73" y="3092"/>
              <a:ext cx="23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8" name="Picture 24" descr="RTC Server s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73" y="1966"/>
              <a:ext cx="551" cy="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81" name="Line 25"/>
            <p:cNvSpPr>
              <a:spLocks noChangeShapeType="1"/>
            </p:cNvSpPr>
            <p:nvPr/>
          </p:nvSpPr>
          <p:spPr bwMode="auto">
            <a:xfrm flipH="1" flipV="1">
              <a:off x="2371" y="1779"/>
              <a:ext cx="943" cy="1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987" y="1544"/>
              <a:ext cx="640" cy="620"/>
              <a:chOff x="1758" y="1199"/>
              <a:chExt cx="1074" cy="1191"/>
            </a:xfrm>
          </p:grpSpPr>
          <p:sp>
            <p:nvSpPr>
              <p:cNvPr id="11304" name="Text Box 27"/>
              <p:cNvSpPr txBox="1">
                <a:spLocks noChangeArrowheads="1"/>
              </p:cNvSpPr>
              <p:nvPr/>
            </p:nvSpPr>
            <p:spPr bwMode="auto">
              <a:xfrm>
                <a:off x="1758" y="2123"/>
                <a:ext cx="1074" cy="2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5000"/>
                  </a:spcBef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lang="en-US" sz="1200" b="1" dirty="0" smtClean="0">
                    <a:latin typeface="Segoe Semibold" pitchFamily="34" charset="0"/>
                    <a:cs typeface="Arial" charset="0"/>
                  </a:rPr>
                  <a:t>Edge Server</a:t>
                </a:r>
                <a:endParaRPr lang="en-US" sz="1200" b="1" dirty="0">
                  <a:latin typeface="Segoe Semibold" pitchFamily="34" charset="0"/>
                  <a:cs typeface="Arial" charset="0"/>
                </a:endParaRPr>
              </a:p>
            </p:txBody>
          </p:sp>
          <p:pic>
            <p:nvPicPr>
              <p:cNvPr id="11305" name="Picture 28" descr="ISAS - firewall sm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999" y="1199"/>
                <a:ext cx="581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1837" y="1548"/>
              <a:ext cx="853" cy="620"/>
              <a:chOff x="1440" y="1104"/>
              <a:chExt cx="1413" cy="1164"/>
            </a:xfrm>
          </p:grpSpPr>
          <p:sp>
            <p:nvSpPr>
              <p:cNvPr id="147486" name="Line 30"/>
              <p:cNvSpPr>
                <a:spLocks noChangeShapeType="1"/>
              </p:cNvSpPr>
              <p:nvPr/>
            </p:nvSpPr>
            <p:spPr bwMode="auto">
              <a:xfrm flipH="1">
                <a:off x="1440" y="1584"/>
                <a:ext cx="673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de-DE"/>
              </a:p>
            </p:txBody>
          </p:sp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1792" y="1104"/>
                <a:ext cx="1061" cy="1164"/>
                <a:chOff x="1792" y="1104"/>
                <a:chExt cx="1061" cy="1164"/>
              </a:xfrm>
            </p:grpSpPr>
            <p:sp>
              <p:nvSpPr>
                <p:cNvPr id="1130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792" y="2007"/>
                  <a:ext cx="1061" cy="26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lnSpc>
                      <a:spcPct val="65000"/>
                    </a:lnSpc>
                    <a:spcBef>
                      <a:spcPct val="25000"/>
                    </a:spcBef>
                    <a:buClr>
                      <a:schemeClr val="tx2"/>
                    </a:buClr>
                    <a:buFont typeface="Wingdings" pitchFamily="2" charset="2"/>
                    <a:buNone/>
                  </a:pPr>
                  <a:r>
                    <a:rPr lang="en-US" sz="1200" b="1" dirty="0" smtClean="0">
                      <a:latin typeface="Segoe Semibold" pitchFamily="34" charset="0"/>
                      <a:cs typeface="Arial" charset="0"/>
                    </a:rPr>
                    <a:t>Edge Server</a:t>
                  </a:r>
                  <a:endParaRPr lang="en-US" sz="1200" b="1" dirty="0">
                    <a:latin typeface="Segoe Semibold" pitchFamily="34" charset="0"/>
                    <a:cs typeface="Arial" charset="0"/>
                  </a:endParaRPr>
                </a:p>
              </p:txBody>
            </p:sp>
            <p:pic>
              <p:nvPicPr>
                <p:cNvPr id="11303" name="Picture 33" descr="ISAS - firewall sm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016" y="1104"/>
                  <a:ext cx="580" cy="9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1292" name="Picture 34" descr="XP icon securit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06" y="1568"/>
              <a:ext cx="24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3" name="Picture 35" descr="RTC Server sm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01" y="1918"/>
              <a:ext cx="532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94" name="Text Box 36"/>
            <p:cNvSpPr txBox="1">
              <a:spLocks noChangeArrowheads="1"/>
            </p:cNvSpPr>
            <p:nvPr/>
          </p:nvSpPr>
          <p:spPr bwMode="auto">
            <a:xfrm>
              <a:off x="2638" y="1389"/>
              <a:ext cx="420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b="1">
                  <a:latin typeface="Arial" charset="0"/>
                </a:rPr>
                <a:t>MTLS</a:t>
              </a:r>
            </a:p>
          </p:txBody>
        </p:sp>
        <p:sp>
          <p:nvSpPr>
            <p:cNvPr id="147493" name="Text Box 37"/>
            <p:cNvSpPr txBox="1">
              <a:spLocks noChangeArrowheads="1"/>
            </p:cNvSpPr>
            <p:nvPr/>
          </p:nvSpPr>
          <p:spPr bwMode="auto">
            <a:xfrm>
              <a:off x="3543" y="1647"/>
              <a:ext cx="420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MTLS</a:t>
              </a:r>
            </a:p>
          </p:txBody>
        </p:sp>
        <p:sp>
          <p:nvSpPr>
            <p:cNvPr id="147494" name="Text Box 38"/>
            <p:cNvSpPr txBox="1">
              <a:spLocks noChangeArrowheads="1"/>
            </p:cNvSpPr>
            <p:nvPr/>
          </p:nvSpPr>
          <p:spPr bwMode="auto">
            <a:xfrm>
              <a:off x="1770" y="1610"/>
              <a:ext cx="420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MTLS</a:t>
              </a:r>
            </a:p>
          </p:txBody>
        </p:sp>
        <p:pic>
          <p:nvPicPr>
            <p:cNvPr id="11297" name="Picture 39" descr="XP icon securit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964" y="1830"/>
              <a:ext cx="12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8" name="Picture 40" descr="blue-use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8" y="2956"/>
              <a:ext cx="23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99" name="Picture 41" descr="XP icon security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630" y="1863"/>
              <a:ext cx="12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ellowRectang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7663" y="4587875"/>
            <a:ext cx="3429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BlueRectang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7663" y="2886075"/>
            <a:ext cx="3429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RedRectang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7663" y="1204913"/>
            <a:ext cx="3429000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blocks"/>
          <p:cNvPicPr>
            <a:picLocks noChangeAspect="1" noChangeArrowheads="1"/>
          </p:cNvPicPr>
          <p:nvPr/>
        </p:nvPicPr>
        <p:blipFill>
          <a:blip r:embed="rId7"/>
          <a:srcRect l="33801" r="32899" b="14644"/>
          <a:stretch>
            <a:fillRect/>
          </a:stretch>
        </p:blipFill>
        <p:spPr bwMode="auto">
          <a:xfrm>
            <a:off x="255588" y="1079500"/>
            <a:ext cx="338296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761413" cy="480131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Public Instant Messaging Connectivity (PIC)</a:t>
            </a:r>
            <a:endParaRPr lang="en-US" sz="2000" dirty="0" smtClean="0">
              <a:solidFill>
                <a:schemeClr val="accent1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1819275" y="1628775"/>
            <a:ext cx="2540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800">
                <a:solidFill>
                  <a:srgbClr val="000000"/>
                </a:solidFill>
                <a:latin typeface="Segoe Semibold" pitchFamily="34" charset="0"/>
              </a:rPr>
              <a:t> </a:t>
            </a:r>
            <a:endParaRPr lang="en-US" sz="1800">
              <a:latin typeface="Segoe Semibold" pitchFamily="34" charset="0"/>
            </a:endParaRPr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411163" y="1458913"/>
            <a:ext cx="2019300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Clr>
                <a:schemeClr val="tx2"/>
              </a:buClr>
              <a:buFont typeface="Wingdings" pitchFamily="2" charset="2"/>
              <a:buNone/>
            </a:pPr>
            <a:r>
              <a:rPr lang="en-US" sz="1800" b="1">
                <a:latin typeface="Segoe Semibold" pitchFamily="34" charset="0"/>
                <a:cs typeface="Arial" charset="0"/>
              </a:rPr>
              <a:t>Unternehmen A</a:t>
            </a:r>
          </a:p>
        </p:txBody>
      </p:sp>
      <p:sp>
        <p:nvSpPr>
          <p:cNvPr id="155657" name="Line 9"/>
          <p:cNvSpPr>
            <a:spLocks noChangeShapeType="1"/>
          </p:cNvSpPr>
          <p:nvPr/>
        </p:nvSpPr>
        <p:spPr bwMode="auto">
          <a:xfrm flipV="1">
            <a:off x="1473200" y="2921000"/>
            <a:ext cx="784225" cy="1101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 flipH="1" flipV="1">
            <a:off x="2257425" y="3133725"/>
            <a:ext cx="446088" cy="1065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de-DE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31863" y="3992563"/>
            <a:ext cx="841375" cy="941387"/>
            <a:chOff x="240" y="2880"/>
            <a:chExt cx="912" cy="1166"/>
          </a:xfrm>
        </p:grpSpPr>
        <p:sp>
          <p:nvSpPr>
            <p:cNvPr id="12353" name="Text Box 12"/>
            <p:cNvSpPr txBox="1">
              <a:spLocks noChangeArrowheads="1"/>
            </p:cNvSpPr>
            <p:nvPr/>
          </p:nvSpPr>
          <p:spPr bwMode="auto">
            <a:xfrm>
              <a:off x="240" y="3456"/>
              <a:ext cx="912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tx2"/>
                </a:buClr>
                <a:buFont typeface="Wingdings" pitchFamily="2" charset="2"/>
                <a:buNone/>
              </a:pPr>
              <a:r>
                <a:rPr lang="en-US" sz="1400" dirty="0" smtClean="0">
                  <a:latin typeface="Segoe Semibold" pitchFamily="34" charset="0"/>
                </a:rPr>
                <a:t>OCS </a:t>
              </a:r>
              <a:r>
                <a:rPr lang="en-US" sz="1400" dirty="0">
                  <a:latin typeface="Segoe Semibold" pitchFamily="34" charset="0"/>
                </a:rPr>
                <a:t>Client</a:t>
              </a:r>
            </a:p>
          </p:txBody>
        </p:sp>
        <p:pic>
          <p:nvPicPr>
            <p:cNvPr id="12354" name="Picture 13" descr="blue-use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8" y="2880"/>
              <a:ext cx="42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300" name="Text Box 14"/>
          <p:cNvSpPr txBox="1">
            <a:spLocks noChangeArrowheads="1"/>
          </p:cNvSpPr>
          <p:nvPr/>
        </p:nvSpPr>
        <p:spPr bwMode="auto">
          <a:xfrm>
            <a:off x="970886" y="2616609"/>
            <a:ext cx="592444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 smtClean="0">
                <a:latin typeface="Segoe Semibold" pitchFamily="34" charset="0"/>
                <a:cs typeface="Arial" charset="0"/>
              </a:rPr>
              <a:t>OCS</a:t>
            </a:r>
            <a:endParaRPr lang="en-US" sz="1600" b="1" dirty="0">
              <a:latin typeface="Segoe Semibold" pitchFamily="34" charset="0"/>
              <a:cs typeface="Arial" charset="0"/>
            </a:endParaRPr>
          </a:p>
        </p:txBody>
      </p:sp>
      <p:cxnSp>
        <p:nvCxnSpPr>
          <p:cNvPr id="155663" name="AutoShape 15"/>
          <p:cNvCxnSpPr>
            <a:cxnSpLocks noChangeShapeType="1"/>
          </p:cNvCxnSpPr>
          <p:nvPr/>
        </p:nvCxnSpPr>
        <p:spPr bwMode="auto">
          <a:xfrm>
            <a:off x="3775075" y="1803400"/>
            <a:ext cx="1868488" cy="3425825"/>
          </a:xfrm>
          <a:prstGeom prst="bentConnector3">
            <a:avLst>
              <a:gd name="adj1" fmla="val 40273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cxnSp>
      <p:cxnSp>
        <p:nvCxnSpPr>
          <p:cNvPr id="12302" name="AutoShape 16"/>
          <p:cNvCxnSpPr>
            <a:cxnSpLocks noChangeShapeType="1"/>
          </p:cNvCxnSpPr>
          <p:nvPr/>
        </p:nvCxnSpPr>
        <p:spPr bwMode="auto">
          <a:xfrm>
            <a:off x="3762375" y="1803400"/>
            <a:ext cx="2030413" cy="1757363"/>
          </a:xfrm>
          <a:prstGeom prst="bentConnector3">
            <a:avLst>
              <a:gd name="adj1" fmla="val 46519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155665" name="AutoShape 17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914775" y="1798638"/>
            <a:ext cx="1214438" cy="4762"/>
          </a:xfrm>
          <a:prstGeom prst="bentConnector3">
            <a:avLst>
              <a:gd name="adj1" fmla="val 49935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cxn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006769" y="1285875"/>
            <a:ext cx="1017194" cy="1445281"/>
            <a:chOff x="1925" y="1104"/>
            <a:chExt cx="752" cy="1285"/>
          </a:xfrm>
        </p:grpSpPr>
        <p:sp>
          <p:nvSpPr>
            <p:cNvPr id="12351" name="Text Box 19"/>
            <p:cNvSpPr txBox="1">
              <a:spLocks noChangeArrowheads="1"/>
            </p:cNvSpPr>
            <p:nvPr/>
          </p:nvSpPr>
          <p:spPr bwMode="auto">
            <a:xfrm>
              <a:off x="1925" y="1979"/>
              <a:ext cx="752" cy="4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latin typeface="Segoe Semibold" pitchFamily="34" charset="0"/>
                </a:rPr>
                <a:t>OCS </a:t>
              </a:r>
              <a:br>
                <a:rPr lang="en-US" sz="1200" b="1" dirty="0" smtClean="0">
                  <a:latin typeface="Segoe Semibold" pitchFamily="34" charset="0"/>
                </a:rPr>
              </a:br>
              <a:r>
                <a:rPr lang="en-US" sz="1200" b="1" dirty="0" smtClean="0">
                  <a:latin typeface="Segoe Semibold" pitchFamily="34" charset="0"/>
                </a:rPr>
                <a:t>Edge Server</a:t>
              </a:r>
              <a:endParaRPr lang="en-US" sz="1200" b="1" dirty="0">
                <a:latin typeface="Segoe Semibold" pitchFamily="34" charset="0"/>
              </a:endParaRPr>
            </a:p>
          </p:txBody>
        </p:sp>
        <p:pic>
          <p:nvPicPr>
            <p:cNvPr id="12352" name="Picture 20" descr="ISAS - firewall s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" y="1104"/>
              <a:ext cx="580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4322763" y="1365250"/>
            <a:ext cx="530225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MTLS</a:t>
            </a:r>
          </a:p>
        </p:txBody>
      </p:sp>
      <p:pic>
        <p:nvPicPr>
          <p:cNvPr id="12306" name="Picture 22" descr="XP icon securit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54525" y="1597025"/>
            <a:ext cx="347663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23" descr="MSN logo horizontal white tex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3675" y="1317625"/>
            <a:ext cx="14605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8" name="Line 24"/>
          <p:cNvSpPr>
            <a:spLocks noChangeShapeType="1"/>
          </p:cNvSpPr>
          <p:nvPr/>
        </p:nvSpPr>
        <p:spPr bwMode="auto">
          <a:xfrm flipH="1">
            <a:off x="6978650" y="1863725"/>
            <a:ext cx="49213" cy="341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09" name="Line 25"/>
          <p:cNvSpPr>
            <a:spLocks noChangeShapeType="1"/>
          </p:cNvSpPr>
          <p:nvPr/>
        </p:nvSpPr>
        <p:spPr bwMode="auto">
          <a:xfrm>
            <a:off x="7026275" y="1863725"/>
            <a:ext cx="544513" cy="331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10" name="Line 26"/>
          <p:cNvSpPr>
            <a:spLocks noChangeShapeType="1"/>
          </p:cNvSpPr>
          <p:nvPr/>
        </p:nvSpPr>
        <p:spPr bwMode="auto">
          <a:xfrm>
            <a:off x="7013575" y="1863725"/>
            <a:ext cx="1458913" cy="331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pic>
        <p:nvPicPr>
          <p:cNvPr id="12311" name="Picture 27" descr="MSN logo vertical white text"/>
          <p:cNvPicPr>
            <a:picLocks noChangeAspect="1" noChangeArrowheads="1"/>
          </p:cNvPicPr>
          <p:nvPr/>
        </p:nvPicPr>
        <p:blipFill>
          <a:blip r:embed="rId12"/>
          <a:srcRect b="25262"/>
          <a:stretch>
            <a:fillRect/>
          </a:stretch>
        </p:blipFill>
        <p:spPr bwMode="auto">
          <a:xfrm>
            <a:off x="8320088" y="2068513"/>
            <a:ext cx="357187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2" name="Line 28"/>
          <p:cNvSpPr>
            <a:spLocks noChangeShapeType="1"/>
          </p:cNvSpPr>
          <p:nvPr/>
        </p:nvSpPr>
        <p:spPr bwMode="auto">
          <a:xfrm flipH="1">
            <a:off x="6789738" y="3446463"/>
            <a:ext cx="195262" cy="341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13" name="Line 29"/>
          <p:cNvSpPr>
            <a:spLocks noChangeShapeType="1"/>
          </p:cNvSpPr>
          <p:nvPr/>
        </p:nvSpPr>
        <p:spPr bwMode="auto">
          <a:xfrm>
            <a:off x="6983413" y="3446463"/>
            <a:ext cx="631825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14" name="Line 30"/>
          <p:cNvSpPr>
            <a:spLocks noChangeShapeType="1"/>
          </p:cNvSpPr>
          <p:nvPr/>
        </p:nvSpPr>
        <p:spPr bwMode="auto">
          <a:xfrm>
            <a:off x="6970713" y="3446463"/>
            <a:ext cx="1468437" cy="371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pic>
        <p:nvPicPr>
          <p:cNvPr id="12315" name="Picture 31" descr="AOLonlin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32763" y="3638550"/>
            <a:ext cx="53181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6" name="Line 32"/>
          <p:cNvSpPr>
            <a:spLocks noChangeShapeType="1"/>
          </p:cNvSpPr>
          <p:nvPr/>
        </p:nvSpPr>
        <p:spPr bwMode="auto">
          <a:xfrm flipH="1">
            <a:off x="6761163" y="5194300"/>
            <a:ext cx="106362" cy="341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17" name="Line 33"/>
          <p:cNvSpPr>
            <a:spLocks noChangeShapeType="1"/>
          </p:cNvSpPr>
          <p:nvPr/>
        </p:nvSpPr>
        <p:spPr bwMode="auto">
          <a:xfrm>
            <a:off x="6865938" y="5194300"/>
            <a:ext cx="631825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18" name="Line 34"/>
          <p:cNvSpPr>
            <a:spLocks noChangeShapeType="1"/>
          </p:cNvSpPr>
          <p:nvPr/>
        </p:nvSpPr>
        <p:spPr bwMode="auto">
          <a:xfrm>
            <a:off x="6853238" y="5194300"/>
            <a:ext cx="1468437" cy="371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pic>
        <p:nvPicPr>
          <p:cNvPr id="12319" name="Picture 35" descr="ybang_messenger"/>
          <p:cNvPicPr>
            <a:picLocks noChangeAspect="1" noChangeArrowheads="1"/>
          </p:cNvPicPr>
          <p:nvPr/>
        </p:nvPicPr>
        <p:blipFill>
          <a:blip r:embed="rId14"/>
          <a:srcRect r="63892" b="-33540"/>
          <a:stretch>
            <a:fillRect/>
          </a:stretch>
        </p:blipFill>
        <p:spPr bwMode="auto">
          <a:xfrm>
            <a:off x="7996238" y="5454650"/>
            <a:ext cx="5191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0" name="Picture 36" descr="MSN logo vertical white text"/>
          <p:cNvPicPr>
            <a:picLocks noChangeAspect="1" noChangeArrowheads="1"/>
          </p:cNvPicPr>
          <p:nvPr/>
        </p:nvPicPr>
        <p:blipFill>
          <a:blip r:embed="rId12"/>
          <a:srcRect b="25262"/>
          <a:stretch>
            <a:fillRect/>
          </a:stretch>
        </p:blipFill>
        <p:spPr bwMode="auto">
          <a:xfrm>
            <a:off x="7445375" y="2054225"/>
            <a:ext cx="3571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1" name="Picture 37" descr="MSN logo vertical white text"/>
          <p:cNvPicPr>
            <a:picLocks noChangeAspect="1" noChangeArrowheads="1"/>
          </p:cNvPicPr>
          <p:nvPr/>
        </p:nvPicPr>
        <p:blipFill>
          <a:blip r:embed="rId12"/>
          <a:srcRect b="25262"/>
          <a:stretch>
            <a:fillRect/>
          </a:stretch>
        </p:blipFill>
        <p:spPr bwMode="auto">
          <a:xfrm>
            <a:off x="6711950" y="2068513"/>
            <a:ext cx="35718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2" name="Picture 38" descr="AOLonlin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73925" y="3636963"/>
            <a:ext cx="53181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3" name="Picture 39" descr="AOLonlin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26213" y="3621088"/>
            <a:ext cx="53181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4" name="Picture 40" descr="ybang_messenger"/>
          <p:cNvPicPr>
            <a:picLocks noChangeAspect="1" noChangeArrowheads="1"/>
          </p:cNvPicPr>
          <p:nvPr/>
        </p:nvPicPr>
        <p:blipFill>
          <a:blip r:embed="rId14"/>
          <a:srcRect r="63892" b="-33540"/>
          <a:stretch>
            <a:fillRect/>
          </a:stretch>
        </p:blipFill>
        <p:spPr bwMode="auto">
          <a:xfrm>
            <a:off x="7234238" y="5427663"/>
            <a:ext cx="5191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5" name="Picture 41" descr="ybang_messenger"/>
          <p:cNvPicPr>
            <a:picLocks noChangeAspect="1" noChangeArrowheads="1"/>
          </p:cNvPicPr>
          <p:nvPr/>
        </p:nvPicPr>
        <p:blipFill>
          <a:blip r:embed="rId14"/>
          <a:srcRect r="63892" b="-33540"/>
          <a:stretch>
            <a:fillRect/>
          </a:stretch>
        </p:blipFill>
        <p:spPr bwMode="auto">
          <a:xfrm>
            <a:off x="6513513" y="5427663"/>
            <a:ext cx="51911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6" name="Text Box 42"/>
          <p:cNvSpPr txBox="1">
            <a:spLocks noChangeArrowheads="1"/>
          </p:cNvSpPr>
          <p:nvPr/>
        </p:nvSpPr>
        <p:spPr bwMode="auto">
          <a:xfrm>
            <a:off x="2351088" y="1746250"/>
            <a:ext cx="530225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MTLS</a:t>
            </a:r>
          </a:p>
        </p:txBody>
      </p:sp>
      <p:sp>
        <p:nvSpPr>
          <p:cNvPr id="12327" name="Text Box 43"/>
          <p:cNvSpPr txBox="1">
            <a:spLocks noChangeArrowheads="1"/>
          </p:cNvSpPr>
          <p:nvPr/>
        </p:nvSpPr>
        <p:spPr bwMode="auto">
          <a:xfrm>
            <a:off x="1185863" y="3578225"/>
            <a:ext cx="423862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TLS</a:t>
            </a:r>
          </a:p>
        </p:txBody>
      </p:sp>
      <p:sp>
        <p:nvSpPr>
          <p:cNvPr id="12328" name="Text Box 44"/>
          <p:cNvSpPr txBox="1">
            <a:spLocks noChangeArrowheads="1"/>
          </p:cNvSpPr>
          <p:nvPr/>
        </p:nvSpPr>
        <p:spPr bwMode="auto">
          <a:xfrm>
            <a:off x="2500313" y="3675063"/>
            <a:ext cx="423862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TLS</a:t>
            </a:r>
          </a:p>
        </p:txBody>
      </p:sp>
      <p:sp>
        <p:nvSpPr>
          <p:cNvPr id="12329" name="Line 45"/>
          <p:cNvSpPr>
            <a:spLocks noChangeShapeType="1"/>
          </p:cNvSpPr>
          <p:nvPr/>
        </p:nvSpPr>
        <p:spPr bwMode="auto">
          <a:xfrm>
            <a:off x="5878513" y="1746250"/>
            <a:ext cx="71913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30" name="Text Box 46"/>
          <p:cNvSpPr txBox="1">
            <a:spLocks noChangeArrowheads="1"/>
          </p:cNvSpPr>
          <p:nvPr/>
        </p:nvSpPr>
        <p:spPr bwMode="auto">
          <a:xfrm>
            <a:off x="5903913" y="1720850"/>
            <a:ext cx="530225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MTLS</a:t>
            </a:r>
          </a:p>
        </p:txBody>
      </p:sp>
      <p:sp>
        <p:nvSpPr>
          <p:cNvPr id="12331" name="Text Box 47"/>
          <p:cNvSpPr txBox="1">
            <a:spLocks noChangeArrowheads="1"/>
          </p:cNvSpPr>
          <p:nvPr/>
        </p:nvSpPr>
        <p:spPr bwMode="auto">
          <a:xfrm>
            <a:off x="5826125" y="3322638"/>
            <a:ext cx="423863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TLS</a:t>
            </a:r>
          </a:p>
        </p:txBody>
      </p:sp>
      <p:sp>
        <p:nvSpPr>
          <p:cNvPr id="12332" name="Line 48"/>
          <p:cNvSpPr>
            <a:spLocks noChangeShapeType="1"/>
          </p:cNvSpPr>
          <p:nvPr/>
        </p:nvSpPr>
        <p:spPr bwMode="auto">
          <a:xfrm>
            <a:off x="5726113" y="3297238"/>
            <a:ext cx="71913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sp>
        <p:nvSpPr>
          <p:cNvPr id="12333" name="Text Box 49"/>
          <p:cNvSpPr txBox="1">
            <a:spLocks noChangeArrowheads="1"/>
          </p:cNvSpPr>
          <p:nvPr/>
        </p:nvSpPr>
        <p:spPr bwMode="auto">
          <a:xfrm>
            <a:off x="5840413" y="5068888"/>
            <a:ext cx="423862" cy="2444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 b="1">
                <a:latin typeface="Segoe Semibold" pitchFamily="34" charset="0"/>
                <a:cs typeface="Arial" charset="0"/>
              </a:rPr>
              <a:t>TLS</a:t>
            </a:r>
          </a:p>
        </p:txBody>
      </p:sp>
      <p:sp>
        <p:nvSpPr>
          <p:cNvPr id="12334" name="Line 50"/>
          <p:cNvSpPr>
            <a:spLocks noChangeShapeType="1"/>
          </p:cNvSpPr>
          <p:nvPr/>
        </p:nvSpPr>
        <p:spPr bwMode="auto">
          <a:xfrm>
            <a:off x="5684838" y="5057775"/>
            <a:ext cx="71913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de-DE"/>
          </a:p>
        </p:txBody>
      </p:sp>
      <p:pic>
        <p:nvPicPr>
          <p:cNvPr id="12335" name="Picture 51" descr="AIM-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78563" y="3114675"/>
            <a:ext cx="23812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6" name="Text Box 52"/>
          <p:cNvSpPr txBox="1">
            <a:spLocks noChangeArrowheads="1"/>
          </p:cNvSpPr>
          <p:nvPr/>
        </p:nvSpPr>
        <p:spPr bwMode="auto">
          <a:xfrm>
            <a:off x="5054600" y="4041775"/>
            <a:ext cx="895350" cy="211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65000"/>
              </a:lnSpc>
              <a:spcBef>
                <a:spcPct val="25000"/>
              </a:spcBef>
              <a:buClr>
                <a:schemeClr val="tx2"/>
              </a:buClr>
              <a:buFont typeface="Wingdings" pitchFamily="2" charset="2"/>
              <a:buNone/>
            </a:pPr>
            <a:r>
              <a:rPr lang="en-US" sz="1200" b="1">
                <a:latin typeface="Segoe Semibold" pitchFamily="34" charset="0"/>
                <a:cs typeface="Arial" charset="0"/>
              </a:rPr>
              <a:t>SIP Proxy</a:t>
            </a:r>
          </a:p>
        </p:txBody>
      </p:sp>
      <p:pic>
        <p:nvPicPr>
          <p:cNvPr id="12337" name="Picture 53" descr="ISAS - firewall s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86350" y="2976563"/>
            <a:ext cx="7842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38" name="Picture 54" descr="ybang_messenge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408738" y="4775200"/>
            <a:ext cx="21955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5038725" y="4676775"/>
            <a:ext cx="895350" cy="1276350"/>
            <a:chOff x="1993" y="1104"/>
            <a:chExt cx="662" cy="1135"/>
          </a:xfrm>
        </p:grpSpPr>
        <p:sp>
          <p:nvSpPr>
            <p:cNvPr id="12349" name="Text Box 56"/>
            <p:cNvSpPr txBox="1">
              <a:spLocks noChangeArrowheads="1"/>
            </p:cNvSpPr>
            <p:nvPr/>
          </p:nvSpPr>
          <p:spPr bwMode="auto">
            <a:xfrm>
              <a:off x="1993" y="2051"/>
              <a:ext cx="662" cy="1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65000"/>
                </a:lnSpc>
                <a:spcBef>
                  <a:spcPct val="25000"/>
                </a:spcBef>
                <a:buClr>
                  <a:schemeClr val="tx2"/>
                </a:buClr>
                <a:buFont typeface="Wingdings" pitchFamily="2" charset="2"/>
                <a:buNone/>
              </a:pPr>
              <a:r>
                <a:rPr lang="en-US" sz="1200" b="1">
                  <a:latin typeface="Segoe Semibold" pitchFamily="34" charset="0"/>
                  <a:cs typeface="Arial" charset="0"/>
                </a:rPr>
                <a:t>SIP Proxy</a:t>
              </a:r>
            </a:p>
          </p:txBody>
        </p:sp>
        <p:pic>
          <p:nvPicPr>
            <p:cNvPr id="12350" name="Picture 57" descr="ISAS - firewall sm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" y="1104"/>
              <a:ext cx="580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2165350" y="3992563"/>
            <a:ext cx="841375" cy="941387"/>
            <a:chOff x="240" y="2880"/>
            <a:chExt cx="912" cy="1166"/>
          </a:xfrm>
        </p:grpSpPr>
        <p:sp>
          <p:nvSpPr>
            <p:cNvPr id="12347" name="Text Box 59"/>
            <p:cNvSpPr txBox="1">
              <a:spLocks noChangeArrowheads="1"/>
            </p:cNvSpPr>
            <p:nvPr/>
          </p:nvSpPr>
          <p:spPr bwMode="auto">
            <a:xfrm>
              <a:off x="240" y="3456"/>
              <a:ext cx="912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  <a:buClr>
                  <a:schemeClr val="tx2"/>
                </a:buClr>
                <a:buFont typeface="Wingdings" pitchFamily="2" charset="2"/>
                <a:buNone/>
              </a:pPr>
              <a:r>
                <a:rPr lang="en-US" sz="1400" dirty="0" smtClean="0">
                  <a:latin typeface="Segoe Semibold" pitchFamily="34" charset="0"/>
                </a:rPr>
                <a:t>OCS </a:t>
              </a:r>
              <a:r>
                <a:rPr lang="en-US" sz="1400" dirty="0">
                  <a:latin typeface="Segoe Semibold" pitchFamily="34" charset="0"/>
                </a:rPr>
                <a:t>Client</a:t>
              </a:r>
            </a:p>
          </p:txBody>
        </p:sp>
        <p:pic>
          <p:nvPicPr>
            <p:cNvPr id="12348" name="Picture 60" descr="blue-user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8" y="2880"/>
              <a:ext cx="42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2303463" y="1298575"/>
            <a:ext cx="1659433" cy="1270741"/>
            <a:chOff x="1440" y="1104"/>
            <a:chExt cx="1191" cy="1149"/>
          </a:xfrm>
        </p:grpSpPr>
        <p:sp>
          <p:nvSpPr>
            <p:cNvPr id="155710" name="Line 62"/>
            <p:cNvSpPr>
              <a:spLocks noChangeShapeType="1"/>
            </p:cNvSpPr>
            <p:nvPr/>
          </p:nvSpPr>
          <p:spPr bwMode="auto">
            <a:xfrm flipH="1">
              <a:off x="1440" y="1583"/>
              <a:ext cx="672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7" name="Group 63"/>
            <p:cNvGrpSpPr>
              <a:grpSpLocks/>
            </p:cNvGrpSpPr>
            <p:nvPr/>
          </p:nvGrpSpPr>
          <p:grpSpPr bwMode="auto">
            <a:xfrm>
              <a:off x="1901" y="1104"/>
              <a:ext cx="730" cy="1149"/>
              <a:chOff x="1901" y="1104"/>
              <a:chExt cx="730" cy="1149"/>
            </a:xfrm>
          </p:grpSpPr>
          <p:sp>
            <p:nvSpPr>
              <p:cNvPr id="12345" name="Text Box 64"/>
              <p:cNvSpPr txBox="1">
                <a:spLocks noChangeArrowheads="1"/>
              </p:cNvSpPr>
              <p:nvPr/>
            </p:nvSpPr>
            <p:spPr bwMode="auto">
              <a:xfrm>
                <a:off x="1901" y="2053"/>
                <a:ext cx="730" cy="2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65000"/>
                  </a:lnSpc>
                  <a:spcBef>
                    <a:spcPct val="25000"/>
                  </a:spcBef>
                  <a:buClr>
                    <a:schemeClr val="tx2"/>
                  </a:buClr>
                  <a:buFont typeface="Wingdings" pitchFamily="2" charset="2"/>
                  <a:buNone/>
                </a:pPr>
                <a:r>
                  <a:rPr lang="en-US" sz="1200" b="1" dirty="0" smtClean="0">
                    <a:latin typeface="Segoe Semibold" pitchFamily="34" charset="0"/>
                    <a:cs typeface="Arial" charset="0"/>
                  </a:rPr>
                  <a:t>Edge Server</a:t>
                </a:r>
                <a:endParaRPr lang="en-US" sz="1200" b="1" dirty="0">
                  <a:latin typeface="Segoe Semibold" pitchFamily="34" charset="0"/>
                  <a:cs typeface="Arial" charset="0"/>
                </a:endParaRPr>
              </a:p>
            </p:txBody>
          </p:sp>
          <p:pic>
            <p:nvPicPr>
              <p:cNvPr id="12346" name="Picture 65" descr="ISAS - firewall sm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016" y="1104"/>
                <a:ext cx="580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342" name="Picture 66" descr="RTC Server sm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17675" y="2044700"/>
            <a:ext cx="101441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WARE-AUD-SLIDE-NAME" val="Public IM Connectivity - Schema"/>
</p:tagLst>
</file>

<file path=ppt/theme/theme1.xml><?xml version="1.0" encoding="utf-8"?>
<a:theme xmlns:a="http://schemas.openxmlformats.org/drawingml/2006/main" name="uc_workshop_template_blue">
  <a:themeElements>
    <a:clrScheme name="Office12_BlueTemplate_Light 1">
      <a:dk1>
        <a:srgbClr val="000000"/>
      </a:dk1>
      <a:lt1>
        <a:srgbClr val="FFFFFF"/>
      </a:lt1>
      <a:dk2>
        <a:srgbClr val="1C2986"/>
      </a:dk2>
      <a:lt2>
        <a:srgbClr val="FFB601"/>
      </a:lt2>
      <a:accent1>
        <a:srgbClr val="F7E993"/>
      </a:accent1>
      <a:accent2>
        <a:srgbClr val="6BC795"/>
      </a:accent2>
      <a:accent3>
        <a:srgbClr val="ABACC3"/>
      </a:accent3>
      <a:accent4>
        <a:srgbClr val="DADADA"/>
      </a:accent4>
      <a:accent5>
        <a:srgbClr val="FAF2C8"/>
      </a:accent5>
      <a:accent6>
        <a:srgbClr val="60B487"/>
      </a:accent6>
      <a:hlink>
        <a:srgbClr val="6699FF"/>
      </a:hlink>
      <a:folHlink>
        <a:srgbClr val="F67E3C"/>
      </a:folHlink>
    </a:clrScheme>
    <a:fontScheme name="Office12_BlueTemplate_Light">
      <a:majorFont>
        <a:latin typeface="Segoe Semibold"/>
        <a:ea typeface=""/>
        <a:cs typeface=""/>
      </a:majorFont>
      <a:minorFont>
        <a:latin typeface="Sego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2">
                <a:gamma/>
                <a:shade val="63529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63529"/>
                <a:invGamma/>
              </a:schemeClr>
            </a:gs>
          </a:gsLst>
          <a:lin ang="2700000" scaled="1"/>
        </a:gra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2">
                <a:gamma/>
                <a:shade val="63529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63529"/>
                <a:invGamma/>
              </a:schemeClr>
            </a:gs>
          </a:gsLst>
          <a:lin ang="2700000" scaled="1"/>
        </a:gra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egoe" pitchFamily="34" charset="0"/>
          </a:defRPr>
        </a:defPPr>
      </a:lstStyle>
    </a:lnDef>
  </a:objectDefaults>
  <a:extraClrSchemeLst>
    <a:extraClrScheme>
      <a:clrScheme name="Office12_BlueTemplate_Light 1">
        <a:dk1>
          <a:srgbClr val="000000"/>
        </a:dk1>
        <a:lt1>
          <a:srgbClr val="FFFFFF"/>
        </a:lt1>
        <a:dk2>
          <a:srgbClr val="1C2986"/>
        </a:dk2>
        <a:lt2>
          <a:srgbClr val="FFB601"/>
        </a:lt2>
        <a:accent1>
          <a:srgbClr val="F7E993"/>
        </a:accent1>
        <a:accent2>
          <a:srgbClr val="6BC795"/>
        </a:accent2>
        <a:accent3>
          <a:srgbClr val="ABACC3"/>
        </a:accent3>
        <a:accent4>
          <a:srgbClr val="DADADA"/>
        </a:accent4>
        <a:accent5>
          <a:srgbClr val="FAF2C8"/>
        </a:accent5>
        <a:accent6>
          <a:srgbClr val="60B487"/>
        </a:accent6>
        <a:hlink>
          <a:srgbClr val="6699FF"/>
        </a:hlink>
        <a:folHlink>
          <a:srgbClr val="F67E3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525F5B9BF0E134D8E6CE7E7AC3E5045" ma:contentTypeVersion="0" ma:contentTypeDescription="Ein neues Dokument erstellen." ma:contentTypeScope="" ma:versionID="43adf9f11a77bd80c0c85942094079d5">
  <xsd:schema xmlns:xsd="http://www.w3.org/2001/XMLSchema" xmlns:p="http://schemas.microsoft.com/office/2006/metadata/properties" targetNamespace="http://schemas.microsoft.com/office/2006/metadata/properties" ma:root="true" ma:fieldsID="246f02dd96380beb4f7cdcce14d77f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261C2AD-1CFE-401B-A487-4F9FD3199BC3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D033BE9-B00D-4C81-BD29-E24B692991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E82E18-290A-4E14-B6BF-22AC252A67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uc_workshop_template_blue</Template>
  <TotalTime>0</TotalTime>
  <Words>1100</Words>
  <Application>Microsoft PowerPoint</Application>
  <PresentationFormat>Bildschirmpräsentation (4:3)</PresentationFormat>
  <Paragraphs>215</Paragraphs>
  <Slides>36</Slides>
  <Notes>36</Notes>
  <HiddenSlides>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8" baseType="lpstr">
      <vt:lpstr>uc_workshop_template_blue</vt:lpstr>
      <vt:lpstr>Visio</vt:lpstr>
      <vt:lpstr>Microsoft Unified Communications</vt:lpstr>
      <vt:lpstr>Unified Communications mit  Office Communications Server 2007</vt:lpstr>
      <vt:lpstr>Folie 3</vt:lpstr>
      <vt:lpstr>Folie 4</vt:lpstr>
      <vt:lpstr>Folie 5</vt:lpstr>
      <vt:lpstr>Konnektivität</vt:lpstr>
      <vt:lpstr>Anbindung von Remote-Benutzern (ohne VPN)</vt:lpstr>
      <vt:lpstr>Federation – Anbindung von Partnern</vt:lpstr>
      <vt:lpstr>Public Instant Messaging Connectivity (PIC)</vt:lpstr>
      <vt:lpstr>Folie 10</vt:lpstr>
      <vt:lpstr>Folie 11</vt:lpstr>
      <vt:lpstr>Tut das was mein Telefon getan hat…</vt:lpstr>
      <vt:lpstr>Folie 13</vt:lpstr>
      <vt:lpstr>Communicator Web Access</vt:lpstr>
      <vt:lpstr>Folie 15</vt:lpstr>
      <vt:lpstr>LM2005 vs. LM2007</vt:lpstr>
      <vt:lpstr>Einheitliche Benutzeroberfläche</vt:lpstr>
      <vt:lpstr>RoundTable</vt:lpstr>
      <vt:lpstr>Microsoft RoundTable™</vt:lpstr>
      <vt:lpstr>Folie 20</vt:lpstr>
      <vt:lpstr>Audio &amp; Video</vt:lpstr>
      <vt:lpstr>Audio/Video Stack</vt:lpstr>
      <vt:lpstr>Aktiver Sprecher</vt:lpstr>
      <vt:lpstr>Konnektivität</vt:lpstr>
      <vt:lpstr>Telefonie &amp; Sprachkommunikation</vt:lpstr>
      <vt:lpstr>Architektur der UC-Produktfamilie</vt:lpstr>
      <vt:lpstr>Communicator Phone Experience</vt:lpstr>
      <vt:lpstr>USB Handset</vt:lpstr>
      <vt:lpstr>Premium Handset mit Display (Design)</vt:lpstr>
      <vt:lpstr>USB Wireless Earbud</vt:lpstr>
      <vt:lpstr>Launch Partner für die UC Devices</vt:lpstr>
      <vt:lpstr>Folie 32</vt:lpstr>
      <vt:lpstr>Folie 33</vt:lpstr>
      <vt:lpstr>Folie 34</vt:lpstr>
      <vt:lpstr>Folie 35</vt:lpstr>
      <vt:lpstr>Folie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2008-08-18T09:37:37Z</dcterms:created>
  <dcterms:modified xsi:type="dcterms:W3CDTF">2008-08-20T10:43:24Z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  <property fmtid="{D5CDD505-2E9C-101B-9397-08002B2CF9AE}" pid="3" name="ContentTypeId">
    <vt:lpwstr>0x0101008525F5B9BF0E134D8E6CE7E7AC3E5045</vt:lpwstr>
  </property>
</Properties>
</file>