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9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3" r:id="rId3"/>
    <p:sldId id="444" r:id="rId4"/>
    <p:sldId id="445" r:id="rId5"/>
    <p:sldId id="461" r:id="rId6"/>
    <p:sldId id="463" r:id="rId7"/>
    <p:sldId id="462" r:id="rId8"/>
    <p:sldId id="289" r:id="rId9"/>
    <p:sldId id="384" r:id="rId10"/>
    <p:sldId id="387" r:id="rId11"/>
    <p:sldId id="465" r:id="rId12"/>
    <p:sldId id="295" r:id="rId13"/>
    <p:sldId id="454" r:id="rId14"/>
    <p:sldId id="455" r:id="rId15"/>
    <p:sldId id="456" r:id="rId16"/>
    <p:sldId id="457" r:id="rId17"/>
    <p:sldId id="458" r:id="rId18"/>
    <p:sldId id="459" r:id="rId19"/>
    <p:sldId id="315" r:id="rId20"/>
    <p:sldId id="272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85000"/>
      </a:lnSpc>
      <a:spcBef>
        <a:spcPct val="2000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2000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FFFF"/>
    <a:srgbClr val="080808"/>
    <a:srgbClr val="FF6600"/>
    <a:srgbClr val="DDDDDD"/>
    <a:srgbClr val="F24008"/>
    <a:srgbClr val="DC9A24"/>
    <a:srgbClr val="777777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45" autoAdjust="0"/>
    <p:restoredTop sz="88104" autoAdjust="0"/>
  </p:normalViewPr>
  <p:slideViewPr>
    <p:cSldViewPr snapToGrid="0">
      <p:cViewPr varScale="1">
        <p:scale>
          <a:sx n="100" d="100"/>
          <a:sy n="100" d="100"/>
        </p:scale>
        <p:origin x="-1224" y="-84"/>
      </p:cViewPr>
      <p:guideLst>
        <p:guide orient="horz" pos="891"/>
        <p:guide orient="horz" pos="358"/>
        <p:guide orient="horz" pos="3140"/>
        <p:guide orient="horz" pos="1194"/>
        <p:guide orient="horz" pos="1289"/>
        <p:guide pos="2880"/>
        <p:guide pos="453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2"/>
    </p:cViewPr>
  </p:sorterViewPr>
  <p:notesViewPr>
    <p:cSldViewPr snapToGrid="0">
      <p:cViewPr varScale="1">
        <p:scale>
          <a:sx n="76" d="100"/>
          <a:sy n="76" d="100"/>
        </p:scale>
        <p:origin x="-2112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688F4-15C0-4301-871F-4B2BFD2180AF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E8CE5A-38CC-4D30-9D17-3EFA722E31F7}">
      <dgm:prSet/>
      <dgm:spPr/>
      <dgm:t>
        <a:bodyPr/>
        <a:lstStyle/>
        <a:p>
          <a:pPr rtl="0"/>
          <a:r>
            <a:rPr lang="en-US" dirty="0" smtClean="0"/>
            <a:t>Introduction and Architecture</a:t>
          </a:r>
          <a:endParaRPr lang="en-US" dirty="0"/>
        </a:p>
      </dgm:t>
    </dgm:pt>
    <dgm:pt modelId="{158617E3-AA7E-4F3A-A531-A69B148AC9C3}" type="parTrans" cxnId="{3F79D180-5F33-456A-AA92-8137DA7B4575}">
      <dgm:prSet/>
      <dgm:spPr/>
      <dgm:t>
        <a:bodyPr/>
        <a:lstStyle/>
        <a:p>
          <a:endParaRPr lang="en-US"/>
        </a:p>
      </dgm:t>
    </dgm:pt>
    <dgm:pt modelId="{61FA0352-67CB-4636-9A6C-5EB2B0DB8F13}" type="sibTrans" cxnId="{3F79D180-5F33-456A-AA92-8137DA7B4575}">
      <dgm:prSet/>
      <dgm:spPr/>
      <dgm:t>
        <a:bodyPr/>
        <a:lstStyle/>
        <a:p>
          <a:endParaRPr lang="en-US"/>
        </a:p>
      </dgm:t>
    </dgm:pt>
    <dgm:pt modelId="{4737DC7A-5BF3-4FAA-850D-7EC40BDE0F7C}">
      <dgm:prSet/>
      <dgm:spPr/>
      <dgm:t>
        <a:bodyPr/>
        <a:lstStyle/>
        <a:p>
          <a:pPr rtl="0"/>
          <a:r>
            <a:rPr lang="en-US" dirty="0" smtClean="0"/>
            <a:t>Management (Demo)</a:t>
          </a:r>
          <a:endParaRPr lang="en-US" dirty="0"/>
        </a:p>
      </dgm:t>
    </dgm:pt>
    <dgm:pt modelId="{46B62C3E-5D49-497F-8401-BD8E8E0BD708}" type="parTrans" cxnId="{A3DA780C-3746-4BBF-9816-06DC7DAD9FDD}">
      <dgm:prSet/>
      <dgm:spPr/>
      <dgm:t>
        <a:bodyPr/>
        <a:lstStyle/>
        <a:p>
          <a:endParaRPr lang="en-US"/>
        </a:p>
      </dgm:t>
    </dgm:pt>
    <dgm:pt modelId="{ACF31261-61E0-45E0-BBDF-68E4D2E7E466}" type="sibTrans" cxnId="{A3DA780C-3746-4BBF-9816-06DC7DAD9FDD}">
      <dgm:prSet/>
      <dgm:spPr/>
      <dgm:t>
        <a:bodyPr/>
        <a:lstStyle/>
        <a:p>
          <a:endParaRPr lang="en-US"/>
        </a:p>
      </dgm:t>
    </dgm:pt>
    <dgm:pt modelId="{016AD213-1ECF-4107-87AE-AD38D70F4BBB}">
      <dgm:prSet/>
      <dgm:spPr/>
      <dgm:t>
        <a:bodyPr/>
        <a:lstStyle/>
        <a:p>
          <a:pPr rtl="0"/>
          <a:r>
            <a:rPr lang="en-US" dirty="0" smtClean="0"/>
            <a:t>Top500 Supercomputer</a:t>
          </a:r>
          <a:endParaRPr lang="en-US" dirty="0"/>
        </a:p>
      </dgm:t>
    </dgm:pt>
    <dgm:pt modelId="{EB809AEC-3910-4A3F-B72C-188388C0C054}" type="parTrans" cxnId="{0A0ED171-08F3-447E-A38D-987CFB11ECDA}">
      <dgm:prSet/>
      <dgm:spPr/>
      <dgm:t>
        <a:bodyPr/>
        <a:lstStyle/>
        <a:p>
          <a:endParaRPr lang="en-US"/>
        </a:p>
      </dgm:t>
    </dgm:pt>
    <dgm:pt modelId="{AA9F6D89-F844-4E1D-8F6F-5D3AAEFDAC3E}" type="sibTrans" cxnId="{0A0ED171-08F3-447E-A38D-987CFB11ECDA}">
      <dgm:prSet/>
      <dgm:spPr/>
      <dgm:t>
        <a:bodyPr/>
        <a:lstStyle/>
        <a:p>
          <a:endParaRPr lang="en-US"/>
        </a:p>
      </dgm:t>
    </dgm:pt>
    <dgm:pt modelId="{51FC9188-F5A3-4DFC-B657-F15C255E2BDC}">
      <dgm:prSet/>
      <dgm:spPr/>
      <dgm:t>
        <a:bodyPr/>
        <a:lstStyle/>
        <a:p>
          <a:pPr rtl="0"/>
          <a:r>
            <a:rPr lang="en-US" dirty="0" smtClean="0"/>
            <a:t>Platform integration (Demo)</a:t>
          </a:r>
          <a:endParaRPr lang="en-US" dirty="0"/>
        </a:p>
      </dgm:t>
    </dgm:pt>
    <dgm:pt modelId="{BA8803CF-1B6D-4E22-B8D0-3B3ADCF84B0C}" type="parTrans" cxnId="{09A72616-445C-48A8-B539-B9D17872CD5E}">
      <dgm:prSet/>
      <dgm:spPr/>
      <dgm:t>
        <a:bodyPr/>
        <a:lstStyle/>
        <a:p>
          <a:endParaRPr lang="en-US"/>
        </a:p>
      </dgm:t>
    </dgm:pt>
    <dgm:pt modelId="{137E2B77-232D-4993-828D-050F84CCDC46}" type="sibTrans" cxnId="{09A72616-445C-48A8-B539-B9D17872CD5E}">
      <dgm:prSet/>
      <dgm:spPr/>
      <dgm:t>
        <a:bodyPr/>
        <a:lstStyle/>
        <a:p>
          <a:endParaRPr lang="en-US"/>
        </a:p>
      </dgm:t>
    </dgm:pt>
    <dgm:pt modelId="{573E3FEA-E173-4BEF-A2DA-FA1B9AB3E246}" type="pres">
      <dgm:prSet presAssocID="{774688F4-15C0-4301-871F-4B2BFD218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53957-C00D-4090-8A62-9F237A1C644B}" type="pres">
      <dgm:prSet presAssocID="{8FE8CE5A-38CC-4D30-9D17-3EFA722E31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1ACA3-1BA4-4F7A-A944-517AA6881BFF}" type="pres">
      <dgm:prSet presAssocID="{61FA0352-67CB-4636-9A6C-5EB2B0DB8F13}" presName="spacer" presStyleCnt="0"/>
      <dgm:spPr/>
      <dgm:t>
        <a:bodyPr/>
        <a:lstStyle/>
        <a:p>
          <a:endParaRPr lang="en-US"/>
        </a:p>
      </dgm:t>
    </dgm:pt>
    <dgm:pt modelId="{935A7767-BF3B-4D5B-8E74-D2CBD8B8E753}" type="pres">
      <dgm:prSet presAssocID="{4737DC7A-5BF3-4FAA-850D-7EC40BDE0F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1CB83-81B7-475D-B43E-F7E94D98D158}" type="pres">
      <dgm:prSet presAssocID="{ACF31261-61E0-45E0-BBDF-68E4D2E7E466}" presName="spacer" presStyleCnt="0"/>
      <dgm:spPr/>
      <dgm:t>
        <a:bodyPr/>
        <a:lstStyle/>
        <a:p>
          <a:endParaRPr lang="en-US"/>
        </a:p>
      </dgm:t>
    </dgm:pt>
    <dgm:pt modelId="{219A88A9-C495-4688-8FAE-931512AFAEF9}" type="pres">
      <dgm:prSet presAssocID="{016AD213-1ECF-4107-87AE-AD38D70F4B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0D512-E30F-45F8-AF85-9ACAEFA991F1}" type="pres">
      <dgm:prSet presAssocID="{AA9F6D89-F844-4E1D-8F6F-5D3AAEFDAC3E}" presName="spacer" presStyleCnt="0"/>
      <dgm:spPr/>
      <dgm:t>
        <a:bodyPr/>
        <a:lstStyle/>
        <a:p>
          <a:endParaRPr lang="en-US"/>
        </a:p>
      </dgm:t>
    </dgm:pt>
    <dgm:pt modelId="{ACBA53BC-D716-43B5-B183-94324AA25600}" type="pres">
      <dgm:prSet presAssocID="{51FC9188-F5A3-4DFC-B657-F15C255E2B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92ABE-F37A-4342-8A5E-FF4F4C72FEFF}" type="presOf" srcId="{774688F4-15C0-4301-871F-4B2BFD2180AF}" destId="{573E3FEA-E173-4BEF-A2DA-FA1B9AB3E246}" srcOrd="0" destOrd="0" presId="urn:microsoft.com/office/officeart/2005/8/layout/vList2"/>
    <dgm:cxn modelId="{3F79D180-5F33-456A-AA92-8137DA7B4575}" srcId="{774688F4-15C0-4301-871F-4B2BFD2180AF}" destId="{8FE8CE5A-38CC-4D30-9D17-3EFA722E31F7}" srcOrd="0" destOrd="0" parTransId="{158617E3-AA7E-4F3A-A531-A69B148AC9C3}" sibTransId="{61FA0352-67CB-4636-9A6C-5EB2B0DB8F13}"/>
    <dgm:cxn modelId="{0A0ED171-08F3-447E-A38D-987CFB11ECDA}" srcId="{774688F4-15C0-4301-871F-4B2BFD2180AF}" destId="{016AD213-1ECF-4107-87AE-AD38D70F4BBB}" srcOrd="2" destOrd="0" parTransId="{EB809AEC-3910-4A3F-B72C-188388C0C054}" sibTransId="{AA9F6D89-F844-4E1D-8F6F-5D3AAEFDAC3E}"/>
    <dgm:cxn modelId="{024F7C77-2A9F-48EA-86DB-774F3E0DF003}" type="presOf" srcId="{4737DC7A-5BF3-4FAA-850D-7EC40BDE0F7C}" destId="{935A7767-BF3B-4D5B-8E74-D2CBD8B8E753}" srcOrd="0" destOrd="0" presId="urn:microsoft.com/office/officeart/2005/8/layout/vList2"/>
    <dgm:cxn modelId="{B0BABEC4-09A9-4492-8989-4379F3EF9878}" type="presOf" srcId="{016AD213-1ECF-4107-87AE-AD38D70F4BBB}" destId="{219A88A9-C495-4688-8FAE-931512AFAEF9}" srcOrd="0" destOrd="0" presId="urn:microsoft.com/office/officeart/2005/8/layout/vList2"/>
    <dgm:cxn modelId="{773F93BD-16EE-417B-8005-FD9443454CA8}" type="presOf" srcId="{51FC9188-F5A3-4DFC-B657-F15C255E2BDC}" destId="{ACBA53BC-D716-43B5-B183-94324AA25600}" srcOrd="0" destOrd="0" presId="urn:microsoft.com/office/officeart/2005/8/layout/vList2"/>
    <dgm:cxn modelId="{A3DA780C-3746-4BBF-9816-06DC7DAD9FDD}" srcId="{774688F4-15C0-4301-871F-4B2BFD2180AF}" destId="{4737DC7A-5BF3-4FAA-850D-7EC40BDE0F7C}" srcOrd="1" destOrd="0" parTransId="{46B62C3E-5D49-497F-8401-BD8E8E0BD708}" sibTransId="{ACF31261-61E0-45E0-BBDF-68E4D2E7E466}"/>
    <dgm:cxn modelId="{09A72616-445C-48A8-B539-B9D17872CD5E}" srcId="{774688F4-15C0-4301-871F-4B2BFD2180AF}" destId="{51FC9188-F5A3-4DFC-B657-F15C255E2BDC}" srcOrd="3" destOrd="0" parTransId="{BA8803CF-1B6D-4E22-B8D0-3B3ADCF84B0C}" sibTransId="{137E2B77-232D-4993-828D-050F84CCDC46}"/>
    <dgm:cxn modelId="{D1E8F00B-60ED-452D-8A99-5C3BF693215B}" type="presOf" srcId="{8FE8CE5A-38CC-4D30-9D17-3EFA722E31F7}" destId="{A6653957-C00D-4090-8A62-9F237A1C644B}" srcOrd="0" destOrd="0" presId="urn:microsoft.com/office/officeart/2005/8/layout/vList2"/>
    <dgm:cxn modelId="{44C87695-2EB9-467F-9935-D33053C0AE94}" type="presParOf" srcId="{573E3FEA-E173-4BEF-A2DA-FA1B9AB3E246}" destId="{A6653957-C00D-4090-8A62-9F237A1C644B}" srcOrd="0" destOrd="0" presId="urn:microsoft.com/office/officeart/2005/8/layout/vList2"/>
    <dgm:cxn modelId="{504C2B4A-1DFF-48BD-A40C-BE0825999B6D}" type="presParOf" srcId="{573E3FEA-E173-4BEF-A2DA-FA1B9AB3E246}" destId="{CDF1ACA3-1BA4-4F7A-A944-517AA6881BFF}" srcOrd="1" destOrd="0" presId="urn:microsoft.com/office/officeart/2005/8/layout/vList2"/>
    <dgm:cxn modelId="{667C1439-293C-4C78-831F-C9255FFC025C}" type="presParOf" srcId="{573E3FEA-E173-4BEF-A2DA-FA1B9AB3E246}" destId="{935A7767-BF3B-4D5B-8E74-D2CBD8B8E753}" srcOrd="2" destOrd="0" presId="urn:microsoft.com/office/officeart/2005/8/layout/vList2"/>
    <dgm:cxn modelId="{23F92D34-3024-48D0-8F98-F1FC7A9ED9F5}" type="presParOf" srcId="{573E3FEA-E173-4BEF-A2DA-FA1B9AB3E246}" destId="{4A31CB83-81B7-475D-B43E-F7E94D98D158}" srcOrd="3" destOrd="0" presId="urn:microsoft.com/office/officeart/2005/8/layout/vList2"/>
    <dgm:cxn modelId="{FBB26B33-5BAD-44F8-8170-CB0C8E479091}" type="presParOf" srcId="{573E3FEA-E173-4BEF-A2DA-FA1B9AB3E246}" destId="{219A88A9-C495-4688-8FAE-931512AFAEF9}" srcOrd="4" destOrd="0" presId="urn:microsoft.com/office/officeart/2005/8/layout/vList2"/>
    <dgm:cxn modelId="{E372B521-5036-4A51-8DC6-3D7110638737}" type="presParOf" srcId="{573E3FEA-E173-4BEF-A2DA-FA1B9AB3E246}" destId="{8860D512-E30F-45F8-AF85-9ACAEFA991F1}" srcOrd="5" destOrd="0" presId="urn:microsoft.com/office/officeart/2005/8/layout/vList2"/>
    <dgm:cxn modelId="{D9457688-6216-48FA-9C50-E1BF3DE34020}" type="presParOf" srcId="{573E3FEA-E173-4BEF-A2DA-FA1B9AB3E246}" destId="{ACBA53BC-D716-43B5-B183-94324AA25600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44561-41C6-4C5F-9C6C-7CFB3EE23CF5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3B1FF-80A1-4B7E-9CF9-3BA3AE777AF6}">
      <dgm:prSet phldrT="[Text]"/>
      <dgm:spPr/>
      <dgm:t>
        <a:bodyPr/>
        <a:lstStyle/>
        <a:p>
          <a:r>
            <a:rPr lang="en-US" dirty="0" smtClean="0"/>
            <a:t>New Scheduling Policies</a:t>
          </a:r>
          <a:endParaRPr lang="en-US" dirty="0"/>
        </a:p>
      </dgm:t>
    </dgm:pt>
    <dgm:pt modelId="{A52A8154-AD0C-4951-AC5D-C06F62087B07}" type="parTrans" cxnId="{23F9F599-5CFA-4177-996A-6C7FD61C998A}">
      <dgm:prSet/>
      <dgm:spPr/>
      <dgm:t>
        <a:bodyPr/>
        <a:lstStyle/>
        <a:p>
          <a:endParaRPr lang="en-US"/>
        </a:p>
      </dgm:t>
    </dgm:pt>
    <dgm:pt modelId="{A7EEC8D3-44CD-463E-9E1A-D1D339707A10}" type="sibTrans" cxnId="{23F9F599-5CFA-4177-996A-6C7FD61C998A}">
      <dgm:prSet/>
      <dgm:spPr/>
      <dgm:t>
        <a:bodyPr/>
        <a:lstStyle/>
        <a:p>
          <a:endParaRPr lang="en-US"/>
        </a:p>
      </dgm:t>
    </dgm:pt>
    <dgm:pt modelId="{858D9C64-7767-4BF9-9D1B-5588C537CBFD}">
      <dgm:prSet phldrT="[Text]"/>
      <dgm:spPr/>
      <dgm:t>
        <a:bodyPr/>
        <a:lstStyle/>
        <a:p>
          <a:r>
            <a:rPr lang="en-US" dirty="0" smtClean="0"/>
            <a:t>Heterogeneous Scheduling</a:t>
          </a:r>
          <a:endParaRPr lang="en-US" dirty="0"/>
        </a:p>
      </dgm:t>
    </dgm:pt>
    <dgm:pt modelId="{245EFC11-E0E0-47AA-A5B0-17933780DC23}" type="parTrans" cxnId="{37E7344D-7748-4543-AC7D-508B56FE387E}">
      <dgm:prSet/>
      <dgm:spPr/>
      <dgm:t>
        <a:bodyPr/>
        <a:lstStyle/>
        <a:p>
          <a:endParaRPr lang="en-US"/>
        </a:p>
      </dgm:t>
    </dgm:pt>
    <dgm:pt modelId="{520079A9-3642-4DF7-8D0A-577C00132BE5}" type="sibTrans" cxnId="{37E7344D-7748-4543-AC7D-508B56FE387E}">
      <dgm:prSet/>
      <dgm:spPr/>
      <dgm:t>
        <a:bodyPr/>
        <a:lstStyle/>
        <a:p>
          <a:endParaRPr lang="en-US"/>
        </a:p>
      </dgm:t>
    </dgm:pt>
    <dgm:pt modelId="{6BD9B0DB-4CF3-418C-9FFD-0BA6F7676925}">
      <dgm:prSet phldrT="[Text]"/>
      <dgm:spPr/>
      <dgm:t>
        <a:bodyPr/>
        <a:lstStyle/>
        <a:p>
          <a:r>
            <a:rPr lang="en-US" dirty="0" smtClean="0"/>
            <a:t>Grow and Shrink</a:t>
          </a:r>
          <a:endParaRPr lang="en-US" dirty="0"/>
        </a:p>
      </dgm:t>
    </dgm:pt>
    <dgm:pt modelId="{11A936A0-E7AF-4BBB-B8B3-2986BC6AA06B}" type="parTrans" cxnId="{3DDA23AD-85B5-4D86-BBC1-FBA72748F3E9}">
      <dgm:prSet/>
      <dgm:spPr/>
      <dgm:t>
        <a:bodyPr/>
        <a:lstStyle/>
        <a:p>
          <a:endParaRPr lang="en-US"/>
        </a:p>
      </dgm:t>
    </dgm:pt>
    <dgm:pt modelId="{A169330E-EAB3-4094-A8C0-14ABF08F7672}" type="sibTrans" cxnId="{3DDA23AD-85B5-4D86-BBC1-FBA72748F3E9}">
      <dgm:prSet/>
      <dgm:spPr/>
      <dgm:t>
        <a:bodyPr/>
        <a:lstStyle/>
        <a:p>
          <a:endParaRPr lang="en-US"/>
        </a:p>
      </dgm:t>
    </dgm:pt>
    <dgm:pt modelId="{89C7EB46-B39A-42DA-A105-A74782FF4883}">
      <dgm:prSet phldrT="[Text]"/>
      <dgm:spPr/>
      <dgm:t>
        <a:bodyPr/>
        <a:lstStyle/>
        <a:p>
          <a:r>
            <a:rPr lang="en-US" b="1" dirty="0" smtClean="0"/>
            <a:t>Service-Oriented Application Support</a:t>
          </a:r>
          <a:endParaRPr lang="en-US" b="1" dirty="0"/>
        </a:p>
      </dgm:t>
    </dgm:pt>
    <dgm:pt modelId="{7061A3B2-1D48-48DC-9893-714BF4111BCD}" type="parTrans" cxnId="{BEAB534A-842A-4768-BD25-48509BB639AC}">
      <dgm:prSet/>
      <dgm:spPr/>
      <dgm:t>
        <a:bodyPr/>
        <a:lstStyle/>
        <a:p>
          <a:endParaRPr lang="en-US"/>
        </a:p>
      </dgm:t>
    </dgm:pt>
    <dgm:pt modelId="{FB8198D7-33E0-4148-975D-712BCEFA7F33}" type="sibTrans" cxnId="{BEAB534A-842A-4768-BD25-48509BB639AC}">
      <dgm:prSet/>
      <dgm:spPr/>
      <dgm:t>
        <a:bodyPr/>
        <a:lstStyle/>
        <a:p>
          <a:endParaRPr lang="en-US"/>
        </a:p>
      </dgm:t>
    </dgm:pt>
    <dgm:pt modelId="{469AAA7C-0C0A-47FE-8A95-D6ECCC8D76B5}">
      <dgm:prSet phldrT="[Text]"/>
      <dgm:spPr/>
      <dgm:t>
        <a:bodyPr/>
        <a:lstStyle/>
        <a:p>
          <a:r>
            <a:rPr lang="en-US" dirty="0" smtClean="0"/>
            <a:t>A new class of more interactive applications</a:t>
          </a:r>
          <a:endParaRPr lang="en-US" dirty="0"/>
        </a:p>
      </dgm:t>
    </dgm:pt>
    <dgm:pt modelId="{6F0FD964-8DF7-4645-9124-7F11EB8884B6}" type="parTrans" cxnId="{EA3EE9C7-ADC6-4CC7-9728-5DDE215E4826}">
      <dgm:prSet/>
      <dgm:spPr/>
      <dgm:t>
        <a:bodyPr/>
        <a:lstStyle/>
        <a:p>
          <a:endParaRPr lang="en-US"/>
        </a:p>
      </dgm:t>
    </dgm:pt>
    <dgm:pt modelId="{D179CC85-06EB-4554-88DA-609C0EAF9D3A}" type="sibTrans" cxnId="{EA3EE9C7-ADC6-4CC7-9728-5DDE215E4826}">
      <dgm:prSet/>
      <dgm:spPr/>
      <dgm:t>
        <a:bodyPr/>
        <a:lstStyle/>
        <a:p>
          <a:endParaRPr lang="en-US"/>
        </a:p>
      </dgm:t>
    </dgm:pt>
    <dgm:pt modelId="{D9ECF9D0-3358-4057-9CDA-719723DFFAEE}">
      <dgm:prSet phldrT="[Text]"/>
      <dgm:spPr/>
      <dgm:t>
        <a:bodyPr/>
        <a:lstStyle/>
        <a:p>
          <a:r>
            <a:rPr lang="en-US" dirty="0" smtClean="0"/>
            <a:t>Simplifies development of in-house cluster applications</a:t>
          </a:r>
          <a:endParaRPr lang="en-US" dirty="0"/>
        </a:p>
      </dgm:t>
    </dgm:pt>
    <dgm:pt modelId="{A98C837D-0B55-4C99-8DB0-C473F628965D}" type="parTrans" cxnId="{18098C15-6D5F-4955-9B4B-99D04979ABE6}">
      <dgm:prSet/>
      <dgm:spPr/>
      <dgm:t>
        <a:bodyPr/>
        <a:lstStyle/>
        <a:p>
          <a:endParaRPr lang="en-US"/>
        </a:p>
      </dgm:t>
    </dgm:pt>
    <dgm:pt modelId="{21BE864D-6EF3-4A1C-93E1-BBB6E4D4069E}" type="sibTrans" cxnId="{18098C15-6D5F-4955-9B4B-99D04979ABE6}">
      <dgm:prSet/>
      <dgm:spPr/>
      <dgm:t>
        <a:bodyPr/>
        <a:lstStyle/>
        <a:p>
          <a:endParaRPr lang="en-US"/>
        </a:p>
      </dgm:t>
    </dgm:pt>
    <dgm:pt modelId="{61D31BD8-F3AA-48E5-8BCD-D52BCC14205F}">
      <dgm:prSet phldrT="[Text]"/>
      <dgm:spPr/>
      <dgm:t>
        <a:bodyPr/>
        <a:lstStyle/>
        <a:p>
          <a:r>
            <a:rPr lang="en-US" b="1" dirty="0" smtClean="0"/>
            <a:t>Interoperability</a:t>
          </a:r>
          <a:endParaRPr lang="en-US" b="1" dirty="0"/>
        </a:p>
      </dgm:t>
    </dgm:pt>
    <dgm:pt modelId="{997EADE3-8A62-495B-A803-9C31198537D5}" type="parTrans" cxnId="{911AA8D2-98C4-49F9-A033-9599EB239EC0}">
      <dgm:prSet/>
      <dgm:spPr/>
      <dgm:t>
        <a:bodyPr/>
        <a:lstStyle/>
        <a:p>
          <a:endParaRPr lang="en-US"/>
        </a:p>
      </dgm:t>
    </dgm:pt>
    <dgm:pt modelId="{56BFE113-0BF5-49F7-84E6-D274B1699C20}" type="sibTrans" cxnId="{911AA8D2-98C4-49F9-A033-9599EB239EC0}">
      <dgm:prSet/>
      <dgm:spPr/>
      <dgm:t>
        <a:bodyPr/>
        <a:lstStyle/>
        <a:p>
          <a:endParaRPr lang="en-US"/>
        </a:p>
      </dgm:t>
    </dgm:pt>
    <dgm:pt modelId="{82C05F92-07FD-4034-B370-88662DA9878F}">
      <dgm:prSet phldrT="[Text]"/>
      <dgm:spPr/>
      <dgm:t>
        <a:bodyPr/>
        <a:lstStyle/>
        <a:p>
          <a:r>
            <a:rPr lang="en-US" dirty="0" smtClean="0"/>
            <a:t>Support for the OGF HPC Basic Profile</a:t>
          </a:r>
          <a:endParaRPr lang="en-US" dirty="0"/>
        </a:p>
      </dgm:t>
    </dgm:pt>
    <dgm:pt modelId="{AE1AF686-BEDC-43DE-9E81-52DED71E6C3B}" type="parTrans" cxnId="{F691F206-9625-4421-8551-FB690DF162BE}">
      <dgm:prSet/>
      <dgm:spPr/>
      <dgm:t>
        <a:bodyPr/>
        <a:lstStyle/>
        <a:p>
          <a:endParaRPr lang="en-US"/>
        </a:p>
      </dgm:t>
    </dgm:pt>
    <dgm:pt modelId="{001175E3-59C6-4580-A2BE-0BA0BDC2C549}" type="sibTrans" cxnId="{F691F206-9625-4421-8551-FB690DF162BE}">
      <dgm:prSet/>
      <dgm:spPr/>
      <dgm:t>
        <a:bodyPr/>
        <a:lstStyle/>
        <a:p>
          <a:endParaRPr lang="en-US"/>
        </a:p>
      </dgm:t>
    </dgm:pt>
    <dgm:pt modelId="{28CA2594-6650-4126-95D1-636EEB7BF4CC}">
      <dgm:prSet phldrT="[Text]"/>
      <dgm:spPr/>
      <dgm:t>
        <a:bodyPr/>
        <a:lstStyle/>
        <a:p>
          <a:r>
            <a:rPr lang="en-US" dirty="0" smtClean="0"/>
            <a:t>Pre-Emption</a:t>
          </a:r>
          <a:endParaRPr lang="en-US" dirty="0"/>
        </a:p>
      </dgm:t>
    </dgm:pt>
    <dgm:pt modelId="{CBFB2A7C-71F8-4696-8428-4E79A21D34C7}" type="parTrans" cxnId="{1B40760E-8B46-412B-9BA2-CF6E50974FF7}">
      <dgm:prSet/>
      <dgm:spPr/>
      <dgm:t>
        <a:bodyPr/>
        <a:lstStyle/>
        <a:p>
          <a:endParaRPr lang="en-US"/>
        </a:p>
      </dgm:t>
    </dgm:pt>
    <dgm:pt modelId="{B8A0F268-897D-4811-8E77-B6D2C9415597}" type="sibTrans" cxnId="{1B40760E-8B46-412B-9BA2-CF6E50974FF7}">
      <dgm:prSet/>
      <dgm:spPr/>
      <dgm:t>
        <a:bodyPr/>
        <a:lstStyle/>
        <a:p>
          <a:endParaRPr lang="en-US"/>
        </a:p>
      </dgm:t>
    </dgm:pt>
    <dgm:pt modelId="{B5D984FE-7DB2-4D10-A638-3CAA5C9BD247}">
      <dgm:prSet phldrT="[Text]"/>
      <dgm:spPr/>
      <dgm:t>
        <a:bodyPr/>
        <a:lstStyle/>
        <a:p>
          <a:r>
            <a:rPr lang="en-US" dirty="0" smtClean="0"/>
            <a:t>Node/Socket/Core Scheduling</a:t>
          </a:r>
          <a:endParaRPr lang="en-US" dirty="0"/>
        </a:p>
      </dgm:t>
    </dgm:pt>
    <dgm:pt modelId="{8E7757A2-D599-4411-BBC3-98EECF751768}" type="parTrans" cxnId="{90FD2280-467A-477C-AD3A-999D81D7B115}">
      <dgm:prSet/>
      <dgm:spPr/>
      <dgm:t>
        <a:bodyPr/>
        <a:lstStyle/>
        <a:p>
          <a:endParaRPr lang="en-US"/>
        </a:p>
      </dgm:t>
    </dgm:pt>
    <dgm:pt modelId="{EB2C1E1A-AB86-4246-A89B-D6A94C26565D}" type="sibTrans" cxnId="{90FD2280-467A-477C-AD3A-999D81D7B115}">
      <dgm:prSet/>
      <dgm:spPr/>
      <dgm:t>
        <a:bodyPr/>
        <a:lstStyle/>
        <a:p>
          <a:endParaRPr lang="en-US"/>
        </a:p>
      </dgm:t>
    </dgm:pt>
    <dgm:pt modelId="{C0DFB367-6F68-4E35-9CBB-2E4C588B781A}">
      <dgm:prSet phldrT="[Text]"/>
      <dgm:spPr/>
      <dgm:t>
        <a:bodyPr/>
        <a:lstStyle/>
        <a:p>
          <a:r>
            <a:rPr lang="en-US" dirty="0" smtClean="0"/>
            <a:t>Job Templates</a:t>
          </a:r>
          <a:endParaRPr lang="en-US" dirty="0"/>
        </a:p>
      </dgm:t>
    </dgm:pt>
    <dgm:pt modelId="{08E698CA-370F-4C2C-9E0C-181213889154}" type="parTrans" cxnId="{1EB30EC2-003E-4E57-B2EA-2183744AECCA}">
      <dgm:prSet/>
      <dgm:spPr/>
      <dgm:t>
        <a:bodyPr/>
        <a:lstStyle/>
        <a:p>
          <a:endParaRPr lang="en-US"/>
        </a:p>
      </dgm:t>
    </dgm:pt>
    <dgm:pt modelId="{25509D79-DE33-4C02-BE93-041468340203}" type="sibTrans" cxnId="{1EB30EC2-003E-4E57-B2EA-2183744AECCA}">
      <dgm:prSet/>
      <dgm:spPr/>
      <dgm:t>
        <a:bodyPr/>
        <a:lstStyle/>
        <a:p>
          <a:endParaRPr lang="en-US"/>
        </a:p>
      </dgm:t>
    </dgm:pt>
    <dgm:pt modelId="{BB54C3F2-0C0B-4A93-BF20-75E63CDC7390}">
      <dgm:prSet phldrT="[Text]"/>
      <dgm:spPr/>
      <dgm:t>
        <a:bodyPr/>
        <a:lstStyle/>
        <a:p>
          <a:r>
            <a:rPr lang="en-US" dirty="0" smtClean="0"/>
            <a:t>Integration with 3</a:t>
          </a:r>
          <a:r>
            <a:rPr lang="en-US" baseline="30000" dirty="0" smtClean="0"/>
            <a:t>rd</a:t>
          </a:r>
          <a:r>
            <a:rPr lang="en-US" dirty="0" smtClean="0"/>
            <a:t> party Job Schedulers</a:t>
          </a:r>
          <a:endParaRPr lang="en-US" dirty="0"/>
        </a:p>
      </dgm:t>
    </dgm:pt>
    <dgm:pt modelId="{9ED3473F-BD80-4AD4-9E70-32DBA9367D62}" type="parTrans" cxnId="{C03584F0-3560-47D5-9911-DCD10A73207E}">
      <dgm:prSet/>
      <dgm:spPr/>
      <dgm:t>
        <a:bodyPr/>
        <a:lstStyle/>
        <a:p>
          <a:endParaRPr lang="en-US"/>
        </a:p>
      </dgm:t>
    </dgm:pt>
    <dgm:pt modelId="{2EB9128A-583C-43FF-9CBB-B94FA5D3FFA9}" type="sibTrans" cxnId="{C03584F0-3560-47D5-9911-DCD10A73207E}">
      <dgm:prSet/>
      <dgm:spPr/>
      <dgm:t>
        <a:bodyPr/>
        <a:lstStyle/>
        <a:p>
          <a:endParaRPr lang="en-US"/>
        </a:p>
      </dgm:t>
    </dgm:pt>
    <dgm:pt modelId="{8D4BB78B-C129-4CC2-8625-9F961285DB3A}">
      <dgm:prSet phldrT="[Text]"/>
      <dgm:spPr/>
      <dgm:t>
        <a:bodyPr/>
        <a:lstStyle/>
        <a:p>
          <a:r>
            <a:rPr lang="en-US" dirty="0" smtClean="0"/>
            <a:t>Integration between Windows and *Nix clusters</a:t>
          </a:r>
          <a:endParaRPr lang="en-US" dirty="0"/>
        </a:p>
      </dgm:t>
    </dgm:pt>
    <dgm:pt modelId="{C906E2E4-09FE-48E9-B60F-99BE4FCF7501}" type="parTrans" cxnId="{BA8BCA15-805E-4A42-8331-2B9CA6BC23A6}">
      <dgm:prSet/>
      <dgm:spPr/>
      <dgm:t>
        <a:bodyPr/>
        <a:lstStyle/>
        <a:p>
          <a:endParaRPr lang="en-US"/>
        </a:p>
      </dgm:t>
    </dgm:pt>
    <dgm:pt modelId="{6E6D11C1-BA5A-4786-AEA4-061C1510053F}" type="sibTrans" cxnId="{BA8BCA15-805E-4A42-8331-2B9CA6BC23A6}">
      <dgm:prSet/>
      <dgm:spPr/>
      <dgm:t>
        <a:bodyPr/>
        <a:lstStyle/>
        <a:p>
          <a:endParaRPr lang="en-US"/>
        </a:p>
      </dgm:t>
    </dgm:pt>
    <dgm:pt modelId="{CA073A99-59E0-4A1C-ABB0-58C07E0B95C5}" type="pres">
      <dgm:prSet presAssocID="{15844561-41C6-4C5F-9C6C-7CFB3EE23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96E5E-11CB-4935-AF7E-F4621652521B}" type="pres">
      <dgm:prSet presAssocID="{F643B1FF-80A1-4B7E-9CF9-3BA3AE777A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CDA1D-96F3-4815-9904-01C1BD124BD6}" type="pres">
      <dgm:prSet presAssocID="{A7EEC8D3-44CD-463E-9E1A-D1D339707A10}" presName="sibTrans" presStyleCnt="0"/>
      <dgm:spPr/>
      <dgm:t>
        <a:bodyPr/>
        <a:lstStyle/>
        <a:p>
          <a:endParaRPr lang="en-US"/>
        </a:p>
      </dgm:t>
    </dgm:pt>
    <dgm:pt modelId="{FFCA758E-64A3-4F6E-A8AE-7A819D9146BA}" type="pres">
      <dgm:prSet presAssocID="{89C7EB46-B39A-42DA-A105-A74782FF48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9C8D1-EFAD-4E6C-8167-23BDA822ED73}" type="pres">
      <dgm:prSet presAssocID="{FB8198D7-33E0-4148-975D-712BCEFA7F33}" presName="sibTrans" presStyleCnt="0"/>
      <dgm:spPr/>
      <dgm:t>
        <a:bodyPr/>
        <a:lstStyle/>
        <a:p>
          <a:endParaRPr lang="en-US"/>
        </a:p>
      </dgm:t>
    </dgm:pt>
    <dgm:pt modelId="{83138F4A-7DC7-4223-BF1F-60471763FF51}" type="pres">
      <dgm:prSet presAssocID="{61D31BD8-F3AA-48E5-8BCD-D52BCC1420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D1AAE-89AE-4E27-A192-82F0984DA14C}" type="presOf" srcId="{6BD9B0DB-4CF3-418C-9FFD-0BA6F7676925}" destId="{33396E5E-11CB-4935-AF7E-F4621652521B}" srcOrd="0" destOrd="4" presId="urn:microsoft.com/office/officeart/2005/8/layout/hList6"/>
    <dgm:cxn modelId="{7EF33D37-E7F1-4E8C-9B05-40AEFC29EB38}" type="presOf" srcId="{28CA2594-6650-4126-95D1-636EEB7BF4CC}" destId="{33396E5E-11CB-4935-AF7E-F4621652521B}" srcOrd="0" destOrd="5" presId="urn:microsoft.com/office/officeart/2005/8/layout/hList6"/>
    <dgm:cxn modelId="{9E317A2F-9955-45B1-AF70-0F1B43F2B970}" type="presOf" srcId="{C0DFB367-6F68-4E35-9CBB-2E4C588B781A}" destId="{33396E5E-11CB-4935-AF7E-F4621652521B}" srcOrd="0" destOrd="2" presId="urn:microsoft.com/office/officeart/2005/8/layout/hList6"/>
    <dgm:cxn modelId="{911AA8D2-98C4-49F9-A033-9599EB239EC0}" srcId="{15844561-41C6-4C5F-9C6C-7CFB3EE23CF5}" destId="{61D31BD8-F3AA-48E5-8BCD-D52BCC14205F}" srcOrd="2" destOrd="0" parTransId="{997EADE3-8A62-495B-A803-9C31198537D5}" sibTransId="{56BFE113-0BF5-49F7-84E6-D274B1699C20}"/>
    <dgm:cxn modelId="{6C1B8D71-159B-4607-9875-8FDC29B93202}" type="presOf" srcId="{F643B1FF-80A1-4B7E-9CF9-3BA3AE777AF6}" destId="{33396E5E-11CB-4935-AF7E-F4621652521B}" srcOrd="0" destOrd="0" presId="urn:microsoft.com/office/officeart/2005/8/layout/hList6"/>
    <dgm:cxn modelId="{EA3EE9C7-ADC6-4CC7-9728-5DDE215E4826}" srcId="{89C7EB46-B39A-42DA-A105-A74782FF4883}" destId="{469AAA7C-0C0A-47FE-8A95-D6ECCC8D76B5}" srcOrd="0" destOrd="0" parTransId="{6F0FD964-8DF7-4645-9124-7F11EB8884B6}" sibTransId="{D179CC85-06EB-4554-88DA-609C0EAF9D3A}"/>
    <dgm:cxn modelId="{C03584F0-3560-47D5-9911-DCD10A73207E}" srcId="{61D31BD8-F3AA-48E5-8BCD-D52BCC14205F}" destId="{BB54C3F2-0C0B-4A93-BF20-75E63CDC7390}" srcOrd="1" destOrd="0" parTransId="{9ED3473F-BD80-4AD4-9E70-32DBA9367D62}" sibTransId="{2EB9128A-583C-43FF-9CBB-B94FA5D3FFA9}"/>
    <dgm:cxn modelId="{BEAB534A-842A-4768-BD25-48509BB639AC}" srcId="{15844561-41C6-4C5F-9C6C-7CFB3EE23CF5}" destId="{89C7EB46-B39A-42DA-A105-A74782FF4883}" srcOrd="1" destOrd="0" parTransId="{7061A3B2-1D48-48DC-9893-714BF4111BCD}" sibTransId="{FB8198D7-33E0-4148-975D-712BCEFA7F33}"/>
    <dgm:cxn modelId="{3DDA23AD-85B5-4D86-BBC1-FBA72748F3E9}" srcId="{F643B1FF-80A1-4B7E-9CF9-3BA3AE777AF6}" destId="{6BD9B0DB-4CF3-418C-9FFD-0BA6F7676925}" srcOrd="3" destOrd="0" parTransId="{11A936A0-E7AF-4BBB-B8B3-2986BC6AA06B}" sibTransId="{A169330E-EAB3-4094-A8C0-14ABF08F7672}"/>
    <dgm:cxn modelId="{E0A97E79-6DD5-4925-98BE-EB7AC9C14F8B}" type="presOf" srcId="{858D9C64-7767-4BF9-9D1B-5588C537CBFD}" destId="{33396E5E-11CB-4935-AF7E-F4621652521B}" srcOrd="0" destOrd="1" presId="urn:microsoft.com/office/officeart/2005/8/layout/hList6"/>
    <dgm:cxn modelId="{08325B56-50B5-4052-BAFF-C52C9399EC45}" type="presOf" srcId="{469AAA7C-0C0A-47FE-8A95-D6ECCC8D76B5}" destId="{FFCA758E-64A3-4F6E-A8AE-7A819D9146BA}" srcOrd="0" destOrd="1" presId="urn:microsoft.com/office/officeart/2005/8/layout/hList6"/>
    <dgm:cxn modelId="{BA8BCA15-805E-4A42-8331-2B9CA6BC23A6}" srcId="{61D31BD8-F3AA-48E5-8BCD-D52BCC14205F}" destId="{8D4BB78B-C129-4CC2-8625-9F961285DB3A}" srcOrd="2" destOrd="0" parTransId="{C906E2E4-09FE-48E9-B60F-99BE4FCF7501}" sibTransId="{6E6D11C1-BA5A-4786-AEA4-061C1510053F}"/>
    <dgm:cxn modelId="{37E7344D-7748-4543-AC7D-508B56FE387E}" srcId="{F643B1FF-80A1-4B7E-9CF9-3BA3AE777AF6}" destId="{858D9C64-7767-4BF9-9D1B-5588C537CBFD}" srcOrd="0" destOrd="0" parTransId="{245EFC11-E0E0-47AA-A5B0-17933780DC23}" sibTransId="{520079A9-3642-4DF7-8D0A-577C00132BE5}"/>
    <dgm:cxn modelId="{62F5F42E-77F0-4274-B52C-397ED3A5CDE6}" type="presOf" srcId="{B5D984FE-7DB2-4D10-A638-3CAA5C9BD247}" destId="{33396E5E-11CB-4935-AF7E-F4621652521B}" srcOrd="0" destOrd="3" presId="urn:microsoft.com/office/officeart/2005/8/layout/hList6"/>
    <dgm:cxn modelId="{1EB30EC2-003E-4E57-B2EA-2183744AECCA}" srcId="{F643B1FF-80A1-4B7E-9CF9-3BA3AE777AF6}" destId="{C0DFB367-6F68-4E35-9CBB-2E4C588B781A}" srcOrd="1" destOrd="0" parTransId="{08E698CA-370F-4C2C-9E0C-181213889154}" sibTransId="{25509D79-DE33-4C02-BE93-041468340203}"/>
    <dgm:cxn modelId="{23F9F599-5CFA-4177-996A-6C7FD61C998A}" srcId="{15844561-41C6-4C5F-9C6C-7CFB3EE23CF5}" destId="{F643B1FF-80A1-4B7E-9CF9-3BA3AE777AF6}" srcOrd="0" destOrd="0" parTransId="{A52A8154-AD0C-4951-AC5D-C06F62087B07}" sibTransId="{A7EEC8D3-44CD-463E-9E1A-D1D339707A10}"/>
    <dgm:cxn modelId="{51A836CC-4B19-40F8-B5DA-9A62C212E530}" type="presOf" srcId="{82C05F92-07FD-4034-B370-88662DA9878F}" destId="{83138F4A-7DC7-4223-BF1F-60471763FF51}" srcOrd="0" destOrd="1" presId="urn:microsoft.com/office/officeart/2005/8/layout/hList6"/>
    <dgm:cxn modelId="{CA29BCF2-523A-4043-93DD-84574C2749E5}" type="presOf" srcId="{61D31BD8-F3AA-48E5-8BCD-D52BCC14205F}" destId="{83138F4A-7DC7-4223-BF1F-60471763FF51}" srcOrd="0" destOrd="0" presId="urn:microsoft.com/office/officeart/2005/8/layout/hList6"/>
    <dgm:cxn modelId="{23675F17-3CA3-436D-A218-CDC5F8B21E0D}" type="presOf" srcId="{15844561-41C6-4C5F-9C6C-7CFB3EE23CF5}" destId="{CA073A99-59E0-4A1C-ABB0-58C07E0B95C5}" srcOrd="0" destOrd="0" presId="urn:microsoft.com/office/officeart/2005/8/layout/hList6"/>
    <dgm:cxn modelId="{71389E11-01AD-402B-A43E-3353FC46DA20}" type="presOf" srcId="{8D4BB78B-C129-4CC2-8625-9F961285DB3A}" destId="{83138F4A-7DC7-4223-BF1F-60471763FF51}" srcOrd="0" destOrd="3" presId="urn:microsoft.com/office/officeart/2005/8/layout/hList6"/>
    <dgm:cxn modelId="{90FD2280-467A-477C-AD3A-999D81D7B115}" srcId="{F643B1FF-80A1-4B7E-9CF9-3BA3AE777AF6}" destId="{B5D984FE-7DB2-4D10-A638-3CAA5C9BD247}" srcOrd="2" destOrd="0" parTransId="{8E7757A2-D599-4411-BBC3-98EECF751768}" sibTransId="{EB2C1E1A-AB86-4246-A89B-D6A94C26565D}"/>
    <dgm:cxn modelId="{1B40760E-8B46-412B-9BA2-CF6E50974FF7}" srcId="{F643B1FF-80A1-4B7E-9CF9-3BA3AE777AF6}" destId="{28CA2594-6650-4126-95D1-636EEB7BF4CC}" srcOrd="4" destOrd="0" parTransId="{CBFB2A7C-71F8-4696-8428-4E79A21D34C7}" sibTransId="{B8A0F268-897D-4811-8E77-B6D2C9415597}"/>
    <dgm:cxn modelId="{C72CF152-BE86-4BA8-8412-D5B124DD7DB8}" type="presOf" srcId="{89C7EB46-B39A-42DA-A105-A74782FF4883}" destId="{FFCA758E-64A3-4F6E-A8AE-7A819D9146BA}" srcOrd="0" destOrd="0" presId="urn:microsoft.com/office/officeart/2005/8/layout/hList6"/>
    <dgm:cxn modelId="{63C51568-41D7-40AF-AA96-F3D7EA4930CD}" type="presOf" srcId="{D9ECF9D0-3358-4057-9CDA-719723DFFAEE}" destId="{FFCA758E-64A3-4F6E-A8AE-7A819D9146BA}" srcOrd="0" destOrd="2" presId="urn:microsoft.com/office/officeart/2005/8/layout/hList6"/>
    <dgm:cxn modelId="{F691F206-9625-4421-8551-FB690DF162BE}" srcId="{61D31BD8-F3AA-48E5-8BCD-D52BCC14205F}" destId="{82C05F92-07FD-4034-B370-88662DA9878F}" srcOrd="0" destOrd="0" parTransId="{AE1AF686-BEDC-43DE-9E81-52DED71E6C3B}" sibTransId="{001175E3-59C6-4580-A2BE-0BA0BDC2C549}"/>
    <dgm:cxn modelId="{C7447978-110E-4474-A04B-E99371AFC8A2}" type="presOf" srcId="{BB54C3F2-0C0B-4A93-BF20-75E63CDC7390}" destId="{83138F4A-7DC7-4223-BF1F-60471763FF51}" srcOrd="0" destOrd="2" presId="urn:microsoft.com/office/officeart/2005/8/layout/hList6"/>
    <dgm:cxn modelId="{18098C15-6D5F-4955-9B4B-99D04979ABE6}" srcId="{89C7EB46-B39A-42DA-A105-A74782FF4883}" destId="{D9ECF9D0-3358-4057-9CDA-719723DFFAEE}" srcOrd="1" destOrd="0" parTransId="{A98C837D-0B55-4C99-8DB0-C473F628965D}" sibTransId="{21BE864D-6EF3-4A1C-93E1-BBB6E4D4069E}"/>
    <dgm:cxn modelId="{2D11AC4E-E856-442C-BA93-AB5B5C50516B}" type="presParOf" srcId="{CA073A99-59E0-4A1C-ABB0-58C07E0B95C5}" destId="{33396E5E-11CB-4935-AF7E-F4621652521B}" srcOrd="0" destOrd="0" presId="urn:microsoft.com/office/officeart/2005/8/layout/hList6"/>
    <dgm:cxn modelId="{285268C4-6933-4326-AE00-5DD74EBC5772}" type="presParOf" srcId="{CA073A99-59E0-4A1C-ABB0-58C07E0B95C5}" destId="{3F9CDA1D-96F3-4815-9904-01C1BD124BD6}" srcOrd="1" destOrd="0" presId="urn:microsoft.com/office/officeart/2005/8/layout/hList6"/>
    <dgm:cxn modelId="{6D255668-D053-49CC-9FBC-4D1FB106ADB2}" type="presParOf" srcId="{CA073A99-59E0-4A1C-ABB0-58C07E0B95C5}" destId="{FFCA758E-64A3-4F6E-A8AE-7A819D9146BA}" srcOrd="2" destOrd="0" presId="urn:microsoft.com/office/officeart/2005/8/layout/hList6"/>
    <dgm:cxn modelId="{6D9BA6B2-7051-4118-BEB2-64DEECC2CE74}" type="presParOf" srcId="{CA073A99-59E0-4A1C-ABB0-58C07E0B95C5}" destId="{94E9C8D1-EFAD-4E6C-8167-23BDA822ED73}" srcOrd="3" destOrd="0" presId="urn:microsoft.com/office/officeart/2005/8/layout/hList6"/>
    <dgm:cxn modelId="{D2E3C07B-B2F6-4EAC-84E9-34AF9FAD8039}" type="presParOf" srcId="{CA073A99-59E0-4A1C-ABB0-58C07E0B95C5}" destId="{83138F4A-7DC7-4223-BF1F-60471763FF51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D83D3-5A43-4653-A3FA-930A70935CF0}" type="datetime8">
              <a:rPr lang="en-US"/>
              <a:pPr>
                <a:defRPr/>
              </a:pPr>
              <a:t>8/11/2008 8:22 AM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3230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4925" y="8831263"/>
            <a:ext cx="625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9A4598-4AC6-4785-AAD7-D460D4C76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7D334D-F565-45EA-A2A9-0BD3BFD13E03}" type="datetime8">
              <a:rPr lang="en-US"/>
              <a:pPr>
                <a:defRPr/>
              </a:pPr>
              <a:t>8/11/2008 8:22 AM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57927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8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2004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7063" y="8829675"/>
            <a:ext cx="1301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EFC2EE-5C45-4793-B8B1-193D024E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D1B948A-B0F1-4355-AC34-61C62A0654AB}" type="datetime8">
              <a:rPr lang="en-US" smtClean="0"/>
              <a:pPr/>
              <a:t>8/11/2008 8:22 AM</a:t>
            </a:fld>
            <a:endParaRPr lang="en-US" smtClean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C8516-391D-4C36-A409-6B0F5583F35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2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414A-2CAB-4979-A5A1-FFA9E83326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E1B7-BE92-484E-A8B1-398BB4D40C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E1B7-BE92-484E-A8B1-398BB4D40C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5E1B7-BE92-484E-A8B1-398BB4D40C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36144-1A9B-4CA8-9161-E8CF1C18229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© 2006 Microsoft Corporation. All rights reserved.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Microsoft, Windows, Windows Vista and other product names are or may be registered trademarks and/or trademarks in the U.S. and/or other countries..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</a:rPr>
              <a:t>MICROSOFT MAKES NO WARRANTIES, EXPRESS, IMPLIED OR STATUTORY, AS TO THE INFORMATION IN THIS PRESENTATION.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6EF81-0809-4FCF-8E93-A1C0A6B005B2}" type="slidenum">
              <a:rPr lang="en-GB" smtClean="0">
                <a:latin typeface="Arial" pitchFamily="34" charset="0"/>
              </a:rPr>
              <a:pPr>
                <a:defRPr/>
              </a:pPr>
              <a:t>19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E31ECA-95A7-47E0-AA4B-503905EB56EF}" type="datetime8">
              <a:rPr lang="en-US" smtClean="0"/>
              <a:pPr/>
              <a:t>8/11/2008 8:23 AM</a:t>
            </a:fld>
            <a:endParaRPr lang="en-US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2004 Microsoft Corporation. All rights reserved.</a:t>
            </a:r>
          </a:p>
          <a:p>
            <a:pPr eaLnBrk="0" hangingPunct="0"/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53E40-C779-4413-A6E8-AA57B3205B7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3263"/>
            <a:ext cx="4689475" cy="3516312"/>
          </a:xfrm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52938"/>
            <a:ext cx="5140325" cy="4141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36144-1A9B-4CA8-9161-E8CF1C1822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C303A-059B-43F6-8A2E-DD46B3EE58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77D334D-F565-45EA-A2A9-0BD3BFD13E03}" type="datetime8">
              <a:rPr lang="en-US" smtClean="0"/>
              <a:pPr>
                <a:defRPr/>
              </a:pPr>
              <a:t>8/11/2008 8:25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2EE-5C45-4793-B8B1-193D024E78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254620-29AE-48F6-8F1B-3A678EB29B3F}" type="datetime8">
              <a:rPr lang="en-US" smtClean="0"/>
              <a:pPr>
                <a:defRPr/>
              </a:pPr>
              <a:t>8/11/2008 8:22 AM</a:t>
            </a:fld>
            <a:endParaRPr lang="en-US" smtClean="0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2003-2005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1E1EA-8F08-4876-A58E-63CDF87EEC6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05EE57BD-3072-4AD2-B463-2C9AD1617CE4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CTitleBackgrou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09600"/>
            <a:ext cx="71628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133600"/>
            <a:ext cx="3733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" y="74851"/>
            <a:ext cx="8229600" cy="4815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581912"/>
            <a:ext cx="8863584" cy="459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" y="74851"/>
            <a:ext cx="8229600" cy="481584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HPC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588" y="1581150"/>
            <a:ext cx="88630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0" r:id="rId2"/>
    <p:sldLayoutId id="2147483981" r:id="rId3"/>
    <p:sldLayoutId id="21474839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hpcrepublic\public\9472_core_Linpack.wmv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rboven.spaces.liv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hpc" TargetMode="External"/><Relationship Id="rId7" Type="http://schemas.openxmlformats.org/officeDocument/2006/relationships/hyperlink" Target="http://www.microsoft.com/getthefac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windowsserver2003/" TargetMode="External"/><Relationship Id="rId5" Type="http://schemas.openxmlformats.org/officeDocument/2006/relationships/hyperlink" Target="http://www.microsoft.com/x64/" TargetMode="External"/><Relationship Id="rId4" Type="http://schemas.openxmlformats.org/officeDocument/2006/relationships/hyperlink" Target="http://www.windowshpc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Grp="1" noChangeArrowheads="1"/>
          </p:cNvSpPr>
          <p:nvPr>
            <p:ph type="ctrTitle"/>
          </p:nvPr>
        </p:nvSpPr>
        <p:spPr bwMode="auto">
          <a:xfrm>
            <a:off x="301925" y="656492"/>
            <a:ext cx="8689675" cy="15728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de-DE" dirty="0" smtClean="0"/>
              <a:t>Administration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Windows-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en-US" dirty="0" smtClean="0"/>
          </a:p>
        </p:txBody>
      </p:sp>
      <p:sp>
        <p:nvSpPr>
          <p:cNvPr id="3075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3902686" y="2215661"/>
            <a:ext cx="5100637" cy="557213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Windows HPC Server 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507" y="2703300"/>
            <a:ext cx="312909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Matej Ciesko</a:t>
            </a:r>
          </a:p>
          <a:p>
            <a:pPr algn="r"/>
            <a:r>
              <a:rPr lang="de-DE" dirty="0" smtClean="0"/>
              <a:t>HPC Consultant, PM</a:t>
            </a:r>
          </a:p>
          <a:p>
            <a:pPr algn="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v-macies@microsoft.com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-709255" y="3448280"/>
            <a:ext cx="9853255" cy="2209570"/>
            <a:chOff x="-709255" y="3448280"/>
            <a:chExt cx="9853255" cy="1916933"/>
          </a:xfrm>
        </p:grpSpPr>
        <p:sp>
          <p:nvSpPr>
            <p:cNvPr id="28" name="Rounded Rectangle 27"/>
            <p:cNvSpPr/>
            <p:nvPr/>
          </p:nvSpPr>
          <p:spPr>
            <a:xfrm>
              <a:off x="0" y="3448280"/>
              <a:ext cx="9144000" cy="191693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709255" y="3540858"/>
              <a:ext cx="4692957" cy="28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Network Setup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0" y="1238250"/>
            <a:ext cx="9144000" cy="2066925"/>
            <a:chOff x="0" y="1266825"/>
            <a:chExt cx="9144000" cy="2066925"/>
          </a:xfrm>
        </p:grpSpPr>
        <p:sp>
          <p:nvSpPr>
            <p:cNvPr id="6" name="Rounded Rectangle 5"/>
            <p:cNvSpPr/>
            <p:nvPr/>
          </p:nvSpPr>
          <p:spPr>
            <a:xfrm>
              <a:off x="0" y="1266825"/>
              <a:ext cx="9144000" cy="20669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7650" y="1323974"/>
              <a:ext cx="3295650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Overall Cluster Setup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3029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000" dirty="0" smtClean="0">
                <a:ea typeface="+mn-ea"/>
                <a:cs typeface="+mn-cs"/>
              </a:rPr>
              <a:t>Turnkey Cluster Solution</a:t>
            </a:r>
            <a:br>
              <a:rPr lang="en-US" sz="4000" dirty="0" smtClean="0">
                <a:ea typeface="+mn-ea"/>
                <a:cs typeface="+mn-cs"/>
              </a:rPr>
            </a:b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38225" y="2095500"/>
            <a:ext cx="1438275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Install</a:t>
            </a:r>
          </a:p>
          <a:p>
            <a:pPr algn="ctr"/>
            <a:r>
              <a:rPr lang="en-US" sz="1600" dirty="0" smtClean="0"/>
              <a:t>Cluster solution (CCP)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33650" y="2105025"/>
            <a:ext cx="1638299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Configure</a:t>
            </a:r>
          </a:p>
          <a:p>
            <a:pPr algn="ctr"/>
            <a:r>
              <a:rPr lang="en-US" sz="1600" dirty="0" smtClean="0"/>
              <a:t>Network</a:t>
            </a:r>
          </a:p>
          <a:p>
            <a:pPr algn="ctr"/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19075" y="1514475"/>
            <a:ext cx="5800725" cy="51435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Head node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171449" y="2085975"/>
            <a:ext cx="771526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Install x64</a:t>
            </a:r>
          </a:p>
          <a:p>
            <a:pPr algn="ctr"/>
            <a:r>
              <a:rPr lang="en-US" sz="1600" dirty="0" smtClean="0"/>
              <a:t>OS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38625" y="2105025"/>
            <a:ext cx="1685925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Configure Node Deployment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067426" y="1533525"/>
            <a:ext cx="1638300" cy="52387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Compute node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86575" y="2124075"/>
            <a:ext cx="847725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Deploy  Nodes Image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Up Arrow Callout 35"/>
          <p:cNvSpPr/>
          <p:nvPr/>
        </p:nvSpPr>
        <p:spPr>
          <a:xfrm>
            <a:off x="2543175" y="3200400"/>
            <a:ext cx="1371600" cy="2333624"/>
          </a:xfrm>
          <a:prstGeom prst="upArrow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Network Configuration Wizard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37" name="Up Arrow Callout 36"/>
          <p:cNvSpPr/>
          <p:nvPr/>
        </p:nvSpPr>
        <p:spPr>
          <a:xfrm>
            <a:off x="4019550" y="3190875"/>
            <a:ext cx="2552700" cy="2343149"/>
          </a:xfrm>
          <a:prstGeom prst="upArrow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Configure for install and update of networking drivers on nodes via </a:t>
            </a:r>
            <a:r>
              <a:rPr lang="en-US" sz="1600" u="sng" dirty="0" smtClean="0">
                <a:solidFill>
                  <a:schemeClr val="bg1"/>
                </a:solidFill>
              </a:rPr>
              <a:t>Deployment Management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8" name="Right Arrow Callout 37"/>
          <p:cNvSpPr/>
          <p:nvPr/>
        </p:nvSpPr>
        <p:spPr>
          <a:xfrm>
            <a:off x="963517" y="4293250"/>
            <a:ext cx="1524000" cy="742950"/>
          </a:xfrm>
          <a:prstGeom prst="rightArrow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err="1" smtClean="0">
                <a:solidFill>
                  <a:schemeClr val="bg1"/>
                </a:solidFill>
              </a:rPr>
              <a:t>ToDoList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753349" y="1495425"/>
            <a:ext cx="1390651" cy="59055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Head node</a:t>
            </a:r>
            <a:endParaRPr lang="en-US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7791450" y="2124075"/>
            <a:ext cx="1228725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Run</a:t>
            </a:r>
          </a:p>
          <a:p>
            <a:pPr algn="ctr"/>
            <a:r>
              <a:rPr lang="en-US" sz="1600" dirty="0" smtClean="0"/>
              <a:t>Diagnostics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1" name="Up Arrow Callout 40"/>
          <p:cNvSpPr/>
          <p:nvPr/>
        </p:nvSpPr>
        <p:spPr>
          <a:xfrm>
            <a:off x="7753350" y="3200400"/>
            <a:ext cx="1219200" cy="2333624"/>
          </a:xfrm>
          <a:prstGeom prst="upArrow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Network tests via </a:t>
            </a:r>
            <a:r>
              <a:rPr lang="en-US" sz="1600" u="sng" dirty="0" smtClean="0">
                <a:solidFill>
                  <a:schemeClr val="bg1"/>
                </a:solidFill>
              </a:rPr>
              <a:t>Diagnostics </a:t>
            </a:r>
            <a:r>
              <a:rPr lang="en-US" sz="1600" u="sng" dirty="0" err="1" smtClean="0">
                <a:solidFill>
                  <a:schemeClr val="bg1"/>
                </a:solidFill>
              </a:rPr>
              <a:t>Wunderbar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10275" y="2114550"/>
            <a:ext cx="800099" cy="99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Boot</a:t>
            </a:r>
          </a:p>
          <a:p>
            <a:pPr algn="ctr"/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WinPE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8" grpId="0" build="allAtOnce" animBg="1"/>
      <p:bldP spid="13" grpId="0" build="allAtOnce" animBg="1"/>
      <p:bldP spid="14" grpId="0" build="allAtOnce" animBg="1"/>
      <p:bldP spid="36" grpId="0" build="allAtOnce" animBg="1"/>
      <p:bldP spid="37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 animBg="1"/>
      <p:bldP spid="4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Top500 Supercomputers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2008 Top500 Submission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117" y="1051599"/>
          <a:ext cx="5283454" cy="5212080"/>
        </p:xfrm>
        <a:graphic>
          <a:graphicData uri="http://schemas.openxmlformats.org/drawingml/2006/table">
            <a:tbl>
              <a:tblPr/>
              <a:tblGrid>
                <a:gridCol w="2667864"/>
                <a:gridCol w="2615590"/>
              </a:tblGrid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Tukwila, WA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Hardware – Machines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256 Dual-CPU,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q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uad-core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Intel 5320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Clovertown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1.86GHz processors and 8GB RAM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Hardware – Networking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Private &amp; Public:  Broadcom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GigE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MPI:  Cisco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Infiniband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SDR,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34 IB switches in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leaf/node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configuration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Number of Compute Nodes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Total Number of Cores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2048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Total Memory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TB of RAM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Particulars of for current Linpack Runs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Best 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Linpack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Result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11.75 TFLOPS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Best Cluster Efficiency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77.1%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1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For Comparison…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92418">
                <a:tc>
                  <a:txBody>
                    <a:bodyPr/>
                    <a:lstStyle/>
                    <a:p>
                      <a:pPr marL="154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Linpack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rating from June2007 Top500 run (#106) on the same hardware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8.99 TFLOPS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91">
                <a:tc>
                  <a:txBody>
                    <a:bodyPr/>
                    <a:lstStyle/>
                    <a:p>
                      <a:pPr marL="154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Cluster efficiency from June2007 Top500 run (#106) on the same hardware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59%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91">
                <a:tc>
                  <a:txBody>
                    <a:bodyPr/>
                    <a:lstStyle/>
                    <a:p>
                      <a:pPr marL="1549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Typical Top500 efficiency for Clovertown motherboards w/ IB regardless of Operating System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65-77%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(2 instances of 79%)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1" descr="PIC-0091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20068" y="1114642"/>
            <a:ext cx="35814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6019800" y="4086442"/>
            <a:ext cx="2667000" cy="87716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30% improvement in efficiency on the same hardware.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32292" y="5134254"/>
            <a:ext cx="2815741" cy="32778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About 1  Hour to deploy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op23of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4038600" cy="990600"/>
          </a:xfrm>
          <a:prstGeom prst="rect">
            <a:avLst/>
          </a:prstGeom>
        </p:spPr>
      </p:pic>
      <p:pic>
        <p:nvPicPr>
          <p:cNvPr id="26628" name="Picture 4" descr="http://gladiator.ncsa.uiuc.edu/Images/abe/ab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1371600"/>
            <a:ext cx="4124400" cy="5334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04800" y="3352800"/>
            <a:ext cx="38862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1828800" y="0"/>
            <a:ext cx="5791200" cy="1219200"/>
            <a:chOff x="3657600" y="-76200"/>
            <a:chExt cx="5633709" cy="1219200"/>
          </a:xfrm>
        </p:grpSpPr>
        <p:sp>
          <p:nvSpPr>
            <p:cNvPr id="12" name="Rounded Rectangle 11"/>
            <p:cNvSpPr/>
            <p:nvPr/>
          </p:nvSpPr>
          <p:spPr>
            <a:xfrm>
              <a:off x="3657600" y="-76200"/>
              <a:ext cx="5410200" cy="12192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228600"/>
              <a:ext cx="5481309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NCSA’s Abe cluster #23 on June 2008 Top500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        (http://www.top500.org/list/2008/06/100)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0" y="685800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Top1of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371600"/>
            <a:ext cx="3981450" cy="1762125"/>
          </a:xfrm>
          <a:prstGeom prst="rect">
            <a:avLst/>
          </a:prstGeom>
        </p:spPr>
      </p:pic>
      <p:pic>
        <p:nvPicPr>
          <p:cNvPr id="15" name="Picture 14" descr="Top39of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419600"/>
            <a:ext cx="4029075" cy="866775"/>
          </a:xfrm>
          <a:prstGeom prst="rect">
            <a:avLst/>
          </a:prstGeom>
        </p:spPr>
      </p:pic>
      <p:pic>
        <p:nvPicPr>
          <p:cNvPr id="16" name="Picture 15" descr="Top100of5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410200"/>
            <a:ext cx="40386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52400"/>
            <a:ext cx="55626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1 second</a:t>
            </a:r>
            <a:r>
              <a:rPr lang="en-US" dirty="0" smtClean="0">
                <a:solidFill>
                  <a:schemeClr val="tx1"/>
                </a:solidFill>
              </a:rPr>
              <a:t>:  resources reserved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20 seconds</a:t>
            </a:r>
            <a:r>
              <a:rPr lang="en-US" dirty="0" smtClean="0">
                <a:solidFill>
                  <a:schemeClr val="tx1"/>
                </a:solidFill>
              </a:rPr>
              <a:t>: nodes authenticated and binaries deployed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35 seconds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Linpack</a:t>
            </a:r>
            <a:r>
              <a:rPr lang="en-US" dirty="0" smtClean="0">
                <a:solidFill>
                  <a:schemeClr val="tx1"/>
                </a:solidFill>
              </a:rPr>
              <a:t> run starts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152400"/>
            <a:ext cx="33528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831,816</a:t>
            </a:r>
            <a:r>
              <a:rPr lang="en-US" dirty="0" smtClean="0">
                <a:solidFill>
                  <a:schemeClr val="tx1"/>
                </a:solidFill>
              </a:rPr>
              <a:t> distinct processor pairs</a:t>
            </a: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921</a:t>
            </a:r>
            <a:r>
              <a:rPr lang="en-US" dirty="0" smtClean="0">
                <a:solidFill>
                  <a:schemeClr val="tx1"/>
                </a:solidFill>
              </a:rPr>
              <a:t> million messages exchanged</a:t>
            </a: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53TB</a:t>
            </a:r>
            <a:r>
              <a:rPr lang="en-US" dirty="0" smtClean="0">
                <a:solidFill>
                  <a:schemeClr val="tx1"/>
                </a:solidFill>
              </a:rPr>
              <a:t> of data exchanged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9472_core_Linpac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447800"/>
            <a:ext cx="81153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slumbering.lungfish.com/wp-content/uploads/2007/10/eve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4897"/>
            <a:ext cx="9144000" cy="7312897"/>
          </a:xfrm>
          <a:prstGeom prst="rect">
            <a:avLst/>
          </a:prstGeom>
          <a:noFill/>
        </p:spPr>
      </p:pic>
      <p:grpSp>
        <p:nvGrpSpPr>
          <p:cNvPr id="2" name="Group 15"/>
          <p:cNvGrpSpPr/>
          <p:nvPr/>
        </p:nvGrpSpPr>
        <p:grpSpPr>
          <a:xfrm>
            <a:off x="2819400" y="609601"/>
            <a:ext cx="2058988" cy="1676399"/>
            <a:chOff x="2362200" y="749644"/>
            <a:chExt cx="2058988" cy="1676399"/>
          </a:xfrm>
        </p:grpSpPr>
        <p:sp>
          <p:nvSpPr>
            <p:cNvPr id="13" name="Rectangle 12"/>
            <p:cNvSpPr/>
            <p:nvPr/>
          </p:nvSpPr>
          <p:spPr>
            <a:xfrm>
              <a:off x="2362200" y="749644"/>
              <a:ext cx="2057400" cy="76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NCSA: Spring 2008</a:t>
              </a:r>
            </a:p>
            <a:p>
              <a:pPr algn="ctr"/>
              <a:r>
                <a:rPr lang="en-US" sz="1600" dirty="0" smtClean="0"/>
                <a:t>V2: 68.5 </a:t>
              </a:r>
              <a:r>
                <a:rPr lang="en-US" sz="1600" dirty="0" err="1" smtClean="0"/>
                <a:t>Tflops</a:t>
              </a:r>
              <a:r>
                <a:rPr lang="en-US" sz="1600" dirty="0" smtClean="0"/>
                <a:t>, #23,</a:t>
              </a:r>
            </a:p>
            <a:p>
              <a:pPr algn="ctr"/>
              <a:r>
                <a:rPr lang="en-US" sz="1600" dirty="0" smtClean="0"/>
                <a:t>77+% efficiency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658394" y="1663249"/>
              <a:ext cx="1524000" cy="1588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4267200" y="-228600"/>
            <a:ext cx="1296988" cy="1524000"/>
            <a:chOff x="3124200" y="902043"/>
            <a:chExt cx="1296988" cy="1524000"/>
          </a:xfrm>
        </p:grpSpPr>
        <p:sp>
          <p:nvSpPr>
            <p:cNvPr id="18" name="Rectangle 17"/>
            <p:cNvSpPr/>
            <p:nvPr/>
          </p:nvSpPr>
          <p:spPr>
            <a:xfrm>
              <a:off x="3124200" y="914400"/>
              <a:ext cx="1295400" cy="76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???</a:t>
              </a:r>
              <a:endParaRPr lang="en-US" sz="32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658394" y="1663249"/>
              <a:ext cx="1524000" cy="1588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/>
          <p:nvPr/>
        </p:nvGrpSpPr>
        <p:grpSpPr>
          <a:xfrm>
            <a:off x="1447800" y="1981201"/>
            <a:ext cx="2058989" cy="1752599"/>
            <a:chOff x="2120262" y="673444"/>
            <a:chExt cx="2300926" cy="1752599"/>
          </a:xfrm>
        </p:grpSpPr>
        <p:sp>
          <p:nvSpPr>
            <p:cNvPr id="21" name="Rectangle 20"/>
            <p:cNvSpPr/>
            <p:nvPr/>
          </p:nvSpPr>
          <p:spPr>
            <a:xfrm>
              <a:off x="2120262" y="673444"/>
              <a:ext cx="2299337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Rainier: Fall 2007</a:t>
              </a:r>
            </a:p>
            <a:p>
              <a:pPr algn="ctr"/>
              <a:r>
                <a:rPr lang="en-US" sz="1600" dirty="0" smtClean="0"/>
                <a:t>V2: 11.8 </a:t>
              </a:r>
              <a:r>
                <a:rPr lang="en-US" sz="1600" dirty="0" err="1" smtClean="0"/>
                <a:t>Tflops</a:t>
              </a:r>
              <a:r>
                <a:rPr lang="en-US" sz="1600" dirty="0" smtClean="0"/>
                <a:t>, #116</a:t>
              </a:r>
              <a:endParaRPr lang="en-US" sz="16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3658394" y="1663249"/>
              <a:ext cx="1524000" cy="1588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/>
          <p:nvPr/>
        </p:nvGrpSpPr>
        <p:grpSpPr>
          <a:xfrm>
            <a:off x="152400" y="2971800"/>
            <a:ext cx="1905000" cy="1600200"/>
            <a:chOff x="3121613" y="902043"/>
            <a:chExt cx="1412582" cy="1600200"/>
          </a:xfrm>
        </p:grpSpPr>
        <p:sp>
          <p:nvSpPr>
            <p:cNvPr id="24" name="Rectangle 23"/>
            <p:cNvSpPr/>
            <p:nvPr/>
          </p:nvSpPr>
          <p:spPr>
            <a:xfrm>
              <a:off x="3121613" y="902043"/>
              <a:ext cx="1412582" cy="6857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Rainier: Spring 2007</a:t>
              </a:r>
            </a:p>
            <a:p>
              <a:pPr algn="ctr"/>
              <a:r>
                <a:rPr lang="en-US" sz="1600" dirty="0" smtClean="0"/>
                <a:t>V1: 9 </a:t>
              </a:r>
              <a:r>
                <a:rPr lang="en-US" sz="1600" dirty="0" err="1" smtClean="0"/>
                <a:t>Tflops</a:t>
              </a:r>
              <a:r>
                <a:rPr lang="en-US" sz="1600" dirty="0" smtClean="0"/>
                <a:t>, #106</a:t>
              </a:r>
              <a:endParaRPr lang="en-US" sz="16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771400" y="1739449"/>
              <a:ext cx="1524000" cy="1588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5"/>
          <p:cNvGrpSpPr/>
          <p:nvPr/>
        </p:nvGrpSpPr>
        <p:grpSpPr>
          <a:xfrm>
            <a:off x="304801" y="4648200"/>
            <a:ext cx="2057399" cy="1524000"/>
            <a:chOff x="2820636" y="902043"/>
            <a:chExt cx="1600552" cy="1524000"/>
          </a:xfrm>
        </p:grpSpPr>
        <p:sp>
          <p:nvSpPr>
            <p:cNvPr id="27" name="Rectangle 26"/>
            <p:cNvSpPr/>
            <p:nvPr/>
          </p:nvSpPr>
          <p:spPr>
            <a:xfrm>
              <a:off x="2820636" y="902043"/>
              <a:ext cx="1600201" cy="6219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NCSA: Spring 2006</a:t>
              </a:r>
            </a:p>
            <a:p>
              <a:pPr algn="ctr"/>
              <a:r>
                <a:rPr lang="en-US" sz="1600" dirty="0" smtClean="0"/>
                <a:t>V1: 4.1 </a:t>
              </a:r>
              <a:r>
                <a:rPr lang="en-US" sz="1600" dirty="0" err="1" smtClean="0"/>
                <a:t>Tflops</a:t>
              </a:r>
              <a:r>
                <a:rPr lang="en-US" sz="1600" dirty="0" smtClean="0"/>
                <a:t>, #130</a:t>
              </a:r>
              <a:endParaRPr lang="en-US" sz="16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3658394" y="1663249"/>
              <a:ext cx="1524000" cy="1588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8"/>
          <p:cNvGrpSpPr/>
          <p:nvPr/>
        </p:nvGrpSpPr>
        <p:grpSpPr>
          <a:xfrm>
            <a:off x="2819400" y="5334000"/>
            <a:ext cx="2057399" cy="1524000"/>
            <a:chOff x="2820636" y="902043"/>
            <a:chExt cx="1600552" cy="1524000"/>
          </a:xfrm>
        </p:grpSpPr>
        <p:sp>
          <p:nvSpPr>
            <p:cNvPr id="30" name="Rectangle 29"/>
            <p:cNvSpPr/>
            <p:nvPr/>
          </p:nvSpPr>
          <p:spPr>
            <a:xfrm>
              <a:off x="2820636" y="902043"/>
              <a:ext cx="1600201" cy="6219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Shuttle: Winter 2005</a:t>
              </a:r>
            </a:p>
            <a:p>
              <a:pPr algn="ctr"/>
              <a:r>
                <a:rPr lang="en-US" sz="1600" dirty="0" smtClean="0"/>
                <a:t>V0: 9.46 </a:t>
              </a:r>
              <a:r>
                <a:rPr lang="en-US" sz="1600" dirty="0" err="1" smtClean="0"/>
                <a:t>GFlops</a:t>
              </a: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3658394" y="1663249"/>
              <a:ext cx="1524000" cy="1588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13870" y="5435304"/>
            <a:ext cx="877329" cy="14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 descr="http://gladiator.ncsa.uiuc.edu/Images/abe/ab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10914" y="1371600"/>
            <a:ext cx="942720" cy="1219200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0" y="2895600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44902" y="5279166"/>
            <a:ext cx="891172" cy="119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8200" y="3657600"/>
            <a:ext cx="1193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Univ. of Aachen HPL Benchmarks</a:t>
            </a:r>
            <a:br>
              <a:rPr lang="en-US" dirty="0" smtClean="0"/>
            </a:br>
            <a:r>
              <a:rPr lang="en-US" sz="2200" dirty="0" smtClean="0"/>
              <a:t>Germany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http://terboven.spaces.live.com/</a:t>
            </a:r>
            <a:endParaRPr lang="en-US" dirty="0" smtClean="0"/>
          </a:p>
          <a:p>
            <a:r>
              <a:rPr lang="en-US" b="1" dirty="0" smtClean="0"/>
              <a:t>18 TF and over 75% efficiency</a:t>
            </a:r>
          </a:p>
          <a:p>
            <a:r>
              <a:rPr lang="en-US" b="1" dirty="0" smtClean="0"/>
              <a:t>256 nodes, 2048 MPI processes</a:t>
            </a:r>
          </a:p>
          <a:p>
            <a:r>
              <a:rPr lang="en-US" b="1" dirty="0" smtClean="0"/>
              <a:t>~ 2 seconds to launch all processes</a:t>
            </a:r>
          </a:p>
          <a:p>
            <a:r>
              <a:rPr lang="en-US" b="1" dirty="0" smtClean="0"/>
              <a:t>HPC Server 2008 pre-Beta2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Univ. of Umea HPL Benchmarks</a:t>
            </a:r>
            <a:br>
              <a:rPr lang="en-US" dirty="0" smtClean="0"/>
            </a:br>
            <a:r>
              <a:rPr lang="en-US" sz="2200" dirty="0" smtClean="0"/>
              <a:t>Stockholm, Sweden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http://www.top500.org/list/2008/06/100 </a:t>
            </a:r>
          </a:p>
          <a:p>
            <a:r>
              <a:rPr lang="en-US" b="1" dirty="0" smtClean="0"/>
              <a:t>46 TF and over 85% efficiency</a:t>
            </a:r>
          </a:p>
          <a:p>
            <a:r>
              <a:rPr lang="en-US" b="1" dirty="0" smtClean="0"/>
              <a:t>5376 cores</a:t>
            </a:r>
          </a:p>
          <a:p>
            <a:r>
              <a:rPr lang="en-US" b="1" dirty="0" smtClean="0"/>
              <a:t>HPC Server 2008 pre-Beta2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Large Scale Deployments</a:t>
            </a:r>
            <a:endParaRPr lang="en-US" dirty="0"/>
          </a:p>
        </p:txBody>
      </p:sp>
      <p:pic>
        <p:nvPicPr>
          <p:cNvPr id="4" name="Picture 3" descr="supertuk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62200" y="2438400"/>
            <a:ext cx="6339840" cy="3962400"/>
          </a:xfrm>
          <a:prstGeom prst="rect">
            <a:avLst/>
          </a:prstGeom>
        </p:spPr>
      </p:pic>
      <p:pic>
        <p:nvPicPr>
          <p:cNvPr id="6" name="Picture 2" descr="C:\Users\kyrilf\Desktop\Officially1000Nodes-12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295400"/>
            <a:ext cx="4872039" cy="4287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98463" indent="-398463" eaLnBrk="1" hangingPunct="1"/>
            <a:r>
              <a:rPr lang="en-US" sz="2400" dirty="0" smtClean="0"/>
              <a:t>Microsoft HPC Web site</a:t>
            </a:r>
          </a:p>
          <a:p>
            <a:pPr marL="742950" lvl="1" indent="-342900" eaLnBrk="1" hangingPunct="1"/>
            <a:r>
              <a:rPr lang="en-US" sz="2000" dirty="0" smtClean="0">
                <a:hlinkClick r:id="rId3"/>
              </a:rPr>
              <a:t>http://www.microsoft.com/hpc</a:t>
            </a:r>
            <a:r>
              <a:rPr lang="en-US" sz="2000" dirty="0" smtClean="0"/>
              <a:t> </a:t>
            </a:r>
          </a:p>
          <a:p>
            <a:pPr marL="398463" indent="-398463" eaLnBrk="1" hangingPunct="1"/>
            <a:r>
              <a:rPr lang="en-US" sz="2400" dirty="0" smtClean="0"/>
              <a:t>Windows HPC Community site</a:t>
            </a:r>
          </a:p>
          <a:p>
            <a:pPr marL="742950" lvl="1" indent="-342900" eaLnBrk="1" hangingPunct="1"/>
            <a:r>
              <a:rPr lang="en-US" sz="2000" dirty="0" smtClean="0">
                <a:hlinkClick r:id="rId4"/>
              </a:rPr>
              <a:t>http://www.windowshpc.net</a:t>
            </a:r>
            <a:r>
              <a:rPr lang="en-US" sz="2000" dirty="0" smtClean="0"/>
              <a:t> </a:t>
            </a:r>
          </a:p>
          <a:p>
            <a:pPr marL="398463" indent="-398463" eaLnBrk="1" hangingPunct="1"/>
            <a:r>
              <a:rPr lang="en-US" sz="2400" dirty="0" smtClean="0"/>
              <a:t>Windows Server x64 information</a:t>
            </a:r>
          </a:p>
          <a:p>
            <a:pPr marL="742950" lvl="1" indent="-342900" eaLnBrk="1" hangingPunct="1"/>
            <a:r>
              <a:rPr lang="en-US" sz="2000" dirty="0" smtClean="0">
                <a:hlinkClick r:id="rId5"/>
              </a:rPr>
              <a:t>http://www.microsoft.com/x64/</a:t>
            </a:r>
            <a:endParaRPr lang="en-US" sz="2000" dirty="0" smtClean="0"/>
          </a:p>
          <a:p>
            <a:pPr marL="398463" indent="-398463" eaLnBrk="1" hangingPunct="1"/>
            <a:r>
              <a:rPr lang="en-US" sz="2400" dirty="0" smtClean="0"/>
              <a:t>Windows Server System information</a:t>
            </a:r>
          </a:p>
          <a:p>
            <a:pPr marL="742950" lvl="1" indent="-342900" eaLnBrk="1" hangingPunct="1"/>
            <a:r>
              <a:rPr lang="en-US" sz="2000" dirty="0" smtClean="0">
                <a:hlinkClick r:id="rId6"/>
              </a:rPr>
              <a:t>http://www.microsoft.com/windowsserver2003/</a:t>
            </a:r>
            <a:endParaRPr lang="en-US" sz="2000" dirty="0" smtClean="0"/>
          </a:p>
          <a:p>
            <a:pPr marL="398463" indent="-398463" eaLnBrk="1" hangingPunct="1"/>
            <a:r>
              <a:rPr lang="en-US" sz="2400" dirty="0" smtClean="0"/>
              <a:t>Get the Facts Web site</a:t>
            </a:r>
          </a:p>
          <a:p>
            <a:pPr marL="742950" lvl="1" indent="-342900" eaLnBrk="1" hangingPunct="1"/>
            <a:r>
              <a:rPr lang="en-US" sz="2000" dirty="0" smtClean="0">
                <a:hlinkClick r:id="rId7"/>
              </a:rPr>
              <a:t>http://www.microsoft.com/getthefacts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1788" y="1712684"/>
          <a:ext cx="7513755" cy="381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433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114550" y="2947988"/>
            <a:ext cx="51228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High-Performance Cluster Architecture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852"/>
            <a:ext cx="6534689" cy="44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matej\AppData\Local\Temp\Rar$DI00.625\W-HPC-Svr08_h_rg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452" y="6221329"/>
            <a:ext cx="3664226" cy="459091"/>
          </a:xfrm>
          <a:prstGeom prst="rect">
            <a:avLst/>
          </a:prstGeom>
          <a:noFill/>
        </p:spPr>
      </p:pic>
      <p:pic>
        <p:nvPicPr>
          <p:cNvPr id="9" name="Picture 4" descr="http://gladiator.ncsa.uiuc.edu/Images/abe/ab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1181" y="636104"/>
            <a:ext cx="2502819" cy="42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1128" y="4870174"/>
            <a:ext cx="4542872" cy="1987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HPC Job</a:t>
            </a:r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513" y="645967"/>
            <a:ext cx="5635487" cy="279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241" y="3458256"/>
            <a:ext cx="8502098" cy="3340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467" y="0"/>
            <a:ext cx="9218612" cy="850900"/>
          </a:xfrm>
        </p:spPr>
        <p:txBody>
          <a:bodyPr/>
          <a:lstStyle/>
          <a:p>
            <a:r>
              <a:rPr lang="en-US" dirty="0" smtClean="0"/>
              <a:t>Scheduler Architecture</a:t>
            </a:r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1760220" y="1600200"/>
            <a:ext cx="5113020" cy="4494174"/>
            <a:chOff x="2133600" y="1676400"/>
            <a:chExt cx="4648200" cy="3965448"/>
          </a:xfrm>
        </p:grpSpPr>
        <p:sp>
          <p:nvSpPr>
            <p:cNvPr id="7" name="Flowchart: Magnetic Disk 6"/>
            <p:cNvSpPr/>
            <p:nvPr/>
          </p:nvSpPr>
          <p:spPr>
            <a:xfrm>
              <a:off x="3657600" y="3810000"/>
              <a:ext cx="1524000" cy="1831848"/>
            </a:xfrm>
            <a:prstGeom prst="flowChartMagneticDisk">
              <a:avLst/>
            </a:prstGeom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Scheduler Store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133600" y="1676400"/>
              <a:ext cx="1295400" cy="9144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Job Validation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10000" y="1676400"/>
              <a:ext cx="1295400" cy="9144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Resource Allocation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86400" y="1676400"/>
              <a:ext cx="1295400" cy="9144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</a:rPr>
                <a:t>Resource Controller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11" name="Up-Down Arrow 10"/>
            <p:cNvSpPr/>
            <p:nvPr/>
          </p:nvSpPr>
          <p:spPr>
            <a:xfrm rot="19442885">
              <a:off x="2888128" y="2621619"/>
              <a:ext cx="484632" cy="117010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Up-Down Arrow 11"/>
            <p:cNvSpPr/>
            <p:nvPr/>
          </p:nvSpPr>
          <p:spPr>
            <a:xfrm rot="2363192">
              <a:off x="5437187" y="2606111"/>
              <a:ext cx="484632" cy="12192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4191000" y="2667000"/>
              <a:ext cx="484632" cy="990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14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1600200"/>
            <a:ext cx="502920" cy="518160"/>
          </a:xfrm>
          <a:prstGeom prst="rect">
            <a:avLst/>
          </a:prstGeom>
          <a:noFill/>
        </p:spPr>
      </p:pic>
      <p:pic>
        <p:nvPicPr>
          <p:cNvPr id="15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2204720"/>
            <a:ext cx="502920" cy="518160"/>
          </a:xfrm>
          <a:prstGeom prst="rect">
            <a:avLst/>
          </a:prstGeom>
          <a:noFill/>
        </p:spPr>
      </p:pic>
      <p:pic>
        <p:nvPicPr>
          <p:cNvPr id="16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2809240"/>
            <a:ext cx="502920" cy="518160"/>
          </a:xfrm>
          <a:prstGeom prst="rect">
            <a:avLst/>
          </a:prstGeom>
          <a:noFill/>
        </p:spPr>
      </p:pic>
      <p:pic>
        <p:nvPicPr>
          <p:cNvPr id="17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3413760"/>
            <a:ext cx="502920" cy="518160"/>
          </a:xfrm>
          <a:prstGeom prst="rect">
            <a:avLst/>
          </a:prstGeom>
          <a:noFill/>
        </p:spPr>
      </p:pic>
      <p:pic>
        <p:nvPicPr>
          <p:cNvPr id="18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4018280"/>
            <a:ext cx="502920" cy="518160"/>
          </a:xfrm>
          <a:prstGeom prst="rect">
            <a:avLst/>
          </a:prstGeom>
          <a:noFill/>
        </p:spPr>
      </p:pic>
      <p:pic>
        <p:nvPicPr>
          <p:cNvPr id="19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4622800"/>
            <a:ext cx="502920" cy="518160"/>
          </a:xfrm>
          <a:prstGeom prst="rect">
            <a:avLst/>
          </a:prstGeom>
          <a:noFill/>
        </p:spPr>
      </p:pic>
      <p:pic>
        <p:nvPicPr>
          <p:cNvPr id="20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3400" y="5227320"/>
            <a:ext cx="502920" cy="518160"/>
          </a:xfrm>
          <a:prstGeom prst="rect">
            <a:avLst/>
          </a:prstGeom>
          <a:noFill/>
        </p:spPr>
      </p:pic>
      <p:pic>
        <p:nvPicPr>
          <p:cNvPr id="21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1600200"/>
            <a:ext cx="502920" cy="518160"/>
          </a:xfrm>
          <a:prstGeom prst="rect">
            <a:avLst/>
          </a:prstGeom>
          <a:noFill/>
        </p:spPr>
      </p:pic>
      <p:pic>
        <p:nvPicPr>
          <p:cNvPr id="22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2204720"/>
            <a:ext cx="502920" cy="518160"/>
          </a:xfrm>
          <a:prstGeom prst="rect">
            <a:avLst/>
          </a:prstGeom>
          <a:noFill/>
        </p:spPr>
      </p:pic>
      <p:pic>
        <p:nvPicPr>
          <p:cNvPr id="23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2809240"/>
            <a:ext cx="502920" cy="518160"/>
          </a:xfrm>
          <a:prstGeom prst="rect">
            <a:avLst/>
          </a:prstGeom>
          <a:noFill/>
        </p:spPr>
      </p:pic>
      <p:pic>
        <p:nvPicPr>
          <p:cNvPr id="24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3413760"/>
            <a:ext cx="502920" cy="518160"/>
          </a:xfrm>
          <a:prstGeom prst="rect">
            <a:avLst/>
          </a:prstGeom>
          <a:noFill/>
        </p:spPr>
      </p:pic>
      <p:pic>
        <p:nvPicPr>
          <p:cNvPr id="25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4018280"/>
            <a:ext cx="502920" cy="518160"/>
          </a:xfrm>
          <a:prstGeom prst="rect">
            <a:avLst/>
          </a:prstGeom>
          <a:noFill/>
        </p:spPr>
      </p:pic>
      <p:pic>
        <p:nvPicPr>
          <p:cNvPr id="26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4622800"/>
            <a:ext cx="502920" cy="518160"/>
          </a:xfrm>
          <a:prstGeom prst="rect">
            <a:avLst/>
          </a:prstGeom>
          <a:noFill/>
        </p:spPr>
      </p:pic>
      <p:pic>
        <p:nvPicPr>
          <p:cNvPr id="27" name="Picture 2" descr="C:\Documents and Settings\gregburg\Local Settings\Temporary Internet Files\Content.IE5\6ZLVGST1\MCj0431616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50480" y="5227320"/>
            <a:ext cx="502920" cy="518160"/>
          </a:xfrm>
          <a:prstGeom prst="rect">
            <a:avLst/>
          </a:prstGeom>
          <a:noFill/>
        </p:spPr>
      </p:pic>
      <p:pic>
        <p:nvPicPr>
          <p:cNvPr id="35" name="Picture 5" descr="C:\Documents and Settings\gregburg\Local Settings\Temporary Internet Files\Content.IE5\61OYF0Y7\MCj0431576000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1" y="2527046"/>
            <a:ext cx="796159" cy="825753"/>
          </a:xfrm>
          <a:prstGeom prst="rect">
            <a:avLst/>
          </a:prstGeom>
          <a:noFill/>
        </p:spPr>
      </p:pic>
      <p:pic>
        <p:nvPicPr>
          <p:cNvPr id="36" name="Picture 5" descr="C:\Documents and Settings\gregburg\Local Settings\Temporary Internet Files\Content.IE5\61OYF0Y7\MCj0431576000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1" y="3217926"/>
            <a:ext cx="796159" cy="825753"/>
          </a:xfrm>
          <a:prstGeom prst="rect">
            <a:avLst/>
          </a:prstGeom>
          <a:noFill/>
        </p:spPr>
      </p:pic>
      <p:pic>
        <p:nvPicPr>
          <p:cNvPr id="37" name="Picture 6" descr="C:\Documents and Settings\gregburg\Local Settings\Temporary Internet Files\Content.IE5\AH98BI2O\MCj043159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" y="4191000"/>
            <a:ext cx="754380" cy="777240"/>
          </a:xfrm>
          <a:prstGeom prst="rect">
            <a:avLst/>
          </a:prstGeom>
          <a:noFill/>
        </p:spPr>
      </p:pic>
      <p:pic>
        <p:nvPicPr>
          <p:cNvPr id="38" name="Picture 6" descr="C:\Documents and Settings\gregburg\Local Settings\Temporary Internet Files\Content.IE5\AH98BI2O\MCj043159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278" y="5386222"/>
            <a:ext cx="754380" cy="777240"/>
          </a:xfrm>
          <a:prstGeom prst="rect">
            <a:avLst/>
          </a:prstGeom>
          <a:noFill/>
        </p:spPr>
      </p:pic>
      <p:pic>
        <p:nvPicPr>
          <p:cNvPr id="39" name="Picture 6" descr="C:\Documents and Settings\gregburg\Local Settings\Temporary Internet Files\Content.IE5\AH98BI2O\MCj043159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2020" y="4450080"/>
            <a:ext cx="754380" cy="777240"/>
          </a:xfrm>
          <a:prstGeom prst="rect">
            <a:avLst/>
          </a:prstGeom>
          <a:noFill/>
        </p:spPr>
      </p:pic>
      <p:pic>
        <p:nvPicPr>
          <p:cNvPr id="40" name="Picture 6" descr="C:\Documents and Settings\gregburg\Local Settings\Temporary Internet Files\Content.IE5\AH98BI2O\MCj043159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" y="5140960"/>
            <a:ext cx="754380" cy="77724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52400" y="2097156"/>
            <a:ext cx="975195" cy="338326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Segoe Semibold"/>
              </a:rPr>
              <a:t>Admins</a:t>
            </a:r>
            <a:endParaRPr lang="en-US" sz="1200" dirty="0">
              <a:solidFill>
                <a:schemeClr val="tx1"/>
              </a:solidFill>
              <a:latin typeface="Segoe Semi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460" y="6094011"/>
            <a:ext cx="741157" cy="312165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Segoe Semibold"/>
              </a:rPr>
              <a:t>Users</a:t>
            </a:r>
            <a:endParaRPr lang="en-US" sz="1600" dirty="0">
              <a:solidFill>
                <a:schemeClr val="tx1"/>
              </a:solidFill>
              <a:latin typeface="Segoe Semi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0" y="5791200"/>
            <a:ext cx="1385564" cy="259843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Compute Nodes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4" name="Left-Right Arrow 43"/>
          <p:cNvSpPr/>
          <p:nvPr/>
        </p:nvSpPr>
        <p:spPr>
          <a:xfrm rot="1857922">
            <a:off x="1028273" y="3831794"/>
            <a:ext cx="2201910" cy="2232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sz="2000"/>
          </a:p>
        </p:txBody>
      </p:sp>
      <p:sp>
        <p:nvSpPr>
          <p:cNvPr id="45" name="Left-Right Arrow 44"/>
          <p:cNvSpPr/>
          <p:nvPr/>
        </p:nvSpPr>
        <p:spPr>
          <a:xfrm>
            <a:off x="1844040" y="4881880"/>
            <a:ext cx="1346373" cy="2095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sz="2000"/>
          </a:p>
        </p:txBody>
      </p:sp>
      <p:sp>
        <p:nvSpPr>
          <p:cNvPr id="46" name="Up-Down Arrow 45"/>
          <p:cNvSpPr/>
          <p:nvPr/>
        </p:nvSpPr>
        <p:spPr>
          <a:xfrm rot="18000076">
            <a:off x="7105000" y="2376251"/>
            <a:ext cx="444938" cy="7996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What’s new in the V2 Job Scheduler?</a:t>
            </a:r>
            <a:endParaRPr lang="en-US" sz="40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316523" y="879231"/>
          <a:ext cx="8557846" cy="569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545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Id                              : 584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JobTemplate                     : Default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Priority                        : Normal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JobType                         : Batch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NodeGroups  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OrderBy     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State                           : Finished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Name        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UserName                        : CCE\jeffb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Project     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RequestedNodes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ResourceRequest                 : 9472-9472 cores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MinMemory   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MaxMemory   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AllocatedNodes                  : ABE0001,ABE0002,ABE0003,ABE0004,ABE0005,ABE0006,ABE0007,ABE0008,ABE0009,ABE0010,ABE0011,ABE0012,ABE0013,ABE0014,ABE0015,ABE0016,ABE0017,ABE0018,ABE0019,ABE0020,ABE0021,ABE0022,ABE0023,ABE0024,ABE0025,ABE0026,ABE0027,ABE0028,ABE0029,ABE0030,ABE0031,ABE0032,ABE0033,ABE0034,ABE0035,ABE0036,ABE0037,ABE0038,ABE0039,ABE0040,ABE0041,ABE0042,ABE0043,ABE0044,ABE0045,ABE0046,ABE0047,ABE0048,ABE0049,ABE0050,ABE0051,ABE0052,ABE0053,ABE0054,ABE0055,ABE0056,ABE0057,ABE0058,ABE0059,ABE0060,ABE0061,ABE0062,ABE0063,ABE0064,ABE0065,ABE0066,ABE0067,ABE0068,ABE0069,ABE0070,ABE0071,ABE0072,ABE0073,ABE0074,ABE0075,ABE0076,ABE0077,ABE0078,ABE0079,ABE0080,ABE0081,ABE0082,ABE0083,ABE0084,ABE0085,ABE0086,ABE0087,ABE0088,ABE0089,ABE0090,ABE0091,ABE0092,ABE0093,ABE0094,ABE0095,ABE0096,ABE0097,ABE0098,ABE0099,ABE0100,ABE0101,ABE0102,ABE0103,ABE0104,ABE0105,ABE0106,ABE0107,ABE0108,ABE0109,ABE0110,ABE0111,ABE0112,ABE0113,ABE0114,ABE0115,ABE0116,ABE0117,ABE0118,ABE0119,ABE0120,ABE0121,ABE0122,ABE0123,ABE0124,ABE0125,ABE0126,ABE0127,ABE0128,ABE0129,ABE0130,ABE0131,ABE0132,ABE0133,ABE0134,ABE0135,ABE0136,ABE0137,ABE0138,ABE0139,ABE0140,ABE0141,ABE0142,ABE0143,ABE0144,ABE0145,ABE0146,ABE0147,ABE0148,ABE0149,ABE0150,ABE0151,ABE0152,ABE0153,ABE0154,ABE0155,ABE0156,ABE0157,ABE0158,ABE0159,ABE0160,ABE0161,ABE0162,ABE0163,ABE0164,ABE0165,ABE0166,ABE0167,ABE0168,ABE0169,ABE0170,ABE0171,ABE0172,ABE0173,ABE0174,ABE0175,ABE0176,ABE0177,ABE0178,ABE0179,ABE0180,ABE0181,ABE0182,ABE0183,ABE0184,ABE0185,ABE0186,ABE0187,ABE0188,ABE0189,ABE0190,ABE0191,ABE0192,ABE0193,ABE0194,ABE0195,ABE0196,ABE0197,ABE0198,ABE0199,ABE0200,ABE0201,ABE0202,ABE0203,ABE0204,ABE0205,ABE0206,ABE0207,ABE0208,ABE0209,ABE0210,ABE0211,ABE0212,ABE0213,ABE0214,ABE0215,ABE0216,ABE0217,ABE0218,ABE0219,ABE0220,ABE0221,ABE0222,ABE0223,ABE0224,ABE0225,ABE0226,ABE0227,ABE0228,ABE0229,ABE0230,ABE0231,ABE0232,ABE0233,ABE0234,ABE0235,ABE0236,ABE0237,ABE0238,ABE0239,ABE0240,ABE0241,ABE0242,ABE0243,ABE0244,ABE0245,ABE0246,ABE0247,ABE0248,ABE0249,ABE0250,ABE0251,ABE0252,ABE0253,ABE0254,ABE0255,ABE0256,ABE0257,ABE0258,ABE0259,ABE0260,ABE0261,ABE0262,ABE0263,ABE0264,ABE0265,ABE0266,ABE0267,ABE0268,ABE0269,ABE0270,ABE0271,ABE0272,ABE0273,ABE0274,ABE0275,ABE0276,ABE0277,ABE0278,ABE0279,ABE0280,ABE0281,ABE0282,ABE0283,ABE0284,ABE0285,ABE0286,ABE0287,ABE0288,ABE0289,ABE0290,ABE0291,ABE0292,ABE0293,ABE0294,ABE0295,ABE0296,ABE0297,ABE0298,ABE0299,ABE0300,ABE0301,ABE0302,ABE0303,ABE0304,ABE0305,ABE0306,ABE0307,ABE0308,ABE0309,ABE0310,ABE0311,ABE0312,ABE0313,ABE0314,ABE0315,ABE0316,ABE0317,ABE0318,ABE0319,ABE0320,ABE0321,ABE0322,ABE0323,ABE0324,ABE0325,ABE0326,ABE0327,ABE0328,ABE0329,ABE0330,ABE0331,ABE0332,ABE0333,ABE0334,ABE0335,ABE0336,ABE0337,ABE0338,ABE0339,ABE0340,ABE0341,ABE0342,ABE0343,ABE0344,ABE0345,ABE0346,ABE0347,ABE0348,ABE0349,ABE0350,ABE0351,ABE0352,ABE0353,ABE0354,ABE0355,ABE0356,ABE0357,ABE0358,ABE0359,ABE0360,ABE0361,ABE0362,ABE0363,ABE0364,ABE0365,ABE0366,ABE0367,ABE0368,ABE0369,ABE0370,ABE0371,ABE0372,ABE0373,ABE0374,ABE0375,ABE0376,ABE0377,ABE0378,ABE0379,ABE0380,ABE0381,ABE0382,ABE0383,ABE0384,ABE0385,ABE0386,ABE0387,ABE0389,ABE0390,ABE0391,ABE0392,ABE0393,ABE0394,ABE0395,ABE0396,ABE0397,ABE0398,ABE0399,ABE0400,ABE0401,ABE0402,ABE0403,ABE0404,ABE0405,ABE0406,ABE0407,ABE0408,ABE0409,ABE0410,ABE0411,ABE0412,ABE0413,ABE0414,ABE0415,ABE0416,ABE0417,ABE0418,ABE0419,ABE0420,ABE0421,ABE0422,ABE0423,ABE0424,ABE0425,ABE0426,ABE0427,ABE0428,ABE0429,ABE0430,ABE0431,ABE0432,ABE0433,ABE0434,ABE0435,ABE0436,ABE0437,ABE0438,ABE0439,ABE0440,ABE0441,ABE0442,ABE0443,ABE0444,ABE0445,ABE0446,ABE0447,ABE0448,ABE0449,ABE0450,ABE0451,ABE0452,ABE0453,ABE0454,ABE0455,ABE0456,ABE0457,ABE0458,ABE0459,ABE0460,ABE0461,ABE0462,ABE0463,ABE0464,ABE0465,ABE0466,ABE0467,ABE0468,ABE0469,ABE0470,ABE0471,ABE0472,ABE0473,ABE0474,ABE0475,ABE0476,ABE0477,ABE0478,ABE0479,ABE0480,ABE0481,ABE0482,ABE0483,ABE0484,ABE0485,ABE0486,ABE0487,ABE0488,ABE0489,ABE0490,ABE0491,ABE0492,ABE0493,ABE0494,ABE0495,ABE0497,ABE0498,ABE0499,ABE0500,ABE0501,ABE0502,ABE0503,ABE0504,ABE0507,ABE0508,ABE0509,ABE0510,ABE0511,ABE0512,ABE0513,ABE0514,ABE0515,ABE0516,ABE0517,ABE0518,ABE0519,ABE0520,ABE0521,ABE0522,ABE0523,ABE0524,ABE0525,ABE0526,ABE0527,ABE0528,ABE0529,ABE0530,ABE0531,ABE0532,ABE0533,ABE0534,ABE0535,ABE0536,ABE0537,ABE0538,ABE0539,ABE0540,ABE0541,ABE0542,ABE0543,ABE0544,ABE0545,ABE0546,ABE0547,ABE0548,ABE0549,ABE0550,ABE0551,ABE0552,ABE0553,ABE0554,ABE0555,ABE0556,ABE0557,ABE0558,ABE0559,ABE0560,ABE0561,ABE0562,ABE0563,ABE0564,ABE0565,ABE0566,ABE0567,ABE0568,ABE0569,ABE0570,ABE0571,ABE0572,ABE0573,ABE0574,ABE0575,ABE0576,ABE0577,ABE0578,ABE0579,ABE0580,ABE0581,ABE0582,ABE0583,ABE0584,ABE0585,ABE0586,ABE0587,ABE0588,ABE0589,ABE0590,ABE0591,ABE0592,ABE0593,ABE0594,ABE0595,ABE0596,ABE0597,ABE0598,ABE0599,ABE0600,ABE0601,ABE0602,ABE0603,ABE0604,ABE0605,ABE0606,ABE0607,ABE0608,ABE0609,ABE0610,ABE0611,ABE0612,ABE0613,ABE0614,ABE0615,ABE0616,ABE0617,ABE0618,ABE0619,ABE0620,ABE0621,ABE0622,ABE0623,ABE0624,ABE0625,ABE0626,ABE0627,ABE0628,ABE0629,ABE0630,ABE0631,ABE0632,ABE0633,ABE0634,ABE0635,ABE0636,ABE0637,ABE0638,ABE0639,ABE0640,ABE0641,ABE0642,ABE0643,ABE0646,ABE0647,ABE0648,ABE0649,ABE0650,ABE0651,ABE0652,ABE0653,ABE0654,ABE0655,ABE0656,ABE0657,ABE0658,ABE0659,ABE0660,ABE0661,ABE0662,ABE0663,ABE0664,ABE0665,ABE0666,ABE0667,ABE0668,ABE0669,ABE0670,ABE0671,ABE0672,ABE0673,ABE0674,ABE0675,ABE0676,ABE0677,ABE0678,ABE0679,ABE0680,ABE0681,ABE0682,ABE0683,ABE0684,ABE0685,ABE0686,ABE0687,ABE0688,ABE0689,ABE0690,ABE0691,ABE0692,ABE0693,ABE0694,ABE0695,ABE0696,ABE0697,ABE0698,ABE0699,ABE0700,ABE0701,ABE0703,ABE0704,ABE0705,ABE0706,ABE0707,ABE0708,ABE0709,ABE0710,ABE0711,ABE0712,ABE0713,ABE0714,ABE0715,ABE0716,ABE0717,ABE0718,ABE0719,ABE0720,ABE0721,ABE0722,ABE0723,ABE0724,ABE0725,ABE0726,ABE0727,ABE0728,ABE0730,ABE0731,ABE0732,ABE0733,ABE0734,ABE0735,ABE0736,ABE0737,ABE0738,ABE0739,ABE0740,ABE0741,ABE0742,ABE0743,ABE0744,ABE0745,ABE0746,ABE0747,ABE0748,ABE0749,ABE0750,ABE0751,ABE0752,ABE0753,ABE0754,ABE0755,ABE0756,ABE0757,ABE0758,ABE0759,ABE0760,ABE0761,ABE0762,ABE0763,ABE0764,ABE0765,ABE0766,ABE0767,ABE0768,ABE0769,ABE0770,ABE0771,ABE0772,ABE0773,ABE0774,ABE0775,ABE0776,ABE0777,ABE0778,ABE0779,ABE0780,ABE0781,ABE0782,ABE0783,ABE0784,ABE0785,ABE0786,ABE0787,ABE0788,ABE0789,ABE0790,ABE0791,ABE0792,ABE0793,ABE0794,ABE0795,ABE0796,ABE0797,ABE0798,ABE0799,ABE0800,ABE0801,ABE0802,ABE0803,ABE0804,ABE0805,ABE0806,ABE0807,ABE0808,ABE0809,ABE0810,ABE0812,ABE0813,ABE0814,ABE0815,ABE0816,ABE0817,ABE0818,ABE0819,ABE0820,ABE0821,ABE0822,ABE0823,ABE0824,ABE0825,ABE0826,ABE0827,ABE0828,ABE0829,ABE0830,ABE0831,ABE0832,ABE0833,ABE0834,ABE0835,ABE0836,ABE0837,ABE0838,ABE0839,ABE0840,ABE0841,ABE0842,ABE0843,ABE0844,ABE0845,ABE0846,ABE0847,ABE0848,ABE0849,ABE0850,ABE0851,ABE0852,ABE0853,ABE0854,ABE0855,ABE0856,ABE0857,ABE0858,ABE0859,ABE0860,ABE0861,ABE0862,ABE0863,ABE0864,ABE0865,ABE0866,ABE0867,ABE0868,ABE0869,ABE0870,ABE0871,ABE0872,ABE0873,ABE0874,ABE0875,ABE0876,ABE0877,ABE0878,ABE0879,ABE0880,ABE0881,ABE0882,ABE0883,ABE0884,ABE0885,ABE0886,ABE0887,ABE0888,ABE0889,ABE0890,ABE0891,ABE0892,ABE0893,ABE0894,ABE0895,ABE0896,ABE0897,ABE0898,ABE0899,ABE0900,ABE0901,ABE0902,ABE0903,ABE0904,ABE0905,ABE0906,ABE0907,ABE0908,ABE0909,ABE0910,ABE0911,ABE0912,ABE0913,ABE0914,ABE0915,ABE0916,ABE0917,ABE0918,ABE0919,ABE0920,ABE0921,ABE0922,ABE0923,ABE0924,ABE0925,ABE0926,ABE0927,ABE0928,ABE0929,ABE0930,ABE0931,ABE0932,ABE0933,ABE0934,ABE0935,ABE0936,ABE0937,ABE0938,ABE0939,ABE0940,ABE0941,ABE0942,ABE0943,ABE0944,ABE0945,ABE0946,ABE0947,ABE0948,ABE0949,ABE0950,ABE0951,ABE0952,ABE0953,ABE0954,ABE0955,ABE0956,ABE0957,ABE0958,ABE0959,ABE0960,ABE0961,ABE0962,ABE0963,ABE0964,ABE0965,ABE0966,ABE0967,ABE0968,ABE0969,ABE0970,ABE0971,ABE0972,ABE0973,ABE0974,ABE0975,ABE0976,ABE0977,ABE0978,ABE0979,ABE0980,ABE0981,ABE0982,ABE0983,ABE0984,ABE0985,ABE0986,ABE0987,ABE0988,ABE0989,ABE0990,ABE0991,ABE0992,ABE0993,ABE0994,ABE0995,ABE0996,ABE0998,ABE0999,ABE1000,ABE1001,ABE1002,ABE1003,ABE1004,ABE1005,ABE1006,ABE1007,ABE1008,ABE1009,ABE1010,ABE1011,ABE1012,ABE1013,ABE1014,ABE1015,ABE1016,ABE1017,ABE1018,ABE1019,ABE1020,ABE1021,ABE1022,ABE1023,ABE1024,ABE1025,ABE1026,ABE1027,ABE1028,ABE1029,ABE1030,ABE1031,ABE1032,ABE1033,ABE1034,ABE1035,ABE1036,ABE1037,ABE1038,ABE1039,ABE1040,ABE1041,ABE1042,ABE1043,ABE1044,ABE1045,ABE1046,ABE1047,ABE1048,ABE1049,ABE1050,ABE1051,ABE1052,ABE1053,ABE1054,ABE1055,ABE1056,ABE1057,ABE1058,ABE1059,ABE1060,ABE1061,ABE1062,ABE1063,ABE1064,ABE1065,ABE1066,ABE1067,ABE1068,ABE1069,ABE1070,ABE1071,ABE1072,ABE1073,ABE1074,ABE1075,ABE1076,ABE1077,ABE1078,ABE1079,ABE1080,ABE1081,ABE1082,ABE1083,ABE1084,ABE1085,ABE1086,ABE1087,ABE1088,ABE1089,ABE1090,ABE1091,ABE1092,ABE1093,ABE1094,ABE1095,ABE1096,ABE1097,ABE1098,ABE1099,ABE1100,ABE1101,ABE1102,ABE1103,ABE1104,ABE1105,ABE1106,ABE1107,ABE1108,ABE1109,ABE1110,ABE1111,ABE1112,ABE1113,ABE1114,ABE1115,ABE1116,ABE1117,ABE1118,ABE1119,ABE1120,ABE1121,ABE1122,ABE1123,ABE1124,ABE1125,ABE1126,ABE1127,ABE1128,ABE1129,ABE1131,ABE1132,ABE1133,ABE1134,ABE1135,ABE1136,ABE1137,ABE1138,ABE1139,ABE1140,ABE1141,ABE1142,ABE1143,ABE1144,ABE1145,ABE1146,ABE1147,ABE1148,ABE1149,ABE1150,ABE1151,ABE1152,ABE1153,ABE1154,ABE1155,ABE1156,ABE1157,ABE1158,ABE1159,ABE1160,ABE1161,ABE1162,ABE1163,ABE1164,ABE1165,ABE1166,ABE1167,ABE1168,ABE1169,ABE1170,ABE1171,ABE1172,ABE1173,ABE1174,ABE1175,ABE1176,ABE1177,ABE1178,ABE1179,ABE1180,ABE1181,ABE1182,ABE1183,ABE1184,ABE1185,ABE1186,ABE1187,ABE1188,ABE1189,ABE1190,ABE1191,ABE1192,ABE1193,ABE1194,ABE1195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SubmitTime                      : 4/1/2008 10:51:53 PM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StartTime                       : 4/1/2008 10:51:54 PM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EndTime                         : 4/1/2008 10:58:58 PM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PendingReason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ChangeTime                      : 4/1/2008 10:58:58 PM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Wait time                       : 00:00:00:00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Elapsed time                    : 00:00:07:04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ErrorMessage                    : 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RequeueCount                    : 0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TaskCount                       : 1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    ConfiguringTaskCount        : 0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    QueuedTaskCount             : 0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    RunningTaskCount            : 0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    FinishedTaskCount           : 1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    FailedTaskCount             : 0</a:t>
            </a:r>
          </a:p>
          <a:p>
            <a:pPr algn="l"/>
            <a:r>
              <a:rPr lang="de-DE" sz="500" dirty="0" smtClean="0">
                <a:solidFill>
                  <a:schemeClr val="tx1"/>
                </a:solidFill>
                <a:latin typeface="Lucida Console" pitchFamily="49" charset="0"/>
              </a:rPr>
              <a:t>    CanceledTaskCount           : 0</a:t>
            </a:r>
            <a:endParaRPr lang="de-DE" sz="500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9400" y="152400"/>
            <a:ext cx="5867400" cy="1600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</a:rPr>
              <a:t>Submitting the job on 9472 cores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Start time &lt; 2 seconds</a:t>
            </a:r>
          </a:p>
          <a:p>
            <a:pPr lvl="0" algn="ctr"/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19800" y="1981200"/>
            <a:ext cx="2819400" cy="472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1981200"/>
            <a:ext cx="2819400" cy="472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981200"/>
            <a:ext cx="2819400" cy="472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Microsoft’s Productivity Vision for HPC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62000" y="2209800"/>
            <a:ext cx="1828800" cy="1828800"/>
          </a:xfrm>
          <a:prstGeom prst="ellipse">
            <a:avLst/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3581400" y="2209800"/>
            <a:ext cx="1828800" cy="1828800"/>
          </a:xfrm>
          <a:prstGeom prst="ellipse">
            <a:avLst/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990639"/>
              <a:satOff val="11305"/>
              <a:lumOff val="8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6477000" y="2209800"/>
            <a:ext cx="1828800" cy="1828800"/>
          </a:xfrm>
          <a:prstGeom prst="ellipse">
            <a:avLst/>
          </a:prstGeom>
          <a:blipFill rotWithShape="0">
            <a:blip r:embed="rId5" cstate="screen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228600" y="4038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4038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Developer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0386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- User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4343400"/>
            <a:ext cx="28956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Integrated Turnkey HPC Cluster Solution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Simplified Setup and Deployment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Built-In Diagnostics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Efficient Cluster Utilization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Integrates with IT Infrastructure and Policies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24200" y="4343400"/>
            <a:ext cx="28956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Integrated Tools for Parallel Programming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Highly Productive Parallel Programming Frameworks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Service-Oriented HPC Applications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Support for Key HPC Development Standards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Unix Application Migration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943600" y="4343400"/>
            <a:ext cx="28956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Seamless Integration with Workstation Applications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Integration with Existing Collaboration and Workflow Solutions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Secure Job Execution and Data Access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990600"/>
            <a:ext cx="8382000" cy="9144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Windows HPC allows you to accomplish more, in less time, with reduced effort by leveraging users existing skills and integrating with the tools they are already using. </a:t>
            </a:r>
            <a:endParaRPr lang="en-US" i="1" dirty="0"/>
          </a:p>
        </p:txBody>
      </p:sp>
      <p:sp>
        <p:nvSpPr>
          <p:cNvPr id="19" name="Left-Right Arrow 18"/>
          <p:cNvSpPr/>
          <p:nvPr/>
        </p:nvSpPr>
        <p:spPr>
          <a:xfrm>
            <a:off x="228600" y="6172200"/>
            <a:ext cx="8610600" cy="457200"/>
          </a:xfrm>
          <a:prstGeom prst="leftRightArrow">
            <a:avLst/>
          </a:prstGeom>
          <a:solidFill>
            <a:srgbClr val="FFC000"/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eveloper-roadmap-narrower-"/>
          <p:cNvPicPr>
            <a:picLocks noChangeAspect="1" noChangeArrowheads="1"/>
          </p:cNvPicPr>
          <p:nvPr/>
        </p:nvPicPr>
        <p:blipFill>
          <a:blip r:embed="rId3"/>
          <a:srcRect t="-1109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44538" y="3327400"/>
            <a:ext cx="6324600" cy="10699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50000">
                <a:schemeClr val="bg2">
                  <a:alpha val="71001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15" descr="black gradi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5086350"/>
            <a:ext cx="29479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143250" y="1866900"/>
            <a:ext cx="5119688" cy="12128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50000">
                <a:schemeClr val="bg2">
                  <a:alpha val="71001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18" descr="Bar Graph Columns - Gray bott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8638" y="5467350"/>
            <a:ext cx="184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green road sign horizontal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6237012" y="4960938"/>
            <a:ext cx="1596803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52" name="Rectangle 20"/>
          <p:cNvSpPr>
            <a:spLocks noChangeArrowheads="1"/>
          </p:cNvSpPr>
          <p:nvPr/>
        </p:nvSpPr>
        <p:spPr bwMode="auto">
          <a:xfrm>
            <a:off x="6434138" y="5033963"/>
            <a:ext cx="981359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  <a:t>CCS  V1</a:t>
            </a:r>
            <a:b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  <a:t>2006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</a:endParaRPr>
          </a:p>
        </p:txBody>
      </p:sp>
      <p:pic>
        <p:nvPicPr>
          <p:cNvPr id="16396" name="Picture 22" descr="Bar Graph Columns - Gray bott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7888" y="3736975"/>
            <a:ext cx="184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5259388" y="3436938"/>
            <a:ext cx="2468562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  <a:cs typeface="Arial" pitchFamily="34" charset="0"/>
            </a:endParaRPr>
          </a:p>
        </p:txBody>
      </p:sp>
      <p:pic>
        <p:nvPicPr>
          <p:cNvPr id="16398" name="Picture 37" descr="black gradi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235325"/>
            <a:ext cx="31273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38"/>
          <p:cNvSpPr txBox="1">
            <a:spLocks noChangeArrowheads="1"/>
          </p:cNvSpPr>
          <p:nvPr/>
        </p:nvSpPr>
        <p:spPr bwMode="auto">
          <a:xfrm>
            <a:off x="1654175" y="3352474"/>
            <a:ext cx="722677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>
                <a:latin typeface="Segoe Semibold" pitchFamily="34" charset="0"/>
              </a:rPr>
              <a:t>Mainstream High Performance Computing on Windows platform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Segoe Semibold" pitchFamily="34" charset="0"/>
              </a:rPr>
              <a:t> New Applications</a:t>
            </a:r>
            <a:r>
              <a:rPr lang="en-US" sz="1400" dirty="0">
                <a:latin typeface="Segoe Semibold" pitchFamily="34" charset="0"/>
              </a:rPr>
              <a:t>:  Service Oriented, </a:t>
            </a:r>
            <a:r>
              <a:rPr lang="en-US" sz="1400" dirty="0" smtClean="0">
                <a:latin typeface="Segoe Semibold" pitchFamily="34" charset="0"/>
              </a:rPr>
              <a:t>Workflows, .NET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>
                <a:latin typeface="Segoe Semibold" pitchFamily="34" charset="0"/>
              </a:rPr>
              <a:t> Turnkey</a:t>
            </a:r>
            <a:r>
              <a:rPr lang="en-US" sz="1400" dirty="0">
                <a:latin typeface="Segoe Semibold" pitchFamily="34" charset="0"/>
              </a:rPr>
              <a:t>: </a:t>
            </a:r>
            <a:r>
              <a:rPr lang="en-US" sz="1400" dirty="0" smtClean="0">
                <a:latin typeface="Segoe Semibold" pitchFamily="34" charset="0"/>
              </a:rPr>
              <a:t>Pre-configured </a:t>
            </a:r>
            <a:r>
              <a:rPr lang="en-US" sz="1400" dirty="0">
                <a:latin typeface="Segoe Semibold" pitchFamily="34" charset="0"/>
              </a:rPr>
              <a:t>OEM </a:t>
            </a:r>
            <a:r>
              <a:rPr lang="en-US" sz="1400" dirty="0" smtClean="0">
                <a:latin typeface="Segoe Semibold" pitchFamily="34" charset="0"/>
              </a:rPr>
              <a:t>solutions, template-based deployment, diagnostics</a:t>
            </a:r>
            <a:endParaRPr lang="en-US" sz="1400" dirty="0">
              <a:latin typeface="Segoe Semibold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Segoe Semibold" pitchFamily="34" charset="0"/>
              </a:rPr>
              <a:t> </a:t>
            </a:r>
            <a:r>
              <a:rPr lang="en-US" sz="1400" dirty="0" smtClean="0">
                <a:latin typeface="Segoe Semibold" pitchFamily="34" charset="0"/>
              </a:rPr>
              <a:t>Scale</a:t>
            </a:r>
            <a:r>
              <a:rPr lang="en-US" sz="1400" dirty="0">
                <a:latin typeface="Segoe Semibold" pitchFamily="34" charset="0"/>
              </a:rPr>
              <a:t>: Large </a:t>
            </a:r>
            <a:r>
              <a:rPr lang="en-US" sz="1400" dirty="0" smtClean="0">
                <a:latin typeface="Segoe Semibold" pitchFamily="34" charset="0"/>
              </a:rPr>
              <a:t>scale imaging/UI/MPI, node grouping, head node failover, </a:t>
            </a:r>
            <a:r>
              <a:rPr lang="en-US" sz="1400" dirty="0" smtClean="0"/>
              <a:t>reporting</a:t>
            </a:r>
            <a:endParaRPr lang="en-US" sz="1400" dirty="0" smtClean="0">
              <a:latin typeface="Segoe Semibold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/>
              <a:t> Interoperability: Job Scheduler through Web Services, Parallel File Systems</a:t>
            </a:r>
            <a:endParaRPr lang="en-US" sz="1400" dirty="0">
              <a:latin typeface="Segoe Semibold" pitchFamily="34" charset="0"/>
            </a:endParaRPr>
          </a:p>
        </p:txBody>
      </p:sp>
      <p:pic>
        <p:nvPicPr>
          <p:cNvPr id="16400" name="Picture 27" descr="green road sign horizontal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134938" y="3300086"/>
            <a:ext cx="18288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338202" y="3365174"/>
            <a:ext cx="1327759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  <a:t>Socrates V2</a:t>
            </a:r>
            <a:b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  <a:t>2008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758615" y="785813"/>
            <a:ext cx="3385385" cy="1089025"/>
            <a:chOff x="1622" y="662"/>
            <a:chExt cx="2135" cy="786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622" y="662"/>
              <a:ext cx="2135" cy="786"/>
              <a:chOff x="1622" y="662"/>
              <a:chExt cx="2135" cy="786"/>
            </a:xfrm>
          </p:grpSpPr>
          <p:pic>
            <p:nvPicPr>
              <p:cNvPr id="16411" name="Picture 31" descr="Bar Graph Columns - Gray bottom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004" y="982"/>
                <a:ext cx="116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2" name="Picture 32" descr="Bar Graph Columns - Gray bottom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960" y="982"/>
                <a:ext cx="116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13" name="Picture 33" descr="green road sign horizontal"/>
              <p:cNvPicPr>
                <a:picLocks noChangeAspect="1" noChangeArrowheads="1"/>
              </p:cNvPicPr>
              <p:nvPr/>
            </p:nvPicPr>
            <p:blipFill>
              <a:blip r:embed="rId6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1622" y="662"/>
                <a:ext cx="213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2066" name="Rectangle 34"/>
            <p:cNvSpPr>
              <a:spLocks noChangeArrowheads="1"/>
            </p:cNvSpPr>
            <p:nvPr/>
          </p:nvSpPr>
          <p:spPr bwMode="auto">
            <a:xfrm>
              <a:off x="1889" y="818"/>
              <a:ext cx="1362" cy="24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Semibold"/>
                </a:rPr>
                <a:t>Scalable HPC Fabric</a:t>
              </a:r>
              <a:endParaRPr 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endParaRPr>
            </a:p>
          </p:txBody>
        </p:sp>
      </p:grp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4506914" y="1903413"/>
            <a:ext cx="445966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 smtClean="0"/>
              <a:t>HPC clusters as an IT service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/>
              <a:t> Virtualization: Deployment and operation efficiency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/>
              <a:t> Automation: Failure analysis and capacity planning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/>
              <a:t> Storage: Scalable data-parallel computation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/>
              <a:t> Development: high productive parallel programming</a:t>
            </a:r>
            <a:endParaRPr lang="en-US" sz="1400" dirty="0"/>
          </a:p>
        </p:txBody>
      </p:sp>
      <p:pic>
        <p:nvPicPr>
          <p:cNvPr id="16404" name="Picture 45" descr="Bar Graph Columns - Gray botto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50" y="2381250"/>
            <a:ext cx="184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43" descr="green road sign horizontal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2994025" y="1816100"/>
            <a:ext cx="18288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78" name="Rectangle 46"/>
          <p:cNvSpPr>
            <a:spLocks noChangeArrowheads="1"/>
          </p:cNvSpPr>
          <p:nvPr/>
        </p:nvSpPr>
        <p:spPr bwMode="auto">
          <a:xfrm>
            <a:off x="550863" y="5084763"/>
            <a:ext cx="6324600" cy="922337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50000">
                <a:schemeClr val="bg2">
                  <a:alpha val="71001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2074" name="Rectangle 42"/>
          <p:cNvSpPr>
            <a:spLocks noChangeArrowheads="1"/>
          </p:cNvSpPr>
          <p:nvPr/>
        </p:nvSpPr>
        <p:spPr bwMode="auto">
          <a:xfrm>
            <a:off x="3224517" y="1903413"/>
            <a:ext cx="1233030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  <a:t>Aristotle V3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emibold"/>
                <a:cs typeface="Arial" pitchFamily="34" charset="0"/>
              </a:rPr>
              <a:t>TBD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emibold"/>
              <a:cs typeface="Arial" pitchFamily="34" charset="0"/>
            </a:endParaRPr>
          </a:p>
        </p:txBody>
      </p:sp>
      <p:sp>
        <p:nvSpPr>
          <p:cNvPr id="16408" name="Text Box 16"/>
          <p:cNvSpPr txBox="1">
            <a:spLocks noChangeArrowheads="1"/>
          </p:cNvSpPr>
          <p:nvPr/>
        </p:nvSpPr>
        <p:spPr bwMode="auto">
          <a:xfrm>
            <a:off x="311999" y="4986142"/>
            <a:ext cx="6000750" cy="1180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1400" b="1" dirty="0">
                <a:latin typeface="Segoe Semibold" pitchFamily="34" charset="0"/>
              </a:rPr>
              <a:t>Enable Departmental High Performance Computing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Segoe Semibold" pitchFamily="34" charset="0"/>
              </a:rPr>
              <a:t> </a:t>
            </a:r>
            <a:r>
              <a:rPr lang="en-US" sz="1400" dirty="0" smtClean="0">
                <a:latin typeface="Segoe Semibold" pitchFamily="34" charset="0"/>
              </a:rPr>
              <a:t> </a:t>
            </a:r>
            <a:r>
              <a:rPr lang="en-US" sz="1400" dirty="0" smtClean="0"/>
              <a:t>Out of the box HPC solution on Windows</a:t>
            </a:r>
            <a:endParaRPr lang="en-US" sz="1400" dirty="0" smtClean="0">
              <a:latin typeface="Segoe Semibold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en-US" sz="1400" dirty="0" smtClean="0">
                <a:latin typeface="Segoe Semibold" pitchFamily="34" charset="0"/>
              </a:rPr>
              <a:t>Simple </a:t>
            </a:r>
            <a:r>
              <a:rPr lang="en-US" sz="1400" dirty="0">
                <a:latin typeface="Segoe Semibold" pitchFamily="34" charset="0"/>
              </a:rPr>
              <a:t>to set up and manage in </a:t>
            </a:r>
            <a:r>
              <a:rPr lang="en-US" sz="1400" dirty="0" smtClean="0">
                <a:latin typeface="Segoe Semibold" pitchFamily="34" charset="0"/>
              </a:rPr>
              <a:t>a familiar environment</a:t>
            </a:r>
            <a:endParaRPr lang="en-US" sz="1400" dirty="0">
              <a:latin typeface="Segoe Semibold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Segoe Semibold" pitchFamily="34" charset="0"/>
              </a:rPr>
              <a:t>  </a:t>
            </a:r>
            <a:r>
              <a:rPr lang="en-US" sz="1400" dirty="0" smtClean="0">
                <a:latin typeface="Segoe Semibold" pitchFamily="34" charset="0"/>
              </a:rPr>
              <a:t>Leverage existing </a:t>
            </a:r>
            <a:r>
              <a:rPr lang="en-US" sz="1400" dirty="0">
                <a:latin typeface="Segoe Semibold" pitchFamily="34" charset="0"/>
              </a:rPr>
              <a:t>Windows </a:t>
            </a:r>
            <a:r>
              <a:rPr lang="en-US" sz="1400" dirty="0" smtClean="0">
                <a:latin typeface="Segoe Semibold" pitchFamily="34" charset="0"/>
              </a:rPr>
              <a:t>infrastructure, applications and skills</a:t>
            </a:r>
            <a:endParaRPr lang="en-US" sz="1400" dirty="0">
              <a:latin typeface="Segoe Semibold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400" dirty="0">
                <a:latin typeface="Segoe Semibold" pitchFamily="34" charset="0"/>
              </a:rPr>
              <a:t>  </a:t>
            </a:r>
            <a:r>
              <a:rPr lang="en-US" sz="1400" dirty="0" smtClean="0"/>
              <a:t>Supports key ISV and Open Source applications, as well as Excel</a:t>
            </a:r>
            <a:endParaRPr lang="en-US" sz="1400" dirty="0">
              <a:latin typeface="Segoe Semibold" pitchFamily="34" charset="0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27665" y="122832"/>
            <a:ext cx="8421687" cy="5355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-138731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Windows Compute Cluster Server Roadmap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1318</Words>
  <Application>Microsoft PowerPoint</Application>
  <PresentationFormat>On-screen Show (4:3)</PresentationFormat>
  <Paragraphs>265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Administration and management of Windows-based clusters</vt:lpstr>
      <vt:lpstr>Agenda</vt:lpstr>
      <vt:lpstr>High-Performance Cluster Architecture</vt:lpstr>
      <vt:lpstr>HPC Job</vt:lpstr>
      <vt:lpstr>Scheduler Architecture</vt:lpstr>
      <vt:lpstr>What’s new in the V2 Job Scheduler?</vt:lpstr>
      <vt:lpstr>Slide 7</vt:lpstr>
      <vt:lpstr>Microsoft’s Productivity Vision for HPC</vt:lpstr>
      <vt:lpstr>Slide 9</vt:lpstr>
      <vt:lpstr>Turnkey Cluster Solution </vt:lpstr>
      <vt:lpstr>Top500 Supercomputers</vt:lpstr>
      <vt:lpstr>Fall 2008 Top500 Submission</vt:lpstr>
      <vt:lpstr>Slide 13</vt:lpstr>
      <vt:lpstr>Slide 14</vt:lpstr>
      <vt:lpstr>Slide 15</vt:lpstr>
      <vt:lpstr>Univ. of Aachen HPL Benchmarks Germany</vt:lpstr>
      <vt:lpstr>Univ. of Umea HPL Benchmarks Stockholm, Sweden</vt:lpstr>
      <vt:lpstr>Large Scale Deployments</vt:lpstr>
      <vt:lpstr>Resources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2008-08-11T15:25:30Z</dcterms:created>
  <dcterms:modified xsi:type="dcterms:W3CDTF">2008-08-11T15:25:41Z</dcterms:modified>
</cp:coreProperties>
</file>