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725" r:id="rId1"/>
  </p:sldMasterIdLst>
  <p:notesMasterIdLst>
    <p:notesMasterId r:id="rId40"/>
  </p:notesMasterIdLst>
  <p:handoutMasterIdLst>
    <p:handoutMasterId r:id="rId41"/>
  </p:handoutMasterIdLst>
  <p:sldIdLst>
    <p:sldId id="334" r:id="rId2"/>
    <p:sldId id="293" r:id="rId3"/>
    <p:sldId id="294" r:id="rId4"/>
    <p:sldId id="299" r:id="rId5"/>
    <p:sldId id="300" r:id="rId6"/>
    <p:sldId id="314" r:id="rId7"/>
    <p:sldId id="302" r:id="rId8"/>
    <p:sldId id="305" r:id="rId9"/>
    <p:sldId id="307" r:id="rId10"/>
    <p:sldId id="308" r:id="rId11"/>
    <p:sldId id="309" r:id="rId12"/>
    <p:sldId id="310" r:id="rId13"/>
    <p:sldId id="303" r:id="rId14"/>
    <p:sldId id="311" r:id="rId15"/>
    <p:sldId id="312" r:id="rId16"/>
    <p:sldId id="313" r:id="rId17"/>
    <p:sldId id="336" r:id="rId18"/>
    <p:sldId id="304" r:id="rId19"/>
    <p:sldId id="315" r:id="rId20"/>
    <p:sldId id="316" r:id="rId21"/>
    <p:sldId id="296" r:id="rId22"/>
    <p:sldId id="297" r:id="rId23"/>
    <p:sldId id="337" r:id="rId24"/>
    <p:sldId id="319" r:id="rId25"/>
    <p:sldId id="317" r:id="rId26"/>
    <p:sldId id="338" r:id="rId27"/>
    <p:sldId id="320" r:id="rId28"/>
    <p:sldId id="339" r:id="rId29"/>
    <p:sldId id="327" r:id="rId30"/>
    <p:sldId id="328" r:id="rId31"/>
    <p:sldId id="329" r:id="rId32"/>
    <p:sldId id="330" r:id="rId33"/>
    <p:sldId id="340" r:id="rId34"/>
    <p:sldId id="331" r:id="rId35"/>
    <p:sldId id="335" r:id="rId36"/>
    <p:sldId id="341" r:id="rId37"/>
    <p:sldId id="342" r:id="rId38"/>
    <p:sldId id="332" r:id="rId39"/>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C42E6"/>
    <a:srgbClr val="F8F57B"/>
    <a:srgbClr val="080808"/>
    <a:srgbClr val="FFFFFF"/>
    <a:srgbClr val="F6AE1E"/>
    <a:srgbClr val="FF0066"/>
    <a:srgbClr val="000000"/>
    <a:srgbClr val="F3AF35"/>
    <a:srgbClr val="D1943B"/>
    <a:srgbClr val="D5B953"/>
  </p:clrMru>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3066" autoAdjust="0"/>
    <p:restoredTop sz="96105" autoAdjust="0"/>
  </p:normalViewPr>
  <p:slideViewPr>
    <p:cSldViewPr>
      <p:cViewPr>
        <p:scale>
          <a:sx n="95" d="100"/>
          <a:sy n="95" d="100"/>
        </p:scale>
        <p:origin x="-72" y="-72"/>
      </p:cViewPr>
      <p:guideLst>
        <p:guide orient="horz" pos="96"/>
        <p:guide orient="horz" pos="887"/>
        <p:guide orient="horz" pos="1484"/>
        <p:guide orient="horz" pos="1008"/>
        <p:guide orient="horz" pos="2544"/>
        <p:guide pos="3116"/>
        <p:guide pos="244"/>
        <p:guide pos="460"/>
        <p:guide pos="5516"/>
        <p:guide pos="893"/>
        <p:guide pos="5293"/>
      </p:guideLst>
    </p:cSldViewPr>
  </p:slid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73" d="100"/>
          <a:sy n="73" d="100"/>
        </p:scale>
        <p:origin x="-2899" y="-6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latin typeface="Calibri" pitchFamily="34" charset="0"/>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latin typeface="Calibri" pitchFamily="34" charset="0"/>
              </a:rPr>
              <a:pPr/>
              <a:t>12/3/2008</a:t>
            </a:fld>
            <a:endParaRPr lang="en-US" dirty="0">
              <a:latin typeface="Calibri" pitchFamily="34" charset="0"/>
            </a:endParaRPr>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val="000000"/>
                </a:solidFill>
                <a:latin typeface="Calibri" pitchFamily="34" charset="0"/>
              </a:rPr>
              <a:t>© 2008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Calibr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Calibri" pitchFamily="34" charset="0"/>
              </a:rPr>
            </a:br>
            <a:r>
              <a:rPr lang="en-US" sz="500" dirty="0" smtClean="0">
                <a:solidFill>
                  <a:srgbClr val="000000"/>
                </a:solidFill>
                <a:latin typeface="Calibri" pitchFamily="34" charset="0"/>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latin typeface="Calibri" pitchFamily="34" charset="0"/>
              </a:rPr>
              <a:pPr/>
              <a:t>‹#›</a:t>
            </a:fld>
            <a:endParaRPr lang="en-US" dirty="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Calibri"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Calibri" pitchFamily="34" charset="0"/>
              </a:defRPr>
            </a:lvl1pPr>
          </a:lstStyle>
          <a:p>
            <a:fld id="{7C3FBCD4-166E-446F-AF18-7D4A0CF9AEF6}" type="datetimeFigureOut">
              <a:rPr lang="en-US" smtClean="0"/>
              <a:pPr/>
              <a:t>12/3/2008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dirty="0" smtClean="0">
                <a:solidFill>
                  <a:srgbClr val="000000"/>
                </a:solidFill>
                <a:latin typeface="Calibri" pitchFamily="34" charset="0"/>
              </a:rPr>
              <a:t>© 2008 Microsoft Corporation. All rights reserved. Microsoft, Windows, Windows Vista and other product names are or may be registered trademarks and/or trademarks in the U.S. and/or other countries.</a:t>
            </a:r>
          </a:p>
          <a:p>
            <a:r>
              <a:rPr lang="en-US" dirty="0" smtClean="0">
                <a:solidFill>
                  <a:srgbClr val="000000"/>
                </a:solidFill>
                <a:latin typeface="Calibr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latin typeface="Calibri" pitchFamily="34" charset="0"/>
              </a:rPr>
            </a:br>
            <a:r>
              <a:rPr lang="en-US" dirty="0" smtClean="0">
                <a:solidFill>
                  <a:srgbClr val="000000"/>
                </a:solidFill>
                <a:latin typeface="Calibri" pitchFamily="34" charset="0"/>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atin typeface="Calibri" pitchFamily="34" charset="0"/>
              </a:defRPr>
            </a:lvl1pPr>
          </a:lstStyle>
          <a:p>
            <a:fld id="{8B263312-38AA-4E1E-B2B5-0F8F122B24F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Calibri"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Calibri"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Calibri"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Calibri"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Calibri"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12/3/2008 5:04 PM</a:t>
            </a:fld>
            <a:endParaRPr lang="en-US" dirty="0"/>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a:t>
            </a:fld>
            <a:endParaRPr lang="en-US" dirty="0"/>
          </a:p>
        </p:txBody>
      </p:sp>
      <p:sp>
        <p:nvSpPr>
          <p:cNvPr id="12" name="Slide Image Placeholder 11"/>
          <p:cNvSpPr>
            <a:spLocks noGrp="1" noRot="1" noChangeAspect="1"/>
          </p:cNvSpPr>
          <p:nvPr>
            <p:ph type="sldImg"/>
          </p:nvPr>
        </p:nvSpPr>
        <p:spPr>
          <a:xfrm>
            <a:off x="1535113" y="457200"/>
            <a:ext cx="3736975" cy="2801938"/>
          </a:xfrm>
        </p:spPr>
      </p:sp>
      <p:sp>
        <p:nvSpPr>
          <p:cNvPr id="13" name="Notes Placeholder 12"/>
          <p:cNvSpPr>
            <a:spLocks noGrp="1"/>
          </p:cNvSpPr>
          <p:nvPr>
            <p:ph type="body" idx="1"/>
          </p:nvPr>
        </p:nvSpPr>
        <p:spPr/>
        <p:txBody>
          <a:bodyPr>
            <a:normAutofit/>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12/3/2008 5:04 PM</a:t>
            </a:fld>
            <a:endParaRPr lang="en-US"/>
          </a:p>
        </p:txBody>
      </p:sp>
      <p:sp>
        <p:nvSpPr>
          <p:cNvPr id="6" name="Footer Placeholder 5"/>
          <p:cNvSpPr>
            <a:spLocks noGrp="1"/>
          </p:cNvSpPr>
          <p:nvPr>
            <p:ph type="ftr" sz="quarter" idx="12"/>
          </p:nvPr>
        </p:nvSpPr>
        <p:spPr/>
        <p:txBody>
          <a:bodyPr/>
          <a:lstStyle/>
          <a:p>
            <a:r>
              <a:rPr lang="en-US" dirty="0" smtClean="0">
                <a:solidFill>
                  <a:srgbClr val="000000"/>
                </a:solidFill>
                <a:latin typeface="Calibri" pitchFamily="34" charset="0"/>
              </a:rPr>
              <a:t>© 2008 Microsoft Corporation. All rights reserved. Microsoft, Windows, Windows Vista and other product names are or may be registered trademarks and/or trademarks in the U.S. and/or other countries.</a:t>
            </a:r>
          </a:p>
          <a:p>
            <a:r>
              <a:rPr lang="en-US" dirty="0" smtClean="0">
                <a:solidFill>
                  <a:srgbClr val="000000"/>
                </a:solidFill>
                <a:latin typeface="Calibr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latin typeface="Calibri" pitchFamily="34" charset="0"/>
              </a:rPr>
            </a:br>
            <a:r>
              <a:rPr lang="en-US" dirty="0" smtClean="0">
                <a:solidFill>
                  <a:srgbClr val="000000"/>
                </a:solidFill>
                <a:latin typeface="Calibri" pitchFamily="34" charset="0"/>
              </a:rPr>
              <a:t>MICROSOFT MAKES NO WARRANTIES, EXPRESS, IMPLIED OR STATUTORY, AS TO THE INFORMATION IN THIS PRESENTATION.</a:t>
            </a:r>
          </a:p>
          <a:p>
            <a:endParaRPr lang="en-US" dirty="0">
              <a:latin typeface="Calibri" pitchFamily="34" charset="0"/>
            </a:endParaRPr>
          </a:p>
        </p:txBody>
      </p:sp>
      <p:sp>
        <p:nvSpPr>
          <p:cNvPr id="7" name="Slide Number Placeholder 6"/>
          <p:cNvSpPr>
            <a:spLocks noGrp="1"/>
          </p:cNvSpPr>
          <p:nvPr>
            <p:ph type="sldNum" sz="quarter" idx="13"/>
          </p:nvPr>
        </p:nvSpPr>
        <p:spPr/>
        <p:txBody>
          <a:bodyPr/>
          <a:lstStyle/>
          <a:p>
            <a:fld id="{EC87E0CF-87F6-4B58-B8B8-DCAB2DAAF3CA}"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12/3/2008 5:04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17</a:t>
            </a:fld>
            <a:endParaRPr lang="en-US" dirty="0"/>
          </a:p>
        </p:txBody>
      </p:sp>
      <p:sp>
        <p:nvSpPr>
          <p:cNvPr id="12" name="Slide Image Placeholder 11"/>
          <p:cNvSpPr>
            <a:spLocks noGrp="1" noRot="1" noChangeAspect="1"/>
          </p:cNvSpPr>
          <p:nvPr>
            <p:ph type="sldImg"/>
          </p:nvPr>
        </p:nvSpPr>
        <p:spPr>
          <a:xfrm>
            <a:off x="1535113" y="457200"/>
            <a:ext cx="3736975" cy="2801938"/>
          </a:xfrm>
        </p:spPr>
      </p:sp>
      <p:sp>
        <p:nvSpPr>
          <p:cNvPr id="13" name="Notes Placeholder 12"/>
          <p:cNvSpPr>
            <a:spLocks noGrp="1"/>
          </p:cNvSpPr>
          <p:nvPr>
            <p:ph type="body" idx="1"/>
          </p:nvPr>
        </p:nvSpPr>
        <p:spPr/>
        <p:txBody>
          <a:bodyPr>
            <a:normAutofit/>
          </a:bodyPr>
          <a:lstStyle/>
          <a:p>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12/3/2008 5:04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23</a:t>
            </a:fld>
            <a:endParaRPr lang="en-US" dirty="0"/>
          </a:p>
        </p:txBody>
      </p:sp>
      <p:sp>
        <p:nvSpPr>
          <p:cNvPr id="12" name="Slide Image Placeholder 11"/>
          <p:cNvSpPr>
            <a:spLocks noGrp="1" noRot="1" noChangeAspect="1"/>
          </p:cNvSpPr>
          <p:nvPr>
            <p:ph type="sldImg"/>
          </p:nvPr>
        </p:nvSpPr>
        <p:spPr>
          <a:xfrm>
            <a:off x="1535113" y="457200"/>
            <a:ext cx="3736975" cy="2801938"/>
          </a:xfrm>
        </p:spPr>
      </p:sp>
      <p:sp>
        <p:nvSpPr>
          <p:cNvPr id="13" name="Notes Placeholder 12"/>
          <p:cNvSpPr>
            <a:spLocks noGrp="1"/>
          </p:cNvSpPr>
          <p:nvPr>
            <p:ph type="body" idx="1"/>
          </p:nvPr>
        </p:nvSpPr>
        <p:spPr/>
        <p:txBody>
          <a:bodyPr>
            <a:normAutofit/>
          </a:bodyPr>
          <a:lstStyle/>
          <a:p>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12/3/2008 5:04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26</a:t>
            </a:fld>
            <a:endParaRPr lang="en-US" dirty="0"/>
          </a:p>
        </p:txBody>
      </p:sp>
      <p:sp>
        <p:nvSpPr>
          <p:cNvPr id="12" name="Slide Image Placeholder 11"/>
          <p:cNvSpPr>
            <a:spLocks noGrp="1" noRot="1" noChangeAspect="1"/>
          </p:cNvSpPr>
          <p:nvPr>
            <p:ph type="sldImg"/>
          </p:nvPr>
        </p:nvSpPr>
        <p:spPr>
          <a:xfrm>
            <a:off x="1535113" y="457200"/>
            <a:ext cx="3736975" cy="2801938"/>
          </a:xfrm>
        </p:spPr>
      </p:sp>
      <p:sp>
        <p:nvSpPr>
          <p:cNvPr id="13" name="Notes Placeholder 12"/>
          <p:cNvSpPr>
            <a:spLocks noGrp="1"/>
          </p:cNvSpPr>
          <p:nvPr>
            <p:ph type="body" idx="1"/>
          </p:nvPr>
        </p:nvSpPr>
        <p:spPr/>
        <p:txBody>
          <a:bodyPr>
            <a:normAutofit/>
          </a:bodyPr>
          <a:lstStyle/>
          <a:p>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12/3/2008 5:04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28</a:t>
            </a:fld>
            <a:endParaRPr lang="en-US" dirty="0"/>
          </a:p>
        </p:txBody>
      </p:sp>
      <p:sp>
        <p:nvSpPr>
          <p:cNvPr id="12" name="Slide Image Placeholder 11"/>
          <p:cNvSpPr>
            <a:spLocks noGrp="1" noRot="1" noChangeAspect="1"/>
          </p:cNvSpPr>
          <p:nvPr>
            <p:ph type="sldImg"/>
          </p:nvPr>
        </p:nvSpPr>
        <p:spPr>
          <a:xfrm>
            <a:off x="1535113" y="457200"/>
            <a:ext cx="3736975" cy="2801938"/>
          </a:xfrm>
        </p:spPr>
      </p:sp>
      <p:sp>
        <p:nvSpPr>
          <p:cNvPr id="13" name="Notes Placeholder 12"/>
          <p:cNvSpPr>
            <a:spLocks noGrp="1"/>
          </p:cNvSpPr>
          <p:nvPr>
            <p:ph type="body" idx="1"/>
          </p:nvPr>
        </p:nvSpPr>
        <p:spPr/>
        <p:txBody>
          <a:bodyPr>
            <a:normAutofit/>
          </a:bodyPr>
          <a:lstStyle/>
          <a:p>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30</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31</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32</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12/3/2008 5:04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33</a:t>
            </a:fld>
            <a:endParaRPr lang="en-US" dirty="0"/>
          </a:p>
        </p:txBody>
      </p:sp>
      <p:sp>
        <p:nvSpPr>
          <p:cNvPr id="12" name="Slide Image Placeholder 11"/>
          <p:cNvSpPr>
            <a:spLocks noGrp="1" noRot="1" noChangeAspect="1"/>
          </p:cNvSpPr>
          <p:nvPr>
            <p:ph type="sldImg"/>
          </p:nvPr>
        </p:nvSpPr>
        <p:spPr>
          <a:xfrm>
            <a:off x="1535113" y="457200"/>
            <a:ext cx="3736975" cy="2801938"/>
          </a:xfrm>
        </p:spPr>
      </p:sp>
      <p:sp>
        <p:nvSpPr>
          <p:cNvPr id="13" name="Notes Placeholder 12"/>
          <p:cNvSpPr>
            <a:spLocks noGrp="1"/>
          </p:cNvSpPr>
          <p:nvPr>
            <p:ph type="body" idx="1"/>
          </p:nvPr>
        </p:nvSpPr>
        <p:spPr/>
        <p:txBody>
          <a:bodyPr>
            <a:normAutofit/>
          </a:bodyPr>
          <a:lstStyle/>
          <a:p>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34</a:t>
            </a:fld>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35</a:t>
            </a:fld>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12/3/2008 5:04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36</a:t>
            </a:fld>
            <a:endParaRPr lang="en-US" dirty="0"/>
          </a:p>
        </p:txBody>
      </p:sp>
      <p:sp>
        <p:nvSpPr>
          <p:cNvPr id="12" name="Slide Image Placeholder 11"/>
          <p:cNvSpPr>
            <a:spLocks noGrp="1" noRot="1" noChangeAspect="1"/>
          </p:cNvSpPr>
          <p:nvPr>
            <p:ph type="sldImg"/>
          </p:nvPr>
        </p:nvSpPr>
        <p:spPr>
          <a:xfrm>
            <a:off x="1535113" y="457200"/>
            <a:ext cx="3736975" cy="2801938"/>
          </a:xfrm>
        </p:spPr>
      </p:sp>
      <p:sp>
        <p:nvSpPr>
          <p:cNvPr id="13" name="Notes Placeholder 12"/>
          <p:cNvSpPr>
            <a:spLocks noGrp="1"/>
          </p:cNvSpPr>
          <p:nvPr>
            <p:ph type="body" idx="1"/>
          </p:nvPr>
        </p:nvSpPr>
        <p:spPr/>
        <p:txBody>
          <a:bodyPr>
            <a:normAutofit/>
          </a:bodyPr>
          <a:lstStyle/>
          <a:p>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37</a:t>
            </a:fld>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38</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29663" y="1416051"/>
            <a:ext cx="7681913" cy="1523495"/>
          </a:xfrm>
        </p:spPr>
        <p:txBody>
          <a:bodyPr anchor="ctr">
            <a:noAutofit/>
          </a:bodyPr>
          <a:lstStyle>
            <a:lvl1pPr>
              <a:lnSpc>
                <a:spcPct val="90000"/>
              </a:lnSpc>
              <a:defRPr sz="4800">
                <a:solidFill>
                  <a:schemeClr val="tx1"/>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729663" y="3657601"/>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5" name="Slide Number Placeholder 6"/>
          <p:cNvSpPr txBox="1">
            <a:spLocks/>
          </p:cNvSpPr>
          <p:nvPr/>
        </p:nvSpPr>
        <p:spPr>
          <a:xfrm>
            <a:off x="95275" y="6400801"/>
            <a:ext cx="2132964" cy="365125"/>
          </a:xfrm>
          <a:prstGeom prst="rect">
            <a:avLst/>
          </a:prstGeom>
        </p:spPr>
        <p:txBody>
          <a:bodyPr vert="horz" lIns="0" tIns="0" rIns="0" bIns="0" rtlCol="0" anchor="b" anchorCtr="0"/>
          <a:lstStyle>
            <a:lvl1pPr algn="r">
              <a:defRPr sz="1200">
                <a:solidFill>
                  <a:schemeClr val="tx1">
                    <a:tint val="75000"/>
                  </a:schemeClr>
                </a:solidFill>
              </a:defRPr>
            </a:lvl1pPr>
          </a:lstStyle>
          <a:p>
            <a:pPr marL="0" marR="0" lvl="0" indent="0" algn="l" defTabSz="914363" rtl="0" eaLnBrk="1" fontAlgn="auto" latinLnBrk="0" hangingPunct="1">
              <a:lnSpc>
                <a:spcPct val="100000"/>
              </a:lnSpc>
              <a:spcBef>
                <a:spcPts val="0"/>
              </a:spcBef>
              <a:spcAft>
                <a:spcPts val="0"/>
              </a:spcAft>
              <a:buClrTx/>
              <a:buSzTx/>
              <a:buFontTx/>
              <a:buNone/>
              <a:tabLst/>
              <a:defRPr/>
            </a:pPr>
            <a:fld id="{ACC6DABA-E178-49C8-B135-4378B6D3DD69}" type="slidenum">
              <a:rPr kumimoji="0" lang="en-US" sz="1400" b="0" i="0" u="none" strike="noStrike" kern="1200" cap="none" spc="0" normalizeH="0" baseline="0" noProof="0" smtClean="0">
                <a:ln>
                  <a:noFill/>
                </a:ln>
                <a:solidFill>
                  <a:srgbClr val="F4C19A"/>
                </a:solidFill>
                <a:effectLst/>
                <a:uLnTx/>
                <a:uFillTx/>
                <a:latin typeface="+mn-lt"/>
                <a:ea typeface="+mn-ea"/>
                <a:cs typeface="+mn-cs"/>
              </a:rPr>
              <a:pPr marL="0" marR="0" lvl="0" indent="0" algn="l" defTabSz="914363"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rgbClr val="F4C19A"/>
              </a:solidFill>
              <a:effectLst/>
              <a:uLnTx/>
              <a:uFillTx/>
              <a:latin typeface="+mn-lt"/>
              <a:ea typeface="+mn-ea"/>
              <a:cs typeface="+mn-cs"/>
            </a:endParaRPr>
          </a:p>
        </p:txBody>
      </p:sp>
      <p:sp>
        <p:nvSpPr>
          <p:cNvPr id="11" name="Rectangle 10"/>
          <p:cNvSpPr/>
          <p:nvPr/>
        </p:nvSpPr>
        <p:spPr>
          <a:xfrm>
            <a:off x="5457621" y="5872660"/>
            <a:ext cx="3686379" cy="491814"/>
          </a:xfrm>
          <a:prstGeom prst="rect">
            <a:avLst/>
          </a:prstGeom>
        </p:spPr>
        <p:txBody>
          <a:bodyPr wrap="none" lIns="0" tIns="0" rIns="0" bIns="0">
            <a:noAutofit/>
          </a:bodyPr>
          <a:lstStyle/>
          <a:p>
            <a:pPr algn="l">
              <a:lnSpc>
                <a:spcPct val="80000"/>
              </a:lnSpc>
            </a:pPr>
            <a:r>
              <a:rPr lang="en-US" sz="3600" b="0" cap="none" spc="0" dirty="0" smtClean="0">
                <a:ln>
                  <a:noFill/>
                </a:ln>
                <a:solidFill>
                  <a:schemeClr val="tx1"/>
                </a:solidFill>
                <a:effectLst/>
                <a:latin typeface="Segoe UI" pitchFamily="34" charset="0"/>
                <a:cs typeface="Segoe UI" pitchFamily="34" charset="0"/>
              </a:rPr>
              <a:t>Azure</a:t>
            </a:r>
            <a:r>
              <a:rPr lang="en-US" sz="1800" b="0" cap="none" spc="0" baseline="50000" dirty="0" smtClean="0">
                <a:ln>
                  <a:noFill/>
                </a:ln>
                <a:solidFill>
                  <a:schemeClr val="tx1"/>
                </a:solidFill>
                <a:effectLst/>
                <a:latin typeface="Segoe UI" pitchFamily="34" charset="0"/>
                <a:cs typeface="Segoe UI" pitchFamily="34" charset="0"/>
              </a:rPr>
              <a:t>™</a:t>
            </a:r>
            <a:r>
              <a:rPr lang="en-US" sz="3600" b="0" cap="none" spc="0" dirty="0" smtClean="0">
                <a:ln>
                  <a:noFill/>
                </a:ln>
                <a:solidFill>
                  <a:schemeClr val="tx1"/>
                </a:solidFill>
                <a:effectLst/>
                <a:latin typeface="Segoe UI" pitchFamily="34" charset="0"/>
                <a:cs typeface="Segoe UI" pitchFamily="34" charset="0"/>
              </a:rPr>
              <a:t> </a:t>
            </a:r>
          </a:p>
          <a:p>
            <a:pPr algn="l">
              <a:lnSpc>
                <a:spcPct val="80000"/>
              </a:lnSpc>
            </a:pPr>
            <a:r>
              <a:rPr lang="en-US" sz="3600" b="0" cap="none" spc="0" dirty="0" smtClean="0">
                <a:ln>
                  <a:noFill/>
                </a:ln>
                <a:solidFill>
                  <a:schemeClr val="tx1"/>
                </a:solidFill>
                <a:effectLst/>
                <a:latin typeface="Segoe UI" pitchFamily="34" charset="0"/>
                <a:cs typeface="Segoe UI" pitchFamily="34" charset="0"/>
              </a:rPr>
              <a:t>Services Platform</a:t>
            </a:r>
            <a:endParaRPr lang="en-US" sz="3600" b="0" cap="none" spc="0" dirty="0">
              <a:ln>
                <a:noFill/>
              </a:ln>
              <a:solidFill>
                <a:schemeClr val="tx1"/>
              </a:solidFill>
              <a:effectLst/>
              <a:latin typeface="Segoe UI" pitchFamily="34" charset="0"/>
              <a:cs typeface="Segoe UI" pitchFamily="34" charset="0"/>
            </a:endParaRPr>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WALKIN - Prints in GRAYSCALE">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Q &amp; 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 Placeholder 6"/>
          <p:cNvSpPr>
            <a:spLocks noGrp="1"/>
          </p:cNvSpPr>
          <p:nvPr>
            <p:ph type="body" sz="quarter" idx="10" hasCustomPrompt="1"/>
          </p:nvPr>
        </p:nvSpPr>
        <p:spPr>
          <a:xfrm>
            <a:off x="1219700" y="1466589"/>
            <a:ext cx="6994950" cy="1384994"/>
          </a:xfrm>
          <a:scene3d>
            <a:camera prst="orthographicFront"/>
            <a:lightRig rig="contrasting" dir="t"/>
          </a:scene3d>
          <a:sp3d/>
        </p:spPr>
        <p:txBody>
          <a:bodyPr anchor="t" anchorCtr="0">
            <a:noAutofit/>
            <a:sp3d extrusionH="57150">
              <a:bevelT w="19050" h="31750"/>
              <a:contourClr>
                <a:srgbClr val="CCFF99"/>
              </a:contourClr>
            </a:sp3d>
          </a:bodyPr>
          <a:lstStyle>
            <a:lvl1pPr marL="0" indent="0" algn="l">
              <a:buFont typeface="Arial" pitchFamily="34" charset="0"/>
              <a:buNone/>
              <a:defRPr kumimoji="0" lang="en-US" sz="10000" b="0" i="0" u="none" strike="noStrike" kern="1200" cap="none" spc="-500" normalizeH="0" baseline="0" noProof="0" dirty="0" smtClean="0">
                <a:ln w="11430"/>
                <a:gradFill flip="none" rotWithShape="1">
                  <a:gsLst>
                    <a:gs pos="0">
                      <a:srgbClr val="FFFFFF"/>
                    </a:gs>
                    <a:gs pos="28000">
                      <a:srgbClr val="F6C9A8"/>
                    </a:gs>
                    <a:gs pos="62000">
                      <a:srgbClr val="ED9655"/>
                    </a:gs>
                    <a:gs pos="88000">
                      <a:srgbClr val="EA883E"/>
                    </a:gs>
                  </a:gsLst>
                  <a:lin ang="5400000" scaled="1"/>
                  <a:tileRect/>
                </a:gradFill>
                <a:effectLst/>
                <a:uLnTx/>
                <a:uFillTx/>
                <a:latin typeface="Calibri" pitchFamily="34" charset="0"/>
                <a:ea typeface="+mn-ea"/>
                <a:cs typeface="+mn-cs"/>
              </a:defRPr>
            </a:lvl1pPr>
          </a:lstStyle>
          <a:p>
            <a:pPr lvl="0"/>
            <a:r>
              <a:rPr lang="en-US" dirty="0" smtClean="0"/>
              <a:t>Q &amp; A</a:t>
            </a:r>
          </a:p>
        </p:txBody>
      </p:sp>
      <p:sp>
        <p:nvSpPr>
          <p:cNvPr id="5" name="Slide Number Placeholder 6"/>
          <p:cNvSpPr txBox="1">
            <a:spLocks/>
          </p:cNvSpPr>
          <p:nvPr/>
        </p:nvSpPr>
        <p:spPr>
          <a:xfrm>
            <a:off x="95275" y="6400801"/>
            <a:ext cx="2132964" cy="365125"/>
          </a:xfrm>
          <a:prstGeom prst="rect">
            <a:avLst/>
          </a:prstGeom>
        </p:spPr>
        <p:txBody>
          <a:bodyPr vert="horz" lIns="0" tIns="0" rIns="0" bIns="0" rtlCol="0" anchor="b" anchorCtr="0"/>
          <a:lstStyle>
            <a:lvl1pPr algn="r">
              <a:defRPr sz="1200">
                <a:solidFill>
                  <a:schemeClr val="tx1">
                    <a:tint val="75000"/>
                  </a:schemeClr>
                </a:solidFill>
              </a:defRPr>
            </a:lvl1pPr>
          </a:lstStyle>
          <a:p>
            <a:pPr marL="0" marR="0" lvl="0" indent="0" algn="l" defTabSz="914363" rtl="0" eaLnBrk="1" fontAlgn="auto" latinLnBrk="0" hangingPunct="1">
              <a:lnSpc>
                <a:spcPct val="100000"/>
              </a:lnSpc>
              <a:spcBef>
                <a:spcPts val="0"/>
              </a:spcBef>
              <a:spcAft>
                <a:spcPts val="0"/>
              </a:spcAft>
              <a:buClrTx/>
              <a:buSzTx/>
              <a:buFontTx/>
              <a:buNone/>
              <a:tabLst/>
              <a:defRPr/>
            </a:pPr>
            <a:fld id="{ACC6DABA-E178-49C8-B135-4378B6D3DD69}" type="slidenum">
              <a:rPr kumimoji="0" lang="en-US" sz="1400" b="0" i="0" u="none" strike="noStrike" kern="1200" cap="none" spc="0" normalizeH="0" baseline="0" noProof="0" smtClean="0">
                <a:ln>
                  <a:noFill/>
                </a:ln>
                <a:solidFill>
                  <a:srgbClr val="F2B486"/>
                </a:solidFill>
                <a:effectLst/>
                <a:uLnTx/>
                <a:uFillTx/>
                <a:latin typeface="+mn-lt"/>
                <a:ea typeface="+mn-ea"/>
                <a:cs typeface="+mn-cs"/>
              </a:rPr>
              <a:pPr marL="0" marR="0" lvl="0" indent="0" algn="l" defTabSz="914363"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rgbClr val="F2B486"/>
              </a:solidFill>
              <a:effectLst/>
              <a:uLnTx/>
              <a:uFillTx/>
              <a:latin typeface="+mn-lt"/>
              <a:ea typeface="+mn-ea"/>
              <a:cs typeface="+mn-cs"/>
            </a:endParaRP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Presentation Outline">
    <p:bg bwMode="black">
      <p:bgPr>
        <a:solidFill>
          <a:schemeClr val="bg1">
            <a:lumMod val="75000"/>
            <a:lumOff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white"/>
        <p:txBody>
          <a:bodyPr/>
          <a:lstStyle>
            <a:lvl1pPr marL="0" marR="0" indent="0" defTabSz="914363" rtl="0" eaLnBrk="1" fontAlgn="auto" latinLnBrk="0" hangingPunct="1">
              <a:lnSpc>
                <a:spcPct val="90000"/>
              </a:lnSpc>
              <a:spcBef>
                <a:spcPct val="0"/>
              </a:spcBef>
              <a:spcAft>
                <a:spcPts val="0"/>
              </a:spcAft>
              <a:tabLst/>
              <a:defRPr/>
            </a:lvl1pPr>
          </a:lstStyle>
          <a:p>
            <a:pPr marL="0" marR="0" lvl="0" indent="0" defTabSz="914363" rtl="0" eaLnBrk="1" fontAlgn="auto" latinLnBrk="0" hangingPunct="1">
              <a:lnSpc>
                <a:spcPct val="90000"/>
              </a:lnSpc>
              <a:spcBef>
                <a:spcPct val="0"/>
              </a:spcBef>
              <a:spcAft>
                <a:spcPts val="0"/>
              </a:spcAft>
              <a:tabLst/>
              <a:defRPr/>
            </a:pPr>
            <a:r>
              <a:rPr kumimoji="0" lang="en-US" sz="4800" b="0" i="0" u="none" strike="noStrike" kern="1200" cap="none" spc="-100" normalizeH="0" baseline="0" noProof="0" dirty="0" smtClean="0">
                <a:ln w="3175">
                  <a:noFill/>
                </a:ln>
                <a:solidFill>
                  <a:schemeClr val="tx1"/>
                </a:solidFill>
                <a:effectLst/>
                <a:uLnTx/>
                <a:uFillTx/>
                <a:latin typeface="Calibri" pitchFamily="34" charset="0"/>
                <a:ea typeface="+mn-ea"/>
                <a:cs typeface="Arial" charset="0"/>
              </a:rPr>
              <a:t>Presentation Outline (hidden slide):</a:t>
            </a:r>
            <a:endParaRPr kumimoji="0" lang="en-US" sz="4800" b="0" i="0" u="none" strike="noStrike" kern="1200" cap="none" spc="-100" normalizeH="0" baseline="0" noProof="0" dirty="0">
              <a:ln w="3175">
                <a:noFill/>
              </a:ln>
              <a:solidFill>
                <a:schemeClr val="tx1"/>
              </a:solidFill>
              <a:effectLst/>
              <a:uLnTx/>
              <a:uFillTx/>
              <a:latin typeface="Calibri" pitchFamily="34" charset="0"/>
              <a:ea typeface="+mn-ea"/>
              <a:cs typeface="Arial" charset="0"/>
            </a:endParaRPr>
          </a:p>
        </p:txBody>
      </p:sp>
      <p:sp>
        <p:nvSpPr>
          <p:cNvPr id="6" name="Text Placeholder 5"/>
          <p:cNvSpPr>
            <a:spLocks noGrp="1"/>
          </p:cNvSpPr>
          <p:nvPr>
            <p:ph type="body" sz="quarter" idx="10" hasCustomPrompt="1"/>
          </p:nvPr>
        </p:nvSpPr>
        <p:spPr bwMode="white">
          <a:xfrm>
            <a:off x="381000" y="1114816"/>
            <a:ext cx="8382000" cy="2382191"/>
          </a:xfrm>
        </p:spPr>
        <p:txBody>
          <a:bodyPr/>
          <a:lstStyle>
            <a:lvl1pPr>
              <a:buClr>
                <a:schemeClr val="tx1"/>
              </a:buClr>
              <a:buSzPct val="70000"/>
              <a:buFont typeface="Wingdings" pitchFamily="2" charset="2"/>
              <a:buChar char="l"/>
              <a:defRPr sz="1800"/>
            </a:lvl1pPr>
            <a:lvl2pPr>
              <a:buClr>
                <a:schemeClr val="tx1"/>
              </a:buClr>
              <a:buSzPct val="70000"/>
              <a:buFont typeface="Wingdings" pitchFamily="2" charset="2"/>
              <a:buChar char="l"/>
              <a:defRPr sz="1800"/>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r>
              <a:rPr lang="en-US" dirty="0" smtClean="0"/>
              <a:t>Technical Level:</a:t>
            </a:r>
          </a:p>
          <a:p>
            <a:r>
              <a:rPr lang="en-US" dirty="0" smtClean="0"/>
              <a:t>Intended Audience:</a:t>
            </a:r>
          </a:p>
          <a:p>
            <a:r>
              <a:rPr lang="en-US" dirty="0" smtClean="0"/>
              <a:t>Objectives (what do you want the audience to take away from this session):</a:t>
            </a:r>
          </a:p>
          <a:p>
            <a:pPr lvl="1"/>
            <a:r>
              <a:rPr lang="en-US" dirty="0" smtClean="0"/>
              <a:t>1. </a:t>
            </a:r>
          </a:p>
          <a:p>
            <a:pPr lvl="1"/>
            <a:r>
              <a:rPr lang="en-US" dirty="0" smtClean="0"/>
              <a:t>2.</a:t>
            </a:r>
          </a:p>
          <a:p>
            <a:pPr lvl="1"/>
            <a:r>
              <a:rPr lang="en-US" dirty="0" smtClean="0"/>
              <a:t>3.</a:t>
            </a:r>
          </a:p>
          <a:p>
            <a:r>
              <a:rPr lang="en-US" dirty="0" smtClean="0"/>
              <a:t>Presentation Outline (including demos):</a:t>
            </a:r>
          </a:p>
          <a:p>
            <a:pPr lvl="1"/>
            <a:r>
              <a:rPr lang="en-US" dirty="0" smtClean="0"/>
              <a:t>…</a:t>
            </a:r>
          </a:p>
        </p:txBody>
      </p:sp>
      <p:sp>
        <p:nvSpPr>
          <p:cNvPr id="7" name="Slide Number Placeholder 6"/>
          <p:cNvSpPr txBox="1">
            <a:spLocks/>
          </p:cNvSpPr>
          <p:nvPr/>
        </p:nvSpPr>
        <p:spPr>
          <a:xfrm>
            <a:off x="95275" y="6400801"/>
            <a:ext cx="2132964" cy="365125"/>
          </a:xfrm>
          <a:prstGeom prst="rect">
            <a:avLst/>
          </a:prstGeom>
        </p:spPr>
        <p:txBody>
          <a:bodyPr vert="horz" lIns="0" tIns="0" rIns="0" bIns="0" rtlCol="0" anchor="b" anchorCtr="0"/>
          <a:lstStyle>
            <a:lvl1pPr algn="r">
              <a:defRPr sz="1200">
                <a:solidFill>
                  <a:schemeClr val="tx1">
                    <a:tint val="75000"/>
                  </a:schemeClr>
                </a:solidFill>
              </a:defRPr>
            </a:lvl1pPr>
          </a:lstStyle>
          <a:p>
            <a:pPr marL="0" marR="0" lvl="0" indent="0" algn="l" defTabSz="914363" rtl="0" eaLnBrk="1" fontAlgn="auto" latinLnBrk="0" hangingPunct="1">
              <a:lnSpc>
                <a:spcPct val="100000"/>
              </a:lnSpc>
              <a:spcBef>
                <a:spcPts val="0"/>
              </a:spcBef>
              <a:spcAft>
                <a:spcPts val="0"/>
              </a:spcAft>
              <a:buClrTx/>
              <a:buSzTx/>
              <a:buFontTx/>
              <a:buNone/>
              <a:tabLst/>
              <a:defRPr/>
            </a:pPr>
            <a:fld id="{ACC6DABA-E178-49C8-B135-4378B6D3DD69}" type="slidenum">
              <a:rPr kumimoji="0" lang="en-US" sz="1400" b="0" i="0" u="none" strike="noStrike" kern="1200" cap="none" spc="0" normalizeH="0" baseline="0" noProof="0" smtClean="0">
                <a:ln>
                  <a:noFill/>
                </a:ln>
                <a:solidFill>
                  <a:srgbClr val="000000"/>
                </a:solidFill>
                <a:effectLst/>
                <a:uLnTx/>
                <a:uFillTx/>
                <a:latin typeface="+mn-lt"/>
                <a:ea typeface="+mn-ea"/>
                <a:cs typeface="+mn-cs"/>
              </a:rPr>
              <a:pPr marL="0" marR="0" lvl="0" indent="0" algn="l" defTabSz="914363"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rgbClr val="000000"/>
              </a:solidFill>
              <a:effectLst/>
              <a:uLnTx/>
              <a:uFillTx/>
              <a:latin typeface="+mn-lt"/>
              <a:ea typeface="+mn-ea"/>
              <a:cs typeface="+mn-cs"/>
            </a:endParaRP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Related Content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1000" y="228600"/>
            <a:ext cx="8375946" cy="664797"/>
          </a:xfrm>
        </p:spPr>
        <p:txBody>
          <a:bodyPr/>
          <a:lstStyle>
            <a:lvl1pPr marL="0" marR="0" indent="0" defTabSz="914363" rtl="0" eaLnBrk="1" fontAlgn="auto" latinLnBrk="0" hangingPunct="1">
              <a:lnSpc>
                <a:spcPct val="90000"/>
              </a:lnSpc>
              <a:spcBef>
                <a:spcPct val="0"/>
              </a:spcBef>
              <a:spcAft>
                <a:spcPts val="0"/>
              </a:spcAft>
              <a:tabLst/>
              <a:defRPr baseline="0"/>
            </a:lvl1pPr>
          </a:lstStyle>
          <a:p>
            <a:pPr marL="0" marR="0" lvl="0" indent="0" defTabSz="914363" rtl="0" eaLnBrk="1" fontAlgn="auto" latinLnBrk="0" hangingPunct="1">
              <a:lnSpc>
                <a:spcPct val="90000"/>
              </a:lnSpc>
              <a:spcBef>
                <a:spcPct val="0"/>
              </a:spcBef>
              <a:spcAft>
                <a:spcPts val="0"/>
              </a:spcAft>
              <a:tabLst/>
              <a:defRPr/>
            </a:pPr>
            <a:r>
              <a:rPr kumimoji="0" lang="en-US" sz="4800" b="0" i="0" u="none" strike="noStrike" kern="1200" cap="none" spc="-100" normalizeH="0" baseline="0" noProof="0" dirty="0" smtClean="0">
                <a:ln w="3175">
                  <a:noFill/>
                </a:ln>
                <a:solidFill>
                  <a:schemeClr val="tx1"/>
                </a:solidFill>
                <a:effectLst/>
                <a:uLnTx/>
                <a:uFillTx/>
                <a:latin typeface="Calibri" pitchFamily="34" charset="0"/>
                <a:ea typeface="+mn-ea"/>
                <a:cs typeface="Arial" charset="0"/>
              </a:rPr>
              <a:t>Related Content</a:t>
            </a:r>
            <a:endParaRPr kumimoji="0" lang="en-US" sz="4800" b="0" i="0" u="none" strike="noStrike" kern="1200" cap="none" spc="-100" normalizeH="0" baseline="0" noProof="0" dirty="0">
              <a:ln w="3175">
                <a:noFill/>
              </a:ln>
              <a:solidFill>
                <a:schemeClr val="tx1"/>
              </a:solidFill>
              <a:effectLst/>
              <a:uLnTx/>
              <a:uFillTx/>
              <a:latin typeface="Calibri" pitchFamily="34" charset="0"/>
              <a:ea typeface="+mn-ea"/>
              <a:cs typeface="Arial" charset="0"/>
            </a:endParaRPr>
          </a:p>
        </p:txBody>
      </p:sp>
      <p:sp>
        <p:nvSpPr>
          <p:cNvPr id="11" name="Content Placeholder 10"/>
          <p:cNvSpPr>
            <a:spLocks noGrp="1"/>
          </p:cNvSpPr>
          <p:nvPr>
            <p:ph sz="quarter" idx="10" hasCustomPrompt="1"/>
          </p:nvPr>
        </p:nvSpPr>
        <p:spPr>
          <a:xfrm>
            <a:off x="381000" y="1414460"/>
            <a:ext cx="8385048" cy="685800"/>
          </a:xfrm>
          <a:prstGeom prst="roundRect">
            <a:avLst>
              <a:gd name="adj" fmla="val 26651"/>
            </a:avLst>
          </a:prstGeom>
          <a:gradFill rotWithShape="1">
            <a:gsLst>
              <a:gs pos="0">
                <a:schemeClr val="tx1">
                  <a:alpha val="18000"/>
                </a:schemeClr>
              </a:gs>
              <a:gs pos="100000">
                <a:srgbClr val="000000">
                  <a:alpha val="0"/>
                </a:srgbClr>
              </a:gs>
            </a:gsLst>
            <a:lin ang="5400000" scaled="1"/>
          </a:gradFill>
          <a:ln w="9525">
            <a:noFill/>
            <a:miter lim="800000"/>
            <a:headEnd/>
            <a:tailEnd/>
          </a:ln>
        </p:spPr>
        <p:txBody>
          <a:bodyPr anchor="ctr" anchorCtr="0"/>
          <a:lstStyle>
            <a:lvl1pPr marL="0" algn="l" defTabSz="914099" rtl="0" eaLnBrk="1" fontAlgn="base" latinLnBrk="0" hangingPunct="1">
              <a:spcBef>
                <a:spcPct val="0"/>
              </a:spcBef>
              <a:spcAft>
                <a:spcPct val="0"/>
              </a:spcAft>
              <a:buFont typeface="Arial" pitchFamily="34" charset="0"/>
              <a:buNone/>
              <a:defRPr lang="en-US" sz="1800" kern="1200">
                <a:solidFill>
                  <a:srgbClr val="FFFFFF"/>
                </a:solidFill>
                <a:effectLst>
                  <a:outerShdw blurRad="38100" dist="38100" dir="2700000" algn="tl">
                    <a:srgbClr val="000000">
                      <a:alpha val="43137"/>
                    </a:srgbClr>
                  </a:outerShdw>
                </a:effectLst>
                <a:latin typeface="+mn-lt"/>
                <a:ea typeface="+mn-ea"/>
                <a:cs typeface="+mn-cs"/>
              </a:defRPr>
            </a:lvl1pPr>
          </a:lstStyle>
          <a:p>
            <a:pPr defTabSz="914099" fontAlgn="base">
              <a:spcBef>
                <a:spcPct val="0"/>
              </a:spcBef>
              <a:spcAft>
                <a:spcPct val="0"/>
              </a:spcAft>
              <a:defRPr/>
            </a:pPr>
            <a:r>
              <a:rPr lang="en-US" dirty="0" smtClean="0">
                <a:solidFill>
                  <a:srgbClr val="FFFFFF"/>
                </a:solidFill>
                <a:effectLst>
                  <a:outerShdw blurRad="38100" dist="38100" dir="2700000" algn="tl">
                    <a:srgbClr val="000000">
                      <a:alpha val="43137"/>
                    </a:srgbClr>
                  </a:outerShdw>
                </a:effectLst>
              </a:rPr>
              <a:t>Breakout Sessions (session codes and titles)</a:t>
            </a:r>
          </a:p>
        </p:txBody>
      </p:sp>
      <p:sp>
        <p:nvSpPr>
          <p:cNvPr id="12" name="Content Placeholder 10"/>
          <p:cNvSpPr>
            <a:spLocks noGrp="1"/>
          </p:cNvSpPr>
          <p:nvPr>
            <p:ph sz="quarter" idx="11" hasCustomPrompt="1"/>
          </p:nvPr>
        </p:nvSpPr>
        <p:spPr>
          <a:xfrm>
            <a:off x="381000" y="2347421"/>
            <a:ext cx="8385048" cy="624379"/>
          </a:xfrm>
          <a:prstGeom prst="roundRect">
            <a:avLst>
              <a:gd name="adj" fmla="val 26651"/>
            </a:avLst>
          </a:prstGeom>
          <a:gradFill rotWithShape="1">
            <a:gsLst>
              <a:gs pos="0">
                <a:schemeClr val="tx1">
                  <a:alpha val="18000"/>
                </a:schemeClr>
              </a:gs>
              <a:gs pos="100000">
                <a:srgbClr val="000000">
                  <a:alpha val="0"/>
                </a:srgbClr>
              </a:gs>
            </a:gsLst>
            <a:lin ang="5400000" scaled="1"/>
          </a:gradFill>
          <a:ln w="9525">
            <a:noFill/>
            <a:miter lim="800000"/>
            <a:headEnd/>
            <a:tailEnd/>
          </a:ln>
        </p:spPr>
        <p:txBody>
          <a:bodyPr anchor="ctr" anchorCtr="0"/>
          <a:lstStyle>
            <a:lvl1pPr marL="0" algn="l" defTabSz="914099" rtl="0" eaLnBrk="1" fontAlgn="base" latinLnBrk="0" hangingPunct="1">
              <a:spcBef>
                <a:spcPct val="0"/>
              </a:spcBef>
              <a:spcAft>
                <a:spcPct val="0"/>
              </a:spcAft>
              <a:buFont typeface="Arial" pitchFamily="34" charset="0"/>
              <a:buNone/>
              <a:defRPr lang="en-US" sz="1800" kern="1200">
                <a:solidFill>
                  <a:srgbClr val="FFFFFF"/>
                </a:solidFill>
                <a:effectLst>
                  <a:outerShdw blurRad="38100" dist="38100" dir="2700000" algn="tl">
                    <a:srgbClr val="000000">
                      <a:alpha val="43137"/>
                    </a:srgbClr>
                  </a:outerShdw>
                </a:effectLst>
                <a:latin typeface="+mn-lt"/>
                <a:ea typeface="+mn-ea"/>
                <a:cs typeface="+mn-cs"/>
              </a:defRPr>
            </a:lvl1pPr>
          </a:lstStyle>
          <a:p>
            <a:pPr defTabSz="914099" fontAlgn="base">
              <a:spcBef>
                <a:spcPct val="0"/>
              </a:spcBef>
              <a:spcAft>
                <a:spcPct val="0"/>
              </a:spcAft>
              <a:defRPr/>
            </a:pPr>
            <a:r>
              <a:rPr lang="en-US" dirty="0" smtClean="0"/>
              <a:t>Interactive </a:t>
            </a:r>
            <a:r>
              <a:rPr lang="en-US" dirty="0" smtClean="0">
                <a:solidFill>
                  <a:srgbClr val="FFFFFF"/>
                </a:solidFill>
                <a:effectLst>
                  <a:outerShdw blurRad="38100" dist="38100" dir="2700000" algn="tl">
                    <a:srgbClr val="000000">
                      <a:alpha val="43137"/>
                    </a:srgbClr>
                  </a:outerShdw>
                </a:effectLst>
              </a:rPr>
              <a:t>Sessions (session codes and titles)</a:t>
            </a:r>
          </a:p>
        </p:txBody>
      </p:sp>
      <p:sp>
        <p:nvSpPr>
          <p:cNvPr id="13" name="Content Placeholder 10"/>
          <p:cNvSpPr>
            <a:spLocks noGrp="1"/>
          </p:cNvSpPr>
          <p:nvPr>
            <p:ph sz="quarter" idx="12" hasCustomPrompt="1"/>
          </p:nvPr>
        </p:nvSpPr>
        <p:spPr>
          <a:xfrm>
            <a:off x="381000" y="3280383"/>
            <a:ext cx="8385048" cy="685800"/>
          </a:xfrm>
          <a:prstGeom prst="roundRect">
            <a:avLst>
              <a:gd name="adj" fmla="val 26651"/>
            </a:avLst>
          </a:prstGeom>
          <a:gradFill rotWithShape="1">
            <a:gsLst>
              <a:gs pos="0">
                <a:schemeClr val="tx1">
                  <a:alpha val="18000"/>
                </a:schemeClr>
              </a:gs>
              <a:gs pos="100000">
                <a:srgbClr val="000000">
                  <a:alpha val="0"/>
                </a:srgbClr>
              </a:gs>
            </a:gsLst>
            <a:lin ang="5400000" scaled="1"/>
          </a:gradFill>
          <a:ln w="9525">
            <a:noFill/>
            <a:miter lim="800000"/>
            <a:headEnd/>
            <a:tailEnd/>
          </a:ln>
        </p:spPr>
        <p:txBody>
          <a:bodyPr anchor="ctr" anchorCtr="0"/>
          <a:lstStyle>
            <a:lvl1pPr marL="0" algn="l" defTabSz="914099" rtl="0" eaLnBrk="1" fontAlgn="base" latinLnBrk="0" hangingPunct="1">
              <a:spcBef>
                <a:spcPct val="0"/>
              </a:spcBef>
              <a:spcAft>
                <a:spcPct val="0"/>
              </a:spcAft>
              <a:buFont typeface="Arial" pitchFamily="34" charset="0"/>
              <a:buNone/>
              <a:defRPr lang="en-US" sz="1800" kern="1200">
                <a:solidFill>
                  <a:srgbClr val="FFFFFF"/>
                </a:solidFill>
                <a:effectLst>
                  <a:outerShdw blurRad="38100" dist="38100" dir="2700000" algn="tl">
                    <a:srgbClr val="000000">
                      <a:alpha val="43137"/>
                    </a:srgbClr>
                  </a:outerShdw>
                </a:effectLst>
                <a:latin typeface="+mn-lt"/>
                <a:ea typeface="+mn-ea"/>
                <a:cs typeface="+mn-cs"/>
              </a:defRPr>
            </a:lvl1pPr>
          </a:lstStyle>
          <a:p>
            <a:pPr defTabSz="914099" fontAlgn="base">
              <a:spcBef>
                <a:spcPct val="0"/>
              </a:spcBef>
              <a:spcAft>
                <a:spcPct val="0"/>
              </a:spcAft>
              <a:defRPr/>
            </a:pPr>
            <a:r>
              <a:rPr lang="en-US" dirty="0" smtClean="0">
                <a:solidFill>
                  <a:srgbClr val="FFFFFF"/>
                </a:solidFill>
                <a:effectLst>
                  <a:outerShdw blurRad="38100" dist="38100" dir="2700000" algn="tl">
                    <a:srgbClr val="000000">
                      <a:alpha val="43137"/>
                    </a:srgbClr>
                  </a:outerShdw>
                </a:effectLst>
              </a:rPr>
              <a:t>Hands-on Labs (session codes and titles)</a:t>
            </a:r>
            <a:endParaRPr lang="en-US" sz="16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14" name="Content Placeholder 10"/>
          <p:cNvSpPr>
            <a:spLocks noGrp="1"/>
          </p:cNvSpPr>
          <p:nvPr>
            <p:ph sz="quarter" idx="13" hasCustomPrompt="1"/>
          </p:nvPr>
        </p:nvSpPr>
        <p:spPr>
          <a:xfrm>
            <a:off x="381000" y="4213345"/>
            <a:ext cx="8385048" cy="685226"/>
          </a:xfrm>
          <a:prstGeom prst="roundRect">
            <a:avLst>
              <a:gd name="adj" fmla="val 26651"/>
            </a:avLst>
          </a:prstGeom>
          <a:gradFill rotWithShape="1">
            <a:gsLst>
              <a:gs pos="0">
                <a:schemeClr val="tx1">
                  <a:alpha val="18000"/>
                </a:schemeClr>
              </a:gs>
              <a:gs pos="100000">
                <a:srgbClr val="000000">
                  <a:alpha val="0"/>
                </a:srgbClr>
              </a:gs>
            </a:gsLst>
            <a:lin ang="5400000" scaled="1"/>
          </a:gradFill>
          <a:ln w="9525">
            <a:noFill/>
            <a:miter lim="800000"/>
            <a:headEnd/>
            <a:tailEnd/>
          </a:ln>
        </p:spPr>
        <p:txBody>
          <a:bodyPr anchor="ctr" anchorCtr="0"/>
          <a:lstStyle>
            <a:lvl1pPr marL="0" algn="l" defTabSz="914099" rtl="0" eaLnBrk="1" fontAlgn="base" latinLnBrk="0" hangingPunct="1">
              <a:spcBef>
                <a:spcPct val="0"/>
              </a:spcBef>
              <a:spcAft>
                <a:spcPct val="0"/>
              </a:spcAft>
              <a:buFont typeface="Arial" pitchFamily="34" charset="0"/>
              <a:buNone/>
              <a:defRPr lang="en-US" sz="1800" kern="1200" baseline="0">
                <a:solidFill>
                  <a:srgbClr val="FFFFFF"/>
                </a:solidFill>
                <a:effectLst>
                  <a:outerShdw blurRad="38100" dist="38100" dir="2700000" algn="tl">
                    <a:srgbClr val="000000">
                      <a:alpha val="43137"/>
                    </a:srgbClr>
                  </a:outerShdw>
                </a:effectLst>
                <a:latin typeface="+mn-lt"/>
                <a:ea typeface="+mn-ea"/>
                <a:cs typeface="+mn-cs"/>
              </a:defRPr>
            </a:lvl1pPr>
          </a:lstStyle>
          <a:p>
            <a:pPr defTabSz="914099" fontAlgn="base">
              <a:spcBef>
                <a:spcPct val="0"/>
              </a:spcBef>
              <a:spcAft>
                <a:spcPct val="0"/>
              </a:spcAft>
              <a:defRPr/>
            </a:pPr>
            <a:r>
              <a:rPr lang="en-US" dirty="0" smtClean="0">
                <a:solidFill>
                  <a:srgbClr val="FFFFFF"/>
                </a:solidFill>
                <a:effectLst>
                  <a:outerShdw blurRad="38100" dist="38100" dir="2700000" algn="tl">
                    <a:srgbClr val="000000">
                      <a:alpha val="43137"/>
                    </a:srgbClr>
                  </a:outerShdw>
                </a:effectLst>
              </a:rPr>
              <a:t>Other Resources (books, websites, etc.)</a:t>
            </a:r>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OTE layout - user must hide slide">
    <p:bg bwMode="black">
      <p:bgPr>
        <a:solidFill>
          <a:schemeClr val="bg1">
            <a:lumMod val="75000"/>
            <a:lumOff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1" y="6238877"/>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Calibri" pitchFamily="34" charset="0"/>
              </a:defRPr>
            </a:lvl1pPr>
          </a:lstStyle>
          <a:p>
            <a:pPr lvl="0"/>
            <a:r>
              <a:rPr lang="en-US" smtClean="0"/>
              <a:t>Click to edit Master text styles</a:t>
            </a:r>
          </a:p>
        </p:txBody>
      </p:sp>
      <p:sp>
        <p:nvSpPr>
          <p:cNvPr id="7" name="Slide Number Placeholder 6"/>
          <p:cNvSpPr txBox="1">
            <a:spLocks/>
          </p:cNvSpPr>
          <p:nvPr/>
        </p:nvSpPr>
        <p:spPr>
          <a:xfrm>
            <a:off x="95275" y="6400801"/>
            <a:ext cx="2132964" cy="365125"/>
          </a:xfrm>
          <a:prstGeom prst="rect">
            <a:avLst/>
          </a:prstGeom>
        </p:spPr>
        <p:txBody>
          <a:bodyPr vert="horz" lIns="0" tIns="0" rIns="0" bIns="0" rtlCol="0" anchor="b" anchorCtr="0"/>
          <a:lstStyle>
            <a:lvl1pPr algn="r">
              <a:defRPr sz="1200">
                <a:solidFill>
                  <a:schemeClr val="tx1">
                    <a:tint val="75000"/>
                  </a:schemeClr>
                </a:solidFill>
              </a:defRPr>
            </a:lvl1pPr>
          </a:lstStyle>
          <a:p>
            <a:pPr marL="0" marR="0" lvl="0" indent="0" algn="l" defTabSz="914363" rtl="0" eaLnBrk="1" fontAlgn="auto" latinLnBrk="0" hangingPunct="1">
              <a:lnSpc>
                <a:spcPct val="100000"/>
              </a:lnSpc>
              <a:spcBef>
                <a:spcPts val="0"/>
              </a:spcBef>
              <a:spcAft>
                <a:spcPts val="0"/>
              </a:spcAft>
              <a:buClrTx/>
              <a:buSzTx/>
              <a:buFontTx/>
              <a:buNone/>
              <a:tabLst/>
              <a:defRPr/>
            </a:pPr>
            <a:fld id="{ACC6DABA-E178-49C8-B135-4378B6D3DD69}" type="slidenum">
              <a:rPr kumimoji="0" lang="en-US" sz="1400" b="0" i="0" u="none" strike="noStrike" kern="1200" cap="none" spc="0" normalizeH="0" baseline="0" noProof="0" smtClean="0">
                <a:ln>
                  <a:noFill/>
                </a:ln>
                <a:solidFill>
                  <a:srgbClr val="000000"/>
                </a:solidFill>
                <a:effectLst/>
                <a:uLnTx/>
                <a:uFillTx/>
                <a:latin typeface="+mn-lt"/>
                <a:ea typeface="+mn-ea"/>
                <a:cs typeface="+mn-cs"/>
              </a:rPr>
              <a:pPr marL="0" marR="0" lvl="0" indent="0" algn="l" defTabSz="914363"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rgbClr val="000000"/>
              </a:solidFill>
              <a:effectLst/>
              <a:uLnTx/>
              <a:uFillTx/>
              <a:latin typeface="+mn-lt"/>
              <a:ea typeface="+mn-ea"/>
              <a:cs typeface="+mn-cs"/>
            </a:endParaRPr>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cSld name="Hidden Slide">
    <p:bg bwMode="black">
      <p:bgPr>
        <a:solidFill>
          <a:schemeClr val="bg1">
            <a:lumMod val="75000"/>
            <a:lumOff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82588" y="228600"/>
            <a:ext cx="8380412" cy="623248"/>
          </a:xfrm>
          <a:noFill/>
          <a:ln w="9525">
            <a:noFill/>
            <a:miter lim="800000"/>
            <a:headEnd/>
            <a:tailEnd/>
          </a:ln>
          <a:effectLst/>
        </p:spPr>
        <p:txBody>
          <a:bodyPr/>
          <a:lstStyle>
            <a:lvl1pPr algn="l" defTabSz="914363" rtl="0" eaLnBrk="1" fontAlgn="base" latinLnBrk="0" hangingPunct="1">
              <a:lnSpc>
                <a:spcPct val="90000"/>
              </a:lnSpc>
              <a:spcBef>
                <a:spcPct val="0"/>
              </a:spcBef>
              <a:spcAft>
                <a:spcPct val="0"/>
              </a:spcAft>
              <a:buNone/>
              <a:defRPr lang="en-US" sz="4000" b="0" kern="1200" cap="none" spc="-125" baseline="0" dirty="0">
                <a:ln w="3175">
                  <a:noFill/>
                </a:ln>
                <a:solidFill>
                  <a:schemeClr val="tx1"/>
                </a:solidFill>
                <a:effectLst/>
                <a:latin typeface="+mj-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1844608"/>
          </a:xfrm>
        </p:spPr>
        <p:txBody>
          <a:bodyPr/>
          <a:lstStyle>
            <a:lvl1pPr>
              <a:spcBef>
                <a:spcPts val="1167"/>
              </a:spcBef>
              <a:buFontTx/>
              <a:buBlip>
                <a:blip r:embed="rId2"/>
              </a:buBlip>
              <a:defRPr sz="2400"/>
            </a:lvl1pPr>
            <a:lvl2pPr>
              <a:spcBef>
                <a:spcPts val="1083"/>
              </a:spcBef>
              <a:buFontTx/>
              <a:buBlip>
                <a:blip r:embed="rId2"/>
              </a:buBlip>
              <a:defRPr sz="2000"/>
            </a:lvl2pPr>
            <a:lvl3pPr>
              <a:spcBef>
                <a:spcPts val="1000"/>
              </a:spcBef>
              <a:buFontTx/>
              <a:buBlip>
                <a:blip r:embed="rId2"/>
              </a:buBlip>
              <a:defRPr sz="1800"/>
            </a:lvl3pPr>
            <a:lvl4pPr>
              <a:spcBef>
                <a:spcPts val="917"/>
              </a:spcBef>
              <a:buFontTx/>
              <a:buBlip>
                <a:blip r:embed="rId2"/>
              </a:buBlip>
              <a:defRPr sz="1600"/>
            </a:lvl4pPr>
            <a:lvl5pPr>
              <a:spcBef>
                <a:spcPts val="833"/>
              </a:spcBef>
              <a:buFontTx/>
              <a:buBlip>
                <a:blip r:embed="rId2"/>
              </a:buBlip>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730044" y="1411552"/>
            <a:ext cx="7672003" cy="2053960"/>
          </a:xfrm>
        </p:spPr>
        <p:txBody>
          <a:bodyPr/>
          <a:lstStyle>
            <a:lvl1pPr>
              <a:lnSpc>
                <a:spcPct val="78000"/>
              </a:lnSpc>
              <a:defRPr/>
            </a:lvl1pPr>
            <a:lvl2pPr>
              <a:lnSpc>
                <a:spcPct val="78000"/>
              </a:lnSpc>
              <a:defRPr/>
            </a:lvl2pPr>
            <a:lvl3pPr>
              <a:lnSpc>
                <a:spcPct val="78000"/>
              </a:lnSpc>
              <a:defRPr/>
            </a:lvl3pPr>
            <a:lvl4pPr>
              <a:lnSpc>
                <a:spcPct val="78000"/>
              </a:lnSpc>
              <a:defRPr/>
            </a:lvl4pPr>
            <a:lvl5pPr>
              <a:lnSpc>
                <a:spcPct val="78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itle Placeholder 1"/>
          <p:cNvSpPr>
            <a:spLocks noGrp="1"/>
          </p:cNvSpPr>
          <p:nvPr>
            <p:ph type="title"/>
          </p:nvPr>
        </p:nvSpPr>
        <p:spPr>
          <a:xfrm>
            <a:off x="387054" y="152400"/>
            <a:ext cx="8375946" cy="609398"/>
          </a:xfrm>
          <a:prstGeom prst="rect">
            <a:avLst/>
          </a:prstGeom>
        </p:spPr>
        <p:txBody>
          <a:bodyPr vert="horz" wrap="square" lIns="0" tIns="0" rIns="0" bIns="0" rtlCol="0" anchor="t">
            <a:spAutoFit/>
          </a:bodyPr>
          <a:lstStyle>
            <a:lvl1pPr>
              <a:defRPr/>
            </a:lvl1pPr>
          </a:lstStyle>
          <a:p>
            <a:r>
              <a:rPr lang="en-US" smtClean="0"/>
              <a:t>Click to edit Master title style</a:t>
            </a:r>
            <a:endParaRPr lang="en-US" dirty="0"/>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Developer Co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smtClean="0"/>
              <a:t>Use for CURRENT Software Code</a:t>
            </a:r>
            <a:endParaRPr lang="en-US" dirty="0"/>
          </a:p>
        </p:txBody>
      </p:sp>
      <p:sp>
        <p:nvSpPr>
          <p:cNvPr id="6" name="Text Placeholder 5"/>
          <p:cNvSpPr>
            <a:spLocks noGrp="1"/>
          </p:cNvSpPr>
          <p:nvPr>
            <p:ph type="body" sz="quarter" idx="10"/>
          </p:nvPr>
        </p:nvSpPr>
        <p:spPr>
          <a:xfrm>
            <a:off x="576072" y="1463040"/>
            <a:ext cx="8001000" cy="1602939"/>
          </a:xfrm>
        </p:spPr>
        <p:txBody>
          <a:bodyPr/>
          <a:lstStyle>
            <a:lvl1pPr>
              <a:lnSpc>
                <a:spcPct val="78000"/>
              </a:lnSpc>
              <a:defRPr/>
            </a:lvl1pPr>
            <a:lvl2pPr>
              <a:lnSpc>
                <a:spcPct val="78000"/>
              </a:lnSpc>
              <a:defRPr/>
            </a:lvl2pPr>
            <a:lvl3pPr>
              <a:lnSpc>
                <a:spcPct val="78000"/>
              </a:lnSpc>
              <a:defRPr/>
            </a:lvl3pPr>
            <a:lvl4pPr>
              <a:lnSpc>
                <a:spcPct val="78000"/>
              </a:lnSpc>
              <a:defRPr/>
            </a:lvl4pPr>
            <a:lvl5pPr>
              <a:lnSpc>
                <a:spcPct val="78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29663" y="1416051"/>
            <a:ext cx="7681913" cy="1523495"/>
          </a:xfrm>
        </p:spPr>
        <p:txBody>
          <a:bodyPr anchor="ctr">
            <a:noAutofit/>
          </a:bodyPr>
          <a:lstStyle>
            <a:lvl1pPr>
              <a:lnSpc>
                <a:spcPct val="90000"/>
              </a:lnSpc>
              <a:defRPr sz="4800">
                <a:solidFill>
                  <a:schemeClr val="tx1"/>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729663" y="3657601"/>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5" name="Slide Number Placeholder 6"/>
          <p:cNvSpPr txBox="1">
            <a:spLocks/>
          </p:cNvSpPr>
          <p:nvPr/>
        </p:nvSpPr>
        <p:spPr>
          <a:xfrm>
            <a:off x="95275" y="6400801"/>
            <a:ext cx="2132964" cy="365125"/>
          </a:xfrm>
          <a:prstGeom prst="rect">
            <a:avLst/>
          </a:prstGeom>
        </p:spPr>
        <p:txBody>
          <a:bodyPr vert="horz" lIns="0" tIns="0" rIns="0" bIns="0" rtlCol="0" anchor="b" anchorCtr="0"/>
          <a:lstStyle>
            <a:lvl1pPr algn="r">
              <a:defRPr sz="1200">
                <a:solidFill>
                  <a:schemeClr val="tx1">
                    <a:tint val="75000"/>
                  </a:schemeClr>
                </a:solidFill>
              </a:defRPr>
            </a:lvl1pPr>
          </a:lstStyle>
          <a:p>
            <a:pPr marL="0" marR="0" lvl="0" indent="0" algn="l" defTabSz="914363" rtl="0" eaLnBrk="1" fontAlgn="auto" latinLnBrk="0" hangingPunct="1">
              <a:lnSpc>
                <a:spcPct val="100000"/>
              </a:lnSpc>
              <a:spcBef>
                <a:spcPts val="0"/>
              </a:spcBef>
              <a:spcAft>
                <a:spcPts val="0"/>
              </a:spcAft>
              <a:buClrTx/>
              <a:buSzTx/>
              <a:buFontTx/>
              <a:buNone/>
              <a:tabLst/>
              <a:defRPr/>
            </a:pPr>
            <a:fld id="{ACC6DABA-E178-49C8-B135-4378B6D3DD69}" type="slidenum">
              <a:rPr kumimoji="0" lang="en-US" sz="1400" b="0" i="0" u="none" strike="noStrike" kern="1200" cap="none" spc="0" normalizeH="0" baseline="0" noProof="0" smtClean="0">
                <a:ln>
                  <a:noFill/>
                </a:ln>
                <a:solidFill>
                  <a:srgbClr val="F4C19A"/>
                </a:solidFill>
                <a:effectLst/>
                <a:uLnTx/>
                <a:uFillTx/>
                <a:latin typeface="+mn-lt"/>
                <a:ea typeface="+mn-ea"/>
                <a:cs typeface="+mn-cs"/>
              </a:rPr>
              <a:pPr marL="0" marR="0" lvl="0" indent="0" algn="l" defTabSz="914363"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rgbClr val="F4C19A"/>
              </a:solidFill>
              <a:effectLst/>
              <a:uLnTx/>
              <a:uFillTx/>
              <a:latin typeface="+mn-lt"/>
              <a:ea typeface="+mn-ea"/>
              <a:cs typeface="+mn-cs"/>
            </a:endParaRPr>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1_Demo, Video etc. &quot;special&quot; slid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70013" y="381506"/>
            <a:ext cx="6994362" cy="1523494"/>
          </a:xfrm>
        </p:spPr>
        <p:txBody>
          <a:bodyPr anchor="b" anchorCtr="0">
            <a:noAutofit/>
          </a:bodyPr>
          <a:lstStyle>
            <a:lvl1pPr>
              <a:lnSpc>
                <a:spcPct val="90000"/>
              </a:lnSpc>
              <a:defRPr sz="48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0013" y="3657601"/>
            <a:ext cx="6994362"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1370012" y="1905000"/>
            <a:ext cx="6994950" cy="1384994"/>
          </a:xfrm>
          <a:scene3d>
            <a:camera prst="orthographicFront"/>
            <a:lightRig rig="contrasting" dir="t"/>
          </a:scene3d>
          <a:sp3d/>
        </p:spPr>
        <p:txBody>
          <a:bodyPr anchor="t" anchorCtr="0">
            <a:noAutofit/>
            <a:sp3d extrusionH="57150">
              <a:bevelT w="19050" h="31750"/>
              <a:contourClr>
                <a:srgbClr val="CCFF99"/>
              </a:contourClr>
            </a:sp3d>
          </a:bodyPr>
          <a:lstStyle>
            <a:lvl1pPr marL="0" indent="0" algn="l">
              <a:buFont typeface="Arial" pitchFamily="34" charset="0"/>
              <a:buNone/>
              <a:defRPr kumimoji="0" lang="en-US" sz="10000" b="0" i="0" u="none" strike="noStrike" kern="1200" cap="none" spc="-500" normalizeH="0" baseline="0" noProof="0" dirty="0" smtClean="0">
                <a:ln w="11430"/>
                <a:gradFill flip="none" rotWithShape="1">
                  <a:gsLst>
                    <a:gs pos="0">
                      <a:srgbClr val="FFFFFF"/>
                    </a:gs>
                    <a:gs pos="28000">
                      <a:srgbClr val="F6C9A8"/>
                    </a:gs>
                    <a:gs pos="62000">
                      <a:srgbClr val="ED9655"/>
                    </a:gs>
                    <a:gs pos="88000">
                      <a:srgbClr val="EA883E"/>
                    </a:gs>
                  </a:gsLst>
                  <a:lin ang="5400000" scaled="1"/>
                  <a:tileRect/>
                </a:gradFill>
                <a:effectLst/>
                <a:uLnTx/>
                <a:uFillTx/>
                <a:latin typeface="Calibri" pitchFamily="34" charset="0"/>
                <a:ea typeface="+mn-ea"/>
                <a:cs typeface="+mn-cs"/>
              </a:defRPr>
            </a:lvl1pPr>
          </a:lstStyle>
          <a:p>
            <a:pPr lvl="0"/>
            <a:r>
              <a:rPr lang="en-US" dirty="0" smtClean="0"/>
              <a:t>click to…</a:t>
            </a:r>
          </a:p>
        </p:txBody>
      </p:sp>
      <p:sp>
        <p:nvSpPr>
          <p:cNvPr id="5" name="Slide Number Placeholder 6"/>
          <p:cNvSpPr txBox="1">
            <a:spLocks/>
          </p:cNvSpPr>
          <p:nvPr/>
        </p:nvSpPr>
        <p:spPr>
          <a:xfrm>
            <a:off x="95275" y="6400801"/>
            <a:ext cx="2132964" cy="365125"/>
          </a:xfrm>
          <a:prstGeom prst="rect">
            <a:avLst/>
          </a:prstGeom>
        </p:spPr>
        <p:txBody>
          <a:bodyPr vert="horz" lIns="0" tIns="0" rIns="0" bIns="0" rtlCol="0" anchor="b" anchorCtr="0"/>
          <a:lstStyle>
            <a:lvl1pPr algn="r">
              <a:defRPr sz="1200">
                <a:solidFill>
                  <a:schemeClr val="tx1">
                    <a:tint val="75000"/>
                  </a:schemeClr>
                </a:solidFill>
              </a:defRPr>
            </a:lvl1pPr>
          </a:lstStyle>
          <a:p>
            <a:pPr marL="0" marR="0" lvl="0" indent="0" algn="l" defTabSz="914363" rtl="0" eaLnBrk="1" fontAlgn="auto" latinLnBrk="0" hangingPunct="1">
              <a:lnSpc>
                <a:spcPct val="100000"/>
              </a:lnSpc>
              <a:spcBef>
                <a:spcPts val="0"/>
              </a:spcBef>
              <a:spcAft>
                <a:spcPts val="0"/>
              </a:spcAft>
              <a:buClrTx/>
              <a:buSzTx/>
              <a:buFontTx/>
              <a:buNone/>
              <a:tabLst/>
              <a:defRPr/>
            </a:pPr>
            <a:fld id="{ACC6DABA-E178-49C8-B135-4378B6D3DD69}" type="slidenum">
              <a:rPr kumimoji="0" lang="en-US" sz="1400" b="0" i="0" u="none" strike="noStrike" kern="1200" cap="none" spc="0" normalizeH="0" baseline="0" noProof="0" smtClean="0">
                <a:ln>
                  <a:noFill/>
                </a:ln>
                <a:solidFill>
                  <a:srgbClr val="F2B486"/>
                </a:solidFill>
                <a:effectLst/>
                <a:uLnTx/>
                <a:uFillTx/>
                <a:latin typeface="+mn-lt"/>
                <a:ea typeface="+mn-ea"/>
                <a:cs typeface="+mn-cs"/>
              </a:rPr>
              <a:pPr marL="0" marR="0" lvl="0" indent="0" algn="l" defTabSz="914363"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rgbClr val="F2B486"/>
              </a:solidFill>
              <a:effectLst/>
              <a:uLnTx/>
              <a:uFillTx/>
              <a:latin typeface="+mn-lt"/>
              <a:ea typeface="+mn-ea"/>
              <a:cs typeface="+mn-cs"/>
            </a:endParaRPr>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6"/>
          <p:cNvSpPr txBox="1">
            <a:spLocks/>
          </p:cNvSpPr>
          <p:nvPr/>
        </p:nvSpPr>
        <p:spPr>
          <a:xfrm>
            <a:off x="95275" y="6400801"/>
            <a:ext cx="2132964" cy="365125"/>
          </a:xfrm>
          <a:prstGeom prst="rect">
            <a:avLst/>
          </a:prstGeom>
        </p:spPr>
        <p:txBody>
          <a:bodyPr vert="horz" lIns="0" tIns="0" rIns="0" bIns="0" rtlCol="0" anchor="b" anchorCtr="0"/>
          <a:lstStyle>
            <a:lvl1pPr algn="r">
              <a:defRPr sz="1200">
                <a:solidFill>
                  <a:schemeClr val="tx1">
                    <a:tint val="75000"/>
                  </a:schemeClr>
                </a:solidFill>
              </a:defRPr>
            </a:lvl1pPr>
          </a:lstStyle>
          <a:p>
            <a:pPr marL="0" marR="0" lvl="0" indent="0" algn="l" defTabSz="914363" rtl="0" eaLnBrk="1" fontAlgn="auto" latinLnBrk="0" hangingPunct="1">
              <a:lnSpc>
                <a:spcPct val="100000"/>
              </a:lnSpc>
              <a:spcBef>
                <a:spcPts val="0"/>
              </a:spcBef>
              <a:spcAft>
                <a:spcPts val="0"/>
              </a:spcAft>
              <a:buClrTx/>
              <a:buSzTx/>
              <a:buFontTx/>
              <a:buNone/>
              <a:tabLst/>
              <a:defRPr/>
            </a:pPr>
            <a:fld id="{ACC6DABA-E178-49C8-B135-4378B6D3DD69}" type="slidenum">
              <a:rPr kumimoji="0" lang="en-US" sz="14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l" defTabSz="914363"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Content Placeholder 2"/>
          <p:cNvSpPr>
            <a:spLocks noGrp="1"/>
          </p:cNvSpPr>
          <p:nvPr>
            <p:ph sz="half" idx="1"/>
          </p:nvPr>
        </p:nvSpPr>
        <p:spPr>
          <a:xfrm>
            <a:off x="381001"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txBox="1">
            <a:spLocks/>
          </p:cNvSpPr>
          <p:nvPr/>
        </p:nvSpPr>
        <p:spPr>
          <a:xfrm>
            <a:off x="95275" y="6400801"/>
            <a:ext cx="2132964" cy="365125"/>
          </a:xfrm>
          <a:prstGeom prst="rect">
            <a:avLst/>
          </a:prstGeom>
        </p:spPr>
        <p:txBody>
          <a:bodyPr vert="horz" lIns="0" tIns="0" rIns="0" bIns="0" rtlCol="0" anchor="b" anchorCtr="0"/>
          <a:lstStyle>
            <a:lvl1pPr algn="r">
              <a:defRPr sz="1200">
                <a:solidFill>
                  <a:schemeClr val="tx1">
                    <a:tint val="75000"/>
                  </a:schemeClr>
                </a:solidFill>
              </a:defRPr>
            </a:lvl1pPr>
          </a:lstStyle>
          <a:p>
            <a:pPr marL="0" marR="0" lvl="0" indent="0" algn="l" defTabSz="914363" rtl="0" eaLnBrk="1" fontAlgn="auto" latinLnBrk="0" hangingPunct="1">
              <a:lnSpc>
                <a:spcPct val="100000"/>
              </a:lnSpc>
              <a:spcBef>
                <a:spcPts val="0"/>
              </a:spcBef>
              <a:spcAft>
                <a:spcPts val="0"/>
              </a:spcAft>
              <a:buClrTx/>
              <a:buSzTx/>
              <a:buFontTx/>
              <a:buNone/>
              <a:tabLst/>
              <a:defRPr/>
            </a:pPr>
            <a:fld id="{ACC6DABA-E178-49C8-B135-4378B6D3DD69}" type="slidenum">
              <a:rPr kumimoji="0" lang="en-US" sz="14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l" defTabSz="914363"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1" y="1411554"/>
            <a:ext cx="4114800" cy="346249"/>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1000"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2" y="1411554"/>
            <a:ext cx="4117019" cy="346249"/>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6"/>
          <p:cNvSpPr txBox="1">
            <a:spLocks/>
          </p:cNvSpPr>
          <p:nvPr/>
        </p:nvSpPr>
        <p:spPr>
          <a:xfrm>
            <a:off x="95275" y="6400801"/>
            <a:ext cx="2132964" cy="365125"/>
          </a:xfrm>
          <a:prstGeom prst="rect">
            <a:avLst/>
          </a:prstGeom>
        </p:spPr>
        <p:txBody>
          <a:bodyPr vert="horz" lIns="0" tIns="0" rIns="0" bIns="0" rtlCol="0" anchor="b" anchorCtr="0"/>
          <a:lstStyle>
            <a:lvl1pPr algn="r">
              <a:defRPr sz="1200">
                <a:solidFill>
                  <a:schemeClr val="tx1">
                    <a:tint val="75000"/>
                  </a:schemeClr>
                </a:solidFill>
              </a:defRPr>
            </a:lvl1pPr>
          </a:lstStyle>
          <a:p>
            <a:pPr marL="0" marR="0" lvl="0" indent="0" algn="l" defTabSz="914363" rtl="0" eaLnBrk="1" fontAlgn="auto" latinLnBrk="0" hangingPunct="1">
              <a:lnSpc>
                <a:spcPct val="100000"/>
              </a:lnSpc>
              <a:spcBef>
                <a:spcPts val="0"/>
              </a:spcBef>
              <a:spcAft>
                <a:spcPts val="0"/>
              </a:spcAft>
              <a:buClrTx/>
              <a:buSzTx/>
              <a:buFontTx/>
              <a:buNone/>
              <a:tabLst/>
              <a:defRPr/>
            </a:pPr>
            <a:fld id="{ACC6DABA-E178-49C8-B135-4378B6D3DD69}" type="slidenum">
              <a:rPr kumimoji="0" lang="en-US" sz="14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l" defTabSz="914363"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5" name="Slide Number Placeholder 6"/>
          <p:cNvSpPr txBox="1">
            <a:spLocks/>
          </p:cNvSpPr>
          <p:nvPr/>
        </p:nvSpPr>
        <p:spPr>
          <a:xfrm>
            <a:off x="95275" y="6400801"/>
            <a:ext cx="2132964" cy="365125"/>
          </a:xfrm>
          <a:prstGeom prst="rect">
            <a:avLst/>
          </a:prstGeom>
        </p:spPr>
        <p:txBody>
          <a:bodyPr vert="horz" lIns="0" tIns="0" rIns="0" bIns="0" rtlCol="0" anchor="b" anchorCtr="0"/>
          <a:lstStyle>
            <a:lvl1pPr algn="r">
              <a:defRPr sz="1200">
                <a:solidFill>
                  <a:schemeClr val="tx1">
                    <a:tint val="75000"/>
                  </a:schemeClr>
                </a:solidFill>
              </a:defRPr>
            </a:lvl1pPr>
          </a:lstStyle>
          <a:p>
            <a:pPr marL="0" marR="0" lvl="0" indent="0" algn="l" defTabSz="914363" rtl="0" eaLnBrk="1" fontAlgn="auto" latinLnBrk="0" hangingPunct="1">
              <a:lnSpc>
                <a:spcPct val="100000"/>
              </a:lnSpc>
              <a:spcBef>
                <a:spcPts val="0"/>
              </a:spcBef>
              <a:spcAft>
                <a:spcPts val="0"/>
              </a:spcAft>
              <a:buClrTx/>
              <a:buSzTx/>
              <a:buFontTx/>
              <a:buNone/>
              <a:tabLst/>
              <a:defRPr/>
            </a:pPr>
            <a:fld id="{ACC6DABA-E178-49C8-B135-4378B6D3DD69}" type="slidenum">
              <a:rPr kumimoji="0" lang="en-US" sz="14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l" defTabSz="914363"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Light background developer code">
    <p:spTree>
      <p:nvGrpSpPr>
        <p:cNvPr id="1" name=""/>
        <p:cNvGrpSpPr/>
        <p:nvPr/>
      </p:nvGrpSpPr>
      <p:grpSpPr>
        <a:xfrm>
          <a:off x="0" y="0"/>
          <a:ext cx="0" cy="0"/>
          <a:chOff x="0" y="0"/>
          <a:chExt cx="0" cy="0"/>
        </a:xfrm>
      </p:grpSpPr>
      <p:pic>
        <p:nvPicPr>
          <p:cNvPr id="8" name="Picture 7" descr="white-orange shape for code slide.png"/>
          <p:cNvPicPr>
            <a:picLocks noChangeAspect="1"/>
          </p:cNvPicPr>
          <p:nvPr/>
        </p:nvPicPr>
        <p:blipFill>
          <a:blip r:embed="rId2"/>
          <a:stretch>
            <a:fillRect/>
          </a:stretch>
        </p:blipFill>
        <p:spPr bwMode="white">
          <a:xfrm>
            <a:off x="0" y="0"/>
            <a:ext cx="9144000" cy="6858000"/>
          </a:xfrm>
          <a:prstGeom prst="rect">
            <a:avLst/>
          </a:prstGeom>
        </p:spPr>
      </p:pic>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7" name="Text Placeholder 6"/>
          <p:cNvSpPr>
            <a:spLocks noGrp="1"/>
          </p:cNvSpPr>
          <p:nvPr>
            <p:ph type="body" sz="quarter" idx="10"/>
          </p:nvPr>
        </p:nvSpPr>
        <p:spPr>
          <a:xfrm>
            <a:off x="387055" y="1572364"/>
            <a:ext cx="8346073" cy="1698927"/>
          </a:xfrm>
        </p:spPr>
        <p:txBody>
          <a:bodyPr/>
          <a:lstStyle>
            <a:lvl1pPr marL="0" indent="0">
              <a:lnSpc>
                <a:spcPct val="80000"/>
              </a:lnSpc>
              <a:buFontTx/>
              <a:buNone/>
              <a:defRPr sz="2800" b="0">
                <a:solidFill>
                  <a:srgbClr val="000000"/>
                </a:solidFill>
                <a:latin typeface="Consolas" pitchFamily="49" charset="0"/>
                <a:cs typeface="Courier New" pitchFamily="49" charset="0"/>
              </a:defRPr>
            </a:lvl1pPr>
            <a:lvl2pPr marL="457200" indent="6350">
              <a:lnSpc>
                <a:spcPct val="80000"/>
              </a:lnSpc>
              <a:buFontTx/>
              <a:buNone/>
              <a:defRPr sz="2400" b="0">
                <a:solidFill>
                  <a:srgbClr val="000000"/>
                </a:solidFill>
                <a:latin typeface="Consolas" pitchFamily="49" charset="0"/>
                <a:cs typeface="Courier New" pitchFamily="49" charset="0"/>
              </a:defRPr>
            </a:lvl2pPr>
            <a:lvl3pPr marL="796925" indent="0">
              <a:lnSpc>
                <a:spcPct val="80000"/>
              </a:lnSpc>
              <a:buFontTx/>
              <a:buNone/>
              <a:defRPr sz="2000" b="0">
                <a:solidFill>
                  <a:srgbClr val="000000"/>
                </a:solidFill>
                <a:latin typeface="Consolas" pitchFamily="49" charset="0"/>
                <a:cs typeface="Courier New" pitchFamily="49" charset="0"/>
              </a:defRPr>
            </a:lvl3pPr>
            <a:lvl4pPr marL="1147763" indent="20638">
              <a:lnSpc>
                <a:spcPct val="80000"/>
              </a:lnSpc>
              <a:buFontTx/>
              <a:buNone/>
              <a:defRPr sz="2000" b="0">
                <a:solidFill>
                  <a:srgbClr val="000000"/>
                </a:solidFill>
                <a:latin typeface="Consolas" pitchFamily="49" charset="0"/>
                <a:cs typeface="Courier New" pitchFamily="49" charset="0"/>
              </a:defRPr>
            </a:lvl4pPr>
            <a:lvl5pPr marL="1489075" indent="0">
              <a:lnSpc>
                <a:spcPct val="80000"/>
              </a:lnSpc>
              <a:buFontTx/>
              <a:buNone/>
              <a:defRPr sz="2000" b="0">
                <a:solidFill>
                  <a:srgbClr val="000000"/>
                </a:solidFill>
                <a:latin typeface="Consolas" pitchFamily="49" charset="0"/>
                <a:cs typeface="Courier New" pitchFamily="49"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Slide Number Placeholder 6"/>
          <p:cNvSpPr txBox="1">
            <a:spLocks/>
          </p:cNvSpPr>
          <p:nvPr/>
        </p:nvSpPr>
        <p:spPr>
          <a:xfrm>
            <a:off x="95275" y="6400801"/>
            <a:ext cx="2132964" cy="365125"/>
          </a:xfrm>
          <a:prstGeom prst="rect">
            <a:avLst/>
          </a:prstGeom>
        </p:spPr>
        <p:txBody>
          <a:bodyPr vert="horz" lIns="0" tIns="0" rIns="0" bIns="0" rtlCol="0" anchor="b" anchorCtr="0"/>
          <a:lstStyle>
            <a:lvl1pPr algn="r">
              <a:defRPr sz="1200">
                <a:solidFill>
                  <a:schemeClr val="tx1">
                    <a:tint val="75000"/>
                  </a:schemeClr>
                </a:solidFill>
              </a:defRPr>
            </a:lvl1pPr>
          </a:lstStyle>
          <a:p>
            <a:pPr marL="0" marR="0" lvl="0" indent="0" algn="l" defTabSz="914363" rtl="0" eaLnBrk="1" fontAlgn="auto" latinLnBrk="0" hangingPunct="1">
              <a:lnSpc>
                <a:spcPct val="100000"/>
              </a:lnSpc>
              <a:spcBef>
                <a:spcPts val="0"/>
              </a:spcBef>
              <a:spcAft>
                <a:spcPts val="0"/>
              </a:spcAft>
              <a:buClrTx/>
              <a:buSzTx/>
              <a:buFontTx/>
              <a:buNone/>
              <a:tabLst/>
              <a:defRPr/>
            </a:pPr>
            <a:fld id="{ACC6DABA-E178-49C8-B135-4378B6D3DD69}" type="slidenum">
              <a:rPr kumimoji="0" lang="en-US" sz="14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l" defTabSz="914363"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6"/>
          <p:cNvSpPr txBox="1">
            <a:spLocks/>
          </p:cNvSpPr>
          <p:nvPr/>
        </p:nvSpPr>
        <p:spPr>
          <a:xfrm>
            <a:off x="95275" y="6400801"/>
            <a:ext cx="2132964" cy="365125"/>
          </a:xfrm>
          <a:prstGeom prst="rect">
            <a:avLst/>
          </a:prstGeom>
        </p:spPr>
        <p:txBody>
          <a:bodyPr vert="horz" lIns="0" tIns="0" rIns="0" bIns="0" rtlCol="0" anchor="b" anchorCtr="0"/>
          <a:lstStyle>
            <a:lvl1pPr algn="r">
              <a:defRPr sz="1200">
                <a:solidFill>
                  <a:schemeClr val="tx1">
                    <a:tint val="75000"/>
                  </a:schemeClr>
                </a:solidFill>
              </a:defRPr>
            </a:lvl1pPr>
          </a:lstStyle>
          <a:p>
            <a:pPr marL="0" marR="0" lvl="0" indent="0" algn="l" defTabSz="914363" rtl="0" eaLnBrk="1" fontAlgn="auto" latinLnBrk="0" hangingPunct="1">
              <a:lnSpc>
                <a:spcPct val="100000"/>
              </a:lnSpc>
              <a:spcBef>
                <a:spcPts val="0"/>
              </a:spcBef>
              <a:spcAft>
                <a:spcPts val="0"/>
              </a:spcAft>
              <a:buClrTx/>
              <a:buSzTx/>
              <a:buFontTx/>
              <a:buNone/>
              <a:tabLst/>
              <a:defRPr/>
            </a:pPr>
            <a:fld id="{ACC6DABA-E178-49C8-B135-4378B6D3DD69}" type="slidenum">
              <a:rPr kumimoji="0" lang="en-US" sz="14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l" defTabSz="914363"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9">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7054" y="228600"/>
            <a:ext cx="8375946"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7054" y="1420814"/>
            <a:ext cx="8375946" cy="2128031"/>
          </a:xfrm>
          <a:prstGeom prst="rect">
            <a:avLst/>
          </a:prstGeom>
        </p:spPr>
        <p:txBody>
          <a:bodyPr vert="horz" wrap="square"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2" r:id="rId16"/>
    <p:sldLayoutId id="2147483744" r:id="rId17"/>
  </p:sldLayoutIdLst>
  <p:transition>
    <p:fade/>
  </p:transition>
  <p:txStyles>
    <p:titleStyle>
      <a:lvl1pPr algn="l" defTabSz="914363" rtl="0" eaLnBrk="1" latinLnBrk="0" hangingPunct="1">
        <a:lnSpc>
          <a:spcPct val="90000"/>
        </a:lnSpc>
        <a:spcBef>
          <a:spcPct val="0"/>
        </a:spcBef>
        <a:buNone/>
        <a:defRPr lang="en-US" sz="4800" b="0" kern="1200" cap="none" spc="-100" baseline="0" dirty="0" smtClean="0">
          <a:ln w="3175">
            <a:noFill/>
          </a:ln>
          <a:solidFill>
            <a:schemeClr val="tx1"/>
          </a:solidFill>
          <a:effectLst/>
          <a:latin typeface="Calibri" pitchFamily="34" charset="0"/>
          <a:ea typeface="+mn-ea"/>
          <a:cs typeface="Arial" charset="0"/>
        </a:defRPr>
      </a:lvl1pPr>
    </p:titleStyle>
    <p:bodyStyle>
      <a:lvl1pPr marL="463550" indent="-463550" algn="l" defTabSz="914363" rtl="0" eaLnBrk="1" latinLnBrk="0" hangingPunct="1">
        <a:lnSpc>
          <a:spcPct val="90000"/>
        </a:lnSpc>
        <a:spcBef>
          <a:spcPct val="20000"/>
        </a:spcBef>
        <a:buSzPct val="120000"/>
        <a:buFontTx/>
        <a:buBlip>
          <a:blip r:embed="rId20"/>
        </a:buBlip>
        <a:defRPr sz="3200" kern="1200">
          <a:solidFill>
            <a:schemeClr val="tx1"/>
          </a:solidFill>
          <a:latin typeface="Calibri" pitchFamily="34" charset="0"/>
          <a:ea typeface="+mn-ea"/>
          <a:cs typeface="+mn-cs"/>
        </a:defRPr>
      </a:lvl1pPr>
      <a:lvl2pPr marL="833438" indent="-369888" algn="l" defTabSz="914363" rtl="0" eaLnBrk="1" latinLnBrk="0" hangingPunct="1">
        <a:lnSpc>
          <a:spcPct val="90000"/>
        </a:lnSpc>
        <a:spcBef>
          <a:spcPct val="20000"/>
        </a:spcBef>
        <a:buFontTx/>
        <a:buBlip>
          <a:blip r:embed="rId20"/>
        </a:buBlip>
        <a:defRPr sz="2800" kern="1200">
          <a:solidFill>
            <a:schemeClr val="tx1"/>
          </a:solidFill>
          <a:latin typeface="Calibri" pitchFamily="34" charset="0"/>
          <a:ea typeface="+mn-ea"/>
          <a:cs typeface="+mn-cs"/>
        </a:defRPr>
      </a:lvl2pPr>
      <a:lvl3pPr marL="1168400" indent="-346075" algn="l" defTabSz="914363" rtl="0" eaLnBrk="1" latinLnBrk="0" hangingPunct="1">
        <a:lnSpc>
          <a:spcPct val="90000"/>
        </a:lnSpc>
        <a:spcBef>
          <a:spcPct val="20000"/>
        </a:spcBef>
        <a:buFontTx/>
        <a:buBlip>
          <a:blip r:embed="rId20"/>
        </a:buBlip>
        <a:defRPr sz="2400" kern="1200">
          <a:solidFill>
            <a:schemeClr val="tx1"/>
          </a:solidFill>
          <a:latin typeface="Calibri" pitchFamily="34" charset="0"/>
          <a:ea typeface="+mn-ea"/>
          <a:cs typeface="+mn-cs"/>
        </a:defRPr>
      </a:lvl3pPr>
      <a:lvl4pPr marL="1516063" indent="-347663" algn="l" defTabSz="914363" rtl="0" eaLnBrk="1" latinLnBrk="0" hangingPunct="1">
        <a:lnSpc>
          <a:spcPct val="90000"/>
        </a:lnSpc>
        <a:spcBef>
          <a:spcPct val="20000"/>
        </a:spcBef>
        <a:buFontTx/>
        <a:buBlip>
          <a:blip r:embed="rId20"/>
        </a:buBlip>
        <a:defRPr sz="2400" kern="1200">
          <a:solidFill>
            <a:schemeClr val="tx1"/>
          </a:solidFill>
          <a:latin typeface="Calibri" pitchFamily="34" charset="0"/>
          <a:ea typeface="+mn-ea"/>
          <a:cs typeface="+mn-cs"/>
        </a:defRPr>
      </a:lvl4pPr>
      <a:lvl5pPr marL="1852613" indent="-325438" algn="l" defTabSz="914363" rtl="0" eaLnBrk="1" latinLnBrk="0" hangingPunct="1">
        <a:lnSpc>
          <a:spcPct val="90000"/>
        </a:lnSpc>
        <a:spcBef>
          <a:spcPct val="20000"/>
        </a:spcBef>
        <a:buFontTx/>
        <a:buBlip>
          <a:blip r:embed="rId20"/>
        </a:buBlip>
        <a:defRPr sz="2400" kern="1200">
          <a:solidFill>
            <a:schemeClr val="tx1"/>
          </a:solidFill>
          <a:latin typeface="Calibri" pitchFamily="34" charset="0"/>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Microsoft .NET Services</a:t>
            </a:r>
            <a:br>
              <a:rPr smtClean="0"/>
            </a:br>
            <a:r>
              <a:rPr smtClean="0"/>
              <a:t>A Closer Look</a:t>
            </a:r>
            <a:endParaRPr lang="en-US" dirty="0"/>
          </a:p>
        </p:txBody>
      </p:sp>
      <p:sp>
        <p:nvSpPr>
          <p:cNvPr id="3" name="Subtitle 2"/>
          <p:cNvSpPr>
            <a:spLocks noGrp="1"/>
          </p:cNvSpPr>
          <p:nvPr>
            <p:ph type="subTitle" idx="1"/>
          </p:nvPr>
        </p:nvSpPr>
        <p:spPr/>
        <p:txBody>
          <a:bodyPr/>
          <a:lstStyle/>
          <a:p>
            <a:r>
              <a:rPr lang="en-US" dirty="0" smtClean="0"/>
              <a:t>Clemens Vasters</a:t>
            </a:r>
          </a:p>
          <a:p>
            <a:r>
              <a:rPr lang="en-US" dirty="0" smtClean="0"/>
              <a:t>Technical Lead</a:t>
            </a:r>
          </a:p>
          <a:p>
            <a:r>
              <a:rPr lang="en-US" dirty="0" smtClean="0"/>
              <a:t>Microsoft Corporation</a:t>
            </a:r>
            <a:endParaRPr lang="en-US"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t>Canonical Form of </a:t>
            </a:r>
            <a:r>
              <a:rPr lang="en-US" baseline="0" smtClean="0"/>
              <a:t>URI Projections</a:t>
            </a:r>
            <a:endParaRPr lang="en-US" dirty="0"/>
          </a:p>
        </p:txBody>
      </p:sp>
      <p:sp>
        <p:nvSpPr>
          <p:cNvPr id="3" name="Content Placeholder 2"/>
          <p:cNvSpPr>
            <a:spLocks noGrp="1"/>
          </p:cNvSpPr>
          <p:nvPr>
            <p:ph idx="1"/>
          </p:nvPr>
        </p:nvSpPr>
        <p:spPr>
          <a:xfrm>
            <a:off x="457200" y="1219200"/>
            <a:ext cx="8229600" cy="533399"/>
          </a:xfrm>
          <a:noFill/>
          <a:ln>
            <a:noFill/>
          </a:ln>
        </p:spPr>
        <p:txBody>
          <a:bodyPr>
            <a:normAutofit/>
          </a:bodyPr>
          <a:lstStyle/>
          <a:p>
            <a:pPr algn="ctr">
              <a:buNone/>
            </a:pPr>
            <a:r>
              <a:rPr lang="en-US" dirty="0" smtClean="0"/>
              <a:t>scheme://</a:t>
            </a:r>
            <a:r>
              <a:rPr lang="en-US" u="sng" dirty="0" smtClean="0">
                <a:solidFill>
                  <a:schemeClr val="accent2">
                    <a:lumMod val="60000"/>
                    <a:lumOff val="40000"/>
                  </a:schemeClr>
                </a:solidFill>
              </a:rPr>
              <a:t>naming-scope</a:t>
            </a:r>
            <a:r>
              <a:rPr lang="en-US" dirty="0" smtClean="0"/>
              <a:t>/</a:t>
            </a:r>
            <a:r>
              <a:rPr lang="en-US" u="sng" dirty="0" smtClean="0">
                <a:solidFill>
                  <a:schemeClr val="accent2">
                    <a:lumMod val="20000"/>
                    <a:lumOff val="80000"/>
                  </a:schemeClr>
                </a:solidFill>
              </a:rPr>
              <a:t>name</a:t>
            </a:r>
            <a:r>
              <a:rPr lang="en-US" dirty="0" smtClean="0"/>
              <a:t>/</a:t>
            </a:r>
            <a:r>
              <a:rPr lang="en-US" u="sng" dirty="0" smtClean="0">
                <a:solidFill>
                  <a:schemeClr val="accent3">
                    <a:lumMod val="60000"/>
                    <a:lumOff val="40000"/>
                  </a:schemeClr>
                </a:solidFill>
              </a:rPr>
              <a:t>name</a:t>
            </a:r>
            <a:endParaRPr lang="en-US" u="sng" dirty="0">
              <a:solidFill>
                <a:schemeClr val="accent3">
                  <a:lumMod val="60000"/>
                  <a:lumOff val="40000"/>
                </a:schemeClr>
              </a:solidFill>
            </a:endParaRPr>
          </a:p>
        </p:txBody>
      </p:sp>
      <p:sp>
        <p:nvSpPr>
          <p:cNvPr id="4" name="Oval 3"/>
          <p:cNvSpPr/>
          <p:nvPr/>
        </p:nvSpPr>
        <p:spPr>
          <a:xfrm>
            <a:off x="1752600" y="3162300"/>
            <a:ext cx="685800" cy="685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t>Root</a:t>
            </a:r>
            <a:endParaRPr lang="en-US" sz="1100" b="1" dirty="0"/>
          </a:p>
        </p:txBody>
      </p:sp>
      <p:sp>
        <p:nvSpPr>
          <p:cNvPr id="5" name="Oval 4"/>
          <p:cNvSpPr/>
          <p:nvPr/>
        </p:nvSpPr>
        <p:spPr>
          <a:xfrm>
            <a:off x="2971800" y="1905000"/>
            <a:ext cx="762000" cy="762000"/>
          </a:xfrm>
          <a:prstGeom prst="ellipse">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t>X</a:t>
            </a:r>
            <a:endParaRPr lang="en-US" sz="1100" b="1" dirty="0"/>
          </a:p>
        </p:txBody>
      </p:sp>
      <p:sp>
        <p:nvSpPr>
          <p:cNvPr id="6" name="Oval 5"/>
          <p:cNvSpPr/>
          <p:nvPr/>
        </p:nvSpPr>
        <p:spPr>
          <a:xfrm>
            <a:off x="2971800" y="3124200"/>
            <a:ext cx="762000" cy="762000"/>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100" b="1" dirty="0" smtClean="0"/>
              <a:t>Y</a:t>
            </a:r>
            <a:endParaRPr lang="en-US" sz="1100" b="1" dirty="0"/>
          </a:p>
        </p:txBody>
      </p:sp>
      <p:sp>
        <p:nvSpPr>
          <p:cNvPr id="7" name="Oval 6"/>
          <p:cNvSpPr/>
          <p:nvPr/>
        </p:nvSpPr>
        <p:spPr>
          <a:xfrm>
            <a:off x="2971800" y="4343400"/>
            <a:ext cx="762000" cy="762000"/>
          </a:xfrm>
          <a:prstGeom prst="ellipse">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t>Z</a:t>
            </a:r>
            <a:endParaRPr lang="en-US" sz="1100" b="1" dirty="0"/>
          </a:p>
        </p:txBody>
      </p:sp>
      <p:sp>
        <p:nvSpPr>
          <p:cNvPr id="8" name="Oval 7"/>
          <p:cNvSpPr/>
          <p:nvPr/>
        </p:nvSpPr>
        <p:spPr>
          <a:xfrm>
            <a:off x="4419600" y="3124200"/>
            <a:ext cx="762000" cy="762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100" b="1" dirty="0" smtClean="0"/>
              <a:t>B</a:t>
            </a:r>
            <a:endParaRPr lang="en-US" sz="1100" b="1" dirty="0"/>
          </a:p>
        </p:txBody>
      </p:sp>
      <p:sp>
        <p:nvSpPr>
          <p:cNvPr id="9" name="Oval 8"/>
          <p:cNvSpPr/>
          <p:nvPr/>
        </p:nvSpPr>
        <p:spPr>
          <a:xfrm>
            <a:off x="4419600" y="4343400"/>
            <a:ext cx="762000" cy="762000"/>
          </a:xfrm>
          <a:prstGeom prst="ellipse">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t>C</a:t>
            </a:r>
            <a:endParaRPr lang="en-US" sz="1100" b="1" dirty="0"/>
          </a:p>
        </p:txBody>
      </p:sp>
      <p:sp>
        <p:nvSpPr>
          <p:cNvPr id="10" name="Oval 9"/>
          <p:cNvSpPr/>
          <p:nvPr/>
        </p:nvSpPr>
        <p:spPr>
          <a:xfrm>
            <a:off x="5943600" y="1905000"/>
            <a:ext cx="762000" cy="7620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100" b="1" dirty="0" smtClean="0"/>
              <a:t>1</a:t>
            </a:r>
            <a:endParaRPr lang="en-US" sz="1100" b="1" dirty="0"/>
          </a:p>
        </p:txBody>
      </p:sp>
      <p:sp>
        <p:nvSpPr>
          <p:cNvPr id="11" name="Oval 10"/>
          <p:cNvSpPr/>
          <p:nvPr/>
        </p:nvSpPr>
        <p:spPr>
          <a:xfrm>
            <a:off x="5943600" y="3124200"/>
            <a:ext cx="762000" cy="762000"/>
          </a:xfrm>
          <a:prstGeom prst="ellipse">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t>2</a:t>
            </a:r>
            <a:endParaRPr lang="en-US" sz="1100" b="1" dirty="0"/>
          </a:p>
        </p:txBody>
      </p:sp>
      <p:sp>
        <p:nvSpPr>
          <p:cNvPr id="12" name="Oval 11"/>
          <p:cNvSpPr/>
          <p:nvPr/>
        </p:nvSpPr>
        <p:spPr>
          <a:xfrm>
            <a:off x="5943600" y="4343400"/>
            <a:ext cx="762000" cy="762000"/>
          </a:xfrm>
          <a:prstGeom prst="ellipse">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t>3</a:t>
            </a:r>
            <a:endParaRPr lang="en-US" sz="1100" b="1" dirty="0"/>
          </a:p>
        </p:txBody>
      </p:sp>
      <p:sp>
        <p:nvSpPr>
          <p:cNvPr id="13" name="Oval 12"/>
          <p:cNvSpPr/>
          <p:nvPr/>
        </p:nvSpPr>
        <p:spPr>
          <a:xfrm>
            <a:off x="4419600" y="1905000"/>
            <a:ext cx="762000" cy="762000"/>
          </a:xfrm>
          <a:prstGeom prst="ellipse">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t>A</a:t>
            </a:r>
            <a:endParaRPr lang="en-US" sz="1100" b="1" dirty="0"/>
          </a:p>
        </p:txBody>
      </p:sp>
      <p:cxnSp>
        <p:nvCxnSpPr>
          <p:cNvPr id="14" name="Straight Arrow Connector 13"/>
          <p:cNvCxnSpPr>
            <a:stCxn id="4" idx="7"/>
            <a:endCxn id="5" idx="2"/>
          </p:cNvCxnSpPr>
          <p:nvPr/>
        </p:nvCxnSpPr>
        <p:spPr>
          <a:xfrm rot="5400000" flipH="1" flipV="1">
            <a:off x="2166517" y="2457451"/>
            <a:ext cx="976733" cy="633833"/>
          </a:xfrm>
          <a:prstGeom prst="straightConnector1">
            <a:avLst/>
          </a:prstGeom>
          <a:ln>
            <a:solidFill>
              <a:schemeClr val="bg1">
                <a:lumMod val="8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a:stCxn id="4" idx="6"/>
            <a:endCxn id="6" idx="2"/>
          </p:cNvCxnSpPr>
          <p:nvPr/>
        </p:nvCxnSpPr>
        <p:spPr>
          <a:xfrm>
            <a:off x="2438400" y="3505200"/>
            <a:ext cx="533400" cy="1588"/>
          </a:xfrm>
          <a:prstGeom prst="straightConnector1">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16" name="Straight Arrow Connector 15"/>
          <p:cNvCxnSpPr>
            <a:stCxn id="4" idx="5"/>
            <a:endCxn id="7" idx="2"/>
          </p:cNvCxnSpPr>
          <p:nvPr/>
        </p:nvCxnSpPr>
        <p:spPr>
          <a:xfrm rot="16200000" flipH="1">
            <a:off x="2166517" y="3919116"/>
            <a:ext cx="976733" cy="633833"/>
          </a:xfrm>
          <a:prstGeom prst="straightConnector1">
            <a:avLst/>
          </a:prstGeom>
          <a:ln>
            <a:solidFill>
              <a:schemeClr val="bg1">
                <a:lumMod val="8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a:stCxn id="4" idx="4"/>
          </p:cNvCxnSpPr>
          <p:nvPr/>
        </p:nvCxnSpPr>
        <p:spPr>
          <a:xfrm rot="16200000" flipH="1">
            <a:off x="1790700" y="4152900"/>
            <a:ext cx="1257300" cy="647700"/>
          </a:xfrm>
          <a:prstGeom prst="straightConnector1">
            <a:avLst/>
          </a:prstGeom>
          <a:ln>
            <a:solidFill>
              <a:schemeClr val="bg1">
                <a:lumMod val="85000"/>
              </a:schemeClr>
            </a:solidFill>
            <a:prstDash val="sysDash"/>
            <a:tailEnd type="arrow"/>
          </a:ln>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a:stCxn id="4" idx="0"/>
          </p:cNvCxnSpPr>
          <p:nvPr/>
        </p:nvCxnSpPr>
        <p:spPr>
          <a:xfrm rot="5400000" flipH="1" flipV="1">
            <a:off x="1790700" y="2362200"/>
            <a:ext cx="1104900" cy="495300"/>
          </a:xfrm>
          <a:prstGeom prst="straightConnector1">
            <a:avLst/>
          </a:prstGeom>
          <a:ln>
            <a:solidFill>
              <a:schemeClr val="bg1">
                <a:lumMod val="85000"/>
              </a:schemeClr>
            </a:solidFill>
            <a:prstDash val="sysDash"/>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a:stCxn id="6" idx="6"/>
            <a:endCxn id="8" idx="2"/>
          </p:cNvCxnSpPr>
          <p:nvPr/>
        </p:nvCxnSpPr>
        <p:spPr>
          <a:xfrm>
            <a:off x="3733800" y="3505200"/>
            <a:ext cx="685800" cy="1588"/>
          </a:xfrm>
          <a:prstGeom prst="straightConnector1">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20" name="Straight Arrow Connector 19"/>
          <p:cNvCxnSpPr>
            <a:stCxn id="6" idx="7"/>
            <a:endCxn id="13" idx="2"/>
          </p:cNvCxnSpPr>
          <p:nvPr/>
        </p:nvCxnSpPr>
        <p:spPr>
          <a:xfrm rot="5400000" flipH="1" flipV="1">
            <a:off x="3546008" y="2362200"/>
            <a:ext cx="949792" cy="797392"/>
          </a:xfrm>
          <a:prstGeom prst="straightConnector1">
            <a:avLst/>
          </a:prstGeom>
          <a:ln>
            <a:solidFill>
              <a:schemeClr val="bg1">
                <a:lumMod val="8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a:stCxn id="6" idx="5"/>
            <a:endCxn id="9" idx="2"/>
          </p:cNvCxnSpPr>
          <p:nvPr/>
        </p:nvCxnSpPr>
        <p:spPr>
          <a:xfrm rot="16200000" flipH="1">
            <a:off x="3546008" y="3850808"/>
            <a:ext cx="949792" cy="797392"/>
          </a:xfrm>
          <a:prstGeom prst="straightConnector1">
            <a:avLst/>
          </a:prstGeom>
          <a:ln>
            <a:solidFill>
              <a:schemeClr val="bg1">
                <a:lumMod val="8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a:stCxn id="6" idx="4"/>
          </p:cNvCxnSpPr>
          <p:nvPr/>
        </p:nvCxnSpPr>
        <p:spPr>
          <a:xfrm rot="16200000" flipH="1">
            <a:off x="3162300" y="4076700"/>
            <a:ext cx="1219200" cy="838200"/>
          </a:xfrm>
          <a:prstGeom prst="straightConnector1">
            <a:avLst/>
          </a:prstGeom>
          <a:ln>
            <a:solidFill>
              <a:schemeClr val="bg1">
                <a:lumMod val="85000"/>
              </a:schemeClr>
            </a:solidFill>
            <a:prstDash val="sysDash"/>
            <a:tailEnd type="arrow"/>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a:stCxn id="6" idx="0"/>
          </p:cNvCxnSpPr>
          <p:nvPr/>
        </p:nvCxnSpPr>
        <p:spPr>
          <a:xfrm rot="5400000" flipH="1" flipV="1">
            <a:off x="3162300" y="2247900"/>
            <a:ext cx="1066800" cy="685800"/>
          </a:xfrm>
          <a:prstGeom prst="straightConnector1">
            <a:avLst/>
          </a:prstGeom>
          <a:ln>
            <a:solidFill>
              <a:schemeClr val="bg1">
                <a:lumMod val="85000"/>
              </a:schemeClr>
            </a:solidFill>
            <a:prstDash val="sysDash"/>
            <a:tailEnd type="arrow"/>
          </a:ln>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a:stCxn id="8" idx="6"/>
            <a:endCxn id="11" idx="2"/>
          </p:cNvCxnSpPr>
          <p:nvPr/>
        </p:nvCxnSpPr>
        <p:spPr>
          <a:xfrm>
            <a:off x="5181600" y="3505200"/>
            <a:ext cx="762000" cy="1588"/>
          </a:xfrm>
          <a:prstGeom prst="straightConnector1">
            <a:avLst/>
          </a:prstGeom>
          <a:ln>
            <a:solidFill>
              <a:schemeClr val="bg1">
                <a:lumMod val="8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a:stCxn id="8" idx="7"/>
            <a:endCxn id="10" idx="2"/>
          </p:cNvCxnSpPr>
          <p:nvPr/>
        </p:nvCxnSpPr>
        <p:spPr>
          <a:xfrm rot="5400000" flipH="1" flipV="1">
            <a:off x="5031908" y="2324100"/>
            <a:ext cx="949792" cy="873592"/>
          </a:xfrm>
          <a:prstGeom prst="straightConnector1">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26" name="Straight Arrow Connector 25"/>
          <p:cNvCxnSpPr>
            <a:stCxn id="8" idx="5"/>
            <a:endCxn id="12" idx="2"/>
          </p:cNvCxnSpPr>
          <p:nvPr/>
        </p:nvCxnSpPr>
        <p:spPr>
          <a:xfrm rot="16200000" flipH="1">
            <a:off x="5031908" y="3812708"/>
            <a:ext cx="949792" cy="873592"/>
          </a:xfrm>
          <a:prstGeom prst="straightConnector1">
            <a:avLst/>
          </a:prstGeom>
          <a:ln>
            <a:solidFill>
              <a:schemeClr val="bg1">
                <a:lumMod val="8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p:nvPr/>
        </p:nvCxnSpPr>
        <p:spPr>
          <a:xfrm rot="16200000" flipH="1">
            <a:off x="4645492" y="4076700"/>
            <a:ext cx="1219200" cy="838200"/>
          </a:xfrm>
          <a:prstGeom prst="straightConnector1">
            <a:avLst/>
          </a:prstGeom>
          <a:ln>
            <a:solidFill>
              <a:schemeClr val="bg1">
                <a:lumMod val="85000"/>
              </a:schemeClr>
            </a:solidFill>
            <a:prstDash val="sysDash"/>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a:stCxn id="8" idx="0"/>
          </p:cNvCxnSpPr>
          <p:nvPr/>
        </p:nvCxnSpPr>
        <p:spPr>
          <a:xfrm rot="5400000" flipH="1" flipV="1">
            <a:off x="4627796" y="2230204"/>
            <a:ext cx="1066800" cy="721192"/>
          </a:xfrm>
          <a:prstGeom prst="straightConnector1">
            <a:avLst/>
          </a:prstGeom>
          <a:ln>
            <a:solidFill>
              <a:schemeClr val="bg1">
                <a:lumMod val="85000"/>
              </a:schemeClr>
            </a:solidFill>
            <a:prstDash val="sysDash"/>
            <a:tailEnd type="arrow"/>
          </a:ln>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a:stCxn id="11" idx="7"/>
          </p:cNvCxnSpPr>
          <p:nvPr/>
        </p:nvCxnSpPr>
        <p:spPr>
          <a:xfrm rot="5400000" flipH="1" flipV="1">
            <a:off x="6479708" y="2324100"/>
            <a:ext cx="1025992" cy="797392"/>
          </a:xfrm>
          <a:prstGeom prst="straightConnector1">
            <a:avLst/>
          </a:prstGeom>
          <a:ln>
            <a:solidFill>
              <a:schemeClr val="bg1">
                <a:lumMod val="85000"/>
              </a:schemeClr>
            </a:solidFill>
            <a:prstDash val="sysDash"/>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a:stCxn id="11" idx="6"/>
          </p:cNvCxnSpPr>
          <p:nvPr/>
        </p:nvCxnSpPr>
        <p:spPr>
          <a:xfrm>
            <a:off x="6705600" y="3505200"/>
            <a:ext cx="609600" cy="1588"/>
          </a:xfrm>
          <a:prstGeom prst="straightConnector1">
            <a:avLst/>
          </a:prstGeom>
          <a:ln>
            <a:solidFill>
              <a:schemeClr val="bg1">
                <a:lumMod val="85000"/>
              </a:schemeClr>
            </a:solidFill>
            <a:prstDash val="sysDash"/>
            <a:tailEnd type="arrow"/>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a:stCxn id="11" idx="5"/>
          </p:cNvCxnSpPr>
          <p:nvPr/>
        </p:nvCxnSpPr>
        <p:spPr>
          <a:xfrm rot="16200000" flipH="1">
            <a:off x="6517808" y="3850808"/>
            <a:ext cx="873592" cy="721192"/>
          </a:xfrm>
          <a:prstGeom prst="straightConnector1">
            <a:avLst/>
          </a:prstGeom>
          <a:ln>
            <a:solidFill>
              <a:schemeClr val="bg1">
                <a:lumMod val="85000"/>
              </a:schemeClr>
            </a:solidFill>
            <a:prstDash val="sysDash"/>
            <a:tailEnd type="arrow"/>
          </a:ln>
        </p:spPr>
        <p:style>
          <a:lnRef idx="2">
            <a:schemeClr val="accent1"/>
          </a:lnRef>
          <a:fillRef idx="0">
            <a:schemeClr val="accent1"/>
          </a:fillRef>
          <a:effectRef idx="1">
            <a:schemeClr val="accent1"/>
          </a:effectRef>
          <a:fontRef idx="minor">
            <a:schemeClr val="tx1"/>
          </a:fontRef>
        </p:style>
      </p:cxnSp>
      <p:sp>
        <p:nvSpPr>
          <p:cNvPr id="36" name="Content Placeholder 2"/>
          <p:cNvSpPr txBox="1">
            <a:spLocks/>
          </p:cNvSpPr>
          <p:nvPr/>
        </p:nvSpPr>
        <p:spPr>
          <a:xfrm>
            <a:off x="457200" y="5486401"/>
            <a:ext cx="8229600" cy="1219199"/>
          </a:xfrm>
          <a:prstGeom prst="rect">
            <a:avLst/>
          </a:prstGeom>
          <a:noFill/>
          <a:ln>
            <a:noFill/>
          </a:ln>
        </p:spPr>
        <p:txBody>
          <a:bodyPr vert="horz" wrap="square" lIns="0" tIns="0" rIns="0" bIns="0" rtlCol="0">
            <a:normAutofit/>
          </a:bodyPr>
          <a:lstStyle/>
          <a:p>
            <a:pPr marL="393700" marR="0" lvl="0" indent="-393700" algn="ctr" defTabSz="914363" rtl="0" eaLnBrk="1" fontAlgn="auto" latinLnBrk="0" hangingPunct="1">
              <a:lnSpc>
                <a:spcPct val="78000"/>
              </a:lnSpc>
              <a:spcBef>
                <a:spcPct val="20000"/>
              </a:spcBef>
              <a:spcAft>
                <a:spcPts val="800"/>
              </a:spcAft>
              <a:buClr>
                <a:schemeClr val="tx1"/>
              </a:buClr>
              <a:buSzPct val="80000"/>
              <a:buFont typeface="Wingdings" pitchFamily="2" charset="2"/>
              <a:buNone/>
              <a:tabLst/>
              <a:defRPr/>
            </a:pPr>
            <a:r>
              <a:rPr kumimoji="0" lang="en-US" sz="3200" b="0" i="1" u="none" strike="noStrike" kern="1200" cap="none" spc="0" normalizeH="0" baseline="0" noProof="0" dirty="0" smtClean="0">
                <a:ln>
                  <a:noFill/>
                </a:ln>
                <a:gradFill>
                  <a:gsLst>
                    <a:gs pos="0">
                      <a:schemeClr val="tx1"/>
                    </a:gs>
                    <a:gs pos="86000">
                      <a:schemeClr val="tx1"/>
                    </a:gs>
                  </a:gsLst>
                  <a:lin ang="5400000" scaled="0"/>
                </a:gradFill>
                <a:effectLst/>
                <a:uLnTx/>
                <a:uFillTx/>
                <a:latin typeface="+mn-lt"/>
                <a:ea typeface="+mn-ea"/>
                <a:cs typeface="+mn-cs"/>
              </a:rPr>
              <a:t>URI ‘Host’: </a:t>
            </a:r>
            <a:r>
              <a:rPr kumimoji="0" lang="en-US" sz="3200" b="0" u="none" strike="noStrike" kern="1200" cap="none" spc="0" normalizeH="0" baseline="0" noProof="0" dirty="0" smtClean="0">
                <a:ln>
                  <a:noFill/>
                </a:ln>
                <a:gradFill>
                  <a:gsLst>
                    <a:gs pos="0">
                      <a:schemeClr val="tx1"/>
                    </a:gs>
                    <a:gs pos="86000">
                      <a:schemeClr val="tx1"/>
                    </a:gs>
                  </a:gsLst>
                  <a:lin ang="5400000" scaled="0"/>
                </a:gradFill>
                <a:effectLst/>
                <a:uLnTx/>
                <a:uFillTx/>
                <a:latin typeface="+mn-lt"/>
                <a:ea typeface="+mn-ea"/>
                <a:cs typeface="+mn-cs"/>
              </a:rPr>
              <a:t>Naming</a:t>
            </a:r>
            <a:r>
              <a:rPr kumimoji="0" lang="en-US" sz="3200" b="0" u="none" strike="noStrike" kern="1200" cap="none" spc="0" normalizeH="0" noProof="0" dirty="0" smtClean="0">
                <a:ln>
                  <a:noFill/>
                </a:ln>
                <a:gradFill>
                  <a:gsLst>
                    <a:gs pos="0">
                      <a:schemeClr val="tx1"/>
                    </a:gs>
                    <a:gs pos="86000">
                      <a:schemeClr val="tx1"/>
                    </a:gs>
                  </a:gsLst>
                  <a:lin ang="5400000" scaled="0"/>
                </a:gradFill>
                <a:effectLst/>
                <a:uLnTx/>
                <a:uFillTx/>
                <a:latin typeface="+mn-lt"/>
                <a:ea typeface="+mn-ea"/>
                <a:cs typeface="+mn-cs"/>
              </a:rPr>
              <a:t> Authority</a:t>
            </a:r>
          </a:p>
          <a:p>
            <a:pPr marL="393700" marR="0" lvl="0" indent="-393700" algn="ctr" defTabSz="914363" rtl="0" eaLnBrk="1" fontAlgn="auto" latinLnBrk="0" hangingPunct="1">
              <a:lnSpc>
                <a:spcPct val="78000"/>
              </a:lnSpc>
              <a:spcBef>
                <a:spcPct val="20000"/>
              </a:spcBef>
              <a:spcAft>
                <a:spcPts val="800"/>
              </a:spcAft>
              <a:buClr>
                <a:schemeClr val="tx1"/>
              </a:buClr>
              <a:buSzPct val="80000"/>
              <a:buFont typeface="Wingdings" pitchFamily="2" charset="2"/>
              <a:buNone/>
              <a:tabLst/>
              <a:defRPr/>
            </a:pPr>
            <a:r>
              <a:rPr lang="en-US" sz="3200" i="1" baseline="0" dirty="0" smtClean="0">
                <a:gradFill>
                  <a:gsLst>
                    <a:gs pos="0">
                      <a:schemeClr val="tx1"/>
                    </a:gs>
                    <a:gs pos="86000">
                      <a:schemeClr val="tx1"/>
                    </a:gs>
                  </a:gsLst>
                  <a:lin ang="5400000" scaled="0"/>
                </a:gradFill>
              </a:rPr>
              <a:t>URI ‘Path’: Federated</a:t>
            </a:r>
            <a:r>
              <a:rPr lang="en-US" sz="3200" i="1" dirty="0" smtClean="0">
                <a:gradFill>
                  <a:gsLst>
                    <a:gs pos="0">
                      <a:schemeClr val="tx1"/>
                    </a:gs>
                    <a:gs pos="86000">
                      <a:schemeClr val="tx1"/>
                    </a:gs>
                  </a:gsLst>
                  <a:lin ang="5400000" scaled="0"/>
                </a:gradFill>
              </a:rPr>
              <a:t> Name Structure</a:t>
            </a:r>
            <a:endParaRPr kumimoji="0" lang="en-US" sz="3200" b="0" i="1" u="sng" strike="noStrike" kern="1200" cap="none" spc="0" normalizeH="0" baseline="0" noProof="0" dirty="0">
              <a:ln>
                <a:noFill/>
              </a:ln>
              <a:solidFill>
                <a:schemeClr val="accent3">
                  <a:lumMod val="60000"/>
                  <a:lumOff val="40000"/>
                </a:schemeClr>
              </a:solidFill>
              <a:effectLst/>
              <a:uLnTx/>
              <a:uFillTx/>
              <a:latin typeface="+mn-lt"/>
              <a:ea typeface="+mn-ea"/>
              <a:cs typeface="+mn-cs"/>
            </a:endParaRP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Global Naming Structure (PDC)</a:t>
            </a:r>
            <a:endParaRPr lang="en-US" dirty="0"/>
          </a:p>
        </p:txBody>
      </p:sp>
      <p:sp>
        <p:nvSpPr>
          <p:cNvPr id="3" name="Content Placeholder 2"/>
          <p:cNvSpPr>
            <a:spLocks noGrp="1"/>
          </p:cNvSpPr>
          <p:nvPr>
            <p:ph idx="1"/>
          </p:nvPr>
        </p:nvSpPr>
        <p:spPr>
          <a:xfrm>
            <a:off x="457200" y="1600201"/>
            <a:ext cx="8229600" cy="914400"/>
          </a:xfrm>
          <a:noFill/>
          <a:ln>
            <a:noFill/>
          </a:ln>
        </p:spPr>
        <p:txBody>
          <a:bodyPr>
            <a:normAutofit/>
          </a:bodyPr>
          <a:lstStyle/>
          <a:p>
            <a:pPr algn="ctr">
              <a:buNone/>
            </a:pPr>
            <a:r>
              <a:rPr lang="en-US" sz="2400" dirty="0" smtClean="0"/>
              <a:t>scheme://</a:t>
            </a:r>
            <a:r>
              <a:rPr lang="en-US" sz="2400" u="sng" dirty="0" smtClean="0">
                <a:solidFill>
                  <a:schemeClr val="accent4">
                    <a:lumMod val="60000"/>
                    <a:lumOff val="40000"/>
                  </a:schemeClr>
                </a:solidFill>
              </a:rPr>
              <a:t>servicebus.windows.net</a:t>
            </a:r>
            <a:r>
              <a:rPr lang="en-US" sz="2400" dirty="0" smtClean="0"/>
              <a:t>/</a:t>
            </a:r>
            <a:r>
              <a:rPr lang="en-US" sz="2400" u="sng" dirty="0" smtClean="0">
                <a:solidFill>
                  <a:schemeClr val="accent4">
                    <a:lumMod val="60000"/>
                    <a:lumOff val="40000"/>
                  </a:schemeClr>
                </a:solidFill>
              </a:rPr>
              <a:t>services</a:t>
            </a:r>
            <a:r>
              <a:rPr lang="en-US" sz="2400" dirty="0" smtClean="0"/>
              <a:t>/</a:t>
            </a:r>
            <a:r>
              <a:rPr lang="en-US" sz="2400" i="1" u="sng" dirty="0" smtClean="0">
                <a:solidFill>
                  <a:schemeClr val="accent4">
                    <a:lumMod val="60000"/>
                    <a:lumOff val="40000"/>
                  </a:schemeClr>
                </a:solidFill>
              </a:rPr>
              <a:t>solution</a:t>
            </a:r>
            <a:r>
              <a:rPr lang="en-US" sz="2400" dirty="0" smtClean="0"/>
              <a:t>/</a:t>
            </a:r>
            <a:r>
              <a:rPr lang="en-US" sz="2400" u="sng" dirty="0" smtClean="0">
                <a:solidFill>
                  <a:schemeClr val="accent3">
                    <a:lumMod val="60000"/>
                    <a:lumOff val="40000"/>
                  </a:schemeClr>
                </a:solidFill>
              </a:rPr>
              <a:t>name</a:t>
            </a:r>
            <a:r>
              <a:rPr lang="en-US" sz="2400" dirty="0" smtClean="0"/>
              <a:t>/…</a:t>
            </a:r>
            <a:endParaRPr lang="en-US" sz="2400" u="sng" dirty="0">
              <a:solidFill>
                <a:srgbClr val="FFC000"/>
              </a:solidFill>
            </a:endParaRPr>
          </a:p>
        </p:txBody>
      </p:sp>
      <p:sp>
        <p:nvSpPr>
          <p:cNvPr id="4" name="Oval 3"/>
          <p:cNvSpPr/>
          <p:nvPr/>
        </p:nvSpPr>
        <p:spPr>
          <a:xfrm>
            <a:off x="1752600" y="4305300"/>
            <a:ext cx="685800" cy="685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t>Root</a:t>
            </a:r>
            <a:endParaRPr lang="en-US" sz="1100" b="1" dirty="0"/>
          </a:p>
        </p:txBody>
      </p:sp>
      <p:sp>
        <p:nvSpPr>
          <p:cNvPr id="6" name="Oval 5"/>
          <p:cNvSpPr/>
          <p:nvPr/>
        </p:nvSpPr>
        <p:spPr>
          <a:xfrm>
            <a:off x="2971800" y="4267200"/>
            <a:ext cx="762000" cy="762000"/>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a:r>
              <a:rPr lang="en-US" sz="1100" b="1" dirty="0" smtClean="0"/>
              <a:t>SBWN</a:t>
            </a:r>
            <a:endParaRPr lang="en-US" sz="1100" b="1" dirty="0"/>
          </a:p>
        </p:txBody>
      </p:sp>
      <p:sp>
        <p:nvSpPr>
          <p:cNvPr id="8" name="Oval 7"/>
          <p:cNvSpPr/>
          <p:nvPr/>
        </p:nvSpPr>
        <p:spPr>
          <a:xfrm>
            <a:off x="4419600" y="4267200"/>
            <a:ext cx="762000" cy="762000"/>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a:r>
              <a:rPr lang="en-US" sz="1100" b="1" dirty="0" smtClean="0"/>
              <a:t>services</a:t>
            </a:r>
            <a:endParaRPr lang="en-US" sz="1100" b="1" dirty="0"/>
          </a:p>
        </p:txBody>
      </p:sp>
      <p:sp>
        <p:nvSpPr>
          <p:cNvPr id="10" name="Oval 9"/>
          <p:cNvSpPr/>
          <p:nvPr/>
        </p:nvSpPr>
        <p:spPr>
          <a:xfrm>
            <a:off x="5943600" y="3048000"/>
            <a:ext cx="762000" cy="762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p>
            <a:pPr algn="ctr"/>
            <a:r>
              <a:rPr lang="en-US" sz="1100" b="1" dirty="0" smtClean="0"/>
              <a:t>solution</a:t>
            </a:r>
            <a:endParaRPr lang="en-US" sz="1100" b="1" dirty="0"/>
          </a:p>
        </p:txBody>
      </p:sp>
      <p:sp>
        <p:nvSpPr>
          <p:cNvPr id="11" name="Oval 10"/>
          <p:cNvSpPr/>
          <p:nvPr/>
        </p:nvSpPr>
        <p:spPr>
          <a:xfrm>
            <a:off x="5943600" y="4267200"/>
            <a:ext cx="762000" cy="762000"/>
          </a:xfrm>
          <a:prstGeom prst="ellipse">
            <a:avLst/>
          </a:prstGeom>
          <a:ln/>
        </p:spPr>
        <p:style>
          <a:lnRef idx="1">
            <a:schemeClr val="dk1"/>
          </a:lnRef>
          <a:fillRef idx="3">
            <a:schemeClr val="dk1"/>
          </a:fillRef>
          <a:effectRef idx="2">
            <a:schemeClr val="dk1"/>
          </a:effectRef>
          <a:fontRef idx="minor">
            <a:schemeClr val="lt1"/>
          </a:fontRef>
        </p:style>
        <p:txBody>
          <a:bodyPr rtlCol="0" anchor="ctr"/>
          <a:lstStyle/>
          <a:p>
            <a:pPr algn="ctr"/>
            <a:r>
              <a:rPr lang="en-US" sz="1100" b="1" dirty="0" smtClean="0"/>
              <a:t>2</a:t>
            </a:r>
            <a:endParaRPr lang="en-US" sz="1100" b="1" dirty="0"/>
          </a:p>
        </p:txBody>
      </p:sp>
      <p:sp>
        <p:nvSpPr>
          <p:cNvPr id="12" name="Oval 11"/>
          <p:cNvSpPr/>
          <p:nvPr/>
        </p:nvSpPr>
        <p:spPr>
          <a:xfrm>
            <a:off x="5943600" y="5486400"/>
            <a:ext cx="762000" cy="762000"/>
          </a:xfrm>
          <a:prstGeom prst="ellipse">
            <a:avLst/>
          </a:prstGeom>
          <a:ln/>
        </p:spPr>
        <p:style>
          <a:lnRef idx="1">
            <a:schemeClr val="dk1"/>
          </a:lnRef>
          <a:fillRef idx="3">
            <a:schemeClr val="dk1"/>
          </a:fillRef>
          <a:effectRef idx="2">
            <a:schemeClr val="dk1"/>
          </a:effectRef>
          <a:fontRef idx="minor">
            <a:schemeClr val="lt1"/>
          </a:fontRef>
        </p:style>
        <p:txBody>
          <a:bodyPr rtlCol="0" anchor="ctr"/>
          <a:lstStyle/>
          <a:p>
            <a:pPr algn="ctr"/>
            <a:r>
              <a:rPr lang="en-US" sz="1100" b="1" dirty="0" smtClean="0"/>
              <a:t>3</a:t>
            </a:r>
            <a:endParaRPr lang="en-US" sz="1100" b="1" dirty="0"/>
          </a:p>
        </p:txBody>
      </p:sp>
      <p:cxnSp>
        <p:nvCxnSpPr>
          <p:cNvPr id="15" name="Straight Arrow Connector 14"/>
          <p:cNvCxnSpPr>
            <a:stCxn id="4" idx="6"/>
            <a:endCxn id="6" idx="2"/>
          </p:cNvCxnSpPr>
          <p:nvPr/>
        </p:nvCxnSpPr>
        <p:spPr>
          <a:xfrm>
            <a:off x="2438400" y="4648200"/>
            <a:ext cx="5334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a:stCxn id="6" idx="6"/>
            <a:endCxn id="8" idx="2"/>
          </p:cNvCxnSpPr>
          <p:nvPr/>
        </p:nvCxnSpPr>
        <p:spPr>
          <a:xfrm>
            <a:off x="3733800" y="4648200"/>
            <a:ext cx="6858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a:stCxn id="8" idx="6"/>
            <a:endCxn id="11" idx="2"/>
          </p:cNvCxnSpPr>
          <p:nvPr/>
        </p:nvCxnSpPr>
        <p:spPr>
          <a:xfrm>
            <a:off x="5181600" y="4648200"/>
            <a:ext cx="762000" cy="1588"/>
          </a:xfrm>
          <a:prstGeom prst="straightConnector1">
            <a:avLst/>
          </a:prstGeom>
          <a:ln>
            <a:solidFill>
              <a:schemeClr val="bg1">
                <a:lumMod val="8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a:stCxn id="8" idx="7"/>
            <a:endCxn id="10" idx="2"/>
          </p:cNvCxnSpPr>
          <p:nvPr/>
        </p:nvCxnSpPr>
        <p:spPr>
          <a:xfrm rot="5400000" flipH="1" flipV="1">
            <a:off x="5031908" y="3467100"/>
            <a:ext cx="949792" cy="87359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a:stCxn id="8" idx="5"/>
            <a:endCxn id="12" idx="2"/>
          </p:cNvCxnSpPr>
          <p:nvPr/>
        </p:nvCxnSpPr>
        <p:spPr>
          <a:xfrm rot="16200000" flipH="1">
            <a:off x="5031908" y="4955708"/>
            <a:ext cx="949792" cy="873592"/>
          </a:xfrm>
          <a:prstGeom prst="straightConnector1">
            <a:avLst/>
          </a:prstGeom>
          <a:ln>
            <a:solidFill>
              <a:schemeClr val="bg1">
                <a:lumMod val="8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p:nvPr/>
        </p:nvCxnSpPr>
        <p:spPr>
          <a:xfrm rot="16200000" flipH="1">
            <a:off x="4645492" y="5219700"/>
            <a:ext cx="1219200" cy="838200"/>
          </a:xfrm>
          <a:prstGeom prst="straightConnector1">
            <a:avLst/>
          </a:prstGeom>
          <a:ln>
            <a:solidFill>
              <a:schemeClr val="bg1">
                <a:lumMod val="85000"/>
              </a:schemeClr>
            </a:solidFill>
            <a:prstDash val="sysDash"/>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a:stCxn id="8" idx="0"/>
          </p:cNvCxnSpPr>
          <p:nvPr/>
        </p:nvCxnSpPr>
        <p:spPr>
          <a:xfrm rot="5400000" flipH="1" flipV="1">
            <a:off x="4627796" y="3373204"/>
            <a:ext cx="1066800" cy="721192"/>
          </a:xfrm>
          <a:prstGeom prst="straightConnector1">
            <a:avLst/>
          </a:prstGeom>
          <a:ln>
            <a:solidFill>
              <a:schemeClr val="bg1">
                <a:lumMod val="85000"/>
              </a:schemeClr>
            </a:solidFill>
            <a:prstDash val="sysDash"/>
            <a:tailEnd type="arrow"/>
          </a:ln>
        </p:spPr>
        <p:style>
          <a:lnRef idx="2">
            <a:schemeClr val="accent1"/>
          </a:lnRef>
          <a:fillRef idx="0">
            <a:schemeClr val="accent1"/>
          </a:fillRef>
          <a:effectRef idx="1">
            <a:schemeClr val="accent1"/>
          </a:effectRef>
          <a:fontRef idx="minor">
            <a:schemeClr val="tx1"/>
          </a:fontRef>
        </p:style>
      </p:cxnSp>
      <p:sp>
        <p:nvSpPr>
          <p:cNvPr id="33" name="Oval 32"/>
          <p:cNvSpPr/>
          <p:nvPr/>
        </p:nvSpPr>
        <p:spPr>
          <a:xfrm>
            <a:off x="7315200" y="3048000"/>
            <a:ext cx="762000" cy="7620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lIns="0" tIns="0" rIns="0" bIns="0" rtlCol="0" anchor="ctr"/>
          <a:lstStyle/>
          <a:p>
            <a:pPr algn="ctr"/>
            <a:r>
              <a:rPr lang="en-US" sz="1100" b="1" dirty="0" smtClean="0">
                <a:solidFill>
                  <a:schemeClr val="bg1"/>
                </a:solidFill>
              </a:rPr>
              <a:t>name</a:t>
            </a:r>
            <a:endParaRPr lang="en-US" sz="1100" b="1" dirty="0">
              <a:solidFill>
                <a:schemeClr val="bg1"/>
              </a:solidFill>
            </a:endParaRPr>
          </a:p>
        </p:txBody>
      </p:sp>
      <p:cxnSp>
        <p:nvCxnSpPr>
          <p:cNvPr id="36" name="Straight Arrow Connector 35"/>
          <p:cNvCxnSpPr>
            <a:stCxn id="10" idx="6"/>
            <a:endCxn id="33" idx="2"/>
          </p:cNvCxnSpPr>
          <p:nvPr/>
        </p:nvCxnSpPr>
        <p:spPr>
          <a:xfrm>
            <a:off x="6705600" y="3429000"/>
            <a:ext cx="6096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a:stCxn id="33" idx="6"/>
          </p:cNvCxnSpPr>
          <p:nvPr/>
        </p:nvCxnSpPr>
        <p:spPr>
          <a:xfrm>
            <a:off x="8077200" y="3429000"/>
            <a:ext cx="457200" cy="1588"/>
          </a:xfrm>
          <a:prstGeom prst="straightConnector1">
            <a:avLst/>
          </a:prstGeom>
          <a:ln>
            <a:prstDash val="sysDash"/>
            <a:tailEnd type="arrow"/>
          </a:ln>
        </p:spPr>
        <p:style>
          <a:lnRef idx="2">
            <a:schemeClr val="accent1"/>
          </a:lnRef>
          <a:fillRef idx="0">
            <a:schemeClr val="accent1"/>
          </a:fillRef>
          <a:effectRef idx="1">
            <a:schemeClr val="accent1"/>
          </a:effectRef>
          <a:fontRef idx="minor">
            <a:schemeClr val="tx1"/>
          </a:fontRef>
        </p:style>
      </p:cxnSp>
      <p:cxnSp>
        <p:nvCxnSpPr>
          <p:cNvPr id="42" name="Straight Arrow Connector 41"/>
          <p:cNvCxnSpPr/>
          <p:nvPr/>
        </p:nvCxnSpPr>
        <p:spPr>
          <a:xfrm flipV="1">
            <a:off x="8001000" y="2819400"/>
            <a:ext cx="457200" cy="381000"/>
          </a:xfrm>
          <a:prstGeom prst="straightConnector1">
            <a:avLst/>
          </a:prstGeom>
          <a:ln>
            <a:prstDash val="sysDash"/>
            <a:tailEnd type="arrow"/>
          </a:ln>
        </p:spPr>
        <p:style>
          <a:lnRef idx="2">
            <a:schemeClr val="accent1"/>
          </a:lnRef>
          <a:fillRef idx="0">
            <a:schemeClr val="accent1"/>
          </a:fillRef>
          <a:effectRef idx="1">
            <a:schemeClr val="accent1"/>
          </a:effectRef>
          <a:fontRef idx="minor">
            <a:schemeClr val="tx1"/>
          </a:fontRef>
        </p:style>
      </p:cxnSp>
      <p:cxnSp>
        <p:nvCxnSpPr>
          <p:cNvPr id="45" name="Straight Arrow Connector 44"/>
          <p:cNvCxnSpPr>
            <a:stCxn id="33" idx="5"/>
          </p:cNvCxnSpPr>
          <p:nvPr/>
        </p:nvCxnSpPr>
        <p:spPr>
          <a:xfrm rot="16200000" flipH="1">
            <a:off x="8079908" y="3584108"/>
            <a:ext cx="340192" cy="568792"/>
          </a:xfrm>
          <a:prstGeom prst="straightConnector1">
            <a:avLst/>
          </a:prstGeom>
          <a:ln>
            <a:prstDash val="sysDash"/>
            <a:tailEnd type="arrow"/>
          </a:ln>
        </p:spPr>
        <p:style>
          <a:lnRef idx="2">
            <a:schemeClr val="accent1"/>
          </a:lnRef>
          <a:fillRef idx="0">
            <a:schemeClr val="accent1"/>
          </a:fillRef>
          <a:effectRef idx="1">
            <a:schemeClr val="accent1"/>
          </a:effectRef>
          <a:fontRef idx="minor">
            <a:schemeClr val="tx1"/>
          </a:fontRef>
        </p:style>
      </p:cxnSp>
      <p:sp>
        <p:nvSpPr>
          <p:cNvPr id="51" name="Left Brace 50"/>
          <p:cNvSpPr/>
          <p:nvPr/>
        </p:nvSpPr>
        <p:spPr>
          <a:xfrm rot="16200000">
            <a:off x="4724400" y="-304800"/>
            <a:ext cx="228600" cy="4953000"/>
          </a:xfrm>
          <a:prstGeom prst="leftBrace">
            <a:avLst/>
          </a:prstGeom>
          <a:ln>
            <a:solidFill>
              <a:schemeClr val="accent2">
                <a:lumMod val="60000"/>
                <a:lumOff val="40000"/>
              </a:schemeClr>
            </a:solidFill>
            <a:prstDash val="sysDot"/>
          </a:ln>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sp>
        <p:nvSpPr>
          <p:cNvPr id="52" name="TextBox 51"/>
          <p:cNvSpPr txBox="1"/>
          <p:nvPr/>
        </p:nvSpPr>
        <p:spPr>
          <a:xfrm>
            <a:off x="4021947" y="2362200"/>
            <a:ext cx="1616853" cy="369332"/>
          </a:xfrm>
          <a:prstGeom prst="rect">
            <a:avLst/>
          </a:prstGeom>
          <a:noFill/>
        </p:spPr>
        <p:txBody>
          <a:bodyPr wrap="none" rtlCol="0">
            <a:spAutoFit/>
          </a:bodyPr>
          <a:lstStyle/>
          <a:p>
            <a:r>
              <a:rPr lang="en-US" dirty="0" smtClean="0"/>
              <a:t>Required Prefix</a:t>
            </a:r>
            <a:endParaRPr lang="en-US"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Global Naming Structure (Post-PDC)</a:t>
            </a:r>
            <a:endParaRPr lang="en-US" sz="4400" dirty="0">
              <a:solidFill>
                <a:schemeClr val="accent3"/>
              </a:solidFill>
            </a:endParaRPr>
          </a:p>
        </p:txBody>
      </p:sp>
      <p:sp>
        <p:nvSpPr>
          <p:cNvPr id="26" name="Oval 25"/>
          <p:cNvSpPr/>
          <p:nvPr/>
        </p:nvSpPr>
        <p:spPr>
          <a:xfrm>
            <a:off x="1676400" y="4229100"/>
            <a:ext cx="685800" cy="685800"/>
          </a:xfrm>
          <a:prstGeom prst="ellipse">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100" b="1" dirty="0" smtClean="0"/>
              <a:t>Root</a:t>
            </a:r>
            <a:endParaRPr lang="en-US" sz="1100" b="1" dirty="0"/>
          </a:p>
        </p:txBody>
      </p:sp>
      <p:sp>
        <p:nvSpPr>
          <p:cNvPr id="27" name="Oval 26"/>
          <p:cNvSpPr/>
          <p:nvPr/>
        </p:nvSpPr>
        <p:spPr>
          <a:xfrm>
            <a:off x="2895600" y="2971800"/>
            <a:ext cx="762000" cy="762000"/>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a:r>
              <a:rPr lang="en-US" sz="1100" b="1" dirty="0" smtClean="0"/>
              <a:t>Solution</a:t>
            </a:r>
            <a:endParaRPr lang="en-US" sz="1100" b="1" dirty="0"/>
          </a:p>
        </p:txBody>
      </p:sp>
      <p:sp>
        <p:nvSpPr>
          <p:cNvPr id="28" name="Oval 27"/>
          <p:cNvSpPr/>
          <p:nvPr/>
        </p:nvSpPr>
        <p:spPr>
          <a:xfrm>
            <a:off x="2895600" y="4191000"/>
            <a:ext cx="762000" cy="762000"/>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a:r>
              <a:rPr lang="en-US" sz="1100" b="1" dirty="0" smtClean="0"/>
              <a:t>Solution</a:t>
            </a:r>
            <a:endParaRPr lang="en-US" sz="1100" b="1" dirty="0"/>
          </a:p>
        </p:txBody>
      </p:sp>
      <p:sp>
        <p:nvSpPr>
          <p:cNvPr id="29" name="Oval 28"/>
          <p:cNvSpPr/>
          <p:nvPr/>
        </p:nvSpPr>
        <p:spPr>
          <a:xfrm>
            <a:off x="2895600" y="5410200"/>
            <a:ext cx="762000" cy="762000"/>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a:r>
              <a:rPr lang="en-US" sz="1100" b="1" dirty="0" smtClean="0"/>
              <a:t>Solution</a:t>
            </a:r>
            <a:endParaRPr lang="en-US" sz="1100" b="1" dirty="0"/>
          </a:p>
        </p:txBody>
      </p:sp>
      <p:sp>
        <p:nvSpPr>
          <p:cNvPr id="30" name="Oval 29"/>
          <p:cNvSpPr/>
          <p:nvPr/>
        </p:nvSpPr>
        <p:spPr>
          <a:xfrm>
            <a:off x="4343400" y="4191000"/>
            <a:ext cx="762000" cy="762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p>
            <a:pPr algn="ctr"/>
            <a:r>
              <a:rPr lang="en-US" sz="1100" b="1" dirty="0" err="1" smtClean="0"/>
              <a:t>NameB</a:t>
            </a:r>
            <a:endParaRPr lang="en-US" sz="1100" b="1" dirty="0"/>
          </a:p>
        </p:txBody>
      </p:sp>
      <p:sp>
        <p:nvSpPr>
          <p:cNvPr id="31" name="Oval 30"/>
          <p:cNvSpPr/>
          <p:nvPr/>
        </p:nvSpPr>
        <p:spPr>
          <a:xfrm>
            <a:off x="4343400" y="5410200"/>
            <a:ext cx="762000" cy="762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p>
            <a:pPr algn="ctr"/>
            <a:r>
              <a:rPr lang="en-US" sz="1100" b="1" dirty="0" err="1" smtClean="0"/>
              <a:t>NameC</a:t>
            </a:r>
            <a:endParaRPr lang="en-US" sz="1100" b="1" dirty="0"/>
          </a:p>
        </p:txBody>
      </p:sp>
      <p:sp>
        <p:nvSpPr>
          <p:cNvPr id="32" name="Oval 31"/>
          <p:cNvSpPr/>
          <p:nvPr/>
        </p:nvSpPr>
        <p:spPr>
          <a:xfrm>
            <a:off x="5867400" y="2971800"/>
            <a:ext cx="762000" cy="7620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lIns="0" tIns="0" rIns="0" bIns="0" rtlCol="0" anchor="ctr"/>
          <a:lstStyle/>
          <a:p>
            <a:pPr algn="ctr"/>
            <a:r>
              <a:rPr lang="en-US" sz="1100" b="1" dirty="0" smtClean="0">
                <a:solidFill>
                  <a:schemeClr val="bg1"/>
                </a:solidFill>
              </a:rPr>
              <a:t>Name1</a:t>
            </a:r>
            <a:endParaRPr lang="en-US" sz="1100" b="1" dirty="0">
              <a:solidFill>
                <a:schemeClr val="bg1"/>
              </a:solidFill>
            </a:endParaRPr>
          </a:p>
        </p:txBody>
      </p:sp>
      <p:sp>
        <p:nvSpPr>
          <p:cNvPr id="33" name="Oval 32"/>
          <p:cNvSpPr/>
          <p:nvPr/>
        </p:nvSpPr>
        <p:spPr>
          <a:xfrm>
            <a:off x="5867400" y="4191000"/>
            <a:ext cx="762000" cy="7620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lIns="0" tIns="0" rIns="0" bIns="0" rtlCol="0" anchor="ctr"/>
          <a:lstStyle/>
          <a:p>
            <a:pPr algn="ctr"/>
            <a:r>
              <a:rPr lang="en-US" sz="1100" b="1" dirty="0" smtClean="0">
                <a:solidFill>
                  <a:schemeClr val="bg1"/>
                </a:solidFill>
              </a:rPr>
              <a:t>Name2</a:t>
            </a:r>
            <a:endParaRPr lang="en-US" sz="1100" b="1" dirty="0">
              <a:solidFill>
                <a:schemeClr val="bg1"/>
              </a:solidFill>
            </a:endParaRPr>
          </a:p>
        </p:txBody>
      </p:sp>
      <p:sp>
        <p:nvSpPr>
          <p:cNvPr id="34" name="Oval 33"/>
          <p:cNvSpPr/>
          <p:nvPr/>
        </p:nvSpPr>
        <p:spPr>
          <a:xfrm>
            <a:off x="5867400" y="5410200"/>
            <a:ext cx="762000" cy="7620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lIns="0" tIns="0" rIns="0" bIns="0" rtlCol="0" anchor="ctr"/>
          <a:lstStyle/>
          <a:p>
            <a:pPr algn="ctr"/>
            <a:r>
              <a:rPr lang="en-US" sz="1100" b="1" dirty="0" smtClean="0">
                <a:solidFill>
                  <a:schemeClr val="bg1"/>
                </a:solidFill>
              </a:rPr>
              <a:t>Name3</a:t>
            </a:r>
            <a:endParaRPr lang="en-US" sz="1100" b="1" dirty="0">
              <a:solidFill>
                <a:schemeClr val="bg1"/>
              </a:solidFill>
            </a:endParaRPr>
          </a:p>
        </p:txBody>
      </p:sp>
      <p:sp>
        <p:nvSpPr>
          <p:cNvPr id="35" name="Oval 34"/>
          <p:cNvSpPr/>
          <p:nvPr/>
        </p:nvSpPr>
        <p:spPr>
          <a:xfrm>
            <a:off x="4343400" y="2971800"/>
            <a:ext cx="762000" cy="762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p>
            <a:pPr algn="ctr"/>
            <a:r>
              <a:rPr lang="en-US" sz="1100" b="1" dirty="0" err="1" smtClean="0"/>
              <a:t>NameA</a:t>
            </a:r>
            <a:endParaRPr lang="en-US" sz="1100" b="1" dirty="0"/>
          </a:p>
        </p:txBody>
      </p:sp>
      <p:cxnSp>
        <p:nvCxnSpPr>
          <p:cNvPr id="36" name="Straight Arrow Connector 35"/>
          <p:cNvCxnSpPr>
            <a:stCxn id="26" idx="7"/>
            <a:endCxn id="27" idx="2"/>
          </p:cNvCxnSpPr>
          <p:nvPr/>
        </p:nvCxnSpPr>
        <p:spPr>
          <a:xfrm rot="5400000" flipH="1" flipV="1">
            <a:off x="2090317" y="3524251"/>
            <a:ext cx="976733" cy="633833"/>
          </a:xfrm>
          <a:prstGeom prst="straightConnector1">
            <a:avLst/>
          </a:prstGeom>
          <a:ln>
            <a:solidFill>
              <a:schemeClr val="bg2">
                <a:lumMod val="7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a:stCxn id="26" idx="6"/>
            <a:endCxn id="28" idx="2"/>
          </p:cNvCxnSpPr>
          <p:nvPr/>
        </p:nvCxnSpPr>
        <p:spPr>
          <a:xfrm>
            <a:off x="2362200" y="4572000"/>
            <a:ext cx="533400" cy="1588"/>
          </a:xfrm>
          <a:prstGeom prst="straightConnector1">
            <a:avLst/>
          </a:prstGeom>
          <a:ln>
            <a:solidFill>
              <a:schemeClr val="bg2">
                <a:lumMod val="7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a:stCxn id="26" idx="5"/>
            <a:endCxn id="29" idx="2"/>
          </p:cNvCxnSpPr>
          <p:nvPr/>
        </p:nvCxnSpPr>
        <p:spPr>
          <a:xfrm rot="16200000" flipH="1">
            <a:off x="2090317" y="4985916"/>
            <a:ext cx="976733" cy="633833"/>
          </a:xfrm>
          <a:prstGeom prst="straightConnector1">
            <a:avLst/>
          </a:prstGeom>
          <a:ln>
            <a:solidFill>
              <a:schemeClr val="bg2">
                <a:lumMod val="7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a:stCxn id="26" idx="4"/>
          </p:cNvCxnSpPr>
          <p:nvPr/>
        </p:nvCxnSpPr>
        <p:spPr>
          <a:xfrm rot="16200000" flipH="1">
            <a:off x="1714500" y="5219700"/>
            <a:ext cx="1257300" cy="647700"/>
          </a:xfrm>
          <a:prstGeom prst="straightConnector1">
            <a:avLst/>
          </a:prstGeom>
          <a:ln>
            <a:solidFill>
              <a:schemeClr val="bg2">
                <a:lumMod val="75000"/>
              </a:schemeClr>
            </a:solidFill>
            <a:prstDash val="sysDash"/>
            <a:tailEnd type="arrow"/>
          </a:ln>
        </p:spPr>
        <p:style>
          <a:lnRef idx="2">
            <a:schemeClr val="accent1"/>
          </a:lnRef>
          <a:fillRef idx="0">
            <a:schemeClr val="accent1"/>
          </a:fillRef>
          <a:effectRef idx="1">
            <a:schemeClr val="accent1"/>
          </a:effectRef>
          <a:fontRef idx="minor">
            <a:schemeClr val="tx1"/>
          </a:fontRef>
        </p:style>
      </p:cxnSp>
      <p:cxnSp>
        <p:nvCxnSpPr>
          <p:cNvPr id="40" name="Straight Arrow Connector 39"/>
          <p:cNvCxnSpPr>
            <a:stCxn id="26" idx="0"/>
          </p:cNvCxnSpPr>
          <p:nvPr/>
        </p:nvCxnSpPr>
        <p:spPr>
          <a:xfrm rot="5400000" flipH="1" flipV="1">
            <a:off x="1714500" y="3429000"/>
            <a:ext cx="1104900" cy="495300"/>
          </a:xfrm>
          <a:prstGeom prst="straightConnector1">
            <a:avLst/>
          </a:prstGeom>
          <a:ln>
            <a:solidFill>
              <a:schemeClr val="bg2">
                <a:lumMod val="75000"/>
              </a:schemeClr>
            </a:solidFill>
            <a:prstDash val="sysDash"/>
            <a:tailEnd type="arrow"/>
          </a:ln>
        </p:spPr>
        <p:style>
          <a:lnRef idx="2">
            <a:schemeClr val="accent1"/>
          </a:lnRef>
          <a:fillRef idx="0">
            <a:schemeClr val="accent1"/>
          </a:fillRef>
          <a:effectRef idx="1">
            <a:schemeClr val="accent1"/>
          </a:effectRef>
          <a:fontRef idx="minor">
            <a:schemeClr val="tx1"/>
          </a:fontRef>
        </p:style>
      </p:cxnSp>
      <p:cxnSp>
        <p:nvCxnSpPr>
          <p:cNvPr id="41" name="Straight Arrow Connector 40"/>
          <p:cNvCxnSpPr>
            <a:stCxn id="28" idx="6"/>
            <a:endCxn id="30" idx="2"/>
          </p:cNvCxnSpPr>
          <p:nvPr/>
        </p:nvCxnSpPr>
        <p:spPr>
          <a:xfrm>
            <a:off x="3657600" y="4572000"/>
            <a:ext cx="6858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2" name="Straight Arrow Connector 41"/>
          <p:cNvCxnSpPr>
            <a:stCxn id="28" idx="7"/>
            <a:endCxn id="35" idx="2"/>
          </p:cNvCxnSpPr>
          <p:nvPr/>
        </p:nvCxnSpPr>
        <p:spPr>
          <a:xfrm rot="5400000" flipH="1" flipV="1">
            <a:off x="3469808" y="3429000"/>
            <a:ext cx="949792" cy="79739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a:stCxn id="28" idx="5"/>
            <a:endCxn id="31" idx="2"/>
          </p:cNvCxnSpPr>
          <p:nvPr/>
        </p:nvCxnSpPr>
        <p:spPr>
          <a:xfrm rot="16200000" flipH="1">
            <a:off x="3469808" y="4917608"/>
            <a:ext cx="949792" cy="79739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4" name="Straight Arrow Connector 43"/>
          <p:cNvCxnSpPr>
            <a:stCxn id="28" idx="4"/>
          </p:cNvCxnSpPr>
          <p:nvPr/>
        </p:nvCxnSpPr>
        <p:spPr>
          <a:xfrm rot="16200000" flipH="1">
            <a:off x="3086100" y="5143500"/>
            <a:ext cx="1219200" cy="838200"/>
          </a:xfrm>
          <a:prstGeom prst="straightConnector1">
            <a:avLst/>
          </a:prstGeom>
          <a:ln>
            <a:prstDash val="sysDash"/>
            <a:tailEnd type="arrow"/>
          </a:ln>
        </p:spPr>
        <p:style>
          <a:lnRef idx="2">
            <a:schemeClr val="accent1"/>
          </a:lnRef>
          <a:fillRef idx="0">
            <a:schemeClr val="accent1"/>
          </a:fillRef>
          <a:effectRef idx="1">
            <a:schemeClr val="accent1"/>
          </a:effectRef>
          <a:fontRef idx="minor">
            <a:schemeClr val="tx1"/>
          </a:fontRef>
        </p:style>
      </p:cxnSp>
      <p:cxnSp>
        <p:nvCxnSpPr>
          <p:cNvPr id="45" name="Straight Arrow Connector 44"/>
          <p:cNvCxnSpPr>
            <a:stCxn id="28" idx="0"/>
          </p:cNvCxnSpPr>
          <p:nvPr/>
        </p:nvCxnSpPr>
        <p:spPr>
          <a:xfrm rot="5400000" flipH="1" flipV="1">
            <a:off x="3086100" y="3314700"/>
            <a:ext cx="1066800" cy="685800"/>
          </a:xfrm>
          <a:prstGeom prst="straightConnector1">
            <a:avLst/>
          </a:prstGeom>
          <a:ln>
            <a:prstDash val="sysDash"/>
            <a:tailEnd type="arrow"/>
          </a:ln>
        </p:spPr>
        <p:style>
          <a:lnRef idx="2">
            <a:schemeClr val="accent1"/>
          </a:lnRef>
          <a:fillRef idx="0">
            <a:schemeClr val="accent1"/>
          </a:fillRef>
          <a:effectRef idx="1">
            <a:schemeClr val="accent1"/>
          </a:effectRef>
          <a:fontRef idx="minor">
            <a:schemeClr val="tx1"/>
          </a:fontRef>
        </p:style>
      </p:cxnSp>
      <p:cxnSp>
        <p:nvCxnSpPr>
          <p:cNvPr id="46" name="Straight Arrow Connector 45"/>
          <p:cNvCxnSpPr>
            <a:stCxn id="30" idx="6"/>
            <a:endCxn id="33" idx="2"/>
          </p:cNvCxnSpPr>
          <p:nvPr/>
        </p:nvCxnSpPr>
        <p:spPr>
          <a:xfrm>
            <a:off x="5105400" y="4572000"/>
            <a:ext cx="7620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7" name="Straight Arrow Connector 46"/>
          <p:cNvCxnSpPr>
            <a:stCxn id="30" idx="7"/>
            <a:endCxn id="32" idx="2"/>
          </p:cNvCxnSpPr>
          <p:nvPr/>
        </p:nvCxnSpPr>
        <p:spPr>
          <a:xfrm rot="5400000" flipH="1" flipV="1">
            <a:off x="4955708" y="3390900"/>
            <a:ext cx="949792" cy="87359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8" name="Straight Arrow Connector 47"/>
          <p:cNvCxnSpPr>
            <a:stCxn id="30" idx="5"/>
            <a:endCxn id="34" idx="2"/>
          </p:cNvCxnSpPr>
          <p:nvPr/>
        </p:nvCxnSpPr>
        <p:spPr>
          <a:xfrm rot="16200000" flipH="1">
            <a:off x="4955708" y="4879508"/>
            <a:ext cx="949792" cy="87359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p:nvPr/>
        </p:nvCxnSpPr>
        <p:spPr>
          <a:xfrm rot="16200000" flipH="1">
            <a:off x="4569292" y="5143500"/>
            <a:ext cx="1219200" cy="838200"/>
          </a:xfrm>
          <a:prstGeom prst="straightConnector1">
            <a:avLst/>
          </a:prstGeom>
          <a:ln>
            <a:prstDash val="sysDash"/>
            <a:tailEnd type="arrow"/>
          </a:ln>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a:stCxn id="30" idx="0"/>
          </p:cNvCxnSpPr>
          <p:nvPr/>
        </p:nvCxnSpPr>
        <p:spPr>
          <a:xfrm rot="5400000" flipH="1" flipV="1">
            <a:off x="4551596" y="3297004"/>
            <a:ext cx="1066800" cy="721192"/>
          </a:xfrm>
          <a:prstGeom prst="straightConnector1">
            <a:avLst/>
          </a:prstGeom>
          <a:ln>
            <a:prstDash val="sysDash"/>
            <a:tailEnd type="arrow"/>
          </a:ln>
        </p:spPr>
        <p:style>
          <a:lnRef idx="2">
            <a:schemeClr val="accent1"/>
          </a:lnRef>
          <a:fillRef idx="0">
            <a:schemeClr val="accent1"/>
          </a:fillRef>
          <a:effectRef idx="1">
            <a:schemeClr val="accent1"/>
          </a:effectRef>
          <a:fontRef idx="minor">
            <a:schemeClr val="tx1"/>
          </a:fontRef>
        </p:style>
      </p:cxnSp>
      <p:cxnSp>
        <p:nvCxnSpPr>
          <p:cNvPr id="51" name="Straight Arrow Connector 50"/>
          <p:cNvCxnSpPr>
            <a:stCxn id="33" idx="7"/>
          </p:cNvCxnSpPr>
          <p:nvPr/>
        </p:nvCxnSpPr>
        <p:spPr>
          <a:xfrm rot="5400000" flipH="1" flipV="1">
            <a:off x="6403508" y="3390900"/>
            <a:ext cx="1025992" cy="797392"/>
          </a:xfrm>
          <a:prstGeom prst="straightConnector1">
            <a:avLst/>
          </a:prstGeom>
          <a:ln>
            <a:prstDash val="sysDash"/>
            <a:tailEnd type="arrow"/>
          </a:ln>
        </p:spPr>
        <p:style>
          <a:lnRef idx="2">
            <a:schemeClr val="accent1"/>
          </a:lnRef>
          <a:fillRef idx="0">
            <a:schemeClr val="accent1"/>
          </a:fillRef>
          <a:effectRef idx="1">
            <a:schemeClr val="accent1"/>
          </a:effectRef>
          <a:fontRef idx="minor">
            <a:schemeClr val="tx1"/>
          </a:fontRef>
        </p:style>
      </p:cxnSp>
      <p:cxnSp>
        <p:nvCxnSpPr>
          <p:cNvPr id="52" name="Straight Arrow Connector 51"/>
          <p:cNvCxnSpPr>
            <a:stCxn id="33" idx="6"/>
          </p:cNvCxnSpPr>
          <p:nvPr/>
        </p:nvCxnSpPr>
        <p:spPr>
          <a:xfrm>
            <a:off x="6629400" y="4572000"/>
            <a:ext cx="609600" cy="1588"/>
          </a:xfrm>
          <a:prstGeom prst="straightConnector1">
            <a:avLst/>
          </a:prstGeom>
          <a:ln>
            <a:prstDash val="sysDash"/>
            <a:tailEnd type="arrow"/>
          </a:ln>
        </p:spPr>
        <p:style>
          <a:lnRef idx="2">
            <a:schemeClr val="accent1"/>
          </a:lnRef>
          <a:fillRef idx="0">
            <a:schemeClr val="accent1"/>
          </a:fillRef>
          <a:effectRef idx="1">
            <a:schemeClr val="accent1"/>
          </a:effectRef>
          <a:fontRef idx="minor">
            <a:schemeClr val="tx1"/>
          </a:fontRef>
        </p:style>
      </p:cxnSp>
      <p:cxnSp>
        <p:nvCxnSpPr>
          <p:cNvPr id="53" name="Straight Arrow Connector 52"/>
          <p:cNvCxnSpPr>
            <a:stCxn id="33" idx="5"/>
          </p:cNvCxnSpPr>
          <p:nvPr/>
        </p:nvCxnSpPr>
        <p:spPr>
          <a:xfrm rot="16200000" flipH="1">
            <a:off x="6441608" y="4917608"/>
            <a:ext cx="873592" cy="721192"/>
          </a:xfrm>
          <a:prstGeom prst="straightConnector1">
            <a:avLst/>
          </a:prstGeom>
          <a:ln>
            <a:prstDash val="sysDash"/>
            <a:tailEnd type="arrow"/>
          </a:ln>
        </p:spPr>
        <p:style>
          <a:lnRef idx="2">
            <a:schemeClr val="accent1"/>
          </a:lnRef>
          <a:fillRef idx="0">
            <a:schemeClr val="accent1"/>
          </a:fillRef>
          <a:effectRef idx="1">
            <a:schemeClr val="accent1"/>
          </a:effectRef>
          <a:fontRef idx="minor">
            <a:schemeClr val="tx1"/>
          </a:fontRef>
        </p:style>
      </p:cxnSp>
      <p:sp>
        <p:nvSpPr>
          <p:cNvPr id="54" name="Content Placeholder 2"/>
          <p:cNvSpPr txBox="1">
            <a:spLocks/>
          </p:cNvSpPr>
          <p:nvPr/>
        </p:nvSpPr>
        <p:spPr>
          <a:xfrm>
            <a:off x="457200" y="1600201"/>
            <a:ext cx="8229600" cy="914400"/>
          </a:xfrm>
          <a:prstGeom prst="rect">
            <a:avLst/>
          </a:prstGeom>
          <a:noFill/>
          <a:ln>
            <a:noFill/>
          </a:ln>
        </p:spPr>
        <p:txBody>
          <a:bodyPr>
            <a:normAutofit/>
          </a:bodyPr>
          <a:lstStyle/>
          <a:p>
            <a:pPr marL="393700" marR="0" lvl="0" indent="-393700" algn="ctr" defTabSz="914363" rtl="0" eaLnBrk="1" fontAlgn="auto" latinLnBrk="0" hangingPunct="1">
              <a:lnSpc>
                <a:spcPct val="78000"/>
              </a:lnSpc>
              <a:spcBef>
                <a:spcPct val="20000"/>
              </a:spcBef>
              <a:spcAft>
                <a:spcPts val="800"/>
              </a:spcAft>
              <a:buClr>
                <a:schemeClr val="tx1"/>
              </a:buClr>
              <a:buSzPct val="80000"/>
              <a:buFont typeface="Wingdings" pitchFamily="2" charset="2"/>
              <a:buNone/>
              <a:tabLst/>
              <a:defRPr/>
            </a:pPr>
            <a:r>
              <a:rPr kumimoji="0" lang="en-US" sz="2400" b="0" i="0" u="none" strike="noStrike" kern="1200" cap="none" spc="0" normalizeH="0" baseline="0" noProof="0" dirty="0" smtClean="0">
                <a:ln>
                  <a:noFill/>
                </a:ln>
                <a:gradFill>
                  <a:gsLst>
                    <a:gs pos="0">
                      <a:schemeClr val="tx1"/>
                    </a:gs>
                    <a:gs pos="86000">
                      <a:schemeClr val="tx1"/>
                    </a:gs>
                  </a:gsLst>
                  <a:lin ang="5400000" scaled="0"/>
                </a:gradFill>
                <a:effectLst/>
                <a:uLnTx/>
                <a:uFillTx/>
                <a:latin typeface="+mn-lt"/>
                <a:ea typeface="+mn-ea"/>
                <a:cs typeface="+mn-cs"/>
              </a:rPr>
              <a:t>scheme://</a:t>
            </a:r>
            <a:r>
              <a:rPr kumimoji="0" lang="en-US" sz="2400" b="0" i="0" u="none" strike="noStrike" kern="1200" cap="none" spc="0" normalizeH="0" baseline="0" noProof="0" dirty="0" smtClean="0">
                <a:ln>
                  <a:noFill/>
                </a:ln>
                <a:solidFill>
                  <a:schemeClr val="accent2">
                    <a:lumMod val="20000"/>
                    <a:lumOff val="80000"/>
                  </a:schemeClr>
                </a:solidFill>
                <a:effectLst/>
                <a:uLnTx/>
                <a:uFillTx/>
                <a:latin typeface="+mn-lt"/>
                <a:ea typeface="+mn-ea"/>
                <a:cs typeface="+mn-cs"/>
              </a:rPr>
              <a:t>solution</a:t>
            </a:r>
            <a:r>
              <a:rPr kumimoji="0" lang="en-US" sz="2400" b="0" i="0" u="none" strike="noStrike" kern="1200" cap="none" spc="0" normalizeH="0" baseline="0" noProof="0" dirty="0" smtClean="0">
                <a:ln>
                  <a:noFill/>
                </a:ln>
                <a:gradFill>
                  <a:gsLst>
                    <a:gs pos="0">
                      <a:schemeClr val="tx1"/>
                    </a:gs>
                    <a:gs pos="86000">
                      <a:schemeClr val="tx1"/>
                    </a:gs>
                  </a:gsLst>
                  <a:lin ang="5400000" scaled="0"/>
                </a:gradFill>
                <a:effectLst/>
                <a:uLnTx/>
                <a:uFillTx/>
                <a:latin typeface="+mn-lt"/>
                <a:ea typeface="+mn-ea"/>
                <a:cs typeface="+mn-cs"/>
              </a:rPr>
              <a:t>.</a:t>
            </a:r>
            <a:r>
              <a:rPr kumimoji="0" lang="en-US" sz="2400" b="0" i="0" u="sng" strike="noStrike" kern="1200" cap="none" spc="0" normalizeH="0" baseline="0" noProof="0" dirty="0" smtClean="0">
                <a:ln>
                  <a:noFill/>
                </a:ln>
                <a:solidFill>
                  <a:srgbClr val="FF0000"/>
                </a:solidFill>
                <a:effectLst/>
                <a:uLnTx/>
                <a:uFillTx/>
                <a:latin typeface="+mn-lt"/>
                <a:ea typeface="+mn-ea"/>
                <a:cs typeface="+mn-cs"/>
              </a:rPr>
              <a:t>servicebus.windows.net</a:t>
            </a:r>
            <a:r>
              <a:rPr kumimoji="0" lang="en-US" sz="2400" b="0" i="0" u="none" strike="noStrike" kern="1200" cap="none" spc="0" normalizeH="0" baseline="0" noProof="0" dirty="0" smtClean="0">
                <a:ln>
                  <a:noFill/>
                </a:ln>
                <a:gradFill>
                  <a:gsLst>
                    <a:gs pos="0">
                      <a:schemeClr val="tx1"/>
                    </a:gs>
                    <a:gs pos="86000">
                      <a:schemeClr val="tx1"/>
                    </a:gs>
                  </a:gsLst>
                  <a:lin ang="5400000" scaled="0"/>
                </a:gradFill>
                <a:effectLst/>
                <a:uLnTx/>
                <a:uFillTx/>
                <a:latin typeface="+mn-lt"/>
                <a:ea typeface="+mn-ea"/>
                <a:cs typeface="+mn-cs"/>
              </a:rPr>
              <a:t>/</a:t>
            </a:r>
            <a:r>
              <a:rPr kumimoji="0" lang="en-US" sz="2400" b="0" i="0" u="sng" strike="noStrike" kern="1200" cap="none" spc="0" normalizeH="0" baseline="0" noProof="0" dirty="0" smtClean="0">
                <a:ln>
                  <a:noFill/>
                </a:ln>
                <a:solidFill>
                  <a:schemeClr val="accent3">
                    <a:lumMod val="60000"/>
                    <a:lumOff val="40000"/>
                  </a:schemeClr>
                </a:solidFill>
                <a:effectLst/>
                <a:uLnTx/>
                <a:uFillTx/>
                <a:latin typeface="+mn-lt"/>
                <a:ea typeface="+mn-ea"/>
                <a:cs typeface="+mn-cs"/>
              </a:rPr>
              <a:t>name</a:t>
            </a:r>
            <a:r>
              <a:rPr kumimoji="0" lang="en-US" sz="2400" b="0" i="0" u="none" strike="noStrike" kern="1200" cap="none" spc="0" normalizeH="0" baseline="0" noProof="0" dirty="0" smtClean="0">
                <a:ln>
                  <a:noFill/>
                </a:ln>
                <a:gradFill>
                  <a:gsLst>
                    <a:gs pos="0">
                      <a:schemeClr val="tx1"/>
                    </a:gs>
                    <a:gs pos="86000">
                      <a:schemeClr val="tx1"/>
                    </a:gs>
                  </a:gsLst>
                  <a:lin ang="5400000" scaled="0"/>
                </a:gradFill>
                <a:effectLst/>
                <a:uLnTx/>
                <a:uFillTx/>
                <a:latin typeface="+mn-lt"/>
                <a:ea typeface="+mn-ea"/>
                <a:cs typeface="+mn-cs"/>
              </a:rPr>
              <a:t>/…</a:t>
            </a:r>
            <a:endParaRPr kumimoji="0" lang="en-US" sz="2400" b="0" i="0" u="sng" strike="noStrike" kern="1200" cap="none" spc="0" normalizeH="0" baseline="0" noProof="0" dirty="0">
              <a:ln>
                <a:noFill/>
              </a:ln>
              <a:solidFill>
                <a:srgbClr val="FFC000"/>
              </a:solidFill>
              <a:effectLst/>
              <a:uLnTx/>
              <a:uFillTx/>
              <a:latin typeface="+mn-lt"/>
              <a:ea typeface="+mn-ea"/>
              <a:cs typeface="+mn-cs"/>
            </a:endParaRP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7054" y="152400"/>
            <a:ext cx="8375946" cy="553998"/>
          </a:xfrm>
        </p:spPr>
        <p:txBody>
          <a:bodyPr/>
          <a:lstStyle/>
          <a:p>
            <a:r>
              <a:rPr smtClean="0"/>
              <a:t>Service Bus </a:t>
            </a:r>
            <a:r>
              <a:rPr lang="en-US" dirty="0" smtClean="0"/>
              <a:t>–</a:t>
            </a:r>
            <a:r>
              <a:rPr smtClean="0"/>
              <a:t> Service Registry</a:t>
            </a:r>
            <a:endParaRPr lang="en-US" dirty="0"/>
          </a:p>
        </p:txBody>
      </p:sp>
      <p:sp>
        <p:nvSpPr>
          <p:cNvPr id="4" name="Rounded Rectangle 3"/>
          <p:cNvSpPr/>
          <p:nvPr/>
        </p:nvSpPr>
        <p:spPr bwMode="auto">
          <a:xfrm>
            <a:off x="2396266" y="2844311"/>
            <a:ext cx="6214333" cy="639113"/>
          </a:xfrm>
          <a:prstGeom prst="roundRect">
            <a:avLst>
              <a:gd name="adj" fmla="val 9033"/>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000" b="1" dirty="0" smtClean="0">
                <a:solidFill>
                  <a:srgbClr val="FFFFFF"/>
                </a:solidFill>
                <a:effectLst>
                  <a:outerShdw blurRad="38100" dist="38100" dir="2700000" algn="tl">
                    <a:srgbClr val="000000">
                      <a:alpha val="43137"/>
                    </a:srgbClr>
                  </a:outerShdw>
                </a:effectLst>
                <a:latin typeface="Calibri" pitchFamily="34" charset="0"/>
              </a:rPr>
              <a:t>Service Registry</a:t>
            </a:r>
          </a:p>
        </p:txBody>
      </p:sp>
      <p:sp>
        <p:nvSpPr>
          <p:cNvPr id="5" name="Rounded Rectangle 4"/>
          <p:cNvSpPr/>
          <p:nvPr/>
        </p:nvSpPr>
        <p:spPr bwMode="auto">
          <a:xfrm>
            <a:off x="2396267" y="2252127"/>
            <a:ext cx="6223314" cy="567273"/>
          </a:xfrm>
          <a:prstGeom prst="roundRect">
            <a:avLst>
              <a:gd name="adj" fmla="val 9033"/>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000" b="1" dirty="0" smtClean="0">
                <a:solidFill>
                  <a:srgbClr val="FFFFFF"/>
                </a:solidFill>
                <a:effectLst>
                  <a:outerShdw blurRad="38100" dist="38100" dir="2700000" algn="tl">
                    <a:srgbClr val="000000">
                      <a:alpha val="43137"/>
                    </a:srgbClr>
                  </a:outerShdw>
                </a:effectLst>
                <a:latin typeface="Calibri" pitchFamily="34" charset="0"/>
              </a:rPr>
              <a:t>Naming</a:t>
            </a:r>
          </a:p>
        </p:txBody>
      </p:sp>
      <p:sp>
        <p:nvSpPr>
          <p:cNvPr id="7" name="Rounded Rectangle 6"/>
          <p:cNvSpPr/>
          <p:nvPr/>
        </p:nvSpPr>
        <p:spPr bwMode="auto">
          <a:xfrm>
            <a:off x="381000" y="2234712"/>
            <a:ext cx="1905000" cy="1901855"/>
          </a:xfrm>
          <a:prstGeom prst="roundRect">
            <a:avLst>
              <a:gd name="adj" fmla="val 5982"/>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000" b="1" dirty="0" smtClean="0">
                <a:solidFill>
                  <a:srgbClr val="FFFFFF"/>
                </a:solidFill>
                <a:effectLst>
                  <a:outerShdw blurRad="38100" dist="38100" dir="2700000" algn="tl">
                    <a:srgbClr val="000000">
                      <a:alpha val="43137"/>
                    </a:srgbClr>
                  </a:outerShdw>
                </a:effectLst>
                <a:latin typeface="Calibri" pitchFamily="34" charset="0"/>
              </a:rPr>
              <a:t>Federated Identity and Access Control</a:t>
            </a:r>
          </a:p>
        </p:txBody>
      </p:sp>
      <p:sp>
        <p:nvSpPr>
          <p:cNvPr id="8" name="Rounded Rectangle 7"/>
          <p:cNvSpPr/>
          <p:nvPr/>
        </p:nvSpPr>
        <p:spPr bwMode="auto">
          <a:xfrm>
            <a:off x="2396267" y="3506164"/>
            <a:ext cx="6205355" cy="665239"/>
          </a:xfrm>
          <a:prstGeom prst="roundRect">
            <a:avLst>
              <a:gd name="adj" fmla="val 9033"/>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000" b="1" dirty="0" smtClean="0">
                <a:solidFill>
                  <a:srgbClr val="FFFFFF"/>
                </a:solidFill>
                <a:effectLst>
                  <a:outerShdw blurRad="38100" dist="38100" dir="2700000" algn="tl">
                    <a:srgbClr val="000000">
                      <a:alpha val="43137"/>
                    </a:srgbClr>
                  </a:outerShdw>
                </a:effectLst>
                <a:latin typeface="Calibri" pitchFamily="34" charset="0"/>
              </a:rPr>
              <a:t>Messaging Fabric</a:t>
            </a:r>
          </a:p>
        </p:txBody>
      </p:sp>
      <p:sp>
        <p:nvSpPr>
          <p:cNvPr id="9" name="Rounded Rectangle 8"/>
          <p:cNvSpPr/>
          <p:nvPr/>
        </p:nvSpPr>
        <p:spPr bwMode="auto">
          <a:xfrm>
            <a:off x="278674" y="2133600"/>
            <a:ext cx="8464732" cy="2133600"/>
          </a:xfrm>
          <a:prstGeom prst="roundRect">
            <a:avLst>
              <a:gd name="adj" fmla="val 8772"/>
            </a:avLst>
          </a:prstGeom>
          <a:noFill/>
          <a:ln w="38100">
            <a:solidFill>
              <a:schemeClr val="tx1">
                <a:lumMod val="75000"/>
              </a:schemeClr>
            </a:solidFill>
            <a:prstDash val="sysDash"/>
            <a:headEnd type="none" w="med" len="med"/>
            <a:tailEnd type="none" w="med" len="med"/>
          </a:ln>
          <a:scene3d>
            <a:camera prst="orthographicFront" fov="0">
              <a:rot lat="0" lon="0" rev="0"/>
            </a:camera>
            <a:lightRig rig="glow" dir="t">
              <a:rot lat="0" lon="0" rev="6360000"/>
            </a:lightRig>
          </a:scene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000" b="1" dirty="0" smtClean="0">
              <a:solidFill>
                <a:srgbClr val="FFFFFF"/>
              </a:solidFill>
              <a:effectLst>
                <a:outerShdw blurRad="38100" dist="38100" dir="2700000" algn="tl">
                  <a:srgbClr val="000000">
                    <a:alpha val="43137"/>
                  </a:srgbClr>
                </a:outerShdw>
              </a:effectLst>
              <a:latin typeface="Calibri" pitchFamily="34" charset="0"/>
            </a:endParaRP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 Registry</a:t>
            </a:r>
            <a:endParaRPr lang="en-US" dirty="0"/>
          </a:p>
        </p:txBody>
      </p:sp>
      <p:sp>
        <p:nvSpPr>
          <p:cNvPr id="3" name="Content Placeholder 2"/>
          <p:cNvSpPr>
            <a:spLocks noGrp="1"/>
          </p:cNvSpPr>
          <p:nvPr>
            <p:ph idx="1"/>
          </p:nvPr>
        </p:nvSpPr>
        <p:spPr>
          <a:xfrm>
            <a:off x="730044" y="1412875"/>
            <a:ext cx="7681532" cy="2885662"/>
          </a:xfrm>
        </p:spPr>
        <p:txBody>
          <a:bodyPr/>
          <a:lstStyle/>
          <a:p>
            <a:r>
              <a:rPr lang="en-US" dirty="0" smtClean="0"/>
              <a:t>The service registry is registry for service endpoints, not a general purpose directory</a:t>
            </a:r>
          </a:p>
          <a:p>
            <a:r>
              <a:rPr lang="en-US" dirty="0" smtClean="0"/>
              <a:t>Registry is layered over the naming system</a:t>
            </a:r>
          </a:p>
          <a:p>
            <a:r>
              <a:rPr lang="en-US" dirty="0" smtClean="0"/>
              <a:t>Provides programmatic access to naming</a:t>
            </a:r>
          </a:p>
          <a:p>
            <a:pPr lvl="1"/>
            <a:r>
              <a:rPr lang="en-US" dirty="0" smtClean="0"/>
              <a:t>Discover: Atom 1.0 feed hierarchy</a:t>
            </a:r>
          </a:p>
          <a:p>
            <a:pPr lvl="1"/>
            <a:r>
              <a:rPr lang="en-US" dirty="0" smtClean="0"/>
              <a:t>Publish: Atom Publishing Protocol, WS-Transfer</a:t>
            </a:r>
          </a:p>
        </p:txBody>
      </p:sp>
      <p:sp>
        <p:nvSpPr>
          <p:cNvPr id="43" name="Rounded Rectangle 42"/>
          <p:cNvSpPr/>
          <p:nvPr/>
        </p:nvSpPr>
        <p:spPr>
          <a:xfrm>
            <a:off x="3810000" y="5791200"/>
            <a:ext cx="16002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Naming</a:t>
            </a:r>
            <a:endParaRPr lang="en-US" dirty="0"/>
          </a:p>
        </p:txBody>
      </p:sp>
      <p:sp>
        <p:nvSpPr>
          <p:cNvPr id="44" name="Rounded Rectangle 43"/>
          <p:cNvSpPr/>
          <p:nvPr/>
        </p:nvSpPr>
        <p:spPr>
          <a:xfrm>
            <a:off x="3810000" y="4724400"/>
            <a:ext cx="16002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Service Registry</a:t>
            </a:r>
            <a:endParaRPr lang="en-US" dirty="0"/>
          </a:p>
        </p:txBody>
      </p:sp>
      <p:cxnSp>
        <p:nvCxnSpPr>
          <p:cNvPr id="50" name="Straight Arrow Connector 49"/>
          <p:cNvCxnSpPr>
            <a:stCxn id="44" idx="2"/>
            <a:endCxn id="43" idx="0"/>
          </p:cNvCxnSpPr>
          <p:nvPr/>
        </p:nvCxnSpPr>
        <p:spPr>
          <a:xfrm rot="5400000">
            <a:off x="4381500" y="5562600"/>
            <a:ext cx="4572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3" name="Rounded Rectangle 12"/>
          <p:cNvSpPr/>
          <p:nvPr/>
        </p:nvSpPr>
        <p:spPr>
          <a:xfrm>
            <a:off x="762000" y="4724400"/>
            <a:ext cx="1600200" cy="6096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Client</a:t>
            </a:r>
            <a:endParaRPr lang="en-US" dirty="0"/>
          </a:p>
        </p:txBody>
      </p:sp>
      <p:cxnSp>
        <p:nvCxnSpPr>
          <p:cNvPr id="14" name="Straight Arrow Connector 13"/>
          <p:cNvCxnSpPr>
            <a:stCxn id="13" idx="3"/>
            <a:endCxn id="44" idx="1"/>
          </p:cNvCxnSpPr>
          <p:nvPr/>
        </p:nvCxnSpPr>
        <p:spPr>
          <a:xfrm>
            <a:off x="2362200" y="5029200"/>
            <a:ext cx="1447800" cy="1588"/>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17" name="Rectangle 16"/>
          <p:cNvSpPr/>
          <p:nvPr/>
        </p:nvSpPr>
        <p:spPr>
          <a:xfrm>
            <a:off x="2450168" y="5117068"/>
            <a:ext cx="1055032" cy="369332"/>
          </a:xfrm>
          <a:prstGeom prst="rect">
            <a:avLst/>
          </a:prstGeom>
        </p:spPr>
        <p:txBody>
          <a:bodyPr wrap="none">
            <a:spAutoFit/>
          </a:bodyPr>
          <a:lstStyle/>
          <a:p>
            <a:r>
              <a:rPr lang="en-US" dirty="0" err="1" smtClean="0">
                <a:solidFill>
                  <a:srgbClr val="FFFF00"/>
                </a:solidFill>
              </a:rPr>
              <a:t>AtomPub</a:t>
            </a:r>
            <a:endParaRPr lang="en-US" dirty="0">
              <a:solidFill>
                <a:srgbClr val="FFFF00"/>
              </a:solidFill>
            </a:endParaRPr>
          </a:p>
        </p:txBody>
      </p:sp>
      <p:sp>
        <p:nvSpPr>
          <p:cNvPr id="18" name="Rectangle 17"/>
          <p:cNvSpPr/>
          <p:nvPr/>
        </p:nvSpPr>
        <p:spPr>
          <a:xfrm>
            <a:off x="2362200" y="4572000"/>
            <a:ext cx="1318759" cy="369332"/>
          </a:xfrm>
          <a:prstGeom prst="rect">
            <a:avLst/>
          </a:prstGeom>
        </p:spPr>
        <p:txBody>
          <a:bodyPr wrap="none">
            <a:spAutoFit/>
          </a:bodyPr>
          <a:lstStyle/>
          <a:p>
            <a:r>
              <a:rPr lang="en-US" dirty="0" smtClean="0">
                <a:solidFill>
                  <a:srgbClr val="FFFF00"/>
                </a:solidFill>
              </a:rPr>
              <a:t>WS-Transfer</a:t>
            </a:r>
            <a:endParaRPr lang="en-US" dirty="0">
              <a:solidFill>
                <a:srgbClr val="FFFF00"/>
              </a:solidFill>
            </a:endParaRP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Registry Feed Structure</a:t>
            </a:r>
            <a:endParaRPr lang="en-US" dirty="0"/>
          </a:p>
        </p:txBody>
      </p:sp>
      <p:sp>
        <p:nvSpPr>
          <p:cNvPr id="3" name="Content Placeholder 2"/>
          <p:cNvSpPr>
            <a:spLocks noGrp="1"/>
          </p:cNvSpPr>
          <p:nvPr>
            <p:ph idx="1"/>
          </p:nvPr>
        </p:nvSpPr>
        <p:spPr>
          <a:xfrm>
            <a:off x="457200" y="1600201"/>
            <a:ext cx="8229600" cy="1331262"/>
          </a:xfrm>
        </p:spPr>
        <p:txBody>
          <a:bodyPr/>
          <a:lstStyle/>
          <a:p>
            <a:r>
              <a:rPr lang="en-US" dirty="0" smtClean="0"/>
              <a:t> Accessing the root registry feed for solutions</a:t>
            </a:r>
          </a:p>
          <a:p>
            <a:pPr lvl="1"/>
            <a:r>
              <a:rPr lang="en-US" dirty="0" smtClean="0"/>
              <a:t>http://servicebus.windows.net/services/</a:t>
            </a:r>
            <a:r>
              <a:rPr lang="en-US" i="1" dirty="0" smtClean="0"/>
              <a:t>solution</a:t>
            </a:r>
            <a:r>
              <a:rPr lang="en-US" dirty="0" smtClean="0"/>
              <a:t>/</a:t>
            </a:r>
          </a:p>
          <a:p>
            <a:pPr lvl="1"/>
            <a:r>
              <a:rPr lang="en-US" dirty="0" smtClean="0"/>
              <a:t>Root of a hierarchy of feeds</a:t>
            </a:r>
          </a:p>
        </p:txBody>
      </p:sp>
      <p:sp>
        <p:nvSpPr>
          <p:cNvPr id="4" name="Oval 3"/>
          <p:cNvSpPr/>
          <p:nvPr/>
        </p:nvSpPr>
        <p:spPr>
          <a:xfrm>
            <a:off x="990600" y="4645549"/>
            <a:ext cx="727813" cy="711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lIns="0" tIns="0" rIns="0" bIns="0" rtlCol="0" anchor="ctr"/>
          <a:lstStyle/>
          <a:p>
            <a:pPr algn="ctr"/>
            <a:r>
              <a:rPr lang="en-US" sz="1200" b="1" dirty="0" smtClean="0"/>
              <a:t>Naming Root</a:t>
            </a:r>
            <a:endParaRPr lang="en-US" sz="1200" b="1" dirty="0"/>
          </a:p>
        </p:txBody>
      </p:sp>
      <p:sp>
        <p:nvSpPr>
          <p:cNvPr id="6" name="Oval 5"/>
          <p:cNvSpPr/>
          <p:nvPr/>
        </p:nvSpPr>
        <p:spPr>
          <a:xfrm>
            <a:off x="1981200" y="4605998"/>
            <a:ext cx="808683" cy="791022"/>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lIns="0" tIns="0" rIns="0" bIns="0" rtlCol="0" anchor="ctr"/>
          <a:lstStyle/>
          <a:p>
            <a:pPr algn="ctr"/>
            <a:r>
              <a:rPr lang="en-US" sz="1200" b="1" dirty="0" smtClean="0"/>
              <a:t>SBWN</a:t>
            </a:r>
            <a:endParaRPr lang="en-US" sz="1200" b="1" dirty="0"/>
          </a:p>
        </p:txBody>
      </p:sp>
      <p:sp>
        <p:nvSpPr>
          <p:cNvPr id="8" name="Oval 7"/>
          <p:cNvSpPr/>
          <p:nvPr/>
        </p:nvSpPr>
        <p:spPr>
          <a:xfrm>
            <a:off x="3048000" y="4605998"/>
            <a:ext cx="808683" cy="791022"/>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lIns="0" tIns="0" rIns="0" bIns="0" rtlCol="0" anchor="ctr"/>
          <a:lstStyle/>
          <a:p>
            <a:pPr algn="ctr"/>
            <a:r>
              <a:rPr lang="en-US" sz="1200" b="1" dirty="0"/>
              <a:t>services</a:t>
            </a:r>
          </a:p>
        </p:txBody>
      </p:sp>
      <p:cxnSp>
        <p:nvCxnSpPr>
          <p:cNvPr id="15" name="Straight Arrow Connector 14"/>
          <p:cNvCxnSpPr>
            <a:stCxn id="4" idx="6"/>
            <a:endCxn id="6" idx="2"/>
          </p:cNvCxnSpPr>
          <p:nvPr/>
        </p:nvCxnSpPr>
        <p:spPr>
          <a:xfrm flipV="1">
            <a:off x="1718413" y="5001509"/>
            <a:ext cx="262787" cy="1"/>
          </a:xfrm>
          <a:prstGeom prst="straightConnector1">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19" name="Straight Arrow Connector 18"/>
          <p:cNvCxnSpPr>
            <a:stCxn id="6" idx="6"/>
            <a:endCxn id="8" idx="2"/>
          </p:cNvCxnSpPr>
          <p:nvPr/>
        </p:nvCxnSpPr>
        <p:spPr>
          <a:xfrm>
            <a:off x="2789883" y="5001509"/>
            <a:ext cx="258117" cy="1588"/>
          </a:xfrm>
          <a:prstGeom prst="straightConnector1">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25" name="Straight Arrow Connector 24"/>
          <p:cNvCxnSpPr>
            <a:endCxn id="71" idx="2"/>
          </p:cNvCxnSpPr>
          <p:nvPr/>
        </p:nvCxnSpPr>
        <p:spPr>
          <a:xfrm flipV="1">
            <a:off x="5162904" y="5916804"/>
            <a:ext cx="707639" cy="8899"/>
          </a:xfrm>
          <a:prstGeom prst="straightConnector1">
            <a:avLst/>
          </a:prstGeom>
          <a:ln>
            <a:headEnd type="none" w="med" len="med"/>
            <a:tailEnd type="triangle" w="med" len="med"/>
          </a:ln>
        </p:spPr>
        <p:style>
          <a:lnRef idx="3">
            <a:schemeClr val="accent2"/>
          </a:lnRef>
          <a:fillRef idx="0">
            <a:schemeClr val="accent2"/>
          </a:fillRef>
          <a:effectRef idx="2">
            <a:schemeClr val="accent2"/>
          </a:effectRef>
          <a:fontRef idx="minor">
            <a:schemeClr val="tx1"/>
          </a:fontRef>
        </p:style>
      </p:cxnSp>
      <p:sp>
        <p:nvSpPr>
          <p:cNvPr id="71" name="Oval 70"/>
          <p:cNvSpPr/>
          <p:nvPr/>
        </p:nvSpPr>
        <p:spPr>
          <a:xfrm>
            <a:off x="5870542" y="5534931"/>
            <a:ext cx="746582" cy="763746"/>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a:r>
              <a:rPr lang="en-US" sz="1200" b="1" dirty="0"/>
              <a:t>svc</a:t>
            </a:r>
          </a:p>
        </p:txBody>
      </p:sp>
      <p:cxnSp>
        <p:nvCxnSpPr>
          <p:cNvPr id="72" name="Straight Arrow Connector 71"/>
          <p:cNvCxnSpPr>
            <a:stCxn id="71" idx="6"/>
          </p:cNvCxnSpPr>
          <p:nvPr/>
        </p:nvCxnSpPr>
        <p:spPr>
          <a:xfrm>
            <a:off x="6617125" y="5916804"/>
            <a:ext cx="447950" cy="1592"/>
          </a:xfrm>
          <a:prstGeom prst="straightConnector1">
            <a:avLst/>
          </a:prstGeom>
          <a:ln>
            <a:headEnd type="non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73" name="Straight Arrow Connector 72"/>
          <p:cNvCxnSpPr/>
          <p:nvPr/>
        </p:nvCxnSpPr>
        <p:spPr>
          <a:xfrm flipV="1">
            <a:off x="6542467" y="5305807"/>
            <a:ext cx="447950" cy="381873"/>
          </a:xfrm>
          <a:prstGeom prst="straightConnector1">
            <a:avLst/>
          </a:prstGeom>
          <a:ln>
            <a:headEnd type="non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74" name="Straight Arrow Connector 73"/>
          <p:cNvCxnSpPr>
            <a:stCxn id="71" idx="5"/>
          </p:cNvCxnSpPr>
          <p:nvPr/>
        </p:nvCxnSpPr>
        <p:spPr>
          <a:xfrm rot="16200000" flipH="1">
            <a:off x="6615948" y="6078673"/>
            <a:ext cx="340972" cy="557283"/>
          </a:xfrm>
          <a:prstGeom prst="straightConnector1">
            <a:avLst/>
          </a:prstGeom>
          <a:ln>
            <a:headEnd type="none" w="med" len="med"/>
            <a:tailEnd type="triangle" w="med" len="med"/>
          </a:ln>
        </p:spPr>
        <p:style>
          <a:lnRef idx="3">
            <a:schemeClr val="accent2"/>
          </a:lnRef>
          <a:fillRef idx="0">
            <a:schemeClr val="accent2"/>
          </a:fillRef>
          <a:effectRef idx="2">
            <a:schemeClr val="accent2"/>
          </a:effectRef>
          <a:fontRef idx="minor">
            <a:schemeClr val="tx1"/>
          </a:fontRef>
        </p:style>
      </p:cxnSp>
      <p:sp>
        <p:nvSpPr>
          <p:cNvPr id="76" name="Oval 75"/>
          <p:cNvSpPr/>
          <p:nvPr/>
        </p:nvSpPr>
        <p:spPr>
          <a:xfrm>
            <a:off x="4544957" y="3581924"/>
            <a:ext cx="746582" cy="763746"/>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a:r>
              <a:rPr lang="en-US" sz="1200" b="1" dirty="0" smtClean="0"/>
              <a:t>solution</a:t>
            </a:r>
            <a:endParaRPr lang="en-US" sz="1200" b="1" dirty="0"/>
          </a:p>
        </p:txBody>
      </p:sp>
      <p:cxnSp>
        <p:nvCxnSpPr>
          <p:cNvPr id="77" name="Straight Arrow Connector 76"/>
          <p:cNvCxnSpPr>
            <a:stCxn id="8" idx="7"/>
            <a:endCxn id="76" idx="2"/>
          </p:cNvCxnSpPr>
          <p:nvPr/>
        </p:nvCxnSpPr>
        <p:spPr>
          <a:xfrm rot="5400000" flipH="1" flipV="1">
            <a:off x="3762584" y="3939468"/>
            <a:ext cx="758043" cy="806703"/>
          </a:xfrm>
          <a:prstGeom prst="straightConnector1">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sp>
        <p:nvSpPr>
          <p:cNvPr id="78" name="Oval 77"/>
          <p:cNvSpPr/>
          <p:nvPr/>
        </p:nvSpPr>
        <p:spPr>
          <a:xfrm>
            <a:off x="5888806" y="3581924"/>
            <a:ext cx="746582" cy="763746"/>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a:r>
              <a:rPr lang="en-US" sz="1200" b="1" dirty="0"/>
              <a:t>svc</a:t>
            </a:r>
          </a:p>
        </p:txBody>
      </p:sp>
      <p:cxnSp>
        <p:nvCxnSpPr>
          <p:cNvPr id="79" name="Straight Arrow Connector 78"/>
          <p:cNvCxnSpPr>
            <a:stCxn id="76" idx="6"/>
            <a:endCxn id="78" idx="2"/>
          </p:cNvCxnSpPr>
          <p:nvPr/>
        </p:nvCxnSpPr>
        <p:spPr>
          <a:xfrm>
            <a:off x="5291541" y="3963796"/>
            <a:ext cx="597266" cy="1592"/>
          </a:xfrm>
          <a:prstGeom prst="straightConnector1">
            <a:avLst/>
          </a:prstGeom>
          <a:ln>
            <a:headEnd type="non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80" name="Straight Arrow Connector 79"/>
          <p:cNvCxnSpPr>
            <a:stCxn id="78" idx="6"/>
          </p:cNvCxnSpPr>
          <p:nvPr/>
        </p:nvCxnSpPr>
        <p:spPr>
          <a:xfrm>
            <a:off x="6635389" y="3963796"/>
            <a:ext cx="447950" cy="1592"/>
          </a:xfrm>
          <a:prstGeom prst="straightConnector1">
            <a:avLst/>
          </a:prstGeom>
          <a:ln>
            <a:headEnd type="non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81" name="Straight Arrow Connector 80"/>
          <p:cNvCxnSpPr/>
          <p:nvPr/>
        </p:nvCxnSpPr>
        <p:spPr>
          <a:xfrm flipV="1">
            <a:off x="6560731" y="3352800"/>
            <a:ext cx="447950" cy="381873"/>
          </a:xfrm>
          <a:prstGeom prst="straightConnector1">
            <a:avLst/>
          </a:prstGeom>
          <a:ln>
            <a:headEnd type="non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82" name="Straight Arrow Connector 81"/>
          <p:cNvCxnSpPr>
            <a:stCxn id="78" idx="5"/>
          </p:cNvCxnSpPr>
          <p:nvPr/>
        </p:nvCxnSpPr>
        <p:spPr>
          <a:xfrm rot="16200000" flipH="1">
            <a:off x="6634211" y="4125665"/>
            <a:ext cx="340972" cy="557283"/>
          </a:xfrm>
          <a:prstGeom prst="straightConnector1">
            <a:avLst/>
          </a:prstGeom>
          <a:ln>
            <a:headEnd type="none" w="med" len="med"/>
            <a:tailEnd type="triangle" w="med" len="med"/>
          </a:ln>
        </p:spPr>
        <p:style>
          <a:lnRef idx="3">
            <a:schemeClr val="accent2"/>
          </a:lnRef>
          <a:fillRef idx="0">
            <a:schemeClr val="accent2"/>
          </a:fillRef>
          <a:effectRef idx="2">
            <a:schemeClr val="accent2"/>
          </a:effectRef>
          <a:fontRef idx="minor">
            <a:schemeClr val="tx1"/>
          </a:fontRef>
        </p:style>
      </p:cxnSp>
      <p:sp>
        <p:nvSpPr>
          <p:cNvPr id="33" name="Oval 32"/>
          <p:cNvSpPr/>
          <p:nvPr/>
        </p:nvSpPr>
        <p:spPr>
          <a:xfrm>
            <a:off x="4495800" y="5534931"/>
            <a:ext cx="746582" cy="763746"/>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a:r>
              <a:rPr lang="en-US" sz="1200" b="1" dirty="0" smtClean="0"/>
              <a:t>solution</a:t>
            </a:r>
            <a:endParaRPr lang="en-US" sz="1200" b="1" dirty="0"/>
          </a:p>
        </p:txBody>
      </p:sp>
      <p:cxnSp>
        <p:nvCxnSpPr>
          <p:cNvPr id="34" name="Straight Arrow Connector 33"/>
          <p:cNvCxnSpPr>
            <a:stCxn id="8" idx="5"/>
            <a:endCxn id="33" idx="2"/>
          </p:cNvCxnSpPr>
          <p:nvPr/>
        </p:nvCxnSpPr>
        <p:spPr>
          <a:xfrm rot="16200000" flipH="1">
            <a:off x="3799214" y="5220218"/>
            <a:ext cx="635626" cy="757546"/>
          </a:xfrm>
          <a:prstGeom prst="straightConnector1">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sp>
        <p:nvSpPr>
          <p:cNvPr id="26" name="Rounded Rectangle 25"/>
          <p:cNvSpPr/>
          <p:nvPr/>
        </p:nvSpPr>
        <p:spPr>
          <a:xfrm>
            <a:off x="7239000" y="4572000"/>
            <a:ext cx="1600200" cy="6096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solidFill>
                  <a:schemeClr val="bg1"/>
                </a:solidFill>
              </a:rPr>
              <a:t>Client</a:t>
            </a:r>
            <a:endParaRPr lang="en-US" dirty="0">
              <a:solidFill>
                <a:schemeClr val="bg1"/>
              </a:solidFill>
            </a:endParaRPr>
          </a:p>
        </p:txBody>
      </p:sp>
      <p:sp>
        <p:nvSpPr>
          <p:cNvPr id="28" name="Rectangle 27"/>
          <p:cNvSpPr/>
          <p:nvPr/>
        </p:nvSpPr>
        <p:spPr>
          <a:xfrm>
            <a:off x="7543800" y="5257800"/>
            <a:ext cx="1055032" cy="369332"/>
          </a:xfrm>
          <a:prstGeom prst="rect">
            <a:avLst/>
          </a:prstGeom>
        </p:spPr>
        <p:txBody>
          <a:bodyPr wrap="none">
            <a:spAutoFit/>
          </a:bodyPr>
          <a:lstStyle/>
          <a:p>
            <a:r>
              <a:rPr lang="en-US" dirty="0" err="1" smtClean="0">
                <a:solidFill>
                  <a:srgbClr val="FFFF00"/>
                </a:solidFill>
              </a:rPr>
              <a:t>AtomPub</a:t>
            </a:r>
            <a:endParaRPr lang="en-US" dirty="0">
              <a:solidFill>
                <a:srgbClr val="FFFF00"/>
              </a:solidFill>
            </a:endParaRPr>
          </a:p>
        </p:txBody>
      </p:sp>
      <p:sp>
        <p:nvSpPr>
          <p:cNvPr id="29" name="Rectangle 28"/>
          <p:cNvSpPr/>
          <p:nvPr/>
        </p:nvSpPr>
        <p:spPr>
          <a:xfrm>
            <a:off x="7391400" y="4191000"/>
            <a:ext cx="1318759" cy="369332"/>
          </a:xfrm>
          <a:prstGeom prst="rect">
            <a:avLst/>
          </a:prstGeom>
        </p:spPr>
        <p:txBody>
          <a:bodyPr wrap="none">
            <a:spAutoFit/>
          </a:bodyPr>
          <a:lstStyle/>
          <a:p>
            <a:r>
              <a:rPr lang="en-US" dirty="0" smtClean="0">
                <a:solidFill>
                  <a:srgbClr val="FFFF00"/>
                </a:solidFill>
              </a:rPr>
              <a:t>WS-Transfer</a:t>
            </a:r>
            <a:endParaRPr lang="en-US" dirty="0">
              <a:solidFill>
                <a:srgbClr val="FFFF00"/>
              </a:solidFill>
            </a:endParaRPr>
          </a:p>
        </p:txBody>
      </p:sp>
      <p:cxnSp>
        <p:nvCxnSpPr>
          <p:cNvPr id="31" name="Shape 30"/>
          <p:cNvCxnSpPr>
            <a:stCxn id="26" idx="1"/>
            <a:endCxn id="76" idx="4"/>
          </p:cNvCxnSpPr>
          <p:nvPr/>
        </p:nvCxnSpPr>
        <p:spPr>
          <a:xfrm rot="10800000">
            <a:off x="4918248" y="4345670"/>
            <a:ext cx="2320752" cy="531130"/>
          </a:xfrm>
          <a:prstGeom prst="curvedConnector2">
            <a:avLst/>
          </a:prstGeom>
          <a:ln>
            <a:headEnd type="triangle" w="med" len="med"/>
            <a:tailEnd type="triangle" w="med" len="med"/>
          </a:ln>
        </p:spPr>
        <p:style>
          <a:lnRef idx="1">
            <a:schemeClr val="accent3"/>
          </a:lnRef>
          <a:fillRef idx="0">
            <a:schemeClr val="accent3"/>
          </a:fillRef>
          <a:effectRef idx="0">
            <a:schemeClr val="accent3"/>
          </a:effectRef>
          <a:fontRef idx="minor">
            <a:schemeClr val="tx1"/>
          </a:fontRef>
        </p:style>
      </p:cxnSp>
      <p:cxnSp>
        <p:nvCxnSpPr>
          <p:cNvPr id="40" name="Shape 39"/>
          <p:cNvCxnSpPr>
            <a:stCxn id="26" idx="1"/>
            <a:endCxn id="78" idx="4"/>
          </p:cNvCxnSpPr>
          <p:nvPr/>
        </p:nvCxnSpPr>
        <p:spPr>
          <a:xfrm rot="10800000">
            <a:off x="6262098" y="4345670"/>
            <a:ext cx="976903" cy="531130"/>
          </a:xfrm>
          <a:prstGeom prst="curvedConnector2">
            <a:avLst/>
          </a:prstGeom>
          <a:ln>
            <a:headEnd type="triangle" w="med" len="med"/>
            <a:tailEnd type="triangle" w="med" len="med"/>
          </a:ln>
        </p:spPr>
        <p:style>
          <a:lnRef idx="1">
            <a:schemeClr val="accent3"/>
          </a:lnRef>
          <a:fillRef idx="0">
            <a:schemeClr val="accent3"/>
          </a:fillRef>
          <a:effectRef idx="0">
            <a:schemeClr val="accent3"/>
          </a:effectRef>
          <a:fontRef idx="minor">
            <a:schemeClr val="tx1"/>
          </a:fontRef>
        </p:style>
      </p:cxnSp>
      <p:cxnSp>
        <p:nvCxnSpPr>
          <p:cNvPr id="48" name="Shape 47"/>
          <p:cNvCxnSpPr>
            <a:stCxn id="26" idx="1"/>
            <a:endCxn id="33" idx="0"/>
          </p:cNvCxnSpPr>
          <p:nvPr/>
        </p:nvCxnSpPr>
        <p:spPr>
          <a:xfrm rot="10800000" flipV="1">
            <a:off x="4869092" y="4876799"/>
            <a:ext cx="2369909" cy="658131"/>
          </a:xfrm>
          <a:prstGeom prst="curvedConnector2">
            <a:avLst/>
          </a:prstGeom>
          <a:ln>
            <a:headEnd type="triangle" w="med" len="med"/>
            <a:tailEnd type="triangle" w="med" len="med"/>
          </a:ln>
        </p:spPr>
        <p:style>
          <a:lnRef idx="1">
            <a:schemeClr val="accent3"/>
          </a:lnRef>
          <a:fillRef idx="0">
            <a:schemeClr val="accent3"/>
          </a:fillRef>
          <a:effectRef idx="0">
            <a:schemeClr val="accent3"/>
          </a:effectRef>
          <a:fontRef idx="minor">
            <a:schemeClr val="tx1"/>
          </a:fontRef>
        </p:style>
      </p:cxnSp>
      <p:cxnSp>
        <p:nvCxnSpPr>
          <p:cNvPr id="51" name="Shape 50"/>
          <p:cNvCxnSpPr>
            <a:stCxn id="26" idx="1"/>
            <a:endCxn id="71" idx="0"/>
          </p:cNvCxnSpPr>
          <p:nvPr/>
        </p:nvCxnSpPr>
        <p:spPr>
          <a:xfrm rot="10800000" flipV="1">
            <a:off x="6243834" y="4876799"/>
            <a:ext cx="995167" cy="658131"/>
          </a:xfrm>
          <a:prstGeom prst="curvedConnector2">
            <a:avLst/>
          </a:prstGeom>
          <a:ln>
            <a:headEnd type="triangle" w="med" len="med"/>
            <a:tailEnd type="triangle" w="med" len="med"/>
          </a:ln>
        </p:spPr>
        <p:style>
          <a:lnRef idx="1">
            <a:schemeClr val="accent3"/>
          </a:lnRef>
          <a:fillRef idx="0">
            <a:schemeClr val="accent3"/>
          </a:fillRef>
          <a:effectRef idx="0">
            <a:schemeClr val="accent3"/>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Services in Registry Feeds</a:t>
            </a:r>
            <a:endParaRPr lang="en-US" dirty="0"/>
          </a:p>
        </p:txBody>
      </p:sp>
      <p:sp>
        <p:nvSpPr>
          <p:cNvPr id="6" name="Text Placeholder 5"/>
          <p:cNvSpPr>
            <a:spLocks noGrp="1"/>
          </p:cNvSpPr>
          <p:nvPr>
            <p:ph type="body" sz="quarter" idx="10"/>
          </p:nvPr>
        </p:nvSpPr>
        <p:spPr>
          <a:xfrm>
            <a:off x="576072" y="1463040"/>
            <a:ext cx="8001000" cy="4377096"/>
          </a:xfrm>
        </p:spPr>
        <p:txBody>
          <a:bodyPr/>
          <a:lstStyle/>
          <a:p>
            <a:r>
              <a:rPr lang="en-US" sz="1800" dirty="0" smtClean="0"/>
              <a:t>&lt;?xml version="1.0" encoding="utf-8"?&gt;</a:t>
            </a:r>
            <a:br>
              <a:rPr lang="en-US" sz="1800" dirty="0" smtClean="0"/>
            </a:br>
            <a:r>
              <a:rPr lang="en-US" sz="1800" dirty="0" smtClean="0"/>
              <a:t>&lt;feed </a:t>
            </a:r>
            <a:r>
              <a:rPr lang="en-US" sz="1800" dirty="0" err="1" smtClean="0"/>
              <a:t>xmlns</a:t>
            </a:r>
            <a:r>
              <a:rPr lang="en-US" sz="1800" dirty="0" smtClean="0"/>
              <a:t>="http://www.w3.org/2005/Atom"</a:t>
            </a:r>
            <a:br>
              <a:rPr lang="en-US" sz="1800" dirty="0" smtClean="0"/>
            </a:br>
            <a:r>
              <a:rPr lang="en-US" sz="1800" dirty="0" smtClean="0"/>
              <a:t>      </a:t>
            </a:r>
            <a:r>
              <a:rPr lang="en-US" sz="1800" dirty="0" err="1" smtClean="0"/>
              <a:t>xmlns:wsa</a:t>
            </a:r>
            <a:r>
              <a:rPr lang="en-US" sz="1800" dirty="0" smtClean="0"/>
              <a:t>="http://www.w3.org/2005/08/addressing"&gt;</a:t>
            </a:r>
            <a:br>
              <a:rPr lang="en-US" sz="1800" dirty="0" smtClean="0"/>
            </a:br>
            <a:r>
              <a:rPr lang="en-US" sz="1800" dirty="0" smtClean="0"/>
              <a:t>  &lt;title&gt;Title&lt;/title&gt;</a:t>
            </a:r>
            <a:br>
              <a:rPr lang="en-US" sz="1800" dirty="0" smtClean="0"/>
            </a:br>
            <a:r>
              <a:rPr lang="en-US" sz="1800" dirty="0" smtClean="0"/>
              <a:t>  &lt;link </a:t>
            </a:r>
            <a:r>
              <a:rPr lang="en-US" sz="1800" dirty="0" err="1" smtClean="0"/>
              <a:t>href</a:t>
            </a:r>
            <a:r>
              <a:rPr lang="en-US" sz="1800" dirty="0" smtClean="0"/>
              <a:t>="http://connect.biztalk.net/services/my/svc"</a:t>
            </a:r>
            <a:br>
              <a:rPr lang="en-US" sz="1800" dirty="0" smtClean="0"/>
            </a:br>
            <a:r>
              <a:rPr lang="en-US" sz="1800" dirty="0" smtClean="0"/>
              <a:t>        </a:t>
            </a:r>
            <a:r>
              <a:rPr lang="en-US" sz="1800" dirty="0" err="1" smtClean="0"/>
              <a:t>rel</a:t>
            </a:r>
            <a:r>
              <a:rPr lang="en-US" sz="1800" dirty="0" smtClean="0"/>
              <a:t>="self"/&gt; </a:t>
            </a:r>
            <a:br>
              <a:rPr lang="en-US" sz="1800" dirty="0" smtClean="0"/>
            </a:br>
            <a:r>
              <a:rPr lang="en-US" sz="1800" dirty="0" smtClean="0"/>
              <a:t>  &lt;id&gt;urn:uuid:82a76c80-d498-12d5-b91C-0103839e0ef6&lt;/id&gt;</a:t>
            </a:r>
            <a:br>
              <a:rPr lang="en-US" sz="1800" dirty="0" smtClean="0"/>
            </a:br>
            <a:r>
              <a:rPr lang="en-US" sz="1800" dirty="0" smtClean="0"/>
              <a:t>  …</a:t>
            </a:r>
            <a:br>
              <a:rPr lang="en-US" sz="1800" dirty="0" smtClean="0"/>
            </a:br>
            <a:r>
              <a:rPr lang="en-US" sz="1800" dirty="0" smtClean="0"/>
              <a:t>  &lt;entry&gt; </a:t>
            </a:r>
            <a:br>
              <a:rPr lang="en-US" sz="1800" dirty="0" smtClean="0"/>
            </a:br>
            <a:r>
              <a:rPr lang="en-US" sz="1800" dirty="0" smtClean="0"/>
              <a:t>     &lt;title&gt;</a:t>
            </a:r>
            <a:r>
              <a:rPr lang="en-US" sz="1800" dirty="0" err="1" smtClean="0"/>
              <a:t>MyEndpoint</a:t>
            </a:r>
            <a:r>
              <a:rPr lang="en-US" sz="1800" dirty="0" smtClean="0"/>
              <a:t>&lt;/title&gt;</a:t>
            </a:r>
            <a:br>
              <a:rPr lang="en-US" sz="1800" dirty="0" smtClean="0"/>
            </a:br>
            <a:r>
              <a:rPr lang="en-US" sz="1800" dirty="0" smtClean="0"/>
              <a:t>     &lt;link </a:t>
            </a:r>
            <a:r>
              <a:rPr lang="en-US" sz="1800" dirty="0" err="1" smtClean="0"/>
              <a:t>href</a:t>
            </a:r>
            <a:r>
              <a:rPr lang="en-US" sz="1800" dirty="0" smtClean="0"/>
              <a:t>="http://cbn/services/my/svc/ep1"/&gt;</a:t>
            </a:r>
            <a:br>
              <a:rPr lang="en-US" sz="1800" dirty="0" smtClean="0"/>
            </a:br>
            <a:r>
              <a:rPr lang="en-US" sz="1800" dirty="0" smtClean="0"/>
              <a:t>     &lt;id&gt;urn:uuid:1225c695-cfb8-4ebb-aaaa-80da344efa6a&lt;/id&gt;</a:t>
            </a:r>
            <a:br>
              <a:rPr lang="en-US" sz="1800" dirty="0" smtClean="0"/>
            </a:br>
            <a:r>
              <a:rPr lang="en-US" sz="1800" dirty="0" smtClean="0">
                <a:solidFill>
                  <a:srgbClr val="FF0000"/>
                </a:solidFill>
              </a:rPr>
              <a:t>     &lt;</a:t>
            </a:r>
            <a:r>
              <a:rPr lang="en-US" sz="1800" dirty="0" err="1" smtClean="0">
                <a:solidFill>
                  <a:srgbClr val="FF0000"/>
                </a:solidFill>
              </a:rPr>
              <a:t>wsa:EndpointReference</a:t>
            </a:r>
            <a:r>
              <a:rPr lang="en-US" sz="1800" dirty="0" smtClean="0">
                <a:solidFill>
                  <a:srgbClr val="FF0000"/>
                </a:solidFill>
              </a:rPr>
              <a:t>&gt;</a:t>
            </a:r>
            <a:br>
              <a:rPr lang="en-US" sz="1800" dirty="0" smtClean="0">
                <a:solidFill>
                  <a:srgbClr val="FF0000"/>
                </a:solidFill>
              </a:rPr>
            </a:br>
            <a:r>
              <a:rPr lang="en-US" sz="1800" dirty="0" smtClean="0">
                <a:solidFill>
                  <a:srgbClr val="FF0000"/>
                </a:solidFill>
              </a:rPr>
              <a:t>         &lt;</a:t>
            </a:r>
            <a:r>
              <a:rPr lang="en-US" sz="1800" dirty="0" err="1" smtClean="0">
                <a:solidFill>
                  <a:srgbClr val="FF0000"/>
                </a:solidFill>
              </a:rPr>
              <a:t>wsa:Address</a:t>
            </a:r>
            <a:r>
              <a:rPr lang="en-US" sz="1800" dirty="0" smtClean="0">
                <a:solidFill>
                  <a:srgbClr val="FF0000"/>
                </a:solidFill>
              </a:rPr>
              <a:t>&gt;</a:t>
            </a:r>
            <a:br>
              <a:rPr lang="en-US" sz="1800" dirty="0" smtClean="0">
                <a:solidFill>
                  <a:srgbClr val="FF0000"/>
                </a:solidFill>
              </a:rPr>
            </a:br>
            <a:r>
              <a:rPr lang="en-US" sz="1800" dirty="0" smtClean="0">
                <a:solidFill>
                  <a:srgbClr val="FF0000"/>
                </a:solidFill>
              </a:rPr>
              <a:t>             http://servicebus.windows.net/services/my/svc/ep1</a:t>
            </a:r>
            <a:br>
              <a:rPr lang="en-US" sz="1800" dirty="0" smtClean="0">
                <a:solidFill>
                  <a:srgbClr val="FF0000"/>
                </a:solidFill>
              </a:rPr>
            </a:br>
            <a:r>
              <a:rPr lang="en-US" sz="1800" dirty="0" smtClean="0">
                <a:solidFill>
                  <a:srgbClr val="FF0000"/>
                </a:solidFill>
              </a:rPr>
              <a:t>         &lt;/</a:t>
            </a:r>
            <a:r>
              <a:rPr lang="en-US" sz="1800" dirty="0" err="1" smtClean="0">
                <a:solidFill>
                  <a:srgbClr val="FF0000"/>
                </a:solidFill>
              </a:rPr>
              <a:t>wsa:Address</a:t>
            </a:r>
            <a:r>
              <a:rPr lang="en-US" sz="1800" dirty="0" smtClean="0">
                <a:solidFill>
                  <a:srgbClr val="FF0000"/>
                </a:solidFill>
              </a:rPr>
              <a:t>&gt; </a:t>
            </a:r>
            <a:br>
              <a:rPr lang="en-US" sz="1800" dirty="0" smtClean="0">
                <a:solidFill>
                  <a:srgbClr val="FF0000"/>
                </a:solidFill>
              </a:rPr>
            </a:br>
            <a:r>
              <a:rPr lang="en-US" sz="1800" dirty="0" smtClean="0">
                <a:solidFill>
                  <a:srgbClr val="FF0000"/>
                </a:solidFill>
              </a:rPr>
              <a:t>      &lt;/</a:t>
            </a:r>
            <a:r>
              <a:rPr lang="en-US" sz="1800" dirty="0" err="1" smtClean="0">
                <a:solidFill>
                  <a:srgbClr val="FF0000"/>
                </a:solidFill>
              </a:rPr>
              <a:t>wsa:EndpointReference</a:t>
            </a:r>
            <a:r>
              <a:rPr lang="en-US" sz="1800" dirty="0" smtClean="0">
                <a:solidFill>
                  <a:srgbClr val="FF0000"/>
                </a:solidFill>
              </a:rPr>
              <a:t>&gt;</a:t>
            </a:r>
            <a:r>
              <a:rPr lang="en-US" sz="1800" dirty="0" smtClean="0"/>
              <a:t>     </a:t>
            </a:r>
            <a:br>
              <a:rPr lang="en-US" sz="1800" dirty="0" smtClean="0"/>
            </a:br>
            <a:r>
              <a:rPr lang="en-US" sz="1800" dirty="0" smtClean="0"/>
              <a:t>  &lt;/entry&gt; </a:t>
            </a:r>
            <a:br>
              <a:rPr lang="en-US" sz="1800" dirty="0" smtClean="0"/>
            </a:br>
            <a:r>
              <a:rPr lang="en-US" sz="1800" dirty="0" smtClean="0"/>
              <a:t>&lt;/feed&gt;</a:t>
            </a:r>
          </a:p>
          <a:p>
            <a:endParaRPr lang="en-US" sz="1800" dirty="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.NET Service Bus Registry</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7054" y="152400"/>
            <a:ext cx="8375946" cy="553998"/>
          </a:xfrm>
        </p:spPr>
        <p:txBody>
          <a:bodyPr/>
          <a:lstStyle/>
          <a:p>
            <a:r>
              <a:rPr smtClean="0"/>
              <a:t>Service Bus </a:t>
            </a:r>
            <a:r>
              <a:rPr lang="en-US" dirty="0" smtClean="0"/>
              <a:t>–</a:t>
            </a:r>
            <a:r>
              <a:rPr smtClean="0"/>
              <a:t> Messaging</a:t>
            </a:r>
            <a:endParaRPr lang="en-US" dirty="0"/>
          </a:p>
        </p:txBody>
      </p:sp>
      <p:sp>
        <p:nvSpPr>
          <p:cNvPr id="4" name="Rounded Rectangle 3"/>
          <p:cNvSpPr/>
          <p:nvPr/>
        </p:nvSpPr>
        <p:spPr bwMode="auto">
          <a:xfrm>
            <a:off x="2396266" y="2844311"/>
            <a:ext cx="6214333" cy="639113"/>
          </a:xfrm>
          <a:prstGeom prst="roundRect">
            <a:avLst>
              <a:gd name="adj" fmla="val 9033"/>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000" b="1" dirty="0" smtClean="0">
                <a:solidFill>
                  <a:srgbClr val="FFFFFF"/>
                </a:solidFill>
                <a:effectLst>
                  <a:outerShdw blurRad="38100" dist="38100" dir="2700000" algn="tl">
                    <a:srgbClr val="000000">
                      <a:alpha val="43137"/>
                    </a:srgbClr>
                  </a:outerShdw>
                </a:effectLst>
                <a:latin typeface="Calibri" pitchFamily="34" charset="0"/>
              </a:rPr>
              <a:t>Service Registry</a:t>
            </a:r>
          </a:p>
        </p:txBody>
      </p:sp>
      <p:sp>
        <p:nvSpPr>
          <p:cNvPr id="5" name="Rounded Rectangle 4"/>
          <p:cNvSpPr/>
          <p:nvPr/>
        </p:nvSpPr>
        <p:spPr bwMode="auto">
          <a:xfrm>
            <a:off x="2396267" y="2252127"/>
            <a:ext cx="6223314" cy="567273"/>
          </a:xfrm>
          <a:prstGeom prst="roundRect">
            <a:avLst>
              <a:gd name="adj" fmla="val 9033"/>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000" b="1" dirty="0" smtClean="0">
                <a:solidFill>
                  <a:srgbClr val="FFFFFF"/>
                </a:solidFill>
                <a:effectLst>
                  <a:outerShdw blurRad="38100" dist="38100" dir="2700000" algn="tl">
                    <a:srgbClr val="000000">
                      <a:alpha val="43137"/>
                    </a:srgbClr>
                  </a:outerShdw>
                </a:effectLst>
                <a:latin typeface="Calibri" pitchFamily="34" charset="0"/>
              </a:rPr>
              <a:t>Naming</a:t>
            </a:r>
          </a:p>
        </p:txBody>
      </p:sp>
      <p:sp>
        <p:nvSpPr>
          <p:cNvPr id="7" name="Rounded Rectangle 6"/>
          <p:cNvSpPr/>
          <p:nvPr/>
        </p:nvSpPr>
        <p:spPr bwMode="auto">
          <a:xfrm>
            <a:off x="381000" y="2234712"/>
            <a:ext cx="1905000" cy="1901855"/>
          </a:xfrm>
          <a:prstGeom prst="roundRect">
            <a:avLst>
              <a:gd name="adj" fmla="val 5982"/>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000" b="1" dirty="0" smtClean="0">
                <a:solidFill>
                  <a:srgbClr val="FFFFFF"/>
                </a:solidFill>
                <a:effectLst>
                  <a:outerShdw blurRad="38100" dist="38100" dir="2700000" algn="tl">
                    <a:srgbClr val="000000">
                      <a:alpha val="43137"/>
                    </a:srgbClr>
                  </a:outerShdw>
                </a:effectLst>
                <a:latin typeface="Calibri" pitchFamily="34" charset="0"/>
              </a:rPr>
              <a:t>Federated Identity and Access Control</a:t>
            </a:r>
          </a:p>
        </p:txBody>
      </p:sp>
      <p:sp>
        <p:nvSpPr>
          <p:cNvPr id="8" name="Rounded Rectangle 7"/>
          <p:cNvSpPr/>
          <p:nvPr/>
        </p:nvSpPr>
        <p:spPr bwMode="auto">
          <a:xfrm>
            <a:off x="2396267" y="3506164"/>
            <a:ext cx="6205355" cy="665239"/>
          </a:xfrm>
          <a:prstGeom prst="roundRect">
            <a:avLst>
              <a:gd name="adj" fmla="val 9033"/>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000" b="1" dirty="0" smtClean="0">
                <a:solidFill>
                  <a:srgbClr val="FFFFFF"/>
                </a:solidFill>
                <a:effectLst>
                  <a:outerShdw blurRad="38100" dist="38100" dir="2700000" algn="tl">
                    <a:srgbClr val="000000">
                      <a:alpha val="43137"/>
                    </a:srgbClr>
                  </a:outerShdw>
                </a:effectLst>
                <a:latin typeface="Calibri" pitchFamily="34" charset="0"/>
              </a:rPr>
              <a:t>Messaging Fabric</a:t>
            </a:r>
          </a:p>
        </p:txBody>
      </p:sp>
      <p:sp>
        <p:nvSpPr>
          <p:cNvPr id="9" name="Rounded Rectangle 8"/>
          <p:cNvSpPr/>
          <p:nvPr/>
        </p:nvSpPr>
        <p:spPr bwMode="auto">
          <a:xfrm>
            <a:off x="278674" y="2133600"/>
            <a:ext cx="8464732" cy="2133600"/>
          </a:xfrm>
          <a:prstGeom prst="roundRect">
            <a:avLst>
              <a:gd name="adj" fmla="val 8772"/>
            </a:avLst>
          </a:prstGeom>
          <a:noFill/>
          <a:ln w="38100">
            <a:solidFill>
              <a:schemeClr val="tx1">
                <a:lumMod val="75000"/>
              </a:schemeClr>
            </a:solidFill>
            <a:prstDash val="sysDash"/>
            <a:headEnd type="none" w="med" len="med"/>
            <a:tailEnd type="none" w="med" len="med"/>
          </a:ln>
          <a:scene3d>
            <a:camera prst="orthographicFront" fov="0">
              <a:rot lat="0" lon="0" rev="0"/>
            </a:camera>
            <a:lightRig rig="glow" dir="t">
              <a:rot lat="0" lon="0" rev="6360000"/>
            </a:lightRig>
          </a:scene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000" b="1" dirty="0" smtClean="0">
              <a:solidFill>
                <a:srgbClr val="FFFFFF"/>
              </a:solidFill>
              <a:effectLst>
                <a:outerShdw blurRad="38100" dist="38100" dir="2700000" algn="tl">
                  <a:srgbClr val="000000">
                    <a:alpha val="43137"/>
                  </a:srgbClr>
                </a:outerShdw>
              </a:effectLst>
              <a:latin typeface="Calibri" pitchFamily="34" charset="0"/>
            </a:endParaRP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730044" y="1411552"/>
            <a:ext cx="7672003" cy="969240"/>
          </a:xfrm>
        </p:spPr>
        <p:txBody>
          <a:bodyPr/>
          <a:lstStyle/>
          <a:p>
            <a:r>
              <a:rPr lang="en-US" dirty="0" smtClean="0"/>
              <a:t>Primary Programming Model: WCF</a:t>
            </a:r>
          </a:p>
          <a:p>
            <a:r>
              <a:rPr lang="en-US" dirty="0" smtClean="0"/>
              <a:t>Family of Bindings for the Service Bus</a:t>
            </a:r>
          </a:p>
        </p:txBody>
      </p:sp>
      <p:sp>
        <p:nvSpPr>
          <p:cNvPr id="3" name="Title 2"/>
          <p:cNvSpPr>
            <a:spLocks noGrp="1"/>
          </p:cNvSpPr>
          <p:nvPr>
            <p:ph type="title"/>
          </p:nvPr>
        </p:nvSpPr>
        <p:spPr>
          <a:xfrm>
            <a:off x="387054" y="152400"/>
            <a:ext cx="8375946" cy="553998"/>
          </a:xfrm>
        </p:spPr>
        <p:txBody>
          <a:bodyPr/>
          <a:lstStyle/>
          <a:p>
            <a:r>
              <a:rPr smtClean="0"/>
              <a:t>Service Bus - Messaging</a:t>
            </a:r>
            <a:endParaRPr lang="en-US" dirty="0"/>
          </a:p>
        </p:txBody>
      </p:sp>
      <p:graphicFrame>
        <p:nvGraphicFramePr>
          <p:cNvPr id="4" name="Table 3"/>
          <p:cNvGraphicFramePr>
            <a:graphicFrameLocks noGrp="1"/>
          </p:cNvGraphicFramePr>
          <p:nvPr/>
        </p:nvGraphicFramePr>
        <p:xfrm>
          <a:off x="381000" y="2667000"/>
          <a:ext cx="8305800" cy="3739659"/>
        </p:xfrm>
        <a:graphic>
          <a:graphicData uri="http://schemas.openxmlformats.org/drawingml/2006/table">
            <a:tbl>
              <a:tblPr firstRow="1">
                <a:tableStyleId>{284E427A-3D55-4303-BF80-6455036E1DE7}</a:tableStyleId>
              </a:tblPr>
              <a:tblGrid>
                <a:gridCol w="3950320"/>
                <a:gridCol w="4355480"/>
              </a:tblGrid>
              <a:tr h="339969">
                <a:tc>
                  <a:txBody>
                    <a:bodyPr/>
                    <a:lstStyle/>
                    <a:p>
                      <a:pPr marL="0" marR="0">
                        <a:spcBef>
                          <a:spcPts val="0"/>
                        </a:spcBef>
                        <a:spcAft>
                          <a:spcPts val="0"/>
                        </a:spcAft>
                      </a:pPr>
                      <a:r>
                        <a:rPr lang="en-US" sz="1600" dirty="0"/>
                        <a:t>Corresponding WCF Binding</a:t>
                      </a:r>
                      <a:endParaRPr lang="en-US" sz="1600" dirty="0">
                        <a:latin typeface="Calibri"/>
                        <a:ea typeface="Calibri"/>
                        <a:cs typeface="Times New Roman"/>
                      </a:endParaRPr>
                    </a:p>
                  </a:txBody>
                  <a:tcPr marL="36576" marR="36576" marT="0" marB="0" anchor="b"/>
                </a:tc>
                <a:tc>
                  <a:txBody>
                    <a:bodyPr/>
                    <a:lstStyle/>
                    <a:p>
                      <a:pPr marL="0" marR="0">
                        <a:spcBef>
                          <a:spcPts val="0"/>
                        </a:spcBef>
                        <a:spcAft>
                          <a:spcPts val="0"/>
                        </a:spcAft>
                      </a:pPr>
                      <a:r>
                        <a:rPr lang="en-US" sz="1600" b="1" dirty="0" smtClean="0"/>
                        <a:t>Service Bus Relay </a:t>
                      </a:r>
                      <a:r>
                        <a:rPr lang="en-US" sz="1600" b="1" dirty="0"/>
                        <a:t>Binding</a:t>
                      </a:r>
                      <a:endParaRPr lang="en-US" sz="1600" b="1" dirty="0">
                        <a:latin typeface="Calibri"/>
                        <a:ea typeface="Calibri"/>
                        <a:cs typeface="Times New Roman"/>
                      </a:endParaRPr>
                    </a:p>
                  </a:txBody>
                  <a:tcPr marL="36576" marR="36576" marT="0" marB="0" anchor="b"/>
                </a:tc>
              </a:tr>
              <a:tr h="339969">
                <a:tc>
                  <a:txBody>
                    <a:bodyPr/>
                    <a:lstStyle/>
                    <a:p>
                      <a:pPr marL="0" marR="0">
                        <a:spcBef>
                          <a:spcPts val="0"/>
                        </a:spcBef>
                        <a:spcAft>
                          <a:spcPts val="0"/>
                        </a:spcAft>
                      </a:pPr>
                      <a:r>
                        <a:rPr lang="en-US" sz="1600"/>
                        <a:t>BasicHttpBinding</a:t>
                      </a:r>
                      <a:endParaRPr lang="en-US" sz="1600">
                        <a:latin typeface="Calibri"/>
                        <a:ea typeface="Calibri"/>
                        <a:cs typeface="Times New Roman"/>
                      </a:endParaRPr>
                    </a:p>
                  </a:txBody>
                  <a:tcPr marL="36576" marR="36576" marT="0" marB="0" anchor="b"/>
                </a:tc>
                <a:tc>
                  <a:txBody>
                    <a:bodyPr/>
                    <a:lstStyle/>
                    <a:p>
                      <a:pPr marL="0" marR="0">
                        <a:spcBef>
                          <a:spcPts val="0"/>
                        </a:spcBef>
                        <a:spcAft>
                          <a:spcPts val="0"/>
                        </a:spcAft>
                      </a:pPr>
                      <a:r>
                        <a:rPr lang="en-US" sz="1600" b="1" dirty="0" err="1"/>
                        <a:t>BasicHttpRelayBinding</a:t>
                      </a:r>
                      <a:endParaRPr lang="en-US" sz="1600" b="1" dirty="0">
                        <a:latin typeface="Calibri"/>
                        <a:ea typeface="Calibri"/>
                        <a:cs typeface="Times New Roman"/>
                      </a:endParaRPr>
                    </a:p>
                  </a:txBody>
                  <a:tcPr marL="36576" marR="36576" marT="0" marB="0" anchor="b"/>
                </a:tc>
              </a:tr>
              <a:tr h="339969">
                <a:tc>
                  <a:txBody>
                    <a:bodyPr/>
                    <a:lstStyle/>
                    <a:p>
                      <a:pPr marL="0" marR="0">
                        <a:spcBef>
                          <a:spcPts val="0"/>
                        </a:spcBef>
                        <a:spcAft>
                          <a:spcPts val="0"/>
                        </a:spcAft>
                      </a:pPr>
                      <a:r>
                        <a:rPr lang="en-US" sz="1600" dirty="0" err="1"/>
                        <a:t>WebHttpBinding</a:t>
                      </a:r>
                      <a:endParaRPr lang="en-US" sz="1600" dirty="0">
                        <a:latin typeface="Calibri"/>
                        <a:ea typeface="Calibri"/>
                        <a:cs typeface="Times New Roman"/>
                      </a:endParaRPr>
                    </a:p>
                  </a:txBody>
                  <a:tcPr marL="36576" marR="36576" marT="0" marB="0" anchor="b"/>
                </a:tc>
                <a:tc>
                  <a:txBody>
                    <a:bodyPr/>
                    <a:lstStyle/>
                    <a:p>
                      <a:pPr marL="0" marR="0">
                        <a:spcBef>
                          <a:spcPts val="0"/>
                        </a:spcBef>
                        <a:spcAft>
                          <a:spcPts val="0"/>
                        </a:spcAft>
                      </a:pPr>
                      <a:r>
                        <a:rPr lang="en-US" sz="1600" b="1" dirty="0" err="1" smtClean="0"/>
                        <a:t>WebHttpRelayBinding</a:t>
                      </a:r>
                      <a:endParaRPr lang="en-US" sz="1600" b="1" dirty="0">
                        <a:latin typeface="Calibri"/>
                        <a:ea typeface="Calibri"/>
                        <a:cs typeface="Times New Roman"/>
                      </a:endParaRPr>
                    </a:p>
                  </a:txBody>
                  <a:tcPr marL="36576" marR="36576" marT="0" marB="0" anchor="b"/>
                </a:tc>
              </a:tr>
              <a:tr h="339969">
                <a:tc>
                  <a:txBody>
                    <a:bodyPr/>
                    <a:lstStyle/>
                    <a:p>
                      <a:pPr marL="0" marR="0">
                        <a:spcBef>
                          <a:spcPts val="0"/>
                        </a:spcBef>
                        <a:spcAft>
                          <a:spcPts val="0"/>
                        </a:spcAft>
                      </a:pPr>
                      <a:r>
                        <a:rPr lang="en-US" sz="1600"/>
                        <a:t>WSHttpBinding</a:t>
                      </a:r>
                      <a:endParaRPr lang="en-US" sz="1600">
                        <a:latin typeface="Calibri"/>
                        <a:ea typeface="Calibri"/>
                        <a:cs typeface="Times New Roman"/>
                      </a:endParaRPr>
                    </a:p>
                  </a:txBody>
                  <a:tcPr marL="36576" marR="36576" marT="0" marB="0" anchor="b"/>
                </a:tc>
                <a:tc>
                  <a:txBody>
                    <a:bodyPr/>
                    <a:lstStyle/>
                    <a:p>
                      <a:pPr marL="0" marR="0">
                        <a:spcBef>
                          <a:spcPts val="0"/>
                        </a:spcBef>
                        <a:spcAft>
                          <a:spcPts val="0"/>
                        </a:spcAft>
                      </a:pPr>
                      <a:r>
                        <a:rPr lang="en-US" sz="1600" b="1" dirty="0" smtClean="0"/>
                        <a:t>WSHttpRelayBinding</a:t>
                      </a:r>
                      <a:endParaRPr lang="en-US" sz="1600" b="1" dirty="0">
                        <a:latin typeface="Calibri"/>
                        <a:ea typeface="Calibri"/>
                        <a:cs typeface="Times New Roman"/>
                      </a:endParaRPr>
                    </a:p>
                  </a:txBody>
                  <a:tcPr marL="36576" marR="36576" marT="0" marB="0" anchor="b"/>
                </a:tc>
              </a:tr>
              <a:tr h="339969">
                <a:tc>
                  <a:txBody>
                    <a:bodyPr/>
                    <a:lstStyle/>
                    <a:p>
                      <a:pPr marL="0" marR="0">
                        <a:spcBef>
                          <a:spcPts val="0"/>
                        </a:spcBef>
                        <a:spcAft>
                          <a:spcPts val="0"/>
                        </a:spcAft>
                      </a:pPr>
                      <a:r>
                        <a:rPr lang="en-US" sz="1600"/>
                        <a:t>WS2007HttpBinding</a:t>
                      </a:r>
                      <a:endParaRPr lang="en-US" sz="1600">
                        <a:latin typeface="Calibri"/>
                        <a:ea typeface="Calibri"/>
                        <a:cs typeface="Times New Roman"/>
                      </a:endParaRPr>
                    </a:p>
                  </a:txBody>
                  <a:tcPr marL="36576" marR="36576" marT="0" marB="0" anchor="b"/>
                </a:tc>
                <a:tc>
                  <a:txBody>
                    <a:bodyPr/>
                    <a:lstStyle/>
                    <a:p>
                      <a:pPr marL="0" marR="0">
                        <a:spcBef>
                          <a:spcPts val="0"/>
                        </a:spcBef>
                        <a:spcAft>
                          <a:spcPts val="0"/>
                        </a:spcAft>
                      </a:pPr>
                      <a:r>
                        <a:rPr lang="en-US" sz="1600" b="1" dirty="0"/>
                        <a:t>WS2007HttpRelayBinding</a:t>
                      </a:r>
                      <a:endParaRPr lang="en-US" sz="1600" b="1" dirty="0">
                        <a:latin typeface="Calibri"/>
                        <a:ea typeface="Calibri"/>
                        <a:cs typeface="Times New Roman"/>
                      </a:endParaRPr>
                    </a:p>
                  </a:txBody>
                  <a:tcPr marL="36576" marR="36576" marT="0" marB="0" anchor="b"/>
                </a:tc>
              </a:tr>
              <a:tr h="339969">
                <a:tc>
                  <a:txBody>
                    <a:bodyPr/>
                    <a:lstStyle/>
                    <a:p>
                      <a:pPr marL="0" marR="0">
                        <a:spcBef>
                          <a:spcPts val="0"/>
                        </a:spcBef>
                        <a:spcAft>
                          <a:spcPts val="0"/>
                        </a:spcAft>
                      </a:pPr>
                      <a:r>
                        <a:rPr lang="en-US" sz="1600"/>
                        <a:t>WSHttpContextBinding</a:t>
                      </a:r>
                      <a:endParaRPr lang="en-US" sz="1600">
                        <a:latin typeface="Calibri"/>
                        <a:ea typeface="Calibri"/>
                        <a:cs typeface="Times New Roman"/>
                      </a:endParaRPr>
                    </a:p>
                  </a:txBody>
                  <a:tcPr marL="36576" marR="36576" marT="0" marB="0" anchor="b"/>
                </a:tc>
                <a:tc>
                  <a:txBody>
                    <a:bodyPr/>
                    <a:lstStyle/>
                    <a:p>
                      <a:pPr marL="0" marR="0">
                        <a:spcBef>
                          <a:spcPts val="0"/>
                        </a:spcBef>
                        <a:spcAft>
                          <a:spcPts val="0"/>
                        </a:spcAft>
                      </a:pPr>
                      <a:r>
                        <a:rPr lang="en-US" sz="1600" b="1" dirty="0" err="1"/>
                        <a:t>WSHttpRelayContextBinding</a:t>
                      </a:r>
                      <a:endParaRPr lang="en-US" sz="1600" b="1" dirty="0">
                        <a:latin typeface="Calibri"/>
                        <a:ea typeface="Calibri"/>
                        <a:cs typeface="Times New Roman"/>
                      </a:endParaRPr>
                    </a:p>
                  </a:txBody>
                  <a:tcPr marL="36576" marR="36576" marT="0" marB="0" anchor="b"/>
                </a:tc>
              </a:tr>
              <a:tr h="339969">
                <a:tc>
                  <a:txBody>
                    <a:bodyPr/>
                    <a:lstStyle/>
                    <a:p>
                      <a:pPr marL="0" marR="0">
                        <a:spcBef>
                          <a:spcPts val="0"/>
                        </a:spcBef>
                        <a:spcAft>
                          <a:spcPts val="0"/>
                        </a:spcAft>
                      </a:pPr>
                      <a:r>
                        <a:rPr lang="en-US" sz="1600" dirty="0"/>
                        <a:t>WS2007HttpFederationBinding</a:t>
                      </a:r>
                      <a:endParaRPr lang="en-US" sz="1600" dirty="0">
                        <a:latin typeface="Calibri"/>
                        <a:ea typeface="Calibri"/>
                        <a:cs typeface="Times New Roman"/>
                      </a:endParaRPr>
                    </a:p>
                  </a:txBody>
                  <a:tcPr marL="36576" marR="36576" marT="0" marB="0" anchor="b"/>
                </a:tc>
                <a:tc>
                  <a:txBody>
                    <a:bodyPr/>
                    <a:lstStyle/>
                    <a:p>
                      <a:pPr marL="0" marR="0">
                        <a:spcBef>
                          <a:spcPts val="0"/>
                        </a:spcBef>
                        <a:spcAft>
                          <a:spcPts val="0"/>
                        </a:spcAft>
                      </a:pPr>
                      <a:r>
                        <a:rPr lang="en-US" sz="1600" b="1" dirty="0"/>
                        <a:t>WS2007HttpRelayFederationBinding</a:t>
                      </a:r>
                      <a:endParaRPr lang="en-US" sz="1600" b="1" dirty="0">
                        <a:latin typeface="Calibri"/>
                        <a:ea typeface="Calibri"/>
                        <a:cs typeface="Times New Roman"/>
                      </a:endParaRPr>
                    </a:p>
                  </a:txBody>
                  <a:tcPr marL="36576" marR="36576" marT="0" marB="0" anchor="b"/>
                </a:tc>
              </a:tr>
              <a:tr h="339969">
                <a:tc>
                  <a:txBody>
                    <a:bodyPr/>
                    <a:lstStyle/>
                    <a:p>
                      <a:pPr marL="0" marR="0">
                        <a:spcBef>
                          <a:spcPts val="0"/>
                        </a:spcBef>
                        <a:spcAft>
                          <a:spcPts val="0"/>
                        </a:spcAft>
                      </a:pPr>
                      <a:r>
                        <a:rPr lang="en-US" sz="1600"/>
                        <a:t>NetTcpBinding</a:t>
                      </a:r>
                      <a:endParaRPr lang="en-US" sz="1600">
                        <a:latin typeface="Calibri"/>
                        <a:ea typeface="Calibri"/>
                        <a:cs typeface="Times New Roman"/>
                      </a:endParaRPr>
                    </a:p>
                  </a:txBody>
                  <a:tcPr marL="36576" marR="36576" marT="0" marB="0" anchor="b"/>
                </a:tc>
                <a:tc>
                  <a:txBody>
                    <a:bodyPr/>
                    <a:lstStyle/>
                    <a:p>
                      <a:pPr marL="0" marR="0">
                        <a:spcBef>
                          <a:spcPts val="0"/>
                        </a:spcBef>
                        <a:spcAft>
                          <a:spcPts val="0"/>
                        </a:spcAft>
                      </a:pPr>
                      <a:r>
                        <a:rPr lang="en-US" sz="1600" b="1" dirty="0" err="1" smtClean="0"/>
                        <a:t>NetTcpRelayBinding</a:t>
                      </a:r>
                      <a:endParaRPr lang="en-US" sz="1600" b="1" dirty="0">
                        <a:latin typeface="Calibri"/>
                        <a:ea typeface="Calibri"/>
                        <a:cs typeface="Times New Roman"/>
                      </a:endParaRPr>
                    </a:p>
                  </a:txBody>
                  <a:tcPr marL="36576" marR="36576" marT="0" marB="0" anchor="b"/>
                </a:tc>
              </a:tr>
              <a:tr h="339969">
                <a:tc>
                  <a:txBody>
                    <a:bodyPr/>
                    <a:lstStyle/>
                    <a:p>
                      <a:pPr marL="0" marR="0">
                        <a:spcBef>
                          <a:spcPts val="0"/>
                        </a:spcBef>
                        <a:spcAft>
                          <a:spcPts val="0"/>
                        </a:spcAft>
                      </a:pPr>
                      <a:r>
                        <a:rPr lang="en-US" sz="1600"/>
                        <a:t>NetTcpContextBinding</a:t>
                      </a:r>
                      <a:endParaRPr lang="en-US" sz="1600">
                        <a:latin typeface="Calibri"/>
                        <a:ea typeface="Calibri"/>
                        <a:cs typeface="Times New Roman"/>
                      </a:endParaRPr>
                    </a:p>
                  </a:txBody>
                  <a:tcPr marL="36576" marR="36576" marT="0" marB="0" anchor="b"/>
                </a:tc>
                <a:tc>
                  <a:txBody>
                    <a:bodyPr/>
                    <a:lstStyle/>
                    <a:p>
                      <a:pPr marL="0" marR="0">
                        <a:spcBef>
                          <a:spcPts val="0"/>
                        </a:spcBef>
                        <a:spcAft>
                          <a:spcPts val="0"/>
                        </a:spcAft>
                      </a:pPr>
                      <a:r>
                        <a:rPr lang="en-US" sz="1600" b="1" dirty="0" err="1"/>
                        <a:t>NetTcpRelayContextBinding</a:t>
                      </a:r>
                      <a:endParaRPr lang="en-US" sz="1600" b="1" dirty="0">
                        <a:latin typeface="Calibri"/>
                        <a:ea typeface="Calibri"/>
                        <a:cs typeface="Times New Roman"/>
                      </a:endParaRPr>
                    </a:p>
                  </a:txBody>
                  <a:tcPr marL="36576" marR="36576" marT="0" marB="0" anchor="b"/>
                </a:tc>
              </a:tr>
              <a:tr h="339969">
                <a:tc>
                  <a:txBody>
                    <a:bodyPr/>
                    <a:lstStyle/>
                    <a:p>
                      <a:pPr marL="0" marR="0">
                        <a:spcBef>
                          <a:spcPts val="0"/>
                        </a:spcBef>
                        <a:spcAft>
                          <a:spcPts val="0"/>
                        </a:spcAft>
                      </a:pPr>
                      <a:r>
                        <a:rPr lang="en-US" sz="1600" dirty="0" smtClean="0"/>
                        <a:t>n/a  </a:t>
                      </a:r>
                      <a:r>
                        <a:rPr lang="en-US" sz="1600" dirty="0" smtClean="0">
                          <a:solidFill>
                            <a:schemeClr val="tx1">
                              <a:lumMod val="50000"/>
                            </a:schemeClr>
                          </a:solidFill>
                        </a:rPr>
                        <a:t>[loosely</a:t>
                      </a:r>
                      <a:r>
                        <a:rPr lang="en-US" sz="1600" baseline="0" dirty="0" smtClean="0">
                          <a:solidFill>
                            <a:schemeClr val="tx1">
                              <a:lumMod val="50000"/>
                            </a:schemeClr>
                          </a:solidFill>
                        </a:rPr>
                        <a:t> related to </a:t>
                      </a:r>
                      <a:r>
                        <a:rPr lang="en-US" sz="1600" dirty="0" err="1" smtClean="0">
                          <a:solidFill>
                            <a:schemeClr val="tx1">
                              <a:lumMod val="50000"/>
                            </a:schemeClr>
                          </a:solidFill>
                        </a:rPr>
                        <a:t>NetMsmqBinding</a:t>
                      </a:r>
                      <a:r>
                        <a:rPr lang="en-US" sz="1600" dirty="0" smtClean="0">
                          <a:solidFill>
                            <a:schemeClr val="tx1">
                              <a:lumMod val="50000"/>
                            </a:schemeClr>
                          </a:solidFill>
                        </a:rPr>
                        <a:t>]</a:t>
                      </a:r>
                      <a:endParaRPr lang="en-US" sz="1600" dirty="0">
                        <a:solidFill>
                          <a:schemeClr val="tx1">
                            <a:lumMod val="50000"/>
                          </a:schemeClr>
                        </a:solidFill>
                        <a:latin typeface="Calibri"/>
                        <a:ea typeface="Calibri"/>
                        <a:cs typeface="Times New Roman"/>
                      </a:endParaRPr>
                    </a:p>
                  </a:txBody>
                  <a:tcPr marL="36576" marR="36576" marT="0" marB="0" anchor="b"/>
                </a:tc>
                <a:tc>
                  <a:txBody>
                    <a:bodyPr/>
                    <a:lstStyle/>
                    <a:p>
                      <a:pPr marL="0" marR="0">
                        <a:spcBef>
                          <a:spcPts val="0"/>
                        </a:spcBef>
                        <a:spcAft>
                          <a:spcPts val="0"/>
                        </a:spcAft>
                      </a:pPr>
                      <a:r>
                        <a:rPr lang="en-US" sz="1600" b="1" dirty="0" err="1" smtClean="0"/>
                        <a:t>NetOnewayRelayBinding</a:t>
                      </a:r>
                      <a:endParaRPr lang="en-US" sz="1600" b="1" dirty="0">
                        <a:latin typeface="Calibri"/>
                        <a:ea typeface="Calibri"/>
                        <a:cs typeface="Times New Roman"/>
                      </a:endParaRPr>
                    </a:p>
                  </a:txBody>
                  <a:tcPr marL="36576" marR="36576" marT="0" marB="0" anchor="b"/>
                </a:tc>
              </a:tr>
              <a:tr h="339969">
                <a:tc>
                  <a:txBody>
                    <a:bodyPr/>
                    <a:lstStyle/>
                    <a:p>
                      <a:pPr marL="0" marR="0">
                        <a:spcBef>
                          <a:spcPts val="0"/>
                        </a:spcBef>
                        <a:spcAft>
                          <a:spcPts val="0"/>
                        </a:spcAft>
                      </a:pPr>
                      <a:r>
                        <a:rPr lang="en-US" sz="1600" dirty="0" smtClean="0"/>
                        <a:t>n/a  </a:t>
                      </a:r>
                      <a:r>
                        <a:rPr lang="en-US" sz="1600" dirty="0" smtClean="0">
                          <a:solidFill>
                            <a:schemeClr val="tx1">
                              <a:lumMod val="50000"/>
                            </a:schemeClr>
                          </a:solidFill>
                        </a:rPr>
                        <a:t>[loosely related to </a:t>
                      </a:r>
                      <a:r>
                        <a:rPr lang="en-US" sz="1600" dirty="0" err="1" smtClean="0">
                          <a:solidFill>
                            <a:schemeClr val="tx1">
                              <a:lumMod val="50000"/>
                            </a:schemeClr>
                          </a:solidFill>
                        </a:rPr>
                        <a:t>NetTcpPeerBinding</a:t>
                      </a:r>
                      <a:r>
                        <a:rPr lang="en-US" sz="1600" dirty="0" smtClean="0">
                          <a:solidFill>
                            <a:schemeClr val="tx1">
                              <a:lumMod val="50000"/>
                            </a:schemeClr>
                          </a:solidFill>
                        </a:rPr>
                        <a:t>]</a:t>
                      </a:r>
                      <a:endParaRPr lang="en-US" sz="1600" dirty="0">
                        <a:solidFill>
                          <a:schemeClr val="tx1">
                            <a:lumMod val="50000"/>
                          </a:schemeClr>
                        </a:solidFill>
                        <a:latin typeface="Calibri"/>
                        <a:ea typeface="Calibri"/>
                        <a:cs typeface="Times New Roman"/>
                      </a:endParaRPr>
                    </a:p>
                  </a:txBody>
                  <a:tcPr marL="36576" marR="36576" marT="0" marB="0" anchor="b"/>
                </a:tc>
                <a:tc>
                  <a:txBody>
                    <a:bodyPr/>
                    <a:lstStyle/>
                    <a:p>
                      <a:pPr marL="0" marR="0">
                        <a:spcBef>
                          <a:spcPts val="0"/>
                        </a:spcBef>
                        <a:spcAft>
                          <a:spcPts val="0"/>
                        </a:spcAft>
                      </a:pPr>
                      <a:r>
                        <a:rPr lang="en-US" sz="1600" b="1" dirty="0" err="1" smtClean="0"/>
                        <a:t>NetEventRelayBinding</a:t>
                      </a:r>
                      <a:endParaRPr lang="en-US" sz="1600" b="1" dirty="0">
                        <a:latin typeface="Calibri"/>
                        <a:ea typeface="Calibri"/>
                        <a:cs typeface="Times New Roman"/>
                      </a:endParaRPr>
                    </a:p>
                  </a:txBody>
                  <a:tcPr marL="36576" marR="36576" marT="0" marB="0" anchor="b"/>
                </a:tc>
              </a:tr>
            </a:tbl>
          </a:graphicData>
        </a:graphic>
      </p:graphicFrame>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730044" y="1411552"/>
            <a:ext cx="7672003" cy="2724720"/>
          </a:xfrm>
        </p:spPr>
        <p:txBody>
          <a:bodyPr/>
          <a:lstStyle/>
          <a:p>
            <a:r>
              <a:rPr lang="en-US" dirty="0" smtClean="0"/>
              <a:t>What is a Service Bus?</a:t>
            </a:r>
          </a:p>
          <a:p>
            <a:r>
              <a:rPr lang="en-US" dirty="0" smtClean="0"/>
              <a:t>Connectivity Challenges</a:t>
            </a:r>
          </a:p>
          <a:p>
            <a:r>
              <a:rPr lang="en-US" dirty="0" smtClean="0"/>
              <a:t>Naming</a:t>
            </a:r>
          </a:p>
          <a:p>
            <a:r>
              <a:rPr lang="en-US" dirty="0" smtClean="0"/>
              <a:t>Service Registry and Discovery</a:t>
            </a:r>
          </a:p>
          <a:p>
            <a:r>
              <a:rPr lang="en-US" dirty="0" smtClean="0"/>
              <a:t>Messaging, Connectivity and Events</a:t>
            </a:r>
            <a:endParaRPr lang="en-US" dirty="0"/>
          </a:p>
        </p:txBody>
      </p:sp>
      <p:sp>
        <p:nvSpPr>
          <p:cNvPr id="3" name="Title 2"/>
          <p:cNvSpPr>
            <a:spLocks noGrp="1"/>
          </p:cNvSpPr>
          <p:nvPr>
            <p:ph type="title"/>
          </p:nvPr>
        </p:nvSpPr>
        <p:spPr>
          <a:xfrm>
            <a:off x="387054" y="152400"/>
            <a:ext cx="8375946" cy="553998"/>
          </a:xfrm>
        </p:spPr>
        <p:txBody>
          <a:bodyPr/>
          <a:lstStyle/>
          <a:p>
            <a:r>
              <a:rPr smtClean="0"/>
              <a:t>Agenda</a:t>
            </a:r>
            <a:endParaRPr lang="en-US"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730044" y="1384797"/>
            <a:ext cx="7672003" cy="4945136"/>
          </a:xfrm>
        </p:spPr>
        <p:txBody>
          <a:bodyPr/>
          <a:lstStyle/>
          <a:p>
            <a:r>
              <a:rPr lang="en-US" sz="2800" dirty="0" smtClean="0">
                <a:solidFill>
                  <a:srgbClr val="92D050"/>
                </a:solidFill>
              </a:rPr>
              <a:t>Works just like WCF</a:t>
            </a:r>
            <a:r>
              <a:rPr lang="en-US" sz="2800" dirty="0" smtClean="0"/>
              <a:t>:</a:t>
            </a:r>
          </a:p>
          <a:p>
            <a:pPr lvl="1"/>
            <a:r>
              <a:rPr lang="en-US" sz="2400" dirty="0" smtClean="0"/>
              <a:t>Envelopes: SOAP 1.1, SOAP 1.2, None</a:t>
            </a:r>
          </a:p>
          <a:p>
            <a:pPr lvl="1"/>
            <a:r>
              <a:rPr lang="en-US" sz="2400" dirty="0" smtClean="0"/>
              <a:t>All WS-* end-to-end security scenarios</a:t>
            </a:r>
          </a:p>
          <a:p>
            <a:pPr lvl="1"/>
            <a:r>
              <a:rPr lang="en-US" sz="2400" dirty="0" smtClean="0"/>
              <a:t>Transport-level message path protection (SSL)</a:t>
            </a:r>
          </a:p>
          <a:p>
            <a:pPr lvl="1"/>
            <a:r>
              <a:rPr lang="en-US" sz="2400" dirty="0" smtClean="0"/>
              <a:t>Reliable Messaging, Streaming</a:t>
            </a:r>
          </a:p>
          <a:p>
            <a:pPr lvl="1"/>
            <a:r>
              <a:rPr lang="en-US" sz="2400" dirty="0" smtClean="0"/>
              <a:t>Full Extensibility Model</a:t>
            </a:r>
          </a:p>
          <a:p>
            <a:pPr lvl="1"/>
            <a:r>
              <a:rPr lang="en-US" sz="2400" dirty="0" smtClean="0"/>
              <a:t>Web programming model (</a:t>
            </a:r>
            <a:r>
              <a:rPr lang="en-US" sz="2400" dirty="0" err="1" smtClean="0"/>
              <a:t>WebGet</a:t>
            </a:r>
            <a:r>
              <a:rPr lang="en-US" sz="2400" dirty="0" smtClean="0"/>
              <a:t>/-Invoke)</a:t>
            </a:r>
          </a:p>
          <a:p>
            <a:pPr lvl="1"/>
            <a:r>
              <a:rPr lang="en-US" sz="2400" dirty="0" smtClean="0"/>
              <a:t>Metadata Exchange</a:t>
            </a:r>
          </a:p>
          <a:p>
            <a:r>
              <a:rPr lang="en-US" sz="2800" dirty="0" smtClean="0">
                <a:solidFill>
                  <a:srgbClr val="FF0000"/>
                </a:solidFill>
              </a:rPr>
              <a:t>Not supported</a:t>
            </a:r>
            <a:r>
              <a:rPr lang="en-US" sz="2800" dirty="0" smtClean="0"/>
              <a:t>:</a:t>
            </a:r>
          </a:p>
          <a:p>
            <a:pPr lvl="1"/>
            <a:r>
              <a:rPr lang="en-US" sz="2400" dirty="0" smtClean="0"/>
              <a:t>(By Design) Atomic Transaction Flow</a:t>
            </a:r>
          </a:p>
          <a:p>
            <a:pPr lvl="1"/>
            <a:r>
              <a:rPr lang="en-US" sz="2400" dirty="0" smtClean="0"/>
              <a:t>(By Design) Protocol-level transport authentication</a:t>
            </a:r>
          </a:p>
          <a:p>
            <a:pPr lvl="1"/>
            <a:r>
              <a:rPr lang="en-US" sz="2400" dirty="0" smtClean="0"/>
              <a:t>(PDC Issue) </a:t>
            </a:r>
            <a:r>
              <a:rPr lang="en-US" sz="2400" dirty="0" err="1" smtClean="0"/>
              <a:t>WebScriptingBehavior</a:t>
            </a:r>
            <a:r>
              <a:rPr lang="en-US" sz="2400" dirty="0" smtClean="0"/>
              <a:t> JavaScript proxy</a:t>
            </a:r>
          </a:p>
          <a:p>
            <a:pPr lvl="1"/>
            <a:r>
              <a:rPr lang="en-US" sz="2400" dirty="0" smtClean="0"/>
              <a:t>(PDC Issue) Direct </a:t>
            </a:r>
            <a:r>
              <a:rPr lang="en-US" sz="2400" dirty="0" err="1" smtClean="0"/>
              <a:t>Tcp</a:t>
            </a:r>
            <a:r>
              <a:rPr lang="en-US" sz="2400" dirty="0" smtClean="0"/>
              <a:t> Modes with RM or WS-* Sec.</a:t>
            </a:r>
          </a:p>
        </p:txBody>
      </p:sp>
      <p:sp>
        <p:nvSpPr>
          <p:cNvPr id="3" name="Title 2"/>
          <p:cNvSpPr>
            <a:spLocks noGrp="1"/>
          </p:cNvSpPr>
          <p:nvPr>
            <p:ph type="title"/>
          </p:nvPr>
        </p:nvSpPr>
        <p:spPr>
          <a:xfrm>
            <a:off x="387054" y="152400"/>
            <a:ext cx="8375946" cy="553998"/>
          </a:xfrm>
        </p:spPr>
        <p:txBody>
          <a:bodyPr/>
          <a:lstStyle/>
          <a:p>
            <a:r>
              <a:rPr smtClean="0"/>
              <a:t>WCF  </a:t>
            </a:r>
            <a:r>
              <a:rPr i="1" smtClean="0"/>
              <a:t>Relay</a:t>
            </a:r>
            <a:r>
              <a:rPr smtClean="0"/>
              <a:t> Bindings For WCF Pros</a:t>
            </a:r>
            <a:endParaRPr lang="en-US" dirty="0"/>
          </a:p>
        </p:txBody>
      </p:sp>
      <p:sp>
        <p:nvSpPr>
          <p:cNvPr id="4" name="Rectangle 3"/>
          <p:cNvSpPr/>
          <p:nvPr/>
        </p:nvSpPr>
        <p:spPr bwMode="auto">
          <a:xfrm>
            <a:off x="8229600" y="1295400"/>
            <a:ext cx="304800" cy="5181600"/>
          </a:xfrm>
          <a:prstGeom prst="rect">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lin ang="13500000" scaled="1"/>
            <a:tileRect/>
          </a:gradFill>
          <a:ln>
            <a:no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ndParaRPr>
          </a:p>
        </p:txBody>
      </p:sp>
      <p:sp>
        <p:nvSpPr>
          <p:cNvPr id="5" name="Rectangle 4"/>
          <p:cNvSpPr/>
          <p:nvPr/>
        </p:nvSpPr>
        <p:spPr bwMode="auto">
          <a:xfrm>
            <a:off x="8382000" y="6248400"/>
            <a:ext cx="304800" cy="228600"/>
          </a:xfrm>
          <a:prstGeom prst="rect">
            <a:avLst/>
          </a:prstGeom>
          <a:gradFill flip="none" rotWithShape="1">
            <a:gsLst>
              <a:gs pos="0">
                <a:srgbClr val="FF0000">
                  <a:shade val="30000"/>
                  <a:satMod val="115000"/>
                </a:srgbClr>
              </a:gs>
              <a:gs pos="50000">
                <a:srgbClr val="FF0000">
                  <a:shade val="67500"/>
                  <a:satMod val="115000"/>
                </a:srgbClr>
              </a:gs>
              <a:gs pos="100000">
                <a:srgbClr val="FF0000">
                  <a:shade val="100000"/>
                  <a:satMod val="115000"/>
                </a:srgbClr>
              </a:gs>
            </a:gsLst>
            <a:path path="circle">
              <a:fillToRect l="100000" t="100000"/>
            </a:path>
            <a:tileRect r="-100000" b="-100000"/>
          </a:gradFill>
          <a:ln>
            <a:no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ndParaRP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Right Bracket 118"/>
          <p:cNvSpPr/>
          <p:nvPr/>
        </p:nvSpPr>
        <p:spPr>
          <a:xfrm rot="16200000">
            <a:off x="7486650" y="4972050"/>
            <a:ext cx="419100" cy="1828800"/>
          </a:xfrm>
          <a:prstGeom prst="rightBracket">
            <a:avLst>
              <a:gd name="adj" fmla="val 49892"/>
            </a:avLst>
          </a:prstGeom>
          <a:ln cap="rnd" cmpd="sng">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8" name="Right Bracket 117"/>
          <p:cNvSpPr/>
          <p:nvPr/>
        </p:nvSpPr>
        <p:spPr>
          <a:xfrm rot="16200000">
            <a:off x="1543050" y="4972050"/>
            <a:ext cx="419100" cy="1828800"/>
          </a:xfrm>
          <a:prstGeom prst="rightBracket">
            <a:avLst>
              <a:gd name="adj" fmla="val 49892"/>
            </a:avLst>
          </a:prstGeom>
          <a:ln cap="rnd" cmpd="sng">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 name="Title 2"/>
          <p:cNvSpPr>
            <a:spLocks noGrp="1"/>
          </p:cNvSpPr>
          <p:nvPr>
            <p:ph type="title"/>
          </p:nvPr>
        </p:nvSpPr>
        <p:spPr>
          <a:xfrm>
            <a:off x="387054" y="152400"/>
            <a:ext cx="8375946" cy="553998"/>
          </a:xfrm>
        </p:spPr>
        <p:txBody>
          <a:bodyPr/>
          <a:lstStyle/>
          <a:p>
            <a:r>
              <a:rPr smtClean="0"/>
              <a:t>NetOnewayRelayBinding</a:t>
            </a:r>
            <a:endParaRPr lang="en-US" dirty="0"/>
          </a:p>
        </p:txBody>
      </p:sp>
      <p:sp>
        <p:nvSpPr>
          <p:cNvPr id="4" name="Rounded Rectangle 3"/>
          <p:cNvSpPr/>
          <p:nvPr/>
        </p:nvSpPr>
        <p:spPr>
          <a:xfrm>
            <a:off x="1447800" y="762000"/>
            <a:ext cx="7391400" cy="1752600"/>
          </a:xfrm>
          <a:prstGeom prst="roundRect">
            <a:avLst>
              <a:gd name="adj" fmla="val 8717"/>
            </a:avLst>
          </a:prstGeom>
          <a:ln/>
        </p:spPr>
        <p:style>
          <a:lnRef idx="1">
            <a:schemeClr val="accent3"/>
          </a:lnRef>
          <a:fillRef idx="2">
            <a:schemeClr val="accent3"/>
          </a:fillRef>
          <a:effectRef idx="1">
            <a:schemeClr val="accent3"/>
          </a:effectRef>
          <a:fontRef idx="minor">
            <a:schemeClr val="dk1"/>
          </a:fontRef>
        </p:style>
        <p:txBody>
          <a:bodyPr rtlCol="0" anchor="b"/>
          <a:lstStyle/>
          <a:p>
            <a:pPr algn="r"/>
            <a:r>
              <a:rPr lang="en-US" sz="2400" b="1" dirty="0" smtClean="0">
                <a:solidFill>
                  <a:schemeClr val="bg1"/>
                </a:solidFill>
              </a:rPr>
              <a:t>Service Bus</a:t>
            </a:r>
            <a:endParaRPr lang="en-US" sz="2400" b="1" dirty="0">
              <a:solidFill>
                <a:schemeClr val="bg1"/>
              </a:solidFill>
            </a:endParaRPr>
          </a:p>
        </p:txBody>
      </p:sp>
      <p:sp>
        <p:nvSpPr>
          <p:cNvPr id="5" name="Oval 97"/>
          <p:cNvSpPr>
            <a:spLocks noChangeArrowheads="1"/>
          </p:cNvSpPr>
          <p:nvPr/>
        </p:nvSpPr>
        <p:spPr bwMode="auto">
          <a:xfrm>
            <a:off x="4716941" y="1219200"/>
            <a:ext cx="237060" cy="217192"/>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Oval 96"/>
          <p:cNvSpPr>
            <a:spLocks noChangeArrowheads="1"/>
          </p:cNvSpPr>
          <p:nvPr/>
        </p:nvSpPr>
        <p:spPr bwMode="auto">
          <a:xfrm>
            <a:off x="4185559" y="1510934"/>
            <a:ext cx="237060" cy="216656"/>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vert="horz" wrap="square" lIns="0" tIns="0" rIns="0" bIns="0" numCol="1" anchor="t" anchorCtr="0" compatLnSpc="1">
            <a:prstTxWarp prst="textNoShape">
              <a:avLst/>
            </a:prstTxWarp>
          </a:bodyPr>
          <a:lstStyle/>
          <a:p>
            <a:endParaRPr lang="en-US" dirty="0"/>
          </a:p>
        </p:txBody>
      </p:sp>
      <p:sp>
        <p:nvSpPr>
          <p:cNvPr id="7" name="Oval 95"/>
          <p:cNvSpPr>
            <a:spLocks noChangeArrowheads="1"/>
          </p:cNvSpPr>
          <p:nvPr/>
        </p:nvSpPr>
        <p:spPr bwMode="auto">
          <a:xfrm>
            <a:off x="5204232" y="1510934"/>
            <a:ext cx="237060" cy="216656"/>
          </a:xfrm>
          <a:prstGeom prst="ellipse">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en-US"/>
          </a:p>
        </p:txBody>
      </p:sp>
      <p:sp>
        <p:nvSpPr>
          <p:cNvPr id="8" name="Oval 94"/>
          <p:cNvSpPr>
            <a:spLocks noChangeArrowheads="1"/>
          </p:cNvSpPr>
          <p:nvPr/>
        </p:nvSpPr>
        <p:spPr bwMode="auto">
          <a:xfrm>
            <a:off x="5477940" y="1840744"/>
            <a:ext cx="237060" cy="216656"/>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anchor="t" anchorCtr="0" compatLnSpc="1">
            <a:prstTxWarp prst="textNoShape">
              <a:avLst/>
            </a:prstTxWarp>
          </a:bodyPr>
          <a:lstStyle/>
          <a:p>
            <a:endParaRPr lang="en-US"/>
          </a:p>
        </p:txBody>
      </p:sp>
      <p:sp>
        <p:nvSpPr>
          <p:cNvPr id="9" name="Oval 93"/>
          <p:cNvSpPr>
            <a:spLocks noChangeArrowheads="1"/>
          </p:cNvSpPr>
          <p:nvPr/>
        </p:nvSpPr>
        <p:spPr bwMode="auto">
          <a:xfrm>
            <a:off x="4949993" y="1840744"/>
            <a:ext cx="237060" cy="216656"/>
          </a:xfrm>
          <a:prstGeom prst="ellipse">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anchor="t" anchorCtr="0" compatLnSpc="1">
            <a:prstTxWarp prst="textNoShape">
              <a:avLst/>
            </a:prstTxWarp>
          </a:bodyPr>
          <a:lstStyle/>
          <a:p>
            <a:endParaRPr lang="en-US"/>
          </a:p>
        </p:txBody>
      </p:sp>
      <p:sp>
        <p:nvSpPr>
          <p:cNvPr id="10" name="Oval 92"/>
          <p:cNvSpPr>
            <a:spLocks noChangeArrowheads="1"/>
          </p:cNvSpPr>
          <p:nvPr/>
        </p:nvSpPr>
        <p:spPr bwMode="auto">
          <a:xfrm>
            <a:off x="4422619" y="1840744"/>
            <a:ext cx="237060" cy="216656"/>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anchor="t" anchorCtr="0" compatLnSpc="1">
            <a:prstTxWarp prst="textNoShape">
              <a:avLst/>
            </a:prstTxWarp>
          </a:bodyPr>
          <a:lstStyle/>
          <a:p>
            <a:endParaRPr lang="en-US"/>
          </a:p>
        </p:txBody>
      </p:sp>
      <p:sp>
        <p:nvSpPr>
          <p:cNvPr id="11" name="Oval 91"/>
          <p:cNvSpPr>
            <a:spLocks noChangeArrowheads="1"/>
          </p:cNvSpPr>
          <p:nvPr/>
        </p:nvSpPr>
        <p:spPr bwMode="auto">
          <a:xfrm>
            <a:off x="3895246" y="1840744"/>
            <a:ext cx="237060" cy="216656"/>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anchor="t" anchorCtr="0" compatLnSpc="1">
            <a:prstTxWarp prst="textNoShape">
              <a:avLst/>
            </a:prstTxWarp>
          </a:bodyPr>
          <a:lstStyle/>
          <a:p>
            <a:endParaRPr lang="en-US"/>
          </a:p>
        </p:txBody>
      </p:sp>
      <p:sp>
        <p:nvSpPr>
          <p:cNvPr id="12" name="AutoShape 90"/>
          <p:cNvSpPr>
            <a:spLocks noChangeShapeType="1"/>
          </p:cNvSpPr>
          <p:nvPr/>
        </p:nvSpPr>
        <p:spPr bwMode="auto">
          <a:xfrm flipH="1">
            <a:off x="4387690" y="1328064"/>
            <a:ext cx="314936" cy="201104"/>
          </a:xfrm>
          <a:prstGeom prst="straightConnector1">
            <a:avLst/>
          </a:prstGeom>
          <a:noFill/>
          <a:ln w="12700">
            <a:solidFill>
              <a:srgbClr val="00B05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AutoShape 89"/>
          <p:cNvSpPr>
            <a:spLocks noChangeShapeType="1"/>
          </p:cNvSpPr>
          <p:nvPr/>
        </p:nvSpPr>
        <p:spPr bwMode="auto">
          <a:xfrm>
            <a:off x="4968317" y="1328064"/>
            <a:ext cx="270844" cy="201104"/>
          </a:xfrm>
          <a:prstGeom prst="straightConnector1">
            <a:avLst/>
          </a:prstGeom>
          <a:noFill/>
          <a:ln w="12700">
            <a:solidFill>
              <a:srgbClr val="00B05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AutoShape 88"/>
          <p:cNvSpPr>
            <a:spLocks noChangeShapeType="1"/>
          </p:cNvSpPr>
          <p:nvPr/>
        </p:nvSpPr>
        <p:spPr bwMode="auto">
          <a:xfrm flipH="1">
            <a:off x="5152124" y="1709357"/>
            <a:ext cx="87037" cy="149621"/>
          </a:xfrm>
          <a:prstGeom prst="straightConnector1">
            <a:avLst/>
          </a:prstGeom>
          <a:noFill/>
          <a:ln w="12700">
            <a:solidFill>
              <a:srgbClr val="00B05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AutoShape 87"/>
          <p:cNvSpPr>
            <a:spLocks noChangeShapeType="1"/>
          </p:cNvSpPr>
          <p:nvPr/>
        </p:nvSpPr>
        <p:spPr bwMode="auto">
          <a:xfrm>
            <a:off x="5406364" y="1709357"/>
            <a:ext cx="106505" cy="149621"/>
          </a:xfrm>
          <a:prstGeom prst="straightConnector1">
            <a:avLst/>
          </a:prstGeom>
          <a:noFill/>
          <a:ln w="12700">
            <a:solidFill>
              <a:srgbClr val="00B05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AutoShape 86"/>
          <p:cNvSpPr>
            <a:spLocks noChangeShapeType="1"/>
          </p:cNvSpPr>
          <p:nvPr/>
        </p:nvSpPr>
        <p:spPr bwMode="auto">
          <a:xfrm>
            <a:off x="4387690" y="1709357"/>
            <a:ext cx="69859" cy="149621"/>
          </a:xfrm>
          <a:prstGeom prst="straightConnector1">
            <a:avLst/>
          </a:prstGeom>
          <a:noFill/>
          <a:ln w="12700">
            <a:solidFill>
              <a:srgbClr val="00B05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AutoShape 85"/>
          <p:cNvSpPr>
            <a:spLocks noChangeShapeType="1"/>
          </p:cNvSpPr>
          <p:nvPr/>
        </p:nvSpPr>
        <p:spPr bwMode="auto">
          <a:xfrm flipH="1">
            <a:off x="4097377" y="1709357"/>
            <a:ext cx="123111" cy="149621"/>
          </a:xfrm>
          <a:prstGeom prst="straightConnector1">
            <a:avLst/>
          </a:prstGeom>
          <a:noFill/>
          <a:ln w="12700">
            <a:solidFill>
              <a:srgbClr val="00B05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AutoShape 77"/>
          <p:cNvSpPr>
            <a:spLocks noChangeArrowheads="1"/>
          </p:cNvSpPr>
          <p:nvPr/>
        </p:nvSpPr>
        <p:spPr bwMode="auto">
          <a:xfrm>
            <a:off x="990600" y="5781618"/>
            <a:ext cx="1484698" cy="847782"/>
          </a:xfrm>
          <a:prstGeom prst="roundRect">
            <a:avLst>
              <a:gd name="adj" fmla="val 16667"/>
            </a:avLst>
          </a:prstGeom>
          <a:ln>
            <a:headEnd/>
            <a:tailEnd/>
          </a:ln>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rPr>
              <a:t>Sender</a:t>
            </a:r>
            <a:endParaRPr kumimoji="0" lang="en-US" sz="2400" b="1" i="0" u="none" strike="noStrike" cap="none" normalizeH="0" baseline="0" dirty="0" smtClean="0">
              <a:ln>
                <a:noFill/>
              </a:ln>
              <a:solidFill>
                <a:schemeClr val="bg1"/>
              </a:solidFill>
              <a:effectLst/>
              <a:latin typeface="Arial" pitchFamily="34" charset="0"/>
              <a:cs typeface="Arial" pitchFamily="34" charset="0"/>
            </a:endParaRPr>
          </a:p>
        </p:txBody>
      </p:sp>
      <p:sp>
        <p:nvSpPr>
          <p:cNvPr id="20" name="AutoShape 77"/>
          <p:cNvSpPr>
            <a:spLocks noChangeArrowheads="1"/>
          </p:cNvSpPr>
          <p:nvPr/>
        </p:nvSpPr>
        <p:spPr bwMode="auto">
          <a:xfrm>
            <a:off x="6973502" y="5781618"/>
            <a:ext cx="1484698" cy="847782"/>
          </a:xfrm>
          <a:prstGeom prst="roundRect">
            <a:avLst>
              <a:gd name="adj" fmla="val 16667"/>
            </a:avLst>
          </a:prstGeom>
          <a:ln>
            <a:headEnd/>
            <a:tailEn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rPr>
              <a:t>Receiver</a:t>
            </a:r>
            <a:endParaRPr kumimoji="0" lang="en-US" sz="2400" b="1" i="0" u="none" strike="noStrike" cap="none" normalizeH="0" baseline="0" dirty="0" smtClean="0">
              <a:ln>
                <a:noFill/>
              </a:ln>
              <a:solidFill>
                <a:schemeClr val="bg1"/>
              </a:solidFill>
              <a:effectLst/>
              <a:latin typeface="Arial" pitchFamily="34" charset="0"/>
              <a:cs typeface="Arial" pitchFamily="34" charset="0"/>
            </a:endParaRPr>
          </a:p>
        </p:txBody>
      </p:sp>
      <p:sp>
        <p:nvSpPr>
          <p:cNvPr id="22" name="Content Placeholder 2"/>
          <p:cNvSpPr txBox="1">
            <a:spLocks/>
          </p:cNvSpPr>
          <p:nvPr/>
        </p:nvSpPr>
        <p:spPr>
          <a:xfrm>
            <a:off x="1752600" y="838201"/>
            <a:ext cx="6858000" cy="457200"/>
          </a:xfrm>
          <a:prstGeom prst="rect">
            <a:avLst/>
          </a:prstGeom>
          <a:noFill/>
          <a:ln>
            <a:noFill/>
          </a:ln>
        </p:spPr>
        <p:txBody>
          <a:bodyPr>
            <a:normAutofit/>
          </a:bodyPr>
          <a:lstStyle/>
          <a:p>
            <a:pPr marL="393700" marR="0" lvl="0" indent="-393700" algn="ctr" defTabSz="914363" rtl="0" eaLnBrk="1" fontAlgn="auto" latinLnBrk="0" hangingPunct="1">
              <a:lnSpc>
                <a:spcPct val="78000"/>
              </a:lnSpc>
              <a:spcBef>
                <a:spcPct val="20000"/>
              </a:spcBef>
              <a:spcAft>
                <a:spcPts val="800"/>
              </a:spcAft>
              <a:buClr>
                <a:schemeClr val="tx1"/>
              </a:buClr>
              <a:buSzPct val="80000"/>
              <a:buFont typeface="Wingdings" pitchFamily="2" charset="2"/>
              <a:buNone/>
              <a:tabLst/>
              <a:defRPr/>
            </a:pPr>
            <a:r>
              <a:rPr kumimoji="0" lang="en-US" sz="2400" b="0" i="0" strike="noStrike" kern="1200" cap="none" spc="0" normalizeH="0" baseline="0" noProof="0" dirty="0" smtClean="0">
                <a:ln>
                  <a:noFill/>
                </a:ln>
                <a:solidFill>
                  <a:schemeClr val="bg1"/>
                </a:solidFill>
                <a:effectLst/>
                <a:uLnTx/>
                <a:uFillTx/>
                <a:latin typeface="+mn-lt"/>
                <a:ea typeface="+mn-ea"/>
                <a:cs typeface="+mn-cs"/>
              </a:rPr>
              <a:t>sb://servicebus.windows.net/services</a:t>
            </a:r>
            <a:r>
              <a:rPr lang="en-US" sz="2400" dirty="0" smtClean="0">
                <a:solidFill>
                  <a:schemeClr val="bg1"/>
                </a:solidFill>
              </a:rPr>
              <a:t>/</a:t>
            </a:r>
            <a:r>
              <a:rPr kumimoji="0" lang="en-US" sz="2400" b="0" i="1" strike="noStrike" kern="1200" cap="none" spc="0" normalizeH="0" baseline="0" noProof="0" dirty="0" smtClean="0">
                <a:ln>
                  <a:noFill/>
                </a:ln>
                <a:solidFill>
                  <a:srgbClr val="FF0000"/>
                </a:solidFill>
                <a:effectLst/>
                <a:uLnTx/>
                <a:uFillTx/>
                <a:latin typeface="+mn-lt"/>
                <a:ea typeface="+mn-ea"/>
                <a:cs typeface="+mn-cs"/>
              </a:rPr>
              <a:t>solution</a:t>
            </a:r>
            <a:r>
              <a:rPr lang="en-US" sz="2400" dirty="0" smtClean="0">
                <a:solidFill>
                  <a:schemeClr val="bg1"/>
                </a:solidFill>
              </a:rPr>
              <a:t>/</a:t>
            </a:r>
            <a:r>
              <a:rPr kumimoji="0" lang="en-US" sz="2400" b="0" i="0" strike="noStrike" kern="1200" cap="none" spc="0" normalizeH="0" baseline="0" noProof="0" dirty="0" smtClean="0">
                <a:ln>
                  <a:noFill/>
                </a:ln>
                <a:solidFill>
                  <a:schemeClr val="accent2">
                    <a:lumMod val="60000"/>
                    <a:lumOff val="40000"/>
                  </a:schemeClr>
                </a:solidFill>
                <a:effectLst/>
                <a:uLnTx/>
                <a:uFillTx/>
                <a:latin typeface="+mn-lt"/>
                <a:ea typeface="+mn-ea"/>
                <a:cs typeface="+mn-cs"/>
              </a:rPr>
              <a:t>a</a:t>
            </a:r>
            <a:r>
              <a:rPr kumimoji="0" lang="en-US" sz="2400" b="0" i="0" strike="noStrike" kern="1200" cap="none" spc="0" normalizeH="0" baseline="0" noProof="0" dirty="0" smtClean="0">
                <a:ln>
                  <a:noFill/>
                </a:ln>
                <a:solidFill>
                  <a:schemeClr val="bg1"/>
                </a:solidFill>
                <a:effectLst/>
                <a:uLnTx/>
                <a:uFillTx/>
                <a:latin typeface="+mn-lt"/>
                <a:ea typeface="+mn-ea"/>
                <a:cs typeface="+mn-cs"/>
              </a:rPr>
              <a:t>/</a:t>
            </a:r>
            <a:r>
              <a:rPr kumimoji="0" lang="en-US" sz="2400" b="0" i="0" strike="noStrike" kern="1200" cap="none" spc="0" normalizeH="0" baseline="0" noProof="0" dirty="0" smtClean="0">
                <a:ln>
                  <a:noFill/>
                </a:ln>
                <a:solidFill>
                  <a:schemeClr val="accent6">
                    <a:lumMod val="75000"/>
                  </a:schemeClr>
                </a:solidFill>
                <a:effectLst/>
                <a:uLnTx/>
                <a:uFillTx/>
                <a:latin typeface="+mn-lt"/>
                <a:ea typeface="+mn-ea"/>
                <a:cs typeface="+mn-cs"/>
              </a:rPr>
              <a:t>b</a:t>
            </a:r>
            <a:r>
              <a:rPr kumimoji="0" lang="en-US" sz="2400" b="0" i="0" strike="noStrike" kern="1200" cap="none" spc="0" normalizeH="0" baseline="0" noProof="0" dirty="0" smtClean="0">
                <a:ln>
                  <a:noFill/>
                </a:ln>
                <a:solidFill>
                  <a:schemeClr val="bg1"/>
                </a:solidFill>
                <a:effectLst/>
                <a:uLnTx/>
                <a:uFillTx/>
                <a:latin typeface="+mn-lt"/>
                <a:ea typeface="+mn-ea"/>
                <a:cs typeface="+mn-cs"/>
              </a:rPr>
              <a:t>/</a:t>
            </a:r>
            <a:endParaRPr kumimoji="0" lang="en-US" sz="2400" b="0" i="0" strike="noStrike" kern="1200" cap="none" spc="0" normalizeH="0" baseline="0" noProof="0" dirty="0">
              <a:ln>
                <a:noFill/>
              </a:ln>
              <a:solidFill>
                <a:schemeClr val="bg1"/>
              </a:solidFill>
              <a:effectLst/>
              <a:uLnTx/>
              <a:uFillTx/>
              <a:latin typeface="+mn-lt"/>
              <a:ea typeface="+mn-ea"/>
              <a:cs typeface="+mn-cs"/>
            </a:endParaRPr>
          </a:p>
        </p:txBody>
      </p:sp>
      <p:grpSp>
        <p:nvGrpSpPr>
          <p:cNvPr id="80" name="Group 79"/>
          <p:cNvGrpSpPr/>
          <p:nvPr/>
        </p:nvGrpSpPr>
        <p:grpSpPr>
          <a:xfrm>
            <a:off x="1732950" y="2786105"/>
            <a:ext cx="1543651" cy="3113545"/>
            <a:chOff x="1732950" y="2786105"/>
            <a:chExt cx="1543651" cy="3113545"/>
          </a:xfrm>
        </p:grpSpPr>
        <p:cxnSp>
          <p:nvCxnSpPr>
            <p:cNvPr id="42" name="Shape 93"/>
            <p:cNvCxnSpPr>
              <a:stCxn id="60" idx="2"/>
              <a:endCxn id="18" idx="0"/>
            </p:cNvCxnSpPr>
            <p:nvPr/>
          </p:nvCxnSpPr>
          <p:spPr>
            <a:xfrm rot="5400000">
              <a:off x="1075481" y="3580498"/>
              <a:ext cx="2858589" cy="1543651"/>
            </a:xfrm>
            <a:prstGeom prst="straightConnector1">
              <a:avLst/>
            </a:prstGeom>
            <a:ln w="76200" cap="rnd" cmpd="sng">
              <a:solidFill>
                <a:srgbClr val="00B0F0"/>
              </a:solidFill>
              <a:headEnd type="triangle" w="sm" len="med"/>
              <a:tailEnd type="none" w="sm" len="med"/>
            </a:ln>
            <a:effectLst>
              <a:outerShdw blurRad="50800" dist="38100" dir="2700000" algn="tl" rotWithShape="0">
                <a:prstClr val="black">
                  <a:alpha val="40000"/>
                </a:prstClr>
              </a:outerShdw>
            </a:effectLst>
          </p:spPr>
          <p:style>
            <a:lnRef idx="3">
              <a:schemeClr val="accent6"/>
            </a:lnRef>
            <a:fillRef idx="0">
              <a:schemeClr val="accent6"/>
            </a:fillRef>
            <a:effectRef idx="2">
              <a:schemeClr val="accent6"/>
            </a:effectRef>
            <a:fontRef idx="minor">
              <a:schemeClr val="tx1"/>
            </a:fontRef>
          </p:style>
        </p:cxnSp>
        <p:sp>
          <p:nvSpPr>
            <p:cNvPr id="50" name="TextBox 49"/>
            <p:cNvSpPr txBox="1"/>
            <p:nvPr/>
          </p:nvSpPr>
          <p:spPr>
            <a:xfrm rot="17964754">
              <a:off x="726530" y="4173601"/>
              <a:ext cx="3113545" cy="338554"/>
            </a:xfrm>
            <a:prstGeom prst="rect">
              <a:avLst/>
            </a:prstGeom>
            <a:noFill/>
          </p:spPr>
          <p:txBody>
            <a:bodyPr wrap="none" rtlCol="0">
              <a:spAutoFit/>
            </a:bodyPr>
            <a:lstStyle/>
            <a:p>
              <a:r>
                <a:rPr lang="en-US" sz="1600" dirty="0" smtClean="0">
                  <a:solidFill>
                    <a:schemeClr val="accent2">
                      <a:lumMod val="60000"/>
                      <a:lumOff val="40000"/>
                    </a:schemeClr>
                  </a:solidFill>
                </a:rPr>
                <a:t>outbound connect one-way net.tcp</a:t>
              </a:r>
              <a:endParaRPr lang="en-US" sz="1600" dirty="0">
                <a:solidFill>
                  <a:schemeClr val="accent2">
                    <a:lumMod val="60000"/>
                    <a:lumOff val="40000"/>
                  </a:schemeClr>
                </a:solidFill>
              </a:endParaRPr>
            </a:p>
          </p:txBody>
        </p:sp>
      </p:grpSp>
      <p:sp>
        <p:nvSpPr>
          <p:cNvPr id="57" name="Rounded Rectangle 56"/>
          <p:cNvSpPr/>
          <p:nvPr/>
        </p:nvSpPr>
        <p:spPr>
          <a:xfrm>
            <a:off x="14478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58" name="Rounded Rectangle 57"/>
          <p:cNvSpPr/>
          <p:nvPr/>
        </p:nvSpPr>
        <p:spPr>
          <a:xfrm>
            <a:off x="19812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59" name="Rounded Rectangle 58"/>
          <p:cNvSpPr/>
          <p:nvPr/>
        </p:nvSpPr>
        <p:spPr>
          <a:xfrm>
            <a:off x="25146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0" name="Rounded Rectangle 59"/>
          <p:cNvSpPr/>
          <p:nvPr/>
        </p:nvSpPr>
        <p:spPr>
          <a:xfrm>
            <a:off x="30480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1" name="Rounded Rectangle 60"/>
          <p:cNvSpPr/>
          <p:nvPr/>
        </p:nvSpPr>
        <p:spPr>
          <a:xfrm>
            <a:off x="35814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2" name="Rounded Rectangle 61"/>
          <p:cNvSpPr/>
          <p:nvPr/>
        </p:nvSpPr>
        <p:spPr>
          <a:xfrm>
            <a:off x="41148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3" name="Rounded Rectangle 62"/>
          <p:cNvSpPr/>
          <p:nvPr/>
        </p:nvSpPr>
        <p:spPr>
          <a:xfrm>
            <a:off x="46482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4" name="Rounded Rectangle 63"/>
          <p:cNvSpPr/>
          <p:nvPr/>
        </p:nvSpPr>
        <p:spPr>
          <a:xfrm>
            <a:off x="51816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5" name="Rounded Rectangle 64"/>
          <p:cNvSpPr/>
          <p:nvPr/>
        </p:nvSpPr>
        <p:spPr>
          <a:xfrm>
            <a:off x="57150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6" name="Rounded Rectangle 65"/>
          <p:cNvSpPr/>
          <p:nvPr/>
        </p:nvSpPr>
        <p:spPr>
          <a:xfrm>
            <a:off x="62484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7" name="Rounded Rectangle 66"/>
          <p:cNvSpPr/>
          <p:nvPr/>
        </p:nvSpPr>
        <p:spPr>
          <a:xfrm>
            <a:off x="67818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8" name="Rounded Rectangle 67"/>
          <p:cNvSpPr/>
          <p:nvPr/>
        </p:nvSpPr>
        <p:spPr>
          <a:xfrm>
            <a:off x="73152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9" name="Rounded Rectangle 68"/>
          <p:cNvSpPr/>
          <p:nvPr/>
        </p:nvSpPr>
        <p:spPr>
          <a:xfrm>
            <a:off x="78486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70" name="Rounded Rectangle 69"/>
          <p:cNvSpPr/>
          <p:nvPr/>
        </p:nvSpPr>
        <p:spPr>
          <a:xfrm>
            <a:off x="83820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34" name="Rounded Rectangular Callout 33"/>
          <p:cNvSpPr/>
          <p:nvPr/>
        </p:nvSpPr>
        <p:spPr bwMode="auto">
          <a:xfrm>
            <a:off x="7162800" y="3048000"/>
            <a:ext cx="914400" cy="457200"/>
          </a:xfrm>
          <a:prstGeom prst="wedgeRoundRectCallout">
            <a:avLst>
              <a:gd name="adj1" fmla="val -164008"/>
              <a:gd name="adj2" fmla="val -61308"/>
              <a:gd name="adj3" fmla="val 16667"/>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1600" dirty="0" smtClean="0">
                <a:solidFill>
                  <a:schemeClr val="bg1"/>
                </a:solidFill>
              </a:rPr>
              <a:t>TCP/SSL 828</a:t>
            </a:r>
          </a:p>
        </p:txBody>
      </p:sp>
      <p:sp>
        <p:nvSpPr>
          <p:cNvPr id="74" name="Left Brace 73"/>
          <p:cNvSpPr/>
          <p:nvPr/>
        </p:nvSpPr>
        <p:spPr>
          <a:xfrm>
            <a:off x="1066800" y="838200"/>
            <a:ext cx="228600" cy="1600200"/>
          </a:xfrm>
          <a:prstGeom prst="leftBrace">
            <a:avLst/>
          </a:prstGeom>
          <a:ln w="38100" cmpd="sng">
            <a:prstDash val="solid"/>
          </a:ln>
        </p:spPr>
        <p:style>
          <a:lnRef idx="2">
            <a:schemeClr val="accent3"/>
          </a:lnRef>
          <a:fillRef idx="0">
            <a:schemeClr val="accent3"/>
          </a:fillRef>
          <a:effectRef idx="1">
            <a:schemeClr val="accent3"/>
          </a:effectRef>
          <a:fontRef idx="minor">
            <a:schemeClr val="tx1"/>
          </a:fontRef>
        </p:style>
        <p:txBody>
          <a:bodyPr rtlCol="0" anchor="ctr"/>
          <a:lstStyle/>
          <a:p>
            <a:pPr algn="ctr"/>
            <a:endParaRPr lang="en-US"/>
          </a:p>
        </p:txBody>
      </p:sp>
      <p:sp>
        <p:nvSpPr>
          <p:cNvPr id="75" name="Left Brace 74"/>
          <p:cNvSpPr/>
          <p:nvPr/>
        </p:nvSpPr>
        <p:spPr>
          <a:xfrm>
            <a:off x="1066800" y="2542029"/>
            <a:ext cx="228600" cy="381000"/>
          </a:xfrm>
          <a:prstGeom prst="leftBrace">
            <a:avLst/>
          </a:prstGeom>
          <a:ln w="38100" cmpd="sng">
            <a:prstDash val="solid"/>
          </a:ln>
        </p:spPr>
        <p:style>
          <a:lnRef idx="2">
            <a:schemeClr val="accent3"/>
          </a:lnRef>
          <a:fillRef idx="0">
            <a:schemeClr val="accent3"/>
          </a:fillRef>
          <a:effectRef idx="1">
            <a:schemeClr val="accent3"/>
          </a:effectRef>
          <a:fontRef idx="minor">
            <a:schemeClr val="tx1"/>
          </a:fontRef>
        </p:style>
        <p:txBody>
          <a:bodyPr rtlCol="0" anchor="ctr"/>
          <a:lstStyle/>
          <a:p>
            <a:pPr algn="ctr"/>
            <a:endParaRPr lang="en-US"/>
          </a:p>
        </p:txBody>
      </p:sp>
      <p:sp>
        <p:nvSpPr>
          <p:cNvPr id="76" name="TextBox 75"/>
          <p:cNvSpPr txBox="1"/>
          <p:nvPr/>
        </p:nvSpPr>
        <p:spPr>
          <a:xfrm>
            <a:off x="258013" y="1066800"/>
            <a:ext cx="884987" cy="1077218"/>
          </a:xfrm>
          <a:prstGeom prst="rect">
            <a:avLst/>
          </a:prstGeom>
          <a:noFill/>
        </p:spPr>
        <p:txBody>
          <a:bodyPr wrap="none" rtlCol="0">
            <a:spAutoFit/>
          </a:bodyPr>
          <a:lstStyle/>
          <a:p>
            <a:pPr algn="ctr"/>
            <a:r>
              <a:rPr lang="en-US" sz="1600" dirty="0" smtClean="0"/>
              <a:t>Backend</a:t>
            </a:r>
            <a:br>
              <a:rPr lang="en-US" sz="1600" dirty="0" smtClean="0"/>
            </a:br>
            <a:r>
              <a:rPr lang="en-US" sz="1600" dirty="0" smtClean="0"/>
              <a:t>Naming</a:t>
            </a:r>
          </a:p>
          <a:p>
            <a:pPr algn="ctr"/>
            <a:r>
              <a:rPr lang="en-US" sz="1600" dirty="0" smtClean="0"/>
              <a:t>Routing</a:t>
            </a:r>
            <a:br>
              <a:rPr lang="en-US" sz="1600" dirty="0" smtClean="0"/>
            </a:br>
            <a:r>
              <a:rPr lang="en-US" sz="1600" dirty="0" smtClean="0"/>
              <a:t>Fabric</a:t>
            </a:r>
            <a:endParaRPr lang="en-US" sz="1600" dirty="0"/>
          </a:p>
        </p:txBody>
      </p:sp>
      <p:sp>
        <p:nvSpPr>
          <p:cNvPr id="77" name="TextBox 76"/>
          <p:cNvSpPr txBox="1"/>
          <p:nvPr/>
        </p:nvSpPr>
        <p:spPr>
          <a:xfrm>
            <a:off x="152400" y="2414454"/>
            <a:ext cx="1069357" cy="584775"/>
          </a:xfrm>
          <a:prstGeom prst="rect">
            <a:avLst/>
          </a:prstGeom>
          <a:noFill/>
        </p:spPr>
        <p:txBody>
          <a:bodyPr wrap="square" rtlCol="0">
            <a:spAutoFit/>
          </a:bodyPr>
          <a:lstStyle/>
          <a:p>
            <a:pPr algn="ctr"/>
            <a:r>
              <a:rPr lang="en-US" sz="1600" dirty="0" smtClean="0"/>
              <a:t>Frontend </a:t>
            </a:r>
            <a:br>
              <a:rPr lang="en-US" sz="1600" dirty="0" smtClean="0"/>
            </a:br>
            <a:r>
              <a:rPr lang="en-US" sz="1600" dirty="0" smtClean="0"/>
              <a:t>Nodes</a:t>
            </a:r>
            <a:endParaRPr lang="en-US" sz="1600" dirty="0"/>
          </a:p>
        </p:txBody>
      </p:sp>
      <p:sp>
        <p:nvSpPr>
          <p:cNvPr id="52" name="Rounded Rectangular Callout 51"/>
          <p:cNvSpPr/>
          <p:nvPr/>
        </p:nvSpPr>
        <p:spPr bwMode="auto">
          <a:xfrm>
            <a:off x="1219200" y="3048000"/>
            <a:ext cx="1066800" cy="457200"/>
          </a:xfrm>
          <a:prstGeom prst="wedgeRoundRectCallout">
            <a:avLst>
              <a:gd name="adj1" fmla="val 111366"/>
              <a:gd name="adj2" fmla="val -55593"/>
              <a:gd name="adj3" fmla="val 16667"/>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1600" dirty="0" smtClean="0">
                <a:solidFill>
                  <a:schemeClr val="bg1"/>
                </a:solidFill>
              </a:rPr>
              <a:t>TCP/SSL 808/828</a:t>
            </a:r>
          </a:p>
        </p:txBody>
      </p:sp>
      <p:grpSp>
        <p:nvGrpSpPr>
          <p:cNvPr id="71" name="Group 70"/>
          <p:cNvGrpSpPr/>
          <p:nvPr/>
        </p:nvGrpSpPr>
        <p:grpSpPr>
          <a:xfrm>
            <a:off x="5943600" y="2923028"/>
            <a:ext cx="1772251" cy="2999358"/>
            <a:chOff x="5943600" y="2923028"/>
            <a:chExt cx="1772251" cy="2999358"/>
          </a:xfrm>
        </p:grpSpPr>
        <p:sp>
          <p:nvSpPr>
            <p:cNvPr id="37" name="TextBox 36"/>
            <p:cNvSpPr txBox="1"/>
            <p:nvPr/>
          </p:nvSpPr>
          <p:spPr>
            <a:xfrm rot="3455616">
              <a:off x="5616924" y="4252057"/>
              <a:ext cx="2971326" cy="369332"/>
            </a:xfrm>
            <a:prstGeom prst="rect">
              <a:avLst/>
            </a:prstGeom>
            <a:noFill/>
          </p:spPr>
          <p:txBody>
            <a:bodyPr wrap="none" rtlCol="0">
              <a:spAutoFit/>
            </a:bodyPr>
            <a:lstStyle/>
            <a:p>
              <a:r>
                <a:rPr lang="en-US" dirty="0" smtClean="0">
                  <a:solidFill>
                    <a:schemeClr val="accent1">
                      <a:lumMod val="60000"/>
                      <a:lumOff val="40000"/>
                    </a:schemeClr>
                  </a:solidFill>
                </a:rPr>
                <a:t>outbound connect </a:t>
              </a:r>
              <a:r>
                <a:rPr lang="en-US" dirty="0" err="1" smtClean="0">
                  <a:solidFill>
                    <a:schemeClr val="accent1">
                      <a:lumMod val="60000"/>
                      <a:lumOff val="40000"/>
                    </a:schemeClr>
                  </a:solidFill>
                </a:rPr>
                <a:t>bidi</a:t>
              </a:r>
              <a:r>
                <a:rPr lang="en-US" dirty="0" smtClean="0">
                  <a:solidFill>
                    <a:schemeClr val="accent1">
                      <a:lumMod val="60000"/>
                      <a:lumOff val="40000"/>
                    </a:schemeClr>
                  </a:solidFill>
                </a:rPr>
                <a:t> socket</a:t>
              </a:r>
              <a:endParaRPr lang="en-US" dirty="0">
                <a:solidFill>
                  <a:schemeClr val="accent1">
                    <a:lumMod val="60000"/>
                    <a:lumOff val="40000"/>
                  </a:schemeClr>
                </a:solidFill>
              </a:endParaRPr>
            </a:p>
          </p:txBody>
        </p:sp>
        <p:cxnSp>
          <p:nvCxnSpPr>
            <p:cNvPr id="21" name="Shape 93"/>
            <p:cNvCxnSpPr>
              <a:stCxn id="65" idx="2"/>
              <a:endCxn id="20" idx="0"/>
            </p:cNvCxnSpPr>
            <p:nvPr/>
          </p:nvCxnSpPr>
          <p:spPr>
            <a:xfrm rot="16200000" flipH="1">
              <a:off x="5400431" y="3466197"/>
              <a:ext cx="2858589" cy="1772251"/>
            </a:xfrm>
            <a:prstGeom prst="straightConnector1">
              <a:avLst/>
            </a:prstGeom>
            <a:ln w="76200" cap="rnd" cmpd="sng">
              <a:solidFill>
                <a:schemeClr val="accent1">
                  <a:lumMod val="60000"/>
                  <a:lumOff val="40000"/>
                </a:schemeClr>
              </a:solidFill>
              <a:headEnd type="triangle" w="sm" len="med"/>
              <a:tailEnd type="none" w="sm" len="med"/>
            </a:ln>
            <a:effectLst>
              <a:outerShdw blurRad="50800" dist="38100" dir="2700000" algn="tl" rotWithShape="0">
                <a:prstClr val="black">
                  <a:alpha val="40000"/>
                </a:prstClr>
              </a:outerShdw>
            </a:effectLst>
          </p:spPr>
          <p:style>
            <a:lnRef idx="3">
              <a:schemeClr val="accent6"/>
            </a:lnRef>
            <a:fillRef idx="0">
              <a:schemeClr val="accent6"/>
            </a:fillRef>
            <a:effectRef idx="2">
              <a:schemeClr val="accent6"/>
            </a:effectRef>
            <a:fontRef idx="minor">
              <a:schemeClr val="tx1"/>
            </a:fontRef>
          </p:style>
        </p:cxnSp>
      </p:grpSp>
      <p:cxnSp>
        <p:nvCxnSpPr>
          <p:cNvPr id="91" name="Shape 93"/>
          <p:cNvCxnSpPr>
            <a:stCxn id="9" idx="2"/>
            <a:endCxn id="60" idx="0"/>
          </p:cNvCxnSpPr>
          <p:nvPr/>
        </p:nvCxnSpPr>
        <p:spPr>
          <a:xfrm rot="10800000" flipV="1">
            <a:off x="3276601" y="1949071"/>
            <a:ext cx="1673393" cy="592957"/>
          </a:xfrm>
          <a:prstGeom prst="curvedConnector2">
            <a:avLst/>
          </a:prstGeom>
          <a:ln w="69850" cap="rnd" cmpd="dbl">
            <a:solidFill>
              <a:schemeClr val="accent6">
                <a:lumMod val="75000"/>
              </a:schemeClr>
            </a:solidFill>
            <a:prstDash val="solid"/>
            <a:headEnd type="triangle" w="sm" len="med"/>
            <a:tailEnd type="none" w="sm" len="med"/>
          </a:ln>
          <a:effectLst>
            <a:outerShdw blurRad="50800" dist="38100" dir="2700000" algn="tl" rotWithShape="0">
              <a:prstClr val="black">
                <a:alpha val="40000"/>
              </a:prstClr>
            </a:outerShdw>
          </a:effectLst>
        </p:spPr>
        <p:style>
          <a:lnRef idx="3">
            <a:schemeClr val="accent6"/>
          </a:lnRef>
          <a:fillRef idx="0">
            <a:schemeClr val="accent6"/>
          </a:fillRef>
          <a:effectRef idx="2">
            <a:schemeClr val="accent6"/>
          </a:effectRef>
          <a:fontRef idx="minor">
            <a:schemeClr val="tx1"/>
          </a:fontRef>
        </p:style>
      </p:cxnSp>
      <p:cxnSp>
        <p:nvCxnSpPr>
          <p:cNvPr id="95" name="Shape 93"/>
          <p:cNvCxnSpPr>
            <a:stCxn id="65" idx="0"/>
            <a:endCxn id="9" idx="4"/>
          </p:cNvCxnSpPr>
          <p:nvPr/>
        </p:nvCxnSpPr>
        <p:spPr>
          <a:xfrm rot="16200000" flipV="1">
            <a:off x="5263748" y="1862176"/>
            <a:ext cx="484629" cy="875077"/>
          </a:xfrm>
          <a:prstGeom prst="curvedConnector3">
            <a:avLst>
              <a:gd name="adj1" fmla="val 50000"/>
            </a:avLst>
          </a:prstGeom>
          <a:ln w="28575" cap="rnd" cmpd="sng">
            <a:solidFill>
              <a:schemeClr val="accent6">
                <a:lumMod val="75000"/>
              </a:schemeClr>
            </a:solidFill>
            <a:prstDash val="sysDot"/>
            <a:headEnd type="none" w="med" len="med"/>
            <a:tailEnd type="triangle" w="med" len="med"/>
          </a:ln>
          <a:effectLst>
            <a:outerShdw blurRad="50800" dist="38100" dir="2700000" algn="tl" rotWithShape="0">
              <a:prstClr val="black">
                <a:alpha val="40000"/>
              </a:prstClr>
            </a:outerShdw>
          </a:effectLst>
        </p:spPr>
        <p:style>
          <a:lnRef idx="3">
            <a:schemeClr val="accent6"/>
          </a:lnRef>
          <a:fillRef idx="0">
            <a:schemeClr val="accent6"/>
          </a:fillRef>
          <a:effectRef idx="2">
            <a:schemeClr val="accent6"/>
          </a:effectRef>
          <a:fontRef idx="minor">
            <a:schemeClr val="tx1"/>
          </a:fontRef>
        </p:style>
      </p:cxnSp>
      <p:grpSp>
        <p:nvGrpSpPr>
          <p:cNvPr id="101" name="Group 100"/>
          <p:cNvGrpSpPr/>
          <p:nvPr/>
        </p:nvGrpSpPr>
        <p:grpSpPr>
          <a:xfrm>
            <a:off x="2133600" y="3124200"/>
            <a:ext cx="1371600" cy="2362200"/>
            <a:chOff x="2286000" y="3276600"/>
            <a:chExt cx="1371600" cy="2362200"/>
          </a:xfrm>
        </p:grpSpPr>
        <p:cxnSp>
          <p:nvCxnSpPr>
            <p:cNvPr id="100" name="Straight Arrow Connector 99"/>
            <p:cNvCxnSpPr/>
            <p:nvPr/>
          </p:nvCxnSpPr>
          <p:spPr>
            <a:xfrm rot="5400000" flipH="1" flipV="1">
              <a:off x="1866900" y="3848100"/>
              <a:ext cx="2362200" cy="1219200"/>
            </a:xfrm>
            <a:prstGeom prst="straightConnector1">
              <a:avLst/>
            </a:prstGeom>
            <a:ln>
              <a:solidFill>
                <a:schemeClr val="tx2">
                  <a:lumMod val="60000"/>
                  <a:lumOff val="40000"/>
                </a:schemeClr>
              </a:solidFill>
              <a:tailEnd type="arrow"/>
            </a:ln>
          </p:spPr>
          <p:style>
            <a:lnRef idx="1">
              <a:schemeClr val="accent2"/>
            </a:lnRef>
            <a:fillRef idx="1002">
              <a:schemeClr val="lt2"/>
            </a:fillRef>
            <a:effectRef idx="1">
              <a:schemeClr val="accent2"/>
            </a:effectRef>
            <a:fontRef idx="minor">
              <a:schemeClr val="dk1"/>
            </a:fontRef>
          </p:style>
        </p:cxnSp>
        <p:sp>
          <p:nvSpPr>
            <p:cNvPr id="98" name="Rectangle 97"/>
            <p:cNvSpPr/>
            <p:nvPr/>
          </p:nvSpPr>
          <p:spPr bwMode="auto">
            <a:xfrm>
              <a:off x="2286000" y="5105400"/>
              <a:ext cx="609600" cy="381000"/>
            </a:xfrm>
            <a:prstGeom prst="rect">
              <a:avLst/>
            </a:prstGeom>
            <a:ln>
              <a:solidFill>
                <a:schemeClr val="tx2">
                  <a:lumMod val="60000"/>
                  <a:lumOff val="40000"/>
                </a:schemeClr>
              </a:solidFill>
              <a:headEnd type="none" w="med" len="med"/>
              <a:tailEnd type="none" w="med" len="med"/>
            </a:ln>
          </p:spPr>
          <p:style>
            <a:lnRef idx="1">
              <a:schemeClr val="accent2"/>
            </a:lnRef>
            <a:fillRef idx="1002">
              <a:schemeClr val="l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1600" dirty="0" err="1" smtClean="0">
                  <a:solidFill>
                    <a:schemeClr val="bg1"/>
                  </a:solidFill>
                </a:rPr>
                <a:t>Msg</a:t>
              </a:r>
              <a:endParaRPr lang="en-US" sz="1600" dirty="0" smtClean="0">
                <a:solidFill>
                  <a:schemeClr val="bg1"/>
                </a:solidFill>
              </a:endParaRPr>
            </a:p>
          </p:txBody>
        </p:sp>
      </p:grpSp>
      <p:grpSp>
        <p:nvGrpSpPr>
          <p:cNvPr id="114" name="Group 113"/>
          <p:cNvGrpSpPr/>
          <p:nvPr/>
        </p:nvGrpSpPr>
        <p:grpSpPr>
          <a:xfrm>
            <a:off x="5715000" y="3276600"/>
            <a:ext cx="1447800" cy="2133600"/>
            <a:chOff x="4648200" y="3429000"/>
            <a:chExt cx="1447800" cy="2133600"/>
          </a:xfrm>
        </p:grpSpPr>
        <p:cxnSp>
          <p:nvCxnSpPr>
            <p:cNvPr id="110" name="Straight Arrow Connector 109"/>
            <p:cNvCxnSpPr/>
            <p:nvPr/>
          </p:nvCxnSpPr>
          <p:spPr>
            <a:xfrm rot="16200000" flipH="1">
              <a:off x="4267200" y="3810000"/>
              <a:ext cx="2133600" cy="1371600"/>
            </a:xfrm>
            <a:prstGeom prst="straightConnector1">
              <a:avLst/>
            </a:prstGeom>
            <a:ln>
              <a:solidFill>
                <a:schemeClr val="tx2">
                  <a:lumMod val="60000"/>
                  <a:lumOff val="40000"/>
                </a:schemeClr>
              </a:solidFill>
              <a:tailEnd type="arrow"/>
            </a:ln>
          </p:spPr>
          <p:style>
            <a:lnRef idx="1">
              <a:schemeClr val="accent2"/>
            </a:lnRef>
            <a:fillRef idx="1002">
              <a:schemeClr val="lt2"/>
            </a:fillRef>
            <a:effectRef idx="1">
              <a:schemeClr val="accent2"/>
            </a:effectRef>
            <a:fontRef idx="minor">
              <a:schemeClr val="dk1"/>
            </a:fontRef>
          </p:style>
        </p:cxnSp>
        <p:sp>
          <p:nvSpPr>
            <p:cNvPr id="111" name="Rectangle 110"/>
            <p:cNvSpPr/>
            <p:nvPr/>
          </p:nvSpPr>
          <p:spPr bwMode="auto">
            <a:xfrm>
              <a:off x="5486400" y="5029200"/>
              <a:ext cx="609600" cy="381000"/>
            </a:xfrm>
            <a:prstGeom prst="rect">
              <a:avLst/>
            </a:prstGeom>
            <a:ln>
              <a:solidFill>
                <a:schemeClr val="tx2">
                  <a:lumMod val="60000"/>
                  <a:lumOff val="40000"/>
                </a:schemeClr>
              </a:solidFill>
              <a:headEnd type="none" w="med" len="med"/>
              <a:tailEnd type="none" w="med" len="med"/>
            </a:ln>
          </p:spPr>
          <p:style>
            <a:lnRef idx="1">
              <a:schemeClr val="accent2"/>
            </a:lnRef>
            <a:fillRef idx="1002">
              <a:schemeClr val="l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1600" dirty="0" err="1" smtClean="0">
                  <a:solidFill>
                    <a:schemeClr val="bg1"/>
                  </a:solidFill>
                </a:rPr>
                <a:t>Msg</a:t>
              </a:r>
              <a:endParaRPr lang="en-US" sz="1600" dirty="0" smtClean="0">
                <a:solidFill>
                  <a:schemeClr val="bg1"/>
                </a:solidFill>
              </a:endParaRPr>
            </a:p>
          </p:txBody>
        </p:sp>
      </p:grpSp>
      <p:sp>
        <p:nvSpPr>
          <p:cNvPr id="120" name="TextBox 119"/>
          <p:cNvSpPr txBox="1"/>
          <p:nvPr/>
        </p:nvSpPr>
        <p:spPr>
          <a:xfrm>
            <a:off x="5791200" y="5874603"/>
            <a:ext cx="1136850" cy="830997"/>
          </a:xfrm>
          <a:prstGeom prst="rect">
            <a:avLst/>
          </a:prstGeom>
          <a:noFill/>
        </p:spPr>
        <p:txBody>
          <a:bodyPr wrap="none" rtlCol="0">
            <a:spAutoFit/>
          </a:bodyPr>
          <a:lstStyle/>
          <a:p>
            <a:r>
              <a:rPr lang="en-US" sz="1600" b="1" dirty="0" smtClean="0">
                <a:solidFill>
                  <a:srgbClr val="C00000"/>
                </a:solidFill>
              </a:rPr>
              <a:t>NAT</a:t>
            </a:r>
            <a:br>
              <a:rPr lang="en-US" sz="1600" b="1" dirty="0" smtClean="0">
                <a:solidFill>
                  <a:srgbClr val="C00000"/>
                </a:solidFill>
              </a:rPr>
            </a:br>
            <a:r>
              <a:rPr lang="en-US" sz="1600" b="1" dirty="0" smtClean="0">
                <a:solidFill>
                  <a:srgbClr val="C00000"/>
                </a:solidFill>
              </a:rPr>
              <a:t>Firewall</a:t>
            </a:r>
            <a:br>
              <a:rPr lang="en-US" sz="1600" b="1" dirty="0" smtClean="0">
                <a:solidFill>
                  <a:srgbClr val="C00000"/>
                </a:solidFill>
              </a:rPr>
            </a:br>
            <a:r>
              <a:rPr lang="en-US" sz="1600" b="1" dirty="0" smtClean="0">
                <a:solidFill>
                  <a:srgbClr val="C00000"/>
                </a:solidFill>
              </a:rPr>
              <a:t>Dynamic IP</a:t>
            </a:r>
            <a:endParaRPr lang="en-US" sz="1600" b="1" dirty="0">
              <a:solidFill>
                <a:srgbClr val="C00000"/>
              </a:solidFill>
            </a:endParaRPr>
          </a:p>
        </p:txBody>
      </p:sp>
      <p:sp>
        <p:nvSpPr>
          <p:cNvPr id="122" name="Rounded Rectangular Callout 121"/>
          <p:cNvSpPr/>
          <p:nvPr/>
        </p:nvSpPr>
        <p:spPr bwMode="auto">
          <a:xfrm>
            <a:off x="6096000" y="1447800"/>
            <a:ext cx="914400" cy="304800"/>
          </a:xfrm>
          <a:prstGeom prst="wedgeRoundRectCallout">
            <a:avLst>
              <a:gd name="adj1" fmla="val -110071"/>
              <a:gd name="adj2" fmla="val 209359"/>
              <a:gd name="adj3" fmla="val 16667"/>
            </a:avLst>
          </a:prstGeom>
          <a:ln>
            <a:headEnd/>
            <a:tailEnd/>
          </a:ln>
        </p:spPr>
        <p:style>
          <a:lnRef idx="1">
            <a:schemeClr val="accent6"/>
          </a:lnRef>
          <a:fillRef idx="3">
            <a:schemeClr val="accent6"/>
          </a:fillRef>
          <a:effectRef idx="2">
            <a:schemeClr val="accent6"/>
          </a:effectRef>
          <a:fontRef idx="minor">
            <a:schemeClr val="lt1"/>
          </a:fontRef>
        </p:style>
        <p:txBody>
          <a:bodyPr vert="horz" wrap="square" lIns="0" tIns="0" rIns="0" bIns="0" numCol="1" anchor="t" anchorCtr="0" compatLnSpc="1">
            <a:prstTxWarp prst="textNoShape">
              <a:avLst/>
            </a:prstTxWarp>
          </a:bodyPr>
          <a:lstStyle/>
          <a:p>
            <a:pPr algn="ctr" fontAlgn="base">
              <a:spcBef>
                <a:spcPct val="0"/>
              </a:spcBef>
              <a:spcAft>
                <a:spcPct val="0"/>
              </a:spcAft>
            </a:pPr>
            <a:r>
              <a:rPr lang="en-US" sz="1600" dirty="0" smtClean="0">
                <a:solidFill>
                  <a:schemeClr val="tx1"/>
                </a:solidFill>
              </a:rPr>
              <a:t>Subscribe</a:t>
            </a:r>
          </a:p>
        </p:txBody>
      </p:sp>
      <p:sp>
        <p:nvSpPr>
          <p:cNvPr id="123" name="Rounded Rectangular Callout 122"/>
          <p:cNvSpPr/>
          <p:nvPr/>
        </p:nvSpPr>
        <p:spPr bwMode="auto">
          <a:xfrm>
            <a:off x="2895600" y="1447800"/>
            <a:ext cx="914400" cy="304800"/>
          </a:xfrm>
          <a:prstGeom prst="wedgeRoundRectCallout">
            <a:avLst>
              <a:gd name="adj1" fmla="val 48977"/>
              <a:gd name="adj2" fmla="val 143644"/>
              <a:gd name="adj3" fmla="val 16667"/>
            </a:avLst>
          </a:prstGeom>
          <a:ln>
            <a:headEnd/>
            <a:tailEnd/>
          </a:ln>
        </p:spPr>
        <p:style>
          <a:lnRef idx="1">
            <a:schemeClr val="accent6"/>
          </a:lnRef>
          <a:fillRef idx="3">
            <a:schemeClr val="accent6"/>
          </a:fillRef>
          <a:effectRef idx="2">
            <a:schemeClr val="accent6"/>
          </a:effectRef>
          <a:fontRef idx="minor">
            <a:schemeClr val="lt1"/>
          </a:fontRef>
        </p:style>
        <p:txBody>
          <a:bodyPr vert="horz" wrap="square" lIns="0" tIns="0" rIns="0" bIns="0" numCol="1" anchor="t" anchorCtr="0" compatLnSpc="1">
            <a:prstTxWarp prst="textNoShape">
              <a:avLst/>
            </a:prstTxWarp>
          </a:bodyPr>
          <a:lstStyle/>
          <a:p>
            <a:pPr algn="ctr" fontAlgn="base">
              <a:spcBef>
                <a:spcPct val="0"/>
              </a:spcBef>
              <a:spcAft>
                <a:spcPct val="0"/>
              </a:spcAft>
            </a:pPr>
            <a:r>
              <a:rPr lang="en-US" sz="1600" dirty="0" smtClean="0">
                <a:solidFill>
                  <a:schemeClr val="tx1"/>
                </a:solidFill>
              </a:rPr>
              <a:t>Route</a:t>
            </a:r>
          </a:p>
        </p:txBody>
      </p:sp>
      <p:cxnSp>
        <p:nvCxnSpPr>
          <p:cNvPr id="79" name="Shape 93"/>
          <p:cNvCxnSpPr>
            <a:stCxn id="9" idx="6"/>
            <a:endCxn id="65" idx="0"/>
          </p:cNvCxnSpPr>
          <p:nvPr/>
        </p:nvCxnSpPr>
        <p:spPr>
          <a:xfrm>
            <a:off x="5187053" y="1949072"/>
            <a:ext cx="756547" cy="592957"/>
          </a:xfrm>
          <a:prstGeom prst="curvedConnector2">
            <a:avLst/>
          </a:prstGeom>
          <a:ln w="69850" cap="rnd" cmpd="dbl">
            <a:solidFill>
              <a:schemeClr val="accent6">
                <a:lumMod val="75000"/>
              </a:schemeClr>
            </a:solidFill>
            <a:prstDash val="solid"/>
            <a:headEnd type="none" w="sm" len="med"/>
            <a:tailEnd type="triangle" w="sm" len="med"/>
          </a:ln>
          <a:effectLst>
            <a:outerShdw blurRad="50800" dist="38100" dir="2700000" algn="tl" rotWithShape="0">
              <a:prstClr val="black">
                <a:alpha val="40000"/>
              </a:prstClr>
            </a:outerShdw>
          </a:effectLst>
        </p:spPr>
        <p:style>
          <a:lnRef idx="3">
            <a:schemeClr val="accent6"/>
          </a:lnRef>
          <a:fillRef idx="0">
            <a:schemeClr val="accent6"/>
          </a:fillRef>
          <a:effectRef idx="2">
            <a:schemeClr val="accent6"/>
          </a:effectRef>
          <a:fontRef idx="minor">
            <a:schemeClr val="tx1"/>
          </a:fontRef>
        </p:style>
      </p:cxnSp>
      <p:grpSp>
        <p:nvGrpSpPr>
          <p:cNvPr id="72" name="Group 71"/>
          <p:cNvGrpSpPr/>
          <p:nvPr/>
        </p:nvGrpSpPr>
        <p:grpSpPr>
          <a:xfrm>
            <a:off x="4191000" y="2981848"/>
            <a:ext cx="914400" cy="369332"/>
            <a:chOff x="1676400" y="2981848"/>
            <a:chExt cx="914400" cy="369332"/>
          </a:xfrm>
        </p:grpSpPr>
        <p:cxnSp>
          <p:nvCxnSpPr>
            <p:cNvPr id="73" name="Elbow Connector 72"/>
            <p:cNvCxnSpPr/>
            <p:nvPr/>
          </p:nvCxnSpPr>
          <p:spPr>
            <a:xfrm>
              <a:off x="1676400" y="3276600"/>
              <a:ext cx="914400" cy="1588"/>
            </a:xfrm>
            <a:prstGeom prst="bentConnector3">
              <a:avLst>
                <a:gd name="adj1" fmla="val 50000"/>
              </a:avLst>
            </a:prstGeom>
            <a:ln>
              <a:solidFill>
                <a:srgbClr val="F8F57B"/>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8" name="TextBox 77"/>
            <p:cNvSpPr txBox="1"/>
            <p:nvPr/>
          </p:nvSpPr>
          <p:spPr>
            <a:xfrm>
              <a:off x="1871789" y="2981848"/>
              <a:ext cx="556563" cy="369332"/>
            </a:xfrm>
            <a:prstGeom prst="rect">
              <a:avLst/>
            </a:prstGeom>
            <a:noFill/>
          </p:spPr>
          <p:txBody>
            <a:bodyPr wrap="none" rtlCol="0">
              <a:spAutoFit/>
            </a:bodyPr>
            <a:lstStyle/>
            <a:p>
              <a:r>
                <a:rPr lang="en-US" dirty="0" smtClean="0">
                  <a:solidFill>
                    <a:schemeClr val="accent3">
                      <a:lumMod val="60000"/>
                      <a:lumOff val="40000"/>
                    </a:schemeClr>
                  </a:solidFill>
                </a:rPr>
                <a:t>NLB</a:t>
              </a:r>
              <a:endParaRPr lang="en-US" dirty="0">
                <a:solidFill>
                  <a:schemeClr val="accent3">
                    <a:lumMod val="60000"/>
                    <a:lumOff val="40000"/>
                  </a:schemeClr>
                </a:solidFill>
              </a:endParaRPr>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7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nodeType="clickEffect">
                                  <p:stCondLst>
                                    <p:cond delay="0"/>
                                  </p:stCondLst>
                                  <p:childTnLst>
                                    <p:set>
                                      <p:cBhvr>
                                        <p:cTn id="10" dur="1" fill="hold">
                                          <p:stCondLst>
                                            <p:cond delay="0"/>
                                          </p:stCondLst>
                                        </p:cTn>
                                        <p:tgtEl>
                                          <p:spTgt spid="71"/>
                                        </p:tgtEl>
                                        <p:attrNameLst>
                                          <p:attrName>style.visibility</p:attrName>
                                        </p:attrNameLst>
                                      </p:cBhvr>
                                      <p:to>
                                        <p:strVal val="visible"/>
                                      </p:to>
                                    </p:set>
                                    <p:animEffect transition="in" filter="wipe(down)">
                                      <p:cBhvr>
                                        <p:cTn id="11" dur="2000"/>
                                        <p:tgtEl>
                                          <p:spTgt spid="71"/>
                                        </p:tgtEl>
                                      </p:cBhvr>
                                    </p:animEffect>
                                  </p:childTnLst>
                                </p:cTn>
                              </p:par>
                              <p:par>
                                <p:cTn id="12" presetID="1" presetClass="exit" presetSubtype="0" fill="hold" nodeType="withEffect">
                                  <p:stCondLst>
                                    <p:cond delay="0"/>
                                  </p:stCondLst>
                                  <p:childTnLst>
                                    <p:set>
                                      <p:cBhvr>
                                        <p:cTn id="13" dur="1" fill="hold">
                                          <p:stCondLst>
                                            <p:cond delay="0"/>
                                          </p:stCondLst>
                                        </p:cTn>
                                        <p:tgtEl>
                                          <p:spTgt spid="72"/>
                                        </p:tgtEl>
                                        <p:attrNameLst>
                                          <p:attrName>style.visibility</p:attrName>
                                        </p:attrNameLst>
                                      </p:cBhvr>
                                      <p:to>
                                        <p:strVal val="hidden"/>
                                      </p:to>
                                    </p:set>
                                  </p:childTnLst>
                                </p:cTn>
                              </p:par>
                            </p:childTnLst>
                          </p:cTn>
                        </p:par>
                        <p:par>
                          <p:cTn id="14" fill="hold">
                            <p:stCondLst>
                              <p:cond delay="2000"/>
                            </p:stCondLst>
                            <p:childTnLst>
                              <p:par>
                                <p:cTn id="15" presetID="1" presetClass="entr" presetSubtype="0" fill="hold" grpId="0" nodeType="afterEffect">
                                  <p:stCondLst>
                                    <p:cond delay="0"/>
                                  </p:stCondLst>
                                  <p:childTnLst>
                                    <p:set>
                                      <p:cBhvr>
                                        <p:cTn id="16" dur="1" fill="hold">
                                          <p:stCondLst>
                                            <p:cond delay="0"/>
                                          </p:stCondLst>
                                        </p:cTn>
                                        <p:tgtEl>
                                          <p:spTgt spid="34"/>
                                        </p:tgtEl>
                                        <p:attrNameLst>
                                          <p:attrName>style.visibility</p:attrName>
                                        </p:attrNameLst>
                                      </p:cBhvr>
                                      <p:to>
                                        <p:strVal val="visible"/>
                                      </p:to>
                                    </p:set>
                                  </p:childTnLst>
                                </p:cTn>
                              </p:par>
                            </p:childTnLst>
                          </p:cTn>
                        </p:par>
                        <p:par>
                          <p:cTn id="17" fill="hold">
                            <p:stCondLst>
                              <p:cond delay="2000"/>
                            </p:stCondLst>
                            <p:childTnLst>
                              <p:par>
                                <p:cTn id="18" presetID="1" presetClass="entr" presetSubtype="0" fill="hold" grpId="0" nodeType="afterEffect">
                                  <p:stCondLst>
                                    <p:cond delay="0"/>
                                  </p:stCondLst>
                                  <p:childTnLst>
                                    <p:set>
                                      <p:cBhvr>
                                        <p:cTn id="19" dur="1" fill="hold">
                                          <p:stCondLst>
                                            <p:cond delay="0"/>
                                          </p:stCondLst>
                                        </p:cTn>
                                        <p:tgtEl>
                                          <p:spTgt spid="122"/>
                                        </p:tgtEl>
                                        <p:attrNameLst>
                                          <p:attrName>style.visibility</p:attrName>
                                        </p:attrNameLst>
                                      </p:cBhvr>
                                      <p:to>
                                        <p:strVal val="visible"/>
                                      </p:to>
                                    </p:set>
                                  </p:childTnLst>
                                </p:cTn>
                              </p:par>
                            </p:childTnLst>
                          </p:cTn>
                        </p:par>
                        <p:par>
                          <p:cTn id="20" fill="hold">
                            <p:stCondLst>
                              <p:cond delay="2000"/>
                            </p:stCondLst>
                            <p:childTnLst>
                              <p:par>
                                <p:cTn id="21" presetID="22" presetClass="entr" presetSubtype="4" fill="hold" nodeType="afterEffect">
                                  <p:stCondLst>
                                    <p:cond delay="0"/>
                                  </p:stCondLst>
                                  <p:childTnLst>
                                    <p:set>
                                      <p:cBhvr>
                                        <p:cTn id="22" dur="1" fill="hold">
                                          <p:stCondLst>
                                            <p:cond delay="0"/>
                                          </p:stCondLst>
                                        </p:cTn>
                                        <p:tgtEl>
                                          <p:spTgt spid="95"/>
                                        </p:tgtEl>
                                        <p:attrNameLst>
                                          <p:attrName>style.visibility</p:attrName>
                                        </p:attrNameLst>
                                      </p:cBhvr>
                                      <p:to>
                                        <p:strVal val="visible"/>
                                      </p:to>
                                    </p:set>
                                    <p:animEffect transition="in" filter="wipe(down)">
                                      <p:cBhvr>
                                        <p:cTn id="23" dur="2000"/>
                                        <p:tgtEl>
                                          <p:spTgt spid="95"/>
                                        </p:tgtEl>
                                      </p:cBhvr>
                                    </p:animEffect>
                                  </p:childTnLst>
                                </p:cTn>
                              </p:par>
                            </p:childTnLst>
                          </p:cTn>
                        </p:par>
                        <p:par>
                          <p:cTn id="24" fill="hold">
                            <p:stCondLst>
                              <p:cond delay="4000"/>
                            </p:stCondLst>
                            <p:childTnLst>
                              <p:par>
                                <p:cTn id="25" presetID="27" presetClass="emph" presetSubtype="0" repeatCount="indefinite" fill="hold" grpId="0" nodeType="afterEffect">
                                  <p:stCondLst>
                                    <p:cond delay="0"/>
                                  </p:stCondLst>
                                  <p:endCondLst>
                                    <p:cond evt="onNext" delay="0">
                                      <p:tgtEl>
                                        <p:sldTgt/>
                                      </p:tgtEl>
                                    </p:cond>
                                  </p:endCondLst>
                                  <p:childTnLst>
                                    <p:animClr clrSpc="rgb">
                                      <p:cBhvr override="childStyle">
                                        <p:cTn id="26" dur="1000" autoRev="1" fill="hold"/>
                                        <p:tgtEl>
                                          <p:spTgt spid="9"/>
                                        </p:tgtEl>
                                        <p:attrNameLst>
                                          <p:attrName>style.color</p:attrName>
                                        </p:attrNameLst>
                                      </p:cBhvr>
                                      <p:to>
                                        <a:schemeClr val="bg1"/>
                                      </p:to>
                                    </p:animClr>
                                    <p:animClr clrSpc="rgb">
                                      <p:cBhvr>
                                        <p:cTn id="27" dur="1000" autoRev="1" fill="hold"/>
                                        <p:tgtEl>
                                          <p:spTgt spid="9"/>
                                        </p:tgtEl>
                                        <p:attrNameLst>
                                          <p:attrName>fillcolor</p:attrName>
                                        </p:attrNameLst>
                                      </p:cBhvr>
                                      <p:to>
                                        <a:schemeClr val="bg1"/>
                                      </p:to>
                                    </p:animClr>
                                    <p:set>
                                      <p:cBhvr>
                                        <p:cTn id="28" dur="1000" autoRev="1" fill="hold"/>
                                        <p:tgtEl>
                                          <p:spTgt spid="9"/>
                                        </p:tgtEl>
                                        <p:attrNameLst>
                                          <p:attrName>fill.type</p:attrName>
                                        </p:attrNameLst>
                                      </p:cBhvr>
                                      <p:to>
                                        <p:strVal val="solid"/>
                                      </p:to>
                                    </p:set>
                                    <p:set>
                                      <p:cBhvr>
                                        <p:cTn id="29" dur="1000" autoRev="1" fill="hold"/>
                                        <p:tgtEl>
                                          <p:spTgt spid="9"/>
                                        </p:tgtEl>
                                        <p:attrNameLst>
                                          <p:attrName>fill.on</p:attrName>
                                        </p:attrNameLst>
                                      </p:cBhvr>
                                      <p:to>
                                        <p:strVal val="true"/>
                                      </p:to>
                                    </p:se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nodeType="clickEffect">
                                  <p:stCondLst>
                                    <p:cond delay="0"/>
                                  </p:stCondLst>
                                  <p:childTnLst>
                                    <p:set>
                                      <p:cBhvr>
                                        <p:cTn id="33" dur="1" fill="hold">
                                          <p:stCondLst>
                                            <p:cond delay="0"/>
                                          </p:stCondLst>
                                        </p:cTn>
                                        <p:tgtEl>
                                          <p:spTgt spid="80"/>
                                        </p:tgtEl>
                                        <p:attrNameLst>
                                          <p:attrName>style.visibility</p:attrName>
                                        </p:attrNameLst>
                                      </p:cBhvr>
                                      <p:to>
                                        <p:strVal val="visible"/>
                                      </p:to>
                                    </p:set>
                                    <p:animEffect transition="in" filter="wipe(down)">
                                      <p:cBhvr>
                                        <p:cTn id="34" dur="2000"/>
                                        <p:tgtEl>
                                          <p:spTgt spid="80"/>
                                        </p:tgtEl>
                                      </p:cBhvr>
                                    </p:animEffect>
                                  </p:childTnLst>
                                </p:cTn>
                              </p:par>
                            </p:childTnLst>
                          </p:cTn>
                        </p:par>
                        <p:par>
                          <p:cTn id="35" fill="hold">
                            <p:stCondLst>
                              <p:cond delay="2000"/>
                            </p:stCondLst>
                            <p:childTnLst>
                              <p:par>
                                <p:cTn id="36" presetID="1" presetClass="entr" presetSubtype="0" fill="hold" grpId="0" nodeType="afterEffect">
                                  <p:stCondLst>
                                    <p:cond delay="0"/>
                                  </p:stCondLst>
                                  <p:childTnLst>
                                    <p:set>
                                      <p:cBhvr>
                                        <p:cTn id="37" dur="1" fill="hold">
                                          <p:stCondLst>
                                            <p:cond delay="0"/>
                                          </p:stCondLst>
                                        </p:cTn>
                                        <p:tgtEl>
                                          <p:spTgt spid="52"/>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101"/>
                                        </p:tgtEl>
                                        <p:attrNameLst>
                                          <p:attrName>style.visibility</p:attrName>
                                        </p:attrNameLst>
                                      </p:cBhvr>
                                      <p:to>
                                        <p:strVal val="visible"/>
                                      </p:to>
                                    </p:set>
                                    <p:animEffect transition="in" filter="wipe(down)">
                                      <p:cBhvr>
                                        <p:cTn id="42" dur="1000"/>
                                        <p:tgtEl>
                                          <p:spTgt spid="101"/>
                                        </p:tgtEl>
                                      </p:cBhvr>
                                    </p:animEffect>
                                  </p:childTnLst>
                                </p:cTn>
                              </p:par>
                            </p:childTnLst>
                          </p:cTn>
                        </p:par>
                        <p:par>
                          <p:cTn id="43" fill="hold">
                            <p:stCondLst>
                              <p:cond delay="1000"/>
                            </p:stCondLst>
                            <p:childTnLst>
                              <p:par>
                                <p:cTn id="44" presetID="22" presetClass="entr" presetSubtype="8" fill="hold" nodeType="afterEffect">
                                  <p:stCondLst>
                                    <p:cond delay="0"/>
                                  </p:stCondLst>
                                  <p:childTnLst>
                                    <p:set>
                                      <p:cBhvr>
                                        <p:cTn id="45" dur="1" fill="hold">
                                          <p:stCondLst>
                                            <p:cond delay="0"/>
                                          </p:stCondLst>
                                        </p:cTn>
                                        <p:tgtEl>
                                          <p:spTgt spid="91"/>
                                        </p:tgtEl>
                                        <p:attrNameLst>
                                          <p:attrName>style.visibility</p:attrName>
                                        </p:attrNameLst>
                                      </p:cBhvr>
                                      <p:to>
                                        <p:strVal val="visible"/>
                                      </p:to>
                                    </p:set>
                                    <p:animEffect transition="in" filter="wipe(left)">
                                      <p:cBhvr>
                                        <p:cTn id="46" dur="2000"/>
                                        <p:tgtEl>
                                          <p:spTgt spid="91"/>
                                        </p:tgtEl>
                                      </p:cBhvr>
                                    </p:animEffect>
                                  </p:childTnLst>
                                </p:cTn>
                              </p:par>
                              <p:par>
                                <p:cTn id="47" presetID="1" presetClass="entr" presetSubtype="0" fill="hold" grpId="0" nodeType="withEffect">
                                  <p:stCondLst>
                                    <p:cond delay="0"/>
                                  </p:stCondLst>
                                  <p:childTnLst>
                                    <p:set>
                                      <p:cBhvr>
                                        <p:cTn id="48" dur="1" fill="hold">
                                          <p:stCondLst>
                                            <p:cond delay="0"/>
                                          </p:stCondLst>
                                        </p:cTn>
                                        <p:tgtEl>
                                          <p:spTgt spid="123"/>
                                        </p:tgtEl>
                                        <p:attrNameLst>
                                          <p:attrName>style.visibility</p:attrName>
                                        </p:attrNameLst>
                                      </p:cBhvr>
                                      <p:to>
                                        <p:strVal val="visible"/>
                                      </p:to>
                                    </p:set>
                                  </p:childTnLst>
                                </p:cTn>
                              </p:par>
                            </p:childTnLst>
                          </p:cTn>
                        </p:par>
                        <p:par>
                          <p:cTn id="49" fill="hold">
                            <p:stCondLst>
                              <p:cond delay="3000"/>
                            </p:stCondLst>
                            <p:childTnLst>
                              <p:par>
                                <p:cTn id="50" presetID="22" presetClass="entr" presetSubtype="8" fill="hold" nodeType="afterEffect">
                                  <p:stCondLst>
                                    <p:cond delay="0"/>
                                  </p:stCondLst>
                                  <p:childTnLst>
                                    <p:set>
                                      <p:cBhvr>
                                        <p:cTn id="51" dur="1" fill="hold">
                                          <p:stCondLst>
                                            <p:cond delay="0"/>
                                          </p:stCondLst>
                                        </p:cTn>
                                        <p:tgtEl>
                                          <p:spTgt spid="79"/>
                                        </p:tgtEl>
                                        <p:attrNameLst>
                                          <p:attrName>style.visibility</p:attrName>
                                        </p:attrNameLst>
                                      </p:cBhvr>
                                      <p:to>
                                        <p:strVal val="visible"/>
                                      </p:to>
                                    </p:set>
                                    <p:animEffect transition="in" filter="wipe(left)">
                                      <p:cBhvr>
                                        <p:cTn id="52" dur="2000"/>
                                        <p:tgtEl>
                                          <p:spTgt spid="79"/>
                                        </p:tgtEl>
                                      </p:cBhvr>
                                    </p:animEffect>
                                  </p:childTnLst>
                                </p:cTn>
                              </p:par>
                            </p:childTnLst>
                          </p:cTn>
                        </p:par>
                        <p:par>
                          <p:cTn id="53" fill="hold">
                            <p:stCondLst>
                              <p:cond delay="5000"/>
                            </p:stCondLst>
                            <p:childTnLst>
                              <p:par>
                                <p:cTn id="54" presetID="22" presetClass="entr" presetSubtype="1" fill="hold" nodeType="afterEffect">
                                  <p:stCondLst>
                                    <p:cond delay="0"/>
                                  </p:stCondLst>
                                  <p:childTnLst>
                                    <p:set>
                                      <p:cBhvr>
                                        <p:cTn id="55" dur="1" fill="hold">
                                          <p:stCondLst>
                                            <p:cond delay="0"/>
                                          </p:stCondLst>
                                        </p:cTn>
                                        <p:tgtEl>
                                          <p:spTgt spid="114"/>
                                        </p:tgtEl>
                                        <p:attrNameLst>
                                          <p:attrName>style.visibility</p:attrName>
                                        </p:attrNameLst>
                                      </p:cBhvr>
                                      <p:to>
                                        <p:strVal val="visible"/>
                                      </p:to>
                                    </p:set>
                                    <p:animEffect transition="in" filter="wipe(up)">
                                      <p:cBhvr>
                                        <p:cTn id="56" dur="2000"/>
                                        <p:tgtEl>
                                          <p:spTgt spid="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34" grpId="0" animBg="1"/>
      <p:bldP spid="52" grpId="0" animBg="1"/>
      <p:bldP spid="122" grpId="0" animBg="1"/>
      <p:bldP spid="12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Right Bracket 118"/>
          <p:cNvSpPr/>
          <p:nvPr/>
        </p:nvSpPr>
        <p:spPr>
          <a:xfrm rot="16200000">
            <a:off x="7486650" y="4972050"/>
            <a:ext cx="419100" cy="1828800"/>
          </a:xfrm>
          <a:prstGeom prst="rightBracket">
            <a:avLst>
              <a:gd name="adj" fmla="val 49892"/>
            </a:avLst>
          </a:prstGeom>
          <a:ln cap="rnd" cmpd="sng">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8" name="Right Bracket 117"/>
          <p:cNvSpPr/>
          <p:nvPr/>
        </p:nvSpPr>
        <p:spPr>
          <a:xfrm rot="16200000">
            <a:off x="1543050" y="4972050"/>
            <a:ext cx="419100" cy="1828800"/>
          </a:xfrm>
          <a:prstGeom prst="rightBracket">
            <a:avLst>
              <a:gd name="adj" fmla="val 49892"/>
            </a:avLst>
          </a:prstGeom>
          <a:ln cap="rnd" cmpd="sng">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 name="Title 2"/>
          <p:cNvSpPr>
            <a:spLocks noGrp="1"/>
          </p:cNvSpPr>
          <p:nvPr>
            <p:ph type="title"/>
          </p:nvPr>
        </p:nvSpPr>
        <p:spPr>
          <a:xfrm>
            <a:off x="387054" y="152400"/>
            <a:ext cx="8375946" cy="553998"/>
          </a:xfrm>
        </p:spPr>
        <p:txBody>
          <a:bodyPr/>
          <a:lstStyle/>
          <a:p>
            <a:r>
              <a:rPr smtClean="0"/>
              <a:t>NetEventRelayBinding</a:t>
            </a:r>
            <a:endParaRPr lang="en-US" dirty="0"/>
          </a:p>
        </p:txBody>
      </p:sp>
      <p:sp>
        <p:nvSpPr>
          <p:cNvPr id="4" name="Rounded Rectangle 3"/>
          <p:cNvSpPr/>
          <p:nvPr/>
        </p:nvSpPr>
        <p:spPr>
          <a:xfrm>
            <a:off x="1447800" y="762000"/>
            <a:ext cx="7391400" cy="1752600"/>
          </a:xfrm>
          <a:prstGeom prst="roundRect">
            <a:avLst>
              <a:gd name="adj" fmla="val 8717"/>
            </a:avLst>
          </a:prstGeom>
          <a:ln/>
        </p:spPr>
        <p:style>
          <a:lnRef idx="1">
            <a:schemeClr val="accent3"/>
          </a:lnRef>
          <a:fillRef idx="2">
            <a:schemeClr val="accent3"/>
          </a:fillRef>
          <a:effectRef idx="1">
            <a:schemeClr val="accent3"/>
          </a:effectRef>
          <a:fontRef idx="minor">
            <a:schemeClr val="dk1"/>
          </a:fontRef>
        </p:style>
        <p:txBody>
          <a:bodyPr rtlCol="0" anchor="b"/>
          <a:lstStyle/>
          <a:p>
            <a:pPr algn="r"/>
            <a:r>
              <a:rPr lang="en-US" sz="2400" b="1" dirty="0" smtClean="0">
                <a:solidFill>
                  <a:schemeClr val="bg1"/>
                </a:solidFill>
              </a:rPr>
              <a:t>Service Bus</a:t>
            </a:r>
            <a:endParaRPr lang="en-US" sz="2400" b="1" dirty="0">
              <a:solidFill>
                <a:schemeClr val="bg1"/>
              </a:solidFill>
            </a:endParaRPr>
          </a:p>
        </p:txBody>
      </p:sp>
      <p:grpSp>
        <p:nvGrpSpPr>
          <p:cNvPr id="2" name="Group 32"/>
          <p:cNvGrpSpPr/>
          <p:nvPr/>
        </p:nvGrpSpPr>
        <p:grpSpPr>
          <a:xfrm>
            <a:off x="3895246" y="1219200"/>
            <a:ext cx="1819754" cy="838200"/>
            <a:chOff x="2858060" y="1905000"/>
            <a:chExt cx="2276954" cy="1119629"/>
          </a:xfrm>
        </p:grpSpPr>
        <p:sp>
          <p:nvSpPr>
            <p:cNvPr id="5" name="Oval 97"/>
            <p:cNvSpPr>
              <a:spLocks noChangeArrowheads="1"/>
            </p:cNvSpPr>
            <p:nvPr/>
          </p:nvSpPr>
          <p:spPr bwMode="auto">
            <a:xfrm>
              <a:off x="3886200" y="1905000"/>
              <a:ext cx="296620" cy="290115"/>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Oval 96"/>
            <p:cNvSpPr>
              <a:spLocks noChangeArrowheads="1"/>
            </p:cNvSpPr>
            <p:nvPr/>
          </p:nvSpPr>
          <p:spPr bwMode="auto">
            <a:xfrm>
              <a:off x="3221312" y="2294685"/>
              <a:ext cx="296620" cy="289399"/>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vert="horz" wrap="square" lIns="0" tIns="0" rIns="0" bIns="0" numCol="1" anchor="t" anchorCtr="0" compatLnSpc="1">
              <a:prstTxWarp prst="textNoShape">
                <a:avLst/>
              </a:prstTxWarp>
            </a:bodyPr>
            <a:lstStyle/>
            <a:p>
              <a:endParaRPr lang="en-US" dirty="0"/>
            </a:p>
          </p:txBody>
        </p:sp>
        <p:sp>
          <p:nvSpPr>
            <p:cNvPr id="7" name="Oval 95"/>
            <p:cNvSpPr>
              <a:spLocks noChangeArrowheads="1"/>
            </p:cNvSpPr>
            <p:nvPr/>
          </p:nvSpPr>
          <p:spPr bwMode="auto">
            <a:xfrm>
              <a:off x="4495919" y="2294685"/>
              <a:ext cx="296620" cy="289399"/>
            </a:xfrm>
            <a:prstGeom prst="ellipse">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en-US"/>
            </a:p>
          </p:txBody>
        </p:sp>
        <p:sp>
          <p:nvSpPr>
            <p:cNvPr id="8" name="Oval 94"/>
            <p:cNvSpPr>
              <a:spLocks noChangeArrowheads="1"/>
            </p:cNvSpPr>
            <p:nvPr/>
          </p:nvSpPr>
          <p:spPr bwMode="auto">
            <a:xfrm>
              <a:off x="4838394" y="2735230"/>
              <a:ext cx="296620" cy="289399"/>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anchor="t" anchorCtr="0" compatLnSpc="1">
              <a:prstTxWarp prst="textNoShape">
                <a:avLst/>
              </a:prstTxWarp>
            </a:bodyPr>
            <a:lstStyle/>
            <a:p>
              <a:endParaRPr lang="en-US"/>
            </a:p>
          </p:txBody>
        </p:sp>
        <p:sp>
          <p:nvSpPr>
            <p:cNvPr id="9" name="Oval 93"/>
            <p:cNvSpPr>
              <a:spLocks noChangeArrowheads="1"/>
            </p:cNvSpPr>
            <p:nvPr/>
          </p:nvSpPr>
          <p:spPr bwMode="auto">
            <a:xfrm>
              <a:off x="4177805" y="2735230"/>
              <a:ext cx="296620" cy="289399"/>
            </a:xfrm>
            <a:prstGeom prst="ellipse">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anchor="t" anchorCtr="0" compatLnSpc="1">
              <a:prstTxWarp prst="textNoShape">
                <a:avLst/>
              </a:prstTxWarp>
            </a:bodyPr>
            <a:lstStyle/>
            <a:p>
              <a:endParaRPr lang="en-US"/>
            </a:p>
          </p:txBody>
        </p:sp>
        <p:sp>
          <p:nvSpPr>
            <p:cNvPr id="10" name="Oval 92"/>
            <p:cNvSpPr>
              <a:spLocks noChangeArrowheads="1"/>
            </p:cNvSpPr>
            <p:nvPr/>
          </p:nvSpPr>
          <p:spPr bwMode="auto">
            <a:xfrm>
              <a:off x="3517932" y="2735230"/>
              <a:ext cx="296620" cy="289399"/>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anchor="t" anchorCtr="0" compatLnSpc="1">
              <a:prstTxWarp prst="textNoShape">
                <a:avLst/>
              </a:prstTxWarp>
            </a:bodyPr>
            <a:lstStyle/>
            <a:p>
              <a:endParaRPr lang="en-US"/>
            </a:p>
          </p:txBody>
        </p:sp>
        <p:sp>
          <p:nvSpPr>
            <p:cNvPr id="11" name="Oval 91"/>
            <p:cNvSpPr>
              <a:spLocks noChangeArrowheads="1"/>
            </p:cNvSpPr>
            <p:nvPr/>
          </p:nvSpPr>
          <p:spPr bwMode="auto">
            <a:xfrm>
              <a:off x="2858060" y="2735230"/>
              <a:ext cx="296620" cy="289399"/>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anchor="t" anchorCtr="0" compatLnSpc="1">
              <a:prstTxWarp prst="textNoShape">
                <a:avLst/>
              </a:prstTxWarp>
            </a:bodyPr>
            <a:lstStyle/>
            <a:p>
              <a:endParaRPr lang="en-US"/>
            </a:p>
          </p:txBody>
        </p:sp>
        <p:sp>
          <p:nvSpPr>
            <p:cNvPr id="12" name="AutoShape 90"/>
            <p:cNvSpPr>
              <a:spLocks noChangeShapeType="1"/>
            </p:cNvSpPr>
            <p:nvPr/>
          </p:nvSpPr>
          <p:spPr bwMode="auto">
            <a:xfrm flipH="1">
              <a:off x="3474227" y="2050415"/>
              <a:ext cx="394061" cy="268625"/>
            </a:xfrm>
            <a:prstGeom prst="straightConnector1">
              <a:avLst/>
            </a:prstGeom>
            <a:noFill/>
            <a:ln w="12700">
              <a:solidFill>
                <a:srgbClr val="00B05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AutoShape 89"/>
            <p:cNvSpPr>
              <a:spLocks noChangeShapeType="1"/>
            </p:cNvSpPr>
            <p:nvPr/>
          </p:nvSpPr>
          <p:spPr bwMode="auto">
            <a:xfrm>
              <a:off x="4200732" y="2050415"/>
              <a:ext cx="338892" cy="268625"/>
            </a:xfrm>
            <a:prstGeom prst="straightConnector1">
              <a:avLst/>
            </a:prstGeom>
            <a:noFill/>
            <a:ln w="12700">
              <a:solidFill>
                <a:srgbClr val="00B05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AutoShape 88"/>
            <p:cNvSpPr>
              <a:spLocks noChangeShapeType="1"/>
            </p:cNvSpPr>
            <p:nvPr/>
          </p:nvSpPr>
          <p:spPr bwMode="auto">
            <a:xfrm flipH="1">
              <a:off x="4430720" y="2559729"/>
              <a:ext cx="108904" cy="199857"/>
            </a:xfrm>
            <a:prstGeom prst="straightConnector1">
              <a:avLst/>
            </a:prstGeom>
            <a:noFill/>
            <a:ln w="12700">
              <a:solidFill>
                <a:srgbClr val="00B05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AutoShape 87"/>
            <p:cNvSpPr>
              <a:spLocks noChangeShapeType="1"/>
            </p:cNvSpPr>
            <p:nvPr/>
          </p:nvSpPr>
          <p:spPr bwMode="auto">
            <a:xfrm>
              <a:off x="4748835" y="2559729"/>
              <a:ext cx="133264" cy="199857"/>
            </a:xfrm>
            <a:prstGeom prst="straightConnector1">
              <a:avLst/>
            </a:prstGeom>
            <a:noFill/>
            <a:ln w="12700">
              <a:solidFill>
                <a:srgbClr val="00B05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AutoShape 86"/>
            <p:cNvSpPr>
              <a:spLocks noChangeShapeType="1"/>
            </p:cNvSpPr>
            <p:nvPr/>
          </p:nvSpPr>
          <p:spPr bwMode="auto">
            <a:xfrm>
              <a:off x="3474227" y="2559729"/>
              <a:ext cx="87410" cy="199857"/>
            </a:xfrm>
            <a:prstGeom prst="straightConnector1">
              <a:avLst/>
            </a:prstGeom>
            <a:noFill/>
            <a:ln w="12700">
              <a:solidFill>
                <a:srgbClr val="00B05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AutoShape 85"/>
            <p:cNvSpPr>
              <a:spLocks noChangeShapeType="1"/>
            </p:cNvSpPr>
            <p:nvPr/>
          </p:nvSpPr>
          <p:spPr bwMode="auto">
            <a:xfrm flipH="1">
              <a:off x="3110975" y="2559729"/>
              <a:ext cx="154042" cy="199857"/>
            </a:xfrm>
            <a:prstGeom prst="straightConnector1">
              <a:avLst/>
            </a:prstGeom>
            <a:noFill/>
            <a:ln w="12700">
              <a:solidFill>
                <a:srgbClr val="00B05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18" name="AutoShape 77"/>
          <p:cNvSpPr>
            <a:spLocks noChangeArrowheads="1"/>
          </p:cNvSpPr>
          <p:nvPr/>
        </p:nvSpPr>
        <p:spPr bwMode="auto">
          <a:xfrm>
            <a:off x="990600" y="5781618"/>
            <a:ext cx="1484698" cy="847782"/>
          </a:xfrm>
          <a:prstGeom prst="roundRect">
            <a:avLst>
              <a:gd name="adj" fmla="val 16667"/>
            </a:avLst>
          </a:prstGeom>
          <a:ln>
            <a:headEnd/>
            <a:tailEnd/>
          </a:ln>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rPr>
              <a:t>Sender</a:t>
            </a:r>
            <a:endParaRPr kumimoji="0" lang="en-US" sz="2400" b="1" i="0" u="none" strike="noStrike" cap="none" normalizeH="0" baseline="0" dirty="0" smtClean="0">
              <a:ln>
                <a:noFill/>
              </a:ln>
              <a:solidFill>
                <a:schemeClr val="bg1"/>
              </a:solidFill>
              <a:effectLst/>
              <a:latin typeface="Arial" pitchFamily="34" charset="0"/>
              <a:cs typeface="Arial" pitchFamily="34" charset="0"/>
            </a:endParaRPr>
          </a:p>
        </p:txBody>
      </p:sp>
      <p:sp>
        <p:nvSpPr>
          <p:cNvPr id="20" name="AutoShape 77"/>
          <p:cNvSpPr>
            <a:spLocks noChangeArrowheads="1"/>
          </p:cNvSpPr>
          <p:nvPr/>
        </p:nvSpPr>
        <p:spPr bwMode="auto">
          <a:xfrm>
            <a:off x="6973502" y="5781618"/>
            <a:ext cx="1484698" cy="847782"/>
          </a:xfrm>
          <a:prstGeom prst="roundRect">
            <a:avLst>
              <a:gd name="adj" fmla="val 16667"/>
            </a:avLst>
          </a:prstGeom>
          <a:ln>
            <a:headEnd/>
            <a:tailEn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rPr>
              <a:t>Receiver</a:t>
            </a:r>
            <a:endParaRPr kumimoji="0" lang="en-US" sz="2400" b="1" i="0" u="none" strike="noStrike" cap="none" normalizeH="0" baseline="0" dirty="0" smtClean="0">
              <a:ln>
                <a:noFill/>
              </a:ln>
              <a:solidFill>
                <a:schemeClr val="bg1"/>
              </a:solidFill>
              <a:effectLst/>
              <a:latin typeface="Arial" pitchFamily="34" charset="0"/>
              <a:cs typeface="Arial" pitchFamily="34" charset="0"/>
            </a:endParaRPr>
          </a:p>
        </p:txBody>
      </p:sp>
      <p:sp>
        <p:nvSpPr>
          <p:cNvPr id="22" name="Content Placeholder 2"/>
          <p:cNvSpPr txBox="1">
            <a:spLocks/>
          </p:cNvSpPr>
          <p:nvPr/>
        </p:nvSpPr>
        <p:spPr>
          <a:xfrm>
            <a:off x="1752600" y="838201"/>
            <a:ext cx="6858000" cy="457200"/>
          </a:xfrm>
          <a:prstGeom prst="rect">
            <a:avLst/>
          </a:prstGeom>
          <a:noFill/>
          <a:ln>
            <a:noFill/>
          </a:ln>
        </p:spPr>
        <p:txBody>
          <a:bodyPr>
            <a:normAutofit/>
          </a:bodyPr>
          <a:lstStyle/>
          <a:p>
            <a:pPr marL="393700" marR="0" lvl="0" indent="-393700" algn="ctr" defTabSz="914363" rtl="0" eaLnBrk="1" fontAlgn="auto" latinLnBrk="0" hangingPunct="1">
              <a:lnSpc>
                <a:spcPct val="78000"/>
              </a:lnSpc>
              <a:spcBef>
                <a:spcPct val="20000"/>
              </a:spcBef>
              <a:spcAft>
                <a:spcPts val="800"/>
              </a:spcAft>
              <a:buClr>
                <a:schemeClr val="tx1"/>
              </a:buClr>
              <a:buSzPct val="80000"/>
              <a:buFont typeface="Wingdings" pitchFamily="2" charset="2"/>
              <a:buNone/>
              <a:tabLst/>
              <a:defRPr/>
            </a:pPr>
            <a:r>
              <a:rPr kumimoji="0" lang="en-US" sz="2400" b="0" i="0" strike="noStrike" kern="1200" cap="none" spc="0" normalizeH="0" baseline="0" noProof="0" dirty="0" smtClean="0">
                <a:ln>
                  <a:noFill/>
                </a:ln>
                <a:solidFill>
                  <a:schemeClr val="bg1"/>
                </a:solidFill>
                <a:effectLst/>
                <a:uLnTx/>
                <a:uFillTx/>
                <a:latin typeface="+mn-lt"/>
                <a:ea typeface="+mn-ea"/>
                <a:cs typeface="+mn-cs"/>
              </a:rPr>
              <a:t>sb://servicebus.windows.net/services</a:t>
            </a:r>
            <a:r>
              <a:rPr lang="en-US" sz="2400" dirty="0" smtClean="0">
                <a:solidFill>
                  <a:schemeClr val="bg1"/>
                </a:solidFill>
              </a:rPr>
              <a:t>/</a:t>
            </a:r>
            <a:r>
              <a:rPr kumimoji="0" lang="en-US" sz="2400" b="0" i="1" strike="noStrike" kern="1200" cap="none" spc="0" normalizeH="0" baseline="0" noProof="0" dirty="0" smtClean="0">
                <a:ln>
                  <a:noFill/>
                </a:ln>
                <a:solidFill>
                  <a:srgbClr val="FF0000"/>
                </a:solidFill>
                <a:effectLst/>
                <a:uLnTx/>
                <a:uFillTx/>
                <a:latin typeface="+mn-lt"/>
                <a:ea typeface="+mn-ea"/>
                <a:cs typeface="+mn-cs"/>
              </a:rPr>
              <a:t>solution</a:t>
            </a:r>
            <a:r>
              <a:rPr lang="en-US" sz="2400" dirty="0" smtClean="0">
                <a:solidFill>
                  <a:schemeClr val="bg1"/>
                </a:solidFill>
              </a:rPr>
              <a:t>/</a:t>
            </a:r>
            <a:r>
              <a:rPr kumimoji="0" lang="en-US" sz="2400" b="0" i="0" strike="noStrike" kern="1200" cap="none" spc="0" normalizeH="0" baseline="0" noProof="0" dirty="0" smtClean="0">
                <a:ln>
                  <a:noFill/>
                </a:ln>
                <a:solidFill>
                  <a:schemeClr val="accent2">
                    <a:lumMod val="60000"/>
                    <a:lumOff val="40000"/>
                  </a:schemeClr>
                </a:solidFill>
                <a:effectLst/>
                <a:uLnTx/>
                <a:uFillTx/>
                <a:latin typeface="+mn-lt"/>
                <a:ea typeface="+mn-ea"/>
                <a:cs typeface="+mn-cs"/>
              </a:rPr>
              <a:t>a</a:t>
            </a:r>
            <a:r>
              <a:rPr kumimoji="0" lang="en-US" sz="2400" b="0" i="0" strike="noStrike" kern="1200" cap="none" spc="0" normalizeH="0" baseline="0" noProof="0" dirty="0" smtClean="0">
                <a:ln>
                  <a:noFill/>
                </a:ln>
                <a:solidFill>
                  <a:schemeClr val="bg1"/>
                </a:solidFill>
                <a:effectLst/>
                <a:uLnTx/>
                <a:uFillTx/>
                <a:latin typeface="+mn-lt"/>
                <a:ea typeface="+mn-ea"/>
                <a:cs typeface="+mn-cs"/>
              </a:rPr>
              <a:t>/</a:t>
            </a:r>
            <a:r>
              <a:rPr kumimoji="0" lang="en-US" sz="2400" b="0" i="0" strike="noStrike" kern="1200" cap="none" spc="0" normalizeH="0" baseline="0" noProof="0" dirty="0" smtClean="0">
                <a:ln>
                  <a:noFill/>
                </a:ln>
                <a:solidFill>
                  <a:schemeClr val="accent6">
                    <a:lumMod val="75000"/>
                  </a:schemeClr>
                </a:solidFill>
                <a:effectLst/>
                <a:uLnTx/>
                <a:uFillTx/>
                <a:latin typeface="+mn-lt"/>
                <a:ea typeface="+mn-ea"/>
                <a:cs typeface="+mn-cs"/>
              </a:rPr>
              <a:t>b</a:t>
            </a:r>
            <a:r>
              <a:rPr kumimoji="0" lang="en-US" sz="2400" b="0" i="0" strike="noStrike" kern="1200" cap="none" spc="0" normalizeH="0" baseline="0" noProof="0" dirty="0" smtClean="0">
                <a:ln>
                  <a:noFill/>
                </a:ln>
                <a:solidFill>
                  <a:schemeClr val="bg1"/>
                </a:solidFill>
                <a:effectLst/>
                <a:uLnTx/>
                <a:uFillTx/>
                <a:latin typeface="+mn-lt"/>
                <a:ea typeface="+mn-ea"/>
                <a:cs typeface="+mn-cs"/>
              </a:rPr>
              <a:t>/</a:t>
            </a:r>
            <a:endParaRPr kumimoji="0" lang="en-US" sz="2400" b="0" i="0" strike="noStrike" kern="1200" cap="none" spc="0" normalizeH="0" baseline="0" noProof="0" dirty="0">
              <a:ln>
                <a:noFill/>
              </a:ln>
              <a:solidFill>
                <a:schemeClr val="bg1"/>
              </a:solidFill>
              <a:effectLst/>
              <a:uLnTx/>
              <a:uFillTx/>
              <a:latin typeface="+mn-lt"/>
              <a:ea typeface="+mn-ea"/>
              <a:cs typeface="+mn-cs"/>
            </a:endParaRPr>
          </a:p>
        </p:txBody>
      </p:sp>
      <p:sp>
        <p:nvSpPr>
          <p:cNvPr id="37" name="TextBox 36"/>
          <p:cNvSpPr txBox="1"/>
          <p:nvPr/>
        </p:nvSpPr>
        <p:spPr>
          <a:xfrm rot="3455616">
            <a:off x="5616924" y="4252057"/>
            <a:ext cx="2971326" cy="369332"/>
          </a:xfrm>
          <a:prstGeom prst="rect">
            <a:avLst/>
          </a:prstGeom>
          <a:noFill/>
        </p:spPr>
        <p:txBody>
          <a:bodyPr wrap="none" rtlCol="0">
            <a:spAutoFit/>
          </a:bodyPr>
          <a:lstStyle/>
          <a:p>
            <a:r>
              <a:rPr lang="en-US" dirty="0" smtClean="0">
                <a:solidFill>
                  <a:schemeClr val="accent1">
                    <a:lumMod val="60000"/>
                    <a:lumOff val="40000"/>
                  </a:schemeClr>
                </a:solidFill>
              </a:rPr>
              <a:t>outbound connect </a:t>
            </a:r>
            <a:r>
              <a:rPr lang="en-US" dirty="0" err="1" smtClean="0">
                <a:solidFill>
                  <a:schemeClr val="accent1">
                    <a:lumMod val="60000"/>
                    <a:lumOff val="40000"/>
                  </a:schemeClr>
                </a:solidFill>
              </a:rPr>
              <a:t>bidi</a:t>
            </a:r>
            <a:r>
              <a:rPr lang="en-US" dirty="0" smtClean="0">
                <a:solidFill>
                  <a:schemeClr val="accent1">
                    <a:lumMod val="60000"/>
                    <a:lumOff val="40000"/>
                  </a:schemeClr>
                </a:solidFill>
              </a:rPr>
              <a:t> socket</a:t>
            </a:r>
            <a:endParaRPr lang="en-US" dirty="0">
              <a:solidFill>
                <a:schemeClr val="accent1">
                  <a:lumMod val="60000"/>
                  <a:lumOff val="40000"/>
                </a:schemeClr>
              </a:solidFill>
            </a:endParaRPr>
          </a:p>
        </p:txBody>
      </p:sp>
      <p:cxnSp>
        <p:nvCxnSpPr>
          <p:cNvPr id="42" name="Shape 93"/>
          <p:cNvCxnSpPr>
            <a:stCxn id="60" idx="2"/>
            <a:endCxn id="18" idx="0"/>
          </p:cNvCxnSpPr>
          <p:nvPr/>
        </p:nvCxnSpPr>
        <p:spPr>
          <a:xfrm rot="5400000">
            <a:off x="1075481" y="3580498"/>
            <a:ext cx="2858589" cy="1543651"/>
          </a:xfrm>
          <a:prstGeom prst="straightConnector1">
            <a:avLst/>
          </a:prstGeom>
          <a:ln w="76200" cap="rnd" cmpd="sng">
            <a:solidFill>
              <a:srgbClr val="00B0F0"/>
            </a:solidFill>
            <a:headEnd type="triangle" w="sm" len="med"/>
            <a:tailEnd type="none" w="sm" len="med"/>
          </a:ln>
          <a:effectLst>
            <a:outerShdw blurRad="50800" dist="38100" dir="2700000" algn="tl" rotWithShape="0">
              <a:prstClr val="black">
                <a:alpha val="40000"/>
              </a:prstClr>
            </a:outerShdw>
          </a:effectLst>
        </p:spPr>
        <p:style>
          <a:lnRef idx="3">
            <a:schemeClr val="accent6"/>
          </a:lnRef>
          <a:fillRef idx="0">
            <a:schemeClr val="accent6"/>
          </a:fillRef>
          <a:effectRef idx="2">
            <a:schemeClr val="accent6"/>
          </a:effectRef>
          <a:fontRef idx="minor">
            <a:schemeClr val="tx1"/>
          </a:fontRef>
        </p:style>
      </p:cxnSp>
      <p:sp>
        <p:nvSpPr>
          <p:cNvPr id="50" name="TextBox 49"/>
          <p:cNvSpPr txBox="1"/>
          <p:nvPr/>
        </p:nvSpPr>
        <p:spPr>
          <a:xfrm rot="17964754">
            <a:off x="726530" y="4173601"/>
            <a:ext cx="3113545" cy="338554"/>
          </a:xfrm>
          <a:prstGeom prst="rect">
            <a:avLst/>
          </a:prstGeom>
          <a:noFill/>
        </p:spPr>
        <p:txBody>
          <a:bodyPr wrap="none" rtlCol="0">
            <a:spAutoFit/>
          </a:bodyPr>
          <a:lstStyle/>
          <a:p>
            <a:r>
              <a:rPr lang="en-US" sz="1600" dirty="0" smtClean="0">
                <a:solidFill>
                  <a:schemeClr val="accent2">
                    <a:lumMod val="60000"/>
                    <a:lumOff val="40000"/>
                  </a:schemeClr>
                </a:solidFill>
              </a:rPr>
              <a:t>outbound connect one-way net.tcp</a:t>
            </a:r>
            <a:endParaRPr lang="en-US" sz="1600" dirty="0">
              <a:solidFill>
                <a:schemeClr val="accent2">
                  <a:lumMod val="60000"/>
                  <a:lumOff val="40000"/>
                </a:schemeClr>
              </a:solidFill>
            </a:endParaRPr>
          </a:p>
        </p:txBody>
      </p:sp>
      <p:sp>
        <p:nvSpPr>
          <p:cNvPr id="57" name="Rounded Rectangle 56"/>
          <p:cNvSpPr/>
          <p:nvPr/>
        </p:nvSpPr>
        <p:spPr>
          <a:xfrm>
            <a:off x="14478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58" name="Rounded Rectangle 57"/>
          <p:cNvSpPr/>
          <p:nvPr/>
        </p:nvSpPr>
        <p:spPr>
          <a:xfrm>
            <a:off x="19812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59" name="Rounded Rectangle 58"/>
          <p:cNvSpPr/>
          <p:nvPr/>
        </p:nvSpPr>
        <p:spPr>
          <a:xfrm>
            <a:off x="25146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0" name="Rounded Rectangle 59"/>
          <p:cNvSpPr/>
          <p:nvPr/>
        </p:nvSpPr>
        <p:spPr>
          <a:xfrm>
            <a:off x="30480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1" name="Rounded Rectangle 60"/>
          <p:cNvSpPr/>
          <p:nvPr/>
        </p:nvSpPr>
        <p:spPr>
          <a:xfrm>
            <a:off x="35814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2" name="Rounded Rectangle 61"/>
          <p:cNvSpPr/>
          <p:nvPr/>
        </p:nvSpPr>
        <p:spPr>
          <a:xfrm>
            <a:off x="41148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3" name="Rounded Rectangle 62"/>
          <p:cNvSpPr/>
          <p:nvPr/>
        </p:nvSpPr>
        <p:spPr>
          <a:xfrm>
            <a:off x="46482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4" name="Rounded Rectangle 63"/>
          <p:cNvSpPr/>
          <p:nvPr/>
        </p:nvSpPr>
        <p:spPr>
          <a:xfrm>
            <a:off x="51816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5" name="Rounded Rectangle 64"/>
          <p:cNvSpPr/>
          <p:nvPr/>
        </p:nvSpPr>
        <p:spPr>
          <a:xfrm>
            <a:off x="57150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6" name="Rounded Rectangle 65"/>
          <p:cNvSpPr/>
          <p:nvPr/>
        </p:nvSpPr>
        <p:spPr>
          <a:xfrm>
            <a:off x="62484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7" name="Rounded Rectangle 66"/>
          <p:cNvSpPr/>
          <p:nvPr/>
        </p:nvSpPr>
        <p:spPr>
          <a:xfrm>
            <a:off x="67818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8" name="Rounded Rectangle 67"/>
          <p:cNvSpPr/>
          <p:nvPr/>
        </p:nvSpPr>
        <p:spPr>
          <a:xfrm>
            <a:off x="73152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9" name="Rounded Rectangle 68"/>
          <p:cNvSpPr/>
          <p:nvPr/>
        </p:nvSpPr>
        <p:spPr>
          <a:xfrm>
            <a:off x="78486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70" name="Rounded Rectangle 69"/>
          <p:cNvSpPr/>
          <p:nvPr/>
        </p:nvSpPr>
        <p:spPr>
          <a:xfrm>
            <a:off x="83820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34" name="Rounded Rectangular Callout 33"/>
          <p:cNvSpPr/>
          <p:nvPr/>
        </p:nvSpPr>
        <p:spPr bwMode="auto">
          <a:xfrm>
            <a:off x="7162800" y="3048000"/>
            <a:ext cx="914400" cy="457200"/>
          </a:xfrm>
          <a:prstGeom prst="wedgeRoundRectCallout">
            <a:avLst>
              <a:gd name="adj1" fmla="val -164008"/>
              <a:gd name="adj2" fmla="val -61308"/>
              <a:gd name="adj3" fmla="val 16667"/>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1600" dirty="0" smtClean="0">
                <a:solidFill>
                  <a:schemeClr val="bg1"/>
                </a:solidFill>
              </a:rPr>
              <a:t>TCP/SSL 828</a:t>
            </a:r>
          </a:p>
        </p:txBody>
      </p:sp>
      <p:sp>
        <p:nvSpPr>
          <p:cNvPr id="74" name="Left Brace 73"/>
          <p:cNvSpPr/>
          <p:nvPr/>
        </p:nvSpPr>
        <p:spPr>
          <a:xfrm>
            <a:off x="1066800" y="838200"/>
            <a:ext cx="228600" cy="1600200"/>
          </a:xfrm>
          <a:prstGeom prst="leftBrace">
            <a:avLst/>
          </a:prstGeom>
          <a:ln w="38100" cmpd="sng">
            <a:prstDash val="solid"/>
          </a:ln>
        </p:spPr>
        <p:style>
          <a:lnRef idx="2">
            <a:schemeClr val="accent3"/>
          </a:lnRef>
          <a:fillRef idx="0">
            <a:schemeClr val="accent3"/>
          </a:fillRef>
          <a:effectRef idx="1">
            <a:schemeClr val="accent3"/>
          </a:effectRef>
          <a:fontRef idx="minor">
            <a:schemeClr val="tx1"/>
          </a:fontRef>
        </p:style>
        <p:txBody>
          <a:bodyPr rtlCol="0" anchor="ctr"/>
          <a:lstStyle/>
          <a:p>
            <a:pPr algn="ctr"/>
            <a:endParaRPr lang="en-US"/>
          </a:p>
        </p:txBody>
      </p:sp>
      <p:sp>
        <p:nvSpPr>
          <p:cNvPr id="75" name="Left Brace 74"/>
          <p:cNvSpPr/>
          <p:nvPr/>
        </p:nvSpPr>
        <p:spPr>
          <a:xfrm>
            <a:off x="1066800" y="2542029"/>
            <a:ext cx="228600" cy="381000"/>
          </a:xfrm>
          <a:prstGeom prst="leftBrace">
            <a:avLst/>
          </a:prstGeom>
          <a:ln w="38100" cmpd="sng">
            <a:prstDash val="solid"/>
          </a:ln>
        </p:spPr>
        <p:style>
          <a:lnRef idx="2">
            <a:schemeClr val="accent3"/>
          </a:lnRef>
          <a:fillRef idx="0">
            <a:schemeClr val="accent3"/>
          </a:fillRef>
          <a:effectRef idx="1">
            <a:schemeClr val="accent3"/>
          </a:effectRef>
          <a:fontRef idx="minor">
            <a:schemeClr val="tx1"/>
          </a:fontRef>
        </p:style>
        <p:txBody>
          <a:bodyPr rtlCol="0" anchor="ctr"/>
          <a:lstStyle/>
          <a:p>
            <a:pPr algn="ctr"/>
            <a:endParaRPr lang="en-US"/>
          </a:p>
        </p:txBody>
      </p:sp>
      <p:sp>
        <p:nvSpPr>
          <p:cNvPr id="76" name="TextBox 75"/>
          <p:cNvSpPr txBox="1"/>
          <p:nvPr/>
        </p:nvSpPr>
        <p:spPr>
          <a:xfrm>
            <a:off x="258013" y="1066800"/>
            <a:ext cx="884987" cy="1077218"/>
          </a:xfrm>
          <a:prstGeom prst="rect">
            <a:avLst/>
          </a:prstGeom>
          <a:noFill/>
        </p:spPr>
        <p:txBody>
          <a:bodyPr wrap="none" rtlCol="0">
            <a:spAutoFit/>
          </a:bodyPr>
          <a:lstStyle/>
          <a:p>
            <a:pPr algn="ctr"/>
            <a:r>
              <a:rPr lang="en-US" sz="1600" dirty="0" smtClean="0"/>
              <a:t>Backend</a:t>
            </a:r>
            <a:br>
              <a:rPr lang="en-US" sz="1600" dirty="0" smtClean="0"/>
            </a:br>
            <a:r>
              <a:rPr lang="en-US" sz="1600" dirty="0" smtClean="0"/>
              <a:t>Naming</a:t>
            </a:r>
          </a:p>
          <a:p>
            <a:pPr algn="ctr"/>
            <a:r>
              <a:rPr lang="en-US" sz="1600" dirty="0" smtClean="0"/>
              <a:t>Routing</a:t>
            </a:r>
            <a:br>
              <a:rPr lang="en-US" sz="1600" dirty="0" smtClean="0"/>
            </a:br>
            <a:r>
              <a:rPr lang="en-US" sz="1600" dirty="0" smtClean="0"/>
              <a:t>Fabric</a:t>
            </a:r>
            <a:endParaRPr lang="en-US" sz="1600" dirty="0"/>
          </a:p>
        </p:txBody>
      </p:sp>
      <p:sp>
        <p:nvSpPr>
          <p:cNvPr id="77" name="TextBox 76"/>
          <p:cNvSpPr txBox="1"/>
          <p:nvPr/>
        </p:nvSpPr>
        <p:spPr>
          <a:xfrm>
            <a:off x="152400" y="2414454"/>
            <a:ext cx="1069357" cy="584775"/>
          </a:xfrm>
          <a:prstGeom prst="rect">
            <a:avLst/>
          </a:prstGeom>
          <a:noFill/>
        </p:spPr>
        <p:txBody>
          <a:bodyPr wrap="square" rtlCol="0">
            <a:spAutoFit/>
          </a:bodyPr>
          <a:lstStyle/>
          <a:p>
            <a:pPr algn="ctr"/>
            <a:r>
              <a:rPr lang="en-US" sz="1600" dirty="0" smtClean="0"/>
              <a:t>Frontend </a:t>
            </a:r>
            <a:br>
              <a:rPr lang="en-US" sz="1600" dirty="0" smtClean="0"/>
            </a:br>
            <a:r>
              <a:rPr lang="en-US" sz="1600" dirty="0" smtClean="0"/>
              <a:t>Nodes</a:t>
            </a:r>
            <a:endParaRPr lang="en-US" sz="1600" dirty="0"/>
          </a:p>
        </p:txBody>
      </p:sp>
      <p:sp>
        <p:nvSpPr>
          <p:cNvPr id="52" name="Rounded Rectangular Callout 51"/>
          <p:cNvSpPr/>
          <p:nvPr/>
        </p:nvSpPr>
        <p:spPr bwMode="auto">
          <a:xfrm>
            <a:off x="1219200" y="3048000"/>
            <a:ext cx="1066800" cy="457200"/>
          </a:xfrm>
          <a:prstGeom prst="wedgeRoundRectCallout">
            <a:avLst>
              <a:gd name="adj1" fmla="val 111366"/>
              <a:gd name="adj2" fmla="val -55593"/>
              <a:gd name="adj3" fmla="val 16667"/>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1600" dirty="0" smtClean="0">
                <a:solidFill>
                  <a:schemeClr val="bg1"/>
                </a:solidFill>
              </a:rPr>
              <a:t>TCP/SSL 808/828</a:t>
            </a:r>
          </a:p>
        </p:txBody>
      </p:sp>
      <p:cxnSp>
        <p:nvCxnSpPr>
          <p:cNvPr id="21" name="Shape 93"/>
          <p:cNvCxnSpPr>
            <a:stCxn id="65" idx="2"/>
            <a:endCxn id="20" idx="0"/>
          </p:cNvCxnSpPr>
          <p:nvPr/>
        </p:nvCxnSpPr>
        <p:spPr>
          <a:xfrm rot="16200000" flipH="1">
            <a:off x="5400431" y="3466197"/>
            <a:ext cx="2858589" cy="1772251"/>
          </a:xfrm>
          <a:prstGeom prst="straightConnector1">
            <a:avLst/>
          </a:prstGeom>
          <a:ln w="76200" cap="rnd" cmpd="sng">
            <a:solidFill>
              <a:schemeClr val="accent1">
                <a:lumMod val="60000"/>
                <a:lumOff val="40000"/>
              </a:schemeClr>
            </a:solidFill>
            <a:headEnd type="triangle" w="sm" len="med"/>
            <a:tailEnd type="none" w="sm" len="med"/>
          </a:ln>
          <a:effectLst>
            <a:outerShdw blurRad="50800" dist="38100" dir="2700000" algn="tl" rotWithShape="0">
              <a:prstClr val="black">
                <a:alpha val="40000"/>
              </a:prstClr>
            </a:outerShdw>
          </a:effectLst>
        </p:spPr>
        <p:style>
          <a:lnRef idx="3">
            <a:schemeClr val="accent6"/>
          </a:lnRef>
          <a:fillRef idx="0">
            <a:schemeClr val="accent6"/>
          </a:fillRef>
          <a:effectRef idx="2">
            <a:schemeClr val="accent6"/>
          </a:effectRef>
          <a:fontRef idx="minor">
            <a:schemeClr val="tx1"/>
          </a:fontRef>
        </p:style>
      </p:cxnSp>
      <p:cxnSp>
        <p:nvCxnSpPr>
          <p:cNvPr id="91" name="Shape 93"/>
          <p:cNvCxnSpPr>
            <a:stCxn id="9" idx="2"/>
            <a:endCxn id="60" idx="0"/>
          </p:cNvCxnSpPr>
          <p:nvPr/>
        </p:nvCxnSpPr>
        <p:spPr>
          <a:xfrm rot="10800000" flipV="1">
            <a:off x="3276601" y="1949071"/>
            <a:ext cx="1673393" cy="592957"/>
          </a:xfrm>
          <a:prstGeom prst="curvedConnector2">
            <a:avLst/>
          </a:prstGeom>
          <a:ln w="69850" cap="rnd" cmpd="dbl">
            <a:solidFill>
              <a:schemeClr val="accent6">
                <a:lumMod val="75000"/>
              </a:schemeClr>
            </a:solidFill>
            <a:prstDash val="solid"/>
            <a:headEnd type="triangle" w="sm" len="med"/>
            <a:tailEnd type="none" w="sm" len="med"/>
          </a:ln>
          <a:effectLst>
            <a:outerShdw blurRad="50800" dist="38100" dir="2700000" algn="tl" rotWithShape="0">
              <a:prstClr val="black">
                <a:alpha val="40000"/>
              </a:prstClr>
            </a:outerShdw>
          </a:effectLst>
        </p:spPr>
        <p:style>
          <a:lnRef idx="3">
            <a:schemeClr val="accent6"/>
          </a:lnRef>
          <a:fillRef idx="0">
            <a:schemeClr val="accent6"/>
          </a:fillRef>
          <a:effectRef idx="2">
            <a:schemeClr val="accent6"/>
          </a:effectRef>
          <a:fontRef idx="minor">
            <a:schemeClr val="tx1"/>
          </a:fontRef>
        </p:style>
      </p:cxnSp>
      <p:cxnSp>
        <p:nvCxnSpPr>
          <p:cNvPr id="95" name="Shape 93"/>
          <p:cNvCxnSpPr>
            <a:stCxn id="65" idx="0"/>
            <a:endCxn id="9" idx="4"/>
          </p:cNvCxnSpPr>
          <p:nvPr/>
        </p:nvCxnSpPr>
        <p:spPr>
          <a:xfrm rot="16200000" flipV="1">
            <a:off x="5263748" y="1862176"/>
            <a:ext cx="484629" cy="875077"/>
          </a:xfrm>
          <a:prstGeom prst="curvedConnector3">
            <a:avLst>
              <a:gd name="adj1" fmla="val 50000"/>
            </a:avLst>
          </a:prstGeom>
          <a:ln w="28575" cap="rnd" cmpd="sng">
            <a:solidFill>
              <a:schemeClr val="accent6">
                <a:lumMod val="75000"/>
              </a:schemeClr>
            </a:solidFill>
            <a:prstDash val="sysDot"/>
            <a:headEnd type="none" w="med" len="med"/>
            <a:tailEnd type="triangle" w="med" len="med"/>
          </a:ln>
          <a:effectLst>
            <a:outerShdw blurRad="50800" dist="38100" dir="2700000" algn="tl" rotWithShape="0">
              <a:prstClr val="black">
                <a:alpha val="40000"/>
              </a:prstClr>
            </a:outerShdw>
          </a:effectLst>
        </p:spPr>
        <p:style>
          <a:lnRef idx="3">
            <a:schemeClr val="accent6"/>
          </a:lnRef>
          <a:fillRef idx="0">
            <a:schemeClr val="accent6"/>
          </a:fillRef>
          <a:effectRef idx="2">
            <a:schemeClr val="accent6"/>
          </a:effectRef>
          <a:fontRef idx="minor">
            <a:schemeClr val="tx1"/>
          </a:fontRef>
        </p:style>
      </p:cxnSp>
      <p:grpSp>
        <p:nvGrpSpPr>
          <p:cNvPr id="19" name="Group 100"/>
          <p:cNvGrpSpPr/>
          <p:nvPr/>
        </p:nvGrpSpPr>
        <p:grpSpPr>
          <a:xfrm>
            <a:off x="2133600" y="3276600"/>
            <a:ext cx="1295400" cy="2209800"/>
            <a:chOff x="2286000" y="3429000"/>
            <a:chExt cx="1295400" cy="2209800"/>
          </a:xfrm>
        </p:grpSpPr>
        <p:cxnSp>
          <p:nvCxnSpPr>
            <p:cNvPr id="100" name="Straight Arrow Connector 99"/>
            <p:cNvCxnSpPr/>
            <p:nvPr/>
          </p:nvCxnSpPr>
          <p:spPr>
            <a:xfrm rot="5400000" flipH="1" flipV="1">
              <a:off x="1905000" y="3962400"/>
              <a:ext cx="2209800" cy="1143000"/>
            </a:xfrm>
            <a:prstGeom prst="straightConnector1">
              <a:avLst/>
            </a:prstGeom>
            <a:ln>
              <a:solidFill>
                <a:schemeClr val="tx2">
                  <a:lumMod val="60000"/>
                  <a:lumOff val="40000"/>
                </a:schemeClr>
              </a:solidFill>
              <a:tailEnd type="arrow"/>
            </a:ln>
          </p:spPr>
          <p:style>
            <a:lnRef idx="1">
              <a:schemeClr val="accent2"/>
            </a:lnRef>
            <a:fillRef idx="1002">
              <a:schemeClr val="lt2"/>
            </a:fillRef>
            <a:effectRef idx="1">
              <a:schemeClr val="accent2"/>
            </a:effectRef>
            <a:fontRef idx="minor">
              <a:schemeClr val="dk1"/>
            </a:fontRef>
          </p:style>
        </p:cxnSp>
        <p:sp>
          <p:nvSpPr>
            <p:cNvPr id="98" name="Rectangle 97"/>
            <p:cNvSpPr/>
            <p:nvPr/>
          </p:nvSpPr>
          <p:spPr bwMode="auto">
            <a:xfrm>
              <a:off x="2286000" y="5105400"/>
              <a:ext cx="609600" cy="381000"/>
            </a:xfrm>
            <a:prstGeom prst="rect">
              <a:avLst/>
            </a:prstGeom>
            <a:ln>
              <a:solidFill>
                <a:schemeClr val="tx2">
                  <a:lumMod val="60000"/>
                  <a:lumOff val="40000"/>
                </a:schemeClr>
              </a:solidFill>
              <a:headEnd type="none" w="med" len="med"/>
              <a:tailEnd type="none" w="med" len="med"/>
            </a:ln>
          </p:spPr>
          <p:style>
            <a:lnRef idx="1">
              <a:schemeClr val="accent2"/>
            </a:lnRef>
            <a:fillRef idx="1002">
              <a:schemeClr val="l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1600" dirty="0" err="1" smtClean="0">
                  <a:solidFill>
                    <a:schemeClr val="bg1"/>
                  </a:solidFill>
                </a:rPr>
                <a:t>Msg</a:t>
              </a:r>
              <a:endParaRPr lang="en-US" sz="1600" dirty="0" smtClean="0">
                <a:solidFill>
                  <a:schemeClr val="bg1"/>
                </a:solidFill>
              </a:endParaRPr>
            </a:p>
          </p:txBody>
        </p:sp>
      </p:grpSp>
      <p:grpSp>
        <p:nvGrpSpPr>
          <p:cNvPr id="23" name="Group 113"/>
          <p:cNvGrpSpPr/>
          <p:nvPr/>
        </p:nvGrpSpPr>
        <p:grpSpPr>
          <a:xfrm>
            <a:off x="5867400" y="3505200"/>
            <a:ext cx="1295400" cy="1905000"/>
            <a:chOff x="4800600" y="3657600"/>
            <a:chExt cx="1295400" cy="1905000"/>
          </a:xfrm>
        </p:grpSpPr>
        <p:cxnSp>
          <p:nvCxnSpPr>
            <p:cNvPr id="110" name="Straight Arrow Connector 109"/>
            <p:cNvCxnSpPr/>
            <p:nvPr/>
          </p:nvCxnSpPr>
          <p:spPr>
            <a:xfrm rot="16200000" flipH="1">
              <a:off x="4457700" y="4000500"/>
              <a:ext cx="1905000" cy="1219200"/>
            </a:xfrm>
            <a:prstGeom prst="straightConnector1">
              <a:avLst/>
            </a:prstGeom>
            <a:ln>
              <a:solidFill>
                <a:schemeClr val="tx2">
                  <a:lumMod val="60000"/>
                  <a:lumOff val="40000"/>
                </a:schemeClr>
              </a:solidFill>
              <a:tailEnd type="arrow"/>
            </a:ln>
          </p:spPr>
          <p:style>
            <a:lnRef idx="1">
              <a:schemeClr val="accent2"/>
            </a:lnRef>
            <a:fillRef idx="1002">
              <a:schemeClr val="lt2"/>
            </a:fillRef>
            <a:effectRef idx="1">
              <a:schemeClr val="accent2"/>
            </a:effectRef>
            <a:fontRef idx="minor">
              <a:schemeClr val="dk1"/>
            </a:fontRef>
          </p:style>
        </p:cxnSp>
        <p:sp>
          <p:nvSpPr>
            <p:cNvPr id="111" name="Rectangle 110"/>
            <p:cNvSpPr/>
            <p:nvPr/>
          </p:nvSpPr>
          <p:spPr bwMode="auto">
            <a:xfrm>
              <a:off x="5486400" y="5029200"/>
              <a:ext cx="609600" cy="381000"/>
            </a:xfrm>
            <a:prstGeom prst="rect">
              <a:avLst/>
            </a:prstGeom>
            <a:ln>
              <a:solidFill>
                <a:schemeClr val="tx2">
                  <a:lumMod val="60000"/>
                  <a:lumOff val="40000"/>
                </a:schemeClr>
              </a:solidFill>
              <a:headEnd type="none" w="med" len="med"/>
              <a:tailEnd type="none" w="med" len="med"/>
            </a:ln>
          </p:spPr>
          <p:style>
            <a:lnRef idx="1">
              <a:schemeClr val="accent2"/>
            </a:lnRef>
            <a:fillRef idx="1002">
              <a:schemeClr val="l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1600" dirty="0" err="1" smtClean="0">
                  <a:solidFill>
                    <a:schemeClr val="bg1"/>
                  </a:solidFill>
                </a:rPr>
                <a:t>Msg</a:t>
              </a:r>
              <a:endParaRPr lang="en-US" sz="1600" dirty="0" smtClean="0">
                <a:solidFill>
                  <a:schemeClr val="bg1"/>
                </a:solidFill>
              </a:endParaRPr>
            </a:p>
          </p:txBody>
        </p:sp>
      </p:grpSp>
      <p:sp>
        <p:nvSpPr>
          <p:cNvPr id="122" name="Rounded Rectangular Callout 121"/>
          <p:cNvSpPr/>
          <p:nvPr/>
        </p:nvSpPr>
        <p:spPr bwMode="auto">
          <a:xfrm>
            <a:off x="6096000" y="1447800"/>
            <a:ext cx="914400" cy="304800"/>
          </a:xfrm>
          <a:prstGeom prst="wedgeRoundRectCallout">
            <a:avLst>
              <a:gd name="adj1" fmla="val -110071"/>
              <a:gd name="adj2" fmla="val 209359"/>
              <a:gd name="adj3" fmla="val 16667"/>
            </a:avLst>
          </a:prstGeom>
          <a:ln>
            <a:headEnd/>
            <a:tailEnd/>
          </a:ln>
        </p:spPr>
        <p:style>
          <a:lnRef idx="1">
            <a:schemeClr val="accent6"/>
          </a:lnRef>
          <a:fillRef idx="3">
            <a:schemeClr val="accent6"/>
          </a:fillRef>
          <a:effectRef idx="2">
            <a:schemeClr val="accent6"/>
          </a:effectRef>
          <a:fontRef idx="minor">
            <a:schemeClr val="lt1"/>
          </a:fontRef>
        </p:style>
        <p:txBody>
          <a:bodyPr vert="horz" wrap="square" lIns="0" tIns="0" rIns="0" bIns="0" numCol="1" anchor="t" anchorCtr="0" compatLnSpc="1">
            <a:prstTxWarp prst="textNoShape">
              <a:avLst/>
            </a:prstTxWarp>
          </a:bodyPr>
          <a:lstStyle/>
          <a:p>
            <a:pPr algn="ctr" fontAlgn="base">
              <a:spcBef>
                <a:spcPct val="0"/>
              </a:spcBef>
              <a:spcAft>
                <a:spcPct val="0"/>
              </a:spcAft>
            </a:pPr>
            <a:r>
              <a:rPr lang="en-US" sz="1600" dirty="0" smtClean="0">
                <a:solidFill>
                  <a:schemeClr val="tx1"/>
                </a:solidFill>
              </a:rPr>
              <a:t>Subscribe</a:t>
            </a:r>
          </a:p>
        </p:txBody>
      </p:sp>
      <p:sp>
        <p:nvSpPr>
          <p:cNvPr id="123" name="Rounded Rectangular Callout 122"/>
          <p:cNvSpPr/>
          <p:nvPr/>
        </p:nvSpPr>
        <p:spPr bwMode="auto">
          <a:xfrm>
            <a:off x="2895600" y="1447800"/>
            <a:ext cx="914400" cy="304800"/>
          </a:xfrm>
          <a:prstGeom prst="wedgeRoundRectCallout">
            <a:avLst>
              <a:gd name="adj1" fmla="val 48977"/>
              <a:gd name="adj2" fmla="val 143644"/>
              <a:gd name="adj3" fmla="val 16667"/>
            </a:avLst>
          </a:prstGeom>
          <a:ln>
            <a:headEnd/>
            <a:tailEnd/>
          </a:ln>
        </p:spPr>
        <p:style>
          <a:lnRef idx="1">
            <a:schemeClr val="accent6"/>
          </a:lnRef>
          <a:fillRef idx="3">
            <a:schemeClr val="accent6"/>
          </a:fillRef>
          <a:effectRef idx="2">
            <a:schemeClr val="accent6"/>
          </a:effectRef>
          <a:fontRef idx="minor">
            <a:schemeClr val="lt1"/>
          </a:fontRef>
        </p:style>
        <p:txBody>
          <a:bodyPr vert="horz" wrap="square" lIns="0" tIns="0" rIns="0" bIns="0" numCol="1" anchor="t" anchorCtr="0" compatLnSpc="1">
            <a:prstTxWarp prst="textNoShape">
              <a:avLst/>
            </a:prstTxWarp>
          </a:bodyPr>
          <a:lstStyle/>
          <a:p>
            <a:pPr algn="ctr" fontAlgn="base">
              <a:spcBef>
                <a:spcPct val="0"/>
              </a:spcBef>
              <a:spcAft>
                <a:spcPct val="0"/>
              </a:spcAft>
            </a:pPr>
            <a:r>
              <a:rPr lang="en-US" sz="1600" dirty="0" smtClean="0">
                <a:solidFill>
                  <a:schemeClr val="tx1"/>
                </a:solidFill>
              </a:rPr>
              <a:t>Route</a:t>
            </a:r>
          </a:p>
        </p:txBody>
      </p:sp>
      <p:cxnSp>
        <p:nvCxnSpPr>
          <p:cNvPr id="79" name="Shape 93"/>
          <p:cNvCxnSpPr>
            <a:stCxn id="9" idx="6"/>
            <a:endCxn id="65" idx="0"/>
          </p:cNvCxnSpPr>
          <p:nvPr/>
        </p:nvCxnSpPr>
        <p:spPr>
          <a:xfrm>
            <a:off x="5187053" y="1949072"/>
            <a:ext cx="756547" cy="592957"/>
          </a:xfrm>
          <a:prstGeom prst="curvedConnector2">
            <a:avLst/>
          </a:prstGeom>
          <a:ln w="69850" cap="rnd" cmpd="dbl">
            <a:solidFill>
              <a:schemeClr val="accent6">
                <a:lumMod val="75000"/>
              </a:schemeClr>
            </a:solidFill>
            <a:prstDash val="solid"/>
            <a:headEnd type="none" w="sm" len="med"/>
            <a:tailEnd type="triangle" w="sm" len="med"/>
          </a:ln>
          <a:effectLst>
            <a:outerShdw blurRad="50800" dist="38100" dir="2700000" algn="tl" rotWithShape="0">
              <a:prstClr val="black">
                <a:alpha val="40000"/>
              </a:prstClr>
            </a:outerShdw>
          </a:effectLst>
        </p:spPr>
        <p:style>
          <a:lnRef idx="3">
            <a:schemeClr val="accent6"/>
          </a:lnRef>
          <a:fillRef idx="0">
            <a:schemeClr val="accent6"/>
          </a:fillRef>
          <a:effectRef idx="2">
            <a:schemeClr val="accent6"/>
          </a:effectRef>
          <a:fontRef idx="minor">
            <a:schemeClr val="tx1"/>
          </a:fontRef>
        </p:style>
      </p:cxnSp>
      <p:sp>
        <p:nvSpPr>
          <p:cNvPr id="71" name="Right Bracket 70"/>
          <p:cNvSpPr/>
          <p:nvPr/>
        </p:nvSpPr>
        <p:spPr>
          <a:xfrm rot="16200000">
            <a:off x="5353050" y="4972050"/>
            <a:ext cx="419100" cy="1828800"/>
          </a:xfrm>
          <a:prstGeom prst="rightBracket">
            <a:avLst>
              <a:gd name="adj" fmla="val 49892"/>
            </a:avLst>
          </a:prstGeom>
          <a:ln cap="rnd" cmpd="sng">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2" name="AutoShape 77"/>
          <p:cNvSpPr>
            <a:spLocks noChangeArrowheads="1"/>
          </p:cNvSpPr>
          <p:nvPr/>
        </p:nvSpPr>
        <p:spPr bwMode="auto">
          <a:xfrm>
            <a:off x="4839902" y="5781618"/>
            <a:ext cx="1484698" cy="847782"/>
          </a:xfrm>
          <a:prstGeom prst="roundRect">
            <a:avLst>
              <a:gd name="adj" fmla="val 16667"/>
            </a:avLst>
          </a:prstGeom>
          <a:ln>
            <a:headEnd/>
            <a:tailEn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rPr>
              <a:t>Receiver</a:t>
            </a:r>
            <a:endParaRPr kumimoji="0" lang="en-US" sz="2400" b="1" i="0" u="none" strike="noStrike" cap="none" normalizeH="0" baseline="0" dirty="0" smtClean="0">
              <a:ln>
                <a:noFill/>
              </a:ln>
              <a:solidFill>
                <a:schemeClr val="bg1"/>
              </a:solidFill>
              <a:effectLst/>
              <a:latin typeface="Arial" pitchFamily="34" charset="0"/>
              <a:cs typeface="Arial" pitchFamily="34" charset="0"/>
            </a:endParaRPr>
          </a:p>
        </p:txBody>
      </p:sp>
      <p:sp>
        <p:nvSpPr>
          <p:cNvPr id="73" name="TextBox 72"/>
          <p:cNvSpPr txBox="1"/>
          <p:nvPr/>
        </p:nvSpPr>
        <p:spPr>
          <a:xfrm rot="3455616">
            <a:off x="3483324" y="4252057"/>
            <a:ext cx="2971326" cy="369332"/>
          </a:xfrm>
          <a:prstGeom prst="rect">
            <a:avLst/>
          </a:prstGeom>
          <a:noFill/>
        </p:spPr>
        <p:txBody>
          <a:bodyPr wrap="none" rtlCol="0">
            <a:spAutoFit/>
          </a:bodyPr>
          <a:lstStyle/>
          <a:p>
            <a:r>
              <a:rPr lang="en-US" dirty="0" smtClean="0">
                <a:solidFill>
                  <a:schemeClr val="accent1">
                    <a:lumMod val="60000"/>
                    <a:lumOff val="40000"/>
                  </a:schemeClr>
                </a:solidFill>
              </a:rPr>
              <a:t>outbound connect </a:t>
            </a:r>
            <a:r>
              <a:rPr lang="en-US" dirty="0" err="1" smtClean="0">
                <a:solidFill>
                  <a:schemeClr val="accent1">
                    <a:lumMod val="60000"/>
                    <a:lumOff val="40000"/>
                  </a:schemeClr>
                </a:solidFill>
              </a:rPr>
              <a:t>bidi</a:t>
            </a:r>
            <a:r>
              <a:rPr lang="en-US" dirty="0" smtClean="0">
                <a:solidFill>
                  <a:schemeClr val="accent1">
                    <a:lumMod val="60000"/>
                    <a:lumOff val="40000"/>
                  </a:schemeClr>
                </a:solidFill>
              </a:rPr>
              <a:t> socket</a:t>
            </a:r>
            <a:endParaRPr lang="en-US" dirty="0">
              <a:solidFill>
                <a:schemeClr val="accent1">
                  <a:lumMod val="60000"/>
                  <a:lumOff val="40000"/>
                </a:schemeClr>
              </a:solidFill>
            </a:endParaRPr>
          </a:p>
        </p:txBody>
      </p:sp>
      <p:sp>
        <p:nvSpPr>
          <p:cNvPr id="78" name="Rounded Rectangular Callout 77"/>
          <p:cNvSpPr/>
          <p:nvPr/>
        </p:nvSpPr>
        <p:spPr bwMode="auto">
          <a:xfrm>
            <a:off x="5029200" y="3048000"/>
            <a:ext cx="914400" cy="457200"/>
          </a:xfrm>
          <a:prstGeom prst="wedgeRoundRectCallout">
            <a:avLst>
              <a:gd name="adj1" fmla="val -164008"/>
              <a:gd name="adj2" fmla="val -61308"/>
              <a:gd name="adj3" fmla="val 16667"/>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1600" dirty="0" smtClean="0">
                <a:solidFill>
                  <a:schemeClr val="bg1"/>
                </a:solidFill>
              </a:rPr>
              <a:t>TCP/SSL 828</a:t>
            </a:r>
          </a:p>
        </p:txBody>
      </p:sp>
      <p:cxnSp>
        <p:nvCxnSpPr>
          <p:cNvPr id="80" name="Shape 93"/>
          <p:cNvCxnSpPr>
            <a:endCxn id="72" idx="0"/>
          </p:cNvCxnSpPr>
          <p:nvPr/>
        </p:nvCxnSpPr>
        <p:spPr>
          <a:xfrm rot="16200000" flipH="1">
            <a:off x="3266831" y="3466197"/>
            <a:ext cx="2858589" cy="1772251"/>
          </a:xfrm>
          <a:prstGeom prst="straightConnector1">
            <a:avLst/>
          </a:prstGeom>
          <a:ln w="76200" cap="rnd" cmpd="sng">
            <a:solidFill>
              <a:schemeClr val="accent1">
                <a:lumMod val="60000"/>
                <a:lumOff val="40000"/>
              </a:schemeClr>
            </a:solidFill>
            <a:headEnd type="triangle" w="sm" len="med"/>
            <a:tailEnd type="none" w="sm" len="med"/>
          </a:ln>
          <a:effectLst>
            <a:outerShdw blurRad="50800" dist="38100" dir="2700000" algn="tl" rotWithShape="0">
              <a:prstClr val="black">
                <a:alpha val="40000"/>
              </a:prstClr>
            </a:outerShdw>
          </a:effectLst>
        </p:spPr>
        <p:style>
          <a:lnRef idx="3">
            <a:schemeClr val="accent6"/>
          </a:lnRef>
          <a:fillRef idx="0">
            <a:schemeClr val="accent6"/>
          </a:fillRef>
          <a:effectRef idx="2">
            <a:schemeClr val="accent6"/>
          </a:effectRef>
          <a:fontRef idx="minor">
            <a:schemeClr val="tx1"/>
          </a:fontRef>
        </p:style>
      </p:cxnSp>
      <p:grpSp>
        <p:nvGrpSpPr>
          <p:cNvPr id="81" name="Group 113"/>
          <p:cNvGrpSpPr/>
          <p:nvPr/>
        </p:nvGrpSpPr>
        <p:grpSpPr>
          <a:xfrm>
            <a:off x="3810000" y="3429000"/>
            <a:ext cx="1219200" cy="1981200"/>
            <a:chOff x="4876800" y="3581400"/>
            <a:chExt cx="1219200" cy="1981200"/>
          </a:xfrm>
        </p:grpSpPr>
        <p:cxnSp>
          <p:nvCxnSpPr>
            <p:cNvPr id="82" name="Straight Arrow Connector 81"/>
            <p:cNvCxnSpPr/>
            <p:nvPr/>
          </p:nvCxnSpPr>
          <p:spPr>
            <a:xfrm rot="16200000" flipH="1">
              <a:off x="4457700" y="4000500"/>
              <a:ext cx="1981200" cy="1143000"/>
            </a:xfrm>
            <a:prstGeom prst="straightConnector1">
              <a:avLst/>
            </a:prstGeom>
            <a:ln>
              <a:solidFill>
                <a:schemeClr val="tx2">
                  <a:lumMod val="60000"/>
                  <a:lumOff val="40000"/>
                </a:schemeClr>
              </a:solidFill>
              <a:tailEnd type="arrow"/>
            </a:ln>
          </p:spPr>
          <p:style>
            <a:lnRef idx="1">
              <a:schemeClr val="accent2"/>
            </a:lnRef>
            <a:fillRef idx="1002">
              <a:schemeClr val="lt2"/>
            </a:fillRef>
            <a:effectRef idx="1">
              <a:schemeClr val="accent2"/>
            </a:effectRef>
            <a:fontRef idx="minor">
              <a:schemeClr val="dk1"/>
            </a:fontRef>
          </p:style>
        </p:cxnSp>
        <p:sp>
          <p:nvSpPr>
            <p:cNvPr id="83" name="Rectangle 82"/>
            <p:cNvSpPr/>
            <p:nvPr/>
          </p:nvSpPr>
          <p:spPr bwMode="auto">
            <a:xfrm>
              <a:off x="5486400" y="5029200"/>
              <a:ext cx="609600" cy="381000"/>
            </a:xfrm>
            <a:prstGeom prst="rect">
              <a:avLst/>
            </a:prstGeom>
            <a:ln>
              <a:solidFill>
                <a:schemeClr val="tx2">
                  <a:lumMod val="60000"/>
                  <a:lumOff val="40000"/>
                </a:schemeClr>
              </a:solidFill>
              <a:headEnd type="none" w="med" len="med"/>
              <a:tailEnd type="none" w="med" len="med"/>
            </a:ln>
          </p:spPr>
          <p:style>
            <a:lnRef idx="1">
              <a:schemeClr val="accent2"/>
            </a:lnRef>
            <a:fillRef idx="1002">
              <a:schemeClr val="l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1600" dirty="0" err="1" smtClean="0">
                  <a:solidFill>
                    <a:schemeClr val="bg1"/>
                  </a:solidFill>
                </a:rPr>
                <a:t>Msg</a:t>
              </a:r>
              <a:endParaRPr lang="en-US" sz="1600" dirty="0" smtClean="0">
                <a:solidFill>
                  <a:schemeClr val="bg1"/>
                </a:solidFill>
              </a:endParaRPr>
            </a:p>
          </p:txBody>
        </p:sp>
      </p:grpSp>
      <p:cxnSp>
        <p:nvCxnSpPr>
          <p:cNvPr id="85" name="Shape 93"/>
          <p:cNvCxnSpPr>
            <a:stCxn id="61" idx="0"/>
            <a:endCxn id="9" idx="4"/>
          </p:cNvCxnSpPr>
          <p:nvPr/>
        </p:nvCxnSpPr>
        <p:spPr>
          <a:xfrm rot="5400000" flipH="1" flipV="1">
            <a:off x="4196947" y="1670454"/>
            <a:ext cx="484629" cy="1258523"/>
          </a:xfrm>
          <a:prstGeom prst="curvedConnector3">
            <a:avLst>
              <a:gd name="adj1" fmla="val 50000"/>
            </a:avLst>
          </a:prstGeom>
          <a:ln w="28575" cap="rnd" cmpd="sng">
            <a:solidFill>
              <a:schemeClr val="accent6">
                <a:lumMod val="75000"/>
              </a:schemeClr>
            </a:solidFill>
            <a:prstDash val="sysDot"/>
            <a:headEnd type="none" w="med" len="med"/>
            <a:tailEnd type="triangle" w="med" len="med"/>
          </a:ln>
          <a:effectLst>
            <a:outerShdw blurRad="50800" dist="38100" dir="2700000" algn="tl" rotWithShape="0">
              <a:prstClr val="black">
                <a:alpha val="40000"/>
              </a:prstClr>
            </a:outerShdw>
          </a:effectLst>
        </p:spPr>
        <p:style>
          <a:lnRef idx="3">
            <a:schemeClr val="accent6"/>
          </a:lnRef>
          <a:fillRef idx="0">
            <a:schemeClr val="accent6"/>
          </a:fillRef>
          <a:effectRef idx="2">
            <a:schemeClr val="accent6"/>
          </a:effectRef>
          <a:fontRef idx="minor">
            <a:schemeClr val="tx1"/>
          </a:fontRef>
        </p:style>
      </p:cxnSp>
      <p:cxnSp>
        <p:nvCxnSpPr>
          <p:cNvPr id="88" name="Shape 93"/>
          <p:cNvCxnSpPr>
            <a:stCxn id="9" idx="3"/>
            <a:endCxn id="61" idx="0"/>
          </p:cNvCxnSpPr>
          <p:nvPr/>
        </p:nvCxnSpPr>
        <p:spPr>
          <a:xfrm rot="5400000">
            <a:off x="4139176" y="1696495"/>
            <a:ext cx="516358" cy="1174710"/>
          </a:xfrm>
          <a:prstGeom prst="curvedConnector3">
            <a:avLst>
              <a:gd name="adj1" fmla="val 24702"/>
            </a:avLst>
          </a:prstGeom>
          <a:ln w="69850" cap="rnd" cmpd="dbl">
            <a:solidFill>
              <a:schemeClr val="accent6">
                <a:lumMod val="75000"/>
              </a:schemeClr>
            </a:solidFill>
            <a:prstDash val="solid"/>
            <a:headEnd type="none" w="sm" len="med"/>
            <a:tailEnd type="triangle" w="sm" len="med"/>
          </a:ln>
          <a:effectLst>
            <a:outerShdw blurRad="50800" dist="38100" dir="2700000" algn="tl" rotWithShape="0">
              <a:prstClr val="black">
                <a:alpha val="40000"/>
              </a:prstClr>
            </a:outerShdw>
          </a:effectLst>
        </p:spPr>
        <p:style>
          <a:lnRef idx="3">
            <a:schemeClr val="accent6"/>
          </a:lnRef>
          <a:fillRef idx="0">
            <a:schemeClr val="accent6"/>
          </a:fillRef>
          <a:effectRef idx="2">
            <a:schemeClr val="accent6"/>
          </a:effectRef>
          <a:fontRef idx="minor">
            <a:schemeClr val="tx1"/>
          </a:fontRef>
        </p:style>
      </p:cxn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down)">
                                      <p:cBhvr>
                                        <p:cTn id="7" dur="2000"/>
                                        <p:tgtEl>
                                          <p:spTgt spid="19"/>
                                        </p:tgtEl>
                                      </p:cBhvr>
                                    </p:animEffect>
                                  </p:childTnLst>
                                </p:cTn>
                              </p:par>
                            </p:childTnLst>
                          </p:cTn>
                        </p:par>
                        <p:par>
                          <p:cTn id="8" fill="hold">
                            <p:stCondLst>
                              <p:cond delay="2000"/>
                            </p:stCondLst>
                            <p:childTnLst>
                              <p:par>
                                <p:cTn id="9" presetID="22" presetClass="entr" presetSubtype="8" fill="hold" nodeType="afterEffect">
                                  <p:stCondLst>
                                    <p:cond delay="0"/>
                                  </p:stCondLst>
                                  <p:childTnLst>
                                    <p:set>
                                      <p:cBhvr>
                                        <p:cTn id="10" dur="1" fill="hold">
                                          <p:stCondLst>
                                            <p:cond delay="0"/>
                                          </p:stCondLst>
                                        </p:cTn>
                                        <p:tgtEl>
                                          <p:spTgt spid="91"/>
                                        </p:tgtEl>
                                        <p:attrNameLst>
                                          <p:attrName>style.visibility</p:attrName>
                                        </p:attrNameLst>
                                      </p:cBhvr>
                                      <p:to>
                                        <p:strVal val="visible"/>
                                      </p:to>
                                    </p:set>
                                    <p:animEffect transition="in" filter="wipe(left)">
                                      <p:cBhvr>
                                        <p:cTn id="11" dur="2000"/>
                                        <p:tgtEl>
                                          <p:spTgt spid="91"/>
                                        </p:tgtEl>
                                      </p:cBhvr>
                                    </p:animEffect>
                                  </p:childTnLst>
                                </p:cTn>
                              </p:par>
                              <p:par>
                                <p:cTn id="12" presetID="1" presetClass="entr" presetSubtype="0" fill="hold" grpId="0" nodeType="withEffect">
                                  <p:stCondLst>
                                    <p:cond delay="0"/>
                                  </p:stCondLst>
                                  <p:childTnLst>
                                    <p:set>
                                      <p:cBhvr>
                                        <p:cTn id="13" dur="1" fill="hold">
                                          <p:stCondLst>
                                            <p:cond delay="0"/>
                                          </p:stCondLst>
                                        </p:cTn>
                                        <p:tgtEl>
                                          <p:spTgt spid="123"/>
                                        </p:tgtEl>
                                        <p:attrNameLst>
                                          <p:attrName>style.visibility</p:attrName>
                                        </p:attrNameLst>
                                      </p:cBhvr>
                                      <p:to>
                                        <p:strVal val="visible"/>
                                      </p:to>
                                    </p:set>
                                  </p:childTnLst>
                                </p:cTn>
                              </p:par>
                            </p:childTnLst>
                          </p:cTn>
                        </p:par>
                        <p:par>
                          <p:cTn id="14" fill="hold">
                            <p:stCondLst>
                              <p:cond delay="4000"/>
                            </p:stCondLst>
                            <p:childTnLst>
                              <p:par>
                                <p:cTn id="15" presetID="22" presetClass="entr" presetSubtype="1" fill="hold" nodeType="afterEffect">
                                  <p:stCondLst>
                                    <p:cond delay="0"/>
                                  </p:stCondLst>
                                  <p:childTnLst>
                                    <p:set>
                                      <p:cBhvr>
                                        <p:cTn id="16" dur="1" fill="hold">
                                          <p:stCondLst>
                                            <p:cond delay="0"/>
                                          </p:stCondLst>
                                        </p:cTn>
                                        <p:tgtEl>
                                          <p:spTgt spid="88"/>
                                        </p:tgtEl>
                                        <p:attrNameLst>
                                          <p:attrName>style.visibility</p:attrName>
                                        </p:attrNameLst>
                                      </p:cBhvr>
                                      <p:to>
                                        <p:strVal val="visible"/>
                                      </p:to>
                                    </p:set>
                                    <p:animEffect transition="in" filter="wipe(up)">
                                      <p:cBhvr>
                                        <p:cTn id="17" dur="2000"/>
                                        <p:tgtEl>
                                          <p:spTgt spid="88"/>
                                        </p:tgtEl>
                                      </p:cBhvr>
                                    </p:animEffect>
                                  </p:childTnLst>
                                </p:cTn>
                              </p:par>
                              <p:par>
                                <p:cTn id="18" presetID="22" presetClass="entr" presetSubtype="1" fill="hold" nodeType="withEffect">
                                  <p:stCondLst>
                                    <p:cond delay="0"/>
                                  </p:stCondLst>
                                  <p:childTnLst>
                                    <p:set>
                                      <p:cBhvr>
                                        <p:cTn id="19" dur="1" fill="hold">
                                          <p:stCondLst>
                                            <p:cond delay="0"/>
                                          </p:stCondLst>
                                        </p:cTn>
                                        <p:tgtEl>
                                          <p:spTgt spid="79"/>
                                        </p:tgtEl>
                                        <p:attrNameLst>
                                          <p:attrName>style.visibility</p:attrName>
                                        </p:attrNameLst>
                                      </p:cBhvr>
                                      <p:to>
                                        <p:strVal val="visible"/>
                                      </p:to>
                                    </p:set>
                                    <p:animEffect transition="in" filter="wipe(up)">
                                      <p:cBhvr>
                                        <p:cTn id="20" dur="2000"/>
                                        <p:tgtEl>
                                          <p:spTgt spid="79"/>
                                        </p:tgtEl>
                                      </p:cBhvr>
                                    </p:animEffect>
                                  </p:childTnLst>
                                </p:cTn>
                              </p:par>
                            </p:childTnLst>
                          </p:cTn>
                        </p:par>
                        <p:par>
                          <p:cTn id="21" fill="hold">
                            <p:stCondLst>
                              <p:cond delay="6000"/>
                            </p:stCondLst>
                            <p:childTnLst>
                              <p:par>
                                <p:cTn id="22" presetID="22" presetClass="entr" presetSubtype="1" fill="hold" nodeType="after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wipe(up)">
                                      <p:cBhvr>
                                        <p:cTn id="24" dur="2000"/>
                                        <p:tgtEl>
                                          <p:spTgt spid="23"/>
                                        </p:tgtEl>
                                      </p:cBhvr>
                                    </p:animEffect>
                                  </p:childTnLst>
                                </p:cTn>
                              </p:par>
                              <p:par>
                                <p:cTn id="25" presetID="22" presetClass="entr" presetSubtype="1" fill="hold" nodeType="withEffect">
                                  <p:stCondLst>
                                    <p:cond delay="0"/>
                                  </p:stCondLst>
                                  <p:childTnLst>
                                    <p:set>
                                      <p:cBhvr>
                                        <p:cTn id="26" dur="1" fill="hold">
                                          <p:stCondLst>
                                            <p:cond delay="0"/>
                                          </p:stCondLst>
                                        </p:cTn>
                                        <p:tgtEl>
                                          <p:spTgt spid="81"/>
                                        </p:tgtEl>
                                        <p:attrNameLst>
                                          <p:attrName>style.visibility</p:attrName>
                                        </p:attrNameLst>
                                      </p:cBhvr>
                                      <p:to>
                                        <p:strVal val="visible"/>
                                      </p:to>
                                    </p:set>
                                    <p:animEffect transition="in" filter="wipe(up)">
                                      <p:cBhvr>
                                        <p:cTn id="27" dur="2000"/>
                                        <p:tgtEl>
                                          <p:spTgt spid="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One-Way Messaging and Events</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5" name="Straight Arrow Connector 94"/>
          <p:cNvCxnSpPr/>
          <p:nvPr/>
        </p:nvCxnSpPr>
        <p:spPr>
          <a:xfrm rot="5400000" flipH="1" flipV="1">
            <a:off x="838200" y="4114800"/>
            <a:ext cx="1752600" cy="533400"/>
          </a:xfrm>
          <a:prstGeom prst="straightConnector1">
            <a:avLst/>
          </a:prstGeom>
          <a:ln>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119" name="Right Bracket 118"/>
          <p:cNvSpPr/>
          <p:nvPr/>
        </p:nvSpPr>
        <p:spPr>
          <a:xfrm rot="16200000">
            <a:off x="7486650" y="4972050"/>
            <a:ext cx="419100" cy="1828800"/>
          </a:xfrm>
          <a:prstGeom prst="rightBracket">
            <a:avLst>
              <a:gd name="adj" fmla="val 49892"/>
            </a:avLst>
          </a:prstGeom>
          <a:ln cap="rnd" cmpd="sng">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8" name="Right Bracket 117"/>
          <p:cNvSpPr/>
          <p:nvPr/>
        </p:nvSpPr>
        <p:spPr>
          <a:xfrm rot="16200000">
            <a:off x="1543050" y="4972050"/>
            <a:ext cx="419100" cy="1828800"/>
          </a:xfrm>
          <a:prstGeom prst="rightBracket">
            <a:avLst>
              <a:gd name="adj" fmla="val 49892"/>
            </a:avLst>
          </a:prstGeom>
          <a:ln cap="rnd" cmpd="sng">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 name="Title 2"/>
          <p:cNvSpPr>
            <a:spLocks noGrp="1"/>
          </p:cNvSpPr>
          <p:nvPr>
            <p:ph type="title"/>
          </p:nvPr>
        </p:nvSpPr>
        <p:spPr>
          <a:xfrm>
            <a:off x="387054" y="152400"/>
            <a:ext cx="8375946" cy="553998"/>
          </a:xfrm>
        </p:spPr>
        <p:txBody>
          <a:bodyPr/>
          <a:lstStyle/>
          <a:p>
            <a:r>
              <a:rPr smtClean="0"/>
              <a:t>NetTcpRelayBinding / Relayed</a:t>
            </a:r>
            <a:endParaRPr lang="en-US" dirty="0"/>
          </a:p>
        </p:txBody>
      </p:sp>
      <p:sp>
        <p:nvSpPr>
          <p:cNvPr id="4" name="Rounded Rectangle 3"/>
          <p:cNvSpPr/>
          <p:nvPr/>
        </p:nvSpPr>
        <p:spPr>
          <a:xfrm>
            <a:off x="1447800" y="762000"/>
            <a:ext cx="7391400" cy="1752600"/>
          </a:xfrm>
          <a:prstGeom prst="roundRect">
            <a:avLst>
              <a:gd name="adj" fmla="val 8717"/>
            </a:avLst>
          </a:prstGeom>
          <a:ln/>
        </p:spPr>
        <p:style>
          <a:lnRef idx="1">
            <a:schemeClr val="accent3"/>
          </a:lnRef>
          <a:fillRef idx="2">
            <a:schemeClr val="accent3"/>
          </a:fillRef>
          <a:effectRef idx="1">
            <a:schemeClr val="accent3"/>
          </a:effectRef>
          <a:fontRef idx="minor">
            <a:schemeClr val="dk1"/>
          </a:fontRef>
        </p:style>
        <p:txBody>
          <a:bodyPr rtlCol="0" anchor="b"/>
          <a:lstStyle/>
          <a:p>
            <a:pPr algn="r"/>
            <a:r>
              <a:rPr lang="en-US" sz="2400" b="1" dirty="0" smtClean="0">
                <a:solidFill>
                  <a:schemeClr val="bg1"/>
                </a:solidFill>
              </a:rPr>
              <a:t>Service Bus</a:t>
            </a:r>
            <a:endParaRPr lang="en-US" sz="2400" b="1" dirty="0">
              <a:solidFill>
                <a:schemeClr val="bg1"/>
              </a:solidFill>
            </a:endParaRPr>
          </a:p>
        </p:txBody>
      </p:sp>
      <p:sp>
        <p:nvSpPr>
          <p:cNvPr id="5" name="Oval 97"/>
          <p:cNvSpPr>
            <a:spLocks noChangeArrowheads="1"/>
          </p:cNvSpPr>
          <p:nvPr/>
        </p:nvSpPr>
        <p:spPr bwMode="auto">
          <a:xfrm>
            <a:off x="4716941" y="1219200"/>
            <a:ext cx="237060" cy="217192"/>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Oval 96"/>
          <p:cNvSpPr>
            <a:spLocks noChangeArrowheads="1"/>
          </p:cNvSpPr>
          <p:nvPr/>
        </p:nvSpPr>
        <p:spPr bwMode="auto">
          <a:xfrm>
            <a:off x="4185559" y="1510934"/>
            <a:ext cx="237060" cy="216656"/>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vert="horz" wrap="square" lIns="0" tIns="0" rIns="0" bIns="0" numCol="1" anchor="t" anchorCtr="0" compatLnSpc="1">
            <a:prstTxWarp prst="textNoShape">
              <a:avLst/>
            </a:prstTxWarp>
          </a:bodyPr>
          <a:lstStyle/>
          <a:p>
            <a:endParaRPr lang="en-US" dirty="0"/>
          </a:p>
        </p:txBody>
      </p:sp>
      <p:sp>
        <p:nvSpPr>
          <p:cNvPr id="7" name="Oval 95"/>
          <p:cNvSpPr>
            <a:spLocks noChangeArrowheads="1"/>
          </p:cNvSpPr>
          <p:nvPr/>
        </p:nvSpPr>
        <p:spPr bwMode="auto">
          <a:xfrm>
            <a:off x="5204232" y="1510934"/>
            <a:ext cx="237060" cy="216656"/>
          </a:xfrm>
          <a:prstGeom prst="ellipse">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en-US"/>
          </a:p>
        </p:txBody>
      </p:sp>
      <p:sp>
        <p:nvSpPr>
          <p:cNvPr id="8" name="Oval 94"/>
          <p:cNvSpPr>
            <a:spLocks noChangeArrowheads="1"/>
          </p:cNvSpPr>
          <p:nvPr/>
        </p:nvSpPr>
        <p:spPr bwMode="auto">
          <a:xfrm>
            <a:off x="5477940" y="1840744"/>
            <a:ext cx="237060" cy="216656"/>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anchor="t" anchorCtr="0" compatLnSpc="1">
            <a:prstTxWarp prst="textNoShape">
              <a:avLst/>
            </a:prstTxWarp>
          </a:bodyPr>
          <a:lstStyle/>
          <a:p>
            <a:endParaRPr lang="en-US"/>
          </a:p>
        </p:txBody>
      </p:sp>
      <p:sp>
        <p:nvSpPr>
          <p:cNvPr id="9" name="Oval 93"/>
          <p:cNvSpPr>
            <a:spLocks noChangeArrowheads="1"/>
          </p:cNvSpPr>
          <p:nvPr/>
        </p:nvSpPr>
        <p:spPr bwMode="auto">
          <a:xfrm>
            <a:off x="4949993" y="1840744"/>
            <a:ext cx="237060" cy="216656"/>
          </a:xfrm>
          <a:prstGeom prst="ellipse">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anchor="t" anchorCtr="0" compatLnSpc="1">
            <a:prstTxWarp prst="textNoShape">
              <a:avLst/>
            </a:prstTxWarp>
          </a:bodyPr>
          <a:lstStyle/>
          <a:p>
            <a:endParaRPr lang="en-US"/>
          </a:p>
        </p:txBody>
      </p:sp>
      <p:sp>
        <p:nvSpPr>
          <p:cNvPr id="10" name="Oval 92"/>
          <p:cNvSpPr>
            <a:spLocks noChangeArrowheads="1"/>
          </p:cNvSpPr>
          <p:nvPr/>
        </p:nvSpPr>
        <p:spPr bwMode="auto">
          <a:xfrm>
            <a:off x="4422619" y="1840744"/>
            <a:ext cx="237060" cy="216656"/>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anchor="t" anchorCtr="0" compatLnSpc="1">
            <a:prstTxWarp prst="textNoShape">
              <a:avLst/>
            </a:prstTxWarp>
          </a:bodyPr>
          <a:lstStyle/>
          <a:p>
            <a:endParaRPr lang="en-US"/>
          </a:p>
        </p:txBody>
      </p:sp>
      <p:sp>
        <p:nvSpPr>
          <p:cNvPr id="11" name="Oval 91"/>
          <p:cNvSpPr>
            <a:spLocks noChangeArrowheads="1"/>
          </p:cNvSpPr>
          <p:nvPr/>
        </p:nvSpPr>
        <p:spPr bwMode="auto">
          <a:xfrm>
            <a:off x="3895246" y="1840744"/>
            <a:ext cx="237060" cy="216656"/>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anchor="t" anchorCtr="0" compatLnSpc="1">
            <a:prstTxWarp prst="textNoShape">
              <a:avLst/>
            </a:prstTxWarp>
          </a:bodyPr>
          <a:lstStyle/>
          <a:p>
            <a:endParaRPr lang="en-US"/>
          </a:p>
        </p:txBody>
      </p:sp>
      <p:sp>
        <p:nvSpPr>
          <p:cNvPr id="12" name="AutoShape 90"/>
          <p:cNvSpPr>
            <a:spLocks noChangeShapeType="1"/>
          </p:cNvSpPr>
          <p:nvPr/>
        </p:nvSpPr>
        <p:spPr bwMode="auto">
          <a:xfrm flipH="1">
            <a:off x="4387690" y="1328064"/>
            <a:ext cx="314936" cy="201104"/>
          </a:xfrm>
          <a:prstGeom prst="straightConnector1">
            <a:avLst/>
          </a:prstGeom>
          <a:noFill/>
          <a:ln w="12700">
            <a:solidFill>
              <a:srgbClr val="00B05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AutoShape 89"/>
          <p:cNvSpPr>
            <a:spLocks noChangeShapeType="1"/>
          </p:cNvSpPr>
          <p:nvPr/>
        </p:nvSpPr>
        <p:spPr bwMode="auto">
          <a:xfrm>
            <a:off x="4968317" y="1328064"/>
            <a:ext cx="270844" cy="201104"/>
          </a:xfrm>
          <a:prstGeom prst="straightConnector1">
            <a:avLst/>
          </a:prstGeom>
          <a:noFill/>
          <a:ln w="12700">
            <a:solidFill>
              <a:srgbClr val="00B05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AutoShape 88"/>
          <p:cNvSpPr>
            <a:spLocks noChangeShapeType="1"/>
          </p:cNvSpPr>
          <p:nvPr/>
        </p:nvSpPr>
        <p:spPr bwMode="auto">
          <a:xfrm flipH="1">
            <a:off x="5152124" y="1709357"/>
            <a:ext cx="87037" cy="149621"/>
          </a:xfrm>
          <a:prstGeom prst="straightConnector1">
            <a:avLst/>
          </a:prstGeom>
          <a:noFill/>
          <a:ln w="12700">
            <a:solidFill>
              <a:srgbClr val="00B05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AutoShape 87"/>
          <p:cNvSpPr>
            <a:spLocks noChangeShapeType="1"/>
          </p:cNvSpPr>
          <p:nvPr/>
        </p:nvSpPr>
        <p:spPr bwMode="auto">
          <a:xfrm>
            <a:off x="5406364" y="1709357"/>
            <a:ext cx="106505" cy="149621"/>
          </a:xfrm>
          <a:prstGeom prst="straightConnector1">
            <a:avLst/>
          </a:prstGeom>
          <a:noFill/>
          <a:ln w="12700">
            <a:solidFill>
              <a:srgbClr val="00B05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AutoShape 86"/>
          <p:cNvSpPr>
            <a:spLocks noChangeShapeType="1"/>
          </p:cNvSpPr>
          <p:nvPr/>
        </p:nvSpPr>
        <p:spPr bwMode="auto">
          <a:xfrm>
            <a:off x="4387690" y="1709357"/>
            <a:ext cx="69859" cy="149621"/>
          </a:xfrm>
          <a:prstGeom prst="straightConnector1">
            <a:avLst/>
          </a:prstGeom>
          <a:noFill/>
          <a:ln w="12700">
            <a:solidFill>
              <a:srgbClr val="00B05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AutoShape 85"/>
          <p:cNvSpPr>
            <a:spLocks noChangeShapeType="1"/>
          </p:cNvSpPr>
          <p:nvPr/>
        </p:nvSpPr>
        <p:spPr bwMode="auto">
          <a:xfrm flipH="1">
            <a:off x="4097377" y="1709357"/>
            <a:ext cx="123111" cy="149621"/>
          </a:xfrm>
          <a:prstGeom prst="straightConnector1">
            <a:avLst/>
          </a:prstGeom>
          <a:noFill/>
          <a:ln w="12700">
            <a:solidFill>
              <a:srgbClr val="00B05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AutoShape 77"/>
          <p:cNvSpPr>
            <a:spLocks noChangeArrowheads="1"/>
          </p:cNvSpPr>
          <p:nvPr/>
        </p:nvSpPr>
        <p:spPr bwMode="auto">
          <a:xfrm>
            <a:off x="990600" y="5781618"/>
            <a:ext cx="1484698" cy="847782"/>
          </a:xfrm>
          <a:prstGeom prst="roundRect">
            <a:avLst>
              <a:gd name="adj" fmla="val 16667"/>
            </a:avLst>
          </a:prstGeom>
          <a:ln>
            <a:headEnd/>
            <a:tailEnd/>
          </a:ln>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rPr>
              <a:t>Sender</a:t>
            </a:r>
            <a:endParaRPr kumimoji="0" lang="en-US" sz="2400" b="1" i="0" u="none" strike="noStrike" cap="none" normalizeH="0" baseline="0" dirty="0" smtClean="0">
              <a:ln>
                <a:noFill/>
              </a:ln>
              <a:solidFill>
                <a:schemeClr val="bg1"/>
              </a:solidFill>
              <a:effectLst/>
              <a:latin typeface="Arial" pitchFamily="34" charset="0"/>
              <a:cs typeface="Arial" pitchFamily="34" charset="0"/>
            </a:endParaRPr>
          </a:p>
        </p:txBody>
      </p:sp>
      <p:sp>
        <p:nvSpPr>
          <p:cNvPr id="20" name="AutoShape 77"/>
          <p:cNvSpPr>
            <a:spLocks noChangeArrowheads="1"/>
          </p:cNvSpPr>
          <p:nvPr/>
        </p:nvSpPr>
        <p:spPr bwMode="auto">
          <a:xfrm>
            <a:off x="6973502" y="5781618"/>
            <a:ext cx="1484698" cy="847782"/>
          </a:xfrm>
          <a:prstGeom prst="roundRect">
            <a:avLst>
              <a:gd name="adj" fmla="val 16667"/>
            </a:avLst>
          </a:prstGeom>
          <a:ln>
            <a:headEnd/>
            <a:tailEn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rPr>
              <a:t>Receiver</a:t>
            </a:r>
            <a:endParaRPr kumimoji="0" lang="en-US" sz="2400" b="1" i="0" u="none" strike="noStrike" cap="none" normalizeH="0" baseline="0" dirty="0" smtClean="0">
              <a:ln>
                <a:noFill/>
              </a:ln>
              <a:solidFill>
                <a:schemeClr val="bg1"/>
              </a:solidFill>
              <a:effectLst/>
              <a:latin typeface="Arial" pitchFamily="34" charset="0"/>
              <a:cs typeface="Arial" pitchFamily="34" charset="0"/>
            </a:endParaRPr>
          </a:p>
        </p:txBody>
      </p:sp>
      <p:sp>
        <p:nvSpPr>
          <p:cNvPr id="22" name="Content Placeholder 2"/>
          <p:cNvSpPr txBox="1">
            <a:spLocks/>
          </p:cNvSpPr>
          <p:nvPr/>
        </p:nvSpPr>
        <p:spPr>
          <a:xfrm>
            <a:off x="1752600" y="838201"/>
            <a:ext cx="6858000" cy="457200"/>
          </a:xfrm>
          <a:prstGeom prst="rect">
            <a:avLst/>
          </a:prstGeom>
          <a:noFill/>
          <a:ln>
            <a:noFill/>
          </a:ln>
        </p:spPr>
        <p:txBody>
          <a:bodyPr>
            <a:normAutofit/>
          </a:bodyPr>
          <a:lstStyle/>
          <a:p>
            <a:pPr marL="393700" marR="0" lvl="0" indent="-393700" algn="ctr" defTabSz="914363" rtl="0" eaLnBrk="1" fontAlgn="auto" latinLnBrk="0" hangingPunct="1">
              <a:lnSpc>
                <a:spcPct val="78000"/>
              </a:lnSpc>
              <a:spcBef>
                <a:spcPct val="20000"/>
              </a:spcBef>
              <a:spcAft>
                <a:spcPts val="800"/>
              </a:spcAft>
              <a:buClr>
                <a:schemeClr val="tx1"/>
              </a:buClr>
              <a:buSzPct val="80000"/>
              <a:buFont typeface="Wingdings" pitchFamily="2" charset="2"/>
              <a:buNone/>
              <a:tabLst/>
              <a:defRPr/>
            </a:pPr>
            <a:r>
              <a:rPr kumimoji="0" lang="en-US" sz="2400" b="0" i="0" strike="noStrike" kern="1200" cap="none" spc="0" normalizeH="0" baseline="0" noProof="0" dirty="0" smtClean="0">
                <a:ln>
                  <a:noFill/>
                </a:ln>
                <a:solidFill>
                  <a:schemeClr val="bg1"/>
                </a:solidFill>
                <a:effectLst/>
                <a:uLnTx/>
                <a:uFillTx/>
                <a:latin typeface="+mn-lt"/>
                <a:ea typeface="+mn-ea"/>
                <a:cs typeface="+mn-cs"/>
              </a:rPr>
              <a:t>sb://servicebus.windows.net/services</a:t>
            </a:r>
            <a:r>
              <a:rPr lang="en-US" sz="2400" dirty="0" smtClean="0">
                <a:solidFill>
                  <a:schemeClr val="bg1"/>
                </a:solidFill>
              </a:rPr>
              <a:t>/</a:t>
            </a:r>
            <a:r>
              <a:rPr kumimoji="0" lang="en-US" sz="2400" b="0" i="1" strike="noStrike" kern="1200" cap="none" spc="0" normalizeH="0" baseline="0" noProof="0" dirty="0" smtClean="0">
                <a:ln>
                  <a:noFill/>
                </a:ln>
                <a:solidFill>
                  <a:srgbClr val="FF0000"/>
                </a:solidFill>
                <a:effectLst/>
                <a:uLnTx/>
                <a:uFillTx/>
                <a:latin typeface="+mn-lt"/>
                <a:ea typeface="+mn-ea"/>
                <a:cs typeface="+mn-cs"/>
              </a:rPr>
              <a:t>solution</a:t>
            </a:r>
            <a:r>
              <a:rPr lang="en-US" sz="2400" dirty="0" smtClean="0">
                <a:solidFill>
                  <a:schemeClr val="bg1"/>
                </a:solidFill>
              </a:rPr>
              <a:t>/</a:t>
            </a:r>
            <a:r>
              <a:rPr kumimoji="0" lang="en-US" sz="2400" b="0" i="0" strike="noStrike" kern="1200" cap="none" spc="0" normalizeH="0" baseline="0" noProof="0" dirty="0" smtClean="0">
                <a:ln>
                  <a:noFill/>
                </a:ln>
                <a:solidFill>
                  <a:schemeClr val="accent2">
                    <a:lumMod val="60000"/>
                    <a:lumOff val="40000"/>
                  </a:schemeClr>
                </a:solidFill>
                <a:effectLst/>
                <a:uLnTx/>
                <a:uFillTx/>
                <a:latin typeface="+mn-lt"/>
                <a:ea typeface="+mn-ea"/>
                <a:cs typeface="+mn-cs"/>
              </a:rPr>
              <a:t>a</a:t>
            </a:r>
            <a:r>
              <a:rPr kumimoji="0" lang="en-US" sz="2400" b="0" i="0" strike="noStrike" kern="1200" cap="none" spc="0" normalizeH="0" baseline="0" noProof="0" dirty="0" smtClean="0">
                <a:ln>
                  <a:noFill/>
                </a:ln>
                <a:solidFill>
                  <a:schemeClr val="bg1"/>
                </a:solidFill>
                <a:effectLst/>
                <a:uLnTx/>
                <a:uFillTx/>
                <a:latin typeface="+mn-lt"/>
                <a:ea typeface="+mn-ea"/>
                <a:cs typeface="+mn-cs"/>
              </a:rPr>
              <a:t>/</a:t>
            </a:r>
            <a:r>
              <a:rPr kumimoji="0" lang="en-US" sz="2400" b="0" i="0" strike="noStrike" kern="1200" cap="none" spc="0" normalizeH="0" baseline="0" noProof="0" dirty="0" smtClean="0">
                <a:ln>
                  <a:noFill/>
                </a:ln>
                <a:solidFill>
                  <a:schemeClr val="accent6">
                    <a:lumMod val="75000"/>
                  </a:schemeClr>
                </a:solidFill>
                <a:effectLst/>
                <a:uLnTx/>
                <a:uFillTx/>
                <a:latin typeface="+mn-lt"/>
                <a:ea typeface="+mn-ea"/>
                <a:cs typeface="+mn-cs"/>
              </a:rPr>
              <a:t>b</a:t>
            </a:r>
            <a:r>
              <a:rPr kumimoji="0" lang="en-US" sz="2400" b="0" i="0" strike="noStrike" kern="1200" cap="none" spc="0" normalizeH="0" baseline="0" noProof="0" dirty="0" smtClean="0">
                <a:ln>
                  <a:noFill/>
                </a:ln>
                <a:solidFill>
                  <a:schemeClr val="bg1"/>
                </a:solidFill>
                <a:effectLst/>
                <a:uLnTx/>
                <a:uFillTx/>
                <a:latin typeface="+mn-lt"/>
                <a:ea typeface="+mn-ea"/>
                <a:cs typeface="+mn-cs"/>
              </a:rPr>
              <a:t>/</a:t>
            </a:r>
            <a:endParaRPr kumimoji="0" lang="en-US" sz="2400" b="0" i="0" strike="noStrike" kern="1200" cap="none" spc="0" normalizeH="0" baseline="0" noProof="0" dirty="0">
              <a:ln>
                <a:noFill/>
              </a:ln>
              <a:solidFill>
                <a:schemeClr val="bg1"/>
              </a:solidFill>
              <a:effectLst/>
              <a:uLnTx/>
              <a:uFillTx/>
              <a:latin typeface="+mn-lt"/>
              <a:ea typeface="+mn-ea"/>
              <a:cs typeface="+mn-cs"/>
            </a:endParaRPr>
          </a:p>
        </p:txBody>
      </p:sp>
      <p:sp>
        <p:nvSpPr>
          <p:cNvPr id="57" name="Rounded Rectangle 56"/>
          <p:cNvSpPr/>
          <p:nvPr/>
        </p:nvSpPr>
        <p:spPr>
          <a:xfrm>
            <a:off x="14478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58" name="Rounded Rectangle 57"/>
          <p:cNvSpPr/>
          <p:nvPr/>
        </p:nvSpPr>
        <p:spPr>
          <a:xfrm>
            <a:off x="19812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59" name="Rounded Rectangle 58"/>
          <p:cNvSpPr/>
          <p:nvPr/>
        </p:nvSpPr>
        <p:spPr>
          <a:xfrm>
            <a:off x="25146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0" name="Rounded Rectangle 59"/>
          <p:cNvSpPr/>
          <p:nvPr/>
        </p:nvSpPr>
        <p:spPr>
          <a:xfrm>
            <a:off x="3048000" y="2542029"/>
            <a:ext cx="457200" cy="381000"/>
          </a:xfrm>
          <a:prstGeom prst="roundRect">
            <a:avLst>
              <a:gd name="adj" fmla="val 16336"/>
            </a:avLst>
          </a:prstGeom>
          <a:ln/>
        </p:spPr>
        <p:style>
          <a:lnRef idx="1">
            <a:schemeClr val="dk1"/>
          </a:lnRef>
          <a:fillRef idx="2">
            <a:schemeClr val="dk1"/>
          </a:fillRef>
          <a:effectRef idx="1">
            <a:schemeClr val="dk1"/>
          </a:effectRef>
          <a:fontRef idx="minor">
            <a:schemeClr val="dk1"/>
          </a:fontRef>
        </p:style>
        <p:txBody>
          <a:bodyPr rtlCol="0" anchor="b"/>
          <a:lstStyle/>
          <a:p>
            <a:pPr algn="r"/>
            <a:endParaRPr lang="en-US" sz="2800" b="1" dirty="0">
              <a:solidFill>
                <a:schemeClr val="bg1"/>
              </a:solidFill>
            </a:endParaRPr>
          </a:p>
        </p:txBody>
      </p:sp>
      <p:sp>
        <p:nvSpPr>
          <p:cNvPr id="61" name="Rounded Rectangle 60"/>
          <p:cNvSpPr/>
          <p:nvPr/>
        </p:nvSpPr>
        <p:spPr>
          <a:xfrm>
            <a:off x="35814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2" name="Rounded Rectangle 61"/>
          <p:cNvSpPr/>
          <p:nvPr/>
        </p:nvSpPr>
        <p:spPr>
          <a:xfrm>
            <a:off x="41148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3" name="Rounded Rectangle 62"/>
          <p:cNvSpPr/>
          <p:nvPr/>
        </p:nvSpPr>
        <p:spPr>
          <a:xfrm>
            <a:off x="46482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4" name="Rounded Rectangle 63"/>
          <p:cNvSpPr/>
          <p:nvPr/>
        </p:nvSpPr>
        <p:spPr>
          <a:xfrm>
            <a:off x="51816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5" name="Rounded Rectangle 64"/>
          <p:cNvSpPr/>
          <p:nvPr/>
        </p:nvSpPr>
        <p:spPr>
          <a:xfrm>
            <a:off x="57150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6" name="Rounded Rectangle 65"/>
          <p:cNvSpPr/>
          <p:nvPr/>
        </p:nvSpPr>
        <p:spPr>
          <a:xfrm>
            <a:off x="62484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7" name="Rounded Rectangle 66"/>
          <p:cNvSpPr/>
          <p:nvPr/>
        </p:nvSpPr>
        <p:spPr>
          <a:xfrm>
            <a:off x="67818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8" name="Rounded Rectangle 67"/>
          <p:cNvSpPr/>
          <p:nvPr/>
        </p:nvSpPr>
        <p:spPr>
          <a:xfrm>
            <a:off x="73152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9" name="Rounded Rectangle 68"/>
          <p:cNvSpPr/>
          <p:nvPr/>
        </p:nvSpPr>
        <p:spPr>
          <a:xfrm>
            <a:off x="78486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70" name="Rounded Rectangle 69"/>
          <p:cNvSpPr/>
          <p:nvPr/>
        </p:nvSpPr>
        <p:spPr>
          <a:xfrm>
            <a:off x="83820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74" name="Left Brace 73"/>
          <p:cNvSpPr/>
          <p:nvPr/>
        </p:nvSpPr>
        <p:spPr>
          <a:xfrm>
            <a:off x="1066800" y="838200"/>
            <a:ext cx="228600" cy="1600200"/>
          </a:xfrm>
          <a:prstGeom prst="leftBrace">
            <a:avLst/>
          </a:prstGeom>
          <a:ln w="38100" cmpd="sng">
            <a:prstDash val="solid"/>
          </a:ln>
        </p:spPr>
        <p:style>
          <a:lnRef idx="2">
            <a:schemeClr val="accent3"/>
          </a:lnRef>
          <a:fillRef idx="0">
            <a:schemeClr val="accent3"/>
          </a:fillRef>
          <a:effectRef idx="1">
            <a:schemeClr val="accent3"/>
          </a:effectRef>
          <a:fontRef idx="minor">
            <a:schemeClr val="tx1"/>
          </a:fontRef>
        </p:style>
        <p:txBody>
          <a:bodyPr rtlCol="0" anchor="ctr"/>
          <a:lstStyle/>
          <a:p>
            <a:pPr algn="ctr"/>
            <a:endParaRPr lang="en-US"/>
          </a:p>
        </p:txBody>
      </p:sp>
      <p:sp>
        <p:nvSpPr>
          <p:cNvPr id="75" name="Left Brace 74"/>
          <p:cNvSpPr/>
          <p:nvPr/>
        </p:nvSpPr>
        <p:spPr>
          <a:xfrm>
            <a:off x="1066800" y="2542029"/>
            <a:ext cx="228600" cy="381000"/>
          </a:xfrm>
          <a:prstGeom prst="leftBrace">
            <a:avLst/>
          </a:prstGeom>
          <a:ln w="38100" cmpd="sng">
            <a:prstDash val="solid"/>
          </a:ln>
        </p:spPr>
        <p:style>
          <a:lnRef idx="2">
            <a:schemeClr val="accent3"/>
          </a:lnRef>
          <a:fillRef idx="0">
            <a:schemeClr val="accent3"/>
          </a:fillRef>
          <a:effectRef idx="1">
            <a:schemeClr val="accent3"/>
          </a:effectRef>
          <a:fontRef idx="minor">
            <a:schemeClr val="tx1"/>
          </a:fontRef>
        </p:style>
        <p:txBody>
          <a:bodyPr rtlCol="0" anchor="ctr"/>
          <a:lstStyle/>
          <a:p>
            <a:pPr algn="ctr"/>
            <a:endParaRPr lang="en-US"/>
          </a:p>
        </p:txBody>
      </p:sp>
      <p:sp>
        <p:nvSpPr>
          <p:cNvPr id="76" name="TextBox 75"/>
          <p:cNvSpPr txBox="1"/>
          <p:nvPr/>
        </p:nvSpPr>
        <p:spPr>
          <a:xfrm>
            <a:off x="258013" y="1066800"/>
            <a:ext cx="884987" cy="1077218"/>
          </a:xfrm>
          <a:prstGeom prst="rect">
            <a:avLst/>
          </a:prstGeom>
          <a:noFill/>
        </p:spPr>
        <p:txBody>
          <a:bodyPr wrap="none" rtlCol="0">
            <a:spAutoFit/>
          </a:bodyPr>
          <a:lstStyle/>
          <a:p>
            <a:pPr algn="ctr"/>
            <a:r>
              <a:rPr lang="en-US" sz="1600" dirty="0" smtClean="0"/>
              <a:t>Backend</a:t>
            </a:r>
            <a:br>
              <a:rPr lang="en-US" sz="1600" dirty="0" smtClean="0"/>
            </a:br>
            <a:r>
              <a:rPr lang="en-US" sz="1600" dirty="0" smtClean="0"/>
              <a:t>Naming</a:t>
            </a:r>
          </a:p>
          <a:p>
            <a:pPr algn="ctr"/>
            <a:r>
              <a:rPr lang="en-US" sz="1600" dirty="0" smtClean="0"/>
              <a:t>Routing</a:t>
            </a:r>
            <a:br>
              <a:rPr lang="en-US" sz="1600" dirty="0" smtClean="0"/>
            </a:br>
            <a:r>
              <a:rPr lang="en-US" sz="1600" dirty="0" smtClean="0"/>
              <a:t>Fabric</a:t>
            </a:r>
            <a:endParaRPr lang="en-US" sz="1600" dirty="0"/>
          </a:p>
        </p:txBody>
      </p:sp>
      <p:sp>
        <p:nvSpPr>
          <p:cNvPr id="77" name="TextBox 76"/>
          <p:cNvSpPr txBox="1"/>
          <p:nvPr/>
        </p:nvSpPr>
        <p:spPr>
          <a:xfrm>
            <a:off x="152400" y="2414454"/>
            <a:ext cx="1069357" cy="584775"/>
          </a:xfrm>
          <a:prstGeom prst="rect">
            <a:avLst/>
          </a:prstGeom>
          <a:noFill/>
        </p:spPr>
        <p:txBody>
          <a:bodyPr wrap="square" rtlCol="0">
            <a:spAutoFit/>
          </a:bodyPr>
          <a:lstStyle/>
          <a:p>
            <a:pPr algn="ctr"/>
            <a:r>
              <a:rPr lang="en-US" sz="1600" dirty="0" smtClean="0"/>
              <a:t>Frontend </a:t>
            </a:r>
            <a:br>
              <a:rPr lang="en-US" sz="1600" dirty="0" smtClean="0"/>
            </a:br>
            <a:r>
              <a:rPr lang="en-US" sz="1600" dirty="0" smtClean="0"/>
              <a:t>Nodes</a:t>
            </a:r>
            <a:endParaRPr lang="en-US" sz="1600" dirty="0"/>
          </a:p>
        </p:txBody>
      </p:sp>
      <p:cxnSp>
        <p:nvCxnSpPr>
          <p:cNvPr id="21" name="Shape 93"/>
          <p:cNvCxnSpPr>
            <a:stCxn id="65" idx="2"/>
            <a:endCxn id="20" idx="0"/>
          </p:cNvCxnSpPr>
          <p:nvPr/>
        </p:nvCxnSpPr>
        <p:spPr>
          <a:xfrm rot="16200000" flipH="1">
            <a:off x="5400431" y="3466197"/>
            <a:ext cx="2858589" cy="1772251"/>
          </a:xfrm>
          <a:prstGeom prst="straightConnector1">
            <a:avLst/>
          </a:prstGeom>
          <a:ln w="76200" cap="rnd" cmpd="sng">
            <a:solidFill>
              <a:schemeClr val="accent1">
                <a:lumMod val="60000"/>
                <a:lumOff val="40000"/>
              </a:schemeClr>
            </a:solidFill>
            <a:headEnd type="triangle" w="sm" len="med"/>
            <a:tailEnd type="none" w="sm" len="med"/>
          </a:ln>
          <a:effectLst>
            <a:outerShdw blurRad="50800" dist="38100" dir="2700000" algn="tl" rotWithShape="0">
              <a:prstClr val="black">
                <a:alpha val="40000"/>
              </a:prstClr>
            </a:outerShdw>
          </a:effectLst>
        </p:spPr>
        <p:style>
          <a:lnRef idx="3">
            <a:schemeClr val="accent6"/>
          </a:lnRef>
          <a:fillRef idx="0">
            <a:schemeClr val="accent6"/>
          </a:fillRef>
          <a:effectRef idx="2">
            <a:schemeClr val="accent6"/>
          </a:effectRef>
          <a:fontRef idx="minor">
            <a:schemeClr val="tx1"/>
          </a:fontRef>
        </p:style>
      </p:cxnSp>
      <p:grpSp>
        <p:nvGrpSpPr>
          <p:cNvPr id="19" name="Group 113"/>
          <p:cNvGrpSpPr/>
          <p:nvPr/>
        </p:nvGrpSpPr>
        <p:grpSpPr>
          <a:xfrm>
            <a:off x="6400800" y="3048000"/>
            <a:ext cx="1676400" cy="2514600"/>
            <a:chOff x="4724400" y="3810000"/>
            <a:chExt cx="1676400" cy="2514600"/>
          </a:xfrm>
        </p:grpSpPr>
        <p:cxnSp>
          <p:nvCxnSpPr>
            <p:cNvPr id="110" name="Straight Arrow Connector 109"/>
            <p:cNvCxnSpPr/>
            <p:nvPr/>
          </p:nvCxnSpPr>
          <p:spPr>
            <a:xfrm rot="16200000" flipH="1">
              <a:off x="4305300" y="4229100"/>
              <a:ext cx="2514600" cy="1676400"/>
            </a:xfrm>
            <a:prstGeom prst="straightConnector1">
              <a:avLst/>
            </a:prstGeom>
            <a:ln>
              <a:solidFill>
                <a:schemeClr val="tx2">
                  <a:lumMod val="60000"/>
                  <a:lumOff val="40000"/>
                </a:schemeClr>
              </a:solidFill>
              <a:tailEnd type="arrow"/>
            </a:ln>
          </p:spPr>
          <p:style>
            <a:lnRef idx="1">
              <a:schemeClr val="accent2"/>
            </a:lnRef>
            <a:fillRef idx="1002">
              <a:schemeClr val="lt2"/>
            </a:fillRef>
            <a:effectRef idx="1">
              <a:schemeClr val="accent2"/>
            </a:effectRef>
            <a:fontRef idx="minor">
              <a:schemeClr val="dk1"/>
            </a:fontRef>
          </p:style>
        </p:cxnSp>
        <p:sp>
          <p:nvSpPr>
            <p:cNvPr id="111" name="Rectangle 110"/>
            <p:cNvSpPr/>
            <p:nvPr/>
          </p:nvSpPr>
          <p:spPr bwMode="auto">
            <a:xfrm>
              <a:off x="5486400" y="5029200"/>
              <a:ext cx="609600" cy="381000"/>
            </a:xfrm>
            <a:prstGeom prst="rect">
              <a:avLst/>
            </a:prstGeom>
            <a:ln>
              <a:solidFill>
                <a:schemeClr val="tx2">
                  <a:lumMod val="60000"/>
                  <a:lumOff val="40000"/>
                </a:schemeClr>
              </a:solidFill>
              <a:headEnd type="none" w="med" len="med"/>
              <a:tailEnd type="none" w="med" len="med"/>
            </a:ln>
          </p:spPr>
          <p:style>
            <a:lnRef idx="1">
              <a:schemeClr val="accent2"/>
            </a:lnRef>
            <a:fillRef idx="1002">
              <a:schemeClr val="l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1600" dirty="0" smtClean="0">
                  <a:solidFill>
                    <a:schemeClr val="bg1"/>
                  </a:solidFill>
                </a:rPr>
                <a:t>Ctrl</a:t>
              </a:r>
            </a:p>
          </p:txBody>
        </p:sp>
      </p:grpSp>
      <p:cxnSp>
        <p:nvCxnSpPr>
          <p:cNvPr id="79" name="Shape 93"/>
          <p:cNvCxnSpPr>
            <a:stCxn id="9" idx="6"/>
            <a:endCxn id="65" idx="0"/>
          </p:cNvCxnSpPr>
          <p:nvPr/>
        </p:nvCxnSpPr>
        <p:spPr>
          <a:xfrm>
            <a:off x="5187053" y="1949072"/>
            <a:ext cx="756547" cy="592957"/>
          </a:xfrm>
          <a:prstGeom prst="curvedConnector2">
            <a:avLst/>
          </a:prstGeom>
          <a:ln w="69850" cap="rnd" cmpd="dbl">
            <a:solidFill>
              <a:schemeClr val="accent6">
                <a:lumMod val="75000"/>
              </a:schemeClr>
            </a:solidFill>
            <a:prstDash val="solid"/>
            <a:headEnd type="none" w="sm" len="med"/>
            <a:tailEnd type="triangle" w="sm" len="med"/>
          </a:ln>
          <a:effectLst>
            <a:outerShdw blurRad="50800" dist="38100" dir="2700000" algn="tl" rotWithShape="0">
              <a:prstClr val="black">
                <a:alpha val="40000"/>
              </a:prstClr>
            </a:outerShdw>
          </a:effectLst>
        </p:spPr>
        <p:style>
          <a:lnRef idx="3">
            <a:schemeClr val="accent6"/>
          </a:lnRef>
          <a:fillRef idx="0">
            <a:schemeClr val="accent6"/>
          </a:fillRef>
          <a:effectRef idx="2">
            <a:schemeClr val="accent6"/>
          </a:effectRef>
          <a:fontRef idx="minor">
            <a:schemeClr val="tx1"/>
          </a:fontRef>
        </p:style>
      </p:cxnSp>
      <p:sp>
        <p:nvSpPr>
          <p:cNvPr id="129" name="Oval 128"/>
          <p:cNvSpPr/>
          <p:nvPr/>
        </p:nvSpPr>
        <p:spPr bwMode="auto">
          <a:xfrm>
            <a:off x="1905000" y="4953000"/>
            <a:ext cx="381000" cy="381000"/>
          </a:xfrm>
          <a:prstGeom prst="ellipse">
            <a:avLst/>
          </a:prstGeom>
          <a:noFill/>
          <a:ln>
            <a:solidFill>
              <a:schemeClr val="tx1"/>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smtClean="0">
                <a:solidFill>
                  <a:srgbClr val="FFFFFF"/>
                </a:solidFill>
              </a:rPr>
              <a:t>1</a:t>
            </a:r>
          </a:p>
        </p:txBody>
      </p:sp>
      <p:sp>
        <p:nvSpPr>
          <p:cNvPr id="130" name="Oval 129"/>
          <p:cNvSpPr/>
          <p:nvPr/>
        </p:nvSpPr>
        <p:spPr bwMode="auto">
          <a:xfrm>
            <a:off x="5181600" y="2971800"/>
            <a:ext cx="381000" cy="381000"/>
          </a:xfrm>
          <a:prstGeom prst="ellipse">
            <a:avLst/>
          </a:prstGeom>
          <a:noFill/>
          <a:ln>
            <a:solidFill>
              <a:schemeClr val="tx1"/>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smtClean="0">
                <a:solidFill>
                  <a:srgbClr val="FFFFFF"/>
                </a:solidFill>
              </a:rPr>
              <a:t>2</a:t>
            </a:r>
          </a:p>
        </p:txBody>
      </p:sp>
      <p:sp>
        <p:nvSpPr>
          <p:cNvPr id="131" name="Oval 130"/>
          <p:cNvSpPr/>
          <p:nvPr/>
        </p:nvSpPr>
        <p:spPr bwMode="auto">
          <a:xfrm>
            <a:off x="7543800" y="3733800"/>
            <a:ext cx="381000" cy="381000"/>
          </a:xfrm>
          <a:prstGeom prst="ellipse">
            <a:avLst/>
          </a:prstGeom>
          <a:noFill/>
          <a:ln>
            <a:solidFill>
              <a:schemeClr val="tx1"/>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smtClean="0">
                <a:solidFill>
                  <a:srgbClr val="FFFFFF"/>
                </a:solidFill>
              </a:rPr>
              <a:t>3</a:t>
            </a:r>
          </a:p>
        </p:txBody>
      </p:sp>
      <p:sp>
        <p:nvSpPr>
          <p:cNvPr id="132" name="Oval 131"/>
          <p:cNvSpPr/>
          <p:nvPr/>
        </p:nvSpPr>
        <p:spPr bwMode="auto">
          <a:xfrm>
            <a:off x="6248400" y="5943600"/>
            <a:ext cx="381000" cy="381000"/>
          </a:xfrm>
          <a:prstGeom prst="ellipse">
            <a:avLst/>
          </a:prstGeom>
          <a:noFill/>
          <a:ln>
            <a:solidFill>
              <a:schemeClr val="tx1"/>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smtClean="0">
                <a:solidFill>
                  <a:srgbClr val="FFFFFF"/>
                </a:solidFill>
              </a:rPr>
              <a:t>4</a:t>
            </a:r>
          </a:p>
        </p:txBody>
      </p:sp>
      <p:grpSp>
        <p:nvGrpSpPr>
          <p:cNvPr id="78" name="Group 77"/>
          <p:cNvGrpSpPr/>
          <p:nvPr/>
        </p:nvGrpSpPr>
        <p:grpSpPr>
          <a:xfrm>
            <a:off x="3048000" y="2514600"/>
            <a:ext cx="2957550" cy="3057290"/>
            <a:chOff x="3048000" y="2514600"/>
            <a:chExt cx="2957550" cy="3057290"/>
          </a:xfrm>
        </p:grpSpPr>
        <p:sp>
          <p:nvSpPr>
            <p:cNvPr id="99" name="Freeform 98"/>
            <p:cNvSpPr/>
            <p:nvPr/>
          </p:nvSpPr>
          <p:spPr bwMode="auto">
            <a:xfrm>
              <a:off x="3048000" y="2514600"/>
              <a:ext cx="2957550" cy="3057290"/>
            </a:xfrm>
            <a:custGeom>
              <a:avLst/>
              <a:gdLst>
                <a:gd name="connsiteX0" fmla="*/ 438150 w 2743200"/>
                <a:gd name="connsiteY0" fmla="*/ 3057525 h 3057525"/>
                <a:gd name="connsiteX1" fmla="*/ 0 w 2743200"/>
                <a:gd name="connsiteY1" fmla="*/ 352425 h 3057525"/>
                <a:gd name="connsiteX2" fmla="*/ 0 w 2743200"/>
                <a:gd name="connsiteY2" fmla="*/ 0 h 3057525"/>
                <a:gd name="connsiteX3" fmla="*/ 390525 w 2743200"/>
                <a:gd name="connsiteY3" fmla="*/ 9525 h 3057525"/>
                <a:gd name="connsiteX4" fmla="*/ 2743200 w 2743200"/>
                <a:gd name="connsiteY4" fmla="*/ 1190625 h 3057525"/>
                <a:gd name="connsiteX5" fmla="*/ 419100 w 2743200"/>
                <a:gd name="connsiteY5" fmla="*/ 1190625 h 3057525"/>
                <a:gd name="connsiteX6" fmla="*/ 438150 w 2743200"/>
                <a:gd name="connsiteY6" fmla="*/ 3057525 h 3057525"/>
                <a:gd name="connsiteX0" fmla="*/ 438150 w 2743200"/>
                <a:gd name="connsiteY0" fmla="*/ 3057525 h 3197225"/>
                <a:gd name="connsiteX1" fmla="*/ 0 w 2743200"/>
                <a:gd name="connsiteY1" fmla="*/ 352425 h 3197225"/>
                <a:gd name="connsiteX2" fmla="*/ 0 w 2743200"/>
                <a:gd name="connsiteY2" fmla="*/ 0 h 3197225"/>
                <a:gd name="connsiteX3" fmla="*/ 390525 w 2743200"/>
                <a:gd name="connsiteY3" fmla="*/ 9525 h 3197225"/>
                <a:gd name="connsiteX4" fmla="*/ 2743200 w 2743200"/>
                <a:gd name="connsiteY4" fmla="*/ 1190625 h 3197225"/>
                <a:gd name="connsiteX5" fmla="*/ 419100 w 2743200"/>
                <a:gd name="connsiteY5" fmla="*/ 1190625 h 3197225"/>
                <a:gd name="connsiteX6" fmla="*/ 438150 w 2743200"/>
                <a:gd name="connsiteY6" fmla="*/ 3057525 h 3197225"/>
                <a:gd name="connsiteX0" fmla="*/ 438150 w 2743200"/>
                <a:gd name="connsiteY0" fmla="*/ 3057525 h 3197225"/>
                <a:gd name="connsiteX1" fmla="*/ 0 w 2743200"/>
                <a:gd name="connsiteY1" fmla="*/ 352425 h 3197225"/>
                <a:gd name="connsiteX2" fmla="*/ 0 w 2743200"/>
                <a:gd name="connsiteY2" fmla="*/ 0 h 3197225"/>
                <a:gd name="connsiteX3" fmla="*/ 390525 w 2743200"/>
                <a:gd name="connsiteY3" fmla="*/ 9525 h 3197225"/>
                <a:gd name="connsiteX4" fmla="*/ 2743200 w 2743200"/>
                <a:gd name="connsiteY4" fmla="*/ 1190625 h 3197225"/>
                <a:gd name="connsiteX5" fmla="*/ 495300 w 2743200"/>
                <a:gd name="connsiteY5" fmla="*/ 1266825 h 3197225"/>
                <a:gd name="connsiteX6" fmla="*/ 438150 w 2743200"/>
                <a:gd name="connsiteY6" fmla="*/ 3057525 h 3197225"/>
                <a:gd name="connsiteX0" fmla="*/ 438150 w 2743200"/>
                <a:gd name="connsiteY0" fmla="*/ 3057525 h 3197225"/>
                <a:gd name="connsiteX1" fmla="*/ 0 w 2743200"/>
                <a:gd name="connsiteY1" fmla="*/ 352425 h 3197225"/>
                <a:gd name="connsiteX2" fmla="*/ 0 w 2743200"/>
                <a:gd name="connsiteY2" fmla="*/ 0 h 3197225"/>
                <a:gd name="connsiteX3" fmla="*/ 390525 w 2743200"/>
                <a:gd name="connsiteY3" fmla="*/ 9525 h 3197225"/>
                <a:gd name="connsiteX4" fmla="*/ 2743200 w 2743200"/>
                <a:gd name="connsiteY4" fmla="*/ 1190625 h 3197225"/>
                <a:gd name="connsiteX5" fmla="*/ 495300 w 2743200"/>
                <a:gd name="connsiteY5" fmla="*/ 1266825 h 3197225"/>
                <a:gd name="connsiteX6" fmla="*/ 438150 w 2743200"/>
                <a:gd name="connsiteY6" fmla="*/ 3057525 h 3197225"/>
                <a:gd name="connsiteX0" fmla="*/ 438150 w 2743200"/>
                <a:gd name="connsiteY0" fmla="*/ 3057525 h 3197225"/>
                <a:gd name="connsiteX1" fmla="*/ 0 w 2743200"/>
                <a:gd name="connsiteY1" fmla="*/ 352425 h 3197225"/>
                <a:gd name="connsiteX2" fmla="*/ 0 w 2743200"/>
                <a:gd name="connsiteY2" fmla="*/ 0 h 3197225"/>
                <a:gd name="connsiteX3" fmla="*/ 390525 w 2743200"/>
                <a:gd name="connsiteY3" fmla="*/ 9525 h 3197225"/>
                <a:gd name="connsiteX4" fmla="*/ 2743200 w 2743200"/>
                <a:gd name="connsiteY4" fmla="*/ 1190625 h 3197225"/>
                <a:gd name="connsiteX5" fmla="*/ 495300 w 2743200"/>
                <a:gd name="connsiteY5" fmla="*/ 1266825 h 3197225"/>
                <a:gd name="connsiteX6" fmla="*/ 438150 w 2743200"/>
                <a:gd name="connsiteY6" fmla="*/ 3057525 h 3197225"/>
                <a:gd name="connsiteX0" fmla="*/ 438150 w 2743200"/>
                <a:gd name="connsiteY0" fmla="*/ 3057525 h 3197225"/>
                <a:gd name="connsiteX1" fmla="*/ 0 w 2743200"/>
                <a:gd name="connsiteY1" fmla="*/ 352425 h 3197225"/>
                <a:gd name="connsiteX2" fmla="*/ 0 w 2743200"/>
                <a:gd name="connsiteY2" fmla="*/ 0 h 3197225"/>
                <a:gd name="connsiteX3" fmla="*/ 390525 w 2743200"/>
                <a:gd name="connsiteY3" fmla="*/ 9525 h 3197225"/>
                <a:gd name="connsiteX4" fmla="*/ 2743200 w 2743200"/>
                <a:gd name="connsiteY4" fmla="*/ 1190625 h 3197225"/>
                <a:gd name="connsiteX5" fmla="*/ 495300 w 2743200"/>
                <a:gd name="connsiteY5" fmla="*/ 1266825 h 3197225"/>
                <a:gd name="connsiteX6" fmla="*/ 438150 w 2743200"/>
                <a:gd name="connsiteY6" fmla="*/ 3057525 h 3197225"/>
                <a:gd name="connsiteX0" fmla="*/ 438150 w 2760662"/>
                <a:gd name="connsiteY0" fmla="*/ 3057525 h 3197225"/>
                <a:gd name="connsiteX1" fmla="*/ 0 w 2760662"/>
                <a:gd name="connsiteY1" fmla="*/ 352425 h 3197225"/>
                <a:gd name="connsiteX2" fmla="*/ 0 w 2760662"/>
                <a:gd name="connsiteY2" fmla="*/ 0 h 3197225"/>
                <a:gd name="connsiteX3" fmla="*/ 390525 w 2760662"/>
                <a:gd name="connsiteY3" fmla="*/ 9525 h 3197225"/>
                <a:gd name="connsiteX4" fmla="*/ 2743200 w 2760662"/>
                <a:gd name="connsiteY4" fmla="*/ 1190625 h 3197225"/>
                <a:gd name="connsiteX5" fmla="*/ 495300 w 2760662"/>
                <a:gd name="connsiteY5" fmla="*/ 1266825 h 3197225"/>
                <a:gd name="connsiteX6" fmla="*/ 438150 w 2760662"/>
                <a:gd name="connsiteY6" fmla="*/ 3057525 h 3197225"/>
                <a:gd name="connsiteX0" fmla="*/ 438150 w 2743200"/>
                <a:gd name="connsiteY0" fmla="*/ 3057525 h 3197225"/>
                <a:gd name="connsiteX1" fmla="*/ 0 w 2743200"/>
                <a:gd name="connsiteY1" fmla="*/ 352425 h 3197225"/>
                <a:gd name="connsiteX2" fmla="*/ 0 w 2743200"/>
                <a:gd name="connsiteY2" fmla="*/ 0 h 3197225"/>
                <a:gd name="connsiteX3" fmla="*/ 390525 w 2743200"/>
                <a:gd name="connsiteY3" fmla="*/ 9525 h 3197225"/>
                <a:gd name="connsiteX4" fmla="*/ 2743200 w 2743200"/>
                <a:gd name="connsiteY4" fmla="*/ 1190625 h 3197225"/>
                <a:gd name="connsiteX5" fmla="*/ 495300 w 2743200"/>
                <a:gd name="connsiteY5" fmla="*/ 1266825 h 3197225"/>
                <a:gd name="connsiteX6" fmla="*/ 438150 w 2743200"/>
                <a:gd name="connsiteY6" fmla="*/ 3057525 h 3197225"/>
                <a:gd name="connsiteX0" fmla="*/ 438150 w 2743200"/>
                <a:gd name="connsiteY0" fmla="*/ 3057525 h 3197225"/>
                <a:gd name="connsiteX1" fmla="*/ 0 w 2743200"/>
                <a:gd name="connsiteY1" fmla="*/ 352425 h 3197225"/>
                <a:gd name="connsiteX2" fmla="*/ 0 w 2743200"/>
                <a:gd name="connsiteY2" fmla="*/ 0 h 3197225"/>
                <a:gd name="connsiteX3" fmla="*/ 390525 w 2743200"/>
                <a:gd name="connsiteY3" fmla="*/ 9525 h 3197225"/>
                <a:gd name="connsiteX4" fmla="*/ 2743200 w 2743200"/>
                <a:gd name="connsiteY4" fmla="*/ 1190625 h 3197225"/>
                <a:gd name="connsiteX5" fmla="*/ 495300 w 2743200"/>
                <a:gd name="connsiteY5" fmla="*/ 1266825 h 3197225"/>
                <a:gd name="connsiteX6" fmla="*/ 438150 w 2743200"/>
                <a:gd name="connsiteY6" fmla="*/ 3057525 h 3197225"/>
                <a:gd name="connsiteX0" fmla="*/ 438150 w 2743200"/>
                <a:gd name="connsiteY0" fmla="*/ 3057525 h 3197225"/>
                <a:gd name="connsiteX1" fmla="*/ 0 w 2743200"/>
                <a:gd name="connsiteY1" fmla="*/ 352425 h 3197225"/>
                <a:gd name="connsiteX2" fmla="*/ 0 w 2743200"/>
                <a:gd name="connsiteY2" fmla="*/ 0 h 3197225"/>
                <a:gd name="connsiteX3" fmla="*/ 390525 w 2743200"/>
                <a:gd name="connsiteY3" fmla="*/ 9525 h 3197225"/>
                <a:gd name="connsiteX4" fmla="*/ 2743200 w 2743200"/>
                <a:gd name="connsiteY4" fmla="*/ 1190625 h 3197225"/>
                <a:gd name="connsiteX5" fmla="*/ 495300 w 2743200"/>
                <a:gd name="connsiteY5" fmla="*/ 1266825 h 3197225"/>
                <a:gd name="connsiteX6" fmla="*/ 438150 w 2743200"/>
                <a:gd name="connsiteY6" fmla="*/ 3057525 h 3197225"/>
                <a:gd name="connsiteX0" fmla="*/ 438150 w 2743200"/>
                <a:gd name="connsiteY0" fmla="*/ 3057525 h 3197225"/>
                <a:gd name="connsiteX1" fmla="*/ 0 w 2743200"/>
                <a:gd name="connsiteY1" fmla="*/ 352425 h 3197225"/>
                <a:gd name="connsiteX2" fmla="*/ 0 w 2743200"/>
                <a:gd name="connsiteY2" fmla="*/ 0 h 3197225"/>
                <a:gd name="connsiteX3" fmla="*/ 390525 w 2743200"/>
                <a:gd name="connsiteY3" fmla="*/ 9525 h 3197225"/>
                <a:gd name="connsiteX4" fmla="*/ 2743200 w 2743200"/>
                <a:gd name="connsiteY4" fmla="*/ 1190625 h 3197225"/>
                <a:gd name="connsiteX5" fmla="*/ 2639827 w 2743200"/>
                <a:gd name="connsiteY5" fmla="*/ 1194657 h 3197225"/>
                <a:gd name="connsiteX6" fmla="*/ 495300 w 2743200"/>
                <a:gd name="connsiteY6" fmla="*/ 1266825 h 3197225"/>
                <a:gd name="connsiteX7" fmla="*/ 438150 w 2743200"/>
                <a:gd name="connsiteY7" fmla="*/ 3057525 h 3197225"/>
                <a:gd name="connsiteX0" fmla="*/ 438150 w 2743200"/>
                <a:gd name="connsiteY0" fmla="*/ 3057525 h 3197225"/>
                <a:gd name="connsiteX1" fmla="*/ 0 w 2743200"/>
                <a:gd name="connsiteY1" fmla="*/ 352425 h 3197225"/>
                <a:gd name="connsiteX2" fmla="*/ 0 w 2743200"/>
                <a:gd name="connsiteY2" fmla="*/ 0 h 3197225"/>
                <a:gd name="connsiteX3" fmla="*/ 390525 w 2743200"/>
                <a:gd name="connsiteY3" fmla="*/ 9525 h 3197225"/>
                <a:gd name="connsiteX4" fmla="*/ 2743200 w 2743200"/>
                <a:gd name="connsiteY4" fmla="*/ 1190625 h 3197225"/>
                <a:gd name="connsiteX5" fmla="*/ 2639827 w 2743200"/>
                <a:gd name="connsiteY5" fmla="*/ 1194657 h 3197225"/>
                <a:gd name="connsiteX6" fmla="*/ 495300 w 2743200"/>
                <a:gd name="connsiteY6" fmla="*/ 1266825 h 3197225"/>
                <a:gd name="connsiteX7" fmla="*/ 438150 w 2743200"/>
                <a:gd name="connsiteY7" fmla="*/ 3057525 h 3197225"/>
                <a:gd name="connsiteX0" fmla="*/ 438150 w 2743200"/>
                <a:gd name="connsiteY0" fmla="*/ 3057525 h 3197225"/>
                <a:gd name="connsiteX1" fmla="*/ 0 w 2743200"/>
                <a:gd name="connsiteY1" fmla="*/ 352425 h 3197225"/>
                <a:gd name="connsiteX2" fmla="*/ 0 w 2743200"/>
                <a:gd name="connsiteY2" fmla="*/ 0 h 3197225"/>
                <a:gd name="connsiteX3" fmla="*/ 390525 w 2743200"/>
                <a:gd name="connsiteY3" fmla="*/ 9525 h 3197225"/>
                <a:gd name="connsiteX4" fmla="*/ 2743200 w 2743200"/>
                <a:gd name="connsiteY4" fmla="*/ 1190625 h 3197225"/>
                <a:gd name="connsiteX5" fmla="*/ 2563627 w 2743200"/>
                <a:gd name="connsiteY5" fmla="*/ 1194657 h 3197225"/>
                <a:gd name="connsiteX6" fmla="*/ 495300 w 2743200"/>
                <a:gd name="connsiteY6" fmla="*/ 1266825 h 3197225"/>
                <a:gd name="connsiteX7" fmla="*/ 438150 w 2743200"/>
                <a:gd name="connsiteY7" fmla="*/ 3057525 h 3197225"/>
                <a:gd name="connsiteX0" fmla="*/ 438150 w 2900401"/>
                <a:gd name="connsiteY0" fmla="*/ 3057525 h 3197225"/>
                <a:gd name="connsiteX1" fmla="*/ 0 w 2900401"/>
                <a:gd name="connsiteY1" fmla="*/ 352425 h 3197225"/>
                <a:gd name="connsiteX2" fmla="*/ 0 w 2900401"/>
                <a:gd name="connsiteY2" fmla="*/ 0 h 3197225"/>
                <a:gd name="connsiteX3" fmla="*/ 390525 w 2900401"/>
                <a:gd name="connsiteY3" fmla="*/ 9525 h 3197225"/>
                <a:gd name="connsiteX4" fmla="*/ 2743200 w 2900401"/>
                <a:gd name="connsiteY4" fmla="*/ 1190625 h 3197225"/>
                <a:gd name="connsiteX5" fmla="*/ 2563627 w 2900401"/>
                <a:gd name="connsiteY5" fmla="*/ 1194657 h 3197225"/>
                <a:gd name="connsiteX6" fmla="*/ 2555680 w 2900401"/>
                <a:gd name="connsiteY6" fmla="*/ 1194657 h 3197225"/>
                <a:gd name="connsiteX7" fmla="*/ 495300 w 2900401"/>
                <a:gd name="connsiteY7" fmla="*/ 1266825 h 3197225"/>
                <a:gd name="connsiteX8" fmla="*/ 438150 w 2900401"/>
                <a:gd name="connsiteY8" fmla="*/ 3057525 h 3197225"/>
                <a:gd name="connsiteX0" fmla="*/ 438150 w 2900401"/>
                <a:gd name="connsiteY0" fmla="*/ 3057525 h 3197225"/>
                <a:gd name="connsiteX1" fmla="*/ 0 w 2900401"/>
                <a:gd name="connsiteY1" fmla="*/ 352425 h 3197225"/>
                <a:gd name="connsiteX2" fmla="*/ 0 w 2900401"/>
                <a:gd name="connsiteY2" fmla="*/ 0 h 3197225"/>
                <a:gd name="connsiteX3" fmla="*/ 390525 w 2900401"/>
                <a:gd name="connsiteY3" fmla="*/ 9525 h 3197225"/>
                <a:gd name="connsiteX4" fmla="*/ 2743200 w 2900401"/>
                <a:gd name="connsiteY4" fmla="*/ 1190625 h 3197225"/>
                <a:gd name="connsiteX5" fmla="*/ 2563627 w 2900401"/>
                <a:gd name="connsiteY5" fmla="*/ 1194657 h 3197225"/>
                <a:gd name="connsiteX6" fmla="*/ 2555680 w 2900401"/>
                <a:gd name="connsiteY6" fmla="*/ 1194657 h 3197225"/>
                <a:gd name="connsiteX7" fmla="*/ 495300 w 2900401"/>
                <a:gd name="connsiteY7" fmla="*/ 1266825 h 3197225"/>
                <a:gd name="connsiteX8" fmla="*/ 438150 w 2900401"/>
                <a:gd name="connsiteY8" fmla="*/ 3057525 h 3197225"/>
                <a:gd name="connsiteX0" fmla="*/ 438150 w 2900401"/>
                <a:gd name="connsiteY0" fmla="*/ 3057525 h 3197225"/>
                <a:gd name="connsiteX1" fmla="*/ 0 w 2900401"/>
                <a:gd name="connsiteY1" fmla="*/ 352425 h 3197225"/>
                <a:gd name="connsiteX2" fmla="*/ 0 w 2900401"/>
                <a:gd name="connsiteY2" fmla="*/ 0 h 3197225"/>
                <a:gd name="connsiteX3" fmla="*/ 390525 w 2900401"/>
                <a:gd name="connsiteY3" fmla="*/ 9525 h 3197225"/>
                <a:gd name="connsiteX4" fmla="*/ 2743200 w 2900401"/>
                <a:gd name="connsiteY4" fmla="*/ 1190625 h 3197225"/>
                <a:gd name="connsiteX5" fmla="*/ 2563627 w 2900401"/>
                <a:gd name="connsiteY5" fmla="*/ 1194657 h 3197225"/>
                <a:gd name="connsiteX6" fmla="*/ 2555680 w 2900401"/>
                <a:gd name="connsiteY6" fmla="*/ 1194657 h 3197225"/>
                <a:gd name="connsiteX7" fmla="*/ 495300 w 2900401"/>
                <a:gd name="connsiteY7" fmla="*/ 1266825 h 3197225"/>
                <a:gd name="connsiteX8" fmla="*/ 438150 w 2900401"/>
                <a:gd name="connsiteY8" fmla="*/ 3057525 h 3197225"/>
                <a:gd name="connsiteX0" fmla="*/ 438150 w 2900401"/>
                <a:gd name="connsiteY0" fmla="*/ 3057525 h 3197225"/>
                <a:gd name="connsiteX1" fmla="*/ 0 w 2900401"/>
                <a:gd name="connsiteY1" fmla="*/ 352425 h 3197225"/>
                <a:gd name="connsiteX2" fmla="*/ 0 w 2900401"/>
                <a:gd name="connsiteY2" fmla="*/ 0 h 3197225"/>
                <a:gd name="connsiteX3" fmla="*/ 390525 w 2900401"/>
                <a:gd name="connsiteY3" fmla="*/ 9525 h 3197225"/>
                <a:gd name="connsiteX4" fmla="*/ 2743200 w 2900401"/>
                <a:gd name="connsiteY4" fmla="*/ 1190625 h 3197225"/>
                <a:gd name="connsiteX5" fmla="*/ 2563627 w 2900401"/>
                <a:gd name="connsiteY5" fmla="*/ 1194657 h 3197225"/>
                <a:gd name="connsiteX6" fmla="*/ 2555680 w 2900401"/>
                <a:gd name="connsiteY6" fmla="*/ 1194657 h 3197225"/>
                <a:gd name="connsiteX7" fmla="*/ 495300 w 2900401"/>
                <a:gd name="connsiteY7" fmla="*/ 1266825 h 3197225"/>
                <a:gd name="connsiteX8" fmla="*/ 438150 w 2900401"/>
                <a:gd name="connsiteY8" fmla="*/ 3057525 h 3197225"/>
                <a:gd name="connsiteX0" fmla="*/ 438150 w 2900401"/>
                <a:gd name="connsiteY0" fmla="*/ 3057525 h 3197225"/>
                <a:gd name="connsiteX1" fmla="*/ 0 w 2900401"/>
                <a:gd name="connsiteY1" fmla="*/ 352425 h 3197225"/>
                <a:gd name="connsiteX2" fmla="*/ 0 w 2900401"/>
                <a:gd name="connsiteY2" fmla="*/ 0 h 3197225"/>
                <a:gd name="connsiteX3" fmla="*/ 390525 w 2900401"/>
                <a:gd name="connsiteY3" fmla="*/ 9525 h 3197225"/>
                <a:gd name="connsiteX4" fmla="*/ 2743200 w 2900401"/>
                <a:gd name="connsiteY4" fmla="*/ 1190625 h 3197225"/>
                <a:gd name="connsiteX5" fmla="*/ 2563627 w 2900401"/>
                <a:gd name="connsiteY5" fmla="*/ 1194657 h 3197225"/>
                <a:gd name="connsiteX6" fmla="*/ 2555680 w 2900401"/>
                <a:gd name="connsiteY6" fmla="*/ 1194657 h 3197225"/>
                <a:gd name="connsiteX7" fmla="*/ 495300 w 2900401"/>
                <a:gd name="connsiteY7" fmla="*/ 1266825 h 3197225"/>
                <a:gd name="connsiteX8" fmla="*/ 438150 w 2900401"/>
                <a:gd name="connsiteY8" fmla="*/ 3057525 h 3197225"/>
                <a:gd name="connsiteX0" fmla="*/ 438150 w 2900401"/>
                <a:gd name="connsiteY0" fmla="*/ 3057525 h 3197225"/>
                <a:gd name="connsiteX1" fmla="*/ 0 w 2900401"/>
                <a:gd name="connsiteY1" fmla="*/ 352425 h 3197225"/>
                <a:gd name="connsiteX2" fmla="*/ 0 w 2900401"/>
                <a:gd name="connsiteY2" fmla="*/ 0 h 3197225"/>
                <a:gd name="connsiteX3" fmla="*/ 390525 w 2900401"/>
                <a:gd name="connsiteY3" fmla="*/ 9525 h 3197225"/>
                <a:gd name="connsiteX4" fmla="*/ 2743200 w 2900401"/>
                <a:gd name="connsiteY4" fmla="*/ 1190625 h 3197225"/>
                <a:gd name="connsiteX5" fmla="*/ 2563627 w 2900401"/>
                <a:gd name="connsiteY5" fmla="*/ 1194657 h 3197225"/>
                <a:gd name="connsiteX6" fmla="*/ 2555680 w 2900401"/>
                <a:gd name="connsiteY6" fmla="*/ 1194657 h 3197225"/>
                <a:gd name="connsiteX7" fmla="*/ 495300 w 2900401"/>
                <a:gd name="connsiteY7" fmla="*/ 1266825 h 3197225"/>
                <a:gd name="connsiteX8" fmla="*/ 438150 w 2900401"/>
                <a:gd name="connsiteY8" fmla="*/ 3057525 h 3197225"/>
                <a:gd name="connsiteX0" fmla="*/ 361950 w 2900401"/>
                <a:gd name="connsiteY0" fmla="*/ 2981325 h 3121025"/>
                <a:gd name="connsiteX1" fmla="*/ 0 w 2900401"/>
                <a:gd name="connsiteY1" fmla="*/ 352425 h 3121025"/>
                <a:gd name="connsiteX2" fmla="*/ 0 w 2900401"/>
                <a:gd name="connsiteY2" fmla="*/ 0 h 3121025"/>
                <a:gd name="connsiteX3" fmla="*/ 390525 w 2900401"/>
                <a:gd name="connsiteY3" fmla="*/ 9525 h 3121025"/>
                <a:gd name="connsiteX4" fmla="*/ 2743200 w 2900401"/>
                <a:gd name="connsiteY4" fmla="*/ 1190625 h 3121025"/>
                <a:gd name="connsiteX5" fmla="*/ 2563627 w 2900401"/>
                <a:gd name="connsiteY5" fmla="*/ 1194657 h 3121025"/>
                <a:gd name="connsiteX6" fmla="*/ 2555680 w 2900401"/>
                <a:gd name="connsiteY6" fmla="*/ 1194657 h 3121025"/>
                <a:gd name="connsiteX7" fmla="*/ 495300 w 2900401"/>
                <a:gd name="connsiteY7" fmla="*/ 1266825 h 3121025"/>
                <a:gd name="connsiteX8" fmla="*/ 361950 w 2900401"/>
                <a:gd name="connsiteY8" fmla="*/ 2981325 h 3121025"/>
                <a:gd name="connsiteX0" fmla="*/ 361950 w 2900401"/>
                <a:gd name="connsiteY0" fmla="*/ 2981325 h 3069602"/>
                <a:gd name="connsiteX1" fmla="*/ 0 w 2900401"/>
                <a:gd name="connsiteY1" fmla="*/ 352425 h 3069602"/>
                <a:gd name="connsiteX2" fmla="*/ 0 w 2900401"/>
                <a:gd name="connsiteY2" fmla="*/ 0 h 3069602"/>
                <a:gd name="connsiteX3" fmla="*/ 390525 w 2900401"/>
                <a:gd name="connsiteY3" fmla="*/ 9525 h 3069602"/>
                <a:gd name="connsiteX4" fmla="*/ 2743200 w 2900401"/>
                <a:gd name="connsiteY4" fmla="*/ 1190625 h 3069602"/>
                <a:gd name="connsiteX5" fmla="*/ 2563627 w 2900401"/>
                <a:gd name="connsiteY5" fmla="*/ 1194657 h 3069602"/>
                <a:gd name="connsiteX6" fmla="*/ 2555680 w 2900401"/>
                <a:gd name="connsiteY6" fmla="*/ 1194657 h 3069602"/>
                <a:gd name="connsiteX7" fmla="*/ 495300 w 2900401"/>
                <a:gd name="connsiteY7" fmla="*/ 1266825 h 3069602"/>
                <a:gd name="connsiteX8" fmla="*/ 361950 w 2900401"/>
                <a:gd name="connsiteY8" fmla="*/ 2981325 h 3069602"/>
                <a:gd name="connsiteX0" fmla="*/ 361950 w 2900401"/>
                <a:gd name="connsiteY0" fmla="*/ 2981325 h 2981325"/>
                <a:gd name="connsiteX1" fmla="*/ 0 w 2900401"/>
                <a:gd name="connsiteY1" fmla="*/ 352425 h 2981325"/>
                <a:gd name="connsiteX2" fmla="*/ 0 w 2900401"/>
                <a:gd name="connsiteY2" fmla="*/ 0 h 2981325"/>
                <a:gd name="connsiteX3" fmla="*/ 390525 w 2900401"/>
                <a:gd name="connsiteY3" fmla="*/ 9525 h 2981325"/>
                <a:gd name="connsiteX4" fmla="*/ 2743200 w 2900401"/>
                <a:gd name="connsiteY4" fmla="*/ 1190625 h 2981325"/>
                <a:gd name="connsiteX5" fmla="*/ 2563627 w 2900401"/>
                <a:gd name="connsiteY5" fmla="*/ 1194657 h 2981325"/>
                <a:gd name="connsiteX6" fmla="*/ 2555680 w 2900401"/>
                <a:gd name="connsiteY6" fmla="*/ 1194657 h 2981325"/>
                <a:gd name="connsiteX7" fmla="*/ 495300 w 2900401"/>
                <a:gd name="connsiteY7" fmla="*/ 1266825 h 2981325"/>
                <a:gd name="connsiteX8" fmla="*/ 361950 w 2900401"/>
                <a:gd name="connsiteY8" fmla="*/ 2981325 h 2981325"/>
                <a:gd name="connsiteX0" fmla="*/ 361950 w 2900401"/>
                <a:gd name="connsiteY0" fmla="*/ 2981325 h 2981325"/>
                <a:gd name="connsiteX1" fmla="*/ 0 w 2900401"/>
                <a:gd name="connsiteY1" fmla="*/ 352425 h 2981325"/>
                <a:gd name="connsiteX2" fmla="*/ 0 w 2900401"/>
                <a:gd name="connsiteY2" fmla="*/ 0 h 2981325"/>
                <a:gd name="connsiteX3" fmla="*/ 390525 w 2900401"/>
                <a:gd name="connsiteY3" fmla="*/ 9525 h 2981325"/>
                <a:gd name="connsiteX4" fmla="*/ 2743200 w 2900401"/>
                <a:gd name="connsiteY4" fmla="*/ 1190625 h 2981325"/>
                <a:gd name="connsiteX5" fmla="*/ 2563627 w 2900401"/>
                <a:gd name="connsiteY5" fmla="*/ 1194657 h 2981325"/>
                <a:gd name="connsiteX6" fmla="*/ 2555680 w 2900401"/>
                <a:gd name="connsiteY6" fmla="*/ 1194657 h 2981325"/>
                <a:gd name="connsiteX7" fmla="*/ 495300 w 2900401"/>
                <a:gd name="connsiteY7" fmla="*/ 1266825 h 2981325"/>
                <a:gd name="connsiteX8" fmla="*/ 361950 w 2900401"/>
                <a:gd name="connsiteY8" fmla="*/ 2981325 h 2981325"/>
                <a:gd name="connsiteX0" fmla="*/ 361950 w 2900401"/>
                <a:gd name="connsiteY0" fmla="*/ 2981325 h 2981325"/>
                <a:gd name="connsiteX1" fmla="*/ 0 w 2900401"/>
                <a:gd name="connsiteY1" fmla="*/ 352425 h 2981325"/>
                <a:gd name="connsiteX2" fmla="*/ 0 w 2900401"/>
                <a:gd name="connsiteY2" fmla="*/ 0 h 2981325"/>
                <a:gd name="connsiteX3" fmla="*/ 390525 w 2900401"/>
                <a:gd name="connsiteY3" fmla="*/ 9525 h 2981325"/>
                <a:gd name="connsiteX4" fmla="*/ 2743200 w 2900401"/>
                <a:gd name="connsiteY4" fmla="*/ 1190625 h 2981325"/>
                <a:gd name="connsiteX5" fmla="*/ 2563627 w 2900401"/>
                <a:gd name="connsiteY5" fmla="*/ 1194657 h 2981325"/>
                <a:gd name="connsiteX6" fmla="*/ 2555680 w 2900401"/>
                <a:gd name="connsiteY6" fmla="*/ 1194657 h 2981325"/>
                <a:gd name="connsiteX7" fmla="*/ 495300 w 2900401"/>
                <a:gd name="connsiteY7" fmla="*/ 1266825 h 2981325"/>
                <a:gd name="connsiteX8" fmla="*/ 361950 w 2900401"/>
                <a:gd name="connsiteY8" fmla="*/ 2981325 h 2981325"/>
                <a:gd name="connsiteX0" fmla="*/ 361950 w 2900401"/>
                <a:gd name="connsiteY0" fmla="*/ 2981558 h 2981558"/>
                <a:gd name="connsiteX1" fmla="*/ 0 w 2900401"/>
                <a:gd name="connsiteY1" fmla="*/ 352658 h 2981558"/>
                <a:gd name="connsiteX2" fmla="*/ 0 w 2900401"/>
                <a:gd name="connsiteY2" fmla="*/ 233 h 2981558"/>
                <a:gd name="connsiteX3" fmla="*/ 8824 w 2900401"/>
                <a:gd name="connsiteY3" fmla="*/ 0 h 2981558"/>
                <a:gd name="connsiteX4" fmla="*/ 390525 w 2900401"/>
                <a:gd name="connsiteY4" fmla="*/ 9758 h 2981558"/>
                <a:gd name="connsiteX5" fmla="*/ 2743200 w 2900401"/>
                <a:gd name="connsiteY5" fmla="*/ 1190858 h 2981558"/>
                <a:gd name="connsiteX6" fmla="*/ 2563627 w 2900401"/>
                <a:gd name="connsiteY6" fmla="*/ 1194890 h 2981558"/>
                <a:gd name="connsiteX7" fmla="*/ 2555680 w 2900401"/>
                <a:gd name="connsiteY7" fmla="*/ 1194890 h 2981558"/>
                <a:gd name="connsiteX8" fmla="*/ 495300 w 2900401"/>
                <a:gd name="connsiteY8" fmla="*/ 1267058 h 2981558"/>
                <a:gd name="connsiteX9" fmla="*/ 361950 w 2900401"/>
                <a:gd name="connsiteY9" fmla="*/ 2981558 h 2981558"/>
                <a:gd name="connsiteX0" fmla="*/ 361950 w 2900401"/>
                <a:gd name="connsiteY0" fmla="*/ 2981558 h 2981558"/>
                <a:gd name="connsiteX1" fmla="*/ 0 w 2900401"/>
                <a:gd name="connsiteY1" fmla="*/ 352658 h 2981558"/>
                <a:gd name="connsiteX2" fmla="*/ 0 w 2900401"/>
                <a:gd name="connsiteY2" fmla="*/ 233 h 2981558"/>
                <a:gd name="connsiteX3" fmla="*/ 8824 w 2900401"/>
                <a:gd name="connsiteY3" fmla="*/ 0 h 2981558"/>
                <a:gd name="connsiteX4" fmla="*/ 390525 w 2900401"/>
                <a:gd name="connsiteY4" fmla="*/ 9758 h 2981558"/>
                <a:gd name="connsiteX5" fmla="*/ 393018 w 2900401"/>
                <a:gd name="connsiteY5" fmla="*/ 5575 h 2981558"/>
                <a:gd name="connsiteX6" fmla="*/ 2743200 w 2900401"/>
                <a:gd name="connsiteY6" fmla="*/ 1190858 h 2981558"/>
                <a:gd name="connsiteX7" fmla="*/ 2563627 w 2900401"/>
                <a:gd name="connsiteY7" fmla="*/ 1194890 h 2981558"/>
                <a:gd name="connsiteX8" fmla="*/ 2555680 w 2900401"/>
                <a:gd name="connsiteY8" fmla="*/ 1194890 h 2981558"/>
                <a:gd name="connsiteX9" fmla="*/ 495300 w 2900401"/>
                <a:gd name="connsiteY9" fmla="*/ 1267058 h 2981558"/>
                <a:gd name="connsiteX10" fmla="*/ 361950 w 2900401"/>
                <a:gd name="connsiteY10" fmla="*/ 2981558 h 2981558"/>
                <a:gd name="connsiteX0" fmla="*/ 361950 w 2900401"/>
                <a:gd name="connsiteY0" fmla="*/ 2981558 h 2981558"/>
                <a:gd name="connsiteX1" fmla="*/ 0 w 2900401"/>
                <a:gd name="connsiteY1" fmla="*/ 352658 h 2981558"/>
                <a:gd name="connsiteX2" fmla="*/ 0 w 2900401"/>
                <a:gd name="connsiteY2" fmla="*/ 233 h 2981558"/>
                <a:gd name="connsiteX3" fmla="*/ 8824 w 2900401"/>
                <a:gd name="connsiteY3" fmla="*/ 0 h 2981558"/>
                <a:gd name="connsiteX4" fmla="*/ 390525 w 2900401"/>
                <a:gd name="connsiteY4" fmla="*/ 9758 h 2981558"/>
                <a:gd name="connsiteX5" fmla="*/ 2743200 w 2900401"/>
                <a:gd name="connsiteY5" fmla="*/ 1190858 h 2981558"/>
                <a:gd name="connsiteX6" fmla="*/ 2563627 w 2900401"/>
                <a:gd name="connsiteY6" fmla="*/ 1194890 h 2981558"/>
                <a:gd name="connsiteX7" fmla="*/ 2555680 w 2900401"/>
                <a:gd name="connsiteY7" fmla="*/ 1194890 h 2981558"/>
                <a:gd name="connsiteX8" fmla="*/ 495300 w 2900401"/>
                <a:gd name="connsiteY8" fmla="*/ 1267058 h 2981558"/>
                <a:gd name="connsiteX9" fmla="*/ 361950 w 2900401"/>
                <a:gd name="connsiteY9" fmla="*/ 2981558 h 2981558"/>
                <a:gd name="connsiteX0" fmla="*/ 361950 w 2900401"/>
                <a:gd name="connsiteY0" fmla="*/ 2981558 h 2981558"/>
                <a:gd name="connsiteX1" fmla="*/ 0 w 2900401"/>
                <a:gd name="connsiteY1" fmla="*/ 352658 h 2981558"/>
                <a:gd name="connsiteX2" fmla="*/ 0 w 2900401"/>
                <a:gd name="connsiteY2" fmla="*/ 233 h 2981558"/>
                <a:gd name="connsiteX3" fmla="*/ 8824 w 2900401"/>
                <a:gd name="connsiteY3" fmla="*/ 0 h 2981558"/>
                <a:gd name="connsiteX4" fmla="*/ 390525 w 2900401"/>
                <a:gd name="connsiteY4" fmla="*/ 9758 h 2981558"/>
                <a:gd name="connsiteX5" fmla="*/ 2743200 w 2900401"/>
                <a:gd name="connsiteY5" fmla="*/ 1190858 h 2981558"/>
                <a:gd name="connsiteX6" fmla="*/ 2563627 w 2900401"/>
                <a:gd name="connsiteY6" fmla="*/ 1194890 h 2981558"/>
                <a:gd name="connsiteX7" fmla="*/ 2555680 w 2900401"/>
                <a:gd name="connsiteY7" fmla="*/ 1194890 h 2981558"/>
                <a:gd name="connsiteX8" fmla="*/ 495300 w 2900401"/>
                <a:gd name="connsiteY8" fmla="*/ 1267058 h 2981558"/>
                <a:gd name="connsiteX9" fmla="*/ 361950 w 2900401"/>
                <a:gd name="connsiteY9" fmla="*/ 2981558 h 2981558"/>
                <a:gd name="connsiteX0" fmla="*/ 361950 w 2900401"/>
                <a:gd name="connsiteY0" fmla="*/ 2981558 h 2981558"/>
                <a:gd name="connsiteX1" fmla="*/ 0 w 2900401"/>
                <a:gd name="connsiteY1" fmla="*/ 352658 h 2981558"/>
                <a:gd name="connsiteX2" fmla="*/ 0 w 2900401"/>
                <a:gd name="connsiteY2" fmla="*/ 233 h 2981558"/>
                <a:gd name="connsiteX3" fmla="*/ 8824 w 2900401"/>
                <a:gd name="connsiteY3" fmla="*/ 0 h 2981558"/>
                <a:gd name="connsiteX4" fmla="*/ 390525 w 2900401"/>
                <a:gd name="connsiteY4" fmla="*/ 9758 h 2981558"/>
                <a:gd name="connsiteX5" fmla="*/ 2743200 w 2900401"/>
                <a:gd name="connsiteY5" fmla="*/ 1190858 h 2981558"/>
                <a:gd name="connsiteX6" fmla="*/ 2734565 w 2900401"/>
                <a:gd name="connsiteY6" fmla="*/ 1190592 h 2981558"/>
                <a:gd name="connsiteX7" fmla="*/ 2563627 w 2900401"/>
                <a:gd name="connsiteY7" fmla="*/ 1194890 h 2981558"/>
                <a:gd name="connsiteX8" fmla="*/ 2555680 w 2900401"/>
                <a:gd name="connsiteY8" fmla="*/ 1194890 h 2981558"/>
                <a:gd name="connsiteX9" fmla="*/ 495300 w 2900401"/>
                <a:gd name="connsiteY9" fmla="*/ 1267058 h 2981558"/>
                <a:gd name="connsiteX10" fmla="*/ 361950 w 2900401"/>
                <a:gd name="connsiteY10" fmla="*/ 2981558 h 2981558"/>
                <a:gd name="connsiteX0" fmla="*/ 361950 w 2900401"/>
                <a:gd name="connsiteY0" fmla="*/ 2981558 h 2981558"/>
                <a:gd name="connsiteX1" fmla="*/ 0 w 2900401"/>
                <a:gd name="connsiteY1" fmla="*/ 352658 h 2981558"/>
                <a:gd name="connsiteX2" fmla="*/ 0 w 2900401"/>
                <a:gd name="connsiteY2" fmla="*/ 233 h 2981558"/>
                <a:gd name="connsiteX3" fmla="*/ 8824 w 2900401"/>
                <a:gd name="connsiteY3" fmla="*/ 0 h 2981558"/>
                <a:gd name="connsiteX4" fmla="*/ 390525 w 2900401"/>
                <a:gd name="connsiteY4" fmla="*/ 9758 h 2981558"/>
                <a:gd name="connsiteX5" fmla="*/ 2743200 w 2900401"/>
                <a:gd name="connsiteY5" fmla="*/ 1190858 h 2981558"/>
                <a:gd name="connsiteX6" fmla="*/ 2734565 w 2900401"/>
                <a:gd name="connsiteY6" fmla="*/ 1190592 h 2981558"/>
                <a:gd name="connsiteX7" fmla="*/ 2563627 w 2900401"/>
                <a:gd name="connsiteY7" fmla="*/ 1194890 h 2981558"/>
                <a:gd name="connsiteX8" fmla="*/ 2555680 w 2900401"/>
                <a:gd name="connsiteY8" fmla="*/ 1194890 h 2981558"/>
                <a:gd name="connsiteX9" fmla="*/ 495300 w 2900401"/>
                <a:gd name="connsiteY9" fmla="*/ 1267058 h 2981558"/>
                <a:gd name="connsiteX10" fmla="*/ 361950 w 2900401"/>
                <a:gd name="connsiteY10" fmla="*/ 2981558 h 2981558"/>
                <a:gd name="connsiteX0" fmla="*/ 361950 w 2900401"/>
                <a:gd name="connsiteY0" fmla="*/ 2981558 h 2981558"/>
                <a:gd name="connsiteX1" fmla="*/ 0 w 2900401"/>
                <a:gd name="connsiteY1" fmla="*/ 352658 h 2981558"/>
                <a:gd name="connsiteX2" fmla="*/ 0 w 2900401"/>
                <a:gd name="connsiteY2" fmla="*/ 233 h 2981558"/>
                <a:gd name="connsiteX3" fmla="*/ 8824 w 2900401"/>
                <a:gd name="connsiteY3" fmla="*/ 0 h 2981558"/>
                <a:gd name="connsiteX4" fmla="*/ 390525 w 2900401"/>
                <a:gd name="connsiteY4" fmla="*/ 9758 h 2981558"/>
                <a:gd name="connsiteX5" fmla="*/ 2743200 w 2900401"/>
                <a:gd name="connsiteY5" fmla="*/ 1190858 h 2981558"/>
                <a:gd name="connsiteX6" fmla="*/ 2734565 w 2900401"/>
                <a:gd name="connsiteY6" fmla="*/ 1190592 h 2981558"/>
                <a:gd name="connsiteX7" fmla="*/ 2563627 w 2900401"/>
                <a:gd name="connsiteY7" fmla="*/ 1194890 h 2981558"/>
                <a:gd name="connsiteX8" fmla="*/ 2555680 w 2900401"/>
                <a:gd name="connsiteY8" fmla="*/ 1194890 h 2981558"/>
                <a:gd name="connsiteX9" fmla="*/ 495300 w 2900401"/>
                <a:gd name="connsiteY9" fmla="*/ 1267058 h 2981558"/>
                <a:gd name="connsiteX10" fmla="*/ 361950 w 2900401"/>
                <a:gd name="connsiteY10" fmla="*/ 2981558 h 2981558"/>
                <a:gd name="connsiteX0" fmla="*/ 361950 w 2900401"/>
                <a:gd name="connsiteY0" fmla="*/ 2981558 h 2981558"/>
                <a:gd name="connsiteX1" fmla="*/ 0 w 2900401"/>
                <a:gd name="connsiteY1" fmla="*/ 352658 h 2981558"/>
                <a:gd name="connsiteX2" fmla="*/ 0 w 2900401"/>
                <a:gd name="connsiteY2" fmla="*/ 233 h 2981558"/>
                <a:gd name="connsiteX3" fmla="*/ 8824 w 2900401"/>
                <a:gd name="connsiteY3" fmla="*/ 0 h 2981558"/>
                <a:gd name="connsiteX4" fmla="*/ 390525 w 2900401"/>
                <a:gd name="connsiteY4" fmla="*/ 9758 h 2981558"/>
                <a:gd name="connsiteX5" fmla="*/ 2743200 w 2900401"/>
                <a:gd name="connsiteY5" fmla="*/ 1190858 h 2981558"/>
                <a:gd name="connsiteX6" fmla="*/ 2734565 w 2900401"/>
                <a:gd name="connsiteY6" fmla="*/ 1190592 h 2981558"/>
                <a:gd name="connsiteX7" fmla="*/ 2563627 w 2900401"/>
                <a:gd name="connsiteY7" fmla="*/ 1194890 h 2981558"/>
                <a:gd name="connsiteX8" fmla="*/ 2555680 w 2900401"/>
                <a:gd name="connsiteY8" fmla="*/ 1194890 h 2981558"/>
                <a:gd name="connsiteX9" fmla="*/ 495300 w 2900401"/>
                <a:gd name="connsiteY9" fmla="*/ 1267058 h 2981558"/>
                <a:gd name="connsiteX10" fmla="*/ 361950 w 2900401"/>
                <a:gd name="connsiteY10" fmla="*/ 2981558 h 2981558"/>
                <a:gd name="connsiteX0" fmla="*/ 361950 w 2900401"/>
                <a:gd name="connsiteY0" fmla="*/ 2981558 h 2981558"/>
                <a:gd name="connsiteX1" fmla="*/ 0 w 2900401"/>
                <a:gd name="connsiteY1" fmla="*/ 352658 h 2981558"/>
                <a:gd name="connsiteX2" fmla="*/ 0 w 2900401"/>
                <a:gd name="connsiteY2" fmla="*/ 233 h 2981558"/>
                <a:gd name="connsiteX3" fmla="*/ 8824 w 2900401"/>
                <a:gd name="connsiteY3" fmla="*/ 0 h 2981558"/>
                <a:gd name="connsiteX4" fmla="*/ 390525 w 2900401"/>
                <a:gd name="connsiteY4" fmla="*/ 9758 h 2981558"/>
                <a:gd name="connsiteX5" fmla="*/ 2743200 w 2900401"/>
                <a:gd name="connsiteY5" fmla="*/ 1190858 h 2981558"/>
                <a:gd name="connsiteX6" fmla="*/ 2734565 w 2900401"/>
                <a:gd name="connsiteY6" fmla="*/ 1190592 h 2981558"/>
                <a:gd name="connsiteX7" fmla="*/ 2563627 w 2900401"/>
                <a:gd name="connsiteY7" fmla="*/ 1194890 h 2981558"/>
                <a:gd name="connsiteX8" fmla="*/ 2555680 w 2900401"/>
                <a:gd name="connsiteY8" fmla="*/ 1194890 h 2981558"/>
                <a:gd name="connsiteX9" fmla="*/ 495300 w 2900401"/>
                <a:gd name="connsiteY9" fmla="*/ 1267058 h 2981558"/>
                <a:gd name="connsiteX10" fmla="*/ 361950 w 2900401"/>
                <a:gd name="connsiteY10" fmla="*/ 2981558 h 29815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0401" h="2981558">
                  <a:moveTo>
                    <a:pt x="361950" y="2981558"/>
                  </a:moveTo>
                  <a:lnTo>
                    <a:pt x="0" y="352658"/>
                  </a:lnTo>
                  <a:lnTo>
                    <a:pt x="0" y="233"/>
                  </a:lnTo>
                  <a:lnTo>
                    <a:pt x="8824" y="0"/>
                  </a:lnTo>
                  <a:lnTo>
                    <a:pt x="390525" y="9758"/>
                  </a:lnTo>
                  <a:lnTo>
                    <a:pt x="2743200" y="1190858"/>
                  </a:lnTo>
                  <a:cubicBezTo>
                    <a:pt x="2740322" y="1190769"/>
                    <a:pt x="2707872" y="1254353"/>
                    <a:pt x="2734565" y="1190592"/>
                  </a:cubicBezTo>
                  <a:lnTo>
                    <a:pt x="2563627" y="1194890"/>
                  </a:lnTo>
                  <a:cubicBezTo>
                    <a:pt x="2532374" y="1195562"/>
                    <a:pt x="2900401" y="1182862"/>
                    <a:pt x="2555680" y="1194890"/>
                  </a:cubicBezTo>
                  <a:cubicBezTo>
                    <a:pt x="2220308" y="1152222"/>
                    <a:pt x="894503" y="1058492"/>
                    <a:pt x="495300" y="1267058"/>
                  </a:cubicBezTo>
                  <a:cubicBezTo>
                    <a:pt x="220516" y="1681990"/>
                    <a:pt x="491170" y="2749141"/>
                    <a:pt x="361950" y="2981558"/>
                  </a:cubicBezTo>
                  <a:close/>
                </a:path>
              </a:pathLst>
            </a:custGeom>
            <a:gradFill flip="none" rotWithShape="1">
              <a:gsLst>
                <a:gs pos="73000">
                  <a:schemeClr val="accent3">
                    <a:lumMod val="20000"/>
                    <a:lumOff val="80000"/>
                  </a:schemeClr>
                </a:gs>
                <a:gs pos="100000">
                  <a:schemeClr val="tx1">
                    <a:lumMod val="75000"/>
                    <a:alpha val="75000"/>
                  </a:schemeClr>
                </a:gs>
              </a:gsLst>
              <a:lin ang="15000000" scaled="0"/>
              <a:tileRect/>
            </a:gra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fontAlgn="base">
                <a:spcBef>
                  <a:spcPct val="0"/>
                </a:spcBef>
                <a:spcAft>
                  <a:spcPct val="0"/>
                </a:spcAft>
              </a:pPr>
              <a:endParaRPr lang="en-US" dirty="0" smtClean="0">
                <a:solidFill>
                  <a:schemeClr val="tx1"/>
                </a:solidFill>
              </a:endParaRPr>
            </a:p>
          </p:txBody>
        </p:sp>
        <p:cxnSp>
          <p:nvCxnSpPr>
            <p:cNvPr id="73" name="Straight Connector 72"/>
            <p:cNvCxnSpPr>
              <a:stCxn id="99" idx="3"/>
            </p:cNvCxnSpPr>
            <p:nvPr/>
          </p:nvCxnSpPr>
          <p:spPr>
            <a:xfrm>
              <a:off x="3056998" y="2514600"/>
              <a:ext cx="349393" cy="1354015"/>
            </a:xfrm>
            <a:prstGeom prst="line">
              <a:avLst/>
            </a:prstGeom>
          </p:spPr>
          <p:style>
            <a:lnRef idx="1">
              <a:schemeClr val="dk1"/>
            </a:lnRef>
            <a:fillRef idx="0">
              <a:schemeClr val="dk1"/>
            </a:fillRef>
            <a:effectRef idx="0">
              <a:schemeClr val="dk1"/>
            </a:effectRef>
            <a:fontRef idx="minor">
              <a:schemeClr val="tx1"/>
            </a:fontRef>
          </p:style>
        </p:cxnSp>
        <p:cxnSp>
          <p:nvCxnSpPr>
            <p:cNvPr id="82" name="Straight Connector 81"/>
            <p:cNvCxnSpPr>
              <a:stCxn id="99" idx="3"/>
            </p:cNvCxnSpPr>
            <p:nvPr/>
          </p:nvCxnSpPr>
          <p:spPr>
            <a:xfrm>
              <a:off x="3056998" y="2514600"/>
              <a:ext cx="650844" cy="1122903"/>
            </a:xfrm>
            <a:prstGeom prst="line">
              <a:avLst/>
            </a:prstGeom>
          </p:spPr>
          <p:style>
            <a:lnRef idx="1">
              <a:schemeClr val="dk1"/>
            </a:lnRef>
            <a:fillRef idx="0">
              <a:schemeClr val="dk1"/>
            </a:fillRef>
            <a:effectRef idx="0">
              <a:schemeClr val="dk1"/>
            </a:effectRef>
            <a:fontRef idx="minor">
              <a:schemeClr val="tx1"/>
            </a:fontRef>
          </p:style>
        </p:cxnSp>
      </p:grpSp>
      <p:grpSp>
        <p:nvGrpSpPr>
          <p:cNvPr id="72" name="Group 71"/>
          <p:cNvGrpSpPr/>
          <p:nvPr/>
        </p:nvGrpSpPr>
        <p:grpSpPr>
          <a:xfrm>
            <a:off x="3398520" y="3657600"/>
            <a:ext cx="2545080" cy="2133600"/>
            <a:chOff x="3398520" y="3657600"/>
            <a:chExt cx="2545080" cy="2133600"/>
          </a:xfrm>
        </p:grpSpPr>
        <p:sp>
          <p:nvSpPr>
            <p:cNvPr id="71" name="Rounded Rectangle 70"/>
            <p:cNvSpPr/>
            <p:nvPr/>
          </p:nvSpPr>
          <p:spPr>
            <a:xfrm>
              <a:off x="3398520" y="3657600"/>
              <a:ext cx="2545080" cy="2133600"/>
            </a:xfrm>
            <a:prstGeom prst="roundRect">
              <a:avLst>
                <a:gd name="adj" fmla="val 16336"/>
              </a:avLst>
            </a:prstGeom>
            <a:ln w="3175">
              <a:solidFill>
                <a:srgbClr val="080808"/>
              </a:solidFill>
            </a:ln>
            <a:effectLst/>
            <a:scene3d>
              <a:camera prst="perspectiveFront" fov="600000"/>
              <a:lightRig rig="threePt" dir="t"/>
            </a:scene3d>
            <a:sp3d z="254000"/>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114" name="Rounded Rectangle 113"/>
            <p:cNvSpPr/>
            <p:nvPr/>
          </p:nvSpPr>
          <p:spPr bwMode="auto">
            <a:xfrm>
              <a:off x="4114800" y="4191000"/>
              <a:ext cx="1143000" cy="838200"/>
            </a:xfrm>
            <a:prstGeom prst="round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ndParaRPr>
            </a:p>
          </p:txBody>
        </p:sp>
        <p:grpSp>
          <p:nvGrpSpPr>
            <p:cNvPr id="23" name="Group 103"/>
            <p:cNvGrpSpPr/>
            <p:nvPr/>
          </p:nvGrpSpPr>
          <p:grpSpPr>
            <a:xfrm>
              <a:off x="4439696" y="4343401"/>
              <a:ext cx="533400" cy="533400"/>
              <a:chOff x="4267200" y="4343400"/>
              <a:chExt cx="762001" cy="798007"/>
            </a:xfrm>
          </p:grpSpPr>
          <p:sp>
            <p:nvSpPr>
              <p:cNvPr id="101" name="Circular Arrow 100"/>
              <p:cNvSpPr/>
              <p:nvPr/>
            </p:nvSpPr>
            <p:spPr bwMode="auto">
              <a:xfrm>
                <a:off x="4267200" y="4343400"/>
                <a:ext cx="762000" cy="762000"/>
              </a:xfrm>
              <a:prstGeom prst="circularArrow">
                <a:avLst/>
              </a:prstGeom>
              <a:solidFill>
                <a:srgbClr val="92D050"/>
              </a:solidFill>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ndParaRPr>
              </a:p>
            </p:txBody>
          </p:sp>
          <p:sp>
            <p:nvSpPr>
              <p:cNvPr id="103" name="Circular Arrow 102"/>
              <p:cNvSpPr/>
              <p:nvPr/>
            </p:nvSpPr>
            <p:spPr bwMode="auto">
              <a:xfrm rot="10800000">
                <a:off x="4267201" y="4379407"/>
                <a:ext cx="762000" cy="762000"/>
              </a:xfrm>
              <a:prstGeom prst="circularArrow">
                <a:avLst/>
              </a:prstGeom>
              <a:solidFill>
                <a:srgbClr val="92D050"/>
              </a:solidFill>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ndParaRPr>
              </a:p>
            </p:txBody>
          </p:sp>
        </p:grpSp>
        <p:sp>
          <p:nvSpPr>
            <p:cNvPr id="115" name="Rectangle 114"/>
            <p:cNvSpPr/>
            <p:nvPr/>
          </p:nvSpPr>
          <p:spPr>
            <a:xfrm>
              <a:off x="3962400" y="5029200"/>
              <a:ext cx="1509003" cy="646331"/>
            </a:xfrm>
            <a:prstGeom prst="rect">
              <a:avLst/>
            </a:prstGeom>
          </p:spPr>
          <p:txBody>
            <a:bodyPr wrap="none">
              <a:spAutoFit/>
            </a:bodyPr>
            <a:lstStyle/>
            <a:p>
              <a:pPr algn="ctr"/>
              <a:r>
                <a:rPr lang="en-US" b="1" dirty="0" smtClean="0">
                  <a:solidFill>
                    <a:schemeClr val="bg1"/>
                  </a:solidFill>
                </a:rPr>
                <a:t>Socket-Socket</a:t>
              </a:r>
              <a:br>
                <a:rPr lang="en-US" b="1" dirty="0" smtClean="0">
                  <a:solidFill>
                    <a:schemeClr val="bg1"/>
                  </a:solidFill>
                </a:rPr>
              </a:br>
              <a:r>
                <a:rPr lang="en-US" b="1" dirty="0" smtClean="0">
                  <a:solidFill>
                    <a:schemeClr val="bg1"/>
                  </a:solidFill>
                </a:rPr>
                <a:t>Forwarder</a:t>
              </a:r>
              <a:endParaRPr lang="en-US" b="1" dirty="0">
                <a:solidFill>
                  <a:schemeClr val="bg1"/>
                </a:solidFill>
              </a:endParaRPr>
            </a:p>
          </p:txBody>
        </p:sp>
      </p:grpSp>
      <p:grpSp>
        <p:nvGrpSpPr>
          <p:cNvPr id="80" name="Group 79"/>
          <p:cNvGrpSpPr/>
          <p:nvPr/>
        </p:nvGrpSpPr>
        <p:grpSpPr>
          <a:xfrm>
            <a:off x="2378192" y="4648199"/>
            <a:ext cx="1965208" cy="1557309"/>
            <a:chOff x="2378192" y="4648199"/>
            <a:chExt cx="1965208" cy="1557309"/>
          </a:xfrm>
        </p:grpSpPr>
        <p:cxnSp>
          <p:nvCxnSpPr>
            <p:cNvPr id="105" name="Shape 93"/>
            <p:cNvCxnSpPr>
              <a:endCxn id="18" idx="3"/>
            </p:cNvCxnSpPr>
            <p:nvPr/>
          </p:nvCxnSpPr>
          <p:spPr>
            <a:xfrm rot="10800000" flipV="1">
              <a:off x="2475298" y="4648199"/>
              <a:ext cx="1868102" cy="1557309"/>
            </a:xfrm>
            <a:prstGeom prst="straightConnector1">
              <a:avLst/>
            </a:prstGeom>
            <a:ln w="38100" cap="rnd" cmpd="sng">
              <a:solidFill>
                <a:srgbClr val="92D050"/>
              </a:solidFill>
              <a:headEnd type="oval" w="med" len="med"/>
              <a:tailEnd type="oval" w="med" len="med"/>
            </a:ln>
            <a:effectLst>
              <a:outerShdw blurRad="50800" dist="38100" dir="2700000" algn="tl" rotWithShape="0">
                <a:prstClr val="black">
                  <a:alpha val="40000"/>
                </a:prstClr>
              </a:outerShdw>
            </a:effectLst>
          </p:spPr>
          <p:style>
            <a:lnRef idx="3">
              <a:schemeClr val="accent6"/>
            </a:lnRef>
            <a:fillRef idx="0">
              <a:schemeClr val="accent6"/>
            </a:fillRef>
            <a:effectRef idx="2">
              <a:schemeClr val="accent6"/>
            </a:effectRef>
            <a:fontRef idx="minor">
              <a:schemeClr val="tx1"/>
            </a:fontRef>
          </p:style>
        </p:cxnSp>
        <p:sp>
          <p:nvSpPr>
            <p:cNvPr id="116" name="TextBox 115"/>
            <p:cNvSpPr txBox="1"/>
            <p:nvPr/>
          </p:nvSpPr>
          <p:spPr>
            <a:xfrm rot="19119082">
              <a:off x="2378192" y="4862446"/>
              <a:ext cx="1055097" cy="1077218"/>
            </a:xfrm>
            <a:prstGeom prst="rect">
              <a:avLst/>
            </a:prstGeom>
            <a:noFill/>
          </p:spPr>
          <p:txBody>
            <a:bodyPr wrap="square" rtlCol="0">
              <a:spAutoFit/>
            </a:bodyPr>
            <a:lstStyle/>
            <a:p>
              <a:pPr algn="ctr"/>
              <a:r>
                <a:rPr lang="en-US" sz="1600" b="1" dirty="0" smtClean="0">
                  <a:solidFill>
                    <a:srgbClr val="92D050"/>
                  </a:solidFill>
                </a:rPr>
                <a:t>outbound </a:t>
              </a:r>
              <a:br>
                <a:rPr lang="en-US" sz="1600" b="1" dirty="0" smtClean="0">
                  <a:solidFill>
                    <a:srgbClr val="92D050"/>
                  </a:solidFill>
                </a:rPr>
              </a:br>
              <a:r>
                <a:rPr lang="en-US" sz="1600" b="1" dirty="0" smtClean="0">
                  <a:solidFill>
                    <a:srgbClr val="92D050"/>
                  </a:solidFill>
                </a:rPr>
                <a:t>socket </a:t>
              </a:r>
              <a:br>
                <a:rPr lang="en-US" sz="1600" b="1" dirty="0" smtClean="0">
                  <a:solidFill>
                    <a:srgbClr val="92D050"/>
                  </a:solidFill>
                </a:rPr>
              </a:br>
              <a:r>
                <a:rPr lang="en-US" sz="1600" b="1" dirty="0" smtClean="0">
                  <a:solidFill>
                    <a:srgbClr val="92D050"/>
                  </a:solidFill>
                </a:rPr>
                <a:t>connect</a:t>
              </a:r>
              <a:br>
                <a:rPr lang="en-US" sz="1600" b="1" dirty="0" smtClean="0">
                  <a:solidFill>
                    <a:srgbClr val="92D050"/>
                  </a:solidFill>
                </a:rPr>
              </a:br>
              <a:endParaRPr lang="en-US" sz="1600" b="1" dirty="0">
                <a:solidFill>
                  <a:srgbClr val="92D050"/>
                </a:solidFill>
              </a:endParaRPr>
            </a:p>
          </p:txBody>
        </p:sp>
      </p:grpSp>
      <p:grpSp>
        <p:nvGrpSpPr>
          <p:cNvPr id="81" name="Group 80"/>
          <p:cNvGrpSpPr/>
          <p:nvPr/>
        </p:nvGrpSpPr>
        <p:grpSpPr>
          <a:xfrm>
            <a:off x="5029200" y="4648200"/>
            <a:ext cx="2313902" cy="1557309"/>
            <a:chOff x="5029200" y="4648200"/>
            <a:chExt cx="2313902" cy="1557309"/>
          </a:xfrm>
        </p:grpSpPr>
        <p:cxnSp>
          <p:nvCxnSpPr>
            <p:cNvPr id="109" name="Shape 93"/>
            <p:cNvCxnSpPr>
              <a:endCxn id="20" idx="1"/>
            </p:cNvCxnSpPr>
            <p:nvPr/>
          </p:nvCxnSpPr>
          <p:spPr>
            <a:xfrm>
              <a:off x="5029200" y="4648200"/>
              <a:ext cx="1944302" cy="1557309"/>
            </a:xfrm>
            <a:prstGeom prst="straightConnector1">
              <a:avLst/>
            </a:prstGeom>
            <a:ln w="38100" cap="rnd" cmpd="sng">
              <a:solidFill>
                <a:srgbClr val="92D050"/>
              </a:solidFill>
              <a:headEnd type="oval" w="med" len="med"/>
              <a:tailEnd type="oval" w="med" len="med"/>
            </a:ln>
            <a:effectLst>
              <a:outerShdw blurRad="50800" dist="38100" dir="2700000" algn="tl" rotWithShape="0">
                <a:prstClr val="black">
                  <a:alpha val="40000"/>
                </a:prstClr>
              </a:outerShdw>
            </a:effectLst>
          </p:spPr>
          <p:style>
            <a:lnRef idx="3">
              <a:schemeClr val="accent6"/>
            </a:lnRef>
            <a:fillRef idx="0">
              <a:schemeClr val="accent6"/>
            </a:fillRef>
            <a:effectRef idx="2">
              <a:schemeClr val="accent6"/>
            </a:effectRef>
            <a:fontRef idx="minor">
              <a:schemeClr val="tx1"/>
            </a:fontRef>
          </p:style>
        </p:cxnSp>
        <p:sp>
          <p:nvSpPr>
            <p:cNvPr id="127" name="TextBox 126"/>
            <p:cNvSpPr txBox="1"/>
            <p:nvPr/>
          </p:nvSpPr>
          <p:spPr>
            <a:xfrm rot="2392367">
              <a:off x="5724524" y="4858249"/>
              <a:ext cx="1618578" cy="830997"/>
            </a:xfrm>
            <a:prstGeom prst="rect">
              <a:avLst/>
            </a:prstGeom>
            <a:noFill/>
          </p:spPr>
          <p:txBody>
            <a:bodyPr wrap="square" rtlCol="0">
              <a:spAutoFit/>
            </a:bodyPr>
            <a:lstStyle/>
            <a:p>
              <a:pPr algn="ctr"/>
              <a:r>
                <a:rPr lang="en-US" sz="1600" b="1" dirty="0" smtClean="0">
                  <a:solidFill>
                    <a:srgbClr val="92D050"/>
                  </a:solidFill>
                </a:rPr>
                <a:t>outbound </a:t>
              </a:r>
              <a:br>
                <a:rPr lang="en-US" sz="1600" b="1" dirty="0" smtClean="0">
                  <a:solidFill>
                    <a:srgbClr val="92D050"/>
                  </a:solidFill>
                </a:rPr>
              </a:br>
              <a:r>
                <a:rPr lang="en-US" sz="1600" b="1" dirty="0" smtClean="0">
                  <a:solidFill>
                    <a:srgbClr val="92D050"/>
                  </a:solidFill>
                </a:rPr>
                <a:t>socket </a:t>
              </a:r>
              <a:br>
                <a:rPr lang="en-US" sz="1600" b="1" dirty="0" smtClean="0">
                  <a:solidFill>
                    <a:srgbClr val="92D050"/>
                  </a:solidFill>
                </a:rPr>
              </a:br>
              <a:r>
                <a:rPr lang="en-US" sz="1600" b="1" dirty="0" smtClean="0">
                  <a:solidFill>
                    <a:srgbClr val="92D050"/>
                  </a:solidFill>
                </a:rPr>
                <a:t>rendezvous</a:t>
              </a:r>
              <a:endParaRPr lang="en-US" sz="1600" b="1" dirty="0">
                <a:solidFill>
                  <a:srgbClr val="92D050"/>
                </a:solidFill>
              </a:endParaRPr>
            </a:p>
          </p:txBody>
        </p:sp>
      </p:grpSp>
      <p:grpSp>
        <p:nvGrpSpPr>
          <p:cNvPr id="83" name="Group 82"/>
          <p:cNvGrpSpPr/>
          <p:nvPr/>
        </p:nvGrpSpPr>
        <p:grpSpPr>
          <a:xfrm>
            <a:off x="4572000" y="1949072"/>
            <a:ext cx="609600" cy="2241928"/>
            <a:chOff x="4572000" y="1949072"/>
            <a:chExt cx="609600" cy="2241928"/>
          </a:xfrm>
        </p:grpSpPr>
        <p:cxnSp>
          <p:nvCxnSpPr>
            <p:cNvPr id="91" name="Shape 93"/>
            <p:cNvCxnSpPr>
              <a:stCxn id="9" idx="2"/>
              <a:endCxn id="114" idx="0"/>
            </p:cNvCxnSpPr>
            <p:nvPr/>
          </p:nvCxnSpPr>
          <p:spPr>
            <a:xfrm rot="10800000" flipV="1">
              <a:off x="4686301" y="1949072"/>
              <a:ext cx="263693" cy="2241928"/>
            </a:xfrm>
            <a:prstGeom prst="curvedConnector2">
              <a:avLst/>
            </a:prstGeom>
            <a:ln w="69850" cap="rnd" cmpd="dbl">
              <a:solidFill>
                <a:schemeClr val="accent6">
                  <a:lumMod val="75000"/>
                </a:schemeClr>
              </a:solidFill>
              <a:prstDash val="solid"/>
              <a:headEnd type="triangle" w="sm" len="med"/>
              <a:tailEnd type="none" w="sm" len="med"/>
            </a:ln>
            <a:effectLst>
              <a:outerShdw blurRad="50800" dist="38100" dir="2700000" algn="tl" rotWithShape="0">
                <a:prstClr val="black">
                  <a:alpha val="40000"/>
                </a:prstClr>
              </a:outerShdw>
            </a:effectLst>
          </p:spPr>
          <p:style>
            <a:lnRef idx="3">
              <a:schemeClr val="accent6"/>
            </a:lnRef>
            <a:fillRef idx="0">
              <a:schemeClr val="accent6"/>
            </a:fillRef>
            <a:effectRef idx="2">
              <a:schemeClr val="accent6"/>
            </a:effectRef>
            <a:fontRef idx="minor">
              <a:schemeClr val="tx1"/>
            </a:fontRef>
          </p:style>
        </p:cxnSp>
        <p:grpSp>
          <p:nvGrpSpPr>
            <p:cNvPr id="24" name="Group 127"/>
            <p:cNvGrpSpPr/>
            <p:nvPr/>
          </p:nvGrpSpPr>
          <p:grpSpPr>
            <a:xfrm>
              <a:off x="4572000" y="2209800"/>
              <a:ext cx="609600" cy="1828800"/>
              <a:chOff x="4572000" y="2514600"/>
              <a:chExt cx="609600" cy="1828800"/>
            </a:xfrm>
          </p:grpSpPr>
          <p:cxnSp>
            <p:nvCxnSpPr>
              <p:cNvPr id="124" name="Straight Arrow Connector 123"/>
              <p:cNvCxnSpPr/>
              <p:nvPr/>
            </p:nvCxnSpPr>
            <p:spPr>
              <a:xfrm rot="5400000" flipH="1" flipV="1">
                <a:off x="3962400" y="3352800"/>
                <a:ext cx="1828800" cy="152400"/>
              </a:xfrm>
              <a:prstGeom prst="straightConnector1">
                <a:avLst/>
              </a:prstGeom>
              <a:ln>
                <a:solidFill>
                  <a:schemeClr val="tx2">
                    <a:lumMod val="60000"/>
                    <a:lumOff val="40000"/>
                  </a:schemeClr>
                </a:solidFill>
                <a:tailEnd type="arrow"/>
              </a:ln>
            </p:spPr>
            <p:style>
              <a:lnRef idx="1">
                <a:schemeClr val="accent2"/>
              </a:lnRef>
              <a:fillRef idx="1002">
                <a:schemeClr val="lt2"/>
              </a:fillRef>
              <a:effectRef idx="1">
                <a:schemeClr val="accent2"/>
              </a:effectRef>
              <a:fontRef idx="minor">
                <a:schemeClr val="dk1"/>
              </a:fontRef>
            </p:style>
          </p:cxnSp>
          <p:sp>
            <p:nvSpPr>
              <p:cNvPr id="125" name="Rectangle 124"/>
              <p:cNvSpPr/>
              <p:nvPr/>
            </p:nvSpPr>
            <p:spPr bwMode="auto">
              <a:xfrm>
                <a:off x="4572000" y="2895600"/>
                <a:ext cx="609600" cy="381000"/>
              </a:xfrm>
              <a:prstGeom prst="rect">
                <a:avLst/>
              </a:prstGeom>
              <a:ln>
                <a:solidFill>
                  <a:schemeClr val="tx2">
                    <a:lumMod val="60000"/>
                    <a:lumOff val="40000"/>
                  </a:schemeClr>
                </a:solidFill>
                <a:headEnd type="none" w="med" len="med"/>
                <a:tailEnd type="none" w="med" len="med"/>
              </a:ln>
            </p:spPr>
            <p:style>
              <a:lnRef idx="1">
                <a:schemeClr val="accent2"/>
              </a:lnRef>
              <a:fillRef idx="1002">
                <a:schemeClr val="l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1600" dirty="0" smtClean="0">
                    <a:solidFill>
                      <a:schemeClr val="bg1"/>
                    </a:solidFill>
                  </a:rPr>
                  <a:t>Ctrl</a:t>
                </a:r>
              </a:p>
            </p:txBody>
          </p:sp>
        </p:grpSp>
      </p:grpSp>
      <p:sp>
        <p:nvSpPr>
          <p:cNvPr id="52" name="Rounded Rectangular Callout 51"/>
          <p:cNvSpPr/>
          <p:nvPr/>
        </p:nvSpPr>
        <p:spPr bwMode="auto">
          <a:xfrm>
            <a:off x="1219200" y="4038600"/>
            <a:ext cx="1066800" cy="457200"/>
          </a:xfrm>
          <a:prstGeom prst="wedgeRoundRectCallout">
            <a:avLst>
              <a:gd name="adj1" fmla="val 218744"/>
              <a:gd name="adj2" fmla="val 78473"/>
              <a:gd name="adj3" fmla="val 16667"/>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1600" dirty="0" smtClean="0">
                <a:solidFill>
                  <a:schemeClr val="bg1"/>
                </a:solidFill>
              </a:rPr>
              <a:t>TCP/SSL 818</a:t>
            </a:r>
          </a:p>
        </p:txBody>
      </p:sp>
      <p:sp>
        <p:nvSpPr>
          <p:cNvPr id="123" name="Rounded Rectangular Callout 122"/>
          <p:cNvSpPr/>
          <p:nvPr/>
        </p:nvSpPr>
        <p:spPr bwMode="auto">
          <a:xfrm>
            <a:off x="2667000" y="1600200"/>
            <a:ext cx="990600" cy="685800"/>
          </a:xfrm>
          <a:prstGeom prst="wedgeRoundRectCallout">
            <a:avLst>
              <a:gd name="adj1" fmla="val 142722"/>
              <a:gd name="adj2" fmla="val 114340"/>
              <a:gd name="adj3" fmla="val 16667"/>
            </a:avLst>
          </a:prstGeom>
          <a:ln>
            <a:headEnd/>
            <a:tailEnd/>
          </a:ln>
        </p:spPr>
        <p:style>
          <a:lnRef idx="1">
            <a:schemeClr val="accent6"/>
          </a:lnRef>
          <a:fillRef idx="3">
            <a:schemeClr val="accent6"/>
          </a:fillRef>
          <a:effectRef idx="2">
            <a:schemeClr val="accent6"/>
          </a:effectRef>
          <a:fontRef idx="minor">
            <a:schemeClr val="lt1"/>
          </a:fontRef>
        </p:style>
        <p:txBody>
          <a:bodyPr vert="horz" wrap="square" lIns="0" tIns="0" rIns="0" bIns="0" numCol="1" anchor="t" anchorCtr="0" compatLnSpc="1">
            <a:prstTxWarp prst="textNoShape">
              <a:avLst/>
            </a:prstTxWarp>
          </a:bodyPr>
          <a:lstStyle/>
          <a:p>
            <a:pPr algn="ctr" fontAlgn="base">
              <a:spcBef>
                <a:spcPct val="0"/>
              </a:spcBef>
              <a:spcAft>
                <a:spcPct val="0"/>
              </a:spcAft>
            </a:pPr>
            <a:r>
              <a:rPr lang="en-US" sz="1400" dirty="0" err="1" smtClean="0">
                <a:solidFill>
                  <a:schemeClr val="tx1"/>
                </a:solidFill>
              </a:rPr>
              <a:t>Oneway</a:t>
            </a:r>
            <a:endParaRPr lang="en-US" sz="1400" dirty="0" smtClean="0">
              <a:solidFill>
                <a:schemeClr val="tx1"/>
              </a:solidFill>
            </a:endParaRPr>
          </a:p>
          <a:p>
            <a:pPr algn="ctr" fontAlgn="base">
              <a:spcBef>
                <a:spcPct val="0"/>
              </a:spcBef>
              <a:spcAft>
                <a:spcPct val="0"/>
              </a:spcAft>
            </a:pPr>
            <a:r>
              <a:rPr lang="en-US" sz="1400" dirty="0" smtClean="0">
                <a:solidFill>
                  <a:schemeClr val="tx1"/>
                </a:solidFill>
              </a:rPr>
              <a:t>Rendezvous</a:t>
            </a:r>
            <a:br>
              <a:rPr lang="en-US" sz="1400" dirty="0" smtClean="0">
                <a:solidFill>
                  <a:schemeClr val="tx1"/>
                </a:solidFill>
              </a:rPr>
            </a:br>
            <a:r>
              <a:rPr lang="en-US" sz="1400" dirty="0" smtClean="0">
                <a:solidFill>
                  <a:schemeClr val="tx1"/>
                </a:solidFill>
              </a:rPr>
              <a:t>Ctrl </a:t>
            </a:r>
            <a:r>
              <a:rPr lang="en-US" sz="1400" dirty="0" err="1" smtClean="0">
                <a:solidFill>
                  <a:schemeClr val="tx1"/>
                </a:solidFill>
              </a:rPr>
              <a:t>Msg</a:t>
            </a:r>
            <a:endParaRPr lang="en-US" sz="1400" dirty="0" smtClean="0">
              <a:solidFill>
                <a:schemeClr val="tx1"/>
              </a:solidFill>
            </a:endParaRPr>
          </a:p>
        </p:txBody>
      </p:sp>
      <p:sp>
        <p:nvSpPr>
          <p:cNvPr id="88" name="Rounded Rectangle 87"/>
          <p:cNvSpPr/>
          <p:nvPr/>
        </p:nvSpPr>
        <p:spPr>
          <a:xfrm>
            <a:off x="3063912" y="2544744"/>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grpSp>
        <p:nvGrpSpPr>
          <p:cNvPr id="93" name="Group 92"/>
          <p:cNvGrpSpPr/>
          <p:nvPr/>
        </p:nvGrpSpPr>
        <p:grpSpPr>
          <a:xfrm>
            <a:off x="1676400" y="2981848"/>
            <a:ext cx="914400" cy="369332"/>
            <a:chOff x="1676400" y="2981848"/>
            <a:chExt cx="914400" cy="369332"/>
          </a:xfrm>
        </p:grpSpPr>
        <p:cxnSp>
          <p:nvCxnSpPr>
            <p:cNvPr id="90" name="Elbow Connector 89"/>
            <p:cNvCxnSpPr/>
            <p:nvPr/>
          </p:nvCxnSpPr>
          <p:spPr>
            <a:xfrm>
              <a:off x="1676400" y="3276600"/>
              <a:ext cx="914400" cy="1588"/>
            </a:xfrm>
            <a:prstGeom prst="bentConnector3">
              <a:avLst>
                <a:gd name="adj1" fmla="val 50000"/>
              </a:avLst>
            </a:prstGeom>
            <a:ln>
              <a:solidFill>
                <a:srgbClr val="F8F57B"/>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92" name="TextBox 91"/>
            <p:cNvSpPr txBox="1"/>
            <p:nvPr/>
          </p:nvSpPr>
          <p:spPr>
            <a:xfrm>
              <a:off x="1871789" y="2981848"/>
              <a:ext cx="556563" cy="369332"/>
            </a:xfrm>
            <a:prstGeom prst="rect">
              <a:avLst/>
            </a:prstGeom>
            <a:noFill/>
          </p:spPr>
          <p:txBody>
            <a:bodyPr wrap="none" rtlCol="0">
              <a:spAutoFit/>
            </a:bodyPr>
            <a:lstStyle/>
            <a:p>
              <a:r>
                <a:rPr lang="en-US" dirty="0" smtClean="0">
                  <a:solidFill>
                    <a:schemeClr val="accent3">
                      <a:lumMod val="60000"/>
                      <a:lumOff val="40000"/>
                    </a:schemeClr>
                  </a:solidFill>
                </a:rPr>
                <a:t>NLB</a:t>
              </a:r>
              <a:endParaRPr lang="en-US" dirty="0">
                <a:solidFill>
                  <a:schemeClr val="accent3">
                    <a:lumMod val="60000"/>
                    <a:lumOff val="40000"/>
                  </a:schemeClr>
                </a:solidFill>
              </a:endParaRPr>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nodeType="withEffect">
                                  <p:stCondLst>
                                    <p:cond delay="0"/>
                                  </p:stCondLst>
                                  <p:childTnLst>
                                    <p:set>
                                      <p:cBhvr>
                                        <p:cTn id="6" dur="1" fill="hold">
                                          <p:stCondLst>
                                            <p:cond delay="0"/>
                                          </p:stCondLst>
                                        </p:cTn>
                                        <p:tgtEl>
                                          <p:spTgt spid="72"/>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nodeType="click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ipe(down)">
                                      <p:cBhvr>
                                        <p:cTn id="11" dur="2000"/>
                                        <p:tgtEl>
                                          <p:spTgt spid="21"/>
                                        </p:tgtEl>
                                      </p:cBhvr>
                                    </p:animEffect>
                                  </p:childTnLst>
                                </p:cTn>
                              </p:par>
                            </p:childTnLst>
                          </p:cTn>
                        </p:par>
                        <p:par>
                          <p:cTn id="12" fill="hold">
                            <p:stCondLst>
                              <p:cond delay="2000"/>
                            </p:stCondLst>
                            <p:childTnLst>
                              <p:par>
                                <p:cTn id="13" presetID="27" presetClass="emph" presetSubtype="0" repeatCount="indefinite" fill="hold" grpId="0" nodeType="afterEffect">
                                  <p:stCondLst>
                                    <p:cond delay="0"/>
                                  </p:stCondLst>
                                  <p:endCondLst>
                                    <p:cond evt="onNext" delay="0">
                                      <p:tgtEl>
                                        <p:sldTgt/>
                                      </p:tgtEl>
                                    </p:cond>
                                  </p:endCondLst>
                                  <p:childTnLst>
                                    <p:animClr clrSpc="rgb">
                                      <p:cBhvr override="childStyle">
                                        <p:cTn id="14" dur="250" autoRev="1" fill="hold"/>
                                        <p:tgtEl>
                                          <p:spTgt spid="9"/>
                                        </p:tgtEl>
                                        <p:attrNameLst>
                                          <p:attrName>style.color</p:attrName>
                                        </p:attrNameLst>
                                      </p:cBhvr>
                                      <p:to>
                                        <a:schemeClr val="bg1"/>
                                      </p:to>
                                    </p:animClr>
                                    <p:animClr clrSpc="rgb">
                                      <p:cBhvr>
                                        <p:cTn id="15" dur="250" autoRev="1" fill="hold"/>
                                        <p:tgtEl>
                                          <p:spTgt spid="9"/>
                                        </p:tgtEl>
                                        <p:attrNameLst>
                                          <p:attrName>fillcolor</p:attrName>
                                        </p:attrNameLst>
                                      </p:cBhvr>
                                      <p:to>
                                        <a:schemeClr val="bg1"/>
                                      </p:to>
                                    </p:animClr>
                                    <p:set>
                                      <p:cBhvr>
                                        <p:cTn id="16" dur="250" autoRev="1" fill="hold"/>
                                        <p:tgtEl>
                                          <p:spTgt spid="9"/>
                                        </p:tgtEl>
                                        <p:attrNameLst>
                                          <p:attrName>fill.type</p:attrName>
                                        </p:attrNameLst>
                                      </p:cBhvr>
                                      <p:to>
                                        <p:strVal val="solid"/>
                                      </p:to>
                                    </p:set>
                                    <p:set>
                                      <p:cBhvr>
                                        <p:cTn id="17" dur="250" autoRev="1" fill="hold"/>
                                        <p:tgtEl>
                                          <p:spTgt spid="9"/>
                                        </p:tgtEl>
                                        <p:attrNameLst>
                                          <p:attrName>fill.on</p:attrName>
                                        </p:attrNameLst>
                                      </p:cBhvr>
                                      <p:to>
                                        <p:strVal val="true"/>
                                      </p:to>
                                    </p:set>
                                  </p:childTnLst>
                                </p:cTn>
                              </p:par>
                            </p:childTnLst>
                          </p:cTn>
                        </p:par>
                      </p:childTnLst>
                    </p:cTn>
                  </p:par>
                  <p:par>
                    <p:cTn id="18" fill="hold">
                      <p:stCondLst>
                        <p:cond delay="indefinite"/>
                      </p:stCondLst>
                      <p:childTnLst>
                        <p:par>
                          <p:cTn id="19" fill="hold">
                            <p:stCondLst>
                              <p:cond delay="0"/>
                            </p:stCondLst>
                            <p:childTnLst>
                              <p:par>
                                <p:cTn id="20" presetID="27" presetClass="emph" presetSubtype="0" repeatCount="indefinite" fill="hold" grpId="1" nodeType="clickEffect">
                                  <p:stCondLst>
                                    <p:cond delay="0"/>
                                  </p:stCondLst>
                                  <p:childTnLst>
                                    <p:animClr clrSpc="rgb">
                                      <p:cBhvr override="childStyle">
                                        <p:cTn id="21" dur="2500" autoRev="1" fill="hold"/>
                                        <p:tgtEl>
                                          <p:spTgt spid="88"/>
                                        </p:tgtEl>
                                        <p:attrNameLst>
                                          <p:attrName>style.color</p:attrName>
                                        </p:attrNameLst>
                                      </p:cBhvr>
                                      <p:to>
                                        <a:schemeClr val="bg1"/>
                                      </p:to>
                                    </p:animClr>
                                    <p:animClr clrSpc="rgb">
                                      <p:cBhvr>
                                        <p:cTn id="22" dur="2500" autoRev="1" fill="hold"/>
                                        <p:tgtEl>
                                          <p:spTgt spid="88"/>
                                        </p:tgtEl>
                                        <p:attrNameLst>
                                          <p:attrName>fillcolor</p:attrName>
                                        </p:attrNameLst>
                                      </p:cBhvr>
                                      <p:to>
                                        <a:schemeClr val="bg1"/>
                                      </p:to>
                                    </p:animClr>
                                    <p:set>
                                      <p:cBhvr>
                                        <p:cTn id="23" dur="2500" autoRev="1" fill="hold"/>
                                        <p:tgtEl>
                                          <p:spTgt spid="88"/>
                                        </p:tgtEl>
                                        <p:attrNameLst>
                                          <p:attrName>fill.type</p:attrName>
                                        </p:attrNameLst>
                                      </p:cBhvr>
                                      <p:to>
                                        <p:strVal val="solid"/>
                                      </p:to>
                                    </p:set>
                                    <p:set>
                                      <p:cBhvr>
                                        <p:cTn id="24" dur="2500" autoRev="1" fill="hold"/>
                                        <p:tgtEl>
                                          <p:spTgt spid="88"/>
                                        </p:tgtEl>
                                        <p:attrNameLst>
                                          <p:attrName>fill.on</p:attrName>
                                        </p:attrNameLst>
                                      </p:cBhvr>
                                      <p:to>
                                        <p:strVal val="true"/>
                                      </p:to>
                                    </p:set>
                                  </p:childTnLst>
                                </p:cTn>
                              </p:par>
                              <p:par>
                                <p:cTn id="25" presetID="22" presetClass="entr" presetSubtype="4" fill="hold" nodeType="withEffect">
                                  <p:stCondLst>
                                    <p:cond delay="0"/>
                                  </p:stCondLst>
                                  <p:childTnLst>
                                    <p:set>
                                      <p:cBhvr>
                                        <p:cTn id="26" dur="1" fill="hold">
                                          <p:stCondLst>
                                            <p:cond delay="0"/>
                                          </p:stCondLst>
                                        </p:cTn>
                                        <p:tgtEl>
                                          <p:spTgt spid="95"/>
                                        </p:tgtEl>
                                        <p:attrNameLst>
                                          <p:attrName>style.visibility</p:attrName>
                                        </p:attrNameLst>
                                      </p:cBhvr>
                                      <p:to>
                                        <p:strVal val="visible"/>
                                      </p:to>
                                    </p:set>
                                    <p:animEffect transition="in" filter="wipe(down)">
                                      <p:cBhvr>
                                        <p:cTn id="27" dur="1000"/>
                                        <p:tgtEl>
                                          <p:spTgt spid="95"/>
                                        </p:tgtEl>
                                      </p:cBhvr>
                                    </p:animEffect>
                                  </p:childTnLst>
                                </p:cTn>
                              </p:par>
                              <p:par>
                                <p:cTn id="28" presetID="1" presetClass="entr" presetSubtype="0" fill="hold" nodeType="withEffect">
                                  <p:stCondLst>
                                    <p:cond delay="0"/>
                                  </p:stCondLst>
                                  <p:childTnLst>
                                    <p:set>
                                      <p:cBhvr>
                                        <p:cTn id="29" dur="1" fill="hold">
                                          <p:stCondLst>
                                            <p:cond delay="0"/>
                                          </p:stCondLst>
                                        </p:cTn>
                                        <p:tgtEl>
                                          <p:spTgt spid="93"/>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49" presetClass="path" presetSubtype="0" accel="50000" decel="50000" fill="hold" nodeType="clickEffect">
                                  <p:stCondLst>
                                    <p:cond delay="0"/>
                                  </p:stCondLst>
                                  <p:childTnLst>
                                    <p:animMotion origin="layout" path="M -0.15243 -0.28869 L -3.88889E-6 -8.25815E-7 " pathEditMode="relative" rAng="0" ptsTypes="AA">
                                      <p:cBhvr>
                                        <p:cTn id="33" dur="2000" fill="hold"/>
                                        <p:tgtEl>
                                          <p:spTgt spid="72"/>
                                        </p:tgtEl>
                                        <p:attrNameLst>
                                          <p:attrName>ppt_x</p:attrName>
                                          <p:attrName>ppt_y</p:attrName>
                                        </p:attrNameLst>
                                      </p:cBhvr>
                                      <p:rCtr x="76" y="144"/>
                                    </p:animMotion>
                                  </p:childTnLst>
                                </p:cTn>
                              </p:par>
                              <p:par>
                                <p:cTn id="34" presetID="1" presetClass="exit" presetSubtype="0" fill="hold" nodeType="withEffect">
                                  <p:stCondLst>
                                    <p:cond delay="0"/>
                                  </p:stCondLst>
                                  <p:childTnLst>
                                    <p:set>
                                      <p:cBhvr>
                                        <p:cTn id="35" dur="1" fill="hold">
                                          <p:stCondLst>
                                            <p:cond delay="0"/>
                                          </p:stCondLst>
                                        </p:cTn>
                                        <p:tgtEl>
                                          <p:spTgt spid="95"/>
                                        </p:tgtEl>
                                        <p:attrNameLst>
                                          <p:attrName>style.visibility</p:attrName>
                                        </p:attrNameLst>
                                      </p:cBhvr>
                                      <p:to>
                                        <p:strVal val="hidden"/>
                                      </p:to>
                                    </p:set>
                                  </p:childTnLst>
                                </p:cTn>
                              </p:par>
                              <p:par>
                                <p:cTn id="36" presetID="1" presetClass="exit" presetSubtype="0" fill="hold" nodeType="withEffect">
                                  <p:stCondLst>
                                    <p:cond delay="0"/>
                                  </p:stCondLst>
                                  <p:childTnLst>
                                    <p:set>
                                      <p:cBhvr>
                                        <p:cTn id="37" dur="1" fill="hold">
                                          <p:stCondLst>
                                            <p:cond delay="0"/>
                                          </p:stCondLst>
                                        </p:cTn>
                                        <p:tgtEl>
                                          <p:spTgt spid="93"/>
                                        </p:tgtEl>
                                        <p:attrNameLst>
                                          <p:attrName>style.visibility</p:attrName>
                                        </p:attrNameLst>
                                      </p:cBhvr>
                                      <p:to>
                                        <p:strVal val="hidden"/>
                                      </p:to>
                                    </p:set>
                                  </p:childTnLst>
                                </p:cTn>
                              </p:par>
                              <p:par>
                                <p:cTn id="38" presetID="1" presetClass="exit" presetSubtype="0" fill="hold" grpId="0" nodeType="withEffect">
                                  <p:stCondLst>
                                    <p:cond delay="0"/>
                                  </p:stCondLst>
                                  <p:childTnLst>
                                    <p:set>
                                      <p:cBhvr>
                                        <p:cTn id="39" dur="1" fill="hold">
                                          <p:stCondLst>
                                            <p:cond delay="0"/>
                                          </p:stCondLst>
                                        </p:cTn>
                                        <p:tgtEl>
                                          <p:spTgt spid="88"/>
                                        </p:tgtEl>
                                        <p:attrNameLst>
                                          <p:attrName>style.visibility</p:attrName>
                                        </p:attrNameLst>
                                      </p:cBhvr>
                                      <p:to>
                                        <p:strVal val="hidden"/>
                                      </p:to>
                                    </p:set>
                                  </p:childTnLst>
                                </p:cTn>
                              </p:par>
                              <p:par>
                                <p:cTn id="40" presetID="23" presetClass="entr" presetSubtype="16" fill="hold" nodeType="withEffect">
                                  <p:stCondLst>
                                    <p:cond delay="0"/>
                                  </p:stCondLst>
                                  <p:childTnLst>
                                    <p:set>
                                      <p:cBhvr>
                                        <p:cTn id="41" dur="1" fill="hold">
                                          <p:stCondLst>
                                            <p:cond delay="0"/>
                                          </p:stCondLst>
                                        </p:cTn>
                                        <p:tgtEl>
                                          <p:spTgt spid="72"/>
                                        </p:tgtEl>
                                        <p:attrNameLst>
                                          <p:attrName>style.visibility</p:attrName>
                                        </p:attrNameLst>
                                      </p:cBhvr>
                                      <p:to>
                                        <p:strVal val="visible"/>
                                      </p:to>
                                    </p:set>
                                    <p:anim calcmode="lin" valueType="num">
                                      <p:cBhvr>
                                        <p:cTn id="42" dur="2000" fill="hold"/>
                                        <p:tgtEl>
                                          <p:spTgt spid="72"/>
                                        </p:tgtEl>
                                        <p:attrNameLst>
                                          <p:attrName>ppt_w</p:attrName>
                                        </p:attrNameLst>
                                      </p:cBhvr>
                                      <p:tavLst>
                                        <p:tav tm="0">
                                          <p:val>
                                            <p:fltVal val="0"/>
                                          </p:val>
                                        </p:tav>
                                        <p:tav tm="100000">
                                          <p:val>
                                            <p:strVal val="#ppt_w"/>
                                          </p:val>
                                        </p:tav>
                                      </p:tavLst>
                                    </p:anim>
                                    <p:anim calcmode="lin" valueType="num">
                                      <p:cBhvr>
                                        <p:cTn id="43" dur="2000" fill="hold"/>
                                        <p:tgtEl>
                                          <p:spTgt spid="72"/>
                                        </p:tgtEl>
                                        <p:attrNameLst>
                                          <p:attrName>ppt_h</p:attrName>
                                        </p:attrNameLst>
                                      </p:cBhvr>
                                      <p:tavLst>
                                        <p:tav tm="0">
                                          <p:val>
                                            <p:fltVal val="0"/>
                                          </p:val>
                                        </p:tav>
                                        <p:tav tm="100000">
                                          <p:val>
                                            <p:strVal val="#ppt_h"/>
                                          </p:val>
                                        </p:tav>
                                      </p:tavLst>
                                    </p:anim>
                                  </p:childTnLst>
                                </p:cTn>
                              </p:par>
                            </p:childTnLst>
                          </p:cTn>
                        </p:par>
                        <p:par>
                          <p:cTn id="44" fill="hold">
                            <p:stCondLst>
                              <p:cond delay="2000"/>
                            </p:stCondLst>
                            <p:childTnLst>
                              <p:par>
                                <p:cTn id="45" presetID="10" presetClass="entr" presetSubtype="0" fill="hold" nodeType="afterEffect">
                                  <p:stCondLst>
                                    <p:cond delay="0"/>
                                  </p:stCondLst>
                                  <p:childTnLst>
                                    <p:set>
                                      <p:cBhvr>
                                        <p:cTn id="46" dur="1" fill="hold">
                                          <p:stCondLst>
                                            <p:cond delay="0"/>
                                          </p:stCondLst>
                                        </p:cTn>
                                        <p:tgtEl>
                                          <p:spTgt spid="78"/>
                                        </p:tgtEl>
                                        <p:attrNameLst>
                                          <p:attrName>style.visibility</p:attrName>
                                        </p:attrNameLst>
                                      </p:cBhvr>
                                      <p:to>
                                        <p:strVal val="visible"/>
                                      </p:to>
                                    </p:set>
                                    <p:animEffect transition="in" filter="fade">
                                      <p:cBhvr>
                                        <p:cTn id="47" dur="1000"/>
                                        <p:tgtEl>
                                          <p:spTgt spid="78"/>
                                        </p:tgtEl>
                                      </p:cBhvr>
                                    </p:animEffect>
                                  </p:childTnLst>
                                </p:cTn>
                              </p:par>
                            </p:childTnLst>
                          </p:cTn>
                        </p:par>
                        <p:par>
                          <p:cTn id="48" fill="hold">
                            <p:stCondLst>
                              <p:cond delay="3000"/>
                            </p:stCondLst>
                            <p:childTnLst>
                              <p:par>
                                <p:cTn id="49" presetID="22" presetClass="entr" presetSubtype="4" fill="hold" nodeType="afterEffect">
                                  <p:stCondLst>
                                    <p:cond delay="0"/>
                                  </p:stCondLst>
                                  <p:childTnLst>
                                    <p:set>
                                      <p:cBhvr>
                                        <p:cTn id="50" dur="1" fill="hold">
                                          <p:stCondLst>
                                            <p:cond delay="0"/>
                                          </p:stCondLst>
                                        </p:cTn>
                                        <p:tgtEl>
                                          <p:spTgt spid="80"/>
                                        </p:tgtEl>
                                        <p:attrNameLst>
                                          <p:attrName>style.visibility</p:attrName>
                                        </p:attrNameLst>
                                      </p:cBhvr>
                                      <p:to>
                                        <p:strVal val="visible"/>
                                      </p:to>
                                    </p:set>
                                    <p:animEffect transition="in" filter="wipe(down)">
                                      <p:cBhvr>
                                        <p:cTn id="51" dur="500"/>
                                        <p:tgtEl>
                                          <p:spTgt spid="80"/>
                                        </p:tgtEl>
                                      </p:cBhvr>
                                    </p:animEffect>
                                  </p:childTnLst>
                                </p:cTn>
                              </p:par>
                              <p:par>
                                <p:cTn id="52" presetID="1" presetClass="entr" presetSubtype="0" fill="hold" grpId="0" nodeType="withEffect">
                                  <p:stCondLst>
                                    <p:cond delay="0"/>
                                  </p:stCondLst>
                                  <p:childTnLst>
                                    <p:set>
                                      <p:cBhvr>
                                        <p:cTn id="53" dur="1" fill="hold">
                                          <p:stCondLst>
                                            <p:cond delay="0"/>
                                          </p:stCondLst>
                                        </p:cTn>
                                        <p:tgtEl>
                                          <p:spTgt spid="129"/>
                                        </p:tgtEl>
                                        <p:attrNameLst>
                                          <p:attrName>style.visibility</p:attrName>
                                        </p:attrNameLst>
                                      </p:cBhvr>
                                      <p:to>
                                        <p:strVal val="visible"/>
                                      </p:to>
                                    </p:set>
                                  </p:childTnLst>
                                </p:cTn>
                              </p:par>
                            </p:childTnLst>
                          </p:cTn>
                        </p:par>
                        <p:par>
                          <p:cTn id="54" fill="hold">
                            <p:stCondLst>
                              <p:cond delay="3500"/>
                            </p:stCondLst>
                            <p:childTnLst>
                              <p:par>
                                <p:cTn id="55" presetID="1" presetClass="entr" presetSubtype="0" fill="hold" grpId="0" nodeType="afterEffect">
                                  <p:stCondLst>
                                    <p:cond delay="0"/>
                                  </p:stCondLst>
                                  <p:childTnLst>
                                    <p:set>
                                      <p:cBhvr>
                                        <p:cTn id="56" dur="1" fill="hold">
                                          <p:stCondLst>
                                            <p:cond delay="0"/>
                                          </p:stCondLst>
                                        </p:cTn>
                                        <p:tgtEl>
                                          <p:spTgt spid="52"/>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22" presetClass="entr" presetSubtype="4" fill="hold" nodeType="clickEffect">
                                  <p:stCondLst>
                                    <p:cond delay="0"/>
                                  </p:stCondLst>
                                  <p:childTnLst>
                                    <p:set>
                                      <p:cBhvr>
                                        <p:cTn id="60" dur="1" fill="hold">
                                          <p:stCondLst>
                                            <p:cond delay="0"/>
                                          </p:stCondLst>
                                        </p:cTn>
                                        <p:tgtEl>
                                          <p:spTgt spid="83"/>
                                        </p:tgtEl>
                                        <p:attrNameLst>
                                          <p:attrName>style.visibility</p:attrName>
                                        </p:attrNameLst>
                                      </p:cBhvr>
                                      <p:to>
                                        <p:strVal val="visible"/>
                                      </p:to>
                                    </p:set>
                                    <p:animEffect transition="in" filter="wipe(down)">
                                      <p:cBhvr>
                                        <p:cTn id="61" dur="2000"/>
                                        <p:tgtEl>
                                          <p:spTgt spid="83"/>
                                        </p:tgtEl>
                                      </p:cBhvr>
                                    </p:animEffect>
                                  </p:childTnLst>
                                </p:cTn>
                              </p:par>
                              <p:par>
                                <p:cTn id="62" presetID="1" presetClass="entr" presetSubtype="0" fill="hold" grpId="0" nodeType="withEffect">
                                  <p:stCondLst>
                                    <p:cond delay="0"/>
                                  </p:stCondLst>
                                  <p:childTnLst>
                                    <p:set>
                                      <p:cBhvr>
                                        <p:cTn id="63" dur="1" fill="hold">
                                          <p:stCondLst>
                                            <p:cond delay="0"/>
                                          </p:stCondLst>
                                        </p:cTn>
                                        <p:tgtEl>
                                          <p:spTgt spid="130"/>
                                        </p:tgtEl>
                                        <p:attrNameLst>
                                          <p:attrName>style.visibility</p:attrName>
                                        </p:attrNameLst>
                                      </p:cBhvr>
                                      <p:to>
                                        <p:strVal val="visible"/>
                                      </p:to>
                                    </p:set>
                                  </p:childTnLst>
                                </p:cTn>
                              </p:par>
                            </p:childTnLst>
                          </p:cTn>
                        </p:par>
                        <p:par>
                          <p:cTn id="64" fill="hold">
                            <p:stCondLst>
                              <p:cond delay="2000"/>
                            </p:stCondLst>
                            <p:childTnLst>
                              <p:par>
                                <p:cTn id="65" presetID="1" presetClass="entr" presetSubtype="0" fill="hold" grpId="0" nodeType="afterEffect">
                                  <p:stCondLst>
                                    <p:cond delay="0"/>
                                  </p:stCondLst>
                                  <p:childTnLst>
                                    <p:set>
                                      <p:cBhvr>
                                        <p:cTn id="66" dur="1" fill="hold">
                                          <p:stCondLst>
                                            <p:cond delay="0"/>
                                          </p:stCondLst>
                                        </p:cTn>
                                        <p:tgtEl>
                                          <p:spTgt spid="123"/>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22" presetClass="entr" presetSubtype="8" fill="hold" nodeType="clickEffect">
                                  <p:stCondLst>
                                    <p:cond delay="0"/>
                                  </p:stCondLst>
                                  <p:childTnLst>
                                    <p:set>
                                      <p:cBhvr>
                                        <p:cTn id="70" dur="1" fill="hold">
                                          <p:stCondLst>
                                            <p:cond delay="0"/>
                                          </p:stCondLst>
                                        </p:cTn>
                                        <p:tgtEl>
                                          <p:spTgt spid="79"/>
                                        </p:tgtEl>
                                        <p:attrNameLst>
                                          <p:attrName>style.visibility</p:attrName>
                                        </p:attrNameLst>
                                      </p:cBhvr>
                                      <p:to>
                                        <p:strVal val="visible"/>
                                      </p:to>
                                    </p:set>
                                    <p:animEffect transition="in" filter="wipe(left)">
                                      <p:cBhvr>
                                        <p:cTn id="71" dur="500"/>
                                        <p:tgtEl>
                                          <p:spTgt spid="79"/>
                                        </p:tgtEl>
                                      </p:cBhvr>
                                    </p:animEffect>
                                  </p:childTnLst>
                                </p:cTn>
                              </p:par>
                              <p:par>
                                <p:cTn id="72" presetID="22" presetClass="entr" presetSubtype="1" fill="hold" nodeType="withEffect">
                                  <p:stCondLst>
                                    <p:cond delay="0"/>
                                  </p:stCondLst>
                                  <p:childTnLst>
                                    <p:set>
                                      <p:cBhvr>
                                        <p:cTn id="73" dur="1" fill="hold">
                                          <p:stCondLst>
                                            <p:cond delay="0"/>
                                          </p:stCondLst>
                                        </p:cTn>
                                        <p:tgtEl>
                                          <p:spTgt spid="19"/>
                                        </p:tgtEl>
                                        <p:attrNameLst>
                                          <p:attrName>style.visibility</p:attrName>
                                        </p:attrNameLst>
                                      </p:cBhvr>
                                      <p:to>
                                        <p:strVal val="visible"/>
                                      </p:to>
                                    </p:set>
                                    <p:animEffect transition="in" filter="wipe(up)">
                                      <p:cBhvr>
                                        <p:cTn id="74" dur="2000"/>
                                        <p:tgtEl>
                                          <p:spTgt spid="19"/>
                                        </p:tgtEl>
                                      </p:cBhvr>
                                    </p:animEffect>
                                  </p:childTnLst>
                                </p:cTn>
                              </p:par>
                              <p:par>
                                <p:cTn id="75" presetID="1" presetClass="entr" presetSubtype="0" fill="hold" grpId="0" nodeType="withEffect">
                                  <p:stCondLst>
                                    <p:cond delay="0"/>
                                  </p:stCondLst>
                                  <p:childTnLst>
                                    <p:set>
                                      <p:cBhvr>
                                        <p:cTn id="76" dur="1" fill="hold">
                                          <p:stCondLst>
                                            <p:cond delay="0"/>
                                          </p:stCondLst>
                                        </p:cTn>
                                        <p:tgtEl>
                                          <p:spTgt spid="131"/>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22" presetClass="entr" presetSubtype="2" fill="hold" nodeType="clickEffect">
                                  <p:stCondLst>
                                    <p:cond delay="0"/>
                                  </p:stCondLst>
                                  <p:childTnLst>
                                    <p:set>
                                      <p:cBhvr>
                                        <p:cTn id="80" dur="1" fill="hold">
                                          <p:stCondLst>
                                            <p:cond delay="0"/>
                                          </p:stCondLst>
                                        </p:cTn>
                                        <p:tgtEl>
                                          <p:spTgt spid="81"/>
                                        </p:tgtEl>
                                        <p:attrNameLst>
                                          <p:attrName>style.visibility</p:attrName>
                                        </p:attrNameLst>
                                      </p:cBhvr>
                                      <p:to>
                                        <p:strVal val="visible"/>
                                      </p:to>
                                    </p:set>
                                    <p:animEffect transition="in" filter="wipe(right)">
                                      <p:cBhvr>
                                        <p:cTn id="81" dur="500"/>
                                        <p:tgtEl>
                                          <p:spTgt spid="81"/>
                                        </p:tgtEl>
                                      </p:cBhvr>
                                    </p:animEffect>
                                  </p:childTnLst>
                                </p:cTn>
                              </p:par>
                              <p:par>
                                <p:cTn id="82" presetID="1" presetClass="entr" presetSubtype="0" fill="hold" grpId="0" nodeType="withEffect">
                                  <p:stCondLst>
                                    <p:cond delay="0"/>
                                  </p:stCondLst>
                                  <p:childTnLst>
                                    <p:set>
                                      <p:cBhvr>
                                        <p:cTn id="83" dur="1" fill="hold">
                                          <p:stCondLst>
                                            <p:cond delay="0"/>
                                          </p:stCondLst>
                                        </p:cTn>
                                        <p:tgtEl>
                                          <p:spTgt spid="1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9" grpId="0" animBg="1"/>
      <p:bldP spid="130" grpId="0" animBg="1"/>
      <p:bldP spid="131" grpId="0" animBg="1"/>
      <p:bldP spid="132" grpId="0" animBg="1"/>
      <p:bldP spid="52" grpId="0" animBg="1"/>
      <p:bldP spid="123" grpId="0" animBg="1"/>
      <p:bldP spid="88" grpId="0" animBg="1"/>
      <p:bldP spid="88"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Right Bracket 118"/>
          <p:cNvSpPr/>
          <p:nvPr/>
        </p:nvSpPr>
        <p:spPr>
          <a:xfrm rot="16200000">
            <a:off x="7486650" y="4972050"/>
            <a:ext cx="419100" cy="1828800"/>
          </a:xfrm>
          <a:prstGeom prst="rightBracket">
            <a:avLst>
              <a:gd name="adj" fmla="val 49892"/>
            </a:avLst>
          </a:prstGeom>
          <a:ln cap="rnd" cmpd="sng">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8" name="Right Bracket 117"/>
          <p:cNvSpPr/>
          <p:nvPr/>
        </p:nvSpPr>
        <p:spPr>
          <a:xfrm rot="16200000">
            <a:off x="1543050" y="4972050"/>
            <a:ext cx="419100" cy="1828800"/>
          </a:xfrm>
          <a:prstGeom prst="rightBracket">
            <a:avLst>
              <a:gd name="adj" fmla="val 49892"/>
            </a:avLst>
          </a:prstGeom>
          <a:ln cap="rnd" cmpd="sng">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 name="Title 2"/>
          <p:cNvSpPr>
            <a:spLocks noGrp="1"/>
          </p:cNvSpPr>
          <p:nvPr>
            <p:ph type="title"/>
          </p:nvPr>
        </p:nvSpPr>
        <p:spPr>
          <a:xfrm>
            <a:off x="387054" y="152400"/>
            <a:ext cx="8375946" cy="553998"/>
          </a:xfrm>
        </p:spPr>
        <p:txBody>
          <a:bodyPr/>
          <a:lstStyle/>
          <a:p>
            <a:r>
              <a:rPr smtClean="0"/>
              <a:t>NetTcpRelayBinding / Hybrid</a:t>
            </a:r>
            <a:endParaRPr lang="en-US" dirty="0"/>
          </a:p>
        </p:txBody>
      </p:sp>
      <p:sp>
        <p:nvSpPr>
          <p:cNvPr id="4" name="Rounded Rectangle 3"/>
          <p:cNvSpPr/>
          <p:nvPr/>
        </p:nvSpPr>
        <p:spPr>
          <a:xfrm>
            <a:off x="1447800" y="762000"/>
            <a:ext cx="7391400" cy="1752600"/>
          </a:xfrm>
          <a:prstGeom prst="roundRect">
            <a:avLst>
              <a:gd name="adj" fmla="val 8717"/>
            </a:avLst>
          </a:prstGeom>
          <a:ln/>
        </p:spPr>
        <p:style>
          <a:lnRef idx="1">
            <a:schemeClr val="accent3"/>
          </a:lnRef>
          <a:fillRef idx="2">
            <a:schemeClr val="accent3"/>
          </a:fillRef>
          <a:effectRef idx="1">
            <a:schemeClr val="accent3"/>
          </a:effectRef>
          <a:fontRef idx="minor">
            <a:schemeClr val="dk1"/>
          </a:fontRef>
        </p:style>
        <p:txBody>
          <a:bodyPr rtlCol="0" anchor="b"/>
          <a:lstStyle/>
          <a:p>
            <a:pPr algn="r"/>
            <a:r>
              <a:rPr lang="en-US" sz="2400" b="1" dirty="0" smtClean="0">
                <a:solidFill>
                  <a:schemeClr val="bg1"/>
                </a:solidFill>
              </a:rPr>
              <a:t>Service Bus</a:t>
            </a:r>
            <a:endParaRPr lang="en-US" sz="2400" b="1" dirty="0">
              <a:solidFill>
                <a:schemeClr val="bg1"/>
              </a:solidFill>
            </a:endParaRPr>
          </a:p>
        </p:txBody>
      </p:sp>
      <p:grpSp>
        <p:nvGrpSpPr>
          <p:cNvPr id="2" name="Group 32"/>
          <p:cNvGrpSpPr/>
          <p:nvPr/>
        </p:nvGrpSpPr>
        <p:grpSpPr>
          <a:xfrm>
            <a:off x="3895246" y="1219200"/>
            <a:ext cx="1819754" cy="838200"/>
            <a:chOff x="2858060" y="1905000"/>
            <a:chExt cx="2276954" cy="1119629"/>
          </a:xfrm>
        </p:grpSpPr>
        <p:sp>
          <p:nvSpPr>
            <p:cNvPr id="5" name="Oval 97"/>
            <p:cNvSpPr>
              <a:spLocks noChangeArrowheads="1"/>
            </p:cNvSpPr>
            <p:nvPr/>
          </p:nvSpPr>
          <p:spPr bwMode="auto">
            <a:xfrm>
              <a:off x="3886200" y="1905000"/>
              <a:ext cx="296620" cy="290115"/>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Oval 96"/>
            <p:cNvSpPr>
              <a:spLocks noChangeArrowheads="1"/>
            </p:cNvSpPr>
            <p:nvPr/>
          </p:nvSpPr>
          <p:spPr bwMode="auto">
            <a:xfrm>
              <a:off x="3221312" y="2294685"/>
              <a:ext cx="296620" cy="289399"/>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vert="horz" wrap="square" lIns="0" tIns="0" rIns="0" bIns="0" numCol="1" anchor="t" anchorCtr="0" compatLnSpc="1">
              <a:prstTxWarp prst="textNoShape">
                <a:avLst/>
              </a:prstTxWarp>
            </a:bodyPr>
            <a:lstStyle/>
            <a:p>
              <a:endParaRPr lang="en-US" dirty="0"/>
            </a:p>
          </p:txBody>
        </p:sp>
        <p:sp>
          <p:nvSpPr>
            <p:cNvPr id="7" name="Oval 95"/>
            <p:cNvSpPr>
              <a:spLocks noChangeArrowheads="1"/>
            </p:cNvSpPr>
            <p:nvPr/>
          </p:nvSpPr>
          <p:spPr bwMode="auto">
            <a:xfrm>
              <a:off x="4495919" y="2294685"/>
              <a:ext cx="296620" cy="289399"/>
            </a:xfrm>
            <a:prstGeom prst="ellipse">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en-US"/>
            </a:p>
          </p:txBody>
        </p:sp>
        <p:sp>
          <p:nvSpPr>
            <p:cNvPr id="8" name="Oval 94"/>
            <p:cNvSpPr>
              <a:spLocks noChangeArrowheads="1"/>
            </p:cNvSpPr>
            <p:nvPr/>
          </p:nvSpPr>
          <p:spPr bwMode="auto">
            <a:xfrm>
              <a:off x="4838394" y="2735230"/>
              <a:ext cx="296620" cy="289399"/>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anchor="t" anchorCtr="0" compatLnSpc="1">
              <a:prstTxWarp prst="textNoShape">
                <a:avLst/>
              </a:prstTxWarp>
            </a:bodyPr>
            <a:lstStyle/>
            <a:p>
              <a:endParaRPr lang="en-US"/>
            </a:p>
          </p:txBody>
        </p:sp>
        <p:sp>
          <p:nvSpPr>
            <p:cNvPr id="9" name="Oval 93"/>
            <p:cNvSpPr>
              <a:spLocks noChangeArrowheads="1"/>
            </p:cNvSpPr>
            <p:nvPr/>
          </p:nvSpPr>
          <p:spPr bwMode="auto">
            <a:xfrm>
              <a:off x="4177805" y="2735230"/>
              <a:ext cx="296620" cy="289399"/>
            </a:xfrm>
            <a:prstGeom prst="ellipse">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anchor="t" anchorCtr="0" compatLnSpc="1">
              <a:prstTxWarp prst="textNoShape">
                <a:avLst/>
              </a:prstTxWarp>
            </a:bodyPr>
            <a:lstStyle/>
            <a:p>
              <a:endParaRPr lang="en-US"/>
            </a:p>
          </p:txBody>
        </p:sp>
        <p:sp>
          <p:nvSpPr>
            <p:cNvPr id="10" name="Oval 92"/>
            <p:cNvSpPr>
              <a:spLocks noChangeArrowheads="1"/>
            </p:cNvSpPr>
            <p:nvPr/>
          </p:nvSpPr>
          <p:spPr bwMode="auto">
            <a:xfrm>
              <a:off x="3517932" y="2735230"/>
              <a:ext cx="296620" cy="289399"/>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anchor="t" anchorCtr="0" compatLnSpc="1">
              <a:prstTxWarp prst="textNoShape">
                <a:avLst/>
              </a:prstTxWarp>
            </a:bodyPr>
            <a:lstStyle/>
            <a:p>
              <a:endParaRPr lang="en-US"/>
            </a:p>
          </p:txBody>
        </p:sp>
        <p:sp>
          <p:nvSpPr>
            <p:cNvPr id="11" name="Oval 91"/>
            <p:cNvSpPr>
              <a:spLocks noChangeArrowheads="1"/>
            </p:cNvSpPr>
            <p:nvPr/>
          </p:nvSpPr>
          <p:spPr bwMode="auto">
            <a:xfrm>
              <a:off x="2858060" y="2735230"/>
              <a:ext cx="296620" cy="289399"/>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anchor="t" anchorCtr="0" compatLnSpc="1">
              <a:prstTxWarp prst="textNoShape">
                <a:avLst/>
              </a:prstTxWarp>
            </a:bodyPr>
            <a:lstStyle/>
            <a:p>
              <a:endParaRPr lang="en-US"/>
            </a:p>
          </p:txBody>
        </p:sp>
        <p:sp>
          <p:nvSpPr>
            <p:cNvPr id="12" name="AutoShape 90"/>
            <p:cNvSpPr>
              <a:spLocks noChangeShapeType="1"/>
            </p:cNvSpPr>
            <p:nvPr/>
          </p:nvSpPr>
          <p:spPr bwMode="auto">
            <a:xfrm flipH="1">
              <a:off x="3474227" y="2050415"/>
              <a:ext cx="394061" cy="268625"/>
            </a:xfrm>
            <a:prstGeom prst="straightConnector1">
              <a:avLst/>
            </a:prstGeom>
            <a:noFill/>
            <a:ln w="12700">
              <a:solidFill>
                <a:srgbClr val="00B05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AutoShape 89"/>
            <p:cNvSpPr>
              <a:spLocks noChangeShapeType="1"/>
            </p:cNvSpPr>
            <p:nvPr/>
          </p:nvSpPr>
          <p:spPr bwMode="auto">
            <a:xfrm>
              <a:off x="4200732" y="2050415"/>
              <a:ext cx="338892" cy="268625"/>
            </a:xfrm>
            <a:prstGeom prst="straightConnector1">
              <a:avLst/>
            </a:prstGeom>
            <a:noFill/>
            <a:ln w="12700">
              <a:solidFill>
                <a:srgbClr val="00B05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AutoShape 88"/>
            <p:cNvSpPr>
              <a:spLocks noChangeShapeType="1"/>
            </p:cNvSpPr>
            <p:nvPr/>
          </p:nvSpPr>
          <p:spPr bwMode="auto">
            <a:xfrm flipH="1">
              <a:off x="4430720" y="2559729"/>
              <a:ext cx="108904" cy="199857"/>
            </a:xfrm>
            <a:prstGeom prst="straightConnector1">
              <a:avLst/>
            </a:prstGeom>
            <a:noFill/>
            <a:ln w="12700">
              <a:solidFill>
                <a:srgbClr val="00B05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AutoShape 87"/>
            <p:cNvSpPr>
              <a:spLocks noChangeShapeType="1"/>
            </p:cNvSpPr>
            <p:nvPr/>
          </p:nvSpPr>
          <p:spPr bwMode="auto">
            <a:xfrm>
              <a:off x="4748835" y="2559729"/>
              <a:ext cx="133264" cy="199857"/>
            </a:xfrm>
            <a:prstGeom prst="straightConnector1">
              <a:avLst/>
            </a:prstGeom>
            <a:noFill/>
            <a:ln w="12700">
              <a:solidFill>
                <a:srgbClr val="00B05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AutoShape 86"/>
            <p:cNvSpPr>
              <a:spLocks noChangeShapeType="1"/>
            </p:cNvSpPr>
            <p:nvPr/>
          </p:nvSpPr>
          <p:spPr bwMode="auto">
            <a:xfrm>
              <a:off x="3474227" y="2559729"/>
              <a:ext cx="87410" cy="199857"/>
            </a:xfrm>
            <a:prstGeom prst="straightConnector1">
              <a:avLst/>
            </a:prstGeom>
            <a:noFill/>
            <a:ln w="12700">
              <a:solidFill>
                <a:srgbClr val="00B05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AutoShape 85"/>
            <p:cNvSpPr>
              <a:spLocks noChangeShapeType="1"/>
            </p:cNvSpPr>
            <p:nvPr/>
          </p:nvSpPr>
          <p:spPr bwMode="auto">
            <a:xfrm flipH="1">
              <a:off x="3110975" y="2559729"/>
              <a:ext cx="154042" cy="199857"/>
            </a:xfrm>
            <a:prstGeom prst="straightConnector1">
              <a:avLst/>
            </a:prstGeom>
            <a:noFill/>
            <a:ln w="12700">
              <a:solidFill>
                <a:srgbClr val="00B05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18" name="AutoShape 77"/>
          <p:cNvSpPr>
            <a:spLocks noChangeArrowheads="1"/>
          </p:cNvSpPr>
          <p:nvPr/>
        </p:nvSpPr>
        <p:spPr bwMode="auto">
          <a:xfrm>
            <a:off x="990600" y="5781618"/>
            <a:ext cx="1484698" cy="847782"/>
          </a:xfrm>
          <a:prstGeom prst="roundRect">
            <a:avLst>
              <a:gd name="adj" fmla="val 16667"/>
            </a:avLst>
          </a:prstGeom>
          <a:ln>
            <a:headEnd/>
            <a:tailEnd/>
          </a:ln>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rPr>
              <a:t>Sender</a:t>
            </a:r>
            <a:endParaRPr kumimoji="0" lang="en-US" sz="2400" b="1" i="0" u="none" strike="noStrike" cap="none" normalizeH="0" baseline="0" dirty="0" smtClean="0">
              <a:ln>
                <a:noFill/>
              </a:ln>
              <a:solidFill>
                <a:schemeClr val="bg1"/>
              </a:solidFill>
              <a:effectLst/>
              <a:latin typeface="Arial" pitchFamily="34" charset="0"/>
              <a:cs typeface="Arial" pitchFamily="34" charset="0"/>
            </a:endParaRPr>
          </a:p>
        </p:txBody>
      </p:sp>
      <p:sp>
        <p:nvSpPr>
          <p:cNvPr id="20" name="AutoShape 77"/>
          <p:cNvSpPr>
            <a:spLocks noChangeArrowheads="1"/>
          </p:cNvSpPr>
          <p:nvPr/>
        </p:nvSpPr>
        <p:spPr bwMode="auto">
          <a:xfrm>
            <a:off x="6973502" y="5781618"/>
            <a:ext cx="1484698" cy="847782"/>
          </a:xfrm>
          <a:prstGeom prst="roundRect">
            <a:avLst>
              <a:gd name="adj" fmla="val 16667"/>
            </a:avLst>
          </a:prstGeom>
          <a:ln>
            <a:headEnd/>
            <a:tailEn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rPr>
              <a:t>Receiver</a:t>
            </a:r>
            <a:endParaRPr kumimoji="0" lang="en-US" sz="2400" b="1" i="0" u="none" strike="noStrike" cap="none" normalizeH="0" baseline="0" dirty="0" smtClean="0">
              <a:ln>
                <a:noFill/>
              </a:ln>
              <a:solidFill>
                <a:schemeClr val="bg1"/>
              </a:solidFill>
              <a:effectLst/>
              <a:latin typeface="Arial" pitchFamily="34" charset="0"/>
              <a:cs typeface="Arial" pitchFamily="34" charset="0"/>
            </a:endParaRPr>
          </a:p>
        </p:txBody>
      </p:sp>
      <p:sp>
        <p:nvSpPr>
          <p:cNvPr id="22" name="Content Placeholder 2"/>
          <p:cNvSpPr txBox="1">
            <a:spLocks/>
          </p:cNvSpPr>
          <p:nvPr/>
        </p:nvSpPr>
        <p:spPr>
          <a:xfrm>
            <a:off x="1752600" y="838201"/>
            <a:ext cx="6858000" cy="457200"/>
          </a:xfrm>
          <a:prstGeom prst="rect">
            <a:avLst/>
          </a:prstGeom>
          <a:noFill/>
          <a:ln>
            <a:noFill/>
          </a:ln>
        </p:spPr>
        <p:txBody>
          <a:bodyPr>
            <a:normAutofit/>
          </a:bodyPr>
          <a:lstStyle/>
          <a:p>
            <a:pPr marL="393700" marR="0" lvl="0" indent="-393700" algn="ctr" defTabSz="914363" rtl="0" eaLnBrk="1" fontAlgn="auto" latinLnBrk="0" hangingPunct="1">
              <a:lnSpc>
                <a:spcPct val="78000"/>
              </a:lnSpc>
              <a:spcBef>
                <a:spcPct val="20000"/>
              </a:spcBef>
              <a:spcAft>
                <a:spcPts val="800"/>
              </a:spcAft>
              <a:buClr>
                <a:schemeClr val="tx1"/>
              </a:buClr>
              <a:buSzPct val="80000"/>
              <a:buFont typeface="Wingdings" pitchFamily="2" charset="2"/>
              <a:buNone/>
              <a:tabLst/>
              <a:defRPr/>
            </a:pPr>
            <a:r>
              <a:rPr kumimoji="0" lang="en-US" sz="2400" b="0" i="0" strike="noStrike" kern="1200" cap="none" spc="0" normalizeH="0" baseline="0" noProof="0" dirty="0" smtClean="0">
                <a:ln>
                  <a:noFill/>
                </a:ln>
                <a:solidFill>
                  <a:schemeClr val="bg1"/>
                </a:solidFill>
                <a:effectLst/>
                <a:uLnTx/>
                <a:uFillTx/>
                <a:latin typeface="+mn-lt"/>
                <a:ea typeface="+mn-ea"/>
                <a:cs typeface="+mn-cs"/>
              </a:rPr>
              <a:t>sb://servicebus.windows.net/services</a:t>
            </a:r>
            <a:r>
              <a:rPr lang="en-US" sz="2400" dirty="0" smtClean="0">
                <a:solidFill>
                  <a:schemeClr val="bg1"/>
                </a:solidFill>
              </a:rPr>
              <a:t>/</a:t>
            </a:r>
            <a:r>
              <a:rPr kumimoji="0" lang="en-US" sz="2400" b="0" i="1" strike="noStrike" kern="1200" cap="none" spc="0" normalizeH="0" baseline="0" noProof="0" dirty="0" smtClean="0">
                <a:ln>
                  <a:noFill/>
                </a:ln>
                <a:solidFill>
                  <a:srgbClr val="FF0000"/>
                </a:solidFill>
                <a:effectLst/>
                <a:uLnTx/>
                <a:uFillTx/>
                <a:latin typeface="+mn-lt"/>
                <a:ea typeface="+mn-ea"/>
                <a:cs typeface="+mn-cs"/>
              </a:rPr>
              <a:t>solution</a:t>
            </a:r>
            <a:r>
              <a:rPr lang="en-US" sz="2400" dirty="0" smtClean="0">
                <a:solidFill>
                  <a:schemeClr val="bg1"/>
                </a:solidFill>
              </a:rPr>
              <a:t>/</a:t>
            </a:r>
            <a:r>
              <a:rPr kumimoji="0" lang="en-US" sz="2400" b="0" i="0" strike="noStrike" kern="1200" cap="none" spc="0" normalizeH="0" baseline="0" noProof="0" dirty="0" smtClean="0">
                <a:ln>
                  <a:noFill/>
                </a:ln>
                <a:solidFill>
                  <a:schemeClr val="accent2">
                    <a:lumMod val="60000"/>
                    <a:lumOff val="40000"/>
                  </a:schemeClr>
                </a:solidFill>
                <a:effectLst/>
                <a:uLnTx/>
                <a:uFillTx/>
                <a:latin typeface="+mn-lt"/>
                <a:ea typeface="+mn-ea"/>
                <a:cs typeface="+mn-cs"/>
              </a:rPr>
              <a:t>a</a:t>
            </a:r>
            <a:r>
              <a:rPr kumimoji="0" lang="en-US" sz="2400" b="0" i="0" strike="noStrike" kern="1200" cap="none" spc="0" normalizeH="0" baseline="0" noProof="0" dirty="0" smtClean="0">
                <a:ln>
                  <a:noFill/>
                </a:ln>
                <a:solidFill>
                  <a:schemeClr val="bg1"/>
                </a:solidFill>
                <a:effectLst/>
                <a:uLnTx/>
                <a:uFillTx/>
                <a:latin typeface="+mn-lt"/>
                <a:ea typeface="+mn-ea"/>
                <a:cs typeface="+mn-cs"/>
              </a:rPr>
              <a:t>/</a:t>
            </a:r>
            <a:r>
              <a:rPr kumimoji="0" lang="en-US" sz="2400" b="0" i="0" strike="noStrike" kern="1200" cap="none" spc="0" normalizeH="0" baseline="0" noProof="0" dirty="0" smtClean="0">
                <a:ln>
                  <a:noFill/>
                </a:ln>
                <a:solidFill>
                  <a:schemeClr val="accent6">
                    <a:lumMod val="75000"/>
                  </a:schemeClr>
                </a:solidFill>
                <a:effectLst/>
                <a:uLnTx/>
                <a:uFillTx/>
                <a:latin typeface="+mn-lt"/>
                <a:ea typeface="+mn-ea"/>
                <a:cs typeface="+mn-cs"/>
              </a:rPr>
              <a:t>b</a:t>
            </a:r>
            <a:r>
              <a:rPr kumimoji="0" lang="en-US" sz="2400" b="0" i="0" strike="noStrike" kern="1200" cap="none" spc="0" normalizeH="0" baseline="0" noProof="0" dirty="0" smtClean="0">
                <a:ln>
                  <a:noFill/>
                </a:ln>
                <a:solidFill>
                  <a:schemeClr val="bg1"/>
                </a:solidFill>
                <a:effectLst/>
                <a:uLnTx/>
                <a:uFillTx/>
                <a:latin typeface="+mn-lt"/>
                <a:ea typeface="+mn-ea"/>
                <a:cs typeface="+mn-cs"/>
              </a:rPr>
              <a:t>/</a:t>
            </a:r>
            <a:endParaRPr kumimoji="0" lang="en-US" sz="2400" b="0" i="0" strike="noStrike" kern="1200" cap="none" spc="0" normalizeH="0" baseline="0" noProof="0" dirty="0">
              <a:ln>
                <a:noFill/>
              </a:ln>
              <a:solidFill>
                <a:schemeClr val="bg1"/>
              </a:solidFill>
              <a:effectLst/>
              <a:uLnTx/>
              <a:uFillTx/>
              <a:latin typeface="+mn-lt"/>
              <a:ea typeface="+mn-ea"/>
              <a:cs typeface="+mn-cs"/>
            </a:endParaRPr>
          </a:p>
        </p:txBody>
      </p:sp>
      <p:sp>
        <p:nvSpPr>
          <p:cNvPr id="57" name="Rounded Rectangle 56"/>
          <p:cNvSpPr/>
          <p:nvPr/>
        </p:nvSpPr>
        <p:spPr>
          <a:xfrm>
            <a:off x="14478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58" name="Rounded Rectangle 57"/>
          <p:cNvSpPr/>
          <p:nvPr/>
        </p:nvSpPr>
        <p:spPr>
          <a:xfrm>
            <a:off x="19812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59" name="Rounded Rectangle 58"/>
          <p:cNvSpPr/>
          <p:nvPr/>
        </p:nvSpPr>
        <p:spPr>
          <a:xfrm>
            <a:off x="25146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0" name="Rounded Rectangle 59"/>
          <p:cNvSpPr/>
          <p:nvPr/>
        </p:nvSpPr>
        <p:spPr>
          <a:xfrm>
            <a:off x="30480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1" name="Rounded Rectangle 60"/>
          <p:cNvSpPr/>
          <p:nvPr/>
        </p:nvSpPr>
        <p:spPr>
          <a:xfrm>
            <a:off x="35814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2" name="Rounded Rectangle 61"/>
          <p:cNvSpPr/>
          <p:nvPr/>
        </p:nvSpPr>
        <p:spPr>
          <a:xfrm>
            <a:off x="41148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3" name="Rounded Rectangle 62"/>
          <p:cNvSpPr/>
          <p:nvPr/>
        </p:nvSpPr>
        <p:spPr>
          <a:xfrm>
            <a:off x="46482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4" name="Rounded Rectangle 63"/>
          <p:cNvSpPr/>
          <p:nvPr/>
        </p:nvSpPr>
        <p:spPr>
          <a:xfrm>
            <a:off x="51816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5" name="Rounded Rectangle 64"/>
          <p:cNvSpPr/>
          <p:nvPr/>
        </p:nvSpPr>
        <p:spPr>
          <a:xfrm>
            <a:off x="57150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6" name="Rounded Rectangle 65"/>
          <p:cNvSpPr/>
          <p:nvPr/>
        </p:nvSpPr>
        <p:spPr>
          <a:xfrm>
            <a:off x="62484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7" name="Rounded Rectangle 66"/>
          <p:cNvSpPr/>
          <p:nvPr/>
        </p:nvSpPr>
        <p:spPr>
          <a:xfrm>
            <a:off x="67818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8" name="Rounded Rectangle 67"/>
          <p:cNvSpPr/>
          <p:nvPr/>
        </p:nvSpPr>
        <p:spPr>
          <a:xfrm>
            <a:off x="73152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9" name="Rounded Rectangle 68"/>
          <p:cNvSpPr/>
          <p:nvPr/>
        </p:nvSpPr>
        <p:spPr>
          <a:xfrm>
            <a:off x="78486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70" name="Rounded Rectangle 69"/>
          <p:cNvSpPr/>
          <p:nvPr/>
        </p:nvSpPr>
        <p:spPr>
          <a:xfrm>
            <a:off x="83820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74" name="Left Brace 73"/>
          <p:cNvSpPr/>
          <p:nvPr/>
        </p:nvSpPr>
        <p:spPr>
          <a:xfrm>
            <a:off x="1066800" y="838200"/>
            <a:ext cx="228600" cy="1600200"/>
          </a:xfrm>
          <a:prstGeom prst="leftBrace">
            <a:avLst/>
          </a:prstGeom>
          <a:ln w="38100" cmpd="sng">
            <a:prstDash val="solid"/>
          </a:ln>
        </p:spPr>
        <p:style>
          <a:lnRef idx="2">
            <a:schemeClr val="accent3"/>
          </a:lnRef>
          <a:fillRef idx="0">
            <a:schemeClr val="accent3"/>
          </a:fillRef>
          <a:effectRef idx="1">
            <a:schemeClr val="accent3"/>
          </a:effectRef>
          <a:fontRef idx="minor">
            <a:schemeClr val="tx1"/>
          </a:fontRef>
        </p:style>
        <p:txBody>
          <a:bodyPr rtlCol="0" anchor="ctr"/>
          <a:lstStyle/>
          <a:p>
            <a:pPr algn="ctr"/>
            <a:endParaRPr lang="en-US"/>
          </a:p>
        </p:txBody>
      </p:sp>
      <p:sp>
        <p:nvSpPr>
          <p:cNvPr id="75" name="Left Brace 74"/>
          <p:cNvSpPr/>
          <p:nvPr/>
        </p:nvSpPr>
        <p:spPr>
          <a:xfrm>
            <a:off x="1066800" y="2542029"/>
            <a:ext cx="228600" cy="381000"/>
          </a:xfrm>
          <a:prstGeom prst="leftBrace">
            <a:avLst/>
          </a:prstGeom>
          <a:ln w="38100" cmpd="sng">
            <a:prstDash val="solid"/>
          </a:ln>
        </p:spPr>
        <p:style>
          <a:lnRef idx="2">
            <a:schemeClr val="accent3"/>
          </a:lnRef>
          <a:fillRef idx="0">
            <a:schemeClr val="accent3"/>
          </a:fillRef>
          <a:effectRef idx="1">
            <a:schemeClr val="accent3"/>
          </a:effectRef>
          <a:fontRef idx="minor">
            <a:schemeClr val="tx1"/>
          </a:fontRef>
        </p:style>
        <p:txBody>
          <a:bodyPr rtlCol="0" anchor="ctr"/>
          <a:lstStyle/>
          <a:p>
            <a:pPr algn="ctr"/>
            <a:endParaRPr lang="en-US"/>
          </a:p>
        </p:txBody>
      </p:sp>
      <p:sp>
        <p:nvSpPr>
          <p:cNvPr id="76" name="TextBox 75"/>
          <p:cNvSpPr txBox="1"/>
          <p:nvPr/>
        </p:nvSpPr>
        <p:spPr>
          <a:xfrm>
            <a:off x="258013" y="1066800"/>
            <a:ext cx="884987" cy="1077218"/>
          </a:xfrm>
          <a:prstGeom prst="rect">
            <a:avLst/>
          </a:prstGeom>
          <a:noFill/>
        </p:spPr>
        <p:txBody>
          <a:bodyPr wrap="none" rtlCol="0">
            <a:spAutoFit/>
          </a:bodyPr>
          <a:lstStyle/>
          <a:p>
            <a:pPr algn="ctr"/>
            <a:r>
              <a:rPr lang="en-US" sz="1600" dirty="0" smtClean="0"/>
              <a:t>Backend</a:t>
            </a:r>
            <a:br>
              <a:rPr lang="en-US" sz="1600" dirty="0" smtClean="0"/>
            </a:br>
            <a:r>
              <a:rPr lang="en-US" sz="1600" dirty="0" smtClean="0"/>
              <a:t>Naming</a:t>
            </a:r>
          </a:p>
          <a:p>
            <a:pPr algn="ctr"/>
            <a:r>
              <a:rPr lang="en-US" sz="1600" dirty="0" smtClean="0"/>
              <a:t>Routing</a:t>
            </a:r>
            <a:br>
              <a:rPr lang="en-US" sz="1600" dirty="0" smtClean="0"/>
            </a:br>
            <a:r>
              <a:rPr lang="en-US" sz="1600" dirty="0" smtClean="0"/>
              <a:t>Fabric</a:t>
            </a:r>
            <a:endParaRPr lang="en-US" sz="1600" dirty="0"/>
          </a:p>
        </p:txBody>
      </p:sp>
      <p:sp>
        <p:nvSpPr>
          <p:cNvPr id="77" name="TextBox 76"/>
          <p:cNvSpPr txBox="1"/>
          <p:nvPr/>
        </p:nvSpPr>
        <p:spPr>
          <a:xfrm>
            <a:off x="152400" y="2414454"/>
            <a:ext cx="1069357" cy="584775"/>
          </a:xfrm>
          <a:prstGeom prst="rect">
            <a:avLst/>
          </a:prstGeom>
          <a:noFill/>
        </p:spPr>
        <p:txBody>
          <a:bodyPr wrap="square" rtlCol="0">
            <a:spAutoFit/>
          </a:bodyPr>
          <a:lstStyle/>
          <a:p>
            <a:pPr algn="ctr"/>
            <a:r>
              <a:rPr lang="en-US" sz="1600" dirty="0" smtClean="0"/>
              <a:t>Frontend </a:t>
            </a:r>
            <a:br>
              <a:rPr lang="en-US" sz="1600" dirty="0" smtClean="0"/>
            </a:br>
            <a:r>
              <a:rPr lang="en-US" sz="1600" dirty="0" smtClean="0"/>
              <a:t>Nodes</a:t>
            </a:r>
            <a:endParaRPr lang="en-US" sz="1600" dirty="0"/>
          </a:p>
        </p:txBody>
      </p:sp>
      <p:cxnSp>
        <p:nvCxnSpPr>
          <p:cNvPr id="21" name="Shape 93"/>
          <p:cNvCxnSpPr>
            <a:stCxn id="65" idx="2"/>
            <a:endCxn id="20" idx="0"/>
          </p:cNvCxnSpPr>
          <p:nvPr/>
        </p:nvCxnSpPr>
        <p:spPr>
          <a:xfrm rot="16200000" flipH="1">
            <a:off x="5400431" y="3466197"/>
            <a:ext cx="2858589" cy="1772251"/>
          </a:xfrm>
          <a:prstGeom prst="straightConnector1">
            <a:avLst/>
          </a:prstGeom>
          <a:ln w="76200" cap="rnd" cmpd="sng">
            <a:solidFill>
              <a:schemeClr val="accent1">
                <a:lumMod val="60000"/>
                <a:lumOff val="40000"/>
              </a:schemeClr>
            </a:solidFill>
            <a:headEnd type="triangle" w="sm" len="med"/>
            <a:tailEnd type="none" w="sm" len="med"/>
          </a:ln>
          <a:effectLst>
            <a:outerShdw blurRad="50800" dist="38100" dir="2700000" algn="tl" rotWithShape="0">
              <a:prstClr val="black">
                <a:alpha val="40000"/>
              </a:prstClr>
            </a:outerShdw>
          </a:effectLst>
        </p:spPr>
        <p:style>
          <a:lnRef idx="3">
            <a:schemeClr val="accent6"/>
          </a:lnRef>
          <a:fillRef idx="0">
            <a:schemeClr val="accent6"/>
          </a:fillRef>
          <a:effectRef idx="2">
            <a:schemeClr val="accent6"/>
          </a:effectRef>
          <a:fontRef idx="minor">
            <a:schemeClr val="tx1"/>
          </a:fontRef>
        </p:style>
      </p:cxnSp>
      <p:grpSp>
        <p:nvGrpSpPr>
          <p:cNvPr id="19" name="Group 113"/>
          <p:cNvGrpSpPr/>
          <p:nvPr/>
        </p:nvGrpSpPr>
        <p:grpSpPr>
          <a:xfrm>
            <a:off x="7162800" y="4038600"/>
            <a:ext cx="609600" cy="762000"/>
            <a:chOff x="5486400" y="4800600"/>
            <a:chExt cx="609600" cy="762000"/>
          </a:xfrm>
        </p:grpSpPr>
        <p:cxnSp>
          <p:nvCxnSpPr>
            <p:cNvPr id="110" name="Straight Arrow Connector 109"/>
            <p:cNvCxnSpPr/>
            <p:nvPr/>
          </p:nvCxnSpPr>
          <p:spPr>
            <a:xfrm rot="16200000" flipH="1">
              <a:off x="5372100" y="4914900"/>
              <a:ext cx="762000" cy="533400"/>
            </a:xfrm>
            <a:prstGeom prst="straightConnector1">
              <a:avLst/>
            </a:prstGeom>
            <a:ln>
              <a:solidFill>
                <a:schemeClr val="tx2">
                  <a:lumMod val="60000"/>
                  <a:lumOff val="40000"/>
                </a:schemeClr>
              </a:solidFill>
              <a:tailEnd type="arrow"/>
            </a:ln>
          </p:spPr>
          <p:style>
            <a:lnRef idx="1">
              <a:schemeClr val="accent2"/>
            </a:lnRef>
            <a:fillRef idx="1002">
              <a:schemeClr val="lt2"/>
            </a:fillRef>
            <a:effectRef idx="1">
              <a:schemeClr val="accent2"/>
            </a:effectRef>
            <a:fontRef idx="minor">
              <a:schemeClr val="dk1"/>
            </a:fontRef>
          </p:style>
        </p:cxnSp>
        <p:sp>
          <p:nvSpPr>
            <p:cNvPr id="111" name="Rectangle 110"/>
            <p:cNvSpPr/>
            <p:nvPr/>
          </p:nvSpPr>
          <p:spPr bwMode="auto">
            <a:xfrm>
              <a:off x="5486400" y="5029200"/>
              <a:ext cx="609600" cy="381000"/>
            </a:xfrm>
            <a:prstGeom prst="rect">
              <a:avLst/>
            </a:prstGeom>
            <a:ln>
              <a:solidFill>
                <a:schemeClr val="tx2">
                  <a:lumMod val="60000"/>
                  <a:lumOff val="40000"/>
                </a:schemeClr>
              </a:solidFill>
              <a:headEnd type="none" w="med" len="med"/>
              <a:tailEnd type="none" w="med" len="med"/>
            </a:ln>
          </p:spPr>
          <p:style>
            <a:lnRef idx="1">
              <a:schemeClr val="accent2"/>
            </a:lnRef>
            <a:fillRef idx="1002">
              <a:schemeClr val="l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1600" dirty="0" smtClean="0">
                  <a:solidFill>
                    <a:schemeClr val="bg1"/>
                  </a:solidFill>
                </a:rPr>
                <a:t>Ctrl</a:t>
              </a:r>
            </a:p>
          </p:txBody>
        </p:sp>
      </p:grpSp>
      <p:cxnSp>
        <p:nvCxnSpPr>
          <p:cNvPr id="79" name="Shape 93"/>
          <p:cNvCxnSpPr>
            <a:stCxn id="9" idx="6"/>
            <a:endCxn id="65" idx="0"/>
          </p:cNvCxnSpPr>
          <p:nvPr/>
        </p:nvCxnSpPr>
        <p:spPr>
          <a:xfrm>
            <a:off x="5187053" y="1949072"/>
            <a:ext cx="756547" cy="592957"/>
          </a:xfrm>
          <a:prstGeom prst="curvedConnector2">
            <a:avLst/>
          </a:prstGeom>
          <a:ln w="69850" cap="rnd" cmpd="dbl">
            <a:solidFill>
              <a:schemeClr val="accent6">
                <a:lumMod val="75000"/>
              </a:schemeClr>
            </a:solidFill>
            <a:prstDash val="solid"/>
            <a:headEnd type="none" w="sm" len="med"/>
            <a:tailEnd type="triangle" w="sm" len="med"/>
          </a:ln>
          <a:effectLst>
            <a:outerShdw blurRad="50800" dist="38100" dir="2700000" algn="tl" rotWithShape="0">
              <a:prstClr val="black">
                <a:alpha val="40000"/>
              </a:prstClr>
            </a:outerShdw>
          </a:effectLst>
        </p:spPr>
        <p:style>
          <a:lnRef idx="3">
            <a:schemeClr val="accent6"/>
          </a:lnRef>
          <a:fillRef idx="0">
            <a:schemeClr val="accent6"/>
          </a:fillRef>
          <a:effectRef idx="2">
            <a:schemeClr val="accent6"/>
          </a:effectRef>
          <a:fontRef idx="minor">
            <a:schemeClr val="tx1"/>
          </a:fontRef>
        </p:style>
      </p:cxnSp>
      <p:grpSp>
        <p:nvGrpSpPr>
          <p:cNvPr id="72" name="Group 71"/>
          <p:cNvGrpSpPr/>
          <p:nvPr/>
        </p:nvGrpSpPr>
        <p:grpSpPr>
          <a:xfrm>
            <a:off x="3094052" y="2590800"/>
            <a:ext cx="334948" cy="245629"/>
            <a:chOff x="4114800" y="4191000"/>
            <a:chExt cx="1143000" cy="838200"/>
          </a:xfrm>
        </p:grpSpPr>
        <p:sp>
          <p:nvSpPr>
            <p:cNvPr id="114" name="Rounded Rectangle 113"/>
            <p:cNvSpPr/>
            <p:nvPr/>
          </p:nvSpPr>
          <p:spPr bwMode="auto">
            <a:xfrm>
              <a:off x="4114800" y="4191000"/>
              <a:ext cx="1143000" cy="838200"/>
            </a:xfrm>
            <a:prstGeom prst="round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700" dirty="0" smtClean="0">
                <a:solidFill>
                  <a:srgbClr val="FFFFFF"/>
                </a:solidFill>
              </a:endParaRPr>
            </a:p>
          </p:txBody>
        </p:sp>
        <p:grpSp>
          <p:nvGrpSpPr>
            <p:cNvPr id="23" name="Group 103"/>
            <p:cNvGrpSpPr/>
            <p:nvPr/>
          </p:nvGrpSpPr>
          <p:grpSpPr>
            <a:xfrm>
              <a:off x="4439696" y="4343401"/>
              <a:ext cx="533400" cy="533400"/>
              <a:chOff x="4267200" y="4343400"/>
              <a:chExt cx="762001" cy="798007"/>
            </a:xfrm>
          </p:grpSpPr>
          <p:sp>
            <p:nvSpPr>
              <p:cNvPr id="101" name="Circular Arrow 100"/>
              <p:cNvSpPr/>
              <p:nvPr/>
            </p:nvSpPr>
            <p:spPr bwMode="auto">
              <a:xfrm>
                <a:off x="4267200" y="4343400"/>
                <a:ext cx="762000" cy="762000"/>
              </a:xfrm>
              <a:prstGeom prst="circularArrow">
                <a:avLst/>
              </a:prstGeom>
              <a:solidFill>
                <a:srgbClr val="92D050"/>
              </a:solidFill>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700" dirty="0" smtClean="0">
                  <a:solidFill>
                    <a:srgbClr val="FFFFFF"/>
                  </a:solidFill>
                </a:endParaRPr>
              </a:p>
            </p:txBody>
          </p:sp>
          <p:sp>
            <p:nvSpPr>
              <p:cNvPr id="103" name="Circular Arrow 102"/>
              <p:cNvSpPr/>
              <p:nvPr/>
            </p:nvSpPr>
            <p:spPr bwMode="auto">
              <a:xfrm rot="10800000">
                <a:off x="4267201" y="4379407"/>
                <a:ext cx="762000" cy="762000"/>
              </a:xfrm>
              <a:prstGeom prst="circularArrow">
                <a:avLst/>
              </a:prstGeom>
              <a:solidFill>
                <a:srgbClr val="92D050"/>
              </a:solidFill>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700" dirty="0" smtClean="0">
                  <a:solidFill>
                    <a:srgbClr val="FFFFFF"/>
                  </a:solidFill>
                </a:endParaRPr>
              </a:p>
            </p:txBody>
          </p:sp>
        </p:grpSp>
      </p:grpSp>
      <p:grpSp>
        <p:nvGrpSpPr>
          <p:cNvPr id="148" name="Group 147"/>
          <p:cNvGrpSpPr/>
          <p:nvPr/>
        </p:nvGrpSpPr>
        <p:grpSpPr>
          <a:xfrm>
            <a:off x="1732950" y="2923029"/>
            <a:ext cx="1572764" cy="2858589"/>
            <a:chOff x="1732950" y="2923029"/>
            <a:chExt cx="1572764" cy="2858589"/>
          </a:xfrm>
        </p:grpSpPr>
        <p:cxnSp>
          <p:nvCxnSpPr>
            <p:cNvPr id="105" name="Shape 93"/>
            <p:cNvCxnSpPr>
              <a:stCxn id="60" idx="2"/>
              <a:endCxn id="18" idx="0"/>
            </p:cNvCxnSpPr>
            <p:nvPr/>
          </p:nvCxnSpPr>
          <p:spPr>
            <a:xfrm rot="5400000">
              <a:off x="1075481" y="3580498"/>
              <a:ext cx="2858589" cy="1543651"/>
            </a:xfrm>
            <a:prstGeom prst="straightConnector1">
              <a:avLst/>
            </a:prstGeom>
            <a:ln w="38100" cap="rnd" cmpd="sng">
              <a:solidFill>
                <a:srgbClr val="92D050"/>
              </a:solidFill>
              <a:headEnd type="oval" w="med" len="med"/>
              <a:tailEnd type="oval" w="med" len="med"/>
            </a:ln>
            <a:effectLst>
              <a:outerShdw blurRad="50800" dist="38100" dir="2700000" algn="tl" rotWithShape="0">
                <a:prstClr val="black">
                  <a:alpha val="40000"/>
                </a:prstClr>
              </a:outerShdw>
            </a:effectLst>
          </p:spPr>
          <p:style>
            <a:lnRef idx="3">
              <a:schemeClr val="accent6"/>
            </a:lnRef>
            <a:fillRef idx="0">
              <a:schemeClr val="accent6"/>
            </a:fillRef>
            <a:effectRef idx="2">
              <a:schemeClr val="accent6"/>
            </a:effectRef>
            <a:fontRef idx="minor">
              <a:schemeClr val="tx1"/>
            </a:fontRef>
          </p:style>
        </p:cxnSp>
        <p:sp>
          <p:nvSpPr>
            <p:cNvPr id="116" name="TextBox 115"/>
            <p:cNvSpPr txBox="1"/>
            <p:nvPr/>
          </p:nvSpPr>
          <p:spPr>
            <a:xfrm rot="17754192">
              <a:off x="2362667" y="4202960"/>
              <a:ext cx="1055097" cy="830997"/>
            </a:xfrm>
            <a:prstGeom prst="rect">
              <a:avLst/>
            </a:prstGeom>
            <a:noFill/>
          </p:spPr>
          <p:txBody>
            <a:bodyPr wrap="square" rtlCol="0">
              <a:spAutoFit/>
            </a:bodyPr>
            <a:lstStyle/>
            <a:p>
              <a:pPr algn="ctr"/>
              <a:r>
                <a:rPr lang="en-US" sz="1600" b="1" dirty="0" smtClean="0">
                  <a:solidFill>
                    <a:srgbClr val="92D050"/>
                  </a:solidFill>
                </a:rPr>
                <a:t>relayed </a:t>
              </a:r>
              <a:br>
                <a:rPr lang="en-US" sz="1600" b="1" dirty="0" smtClean="0">
                  <a:solidFill>
                    <a:srgbClr val="92D050"/>
                  </a:solidFill>
                </a:rPr>
              </a:br>
              <a:r>
                <a:rPr lang="en-US" sz="1600" b="1" dirty="0" smtClean="0">
                  <a:solidFill>
                    <a:srgbClr val="92D050"/>
                  </a:solidFill>
                </a:rPr>
                <a:t>connect</a:t>
              </a:r>
              <a:br>
                <a:rPr lang="en-US" sz="1600" b="1" dirty="0" smtClean="0">
                  <a:solidFill>
                    <a:srgbClr val="92D050"/>
                  </a:solidFill>
                </a:rPr>
              </a:br>
              <a:endParaRPr lang="en-US" sz="1600" b="1" dirty="0">
                <a:solidFill>
                  <a:srgbClr val="92D050"/>
                </a:solidFill>
              </a:endParaRPr>
            </a:p>
          </p:txBody>
        </p:sp>
      </p:grpSp>
      <p:cxnSp>
        <p:nvCxnSpPr>
          <p:cNvPr id="91" name="Shape 93"/>
          <p:cNvCxnSpPr>
            <a:stCxn id="9" idx="2"/>
            <a:endCxn id="114" idx="0"/>
          </p:cNvCxnSpPr>
          <p:nvPr/>
        </p:nvCxnSpPr>
        <p:spPr>
          <a:xfrm rot="10800000" flipV="1">
            <a:off x="3261527" y="1949072"/>
            <a:ext cx="1688467" cy="641728"/>
          </a:xfrm>
          <a:prstGeom prst="curvedConnector2">
            <a:avLst/>
          </a:prstGeom>
          <a:ln w="69850" cap="rnd" cmpd="dbl">
            <a:solidFill>
              <a:schemeClr val="accent6">
                <a:lumMod val="75000"/>
              </a:schemeClr>
            </a:solidFill>
            <a:prstDash val="solid"/>
            <a:headEnd type="triangle" w="sm" len="med"/>
            <a:tailEnd type="none" w="sm" len="med"/>
          </a:ln>
          <a:effectLst>
            <a:outerShdw blurRad="50800" dist="38100" dir="2700000" algn="tl" rotWithShape="0">
              <a:prstClr val="black">
                <a:alpha val="40000"/>
              </a:prstClr>
            </a:outerShdw>
          </a:effectLst>
        </p:spPr>
        <p:style>
          <a:lnRef idx="3">
            <a:schemeClr val="accent6"/>
          </a:lnRef>
          <a:fillRef idx="0">
            <a:schemeClr val="accent6"/>
          </a:fillRef>
          <a:effectRef idx="2">
            <a:schemeClr val="accent6"/>
          </a:effectRef>
          <a:fontRef idx="minor">
            <a:schemeClr val="tx1"/>
          </a:fontRef>
        </p:style>
      </p:cxnSp>
      <p:sp>
        <p:nvSpPr>
          <p:cNvPr id="123" name="Rounded Rectangular Callout 122"/>
          <p:cNvSpPr/>
          <p:nvPr/>
        </p:nvSpPr>
        <p:spPr bwMode="auto">
          <a:xfrm>
            <a:off x="1828800" y="1219200"/>
            <a:ext cx="990600" cy="685800"/>
          </a:xfrm>
          <a:prstGeom prst="wedgeRoundRectCallout">
            <a:avLst>
              <a:gd name="adj1" fmla="val 121419"/>
              <a:gd name="adj2" fmla="val 68918"/>
              <a:gd name="adj3" fmla="val 16667"/>
            </a:avLst>
          </a:prstGeom>
          <a:ln>
            <a:headEnd/>
            <a:tailEnd/>
          </a:ln>
        </p:spPr>
        <p:style>
          <a:lnRef idx="1">
            <a:schemeClr val="accent6"/>
          </a:lnRef>
          <a:fillRef idx="3">
            <a:schemeClr val="accent6"/>
          </a:fillRef>
          <a:effectRef idx="2">
            <a:schemeClr val="accent6"/>
          </a:effectRef>
          <a:fontRef idx="minor">
            <a:schemeClr val="lt1"/>
          </a:fontRef>
        </p:style>
        <p:txBody>
          <a:bodyPr vert="horz" wrap="square" lIns="0" tIns="0" rIns="0" bIns="0" numCol="1" anchor="t" anchorCtr="0" compatLnSpc="1">
            <a:prstTxWarp prst="textNoShape">
              <a:avLst/>
            </a:prstTxWarp>
          </a:bodyPr>
          <a:lstStyle/>
          <a:p>
            <a:pPr algn="ctr" fontAlgn="base">
              <a:spcBef>
                <a:spcPct val="0"/>
              </a:spcBef>
              <a:spcAft>
                <a:spcPct val="0"/>
              </a:spcAft>
            </a:pPr>
            <a:r>
              <a:rPr lang="en-US" sz="1400" dirty="0" err="1" smtClean="0">
                <a:solidFill>
                  <a:schemeClr val="tx1"/>
                </a:solidFill>
              </a:rPr>
              <a:t>Oneway</a:t>
            </a:r>
            <a:endParaRPr lang="en-US" sz="1400" dirty="0" smtClean="0">
              <a:solidFill>
                <a:schemeClr val="tx1"/>
              </a:solidFill>
            </a:endParaRPr>
          </a:p>
          <a:p>
            <a:pPr algn="ctr" fontAlgn="base">
              <a:spcBef>
                <a:spcPct val="0"/>
              </a:spcBef>
              <a:spcAft>
                <a:spcPct val="0"/>
              </a:spcAft>
            </a:pPr>
            <a:r>
              <a:rPr lang="en-US" sz="1400" dirty="0" smtClean="0">
                <a:solidFill>
                  <a:schemeClr val="tx1"/>
                </a:solidFill>
              </a:rPr>
              <a:t>Rendezvous</a:t>
            </a:r>
            <a:br>
              <a:rPr lang="en-US" sz="1400" dirty="0" smtClean="0">
                <a:solidFill>
                  <a:schemeClr val="tx1"/>
                </a:solidFill>
              </a:rPr>
            </a:br>
            <a:r>
              <a:rPr lang="en-US" sz="1400" dirty="0" smtClean="0">
                <a:solidFill>
                  <a:schemeClr val="tx1"/>
                </a:solidFill>
              </a:rPr>
              <a:t>Ctrl </a:t>
            </a:r>
            <a:r>
              <a:rPr lang="en-US" sz="1400" dirty="0" err="1" smtClean="0">
                <a:solidFill>
                  <a:schemeClr val="tx1"/>
                </a:solidFill>
              </a:rPr>
              <a:t>Msg</a:t>
            </a:r>
            <a:endParaRPr lang="en-US" sz="1400" dirty="0" smtClean="0">
              <a:solidFill>
                <a:schemeClr val="tx1"/>
              </a:solidFill>
            </a:endParaRPr>
          </a:p>
        </p:txBody>
      </p:sp>
      <p:grpSp>
        <p:nvGrpSpPr>
          <p:cNvPr id="147" name="Group 146"/>
          <p:cNvGrpSpPr/>
          <p:nvPr/>
        </p:nvGrpSpPr>
        <p:grpSpPr>
          <a:xfrm>
            <a:off x="3276600" y="2923029"/>
            <a:ext cx="3982763" cy="3282480"/>
            <a:chOff x="3276600" y="2923029"/>
            <a:chExt cx="3982763" cy="3282480"/>
          </a:xfrm>
        </p:grpSpPr>
        <p:cxnSp>
          <p:nvCxnSpPr>
            <p:cNvPr id="109" name="Shape 93"/>
            <p:cNvCxnSpPr>
              <a:stCxn id="60" idx="2"/>
              <a:endCxn id="20" idx="1"/>
            </p:cNvCxnSpPr>
            <p:nvPr/>
          </p:nvCxnSpPr>
          <p:spPr>
            <a:xfrm rot="16200000" flipH="1">
              <a:off x="3483811" y="2715818"/>
              <a:ext cx="3282480" cy="3696902"/>
            </a:xfrm>
            <a:prstGeom prst="straightConnector1">
              <a:avLst/>
            </a:prstGeom>
            <a:ln w="38100" cap="rnd" cmpd="sng">
              <a:solidFill>
                <a:srgbClr val="92D050"/>
              </a:solidFill>
              <a:headEnd type="oval" w="med" len="med"/>
              <a:tailEnd type="oval" w="med" len="med"/>
            </a:ln>
            <a:effectLst>
              <a:outerShdw blurRad="50800" dist="38100" dir="2700000" algn="tl" rotWithShape="0">
                <a:prstClr val="black">
                  <a:alpha val="40000"/>
                </a:prstClr>
              </a:outerShdw>
            </a:effectLst>
          </p:spPr>
          <p:style>
            <a:lnRef idx="3">
              <a:schemeClr val="accent6"/>
            </a:lnRef>
            <a:fillRef idx="0">
              <a:schemeClr val="accent6"/>
            </a:fillRef>
            <a:effectRef idx="2">
              <a:schemeClr val="accent6"/>
            </a:effectRef>
            <a:fontRef idx="minor">
              <a:schemeClr val="tx1"/>
            </a:fontRef>
          </p:style>
        </p:cxnSp>
        <p:sp>
          <p:nvSpPr>
            <p:cNvPr id="127" name="TextBox 126"/>
            <p:cNvSpPr txBox="1"/>
            <p:nvPr/>
          </p:nvSpPr>
          <p:spPr>
            <a:xfrm rot="2569240">
              <a:off x="5640785" y="4888718"/>
              <a:ext cx="1618578" cy="584775"/>
            </a:xfrm>
            <a:prstGeom prst="rect">
              <a:avLst/>
            </a:prstGeom>
            <a:noFill/>
          </p:spPr>
          <p:txBody>
            <a:bodyPr wrap="square" rtlCol="0">
              <a:spAutoFit/>
            </a:bodyPr>
            <a:lstStyle/>
            <a:p>
              <a:pPr algn="ctr"/>
              <a:r>
                <a:rPr lang="en-US" sz="1600" b="1" dirty="0" smtClean="0">
                  <a:solidFill>
                    <a:srgbClr val="92D050"/>
                  </a:solidFill>
                </a:rPr>
                <a:t>relayed </a:t>
              </a:r>
              <a:br>
                <a:rPr lang="en-US" sz="1600" b="1" dirty="0" smtClean="0">
                  <a:solidFill>
                    <a:srgbClr val="92D050"/>
                  </a:solidFill>
                </a:rPr>
              </a:br>
              <a:r>
                <a:rPr lang="en-US" sz="1600" b="1" dirty="0" smtClean="0">
                  <a:solidFill>
                    <a:srgbClr val="92D050"/>
                  </a:solidFill>
                </a:rPr>
                <a:t>rendezvous</a:t>
              </a:r>
              <a:endParaRPr lang="en-US" sz="1600" b="1" dirty="0">
                <a:solidFill>
                  <a:srgbClr val="92D050"/>
                </a:solidFill>
              </a:endParaRPr>
            </a:p>
          </p:txBody>
        </p:sp>
      </p:grpSp>
      <p:sp>
        <p:nvSpPr>
          <p:cNvPr id="52" name="Rounded Rectangular Callout 51"/>
          <p:cNvSpPr/>
          <p:nvPr/>
        </p:nvSpPr>
        <p:spPr bwMode="auto">
          <a:xfrm>
            <a:off x="381000" y="3276600"/>
            <a:ext cx="1066800" cy="457200"/>
          </a:xfrm>
          <a:prstGeom prst="wedgeRoundRectCallout">
            <a:avLst>
              <a:gd name="adj1" fmla="val 189545"/>
              <a:gd name="adj2" fmla="val -99549"/>
              <a:gd name="adj3" fmla="val 16667"/>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1600" dirty="0" smtClean="0">
                <a:solidFill>
                  <a:schemeClr val="bg1"/>
                </a:solidFill>
              </a:rPr>
              <a:t>TCP/SSL 818, 819</a:t>
            </a:r>
          </a:p>
        </p:txBody>
      </p:sp>
      <p:grpSp>
        <p:nvGrpSpPr>
          <p:cNvPr id="142" name="Group 141"/>
          <p:cNvGrpSpPr/>
          <p:nvPr/>
        </p:nvGrpSpPr>
        <p:grpSpPr>
          <a:xfrm>
            <a:off x="1447800" y="3200400"/>
            <a:ext cx="1371600" cy="2590800"/>
            <a:chOff x="1447800" y="3200400"/>
            <a:chExt cx="1371600" cy="2590800"/>
          </a:xfrm>
        </p:grpSpPr>
        <p:cxnSp>
          <p:nvCxnSpPr>
            <p:cNvPr id="89" name="Shape 93"/>
            <p:cNvCxnSpPr/>
            <p:nvPr/>
          </p:nvCxnSpPr>
          <p:spPr>
            <a:xfrm rot="5400000">
              <a:off x="838200" y="3810000"/>
              <a:ext cx="2590800" cy="1371600"/>
            </a:xfrm>
            <a:prstGeom prst="straightConnector1">
              <a:avLst/>
            </a:prstGeom>
            <a:ln w="76200" cap="rnd" cmpd="sng">
              <a:solidFill>
                <a:srgbClr val="00B0F0"/>
              </a:solidFill>
              <a:headEnd type="triangle" w="sm" len="med"/>
              <a:tailEnd type="none" w="sm" len="med"/>
            </a:ln>
            <a:effectLst>
              <a:outerShdw blurRad="50800" dist="38100" dir="2700000" algn="tl" rotWithShape="0">
                <a:prstClr val="black">
                  <a:alpha val="40000"/>
                </a:prstClr>
              </a:outerShdw>
            </a:effectLst>
          </p:spPr>
          <p:style>
            <a:lnRef idx="3">
              <a:schemeClr val="accent6"/>
            </a:lnRef>
            <a:fillRef idx="0">
              <a:schemeClr val="accent6"/>
            </a:fillRef>
            <a:effectRef idx="2">
              <a:schemeClr val="accent6"/>
            </a:effectRef>
            <a:fontRef idx="minor">
              <a:schemeClr val="tx1"/>
            </a:fontRef>
          </p:style>
        </p:cxnSp>
        <p:sp>
          <p:nvSpPr>
            <p:cNvPr id="94" name="TextBox 93"/>
            <p:cNvSpPr txBox="1"/>
            <p:nvPr/>
          </p:nvSpPr>
          <p:spPr>
            <a:xfrm rot="17834908">
              <a:off x="1261324" y="3891291"/>
              <a:ext cx="1055097" cy="584775"/>
            </a:xfrm>
            <a:prstGeom prst="rect">
              <a:avLst/>
            </a:prstGeom>
            <a:noFill/>
          </p:spPr>
          <p:txBody>
            <a:bodyPr wrap="square" rtlCol="0">
              <a:spAutoFit/>
            </a:bodyPr>
            <a:lstStyle/>
            <a:p>
              <a:pPr algn="ctr"/>
              <a:r>
                <a:rPr lang="en-US" sz="1600" b="1" dirty="0" smtClean="0">
                  <a:solidFill>
                    <a:srgbClr val="00B0F0"/>
                  </a:solidFill>
                </a:rPr>
                <a:t>NAT Probing</a:t>
              </a:r>
              <a:endParaRPr lang="en-US" sz="1600" b="1" dirty="0">
                <a:solidFill>
                  <a:srgbClr val="00B0F0"/>
                </a:solidFill>
              </a:endParaRPr>
            </a:p>
          </p:txBody>
        </p:sp>
      </p:grpSp>
      <p:grpSp>
        <p:nvGrpSpPr>
          <p:cNvPr id="143" name="Group 142"/>
          <p:cNvGrpSpPr/>
          <p:nvPr/>
        </p:nvGrpSpPr>
        <p:grpSpPr>
          <a:xfrm>
            <a:off x="5791200" y="2971800"/>
            <a:ext cx="1772251" cy="2858589"/>
            <a:chOff x="5791200" y="2971800"/>
            <a:chExt cx="1772251" cy="2858589"/>
          </a:xfrm>
        </p:grpSpPr>
        <p:cxnSp>
          <p:nvCxnSpPr>
            <p:cNvPr id="85" name="Shape 93"/>
            <p:cNvCxnSpPr/>
            <p:nvPr/>
          </p:nvCxnSpPr>
          <p:spPr>
            <a:xfrm rot="16200000" flipH="1">
              <a:off x="5248031" y="3514969"/>
              <a:ext cx="2858589" cy="1772251"/>
            </a:xfrm>
            <a:prstGeom prst="straightConnector1">
              <a:avLst/>
            </a:prstGeom>
            <a:ln w="76200" cap="rnd" cmpd="sng">
              <a:solidFill>
                <a:srgbClr val="00B0F0"/>
              </a:solidFill>
              <a:headEnd type="triangle" w="sm" len="med"/>
              <a:tailEnd type="none" w="sm" len="med"/>
            </a:ln>
            <a:effectLst>
              <a:outerShdw blurRad="50800" dist="38100" dir="2700000" algn="tl" rotWithShape="0">
                <a:prstClr val="black">
                  <a:alpha val="40000"/>
                </a:prstClr>
              </a:outerShdw>
            </a:effectLst>
          </p:spPr>
          <p:style>
            <a:lnRef idx="3">
              <a:schemeClr val="accent6"/>
            </a:lnRef>
            <a:fillRef idx="0">
              <a:schemeClr val="accent6"/>
            </a:fillRef>
            <a:effectRef idx="2">
              <a:schemeClr val="accent6"/>
            </a:effectRef>
            <a:fontRef idx="minor">
              <a:schemeClr val="tx1"/>
            </a:fontRef>
          </p:style>
        </p:cxnSp>
        <p:sp>
          <p:nvSpPr>
            <p:cNvPr id="95" name="TextBox 94"/>
            <p:cNvSpPr txBox="1"/>
            <p:nvPr/>
          </p:nvSpPr>
          <p:spPr>
            <a:xfrm rot="3372429">
              <a:off x="5641643" y="3890058"/>
              <a:ext cx="1055097" cy="584775"/>
            </a:xfrm>
            <a:prstGeom prst="rect">
              <a:avLst/>
            </a:prstGeom>
            <a:noFill/>
          </p:spPr>
          <p:txBody>
            <a:bodyPr wrap="square" rtlCol="0">
              <a:spAutoFit/>
            </a:bodyPr>
            <a:lstStyle/>
            <a:p>
              <a:pPr algn="ctr"/>
              <a:r>
                <a:rPr lang="en-US" sz="1600" b="1" dirty="0" smtClean="0">
                  <a:solidFill>
                    <a:srgbClr val="00B0F0"/>
                  </a:solidFill>
                </a:rPr>
                <a:t>NAT Probing</a:t>
              </a:r>
              <a:endParaRPr lang="en-US" sz="1600" b="1" dirty="0">
                <a:solidFill>
                  <a:srgbClr val="00B0F0"/>
                </a:solidFill>
              </a:endParaRPr>
            </a:p>
          </p:txBody>
        </p:sp>
      </p:grpSp>
      <p:cxnSp>
        <p:nvCxnSpPr>
          <p:cNvPr id="96" name="Shape 93"/>
          <p:cNvCxnSpPr/>
          <p:nvPr/>
        </p:nvCxnSpPr>
        <p:spPr>
          <a:xfrm rot="10800000">
            <a:off x="3429000" y="2743200"/>
            <a:ext cx="2438400" cy="10675"/>
          </a:xfrm>
          <a:prstGeom prst="curvedConnector3">
            <a:avLst>
              <a:gd name="adj1" fmla="val 50000"/>
            </a:avLst>
          </a:prstGeom>
          <a:ln w="76200" cap="rnd" cmpd="dbl">
            <a:solidFill>
              <a:schemeClr val="accent2"/>
            </a:solidFill>
            <a:headEnd type="triangle" w="sm" len="med"/>
            <a:tailEnd type="triangle" w="sm" len="med"/>
          </a:ln>
          <a:effectLst>
            <a:outerShdw blurRad="50800" dist="38100" dir="2700000" algn="tl" rotWithShape="0">
              <a:prstClr val="black">
                <a:alpha val="40000"/>
              </a:prstClr>
            </a:outerShdw>
          </a:effectLst>
        </p:spPr>
        <p:style>
          <a:lnRef idx="3">
            <a:schemeClr val="accent6"/>
          </a:lnRef>
          <a:fillRef idx="0">
            <a:schemeClr val="accent6"/>
          </a:fillRef>
          <a:effectRef idx="2">
            <a:schemeClr val="accent6"/>
          </a:effectRef>
          <a:fontRef idx="minor">
            <a:schemeClr val="tx1"/>
          </a:fontRef>
        </p:style>
      </p:cxnSp>
      <p:grpSp>
        <p:nvGrpSpPr>
          <p:cNvPr id="144" name="Group 143"/>
          <p:cNvGrpSpPr/>
          <p:nvPr/>
        </p:nvGrpSpPr>
        <p:grpSpPr>
          <a:xfrm>
            <a:off x="2667000" y="6400800"/>
            <a:ext cx="4114800" cy="338554"/>
            <a:chOff x="2667000" y="6400800"/>
            <a:chExt cx="4114800" cy="338554"/>
          </a:xfrm>
        </p:grpSpPr>
        <p:cxnSp>
          <p:nvCxnSpPr>
            <p:cNvPr id="100" name="Shape 93"/>
            <p:cNvCxnSpPr/>
            <p:nvPr/>
          </p:nvCxnSpPr>
          <p:spPr>
            <a:xfrm rot="10800000">
              <a:off x="2667000" y="6400800"/>
              <a:ext cx="4114800" cy="1588"/>
            </a:xfrm>
            <a:prstGeom prst="straightConnector1">
              <a:avLst/>
            </a:prstGeom>
            <a:ln w="76200" cap="rnd" cmpd="sng">
              <a:solidFill>
                <a:srgbClr val="00B0F0"/>
              </a:solidFill>
              <a:headEnd type="oval" w="med" len="med"/>
              <a:tailEnd type="oval" w="med" len="med"/>
            </a:ln>
            <a:effectLst>
              <a:outerShdw blurRad="50800" dist="38100" dir="2700000" algn="tl" rotWithShape="0">
                <a:prstClr val="black">
                  <a:alpha val="40000"/>
                </a:prstClr>
              </a:outerShdw>
            </a:effectLst>
          </p:spPr>
          <p:style>
            <a:lnRef idx="3">
              <a:schemeClr val="accent6"/>
            </a:lnRef>
            <a:fillRef idx="0">
              <a:schemeClr val="accent6"/>
            </a:fillRef>
            <a:effectRef idx="2">
              <a:schemeClr val="accent6"/>
            </a:effectRef>
            <a:fontRef idx="minor">
              <a:schemeClr val="tx1"/>
            </a:fontRef>
          </p:style>
        </p:cxnSp>
        <p:sp>
          <p:nvSpPr>
            <p:cNvPr id="108" name="TextBox 107"/>
            <p:cNvSpPr txBox="1"/>
            <p:nvPr/>
          </p:nvSpPr>
          <p:spPr>
            <a:xfrm>
              <a:off x="3429000" y="6400800"/>
              <a:ext cx="2667000" cy="338554"/>
            </a:xfrm>
            <a:prstGeom prst="rect">
              <a:avLst/>
            </a:prstGeom>
            <a:noFill/>
          </p:spPr>
          <p:txBody>
            <a:bodyPr wrap="square" rtlCol="0">
              <a:spAutoFit/>
            </a:bodyPr>
            <a:lstStyle/>
            <a:p>
              <a:pPr algn="ctr"/>
              <a:r>
                <a:rPr lang="en-US" sz="1600" b="1" dirty="0" smtClean="0">
                  <a:solidFill>
                    <a:srgbClr val="00B0F0"/>
                  </a:solidFill>
                </a:rPr>
                <a:t>NAT Traversal  Connection</a:t>
              </a:r>
              <a:endParaRPr lang="en-US" sz="1600" b="1" dirty="0">
                <a:solidFill>
                  <a:srgbClr val="00B0F0"/>
                </a:solidFill>
              </a:endParaRPr>
            </a:p>
          </p:txBody>
        </p:sp>
      </p:grpSp>
      <p:grpSp>
        <p:nvGrpSpPr>
          <p:cNvPr id="145" name="Group 144"/>
          <p:cNvGrpSpPr/>
          <p:nvPr/>
        </p:nvGrpSpPr>
        <p:grpSpPr>
          <a:xfrm>
            <a:off x="4343400" y="4676079"/>
            <a:ext cx="914400" cy="1648521"/>
            <a:chOff x="4343400" y="4676079"/>
            <a:chExt cx="914400" cy="1648521"/>
          </a:xfrm>
        </p:grpSpPr>
        <p:cxnSp>
          <p:nvCxnSpPr>
            <p:cNvPr id="120" name="Straight Arrow Connector 119"/>
            <p:cNvCxnSpPr/>
            <p:nvPr/>
          </p:nvCxnSpPr>
          <p:spPr>
            <a:xfrm rot="5400000">
              <a:off x="4000500" y="5067300"/>
              <a:ext cx="1600200" cy="914400"/>
            </a:xfrm>
            <a:prstGeom prst="straightConnector1">
              <a:avLst/>
            </a:prstGeom>
            <a:ln w="28575">
              <a:prstDash val="sysDot"/>
              <a:tailEnd type="arrow"/>
            </a:ln>
          </p:spPr>
          <p:style>
            <a:lnRef idx="1">
              <a:schemeClr val="accent1"/>
            </a:lnRef>
            <a:fillRef idx="0">
              <a:schemeClr val="accent1"/>
            </a:fillRef>
            <a:effectRef idx="0">
              <a:schemeClr val="accent1"/>
            </a:effectRef>
            <a:fontRef idx="minor">
              <a:schemeClr val="tx1"/>
            </a:fontRef>
          </p:style>
        </p:cxnSp>
        <p:sp>
          <p:nvSpPr>
            <p:cNvPr id="121" name="TextBox 120"/>
            <p:cNvSpPr txBox="1"/>
            <p:nvPr/>
          </p:nvSpPr>
          <p:spPr>
            <a:xfrm rot="18049639">
              <a:off x="4338455" y="4971385"/>
              <a:ext cx="929165" cy="338554"/>
            </a:xfrm>
            <a:prstGeom prst="rect">
              <a:avLst/>
            </a:prstGeom>
            <a:noFill/>
          </p:spPr>
          <p:txBody>
            <a:bodyPr wrap="square" rtlCol="0">
              <a:spAutoFit/>
            </a:bodyPr>
            <a:lstStyle/>
            <a:p>
              <a:pPr algn="ctr"/>
              <a:r>
                <a:rPr lang="en-US" sz="1600" b="1" dirty="0" smtClean="0">
                  <a:solidFill>
                    <a:srgbClr val="00B0F0"/>
                  </a:solidFill>
                </a:rPr>
                <a:t>upgrade</a:t>
              </a:r>
              <a:endParaRPr lang="en-US" sz="1600" b="1" dirty="0">
                <a:solidFill>
                  <a:srgbClr val="00B0F0"/>
                </a:solidFill>
              </a:endParaRPr>
            </a:p>
          </p:txBody>
        </p:sp>
      </p:grpSp>
      <p:grpSp>
        <p:nvGrpSpPr>
          <p:cNvPr id="146" name="Group 145"/>
          <p:cNvGrpSpPr/>
          <p:nvPr/>
        </p:nvGrpSpPr>
        <p:grpSpPr>
          <a:xfrm>
            <a:off x="2286000" y="4800600"/>
            <a:ext cx="1676400" cy="1524000"/>
            <a:chOff x="2286000" y="4800600"/>
            <a:chExt cx="1676400" cy="1524000"/>
          </a:xfrm>
        </p:grpSpPr>
        <p:cxnSp>
          <p:nvCxnSpPr>
            <p:cNvPr id="128" name="Straight Arrow Connector 127"/>
            <p:cNvCxnSpPr/>
            <p:nvPr/>
          </p:nvCxnSpPr>
          <p:spPr>
            <a:xfrm>
              <a:off x="2286000" y="4800600"/>
              <a:ext cx="1676400" cy="1524000"/>
            </a:xfrm>
            <a:prstGeom prst="straightConnector1">
              <a:avLst/>
            </a:prstGeom>
            <a:ln w="28575">
              <a:prstDash val="sysDot"/>
              <a:tailEnd type="arrow"/>
            </a:ln>
          </p:spPr>
          <p:style>
            <a:lnRef idx="1">
              <a:schemeClr val="accent1"/>
            </a:lnRef>
            <a:fillRef idx="0">
              <a:schemeClr val="accent1"/>
            </a:fillRef>
            <a:effectRef idx="0">
              <a:schemeClr val="accent1"/>
            </a:effectRef>
            <a:fontRef idx="minor">
              <a:schemeClr val="tx1"/>
            </a:fontRef>
          </p:style>
        </p:cxnSp>
        <p:sp>
          <p:nvSpPr>
            <p:cNvPr id="135" name="TextBox 134"/>
            <p:cNvSpPr txBox="1"/>
            <p:nvPr/>
          </p:nvSpPr>
          <p:spPr>
            <a:xfrm rot="2509300">
              <a:off x="2966312" y="5441160"/>
              <a:ext cx="929165" cy="338554"/>
            </a:xfrm>
            <a:prstGeom prst="rect">
              <a:avLst/>
            </a:prstGeom>
            <a:noFill/>
          </p:spPr>
          <p:txBody>
            <a:bodyPr wrap="square" rtlCol="0">
              <a:spAutoFit/>
            </a:bodyPr>
            <a:lstStyle/>
            <a:p>
              <a:pPr algn="ctr"/>
              <a:r>
                <a:rPr lang="en-US" sz="1600" b="1" dirty="0" smtClean="0">
                  <a:solidFill>
                    <a:srgbClr val="00B0F0"/>
                  </a:solidFill>
                </a:rPr>
                <a:t>upgrade</a:t>
              </a:r>
              <a:endParaRPr lang="en-US" sz="1600" b="1" dirty="0">
                <a:solidFill>
                  <a:srgbClr val="00B0F0"/>
                </a:solidFill>
              </a:endParaRPr>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43"/>
                                        </p:tgtEl>
                                        <p:attrNameLst>
                                          <p:attrName>style.visibility</p:attrName>
                                        </p:attrNameLst>
                                      </p:cBhvr>
                                      <p:to>
                                        <p:strVal val="visible"/>
                                      </p:to>
                                    </p:set>
                                    <p:animEffect transition="in" filter="wipe(down)">
                                      <p:cBhvr>
                                        <p:cTn id="7" dur="2000"/>
                                        <p:tgtEl>
                                          <p:spTgt spid="143"/>
                                        </p:tgtEl>
                                      </p:cBhvr>
                                    </p:animEffect>
                                  </p:childTnLst>
                                </p:cTn>
                              </p:par>
                              <p:par>
                                <p:cTn id="8" presetID="22" presetClass="entr" presetSubtype="4" fill="hold" nodeType="withEffect">
                                  <p:stCondLst>
                                    <p:cond delay="0"/>
                                  </p:stCondLst>
                                  <p:childTnLst>
                                    <p:set>
                                      <p:cBhvr>
                                        <p:cTn id="9" dur="1" fill="hold">
                                          <p:stCondLst>
                                            <p:cond delay="0"/>
                                          </p:stCondLst>
                                        </p:cTn>
                                        <p:tgtEl>
                                          <p:spTgt spid="142"/>
                                        </p:tgtEl>
                                        <p:attrNameLst>
                                          <p:attrName>style.visibility</p:attrName>
                                        </p:attrNameLst>
                                      </p:cBhvr>
                                      <p:to>
                                        <p:strVal val="visible"/>
                                      </p:to>
                                    </p:set>
                                    <p:animEffect transition="in" filter="wipe(down)">
                                      <p:cBhvr>
                                        <p:cTn id="10" dur="2000"/>
                                        <p:tgtEl>
                                          <p:spTgt spid="142"/>
                                        </p:tgtEl>
                                      </p:cBhvr>
                                    </p:animEffect>
                                  </p:childTnLst>
                                </p:cTn>
                              </p:par>
                            </p:childTnLst>
                          </p:cTn>
                        </p:par>
                        <p:par>
                          <p:cTn id="11" fill="hold">
                            <p:stCondLst>
                              <p:cond delay="2000"/>
                            </p:stCondLst>
                            <p:childTnLst>
                              <p:par>
                                <p:cTn id="12" presetID="22" presetClass="entr" presetSubtype="4" fill="hold" nodeType="afterEffect">
                                  <p:stCondLst>
                                    <p:cond delay="0"/>
                                  </p:stCondLst>
                                  <p:childTnLst>
                                    <p:set>
                                      <p:cBhvr>
                                        <p:cTn id="13" dur="1" fill="hold">
                                          <p:stCondLst>
                                            <p:cond delay="0"/>
                                          </p:stCondLst>
                                        </p:cTn>
                                        <p:tgtEl>
                                          <p:spTgt spid="96"/>
                                        </p:tgtEl>
                                        <p:attrNameLst>
                                          <p:attrName>style.visibility</p:attrName>
                                        </p:attrNameLst>
                                      </p:cBhvr>
                                      <p:to>
                                        <p:strVal val="visible"/>
                                      </p:to>
                                    </p:set>
                                    <p:animEffect transition="in" filter="wipe(down)">
                                      <p:cBhvr>
                                        <p:cTn id="14" dur="500"/>
                                        <p:tgtEl>
                                          <p:spTgt spid="96"/>
                                        </p:tgtEl>
                                      </p:cBhvr>
                                    </p:animEffect>
                                  </p:childTnLst>
                                </p:cTn>
                              </p:par>
                              <p:par>
                                <p:cTn id="15" presetID="1" presetClass="entr" presetSubtype="0" fill="hold" grpId="0" nodeType="withEffect">
                                  <p:stCondLst>
                                    <p:cond delay="0"/>
                                  </p:stCondLst>
                                  <p:childTnLst>
                                    <p:set>
                                      <p:cBhvr>
                                        <p:cTn id="16" dur="1" fill="hold">
                                          <p:stCondLst>
                                            <p:cond delay="0"/>
                                          </p:stCondLst>
                                        </p:cTn>
                                        <p:tgtEl>
                                          <p:spTgt spid="5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44"/>
                                        </p:tgtEl>
                                        <p:attrNameLst>
                                          <p:attrName>style.visibility</p:attrName>
                                        </p:attrNameLst>
                                      </p:cBhvr>
                                      <p:to>
                                        <p:strVal val="visible"/>
                                      </p:to>
                                    </p:set>
                                  </p:childTnLst>
                                </p:cTn>
                              </p:par>
                              <p:par>
                                <p:cTn id="21" presetID="9" presetClass="emph" presetSubtype="0" nodeType="withEffect">
                                  <p:stCondLst>
                                    <p:cond delay="0"/>
                                  </p:stCondLst>
                                  <p:endCondLst>
                                    <p:cond evt="onNext" delay="0">
                                      <p:tgtEl>
                                        <p:sldTgt/>
                                      </p:tgtEl>
                                    </p:cond>
                                  </p:endCondLst>
                                  <p:childTnLst>
                                    <p:set>
                                      <p:cBhvr rctx="PPT">
                                        <p:cTn id="22" dur="indefinite"/>
                                        <p:tgtEl>
                                          <p:spTgt spid="144"/>
                                        </p:tgtEl>
                                        <p:attrNameLst>
                                          <p:attrName>style.opacity</p:attrName>
                                        </p:attrNameLst>
                                      </p:cBhvr>
                                      <p:to>
                                        <p:strVal val="0.5"/>
                                      </p:to>
                                    </p:set>
                                    <p:animEffect filter="image" prLst="opacity: 0.5">
                                      <p:cBhvr rctx="IE">
                                        <p:cTn id="23" dur="indefinite"/>
                                        <p:tgtEl>
                                          <p:spTgt spid="144"/>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nodeType="clickEffect">
                                  <p:stCondLst>
                                    <p:cond delay="0"/>
                                  </p:stCondLst>
                                  <p:childTnLst>
                                    <p:set>
                                      <p:cBhvr>
                                        <p:cTn id="27" dur="1" fill="hold">
                                          <p:stCondLst>
                                            <p:cond delay="0"/>
                                          </p:stCondLst>
                                        </p:cTn>
                                        <p:tgtEl>
                                          <p:spTgt spid="146"/>
                                        </p:tgtEl>
                                        <p:attrNameLst>
                                          <p:attrName>style.visibility</p:attrName>
                                        </p:attrNameLst>
                                      </p:cBhvr>
                                      <p:to>
                                        <p:strVal val="visible"/>
                                      </p:to>
                                    </p:set>
                                    <p:animEffect transition="in" filter="wipe(up)">
                                      <p:cBhvr>
                                        <p:cTn id="28" dur="2000"/>
                                        <p:tgtEl>
                                          <p:spTgt spid="146"/>
                                        </p:tgtEl>
                                      </p:cBhvr>
                                    </p:animEffect>
                                  </p:childTnLst>
                                </p:cTn>
                              </p:par>
                              <p:par>
                                <p:cTn id="29" presetID="22" presetClass="entr" presetSubtype="1" fill="hold" nodeType="withEffect">
                                  <p:stCondLst>
                                    <p:cond delay="0"/>
                                  </p:stCondLst>
                                  <p:childTnLst>
                                    <p:set>
                                      <p:cBhvr>
                                        <p:cTn id="30" dur="1" fill="hold">
                                          <p:stCondLst>
                                            <p:cond delay="0"/>
                                          </p:stCondLst>
                                        </p:cTn>
                                        <p:tgtEl>
                                          <p:spTgt spid="145"/>
                                        </p:tgtEl>
                                        <p:attrNameLst>
                                          <p:attrName>style.visibility</p:attrName>
                                        </p:attrNameLst>
                                      </p:cBhvr>
                                      <p:to>
                                        <p:strVal val="visible"/>
                                      </p:to>
                                    </p:set>
                                    <p:animEffect transition="in" filter="wipe(up)">
                                      <p:cBhvr>
                                        <p:cTn id="31" dur="2000"/>
                                        <p:tgtEl>
                                          <p:spTgt spid="145"/>
                                        </p:tgtEl>
                                      </p:cBhvr>
                                    </p:animEffect>
                                  </p:childTnLst>
                                </p:cTn>
                              </p:par>
                            </p:childTnLst>
                          </p:cTn>
                        </p:par>
                        <p:par>
                          <p:cTn id="32" fill="hold">
                            <p:stCondLst>
                              <p:cond delay="2000"/>
                            </p:stCondLst>
                            <p:childTnLst>
                              <p:par>
                                <p:cTn id="33" presetID="10" presetClass="exit" presetSubtype="0" fill="hold" nodeType="afterEffect">
                                  <p:stCondLst>
                                    <p:cond delay="0"/>
                                  </p:stCondLst>
                                  <p:childTnLst>
                                    <p:animEffect transition="out" filter="fade">
                                      <p:cBhvr>
                                        <p:cTn id="34" dur="2000"/>
                                        <p:tgtEl>
                                          <p:spTgt spid="148"/>
                                        </p:tgtEl>
                                      </p:cBhvr>
                                    </p:animEffect>
                                    <p:set>
                                      <p:cBhvr>
                                        <p:cTn id="35" dur="1" fill="hold">
                                          <p:stCondLst>
                                            <p:cond delay="1999"/>
                                          </p:stCondLst>
                                        </p:cTn>
                                        <p:tgtEl>
                                          <p:spTgt spid="148"/>
                                        </p:tgtEl>
                                        <p:attrNameLst>
                                          <p:attrName>style.visibility</p:attrName>
                                        </p:attrNameLst>
                                      </p:cBhvr>
                                      <p:to>
                                        <p:strVal val="hidden"/>
                                      </p:to>
                                    </p:set>
                                  </p:childTnLst>
                                </p:cTn>
                              </p:par>
                              <p:par>
                                <p:cTn id="36" presetID="10" presetClass="exit" presetSubtype="0" fill="hold" nodeType="withEffect">
                                  <p:stCondLst>
                                    <p:cond delay="0"/>
                                  </p:stCondLst>
                                  <p:childTnLst>
                                    <p:animEffect transition="out" filter="fade">
                                      <p:cBhvr>
                                        <p:cTn id="37" dur="2000"/>
                                        <p:tgtEl>
                                          <p:spTgt spid="147"/>
                                        </p:tgtEl>
                                      </p:cBhvr>
                                    </p:animEffect>
                                    <p:set>
                                      <p:cBhvr>
                                        <p:cTn id="38" dur="1" fill="hold">
                                          <p:stCondLst>
                                            <p:cond delay="1999"/>
                                          </p:stCondLst>
                                        </p:cTn>
                                        <p:tgtEl>
                                          <p:spTgt spid="147"/>
                                        </p:tgtEl>
                                        <p:attrNameLst>
                                          <p:attrName>style.visibility</p:attrName>
                                        </p:attrNameLst>
                                      </p:cBhvr>
                                      <p:to>
                                        <p:strVal val="hidden"/>
                                      </p:to>
                                    </p:set>
                                  </p:childTnLst>
                                </p:cTn>
                              </p:par>
                            </p:childTnLst>
                          </p:cTn>
                        </p:par>
                        <p:par>
                          <p:cTn id="39" fill="hold">
                            <p:stCondLst>
                              <p:cond delay="4000"/>
                            </p:stCondLst>
                            <p:childTnLst>
                              <p:par>
                                <p:cTn id="40" presetID="1" presetClass="exit" presetSubtype="0" fill="hold" nodeType="afterEffect">
                                  <p:stCondLst>
                                    <p:cond delay="0"/>
                                  </p:stCondLst>
                                  <p:childTnLst>
                                    <p:set>
                                      <p:cBhvr>
                                        <p:cTn id="41" dur="1" fill="hold">
                                          <p:stCondLst>
                                            <p:cond delay="0"/>
                                          </p:stCondLst>
                                        </p:cTn>
                                        <p:tgtEl>
                                          <p:spTgt spid="145"/>
                                        </p:tgtEl>
                                        <p:attrNameLst>
                                          <p:attrName>style.visibility</p:attrName>
                                        </p:attrNameLst>
                                      </p:cBhvr>
                                      <p:to>
                                        <p:strVal val="hidden"/>
                                      </p:to>
                                    </p:set>
                                  </p:childTnLst>
                                </p:cTn>
                              </p:par>
                              <p:par>
                                <p:cTn id="42" presetID="1" presetClass="exit" presetSubtype="0" fill="hold" nodeType="withEffect">
                                  <p:stCondLst>
                                    <p:cond delay="0"/>
                                  </p:stCondLst>
                                  <p:childTnLst>
                                    <p:set>
                                      <p:cBhvr>
                                        <p:cTn id="43" dur="1" fill="hold">
                                          <p:stCondLst>
                                            <p:cond delay="0"/>
                                          </p:stCondLst>
                                        </p:cTn>
                                        <p:tgtEl>
                                          <p:spTgt spid="14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TCP-based Connections</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5" name="Straight Arrow Connector 94"/>
          <p:cNvCxnSpPr/>
          <p:nvPr/>
        </p:nvCxnSpPr>
        <p:spPr>
          <a:xfrm rot="5400000" flipH="1" flipV="1">
            <a:off x="838200" y="4114800"/>
            <a:ext cx="1752600" cy="533400"/>
          </a:xfrm>
          <a:prstGeom prst="straightConnector1">
            <a:avLst/>
          </a:prstGeom>
          <a:ln>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119" name="Right Bracket 118"/>
          <p:cNvSpPr/>
          <p:nvPr/>
        </p:nvSpPr>
        <p:spPr>
          <a:xfrm rot="16200000">
            <a:off x="7486650" y="4972050"/>
            <a:ext cx="419100" cy="1828800"/>
          </a:xfrm>
          <a:prstGeom prst="rightBracket">
            <a:avLst>
              <a:gd name="adj" fmla="val 49892"/>
            </a:avLst>
          </a:prstGeom>
          <a:ln cap="rnd" cmpd="sng">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8" name="Right Bracket 117"/>
          <p:cNvSpPr/>
          <p:nvPr/>
        </p:nvSpPr>
        <p:spPr>
          <a:xfrm rot="16200000">
            <a:off x="1543050" y="4972050"/>
            <a:ext cx="419100" cy="1828800"/>
          </a:xfrm>
          <a:prstGeom prst="rightBracket">
            <a:avLst>
              <a:gd name="adj" fmla="val 49892"/>
            </a:avLst>
          </a:prstGeom>
          <a:ln cap="rnd" cmpd="sng">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 name="Title 2"/>
          <p:cNvSpPr>
            <a:spLocks noGrp="1"/>
          </p:cNvSpPr>
          <p:nvPr>
            <p:ph type="title"/>
          </p:nvPr>
        </p:nvSpPr>
        <p:spPr>
          <a:xfrm>
            <a:off x="387054" y="152400"/>
            <a:ext cx="8375946" cy="553998"/>
          </a:xfrm>
        </p:spPr>
        <p:txBody>
          <a:bodyPr/>
          <a:lstStyle/>
          <a:p>
            <a:r>
              <a:rPr smtClean="0"/>
              <a:t>[WS|Basic|Web]HttpRelayBinding</a:t>
            </a:r>
            <a:endParaRPr lang="en-US" dirty="0"/>
          </a:p>
        </p:txBody>
      </p:sp>
      <p:sp>
        <p:nvSpPr>
          <p:cNvPr id="4" name="Rounded Rectangle 3"/>
          <p:cNvSpPr/>
          <p:nvPr/>
        </p:nvSpPr>
        <p:spPr>
          <a:xfrm>
            <a:off x="1447800" y="762000"/>
            <a:ext cx="7391400" cy="1752600"/>
          </a:xfrm>
          <a:prstGeom prst="roundRect">
            <a:avLst>
              <a:gd name="adj" fmla="val 8717"/>
            </a:avLst>
          </a:prstGeom>
          <a:ln/>
        </p:spPr>
        <p:style>
          <a:lnRef idx="1">
            <a:schemeClr val="accent3"/>
          </a:lnRef>
          <a:fillRef idx="2">
            <a:schemeClr val="accent3"/>
          </a:fillRef>
          <a:effectRef idx="1">
            <a:schemeClr val="accent3"/>
          </a:effectRef>
          <a:fontRef idx="minor">
            <a:schemeClr val="dk1"/>
          </a:fontRef>
        </p:style>
        <p:txBody>
          <a:bodyPr rtlCol="0" anchor="b"/>
          <a:lstStyle/>
          <a:p>
            <a:pPr algn="r"/>
            <a:r>
              <a:rPr lang="en-US" sz="2400" b="1" dirty="0" smtClean="0">
                <a:solidFill>
                  <a:schemeClr val="bg1"/>
                </a:solidFill>
              </a:rPr>
              <a:t>Service Bus</a:t>
            </a:r>
            <a:endParaRPr lang="en-US" sz="2400" b="1" dirty="0">
              <a:solidFill>
                <a:schemeClr val="bg1"/>
              </a:solidFill>
            </a:endParaRPr>
          </a:p>
        </p:txBody>
      </p:sp>
      <p:sp>
        <p:nvSpPr>
          <p:cNvPr id="5" name="Oval 97"/>
          <p:cNvSpPr>
            <a:spLocks noChangeArrowheads="1"/>
          </p:cNvSpPr>
          <p:nvPr/>
        </p:nvSpPr>
        <p:spPr bwMode="auto">
          <a:xfrm>
            <a:off x="4716941" y="1219200"/>
            <a:ext cx="237060" cy="217192"/>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Oval 96"/>
          <p:cNvSpPr>
            <a:spLocks noChangeArrowheads="1"/>
          </p:cNvSpPr>
          <p:nvPr/>
        </p:nvSpPr>
        <p:spPr bwMode="auto">
          <a:xfrm>
            <a:off x="4185559" y="1510934"/>
            <a:ext cx="237060" cy="216656"/>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vert="horz" wrap="square" lIns="0" tIns="0" rIns="0" bIns="0" numCol="1" anchor="t" anchorCtr="0" compatLnSpc="1">
            <a:prstTxWarp prst="textNoShape">
              <a:avLst/>
            </a:prstTxWarp>
          </a:bodyPr>
          <a:lstStyle/>
          <a:p>
            <a:endParaRPr lang="en-US" dirty="0"/>
          </a:p>
        </p:txBody>
      </p:sp>
      <p:sp>
        <p:nvSpPr>
          <p:cNvPr id="7" name="Oval 95"/>
          <p:cNvSpPr>
            <a:spLocks noChangeArrowheads="1"/>
          </p:cNvSpPr>
          <p:nvPr/>
        </p:nvSpPr>
        <p:spPr bwMode="auto">
          <a:xfrm>
            <a:off x="5204232" y="1510934"/>
            <a:ext cx="237060" cy="216656"/>
          </a:xfrm>
          <a:prstGeom prst="ellipse">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en-US"/>
          </a:p>
        </p:txBody>
      </p:sp>
      <p:sp>
        <p:nvSpPr>
          <p:cNvPr id="8" name="Oval 94"/>
          <p:cNvSpPr>
            <a:spLocks noChangeArrowheads="1"/>
          </p:cNvSpPr>
          <p:nvPr/>
        </p:nvSpPr>
        <p:spPr bwMode="auto">
          <a:xfrm>
            <a:off x="5477940" y="1840744"/>
            <a:ext cx="237060" cy="216656"/>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anchor="t" anchorCtr="0" compatLnSpc="1">
            <a:prstTxWarp prst="textNoShape">
              <a:avLst/>
            </a:prstTxWarp>
          </a:bodyPr>
          <a:lstStyle/>
          <a:p>
            <a:endParaRPr lang="en-US"/>
          </a:p>
        </p:txBody>
      </p:sp>
      <p:sp>
        <p:nvSpPr>
          <p:cNvPr id="9" name="Oval 93"/>
          <p:cNvSpPr>
            <a:spLocks noChangeArrowheads="1"/>
          </p:cNvSpPr>
          <p:nvPr/>
        </p:nvSpPr>
        <p:spPr bwMode="auto">
          <a:xfrm>
            <a:off x="4949993" y="1840744"/>
            <a:ext cx="237060" cy="216656"/>
          </a:xfrm>
          <a:prstGeom prst="ellipse">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anchor="t" anchorCtr="0" compatLnSpc="1">
            <a:prstTxWarp prst="textNoShape">
              <a:avLst/>
            </a:prstTxWarp>
          </a:bodyPr>
          <a:lstStyle/>
          <a:p>
            <a:endParaRPr lang="en-US"/>
          </a:p>
        </p:txBody>
      </p:sp>
      <p:sp>
        <p:nvSpPr>
          <p:cNvPr id="10" name="Oval 92"/>
          <p:cNvSpPr>
            <a:spLocks noChangeArrowheads="1"/>
          </p:cNvSpPr>
          <p:nvPr/>
        </p:nvSpPr>
        <p:spPr bwMode="auto">
          <a:xfrm>
            <a:off x="4422619" y="1840744"/>
            <a:ext cx="237060" cy="216656"/>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anchor="t" anchorCtr="0" compatLnSpc="1">
            <a:prstTxWarp prst="textNoShape">
              <a:avLst/>
            </a:prstTxWarp>
          </a:bodyPr>
          <a:lstStyle/>
          <a:p>
            <a:endParaRPr lang="en-US"/>
          </a:p>
        </p:txBody>
      </p:sp>
      <p:sp>
        <p:nvSpPr>
          <p:cNvPr id="11" name="Oval 91"/>
          <p:cNvSpPr>
            <a:spLocks noChangeArrowheads="1"/>
          </p:cNvSpPr>
          <p:nvPr/>
        </p:nvSpPr>
        <p:spPr bwMode="auto">
          <a:xfrm>
            <a:off x="3895246" y="1840744"/>
            <a:ext cx="237060" cy="216656"/>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anchor="t" anchorCtr="0" compatLnSpc="1">
            <a:prstTxWarp prst="textNoShape">
              <a:avLst/>
            </a:prstTxWarp>
          </a:bodyPr>
          <a:lstStyle/>
          <a:p>
            <a:endParaRPr lang="en-US"/>
          </a:p>
        </p:txBody>
      </p:sp>
      <p:sp>
        <p:nvSpPr>
          <p:cNvPr id="12" name="AutoShape 90"/>
          <p:cNvSpPr>
            <a:spLocks noChangeShapeType="1"/>
          </p:cNvSpPr>
          <p:nvPr/>
        </p:nvSpPr>
        <p:spPr bwMode="auto">
          <a:xfrm flipH="1">
            <a:off x="4387690" y="1328064"/>
            <a:ext cx="314936" cy="201104"/>
          </a:xfrm>
          <a:prstGeom prst="straightConnector1">
            <a:avLst/>
          </a:prstGeom>
          <a:noFill/>
          <a:ln w="12700">
            <a:solidFill>
              <a:srgbClr val="00B05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AutoShape 89"/>
          <p:cNvSpPr>
            <a:spLocks noChangeShapeType="1"/>
          </p:cNvSpPr>
          <p:nvPr/>
        </p:nvSpPr>
        <p:spPr bwMode="auto">
          <a:xfrm>
            <a:off x="4968317" y="1328064"/>
            <a:ext cx="270844" cy="201104"/>
          </a:xfrm>
          <a:prstGeom prst="straightConnector1">
            <a:avLst/>
          </a:prstGeom>
          <a:noFill/>
          <a:ln w="12700">
            <a:solidFill>
              <a:srgbClr val="00B05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AutoShape 88"/>
          <p:cNvSpPr>
            <a:spLocks noChangeShapeType="1"/>
          </p:cNvSpPr>
          <p:nvPr/>
        </p:nvSpPr>
        <p:spPr bwMode="auto">
          <a:xfrm flipH="1">
            <a:off x="5152124" y="1709357"/>
            <a:ext cx="87037" cy="149621"/>
          </a:xfrm>
          <a:prstGeom prst="straightConnector1">
            <a:avLst/>
          </a:prstGeom>
          <a:noFill/>
          <a:ln w="12700">
            <a:solidFill>
              <a:srgbClr val="00B05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AutoShape 87"/>
          <p:cNvSpPr>
            <a:spLocks noChangeShapeType="1"/>
          </p:cNvSpPr>
          <p:nvPr/>
        </p:nvSpPr>
        <p:spPr bwMode="auto">
          <a:xfrm>
            <a:off x="5406364" y="1709357"/>
            <a:ext cx="106505" cy="149621"/>
          </a:xfrm>
          <a:prstGeom prst="straightConnector1">
            <a:avLst/>
          </a:prstGeom>
          <a:noFill/>
          <a:ln w="12700">
            <a:solidFill>
              <a:srgbClr val="00B05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AutoShape 86"/>
          <p:cNvSpPr>
            <a:spLocks noChangeShapeType="1"/>
          </p:cNvSpPr>
          <p:nvPr/>
        </p:nvSpPr>
        <p:spPr bwMode="auto">
          <a:xfrm>
            <a:off x="4387690" y="1709357"/>
            <a:ext cx="69859" cy="149621"/>
          </a:xfrm>
          <a:prstGeom prst="straightConnector1">
            <a:avLst/>
          </a:prstGeom>
          <a:noFill/>
          <a:ln w="12700">
            <a:solidFill>
              <a:srgbClr val="00B05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AutoShape 85"/>
          <p:cNvSpPr>
            <a:spLocks noChangeShapeType="1"/>
          </p:cNvSpPr>
          <p:nvPr/>
        </p:nvSpPr>
        <p:spPr bwMode="auto">
          <a:xfrm flipH="1">
            <a:off x="4097377" y="1709357"/>
            <a:ext cx="123111" cy="149621"/>
          </a:xfrm>
          <a:prstGeom prst="straightConnector1">
            <a:avLst/>
          </a:prstGeom>
          <a:noFill/>
          <a:ln w="12700">
            <a:solidFill>
              <a:srgbClr val="00B05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AutoShape 77"/>
          <p:cNvSpPr>
            <a:spLocks noChangeArrowheads="1"/>
          </p:cNvSpPr>
          <p:nvPr/>
        </p:nvSpPr>
        <p:spPr bwMode="auto">
          <a:xfrm>
            <a:off x="990600" y="5781618"/>
            <a:ext cx="1484698" cy="847782"/>
          </a:xfrm>
          <a:prstGeom prst="roundRect">
            <a:avLst>
              <a:gd name="adj" fmla="val 16667"/>
            </a:avLst>
          </a:prstGeom>
          <a:ln>
            <a:headEnd/>
            <a:tailEnd/>
          </a:ln>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rPr>
              <a:t>Sender</a:t>
            </a:r>
            <a:endParaRPr kumimoji="0" lang="en-US" sz="2400" b="1" i="0" u="none" strike="noStrike" cap="none" normalizeH="0" baseline="0" dirty="0" smtClean="0">
              <a:ln>
                <a:noFill/>
              </a:ln>
              <a:solidFill>
                <a:schemeClr val="bg1"/>
              </a:solidFill>
              <a:effectLst/>
              <a:latin typeface="Arial" pitchFamily="34" charset="0"/>
              <a:cs typeface="Arial" pitchFamily="34" charset="0"/>
            </a:endParaRPr>
          </a:p>
        </p:txBody>
      </p:sp>
      <p:sp>
        <p:nvSpPr>
          <p:cNvPr id="20" name="AutoShape 77"/>
          <p:cNvSpPr>
            <a:spLocks noChangeArrowheads="1"/>
          </p:cNvSpPr>
          <p:nvPr/>
        </p:nvSpPr>
        <p:spPr bwMode="auto">
          <a:xfrm>
            <a:off x="6973502" y="5781618"/>
            <a:ext cx="1484698" cy="847782"/>
          </a:xfrm>
          <a:prstGeom prst="roundRect">
            <a:avLst>
              <a:gd name="adj" fmla="val 16667"/>
            </a:avLst>
          </a:prstGeom>
          <a:ln>
            <a:headEnd/>
            <a:tailEn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rPr>
              <a:t>Receiver</a:t>
            </a:r>
            <a:endParaRPr kumimoji="0" lang="en-US" sz="2400" b="1" i="0" u="none" strike="noStrike" cap="none" normalizeH="0" baseline="0" dirty="0" smtClean="0">
              <a:ln>
                <a:noFill/>
              </a:ln>
              <a:solidFill>
                <a:schemeClr val="bg1"/>
              </a:solidFill>
              <a:effectLst/>
              <a:latin typeface="Arial" pitchFamily="34" charset="0"/>
              <a:cs typeface="Arial" pitchFamily="34" charset="0"/>
            </a:endParaRPr>
          </a:p>
        </p:txBody>
      </p:sp>
      <p:sp>
        <p:nvSpPr>
          <p:cNvPr id="22" name="Content Placeholder 2"/>
          <p:cNvSpPr txBox="1">
            <a:spLocks/>
          </p:cNvSpPr>
          <p:nvPr/>
        </p:nvSpPr>
        <p:spPr>
          <a:xfrm>
            <a:off x="1752600" y="838201"/>
            <a:ext cx="6858000" cy="457200"/>
          </a:xfrm>
          <a:prstGeom prst="rect">
            <a:avLst/>
          </a:prstGeom>
          <a:noFill/>
          <a:ln>
            <a:noFill/>
          </a:ln>
        </p:spPr>
        <p:txBody>
          <a:bodyPr>
            <a:normAutofit/>
          </a:bodyPr>
          <a:lstStyle/>
          <a:p>
            <a:pPr marL="393700" marR="0" lvl="0" indent="-393700" algn="ctr" defTabSz="914363" rtl="0" eaLnBrk="1" fontAlgn="auto" latinLnBrk="0" hangingPunct="1">
              <a:lnSpc>
                <a:spcPct val="78000"/>
              </a:lnSpc>
              <a:spcBef>
                <a:spcPct val="20000"/>
              </a:spcBef>
              <a:spcAft>
                <a:spcPts val="800"/>
              </a:spcAft>
              <a:buClr>
                <a:schemeClr val="tx1"/>
              </a:buClr>
              <a:buSzPct val="80000"/>
              <a:buFont typeface="Wingdings" pitchFamily="2" charset="2"/>
              <a:buNone/>
              <a:tabLst/>
              <a:defRPr/>
            </a:pPr>
            <a:r>
              <a:rPr kumimoji="0" lang="en-US" sz="2400" b="0" i="0" strike="noStrike" kern="1200" cap="none" spc="0" normalizeH="0" baseline="0" noProof="0" dirty="0" smtClean="0">
                <a:ln>
                  <a:noFill/>
                </a:ln>
                <a:solidFill>
                  <a:schemeClr val="bg1"/>
                </a:solidFill>
                <a:effectLst/>
                <a:uLnTx/>
                <a:uFillTx/>
                <a:latin typeface="+mn-lt"/>
                <a:ea typeface="+mn-ea"/>
                <a:cs typeface="+mn-cs"/>
              </a:rPr>
              <a:t>sb://servicebus.windows.net/services</a:t>
            </a:r>
            <a:r>
              <a:rPr lang="en-US" sz="2400" dirty="0" smtClean="0">
                <a:solidFill>
                  <a:schemeClr val="bg1"/>
                </a:solidFill>
              </a:rPr>
              <a:t>/</a:t>
            </a:r>
            <a:r>
              <a:rPr kumimoji="0" lang="en-US" sz="2400" b="0" i="1" strike="noStrike" kern="1200" cap="none" spc="0" normalizeH="0" baseline="0" noProof="0" dirty="0" smtClean="0">
                <a:ln>
                  <a:noFill/>
                </a:ln>
                <a:solidFill>
                  <a:srgbClr val="FF0000"/>
                </a:solidFill>
                <a:effectLst/>
                <a:uLnTx/>
                <a:uFillTx/>
                <a:latin typeface="+mn-lt"/>
                <a:ea typeface="+mn-ea"/>
                <a:cs typeface="+mn-cs"/>
              </a:rPr>
              <a:t>solution</a:t>
            </a:r>
            <a:r>
              <a:rPr lang="en-US" sz="2400" dirty="0" smtClean="0">
                <a:solidFill>
                  <a:schemeClr val="bg1"/>
                </a:solidFill>
              </a:rPr>
              <a:t>/</a:t>
            </a:r>
            <a:r>
              <a:rPr kumimoji="0" lang="en-US" sz="2400" b="0" i="0" strike="noStrike" kern="1200" cap="none" spc="0" normalizeH="0" baseline="0" noProof="0" dirty="0" smtClean="0">
                <a:ln>
                  <a:noFill/>
                </a:ln>
                <a:solidFill>
                  <a:schemeClr val="accent2">
                    <a:lumMod val="60000"/>
                    <a:lumOff val="40000"/>
                  </a:schemeClr>
                </a:solidFill>
                <a:effectLst/>
                <a:uLnTx/>
                <a:uFillTx/>
                <a:latin typeface="+mn-lt"/>
                <a:ea typeface="+mn-ea"/>
                <a:cs typeface="+mn-cs"/>
              </a:rPr>
              <a:t>a</a:t>
            </a:r>
            <a:r>
              <a:rPr kumimoji="0" lang="en-US" sz="2400" b="0" i="0" strike="noStrike" kern="1200" cap="none" spc="0" normalizeH="0" baseline="0" noProof="0" dirty="0" smtClean="0">
                <a:ln>
                  <a:noFill/>
                </a:ln>
                <a:solidFill>
                  <a:schemeClr val="bg1"/>
                </a:solidFill>
                <a:effectLst/>
                <a:uLnTx/>
                <a:uFillTx/>
                <a:latin typeface="+mn-lt"/>
                <a:ea typeface="+mn-ea"/>
                <a:cs typeface="+mn-cs"/>
              </a:rPr>
              <a:t>/</a:t>
            </a:r>
            <a:r>
              <a:rPr kumimoji="0" lang="en-US" sz="2400" b="0" i="0" strike="noStrike" kern="1200" cap="none" spc="0" normalizeH="0" baseline="0" noProof="0" dirty="0" smtClean="0">
                <a:ln>
                  <a:noFill/>
                </a:ln>
                <a:solidFill>
                  <a:schemeClr val="accent6">
                    <a:lumMod val="75000"/>
                  </a:schemeClr>
                </a:solidFill>
                <a:effectLst/>
                <a:uLnTx/>
                <a:uFillTx/>
                <a:latin typeface="+mn-lt"/>
                <a:ea typeface="+mn-ea"/>
                <a:cs typeface="+mn-cs"/>
              </a:rPr>
              <a:t>b</a:t>
            </a:r>
            <a:r>
              <a:rPr kumimoji="0" lang="en-US" sz="2400" b="0" i="0" strike="noStrike" kern="1200" cap="none" spc="0" normalizeH="0" baseline="0" noProof="0" dirty="0" smtClean="0">
                <a:ln>
                  <a:noFill/>
                </a:ln>
                <a:solidFill>
                  <a:schemeClr val="bg1"/>
                </a:solidFill>
                <a:effectLst/>
                <a:uLnTx/>
                <a:uFillTx/>
                <a:latin typeface="+mn-lt"/>
                <a:ea typeface="+mn-ea"/>
                <a:cs typeface="+mn-cs"/>
              </a:rPr>
              <a:t>/</a:t>
            </a:r>
            <a:endParaRPr kumimoji="0" lang="en-US" sz="2400" b="0" i="0" strike="noStrike" kern="1200" cap="none" spc="0" normalizeH="0" baseline="0" noProof="0" dirty="0">
              <a:ln>
                <a:noFill/>
              </a:ln>
              <a:solidFill>
                <a:schemeClr val="bg1"/>
              </a:solidFill>
              <a:effectLst/>
              <a:uLnTx/>
              <a:uFillTx/>
              <a:latin typeface="+mn-lt"/>
              <a:ea typeface="+mn-ea"/>
              <a:cs typeface="+mn-cs"/>
            </a:endParaRPr>
          </a:p>
        </p:txBody>
      </p:sp>
      <p:sp>
        <p:nvSpPr>
          <p:cNvPr id="57" name="Rounded Rectangle 56"/>
          <p:cNvSpPr/>
          <p:nvPr/>
        </p:nvSpPr>
        <p:spPr>
          <a:xfrm>
            <a:off x="14478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58" name="Rounded Rectangle 57"/>
          <p:cNvSpPr/>
          <p:nvPr/>
        </p:nvSpPr>
        <p:spPr>
          <a:xfrm>
            <a:off x="19812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59" name="Rounded Rectangle 58"/>
          <p:cNvSpPr/>
          <p:nvPr/>
        </p:nvSpPr>
        <p:spPr>
          <a:xfrm>
            <a:off x="25146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0" name="Rounded Rectangle 59"/>
          <p:cNvSpPr/>
          <p:nvPr/>
        </p:nvSpPr>
        <p:spPr>
          <a:xfrm>
            <a:off x="3048000" y="2542029"/>
            <a:ext cx="457200" cy="381000"/>
          </a:xfrm>
          <a:prstGeom prst="roundRect">
            <a:avLst>
              <a:gd name="adj" fmla="val 16336"/>
            </a:avLst>
          </a:prstGeom>
          <a:ln/>
        </p:spPr>
        <p:style>
          <a:lnRef idx="1">
            <a:schemeClr val="dk1"/>
          </a:lnRef>
          <a:fillRef idx="2">
            <a:schemeClr val="dk1"/>
          </a:fillRef>
          <a:effectRef idx="1">
            <a:schemeClr val="dk1"/>
          </a:effectRef>
          <a:fontRef idx="minor">
            <a:schemeClr val="dk1"/>
          </a:fontRef>
        </p:style>
        <p:txBody>
          <a:bodyPr rtlCol="0" anchor="b"/>
          <a:lstStyle/>
          <a:p>
            <a:pPr algn="r"/>
            <a:endParaRPr lang="en-US" sz="2800" b="1" dirty="0">
              <a:solidFill>
                <a:schemeClr val="bg1"/>
              </a:solidFill>
            </a:endParaRPr>
          </a:p>
        </p:txBody>
      </p:sp>
      <p:sp>
        <p:nvSpPr>
          <p:cNvPr id="61" name="Rounded Rectangle 60"/>
          <p:cNvSpPr/>
          <p:nvPr/>
        </p:nvSpPr>
        <p:spPr>
          <a:xfrm>
            <a:off x="35814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2" name="Rounded Rectangle 61"/>
          <p:cNvSpPr/>
          <p:nvPr/>
        </p:nvSpPr>
        <p:spPr>
          <a:xfrm>
            <a:off x="41148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3" name="Rounded Rectangle 62"/>
          <p:cNvSpPr/>
          <p:nvPr/>
        </p:nvSpPr>
        <p:spPr>
          <a:xfrm>
            <a:off x="46482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4" name="Rounded Rectangle 63"/>
          <p:cNvSpPr/>
          <p:nvPr/>
        </p:nvSpPr>
        <p:spPr>
          <a:xfrm>
            <a:off x="51816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5" name="Rounded Rectangle 64"/>
          <p:cNvSpPr/>
          <p:nvPr/>
        </p:nvSpPr>
        <p:spPr>
          <a:xfrm>
            <a:off x="57150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6" name="Rounded Rectangle 65"/>
          <p:cNvSpPr/>
          <p:nvPr/>
        </p:nvSpPr>
        <p:spPr>
          <a:xfrm>
            <a:off x="62484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7" name="Rounded Rectangle 66"/>
          <p:cNvSpPr/>
          <p:nvPr/>
        </p:nvSpPr>
        <p:spPr>
          <a:xfrm>
            <a:off x="67818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8" name="Rounded Rectangle 67"/>
          <p:cNvSpPr/>
          <p:nvPr/>
        </p:nvSpPr>
        <p:spPr>
          <a:xfrm>
            <a:off x="73152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69" name="Rounded Rectangle 68"/>
          <p:cNvSpPr/>
          <p:nvPr/>
        </p:nvSpPr>
        <p:spPr>
          <a:xfrm>
            <a:off x="78486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70" name="Rounded Rectangle 69"/>
          <p:cNvSpPr/>
          <p:nvPr/>
        </p:nvSpPr>
        <p:spPr>
          <a:xfrm>
            <a:off x="8382000" y="2542029"/>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74" name="Left Brace 73"/>
          <p:cNvSpPr/>
          <p:nvPr/>
        </p:nvSpPr>
        <p:spPr>
          <a:xfrm>
            <a:off x="1066800" y="838200"/>
            <a:ext cx="228600" cy="1600200"/>
          </a:xfrm>
          <a:prstGeom prst="leftBrace">
            <a:avLst/>
          </a:prstGeom>
          <a:ln w="38100" cmpd="sng">
            <a:prstDash val="solid"/>
          </a:ln>
        </p:spPr>
        <p:style>
          <a:lnRef idx="2">
            <a:schemeClr val="accent3"/>
          </a:lnRef>
          <a:fillRef idx="0">
            <a:schemeClr val="accent3"/>
          </a:fillRef>
          <a:effectRef idx="1">
            <a:schemeClr val="accent3"/>
          </a:effectRef>
          <a:fontRef idx="minor">
            <a:schemeClr val="tx1"/>
          </a:fontRef>
        </p:style>
        <p:txBody>
          <a:bodyPr rtlCol="0" anchor="ctr"/>
          <a:lstStyle/>
          <a:p>
            <a:pPr algn="ctr"/>
            <a:endParaRPr lang="en-US"/>
          </a:p>
        </p:txBody>
      </p:sp>
      <p:sp>
        <p:nvSpPr>
          <p:cNvPr id="75" name="Left Brace 74"/>
          <p:cNvSpPr/>
          <p:nvPr/>
        </p:nvSpPr>
        <p:spPr>
          <a:xfrm>
            <a:off x="1066800" y="2542029"/>
            <a:ext cx="228600" cy="381000"/>
          </a:xfrm>
          <a:prstGeom prst="leftBrace">
            <a:avLst/>
          </a:prstGeom>
          <a:ln w="38100" cmpd="sng">
            <a:prstDash val="solid"/>
          </a:ln>
        </p:spPr>
        <p:style>
          <a:lnRef idx="2">
            <a:schemeClr val="accent3"/>
          </a:lnRef>
          <a:fillRef idx="0">
            <a:schemeClr val="accent3"/>
          </a:fillRef>
          <a:effectRef idx="1">
            <a:schemeClr val="accent3"/>
          </a:effectRef>
          <a:fontRef idx="minor">
            <a:schemeClr val="tx1"/>
          </a:fontRef>
        </p:style>
        <p:txBody>
          <a:bodyPr rtlCol="0" anchor="ctr"/>
          <a:lstStyle/>
          <a:p>
            <a:pPr algn="ctr"/>
            <a:endParaRPr lang="en-US"/>
          </a:p>
        </p:txBody>
      </p:sp>
      <p:sp>
        <p:nvSpPr>
          <p:cNvPr id="76" name="TextBox 75"/>
          <p:cNvSpPr txBox="1"/>
          <p:nvPr/>
        </p:nvSpPr>
        <p:spPr>
          <a:xfrm>
            <a:off x="258013" y="1066800"/>
            <a:ext cx="884987" cy="1077218"/>
          </a:xfrm>
          <a:prstGeom prst="rect">
            <a:avLst/>
          </a:prstGeom>
          <a:noFill/>
        </p:spPr>
        <p:txBody>
          <a:bodyPr wrap="none" rtlCol="0">
            <a:spAutoFit/>
          </a:bodyPr>
          <a:lstStyle/>
          <a:p>
            <a:pPr algn="ctr"/>
            <a:r>
              <a:rPr lang="en-US" sz="1600" dirty="0" smtClean="0"/>
              <a:t>Backend</a:t>
            </a:r>
            <a:br>
              <a:rPr lang="en-US" sz="1600" dirty="0" smtClean="0"/>
            </a:br>
            <a:r>
              <a:rPr lang="en-US" sz="1600" dirty="0" smtClean="0"/>
              <a:t>Naming</a:t>
            </a:r>
          </a:p>
          <a:p>
            <a:pPr algn="ctr"/>
            <a:r>
              <a:rPr lang="en-US" sz="1600" dirty="0" smtClean="0"/>
              <a:t>Routing</a:t>
            </a:r>
            <a:br>
              <a:rPr lang="en-US" sz="1600" dirty="0" smtClean="0"/>
            </a:br>
            <a:r>
              <a:rPr lang="en-US" sz="1600" dirty="0" smtClean="0"/>
              <a:t>Fabric</a:t>
            </a:r>
            <a:endParaRPr lang="en-US" sz="1600" dirty="0"/>
          </a:p>
        </p:txBody>
      </p:sp>
      <p:sp>
        <p:nvSpPr>
          <p:cNvPr id="77" name="TextBox 76"/>
          <p:cNvSpPr txBox="1"/>
          <p:nvPr/>
        </p:nvSpPr>
        <p:spPr>
          <a:xfrm>
            <a:off x="152400" y="2414454"/>
            <a:ext cx="1069357" cy="584775"/>
          </a:xfrm>
          <a:prstGeom prst="rect">
            <a:avLst/>
          </a:prstGeom>
          <a:noFill/>
        </p:spPr>
        <p:txBody>
          <a:bodyPr wrap="square" rtlCol="0">
            <a:spAutoFit/>
          </a:bodyPr>
          <a:lstStyle/>
          <a:p>
            <a:pPr algn="ctr"/>
            <a:r>
              <a:rPr lang="en-US" sz="1600" dirty="0" smtClean="0"/>
              <a:t>Frontend </a:t>
            </a:r>
            <a:br>
              <a:rPr lang="en-US" sz="1600" dirty="0" smtClean="0"/>
            </a:br>
            <a:r>
              <a:rPr lang="en-US" sz="1600" dirty="0" smtClean="0"/>
              <a:t>Nodes</a:t>
            </a:r>
            <a:endParaRPr lang="en-US" sz="1600" dirty="0"/>
          </a:p>
        </p:txBody>
      </p:sp>
      <p:cxnSp>
        <p:nvCxnSpPr>
          <p:cNvPr id="21" name="Shape 93"/>
          <p:cNvCxnSpPr>
            <a:stCxn id="65" idx="2"/>
            <a:endCxn id="20" idx="0"/>
          </p:cNvCxnSpPr>
          <p:nvPr/>
        </p:nvCxnSpPr>
        <p:spPr>
          <a:xfrm rot="16200000" flipH="1">
            <a:off x="5400431" y="3466197"/>
            <a:ext cx="2858589" cy="1772251"/>
          </a:xfrm>
          <a:prstGeom prst="straightConnector1">
            <a:avLst/>
          </a:prstGeom>
          <a:ln w="76200" cap="rnd" cmpd="sng">
            <a:solidFill>
              <a:schemeClr val="accent1">
                <a:lumMod val="60000"/>
                <a:lumOff val="40000"/>
              </a:schemeClr>
            </a:solidFill>
            <a:headEnd type="triangle" w="sm" len="med"/>
            <a:tailEnd type="none" w="sm" len="med"/>
          </a:ln>
          <a:effectLst>
            <a:outerShdw blurRad="50800" dist="38100" dir="2700000" algn="tl" rotWithShape="0">
              <a:prstClr val="black">
                <a:alpha val="40000"/>
              </a:prstClr>
            </a:outerShdw>
          </a:effectLst>
        </p:spPr>
        <p:style>
          <a:lnRef idx="3">
            <a:schemeClr val="accent6"/>
          </a:lnRef>
          <a:fillRef idx="0">
            <a:schemeClr val="accent6"/>
          </a:fillRef>
          <a:effectRef idx="2">
            <a:schemeClr val="accent6"/>
          </a:effectRef>
          <a:fontRef idx="minor">
            <a:schemeClr val="tx1"/>
          </a:fontRef>
        </p:style>
      </p:cxnSp>
      <p:grpSp>
        <p:nvGrpSpPr>
          <p:cNvPr id="2" name="Group 113"/>
          <p:cNvGrpSpPr/>
          <p:nvPr/>
        </p:nvGrpSpPr>
        <p:grpSpPr>
          <a:xfrm>
            <a:off x="6400800" y="3048000"/>
            <a:ext cx="1676400" cy="2514600"/>
            <a:chOff x="4724400" y="3810000"/>
            <a:chExt cx="1676400" cy="2514600"/>
          </a:xfrm>
        </p:grpSpPr>
        <p:cxnSp>
          <p:nvCxnSpPr>
            <p:cNvPr id="110" name="Straight Arrow Connector 109"/>
            <p:cNvCxnSpPr/>
            <p:nvPr/>
          </p:nvCxnSpPr>
          <p:spPr>
            <a:xfrm rot="16200000" flipH="1">
              <a:off x="4305300" y="4229100"/>
              <a:ext cx="2514600" cy="1676400"/>
            </a:xfrm>
            <a:prstGeom prst="straightConnector1">
              <a:avLst/>
            </a:prstGeom>
            <a:ln>
              <a:solidFill>
                <a:schemeClr val="tx2">
                  <a:lumMod val="60000"/>
                  <a:lumOff val="40000"/>
                </a:schemeClr>
              </a:solidFill>
              <a:tailEnd type="arrow"/>
            </a:ln>
          </p:spPr>
          <p:style>
            <a:lnRef idx="1">
              <a:schemeClr val="accent2"/>
            </a:lnRef>
            <a:fillRef idx="1002">
              <a:schemeClr val="lt2"/>
            </a:fillRef>
            <a:effectRef idx="1">
              <a:schemeClr val="accent2"/>
            </a:effectRef>
            <a:fontRef idx="minor">
              <a:schemeClr val="dk1"/>
            </a:fontRef>
          </p:style>
        </p:cxnSp>
        <p:sp>
          <p:nvSpPr>
            <p:cNvPr id="111" name="Rectangle 110"/>
            <p:cNvSpPr/>
            <p:nvPr/>
          </p:nvSpPr>
          <p:spPr bwMode="auto">
            <a:xfrm>
              <a:off x="5486400" y="5029200"/>
              <a:ext cx="609600" cy="381000"/>
            </a:xfrm>
            <a:prstGeom prst="rect">
              <a:avLst/>
            </a:prstGeom>
            <a:ln>
              <a:solidFill>
                <a:schemeClr val="tx2">
                  <a:lumMod val="60000"/>
                  <a:lumOff val="40000"/>
                </a:schemeClr>
              </a:solidFill>
              <a:headEnd type="none" w="med" len="med"/>
              <a:tailEnd type="none" w="med" len="med"/>
            </a:ln>
          </p:spPr>
          <p:style>
            <a:lnRef idx="1">
              <a:schemeClr val="accent2"/>
            </a:lnRef>
            <a:fillRef idx="1002">
              <a:schemeClr val="l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1600" dirty="0" smtClean="0">
                  <a:solidFill>
                    <a:schemeClr val="bg1"/>
                  </a:solidFill>
                </a:rPr>
                <a:t>Ctrl</a:t>
              </a:r>
            </a:p>
          </p:txBody>
        </p:sp>
      </p:grpSp>
      <p:cxnSp>
        <p:nvCxnSpPr>
          <p:cNvPr id="79" name="Shape 93"/>
          <p:cNvCxnSpPr>
            <a:stCxn id="9" idx="6"/>
            <a:endCxn id="65" idx="0"/>
          </p:cNvCxnSpPr>
          <p:nvPr/>
        </p:nvCxnSpPr>
        <p:spPr>
          <a:xfrm>
            <a:off x="5187053" y="1949072"/>
            <a:ext cx="756547" cy="592957"/>
          </a:xfrm>
          <a:prstGeom prst="curvedConnector2">
            <a:avLst/>
          </a:prstGeom>
          <a:ln w="69850" cap="rnd" cmpd="dbl">
            <a:solidFill>
              <a:schemeClr val="accent6">
                <a:lumMod val="75000"/>
              </a:schemeClr>
            </a:solidFill>
            <a:prstDash val="solid"/>
            <a:headEnd type="none" w="sm" len="med"/>
            <a:tailEnd type="triangle" w="sm" len="med"/>
          </a:ln>
          <a:effectLst>
            <a:outerShdw blurRad="50800" dist="38100" dir="2700000" algn="tl" rotWithShape="0">
              <a:prstClr val="black">
                <a:alpha val="40000"/>
              </a:prstClr>
            </a:outerShdw>
          </a:effectLst>
        </p:spPr>
        <p:style>
          <a:lnRef idx="3">
            <a:schemeClr val="accent6"/>
          </a:lnRef>
          <a:fillRef idx="0">
            <a:schemeClr val="accent6"/>
          </a:fillRef>
          <a:effectRef idx="2">
            <a:schemeClr val="accent6"/>
          </a:effectRef>
          <a:fontRef idx="minor">
            <a:schemeClr val="tx1"/>
          </a:fontRef>
        </p:style>
      </p:cxnSp>
      <p:sp>
        <p:nvSpPr>
          <p:cNvPr id="129" name="Oval 128"/>
          <p:cNvSpPr/>
          <p:nvPr/>
        </p:nvSpPr>
        <p:spPr bwMode="auto">
          <a:xfrm>
            <a:off x="1905000" y="4953000"/>
            <a:ext cx="381000" cy="381000"/>
          </a:xfrm>
          <a:prstGeom prst="ellipse">
            <a:avLst/>
          </a:prstGeom>
          <a:noFill/>
          <a:ln>
            <a:solidFill>
              <a:schemeClr val="tx1"/>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smtClean="0">
                <a:solidFill>
                  <a:srgbClr val="FFFFFF"/>
                </a:solidFill>
              </a:rPr>
              <a:t>1</a:t>
            </a:r>
          </a:p>
        </p:txBody>
      </p:sp>
      <p:sp>
        <p:nvSpPr>
          <p:cNvPr id="130" name="Oval 129"/>
          <p:cNvSpPr/>
          <p:nvPr/>
        </p:nvSpPr>
        <p:spPr bwMode="auto">
          <a:xfrm>
            <a:off x="5181600" y="2971800"/>
            <a:ext cx="381000" cy="381000"/>
          </a:xfrm>
          <a:prstGeom prst="ellipse">
            <a:avLst/>
          </a:prstGeom>
          <a:noFill/>
          <a:ln>
            <a:solidFill>
              <a:schemeClr val="tx1"/>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smtClean="0">
                <a:solidFill>
                  <a:srgbClr val="FFFFFF"/>
                </a:solidFill>
              </a:rPr>
              <a:t>2</a:t>
            </a:r>
          </a:p>
        </p:txBody>
      </p:sp>
      <p:sp>
        <p:nvSpPr>
          <p:cNvPr id="131" name="Oval 130"/>
          <p:cNvSpPr/>
          <p:nvPr/>
        </p:nvSpPr>
        <p:spPr bwMode="auto">
          <a:xfrm>
            <a:off x="7543800" y="3733800"/>
            <a:ext cx="381000" cy="381000"/>
          </a:xfrm>
          <a:prstGeom prst="ellipse">
            <a:avLst/>
          </a:prstGeom>
          <a:noFill/>
          <a:ln>
            <a:solidFill>
              <a:schemeClr val="tx1"/>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smtClean="0">
                <a:solidFill>
                  <a:srgbClr val="FFFFFF"/>
                </a:solidFill>
              </a:rPr>
              <a:t>3</a:t>
            </a:r>
          </a:p>
        </p:txBody>
      </p:sp>
      <p:sp>
        <p:nvSpPr>
          <p:cNvPr id="132" name="Oval 131"/>
          <p:cNvSpPr/>
          <p:nvPr/>
        </p:nvSpPr>
        <p:spPr bwMode="auto">
          <a:xfrm>
            <a:off x="6248400" y="5943600"/>
            <a:ext cx="381000" cy="381000"/>
          </a:xfrm>
          <a:prstGeom prst="ellipse">
            <a:avLst/>
          </a:prstGeom>
          <a:noFill/>
          <a:ln>
            <a:solidFill>
              <a:schemeClr val="tx1"/>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smtClean="0">
                <a:solidFill>
                  <a:srgbClr val="FFFFFF"/>
                </a:solidFill>
              </a:rPr>
              <a:t>4</a:t>
            </a:r>
          </a:p>
        </p:txBody>
      </p:sp>
      <p:grpSp>
        <p:nvGrpSpPr>
          <p:cNvPr id="19" name="Group 77"/>
          <p:cNvGrpSpPr/>
          <p:nvPr/>
        </p:nvGrpSpPr>
        <p:grpSpPr>
          <a:xfrm>
            <a:off x="3048000" y="2514600"/>
            <a:ext cx="2957550" cy="3057290"/>
            <a:chOff x="3048000" y="2514600"/>
            <a:chExt cx="2957550" cy="3057290"/>
          </a:xfrm>
        </p:grpSpPr>
        <p:sp>
          <p:nvSpPr>
            <p:cNvPr id="99" name="Freeform 98"/>
            <p:cNvSpPr/>
            <p:nvPr/>
          </p:nvSpPr>
          <p:spPr bwMode="auto">
            <a:xfrm>
              <a:off x="3048000" y="2514600"/>
              <a:ext cx="2957550" cy="3057290"/>
            </a:xfrm>
            <a:custGeom>
              <a:avLst/>
              <a:gdLst>
                <a:gd name="connsiteX0" fmla="*/ 438150 w 2743200"/>
                <a:gd name="connsiteY0" fmla="*/ 3057525 h 3057525"/>
                <a:gd name="connsiteX1" fmla="*/ 0 w 2743200"/>
                <a:gd name="connsiteY1" fmla="*/ 352425 h 3057525"/>
                <a:gd name="connsiteX2" fmla="*/ 0 w 2743200"/>
                <a:gd name="connsiteY2" fmla="*/ 0 h 3057525"/>
                <a:gd name="connsiteX3" fmla="*/ 390525 w 2743200"/>
                <a:gd name="connsiteY3" fmla="*/ 9525 h 3057525"/>
                <a:gd name="connsiteX4" fmla="*/ 2743200 w 2743200"/>
                <a:gd name="connsiteY4" fmla="*/ 1190625 h 3057525"/>
                <a:gd name="connsiteX5" fmla="*/ 419100 w 2743200"/>
                <a:gd name="connsiteY5" fmla="*/ 1190625 h 3057525"/>
                <a:gd name="connsiteX6" fmla="*/ 438150 w 2743200"/>
                <a:gd name="connsiteY6" fmla="*/ 3057525 h 3057525"/>
                <a:gd name="connsiteX0" fmla="*/ 438150 w 2743200"/>
                <a:gd name="connsiteY0" fmla="*/ 3057525 h 3197225"/>
                <a:gd name="connsiteX1" fmla="*/ 0 w 2743200"/>
                <a:gd name="connsiteY1" fmla="*/ 352425 h 3197225"/>
                <a:gd name="connsiteX2" fmla="*/ 0 w 2743200"/>
                <a:gd name="connsiteY2" fmla="*/ 0 h 3197225"/>
                <a:gd name="connsiteX3" fmla="*/ 390525 w 2743200"/>
                <a:gd name="connsiteY3" fmla="*/ 9525 h 3197225"/>
                <a:gd name="connsiteX4" fmla="*/ 2743200 w 2743200"/>
                <a:gd name="connsiteY4" fmla="*/ 1190625 h 3197225"/>
                <a:gd name="connsiteX5" fmla="*/ 419100 w 2743200"/>
                <a:gd name="connsiteY5" fmla="*/ 1190625 h 3197225"/>
                <a:gd name="connsiteX6" fmla="*/ 438150 w 2743200"/>
                <a:gd name="connsiteY6" fmla="*/ 3057525 h 3197225"/>
                <a:gd name="connsiteX0" fmla="*/ 438150 w 2743200"/>
                <a:gd name="connsiteY0" fmla="*/ 3057525 h 3197225"/>
                <a:gd name="connsiteX1" fmla="*/ 0 w 2743200"/>
                <a:gd name="connsiteY1" fmla="*/ 352425 h 3197225"/>
                <a:gd name="connsiteX2" fmla="*/ 0 w 2743200"/>
                <a:gd name="connsiteY2" fmla="*/ 0 h 3197225"/>
                <a:gd name="connsiteX3" fmla="*/ 390525 w 2743200"/>
                <a:gd name="connsiteY3" fmla="*/ 9525 h 3197225"/>
                <a:gd name="connsiteX4" fmla="*/ 2743200 w 2743200"/>
                <a:gd name="connsiteY4" fmla="*/ 1190625 h 3197225"/>
                <a:gd name="connsiteX5" fmla="*/ 495300 w 2743200"/>
                <a:gd name="connsiteY5" fmla="*/ 1266825 h 3197225"/>
                <a:gd name="connsiteX6" fmla="*/ 438150 w 2743200"/>
                <a:gd name="connsiteY6" fmla="*/ 3057525 h 3197225"/>
                <a:gd name="connsiteX0" fmla="*/ 438150 w 2743200"/>
                <a:gd name="connsiteY0" fmla="*/ 3057525 h 3197225"/>
                <a:gd name="connsiteX1" fmla="*/ 0 w 2743200"/>
                <a:gd name="connsiteY1" fmla="*/ 352425 h 3197225"/>
                <a:gd name="connsiteX2" fmla="*/ 0 w 2743200"/>
                <a:gd name="connsiteY2" fmla="*/ 0 h 3197225"/>
                <a:gd name="connsiteX3" fmla="*/ 390525 w 2743200"/>
                <a:gd name="connsiteY3" fmla="*/ 9525 h 3197225"/>
                <a:gd name="connsiteX4" fmla="*/ 2743200 w 2743200"/>
                <a:gd name="connsiteY4" fmla="*/ 1190625 h 3197225"/>
                <a:gd name="connsiteX5" fmla="*/ 495300 w 2743200"/>
                <a:gd name="connsiteY5" fmla="*/ 1266825 h 3197225"/>
                <a:gd name="connsiteX6" fmla="*/ 438150 w 2743200"/>
                <a:gd name="connsiteY6" fmla="*/ 3057525 h 3197225"/>
                <a:gd name="connsiteX0" fmla="*/ 438150 w 2743200"/>
                <a:gd name="connsiteY0" fmla="*/ 3057525 h 3197225"/>
                <a:gd name="connsiteX1" fmla="*/ 0 w 2743200"/>
                <a:gd name="connsiteY1" fmla="*/ 352425 h 3197225"/>
                <a:gd name="connsiteX2" fmla="*/ 0 w 2743200"/>
                <a:gd name="connsiteY2" fmla="*/ 0 h 3197225"/>
                <a:gd name="connsiteX3" fmla="*/ 390525 w 2743200"/>
                <a:gd name="connsiteY3" fmla="*/ 9525 h 3197225"/>
                <a:gd name="connsiteX4" fmla="*/ 2743200 w 2743200"/>
                <a:gd name="connsiteY4" fmla="*/ 1190625 h 3197225"/>
                <a:gd name="connsiteX5" fmla="*/ 495300 w 2743200"/>
                <a:gd name="connsiteY5" fmla="*/ 1266825 h 3197225"/>
                <a:gd name="connsiteX6" fmla="*/ 438150 w 2743200"/>
                <a:gd name="connsiteY6" fmla="*/ 3057525 h 3197225"/>
                <a:gd name="connsiteX0" fmla="*/ 438150 w 2743200"/>
                <a:gd name="connsiteY0" fmla="*/ 3057525 h 3197225"/>
                <a:gd name="connsiteX1" fmla="*/ 0 w 2743200"/>
                <a:gd name="connsiteY1" fmla="*/ 352425 h 3197225"/>
                <a:gd name="connsiteX2" fmla="*/ 0 w 2743200"/>
                <a:gd name="connsiteY2" fmla="*/ 0 h 3197225"/>
                <a:gd name="connsiteX3" fmla="*/ 390525 w 2743200"/>
                <a:gd name="connsiteY3" fmla="*/ 9525 h 3197225"/>
                <a:gd name="connsiteX4" fmla="*/ 2743200 w 2743200"/>
                <a:gd name="connsiteY4" fmla="*/ 1190625 h 3197225"/>
                <a:gd name="connsiteX5" fmla="*/ 495300 w 2743200"/>
                <a:gd name="connsiteY5" fmla="*/ 1266825 h 3197225"/>
                <a:gd name="connsiteX6" fmla="*/ 438150 w 2743200"/>
                <a:gd name="connsiteY6" fmla="*/ 3057525 h 3197225"/>
                <a:gd name="connsiteX0" fmla="*/ 438150 w 2760662"/>
                <a:gd name="connsiteY0" fmla="*/ 3057525 h 3197225"/>
                <a:gd name="connsiteX1" fmla="*/ 0 w 2760662"/>
                <a:gd name="connsiteY1" fmla="*/ 352425 h 3197225"/>
                <a:gd name="connsiteX2" fmla="*/ 0 w 2760662"/>
                <a:gd name="connsiteY2" fmla="*/ 0 h 3197225"/>
                <a:gd name="connsiteX3" fmla="*/ 390525 w 2760662"/>
                <a:gd name="connsiteY3" fmla="*/ 9525 h 3197225"/>
                <a:gd name="connsiteX4" fmla="*/ 2743200 w 2760662"/>
                <a:gd name="connsiteY4" fmla="*/ 1190625 h 3197225"/>
                <a:gd name="connsiteX5" fmla="*/ 495300 w 2760662"/>
                <a:gd name="connsiteY5" fmla="*/ 1266825 h 3197225"/>
                <a:gd name="connsiteX6" fmla="*/ 438150 w 2760662"/>
                <a:gd name="connsiteY6" fmla="*/ 3057525 h 3197225"/>
                <a:gd name="connsiteX0" fmla="*/ 438150 w 2743200"/>
                <a:gd name="connsiteY0" fmla="*/ 3057525 h 3197225"/>
                <a:gd name="connsiteX1" fmla="*/ 0 w 2743200"/>
                <a:gd name="connsiteY1" fmla="*/ 352425 h 3197225"/>
                <a:gd name="connsiteX2" fmla="*/ 0 w 2743200"/>
                <a:gd name="connsiteY2" fmla="*/ 0 h 3197225"/>
                <a:gd name="connsiteX3" fmla="*/ 390525 w 2743200"/>
                <a:gd name="connsiteY3" fmla="*/ 9525 h 3197225"/>
                <a:gd name="connsiteX4" fmla="*/ 2743200 w 2743200"/>
                <a:gd name="connsiteY4" fmla="*/ 1190625 h 3197225"/>
                <a:gd name="connsiteX5" fmla="*/ 495300 w 2743200"/>
                <a:gd name="connsiteY5" fmla="*/ 1266825 h 3197225"/>
                <a:gd name="connsiteX6" fmla="*/ 438150 w 2743200"/>
                <a:gd name="connsiteY6" fmla="*/ 3057525 h 3197225"/>
                <a:gd name="connsiteX0" fmla="*/ 438150 w 2743200"/>
                <a:gd name="connsiteY0" fmla="*/ 3057525 h 3197225"/>
                <a:gd name="connsiteX1" fmla="*/ 0 w 2743200"/>
                <a:gd name="connsiteY1" fmla="*/ 352425 h 3197225"/>
                <a:gd name="connsiteX2" fmla="*/ 0 w 2743200"/>
                <a:gd name="connsiteY2" fmla="*/ 0 h 3197225"/>
                <a:gd name="connsiteX3" fmla="*/ 390525 w 2743200"/>
                <a:gd name="connsiteY3" fmla="*/ 9525 h 3197225"/>
                <a:gd name="connsiteX4" fmla="*/ 2743200 w 2743200"/>
                <a:gd name="connsiteY4" fmla="*/ 1190625 h 3197225"/>
                <a:gd name="connsiteX5" fmla="*/ 495300 w 2743200"/>
                <a:gd name="connsiteY5" fmla="*/ 1266825 h 3197225"/>
                <a:gd name="connsiteX6" fmla="*/ 438150 w 2743200"/>
                <a:gd name="connsiteY6" fmla="*/ 3057525 h 3197225"/>
                <a:gd name="connsiteX0" fmla="*/ 438150 w 2743200"/>
                <a:gd name="connsiteY0" fmla="*/ 3057525 h 3197225"/>
                <a:gd name="connsiteX1" fmla="*/ 0 w 2743200"/>
                <a:gd name="connsiteY1" fmla="*/ 352425 h 3197225"/>
                <a:gd name="connsiteX2" fmla="*/ 0 w 2743200"/>
                <a:gd name="connsiteY2" fmla="*/ 0 h 3197225"/>
                <a:gd name="connsiteX3" fmla="*/ 390525 w 2743200"/>
                <a:gd name="connsiteY3" fmla="*/ 9525 h 3197225"/>
                <a:gd name="connsiteX4" fmla="*/ 2743200 w 2743200"/>
                <a:gd name="connsiteY4" fmla="*/ 1190625 h 3197225"/>
                <a:gd name="connsiteX5" fmla="*/ 495300 w 2743200"/>
                <a:gd name="connsiteY5" fmla="*/ 1266825 h 3197225"/>
                <a:gd name="connsiteX6" fmla="*/ 438150 w 2743200"/>
                <a:gd name="connsiteY6" fmla="*/ 3057525 h 3197225"/>
                <a:gd name="connsiteX0" fmla="*/ 438150 w 2743200"/>
                <a:gd name="connsiteY0" fmla="*/ 3057525 h 3197225"/>
                <a:gd name="connsiteX1" fmla="*/ 0 w 2743200"/>
                <a:gd name="connsiteY1" fmla="*/ 352425 h 3197225"/>
                <a:gd name="connsiteX2" fmla="*/ 0 w 2743200"/>
                <a:gd name="connsiteY2" fmla="*/ 0 h 3197225"/>
                <a:gd name="connsiteX3" fmla="*/ 390525 w 2743200"/>
                <a:gd name="connsiteY3" fmla="*/ 9525 h 3197225"/>
                <a:gd name="connsiteX4" fmla="*/ 2743200 w 2743200"/>
                <a:gd name="connsiteY4" fmla="*/ 1190625 h 3197225"/>
                <a:gd name="connsiteX5" fmla="*/ 2639827 w 2743200"/>
                <a:gd name="connsiteY5" fmla="*/ 1194657 h 3197225"/>
                <a:gd name="connsiteX6" fmla="*/ 495300 w 2743200"/>
                <a:gd name="connsiteY6" fmla="*/ 1266825 h 3197225"/>
                <a:gd name="connsiteX7" fmla="*/ 438150 w 2743200"/>
                <a:gd name="connsiteY7" fmla="*/ 3057525 h 3197225"/>
                <a:gd name="connsiteX0" fmla="*/ 438150 w 2743200"/>
                <a:gd name="connsiteY0" fmla="*/ 3057525 h 3197225"/>
                <a:gd name="connsiteX1" fmla="*/ 0 w 2743200"/>
                <a:gd name="connsiteY1" fmla="*/ 352425 h 3197225"/>
                <a:gd name="connsiteX2" fmla="*/ 0 w 2743200"/>
                <a:gd name="connsiteY2" fmla="*/ 0 h 3197225"/>
                <a:gd name="connsiteX3" fmla="*/ 390525 w 2743200"/>
                <a:gd name="connsiteY3" fmla="*/ 9525 h 3197225"/>
                <a:gd name="connsiteX4" fmla="*/ 2743200 w 2743200"/>
                <a:gd name="connsiteY4" fmla="*/ 1190625 h 3197225"/>
                <a:gd name="connsiteX5" fmla="*/ 2639827 w 2743200"/>
                <a:gd name="connsiteY5" fmla="*/ 1194657 h 3197225"/>
                <a:gd name="connsiteX6" fmla="*/ 495300 w 2743200"/>
                <a:gd name="connsiteY6" fmla="*/ 1266825 h 3197225"/>
                <a:gd name="connsiteX7" fmla="*/ 438150 w 2743200"/>
                <a:gd name="connsiteY7" fmla="*/ 3057525 h 3197225"/>
                <a:gd name="connsiteX0" fmla="*/ 438150 w 2743200"/>
                <a:gd name="connsiteY0" fmla="*/ 3057525 h 3197225"/>
                <a:gd name="connsiteX1" fmla="*/ 0 w 2743200"/>
                <a:gd name="connsiteY1" fmla="*/ 352425 h 3197225"/>
                <a:gd name="connsiteX2" fmla="*/ 0 w 2743200"/>
                <a:gd name="connsiteY2" fmla="*/ 0 h 3197225"/>
                <a:gd name="connsiteX3" fmla="*/ 390525 w 2743200"/>
                <a:gd name="connsiteY3" fmla="*/ 9525 h 3197225"/>
                <a:gd name="connsiteX4" fmla="*/ 2743200 w 2743200"/>
                <a:gd name="connsiteY4" fmla="*/ 1190625 h 3197225"/>
                <a:gd name="connsiteX5" fmla="*/ 2563627 w 2743200"/>
                <a:gd name="connsiteY5" fmla="*/ 1194657 h 3197225"/>
                <a:gd name="connsiteX6" fmla="*/ 495300 w 2743200"/>
                <a:gd name="connsiteY6" fmla="*/ 1266825 h 3197225"/>
                <a:gd name="connsiteX7" fmla="*/ 438150 w 2743200"/>
                <a:gd name="connsiteY7" fmla="*/ 3057525 h 3197225"/>
                <a:gd name="connsiteX0" fmla="*/ 438150 w 2900401"/>
                <a:gd name="connsiteY0" fmla="*/ 3057525 h 3197225"/>
                <a:gd name="connsiteX1" fmla="*/ 0 w 2900401"/>
                <a:gd name="connsiteY1" fmla="*/ 352425 h 3197225"/>
                <a:gd name="connsiteX2" fmla="*/ 0 w 2900401"/>
                <a:gd name="connsiteY2" fmla="*/ 0 h 3197225"/>
                <a:gd name="connsiteX3" fmla="*/ 390525 w 2900401"/>
                <a:gd name="connsiteY3" fmla="*/ 9525 h 3197225"/>
                <a:gd name="connsiteX4" fmla="*/ 2743200 w 2900401"/>
                <a:gd name="connsiteY4" fmla="*/ 1190625 h 3197225"/>
                <a:gd name="connsiteX5" fmla="*/ 2563627 w 2900401"/>
                <a:gd name="connsiteY5" fmla="*/ 1194657 h 3197225"/>
                <a:gd name="connsiteX6" fmla="*/ 2555680 w 2900401"/>
                <a:gd name="connsiteY6" fmla="*/ 1194657 h 3197225"/>
                <a:gd name="connsiteX7" fmla="*/ 495300 w 2900401"/>
                <a:gd name="connsiteY7" fmla="*/ 1266825 h 3197225"/>
                <a:gd name="connsiteX8" fmla="*/ 438150 w 2900401"/>
                <a:gd name="connsiteY8" fmla="*/ 3057525 h 3197225"/>
                <a:gd name="connsiteX0" fmla="*/ 438150 w 2900401"/>
                <a:gd name="connsiteY0" fmla="*/ 3057525 h 3197225"/>
                <a:gd name="connsiteX1" fmla="*/ 0 w 2900401"/>
                <a:gd name="connsiteY1" fmla="*/ 352425 h 3197225"/>
                <a:gd name="connsiteX2" fmla="*/ 0 w 2900401"/>
                <a:gd name="connsiteY2" fmla="*/ 0 h 3197225"/>
                <a:gd name="connsiteX3" fmla="*/ 390525 w 2900401"/>
                <a:gd name="connsiteY3" fmla="*/ 9525 h 3197225"/>
                <a:gd name="connsiteX4" fmla="*/ 2743200 w 2900401"/>
                <a:gd name="connsiteY4" fmla="*/ 1190625 h 3197225"/>
                <a:gd name="connsiteX5" fmla="*/ 2563627 w 2900401"/>
                <a:gd name="connsiteY5" fmla="*/ 1194657 h 3197225"/>
                <a:gd name="connsiteX6" fmla="*/ 2555680 w 2900401"/>
                <a:gd name="connsiteY6" fmla="*/ 1194657 h 3197225"/>
                <a:gd name="connsiteX7" fmla="*/ 495300 w 2900401"/>
                <a:gd name="connsiteY7" fmla="*/ 1266825 h 3197225"/>
                <a:gd name="connsiteX8" fmla="*/ 438150 w 2900401"/>
                <a:gd name="connsiteY8" fmla="*/ 3057525 h 3197225"/>
                <a:gd name="connsiteX0" fmla="*/ 438150 w 2900401"/>
                <a:gd name="connsiteY0" fmla="*/ 3057525 h 3197225"/>
                <a:gd name="connsiteX1" fmla="*/ 0 w 2900401"/>
                <a:gd name="connsiteY1" fmla="*/ 352425 h 3197225"/>
                <a:gd name="connsiteX2" fmla="*/ 0 w 2900401"/>
                <a:gd name="connsiteY2" fmla="*/ 0 h 3197225"/>
                <a:gd name="connsiteX3" fmla="*/ 390525 w 2900401"/>
                <a:gd name="connsiteY3" fmla="*/ 9525 h 3197225"/>
                <a:gd name="connsiteX4" fmla="*/ 2743200 w 2900401"/>
                <a:gd name="connsiteY4" fmla="*/ 1190625 h 3197225"/>
                <a:gd name="connsiteX5" fmla="*/ 2563627 w 2900401"/>
                <a:gd name="connsiteY5" fmla="*/ 1194657 h 3197225"/>
                <a:gd name="connsiteX6" fmla="*/ 2555680 w 2900401"/>
                <a:gd name="connsiteY6" fmla="*/ 1194657 h 3197225"/>
                <a:gd name="connsiteX7" fmla="*/ 495300 w 2900401"/>
                <a:gd name="connsiteY7" fmla="*/ 1266825 h 3197225"/>
                <a:gd name="connsiteX8" fmla="*/ 438150 w 2900401"/>
                <a:gd name="connsiteY8" fmla="*/ 3057525 h 3197225"/>
                <a:gd name="connsiteX0" fmla="*/ 438150 w 2900401"/>
                <a:gd name="connsiteY0" fmla="*/ 3057525 h 3197225"/>
                <a:gd name="connsiteX1" fmla="*/ 0 w 2900401"/>
                <a:gd name="connsiteY1" fmla="*/ 352425 h 3197225"/>
                <a:gd name="connsiteX2" fmla="*/ 0 w 2900401"/>
                <a:gd name="connsiteY2" fmla="*/ 0 h 3197225"/>
                <a:gd name="connsiteX3" fmla="*/ 390525 w 2900401"/>
                <a:gd name="connsiteY3" fmla="*/ 9525 h 3197225"/>
                <a:gd name="connsiteX4" fmla="*/ 2743200 w 2900401"/>
                <a:gd name="connsiteY4" fmla="*/ 1190625 h 3197225"/>
                <a:gd name="connsiteX5" fmla="*/ 2563627 w 2900401"/>
                <a:gd name="connsiteY5" fmla="*/ 1194657 h 3197225"/>
                <a:gd name="connsiteX6" fmla="*/ 2555680 w 2900401"/>
                <a:gd name="connsiteY6" fmla="*/ 1194657 h 3197225"/>
                <a:gd name="connsiteX7" fmla="*/ 495300 w 2900401"/>
                <a:gd name="connsiteY7" fmla="*/ 1266825 h 3197225"/>
                <a:gd name="connsiteX8" fmla="*/ 438150 w 2900401"/>
                <a:gd name="connsiteY8" fmla="*/ 3057525 h 3197225"/>
                <a:gd name="connsiteX0" fmla="*/ 438150 w 2900401"/>
                <a:gd name="connsiteY0" fmla="*/ 3057525 h 3197225"/>
                <a:gd name="connsiteX1" fmla="*/ 0 w 2900401"/>
                <a:gd name="connsiteY1" fmla="*/ 352425 h 3197225"/>
                <a:gd name="connsiteX2" fmla="*/ 0 w 2900401"/>
                <a:gd name="connsiteY2" fmla="*/ 0 h 3197225"/>
                <a:gd name="connsiteX3" fmla="*/ 390525 w 2900401"/>
                <a:gd name="connsiteY3" fmla="*/ 9525 h 3197225"/>
                <a:gd name="connsiteX4" fmla="*/ 2743200 w 2900401"/>
                <a:gd name="connsiteY4" fmla="*/ 1190625 h 3197225"/>
                <a:gd name="connsiteX5" fmla="*/ 2563627 w 2900401"/>
                <a:gd name="connsiteY5" fmla="*/ 1194657 h 3197225"/>
                <a:gd name="connsiteX6" fmla="*/ 2555680 w 2900401"/>
                <a:gd name="connsiteY6" fmla="*/ 1194657 h 3197225"/>
                <a:gd name="connsiteX7" fmla="*/ 495300 w 2900401"/>
                <a:gd name="connsiteY7" fmla="*/ 1266825 h 3197225"/>
                <a:gd name="connsiteX8" fmla="*/ 438150 w 2900401"/>
                <a:gd name="connsiteY8" fmla="*/ 3057525 h 3197225"/>
                <a:gd name="connsiteX0" fmla="*/ 438150 w 2900401"/>
                <a:gd name="connsiteY0" fmla="*/ 3057525 h 3197225"/>
                <a:gd name="connsiteX1" fmla="*/ 0 w 2900401"/>
                <a:gd name="connsiteY1" fmla="*/ 352425 h 3197225"/>
                <a:gd name="connsiteX2" fmla="*/ 0 w 2900401"/>
                <a:gd name="connsiteY2" fmla="*/ 0 h 3197225"/>
                <a:gd name="connsiteX3" fmla="*/ 390525 w 2900401"/>
                <a:gd name="connsiteY3" fmla="*/ 9525 h 3197225"/>
                <a:gd name="connsiteX4" fmla="*/ 2743200 w 2900401"/>
                <a:gd name="connsiteY4" fmla="*/ 1190625 h 3197225"/>
                <a:gd name="connsiteX5" fmla="*/ 2563627 w 2900401"/>
                <a:gd name="connsiteY5" fmla="*/ 1194657 h 3197225"/>
                <a:gd name="connsiteX6" fmla="*/ 2555680 w 2900401"/>
                <a:gd name="connsiteY6" fmla="*/ 1194657 h 3197225"/>
                <a:gd name="connsiteX7" fmla="*/ 495300 w 2900401"/>
                <a:gd name="connsiteY7" fmla="*/ 1266825 h 3197225"/>
                <a:gd name="connsiteX8" fmla="*/ 438150 w 2900401"/>
                <a:gd name="connsiteY8" fmla="*/ 3057525 h 3197225"/>
                <a:gd name="connsiteX0" fmla="*/ 361950 w 2900401"/>
                <a:gd name="connsiteY0" fmla="*/ 2981325 h 3121025"/>
                <a:gd name="connsiteX1" fmla="*/ 0 w 2900401"/>
                <a:gd name="connsiteY1" fmla="*/ 352425 h 3121025"/>
                <a:gd name="connsiteX2" fmla="*/ 0 w 2900401"/>
                <a:gd name="connsiteY2" fmla="*/ 0 h 3121025"/>
                <a:gd name="connsiteX3" fmla="*/ 390525 w 2900401"/>
                <a:gd name="connsiteY3" fmla="*/ 9525 h 3121025"/>
                <a:gd name="connsiteX4" fmla="*/ 2743200 w 2900401"/>
                <a:gd name="connsiteY4" fmla="*/ 1190625 h 3121025"/>
                <a:gd name="connsiteX5" fmla="*/ 2563627 w 2900401"/>
                <a:gd name="connsiteY5" fmla="*/ 1194657 h 3121025"/>
                <a:gd name="connsiteX6" fmla="*/ 2555680 w 2900401"/>
                <a:gd name="connsiteY6" fmla="*/ 1194657 h 3121025"/>
                <a:gd name="connsiteX7" fmla="*/ 495300 w 2900401"/>
                <a:gd name="connsiteY7" fmla="*/ 1266825 h 3121025"/>
                <a:gd name="connsiteX8" fmla="*/ 361950 w 2900401"/>
                <a:gd name="connsiteY8" fmla="*/ 2981325 h 3121025"/>
                <a:gd name="connsiteX0" fmla="*/ 361950 w 2900401"/>
                <a:gd name="connsiteY0" fmla="*/ 2981325 h 3069602"/>
                <a:gd name="connsiteX1" fmla="*/ 0 w 2900401"/>
                <a:gd name="connsiteY1" fmla="*/ 352425 h 3069602"/>
                <a:gd name="connsiteX2" fmla="*/ 0 w 2900401"/>
                <a:gd name="connsiteY2" fmla="*/ 0 h 3069602"/>
                <a:gd name="connsiteX3" fmla="*/ 390525 w 2900401"/>
                <a:gd name="connsiteY3" fmla="*/ 9525 h 3069602"/>
                <a:gd name="connsiteX4" fmla="*/ 2743200 w 2900401"/>
                <a:gd name="connsiteY4" fmla="*/ 1190625 h 3069602"/>
                <a:gd name="connsiteX5" fmla="*/ 2563627 w 2900401"/>
                <a:gd name="connsiteY5" fmla="*/ 1194657 h 3069602"/>
                <a:gd name="connsiteX6" fmla="*/ 2555680 w 2900401"/>
                <a:gd name="connsiteY6" fmla="*/ 1194657 h 3069602"/>
                <a:gd name="connsiteX7" fmla="*/ 495300 w 2900401"/>
                <a:gd name="connsiteY7" fmla="*/ 1266825 h 3069602"/>
                <a:gd name="connsiteX8" fmla="*/ 361950 w 2900401"/>
                <a:gd name="connsiteY8" fmla="*/ 2981325 h 3069602"/>
                <a:gd name="connsiteX0" fmla="*/ 361950 w 2900401"/>
                <a:gd name="connsiteY0" fmla="*/ 2981325 h 2981325"/>
                <a:gd name="connsiteX1" fmla="*/ 0 w 2900401"/>
                <a:gd name="connsiteY1" fmla="*/ 352425 h 2981325"/>
                <a:gd name="connsiteX2" fmla="*/ 0 w 2900401"/>
                <a:gd name="connsiteY2" fmla="*/ 0 h 2981325"/>
                <a:gd name="connsiteX3" fmla="*/ 390525 w 2900401"/>
                <a:gd name="connsiteY3" fmla="*/ 9525 h 2981325"/>
                <a:gd name="connsiteX4" fmla="*/ 2743200 w 2900401"/>
                <a:gd name="connsiteY4" fmla="*/ 1190625 h 2981325"/>
                <a:gd name="connsiteX5" fmla="*/ 2563627 w 2900401"/>
                <a:gd name="connsiteY5" fmla="*/ 1194657 h 2981325"/>
                <a:gd name="connsiteX6" fmla="*/ 2555680 w 2900401"/>
                <a:gd name="connsiteY6" fmla="*/ 1194657 h 2981325"/>
                <a:gd name="connsiteX7" fmla="*/ 495300 w 2900401"/>
                <a:gd name="connsiteY7" fmla="*/ 1266825 h 2981325"/>
                <a:gd name="connsiteX8" fmla="*/ 361950 w 2900401"/>
                <a:gd name="connsiteY8" fmla="*/ 2981325 h 2981325"/>
                <a:gd name="connsiteX0" fmla="*/ 361950 w 2900401"/>
                <a:gd name="connsiteY0" fmla="*/ 2981325 h 2981325"/>
                <a:gd name="connsiteX1" fmla="*/ 0 w 2900401"/>
                <a:gd name="connsiteY1" fmla="*/ 352425 h 2981325"/>
                <a:gd name="connsiteX2" fmla="*/ 0 w 2900401"/>
                <a:gd name="connsiteY2" fmla="*/ 0 h 2981325"/>
                <a:gd name="connsiteX3" fmla="*/ 390525 w 2900401"/>
                <a:gd name="connsiteY3" fmla="*/ 9525 h 2981325"/>
                <a:gd name="connsiteX4" fmla="*/ 2743200 w 2900401"/>
                <a:gd name="connsiteY4" fmla="*/ 1190625 h 2981325"/>
                <a:gd name="connsiteX5" fmla="*/ 2563627 w 2900401"/>
                <a:gd name="connsiteY5" fmla="*/ 1194657 h 2981325"/>
                <a:gd name="connsiteX6" fmla="*/ 2555680 w 2900401"/>
                <a:gd name="connsiteY6" fmla="*/ 1194657 h 2981325"/>
                <a:gd name="connsiteX7" fmla="*/ 495300 w 2900401"/>
                <a:gd name="connsiteY7" fmla="*/ 1266825 h 2981325"/>
                <a:gd name="connsiteX8" fmla="*/ 361950 w 2900401"/>
                <a:gd name="connsiteY8" fmla="*/ 2981325 h 2981325"/>
                <a:gd name="connsiteX0" fmla="*/ 361950 w 2900401"/>
                <a:gd name="connsiteY0" fmla="*/ 2981325 h 2981325"/>
                <a:gd name="connsiteX1" fmla="*/ 0 w 2900401"/>
                <a:gd name="connsiteY1" fmla="*/ 352425 h 2981325"/>
                <a:gd name="connsiteX2" fmla="*/ 0 w 2900401"/>
                <a:gd name="connsiteY2" fmla="*/ 0 h 2981325"/>
                <a:gd name="connsiteX3" fmla="*/ 390525 w 2900401"/>
                <a:gd name="connsiteY3" fmla="*/ 9525 h 2981325"/>
                <a:gd name="connsiteX4" fmla="*/ 2743200 w 2900401"/>
                <a:gd name="connsiteY4" fmla="*/ 1190625 h 2981325"/>
                <a:gd name="connsiteX5" fmla="*/ 2563627 w 2900401"/>
                <a:gd name="connsiteY5" fmla="*/ 1194657 h 2981325"/>
                <a:gd name="connsiteX6" fmla="*/ 2555680 w 2900401"/>
                <a:gd name="connsiteY6" fmla="*/ 1194657 h 2981325"/>
                <a:gd name="connsiteX7" fmla="*/ 495300 w 2900401"/>
                <a:gd name="connsiteY7" fmla="*/ 1266825 h 2981325"/>
                <a:gd name="connsiteX8" fmla="*/ 361950 w 2900401"/>
                <a:gd name="connsiteY8" fmla="*/ 2981325 h 2981325"/>
                <a:gd name="connsiteX0" fmla="*/ 361950 w 2900401"/>
                <a:gd name="connsiteY0" fmla="*/ 2981558 h 2981558"/>
                <a:gd name="connsiteX1" fmla="*/ 0 w 2900401"/>
                <a:gd name="connsiteY1" fmla="*/ 352658 h 2981558"/>
                <a:gd name="connsiteX2" fmla="*/ 0 w 2900401"/>
                <a:gd name="connsiteY2" fmla="*/ 233 h 2981558"/>
                <a:gd name="connsiteX3" fmla="*/ 8824 w 2900401"/>
                <a:gd name="connsiteY3" fmla="*/ 0 h 2981558"/>
                <a:gd name="connsiteX4" fmla="*/ 390525 w 2900401"/>
                <a:gd name="connsiteY4" fmla="*/ 9758 h 2981558"/>
                <a:gd name="connsiteX5" fmla="*/ 2743200 w 2900401"/>
                <a:gd name="connsiteY5" fmla="*/ 1190858 h 2981558"/>
                <a:gd name="connsiteX6" fmla="*/ 2563627 w 2900401"/>
                <a:gd name="connsiteY6" fmla="*/ 1194890 h 2981558"/>
                <a:gd name="connsiteX7" fmla="*/ 2555680 w 2900401"/>
                <a:gd name="connsiteY7" fmla="*/ 1194890 h 2981558"/>
                <a:gd name="connsiteX8" fmla="*/ 495300 w 2900401"/>
                <a:gd name="connsiteY8" fmla="*/ 1267058 h 2981558"/>
                <a:gd name="connsiteX9" fmla="*/ 361950 w 2900401"/>
                <a:gd name="connsiteY9" fmla="*/ 2981558 h 2981558"/>
                <a:gd name="connsiteX0" fmla="*/ 361950 w 2900401"/>
                <a:gd name="connsiteY0" fmla="*/ 2981558 h 2981558"/>
                <a:gd name="connsiteX1" fmla="*/ 0 w 2900401"/>
                <a:gd name="connsiteY1" fmla="*/ 352658 h 2981558"/>
                <a:gd name="connsiteX2" fmla="*/ 0 w 2900401"/>
                <a:gd name="connsiteY2" fmla="*/ 233 h 2981558"/>
                <a:gd name="connsiteX3" fmla="*/ 8824 w 2900401"/>
                <a:gd name="connsiteY3" fmla="*/ 0 h 2981558"/>
                <a:gd name="connsiteX4" fmla="*/ 390525 w 2900401"/>
                <a:gd name="connsiteY4" fmla="*/ 9758 h 2981558"/>
                <a:gd name="connsiteX5" fmla="*/ 393018 w 2900401"/>
                <a:gd name="connsiteY5" fmla="*/ 5575 h 2981558"/>
                <a:gd name="connsiteX6" fmla="*/ 2743200 w 2900401"/>
                <a:gd name="connsiteY6" fmla="*/ 1190858 h 2981558"/>
                <a:gd name="connsiteX7" fmla="*/ 2563627 w 2900401"/>
                <a:gd name="connsiteY7" fmla="*/ 1194890 h 2981558"/>
                <a:gd name="connsiteX8" fmla="*/ 2555680 w 2900401"/>
                <a:gd name="connsiteY8" fmla="*/ 1194890 h 2981558"/>
                <a:gd name="connsiteX9" fmla="*/ 495300 w 2900401"/>
                <a:gd name="connsiteY9" fmla="*/ 1267058 h 2981558"/>
                <a:gd name="connsiteX10" fmla="*/ 361950 w 2900401"/>
                <a:gd name="connsiteY10" fmla="*/ 2981558 h 2981558"/>
                <a:gd name="connsiteX0" fmla="*/ 361950 w 2900401"/>
                <a:gd name="connsiteY0" fmla="*/ 2981558 h 2981558"/>
                <a:gd name="connsiteX1" fmla="*/ 0 w 2900401"/>
                <a:gd name="connsiteY1" fmla="*/ 352658 h 2981558"/>
                <a:gd name="connsiteX2" fmla="*/ 0 w 2900401"/>
                <a:gd name="connsiteY2" fmla="*/ 233 h 2981558"/>
                <a:gd name="connsiteX3" fmla="*/ 8824 w 2900401"/>
                <a:gd name="connsiteY3" fmla="*/ 0 h 2981558"/>
                <a:gd name="connsiteX4" fmla="*/ 390525 w 2900401"/>
                <a:gd name="connsiteY4" fmla="*/ 9758 h 2981558"/>
                <a:gd name="connsiteX5" fmla="*/ 2743200 w 2900401"/>
                <a:gd name="connsiteY5" fmla="*/ 1190858 h 2981558"/>
                <a:gd name="connsiteX6" fmla="*/ 2563627 w 2900401"/>
                <a:gd name="connsiteY6" fmla="*/ 1194890 h 2981558"/>
                <a:gd name="connsiteX7" fmla="*/ 2555680 w 2900401"/>
                <a:gd name="connsiteY7" fmla="*/ 1194890 h 2981558"/>
                <a:gd name="connsiteX8" fmla="*/ 495300 w 2900401"/>
                <a:gd name="connsiteY8" fmla="*/ 1267058 h 2981558"/>
                <a:gd name="connsiteX9" fmla="*/ 361950 w 2900401"/>
                <a:gd name="connsiteY9" fmla="*/ 2981558 h 2981558"/>
                <a:gd name="connsiteX0" fmla="*/ 361950 w 2900401"/>
                <a:gd name="connsiteY0" fmla="*/ 2981558 h 2981558"/>
                <a:gd name="connsiteX1" fmla="*/ 0 w 2900401"/>
                <a:gd name="connsiteY1" fmla="*/ 352658 h 2981558"/>
                <a:gd name="connsiteX2" fmla="*/ 0 w 2900401"/>
                <a:gd name="connsiteY2" fmla="*/ 233 h 2981558"/>
                <a:gd name="connsiteX3" fmla="*/ 8824 w 2900401"/>
                <a:gd name="connsiteY3" fmla="*/ 0 h 2981558"/>
                <a:gd name="connsiteX4" fmla="*/ 390525 w 2900401"/>
                <a:gd name="connsiteY4" fmla="*/ 9758 h 2981558"/>
                <a:gd name="connsiteX5" fmla="*/ 2743200 w 2900401"/>
                <a:gd name="connsiteY5" fmla="*/ 1190858 h 2981558"/>
                <a:gd name="connsiteX6" fmla="*/ 2563627 w 2900401"/>
                <a:gd name="connsiteY6" fmla="*/ 1194890 h 2981558"/>
                <a:gd name="connsiteX7" fmla="*/ 2555680 w 2900401"/>
                <a:gd name="connsiteY7" fmla="*/ 1194890 h 2981558"/>
                <a:gd name="connsiteX8" fmla="*/ 495300 w 2900401"/>
                <a:gd name="connsiteY8" fmla="*/ 1267058 h 2981558"/>
                <a:gd name="connsiteX9" fmla="*/ 361950 w 2900401"/>
                <a:gd name="connsiteY9" fmla="*/ 2981558 h 2981558"/>
                <a:gd name="connsiteX0" fmla="*/ 361950 w 2900401"/>
                <a:gd name="connsiteY0" fmla="*/ 2981558 h 2981558"/>
                <a:gd name="connsiteX1" fmla="*/ 0 w 2900401"/>
                <a:gd name="connsiteY1" fmla="*/ 352658 h 2981558"/>
                <a:gd name="connsiteX2" fmla="*/ 0 w 2900401"/>
                <a:gd name="connsiteY2" fmla="*/ 233 h 2981558"/>
                <a:gd name="connsiteX3" fmla="*/ 8824 w 2900401"/>
                <a:gd name="connsiteY3" fmla="*/ 0 h 2981558"/>
                <a:gd name="connsiteX4" fmla="*/ 390525 w 2900401"/>
                <a:gd name="connsiteY4" fmla="*/ 9758 h 2981558"/>
                <a:gd name="connsiteX5" fmla="*/ 2743200 w 2900401"/>
                <a:gd name="connsiteY5" fmla="*/ 1190858 h 2981558"/>
                <a:gd name="connsiteX6" fmla="*/ 2734565 w 2900401"/>
                <a:gd name="connsiteY6" fmla="*/ 1190592 h 2981558"/>
                <a:gd name="connsiteX7" fmla="*/ 2563627 w 2900401"/>
                <a:gd name="connsiteY7" fmla="*/ 1194890 h 2981558"/>
                <a:gd name="connsiteX8" fmla="*/ 2555680 w 2900401"/>
                <a:gd name="connsiteY8" fmla="*/ 1194890 h 2981558"/>
                <a:gd name="connsiteX9" fmla="*/ 495300 w 2900401"/>
                <a:gd name="connsiteY9" fmla="*/ 1267058 h 2981558"/>
                <a:gd name="connsiteX10" fmla="*/ 361950 w 2900401"/>
                <a:gd name="connsiteY10" fmla="*/ 2981558 h 2981558"/>
                <a:gd name="connsiteX0" fmla="*/ 361950 w 2900401"/>
                <a:gd name="connsiteY0" fmla="*/ 2981558 h 2981558"/>
                <a:gd name="connsiteX1" fmla="*/ 0 w 2900401"/>
                <a:gd name="connsiteY1" fmla="*/ 352658 h 2981558"/>
                <a:gd name="connsiteX2" fmla="*/ 0 w 2900401"/>
                <a:gd name="connsiteY2" fmla="*/ 233 h 2981558"/>
                <a:gd name="connsiteX3" fmla="*/ 8824 w 2900401"/>
                <a:gd name="connsiteY3" fmla="*/ 0 h 2981558"/>
                <a:gd name="connsiteX4" fmla="*/ 390525 w 2900401"/>
                <a:gd name="connsiteY4" fmla="*/ 9758 h 2981558"/>
                <a:gd name="connsiteX5" fmla="*/ 2743200 w 2900401"/>
                <a:gd name="connsiteY5" fmla="*/ 1190858 h 2981558"/>
                <a:gd name="connsiteX6" fmla="*/ 2734565 w 2900401"/>
                <a:gd name="connsiteY6" fmla="*/ 1190592 h 2981558"/>
                <a:gd name="connsiteX7" fmla="*/ 2563627 w 2900401"/>
                <a:gd name="connsiteY7" fmla="*/ 1194890 h 2981558"/>
                <a:gd name="connsiteX8" fmla="*/ 2555680 w 2900401"/>
                <a:gd name="connsiteY8" fmla="*/ 1194890 h 2981558"/>
                <a:gd name="connsiteX9" fmla="*/ 495300 w 2900401"/>
                <a:gd name="connsiteY9" fmla="*/ 1267058 h 2981558"/>
                <a:gd name="connsiteX10" fmla="*/ 361950 w 2900401"/>
                <a:gd name="connsiteY10" fmla="*/ 2981558 h 2981558"/>
                <a:gd name="connsiteX0" fmla="*/ 361950 w 2900401"/>
                <a:gd name="connsiteY0" fmla="*/ 2981558 h 2981558"/>
                <a:gd name="connsiteX1" fmla="*/ 0 w 2900401"/>
                <a:gd name="connsiteY1" fmla="*/ 352658 h 2981558"/>
                <a:gd name="connsiteX2" fmla="*/ 0 w 2900401"/>
                <a:gd name="connsiteY2" fmla="*/ 233 h 2981558"/>
                <a:gd name="connsiteX3" fmla="*/ 8824 w 2900401"/>
                <a:gd name="connsiteY3" fmla="*/ 0 h 2981558"/>
                <a:gd name="connsiteX4" fmla="*/ 390525 w 2900401"/>
                <a:gd name="connsiteY4" fmla="*/ 9758 h 2981558"/>
                <a:gd name="connsiteX5" fmla="*/ 2743200 w 2900401"/>
                <a:gd name="connsiteY5" fmla="*/ 1190858 h 2981558"/>
                <a:gd name="connsiteX6" fmla="*/ 2734565 w 2900401"/>
                <a:gd name="connsiteY6" fmla="*/ 1190592 h 2981558"/>
                <a:gd name="connsiteX7" fmla="*/ 2563627 w 2900401"/>
                <a:gd name="connsiteY7" fmla="*/ 1194890 h 2981558"/>
                <a:gd name="connsiteX8" fmla="*/ 2555680 w 2900401"/>
                <a:gd name="connsiteY8" fmla="*/ 1194890 h 2981558"/>
                <a:gd name="connsiteX9" fmla="*/ 495300 w 2900401"/>
                <a:gd name="connsiteY9" fmla="*/ 1267058 h 2981558"/>
                <a:gd name="connsiteX10" fmla="*/ 361950 w 2900401"/>
                <a:gd name="connsiteY10" fmla="*/ 2981558 h 2981558"/>
                <a:gd name="connsiteX0" fmla="*/ 361950 w 2900401"/>
                <a:gd name="connsiteY0" fmla="*/ 2981558 h 2981558"/>
                <a:gd name="connsiteX1" fmla="*/ 0 w 2900401"/>
                <a:gd name="connsiteY1" fmla="*/ 352658 h 2981558"/>
                <a:gd name="connsiteX2" fmla="*/ 0 w 2900401"/>
                <a:gd name="connsiteY2" fmla="*/ 233 h 2981558"/>
                <a:gd name="connsiteX3" fmla="*/ 8824 w 2900401"/>
                <a:gd name="connsiteY3" fmla="*/ 0 h 2981558"/>
                <a:gd name="connsiteX4" fmla="*/ 390525 w 2900401"/>
                <a:gd name="connsiteY4" fmla="*/ 9758 h 2981558"/>
                <a:gd name="connsiteX5" fmla="*/ 2743200 w 2900401"/>
                <a:gd name="connsiteY5" fmla="*/ 1190858 h 2981558"/>
                <a:gd name="connsiteX6" fmla="*/ 2734565 w 2900401"/>
                <a:gd name="connsiteY6" fmla="*/ 1190592 h 2981558"/>
                <a:gd name="connsiteX7" fmla="*/ 2563627 w 2900401"/>
                <a:gd name="connsiteY7" fmla="*/ 1194890 h 2981558"/>
                <a:gd name="connsiteX8" fmla="*/ 2555680 w 2900401"/>
                <a:gd name="connsiteY8" fmla="*/ 1194890 h 2981558"/>
                <a:gd name="connsiteX9" fmla="*/ 495300 w 2900401"/>
                <a:gd name="connsiteY9" fmla="*/ 1267058 h 2981558"/>
                <a:gd name="connsiteX10" fmla="*/ 361950 w 2900401"/>
                <a:gd name="connsiteY10" fmla="*/ 2981558 h 2981558"/>
                <a:gd name="connsiteX0" fmla="*/ 361950 w 2900401"/>
                <a:gd name="connsiteY0" fmla="*/ 2981558 h 2981558"/>
                <a:gd name="connsiteX1" fmla="*/ 0 w 2900401"/>
                <a:gd name="connsiteY1" fmla="*/ 352658 h 2981558"/>
                <a:gd name="connsiteX2" fmla="*/ 0 w 2900401"/>
                <a:gd name="connsiteY2" fmla="*/ 233 h 2981558"/>
                <a:gd name="connsiteX3" fmla="*/ 8824 w 2900401"/>
                <a:gd name="connsiteY3" fmla="*/ 0 h 2981558"/>
                <a:gd name="connsiteX4" fmla="*/ 390525 w 2900401"/>
                <a:gd name="connsiteY4" fmla="*/ 9758 h 2981558"/>
                <a:gd name="connsiteX5" fmla="*/ 2743200 w 2900401"/>
                <a:gd name="connsiteY5" fmla="*/ 1190858 h 2981558"/>
                <a:gd name="connsiteX6" fmla="*/ 2734565 w 2900401"/>
                <a:gd name="connsiteY6" fmla="*/ 1190592 h 2981558"/>
                <a:gd name="connsiteX7" fmla="*/ 2563627 w 2900401"/>
                <a:gd name="connsiteY7" fmla="*/ 1194890 h 2981558"/>
                <a:gd name="connsiteX8" fmla="*/ 2555680 w 2900401"/>
                <a:gd name="connsiteY8" fmla="*/ 1194890 h 2981558"/>
                <a:gd name="connsiteX9" fmla="*/ 495300 w 2900401"/>
                <a:gd name="connsiteY9" fmla="*/ 1267058 h 2981558"/>
                <a:gd name="connsiteX10" fmla="*/ 361950 w 2900401"/>
                <a:gd name="connsiteY10" fmla="*/ 2981558 h 29815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0401" h="2981558">
                  <a:moveTo>
                    <a:pt x="361950" y="2981558"/>
                  </a:moveTo>
                  <a:lnTo>
                    <a:pt x="0" y="352658"/>
                  </a:lnTo>
                  <a:lnTo>
                    <a:pt x="0" y="233"/>
                  </a:lnTo>
                  <a:lnTo>
                    <a:pt x="8824" y="0"/>
                  </a:lnTo>
                  <a:lnTo>
                    <a:pt x="390525" y="9758"/>
                  </a:lnTo>
                  <a:lnTo>
                    <a:pt x="2743200" y="1190858"/>
                  </a:lnTo>
                  <a:cubicBezTo>
                    <a:pt x="2740322" y="1190769"/>
                    <a:pt x="2707872" y="1254353"/>
                    <a:pt x="2734565" y="1190592"/>
                  </a:cubicBezTo>
                  <a:lnTo>
                    <a:pt x="2563627" y="1194890"/>
                  </a:lnTo>
                  <a:cubicBezTo>
                    <a:pt x="2532374" y="1195562"/>
                    <a:pt x="2900401" y="1182862"/>
                    <a:pt x="2555680" y="1194890"/>
                  </a:cubicBezTo>
                  <a:cubicBezTo>
                    <a:pt x="2220308" y="1152222"/>
                    <a:pt x="894503" y="1058492"/>
                    <a:pt x="495300" y="1267058"/>
                  </a:cubicBezTo>
                  <a:cubicBezTo>
                    <a:pt x="220516" y="1681990"/>
                    <a:pt x="491170" y="2749141"/>
                    <a:pt x="361950" y="2981558"/>
                  </a:cubicBezTo>
                  <a:close/>
                </a:path>
              </a:pathLst>
            </a:custGeom>
            <a:gradFill flip="none" rotWithShape="1">
              <a:gsLst>
                <a:gs pos="73000">
                  <a:schemeClr val="accent3">
                    <a:lumMod val="20000"/>
                    <a:lumOff val="80000"/>
                  </a:schemeClr>
                </a:gs>
                <a:gs pos="100000">
                  <a:schemeClr val="tx1">
                    <a:lumMod val="75000"/>
                    <a:alpha val="75000"/>
                  </a:schemeClr>
                </a:gs>
              </a:gsLst>
              <a:lin ang="15000000" scaled="0"/>
              <a:tileRect/>
            </a:gra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fontAlgn="base">
                <a:spcBef>
                  <a:spcPct val="0"/>
                </a:spcBef>
                <a:spcAft>
                  <a:spcPct val="0"/>
                </a:spcAft>
              </a:pPr>
              <a:endParaRPr lang="en-US" dirty="0" smtClean="0">
                <a:solidFill>
                  <a:schemeClr val="tx1"/>
                </a:solidFill>
              </a:endParaRPr>
            </a:p>
          </p:txBody>
        </p:sp>
        <p:cxnSp>
          <p:nvCxnSpPr>
            <p:cNvPr id="73" name="Straight Connector 72"/>
            <p:cNvCxnSpPr>
              <a:stCxn id="99" idx="3"/>
            </p:cNvCxnSpPr>
            <p:nvPr/>
          </p:nvCxnSpPr>
          <p:spPr>
            <a:xfrm>
              <a:off x="3056998" y="2514600"/>
              <a:ext cx="349393" cy="1354015"/>
            </a:xfrm>
            <a:prstGeom prst="line">
              <a:avLst/>
            </a:prstGeom>
          </p:spPr>
          <p:style>
            <a:lnRef idx="1">
              <a:schemeClr val="dk1"/>
            </a:lnRef>
            <a:fillRef idx="0">
              <a:schemeClr val="dk1"/>
            </a:fillRef>
            <a:effectRef idx="0">
              <a:schemeClr val="dk1"/>
            </a:effectRef>
            <a:fontRef idx="minor">
              <a:schemeClr val="tx1"/>
            </a:fontRef>
          </p:style>
        </p:cxnSp>
        <p:cxnSp>
          <p:nvCxnSpPr>
            <p:cNvPr id="82" name="Straight Connector 81"/>
            <p:cNvCxnSpPr>
              <a:stCxn id="99" idx="3"/>
            </p:cNvCxnSpPr>
            <p:nvPr/>
          </p:nvCxnSpPr>
          <p:spPr>
            <a:xfrm>
              <a:off x="3056998" y="2514600"/>
              <a:ext cx="650844" cy="1122903"/>
            </a:xfrm>
            <a:prstGeom prst="line">
              <a:avLst/>
            </a:prstGeom>
          </p:spPr>
          <p:style>
            <a:lnRef idx="1">
              <a:schemeClr val="dk1"/>
            </a:lnRef>
            <a:fillRef idx="0">
              <a:schemeClr val="dk1"/>
            </a:fillRef>
            <a:effectRef idx="0">
              <a:schemeClr val="dk1"/>
            </a:effectRef>
            <a:fontRef idx="minor">
              <a:schemeClr val="tx1"/>
            </a:fontRef>
          </p:style>
        </p:cxnSp>
      </p:grpSp>
      <p:grpSp>
        <p:nvGrpSpPr>
          <p:cNvPr id="23" name="Group 71"/>
          <p:cNvGrpSpPr/>
          <p:nvPr/>
        </p:nvGrpSpPr>
        <p:grpSpPr>
          <a:xfrm>
            <a:off x="3398520" y="3657600"/>
            <a:ext cx="2545080" cy="2133600"/>
            <a:chOff x="3398520" y="3657600"/>
            <a:chExt cx="2545080" cy="2133600"/>
          </a:xfrm>
        </p:grpSpPr>
        <p:sp>
          <p:nvSpPr>
            <p:cNvPr id="71" name="Rounded Rectangle 70"/>
            <p:cNvSpPr/>
            <p:nvPr/>
          </p:nvSpPr>
          <p:spPr>
            <a:xfrm>
              <a:off x="3398520" y="3657600"/>
              <a:ext cx="2545080" cy="2133600"/>
            </a:xfrm>
            <a:prstGeom prst="roundRect">
              <a:avLst>
                <a:gd name="adj" fmla="val 16336"/>
              </a:avLst>
            </a:prstGeom>
            <a:ln w="3175">
              <a:solidFill>
                <a:srgbClr val="080808"/>
              </a:solidFill>
            </a:ln>
            <a:effectLst/>
            <a:scene3d>
              <a:camera prst="perspectiveFront" fov="600000"/>
              <a:lightRig rig="threePt" dir="t"/>
            </a:scene3d>
            <a:sp3d z="254000"/>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sp>
          <p:nvSpPr>
            <p:cNvPr id="114" name="Rounded Rectangle 113"/>
            <p:cNvSpPr/>
            <p:nvPr/>
          </p:nvSpPr>
          <p:spPr bwMode="auto">
            <a:xfrm>
              <a:off x="4114800" y="4191000"/>
              <a:ext cx="1143000" cy="838200"/>
            </a:xfrm>
            <a:prstGeom prst="round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ndParaRPr>
            </a:p>
          </p:txBody>
        </p:sp>
        <p:grpSp>
          <p:nvGrpSpPr>
            <p:cNvPr id="24" name="Group 103"/>
            <p:cNvGrpSpPr/>
            <p:nvPr/>
          </p:nvGrpSpPr>
          <p:grpSpPr>
            <a:xfrm>
              <a:off x="4439696" y="4343401"/>
              <a:ext cx="533400" cy="533400"/>
              <a:chOff x="4267200" y="4343400"/>
              <a:chExt cx="762001" cy="798007"/>
            </a:xfrm>
          </p:grpSpPr>
          <p:sp>
            <p:nvSpPr>
              <p:cNvPr id="101" name="Circular Arrow 100"/>
              <p:cNvSpPr/>
              <p:nvPr/>
            </p:nvSpPr>
            <p:spPr bwMode="auto">
              <a:xfrm>
                <a:off x="4267200" y="4343400"/>
                <a:ext cx="762000" cy="762000"/>
              </a:xfrm>
              <a:prstGeom prst="circularArrow">
                <a:avLst/>
              </a:prstGeom>
              <a:solidFill>
                <a:srgbClr val="9C42E6"/>
              </a:solidFill>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ndParaRPr>
              </a:p>
            </p:txBody>
          </p:sp>
          <p:sp>
            <p:nvSpPr>
              <p:cNvPr id="103" name="Circular Arrow 102"/>
              <p:cNvSpPr/>
              <p:nvPr/>
            </p:nvSpPr>
            <p:spPr bwMode="auto">
              <a:xfrm rot="10800000">
                <a:off x="4267201" y="4379407"/>
                <a:ext cx="762000" cy="762000"/>
              </a:xfrm>
              <a:prstGeom prst="circularArrow">
                <a:avLst/>
              </a:prstGeom>
              <a:solidFill>
                <a:srgbClr val="92D050"/>
              </a:solidFill>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ndParaRPr>
              </a:p>
            </p:txBody>
          </p:sp>
        </p:grpSp>
        <p:sp>
          <p:nvSpPr>
            <p:cNvPr id="115" name="Rectangle 114"/>
            <p:cNvSpPr/>
            <p:nvPr/>
          </p:nvSpPr>
          <p:spPr>
            <a:xfrm>
              <a:off x="3962400" y="5029200"/>
              <a:ext cx="1381853" cy="646331"/>
            </a:xfrm>
            <a:prstGeom prst="rect">
              <a:avLst/>
            </a:prstGeom>
          </p:spPr>
          <p:txBody>
            <a:bodyPr wrap="none">
              <a:spAutoFit/>
            </a:bodyPr>
            <a:lstStyle/>
            <a:p>
              <a:pPr algn="ctr"/>
              <a:r>
                <a:rPr lang="en-US" b="1" dirty="0" smtClean="0">
                  <a:solidFill>
                    <a:schemeClr val="bg1"/>
                  </a:solidFill>
                </a:rPr>
                <a:t>HTTP-Socket</a:t>
              </a:r>
              <a:br>
                <a:rPr lang="en-US" b="1" dirty="0" smtClean="0">
                  <a:solidFill>
                    <a:schemeClr val="bg1"/>
                  </a:solidFill>
                </a:rPr>
              </a:br>
              <a:r>
                <a:rPr lang="en-US" b="1" dirty="0" smtClean="0">
                  <a:solidFill>
                    <a:schemeClr val="bg1"/>
                  </a:solidFill>
                </a:rPr>
                <a:t>Forwarder</a:t>
              </a:r>
              <a:endParaRPr lang="en-US" b="1" dirty="0">
                <a:solidFill>
                  <a:schemeClr val="bg1"/>
                </a:solidFill>
              </a:endParaRPr>
            </a:p>
          </p:txBody>
        </p:sp>
      </p:grpSp>
      <p:grpSp>
        <p:nvGrpSpPr>
          <p:cNvPr id="25" name="Group 79"/>
          <p:cNvGrpSpPr/>
          <p:nvPr/>
        </p:nvGrpSpPr>
        <p:grpSpPr>
          <a:xfrm>
            <a:off x="2378192" y="4648199"/>
            <a:ext cx="1965208" cy="1557309"/>
            <a:chOff x="2378192" y="4648199"/>
            <a:chExt cx="1965208" cy="1557309"/>
          </a:xfrm>
        </p:grpSpPr>
        <p:cxnSp>
          <p:nvCxnSpPr>
            <p:cNvPr id="105" name="Shape 93"/>
            <p:cNvCxnSpPr>
              <a:endCxn id="18" idx="3"/>
            </p:cNvCxnSpPr>
            <p:nvPr/>
          </p:nvCxnSpPr>
          <p:spPr>
            <a:xfrm rot="10800000" flipV="1">
              <a:off x="2475298" y="4648199"/>
              <a:ext cx="1868102" cy="1557309"/>
            </a:xfrm>
            <a:prstGeom prst="straightConnector1">
              <a:avLst/>
            </a:prstGeom>
            <a:ln w="57150" cap="rnd" cmpd="sng">
              <a:solidFill>
                <a:srgbClr val="7030A0"/>
              </a:solidFill>
              <a:headEnd type="triangle" w="med" len="med"/>
              <a:tailEnd type="triangle" w="med" len="med"/>
            </a:ln>
            <a:effectLst>
              <a:outerShdw blurRad="50800" dist="38100" dir="2700000" algn="tl" rotWithShape="0">
                <a:prstClr val="black">
                  <a:alpha val="40000"/>
                </a:prstClr>
              </a:outerShdw>
            </a:effectLst>
          </p:spPr>
          <p:style>
            <a:lnRef idx="3">
              <a:schemeClr val="accent6"/>
            </a:lnRef>
            <a:fillRef idx="0">
              <a:schemeClr val="accent6"/>
            </a:fillRef>
            <a:effectRef idx="2">
              <a:schemeClr val="accent6"/>
            </a:effectRef>
            <a:fontRef idx="minor">
              <a:schemeClr val="tx1"/>
            </a:fontRef>
          </p:style>
        </p:cxnSp>
        <p:sp>
          <p:nvSpPr>
            <p:cNvPr id="116" name="TextBox 115"/>
            <p:cNvSpPr txBox="1"/>
            <p:nvPr/>
          </p:nvSpPr>
          <p:spPr>
            <a:xfrm rot="19119082">
              <a:off x="2378192" y="4862446"/>
              <a:ext cx="1055097" cy="1077218"/>
            </a:xfrm>
            <a:prstGeom prst="rect">
              <a:avLst/>
            </a:prstGeom>
            <a:ln w="57150" cap="rnd" cmpd="sng">
              <a:noFill/>
              <a:headEnd type="triangle" w="med" len="med"/>
              <a:tailEnd type="triangle" w="med" len="med"/>
            </a:ln>
            <a:effectLst>
              <a:outerShdw blurRad="50800" dist="38100" dir="2700000" algn="tl" rotWithShape="0">
                <a:prstClr val="black">
                  <a:alpha val="40000"/>
                </a:prstClr>
              </a:outerShdw>
            </a:effectLst>
          </p:spPr>
          <p:style>
            <a:lnRef idx="3">
              <a:schemeClr val="accent6"/>
            </a:lnRef>
            <a:fillRef idx="0">
              <a:schemeClr val="accent6"/>
            </a:fillRef>
            <a:effectRef idx="2">
              <a:schemeClr val="accent6"/>
            </a:effectRef>
            <a:fontRef idx="minor">
              <a:schemeClr val="tx1"/>
            </a:fontRef>
          </p:style>
          <p:txBody>
            <a:bodyPr wrap="square" rtlCol="0">
              <a:spAutoFit/>
            </a:bodyPr>
            <a:lstStyle/>
            <a:p>
              <a:pPr algn="ctr"/>
              <a:r>
                <a:rPr lang="en-US" sz="1600" b="1" dirty="0" smtClean="0">
                  <a:solidFill>
                    <a:schemeClr val="tx2">
                      <a:lumMod val="60000"/>
                      <a:lumOff val="40000"/>
                    </a:schemeClr>
                  </a:solidFill>
                </a:rPr>
                <a:t>HTTP</a:t>
              </a:r>
              <a:br>
                <a:rPr lang="en-US" sz="1600" b="1" dirty="0" smtClean="0">
                  <a:solidFill>
                    <a:schemeClr val="tx2">
                      <a:lumMod val="60000"/>
                      <a:lumOff val="40000"/>
                    </a:schemeClr>
                  </a:solidFill>
                </a:rPr>
              </a:br>
              <a:r>
                <a:rPr lang="en-US" sz="1600" b="1" dirty="0" smtClean="0">
                  <a:solidFill>
                    <a:schemeClr val="tx2">
                      <a:lumMod val="60000"/>
                      <a:lumOff val="40000"/>
                    </a:schemeClr>
                  </a:solidFill>
                </a:rPr>
                <a:t>HTTPS</a:t>
              </a:r>
              <a:br>
                <a:rPr lang="en-US" sz="1600" b="1" dirty="0" smtClean="0">
                  <a:solidFill>
                    <a:schemeClr val="tx2">
                      <a:lumMod val="60000"/>
                      <a:lumOff val="40000"/>
                    </a:schemeClr>
                  </a:solidFill>
                </a:rPr>
              </a:br>
              <a:r>
                <a:rPr lang="en-US" sz="1600" b="1" dirty="0" smtClean="0">
                  <a:solidFill>
                    <a:schemeClr val="tx2">
                      <a:lumMod val="60000"/>
                      <a:lumOff val="40000"/>
                    </a:schemeClr>
                  </a:solidFill>
                </a:rPr>
                <a:t>request</a:t>
              </a:r>
              <a:br>
                <a:rPr lang="en-US" sz="1600" b="1" dirty="0" smtClean="0">
                  <a:solidFill>
                    <a:schemeClr val="tx2">
                      <a:lumMod val="60000"/>
                      <a:lumOff val="40000"/>
                    </a:schemeClr>
                  </a:solidFill>
                </a:rPr>
              </a:br>
              <a:endParaRPr lang="en-US" sz="1600" b="1" dirty="0">
                <a:solidFill>
                  <a:schemeClr val="tx2">
                    <a:lumMod val="60000"/>
                    <a:lumOff val="40000"/>
                  </a:schemeClr>
                </a:solidFill>
              </a:endParaRPr>
            </a:p>
          </p:txBody>
        </p:sp>
      </p:grpSp>
      <p:grpSp>
        <p:nvGrpSpPr>
          <p:cNvPr id="26" name="Group 80"/>
          <p:cNvGrpSpPr/>
          <p:nvPr/>
        </p:nvGrpSpPr>
        <p:grpSpPr>
          <a:xfrm>
            <a:off x="5029200" y="4648200"/>
            <a:ext cx="2313902" cy="1557309"/>
            <a:chOff x="5029200" y="4648200"/>
            <a:chExt cx="2313902" cy="1557309"/>
          </a:xfrm>
        </p:grpSpPr>
        <p:cxnSp>
          <p:nvCxnSpPr>
            <p:cNvPr id="109" name="Shape 93"/>
            <p:cNvCxnSpPr>
              <a:endCxn id="20" idx="1"/>
            </p:cNvCxnSpPr>
            <p:nvPr/>
          </p:nvCxnSpPr>
          <p:spPr>
            <a:xfrm>
              <a:off x="5029200" y="4648200"/>
              <a:ext cx="1944302" cy="1557309"/>
            </a:xfrm>
            <a:prstGeom prst="straightConnector1">
              <a:avLst/>
            </a:prstGeom>
            <a:ln w="38100" cap="rnd" cmpd="sng">
              <a:solidFill>
                <a:srgbClr val="92D050"/>
              </a:solidFill>
              <a:headEnd type="oval" w="med" len="med"/>
              <a:tailEnd type="oval" w="med" len="med"/>
            </a:ln>
            <a:effectLst>
              <a:outerShdw blurRad="50800" dist="38100" dir="2700000" algn="tl" rotWithShape="0">
                <a:prstClr val="black">
                  <a:alpha val="40000"/>
                </a:prstClr>
              </a:outerShdw>
            </a:effectLst>
          </p:spPr>
          <p:style>
            <a:lnRef idx="3">
              <a:schemeClr val="accent6"/>
            </a:lnRef>
            <a:fillRef idx="0">
              <a:schemeClr val="accent6"/>
            </a:fillRef>
            <a:effectRef idx="2">
              <a:schemeClr val="accent6"/>
            </a:effectRef>
            <a:fontRef idx="minor">
              <a:schemeClr val="tx1"/>
            </a:fontRef>
          </p:style>
        </p:cxnSp>
        <p:sp>
          <p:nvSpPr>
            <p:cNvPr id="127" name="TextBox 126"/>
            <p:cNvSpPr txBox="1"/>
            <p:nvPr/>
          </p:nvSpPr>
          <p:spPr>
            <a:xfrm rot="2392367">
              <a:off x="5724524" y="4858249"/>
              <a:ext cx="1618578" cy="830997"/>
            </a:xfrm>
            <a:prstGeom prst="rect">
              <a:avLst/>
            </a:prstGeom>
            <a:noFill/>
          </p:spPr>
          <p:txBody>
            <a:bodyPr wrap="square" rtlCol="0">
              <a:spAutoFit/>
            </a:bodyPr>
            <a:lstStyle/>
            <a:p>
              <a:pPr algn="ctr"/>
              <a:r>
                <a:rPr lang="en-US" sz="1600" b="1" dirty="0" smtClean="0">
                  <a:solidFill>
                    <a:srgbClr val="92D050"/>
                  </a:solidFill>
                </a:rPr>
                <a:t>outbound </a:t>
              </a:r>
              <a:br>
                <a:rPr lang="en-US" sz="1600" b="1" dirty="0" smtClean="0">
                  <a:solidFill>
                    <a:srgbClr val="92D050"/>
                  </a:solidFill>
                </a:rPr>
              </a:br>
              <a:r>
                <a:rPr lang="en-US" sz="1600" b="1" dirty="0" smtClean="0">
                  <a:solidFill>
                    <a:srgbClr val="92D050"/>
                  </a:solidFill>
                </a:rPr>
                <a:t>socket </a:t>
              </a:r>
              <a:br>
                <a:rPr lang="en-US" sz="1600" b="1" dirty="0" smtClean="0">
                  <a:solidFill>
                    <a:srgbClr val="92D050"/>
                  </a:solidFill>
                </a:rPr>
              </a:br>
              <a:r>
                <a:rPr lang="en-US" sz="1600" b="1" dirty="0" smtClean="0">
                  <a:solidFill>
                    <a:srgbClr val="92D050"/>
                  </a:solidFill>
                </a:rPr>
                <a:t>rendezvous</a:t>
              </a:r>
              <a:endParaRPr lang="en-US" sz="1600" b="1" dirty="0">
                <a:solidFill>
                  <a:srgbClr val="92D050"/>
                </a:solidFill>
              </a:endParaRPr>
            </a:p>
          </p:txBody>
        </p:sp>
      </p:grpSp>
      <p:grpSp>
        <p:nvGrpSpPr>
          <p:cNvPr id="27" name="Group 82"/>
          <p:cNvGrpSpPr/>
          <p:nvPr/>
        </p:nvGrpSpPr>
        <p:grpSpPr>
          <a:xfrm>
            <a:off x="4572000" y="1949072"/>
            <a:ext cx="609600" cy="2241928"/>
            <a:chOff x="4572000" y="1949072"/>
            <a:chExt cx="609600" cy="2241928"/>
          </a:xfrm>
        </p:grpSpPr>
        <p:cxnSp>
          <p:nvCxnSpPr>
            <p:cNvPr id="91" name="Shape 93"/>
            <p:cNvCxnSpPr>
              <a:stCxn id="9" idx="2"/>
              <a:endCxn id="114" idx="0"/>
            </p:cNvCxnSpPr>
            <p:nvPr/>
          </p:nvCxnSpPr>
          <p:spPr>
            <a:xfrm rot="10800000" flipV="1">
              <a:off x="4686301" y="1949072"/>
              <a:ext cx="263693" cy="2241928"/>
            </a:xfrm>
            <a:prstGeom prst="curvedConnector2">
              <a:avLst/>
            </a:prstGeom>
            <a:ln w="69850" cap="rnd" cmpd="dbl">
              <a:solidFill>
                <a:schemeClr val="accent6">
                  <a:lumMod val="75000"/>
                </a:schemeClr>
              </a:solidFill>
              <a:prstDash val="solid"/>
              <a:headEnd type="triangle" w="sm" len="med"/>
              <a:tailEnd type="none" w="sm" len="med"/>
            </a:ln>
            <a:effectLst>
              <a:outerShdw blurRad="50800" dist="38100" dir="2700000" algn="tl" rotWithShape="0">
                <a:prstClr val="black">
                  <a:alpha val="40000"/>
                </a:prstClr>
              </a:outerShdw>
            </a:effectLst>
          </p:spPr>
          <p:style>
            <a:lnRef idx="3">
              <a:schemeClr val="accent6"/>
            </a:lnRef>
            <a:fillRef idx="0">
              <a:schemeClr val="accent6"/>
            </a:fillRef>
            <a:effectRef idx="2">
              <a:schemeClr val="accent6"/>
            </a:effectRef>
            <a:fontRef idx="minor">
              <a:schemeClr val="tx1"/>
            </a:fontRef>
          </p:style>
        </p:cxnSp>
        <p:grpSp>
          <p:nvGrpSpPr>
            <p:cNvPr id="28" name="Group 127"/>
            <p:cNvGrpSpPr/>
            <p:nvPr/>
          </p:nvGrpSpPr>
          <p:grpSpPr>
            <a:xfrm>
              <a:off x="4572000" y="2209800"/>
              <a:ext cx="609600" cy="1828800"/>
              <a:chOff x="4572000" y="2514600"/>
              <a:chExt cx="609600" cy="1828800"/>
            </a:xfrm>
          </p:grpSpPr>
          <p:cxnSp>
            <p:nvCxnSpPr>
              <p:cNvPr id="124" name="Straight Arrow Connector 123"/>
              <p:cNvCxnSpPr/>
              <p:nvPr/>
            </p:nvCxnSpPr>
            <p:spPr>
              <a:xfrm rot="5400000" flipH="1" flipV="1">
                <a:off x="3962400" y="3352800"/>
                <a:ext cx="1828800" cy="152400"/>
              </a:xfrm>
              <a:prstGeom prst="straightConnector1">
                <a:avLst/>
              </a:prstGeom>
              <a:ln>
                <a:solidFill>
                  <a:schemeClr val="tx2">
                    <a:lumMod val="60000"/>
                    <a:lumOff val="40000"/>
                  </a:schemeClr>
                </a:solidFill>
                <a:tailEnd type="arrow"/>
              </a:ln>
            </p:spPr>
            <p:style>
              <a:lnRef idx="1">
                <a:schemeClr val="accent2"/>
              </a:lnRef>
              <a:fillRef idx="1002">
                <a:schemeClr val="lt2"/>
              </a:fillRef>
              <a:effectRef idx="1">
                <a:schemeClr val="accent2"/>
              </a:effectRef>
              <a:fontRef idx="minor">
                <a:schemeClr val="dk1"/>
              </a:fontRef>
            </p:style>
          </p:cxnSp>
          <p:sp>
            <p:nvSpPr>
              <p:cNvPr id="125" name="Rectangle 124"/>
              <p:cNvSpPr/>
              <p:nvPr/>
            </p:nvSpPr>
            <p:spPr bwMode="auto">
              <a:xfrm>
                <a:off x="4572000" y="2895600"/>
                <a:ext cx="609600" cy="381000"/>
              </a:xfrm>
              <a:prstGeom prst="rect">
                <a:avLst/>
              </a:prstGeom>
              <a:ln>
                <a:solidFill>
                  <a:schemeClr val="tx2">
                    <a:lumMod val="60000"/>
                    <a:lumOff val="40000"/>
                  </a:schemeClr>
                </a:solidFill>
                <a:headEnd type="none" w="med" len="med"/>
                <a:tailEnd type="none" w="med" len="med"/>
              </a:ln>
            </p:spPr>
            <p:style>
              <a:lnRef idx="1">
                <a:schemeClr val="accent2"/>
              </a:lnRef>
              <a:fillRef idx="1002">
                <a:schemeClr val="l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1600" dirty="0" smtClean="0">
                    <a:solidFill>
                      <a:schemeClr val="bg1"/>
                    </a:solidFill>
                  </a:rPr>
                  <a:t>Ctrl</a:t>
                </a:r>
              </a:p>
            </p:txBody>
          </p:sp>
        </p:grpSp>
      </p:grpSp>
      <p:sp>
        <p:nvSpPr>
          <p:cNvPr id="52" name="Rounded Rectangular Callout 51"/>
          <p:cNvSpPr/>
          <p:nvPr/>
        </p:nvSpPr>
        <p:spPr bwMode="auto">
          <a:xfrm>
            <a:off x="1219200" y="4038600"/>
            <a:ext cx="1066800" cy="457200"/>
          </a:xfrm>
          <a:prstGeom prst="wedgeRoundRectCallout">
            <a:avLst>
              <a:gd name="adj1" fmla="val 218744"/>
              <a:gd name="adj2" fmla="val 78473"/>
              <a:gd name="adj3" fmla="val 16667"/>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1600" dirty="0" smtClean="0">
                <a:solidFill>
                  <a:schemeClr val="bg1"/>
                </a:solidFill>
              </a:rPr>
              <a:t>HTTP/S</a:t>
            </a:r>
            <a:br>
              <a:rPr lang="en-US" sz="1600" dirty="0" smtClean="0">
                <a:solidFill>
                  <a:schemeClr val="bg1"/>
                </a:solidFill>
              </a:rPr>
            </a:br>
            <a:r>
              <a:rPr lang="en-US" sz="1600" dirty="0" smtClean="0">
                <a:solidFill>
                  <a:schemeClr val="bg1"/>
                </a:solidFill>
              </a:rPr>
              <a:t>80/443</a:t>
            </a:r>
          </a:p>
        </p:txBody>
      </p:sp>
      <p:sp>
        <p:nvSpPr>
          <p:cNvPr id="123" name="Rounded Rectangular Callout 122"/>
          <p:cNvSpPr/>
          <p:nvPr/>
        </p:nvSpPr>
        <p:spPr bwMode="auto">
          <a:xfrm>
            <a:off x="2667000" y="1600200"/>
            <a:ext cx="990600" cy="685800"/>
          </a:xfrm>
          <a:prstGeom prst="wedgeRoundRectCallout">
            <a:avLst>
              <a:gd name="adj1" fmla="val 142722"/>
              <a:gd name="adj2" fmla="val 114340"/>
              <a:gd name="adj3" fmla="val 16667"/>
            </a:avLst>
          </a:prstGeom>
          <a:ln>
            <a:headEnd/>
            <a:tailEnd/>
          </a:ln>
        </p:spPr>
        <p:style>
          <a:lnRef idx="1">
            <a:schemeClr val="accent6"/>
          </a:lnRef>
          <a:fillRef idx="3">
            <a:schemeClr val="accent6"/>
          </a:fillRef>
          <a:effectRef idx="2">
            <a:schemeClr val="accent6"/>
          </a:effectRef>
          <a:fontRef idx="minor">
            <a:schemeClr val="lt1"/>
          </a:fontRef>
        </p:style>
        <p:txBody>
          <a:bodyPr vert="horz" wrap="square" lIns="0" tIns="0" rIns="0" bIns="0" numCol="1" anchor="t" anchorCtr="0" compatLnSpc="1">
            <a:prstTxWarp prst="textNoShape">
              <a:avLst/>
            </a:prstTxWarp>
          </a:bodyPr>
          <a:lstStyle/>
          <a:p>
            <a:pPr algn="ctr" fontAlgn="base">
              <a:spcBef>
                <a:spcPct val="0"/>
              </a:spcBef>
              <a:spcAft>
                <a:spcPct val="0"/>
              </a:spcAft>
            </a:pPr>
            <a:r>
              <a:rPr lang="en-US" sz="1400" dirty="0" err="1" smtClean="0">
                <a:solidFill>
                  <a:schemeClr val="tx1"/>
                </a:solidFill>
              </a:rPr>
              <a:t>Oneway</a:t>
            </a:r>
            <a:endParaRPr lang="en-US" sz="1400" dirty="0" smtClean="0">
              <a:solidFill>
                <a:schemeClr val="tx1"/>
              </a:solidFill>
            </a:endParaRPr>
          </a:p>
          <a:p>
            <a:pPr algn="ctr" fontAlgn="base">
              <a:spcBef>
                <a:spcPct val="0"/>
              </a:spcBef>
              <a:spcAft>
                <a:spcPct val="0"/>
              </a:spcAft>
            </a:pPr>
            <a:r>
              <a:rPr lang="en-US" sz="1400" dirty="0" smtClean="0">
                <a:solidFill>
                  <a:schemeClr val="tx1"/>
                </a:solidFill>
              </a:rPr>
              <a:t>Rendezvous</a:t>
            </a:r>
            <a:br>
              <a:rPr lang="en-US" sz="1400" dirty="0" smtClean="0">
                <a:solidFill>
                  <a:schemeClr val="tx1"/>
                </a:solidFill>
              </a:rPr>
            </a:br>
            <a:r>
              <a:rPr lang="en-US" sz="1400" dirty="0" smtClean="0">
                <a:solidFill>
                  <a:schemeClr val="tx1"/>
                </a:solidFill>
              </a:rPr>
              <a:t>Ctrl </a:t>
            </a:r>
            <a:r>
              <a:rPr lang="en-US" sz="1400" dirty="0" err="1" smtClean="0">
                <a:solidFill>
                  <a:schemeClr val="tx1"/>
                </a:solidFill>
              </a:rPr>
              <a:t>Msg</a:t>
            </a:r>
            <a:endParaRPr lang="en-US" sz="1400" dirty="0" smtClean="0">
              <a:solidFill>
                <a:schemeClr val="tx1"/>
              </a:solidFill>
            </a:endParaRPr>
          </a:p>
        </p:txBody>
      </p:sp>
      <p:sp>
        <p:nvSpPr>
          <p:cNvPr id="88" name="Rounded Rectangle 87"/>
          <p:cNvSpPr/>
          <p:nvPr/>
        </p:nvSpPr>
        <p:spPr>
          <a:xfrm>
            <a:off x="3063912" y="2544744"/>
            <a:ext cx="457200" cy="381000"/>
          </a:xfrm>
          <a:prstGeom prst="roundRect">
            <a:avLst>
              <a:gd name="adj" fmla="val 16336"/>
            </a:avLst>
          </a:prstGeom>
          <a:ln/>
        </p:spPr>
        <p:style>
          <a:lnRef idx="1">
            <a:schemeClr val="accent3"/>
          </a:lnRef>
          <a:fillRef idx="2">
            <a:schemeClr val="accent3"/>
          </a:fillRef>
          <a:effectRef idx="1">
            <a:schemeClr val="accent3"/>
          </a:effectRef>
          <a:fontRef idx="minor">
            <a:schemeClr val="dk1"/>
          </a:fontRef>
        </p:style>
        <p:txBody>
          <a:bodyPr rtlCol="0" anchor="b"/>
          <a:lstStyle/>
          <a:p>
            <a:pPr algn="r"/>
            <a:endParaRPr lang="en-US" sz="2800" b="1" dirty="0">
              <a:solidFill>
                <a:schemeClr val="bg1"/>
              </a:solidFill>
            </a:endParaRPr>
          </a:p>
        </p:txBody>
      </p:sp>
      <p:grpSp>
        <p:nvGrpSpPr>
          <p:cNvPr id="29" name="Group 92"/>
          <p:cNvGrpSpPr/>
          <p:nvPr/>
        </p:nvGrpSpPr>
        <p:grpSpPr>
          <a:xfrm>
            <a:off x="1676400" y="2981848"/>
            <a:ext cx="914400" cy="369332"/>
            <a:chOff x="1676400" y="2981848"/>
            <a:chExt cx="914400" cy="369332"/>
          </a:xfrm>
        </p:grpSpPr>
        <p:cxnSp>
          <p:nvCxnSpPr>
            <p:cNvPr id="90" name="Elbow Connector 89"/>
            <p:cNvCxnSpPr/>
            <p:nvPr/>
          </p:nvCxnSpPr>
          <p:spPr>
            <a:xfrm>
              <a:off x="1676400" y="3276600"/>
              <a:ext cx="914400" cy="1588"/>
            </a:xfrm>
            <a:prstGeom prst="bentConnector3">
              <a:avLst>
                <a:gd name="adj1" fmla="val 50000"/>
              </a:avLst>
            </a:prstGeom>
            <a:ln>
              <a:solidFill>
                <a:srgbClr val="F8F57B"/>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92" name="TextBox 91"/>
            <p:cNvSpPr txBox="1"/>
            <p:nvPr/>
          </p:nvSpPr>
          <p:spPr>
            <a:xfrm>
              <a:off x="1871789" y="2981848"/>
              <a:ext cx="556563" cy="369332"/>
            </a:xfrm>
            <a:prstGeom prst="rect">
              <a:avLst/>
            </a:prstGeom>
            <a:noFill/>
          </p:spPr>
          <p:txBody>
            <a:bodyPr wrap="none" rtlCol="0">
              <a:spAutoFit/>
            </a:bodyPr>
            <a:lstStyle/>
            <a:p>
              <a:r>
                <a:rPr lang="en-US" dirty="0" smtClean="0">
                  <a:solidFill>
                    <a:schemeClr val="accent3">
                      <a:lumMod val="60000"/>
                      <a:lumOff val="40000"/>
                    </a:schemeClr>
                  </a:solidFill>
                </a:rPr>
                <a:t>NLB</a:t>
              </a:r>
              <a:endParaRPr lang="en-US" dirty="0">
                <a:solidFill>
                  <a:schemeClr val="accent3">
                    <a:lumMod val="60000"/>
                    <a:lumOff val="40000"/>
                  </a:schemeClr>
                </a:solidFill>
              </a:endParaRPr>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nodeType="withEffect">
                                  <p:stCondLst>
                                    <p:cond delay="0"/>
                                  </p:stCondLst>
                                  <p:childTnLst>
                                    <p:set>
                                      <p:cBhvr>
                                        <p:cTn id="6" dur="1" fill="hold">
                                          <p:stCondLst>
                                            <p:cond delay="0"/>
                                          </p:stCondLst>
                                        </p:cTn>
                                        <p:tgtEl>
                                          <p:spTgt spid="23"/>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nodeType="click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ipe(down)">
                                      <p:cBhvr>
                                        <p:cTn id="11" dur="2000"/>
                                        <p:tgtEl>
                                          <p:spTgt spid="21"/>
                                        </p:tgtEl>
                                      </p:cBhvr>
                                    </p:animEffect>
                                  </p:childTnLst>
                                </p:cTn>
                              </p:par>
                            </p:childTnLst>
                          </p:cTn>
                        </p:par>
                        <p:par>
                          <p:cTn id="12" fill="hold">
                            <p:stCondLst>
                              <p:cond delay="2000"/>
                            </p:stCondLst>
                            <p:childTnLst>
                              <p:par>
                                <p:cTn id="13" presetID="27" presetClass="emph" presetSubtype="0" repeatCount="indefinite" fill="hold" grpId="0" nodeType="afterEffect">
                                  <p:stCondLst>
                                    <p:cond delay="0"/>
                                  </p:stCondLst>
                                  <p:endCondLst>
                                    <p:cond evt="onNext" delay="0">
                                      <p:tgtEl>
                                        <p:sldTgt/>
                                      </p:tgtEl>
                                    </p:cond>
                                  </p:endCondLst>
                                  <p:childTnLst>
                                    <p:animClr clrSpc="rgb">
                                      <p:cBhvr override="childStyle">
                                        <p:cTn id="14" dur="250" autoRev="1" fill="hold"/>
                                        <p:tgtEl>
                                          <p:spTgt spid="9"/>
                                        </p:tgtEl>
                                        <p:attrNameLst>
                                          <p:attrName>style.color</p:attrName>
                                        </p:attrNameLst>
                                      </p:cBhvr>
                                      <p:to>
                                        <a:schemeClr val="bg1"/>
                                      </p:to>
                                    </p:animClr>
                                    <p:animClr clrSpc="rgb">
                                      <p:cBhvr>
                                        <p:cTn id="15" dur="250" autoRev="1" fill="hold"/>
                                        <p:tgtEl>
                                          <p:spTgt spid="9"/>
                                        </p:tgtEl>
                                        <p:attrNameLst>
                                          <p:attrName>fillcolor</p:attrName>
                                        </p:attrNameLst>
                                      </p:cBhvr>
                                      <p:to>
                                        <a:schemeClr val="bg1"/>
                                      </p:to>
                                    </p:animClr>
                                    <p:set>
                                      <p:cBhvr>
                                        <p:cTn id="16" dur="250" autoRev="1" fill="hold"/>
                                        <p:tgtEl>
                                          <p:spTgt spid="9"/>
                                        </p:tgtEl>
                                        <p:attrNameLst>
                                          <p:attrName>fill.type</p:attrName>
                                        </p:attrNameLst>
                                      </p:cBhvr>
                                      <p:to>
                                        <p:strVal val="solid"/>
                                      </p:to>
                                    </p:set>
                                    <p:set>
                                      <p:cBhvr>
                                        <p:cTn id="17" dur="250" autoRev="1" fill="hold"/>
                                        <p:tgtEl>
                                          <p:spTgt spid="9"/>
                                        </p:tgtEl>
                                        <p:attrNameLst>
                                          <p:attrName>fill.on</p:attrName>
                                        </p:attrNameLst>
                                      </p:cBhvr>
                                      <p:to>
                                        <p:strVal val="true"/>
                                      </p:to>
                                    </p:set>
                                  </p:childTnLst>
                                </p:cTn>
                              </p:par>
                            </p:childTnLst>
                          </p:cTn>
                        </p:par>
                      </p:childTnLst>
                    </p:cTn>
                  </p:par>
                  <p:par>
                    <p:cTn id="18" fill="hold">
                      <p:stCondLst>
                        <p:cond delay="indefinite"/>
                      </p:stCondLst>
                      <p:childTnLst>
                        <p:par>
                          <p:cTn id="19" fill="hold">
                            <p:stCondLst>
                              <p:cond delay="0"/>
                            </p:stCondLst>
                            <p:childTnLst>
                              <p:par>
                                <p:cTn id="20" presetID="27" presetClass="emph" presetSubtype="0" repeatCount="indefinite" fill="hold" grpId="1" nodeType="clickEffect">
                                  <p:stCondLst>
                                    <p:cond delay="0"/>
                                  </p:stCondLst>
                                  <p:childTnLst>
                                    <p:animClr clrSpc="rgb">
                                      <p:cBhvr override="childStyle">
                                        <p:cTn id="21" dur="2500" autoRev="1" fill="hold"/>
                                        <p:tgtEl>
                                          <p:spTgt spid="88"/>
                                        </p:tgtEl>
                                        <p:attrNameLst>
                                          <p:attrName>style.color</p:attrName>
                                        </p:attrNameLst>
                                      </p:cBhvr>
                                      <p:to>
                                        <a:schemeClr val="bg1"/>
                                      </p:to>
                                    </p:animClr>
                                    <p:animClr clrSpc="rgb">
                                      <p:cBhvr>
                                        <p:cTn id="22" dur="2500" autoRev="1" fill="hold"/>
                                        <p:tgtEl>
                                          <p:spTgt spid="88"/>
                                        </p:tgtEl>
                                        <p:attrNameLst>
                                          <p:attrName>fillcolor</p:attrName>
                                        </p:attrNameLst>
                                      </p:cBhvr>
                                      <p:to>
                                        <a:schemeClr val="bg1"/>
                                      </p:to>
                                    </p:animClr>
                                    <p:set>
                                      <p:cBhvr>
                                        <p:cTn id="23" dur="2500" autoRev="1" fill="hold"/>
                                        <p:tgtEl>
                                          <p:spTgt spid="88"/>
                                        </p:tgtEl>
                                        <p:attrNameLst>
                                          <p:attrName>fill.type</p:attrName>
                                        </p:attrNameLst>
                                      </p:cBhvr>
                                      <p:to>
                                        <p:strVal val="solid"/>
                                      </p:to>
                                    </p:set>
                                    <p:set>
                                      <p:cBhvr>
                                        <p:cTn id="24" dur="2500" autoRev="1" fill="hold"/>
                                        <p:tgtEl>
                                          <p:spTgt spid="88"/>
                                        </p:tgtEl>
                                        <p:attrNameLst>
                                          <p:attrName>fill.on</p:attrName>
                                        </p:attrNameLst>
                                      </p:cBhvr>
                                      <p:to>
                                        <p:strVal val="true"/>
                                      </p:to>
                                    </p:set>
                                  </p:childTnLst>
                                </p:cTn>
                              </p:par>
                              <p:par>
                                <p:cTn id="25" presetID="22" presetClass="entr" presetSubtype="4" fill="hold" nodeType="withEffect">
                                  <p:stCondLst>
                                    <p:cond delay="0"/>
                                  </p:stCondLst>
                                  <p:childTnLst>
                                    <p:set>
                                      <p:cBhvr>
                                        <p:cTn id="26" dur="1" fill="hold">
                                          <p:stCondLst>
                                            <p:cond delay="0"/>
                                          </p:stCondLst>
                                        </p:cTn>
                                        <p:tgtEl>
                                          <p:spTgt spid="95"/>
                                        </p:tgtEl>
                                        <p:attrNameLst>
                                          <p:attrName>style.visibility</p:attrName>
                                        </p:attrNameLst>
                                      </p:cBhvr>
                                      <p:to>
                                        <p:strVal val="visible"/>
                                      </p:to>
                                    </p:set>
                                    <p:animEffect transition="in" filter="wipe(down)">
                                      <p:cBhvr>
                                        <p:cTn id="27" dur="1000"/>
                                        <p:tgtEl>
                                          <p:spTgt spid="95"/>
                                        </p:tgtEl>
                                      </p:cBhvr>
                                    </p:animEffect>
                                  </p:childTnLst>
                                </p:cTn>
                              </p:par>
                              <p:par>
                                <p:cTn id="28" presetID="1" presetClass="entr" presetSubtype="0" fill="hold" nodeType="withEffect">
                                  <p:stCondLst>
                                    <p:cond delay="0"/>
                                  </p:stCondLst>
                                  <p:childTnLst>
                                    <p:set>
                                      <p:cBhvr>
                                        <p:cTn id="29" dur="1" fill="hold">
                                          <p:stCondLst>
                                            <p:cond delay="0"/>
                                          </p:stCondLst>
                                        </p:cTn>
                                        <p:tgtEl>
                                          <p:spTgt spid="29"/>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49" presetClass="path" presetSubtype="0" accel="50000" decel="50000" fill="hold" nodeType="clickEffect">
                                  <p:stCondLst>
                                    <p:cond delay="0"/>
                                  </p:stCondLst>
                                  <p:childTnLst>
                                    <p:animMotion origin="layout" path="M -0.15243 -0.28869 L -3.88889E-6 -8.25815E-7 " pathEditMode="relative" rAng="0" ptsTypes="AA">
                                      <p:cBhvr>
                                        <p:cTn id="33" dur="2000" fill="hold"/>
                                        <p:tgtEl>
                                          <p:spTgt spid="23"/>
                                        </p:tgtEl>
                                        <p:attrNameLst>
                                          <p:attrName>ppt_x</p:attrName>
                                          <p:attrName>ppt_y</p:attrName>
                                        </p:attrNameLst>
                                      </p:cBhvr>
                                      <p:rCtr x="76" y="144"/>
                                    </p:animMotion>
                                  </p:childTnLst>
                                </p:cTn>
                              </p:par>
                              <p:par>
                                <p:cTn id="34" presetID="1" presetClass="exit" presetSubtype="0" fill="hold" nodeType="withEffect">
                                  <p:stCondLst>
                                    <p:cond delay="0"/>
                                  </p:stCondLst>
                                  <p:childTnLst>
                                    <p:set>
                                      <p:cBhvr>
                                        <p:cTn id="35" dur="1" fill="hold">
                                          <p:stCondLst>
                                            <p:cond delay="0"/>
                                          </p:stCondLst>
                                        </p:cTn>
                                        <p:tgtEl>
                                          <p:spTgt spid="95"/>
                                        </p:tgtEl>
                                        <p:attrNameLst>
                                          <p:attrName>style.visibility</p:attrName>
                                        </p:attrNameLst>
                                      </p:cBhvr>
                                      <p:to>
                                        <p:strVal val="hidden"/>
                                      </p:to>
                                    </p:set>
                                  </p:childTnLst>
                                </p:cTn>
                              </p:par>
                              <p:par>
                                <p:cTn id="36" presetID="1" presetClass="exit" presetSubtype="0" fill="hold" nodeType="withEffect">
                                  <p:stCondLst>
                                    <p:cond delay="0"/>
                                  </p:stCondLst>
                                  <p:childTnLst>
                                    <p:set>
                                      <p:cBhvr>
                                        <p:cTn id="37" dur="1" fill="hold">
                                          <p:stCondLst>
                                            <p:cond delay="0"/>
                                          </p:stCondLst>
                                        </p:cTn>
                                        <p:tgtEl>
                                          <p:spTgt spid="29"/>
                                        </p:tgtEl>
                                        <p:attrNameLst>
                                          <p:attrName>style.visibility</p:attrName>
                                        </p:attrNameLst>
                                      </p:cBhvr>
                                      <p:to>
                                        <p:strVal val="hidden"/>
                                      </p:to>
                                    </p:set>
                                  </p:childTnLst>
                                </p:cTn>
                              </p:par>
                              <p:par>
                                <p:cTn id="38" presetID="1" presetClass="exit" presetSubtype="0" fill="hold" grpId="0" nodeType="withEffect">
                                  <p:stCondLst>
                                    <p:cond delay="0"/>
                                  </p:stCondLst>
                                  <p:childTnLst>
                                    <p:set>
                                      <p:cBhvr>
                                        <p:cTn id="39" dur="1" fill="hold">
                                          <p:stCondLst>
                                            <p:cond delay="0"/>
                                          </p:stCondLst>
                                        </p:cTn>
                                        <p:tgtEl>
                                          <p:spTgt spid="88"/>
                                        </p:tgtEl>
                                        <p:attrNameLst>
                                          <p:attrName>style.visibility</p:attrName>
                                        </p:attrNameLst>
                                      </p:cBhvr>
                                      <p:to>
                                        <p:strVal val="hidden"/>
                                      </p:to>
                                    </p:set>
                                  </p:childTnLst>
                                </p:cTn>
                              </p:par>
                              <p:par>
                                <p:cTn id="40" presetID="23" presetClass="entr" presetSubtype="16" fill="hold" nodeType="withEffect">
                                  <p:stCondLst>
                                    <p:cond delay="0"/>
                                  </p:stCondLst>
                                  <p:childTnLst>
                                    <p:set>
                                      <p:cBhvr>
                                        <p:cTn id="41" dur="1" fill="hold">
                                          <p:stCondLst>
                                            <p:cond delay="0"/>
                                          </p:stCondLst>
                                        </p:cTn>
                                        <p:tgtEl>
                                          <p:spTgt spid="23"/>
                                        </p:tgtEl>
                                        <p:attrNameLst>
                                          <p:attrName>style.visibility</p:attrName>
                                        </p:attrNameLst>
                                      </p:cBhvr>
                                      <p:to>
                                        <p:strVal val="visible"/>
                                      </p:to>
                                    </p:set>
                                    <p:anim calcmode="lin" valueType="num">
                                      <p:cBhvr>
                                        <p:cTn id="42" dur="2000" fill="hold"/>
                                        <p:tgtEl>
                                          <p:spTgt spid="23"/>
                                        </p:tgtEl>
                                        <p:attrNameLst>
                                          <p:attrName>ppt_w</p:attrName>
                                        </p:attrNameLst>
                                      </p:cBhvr>
                                      <p:tavLst>
                                        <p:tav tm="0">
                                          <p:val>
                                            <p:fltVal val="0"/>
                                          </p:val>
                                        </p:tav>
                                        <p:tav tm="100000">
                                          <p:val>
                                            <p:strVal val="#ppt_w"/>
                                          </p:val>
                                        </p:tav>
                                      </p:tavLst>
                                    </p:anim>
                                    <p:anim calcmode="lin" valueType="num">
                                      <p:cBhvr>
                                        <p:cTn id="43" dur="2000" fill="hold"/>
                                        <p:tgtEl>
                                          <p:spTgt spid="23"/>
                                        </p:tgtEl>
                                        <p:attrNameLst>
                                          <p:attrName>ppt_h</p:attrName>
                                        </p:attrNameLst>
                                      </p:cBhvr>
                                      <p:tavLst>
                                        <p:tav tm="0">
                                          <p:val>
                                            <p:fltVal val="0"/>
                                          </p:val>
                                        </p:tav>
                                        <p:tav tm="100000">
                                          <p:val>
                                            <p:strVal val="#ppt_h"/>
                                          </p:val>
                                        </p:tav>
                                      </p:tavLst>
                                    </p:anim>
                                  </p:childTnLst>
                                </p:cTn>
                              </p:par>
                            </p:childTnLst>
                          </p:cTn>
                        </p:par>
                        <p:par>
                          <p:cTn id="44" fill="hold">
                            <p:stCondLst>
                              <p:cond delay="2000"/>
                            </p:stCondLst>
                            <p:childTnLst>
                              <p:par>
                                <p:cTn id="45" presetID="10" presetClass="entr" presetSubtype="0" fill="hold" nodeType="after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fade">
                                      <p:cBhvr>
                                        <p:cTn id="47" dur="1000"/>
                                        <p:tgtEl>
                                          <p:spTgt spid="19"/>
                                        </p:tgtEl>
                                      </p:cBhvr>
                                    </p:animEffect>
                                  </p:childTnLst>
                                </p:cTn>
                              </p:par>
                            </p:childTnLst>
                          </p:cTn>
                        </p:par>
                        <p:par>
                          <p:cTn id="48" fill="hold">
                            <p:stCondLst>
                              <p:cond delay="3000"/>
                            </p:stCondLst>
                            <p:childTnLst>
                              <p:par>
                                <p:cTn id="49" presetID="22" presetClass="entr" presetSubtype="4" fill="hold" nodeType="after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wipe(down)">
                                      <p:cBhvr>
                                        <p:cTn id="51" dur="500"/>
                                        <p:tgtEl>
                                          <p:spTgt spid="25"/>
                                        </p:tgtEl>
                                      </p:cBhvr>
                                    </p:animEffect>
                                  </p:childTnLst>
                                </p:cTn>
                              </p:par>
                              <p:par>
                                <p:cTn id="52" presetID="1" presetClass="entr" presetSubtype="0" fill="hold" grpId="0" nodeType="withEffect">
                                  <p:stCondLst>
                                    <p:cond delay="0"/>
                                  </p:stCondLst>
                                  <p:childTnLst>
                                    <p:set>
                                      <p:cBhvr>
                                        <p:cTn id="53" dur="1" fill="hold">
                                          <p:stCondLst>
                                            <p:cond delay="0"/>
                                          </p:stCondLst>
                                        </p:cTn>
                                        <p:tgtEl>
                                          <p:spTgt spid="129"/>
                                        </p:tgtEl>
                                        <p:attrNameLst>
                                          <p:attrName>style.visibility</p:attrName>
                                        </p:attrNameLst>
                                      </p:cBhvr>
                                      <p:to>
                                        <p:strVal val="visible"/>
                                      </p:to>
                                    </p:set>
                                  </p:childTnLst>
                                </p:cTn>
                              </p:par>
                            </p:childTnLst>
                          </p:cTn>
                        </p:par>
                        <p:par>
                          <p:cTn id="54" fill="hold">
                            <p:stCondLst>
                              <p:cond delay="3500"/>
                            </p:stCondLst>
                            <p:childTnLst>
                              <p:par>
                                <p:cTn id="55" presetID="1" presetClass="entr" presetSubtype="0" fill="hold" grpId="0" nodeType="afterEffect">
                                  <p:stCondLst>
                                    <p:cond delay="0"/>
                                  </p:stCondLst>
                                  <p:childTnLst>
                                    <p:set>
                                      <p:cBhvr>
                                        <p:cTn id="56" dur="1" fill="hold">
                                          <p:stCondLst>
                                            <p:cond delay="0"/>
                                          </p:stCondLst>
                                        </p:cTn>
                                        <p:tgtEl>
                                          <p:spTgt spid="52"/>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22" presetClass="entr" presetSubtype="4" fill="hold" nodeType="clickEffect">
                                  <p:stCondLst>
                                    <p:cond delay="0"/>
                                  </p:stCondLst>
                                  <p:childTnLst>
                                    <p:set>
                                      <p:cBhvr>
                                        <p:cTn id="60" dur="1" fill="hold">
                                          <p:stCondLst>
                                            <p:cond delay="0"/>
                                          </p:stCondLst>
                                        </p:cTn>
                                        <p:tgtEl>
                                          <p:spTgt spid="27"/>
                                        </p:tgtEl>
                                        <p:attrNameLst>
                                          <p:attrName>style.visibility</p:attrName>
                                        </p:attrNameLst>
                                      </p:cBhvr>
                                      <p:to>
                                        <p:strVal val="visible"/>
                                      </p:to>
                                    </p:set>
                                    <p:animEffect transition="in" filter="wipe(down)">
                                      <p:cBhvr>
                                        <p:cTn id="61" dur="2000"/>
                                        <p:tgtEl>
                                          <p:spTgt spid="27"/>
                                        </p:tgtEl>
                                      </p:cBhvr>
                                    </p:animEffect>
                                  </p:childTnLst>
                                </p:cTn>
                              </p:par>
                              <p:par>
                                <p:cTn id="62" presetID="1" presetClass="entr" presetSubtype="0" fill="hold" grpId="0" nodeType="withEffect">
                                  <p:stCondLst>
                                    <p:cond delay="0"/>
                                  </p:stCondLst>
                                  <p:childTnLst>
                                    <p:set>
                                      <p:cBhvr>
                                        <p:cTn id="63" dur="1" fill="hold">
                                          <p:stCondLst>
                                            <p:cond delay="0"/>
                                          </p:stCondLst>
                                        </p:cTn>
                                        <p:tgtEl>
                                          <p:spTgt spid="130"/>
                                        </p:tgtEl>
                                        <p:attrNameLst>
                                          <p:attrName>style.visibility</p:attrName>
                                        </p:attrNameLst>
                                      </p:cBhvr>
                                      <p:to>
                                        <p:strVal val="visible"/>
                                      </p:to>
                                    </p:set>
                                  </p:childTnLst>
                                </p:cTn>
                              </p:par>
                            </p:childTnLst>
                          </p:cTn>
                        </p:par>
                        <p:par>
                          <p:cTn id="64" fill="hold">
                            <p:stCondLst>
                              <p:cond delay="2000"/>
                            </p:stCondLst>
                            <p:childTnLst>
                              <p:par>
                                <p:cTn id="65" presetID="1" presetClass="entr" presetSubtype="0" fill="hold" grpId="0" nodeType="afterEffect">
                                  <p:stCondLst>
                                    <p:cond delay="0"/>
                                  </p:stCondLst>
                                  <p:childTnLst>
                                    <p:set>
                                      <p:cBhvr>
                                        <p:cTn id="66" dur="1" fill="hold">
                                          <p:stCondLst>
                                            <p:cond delay="0"/>
                                          </p:stCondLst>
                                        </p:cTn>
                                        <p:tgtEl>
                                          <p:spTgt spid="123"/>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22" presetClass="entr" presetSubtype="8" fill="hold" nodeType="clickEffect">
                                  <p:stCondLst>
                                    <p:cond delay="0"/>
                                  </p:stCondLst>
                                  <p:childTnLst>
                                    <p:set>
                                      <p:cBhvr>
                                        <p:cTn id="70" dur="1" fill="hold">
                                          <p:stCondLst>
                                            <p:cond delay="0"/>
                                          </p:stCondLst>
                                        </p:cTn>
                                        <p:tgtEl>
                                          <p:spTgt spid="79"/>
                                        </p:tgtEl>
                                        <p:attrNameLst>
                                          <p:attrName>style.visibility</p:attrName>
                                        </p:attrNameLst>
                                      </p:cBhvr>
                                      <p:to>
                                        <p:strVal val="visible"/>
                                      </p:to>
                                    </p:set>
                                    <p:animEffect transition="in" filter="wipe(left)">
                                      <p:cBhvr>
                                        <p:cTn id="71" dur="500"/>
                                        <p:tgtEl>
                                          <p:spTgt spid="79"/>
                                        </p:tgtEl>
                                      </p:cBhvr>
                                    </p:animEffect>
                                  </p:childTnLst>
                                </p:cTn>
                              </p:par>
                              <p:par>
                                <p:cTn id="72" presetID="22" presetClass="entr" presetSubtype="1" fill="hold" nodeType="withEffect">
                                  <p:stCondLst>
                                    <p:cond delay="0"/>
                                  </p:stCondLst>
                                  <p:childTnLst>
                                    <p:set>
                                      <p:cBhvr>
                                        <p:cTn id="73" dur="1" fill="hold">
                                          <p:stCondLst>
                                            <p:cond delay="0"/>
                                          </p:stCondLst>
                                        </p:cTn>
                                        <p:tgtEl>
                                          <p:spTgt spid="2"/>
                                        </p:tgtEl>
                                        <p:attrNameLst>
                                          <p:attrName>style.visibility</p:attrName>
                                        </p:attrNameLst>
                                      </p:cBhvr>
                                      <p:to>
                                        <p:strVal val="visible"/>
                                      </p:to>
                                    </p:set>
                                    <p:animEffect transition="in" filter="wipe(up)">
                                      <p:cBhvr>
                                        <p:cTn id="74" dur="2000"/>
                                        <p:tgtEl>
                                          <p:spTgt spid="2"/>
                                        </p:tgtEl>
                                      </p:cBhvr>
                                    </p:animEffect>
                                  </p:childTnLst>
                                </p:cTn>
                              </p:par>
                              <p:par>
                                <p:cTn id="75" presetID="1" presetClass="entr" presetSubtype="0" fill="hold" grpId="0" nodeType="withEffect">
                                  <p:stCondLst>
                                    <p:cond delay="0"/>
                                  </p:stCondLst>
                                  <p:childTnLst>
                                    <p:set>
                                      <p:cBhvr>
                                        <p:cTn id="76" dur="1" fill="hold">
                                          <p:stCondLst>
                                            <p:cond delay="0"/>
                                          </p:stCondLst>
                                        </p:cTn>
                                        <p:tgtEl>
                                          <p:spTgt spid="131"/>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22" presetClass="entr" presetSubtype="2" fill="hold" nodeType="clickEffect">
                                  <p:stCondLst>
                                    <p:cond delay="0"/>
                                  </p:stCondLst>
                                  <p:childTnLst>
                                    <p:set>
                                      <p:cBhvr>
                                        <p:cTn id="80" dur="1" fill="hold">
                                          <p:stCondLst>
                                            <p:cond delay="0"/>
                                          </p:stCondLst>
                                        </p:cTn>
                                        <p:tgtEl>
                                          <p:spTgt spid="26"/>
                                        </p:tgtEl>
                                        <p:attrNameLst>
                                          <p:attrName>style.visibility</p:attrName>
                                        </p:attrNameLst>
                                      </p:cBhvr>
                                      <p:to>
                                        <p:strVal val="visible"/>
                                      </p:to>
                                    </p:set>
                                    <p:animEffect transition="in" filter="wipe(right)">
                                      <p:cBhvr>
                                        <p:cTn id="81" dur="500"/>
                                        <p:tgtEl>
                                          <p:spTgt spid="26"/>
                                        </p:tgtEl>
                                      </p:cBhvr>
                                    </p:animEffect>
                                  </p:childTnLst>
                                </p:cTn>
                              </p:par>
                              <p:par>
                                <p:cTn id="82" presetID="1" presetClass="entr" presetSubtype="0" fill="hold" grpId="0" nodeType="withEffect">
                                  <p:stCondLst>
                                    <p:cond delay="0"/>
                                  </p:stCondLst>
                                  <p:childTnLst>
                                    <p:set>
                                      <p:cBhvr>
                                        <p:cTn id="83" dur="1" fill="hold">
                                          <p:stCondLst>
                                            <p:cond delay="0"/>
                                          </p:stCondLst>
                                        </p:cTn>
                                        <p:tgtEl>
                                          <p:spTgt spid="1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9" grpId="0" animBg="1"/>
      <p:bldP spid="130" grpId="0" animBg="1"/>
      <p:bldP spid="131" grpId="0" animBg="1"/>
      <p:bldP spid="132" grpId="0" animBg="1"/>
      <p:bldP spid="52" grpId="0" animBg="1"/>
      <p:bldP spid="123" grpId="0" animBg="1"/>
      <p:bldP spid="88" grpId="0" animBg="1"/>
      <p:bldP spid="88"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HTTP Based Connections</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7054" y="152400"/>
            <a:ext cx="8375946" cy="498598"/>
          </a:xfrm>
        </p:spPr>
        <p:txBody>
          <a:bodyPr/>
          <a:lstStyle/>
          <a:p>
            <a:r>
              <a:rPr sz="3600" smtClean="0"/>
              <a:t>Service Bus </a:t>
            </a:r>
            <a:r>
              <a:rPr lang="en-US" sz="3600" dirty="0" smtClean="0"/>
              <a:t>–</a:t>
            </a:r>
            <a:r>
              <a:rPr sz="3600" smtClean="0"/>
              <a:t> Access Control Integration</a:t>
            </a:r>
            <a:endParaRPr lang="en-US" sz="3600" dirty="0"/>
          </a:p>
        </p:txBody>
      </p:sp>
      <p:sp>
        <p:nvSpPr>
          <p:cNvPr id="4" name="Rounded Rectangle 3"/>
          <p:cNvSpPr/>
          <p:nvPr/>
        </p:nvSpPr>
        <p:spPr bwMode="auto">
          <a:xfrm>
            <a:off x="2396266" y="2844311"/>
            <a:ext cx="6214333" cy="639113"/>
          </a:xfrm>
          <a:prstGeom prst="roundRect">
            <a:avLst>
              <a:gd name="adj" fmla="val 9033"/>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000" b="1" dirty="0" smtClean="0">
                <a:solidFill>
                  <a:srgbClr val="FFFFFF"/>
                </a:solidFill>
                <a:effectLst>
                  <a:outerShdw blurRad="38100" dist="38100" dir="2700000" algn="tl">
                    <a:srgbClr val="000000">
                      <a:alpha val="43137"/>
                    </a:srgbClr>
                  </a:outerShdw>
                </a:effectLst>
                <a:latin typeface="Calibri" pitchFamily="34" charset="0"/>
              </a:rPr>
              <a:t>Service Registry</a:t>
            </a:r>
          </a:p>
        </p:txBody>
      </p:sp>
      <p:sp>
        <p:nvSpPr>
          <p:cNvPr id="5" name="Rounded Rectangle 4"/>
          <p:cNvSpPr/>
          <p:nvPr/>
        </p:nvSpPr>
        <p:spPr bwMode="auto">
          <a:xfrm>
            <a:off x="2396267" y="2252127"/>
            <a:ext cx="6223314" cy="567273"/>
          </a:xfrm>
          <a:prstGeom prst="roundRect">
            <a:avLst>
              <a:gd name="adj" fmla="val 9033"/>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000" b="1" dirty="0" smtClean="0">
                <a:solidFill>
                  <a:srgbClr val="FFFFFF"/>
                </a:solidFill>
                <a:effectLst>
                  <a:outerShdw blurRad="38100" dist="38100" dir="2700000" algn="tl">
                    <a:srgbClr val="000000">
                      <a:alpha val="43137"/>
                    </a:srgbClr>
                  </a:outerShdw>
                </a:effectLst>
                <a:latin typeface="Calibri" pitchFamily="34" charset="0"/>
              </a:rPr>
              <a:t>Naming</a:t>
            </a:r>
          </a:p>
        </p:txBody>
      </p:sp>
      <p:sp>
        <p:nvSpPr>
          <p:cNvPr id="7" name="Rounded Rectangle 6"/>
          <p:cNvSpPr/>
          <p:nvPr/>
        </p:nvSpPr>
        <p:spPr bwMode="auto">
          <a:xfrm>
            <a:off x="381000" y="2234712"/>
            <a:ext cx="1905000" cy="1901855"/>
          </a:xfrm>
          <a:prstGeom prst="roundRect">
            <a:avLst>
              <a:gd name="adj" fmla="val 5982"/>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000" b="1" dirty="0" smtClean="0">
                <a:solidFill>
                  <a:srgbClr val="FFFFFF"/>
                </a:solidFill>
                <a:effectLst>
                  <a:outerShdw blurRad="38100" dist="38100" dir="2700000" algn="tl">
                    <a:srgbClr val="000000">
                      <a:alpha val="43137"/>
                    </a:srgbClr>
                  </a:outerShdw>
                </a:effectLst>
                <a:latin typeface="Calibri" pitchFamily="34" charset="0"/>
              </a:rPr>
              <a:t>Federated Identity and Access Control</a:t>
            </a:r>
          </a:p>
        </p:txBody>
      </p:sp>
      <p:sp>
        <p:nvSpPr>
          <p:cNvPr id="8" name="Rounded Rectangle 7"/>
          <p:cNvSpPr/>
          <p:nvPr/>
        </p:nvSpPr>
        <p:spPr bwMode="auto">
          <a:xfrm>
            <a:off x="2396267" y="3506164"/>
            <a:ext cx="6205355" cy="665239"/>
          </a:xfrm>
          <a:prstGeom prst="roundRect">
            <a:avLst>
              <a:gd name="adj" fmla="val 9033"/>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000" b="1" dirty="0" smtClean="0">
                <a:solidFill>
                  <a:srgbClr val="FFFFFF"/>
                </a:solidFill>
                <a:effectLst>
                  <a:outerShdw blurRad="38100" dist="38100" dir="2700000" algn="tl">
                    <a:srgbClr val="000000">
                      <a:alpha val="43137"/>
                    </a:srgbClr>
                  </a:outerShdw>
                </a:effectLst>
                <a:latin typeface="Calibri" pitchFamily="34" charset="0"/>
              </a:rPr>
              <a:t>Messaging Fabric</a:t>
            </a:r>
          </a:p>
        </p:txBody>
      </p:sp>
      <p:sp>
        <p:nvSpPr>
          <p:cNvPr id="9" name="Rounded Rectangle 8"/>
          <p:cNvSpPr/>
          <p:nvPr/>
        </p:nvSpPr>
        <p:spPr bwMode="auto">
          <a:xfrm>
            <a:off x="278674" y="2133600"/>
            <a:ext cx="8464732" cy="2133600"/>
          </a:xfrm>
          <a:prstGeom prst="roundRect">
            <a:avLst>
              <a:gd name="adj" fmla="val 8772"/>
            </a:avLst>
          </a:prstGeom>
          <a:noFill/>
          <a:ln w="38100">
            <a:solidFill>
              <a:schemeClr val="tx1">
                <a:lumMod val="75000"/>
              </a:schemeClr>
            </a:solidFill>
            <a:prstDash val="sysDash"/>
            <a:headEnd type="none" w="med" len="med"/>
            <a:tailEnd type="none" w="med" len="med"/>
          </a:ln>
          <a:scene3d>
            <a:camera prst="orthographicFront" fov="0">
              <a:rot lat="0" lon="0" rev="0"/>
            </a:camera>
            <a:lightRig rig="glow" dir="t">
              <a:rot lat="0" lon="0" rev="6360000"/>
            </a:lightRig>
          </a:scene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000" b="1" dirty="0" smtClean="0">
              <a:solidFill>
                <a:srgbClr val="FFFFFF"/>
              </a:solidFill>
              <a:effectLst>
                <a:outerShdw blurRad="38100" dist="38100" dir="2700000" algn="tl">
                  <a:srgbClr val="000000">
                    <a:alpha val="43137"/>
                  </a:srgbClr>
                </a:outerShdw>
              </a:effectLst>
              <a:latin typeface="Calibri" pitchFamily="34" charset="0"/>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7054" y="152400"/>
            <a:ext cx="8375946" cy="553998"/>
          </a:xfrm>
        </p:spPr>
        <p:txBody>
          <a:bodyPr/>
          <a:lstStyle/>
          <a:p>
            <a:r>
              <a:rPr smtClean="0"/>
              <a:t>Internet Service Bus</a:t>
            </a:r>
            <a:endParaRPr lang="en-US" dirty="0"/>
          </a:p>
        </p:txBody>
      </p:sp>
      <p:sp>
        <p:nvSpPr>
          <p:cNvPr id="6" name="Rounded Rectangle 5"/>
          <p:cNvSpPr/>
          <p:nvPr/>
        </p:nvSpPr>
        <p:spPr bwMode="auto">
          <a:xfrm>
            <a:off x="304800" y="1340144"/>
            <a:ext cx="8468651" cy="488656"/>
          </a:xfrm>
          <a:prstGeom prst="roundRect">
            <a:avLst>
              <a:gd name="adj" fmla="val 33800"/>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000" b="1" dirty="0" smtClean="0">
                <a:solidFill>
                  <a:srgbClr val="FFFFFF"/>
                </a:solidFill>
                <a:effectLst>
                  <a:outerShdw blurRad="38100" dist="38100" dir="2700000" algn="tl">
                    <a:srgbClr val="000000">
                      <a:alpha val="43137"/>
                    </a:srgbClr>
                  </a:outerShdw>
                </a:effectLst>
                <a:latin typeface="Calibri" pitchFamily="34" charset="0"/>
              </a:rPr>
              <a:t> Service Orchestration</a:t>
            </a:r>
          </a:p>
        </p:txBody>
      </p:sp>
      <p:grpSp>
        <p:nvGrpSpPr>
          <p:cNvPr id="45" name="Group 44"/>
          <p:cNvGrpSpPr/>
          <p:nvPr/>
        </p:nvGrpSpPr>
        <p:grpSpPr>
          <a:xfrm>
            <a:off x="278674" y="2133600"/>
            <a:ext cx="8464732" cy="1447800"/>
            <a:chOff x="278674" y="2133600"/>
            <a:chExt cx="8464732" cy="2133600"/>
          </a:xfrm>
        </p:grpSpPr>
        <p:sp>
          <p:nvSpPr>
            <p:cNvPr id="4" name="Rounded Rectangle 3"/>
            <p:cNvSpPr/>
            <p:nvPr/>
          </p:nvSpPr>
          <p:spPr bwMode="auto">
            <a:xfrm>
              <a:off x="2396266" y="2844311"/>
              <a:ext cx="6214333" cy="639113"/>
            </a:xfrm>
            <a:prstGeom prst="roundRect">
              <a:avLst>
                <a:gd name="adj" fmla="val 9033"/>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000" b="1" dirty="0" smtClean="0">
                  <a:solidFill>
                    <a:srgbClr val="FFFFFF"/>
                  </a:solidFill>
                  <a:effectLst>
                    <a:outerShdw blurRad="38100" dist="38100" dir="2700000" algn="tl">
                      <a:srgbClr val="000000">
                        <a:alpha val="43137"/>
                      </a:srgbClr>
                    </a:outerShdw>
                  </a:effectLst>
                  <a:latin typeface="Calibri" pitchFamily="34" charset="0"/>
                </a:rPr>
                <a:t>Service Registry</a:t>
              </a:r>
            </a:p>
          </p:txBody>
        </p:sp>
        <p:sp>
          <p:nvSpPr>
            <p:cNvPr id="5" name="Rounded Rectangle 4"/>
            <p:cNvSpPr/>
            <p:nvPr/>
          </p:nvSpPr>
          <p:spPr bwMode="auto">
            <a:xfrm>
              <a:off x="2396267" y="2252127"/>
              <a:ext cx="6223314" cy="567273"/>
            </a:xfrm>
            <a:prstGeom prst="roundRect">
              <a:avLst>
                <a:gd name="adj" fmla="val 9033"/>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000" b="1" dirty="0" smtClean="0">
                  <a:solidFill>
                    <a:srgbClr val="FFFFFF"/>
                  </a:solidFill>
                  <a:effectLst>
                    <a:outerShdw blurRad="38100" dist="38100" dir="2700000" algn="tl">
                      <a:srgbClr val="000000">
                        <a:alpha val="43137"/>
                      </a:srgbClr>
                    </a:outerShdw>
                  </a:effectLst>
                  <a:latin typeface="Calibri" pitchFamily="34" charset="0"/>
                </a:rPr>
                <a:t>Naming</a:t>
              </a:r>
            </a:p>
          </p:txBody>
        </p:sp>
        <p:sp>
          <p:nvSpPr>
            <p:cNvPr id="7" name="Rounded Rectangle 6"/>
            <p:cNvSpPr/>
            <p:nvPr/>
          </p:nvSpPr>
          <p:spPr bwMode="auto">
            <a:xfrm>
              <a:off x="381000" y="2234712"/>
              <a:ext cx="1905000" cy="1901855"/>
            </a:xfrm>
            <a:prstGeom prst="roundRect">
              <a:avLst>
                <a:gd name="adj" fmla="val 5982"/>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000" b="1" dirty="0" smtClean="0">
                  <a:solidFill>
                    <a:srgbClr val="FFFFFF"/>
                  </a:solidFill>
                  <a:effectLst>
                    <a:outerShdw blurRad="38100" dist="38100" dir="2700000" algn="tl">
                      <a:srgbClr val="000000">
                        <a:alpha val="43137"/>
                      </a:srgbClr>
                    </a:outerShdw>
                  </a:effectLst>
                  <a:latin typeface="Calibri" pitchFamily="34" charset="0"/>
                </a:rPr>
                <a:t>Federated Identity and Access Control</a:t>
              </a:r>
            </a:p>
          </p:txBody>
        </p:sp>
        <p:sp>
          <p:nvSpPr>
            <p:cNvPr id="8" name="Rounded Rectangle 7"/>
            <p:cNvSpPr/>
            <p:nvPr/>
          </p:nvSpPr>
          <p:spPr bwMode="auto">
            <a:xfrm>
              <a:off x="2396267" y="3506164"/>
              <a:ext cx="6205355" cy="665239"/>
            </a:xfrm>
            <a:prstGeom prst="roundRect">
              <a:avLst>
                <a:gd name="adj" fmla="val 9033"/>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000" b="1" dirty="0" smtClean="0">
                  <a:solidFill>
                    <a:srgbClr val="FFFFFF"/>
                  </a:solidFill>
                  <a:effectLst>
                    <a:outerShdw blurRad="38100" dist="38100" dir="2700000" algn="tl">
                      <a:srgbClr val="000000">
                        <a:alpha val="43137"/>
                      </a:srgbClr>
                    </a:outerShdw>
                  </a:effectLst>
                  <a:latin typeface="Calibri" pitchFamily="34" charset="0"/>
                </a:rPr>
                <a:t>Messaging Fabric</a:t>
              </a:r>
            </a:p>
          </p:txBody>
        </p:sp>
        <p:sp>
          <p:nvSpPr>
            <p:cNvPr id="9" name="Rounded Rectangle 8"/>
            <p:cNvSpPr/>
            <p:nvPr/>
          </p:nvSpPr>
          <p:spPr bwMode="auto">
            <a:xfrm>
              <a:off x="278674" y="2133600"/>
              <a:ext cx="8464732" cy="2133600"/>
            </a:xfrm>
            <a:prstGeom prst="roundRect">
              <a:avLst>
                <a:gd name="adj" fmla="val 8772"/>
              </a:avLst>
            </a:prstGeom>
            <a:noFill/>
            <a:ln w="38100">
              <a:solidFill>
                <a:schemeClr val="tx1">
                  <a:lumMod val="75000"/>
                </a:schemeClr>
              </a:solidFill>
              <a:prstDash val="sysDash"/>
              <a:headEnd type="none" w="med" len="med"/>
              <a:tailEnd type="none" w="med" len="med"/>
            </a:ln>
            <a:scene3d>
              <a:camera prst="orthographicFront" fov="0">
                <a:rot lat="0" lon="0" rev="0"/>
              </a:camera>
              <a:lightRig rig="glow" dir="t">
                <a:rot lat="0" lon="0" rev="6360000"/>
              </a:lightRig>
            </a:scene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000" b="1" dirty="0" smtClean="0">
                <a:solidFill>
                  <a:srgbClr val="FFFFFF"/>
                </a:solidFill>
                <a:effectLst>
                  <a:outerShdw blurRad="38100" dist="38100" dir="2700000" algn="tl">
                    <a:srgbClr val="000000">
                      <a:alpha val="43137"/>
                    </a:srgbClr>
                  </a:outerShdw>
                </a:effectLst>
                <a:latin typeface="Calibri" pitchFamily="34" charset="0"/>
              </a:endParaRPr>
            </a:p>
          </p:txBody>
        </p:sp>
      </p:grpSp>
      <p:sp>
        <p:nvSpPr>
          <p:cNvPr id="10" name="Rounded Rectangle 9"/>
          <p:cNvSpPr/>
          <p:nvPr/>
        </p:nvSpPr>
        <p:spPr bwMode="auto">
          <a:xfrm>
            <a:off x="1651000" y="4532811"/>
            <a:ext cx="1876697" cy="1989904"/>
          </a:xfrm>
          <a:prstGeom prst="roundRect">
            <a:avLst>
              <a:gd name="adj" fmla="val 8790"/>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91436" tIns="45718" rIns="91436" bIns="45718" numCol="1" rtlCol="0" anchor="t" anchorCtr="0" compatLnSpc="1">
            <a:prstTxWarp prst="textNoShape">
              <a:avLst/>
            </a:prstTxWarp>
          </a:bodyPr>
          <a:lstStyle/>
          <a:p>
            <a:pPr algn="ctr" defTabSz="914099"/>
            <a:r>
              <a:rPr lang="en-US" sz="2000" b="1" dirty="0" smtClean="0">
                <a:solidFill>
                  <a:schemeClr val="bg1"/>
                </a:solidFill>
                <a:effectLst>
                  <a:outerShdw blurRad="38100" dist="38100" dir="2700000" algn="tl">
                    <a:srgbClr val="000000">
                      <a:alpha val="43137"/>
                    </a:srgbClr>
                  </a:outerShdw>
                </a:effectLst>
                <a:latin typeface="Calibri" pitchFamily="34" charset="0"/>
              </a:rPr>
              <a:t>Clients</a:t>
            </a:r>
          </a:p>
        </p:txBody>
      </p:sp>
      <p:sp>
        <p:nvSpPr>
          <p:cNvPr id="11" name="Rounded Rectangle 10"/>
          <p:cNvSpPr/>
          <p:nvPr/>
        </p:nvSpPr>
        <p:spPr bwMode="auto">
          <a:xfrm>
            <a:off x="6143897" y="4532811"/>
            <a:ext cx="2667000" cy="1989904"/>
          </a:xfrm>
          <a:prstGeom prst="roundRect">
            <a:avLst>
              <a:gd name="adj" fmla="val 8790"/>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91436" tIns="45718" rIns="91436" bIns="45718" numCol="1" rtlCol="0" anchor="t" anchorCtr="0" compatLnSpc="1">
            <a:prstTxWarp prst="textNoShape">
              <a:avLst/>
            </a:prstTxWarp>
          </a:bodyPr>
          <a:lstStyle/>
          <a:p>
            <a:pPr algn="ctr" defTabSz="914099"/>
            <a:r>
              <a:rPr lang="en-US" sz="2000" b="1" dirty="0" smtClean="0">
                <a:solidFill>
                  <a:schemeClr val="bg1"/>
                </a:solidFill>
                <a:effectLst>
                  <a:outerShdw blurRad="38100" dist="38100" dir="2700000" algn="tl">
                    <a:srgbClr val="000000">
                      <a:alpha val="43137"/>
                    </a:srgbClr>
                  </a:outerShdw>
                </a:effectLst>
                <a:latin typeface="Calibri" pitchFamily="34" charset="0"/>
              </a:rPr>
              <a:t> MS/3</a:t>
            </a:r>
            <a:r>
              <a:rPr lang="en-US" sz="2000" b="1" baseline="30000" dirty="0" smtClean="0">
                <a:solidFill>
                  <a:schemeClr val="bg1"/>
                </a:solidFill>
                <a:effectLst>
                  <a:outerShdw blurRad="38100" dist="38100" dir="2700000" algn="tl">
                    <a:srgbClr val="000000">
                      <a:alpha val="43137"/>
                    </a:srgbClr>
                  </a:outerShdw>
                </a:effectLst>
                <a:latin typeface="Calibri" pitchFamily="34" charset="0"/>
              </a:rPr>
              <a:t>rd</a:t>
            </a:r>
            <a:r>
              <a:rPr lang="en-US" sz="2000" b="1" dirty="0" smtClean="0">
                <a:solidFill>
                  <a:schemeClr val="bg1"/>
                </a:solidFill>
                <a:effectLst>
                  <a:outerShdw blurRad="38100" dist="38100" dir="2700000" algn="tl">
                    <a:srgbClr val="000000">
                      <a:alpha val="43137"/>
                    </a:srgbClr>
                  </a:outerShdw>
                </a:effectLst>
                <a:latin typeface="Calibri" pitchFamily="34" charset="0"/>
              </a:rPr>
              <a:t> Party Services</a:t>
            </a:r>
          </a:p>
        </p:txBody>
      </p:sp>
      <p:sp>
        <p:nvSpPr>
          <p:cNvPr id="12" name="Rounded Rectangle 11"/>
          <p:cNvSpPr/>
          <p:nvPr/>
        </p:nvSpPr>
        <p:spPr bwMode="auto">
          <a:xfrm>
            <a:off x="3654697" y="4532811"/>
            <a:ext cx="2362200" cy="1989904"/>
          </a:xfrm>
          <a:prstGeom prst="roundRect">
            <a:avLst>
              <a:gd name="adj" fmla="val 8790"/>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91436" tIns="45718" rIns="91436" bIns="45718" numCol="1" rtlCol="0" anchor="t" anchorCtr="0" compatLnSpc="1">
            <a:prstTxWarp prst="textNoShape">
              <a:avLst/>
            </a:prstTxWarp>
          </a:bodyPr>
          <a:lstStyle/>
          <a:p>
            <a:pPr algn="ctr" defTabSz="914099"/>
            <a:r>
              <a:rPr lang="en-US" sz="2000" b="1" dirty="0" smtClean="0">
                <a:solidFill>
                  <a:schemeClr val="bg1"/>
                </a:solidFill>
                <a:effectLst>
                  <a:outerShdw blurRad="38100" dist="38100" dir="2700000" algn="tl">
                    <a:srgbClr val="000000">
                      <a:alpha val="43137"/>
                    </a:srgbClr>
                  </a:outerShdw>
                </a:effectLst>
                <a:latin typeface="Calibri" pitchFamily="34" charset="0"/>
              </a:rPr>
              <a:t>On-Premise ESB</a:t>
            </a:r>
          </a:p>
        </p:txBody>
      </p:sp>
      <p:grpSp>
        <p:nvGrpSpPr>
          <p:cNvPr id="14" name="Group 18"/>
          <p:cNvGrpSpPr/>
          <p:nvPr/>
        </p:nvGrpSpPr>
        <p:grpSpPr>
          <a:xfrm>
            <a:off x="3781697" y="4974767"/>
            <a:ext cx="2116183" cy="587833"/>
            <a:chOff x="431074" y="2198910"/>
            <a:chExt cx="8464732" cy="2316480"/>
          </a:xfrm>
        </p:grpSpPr>
        <p:sp>
          <p:nvSpPr>
            <p:cNvPr id="15" name="Rounded Rectangle 14"/>
            <p:cNvSpPr/>
            <p:nvPr/>
          </p:nvSpPr>
          <p:spPr bwMode="auto">
            <a:xfrm>
              <a:off x="2608216" y="2996711"/>
              <a:ext cx="6026330" cy="639113"/>
            </a:xfrm>
            <a:prstGeom prst="roundRect">
              <a:avLst>
                <a:gd name="adj" fmla="val 9033"/>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000" b="1" dirty="0" smtClean="0">
                <a:solidFill>
                  <a:srgbClr val="FFFFFF"/>
                </a:solidFill>
                <a:effectLst>
                  <a:outerShdw blurRad="38100" dist="38100" dir="2700000" algn="tl">
                    <a:srgbClr val="000000">
                      <a:alpha val="43137"/>
                    </a:srgbClr>
                  </a:outerShdw>
                </a:effectLst>
                <a:latin typeface="Calibri" pitchFamily="34" charset="0"/>
              </a:endParaRPr>
            </a:p>
          </p:txBody>
        </p:sp>
        <p:sp>
          <p:nvSpPr>
            <p:cNvPr id="16" name="Rounded Rectangle 15"/>
            <p:cNvSpPr/>
            <p:nvPr/>
          </p:nvSpPr>
          <p:spPr bwMode="auto">
            <a:xfrm>
              <a:off x="2608218" y="2404528"/>
              <a:ext cx="6035040" cy="560736"/>
            </a:xfrm>
            <a:prstGeom prst="roundRect">
              <a:avLst>
                <a:gd name="adj" fmla="val 9033"/>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000" b="1" dirty="0" smtClean="0">
                <a:solidFill>
                  <a:srgbClr val="FFFFFF"/>
                </a:solidFill>
                <a:effectLst>
                  <a:outerShdw blurRad="38100" dist="38100" dir="2700000" algn="tl">
                    <a:srgbClr val="000000">
                      <a:alpha val="43137"/>
                    </a:srgbClr>
                  </a:outerShdw>
                </a:effectLst>
                <a:latin typeface="Calibri" pitchFamily="34" charset="0"/>
              </a:endParaRPr>
            </a:p>
          </p:txBody>
        </p:sp>
        <p:sp>
          <p:nvSpPr>
            <p:cNvPr id="17" name="Rounded Rectangle 16"/>
            <p:cNvSpPr/>
            <p:nvPr/>
          </p:nvSpPr>
          <p:spPr bwMode="auto">
            <a:xfrm>
              <a:off x="666215" y="2387112"/>
              <a:ext cx="1767840" cy="1901855"/>
            </a:xfrm>
            <a:prstGeom prst="roundRect">
              <a:avLst>
                <a:gd name="adj" fmla="val 5982"/>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000" b="1" dirty="0" smtClean="0">
                <a:solidFill>
                  <a:srgbClr val="FFFFFF"/>
                </a:solidFill>
                <a:effectLst>
                  <a:outerShdw blurRad="38100" dist="38100" dir="2700000" algn="tl">
                    <a:srgbClr val="000000">
                      <a:alpha val="43137"/>
                    </a:srgbClr>
                  </a:outerShdw>
                </a:effectLst>
                <a:latin typeface="Calibri" pitchFamily="34" charset="0"/>
              </a:endParaRPr>
            </a:p>
          </p:txBody>
        </p:sp>
        <p:sp>
          <p:nvSpPr>
            <p:cNvPr id="18" name="Rounded Rectangle 17"/>
            <p:cNvSpPr/>
            <p:nvPr/>
          </p:nvSpPr>
          <p:spPr bwMode="auto">
            <a:xfrm>
              <a:off x="2608217" y="3658564"/>
              <a:ext cx="6017624" cy="665239"/>
            </a:xfrm>
            <a:prstGeom prst="roundRect">
              <a:avLst>
                <a:gd name="adj" fmla="val 9033"/>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000" b="1" dirty="0" smtClean="0">
                <a:solidFill>
                  <a:srgbClr val="FFFFFF"/>
                </a:solidFill>
                <a:effectLst>
                  <a:outerShdw blurRad="38100" dist="38100" dir="2700000" algn="tl">
                    <a:srgbClr val="000000">
                      <a:alpha val="43137"/>
                    </a:srgbClr>
                  </a:outerShdw>
                </a:effectLst>
                <a:latin typeface="Calibri" pitchFamily="34" charset="0"/>
              </a:endParaRPr>
            </a:p>
          </p:txBody>
        </p:sp>
        <p:sp>
          <p:nvSpPr>
            <p:cNvPr id="19" name="Rounded Rectangle 18"/>
            <p:cNvSpPr/>
            <p:nvPr/>
          </p:nvSpPr>
          <p:spPr bwMode="auto">
            <a:xfrm>
              <a:off x="431074" y="2198910"/>
              <a:ext cx="8464732" cy="2316480"/>
            </a:xfrm>
            <a:prstGeom prst="roundRect">
              <a:avLst/>
            </a:prstGeom>
            <a:noFill/>
            <a:ln w="38100">
              <a:solidFill>
                <a:schemeClr val="tx1">
                  <a:lumMod val="75000"/>
                </a:schemeClr>
              </a:solidFill>
              <a:prstDash val="sysDash"/>
              <a:headEnd type="none" w="med" len="med"/>
              <a:tailEnd type="none" w="med" len="med"/>
            </a:ln>
            <a:scene3d>
              <a:camera prst="orthographicFront" fov="0">
                <a:rot lat="0" lon="0" rev="0"/>
              </a:camera>
              <a:lightRig rig="glow" dir="t">
                <a:rot lat="0" lon="0" rev="6360000"/>
              </a:lightRig>
            </a:scene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000" b="1" dirty="0" smtClean="0">
                <a:solidFill>
                  <a:srgbClr val="FFFFFF"/>
                </a:solidFill>
                <a:effectLst>
                  <a:outerShdw blurRad="38100" dist="38100" dir="2700000" algn="tl">
                    <a:srgbClr val="000000">
                      <a:alpha val="43137"/>
                    </a:srgbClr>
                  </a:outerShdw>
                </a:effectLst>
                <a:latin typeface="Calibri" pitchFamily="34" charset="0"/>
              </a:endParaRPr>
            </a:p>
          </p:txBody>
        </p:sp>
      </p:grpSp>
      <p:sp>
        <p:nvSpPr>
          <p:cNvPr id="20" name="Rectangle 19"/>
          <p:cNvSpPr/>
          <p:nvPr/>
        </p:nvSpPr>
        <p:spPr>
          <a:xfrm>
            <a:off x="4532102" y="5049296"/>
            <a:ext cx="573298" cy="400110"/>
          </a:xfrm>
          <a:prstGeom prst="rect">
            <a:avLst/>
          </a:prstGeom>
          <a:effectLst>
            <a:glow rad="63500">
              <a:schemeClr val="accent2">
                <a:satMod val="175000"/>
                <a:alpha val="40000"/>
              </a:schemeClr>
            </a:glow>
            <a:outerShdw blurRad="50800" dist="38100" dir="2700000" algn="tl" rotWithShape="0">
              <a:prstClr val="black">
                <a:alpha val="40000"/>
              </a:prstClr>
            </a:outerShdw>
          </a:effectLst>
        </p:spPr>
        <p:txBody>
          <a:bodyPr wrap="none">
            <a:spAutoFit/>
          </a:bodyPr>
          <a:lstStyle/>
          <a:p>
            <a:r>
              <a:rPr lang="en-US" sz="2000" b="1" dirty="0" smtClean="0">
                <a:effectLst>
                  <a:outerShdw blurRad="38100" dist="38100" dir="2700000" algn="tl">
                    <a:srgbClr val="000000">
                      <a:alpha val="43137"/>
                    </a:srgbClr>
                  </a:outerShdw>
                </a:effectLst>
                <a:latin typeface="Calibri" pitchFamily="34" charset="0"/>
              </a:rPr>
              <a:t>ESB</a:t>
            </a:r>
            <a:endParaRPr lang="en-US" sz="2000" b="1" dirty="0"/>
          </a:p>
        </p:txBody>
      </p:sp>
      <p:grpSp>
        <p:nvGrpSpPr>
          <p:cNvPr id="21" name="Group 20"/>
          <p:cNvGrpSpPr/>
          <p:nvPr/>
        </p:nvGrpSpPr>
        <p:grpSpPr>
          <a:xfrm>
            <a:off x="6244699" y="5029200"/>
            <a:ext cx="2489998" cy="1324066"/>
            <a:chOff x="6273002" y="5029200"/>
            <a:chExt cx="1804198" cy="1324066"/>
          </a:xfrm>
        </p:grpSpPr>
        <p:sp>
          <p:nvSpPr>
            <p:cNvPr id="22" name="Rounded Rectangle 21"/>
            <p:cNvSpPr/>
            <p:nvPr/>
          </p:nvSpPr>
          <p:spPr bwMode="auto">
            <a:xfrm>
              <a:off x="6273002" y="5039219"/>
              <a:ext cx="859537" cy="617336"/>
            </a:xfrm>
            <a:prstGeom prst="roundRect">
              <a:avLst>
                <a:gd name="adj" fmla="val 9033"/>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000" b="1" dirty="0" smtClean="0">
                <a:solidFill>
                  <a:srgbClr val="FFFFFF"/>
                </a:solidFill>
                <a:effectLst>
                  <a:outerShdw blurRad="38100" dist="38100" dir="2700000" algn="tl">
                    <a:srgbClr val="000000">
                      <a:alpha val="43137"/>
                    </a:srgbClr>
                  </a:outerShdw>
                </a:effectLst>
                <a:latin typeface="Calibri" pitchFamily="34" charset="0"/>
              </a:endParaRPr>
            </a:p>
          </p:txBody>
        </p:sp>
        <p:sp>
          <p:nvSpPr>
            <p:cNvPr id="23" name="Rounded Rectangle 22"/>
            <p:cNvSpPr/>
            <p:nvPr/>
          </p:nvSpPr>
          <p:spPr bwMode="auto">
            <a:xfrm>
              <a:off x="7213316" y="5029200"/>
              <a:ext cx="859537" cy="618646"/>
            </a:xfrm>
            <a:prstGeom prst="roundRect">
              <a:avLst>
                <a:gd name="adj" fmla="val 9033"/>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000" b="1" dirty="0" smtClean="0">
                <a:solidFill>
                  <a:srgbClr val="FFFFFF"/>
                </a:solidFill>
                <a:effectLst>
                  <a:outerShdw blurRad="38100" dist="38100" dir="2700000" algn="tl">
                    <a:srgbClr val="000000">
                      <a:alpha val="43137"/>
                    </a:srgbClr>
                  </a:outerShdw>
                </a:effectLst>
                <a:latin typeface="Calibri" pitchFamily="34" charset="0"/>
              </a:endParaRPr>
            </a:p>
          </p:txBody>
        </p:sp>
        <p:sp>
          <p:nvSpPr>
            <p:cNvPr id="24" name="Rounded Rectangle 23"/>
            <p:cNvSpPr/>
            <p:nvPr/>
          </p:nvSpPr>
          <p:spPr bwMode="auto">
            <a:xfrm>
              <a:off x="7217663" y="5730267"/>
              <a:ext cx="859537" cy="618646"/>
            </a:xfrm>
            <a:prstGeom prst="roundRect">
              <a:avLst>
                <a:gd name="adj" fmla="val 9033"/>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000" b="1" dirty="0" smtClean="0">
                <a:solidFill>
                  <a:srgbClr val="FFFFFF"/>
                </a:solidFill>
                <a:effectLst>
                  <a:outerShdw blurRad="38100" dist="38100" dir="2700000" algn="tl">
                    <a:srgbClr val="000000">
                      <a:alpha val="43137"/>
                    </a:srgbClr>
                  </a:outerShdw>
                </a:effectLst>
                <a:latin typeface="Calibri" pitchFamily="34" charset="0"/>
              </a:endParaRPr>
            </a:p>
          </p:txBody>
        </p:sp>
        <p:sp>
          <p:nvSpPr>
            <p:cNvPr id="25" name="Rounded Rectangle 24"/>
            <p:cNvSpPr/>
            <p:nvPr/>
          </p:nvSpPr>
          <p:spPr bwMode="auto">
            <a:xfrm>
              <a:off x="6281491" y="5734620"/>
              <a:ext cx="859537" cy="618646"/>
            </a:xfrm>
            <a:prstGeom prst="roundRect">
              <a:avLst>
                <a:gd name="adj" fmla="val 9033"/>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000" b="1" dirty="0" smtClean="0">
                <a:solidFill>
                  <a:srgbClr val="FFFFFF"/>
                </a:solidFill>
                <a:effectLst>
                  <a:outerShdw blurRad="38100" dist="38100" dir="2700000" algn="tl">
                    <a:srgbClr val="000000">
                      <a:alpha val="43137"/>
                    </a:srgbClr>
                  </a:outerShdw>
                </a:effectLst>
                <a:latin typeface="Calibri" pitchFamily="34" charset="0"/>
              </a:endParaRPr>
            </a:p>
          </p:txBody>
        </p:sp>
      </p:grpSp>
      <p:sp>
        <p:nvSpPr>
          <p:cNvPr id="26" name="Rounded Rectangle 25"/>
          <p:cNvSpPr/>
          <p:nvPr/>
        </p:nvSpPr>
        <p:spPr bwMode="auto">
          <a:xfrm>
            <a:off x="3810000" y="5715000"/>
            <a:ext cx="990600" cy="560735"/>
          </a:xfrm>
          <a:prstGeom prst="roundRect">
            <a:avLst>
              <a:gd name="adj" fmla="val 9033"/>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000" b="1" dirty="0" smtClean="0">
              <a:solidFill>
                <a:schemeClr val="tx1"/>
              </a:solidFill>
              <a:effectLst>
                <a:outerShdw blurRad="38100" dist="38100" dir="2700000" algn="tl">
                  <a:srgbClr val="000000">
                    <a:alpha val="43137"/>
                  </a:srgbClr>
                </a:outerShdw>
              </a:effectLst>
              <a:latin typeface="Calibri" pitchFamily="34" charset="0"/>
            </a:endParaRPr>
          </a:p>
        </p:txBody>
      </p:sp>
      <p:sp>
        <p:nvSpPr>
          <p:cNvPr id="27" name="Rounded Rectangle 26"/>
          <p:cNvSpPr/>
          <p:nvPr/>
        </p:nvSpPr>
        <p:spPr bwMode="auto">
          <a:xfrm>
            <a:off x="1815938" y="5155474"/>
            <a:ext cx="1406233" cy="1098160"/>
          </a:xfrm>
          <a:prstGeom prst="roundRect">
            <a:avLst>
              <a:gd name="adj" fmla="val 9033"/>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000" b="1" dirty="0" smtClean="0">
                <a:solidFill>
                  <a:schemeClr val="tx1"/>
                </a:solidFill>
                <a:effectLst>
                  <a:outerShdw blurRad="38100" dist="38100" dir="2700000" algn="tl">
                    <a:srgbClr val="000000">
                      <a:alpha val="43137"/>
                    </a:srgbClr>
                  </a:outerShdw>
                </a:effectLst>
                <a:latin typeface="Calibri" pitchFamily="34" charset="0"/>
              </a:rPr>
              <a:t>Desktop, RIA, Web </a:t>
            </a:r>
          </a:p>
        </p:txBody>
      </p:sp>
      <p:sp>
        <p:nvSpPr>
          <p:cNvPr id="28" name="Rounded Rectangle 27"/>
          <p:cNvSpPr/>
          <p:nvPr/>
        </p:nvSpPr>
        <p:spPr bwMode="auto">
          <a:xfrm>
            <a:off x="1968338" y="5307874"/>
            <a:ext cx="1406233" cy="1098160"/>
          </a:xfrm>
          <a:prstGeom prst="roundRect">
            <a:avLst>
              <a:gd name="adj" fmla="val 9033"/>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000" b="1" dirty="0" smtClean="0">
                <a:solidFill>
                  <a:schemeClr val="tx1"/>
                </a:solidFill>
                <a:effectLst>
                  <a:outerShdw blurRad="38100" dist="38100" dir="2700000" algn="tl">
                    <a:srgbClr val="000000">
                      <a:alpha val="43137"/>
                    </a:srgbClr>
                  </a:outerShdw>
                </a:effectLst>
                <a:latin typeface="Calibri" pitchFamily="34" charset="0"/>
              </a:rPr>
              <a:t>Desktop, RIA, &amp; Web </a:t>
            </a:r>
          </a:p>
        </p:txBody>
      </p:sp>
      <p:sp>
        <p:nvSpPr>
          <p:cNvPr id="29" name="Rounded Rectangle 28"/>
          <p:cNvSpPr/>
          <p:nvPr/>
        </p:nvSpPr>
        <p:spPr bwMode="auto">
          <a:xfrm>
            <a:off x="4876800" y="5715000"/>
            <a:ext cx="988424" cy="560735"/>
          </a:xfrm>
          <a:prstGeom prst="roundRect">
            <a:avLst>
              <a:gd name="adj" fmla="val 9033"/>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000" b="1" dirty="0" smtClean="0">
              <a:solidFill>
                <a:schemeClr val="tx1"/>
              </a:solidFill>
              <a:effectLst>
                <a:outerShdw blurRad="38100" dist="38100" dir="2700000" algn="tl">
                  <a:srgbClr val="000000">
                    <a:alpha val="43137"/>
                  </a:srgbClr>
                </a:outerShdw>
              </a:effectLst>
              <a:latin typeface="Calibri" pitchFamily="34" charset="0"/>
            </a:endParaRPr>
          </a:p>
        </p:txBody>
      </p:sp>
      <p:sp>
        <p:nvSpPr>
          <p:cNvPr id="30" name="Rounded Rectangle 29"/>
          <p:cNvSpPr/>
          <p:nvPr/>
        </p:nvSpPr>
        <p:spPr bwMode="auto">
          <a:xfrm>
            <a:off x="228600" y="4532811"/>
            <a:ext cx="1295400" cy="1989904"/>
          </a:xfrm>
          <a:prstGeom prst="roundRect">
            <a:avLst>
              <a:gd name="adj" fmla="val 15018"/>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91436" tIns="45718" rIns="91436" bIns="45718" numCol="1" rtlCol="0" anchor="t" anchorCtr="0" compatLnSpc="1">
            <a:prstTxWarp prst="textNoShape">
              <a:avLst/>
            </a:prstTxWarp>
          </a:bodyPr>
          <a:lstStyle/>
          <a:p>
            <a:pPr algn="ctr" defTabSz="914099"/>
            <a:r>
              <a:rPr lang="en-US" sz="2000" b="1" dirty="0" smtClean="0">
                <a:solidFill>
                  <a:schemeClr val="bg1"/>
                </a:solidFill>
                <a:effectLst>
                  <a:outerShdw blurRad="38100" dist="38100" dir="2700000" algn="tl">
                    <a:srgbClr val="000000">
                      <a:alpha val="43137"/>
                    </a:srgbClr>
                  </a:outerShdw>
                </a:effectLst>
                <a:latin typeface="Calibri" pitchFamily="34" charset="0"/>
              </a:rPr>
              <a:t>Your Services</a:t>
            </a:r>
          </a:p>
        </p:txBody>
      </p:sp>
      <p:sp>
        <p:nvSpPr>
          <p:cNvPr id="32" name="Rounded Rectangle 31"/>
          <p:cNvSpPr/>
          <p:nvPr/>
        </p:nvSpPr>
        <p:spPr bwMode="auto">
          <a:xfrm>
            <a:off x="381001" y="5257800"/>
            <a:ext cx="990600" cy="533400"/>
          </a:xfrm>
          <a:prstGeom prst="roundRect">
            <a:avLst>
              <a:gd name="adj" fmla="val 9033"/>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000" b="1" dirty="0" smtClean="0">
              <a:solidFill>
                <a:schemeClr val="tx1"/>
              </a:solidFill>
              <a:effectLst>
                <a:outerShdw blurRad="38100" dist="38100" dir="2700000" algn="tl">
                  <a:srgbClr val="000000">
                    <a:alpha val="43137"/>
                  </a:srgbClr>
                </a:outerShdw>
              </a:effectLst>
              <a:latin typeface="Calibri" pitchFamily="34" charset="0"/>
            </a:endParaRPr>
          </a:p>
        </p:txBody>
      </p:sp>
      <p:sp>
        <p:nvSpPr>
          <p:cNvPr id="33" name="Rounded Rectangle 32"/>
          <p:cNvSpPr/>
          <p:nvPr/>
        </p:nvSpPr>
        <p:spPr bwMode="auto">
          <a:xfrm>
            <a:off x="381000" y="5867400"/>
            <a:ext cx="990600" cy="533400"/>
          </a:xfrm>
          <a:prstGeom prst="roundRect">
            <a:avLst>
              <a:gd name="adj" fmla="val 9033"/>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000" b="1" dirty="0" smtClean="0">
              <a:solidFill>
                <a:schemeClr val="tx1"/>
              </a:solidFill>
              <a:effectLst>
                <a:outerShdw blurRad="38100" dist="38100" dir="2700000" algn="tl">
                  <a:srgbClr val="000000">
                    <a:alpha val="43137"/>
                  </a:srgbClr>
                </a:outerShdw>
              </a:effectLst>
              <a:latin typeface="Calibri" pitchFamily="34" charset="0"/>
            </a:endParaRPr>
          </a:p>
        </p:txBody>
      </p:sp>
      <p:cxnSp>
        <p:nvCxnSpPr>
          <p:cNvPr id="31" name="Straight Arrow Connector 30"/>
          <p:cNvCxnSpPr/>
          <p:nvPr/>
        </p:nvCxnSpPr>
        <p:spPr>
          <a:xfrm rot="5400000" flipH="1" flipV="1">
            <a:off x="191294" y="4076700"/>
            <a:ext cx="990600" cy="1588"/>
          </a:xfrm>
          <a:prstGeom prst="straightConnector1">
            <a:avLst/>
          </a:prstGeom>
          <a:ln w="57150">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rot="5400000" flipH="1" flipV="1">
            <a:off x="723900" y="4075906"/>
            <a:ext cx="990600" cy="1588"/>
          </a:xfrm>
          <a:prstGeom prst="straightConnector1">
            <a:avLst/>
          </a:prstGeom>
          <a:ln w="57150">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5400000" flipH="1" flipV="1">
            <a:off x="1866900" y="4075112"/>
            <a:ext cx="990600" cy="1588"/>
          </a:xfrm>
          <a:prstGeom prst="straightConnector1">
            <a:avLst/>
          </a:prstGeom>
          <a:ln w="57150">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rot="5400000" flipH="1" flipV="1">
            <a:off x="2399506" y="4074318"/>
            <a:ext cx="990600" cy="1588"/>
          </a:xfrm>
          <a:prstGeom prst="straightConnector1">
            <a:avLst/>
          </a:prstGeom>
          <a:ln w="57150">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rot="5400000" flipH="1" flipV="1">
            <a:off x="3468688" y="4078288"/>
            <a:ext cx="990600" cy="1588"/>
          </a:xfrm>
          <a:prstGeom prst="straightConnector1">
            <a:avLst/>
          </a:prstGeom>
          <a:ln w="57150">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rot="5400000" flipH="1" flipV="1">
            <a:off x="4001294" y="4077494"/>
            <a:ext cx="990600" cy="1588"/>
          </a:xfrm>
          <a:prstGeom prst="straightConnector1">
            <a:avLst/>
          </a:prstGeom>
          <a:ln w="57150">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rot="5400000" flipH="1" flipV="1">
            <a:off x="4533900" y="4076700"/>
            <a:ext cx="990600" cy="1588"/>
          </a:xfrm>
          <a:prstGeom prst="straightConnector1">
            <a:avLst/>
          </a:prstGeom>
          <a:ln w="57150">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rot="5400000" flipH="1" flipV="1">
            <a:off x="5066506" y="4075906"/>
            <a:ext cx="990600" cy="1588"/>
          </a:xfrm>
          <a:prstGeom prst="straightConnector1">
            <a:avLst/>
          </a:prstGeom>
          <a:ln w="57150">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rot="5400000" flipH="1" flipV="1">
            <a:off x="6135688" y="4079876"/>
            <a:ext cx="990600" cy="1588"/>
          </a:xfrm>
          <a:prstGeom prst="straightConnector1">
            <a:avLst/>
          </a:prstGeom>
          <a:ln w="57150">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rot="5400000" flipH="1" flipV="1">
            <a:off x="6668294" y="4079082"/>
            <a:ext cx="990600" cy="1588"/>
          </a:xfrm>
          <a:prstGeom prst="straightConnector1">
            <a:avLst/>
          </a:prstGeom>
          <a:ln w="57150">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rot="5400000" flipH="1" flipV="1">
            <a:off x="7200900" y="4078288"/>
            <a:ext cx="990600" cy="1588"/>
          </a:xfrm>
          <a:prstGeom prst="straightConnector1">
            <a:avLst/>
          </a:prstGeom>
          <a:ln w="57150">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rot="5400000" flipH="1" flipV="1">
            <a:off x="7733506" y="4077494"/>
            <a:ext cx="990600" cy="1588"/>
          </a:xfrm>
          <a:prstGeom prst="straightConnector1">
            <a:avLst/>
          </a:prstGeom>
          <a:ln w="57150">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rot="5400000" flipH="1" flipV="1">
            <a:off x="4152106" y="5676106"/>
            <a:ext cx="228600" cy="1588"/>
          </a:xfrm>
          <a:prstGeom prst="straightConnector1">
            <a:avLst/>
          </a:prstGeom>
          <a:ln w="57150">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rot="5400000" flipH="1" flipV="1">
            <a:off x="5218906" y="5676106"/>
            <a:ext cx="228600" cy="1588"/>
          </a:xfrm>
          <a:prstGeom prst="straightConnector1">
            <a:avLst/>
          </a:prstGeom>
          <a:ln w="57150">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rot="5400000" flipH="1" flipV="1">
            <a:off x="2095500" y="1866900"/>
            <a:ext cx="533400" cy="1588"/>
          </a:xfrm>
          <a:prstGeom prst="straightConnector1">
            <a:avLst/>
          </a:prstGeom>
          <a:ln>
            <a:headEnd type="oval" w="med" len="med"/>
            <a:tailEnd type="oval" w="med" len="med"/>
          </a:ln>
        </p:spPr>
        <p:style>
          <a:lnRef idx="2">
            <a:schemeClr val="accent2"/>
          </a:lnRef>
          <a:fillRef idx="0">
            <a:schemeClr val="accent2"/>
          </a:fillRef>
          <a:effectRef idx="1">
            <a:schemeClr val="accent2"/>
          </a:effectRef>
          <a:fontRef idx="minor">
            <a:schemeClr val="tx1"/>
          </a:fontRef>
        </p:style>
      </p:cxnSp>
      <p:cxnSp>
        <p:nvCxnSpPr>
          <p:cNvPr id="50" name="Straight Arrow Connector 49"/>
          <p:cNvCxnSpPr/>
          <p:nvPr/>
        </p:nvCxnSpPr>
        <p:spPr>
          <a:xfrm rot="5400000" flipH="1" flipV="1">
            <a:off x="2705894" y="1866106"/>
            <a:ext cx="533400" cy="1588"/>
          </a:xfrm>
          <a:prstGeom prst="straightConnector1">
            <a:avLst/>
          </a:prstGeom>
          <a:ln>
            <a:headEnd type="oval" w="med" len="med"/>
            <a:tailEnd type="oval" w="med" len="med"/>
          </a:ln>
        </p:spPr>
        <p:style>
          <a:lnRef idx="2">
            <a:schemeClr val="accent2"/>
          </a:lnRef>
          <a:fillRef idx="0">
            <a:schemeClr val="accent2"/>
          </a:fillRef>
          <a:effectRef idx="1">
            <a:schemeClr val="accent2"/>
          </a:effectRef>
          <a:fontRef idx="minor">
            <a:schemeClr val="tx1"/>
          </a:fontRef>
        </p:style>
      </p:cxnSp>
      <p:cxnSp>
        <p:nvCxnSpPr>
          <p:cNvPr id="51" name="Straight Arrow Connector 50"/>
          <p:cNvCxnSpPr/>
          <p:nvPr/>
        </p:nvCxnSpPr>
        <p:spPr>
          <a:xfrm rot="5400000" flipH="1" flipV="1">
            <a:off x="5752306" y="1865312"/>
            <a:ext cx="533400" cy="1588"/>
          </a:xfrm>
          <a:prstGeom prst="straightConnector1">
            <a:avLst/>
          </a:prstGeom>
          <a:ln>
            <a:headEnd type="oval" w="med" len="med"/>
            <a:tailEnd type="oval" w="med" len="med"/>
          </a:ln>
        </p:spPr>
        <p:style>
          <a:lnRef idx="2">
            <a:schemeClr val="accent2"/>
          </a:lnRef>
          <a:fillRef idx="0">
            <a:schemeClr val="accent2"/>
          </a:fillRef>
          <a:effectRef idx="1">
            <a:schemeClr val="accent2"/>
          </a:effectRef>
          <a:fontRef idx="minor">
            <a:schemeClr val="tx1"/>
          </a:fontRef>
        </p:style>
      </p:cxnSp>
      <p:cxnSp>
        <p:nvCxnSpPr>
          <p:cNvPr id="52" name="Straight Arrow Connector 51"/>
          <p:cNvCxnSpPr/>
          <p:nvPr/>
        </p:nvCxnSpPr>
        <p:spPr>
          <a:xfrm rot="5400000" flipH="1" flipV="1">
            <a:off x="6592094" y="1864518"/>
            <a:ext cx="533400" cy="1588"/>
          </a:xfrm>
          <a:prstGeom prst="straightConnector1">
            <a:avLst/>
          </a:prstGeom>
          <a:ln>
            <a:headEnd type="oval" w="med" len="med"/>
            <a:tailEnd type="oval" w="med" len="med"/>
          </a:ln>
        </p:spPr>
        <p:style>
          <a:lnRef idx="2">
            <a:schemeClr val="accent2"/>
          </a:lnRef>
          <a:fillRef idx="0">
            <a:schemeClr val="accent2"/>
          </a:fillRef>
          <a:effectRef idx="1">
            <a:schemeClr val="accent2"/>
          </a:effectRef>
          <a:fontRef idx="minor">
            <a:schemeClr val="tx1"/>
          </a:fontRef>
        </p:style>
      </p:cxn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AutoShape 77"/>
          <p:cNvSpPr>
            <a:spLocks noChangeArrowheads="1"/>
          </p:cNvSpPr>
          <p:nvPr/>
        </p:nvSpPr>
        <p:spPr bwMode="auto">
          <a:xfrm>
            <a:off x="7162800" y="3906296"/>
            <a:ext cx="1484698" cy="847782"/>
          </a:xfrm>
          <a:prstGeom prst="roundRect">
            <a:avLst>
              <a:gd name="adj" fmla="val 16667"/>
            </a:avLst>
          </a:prstGeom>
          <a:ln>
            <a:headEnd/>
            <a:tailEn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rPr>
              <a:t>Receiver</a:t>
            </a:r>
            <a:endParaRPr kumimoji="0" lang="en-US" sz="2400" b="1" i="0" u="none" strike="noStrike" cap="none" normalizeH="0" baseline="0" dirty="0" smtClean="0">
              <a:ln>
                <a:noFill/>
              </a:ln>
              <a:solidFill>
                <a:schemeClr val="bg1"/>
              </a:solidFill>
              <a:effectLst/>
              <a:latin typeface="Arial" pitchFamily="34" charset="0"/>
              <a:cs typeface="Arial" pitchFamily="34" charset="0"/>
            </a:endParaRPr>
          </a:p>
        </p:txBody>
      </p:sp>
      <p:grpSp>
        <p:nvGrpSpPr>
          <p:cNvPr id="2" name="Group 17"/>
          <p:cNvGrpSpPr/>
          <p:nvPr/>
        </p:nvGrpSpPr>
        <p:grpSpPr>
          <a:xfrm>
            <a:off x="3048000" y="1518276"/>
            <a:ext cx="2896396" cy="5187324"/>
            <a:chOff x="3048000" y="1143796"/>
            <a:chExt cx="2896396" cy="5187324"/>
          </a:xfrm>
        </p:grpSpPr>
        <p:cxnSp>
          <p:nvCxnSpPr>
            <p:cNvPr id="20" name="Straight Connector 19"/>
            <p:cNvCxnSpPr/>
            <p:nvPr/>
          </p:nvCxnSpPr>
          <p:spPr>
            <a:xfrm rot="5400000">
              <a:off x="454737" y="3737059"/>
              <a:ext cx="5187324" cy="797"/>
            </a:xfrm>
            <a:prstGeom prst="line">
              <a:avLst/>
            </a:prstGeom>
            <a:ln>
              <a:solidFill>
                <a:schemeClr val="bg1">
                  <a:lumMod val="75000"/>
                </a:schemeClr>
              </a:solidFill>
              <a:prstDash val="dash"/>
            </a:ln>
          </p:spPr>
          <p:style>
            <a:lnRef idx="2">
              <a:schemeClr val="dk1"/>
            </a:lnRef>
            <a:fillRef idx="0">
              <a:schemeClr val="dk1"/>
            </a:fillRef>
            <a:effectRef idx="1">
              <a:schemeClr val="dk1"/>
            </a:effectRef>
            <a:fontRef idx="minor">
              <a:schemeClr val="tx1"/>
            </a:fontRef>
          </p:style>
        </p:cxnSp>
        <p:cxnSp>
          <p:nvCxnSpPr>
            <p:cNvPr id="22" name="Straight Connector 21"/>
            <p:cNvCxnSpPr/>
            <p:nvPr/>
          </p:nvCxnSpPr>
          <p:spPr>
            <a:xfrm rot="5400000">
              <a:off x="3350336" y="3737059"/>
              <a:ext cx="5187324" cy="797"/>
            </a:xfrm>
            <a:prstGeom prst="line">
              <a:avLst/>
            </a:prstGeom>
            <a:ln>
              <a:solidFill>
                <a:schemeClr val="bg1">
                  <a:lumMod val="75000"/>
                </a:schemeClr>
              </a:solidFill>
              <a:prstDash val="dash"/>
            </a:ln>
          </p:spPr>
          <p:style>
            <a:lnRef idx="2">
              <a:schemeClr val="dk1"/>
            </a:lnRef>
            <a:fillRef idx="0">
              <a:schemeClr val="dk1"/>
            </a:fillRef>
            <a:effectRef idx="1">
              <a:schemeClr val="dk1"/>
            </a:effectRef>
            <a:fontRef idx="minor">
              <a:schemeClr val="tx1"/>
            </a:fontRef>
          </p:style>
        </p:cxnSp>
      </p:grpSp>
      <p:sp>
        <p:nvSpPr>
          <p:cNvPr id="6" name="Rectangle 5"/>
          <p:cNvSpPr/>
          <p:nvPr/>
        </p:nvSpPr>
        <p:spPr>
          <a:xfrm>
            <a:off x="3962400" y="1066800"/>
            <a:ext cx="1371600" cy="9906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dirty="0" smtClean="0"/>
              <a:t>Access Control</a:t>
            </a:r>
            <a:br>
              <a:rPr lang="en-US" b="1" dirty="0" smtClean="0"/>
            </a:br>
            <a:r>
              <a:rPr lang="en-US" b="1" dirty="0" smtClean="0"/>
              <a:t>STS</a:t>
            </a:r>
            <a:endParaRPr lang="en-US" b="1" dirty="0"/>
          </a:p>
        </p:txBody>
      </p:sp>
      <p:sp>
        <p:nvSpPr>
          <p:cNvPr id="24" name="Rectangle 23"/>
          <p:cNvSpPr/>
          <p:nvPr/>
        </p:nvSpPr>
        <p:spPr>
          <a:xfrm>
            <a:off x="3962400" y="3810000"/>
            <a:ext cx="1371600" cy="990600"/>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nchorCtr="0"/>
          <a:lstStyle/>
          <a:p>
            <a:pPr algn="ctr"/>
            <a:r>
              <a:rPr lang="en-US" b="1" dirty="0" smtClean="0">
                <a:solidFill>
                  <a:schemeClr val="bg1"/>
                </a:solidFill>
              </a:rPr>
              <a:t>Service Bus</a:t>
            </a:r>
            <a:br>
              <a:rPr lang="en-US" b="1" dirty="0" smtClean="0">
                <a:solidFill>
                  <a:schemeClr val="bg1"/>
                </a:solidFill>
              </a:rPr>
            </a:br>
            <a:r>
              <a:rPr lang="en-US" b="1" dirty="0" smtClean="0">
                <a:solidFill>
                  <a:schemeClr val="bg1"/>
                </a:solidFill>
              </a:rPr>
              <a:t>Relay</a:t>
            </a:r>
            <a:endParaRPr lang="en-US" b="1" dirty="0">
              <a:solidFill>
                <a:schemeClr val="bg1"/>
              </a:solidFill>
            </a:endParaRPr>
          </a:p>
        </p:txBody>
      </p:sp>
      <p:sp>
        <p:nvSpPr>
          <p:cNvPr id="34" name="Oval 33"/>
          <p:cNvSpPr/>
          <p:nvPr/>
        </p:nvSpPr>
        <p:spPr>
          <a:xfrm>
            <a:off x="5217112" y="4182122"/>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58" name="Shape 57"/>
          <p:cNvCxnSpPr>
            <a:stCxn id="35" idx="5"/>
            <a:endCxn id="71" idx="0"/>
          </p:cNvCxnSpPr>
          <p:nvPr/>
        </p:nvCxnSpPr>
        <p:spPr>
          <a:xfrm rot="16200000" flipH="1">
            <a:off x="5459990" y="1461136"/>
            <a:ext cx="1741133" cy="3149186"/>
          </a:xfrm>
          <a:prstGeom prst="curvedConnector3">
            <a:avLst>
              <a:gd name="adj1" fmla="val 50000"/>
            </a:avLst>
          </a:prstGeom>
          <a:ln w="50800" cmpd="dbl">
            <a:solidFill>
              <a:srgbClr val="FFFF00"/>
            </a:solidFill>
            <a:headEnd type="triangle" w="med" len="med"/>
            <a:tailEnd type="triangle" w="med" len="med"/>
          </a:ln>
        </p:spPr>
        <p:style>
          <a:lnRef idx="2">
            <a:schemeClr val="accent6"/>
          </a:lnRef>
          <a:fillRef idx="0">
            <a:schemeClr val="accent6"/>
          </a:fillRef>
          <a:effectRef idx="1">
            <a:schemeClr val="accent6"/>
          </a:effectRef>
          <a:fontRef idx="minor">
            <a:schemeClr val="tx1"/>
          </a:fontRef>
        </p:style>
      </p:cxnSp>
      <p:sp>
        <p:nvSpPr>
          <p:cNvPr id="33" name="TextBox 32"/>
          <p:cNvSpPr txBox="1"/>
          <p:nvPr/>
        </p:nvSpPr>
        <p:spPr>
          <a:xfrm>
            <a:off x="5715000" y="1170801"/>
            <a:ext cx="1295400" cy="276999"/>
          </a:xfrm>
          <a:prstGeom prst="rect">
            <a:avLst/>
          </a:prstGeom>
          <a:noFill/>
        </p:spPr>
        <p:txBody>
          <a:bodyPr wrap="square" rtlCol="0">
            <a:spAutoFit/>
          </a:bodyPr>
          <a:lstStyle/>
          <a:p>
            <a:pPr algn="ctr"/>
            <a:r>
              <a:rPr lang="en-US" sz="1200" dirty="0" smtClean="0"/>
              <a:t>RST/RSTR</a:t>
            </a:r>
            <a:endParaRPr lang="en-US" sz="1200" dirty="0"/>
          </a:p>
        </p:txBody>
      </p:sp>
      <p:sp>
        <p:nvSpPr>
          <p:cNvPr id="35" name="Oval 34"/>
          <p:cNvSpPr/>
          <p:nvPr/>
        </p:nvSpPr>
        <p:spPr>
          <a:xfrm>
            <a:off x="4495800" y="1905000"/>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49" name="Rectangle 48"/>
          <p:cNvSpPr/>
          <p:nvPr/>
        </p:nvSpPr>
        <p:spPr>
          <a:xfrm>
            <a:off x="5791200" y="3581400"/>
            <a:ext cx="838200" cy="533400"/>
          </a:xfrm>
          <a:prstGeom prst="rect">
            <a:avLst/>
          </a:prstGeom>
          <a:solidFill>
            <a:srgbClr val="FFFF99"/>
          </a:solidFill>
        </p:spPr>
        <p:style>
          <a:lnRef idx="1">
            <a:schemeClr val="accent2"/>
          </a:lnRef>
          <a:fillRef idx="2">
            <a:schemeClr val="accent2"/>
          </a:fillRef>
          <a:effectRef idx="1">
            <a:schemeClr val="accent2"/>
          </a:effectRef>
          <a:fontRef idx="minor">
            <a:schemeClr val="dk1"/>
          </a:fontRef>
        </p:style>
        <p:txBody>
          <a:bodyPr rtlCol="0" anchor="t"/>
          <a:lstStyle/>
          <a:p>
            <a:pPr algn="ctr"/>
            <a:endParaRPr lang="en-US" sz="1400" dirty="0"/>
          </a:p>
        </p:txBody>
      </p:sp>
      <p:cxnSp>
        <p:nvCxnSpPr>
          <p:cNvPr id="59" name="Straight Arrow Connector 58"/>
          <p:cNvCxnSpPr/>
          <p:nvPr/>
        </p:nvCxnSpPr>
        <p:spPr>
          <a:xfrm>
            <a:off x="5638800" y="2286000"/>
            <a:ext cx="1600200" cy="609600"/>
          </a:xfrm>
          <a:prstGeom prst="straightConnector1">
            <a:avLst/>
          </a:prstGeom>
          <a:ln>
            <a:headEnd type="none" w="med" len="med"/>
            <a:tailEnd type="triangle" w="med" len="med"/>
          </a:ln>
        </p:spPr>
        <p:style>
          <a:lnRef idx="2">
            <a:schemeClr val="accent2">
              <a:shade val="50000"/>
            </a:schemeClr>
          </a:lnRef>
          <a:fillRef idx="1">
            <a:schemeClr val="accent2"/>
          </a:fillRef>
          <a:effectRef idx="0">
            <a:schemeClr val="accent2"/>
          </a:effectRef>
          <a:fontRef idx="minor">
            <a:schemeClr val="lt1"/>
          </a:fontRef>
        </p:style>
      </p:cxnSp>
      <p:sp>
        <p:nvSpPr>
          <p:cNvPr id="60" name="Hexagon 59"/>
          <p:cNvSpPr/>
          <p:nvPr/>
        </p:nvSpPr>
        <p:spPr>
          <a:xfrm>
            <a:off x="6248400" y="2438400"/>
            <a:ext cx="457200" cy="381000"/>
          </a:xfrm>
          <a:prstGeom prst="hexagon">
            <a:avLst/>
          </a:prstGeom>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p>
            <a:pPr algn="ctr"/>
            <a:r>
              <a:rPr lang="en-US" sz="1400" dirty="0" smtClean="0"/>
              <a:t>Ac</a:t>
            </a:r>
            <a:br>
              <a:rPr lang="en-US" sz="1400" dirty="0" smtClean="0"/>
            </a:br>
            <a:r>
              <a:rPr lang="en-US" sz="1400" dirty="0" err="1" smtClean="0"/>
              <a:t>Tk</a:t>
            </a:r>
            <a:endParaRPr lang="en-US" sz="1400" dirty="0"/>
          </a:p>
        </p:txBody>
      </p:sp>
      <p:cxnSp>
        <p:nvCxnSpPr>
          <p:cNvPr id="66" name="Straight Arrow Connector 65"/>
          <p:cNvCxnSpPr/>
          <p:nvPr/>
        </p:nvCxnSpPr>
        <p:spPr>
          <a:xfrm rot="10800000">
            <a:off x="5562600" y="3886200"/>
            <a:ext cx="1295400" cy="1588"/>
          </a:xfrm>
          <a:prstGeom prst="straightConnector1">
            <a:avLst/>
          </a:prstGeom>
          <a:ln>
            <a:headEnd type="none" w="med" len="med"/>
            <a:tailEnd type="triangle" w="med" len="med"/>
          </a:ln>
        </p:spPr>
        <p:style>
          <a:lnRef idx="2">
            <a:schemeClr val="accent2">
              <a:shade val="50000"/>
            </a:schemeClr>
          </a:lnRef>
          <a:fillRef idx="1">
            <a:schemeClr val="accent2"/>
          </a:fillRef>
          <a:effectRef idx="0">
            <a:schemeClr val="accent2"/>
          </a:effectRef>
          <a:fontRef idx="minor">
            <a:schemeClr val="lt1"/>
          </a:fontRef>
        </p:style>
      </p:cxnSp>
      <p:sp>
        <p:nvSpPr>
          <p:cNvPr id="50" name="Rectangle 49"/>
          <p:cNvSpPr/>
          <p:nvPr/>
        </p:nvSpPr>
        <p:spPr>
          <a:xfrm>
            <a:off x="5867400" y="3657600"/>
            <a:ext cx="685800" cy="381000"/>
          </a:xfrm>
          <a:prstGeom prst="rect">
            <a:avLst/>
          </a:prstGeom>
        </p:spPr>
        <p:style>
          <a:lnRef idx="1">
            <a:schemeClr val="accent6"/>
          </a:lnRef>
          <a:fillRef idx="2">
            <a:schemeClr val="accent6"/>
          </a:fillRef>
          <a:effectRef idx="1">
            <a:schemeClr val="accent6"/>
          </a:effectRef>
          <a:fontRef idx="minor">
            <a:schemeClr val="dk1"/>
          </a:fontRef>
        </p:style>
        <p:txBody>
          <a:bodyPr lIns="0" tIns="0" rIns="0" bIns="0" rtlCol="0" anchor="ctr"/>
          <a:lstStyle/>
          <a:p>
            <a:pPr algn="ctr"/>
            <a:r>
              <a:rPr lang="en-US" sz="1000" dirty="0" smtClean="0"/>
              <a:t>Token Header</a:t>
            </a:r>
            <a:endParaRPr lang="en-US" sz="1000" dirty="0"/>
          </a:p>
        </p:txBody>
      </p:sp>
      <p:sp>
        <p:nvSpPr>
          <p:cNvPr id="73" name="Hexagon 72"/>
          <p:cNvSpPr/>
          <p:nvPr/>
        </p:nvSpPr>
        <p:spPr>
          <a:xfrm>
            <a:off x="6858000" y="3733800"/>
            <a:ext cx="457200" cy="381000"/>
          </a:xfrm>
          <a:prstGeom prst="hexagon">
            <a:avLst/>
          </a:prstGeom>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p>
            <a:pPr algn="ctr"/>
            <a:r>
              <a:rPr lang="en-US" sz="1400" dirty="0" smtClean="0"/>
              <a:t>Ac</a:t>
            </a:r>
            <a:br>
              <a:rPr lang="en-US" sz="1400" dirty="0" smtClean="0"/>
            </a:br>
            <a:r>
              <a:rPr lang="en-US" sz="1400" dirty="0" err="1" smtClean="0"/>
              <a:t>Tk</a:t>
            </a:r>
            <a:endParaRPr lang="en-US" sz="1400" dirty="0"/>
          </a:p>
        </p:txBody>
      </p:sp>
      <p:sp>
        <p:nvSpPr>
          <p:cNvPr id="38" name="TextBox 37"/>
          <p:cNvSpPr txBox="1"/>
          <p:nvPr/>
        </p:nvSpPr>
        <p:spPr>
          <a:xfrm>
            <a:off x="5181600" y="3276600"/>
            <a:ext cx="762000" cy="276999"/>
          </a:xfrm>
          <a:prstGeom prst="rect">
            <a:avLst/>
          </a:prstGeom>
          <a:noFill/>
        </p:spPr>
        <p:txBody>
          <a:bodyPr wrap="square" rtlCol="0">
            <a:spAutoFit/>
          </a:bodyPr>
          <a:lstStyle/>
          <a:p>
            <a:pPr algn="ctr"/>
            <a:r>
              <a:rPr lang="en-US" sz="1200" dirty="0" smtClean="0"/>
              <a:t>#Listen</a:t>
            </a:r>
            <a:endParaRPr lang="en-US" sz="1200" dirty="0"/>
          </a:p>
        </p:txBody>
      </p:sp>
      <p:sp>
        <p:nvSpPr>
          <p:cNvPr id="45" name="Title 44"/>
          <p:cNvSpPr>
            <a:spLocks noGrp="1"/>
          </p:cNvSpPr>
          <p:nvPr>
            <p:ph type="title"/>
          </p:nvPr>
        </p:nvSpPr>
        <p:spPr/>
        <p:txBody>
          <a:bodyPr>
            <a:normAutofit fontScale="90000"/>
          </a:bodyPr>
          <a:lstStyle/>
          <a:p>
            <a:r>
              <a:rPr smtClean="0"/>
              <a:t>Relay Access Control Model - Listener</a:t>
            </a:r>
            <a:endParaRPr lang="en-US" dirty="0"/>
          </a:p>
        </p:txBody>
      </p:sp>
      <p:sp>
        <p:nvSpPr>
          <p:cNvPr id="44" name="Rounded Rectangular Callout 43"/>
          <p:cNvSpPr/>
          <p:nvPr/>
        </p:nvSpPr>
        <p:spPr bwMode="auto">
          <a:xfrm>
            <a:off x="6858000" y="1143000"/>
            <a:ext cx="1600200" cy="838200"/>
          </a:xfrm>
          <a:prstGeom prst="wedgeRoundRectCallout">
            <a:avLst>
              <a:gd name="adj1" fmla="val -57785"/>
              <a:gd name="adj2" fmla="val 102491"/>
              <a:gd name="adj3" fmla="val 16667"/>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dirty="0" smtClean="0">
                <a:solidFill>
                  <a:schemeClr val="bg1"/>
                </a:solidFill>
              </a:rPr>
              <a:t>Acquire Access Token</a:t>
            </a:r>
            <a:br>
              <a:rPr lang="en-US" dirty="0" smtClean="0">
                <a:solidFill>
                  <a:schemeClr val="bg1"/>
                </a:solidFill>
              </a:rPr>
            </a:br>
            <a:r>
              <a:rPr lang="en-US" dirty="0" smtClean="0">
                <a:solidFill>
                  <a:schemeClr val="bg1"/>
                </a:solidFill>
              </a:rPr>
              <a:t>#Listen</a:t>
            </a:r>
          </a:p>
        </p:txBody>
      </p:sp>
      <p:sp>
        <p:nvSpPr>
          <p:cNvPr id="79" name="Rounded Rectangular Callout 78"/>
          <p:cNvSpPr/>
          <p:nvPr/>
        </p:nvSpPr>
        <p:spPr bwMode="auto">
          <a:xfrm>
            <a:off x="7391400" y="2286000"/>
            <a:ext cx="1600200" cy="838200"/>
          </a:xfrm>
          <a:prstGeom prst="wedgeRoundRectCallout">
            <a:avLst>
              <a:gd name="adj1" fmla="val -92950"/>
              <a:gd name="adj2" fmla="val 90226"/>
              <a:gd name="adj3" fmla="val 16667"/>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dirty="0" smtClean="0">
                <a:solidFill>
                  <a:schemeClr val="bg1"/>
                </a:solidFill>
              </a:rPr>
              <a:t>Pass Access Token with Subscription</a:t>
            </a:r>
          </a:p>
        </p:txBody>
      </p:sp>
      <p:sp>
        <p:nvSpPr>
          <p:cNvPr id="80" name="Oval 79"/>
          <p:cNvSpPr/>
          <p:nvPr/>
        </p:nvSpPr>
        <p:spPr bwMode="auto">
          <a:xfrm>
            <a:off x="8153400" y="990600"/>
            <a:ext cx="381000" cy="381000"/>
          </a:xfrm>
          <a:prstGeom prst="ellipse">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dirty="0" smtClean="0">
                <a:solidFill>
                  <a:schemeClr val="bg1"/>
                </a:solidFill>
              </a:rPr>
              <a:t>1</a:t>
            </a:r>
          </a:p>
        </p:txBody>
      </p:sp>
      <p:sp>
        <p:nvSpPr>
          <p:cNvPr id="81" name="Oval 80"/>
          <p:cNvSpPr/>
          <p:nvPr/>
        </p:nvSpPr>
        <p:spPr bwMode="auto">
          <a:xfrm>
            <a:off x="8686800" y="2133600"/>
            <a:ext cx="381000" cy="381000"/>
          </a:xfrm>
          <a:prstGeom prst="ellipse">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dirty="0" smtClean="0">
                <a:solidFill>
                  <a:schemeClr val="bg1"/>
                </a:solidFill>
              </a:rPr>
              <a:t>2</a:t>
            </a:r>
          </a:p>
        </p:txBody>
      </p:sp>
      <p:sp>
        <p:nvSpPr>
          <p:cNvPr id="87" name="Rounded Rectangular Callout 86"/>
          <p:cNvSpPr/>
          <p:nvPr/>
        </p:nvSpPr>
        <p:spPr bwMode="auto">
          <a:xfrm>
            <a:off x="3581400" y="3124200"/>
            <a:ext cx="1600200" cy="533400"/>
          </a:xfrm>
          <a:prstGeom prst="wedgeRoundRectCallout">
            <a:avLst>
              <a:gd name="adj1" fmla="val 32639"/>
              <a:gd name="adj2" fmla="val 76025"/>
              <a:gd name="adj3" fmla="val 16667"/>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dirty="0" smtClean="0">
                <a:solidFill>
                  <a:schemeClr val="bg1"/>
                </a:solidFill>
              </a:rPr>
              <a:t>Token Evaluated</a:t>
            </a:r>
          </a:p>
        </p:txBody>
      </p:sp>
      <p:sp>
        <p:nvSpPr>
          <p:cNvPr id="88" name="Oval 87"/>
          <p:cNvSpPr/>
          <p:nvPr/>
        </p:nvSpPr>
        <p:spPr bwMode="auto">
          <a:xfrm>
            <a:off x="3505200" y="3048000"/>
            <a:ext cx="381000" cy="381000"/>
          </a:xfrm>
          <a:prstGeom prst="ellipse">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dirty="0" smtClean="0">
                <a:solidFill>
                  <a:schemeClr val="bg1"/>
                </a:solidFill>
              </a:rPr>
              <a:t>3</a:t>
            </a:r>
          </a:p>
        </p:txBody>
      </p:sp>
      <p:cxnSp>
        <p:nvCxnSpPr>
          <p:cNvPr id="40" name="Shape 39"/>
          <p:cNvCxnSpPr>
            <a:stCxn id="34" idx="6"/>
            <a:endCxn id="71" idx="1"/>
          </p:cNvCxnSpPr>
          <p:nvPr/>
        </p:nvCxnSpPr>
        <p:spPr>
          <a:xfrm flipV="1">
            <a:off x="5521912" y="4330187"/>
            <a:ext cx="1640888" cy="4335"/>
          </a:xfrm>
          <a:prstGeom prst="curvedConnector3">
            <a:avLst>
              <a:gd name="adj1" fmla="val 50000"/>
            </a:avLst>
          </a:prstGeom>
          <a:ln w="50800" cmpd="dbl">
            <a:solidFill>
              <a:srgbClr val="FFFF00"/>
            </a:solidFill>
            <a:headEnd type="triangle" w="med" len="med"/>
            <a:tailEnd type="none" w="med" len="med"/>
          </a:ln>
        </p:spPr>
        <p:style>
          <a:lnRef idx="2">
            <a:schemeClr val="accent6"/>
          </a:lnRef>
          <a:fillRef idx="0">
            <a:schemeClr val="accent6"/>
          </a:fillRef>
          <a:effectRef idx="1">
            <a:schemeClr val="accent6"/>
          </a:effectRef>
          <a:fontRef idx="minor">
            <a:schemeClr val="tx1"/>
          </a:fontRef>
        </p:style>
      </p:cxn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AutoShape 77"/>
          <p:cNvSpPr>
            <a:spLocks noChangeArrowheads="1"/>
          </p:cNvSpPr>
          <p:nvPr/>
        </p:nvSpPr>
        <p:spPr bwMode="auto">
          <a:xfrm>
            <a:off x="7162800" y="3886200"/>
            <a:ext cx="1484698" cy="847782"/>
          </a:xfrm>
          <a:prstGeom prst="roundRect">
            <a:avLst>
              <a:gd name="adj" fmla="val 16667"/>
            </a:avLst>
          </a:prstGeom>
          <a:ln>
            <a:headEnd/>
            <a:tailEn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rPr>
              <a:t>Receiver</a:t>
            </a:r>
            <a:endParaRPr kumimoji="0" lang="en-US" sz="2400" b="1" i="0" u="none" strike="noStrike" cap="none" normalizeH="0" baseline="0" dirty="0" smtClean="0">
              <a:ln>
                <a:noFill/>
              </a:ln>
              <a:solidFill>
                <a:schemeClr val="bg1"/>
              </a:solidFill>
              <a:effectLst/>
              <a:latin typeface="Arial" pitchFamily="34" charset="0"/>
              <a:cs typeface="Arial" pitchFamily="34" charset="0"/>
            </a:endParaRPr>
          </a:p>
        </p:txBody>
      </p:sp>
      <p:sp>
        <p:nvSpPr>
          <p:cNvPr id="70" name="AutoShape 77"/>
          <p:cNvSpPr>
            <a:spLocks noChangeArrowheads="1"/>
          </p:cNvSpPr>
          <p:nvPr/>
        </p:nvSpPr>
        <p:spPr bwMode="auto">
          <a:xfrm>
            <a:off x="304800" y="3886200"/>
            <a:ext cx="1484698" cy="847782"/>
          </a:xfrm>
          <a:prstGeom prst="roundRect">
            <a:avLst>
              <a:gd name="adj" fmla="val 16667"/>
            </a:avLst>
          </a:prstGeom>
          <a:ln>
            <a:headEnd/>
            <a:tailEnd/>
          </a:ln>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rPr>
              <a:t>Sender</a:t>
            </a:r>
            <a:endParaRPr kumimoji="0" lang="en-US" sz="2400" b="1" i="0" u="none" strike="noStrike" cap="none" normalizeH="0" baseline="0" dirty="0" smtClean="0">
              <a:ln>
                <a:noFill/>
              </a:ln>
              <a:solidFill>
                <a:schemeClr val="bg1"/>
              </a:solidFill>
              <a:effectLst/>
              <a:latin typeface="Arial" pitchFamily="34" charset="0"/>
              <a:cs typeface="Arial" pitchFamily="34" charset="0"/>
            </a:endParaRPr>
          </a:p>
        </p:txBody>
      </p:sp>
      <p:grpSp>
        <p:nvGrpSpPr>
          <p:cNvPr id="2" name="Group 17"/>
          <p:cNvGrpSpPr/>
          <p:nvPr/>
        </p:nvGrpSpPr>
        <p:grpSpPr>
          <a:xfrm>
            <a:off x="3048000" y="1518276"/>
            <a:ext cx="2896396" cy="5187324"/>
            <a:chOff x="3048000" y="1143796"/>
            <a:chExt cx="2896396" cy="5187324"/>
          </a:xfrm>
        </p:grpSpPr>
        <p:cxnSp>
          <p:nvCxnSpPr>
            <p:cNvPr id="20" name="Straight Connector 19"/>
            <p:cNvCxnSpPr/>
            <p:nvPr/>
          </p:nvCxnSpPr>
          <p:spPr>
            <a:xfrm rot="5400000">
              <a:off x="454737" y="3737059"/>
              <a:ext cx="5187324" cy="797"/>
            </a:xfrm>
            <a:prstGeom prst="line">
              <a:avLst/>
            </a:prstGeom>
            <a:ln>
              <a:solidFill>
                <a:schemeClr val="bg1">
                  <a:lumMod val="75000"/>
                </a:schemeClr>
              </a:solidFill>
              <a:prstDash val="dash"/>
            </a:ln>
          </p:spPr>
          <p:style>
            <a:lnRef idx="2">
              <a:schemeClr val="dk1"/>
            </a:lnRef>
            <a:fillRef idx="0">
              <a:schemeClr val="dk1"/>
            </a:fillRef>
            <a:effectRef idx="1">
              <a:schemeClr val="dk1"/>
            </a:effectRef>
            <a:fontRef idx="minor">
              <a:schemeClr val="tx1"/>
            </a:fontRef>
          </p:style>
        </p:cxnSp>
        <p:cxnSp>
          <p:nvCxnSpPr>
            <p:cNvPr id="22" name="Straight Connector 21"/>
            <p:cNvCxnSpPr/>
            <p:nvPr/>
          </p:nvCxnSpPr>
          <p:spPr>
            <a:xfrm rot="5400000">
              <a:off x="3350336" y="3737059"/>
              <a:ext cx="5187324" cy="797"/>
            </a:xfrm>
            <a:prstGeom prst="line">
              <a:avLst/>
            </a:prstGeom>
            <a:ln>
              <a:solidFill>
                <a:schemeClr val="bg1">
                  <a:lumMod val="75000"/>
                </a:schemeClr>
              </a:solidFill>
              <a:prstDash val="dash"/>
            </a:ln>
          </p:spPr>
          <p:style>
            <a:lnRef idx="2">
              <a:schemeClr val="dk1"/>
            </a:lnRef>
            <a:fillRef idx="0">
              <a:schemeClr val="dk1"/>
            </a:fillRef>
            <a:effectRef idx="1">
              <a:schemeClr val="dk1"/>
            </a:effectRef>
            <a:fontRef idx="minor">
              <a:schemeClr val="tx1"/>
            </a:fontRef>
          </p:style>
        </p:cxnSp>
      </p:grpSp>
      <p:sp>
        <p:nvSpPr>
          <p:cNvPr id="6" name="Rectangle 5"/>
          <p:cNvSpPr/>
          <p:nvPr/>
        </p:nvSpPr>
        <p:spPr>
          <a:xfrm>
            <a:off x="3962400" y="1066800"/>
            <a:ext cx="1371600" cy="9906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dirty="0" smtClean="0"/>
              <a:t>Access Control</a:t>
            </a:r>
            <a:br>
              <a:rPr lang="en-US" b="1" dirty="0" smtClean="0"/>
            </a:br>
            <a:r>
              <a:rPr lang="en-US" b="1" dirty="0" smtClean="0"/>
              <a:t>STS</a:t>
            </a:r>
            <a:endParaRPr lang="en-US" b="1" dirty="0"/>
          </a:p>
        </p:txBody>
      </p:sp>
      <p:cxnSp>
        <p:nvCxnSpPr>
          <p:cNvPr id="11" name="Shape 10"/>
          <p:cNvCxnSpPr>
            <a:stCxn id="70" idx="0"/>
            <a:endCxn id="35" idx="3"/>
          </p:cNvCxnSpPr>
          <p:nvPr/>
        </p:nvCxnSpPr>
        <p:spPr>
          <a:xfrm rot="5400000" flipH="1" flipV="1">
            <a:off x="1933275" y="1279038"/>
            <a:ext cx="1721037" cy="3493288"/>
          </a:xfrm>
          <a:prstGeom prst="curvedConnector3">
            <a:avLst>
              <a:gd name="adj1" fmla="val 50000"/>
            </a:avLst>
          </a:prstGeom>
          <a:ln w="50800" cmpd="dbl">
            <a:solidFill>
              <a:srgbClr val="FFFF00"/>
            </a:solidFill>
            <a:headEnd type="triangle" w="med" len="med"/>
            <a:tailEnd type="triangle" w="med" len="med"/>
          </a:ln>
        </p:spPr>
        <p:style>
          <a:lnRef idx="2">
            <a:schemeClr val="accent6"/>
          </a:lnRef>
          <a:fillRef idx="0">
            <a:schemeClr val="accent6"/>
          </a:fillRef>
          <a:effectRef idx="1">
            <a:schemeClr val="accent6"/>
          </a:effectRef>
          <a:fontRef idx="minor">
            <a:schemeClr val="tx1"/>
          </a:fontRef>
        </p:style>
      </p:cxnSp>
      <p:sp>
        <p:nvSpPr>
          <p:cNvPr id="21" name="Oval 20"/>
          <p:cNvSpPr/>
          <p:nvPr/>
        </p:nvSpPr>
        <p:spPr>
          <a:xfrm>
            <a:off x="7010400" y="4191000"/>
            <a:ext cx="304800" cy="3048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1" name="TextBox 40"/>
          <p:cNvSpPr txBox="1"/>
          <p:nvPr/>
        </p:nvSpPr>
        <p:spPr>
          <a:xfrm>
            <a:off x="2057400" y="1143000"/>
            <a:ext cx="1295400" cy="276999"/>
          </a:xfrm>
          <a:prstGeom prst="rect">
            <a:avLst/>
          </a:prstGeom>
          <a:noFill/>
        </p:spPr>
        <p:txBody>
          <a:bodyPr wrap="square" rtlCol="0">
            <a:spAutoFit/>
          </a:bodyPr>
          <a:lstStyle/>
          <a:p>
            <a:pPr algn="ctr"/>
            <a:r>
              <a:rPr lang="en-US" sz="1200" dirty="0" smtClean="0"/>
              <a:t>RST/RSTR</a:t>
            </a:r>
            <a:endParaRPr lang="en-US" sz="1200" dirty="0"/>
          </a:p>
        </p:txBody>
      </p:sp>
      <p:cxnSp>
        <p:nvCxnSpPr>
          <p:cNvPr id="43" name="Shape 42"/>
          <p:cNvCxnSpPr>
            <a:endCxn id="36" idx="2"/>
          </p:cNvCxnSpPr>
          <p:nvPr/>
        </p:nvCxnSpPr>
        <p:spPr>
          <a:xfrm>
            <a:off x="1752600" y="4305300"/>
            <a:ext cx="2057400" cy="2588"/>
          </a:xfrm>
          <a:prstGeom prst="curvedConnector3">
            <a:avLst>
              <a:gd name="adj1" fmla="val 50000"/>
            </a:avLst>
          </a:prstGeom>
          <a:ln w="50800" cmpd="dbl">
            <a:solidFill>
              <a:srgbClr val="FF0000"/>
            </a:solidFill>
            <a:headEnd type="none" w="med" len="med"/>
            <a:tailEnd type="triangle" w="med" len="med"/>
          </a:ln>
        </p:spPr>
        <p:style>
          <a:lnRef idx="2">
            <a:schemeClr val="accent6"/>
          </a:lnRef>
          <a:fillRef idx="0">
            <a:schemeClr val="accent6"/>
          </a:fillRef>
          <a:effectRef idx="1">
            <a:schemeClr val="accent6"/>
          </a:effectRef>
          <a:fontRef idx="minor">
            <a:schemeClr val="tx1"/>
          </a:fontRef>
        </p:style>
      </p:cxnSp>
      <p:sp>
        <p:nvSpPr>
          <p:cNvPr id="24" name="Rectangle 23"/>
          <p:cNvSpPr/>
          <p:nvPr/>
        </p:nvSpPr>
        <p:spPr>
          <a:xfrm>
            <a:off x="3962400" y="3810000"/>
            <a:ext cx="1371600" cy="990600"/>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nchorCtr="0"/>
          <a:lstStyle/>
          <a:p>
            <a:pPr algn="ctr"/>
            <a:r>
              <a:rPr lang="en-US" b="1" dirty="0" smtClean="0">
                <a:solidFill>
                  <a:schemeClr val="bg1"/>
                </a:solidFill>
              </a:rPr>
              <a:t>Service Bus</a:t>
            </a:r>
            <a:br>
              <a:rPr lang="en-US" b="1" dirty="0" smtClean="0">
                <a:solidFill>
                  <a:schemeClr val="bg1"/>
                </a:solidFill>
              </a:rPr>
            </a:br>
            <a:r>
              <a:rPr lang="en-US" b="1" dirty="0" smtClean="0">
                <a:solidFill>
                  <a:schemeClr val="bg1"/>
                </a:solidFill>
              </a:rPr>
              <a:t>Relay</a:t>
            </a:r>
            <a:endParaRPr lang="en-US" b="1" dirty="0">
              <a:solidFill>
                <a:schemeClr val="bg1"/>
              </a:solidFill>
            </a:endParaRPr>
          </a:p>
        </p:txBody>
      </p:sp>
      <p:cxnSp>
        <p:nvCxnSpPr>
          <p:cNvPr id="31" name="Shape 42"/>
          <p:cNvCxnSpPr>
            <a:stCxn id="34" idx="6"/>
            <a:endCxn id="21" idx="2"/>
          </p:cNvCxnSpPr>
          <p:nvPr/>
        </p:nvCxnSpPr>
        <p:spPr>
          <a:xfrm>
            <a:off x="5521912" y="4334522"/>
            <a:ext cx="1488488" cy="8878"/>
          </a:xfrm>
          <a:prstGeom prst="curvedConnector3">
            <a:avLst>
              <a:gd name="adj1" fmla="val 50000"/>
            </a:avLst>
          </a:prstGeom>
          <a:ln w="50800" cmpd="dbl">
            <a:solidFill>
              <a:srgbClr val="FF0000"/>
            </a:solidFill>
            <a:headEnd type="none" w="med" len="med"/>
            <a:tailEnd type="triangle" w="med" len="med"/>
          </a:ln>
        </p:spPr>
        <p:style>
          <a:lnRef idx="2">
            <a:schemeClr val="accent6"/>
          </a:lnRef>
          <a:fillRef idx="0">
            <a:schemeClr val="accent6"/>
          </a:fillRef>
          <a:effectRef idx="1">
            <a:schemeClr val="accent6"/>
          </a:effectRef>
          <a:fontRef idx="minor">
            <a:schemeClr val="tx1"/>
          </a:fontRef>
        </p:style>
      </p:cxnSp>
      <p:sp>
        <p:nvSpPr>
          <p:cNvPr id="34" name="Oval 33"/>
          <p:cNvSpPr/>
          <p:nvPr/>
        </p:nvSpPr>
        <p:spPr>
          <a:xfrm>
            <a:off x="5217112" y="4182122"/>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36" name="Oval 35"/>
          <p:cNvSpPr/>
          <p:nvPr/>
        </p:nvSpPr>
        <p:spPr>
          <a:xfrm>
            <a:off x="3810000" y="4155488"/>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61" name="Rectangle 60"/>
          <p:cNvSpPr/>
          <p:nvPr/>
        </p:nvSpPr>
        <p:spPr>
          <a:xfrm>
            <a:off x="2286000" y="4495800"/>
            <a:ext cx="838200" cy="5334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35" name="Oval 34"/>
          <p:cNvSpPr/>
          <p:nvPr/>
        </p:nvSpPr>
        <p:spPr>
          <a:xfrm>
            <a:off x="4495800" y="1905000"/>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48" name="Rectangle 47"/>
          <p:cNvSpPr/>
          <p:nvPr/>
        </p:nvSpPr>
        <p:spPr>
          <a:xfrm>
            <a:off x="5791200" y="4495800"/>
            <a:ext cx="838200" cy="5334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cxnSp>
        <p:nvCxnSpPr>
          <p:cNvPr id="57" name="Straight Arrow Connector 56"/>
          <p:cNvCxnSpPr/>
          <p:nvPr/>
        </p:nvCxnSpPr>
        <p:spPr>
          <a:xfrm rot="10800000" flipV="1">
            <a:off x="2133600" y="2438400"/>
            <a:ext cx="1371600" cy="381000"/>
          </a:xfrm>
          <a:prstGeom prst="straightConnector1">
            <a:avLst/>
          </a:prstGeom>
          <a:ln>
            <a:headEnd type="none" w="med" len="med"/>
            <a:tailEnd type="triangle" w="med" len="med"/>
          </a:ln>
        </p:spPr>
        <p:style>
          <a:lnRef idx="2">
            <a:schemeClr val="accent2">
              <a:shade val="50000"/>
            </a:schemeClr>
          </a:lnRef>
          <a:fillRef idx="1">
            <a:schemeClr val="accent2"/>
          </a:fillRef>
          <a:effectRef idx="0">
            <a:schemeClr val="accent2"/>
          </a:effectRef>
          <a:fontRef idx="minor">
            <a:schemeClr val="lt1"/>
          </a:fontRef>
        </p:style>
      </p:cxnSp>
      <p:sp>
        <p:nvSpPr>
          <p:cNvPr id="53" name="Hexagon 52"/>
          <p:cNvSpPr/>
          <p:nvPr/>
        </p:nvSpPr>
        <p:spPr>
          <a:xfrm>
            <a:off x="2590800" y="2438400"/>
            <a:ext cx="457200" cy="381000"/>
          </a:xfrm>
          <a:prstGeom prst="hexagon">
            <a:avLst/>
          </a:prstGeom>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p>
            <a:pPr algn="ctr"/>
            <a:r>
              <a:rPr lang="en-US" sz="1400" dirty="0" smtClean="0"/>
              <a:t>Ac</a:t>
            </a:r>
            <a:br>
              <a:rPr lang="en-US" sz="1400" dirty="0" smtClean="0"/>
            </a:br>
            <a:r>
              <a:rPr lang="en-US" sz="1400" dirty="0" err="1" smtClean="0"/>
              <a:t>Tk</a:t>
            </a:r>
            <a:endParaRPr lang="en-US" sz="1400" dirty="0"/>
          </a:p>
        </p:txBody>
      </p:sp>
      <p:cxnSp>
        <p:nvCxnSpPr>
          <p:cNvPr id="69" name="Straight Arrow Connector 68"/>
          <p:cNvCxnSpPr/>
          <p:nvPr/>
        </p:nvCxnSpPr>
        <p:spPr>
          <a:xfrm>
            <a:off x="1981200" y="4800600"/>
            <a:ext cx="1447800" cy="1588"/>
          </a:xfrm>
          <a:prstGeom prst="straightConnector1">
            <a:avLst/>
          </a:prstGeom>
          <a:ln>
            <a:headEnd type="none" w="med" len="med"/>
            <a:tailEnd type="triangle" w="med" len="med"/>
          </a:ln>
        </p:spPr>
        <p:style>
          <a:lnRef idx="2">
            <a:schemeClr val="accent2">
              <a:shade val="50000"/>
            </a:schemeClr>
          </a:lnRef>
          <a:fillRef idx="1">
            <a:schemeClr val="accent2"/>
          </a:fillRef>
          <a:effectRef idx="0">
            <a:schemeClr val="accent2"/>
          </a:effectRef>
          <a:fontRef idx="minor">
            <a:schemeClr val="lt1"/>
          </a:fontRef>
        </p:style>
      </p:cxnSp>
      <p:sp>
        <p:nvSpPr>
          <p:cNvPr id="62" name="Rectangle 61"/>
          <p:cNvSpPr/>
          <p:nvPr/>
        </p:nvSpPr>
        <p:spPr>
          <a:xfrm>
            <a:off x="2362200" y="4572000"/>
            <a:ext cx="685800" cy="381000"/>
          </a:xfrm>
          <a:prstGeom prst="rect">
            <a:avLst/>
          </a:prstGeom>
        </p:spPr>
        <p:style>
          <a:lnRef idx="1">
            <a:schemeClr val="accent6"/>
          </a:lnRef>
          <a:fillRef idx="2">
            <a:schemeClr val="accent6"/>
          </a:fillRef>
          <a:effectRef idx="1">
            <a:schemeClr val="accent6"/>
          </a:effectRef>
          <a:fontRef idx="minor">
            <a:schemeClr val="dk1"/>
          </a:fontRef>
        </p:style>
        <p:txBody>
          <a:bodyPr lIns="0" tIns="0" rIns="0" bIns="0" rtlCol="0" anchor="ctr"/>
          <a:lstStyle/>
          <a:p>
            <a:pPr algn="ctr"/>
            <a:r>
              <a:rPr lang="en-US" sz="1000" dirty="0" smtClean="0"/>
              <a:t>Token Header</a:t>
            </a:r>
            <a:endParaRPr lang="en-US" sz="1000" dirty="0"/>
          </a:p>
        </p:txBody>
      </p:sp>
      <p:sp>
        <p:nvSpPr>
          <p:cNvPr id="72" name="Hexagon 71"/>
          <p:cNvSpPr/>
          <p:nvPr/>
        </p:nvSpPr>
        <p:spPr>
          <a:xfrm>
            <a:off x="1600200" y="4572000"/>
            <a:ext cx="457200" cy="381000"/>
          </a:xfrm>
          <a:prstGeom prst="hexagon">
            <a:avLst/>
          </a:prstGeom>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p>
            <a:pPr algn="ctr"/>
            <a:r>
              <a:rPr lang="en-US" sz="1400" dirty="0" smtClean="0"/>
              <a:t>Ac</a:t>
            </a:r>
            <a:br>
              <a:rPr lang="en-US" sz="1400" dirty="0" smtClean="0"/>
            </a:br>
            <a:r>
              <a:rPr lang="en-US" sz="1400" dirty="0" err="1" smtClean="0"/>
              <a:t>Tk</a:t>
            </a:r>
            <a:endParaRPr lang="en-US" sz="1400" dirty="0"/>
          </a:p>
        </p:txBody>
      </p:sp>
      <p:sp>
        <p:nvSpPr>
          <p:cNvPr id="37" name="TextBox 36"/>
          <p:cNvSpPr txBox="1"/>
          <p:nvPr/>
        </p:nvSpPr>
        <p:spPr>
          <a:xfrm>
            <a:off x="2971800" y="3810000"/>
            <a:ext cx="762000" cy="276999"/>
          </a:xfrm>
          <a:prstGeom prst="rect">
            <a:avLst/>
          </a:prstGeom>
          <a:noFill/>
        </p:spPr>
        <p:txBody>
          <a:bodyPr wrap="square" rtlCol="0">
            <a:spAutoFit/>
          </a:bodyPr>
          <a:lstStyle/>
          <a:p>
            <a:pPr algn="ctr"/>
            <a:r>
              <a:rPr lang="en-US" sz="1200" dirty="0" smtClean="0"/>
              <a:t>#Send</a:t>
            </a:r>
            <a:endParaRPr lang="en-US" sz="1200" dirty="0"/>
          </a:p>
        </p:txBody>
      </p:sp>
      <p:sp>
        <p:nvSpPr>
          <p:cNvPr id="45" name="Title 44"/>
          <p:cNvSpPr>
            <a:spLocks noGrp="1"/>
          </p:cNvSpPr>
          <p:nvPr>
            <p:ph type="title"/>
          </p:nvPr>
        </p:nvSpPr>
        <p:spPr/>
        <p:txBody>
          <a:bodyPr>
            <a:normAutofit fontScale="90000"/>
          </a:bodyPr>
          <a:lstStyle/>
          <a:p>
            <a:r>
              <a:rPr smtClean="0"/>
              <a:t>Relay Access Control Model - Sender</a:t>
            </a:r>
            <a:endParaRPr lang="en-US" dirty="0"/>
          </a:p>
        </p:txBody>
      </p:sp>
      <p:sp>
        <p:nvSpPr>
          <p:cNvPr id="39" name="Rounded Rectangular Callout 38"/>
          <p:cNvSpPr/>
          <p:nvPr/>
        </p:nvSpPr>
        <p:spPr bwMode="auto">
          <a:xfrm>
            <a:off x="533400" y="1295400"/>
            <a:ext cx="1600200" cy="838200"/>
          </a:xfrm>
          <a:prstGeom prst="wedgeRoundRectCallout">
            <a:avLst>
              <a:gd name="adj1" fmla="val 72200"/>
              <a:gd name="adj2" fmla="val 110513"/>
              <a:gd name="adj3" fmla="val 16667"/>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dirty="0" smtClean="0">
                <a:solidFill>
                  <a:schemeClr val="bg1"/>
                </a:solidFill>
              </a:rPr>
              <a:t>Acquire Access Token</a:t>
            </a:r>
            <a:br>
              <a:rPr lang="en-US" dirty="0" smtClean="0">
                <a:solidFill>
                  <a:schemeClr val="bg1"/>
                </a:solidFill>
              </a:rPr>
            </a:br>
            <a:r>
              <a:rPr lang="en-US" dirty="0" smtClean="0">
                <a:solidFill>
                  <a:schemeClr val="bg1"/>
                </a:solidFill>
              </a:rPr>
              <a:t>#Send</a:t>
            </a:r>
          </a:p>
        </p:txBody>
      </p:sp>
      <p:sp>
        <p:nvSpPr>
          <p:cNvPr id="68" name="Rounded Rectangular Callout 67"/>
          <p:cNvSpPr/>
          <p:nvPr/>
        </p:nvSpPr>
        <p:spPr bwMode="auto">
          <a:xfrm>
            <a:off x="381000" y="5410200"/>
            <a:ext cx="1600200" cy="838200"/>
          </a:xfrm>
          <a:prstGeom prst="wedgeRoundRectCallout">
            <a:avLst>
              <a:gd name="adj1" fmla="val 74711"/>
              <a:gd name="adj2" fmla="val -95681"/>
              <a:gd name="adj3" fmla="val 16667"/>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dirty="0" smtClean="0">
                <a:solidFill>
                  <a:schemeClr val="bg1"/>
                </a:solidFill>
              </a:rPr>
              <a:t>Pass Access Token with Message</a:t>
            </a:r>
          </a:p>
        </p:txBody>
      </p:sp>
      <p:sp>
        <p:nvSpPr>
          <p:cNvPr id="76" name="Rounded Rectangular Callout 75"/>
          <p:cNvSpPr/>
          <p:nvPr/>
        </p:nvSpPr>
        <p:spPr bwMode="auto">
          <a:xfrm>
            <a:off x="3657600" y="5257800"/>
            <a:ext cx="1600200" cy="838200"/>
          </a:xfrm>
          <a:prstGeom prst="wedgeRoundRectCallout">
            <a:avLst>
              <a:gd name="adj1" fmla="val 30755"/>
              <a:gd name="adj2" fmla="val -119195"/>
              <a:gd name="adj3" fmla="val 16667"/>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dirty="0" smtClean="0">
                <a:solidFill>
                  <a:schemeClr val="bg1"/>
                </a:solidFill>
              </a:rPr>
              <a:t>Token Evaluated and Removed</a:t>
            </a:r>
          </a:p>
        </p:txBody>
      </p:sp>
      <p:cxnSp>
        <p:nvCxnSpPr>
          <p:cNvPr id="77" name="Straight Arrow Connector 76"/>
          <p:cNvCxnSpPr/>
          <p:nvPr/>
        </p:nvCxnSpPr>
        <p:spPr>
          <a:xfrm>
            <a:off x="5486400" y="4800600"/>
            <a:ext cx="1447800" cy="1588"/>
          </a:xfrm>
          <a:prstGeom prst="straightConnector1">
            <a:avLst/>
          </a:prstGeom>
          <a:ln>
            <a:headEnd type="none" w="med" len="med"/>
            <a:tailEnd type="triangle" w="med" len="med"/>
          </a:ln>
        </p:spPr>
        <p:style>
          <a:lnRef idx="2">
            <a:schemeClr val="accent2">
              <a:shade val="50000"/>
            </a:schemeClr>
          </a:lnRef>
          <a:fillRef idx="1">
            <a:schemeClr val="accent2"/>
          </a:fillRef>
          <a:effectRef idx="0">
            <a:schemeClr val="accent2"/>
          </a:effectRef>
          <a:fontRef idx="minor">
            <a:schemeClr val="lt1"/>
          </a:fontRef>
        </p:style>
      </p:cxnSp>
      <p:sp>
        <p:nvSpPr>
          <p:cNvPr id="78" name="Rounded Rectangular Callout 77"/>
          <p:cNvSpPr/>
          <p:nvPr/>
        </p:nvSpPr>
        <p:spPr bwMode="auto">
          <a:xfrm>
            <a:off x="6934200" y="5410200"/>
            <a:ext cx="1600200" cy="762000"/>
          </a:xfrm>
          <a:prstGeom prst="wedgeRoundRectCallout">
            <a:avLst>
              <a:gd name="adj1" fmla="val -62180"/>
              <a:gd name="adj2" fmla="val -95404"/>
              <a:gd name="adj3" fmla="val 16667"/>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dirty="0" smtClean="0">
                <a:solidFill>
                  <a:schemeClr val="bg1"/>
                </a:solidFill>
              </a:rPr>
              <a:t>Message Passed on to Receiver</a:t>
            </a:r>
          </a:p>
        </p:txBody>
      </p:sp>
      <p:sp>
        <p:nvSpPr>
          <p:cNvPr id="83" name="Oval 82"/>
          <p:cNvSpPr/>
          <p:nvPr/>
        </p:nvSpPr>
        <p:spPr bwMode="auto">
          <a:xfrm>
            <a:off x="381000" y="1143000"/>
            <a:ext cx="381000" cy="381000"/>
          </a:xfrm>
          <a:prstGeom prst="ellipse">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dirty="0" smtClean="0">
                <a:solidFill>
                  <a:schemeClr val="bg1"/>
                </a:solidFill>
              </a:rPr>
              <a:t>1</a:t>
            </a:r>
          </a:p>
        </p:txBody>
      </p:sp>
      <p:sp>
        <p:nvSpPr>
          <p:cNvPr id="84" name="Oval 83"/>
          <p:cNvSpPr/>
          <p:nvPr/>
        </p:nvSpPr>
        <p:spPr bwMode="auto">
          <a:xfrm>
            <a:off x="228600" y="5334000"/>
            <a:ext cx="381000" cy="381000"/>
          </a:xfrm>
          <a:prstGeom prst="ellipse">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dirty="0" smtClean="0">
                <a:solidFill>
                  <a:schemeClr val="bg1"/>
                </a:solidFill>
              </a:rPr>
              <a:t>2</a:t>
            </a:r>
          </a:p>
        </p:txBody>
      </p:sp>
      <p:sp>
        <p:nvSpPr>
          <p:cNvPr id="85" name="Oval 84"/>
          <p:cNvSpPr/>
          <p:nvPr/>
        </p:nvSpPr>
        <p:spPr bwMode="auto">
          <a:xfrm>
            <a:off x="3581400" y="5105400"/>
            <a:ext cx="381000" cy="381000"/>
          </a:xfrm>
          <a:prstGeom prst="ellipse">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dirty="0" smtClean="0">
                <a:solidFill>
                  <a:schemeClr val="bg1"/>
                </a:solidFill>
              </a:rPr>
              <a:t>3</a:t>
            </a:r>
          </a:p>
        </p:txBody>
      </p:sp>
      <p:sp>
        <p:nvSpPr>
          <p:cNvPr id="86" name="Oval 85"/>
          <p:cNvSpPr/>
          <p:nvPr/>
        </p:nvSpPr>
        <p:spPr bwMode="auto">
          <a:xfrm>
            <a:off x="6705600" y="5334000"/>
            <a:ext cx="381000" cy="381000"/>
          </a:xfrm>
          <a:prstGeom prst="ellipse">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dirty="0" smtClean="0">
                <a:solidFill>
                  <a:schemeClr val="bg1"/>
                </a:solidFill>
              </a:rPr>
              <a:t>4</a:t>
            </a:r>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Integrated Access Control</a:t>
            </a:r>
            <a:endParaRPr lang="en-US" dirty="0"/>
          </a:p>
        </p:txBody>
      </p:sp>
      <p:sp>
        <p:nvSpPr>
          <p:cNvPr id="3" name="Content Placeholder 2"/>
          <p:cNvSpPr>
            <a:spLocks noGrp="1"/>
          </p:cNvSpPr>
          <p:nvPr>
            <p:ph idx="1"/>
          </p:nvPr>
        </p:nvSpPr>
        <p:spPr>
          <a:xfrm>
            <a:off x="730044" y="1412875"/>
            <a:ext cx="7681532" cy="4866717"/>
          </a:xfrm>
        </p:spPr>
        <p:txBody>
          <a:bodyPr/>
          <a:lstStyle/>
          <a:p>
            <a:r>
              <a:rPr lang="en-US" sz="2800" dirty="0" smtClean="0"/>
              <a:t>Access Control Governed by Rules</a:t>
            </a:r>
          </a:p>
          <a:p>
            <a:pPr lvl="1"/>
            <a:r>
              <a:rPr lang="en-US" sz="2400" dirty="0" smtClean="0"/>
              <a:t>Managed in the Access Control Service</a:t>
            </a:r>
          </a:p>
          <a:p>
            <a:pPr lvl="1"/>
            <a:r>
              <a:rPr lang="en-US" sz="2400" dirty="0" smtClean="0"/>
              <a:t>Services must be authorized to listen in namespace</a:t>
            </a:r>
          </a:p>
          <a:p>
            <a:pPr lvl="1"/>
            <a:r>
              <a:rPr lang="en-US" sz="2400" dirty="0" smtClean="0"/>
              <a:t>Evaluation of all claims in the cloud</a:t>
            </a:r>
          </a:p>
          <a:p>
            <a:pPr lvl="1"/>
            <a:r>
              <a:rPr lang="en-US" sz="2400" dirty="0" smtClean="0"/>
              <a:t>No notion of “identity” in the relayed service</a:t>
            </a:r>
          </a:p>
          <a:p>
            <a:r>
              <a:rPr lang="en-US" sz="2800" dirty="0" smtClean="0"/>
              <a:t>Service can turn off client access control</a:t>
            </a:r>
          </a:p>
          <a:p>
            <a:pPr lvl="1"/>
            <a:r>
              <a:rPr lang="en-US" sz="2400" dirty="0" smtClean="0"/>
              <a:t>Local evaluation of end-to-end claims</a:t>
            </a:r>
          </a:p>
          <a:p>
            <a:pPr lvl="1"/>
            <a:r>
              <a:rPr lang="en-US" sz="2400" dirty="0" smtClean="0"/>
              <a:t>Full control over </a:t>
            </a:r>
            <a:r>
              <a:rPr lang="en-US" sz="2400" dirty="0" err="1" smtClean="0"/>
              <a:t>authN</a:t>
            </a:r>
            <a:r>
              <a:rPr lang="en-US" sz="2400" dirty="0" smtClean="0"/>
              <a:t>/Z model (but less protection)</a:t>
            </a:r>
          </a:p>
          <a:p>
            <a:r>
              <a:rPr lang="en-US" sz="2800" dirty="0" smtClean="0"/>
              <a:t>Clean composition w/ standard SOAP/HTTP model</a:t>
            </a:r>
          </a:p>
          <a:p>
            <a:pPr lvl="1"/>
            <a:r>
              <a:rPr lang="en-US" sz="2400" dirty="0" smtClean="0"/>
              <a:t>WS-Security Header reserved for E2E Message Security</a:t>
            </a:r>
          </a:p>
          <a:p>
            <a:pPr lvl="1"/>
            <a:r>
              <a:rPr lang="en-US" sz="2400" dirty="0" smtClean="0"/>
              <a:t>Transparent to HTTP-Header </a:t>
            </a:r>
            <a:r>
              <a:rPr lang="en-US" sz="2400" dirty="0" err="1" smtClean="0"/>
              <a:t>AuthN</a:t>
            </a:r>
            <a:r>
              <a:rPr lang="en-US" sz="2400" dirty="0" smtClean="0"/>
              <a:t>/</a:t>
            </a:r>
            <a:r>
              <a:rPr lang="en-US" sz="2400" dirty="0" err="1" smtClean="0"/>
              <a:t>AuthZ</a:t>
            </a:r>
            <a:r>
              <a:rPr lang="en-US" sz="2400" dirty="0" smtClean="0"/>
              <a:t> schemes</a:t>
            </a:r>
          </a:p>
          <a:p>
            <a:endParaRPr lang="en-US" sz="2800" dirty="0"/>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.NET Access Control</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Notes on Security</a:t>
            </a:r>
            <a:endParaRPr lang="en-US" dirty="0"/>
          </a:p>
        </p:txBody>
      </p:sp>
      <p:sp>
        <p:nvSpPr>
          <p:cNvPr id="3" name="Content Placeholder 2"/>
          <p:cNvSpPr>
            <a:spLocks noGrp="1"/>
          </p:cNvSpPr>
          <p:nvPr>
            <p:ph idx="1"/>
          </p:nvPr>
        </p:nvSpPr>
        <p:spPr>
          <a:xfrm>
            <a:off x="730044" y="1412875"/>
            <a:ext cx="7681532" cy="5035353"/>
          </a:xfrm>
        </p:spPr>
        <p:txBody>
          <a:bodyPr/>
          <a:lstStyle/>
          <a:p>
            <a:r>
              <a:rPr lang="en-US" dirty="0" smtClean="0">
                <a:solidFill>
                  <a:schemeClr val="accent3">
                    <a:lumMod val="60000"/>
                    <a:lumOff val="40000"/>
                  </a:schemeClr>
                </a:solidFill>
              </a:rPr>
              <a:t>We </a:t>
            </a:r>
            <a:r>
              <a:rPr lang="en-US" u="sng" dirty="0" smtClean="0">
                <a:solidFill>
                  <a:schemeClr val="accent3">
                    <a:lumMod val="60000"/>
                    <a:lumOff val="40000"/>
                  </a:schemeClr>
                </a:solidFill>
              </a:rPr>
              <a:t>encourage</a:t>
            </a:r>
            <a:r>
              <a:rPr lang="en-US" dirty="0" smtClean="0">
                <a:solidFill>
                  <a:schemeClr val="accent3">
                    <a:lumMod val="60000"/>
                    <a:lumOff val="40000"/>
                  </a:schemeClr>
                </a:solidFill>
              </a:rPr>
              <a:t> you to hide your payloads</a:t>
            </a:r>
          </a:p>
          <a:p>
            <a:pPr lvl="1"/>
            <a:r>
              <a:rPr lang="en-US" dirty="0" smtClean="0"/>
              <a:t>Use WS-Security to protect end-to-end path</a:t>
            </a:r>
          </a:p>
          <a:p>
            <a:pPr lvl="1"/>
            <a:r>
              <a:rPr lang="en-US" dirty="0" smtClean="0"/>
              <a:t>You own all keys used to protect payloads</a:t>
            </a:r>
          </a:p>
          <a:p>
            <a:r>
              <a:rPr lang="en-US" dirty="0" smtClean="0">
                <a:solidFill>
                  <a:schemeClr val="accent3">
                    <a:lumMod val="60000"/>
                    <a:lumOff val="40000"/>
                  </a:schemeClr>
                </a:solidFill>
              </a:rPr>
              <a:t>Transport security</a:t>
            </a:r>
          </a:p>
          <a:p>
            <a:pPr lvl="1"/>
            <a:r>
              <a:rPr lang="en-US" dirty="0" smtClean="0"/>
              <a:t>SSL channels terminate in the Service Bus</a:t>
            </a:r>
          </a:p>
          <a:p>
            <a:pPr lvl="1"/>
            <a:r>
              <a:rPr lang="en-US" dirty="0" smtClean="0"/>
              <a:t>Socket connections relayed on-machine</a:t>
            </a:r>
          </a:p>
          <a:p>
            <a:pPr lvl="1"/>
            <a:r>
              <a:rPr lang="en-US" dirty="0" err="1" smtClean="0"/>
              <a:t>Oneway</a:t>
            </a:r>
            <a:r>
              <a:rPr lang="en-US" dirty="0" smtClean="0"/>
              <a:t>/Event relayed on backend fabric</a:t>
            </a:r>
          </a:p>
          <a:p>
            <a:r>
              <a:rPr lang="en-US" dirty="0" smtClean="0">
                <a:solidFill>
                  <a:schemeClr val="accent3">
                    <a:lumMod val="60000"/>
                    <a:lumOff val="40000"/>
                  </a:schemeClr>
                </a:solidFill>
              </a:rPr>
              <a:t>What do we look at in the Service Bus?</a:t>
            </a:r>
          </a:p>
          <a:p>
            <a:pPr lvl="1"/>
            <a:r>
              <a:rPr lang="en-US" dirty="0" smtClean="0"/>
              <a:t>SOAP: Action/</a:t>
            </a:r>
            <a:r>
              <a:rPr lang="en-US" dirty="0" err="1" smtClean="0"/>
              <a:t>wsa:Action</a:t>
            </a:r>
            <a:r>
              <a:rPr lang="en-US" dirty="0" smtClean="0"/>
              <a:t>, </a:t>
            </a:r>
            <a:r>
              <a:rPr lang="en-US" dirty="0" err="1" smtClean="0"/>
              <a:t>wsa:To</a:t>
            </a:r>
            <a:r>
              <a:rPr lang="en-US" dirty="0" smtClean="0"/>
              <a:t>, </a:t>
            </a:r>
            <a:r>
              <a:rPr lang="en-US" dirty="0" err="1" smtClean="0"/>
              <a:t>wsa:Action</a:t>
            </a:r>
            <a:endParaRPr lang="en-US" dirty="0" smtClean="0"/>
          </a:p>
          <a:p>
            <a:pPr lvl="1"/>
            <a:r>
              <a:rPr lang="en-US" dirty="0" smtClean="0"/>
              <a:t>HTTP: Method, URI</a:t>
            </a:r>
          </a:p>
          <a:p>
            <a:pPr lvl="1"/>
            <a:r>
              <a:rPr lang="en-US" dirty="0" smtClean="0"/>
              <a:t>Access Tokens</a:t>
            </a:r>
          </a:p>
        </p:txBody>
      </p: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7054" y="152400"/>
            <a:ext cx="8375946" cy="498598"/>
          </a:xfrm>
        </p:spPr>
        <p:txBody>
          <a:bodyPr/>
          <a:lstStyle/>
          <a:p>
            <a:r>
              <a:rPr sz="3600" smtClean="0"/>
              <a:t>Service Bus </a:t>
            </a:r>
            <a:r>
              <a:rPr lang="en-US" sz="3600" dirty="0" smtClean="0"/>
              <a:t>–</a:t>
            </a:r>
            <a:r>
              <a:rPr sz="3600" smtClean="0"/>
              <a:t> Workflow Integration</a:t>
            </a:r>
            <a:endParaRPr lang="en-US" sz="3600" dirty="0"/>
          </a:p>
        </p:txBody>
      </p:sp>
      <p:sp>
        <p:nvSpPr>
          <p:cNvPr id="4" name="Rounded Rectangle 3"/>
          <p:cNvSpPr/>
          <p:nvPr/>
        </p:nvSpPr>
        <p:spPr bwMode="auto">
          <a:xfrm>
            <a:off x="2396266" y="2844311"/>
            <a:ext cx="6214333" cy="639113"/>
          </a:xfrm>
          <a:prstGeom prst="roundRect">
            <a:avLst>
              <a:gd name="adj" fmla="val 9033"/>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000" b="1" dirty="0" smtClean="0">
                <a:solidFill>
                  <a:srgbClr val="FFFFFF"/>
                </a:solidFill>
                <a:effectLst>
                  <a:outerShdw blurRad="38100" dist="38100" dir="2700000" algn="tl">
                    <a:srgbClr val="000000">
                      <a:alpha val="43137"/>
                    </a:srgbClr>
                  </a:outerShdw>
                </a:effectLst>
                <a:latin typeface="Calibri" pitchFamily="34" charset="0"/>
              </a:rPr>
              <a:t>Service Registry</a:t>
            </a:r>
          </a:p>
        </p:txBody>
      </p:sp>
      <p:sp>
        <p:nvSpPr>
          <p:cNvPr id="5" name="Rounded Rectangle 4"/>
          <p:cNvSpPr/>
          <p:nvPr/>
        </p:nvSpPr>
        <p:spPr bwMode="auto">
          <a:xfrm>
            <a:off x="2396267" y="2252127"/>
            <a:ext cx="6223314" cy="567273"/>
          </a:xfrm>
          <a:prstGeom prst="roundRect">
            <a:avLst>
              <a:gd name="adj" fmla="val 9033"/>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000" b="1" dirty="0" smtClean="0">
                <a:solidFill>
                  <a:srgbClr val="FFFFFF"/>
                </a:solidFill>
                <a:effectLst>
                  <a:outerShdw blurRad="38100" dist="38100" dir="2700000" algn="tl">
                    <a:srgbClr val="000000">
                      <a:alpha val="43137"/>
                    </a:srgbClr>
                  </a:outerShdw>
                </a:effectLst>
                <a:latin typeface="Calibri" pitchFamily="34" charset="0"/>
              </a:rPr>
              <a:t>Naming</a:t>
            </a:r>
          </a:p>
        </p:txBody>
      </p:sp>
      <p:sp>
        <p:nvSpPr>
          <p:cNvPr id="7" name="Rounded Rectangle 6"/>
          <p:cNvSpPr/>
          <p:nvPr/>
        </p:nvSpPr>
        <p:spPr bwMode="auto">
          <a:xfrm>
            <a:off x="381000" y="2234712"/>
            <a:ext cx="1905000" cy="1901855"/>
          </a:xfrm>
          <a:prstGeom prst="roundRect">
            <a:avLst>
              <a:gd name="adj" fmla="val 5982"/>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000" b="1" dirty="0" smtClean="0">
                <a:solidFill>
                  <a:srgbClr val="FFFFFF"/>
                </a:solidFill>
                <a:effectLst>
                  <a:outerShdw blurRad="38100" dist="38100" dir="2700000" algn="tl">
                    <a:srgbClr val="000000">
                      <a:alpha val="43137"/>
                    </a:srgbClr>
                  </a:outerShdw>
                </a:effectLst>
                <a:latin typeface="Calibri" pitchFamily="34" charset="0"/>
              </a:rPr>
              <a:t>Federated Identity and Access Control</a:t>
            </a:r>
          </a:p>
        </p:txBody>
      </p:sp>
      <p:sp>
        <p:nvSpPr>
          <p:cNvPr id="8" name="Rounded Rectangle 7"/>
          <p:cNvSpPr/>
          <p:nvPr/>
        </p:nvSpPr>
        <p:spPr bwMode="auto">
          <a:xfrm>
            <a:off x="2396267" y="3506164"/>
            <a:ext cx="6205355" cy="665239"/>
          </a:xfrm>
          <a:prstGeom prst="roundRect">
            <a:avLst>
              <a:gd name="adj" fmla="val 9033"/>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000" b="1" dirty="0" smtClean="0">
                <a:solidFill>
                  <a:srgbClr val="FFFFFF"/>
                </a:solidFill>
                <a:effectLst>
                  <a:outerShdw blurRad="38100" dist="38100" dir="2700000" algn="tl">
                    <a:srgbClr val="000000">
                      <a:alpha val="43137"/>
                    </a:srgbClr>
                  </a:outerShdw>
                </a:effectLst>
                <a:latin typeface="Calibri" pitchFamily="34" charset="0"/>
              </a:rPr>
              <a:t>Messaging Fabric</a:t>
            </a:r>
          </a:p>
        </p:txBody>
      </p:sp>
      <p:sp>
        <p:nvSpPr>
          <p:cNvPr id="9" name="Rounded Rectangle 8"/>
          <p:cNvSpPr/>
          <p:nvPr/>
        </p:nvSpPr>
        <p:spPr bwMode="auto">
          <a:xfrm>
            <a:off x="278674" y="2133600"/>
            <a:ext cx="8464732" cy="2133600"/>
          </a:xfrm>
          <a:prstGeom prst="roundRect">
            <a:avLst>
              <a:gd name="adj" fmla="val 8772"/>
            </a:avLst>
          </a:prstGeom>
          <a:noFill/>
          <a:ln w="38100">
            <a:solidFill>
              <a:schemeClr val="tx1">
                <a:lumMod val="75000"/>
              </a:schemeClr>
            </a:solidFill>
            <a:prstDash val="sysDash"/>
            <a:headEnd type="none" w="med" len="med"/>
            <a:tailEnd type="none" w="med" len="med"/>
          </a:ln>
          <a:scene3d>
            <a:camera prst="orthographicFront" fov="0">
              <a:rot lat="0" lon="0" rev="0"/>
            </a:camera>
            <a:lightRig rig="glow" dir="t">
              <a:rot lat="0" lon="0" rev="6360000"/>
            </a:lightRig>
          </a:scene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000" b="1" dirty="0" smtClean="0">
              <a:solidFill>
                <a:srgbClr val="FFFFFF"/>
              </a:solidFill>
              <a:effectLst>
                <a:outerShdw blurRad="38100" dist="38100" dir="2700000" algn="tl">
                  <a:srgbClr val="000000">
                    <a:alpha val="43137"/>
                  </a:srgbClr>
                </a:outerShdw>
              </a:effectLst>
              <a:latin typeface="Calibri" pitchFamily="34" charset="0"/>
            </a:endParaRPr>
          </a:p>
        </p:txBody>
      </p:sp>
      <p:sp>
        <p:nvSpPr>
          <p:cNvPr id="10" name="Rounded Rectangle 9"/>
          <p:cNvSpPr/>
          <p:nvPr/>
        </p:nvSpPr>
        <p:spPr bwMode="auto">
          <a:xfrm>
            <a:off x="228600" y="1295400"/>
            <a:ext cx="8458200" cy="665239"/>
          </a:xfrm>
          <a:prstGeom prst="roundRect">
            <a:avLst>
              <a:gd name="adj" fmla="val 9033"/>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000" b="1" dirty="0" smtClean="0">
                <a:solidFill>
                  <a:srgbClr val="FFFFFF"/>
                </a:solidFill>
                <a:effectLst>
                  <a:outerShdw blurRad="38100" dist="38100" dir="2700000" algn="tl">
                    <a:srgbClr val="000000">
                      <a:alpha val="43137"/>
                    </a:srgbClr>
                  </a:outerShdw>
                </a:effectLst>
                <a:latin typeface="Calibri" pitchFamily="34" charset="0"/>
              </a:rPr>
              <a:t>Workflow</a:t>
            </a:r>
          </a:p>
        </p:txBody>
      </p:sp>
    </p:spTree>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.NET Workflow Services</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p:txBody>
          <a:bodyPr/>
          <a:lstStyle/>
          <a:p>
            <a:r>
              <a:rPr lang="en-US" dirty="0" smtClean="0"/>
              <a:t>Q &amp; A</a:t>
            </a:r>
            <a:endParaRPr lang="en-US" dirty="0"/>
          </a:p>
        </p:txBody>
      </p:sp>
    </p:spTree>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Summary</a:t>
            </a:r>
            <a:endParaRPr lang="en-US" dirty="0"/>
          </a:p>
        </p:txBody>
      </p:sp>
      <p:sp>
        <p:nvSpPr>
          <p:cNvPr id="3" name="Content Placeholder 2"/>
          <p:cNvSpPr>
            <a:spLocks noGrp="1"/>
          </p:cNvSpPr>
          <p:nvPr>
            <p:ph idx="1"/>
          </p:nvPr>
        </p:nvSpPr>
        <p:spPr>
          <a:xfrm>
            <a:off x="730044" y="1412875"/>
            <a:ext cx="7681532" cy="1391535"/>
          </a:xfrm>
        </p:spPr>
        <p:txBody>
          <a:bodyPr/>
          <a:lstStyle/>
          <a:p>
            <a:r>
              <a:rPr lang="en-US" dirty="0" smtClean="0">
                <a:solidFill>
                  <a:schemeClr val="accent3">
                    <a:lumMod val="60000"/>
                    <a:lumOff val="40000"/>
                  </a:schemeClr>
                </a:solidFill>
              </a:rPr>
              <a:t>Pervasive, Secure Connectivity for Services</a:t>
            </a:r>
          </a:p>
          <a:p>
            <a:pPr lvl="1"/>
            <a:r>
              <a:rPr lang="en-US" dirty="0" smtClean="0">
                <a:solidFill>
                  <a:schemeClr val="accent3">
                    <a:lumMod val="60000"/>
                    <a:lumOff val="40000"/>
                  </a:schemeClr>
                </a:solidFill>
              </a:rPr>
              <a:t>Secure NAT Traversal, “DMZ in the sky”</a:t>
            </a:r>
          </a:p>
          <a:p>
            <a:r>
              <a:rPr lang="en-US" dirty="0" smtClean="0">
                <a:solidFill>
                  <a:schemeClr val="accent3">
                    <a:lumMod val="60000"/>
                    <a:lumOff val="40000"/>
                  </a:schemeClr>
                </a:solidFill>
              </a:rPr>
              <a:t>WCF-Integrated Programming Model </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730044" y="1411553"/>
            <a:ext cx="7672003" cy="3406445"/>
          </a:xfrm>
        </p:spPr>
        <p:txBody>
          <a:bodyPr/>
          <a:lstStyle/>
          <a:p>
            <a:r>
              <a:rPr lang="en-US" dirty="0" smtClean="0"/>
              <a:t>IPv4 Address Shortage</a:t>
            </a:r>
          </a:p>
          <a:p>
            <a:pPr lvl="1"/>
            <a:r>
              <a:rPr lang="en-US" dirty="0" smtClean="0"/>
              <a:t>Dynamic IP address allocation</a:t>
            </a:r>
          </a:p>
          <a:p>
            <a:pPr lvl="1"/>
            <a:r>
              <a:rPr lang="en-US" dirty="0" smtClean="0"/>
              <a:t>Network Address Translation (NAT)</a:t>
            </a:r>
          </a:p>
          <a:p>
            <a:r>
              <a:rPr lang="en-US" dirty="0" smtClean="0"/>
              <a:t>Internet is </a:t>
            </a:r>
            <a:r>
              <a:rPr lang="en-US" i="1" dirty="0" smtClean="0"/>
              <a:t>pwn3d</a:t>
            </a:r>
            <a:r>
              <a:rPr lang="en-US" dirty="0" smtClean="0"/>
              <a:t> by the bad guys</a:t>
            </a:r>
          </a:p>
          <a:p>
            <a:pPr lvl="1"/>
            <a:r>
              <a:rPr lang="en-US" dirty="0" smtClean="0"/>
              <a:t>Firewalls layered over firewalls over firewalls</a:t>
            </a:r>
          </a:p>
          <a:p>
            <a:pPr>
              <a:buNone/>
            </a:pPr>
            <a:endParaRPr lang="en-US" dirty="0" smtClean="0"/>
          </a:p>
          <a:p>
            <a:endParaRPr lang="en-US" dirty="0"/>
          </a:p>
        </p:txBody>
      </p:sp>
      <p:sp>
        <p:nvSpPr>
          <p:cNvPr id="3" name="Title 2"/>
          <p:cNvSpPr>
            <a:spLocks noGrp="1"/>
          </p:cNvSpPr>
          <p:nvPr>
            <p:ph type="title"/>
          </p:nvPr>
        </p:nvSpPr>
        <p:spPr>
          <a:xfrm>
            <a:off x="387054" y="152400"/>
            <a:ext cx="8375946" cy="553998"/>
          </a:xfrm>
        </p:spPr>
        <p:txBody>
          <a:bodyPr/>
          <a:lstStyle/>
          <a:p>
            <a:r>
              <a:rPr smtClean="0"/>
              <a:t>Connectivity Challenges</a:t>
            </a:r>
            <a:endParaRPr lang="en-US" dirty="0"/>
          </a:p>
        </p:txBody>
      </p:sp>
      <p:sp>
        <p:nvSpPr>
          <p:cNvPr id="4" name="AutoShape 77"/>
          <p:cNvSpPr>
            <a:spLocks noChangeArrowheads="1"/>
          </p:cNvSpPr>
          <p:nvPr/>
        </p:nvSpPr>
        <p:spPr bwMode="auto">
          <a:xfrm>
            <a:off x="990600" y="5248218"/>
            <a:ext cx="1484698" cy="847782"/>
          </a:xfrm>
          <a:prstGeom prst="roundRect">
            <a:avLst>
              <a:gd name="adj" fmla="val 16667"/>
            </a:avLst>
          </a:prstGeom>
          <a:ln>
            <a:headEnd/>
            <a:tailEnd/>
          </a:ln>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rPr>
              <a:t>Sender</a:t>
            </a:r>
            <a:endParaRPr kumimoji="0" lang="en-US" sz="2400" b="1" i="0" u="none" strike="noStrike" cap="none" normalizeH="0" baseline="0" dirty="0" smtClean="0">
              <a:ln>
                <a:noFill/>
              </a:ln>
              <a:solidFill>
                <a:schemeClr val="bg1"/>
              </a:solidFill>
              <a:effectLst/>
              <a:latin typeface="Arial" pitchFamily="34" charset="0"/>
              <a:cs typeface="Arial" pitchFamily="34" charset="0"/>
            </a:endParaRPr>
          </a:p>
        </p:txBody>
      </p:sp>
      <p:sp>
        <p:nvSpPr>
          <p:cNvPr id="5" name="AutoShape 77"/>
          <p:cNvSpPr>
            <a:spLocks noChangeArrowheads="1"/>
          </p:cNvSpPr>
          <p:nvPr/>
        </p:nvSpPr>
        <p:spPr bwMode="auto">
          <a:xfrm>
            <a:off x="6973502" y="5248218"/>
            <a:ext cx="1484698" cy="847782"/>
          </a:xfrm>
          <a:prstGeom prst="roundRect">
            <a:avLst>
              <a:gd name="adj" fmla="val 16667"/>
            </a:avLst>
          </a:prstGeom>
          <a:ln>
            <a:headEnd/>
            <a:tailEn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rPr>
              <a:t>Receiver</a:t>
            </a:r>
            <a:endParaRPr kumimoji="0" lang="en-US" sz="2400" b="1" i="0" u="none" strike="noStrike" cap="none" normalizeH="0" baseline="0" dirty="0" smtClean="0">
              <a:ln>
                <a:noFill/>
              </a:ln>
              <a:solidFill>
                <a:schemeClr val="bg1"/>
              </a:solidFill>
              <a:effectLst/>
              <a:latin typeface="Arial" pitchFamily="34" charset="0"/>
              <a:cs typeface="Arial" pitchFamily="34" charset="0"/>
            </a:endParaRPr>
          </a:p>
        </p:txBody>
      </p:sp>
      <p:sp>
        <p:nvSpPr>
          <p:cNvPr id="6" name="Right Bracket 5"/>
          <p:cNvSpPr/>
          <p:nvPr/>
        </p:nvSpPr>
        <p:spPr>
          <a:xfrm rot="10800000">
            <a:off x="6705601" y="5029200"/>
            <a:ext cx="264608" cy="1173144"/>
          </a:xfrm>
          <a:prstGeom prst="rightBracket">
            <a:avLst>
              <a:gd name="adj" fmla="val 49892"/>
            </a:avLst>
          </a:prstGeom>
          <a:ln cap="rnd" cmpd="sng">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10" name="Shape 9"/>
          <p:cNvCxnSpPr>
            <a:stCxn id="4" idx="3"/>
            <a:endCxn id="18" idx="1"/>
          </p:cNvCxnSpPr>
          <p:nvPr/>
        </p:nvCxnSpPr>
        <p:spPr>
          <a:xfrm flipV="1">
            <a:off x="2475298" y="5648236"/>
            <a:ext cx="2249102" cy="23873"/>
          </a:xfrm>
          <a:prstGeom prst="straightConnector1">
            <a:avLst/>
          </a:prstGeom>
          <a:ln w="57150">
            <a:solidFill>
              <a:srgbClr val="9C42E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724400" y="5048071"/>
            <a:ext cx="612668" cy="1200329"/>
          </a:xfrm>
          <a:prstGeom prst="rect">
            <a:avLst/>
          </a:prstGeom>
          <a:noFill/>
        </p:spPr>
        <p:txBody>
          <a:bodyPr wrap="none" rtlCol="0">
            <a:spAutoFit/>
          </a:bodyPr>
          <a:lstStyle/>
          <a:p>
            <a:r>
              <a:rPr lang="en-US" sz="7200" dirty="0" smtClean="0">
                <a:solidFill>
                  <a:schemeClr val="tx2">
                    <a:lumMod val="60000"/>
                    <a:lumOff val="40000"/>
                  </a:schemeClr>
                </a:solidFill>
              </a:rPr>
              <a:t>?</a:t>
            </a:r>
            <a:endParaRPr lang="en-US" sz="7200" dirty="0">
              <a:solidFill>
                <a:schemeClr val="tx2">
                  <a:lumMod val="60000"/>
                  <a:lumOff val="40000"/>
                </a:schemeClr>
              </a:solidFill>
            </a:endParaRPr>
          </a:p>
        </p:txBody>
      </p:sp>
      <p:sp>
        <p:nvSpPr>
          <p:cNvPr id="21" name="Right Bracket 20"/>
          <p:cNvSpPr/>
          <p:nvPr/>
        </p:nvSpPr>
        <p:spPr>
          <a:xfrm rot="10800000">
            <a:off x="6248401" y="4724400"/>
            <a:ext cx="264608" cy="1477944"/>
          </a:xfrm>
          <a:prstGeom prst="rightBracket">
            <a:avLst>
              <a:gd name="adj" fmla="val 49892"/>
            </a:avLst>
          </a:prstGeom>
          <a:ln cap="rnd" cmpd="sng">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2" name="Right Bracket 21"/>
          <p:cNvSpPr/>
          <p:nvPr/>
        </p:nvSpPr>
        <p:spPr>
          <a:xfrm rot="10800000">
            <a:off x="5791201" y="4419600"/>
            <a:ext cx="264608" cy="1782744"/>
          </a:xfrm>
          <a:prstGeom prst="rightBracket">
            <a:avLst>
              <a:gd name="adj" fmla="val 49892"/>
            </a:avLst>
          </a:prstGeom>
          <a:ln cap="rnd" cmpd="sng">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5" name="TextBox 24"/>
          <p:cNvSpPr txBox="1"/>
          <p:nvPr/>
        </p:nvSpPr>
        <p:spPr>
          <a:xfrm>
            <a:off x="7010400" y="4858324"/>
            <a:ext cx="1784143" cy="369332"/>
          </a:xfrm>
          <a:prstGeom prst="rect">
            <a:avLst/>
          </a:prstGeom>
          <a:noFill/>
        </p:spPr>
        <p:txBody>
          <a:bodyPr wrap="none" rtlCol="0">
            <a:spAutoFit/>
          </a:bodyPr>
          <a:lstStyle/>
          <a:p>
            <a:r>
              <a:rPr lang="en-US" dirty="0" smtClean="0">
                <a:solidFill>
                  <a:schemeClr val="accent1">
                    <a:lumMod val="60000"/>
                    <a:lumOff val="40000"/>
                  </a:schemeClr>
                </a:solidFill>
              </a:rPr>
              <a:t>Machine Firewall</a:t>
            </a:r>
            <a:endParaRPr lang="en-US" dirty="0">
              <a:solidFill>
                <a:schemeClr val="accent1">
                  <a:lumMod val="60000"/>
                  <a:lumOff val="40000"/>
                </a:schemeClr>
              </a:solidFill>
            </a:endParaRPr>
          </a:p>
        </p:txBody>
      </p:sp>
      <p:sp>
        <p:nvSpPr>
          <p:cNvPr id="26" name="TextBox 25"/>
          <p:cNvSpPr txBox="1"/>
          <p:nvPr/>
        </p:nvSpPr>
        <p:spPr>
          <a:xfrm>
            <a:off x="6553200" y="4535992"/>
            <a:ext cx="1775999" cy="369332"/>
          </a:xfrm>
          <a:prstGeom prst="rect">
            <a:avLst/>
          </a:prstGeom>
          <a:noFill/>
        </p:spPr>
        <p:txBody>
          <a:bodyPr wrap="none" rtlCol="0">
            <a:spAutoFit/>
          </a:bodyPr>
          <a:lstStyle/>
          <a:p>
            <a:r>
              <a:rPr lang="en-US" dirty="0" smtClean="0">
                <a:solidFill>
                  <a:schemeClr val="accent1">
                    <a:lumMod val="60000"/>
                    <a:lumOff val="40000"/>
                  </a:schemeClr>
                </a:solidFill>
              </a:rPr>
              <a:t>Network Firewall</a:t>
            </a:r>
            <a:endParaRPr lang="en-US" dirty="0">
              <a:solidFill>
                <a:schemeClr val="accent1">
                  <a:lumMod val="60000"/>
                  <a:lumOff val="40000"/>
                </a:schemeClr>
              </a:solidFill>
            </a:endParaRPr>
          </a:p>
        </p:txBody>
      </p:sp>
      <p:sp>
        <p:nvSpPr>
          <p:cNvPr id="27" name="TextBox 26"/>
          <p:cNvSpPr txBox="1"/>
          <p:nvPr/>
        </p:nvSpPr>
        <p:spPr>
          <a:xfrm>
            <a:off x="6096000" y="4191000"/>
            <a:ext cx="2879058" cy="369332"/>
          </a:xfrm>
          <a:prstGeom prst="rect">
            <a:avLst/>
          </a:prstGeom>
          <a:noFill/>
        </p:spPr>
        <p:txBody>
          <a:bodyPr wrap="none" rtlCol="0">
            <a:spAutoFit/>
          </a:bodyPr>
          <a:lstStyle/>
          <a:p>
            <a:r>
              <a:rPr lang="en-US" dirty="0" smtClean="0">
                <a:solidFill>
                  <a:schemeClr val="accent1">
                    <a:lumMod val="60000"/>
                    <a:lumOff val="40000"/>
                  </a:schemeClr>
                </a:solidFill>
              </a:rPr>
              <a:t>Network Address Translation</a:t>
            </a:r>
            <a:endParaRPr lang="en-US" dirty="0">
              <a:solidFill>
                <a:schemeClr val="accent1">
                  <a:lumMod val="60000"/>
                  <a:lumOff val="40000"/>
                </a:schemeClr>
              </a:solidFill>
            </a:endParaRPr>
          </a:p>
        </p:txBody>
      </p:sp>
      <p:sp>
        <p:nvSpPr>
          <p:cNvPr id="28" name="TextBox 27"/>
          <p:cNvSpPr txBox="1"/>
          <p:nvPr/>
        </p:nvSpPr>
        <p:spPr>
          <a:xfrm>
            <a:off x="4419600" y="4800600"/>
            <a:ext cx="1228221" cy="369332"/>
          </a:xfrm>
          <a:prstGeom prst="rect">
            <a:avLst/>
          </a:prstGeom>
          <a:noFill/>
        </p:spPr>
        <p:txBody>
          <a:bodyPr wrap="none" rtlCol="0">
            <a:spAutoFit/>
          </a:bodyPr>
          <a:lstStyle/>
          <a:p>
            <a:r>
              <a:rPr lang="en-US" dirty="0" smtClean="0">
                <a:solidFill>
                  <a:schemeClr val="tx2">
                    <a:lumMod val="75000"/>
                  </a:schemeClr>
                </a:solidFill>
              </a:rPr>
              <a:t>Dynamic IP</a:t>
            </a:r>
            <a:endParaRPr lang="en-US" dirty="0">
              <a:solidFill>
                <a:schemeClr val="tx2">
                  <a:lumMod val="75000"/>
                </a:schemeClr>
              </a:solidFill>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730044" y="1411553"/>
            <a:ext cx="7672003" cy="1554400"/>
          </a:xfrm>
        </p:spPr>
        <p:txBody>
          <a:bodyPr/>
          <a:lstStyle/>
          <a:p>
            <a:r>
              <a:rPr lang="en-US" dirty="0" smtClean="0"/>
              <a:t>Dynamic DNS</a:t>
            </a:r>
          </a:p>
          <a:p>
            <a:r>
              <a:rPr lang="en-US" dirty="0" smtClean="0"/>
              <a:t>NAT Port Mappings / UPnP</a:t>
            </a:r>
          </a:p>
          <a:p>
            <a:r>
              <a:rPr lang="en-US" dirty="0" smtClean="0"/>
              <a:t>Open Inbound Firewall Ports</a:t>
            </a:r>
          </a:p>
        </p:txBody>
      </p:sp>
      <p:sp>
        <p:nvSpPr>
          <p:cNvPr id="3" name="Title 2"/>
          <p:cNvSpPr>
            <a:spLocks noGrp="1"/>
          </p:cNvSpPr>
          <p:nvPr>
            <p:ph type="title"/>
          </p:nvPr>
        </p:nvSpPr>
        <p:spPr>
          <a:xfrm>
            <a:off x="387054" y="152400"/>
            <a:ext cx="8375946" cy="553998"/>
          </a:xfrm>
        </p:spPr>
        <p:txBody>
          <a:bodyPr/>
          <a:lstStyle/>
          <a:p>
            <a:r>
              <a:rPr smtClean="0"/>
              <a:t>How Do People Deal With It?</a:t>
            </a:r>
            <a:endParaRPr lang="en-US" dirty="0"/>
          </a:p>
        </p:txBody>
      </p:sp>
      <p:sp>
        <p:nvSpPr>
          <p:cNvPr id="4" name="AutoShape 77"/>
          <p:cNvSpPr>
            <a:spLocks noChangeArrowheads="1"/>
          </p:cNvSpPr>
          <p:nvPr/>
        </p:nvSpPr>
        <p:spPr bwMode="auto">
          <a:xfrm>
            <a:off x="990600" y="5248218"/>
            <a:ext cx="1484698" cy="847782"/>
          </a:xfrm>
          <a:prstGeom prst="roundRect">
            <a:avLst>
              <a:gd name="adj" fmla="val 16667"/>
            </a:avLst>
          </a:prstGeom>
          <a:ln>
            <a:headEnd/>
            <a:tailEnd/>
          </a:ln>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rPr>
              <a:t>Sender</a:t>
            </a:r>
            <a:endParaRPr kumimoji="0" lang="en-US" sz="2400" b="1" i="0" u="none" strike="noStrike" cap="none" normalizeH="0" baseline="0" dirty="0" smtClean="0">
              <a:ln>
                <a:noFill/>
              </a:ln>
              <a:solidFill>
                <a:schemeClr val="bg1"/>
              </a:solidFill>
              <a:effectLst/>
              <a:latin typeface="Arial" pitchFamily="34" charset="0"/>
              <a:cs typeface="Arial" pitchFamily="34" charset="0"/>
            </a:endParaRPr>
          </a:p>
        </p:txBody>
      </p:sp>
      <p:sp>
        <p:nvSpPr>
          <p:cNvPr id="5" name="AutoShape 77"/>
          <p:cNvSpPr>
            <a:spLocks noChangeArrowheads="1"/>
          </p:cNvSpPr>
          <p:nvPr/>
        </p:nvSpPr>
        <p:spPr bwMode="auto">
          <a:xfrm>
            <a:off x="6973502" y="5248218"/>
            <a:ext cx="1484698" cy="847782"/>
          </a:xfrm>
          <a:prstGeom prst="roundRect">
            <a:avLst>
              <a:gd name="adj" fmla="val 16667"/>
            </a:avLst>
          </a:prstGeom>
          <a:ln>
            <a:headEnd/>
            <a:tailEn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rPr>
              <a:t>Receiver</a:t>
            </a:r>
            <a:endParaRPr kumimoji="0" lang="en-US" sz="2400" b="1" i="0" u="none" strike="noStrike" cap="none" normalizeH="0" baseline="0" dirty="0" smtClean="0">
              <a:ln>
                <a:noFill/>
              </a:ln>
              <a:solidFill>
                <a:schemeClr val="bg1"/>
              </a:solidFill>
              <a:effectLst/>
              <a:latin typeface="Arial" pitchFamily="34" charset="0"/>
              <a:cs typeface="Arial" pitchFamily="34" charset="0"/>
            </a:endParaRPr>
          </a:p>
        </p:txBody>
      </p:sp>
      <p:sp>
        <p:nvSpPr>
          <p:cNvPr id="6" name="Right Bracket 5"/>
          <p:cNvSpPr/>
          <p:nvPr/>
        </p:nvSpPr>
        <p:spPr>
          <a:xfrm rot="10800000">
            <a:off x="6705601" y="5029200"/>
            <a:ext cx="264608" cy="1173144"/>
          </a:xfrm>
          <a:prstGeom prst="rightBracket">
            <a:avLst>
              <a:gd name="adj" fmla="val 49892"/>
            </a:avLst>
          </a:prstGeom>
          <a:ln cap="rnd" cmpd="sng">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10" name="Shape 9"/>
          <p:cNvCxnSpPr>
            <a:stCxn id="4" idx="3"/>
            <a:endCxn id="18" idx="1"/>
          </p:cNvCxnSpPr>
          <p:nvPr/>
        </p:nvCxnSpPr>
        <p:spPr>
          <a:xfrm flipV="1">
            <a:off x="2475298" y="5648236"/>
            <a:ext cx="2249102" cy="23873"/>
          </a:xfrm>
          <a:prstGeom prst="straightConnector1">
            <a:avLst/>
          </a:prstGeom>
          <a:ln w="57150">
            <a:solidFill>
              <a:srgbClr val="9C42E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724400" y="5048071"/>
            <a:ext cx="612668" cy="1200329"/>
          </a:xfrm>
          <a:prstGeom prst="rect">
            <a:avLst/>
          </a:prstGeom>
          <a:noFill/>
        </p:spPr>
        <p:txBody>
          <a:bodyPr wrap="none" rtlCol="0">
            <a:spAutoFit/>
          </a:bodyPr>
          <a:lstStyle/>
          <a:p>
            <a:r>
              <a:rPr lang="en-US" sz="7200" dirty="0" smtClean="0">
                <a:solidFill>
                  <a:schemeClr val="tx2">
                    <a:lumMod val="60000"/>
                    <a:lumOff val="40000"/>
                  </a:schemeClr>
                </a:solidFill>
              </a:rPr>
              <a:t>?</a:t>
            </a:r>
            <a:endParaRPr lang="en-US" sz="7200" dirty="0">
              <a:solidFill>
                <a:schemeClr val="tx2">
                  <a:lumMod val="60000"/>
                  <a:lumOff val="40000"/>
                </a:schemeClr>
              </a:solidFill>
            </a:endParaRPr>
          </a:p>
        </p:txBody>
      </p:sp>
      <p:sp>
        <p:nvSpPr>
          <p:cNvPr id="21" name="Right Bracket 20"/>
          <p:cNvSpPr/>
          <p:nvPr/>
        </p:nvSpPr>
        <p:spPr>
          <a:xfrm rot="10800000">
            <a:off x="6248401" y="4724400"/>
            <a:ext cx="264608" cy="1477944"/>
          </a:xfrm>
          <a:prstGeom prst="rightBracket">
            <a:avLst>
              <a:gd name="adj" fmla="val 49892"/>
            </a:avLst>
          </a:prstGeom>
          <a:ln cap="rnd" cmpd="sng">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2" name="Right Bracket 21"/>
          <p:cNvSpPr/>
          <p:nvPr/>
        </p:nvSpPr>
        <p:spPr>
          <a:xfrm rot="10800000">
            <a:off x="5791201" y="4419600"/>
            <a:ext cx="264608" cy="1782744"/>
          </a:xfrm>
          <a:prstGeom prst="rightBracket">
            <a:avLst>
              <a:gd name="adj" fmla="val 49892"/>
            </a:avLst>
          </a:prstGeom>
          <a:ln cap="rnd" cmpd="sng">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5" name="TextBox 24"/>
          <p:cNvSpPr txBox="1"/>
          <p:nvPr/>
        </p:nvSpPr>
        <p:spPr>
          <a:xfrm>
            <a:off x="7010400" y="4858324"/>
            <a:ext cx="1784143" cy="369332"/>
          </a:xfrm>
          <a:prstGeom prst="rect">
            <a:avLst/>
          </a:prstGeom>
          <a:noFill/>
        </p:spPr>
        <p:txBody>
          <a:bodyPr wrap="none" rtlCol="0">
            <a:spAutoFit/>
          </a:bodyPr>
          <a:lstStyle/>
          <a:p>
            <a:r>
              <a:rPr lang="en-US" dirty="0" smtClean="0">
                <a:solidFill>
                  <a:schemeClr val="accent1">
                    <a:lumMod val="60000"/>
                    <a:lumOff val="40000"/>
                  </a:schemeClr>
                </a:solidFill>
              </a:rPr>
              <a:t>Machine Firewall</a:t>
            </a:r>
            <a:endParaRPr lang="en-US" dirty="0">
              <a:solidFill>
                <a:schemeClr val="accent1">
                  <a:lumMod val="60000"/>
                  <a:lumOff val="40000"/>
                </a:schemeClr>
              </a:solidFill>
            </a:endParaRPr>
          </a:p>
        </p:txBody>
      </p:sp>
      <p:sp>
        <p:nvSpPr>
          <p:cNvPr id="26" name="TextBox 25"/>
          <p:cNvSpPr txBox="1"/>
          <p:nvPr/>
        </p:nvSpPr>
        <p:spPr>
          <a:xfrm>
            <a:off x="6553200" y="4535992"/>
            <a:ext cx="1775999" cy="369332"/>
          </a:xfrm>
          <a:prstGeom prst="rect">
            <a:avLst/>
          </a:prstGeom>
          <a:noFill/>
        </p:spPr>
        <p:txBody>
          <a:bodyPr wrap="none" rtlCol="0">
            <a:spAutoFit/>
          </a:bodyPr>
          <a:lstStyle/>
          <a:p>
            <a:r>
              <a:rPr lang="en-US" dirty="0" smtClean="0">
                <a:solidFill>
                  <a:schemeClr val="accent1">
                    <a:lumMod val="60000"/>
                    <a:lumOff val="40000"/>
                  </a:schemeClr>
                </a:solidFill>
              </a:rPr>
              <a:t>Network Firewall</a:t>
            </a:r>
            <a:endParaRPr lang="en-US" dirty="0">
              <a:solidFill>
                <a:schemeClr val="accent1">
                  <a:lumMod val="60000"/>
                  <a:lumOff val="40000"/>
                </a:schemeClr>
              </a:solidFill>
            </a:endParaRPr>
          </a:p>
        </p:txBody>
      </p:sp>
      <p:sp>
        <p:nvSpPr>
          <p:cNvPr id="27" name="TextBox 26"/>
          <p:cNvSpPr txBox="1"/>
          <p:nvPr/>
        </p:nvSpPr>
        <p:spPr>
          <a:xfrm>
            <a:off x="6096000" y="4191000"/>
            <a:ext cx="2879058" cy="369332"/>
          </a:xfrm>
          <a:prstGeom prst="rect">
            <a:avLst/>
          </a:prstGeom>
          <a:noFill/>
        </p:spPr>
        <p:txBody>
          <a:bodyPr wrap="none" rtlCol="0">
            <a:spAutoFit/>
          </a:bodyPr>
          <a:lstStyle/>
          <a:p>
            <a:r>
              <a:rPr lang="en-US" dirty="0" smtClean="0">
                <a:solidFill>
                  <a:schemeClr val="accent1">
                    <a:lumMod val="60000"/>
                    <a:lumOff val="40000"/>
                  </a:schemeClr>
                </a:solidFill>
              </a:rPr>
              <a:t>Network Address Translation</a:t>
            </a:r>
            <a:endParaRPr lang="en-US" dirty="0">
              <a:solidFill>
                <a:schemeClr val="accent1">
                  <a:lumMod val="60000"/>
                  <a:lumOff val="40000"/>
                </a:schemeClr>
              </a:solidFill>
            </a:endParaRPr>
          </a:p>
        </p:txBody>
      </p:sp>
      <p:sp>
        <p:nvSpPr>
          <p:cNvPr id="28" name="TextBox 27"/>
          <p:cNvSpPr txBox="1"/>
          <p:nvPr/>
        </p:nvSpPr>
        <p:spPr>
          <a:xfrm>
            <a:off x="4419600" y="4800600"/>
            <a:ext cx="1228221" cy="369332"/>
          </a:xfrm>
          <a:prstGeom prst="rect">
            <a:avLst/>
          </a:prstGeom>
          <a:noFill/>
        </p:spPr>
        <p:txBody>
          <a:bodyPr wrap="none" rtlCol="0">
            <a:spAutoFit/>
          </a:bodyPr>
          <a:lstStyle/>
          <a:p>
            <a:r>
              <a:rPr lang="en-US" dirty="0" smtClean="0">
                <a:solidFill>
                  <a:schemeClr val="tx2">
                    <a:lumMod val="75000"/>
                  </a:schemeClr>
                </a:solidFill>
              </a:rPr>
              <a:t>Dynamic IP</a:t>
            </a:r>
            <a:endParaRPr lang="en-US" dirty="0">
              <a:solidFill>
                <a:schemeClr val="tx2">
                  <a:lumMod val="75000"/>
                </a:schemeClr>
              </a:solidFill>
            </a:endParaRPr>
          </a:p>
        </p:txBody>
      </p:sp>
      <p:sp>
        <p:nvSpPr>
          <p:cNvPr id="16" name="Rounded Rectangle 15"/>
          <p:cNvSpPr/>
          <p:nvPr/>
        </p:nvSpPr>
        <p:spPr bwMode="auto">
          <a:xfrm>
            <a:off x="685800" y="3200400"/>
            <a:ext cx="7924800" cy="914400"/>
          </a:xfrm>
          <a:prstGeom prst="round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smtClean="0">
                <a:solidFill>
                  <a:schemeClr val="bg1"/>
                </a:solidFill>
              </a:rPr>
              <a:t>Brittle, Difficult, Insecure – and sometimes – Impractical  </a:t>
            </a:r>
            <a:br>
              <a:rPr lang="en-US" sz="2300" dirty="0" smtClean="0">
                <a:solidFill>
                  <a:schemeClr val="bg1"/>
                </a:solidFill>
              </a:rPr>
            </a:br>
            <a:r>
              <a:rPr lang="en-US" sz="2300" b="1" dirty="0" smtClean="0">
                <a:solidFill>
                  <a:schemeClr val="bg1"/>
                </a:solidFill>
              </a:rPr>
              <a:t>Consequence: We see recurring patterns of workarounds</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730044" y="1411552"/>
            <a:ext cx="7672003" cy="3931333"/>
          </a:xfrm>
        </p:spPr>
        <p:txBody>
          <a:bodyPr/>
          <a:lstStyle/>
          <a:p>
            <a:r>
              <a:rPr lang="en-US" dirty="0" smtClean="0"/>
              <a:t>Any Instant Messaging/Communication App</a:t>
            </a:r>
          </a:p>
          <a:p>
            <a:pPr lvl="1"/>
            <a:r>
              <a:rPr lang="en-US" dirty="0" smtClean="0"/>
              <a:t>Access Control, Relay, Direct Connect</a:t>
            </a:r>
          </a:p>
          <a:p>
            <a:r>
              <a:rPr lang="en-US" dirty="0" smtClean="0"/>
              <a:t>Any Multiplayer Game</a:t>
            </a:r>
          </a:p>
          <a:p>
            <a:pPr lvl="1"/>
            <a:r>
              <a:rPr lang="en-US" dirty="0" smtClean="0"/>
              <a:t>Access Control, Relay, Direct Connect</a:t>
            </a:r>
          </a:p>
          <a:p>
            <a:r>
              <a:rPr lang="en-US" dirty="0" smtClean="0"/>
              <a:t>Any Home Media Integration System</a:t>
            </a:r>
          </a:p>
          <a:p>
            <a:pPr lvl="1"/>
            <a:r>
              <a:rPr lang="en-US" dirty="0" smtClean="0"/>
              <a:t>Access Control, Relay, Direct Connect</a:t>
            </a:r>
          </a:p>
          <a:p>
            <a:r>
              <a:rPr lang="en-US" dirty="0" smtClean="0"/>
              <a:t>Any Enterprise Integration System</a:t>
            </a:r>
          </a:p>
          <a:p>
            <a:pPr lvl="1"/>
            <a:r>
              <a:rPr lang="en-US" dirty="0" smtClean="0"/>
              <a:t>Access Control, VPN/VAN</a:t>
            </a:r>
            <a:endParaRPr lang="en-US" dirty="0"/>
          </a:p>
        </p:txBody>
      </p:sp>
      <p:sp>
        <p:nvSpPr>
          <p:cNvPr id="3" name="Title 2"/>
          <p:cNvSpPr>
            <a:spLocks noGrp="1"/>
          </p:cNvSpPr>
          <p:nvPr>
            <p:ph type="title"/>
          </p:nvPr>
        </p:nvSpPr>
        <p:spPr>
          <a:xfrm>
            <a:off x="387054" y="152400"/>
            <a:ext cx="8375946" cy="553998"/>
          </a:xfrm>
        </p:spPr>
        <p:txBody>
          <a:bodyPr/>
          <a:lstStyle/>
          <a:p>
            <a:r>
              <a:rPr smtClean="0"/>
              <a:t>Who needs it?</a:t>
            </a:r>
            <a:endParaRPr lang="en-US"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7054" y="152400"/>
            <a:ext cx="8375946" cy="553998"/>
          </a:xfrm>
        </p:spPr>
        <p:txBody>
          <a:bodyPr/>
          <a:lstStyle/>
          <a:p>
            <a:r>
              <a:rPr smtClean="0"/>
              <a:t>Service Bus </a:t>
            </a:r>
            <a:r>
              <a:rPr lang="en-US" dirty="0" smtClean="0"/>
              <a:t>–</a:t>
            </a:r>
            <a:r>
              <a:rPr smtClean="0"/>
              <a:t> Naming </a:t>
            </a:r>
            <a:endParaRPr lang="en-US" dirty="0"/>
          </a:p>
        </p:txBody>
      </p:sp>
      <p:sp>
        <p:nvSpPr>
          <p:cNvPr id="4" name="Rounded Rectangle 3"/>
          <p:cNvSpPr/>
          <p:nvPr/>
        </p:nvSpPr>
        <p:spPr bwMode="auto">
          <a:xfrm>
            <a:off x="2396266" y="2844311"/>
            <a:ext cx="6214333" cy="639113"/>
          </a:xfrm>
          <a:prstGeom prst="roundRect">
            <a:avLst>
              <a:gd name="adj" fmla="val 9033"/>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000" b="1" dirty="0" smtClean="0">
                <a:solidFill>
                  <a:srgbClr val="FFFFFF"/>
                </a:solidFill>
                <a:effectLst>
                  <a:outerShdw blurRad="38100" dist="38100" dir="2700000" algn="tl">
                    <a:srgbClr val="000000">
                      <a:alpha val="43137"/>
                    </a:srgbClr>
                  </a:outerShdw>
                </a:effectLst>
                <a:latin typeface="Calibri" pitchFamily="34" charset="0"/>
              </a:rPr>
              <a:t>Service Registry</a:t>
            </a:r>
          </a:p>
        </p:txBody>
      </p:sp>
      <p:sp>
        <p:nvSpPr>
          <p:cNvPr id="5" name="Rounded Rectangle 4"/>
          <p:cNvSpPr/>
          <p:nvPr/>
        </p:nvSpPr>
        <p:spPr bwMode="auto">
          <a:xfrm>
            <a:off x="2396267" y="2252127"/>
            <a:ext cx="6223314" cy="567273"/>
          </a:xfrm>
          <a:prstGeom prst="roundRect">
            <a:avLst>
              <a:gd name="adj" fmla="val 9033"/>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000" b="1" dirty="0" smtClean="0">
                <a:solidFill>
                  <a:srgbClr val="FFFFFF"/>
                </a:solidFill>
                <a:effectLst>
                  <a:outerShdw blurRad="38100" dist="38100" dir="2700000" algn="tl">
                    <a:srgbClr val="000000">
                      <a:alpha val="43137"/>
                    </a:srgbClr>
                  </a:outerShdw>
                </a:effectLst>
                <a:latin typeface="Calibri" pitchFamily="34" charset="0"/>
              </a:rPr>
              <a:t>Naming</a:t>
            </a:r>
          </a:p>
        </p:txBody>
      </p:sp>
      <p:sp>
        <p:nvSpPr>
          <p:cNvPr id="7" name="Rounded Rectangle 6"/>
          <p:cNvSpPr/>
          <p:nvPr/>
        </p:nvSpPr>
        <p:spPr bwMode="auto">
          <a:xfrm>
            <a:off x="381000" y="2234712"/>
            <a:ext cx="1905000" cy="1901855"/>
          </a:xfrm>
          <a:prstGeom prst="roundRect">
            <a:avLst>
              <a:gd name="adj" fmla="val 5982"/>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000" b="1" dirty="0" smtClean="0">
                <a:solidFill>
                  <a:srgbClr val="FFFFFF"/>
                </a:solidFill>
                <a:effectLst>
                  <a:outerShdw blurRad="38100" dist="38100" dir="2700000" algn="tl">
                    <a:srgbClr val="000000">
                      <a:alpha val="43137"/>
                    </a:srgbClr>
                  </a:outerShdw>
                </a:effectLst>
                <a:latin typeface="Calibri" pitchFamily="34" charset="0"/>
              </a:rPr>
              <a:t>Federated Identity and Access Control</a:t>
            </a:r>
          </a:p>
        </p:txBody>
      </p:sp>
      <p:sp>
        <p:nvSpPr>
          <p:cNvPr id="8" name="Rounded Rectangle 7"/>
          <p:cNvSpPr/>
          <p:nvPr/>
        </p:nvSpPr>
        <p:spPr bwMode="auto">
          <a:xfrm>
            <a:off x="2396267" y="3506164"/>
            <a:ext cx="6205355" cy="665239"/>
          </a:xfrm>
          <a:prstGeom prst="roundRect">
            <a:avLst>
              <a:gd name="adj" fmla="val 9033"/>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000" b="1" dirty="0" smtClean="0">
                <a:solidFill>
                  <a:srgbClr val="FFFFFF"/>
                </a:solidFill>
                <a:effectLst>
                  <a:outerShdw blurRad="38100" dist="38100" dir="2700000" algn="tl">
                    <a:srgbClr val="000000">
                      <a:alpha val="43137"/>
                    </a:srgbClr>
                  </a:outerShdw>
                </a:effectLst>
                <a:latin typeface="Calibri" pitchFamily="34" charset="0"/>
              </a:rPr>
              <a:t>Messaging Fabric</a:t>
            </a:r>
          </a:p>
        </p:txBody>
      </p:sp>
      <p:sp>
        <p:nvSpPr>
          <p:cNvPr id="9" name="Rounded Rectangle 8"/>
          <p:cNvSpPr/>
          <p:nvPr/>
        </p:nvSpPr>
        <p:spPr bwMode="auto">
          <a:xfrm>
            <a:off x="278674" y="2133600"/>
            <a:ext cx="8464732" cy="2133600"/>
          </a:xfrm>
          <a:prstGeom prst="roundRect">
            <a:avLst>
              <a:gd name="adj" fmla="val 8772"/>
            </a:avLst>
          </a:prstGeom>
          <a:noFill/>
          <a:ln w="38100">
            <a:solidFill>
              <a:schemeClr val="tx1">
                <a:lumMod val="75000"/>
              </a:schemeClr>
            </a:solidFill>
            <a:prstDash val="sysDash"/>
            <a:headEnd type="none" w="med" len="med"/>
            <a:tailEnd type="none" w="med" len="med"/>
          </a:ln>
          <a:scene3d>
            <a:camera prst="orthographicFront" fov="0">
              <a:rot lat="0" lon="0" rev="0"/>
            </a:camera>
            <a:lightRig rig="glow" dir="t">
              <a:rot lat="0" lon="0" rev="6360000"/>
            </a:lightRig>
          </a:scene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000" b="1" dirty="0" smtClean="0">
              <a:solidFill>
                <a:srgbClr val="FFFFFF"/>
              </a:solidFill>
              <a:effectLst>
                <a:outerShdw blurRad="38100" dist="38100" dir="2700000" algn="tl">
                  <a:srgbClr val="000000">
                    <a:alpha val="43137"/>
                  </a:srgbClr>
                </a:outerShdw>
              </a:effectLst>
              <a:latin typeface="Calibri" pitchFamily="34" charset="0"/>
            </a:endParaRP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7054" y="152400"/>
            <a:ext cx="8375946" cy="553998"/>
          </a:xfrm>
        </p:spPr>
        <p:txBody>
          <a:bodyPr/>
          <a:lstStyle/>
          <a:p>
            <a:r>
              <a:rPr smtClean="0"/>
              <a:t>Service Bus Naming</a:t>
            </a:r>
            <a:endParaRPr lang="en-US" dirty="0"/>
          </a:p>
        </p:txBody>
      </p:sp>
      <p:sp>
        <p:nvSpPr>
          <p:cNvPr id="4" name="Content Placeholder 2"/>
          <p:cNvSpPr txBox="1">
            <a:spLocks/>
          </p:cNvSpPr>
          <p:nvPr/>
        </p:nvSpPr>
        <p:spPr>
          <a:xfrm>
            <a:off x="457200" y="1600201"/>
            <a:ext cx="8229600" cy="1219200"/>
          </a:xfrm>
          <a:prstGeom prst="rect">
            <a:avLst/>
          </a:prstGeom>
        </p:spPr>
        <p:txBody>
          <a:bodyPr/>
          <a:lstStyle/>
          <a:p>
            <a:pPr marR="0" lvl="0" algn="ctr" defTabSz="914363" rtl="0" eaLnBrk="1" fontAlgn="auto" latinLnBrk="0" hangingPunct="1">
              <a:lnSpc>
                <a:spcPct val="78000"/>
              </a:lnSpc>
              <a:spcBef>
                <a:spcPct val="20000"/>
              </a:spcBef>
              <a:spcAft>
                <a:spcPts val="800"/>
              </a:spcAft>
              <a:buClr>
                <a:schemeClr val="tx1"/>
              </a:buClr>
              <a:buSzPct val="80000"/>
              <a:tabLst/>
              <a:defRPr/>
            </a:pPr>
            <a:r>
              <a:rPr kumimoji="0" lang="en-US" sz="3200" b="0" i="0" u="none" strike="noStrike" kern="1200" cap="none" spc="0" normalizeH="0" baseline="0" noProof="0" dirty="0" smtClean="0">
                <a:ln>
                  <a:noFill/>
                </a:ln>
                <a:gradFill>
                  <a:gsLst>
                    <a:gs pos="0">
                      <a:schemeClr val="tx1"/>
                    </a:gs>
                    <a:gs pos="86000">
                      <a:schemeClr val="tx1"/>
                    </a:gs>
                  </a:gsLst>
                  <a:lin ang="5400000" scaled="0"/>
                </a:gradFill>
                <a:effectLst/>
                <a:uLnTx/>
                <a:uFillTx/>
                <a:latin typeface="+mn-lt"/>
                <a:ea typeface="+mn-ea"/>
                <a:cs typeface="+mn-cs"/>
              </a:rPr>
              <a:t>Federated, hierarchical, DNS-integrated, transport-neutral naming system</a:t>
            </a:r>
            <a:endParaRPr kumimoji="0" lang="en-US" sz="3200" b="0" i="0" u="none" strike="noStrike" kern="1200" cap="none" spc="0" normalizeH="0" baseline="0" noProof="0" dirty="0">
              <a:ln>
                <a:noFill/>
              </a:ln>
              <a:gradFill>
                <a:gsLst>
                  <a:gs pos="0">
                    <a:schemeClr val="tx1"/>
                  </a:gs>
                  <a:gs pos="86000">
                    <a:schemeClr val="tx1"/>
                  </a:gs>
                </a:gsLst>
                <a:lin ang="5400000" scaled="0"/>
              </a:gradFill>
              <a:effectLst/>
              <a:uLnTx/>
              <a:uFillTx/>
              <a:latin typeface="+mn-lt"/>
              <a:ea typeface="+mn-ea"/>
              <a:cs typeface="+mn-cs"/>
            </a:endParaRPr>
          </a:p>
        </p:txBody>
      </p:sp>
      <p:sp>
        <p:nvSpPr>
          <p:cNvPr id="5" name="Oval 4"/>
          <p:cNvSpPr/>
          <p:nvPr/>
        </p:nvSpPr>
        <p:spPr>
          <a:xfrm>
            <a:off x="1676400" y="4229100"/>
            <a:ext cx="685800" cy="685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100" b="1" dirty="0" smtClean="0"/>
              <a:t>Root</a:t>
            </a:r>
            <a:endParaRPr lang="en-US" sz="1100" b="1" dirty="0"/>
          </a:p>
        </p:txBody>
      </p:sp>
      <p:sp>
        <p:nvSpPr>
          <p:cNvPr id="6" name="Oval 5"/>
          <p:cNvSpPr/>
          <p:nvPr/>
        </p:nvSpPr>
        <p:spPr>
          <a:xfrm>
            <a:off x="2895600" y="2971800"/>
            <a:ext cx="762000" cy="762000"/>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a:r>
              <a:rPr lang="en-US" sz="1100" b="1" dirty="0" smtClean="0"/>
              <a:t>Solution</a:t>
            </a:r>
            <a:endParaRPr lang="en-US" sz="1100" b="1" dirty="0"/>
          </a:p>
        </p:txBody>
      </p:sp>
      <p:sp>
        <p:nvSpPr>
          <p:cNvPr id="7" name="Oval 6"/>
          <p:cNvSpPr/>
          <p:nvPr/>
        </p:nvSpPr>
        <p:spPr>
          <a:xfrm>
            <a:off x="2895600" y="4191000"/>
            <a:ext cx="762000" cy="762000"/>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a:r>
              <a:rPr lang="en-US" sz="1100" b="1" dirty="0" smtClean="0"/>
              <a:t>Solution</a:t>
            </a:r>
            <a:endParaRPr lang="en-US" sz="1100" b="1" dirty="0"/>
          </a:p>
        </p:txBody>
      </p:sp>
      <p:sp>
        <p:nvSpPr>
          <p:cNvPr id="8" name="Oval 7"/>
          <p:cNvSpPr/>
          <p:nvPr/>
        </p:nvSpPr>
        <p:spPr>
          <a:xfrm>
            <a:off x="2895600" y="5410200"/>
            <a:ext cx="762000" cy="762000"/>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a:r>
              <a:rPr lang="en-US" sz="1100" b="1" dirty="0" smtClean="0"/>
              <a:t>Solution</a:t>
            </a:r>
            <a:endParaRPr lang="en-US" sz="1100" b="1" dirty="0"/>
          </a:p>
        </p:txBody>
      </p:sp>
      <p:sp>
        <p:nvSpPr>
          <p:cNvPr id="9" name="Oval 8"/>
          <p:cNvSpPr/>
          <p:nvPr/>
        </p:nvSpPr>
        <p:spPr>
          <a:xfrm>
            <a:off x="4343400" y="4191000"/>
            <a:ext cx="762000" cy="762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p>
            <a:pPr algn="ctr"/>
            <a:r>
              <a:rPr lang="en-US" sz="1100" b="1" dirty="0" err="1" smtClean="0"/>
              <a:t>NameB</a:t>
            </a:r>
            <a:endParaRPr lang="en-US" sz="1100" b="1" dirty="0"/>
          </a:p>
        </p:txBody>
      </p:sp>
      <p:sp>
        <p:nvSpPr>
          <p:cNvPr id="10" name="Oval 9"/>
          <p:cNvSpPr/>
          <p:nvPr/>
        </p:nvSpPr>
        <p:spPr>
          <a:xfrm>
            <a:off x="4343400" y="5410200"/>
            <a:ext cx="762000" cy="762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p>
            <a:pPr algn="ctr"/>
            <a:r>
              <a:rPr lang="en-US" sz="1100" b="1" dirty="0" err="1" smtClean="0"/>
              <a:t>NameC</a:t>
            </a:r>
            <a:endParaRPr lang="en-US" sz="1100" b="1" dirty="0"/>
          </a:p>
        </p:txBody>
      </p:sp>
      <p:sp>
        <p:nvSpPr>
          <p:cNvPr id="11" name="Oval 10"/>
          <p:cNvSpPr/>
          <p:nvPr/>
        </p:nvSpPr>
        <p:spPr>
          <a:xfrm>
            <a:off x="5867400" y="2971800"/>
            <a:ext cx="762000" cy="7620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lIns="0" tIns="0" rIns="0" bIns="0" rtlCol="0" anchor="ctr"/>
          <a:lstStyle/>
          <a:p>
            <a:pPr algn="ctr"/>
            <a:r>
              <a:rPr lang="en-US" sz="1100" b="1" dirty="0" smtClean="0">
                <a:solidFill>
                  <a:schemeClr val="bg1"/>
                </a:solidFill>
              </a:rPr>
              <a:t>Name1</a:t>
            </a:r>
            <a:endParaRPr lang="en-US" sz="1100" b="1" dirty="0">
              <a:solidFill>
                <a:schemeClr val="bg1"/>
              </a:solidFill>
            </a:endParaRPr>
          </a:p>
        </p:txBody>
      </p:sp>
      <p:sp>
        <p:nvSpPr>
          <p:cNvPr id="12" name="Oval 11"/>
          <p:cNvSpPr/>
          <p:nvPr/>
        </p:nvSpPr>
        <p:spPr>
          <a:xfrm>
            <a:off x="5867400" y="4191000"/>
            <a:ext cx="762000" cy="7620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lIns="0" tIns="0" rIns="0" bIns="0" rtlCol="0" anchor="ctr"/>
          <a:lstStyle/>
          <a:p>
            <a:pPr algn="ctr"/>
            <a:r>
              <a:rPr lang="en-US" sz="1100" b="1" dirty="0" smtClean="0">
                <a:solidFill>
                  <a:schemeClr val="bg1"/>
                </a:solidFill>
              </a:rPr>
              <a:t>Name2</a:t>
            </a:r>
            <a:endParaRPr lang="en-US" sz="1100" b="1" dirty="0">
              <a:solidFill>
                <a:schemeClr val="bg1"/>
              </a:solidFill>
            </a:endParaRPr>
          </a:p>
        </p:txBody>
      </p:sp>
      <p:sp>
        <p:nvSpPr>
          <p:cNvPr id="13" name="Oval 12"/>
          <p:cNvSpPr/>
          <p:nvPr/>
        </p:nvSpPr>
        <p:spPr>
          <a:xfrm>
            <a:off x="5867400" y="5410200"/>
            <a:ext cx="762000" cy="7620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lIns="0" tIns="0" rIns="0" bIns="0" rtlCol="0" anchor="ctr"/>
          <a:lstStyle/>
          <a:p>
            <a:pPr algn="ctr"/>
            <a:r>
              <a:rPr lang="en-US" sz="1100" b="1" dirty="0" smtClean="0">
                <a:solidFill>
                  <a:schemeClr val="bg1"/>
                </a:solidFill>
              </a:rPr>
              <a:t>Name3</a:t>
            </a:r>
            <a:endParaRPr lang="en-US" sz="1100" b="1" dirty="0">
              <a:solidFill>
                <a:schemeClr val="bg1"/>
              </a:solidFill>
            </a:endParaRPr>
          </a:p>
        </p:txBody>
      </p:sp>
      <p:sp>
        <p:nvSpPr>
          <p:cNvPr id="14" name="Oval 13"/>
          <p:cNvSpPr/>
          <p:nvPr/>
        </p:nvSpPr>
        <p:spPr>
          <a:xfrm>
            <a:off x="4343400" y="2971800"/>
            <a:ext cx="762000" cy="762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p>
            <a:pPr algn="ctr"/>
            <a:r>
              <a:rPr lang="en-US" sz="1100" b="1" dirty="0" err="1" smtClean="0"/>
              <a:t>NameA</a:t>
            </a:r>
            <a:endParaRPr lang="en-US" sz="1100" b="1" dirty="0"/>
          </a:p>
        </p:txBody>
      </p:sp>
      <p:cxnSp>
        <p:nvCxnSpPr>
          <p:cNvPr id="15" name="Straight Arrow Connector 14"/>
          <p:cNvCxnSpPr>
            <a:stCxn id="5" idx="7"/>
            <a:endCxn id="6" idx="2"/>
          </p:cNvCxnSpPr>
          <p:nvPr/>
        </p:nvCxnSpPr>
        <p:spPr>
          <a:xfrm rot="5400000" flipH="1" flipV="1">
            <a:off x="2090317" y="3524251"/>
            <a:ext cx="976733" cy="63383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a:stCxn id="5" idx="6"/>
            <a:endCxn id="7" idx="2"/>
          </p:cNvCxnSpPr>
          <p:nvPr/>
        </p:nvCxnSpPr>
        <p:spPr>
          <a:xfrm>
            <a:off x="2362200" y="4572000"/>
            <a:ext cx="5334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a:stCxn id="5" idx="5"/>
            <a:endCxn id="8" idx="2"/>
          </p:cNvCxnSpPr>
          <p:nvPr/>
        </p:nvCxnSpPr>
        <p:spPr>
          <a:xfrm rot="16200000" flipH="1">
            <a:off x="2090317" y="4985916"/>
            <a:ext cx="976733" cy="63383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a:stCxn id="5" idx="4"/>
          </p:cNvCxnSpPr>
          <p:nvPr/>
        </p:nvCxnSpPr>
        <p:spPr>
          <a:xfrm rot="16200000" flipH="1">
            <a:off x="1714500" y="5219700"/>
            <a:ext cx="1257300" cy="647700"/>
          </a:xfrm>
          <a:prstGeom prst="straightConnector1">
            <a:avLst/>
          </a:prstGeom>
          <a:ln>
            <a:prstDash val="sysDash"/>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a:stCxn id="5" idx="0"/>
          </p:cNvCxnSpPr>
          <p:nvPr/>
        </p:nvCxnSpPr>
        <p:spPr>
          <a:xfrm rot="5400000" flipH="1" flipV="1">
            <a:off x="1714500" y="3429000"/>
            <a:ext cx="1104900" cy="495300"/>
          </a:xfrm>
          <a:prstGeom prst="straightConnector1">
            <a:avLst/>
          </a:prstGeom>
          <a:ln>
            <a:prstDash val="sysDash"/>
            <a:tailEnd type="arrow"/>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a:stCxn id="7" idx="6"/>
            <a:endCxn id="9" idx="2"/>
          </p:cNvCxnSpPr>
          <p:nvPr/>
        </p:nvCxnSpPr>
        <p:spPr>
          <a:xfrm>
            <a:off x="3657600" y="4572000"/>
            <a:ext cx="6858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a:stCxn id="7" idx="7"/>
            <a:endCxn id="14" idx="2"/>
          </p:cNvCxnSpPr>
          <p:nvPr/>
        </p:nvCxnSpPr>
        <p:spPr>
          <a:xfrm rot="5400000" flipH="1" flipV="1">
            <a:off x="3469808" y="3429000"/>
            <a:ext cx="949792" cy="79739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a:stCxn id="7" idx="5"/>
            <a:endCxn id="10" idx="2"/>
          </p:cNvCxnSpPr>
          <p:nvPr/>
        </p:nvCxnSpPr>
        <p:spPr>
          <a:xfrm rot="16200000" flipH="1">
            <a:off x="3469808" y="4917608"/>
            <a:ext cx="949792" cy="79739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a:stCxn id="7" idx="4"/>
          </p:cNvCxnSpPr>
          <p:nvPr/>
        </p:nvCxnSpPr>
        <p:spPr>
          <a:xfrm rot="16200000" flipH="1">
            <a:off x="3086100" y="5143500"/>
            <a:ext cx="1219200" cy="838200"/>
          </a:xfrm>
          <a:prstGeom prst="straightConnector1">
            <a:avLst/>
          </a:prstGeom>
          <a:ln>
            <a:prstDash val="sysDash"/>
            <a:tailEnd type="arrow"/>
          </a:ln>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a:stCxn id="7" idx="0"/>
          </p:cNvCxnSpPr>
          <p:nvPr/>
        </p:nvCxnSpPr>
        <p:spPr>
          <a:xfrm rot="5400000" flipH="1" flipV="1">
            <a:off x="3086100" y="3314700"/>
            <a:ext cx="1066800" cy="685800"/>
          </a:xfrm>
          <a:prstGeom prst="straightConnector1">
            <a:avLst/>
          </a:prstGeom>
          <a:ln>
            <a:prstDash val="sysDash"/>
            <a:tailEnd type="arrow"/>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a:stCxn id="9" idx="6"/>
            <a:endCxn id="12" idx="2"/>
          </p:cNvCxnSpPr>
          <p:nvPr/>
        </p:nvCxnSpPr>
        <p:spPr>
          <a:xfrm>
            <a:off x="5105400" y="4572000"/>
            <a:ext cx="7620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a:stCxn id="9" idx="7"/>
            <a:endCxn id="11" idx="2"/>
          </p:cNvCxnSpPr>
          <p:nvPr/>
        </p:nvCxnSpPr>
        <p:spPr>
          <a:xfrm rot="5400000" flipH="1" flipV="1">
            <a:off x="4955708" y="3390900"/>
            <a:ext cx="949792" cy="87359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a:stCxn id="9" idx="5"/>
            <a:endCxn id="13" idx="2"/>
          </p:cNvCxnSpPr>
          <p:nvPr/>
        </p:nvCxnSpPr>
        <p:spPr>
          <a:xfrm rot="16200000" flipH="1">
            <a:off x="4955708" y="4879508"/>
            <a:ext cx="949792" cy="87359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p:nvPr/>
        </p:nvCxnSpPr>
        <p:spPr>
          <a:xfrm rot="16200000" flipH="1">
            <a:off x="4569292" y="5143500"/>
            <a:ext cx="1219200" cy="838200"/>
          </a:xfrm>
          <a:prstGeom prst="straightConnector1">
            <a:avLst/>
          </a:prstGeom>
          <a:ln>
            <a:prstDash val="sysDash"/>
            <a:tailEnd type="arrow"/>
          </a:ln>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a:stCxn id="9" idx="0"/>
          </p:cNvCxnSpPr>
          <p:nvPr/>
        </p:nvCxnSpPr>
        <p:spPr>
          <a:xfrm rot="5400000" flipH="1" flipV="1">
            <a:off x="4551596" y="3297004"/>
            <a:ext cx="1066800" cy="721192"/>
          </a:xfrm>
          <a:prstGeom prst="straightConnector1">
            <a:avLst/>
          </a:prstGeom>
          <a:ln>
            <a:prstDash val="sysDash"/>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a:stCxn id="12" idx="7"/>
          </p:cNvCxnSpPr>
          <p:nvPr/>
        </p:nvCxnSpPr>
        <p:spPr>
          <a:xfrm rot="5400000" flipH="1" flipV="1">
            <a:off x="6403508" y="3390900"/>
            <a:ext cx="1025992" cy="797392"/>
          </a:xfrm>
          <a:prstGeom prst="straightConnector1">
            <a:avLst/>
          </a:prstGeom>
          <a:ln>
            <a:prstDash val="sysDash"/>
            <a:tailEnd type="arrow"/>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a:stCxn id="12" idx="6"/>
          </p:cNvCxnSpPr>
          <p:nvPr/>
        </p:nvCxnSpPr>
        <p:spPr>
          <a:xfrm>
            <a:off x="6629400" y="4572000"/>
            <a:ext cx="609600" cy="1588"/>
          </a:xfrm>
          <a:prstGeom prst="straightConnector1">
            <a:avLst/>
          </a:prstGeom>
          <a:ln>
            <a:prstDash val="sysDash"/>
            <a:tailEnd type="arrow"/>
          </a:ln>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a:stCxn id="12" idx="5"/>
          </p:cNvCxnSpPr>
          <p:nvPr/>
        </p:nvCxnSpPr>
        <p:spPr>
          <a:xfrm rot="16200000" flipH="1">
            <a:off x="6441608" y="4917608"/>
            <a:ext cx="873592" cy="721192"/>
          </a:xfrm>
          <a:prstGeom prst="straightConnector1">
            <a:avLst/>
          </a:prstGeom>
          <a:ln>
            <a:prstDash val="sysDash"/>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Anything wrong with DNS?</a:t>
            </a:r>
            <a:endParaRPr lang="en-US" dirty="0"/>
          </a:p>
        </p:txBody>
      </p:sp>
      <p:sp>
        <p:nvSpPr>
          <p:cNvPr id="3" name="Content Placeholder 2"/>
          <p:cNvSpPr>
            <a:spLocks noGrp="1"/>
          </p:cNvSpPr>
          <p:nvPr>
            <p:ph idx="1"/>
          </p:nvPr>
        </p:nvSpPr>
        <p:spPr>
          <a:xfrm>
            <a:off x="730044" y="1412875"/>
            <a:ext cx="7681532" cy="4302125"/>
          </a:xfrm>
        </p:spPr>
        <p:txBody>
          <a:bodyPr>
            <a:noAutofit/>
          </a:bodyPr>
          <a:lstStyle/>
          <a:p>
            <a:r>
              <a:rPr lang="en-US" dirty="0" smtClean="0"/>
              <a:t>DNS has some practical constraints:</a:t>
            </a:r>
          </a:p>
          <a:p>
            <a:pPr lvl="1"/>
            <a:r>
              <a:rPr lang="en-US" dirty="0" smtClean="0"/>
              <a:t>High update propagation latency</a:t>
            </a:r>
          </a:p>
          <a:p>
            <a:pPr lvl="1"/>
            <a:r>
              <a:rPr lang="en-US" dirty="0" smtClean="0"/>
              <a:t>Increasing pollution by ISPs (“DNS assistance”)</a:t>
            </a:r>
          </a:p>
          <a:p>
            <a:pPr lvl="1"/>
            <a:r>
              <a:rPr lang="en-US" dirty="0" smtClean="0"/>
              <a:t>Names hosts, not services</a:t>
            </a:r>
          </a:p>
          <a:p>
            <a:pPr lvl="1"/>
            <a:r>
              <a:rPr lang="en-US" dirty="0" smtClean="0"/>
              <a:t>Limited write-access model (often out-of-band)</a:t>
            </a:r>
          </a:p>
          <a:p>
            <a:r>
              <a:rPr lang="en-US" dirty="0" smtClean="0"/>
              <a:t>Service Bus Naming System</a:t>
            </a:r>
          </a:p>
          <a:p>
            <a:pPr lvl="1"/>
            <a:r>
              <a:rPr lang="en-US" dirty="0" smtClean="0"/>
              <a:t>R/W access with access control via Registry</a:t>
            </a:r>
          </a:p>
          <a:p>
            <a:pPr lvl="1"/>
            <a:r>
              <a:rPr lang="en-US" dirty="0" smtClean="0"/>
              <a:t>Updates reflected instantaneously</a:t>
            </a:r>
          </a:p>
          <a:p>
            <a:pPr lvl="1"/>
            <a:r>
              <a:rPr lang="en-US" dirty="0" smtClean="0"/>
              <a:t>Names name endpoints, not machines</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TechEd2008_Dev_4-3 (2)">
  <a:themeElements>
    <a:clrScheme name="PDC">
      <a:dk1>
        <a:srgbClr val="000000"/>
      </a:dk1>
      <a:lt1>
        <a:srgbClr val="FFFFFF"/>
      </a:lt1>
      <a:dk2>
        <a:srgbClr val="6A2433"/>
      </a:dk2>
      <a:lt2>
        <a:srgbClr val="D7AEE4"/>
      </a:lt2>
      <a:accent1>
        <a:srgbClr val="C41665"/>
      </a:accent1>
      <a:accent2>
        <a:srgbClr val="1F6691"/>
      </a:accent2>
      <a:accent3>
        <a:srgbClr val="FFD72F"/>
      </a:accent3>
      <a:accent4>
        <a:srgbClr val="5BB5F3"/>
      </a:accent4>
      <a:accent5>
        <a:srgbClr val="9D9839"/>
      </a:accent5>
      <a:accent6>
        <a:srgbClr val="B45082"/>
      </a:accent6>
      <a:hlink>
        <a:srgbClr val="F3F074"/>
      </a:hlink>
      <a:folHlink>
        <a:srgbClr val="F3F074"/>
      </a:folHlink>
    </a:clrScheme>
    <a:fontScheme name="Custom 2">
      <a:majorFont>
        <a:latin typeface="Calibri"/>
        <a:ea typeface=""/>
        <a:cs typeface=""/>
      </a:majorFont>
      <a:minorFont>
        <a:latin typeface="Calibri"/>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a:defRPr sz="2000" dirty="0" smtClean="0">
            <a:solidFill>
              <a:srgbClr val="FFFFFF"/>
            </a:solidFill>
            <a:effectLst>
              <a:outerShdw blurRad="38100" dist="38100" dir="2700000" algn="tl">
                <a:srgbClr val="000000">
                  <a:alpha val="43137"/>
                </a:srgbClr>
              </a:outerShdw>
            </a:effectLst>
            <a:latin typeface="Calibri" pitchFamily="34" charset="0"/>
          </a:defRPr>
        </a:defPPr>
      </a:lstStyle>
      <a:style>
        <a:lnRef idx="0">
          <a:schemeClr val="accent4"/>
        </a:lnRef>
        <a:fillRef idx="3">
          <a:schemeClr val="accent4"/>
        </a:fillRef>
        <a:effectRef idx="3">
          <a:schemeClr val="accent4"/>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PDC 2008 BREAKOUT template 4-3_GRAY_FINAL</Template>
  <TotalTime>0</TotalTime>
  <Words>1910</Words>
  <Application>Microsoft Office PowerPoint</Application>
  <PresentationFormat>On-screen Show (4:3)</PresentationFormat>
  <Paragraphs>442</Paragraphs>
  <Slides>38</Slides>
  <Notes>38</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TechEd2008_Dev_4-3 (2)</vt:lpstr>
      <vt:lpstr>Microsoft .NET Services A Closer Look</vt:lpstr>
      <vt:lpstr>Agenda</vt:lpstr>
      <vt:lpstr>Internet Service Bus</vt:lpstr>
      <vt:lpstr>Connectivity Challenges</vt:lpstr>
      <vt:lpstr>How Do People Deal With It?</vt:lpstr>
      <vt:lpstr>Who needs it?</vt:lpstr>
      <vt:lpstr>Service Bus – Naming </vt:lpstr>
      <vt:lpstr>Service Bus Naming</vt:lpstr>
      <vt:lpstr>Anything wrong with DNS?</vt:lpstr>
      <vt:lpstr>Canonical Form of URI Projections</vt:lpstr>
      <vt:lpstr>Global Naming Structure (PDC)</vt:lpstr>
      <vt:lpstr>Global Naming Structure (Post-PDC)</vt:lpstr>
      <vt:lpstr>Service Bus – Service Registry</vt:lpstr>
      <vt:lpstr>Service Registry</vt:lpstr>
      <vt:lpstr>Registry Feed Structure</vt:lpstr>
      <vt:lpstr>Services in Registry Feeds</vt:lpstr>
      <vt:lpstr>.NET Service Bus Registry</vt:lpstr>
      <vt:lpstr>Service Bus – Messaging</vt:lpstr>
      <vt:lpstr>Service Bus - Messaging</vt:lpstr>
      <vt:lpstr>WCF  Relay Bindings For WCF Pros</vt:lpstr>
      <vt:lpstr>NetOnewayRelayBinding</vt:lpstr>
      <vt:lpstr>NetEventRelayBinding</vt:lpstr>
      <vt:lpstr>One-Way Messaging and Events</vt:lpstr>
      <vt:lpstr>NetTcpRelayBinding / Relayed</vt:lpstr>
      <vt:lpstr>NetTcpRelayBinding / Hybrid</vt:lpstr>
      <vt:lpstr>TCP-based Connections</vt:lpstr>
      <vt:lpstr>[WS|Basic|Web]HttpRelayBinding</vt:lpstr>
      <vt:lpstr>HTTP Based Connections</vt:lpstr>
      <vt:lpstr>Service Bus – Access Control Integration</vt:lpstr>
      <vt:lpstr>Relay Access Control Model - Listener</vt:lpstr>
      <vt:lpstr>Relay Access Control Model - Sender</vt:lpstr>
      <vt:lpstr>Integrated Access Control</vt:lpstr>
      <vt:lpstr>.NET Access Control</vt:lpstr>
      <vt:lpstr>Notes on Security</vt:lpstr>
      <vt:lpstr>Service Bus – Workflow Integration</vt:lpstr>
      <vt:lpstr>.NET Workflow Services</vt:lpstr>
      <vt:lpstr>Slide 37</vt:lpstr>
      <vt:lpstr>Summary</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2008-12-03T16:04:31Z</dcterms:created>
  <dcterms:modified xsi:type="dcterms:W3CDTF">2008-12-03T16:04:39Z</dcterms:modified>
</cp:coreProperties>
</file>