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07" r:id="rId2"/>
    <p:sldMasterId id="2147483720" r:id="rId3"/>
    <p:sldMasterId id="2147483735" r:id="rId4"/>
  </p:sldMasterIdLst>
  <p:notesMasterIdLst>
    <p:notesMasterId r:id="rId70"/>
  </p:notesMasterIdLst>
  <p:handoutMasterIdLst>
    <p:handoutMasterId r:id="rId71"/>
  </p:handoutMasterIdLst>
  <p:sldIdLst>
    <p:sldId id="646" r:id="rId5"/>
    <p:sldId id="648" r:id="rId6"/>
    <p:sldId id="653" r:id="rId7"/>
    <p:sldId id="670" r:id="rId8"/>
    <p:sldId id="662" r:id="rId9"/>
    <p:sldId id="697" r:id="rId10"/>
    <p:sldId id="671" r:id="rId11"/>
    <p:sldId id="708" r:id="rId12"/>
    <p:sldId id="707" r:id="rId13"/>
    <p:sldId id="709" r:id="rId14"/>
    <p:sldId id="678" r:id="rId15"/>
    <p:sldId id="679" r:id="rId16"/>
    <p:sldId id="680" r:id="rId17"/>
    <p:sldId id="681" r:id="rId18"/>
    <p:sldId id="682" r:id="rId19"/>
    <p:sldId id="710" r:id="rId20"/>
    <p:sldId id="711" r:id="rId21"/>
    <p:sldId id="685" r:id="rId22"/>
    <p:sldId id="684" r:id="rId23"/>
    <p:sldId id="683" r:id="rId24"/>
    <p:sldId id="686" r:id="rId25"/>
    <p:sldId id="687" r:id="rId26"/>
    <p:sldId id="688" r:id="rId27"/>
    <p:sldId id="689" r:id="rId28"/>
    <p:sldId id="690" r:id="rId29"/>
    <p:sldId id="674" r:id="rId30"/>
    <p:sldId id="712" r:id="rId31"/>
    <p:sldId id="713" r:id="rId32"/>
    <p:sldId id="714" r:id="rId33"/>
    <p:sldId id="693" r:id="rId34"/>
    <p:sldId id="694" r:id="rId35"/>
    <p:sldId id="695" r:id="rId36"/>
    <p:sldId id="696" r:id="rId37"/>
    <p:sldId id="705" r:id="rId38"/>
    <p:sldId id="699" r:id="rId39"/>
    <p:sldId id="700" r:id="rId40"/>
    <p:sldId id="701" r:id="rId41"/>
    <p:sldId id="703" r:id="rId42"/>
    <p:sldId id="676" r:id="rId43"/>
    <p:sldId id="704" r:id="rId44"/>
    <p:sldId id="677" r:id="rId45"/>
    <p:sldId id="702" r:id="rId46"/>
    <p:sldId id="706" r:id="rId47"/>
    <p:sldId id="698" r:id="rId48"/>
    <p:sldId id="654" r:id="rId49"/>
    <p:sldId id="715" r:id="rId50"/>
    <p:sldId id="659" r:id="rId51"/>
    <p:sldId id="717" r:id="rId52"/>
    <p:sldId id="716" r:id="rId53"/>
    <p:sldId id="660" r:id="rId54"/>
    <p:sldId id="658" r:id="rId55"/>
    <p:sldId id="722" r:id="rId56"/>
    <p:sldId id="721" r:id="rId57"/>
    <p:sldId id="719" r:id="rId58"/>
    <p:sldId id="655" r:id="rId59"/>
    <p:sldId id="657" r:id="rId60"/>
    <p:sldId id="664" r:id="rId61"/>
    <p:sldId id="665" r:id="rId62"/>
    <p:sldId id="666" r:id="rId63"/>
    <p:sldId id="647" r:id="rId64"/>
    <p:sldId id="663" r:id="rId65"/>
    <p:sldId id="649" r:id="rId66"/>
    <p:sldId id="650" r:id="rId67"/>
    <p:sldId id="652" r:id="rId68"/>
    <p:sldId id="651" r:id="rId69"/>
  </p:sldIdLst>
  <p:sldSz cx="9144000" cy="6858000" type="screen4x3"/>
  <p:notesSz cx="6858000" cy="9144000"/>
  <p:defaultTextStyle>
    <a:defPPr>
      <a:defRPr lang="en-US"/>
    </a:defPPr>
    <a:lvl1pPr algn="l" rtl="0" fontAlgn="base">
      <a:spcBef>
        <a:spcPct val="0"/>
      </a:spcBef>
      <a:spcAft>
        <a:spcPct val="0"/>
      </a:spcAft>
      <a:defRPr kern="1200">
        <a:solidFill>
          <a:srgbClr val="A2998A"/>
        </a:solidFill>
        <a:latin typeface="Segoe"/>
        <a:ea typeface="+mn-ea"/>
        <a:cs typeface="+mn-cs"/>
      </a:defRPr>
    </a:lvl1pPr>
    <a:lvl2pPr marL="457200" algn="l" rtl="0" fontAlgn="base">
      <a:spcBef>
        <a:spcPct val="0"/>
      </a:spcBef>
      <a:spcAft>
        <a:spcPct val="0"/>
      </a:spcAft>
      <a:defRPr kern="1200">
        <a:solidFill>
          <a:srgbClr val="A2998A"/>
        </a:solidFill>
        <a:latin typeface="Segoe"/>
        <a:ea typeface="+mn-ea"/>
        <a:cs typeface="+mn-cs"/>
      </a:defRPr>
    </a:lvl2pPr>
    <a:lvl3pPr marL="914400" algn="l" rtl="0" fontAlgn="base">
      <a:spcBef>
        <a:spcPct val="0"/>
      </a:spcBef>
      <a:spcAft>
        <a:spcPct val="0"/>
      </a:spcAft>
      <a:defRPr kern="1200">
        <a:solidFill>
          <a:srgbClr val="A2998A"/>
        </a:solidFill>
        <a:latin typeface="Segoe"/>
        <a:ea typeface="+mn-ea"/>
        <a:cs typeface="+mn-cs"/>
      </a:defRPr>
    </a:lvl3pPr>
    <a:lvl4pPr marL="1371600" algn="l" rtl="0" fontAlgn="base">
      <a:spcBef>
        <a:spcPct val="0"/>
      </a:spcBef>
      <a:spcAft>
        <a:spcPct val="0"/>
      </a:spcAft>
      <a:defRPr kern="1200">
        <a:solidFill>
          <a:srgbClr val="A2998A"/>
        </a:solidFill>
        <a:latin typeface="Segoe"/>
        <a:ea typeface="+mn-ea"/>
        <a:cs typeface="+mn-cs"/>
      </a:defRPr>
    </a:lvl4pPr>
    <a:lvl5pPr marL="1828800" algn="l" rtl="0" fontAlgn="base">
      <a:spcBef>
        <a:spcPct val="0"/>
      </a:spcBef>
      <a:spcAft>
        <a:spcPct val="0"/>
      </a:spcAft>
      <a:defRPr kern="1200">
        <a:solidFill>
          <a:srgbClr val="A2998A"/>
        </a:solidFill>
        <a:latin typeface="Segoe"/>
        <a:ea typeface="+mn-ea"/>
        <a:cs typeface="+mn-cs"/>
      </a:defRPr>
    </a:lvl5pPr>
    <a:lvl6pPr marL="2286000" algn="l" defTabSz="914400" rtl="0" eaLnBrk="1" latinLnBrk="0" hangingPunct="1">
      <a:defRPr kern="1200">
        <a:solidFill>
          <a:srgbClr val="A2998A"/>
        </a:solidFill>
        <a:latin typeface="Segoe"/>
        <a:ea typeface="+mn-ea"/>
        <a:cs typeface="+mn-cs"/>
      </a:defRPr>
    </a:lvl6pPr>
    <a:lvl7pPr marL="2743200" algn="l" defTabSz="914400" rtl="0" eaLnBrk="1" latinLnBrk="0" hangingPunct="1">
      <a:defRPr kern="1200">
        <a:solidFill>
          <a:srgbClr val="A2998A"/>
        </a:solidFill>
        <a:latin typeface="Segoe"/>
        <a:ea typeface="+mn-ea"/>
        <a:cs typeface="+mn-cs"/>
      </a:defRPr>
    </a:lvl7pPr>
    <a:lvl8pPr marL="3200400" algn="l" defTabSz="914400" rtl="0" eaLnBrk="1" latinLnBrk="0" hangingPunct="1">
      <a:defRPr kern="1200">
        <a:solidFill>
          <a:srgbClr val="A2998A"/>
        </a:solidFill>
        <a:latin typeface="Segoe"/>
        <a:ea typeface="+mn-ea"/>
        <a:cs typeface="+mn-cs"/>
      </a:defRPr>
    </a:lvl8pPr>
    <a:lvl9pPr marL="3657600" algn="l" defTabSz="914400" rtl="0" eaLnBrk="1" latinLnBrk="0" hangingPunct="1">
      <a:defRPr kern="1200">
        <a:solidFill>
          <a:srgbClr val="A2998A"/>
        </a:solidFill>
        <a:latin typeface="Segoe"/>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scaleToFitPaper="1" frameSlides="1"/>
  <p:showPr showNarration="1" useTimings="0">
    <p:present/>
    <p:sldAll/>
    <p:penClr>
      <a:prstClr val="red"/>
    </p:penClr>
  </p:showPr>
  <p:clrMru>
    <a:srgbClr val="FFFFFF"/>
    <a:srgbClr val="666666"/>
    <a:srgbClr val="D59E2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69" autoAdjust="0"/>
    <p:restoredTop sz="75577" autoAdjust="0"/>
  </p:normalViewPr>
  <p:slideViewPr>
    <p:cSldViewPr snapToGrid="0">
      <p:cViewPr varScale="1">
        <p:scale>
          <a:sx n="50" d="100"/>
          <a:sy n="50" d="100"/>
        </p:scale>
        <p:origin x="-882" y="-102"/>
      </p:cViewPr>
      <p:guideLst>
        <p:guide orient="horz" pos="3974"/>
        <p:guide orient="horz" pos="1565"/>
        <p:guide orient="horz" pos="4195"/>
        <p:guide pos="2880"/>
        <p:guide pos="340"/>
        <p:guide pos="1040"/>
        <p:guide pos="54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1" d="100"/>
          <a:sy n="81" d="100"/>
        </p:scale>
        <p:origin x="-204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smtClean="0"/>
              <a:t>DAT306</a:t>
            </a: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FE33A2-4BF6-487D-A64B-8901C8A02D2D}" type="datetimeFigureOut">
              <a:rPr lang="en-US" smtClean="0"/>
              <a:pPr/>
              <a:t>12/3/2008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DAT306</a:t>
            </a:r>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F759D-00E8-4637-B3BD-DDD3D22F1BA4}" type="slidenum">
              <a:rPr lang="en-GB" smtClean="0"/>
              <a:pPr/>
              <a:t>‹#›</a:t>
            </a:fld>
            <a:endParaRPr lang="en-GB"/>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r>
              <a:rPr lang="en-US" smtClean="0"/>
              <a:t>DAT306</a:t>
            </a: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1C9BC253-3C3E-4952-95DF-387E834314BE}" type="slidenum">
              <a:rPr lang="en-US"/>
              <a:pPr>
                <a:defRPr/>
              </a:pPr>
              <a:t>‹#›</a:t>
            </a:fld>
            <a:endParaRPr 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
        <p:nvSpPr>
          <p:cNvPr id="4" name="Espace réservé des commentaires 3"/>
          <p:cNvSpPr>
            <a:spLocks noGrp="1"/>
          </p:cNvSpPr>
          <p:nvPr>
            <p:ph type="body" idx="1"/>
          </p:nvPr>
        </p:nvSpPr>
        <p:spPr/>
        <p:txBody>
          <a:bodyPr>
            <a:normAutofit/>
          </a:bodyPr>
          <a:lstStyle/>
          <a:p>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DAT306</a:t>
            </a:r>
            <a:endParaRPr lang="en-US"/>
          </a:p>
        </p:txBody>
      </p:sp>
      <p:sp>
        <p:nvSpPr>
          <p:cNvPr id="5" name="Slide Number Placeholder 4"/>
          <p:cNvSpPr>
            <a:spLocks noGrp="1"/>
          </p:cNvSpPr>
          <p:nvPr>
            <p:ph type="sldNum" sz="quarter" idx="11"/>
          </p:nvPr>
        </p:nvSpPr>
        <p:spPr/>
        <p:txBody>
          <a:bodyPr/>
          <a:lstStyle/>
          <a:p>
            <a:pPr>
              <a:defRPr/>
            </a:pPr>
            <a:fld id="{1C9BC253-3C3E-4952-95DF-387E834314B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F3309C-40B0-400F-9DDF-37D5F192F07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7F3309C-40B0-400F-9DDF-37D5F192F07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7F3309C-40B0-400F-9DDF-37D5F192F07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7F3309C-40B0-400F-9DDF-37D5F192F07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7F3309C-40B0-400F-9DDF-37D5F192F07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DAT306</a:t>
            </a:r>
            <a:endParaRPr lang="en-US"/>
          </a:p>
        </p:txBody>
      </p:sp>
      <p:sp>
        <p:nvSpPr>
          <p:cNvPr id="5" name="Slide Number Placeholder 4"/>
          <p:cNvSpPr>
            <a:spLocks noGrp="1"/>
          </p:cNvSpPr>
          <p:nvPr>
            <p:ph type="sldNum" sz="quarter" idx="11"/>
          </p:nvPr>
        </p:nvSpPr>
        <p:spPr/>
        <p:txBody>
          <a:bodyPr/>
          <a:lstStyle/>
          <a:p>
            <a:pPr>
              <a:defRPr/>
            </a:pPr>
            <a:fld id="{1C9BC253-3C3E-4952-95DF-387E834314BE}"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25C8C2D2-8F1B-485B-BA9E-7578032C9693}"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3733" y="685488"/>
            <a:ext cx="4630534"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12/3/2008 5:03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Calibri" pitchFamily="34" charset="0"/>
              </a:rPr>
            </a:br>
            <a:r>
              <a:rPr lang="en-US" dirty="0" smtClean="0">
                <a:solidFill>
                  <a:srgbClr val="000000"/>
                </a:solidFill>
                <a:latin typeface="Calibri" pitchFamily="34" charset="0"/>
              </a:rPr>
              <a:t>MICROSOFT MAKES NO WARRANTIES, EXPRESS, IMPLIED OR STATUTORY, AS TO THE INFORMATION IN THIS PRESENTATION.</a:t>
            </a:r>
          </a:p>
          <a:p>
            <a:endParaRPr lang="en-US" dirty="0">
              <a:latin typeface="Calibr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12/3/2008 5:03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Calibri" pitchFamily="34" charset="0"/>
              </a:rPr>
            </a:br>
            <a:r>
              <a:rPr lang="en-US" dirty="0" smtClean="0">
                <a:solidFill>
                  <a:srgbClr val="000000"/>
                </a:solidFill>
                <a:latin typeface="Calibri" pitchFamily="34" charset="0"/>
              </a:rPr>
              <a:t>MICROSOFT MAKES NO WARRANTIES, EXPRESS, IMPLIED OR STATUTORY, AS TO THE INFORMATION IN THIS PRESENTATION.</a:t>
            </a:r>
          </a:p>
          <a:p>
            <a:endParaRPr lang="en-US" dirty="0">
              <a:latin typeface="Calibr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7F750C-0C59-4CD4-8C25-7EAFE96E210D}"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7F750C-0C59-4CD4-8C25-7EAFE96E210D}"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Header Placeholder 2"/>
          <p:cNvSpPr>
            <a:spLocks noGrp="1"/>
          </p:cNvSpPr>
          <p:nvPr>
            <p:ph type="hdr" sz="quarter" idx="10"/>
          </p:nvPr>
        </p:nvSpPr>
        <p:spPr/>
        <p:txBody>
          <a:bodyPr/>
          <a:lstStyle/>
          <a:p>
            <a:pPr>
              <a:defRPr/>
            </a:pPr>
            <a:r>
              <a:rPr lang="en-US" smtClean="0"/>
              <a:t>DAT306</a:t>
            </a: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DAT306</a:t>
            </a:r>
            <a:endParaRPr lang="en-US"/>
          </a:p>
        </p:txBody>
      </p:sp>
      <p:sp>
        <p:nvSpPr>
          <p:cNvPr id="5" name="Slide Number Placeholder 4"/>
          <p:cNvSpPr>
            <a:spLocks noGrp="1"/>
          </p:cNvSpPr>
          <p:nvPr>
            <p:ph type="sldNum" sz="quarter" idx="11"/>
          </p:nvPr>
        </p:nvSpPr>
        <p:spPr/>
        <p:txBody>
          <a:bodyPr/>
          <a:lstStyle/>
          <a:p>
            <a:pPr>
              <a:defRPr/>
            </a:pPr>
            <a:fld id="{1C9BC253-3C3E-4952-95DF-387E834314BE}"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DAT306</a:t>
            </a:r>
            <a:endParaRPr lang="en-US"/>
          </a:p>
        </p:txBody>
      </p:sp>
      <p:sp>
        <p:nvSpPr>
          <p:cNvPr id="5" name="Slide Number Placeholder 4"/>
          <p:cNvSpPr>
            <a:spLocks noGrp="1"/>
          </p:cNvSpPr>
          <p:nvPr>
            <p:ph type="sldNum" sz="quarter" idx="11"/>
          </p:nvPr>
        </p:nvSpPr>
        <p:spPr/>
        <p:txBody>
          <a:bodyPr/>
          <a:lstStyle/>
          <a:p>
            <a:pPr>
              <a:defRPr/>
            </a:pPr>
            <a:fld id="{1C9BC253-3C3E-4952-95DF-387E834314BE}"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DAT306</a:t>
            </a:r>
            <a:endParaRPr lang="en-US"/>
          </a:p>
        </p:txBody>
      </p:sp>
      <p:sp>
        <p:nvSpPr>
          <p:cNvPr id="5" name="Slide Number Placeholder 4"/>
          <p:cNvSpPr>
            <a:spLocks noGrp="1"/>
          </p:cNvSpPr>
          <p:nvPr>
            <p:ph type="sldNum" sz="quarter" idx="11"/>
          </p:nvPr>
        </p:nvSpPr>
        <p:spPr/>
        <p:txBody>
          <a:bodyPr/>
          <a:lstStyle/>
          <a:p>
            <a:pPr>
              <a:defRPr/>
            </a:pPr>
            <a:fld id="{1C9BC253-3C3E-4952-95DF-387E834314BE}"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DAT306</a:t>
            </a:r>
            <a:endParaRPr lang="en-US"/>
          </a:p>
        </p:txBody>
      </p:sp>
      <p:sp>
        <p:nvSpPr>
          <p:cNvPr id="5" name="Slide Number Placeholder 4"/>
          <p:cNvSpPr>
            <a:spLocks noGrp="1"/>
          </p:cNvSpPr>
          <p:nvPr>
            <p:ph type="sldNum" sz="quarter" idx="11"/>
          </p:nvPr>
        </p:nvSpPr>
        <p:spPr/>
        <p:txBody>
          <a:bodyPr/>
          <a:lstStyle/>
          <a:p>
            <a:pPr>
              <a:defRPr/>
            </a:pPr>
            <a:fld id="{1C9BC253-3C3E-4952-95DF-387E834314BE}"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DAT306</a:t>
            </a:r>
            <a:endParaRPr lang="en-US"/>
          </a:p>
        </p:txBody>
      </p:sp>
      <p:sp>
        <p:nvSpPr>
          <p:cNvPr id="5" name="Slide Number Placeholder 4"/>
          <p:cNvSpPr>
            <a:spLocks noGrp="1"/>
          </p:cNvSpPr>
          <p:nvPr>
            <p:ph type="sldNum" sz="quarter" idx="11"/>
          </p:nvPr>
        </p:nvSpPr>
        <p:spPr/>
        <p:txBody>
          <a:bodyPr/>
          <a:lstStyle/>
          <a:p>
            <a:pPr>
              <a:defRPr/>
            </a:pPr>
            <a:fld id="{1C9BC253-3C3E-4952-95DF-387E834314BE}" type="slidenum">
              <a:rPr lang="en-US" smtClean="0"/>
              <a:pPr>
                <a:defRPr/>
              </a:pPr>
              <a:t>65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en-US" smtClean="0"/>
              <a:t>DAT306</a:t>
            </a:r>
            <a:endParaRPr lang="en-US"/>
          </a:p>
        </p:txBody>
      </p:sp>
      <p:sp>
        <p:nvSpPr>
          <p:cNvPr id="5" name="Espace réservé du numéro de diapositive 4"/>
          <p:cNvSpPr>
            <a:spLocks noGrp="1"/>
          </p:cNvSpPr>
          <p:nvPr>
            <p:ph type="sldNum" sz="quarter" idx="11"/>
          </p:nvPr>
        </p:nvSpPr>
        <p:spPr/>
        <p:txBody>
          <a:bodyPr/>
          <a:lstStyle/>
          <a:p>
            <a:pPr>
              <a:defRPr/>
            </a:pPr>
            <a:fld id="{1C9BC253-3C3E-4952-95DF-387E834314B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logo-box_BIG.png"/>
          <p:cNvPicPr>
            <a:picLocks noChangeAspect="1"/>
          </p:cNvPicPr>
          <p:nvPr userDrawn="1"/>
        </p:nvPicPr>
        <p:blipFill>
          <a:blip r:embed="rId2"/>
          <a:srcRect t="32419"/>
          <a:stretch>
            <a:fillRect/>
          </a:stretch>
        </p:blipFill>
        <p:spPr bwMode="auto">
          <a:xfrm>
            <a:off x="430213" y="0"/>
            <a:ext cx="3313112" cy="1897063"/>
          </a:xfrm>
          <a:prstGeom prst="rect">
            <a:avLst/>
          </a:prstGeom>
          <a:noFill/>
          <a:ln w="9525">
            <a:noFill/>
            <a:miter lim="800000"/>
            <a:headEnd/>
            <a:tailEnd/>
          </a:ln>
        </p:spPr>
      </p:pic>
      <p:pic>
        <p:nvPicPr>
          <p:cNvPr id="5" name="Picture 4" descr="title-slide-lines_BIG.png"/>
          <p:cNvPicPr>
            <a:picLocks noChangeAspect="1"/>
          </p:cNvPicPr>
          <p:nvPr userDrawn="1"/>
        </p:nvPicPr>
        <p:blipFill>
          <a:blip r:embed="rId3"/>
          <a:srcRect/>
          <a:stretch>
            <a:fillRect/>
          </a:stretch>
        </p:blipFill>
        <p:spPr bwMode="auto">
          <a:xfrm>
            <a:off x="0" y="2997200"/>
            <a:ext cx="3360738" cy="3860800"/>
          </a:xfrm>
          <a:prstGeom prst="rect">
            <a:avLst/>
          </a:prstGeom>
          <a:noFill/>
          <a:ln w="9525">
            <a:noFill/>
            <a:miter lim="800000"/>
            <a:headEnd/>
            <a:tailEnd/>
          </a:ln>
        </p:spPr>
      </p:pic>
      <p:pic>
        <p:nvPicPr>
          <p:cNvPr id="6" name="Picture 6" descr="Dev-logo_BIG.png"/>
          <p:cNvPicPr>
            <a:picLocks noChangeAspect="1"/>
          </p:cNvPicPr>
          <p:nvPr userDrawn="1"/>
        </p:nvPicPr>
        <p:blipFill>
          <a:blip r:embed="rId4"/>
          <a:srcRect/>
          <a:stretch>
            <a:fillRect/>
          </a:stretch>
        </p:blipFill>
        <p:spPr bwMode="auto">
          <a:xfrm>
            <a:off x="711200" y="685800"/>
            <a:ext cx="2722563" cy="846138"/>
          </a:xfrm>
          <a:prstGeom prst="rect">
            <a:avLst/>
          </a:prstGeom>
          <a:noFill/>
          <a:ln w="9525">
            <a:noFill/>
            <a:miter lim="800000"/>
            <a:headEnd/>
            <a:tailEnd/>
          </a:ln>
        </p:spPr>
      </p:pic>
      <p:sp>
        <p:nvSpPr>
          <p:cNvPr id="4098" name="Rectangle 2"/>
          <p:cNvSpPr>
            <a:spLocks noGrp="1" noChangeArrowheads="1"/>
          </p:cNvSpPr>
          <p:nvPr>
            <p:ph type="ctrTitle"/>
          </p:nvPr>
        </p:nvSpPr>
        <p:spPr>
          <a:xfrm>
            <a:off x="1538514" y="2090058"/>
            <a:ext cx="7100662" cy="1719942"/>
          </a:xfrm>
        </p:spPr>
        <p:txBody>
          <a:bodyPr anchor="b"/>
          <a:lstStyle>
            <a:lvl1pPr>
              <a:defRPr sz="3200" b="0">
                <a:solidFill>
                  <a:schemeClr val="accent1"/>
                </a:solidFill>
                <a:latin typeface="+mn-lt"/>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1538513" y="3870551"/>
            <a:ext cx="7100662" cy="1136877"/>
          </a:xfrm>
        </p:spPr>
        <p:txBody>
          <a:bodyPr/>
          <a:lstStyle>
            <a:lvl1pPr marL="0" indent="0">
              <a:buFontTx/>
              <a:buNone/>
              <a:defRPr sz="2000">
                <a:solidFill>
                  <a:schemeClr val="bg1"/>
                </a:solidFill>
              </a:defRPr>
            </a:lvl1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74638"/>
            <a:ext cx="201136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74638"/>
            <a:ext cx="5884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this Slide for FUTURE Content</a:t>
            </a:r>
            <a:endParaRPr lang="en-US" dirty="0"/>
          </a:p>
        </p:txBody>
      </p:sp>
      <p:sp>
        <p:nvSpPr>
          <p:cNvPr id="6" name="Text Placeholder 5"/>
          <p:cNvSpPr>
            <a:spLocks noGrp="1"/>
          </p:cNvSpPr>
          <p:nvPr>
            <p:ph type="body" sz="quarter" idx="10"/>
          </p:nvPr>
        </p:nvSpPr>
        <p:spPr>
          <a:xfrm>
            <a:off x="730044" y="1411553"/>
            <a:ext cx="7672004" cy="1994841"/>
          </a:xfrm>
        </p:spPr>
        <p:txBody>
          <a:bodyPr/>
          <a:lstStyle>
            <a:lvl1pPr>
              <a:lnSpc>
                <a:spcPct val="78000"/>
              </a:lnSpc>
              <a:defRPr/>
            </a:lvl1pPr>
            <a:lvl2pPr>
              <a:lnSpc>
                <a:spcPct val="78000"/>
              </a:lnSpc>
              <a:buClr>
                <a:srgbClr val="95E3E7"/>
              </a:buClr>
              <a:defRPr/>
            </a:lvl2pPr>
            <a:lvl3pPr>
              <a:lnSpc>
                <a:spcPct val="78000"/>
              </a:lnSpc>
              <a:buClr>
                <a:srgbClr val="95E3E7"/>
              </a:buClr>
              <a:defRPr/>
            </a:lvl3pPr>
            <a:lvl4pPr>
              <a:lnSpc>
                <a:spcPct val="78000"/>
              </a:lnSpc>
              <a:buClr>
                <a:srgbClr val="95E3E7"/>
              </a:buClr>
              <a:defRPr/>
            </a:lvl4pPr>
            <a:lvl5pPr>
              <a:lnSpc>
                <a:spcPct val="78000"/>
              </a:lnSpc>
              <a:buClr>
                <a:srgbClr val="95E3E7"/>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115456"/>
            <a:ext cx="7681913" cy="899886"/>
          </a:xfrm>
        </p:spPr>
        <p:txBody>
          <a:bodyPr anchor="ctr" anchorCtr="0">
            <a:noAutofit/>
          </a:bodyPr>
          <a:lstStyle>
            <a:lvl1pPr>
              <a:lnSpc>
                <a:spcPct val="90000"/>
              </a:lnSpc>
              <a:defRPr sz="5400">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2819906"/>
            <a:ext cx="7392987" cy="685294"/>
          </a:xfrm>
        </p:spPr>
        <p:txBody>
          <a:bodyPr anchor="ctr" anchorCtr="0">
            <a:noAutofit/>
          </a:bodyPr>
          <a:lstStyle>
            <a:lvl1pPr>
              <a:lnSpc>
                <a:spcPct val="90000"/>
              </a:lnSpc>
              <a:defRPr sz="4800">
                <a:solidFill>
                  <a:schemeClr val="bg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8032750"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1000" y="1730829"/>
            <a:ext cx="7690114" cy="935037"/>
          </a:xfrm>
        </p:spPr>
        <p:txBody>
          <a:bodyPr anchor="t"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8500" b="1" i="0" u="none" strike="noStrike" kern="1200" cap="none" spc="-642" normalizeH="0" baseline="0" noProof="0" dirty="0" smtClean="0">
                <a:ln w="1270">
                  <a:solidFill>
                    <a:srgbClr val="0070C0">
                      <a:alpha val="27000"/>
                    </a:srgbClr>
                  </a:solidFill>
                </a:ln>
                <a:gradFill flip="none" rotWithShape="1">
                  <a:gsLst>
                    <a:gs pos="90000">
                      <a:srgbClr val="2E5682"/>
                    </a:gs>
                    <a:gs pos="12000">
                      <a:srgbClr val="A3C6FF"/>
                    </a:gs>
                  </a:gsLst>
                  <a:lin ang="5400000" scaled="1"/>
                  <a:tileRect/>
                </a:gradFill>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lvl1pPr>
              <a:defRPr lang="en-US" sz="48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2">
    <p:spTree>
      <p:nvGrpSpPr>
        <p:cNvPr id="1" name=""/>
        <p:cNvGrpSpPr/>
        <p:nvPr/>
      </p:nvGrpSpPr>
      <p:grpSpPr>
        <a:xfrm>
          <a:off x="0" y="0"/>
          <a:ext cx="0" cy="0"/>
          <a:chOff x="0" y="0"/>
          <a:chExt cx="0" cy="0"/>
        </a:xfrm>
      </p:grpSpPr>
      <p:pic>
        <p:nvPicPr>
          <p:cNvPr id="5" name="Picture 4" descr="title-slide-lines_BIG.png"/>
          <p:cNvPicPr>
            <a:picLocks noChangeAspect="1"/>
          </p:cNvPicPr>
          <p:nvPr userDrawn="1"/>
        </p:nvPicPr>
        <p:blipFill>
          <a:blip r:embed="rId2"/>
          <a:srcRect/>
          <a:stretch>
            <a:fillRect/>
          </a:stretch>
        </p:blipFill>
        <p:spPr bwMode="auto">
          <a:xfrm>
            <a:off x="0" y="2997200"/>
            <a:ext cx="3360738" cy="3860800"/>
          </a:xfrm>
          <a:prstGeom prst="rect">
            <a:avLst/>
          </a:prstGeom>
          <a:noFill/>
          <a:ln w="9525">
            <a:noFill/>
            <a:miter lim="800000"/>
            <a:headEnd/>
            <a:tailEnd/>
          </a:ln>
        </p:spPr>
      </p:pic>
      <p:sp>
        <p:nvSpPr>
          <p:cNvPr id="4098" name="Rectangle 2"/>
          <p:cNvSpPr>
            <a:spLocks noGrp="1" noChangeArrowheads="1"/>
          </p:cNvSpPr>
          <p:nvPr>
            <p:ph type="ctrTitle"/>
          </p:nvPr>
        </p:nvSpPr>
        <p:spPr>
          <a:xfrm>
            <a:off x="1538514" y="2090058"/>
            <a:ext cx="7100662" cy="1719942"/>
          </a:xfrm>
        </p:spPr>
        <p:txBody>
          <a:bodyPr anchor="b"/>
          <a:lstStyle>
            <a:lvl1pPr>
              <a:defRPr sz="3200" b="0">
                <a:solidFill>
                  <a:schemeClr val="accent1"/>
                </a:solidFill>
                <a:latin typeface="+mn-lt"/>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1538513" y="3870551"/>
            <a:ext cx="7100662" cy="1136877"/>
          </a:xfrm>
        </p:spPr>
        <p:txBody>
          <a:bodyPr/>
          <a:lstStyle>
            <a:lvl1pPr marL="0" indent="0">
              <a:buFontTx/>
              <a:buNone/>
              <a:defRPr sz="2000">
                <a:solidFill>
                  <a:schemeClr val="bg1"/>
                </a:solidFill>
              </a:defRPr>
            </a:lvl1pPr>
          </a:lstStyle>
          <a:p>
            <a:r>
              <a:rPr lang="en-US" dirty="0" smtClean="0"/>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135" y="1905001"/>
            <a:ext cx="7681913" cy="1523495"/>
          </a:xfrm>
        </p:spPr>
        <p:txBody>
          <a:bodyPr>
            <a:noAutofit/>
          </a:bodyPr>
          <a:lstStyle>
            <a:lvl1pPr>
              <a:lnSpc>
                <a:spcPct val="90000"/>
              </a:lnSpc>
              <a:defRPr sz="4400" b="1"/>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4038600"/>
            <a:ext cx="3456094" cy="914400"/>
          </a:xfrm>
        </p:spPr>
        <p:txBody>
          <a:bodyPr>
            <a:noAutofit/>
          </a:bodyPr>
          <a:lstStyle>
            <a:lvl1pPr marL="457200" indent="-457200" algn="l">
              <a:lnSpc>
                <a:spcPct val="75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Click to edit Master subtitle style</a:t>
            </a:r>
            <a:endParaRPr lang="en-US" dirty="0"/>
          </a:p>
        </p:txBody>
      </p:sp>
      <p:sp>
        <p:nvSpPr>
          <p:cNvPr id="7" name="Text Placeholder 6"/>
          <p:cNvSpPr>
            <a:spLocks noGrp="1"/>
          </p:cNvSpPr>
          <p:nvPr>
            <p:ph type="body" sz="quarter" idx="10" hasCustomPrompt="1"/>
          </p:nvPr>
        </p:nvSpPr>
        <p:spPr>
          <a:xfrm>
            <a:off x="4945954" y="5486400"/>
            <a:ext cx="3456094" cy="838200"/>
          </a:xfrm>
        </p:spPr>
        <p:txBody>
          <a:bodyPr vert="horz" wrap="square" lIns="0" tIns="0" rIns="0" bIns="0" rtlCol="0">
            <a:noAutofit/>
          </a:bodyPr>
          <a:lstStyle>
            <a:lvl1pPr marL="457200" indent="-457200" algn="l" defTabSz="914363" rtl="0" eaLnBrk="1" latinLnBrk="0" hangingPunct="1">
              <a:lnSpc>
                <a:spcPct val="75000"/>
              </a:lnSpc>
              <a:spcBef>
                <a:spcPts val="0"/>
              </a:spcBef>
              <a:spcAft>
                <a:spcPts val="0"/>
              </a:spcAft>
              <a:buFont typeface="Arial" pitchFamily="34" charset="0"/>
              <a:buNone/>
              <a:tabLst>
                <a:tab pos="457200" algn="l"/>
              </a:tabLst>
              <a:defRPr lang="en-US" sz="3000" kern="1200" dirty="0">
                <a:solidFill>
                  <a:schemeClr val="tx1">
                    <a:tint val="75000"/>
                  </a:schemeClr>
                </a:solidFill>
                <a:latin typeface="+mn-lt"/>
                <a:ea typeface="+mn-ea"/>
                <a:cs typeface="+mn-cs"/>
                <a:sym typeface="Wingdings"/>
              </a:defRPr>
            </a:lvl1pPr>
          </a:lstStyle>
          <a:p>
            <a:r>
              <a:rPr lang="en-US" dirty="0" smtClean="0"/>
              <a:t>	Click to edit Master subtitle style</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Partner and Custom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5334001"/>
            <a:ext cx="3456094" cy="1066799"/>
          </a:xfrm>
        </p:spPr>
        <p:txBody>
          <a:bodyPr>
            <a:noAutofit/>
          </a:bodyPr>
          <a:lstStyle>
            <a:lvl1pPr marL="457200" indent="-457200" algn="l">
              <a:lnSpc>
                <a:spcPct val="78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Presenter Name</a:t>
            </a:r>
          </a:p>
          <a:p>
            <a:r>
              <a:rPr lang="en-US" sz="2400" dirty="0" smtClean="0"/>
              <a:t>	Title</a:t>
            </a:r>
          </a:p>
          <a:p>
            <a:r>
              <a:rPr lang="en-US" sz="2400" dirty="0" smtClean="0"/>
              <a:t>	Group</a:t>
            </a:r>
            <a:endParaRPr lang="en-US" sz="2400" dirty="0"/>
          </a:p>
        </p:txBody>
      </p:sp>
      <p:sp>
        <p:nvSpPr>
          <p:cNvPr id="7" name="Text Placeholder 6"/>
          <p:cNvSpPr>
            <a:spLocks noGrp="1"/>
          </p:cNvSpPr>
          <p:nvPr>
            <p:ph type="body" sz="quarter" idx="10" hasCustomPrompt="1"/>
          </p:nvPr>
        </p:nvSpPr>
        <p:spPr>
          <a:xfrm>
            <a:off x="730044" y="1905000"/>
            <a:ext cx="7682119" cy="1384994"/>
          </a:xfrm>
        </p:spPr>
        <p:txBody>
          <a:bodyPr vert="horz" wrap="square" lIns="0" tIns="0" rIns="0" bIns="0" rtlCol="0"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marL="0" lvl="0" indent="0" algn="l" defTabSz="914363" rtl="0" eaLnBrk="1" latinLnBrk="0" hangingPunct="1">
              <a:lnSpc>
                <a:spcPct val="78000"/>
              </a:lnSpc>
              <a:spcBef>
                <a:spcPct val="20000"/>
              </a:spcBef>
              <a:spcAft>
                <a:spcPts val="800"/>
              </a:spcAft>
              <a:buFont typeface="Arial" pitchFamily="34" charset="0"/>
              <a:buNone/>
            </a:pPr>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and Announc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30044" y="1905000"/>
            <a:ext cx="7682119" cy="1384994"/>
          </a:xfrm>
        </p:spPr>
        <p:txBody>
          <a:bodyPr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this Slide for FUTURE Content</a:t>
            </a:r>
            <a:endParaRPr lang="en-US" dirty="0"/>
          </a:p>
        </p:txBody>
      </p:sp>
      <p:sp>
        <p:nvSpPr>
          <p:cNvPr id="6" name="Text Placeholder 5"/>
          <p:cNvSpPr>
            <a:spLocks noGrp="1"/>
          </p:cNvSpPr>
          <p:nvPr>
            <p:ph type="body" sz="quarter" idx="10"/>
          </p:nvPr>
        </p:nvSpPr>
        <p:spPr>
          <a:xfrm>
            <a:off x="730044" y="1411553"/>
            <a:ext cx="7672004" cy="1994841"/>
          </a:xfrm>
        </p:spPr>
        <p:txBody>
          <a:bodyPr/>
          <a:lstStyle>
            <a:lvl1pPr>
              <a:lnSpc>
                <a:spcPct val="78000"/>
              </a:lnSpc>
              <a:defRPr/>
            </a:lvl1pPr>
            <a:lvl2pPr>
              <a:lnSpc>
                <a:spcPct val="78000"/>
              </a:lnSpc>
              <a:buClr>
                <a:srgbClr val="95E3E7"/>
              </a:buClr>
              <a:defRPr/>
            </a:lvl2pPr>
            <a:lvl3pPr>
              <a:lnSpc>
                <a:spcPct val="78000"/>
              </a:lnSpc>
              <a:buClr>
                <a:srgbClr val="95E3E7"/>
              </a:buClr>
              <a:defRPr/>
            </a:lvl3pPr>
            <a:lvl4pPr>
              <a:lnSpc>
                <a:spcPct val="78000"/>
              </a:lnSpc>
              <a:buClr>
                <a:srgbClr val="95E3E7"/>
              </a:buClr>
              <a:defRPr/>
            </a:lvl4pPr>
            <a:lvl5pPr>
              <a:lnSpc>
                <a:spcPct val="78000"/>
              </a:lnSpc>
              <a:buClr>
                <a:srgbClr val="95E3E7"/>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30044" y="1412875"/>
            <a:ext cx="7681532" cy="1994841"/>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730045" y="1411554"/>
            <a:ext cx="3670461" cy="1981376"/>
          </a:xfrm>
        </p:spPr>
        <p:txBody>
          <a:bodyPr/>
          <a:lstStyle>
            <a:lvl1pPr marL="339976" indent="-339976">
              <a:lnSpc>
                <a:spcPct val="78000"/>
              </a:lnSpc>
              <a:defRPr sz="2800"/>
            </a:lvl1pPr>
            <a:lvl2pPr marL="673338" indent="-325424">
              <a:lnSpc>
                <a:spcPct val="78000"/>
              </a:lnSpc>
              <a:defRPr sz="2400"/>
            </a:lvl2pPr>
            <a:lvl3pPr marL="953785" indent="-288384">
              <a:lnSpc>
                <a:spcPct val="78000"/>
              </a:lnSpc>
              <a:defRPr sz="2000"/>
            </a:lvl3pPr>
            <a:lvl4pPr marL="1227618" indent="-273833">
              <a:lnSpc>
                <a:spcPct val="78000"/>
              </a:lnSpc>
              <a:defRPr sz="1800"/>
            </a:lvl4pPr>
            <a:lvl5pPr marL="1516002" indent="-280447">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30" y="1411554"/>
            <a:ext cx="3725246" cy="1981376"/>
          </a:xfrm>
        </p:spPr>
        <p:txBody>
          <a:bodyPr/>
          <a:lstStyle>
            <a:lvl1pPr marL="347914" indent="-347914">
              <a:lnSpc>
                <a:spcPct val="78000"/>
              </a:lnSpc>
              <a:defRPr sz="2800"/>
            </a:lvl1pPr>
            <a:lvl2pPr marL="673338" indent="-339976">
              <a:lnSpc>
                <a:spcPct val="78000"/>
              </a:lnSpc>
              <a:defRPr sz="2400"/>
            </a:lvl2pPr>
            <a:lvl3pPr marL="961722" indent="-302936">
              <a:lnSpc>
                <a:spcPct val="78000"/>
              </a:lnSpc>
              <a:defRPr sz="2000"/>
            </a:lvl3pPr>
            <a:lvl4pPr marL="1227618" indent="-265896">
              <a:lnSpc>
                <a:spcPct val="78000"/>
              </a:lnSpc>
              <a:defRPr sz="1800"/>
            </a:lvl4pPr>
            <a:lvl5pPr marL="1516002" indent="-273833">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045" y="1411553"/>
            <a:ext cx="3670461"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0044" y="2174876"/>
            <a:ext cx="3670461" cy="1464503"/>
          </a:xfrm>
        </p:spPr>
        <p:txBody>
          <a:bodyPr/>
          <a:lstStyle>
            <a:lvl1pPr marL="281770" indent="-281770">
              <a:lnSpc>
                <a:spcPct val="78000"/>
              </a:lnSpc>
              <a:defRPr sz="2300"/>
            </a:lvl1pPr>
            <a:lvl2pPr marL="562218" indent="-265896">
              <a:lnSpc>
                <a:spcPct val="78000"/>
              </a:lnSpc>
              <a:defRPr sz="2000"/>
            </a:lvl2pPr>
            <a:lvl3pPr marL="813562" indent="-243407">
              <a:lnSpc>
                <a:spcPct val="78000"/>
              </a:lnSpc>
              <a:defRPr sz="1800"/>
            </a:lvl3pPr>
            <a:lvl4pPr marL="1050354" indent="-228856">
              <a:lnSpc>
                <a:spcPct val="78000"/>
              </a:lnSpc>
              <a:defRPr sz="1700"/>
            </a:lvl4pPr>
            <a:lvl5pPr marL="1279210" indent="-206367">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3495" y="1411553"/>
            <a:ext cx="3658553"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95" y="2174876"/>
            <a:ext cx="3668081" cy="1464503"/>
          </a:xfrm>
        </p:spPr>
        <p:txBody>
          <a:bodyPr/>
          <a:lstStyle>
            <a:lvl1pPr marL="296321" indent="-296321">
              <a:lnSpc>
                <a:spcPct val="78000"/>
              </a:lnSpc>
              <a:defRPr sz="2300"/>
            </a:lvl1pPr>
            <a:lvl2pPr marL="570155" indent="-273833">
              <a:lnSpc>
                <a:spcPct val="78000"/>
              </a:lnSpc>
              <a:defRPr sz="2000"/>
            </a:lvl2pPr>
            <a:lvl3pPr marL="821499" indent="-244730">
              <a:lnSpc>
                <a:spcPct val="78000"/>
              </a:lnSpc>
              <a:defRPr sz="1800"/>
            </a:lvl3pPr>
            <a:lvl4pPr marL="1050354" indent="-236793">
              <a:lnSpc>
                <a:spcPct val="78000"/>
              </a:lnSpc>
              <a:defRPr sz="1700"/>
            </a:lvl4pPr>
            <a:lvl5pPr marL="1279210" indent="-220919">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peaker Notes BLACK slide -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baseline="0"/>
            </a:lvl1pPr>
          </a:lstStyle>
          <a:p>
            <a:r>
              <a:rPr lang="en-US" dirty="0" smtClean="0"/>
              <a:t>Use this Slide for Speaker Notes</a:t>
            </a:r>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793750" indent="-384175">
              <a:buClr>
                <a:schemeClr val="tx1"/>
              </a:buClr>
              <a:buSzPct val="70000"/>
              <a:buFont typeface="Wingdings" pitchFamily="2" charset="2"/>
              <a:buChar char="l"/>
              <a:defRPr/>
            </a:lvl2pPr>
            <a:lvl3pPr marL="1147763" indent="-346075">
              <a:buClr>
                <a:schemeClr val="tx1"/>
              </a:buClr>
              <a:buSzPct val="70000"/>
              <a:buFont typeface="Wingdings" pitchFamily="2" charset="2"/>
              <a:buChar char="l"/>
              <a:defRPr/>
            </a:lvl3pPr>
            <a:lvl4pPr marL="1476375" indent="-328613">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Roadmap">
    <p:spTree>
      <p:nvGrpSpPr>
        <p:cNvPr id="1" name=""/>
        <p:cNvGrpSpPr/>
        <p:nvPr/>
      </p:nvGrpSpPr>
      <p:grpSpPr>
        <a:xfrm>
          <a:off x="0" y="0"/>
          <a:ext cx="0" cy="0"/>
          <a:chOff x="0" y="0"/>
          <a:chExt cx="0" cy="0"/>
        </a:xfrm>
      </p:grpSpPr>
      <p:pic>
        <p:nvPicPr>
          <p:cNvPr id="4" name="Picture 2" descr="C:\Data\Presentations\_Artwork\Artwork_Imagery\Shapes and Graphics\Roadmaps and traffic signs\road.png"/>
          <p:cNvPicPr>
            <a:picLocks noChangeAspect="1" noChangeArrowheads="1"/>
          </p:cNvPicPr>
          <p:nvPr userDrawn="1"/>
        </p:nvPicPr>
        <p:blipFill>
          <a:blip r:embed="rId2"/>
          <a:srcRect/>
          <a:stretch>
            <a:fillRect/>
          </a:stretch>
        </p:blipFill>
        <p:spPr bwMode="auto">
          <a:xfrm>
            <a:off x="0" y="201925"/>
            <a:ext cx="9144000" cy="6858001"/>
          </a:xfrm>
          <a:prstGeom prst="rect">
            <a:avLst/>
          </a:prstGeom>
          <a:noFill/>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peaker Notes BLACK slide with Footer -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a:lvl1pPr>
          </a:lstStyle>
          <a:p>
            <a:r>
              <a:rPr lang="en-US" dirty="0" smtClean="0"/>
              <a:t>Use this Slide for Speaker Notes</a:t>
            </a:r>
            <a:endParaRPr lang="en-US" dirty="0"/>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801688" indent="-392113">
              <a:buClr>
                <a:schemeClr val="tx1"/>
              </a:buClr>
              <a:buSzPct val="70000"/>
              <a:buFont typeface="Wingdings" pitchFamily="2" charset="2"/>
              <a:buChar char="l"/>
              <a:defRPr/>
            </a:lvl2pPr>
            <a:lvl3pPr marL="1155700" indent="-346075">
              <a:buClr>
                <a:schemeClr val="tx1"/>
              </a:buClr>
              <a:buSzPct val="70000"/>
              <a:buFont typeface="Wingdings" pitchFamily="2" charset="2"/>
              <a:buChar char="l"/>
              <a:defRPr/>
            </a:lvl3pPr>
            <a:lvl4pPr marL="1476375" indent="-312738">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135" y="1905001"/>
            <a:ext cx="7681913" cy="1523495"/>
          </a:xfrm>
        </p:spPr>
        <p:txBody>
          <a:bodyPr>
            <a:noAutofit/>
          </a:bodyPr>
          <a:lstStyle>
            <a:lvl1pPr>
              <a:lnSpc>
                <a:spcPct val="90000"/>
              </a:lnSpc>
              <a:defRPr sz="4400" b="1"/>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4038600"/>
            <a:ext cx="3456094" cy="914400"/>
          </a:xfrm>
        </p:spPr>
        <p:txBody>
          <a:bodyPr>
            <a:noAutofit/>
          </a:bodyPr>
          <a:lstStyle>
            <a:lvl1pPr marL="457200" indent="-457200" algn="l">
              <a:lnSpc>
                <a:spcPct val="75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Click to edit Master subtitle style</a:t>
            </a:r>
            <a:endParaRPr lang="en-US" dirty="0"/>
          </a:p>
        </p:txBody>
      </p:sp>
      <p:sp>
        <p:nvSpPr>
          <p:cNvPr id="7" name="Text Placeholder 6"/>
          <p:cNvSpPr>
            <a:spLocks noGrp="1"/>
          </p:cNvSpPr>
          <p:nvPr>
            <p:ph type="body" sz="quarter" idx="10" hasCustomPrompt="1"/>
          </p:nvPr>
        </p:nvSpPr>
        <p:spPr>
          <a:xfrm>
            <a:off x="4945954" y="5486400"/>
            <a:ext cx="3456094" cy="838200"/>
          </a:xfrm>
        </p:spPr>
        <p:txBody>
          <a:bodyPr vert="horz" wrap="square" lIns="0" tIns="0" rIns="0" bIns="0" rtlCol="0">
            <a:noAutofit/>
          </a:bodyPr>
          <a:lstStyle>
            <a:lvl1pPr marL="457200" indent="-457200" algn="l" defTabSz="914363" rtl="0" eaLnBrk="1" latinLnBrk="0" hangingPunct="1">
              <a:lnSpc>
                <a:spcPct val="75000"/>
              </a:lnSpc>
              <a:spcBef>
                <a:spcPts val="0"/>
              </a:spcBef>
              <a:spcAft>
                <a:spcPts val="0"/>
              </a:spcAft>
              <a:buFont typeface="Arial" pitchFamily="34" charset="0"/>
              <a:buNone/>
              <a:tabLst>
                <a:tab pos="457200" algn="l"/>
              </a:tabLst>
              <a:defRPr lang="en-US" sz="3000" kern="1200" dirty="0">
                <a:solidFill>
                  <a:schemeClr val="tx1">
                    <a:tint val="75000"/>
                  </a:schemeClr>
                </a:solidFill>
                <a:latin typeface="+mn-lt"/>
                <a:ea typeface="+mn-ea"/>
                <a:cs typeface="+mn-cs"/>
                <a:sym typeface="Wingdings"/>
              </a:defRPr>
            </a:lvl1pPr>
          </a:lstStyle>
          <a:p>
            <a:r>
              <a:rPr lang="en-US" dirty="0" smtClean="0"/>
              <a:t>	Click to edit Master subtitle style</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mo, Partner and Custom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45954" y="5334001"/>
            <a:ext cx="3456094" cy="1066799"/>
          </a:xfrm>
        </p:spPr>
        <p:txBody>
          <a:bodyPr>
            <a:noAutofit/>
          </a:bodyPr>
          <a:lstStyle>
            <a:lvl1pPr marL="457200" indent="-457200" algn="l">
              <a:lnSpc>
                <a:spcPct val="78000"/>
              </a:lnSpc>
              <a:spcBef>
                <a:spcPts val="0"/>
              </a:spcBef>
              <a:spcAft>
                <a:spcPts val="0"/>
              </a:spcAft>
              <a:buNone/>
              <a:tabLst>
                <a:tab pos="457200" algn="l"/>
              </a:tabLst>
              <a:defRPr sz="3000">
                <a:solidFill>
                  <a:schemeClr val="tx1">
                    <a:tint val="75000"/>
                  </a:schemeClr>
                </a:solidFill>
                <a:sym typeface="Wingding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	Presenter Name</a:t>
            </a:r>
          </a:p>
          <a:p>
            <a:r>
              <a:rPr lang="en-US" sz="2400" dirty="0" smtClean="0"/>
              <a:t>	Title</a:t>
            </a:r>
          </a:p>
          <a:p>
            <a:r>
              <a:rPr lang="en-US" sz="2400" dirty="0" smtClean="0"/>
              <a:t>	Group</a:t>
            </a:r>
            <a:endParaRPr lang="en-US" sz="2400" dirty="0"/>
          </a:p>
        </p:txBody>
      </p:sp>
      <p:sp>
        <p:nvSpPr>
          <p:cNvPr id="7" name="Text Placeholder 6"/>
          <p:cNvSpPr>
            <a:spLocks noGrp="1"/>
          </p:cNvSpPr>
          <p:nvPr>
            <p:ph type="body" sz="quarter" idx="10" hasCustomPrompt="1"/>
          </p:nvPr>
        </p:nvSpPr>
        <p:spPr>
          <a:xfrm>
            <a:off x="730044" y="1905000"/>
            <a:ext cx="7682119" cy="1384994"/>
          </a:xfrm>
        </p:spPr>
        <p:txBody>
          <a:bodyPr vert="horz" wrap="square" lIns="0" tIns="0" rIns="0" bIns="0" rtlCol="0"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marL="0" lvl="0" indent="0" algn="l" defTabSz="914363" rtl="0" eaLnBrk="1" latinLnBrk="0" hangingPunct="1">
              <a:lnSpc>
                <a:spcPct val="78000"/>
              </a:lnSpc>
              <a:spcBef>
                <a:spcPct val="20000"/>
              </a:spcBef>
              <a:spcAft>
                <a:spcPts val="800"/>
              </a:spcAft>
              <a:buFont typeface="Arial" pitchFamily="34" charset="0"/>
              <a:buNone/>
            </a:pPr>
            <a:r>
              <a:rPr lang="en-US" dirty="0" smtClean="0"/>
              <a:t>click to…</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and Announc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45954" y="4038600"/>
            <a:ext cx="3456094" cy="914400"/>
          </a:xfrm>
        </p:spPr>
        <p:txBody>
          <a:bodyPr anchor="t" anchorCtr="0">
            <a:noAutofit/>
          </a:bodyPr>
          <a:lstStyle>
            <a:lvl1pPr>
              <a:lnSpc>
                <a:spcPct val="78000"/>
              </a:lnSpc>
              <a:spcBef>
                <a:spcPts val="0"/>
              </a:spcBef>
              <a:spcAft>
                <a:spcPts val="0"/>
              </a:spcAft>
              <a:defRPr sz="3600"/>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30044" y="1905000"/>
            <a:ext cx="7682119" cy="1384994"/>
          </a:xfrm>
        </p:spPr>
        <p:txBody>
          <a:bodyPr anchor="t" anchorCtr="0">
            <a:noAutofit/>
            <a:scene3d>
              <a:camera prst="orthographicFront"/>
              <a:lightRig rig="flat" dir="t"/>
            </a:scene3d>
            <a:sp3d>
              <a:contourClr>
                <a:srgbClr val="F4A234"/>
              </a:contourClr>
            </a:sp3d>
          </a:bodyPr>
          <a:lstStyle>
            <a:lvl1pPr marL="0" indent="0" algn="l">
              <a:buFont typeface="Arial" pitchFamily="34" charset="0"/>
              <a:buNone/>
              <a:defRPr kumimoji="0" lang="en-US" sz="10000" b="0" i="0" u="none" strike="noStrike" kern="1200" cap="none" spc="-642" normalizeH="0" baseline="0" noProof="0" dirty="0" smtClean="0">
                <a:ln w="11430"/>
                <a:gradFill>
                  <a:gsLst>
                    <a:gs pos="62000">
                      <a:schemeClr val="tx1"/>
                    </a:gs>
                    <a:gs pos="88000">
                      <a:schemeClr val="tx1"/>
                    </a:gs>
                  </a:gsLst>
                  <a:lin ang="5400000"/>
                </a:gradFill>
                <a:effectLst/>
                <a:uLnTx/>
                <a:uFillTx/>
                <a:latin typeface="Calibri"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UTUR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Use this Slide for FUTURE Content</a:t>
            </a:r>
            <a:endParaRPr lang="en-US" dirty="0"/>
          </a:p>
        </p:txBody>
      </p:sp>
      <p:sp>
        <p:nvSpPr>
          <p:cNvPr id="6" name="Text Placeholder 5"/>
          <p:cNvSpPr>
            <a:spLocks noGrp="1"/>
          </p:cNvSpPr>
          <p:nvPr>
            <p:ph type="body" sz="quarter" idx="10"/>
          </p:nvPr>
        </p:nvSpPr>
        <p:spPr>
          <a:xfrm>
            <a:off x="730044" y="1411553"/>
            <a:ext cx="7672004" cy="1994841"/>
          </a:xfrm>
        </p:spPr>
        <p:txBody>
          <a:bodyPr/>
          <a:lstStyle>
            <a:lvl1pPr>
              <a:lnSpc>
                <a:spcPct val="78000"/>
              </a:lnSpc>
              <a:defRPr/>
            </a:lvl1pPr>
            <a:lvl2pPr>
              <a:lnSpc>
                <a:spcPct val="78000"/>
              </a:lnSpc>
              <a:buClr>
                <a:srgbClr val="95E3E7"/>
              </a:buClr>
              <a:defRPr/>
            </a:lvl2pPr>
            <a:lvl3pPr>
              <a:lnSpc>
                <a:spcPct val="78000"/>
              </a:lnSpc>
              <a:buClr>
                <a:srgbClr val="95E3E7"/>
              </a:buClr>
              <a:defRPr/>
            </a:lvl3pPr>
            <a:lvl4pPr>
              <a:lnSpc>
                <a:spcPct val="78000"/>
              </a:lnSpc>
              <a:buClr>
                <a:srgbClr val="95E3E7"/>
              </a:buClr>
              <a:defRPr/>
            </a:lvl4pPr>
            <a:lvl5pPr>
              <a:lnSpc>
                <a:spcPct val="78000"/>
              </a:lnSpc>
              <a:buClr>
                <a:srgbClr val="95E3E7"/>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730044" y="1412875"/>
            <a:ext cx="7681532" cy="1994841"/>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730045" y="1411554"/>
            <a:ext cx="3670461" cy="1981376"/>
          </a:xfrm>
        </p:spPr>
        <p:txBody>
          <a:bodyPr/>
          <a:lstStyle>
            <a:lvl1pPr marL="339976" indent="-339976">
              <a:lnSpc>
                <a:spcPct val="78000"/>
              </a:lnSpc>
              <a:defRPr sz="2800"/>
            </a:lvl1pPr>
            <a:lvl2pPr marL="673338" indent="-325424">
              <a:lnSpc>
                <a:spcPct val="78000"/>
              </a:lnSpc>
              <a:defRPr sz="2400"/>
            </a:lvl2pPr>
            <a:lvl3pPr marL="953785" indent="-288384">
              <a:lnSpc>
                <a:spcPct val="78000"/>
              </a:lnSpc>
              <a:defRPr sz="2000"/>
            </a:lvl3pPr>
            <a:lvl4pPr marL="1227618" indent="-273833">
              <a:lnSpc>
                <a:spcPct val="78000"/>
              </a:lnSpc>
              <a:defRPr sz="1800"/>
            </a:lvl4pPr>
            <a:lvl5pPr marL="1516002" indent="-280447">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30" y="1411554"/>
            <a:ext cx="3725246" cy="1981376"/>
          </a:xfrm>
        </p:spPr>
        <p:txBody>
          <a:bodyPr/>
          <a:lstStyle>
            <a:lvl1pPr marL="347914" indent="-347914">
              <a:lnSpc>
                <a:spcPct val="78000"/>
              </a:lnSpc>
              <a:defRPr sz="2800"/>
            </a:lvl1pPr>
            <a:lvl2pPr marL="673338" indent="-339976">
              <a:lnSpc>
                <a:spcPct val="78000"/>
              </a:lnSpc>
              <a:defRPr sz="2400"/>
            </a:lvl2pPr>
            <a:lvl3pPr marL="961722" indent="-302936">
              <a:lnSpc>
                <a:spcPct val="78000"/>
              </a:lnSpc>
              <a:defRPr sz="2000"/>
            </a:lvl3pPr>
            <a:lvl4pPr marL="1227618" indent="-265896">
              <a:lnSpc>
                <a:spcPct val="78000"/>
              </a:lnSpc>
              <a:defRPr sz="1800"/>
            </a:lvl4pPr>
            <a:lvl5pPr marL="1516002" indent="-273833">
              <a:lnSpc>
                <a:spcPct val="78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045" y="1411553"/>
            <a:ext cx="3670461"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0044" y="2174876"/>
            <a:ext cx="3670461" cy="1464503"/>
          </a:xfrm>
        </p:spPr>
        <p:txBody>
          <a:bodyPr/>
          <a:lstStyle>
            <a:lvl1pPr marL="281770" indent="-281770">
              <a:lnSpc>
                <a:spcPct val="78000"/>
              </a:lnSpc>
              <a:defRPr sz="2300"/>
            </a:lvl1pPr>
            <a:lvl2pPr marL="562218" indent="-265896">
              <a:lnSpc>
                <a:spcPct val="78000"/>
              </a:lnSpc>
              <a:defRPr sz="2000"/>
            </a:lvl2pPr>
            <a:lvl3pPr marL="813562" indent="-243407">
              <a:lnSpc>
                <a:spcPct val="78000"/>
              </a:lnSpc>
              <a:defRPr sz="1800"/>
            </a:lvl3pPr>
            <a:lvl4pPr marL="1050354" indent="-228856">
              <a:lnSpc>
                <a:spcPct val="78000"/>
              </a:lnSpc>
              <a:defRPr sz="1700"/>
            </a:lvl4pPr>
            <a:lvl5pPr marL="1279210" indent="-206367">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3495" y="1411553"/>
            <a:ext cx="3658553" cy="600164"/>
          </a:xfrm>
        </p:spPr>
        <p:txBody>
          <a:bodyPr anchor="b"/>
          <a:lstStyle>
            <a:lvl1pPr marL="0" indent="0">
              <a:lnSpc>
                <a:spcPct val="78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95" y="2174876"/>
            <a:ext cx="3668081" cy="1464503"/>
          </a:xfrm>
        </p:spPr>
        <p:txBody>
          <a:bodyPr/>
          <a:lstStyle>
            <a:lvl1pPr marL="296321" indent="-296321">
              <a:lnSpc>
                <a:spcPct val="78000"/>
              </a:lnSpc>
              <a:defRPr sz="2300"/>
            </a:lvl1pPr>
            <a:lvl2pPr marL="570155" indent="-273833">
              <a:lnSpc>
                <a:spcPct val="78000"/>
              </a:lnSpc>
              <a:defRPr sz="2000"/>
            </a:lvl2pPr>
            <a:lvl3pPr marL="821499" indent="-244730">
              <a:lnSpc>
                <a:spcPct val="78000"/>
              </a:lnSpc>
              <a:defRPr sz="1800"/>
            </a:lvl3pPr>
            <a:lvl4pPr marL="1050354" indent="-236793">
              <a:lnSpc>
                <a:spcPct val="78000"/>
              </a:lnSpc>
              <a:defRPr sz="1700"/>
            </a:lvl4pPr>
            <a:lvl5pPr marL="1279210" indent="-220919">
              <a:lnSpc>
                <a:spcPct val="78000"/>
              </a:lnSpc>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285750"/>
            <a:ext cx="8048625" cy="701221"/>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10"/>
          </p:nvPr>
        </p:nvSpPr>
        <p:spPr>
          <a:xfrm>
            <a:off x="544286" y="906694"/>
            <a:ext cx="8048625" cy="385763"/>
          </a:xfrm>
        </p:spPr>
        <p:txBody>
          <a:bodyPr/>
          <a:lstStyle>
            <a:lvl1pPr>
              <a:buNone/>
              <a:defRPr lang="en-US" sz="2800" dirty="0" smtClean="0">
                <a:solidFill>
                  <a:schemeClr val="tx2"/>
                </a:solidFill>
                <a:latin typeface="+mj-lt"/>
                <a:ea typeface="+mj-ea"/>
                <a:cs typeface="+mj-cs"/>
              </a:defRPr>
            </a:lvl1pPr>
          </a:lstStyle>
          <a:p>
            <a:pPr lvl="0"/>
            <a:r>
              <a:rPr lang="en-US" dirty="0" smtClean="0"/>
              <a:t>Click to edit Master text styles</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peaker Notes BLACK slide -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baseline="0"/>
            </a:lvl1pPr>
          </a:lstStyle>
          <a:p>
            <a:r>
              <a:rPr lang="en-US" dirty="0" smtClean="0"/>
              <a:t>Use this Slide for Speaker Notes</a:t>
            </a:r>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793750" indent="-384175">
              <a:buClr>
                <a:schemeClr val="tx1"/>
              </a:buClr>
              <a:buSzPct val="70000"/>
              <a:buFont typeface="Wingdings" pitchFamily="2" charset="2"/>
              <a:buChar char="l"/>
              <a:defRPr/>
            </a:lvl2pPr>
            <a:lvl3pPr marL="1147763" indent="-346075">
              <a:buClr>
                <a:schemeClr val="tx1"/>
              </a:buClr>
              <a:buSzPct val="70000"/>
              <a:buFont typeface="Wingdings" pitchFamily="2" charset="2"/>
              <a:buChar char="l"/>
              <a:defRPr/>
            </a:lvl3pPr>
            <a:lvl4pPr marL="1476375" indent="-328613">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peaker Notes BLACK slide with Footer -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a:defRPr/>
            </a:lvl1pPr>
          </a:lstStyle>
          <a:p>
            <a:r>
              <a:rPr lang="en-US" dirty="0" smtClean="0"/>
              <a:t>Use this Slide for Speaker Notes</a:t>
            </a:r>
            <a:endParaRPr lang="en-US" dirty="0"/>
          </a:p>
        </p:txBody>
      </p:sp>
      <p:sp>
        <p:nvSpPr>
          <p:cNvPr id="6" name="Text Placeholder 5"/>
          <p:cNvSpPr>
            <a:spLocks noGrp="1"/>
          </p:cNvSpPr>
          <p:nvPr>
            <p:ph type="body" sz="quarter" idx="10"/>
          </p:nvPr>
        </p:nvSpPr>
        <p:spPr bwMode="white">
          <a:xfrm>
            <a:off x="381000" y="1411554"/>
            <a:ext cx="8382000" cy="1892249"/>
          </a:xfrm>
        </p:spPr>
        <p:txBody>
          <a:bodyPr/>
          <a:lstStyle>
            <a:lvl1pPr marL="401638" indent="-401638">
              <a:spcAft>
                <a:spcPts val="0"/>
              </a:spcAft>
              <a:buClr>
                <a:schemeClr val="tx1"/>
              </a:buClr>
              <a:buSzPct val="70000"/>
              <a:buFont typeface="Wingdings" pitchFamily="2" charset="2"/>
              <a:buChar char="l"/>
              <a:defRPr/>
            </a:lvl1pPr>
            <a:lvl2pPr marL="801688" indent="-392113">
              <a:buClr>
                <a:schemeClr val="tx1"/>
              </a:buClr>
              <a:buSzPct val="70000"/>
              <a:buFont typeface="Wingdings" pitchFamily="2" charset="2"/>
              <a:buChar char="l"/>
              <a:defRPr/>
            </a:lvl2pPr>
            <a:lvl3pPr marL="1155700" indent="-346075">
              <a:buClr>
                <a:schemeClr val="tx1"/>
              </a:buClr>
              <a:buSzPct val="70000"/>
              <a:buFont typeface="Wingdings" pitchFamily="2" charset="2"/>
              <a:buChar char="l"/>
              <a:defRPr/>
            </a:lvl3pPr>
            <a:lvl4pPr marL="1476375" indent="-312738">
              <a:buClr>
                <a:schemeClr val="tx1"/>
              </a:buClr>
              <a:buSzPct val="70000"/>
              <a:buFont typeface="Wingdings" pitchFamily="2" charset="2"/>
              <a:buChar char="l"/>
              <a:defRPr/>
            </a:lvl4pPr>
            <a:lvl5pPr marL="1812925" indent="-320675">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39750" y="1600200"/>
            <a:ext cx="3948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263" y="1600200"/>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9.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4.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4.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pic>
        <p:nvPicPr>
          <p:cNvPr id="1026" name="Picture 4" descr="title-slide-lines-grey_BIG.png"/>
          <p:cNvPicPr>
            <a:picLocks noChangeAspect="1"/>
          </p:cNvPicPr>
          <p:nvPr userDrawn="1"/>
        </p:nvPicPr>
        <p:blipFill>
          <a:blip r:embed="rId18">
            <a:lum bright="-6000"/>
          </a:blip>
          <a:srcRect/>
          <a:stretch>
            <a:fillRect/>
          </a:stretch>
        </p:blipFill>
        <p:spPr bwMode="auto">
          <a:xfrm>
            <a:off x="0" y="2990850"/>
            <a:ext cx="3367088" cy="3867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9750" y="285750"/>
            <a:ext cx="80486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539750" y="1600200"/>
            <a:ext cx="804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8" r:id="rId2"/>
    <p:sldLayoutId id="2147483651" r:id="rId3"/>
    <p:sldLayoutId id="2147483670" r:id="rId4"/>
    <p:sldLayoutId id="2147483669"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71" r:id="rId14"/>
    <p:sldLayoutId id="2147483734" r:id="rId15"/>
  </p:sldLayoutIdLst>
  <p:timing>
    <p:tnLst>
      <p:par>
        <p:cTn id="1" dur="indefinite" restart="never" nodeType="tmRoot"/>
      </p:par>
    </p:tnLst>
  </p:timing>
  <p:txStyles>
    <p:titleStyle>
      <a:lvl1pPr algn="l" rtl="0" eaLnBrk="0" fontAlgn="base" hangingPunct="0">
        <a:spcBef>
          <a:spcPct val="0"/>
        </a:spcBef>
        <a:spcAft>
          <a:spcPct val="0"/>
        </a:spcAft>
        <a:defRPr sz="40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Segoe"/>
        </a:defRPr>
      </a:lvl2pPr>
      <a:lvl3pPr algn="l" rtl="0" eaLnBrk="0" fontAlgn="base" hangingPunct="0">
        <a:spcBef>
          <a:spcPct val="0"/>
        </a:spcBef>
        <a:spcAft>
          <a:spcPct val="0"/>
        </a:spcAft>
        <a:defRPr sz="4000">
          <a:solidFill>
            <a:schemeClr val="accent1"/>
          </a:solidFill>
          <a:latin typeface="Segoe"/>
        </a:defRPr>
      </a:lvl3pPr>
      <a:lvl4pPr algn="l" rtl="0" eaLnBrk="0" fontAlgn="base" hangingPunct="0">
        <a:spcBef>
          <a:spcPct val="0"/>
        </a:spcBef>
        <a:spcAft>
          <a:spcPct val="0"/>
        </a:spcAft>
        <a:defRPr sz="4000">
          <a:solidFill>
            <a:schemeClr val="accent1"/>
          </a:solidFill>
          <a:latin typeface="Segoe"/>
        </a:defRPr>
      </a:lvl4pPr>
      <a:lvl5pPr algn="l" rtl="0" eaLnBrk="0" fontAlgn="base" hangingPunct="0">
        <a:spcBef>
          <a:spcPct val="0"/>
        </a:spcBef>
        <a:spcAft>
          <a:spcPct val="0"/>
        </a:spcAft>
        <a:defRPr sz="4000">
          <a:solidFill>
            <a:schemeClr val="accent1"/>
          </a:solidFill>
          <a:latin typeface="Segoe"/>
        </a:defRPr>
      </a:lvl5pPr>
      <a:lvl6pPr marL="457200" algn="l" rtl="0" eaLnBrk="1" fontAlgn="base" hangingPunct="1">
        <a:spcBef>
          <a:spcPct val="0"/>
        </a:spcBef>
        <a:spcAft>
          <a:spcPct val="0"/>
        </a:spcAft>
        <a:defRPr sz="4000">
          <a:solidFill>
            <a:schemeClr val="tx2"/>
          </a:solidFill>
          <a:latin typeface="Segoe Semibold" pitchFamily="34" charset="0"/>
        </a:defRPr>
      </a:lvl6pPr>
      <a:lvl7pPr marL="914400" algn="l" rtl="0" eaLnBrk="1" fontAlgn="base" hangingPunct="1">
        <a:spcBef>
          <a:spcPct val="0"/>
        </a:spcBef>
        <a:spcAft>
          <a:spcPct val="0"/>
        </a:spcAft>
        <a:defRPr sz="4000">
          <a:solidFill>
            <a:schemeClr val="tx2"/>
          </a:solidFill>
          <a:latin typeface="Segoe Semibold" pitchFamily="34" charset="0"/>
        </a:defRPr>
      </a:lvl7pPr>
      <a:lvl8pPr marL="1371600" algn="l" rtl="0" eaLnBrk="1" fontAlgn="base" hangingPunct="1">
        <a:spcBef>
          <a:spcPct val="0"/>
        </a:spcBef>
        <a:spcAft>
          <a:spcPct val="0"/>
        </a:spcAft>
        <a:defRPr sz="4000">
          <a:solidFill>
            <a:schemeClr val="tx2"/>
          </a:solidFill>
          <a:latin typeface="Segoe Semibold" pitchFamily="34" charset="0"/>
        </a:defRPr>
      </a:lvl8pPr>
      <a:lvl9pPr marL="1828800" algn="l" rtl="0" eaLnBrk="1" fontAlgn="base" hangingPunct="1">
        <a:spcBef>
          <a:spcPct val="0"/>
        </a:spcBef>
        <a:spcAft>
          <a:spcPct val="0"/>
        </a:spcAft>
        <a:defRPr sz="4000">
          <a:solidFill>
            <a:schemeClr val="tx2"/>
          </a:solidFill>
          <a:latin typeface="Segoe Semibold" pitchFamily="34" charset="0"/>
        </a:defRPr>
      </a:lvl9pPr>
    </p:titleStyle>
    <p:bodyStyle>
      <a:lvl1pPr marL="342900" indent="-342900" algn="l" rtl="0" eaLnBrk="0" fontAlgn="base" hangingPunct="0">
        <a:spcBef>
          <a:spcPct val="20000"/>
        </a:spcBef>
        <a:spcAft>
          <a:spcPct val="0"/>
        </a:spcAft>
        <a:buClr>
          <a:schemeClr val="accent1"/>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000">
          <a:solidFill>
            <a:schemeClr val="bg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bg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bg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bg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350" y="152400"/>
            <a:ext cx="83693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30250" y="1408113"/>
            <a:ext cx="7672388" cy="199484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ransition>
    <p:fade/>
  </p:transition>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93700" indent="-393700" algn="l" defTabSz="914363" rtl="0" eaLnBrk="1" latinLnBrk="0" hangingPunct="1">
        <a:lnSpc>
          <a:spcPct val="78000"/>
        </a:lnSpc>
        <a:spcBef>
          <a:spcPct val="20000"/>
        </a:spcBef>
        <a:spcAft>
          <a:spcPts val="800"/>
        </a:spcAft>
        <a:buClr>
          <a:schemeClr val="tx1"/>
        </a:buClr>
        <a:buSzPct val="80000"/>
        <a:buFont typeface="Wingdings" pitchFamily="2" charset="2"/>
        <a:buChar char="l"/>
        <a:defRPr sz="3200" kern="1200">
          <a:gradFill>
            <a:gsLst>
              <a:gs pos="0">
                <a:schemeClr val="tx1"/>
              </a:gs>
              <a:gs pos="86000">
                <a:schemeClr val="tx1"/>
              </a:gs>
            </a:gsLst>
            <a:lin ang="5400000" scaled="0"/>
          </a:gradFill>
          <a:latin typeface="+mn-lt"/>
          <a:ea typeface="+mn-ea"/>
          <a:cs typeface="+mn-cs"/>
        </a:defRPr>
      </a:lvl1pPr>
      <a:lvl2pPr marL="801688" indent="-40798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800" kern="1200">
          <a:gradFill>
            <a:gsLst>
              <a:gs pos="0">
                <a:schemeClr val="tx1"/>
              </a:gs>
              <a:gs pos="86000">
                <a:schemeClr val="tx1"/>
              </a:gs>
            </a:gsLst>
            <a:lin ang="5400000" scaled="0"/>
          </a:gradFill>
          <a:latin typeface="+mn-lt"/>
          <a:ea typeface="+mn-ea"/>
          <a:cs typeface="+mn-cs"/>
        </a:defRPr>
      </a:lvl2pPr>
      <a:lvl3pPr marL="1146175"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3pPr>
      <a:lvl4pPr marL="1484313" indent="-33813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4pPr>
      <a:lvl5pPr marL="1812925" indent="-320675"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350" y="152400"/>
            <a:ext cx="8369300" cy="5539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30250" y="1408113"/>
            <a:ext cx="7672388" cy="199484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ransition>
    <p:fade/>
  </p:transition>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93700" indent="-393700" algn="l" defTabSz="914363" rtl="0" eaLnBrk="1" latinLnBrk="0" hangingPunct="1">
        <a:lnSpc>
          <a:spcPct val="78000"/>
        </a:lnSpc>
        <a:spcBef>
          <a:spcPct val="20000"/>
        </a:spcBef>
        <a:spcAft>
          <a:spcPts val="800"/>
        </a:spcAft>
        <a:buClr>
          <a:schemeClr val="tx1"/>
        </a:buClr>
        <a:buSzPct val="80000"/>
        <a:buFont typeface="Wingdings" pitchFamily="2" charset="2"/>
        <a:buChar char="l"/>
        <a:defRPr sz="3200" kern="1200">
          <a:gradFill>
            <a:gsLst>
              <a:gs pos="0">
                <a:schemeClr val="tx1"/>
              </a:gs>
              <a:gs pos="86000">
                <a:schemeClr val="tx1"/>
              </a:gs>
            </a:gsLst>
            <a:lin ang="5400000" scaled="0"/>
          </a:gradFill>
          <a:latin typeface="+mn-lt"/>
          <a:ea typeface="+mn-ea"/>
          <a:cs typeface="+mn-cs"/>
        </a:defRPr>
      </a:lvl1pPr>
      <a:lvl2pPr marL="801688" indent="-40798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800" kern="1200">
          <a:gradFill>
            <a:gsLst>
              <a:gs pos="0">
                <a:schemeClr val="tx1"/>
              </a:gs>
              <a:gs pos="86000">
                <a:schemeClr val="tx1"/>
              </a:gs>
            </a:gsLst>
            <a:lin ang="5400000" scaled="0"/>
          </a:gradFill>
          <a:latin typeface="+mn-lt"/>
          <a:ea typeface="+mn-ea"/>
          <a:cs typeface="+mn-cs"/>
        </a:defRPr>
      </a:lvl2pPr>
      <a:lvl3pPr marL="1146175" indent="-328613"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3pPr>
      <a:lvl4pPr marL="1484313" indent="-338138"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4pPr>
      <a:lvl5pPr marL="1812925" indent="-320675" algn="l" defTabSz="914363" rtl="0" eaLnBrk="1" latinLnBrk="0" hangingPunct="1">
        <a:lnSpc>
          <a:spcPct val="78000"/>
        </a:lnSpc>
        <a:spcBef>
          <a:spcPct val="20000"/>
        </a:spcBef>
        <a:spcAft>
          <a:spcPts val="0"/>
        </a:spcAft>
        <a:buClr>
          <a:srgbClr val="969696"/>
        </a:buClr>
        <a:buSzPct val="80000"/>
        <a:buFont typeface="Wingdings" pitchFamily="2" charset="2"/>
        <a:buChar char="l"/>
        <a:defRPr sz="24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ally.blob.core.windows.net/music/rock/rush/xanadu.mp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5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58.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4.png"/><Relationship Id="rId7" Type="http://schemas.openxmlformats.org/officeDocument/2006/relationships/image" Target="../media/image51.wmf"/><Relationship Id="rId12"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0.png"/><Relationship Id="rId5" Type="http://schemas.openxmlformats.org/officeDocument/2006/relationships/image" Target="../media/image46.png"/><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48.png"/></Relationships>
</file>

<file path=ppt/slides/_rels/slide5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4.png"/><Relationship Id="rId7"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image" Target="../media/image52.wmf"/><Relationship Id="rId5" Type="http://schemas.openxmlformats.org/officeDocument/2006/relationships/image" Target="../media/image51.wmf"/><Relationship Id="rId10" Type="http://schemas.openxmlformats.org/officeDocument/2006/relationships/image" Target="../media/image49.png"/><Relationship Id="rId4" Type="http://schemas.openxmlformats.org/officeDocument/2006/relationships/image" Target="../media/image50.png"/><Relationship Id="rId9"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8" Type="http://schemas.openxmlformats.org/officeDocument/2006/relationships/hyperlink" Target="http://channel9.msdn.com/pdc2008/TL08/" TargetMode="External"/><Relationship Id="rId3" Type="http://schemas.openxmlformats.org/officeDocument/2006/relationships/hyperlink" Target="http://blogs.msdn.com/astoriateam/" TargetMode="External"/><Relationship Id="rId7" Type="http://schemas.openxmlformats.org/officeDocument/2006/relationships/hyperlink" Target="http://channel9.msdn.com/pdc2008/BB40/"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hyperlink" Target="http://channel9.msdn.com/pdc2008/BB15/" TargetMode="External"/><Relationship Id="rId11" Type="http://schemas.openxmlformats.org/officeDocument/2006/relationships/hyperlink" Target="http://code.msdn.microsoft.com/sync" TargetMode="External"/><Relationship Id="rId5" Type="http://schemas.openxmlformats.org/officeDocument/2006/relationships/hyperlink" Target="http://msdn.microsoft.com/en-us/library/dd163896.aspx" TargetMode="External"/><Relationship Id="rId10" Type="http://schemas.openxmlformats.org/officeDocument/2006/relationships/hyperlink" Target="http://code.msdn.microsoft.com/Release/ProjectReleases.aspx?ProjectName=sync&amp;ReleaseId=1713" TargetMode="External"/><Relationship Id="rId4" Type="http://schemas.openxmlformats.org/officeDocument/2006/relationships/hyperlink" Target="http://channel9.msdn.com/shows/Going+Deep/FeedSync-Synchronizing-the-Mesh/" TargetMode="External"/><Relationship Id="rId9" Type="http://schemas.openxmlformats.org/officeDocument/2006/relationships/hyperlink" Target="http://www.microsoft.com/downloads/details.aspx?FamilyId=109DB36E-CDD0-4514-9FB5-B77D9CEA37F6&amp;displaylang=en"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dev.live.com/feedsync/dev/" TargetMode="External"/><Relationship Id="rId3" Type="http://schemas.openxmlformats.org/officeDocument/2006/relationships/hyperlink" Target="http://blogs.msdn.com/sync/" TargetMode="External"/><Relationship Id="rId7" Type="http://schemas.openxmlformats.org/officeDocument/2006/relationships/hyperlink" Target="http://www.codeplex.com/feedsyncsamples/"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hyperlink" Target="http://blogs.msdn.com/cloud/" TargetMode="External"/><Relationship Id="rId5" Type="http://schemas.openxmlformats.org/officeDocument/2006/relationships/hyperlink" Target="http://blogs.msdn.com/access/" TargetMode="External"/><Relationship Id="rId4" Type="http://schemas.openxmlformats.org/officeDocument/2006/relationships/hyperlink" Target="http://www.microsoft.com/azure/huron.mspx" TargetMode="External"/><Relationship Id="rId9" Type="http://schemas.openxmlformats.org/officeDocument/2006/relationships/hyperlink" Target="http://ochoco.blogspot.com/2008/08/microsoft-sync-framework-2-new-sync.html"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roughtype.com/archives/2008/10/openness_is_not.php"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hyperlink" Target="https://ipsts.federatedidentity.net/MgmtConsole/Policy.aspx"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srcRect/>
          <a:stretch>
            <a:fillRect/>
          </a:stretch>
        </p:blipFill>
        <p:spPr bwMode="auto">
          <a:xfrm>
            <a:off x="0" y="1358900"/>
            <a:ext cx="9144000" cy="3624263"/>
          </a:xfrm>
          <a:prstGeom prst="rect">
            <a:avLst/>
          </a:prstGeom>
          <a:noFill/>
          <a:ln w="9525">
            <a:noFill/>
            <a:miter lim="800000"/>
            <a:headEnd/>
            <a:tailEnd/>
          </a:ln>
          <a:effectLst/>
        </p:spPr>
      </p:pic>
      <p:sp>
        <p:nvSpPr>
          <p:cNvPr id="3" name="Titre 1"/>
          <p:cNvSpPr>
            <a:spLocks noGrp="1"/>
          </p:cNvSpPr>
          <p:nvPr>
            <p:ph type="title"/>
          </p:nvPr>
        </p:nvSpPr>
        <p:spPr>
          <a:xfrm>
            <a:off x="190500" y="285750"/>
            <a:ext cx="8397875" cy="1143000"/>
          </a:xfrm>
        </p:spPr>
        <p:txBody>
          <a:bodyPr/>
          <a:lstStyle/>
          <a:p>
            <a:r>
              <a:rPr lang="fr-FR" dirty="0" smtClean="0"/>
              <a:t>Data Patterns in Cloud </a:t>
            </a:r>
            <a:r>
              <a:rPr lang="fr-FR" dirty="0" err="1" smtClean="0"/>
              <a:t>Computing</a:t>
            </a:r>
            <a:endParaRPr lang="fr-FR" dirty="0"/>
          </a:p>
        </p:txBody>
      </p:sp>
      <p:sp>
        <p:nvSpPr>
          <p:cNvPr id="4" name="ZoneTexte 3"/>
          <p:cNvSpPr txBox="1"/>
          <p:nvPr/>
        </p:nvSpPr>
        <p:spPr>
          <a:xfrm>
            <a:off x="215900" y="5257800"/>
            <a:ext cx="3149600" cy="923330"/>
          </a:xfrm>
          <a:prstGeom prst="rect">
            <a:avLst/>
          </a:prstGeom>
          <a:noFill/>
        </p:spPr>
        <p:txBody>
          <a:bodyPr wrap="square" rtlCol="0">
            <a:spAutoFit/>
          </a:bodyPr>
          <a:lstStyle/>
          <a:p>
            <a:r>
              <a:rPr lang="fr-FR" dirty="0" smtClean="0"/>
              <a:t>Régis </a:t>
            </a:r>
            <a:r>
              <a:rPr lang="fr-FR" dirty="0" err="1" smtClean="0"/>
              <a:t>Mauger</a:t>
            </a:r>
            <a:endParaRPr lang="fr-FR" dirty="0" smtClean="0"/>
          </a:p>
          <a:p>
            <a:r>
              <a:rPr lang="fr-FR" dirty="0" smtClean="0"/>
              <a:t>Infrastructure Architect</a:t>
            </a:r>
          </a:p>
          <a:p>
            <a:r>
              <a:rPr lang="fr-FR" dirty="0" smtClean="0"/>
              <a:t>regisma@microsoft.com</a:t>
            </a:r>
            <a:endParaRPr lang="fr-FR" dirty="0"/>
          </a:p>
        </p:txBody>
      </p:sp>
      <p:sp>
        <p:nvSpPr>
          <p:cNvPr id="5" name="ZoneTexte 4"/>
          <p:cNvSpPr txBox="1"/>
          <p:nvPr/>
        </p:nvSpPr>
        <p:spPr>
          <a:xfrm>
            <a:off x="5499100" y="5372100"/>
            <a:ext cx="3149600" cy="923330"/>
          </a:xfrm>
          <a:prstGeom prst="rect">
            <a:avLst/>
          </a:prstGeom>
          <a:noFill/>
        </p:spPr>
        <p:txBody>
          <a:bodyPr wrap="square" rtlCol="0">
            <a:spAutoFit/>
          </a:bodyPr>
          <a:lstStyle/>
          <a:p>
            <a:r>
              <a:rPr lang="fr-FR" dirty="0" smtClean="0"/>
              <a:t>Pierre Couzy</a:t>
            </a:r>
          </a:p>
          <a:p>
            <a:r>
              <a:rPr lang="fr-FR" dirty="0" err="1" smtClean="0"/>
              <a:t>Technical</a:t>
            </a:r>
            <a:r>
              <a:rPr lang="fr-FR" dirty="0" smtClean="0"/>
              <a:t> Architect</a:t>
            </a:r>
          </a:p>
          <a:p>
            <a:r>
              <a:rPr lang="fr-FR" dirty="0" smtClean="0"/>
              <a:t>piercou@microsoft.com</a:t>
            </a:r>
            <a:endParaRPr lang="fr-FR" dirty="0"/>
          </a:p>
        </p:txBody>
      </p:sp>
    </p:spTree>
  </p:cSld>
  <p:clrMapOvr>
    <a:masterClrMapping/>
  </p:clrMapOvr>
  <p:transition advTm="37284">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Demo</a:t>
            </a:r>
            <a:endParaRPr lang="fr-FR" dirty="0"/>
          </a:p>
        </p:txBody>
      </p:sp>
      <p:sp>
        <p:nvSpPr>
          <p:cNvPr id="3" name="Espace réservé du contenu 2"/>
          <p:cNvSpPr>
            <a:spLocks noGrp="1"/>
          </p:cNvSpPr>
          <p:nvPr>
            <p:ph idx="1"/>
          </p:nvPr>
        </p:nvSpPr>
        <p:spPr/>
        <p:txBody>
          <a:bodyPr/>
          <a:lstStyle/>
          <a:p>
            <a:r>
              <a:rPr lang="fr-FR" dirty="0" smtClean="0"/>
              <a:t>Blob manipulation on Windows Azure Storage</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Blob Namespace</a:t>
            </a:r>
            <a:endParaRPr lang="en-US" dirty="0"/>
          </a:p>
        </p:txBody>
      </p:sp>
      <p:sp>
        <p:nvSpPr>
          <p:cNvPr id="3" name="Content Placeholder 2"/>
          <p:cNvSpPr>
            <a:spLocks noGrp="1"/>
          </p:cNvSpPr>
          <p:nvPr>
            <p:ph idx="1"/>
          </p:nvPr>
        </p:nvSpPr>
        <p:spPr>
          <a:xfrm>
            <a:off x="730044" y="1412875"/>
            <a:ext cx="7681532" cy="2673039"/>
          </a:xfrm>
        </p:spPr>
        <p:txBody>
          <a:bodyPr/>
          <a:lstStyle/>
          <a:p>
            <a:pPr marL="346075" indent="-346075"/>
            <a:r>
              <a:rPr lang="en-US" sz="2000" dirty="0" smtClean="0"/>
              <a:t>Blob URL</a:t>
            </a:r>
          </a:p>
          <a:p>
            <a:pPr>
              <a:buNone/>
            </a:pPr>
            <a:r>
              <a:rPr lang="en-US" sz="2000" u="sng" dirty="0" smtClean="0"/>
              <a:t>http://&lt;Account&gt;.</a:t>
            </a:r>
            <a:r>
              <a:rPr lang="en-US" sz="2000" u="sng" dirty="0" smtClean="0">
                <a:solidFill>
                  <a:schemeClr val="accent3">
                    <a:lumMod val="60000"/>
                    <a:lumOff val="40000"/>
                  </a:schemeClr>
                </a:solidFill>
              </a:rPr>
              <a:t>blob</a:t>
            </a:r>
            <a:r>
              <a:rPr lang="en-US" sz="2000" u="sng" dirty="0" smtClean="0"/>
              <a:t>.core.windows.net/&lt;Container&gt;/&lt;BlobName&gt;</a:t>
            </a:r>
          </a:p>
          <a:p>
            <a:pPr>
              <a:buNone/>
            </a:pPr>
            <a:r>
              <a:rPr lang="en-US" sz="2000" dirty="0" smtClean="0"/>
              <a:t>Example: </a:t>
            </a:r>
          </a:p>
          <a:p>
            <a:pPr marL="346075" indent="-346075"/>
            <a:r>
              <a:rPr lang="en-US" sz="2000" dirty="0" smtClean="0"/>
              <a:t>Account – sally</a:t>
            </a:r>
          </a:p>
          <a:p>
            <a:pPr marL="346075" indent="-346075"/>
            <a:r>
              <a:rPr lang="en-US" sz="2000" dirty="0" smtClean="0"/>
              <a:t>Container – music</a:t>
            </a:r>
          </a:p>
          <a:p>
            <a:pPr marL="346075" indent="-346075"/>
            <a:r>
              <a:rPr lang="en-US" sz="2000" dirty="0" err="1" smtClean="0"/>
              <a:t>BlobName</a:t>
            </a:r>
            <a:r>
              <a:rPr lang="en-US" sz="2000" dirty="0" smtClean="0"/>
              <a:t> – rock/rush/xanadu.mp3</a:t>
            </a:r>
          </a:p>
          <a:p>
            <a:pPr marL="346075" indent="-346075"/>
            <a:r>
              <a:rPr lang="en-US" sz="2000" dirty="0" smtClean="0"/>
              <a:t>URL: </a:t>
            </a:r>
            <a:r>
              <a:rPr lang="en-US" sz="2000" dirty="0" smtClean="0">
                <a:solidFill>
                  <a:schemeClr val="accent3"/>
                </a:solidFill>
                <a:hlinkClick r:id="rId3"/>
              </a:rPr>
              <a:t>http://sally.blob.core.windows.net/music/rock/rush/xanadu.mp3</a:t>
            </a:r>
            <a:endParaRPr lang="en-US" sz="2000" dirty="0" smtClean="0">
              <a:solidFill>
                <a:schemeClr val="accent3"/>
              </a:solidFill>
            </a:endParaRPr>
          </a:p>
        </p:txBody>
      </p:sp>
      <p:sp>
        <p:nvSpPr>
          <p:cNvPr id="6" name="Down Arrow 5"/>
          <p:cNvSpPr/>
          <p:nvPr/>
        </p:nvSpPr>
        <p:spPr bwMode="auto">
          <a:xfrm rot="10800000">
            <a:off x="2391099" y="3591919"/>
            <a:ext cx="302165" cy="23384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8" name="Down Arrow 7"/>
          <p:cNvSpPr/>
          <p:nvPr/>
        </p:nvSpPr>
        <p:spPr bwMode="auto">
          <a:xfrm rot="10800000">
            <a:off x="2908738" y="3591919"/>
            <a:ext cx="302165" cy="23384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9" name="Down Arrow 8"/>
          <p:cNvSpPr/>
          <p:nvPr/>
        </p:nvSpPr>
        <p:spPr bwMode="auto">
          <a:xfrm rot="10800000">
            <a:off x="3807379" y="3591919"/>
            <a:ext cx="302165" cy="23384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0" name="Down Arrow 9"/>
          <p:cNvSpPr/>
          <p:nvPr/>
        </p:nvSpPr>
        <p:spPr bwMode="auto">
          <a:xfrm rot="10800000">
            <a:off x="1839298" y="2044259"/>
            <a:ext cx="302165" cy="23384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1" name="Down Arrow 10"/>
          <p:cNvSpPr/>
          <p:nvPr/>
        </p:nvSpPr>
        <p:spPr bwMode="auto">
          <a:xfrm rot="10800000">
            <a:off x="2709038" y="2044258"/>
            <a:ext cx="302165" cy="23384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2" name="Down Arrow 11"/>
          <p:cNvSpPr/>
          <p:nvPr/>
        </p:nvSpPr>
        <p:spPr bwMode="auto">
          <a:xfrm rot="10800000">
            <a:off x="5644068" y="2044259"/>
            <a:ext cx="302165" cy="23384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3" name="Down Arrow 12"/>
          <p:cNvSpPr/>
          <p:nvPr/>
        </p:nvSpPr>
        <p:spPr bwMode="auto">
          <a:xfrm rot="10800000">
            <a:off x="6963128" y="2044259"/>
            <a:ext cx="302165" cy="23384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grpSp>
        <p:nvGrpSpPr>
          <p:cNvPr id="4" name="Group 52"/>
          <p:cNvGrpSpPr/>
          <p:nvPr/>
        </p:nvGrpSpPr>
        <p:grpSpPr>
          <a:xfrm>
            <a:off x="7769340" y="4572001"/>
            <a:ext cx="987310" cy="2057399"/>
            <a:chOff x="3340288" y="0"/>
            <a:chExt cx="987310" cy="2057399"/>
          </a:xfrm>
        </p:grpSpPr>
        <p:sp>
          <p:nvSpPr>
            <p:cNvPr id="56" name="Rounded Rectangle 55"/>
            <p:cNvSpPr/>
            <p:nvPr/>
          </p:nvSpPr>
          <p:spPr>
            <a:xfrm>
              <a:off x="3340288" y="0"/>
              <a:ext cx="987310" cy="2057399"/>
            </a:xfrm>
            <a:prstGeom prst="roundRect">
              <a:avLst>
                <a:gd name="adj" fmla="val 1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57" name="Rounded Rectangle 4"/>
            <p:cNvSpPr/>
            <p:nvPr/>
          </p:nvSpPr>
          <p:spPr>
            <a:xfrm>
              <a:off x="3340288" y="0"/>
              <a:ext cx="987310" cy="6172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Blob</a:t>
              </a:r>
              <a:endParaRPr lang="en-US" sz="1500" kern="1200" dirty="0">
                <a:solidFill>
                  <a:schemeClr val="tx1"/>
                </a:solidFill>
              </a:endParaRPr>
            </a:p>
          </p:txBody>
        </p:sp>
      </p:grpSp>
      <p:grpSp>
        <p:nvGrpSpPr>
          <p:cNvPr id="5" name="Group 57"/>
          <p:cNvGrpSpPr/>
          <p:nvPr/>
        </p:nvGrpSpPr>
        <p:grpSpPr>
          <a:xfrm>
            <a:off x="6617477" y="4572001"/>
            <a:ext cx="987310" cy="2057399"/>
            <a:chOff x="2188425" y="0"/>
            <a:chExt cx="987310" cy="2057399"/>
          </a:xfrm>
        </p:grpSpPr>
        <p:sp>
          <p:nvSpPr>
            <p:cNvPr id="59" name="Rounded Rectangle 58"/>
            <p:cNvSpPr/>
            <p:nvPr/>
          </p:nvSpPr>
          <p:spPr>
            <a:xfrm>
              <a:off x="2188425" y="0"/>
              <a:ext cx="987310" cy="2057399"/>
            </a:xfrm>
            <a:prstGeom prst="roundRect">
              <a:avLst>
                <a:gd name="adj" fmla="val 1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60" name="Rounded Rectangle 6"/>
            <p:cNvSpPr/>
            <p:nvPr/>
          </p:nvSpPr>
          <p:spPr>
            <a:xfrm>
              <a:off x="2188425" y="0"/>
              <a:ext cx="987310" cy="6172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Container</a:t>
              </a:r>
              <a:endParaRPr lang="en-US" sz="1500" kern="1200" dirty="0">
                <a:solidFill>
                  <a:schemeClr val="tx1"/>
                </a:solidFill>
              </a:endParaRPr>
            </a:p>
          </p:txBody>
        </p:sp>
      </p:grpSp>
      <p:grpSp>
        <p:nvGrpSpPr>
          <p:cNvPr id="7" name="Group 60"/>
          <p:cNvGrpSpPr/>
          <p:nvPr/>
        </p:nvGrpSpPr>
        <p:grpSpPr>
          <a:xfrm>
            <a:off x="5427929" y="4572001"/>
            <a:ext cx="987310" cy="2057399"/>
            <a:chOff x="998877" y="0"/>
            <a:chExt cx="987310" cy="2057399"/>
          </a:xfrm>
        </p:grpSpPr>
        <p:sp>
          <p:nvSpPr>
            <p:cNvPr id="62" name="Rounded Rectangle 61"/>
            <p:cNvSpPr/>
            <p:nvPr/>
          </p:nvSpPr>
          <p:spPr>
            <a:xfrm>
              <a:off x="998877" y="0"/>
              <a:ext cx="987310" cy="2057399"/>
            </a:xfrm>
            <a:prstGeom prst="roundRect">
              <a:avLst>
                <a:gd name="adj" fmla="val 1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63" name="Rounded Rectangle 8"/>
            <p:cNvSpPr/>
            <p:nvPr/>
          </p:nvSpPr>
          <p:spPr>
            <a:xfrm>
              <a:off x="998877" y="0"/>
              <a:ext cx="987310" cy="6172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Account</a:t>
              </a:r>
              <a:endParaRPr lang="en-US" sz="1500" kern="1200" dirty="0">
                <a:solidFill>
                  <a:schemeClr val="tx1"/>
                </a:solidFill>
              </a:endParaRPr>
            </a:p>
          </p:txBody>
        </p:sp>
      </p:grpSp>
      <p:grpSp>
        <p:nvGrpSpPr>
          <p:cNvPr id="14" name="Group 63"/>
          <p:cNvGrpSpPr/>
          <p:nvPr/>
        </p:nvGrpSpPr>
        <p:grpSpPr>
          <a:xfrm>
            <a:off x="5519571" y="5780744"/>
            <a:ext cx="822759" cy="411379"/>
            <a:chOff x="1090519" y="1208743"/>
            <a:chExt cx="822759" cy="411379"/>
          </a:xfrm>
        </p:grpSpPr>
        <p:sp>
          <p:nvSpPr>
            <p:cNvPr id="65" name="Rounded Rectangle 64"/>
            <p:cNvSpPr/>
            <p:nvPr/>
          </p:nvSpPr>
          <p:spPr>
            <a:xfrm>
              <a:off x="1090519" y="1208743"/>
              <a:ext cx="822759" cy="41137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66" name="Rounded Rectangle 10"/>
            <p:cNvSpPr/>
            <p:nvPr/>
          </p:nvSpPr>
          <p:spPr>
            <a:xfrm>
              <a:off x="1102568" y="1220792"/>
              <a:ext cx="798661" cy="387281"/>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dirty="0" smtClean="0"/>
                <a:t>sally</a:t>
              </a:r>
              <a:endParaRPr lang="en-US" sz="1200" kern="1200" dirty="0"/>
            </a:p>
          </p:txBody>
        </p:sp>
      </p:grpSp>
      <p:grpSp>
        <p:nvGrpSpPr>
          <p:cNvPr id="15" name="Group 66"/>
          <p:cNvGrpSpPr/>
          <p:nvPr/>
        </p:nvGrpSpPr>
        <p:grpSpPr>
          <a:xfrm>
            <a:off x="6503045" y="5496302"/>
            <a:ext cx="35991" cy="555294"/>
            <a:chOff x="2073993" y="924301"/>
            <a:chExt cx="35991" cy="555294"/>
          </a:xfrm>
        </p:grpSpPr>
        <p:sp>
          <p:nvSpPr>
            <p:cNvPr id="68" name="Straight Connector 11"/>
            <p:cNvSpPr/>
            <p:nvPr/>
          </p:nvSpPr>
          <p:spPr>
            <a:xfrm rot="18603934">
              <a:off x="1814342" y="1183952"/>
              <a:ext cx="555294" cy="35991"/>
            </a:xfrm>
            <a:custGeom>
              <a:avLst/>
              <a:gdLst/>
              <a:ahLst/>
              <a:cxnLst/>
              <a:rect l="0" t="0" r="0" b="0"/>
              <a:pathLst>
                <a:path>
                  <a:moveTo>
                    <a:pt x="0" y="17995"/>
                  </a:moveTo>
                  <a:lnTo>
                    <a:pt x="555294" y="17995"/>
                  </a:lnTo>
                </a:path>
              </a:pathLst>
            </a:custGeom>
            <a:no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9" name="Straight Connector 12"/>
            <p:cNvSpPr/>
            <p:nvPr/>
          </p:nvSpPr>
          <p:spPr>
            <a:xfrm rot="18603934">
              <a:off x="2078107" y="1188065"/>
              <a:ext cx="27764" cy="27764"/>
            </a:xfrm>
            <a:prstGeom prst="rect">
              <a:avLst/>
            </a:prstGeom>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6" name="Group 69"/>
          <p:cNvGrpSpPr/>
          <p:nvPr/>
        </p:nvGrpSpPr>
        <p:grpSpPr>
          <a:xfrm>
            <a:off x="6699753" y="5355773"/>
            <a:ext cx="822759" cy="411379"/>
            <a:chOff x="2270701" y="783772"/>
            <a:chExt cx="822759" cy="411379"/>
          </a:xfrm>
        </p:grpSpPr>
        <p:sp>
          <p:nvSpPr>
            <p:cNvPr id="71" name="Rounded Rectangle 70"/>
            <p:cNvSpPr/>
            <p:nvPr/>
          </p:nvSpPr>
          <p:spPr>
            <a:xfrm>
              <a:off x="2270701" y="783772"/>
              <a:ext cx="822759" cy="41137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72" name="Rounded Rectangle 14"/>
            <p:cNvSpPr/>
            <p:nvPr/>
          </p:nvSpPr>
          <p:spPr>
            <a:xfrm>
              <a:off x="2282750" y="795821"/>
              <a:ext cx="798661" cy="387281"/>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pictures</a:t>
              </a:r>
              <a:endParaRPr lang="en-US" sz="1200" kern="1200" dirty="0"/>
            </a:p>
          </p:txBody>
        </p:sp>
      </p:grpSp>
      <p:grpSp>
        <p:nvGrpSpPr>
          <p:cNvPr id="17" name="Group 72"/>
          <p:cNvGrpSpPr/>
          <p:nvPr/>
        </p:nvGrpSpPr>
        <p:grpSpPr>
          <a:xfrm>
            <a:off x="7476965" y="5412838"/>
            <a:ext cx="420196" cy="35991"/>
            <a:chOff x="3047913" y="840837"/>
            <a:chExt cx="420196" cy="35991"/>
          </a:xfrm>
        </p:grpSpPr>
        <p:sp>
          <p:nvSpPr>
            <p:cNvPr id="74" name="Straight Connector 15"/>
            <p:cNvSpPr/>
            <p:nvPr/>
          </p:nvSpPr>
          <p:spPr>
            <a:xfrm rot="19293342">
              <a:off x="3047913" y="840837"/>
              <a:ext cx="420196" cy="35991"/>
            </a:xfrm>
            <a:custGeom>
              <a:avLst/>
              <a:gdLst/>
              <a:ahLst/>
              <a:cxnLst/>
              <a:rect l="0" t="0" r="0" b="0"/>
              <a:pathLst>
                <a:path>
                  <a:moveTo>
                    <a:pt x="0" y="17995"/>
                  </a:moveTo>
                  <a:lnTo>
                    <a:pt x="420196" y="17995"/>
                  </a:lnTo>
                </a:path>
              </a:pathLst>
            </a:custGeom>
            <a:no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5" name="Straight Connector 16"/>
            <p:cNvSpPr/>
            <p:nvPr/>
          </p:nvSpPr>
          <p:spPr>
            <a:xfrm rot="19293342">
              <a:off x="3247507" y="848327"/>
              <a:ext cx="21009" cy="21009"/>
            </a:xfrm>
            <a:prstGeom prst="rect">
              <a:avLst/>
            </a:prstGeom>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8" name="Group 75"/>
          <p:cNvGrpSpPr/>
          <p:nvPr/>
        </p:nvGrpSpPr>
        <p:grpSpPr>
          <a:xfrm>
            <a:off x="7851616" y="5094514"/>
            <a:ext cx="822759" cy="411379"/>
            <a:chOff x="3422564" y="522513"/>
            <a:chExt cx="822759" cy="411379"/>
          </a:xfrm>
        </p:grpSpPr>
        <p:sp>
          <p:nvSpPr>
            <p:cNvPr id="77" name="Rounded Rectangle 76"/>
            <p:cNvSpPr/>
            <p:nvPr/>
          </p:nvSpPr>
          <p:spPr>
            <a:xfrm>
              <a:off x="3422564" y="522513"/>
              <a:ext cx="822759" cy="41137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78" name="Rounded Rectangle 18"/>
            <p:cNvSpPr/>
            <p:nvPr/>
          </p:nvSpPr>
          <p:spPr>
            <a:xfrm>
              <a:off x="3434613" y="534562"/>
              <a:ext cx="798661" cy="387281"/>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IMG001.JPG</a:t>
              </a:r>
              <a:endParaRPr lang="en-US" sz="1200" kern="1200" dirty="0"/>
            </a:p>
          </p:txBody>
        </p:sp>
      </p:grpSp>
      <p:grpSp>
        <p:nvGrpSpPr>
          <p:cNvPr id="19" name="Group 78"/>
          <p:cNvGrpSpPr/>
          <p:nvPr/>
        </p:nvGrpSpPr>
        <p:grpSpPr>
          <a:xfrm>
            <a:off x="7486710" y="5657767"/>
            <a:ext cx="400708" cy="35991"/>
            <a:chOff x="3057658" y="1085766"/>
            <a:chExt cx="400708" cy="35991"/>
          </a:xfrm>
        </p:grpSpPr>
        <p:sp>
          <p:nvSpPr>
            <p:cNvPr id="80" name="Straight Connector 19"/>
            <p:cNvSpPr/>
            <p:nvPr/>
          </p:nvSpPr>
          <p:spPr>
            <a:xfrm rot="2087060">
              <a:off x="3057658" y="1085766"/>
              <a:ext cx="400708" cy="35991"/>
            </a:xfrm>
            <a:custGeom>
              <a:avLst/>
              <a:gdLst/>
              <a:ahLst/>
              <a:cxnLst/>
              <a:rect l="0" t="0" r="0" b="0"/>
              <a:pathLst>
                <a:path>
                  <a:moveTo>
                    <a:pt x="0" y="17995"/>
                  </a:moveTo>
                  <a:lnTo>
                    <a:pt x="400708" y="17995"/>
                  </a:lnTo>
                </a:path>
              </a:pathLst>
            </a:custGeom>
            <a:no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1" name="Straight Connector 20"/>
            <p:cNvSpPr/>
            <p:nvPr/>
          </p:nvSpPr>
          <p:spPr>
            <a:xfrm rot="2087060">
              <a:off x="3247994" y="1093744"/>
              <a:ext cx="20035" cy="20035"/>
            </a:xfrm>
            <a:prstGeom prst="rect">
              <a:avLst/>
            </a:prstGeom>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0" name="Group 81"/>
          <p:cNvGrpSpPr/>
          <p:nvPr/>
        </p:nvGrpSpPr>
        <p:grpSpPr>
          <a:xfrm>
            <a:off x="7851616" y="5584372"/>
            <a:ext cx="822759" cy="411379"/>
            <a:chOff x="3422564" y="1012371"/>
            <a:chExt cx="822759" cy="411379"/>
          </a:xfrm>
        </p:grpSpPr>
        <p:sp>
          <p:nvSpPr>
            <p:cNvPr id="83" name="Rounded Rectangle 82"/>
            <p:cNvSpPr/>
            <p:nvPr/>
          </p:nvSpPr>
          <p:spPr>
            <a:xfrm>
              <a:off x="3422564" y="1012371"/>
              <a:ext cx="822759" cy="41137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84" name="Rounded Rectangle 22"/>
            <p:cNvSpPr/>
            <p:nvPr/>
          </p:nvSpPr>
          <p:spPr>
            <a:xfrm>
              <a:off x="3434613" y="1024420"/>
              <a:ext cx="798661" cy="387281"/>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IMG002.JPG</a:t>
              </a:r>
              <a:endParaRPr lang="en-US" sz="1200" kern="1200" dirty="0"/>
            </a:p>
          </p:txBody>
        </p:sp>
      </p:grpSp>
      <p:grpSp>
        <p:nvGrpSpPr>
          <p:cNvPr id="21" name="Group 84"/>
          <p:cNvGrpSpPr/>
          <p:nvPr/>
        </p:nvGrpSpPr>
        <p:grpSpPr>
          <a:xfrm>
            <a:off x="6269226" y="6145846"/>
            <a:ext cx="503631" cy="35991"/>
            <a:chOff x="1840174" y="1573845"/>
            <a:chExt cx="503631" cy="35991"/>
          </a:xfrm>
        </p:grpSpPr>
        <p:sp>
          <p:nvSpPr>
            <p:cNvPr id="86" name="Straight Connector 23"/>
            <p:cNvSpPr/>
            <p:nvPr/>
          </p:nvSpPr>
          <p:spPr>
            <a:xfrm rot="2687411">
              <a:off x="1840174" y="1573845"/>
              <a:ext cx="503631" cy="35991"/>
            </a:xfrm>
            <a:custGeom>
              <a:avLst/>
              <a:gdLst/>
              <a:ahLst/>
              <a:cxnLst/>
              <a:rect l="0" t="0" r="0" b="0"/>
              <a:pathLst>
                <a:path>
                  <a:moveTo>
                    <a:pt x="0" y="17995"/>
                  </a:moveTo>
                  <a:lnTo>
                    <a:pt x="503631" y="17995"/>
                  </a:lnTo>
                </a:path>
              </a:pathLst>
            </a:custGeom>
            <a:no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7" name="Straight Connector 24"/>
            <p:cNvSpPr/>
            <p:nvPr/>
          </p:nvSpPr>
          <p:spPr>
            <a:xfrm rot="2687411">
              <a:off x="2079399" y="1579250"/>
              <a:ext cx="25181" cy="25181"/>
            </a:xfrm>
            <a:prstGeom prst="rect">
              <a:avLst/>
            </a:prstGeom>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2" name="Group 87"/>
          <p:cNvGrpSpPr/>
          <p:nvPr/>
        </p:nvGrpSpPr>
        <p:grpSpPr>
          <a:xfrm>
            <a:off x="6699753" y="6135559"/>
            <a:ext cx="822759" cy="411379"/>
            <a:chOff x="2270701" y="1563558"/>
            <a:chExt cx="822759" cy="411379"/>
          </a:xfrm>
        </p:grpSpPr>
        <p:sp>
          <p:nvSpPr>
            <p:cNvPr id="89" name="Rounded Rectangle 88"/>
            <p:cNvSpPr/>
            <p:nvPr/>
          </p:nvSpPr>
          <p:spPr>
            <a:xfrm>
              <a:off x="2270701" y="1563558"/>
              <a:ext cx="822759" cy="41137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90" name="Rounded Rectangle 26"/>
            <p:cNvSpPr/>
            <p:nvPr/>
          </p:nvSpPr>
          <p:spPr>
            <a:xfrm>
              <a:off x="2282750" y="1575607"/>
              <a:ext cx="798661" cy="387281"/>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dirty="0" smtClean="0"/>
                <a:t>m</a:t>
              </a:r>
              <a:r>
                <a:rPr lang="en-US" sz="1200" kern="1200" dirty="0" smtClean="0"/>
                <a:t>ovies</a:t>
              </a:r>
              <a:endParaRPr lang="en-US" sz="1200" kern="1200" dirty="0"/>
            </a:p>
          </p:txBody>
        </p:sp>
      </p:grpSp>
      <p:grpSp>
        <p:nvGrpSpPr>
          <p:cNvPr id="23" name="Group 90"/>
          <p:cNvGrpSpPr/>
          <p:nvPr/>
        </p:nvGrpSpPr>
        <p:grpSpPr>
          <a:xfrm>
            <a:off x="7522512" y="6323253"/>
            <a:ext cx="329103" cy="35991"/>
            <a:chOff x="3093460" y="1751252"/>
            <a:chExt cx="329103" cy="35991"/>
          </a:xfrm>
        </p:grpSpPr>
        <p:sp>
          <p:nvSpPr>
            <p:cNvPr id="92" name="Straight Connector 27"/>
            <p:cNvSpPr/>
            <p:nvPr/>
          </p:nvSpPr>
          <p:spPr>
            <a:xfrm>
              <a:off x="3093460" y="1751252"/>
              <a:ext cx="329103" cy="35991"/>
            </a:xfrm>
            <a:custGeom>
              <a:avLst/>
              <a:gdLst/>
              <a:ahLst/>
              <a:cxnLst/>
              <a:rect l="0" t="0" r="0" b="0"/>
              <a:pathLst>
                <a:path>
                  <a:moveTo>
                    <a:pt x="0" y="17995"/>
                  </a:moveTo>
                  <a:lnTo>
                    <a:pt x="329103" y="17995"/>
                  </a:lnTo>
                </a:path>
              </a:pathLst>
            </a:custGeom>
            <a:no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3" name="Straight Connector 28"/>
            <p:cNvSpPr/>
            <p:nvPr/>
          </p:nvSpPr>
          <p:spPr>
            <a:xfrm>
              <a:off x="3249784" y="1761020"/>
              <a:ext cx="16455" cy="16455"/>
            </a:xfrm>
            <a:prstGeom prst="rect">
              <a:avLst/>
            </a:prstGeom>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4" name="Group 93"/>
          <p:cNvGrpSpPr/>
          <p:nvPr/>
        </p:nvGrpSpPr>
        <p:grpSpPr>
          <a:xfrm>
            <a:off x="7851616" y="6135559"/>
            <a:ext cx="822759" cy="411379"/>
            <a:chOff x="3422564" y="1563558"/>
            <a:chExt cx="822759" cy="411379"/>
          </a:xfrm>
        </p:grpSpPr>
        <p:sp>
          <p:nvSpPr>
            <p:cNvPr id="95" name="Rounded Rectangle 94"/>
            <p:cNvSpPr/>
            <p:nvPr/>
          </p:nvSpPr>
          <p:spPr>
            <a:xfrm>
              <a:off x="3422564" y="1563558"/>
              <a:ext cx="822759" cy="411379"/>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96" name="Rounded Rectangle 30"/>
            <p:cNvSpPr/>
            <p:nvPr/>
          </p:nvSpPr>
          <p:spPr>
            <a:xfrm>
              <a:off x="3434613" y="1575607"/>
              <a:ext cx="798661" cy="387281"/>
            </a:xfrm>
            <a:prstGeom prst="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MOV1.AVI</a:t>
              </a:r>
              <a:endParaRPr lang="en-US" sz="1200"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xit" presetSubtype="10" fill="hold" grpId="1" nodeType="withEffect">
                                  <p:stCondLst>
                                    <p:cond delay="0"/>
                                  </p:stCondLst>
                                  <p:childTnLst>
                                    <p:animEffect transition="out" filter="blinds(horizontal)">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xit" presetSubtype="10" fill="hold" grpId="1" nodeType="withEffect">
                                  <p:stCondLst>
                                    <p:cond delay="0"/>
                                  </p:stCondLst>
                                  <p:childTnLst>
                                    <p:animEffect transition="out" filter="blinds(horizontal)">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xit" presetSubtype="10" fill="hold" grpId="1" nodeType="withEffect">
                                  <p:stCondLst>
                                    <p:cond delay="0"/>
                                  </p:stCondLst>
                                  <p:childTnLst>
                                    <p:animEffect transition="out" filter="blinds(horizontal)">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blinds(horizontal)">
                                      <p:cBhvr>
                                        <p:cTn id="36" dur="500"/>
                                        <p:tgtEl>
                                          <p:spTgt spid="3">
                                            <p:txEl>
                                              <p:pRg st="2" end="2"/>
                                            </p:txEl>
                                          </p:spTgt>
                                        </p:tgtEl>
                                      </p:cBhvr>
                                    </p:animEffect>
                                  </p:childTnLst>
                                </p:cTn>
                              </p:par>
                              <p:par>
                                <p:cTn id="37" presetID="3" presetClass="exit" presetSubtype="10" fill="hold" grpId="1" nodeType="withEffect">
                                  <p:stCondLst>
                                    <p:cond delay="0"/>
                                  </p:stCondLst>
                                  <p:childTnLst>
                                    <p:animEffect transition="out" filter="blinds(horizontal)">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3" presetClass="entr" presetSubtype="10" fill="hold"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linds(horizontal)">
                                      <p:cBhvr>
                                        <p:cTn id="42" dur="500"/>
                                        <p:tgtEl>
                                          <p:spTgt spid="3">
                                            <p:txEl>
                                              <p:pRg st="3" end="3"/>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blinds(horizontal)">
                                      <p:cBhvr>
                                        <p:cTn id="45" dur="500"/>
                                        <p:tgtEl>
                                          <p:spTgt spid="3">
                                            <p:txEl>
                                              <p:pRg st="4" end="4"/>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blinds(horizontal)">
                                      <p:cBhvr>
                                        <p:cTn id="48" dur="500"/>
                                        <p:tgtEl>
                                          <p:spTgt spid="3">
                                            <p:txEl>
                                              <p:pRg st="5" end="5"/>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blinds(horizontal)">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blinds(horizontal)">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linds(horizontal)">
                                      <p:cBhvr>
                                        <p:cTn id="61" dur="500"/>
                                        <p:tgtEl>
                                          <p:spTgt spid="8"/>
                                        </p:tgtEl>
                                      </p:cBhvr>
                                    </p:animEffect>
                                  </p:childTnLst>
                                </p:cTn>
                              </p:par>
                              <p:par>
                                <p:cTn id="62" presetID="3" presetClass="exit" presetSubtype="10" fill="hold" grpId="1" nodeType="withEffect">
                                  <p:stCondLst>
                                    <p:cond delay="0"/>
                                  </p:stCondLst>
                                  <p:childTnLst>
                                    <p:animEffect transition="out" filter="blinds(horizontal)">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linds(horizontal)">
                                      <p:cBhvr>
                                        <p:cTn id="69" dur="500"/>
                                        <p:tgtEl>
                                          <p:spTgt spid="9"/>
                                        </p:tgtEl>
                                      </p:cBhvr>
                                    </p:animEffect>
                                  </p:childTnLst>
                                </p:cTn>
                              </p:par>
                              <p:par>
                                <p:cTn id="70" presetID="3" presetClass="exit" presetSubtype="10" fill="hold" grpId="1" nodeType="withEffect">
                                  <p:stCondLst>
                                    <p:cond delay="0"/>
                                  </p:stCondLst>
                                  <p:childTnLst>
                                    <p:animEffect transition="out" filter="blinds(horizontal)">
                                      <p:cBhvr>
                                        <p:cTn id="71" dur="500"/>
                                        <p:tgtEl>
                                          <p:spTgt spid="8"/>
                                        </p:tgtEl>
                                      </p:cBhvr>
                                    </p:animEffect>
                                    <p:set>
                                      <p:cBhvr>
                                        <p:cTn id="72" dur="1" fill="hold">
                                          <p:stCondLst>
                                            <p:cond delay="499"/>
                                          </p:stCondLst>
                                        </p:cTn>
                                        <p:tgtEl>
                                          <p:spTgt spid="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9"/>
                                        </p:tgtEl>
                                      </p:cBhvr>
                                    </p:animEffect>
                                    <p:set>
                                      <p:cBhvr>
                                        <p:cTn id="7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Blob Enumeration </a:t>
            </a:r>
            <a:r>
              <a:rPr lang="en-US" dirty="0" smtClean="0"/>
              <a:t>–</a:t>
            </a:r>
            <a:r>
              <a:rPr smtClean="0"/>
              <a:t> Delimiter</a:t>
            </a:r>
            <a:endParaRPr lang="en-US" dirty="0"/>
          </a:p>
        </p:txBody>
      </p:sp>
      <p:sp>
        <p:nvSpPr>
          <p:cNvPr id="3" name="Content Placeholder 2"/>
          <p:cNvSpPr>
            <a:spLocks noGrp="1"/>
          </p:cNvSpPr>
          <p:nvPr>
            <p:ph idx="1"/>
          </p:nvPr>
        </p:nvSpPr>
        <p:spPr>
          <a:xfrm>
            <a:off x="721106" y="1411288"/>
            <a:ext cx="7681532" cy="1331262"/>
          </a:xfrm>
        </p:spPr>
        <p:txBody>
          <a:bodyPr/>
          <a:lstStyle/>
          <a:p>
            <a:pPr marL="461963" indent="-461963"/>
            <a:r>
              <a:rPr lang="en-US" dirty="0" smtClean="0"/>
              <a:t>Enumerates the list of blobs in a container</a:t>
            </a:r>
          </a:p>
          <a:p>
            <a:pPr marL="862013" lvl="1" indent="-400050">
              <a:tabLst>
                <a:tab pos="461963" algn="l"/>
              </a:tabLst>
            </a:pPr>
            <a:r>
              <a:rPr lang="en-US" b="1" dirty="0" smtClean="0"/>
              <a:t>Hierarchical listing:  prefix + delimiter</a:t>
            </a:r>
          </a:p>
          <a:p>
            <a:pPr marL="862013" lvl="1" indent="-400050">
              <a:tabLst>
                <a:tab pos="461963" algn="l"/>
              </a:tabLst>
            </a:pPr>
            <a:r>
              <a:rPr lang="en-US" dirty="0" smtClean="0"/>
              <a:t>Continuation:  </a:t>
            </a:r>
            <a:r>
              <a:rPr lang="en-US" dirty="0" err="1" smtClean="0"/>
              <a:t>NextMarker</a:t>
            </a:r>
            <a:r>
              <a:rPr lang="en-US" dirty="0" smtClean="0"/>
              <a:t> + Marker</a:t>
            </a:r>
            <a:endParaRPr lang="en-US" dirty="0"/>
          </a:p>
        </p:txBody>
      </p:sp>
      <p:sp>
        <p:nvSpPr>
          <p:cNvPr id="4" name="Text Placeholder 4"/>
          <p:cNvSpPr txBox="1">
            <a:spLocks/>
          </p:cNvSpPr>
          <p:nvPr/>
        </p:nvSpPr>
        <p:spPr>
          <a:xfrm>
            <a:off x="228600" y="3352800"/>
            <a:ext cx="3352800" cy="2209800"/>
          </a:xfrm>
          <a:prstGeom prst="rect">
            <a:avLst/>
          </a:prstGeom>
          <a:solidFill>
            <a:srgbClr val="FFFFFF"/>
          </a:solidFill>
        </p:spPr>
        <p:txBody>
          <a:bodyPr vert="horz" wrap="square" lIns="0" tIns="0" rIns="0" bIns="0" rtlCol="0">
            <a:noAutofit/>
          </a:bodyPr>
          <a:lstStyle/>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Container “movies” has:</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dirty="0" smtClean="0">
              <a:solidFill>
                <a:schemeClr val="accent3">
                  <a:lumMod val="50000"/>
                </a:schemeClr>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Action/Rocky.avi</a:t>
            </a:r>
            <a:endParaRPr lang="en-US" dirty="0" smtClean="0">
              <a:solidFill>
                <a:schemeClr val="bg1"/>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Action/Rocky2.avi</a:t>
            </a:r>
            <a:endParaRPr lang="en-US" dirty="0" smtClean="0">
              <a:solidFill>
                <a:schemeClr val="bg1"/>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Drama/Crime/GodFather.avi</a:t>
            </a:r>
            <a:endParaRPr lang="en-US" dirty="0" smtClean="0">
              <a:solidFill>
                <a:schemeClr val="bg1"/>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Drama/Crime/GodFather2.avi</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Drama/LordOfRings.avi</a:t>
            </a:r>
            <a:endParaRPr lang="en-US" dirty="0" smtClean="0">
              <a:solidFill>
                <a:schemeClr val="bg1"/>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Thriller/TheBlob.wmv</a:t>
            </a:r>
            <a:endParaRPr lang="en-US" dirty="0" smtClean="0">
              <a:solidFill>
                <a:schemeClr val="bg1"/>
              </a:solidFill>
              <a:latin typeface="Consolas" pitchFamily="49" charset="0"/>
            </a:endParaRPr>
          </a:p>
        </p:txBody>
      </p:sp>
      <p:sp>
        <p:nvSpPr>
          <p:cNvPr id="5" name="Text Placeholder 4"/>
          <p:cNvSpPr txBox="1">
            <a:spLocks/>
          </p:cNvSpPr>
          <p:nvPr/>
        </p:nvSpPr>
        <p:spPr>
          <a:xfrm>
            <a:off x="3810000" y="2971800"/>
            <a:ext cx="5029200" cy="1752600"/>
          </a:xfrm>
          <a:prstGeom prst="rect">
            <a:avLst/>
          </a:prstGeom>
          <a:solidFill>
            <a:srgbClr val="FFFFFF"/>
          </a:solidFill>
        </p:spPr>
        <p:txBody>
          <a:bodyPr vert="horz" wrap="square" lIns="0" tIns="0" rIns="0" bIns="0" rtlCol="0">
            <a:noAutofit/>
          </a:bodyPr>
          <a:lstStyle/>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400" dirty="0" smtClean="0">
                <a:solidFill>
                  <a:schemeClr val="bg1"/>
                </a:solidFill>
                <a:latin typeface="Consolas" pitchFamily="49" charset="0"/>
              </a:rPr>
              <a:t>List top level “directories”</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b="1" dirty="0" smtClean="0">
              <a:solidFill>
                <a:srgbClr val="C00000"/>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b="1" dirty="0" smtClean="0">
                <a:solidFill>
                  <a:srgbClr val="C00000"/>
                </a:solidFill>
                <a:latin typeface="Consolas" pitchFamily="49" charset="0"/>
              </a:rPr>
              <a:t>REST Request:</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bg1"/>
                </a:solidFill>
                <a:latin typeface="Consolas" pitchFamily="49" charset="0"/>
              </a:rPr>
              <a:t>GET http://</a:t>
            </a:r>
            <a:r>
              <a:rPr lang="en-US" u="sng" dirty="0" smtClean="0">
                <a:solidFill>
                  <a:schemeClr val="bg1"/>
                </a:solidFill>
                <a:latin typeface="Consolas" pitchFamily="49" charset="0"/>
              </a:rPr>
              <a:t>dvd</a:t>
            </a:r>
            <a:r>
              <a:rPr lang="en-US" dirty="0" smtClean="0">
                <a:solidFill>
                  <a:schemeClr val="bg1"/>
                </a:solidFill>
                <a:latin typeface="Consolas" pitchFamily="49" charset="0"/>
              </a:rPr>
              <a:t>.blob.windows.net/</a:t>
            </a:r>
            <a:r>
              <a:rPr lang="en-US" u="sng" dirty="0" smtClean="0">
                <a:solidFill>
                  <a:schemeClr val="bg1"/>
                </a:solidFill>
                <a:latin typeface="Consolas" pitchFamily="49" charset="0"/>
              </a:rPr>
              <a:t>movies</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bg1"/>
                </a:solidFill>
                <a:latin typeface="Consolas" pitchFamily="49" charset="0"/>
              </a:rPr>
              <a:t>?comp=list </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bg1"/>
                </a:solidFill>
                <a:latin typeface="Consolas" pitchFamily="49" charset="0"/>
              </a:rPr>
              <a:t>&amp;</a:t>
            </a:r>
            <a:r>
              <a:rPr lang="en-US" dirty="0" smtClean="0">
                <a:solidFill>
                  <a:srgbClr val="C00000"/>
                </a:solidFill>
                <a:latin typeface="Consolas" pitchFamily="49" charset="0"/>
              </a:rPr>
              <a:t>delimiter=/</a:t>
            </a:r>
          </a:p>
        </p:txBody>
      </p:sp>
      <p:sp>
        <p:nvSpPr>
          <p:cNvPr id="6" name="Text Placeholder 4"/>
          <p:cNvSpPr txBox="1">
            <a:spLocks/>
          </p:cNvSpPr>
          <p:nvPr/>
        </p:nvSpPr>
        <p:spPr>
          <a:xfrm>
            <a:off x="3810000" y="4876800"/>
            <a:ext cx="5029200" cy="1752600"/>
          </a:xfrm>
          <a:prstGeom prst="rect">
            <a:avLst/>
          </a:prstGeom>
          <a:solidFill>
            <a:srgbClr val="FFFFFF"/>
          </a:solidFill>
        </p:spPr>
        <p:txBody>
          <a:bodyPr vert="horz" wrap="square" lIns="0" tIns="0" rIns="0" bIns="0" rtlCol="0">
            <a:noAutofit/>
          </a:bodyPr>
          <a:lstStyle/>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b="1" dirty="0" smtClean="0">
              <a:solidFill>
                <a:srgbClr val="C00000"/>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b="1" dirty="0" smtClean="0">
                <a:solidFill>
                  <a:srgbClr val="C00000"/>
                </a:solidFill>
                <a:latin typeface="Consolas" pitchFamily="49" charset="0"/>
              </a:rPr>
              <a:t>Results:</a:t>
            </a:r>
            <a:endParaRPr lang="en-US" dirty="0" smtClean="0">
              <a:solidFill>
                <a:schemeClr val="accent3">
                  <a:lumMod val="50000"/>
                </a:schemeClr>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002060"/>
                </a:solidFill>
                <a:latin typeface="Consolas" pitchFamily="49" charset="0"/>
              </a:rPr>
              <a:t>&lt;</a:t>
            </a:r>
            <a:r>
              <a:rPr lang="en-US" dirty="0" err="1" smtClean="0">
                <a:solidFill>
                  <a:srgbClr val="002060"/>
                </a:solidFill>
                <a:latin typeface="Consolas" pitchFamily="49" charset="0"/>
              </a:rPr>
              <a:t>BlobPrefix</a:t>
            </a:r>
            <a:r>
              <a:rPr lang="en-US" dirty="0" smtClean="0">
                <a:solidFill>
                  <a:srgbClr val="002060"/>
                </a:solidFill>
                <a:latin typeface="Consolas" pitchFamily="49" charset="0"/>
              </a:rPr>
              <a:t>&gt;</a:t>
            </a:r>
            <a:r>
              <a:rPr lang="en-US" dirty="0" smtClean="0">
                <a:solidFill>
                  <a:srgbClr val="C00000"/>
                </a:solidFill>
                <a:latin typeface="Consolas" pitchFamily="49" charset="0"/>
              </a:rPr>
              <a:t>Action</a:t>
            </a:r>
            <a:r>
              <a:rPr lang="en-US" dirty="0" smtClean="0">
                <a:solidFill>
                  <a:srgbClr val="002060"/>
                </a:solidFill>
                <a:latin typeface="Consolas" pitchFamily="49" charset="0"/>
              </a:rPr>
              <a:t>&lt;/</a:t>
            </a:r>
            <a:r>
              <a:rPr lang="en-US" dirty="0" err="1" smtClean="0">
                <a:solidFill>
                  <a:srgbClr val="002060"/>
                </a:solidFill>
                <a:latin typeface="Consolas" pitchFamily="49" charset="0"/>
              </a:rPr>
              <a:t>BlobPrefix</a:t>
            </a:r>
            <a:r>
              <a:rPr lang="en-US" dirty="0" smtClean="0">
                <a:solidFill>
                  <a:srgbClr val="002060"/>
                </a:solidFill>
                <a:latin typeface="Consolas" pitchFamily="49" charset="0"/>
              </a:rPr>
              <a:t>&gt;</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002060"/>
                </a:solidFill>
                <a:latin typeface="Consolas" pitchFamily="49" charset="0"/>
              </a:rPr>
              <a:t>&lt;</a:t>
            </a:r>
            <a:r>
              <a:rPr lang="en-US" dirty="0" err="1" smtClean="0">
                <a:solidFill>
                  <a:srgbClr val="002060"/>
                </a:solidFill>
                <a:latin typeface="Consolas" pitchFamily="49" charset="0"/>
              </a:rPr>
              <a:t>BlobPrefix</a:t>
            </a:r>
            <a:r>
              <a:rPr lang="en-US" dirty="0" smtClean="0">
                <a:solidFill>
                  <a:srgbClr val="002060"/>
                </a:solidFill>
                <a:latin typeface="Consolas" pitchFamily="49" charset="0"/>
              </a:rPr>
              <a:t>&gt;</a:t>
            </a:r>
            <a:r>
              <a:rPr lang="en-US" dirty="0" smtClean="0">
                <a:solidFill>
                  <a:srgbClr val="C00000"/>
                </a:solidFill>
                <a:latin typeface="Consolas" pitchFamily="49" charset="0"/>
              </a:rPr>
              <a:t>Drama</a:t>
            </a:r>
            <a:r>
              <a:rPr lang="en-US" dirty="0" smtClean="0">
                <a:solidFill>
                  <a:srgbClr val="002060"/>
                </a:solidFill>
                <a:latin typeface="Consolas" pitchFamily="49" charset="0"/>
              </a:rPr>
              <a:t>&lt;/</a:t>
            </a:r>
            <a:r>
              <a:rPr lang="en-US" dirty="0" err="1" smtClean="0">
                <a:solidFill>
                  <a:srgbClr val="002060"/>
                </a:solidFill>
                <a:latin typeface="Consolas" pitchFamily="49" charset="0"/>
              </a:rPr>
              <a:t>BlobPrefix</a:t>
            </a:r>
            <a:r>
              <a:rPr lang="en-US" dirty="0" smtClean="0">
                <a:solidFill>
                  <a:srgbClr val="002060"/>
                </a:solidFill>
                <a:latin typeface="Consolas" pitchFamily="49" charset="0"/>
              </a:rPr>
              <a:t>&gt;</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002060"/>
                </a:solidFill>
                <a:latin typeface="Consolas" pitchFamily="49" charset="0"/>
              </a:rPr>
              <a:t>&lt;</a:t>
            </a:r>
            <a:r>
              <a:rPr lang="en-US" dirty="0" err="1" smtClean="0">
                <a:solidFill>
                  <a:srgbClr val="002060"/>
                </a:solidFill>
                <a:latin typeface="Consolas" pitchFamily="49" charset="0"/>
              </a:rPr>
              <a:t>BlobPrefix</a:t>
            </a:r>
            <a:r>
              <a:rPr lang="en-US" dirty="0" smtClean="0">
                <a:solidFill>
                  <a:srgbClr val="002060"/>
                </a:solidFill>
                <a:latin typeface="Consolas" pitchFamily="49" charset="0"/>
              </a:rPr>
              <a:t>&gt;</a:t>
            </a:r>
            <a:r>
              <a:rPr lang="en-US" dirty="0" smtClean="0">
                <a:solidFill>
                  <a:srgbClr val="C00000"/>
                </a:solidFill>
                <a:latin typeface="Consolas" pitchFamily="49" charset="0"/>
              </a:rPr>
              <a:t>Horror</a:t>
            </a:r>
            <a:r>
              <a:rPr lang="en-US" dirty="0" smtClean="0">
                <a:solidFill>
                  <a:srgbClr val="002060"/>
                </a:solidFill>
                <a:latin typeface="Consolas" pitchFamily="49" charset="0"/>
              </a:rPr>
              <a:t>&lt;/</a:t>
            </a:r>
            <a:r>
              <a:rPr lang="en-US" dirty="0" err="1" smtClean="0">
                <a:solidFill>
                  <a:srgbClr val="002060"/>
                </a:solidFill>
                <a:latin typeface="Consolas" pitchFamily="49" charset="0"/>
              </a:rPr>
              <a:t>BlobPrefix</a:t>
            </a:r>
            <a:r>
              <a:rPr lang="en-US" dirty="0" smtClean="0">
                <a:solidFill>
                  <a:srgbClr val="002060"/>
                </a:solidFill>
                <a:latin typeface="Consolas" pitchFamily="49" charset="0"/>
              </a:rPr>
              <a:t>&gt;</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2400" dirty="0" smtClean="0">
              <a:solidFill>
                <a:schemeClr val="bg1"/>
              </a:solidFill>
              <a:latin typeface="Consolas" pitchFamily="49" charset="0"/>
            </a:endParaRPr>
          </a:p>
        </p:txBody>
      </p:sp>
      <p:sp>
        <p:nvSpPr>
          <p:cNvPr id="7" name="Text Placeholder 4"/>
          <p:cNvSpPr txBox="1">
            <a:spLocks/>
          </p:cNvSpPr>
          <p:nvPr/>
        </p:nvSpPr>
        <p:spPr>
          <a:xfrm>
            <a:off x="228600" y="3352800"/>
            <a:ext cx="3352800" cy="3200400"/>
          </a:xfrm>
          <a:prstGeom prst="rect">
            <a:avLst/>
          </a:prstGeom>
          <a:solidFill>
            <a:srgbClr val="FFFFFF"/>
          </a:solidFill>
        </p:spPr>
        <p:txBody>
          <a:bodyPr vert="horz" wrap="square" lIns="0" tIns="0" rIns="0" bIns="0" rtlCol="0">
            <a:noAutofit/>
          </a:bodyPr>
          <a:lstStyle/>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bg1"/>
                </a:solidFill>
                <a:latin typeface="Consolas" pitchFamily="49" charset="0"/>
              </a:rPr>
              <a:t>Container “movies” has:</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dirty="0" smtClean="0">
              <a:solidFill>
                <a:schemeClr val="accent3">
                  <a:lumMod val="50000"/>
                </a:schemeClr>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Action</a:t>
            </a:r>
            <a:r>
              <a:rPr lang="en-US" dirty="0" smtClean="0">
                <a:solidFill>
                  <a:schemeClr val="accent3">
                    <a:lumMod val="50000"/>
                  </a:schemeClr>
                </a:solidFill>
                <a:latin typeface="Consolas" pitchFamily="49" charset="0"/>
              </a:rPr>
              <a:t>/Rocky1.wmv</a:t>
            </a:r>
            <a:endParaRPr lang="en-US" dirty="0" smtClean="0">
              <a:solidFill>
                <a:schemeClr val="bg1"/>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Action</a:t>
            </a:r>
            <a:r>
              <a:rPr lang="en-US" dirty="0" smtClean="0">
                <a:solidFill>
                  <a:schemeClr val="accent3">
                    <a:lumMod val="50000"/>
                  </a:schemeClr>
                </a:solidFill>
                <a:latin typeface="Consolas" pitchFamily="49" charset="0"/>
              </a:rPr>
              <a:t>/Rocky2.wmv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Action</a:t>
            </a:r>
            <a:r>
              <a:rPr lang="en-US" dirty="0" smtClean="0">
                <a:solidFill>
                  <a:schemeClr val="accent3">
                    <a:lumMod val="50000"/>
                  </a:schemeClr>
                </a:solidFill>
                <a:latin typeface="Consolas" pitchFamily="49" charset="0"/>
              </a:rPr>
              <a:t>/Rocky3.wmv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Action</a:t>
            </a:r>
            <a:r>
              <a:rPr lang="en-US" dirty="0" smtClean="0">
                <a:solidFill>
                  <a:schemeClr val="accent3">
                    <a:lumMod val="50000"/>
                  </a:schemeClr>
                </a:solidFill>
                <a:latin typeface="Consolas" pitchFamily="49" charset="0"/>
              </a:rPr>
              <a:t>/Rocky4.wmv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Action</a:t>
            </a:r>
            <a:r>
              <a:rPr lang="en-US" dirty="0" smtClean="0">
                <a:solidFill>
                  <a:schemeClr val="accent3">
                    <a:lumMod val="50000"/>
                  </a:schemeClr>
                </a:solidFill>
                <a:latin typeface="Consolas" pitchFamily="49" charset="0"/>
              </a:rPr>
              <a:t>/Rocky5.wmv</a:t>
            </a:r>
            <a:endParaRPr lang="en-US" dirty="0" smtClean="0">
              <a:solidFill>
                <a:schemeClr val="bg1"/>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Drama</a:t>
            </a:r>
            <a:r>
              <a:rPr lang="en-US" dirty="0" smtClean="0">
                <a:solidFill>
                  <a:schemeClr val="accent3">
                    <a:lumMod val="50000"/>
                  </a:schemeClr>
                </a:solidFill>
                <a:latin typeface="Consolas" pitchFamily="49" charset="0"/>
              </a:rPr>
              <a:t>/Crime/GodFather1.wmv</a:t>
            </a:r>
            <a:endParaRPr lang="en-US" dirty="0" smtClean="0">
              <a:solidFill>
                <a:schemeClr val="bg1"/>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Drama</a:t>
            </a:r>
            <a:r>
              <a:rPr lang="en-US" dirty="0" smtClean="0">
                <a:solidFill>
                  <a:schemeClr val="accent3">
                    <a:lumMod val="50000"/>
                  </a:schemeClr>
                </a:solidFill>
                <a:latin typeface="Consolas" pitchFamily="49" charset="0"/>
              </a:rPr>
              <a:t>/Crime/GodFather2.wmv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Drama</a:t>
            </a:r>
            <a:r>
              <a:rPr lang="en-US" dirty="0" smtClean="0">
                <a:solidFill>
                  <a:schemeClr val="accent3">
                    <a:lumMod val="50000"/>
                  </a:schemeClr>
                </a:solidFill>
                <a:latin typeface="Consolas" pitchFamily="49" charset="0"/>
              </a:rPr>
              <a:t>/Memento.wmv</a:t>
            </a:r>
            <a:endParaRPr lang="en-US" dirty="0" smtClean="0">
              <a:solidFill>
                <a:schemeClr val="bg1"/>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Horror</a:t>
            </a:r>
            <a:r>
              <a:rPr lang="en-US" dirty="0" smtClean="0">
                <a:solidFill>
                  <a:schemeClr val="accent3">
                    <a:lumMod val="50000"/>
                  </a:schemeClr>
                </a:solidFill>
                <a:latin typeface="Consolas" pitchFamily="49" charset="0"/>
              </a:rPr>
              <a:t>/TheBlob.wmv</a:t>
            </a:r>
            <a:endParaRPr lang="en-US" dirty="0" smtClean="0">
              <a:solidFill>
                <a:schemeClr val="bg1"/>
              </a:solidFill>
              <a:latin typeface="Consolas" pitchFamily="49" charset="0"/>
            </a:endParaRPr>
          </a:p>
        </p:txBody>
      </p:sp>
      <p:sp>
        <p:nvSpPr>
          <p:cNvPr id="8" name="Rounded Rectangle 7"/>
          <p:cNvSpPr/>
          <p:nvPr/>
        </p:nvSpPr>
        <p:spPr bwMode="auto">
          <a:xfrm>
            <a:off x="3733800" y="4419600"/>
            <a:ext cx="1676400" cy="304800"/>
          </a:xfrm>
          <a:prstGeom prst="roundRect">
            <a:avLst/>
          </a:prstGeom>
          <a:noFill/>
          <a:ln w="381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9" name="Rounded Rectangle 8"/>
          <p:cNvSpPr/>
          <p:nvPr/>
        </p:nvSpPr>
        <p:spPr bwMode="auto">
          <a:xfrm>
            <a:off x="3810000" y="5715000"/>
            <a:ext cx="3810000" cy="304800"/>
          </a:xfrm>
          <a:prstGeom prst="roundRect">
            <a:avLst/>
          </a:prstGeom>
          <a:noFill/>
          <a:ln w="381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blinds(horizontal)">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Blob Enumeration </a:t>
            </a:r>
            <a:r>
              <a:rPr lang="en-US" dirty="0" smtClean="0"/>
              <a:t>–</a:t>
            </a:r>
            <a:r>
              <a:rPr smtClean="0"/>
              <a:t> Prefix</a:t>
            </a:r>
            <a:endParaRPr lang="en-US" dirty="0"/>
          </a:p>
        </p:txBody>
      </p:sp>
      <p:sp>
        <p:nvSpPr>
          <p:cNvPr id="3" name="Content Placeholder 2"/>
          <p:cNvSpPr>
            <a:spLocks noGrp="1"/>
          </p:cNvSpPr>
          <p:nvPr>
            <p:ph idx="1"/>
          </p:nvPr>
        </p:nvSpPr>
        <p:spPr>
          <a:xfrm>
            <a:off x="721106" y="1411288"/>
            <a:ext cx="7681532" cy="1331262"/>
          </a:xfrm>
        </p:spPr>
        <p:txBody>
          <a:bodyPr/>
          <a:lstStyle/>
          <a:p>
            <a:pPr marL="461963" indent="-461963"/>
            <a:r>
              <a:rPr lang="en-US" dirty="0" smtClean="0"/>
              <a:t>Enumerates the list of blobs in a container</a:t>
            </a:r>
          </a:p>
          <a:p>
            <a:pPr marL="862013" lvl="1" indent="-400050"/>
            <a:r>
              <a:rPr lang="en-US" b="1" dirty="0" smtClean="0"/>
              <a:t>Hierarchical listing: prefix + delimiter</a:t>
            </a:r>
          </a:p>
          <a:p>
            <a:pPr marL="862013" lvl="1" indent="-400050"/>
            <a:r>
              <a:rPr lang="en-US" dirty="0" smtClean="0"/>
              <a:t>Continuation: </a:t>
            </a:r>
            <a:r>
              <a:rPr lang="en-US" dirty="0" err="1" smtClean="0"/>
              <a:t>NextMarker</a:t>
            </a:r>
            <a:r>
              <a:rPr lang="en-US" dirty="0" smtClean="0"/>
              <a:t> + Marker</a:t>
            </a:r>
            <a:endParaRPr lang="en-US" dirty="0"/>
          </a:p>
        </p:txBody>
      </p:sp>
      <p:sp>
        <p:nvSpPr>
          <p:cNvPr id="4" name="Text Placeholder 4"/>
          <p:cNvSpPr txBox="1">
            <a:spLocks/>
          </p:cNvSpPr>
          <p:nvPr/>
        </p:nvSpPr>
        <p:spPr>
          <a:xfrm>
            <a:off x="228600" y="3352800"/>
            <a:ext cx="3352800" cy="2971800"/>
          </a:xfrm>
          <a:prstGeom prst="rect">
            <a:avLst/>
          </a:prstGeom>
          <a:solidFill>
            <a:srgbClr val="FFFFFF"/>
          </a:solidFill>
        </p:spPr>
        <p:txBody>
          <a:bodyPr vert="horz" wrap="square" lIns="0" tIns="0" rIns="0" bIns="0" rtlCol="0">
            <a:noAutofit/>
          </a:bodyPr>
          <a:lstStyle/>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Container “movies” has:</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dirty="0" smtClean="0">
              <a:solidFill>
                <a:schemeClr val="accent3">
                  <a:lumMod val="50000"/>
                </a:schemeClr>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Action/Rocky1.avi</a:t>
            </a:r>
            <a:endParaRPr lang="en-US" dirty="0" smtClean="0">
              <a:solidFill>
                <a:schemeClr val="bg1"/>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Action/Rocky2.avi</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Action/Rocky5.avi</a:t>
            </a:r>
            <a:endParaRPr lang="en-US" dirty="0" smtClean="0">
              <a:solidFill>
                <a:schemeClr val="bg1"/>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1"/>
                </a:solidFill>
                <a:latin typeface="Consolas" pitchFamily="49" charset="0"/>
              </a:rPr>
              <a:t>Drama/Crime</a:t>
            </a:r>
            <a:r>
              <a:rPr lang="en-US" dirty="0" smtClean="0">
                <a:solidFill>
                  <a:schemeClr val="accent3">
                    <a:lumMod val="50000"/>
                  </a:schemeClr>
                </a:solidFill>
                <a:latin typeface="Consolas" pitchFamily="49" charset="0"/>
              </a:rPr>
              <a:t>/GodFather1.avi</a:t>
            </a:r>
            <a:endParaRPr lang="en-US" dirty="0" smtClean="0">
              <a:solidFill>
                <a:schemeClr val="bg1"/>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1"/>
                </a:solidFill>
                <a:latin typeface="Consolas" pitchFamily="49" charset="0"/>
              </a:rPr>
              <a:t>Drama/Crime</a:t>
            </a:r>
            <a:r>
              <a:rPr lang="en-US" dirty="0" smtClean="0">
                <a:solidFill>
                  <a:schemeClr val="accent3">
                    <a:lumMod val="50000"/>
                  </a:schemeClr>
                </a:solidFill>
                <a:latin typeface="Consolas" pitchFamily="49" charset="0"/>
              </a:rPr>
              <a:t>/GodFather2.avi</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1"/>
                </a:solidFill>
                <a:latin typeface="Consolas" pitchFamily="49" charset="0"/>
              </a:rPr>
              <a:t>Drama/Gladiator.avi</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Horror/TheBlob.wmv</a:t>
            </a:r>
            <a:endParaRPr lang="en-US" dirty="0" smtClean="0">
              <a:solidFill>
                <a:schemeClr val="bg1"/>
              </a:solidFill>
              <a:latin typeface="Consolas" pitchFamily="49" charset="0"/>
            </a:endParaRPr>
          </a:p>
        </p:txBody>
      </p:sp>
      <p:sp>
        <p:nvSpPr>
          <p:cNvPr id="5" name="Text Placeholder 4"/>
          <p:cNvSpPr txBox="1">
            <a:spLocks/>
          </p:cNvSpPr>
          <p:nvPr/>
        </p:nvSpPr>
        <p:spPr>
          <a:xfrm>
            <a:off x="3810000" y="2971800"/>
            <a:ext cx="5029200" cy="1752600"/>
          </a:xfrm>
          <a:prstGeom prst="rect">
            <a:avLst/>
          </a:prstGeom>
          <a:solidFill>
            <a:srgbClr val="FFFFFF"/>
          </a:solidFill>
        </p:spPr>
        <p:txBody>
          <a:bodyPr vert="horz" wrap="square" lIns="0" tIns="0" rIns="0" bIns="0" rtlCol="0">
            <a:noAutofit/>
          </a:bodyPr>
          <a:lstStyle/>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400" dirty="0" smtClean="0">
                <a:solidFill>
                  <a:schemeClr val="bg1"/>
                </a:solidFill>
                <a:latin typeface="Consolas" pitchFamily="49" charset="0"/>
              </a:rPr>
              <a:t>List directory “Drama”:</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b="1" dirty="0" smtClean="0">
              <a:solidFill>
                <a:schemeClr val="accent1"/>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b="1" dirty="0" smtClean="0">
                <a:solidFill>
                  <a:srgbClr val="C00000"/>
                </a:solidFill>
                <a:latin typeface="Consolas" pitchFamily="49" charset="0"/>
              </a:rPr>
              <a:t>REST Request:</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bg1"/>
                </a:solidFill>
                <a:latin typeface="Consolas" pitchFamily="49" charset="0"/>
              </a:rPr>
              <a:t>GET http://</a:t>
            </a:r>
            <a:r>
              <a:rPr lang="en-US" u="sng" dirty="0" smtClean="0">
                <a:solidFill>
                  <a:schemeClr val="bg1"/>
                </a:solidFill>
                <a:latin typeface="Consolas" pitchFamily="49" charset="0"/>
              </a:rPr>
              <a:t>dvd</a:t>
            </a:r>
            <a:r>
              <a:rPr lang="en-US" dirty="0" smtClean="0">
                <a:solidFill>
                  <a:schemeClr val="bg1"/>
                </a:solidFill>
                <a:latin typeface="Consolas" pitchFamily="49" charset="0"/>
              </a:rPr>
              <a:t>.blob.windows.net/</a:t>
            </a:r>
            <a:r>
              <a:rPr lang="en-US" u="sng" dirty="0" smtClean="0">
                <a:solidFill>
                  <a:schemeClr val="bg1"/>
                </a:solidFill>
                <a:latin typeface="Consolas" pitchFamily="49" charset="0"/>
              </a:rPr>
              <a:t>movies</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bg1"/>
                </a:solidFill>
                <a:latin typeface="Consolas" pitchFamily="49" charset="0"/>
              </a:rPr>
              <a:t>?comp=list &amp;</a:t>
            </a:r>
            <a:r>
              <a:rPr lang="en-US" dirty="0" smtClean="0">
                <a:solidFill>
                  <a:srgbClr val="C00000"/>
                </a:solidFill>
                <a:latin typeface="Consolas" pitchFamily="49" charset="0"/>
              </a:rPr>
              <a:t>prefix=Drama/ </a:t>
            </a:r>
            <a:r>
              <a:rPr lang="en-US" dirty="0" smtClean="0">
                <a:solidFill>
                  <a:schemeClr val="bg1"/>
                </a:solidFill>
                <a:latin typeface="Consolas" pitchFamily="49" charset="0"/>
              </a:rPr>
              <a:t>&amp;delimiter=/</a:t>
            </a:r>
          </a:p>
        </p:txBody>
      </p:sp>
      <p:sp>
        <p:nvSpPr>
          <p:cNvPr id="6" name="Text Placeholder 4"/>
          <p:cNvSpPr txBox="1">
            <a:spLocks/>
          </p:cNvSpPr>
          <p:nvPr/>
        </p:nvSpPr>
        <p:spPr>
          <a:xfrm>
            <a:off x="3810000" y="4876800"/>
            <a:ext cx="5029200" cy="1752600"/>
          </a:xfrm>
          <a:prstGeom prst="rect">
            <a:avLst/>
          </a:prstGeom>
          <a:solidFill>
            <a:srgbClr val="FFFFFF"/>
          </a:solidFill>
        </p:spPr>
        <p:txBody>
          <a:bodyPr vert="horz" wrap="square" lIns="0" tIns="0" rIns="0" bIns="0" rtlCol="0">
            <a:noAutofit/>
          </a:bodyPr>
          <a:lstStyle/>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b="1" dirty="0" smtClean="0">
              <a:solidFill>
                <a:srgbClr val="C00000"/>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b="1" dirty="0" smtClean="0">
                <a:solidFill>
                  <a:srgbClr val="C00000"/>
                </a:solidFill>
                <a:latin typeface="Consolas" pitchFamily="49" charset="0"/>
              </a:rPr>
              <a:t>Results:</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002060"/>
                </a:solidFill>
                <a:latin typeface="Consolas" pitchFamily="49" charset="0"/>
              </a:rPr>
              <a:t>&lt;</a:t>
            </a:r>
            <a:r>
              <a:rPr lang="en-US" dirty="0" err="1" smtClean="0">
                <a:solidFill>
                  <a:srgbClr val="002060"/>
                </a:solidFill>
                <a:latin typeface="Consolas" pitchFamily="49" charset="0"/>
              </a:rPr>
              <a:t>BlobPrefix</a:t>
            </a:r>
            <a:r>
              <a:rPr lang="en-US" dirty="0" smtClean="0">
                <a:solidFill>
                  <a:srgbClr val="002060"/>
                </a:solidFill>
                <a:latin typeface="Consolas" pitchFamily="49" charset="0"/>
              </a:rPr>
              <a:t>&gt;</a:t>
            </a:r>
            <a:r>
              <a:rPr lang="en-US" dirty="0" smtClean="0">
                <a:solidFill>
                  <a:srgbClr val="C00000"/>
                </a:solidFill>
                <a:latin typeface="Consolas" pitchFamily="49" charset="0"/>
              </a:rPr>
              <a:t>Drama/Crime</a:t>
            </a:r>
            <a:r>
              <a:rPr lang="en-US" dirty="0" smtClean="0">
                <a:solidFill>
                  <a:srgbClr val="002060"/>
                </a:solidFill>
                <a:latin typeface="Consolas" pitchFamily="49" charset="0"/>
              </a:rPr>
              <a:t>&lt;/</a:t>
            </a:r>
            <a:r>
              <a:rPr lang="en-US" dirty="0" err="1" smtClean="0">
                <a:solidFill>
                  <a:srgbClr val="002060"/>
                </a:solidFill>
                <a:latin typeface="Consolas" pitchFamily="49" charset="0"/>
              </a:rPr>
              <a:t>BlobPrefix</a:t>
            </a:r>
            <a:r>
              <a:rPr lang="en-US" dirty="0" smtClean="0">
                <a:solidFill>
                  <a:srgbClr val="002060"/>
                </a:solidFill>
                <a:latin typeface="Consolas" pitchFamily="49" charset="0"/>
              </a:rPr>
              <a:t>&gt;</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002060"/>
                </a:solidFill>
                <a:latin typeface="Consolas" pitchFamily="49" charset="0"/>
              </a:rPr>
              <a:t>&lt;Blob&gt;</a:t>
            </a:r>
            <a:r>
              <a:rPr lang="en-US" dirty="0" smtClean="0">
                <a:solidFill>
                  <a:srgbClr val="C00000"/>
                </a:solidFill>
                <a:latin typeface="Consolas" pitchFamily="49" charset="0"/>
              </a:rPr>
              <a:t>Drama/Memento.wmv</a:t>
            </a:r>
            <a:r>
              <a:rPr lang="en-US" dirty="0" smtClean="0">
                <a:solidFill>
                  <a:srgbClr val="002060"/>
                </a:solidFill>
                <a:latin typeface="Consolas" pitchFamily="49" charset="0"/>
              </a:rPr>
              <a:t>&lt;/Blob&gt;</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2400" dirty="0" smtClean="0">
              <a:solidFill>
                <a:schemeClr val="bg1"/>
              </a:solidFill>
              <a:latin typeface="Consolas" pitchFamily="49" charset="0"/>
            </a:endParaRPr>
          </a:p>
        </p:txBody>
      </p:sp>
      <p:sp>
        <p:nvSpPr>
          <p:cNvPr id="7" name="Rounded Rectangle 6"/>
          <p:cNvSpPr/>
          <p:nvPr/>
        </p:nvSpPr>
        <p:spPr bwMode="auto">
          <a:xfrm>
            <a:off x="5105400" y="4114800"/>
            <a:ext cx="1905000" cy="381000"/>
          </a:xfrm>
          <a:prstGeom prst="roundRect">
            <a:avLst/>
          </a:prstGeom>
          <a:noFill/>
          <a:ln w="381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8" name="Text Placeholder 4"/>
          <p:cNvSpPr txBox="1">
            <a:spLocks/>
          </p:cNvSpPr>
          <p:nvPr/>
        </p:nvSpPr>
        <p:spPr>
          <a:xfrm>
            <a:off x="228600" y="3352800"/>
            <a:ext cx="3352800" cy="3200400"/>
          </a:xfrm>
          <a:prstGeom prst="rect">
            <a:avLst/>
          </a:prstGeom>
          <a:solidFill>
            <a:srgbClr val="FFFFFF"/>
          </a:solidFill>
        </p:spPr>
        <p:txBody>
          <a:bodyPr vert="horz" wrap="square" lIns="0" tIns="0" rIns="0" bIns="0" rtlCol="0">
            <a:noAutofit/>
          </a:bodyPr>
          <a:lstStyle/>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bg1"/>
                </a:solidFill>
                <a:latin typeface="Consolas" pitchFamily="49" charset="0"/>
              </a:rPr>
              <a:t>Container “movies” has:</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dirty="0" smtClean="0">
              <a:solidFill>
                <a:schemeClr val="accent3">
                  <a:lumMod val="50000"/>
                </a:schemeClr>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Action/Rocky1.wmv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Action/Rocky2.wmv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Action/Rocky3.wmv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Action/Rocky4.wmv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Action/Rocky5.wmv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Drama/Crime</a:t>
            </a:r>
            <a:r>
              <a:rPr lang="en-US" dirty="0" smtClean="0">
                <a:solidFill>
                  <a:schemeClr val="accent3">
                    <a:lumMod val="50000"/>
                  </a:schemeClr>
                </a:solidFill>
                <a:latin typeface="Consolas" pitchFamily="49" charset="0"/>
              </a:rPr>
              <a:t>/GodFather1.wmv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Drama/Crime</a:t>
            </a:r>
            <a:r>
              <a:rPr lang="en-US" dirty="0" smtClean="0">
                <a:solidFill>
                  <a:schemeClr val="accent3">
                    <a:lumMod val="50000"/>
                  </a:schemeClr>
                </a:solidFill>
                <a:latin typeface="Consolas" pitchFamily="49" charset="0"/>
              </a:rPr>
              <a:t>/GodFather2.wmv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Drama/Memento.wmv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Horror/TheBlob.wmv</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 Placeholder 4"/>
          <p:cNvSpPr txBox="1">
            <a:spLocks/>
          </p:cNvSpPr>
          <p:nvPr/>
        </p:nvSpPr>
        <p:spPr>
          <a:xfrm>
            <a:off x="228600" y="3352800"/>
            <a:ext cx="3352800" cy="3200400"/>
          </a:xfrm>
          <a:prstGeom prst="rect">
            <a:avLst/>
          </a:prstGeom>
          <a:solidFill>
            <a:srgbClr val="FFFFFF"/>
          </a:solidFill>
        </p:spPr>
        <p:txBody>
          <a:bodyPr vert="horz" wrap="square" lIns="0" tIns="0" rIns="0" bIns="0" rtlCol="0">
            <a:noAutofit/>
          </a:bodyPr>
          <a:lstStyle/>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bg1"/>
                </a:solidFill>
                <a:latin typeface="Consolas" pitchFamily="49" charset="0"/>
              </a:rPr>
              <a:t>Container “movies” has:</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dirty="0" smtClean="0">
              <a:solidFill>
                <a:schemeClr val="accent3">
                  <a:lumMod val="50000"/>
                </a:schemeClr>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Action/Rocky1.wmv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Action/Rocky2.wmv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Action/Rocky3.wmv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Action/Rocky4.wmv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Action/Rocky5.wmv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Drama/Crime/GodFather1.wmv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Drama/Crime/GodFather2.wmv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Drama/Memento.wmv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Horror/TheBlob.wmv</a:t>
            </a:r>
          </a:p>
        </p:txBody>
      </p:sp>
      <p:sp>
        <p:nvSpPr>
          <p:cNvPr id="2" name="Title 1"/>
          <p:cNvSpPr>
            <a:spLocks noGrp="1"/>
          </p:cNvSpPr>
          <p:nvPr>
            <p:ph type="title"/>
          </p:nvPr>
        </p:nvSpPr>
        <p:spPr/>
        <p:txBody>
          <a:bodyPr/>
          <a:lstStyle/>
          <a:p>
            <a:r>
              <a:rPr smtClean="0"/>
              <a:t>Blob Enumeration </a:t>
            </a:r>
            <a:r>
              <a:rPr lang="en-US" dirty="0" smtClean="0"/>
              <a:t>–</a:t>
            </a:r>
            <a:r>
              <a:rPr smtClean="0"/>
              <a:t> MaxResults</a:t>
            </a:r>
            <a:endParaRPr lang="en-US" dirty="0"/>
          </a:p>
        </p:txBody>
      </p:sp>
      <p:sp>
        <p:nvSpPr>
          <p:cNvPr id="3" name="Content Placeholder 2"/>
          <p:cNvSpPr>
            <a:spLocks noGrp="1"/>
          </p:cNvSpPr>
          <p:nvPr>
            <p:ph idx="1"/>
          </p:nvPr>
        </p:nvSpPr>
        <p:spPr>
          <a:xfrm>
            <a:off x="721106" y="1411288"/>
            <a:ext cx="7681532" cy="1331262"/>
          </a:xfrm>
        </p:spPr>
        <p:txBody>
          <a:bodyPr/>
          <a:lstStyle/>
          <a:p>
            <a:pPr marL="461963" indent="-461963"/>
            <a:r>
              <a:rPr lang="en-US" dirty="0" smtClean="0"/>
              <a:t>Enumerates the list of blobs in a container</a:t>
            </a:r>
          </a:p>
          <a:p>
            <a:pPr marL="862013" lvl="1" indent="-400050"/>
            <a:r>
              <a:rPr lang="en-US" dirty="0" smtClean="0"/>
              <a:t>Hierarchical listing: prefix + delimiter</a:t>
            </a:r>
          </a:p>
          <a:p>
            <a:pPr marL="862013" lvl="1" indent="-400050"/>
            <a:r>
              <a:rPr lang="en-US" b="1" dirty="0" smtClean="0"/>
              <a:t>Continuation: </a:t>
            </a:r>
            <a:r>
              <a:rPr lang="en-US" b="1" dirty="0" err="1" smtClean="0"/>
              <a:t>NextMarker</a:t>
            </a:r>
            <a:r>
              <a:rPr lang="en-US" b="1" dirty="0" smtClean="0"/>
              <a:t> + Marker</a:t>
            </a:r>
            <a:endParaRPr lang="en-US" b="1" dirty="0"/>
          </a:p>
        </p:txBody>
      </p:sp>
      <p:sp>
        <p:nvSpPr>
          <p:cNvPr id="5" name="Text Placeholder 4"/>
          <p:cNvSpPr txBox="1">
            <a:spLocks/>
          </p:cNvSpPr>
          <p:nvPr/>
        </p:nvSpPr>
        <p:spPr>
          <a:xfrm>
            <a:off x="3810000" y="2971800"/>
            <a:ext cx="5029200" cy="1752600"/>
          </a:xfrm>
          <a:prstGeom prst="rect">
            <a:avLst/>
          </a:prstGeom>
          <a:solidFill>
            <a:srgbClr val="FFFFFF"/>
          </a:solidFill>
        </p:spPr>
        <p:txBody>
          <a:bodyPr vert="horz" wrap="square" lIns="0" tIns="0" rIns="0" bIns="0" rtlCol="0">
            <a:noAutofit/>
          </a:bodyPr>
          <a:lstStyle/>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400" dirty="0" smtClean="0">
                <a:solidFill>
                  <a:schemeClr val="bg1"/>
                </a:solidFill>
                <a:latin typeface="Consolas" pitchFamily="49" charset="0"/>
              </a:rPr>
              <a:t>Max Results and Next Marker</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b="1" dirty="0" smtClean="0">
              <a:solidFill>
                <a:schemeClr val="accent1"/>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b="1" dirty="0" smtClean="0">
                <a:solidFill>
                  <a:schemeClr val="accent1"/>
                </a:solidFill>
                <a:latin typeface="Consolas" pitchFamily="49" charset="0"/>
              </a:rPr>
              <a:t>REST Request:</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bg1"/>
                </a:solidFill>
                <a:latin typeface="Consolas" pitchFamily="49" charset="0"/>
              </a:rPr>
              <a:t>GET http://</a:t>
            </a:r>
            <a:r>
              <a:rPr lang="en-US" u="sng" dirty="0" smtClean="0">
                <a:solidFill>
                  <a:schemeClr val="bg1"/>
                </a:solidFill>
                <a:latin typeface="Consolas" pitchFamily="49" charset="0"/>
              </a:rPr>
              <a:t>dvd</a:t>
            </a:r>
            <a:r>
              <a:rPr lang="en-US" dirty="0" smtClean="0">
                <a:solidFill>
                  <a:schemeClr val="bg1"/>
                </a:solidFill>
                <a:latin typeface="Consolas" pitchFamily="49" charset="0"/>
              </a:rPr>
              <a:t>.blob.windows.net/</a:t>
            </a:r>
            <a:r>
              <a:rPr lang="en-US" u="sng" dirty="0" smtClean="0">
                <a:solidFill>
                  <a:schemeClr val="bg1"/>
                </a:solidFill>
                <a:latin typeface="Consolas" pitchFamily="49" charset="0"/>
              </a:rPr>
              <a:t>movies</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bg1"/>
                </a:solidFill>
                <a:latin typeface="Consolas" pitchFamily="49" charset="0"/>
              </a:rPr>
              <a:t>?comp=list &amp;prefix=Action &amp;</a:t>
            </a:r>
            <a:r>
              <a:rPr lang="en-US" dirty="0" err="1" smtClean="0">
                <a:solidFill>
                  <a:srgbClr val="C00000"/>
                </a:solidFill>
                <a:latin typeface="Consolas" pitchFamily="49" charset="0"/>
              </a:rPr>
              <a:t>maxresults</a:t>
            </a:r>
            <a:r>
              <a:rPr lang="en-US" dirty="0" smtClean="0">
                <a:solidFill>
                  <a:srgbClr val="C00000"/>
                </a:solidFill>
                <a:latin typeface="Consolas" pitchFamily="49" charset="0"/>
              </a:rPr>
              <a:t>=3</a:t>
            </a:r>
          </a:p>
        </p:txBody>
      </p:sp>
      <p:sp>
        <p:nvSpPr>
          <p:cNvPr id="6" name="Text Placeholder 4"/>
          <p:cNvSpPr txBox="1">
            <a:spLocks/>
          </p:cNvSpPr>
          <p:nvPr/>
        </p:nvSpPr>
        <p:spPr>
          <a:xfrm>
            <a:off x="3810000" y="4876800"/>
            <a:ext cx="5029200" cy="1752600"/>
          </a:xfrm>
          <a:prstGeom prst="rect">
            <a:avLst/>
          </a:prstGeom>
          <a:solidFill>
            <a:srgbClr val="FFFFFF"/>
          </a:solidFill>
        </p:spPr>
        <p:txBody>
          <a:bodyPr vert="horz" wrap="square" lIns="0" tIns="0" rIns="0" bIns="0" rtlCol="0">
            <a:noAutofit/>
          </a:bodyPr>
          <a:lstStyle/>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b="1" dirty="0" smtClean="0">
              <a:solidFill>
                <a:schemeClr val="accent1"/>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b="1" dirty="0" smtClean="0">
                <a:solidFill>
                  <a:schemeClr val="accent1"/>
                </a:solidFill>
                <a:latin typeface="Consolas" pitchFamily="49" charset="0"/>
              </a:rPr>
              <a:t>Results:</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002060"/>
                </a:solidFill>
                <a:latin typeface="Consolas" pitchFamily="49" charset="0"/>
              </a:rPr>
              <a:t>&lt;Blob&gt;</a:t>
            </a:r>
            <a:r>
              <a:rPr lang="en-US" dirty="0" smtClean="0">
                <a:solidFill>
                  <a:srgbClr val="C00000"/>
                </a:solidFill>
                <a:latin typeface="Consolas" pitchFamily="49" charset="0"/>
              </a:rPr>
              <a:t>Action/Rocky1.wmv</a:t>
            </a:r>
            <a:r>
              <a:rPr lang="en-US" dirty="0" smtClean="0">
                <a:solidFill>
                  <a:srgbClr val="002060"/>
                </a:solidFill>
                <a:latin typeface="Consolas" pitchFamily="49" charset="0"/>
              </a:rPr>
              <a:t>&lt;/Blob&gt;</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002060"/>
                </a:solidFill>
                <a:latin typeface="Consolas" pitchFamily="49" charset="0"/>
              </a:rPr>
              <a:t>&lt;Blob&gt;</a:t>
            </a:r>
            <a:r>
              <a:rPr lang="en-US" dirty="0" smtClean="0">
                <a:solidFill>
                  <a:srgbClr val="C00000"/>
                </a:solidFill>
                <a:latin typeface="Consolas" pitchFamily="49" charset="0"/>
              </a:rPr>
              <a:t>Action/Rocky2.wmv</a:t>
            </a:r>
            <a:r>
              <a:rPr lang="en-US" dirty="0" smtClean="0">
                <a:solidFill>
                  <a:srgbClr val="002060"/>
                </a:solidFill>
                <a:latin typeface="Consolas" pitchFamily="49" charset="0"/>
              </a:rPr>
              <a:t>&lt;/Blob&gt;</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002060"/>
                </a:solidFill>
                <a:latin typeface="Consolas" pitchFamily="49" charset="0"/>
              </a:rPr>
              <a:t>&lt;Blob&gt;</a:t>
            </a:r>
            <a:r>
              <a:rPr lang="en-US" dirty="0" smtClean="0">
                <a:solidFill>
                  <a:srgbClr val="C00000"/>
                </a:solidFill>
                <a:latin typeface="Consolas" pitchFamily="49" charset="0"/>
              </a:rPr>
              <a:t>Action/Rocky3.wmv</a:t>
            </a:r>
            <a:r>
              <a:rPr lang="en-US" dirty="0" smtClean="0">
                <a:solidFill>
                  <a:srgbClr val="002060"/>
                </a:solidFill>
                <a:latin typeface="Consolas" pitchFamily="49" charset="0"/>
              </a:rPr>
              <a:t>&lt;/Blob&gt;</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002060"/>
                </a:solidFill>
                <a:latin typeface="Consolas" pitchFamily="49" charset="0"/>
              </a:rPr>
              <a:t>&lt;</a:t>
            </a:r>
            <a:r>
              <a:rPr lang="en-US" dirty="0" err="1" smtClean="0">
                <a:solidFill>
                  <a:srgbClr val="002060"/>
                </a:solidFill>
                <a:latin typeface="Consolas" pitchFamily="49" charset="0"/>
              </a:rPr>
              <a:t>NextMarker</a:t>
            </a:r>
            <a:r>
              <a:rPr lang="en-US" dirty="0" smtClean="0">
                <a:solidFill>
                  <a:srgbClr val="002060"/>
                </a:solidFill>
                <a:latin typeface="Consolas" pitchFamily="49" charset="0"/>
              </a:rPr>
              <a:t>&gt;</a:t>
            </a:r>
            <a:r>
              <a:rPr lang="en-US" dirty="0" smtClean="0">
                <a:solidFill>
                  <a:schemeClr val="bg1">
                    <a:lumMod val="75000"/>
                    <a:lumOff val="25000"/>
                  </a:schemeClr>
                </a:solidFill>
                <a:latin typeface="Consolas" pitchFamily="49" charset="0"/>
              </a:rPr>
              <a:t>OpaqueMarker1</a:t>
            </a:r>
            <a:r>
              <a:rPr lang="en-US" dirty="0" smtClean="0">
                <a:solidFill>
                  <a:srgbClr val="002060"/>
                </a:solidFill>
                <a:latin typeface="Consolas" pitchFamily="49" charset="0"/>
              </a:rPr>
              <a:t>&lt;/</a:t>
            </a:r>
            <a:r>
              <a:rPr lang="en-US" dirty="0" err="1" smtClean="0">
                <a:solidFill>
                  <a:srgbClr val="002060"/>
                </a:solidFill>
                <a:latin typeface="Consolas" pitchFamily="49" charset="0"/>
              </a:rPr>
              <a:t>NextMarker</a:t>
            </a:r>
            <a:r>
              <a:rPr lang="en-US" dirty="0" smtClean="0">
                <a:solidFill>
                  <a:srgbClr val="002060"/>
                </a:solidFill>
                <a:latin typeface="Consolas" pitchFamily="49" charset="0"/>
              </a:rPr>
              <a:t>&gt;</a:t>
            </a:r>
          </a:p>
        </p:txBody>
      </p:sp>
      <p:sp>
        <p:nvSpPr>
          <p:cNvPr id="7" name="Rounded Rectangle 6"/>
          <p:cNvSpPr/>
          <p:nvPr/>
        </p:nvSpPr>
        <p:spPr bwMode="auto">
          <a:xfrm>
            <a:off x="7010400" y="4191000"/>
            <a:ext cx="1752600" cy="304800"/>
          </a:xfrm>
          <a:prstGeom prst="roundRect">
            <a:avLst/>
          </a:prstGeom>
          <a:noFill/>
          <a:ln w="381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8" name="Rounded Rectangle 7"/>
          <p:cNvSpPr/>
          <p:nvPr/>
        </p:nvSpPr>
        <p:spPr bwMode="auto">
          <a:xfrm>
            <a:off x="5181600" y="6248400"/>
            <a:ext cx="1905000" cy="304800"/>
          </a:xfrm>
          <a:prstGeom prst="roundRect">
            <a:avLst/>
          </a:prstGeom>
          <a:noFill/>
          <a:ln w="381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Blob Enumeration </a:t>
            </a:r>
            <a:r>
              <a:rPr lang="en-US" dirty="0" smtClean="0"/>
              <a:t>– </a:t>
            </a:r>
            <a:r>
              <a:rPr smtClean="0"/>
              <a:t>Continuation</a:t>
            </a:r>
            <a:endParaRPr lang="en-US" dirty="0"/>
          </a:p>
        </p:txBody>
      </p:sp>
      <p:sp>
        <p:nvSpPr>
          <p:cNvPr id="3" name="Content Placeholder 2"/>
          <p:cNvSpPr>
            <a:spLocks noGrp="1"/>
          </p:cNvSpPr>
          <p:nvPr>
            <p:ph idx="1"/>
          </p:nvPr>
        </p:nvSpPr>
        <p:spPr>
          <a:xfrm>
            <a:off x="730250" y="1411288"/>
            <a:ext cx="7681532" cy="1331262"/>
          </a:xfrm>
        </p:spPr>
        <p:txBody>
          <a:bodyPr/>
          <a:lstStyle/>
          <a:p>
            <a:pPr marL="461963" indent="-460375"/>
            <a:r>
              <a:rPr lang="en-US" dirty="0" smtClean="0"/>
              <a:t>Enumerates the list of blobs in a container</a:t>
            </a:r>
          </a:p>
          <a:p>
            <a:pPr marL="862013" lvl="1" indent="-400050"/>
            <a:r>
              <a:rPr lang="en-US" dirty="0" smtClean="0"/>
              <a:t>Hierarchical listing: prefix + delimiter</a:t>
            </a:r>
          </a:p>
          <a:p>
            <a:pPr marL="862013" lvl="1" indent="-400050"/>
            <a:r>
              <a:rPr lang="en-US" b="1" dirty="0" smtClean="0"/>
              <a:t>Continuation: </a:t>
            </a:r>
            <a:r>
              <a:rPr lang="en-US" b="1" dirty="0" err="1" smtClean="0"/>
              <a:t>NextMarker</a:t>
            </a:r>
            <a:r>
              <a:rPr lang="en-US" b="1" dirty="0" smtClean="0"/>
              <a:t> + Marker</a:t>
            </a:r>
            <a:endParaRPr lang="en-US" b="1" dirty="0"/>
          </a:p>
        </p:txBody>
      </p:sp>
      <p:sp>
        <p:nvSpPr>
          <p:cNvPr id="5" name="Text Placeholder 4"/>
          <p:cNvSpPr txBox="1">
            <a:spLocks/>
          </p:cNvSpPr>
          <p:nvPr/>
        </p:nvSpPr>
        <p:spPr>
          <a:xfrm>
            <a:off x="3810000" y="2971800"/>
            <a:ext cx="5029200" cy="1828800"/>
          </a:xfrm>
          <a:prstGeom prst="rect">
            <a:avLst/>
          </a:prstGeom>
          <a:solidFill>
            <a:srgbClr val="FFFFFF"/>
          </a:solidFill>
        </p:spPr>
        <p:txBody>
          <a:bodyPr vert="horz" wrap="square" lIns="0" tIns="0" rIns="0" bIns="0" rtlCol="0">
            <a:noAutofit/>
          </a:bodyPr>
          <a:lstStyle/>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400" dirty="0" smtClean="0">
                <a:solidFill>
                  <a:schemeClr val="bg1"/>
                </a:solidFill>
                <a:latin typeface="Consolas" pitchFamily="49" charset="0"/>
              </a:rPr>
              <a:t>Using Continuation Marker</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2400" dirty="0" smtClean="0">
              <a:solidFill>
                <a:schemeClr val="bg1"/>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b="1" dirty="0" smtClean="0">
                <a:solidFill>
                  <a:schemeClr val="accent1"/>
                </a:solidFill>
                <a:latin typeface="Consolas" pitchFamily="49" charset="0"/>
              </a:rPr>
              <a:t>REST Request:</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bg1"/>
                </a:solidFill>
                <a:latin typeface="Consolas" pitchFamily="49" charset="0"/>
              </a:rPr>
              <a:t>GET http://</a:t>
            </a:r>
            <a:r>
              <a:rPr lang="en-US" u="sng" dirty="0" smtClean="0">
                <a:solidFill>
                  <a:schemeClr val="bg1"/>
                </a:solidFill>
                <a:latin typeface="Consolas" pitchFamily="49" charset="0"/>
              </a:rPr>
              <a:t>dvd</a:t>
            </a:r>
            <a:r>
              <a:rPr lang="en-US" dirty="0" smtClean="0">
                <a:solidFill>
                  <a:schemeClr val="bg1"/>
                </a:solidFill>
                <a:latin typeface="Consolas" pitchFamily="49" charset="0"/>
              </a:rPr>
              <a:t>.blob.windows.net/</a:t>
            </a:r>
            <a:r>
              <a:rPr lang="en-US" u="sng" dirty="0" smtClean="0">
                <a:solidFill>
                  <a:schemeClr val="bg1"/>
                </a:solidFill>
                <a:latin typeface="Consolas" pitchFamily="49" charset="0"/>
              </a:rPr>
              <a:t>movies</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bg1"/>
                </a:solidFill>
                <a:latin typeface="Consolas" pitchFamily="49" charset="0"/>
              </a:rPr>
              <a:t>?comp=list &amp;prefix=Action &amp;</a:t>
            </a:r>
            <a:r>
              <a:rPr lang="en-US" dirty="0" err="1" smtClean="0">
                <a:solidFill>
                  <a:schemeClr val="bg1"/>
                </a:solidFill>
                <a:latin typeface="Consolas" pitchFamily="49" charset="0"/>
              </a:rPr>
              <a:t>maxresults</a:t>
            </a:r>
            <a:r>
              <a:rPr lang="en-US" dirty="0" smtClean="0">
                <a:solidFill>
                  <a:schemeClr val="bg1"/>
                </a:solidFill>
                <a:latin typeface="Consolas" pitchFamily="49" charset="0"/>
              </a:rPr>
              <a:t>=3</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&amp;marker=OpaqueMarker1</a:t>
            </a:r>
          </a:p>
        </p:txBody>
      </p:sp>
      <p:sp>
        <p:nvSpPr>
          <p:cNvPr id="6" name="Text Placeholder 4"/>
          <p:cNvSpPr txBox="1">
            <a:spLocks/>
          </p:cNvSpPr>
          <p:nvPr/>
        </p:nvSpPr>
        <p:spPr>
          <a:xfrm>
            <a:off x="3810000" y="4876800"/>
            <a:ext cx="5029200" cy="1752600"/>
          </a:xfrm>
          <a:prstGeom prst="rect">
            <a:avLst/>
          </a:prstGeom>
          <a:solidFill>
            <a:srgbClr val="FFFFFF"/>
          </a:solidFill>
        </p:spPr>
        <p:txBody>
          <a:bodyPr vert="horz" wrap="square" lIns="0" tIns="0" rIns="0" bIns="0" rtlCol="0">
            <a:noAutofit/>
          </a:bodyPr>
          <a:lstStyle/>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b="1" dirty="0" smtClean="0">
              <a:solidFill>
                <a:schemeClr val="accent1"/>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b="1" dirty="0" smtClean="0">
                <a:solidFill>
                  <a:schemeClr val="accent1"/>
                </a:solidFill>
                <a:latin typeface="Consolas" pitchFamily="49" charset="0"/>
              </a:rPr>
              <a:t>Results:</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002060"/>
                </a:solidFill>
                <a:latin typeface="Consolas" pitchFamily="49" charset="0"/>
              </a:rPr>
              <a:t>&lt;Blob&gt;</a:t>
            </a:r>
            <a:r>
              <a:rPr lang="en-US" dirty="0" smtClean="0">
                <a:solidFill>
                  <a:srgbClr val="C00000"/>
                </a:solidFill>
                <a:latin typeface="Consolas" pitchFamily="49" charset="0"/>
              </a:rPr>
              <a:t>Action/Rocky4.wmv</a:t>
            </a:r>
            <a:r>
              <a:rPr lang="en-US" dirty="0" smtClean="0">
                <a:solidFill>
                  <a:srgbClr val="002060"/>
                </a:solidFill>
                <a:latin typeface="Consolas" pitchFamily="49" charset="0"/>
              </a:rPr>
              <a:t>&lt;/Blob&gt;</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002060"/>
                </a:solidFill>
                <a:latin typeface="Consolas" pitchFamily="49" charset="0"/>
              </a:rPr>
              <a:t>&lt;Blob&gt;</a:t>
            </a:r>
            <a:r>
              <a:rPr lang="en-US" dirty="0" smtClean="0">
                <a:solidFill>
                  <a:srgbClr val="C00000"/>
                </a:solidFill>
                <a:latin typeface="Consolas" pitchFamily="49" charset="0"/>
              </a:rPr>
              <a:t>Action/Rocky5.wmv</a:t>
            </a:r>
            <a:r>
              <a:rPr lang="en-US" dirty="0" smtClean="0">
                <a:solidFill>
                  <a:srgbClr val="002060"/>
                </a:solidFill>
                <a:latin typeface="Consolas" pitchFamily="49" charset="0"/>
              </a:rPr>
              <a:t>&lt;/Blob&gt;</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002060"/>
                </a:solidFill>
                <a:latin typeface="Consolas" pitchFamily="49" charset="0"/>
              </a:rPr>
              <a:t>&lt;</a:t>
            </a:r>
            <a:r>
              <a:rPr lang="en-US" dirty="0" err="1" smtClean="0">
                <a:solidFill>
                  <a:srgbClr val="002060"/>
                </a:solidFill>
                <a:latin typeface="Consolas" pitchFamily="49" charset="0"/>
              </a:rPr>
              <a:t>NextMarker</a:t>
            </a:r>
            <a:r>
              <a:rPr lang="en-US" dirty="0" smtClean="0">
                <a:solidFill>
                  <a:srgbClr val="002060"/>
                </a:solidFill>
                <a:latin typeface="Consolas" pitchFamily="49" charset="0"/>
              </a:rPr>
              <a:t>&gt;&lt;/</a:t>
            </a:r>
            <a:r>
              <a:rPr lang="en-US" dirty="0" err="1" smtClean="0">
                <a:solidFill>
                  <a:srgbClr val="002060"/>
                </a:solidFill>
                <a:latin typeface="Consolas" pitchFamily="49" charset="0"/>
              </a:rPr>
              <a:t>NextMarker</a:t>
            </a:r>
            <a:r>
              <a:rPr lang="en-US" dirty="0" smtClean="0">
                <a:solidFill>
                  <a:srgbClr val="002060"/>
                </a:solidFill>
                <a:latin typeface="Consolas" pitchFamily="49" charset="0"/>
              </a:rPr>
              <a:t>&gt;</a:t>
            </a:r>
          </a:p>
        </p:txBody>
      </p:sp>
      <p:sp>
        <p:nvSpPr>
          <p:cNvPr id="7" name="Rounded Rectangle 6"/>
          <p:cNvSpPr/>
          <p:nvPr/>
        </p:nvSpPr>
        <p:spPr bwMode="auto">
          <a:xfrm>
            <a:off x="3810000" y="4495800"/>
            <a:ext cx="2743200" cy="304800"/>
          </a:xfrm>
          <a:prstGeom prst="roundRect">
            <a:avLst/>
          </a:prstGeom>
          <a:noFill/>
          <a:ln w="381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9" name="Text Placeholder 4"/>
          <p:cNvSpPr txBox="1">
            <a:spLocks/>
          </p:cNvSpPr>
          <p:nvPr/>
        </p:nvSpPr>
        <p:spPr>
          <a:xfrm>
            <a:off x="228600" y="3352800"/>
            <a:ext cx="3352800" cy="3200400"/>
          </a:xfrm>
          <a:prstGeom prst="rect">
            <a:avLst/>
          </a:prstGeom>
          <a:solidFill>
            <a:srgbClr val="FFFFFF"/>
          </a:solidFill>
        </p:spPr>
        <p:txBody>
          <a:bodyPr vert="horz" wrap="square" lIns="0" tIns="0" rIns="0" bIns="0" rtlCol="0">
            <a:noAutofit/>
          </a:bodyPr>
          <a:lstStyle/>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bg1"/>
                </a:solidFill>
                <a:latin typeface="Consolas" pitchFamily="49" charset="0"/>
              </a:rPr>
              <a:t>Container “movies” has:</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dirty="0" smtClean="0">
              <a:solidFill>
                <a:schemeClr val="accent3">
                  <a:lumMod val="50000"/>
                </a:schemeClr>
              </a:solidFill>
              <a:latin typeface="Consolas" pitchFamily="49" charset="0"/>
            </a:endParaRP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Action/Rocky1.wmv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Action/Rocky2.wmv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Action/Rocky3.wmv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Action/Rocky4.wmv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C00000"/>
                </a:solidFill>
                <a:latin typeface="Consolas" pitchFamily="49" charset="0"/>
              </a:rPr>
              <a:t>Action/Rocky5.wmv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Drama/Crime/GodFather1.wmv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Drama/Crime/GodFather2.wmv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Drama/Memento.wmv</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chemeClr val="accent3">
                    <a:lumMod val="50000"/>
                  </a:schemeClr>
                </a:solidFill>
                <a:latin typeface="Consolas" pitchFamily="49" charset="0"/>
              </a:rPr>
              <a:t>Horror/TheBlob.wmv</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Windows Azure Storage : tables</a:t>
            </a:r>
            <a:endParaRPr lang="fr-FR" dirty="0"/>
          </a:p>
        </p:txBody>
      </p:sp>
      <p:sp>
        <p:nvSpPr>
          <p:cNvPr id="3" name="Espace réservé du contenu 2"/>
          <p:cNvSpPr>
            <a:spLocks noGrp="1"/>
          </p:cNvSpPr>
          <p:nvPr>
            <p:ph idx="1"/>
          </p:nvPr>
        </p:nvSpPr>
        <p:spPr>
          <a:xfrm>
            <a:off x="539750" y="1206500"/>
            <a:ext cx="8048625" cy="4805363"/>
          </a:xfrm>
        </p:spPr>
        <p:txBody>
          <a:bodyPr/>
          <a:lstStyle/>
          <a:p>
            <a:r>
              <a:rPr lang="fr-FR" dirty="0" smtClean="0"/>
              <a:t>Tables in Windows Azure Storage are </a:t>
            </a:r>
            <a:r>
              <a:rPr lang="fr-FR" dirty="0" err="1" smtClean="0"/>
              <a:t>very</a:t>
            </a:r>
            <a:r>
              <a:rPr lang="fr-FR" dirty="0" smtClean="0"/>
              <a:t> simple :</a:t>
            </a:r>
          </a:p>
          <a:p>
            <a:pPr lvl="1"/>
            <a:r>
              <a:rPr lang="fr-FR" dirty="0" smtClean="0"/>
              <a:t>A partition ID (</a:t>
            </a:r>
            <a:r>
              <a:rPr lang="fr-FR" dirty="0" err="1" smtClean="0"/>
              <a:t>think</a:t>
            </a:r>
            <a:r>
              <a:rPr lang="fr-FR" dirty="0" smtClean="0"/>
              <a:t> </a:t>
            </a:r>
            <a:r>
              <a:rPr lang="fr-FR" dirty="0" err="1" smtClean="0"/>
              <a:t>storage</a:t>
            </a:r>
            <a:r>
              <a:rPr lang="fr-FR" dirty="0" smtClean="0"/>
              <a:t> base unit and container scope)</a:t>
            </a:r>
          </a:p>
          <a:p>
            <a:pPr lvl="1"/>
            <a:r>
              <a:rPr lang="fr-FR" dirty="0" smtClean="0"/>
              <a:t>A </a:t>
            </a:r>
            <a:r>
              <a:rPr lang="fr-FR" dirty="0" err="1" smtClean="0"/>
              <a:t>Row</a:t>
            </a:r>
            <a:r>
              <a:rPr lang="fr-FR" dirty="0" smtClean="0"/>
              <a:t> ID (must </a:t>
            </a:r>
            <a:r>
              <a:rPr lang="fr-FR" dirty="0" err="1" smtClean="0"/>
              <a:t>be</a:t>
            </a:r>
            <a:r>
              <a:rPr lang="fr-FR" dirty="0" smtClean="0"/>
              <a:t> unique </a:t>
            </a:r>
            <a:r>
              <a:rPr lang="fr-FR" dirty="0" err="1" smtClean="0"/>
              <a:t>at</a:t>
            </a:r>
            <a:r>
              <a:rPr lang="fr-FR" dirty="0" smtClean="0"/>
              <a:t> a partition </a:t>
            </a:r>
            <a:r>
              <a:rPr lang="fr-FR" dirty="0" err="1" smtClean="0"/>
              <a:t>level</a:t>
            </a:r>
            <a:r>
              <a:rPr lang="fr-FR" dirty="0" smtClean="0"/>
              <a:t>)</a:t>
            </a:r>
          </a:p>
          <a:p>
            <a:pPr lvl="1"/>
            <a:r>
              <a:rPr lang="fr-FR" dirty="0" smtClean="0"/>
              <a:t>A </a:t>
            </a:r>
            <a:r>
              <a:rPr lang="fr-FR" dirty="0" err="1" smtClean="0"/>
              <a:t>list</a:t>
            </a:r>
            <a:r>
              <a:rPr lang="fr-FR" dirty="0" smtClean="0"/>
              <a:t> of </a:t>
            </a:r>
            <a:r>
              <a:rPr lang="fr-FR" dirty="0" err="1" smtClean="0"/>
              <a:t>properties</a:t>
            </a:r>
            <a:r>
              <a:rPr lang="fr-FR" dirty="0" smtClean="0"/>
              <a:t> (</a:t>
            </a:r>
            <a:r>
              <a:rPr lang="fr-FR" dirty="0" err="1" smtClean="0"/>
              <a:t>think</a:t>
            </a:r>
            <a:r>
              <a:rPr lang="fr-FR" dirty="0" smtClean="0"/>
              <a:t> </a:t>
            </a:r>
            <a:r>
              <a:rPr lang="fr-FR" dirty="0" err="1" smtClean="0"/>
              <a:t>columns</a:t>
            </a:r>
            <a:r>
              <a:rPr lang="fr-FR" dirty="0" smtClean="0"/>
              <a:t>)</a:t>
            </a:r>
          </a:p>
          <a:p>
            <a:r>
              <a:rPr lang="fr-FR" dirty="0" smtClean="0"/>
              <a:t>Access </a:t>
            </a:r>
            <a:r>
              <a:rPr lang="fr-FR" dirty="0" err="1" smtClean="0"/>
              <a:t>can</a:t>
            </a:r>
            <a:r>
              <a:rPr lang="fr-FR" dirty="0" smtClean="0"/>
              <a:t> </a:t>
            </a:r>
            <a:r>
              <a:rPr lang="fr-FR" dirty="0" err="1" smtClean="0"/>
              <a:t>be</a:t>
            </a:r>
            <a:r>
              <a:rPr lang="fr-FR" dirty="0" smtClean="0"/>
              <a:t> </a:t>
            </a:r>
            <a:r>
              <a:rPr lang="fr-FR" dirty="0" err="1" smtClean="0"/>
              <a:t>done</a:t>
            </a:r>
            <a:r>
              <a:rPr lang="fr-FR" dirty="0" smtClean="0"/>
              <a:t> </a:t>
            </a:r>
            <a:r>
              <a:rPr lang="fr-FR" dirty="0" err="1" smtClean="0"/>
              <a:t>with</a:t>
            </a:r>
            <a:r>
              <a:rPr lang="fr-FR" dirty="0" smtClean="0"/>
              <a:t> .Net </a:t>
            </a:r>
            <a:r>
              <a:rPr lang="fr-FR" dirty="0" err="1" smtClean="0"/>
              <a:t>framework</a:t>
            </a:r>
            <a:r>
              <a:rPr lang="fr-FR" dirty="0" smtClean="0"/>
              <a:t> 3.5 classes</a:t>
            </a:r>
          </a:p>
          <a:p>
            <a:pPr lvl="1"/>
            <a:r>
              <a:rPr lang="fr-FR" b="1" dirty="0" err="1" smtClean="0"/>
              <a:t>System.Data</a:t>
            </a:r>
            <a:r>
              <a:rPr lang="fr-FR" b="1" dirty="0" smtClean="0"/>
              <a:t>.</a:t>
            </a:r>
            <a:r>
              <a:rPr lang="fr-FR" b="1" dirty="0" err="1" smtClean="0"/>
              <a:t>Services.Client</a:t>
            </a:r>
            <a:endParaRPr lang="fr-FR" b="1" dirty="0" smtClean="0"/>
          </a:p>
          <a:p>
            <a:pPr lvl="1"/>
            <a:endParaRPr lang="fr-FR" dirty="0" smtClean="0"/>
          </a:p>
          <a:p>
            <a:endParaRPr lang="fr-FR" dirty="0"/>
          </a:p>
        </p:txBody>
      </p:sp>
      <p:graphicFrame>
        <p:nvGraphicFramePr>
          <p:cNvPr id="6" name="Table 18"/>
          <p:cNvGraphicFramePr>
            <a:graphicFrameLocks noGrp="1"/>
          </p:cNvGraphicFramePr>
          <p:nvPr/>
        </p:nvGraphicFramePr>
        <p:xfrm>
          <a:off x="506240" y="3578374"/>
          <a:ext cx="7924801" cy="3124199"/>
        </p:xfrm>
        <a:graphic>
          <a:graphicData uri="http://schemas.openxmlformats.org/drawingml/2006/table">
            <a:tbl>
              <a:tblPr firstRow="1" bandRow="1"/>
              <a:tblGrid>
                <a:gridCol w="1638915"/>
                <a:gridCol w="1376691"/>
                <a:gridCol w="1632594"/>
                <a:gridCol w="533400"/>
                <a:gridCol w="2743201"/>
              </a:tblGrid>
              <a:tr h="1028213">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l" defTabSz="914363" rtl="0" eaLnBrk="1" latinLnBrk="0" hangingPunct="1"/>
                      <a:r>
                        <a:rPr lang="en-US" sz="1800" b="1" kern="1200" dirty="0" smtClean="0">
                          <a:solidFill>
                            <a:schemeClr val="accent4">
                              <a:lumMod val="60000"/>
                              <a:lumOff val="40000"/>
                            </a:schemeClr>
                          </a:solidFill>
                          <a:latin typeface="+mn-lt"/>
                          <a:ea typeface="+mn-ea"/>
                          <a:cs typeface="+mn-cs"/>
                        </a:rPr>
                        <a:t>Partition Key</a:t>
                      </a:r>
                    </a:p>
                    <a:p>
                      <a:r>
                        <a:rPr lang="en-US" sz="2000" dirty="0" smtClean="0">
                          <a:solidFill>
                            <a:schemeClr val="bg1"/>
                          </a:solidFill>
                        </a:rPr>
                        <a:t>Document Name</a:t>
                      </a:r>
                      <a:endParaRPr lang="en-US" sz="2000" dirty="0">
                        <a:solidFill>
                          <a:schemeClr val="bg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B45082">
                        <a:alpha val="40000"/>
                      </a:srgbClr>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l" defTabSz="914363" rtl="0" eaLnBrk="1" latinLnBrk="0" hangingPunct="1"/>
                      <a:r>
                        <a:rPr lang="en-US" sz="1800" b="1" kern="1200" dirty="0" smtClean="0">
                          <a:solidFill>
                            <a:schemeClr val="accent4">
                              <a:lumMod val="60000"/>
                              <a:lumOff val="40000"/>
                            </a:schemeClr>
                          </a:solidFill>
                          <a:latin typeface="+mn-lt"/>
                          <a:ea typeface="+mn-ea"/>
                          <a:cs typeface="+mn-cs"/>
                        </a:rPr>
                        <a:t>Row Key</a:t>
                      </a:r>
                    </a:p>
                    <a:p>
                      <a:pPr marL="0" algn="l" defTabSz="914363" rtl="0" eaLnBrk="1" latinLnBrk="0" hangingPunct="1"/>
                      <a:r>
                        <a:rPr lang="en-US" sz="1800" b="1" kern="1200" dirty="0" smtClean="0">
                          <a:solidFill>
                            <a:schemeClr val="bg1"/>
                          </a:solidFill>
                          <a:latin typeface="+mn-lt"/>
                          <a:ea typeface="+mn-ea"/>
                          <a:cs typeface="+mn-cs"/>
                        </a:rPr>
                        <a:t>Version</a:t>
                      </a:r>
                      <a:endParaRPr lang="en-US" sz="1800" b="1" kern="1200" dirty="0">
                        <a:solidFill>
                          <a:schemeClr val="bg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B45082">
                        <a:alpha val="40000"/>
                      </a:srgbClr>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l" defTabSz="914363" rtl="0" eaLnBrk="1" latinLnBrk="0" hangingPunct="1"/>
                      <a:r>
                        <a:rPr lang="en-US" sz="1800" b="1" kern="1200" dirty="0" smtClean="0">
                          <a:solidFill>
                            <a:schemeClr val="accent4">
                              <a:lumMod val="60000"/>
                              <a:lumOff val="40000"/>
                            </a:schemeClr>
                          </a:solidFill>
                          <a:latin typeface="+mn-lt"/>
                          <a:ea typeface="+mn-ea"/>
                          <a:cs typeface="+mn-cs"/>
                        </a:rPr>
                        <a:t>Property 3</a:t>
                      </a:r>
                    </a:p>
                    <a:p>
                      <a:pPr marL="0" algn="l" defTabSz="914363" rtl="0" eaLnBrk="1" latinLnBrk="0" hangingPunct="1"/>
                      <a:r>
                        <a:rPr lang="en-US" sz="1800" b="1" kern="1200" dirty="0" smtClean="0">
                          <a:solidFill>
                            <a:schemeClr val="bg1"/>
                          </a:solidFill>
                          <a:latin typeface="+mn-lt"/>
                          <a:ea typeface="+mn-ea"/>
                          <a:cs typeface="+mn-cs"/>
                        </a:rPr>
                        <a:t>Modification Time</a:t>
                      </a:r>
                      <a:endParaRPr lang="en-US" sz="1800" b="1" kern="1200" dirty="0">
                        <a:solidFill>
                          <a:schemeClr val="bg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B45082">
                        <a:alpha val="40000"/>
                      </a:srgbClr>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l" defTabSz="914363" rtl="0" eaLnBrk="1" latinLnBrk="0" hangingPunct="1"/>
                      <a:r>
                        <a:rPr lang="en-US" sz="1800" b="1" kern="1200" dirty="0" smtClean="0">
                          <a:solidFill>
                            <a:schemeClr val="tx1"/>
                          </a:solidFill>
                          <a:latin typeface="+mn-lt"/>
                          <a:ea typeface="+mn-ea"/>
                          <a:cs typeface="+mn-cs"/>
                        </a:rPr>
                        <a:t>…..</a:t>
                      </a:r>
                      <a:endParaRPr lang="en-US" sz="1800" b="1" kern="1200" dirty="0">
                        <a:solidFill>
                          <a:schemeClr val="tx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B45082">
                        <a:alpha val="40000"/>
                      </a:srgbClr>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800" b="1" kern="1200" dirty="0" smtClean="0">
                          <a:solidFill>
                            <a:schemeClr val="accent4">
                              <a:lumMod val="60000"/>
                              <a:lumOff val="40000"/>
                            </a:schemeClr>
                          </a:solidFill>
                          <a:latin typeface="+mn-lt"/>
                          <a:ea typeface="+mn-ea"/>
                          <a:cs typeface="+mn-cs"/>
                        </a:rPr>
                        <a:t>Property N</a:t>
                      </a:r>
                    </a:p>
                    <a:p>
                      <a:pPr marL="0" algn="l" defTabSz="914363" rtl="0" eaLnBrk="1" latinLnBrk="0" hangingPunct="1"/>
                      <a:r>
                        <a:rPr lang="en-US" sz="1800" b="1" kern="1200" dirty="0" smtClean="0">
                          <a:solidFill>
                            <a:schemeClr val="bg1"/>
                          </a:solidFill>
                          <a:latin typeface="+mn-lt"/>
                          <a:ea typeface="+mn-ea"/>
                          <a:cs typeface="+mn-cs"/>
                        </a:rPr>
                        <a:t>Description</a:t>
                      </a:r>
                      <a:endParaRPr lang="en-US" sz="1800" b="1" kern="1200" dirty="0">
                        <a:solidFill>
                          <a:schemeClr val="bg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B45082">
                        <a:alpha val="40000"/>
                      </a:srgbClr>
                    </a:solidFill>
                  </a:tcPr>
                </a:tc>
              </a:tr>
              <a:tr h="422733">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Examples</a:t>
                      </a:r>
                      <a:r>
                        <a:rPr lang="en-US" sz="1800" baseline="0" dirty="0" smtClean="0">
                          <a:solidFill>
                            <a:schemeClr val="tx1"/>
                          </a:solidFill>
                        </a:rPr>
                        <a:t> Doc</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FF">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V1.0</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FF">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8/2/2007</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FF">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FF">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aseline="0" dirty="0" smtClean="0">
                          <a:solidFill>
                            <a:schemeClr val="tx1"/>
                          </a:solidFill>
                        </a:rPr>
                        <a:t>Committed version</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FF">
                        <a:alpha val="40000"/>
                      </a:srgbClr>
                    </a:solidFill>
                  </a:tcPr>
                </a:tc>
              </a:tr>
              <a:tr h="422733">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Examples</a:t>
                      </a:r>
                      <a:r>
                        <a:rPr lang="en-US" sz="1800" baseline="0" dirty="0" smtClean="0">
                          <a:solidFill>
                            <a:schemeClr val="tx1"/>
                          </a:solidFill>
                        </a:rPr>
                        <a:t> Doc</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V2.0.1</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9/28/2007</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Alice’s working </a:t>
                      </a:r>
                      <a:r>
                        <a:rPr lang="en-US" sz="1800" baseline="0" dirty="0" smtClean="0">
                          <a:solidFill>
                            <a:schemeClr val="tx1"/>
                          </a:solidFill>
                        </a:rPr>
                        <a:t>version</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alpha val="20000"/>
                      </a:srgbClr>
                    </a:solidFill>
                  </a:tcPr>
                </a:tc>
              </a:tr>
              <a:tr h="405054">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FAQ</a:t>
                      </a:r>
                      <a:r>
                        <a:rPr lang="en-US" sz="1800" baseline="0" dirty="0" smtClean="0">
                          <a:solidFill>
                            <a:schemeClr val="tx1"/>
                          </a:solidFill>
                        </a:rPr>
                        <a:t> Doc</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V1.0</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5/2/2007</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Committed version</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alpha val="40000"/>
                      </a:srgbClr>
                    </a:solidFill>
                  </a:tcPr>
                </a:tc>
              </a:tr>
              <a:tr h="422733">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FAQ</a:t>
                      </a:r>
                      <a:r>
                        <a:rPr lang="en-US" sz="1800" baseline="0" dirty="0" smtClean="0">
                          <a:solidFill>
                            <a:schemeClr val="tx1"/>
                          </a:solidFill>
                        </a:rPr>
                        <a:t> Doc</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V1.0.1</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7/6/2007</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Alice’s working version</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alpha val="20000"/>
                      </a:srgbClr>
                    </a:solidFill>
                  </a:tcPr>
                </a:tc>
              </a:tr>
              <a:tr h="422733">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FAQ</a:t>
                      </a:r>
                      <a:r>
                        <a:rPr lang="en-US" sz="1800" baseline="0" dirty="0" smtClean="0">
                          <a:solidFill>
                            <a:schemeClr val="tx1"/>
                          </a:solidFill>
                        </a:rPr>
                        <a:t> Doc</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V1.0.2</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8/1/2007</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smtClean="0">
                          <a:solidFill>
                            <a:schemeClr val="tx1"/>
                          </a:solidFill>
                        </a:rPr>
                        <a:t>Sally’s working version</a:t>
                      </a:r>
                      <a:endParaRPr lang="en-US" sz="1800" dirty="0">
                        <a:solidFill>
                          <a:schemeClr val="tx1"/>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no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Demo</a:t>
            </a:r>
            <a:endParaRPr lang="fr-FR" dirty="0"/>
          </a:p>
        </p:txBody>
      </p:sp>
      <p:sp>
        <p:nvSpPr>
          <p:cNvPr id="3" name="Espace réservé du contenu 2"/>
          <p:cNvSpPr>
            <a:spLocks noGrp="1"/>
          </p:cNvSpPr>
          <p:nvPr>
            <p:ph idx="1"/>
          </p:nvPr>
        </p:nvSpPr>
        <p:spPr/>
        <p:txBody>
          <a:bodyPr/>
          <a:lstStyle/>
          <a:p>
            <a:r>
              <a:rPr lang="fr-FR" dirty="0" smtClean="0"/>
              <a:t>Table manipulation on Windows Azure Storage</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Tables</a:t>
            </a:r>
            <a:endParaRPr lang="fr-FR" dirty="0"/>
          </a:p>
        </p:txBody>
      </p:sp>
      <p:sp>
        <p:nvSpPr>
          <p:cNvPr id="3" name="Espace réservé du contenu 2"/>
          <p:cNvSpPr>
            <a:spLocks noGrp="1"/>
          </p:cNvSpPr>
          <p:nvPr>
            <p:ph idx="1"/>
          </p:nvPr>
        </p:nvSpPr>
        <p:spPr>
          <a:xfrm>
            <a:off x="691944" y="1539875"/>
            <a:ext cx="7681532" cy="2473754"/>
          </a:xfrm>
        </p:spPr>
        <p:txBody>
          <a:bodyPr/>
          <a:lstStyle/>
          <a:p>
            <a:r>
              <a:rPr lang="fr-FR" dirty="0" smtClean="0"/>
              <a:t>Tables in Windows Azure Storage are </a:t>
            </a:r>
            <a:r>
              <a:rPr lang="fr-FR" dirty="0" err="1" smtClean="0"/>
              <a:t>very</a:t>
            </a:r>
            <a:r>
              <a:rPr lang="fr-FR" dirty="0" smtClean="0"/>
              <a:t> simple :</a:t>
            </a:r>
          </a:p>
          <a:p>
            <a:pPr lvl="1"/>
            <a:r>
              <a:rPr lang="fr-FR" dirty="0" smtClean="0"/>
              <a:t>A partition ID (</a:t>
            </a:r>
            <a:r>
              <a:rPr lang="fr-FR" dirty="0" err="1" smtClean="0"/>
              <a:t>think</a:t>
            </a:r>
            <a:r>
              <a:rPr lang="fr-FR" dirty="0" smtClean="0"/>
              <a:t> </a:t>
            </a:r>
            <a:r>
              <a:rPr lang="fr-FR" dirty="0" err="1" smtClean="0"/>
              <a:t>storage</a:t>
            </a:r>
            <a:r>
              <a:rPr lang="fr-FR" dirty="0" smtClean="0"/>
              <a:t> base unit and container scope)</a:t>
            </a:r>
          </a:p>
          <a:p>
            <a:pPr lvl="1"/>
            <a:r>
              <a:rPr lang="fr-FR" dirty="0" smtClean="0"/>
              <a:t>A </a:t>
            </a:r>
            <a:r>
              <a:rPr lang="fr-FR" dirty="0" err="1" smtClean="0"/>
              <a:t>Row</a:t>
            </a:r>
            <a:r>
              <a:rPr lang="fr-FR" dirty="0" smtClean="0"/>
              <a:t> ID (must </a:t>
            </a:r>
            <a:r>
              <a:rPr lang="fr-FR" dirty="0" err="1" smtClean="0"/>
              <a:t>be</a:t>
            </a:r>
            <a:r>
              <a:rPr lang="fr-FR" dirty="0" smtClean="0"/>
              <a:t> unique </a:t>
            </a:r>
            <a:r>
              <a:rPr lang="fr-FR" dirty="0" err="1" smtClean="0"/>
              <a:t>at</a:t>
            </a:r>
            <a:r>
              <a:rPr lang="fr-FR" dirty="0" smtClean="0"/>
              <a:t> a partition </a:t>
            </a:r>
            <a:r>
              <a:rPr lang="fr-FR" dirty="0" err="1" smtClean="0"/>
              <a:t>level</a:t>
            </a:r>
            <a:r>
              <a:rPr lang="fr-FR" dirty="0" smtClean="0"/>
              <a:t>)</a:t>
            </a:r>
          </a:p>
          <a:p>
            <a:pPr lvl="1"/>
            <a:r>
              <a:rPr lang="fr-FR" dirty="0" smtClean="0"/>
              <a:t>A </a:t>
            </a:r>
            <a:r>
              <a:rPr lang="fr-FR" dirty="0" err="1" smtClean="0"/>
              <a:t>list</a:t>
            </a:r>
            <a:r>
              <a:rPr lang="fr-FR" dirty="0" smtClean="0"/>
              <a:t> of </a:t>
            </a:r>
            <a:r>
              <a:rPr lang="fr-FR" dirty="0" err="1" smtClean="0"/>
              <a:t>properties</a:t>
            </a:r>
            <a:r>
              <a:rPr lang="fr-FR" dirty="0" smtClean="0"/>
              <a:t> (</a:t>
            </a:r>
            <a:r>
              <a:rPr lang="fr-FR" dirty="0" err="1" smtClean="0"/>
              <a:t>think</a:t>
            </a:r>
            <a:r>
              <a:rPr lang="fr-FR" dirty="0" smtClean="0"/>
              <a:t> </a:t>
            </a:r>
            <a:r>
              <a:rPr lang="fr-FR" dirty="0" err="1" smtClean="0"/>
              <a:t>columns</a:t>
            </a:r>
            <a:r>
              <a:rPr lang="fr-FR" dirty="0" smtClean="0"/>
              <a:t>)</a:t>
            </a:r>
            <a:endParaRPr lang="fr-FR"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nvGraphicFramePr>
        <p:xfrm>
          <a:off x="480840" y="1442530"/>
          <a:ext cx="7924801" cy="3124199"/>
        </p:xfrm>
        <a:graphic>
          <a:graphicData uri="http://schemas.openxmlformats.org/drawingml/2006/table">
            <a:tbl>
              <a:tblPr firstRow="1" bandRow="1">
                <a:tableStyleId>{00A15C55-8517-42AA-B614-E9B94910E393}</a:tableStyleId>
              </a:tblPr>
              <a:tblGrid>
                <a:gridCol w="1638915"/>
                <a:gridCol w="1376691"/>
                <a:gridCol w="1632594"/>
                <a:gridCol w="533400"/>
                <a:gridCol w="2743201"/>
              </a:tblGrid>
              <a:tr h="1028213">
                <a:tc>
                  <a:txBody>
                    <a:bodyPr/>
                    <a:lstStyle/>
                    <a:p>
                      <a:pPr marL="0" algn="l" defTabSz="914363" rtl="0" eaLnBrk="1" latinLnBrk="0" hangingPunct="1"/>
                      <a:r>
                        <a:rPr lang="en-US" sz="2000" b="1" kern="1200" dirty="0" smtClean="0">
                          <a:solidFill>
                            <a:schemeClr val="accent4">
                              <a:lumMod val="60000"/>
                              <a:lumOff val="40000"/>
                            </a:schemeClr>
                          </a:solidFill>
                          <a:latin typeface="+mn-lt"/>
                          <a:ea typeface="+mn-ea"/>
                          <a:cs typeface="+mn-cs"/>
                        </a:rPr>
                        <a:t>Partition Key</a:t>
                      </a:r>
                    </a:p>
                    <a:p>
                      <a:r>
                        <a:rPr lang="en-US" sz="2000" dirty="0" smtClean="0">
                          <a:solidFill>
                            <a:schemeClr val="tx1"/>
                          </a:solidFill>
                        </a:rPr>
                        <a:t>Document Name</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alpha val="40000"/>
                      </a:schemeClr>
                    </a:solidFill>
                  </a:tcPr>
                </a:tc>
                <a:tc>
                  <a:txBody>
                    <a:bodyPr/>
                    <a:lstStyle/>
                    <a:p>
                      <a:pPr marL="0" algn="l" defTabSz="914363" rtl="0" eaLnBrk="1" latinLnBrk="0" hangingPunct="1"/>
                      <a:r>
                        <a:rPr lang="en-US" sz="2000" b="1" kern="1200" dirty="0" smtClean="0">
                          <a:solidFill>
                            <a:schemeClr val="accent4">
                              <a:lumMod val="60000"/>
                              <a:lumOff val="40000"/>
                            </a:schemeClr>
                          </a:solidFill>
                          <a:latin typeface="+mn-lt"/>
                          <a:ea typeface="+mn-ea"/>
                          <a:cs typeface="+mn-cs"/>
                        </a:rPr>
                        <a:t>Row Key</a:t>
                      </a:r>
                    </a:p>
                    <a:p>
                      <a:pPr marL="0" algn="l" defTabSz="914363" rtl="0" eaLnBrk="1" latinLnBrk="0" hangingPunct="1"/>
                      <a:r>
                        <a:rPr lang="en-US" sz="2000" b="1" kern="1200" dirty="0" smtClean="0">
                          <a:solidFill>
                            <a:schemeClr val="tx1"/>
                          </a:solidFill>
                          <a:latin typeface="+mn-lt"/>
                          <a:ea typeface="+mn-ea"/>
                          <a:cs typeface="+mn-cs"/>
                        </a:rPr>
                        <a:t>Version</a:t>
                      </a:r>
                      <a:endParaRPr lang="en-US" sz="20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alpha val="40000"/>
                      </a:schemeClr>
                    </a:solidFill>
                  </a:tcPr>
                </a:tc>
                <a:tc>
                  <a:txBody>
                    <a:bodyPr/>
                    <a:lstStyle/>
                    <a:p>
                      <a:pPr marL="0" algn="l" defTabSz="914363" rtl="0" eaLnBrk="1" latinLnBrk="0" hangingPunct="1"/>
                      <a:r>
                        <a:rPr lang="en-US" sz="2000" b="1" kern="1200" dirty="0" smtClean="0">
                          <a:solidFill>
                            <a:schemeClr val="accent4">
                              <a:lumMod val="60000"/>
                              <a:lumOff val="40000"/>
                            </a:schemeClr>
                          </a:solidFill>
                          <a:latin typeface="+mn-lt"/>
                          <a:ea typeface="+mn-ea"/>
                          <a:cs typeface="+mn-cs"/>
                        </a:rPr>
                        <a:t>Property 3</a:t>
                      </a:r>
                    </a:p>
                    <a:p>
                      <a:pPr marL="0" algn="l" defTabSz="914363" rtl="0" eaLnBrk="1" latinLnBrk="0" hangingPunct="1"/>
                      <a:r>
                        <a:rPr lang="en-US" sz="2000" b="1" kern="1200" dirty="0" smtClean="0">
                          <a:solidFill>
                            <a:schemeClr val="tx1"/>
                          </a:solidFill>
                          <a:latin typeface="+mn-lt"/>
                          <a:ea typeface="+mn-ea"/>
                          <a:cs typeface="+mn-cs"/>
                        </a:rPr>
                        <a:t>Modification Time</a:t>
                      </a:r>
                      <a:endParaRPr lang="en-US" sz="20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alpha val="40000"/>
                      </a:schemeClr>
                    </a:solidFill>
                  </a:tcPr>
                </a:tc>
                <a:tc>
                  <a:txBody>
                    <a:bodyPr/>
                    <a:lstStyle/>
                    <a:p>
                      <a:pPr marL="0" algn="l" defTabSz="914363" rtl="0" eaLnBrk="1" latinLnBrk="0" hangingPunct="1"/>
                      <a:r>
                        <a:rPr lang="en-US" sz="2000" b="1" kern="1200" dirty="0" smtClean="0">
                          <a:solidFill>
                            <a:schemeClr val="tx1"/>
                          </a:solidFill>
                          <a:latin typeface="+mn-lt"/>
                          <a:ea typeface="+mn-ea"/>
                          <a:cs typeface="+mn-cs"/>
                        </a:rPr>
                        <a:t>…..</a:t>
                      </a:r>
                      <a:endParaRPr lang="en-US" sz="20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alpha val="40000"/>
                      </a:schemeClr>
                    </a:solidFill>
                  </a:tcPr>
                </a:tc>
                <a:tc>
                  <a:txBody>
                    <a:bodyPr/>
                    <a:lstStyle/>
                    <a:p>
                      <a:r>
                        <a:rPr lang="en-US" sz="2000" b="1" kern="1200" dirty="0" smtClean="0">
                          <a:solidFill>
                            <a:schemeClr val="accent4">
                              <a:lumMod val="60000"/>
                              <a:lumOff val="40000"/>
                            </a:schemeClr>
                          </a:solidFill>
                          <a:latin typeface="+mn-lt"/>
                          <a:ea typeface="+mn-ea"/>
                          <a:cs typeface="+mn-cs"/>
                        </a:rPr>
                        <a:t>Property N</a:t>
                      </a:r>
                    </a:p>
                    <a:p>
                      <a:pPr marL="0" algn="l" defTabSz="914363" rtl="0" eaLnBrk="1" latinLnBrk="0" hangingPunct="1"/>
                      <a:r>
                        <a:rPr lang="en-US" sz="2000" b="1" kern="1200" dirty="0" smtClean="0">
                          <a:solidFill>
                            <a:schemeClr val="tx1"/>
                          </a:solidFill>
                          <a:latin typeface="+mn-lt"/>
                          <a:ea typeface="+mn-ea"/>
                          <a:cs typeface="+mn-cs"/>
                        </a:rPr>
                        <a:t>Description</a:t>
                      </a:r>
                      <a:endParaRPr lang="en-US" sz="20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alpha val="40000"/>
                      </a:schemeClr>
                    </a:solidFill>
                  </a:tcPr>
                </a:tc>
              </a:tr>
              <a:tr h="422733">
                <a:tc>
                  <a:txBody>
                    <a:bodyPr/>
                    <a:lstStyle/>
                    <a:p>
                      <a:r>
                        <a:rPr lang="en-US" sz="2000" dirty="0" smtClean="0">
                          <a:solidFill>
                            <a:schemeClr val="tx1"/>
                          </a:solidFill>
                        </a:rPr>
                        <a:t>Examples</a:t>
                      </a:r>
                      <a:r>
                        <a:rPr lang="en-US" sz="2000" baseline="0" dirty="0" smtClean="0">
                          <a:solidFill>
                            <a:schemeClr val="tx1"/>
                          </a:solidFill>
                        </a:rPr>
                        <a:t> Doc</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alpha val="40000"/>
                      </a:schemeClr>
                    </a:solidFill>
                  </a:tcPr>
                </a:tc>
                <a:tc>
                  <a:txBody>
                    <a:bodyPr/>
                    <a:lstStyle/>
                    <a:p>
                      <a:r>
                        <a:rPr lang="en-US" sz="2000" dirty="0" smtClean="0">
                          <a:solidFill>
                            <a:schemeClr val="tx1"/>
                          </a:solidFill>
                        </a:rPr>
                        <a:t>V1.0</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alpha val="40000"/>
                      </a:schemeClr>
                    </a:solidFill>
                  </a:tcPr>
                </a:tc>
                <a:tc>
                  <a:txBody>
                    <a:bodyPr/>
                    <a:lstStyle/>
                    <a:p>
                      <a:r>
                        <a:rPr lang="en-US" sz="2000" dirty="0" smtClean="0">
                          <a:solidFill>
                            <a:schemeClr val="tx1"/>
                          </a:solidFill>
                        </a:rPr>
                        <a:t>8/2/2007</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alpha val="40000"/>
                      </a:schemeClr>
                    </a:solidFill>
                  </a:tcPr>
                </a:tc>
                <a:tc>
                  <a:txBody>
                    <a:bodyPr/>
                    <a:lstStyle/>
                    <a:p>
                      <a:r>
                        <a:rPr lang="en-US" sz="2000" dirty="0" smtClean="0">
                          <a:solidFill>
                            <a:schemeClr val="tx1"/>
                          </a:solidFill>
                        </a:rPr>
                        <a:t>…..</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alpha val="40000"/>
                      </a:schemeClr>
                    </a:solidFill>
                  </a:tcPr>
                </a:tc>
                <a:tc>
                  <a:txBody>
                    <a:bodyPr/>
                    <a:lstStyle/>
                    <a:p>
                      <a:r>
                        <a:rPr lang="en-US" sz="2000" baseline="0" dirty="0" smtClean="0">
                          <a:solidFill>
                            <a:schemeClr val="tx1"/>
                          </a:solidFill>
                        </a:rPr>
                        <a:t>Committed version</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alpha val="40000"/>
                      </a:schemeClr>
                    </a:solidFill>
                  </a:tcPr>
                </a:tc>
              </a:tr>
              <a:tr h="422733">
                <a:tc>
                  <a:txBody>
                    <a:bodyPr/>
                    <a:lstStyle/>
                    <a:p>
                      <a:r>
                        <a:rPr lang="en-US" sz="2000" dirty="0" smtClean="0">
                          <a:solidFill>
                            <a:schemeClr val="tx1"/>
                          </a:solidFill>
                        </a:rPr>
                        <a:t>Examples</a:t>
                      </a:r>
                      <a:r>
                        <a:rPr lang="en-US" sz="2000" baseline="0" dirty="0" smtClean="0">
                          <a:solidFill>
                            <a:schemeClr val="tx1"/>
                          </a:solidFill>
                        </a:rPr>
                        <a:t> Doc</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r>
                        <a:rPr lang="en-US" sz="2000" dirty="0" smtClean="0">
                          <a:solidFill>
                            <a:schemeClr val="tx1"/>
                          </a:solidFill>
                        </a:rPr>
                        <a:t>V2.0.1</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r>
                        <a:rPr lang="en-US" sz="2000" dirty="0" smtClean="0">
                          <a:solidFill>
                            <a:schemeClr val="tx1"/>
                          </a:solidFill>
                        </a:rPr>
                        <a:t>9/28/2007</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r>
                        <a:rPr lang="en-US" sz="2000" dirty="0" smtClean="0">
                          <a:solidFill>
                            <a:schemeClr val="tx1"/>
                          </a:solidFill>
                        </a:rPr>
                        <a:t>Alice’s working </a:t>
                      </a:r>
                      <a:r>
                        <a:rPr lang="en-US" sz="2000" baseline="0" dirty="0" smtClean="0">
                          <a:solidFill>
                            <a:schemeClr val="tx1"/>
                          </a:solidFill>
                        </a:rPr>
                        <a:t>version</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r>
              <a:tr h="405054">
                <a:tc>
                  <a:txBody>
                    <a:bodyPr/>
                    <a:lstStyle/>
                    <a:p>
                      <a:r>
                        <a:rPr lang="en-US" sz="2000" dirty="0" smtClean="0">
                          <a:solidFill>
                            <a:schemeClr val="tx1"/>
                          </a:solidFill>
                        </a:rPr>
                        <a:t>FAQ</a:t>
                      </a:r>
                      <a:r>
                        <a:rPr lang="en-US" sz="2000" baseline="0" dirty="0" smtClean="0">
                          <a:solidFill>
                            <a:schemeClr val="tx1"/>
                          </a:solidFill>
                        </a:rPr>
                        <a:t> Doc</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40000"/>
                      </a:schemeClr>
                    </a:solidFill>
                  </a:tcPr>
                </a:tc>
                <a:tc>
                  <a:txBody>
                    <a:bodyPr/>
                    <a:lstStyle/>
                    <a:p>
                      <a:r>
                        <a:rPr lang="en-US" sz="2000" dirty="0" smtClean="0">
                          <a:solidFill>
                            <a:schemeClr val="tx1"/>
                          </a:solidFill>
                        </a:rPr>
                        <a:t>V1.0</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40000"/>
                      </a:schemeClr>
                    </a:solidFill>
                  </a:tcPr>
                </a:tc>
                <a:tc>
                  <a:txBody>
                    <a:bodyPr/>
                    <a:lstStyle/>
                    <a:p>
                      <a:r>
                        <a:rPr lang="en-US" sz="2000" dirty="0" smtClean="0">
                          <a:solidFill>
                            <a:schemeClr val="tx1"/>
                          </a:solidFill>
                        </a:rPr>
                        <a:t>5/2/2007</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40000"/>
                      </a:schemeClr>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40000"/>
                      </a:schemeClr>
                    </a:solidFill>
                  </a:tcPr>
                </a:tc>
                <a:tc>
                  <a:txBody>
                    <a:bodyPr/>
                    <a:lstStyle/>
                    <a:p>
                      <a:r>
                        <a:rPr lang="en-US" sz="2000" dirty="0" smtClean="0">
                          <a:solidFill>
                            <a:schemeClr val="tx1"/>
                          </a:solidFill>
                        </a:rPr>
                        <a:t>Committed version</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40000"/>
                      </a:schemeClr>
                    </a:solidFill>
                  </a:tcPr>
                </a:tc>
              </a:tr>
              <a:tr h="422733">
                <a:tc>
                  <a:txBody>
                    <a:bodyPr/>
                    <a:lstStyle/>
                    <a:p>
                      <a:r>
                        <a:rPr lang="en-US" sz="2000" dirty="0" smtClean="0">
                          <a:solidFill>
                            <a:schemeClr val="tx1"/>
                          </a:solidFill>
                        </a:rPr>
                        <a:t>FAQ</a:t>
                      </a:r>
                      <a:r>
                        <a:rPr lang="en-US" sz="2000" baseline="0" dirty="0" smtClean="0">
                          <a:solidFill>
                            <a:schemeClr val="tx1"/>
                          </a:solidFill>
                        </a:rPr>
                        <a:t> Doc</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r>
                        <a:rPr lang="en-US" sz="2000" dirty="0" smtClean="0">
                          <a:solidFill>
                            <a:schemeClr val="tx1"/>
                          </a:solidFill>
                        </a:rPr>
                        <a:t>V1.0.1</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r>
                        <a:rPr lang="en-US" sz="2000" dirty="0" smtClean="0">
                          <a:solidFill>
                            <a:schemeClr val="tx1"/>
                          </a:solidFill>
                        </a:rPr>
                        <a:t>7/6/2007</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c>
                  <a:txBody>
                    <a:bodyPr/>
                    <a:lstStyle/>
                    <a:p>
                      <a:r>
                        <a:rPr lang="en-US" sz="2000" dirty="0" smtClean="0">
                          <a:solidFill>
                            <a:schemeClr val="tx1"/>
                          </a:solidFill>
                        </a:rPr>
                        <a:t>Alice’s working version</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alpha val="20000"/>
                      </a:schemeClr>
                    </a:solidFill>
                  </a:tcPr>
                </a:tc>
              </a:tr>
              <a:tr h="422733">
                <a:tc>
                  <a:txBody>
                    <a:bodyPr/>
                    <a:lstStyle/>
                    <a:p>
                      <a:r>
                        <a:rPr lang="en-US" sz="2000" dirty="0" smtClean="0">
                          <a:solidFill>
                            <a:schemeClr val="tx1"/>
                          </a:solidFill>
                        </a:rPr>
                        <a:t>FAQ</a:t>
                      </a:r>
                      <a:r>
                        <a:rPr lang="en-US" sz="2000" baseline="0" dirty="0" smtClean="0">
                          <a:solidFill>
                            <a:schemeClr val="tx1"/>
                          </a:solidFill>
                        </a:rPr>
                        <a:t> Doc</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c>
                  <a:txBody>
                    <a:bodyPr/>
                    <a:lstStyle/>
                    <a:p>
                      <a:r>
                        <a:rPr lang="en-US" sz="2000" dirty="0" smtClean="0">
                          <a:solidFill>
                            <a:schemeClr val="tx1"/>
                          </a:solidFill>
                        </a:rPr>
                        <a:t>V1.0.2</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c>
                  <a:txBody>
                    <a:bodyPr/>
                    <a:lstStyle/>
                    <a:p>
                      <a:r>
                        <a:rPr lang="en-US" sz="2000" dirty="0" smtClean="0">
                          <a:solidFill>
                            <a:schemeClr val="tx1"/>
                          </a:solidFill>
                        </a:rPr>
                        <a:t>8/1/2007</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c>
                  <a:txBody>
                    <a:bodyPr/>
                    <a:lstStyle/>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c>
                  <a:txBody>
                    <a:bodyPr/>
                    <a:lstStyle/>
                    <a:p>
                      <a:r>
                        <a:rPr lang="en-US" sz="2000" dirty="0" smtClean="0">
                          <a:solidFill>
                            <a:schemeClr val="tx1"/>
                          </a:solidFill>
                        </a:rPr>
                        <a:t>Sally’s working version</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40000"/>
                      </a:schemeClr>
                    </a:solidFill>
                  </a:tcPr>
                </a:tc>
              </a:tr>
            </a:tbl>
          </a:graphicData>
        </a:graphic>
      </p:graphicFrame>
      <p:sp>
        <p:nvSpPr>
          <p:cNvPr id="15" name="Title 1"/>
          <p:cNvSpPr>
            <a:spLocks noGrp="1"/>
          </p:cNvSpPr>
          <p:nvPr>
            <p:ph type="title"/>
          </p:nvPr>
        </p:nvSpPr>
        <p:spPr/>
        <p:txBody>
          <a:bodyPr/>
          <a:lstStyle/>
          <a:p>
            <a:r>
              <a:rPr lang="en-US" dirty="0" smtClean="0"/>
              <a:t>Partition Example</a:t>
            </a:r>
            <a:endParaRPr lang="en-US" dirty="0"/>
          </a:p>
        </p:txBody>
      </p:sp>
      <p:grpSp>
        <p:nvGrpSpPr>
          <p:cNvPr id="2" name="Group 18"/>
          <p:cNvGrpSpPr/>
          <p:nvPr/>
        </p:nvGrpSpPr>
        <p:grpSpPr>
          <a:xfrm>
            <a:off x="453692" y="2509330"/>
            <a:ext cx="8699238" cy="838200"/>
            <a:chOff x="152400" y="1628775"/>
            <a:chExt cx="8555835" cy="609600"/>
          </a:xfrm>
        </p:grpSpPr>
        <p:sp>
          <p:nvSpPr>
            <p:cNvPr id="21" name="Rounded Rectangle 20"/>
            <p:cNvSpPr/>
            <p:nvPr/>
          </p:nvSpPr>
          <p:spPr>
            <a:xfrm>
              <a:off x="152400" y="1628775"/>
              <a:ext cx="7924800" cy="609600"/>
            </a:xfrm>
            <a:prstGeom prst="roundRect">
              <a:avLst/>
            </a:prstGeom>
            <a:noFill/>
            <a:ln cmpd="sng">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654450" y="1716643"/>
              <a:ext cx="1053785" cy="470059"/>
            </a:xfrm>
            <a:prstGeom prst="rect">
              <a:avLst/>
            </a:prstGeom>
            <a:noFill/>
            <a:ln cmpd="sng">
              <a:noFill/>
            </a:ln>
          </p:spPr>
          <p:txBody>
            <a:bodyPr wrap="none" rtlCol="0">
              <a:spAutoFit/>
            </a:bodyPr>
            <a:lstStyle/>
            <a:p>
              <a:pPr algn="ctr"/>
              <a:r>
                <a:rPr lang="en-US" b="1" dirty="0" smtClean="0">
                  <a:solidFill>
                    <a:schemeClr val="accent1">
                      <a:lumMod val="60000"/>
                      <a:lumOff val="40000"/>
                    </a:schemeClr>
                  </a:solidFill>
                  <a:effectLst>
                    <a:outerShdw blurRad="38100" dist="38100" dir="2700000" algn="tl">
                      <a:srgbClr val="000000">
                        <a:alpha val="43137"/>
                      </a:srgbClr>
                    </a:outerShdw>
                  </a:effectLst>
                </a:rPr>
                <a:t>Partition </a:t>
              </a:r>
              <a:br>
                <a:rPr lang="en-US" b="1" dirty="0" smtClean="0">
                  <a:solidFill>
                    <a:schemeClr val="accent1">
                      <a:lumMod val="60000"/>
                      <a:lumOff val="40000"/>
                    </a:schemeClr>
                  </a:solidFill>
                  <a:effectLst>
                    <a:outerShdw blurRad="38100" dist="38100" dir="2700000" algn="tl">
                      <a:srgbClr val="000000">
                        <a:alpha val="43137"/>
                      </a:srgbClr>
                    </a:outerShdw>
                  </a:effectLst>
                </a:rPr>
              </a:br>
              <a:r>
                <a:rPr lang="en-US" b="1" dirty="0" smtClean="0">
                  <a:solidFill>
                    <a:schemeClr val="accent1">
                      <a:lumMod val="60000"/>
                      <a:lumOff val="40000"/>
                    </a:schemeClr>
                  </a:solidFill>
                  <a:effectLst>
                    <a:outerShdw blurRad="38100" dist="38100" dir="2700000" algn="tl">
                      <a:srgbClr val="000000">
                        <a:alpha val="43137"/>
                      </a:srgbClr>
                    </a:outerShdw>
                  </a:effectLst>
                </a:rPr>
                <a:t>1</a:t>
              </a:r>
              <a:endParaRPr lang="en-US" b="1" dirty="0">
                <a:solidFill>
                  <a:schemeClr val="accent1">
                    <a:lumMod val="60000"/>
                    <a:lumOff val="40000"/>
                  </a:schemeClr>
                </a:solidFill>
                <a:effectLst>
                  <a:outerShdw blurRad="38100" dist="38100" dir="2700000" algn="tl">
                    <a:srgbClr val="000000">
                      <a:alpha val="43137"/>
                    </a:srgbClr>
                  </a:outerShdw>
                </a:effectLst>
              </a:endParaRPr>
            </a:p>
          </p:txBody>
        </p:sp>
      </p:grpSp>
      <p:grpSp>
        <p:nvGrpSpPr>
          <p:cNvPr id="3" name="Group 20"/>
          <p:cNvGrpSpPr/>
          <p:nvPr/>
        </p:nvGrpSpPr>
        <p:grpSpPr>
          <a:xfrm>
            <a:off x="404640" y="3347530"/>
            <a:ext cx="8778837" cy="1295400"/>
            <a:chOff x="152400" y="2590800"/>
            <a:chExt cx="8580804" cy="1066800"/>
          </a:xfrm>
        </p:grpSpPr>
        <p:sp>
          <p:nvSpPr>
            <p:cNvPr id="24" name="Rounded Rectangle 23"/>
            <p:cNvSpPr/>
            <p:nvPr/>
          </p:nvSpPr>
          <p:spPr>
            <a:xfrm>
              <a:off x="152400" y="2590800"/>
              <a:ext cx="7924800" cy="1066800"/>
            </a:xfrm>
            <a:prstGeom prst="roundRect">
              <a:avLst/>
            </a:prstGeom>
            <a:noFill/>
            <a:ln cmpd="sng">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685927" y="2890421"/>
              <a:ext cx="1047277" cy="532273"/>
            </a:xfrm>
            <a:prstGeom prst="rect">
              <a:avLst/>
            </a:prstGeom>
            <a:noFill/>
            <a:ln cmpd="sng">
              <a:noFill/>
            </a:ln>
          </p:spPr>
          <p:txBody>
            <a:bodyPr wrap="none" rtlCol="0">
              <a:spAutoFit/>
            </a:bodyPr>
            <a:lstStyle/>
            <a:p>
              <a:pPr algn="ctr"/>
              <a:r>
                <a:rPr lang="en-US" b="1" dirty="0" smtClean="0">
                  <a:solidFill>
                    <a:schemeClr val="accent1">
                      <a:lumMod val="60000"/>
                      <a:lumOff val="40000"/>
                    </a:schemeClr>
                  </a:solidFill>
                  <a:effectLst>
                    <a:outerShdw blurRad="38100" dist="38100" dir="2700000" algn="tl">
                      <a:srgbClr val="000000">
                        <a:alpha val="43137"/>
                      </a:srgbClr>
                    </a:outerShdw>
                  </a:effectLst>
                </a:rPr>
                <a:t>Partition </a:t>
              </a:r>
              <a:br>
                <a:rPr lang="en-US" b="1" dirty="0" smtClean="0">
                  <a:solidFill>
                    <a:schemeClr val="accent1">
                      <a:lumMod val="60000"/>
                      <a:lumOff val="40000"/>
                    </a:schemeClr>
                  </a:solidFill>
                  <a:effectLst>
                    <a:outerShdw blurRad="38100" dist="38100" dir="2700000" algn="tl">
                      <a:srgbClr val="000000">
                        <a:alpha val="43137"/>
                      </a:srgbClr>
                    </a:outerShdw>
                  </a:effectLst>
                </a:rPr>
              </a:br>
              <a:r>
                <a:rPr lang="en-US" b="1" dirty="0" smtClean="0">
                  <a:solidFill>
                    <a:schemeClr val="accent1">
                      <a:lumMod val="60000"/>
                      <a:lumOff val="40000"/>
                    </a:schemeClr>
                  </a:solidFill>
                  <a:effectLst>
                    <a:outerShdw blurRad="38100" dist="38100" dir="2700000" algn="tl">
                      <a:srgbClr val="000000">
                        <a:alpha val="43137"/>
                      </a:srgbClr>
                    </a:outerShdw>
                  </a:effectLst>
                </a:rPr>
                <a:t>2</a:t>
              </a:r>
            </a:p>
          </p:txBody>
        </p:sp>
      </p:grpSp>
      <p:sp>
        <p:nvSpPr>
          <p:cNvPr id="12" name="Content Placeholder 2"/>
          <p:cNvSpPr txBox="1">
            <a:spLocks/>
          </p:cNvSpPr>
          <p:nvPr/>
        </p:nvSpPr>
        <p:spPr>
          <a:xfrm>
            <a:off x="982284" y="4871530"/>
            <a:ext cx="7681532" cy="2362200"/>
          </a:xfrm>
          <a:prstGeom prst="rect">
            <a:avLst/>
          </a:prstGeom>
        </p:spPr>
        <p:txBody>
          <a:bodyPr vert="horz" wrap="square" lIns="0" tIns="0" rIns="0" bIns="0" rtlCol="0">
            <a:normAutofit/>
          </a:bodyPr>
          <a:lstStyle/>
          <a:p>
            <a:pPr marL="461963" marR="0" lvl="0" indent="-461963" algn="l" defTabSz="914363" rtl="0" eaLnBrk="1" fontAlgn="auto" latinLnBrk="0" hangingPunct="1">
              <a:lnSpc>
                <a:spcPct val="78000"/>
              </a:lnSpc>
              <a:spcBef>
                <a:spcPct val="20000"/>
              </a:spcBef>
              <a:spcAft>
                <a:spcPts val="800"/>
              </a:spcAft>
              <a:buClr>
                <a:schemeClr val="tx1"/>
              </a:buClr>
              <a:buSzPct val="80000"/>
              <a:buFont typeface="Wingdings" pitchFamily="2" charset="2"/>
              <a:buChar char="l"/>
              <a:tabLst/>
              <a:defRPr/>
            </a:pPr>
            <a:r>
              <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Table Partition - all entities in </a:t>
            </a:r>
            <a:br>
              <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br>
            <a:r>
              <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table with same partition key  value</a:t>
            </a:r>
            <a:endParaRPr kumimoji="0" lang="en-US" sz="28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a:p>
            <a:pPr marL="461963" marR="0" lvl="0" indent="-461963" algn="l" defTabSz="914363" rtl="0" eaLnBrk="1" fontAlgn="auto" latinLnBrk="0" hangingPunct="1">
              <a:lnSpc>
                <a:spcPct val="78000"/>
              </a:lnSpc>
              <a:spcBef>
                <a:spcPct val="20000"/>
              </a:spcBef>
              <a:spcAft>
                <a:spcPts val="800"/>
              </a:spcAft>
              <a:buClr>
                <a:schemeClr val="tx1"/>
              </a:buClr>
              <a:buSzPct val="80000"/>
              <a:buFont typeface="Wingdings" pitchFamily="2" charset="2"/>
              <a:buChar char="l"/>
              <a:tabLst/>
              <a:defRPr/>
            </a:pPr>
            <a:r>
              <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Application controls granularity of partition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Data patterns in </a:t>
            </a:r>
            <a:r>
              <a:rPr lang="fr-FR" dirty="0" err="1" smtClean="0"/>
              <a:t>cloud</a:t>
            </a:r>
            <a:r>
              <a:rPr lang="fr-FR" dirty="0" smtClean="0"/>
              <a:t> </a:t>
            </a:r>
            <a:r>
              <a:rPr lang="fr-FR" dirty="0" err="1" smtClean="0"/>
              <a:t>computing</a:t>
            </a:r>
            <a:endParaRPr lang="fr-FR" dirty="0"/>
          </a:p>
        </p:txBody>
      </p:sp>
      <p:sp>
        <p:nvSpPr>
          <p:cNvPr id="3" name="Espace réservé du contenu 2"/>
          <p:cNvSpPr>
            <a:spLocks noGrp="1"/>
          </p:cNvSpPr>
          <p:nvPr>
            <p:ph idx="1"/>
          </p:nvPr>
        </p:nvSpPr>
        <p:spPr>
          <a:xfrm>
            <a:off x="539750" y="1219200"/>
            <a:ext cx="8048625" cy="5372100"/>
          </a:xfrm>
        </p:spPr>
        <p:txBody>
          <a:bodyPr>
            <a:normAutofit/>
          </a:bodyPr>
          <a:lstStyle/>
          <a:p>
            <a:r>
              <a:rPr lang="fr-FR" dirty="0" smtClean="0"/>
              <a:t>Best and </a:t>
            </a:r>
            <a:r>
              <a:rPr lang="fr-FR" dirty="0" err="1" smtClean="0"/>
              <a:t>Worst</a:t>
            </a:r>
            <a:r>
              <a:rPr lang="fr-FR" dirty="0" smtClean="0"/>
              <a:t> are </a:t>
            </a:r>
            <a:r>
              <a:rPr lang="fr-FR" dirty="0" err="1" smtClean="0"/>
              <a:t>sometimes</a:t>
            </a:r>
            <a:r>
              <a:rPr lang="fr-FR" dirty="0" smtClean="0"/>
              <a:t> close </a:t>
            </a:r>
            <a:r>
              <a:rPr lang="fr-FR" dirty="0" err="1" smtClean="0"/>
              <a:t>friends</a:t>
            </a:r>
            <a:endParaRPr lang="fr-FR" dirty="0" smtClean="0"/>
          </a:p>
          <a:p>
            <a:r>
              <a:rPr lang="fr-FR" dirty="0" err="1" smtClean="0"/>
              <a:t>Where</a:t>
            </a:r>
            <a:r>
              <a:rPr lang="fr-FR" dirty="0" smtClean="0"/>
              <a:t> do </a:t>
            </a:r>
            <a:r>
              <a:rPr lang="fr-FR" dirty="0" err="1" smtClean="0"/>
              <a:t>you</a:t>
            </a:r>
            <a:r>
              <a:rPr lang="fr-FR" dirty="0" smtClean="0"/>
              <a:t> store the Data ?</a:t>
            </a:r>
          </a:p>
          <a:p>
            <a:pPr lvl="1"/>
            <a:r>
              <a:rPr lang="fr-FR" dirty="0" smtClean="0"/>
              <a:t>Azure Storage</a:t>
            </a:r>
          </a:p>
          <a:p>
            <a:pPr lvl="2"/>
            <a:r>
              <a:rPr lang="fr-FR" dirty="0" smtClean="0"/>
              <a:t>Blobs, Tables and Queues</a:t>
            </a:r>
          </a:p>
          <a:p>
            <a:pPr lvl="1"/>
            <a:r>
              <a:rPr lang="fr-FR" dirty="0" smtClean="0"/>
              <a:t>A primer on SDS</a:t>
            </a:r>
          </a:p>
          <a:p>
            <a:r>
              <a:rPr lang="fr-FR" dirty="0" smtClean="0"/>
              <a:t>How do </a:t>
            </a:r>
            <a:r>
              <a:rPr lang="fr-FR" dirty="0" err="1" smtClean="0"/>
              <a:t>you</a:t>
            </a:r>
            <a:r>
              <a:rPr lang="fr-FR" dirty="0" smtClean="0"/>
              <a:t> </a:t>
            </a:r>
            <a:r>
              <a:rPr lang="fr-FR" dirty="0" err="1" smtClean="0"/>
              <a:t>access</a:t>
            </a:r>
            <a:r>
              <a:rPr lang="fr-FR" dirty="0" smtClean="0"/>
              <a:t> the data ?</a:t>
            </a:r>
          </a:p>
          <a:p>
            <a:pPr lvl="1"/>
            <a:r>
              <a:rPr lang="fr-FR" dirty="0" smtClean="0"/>
              <a:t>REST Interfaces and </a:t>
            </a:r>
            <a:r>
              <a:rPr lang="fr-FR" dirty="0" err="1" smtClean="0"/>
              <a:t>Ado.Net</a:t>
            </a:r>
            <a:r>
              <a:rPr lang="fr-FR" dirty="0" smtClean="0"/>
              <a:t> Data Services</a:t>
            </a:r>
          </a:p>
          <a:p>
            <a:r>
              <a:rPr lang="fr-FR" dirty="0" smtClean="0"/>
              <a:t>The </a:t>
            </a:r>
            <a:r>
              <a:rPr lang="fr-FR" dirty="0" err="1" smtClean="0"/>
              <a:t>role</a:t>
            </a:r>
            <a:r>
              <a:rPr lang="fr-FR" dirty="0" smtClean="0"/>
              <a:t> of </a:t>
            </a:r>
            <a:r>
              <a:rPr lang="fr-FR" dirty="0" err="1" smtClean="0"/>
              <a:t>synchronization</a:t>
            </a:r>
            <a:endParaRPr lang="fr-FR" dirty="0" smtClean="0"/>
          </a:p>
          <a:p>
            <a:pPr lvl="1"/>
            <a:r>
              <a:rPr lang="fr-FR" dirty="0" err="1" smtClean="0"/>
              <a:t>Sync</a:t>
            </a:r>
            <a:r>
              <a:rPr lang="fr-FR" dirty="0" smtClean="0"/>
              <a:t> Framework</a:t>
            </a:r>
          </a:p>
          <a:p>
            <a:r>
              <a:rPr lang="fr-FR" dirty="0" err="1" smtClean="0"/>
              <a:t>Towards</a:t>
            </a:r>
            <a:r>
              <a:rPr lang="fr-FR" dirty="0" smtClean="0"/>
              <a:t> a </a:t>
            </a:r>
            <a:r>
              <a:rPr lang="fr-FR" dirty="0" err="1" smtClean="0"/>
              <a:t>standardization</a:t>
            </a:r>
            <a:r>
              <a:rPr lang="fr-FR" dirty="0" smtClean="0"/>
              <a:t> of data on the </a:t>
            </a:r>
            <a:r>
              <a:rPr lang="fr-FR" dirty="0" err="1" smtClean="0"/>
              <a:t>cloud</a:t>
            </a:r>
            <a:r>
              <a:rPr lang="fr-FR"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Types Supported</a:t>
            </a:r>
            <a:endParaRPr lang="en-US" dirty="0"/>
          </a:p>
        </p:txBody>
      </p:sp>
      <p:sp>
        <p:nvSpPr>
          <p:cNvPr id="3" name="Content Placeholder 2"/>
          <p:cNvSpPr>
            <a:spLocks noGrp="1"/>
          </p:cNvSpPr>
          <p:nvPr>
            <p:ph idx="1"/>
          </p:nvPr>
        </p:nvSpPr>
        <p:spPr>
          <a:xfrm>
            <a:off x="730044" y="1412875"/>
            <a:ext cx="7681532" cy="5168403"/>
          </a:xfrm>
        </p:spPr>
        <p:txBody>
          <a:bodyPr/>
          <a:lstStyle/>
          <a:p>
            <a:r>
              <a:rPr lang="en-US" sz="2800" dirty="0" smtClean="0"/>
              <a:t>Partition Key and Row Key</a:t>
            </a:r>
          </a:p>
          <a:p>
            <a:pPr lvl="1"/>
            <a:r>
              <a:rPr lang="en-US" sz="2400" dirty="0" smtClean="0"/>
              <a:t>String (up to 64KB)</a:t>
            </a:r>
          </a:p>
          <a:p>
            <a:endParaRPr lang="en-US" sz="2800" dirty="0" smtClean="0"/>
          </a:p>
          <a:p>
            <a:r>
              <a:rPr lang="en-US" sz="2800" dirty="0" smtClean="0"/>
              <a:t>Property Types</a:t>
            </a:r>
          </a:p>
          <a:p>
            <a:pPr lvl="1"/>
            <a:r>
              <a:rPr lang="en-US" sz="2400" dirty="0" smtClean="0"/>
              <a:t>String (up to 64KB)</a:t>
            </a:r>
          </a:p>
          <a:p>
            <a:pPr lvl="1"/>
            <a:r>
              <a:rPr lang="en-US" sz="2400" dirty="0" smtClean="0"/>
              <a:t>Binary (up to 64KB)</a:t>
            </a:r>
          </a:p>
          <a:p>
            <a:pPr lvl="1"/>
            <a:r>
              <a:rPr lang="en-US" sz="2400" dirty="0" err="1" smtClean="0"/>
              <a:t>Bool</a:t>
            </a:r>
            <a:endParaRPr lang="en-US" sz="2400" dirty="0" smtClean="0"/>
          </a:p>
          <a:p>
            <a:pPr lvl="1"/>
            <a:r>
              <a:rPr lang="en-US" sz="2400" dirty="0" err="1" smtClean="0"/>
              <a:t>DateTime</a:t>
            </a:r>
            <a:endParaRPr lang="en-US" sz="2400" dirty="0" smtClean="0"/>
          </a:p>
          <a:p>
            <a:pPr lvl="1"/>
            <a:r>
              <a:rPr lang="en-US" sz="2400" dirty="0" smtClean="0"/>
              <a:t>GUID </a:t>
            </a:r>
          </a:p>
          <a:p>
            <a:pPr lvl="1"/>
            <a:r>
              <a:rPr lang="en-US" sz="2400" dirty="0" err="1" smtClean="0"/>
              <a:t>Int</a:t>
            </a:r>
            <a:r>
              <a:rPr lang="en-US" sz="2400" dirty="0" smtClean="0"/>
              <a:t> </a:t>
            </a:r>
          </a:p>
          <a:p>
            <a:pPr lvl="1"/>
            <a:r>
              <a:rPr lang="en-US" sz="2400" dirty="0" smtClean="0"/>
              <a:t>Int64 </a:t>
            </a:r>
          </a:p>
          <a:p>
            <a:pPr lvl="1"/>
            <a:r>
              <a:rPr lang="en-US" sz="2400" dirty="0" smtClean="0"/>
              <a:t>Double </a:t>
            </a:r>
          </a:p>
          <a:p>
            <a:endParaRPr lang="en-US" sz="2800"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23900" y="1411288"/>
            <a:ext cx="8458200" cy="1385892"/>
          </a:xfrm>
        </p:spPr>
        <p:txBody>
          <a:bodyPr/>
          <a:lstStyle/>
          <a:p>
            <a:pPr marL="400050" indent="-400050"/>
            <a:r>
              <a:rPr lang="en-US" sz="2800" dirty="0" smtClean="0"/>
              <a:t>Example using ADO.NET Data Services </a:t>
            </a:r>
          </a:p>
          <a:p>
            <a:pPr marL="400050" indent="-400050"/>
            <a:r>
              <a:rPr lang="en-US" sz="2800" dirty="0" smtClean="0"/>
              <a:t>Table Entities are represented as Class Objects</a:t>
            </a:r>
          </a:p>
          <a:p>
            <a:endParaRPr lang="en-US" sz="2800" dirty="0"/>
          </a:p>
        </p:txBody>
      </p:sp>
      <p:sp>
        <p:nvSpPr>
          <p:cNvPr id="4" name="Title 3"/>
          <p:cNvSpPr>
            <a:spLocks noGrp="1"/>
          </p:cNvSpPr>
          <p:nvPr>
            <p:ph type="title"/>
          </p:nvPr>
        </p:nvSpPr>
        <p:spPr>
          <a:xfrm>
            <a:off x="387054" y="152400"/>
            <a:ext cx="8375946" cy="553998"/>
          </a:xfrm>
        </p:spPr>
        <p:txBody>
          <a:bodyPr/>
          <a:lstStyle/>
          <a:p>
            <a:r>
              <a:rPr smtClean="0"/>
              <a:t>Example Table Definition</a:t>
            </a:r>
            <a:endParaRPr lang="en-US" dirty="0"/>
          </a:p>
        </p:txBody>
      </p:sp>
      <p:sp>
        <p:nvSpPr>
          <p:cNvPr id="7" name="Rectangle 6"/>
          <p:cNvSpPr/>
          <p:nvPr/>
        </p:nvSpPr>
        <p:spPr bwMode="auto">
          <a:xfrm>
            <a:off x="533400" y="2286000"/>
            <a:ext cx="8223250" cy="4572000"/>
          </a:xfrm>
          <a:prstGeom prst="rect">
            <a:avLst/>
          </a:prstGeom>
          <a:solidFill>
            <a:srgbClr val="F8F8F8"/>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8" name="Text Placeholder 4"/>
          <p:cNvSpPr txBox="1">
            <a:spLocks/>
          </p:cNvSpPr>
          <p:nvPr/>
        </p:nvSpPr>
        <p:spPr>
          <a:xfrm>
            <a:off x="730250" y="2514600"/>
            <a:ext cx="8001000" cy="4343400"/>
          </a:xfrm>
          <a:prstGeom prst="rect">
            <a:avLst/>
          </a:prstGeom>
        </p:spPr>
        <p:txBody>
          <a:bodyPr vert="horz" wrap="square" lIns="0" tIns="0" rIns="0" bIns="0" rtlCol="0">
            <a:normAutofit fontScale="70000" lnSpcReduction="20000"/>
          </a:bodyPr>
          <a:lstStyle/>
          <a:p>
            <a:r>
              <a:rPr lang="en-US" sz="3200" dirty="0" smtClean="0">
                <a:solidFill>
                  <a:schemeClr val="bg1"/>
                </a:solidFill>
                <a:latin typeface="Consolas" pitchFamily="49" charset="0"/>
              </a:rPr>
              <a:t>[</a:t>
            </a:r>
            <a:r>
              <a:rPr lang="en-US" sz="3200" dirty="0" err="1" smtClean="0">
                <a:solidFill>
                  <a:srgbClr val="2B91AF"/>
                </a:solidFill>
                <a:latin typeface="Consolas" pitchFamily="49" charset="0"/>
              </a:rPr>
              <a:t>DataServiceKey</a:t>
            </a:r>
            <a:r>
              <a:rPr lang="en-US" sz="3200" dirty="0" smtClean="0">
                <a:solidFill>
                  <a:schemeClr val="bg1"/>
                </a:solidFill>
                <a:latin typeface="Consolas" pitchFamily="49" charset="0"/>
              </a:rPr>
              <a:t>(</a:t>
            </a:r>
            <a:r>
              <a:rPr lang="en-US" sz="3200" dirty="0" smtClean="0">
                <a:solidFill>
                  <a:srgbClr val="A31515"/>
                </a:solidFill>
                <a:latin typeface="Consolas" pitchFamily="49" charset="0"/>
              </a:rPr>
              <a:t>"</a:t>
            </a:r>
            <a:r>
              <a:rPr lang="en-US" sz="3200" dirty="0" err="1" smtClean="0">
                <a:solidFill>
                  <a:srgbClr val="A31515"/>
                </a:solidFill>
                <a:latin typeface="Consolas" pitchFamily="49" charset="0"/>
              </a:rPr>
              <a:t>PartitionKey</a:t>
            </a:r>
            <a:r>
              <a:rPr lang="en-US" sz="3200" dirty="0" smtClean="0">
                <a:solidFill>
                  <a:srgbClr val="A31515"/>
                </a:solidFill>
                <a:latin typeface="Consolas" pitchFamily="49" charset="0"/>
              </a:rPr>
              <a:t>"</a:t>
            </a:r>
            <a:r>
              <a:rPr lang="en-US" sz="3200" dirty="0" smtClean="0">
                <a:solidFill>
                  <a:schemeClr val="bg1"/>
                </a:solidFill>
                <a:latin typeface="Consolas" pitchFamily="49" charset="0"/>
              </a:rPr>
              <a:t>,</a:t>
            </a:r>
            <a:r>
              <a:rPr lang="en-US" sz="3200" dirty="0" smtClean="0">
                <a:solidFill>
                  <a:srgbClr val="A31515"/>
                </a:solidFill>
                <a:latin typeface="Consolas" pitchFamily="49" charset="0"/>
              </a:rPr>
              <a:t> "</a:t>
            </a:r>
            <a:r>
              <a:rPr lang="en-US" sz="3200" dirty="0" err="1" smtClean="0">
                <a:solidFill>
                  <a:srgbClr val="A31515"/>
                </a:solidFill>
                <a:latin typeface="Consolas" pitchFamily="49" charset="0"/>
              </a:rPr>
              <a:t>RowKey</a:t>
            </a:r>
            <a:r>
              <a:rPr lang="en-US" sz="3200" dirty="0" smtClean="0">
                <a:solidFill>
                  <a:srgbClr val="A31515"/>
                </a:solidFill>
                <a:latin typeface="Consolas" pitchFamily="49" charset="0"/>
              </a:rPr>
              <a:t>"</a:t>
            </a:r>
            <a:r>
              <a:rPr lang="en-US" sz="3200" dirty="0" smtClean="0">
                <a:solidFill>
                  <a:schemeClr val="bg1"/>
                </a:solidFill>
                <a:latin typeface="Consolas" pitchFamily="49" charset="0"/>
              </a:rPr>
              <a:t>)]</a:t>
            </a:r>
          </a:p>
          <a:p>
            <a:r>
              <a:rPr lang="en-US" sz="3200" dirty="0" smtClean="0">
                <a:solidFill>
                  <a:srgbClr val="0000FF"/>
                </a:solidFill>
                <a:latin typeface="Consolas" pitchFamily="49" charset="0"/>
              </a:rPr>
              <a:t>public class </a:t>
            </a:r>
            <a:r>
              <a:rPr lang="en-US" sz="3200" dirty="0" smtClean="0">
                <a:solidFill>
                  <a:srgbClr val="2B91AF"/>
                </a:solidFill>
                <a:latin typeface="Consolas" pitchFamily="49" charset="0"/>
              </a:rPr>
              <a:t>Customer</a:t>
            </a:r>
          </a:p>
          <a:p>
            <a:r>
              <a:rPr lang="en-US" sz="3200" dirty="0" smtClean="0">
                <a:solidFill>
                  <a:srgbClr val="2B91AF"/>
                </a:solidFill>
                <a:latin typeface="Consolas" pitchFamily="49" charset="0"/>
              </a:rPr>
              <a:t>{</a:t>
            </a:r>
          </a:p>
          <a:p>
            <a:r>
              <a:rPr lang="en-US" sz="3200" dirty="0" smtClean="0">
                <a:solidFill>
                  <a:srgbClr val="0000FF"/>
                </a:solidFill>
                <a:latin typeface="Consolas" pitchFamily="49" charset="0"/>
              </a:rPr>
              <a:t>    </a:t>
            </a:r>
            <a:r>
              <a:rPr lang="en-US" sz="3200" dirty="0" smtClean="0">
                <a:solidFill>
                  <a:srgbClr val="008000"/>
                </a:solidFill>
                <a:latin typeface="Consolas" pitchFamily="49" charset="0"/>
              </a:rPr>
              <a:t>// Partition key – Customer Last name</a:t>
            </a:r>
          </a:p>
          <a:p>
            <a:r>
              <a:rPr lang="en-US" sz="3200" dirty="0" smtClean="0">
                <a:solidFill>
                  <a:srgbClr val="2B91AF"/>
                </a:solidFill>
                <a:latin typeface="Consolas" pitchFamily="49" charset="0"/>
              </a:rPr>
              <a:t>    </a:t>
            </a:r>
            <a:r>
              <a:rPr lang="en-US" sz="3200" dirty="0" smtClean="0">
                <a:solidFill>
                  <a:srgbClr val="0000FF"/>
                </a:solidFill>
                <a:latin typeface="Consolas" pitchFamily="49" charset="0"/>
              </a:rPr>
              <a:t>public string </a:t>
            </a:r>
            <a:r>
              <a:rPr lang="en-US" sz="3200" dirty="0" err="1" smtClean="0">
                <a:solidFill>
                  <a:schemeClr val="bg1"/>
                </a:solidFill>
                <a:latin typeface="Consolas" pitchFamily="49" charset="0"/>
              </a:rPr>
              <a:t>PartitionKey</a:t>
            </a:r>
            <a:r>
              <a:rPr lang="en-US" sz="3200" dirty="0" smtClean="0">
                <a:solidFill>
                  <a:schemeClr val="bg1"/>
                </a:solidFill>
                <a:latin typeface="Consolas" pitchFamily="49" charset="0"/>
              </a:rPr>
              <a:t> { </a:t>
            </a:r>
            <a:r>
              <a:rPr lang="en-US" sz="3200" dirty="0" smtClean="0">
                <a:solidFill>
                  <a:srgbClr val="0000FF"/>
                </a:solidFill>
                <a:latin typeface="Consolas" pitchFamily="49" charset="0"/>
              </a:rPr>
              <a:t>get</a:t>
            </a:r>
            <a:r>
              <a:rPr lang="en-US" sz="3200" dirty="0" smtClean="0">
                <a:solidFill>
                  <a:schemeClr val="bg1"/>
                </a:solidFill>
                <a:latin typeface="Consolas" pitchFamily="49" charset="0"/>
              </a:rPr>
              <a:t>;</a:t>
            </a:r>
            <a:r>
              <a:rPr lang="en-US" sz="3200" dirty="0" smtClean="0">
                <a:solidFill>
                  <a:srgbClr val="0000FF"/>
                </a:solidFill>
                <a:latin typeface="Consolas" pitchFamily="49" charset="0"/>
              </a:rPr>
              <a:t> set</a:t>
            </a:r>
            <a:r>
              <a:rPr lang="en-US" sz="3200" dirty="0" smtClean="0">
                <a:solidFill>
                  <a:schemeClr val="bg1"/>
                </a:solidFill>
                <a:latin typeface="Consolas" pitchFamily="49" charset="0"/>
              </a:rPr>
              <a:t>;</a:t>
            </a:r>
            <a:r>
              <a:rPr lang="en-US" sz="3200" dirty="0" smtClean="0">
                <a:solidFill>
                  <a:srgbClr val="0000FF"/>
                </a:solidFill>
                <a:latin typeface="Consolas" pitchFamily="49" charset="0"/>
              </a:rPr>
              <a:t> </a:t>
            </a:r>
            <a:r>
              <a:rPr lang="en-US" sz="3200" dirty="0" smtClean="0">
                <a:solidFill>
                  <a:schemeClr val="bg1"/>
                </a:solidFill>
                <a:latin typeface="Consolas" pitchFamily="49" charset="0"/>
              </a:rPr>
              <a:t>}</a:t>
            </a:r>
          </a:p>
          <a:p>
            <a:endParaRPr lang="en-US" sz="3200" dirty="0" smtClean="0">
              <a:solidFill>
                <a:srgbClr val="0000FF"/>
              </a:solidFill>
              <a:latin typeface="Consolas" pitchFamily="49" charset="0"/>
            </a:endParaRPr>
          </a:p>
          <a:p>
            <a:r>
              <a:rPr lang="en-US" sz="3200" dirty="0" smtClean="0">
                <a:solidFill>
                  <a:srgbClr val="008000"/>
                </a:solidFill>
                <a:latin typeface="Consolas" pitchFamily="49" charset="0"/>
              </a:rPr>
              <a:t>    // Row Key – Customer First name</a:t>
            </a:r>
          </a:p>
          <a:p>
            <a:r>
              <a:rPr lang="en-US" sz="3200" dirty="0" smtClean="0">
                <a:solidFill>
                  <a:srgbClr val="0000FF"/>
                </a:solidFill>
                <a:latin typeface="Consolas" pitchFamily="49" charset="0"/>
              </a:rPr>
              <a:t>    public string </a:t>
            </a:r>
            <a:r>
              <a:rPr lang="en-US" sz="3200" dirty="0" err="1" smtClean="0">
                <a:solidFill>
                  <a:schemeClr val="bg1"/>
                </a:solidFill>
                <a:latin typeface="Consolas" pitchFamily="49" charset="0"/>
              </a:rPr>
              <a:t>RowKey</a:t>
            </a:r>
            <a:r>
              <a:rPr lang="en-US" sz="3200" dirty="0" smtClean="0">
                <a:solidFill>
                  <a:schemeClr val="bg1"/>
                </a:solidFill>
                <a:latin typeface="Consolas" pitchFamily="49" charset="0"/>
              </a:rPr>
              <a:t> { </a:t>
            </a:r>
            <a:r>
              <a:rPr lang="en-US" sz="3200" dirty="0" smtClean="0">
                <a:solidFill>
                  <a:srgbClr val="0000FF"/>
                </a:solidFill>
                <a:latin typeface="Consolas" pitchFamily="49" charset="0"/>
              </a:rPr>
              <a:t>get</a:t>
            </a:r>
            <a:r>
              <a:rPr lang="en-US" sz="3200" dirty="0" smtClean="0">
                <a:solidFill>
                  <a:schemeClr val="bg1"/>
                </a:solidFill>
                <a:latin typeface="Consolas" pitchFamily="49" charset="0"/>
              </a:rPr>
              <a:t>;</a:t>
            </a:r>
            <a:r>
              <a:rPr lang="en-US" sz="3200" dirty="0" smtClean="0">
                <a:solidFill>
                  <a:srgbClr val="0000FF"/>
                </a:solidFill>
                <a:latin typeface="Consolas" pitchFamily="49" charset="0"/>
              </a:rPr>
              <a:t> set</a:t>
            </a:r>
            <a:r>
              <a:rPr lang="en-US" sz="3200" dirty="0" smtClean="0">
                <a:solidFill>
                  <a:schemeClr val="bg1"/>
                </a:solidFill>
                <a:latin typeface="Consolas" pitchFamily="49" charset="0"/>
              </a:rPr>
              <a:t>;</a:t>
            </a:r>
            <a:r>
              <a:rPr lang="en-US" sz="3200" dirty="0" smtClean="0">
                <a:solidFill>
                  <a:srgbClr val="0000FF"/>
                </a:solidFill>
                <a:latin typeface="Consolas" pitchFamily="49" charset="0"/>
              </a:rPr>
              <a:t> </a:t>
            </a:r>
            <a:r>
              <a:rPr lang="en-US" sz="3200" dirty="0" smtClean="0">
                <a:solidFill>
                  <a:schemeClr val="bg1"/>
                </a:solidFill>
                <a:latin typeface="Consolas" pitchFamily="49" charset="0"/>
              </a:rPr>
              <a:t>}</a:t>
            </a:r>
            <a:endParaRPr lang="en-US" sz="3200" dirty="0" smtClean="0">
              <a:solidFill>
                <a:srgbClr val="0000FF"/>
              </a:solidFill>
              <a:latin typeface="Consolas" pitchFamily="49" charset="0"/>
            </a:endParaRPr>
          </a:p>
          <a:p>
            <a:endParaRPr lang="en-US" sz="3200" dirty="0" smtClean="0">
              <a:solidFill>
                <a:srgbClr val="008000"/>
              </a:solidFill>
              <a:latin typeface="Consolas" pitchFamily="49" charset="0"/>
            </a:endParaRPr>
          </a:p>
          <a:p>
            <a:r>
              <a:rPr lang="en-US" sz="3200" dirty="0" smtClean="0">
                <a:solidFill>
                  <a:srgbClr val="008000"/>
                </a:solidFill>
                <a:latin typeface="Consolas" pitchFamily="49" charset="0"/>
              </a:rPr>
              <a:t>    // User defined properties here</a:t>
            </a:r>
          </a:p>
          <a:p>
            <a:r>
              <a:rPr lang="en-US" sz="3200" dirty="0" smtClean="0">
                <a:solidFill>
                  <a:srgbClr val="008000"/>
                </a:solidFill>
                <a:latin typeface="Consolas" pitchFamily="49" charset="0"/>
              </a:rPr>
              <a:t>    </a:t>
            </a:r>
            <a:r>
              <a:rPr lang="en-US" sz="3200" dirty="0" smtClean="0">
                <a:solidFill>
                  <a:srgbClr val="0000FF"/>
                </a:solidFill>
                <a:latin typeface="Consolas" pitchFamily="49" charset="0"/>
              </a:rPr>
              <a:t>public </a:t>
            </a:r>
            <a:r>
              <a:rPr lang="en-US" sz="3200" dirty="0" err="1" smtClean="0">
                <a:solidFill>
                  <a:srgbClr val="0000FF"/>
                </a:solidFill>
                <a:latin typeface="Consolas" pitchFamily="49" charset="0"/>
              </a:rPr>
              <a:t>DateTime</a:t>
            </a:r>
            <a:r>
              <a:rPr lang="en-US" sz="3200" dirty="0" smtClean="0">
                <a:solidFill>
                  <a:srgbClr val="0000FF"/>
                </a:solidFill>
                <a:latin typeface="Consolas" pitchFamily="49" charset="0"/>
              </a:rPr>
              <a:t> </a:t>
            </a:r>
            <a:r>
              <a:rPr lang="en-US" sz="3200" dirty="0" err="1" smtClean="0">
                <a:solidFill>
                  <a:schemeClr val="bg1"/>
                </a:solidFill>
                <a:latin typeface="Consolas" pitchFamily="49" charset="0"/>
              </a:rPr>
              <a:t>CustomerSince</a:t>
            </a:r>
            <a:r>
              <a:rPr lang="en-US" sz="3200" dirty="0" smtClean="0">
                <a:solidFill>
                  <a:schemeClr val="bg1"/>
                </a:solidFill>
                <a:latin typeface="Consolas" pitchFamily="49" charset="0"/>
              </a:rPr>
              <a:t> {</a:t>
            </a:r>
            <a:r>
              <a:rPr lang="en-US" sz="3200" dirty="0" smtClean="0">
                <a:solidFill>
                  <a:srgbClr val="0000FF"/>
                </a:solidFill>
                <a:latin typeface="Consolas" pitchFamily="49" charset="0"/>
              </a:rPr>
              <a:t> get</a:t>
            </a:r>
            <a:r>
              <a:rPr lang="en-US" sz="3200" dirty="0" smtClean="0">
                <a:solidFill>
                  <a:schemeClr val="bg1"/>
                </a:solidFill>
                <a:latin typeface="Consolas" pitchFamily="49" charset="0"/>
              </a:rPr>
              <a:t>;</a:t>
            </a:r>
            <a:r>
              <a:rPr lang="en-US" sz="3200" dirty="0" smtClean="0">
                <a:solidFill>
                  <a:srgbClr val="0000FF"/>
                </a:solidFill>
                <a:latin typeface="Consolas" pitchFamily="49" charset="0"/>
              </a:rPr>
              <a:t> set</a:t>
            </a:r>
            <a:r>
              <a:rPr lang="en-US" sz="3200" dirty="0" smtClean="0">
                <a:solidFill>
                  <a:schemeClr val="bg1"/>
                </a:solidFill>
                <a:latin typeface="Consolas" pitchFamily="49" charset="0"/>
              </a:rPr>
              <a:t>; }</a:t>
            </a:r>
          </a:p>
          <a:p>
            <a:endParaRPr lang="en-US" sz="3200" dirty="0" smtClean="0">
              <a:solidFill>
                <a:srgbClr val="0000FF"/>
              </a:solidFill>
              <a:latin typeface="Consolas" pitchFamily="49" charset="0"/>
            </a:endParaRPr>
          </a:p>
          <a:p>
            <a:r>
              <a:rPr lang="en-US" sz="3200" dirty="0" smtClean="0">
                <a:solidFill>
                  <a:srgbClr val="0000FF"/>
                </a:solidFill>
                <a:latin typeface="Consolas" pitchFamily="49" charset="0"/>
              </a:rPr>
              <a:t>    public double </a:t>
            </a:r>
            <a:r>
              <a:rPr lang="en-US" sz="3200" dirty="0" smtClean="0">
                <a:solidFill>
                  <a:schemeClr val="bg1"/>
                </a:solidFill>
                <a:latin typeface="Consolas" pitchFamily="49" charset="0"/>
              </a:rPr>
              <a:t>Rating</a:t>
            </a:r>
            <a:r>
              <a:rPr lang="en-US" sz="3200" dirty="0" smtClean="0">
                <a:solidFill>
                  <a:srgbClr val="0000FF"/>
                </a:solidFill>
                <a:latin typeface="Consolas" pitchFamily="49" charset="0"/>
              </a:rPr>
              <a:t> </a:t>
            </a:r>
            <a:r>
              <a:rPr lang="en-US" sz="3200" dirty="0" smtClean="0">
                <a:solidFill>
                  <a:schemeClr val="bg1"/>
                </a:solidFill>
                <a:latin typeface="Consolas" pitchFamily="49" charset="0"/>
              </a:rPr>
              <a:t>{</a:t>
            </a:r>
            <a:r>
              <a:rPr lang="en-US" sz="3200" dirty="0" smtClean="0">
                <a:solidFill>
                  <a:srgbClr val="0000FF"/>
                </a:solidFill>
                <a:latin typeface="Consolas" pitchFamily="49" charset="0"/>
              </a:rPr>
              <a:t> get</a:t>
            </a:r>
            <a:r>
              <a:rPr lang="en-US" sz="3200" dirty="0" smtClean="0">
                <a:solidFill>
                  <a:schemeClr val="bg1"/>
                </a:solidFill>
                <a:latin typeface="Consolas" pitchFamily="49" charset="0"/>
              </a:rPr>
              <a:t>;</a:t>
            </a:r>
            <a:r>
              <a:rPr lang="en-US" sz="3200" dirty="0" smtClean="0">
                <a:solidFill>
                  <a:srgbClr val="0000FF"/>
                </a:solidFill>
                <a:latin typeface="Consolas" pitchFamily="49" charset="0"/>
              </a:rPr>
              <a:t> set</a:t>
            </a:r>
            <a:r>
              <a:rPr lang="en-US" sz="3200" dirty="0" smtClean="0">
                <a:solidFill>
                  <a:schemeClr val="bg1"/>
                </a:solidFill>
                <a:latin typeface="Consolas" pitchFamily="49" charset="0"/>
              </a:rPr>
              <a:t>; }</a:t>
            </a:r>
          </a:p>
          <a:p>
            <a:endParaRPr lang="en-US" sz="3200" dirty="0" smtClean="0">
              <a:solidFill>
                <a:schemeClr val="bg1"/>
              </a:solidFill>
              <a:latin typeface="Consolas" pitchFamily="49" charset="0"/>
            </a:endParaRPr>
          </a:p>
          <a:p>
            <a:r>
              <a:rPr lang="en-US" sz="3200" dirty="0" smtClean="0">
                <a:solidFill>
                  <a:srgbClr val="008000"/>
                </a:solidFill>
                <a:latin typeface="Consolas" pitchFamily="49" charset="0"/>
              </a:rPr>
              <a:t>    </a:t>
            </a:r>
            <a:r>
              <a:rPr lang="en-US" sz="3200" dirty="0" smtClean="0">
                <a:solidFill>
                  <a:srgbClr val="0000FF"/>
                </a:solidFill>
                <a:latin typeface="Consolas" pitchFamily="49" charset="0"/>
              </a:rPr>
              <a:t>public string </a:t>
            </a:r>
            <a:r>
              <a:rPr lang="en-US" sz="3200" dirty="0" smtClean="0">
                <a:solidFill>
                  <a:schemeClr val="bg1"/>
                </a:solidFill>
                <a:latin typeface="Consolas" pitchFamily="49" charset="0"/>
              </a:rPr>
              <a:t>Occupation {</a:t>
            </a:r>
            <a:r>
              <a:rPr lang="en-US" sz="3200" dirty="0" smtClean="0">
                <a:solidFill>
                  <a:srgbClr val="0000FF"/>
                </a:solidFill>
                <a:latin typeface="Consolas" pitchFamily="49" charset="0"/>
              </a:rPr>
              <a:t> get</a:t>
            </a:r>
            <a:r>
              <a:rPr lang="en-US" sz="3200" dirty="0" smtClean="0">
                <a:solidFill>
                  <a:schemeClr val="bg1"/>
                </a:solidFill>
                <a:latin typeface="Consolas" pitchFamily="49" charset="0"/>
              </a:rPr>
              <a:t>;</a:t>
            </a:r>
            <a:r>
              <a:rPr lang="en-US" sz="3200" dirty="0" smtClean="0">
                <a:solidFill>
                  <a:srgbClr val="0000FF"/>
                </a:solidFill>
                <a:latin typeface="Consolas" pitchFamily="49" charset="0"/>
              </a:rPr>
              <a:t> set</a:t>
            </a:r>
            <a:r>
              <a:rPr lang="en-US" sz="3200" dirty="0" smtClean="0">
                <a:solidFill>
                  <a:schemeClr val="bg1"/>
                </a:solidFill>
                <a:latin typeface="Consolas" pitchFamily="49" charset="0"/>
              </a:rPr>
              <a:t>; }</a:t>
            </a:r>
          </a:p>
          <a:p>
            <a:r>
              <a:rPr lang="en-US" sz="3200" dirty="0" smtClean="0">
                <a:solidFill>
                  <a:srgbClr val="0000FF"/>
                </a:solidFill>
                <a:latin typeface="Consolas" pitchFamily="49" charset="0"/>
              </a:rPr>
              <a:t>}</a:t>
            </a:r>
            <a:endParaRPr lang="en-US" sz="3200" dirty="0" smtClean="0">
              <a:solidFill>
                <a:srgbClr val="FFFFFF"/>
              </a:solidFill>
              <a:latin typeface="Consolas" pitchFamily="49" charset="0"/>
            </a:endParaRPr>
          </a:p>
        </p:txBody>
      </p:sp>
      <p:sp>
        <p:nvSpPr>
          <p:cNvPr id="6" name="Rectangle 5"/>
          <p:cNvSpPr/>
          <p:nvPr/>
        </p:nvSpPr>
        <p:spPr bwMode="auto">
          <a:xfrm>
            <a:off x="533400" y="2743200"/>
            <a:ext cx="7620000" cy="381000"/>
          </a:xfrm>
          <a:prstGeom prst="rect">
            <a:avLst/>
          </a:prstGeom>
          <a:noFill/>
          <a:ln w="2540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9" name="Rectangle 8"/>
          <p:cNvSpPr/>
          <p:nvPr/>
        </p:nvSpPr>
        <p:spPr bwMode="auto">
          <a:xfrm>
            <a:off x="533400" y="2438400"/>
            <a:ext cx="7620000" cy="381000"/>
          </a:xfrm>
          <a:prstGeom prst="rect">
            <a:avLst/>
          </a:prstGeom>
          <a:noFill/>
          <a:ln w="2540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0" name="Rectangle 9"/>
          <p:cNvSpPr/>
          <p:nvPr/>
        </p:nvSpPr>
        <p:spPr bwMode="auto">
          <a:xfrm>
            <a:off x="762000" y="3276600"/>
            <a:ext cx="7620000" cy="1524000"/>
          </a:xfrm>
          <a:prstGeom prst="rect">
            <a:avLst/>
          </a:prstGeom>
          <a:noFill/>
          <a:ln w="2540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1" name="Rectangle 10"/>
          <p:cNvSpPr/>
          <p:nvPr/>
        </p:nvSpPr>
        <p:spPr bwMode="auto">
          <a:xfrm>
            <a:off x="762000" y="4876800"/>
            <a:ext cx="7620000" cy="1676400"/>
          </a:xfrm>
          <a:prstGeom prst="rect">
            <a:avLst/>
          </a:prstGeom>
          <a:noFill/>
          <a:ln w="2540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0" grpId="0" animBg="1"/>
      <p:bldP spid="10" grpId="1" animBg="1"/>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Customers </a:t>
            </a:r>
            <a:r>
              <a:rPr smtClean="0"/>
              <a:t>Table</a:t>
            </a:r>
            <a:endParaRPr lang="en-US" dirty="0"/>
          </a:p>
        </p:txBody>
      </p:sp>
      <p:sp>
        <p:nvSpPr>
          <p:cNvPr id="3" name="Content Placeholder 2"/>
          <p:cNvSpPr>
            <a:spLocks noGrp="1"/>
          </p:cNvSpPr>
          <p:nvPr>
            <p:ph idx="1"/>
          </p:nvPr>
        </p:nvSpPr>
        <p:spPr>
          <a:xfrm>
            <a:off x="721106" y="1411288"/>
            <a:ext cx="7681532" cy="1066801"/>
          </a:xfrm>
        </p:spPr>
        <p:txBody>
          <a:bodyPr>
            <a:normAutofit fontScale="85000" lnSpcReduction="10000"/>
          </a:bodyPr>
          <a:lstStyle/>
          <a:p>
            <a:r>
              <a:rPr lang="en-US" dirty="0" smtClean="0"/>
              <a:t>Every Account has a master table called </a:t>
            </a:r>
            <a:r>
              <a:rPr lang="en-US" dirty="0" smtClean="0">
                <a:solidFill>
                  <a:srgbClr val="FFFF00"/>
                </a:solidFill>
              </a:rPr>
              <a:t>“Tables”</a:t>
            </a:r>
          </a:p>
          <a:p>
            <a:pPr lvl="1"/>
            <a:r>
              <a:rPr lang="en-US" dirty="0" smtClean="0"/>
              <a:t>It is used to keep track of the tables in your account</a:t>
            </a:r>
            <a:endParaRPr lang="en-US" dirty="0" smtClean="0">
              <a:solidFill>
                <a:srgbClr val="FFFF00"/>
              </a:solidFill>
            </a:endParaRPr>
          </a:p>
          <a:p>
            <a:pPr lvl="1"/>
            <a:r>
              <a:rPr lang="en-US" dirty="0" smtClean="0"/>
              <a:t>To use a table it has to be inserted into </a:t>
            </a:r>
            <a:r>
              <a:rPr lang="en-US" dirty="0" smtClean="0">
                <a:solidFill>
                  <a:srgbClr val="FFFF00"/>
                </a:solidFill>
              </a:rPr>
              <a:t>“Tables”</a:t>
            </a:r>
            <a:endParaRPr lang="en-US" dirty="0">
              <a:solidFill>
                <a:srgbClr val="FFFF00"/>
              </a:solidFill>
            </a:endParaRPr>
          </a:p>
        </p:txBody>
      </p:sp>
      <p:sp>
        <p:nvSpPr>
          <p:cNvPr id="8" name="Rectangle 7"/>
          <p:cNvSpPr/>
          <p:nvPr/>
        </p:nvSpPr>
        <p:spPr bwMode="auto">
          <a:xfrm>
            <a:off x="533400" y="2514600"/>
            <a:ext cx="8223250" cy="1600200"/>
          </a:xfrm>
          <a:prstGeom prst="rect">
            <a:avLst/>
          </a:prstGeom>
          <a:solidFill>
            <a:srgbClr val="F8F8F8"/>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2" name="Text Placeholder 4"/>
          <p:cNvSpPr txBox="1">
            <a:spLocks/>
          </p:cNvSpPr>
          <p:nvPr/>
        </p:nvSpPr>
        <p:spPr>
          <a:xfrm>
            <a:off x="730250" y="2590800"/>
            <a:ext cx="8108950" cy="2057400"/>
          </a:xfrm>
          <a:prstGeom prst="rect">
            <a:avLst/>
          </a:prstGeom>
        </p:spPr>
        <p:txBody>
          <a:bodyPr vert="horz" wrap="square" lIns="0" tIns="0" rIns="0" bIns="0" rtlCol="0">
            <a:noAutofit/>
          </a:bodyPr>
          <a:lstStyle/>
          <a:p>
            <a:r>
              <a:rPr lang="en-US" dirty="0" smtClean="0">
                <a:solidFill>
                  <a:schemeClr val="bg1"/>
                </a:solidFill>
                <a:latin typeface="Consolas" pitchFamily="49" charset="0"/>
              </a:rPr>
              <a:t>[</a:t>
            </a:r>
            <a:r>
              <a:rPr lang="en-US" dirty="0" err="1" smtClean="0">
                <a:solidFill>
                  <a:srgbClr val="2B91AF"/>
                </a:solidFill>
                <a:latin typeface="Consolas" pitchFamily="49" charset="0"/>
              </a:rPr>
              <a:t>DataServiceKey</a:t>
            </a:r>
            <a:r>
              <a:rPr lang="en-US" dirty="0" smtClean="0">
                <a:solidFill>
                  <a:schemeClr val="bg1"/>
                </a:solidFill>
                <a:latin typeface="Consolas" pitchFamily="49" charset="0"/>
              </a:rPr>
              <a:t>(</a:t>
            </a:r>
            <a:r>
              <a:rPr lang="en-US" dirty="0" smtClean="0">
                <a:solidFill>
                  <a:srgbClr val="A31515"/>
                </a:solidFill>
                <a:latin typeface="Consolas" pitchFamily="49" charset="0"/>
              </a:rPr>
              <a:t>"</a:t>
            </a:r>
            <a:r>
              <a:rPr lang="en-US" dirty="0" err="1" smtClean="0">
                <a:solidFill>
                  <a:srgbClr val="A31515"/>
                </a:solidFill>
                <a:latin typeface="Consolas" pitchFamily="49" charset="0"/>
              </a:rPr>
              <a:t>TableName</a:t>
            </a:r>
            <a:r>
              <a:rPr lang="en-US" dirty="0" smtClean="0">
                <a:solidFill>
                  <a:srgbClr val="A31515"/>
                </a:solidFill>
                <a:latin typeface="Consolas" pitchFamily="49" charset="0"/>
              </a:rPr>
              <a:t>"</a:t>
            </a:r>
            <a:r>
              <a:rPr lang="en-US" dirty="0" smtClean="0">
                <a:solidFill>
                  <a:schemeClr val="bg1"/>
                </a:solidFill>
                <a:latin typeface="Consolas" pitchFamily="49" charset="0"/>
              </a:rPr>
              <a:t>)]</a:t>
            </a:r>
          </a:p>
          <a:p>
            <a:r>
              <a:rPr lang="en-US" dirty="0" smtClean="0">
                <a:solidFill>
                  <a:srgbClr val="0000FF"/>
                </a:solidFill>
                <a:latin typeface="Consolas" pitchFamily="49" charset="0"/>
              </a:rPr>
              <a:t>public class </a:t>
            </a:r>
            <a:r>
              <a:rPr lang="en-US" dirty="0" err="1" smtClean="0">
                <a:solidFill>
                  <a:srgbClr val="2B91AF"/>
                </a:solidFill>
                <a:latin typeface="Consolas" pitchFamily="49" charset="0"/>
              </a:rPr>
              <a:t>TableStorageTable</a:t>
            </a:r>
            <a:endParaRPr lang="en-US" dirty="0" smtClean="0">
              <a:solidFill>
                <a:srgbClr val="2B91AF"/>
              </a:solidFill>
              <a:latin typeface="Consolas" pitchFamily="49" charset="0"/>
            </a:endParaRPr>
          </a:p>
          <a:p>
            <a:r>
              <a:rPr lang="en-US" dirty="0" smtClean="0">
                <a:solidFill>
                  <a:schemeClr val="bg1"/>
                </a:solidFill>
                <a:latin typeface="Consolas" pitchFamily="49" charset="0"/>
              </a:rPr>
              <a:t>{</a:t>
            </a:r>
          </a:p>
          <a:p>
            <a:r>
              <a:rPr lang="en-US" dirty="0" smtClean="0">
                <a:solidFill>
                  <a:srgbClr val="0000FF"/>
                </a:solidFill>
                <a:latin typeface="Consolas" pitchFamily="49" charset="0"/>
              </a:rPr>
              <a:t>    public string </a:t>
            </a:r>
            <a:r>
              <a:rPr lang="en-US" dirty="0" err="1" smtClean="0">
                <a:solidFill>
                  <a:schemeClr val="bg1"/>
                </a:solidFill>
                <a:latin typeface="Consolas" pitchFamily="49" charset="0"/>
              </a:rPr>
              <a:t>TableName</a:t>
            </a:r>
            <a:r>
              <a:rPr lang="en-US" dirty="0" smtClean="0">
                <a:solidFill>
                  <a:schemeClr val="bg1"/>
                </a:solidFill>
                <a:latin typeface="Consolas" pitchFamily="49" charset="0"/>
              </a:rPr>
              <a:t> {</a:t>
            </a:r>
            <a:r>
              <a:rPr lang="en-US" dirty="0" smtClean="0">
                <a:solidFill>
                  <a:srgbClr val="0000FF"/>
                </a:solidFill>
                <a:latin typeface="Consolas" pitchFamily="49" charset="0"/>
              </a:rPr>
              <a:t> get</a:t>
            </a:r>
            <a:r>
              <a:rPr lang="en-US" dirty="0" smtClean="0">
                <a:solidFill>
                  <a:schemeClr val="bg1"/>
                </a:solidFill>
                <a:latin typeface="Consolas" pitchFamily="49" charset="0"/>
              </a:rPr>
              <a:t>;</a:t>
            </a:r>
            <a:r>
              <a:rPr lang="en-US" dirty="0" smtClean="0">
                <a:solidFill>
                  <a:srgbClr val="0000FF"/>
                </a:solidFill>
                <a:latin typeface="Consolas" pitchFamily="49" charset="0"/>
              </a:rPr>
              <a:t> set</a:t>
            </a:r>
            <a:r>
              <a:rPr lang="en-US" dirty="0" smtClean="0">
                <a:solidFill>
                  <a:schemeClr val="bg1"/>
                </a:solidFill>
                <a:latin typeface="Consolas" pitchFamily="49" charset="0"/>
              </a:rPr>
              <a:t>; }</a:t>
            </a:r>
          </a:p>
          <a:p>
            <a:r>
              <a:rPr lang="en-US" dirty="0" smtClean="0">
                <a:solidFill>
                  <a:schemeClr val="bg1"/>
                </a:solidFill>
                <a:latin typeface="Consolas" pitchFamily="49" charset="0"/>
              </a:rPr>
              <a:t>}</a:t>
            </a:r>
          </a:p>
          <a:p>
            <a:endParaRPr lang="en-US" dirty="0" smtClean="0">
              <a:solidFill>
                <a:srgbClr val="000066"/>
              </a:solidFill>
              <a:latin typeface="Consolas" pitchFamily="49" charset="0"/>
              <a:ea typeface="Times New Roman" pitchFamily="18" charset="0"/>
              <a:cs typeface="Courier New" pitchFamily="49" charset="0"/>
            </a:endParaRPr>
          </a:p>
        </p:txBody>
      </p:sp>
      <p:grpSp>
        <p:nvGrpSpPr>
          <p:cNvPr id="4" name="Group 10"/>
          <p:cNvGrpSpPr/>
          <p:nvPr/>
        </p:nvGrpSpPr>
        <p:grpSpPr>
          <a:xfrm>
            <a:off x="533400" y="5334000"/>
            <a:ext cx="8223250" cy="1752600"/>
            <a:chOff x="533400" y="5410200"/>
            <a:chExt cx="8223250" cy="1219200"/>
          </a:xfrm>
        </p:grpSpPr>
        <p:sp>
          <p:nvSpPr>
            <p:cNvPr id="9" name="Rectangle 8"/>
            <p:cNvSpPr/>
            <p:nvPr/>
          </p:nvSpPr>
          <p:spPr bwMode="auto">
            <a:xfrm>
              <a:off x="533400" y="5410200"/>
              <a:ext cx="8223250" cy="990600"/>
            </a:xfrm>
            <a:prstGeom prst="rect">
              <a:avLst/>
            </a:prstGeom>
            <a:solidFill>
              <a:srgbClr val="F8F8F8"/>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3" name="Text Placeholder 4"/>
            <p:cNvSpPr txBox="1">
              <a:spLocks/>
            </p:cNvSpPr>
            <p:nvPr/>
          </p:nvSpPr>
          <p:spPr>
            <a:xfrm>
              <a:off x="730250" y="5486400"/>
              <a:ext cx="8026400" cy="1143000"/>
            </a:xfrm>
            <a:prstGeom prst="rect">
              <a:avLst/>
            </a:prstGeom>
          </p:spPr>
          <p:txBody>
            <a:bodyPr vert="horz" wrap="square" lIns="0" tIns="0" rIns="0" bIns="0" rtlCol="0">
              <a:noAutofit/>
            </a:bodyPr>
            <a:lstStyle/>
            <a:p>
              <a:r>
                <a:rPr lang="en-US" dirty="0" err="1" smtClean="0">
                  <a:solidFill>
                    <a:srgbClr val="2B91AF"/>
                  </a:solidFill>
                  <a:latin typeface="Consolas" pitchFamily="49" charset="0"/>
                </a:rPr>
                <a:t>TableStorageTable</a:t>
              </a:r>
              <a:r>
                <a:rPr lang="en-US" dirty="0" smtClean="0">
                  <a:solidFill>
                    <a:srgbClr val="2B91AF"/>
                  </a:solidFill>
                  <a:latin typeface="Consolas" pitchFamily="49" charset="0"/>
                </a:rPr>
                <a:t> </a:t>
              </a:r>
              <a:r>
                <a:rPr lang="en-US" dirty="0" smtClean="0">
                  <a:solidFill>
                    <a:schemeClr val="bg1"/>
                  </a:solidFill>
                  <a:latin typeface="Consolas" pitchFamily="49" charset="0"/>
                  <a:ea typeface="Times New Roman" pitchFamily="18" charset="0"/>
                  <a:cs typeface="Courier New" pitchFamily="49" charset="0"/>
                </a:rPr>
                <a:t>table</a:t>
              </a:r>
              <a:r>
                <a:rPr lang="en-US" dirty="0" smtClean="0">
                  <a:solidFill>
                    <a:srgbClr val="000066"/>
                  </a:solidFill>
                  <a:latin typeface="Consolas" pitchFamily="49" charset="0"/>
                  <a:ea typeface="Times New Roman" pitchFamily="18" charset="0"/>
                  <a:cs typeface="Courier New" pitchFamily="49" charset="0"/>
                </a:rPr>
                <a:t> = </a:t>
              </a:r>
              <a:r>
                <a:rPr lang="en-US" dirty="0" smtClean="0">
                  <a:solidFill>
                    <a:srgbClr val="0000FF"/>
                  </a:solidFill>
                  <a:latin typeface="Consolas" pitchFamily="49" charset="0"/>
                </a:rPr>
                <a:t>new </a:t>
              </a:r>
              <a:r>
                <a:rPr lang="en-US" dirty="0" err="1" smtClean="0">
                  <a:solidFill>
                    <a:srgbClr val="2B91AF"/>
                  </a:solidFill>
                  <a:latin typeface="Consolas" pitchFamily="49" charset="0"/>
                </a:rPr>
                <a:t>TableStorageTable</a:t>
              </a:r>
              <a:r>
                <a:rPr lang="en-US" dirty="0" smtClean="0">
                  <a:solidFill>
                    <a:schemeClr val="bg1"/>
                  </a:solidFill>
                  <a:latin typeface="Consolas" pitchFamily="49" charset="0"/>
                </a:rPr>
                <a:t>(</a:t>
              </a:r>
              <a:r>
                <a:rPr lang="en-US" dirty="0" smtClean="0">
                  <a:solidFill>
                    <a:srgbClr val="A31515"/>
                  </a:solidFill>
                  <a:latin typeface="Consolas" pitchFamily="49" charset="0"/>
                </a:rPr>
                <a:t>"Customers"</a:t>
              </a:r>
              <a:r>
                <a:rPr lang="en-US" dirty="0" smtClean="0">
                  <a:solidFill>
                    <a:schemeClr val="bg1"/>
                  </a:solidFill>
                  <a:latin typeface="Consolas" pitchFamily="49" charset="0"/>
                </a:rPr>
                <a:t>)</a:t>
              </a:r>
              <a:r>
                <a:rPr lang="en-US" dirty="0" smtClean="0">
                  <a:solidFill>
                    <a:srgbClr val="000066"/>
                  </a:solidFill>
                  <a:latin typeface="Consolas" pitchFamily="49" charset="0"/>
                  <a:ea typeface="Times New Roman" pitchFamily="18" charset="0"/>
                  <a:cs typeface="Courier New" pitchFamily="49" charset="0"/>
                </a:rPr>
                <a:t>;</a:t>
              </a:r>
              <a:r>
                <a:rPr lang="en-US" dirty="0" smtClean="0">
                  <a:solidFill>
                    <a:schemeClr val="bg1"/>
                  </a:solidFill>
                  <a:latin typeface="Consolas" pitchFamily="49" charset="0"/>
                </a:rPr>
                <a:t>    </a:t>
              </a:r>
            </a:p>
            <a:p>
              <a:endParaRPr lang="en-US" dirty="0" smtClean="0">
                <a:solidFill>
                  <a:schemeClr val="bg1"/>
                </a:solidFill>
                <a:latin typeface="Consolas" pitchFamily="49" charset="0"/>
                <a:cs typeface="Courier New" pitchFamily="49" charset="0"/>
              </a:endParaRPr>
            </a:p>
            <a:p>
              <a:r>
                <a:rPr lang="en-US" dirty="0" err="1" smtClean="0">
                  <a:solidFill>
                    <a:schemeClr val="bg1"/>
                  </a:solidFill>
                  <a:latin typeface="Consolas" pitchFamily="49" charset="0"/>
                  <a:cs typeface="Courier New" pitchFamily="49" charset="0"/>
                </a:rPr>
                <a:t>context.AddObject</a:t>
              </a:r>
              <a:r>
                <a:rPr lang="en-US" dirty="0" smtClean="0">
                  <a:solidFill>
                    <a:schemeClr val="bg1"/>
                  </a:solidFill>
                  <a:latin typeface="Consolas" pitchFamily="49" charset="0"/>
                </a:rPr>
                <a:t>(</a:t>
              </a:r>
              <a:r>
                <a:rPr lang="en-US" dirty="0" smtClean="0">
                  <a:solidFill>
                    <a:srgbClr val="A31515"/>
                  </a:solidFill>
                  <a:latin typeface="Consolas" pitchFamily="49" charset="0"/>
                </a:rPr>
                <a:t>"Tables"</a:t>
              </a:r>
              <a:r>
                <a:rPr lang="en-US" dirty="0" smtClean="0">
                  <a:solidFill>
                    <a:schemeClr val="bg1"/>
                  </a:solidFill>
                  <a:latin typeface="Consolas" pitchFamily="49" charset="0"/>
                  <a:cs typeface="Courier New" pitchFamily="49" charset="0"/>
                </a:rPr>
                <a:t>, table);</a:t>
              </a:r>
            </a:p>
            <a:p>
              <a:r>
                <a:rPr lang="en-US" dirty="0" err="1" smtClean="0">
                  <a:solidFill>
                    <a:srgbClr val="2B91AF"/>
                  </a:solidFill>
                  <a:latin typeface="Consolas" pitchFamily="49" charset="0"/>
                </a:rPr>
                <a:t>DataServiceResponse</a:t>
              </a:r>
              <a:r>
                <a:rPr lang="en-US" dirty="0" smtClean="0">
                  <a:solidFill>
                    <a:srgbClr val="2B91AF"/>
                  </a:solidFill>
                  <a:latin typeface="Consolas" pitchFamily="49" charset="0"/>
                </a:rPr>
                <a:t> </a:t>
              </a:r>
              <a:r>
                <a:rPr lang="en-US" dirty="0" smtClean="0">
                  <a:solidFill>
                    <a:schemeClr val="bg1"/>
                  </a:solidFill>
                  <a:latin typeface="Consolas" pitchFamily="49" charset="0"/>
                  <a:cs typeface="Courier New" pitchFamily="49" charset="0"/>
                </a:rPr>
                <a:t>response = </a:t>
              </a:r>
              <a:r>
                <a:rPr lang="en-US" dirty="0" err="1" smtClean="0">
                  <a:solidFill>
                    <a:schemeClr val="bg1"/>
                  </a:solidFill>
                  <a:latin typeface="Consolas" pitchFamily="49" charset="0"/>
                  <a:cs typeface="Courier New" pitchFamily="49" charset="0"/>
                </a:rPr>
                <a:t>context.SaveChanges</a:t>
              </a:r>
              <a:r>
                <a:rPr lang="en-US" dirty="0" smtClean="0">
                  <a:solidFill>
                    <a:schemeClr val="bg1"/>
                  </a:solidFill>
                  <a:latin typeface="Consolas" pitchFamily="49" charset="0"/>
                  <a:cs typeface="Courier New" pitchFamily="49" charset="0"/>
                </a:rPr>
                <a:t>(); </a:t>
              </a:r>
              <a:r>
                <a:rPr lang="en-US" dirty="0" smtClean="0">
                  <a:solidFill>
                    <a:srgbClr val="000066"/>
                  </a:solidFill>
                  <a:latin typeface="Consolas" pitchFamily="49" charset="0"/>
                  <a:ea typeface="Times New Roman" pitchFamily="18" charset="0"/>
                  <a:cs typeface="Courier New" pitchFamily="49" charset="0"/>
                </a:rPr>
                <a:t>	</a:t>
              </a:r>
              <a:endParaRPr lang="en-US" dirty="0" smtClean="0">
                <a:solidFill>
                  <a:srgbClr val="002060"/>
                </a:solidFill>
                <a:latin typeface="Consolas" pitchFamily="49" charset="0"/>
                <a:cs typeface="Courier New" pitchFamily="49" charset="0"/>
              </a:endParaRPr>
            </a:p>
          </p:txBody>
        </p:sp>
      </p:grpSp>
      <p:grpSp>
        <p:nvGrpSpPr>
          <p:cNvPr id="5" name="Group 9"/>
          <p:cNvGrpSpPr/>
          <p:nvPr/>
        </p:nvGrpSpPr>
        <p:grpSpPr>
          <a:xfrm>
            <a:off x="533400" y="4343400"/>
            <a:ext cx="8305800" cy="914400"/>
            <a:chOff x="533400" y="4038600"/>
            <a:chExt cx="8305800" cy="1143000"/>
          </a:xfrm>
        </p:grpSpPr>
        <p:sp>
          <p:nvSpPr>
            <p:cNvPr id="17" name="Rectangle 16"/>
            <p:cNvSpPr/>
            <p:nvPr/>
          </p:nvSpPr>
          <p:spPr bwMode="auto">
            <a:xfrm>
              <a:off x="533400" y="4038600"/>
              <a:ext cx="8223250" cy="990600"/>
            </a:xfrm>
            <a:prstGeom prst="rect">
              <a:avLst/>
            </a:prstGeom>
            <a:solidFill>
              <a:srgbClr val="F8F8F8"/>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6" name="Text Placeholder 4"/>
            <p:cNvSpPr txBox="1">
              <a:spLocks/>
            </p:cNvSpPr>
            <p:nvPr/>
          </p:nvSpPr>
          <p:spPr>
            <a:xfrm>
              <a:off x="730250" y="4114800"/>
              <a:ext cx="8108950" cy="1066800"/>
            </a:xfrm>
            <a:prstGeom prst="rect">
              <a:avLst/>
            </a:prstGeom>
          </p:spPr>
          <p:txBody>
            <a:bodyPr vert="horz" wrap="square" lIns="0" tIns="0" rIns="0" bIns="0" rtlCol="0">
              <a:noAutofit/>
            </a:bodyPr>
            <a:lstStyle/>
            <a:p>
              <a:r>
                <a:rPr lang="en-US" dirty="0" smtClean="0">
                  <a:solidFill>
                    <a:schemeClr val="accent3">
                      <a:lumMod val="50000"/>
                    </a:schemeClr>
                  </a:solidFill>
                  <a:latin typeface="Consolas" pitchFamily="49" charset="0"/>
                </a:rPr>
                <a:t>// </a:t>
              </a:r>
              <a:r>
                <a:rPr lang="en-US" dirty="0" err="1" smtClean="0">
                  <a:solidFill>
                    <a:schemeClr val="accent3">
                      <a:lumMod val="50000"/>
                    </a:schemeClr>
                  </a:solidFill>
                  <a:latin typeface="Consolas" pitchFamily="49" charset="0"/>
                </a:rPr>
                <a:t>serviceUri</a:t>
              </a:r>
              <a:r>
                <a:rPr lang="en-US" dirty="0" smtClean="0">
                  <a:solidFill>
                    <a:schemeClr val="accent3">
                      <a:lumMod val="50000"/>
                    </a:schemeClr>
                  </a:solidFill>
                  <a:latin typeface="Consolas" pitchFamily="49" charset="0"/>
                </a:rPr>
                <a:t> is  </a:t>
              </a:r>
              <a:r>
                <a:rPr lang="en-US" dirty="0" smtClean="0">
                  <a:solidFill>
                    <a:schemeClr val="accent1">
                      <a:lumMod val="75000"/>
                    </a:schemeClr>
                  </a:solidFill>
                  <a:latin typeface="Consolas" pitchFamily="49" charset="0"/>
                </a:rPr>
                <a:t>“http://&lt;Account&gt;.table.core.windows.net/”</a:t>
              </a:r>
            </a:p>
            <a:p>
              <a:r>
                <a:rPr lang="en-US" dirty="0" err="1" smtClean="0">
                  <a:solidFill>
                    <a:srgbClr val="2B91AF"/>
                  </a:solidFill>
                  <a:latin typeface="Consolas" pitchFamily="49" charset="0"/>
                </a:rPr>
                <a:t>DataServiceContext</a:t>
              </a:r>
              <a:r>
                <a:rPr lang="en-US" dirty="0" smtClean="0">
                  <a:solidFill>
                    <a:srgbClr val="2B91AF"/>
                  </a:solidFill>
                  <a:latin typeface="Consolas" pitchFamily="49" charset="0"/>
                </a:rPr>
                <a:t> </a:t>
              </a:r>
              <a:r>
                <a:rPr lang="en-US" dirty="0" smtClean="0">
                  <a:solidFill>
                    <a:schemeClr val="bg1"/>
                  </a:solidFill>
                  <a:latin typeface="Consolas" pitchFamily="49" charset="0"/>
                  <a:cs typeface="Courier New" pitchFamily="49" charset="0"/>
                </a:rPr>
                <a:t>context</a:t>
              </a:r>
              <a:r>
                <a:rPr lang="en-US" dirty="0" smtClean="0">
                  <a:solidFill>
                    <a:srgbClr val="002060"/>
                  </a:solidFill>
                  <a:latin typeface="Consolas" pitchFamily="49" charset="0"/>
                  <a:cs typeface="Courier New" pitchFamily="49" charset="0"/>
                </a:rPr>
                <a:t> = </a:t>
              </a:r>
              <a:r>
                <a:rPr lang="en-US" dirty="0" smtClean="0">
                  <a:solidFill>
                    <a:srgbClr val="0000FF"/>
                  </a:solidFill>
                  <a:latin typeface="Consolas" pitchFamily="49" charset="0"/>
                </a:rPr>
                <a:t>new </a:t>
              </a:r>
              <a:r>
                <a:rPr lang="en-US" dirty="0" err="1" smtClean="0">
                  <a:solidFill>
                    <a:srgbClr val="2B91AF"/>
                  </a:solidFill>
                  <a:latin typeface="Consolas" pitchFamily="49" charset="0"/>
                </a:rPr>
                <a:t>DataServiceContext</a:t>
              </a:r>
              <a:r>
                <a:rPr lang="en-US" dirty="0" smtClean="0">
                  <a:solidFill>
                    <a:schemeClr val="bg1"/>
                  </a:solidFill>
                  <a:latin typeface="Consolas" pitchFamily="49" charset="0"/>
                  <a:cs typeface="Courier New" pitchFamily="49" charset="0"/>
                </a:rPr>
                <a:t>(</a:t>
              </a:r>
              <a:r>
                <a:rPr lang="en-US" dirty="0" err="1" smtClean="0">
                  <a:solidFill>
                    <a:schemeClr val="bg1"/>
                  </a:solidFill>
                  <a:latin typeface="Consolas" pitchFamily="49" charset="0"/>
                  <a:cs typeface="Courier New" pitchFamily="49" charset="0"/>
                </a:rPr>
                <a:t>serviceUri</a:t>
              </a:r>
              <a:r>
                <a:rPr lang="en-US" dirty="0" smtClean="0">
                  <a:solidFill>
                    <a:schemeClr val="bg1"/>
                  </a:solidFill>
                  <a:latin typeface="Consolas" pitchFamily="49" charset="0"/>
                  <a:cs typeface="Courier New" pitchFamily="49" charset="0"/>
                </a:rPr>
                <a:t>);</a:t>
              </a:r>
            </a:p>
          </p:txBody>
        </p:sp>
      </p:grpSp>
      <p:sp>
        <p:nvSpPr>
          <p:cNvPr id="15" name="Rectangle 14"/>
          <p:cNvSpPr/>
          <p:nvPr/>
        </p:nvSpPr>
        <p:spPr bwMode="auto">
          <a:xfrm>
            <a:off x="730250" y="2590800"/>
            <a:ext cx="3765550" cy="304800"/>
          </a:xfrm>
          <a:prstGeom prst="rect">
            <a:avLst/>
          </a:prstGeom>
          <a:noFill/>
          <a:ln w="2540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9" name="Rectangle 18"/>
          <p:cNvSpPr/>
          <p:nvPr/>
        </p:nvSpPr>
        <p:spPr bwMode="auto">
          <a:xfrm>
            <a:off x="2895600" y="4419600"/>
            <a:ext cx="5410200" cy="304800"/>
          </a:xfrm>
          <a:prstGeom prst="rect">
            <a:avLst/>
          </a:prstGeom>
          <a:noFill/>
          <a:ln w="2540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0" name="Rectangle 19"/>
          <p:cNvSpPr/>
          <p:nvPr/>
        </p:nvSpPr>
        <p:spPr bwMode="auto">
          <a:xfrm>
            <a:off x="3200400" y="6248400"/>
            <a:ext cx="4267200" cy="304800"/>
          </a:xfrm>
          <a:prstGeom prst="rect">
            <a:avLst/>
          </a:prstGeom>
          <a:noFill/>
          <a:ln w="2540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1" name="Rectangle 20"/>
          <p:cNvSpPr/>
          <p:nvPr/>
        </p:nvSpPr>
        <p:spPr bwMode="auto">
          <a:xfrm>
            <a:off x="609600" y="5943600"/>
            <a:ext cx="4495800" cy="304800"/>
          </a:xfrm>
          <a:prstGeom prst="rect">
            <a:avLst/>
          </a:prstGeom>
          <a:noFill/>
          <a:ln w="2540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2" name="Rectangle 21"/>
          <p:cNvSpPr/>
          <p:nvPr/>
        </p:nvSpPr>
        <p:spPr bwMode="auto">
          <a:xfrm>
            <a:off x="2992438" y="4724400"/>
            <a:ext cx="5764212" cy="304800"/>
          </a:xfrm>
          <a:prstGeom prst="rect">
            <a:avLst/>
          </a:prstGeom>
          <a:noFill/>
          <a:ln w="2540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6" name="Rectangle 25"/>
          <p:cNvSpPr/>
          <p:nvPr/>
        </p:nvSpPr>
        <p:spPr bwMode="auto">
          <a:xfrm>
            <a:off x="2922588" y="5410200"/>
            <a:ext cx="5480050" cy="304800"/>
          </a:xfrm>
          <a:prstGeom prst="rect">
            <a:avLst/>
          </a:prstGeom>
          <a:noFill/>
          <a:ln w="2540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8" name="Down Arrow 17"/>
          <p:cNvSpPr/>
          <p:nvPr/>
        </p:nvSpPr>
        <p:spPr bwMode="auto">
          <a:xfrm>
            <a:off x="7162800" y="5105400"/>
            <a:ext cx="484632" cy="368808"/>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4" name="Down Arrow 13"/>
          <p:cNvSpPr/>
          <p:nvPr/>
        </p:nvSpPr>
        <p:spPr bwMode="auto">
          <a:xfrm>
            <a:off x="3276600" y="5638800"/>
            <a:ext cx="484632" cy="368808"/>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1" presetClass="exit"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xit"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par>
                                <p:cTn id="29" presetID="1" presetClass="exit"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par>
                                <p:cTn id="45" presetID="3" presetClass="exit" presetSubtype="10" fill="hold" grpId="1" nodeType="withEffect">
                                  <p:stCondLst>
                                    <p:cond delay="0"/>
                                  </p:stCondLst>
                                  <p:childTnLst>
                                    <p:animEffect transition="out" filter="blinds(horizontal)">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par>
                                <p:cTn id="56" presetID="1" presetClass="exit"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animBg="1"/>
      <p:bldP spid="19" grpId="1" animBg="1"/>
      <p:bldP spid="20" grpId="0" animBg="1"/>
      <p:bldP spid="21" grpId="0" animBg="1"/>
      <p:bldP spid="21" grpId="1" animBg="1"/>
      <p:bldP spid="22" grpId="0" animBg="1"/>
      <p:bldP spid="22" grpId="1" animBg="1"/>
      <p:bldP spid="26" grpId="0" animBg="1"/>
      <p:bldP spid="26" grpId="1" animBg="1"/>
      <p:bldP spid="18" grpId="0" animBg="1"/>
      <p:bldP spid="18" grpId="1" animBg="1"/>
      <p:bldP spid="14" grpId="0" animBg="1"/>
      <p:bldP spid="14"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t>
            </a:r>
            <a:r>
              <a:rPr smtClean="0"/>
              <a:t>A</a:t>
            </a:r>
            <a:r>
              <a:rPr lang="en-US" dirty="0" err="1" smtClean="0"/>
              <a:t>nd</a:t>
            </a:r>
            <a:r>
              <a:rPr lang="en-US" dirty="0" smtClean="0"/>
              <a:t> Insert Entity</a:t>
            </a:r>
            <a:endParaRPr lang="en-US" dirty="0"/>
          </a:p>
        </p:txBody>
      </p:sp>
      <p:sp>
        <p:nvSpPr>
          <p:cNvPr id="3" name="Content Placeholder 2"/>
          <p:cNvSpPr>
            <a:spLocks noGrp="1"/>
          </p:cNvSpPr>
          <p:nvPr>
            <p:ph idx="1"/>
          </p:nvPr>
        </p:nvSpPr>
        <p:spPr>
          <a:xfrm>
            <a:off x="730044" y="1412875"/>
            <a:ext cx="8026606" cy="2724720"/>
          </a:xfrm>
        </p:spPr>
        <p:txBody>
          <a:bodyPr/>
          <a:lstStyle/>
          <a:p>
            <a:pPr marL="461963" indent="-461963"/>
            <a:r>
              <a:rPr lang="en-US" dirty="0" smtClean="0"/>
              <a:t>Create a new Customer and Insert into Table</a:t>
            </a:r>
          </a:p>
          <a:p>
            <a:endParaRPr lang="en-US" dirty="0" smtClean="0"/>
          </a:p>
          <a:p>
            <a:endParaRPr lang="en-US" dirty="0" smtClean="0"/>
          </a:p>
          <a:p>
            <a:endParaRPr lang="en-US" dirty="0" smtClean="0"/>
          </a:p>
          <a:p>
            <a:endParaRPr lang="en-US" dirty="0"/>
          </a:p>
        </p:txBody>
      </p:sp>
      <p:sp>
        <p:nvSpPr>
          <p:cNvPr id="8" name="Rectangle 7"/>
          <p:cNvSpPr/>
          <p:nvPr/>
        </p:nvSpPr>
        <p:spPr bwMode="auto">
          <a:xfrm>
            <a:off x="533400" y="1905000"/>
            <a:ext cx="8223250" cy="1828800"/>
          </a:xfrm>
          <a:prstGeom prst="rect">
            <a:avLst/>
          </a:prstGeom>
          <a:solidFill>
            <a:srgbClr val="F8F8F8"/>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2" name="Text Placeholder 4"/>
          <p:cNvSpPr txBox="1">
            <a:spLocks/>
          </p:cNvSpPr>
          <p:nvPr/>
        </p:nvSpPr>
        <p:spPr>
          <a:xfrm>
            <a:off x="730250" y="1981200"/>
            <a:ext cx="8108950" cy="1828800"/>
          </a:xfrm>
          <a:prstGeom prst="rect">
            <a:avLst/>
          </a:prstGeom>
        </p:spPr>
        <p:txBody>
          <a:bodyPr vert="horz" wrap="square" lIns="0" tIns="0" rIns="0" bIns="0" rtlCol="0">
            <a:noAutofit/>
          </a:bodyPr>
          <a:lstStyle/>
          <a:p>
            <a:pPr lvl="0"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2B91AF"/>
                </a:solidFill>
                <a:latin typeface="Consolas" pitchFamily="49" charset="0"/>
              </a:rPr>
              <a:t>Customer </a:t>
            </a:r>
            <a:r>
              <a:rPr lang="en-US" dirty="0" err="1" smtClean="0">
                <a:solidFill>
                  <a:schemeClr val="bg1"/>
                </a:solidFill>
                <a:latin typeface="Consolas" pitchFamily="49" charset="0"/>
                <a:ea typeface="Times New Roman" pitchFamily="18" charset="0"/>
                <a:cs typeface="Courier New" pitchFamily="49" charset="0"/>
              </a:rPr>
              <a:t>cust</a:t>
            </a:r>
            <a:r>
              <a:rPr lang="en-US" dirty="0" smtClean="0">
                <a:solidFill>
                  <a:schemeClr val="bg1"/>
                </a:solidFill>
                <a:latin typeface="Consolas" pitchFamily="49" charset="0"/>
                <a:ea typeface="Times New Roman" pitchFamily="18" charset="0"/>
                <a:cs typeface="Courier New" pitchFamily="49" charset="0"/>
              </a:rPr>
              <a:t> =</a:t>
            </a:r>
            <a:r>
              <a:rPr lang="en-US" dirty="0" smtClean="0">
                <a:solidFill>
                  <a:srgbClr val="000066"/>
                </a:solidFill>
                <a:latin typeface="Consolas" pitchFamily="49" charset="0"/>
                <a:ea typeface="Times New Roman" pitchFamily="18" charset="0"/>
                <a:cs typeface="Courier New" pitchFamily="49" charset="0"/>
              </a:rPr>
              <a:t> </a:t>
            </a:r>
            <a:r>
              <a:rPr lang="en-US" dirty="0" smtClean="0">
                <a:solidFill>
                  <a:srgbClr val="0000FF"/>
                </a:solidFill>
                <a:latin typeface="Consolas" pitchFamily="49" charset="0"/>
              </a:rPr>
              <a:t>new </a:t>
            </a:r>
            <a:r>
              <a:rPr lang="en-US" dirty="0" smtClean="0">
                <a:solidFill>
                  <a:srgbClr val="2B91AF"/>
                </a:solidFill>
                <a:latin typeface="Consolas" pitchFamily="49" charset="0"/>
              </a:rPr>
              <a:t>Customer</a:t>
            </a:r>
            <a:r>
              <a:rPr lang="en-US" dirty="0" smtClean="0">
                <a:solidFill>
                  <a:schemeClr val="bg1"/>
                </a:solidFill>
                <a:latin typeface="Consolas" pitchFamily="49" charset="0"/>
                <a:ea typeface="Times New Roman" pitchFamily="18" charset="0"/>
                <a:cs typeface="Courier New" pitchFamily="49" charset="0"/>
              </a:rPr>
              <a:t>(</a:t>
            </a:r>
          </a:p>
          <a:p>
            <a:pPr lvl="0"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000066"/>
                </a:solidFill>
                <a:latin typeface="Consolas" pitchFamily="49" charset="0"/>
                <a:ea typeface="Times New Roman" pitchFamily="18" charset="0"/>
                <a:cs typeface="Courier New" pitchFamily="49" charset="0"/>
              </a:rPr>
              <a:t> </a:t>
            </a:r>
            <a:r>
              <a:rPr lang="en-US" dirty="0" smtClean="0">
                <a:solidFill>
                  <a:schemeClr val="accent1">
                    <a:lumMod val="75000"/>
                  </a:schemeClr>
                </a:solidFill>
                <a:latin typeface="Consolas" pitchFamily="49" charset="0"/>
                <a:ea typeface="Times New Roman" pitchFamily="18" charset="0"/>
                <a:cs typeface="Courier New" pitchFamily="49" charset="0"/>
              </a:rPr>
              <a:t>“Lee”</a:t>
            </a:r>
            <a:r>
              <a:rPr lang="en-US" dirty="0" smtClean="0">
                <a:solidFill>
                  <a:srgbClr val="000066"/>
                </a:solidFill>
                <a:latin typeface="Consolas" pitchFamily="49" charset="0"/>
                <a:ea typeface="Times New Roman" pitchFamily="18" charset="0"/>
                <a:cs typeface="Courier New" pitchFamily="49" charset="0"/>
              </a:rPr>
              <a:t>, 				</a:t>
            </a:r>
            <a:r>
              <a:rPr lang="en-US" dirty="0" smtClean="0">
                <a:solidFill>
                  <a:schemeClr val="accent3">
                    <a:lumMod val="50000"/>
                  </a:schemeClr>
                </a:solidFill>
                <a:latin typeface="Consolas" pitchFamily="49" charset="0"/>
                <a:ea typeface="Times New Roman" pitchFamily="18" charset="0"/>
                <a:cs typeface="Courier New" pitchFamily="49" charset="0"/>
              </a:rPr>
              <a:t>// Partition Key = Last Name </a:t>
            </a:r>
          </a:p>
          <a:p>
            <a:pPr lvl="0"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000066"/>
                </a:solidFill>
                <a:latin typeface="Consolas" pitchFamily="49" charset="0"/>
                <a:ea typeface="Times New Roman" pitchFamily="18" charset="0"/>
                <a:cs typeface="Courier New" pitchFamily="49" charset="0"/>
              </a:rPr>
              <a:t> </a:t>
            </a:r>
            <a:r>
              <a:rPr lang="en-US" dirty="0" smtClean="0">
                <a:solidFill>
                  <a:schemeClr val="accent1">
                    <a:lumMod val="75000"/>
                  </a:schemeClr>
                </a:solidFill>
                <a:latin typeface="Consolas" pitchFamily="49" charset="0"/>
                <a:ea typeface="Times New Roman" pitchFamily="18" charset="0"/>
                <a:cs typeface="Courier New" pitchFamily="49" charset="0"/>
              </a:rPr>
              <a:t>“</a:t>
            </a:r>
            <a:r>
              <a:rPr lang="en-US" dirty="0" err="1" smtClean="0">
                <a:solidFill>
                  <a:schemeClr val="accent1">
                    <a:lumMod val="75000"/>
                  </a:schemeClr>
                </a:solidFill>
                <a:latin typeface="Consolas" pitchFamily="49" charset="0"/>
                <a:ea typeface="Times New Roman" pitchFamily="18" charset="0"/>
                <a:cs typeface="Courier New" pitchFamily="49" charset="0"/>
              </a:rPr>
              <a:t>Geddy</a:t>
            </a:r>
            <a:r>
              <a:rPr lang="en-US" dirty="0" smtClean="0">
                <a:solidFill>
                  <a:schemeClr val="accent1">
                    <a:lumMod val="75000"/>
                  </a:schemeClr>
                </a:solidFill>
                <a:latin typeface="Consolas" pitchFamily="49" charset="0"/>
                <a:ea typeface="Times New Roman" pitchFamily="18" charset="0"/>
                <a:cs typeface="Courier New" pitchFamily="49" charset="0"/>
              </a:rPr>
              <a:t>”</a:t>
            </a:r>
            <a:r>
              <a:rPr lang="en-US" dirty="0" smtClean="0">
                <a:solidFill>
                  <a:srgbClr val="000066"/>
                </a:solidFill>
                <a:latin typeface="Consolas" pitchFamily="49" charset="0"/>
                <a:ea typeface="Times New Roman" pitchFamily="18" charset="0"/>
                <a:cs typeface="Courier New" pitchFamily="49" charset="0"/>
              </a:rPr>
              <a:t>, 			</a:t>
            </a:r>
            <a:r>
              <a:rPr lang="en-US" dirty="0" smtClean="0">
                <a:solidFill>
                  <a:schemeClr val="accent3">
                    <a:lumMod val="50000"/>
                  </a:schemeClr>
                </a:solidFill>
                <a:latin typeface="Consolas" pitchFamily="49" charset="0"/>
                <a:ea typeface="Times New Roman" pitchFamily="18" charset="0"/>
                <a:cs typeface="Courier New" pitchFamily="49" charset="0"/>
              </a:rPr>
              <a:t>// Row Key = First Name</a:t>
            </a:r>
            <a:r>
              <a:rPr lang="en-US" dirty="0" smtClean="0">
                <a:solidFill>
                  <a:schemeClr val="accent3">
                    <a:lumMod val="75000"/>
                  </a:schemeClr>
                </a:solidFill>
                <a:latin typeface="Consolas" pitchFamily="49" charset="0"/>
                <a:ea typeface="Times New Roman" pitchFamily="18" charset="0"/>
                <a:cs typeface="Courier New" pitchFamily="49" charset="0"/>
              </a:rPr>
              <a:t/>
            </a:r>
            <a:br>
              <a:rPr lang="en-US" dirty="0" smtClean="0">
                <a:solidFill>
                  <a:schemeClr val="accent3">
                    <a:lumMod val="75000"/>
                  </a:schemeClr>
                </a:solidFill>
                <a:latin typeface="Consolas" pitchFamily="49" charset="0"/>
                <a:ea typeface="Times New Roman" pitchFamily="18" charset="0"/>
                <a:cs typeface="Courier New" pitchFamily="49" charset="0"/>
              </a:rPr>
            </a:br>
            <a:r>
              <a:rPr lang="en-US" dirty="0" smtClean="0">
                <a:solidFill>
                  <a:schemeClr val="accent3">
                    <a:lumMod val="75000"/>
                  </a:schemeClr>
                </a:solidFill>
                <a:latin typeface="Consolas" pitchFamily="49" charset="0"/>
                <a:ea typeface="Times New Roman" pitchFamily="18" charset="0"/>
                <a:cs typeface="Courier New" pitchFamily="49" charset="0"/>
              </a:rPr>
              <a:t> </a:t>
            </a:r>
            <a:r>
              <a:rPr lang="en-US" dirty="0" smtClean="0">
                <a:solidFill>
                  <a:srgbClr val="000066"/>
                </a:solidFill>
                <a:latin typeface="Consolas" pitchFamily="49" charset="0"/>
                <a:ea typeface="Times New Roman" pitchFamily="18" charset="0"/>
                <a:cs typeface="Courier New" pitchFamily="49" charset="0"/>
              </a:rPr>
              <a:t> </a:t>
            </a:r>
            <a:r>
              <a:rPr lang="en-US" dirty="0" err="1" smtClean="0">
                <a:solidFill>
                  <a:srgbClr val="2B91AF"/>
                </a:solidFill>
                <a:latin typeface="Consolas" pitchFamily="49" charset="0"/>
              </a:rPr>
              <a:t>DateTime</a:t>
            </a:r>
            <a:r>
              <a:rPr lang="en-US" dirty="0" err="1" smtClean="0">
                <a:solidFill>
                  <a:schemeClr val="bg1"/>
                </a:solidFill>
                <a:latin typeface="Consolas" pitchFamily="49" charset="0"/>
                <a:ea typeface="Times New Roman" pitchFamily="18" charset="0"/>
                <a:cs typeface="Courier New" pitchFamily="49" charset="0"/>
              </a:rPr>
              <a:t>.UtcNow</a:t>
            </a:r>
            <a:r>
              <a:rPr lang="en-US" dirty="0" smtClean="0">
                <a:solidFill>
                  <a:schemeClr val="bg1"/>
                </a:solidFill>
                <a:latin typeface="Consolas" pitchFamily="49" charset="0"/>
                <a:ea typeface="Times New Roman" pitchFamily="18" charset="0"/>
                <a:cs typeface="Courier New" pitchFamily="49" charset="0"/>
              </a:rPr>
              <a:t>, </a:t>
            </a:r>
            <a:r>
              <a:rPr lang="en-US" dirty="0" smtClean="0">
                <a:solidFill>
                  <a:srgbClr val="000066"/>
                </a:solidFill>
                <a:latin typeface="Consolas" pitchFamily="49" charset="0"/>
                <a:ea typeface="Times New Roman" pitchFamily="18" charset="0"/>
                <a:cs typeface="Courier New" pitchFamily="49" charset="0"/>
              </a:rPr>
              <a:t>	</a:t>
            </a:r>
            <a:r>
              <a:rPr lang="en-US" dirty="0" smtClean="0">
                <a:solidFill>
                  <a:schemeClr val="accent3">
                    <a:lumMod val="50000"/>
                  </a:schemeClr>
                </a:solidFill>
                <a:latin typeface="Consolas" pitchFamily="49" charset="0"/>
                <a:ea typeface="Times New Roman" pitchFamily="18" charset="0"/>
                <a:cs typeface="Courier New" pitchFamily="49" charset="0"/>
              </a:rPr>
              <a:t>// Customer Since</a:t>
            </a:r>
          </a:p>
          <a:p>
            <a:pPr lvl="0"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000066"/>
                </a:solidFill>
                <a:latin typeface="Consolas" pitchFamily="49" charset="0"/>
                <a:ea typeface="Times New Roman" pitchFamily="18" charset="0"/>
                <a:cs typeface="Courier New" pitchFamily="49" charset="0"/>
              </a:rPr>
              <a:t>  </a:t>
            </a:r>
            <a:r>
              <a:rPr lang="en-US" dirty="0" smtClean="0">
                <a:solidFill>
                  <a:schemeClr val="bg1"/>
                </a:solidFill>
                <a:latin typeface="Consolas" pitchFamily="49" charset="0"/>
                <a:ea typeface="Times New Roman" pitchFamily="18" charset="0"/>
                <a:cs typeface="Courier New" pitchFamily="49" charset="0"/>
              </a:rPr>
              <a:t>2.0, </a:t>
            </a:r>
            <a:r>
              <a:rPr lang="en-US" dirty="0" smtClean="0">
                <a:solidFill>
                  <a:srgbClr val="000066"/>
                </a:solidFill>
                <a:latin typeface="Consolas" pitchFamily="49" charset="0"/>
                <a:ea typeface="Times New Roman" pitchFamily="18" charset="0"/>
                <a:cs typeface="Courier New" pitchFamily="49" charset="0"/>
              </a:rPr>
              <a:t>				</a:t>
            </a:r>
            <a:r>
              <a:rPr lang="en-US" dirty="0" smtClean="0">
                <a:solidFill>
                  <a:schemeClr val="accent3">
                    <a:lumMod val="50000"/>
                  </a:schemeClr>
                </a:solidFill>
                <a:latin typeface="Consolas" pitchFamily="49" charset="0"/>
                <a:ea typeface="Times New Roman" pitchFamily="18" charset="0"/>
                <a:cs typeface="Courier New" pitchFamily="49" charset="0"/>
              </a:rPr>
              <a:t>// Rating</a:t>
            </a:r>
          </a:p>
          <a:p>
            <a:pPr lvl="0"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000066"/>
                </a:solidFill>
                <a:latin typeface="Consolas" pitchFamily="49" charset="0"/>
                <a:ea typeface="Times New Roman" pitchFamily="18" charset="0"/>
                <a:cs typeface="Courier New" pitchFamily="49" charset="0"/>
              </a:rPr>
              <a:t>  </a:t>
            </a:r>
            <a:r>
              <a:rPr lang="en-US" dirty="0" smtClean="0">
                <a:solidFill>
                  <a:schemeClr val="accent1">
                    <a:lumMod val="75000"/>
                  </a:schemeClr>
                </a:solidFill>
                <a:latin typeface="Consolas" pitchFamily="49" charset="0"/>
                <a:ea typeface="Times New Roman" pitchFamily="18" charset="0"/>
                <a:cs typeface="Courier New" pitchFamily="49" charset="0"/>
              </a:rPr>
              <a:t>“Engineer”</a:t>
            </a:r>
            <a:r>
              <a:rPr lang="en-US" dirty="0" smtClean="0">
                <a:solidFill>
                  <a:srgbClr val="000066"/>
                </a:solidFill>
                <a:latin typeface="Consolas" pitchFamily="49" charset="0"/>
                <a:ea typeface="Times New Roman" pitchFamily="18" charset="0"/>
                <a:cs typeface="Courier New" pitchFamily="49" charset="0"/>
              </a:rPr>
              <a:t> 			</a:t>
            </a:r>
            <a:r>
              <a:rPr lang="en-US" dirty="0" smtClean="0">
                <a:solidFill>
                  <a:schemeClr val="accent3">
                    <a:lumMod val="50000"/>
                  </a:schemeClr>
                </a:solidFill>
                <a:latin typeface="Consolas" pitchFamily="49" charset="0"/>
                <a:ea typeface="Times New Roman" pitchFamily="18" charset="0"/>
                <a:cs typeface="Courier New" pitchFamily="49" charset="0"/>
              </a:rPr>
              <a:t>// Occupation</a:t>
            </a:r>
            <a:r>
              <a:rPr lang="en-US" dirty="0" smtClean="0">
                <a:solidFill>
                  <a:schemeClr val="bg1"/>
                </a:solidFill>
                <a:latin typeface="Consolas" pitchFamily="49" charset="0"/>
                <a:ea typeface="Times New Roman" pitchFamily="18" charset="0"/>
                <a:cs typeface="Courier New" pitchFamily="49" charset="0"/>
              </a:rPr>
              <a:t>);</a:t>
            </a:r>
            <a:r>
              <a:rPr kumimoji="0" lang="en-US" i="0" u="none" strike="noStrike" kern="1200" cap="none" spc="0" normalizeH="0" baseline="0" noProof="0" dirty="0" smtClean="0">
                <a:ln>
                  <a:noFill/>
                </a:ln>
                <a:solidFill>
                  <a:schemeClr val="bg1"/>
                </a:solidFill>
                <a:effectLst/>
                <a:uLnTx/>
                <a:uFillTx/>
                <a:latin typeface="Consolas" pitchFamily="49" charset="0"/>
              </a:rPr>
              <a:t>    </a:t>
            </a:r>
          </a:p>
        </p:txBody>
      </p:sp>
      <p:grpSp>
        <p:nvGrpSpPr>
          <p:cNvPr id="4" name="Group 10"/>
          <p:cNvGrpSpPr/>
          <p:nvPr/>
        </p:nvGrpSpPr>
        <p:grpSpPr>
          <a:xfrm>
            <a:off x="533400" y="5410200"/>
            <a:ext cx="8223250" cy="1219200"/>
            <a:chOff x="533400" y="5410200"/>
            <a:chExt cx="8223250" cy="1219200"/>
          </a:xfrm>
        </p:grpSpPr>
        <p:sp>
          <p:nvSpPr>
            <p:cNvPr id="9" name="Rectangle 8"/>
            <p:cNvSpPr/>
            <p:nvPr/>
          </p:nvSpPr>
          <p:spPr bwMode="auto">
            <a:xfrm>
              <a:off x="533400" y="5410200"/>
              <a:ext cx="8223250" cy="990600"/>
            </a:xfrm>
            <a:prstGeom prst="rect">
              <a:avLst/>
            </a:prstGeom>
            <a:solidFill>
              <a:srgbClr val="F8F8F8"/>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3" name="Text Placeholder 4"/>
            <p:cNvSpPr txBox="1">
              <a:spLocks/>
            </p:cNvSpPr>
            <p:nvPr/>
          </p:nvSpPr>
          <p:spPr>
            <a:xfrm>
              <a:off x="730250" y="5486400"/>
              <a:ext cx="8026400" cy="1143000"/>
            </a:xfrm>
            <a:prstGeom prst="rect">
              <a:avLst/>
            </a:prstGeom>
          </p:spPr>
          <p:txBody>
            <a:bodyPr vert="horz" wrap="square" lIns="0" tIns="0" rIns="0" bIns="0" rtlCol="0">
              <a:noAutofit/>
            </a:bodyPr>
            <a:lstStyle/>
            <a:p>
              <a:r>
                <a:rPr lang="en-US" dirty="0" err="1" smtClean="0">
                  <a:solidFill>
                    <a:schemeClr val="bg1"/>
                  </a:solidFill>
                  <a:latin typeface="Consolas" pitchFamily="49" charset="0"/>
                  <a:cs typeface="Courier New" pitchFamily="49" charset="0"/>
                </a:rPr>
                <a:t>context.AddObject</a:t>
              </a:r>
              <a:r>
                <a:rPr lang="en-US" dirty="0" smtClean="0">
                  <a:solidFill>
                    <a:schemeClr val="bg1"/>
                  </a:solidFill>
                  <a:latin typeface="Consolas" pitchFamily="49" charset="0"/>
                  <a:cs typeface="Courier New" pitchFamily="49" charset="0"/>
                </a:rPr>
                <a:t>(</a:t>
              </a:r>
              <a:r>
                <a:rPr lang="en-US" dirty="0" smtClean="0">
                  <a:solidFill>
                    <a:schemeClr val="accent1">
                      <a:lumMod val="75000"/>
                    </a:schemeClr>
                  </a:solidFill>
                  <a:latin typeface="Consolas" pitchFamily="49" charset="0"/>
                  <a:cs typeface="Courier New" pitchFamily="49" charset="0"/>
                </a:rPr>
                <a:t>“Customers”</a:t>
              </a:r>
              <a:r>
                <a:rPr lang="en-US" dirty="0" smtClean="0">
                  <a:solidFill>
                    <a:schemeClr val="bg1"/>
                  </a:solidFill>
                  <a:latin typeface="Consolas" pitchFamily="49" charset="0"/>
                  <a:cs typeface="Courier New" pitchFamily="49" charset="0"/>
                </a:rPr>
                <a:t>, </a:t>
              </a:r>
              <a:r>
                <a:rPr lang="en-US" dirty="0" err="1" smtClean="0">
                  <a:solidFill>
                    <a:schemeClr val="bg1"/>
                  </a:solidFill>
                  <a:latin typeface="Consolas" pitchFamily="49" charset="0"/>
                  <a:cs typeface="Courier New" pitchFamily="49" charset="0"/>
                </a:rPr>
                <a:t>cust</a:t>
              </a:r>
              <a:r>
                <a:rPr lang="en-US" dirty="0" smtClean="0">
                  <a:solidFill>
                    <a:schemeClr val="bg1"/>
                  </a:solidFill>
                  <a:latin typeface="Consolas" pitchFamily="49" charset="0"/>
                  <a:cs typeface="Courier New" pitchFamily="49" charset="0"/>
                </a:rPr>
                <a:t>);</a:t>
              </a:r>
            </a:p>
            <a:p>
              <a:r>
                <a:rPr lang="en-US" dirty="0" err="1" smtClean="0">
                  <a:solidFill>
                    <a:srgbClr val="2B91AF"/>
                  </a:solidFill>
                  <a:latin typeface="Consolas" pitchFamily="49" charset="0"/>
                </a:rPr>
                <a:t>DataServiceResponse</a:t>
              </a:r>
              <a:r>
                <a:rPr lang="en-US" dirty="0" smtClean="0">
                  <a:solidFill>
                    <a:schemeClr val="bg1"/>
                  </a:solidFill>
                  <a:latin typeface="Consolas" pitchFamily="49" charset="0"/>
                </a:rPr>
                <a:t> </a:t>
              </a:r>
              <a:r>
                <a:rPr lang="en-US" dirty="0" smtClean="0">
                  <a:solidFill>
                    <a:schemeClr val="bg1"/>
                  </a:solidFill>
                  <a:latin typeface="Consolas" pitchFamily="49" charset="0"/>
                  <a:cs typeface="Courier New" pitchFamily="49" charset="0"/>
                </a:rPr>
                <a:t>response = </a:t>
              </a:r>
              <a:r>
                <a:rPr lang="en-US" dirty="0" err="1" smtClean="0">
                  <a:solidFill>
                    <a:schemeClr val="bg1"/>
                  </a:solidFill>
                  <a:latin typeface="Consolas" pitchFamily="49" charset="0"/>
                  <a:cs typeface="Courier New" pitchFamily="49" charset="0"/>
                </a:rPr>
                <a:t>context.SaveChanges</a:t>
              </a:r>
              <a:r>
                <a:rPr lang="en-US" dirty="0" smtClean="0">
                  <a:solidFill>
                    <a:schemeClr val="bg1"/>
                  </a:solidFill>
                  <a:latin typeface="Consolas" pitchFamily="49" charset="0"/>
                  <a:cs typeface="Courier New" pitchFamily="49" charset="0"/>
                </a:rPr>
                <a:t>(); </a:t>
              </a:r>
              <a:r>
                <a:rPr lang="en-US" dirty="0" smtClean="0">
                  <a:solidFill>
                    <a:srgbClr val="000066"/>
                  </a:solidFill>
                  <a:latin typeface="Consolas" pitchFamily="49" charset="0"/>
                  <a:ea typeface="Times New Roman" pitchFamily="18" charset="0"/>
                  <a:cs typeface="Courier New" pitchFamily="49" charset="0"/>
                </a:rPr>
                <a:t>	</a:t>
              </a:r>
              <a:endParaRPr lang="en-US" dirty="0" smtClean="0">
                <a:solidFill>
                  <a:srgbClr val="002060"/>
                </a:solidFill>
                <a:latin typeface="Consolas" pitchFamily="49" charset="0"/>
                <a:cs typeface="Courier New" pitchFamily="49" charset="0"/>
              </a:endParaRPr>
            </a:p>
          </p:txBody>
        </p:sp>
      </p:grpSp>
      <p:grpSp>
        <p:nvGrpSpPr>
          <p:cNvPr id="5" name="Group 9"/>
          <p:cNvGrpSpPr/>
          <p:nvPr/>
        </p:nvGrpSpPr>
        <p:grpSpPr>
          <a:xfrm>
            <a:off x="533400" y="4038600"/>
            <a:ext cx="8305800" cy="1143000"/>
            <a:chOff x="533400" y="4038600"/>
            <a:chExt cx="8305800" cy="1143000"/>
          </a:xfrm>
        </p:grpSpPr>
        <p:sp>
          <p:nvSpPr>
            <p:cNvPr id="17" name="Rectangle 16"/>
            <p:cNvSpPr/>
            <p:nvPr/>
          </p:nvSpPr>
          <p:spPr bwMode="auto">
            <a:xfrm>
              <a:off x="533400" y="4038600"/>
              <a:ext cx="8223250" cy="990600"/>
            </a:xfrm>
            <a:prstGeom prst="rect">
              <a:avLst/>
            </a:prstGeom>
            <a:solidFill>
              <a:srgbClr val="F8F8F8"/>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6" name="Text Placeholder 4"/>
            <p:cNvSpPr txBox="1">
              <a:spLocks/>
            </p:cNvSpPr>
            <p:nvPr/>
          </p:nvSpPr>
          <p:spPr>
            <a:xfrm>
              <a:off x="730250" y="4114800"/>
              <a:ext cx="8108950" cy="1066800"/>
            </a:xfrm>
            <a:prstGeom prst="rect">
              <a:avLst/>
            </a:prstGeom>
          </p:spPr>
          <p:txBody>
            <a:bodyPr vert="horz" wrap="square" lIns="0" tIns="0" rIns="0" bIns="0" rtlCol="0">
              <a:noAutofit/>
            </a:bodyPr>
            <a:lstStyle/>
            <a:p>
              <a:r>
                <a:rPr lang="en-US" dirty="0" smtClean="0">
                  <a:solidFill>
                    <a:schemeClr val="accent3">
                      <a:lumMod val="50000"/>
                    </a:schemeClr>
                  </a:solidFill>
                  <a:latin typeface="Consolas" pitchFamily="49" charset="0"/>
                </a:rPr>
                <a:t>// Service Uri is </a:t>
              </a:r>
              <a:r>
                <a:rPr lang="en-US" dirty="0" smtClean="0">
                  <a:solidFill>
                    <a:schemeClr val="accent1">
                      <a:lumMod val="75000"/>
                    </a:schemeClr>
                  </a:solidFill>
                  <a:latin typeface="Consolas" pitchFamily="49" charset="0"/>
                </a:rPr>
                <a:t>“http://&lt;Account&gt;.table.core.windows.net/”</a:t>
              </a:r>
            </a:p>
            <a:p>
              <a:r>
                <a:rPr lang="en-US" dirty="0" err="1" smtClean="0">
                  <a:solidFill>
                    <a:srgbClr val="2B91AF"/>
                  </a:solidFill>
                  <a:latin typeface="Consolas" pitchFamily="49" charset="0"/>
                </a:rPr>
                <a:t>DataServiceContext</a:t>
              </a:r>
              <a:r>
                <a:rPr lang="en-US" dirty="0" smtClean="0">
                  <a:solidFill>
                    <a:srgbClr val="2B91AF"/>
                  </a:solidFill>
                  <a:latin typeface="Consolas" pitchFamily="49" charset="0"/>
                </a:rPr>
                <a:t> </a:t>
              </a:r>
              <a:r>
                <a:rPr lang="en-US" dirty="0" smtClean="0">
                  <a:solidFill>
                    <a:srgbClr val="002060"/>
                  </a:solidFill>
                  <a:latin typeface="Consolas" pitchFamily="49" charset="0"/>
                  <a:cs typeface="Courier New" pitchFamily="49" charset="0"/>
                </a:rPr>
                <a:t>context = new </a:t>
              </a:r>
              <a:r>
                <a:rPr lang="en-US" dirty="0" err="1" smtClean="0">
                  <a:solidFill>
                    <a:srgbClr val="2B91AF"/>
                  </a:solidFill>
                  <a:latin typeface="Consolas" pitchFamily="49" charset="0"/>
                </a:rPr>
                <a:t>DataServiceContext</a:t>
              </a:r>
              <a:r>
                <a:rPr lang="en-US" dirty="0" smtClean="0">
                  <a:solidFill>
                    <a:srgbClr val="002060"/>
                  </a:solidFill>
                  <a:latin typeface="Consolas" pitchFamily="49" charset="0"/>
                  <a:cs typeface="Courier New" pitchFamily="49" charset="0"/>
                </a:rPr>
                <a:t>(</a:t>
              </a:r>
              <a:r>
                <a:rPr lang="en-US" dirty="0" err="1" smtClean="0">
                  <a:solidFill>
                    <a:srgbClr val="002060"/>
                  </a:solidFill>
                  <a:latin typeface="Consolas" pitchFamily="49" charset="0"/>
                  <a:cs typeface="Courier New" pitchFamily="49" charset="0"/>
                </a:rPr>
                <a:t>serviceUri</a:t>
              </a:r>
              <a:r>
                <a:rPr lang="en-US" dirty="0" smtClean="0">
                  <a:solidFill>
                    <a:srgbClr val="002060"/>
                  </a:solidFill>
                  <a:latin typeface="Consolas" pitchFamily="49" charset="0"/>
                  <a:cs typeface="Courier New" pitchFamily="49" charset="0"/>
                </a:rPr>
                <a:t>);</a:t>
              </a:r>
            </a:p>
          </p:txBody>
        </p:sp>
      </p:grpSp>
      <p:sp>
        <p:nvSpPr>
          <p:cNvPr id="19" name="Rectangle 18"/>
          <p:cNvSpPr/>
          <p:nvPr/>
        </p:nvSpPr>
        <p:spPr bwMode="auto">
          <a:xfrm>
            <a:off x="609600" y="5486400"/>
            <a:ext cx="4800600" cy="304800"/>
          </a:xfrm>
          <a:prstGeom prst="rect">
            <a:avLst/>
          </a:prstGeom>
          <a:noFill/>
          <a:ln w="2540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5" name="Down Arrow 14"/>
          <p:cNvSpPr/>
          <p:nvPr/>
        </p:nvSpPr>
        <p:spPr bwMode="auto">
          <a:xfrm>
            <a:off x="3429000" y="5181600"/>
            <a:ext cx="484632" cy="368808"/>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0" name="Rectangle 19"/>
          <p:cNvSpPr/>
          <p:nvPr/>
        </p:nvSpPr>
        <p:spPr bwMode="auto">
          <a:xfrm>
            <a:off x="3200400" y="5791200"/>
            <a:ext cx="4267200" cy="304800"/>
          </a:xfrm>
          <a:prstGeom prst="rect">
            <a:avLst/>
          </a:prstGeom>
          <a:noFill/>
          <a:ln w="2540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5" grpId="0" animBg="1"/>
      <p:bldP spid="15" grpId="1"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A Table</a:t>
            </a:r>
            <a:endParaRPr lang="en-US" dirty="0"/>
          </a:p>
        </p:txBody>
      </p:sp>
      <p:sp>
        <p:nvSpPr>
          <p:cNvPr id="3" name="Content Placeholder 2"/>
          <p:cNvSpPr>
            <a:spLocks noGrp="1"/>
          </p:cNvSpPr>
          <p:nvPr>
            <p:ph idx="1"/>
          </p:nvPr>
        </p:nvSpPr>
        <p:spPr>
          <a:xfrm>
            <a:off x="730044" y="1412875"/>
            <a:ext cx="7681532" cy="2724720"/>
          </a:xfrm>
        </p:spPr>
        <p:txBody>
          <a:bodyPr/>
          <a:lstStyle/>
          <a:p>
            <a:pPr marL="461963" indent="-460375"/>
            <a:r>
              <a:rPr lang="en-US" dirty="0" smtClean="0"/>
              <a:t>LINQ</a:t>
            </a:r>
          </a:p>
          <a:p>
            <a:endParaRPr lang="en-US" dirty="0" smtClean="0"/>
          </a:p>
          <a:p>
            <a:endParaRPr lang="en-US" dirty="0" smtClean="0"/>
          </a:p>
          <a:p>
            <a:endParaRPr lang="en-US" dirty="0" smtClean="0"/>
          </a:p>
          <a:p>
            <a:endParaRPr lang="en-US" dirty="0"/>
          </a:p>
        </p:txBody>
      </p:sp>
      <p:sp>
        <p:nvSpPr>
          <p:cNvPr id="8" name="Rectangle 7"/>
          <p:cNvSpPr/>
          <p:nvPr/>
        </p:nvSpPr>
        <p:spPr bwMode="auto">
          <a:xfrm>
            <a:off x="533400" y="1905000"/>
            <a:ext cx="8223250" cy="2743200"/>
          </a:xfrm>
          <a:prstGeom prst="rect">
            <a:avLst/>
          </a:prstGeom>
          <a:solidFill>
            <a:srgbClr val="F8F8F8"/>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2" name="Text Placeholder 4"/>
          <p:cNvSpPr txBox="1">
            <a:spLocks/>
          </p:cNvSpPr>
          <p:nvPr/>
        </p:nvSpPr>
        <p:spPr>
          <a:xfrm>
            <a:off x="730250" y="1981200"/>
            <a:ext cx="8108950" cy="2514600"/>
          </a:xfrm>
          <a:prstGeom prst="rect">
            <a:avLst/>
          </a:prstGeom>
        </p:spPr>
        <p:txBody>
          <a:bodyPr vert="horz" wrap="square" lIns="0" tIns="0" rIns="0" bIns="0" rtlCol="0">
            <a:noAutofit/>
          </a:bodyPr>
          <a:lstStyle/>
          <a:p>
            <a:r>
              <a:rPr lang="en-US" dirty="0" err="1" smtClean="0">
                <a:solidFill>
                  <a:srgbClr val="2B91AF"/>
                </a:solidFill>
                <a:latin typeface="Consolas" pitchFamily="49" charset="0"/>
              </a:rPr>
              <a:t>DataServiceContext</a:t>
            </a:r>
            <a:r>
              <a:rPr lang="en-US" dirty="0" smtClean="0">
                <a:solidFill>
                  <a:srgbClr val="2B91AF"/>
                </a:solidFill>
                <a:latin typeface="Consolas" pitchFamily="49" charset="0"/>
              </a:rPr>
              <a:t> </a:t>
            </a:r>
            <a:r>
              <a:rPr lang="en-US" dirty="0" smtClean="0">
                <a:solidFill>
                  <a:srgbClr val="002060"/>
                </a:solidFill>
                <a:latin typeface="Consolas" pitchFamily="49" charset="0"/>
              </a:rPr>
              <a:t>context = </a:t>
            </a:r>
            <a:r>
              <a:rPr lang="en-US" dirty="0" smtClean="0">
                <a:solidFill>
                  <a:srgbClr val="0000FF"/>
                </a:solidFill>
                <a:latin typeface="Consolas" pitchFamily="49" charset="0"/>
              </a:rPr>
              <a:t>new </a:t>
            </a:r>
            <a:r>
              <a:rPr lang="en-US" dirty="0" err="1" smtClean="0">
                <a:solidFill>
                  <a:srgbClr val="2B91AF"/>
                </a:solidFill>
                <a:latin typeface="Consolas" pitchFamily="49" charset="0"/>
              </a:rPr>
              <a:t>DataServiceContext</a:t>
            </a:r>
            <a:r>
              <a:rPr lang="en-US" dirty="0" smtClean="0">
                <a:solidFill>
                  <a:srgbClr val="002060"/>
                </a:solidFill>
                <a:latin typeface="Consolas" pitchFamily="49" charset="0"/>
              </a:rPr>
              <a:t>(</a:t>
            </a:r>
            <a:r>
              <a:rPr lang="en-US" dirty="0" smtClean="0">
                <a:solidFill>
                  <a:schemeClr val="accent1">
                    <a:lumMod val="50000"/>
                  </a:schemeClr>
                </a:solidFill>
                <a:latin typeface="Consolas" pitchFamily="49" charset="0"/>
              </a:rPr>
              <a:t>“http://myaccount.table.core.windows.net”</a:t>
            </a:r>
            <a:r>
              <a:rPr lang="en-US" dirty="0" smtClean="0">
                <a:solidFill>
                  <a:srgbClr val="002060"/>
                </a:solidFill>
                <a:latin typeface="Consolas" pitchFamily="49" charset="0"/>
              </a:rPr>
              <a:t>);</a:t>
            </a:r>
          </a:p>
          <a:p>
            <a:endParaRPr lang="en-US" dirty="0" smtClean="0">
              <a:solidFill>
                <a:srgbClr val="002060"/>
              </a:solidFill>
              <a:latin typeface="Consolas" pitchFamily="49" charset="0"/>
            </a:endParaRPr>
          </a:p>
          <a:p>
            <a:r>
              <a:rPr lang="en-US" dirty="0" err="1" smtClean="0">
                <a:solidFill>
                  <a:srgbClr val="0000FF"/>
                </a:solidFill>
                <a:latin typeface="Consolas" pitchFamily="49" charset="0"/>
              </a:rPr>
              <a:t>var</a:t>
            </a:r>
            <a:r>
              <a:rPr lang="en-US" dirty="0" smtClean="0">
                <a:solidFill>
                  <a:srgbClr val="0000FF"/>
                </a:solidFill>
                <a:latin typeface="Consolas" pitchFamily="49" charset="0"/>
              </a:rPr>
              <a:t> </a:t>
            </a:r>
            <a:r>
              <a:rPr lang="en-US" dirty="0" smtClean="0">
                <a:solidFill>
                  <a:schemeClr val="bg1"/>
                </a:solidFill>
                <a:latin typeface="Consolas" pitchFamily="49" charset="0"/>
              </a:rPr>
              <a:t>customers = </a:t>
            </a:r>
            <a:r>
              <a:rPr lang="en-US" dirty="0" smtClean="0">
                <a:solidFill>
                  <a:srgbClr val="0000FF"/>
                </a:solidFill>
                <a:latin typeface="Consolas" pitchFamily="49" charset="0"/>
              </a:rPr>
              <a:t>from </a:t>
            </a:r>
            <a:r>
              <a:rPr lang="en-US" dirty="0" smtClean="0">
                <a:solidFill>
                  <a:srgbClr val="002060"/>
                </a:solidFill>
                <a:latin typeface="Consolas" pitchFamily="49" charset="0"/>
              </a:rPr>
              <a:t>o </a:t>
            </a:r>
            <a:r>
              <a:rPr lang="en-US" dirty="0" smtClean="0">
                <a:solidFill>
                  <a:srgbClr val="0000FF"/>
                </a:solidFill>
                <a:latin typeface="Consolas" pitchFamily="49" charset="0"/>
              </a:rPr>
              <a:t>in</a:t>
            </a:r>
            <a:endParaRPr lang="en-US" dirty="0" smtClean="0">
              <a:solidFill>
                <a:srgbClr val="002060"/>
              </a:solidFill>
              <a:latin typeface="Consolas" pitchFamily="49" charset="0"/>
            </a:endParaRPr>
          </a:p>
          <a:p>
            <a:r>
              <a:rPr lang="en-US" dirty="0" smtClean="0">
                <a:solidFill>
                  <a:srgbClr val="002060"/>
                </a:solidFill>
                <a:latin typeface="Consolas" pitchFamily="49" charset="0"/>
              </a:rPr>
              <a:t>	       </a:t>
            </a:r>
            <a:r>
              <a:rPr lang="en-US" dirty="0" err="1" smtClean="0">
                <a:solidFill>
                  <a:schemeClr val="bg1"/>
                </a:solidFill>
                <a:latin typeface="Consolas" pitchFamily="49" charset="0"/>
              </a:rPr>
              <a:t>context.CreateQuery</a:t>
            </a:r>
            <a:r>
              <a:rPr lang="en-US" dirty="0" smtClean="0">
                <a:solidFill>
                  <a:schemeClr val="bg1"/>
                </a:solidFill>
                <a:latin typeface="Consolas" pitchFamily="49" charset="0"/>
              </a:rPr>
              <a:t>&lt;</a:t>
            </a:r>
            <a:r>
              <a:rPr lang="en-US" dirty="0" smtClean="0">
                <a:solidFill>
                  <a:srgbClr val="2B91AF"/>
                </a:solidFill>
                <a:latin typeface="Consolas" pitchFamily="49" charset="0"/>
              </a:rPr>
              <a:t>Customer</a:t>
            </a:r>
            <a:r>
              <a:rPr lang="en-US" dirty="0" smtClean="0">
                <a:solidFill>
                  <a:schemeClr val="bg1"/>
                </a:solidFill>
                <a:latin typeface="Consolas" pitchFamily="49" charset="0"/>
              </a:rPr>
              <a:t>&gt;(</a:t>
            </a:r>
            <a:r>
              <a:rPr lang="en-US" dirty="0" smtClean="0">
                <a:solidFill>
                  <a:schemeClr val="accent1">
                    <a:lumMod val="50000"/>
                  </a:schemeClr>
                </a:solidFill>
                <a:latin typeface="Consolas" pitchFamily="49" charset="0"/>
              </a:rPr>
              <a:t>“Customers”</a:t>
            </a:r>
            <a:r>
              <a:rPr lang="en-US" dirty="0" smtClean="0">
                <a:solidFill>
                  <a:schemeClr val="bg1"/>
                </a:solidFill>
                <a:latin typeface="Consolas" pitchFamily="49" charset="0"/>
              </a:rPr>
              <a:t>)</a:t>
            </a:r>
          </a:p>
          <a:p>
            <a:r>
              <a:rPr lang="en-US" dirty="0" smtClean="0">
                <a:solidFill>
                  <a:srgbClr val="002060"/>
                </a:solidFill>
                <a:latin typeface="Consolas" pitchFamily="49" charset="0"/>
              </a:rPr>
              <a:t>		</a:t>
            </a:r>
            <a:r>
              <a:rPr lang="en-US" dirty="0" smtClean="0">
                <a:solidFill>
                  <a:srgbClr val="0000FF"/>
                </a:solidFill>
                <a:latin typeface="Consolas" pitchFamily="49" charset="0"/>
              </a:rPr>
              <a:t>where </a:t>
            </a:r>
            <a:r>
              <a:rPr lang="en-US" dirty="0" err="1" smtClean="0">
                <a:solidFill>
                  <a:schemeClr val="bg1"/>
                </a:solidFill>
                <a:latin typeface="Consolas" pitchFamily="49" charset="0"/>
              </a:rPr>
              <a:t>o.PartitionKey</a:t>
            </a:r>
            <a:r>
              <a:rPr lang="en-US" dirty="0" smtClean="0">
                <a:solidFill>
                  <a:schemeClr val="bg1"/>
                </a:solidFill>
                <a:latin typeface="Consolas" pitchFamily="49" charset="0"/>
              </a:rPr>
              <a:t> == </a:t>
            </a:r>
            <a:r>
              <a:rPr lang="en-US" dirty="0" smtClean="0">
                <a:solidFill>
                  <a:schemeClr val="accent1">
                    <a:lumMod val="50000"/>
                  </a:schemeClr>
                </a:solidFill>
                <a:latin typeface="Consolas" pitchFamily="49" charset="0"/>
              </a:rPr>
              <a:t>“Lee”</a:t>
            </a:r>
          </a:p>
          <a:p>
            <a:r>
              <a:rPr lang="en-US" dirty="0" smtClean="0">
                <a:solidFill>
                  <a:srgbClr val="002060"/>
                </a:solidFill>
                <a:latin typeface="Consolas" pitchFamily="49" charset="0"/>
              </a:rPr>
              <a:t>		</a:t>
            </a:r>
            <a:r>
              <a:rPr lang="en-US" dirty="0" smtClean="0">
                <a:solidFill>
                  <a:srgbClr val="0000FF"/>
                </a:solidFill>
                <a:latin typeface="Consolas" pitchFamily="49" charset="0"/>
              </a:rPr>
              <a:t>select </a:t>
            </a:r>
            <a:r>
              <a:rPr lang="en-US" dirty="0" smtClean="0">
                <a:solidFill>
                  <a:schemeClr val="bg1"/>
                </a:solidFill>
                <a:latin typeface="Consolas" pitchFamily="49" charset="0"/>
              </a:rPr>
              <a:t>o;</a:t>
            </a:r>
          </a:p>
          <a:p>
            <a:endParaRPr lang="en-US" dirty="0" smtClean="0">
              <a:solidFill>
                <a:srgbClr val="002060"/>
              </a:solidFill>
              <a:latin typeface="Consolas" pitchFamily="49" charset="0"/>
            </a:endParaRPr>
          </a:p>
          <a:p>
            <a:r>
              <a:rPr lang="en-US" dirty="0" err="1" smtClean="0">
                <a:solidFill>
                  <a:srgbClr val="0000FF"/>
                </a:solidFill>
                <a:latin typeface="Consolas" pitchFamily="49" charset="0"/>
              </a:rPr>
              <a:t>foreach</a:t>
            </a:r>
            <a:r>
              <a:rPr lang="en-US" dirty="0" smtClean="0">
                <a:solidFill>
                  <a:srgbClr val="0000FF"/>
                </a:solidFill>
                <a:latin typeface="Consolas" pitchFamily="49" charset="0"/>
              </a:rPr>
              <a:t> </a:t>
            </a:r>
            <a:r>
              <a:rPr lang="en-US" dirty="0" smtClean="0">
                <a:solidFill>
                  <a:schemeClr val="bg1"/>
                </a:solidFill>
                <a:latin typeface="Consolas" pitchFamily="49" charset="0"/>
              </a:rPr>
              <a:t>(</a:t>
            </a:r>
            <a:r>
              <a:rPr lang="en-US" dirty="0" smtClean="0">
                <a:solidFill>
                  <a:srgbClr val="2B91AF"/>
                </a:solidFill>
                <a:latin typeface="Consolas" pitchFamily="49" charset="0"/>
              </a:rPr>
              <a:t>Customer </a:t>
            </a:r>
            <a:r>
              <a:rPr lang="en-US" dirty="0" err="1" smtClean="0">
                <a:solidFill>
                  <a:schemeClr val="bg1"/>
                </a:solidFill>
                <a:latin typeface="Consolas" pitchFamily="49" charset="0"/>
              </a:rPr>
              <a:t>customer</a:t>
            </a:r>
            <a:r>
              <a:rPr lang="en-US" dirty="0" smtClean="0">
                <a:solidFill>
                  <a:srgbClr val="2B91AF"/>
                </a:solidFill>
                <a:latin typeface="Consolas" pitchFamily="49" charset="0"/>
              </a:rPr>
              <a:t> </a:t>
            </a:r>
            <a:r>
              <a:rPr lang="en-US" dirty="0" smtClean="0">
                <a:solidFill>
                  <a:srgbClr val="0000FF"/>
                </a:solidFill>
                <a:latin typeface="Consolas" pitchFamily="49" charset="0"/>
              </a:rPr>
              <a:t>in </a:t>
            </a:r>
            <a:r>
              <a:rPr lang="en-US" dirty="0" smtClean="0">
                <a:solidFill>
                  <a:schemeClr val="bg1"/>
                </a:solidFill>
                <a:latin typeface="Consolas" pitchFamily="49" charset="0"/>
              </a:rPr>
              <a:t>customers) { }</a:t>
            </a:r>
          </a:p>
          <a:p>
            <a:endParaRPr lang="en-US" dirty="0" smtClean="0">
              <a:solidFill>
                <a:srgbClr val="002060"/>
              </a:solidFill>
              <a:latin typeface="Consolas" pitchFamily="49" charset="0"/>
            </a:endParaRPr>
          </a:p>
          <a:p>
            <a:endParaRPr lang="en-US" dirty="0" smtClean="0">
              <a:solidFill>
                <a:srgbClr val="002060"/>
              </a:solidFill>
              <a:latin typeface="Consolas" pitchFamily="49" charset="0"/>
            </a:endParaRPr>
          </a:p>
        </p:txBody>
      </p:sp>
      <p:grpSp>
        <p:nvGrpSpPr>
          <p:cNvPr id="4" name="Group 13"/>
          <p:cNvGrpSpPr/>
          <p:nvPr/>
        </p:nvGrpSpPr>
        <p:grpSpPr>
          <a:xfrm>
            <a:off x="533400" y="4876800"/>
            <a:ext cx="8223250" cy="1657920"/>
            <a:chOff x="533400" y="4361880"/>
            <a:chExt cx="8223250" cy="1657920"/>
          </a:xfrm>
        </p:grpSpPr>
        <p:sp>
          <p:nvSpPr>
            <p:cNvPr id="9" name="Rectangle 8"/>
            <p:cNvSpPr/>
            <p:nvPr/>
          </p:nvSpPr>
          <p:spPr bwMode="auto">
            <a:xfrm>
              <a:off x="533400" y="4800600"/>
              <a:ext cx="8223250" cy="990600"/>
            </a:xfrm>
            <a:prstGeom prst="rect">
              <a:avLst/>
            </a:prstGeom>
            <a:solidFill>
              <a:srgbClr val="F8F8F8"/>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3" name="Text Placeholder 4"/>
            <p:cNvSpPr txBox="1">
              <a:spLocks/>
            </p:cNvSpPr>
            <p:nvPr/>
          </p:nvSpPr>
          <p:spPr>
            <a:xfrm>
              <a:off x="730250" y="4876800"/>
              <a:ext cx="8026400" cy="1143000"/>
            </a:xfrm>
            <a:prstGeom prst="rect">
              <a:avLst/>
            </a:prstGeom>
          </p:spPr>
          <p:txBody>
            <a:bodyPr vert="horz" wrap="square" lIns="0" tIns="0" rIns="0" bIns="0" rtlCol="0">
              <a:noAutofit/>
            </a:bodyPr>
            <a:lstStyle/>
            <a:p>
              <a:r>
                <a:rPr lang="en-US" dirty="0" smtClean="0">
                  <a:solidFill>
                    <a:srgbClr val="002060"/>
                  </a:solidFill>
                  <a:latin typeface="Consolas" pitchFamily="49" charset="0"/>
                </a:rPr>
                <a:t>GET http://myaccount.table.core.windows.net/Customers?</a:t>
              </a:r>
            </a:p>
            <a:p>
              <a:r>
                <a:rPr lang="en-US" dirty="0" smtClean="0">
                  <a:solidFill>
                    <a:srgbClr val="002060"/>
                  </a:solidFill>
                  <a:latin typeface="Consolas" pitchFamily="49" charset="0"/>
                </a:rPr>
                <a:t>         $filter= </a:t>
              </a:r>
              <a:r>
                <a:rPr lang="en-US" dirty="0" err="1" smtClean="0">
                  <a:solidFill>
                    <a:srgbClr val="002060"/>
                  </a:solidFill>
                  <a:latin typeface="Consolas" pitchFamily="49" charset="0"/>
                </a:rPr>
                <a:t>PartitionKey</a:t>
              </a:r>
              <a:r>
                <a:rPr lang="en-US" dirty="0" smtClean="0">
                  <a:solidFill>
                    <a:srgbClr val="002060"/>
                  </a:solidFill>
                  <a:latin typeface="Consolas" pitchFamily="49" charset="0"/>
                </a:rPr>
                <a:t> </a:t>
              </a:r>
              <a:r>
                <a:rPr lang="en-US" dirty="0" err="1" smtClean="0">
                  <a:solidFill>
                    <a:srgbClr val="002060"/>
                  </a:solidFill>
                  <a:latin typeface="Consolas" pitchFamily="49" charset="0"/>
                </a:rPr>
                <a:t>eq</a:t>
              </a:r>
              <a:r>
                <a:rPr lang="en-US" dirty="0" smtClean="0">
                  <a:solidFill>
                    <a:srgbClr val="002060"/>
                  </a:solidFill>
                  <a:latin typeface="Consolas" pitchFamily="49" charset="0"/>
                </a:rPr>
                <a:t> ‘Lee’ </a:t>
              </a:r>
            </a:p>
            <a:p>
              <a:r>
                <a:rPr lang="en-US" b="1" dirty="0" smtClean="0">
                  <a:solidFill>
                    <a:srgbClr val="000066"/>
                  </a:solidFill>
                  <a:latin typeface="Consolas" pitchFamily="49" charset="0"/>
                  <a:ea typeface="Times New Roman" pitchFamily="18" charset="0"/>
                  <a:cs typeface="Courier New" pitchFamily="49" charset="0"/>
                </a:rPr>
                <a:t>	</a:t>
              </a:r>
              <a:endParaRPr lang="en-US" b="1" dirty="0" smtClean="0">
                <a:solidFill>
                  <a:srgbClr val="002060"/>
                </a:solidFill>
                <a:latin typeface="Consolas" pitchFamily="49" charset="0"/>
                <a:cs typeface="Courier New" pitchFamily="49" charset="0"/>
              </a:endParaRPr>
            </a:p>
          </p:txBody>
        </p:sp>
        <p:sp>
          <p:nvSpPr>
            <p:cNvPr id="11" name="Content Placeholder 2"/>
            <p:cNvSpPr txBox="1">
              <a:spLocks/>
            </p:cNvSpPr>
            <p:nvPr/>
          </p:nvSpPr>
          <p:spPr>
            <a:xfrm>
              <a:off x="721106" y="4361880"/>
              <a:ext cx="7681532" cy="396455"/>
            </a:xfrm>
            <a:prstGeom prst="rect">
              <a:avLst/>
            </a:prstGeom>
          </p:spPr>
          <p:txBody>
            <a:bodyPr vert="horz" wrap="square" lIns="0" tIns="0" rIns="0" bIns="0" rtlCol="0">
              <a:spAutoFit/>
            </a:bodyPr>
            <a:lstStyle/>
            <a:p>
              <a:pPr marL="461963" marR="0" lvl="0" indent="-461963" algn="l" defTabSz="914363" rtl="0" eaLnBrk="1" fontAlgn="auto" latinLnBrk="0" hangingPunct="1">
                <a:lnSpc>
                  <a:spcPct val="78000"/>
                </a:lnSpc>
                <a:spcBef>
                  <a:spcPct val="20000"/>
                </a:spcBef>
                <a:spcAft>
                  <a:spcPts val="800"/>
                </a:spcAft>
                <a:buClr>
                  <a:schemeClr val="tx1"/>
                </a:buClr>
                <a:buSzPct val="80000"/>
                <a:buFont typeface="Wingdings" pitchFamily="2" charset="2"/>
                <a:buChar char="l"/>
                <a:tabLst/>
                <a:defRPr/>
              </a:pPr>
              <a:r>
                <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rPr>
                <a:t>REST</a:t>
              </a:r>
              <a:endParaRPr kumimoji="0" lang="en-US" sz="3200" b="0" i="0" u="none" strike="noStrike" kern="1200" cap="none" spc="0" normalizeH="0" baseline="0" noProof="0" dirty="0">
                <a:ln>
                  <a:noFill/>
                </a:ln>
                <a:gradFill>
                  <a:gsLst>
                    <a:gs pos="0">
                      <a:schemeClr val="tx1"/>
                    </a:gs>
                    <a:gs pos="86000">
                      <a:schemeClr val="tx1"/>
                    </a:gs>
                  </a:gsLst>
                  <a:lin ang="5400000" scaled="0"/>
                </a:gradFill>
                <a:effectLst/>
                <a:uLnTx/>
                <a:uFillTx/>
                <a:latin typeface="+mn-lt"/>
                <a:ea typeface="+mn-ea"/>
                <a:cs typeface="+mn-cs"/>
              </a:endParaRPr>
            </a:p>
          </p:txBody>
        </p:sp>
      </p:grpSp>
      <p:sp>
        <p:nvSpPr>
          <p:cNvPr id="10" name="Rectangle 9"/>
          <p:cNvSpPr/>
          <p:nvPr/>
        </p:nvSpPr>
        <p:spPr bwMode="auto">
          <a:xfrm>
            <a:off x="609600" y="1981200"/>
            <a:ext cx="8070850" cy="609600"/>
          </a:xfrm>
          <a:prstGeom prst="rect">
            <a:avLst/>
          </a:prstGeom>
          <a:noFill/>
          <a:ln w="2540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5" name="Rectangle 14"/>
          <p:cNvSpPr/>
          <p:nvPr/>
        </p:nvSpPr>
        <p:spPr bwMode="auto">
          <a:xfrm>
            <a:off x="2438400" y="3048000"/>
            <a:ext cx="5486400" cy="304800"/>
          </a:xfrm>
          <a:prstGeom prst="rect">
            <a:avLst/>
          </a:prstGeom>
          <a:noFill/>
          <a:ln w="2540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6" name="Rectangle 15"/>
          <p:cNvSpPr/>
          <p:nvPr/>
        </p:nvSpPr>
        <p:spPr bwMode="auto">
          <a:xfrm>
            <a:off x="2438400" y="3352800"/>
            <a:ext cx="3962400" cy="304800"/>
          </a:xfrm>
          <a:prstGeom prst="rect">
            <a:avLst/>
          </a:prstGeom>
          <a:noFill/>
          <a:ln w="2540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7" name="Rectangle 16"/>
          <p:cNvSpPr/>
          <p:nvPr/>
        </p:nvSpPr>
        <p:spPr bwMode="auto">
          <a:xfrm>
            <a:off x="609600" y="4038600"/>
            <a:ext cx="5715000" cy="533400"/>
          </a:xfrm>
          <a:prstGeom prst="rect">
            <a:avLst/>
          </a:prstGeom>
          <a:noFill/>
          <a:ln w="25400">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4" name="Down Arrow 13"/>
          <p:cNvSpPr/>
          <p:nvPr/>
        </p:nvSpPr>
        <p:spPr bwMode="auto">
          <a:xfrm rot="5400000">
            <a:off x="5771388" y="5582412"/>
            <a:ext cx="484632" cy="445008"/>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18" name="Straight Connector 17"/>
          <p:cNvCxnSpPr/>
          <p:nvPr/>
        </p:nvCxnSpPr>
        <p:spPr>
          <a:xfrm>
            <a:off x="3276600" y="3657600"/>
            <a:ext cx="2895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600" y="5943600"/>
            <a:ext cx="28956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Down Arrow 18"/>
          <p:cNvSpPr/>
          <p:nvPr/>
        </p:nvSpPr>
        <p:spPr bwMode="auto">
          <a:xfrm rot="5400000">
            <a:off x="7523988" y="5277612"/>
            <a:ext cx="484632" cy="445008"/>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cxnSp>
        <p:nvCxnSpPr>
          <p:cNvPr id="21" name="Straight Connector 20"/>
          <p:cNvCxnSpPr/>
          <p:nvPr/>
        </p:nvCxnSpPr>
        <p:spPr>
          <a:xfrm>
            <a:off x="6400800" y="3352800"/>
            <a:ext cx="1371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172200" y="5638800"/>
            <a:ext cx="1371600" cy="158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grpId="1"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3" presetClass="entr" presetSubtype="1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42" presetClass="path" presetSubtype="0" accel="50000" decel="50000" fill="hold" grpId="1" nodeType="withEffect">
                                  <p:stCondLst>
                                    <p:cond delay="0"/>
                                  </p:stCondLst>
                                  <p:childTnLst>
                                    <p:animMotion origin="layout" path="M 4.44444E-6 4.60328E-6 L 0.00069 -0.33496 " pathEditMode="relative" rAng="0" ptsTypes="AA">
                                      <p:cBhvr>
                                        <p:cTn id="37" dur="1000" spd="-100000" fill="hold"/>
                                        <p:tgtEl>
                                          <p:spTgt spid="19"/>
                                        </p:tgtEl>
                                        <p:attrNameLst>
                                          <p:attrName>ppt_x</p:attrName>
                                          <p:attrName>ppt_y</p:attrName>
                                        </p:attrNameLst>
                                      </p:cBhvr>
                                      <p:rCtr x="0" y="-167"/>
                                    </p:animMotion>
                                  </p:childTnLst>
                                </p:cTn>
                              </p:par>
                              <p:par>
                                <p:cTn id="38" presetID="3" presetClass="entr" presetSubtype="1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linds(horizontal)">
                                      <p:cBhvr>
                                        <p:cTn id="40" dur="500"/>
                                        <p:tgtEl>
                                          <p:spTgt spid="21"/>
                                        </p:tgtEl>
                                      </p:cBhvr>
                                    </p:animEffect>
                                  </p:childTnLst>
                                </p:cTn>
                              </p:par>
                              <p:par>
                                <p:cTn id="41" presetID="3" presetClass="entr" presetSubtype="1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42" presetClass="path" presetSubtype="0" accel="50000" decel="50000" fill="hold" grpId="1" nodeType="withEffect">
                                  <p:stCondLst>
                                    <p:cond delay="0"/>
                                  </p:stCondLst>
                                  <p:childTnLst>
                                    <p:animMotion origin="layout" path="M -2.22222E-6 3.7037E-6 L -0.11597 -0.32408 " pathEditMode="relative" rAng="0" ptsTypes="AA">
                                      <p:cBhvr>
                                        <p:cTn id="49" dur="1000" spd="-100000" fill="hold"/>
                                        <p:tgtEl>
                                          <p:spTgt spid="14"/>
                                        </p:tgtEl>
                                        <p:attrNameLst>
                                          <p:attrName>ppt_x</p:attrName>
                                          <p:attrName>ppt_y</p:attrName>
                                        </p:attrNameLst>
                                      </p:cBhvr>
                                      <p:rCtr x="-58" y="-162"/>
                                    </p:animMotion>
                                  </p:childTnLst>
                                </p:cTn>
                              </p:par>
                              <p:par>
                                <p:cTn id="50" presetID="3" presetClass="entr" presetSubtype="1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par>
                                <p:cTn id="53" presetID="3" presetClass="entr" presetSubtype="1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linds(horizontal)">
                                      <p:cBhvr>
                                        <p:cTn id="55" dur="500"/>
                                        <p:tgtEl>
                                          <p:spTgt spid="20"/>
                                        </p:tgtEl>
                                      </p:cBhvr>
                                    </p:animEffect>
                                  </p:childTnLst>
                                </p:cTn>
                              </p:par>
                              <p:par>
                                <p:cTn id="56" presetID="3" presetClass="exit" presetSubtype="10" fill="hold" grpId="2" nodeType="withEffect">
                                  <p:stCondLst>
                                    <p:cond delay="0"/>
                                  </p:stCondLst>
                                  <p:childTnLst>
                                    <p:animEffect transition="out" filter="blinds(horizontal)">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5" grpId="0" animBg="1"/>
      <p:bldP spid="15" grpId="1" animBg="1"/>
      <p:bldP spid="16" grpId="0" animBg="1"/>
      <p:bldP spid="16" grpId="1" animBg="1"/>
      <p:bldP spid="17" grpId="0" animBg="1"/>
      <p:bldP spid="17" grpId="1" animBg="1"/>
      <p:bldP spid="14" grpId="0" animBg="1"/>
      <p:bldP spid="14" grpId="1" animBg="1"/>
      <p:bldP spid="19" grpId="0" animBg="1"/>
      <p:bldP spid="19" grpId="1" animBg="1"/>
      <p:bldP spid="19" grpId="2"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And Delete Entity</a:t>
            </a:r>
            <a:endParaRPr lang="en-US" dirty="0"/>
          </a:p>
        </p:txBody>
      </p:sp>
      <p:sp>
        <p:nvSpPr>
          <p:cNvPr id="3" name="Content Placeholder 2"/>
          <p:cNvSpPr>
            <a:spLocks noGrp="1"/>
          </p:cNvSpPr>
          <p:nvPr>
            <p:ph idx="1"/>
          </p:nvPr>
        </p:nvSpPr>
        <p:spPr>
          <a:xfrm>
            <a:off x="730044" y="1412875"/>
            <a:ext cx="7681532" cy="2376035"/>
          </a:xfrm>
        </p:spPr>
        <p:txBody>
          <a:bodyPr/>
          <a:lstStyle/>
          <a:p>
            <a:endParaRPr lang="en-US" dirty="0" smtClean="0"/>
          </a:p>
          <a:p>
            <a:endParaRPr lang="en-US" dirty="0" smtClean="0"/>
          </a:p>
          <a:p>
            <a:endParaRPr lang="en-US" dirty="0" smtClean="0"/>
          </a:p>
          <a:p>
            <a:endParaRPr lang="en-US" dirty="0"/>
          </a:p>
        </p:txBody>
      </p:sp>
      <p:grpSp>
        <p:nvGrpSpPr>
          <p:cNvPr id="4" name="Group 10"/>
          <p:cNvGrpSpPr/>
          <p:nvPr/>
        </p:nvGrpSpPr>
        <p:grpSpPr>
          <a:xfrm>
            <a:off x="533400" y="5410200"/>
            <a:ext cx="8223250" cy="1371600"/>
            <a:chOff x="533400" y="5410200"/>
            <a:chExt cx="8223250" cy="1371600"/>
          </a:xfrm>
        </p:grpSpPr>
        <p:sp>
          <p:nvSpPr>
            <p:cNvPr id="9" name="Rectangle 8"/>
            <p:cNvSpPr/>
            <p:nvPr/>
          </p:nvSpPr>
          <p:spPr bwMode="auto">
            <a:xfrm>
              <a:off x="533400" y="5410200"/>
              <a:ext cx="8223250" cy="990600"/>
            </a:xfrm>
            <a:prstGeom prst="rect">
              <a:avLst/>
            </a:prstGeom>
            <a:solidFill>
              <a:srgbClr val="F8F8F8"/>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3" name="Text Placeholder 4"/>
            <p:cNvSpPr txBox="1">
              <a:spLocks/>
            </p:cNvSpPr>
            <p:nvPr/>
          </p:nvSpPr>
          <p:spPr>
            <a:xfrm>
              <a:off x="730250" y="5638800"/>
              <a:ext cx="8026400" cy="1143000"/>
            </a:xfrm>
            <a:prstGeom prst="rect">
              <a:avLst/>
            </a:prstGeom>
          </p:spPr>
          <p:txBody>
            <a:bodyPr vert="horz" wrap="square" lIns="0" tIns="0" rIns="0" bIns="0" rtlCol="0">
              <a:noAutofit/>
            </a:bodyPr>
            <a:lstStyle/>
            <a:p>
              <a:pPr lvl="0"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err="1" smtClean="0">
                  <a:solidFill>
                    <a:schemeClr val="bg1"/>
                  </a:solidFill>
                  <a:latin typeface="Consolas" pitchFamily="49" charset="0"/>
                  <a:cs typeface="Courier New" pitchFamily="49" charset="0"/>
                </a:rPr>
                <a:t>context.DeleteObject</a:t>
              </a:r>
              <a:r>
                <a:rPr lang="en-US" dirty="0" smtClean="0">
                  <a:solidFill>
                    <a:schemeClr val="bg1"/>
                  </a:solidFill>
                  <a:latin typeface="Consolas" pitchFamily="49" charset="0"/>
                  <a:cs typeface="Courier New" pitchFamily="49" charset="0"/>
                </a:rPr>
                <a:t>(</a:t>
              </a:r>
              <a:r>
                <a:rPr lang="en-US" dirty="0" err="1" smtClean="0">
                  <a:solidFill>
                    <a:schemeClr val="bg1"/>
                  </a:solidFill>
                  <a:latin typeface="Consolas" pitchFamily="49" charset="0"/>
                  <a:cs typeface="Courier New" pitchFamily="49" charset="0"/>
                </a:rPr>
                <a:t>cust</a:t>
              </a:r>
              <a:r>
                <a:rPr lang="en-US" dirty="0" smtClean="0">
                  <a:solidFill>
                    <a:schemeClr val="bg1"/>
                  </a:solidFill>
                  <a:latin typeface="Consolas" pitchFamily="49" charset="0"/>
                  <a:cs typeface="Courier New" pitchFamily="49" charset="0"/>
                </a:rPr>
                <a:t>); </a:t>
              </a:r>
            </a:p>
            <a:p>
              <a:pPr lvl="0"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err="1" smtClean="0">
                  <a:solidFill>
                    <a:srgbClr val="2B91AF"/>
                  </a:solidFill>
                  <a:latin typeface="Consolas" pitchFamily="49" charset="0"/>
                </a:rPr>
                <a:t>DataServiceResponse</a:t>
              </a:r>
              <a:r>
                <a:rPr lang="en-US" dirty="0" smtClean="0">
                  <a:solidFill>
                    <a:schemeClr val="bg1"/>
                  </a:solidFill>
                  <a:latin typeface="Consolas" pitchFamily="49" charset="0"/>
                </a:rPr>
                <a:t> </a:t>
              </a:r>
              <a:r>
                <a:rPr lang="en-US" dirty="0" smtClean="0">
                  <a:solidFill>
                    <a:schemeClr val="bg1"/>
                  </a:solidFill>
                  <a:latin typeface="Consolas" pitchFamily="49" charset="0"/>
                  <a:cs typeface="Courier New" pitchFamily="49" charset="0"/>
                </a:rPr>
                <a:t>response = </a:t>
              </a:r>
              <a:r>
                <a:rPr lang="en-US" dirty="0" err="1" smtClean="0">
                  <a:solidFill>
                    <a:schemeClr val="bg1"/>
                  </a:solidFill>
                  <a:latin typeface="Consolas" pitchFamily="49" charset="0"/>
                  <a:cs typeface="Courier New" pitchFamily="49" charset="0"/>
                </a:rPr>
                <a:t>context.SaveChanges</a:t>
              </a:r>
              <a:r>
                <a:rPr lang="en-US" dirty="0" smtClean="0">
                  <a:solidFill>
                    <a:schemeClr val="bg1"/>
                  </a:solidFill>
                  <a:latin typeface="Consolas" pitchFamily="49" charset="0"/>
                  <a:cs typeface="Courier New" pitchFamily="49" charset="0"/>
                </a:rPr>
                <a:t>(); </a:t>
              </a:r>
              <a:r>
                <a:rPr lang="en-US" b="1" dirty="0" smtClean="0">
                  <a:solidFill>
                    <a:srgbClr val="000066"/>
                  </a:solidFill>
                  <a:latin typeface="Consolas" pitchFamily="49" charset="0"/>
                  <a:ea typeface="Times New Roman" pitchFamily="18" charset="0"/>
                  <a:cs typeface="Courier New" pitchFamily="49" charset="0"/>
                </a:rPr>
                <a:t>	</a:t>
              </a:r>
              <a:endParaRPr lang="en-US" b="1" dirty="0" smtClean="0">
                <a:solidFill>
                  <a:srgbClr val="002060"/>
                </a:solidFill>
                <a:latin typeface="Consolas" pitchFamily="49" charset="0"/>
                <a:cs typeface="Courier New" pitchFamily="49" charset="0"/>
              </a:endParaRPr>
            </a:p>
          </p:txBody>
        </p:sp>
      </p:grpSp>
      <p:grpSp>
        <p:nvGrpSpPr>
          <p:cNvPr id="5" name="Group 9"/>
          <p:cNvGrpSpPr/>
          <p:nvPr/>
        </p:nvGrpSpPr>
        <p:grpSpPr>
          <a:xfrm>
            <a:off x="533400" y="4038600"/>
            <a:ext cx="8305800" cy="1143000"/>
            <a:chOff x="533400" y="4038600"/>
            <a:chExt cx="8305800" cy="1143000"/>
          </a:xfrm>
        </p:grpSpPr>
        <p:sp>
          <p:nvSpPr>
            <p:cNvPr id="17" name="Rectangle 16"/>
            <p:cNvSpPr/>
            <p:nvPr/>
          </p:nvSpPr>
          <p:spPr bwMode="auto">
            <a:xfrm>
              <a:off x="533400" y="4038600"/>
              <a:ext cx="8223250" cy="990600"/>
            </a:xfrm>
            <a:prstGeom prst="rect">
              <a:avLst/>
            </a:prstGeom>
            <a:solidFill>
              <a:srgbClr val="F8F8F8"/>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6" name="Text Placeholder 4"/>
            <p:cNvSpPr txBox="1">
              <a:spLocks/>
            </p:cNvSpPr>
            <p:nvPr/>
          </p:nvSpPr>
          <p:spPr>
            <a:xfrm>
              <a:off x="730250" y="4114800"/>
              <a:ext cx="8108950" cy="1066800"/>
            </a:xfrm>
            <a:prstGeom prst="rect">
              <a:avLst/>
            </a:prstGeom>
          </p:spPr>
          <p:txBody>
            <a:bodyPr vert="horz" wrap="square" lIns="0" tIns="0" rIns="0" bIns="0" rtlCol="0">
              <a:noAutofit/>
            </a:bodyPr>
            <a:lstStyle/>
            <a:p>
              <a:pPr lvl="0" defTabSz="914400"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err="1" smtClean="0">
                  <a:solidFill>
                    <a:schemeClr val="bg1"/>
                  </a:solidFill>
                  <a:latin typeface="Consolas" pitchFamily="49" charset="0"/>
                  <a:ea typeface="Times New Roman" pitchFamily="18" charset="0"/>
                  <a:cs typeface="Courier New" pitchFamily="49" charset="0"/>
                </a:rPr>
                <a:t>cust.Occupation</a:t>
              </a:r>
              <a:r>
                <a:rPr lang="en-US" dirty="0" smtClean="0">
                  <a:solidFill>
                    <a:schemeClr val="bg1"/>
                  </a:solidFill>
                  <a:latin typeface="Consolas" pitchFamily="49" charset="0"/>
                  <a:ea typeface="Times New Roman" pitchFamily="18" charset="0"/>
                  <a:cs typeface="Courier New" pitchFamily="49" charset="0"/>
                </a:rPr>
                <a:t> = </a:t>
              </a:r>
              <a:r>
                <a:rPr lang="en-US" dirty="0" smtClean="0">
                  <a:solidFill>
                    <a:schemeClr val="accent1">
                      <a:lumMod val="75000"/>
                    </a:schemeClr>
                  </a:solidFill>
                  <a:latin typeface="Consolas" pitchFamily="49" charset="0"/>
                  <a:ea typeface="Times New Roman" pitchFamily="18" charset="0"/>
                  <a:cs typeface="Courier New" pitchFamily="49" charset="0"/>
                </a:rPr>
                <a:t>“Musician”</a:t>
              </a:r>
              <a:r>
                <a:rPr lang="en-US" dirty="0" smtClean="0">
                  <a:solidFill>
                    <a:srgbClr val="000066"/>
                  </a:solidFill>
                  <a:latin typeface="Consolas" pitchFamily="49" charset="0"/>
                  <a:ea typeface="Times New Roman" pitchFamily="18" charset="0"/>
                  <a:cs typeface="Courier New" pitchFamily="49" charset="0"/>
                </a:rPr>
                <a:t>;	</a:t>
              </a:r>
              <a:endParaRPr lang="en-US" dirty="0" smtClean="0">
                <a:solidFill>
                  <a:srgbClr val="00B050"/>
                </a:solidFill>
                <a:latin typeface="Consolas" pitchFamily="49" charset="0"/>
                <a:cs typeface="Arial" pitchFamily="34" charset="0"/>
              </a:endParaRPr>
            </a:p>
            <a:p>
              <a:pPr lvl="0"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err="1" smtClean="0">
                  <a:solidFill>
                    <a:schemeClr val="bg1"/>
                  </a:solidFill>
                  <a:latin typeface="Consolas" pitchFamily="49" charset="0"/>
                  <a:cs typeface="Courier New" pitchFamily="49" charset="0"/>
                </a:rPr>
                <a:t>context.UpdateObject</a:t>
              </a:r>
              <a:r>
                <a:rPr lang="en-US" dirty="0" smtClean="0">
                  <a:solidFill>
                    <a:schemeClr val="bg1"/>
                  </a:solidFill>
                  <a:latin typeface="Consolas" pitchFamily="49" charset="0"/>
                  <a:cs typeface="Courier New" pitchFamily="49" charset="0"/>
                </a:rPr>
                <a:t>(</a:t>
              </a:r>
              <a:r>
                <a:rPr lang="en-US" dirty="0" err="1" smtClean="0">
                  <a:solidFill>
                    <a:schemeClr val="bg1"/>
                  </a:solidFill>
                  <a:latin typeface="Consolas" pitchFamily="49" charset="0"/>
                  <a:cs typeface="Courier New" pitchFamily="49" charset="0"/>
                </a:rPr>
                <a:t>cust</a:t>
              </a:r>
              <a:r>
                <a:rPr lang="en-US" dirty="0" smtClean="0">
                  <a:solidFill>
                    <a:schemeClr val="bg1"/>
                  </a:solidFill>
                  <a:latin typeface="Consolas" pitchFamily="49" charset="0"/>
                  <a:cs typeface="Courier New" pitchFamily="49" charset="0"/>
                </a:rPr>
                <a:t>);</a:t>
              </a:r>
            </a:p>
            <a:p>
              <a:pPr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err="1" smtClean="0">
                  <a:solidFill>
                    <a:srgbClr val="2B91AF"/>
                  </a:solidFill>
                  <a:latin typeface="Consolas" pitchFamily="49" charset="0"/>
                </a:rPr>
                <a:t>DataServiceResponse</a:t>
              </a:r>
              <a:r>
                <a:rPr lang="en-US" dirty="0" smtClean="0">
                  <a:solidFill>
                    <a:schemeClr val="bg1"/>
                  </a:solidFill>
                  <a:latin typeface="Consolas" pitchFamily="49" charset="0"/>
                </a:rPr>
                <a:t> </a:t>
              </a:r>
              <a:r>
                <a:rPr lang="en-US" dirty="0" smtClean="0">
                  <a:solidFill>
                    <a:schemeClr val="bg1"/>
                  </a:solidFill>
                  <a:latin typeface="Consolas" pitchFamily="49" charset="0"/>
                  <a:cs typeface="Courier New" pitchFamily="49" charset="0"/>
                </a:rPr>
                <a:t>response = </a:t>
              </a:r>
              <a:r>
                <a:rPr lang="en-US" dirty="0" err="1" smtClean="0">
                  <a:solidFill>
                    <a:schemeClr val="bg1"/>
                  </a:solidFill>
                  <a:latin typeface="Consolas" pitchFamily="49" charset="0"/>
                  <a:cs typeface="Courier New" pitchFamily="49" charset="0"/>
                </a:rPr>
                <a:t>context.SaveChanges</a:t>
              </a:r>
              <a:r>
                <a:rPr lang="en-US" dirty="0" smtClean="0">
                  <a:solidFill>
                    <a:schemeClr val="bg1"/>
                  </a:solidFill>
                  <a:latin typeface="Consolas" pitchFamily="49" charset="0"/>
                  <a:cs typeface="Courier New" pitchFamily="49" charset="0"/>
                </a:rPr>
                <a:t>();</a:t>
              </a:r>
              <a:r>
                <a:rPr lang="en-US" b="1" dirty="0" smtClean="0">
                  <a:solidFill>
                    <a:srgbClr val="002060"/>
                  </a:solidFill>
                  <a:latin typeface="Courier New" pitchFamily="49" charset="0"/>
                  <a:ea typeface="Times New Roman" pitchFamily="18" charset="0"/>
                  <a:cs typeface="Courier New" pitchFamily="49" charset="0"/>
                </a:rPr>
                <a:t>	</a:t>
              </a:r>
              <a:endParaRPr lang="en-US" b="1" dirty="0" smtClean="0">
                <a:solidFill>
                  <a:srgbClr val="002060"/>
                </a:solidFill>
                <a:latin typeface="Consolas" pitchFamily="49" charset="0"/>
                <a:cs typeface="Courier New" pitchFamily="49" charset="0"/>
              </a:endParaRPr>
            </a:p>
          </p:txBody>
        </p:sp>
      </p:grpSp>
      <p:sp>
        <p:nvSpPr>
          <p:cNvPr id="15" name="Rectangle 14"/>
          <p:cNvSpPr/>
          <p:nvPr/>
        </p:nvSpPr>
        <p:spPr bwMode="auto">
          <a:xfrm>
            <a:off x="533400" y="1905000"/>
            <a:ext cx="8223250" cy="1828800"/>
          </a:xfrm>
          <a:prstGeom prst="rect">
            <a:avLst/>
          </a:prstGeom>
          <a:solidFill>
            <a:srgbClr val="F8F8F8"/>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8" name="Text Placeholder 4"/>
          <p:cNvSpPr txBox="1">
            <a:spLocks/>
          </p:cNvSpPr>
          <p:nvPr/>
        </p:nvSpPr>
        <p:spPr>
          <a:xfrm>
            <a:off x="730250" y="1981200"/>
            <a:ext cx="8108950" cy="1828800"/>
          </a:xfrm>
          <a:prstGeom prst="rect">
            <a:avLst/>
          </a:prstGeom>
        </p:spPr>
        <p:txBody>
          <a:bodyPr vert="horz" wrap="square" lIns="0" tIns="0" rIns="0" bIns="0" rtlCol="0">
            <a:noAutofit/>
          </a:bodyPr>
          <a:lstStyle/>
          <a:p>
            <a:pPr lvl="0" eaLnBrk="0" fontAlgn="t"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solidFill>
                  <a:srgbClr val="2B91AF"/>
                </a:solidFill>
                <a:latin typeface="Consolas" pitchFamily="49" charset="0"/>
              </a:rPr>
              <a:t>Customer </a:t>
            </a:r>
            <a:r>
              <a:rPr lang="en-US" dirty="0" err="1" smtClean="0">
                <a:solidFill>
                  <a:schemeClr val="bg1"/>
                </a:solidFill>
                <a:latin typeface="Consolas" pitchFamily="49" charset="0"/>
                <a:ea typeface="Times New Roman" pitchFamily="18" charset="0"/>
                <a:cs typeface="Courier New" pitchFamily="49" charset="0"/>
              </a:rPr>
              <a:t>cust</a:t>
            </a:r>
            <a:r>
              <a:rPr lang="en-US" dirty="0" smtClean="0">
                <a:solidFill>
                  <a:schemeClr val="bg1"/>
                </a:solidFill>
                <a:latin typeface="Consolas" pitchFamily="49" charset="0"/>
                <a:ea typeface="Times New Roman" pitchFamily="18" charset="0"/>
                <a:cs typeface="Courier New" pitchFamily="49" charset="0"/>
              </a:rPr>
              <a:t> = (</a:t>
            </a:r>
          </a:p>
          <a:p>
            <a:r>
              <a:rPr lang="en-US" dirty="0" smtClean="0">
                <a:solidFill>
                  <a:srgbClr val="0000FF"/>
                </a:solidFill>
                <a:latin typeface="Consolas" pitchFamily="49" charset="0"/>
              </a:rPr>
              <a:t>    from </a:t>
            </a:r>
            <a:r>
              <a:rPr lang="en-US" dirty="0" smtClean="0">
                <a:solidFill>
                  <a:srgbClr val="002060"/>
                </a:solidFill>
                <a:latin typeface="Consolas" pitchFamily="49" charset="0"/>
              </a:rPr>
              <a:t>c </a:t>
            </a:r>
            <a:r>
              <a:rPr lang="en-US" dirty="0" smtClean="0">
                <a:solidFill>
                  <a:srgbClr val="0000FF"/>
                </a:solidFill>
                <a:latin typeface="Consolas" pitchFamily="49" charset="0"/>
              </a:rPr>
              <a:t>in </a:t>
            </a:r>
            <a:r>
              <a:rPr lang="en-US" dirty="0" err="1" smtClean="0">
                <a:solidFill>
                  <a:schemeClr val="bg1"/>
                </a:solidFill>
                <a:latin typeface="Consolas" pitchFamily="49" charset="0"/>
              </a:rPr>
              <a:t>context.CreateQuery</a:t>
            </a:r>
            <a:r>
              <a:rPr lang="en-US" dirty="0" smtClean="0">
                <a:solidFill>
                  <a:schemeClr val="bg1"/>
                </a:solidFill>
                <a:latin typeface="Consolas" pitchFamily="49" charset="0"/>
              </a:rPr>
              <a:t>&lt;</a:t>
            </a:r>
            <a:r>
              <a:rPr lang="en-US" dirty="0" smtClean="0">
                <a:solidFill>
                  <a:srgbClr val="2B91AF"/>
                </a:solidFill>
                <a:latin typeface="Consolas" pitchFamily="49" charset="0"/>
              </a:rPr>
              <a:t>Customer</a:t>
            </a:r>
            <a:r>
              <a:rPr lang="en-US" dirty="0" smtClean="0">
                <a:solidFill>
                  <a:schemeClr val="bg1"/>
                </a:solidFill>
                <a:latin typeface="Consolas" pitchFamily="49" charset="0"/>
              </a:rPr>
              <a:t>&gt; (</a:t>
            </a:r>
            <a:r>
              <a:rPr lang="en-US" dirty="0" smtClean="0">
                <a:solidFill>
                  <a:schemeClr val="accent1">
                    <a:lumMod val="50000"/>
                  </a:schemeClr>
                </a:solidFill>
                <a:latin typeface="Consolas" pitchFamily="49" charset="0"/>
              </a:rPr>
              <a:t>“Customers”</a:t>
            </a:r>
            <a:r>
              <a:rPr lang="en-US" dirty="0" smtClean="0">
                <a:solidFill>
                  <a:schemeClr val="bg1"/>
                </a:solidFill>
                <a:latin typeface="Consolas" pitchFamily="49" charset="0"/>
              </a:rPr>
              <a:t>)</a:t>
            </a:r>
          </a:p>
          <a:p>
            <a:r>
              <a:rPr lang="en-US" dirty="0" smtClean="0">
                <a:solidFill>
                  <a:srgbClr val="0000FF"/>
                </a:solidFill>
                <a:latin typeface="Consolas" pitchFamily="49" charset="0"/>
              </a:rPr>
              <a:t>    where </a:t>
            </a:r>
            <a:r>
              <a:rPr lang="en-US" dirty="0" err="1" smtClean="0">
                <a:solidFill>
                  <a:schemeClr val="bg1"/>
                </a:solidFill>
                <a:latin typeface="Consolas" pitchFamily="49" charset="0"/>
              </a:rPr>
              <a:t>c.</a:t>
            </a:r>
            <a:r>
              <a:rPr lang="en-US" dirty="0" err="1" smtClean="0">
                <a:solidFill>
                  <a:schemeClr val="bg1"/>
                </a:solidFill>
                <a:latin typeface="Consolas" pitchFamily="49" charset="0"/>
                <a:ea typeface="Times New Roman" pitchFamily="18" charset="0"/>
                <a:cs typeface="Courier New" pitchFamily="49" charset="0"/>
              </a:rPr>
              <a:t>PartitionKey</a:t>
            </a:r>
            <a:r>
              <a:rPr lang="en-US" dirty="0" smtClean="0">
                <a:solidFill>
                  <a:schemeClr val="bg1"/>
                </a:solidFill>
                <a:latin typeface="Consolas" pitchFamily="49" charset="0"/>
                <a:ea typeface="Times New Roman" pitchFamily="18" charset="0"/>
                <a:cs typeface="Courier New" pitchFamily="49" charset="0"/>
              </a:rPr>
              <a:t> == </a:t>
            </a:r>
            <a:r>
              <a:rPr lang="en-US" dirty="0" smtClean="0">
                <a:solidFill>
                  <a:schemeClr val="accent1">
                    <a:lumMod val="75000"/>
                  </a:schemeClr>
                </a:solidFill>
                <a:latin typeface="Consolas" pitchFamily="49" charset="0"/>
                <a:ea typeface="Times New Roman" pitchFamily="18" charset="0"/>
                <a:cs typeface="Courier New" pitchFamily="49" charset="0"/>
              </a:rPr>
              <a:t>“Lee” </a:t>
            </a:r>
            <a:r>
              <a:rPr lang="en-US" dirty="0" smtClean="0">
                <a:solidFill>
                  <a:schemeClr val="accent3">
                    <a:lumMod val="50000"/>
                  </a:schemeClr>
                </a:solidFill>
                <a:latin typeface="Consolas" pitchFamily="49" charset="0"/>
                <a:ea typeface="Times New Roman" pitchFamily="18" charset="0"/>
                <a:cs typeface="Courier New" pitchFamily="49" charset="0"/>
              </a:rPr>
              <a:t>// Partition Key = Last Name </a:t>
            </a:r>
            <a:endParaRPr lang="en-US" dirty="0" smtClean="0">
              <a:solidFill>
                <a:schemeClr val="accent1">
                  <a:lumMod val="50000"/>
                </a:schemeClr>
              </a:solidFill>
              <a:latin typeface="Consolas" pitchFamily="49" charset="0"/>
            </a:endParaRPr>
          </a:p>
          <a:p>
            <a:pPr lvl="0"/>
            <a:r>
              <a:rPr lang="en-US" dirty="0" smtClean="0">
                <a:solidFill>
                  <a:schemeClr val="accent1">
                    <a:lumMod val="50000"/>
                  </a:schemeClr>
                </a:solidFill>
                <a:latin typeface="Consolas" pitchFamily="49" charset="0"/>
              </a:rPr>
              <a:t>       </a:t>
            </a:r>
            <a:r>
              <a:rPr lang="en-US" dirty="0" smtClean="0">
                <a:solidFill>
                  <a:schemeClr val="bg1"/>
                </a:solidFill>
                <a:latin typeface="Consolas" pitchFamily="49" charset="0"/>
              </a:rPr>
              <a:t>&amp;&amp; </a:t>
            </a:r>
            <a:r>
              <a:rPr lang="en-US" dirty="0" err="1" smtClean="0">
                <a:solidFill>
                  <a:schemeClr val="bg1"/>
                </a:solidFill>
                <a:latin typeface="Consolas" pitchFamily="49" charset="0"/>
              </a:rPr>
              <a:t>c.</a:t>
            </a:r>
            <a:r>
              <a:rPr lang="en-US" dirty="0" err="1" smtClean="0">
                <a:solidFill>
                  <a:schemeClr val="bg1"/>
                </a:solidFill>
                <a:latin typeface="Consolas" pitchFamily="49" charset="0"/>
                <a:ea typeface="Times New Roman" pitchFamily="18" charset="0"/>
                <a:cs typeface="Courier New" pitchFamily="49" charset="0"/>
              </a:rPr>
              <a:t>RowKey</a:t>
            </a:r>
            <a:r>
              <a:rPr lang="en-US" dirty="0" smtClean="0">
                <a:solidFill>
                  <a:schemeClr val="bg1"/>
                </a:solidFill>
                <a:latin typeface="Consolas" pitchFamily="49" charset="0"/>
                <a:ea typeface="Times New Roman" pitchFamily="18" charset="0"/>
                <a:cs typeface="Courier New" pitchFamily="49" charset="0"/>
              </a:rPr>
              <a:t> ==</a:t>
            </a:r>
            <a:r>
              <a:rPr lang="en-US" dirty="0" smtClean="0">
                <a:solidFill>
                  <a:srgbClr val="000066"/>
                </a:solidFill>
                <a:latin typeface="Consolas" pitchFamily="49" charset="0"/>
                <a:ea typeface="Times New Roman" pitchFamily="18" charset="0"/>
                <a:cs typeface="Courier New" pitchFamily="49" charset="0"/>
              </a:rPr>
              <a:t> </a:t>
            </a:r>
            <a:r>
              <a:rPr lang="en-US" dirty="0" smtClean="0">
                <a:solidFill>
                  <a:schemeClr val="accent1">
                    <a:lumMod val="75000"/>
                  </a:schemeClr>
                </a:solidFill>
                <a:latin typeface="Consolas" pitchFamily="49" charset="0"/>
                <a:ea typeface="Times New Roman" pitchFamily="18" charset="0"/>
                <a:cs typeface="Courier New" pitchFamily="49" charset="0"/>
              </a:rPr>
              <a:t>“</a:t>
            </a:r>
            <a:r>
              <a:rPr lang="en-US" dirty="0" err="1" smtClean="0">
                <a:solidFill>
                  <a:schemeClr val="accent1">
                    <a:lumMod val="75000"/>
                  </a:schemeClr>
                </a:solidFill>
                <a:latin typeface="Consolas" pitchFamily="49" charset="0"/>
                <a:ea typeface="Times New Roman" pitchFamily="18" charset="0"/>
                <a:cs typeface="Courier New" pitchFamily="49" charset="0"/>
              </a:rPr>
              <a:t>Geddy</a:t>
            </a:r>
            <a:r>
              <a:rPr lang="en-US" dirty="0" smtClean="0">
                <a:solidFill>
                  <a:schemeClr val="accent1">
                    <a:lumMod val="75000"/>
                  </a:schemeClr>
                </a:solidFill>
                <a:latin typeface="Consolas" pitchFamily="49" charset="0"/>
                <a:ea typeface="Times New Roman" pitchFamily="18" charset="0"/>
                <a:cs typeface="Courier New" pitchFamily="49" charset="0"/>
              </a:rPr>
              <a:t>”</a:t>
            </a:r>
            <a:r>
              <a:rPr lang="en-US" dirty="0" smtClean="0">
                <a:solidFill>
                  <a:srgbClr val="000066"/>
                </a:solidFill>
                <a:latin typeface="Consolas" pitchFamily="49" charset="0"/>
                <a:ea typeface="Times New Roman" pitchFamily="18" charset="0"/>
                <a:cs typeface="Courier New" pitchFamily="49" charset="0"/>
              </a:rPr>
              <a:t>     </a:t>
            </a:r>
            <a:r>
              <a:rPr lang="en-US" dirty="0" smtClean="0">
                <a:solidFill>
                  <a:schemeClr val="accent3">
                    <a:lumMod val="50000"/>
                  </a:schemeClr>
                </a:solidFill>
                <a:latin typeface="Consolas" pitchFamily="49" charset="0"/>
                <a:ea typeface="Times New Roman" pitchFamily="18" charset="0"/>
                <a:cs typeface="Courier New" pitchFamily="49" charset="0"/>
              </a:rPr>
              <a:t>// Row Key = First Name</a:t>
            </a:r>
            <a:endParaRPr lang="en-US" dirty="0" smtClean="0">
              <a:solidFill>
                <a:schemeClr val="accent1">
                  <a:lumMod val="50000"/>
                </a:schemeClr>
              </a:solidFill>
              <a:latin typeface="Consolas" pitchFamily="49" charset="0"/>
            </a:endParaRPr>
          </a:p>
          <a:p>
            <a:pPr lvl="0"/>
            <a:r>
              <a:rPr lang="en-US" dirty="0" smtClean="0">
                <a:solidFill>
                  <a:srgbClr val="002060"/>
                </a:solidFill>
                <a:latin typeface="Consolas" pitchFamily="49" charset="0"/>
              </a:rPr>
              <a:t>    </a:t>
            </a:r>
            <a:r>
              <a:rPr lang="en-US" dirty="0" smtClean="0">
                <a:solidFill>
                  <a:srgbClr val="0000FF"/>
                </a:solidFill>
                <a:latin typeface="Consolas" pitchFamily="49" charset="0"/>
              </a:rPr>
              <a:t>select </a:t>
            </a:r>
            <a:r>
              <a:rPr lang="en-US" dirty="0" smtClean="0">
                <a:solidFill>
                  <a:schemeClr val="bg1"/>
                </a:solidFill>
                <a:latin typeface="Consolas" pitchFamily="49" charset="0"/>
              </a:rPr>
              <a:t>c)</a:t>
            </a:r>
          </a:p>
          <a:p>
            <a:pPr lvl="0"/>
            <a:r>
              <a:rPr lang="en-US" dirty="0" smtClean="0">
                <a:solidFill>
                  <a:schemeClr val="bg1"/>
                </a:solidFill>
                <a:latin typeface="Consolas" pitchFamily="49" charset="0"/>
                <a:ea typeface="Times New Roman" pitchFamily="18" charset="0"/>
                <a:cs typeface="Courier New" pitchFamily="49" charset="0"/>
              </a:rPr>
              <a:t>    .</a:t>
            </a:r>
            <a:r>
              <a:rPr lang="en-US" dirty="0" err="1" smtClean="0">
                <a:solidFill>
                  <a:schemeClr val="bg1"/>
                </a:solidFill>
                <a:latin typeface="Consolas" pitchFamily="49" charset="0"/>
                <a:ea typeface="Times New Roman" pitchFamily="18" charset="0"/>
                <a:cs typeface="Courier New" pitchFamily="49" charset="0"/>
              </a:rPr>
              <a:t>FirstOrDefault</a:t>
            </a:r>
            <a:r>
              <a:rPr lang="en-US" dirty="0" smtClean="0">
                <a:solidFill>
                  <a:schemeClr val="bg1"/>
                </a:solidFill>
                <a:latin typeface="Consolas" pitchFamily="49" charset="0"/>
                <a:ea typeface="Times New Roman" pitchFamily="18" charset="0"/>
                <a:cs typeface="Courier New" pitchFamily="49" charset="0"/>
              </a:rPr>
              <a:t>();</a:t>
            </a:r>
            <a:endParaRPr lang="en-US" dirty="0" smtClean="0">
              <a:solidFill>
                <a:schemeClr val="bg1"/>
              </a:solidFill>
              <a:latin typeface="Consolas" pitchFamily="49" charset="0"/>
            </a:endParaRPr>
          </a:p>
        </p:txBody>
      </p:sp>
      <p:cxnSp>
        <p:nvCxnSpPr>
          <p:cNvPr id="12" name="Straight Connector 11"/>
          <p:cNvCxnSpPr/>
          <p:nvPr/>
        </p:nvCxnSpPr>
        <p:spPr>
          <a:xfrm>
            <a:off x="1676400" y="4648200"/>
            <a:ext cx="16002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76400" y="5867400"/>
            <a:ext cx="15240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8400" y="2514600"/>
            <a:ext cx="990600" cy="15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30250" y="4648200"/>
            <a:ext cx="990600" cy="15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0250" y="5867400"/>
            <a:ext cx="990600" cy="15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1143000" y="2514600"/>
            <a:ext cx="7391400" cy="609600"/>
          </a:xfrm>
          <a:prstGeom prst="rect">
            <a:avLst/>
          </a:prstGeom>
          <a:noFill/>
          <a:ln w="254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1" presetClass="exit"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linds(horizontal)">
                                      <p:cBhvr>
                                        <p:cTn id="36" dur="500"/>
                                        <p:tgtEl>
                                          <p:spTgt spid="21"/>
                                        </p:tgtEl>
                                      </p:cBhvr>
                                    </p:animEffect>
                                  </p:childTnLst>
                                </p:cTn>
                              </p:par>
                              <p:par>
                                <p:cTn id="37" presetID="3" presetClass="entr" presetSubtype="1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linds(horizontal)">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Azure </a:t>
            </a:r>
            <a:r>
              <a:rPr lang="fr-FR" dirty="0" err="1" smtClean="0"/>
              <a:t>storage</a:t>
            </a:r>
            <a:r>
              <a:rPr lang="fr-FR" dirty="0" smtClean="0"/>
              <a:t> principes </a:t>
            </a:r>
            <a:endParaRPr lang="fr-FR" dirty="0"/>
          </a:p>
        </p:txBody>
      </p:sp>
      <p:sp>
        <p:nvSpPr>
          <p:cNvPr id="3" name="Espace réservé du contenu 2"/>
          <p:cNvSpPr>
            <a:spLocks noGrp="1"/>
          </p:cNvSpPr>
          <p:nvPr>
            <p:ph idx="1"/>
          </p:nvPr>
        </p:nvSpPr>
        <p:spPr/>
        <p:txBody>
          <a:bodyPr/>
          <a:lstStyle/>
          <a:p>
            <a:r>
              <a:rPr lang="fr-FR" dirty="0" smtClean="0"/>
              <a:t>Démos 1 2 et 3 par Régis</a:t>
            </a:r>
          </a:p>
          <a:p>
            <a:endParaRPr lang="fr-FR" dirty="0" smtClean="0"/>
          </a:p>
          <a:p>
            <a:r>
              <a:rPr lang="fr-FR" dirty="0" smtClean="0"/>
              <a:t>Démo 1 : Blob</a:t>
            </a:r>
          </a:p>
          <a:p>
            <a:pPr lvl="1"/>
            <a:r>
              <a:rPr lang="fr-FR" dirty="0" smtClean="0"/>
              <a:t>Accès par </a:t>
            </a:r>
            <a:r>
              <a:rPr lang="fr-FR" dirty="0" err="1" smtClean="0"/>
              <a:t>ie</a:t>
            </a:r>
            <a:endParaRPr lang="fr-FR" dirty="0" smtClean="0"/>
          </a:p>
          <a:p>
            <a:pPr lvl="1"/>
            <a:r>
              <a:rPr lang="fr-FR" dirty="0" smtClean="0"/>
              <a:t>Interface REST</a:t>
            </a:r>
          </a:p>
          <a:p>
            <a:r>
              <a:rPr lang="fr-FR" dirty="0" smtClean="0"/>
              <a:t>Démo 2 : table (</a:t>
            </a:r>
            <a:r>
              <a:rPr lang="fr-FR" dirty="0" err="1" smtClean="0"/>
              <a:t>create</a:t>
            </a:r>
            <a:r>
              <a:rPr lang="fr-FR" dirty="0" smtClean="0"/>
              <a:t> table </a:t>
            </a:r>
            <a:r>
              <a:rPr lang="fr-FR" dirty="0" err="1" smtClean="0"/>
              <a:t>from</a:t>
            </a:r>
            <a:r>
              <a:rPr lang="fr-FR" dirty="0" smtClean="0"/>
              <a:t> model)</a:t>
            </a:r>
          </a:p>
          <a:p>
            <a:pPr lvl="1"/>
            <a:r>
              <a:rPr lang="fr-FR" dirty="0" err="1" smtClean="0"/>
              <a:t>RdChat</a:t>
            </a:r>
            <a:endParaRPr lang="fr-FR" dirty="0" smtClean="0"/>
          </a:p>
          <a:p>
            <a:pPr lvl="1"/>
            <a:r>
              <a:rPr lang="fr-FR" dirty="0" smtClean="0"/>
              <a:t>Table messages, Name/Body/</a:t>
            </a:r>
            <a:r>
              <a:rPr lang="fr-FR" dirty="0" err="1" smtClean="0"/>
              <a:t>Timestamp</a:t>
            </a:r>
            <a:r>
              <a:rPr lang="fr-FR" dirty="0" smtClean="0"/>
              <a:t>/</a:t>
            </a:r>
            <a:r>
              <a:rPr lang="fr-FR" dirty="0" err="1" smtClean="0"/>
              <a:t>PartitionKey</a:t>
            </a:r>
            <a:r>
              <a:rPr lang="fr-FR" dirty="0" smtClean="0"/>
              <a:t>/</a:t>
            </a:r>
            <a:r>
              <a:rPr lang="fr-FR" dirty="0" err="1" smtClean="0"/>
              <a:t>RowKey</a:t>
            </a:r>
            <a:endParaRPr lang="fr-FR" dirty="0" smtClean="0"/>
          </a:p>
          <a:p>
            <a:r>
              <a:rPr lang="fr-FR" dirty="0" smtClean="0"/>
              <a:t>Démo 3 : queue</a:t>
            </a:r>
          </a:p>
          <a:p>
            <a:pPr lvl="1"/>
            <a:r>
              <a:rPr lang="fr-FR" dirty="0" smtClean="0"/>
              <a:t>Web+</a:t>
            </a:r>
            <a:r>
              <a:rPr lang="fr-FR" dirty="0" err="1" smtClean="0"/>
              <a:t>worker</a:t>
            </a:r>
            <a:endParaRPr lang="fr-FR" dirty="0" smtClean="0"/>
          </a:p>
          <a:p>
            <a:endParaRPr lang="fr-FR"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Windows Azure Storage : Queues</a:t>
            </a:r>
            <a:endParaRPr lang="fr-FR" dirty="0"/>
          </a:p>
        </p:txBody>
      </p:sp>
      <p:sp>
        <p:nvSpPr>
          <p:cNvPr id="3" name="Espace réservé du contenu 2"/>
          <p:cNvSpPr>
            <a:spLocks noGrp="1"/>
          </p:cNvSpPr>
          <p:nvPr>
            <p:ph idx="1"/>
          </p:nvPr>
        </p:nvSpPr>
        <p:spPr>
          <a:xfrm>
            <a:off x="539750" y="1346200"/>
            <a:ext cx="8048625" cy="4779963"/>
          </a:xfrm>
        </p:spPr>
        <p:txBody>
          <a:bodyPr/>
          <a:lstStyle/>
          <a:p>
            <a:r>
              <a:rPr lang="en-US" dirty="0" smtClean="0"/>
              <a:t>Think MSMQ on the Cloud</a:t>
            </a:r>
          </a:p>
          <a:p>
            <a:endParaRPr lang="en-US" dirty="0" smtClean="0"/>
          </a:p>
          <a:p>
            <a:r>
              <a:rPr lang="en-US" dirty="0" smtClean="0"/>
              <a:t>Queues provide reliable message delivery</a:t>
            </a:r>
          </a:p>
          <a:p>
            <a:pPr lvl="1"/>
            <a:r>
              <a:rPr lang="en-US" dirty="0" smtClean="0"/>
              <a:t>Simple, asynchronous work dispatch</a:t>
            </a:r>
          </a:p>
          <a:p>
            <a:pPr lvl="1"/>
            <a:r>
              <a:rPr lang="en-US" dirty="0" smtClean="0"/>
              <a:t>Programming semantics ensure that a </a:t>
            </a:r>
            <a:br>
              <a:rPr lang="en-US" dirty="0" smtClean="0"/>
            </a:br>
            <a:r>
              <a:rPr lang="en-US" dirty="0" smtClean="0"/>
              <a:t>message can be processed at least once</a:t>
            </a:r>
          </a:p>
          <a:p>
            <a:pPr lvl="1"/>
            <a:endParaRPr lang="en-US" dirty="0" smtClean="0"/>
          </a:p>
          <a:p>
            <a:pPr lvl="0"/>
            <a:r>
              <a:rPr lang="en-US" dirty="0" smtClean="0"/>
              <a:t>Queues are Highly Available, </a:t>
            </a:r>
            <a:br>
              <a:rPr lang="en-US" dirty="0" smtClean="0"/>
            </a:br>
            <a:r>
              <a:rPr lang="en-US" dirty="0" smtClean="0"/>
              <a:t>Durable and Performance Efficient</a:t>
            </a:r>
          </a:p>
          <a:p>
            <a:pPr lvl="0"/>
            <a:endParaRPr lang="en-US" dirty="0" smtClean="0"/>
          </a:p>
          <a:p>
            <a:r>
              <a:rPr lang="en-US" dirty="0" smtClean="0"/>
              <a:t>Access is provided via REST</a:t>
            </a:r>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Demo</a:t>
            </a:r>
            <a:r>
              <a:rPr lang="fr-FR" dirty="0" smtClean="0"/>
              <a:t> </a:t>
            </a:r>
            <a:endParaRPr lang="fr-FR" dirty="0"/>
          </a:p>
        </p:txBody>
      </p:sp>
      <p:sp>
        <p:nvSpPr>
          <p:cNvPr id="3" name="Espace réservé du contenu 2"/>
          <p:cNvSpPr>
            <a:spLocks noGrp="1"/>
          </p:cNvSpPr>
          <p:nvPr>
            <p:ph idx="1"/>
          </p:nvPr>
        </p:nvSpPr>
        <p:spPr/>
        <p:txBody>
          <a:bodyPr/>
          <a:lstStyle/>
          <a:p>
            <a:r>
              <a:rPr lang="fr-FR" dirty="0" smtClean="0"/>
              <a:t>Queue manipulation on Windows Azure Storage</a:t>
            </a:r>
          </a:p>
          <a:p>
            <a:endParaRPr lang="fr-FR" dirty="0"/>
          </a:p>
        </p:txBody>
      </p:sp>
      <p:grpSp>
        <p:nvGrpSpPr>
          <p:cNvPr id="20" name="Group 39"/>
          <p:cNvGrpSpPr/>
          <p:nvPr/>
        </p:nvGrpSpPr>
        <p:grpSpPr>
          <a:xfrm>
            <a:off x="1104900" y="2397125"/>
            <a:ext cx="6934200" cy="3429000"/>
            <a:chOff x="1371600" y="2209800"/>
            <a:chExt cx="6934200" cy="3429000"/>
          </a:xfrm>
        </p:grpSpPr>
        <p:sp>
          <p:nvSpPr>
            <p:cNvPr id="21" name="Rounded Rectangle 3"/>
            <p:cNvSpPr/>
            <p:nvPr/>
          </p:nvSpPr>
          <p:spPr>
            <a:xfrm>
              <a:off x="1981200" y="4571998"/>
              <a:ext cx="6172200" cy="838200"/>
            </a:xfrm>
            <a:prstGeom prst="roundRect">
              <a:avLst/>
            </a:prstGeom>
            <a:gradFill rotWithShape="1">
              <a:gsLst>
                <a:gs pos="0">
                  <a:srgbClr val="B45082">
                    <a:shade val="47500"/>
                    <a:satMod val="137000"/>
                  </a:srgbClr>
                </a:gs>
                <a:gs pos="55000">
                  <a:srgbClr val="B45082">
                    <a:shade val="69000"/>
                    <a:satMod val="137000"/>
                  </a:srgbClr>
                </a:gs>
                <a:gs pos="100000">
                  <a:srgbClr val="B45082">
                    <a:shade val="98000"/>
                    <a:satMod val="137000"/>
                  </a:srgbClr>
                </a:gs>
              </a:gsLst>
              <a:lin ang="16200000" scaled="0"/>
            </a:gradFill>
            <a:ln w="6350" cap="rnd" cmpd="sng" algn="ctr">
              <a:solidFill>
                <a:srgbClr val="B45082">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2300" b="0" i="0" u="none" strike="noStrike" kern="0" cap="none" spc="0" normalizeH="0" baseline="0" noProof="0" dirty="0" smtClean="0">
                  <a:ln>
                    <a:noFill/>
                  </a:ln>
                  <a:solidFill>
                    <a:srgbClr val="FFFFFF"/>
                  </a:solidFill>
                  <a:effectLst/>
                  <a:uLnTx/>
                  <a:uFillTx/>
                  <a:latin typeface="Calibri"/>
                  <a:ea typeface="+mn-ea"/>
                  <a:cs typeface="+mn-cs"/>
                </a:rPr>
                <a:t>Cloud Storage (blob, table, queue)</a:t>
              </a:r>
            </a:p>
          </p:txBody>
        </p:sp>
        <p:cxnSp>
          <p:nvCxnSpPr>
            <p:cNvPr id="22" name="Straight Arrow Connector 4"/>
            <p:cNvCxnSpPr/>
            <p:nvPr/>
          </p:nvCxnSpPr>
          <p:spPr>
            <a:xfrm flipV="1">
              <a:off x="2347745" y="5029199"/>
              <a:ext cx="162622" cy="2"/>
            </a:xfrm>
            <a:prstGeom prst="straightConnector1">
              <a:avLst/>
            </a:prstGeom>
            <a:noFill/>
            <a:ln w="38100" cap="rnd" cmpd="sng" algn="ctr">
              <a:solidFill>
                <a:srgbClr val="C41665"/>
              </a:solidFill>
              <a:prstDash val="solid"/>
              <a:tailEnd type="none"/>
            </a:ln>
            <a:effectLst/>
          </p:spPr>
        </p:cxnSp>
        <p:sp>
          <p:nvSpPr>
            <p:cNvPr id="23" name="Rounded Rectangle 8"/>
            <p:cNvSpPr/>
            <p:nvPr/>
          </p:nvSpPr>
          <p:spPr>
            <a:xfrm>
              <a:off x="3124200" y="2828923"/>
              <a:ext cx="1828800" cy="942975"/>
            </a:xfrm>
            <a:prstGeom prst="roundRect">
              <a:avLst/>
            </a:prstGeom>
            <a:gradFill rotWithShape="1">
              <a:gsLst>
                <a:gs pos="0">
                  <a:srgbClr val="04761A"/>
                </a:gs>
                <a:gs pos="55000">
                  <a:srgbClr val="168C06"/>
                </a:gs>
                <a:gs pos="100000">
                  <a:srgbClr val="08A80C"/>
                </a:gs>
              </a:gsLst>
              <a:lin ang="16200000" scaled="0"/>
            </a:gradFill>
            <a:ln w="6350" cap="rnd" cmpd="sng" algn="ctr">
              <a:solidFill>
                <a:srgbClr val="199319"/>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FFFFFF"/>
                  </a:solidFill>
                  <a:effectLst/>
                  <a:uLnTx/>
                  <a:uFillTx/>
                  <a:latin typeface="Calibri"/>
                  <a:ea typeface="+mn-ea"/>
                  <a:cs typeface="+mn-cs"/>
                </a:rPr>
                <a:t>Web Role</a:t>
              </a:r>
              <a:endParaRPr kumimoji="0" lang="en-US" sz="2300" b="0" i="0" u="none" strike="noStrike" kern="0" cap="none" spc="0" normalizeH="0" baseline="0" noProof="0" dirty="0">
                <a:ln>
                  <a:noFill/>
                </a:ln>
                <a:solidFill>
                  <a:srgbClr val="FFFFFF"/>
                </a:solidFill>
                <a:effectLst/>
                <a:uLnTx/>
                <a:uFillTx/>
                <a:latin typeface="Calibri"/>
                <a:ea typeface="+mn-ea"/>
                <a:cs typeface="+mn-cs"/>
              </a:endParaRPr>
            </a:p>
          </p:txBody>
        </p:sp>
        <p:sp>
          <p:nvSpPr>
            <p:cNvPr id="24" name="Trapezoid 9"/>
            <p:cNvSpPr/>
            <p:nvPr/>
          </p:nvSpPr>
          <p:spPr>
            <a:xfrm rot="16200000">
              <a:off x="1884426" y="3030472"/>
              <a:ext cx="1028700" cy="530352"/>
            </a:xfrm>
            <a:prstGeom prst="trapezoid">
              <a:avLst>
                <a:gd name="adj" fmla="val 37029"/>
              </a:avLst>
            </a:prstGeom>
            <a:gradFill rotWithShape="1">
              <a:gsLst>
                <a:gs pos="0">
                  <a:srgbClr val="9D9839">
                    <a:shade val="47500"/>
                    <a:satMod val="137000"/>
                  </a:srgbClr>
                </a:gs>
                <a:gs pos="55000">
                  <a:srgbClr val="9D9839">
                    <a:shade val="69000"/>
                    <a:satMod val="137000"/>
                  </a:srgbClr>
                </a:gs>
                <a:gs pos="100000">
                  <a:srgbClr val="9D9839">
                    <a:shade val="98000"/>
                    <a:satMod val="137000"/>
                  </a:srgbClr>
                </a:gs>
              </a:gsLst>
              <a:lin ang="16200000" scaled="0"/>
            </a:gradFill>
            <a:ln w="6350" cap="rnd" cmpd="sng" algn="ctr">
              <a:solidFill>
                <a:srgbClr val="9D9839">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LB</a:t>
              </a: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sp>
          <p:nvSpPr>
            <p:cNvPr id="25" name="TextBox 10"/>
            <p:cNvSpPr txBox="1"/>
            <p:nvPr/>
          </p:nvSpPr>
          <p:spPr>
            <a:xfrm>
              <a:off x="4724399" y="2357735"/>
              <a:ext cx="30649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p:txBody>
        </p:sp>
        <p:cxnSp>
          <p:nvCxnSpPr>
            <p:cNvPr id="26" name="Straight Arrow Connector 12"/>
            <p:cNvCxnSpPr/>
            <p:nvPr/>
          </p:nvCxnSpPr>
          <p:spPr>
            <a:xfrm rot="16200000" flipH="1">
              <a:off x="3657599" y="4190997"/>
              <a:ext cx="762000" cy="1"/>
            </a:xfrm>
            <a:prstGeom prst="straightConnector1">
              <a:avLst/>
            </a:prstGeom>
            <a:noFill/>
            <a:ln w="50800" cap="rnd" cmpd="sng" algn="ctr">
              <a:solidFill>
                <a:srgbClr val="FFFFFF"/>
              </a:solidFill>
              <a:prstDash val="sysDot"/>
              <a:headEnd type="triangle"/>
              <a:tailEnd type="triangle"/>
            </a:ln>
            <a:effectLst/>
          </p:spPr>
        </p:cxnSp>
        <p:cxnSp>
          <p:nvCxnSpPr>
            <p:cNvPr id="27" name="Straight Connector 13"/>
            <p:cNvCxnSpPr/>
            <p:nvPr/>
          </p:nvCxnSpPr>
          <p:spPr>
            <a:xfrm>
              <a:off x="2663952" y="3271835"/>
              <a:ext cx="460248" cy="4763"/>
            </a:xfrm>
            <a:prstGeom prst="line">
              <a:avLst/>
            </a:prstGeom>
            <a:noFill/>
            <a:ln w="50800" cap="flat" cmpd="thickThin" algn="ctr">
              <a:solidFill>
                <a:srgbClr val="FFFFFF"/>
              </a:solidFill>
              <a:prstDash val="sysDot"/>
              <a:tailEnd type="triangle"/>
            </a:ln>
            <a:effectLst>
              <a:outerShdw blurRad="39000" dist="25400" dir="5400000" rotWithShape="0">
                <a:srgbClr val="000000">
                  <a:alpha val="38000"/>
                </a:srgbClr>
              </a:outerShdw>
            </a:effectLst>
          </p:spPr>
        </p:cxnSp>
        <p:sp>
          <p:nvSpPr>
            <p:cNvPr id="28" name="Rounded Rectangle 14"/>
            <p:cNvSpPr/>
            <p:nvPr/>
          </p:nvSpPr>
          <p:spPr>
            <a:xfrm>
              <a:off x="6096000" y="2828922"/>
              <a:ext cx="1828800" cy="942975"/>
            </a:xfrm>
            <a:prstGeom prst="roundRect">
              <a:avLst/>
            </a:prstGeom>
            <a:gradFill rotWithShape="1">
              <a:gsLst>
                <a:gs pos="0">
                  <a:srgbClr val="04761A"/>
                </a:gs>
                <a:gs pos="55000">
                  <a:srgbClr val="168C06"/>
                </a:gs>
                <a:gs pos="100000">
                  <a:srgbClr val="08A80C"/>
                </a:gs>
              </a:gsLst>
              <a:lin ang="16200000" scaled="0"/>
            </a:gradFill>
            <a:ln w="6350" cap="rnd" cmpd="sng" algn="ctr">
              <a:solidFill>
                <a:srgbClr val="199319"/>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FFFFFF"/>
                  </a:solidFill>
                  <a:effectLst/>
                  <a:uLnTx/>
                  <a:uFillTx/>
                  <a:latin typeface="Calibri"/>
                  <a:ea typeface="+mn-ea"/>
                  <a:cs typeface="+mn-cs"/>
                </a:rPr>
                <a:t>Worker Role</a:t>
              </a:r>
              <a:endParaRPr kumimoji="0" lang="en-US" sz="2300" b="0" i="0" u="none" strike="noStrike" kern="0" cap="none" spc="0" normalizeH="0" baseline="0" noProof="0" dirty="0">
                <a:ln>
                  <a:noFill/>
                </a:ln>
                <a:solidFill>
                  <a:srgbClr val="FFFFFF"/>
                </a:solidFill>
                <a:effectLst/>
                <a:uLnTx/>
                <a:uFillTx/>
                <a:latin typeface="Calibri"/>
                <a:ea typeface="+mn-ea"/>
                <a:cs typeface="+mn-cs"/>
              </a:endParaRPr>
            </a:p>
          </p:txBody>
        </p:sp>
        <p:sp>
          <p:nvSpPr>
            <p:cNvPr id="29" name="TextBox 15"/>
            <p:cNvSpPr txBox="1"/>
            <p:nvPr/>
          </p:nvSpPr>
          <p:spPr>
            <a:xfrm>
              <a:off x="7696199" y="2357735"/>
              <a:ext cx="30649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p:txBody>
        </p:sp>
        <p:cxnSp>
          <p:nvCxnSpPr>
            <p:cNvPr id="30" name="Straight Arrow Connector 19"/>
            <p:cNvCxnSpPr/>
            <p:nvPr/>
          </p:nvCxnSpPr>
          <p:spPr>
            <a:xfrm rot="16200000" flipH="1">
              <a:off x="6705599" y="4190997"/>
              <a:ext cx="762000" cy="1"/>
            </a:xfrm>
            <a:prstGeom prst="straightConnector1">
              <a:avLst/>
            </a:prstGeom>
            <a:noFill/>
            <a:ln w="50800" cap="rnd" cmpd="sng" algn="ctr">
              <a:solidFill>
                <a:srgbClr val="FFFFFF"/>
              </a:solidFill>
              <a:prstDash val="sysDot"/>
              <a:headEnd type="triangle"/>
              <a:tailEnd type="triangle"/>
            </a:ln>
            <a:effectLst/>
          </p:spPr>
        </p:cxnSp>
        <p:sp>
          <p:nvSpPr>
            <p:cNvPr id="31" name="Rectangle 30"/>
            <p:cNvSpPr/>
            <p:nvPr/>
          </p:nvSpPr>
          <p:spPr>
            <a:xfrm>
              <a:off x="1371600" y="2209800"/>
              <a:ext cx="6934200" cy="3429000"/>
            </a:xfrm>
            <a:prstGeom prst="rect">
              <a:avLst/>
            </a:prstGeom>
            <a:noFill/>
            <a:ln w="50800" cap="flat" cmpd="thickThin"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cxnSp>
          <p:nvCxnSpPr>
            <p:cNvPr id="32" name="Straight Arrow Connector 31"/>
            <p:cNvCxnSpPr/>
            <p:nvPr/>
          </p:nvCxnSpPr>
          <p:spPr>
            <a:xfrm rot="10800000" flipV="1">
              <a:off x="1371600" y="5029198"/>
              <a:ext cx="609600" cy="1"/>
            </a:xfrm>
            <a:prstGeom prst="straightConnector1">
              <a:avLst/>
            </a:prstGeom>
            <a:noFill/>
            <a:ln w="50800" cap="rnd" cmpd="sng" algn="ctr">
              <a:solidFill>
                <a:srgbClr val="FFFFFF"/>
              </a:solidFill>
              <a:prstDash val="solid"/>
              <a:headEnd type="triangle"/>
              <a:tailEnd type="triangle"/>
            </a:ln>
            <a:effectLst/>
          </p:spPr>
        </p:cxnSp>
        <p:cxnSp>
          <p:nvCxnSpPr>
            <p:cNvPr id="33" name="Straight Arrow Connector 33"/>
            <p:cNvCxnSpPr>
              <a:stCxn id="24" idx="0"/>
            </p:cNvCxnSpPr>
            <p:nvPr/>
          </p:nvCxnSpPr>
          <p:spPr>
            <a:xfrm rot="10800000">
              <a:off x="1371600" y="3276602"/>
              <a:ext cx="762000" cy="19047"/>
            </a:xfrm>
            <a:prstGeom prst="straightConnector1">
              <a:avLst/>
            </a:prstGeom>
            <a:noFill/>
            <a:ln w="50800" cap="rnd" cmpd="sng" algn="ctr">
              <a:solidFill>
                <a:srgbClr val="FFFFFF"/>
              </a:solidFill>
              <a:prstDash val="solid"/>
              <a:headEnd type="triangle"/>
              <a:tailEnd type="none"/>
            </a:ln>
            <a:effectLst/>
          </p:spPr>
        </p:cxnSp>
        <p:cxnSp>
          <p:nvCxnSpPr>
            <p:cNvPr id="34" name="Straight Arrow Connector 35"/>
            <p:cNvCxnSpPr/>
            <p:nvPr/>
          </p:nvCxnSpPr>
          <p:spPr>
            <a:xfrm rot="16200000" flipH="1">
              <a:off x="3733802" y="2514600"/>
              <a:ext cx="609599" cy="2"/>
            </a:xfrm>
            <a:prstGeom prst="straightConnector1">
              <a:avLst/>
            </a:prstGeom>
            <a:noFill/>
            <a:ln w="50800" cap="rnd" cmpd="sng" algn="ctr">
              <a:solidFill>
                <a:srgbClr val="FFFFFF"/>
              </a:solidFill>
              <a:prstDash val="solid"/>
              <a:headEnd type="triangle"/>
              <a:tailEnd type="none"/>
            </a:ln>
            <a:effectLst/>
          </p:spPr>
        </p:cxnSp>
        <p:cxnSp>
          <p:nvCxnSpPr>
            <p:cNvPr id="35" name="Straight Arrow Connector 38"/>
            <p:cNvCxnSpPr/>
            <p:nvPr/>
          </p:nvCxnSpPr>
          <p:spPr>
            <a:xfrm rot="16200000" flipH="1">
              <a:off x="6781799" y="2514599"/>
              <a:ext cx="609599" cy="2"/>
            </a:xfrm>
            <a:prstGeom prst="straightConnector1">
              <a:avLst/>
            </a:prstGeom>
            <a:noFill/>
            <a:ln w="50800" cap="rnd" cmpd="sng" algn="ctr">
              <a:solidFill>
                <a:srgbClr val="FFFFFF"/>
              </a:solidFill>
              <a:prstDash val="solid"/>
              <a:headEnd type="triangle"/>
              <a:tailEnd type="none"/>
            </a:ln>
            <a:effectLst/>
          </p:spPr>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Account, Queues And Messages</a:t>
            </a:r>
            <a:endParaRPr lang="fr-FR" dirty="0"/>
          </a:p>
        </p:txBody>
      </p:sp>
      <p:sp>
        <p:nvSpPr>
          <p:cNvPr id="3" name="Espace réservé du contenu 2"/>
          <p:cNvSpPr>
            <a:spLocks noGrp="1"/>
          </p:cNvSpPr>
          <p:nvPr>
            <p:ph idx="1"/>
          </p:nvPr>
        </p:nvSpPr>
        <p:spPr/>
        <p:txBody>
          <a:bodyPr>
            <a:normAutofit fontScale="92500" lnSpcReduction="10000"/>
          </a:bodyPr>
          <a:lstStyle/>
          <a:p>
            <a:r>
              <a:rPr lang="en-US" sz="2800" dirty="0" smtClean="0"/>
              <a:t>An Account can create many Queues</a:t>
            </a:r>
          </a:p>
          <a:p>
            <a:pPr lvl="1"/>
            <a:r>
              <a:rPr lang="en-US" sz="2400" dirty="0" smtClean="0"/>
              <a:t>Queue Name is scoped by the Account</a:t>
            </a:r>
          </a:p>
          <a:p>
            <a:r>
              <a:rPr lang="en-US" sz="2800" dirty="0" smtClean="0"/>
              <a:t>A Queue contains Messages</a:t>
            </a:r>
          </a:p>
          <a:p>
            <a:pPr lvl="1"/>
            <a:r>
              <a:rPr lang="en-US" sz="2400" dirty="0" smtClean="0"/>
              <a:t>No limit on number of messages stored in a Queue</a:t>
            </a:r>
          </a:p>
          <a:p>
            <a:pPr lvl="2"/>
            <a:r>
              <a:rPr lang="en-US" sz="2000" dirty="0" smtClean="0"/>
              <a:t>But a Message is stored for at most a week</a:t>
            </a:r>
          </a:p>
          <a:p>
            <a:pPr lvl="2"/>
            <a:endParaRPr lang="en-US" sz="2000" dirty="0" smtClean="0"/>
          </a:p>
          <a:p>
            <a:r>
              <a:rPr lang="en-US" sz="2300" dirty="0" smtClean="0"/>
              <a:t>http://&lt;Account&gt;.</a:t>
            </a:r>
            <a:r>
              <a:rPr lang="en-US" sz="2300" b="1" dirty="0" smtClean="0">
                <a:solidFill>
                  <a:schemeClr val="accent3"/>
                </a:solidFill>
              </a:rPr>
              <a:t>queue</a:t>
            </a:r>
            <a:r>
              <a:rPr lang="en-US" sz="2300" dirty="0" smtClean="0"/>
              <a:t>.core.windows.net/&lt;QueueName&gt;</a:t>
            </a:r>
          </a:p>
          <a:p>
            <a:pPr lvl="3"/>
            <a:endParaRPr lang="en-US" dirty="0" smtClean="0"/>
          </a:p>
          <a:p>
            <a:r>
              <a:rPr lang="en-US" sz="2800" dirty="0" smtClean="0"/>
              <a:t>Messages</a:t>
            </a:r>
          </a:p>
          <a:p>
            <a:pPr lvl="1"/>
            <a:r>
              <a:rPr lang="en-US" sz="2400" dirty="0" smtClean="0"/>
              <a:t>Message Size  &lt;= 8 KB</a:t>
            </a:r>
          </a:p>
          <a:p>
            <a:pPr lvl="1"/>
            <a:r>
              <a:rPr lang="en-US" sz="2400" dirty="0" smtClean="0"/>
              <a:t>To store larger data, store data in blob/entity storage, and the blob/entity name in the message</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a:xfrm>
            <a:off x="2298700" y="3309937"/>
            <a:ext cx="6365875" cy="3548063"/>
          </a:xfrm>
        </p:spPr>
        <p:txBody>
          <a:bodyPr/>
          <a:lstStyle/>
          <a:p>
            <a:r>
              <a:rPr lang="fr-FR" dirty="0" smtClean="0"/>
              <a:t>Data </a:t>
            </a:r>
            <a:r>
              <a:rPr lang="fr-FR" dirty="0" err="1" smtClean="0"/>
              <a:t>is</a:t>
            </a:r>
            <a:r>
              <a:rPr lang="fr-FR" dirty="0" smtClean="0"/>
              <a:t> no longer </a:t>
            </a:r>
            <a:r>
              <a:rPr lang="fr-FR" dirty="0" err="1" smtClean="0"/>
              <a:t>under</a:t>
            </a:r>
            <a:r>
              <a:rPr lang="fr-FR" dirty="0" smtClean="0"/>
              <a:t> </a:t>
            </a:r>
            <a:r>
              <a:rPr lang="fr-FR" dirty="0" err="1" smtClean="0"/>
              <a:t>your</a:t>
            </a:r>
            <a:r>
              <a:rPr lang="fr-FR" dirty="0" smtClean="0"/>
              <a:t> direct control</a:t>
            </a:r>
          </a:p>
          <a:p>
            <a:pPr lvl="1"/>
            <a:r>
              <a:rPr lang="fr-FR" dirty="0" smtClean="0"/>
              <a:t>70% of IT data </a:t>
            </a:r>
            <a:r>
              <a:rPr lang="fr-FR" dirty="0" err="1" smtClean="0"/>
              <a:t>lives</a:t>
            </a:r>
            <a:r>
              <a:rPr lang="fr-FR" dirty="0" smtClean="0"/>
              <a:t> </a:t>
            </a:r>
            <a:r>
              <a:rPr lang="fr-FR" dirty="0" err="1" smtClean="0"/>
              <a:t>outside</a:t>
            </a:r>
            <a:r>
              <a:rPr lang="fr-FR" dirty="0" smtClean="0"/>
              <a:t> the data center.</a:t>
            </a:r>
          </a:p>
          <a:p>
            <a:r>
              <a:rPr lang="fr-FR" dirty="0" err="1" smtClean="0"/>
              <a:t>What</a:t>
            </a:r>
            <a:r>
              <a:rPr lang="fr-FR" dirty="0" smtClean="0"/>
              <a:t> </a:t>
            </a:r>
            <a:r>
              <a:rPr lang="fr-FR" dirty="0" err="1" smtClean="0"/>
              <a:t>is</a:t>
            </a:r>
            <a:r>
              <a:rPr lang="fr-FR" dirty="0" smtClean="0"/>
              <a:t> the </a:t>
            </a:r>
            <a:r>
              <a:rPr lang="fr-FR" dirty="0" err="1" smtClean="0"/>
              <a:t>current</a:t>
            </a:r>
            <a:r>
              <a:rPr lang="fr-FR" dirty="0" smtClean="0"/>
              <a:t> trend ?</a:t>
            </a:r>
          </a:p>
        </p:txBody>
      </p:sp>
      <p:pic>
        <p:nvPicPr>
          <p:cNvPr id="4" name="Picture 3" descr="C:\Users\oriamiga\AppData\Local\Microsoft\Windows\Temporary Internet Files\Content.Outlook\OTMZRAUD\live ring.png"/>
          <p:cNvPicPr>
            <a:picLocks noChangeAspect="1" noChangeArrowheads="1"/>
          </p:cNvPicPr>
          <p:nvPr/>
        </p:nvPicPr>
        <p:blipFill>
          <a:blip r:embed="rId3"/>
          <a:srcRect/>
          <a:stretch>
            <a:fillRect/>
          </a:stretch>
        </p:blipFill>
        <p:spPr bwMode="auto">
          <a:xfrm>
            <a:off x="630193" y="2743200"/>
            <a:ext cx="7828007" cy="3043237"/>
          </a:xfrm>
          <a:prstGeom prst="rect">
            <a:avLst/>
          </a:prstGeom>
          <a:noFill/>
        </p:spPr>
      </p:pic>
      <p:pic>
        <p:nvPicPr>
          <p:cNvPr id="5" name="Picture 2" descr="People orb 3.png"/>
          <p:cNvPicPr>
            <a:picLocks noChangeAspect="1"/>
          </p:cNvPicPr>
          <p:nvPr/>
        </p:nvPicPr>
        <p:blipFill>
          <a:blip r:embed="rId4" cstate="print"/>
          <a:stretch>
            <a:fillRect/>
          </a:stretch>
        </p:blipFill>
        <p:spPr>
          <a:xfrm>
            <a:off x="4267200" y="1447800"/>
            <a:ext cx="2286000" cy="2006463"/>
          </a:xfrm>
          <a:prstGeom prst="rect">
            <a:avLst/>
          </a:prstGeom>
        </p:spPr>
      </p:pic>
      <p:pic>
        <p:nvPicPr>
          <p:cNvPr id="6" name="Picture 3" descr="sofware and services orb.png"/>
          <p:cNvPicPr>
            <a:picLocks noChangeAspect="1"/>
          </p:cNvPicPr>
          <p:nvPr/>
        </p:nvPicPr>
        <p:blipFill>
          <a:blip r:embed="rId5" cstate="print"/>
          <a:stretch>
            <a:fillRect/>
          </a:stretch>
        </p:blipFill>
        <p:spPr>
          <a:xfrm>
            <a:off x="6019800" y="4114800"/>
            <a:ext cx="2285999" cy="2006462"/>
          </a:xfrm>
          <a:prstGeom prst="rect">
            <a:avLst/>
          </a:prstGeom>
        </p:spPr>
      </p:pic>
      <p:sp>
        <p:nvSpPr>
          <p:cNvPr id="7" name="TextBox 4"/>
          <p:cNvSpPr txBox="1"/>
          <p:nvPr/>
        </p:nvSpPr>
        <p:spPr>
          <a:xfrm>
            <a:off x="6446437" y="1822107"/>
            <a:ext cx="1558113" cy="692493"/>
          </a:xfrm>
          <a:prstGeom prst="rect">
            <a:avLst/>
          </a:prstGeom>
          <a:noFill/>
        </p:spPr>
        <p:txBody>
          <a:bodyPr wrap="none" lIns="76197" tIns="38098" rIns="76197" bIns="38098" rtlCol="0">
            <a:spAutoFit/>
          </a:bodyPr>
          <a:lstStyle/>
          <a:p>
            <a:r>
              <a:rPr lang="en-US" sz="4000" spc="-250" dirty="0" smtClean="0">
                <a:ln w="18415" cmpd="sng">
                  <a:noFill/>
                  <a:prstDash val="solid"/>
                </a:ln>
                <a:solidFill>
                  <a:srgbClr val="FF9933"/>
                </a:solidFill>
                <a:effectLst>
                  <a:outerShdw blurRad="63500" dir="3600000" algn="tl" rotWithShape="0">
                    <a:srgbClr val="000000">
                      <a:alpha val="70000"/>
                    </a:srgbClr>
                  </a:outerShdw>
                </a:effectLst>
                <a:latin typeface="Segoe Light" pitchFamily="34" charset="0"/>
              </a:rPr>
              <a:t>People</a:t>
            </a:r>
            <a:endParaRPr lang="en-US" sz="4000" spc="-250" dirty="0">
              <a:ln w="18415" cmpd="sng">
                <a:noFill/>
                <a:prstDash val="solid"/>
              </a:ln>
              <a:solidFill>
                <a:srgbClr val="FF9933"/>
              </a:solidFill>
              <a:effectLst>
                <a:outerShdw blurRad="63500" dir="3600000" algn="tl" rotWithShape="0">
                  <a:srgbClr val="000000">
                    <a:alpha val="70000"/>
                  </a:srgbClr>
                </a:outerShdw>
              </a:effectLst>
              <a:latin typeface="Segoe Light" pitchFamily="34" charset="0"/>
            </a:endParaRPr>
          </a:p>
        </p:txBody>
      </p:sp>
      <p:sp>
        <p:nvSpPr>
          <p:cNvPr id="8" name="TextBox 6"/>
          <p:cNvSpPr txBox="1"/>
          <p:nvPr/>
        </p:nvSpPr>
        <p:spPr>
          <a:xfrm>
            <a:off x="1905000" y="1295400"/>
            <a:ext cx="1109272" cy="692493"/>
          </a:xfrm>
          <a:prstGeom prst="rect">
            <a:avLst/>
          </a:prstGeom>
          <a:noFill/>
        </p:spPr>
        <p:txBody>
          <a:bodyPr wrap="none" lIns="76197" tIns="38098" rIns="76197" bIns="38098" rtlCol="0">
            <a:spAutoFit/>
          </a:bodyPr>
          <a:lstStyle/>
          <a:p>
            <a:r>
              <a:rPr lang="en-US" sz="4000" spc="-250" dirty="0" smtClean="0">
                <a:ln w="18415" cmpd="sng">
                  <a:noFill/>
                  <a:prstDash val="solid"/>
                </a:ln>
                <a:solidFill>
                  <a:srgbClr val="FF9933"/>
                </a:solidFill>
                <a:effectLst>
                  <a:outerShdw blurRad="63500" dir="3600000" algn="tl" rotWithShape="0">
                    <a:srgbClr val="000000">
                      <a:alpha val="70000"/>
                    </a:srgbClr>
                  </a:outerShdw>
                </a:effectLst>
                <a:latin typeface="Segoe Light" pitchFamily="34" charset="0"/>
              </a:rPr>
              <a:t>Data</a:t>
            </a:r>
            <a:endParaRPr lang="en-US" sz="4000" spc="-250" dirty="0">
              <a:ln w="18415" cmpd="sng">
                <a:noFill/>
                <a:prstDash val="solid"/>
              </a:ln>
              <a:solidFill>
                <a:srgbClr val="FF9933"/>
              </a:solidFill>
              <a:effectLst>
                <a:outerShdw blurRad="63500" dir="3600000" algn="tl" rotWithShape="0">
                  <a:srgbClr val="000000">
                    <a:alpha val="70000"/>
                  </a:srgbClr>
                </a:outerShdw>
              </a:effectLst>
              <a:latin typeface="Segoe Light" pitchFamily="34" charset="0"/>
            </a:endParaRPr>
          </a:p>
        </p:txBody>
      </p:sp>
      <p:sp>
        <p:nvSpPr>
          <p:cNvPr id="9" name="TextBox 7"/>
          <p:cNvSpPr txBox="1"/>
          <p:nvPr/>
        </p:nvSpPr>
        <p:spPr>
          <a:xfrm>
            <a:off x="241300" y="5448300"/>
            <a:ext cx="1753679" cy="692493"/>
          </a:xfrm>
          <a:prstGeom prst="rect">
            <a:avLst/>
          </a:prstGeom>
          <a:noFill/>
        </p:spPr>
        <p:txBody>
          <a:bodyPr wrap="none" lIns="76197" tIns="38098" rIns="76197" bIns="38098" rtlCol="0">
            <a:spAutoFit/>
          </a:bodyPr>
          <a:lstStyle/>
          <a:p>
            <a:r>
              <a:rPr lang="en-US" sz="4000" spc="-250" dirty="0" smtClean="0">
                <a:ln w="18415" cmpd="sng">
                  <a:noFill/>
                  <a:prstDash val="solid"/>
                </a:ln>
                <a:solidFill>
                  <a:srgbClr val="FF9933"/>
                </a:solidFill>
                <a:effectLst>
                  <a:outerShdw blurRad="63500" dir="3600000" algn="tl" rotWithShape="0">
                    <a:srgbClr val="000000">
                      <a:alpha val="70000"/>
                    </a:srgbClr>
                  </a:outerShdw>
                </a:effectLst>
                <a:latin typeface="Segoe Light" pitchFamily="34" charset="0"/>
              </a:rPr>
              <a:t>Devices</a:t>
            </a:r>
            <a:endParaRPr lang="en-US" sz="4000" spc="-250" dirty="0">
              <a:ln w="18415" cmpd="sng">
                <a:noFill/>
                <a:prstDash val="solid"/>
              </a:ln>
              <a:solidFill>
                <a:srgbClr val="FF9933"/>
              </a:solidFill>
              <a:effectLst>
                <a:outerShdw blurRad="63500" dir="3600000" algn="tl" rotWithShape="0">
                  <a:srgbClr val="000000">
                    <a:alpha val="70000"/>
                  </a:srgbClr>
                </a:outerShdw>
              </a:effectLst>
              <a:latin typeface="Segoe Light" pitchFamily="34" charset="0"/>
            </a:endParaRPr>
          </a:p>
        </p:txBody>
      </p:sp>
      <p:sp>
        <p:nvSpPr>
          <p:cNvPr id="10" name="TextBox 8"/>
          <p:cNvSpPr txBox="1"/>
          <p:nvPr/>
        </p:nvSpPr>
        <p:spPr>
          <a:xfrm>
            <a:off x="6045200" y="6165507"/>
            <a:ext cx="2534342" cy="692493"/>
          </a:xfrm>
          <a:prstGeom prst="rect">
            <a:avLst/>
          </a:prstGeom>
          <a:noFill/>
        </p:spPr>
        <p:txBody>
          <a:bodyPr wrap="none" lIns="76197" tIns="38098" rIns="76197" bIns="38098" rtlCol="0">
            <a:spAutoFit/>
          </a:bodyPr>
          <a:lstStyle/>
          <a:p>
            <a:r>
              <a:rPr lang="en-US" sz="4000" spc="-250" dirty="0" smtClean="0">
                <a:ln w="18415" cmpd="sng">
                  <a:noFill/>
                  <a:prstDash val="solid"/>
                </a:ln>
                <a:solidFill>
                  <a:srgbClr val="FF9933"/>
                </a:solidFill>
                <a:effectLst>
                  <a:outerShdw blurRad="63500" dir="3600000" algn="tl" rotWithShape="0">
                    <a:srgbClr val="000000">
                      <a:alpha val="70000"/>
                    </a:srgbClr>
                  </a:outerShdw>
                </a:effectLst>
                <a:latin typeface="Segoe Light" pitchFamily="34" charset="0"/>
              </a:rPr>
              <a:t>Applications</a:t>
            </a:r>
            <a:endParaRPr lang="en-US" sz="4000" spc="-250" dirty="0">
              <a:ln w="18415" cmpd="sng">
                <a:noFill/>
                <a:prstDash val="solid"/>
              </a:ln>
              <a:solidFill>
                <a:srgbClr val="FF9933"/>
              </a:solidFill>
              <a:effectLst>
                <a:outerShdw blurRad="63500" dir="3600000" algn="tl" rotWithShape="0">
                  <a:srgbClr val="000000">
                    <a:alpha val="70000"/>
                  </a:srgbClr>
                </a:outerShdw>
              </a:effectLst>
              <a:latin typeface="Segoe Light" pitchFamily="34" charset="0"/>
            </a:endParaRPr>
          </a:p>
        </p:txBody>
      </p:sp>
      <p:pic>
        <p:nvPicPr>
          <p:cNvPr id="11" name="Picture 11" descr="devices orb.png"/>
          <p:cNvPicPr>
            <a:picLocks noChangeAspect="1"/>
          </p:cNvPicPr>
          <p:nvPr/>
        </p:nvPicPr>
        <p:blipFill>
          <a:blip r:embed="rId6" cstate="print"/>
          <a:stretch>
            <a:fillRect/>
          </a:stretch>
        </p:blipFill>
        <p:spPr>
          <a:xfrm>
            <a:off x="1981200" y="4775338"/>
            <a:ext cx="2285999" cy="2006462"/>
          </a:xfrm>
          <a:prstGeom prst="rect">
            <a:avLst/>
          </a:prstGeom>
        </p:spPr>
      </p:pic>
      <p:pic>
        <p:nvPicPr>
          <p:cNvPr id="12" name="Picture 12" descr="data orb.png"/>
          <p:cNvPicPr>
            <a:picLocks noChangeAspect="1"/>
          </p:cNvPicPr>
          <p:nvPr/>
        </p:nvPicPr>
        <p:blipFill>
          <a:blip r:embed="rId7" cstate="print"/>
          <a:stretch>
            <a:fillRect/>
          </a:stretch>
        </p:blipFill>
        <p:spPr>
          <a:xfrm>
            <a:off x="533400" y="1981200"/>
            <a:ext cx="2286000" cy="20064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p:val>
                                            <p:fltVal val="0.5"/>
                                          </p:val>
                                        </p:tav>
                                        <p:tav tm="100000">
                                          <p:val>
                                            <p:strVal val="#ppt_x"/>
                                          </p:val>
                                        </p:tav>
                                      </p:tavLst>
                                    </p:anim>
                                    <p:anim calcmode="lin" valueType="num">
                                      <p:cBhvr>
                                        <p:cTn id="10" dur="10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ppt_x</p:attrName>
                                        </p:attrNameLst>
                                      </p:cBhvr>
                                      <p:tavLst>
                                        <p:tav tm="0">
                                          <p:val>
                                            <p:fltVal val="0.5"/>
                                          </p:val>
                                        </p:tav>
                                        <p:tav tm="100000">
                                          <p:val>
                                            <p:strVal val="#ppt_x"/>
                                          </p:val>
                                        </p:tav>
                                      </p:tavLst>
                                    </p:anim>
                                    <p:anim calcmode="lin" valueType="num">
                                      <p:cBhvr>
                                        <p:cTn id="16" dur="1000" fill="hold"/>
                                        <p:tgtEl>
                                          <p:spTgt spid="1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ppt_x</p:attrName>
                                        </p:attrNameLst>
                                      </p:cBhvr>
                                      <p:tavLst>
                                        <p:tav tm="0">
                                          <p:val>
                                            <p:fltVal val="0.5"/>
                                          </p:val>
                                        </p:tav>
                                        <p:tav tm="100000">
                                          <p:val>
                                            <p:strVal val="#ppt_x"/>
                                          </p:val>
                                        </p:tav>
                                      </p:tavLst>
                                    </p:anim>
                                    <p:anim calcmode="lin" valueType="num">
                                      <p:cBhvr>
                                        <p:cTn id="23" dur="1000" fill="hold"/>
                                        <p:tgtEl>
                                          <p:spTgt spid="9"/>
                                        </p:tgtEl>
                                        <p:attrNameLst>
                                          <p:attrName>ppt_y</p:attrName>
                                        </p:attrNameLst>
                                      </p:cBhvr>
                                      <p:tavLst>
                                        <p:tav tm="0">
                                          <p:val>
                                            <p:fltVal val="0.5"/>
                                          </p:val>
                                        </p:tav>
                                        <p:tav tm="100000">
                                          <p:val>
                                            <p:strVal val="#ppt_y"/>
                                          </p:val>
                                        </p:tav>
                                      </p:tavLst>
                                    </p:anim>
                                  </p:childTnLst>
                                </p:cTn>
                              </p:par>
                              <p:par>
                                <p:cTn id="24" presetID="23" presetClass="entr" presetSubtype="528"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ppt_x</p:attrName>
                                        </p:attrNameLst>
                                      </p:cBhvr>
                                      <p:tavLst>
                                        <p:tav tm="0">
                                          <p:val>
                                            <p:fltVal val="0.5"/>
                                          </p:val>
                                        </p:tav>
                                        <p:tav tm="100000">
                                          <p:val>
                                            <p:strVal val="#ppt_x"/>
                                          </p:val>
                                        </p:tav>
                                      </p:tavLst>
                                    </p:anim>
                                    <p:anim calcmode="lin" valueType="num">
                                      <p:cBhvr>
                                        <p:cTn id="29" dur="1000" fill="hold"/>
                                        <p:tgtEl>
                                          <p:spTgt spid="11"/>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3" presetClass="entr" presetSubtype="52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ppt_x</p:attrName>
                                        </p:attrNameLst>
                                      </p:cBhvr>
                                      <p:tavLst>
                                        <p:tav tm="0">
                                          <p:val>
                                            <p:fltVal val="0.5"/>
                                          </p:val>
                                        </p:tav>
                                        <p:tav tm="100000">
                                          <p:val>
                                            <p:strVal val="#ppt_x"/>
                                          </p:val>
                                        </p:tav>
                                      </p:tavLst>
                                    </p:anim>
                                    <p:anim calcmode="lin" valueType="num">
                                      <p:cBhvr>
                                        <p:cTn id="42" dur="1000" fill="hold"/>
                                        <p:tgtEl>
                                          <p:spTgt spid="6"/>
                                        </p:tgtEl>
                                        <p:attrNameLst>
                                          <p:attrName>ppt_y</p:attrName>
                                        </p:attrNameLst>
                                      </p:cBhvr>
                                      <p:tavLst>
                                        <p:tav tm="0">
                                          <p:val>
                                            <p:fltVal val="0.5"/>
                                          </p:val>
                                        </p:tav>
                                        <p:tav tm="100000">
                                          <p:val>
                                            <p:strVal val="#ppt_y"/>
                                          </p:val>
                                        </p:tav>
                                      </p:tavLst>
                                    </p:anim>
                                  </p:childTnLst>
                                </p:cTn>
                              </p:par>
                            </p:childTnLst>
                          </p:cTn>
                        </p:par>
                        <p:par>
                          <p:cTn id="43" fill="hold">
                            <p:stCondLst>
                              <p:cond delay="3000"/>
                            </p:stCondLst>
                            <p:childTnLst>
                              <p:par>
                                <p:cTn id="44" presetID="23" presetClass="entr" presetSubtype="528"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fltVal val="0"/>
                                          </p:val>
                                        </p:tav>
                                        <p:tav tm="100000">
                                          <p:val>
                                            <p:strVal val="#ppt_w"/>
                                          </p:val>
                                        </p:tav>
                                      </p:tavLst>
                                    </p:anim>
                                    <p:anim calcmode="lin" valueType="num">
                                      <p:cBhvr>
                                        <p:cTn id="47" dur="1000" fill="hold"/>
                                        <p:tgtEl>
                                          <p:spTgt spid="5"/>
                                        </p:tgtEl>
                                        <p:attrNameLst>
                                          <p:attrName>ppt_h</p:attrName>
                                        </p:attrNameLst>
                                      </p:cBhvr>
                                      <p:tavLst>
                                        <p:tav tm="0">
                                          <p:val>
                                            <p:fltVal val="0"/>
                                          </p:val>
                                        </p:tav>
                                        <p:tav tm="100000">
                                          <p:val>
                                            <p:strVal val="#ppt_h"/>
                                          </p:val>
                                        </p:tav>
                                      </p:tavLst>
                                    </p:anim>
                                    <p:anim calcmode="lin" valueType="num">
                                      <p:cBhvr>
                                        <p:cTn id="48" dur="1000" fill="hold"/>
                                        <p:tgtEl>
                                          <p:spTgt spid="5"/>
                                        </p:tgtEl>
                                        <p:attrNameLst>
                                          <p:attrName>ppt_x</p:attrName>
                                        </p:attrNameLst>
                                      </p:cBhvr>
                                      <p:tavLst>
                                        <p:tav tm="0">
                                          <p:val>
                                            <p:fltVal val="0.5"/>
                                          </p:val>
                                        </p:tav>
                                        <p:tav tm="100000">
                                          <p:val>
                                            <p:strVal val="#ppt_x"/>
                                          </p:val>
                                        </p:tav>
                                      </p:tavLst>
                                    </p:anim>
                                    <p:anim calcmode="lin" valueType="num">
                                      <p:cBhvr>
                                        <p:cTn id="49" dur="1000" fill="hold"/>
                                        <p:tgtEl>
                                          <p:spTgt spid="5"/>
                                        </p:tgtEl>
                                        <p:attrNameLst>
                                          <p:attrName>ppt_y</p:attrName>
                                        </p:attrNameLst>
                                      </p:cBhvr>
                                      <p:tavLst>
                                        <p:tav tm="0">
                                          <p:val>
                                            <p:fltVal val="0.5"/>
                                          </p:val>
                                        </p:tav>
                                        <p:tav tm="100000">
                                          <p:val>
                                            <p:strVal val="#ppt_y"/>
                                          </p:val>
                                        </p:tav>
                                      </p:tavLst>
                                    </p:anim>
                                  </p:childTnLst>
                                </p:cTn>
                              </p:par>
                              <p:par>
                                <p:cTn id="50" presetID="23" presetClass="entr" presetSubtype="528"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1000" fill="hold"/>
                                        <p:tgtEl>
                                          <p:spTgt spid="7"/>
                                        </p:tgtEl>
                                        <p:attrNameLst>
                                          <p:attrName>ppt_w</p:attrName>
                                        </p:attrNameLst>
                                      </p:cBhvr>
                                      <p:tavLst>
                                        <p:tav tm="0">
                                          <p:val>
                                            <p:fltVal val="0"/>
                                          </p:val>
                                        </p:tav>
                                        <p:tav tm="100000">
                                          <p:val>
                                            <p:strVal val="#ppt_w"/>
                                          </p:val>
                                        </p:tav>
                                      </p:tavLst>
                                    </p:anim>
                                    <p:anim calcmode="lin" valueType="num">
                                      <p:cBhvr>
                                        <p:cTn id="53" dur="1000" fill="hold"/>
                                        <p:tgtEl>
                                          <p:spTgt spid="7"/>
                                        </p:tgtEl>
                                        <p:attrNameLst>
                                          <p:attrName>ppt_h</p:attrName>
                                        </p:attrNameLst>
                                      </p:cBhvr>
                                      <p:tavLst>
                                        <p:tav tm="0">
                                          <p:val>
                                            <p:fltVal val="0"/>
                                          </p:val>
                                        </p:tav>
                                        <p:tav tm="100000">
                                          <p:val>
                                            <p:strVal val="#ppt_h"/>
                                          </p:val>
                                        </p:tav>
                                      </p:tavLst>
                                    </p:anim>
                                    <p:anim calcmode="lin" valueType="num">
                                      <p:cBhvr>
                                        <p:cTn id="54" dur="1000" fill="hold"/>
                                        <p:tgtEl>
                                          <p:spTgt spid="7"/>
                                        </p:tgtEl>
                                        <p:attrNameLst>
                                          <p:attrName>ppt_x</p:attrName>
                                        </p:attrNameLst>
                                      </p:cBhvr>
                                      <p:tavLst>
                                        <p:tav tm="0">
                                          <p:val>
                                            <p:fltVal val="0.5"/>
                                          </p:val>
                                        </p:tav>
                                        <p:tav tm="100000">
                                          <p:val>
                                            <p:strVal val="#ppt_x"/>
                                          </p:val>
                                        </p:tav>
                                      </p:tavLst>
                                    </p:anim>
                                    <p:anim calcmode="lin" valueType="num">
                                      <p:cBhvr>
                                        <p:cTn id="55" dur="10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Queue Programming API</a:t>
            </a:r>
            <a:endParaRPr lang="en-US" dirty="0"/>
          </a:p>
        </p:txBody>
      </p:sp>
      <p:sp>
        <p:nvSpPr>
          <p:cNvPr id="3" name="Content Placeholder 2"/>
          <p:cNvSpPr>
            <a:spLocks noGrp="1"/>
          </p:cNvSpPr>
          <p:nvPr>
            <p:ph idx="1"/>
          </p:nvPr>
        </p:nvSpPr>
        <p:spPr/>
        <p:txBody>
          <a:bodyPr/>
          <a:lstStyle/>
          <a:p>
            <a:r>
              <a:rPr lang="en-US" smtClean="0"/>
              <a:t>Queues</a:t>
            </a:r>
          </a:p>
          <a:p>
            <a:pPr lvl="1"/>
            <a:r>
              <a:rPr lang="en-US" smtClean="0"/>
              <a:t>Create/Clear/Delete Queues</a:t>
            </a:r>
          </a:p>
          <a:p>
            <a:pPr lvl="1"/>
            <a:r>
              <a:rPr lang="en-US" smtClean="0"/>
              <a:t>Inspect Queue Length</a:t>
            </a:r>
          </a:p>
          <a:p>
            <a:endParaRPr lang="en-US" smtClean="0"/>
          </a:p>
          <a:p>
            <a:r>
              <a:rPr lang="en-US" smtClean="0"/>
              <a:t>Messages</a:t>
            </a:r>
          </a:p>
          <a:p>
            <a:pPr lvl="1"/>
            <a:r>
              <a:rPr lang="en-US" smtClean="0"/>
              <a:t>Enqueue (QueueName, Message)</a:t>
            </a:r>
          </a:p>
          <a:p>
            <a:pPr lvl="1"/>
            <a:r>
              <a:rPr lang="en-US" smtClean="0"/>
              <a:t>Dequeue (QueueName, Invisibility Time T)</a:t>
            </a:r>
          </a:p>
          <a:p>
            <a:pPr lvl="2"/>
            <a:r>
              <a:rPr lang="en-US" smtClean="0"/>
              <a:t>Returns  the Message with a MessageID </a:t>
            </a:r>
          </a:p>
          <a:p>
            <a:pPr lvl="2"/>
            <a:r>
              <a:rPr lang="en-US" smtClean="0"/>
              <a:t>Makes the Message Invisible for Time T</a:t>
            </a:r>
          </a:p>
          <a:p>
            <a:pPr lvl="1"/>
            <a:r>
              <a:rPr lang="en-US" smtClean="0"/>
              <a:t>Delete(QueueName, MessageID)</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Rectangle 52"/>
          <p:cNvSpPr/>
          <p:nvPr/>
        </p:nvSpPr>
        <p:spPr>
          <a:xfrm>
            <a:off x="26670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endParaRPr lang="en-US" sz="2300" dirty="0">
              <a:solidFill>
                <a:srgbClr val="FFFFFF"/>
              </a:solidFill>
              <a:latin typeface="Calibri"/>
            </a:endParaRPr>
          </a:p>
        </p:txBody>
      </p:sp>
      <p:sp>
        <p:nvSpPr>
          <p:cNvPr id="54" name="Rectangle 53"/>
          <p:cNvSpPr/>
          <p:nvPr/>
        </p:nvSpPr>
        <p:spPr>
          <a:xfrm>
            <a:off x="31242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endParaRPr lang="en-US" sz="2300" dirty="0">
              <a:solidFill>
                <a:srgbClr val="FFFFFF"/>
              </a:solidFill>
              <a:latin typeface="Calibri"/>
            </a:endParaRPr>
          </a:p>
        </p:txBody>
      </p:sp>
      <p:sp>
        <p:nvSpPr>
          <p:cNvPr id="30" name="Oval 29"/>
          <p:cNvSpPr/>
          <p:nvPr/>
        </p:nvSpPr>
        <p:spPr>
          <a:xfrm>
            <a:off x="4114800" y="1981200"/>
            <a:ext cx="990600" cy="533400"/>
          </a:xfrm>
          <a:prstGeom prst="ellipse">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C</a:t>
            </a:r>
            <a:r>
              <a:rPr lang="en-US" sz="2400" baseline="-25000" dirty="0" smtClean="0">
                <a:solidFill>
                  <a:schemeClr val="tx1"/>
                </a:solidFill>
              </a:rPr>
              <a:t>1</a:t>
            </a:r>
          </a:p>
        </p:txBody>
      </p:sp>
      <p:sp>
        <p:nvSpPr>
          <p:cNvPr id="44" name="Oval 43"/>
          <p:cNvSpPr/>
          <p:nvPr/>
        </p:nvSpPr>
        <p:spPr>
          <a:xfrm>
            <a:off x="4114800" y="3733800"/>
            <a:ext cx="990600" cy="533400"/>
          </a:xfrm>
          <a:prstGeom prst="ellipse">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C</a:t>
            </a:r>
            <a:r>
              <a:rPr lang="en-US" sz="2400" baseline="-25000" dirty="0" smtClean="0">
                <a:solidFill>
                  <a:schemeClr val="tx1"/>
                </a:solidFill>
              </a:rPr>
              <a:t>2</a:t>
            </a:r>
          </a:p>
        </p:txBody>
      </p:sp>
      <p:sp>
        <p:nvSpPr>
          <p:cNvPr id="2" name="Title 1"/>
          <p:cNvSpPr>
            <a:spLocks noGrp="1"/>
          </p:cNvSpPr>
          <p:nvPr>
            <p:ph type="title"/>
          </p:nvPr>
        </p:nvSpPr>
        <p:spPr/>
        <p:txBody>
          <a:bodyPr/>
          <a:lstStyle/>
          <a:p>
            <a:r>
              <a:rPr lang="en-US" dirty="0" err="1" smtClean="0"/>
              <a:t>Dequeue</a:t>
            </a:r>
            <a:r>
              <a:rPr lang="en-US" dirty="0" smtClean="0"/>
              <a:t> And Delete Messages</a:t>
            </a:r>
            <a:endParaRPr lang="en-US" dirty="0"/>
          </a:p>
        </p:txBody>
      </p:sp>
      <p:sp>
        <p:nvSpPr>
          <p:cNvPr id="14" name="Rectangle 13"/>
          <p:cNvSpPr/>
          <p:nvPr/>
        </p:nvSpPr>
        <p:spPr>
          <a:xfrm>
            <a:off x="3124200" y="2895600"/>
            <a:ext cx="457200" cy="838200"/>
          </a:xfrm>
          <a:prstGeom prst="rect">
            <a:avLst/>
          </a:prstGeom>
          <a:solidFill>
            <a:schemeClr val="tx1">
              <a:lumMod val="85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endParaRPr lang="en-US" sz="2300" dirty="0">
              <a:solidFill>
                <a:srgbClr val="FFFFFF"/>
              </a:solidFill>
              <a:latin typeface="Calibri"/>
            </a:endParaRPr>
          </a:p>
        </p:txBody>
      </p:sp>
      <p:sp>
        <p:nvSpPr>
          <p:cNvPr id="15" name="Rectangle 14"/>
          <p:cNvSpPr/>
          <p:nvPr/>
        </p:nvSpPr>
        <p:spPr>
          <a:xfrm>
            <a:off x="2667000" y="2895600"/>
            <a:ext cx="457200" cy="838200"/>
          </a:xfrm>
          <a:prstGeom prst="rect">
            <a:avLst/>
          </a:prstGeom>
          <a:solidFill>
            <a:schemeClr val="tx1">
              <a:lumMod val="85000"/>
            </a:schemeClr>
          </a:solidFill>
          <a:ln>
            <a:solidFill>
              <a:schemeClr val="tx1">
                <a:lumMod val="9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endParaRPr lang="en-US" sz="2300" dirty="0">
              <a:solidFill>
                <a:srgbClr val="FFFFFF"/>
              </a:solidFill>
              <a:latin typeface="Calibri"/>
            </a:endParaRPr>
          </a:p>
        </p:txBody>
      </p:sp>
      <p:sp>
        <p:nvSpPr>
          <p:cNvPr id="16" name="Rectangle 15"/>
          <p:cNvSpPr/>
          <p:nvPr/>
        </p:nvSpPr>
        <p:spPr>
          <a:xfrm>
            <a:off x="22098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3</a:t>
            </a:r>
            <a:endParaRPr lang="en-US" sz="2300" dirty="0">
              <a:solidFill>
                <a:srgbClr val="FFFFFF"/>
              </a:solidFill>
              <a:latin typeface="Calibri"/>
            </a:endParaRPr>
          </a:p>
        </p:txBody>
      </p:sp>
      <p:sp>
        <p:nvSpPr>
          <p:cNvPr id="17" name="Rectangle 16"/>
          <p:cNvSpPr/>
          <p:nvPr/>
        </p:nvSpPr>
        <p:spPr>
          <a:xfrm>
            <a:off x="17526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4</a:t>
            </a:r>
            <a:endParaRPr lang="en-US" sz="2300" dirty="0">
              <a:solidFill>
                <a:srgbClr val="FFFFFF"/>
              </a:solidFill>
              <a:latin typeface="Calibri"/>
            </a:endParaRPr>
          </a:p>
        </p:txBody>
      </p:sp>
      <p:cxnSp>
        <p:nvCxnSpPr>
          <p:cNvPr id="20" name="Straight Arrow Connector 19"/>
          <p:cNvCxnSpPr>
            <a:stCxn id="28" idx="5"/>
          </p:cNvCxnSpPr>
          <p:nvPr/>
        </p:nvCxnSpPr>
        <p:spPr>
          <a:xfrm rot="16200000" flipH="1">
            <a:off x="1107608" y="2631607"/>
            <a:ext cx="687717" cy="4498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1176337" y="3538538"/>
            <a:ext cx="533400" cy="466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4800" y="1367135"/>
            <a:ext cx="1437638" cy="461665"/>
          </a:xfrm>
          <a:prstGeom prst="rect">
            <a:avLst/>
          </a:prstGeom>
          <a:noFill/>
        </p:spPr>
        <p:txBody>
          <a:bodyPr wrap="none" rtlCol="0">
            <a:spAutoFit/>
          </a:bodyPr>
          <a:lstStyle/>
          <a:p>
            <a:r>
              <a:rPr lang="en-US" sz="2400" dirty="0" smtClean="0"/>
              <a:t>Producers</a:t>
            </a:r>
            <a:endParaRPr lang="en-US" sz="2400" dirty="0"/>
          </a:p>
        </p:txBody>
      </p:sp>
      <p:sp>
        <p:nvSpPr>
          <p:cNvPr id="27" name="TextBox 26"/>
          <p:cNvSpPr txBox="1"/>
          <p:nvPr/>
        </p:nvSpPr>
        <p:spPr>
          <a:xfrm>
            <a:off x="3810000" y="1371600"/>
            <a:ext cx="1575624" cy="461665"/>
          </a:xfrm>
          <a:prstGeom prst="rect">
            <a:avLst/>
          </a:prstGeom>
          <a:noFill/>
        </p:spPr>
        <p:txBody>
          <a:bodyPr wrap="none" rtlCol="0">
            <a:spAutoFit/>
          </a:bodyPr>
          <a:lstStyle/>
          <a:p>
            <a:r>
              <a:rPr lang="en-US" sz="2400" dirty="0" smtClean="0"/>
              <a:t>Consumers</a:t>
            </a:r>
            <a:endParaRPr lang="en-US" sz="2400" dirty="0"/>
          </a:p>
        </p:txBody>
      </p:sp>
      <p:sp>
        <p:nvSpPr>
          <p:cNvPr id="28" name="Oval 27"/>
          <p:cNvSpPr/>
          <p:nvPr/>
        </p:nvSpPr>
        <p:spPr>
          <a:xfrm>
            <a:off x="381000" y="2057400"/>
            <a:ext cx="990600" cy="5334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P</a:t>
            </a:r>
            <a:r>
              <a:rPr lang="en-US" sz="2400" baseline="-25000" dirty="0" smtClean="0">
                <a:solidFill>
                  <a:schemeClr val="tx1"/>
                </a:solidFill>
              </a:rPr>
              <a:t>2</a:t>
            </a:r>
          </a:p>
        </p:txBody>
      </p:sp>
      <p:sp>
        <p:nvSpPr>
          <p:cNvPr id="29" name="Oval 28"/>
          <p:cNvSpPr/>
          <p:nvPr/>
        </p:nvSpPr>
        <p:spPr>
          <a:xfrm>
            <a:off x="381000" y="3962400"/>
            <a:ext cx="990600" cy="5334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P</a:t>
            </a:r>
            <a:r>
              <a:rPr lang="en-US" sz="2400" baseline="-25000" dirty="0" smtClean="0">
                <a:solidFill>
                  <a:schemeClr val="tx1"/>
                </a:solidFill>
              </a:rPr>
              <a:t>1</a:t>
            </a:r>
          </a:p>
        </p:txBody>
      </p:sp>
      <p:sp>
        <p:nvSpPr>
          <p:cNvPr id="40" name="Rectangle 39"/>
          <p:cNvSpPr/>
          <p:nvPr/>
        </p:nvSpPr>
        <p:spPr>
          <a:xfrm>
            <a:off x="22098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3</a:t>
            </a:r>
            <a:endParaRPr lang="en-US" sz="2300" dirty="0">
              <a:solidFill>
                <a:srgbClr val="FFFFFF"/>
              </a:solidFill>
              <a:latin typeface="Calibri"/>
            </a:endParaRPr>
          </a:p>
        </p:txBody>
      </p:sp>
      <p:sp>
        <p:nvSpPr>
          <p:cNvPr id="41" name="TextBox 40"/>
          <p:cNvSpPr txBox="1"/>
          <p:nvPr/>
        </p:nvSpPr>
        <p:spPr>
          <a:xfrm>
            <a:off x="1447800" y="4495800"/>
            <a:ext cx="3852593" cy="430887"/>
          </a:xfrm>
          <a:prstGeom prst="rect">
            <a:avLst/>
          </a:prstGeom>
          <a:noFill/>
        </p:spPr>
        <p:txBody>
          <a:bodyPr wrap="none" rtlCol="0">
            <a:spAutoFit/>
          </a:bodyPr>
          <a:lstStyle/>
          <a:p>
            <a:r>
              <a:rPr lang="en-US" sz="2200" b="1" dirty="0" smtClean="0">
                <a:solidFill>
                  <a:srgbClr val="FFFF00"/>
                </a:solidFill>
              </a:rPr>
              <a:t>2. </a:t>
            </a:r>
            <a:r>
              <a:rPr lang="en-US" sz="2200" b="1" dirty="0" err="1" smtClean="0">
                <a:solidFill>
                  <a:srgbClr val="FFFF00"/>
                </a:solidFill>
              </a:rPr>
              <a:t>Dequeue</a:t>
            </a:r>
            <a:r>
              <a:rPr lang="en-US" sz="2200" b="1" dirty="0" smtClean="0">
                <a:solidFill>
                  <a:srgbClr val="FFFF00"/>
                </a:solidFill>
              </a:rPr>
              <a:t>(Q, 30 sec) </a:t>
            </a:r>
            <a:r>
              <a:rPr lang="en-US" sz="2200" b="1" dirty="0" smtClean="0">
                <a:solidFill>
                  <a:srgbClr val="FFFF00"/>
                </a:solidFill>
                <a:sym typeface="Wingdings" pitchFamily="2" charset="2"/>
              </a:rPr>
              <a:t> </a:t>
            </a:r>
            <a:r>
              <a:rPr lang="en-US" sz="2200" b="1" dirty="0" err="1" smtClean="0">
                <a:solidFill>
                  <a:srgbClr val="FFFF00"/>
                </a:solidFill>
                <a:sym typeface="Wingdings" pitchFamily="2" charset="2"/>
              </a:rPr>
              <a:t>msg</a:t>
            </a:r>
            <a:r>
              <a:rPr lang="en-US" sz="2200" b="1" dirty="0" smtClean="0">
                <a:solidFill>
                  <a:srgbClr val="FFFF00"/>
                </a:solidFill>
                <a:sym typeface="Wingdings" pitchFamily="2" charset="2"/>
              </a:rPr>
              <a:t> 2</a:t>
            </a:r>
          </a:p>
        </p:txBody>
      </p:sp>
      <p:sp>
        <p:nvSpPr>
          <p:cNvPr id="46" name="TextBox 45"/>
          <p:cNvSpPr txBox="1"/>
          <p:nvPr/>
        </p:nvSpPr>
        <p:spPr>
          <a:xfrm>
            <a:off x="5257800" y="2057400"/>
            <a:ext cx="3852593" cy="430887"/>
          </a:xfrm>
          <a:prstGeom prst="rect">
            <a:avLst/>
          </a:prstGeom>
          <a:noFill/>
        </p:spPr>
        <p:txBody>
          <a:bodyPr wrap="none" rtlCol="0">
            <a:spAutoFit/>
          </a:bodyPr>
          <a:lstStyle/>
          <a:p>
            <a:r>
              <a:rPr lang="en-US" sz="2200" b="1" dirty="0" smtClean="0">
                <a:solidFill>
                  <a:srgbClr val="FFC000"/>
                </a:solidFill>
              </a:rPr>
              <a:t>1. </a:t>
            </a:r>
            <a:r>
              <a:rPr lang="en-US" sz="2200" b="1" dirty="0" err="1" smtClean="0">
                <a:solidFill>
                  <a:srgbClr val="FFC000"/>
                </a:solidFill>
              </a:rPr>
              <a:t>Dequeue</a:t>
            </a:r>
            <a:r>
              <a:rPr lang="en-US" sz="2200" b="1" dirty="0" smtClean="0">
                <a:solidFill>
                  <a:srgbClr val="FFC000"/>
                </a:solidFill>
              </a:rPr>
              <a:t>(Q, 30 sec) </a:t>
            </a:r>
            <a:r>
              <a:rPr lang="en-US" sz="2200" b="1" dirty="0" smtClean="0">
                <a:solidFill>
                  <a:srgbClr val="FFC000"/>
                </a:solidFill>
                <a:sym typeface="Wingdings" pitchFamily="2" charset="2"/>
              </a:rPr>
              <a:t> </a:t>
            </a:r>
            <a:r>
              <a:rPr lang="en-US" sz="2200" b="1" dirty="0" err="1" smtClean="0">
                <a:solidFill>
                  <a:srgbClr val="FFC000"/>
                </a:solidFill>
                <a:sym typeface="Wingdings" pitchFamily="2" charset="2"/>
              </a:rPr>
              <a:t>msg</a:t>
            </a:r>
            <a:r>
              <a:rPr lang="en-US" sz="2200" b="1" dirty="0" smtClean="0">
                <a:solidFill>
                  <a:srgbClr val="FFC000"/>
                </a:solidFill>
                <a:sym typeface="Wingdings" pitchFamily="2" charset="2"/>
              </a:rPr>
              <a:t> 1</a:t>
            </a:r>
          </a:p>
        </p:txBody>
      </p:sp>
      <p:cxnSp>
        <p:nvCxnSpPr>
          <p:cNvPr id="25" name="Straight Arrow Connector 24"/>
          <p:cNvCxnSpPr/>
          <p:nvPr/>
        </p:nvCxnSpPr>
        <p:spPr>
          <a:xfrm flipV="1">
            <a:off x="3657600" y="2514600"/>
            <a:ext cx="695323" cy="3809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1" y="3657600"/>
            <a:ext cx="533401" cy="1524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132747" y="2893879"/>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endParaRPr lang="en-US" sz="2300" dirty="0">
              <a:solidFill>
                <a:srgbClr val="FFFFFF"/>
              </a:solidFill>
              <a:latin typeface="Calibri"/>
            </a:endParaRPr>
          </a:p>
        </p:txBody>
      </p:sp>
      <p:sp>
        <p:nvSpPr>
          <p:cNvPr id="39" name="Rectangle 38"/>
          <p:cNvSpPr/>
          <p:nvPr/>
        </p:nvSpPr>
        <p:spPr>
          <a:xfrm>
            <a:off x="2667000" y="2894248"/>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endParaRPr lang="en-US" sz="2300" dirty="0">
              <a:solidFill>
                <a:srgbClr val="FFFFFF"/>
              </a:solidFill>
              <a:latin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33333E-6 -3.33333E-6 L 0.06666 -0.15 " pathEditMode="relative" rAng="0" ptsTypes="AA">
                                      <p:cBhvr>
                                        <p:cTn id="10" dur="1000" fill="hold"/>
                                        <p:tgtEl>
                                          <p:spTgt spid="38"/>
                                        </p:tgtEl>
                                        <p:attrNameLst>
                                          <p:attrName>ppt_x</p:attrName>
                                          <p:attrName>ppt_y</p:attrName>
                                        </p:attrNameLst>
                                      </p:cBhvr>
                                      <p:rCtr x="33" y="-75"/>
                                    </p:animMotion>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childTnLst>
                                </p:cTn>
                              </p:par>
                            </p:childTnLst>
                          </p:cTn>
                        </p:par>
                        <p:par>
                          <p:cTn id="18" fill="hold">
                            <p:stCondLst>
                              <p:cond delay="0"/>
                            </p:stCondLst>
                            <p:childTnLst>
                              <p:par>
                                <p:cTn id="19" presetID="0" presetClass="path" presetSubtype="0" accel="50000" decel="50000" fill="hold" grpId="0" nodeType="afterEffect">
                                  <p:stCondLst>
                                    <p:cond delay="0"/>
                                  </p:stCondLst>
                                  <p:childTnLst>
                                    <p:animMotion origin="layout" path="M 3.33333E-6 -3.33333E-6 L 0.11666 0.08334 " pathEditMode="relative" rAng="0" ptsTypes="AA">
                                      <p:cBhvr>
                                        <p:cTn id="20" dur="1000" fill="hold"/>
                                        <p:tgtEl>
                                          <p:spTgt spid="39"/>
                                        </p:tgtEl>
                                        <p:attrNameLst>
                                          <p:attrName>ppt_x</p:attrName>
                                          <p:attrName>ppt_y</p:attrName>
                                        </p:attrNameLst>
                                      </p:cBhvr>
                                      <p:rCtr x="58" y="42"/>
                                    </p:animMotion>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8" grpId="0" animBg="1"/>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4" name="Straight Arrow Connector 33"/>
          <p:cNvCxnSpPr/>
          <p:nvPr/>
        </p:nvCxnSpPr>
        <p:spPr>
          <a:xfrm>
            <a:off x="3657601" y="3657600"/>
            <a:ext cx="533401" cy="1524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57602" y="2514601"/>
            <a:ext cx="695323" cy="3809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114800" y="1981200"/>
            <a:ext cx="990600" cy="533400"/>
          </a:xfrm>
          <a:prstGeom prst="ellipse">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C</a:t>
            </a:r>
            <a:r>
              <a:rPr lang="en-US" sz="2400" baseline="-25000" dirty="0" smtClean="0">
                <a:solidFill>
                  <a:schemeClr val="tx1"/>
                </a:solidFill>
              </a:rPr>
              <a:t>1</a:t>
            </a:r>
          </a:p>
        </p:txBody>
      </p:sp>
      <p:sp>
        <p:nvSpPr>
          <p:cNvPr id="44" name="Oval 43"/>
          <p:cNvSpPr/>
          <p:nvPr/>
        </p:nvSpPr>
        <p:spPr>
          <a:xfrm>
            <a:off x="4114800" y="3733800"/>
            <a:ext cx="990600" cy="533400"/>
          </a:xfrm>
          <a:prstGeom prst="ellipse">
            <a:avLst/>
          </a:prstGeom>
          <a:gradFill>
            <a:gsLst>
              <a:gs pos="0">
                <a:srgbClr val="C98325">
                  <a:alpha val="98824"/>
                </a:srgbClr>
              </a:gs>
              <a:gs pos="55000">
                <a:srgbClr val="ECC82E"/>
              </a:gs>
              <a:gs pos="100000">
                <a:srgbClr val="FBD443"/>
              </a:gs>
            </a:gsLst>
          </a:gradFill>
          <a:ln>
            <a:solidFill>
              <a:srgbClr val="F5D25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C</a:t>
            </a:r>
            <a:r>
              <a:rPr lang="en-US" sz="2400" baseline="-25000" dirty="0" smtClean="0">
                <a:solidFill>
                  <a:schemeClr val="tx1"/>
                </a:solidFill>
              </a:rPr>
              <a:t>2</a:t>
            </a:r>
          </a:p>
        </p:txBody>
      </p:sp>
      <p:sp>
        <p:nvSpPr>
          <p:cNvPr id="2" name="Title 1"/>
          <p:cNvSpPr>
            <a:spLocks noGrp="1"/>
          </p:cNvSpPr>
          <p:nvPr>
            <p:ph type="title"/>
          </p:nvPr>
        </p:nvSpPr>
        <p:spPr/>
        <p:txBody>
          <a:bodyPr/>
          <a:lstStyle/>
          <a:p>
            <a:r>
              <a:rPr lang="en-US" dirty="0" err="1" smtClean="0"/>
              <a:t>Dequeue</a:t>
            </a:r>
            <a:r>
              <a:rPr lang="en-US" dirty="0" smtClean="0"/>
              <a:t> And Delete Messages</a:t>
            </a:r>
            <a:endParaRPr lang="en-US" dirty="0"/>
          </a:p>
        </p:txBody>
      </p:sp>
      <p:sp>
        <p:nvSpPr>
          <p:cNvPr id="16" name="Rectangle 15"/>
          <p:cNvSpPr/>
          <p:nvPr/>
        </p:nvSpPr>
        <p:spPr>
          <a:xfrm>
            <a:off x="2182906" y="2931458"/>
            <a:ext cx="457200" cy="775447"/>
          </a:xfrm>
          <a:prstGeom prst="rect">
            <a:avLst/>
          </a:prstGeom>
          <a:solidFill>
            <a:schemeClr val="tx2">
              <a:lumMod val="40000"/>
              <a:lumOff val="6000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solidFill>
              </a:rPr>
              <a:t>3</a:t>
            </a:r>
            <a:endParaRPr lang="en-US" sz="2400" dirty="0">
              <a:solidFill>
                <a:schemeClr val="tx2"/>
              </a:solidFill>
            </a:endParaRPr>
          </a:p>
        </p:txBody>
      </p:sp>
      <p:sp>
        <p:nvSpPr>
          <p:cNvPr id="17" name="Rectangle 16"/>
          <p:cNvSpPr/>
          <p:nvPr/>
        </p:nvSpPr>
        <p:spPr>
          <a:xfrm>
            <a:off x="17526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4</a:t>
            </a:r>
            <a:endParaRPr lang="en-US" sz="2300" dirty="0">
              <a:solidFill>
                <a:srgbClr val="FFFFFF"/>
              </a:solidFill>
              <a:latin typeface="Calibri"/>
            </a:endParaRPr>
          </a:p>
        </p:txBody>
      </p:sp>
      <p:cxnSp>
        <p:nvCxnSpPr>
          <p:cNvPr id="20" name="Straight Arrow Connector 19"/>
          <p:cNvCxnSpPr>
            <a:stCxn id="28" idx="5"/>
          </p:cNvCxnSpPr>
          <p:nvPr/>
        </p:nvCxnSpPr>
        <p:spPr>
          <a:xfrm rot="16200000" flipH="1">
            <a:off x="1107608" y="2631607"/>
            <a:ext cx="687717" cy="4498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1176337" y="3538538"/>
            <a:ext cx="533400" cy="466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4800" y="1367135"/>
            <a:ext cx="1437638" cy="461665"/>
          </a:xfrm>
          <a:prstGeom prst="rect">
            <a:avLst/>
          </a:prstGeom>
          <a:noFill/>
        </p:spPr>
        <p:txBody>
          <a:bodyPr wrap="none" rtlCol="0">
            <a:spAutoFit/>
          </a:bodyPr>
          <a:lstStyle/>
          <a:p>
            <a:r>
              <a:rPr lang="en-US" sz="2400" dirty="0" smtClean="0"/>
              <a:t>Producers</a:t>
            </a:r>
            <a:endParaRPr lang="en-US" sz="2400" dirty="0"/>
          </a:p>
        </p:txBody>
      </p:sp>
      <p:sp>
        <p:nvSpPr>
          <p:cNvPr id="27" name="TextBox 26"/>
          <p:cNvSpPr txBox="1"/>
          <p:nvPr/>
        </p:nvSpPr>
        <p:spPr>
          <a:xfrm>
            <a:off x="3810000" y="1371600"/>
            <a:ext cx="1575624" cy="461665"/>
          </a:xfrm>
          <a:prstGeom prst="rect">
            <a:avLst/>
          </a:prstGeom>
          <a:noFill/>
        </p:spPr>
        <p:txBody>
          <a:bodyPr wrap="none" rtlCol="0">
            <a:spAutoFit/>
          </a:bodyPr>
          <a:lstStyle/>
          <a:p>
            <a:r>
              <a:rPr lang="en-US" sz="2400" dirty="0" smtClean="0"/>
              <a:t>Consumers</a:t>
            </a:r>
            <a:endParaRPr lang="en-US" sz="2400" dirty="0"/>
          </a:p>
        </p:txBody>
      </p:sp>
      <p:sp>
        <p:nvSpPr>
          <p:cNvPr id="28" name="Oval 27"/>
          <p:cNvSpPr/>
          <p:nvPr/>
        </p:nvSpPr>
        <p:spPr>
          <a:xfrm>
            <a:off x="381000" y="2057400"/>
            <a:ext cx="990600" cy="5334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P</a:t>
            </a:r>
            <a:r>
              <a:rPr lang="en-US" sz="2400" baseline="-25000" dirty="0" smtClean="0">
                <a:solidFill>
                  <a:schemeClr val="tx1"/>
                </a:solidFill>
              </a:rPr>
              <a:t>2</a:t>
            </a:r>
          </a:p>
        </p:txBody>
      </p:sp>
      <p:sp>
        <p:nvSpPr>
          <p:cNvPr id="29" name="Oval 28"/>
          <p:cNvSpPr/>
          <p:nvPr/>
        </p:nvSpPr>
        <p:spPr>
          <a:xfrm>
            <a:off x="381000" y="3962400"/>
            <a:ext cx="990600" cy="533400"/>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P</a:t>
            </a:r>
            <a:r>
              <a:rPr lang="en-US" sz="2400" baseline="-25000" dirty="0" smtClean="0">
                <a:solidFill>
                  <a:schemeClr val="tx1"/>
                </a:solidFill>
              </a:rPr>
              <a:t>1</a:t>
            </a:r>
          </a:p>
        </p:txBody>
      </p:sp>
      <p:sp>
        <p:nvSpPr>
          <p:cNvPr id="38" name="Rectangle 37"/>
          <p:cNvSpPr/>
          <p:nvPr/>
        </p:nvSpPr>
        <p:spPr>
          <a:xfrm>
            <a:off x="3733800" y="18288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endParaRPr lang="en-US" sz="2300" dirty="0">
              <a:solidFill>
                <a:srgbClr val="FFFFFF"/>
              </a:solidFill>
              <a:latin typeface="Calibri"/>
            </a:endParaRPr>
          </a:p>
        </p:txBody>
      </p:sp>
      <p:sp>
        <p:nvSpPr>
          <p:cNvPr id="39" name="Rectangle 38"/>
          <p:cNvSpPr/>
          <p:nvPr/>
        </p:nvSpPr>
        <p:spPr>
          <a:xfrm>
            <a:off x="3733800" y="34290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endParaRPr lang="en-US" sz="2300" dirty="0">
              <a:solidFill>
                <a:srgbClr val="FFFFFF"/>
              </a:solidFill>
              <a:latin typeface="Calibri"/>
            </a:endParaRPr>
          </a:p>
        </p:txBody>
      </p:sp>
      <p:sp>
        <p:nvSpPr>
          <p:cNvPr id="41" name="TextBox 40"/>
          <p:cNvSpPr txBox="1"/>
          <p:nvPr/>
        </p:nvSpPr>
        <p:spPr>
          <a:xfrm>
            <a:off x="1447800" y="4497050"/>
            <a:ext cx="3852593" cy="1446550"/>
          </a:xfrm>
          <a:prstGeom prst="rect">
            <a:avLst/>
          </a:prstGeom>
          <a:noFill/>
        </p:spPr>
        <p:txBody>
          <a:bodyPr wrap="none" rtlCol="0">
            <a:spAutoFit/>
          </a:bodyPr>
          <a:lstStyle/>
          <a:p>
            <a:r>
              <a:rPr lang="en-US" sz="2200" b="1" dirty="0" smtClean="0">
                <a:solidFill>
                  <a:srgbClr val="FFFF00"/>
                </a:solidFill>
              </a:rPr>
              <a:t>2. </a:t>
            </a:r>
            <a:r>
              <a:rPr lang="en-US" sz="2200" b="1" dirty="0" err="1" smtClean="0">
                <a:solidFill>
                  <a:srgbClr val="FFFF00"/>
                </a:solidFill>
              </a:rPr>
              <a:t>Dequeue</a:t>
            </a:r>
            <a:r>
              <a:rPr lang="en-US" sz="2200" b="1" dirty="0" smtClean="0">
                <a:solidFill>
                  <a:srgbClr val="FFFF00"/>
                </a:solidFill>
              </a:rPr>
              <a:t>(Q, 30 sec) </a:t>
            </a:r>
            <a:r>
              <a:rPr lang="en-US" sz="2200" b="1" dirty="0" smtClean="0">
                <a:solidFill>
                  <a:srgbClr val="FFFF00"/>
                </a:solidFill>
                <a:sym typeface="Wingdings" pitchFamily="2" charset="2"/>
              </a:rPr>
              <a:t> </a:t>
            </a:r>
            <a:r>
              <a:rPr lang="en-US" sz="2200" b="1" dirty="0" err="1" smtClean="0">
                <a:solidFill>
                  <a:srgbClr val="FFFF00"/>
                </a:solidFill>
                <a:sym typeface="Wingdings" pitchFamily="2" charset="2"/>
              </a:rPr>
              <a:t>msg</a:t>
            </a:r>
            <a:r>
              <a:rPr lang="en-US" sz="2200" b="1" dirty="0" smtClean="0">
                <a:solidFill>
                  <a:srgbClr val="FFFF00"/>
                </a:solidFill>
                <a:sym typeface="Wingdings" pitchFamily="2" charset="2"/>
              </a:rPr>
              <a:t> 2</a:t>
            </a:r>
          </a:p>
          <a:p>
            <a:r>
              <a:rPr lang="en-US" sz="2200" b="1" dirty="0" smtClean="0">
                <a:solidFill>
                  <a:srgbClr val="FFFF00"/>
                </a:solidFill>
                <a:sym typeface="Wingdings" pitchFamily="2" charset="2"/>
              </a:rPr>
              <a:t>3. C2 consumed </a:t>
            </a:r>
            <a:r>
              <a:rPr lang="en-US" sz="2200" b="1" dirty="0" err="1" smtClean="0">
                <a:solidFill>
                  <a:srgbClr val="FFFF00"/>
                </a:solidFill>
                <a:sym typeface="Wingdings" pitchFamily="2" charset="2"/>
              </a:rPr>
              <a:t>msg</a:t>
            </a:r>
            <a:r>
              <a:rPr lang="en-US" sz="2200" b="1" dirty="0" smtClean="0">
                <a:solidFill>
                  <a:srgbClr val="FFFF00"/>
                </a:solidFill>
                <a:sym typeface="Wingdings" pitchFamily="2" charset="2"/>
              </a:rPr>
              <a:t> 2</a:t>
            </a:r>
          </a:p>
          <a:p>
            <a:r>
              <a:rPr lang="en-US" sz="2200" b="1" dirty="0" smtClean="0">
                <a:solidFill>
                  <a:srgbClr val="FFFF00"/>
                </a:solidFill>
                <a:sym typeface="Wingdings" pitchFamily="2" charset="2"/>
              </a:rPr>
              <a:t>4. Delete(Q, </a:t>
            </a:r>
            <a:r>
              <a:rPr lang="en-US" sz="2200" b="1" dirty="0" err="1" smtClean="0">
                <a:solidFill>
                  <a:srgbClr val="FFFF00"/>
                </a:solidFill>
                <a:sym typeface="Wingdings" pitchFamily="2" charset="2"/>
              </a:rPr>
              <a:t>msg</a:t>
            </a:r>
            <a:r>
              <a:rPr lang="en-US" sz="2200" b="1" dirty="0" smtClean="0">
                <a:solidFill>
                  <a:srgbClr val="FFFF00"/>
                </a:solidFill>
                <a:sym typeface="Wingdings" pitchFamily="2" charset="2"/>
              </a:rPr>
              <a:t> 2)</a:t>
            </a:r>
          </a:p>
          <a:p>
            <a:r>
              <a:rPr lang="en-US" sz="2200" b="1" dirty="0" smtClean="0">
                <a:solidFill>
                  <a:srgbClr val="FFFF00"/>
                </a:solidFill>
                <a:sym typeface="Wingdings" pitchFamily="2" charset="2"/>
              </a:rPr>
              <a:t>7. </a:t>
            </a:r>
            <a:r>
              <a:rPr lang="en-US" sz="2200" b="1" dirty="0" err="1" smtClean="0">
                <a:solidFill>
                  <a:srgbClr val="FFFF00"/>
                </a:solidFill>
                <a:sym typeface="Wingdings" pitchFamily="2" charset="2"/>
              </a:rPr>
              <a:t>Dequeue</a:t>
            </a:r>
            <a:r>
              <a:rPr lang="en-US" sz="2200" b="1" dirty="0" smtClean="0">
                <a:solidFill>
                  <a:srgbClr val="FFFF00"/>
                </a:solidFill>
                <a:sym typeface="Wingdings" pitchFamily="2" charset="2"/>
              </a:rPr>
              <a:t>(Q, 30 sec)  </a:t>
            </a:r>
            <a:r>
              <a:rPr lang="en-US" sz="2200" b="1" dirty="0" err="1" smtClean="0">
                <a:solidFill>
                  <a:srgbClr val="FFFF00"/>
                </a:solidFill>
                <a:sym typeface="Wingdings" pitchFamily="2" charset="2"/>
              </a:rPr>
              <a:t>msg</a:t>
            </a:r>
            <a:r>
              <a:rPr lang="en-US" sz="2200" b="1" dirty="0" smtClean="0">
                <a:solidFill>
                  <a:srgbClr val="FFFF00"/>
                </a:solidFill>
                <a:sym typeface="Wingdings" pitchFamily="2" charset="2"/>
              </a:rPr>
              <a:t> 1</a:t>
            </a:r>
          </a:p>
        </p:txBody>
      </p:sp>
      <p:sp>
        <p:nvSpPr>
          <p:cNvPr id="46" name="TextBox 45"/>
          <p:cNvSpPr txBox="1"/>
          <p:nvPr/>
        </p:nvSpPr>
        <p:spPr>
          <a:xfrm>
            <a:off x="5257800" y="2057400"/>
            <a:ext cx="3852593" cy="769441"/>
          </a:xfrm>
          <a:prstGeom prst="rect">
            <a:avLst/>
          </a:prstGeom>
          <a:noFill/>
        </p:spPr>
        <p:txBody>
          <a:bodyPr wrap="none" rtlCol="0">
            <a:spAutoFit/>
          </a:bodyPr>
          <a:lstStyle/>
          <a:p>
            <a:r>
              <a:rPr lang="en-US" sz="2200" b="1" dirty="0" smtClean="0">
                <a:solidFill>
                  <a:schemeClr val="accent3"/>
                </a:solidFill>
              </a:rPr>
              <a:t>1. </a:t>
            </a:r>
            <a:r>
              <a:rPr lang="en-US" sz="2200" b="1" dirty="0" err="1" smtClean="0">
                <a:solidFill>
                  <a:schemeClr val="accent3"/>
                </a:solidFill>
              </a:rPr>
              <a:t>Dequeue</a:t>
            </a:r>
            <a:r>
              <a:rPr lang="en-US" sz="2200" b="1" dirty="0" smtClean="0">
                <a:solidFill>
                  <a:schemeClr val="accent3"/>
                </a:solidFill>
              </a:rPr>
              <a:t>(Q, 30 sec) </a:t>
            </a:r>
            <a:r>
              <a:rPr lang="en-US" sz="2200" b="1" dirty="0" smtClean="0">
                <a:solidFill>
                  <a:schemeClr val="accent3"/>
                </a:solidFill>
                <a:sym typeface="Wingdings" pitchFamily="2" charset="2"/>
              </a:rPr>
              <a:t> </a:t>
            </a:r>
            <a:r>
              <a:rPr lang="en-US" sz="2200" b="1" dirty="0" err="1" smtClean="0">
                <a:solidFill>
                  <a:schemeClr val="accent3"/>
                </a:solidFill>
                <a:sym typeface="Wingdings" pitchFamily="2" charset="2"/>
              </a:rPr>
              <a:t>msg</a:t>
            </a:r>
            <a:r>
              <a:rPr lang="en-US" sz="2200" b="1" dirty="0" smtClean="0">
                <a:solidFill>
                  <a:schemeClr val="accent3"/>
                </a:solidFill>
                <a:sym typeface="Wingdings" pitchFamily="2" charset="2"/>
              </a:rPr>
              <a:t> 1</a:t>
            </a:r>
          </a:p>
          <a:p>
            <a:r>
              <a:rPr lang="en-US" sz="2200" b="1" dirty="0" smtClean="0">
                <a:solidFill>
                  <a:schemeClr val="accent1"/>
                </a:solidFill>
                <a:sym typeface="Wingdings" pitchFamily="2" charset="2"/>
              </a:rPr>
              <a:t>5. C</a:t>
            </a:r>
            <a:r>
              <a:rPr lang="en-US" sz="2200" b="1" baseline="-25000" dirty="0" smtClean="0">
                <a:solidFill>
                  <a:schemeClr val="accent1"/>
                </a:solidFill>
                <a:sym typeface="Wingdings" pitchFamily="2" charset="2"/>
              </a:rPr>
              <a:t>1</a:t>
            </a:r>
            <a:r>
              <a:rPr lang="en-US" sz="2200" b="1" dirty="0" smtClean="0">
                <a:solidFill>
                  <a:schemeClr val="accent1"/>
                </a:solidFill>
                <a:sym typeface="Wingdings" pitchFamily="2" charset="2"/>
              </a:rPr>
              <a:t> crashed</a:t>
            </a:r>
          </a:p>
        </p:txBody>
      </p:sp>
      <p:sp>
        <p:nvSpPr>
          <p:cNvPr id="22" name="Rectangle 21"/>
          <p:cNvSpPr/>
          <p:nvPr/>
        </p:nvSpPr>
        <p:spPr>
          <a:xfrm>
            <a:off x="3124200" y="2895600"/>
            <a:ext cx="457200" cy="838200"/>
          </a:xfrm>
          <a:prstGeom prst="rect">
            <a:avLst/>
          </a:prstGeom>
          <a:solidFill>
            <a:schemeClr val="tx1">
              <a:lumMod val="85000"/>
            </a:schemeClr>
          </a:solidFill>
          <a:ln>
            <a:solidFill>
              <a:schemeClr val="tx1">
                <a:lumMod val="9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endParaRPr lang="en-US" sz="2300" dirty="0">
              <a:solidFill>
                <a:srgbClr val="FFFFFF"/>
              </a:solidFill>
              <a:latin typeface="Calibri"/>
            </a:endParaRPr>
          </a:p>
        </p:txBody>
      </p:sp>
      <p:sp>
        <p:nvSpPr>
          <p:cNvPr id="23" name="Rectangle 22"/>
          <p:cNvSpPr/>
          <p:nvPr/>
        </p:nvSpPr>
        <p:spPr>
          <a:xfrm>
            <a:off x="2667000" y="2895600"/>
            <a:ext cx="457200" cy="838200"/>
          </a:xfrm>
          <a:prstGeom prst="rect">
            <a:avLst/>
          </a:prstGeom>
          <a:solidFill>
            <a:schemeClr val="tx1">
              <a:lumMod val="85000"/>
            </a:schemeClr>
          </a:solidFill>
          <a:ln>
            <a:solidFill>
              <a:schemeClr val="tx1">
                <a:lumMod val="95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2</a:t>
            </a:r>
            <a:endParaRPr lang="en-US" sz="2300" dirty="0">
              <a:solidFill>
                <a:srgbClr val="FFFFFF"/>
              </a:solidFill>
              <a:latin typeface="Calibri"/>
            </a:endParaRPr>
          </a:p>
        </p:txBody>
      </p:sp>
      <p:sp>
        <p:nvSpPr>
          <p:cNvPr id="25" name="Rectangle 24"/>
          <p:cNvSpPr/>
          <p:nvPr/>
        </p:nvSpPr>
        <p:spPr>
          <a:xfrm>
            <a:off x="3124200" y="2895609"/>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1</a:t>
            </a:r>
            <a:endParaRPr lang="en-US" sz="2300" dirty="0">
              <a:solidFill>
                <a:srgbClr val="FFFFFF"/>
              </a:solidFill>
              <a:latin typeface="Calibri"/>
            </a:endParaRPr>
          </a:p>
        </p:txBody>
      </p:sp>
      <p:sp>
        <p:nvSpPr>
          <p:cNvPr id="31" name="Multiply 30"/>
          <p:cNvSpPr/>
          <p:nvPr/>
        </p:nvSpPr>
        <p:spPr>
          <a:xfrm>
            <a:off x="4263260" y="1880260"/>
            <a:ext cx="647700" cy="762000"/>
          </a:xfrm>
          <a:prstGeom prst="mathMultiply">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a:solidFill>
                <a:srgbClr val="FFFFFF"/>
              </a:solidFill>
              <a:latin typeface="Calibri"/>
            </a:endParaRPr>
          </a:p>
        </p:txBody>
      </p:sp>
      <p:sp>
        <p:nvSpPr>
          <p:cNvPr id="35" name="TextBox 34"/>
          <p:cNvSpPr txBox="1"/>
          <p:nvPr/>
        </p:nvSpPr>
        <p:spPr>
          <a:xfrm>
            <a:off x="3733800" y="2998113"/>
            <a:ext cx="4996945" cy="430887"/>
          </a:xfrm>
          <a:prstGeom prst="rect">
            <a:avLst/>
          </a:prstGeom>
          <a:noFill/>
        </p:spPr>
        <p:txBody>
          <a:bodyPr wrap="none" rtlCol="0">
            <a:spAutoFit/>
          </a:bodyPr>
          <a:lstStyle/>
          <a:p>
            <a:r>
              <a:rPr lang="en-US" sz="2200" b="1" dirty="0" smtClean="0">
                <a:sym typeface="Wingdings" pitchFamily="2" charset="2"/>
              </a:rPr>
              <a:t>6. msg1 visible 30 seconds after </a:t>
            </a:r>
            <a:r>
              <a:rPr lang="en-US" sz="2200" b="1" dirty="0" err="1" smtClean="0">
                <a:sym typeface="Wingdings" pitchFamily="2" charset="2"/>
              </a:rPr>
              <a:t>Dequeue</a:t>
            </a:r>
            <a:endParaRPr lang="en-US" sz="2200" b="1" dirty="0" smtClean="0">
              <a:sym typeface="Wingdings" pitchFamily="2" charset="2"/>
            </a:endParaRPr>
          </a:p>
        </p:txBody>
      </p:sp>
      <p:sp>
        <p:nvSpPr>
          <p:cNvPr id="33" name="Content Placeholder 2"/>
          <p:cNvSpPr txBox="1">
            <a:spLocks/>
          </p:cNvSpPr>
          <p:nvPr/>
        </p:nvSpPr>
        <p:spPr>
          <a:xfrm>
            <a:off x="5638800" y="4419600"/>
            <a:ext cx="3505200" cy="1981200"/>
          </a:xfrm>
          <a:prstGeom prst="rect">
            <a:avLst/>
          </a:prstGeom>
        </p:spPr>
        <p:txBody>
          <a:bodyPr vert="horz" lIns="91440" tIns="45720" rIns="91440" bIns="45720" rtlCol="0">
            <a:normAutofit fontScale="85000" lnSpcReduction="20000"/>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en-US" sz="3200" b="1" i="1" u="none" strike="noStrike" kern="1200" cap="none" spc="0" normalizeH="0" baseline="0" noProof="0" dirty="0" smtClean="0">
                <a:ln>
                  <a:noFill/>
                </a:ln>
                <a:solidFill>
                  <a:schemeClr val="tx1"/>
                </a:solidFill>
                <a:effectLst/>
                <a:uLnTx/>
                <a:uFillTx/>
                <a:latin typeface="+mn-lt"/>
                <a:ea typeface="+mn-ea"/>
                <a:cs typeface="+mn-cs"/>
              </a:rPr>
              <a:t>Benefit:</a:t>
            </a:r>
            <a:r>
              <a:rPr kumimoji="0" lang="en-US" sz="3200" b="1" i="1" u="none" strike="noStrike" kern="1200" cap="none" spc="0" normalizeH="0" noProof="0" dirty="0" smtClean="0">
                <a:ln>
                  <a:noFill/>
                </a:ln>
                <a:solidFill>
                  <a:schemeClr val="tx1"/>
                </a:solidFill>
                <a:effectLst/>
                <a:uLnTx/>
                <a:uFillTx/>
                <a:latin typeface="+mn-lt"/>
                <a:ea typeface="+mn-ea"/>
                <a:cs typeface="+mn-cs"/>
              </a:rPr>
              <a:t> </a:t>
            </a:r>
          </a:p>
          <a:p>
            <a:pPr marL="225425" marR="0" lvl="0" indent="-225425"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i="1" dirty="0" smtClean="0"/>
              <a:t>Insures that every message can be processed at </a:t>
            </a:r>
            <a:br>
              <a:rPr lang="en-US" sz="3200" i="1" dirty="0" smtClean="0"/>
            </a:br>
            <a:r>
              <a:rPr lang="en-US" sz="3200" i="1" dirty="0" smtClean="0"/>
              <a:t>least once</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0" name="Rectangle 39"/>
          <p:cNvSpPr/>
          <p:nvPr/>
        </p:nvSpPr>
        <p:spPr>
          <a:xfrm>
            <a:off x="2209800" y="2895600"/>
            <a:ext cx="457200" cy="8382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3</a:t>
            </a:r>
            <a:endParaRPr lang="en-US" sz="2300" dirty="0">
              <a:solidFill>
                <a:srgbClr val="FFFFFF"/>
              </a:solidFill>
              <a:latin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Effect transition="out" filter="slide(fromBottom)">
                                      <p:cBhvr>
                                        <p:cTn id="6" dur="1000"/>
                                        <p:tgtEl>
                                          <p:spTgt spid="39"/>
                                        </p:tgtEl>
                                      </p:cBhvr>
                                    </p:animEffect>
                                    <p:set>
                                      <p:cBhvr>
                                        <p:cTn id="7" dur="1" fill="hold">
                                          <p:stCondLst>
                                            <p:cond delay="999"/>
                                          </p:stCondLst>
                                        </p:cTn>
                                        <p:tgtEl>
                                          <p:spTgt spid="3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
                                            <p:txEl>
                                              <p:pRg st="2" end="2"/>
                                            </p:txEl>
                                          </p:spTgt>
                                        </p:tgtEl>
                                        <p:attrNameLst>
                                          <p:attrName>style.visibility</p:attrName>
                                        </p:attrNameLst>
                                      </p:cBhvr>
                                      <p:to>
                                        <p:strVal val="visible"/>
                                      </p:to>
                                    </p:set>
                                  </p:childTnLst>
                                </p:cTn>
                              </p:par>
                            </p:childTnLst>
                          </p:cTn>
                        </p:par>
                        <p:par>
                          <p:cTn id="12" fill="hold">
                            <p:stCondLst>
                              <p:cond delay="0"/>
                            </p:stCondLst>
                            <p:childTnLst>
                              <p:par>
                                <p:cTn id="13" presetID="3" presetClass="exit" presetSubtype="10" fill="hold" grpId="0" nodeType="afterEffect">
                                  <p:stCondLst>
                                    <p:cond delay="0"/>
                                  </p:stCondLst>
                                  <p:childTnLst>
                                    <p:animEffect transition="out" filter="blinds(horizontal)">
                                      <p:cBhvr>
                                        <p:cTn id="14" dur="2000"/>
                                        <p:tgtEl>
                                          <p:spTgt spid="23"/>
                                        </p:tgtEl>
                                      </p:cBhvr>
                                    </p:animEffect>
                                    <p:set>
                                      <p:cBhvr>
                                        <p:cTn id="15" dur="1" fill="hold">
                                          <p:stCondLst>
                                            <p:cond delay="1999"/>
                                          </p:stCondLst>
                                        </p:cTn>
                                        <p:tgtEl>
                                          <p:spTgt spid="2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6">
                                            <p:txEl>
                                              <p:pRg st="1" end="1"/>
                                            </p:txEl>
                                          </p:spTgt>
                                        </p:tgtEl>
                                        <p:attrNameLst>
                                          <p:attrName>style.visibility</p:attrName>
                                        </p:attrNameLst>
                                      </p:cBhvr>
                                      <p:to>
                                        <p:strVal val="visible"/>
                                      </p:to>
                                    </p:set>
                                  </p:childTnLst>
                                </p:cTn>
                              </p:par>
                            </p:childTnLst>
                          </p:cTn>
                        </p:par>
                        <p:par>
                          <p:cTn id="20" fill="hold">
                            <p:stCondLst>
                              <p:cond delay="0"/>
                            </p:stCondLst>
                            <p:childTnLst>
                              <p:par>
                                <p:cTn id="21" presetID="24" presetClass="emph" presetSubtype="0" fill="hold" grpId="0" nodeType="afterEffect">
                                  <p:stCondLst>
                                    <p:cond delay="0"/>
                                  </p:stCondLst>
                                  <p:iterate type="lt">
                                    <p:tmPct val="0"/>
                                  </p:iterate>
                                  <p:childTnLst>
                                    <p:animClr clrSpc="hsl">
                                      <p:cBhvr override="childStyle">
                                        <p:cTn id="22" dur="1000" fill="hold"/>
                                        <p:tgtEl>
                                          <p:spTgt spid="30"/>
                                        </p:tgtEl>
                                        <p:attrNameLst>
                                          <p:attrName>style.color</p:attrName>
                                        </p:attrNameLst>
                                      </p:cBhvr>
                                      <p:by>
                                        <p:hsl h="0" s="-12549" l="-25098"/>
                                      </p:by>
                                    </p:animClr>
                                    <p:animClr clrSpc="hsl">
                                      <p:cBhvr>
                                        <p:cTn id="23" dur="1000" fill="hold"/>
                                        <p:tgtEl>
                                          <p:spTgt spid="30"/>
                                        </p:tgtEl>
                                        <p:attrNameLst>
                                          <p:attrName>fillcolor</p:attrName>
                                        </p:attrNameLst>
                                      </p:cBhvr>
                                      <p:by>
                                        <p:hsl h="0" s="-12549" l="-25098"/>
                                      </p:by>
                                    </p:animClr>
                                    <p:animClr clrSpc="hsl">
                                      <p:cBhvr>
                                        <p:cTn id="24" dur="1000" fill="hold"/>
                                        <p:tgtEl>
                                          <p:spTgt spid="30"/>
                                        </p:tgtEl>
                                        <p:attrNameLst>
                                          <p:attrName>stroke.color</p:attrName>
                                        </p:attrNameLst>
                                      </p:cBhvr>
                                      <p:by>
                                        <p:hsl h="0" s="-12549" l="-25098"/>
                                      </p:by>
                                    </p:animClr>
                                    <p:set>
                                      <p:cBhvr>
                                        <p:cTn id="25" dur="1000" fill="hold"/>
                                        <p:tgtEl>
                                          <p:spTgt spid="30"/>
                                        </p:tgtEl>
                                        <p:attrNameLst>
                                          <p:attrName>fill.type</p:attrName>
                                        </p:attrNameLst>
                                      </p:cBhvr>
                                      <p:to>
                                        <p:strVal val="solid"/>
                                      </p:to>
                                    </p:set>
                                  </p:childTnLst>
                                </p:cTn>
                              </p:par>
                              <p:par>
                                <p:cTn id="26" presetID="1"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par>
                          <p:cTn id="28" fill="hold">
                            <p:stCondLst>
                              <p:cond delay="1000"/>
                            </p:stCondLst>
                            <p:childTnLst>
                              <p:par>
                                <p:cTn id="29" presetID="37" presetClass="exit" presetSubtype="0" fill="hold" grpId="0" nodeType="afterEffect">
                                  <p:stCondLst>
                                    <p:cond delay="0"/>
                                  </p:stCondLst>
                                  <p:childTnLst>
                                    <p:animEffect transition="out" filter="fade">
                                      <p:cBhvr>
                                        <p:cTn id="30" dur="1000"/>
                                        <p:tgtEl>
                                          <p:spTgt spid="38"/>
                                        </p:tgtEl>
                                      </p:cBhvr>
                                    </p:animEffect>
                                    <p:anim calcmode="lin" valueType="num">
                                      <p:cBhvr>
                                        <p:cTn id="31" dur="1000"/>
                                        <p:tgtEl>
                                          <p:spTgt spid="38"/>
                                        </p:tgtEl>
                                        <p:attrNameLst>
                                          <p:attrName>ppt_x</p:attrName>
                                        </p:attrNameLst>
                                      </p:cBhvr>
                                      <p:tavLst>
                                        <p:tav tm="0">
                                          <p:val>
                                            <p:strVal val="ppt_x"/>
                                          </p:val>
                                        </p:tav>
                                        <p:tav tm="100000">
                                          <p:val>
                                            <p:strVal val="ppt_x"/>
                                          </p:val>
                                        </p:tav>
                                      </p:tavLst>
                                    </p:anim>
                                    <p:anim calcmode="lin" valueType="num">
                                      <p:cBhvr>
                                        <p:cTn id="32" dur="100" decel="100000"/>
                                        <p:tgtEl>
                                          <p:spTgt spid="38"/>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38"/>
                                        </p:tgtEl>
                                        <p:attrNameLst>
                                          <p:attrName>ppt_y</p:attrName>
                                        </p:attrNameLst>
                                      </p:cBhvr>
                                      <p:tavLst>
                                        <p:tav tm="0">
                                          <p:val>
                                            <p:strVal val="ppt_y"/>
                                          </p:val>
                                        </p:tav>
                                        <p:tav tm="100000">
                                          <p:val>
                                            <p:strVal val="ppt_y+1"/>
                                          </p:val>
                                        </p:tav>
                                      </p:tavLst>
                                    </p:anim>
                                    <p:set>
                                      <p:cBhvr>
                                        <p:cTn id="34" dur="1" fill="hold">
                                          <p:stCondLst>
                                            <p:cond delay="999"/>
                                          </p:stCondLst>
                                        </p:cTn>
                                        <p:tgtEl>
                                          <p:spTgt spid="3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childTnLst>
                          </p:cTn>
                        </p:par>
                        <p:par>
                          <p:cTn id="39" fill="hold">
                            <p:stCondLst>
                              <p:cond delay="0"/>
                            </p:stCondLst>
                            <p:childTnLst>
                              <p:par>
                                <p:cTn id="40" presetID="5" presetClass="entr" presetSubtype="1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xEl>
                                              <p:pRg st="3" end="3"/>
                                            </p:txEl>
                                          </p:spTgt>
                                        </p:tgtEl>
                                        <p:attrNameLst>
                                          <p:attrName>style.visibility</p:attrName>
                                        </p:attrNameLst>
                                      </p:cBhvr>
                                      <p:to>
                                        <p:strVal val="visible"/>
                                      </p:to>
                                    </p:set>
                                  </p:childTnLst>
                                </p:cTn>
                              </p:par>
                            </p:childTnLst>
                          </p:cTn>
                        </p:par>
                        <p:par>
                          <p:cTn id="47" fill="hold">
                            <p:stCondLst>
                              <p:cond delay="0"/>
                            </p:stCondLst>
                            <p:childTnLst>
                              <p:par>
                                <p:cTn id="48" presetID="0" presetClass="path" presetSubtype="0" accel="50000" decel="50000" fill="hold" grpId="1" nodeType="afterEffect">
                                  <p:stCondLst>
                                    <p:cond delay="0"/>
                                  </p:stCondLst>
                                  <p:childTnLst>
                                    <p:animMotion origin="layout" path="M 0 0 L 0.06666 0.08889 " pathEditMode="relative" ptsTypes="AA">
                                      <p:cBhvr>
                                        <p:cTn id="49" dur="1000" fill="hold"/>
                                        <p:tgtEl>
                                          <p:spTgt spid="25"/>
                                        </p:tgtEl>
                                        <p:attrNameLst>
                                          <p:attrName>ppt_x</p:attrName>
                                          <p:attrName>ppt_y</p:attrName>
                                        </p:attrNameLst>
                                      </p:cBhvr>
                                    </p:animMotion>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up)">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39" grpId="0" animBg="1"/>
      <p:bldP spid="23" grpId="0" animBg="1"/>
      <p:bldP spid="25" grpId="0" animBg="1"/>
      <p:bldP spid="25" grpId="1" animBg="1"/>
      <p:bldP spid="31" grpId="0" animBg="1"/>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Of Windows Azure Queues</a:t>
            </a:r>
            <a:endParaRPr lang="en-US" dirty="0"/>
          </a:p>
        </p:txBody>
      </p:sp>
      <p:sp>
        <p:nvSpPr>
          <p:cNvPr id="3" name="Content Placeholder 2"/>
          <p:cNvSpPr>
            <a:spLocks noGrp="1"/>
          </p:cNvSpPr>
          <p:nvPr>
            <p:ph idx="1"/>
          </p:nvPr>
        </p:nvSpPr>
        <p:spPr/>
        <p:txBody>
          <a:bodyPr/>
          <a:lstStyle/>
          <a:p>
            <a:r>
              <a:rPr lang="en-US" smtClean="0"/>
              <a:t>Provide reliable message delivery</a:t>
            </a:r>
          </a:p>
          <a:p>
            <a:pPr lvl="1"/>
            <a:r>
              <a:rPr lang="en-US" smtClean="0"/>
              <a:t>Allows Messages to be retrieved </a:t>
            </a:r>
            <a:br>
              <a:rPr lang="en-US" smtClean="0"/>
            </a:br>
            <a:r>
              <a:rPr lang="en-US" smtClean="0"/>
              <a:t>and processed at least once</a:t>
            </a:r>
          </a:p>
          <a:p>
            <a:pPr lvl="1"/>
            <a:endParaRPr lang="en-US" smtClean="0"/>
          </a:p>
          <a:p>
            <a:r>
              <a:rPr lang="en-US" smtClean="0"/>
              <a:t>No limit on number of </a:t>
            </a:r>
            <a:br>
              <a:rPr lang="en-US" smtClean="0"/>
            </a:br>
            <a:r>
              <a:rPr lang="en-US" smtClean="0"/>
              <a:t>messages stored in a Queue</a:t>
            </a:r>
          </a:p>
          <a:p>
            <a:endParaRPr lang="en-US" smtClean="0"/>
          </a:p>
          <a:p>
            <a:r>
              <a:rPr lang="en-US" smtClean="0"/>
              <a:t>Message size is &lt;=8KB</a:t>
            </a:r>
            <a:endParaRPr lang="en-US"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Sql</a:t>
            </a:r>
            <a:r>
              <a:rPr lang="fr-FR" dirty="0" smtClean="0"/>
              <a:t> Data Services</a:t>
            </a:r>
            <a:endParaRPr lang="fr-FR" dirty="0"/>
          </a:p>
        </p:txBody>
      </p:sp>
      <p:sp>
        <p:nvSpPr>
          <p:cNvPr id="4" name="Text Placeholder 77826"/>
          <p:cNvSpPr txBox="1">
            <a:spLocks noChangeArrowheads="1"/>
          </p:cNvSpPr>
          <p:nvPr/>
        </p:nvSpPr>
        <p:spPr>
          <a:xfrm>
            <a:off x="730044" y="1411552"/>
            <a:ext cx="7672003" cy="201786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accent1"/>
              </a:buClr>
              <a:buSzTx/>
              <a:buFontTx/>
              <a:buNone/>
              <a:tabLst/>
              <a:defRPr/>
            </a:pPr>
            <a:r>
              <a:rPr kumimoji="0" lang="en-US" sz="2800" b="0" i="0" u="none" strike="noStrike" kern="0" cap="none" spc="0" normalizeH="0" baseline="0" noProof="0" smtClean="0">
                <a:ln>
                  <a:noFill/>
                </a:ln>
                <a:solidFill>
                  <a:schemeClr val="bg1"/>
                </a:solidFill>
                <a:effectLst/>
                <a:uLnTx/>
                <a:uFillTx/>
                <a:latin typeface="+mn-lt"/>
                <a:ea typeface="+mn-ea"/>
                <a:cs typeface="+mn-cs"/>
              </a:rPr>
              <a:t>SDS is built on three key pillars</a:t>
            </a:r>
          </a:p>
          <a:p>
            <a:pPr marL="401638" marR="0" lvl="0" indent="-401638" algn="l" defTabSz="914400" rtl="0" eaLnBrk="0" fontAlgn="base" latinLnBrk="0" hangingPunct="0">
              <a:lnSpc>
                <a:spcPct val="100000"/>
              </a:lnSpc>
              <a:spcBef>
                <a:spcPct val="20000"/>
              </a:spcBef>
              <a:spcAft>
                <a:spcPct val="0"/>
              </a:spcAft>
              <a:buClr>
                <a:schemeClr val="accent1"/>
              </a:buClr>
              <a:buSzPct val="100000"/>
              <a:buFont typeface="+mj-lt"/>
              <a:buAutoNum type="arabicPeriod"/>
              <a:tabLst/>
              <a:defRPr/>
            </a:pPr>
            <a:r>
              <a:rPr kumimoji="0" lang="en-US" sz="2400" b="0" i="0" u="none" strike="noStrike" kern="0" cap="none" spc="0" normalizeH="0" baseline="0" noProof="0" smtClean="0">
                <a:ln>
                  <a:noFill/>
                </a:ln>
                <a:solidFill>
                  <a:schemeClr val="bg1"/>
                </a:solidFill>
                <a:effectLst/>
                <a:uLnTx/>
                <a:uFillTx/>
                <a:latin typeface="+mn-lt"/>
                <a:ea typeface="+mn-ea"/>
                <a:cs typeface="+mn-cs"/>
              </a:rPr>
              <a:t>Storage for all data types from</a:t>
            </a:r>
            <a:br>
              <a:rPr kumimoji="0" lang="en-US" sz="2400" b="0" i="0" u="none" strike="noStrike" kern="0" cap="none" spc="0" normalizeH="0" baseline="0" noProof="0" smtClean="0">
                <a:ln>
                  <a:noFill/>
                </a:ln>
                <a:solidFill>
                  <a:schemeClr val="bg1"/>
                </a:solidFill>
                <a:effectLst/>
                <a:uLnTx/>
                <a:uFillTx/>
                <a:latin typeface="+mn-lt"/>
                <a:ea typeface="+mn-ea"/>
                <a:cs typeface="+mn-cs"/>
              </a:rPr>
            </a:br>
            <a:r>
              <a:rPr kumimoji="0" lang="en-US" sz="2400" b="0" i="0" u="none" strike="noStrike" kern="0" cap="none" spc="0" normalizeH="0" baseline="0" noProof="0" smtClean="0">
                <a:ln>
                  <a:noFill/>
                </a:ln>
                <a:solidFill>
                  <a:schemeClr val="bg1"/>
                </a:solidFill>
                <a:effectLst/>
                <a:uLnTx/>
                <a:uFillTx/>
                <a:latin typeface="+mn-lt"/>
                <a:ea typeface="+mn-ea"/>
                <a:cs typeface="+mn-cs"/>
              </a:rPr>
              <a:t>birth to archival</a:t>
            </a:r>
          </a:p>
          <a:p>
            <a:pPr marL="401638" marR="0" lvl="0" indent="-401638" algn="l" defTabSz="914400" rtl="0" eaLnBrk="0" fontAlgn="base" latinLnBrk="0" hangingPunct="0">
              <a:lnSpc>
                <a:spcPct val="100000"/>
              </a:lnSpc>
              <a:spcBef>
                <a:spcPct val="20000"/>
              </a:spcBef>
              <a:spcAft>
                <a:spcPct val="0"/>
              </a:spcAft>
              <a:buClr>
                <a:schemeClr val="accent1"/>
              </a:buClr>
              <a:buSzPct val="100000"/>
              <a:buFont typeface="+mj-lt"/>
              <a:buAutoNum type="arabicPeriod"/>
              <a:tabLst/>
              <a:defRPr/>
            </a:pPr>
            <a:r>
              <a:rPr kumimoji="0" lang="en-US" sz="2400" b="0" i="0" u="none" strike="noStrike" kern="0" cap="none" spc="0" normalizeH="0" baseline="0" noProof="0" smtClean="0">
                <a:ln>
                  <a:noFill/>
                </a:ln>
                <a:solidFill>
                  <a:schemeClr val="bg1"/>
                </a:solidFill>
                <a:effectLst/>
                <a:uLnTx/>
                <a:uFillTx/>
                <a:latin typeface="+mn-lt"/>
                <a:ea typeface="+mn-ea"/>
                <a:cs typeface="+mn-cs"/>
              </a:rPr>
              <a:t>Rich data processing services</a:t>
            </a:r>
          </a:p>
          <a:p>
            <a:pPr marL="401638" marR="0" lvl="0" indent="-401638" algn="l" defTabSz="914400" rtl="0" eaLnBrk="0" fontAlgn="base" latinLnBrk="0" hangingPunct="0">
              <a:lnSpc>
                <a:spcPct val="100000"/>
              </a:lnSpc>
              <a:spcBef>
                <a:spcPct val="20000"/>
              </a:spcBef>
              <a:spcAft>
                <a:spcPct val="0"/>
              </a:spcAft>
              <a:buClr>
                <a:schemeClr val="accent1"/>
              </a:buClr>
              <a:buSzPct val="100000"/>
              <a:buFont typeface="+mj-lt"/>
              <a:buAutoNum type="arabicPeriod"/>
              <a:tabLst/>
              <a:defRPr/>
            </a:pPr>
            <a:r>
              <a:rPr kumimoji="0" lang="en-US" sz="2400" b="0" i="0" u="none" strike="noStrike" kern="0" cap="none" spc="0" normalizeH="0" baseline="0" noProof="0" smtClean="0">
                <a:ln>
                  <a:noFill/>
                </a:ln>
                <a:solidFill>
                  <a:schemeClr val="bg1"/>
                </a:solidFill>
                <a:effectLst/>
                <a:uLnTx/>
                <a:uFillTx/>
                <a:latin typeface="+mn-lt"/>
                <a:ea typeface="+mn-ea"/>
                <a:cs typeface="+mn-cs"/>
              </a:rPr>
              <a:t>Operational excellence</a:t>
            </a:r>
            <a:endParaRPr kumimoji="0" lang="en-US" sz="28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5" name="Text Placeholder 77826"/>
          <p:cNvSpPr txBox="1">
            <a:spLocks noChangeArrowheads="1"/>
          </p:cNvSpPr>
          <p:nvPr/>
        </p:nvSpPr>
        <p:spPr>
          <a:xfrm>
            <a:off x="730250" y="4038600"/>
            <a:ext cx="7672388" cy="1844849"/>
          </a:xfrm>
          <a:prstGeom prst="rect">
            <a:avLst/>
          </a:prstGeom>
        </p:spPr>
        <p:txBody>
          <a:bodyPr vert="horz" wrap="square" lIns="0" tIns="0" rIns="0" bIns="0" numCol="2" rtlCol="0">
            <a:noAutofit/>
          </a:bodyPr>
          <a:lstStyle/>
          <a:p>
            <a:pPr marL="393700" indent="-393700">
              <a:lnSpc>
                <a:spcPct val="98000"/>
              </a:lnSpc>
              <a:spcBef>
                <a:spcPct val="20000"/>
              </a:spcBef>
              <a:spcAft>
                <a:spcPts val="800"/>
              </a:spcAft>
              <a:buClr>
                <a:schemeClr val="tx1"/>
              </a:buClr>
              <a:buSzPct val="80000"/>
              <a:buFont typeface="Wingdings" pitchFamily="2" charset="2"/>
              <a:buChar char="l"/>
            </a:pPr>
            <a:r>
              <a:rPr lang="en-US" sz="2400" dirty="0" smtClean="0">
                <a:gradFill>
                  <a:gsLst>
                    <a:gs pos="0">
                      <a:schemeClr val="accent4"/>
                    </a:gs>
                    <a:gs pos="86000">
                      <a:schemeClr val="accent4"/>
                    </a:gs>
                  </a:gsLst>
                  <a:lin ang="5400000" scaled="0"/>
                </a:gradFill>
              </a:rPr>
              <a:t>Scale-free</a:t>
            </a:r>
          </a:p>
          <a:p>
            <a:pPr marL="393700" indent="-393700">
              <a:lnSpc>
                <a:spcPct val="98000"/>
              </a:lnSpc>
              <a:spcBef>
                <a:spcPct val="20000"/>
              </a:spcBef>
              <a:spcAft>
                <a:spcPts val="800"/>
              </a:spcAft>
              <a:buClr>
                <a:schemeClr val="tx1"/>
              </a:buClr>
              <a:buSzPct val="80000"/>
              <a:buFont typeface="Wingdings" pitchFamily="2" charset="2"/>
              <a:buChar char="l"/>
            </a:pPr>
            <a:r>
              <a:rPr lang="en-US" sz="2400" dirty="0" smtClean="0">
                <a:gradFill>
                  <a:gsLst>
                    <a:gs pos="0">
                      <a:schemeClr val="accent4"/>
                    </a:gs>
                    <a:gs pos="86000">
                      <a:schemeClr val="accent4"/>
                    </a:gs>
                  </a:gsLst>
                  <a:lin ang="5400000" scaled="0"/>
                </a:gradFill>
              </a:rPr>
              <a:t>High availability</a:t>
            </a:r>
          </a:p>
          <a:p>
            <a:pPr marL="393700" indent="-393700">
              <a:lnSpc>
                <a:spcPct val="98000"/>
              </a:lnSpc>
              <a:spcBef>
                <a:spcPct val="20000"/>
              </a:spcBef>
              <a:spcAft>
                <a:spcPts val="800"/>
              </a:spcAft>
              <a:buClr>
                <a:schemeClr val="tx1"/>
              </a:buClr>
              <a:buSzPct val="80000"/>
              <a:buFont typeface="Wingdings" pitchFamily="2" charset="2"/>
              <a:buChar char="l"/>
            </a:pPr>
            <a:r>
              <a:rPr lang="en-US" sz="2400" dirty="0" smtClean="0">
                <a:gradFill>
                  <a:gsLst>
                    <a:gs pos="0">
                      <a:schemeClr val="accent4"/>
                    </a:gs>
                    <a:gs pos="86000">
                      <a:schemeClr val="accent4"/>
                    </a:gs>
                  </a:gsLst>
                  <a:lin ang="5400000" scaled="0"/>
                </a:gradFill>
              </a:rPr>
              <a:t>Geo replication</a:t>
            </a:r>
          </a:p>
          <a:p>
            <a:pPr marL="393700" marR="0" indent="-393700" fontAlgn="auto">
              <a:lnSpc>
                <a:spcPct val="98000"/>
              </a:lnSpc>
              <a:spcBef>
                <a:spcPct val="20000"/>
              </a:spcBef>
              <a:spcAft>
                <a:spcPts val="800"/>
              </a:spcAft>
              <a:buClr>
                <a:schemeClr val="tx1"/>
              </a:buClr>
              <a:buSzPct val="80000"/>
              <a:buFont typeface="Wingdings" pitchFamily="2" charset="2"/>
              <a:buChar char="l"/>
              <a:tabLst/>
              <a:defRPr/>
            </a:pPr>
            <a:r>
              <a:rPr lang="en-US" sz="2400" dirty="0" smtClean="0">
                <a:gradFill>
                  <a:gsLst>
                    <a:gs pos="0">
                      <a:schemeClr val="accent4"/>
                    </a:gs>
                    <a:gs pos="86000">
                      <a:schemeClr val="accent4"/>
                    </a:gs>
                  </a:gsLst>
                  <a:lin ang="5400000" scaled="0"/>
                </a:gradFill>
              </a:rPr>
              <a:t>On-demand service</a:t>
            </a:r>
          </a:p>
          <a:p>
            <a:pPr marL="393700" indent="-393700">
              <a:lnSpc>
                <a:spcPct val="98000"/>
              </a:lnSpc>
              <a:spcBef>
                <a:spcPct val="20000"/>
              </a:spcBef>
              <a:spcAft>
                <a:spcPts val="800"/>
              </a:spcAft>
              <a:buClr>
                <a:schemeClr val="tx1"/>
              </a:buClr>
              <a:buSzPct val="80000"/>
              <a:buFont typeface="Wingdings" pitchFamily="2" charset="2"/>
              <a:buChar char="l"/>
              <a:defRPr/>
            </a:pPr>
            <a:r>
              <a:rPr lang="en-US" sz="2400" dirty="0" smtClean="0">
                <a:gradFill>
                  <a:gsLst>
                    <a:gs pos="0">
                      <a:schemeClr val="accent4"/>
                    </a:gs>
                    <a:gs pos="86000">
                      <a:schemeClr val="accent4"/>
                    </a:gs>
                  </a:gsLst>
                  <a:lin ang="5400000" scaled="0"/>
                </a:gradFill>
              </a:rPr>
              <a:t>Easy to use</a:t>
            </a:r>
          </a:p>
          <a:p>
            <a:pPr marL="393700" indent="-393700">
              <a:lnSpc>
                <a:spcPct val="98000"/>
              </a:lnSpc>
              <a:spcBef>
                <a:spcPct val="20000"/>
              </a:spcBef>
              <a:spcAft>
                <a:spcPts val="800"/>
              </a:spcAft>
              <a:buClr>
                <a:schemeClr val="tx1"/>
              </a:buClr>
              <a:buSzPct val="80000"/>
              <a:buFont typeface="Wingdings" pitchFamily="2" charset="2"/>
              <a:buChar char="l"/>
              <a:defRPr/>
            </a:pPr>
            <a:r>
              <a:rPr lang="en-US" sz="2400" dirty="0" smtClean="0">
                <a:gradFill>
                  <a:gsLst>
                    <a:gs pos="0">
                      <a:schemeClr val="accent4"/>
                    </a:gs>
                    <a:gs pos="86000">
                      <a:schemeClr val="accent4"/>
                    </a:gs>
                  </a:gsLst>
                  <a:lin ang="5400000" scaled="0"/>
                </a:gradFill>
              </a:rPr>
              <a:t>Easy to manage</a:t>
            </a:r>
          </a:p>
          <a:p>
            <a:pPr marL="393700" marR="0" indent="-393700" fontAlgn="auto">
              <a:lnSpc>
                <a:spcPct val="98000"/>
              </a:lnSpc>
              <a:spcBef>
                <a:spcPct val="20000"/>
              </a:spcBef>
              <a:spcAft>
                <a:spcPts val="800"/>
              </a:spcAft>
              <a:buClr>
                <a:schemeClr val="tx1"/>
              </a:buClr>
              <a:buSzPct val="80000"/>
              <a:buFont typeface="Wingdings" pitchFamily="2" charset="2"/>
              <a:buChar char="l"/>
              <a:tabLst/>
              <a:defRPr/>
            </a:pPr>
            <a:r>
              <a:rPr lang="en-US" sz="2400" dirty="0" smtClean="0">
                <a:gradFill>
                  <a:gsLst>
                    <a:gs pos="0">
                      <a:schemeClr val="accent4"/>
                    </a:gs>
                    <a:gs pos="86000">
                      <a:schemeClr val="accent4"/>
                    </a:gs>
                  </a:gsLst>
                  <a:lin ang="5400000" scaled="0"/>
                </a:gradFill>
              </a:rPr>
              <a:t>Data privacy</a:t>
            </a:r>
          </a:p>
          <a:p>
            <a:pPr marL="393700" marR="0" indent="-393700" fontAlgn="auto">
              <a:lnSpc>
                <a:spcPct val="98000"/>
              </a:lnSpc>
              <a:spcBef>
                <a:spcPct val="20000"/>
              </a:spcBef>
              <a:spcAft>
                <a:spcPts val="800"/>
              </a:spcAft>
              <a:buClr>
                <a:schemeClr val="tx1"/>
              </a:buClr>
              <a:buSzPct val="80000"/>
              <a:buFont typeface="Wingdings" pitchFamily="2" charset="2"/>
              <a:buChar char="l"/>
              <a:tabLst/>
              <a:defRPr/>
            </a:pPr>
            <a:r>
              <a:rPr lang="en-US" sz="2400" dirty="0" smtClean="0">
                <a:gradFill>
                  <a:gsLst>
                    <a:gs pos="0">
                      <a:schemeClr val="accent4"/>
                    </a:gs>
                    <a:gs pos="86000">
                      <a:schemeClr val="accent4"/>
                    </a:gs>
                  </a:gsLst>
                  <a:lin ang="5400000" scaled="0"/>
                </a:gradFill>
              </a:rPr>
              <a:t>Competitive pricing</a:t>
            </a:r>
          </a:p>
        </p:txBody>
      </p:sp>
      <p:pic>
        <p:nvPicPr>
          <p:cNvPr id="6" name="Picture 2" descr="\\server3\restrict\ftp_root\clients\White_Whale\5-00430 PDC\Working\David\Art\Cloud.png"/>
          <p:cNvPicPr>
            <a:picLocks noChangeAspect="1" noChangeArrowheads="1"/>
          </p:cNvPicPr>
          <p:nvPr/>
        </p:nvPicPr>
        <p:blipFill>
          <a:blip r:embed="rId3" cstate="print"/>
          <a:srcRect/>
          <a:stretch>
            <a:fillRect/>
          </a:stretch>
        </p:blipFill>
        <p:spPr bwMode="auto">
          <a:xfrm>
            <a:off x="5950796" y="1637886"/>
            <a:ext cx="2604788" cy="1122946"/>
          </a:xfrm>
          <a:prstGeom prst="rect">
            <a:avLst/>
          </a:prstGeom>
          <a:noFill/>
        </p:spPr>
      </p:pic>
      <p:pic>
        <p:nvPicPr>
          <p:cNvPr id="7" name="Picture 3" descr="\\server3\restrict\ftp_root\clients\White_Whale\5-00430 PDC\Working\David\Art\Mesh_Database_4.png"/>
          <p:cNvPicPr>
            <a:picLocks noChangeAspect="1" noChangeArrowheads="1"/>
          </p:cNvPicPr>
          <p:nvPr/>
        </p:nvPicPr>
        <p:blipFill>
          <a:blip r:embed="rId4" cstate="print"/>
          <a:srcRect/>
          <a:stretch>
            <a:fillRect/>
          </a:stretch>
        </p:blipFill>
        <p:spPr bwMode="auto">
          <a:xfrm>
            <a:off x="6536141" y="2154890"/>
            <a:ext cx="1444464" cy="117571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smtClean="0"/>
              <a:t>Concepts</a:t>
            </a:r>
            <a:endParaRPr lang="en-US" dirty="0"/>
          </a:p>
        </p:txBody>
      </p:sp>
      <p:sp>
        <p:nvSpPr>
          <p:cNvPr id="11" name="Rounded Rectangle 10"/>
          <p:cNvSpPr/>
          <p:nvPr/>
        </p:nvSpPr>
        <p:spPr>
          <a:xfrm>
            <a:off x="3886200" y="1268959"/>
            <a:ext cx="2286000" cy="2286000"/>
          </a:xfrm>
          <a:prstGeom prst="roundRect">
            <a:avLst/>
          </a:prstGeom>
          <a:ln w="38100">
            <a:solidFill>
              <a:srgbClr val="8FDDFF"/>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Oval 11"/>
          <p:cNvSpPr/>
          <p:nvPr/>
        </p:nvSpPr>
        <p:spPr>
          <a:xfrm>
            <a:off x="3932853" y="1418046"/>
            <a:ext cx="979714" cy="993913"/>
          </a:xfrm>
          <a:prstGeom prst="ellipse">
            <a:avLst/>
          </a:prstGeom>
          <a:ln w="38100">
            <a:solidFill>
              <a:srgbClr val="D7AEE4"/>
            </a:solidFill>
          </a:ln>
        </p:spPr>
        <p:style>
          <a:lnRef idx="1">
            <a:schemeClr val="accent5"/>
          </a:lnRef>
          <a:fillRef idx="1001">
            <a:schemeClr val="lt2"/>
          </a:fillRef>
          <a:effectRef idx="2">
            <a:schemeClr val="accent5"/>
          </a:effectRef>
          <a:fontRef idx="minor">
            <a:schemeClr val="lt1"/>
          </a:fontRef>
        </p:style>
        <p:txBody>
          <a:bodyPr rtlCol="0" anchor="ctr"/>
          <a:lstStyle/>
          <a:p>
            <a:pPr algn="ctr"/>
            <a:endParaRPr lang="en-US"/>
          </a:p>
        </p:txBody>
      </p:sp>
      <p:sp>
        <p:nvSpPr>
          <p:cNvPr id="16" name="Hexagon 15"/>
          <p:cNvSpPr/>
          <p:nvPr/>
        </p:nvSpPr>
        <p:spPr>
          <a:xfrm>
            <a:off x="4352730" y="1517437"/>
            <a:ext cx="233265" cy="198783"/>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Hexagon 16"/>
          <p:cNvSpPr/>
          <p:nvPr/>
        </p:nvSpPr>
        <p:spPr>
          <a:xfrm>
            <a:off x="4306077" y="2113785"/>
            <a:ext cx="233265" cy="198783"/>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Hexagon 17"/>
          <p:cNvSpPr/>
          <p:nvPr/>
        </p:nvSpPr>
        <p:spPr>
          <a:xfrm>
            <a:off x="4632649" y="1815611"/>
            <a:ext cx="233265" cy="198783"/>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Hexagon 19"/>
          <p:cNvSpPr/>
          <p:nvPr/>
        </p:nvSpPr>
        <p:spPr>
          <a:xfrm>
            <a:off x="4026159" y="1815611"/>
            <a:ext cx="233265" cy="198783"/>
          </a:xfrm>
          <a:prstGeom prst="hexagon">
            <a:avLst/>
          </a:prstGeom>
          <a:ln w="3810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Oval 12"/>
          <p:cNvSpPr/>
          <p:nvPr/>
        </p:nvSpPr>
        <p:spPr>
          <a:xfrm>
            <a:off x="5099180" y="1368350"/>
            <a:ext cx="979714" cy="993913"/>
          </a:xfrm>
          <a:prstGeom prst="ellipse">
            <a:avLst/>
          </a:prstGeom>
          <a:ln w="38100">
            <a:solidFill>
              <a:srgbClr val="D7AEE4"/>
            </a:solidFill>
          </a:ln>
        </p:spPr>
        <p:style>
          <a:lnRef idx="1">
            <a:schemeClr val="accent5"/>
          </a:lnRef>
          <a:fillRef idx="1001">
            <a:schemeClr val="lt2"/>
          </a:fillRef>
          <a:effectRef idx="2">
            <a:schemeClr val="accent5"/>
          </a:effectRef>
          <a:fontRef idx="minor">
            <a:schemeClr val="lt1"/>
          </a:fontRef>
        </p:style>
        <p:txBody>
          <a:bodyPr rtlCol="0" anchor="ctr"/>
          <a:lstStyle/>
          <a:p>
            <a:pPr algn="ctr"/>
            <a:endParaRPr lang="en-US"/>
          </a:p>
        </p:txBody>
      </p:sp>
      <p:sp>
        <p:nvSpPr>
          <p:cNvPr id="19" name="Hexagon 18"/>
          <p:cNvSpPr/>
          <p:nvPr/>
        </p:nvSpPr>
        <p:spPr>
          <a:xfrm>
            <a:off x="5472404" y="1467741"/>
            <a:ext cx="233265" cy="198783"/>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Hexagon 21"/>
          <p:cNvSpPr/>
          <p:nvPr/>
        </p:nvSpPr>
        <p:spPr>
          <a:xfrm>
            <a:off x="5472404" y="1765915"/>
            <a:ext cx="233265" cy="198783"/>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Hexagon 22"/>
          <p:cNvSpPr/>
          <p:nvPr/>
        </p:nvSpPr>
        <p:spPr>
          <a:xfrm>
            <a:off x="5798976" y="1765915"/>
            <a:ext cx="233265" cy="198783"/>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Hexagon 23"/>
          <p:cNvSpPr/>
          <p:nvPr/>
        </p:nvSpPr>
        <p:spPr>
          <a:xfrm>
            <a:off x="5472404" y="2064089"/>
            <a:ext cx="233265" cy="198783"/>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5" name="Hexagon 24"/>
          <p:cNvSpPr/>
          <p:nvPr/>
        </p:nvSpPr>
        <p:spPr>
          <a:xfrm>
            <a:off x="5145833" y="1765915"/>
            <a:ext cx="233265" cy="198783"/>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Oval 13"/>
          <p:cNvSpPr/>
          <p:nvPr/>
        </p:nvSpPr>
        <p:spPr>
          <a:xfrm>
            <a:off x="4446037" y="2461655"/>
            <a:ext cx="979714" cy="993913"/>
          </a:xfrm>
          <a:prstGeom prst="ellipse">
            <a:avLst/>
          </a:prstGeom>
          <a:ln w="38100">
            <a:solidFill>
              <a:srgbClr val="D7AEE4"/>
            </a:solidFill>
          </a:ln>
        </p:spPr>
        <p:style>
          <a:lnRef idx="1">
            <a:schemeClr val="accent5"/>
          </a:lnRef>
          <a:fillRef idx="1001">
            <a:schemeClr val="lt2"/>
          </a:fillRef>
          <a:effectRef idx="2">
            <a:schemeClr val="accent5"/>
          </a:effectRef>
          <a:fontRef idx="minor">
            <a:schemeClr val="lt1"/>
          </a:fontRef>
        </p:style>
        <p:txBody>
          <a:bodyPr rtlCol="0" anchor="ctr"/>
          <a:lstStyle/>
          <a:p>
            <a:pPr algn="ctr"/>
            <a:endParaRPr lang="en-US"/>
          </a:p>
        </p:txBody>
      </p:sp>
      <p:sp>
        <p:nvSpPr>
          <p:cNvPr id="21" name="Hexagon 20"/>
          <p:cNvSpPr/>
          <p:nvPr/>
        </p:nvSpPr>
        <p:spPr>
          <a:xfrm>
            <a:off x="5052527" y="2710133"/>
            <a:ext cx="233265" cy="198783"/>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Hexagon 25"/>
          <p:cNvSpPr/>
          <p:nvPr/>
        </p:nvSpPr>
        <p:spPr>
          <a:xfrm>
            <a:off x="4539343" y="2710133"/>
            <a:ext cx="233265" cy="198783"/>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7" name="Hexagon 26"/>
          <p:cNvSpPr/>
          <p:nvPr/>
        </p:nvSpPr>
        <p:spPr>
          <a:xfrm>
            <a:off x="4819261" y="3157394"/>
            <a:ext cx="233265" cy="198783"/>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19" name="Shape 118"/>
          <p:cNvCxnSpPr>
            <a:stCxn id="20" idx="3"/>
            <a:endCxn id="123" idx="3"/>
          </p:cNvCxnSpPr>
          <p:nvPr/>
        </p:nvCxnSpPr>
        <p:spPr>
          <a:xfrm rot="10800000" flipV="1">
            <a:off x="2840737" y="1915003"/>
            <a:ext cx="1185423" cy="395304"/>
          </a:xfrm>
          <a:prstGeom prst="bentConnector3">
            <a:avLst>
              <a:gd name="adj1" fmla="val 50000"/>
            </a:avLst>
          </a:prstGeom>
          <a:ln w="38100">
            <a:headEnd type="none" w="med" len="med"/>
            <a:tailEnd type="arrow" w="med" len="med"/>
          </a:ln>
        </p:spPr>
        <p:style>
          <a:lnRef idx="1">
            <a:schemeClr val="accent3"/>
          </a:lnRef>
          <a:fillRef idx="0">
            <a:schemeClr val="accent3"/>
          </a:fillRef>
          <a:effectRef idx="0">
            <a:schemeClr val="accent3"/>
          </a:effectRef>
          <a:fontRef idx="minor">
            <a:schemeClr val="tx1"/>
          </a:fontRef>
        </p:style>
      </p:cxnSp>
      <p:sp>
        <p:nvSpPr>
          <p:cNvPr id="123" name="TextBox 122"/>
          <p:cNvSpPr txBox="1"/>
          <p:nvPr/>
        </p:nvSpPr>
        <p:spPr>
          <a:xfrm>
            <a:off x="743712" y="1573759"/>
            <a:ext cx="2097024" cy="1473096"/>
          </a:xfrm>
          <a:prstGeom prst="rect">
            <a:avLst/>
          </a:prstGeom>
          <a:noFill/>
        </p:spPr>
        <p:txBody>
          <a:bodyPr wrap="square" rtlCol="0">
            <a:spAutoFit/>
          </a:bodyPr>
          <a:lstStyle/>
          <a:p>
            <a:r>
              <a:rPr lang="en-US" sz="2800" dirty="0" smtClean="0">
                <a:solidFill>
                  <a:schemeClr val="accent3"/>
                </a:solidFill>
              </a:rPr>
              <a:t>Storage Unit</a:t>
            </a:r>
          </a:p>
          <a:p>
            <a:pPr marL="287338" indent="-287338" defTabSz="914363">
              <a:lnSpc>
                <a:spcPct val="78000"/>
              </a:lnSpc>
              <a:spcBef>
                <a:spcPct val="20000"/>
              </a:spcBef>
              <a:spcAft>
                <a:spcPts val="800"/>
              </a:spcAft>
              <a:buClr>
                <a:schemeClr val="tx1"/>
              </a:buClr>
              <a:buSzPct val="80000"/>
              <a:buFont typeface="Wingdings" pitchFamily="2" charset="2"/>
              <a:buChar char="l"/>
            </a:pPr>
            <a:r>
              <a:rPr lang="en-US" dirty="0" smtClean="0">
                <a:gradFill>
                  <a:gsLst>
                    <a:gs pos="0">
                      <a:schemeClr val="tx1"/>
                    </a:gs>
                    <a:gs pos="86000">
                      <a:schemeClr val="tx1"/>
                    </a:gs>
                  </a:gsLst>
                  <a:lin ang="5400000" scaled="0"/>
                </a:gradFill>
              </a:rPr>
              <a:t>Supports CRUD operations </a:t>
            </a:r>
            <a:br>
              <a:rPr lang="en-US" dirty="0" smtClean="0">
                <a:gradFill>
                  <a:gsLst>
                    <a:gs pos="0">
                      <a:schemeClr val="tx1"/>
                    </a:gs>
                    <a:gs pos="86000">
                      <a:schemeClr val="tx1"/>
                    </a:gs>
                  </a:gsLst>
                  <a:lin ang="5400000" scaled="0"/>
                </a:gradFill>
              </a:rPr>
            </a:br>
            <a:r>
              <a:rPr lang="en-US" dirty="0" smtClean="0">
                <a:gradFill>
                  <a:gsLst>
                    <a:gs pos="0">
                      <a:schemeClr val="tx1"/>
                    </a:gs>
                    <a:gs pos="86000">
                      <a:schemeClr val="tx1"/>
                    </a:gs>
                  </a:gsLst>
                  <a:lin ang="5400000" scaled="0"/>
                </a:gradFill>
              </a:rPr>
              <a:t>e.g., DB row, SDS entity</a:t>
            </a:r>
            <a:endParaRPr lang="en-US" dirty="0">
              <a:gradFill>
                <a:gsLst>
                  <a:gs pos="0">
                    <a:schemeClr val="tx1"/>
                  </a:gs>
                  <a:gs pos="86000">
                    <a:schemeClr val="tx1"/>
                  </a:gs>
                </a:gsLst>
                <a:lin ang="5400000" scaled="0"/>
              </a:gradFill>
            </a:endParaRPr>
          </a:p>
        </p:txBody>
      </p:sp>
      <p:cxnSp>
        <p:nvCxnSpPr>
          <p:cNvPr id="133" name="Elbow Connector 132"/>
          <p:cNvCxnSpPr>
            <a:stCxn id="14" idx="2"/>
            <a:endCxn id="135" idx="0"/>
          </p:cNvCxnSpPr>
          <p:nvPr/>
        </p:nvCxnSpPr>
        <p:spPr>
          <a:xfrm rot="10800000" flipV="1">
            <a:off x="3124201" y="2958611"/>
            <a:ext cx="1321837" cy="977347"/>
          </a:xfrm>
          <a:prstGeom prst="bentConnector2">
            <a:avLst/>
          </a:prstGeom>
          <a:ln w="38100">
            <a:tailEnd type="arrow"/>
          </a:ln>
        </p:spPr>
        <p:style>
          <a:lnRef idx="1">
            <a:schemeClr val="accent3"/>
          </a:lnRef>
          <a:fillRef idx="0">
            <a:schemeClr val="accent3"/>
          </a:fillRef>
          <a:effectRef idx="0">
            <a:schemeClr val="accent3"/>
          </a:effectRef>
          <a:fontRef idx="minor">
            <a:schemeClr val="tx1"/>
          </a:fontRef>
        </p:style>
      </p:cxnSp>
      <p:sp>
        <p:nvSpPr>
          <p:cNvPr id="135" name="TextBox 134"/>
          <p:cNvSpPr txBox="1"/>
          <p:nvPr/>
        </p:nvSpPr>
        <p:spPr>
          <a:xfrm>
            <a:off x="1676400" y="3935959"/>
            <a:ext cx="2895600" cy="2191113"/>
          </a:xfrm>
          <a:prstGeom prst="rect">
            <a:avLst/>
          </a:prstGeom>
          <a:noFill/>
        </p:spPr>
        <p:txBody>
          <a:bodyPr wrap="square" rtlCol="0">
            <a:spAutoFit/>
          </a:bodyPr>
          <a:lstStyle/>
          <a:p>
            <a:r>
              <a:rPr lang="en-US" sz="2800" dirty="0" smtClean="0">
                <a:solidFill>
                  <a:schemeClr val="accent3"/>
                </a:solidFill>
              </a:rPr>
              <a:t>Consistency Unit</a:t>
            </a:r>
            <a:endParaRPr lang="en-US" sz="2000" dirty="0" smtClean="0">
              <a:solidFill>
                <a:schemeClr val="accent3"/>
              </a:solidFill>
            </a:endParaRPr>
          </a:p>
          <a:p>
            <a:pPr marL="287338" indent="-287338" defTabSz="914363">
              <a:lnSpc>
                <a:spcPct val="78000"/>
              </a:lnSpc>
              <a:spcBef>
                <a:spcPct val="20000"/>
              </a:spcBef>
              <a:spcAft>
                <a:spcPts val="800"/>
              </a:spcAft>
              <a:buClr>
                <a:schemeClr val="tx1"/>
              </a:buClr>
              <a:buSzPct val="80000"/>
              <a:buFont typeface="Wingdings" pitchFamily="2" charset="2"/>
              <a:buChar char="l"/>
            </a:pPr>
            <a:r>
              <a:rPr lang="en-US" dirty="0" smtClean="0">
                <a:gradFill>
                  <a:gsLst>
                    <a:gs pos="0">
                      <a:schemeClr val="tx1"/>
                    </a:gs>
                    <a:gs pos="86000">
                      <a:schemeClr val="tx1"/>
                    </a:gs>
                  </a:gsLst>
                  <a:lin ang="5400000" scaled="0"/>
                </a:gradFill>
              </a:rPr>
              <a:t>Set of storage units </a:t>
            </a:r>
          </a:p>
          <a:p>
            <a:pPr marL="287338" indent="-287338" defTabSz="914363">
              <a:lnSpc>
                <a:spcPct val="78000"/>
              </a:lnSpc>
              <a:spcBef>
                <a:spcPct val="20000"/>
              </a:spcBef>
              <a:spcAft>
                <a:spcPts val="800"/>
              </a:spcAft>
              <a:buClr>
                <a:schemeClr val="tx1"/>
              </a:buClr>
              <a:buSzPct val="80000"/>
              <a:buFont typeface="Wingdings" pitchFamily="2" charset="2"/>
              <a:buChar char="l"/>
            </a:pPr>
            <a:r>
              <a:rPr lang="en-US" dirty="0" smtClean="0">
                <a:gradFill>
                  <a:gsLst>
                    <a:gs pos="0">
                      <a:schemeClr val="tx1"/>
                    </a:gs>
                    <a:gs pos="86000">
                      <a:schemeClr val="tx1"/>
                    </a:gs>
                  </a:gsLst>
                  <a:lin ang="5400000" scaled="0"/>
                </a:gradFill>
              </a:rPr>
              <a:t>Specified by application</a:t>
            </a:r>
          </a:p>
          <a:p>
            <a:pPr marL="287338" indent="-287338" defTabSz="914363">
              <a:lnSpc>
                <a:spcPct val="78000"/>
              </a:lnSpc>
              <a:spcBef>
                <a:spcPct val="20000"/>
              </a:spcBef>
              <a:spcAft>
                <a:spcPts val="800"/>
              </a:spcAft>
              <a:buClr>
                <a:schemeClr val="tx1"/>
              </a:buClr>
              <a:buSzPct val="80000"/>
              <a:buFont typeface="Wingdings" pitchFamily="2" charset="2"/>
              <a:buChar char="l"/>
            </a:pPr>
            <a:r>
              <a:rPr lang="en-US" dirty="0" smtClean="0">
                <a:gradFill>
                  <a:gsLst>
                    <a:gs pos="0">
                      <a:schemeClr val="tx1"/>
                    </a:gs>
                    <a:gs pos="86000">
                      <a:schemeClr val="tx1"/>
                    </a:gs>
                  </a:gsLst>
                  <a:lin ang="5400000" scaled="0"/>
                </a:gradFill>
              </a:rPr>
              <a:t>Can be hash or </a:t>
            </a:r>
            <a:br>
              <a:rPr lang="en-US" dirty="0" smtClean="0">
                <a:gradFill>
                  <a:gsLst>
                    <a:gs pos="0">
                      <a:schemeClr val="tx1"/>
                    </a:gs>
                    <a:gs pos="86000">
                      <a:schemeClr val="tx1"/>
                    </a:gs>
                  </a:gsLst>
                  <a:lin ang="5400000" scaled="0"/>
                </a:gradFill>
              </a:rPr>
            </a:br>
            <a:r>
              <a:rPr lang="en-US" dirty="0" smtClean="0">
                <a:gradFill>
                  <a:gsLst>
                    <a:gs pos="0">
                      <a:schemeClr val="tx1"/>
                    </a:gs>
                    <a:gs pos="86000">
                      <a:schemeClr val="tx1"/>
                    </a:gs>
                  </a:gsLst>
                  <a:lin ang="5400000" scaled="0"/>
                </a:gradFill>
              </a:rPr>
              <a:t>range partitioned </a:t>
            </a:r>
            <a:br>
              <a:rPr lang="en-US" dirty="0" smtClean="0">
                <a:gradFill>
                  <a:gsLst>
                    <a:gs pos="0">
                      <a:schemeClr val="tx1"/>
                    </a:gs>
                    <a:gs pos="86000">
                      <a:schemeClr val="tx1"/>
                    </a:gs>
                  </a:gsLst>
                  <a:lin ang="5400000" scaled="0"/>
                </a:gradFill>
              </a:rPr>
            </a:br>
            <a:r>
              <a:rPr lang="en-US" dirty="0" smtClean="0">
                <a:gradFill>
                  <a:gsLst>
                    <a:gs pos="0">
                      <a:schemeClr val="tx1"/>
                    </a:gs>
                    <a:gs pos="86000">
                      <a:schemeClr val="tx1"/>
                    </a:gs>
                  </a:gsLst>
                  <a:lin ang="5400000" scaled="0"/>
                </a:gradFill>
              </a:rPr>
              <a:t>e.g., Row group,  Database,  SDS Container</a:t>
            </a:r>
            <a:endParaRPr lang="en-US" dirty="0">
              <a:gradFill>
                <a:gsLst>
                  <a:gs pos="0">
                    <a:schemeClr val="tx1"/>
                  </a:gs>
                  <a:gs pos="86000">
                    <a:schemeClr val="tx1"/>
                  </a:gs>
                </a:gsLst>
                <a:lin ang="5400000" scaled="0"/>
              </a:gradFill>
            </a:endParaRPr>
          </a:p>
        </p:txBody>
      </p:sp>
      <p:cxnSp>
        <p:nvCxnSpPr>
          <p:cNvPr id="146" name="Elbow Connector 145"/>
          <p:cNvCxnSpPr>
            <a:stCxn id="11" idx="3"/>
            <a:endCxn id="169" idx="0"/>
          </p:cNvCxnSpPr>
          <p:nvPr/>
        </p:nvCxnSpPr>
        <p:spPr>
          <a:xfrm>
            <a:off x="6172200" y="2411959"/>
            <a:ext cx="990600" cy="1524000"/>
          </a:xfrm>
          <a:prstGeom prst="bentConnector2">
            <a:avLst/>
          </a:prstGeom>
          <a:ln w="38100">
            <a:tailEnd type="arrow"/>
          </a:ln>
        </p:spPr>
        <p:style>
          <a:lnRef idx="1">
            <a:schemeClr val="accent3"/>
          </a:lnRef>
          <a:fillRef idx="0">
            <a:schemeClr val="accent3"/>
          </a:fillRef>
          <a:effectRef idx="0">
            <a:schemeClr val="accent3"/>
          </a:effectRef>
          <a:fontRef idx="minor">
            <a:schemeClr val="tx1"/>
          </a:fontRef>
        </p:style>
      </p:cxnSp>
      <p:sp>
        <p:nvSpPr>
          <p:cNvPr id="169" name="TextBox 168"/>
          <p:cNvSpPr txBox="1"/>
          <p:nvPr/>
        </p:nvSpPr>
        <p:spPr>
          <a:xfrm>
            <a:off x="5562600" y="3935959"/>
            <a:ext cx="3200400" cy="2563907"/>
          </a:xfrm>
          <a:prstGeom prst="rect">
            <a:avLst/>
          </a:prstGeom>
          <a:noFill/>
        </p:spPr>
        <p:txBody>
          <a:bodyPr wrap="square" rtlCol="0">
            <a:spAutoFit/>
          </a:bodyPr>
          <a:lstStyle/>
          <a:p>
            <a:r>
              <a:rPr lang="en-US" sz="2800" dirty="0" smtClean="0">
                <a:solidFill>
                  <a:schemeClr val="accent3"/>
                </a:solidFill>
              </a:rPr>
              <a:t>Failover Unit </a:t>
            </a:r>
          </a:p>
          <a:p>
            <a:r>
              <a:rPr lang="en-US" sz="2800" dirty="0" smtClean="0">
                <a:solidFill>
                  <a:schemeClr val="accent3"/>
                </a:solidFill>
              </a:rPr>
              <a:t>(a.k.a. Partition)</a:t>
            </a:r>
          </a:p>
          <a:p>
            <a:pPr marL="287338" indent="-287338" defTabSz="914363">
              <a:lnSpc>
                <a:spcPct val="78000"/>
              </a:lnSpc>
              <a:spcBef>
                <a:spcPct val="20000"/>
              </a:spcBef>
              <a:spcAft>
                <a:spcPts val="800"/>
              </a:spcAft>
              <a:buClr>
                <a:schemeClr val="tx1"/>
              </a:buClr>
              <a:buSzPct val="80000"/>
              <a:buFont typeface="Wingdings" pitchFamily="2" charset="2"/>
              <a:buChar char="l"/>
            </a:pPr>
            <a:r>
              <a:rPr lang="en-US" dirty="0" smtClean="0">
                <a:gradFill>
                  <a:gsLst>
                    <a:gs pos="0">
                      <a:schemeClr val="tx1"/>
                    </a:gs>
                    <a:gs pos="86000">
                      <a:schemeClr val="tx1"/>
                    </a:gs>
                  </a:gsLst>
                  <a:lin ang="5400000" scaled="0"/>
                </a:gradFill>
              </a:rPr>
              <a:t>Unit of management</a:t>
            </a:r>
          </a:p>
          <a:p>
            <a:pPr marL="287338" indent="-287338" defTabSz="914363">
              <a:lnSpc>
                <a:spcPct val="78000"/>
              </a:lnSpc>
              <a:spcBef>
                <a:spcPct val="20000"/>
              </a:spcBef>
              <a:spcAft>
                <a:spcPts val="800"/>
              </a:spcAft>
              <a:buClr>
                <a:schemeClr val="tx1"/>
              </a:buClr>
              <a:buSzPct val="80000"/>
              <a:buFont typeface="Wingdings" pitchFamily="2" charset="2"/>
              <a:buChar char="l"/>
            </a:pPr>
            <a:r>
              <a:rPr lang="en-US" dirty="0" smtClean="0">
                <a:gradFill>
                  <a:gsLst>
                    <a:gs pos="0">
                      <a:schemeClr val="tx1"/>
                    </a:gs>
                    <a:gs pos="86000">
                      <a:schemeClr val="tx1"/>
                    </a:gs>
                  </a:gsLst>
                  <a:lin ang="5400000" scaled="0"/>
                </a:gradFill>
              </a:rPr>
              <a:t>Group of consistency units</a:t>
            </a:r>
          </a:p>
          <a:p>
            <a:pPr marL="287338" indent="-287338" defTabSz="914363">
              <a:lnSpc>
                <a:spcPct val="78000"/>
              </a:lnSpc>
              <a:spcBef>
                <a:spcPct val="20000"/>
              </a:spcBef>
              <a:spcAft>
                <a:spcPts val="800"/>
              </a:spcAft>
              <a:buClr>
                <a:schemeClr val="tx1"/>
              </a:buClr>
              <a:buSzPct val="80000"/>
              <a:buFont typeface="Wingdings" pitchFamily="2" charset="2"/>
              <a:buChar char="l"/>
            </a:pPr>
            <a:r>
              <a:rPr lang="en-US" dirty="0" smtClean="0">
                <a:gradFill>
                  <a:gsLst>
                    <a:gs pos="0">
                      <a:schemeClr val="tx1"/>
                    </a:gs>
                    <a:gs pos="86000">
                      <a:schemeClr val="tx1"/>
                    </a:gs>
                  </a:gsLst>
                  <a:lin ang="5400000" scaled="0"/>
                </a:gradFill>
              </a:rPr>
              <a:t>Determined by the system</a:t>
            </a:r>
          </a:p>
          <a:p>
            <a:pPr marL="287338" indent="-287338" defTabSz="914363">
              <a:lnSpc>
                <a:spcPct val="78000"/>
              </a:lnSpc>
              <a:spcBef>
                <a:spcPct val="20000"/>
              </a:spcBef>
              <a:spcAft>
                <a:spcPts val="800"/>
              </a:spcAft>
              <a:buClr>
                <a:schemeClr val="tx1"/>
              </a:buClr>
              <a:buSzPct val="80000"/>
              <a:buFont typeface="Wingdings" pitchFamily="2" charset="2"/>
              <a:buChar char="l"/>
            </a:pPr>
            <a:r>
              <a:rPr lang="en-US" dirty="0" smtClean="0">
                <a:gradFill>
                  <a:gsLst>
                    <a:gs pos="0">
                      <a:schemeClr val="tx1"/>
                    </a:gs>
                    <a:gs pos="86000">
                      <a:schemeClr val="tx1"/>
                    </a:gs>
                  </a:gsLst>
                  <a:lin ang="5400000" scaled="0"/>
                </a:gradFill>
              </a:rPr>
              <a:t>Can be split or merged at consistency unit  boundaries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p:cBhvr>
                                        <p:cTn id="6" dur="500" fill="hold"/>
                                        <p:tgtEl>
                                          <p:spTgt spid="20"/>
                                        </p:tgtEl>
                                        <p:attrNameLst>
                                          <p:attrName>stroke.color</p:attrName>
                                        </p:attrNameLst>
                                      </p:cBhvr>
                                      <p:to>
                                        <a:srgbClr val="FED529"/>
                                      </p:to>
                                    </p:animClr>
                                    <p:set>
                                      <p:cBhvr>
                                        <p:cTn id="7" dur="500" fill="hold"/>
                                        <p:tgtEl>
                                          <p:spTgt spid="20"/>
                                        </p:tgtEl>
                                        <p:attrNameLst>
                                          <p:attrName>stroke.on</p:attrName>
                                        </p:attrNameLst>
                                      </p:cBhvr>
                                      <p:to>
                                        <p:strVal val="true"/>
                                      </p:to>
                                    </p:set>
                                  </p:childTnLst>
                                </p:cTn>
                              </p:par>
                              <p:par>
                                <p:cTn id="8" presetID="3" presetClass="entr" presetSubtype="10" fill="hold" nodeType="withEffect">
                                  <p:stCondLst>
                                    <p:cond delay="0"/>
                                  </p:stCondLst>
                                  <p:childTnLst>
                                    <p:set>
                                      <p:cBhvr>
                                        <p:cTn id="9" dur="1" fill="hold">
                                          <p:stCondLst>
                                            <p:cond delay="0"/>
                                          </p:stCondLst>
                                        </p:cTn>
                                        <p:tgtEl>
                                          <p:spTgt spid="119"/>
                                        </p:tgtEl>
                                        <p:attrNameLst>
                                          <p:attrName>style.visibility</p:attrName>
                                        </p:attrNameLst>
                                      </p:cBhvr>
                                      <p:to>
                                        <p:strVal val="visible"/>
                                      </p:to>
                                    </p:set>
                                    <p:animEffect transition="in" filter="blinds(horizontal)">
                                      <p:cBhvr>
                                        <p:cTn id="10" dur="500"/>
                                        <p:tgtEl>
                                          <p:spTgt spid="1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blinds(horizontal)">
                                      <p:cBhvr>
                                        <p:cTn id="13" dur="500"/>
                                        <p:tgtEl>
                                          <p:spTgt spid="123"/>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mph" presetSubtype="2" fill="hold" nodeType="clickEffect">
                                  <p:stCondLst>
                                    <p:cond delay="0"/>
                                  </p:stCondLst>
                                  <p:childTnLst>
                                    <p:animClr clrSpc="rgb">
                                      <p:cBhvr>
                                        <p:cTn id="17" dur="500" fill="hold"/>
                                        <p:tgtEl>
                                          <p:spTgt spid="14"/>
                                        </p:tgtEl>
                                        <p:attrNameLst>
                                          <p:attrName>stroke.color</p:attrName>
                                        </p:attrNameLst>
                                      </p:cBhvr>
                                      <p:to>
                                        <a:srgbClr val="FED529"/>
                                      </p:to>
                                    </p:animClr>
                                    <p:set>
                                      <p:cBhvr>
                                        <p:cTn id="18" dur="500" fill="hold"/>
                                        <p:tgtEl>
                                          <p:spTgt spid="14"/>
                                        </p:tgtEl>
                                        <p:attrNameLst>
                                          <p:attrName>stroke.on</p:attrName>
                                        </p:attrNameLst>
                                      </p:cBhvr>
                                      <p:to>
                                        <p:strVal val="true"/>
                                      </p:to>
                                    </p:set>
                                  </p:childTnLst>
                                </p:cTn>
                              </p:par>
                              <p:par>
                                <p:cTn id="19" presetID="3" presetClass="entr" presetSubtype="10" fill="hold" nodeType="withEffect">
                                  <p:stCondLst>
                                    <p:cond delay="0"/>
                                  </p:stCondLst>
                                  <p:childTnLst>
                                    <p:set>
                                      <p:cBhvr>
                                        <p:cTn id="20" dur="1" fill="hold">
                                          <p:stCondLst>
                                            <p:cond delay="0"/>
                                          </p:stCondLst>
                                        </p:cTn>
                                        <p:tgtEl>
                                          <p:spTgt spid="133"/>
                                        </p:tgtEl>
                                        <p:attrNameLst>
                                          <p:attrName>style.visibility</p:attrName>
                                        </p:attrNameLst>
                                      </p:cBhvr>
                                      <p:to>
                                        <p:strVal val="visible"/>
                                      </p:to>
                                    </p:set>
                                    <p:animEffect transition="in" filter="blinds(horizontal)">
                                      <p:cBhvr>
                                        <p:cTn id="21" dur="500"/>
                                        <p:tgtEl>
                                          <p:spTgt spid="13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Effect transition="in" filter="blinds(horizontal)">
                                      <p:cBhvr>
                                        <p:cTn id="24" dur="500"/>
                                        <p:tgtEl>
                                          <p:spTgt spid="135"/>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mph" presetSubtype="2" fill="hold" nodeType="clickEffect">
                                  <p:stCondLst>
                                    <p:cond delay="0"/>
                                  </p:stCondLst>
                                  <p:childTnLst>
                                    <p:animClr clrSpc="rgb">
                                      <p:cBhvr>
                                        <p:cTn id="28" dur="500" fill="hold"/>
                                        <p:tgtEl>
                                          <p:spTgt spid="11"/>
                                        </p:tgtEl>
                                        <p:attrNameLst>
                                          <p:attrName>stroke.color</p:attrName>
                                        </p:attrNameLst>
                                      </p:cBhvr>
                                      <p:to>
                                        <a:srgbClr val="FED529"/>
                                      </p:to>
                                    </p:animClr>
                                    <p:set>
                                      <p:cBhvr>
                                        <p:cTn id="29" dur="500" fill="hold"/>
                                        <p:tgtEl>
                                          <p:spTgt spid="11"/>
                                        </p:tgtEl>
                                        <p:attrNameLst>
                                          <p:attrName>stroke.on</p:attrName>
                                        </p:attrNameLst>
                                      </p:cBhvr>
                                      <p:to>
                                        <p:strVal val="true"/>
                                      </p:to>
                                    </p:set>
                                  </p:childTnLst>
                                </p:cTn>
                              </p:par>
                              <p:par>
                                <p:cTn id="30" presetID="3" presetClass="entr" presetSubtype="10" fill="hold" nodeType="withEffect">
                                  <p:stCondLst>
                                    <p:cond delay="0"/>
                                  </p:stCondLst>
                                  <p:childTnLst>
                                    <p:set>
                                      <p:cBhvr>
                                        <p:cTn id="31" dur="1" fill="hold">
                                          <p:stCondLst>
                                            <p:cond delay="0"/>
                                          </p:stCondLst>
                                        </p:cTn>
                                        <p:tgtEl>
                                          <p:spTgt spid="146"/>
                                        </p:tgtEl>
                                        <p:attrNameLst>
                                          <p:attrName>style.visibility</p:attrName>
                                        </p:attrNameLst>
                                      </p:cBhvr>
                                      <p:to>
                                        <p:strVal val="visible"/>
                                      </p:to>
                                    </p:set>
                                    <p:animEffect transition="in" filter="blinds(horizontal)">
                                      <p:cBhvr>
                                        <p:cTn id="32" dur="500"/>
                                        <p:tgtEl>
                                          <p:spTgt spid="14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blinds(horizontal)">
                                      <p:cBhvr>
                                        <p:cTn id="35"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35" grpId="0"/>
      <p:bldP spid="16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SDS borrows a lot to Grid computing</a:t>
            </a:r>
            <a:endParaRPr lang="en-US" dirty="0"/>
          </a:p>
        </p:txBody>
      </p:sp>
      <p:grpSp>
        <p:nvGrpSpPr>
          <p:cNvPr id="3" name="Group 102"/>
          <p:cNvGrpSpPr/>
          <p:nvPr/>
        </p:nvGrpSpPr>
        <p:grpSpPr>
          <a:xfrm>
            <a:off x="505968" y="1295400"/>
            <a:ext cx="7924800" cy="5334000"/>
            <a:chOff x="1066800" y="1295400"/>
            <a:chExt cx="7924800" cy="5334000"/>
          </a:xfrm>
        </p:grpSpPr>
        <p:sp>
          <p:nvSpPr>
            <p:cNvPr id="196" name="Rounded Rectangle 195"/>
            <p:cNvSpPr/>
            <p:nvPr/>
          </p:nvSpPr>
          <p:spPr>
            <a:xfrm>
              <a:off x="1066800" y="5081649"/>
              <a:ext cx="7924800" cy="1278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7" name="Rounded Rectangle 196"/>
            <p:cNvSpPr/>
            <p:nvPr/>
          </p:nvSpPr>
          <p:spPr>
            <a:xfrm>
              <a:off x="5689600" y="2659083"/>
              <a:ext cx="2839720" cy="18842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 name="Group 31"/>
            <p:cNvGrpSpPr/>
            <p:nvPr/>
          </p:nvGrpSpPr>
          <p:grpSpPr>
            <a:xfrm>
              <a:off x="1595120" y="5283530"/>
              <a:ext cx="1320800" cy="1009403"/>
              <a:chOff x="3733800" y="4267200"/>
              <a:chExt cx="1524000" cy="1143000"/>
            </a:xfrm>
          </p:grpSpPr>
          <p:sp>
            <p:nvSpPr>
              <p:cNvPr id="284" name="Rectangle 283"/>
              <p:cNvSpPr/>
              <p:nvPr/>
            </p:nvSpPr>
            <p:spPr>
              <a:xfrm>
                <a:off x="3733800" y="4267200"/>
                <a:ext cx="1524000" cy="1143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85" name="Rounded Rectangle 284"/>
              <p:cNvSpPr/>
              <p:nvPr/>
            </p:nvSpPr>
            <p:spPr>
              <a:xfrm>
                <a:off x="4572000" y="4724400"/>
                <a:ext cx="609600" cy="533400"/>
              </a:xfrm>
              <a:prstGeom prst="roundRect">
                <a:avLst/>
              </a:prstGeom>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en-US" sz="900" dirty="0" smtClean="0"/>
                  <a:t>Mgmt. Services</a:t>
                </a:r>
                <a:endParaRPr lang="en-US" sz="900" dirty="0"/>
              </a:p>
            </p:txBody>
          </p:sp>
          <p:sp>
            <p:nvSpPr>
              <p:cNvPr id="286" name="Rounded Rectangle 5"/>
              <p:cNvSpPr/>
              <p:nvPr/>
            </p:nvSpPr>
            <p:spPr>
              <a:xfrm>
                <a:off x="3810000" y="4267200"/>
                <a:ext cx="1371600" cy="30480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Data Node</a:t>
                </a:r>
                <a:endParaRPr lang="en-US" sz="1000" dirty="0"/>
              </a:p>
            </p:txBody>
          </p:sp>
          <p:sp>
            <p:nvSpPr>
              <p:cNvPr id="287" name="Rounded Rectangle 6"/>
              <p:cNvSpPr/>
              <p:nvPr/>
            </p:nvSpPr>
            <p:spPr>
              <a:xfrm>
                <a:off x="3810000" y="4648200"/>
                <a:ext cx="685800" cy="304800"/>
              </a:xfrm>
              <a:prstGeom prst="roundRect">
                <a:avLst/>
              </a:prstGeom>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sz="900" dirty="0" smtClean="0"/>
                  <a:t>SQL Server</a:t>
                </a:r>
                <a:endParaRPr lang="en-US" sz="900" dirty="0"/>
              </a:p>
            </p:txBody>
          </p:sp>
          <p:sp>
            <p:nvSpPr>
              <p:cNvPr id="288" name="Rounded Rectangle 7"/>
              <p:cNvSpPr/>
              <p:nvPr/>
            </p:nvSpPr>
            <p:spPr>
              <a:xfrm>
                <a:off x="3810000" y="5029200"/>
                <a:ext cx="6858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t>Fabric</a:t>
                </a:r>
                <a:endParaRPr lang="en-US" sz="900" dirty="0"/>
              </a:p>
            </p:txBody>
          </p:sp>
        </p:grpSp>
        <p:grpSp>
          <p:nvGrpSpPr>
            <p:cNvPr id="5" name="Group 219"/>
            <p:cNvGrpSpPr/>
            <p:nvPr/>
          </p:nvGrpSpPr>
          <p:grpSpPr>
            <a:xfrm>
              <a:off x="5821680" y="3264725"/>
              <a:ext cx="1254760" cy="1143990"/>
              <a:chOff x="5791200" y="3048000"/>
              <a:chExt cx="1447800" cy="1295400"/>
            </a:xfrm>
          </p:grpSpPr>
          <p:sp>
            <p:nvSpPr>
              <p:cNvPr id="280" name="Rectangle 8"/>
              <p:cNvSpPr/>
              <p:nvPr/>
            </p:nvSpPr>
            <p:spPr>
              <a:xfrm>
                <a:off x="5791200" y="3048000"/>
                <a:ext cx="1447800" cy="1295400"/>
              </a:xfrm>
              <a:prstGeom prst="rect">
                <a:avLst/>
              </a:prstGeom>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endParaRPr lang="en-US"/>
              </a:p>
            </p:txBody>
          </p:sp>
          <p:sp>
            <p:nvSpPr>
              <p:cNvPr id="281" name="Rounded Rectangle 280"/>
              <p:cNvSpPr/>
              <p:nvPr/>
            </p:nvSpPr>
            <p:spPr>
              <a:xfrm>
                <a:off x="5867400" y="3810000"/>
                <a:ext cx="1295400" cy="457200"/>
              </a:xfrm>
              <a:prstGeom prst="roundRect">
                <a:avLst/>
              </a:prstGeom>
            </p:spPr>
            <p:style>
              <a:lnRef idx="1">
                <a:schemeClr val="accent4"/>
              </a:lnRef>
              <a:fillRef idx="2">
                <a:schemeClr val="accent4"/>
              </a:fillRef>
              <a:effectRef idx="1">
                <a:schemeClr val="accent4"/>
              </a:effectRef>
              <a:fontRef idx="minor">
                <a:schemeClr val="dk1"/>
              </a:fontRef>
            </p:style>
            <p:txBody>
              <a:bodyPr lIns="45720" rIns="45720" rtlCol="0" anchor="ctr"/>
              <a:lstStyle/>
              <a:p>
                <a:pPr algn="ctr"/>
                <a:r>
                  <a:rPr lang="en-US" sz="900" dirty="0" smtClean="0"/>
                  <a:t>Data Node Components</a:t>
                </a:r>
                <a:endParaRPr lang="en-US" sz="900" dirty="0"/>
              </a:p>
            </p:txBody>
          </p:sp>
          <p:sp>
            <p:nvSpPr>
              <p:cNvPr id="282" name="Rounded Rectangle 281"/>
              <p:cNvSpPr/>
              <p:nvPr/>
            </p:nvSpPr>
            <p:spPr>
              <a:xfrm>
                <a:off x="5867400" y="3429000"/>
                <a:ext cx="1295400" cy="304800"/>
              </a:xfrm>
              <a:prstGeom prst="roundRect">
                <a:avLst/>
              </a:prstGeom>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sz="900" dirty="0" smtClean="0"/>
                  <a:t>Partition Manager</a:t>
                </a:r>
                <a:endParaRPr lang="en-US" sz="900" dirty="0"/>
              </a:p>
            </p:txBody>
          </p:sp>
          <p:sp>
            <p:nvSpPr>
              <p:cNvPr id="283" name="Rectangle 282"/>
              <p:cNvSpPr/>
              <p:nvPr/>
            </p:nvSpPr>
            <p:spPr>
              <a:xfrm>
                <a:off x="5867400" y="3048000"/>
                <a:ext cx="1295400" cy="304800"/>
              </a:xfrm>
              <a:prstGeom prst="rect">
                <a:avLst/>
              </a:prstGeom>
              <a:noFill/>
              <a:ln cap="rnd">
                <a:noFill/>
              </a:ln>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en-US" sz="1000" dirty="0" smtClean="0"/>
                  <a:t>Master Node</a:t>
                </a:r>
                <a:endParaRPr lang="en-US" sz="1000" dirty="0"/>
              </a:p>
            </p:txBody>
          </p:sp>
        </p:grpSp>
        <p:grpSp>
          <p:nvGrpSpPr>
            <p:cNvPr id="6" name="Group 128"/>
            <p:cNvGrpSpPr/>
            <p:nvPr/>
          </p:nvGrpSpPr>
          <p:grpSpPr>
            <a:xfrm>
              <a:off x="2981960" y="5283530"/>
              <a:ext cx="1320800" cy="1009403"/>
              <a:chOff x="3733800" y="4267200"/>
              <a:chExt cx="1524000" cy="1143000"/>
            </a:xfrm>
          </p:grpSpPr>
          <p:sp>
            <p:nvSpPr>
              <p:cNvPr id="275" name="Rectangle 274"/>
              <p:cNvSpPr/>
              <p:nvPr/>
            </p:nvSpPr>
            <p:spPr>
              <a:xfrm>
                <a:off x="3733800" y="4267200"/>
                <a:ext cx="1524000" cy="1143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76" name="Rounded Rectangle 275"/>
              <p:cNvSpPr/>
              <p:nvPr/>
            </p:nvSpPr>
            <p:spPr>
              <a:xfrm>
                <a:off x="4572000" y="4724400"/>
                <a:ext cx="609600" cy="533400"/>
              </a:xfrm>
              <a:prstGeom prst="roundRect">
                <a:avLst/>
              </a:prstGeom>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en-US" sz="900" dirty="0" smtClean="0"/>
                  <a:t>Mgmt. Services</a:t>
                </a:r>
                <a:endParaRPr lang="en-US" sz="900" dirty="0"/>
              </a:p>
            </p:txBody>
          </p:sp>
          <p:sp>
            <p:nvSpPr>
              <p:cNvPr id="277" name="Rounded Rectangle 276"/>
              <p:cNvSpPr/>
              <p:nvPr/>
            </p:nvSpPr>
            <p:spPr>
              <a:xfrm>
                <a:off x="3810000" y="4267200"/>
                <a:ext cx="1371600" cy="30480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Data Node</a:t>
                </a:r>
                <a:endParaRPr lang="en-US" sz="1000" dirty="0"/>
              </a:p>
            </p:txBody>
          </p:sp>
          <p:sp>
            <p:nvSpPr>
              <p:cNvPr id="278" name="Rounded Rectangle 277"/>
              <p:cNvSpPr/>
              <p:nvPr/>
            </p:nvSpPr>
            <p:spPr>
              <a:xfrm>
                <a:off x="3810000" y="4648200"/>
                <a:ext cx="685800" cy="304800"/>
              </a:xfrm>
              <a:prstGeom prst="roundRect">
                <a:avLst/>
              </a:prstGeom>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sz="900" dirty="0" smtClean="0"/>
                  <a:t>SQL Server</a:t>
                </a:r>
                <a:endParaRPr lang="en-US" sz="900" dirty="0"/>
              </a:p>
            </p:txBody>
          </p:sp>
          <p:sp>
            <p:nvSpPr>
              <p:cNvPr id="279" name="Rounded Rectangle 278"/>
              <p:cNvSpPr/>
              <p:nvPr/>
            </p:nvSpPr>
            <p:spPr>
              <a:xfrm>
                <a:off x="3810000" y="5029200"/>
                <a:ext cx="6858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t>Fabric</a:t>
                </a:r>
                <a:endParaRPr lang="en-US" sz="900" dirty="0"/>
              </a:p>
            </p:txBody>
          </p:sp>
        </p:grpSp>
        <p:grpSp>
          <p:nvGrpSpPr>
            <p:cNvPr id="7" name="Group 134"/>
            <p:cNvGrpSpPr/>
            <p:nvPr/>
          </p:nvGrpSpPr>
          <p:grpSpPr>
            <a:xfrm>
              <a:off x="4368800" y="5283530"/>
              <a:ext cx="1320800" cy="1009403"/>
              <a:chOff x="3733800" y="4267200"/>
              <a:chExt cx="1524000" cy="1143000"/>
            </a:xfrm>
          </p:grpSpPr>
          <p:sp>
            <p:nvSpPr>
              <p:cNvPr id="270" name="Rectangle 269"/>
              <p:cNvSpPr/>
              <p:nvPr/>
            </p:nvSpPr>
            <p:spPr>
              <a:xfrm>
                <a:off x="3733800" y="4267200"/>
                <a:ext cx="1524000" cy="1143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71" name="Rounded Rectangle 270"/>
              <p:cNvSpPr/>
              <p:nvPr/>
            </p:nvSpPr>
            <p:spPr>
              <a:xfrm>
                <a:off x="4572000" y="4724400"/>
                <a:ext cx="609600" cy="533400"/>
              </a:xfrm>
              <a:prstGeom prst="roundRect">
                <a:avLst/>
              </a:prstGeom>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en-US" sz="900" dirty="0" smtClean="0"/>
                  <a:t>Mgmt. Services</a:t>
                </a:r>
                <a:endParaRPr lang="en-US" sz="900" dirty="0"/>
              </a:p>
            </p:txBody>
          </p:sp>
          <p:sp>
            <p:nvSpPr>
              <p:cNvPr id="272" name="Rounded Rectangle 271"/>
              <p:cNvSpPr/>
              <p:nvPr/>
            </p:nvSpPr>
            <p:spPr>
              <a:xfrm>
                <a:off x="3810000" y="4267200"/>
                <a:ext cx="1371600" cy="30480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Data Node</a:t>
                </a:r>
                <a:endParaRPr lang="en-US" sz="1000" dirty="0"/>
              </a:p>
            </p:txBody>
          </p:sp>
          <p:sp>
            <p:nvSpPr>
              <p:cNvPr id="273" name="Rounded Rectangle 272"/>
              <p:cNvSpPr/>
              <p:nvPr/>
            </p:nvSpPr>
            <p:spPr>
              <a:xfrm>
                <a:off x="3810000" y="4648200"/>
                <a:ext cx="685800" cy="304800"/>
              </a:xfrm>
              <a:prstGeom prst="roundRect">
                <a:avLst/>
              </a:prstGeom>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sz="900" dirty="0" smtClean="0"/>
                  <a:t>SQL Server</a:t>
                </a:r>
                <a:endParaRPr lang="en-US" sz="900" dirty="0"/>
              </a:p>
            </p:txBody>
          </p:sp>
          <p:sp>
            <p:nvSpPr>
              <p:cNvPr id="274" name="Rounded Rectangle 273"/>
              <p:cNvSpPr/>
              <p:nvPr/>
            </p:nvSpPr>
            <p:spPr>
              <a:xfrm>
                <a:off x="3810000" y="5029200"/>
                <a:ext cx="6858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t>Fabric</a:t>
                </a:r>
                <a:endParaRPr lang="en-US" sz="900" dirty="0"/>
              </a:p>
            </p:txBody>
          </p:sp>
        </p:grpSp>
        <p:grpSp>
          <p:nvGrpSpPr>
            <p:cNvPr id="8" name="Group 140"/>
            <p:cNvGrpSpPr/>
            <p:nvPr/>
          </p:nvGrpSpPr>
          <p:grpSpPr>
            <a:xfrm>
              <a:off x="5755640" y="5283530"/>
              <a:ext cx="1320800" cy="1009403"/>
              <a:chOff x="3733800" y="4267200"/>
              <a:chExt cx="1524000" cy="1143000"/>
            </a:xfrm>
          </p:grpSpPr>
          <p:sp>
            <p:nvSpPr>
              <p:cNvPr id="265" name="Rectangle 264"/>
              <p:cNvSpPr/>
              <p:nvPr/>
            </p:nvSpPr>
            <p:spPr>
              <a:xfrm>
                <a:off x="3733800" y="4267200"/>
                <a:ext cx="1524000" cy="1143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66" name="Rounded Rectangle 265"/>
              <p:cNvSpPr/>
              <p:nvPr/>
            </p:nvSpPr>
            <p:spPr>
              <a:xfrm>
                <a:off x="4572000" y="4724400"/>
                <a:ext cx="609600" cy="533400"/>
              </a:xfrm>
              <a:prstGeom prst="roundRect">
                <a:avLst/>
              </a:prstGeom>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en-US" sz="900" dirty="0" smtClean="0"/>
                  <a:t>Mgmt. Services</a:t>
                </a:r>
                <a:endParaRPr lang="en-US" sz="900" dirty="0"/>
              </a:p>
            </p:txBody>
          </p:sp>
          <p:sp>
            <p:nvSpPr>
              <p:cNvPr id="267" name="Rounded Rectangle 266"/>
              <p:cNvSpPr/>
              <p:nvPr/>
            </p:nvSpPr>
            <p:spPr>
              <a:xfrm>
                <a:off x="3810000" y="4267200"/>
                <a:ext cx="1371600" cy="30480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Data Node</a:t>
                </a:r>
                <a:endParaRPr lang="en-US" sz="1000" dirty="0"/>
              </a:p>
            </p:txBody>
          </p:sp>
          <p:sp>
            <p:nvSpPr>
              <p:cNvPr id="268" name="Rounded Rectangle 267"/>
              <p:cNvSpPr/>
              <p:nvPr/>
            </p:nvSpPr>
            <p:spPr>
              <a:xfrm>
                <a:off x="3810000" y="4648200"/>
                <a:ext cx="685800" cy="304800"/>
              </a:xfrm>
              <a:prstGeom prst="roundRect">
                <a:avLst/>
              </a:prstGeom>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sz="900" dirty="0" smtClean="0"/>
                  <a:t>SQL Server</a:t>
                </a:r>
                <a:endParaRPr lang="en-US" sz="900" dirty="0"/>
              </a:p>
            </p:txBody>
          </p:sp>
          <p:sp>
            <p:nvSpPr>
              <p:cNvPr id="269" name="Rounded Rectangle 268"/>
              <p:cNvSpPr/>
              <p:nvPr/>
            </p:nvSpPr>
            <p:spPr>
              <a:xfrm>
                <a:off x="3810000" y="5029200"/>
                <a:ext cx="6858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t>Fabric</a:t>
                </a:r>
                <a:endParaRPr lang="en-US" sz="900" dirty="0"/>
              </a:p>
            </p:txBody>
          </p:sp>
        </p:grpSp>
        <p:sp>
          <p:nvSpPr>
            <p:cNvPr id="203" name="Rounded Rectangle 202"/>
            <p:cNvSpPr/>
            <p:nvPr/>
          </p:nvSpPr>
          <p:spPr>
            <a:xfrm>
              <a:off x="1203434" y="2999231"/>
              <a:ext cx="3420416" cy="8900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900" dirty="0"/>
            </a:p>
          </p:txBody>
        </p:sp>
        <p:sp>
          <p:nvSpPr>
            <p:cNvPr id="204" name="Rounded Rectangle 203"/>
            <p:cNvSpPr/>
            <p:nvPr/>
          </p:nvSpPr>
          <p:spPr>
            <a:xfrm>
              <a:off x="2506016" y="3276600"/>
              <a:ext cx="825837" cy="403761"/>
            </a:xfrm>
            <a:prstGeom prst="roundRect">
              <a:avLst/>
            </a:prstGeom>
            <a:solidFill>
              <a:srgbClr val="CCFFCC"/>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dirty="0" smtClean="0"/>
                <a:t>Deployment</a:t>
              </a:r>
              <a:endParaRPr lang="en-US" sz="900" dirty="0"/>
            </a:p>
          </p:txBody>
        </p:sp>
        <p:sp>
          <p:nvSpPr>
            <p:cNvPr id="205" name="Rounded Rectangle 204"/>
            <p:cNvSpPr/>
            <p:nvPr/>
          </p:nvSpPr>
          <p:spPr>
            <a:xfrm>
              <a:off x="3462458" y="3276600"/>
              <a:ext cx="759460" cy="403761"/>
            </a:xfrm>
            <a:prstGeom prst="roundRect">
              <a:avLst/>
            </a:prstGeom>
            <a:solidFill>
              <a:srgbClr val="CCFFCC"/>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dirty="0" smtClean="0"/>
                <a:t>Health Monitoring</a:t>
              </a:r>
              <a:endParaRPr lang="en-US" sz="900" dirty="0"/>
            </a:p>
          </p:txBody>
        </p:sp>
        <p:sp>
          <p:nvSpPr>
            <p:cNvPr id="207" name="Rectangle 206"/>
            <p:cNvSpPr/>
            <p:nvPr/>
          </p:nvSpPr>
          <p:spPr>
            <a:xfrm>
              <a:off x="1344624" y="3048000"/>
              <a:ext cx="3057408" cy="14420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smtClean="0"/>
                <a:t>Service Management</a:t>
              </a:r>
              <a:endParaRPr lang="en-US" sz="1000" dirty="0"/>
            </a:p>
          </p:txBody>
        </p:sp>
        <p:sp>
          <p:nvSpPr>
            <p:cNvPr id="209" name="Rectangle 208"/>
            <p:cNvSpPr/>
            <p:nvPr/>
          </p:nvSpPr>
          <p:spPr>
            <a:xfrm>
              <a:off x="5821680" y="2726377"/>
              <a:ext cx="2575560" cy="269174"/>
            </a:xfrm>
            <a:prstGeom prst="rect">
              <a:avLst/>
            </a:prstGeom>
            <a:noFill/>
            <a:ln cap="rnd">
              <a:noFill/>
            </a:ln>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en-US" sz="1000" dirty="0" smtClean="0"/>
                <a:t>Master Cluster</a:t>
              </a:r>
              <a:endParaRPr lang="en-US" sz="1000" dirty="0"/>
            </a:p>
          </p:txBody>
        </p:sp>
        <p:sp>
          <p:nvSpPr>
            <p:cNvPr id="210" name="Rounded Rectangle 209"/>
            <p:cNvSpPr/>
            <p:nvPr/>
          </p:nvSpPr>
          <p:spPr>
            <a:xfrm>
              <a:off x="1330960" y="5014356"/>
              <a:ext cx="7396480" cy="269174"/>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Data Cluster</a:t>
              </a:r>
              <a:endParaRPr lang="en-US" sz="1000" dirty="0"/>
            </a:p>
          </p:txBody>
        </p:sp>
        <p:cxnSp>
          <p:nvCxnSpPr>
            <p:cNvPr id="216" name="Elbow Connector 215"/>
            <p:cNvCxnSpPr/>
            <p:nvPr/>
          </p:nvCxnSpPr>
          <p:spPr>
            <a:xfrm rot="10800000">
              <a:off x="1529080" y="6551798"/>
              <a:ext cx="462280" cy="1402"/>
            </a:xfrm>
            <a:prstGeom prst="bentConnector3">
              <a:avLst>
                <a:gd name="adj1" fmla="val 50000"/>
              </a:avLst>
            </a:prstGeom>
            <a:ln w="190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7" name="Rectangle 216"/>
            <p:cNvSpPr/>
            <p:nvPr/>
          </p:nvSpPr>
          <p:spPr>
            <a:xfrm>
              <a:off x="1925320" y="6400800"/>
              <a:ext cx="528320" cy="201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Fabric </a:t>
              </a:r>
              <a:endParaRPr lang="en-US" sz="900" dirty="0">
                <a:solidFill>
                  <a:schemeClr val="tx1"/>
                </a:solidFill>
              </a:endParaRPr>
            </a:p>
          </p:txBody>
        </p:sp>
        <p:cxnSp>
          <p:nvCxnSpPr>
            <p:cNvPr id="218" name="Elbow Connector 217"/>
            <p:cNvCxnSpPr/>
            <p:nvPr/>
          </p:nvCxnSpPr>
          <p:spPr>
            <a:xfrm rot="10800000">
              <a:off x="2783840" y="6551798"/>
              <a:ext cx="462280" cy="1402"/>
            </a:xfrm>
            <a:prstGeom prst="bentConnector3">
              <a:avLst>
                <a:gd name="adj1" fmla="val 50000"/>
              </a:avLst>
            </a:prstGeom>
            <a:ln w="1905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3180080" y="6427519"/>
              <a:ext cx="792480" cy="201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Replication </a:t>
              </a:r>
              <a:endParaRPr lang="en-US" sz="900" dirty="0">
                <a:solidFill>
                  <a:schemeClr val="tx1"/>
                </a:solidFill>
              </a:endParaRPr>
            </a:p>
          </p:txBody>
        </p:sp>
        <p:sp>
          <p:nvSpPr>
            <p:cNvPr id="220" name="Rectangle 219"/>
            <p:cNvSpPr/>
            <p:nvPr/>
          </p:nvSpPr>
          <p:spPr>
            <a:xfrm>
              <a:off x="4897120" y="6427519"/>
              <a:ext cx="990600" cy="201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Fetch Partition Map</a:t>
              </a:r>
              <a:endParaRPr lang="en-US" sz="900" dirty="0">
                <a:solidFill>
                  <a:schemeClr val="tx1"/>
                </a:solidFill>
              </a:endParaRPr>
            </a:p>
          </p:txBody>
        </p:sp>
        <p:cxnSp>
          <p:nvCxnSpPr>
            <p:cNvPr id="222" name="Elbow Connector 221"/>
            <p:cNvCxnSpPr/>
            <p:nvPr/>
          </p:nvCxnSpPr>
          <p:spPr>
            <a:xfrm rot="10800000">
              <a:off x="6553200" y="6553200"/>
              <a:ext cx="396240" cy="1402"/>
            </a:xfrm>
            <a:prstGeom prst="bentConnector3">
              <a:avLst>
                <a:gd name="adj1" fmla="val 48000"/>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6944360" y="6427519"/>
              <a:ext cx="594360" cy="201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SQL Client</a:t>
              </a:r>
              <a:endParaRPr lang="en-US" sz="900" dirty="0">
                <a:solidFill>
                  <a:schemeClr val="tx1"/>
                </a:solidFill>
              </a:endParaRPr>
            </a:p>
          </p:txBody>
        </p:sp>
        <p:grpSp>
          <p:nvGrpSpPr>
            <p:cNvPr id="9" name="Group 140"/>
            <p:cNvGrpSpPr/>
            <p:nvPr/>
          </p:nvGrpSpPr>
          <p:grpSpPr>
            <a:xfrm>
              <a:off x="7142480" y="5283530"/>
              <a:ext cx="1320800" cy="1009403"/>
              <a:chOff x="3733800" y="4267200"/>
              <a:chExt cx="1524000" cy="1143000"/>
            </a:xfrm>
          </p:grpSpPr>
          <p:sp>
            <p:nvSpPr>
              <p:cNvPr id="257" name="Rectangle 256"/>
              <p:cNvSpPr/>
              <p:nvPr/>
            </p:nvSpPr>
            <p:spPr>
              <a:xfrm>
                <a:off x="3733800" y="4267200"/>
                <a:ext cx="1524000" cy="1143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58" name="Rounded Rectangle 257"/>
              <p:cNvSpPr/>
              <p:nvPr/>
            </p:nvSpPr>
            <p:spPr>
              <a:xfrm>
                <a:off x="4572000" y="4724400"/>
                <a:ext cx="609600" cy="533400"/>
              </a:xfrm>
              <a:prstGeom prst="roundRect">
                <a:avLst/>
              </a:prstGeom>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en-US" sz="900" dirty="0" smtClean="0"/>
                  <a:t>Mgmt. Services</a:t>
                </a:r>
                <a:endParaRPr lang="en-US" sz="900" dirty="0"/>
              </a:p>
            </p:txBody>
          </p:sp>
          <p:sp>
            <p:nvSpPr>
              <p:cNvPr id="259" name="Rounded Rectangle 258"/>
              <p:cNvSpPr/>
              <p:nvPr/>
            </p:nvSpPr>
            <p:spPr>
              <a:xfrm>
                <a:off x="3810000" y="4267200"/>
                <a:ext cx="1371600" cy="30480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Data Node</a:t>
                </a:r>
                <a:endParaRPr lang="en-US" sz="1000" dirty="0"/>
              </a:p>
            </p:txBody>
          </p:sp>
          <p:sp>
            <p:nvSpPr>
              <p:cNvPr id="260" name="Rounded Rectangle 259"/>
              <p:cNvSpPr/>
              <p:nvPr/>
            </p:nvSpPr>
            <p:spPr>
              <a:xfrm>
                <a:off x="3810000" y="4648200"/>
                <a:ext cx="685800" cy="304800"/>
              </a:xfrm>
              <a:prstGeom prst="roundRect">
                <a:avLst/>
              </a:prstGeom>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en-US" sz="900" dirty="0" smtClean="0"/>
                  <a:t>SQL Server</a:t>
                </a:r>
                <a:endParaRPr lang="en-US" sz="900" dirty="0"/>
              </a:p>
            </p:txBody>
          </p:sp>
          <p:sp>
            <p:nvSpPr>
              <p:cNvPr id="261" name="Rounded Rectangle 260"/>
              <p:cNvSpPr/>
              <p:nvPr/>
            </p:nvSpPr>
            <p:spPr>
              <a:xfrm>
                <a:off x="3810000" y="5029200"/>
                <a:ext cx="685800" cy="304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t>Fabric</a:t>
                </a:r>
                <a:endParaRPr lang="en-US" sz="900" dirty="0"/>
              </a:p>
            </p:txBody>
          </p:sp>
        </p:grpSp>
        <p:sp>
          <p:nvSpPr>
            <p:cNvPr id="225" name="Rectangle 224"/>
            <p:cNvSpPr/>
            <p:nvPr/>
          </p:nvSpPr>
          <p:spPr>
            <a:xfrm>
              <a:off x="1066800" y="5283530"/>
              <a:ext cx="462280" cy="100940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26" name="Rectangle 225"/>
            <p:cNvSpPr/>
            <p:nvPr/>
          </p:nvSpPr>
          <p:spPr>
            <a:xfrm>
              <a:off x="8529320" y="5283530"/>
              <a:ext cx="462280" cy="100940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cxnSp>
          <p:nvCxnSpPr>
            <p:cNvPr id="227" name="Elbow Connector 226"/>
            <p:cNvCxnSpPr/>
            <p:nvPr/>
          </p:nvCxnSpPr>
          <p:spPr>
            <a:xfrm rot="10800000">
              <a:off x="1066800" y="6091052"/>
              <a:ext cx="594360" cy="1402"/>
            </a:xfrm>
            <a:prstGeom prst="bentConnector3">
              <a:avLst>
                <a:gd name="adj1" fmla="val 50000"/>
              </a:avLst>
            </a:prstGeom>
            <a:ln w="190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8" name="Elbow Connector 227"/>
            <p:cNvCxnSpPr>
              <a:stCxn id="279" idx="1"/>
            </p:cNvCxnSpPr>
            <p:nvPr/>
          </p:nvCxnSpPr>
          <p:spPr>
            <a:xfrm rot="10800000">
              <a:off x="2255520" y="6091052"/>
              <a:ext cx="792480" cy="1402"/>
            </a:xfrm>
            <a:prstGeom prst="bentConnector3">
              <a:avLst>
                <a:gd name="adj1" fmla="val 50000"/>
              </a:avLst>
            </a:prstGeom>
            <a:ln w="190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9" name="Elbow Connector 228"/>
            <p:cNvCxnSpPr>
              <a:stCxn id="274" idx="1"/>
              <a:endCxn id="279" idx="3"/>
            </p:cNvCxnSpPr>
            <p:nvPr/>
          </p:nvCxnSpPr>
          <p:spPr>
            <a:xfrm rot="10800000">
              <a:off x="3642360" y="6091052"/>
              <a:ext cx="792480" cy="1402"/>
            </a:xfrm>
            <a:prstGeom prst="bentConnector3">
              <a:avLst>
                <a:gd name="adj1" fmla="val 50000"/>
              </a:avLst>
            </a:prstGeom>
            <a:ln w="190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0" name="Elbow Connector 229"/>
            <p:cNvCxnSpPr>
              <a:stCxn id="269" idx="1"/>
              <a:endCxn id="274" idx="3"/>
            </p:cNvCxnSpPr>
            <p:nvPr/>
          </p:nvCxnSpPr>
          <p:spPr>
            <a:xfrm rot="10800000">
              <a:off x="5029200" y="6091052"/>
              <a:ext cx="792480" cy="1402"/>
            </a:xfrm>
            <a:prstGeom prst="bentConnector3">
              <a:avLst>
                <a:gd name="adj1" fmla="val 50000"/>
              </a:avLst>
            </a:prstGeom>
            <a:ln w="190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1" name="Elbow Connector 230"/>
            <p:cNvCxnSpPr>
              <a:stCxn id="261" idx="1"/>
              <a:endCxn id="269" idx="3"/>
            </p:cNvCxnSpPr>
            <p:nvPr/>
          </p:nvCxnSpPr>
          <p:spPr>
            <a:xfrm rot="10800000">
              <a:off x="6416040" y="6091052"/>
              <a:ext cx="792480" cy="1402"/>
            </a:xfrm>
            <a:prstGeom prst="bentConnector3">
              <a:avLst>
                <a:gd name="adj1" fmla="val 50000"/>
              </a:avLst>
            </a:prstGeom>
            <a:ln w="190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2" name="Elbow Connector 231"/>
            <p:cNvCxnSpPr>
              <a:endCxn id="261" idx="3"/>
            </p:cNvCxnSpPr>
            <p:nvPr/>
          </p:nvCxnSpPr>
          <p:spPr>
            <a:xfrm rot="10800000">
              <a:off x="7802880" y="6091052"/>
              <a:ext cx="792480" cy="1402"/>
            </a:xfrm>
            <a:prstGeom prst="bentConnector3">
              <a:avLst>
                <a:gd name="adj1" fmla="val 50000"/>
              </a:avLst>
            </a:prstGeom>
            <a:ln w="190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3" name="Elbow Connector 232"/>
            <p:cNvCxnSpPr/>
            <p:nvPr/>
          </p:nvCxnSpPr>
          <p:spPr>
            <a:xfrm rot="10800000">
              <a:off x="1066800" y="5754584"/>
              <a:ext cx="594360" cy="1402"/>
            </a:xfrm>
            <a:prstGeom prst="bentConnector3">
              <a:avLst>
                <a:gd name="adj1" fmla="val 50000"/>
              </a:avLst>
            </a:prstGeom>
            <a:ln w="1905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4" name="Elbow Connector 233"/>
            <p:cNvCxnSpPr>
              <a:stCxn id="278" idx="1"/>
            </p:cNvCxnSpPr>
            <p:nvPr/>
          </p:nvCxnSpPr>
          <p:spPr>
            <a:xfrm rot="10800000">
              <a:off x="2255520" y="5754584"/>
              <a:ext cx="792480" cy="1402"/>
            </a:xfrm>
            <a:prstGeom prst="bentConnector3">
              <a:avLst>
                <a:gd name="adj1" fmla="val 50000"/>
              </a:avLst>
            </a:prstGeom>
            <a:ln w="1905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5" name="Elbow Connector 234"/>
            <p:cNvCxnSpPr>
              <a:stCxn id="273" idx="1"/>
              <a:endCxn id="278" idx="3"/>
            </p:cNvCxnSpPr>
            <p:nvPr/>
          </p:nvCxnSpPr>
          <p:spPr>
            <a:xfrm rot="10800000">
              <a:off x="3642360" y="5754584"/>
              <a:ext cx="792480" cy="1402"/>
            </a:xfrm>
            <a:prstGeom prst="bentConnector3">
              <a:avLst>
                <a:gd name="adj1" fmla="val 50000"/>
              </a:avLst>
            </a:prstGeom>
            <a:ln w="1905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6" name="Elbow Connector 235"/>
            <p:cNvCxnSpPr>
              <a:stCxn id="268" idx="1"/>
              <a:endCxn id="273" idx="3"/>
            </p:cNvCxnSpPr>
            <p:nvPr/>
          </p:nvCxnSpPr>
          <p:spPr>
            <a:xfrm rot="10800000">
              <a:off x="5029200" y="5754584"/>
              <a:ext cx="792480" cy="1402"/>
            </a:xfrm>
            <a:prstGeom prst="bentConnector3">
              <a:avLst>
                <a:gd name="adj1" fmla="val 50000"/>
              </a:avLst>
            </a:prstGeom>
            <a:ln w="1905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260" idx="1"/>
              <a:endCxn id="268" idx="3"/>
            </p:cNvCxnSpPr>
            <p:nvPr/>
          </p:nvCxnSpPr>
          <p:spPr>
            <a:xfrm rot="10800000">
              <a:off x="6416040" y="5754584"/>
              <a:ext cx="792480" cy="1402"/>
            </a:xfrm>
            <a:prstGeom prst="bentConnector3">
              <a:avLst>
                <a:gd name="adj1" fmla="val 50000"/>
              </a:avLst>
            </a:prstGeom>
            <a:ln w="1905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8" name="Elbow Connector 237"/>
            <p:cNvCxnSpPr>
              <a:endCxn id="260" idx="3"/>
            </p:cNvCxnSpPr>
            <p:nvPr/>
          </p:nvCxnSpPr>
          <p:spPr>
            <a:xfrm rot="10800000">
              <a:off x="7802880" y="5754584"/>
              <a:ext cx="792480" cy="1402"/>
            </a:xfrm>
            <a:prstGeom prst="bentConnector3">
              <a:avLst>
                <a:gd name="adj1" fmla="val 50000"/>
              </a:avLst>
            </a:prstGeom>
            <a:ln w="1905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0" name="Group 221"/>
            <p:cNvGrpSpPr/>
            <p:nvPr/>
          </p:nvGrpSpPr>
          <p:grpSpPr>
            <a:xfrm>
              <a:off x="7208520" y="3264725"/>
              <a:ext cx="1254760" cy="1143990"/>
              <a:chOff x="5791200" y="3048000"/>
              <a:chExt cx="1447800" cy="1295400"/>
            </a:xfrm>
          </p:grpSpPr>
          <p:sp>
            <p:nvSpPr>
              <p:cNvPr id="246" name="Rectangle 245"/>
              <p:cNvSpPr/>
              <p:nvPr/>
            </p:nvSpPr>
            <p:spPr>
              <a:xfrm>
                <a:off x="5791200" y="3048000"/>
                <a:ext cx="1447800" cy="1295400"/>
              </a:xfrm>
              <a:prstGeom prst="rect">
                <a:avLst/>
              </a:prstGeom>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endParaRPr lang="en-US"/>
              </a:p>
            </p:txBody>
          </p:sp>
          <p:sp>
            <p:nvSpPr>
              <p:cNvPr id="247" name="Rounded Rectangle 246"/>
              <p:cNvSpPr/>
              <p:nvPr/>
            </p:nvSpPr>
            <p:spPr>
              <a:xfrm>
                <a:off x="5867400" y="3810000"/>
                <a:ext cx="1295400" cy="457200"/>
              </a:xfrm>
              <a:prstGeom prst="roundRect">
                <a:avLst/>
              </a:prstGeom>
            </p:spPr>
            <p:style>
              <a:lnRef idx="1">
                <a:schemeClr val="accent4"/>
              </a:lnRef>
              <a:fillRef idx="2">
                <a:schemeClr val="accent4"/>
              </a:fillRef>
              <a:effectRef idx="1">
                <a:schemeClr val="accent4"/>
              </a:effectRef>
              <a:fontRef idx="minor">
                <a:schemeClr val="dk1"/>
              </a:fontRef>
            </p:style>
            <p:txBody>
              <a:bodyPr lIns="45720" rIns="45720" rtlCol="0" anchor="ctr"/>
              <a:lstStyle/>
              <a:p>
                <a:pPr algn="ctr"/>
                <a:r>
                  <a:rPr lang="en-US" sz="900" dirty="0" smtClean="0"/>
                  <a:t>Data Node Components</a:t>
                </a:r>
                <a:endParaRPr lang="en-US" sz="900" dirty="0"/>
              </a:p>
            </p:txBody>
          </p:sp>
          <p:sp>
            <p:nvSpPr>
              <p:cNvPr id="248" name="Rounded Rectangle 247"/>
              <p:cNvSpPr/>
              <p:nvPr/>
            </p:nvSpPr>
            <p:spPr>
              <a:xfrm>
                <a:off x="5867400" y="3429000"/>
                <a:ext cx="1295400" cy="304800"/>
              </a:xfrm>
              <a:prstGeom prst="roundRect">
                <a:avLst/>
              </a:prstGeom>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sz="900" dirty="0" smtClean="0"/>
                  <a:t>Partition Manager</a:t>
                </a:r>
                <a:endParaRPr lang="en-US" sz="900" dirty="0"/>
              </a:p>
            </p:txBody>
          </p:sp>
          <p:sp>
            <p:nvSpPr>
              <p:cNvPr id="249" name="Rectangle 248"/>
              <p:cNvSpPr/>
              <p:nvPr/>
            </p:nvSpPr>
            <p:spPr>
              <a:xfrm>
                <a:off x="5867400" y="3048000"/>
                <a:ext cx="1295400" cy="304800"/>
              </a:xfrm>
              <a:prstGeom prst="rect">
                <a:avLst/>
              </a:prstGeom>
              <a:noFill/>
              <a:ln cap="rnd">
                <a:noFill/>
              </a:ln>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en-US" sz="1000" dirty="0" smtClean="0"/>
                  <a:t>Master Node</a:t>
                </a:r>
                <a:endParaRPr lang="en-US" sz="1000" dirty="0"/>
              </a:p>
            </p:txBody>
          </p:sp>
        </p:grpSp>
        <p:cxnSp>
          <p:nvCxnSpPr>
            <p:cNvPr id="243" name="Elbow Connector 242"/>
            <p:cNvCxnSpPr/>
            <p:nvPr/>
          </p:nvCxnSpPr>
          <p:spPr>
            <a:xfrm rot="10800000">
              <a:off x="7010400" y="4139540"/>
              <a:ext cx="264160" cy="1402"/>
            </a:xfrm>
            <a:prstGeom prst="bentConnector3">
              <a:avLst>
                <a:gd name="adj1" fmla="val 50000"/>
              </a:avLst>
            </a:prstGeom>
            <a:ln w="190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4" name="Elbow Connector 243"/>
            <p:cNvCxnSpPr/>
            <p:nvPr/>
          </p:nvCxnSpPr>
          <p:spPr>
            <a:xfrm rot="10800000">
              <a:off x="7010400" y="4004953"/>
              <a:ext cx="264160" cy="1402"/>
            </a:xfrm>
            <a:prstGeom prst="bentConnector3">
              <a:avLst>
                <a:gd name="adj1" fmla="val 50000"/>
              </a:avLst>
            </a:prstGeom>
            <a:ln w="19050">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3" name="Rounded Rectangle 292"/>
            <p:cNvSpPr/>
            <p:nvPr/>
          </p:nvSpPr>
          <p:spPr>
            <a:xfrm>
              <a:off x="1447801" y="3276600"/>
              <a:ext cx="853264" cy="403761"/>
            </a:xfrm>
            <a:prstGeom prst="roundRect">
              <a:avLst/>
            </a:prstGeom>
            <a:solidFill>
              <a:srgbClr val="CCFFCC"/>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dirty="0" smtClean="0"/>
                <a:t>Provisioning</a:t>
              </a:r>
              <a:endParaRPr lang="en-US" sz="900" dirty="0"/>
            </a:p>
          </p:txBody>
        </p:sp>
        <p:cxnSp>
          <p:nvCxnSpPr>
            <p:cNvPr id="298" name="Elbow Connector 220"/>
            <p:cNvCxnSpPr/>
            <p:nvPr/>
          </p:nvCxnSpPr>
          <p:spPr>
            <a:xfrm rot="10800000">
              <a:off x="4419600" y="6528816"/>
              <a:ext cx="533400" cy="1589"/>
            </a:xfrm>
            <a:prstGeom prst="bentConnector3">
              <a:avLst>
                <a:gd name="adj1" fmla="val 50000"/>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138"/>
            <p:cNvGrpSpPr/>
            <p:nvPr/>
          </p:nvGrpSpPr>
          <p:grpSpPr>
            <a:xfrm>
              <a:off x="1264920" y="1295400"/>
              <a:ext cx="7462520" cy="1219200"/>
              <a:chOff x="1264920" y="1295400"/>
              <a:chExt cx="7462520" cy="1219200"/>
            </a:xfrm>
          </p:grpSpPr>
          <p:sp>
            <p:nvSpPr>
              <p:cNvPr id="211" name="Rounded Rectangle 210"/>
              <p:cNvSpPr/>
              <p:nvPr/>
            </p:nvSpPr>
            <p:spPr>
              <a:xfrm>
                <a:off x="1264920" y="1295400"/>
                <a:ext cx="746252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5" name="Rounded Rectangle 214"/>
              <p:cNvSpPr/>
              <p:nvPr/>
            </p:nvSpPr>
            <p:spPr>
              <a:xfrm>
                <a:off x="6629400" y="1828800"/>
                <a:ext cx="1117600" cy="215737"/>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SDS front-end</a:t>
                </a:r>
                <a:endParaRPr lang="en-US" sz="1000" dirty="0"/>
              </a:p>
            </p:txBody>
          </p:sp>
          <p:grpSp>
            <p:nvGrpSpPr>
              <p:cNvPr id="12" name="Group 116"/>
              <p:cNvGrpSpPr/>
              <p:nvPr/>
            </p:nvGrpSpPr>
            <p:grpSpPr>
              <a:xfrm>
                <a:off x="4800600" y="1371600"/>
                <a:ext cx="1447800" cy="1066800"/>
                <a:chOff x="4038600" y="1447800"/>
                <a:chExt cx="1447800" cy="1066800"/>
              </a:xfrm>
            </p:grpSpPr>
            <p:sp>
              <p:nvSpPr>
                <p:cNvPr id="102" name="Rectangle 101"/>
                <p:cNvSpPr/>
                <p:nvPr/>
              </p:nvSpPr>
              <p:spPr>
                <a:xfrm>
                  <a:off x="4038600" y="1447800"/>
                  <a:ext cx="1447800" cy="1066800"/>
                </a:xfrm>
                <a:prstGeom prst="rect">
                  <a:avLst/>
                </a:prstGeom>
                <a:solidFill>
                  <a:schemeClr val="accent1">
                    <a:lumMod val="40000"/>
                    <a:lumOff val="60000"/>
                  </a:scheme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7" name="Rounded Rectangle 106"/>
                <p:cNvSpPr/>
                <p:nvPr/>
              </p:nvSpPr>
              <p:spPr>
                <a:xfrm>
                  <a:off x="4191000" y="2218944"/>
                  <a:ext cx="1122680" cy="192974"/>
                </a:xfrm>
                <a:prstGeom prst="round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sz="900" dirty="0" smtClean="0"/>
                    <a:t>Data Access Library</a:t>
                  </a:r>
                  <a:endParaRPr lang="en-US" sz="900" dirty="0"/>
                </a:p>
              </p:txBody>
            </p:sp>
            <p:sp>
              <p:nvSpPr>
                <p:cNvPr id="111" name="Rounded Rectangle 110"/>
                <p:cNvSpPr/>
                <p:nvPr/>
              </p:nvSpPr>
              <p:spPr>
                <a:xfrm>
                  <a:off x="4191000" y="1772986"/>
                  <a:ext cx="1122680" cy="192974"/>
                </a:xfrm>
                <a:prstGeom prst="round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sz="900" dirty="0" smtClean="0"/>
                    <a:t>REST/SOAP</a:t>
                  </a:r>
                </a:p>
              </p:txBody>
            </p:sp>
            <p:sp>
              <p:nvSpPr>
                <p:cNvPr id="112" name="Rounded Rectangle 111"/>
                <p:cNvSpPr/>
                <p:nvPr/>
              </p:nvSpPr>
              <p:spPr>
                <a:xfrm>
                  <a:off x="4191000" y="2001586"/>
                  <a:ext cx="1122680" cy="192974"/>
                </a:xfrm>
                <a:prstGeom prst="round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sz="900" dirty="0" smtClean="0"/>
                    <a:t>ACE Logic</a:t>
                  </a:r>
                </a:p>
              </p:txBody>
            </p:sp>
            <p:sp>
              <p:nvSpPr>
                <p:cNvPr id="263" name="Rounded Rectangle 262"/>
                <p:cNvSpPr/>
                <p:nvPr/>
              </p:nvSpPr>
              <p:spPr>
                <a:xfrm>
                  <a:off x="4114800" y="1496951"/>
                  <a:ext cx="1188720" cy="17944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Front-end Node</a:t>
                  </a:r>
                  <a:endParaRPr lang="en-US" sz="1000" dirty="0"/>
                </a:p>
              </p:txBody>
            </p:sp>
          </p:grpSp>
          <p:grpSp>
            <p:nvGrpSpPr>
              <p:cNvPr id="13" name="Group 123"/>
              <p:cNvGrpSpPr/>
              <p:nvPr/>
            </p:nvGrpSpPr>
            <p:grpSpPr>
              <a:xfrm>
                <a:off x="3124200" y="1371600"/>
                <a:ext cx="1447800" cy="1066800"/>
                <a:chOff x="4038600" y="1447800"/>
                <a:chExt cx="1447800" cy="1066800"/>
              </a:xfrm>
            </p:grpSpPr>
            <p:sp>
              <p:nvSpPr>
                <p:cNvPr id="125" name="Rectangle 124"/>
                <p:cNvSpPr/>
                <p:nvPr/>
              </p:nvSpPr>
              <p:spPr>
                <a:xfrm>
                  <a:off x="4038600" y="1447800"/>
                  <a:ext cx="1447800" cy="1066800"/>
                </a:xfrm>
                <a:prstGeom prst="rect">
                  <a:avLst/>
                </a:prstGeom>
                <a:solidFill>
                  <a:schemeClr val="accent1">
                    <a:lumMod val="40000"/>
                    <a:lumOff val="60000"/>
                  </a:scheme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6" name="Rounded Rectangle 125"/>
                <p:cNvSpPr/>
                <p:nvPr/>
              </p:nvSpPr>
              <p:spPr>
                <a:xfrm>
                  <a:off x="4191000" y="2218944"/>
                  <a:ext cx="1122680" cy="192974"/>
                </a:xfrm>
                <a:prstGeom prst="round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sz="900" dirty="0" smtClean="0"/>
                    <a:t>Data Access Library</a:t>
                  </a:r>
                  <a:endParaRPr lang="en-US" sz="900" dirty="0"/>
                </a:p>
              </p:txBody>
            </p:sp>
            <p:sp>
              <p:nvSpPr>
                <p:cNvPr id="127" name="Rounded Rectangle 126"/>
                <p:cNvSpPr/>
                <p:nvPr/>
              </p:nvSpPr>
              <p:spPr>
                <a:xfrm>
                  <a:off x="4191000" y="1772986"/>
                  <a:ext cx="1122680" cy="192974"/>
                </a:xfrm>
                <a:prstGeom prst="round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sz="900" dirty="0" smtClean="0"/>
                    <a:t>REST/SOAP</a:t>
                  </a:r>
                </a:p>
              </p:txBody>
            </p:sp>
            <p:sp>
              <p:nvSpPr>
                <p:cNvPr id="128" name="Rounded Rectangle 127"/>
                <p:cNvSpPr/>
                <p:nvPr/>
              </p:nvSpPr>
              <p:spPr>
                <a:xfrm>
                  <a:off x="4191000" y="2001586"/>
                  <a:ext cx="1122680" cy="192974"/>
                </a:xfrm>
                <a:prstGeom prst="round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sz="900" dirty="0" smtClean="0"/>
                    <a:t>ACE Logic</a:t>
                  </a:r>
                </a:p>
              </p:txBody>
            </p:sp>
            <p:sp>
              <p:nvSpPr>
                <p:cNvPr id="129" name="Rounded Rectangle 128"/>
                <p:cNvSpPr/>
                <p:nvPr/>
              </p:nvSpPr>
              <p:spPr>
                <a:xfrm>
                  <a:off x="4114800" y="1496951"/>
                  <a:ext cx="1188720" cy="17944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Front-end Node</a:t>
                  </a:r>
                  <a:endParaRPr lang="en-US" sz="1000" dirty="0"/>
                </a:p>
              </p:txBody>
            </p:sp>
          </p:grpSp>
          <p:grpSp>
            <p:nvGrpSpPr>
              <p:cNvPr id="14" name="Group 132"/>
              <p:cNvGrpSpPr/>
              <p:nvPr/>
            </p:nvGrpSpPr>
            <p:grpSpPr>
              <a:xfrm>
                <a:off x="1447800" y="1371600"/>
                <a:ext cx="1447800" cy="1066800"/>
                <a:chOff x="4038600" y="1447800"/>
                <a:chExt cx="1447800" cy="1066800"/>
              </a:xfrm>
            </p:grpSpPr>
            <p:sp>
              <p:nvSpPr>
                <p:cNvPr id="134" name="Rectangle 133"/>
                <p:cNvSpPr/>
                <p:nvPr/>
              </p:nvSpPr>
              <p:spPr>
                <a:xfrm>
                  <a:off x="4038600" y="1447800"/>
                  <a:ext cx="1447800" cy="1066800"/>
                </a:xfrm>
                <a:prstGeom prst="rect">
                  <a:avLst/>
                </a:prstGeom>
                <a:solidFill>
                  <a:schemeClr val="accent1">
                    <a:lumMod val="40000"/>
                    <a:lumOff val="60000"/>
                  </a:scheme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5" name="Rounded Rectangle 134"/>
                <p:cNvSpPr/>
                <p:nvPr/>
              </p:nvSpPr>
              <p:spPr>
                <a:xfrm>
                  <a:off x="4191000" y="2218944"/>
                  <a:ext cx="1122680" cy="192974"/>
                </a:xfrm>
                <a:prstGeom prst="round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sz="900" dirty="0" smtClean="0"/>
                    <a:t>Data Access Library</a:t>
                  </a:r>
                  <a:endParaRPr lang="en-US" sz="900" dirty="0"/>
                </a:p>
              </p:txBody>
            </p:sp>
            <p:sp>
              <p:nvSpPr>
                <p:cNvPr id="136" name="Rounded Rectangle 135"/>
                <p:cNvSpPr/>
                <p:nvPr/>
              </p:nvSpPr>
              <p:spPr>
                <a:xfrm>
                  <a:off x="4191000" y="1772986"/>
                  <a:ext cx="1122680" cy="192974"/>
                </a:xfrm>
                <a:prstGeom prst="round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sz="900" dirty="0" smtClean="0"/>
                    <a:t>REST/SOAP</a:t>
                  </a:r>
                </a:p>
              </p:txBody>
            </p:sp>
            <p:sp>
              <p:nvSpPr>
                <p:cNvPr id="137" name="Rounded Rectangle 136"/>
                <p:cNvSpPr/>
                <p:nvPr/>
              </p:nvSpPr>
              <p:spPr>
                <a:xfrm>
                  <a:off x="4191000" y="2001586"/>
                  <a:ext cx="1122680" cy="192974"/>
                </a:xfrm>
                <a:prstGeom prst="roundRect">
                  <a:avLst/>
                </a:prstGeom>
                <a:solidFill>
                  <a:schemeClr val="tx2">
                    <a:lumMod val="20000"/>
                    <a:lumOff val="80000"/>
                  </a:schemeClr>
                </a:solidFill>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sz="900" dirty="0" smtClean="0"/>
                    <a:t>ACE Logic</a:t>
                  </a:r>
                </a:p>
              </p:txBody>
            </p:sp>
            <p:sp>
              <p:nvSpPr>
                <p:cNvPr id="138" name="Rounded Rectangle 137"/>
                <p:cNvSpPr/>
                <p:nvPr/>
              </p:nvSpPr>
              <p:spPr>
                <a:xfrm>
                  <a:off x="4114800" y="1496951"/>
                  <a:ext cx="1188720" cy="17944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Front-end Node</a:t>
                  </a:r>
                  <a:endParaRPr lang="en-US" sz="1000" dirty="0"/>
                </a:p>
              </p:txBody>
            </p:sp>
          </p:grpSp>
        </p:grpSp>
        <p:cxnSp>
          <p:nvCxnSpPr>
            <p:cNvPr id="303" name="Elbow Connector 302"/>
            <p:cNvCxnSpPr>
              <a:stCxn id="107" idx="2"/>
              <a:endCxn id="273" idx="0"/>
            </p:cNvCxnSpPr>
            <p:nvPr/>
          </p:nvCxnSpPr>
          <p:spPr>
            <a:xfrm rot="5400000">
              <a:off x="3481040" y="3586698"/>
              <a:ext cx="3284280" cy="782320"/>
            </a:xfrm>
            <a:prstGeom prst="bentConnector3">
              <a:avLst>
                <a:gd name="adj1" fmla="val 50000"/>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1" name="Elbow Connector 220"/>
            <p:cNvCxnSpPr>
              <a:stCxn id="107" idx="3"/>
              <a:endCxn id="282" idx="0"/>
            </p:cNvCxnSpPr>
            <p:nvPr/>
          </p:nvCxnSpPr>
          <p:spPr>
            <a:xfrm>
              <a:off x="6075680" y="2239231"/>
              <a:ext cx="373380" cy="1361962"/>
            </a:xfrm>
            <a:prstGeom prst="bentConnector2">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Failover principles</a:t>
            </a:r>
            <a:endParaRPr lang="en-US" dirty="0"/>
          </a:p>
        </p:txBody>
      </p:sp>
      <p:sp>
        <p:nvSpPr>
          <p:cNvPr id="5" name="Rectangle 4"/>
          <p:cNvSpPr/>
          <p:nvPr/>
        </p:nvSpPr>
        <p:spPr>
          <a:xfrm>
            <a:off x="1143000" y="1972670"/>
            <a:ext cx="1795866" cy="43206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0" name="Rounded Rectangle 7"/>
          <p:cNvSpPr/>
          <p:nvPr/>
        </p:nvSpPr>
        <p:spPr>
          <a:xfrm>
            <a:off x="1276027" y="2345140"/>
            <a:ext cx="1529812" cy="1638869"/>
          </a:xfrm>
          <a:prstGeom prst="roundRect">
            <a:avLst/>
          </a:prstGeom>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endParaRPr lang="en-US" sz="900" dirty="0"/>
          </a:p>
        </p:txBody>
      </p:sp>
      <p:sp>
        <p:nvSpPr>
          <p:cNvPr id="91" name="Rectangle 90"/>
          <p:cNvSpPr/>
          <p:nvPr/>
        </p:nvSpPr>
        <p:spPr>
          <a:xfrm>
            <a:off x="1421723" y="2345140"/>
            <a:ext cx="1165571" cy="29797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SQL Server</a:t>
            </a:r>
            <a:endParaRPr lang="en-US" sz="1000" dirty="0"/>
          </a:p>
        </p:txBody>
      </p:sp>
      <p:sp>
        <p:nvSpPr>
          <p:cNvPr id="95" name="Rectangle 94"/>
          <p:cNvSpPr/>
          <p:nvPr/>
        </p:nvSpPr>
        <p:spPr>
          <a:xfrm>
            <a:off x="1348875" y="2717610"/>
            <a:ext cx="509937" cy="2234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a:t>
            </a:r>
            <a:endParaRPr lang="en-US" dirty="0"/>
          </a:p>
        </p:txBody>
      </p:sp>
      <p:sp>
        <p:nvSpPr>
          <p:cNvPr id="96" name="Rectangle 95"/>
          <p:cNvSpPr/>
          <p:nvPr/>
        </p:nvSpPr>
        <p:spPr>
          <a:xfrm>
            <a:off x="1348875" y="2941092"/>
            <a:ext cx="509937" cy="2234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S</a:t>
            </a:r>
            <a:endParaRPr lang="en-US" dirty="0"/>
          </a:p>
        </p:txBody>
      </p:sp>
      <p:sp>
        <p:nvSpPr>
          <p:cNvPr id="97" name="Rectangle 96"/>
          <p:cNvSpPr/>
          <p:nvPr/>
        </p:nvSpPr>
        <p:spPr>
          <a:xfrm>
            <a:off x="1348875" y="3164575"/>
            <a:ext cx="509937" cy="22348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a:t>
            </a:r>
            <a:endParaRPr lang="en-US" dirty="0"/>
          </a:p>
        </p:txBody>
      </p:sp>
      <p:sp>
        <p:nvSpPr>
          <p:cNvPr id="98" name="Rectangle 97"/>
          <p:cNvSpPr/>
          <p:nvPr/>
        </p:nvSpPr>
        <p:spPr>
          <a:xfrm>
            <a:off x="1348875" y="3388057"/>
            <a:ext cx="509937" cy="22348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a:t>
            </a:r>
            <a:endParaRPr lang="en-US" dirty="0"/>
          </a:p>
        </p:txBody>
      </p:sp>
      <p:sp>
        <p:nvSpPr>
          <p:cNvPr id="93" name="Rounded Rectangle 28"/>
          <p:cNvSpPr/>
          <p:nvPr/>
        </p:nvSpPr>
        <p:spPr>
          <a:xfrm>
            <a:off x="1931661" y="2643116"/>
            <a:ext cx="801330" cy="5959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smtClean="0"/>
              <a:t>Replication Agent</a:t>
            </a:r>
            <a:endParaRPr lang="en-US" sz="900" dirty="0"/>
          </a:p>
        </p:txBody>
      </p:sp>
      <p:sp>
        <p:nvSpPr>
          <p:cNvPr id="94" name="Rounded Rectangle 93"/>
          <p:cNvSpPr/>
          <p:nvPr/>
        </p:nvSpPr>
        <p:spPr>
          <a:xfrm>
            <a:off x="1931661" y="3313563"/>
            <a:ext cx="801330" cy="5214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Local Partition Map</a:t>
            </a:r>
            <a:endParaRPr lang="en-US" sz="900" dirty="0"/>
          </a:p>
        </p:txBody>
      </p:sp>
      <p:sp>
        <p:nvSpPr>
          <p:cNvPr id="7" name="Rounded Rectangle 6"/>
          <p:cNvSpPr/>
          <p:nvPr/>
        </p:nvSpPr>
        <p:spPr>
          <a:xfrm>
            <a:off x="1143000" y="1972670"/>
            <a:ext cx="1795866" cy="442936"/>
          </a:xfrm>
          <a:prstGeom prst="roundRect">
            <a:avLst>
              <a:gd name="adj" fmla="val 12506"/>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Data Node 100</a:t>
            </a:r>
            <a:endParaRPr lang="en-US" sz="1000" dirty="0"/>
          </a:p>
        </p:txBody>
      </p:sp>
      <p:cxnSp>
        <p:nvCxnSpPr>
          <p:cNvPr id="13" name="Elbow Connector 12"/>
          <p:cNvCxnSpPr/>
          <p:nvPr/>
        </p:nvCxnSpPr>
        <p:spPr>
          <a:xfrm rot="10800000">
            <a:off x="4136110" y="4866132"/>
            <a:ext cx="332568" cy="1552"/>
          </a:xfrm>
          <a:prstGeom prst="bentConnector3">
            <a:avLst>
              <a:gd name="adj1" fmla="val 50000"/>
            </a:avLst>
          </a:prstGeom>
          <a:ln w="1905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0800000">
            <a:off x="5333354" y="4866132"/>
            <a:ext cx="332568" cy="1552"/>
          </a:xfrm>
          <a:prstGeom prst="bentConnector3">
            <a:avLst>
              <a:gd name="adj1" fmla="val 50000"/>
            </a:avLst>
          </a:prstGeom>
          <a:ln w="1905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a:off x="6530598" y="4866132"/>
            <a:ext cx="332568" cy="1552"/>
          </a:xfrm>
          <a:prstGeom prst="bentConnector3">
            <a:avLst>
              <a:gd name="adj1" fmla="val 50000"/>
            </a:avLst>
          </a:prstGeom>
          <a:ln w="1905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402164" y="1600200"/>
            <a:ext cx="3658246" cy="2085833"/>
          </a:xfrm>
          <a:prstGeom prst="rect">
            <a:avLst/>
          </a:prstGeom>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endParaRPr lang="en-US"/>
          </a:p>
        </p:txBody>
      </p:sp>
      <p:sp>
        <p:nvSpPr>
          <p:cNvPr id="18" name="Rectangle 17"/>
          <p:cNvSpPr/>
          <p:nvPr/>
        </p:nvSpPr>
        <p:spPr>
          <a:xfrm>
            <a:off x="4402164" y="1600200"/>
            <a:ext cx="3658246" cy="297976"/>
          </a:xfrm>
          <a:prstGeom prst="rect">
            <a:avLst/>
          </a:prstGeom>
          <a:noFill/>
          <a:ln cap="rnd">
            <a:noFill/>
          </a:ln>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en-US" sz="1000" dirty="0" smtClean="0"/>
              <a:t>Master Node (Primary Master)</a:t>
            </a:r>
            <a:endParaRPr lang="en-US" sz="1000" dirty="0"/>
          </a:p>
        </p:txBody>
      </p:sp>
      <p:sp>
        <p:nvSpPr>
          <p:cNvPr id="25" name="Rectangle 24"/>
          <p:cNvSpPr/>
          <p:nvPr/>
        </p:nvSpPr>
        <p:spPr>
          <a:xfrm>
            <a:off x="4801246" y="6367818"/>
            <a:ext cx="731649" cy="22348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00" dirty="0" smtClean="0"/>
              <a:t>Primary</a:t>
            </a:r>
            <a:endParaRPr lang="en-US" sz="1000" dirty="0"/>
          </a:p>
        </p:txBody>
      </p:sp>
      <p:sp>
        <p:nvSpPr>
          <p:cNvPr id="26" name="Rectangle 25"/>
          <p:cNvSpPr/>
          <p:nvPr/>
        </p:nvSpPr>
        <p:spPr>
          <a:xfrm>
            <a:off x="5865463" y="6367818"/>
            <a:ext cx="731649" cy="2234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dirty="0" smtClean="0"/>
              <a:t>Secondary</a:t>
            </a:r>
            <a:endParaRPr lang="en-US" sz="1000" dirty="0"/>
          </a:p>
        </p:txBody>
      </p:sp>
      <p:sp>
        <p:nvSpPr>
          <p:cNvPr id="27" name="Rectangle 26"/>
          <p:cNvSpPr/>
          <p:nvPr/>
        </p:nvSpPr>
        <p:spPr>
          <a:xfrm>
            <a:off x="3670515" y="6367818"/>
            <a:ext cx="731649" cy="2234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dirty="0" smtClean="0"/>
              <a:t>Secondary</a:t>
            </a:r>
            <a:endParaRPr lang="en-US" sz="1000" dirty="0"/>
          </a:p>
        </p:txBody>
      </p:sp>
      <p:cxnSp>
        <p:nvCxnSpPr>
          <p:cNvPr id="28" name="Straight Arrow Connector 27"/>
          <p:cNvCxnSpPr>
            <a:stCxn id="25" idx="1"/>
            <a:endCxn id="27" idx="3"/>
          </p:cNvCxnSpPr>
          <p:nvPr/>
        </p:nvCxnSpPr>
        <p:spPr>
          <a:xfrm rot="10800000">
            <a:off x="4402164" y="6479559"/>
            <a:ext cx="399081" cy="155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3"/>
            <a:endCxn id="26" idx="1"/>
          </p:cNvCxnSpPr>
          <p:nvPr/>
        </p:nvCxnSpPr>
        <p:spPr>
          <a:xfrm>
            <a:off x="5532895" y="6479559"/>
            <a:ext cx="332568" cy="155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04"/>
          <p:cNvGrpSpPr/>
          <p:nvPr/>
        </p:nvGrpSpPr>
        <p:grpSpPr>
          <a:xfrm>
            <a:off x="1209514" y="4152899"/>
            <a:ext cx="1662839" cy="2065931"/>
            <a:chOff x="228600" y="4211358"/>
            <a:chExt cx="1905000" cy="2113242"/>
          </a:xfrm>
        </p:grpSpPr>
        <p:sp>
          <p:nvSpPr>
            <p:cNvPr id="46" name="Rounded Rectangle 8"/>
            <p:cNvSpPr/>
            <p:nvPr/>
          </p:nvSpPr>
          <p:spPr>
            <a:xfrm>
              <a:off x="228600" y="4211358"/>
              <a:ext cx="1905000" cy="2092921"/>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900" dirty="0"/>
            </a:p>
          </p:txBody>
        </p:sp>
        <p:sp>
          <p:nvSpPr>
            <p:cNvPr id="47" name="Rectangle 46"/>
            <p:cNvSpPr/>
            <p:nvPr/>
          </p:nvSpPr>
          <p:spPr>
            <a:xfrm>
              <a:off x="299357" y="6019800"/>
              <a:ext cx="1768929" cy="3048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Fabric</a:t>
              </a:r>
              <a:endParaRPr lang="en-US" sz="1000" dirty="0"/>
            </a:p>
          </p:txBody>
        </p:sp>
        <p:sp>
          <p:nvSpPr>
            <p:cNvPr id="48" name="Rounded Rectangle 47"/>
            <p:cNvSpPr/>
            <p:nvPr/>
          </p:nvSpPr>
          <p:spPr>
            <a:xfrm>
              <a:off x="304801" y="5635310"/>
              <a:ext cx="17526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dirty="0" smtClean="0"/>
                <a:t>Ring Topology</a:t>
              </a:r>
              <a:endParaRPr lang="en-US" sz="900" dirty="0"/>
            </a:p>
          </p:txBody>
        </p:sp>
        <p:sp>
          <p:nvSpPr>
            <p:cNvPr id="49" name="Rounded Rectangle 48"/>
            <p:cNvSpPr/>
            <p:nvPr/>
          </p:nvSpPr>
          <p:spPr>
            <a:xfrm>
              <a:off x="304801" y="5330510"/>
              <a:ext cx="17526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dirty="0" smtClean="0"/>
                <a:t>Failure Detector</a:t>
              </a:r>
              <a:endParaRPr lang="en-US" sz="900" dirty="0"/>
            </a:p>
          </p:txBody>
        </p:sp>
        <p:sp>
          <p:nvSpPr>
            <p:cNvPr id="50" name="Rounded Rectangle 49"/>
            <p:cNvSpPr/>
            <p:nvPr/>
          </p:nvSpPr>
          <p:spPr>
            <a:xfrm>
              <a:off x="304801" y="4990809"/>
              <a:ext cx="17526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dirty="0" smtClean="0"/>
                <a:t>PM Location Resolution</a:t>
              </a:r>
              <a:endParaRPr lang="en-US" sz="900" dirty="0"/>
            </a:p>
          </p:txBody>
        </p:sp>
        <p:sp>
          <p:nvSpPr>
            <p:cNvPr id="53" name="Rounded Rectangle 52"/>
            <p:cNvSpPr/>
            <p:nvPr/>
          </p:nvSpPr>
          <p:spPr>
            <a:xfrm>
              <a:off x="304801" y="4562112"/>
              <a:ext cx="1768135" cy="3367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smtClean="0"/>
                <a:t>Reconfiguration Agent</a:t>
              </a:r>
              <a:endParaRPr lang="en-US" sz="900" dirty="0"/>
            </a:p>
          </p:txBody>
        </p:sp>
      </p:grpSp>
      <p:sp>
        <p:nvSpPr>
          <p:cNvPr id="37" name="Rounded Rectangle 36"/>
          <p:cNvSpPr/>
          <p:nvPr/>
        </p:nvSpPr>
        <p:spPr>
          <a:xfrm>
            <a:off x="5599408" y="2047164"/>
            <a:ext cx="2349775" cy="1564375"/>
          </a:xfrm>
          <a:prstGeom prst="roundRect">
            <a:avLst/>
          </a:prstGeom>
        </p:spPr>
        <p:style>
          <a:lnRef idx="1">
            <a:schemeClr val="dk1"/>
          </a:lnRef>
          <a:fillRef idx="2">
            <a:schemeClr val="dk1"/>
          </a:fillRef>
          <a:effectRef idx="1">
            <a:schemeClr val="dk1"/>
          </a:effectRef>
          <a:fontRef idx="minor">
            <a:schemeClr val="dk1"/>
          </a:fontRef>
        </p:style>
        <p:txBody>
          <a:bodyPr lIns="45720" rIns="45720" rtlCol="0" anchor="ctr"/>
          <a:lstStyle/>
          <a:p>
            <a:pPr algn="ctr"/>
            <a:endParaRPr lang="en-US" sz="900" dirty="0"/>
          </a:p>
        </p:txBody>
      </p:sp>
      <p:sp>
        <p:nvSpPr>
          <p:cNvPr id="38" name="Rounded Rectangle 37"/>
          <p:cNvSpPr/>
          <p:nvPr/>
        </p:nvSpPr>
        <p:spPr>
          <a:xfrm>
            <a:off x="7007172" y="3291840"/>
            <a:ext cx="771324" cy="266795"/>
          </a:xfrm>
          <a:prstGeom prst="roundRect">
            <a:avLst>
              <a:gd name="adj" fmla="val 12506"/>
            </a:avLst>
          </a:prstGeom>
          <a:noFill/>
          <a:ln>
            <a:no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1000" dirty="0" smtClean="0"/>
              <a:t>Fabric</a:t>
            </a:r>
            <a:endParaRPr lang="en-US" sz="1000" dirty="0"/>
          </a:p>
        </p:txBody>
      </p:sp>
      <p:sp>
        <p:nvSpPr>
          <p:cNvPr id="41" name="Rounded Rectangle 40"/>
          <p:cNvSpPr/>
          <p:nvPr/>
        </p:nvSpPr>
        <p:spPr>
          <a:xfrm>
            <a:off x="6052811" y="3268980"/>
            <a:ext cx="798163" cy="2873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dirty="0" smtClean="0"/>
              <a:t>Leader Elector</a:t>
            </a:r>
            <a:endParaRPr lang="en-US" sz="900" dirty="0"/>
          </a:p>
        </p:txBody>
      </p:sp>
      <p:sp>
        <p:nvSpPr>
          <p:cNvPr id="42" name="Rounded Rectangle 41"/>
          <p:cNvSpPr/>
          <p:nvPr/>
        </p:nvSpPr>
        <p:spPr>
          <a:xfrm>
            <a:off x="5693664" y="2145792"/>
            <a:ext cx="2170176" cy="10607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900" dirty="0" smtClean="0"/>
              <a:t>Partition Manager</a:t>
            </a:r>
            <a:endParaRPr lang="en-US" sz="900" dirty="0"/>
          </a:p>
        </p:txBody>
      </p:sp>
      <p:sp>
        <p:nvSpPr>
          <p:cNvPr id="44" name="Rounded Rectangle 43"/>
          <p:cNvSpPr/>
          <p:nvPr/>
        </p:nvSpPr>
        <p:spPr>
          <a:xfrm>
            <a:off x="6193536" y="2830069"/>
            <a:ext cx="1146048" cy="3398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smtClean="0"/>
              <a:t>Partition Placement Advisor</a:t>
            </a:r>
            <a:endParaRPr lang="en-US" sz="900" dirty="0"/>
          </a:p>
        </p:txBody>
      </p:sp>
      <p:sp>
        <p:nvSpPr>
          <p:cNvPr id="32" name="Rounded Rectangle 31"/>
          <p:cNvSpPr/>
          <p:nvPr/>
        </p:nvSpPr>
        <p:spPr>
          <a:xfrm>
            <a:off x="4468678" y="2047164"/>
            <a:ext cx="1064217" cy="1564375"/>
          </a:xfrm>
          <a:prstGeom prst="roundRect">
            <a:avLst/>
          </a:prstGeom>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endParaRPr lang="en-US" sz="900" dirty="0"/>
          </a:p>
        </p:txBody>
      </p:sp>
      <p:sp>
        <p:nvSpPr>
          <p:cNvPr id="33" name="Rectangle 32"/>
          <p:cNvSpPr/>
          <p:nvPr/>
        </p:nvSpPr>
        <p:spPr>
          <a:xfrm>
            <a:off x="4668219" y="2047164"/>
            <a:ext cx="699976" cy="29797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SQL Server</a:t>
            </a:r>
            <a:endParaRPr lang="en-US" sz="1000" dirty="0"/>
          </a:p>
        </p:txBody>
      </p:sp>
      <p:sp>
        <p:nvSpPr>
          <p:cNvPr id="34" name="Rounded Rectangle 33"/>
          <p:cNvSpPr/>
          <p:nvPr/>
        </p:nvSpPr>
        <p:spPr>
          <a:xfrm>
            <a:off x="4668219" y="2419634"/>
            <a:ext cx="665136" cy="7901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00" dirty="0" smtClean="0"/>
              <a:t>Global Partition Map</a:t>
            </a:r>
            <a:endParaRPr lang="en-US" sz="900" dirty="0"/>
          </a:p>
        </p:txBody>
      </p:sp>
      <p:cxnSp>
        <p:nvCxnSpPr>
          <p:cNvPr id="35" name="Elbow Connector 34"/>
          <p:cNvCxnSpPr/>
          <p:nvPr/>
        </p:nvCxnSpPr>
        <p:spPr>
          <a:xfrm rot="10800000">
            <a:off x="2938273" y="4852416"/>
            <a:ext cx="333173" cy="1588"/>
          </a:xfrm>
          <a:prstGeom prst="bentConnector3">
            <a:avLst>
              <a:gd name="adj1" fmla="val 50000"/>
            </a:avLst>
          </a:prstGeom>
          <a:ln w="1905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a:off x="1475568" y="6499747"/>
            <a:ext cx="465595" cy="1552"/>
          </a:xfrm>
          <a:prstGeom prst="bentConnector3">
            <a:avLst>
              <a:gd name="adj1" fmla="val 50000"/>
            </a:avLst>
          </a:prstGeom>
          <a:ln w="1905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2057400" y="6400800"/>
            <a:ext cx="589280" cy="201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Fabric </a:t>
            </a:r>
            <a:endParaRPr lang="en-US" sz="1000" dirty="0">
              <a:solidFill>
                <a:schemeClr val="tx1"/>
              </a:solidFill>
            </a:endParaRPr>
          </a:p>
        </p:txBody>
      </p:sp>
      <p:sp>
        <p:nvSpPr>
          <p:cNvPr id="70" name="Rectangle 69"/>
          <p:cNvSpPr/>
          <p:nvPr/>
        </p:nvSpPr>
        <p:spPr>
          <a:xfrm>
            <a:off x="5665922" y="4356479"/>
            <a:ext cx="864676" cy="17133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1" name="Rounded Rectangle 70"/>
          <p:cNvSpPr/>
          <p:nvPr/>
        </p:nvSpPr>
        <p:spPr>
          <a:xfrm>
            <a:off x="5665922" y="4356479"/>
            <a:ext cx="864676" cy="442936"/>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Data Node 103</a:t>
            </a:r>
            <a:endParaRPr lang="en-US" sz="1000" dirty="0"/>
          </a:p>
        </p:txBody>
      </p:sp>
      <p:sp>
        <p:nvSpPr>
          <p:cNvPr id="73" name="Rectangle 72"/>
          <p:cNvSpPr/>
          <p:nvPr/>
        </p:nvSpPr>
        <p:spPr>
          <a:xfrm>
            <a:off x="5803938" y="4803443"/>
            <a:ext cx="552432" cy="22348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P</a:t>
            </a:r>
            <a:endParaRPr lang="en-US" dirty="0"/>
          </a:p>
        </p:txBody>
      </p:sp>
      <p:sp>
        <p:nvSpPr>
          <p:cNvPr id="74" name="Rectangle 73"/>
          <p:cNvSpPr/>
          <p:nvPr/>
        </p:nvSpPr>
        <p:spPr>
          <a:xfrm>
            <a:off x="5803938" y="5035142"/>
            <a:ext cx="552432" cy="223482"/>
          </a:xfrm>
          <a:prstGeom prst="rect">
            <a:avLst/>
          </a:prstGeom>
          <a:ln>
            <a:solidFill>
              <a:schemeClr val="bg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a:t>
            </a:r>
            <a:endParaRPr lang="en-US" dirty="0"/>
          </a:p>
        </p:txBody>
      </p:sp>
      <p:sp>
        <p:nvSpPr>
          <p:cNvPr id="75" name="Rectangle 74"/>
          <p:cNvSpPr/>
          <p:nvPr/>
        </p:nvSpPr>
        <p:spPr>
          <a:xfrm>
            <a:off x="5803938" y="5266841"/>
            <a:ext cx="552432" cy="22348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S</a:t>
            </a:r>
            <a:endParaRPr lang="en-US" dirty="0"/>
          </a:p>
        </p:txBody>
      </p:sp>
      <p:sp>
        <p:nvSpPr>
          <p:cNvPr id="76" name="Rectangle 75"/>
          <p:cNvSpPr/>
          <p:nvPr/>
        </p:nvSpPr>
        <p:spPr>
          <a:xfrm>
            <a:off x="5803938" y="5498540"/>
            <a:ext cx="552432" cy="2234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S</a:t>
            </a:r>
            <a:endParaRPr lang="en-US" dirty="0"/>
          </a:p>
        </p:txBody>
      </p:sp>
      <p:sp>
        <p:nvSpPr>
          <p:cNvPr id="110" name="Rectangle 109"/>
          <p:cNvSpPr/>
          <p:nvPr/>
        </p:nvSpPr>
        <p:spPr>
          <a:xfrm>
            <a:off x="5824396" y="5730240"/>
            <a:ext cx="511517" cy="24156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P</a:t>
            </a:r>
            <a:endParaRPr lang="en-US" dirty="0"/>
          </a:p>
        </p:txBody>
      </p:sp>
      <p:cxnSp>
        <p:nvCxnSpPr>
          <p:cNvPr id="16" name="Elbow Connector 15"/>
          <p:cNvCxnSpPr/>
          <p:nvPr/>
        </p:nvCxnSpPr>
        <p:spPr>
          <a:xfrm rot="10800000">
            <a:off x="7727844" y="4883192"/>
            <a:ext cx="266053" cy="1552"/>
          </a:xfrm>
          <a:prstGeom prst="bentConnector3">
            <a:avLst>
              <a:gd name="adj1" fmla="val 50000"/>
            </a:avLst>
          </a:prstGeom>
          <a:ln w="1905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6863166" y="4356479"/>
            <a:ext cx="864676" cy="17133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4" name="Rounded Rectangle 63"/>
          <p:cNvSpPr/>
          <p:nvPr/>
        </p:nvSpPr>
        <p:spPr>
          <a:xfrm>
            <a:off x="6863166" y="4356479"/>
            <a:ext cx="864676" cy="442936"/>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Data Node 104</a:t>
            </a:r>
            <a:endParaRPr lang="en-US" sz="1000" dirty="0"/>
          </a:p>
        </p:txBody>
      </p:sp>
      <p:sp>
        <p:nvSpPr>
          <p:cNvPr id="66" name="Rectangle 65"/>
          <p:cNvSpPr/>
          <p:nvPr/>
        </p:nvSpPr>
        <p:spPr>
          <a:xfrm>
            <a:off x="7027401" y="4791251"/>
            <a:ext cx="552432" cy="22348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P</a:t>
            </a:r>
            <a:endParaRPr lang="en-US" dirty="0"/>
          </a:p>
        </p:txBody>
      </p:sp>
      <p:sp>
        <p:nvSpPr>
          <p:cNvPr id="67" name="Rectangle 66"/>
          <p:cNvSpPr/>
          <p:nvPr/>
        </p:nvSpPr>
        <p:spPr>
          <a:xfrm>
            <a:off x="7015209" y="5030519"/>
            <a:ext cx="552432" cy="223482"/>
          </a:xfrm>
          <a:prstGeom prst="rect">
            <a:avLst/>
          </a:prstGeom>
          <a:ln>
            <a:solidFill>
              <a:schemeClr val="bg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a:t>
            </a:r>
            <a:endParaRPr lang="en-US" dirty="0"/>
          </a:p>
        </p:txBody>
      </p:sp>
      <p:sp>
        <p:nvSpPr>
          <p:cNvPr id="68" name="Rectangle 67"/>
          <p:cNvSpPr/>
          <p:nvPr/>
        </p:nvSpPr>
        <p:spPr>
          <a:xfrm>
            <a:off x="7027401" y="5281979"/>
            <a:ext cx="552432" cy="22348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S</a:t>
            </a:r>
            <a:endParaRPr lang="en-US" dirty="0"/>
          </a:p>
        </p:txBody>
      </p:sp>
      <p:sp>
        <p:nvSpPr>
          <p:cNvPr id="69" name="Rectangle 68"/>
          <p:cNvSpPr/>
          <p:nvPr/>
        </p:nvSpPr>
        <p:spPr>
          <a:xfrm>
            <a:off x="7015209" y="5521247"/>
            <a:ext cx="552432" cy="223482"/>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a:t>
            </a:r>
            <a:endParaRPr lang="en-US" dirty="0"/>
          </a:p>
        </p:txBody>
      </p:sp>
      <p:sp>
        <p:nvSpPr>
          <p:cNvPr id="112" name="Rectangle 111"/>
          <p:cNvSpPr/>
          <p:nvPr/>
        </p:nvSpPr>
        <p:spPr>
          <a:xfrm>
            <a:off x="7015209" y="5772707"/>
            <a:ext cx="552432" cy="22348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S</a:t>
            </a:r>
            <a:endParaRPr lang="en-US" dirty="0"/>
          </a:p>
        </p:txBody>
      </p:sp>
      <p:sp>
        <p:nvSpPr>
          <p:cNvPr id="77" name="Rectangle 76"/>
          <p:cNvSpPr/>
          <p:nvPr/>
        </p:nvSpPr>
        <p:spPr>
          <a:xfrm>
            <a:off x="4468679" y="4356479"/>
            <a:ext cx="864676" cy="17133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8" name="Rounded Rectangle 77"/>
          <p:cNvSpPr/>
          <p:nvPr/>
        </p:nvSpPr>
        <p:spPr>
          <a:xfrm>
            <a:off x="4468679" y="4356479"/>
            <a:ext cx="864676" cy="442936"/>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Data Node 102</a:t>
            </a:r>
            <a:endParaRPr lang="en-US" sz="1000" dirty="0"/>
          </a:p>
        </p:txBody>
      </p:sp>
      <p:sp>
        <p:nvSpPr>
          <p:cNvPr id="80" name="Rectangle 79"/>
          <p:cNvSpPr/>
          <p:nvPr/>
        </p:nvSpPr>
        <p:spPr>
          <a:xfrm>
            <a:off x="4620297" y="4803443"/>
            <a:ext cx="552432" cy="2234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a:t>
            </a:r>
            <a:endParaRPr lang="en-US" dirty="0"/>
          </a:p>
        </p:txBody>
      </p:sp>
      <p:sp>
        <p:nvSpPr>
          <p:cNvPr id="81" name="Rectangle 80"/>
          <p:cNvSpPr/>
          <p:nvPr/>
        </p:nvSpPr>
        <p:spPr>
          <a:xfrm>
            <a:off x="4620297" y="5045759"/>
            <a:ext cx="552432" cy="22348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a:t>
            </a:r>
            <a:endParaRPr lang="en-US" dirty="0"/>
          </a:p>
        </p:txBody>
      </p:sp>
      <p:sp>
        <p:nvSpPr>
          <p:cNvPr id="82" name="Rectangle 81"/>
          <p:cNvSpPr/>
          <p:nvPr/>
        </p:nvSpPr>
        <p:spPr>
          <a:xfrm>
            <a:off x="4608105" y="5286551"/>
            <a:ext cx="552432" cy="223482"/>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a:t>
            </a:r>
            <a:endParaRPr lang="en-US" dirty="0"/>
          </a:p>
        </p:txBody>
      </p:sp>
      <p:sp>
        <p:nvSpPr>
          <p:cNvPr id="100" name="Rectangle 99"/>
          <p:cNvSpPr/>
          <p:nvPr/>
        </p:nvSpPr>
        <p:spPr>
          <a:xfrm>
            <a:off x="4620297" y="5531915"/>
            <a:ext cx="552432" cy="22348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t>
            </a:r>
            <a:endParaRPr lang="en-US" dirty="0"/>
          </a:p>
        </p:txBody>
      </p:sp>
      <p:sp>
        <p:nvSpPr>
          <p:cNvPr id="113" name="Rectangle 112"/>
          <p:cNvSpPr/>
          <p:nvPr/>
        </p:nvSpPr>
        <p:spPr>
          <a:xfrm>
            <a:off x="4620297" y="5772707"/>
            <a:ext cx="552432" cy="22348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S</a:t>
            </a:r>
            <a:endParaRPr lang="en-US" dirty="0"/>
          </a:p>
        </p:txBody>
      </p:sp>
      <p:sp>
        <p:nvSpPr>
          <p:cNvPr id="56" name="Rectangle 55"/>
          <p:cNvSpPr/>
          <p:nvPr/>
        </p:nvSpPr>
        <p:spPr>
          <a:xfrm>
            <a:off x="7993897" y="4356479"/>
            <a:ext cx="864676" cy="17133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7" name="Rounded Rectangle 56"/>
          <p:cNvSpPr/>
          <p:nvPr/>
        </p:nvSpPr>
        <p:spPr>
          <a:xfrm>
            <a:off x="7993897" y="4356479"/>
            <a:ext cx="864676" cy="442936"/>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Data Node 105</a:t>
            </a:r>
            <a:endParaRPr lang="en-US" sz="1000" dirty="0"/>
          </a:p>
        </p:txBody>
      </p:sp>
      <p:sp>
        <p:nvSpPr>
          <p:cNvPr id="59" name="Rectangle 58"/>
          <p:cNvSpPr/>
          <p:nvPr/>
        </p:nvSpPr>
        <p:spPr>
          <a:xfrm>
            <a:off x="8135310" y="4803443"/>
            <a:ext cx="552432" cy="22348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P</a:t>
            </a:r>
            <a:endParaRPr lang="en-US" dirty="0"/>
          </a:p>
        </p:txBody>
      </p:sp>
      <p:sp>
        <p:nvSpPr>
          <p:cNvPr id="60" name="Rectangle 59"/>
          <p:cNvSpPr/>
          <p:nvPr/>
        </p:nvSpPr>
        <p:spPr>
          <a:xfrm>
            <a:off x="8135310" y="5030519"/>
            <a:ext cx="552432" cy="223482"/>
          </a:xfrm>
          <a:prstGeom prst="rect">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a:t>
            </a:r>
            <a:endParaRPr lang="en-US" dirty="0"/>
          </a:p>
        </p:txBody>
      </p:sp>
      <p:sp>
        <p:nvSpPr>
          <p:cNvPr id="61" name="Rectangle 60"/>
          <p:cNvSpPr/>
          <p:nvPr/>
        </p:nvSpPr>
        <p:spPr>
          <a:xfrm>
            <a:off x="8135310" y="5257595"/>
            <a:ext cx="552432" cy="2234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a:t>
            </a:r>
            <a:endParaRPr lang="en-US" dirty="0"/>
          </a:p>
        </p:txBody>
      </p:sp>
      <p:sp>
        <p:nvSpPr>
          <p:cNvPr id="62" name="Rectangle 61"/>
          <p:cNvSpPr/>
          <p:nvPr/>
        </p:nvSpPr>
        <p:spPr>
          <a:xfrm>
            <a:off x="8135310" y="5484671"/>
            <a:ext cx="552432" cy="22348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a:t>
            </a:r>
            <a:endParaRPr lang="en-US" dirty="0"/>
          </a:p>
        </p:txBody>
      </p:sp>
      <p:sp>
        <p:nvSpPr>
          <p:cNvPr id="114" name="Rectangle 113"/>
          <p:cNvSpPr/>
          <p:nvPr/>
        </p:nvSpPr>
        <p:spPr>
          <a:xfrm>
            <a:off x="8135310" y="5711747"/>
            <a:ext cx="552432" cy="22348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S</a:t>
            </a:r>
            <a:endParaRPr lang="en-US" dirty="0"/>
          </a:p>
        </p:txBody>
      </p:sp>
      <p:sp>
        <p:nvSpPr>
          <p:cNvPr id="83" name="Rectangle 82"/>
          <p:cNvSpPr/>
          <p:nvPr/>
        </p:nvSpPr>
        <p:spPr>
          <a:xfrm>
            <a:off x="3271434" y="4356479"/>
            <a:ext cx="864676" cy="17133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4" name="Rounded Rectangle 83"/>
          <p:cNvSpPr/>
          <p:nvPr/>
        </p:nvSpPr>
        <p:spPr>
          <a:xfrm>
            <a:off x="3271434" y="4356479"/>
            <a:ext cx="864676" cy="442936"/>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Data Node 101</a:t>
            </a:r>
            <a:endParaRPr lang="en-US" sz="1000" dirty="0"/>
          </a:p>
        </p:txBody>
      </p:sp>
      <p:sp>
        <p:nvSpPr>
          <p:cNvPr id="86" name="Rectangle 85"/>
          <p:cNvSpPr/>
          <p:nvPr/>
        </p:nvSpPr>
        <p:spPr>
          <a:xfrm>
            <a:off x="3419225" y="4803443"/>
            <a:ext cx="552432" cy="223482"/>
          </a:xfrm>
          <a:prstGeom prst="rect">
            <a:avLst/>
          </a:prstGeom>
          <a:solidFill>
            <a:schemeClr val="tx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P</a:t>
            </a:r>
            <a:endParaRPr lang="en-US" dirty="0"/>
          </a:p>
        </p:txBody>
      </p:sp>
      <p:sp>
        <p:nvSpPr>
          <p:cNvPr id="87" name="Rectangle 86"/>
          <p:cNvSpPr/>
          <p:nvPr/>
        </p:nvSpPr>
        <p:spPr>
          <a:xfrm>
            <a:off x="3419225" y="5035580"/>
            <a:ext cx="552432" cy="2234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S</a:t>
            </a:r>
            <a:endParaRPr lang="en-US" dirty="0"/>
          </a:p>
        </p:txBody>
      </p:sp>
      <p:sp>
        <p:nvSpPr>
          <p:cNvPr id="88" name="Rectangle 87"/>
          <p:cNvSpPr/>
          <p:nvPr/>
        </p:nvSpPr>
        <p:spPr>
          <a:xfrm>
            <a:off x="3419225" y="5267717"/>
            <a:ext cx="552432" cy="22348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a:t>
            </a:r>
            <a:endParaRPr lang="en-US" dirty="0"/>
          </a:p>
        </p:txBody>
      </p:sp>
      <p:sp>
        <p:nvSpPr>
          <p:cNvPr id="109" name="Rectangle 108"/>
          <p:cNvSpPr/>
          <p:nvPr/>
        </p:nvSpPr>
        <p:spPr>
          <a:xfrm>
            <a:off x="3419225" y="5499854"/>
            <a:ext cx="552432" cy="223482"/>
          </a:xfrm>
          <a:prstGeom prst="rect">
            <a:avLst/>
          </a:prstGeom>
          <a:ln>
            <a:solidFill>
              <a:schemeClr val="bg2">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a:t>
            </a:r>
            <a:endParaRPr lang="en-US" dirty="0"/>
          </a:p>
        </p:txBody>
      </p:sp>
      <p:sp>
        <p:nvSpPr>
          <p:cNvPr id="116" name="Rectangle 115"/>
          <p:cNvSpPr/>
          <p:nvPr/>
        </p:nvSpPr>
        <p:spPr>
          <a:xfrm>
            <a:off x="3419225" y="5731991"/>
            <a:ext cx="552432" cy="223482"/>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a:t>
            </a:r>
            <a:endParaRPr lang="en-US" dirty="0"/>
          </a:p>
        </p:txBody>
      </p:sp>
      <p:cxnSp>
        <p:nvCxnSpPr>
          <p:cNvPr id="19" name="Straight Arrow Connector 18"/>
          <p:cNvCxnSpPr/>
          <p:nvPr/>
        </p:nvCxnSpPr>
        <p:spPr>
          <a:xfrm rot="10800000" flipV="1">
            <a:off x="3967979" y="4915184"/>
            <a:ext cx="644812" cy="22348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165222" y="4915184"/>
            <a:ext cx="644812" cy="67044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1858813" y="3052834"/>
            <a:ext cx="2753978" cy="1862351"/>
          </a:xfrm>
          <a:prstGeom prst="straightConnector1">
            <a:avLst/>
          </a:prstGeom>
          <a:ln w="19050">
            <a:solidFill>
              <a:srgbClr val="00B050"/>
            </a:solidFill>
            <a:tailEnd type="arrow"/>
          </a:ln>
        </p:spPr>
        <p:style>
          <a:lnRef idx="1">
            <a:schemeClr val="accent4"/>
          </a:lnRef>
          <a:fillRef idx="2">
            <a:schemeClr val="accent4"/>
          </a:fillRef>
          <a:effectRef idx="1">
            <a:schemeClr val="accent4"/>
          </a:effectRef>
          <a:fontRef idx="minor">
            <a:schemeClr val="dk1"/>
          </a:fontRef>
        </p:style>
      </p:cxnSp>
      <p:cxnSp>
        <p:nvCxnSpPr>
          <p:cNvPr id="22" name="Straight Arrow Connector 21"/>
          <p:cNvCxnSpPr/>
          <p:nvPr/>
        </p:nvCxnSpPr>
        <p:spPr>
          <a:xfrm rot="10800000" flipV="1">
            <a:off x="6362467" y="4915184"/>
            <a:ext cx="1775543" cy="44696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68" idx="3"/>
          </p:cNvCxnSpPr>
          <p:nvPr/>
        </p:nvCxnSpPr>
        <p:spPr>
          <a:xfrm rot="10800000" flipV="1">
            <a:off x="7579833" y="4902992"/>
            <a:ext cx="558178" cy="49072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690441" y="4915184"/>
            <a:ext cx="301159" cy="11174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a:stCxn id="73" idx="1"/>
            <a:endCxn id="113" idx="3"/>
          </p:cNvCxnSpPr>
          <p:nvPr/>
        </p:nvCxnSpPr>
        <p:spPr>
          <a:xfrm rot="10800000" flipV="1">
            <a:off x="5172730" y="4915184"/>
            <a:ext cx="631209" cy="96926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a:endCxn id="112" idx="1"/>
          </p:cNvCxnSpPr>
          <p:nvPr/>
        </p:nvCxnSpPr>
        <p:spPr>
          <a:xfrm rot="16200000" flipH="1">
            <a:off x="6179796" y="5049035"/>
            <a:ext cx="995456" cy="67536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a:endCxn id="114" idx="1"/>
          </p:cNvCxnSpPr>
          <p:nvPr/>
        </p:nvCxnSpPr>
        <p:spPr>
          <a:xfrm>
            <a:off x="6364224" y="4913376"/>
            <a:ext cx="1771086" cy="91011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9" name="Rounded Rectangle 88"/>
          <p:cNvSpPr/>
          <p:nvPr/>
        </p:nvSpPr>
        <p:spPr>
          <a:xfrm>
            <a:off x="6900672" y="2427733"/>
            <a:ext cx="890016" cy="3398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smtClean="0"/>
              <a:t>Load Balancer</a:t>
            </a:r>
            <a:endParaRPr lang="en-US" sz="900" dirty="0"/>
          </a:p>
        </p:txBody>
      </p:sp>
      <p:sp>
        <p:nvSpPr>
          <p:cNvPr id="92" name="Rounded Rectangle 91"/>
          <p:cNvSpPr/>
          <p:nvPr/>
        </p:nvSpPr>
        <p:spPr>
          <a:xfrm>
            <a:off x="5748528" y="2427733"/>
            <a:ext cx="932688" cy="3398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smtClean="0"/>
              <a:t>Partition Management</a:t>
            </a:r>
            <a:endParaRPr lang="en-US" sz="900"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Model And ACE Concepts</a:t>
            </a:r>
            <a:endParaRPr lang="en-US" dirty="0"/>
          </a:p>
        </p:txBody>
      </p:sp>
      <p:sp>
        <p:nvSpPr>
          <p:cNvPr id="3" name="Text Placeholder 2"/>
          <p:cNvSpPr>
            <a:spLocks noGrp="1"/>
          </p:cNvSpPr>
          <p:nvPr>
            <p:ph type="body" idx="4294967295"/>
          </p:nvPr>
        </p:nvSpPr>
        <p:spPr>
          <a:xfrm>
            <a:off x="730250" y="2778125"/>
            <a:ext cx="2332038" cy="2378075"/>
          </a:xfrm>
        </p:spPr>
        <p:txBody>
          <a:bodyPr/>
          <a:lstStyle/>
          <a:p>
            <a:r>
              <a:rPr lang="en-US" sz="2000" dirty="0" smtClean="0"/>
              <a:t>Unit of</a:t>
            </a:r>
            <a:br>
              <a:rPr lang="en-US" sz="2000" dirty="0" smtClean="0"/>
            </a:br>
            <a:r>
              <a:rPr lang="en-US" sz="2000" dirty="0" smtClean="0"/>
              <a:t>geo-location and billing</a:t>
            </a:r>
          </a:p>
          <a:p>
            <a:r>
              <a:rPr lang="en-US" sz="2000" dirty="0" smtClean="0"/>
              <a:t>Tied to</a:t>
            </a:r>
            <a:br>
              <a:rPr lang="en-US" sz="2000" dirty="0" smtClean="0"/>
            </a:br>
            <a:r>
              <a:rPr lang="en-US" sz="2000" dirty="0" smtClean="0"/>
              <a:t>DNS name</a:t>
            </a:r>
            <a:endParaRPr lang="en-US" sz="2000" dirty="0"/>
          </a:p>
          <a:p>
            <a:r>
              <a:rPr lang="en-US" sz="2000" dirty="0" smtClean="0"/>
              <a:t>Collection</a:t>
            </a:r>
            <a:br>
              <a:rPr lang="en-US" sz="2000" dirty="0" smtClean="0"/>
            </a:br>
            <a:r>
              <a:rPr lang="en-US" sz="2000" dirty="0" smtClean="0"/>
              <a:t>of Containers</a:t>
            </a:r>
          </a:p>
        </p:txBody>
      </p:sp>
      <p:sp>
        <p:nvSpPr>
          <p:cNvPr id="5" name="Rounded Rectangle 4"/>
          <p:cNvSpPr/>
          <p:nvPr/>
        </p:nvSpPr>
        <p:spPr bwMode="auto">
          <a:xfrm>
            <a:off x="730250" y="1600201"/>
            <a:ext cx="2324781" cy="99227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gradFill>
                  <a:gsLst>
                    <a:gs pos="0">
                      <a:schemeClr val="accent3"/>
                    </a:gs>
                    <a:gs pos="86000">
                      <a:schemeClr val="accent3"/>
                    </a:gs>
                  </a:gsLst>
                  <a:lin ang="5400000" scaled="0"/>
                </a:gradFill>
                <a:effectLst>
                  <a:outerShdw blurRad="38100" dist="38100" dir="2700000" algn="tl">
                    <a:srgbClr val="000000">
                      <a:alpha val="43137"/>
                    </a:srgbClr>
                  </a:outerShdw>
                </a:effectLst>
                <a:latin typeface="Calibri" pitchFamily="34" charset="0"/>
              </a:rPr>
              <a:t>A</a:t>
            </a:r>
            <a:r>
              <a:rPr lang="en-US" sz="28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Calibri" pitchFamily="34" charset="0"/>
              </a:rPr>
              <a:t>uthority</a:t>
            </a:r>
          </a:p>
        </p:txBody>
      </p:sp>
      <p:sp>
        <p:nvSpPr>
          <p:cNvPr id="7" name="Rounded Rectangle 6"/>
          <p:cNvSpPr/>
          <p:nvPr/>
        </p:nvSpPr>
        <p:spPr bwMode="auto">
          <a:xfrm>
            <a:off x="3404053" y="1600201"/>
            <a:ext cx="2324781" cy="99227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gradFill>
                  <a:gsLst>
                    <a:gs pos="0">
                      <a:schemeClr val="accent3"/>
                    </a:gs>
                    <a:gs pos="86000">
                      <a:schemeClr val="accent3"/>
                    </a:gs>
                  </a:gsLst>
                  <a:lin ang="5400000" scaled="0"/>
                </a:gradFill>
                <a:effectLst>
                  <a:outerShdw blurRad="38100" dist="38100" dir="2700000" algn="tl">
                    <a:srgbClr val="000000">
                      <a:alpha val="43137"/>
                    </a:srgbClr>
                  </a:outerShdw>
                </a:effectLst>
                <a:latin typeface="Calibri" pitchFamily="34" charset="0"/>
              </a:rPr>
              <a:t>C</a:t>
            </a:r>
            <a:r>
              <a:rPr lang="en-US" sz="28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Calibri" pitchFamily="34" charset="0"/>
              </a:rPr>
              <a:t>ontainer</a:t>
            </a:r>
          </a:p>
        </p:txBody>
      </p:sp>
      <p:sp>
        <p:nvSpPr>
          <p:cNvPr id="8" name="Rounded Rectangle 7"/>
          <p:cNvSpPr/>
          <p:nvPr/>
        </p:nvSpPr>
        <p:spPr bwMode="auto">
          <a:xfrm>
            <a:off x="6077857" y="1600201"/>
            <a:ext cx="2324781" cy="992274"/>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gradFill>
                  <a:gsLst>
                    <a:gs pos="0">
                      <a:schemeClr val="accent3"/>
                    </a:gs>
                    <a:gs pos="86000">
                      <a:schemeClr val="accent3"/>
                    </a:gs>
                  </a:gsLst>
                  <a:lin ang="5400000" scaled="0"/>
                </a:gradFill>
                <a:effectLst>
                  <a:outerShdw blurRad="38100" dist="38100" dir="2700000" algn="tl">
                    <a:srgbClr val="000000">
                      <a:alpha val="43137"/>
                    </a:srgbClr>
                  </a:outerShdw>
                </a:effectLst>
                <a:latin typeface="Calibri" pitchFamily="34" charset="0"/>
              </a:rPr>
              <a:t>E</a:t>
            </a:r>
            <a:r>
              <a:rPr lang="en-US" sz="2800"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Calibri" pitchFamily="34" charset="0"/>
              </a:rPr>
              <a:t>ntity</a:t>
            </a:r>
          </a:p>
        </p:txBody>
      </p:sp>
      <p:sp>
        <p:nvSpPr>
          <p:cNvPr id="12" name="Text Placeholder 2"/>
          <p:cNvSpPr txBox="1">
            <a:spLocks/>
          </p:cNvSpPr>
          <p:nvPr/>
        </p:nvSpPr>
        <p:spPr>
          <a:xfrm>
            <a:off x="3407863" y="2777542"/>
            <a:ext cx="2331449" cy="2166747"/>
          </a:xfrm>
          <a:prstGeom prst="rect">
            <a:avLst/>
          </a:prstGeom>
        </p:spPr>
        <p:txBody>
          <a:bodyPr vert="horz" wrap="square" lIns="0" tIns="0" rIns="0" bIns="0" rtlCol="0">
            <a:spAutoFit/>
          </a:bodyPr>
          <a:lstStyle/>
          <a:p>
            <a:pPr marL="342900" lvl="0" indent="-342900" eaLnBrk="0" hangingPunct="0">
              <a:lnSpc>
                <a:spcPct val="78000"/>
              </a:lnSpc>
              <a:spcBef>
                <a:spcPct val="20000"/>
              </a:spcBef>
              <a:buClr>
                <a:schemeClr val="accent1"/>
              </a:buClr>
              <a:buSzPct val="80000"/>
              <a:buFont typeface="Arial" pitchFamily="34" charset="0"/>
              <a:buChar char="•"/>
            </a:pPr>
            <a:r>
              <a:rPr lang="en-US" sz="2000" dirty="0" smtClean="0">
                <a:solidFill>
                  <a:schemeClr val="bg1"/>
                </a:solidFill>
                <a:latin typeface="+mn-lt"/>
              </a:rPr>
              <a:t>Unit of Consistency</a:t>
            </a:r>
          </a:p>
          <a:p>
            <a:pPr marL="342900" lvl="0" indent="-342900" eaLnBrk="0" hangingPunct="0">
              <a:lnSpc>
                <a:spcPct val="78000"/>
              </a:lnSpc>
              <a:spcBef>
                <a:spcPct val="20000"/>
              </a:spcBef>
              <a:buClr>
                <a:schemeClr val="accent1"/>
              </a:buClr>
              <a:buSzPct val="80000"/>
              <a:buFont typeface="Arial" pitchFamily="34" charset="0"/>
              <a:buChar char="•"/>
            </a:pPr>
            <a:endParaRPr lang="en-US" sz="2000" dirty="0" smtClean="0">
              <a:solidFill>
                <a:schemeClr val="bg1"/>
              </a:solidFill>
              <a:latin typeface="+mn-lt"/>
            </a:endParaRPr>
          </a:p>
          <a:p>
            <a:pPr marL="342900" lvl="0" indent="-342900" eaLnBrk="0" hangingPunct="0">
              <a:lnSpc>
                <a:spcPct val="78000"/>
              </a:lnSpc>
              <a:spcBef>
                <a:spcPct val="20000"/>
              </a:spcBef>
              <a:buClr>
                <a:schemeClr val="accent1"/>
              </a:buClr>
              <a:buSzPct val="80000"/>
              <a:buFont typeface="Arial" pitchFamily="34" charset="0"/>
              <a:buChar char="•"/>
            </a:pPr>
            <a:r>
              <a:rPr lang="en-US" sz="2000" dirty="0" smtClean="0">
                <a:solidFill>
                  <a:schemeClr val="bg1"/>
                </a:solidFill>
                <a:latin typeface="+mn-lt"/>
              </a:rPr>
              <a:t>Scope for Query and Update</a:t>
            </a:r>
          </a:p>
          <a:p>
            <a:pPr marL="342900" lvl="0" indent="-342900" eaLnBrk="0" hangingPunct="0">
              <a:lnSpc>
                <a:spcPct val="78000"/>
              </a:lnSpc>
              <a:spcBef>
                <a:spcPct val="20000"/>
              </a:spcBef>
              <a:buClr>
                <a:schemeClr val="accent1"/>
              </a:buClr>
              <a:buSzPct val="80000"/>
              <a:buFont typeface="Arial" pitchFamily="34" charset="0"/>
              <a:buChar char="•"/>
            </a:pPr>
            <a:endParaRPr lang="en-US" sz="2000" dirty="0" smtClean="0">
              <a:solidFill>
                <a:schemeClr val="bg1"/>
              </a:solidFill>
              <a:latin typeface="+mn-lt"/>
            </a:endParaRPr>
          </a:p>
          <a:p>
            <a:pPr marL="342900" lvl="0" indent="-342900" eaLnBrk="0" hangingPunct="0">
              <a:lnSpc>
                <a:spcPct val="78000"/>
              </a:lnSpc>
              <a:spcBef>
                <a:spcPct val="20000"/>
              </a:spcBef>
              <a:buClr>
                <a:schemeClr val="accent1"/>
              </a:buClr>
              <a:buSzPct val="80000"/>
              <a:buFont typeface="Arial" pitchFamily="34" charset="0"/>
              <a:buChar char="•"/>
            </a:pPr>
            <a:r>
              <a:rPr lang="en-US" sz="2000" dirty="0" smtClean="0">
                <a:solidFill>
                  <a:schemeClr val="bg1"/>
                </a:solidFill>
                <a:latin typeface="+mn-lt"/>
              </a:rPr>
              <a:t>Collection</a:t>
            </a:r>
            <a:br>
              <a:rPr lang="en-US" sz="2000" dirty="0" smtClean="0">
                <a:solidFill>
                  <a:schemeClr val="bg1"/>
                </a:solidFill>
                <a:latin typeface="+mn-lt"/>
              </a:rPr>
            </a:br>
            <a:r>
              <a:rPr lang="en-US" sz="2000" dirty="0" smtClean="0">
                <a:solidFill>
                  <a:schemeClr val="bg1"/>
                </a:solidFill>
                <a:latin typeface="+mn-lt"/>
              </a:rPr>
              <a:t>of Entities</a:t>
            </a:r>
          </a:p>
        </p:txBody>
      </p:sp>
      <p:sp>
        <p:nvSpPr>
          <p:cNvPr id="13" name="Text Placeholder 2"/>
          <p:cNvSpPr txBox="1">
            <a:spLocks/>
          </p:cNvSpPr>
          <p:nvPr/>
        </p:nvSpPr>
        <p:spPr>
          <a:xfrm>
            <a:off x="6071189" y="2777542"/>
            <a:ext cx="2331449" cy="2166747"/>
          </a:xfrm>
          <a:prstGeom prst="rect">
            <a:avLst/>
          </a:prstGeom>
        </p:spPr>
        <p:txBody>
          <a:bodyPr vert="horz" wrap="square" lIns="0" tIns="0" rIns="0" bIns="0" rtlCol="0">
            <a:spAutoFit/>
          </a:bodyPr>
          <a:lstStyle/>
          <a:p>
            <a:pPr marL="342900" indent="-342900" eaLnBrk="0" hangingPunct="0">
              <a:lnSpc>
                <a:spcPct val="78000"/>
              </a:lnSpc>
              <a:spcBef>
                <a:spcPct val="20000"/>
              </a:spcBef>
              <a:buClr>
                <a:schemeClr val="accent1"/>
              </a:buClr>
              <a:buSzPct val="80000"/>
              <a:buFont typeface="Arial" pitchFamily="34" charset="0"/>
              <a:buChar char="•"/>
            </a:pPr>
            <a:r>
              <a:rPr lang="en-US" sz="2000" dirty="0" smtClean="0">
                <a:solidFill>
                  <a:schemeClr val="bg1"/>
                </a:solidFill>
                <a:latin typeface="+mn-lt"/>
              </a:rPr>
              <a:t>Unit of Storage</a:t>
            </a:r>
          </a:p>
          <a:p>
            <a:pPr marL="342900" indent="-342900" eaLnBrk="0" hangingPunct="0">
              <a:lnSpc>
                <a:spcPct val="78000"/>
              </a:lnSpc>
              <a:spcBef>
                <a:spcPct val="20000"/>
              </a:spcBef>
              <a:buClr>
                <a:schemeClr val="accent1"/>
              </a:buClr>
              <a:buSzPct val="80000"/>
              <a:buFont typeface="Arial" pitchFamily="34" charset="0"/>
              <a:buChar char="•"/>
            </a:pPr>
            <a:endParaRPr lang="en-US" sz="2000" dirty="0" smtClean="0">
              <a:solidFill>
                <a:schemeClr val="bg1"/>
              </a:solidFill>
              <a:latin typeface="+mn-lt"/>
            </a:endParaRPr>
          </a:p>
          <a:p>
            <a:pPr marL="342900" indent="-342900" eaLnBrk="0" hangingPunct="0">
              <a:lnSpc>
                <a:spcPct val="78000"/>
              </a:lnSpc>
              <a:spcBef>
                <a:spcPct val="20000"/>
              </a:spcBef>
              <a:buClr>
                <a:schemeClr val="accent1"/>
              </a:buClr>
              <a:buSzPct val="80000"/>
              <a:buFont typeface="Arial" pitchFamily="34" charset="0"/>
              <a:buChar char="•"/>
            </a:pPr>
            <a:r>
              <a:rPr lang="en-US" sz="2000" dirty="0" smtClean="0">
                <a:solidFill>
                  <a:schemeClr val="bg1"/>
                </a:solidFill>
                <a:latin typeface="+mn-lt"/>
              </a:rPr>
              <a:t>Property Bag</a:t>
            </a:r>
            <a:br>
              <a:rPr lang="en-US" sz="2000" dirty="0" smtClean="0">
                <a:solidFill>
                  <a:schemeClr val="bg1"/>
                </a:solidFill>
                <a:latin typeface="+mn-lt"/>
              </a:rPr>
            </a:br>
            <a:r>
              <a:rPr lang="en-US" sz="2000" dirty="0" smtClean="0">
                <a:solidFill>
                  <a:schemeClr val="bg1"/>
                </a:solidFill>
                <a:latin typeface="+mn-lt"/>
              </a:rPr>
              <a:t>of Name/</a:t>
            </a:r>
            <a:br>
              <a:rPr lang="en-US" sz="2000" dirty="0" smtClean="0">
                <a:solidFill>
                  <a:schemeClr val="bg1"/>
                </a:solidFill>
                <a:latin typeface="+mn-lt"/>
              </a:rPr>
            </a:br>
            <a:r>
              <a:rPr lang="en-US" sz="2000" dirty="0" smtClean="0">
                <a:solidFill>
                  <a:schemeClr val="bg1"/>
                </a:solidFill>
                <a:latin typeface="+mn-lt"/>
              </a:rPr>
              <a:t>Value pairs</a:t>
            </a:r>
          </a:p>
          <a:p>
            <a:pPr marL="342900" indent="-342900" eaLnBrk="0" hangingPunct="0">
              <a:lnSpc>
                <a:spcPct val="78000"/>
              </a:lnSpc>
              <a:spcBef>
                <a:spcPct val="20000"/>
              </a:spcBef>
              <a:buClr>
                <a:schemeClr val="accent1"/>
              </a:buClr>
              <a:buSzPct val="80000"/>
              <a:buFont typeface="Arial" pitchFamily="34" charset="0"/>
              <a:buChar char="•"/>
            </a:pPr>
            <a:endParaRPr lang="en-US" sz="2000" dirty="0" smtClean="0">
              <a:solidFill>
                <a:schemeClr val="bg1"/>
              </a:solidFill>
              <a:latin typeface="+mn-lt"/>
            </a:endParaRPr>
          </a:p>
          <a:p>
            <a:pPr marL="342900" indent="-342900" eaLnBrk="0" hangingPunct="0">
              <a:lnSpc>
                <a:spcPct val="78000"/>
              </a:lnSpc>
              <a:spcBef>
                <a:spcPct val="20000"/>
              </a:spcBef>
              <a:buClr>
                <a:schemeClr val="accent1"/>
              </a:buClr>
              <a:buSzPct val="80000"/>
              <a:buFont typeface="Arial" pitchFamily="34" charset="0"/>
              <a:buChar char="•"/>
            </a:pPr>
            <a:r>
              <a:rPr lang="en-US" sz="2000" dirty="0" smtClean="0">
                <a:solidFill>
                  <a:schemeClr val="bg1"/>
                </a:solidFill>
                <a:latin typeface="+mn-lt"/>
              </a:rPr>
              <a:t>No Schema Required</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Demo</a:t>
            </a:r>
            <a:endParaRPr lang="fr-FR" dirty="0"/>
          </a:p>
        </p:txBody>
      </p:sp>
      <p:sp>
        <p:nvSpPr>
          <p:cNvPr id="3" name="Espace réservé du contenu 2"/>
          <p:cNvSpPr>
            <a:spLocks noGrp="1"/>
          </p:cNvSpPr>
          <p:nvPr>
            <p:ph idx="1"/>
          </p:nvPr>
        </p:nvSpPr>
        <p:spPr/>
        <p:txBody>
          <a:bodyPr/>
          <a:lstStyle/>
          <a:p>
            <a:r>
              <a:rPr lang="fr-FR" dirty="0" err="1" smtClean="0"/>
              <a:t>Creating</a:t>
            </a:r>
            <a:r>
              <a:rPr lang="fr-FR" dirty="0" smtClean="0"/>
              <a:t> an </a:t>
            </a:r>
            <a:r>
              <a:rPr lang="fr-FR" dirty="0" err="1" smtClean="0"/>
              <a:t>entity</a:t>
            </a:r>
            <a:endParaRPr lang="fr-FR" dirty="0" smtClean="0"/>
          </a:p>
          <a:p>
            <a:endParaRPr lang="fr-FR" dirty="0" smtClean="0"/>
          </a:p>
          <a:p>
            <a:r>
              <a:rPr lang="fr-FR" dirty="0" err="1" smtClean="0"/>
              <a:t>Querying</a:t>
            </a:r>
            <a:r>
              <a:rPr lang="fr-FR" dirty="0" smtClean="0"/>
              <a:t> </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Data is already “cloudy”</a:t>
            </a:r>
            <a:endParaRPr lang="fr-FR" dirty="0"/>
          </a:p>
        </p:txBody>
      </p:sp>
      <p:sp>
        <p:nvSpPr>
          <p:cNvPr id="3" name="Espace réservé du contenu 2"/>
          <p:cNvSpPr>
            <a:spLocks noGrp="1"/>
          </p:cNvSpPr>
          <p:nvPr>
            <p:ph idx="1"/>
          </p:nvPr>
        </p:nvSpPr>
        <p:spPr/>
        <p:txBody>
          <a:bodyPr/>
          <a:lstStyle/>
          <a:p>
            <a:r>
              <a:rPr lang="fr-FR" dirty="0" smtClean="0"/>
              <a:t>It has been for a long time : </a:t>
            </a:r>
            <a:r>
              <a:rPr lang="fr-FR" dirty="0" err="1" smtClean="0"/>
              <a:t>think</a:t>
            </a:r>
            <a:r>
              <a:rPr lang="fr-FR" dirty="0" smtClean="0"/>
              <a:t> about Outlook and </a:t>
            </a:r>
            <a:r>
              <a:rPr lang="fr-FR" dirty="0" err="1" smtClean="0"/>
              <a:t>its</a:t>
            </a:r>
            <a:r>
              <a:rPr lang="fr-FR" dirty="0" smtClean="0"/>
              <a:t> </a:t>
            </a:r>
            <a:r>
              <a:rPr lang="fr-FR" dirty="0" err="1" smtClean="0"/>
              <a:t>connection</a:t>
            </a:r>
            <a:r>
              <a:rPr lang="fr-FR" dirty="0" smtClean="0"/>
              <a:t> </a:t>
            </a:r>
            <a:r>
              <a:rPr lang="fr-FR" dirty="0" err="1" smtClean="0"/>
              <a:t>with</a:t>
            </a:r>
            <a:r>
              <a:rPr lang="fr-FR" dirty="0" smtClean="0"/>
              <a:t> the </a:t>
            </a:r>
            <a:r>
              <a:rPr lang="fr-FR" dirty="0" err="1" smtClean="0"/>
              <a:t>enterprise</a:t>
            </a:r>
            <a:r>
              <a:rPr lang="fr-FR" dirty="0" smtClean="0"/>
              <a:t> location (OWA / </a:t>
            </a:r>
            <a:r>
              <a:rPr lang="fr-FR" dirty="0" err="1" smtClean="0"/>
              <a:t>Disconnected</a:t>
            </a:r>
            <a:r>
              <a:rPr lang="fr-FR" dirty="0" smtClean="0"/>
              <a:t> use)</a:t>
            </a:r>
          </a:p>
          <a:p>
            <a:r>
              <a:rPr lang="fr-FR" dirty="0" smtClean="0"/>
              <a:t>It </a:t>
            </a:r>
            <a:r>
              <a:rPr lang="fr-FR" dirty="0" err="1" smtClean="0"/>
              <a:t>is</a:t>
            </a:r>
            <a:r>
              <a:rPr lang="fr-FR" dirty="0" smtClean="0"/>
              <a:t> for a large </a:t>
            </a:r>
            <a:r>
              <a:rPr lang="fr-FR" dirty="0" err="1" smtClean="0"/>
              <a:t>variety</a:t>
            </a:r>
            <a:r>
              <a:rPr lang="fr-FR" dirty="0" smtClean="0"/>
              <a:t> or data. Do </a:t>
            </a:r>
            <a:r>
              <a:rPr lang="fr-FR" dirty="0" err="1" smtClean="0"/>
              <a:t>you</a:t>
            </a:r>
            <a:r>
              <a:rPr lang="fr-FR" dirty="0" smtClean="0"/>
              <a:t> know how </a:t>
            </a:r>
            <a:r>
              <a:rPr lang="fr-FR" dirty="0" err="1" smtClean="0"/>
              <a:t>we</a:t>
            </a:r>
            <a:r>
              <a:rPr lang="fr-FR" dirty="0" smtClean="0"/>
              <a:t> </a:t>
            </a:r>
            <a:r>
              <a:rPr lang="fr-FR" dirty="0" err="1" smtClean="0"/>
              <a:t>prepared</a:t>
            </a:r>
            <a:r>
              <a:rPr lang="fr-FR" dirty="0" smtClean="0"/>
              <a:t> </a:t>
            </a:r>
            <a:r>
              <a:rPr lang="fr-FR" dirty="0" err="1" smtClean="0"/>
              <a:t>this</a:t>
            </a:r>
            <a:r>
              <a:rPr lang="fr-FR" dirty="0" smtClean="0"/>
              <a:t> </a:t>
            </a:r>
            <a:r>
              <a:rPr lang="fr-FR" dirty="0" err="1" smtClean="0"/>
              <a:t>event</a:t>
            </a:r>
            <a:r>
              <a:rPr lang="fr-FR" dirty="0" smtClean="0"/>
              <a:t> ? </a:t>
            </a:r>
          </a:p>
          <a:p>
            <a:endParaRPr lang="fr-FR" dirty="0" smtClean="0"/>
          </a:p>
          <a:p>
            <a:r>
              <a:rPr lang="fr-FR" dirty="0" smtClean="0"/>
              <a:t>Outlook has </a:t>
            </a:r>
            <a:r>
              <a:rPr lang="fr-FR" dirty="0" err="1" smtClean="0"/>
              <a:t>its</a:t>
            </a:r>
            <a:r>
              <a:rPr lang="fr-FR" dirty="0" smtClean="0"/>
              <a:t> </a:t>
            </a:r>
            <a:r>
              <a:rPr lang="fr-FR" dirty="0" err="1" smtClean="0"/>
              <a:t>rules</a:t>
            </a:r>
            <a:r>
              <a:rPr lang="fr-FR" dirty="0" smtClean="0"/>
              <a:t>, </a:t>
            </a:r>
            <a:r>
              <a:rPr lang="fr-FR" dirty="0" err="1" smtClean="0"/>
              <a:t>policies</a:t>
            </a:r>
            <a:r>
              <a:rPr lang="fr-FR" dirty="0" smtClean="0"/>
              <a:t>, administrations </a:t>
            </a:r>
            <a:r>
              <a:rPr lang="fr-FR" dirty="0" err="1" smtClean="0"/>
              <a:t>tasks</a:t>
            </a:r>
            <a:r>
              <a:rPr lang="fr-FR" dirty="0" smtClean="0"/>
              <a:t>, and </a:t>
            </a:r>
            <a:r>
              <a:rPr lang="fr-FR" dirty="0" err="1" smtClean="0"/>
              <a:t>everything</a:t>
            </a:r>
            <a:r>
              <a:rPr lang="fr-FR" dirty="0" smtClean="0"/>
              <a:t>. Not </a:t>
            </a:r>
            <a:r>
              <a:rPr lang="fr-FR" dirty="0" err="1" smtClean="0"/>
              <a:t>so</a:t>
            </a:r>
            <a:r>
              <a:rPr lang="fr-FR" dirty="0" smtClean="0"/>
              <a:t> </a:t>
            </a:r>
            <a:r>
              <a:rPr lang="fr-FR" dirty="0" err="1" smtClean="0"/>
              <a:t>with</a:t>
            </a:r>
            <a:r>
              <a:rPr lang="fr-FR" dirty="0" smtClean="0"/>
              <a:t> Live </a:t>
            </a:r>
            <a:r>
              <a:rPr lang="fr-FR" dirty="0" err="1" smtClean="0"/>
              <a:t>Mesh</a:t>
            </a:r>
            <a:r>
              <a:rPr lang="fr-FR" dirty="0" smtClean="0"/>
              <a:t> ! This talk </a:t>
            </a:r>
            <a:r>
              <a:rPr lang="fr-FR" dirty="0" err="1" smtClean="0"/>
              <a:t>wants</a:t>
            </a:r>
            <a:r>
              <a:rPr lang="fr-FR" dirty="0" smtClean="0"/>
              <a:t> to </a:t>
            </a:r>
            <a:r>
              <a:rPr lang="fr-FR" dirty="0" err="1" smtClean="0"/>
              <a:t>give</a:t>
            </a:r>
            <a:r>
              <a:rPr lang="fr-FR" dirty="0" smtClean="0"/>
              <a:t> </a:t>
            </a:r>
            <a:r>
              <a:rPr lang="fr-FR" dirty="0" err="1" smtClean="0"/>
              <a:t>you</a:t>
            </a:r>
            <a:r>
              <a:rPr lang="fr-FR" dirty="0" smtClean="0"/>
              <a:t> an insight of the techniques and </a:t>
            </a:r>
            <a:r>
              <a:rPr lang="fr-FR" dirty="0" err="1" smtClean="0"/>
              <a:t>tools</a:t>
            </a:r>
            <a:r>
              <a:rPr lang="fr-FR" dirty="0" smtClean="0"/>
              <a:t> </a:t>
            </a:r>
            <a:r>
              <a:rPr lang="fr-FR" dirty="0" err="1" smtClean="0"/>
              <a:t>you’re</a:t>
            </a:r>
            <a:r>
              <a:rPr lang="fr-FR" dirty="0" smtClean="0"/>
              <a:t> about to face in </a:t>
            </a:r>
            <a:r>
              <a:rPr lang="fr-FR" dirty="0" err="1" smtClean="0"/>
              <a:t>your</a:t>
            </a:r>
            <a:r>
              <a:rPr lang="fr-FR" dirty="0" smtClean="0"/>
              <a:t> </a:t>
            </a:r>
            <a:r>
              <a:rPr lang="fr-FR" dirty="0" err="1" smtClean="0"/>
              <a:t>everyday</a:t>
            </a:r>
            <a:r>
              <a:rPr lang="fr-FR" dirty="0" smtClean="0"/>
              <a:t> life </a:t>
            </a:r>
            <a:r>
              <a:rPr lang="fr-FR" dirty="0" err="1" smtClean="0"/>
              <a:t>so</a:t>
            </a:r>
            <a:r>
              <a:rPr lang="fr-FR" dirty="0" smtClean="0"/>
              <a:t> </a:t>
            </a:r>
            <a:r>
              <a:rPr lang="fr-FR" dirty="0" err="1" smtClean="0"/>
              <a:t>that</a:t>
            </a:r>
            <a:r>
              <a:rPr lang="fr-FR" dirty="0" smtClean="0"/>
              <a:t> </a:t>
            </a:r>
            <a:r>
              <a:rPr lang="fr-FR" dirty="0" err="1" smtClean="0"/>
              <a:t>you</a:t>
            </a:r>
            <a:r>
              <a:rPr lang="fr-FR" dirty="0" smtClean="0"/>
              <a:t> are </a:t>
            </a:r>
            <a:r>
              <a:rPr lang="fr-FR" dirty="0" err="1" smtClean="0"/>
              <a:t>prepared</a:t>
            </a:r>
            <a:r>
              <a:rPr lang="fr-FR" dirty="0" smtClean="0"/>
              <a:t> :)</a:t>
            </a:r>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7350" y="152400"/>
            <a:ext cx="8369300" cy="997196"/>
          </a:xfrm>
        </p:spPr>
        <p:txBody>
          <a:bodyPr/>
          <a:lstStyle/>
          <a:p>
            <a:r>
              <a:rPr lang="en-US" dirty="0" smtClean="0"/>
              <a:t>SDS</a:t>
            </a:r>
            <a:br>
              <a:rPr lang="en-US" dirty="0" smtClean="0"/>
            </a:br>
            <a:r>
              <a:rPr lang="en-US" sz="3200" dirty="0" smtClean="0">
                <a:solidFill>
                  <a:schemeClr val="accent3"/>
                </a:solidFill>
              </a:rPr>
              <a:t>Query language</a:t>
            </a:r>
          </a:p>
        </p:txBody>
      </p:sp>
      <p:sp>
        <p:nvSpPr>
          <p:cNvPr id="3" name="Content Placeholder 2"/>
          <p:cNvSpPr>
            <a:spLocks noGrp="1"/>
          </p:cNvSpPr>
          <p:nvPr>
            <p:ph idx="1"/>
          </p:nvPr>
        </p:nvSpPr>
        <p:spPr>
          <a:xfrm>
            <a:off x="539750" y="1600200"/>
            <a:ext cx="8048625" cy="4940300"/>
          </a:xfrm>
        </p:spPr>
        <p:txBody>
          <a:bodyPr>
            <a:normAutofit fontScale="92500" lnSpcReduction="10000"/>
          </a:bodyPr>
          <a:lstStyle/>
          <a:p>
            <a:r>
              <a:rPr lang="en-US" sz="2400" dirty="0" smtClean="0"/>
              <a:t>Textual query language through web-service head, passed in as literal text string</a:t>
            </a:r>
          </a:p>
          <a:p>
            <a:r>
              <a:rPr lang="en-US" sz="2400" dirty="0" smtClean="0"/>
              <a:t>Language patterned after C# LINQ syntax</a:t>
            </a:r>
            <a:br>
              <a:rPr lang="en-US" sz="2400" dirty="0" smtClean="0"/>
            </a:br>
            <a:r>
              <a:rPr lang="en-US" sz="2400" dirty="0" smtClean="0"/>
              <a:t/>
            </a:r>
            <a:br>
              <a:rPr lang="en-US" sz="2400" dirty="0" smtClean="0"/>
            </a:br>
            <a:r>
              <a:rPr lang="en-US" sz="2000" dirty="0" smtClean="0">
                <a:latin typeface="Consolas" pitchFamily="49" charset="0"/>
              </a:rPr>
              <a:t>	</a:t>
            </a:r>
            <a:r>
              <a:rPr lang="en-US" sz="2000" dirty="0" smtClean="0">
                <a:gradFill>
                  <a:gsLst>
                    <a:gs pos="0">
                      <a:srgbClr val="00B0F0"/>
                    </a:gs>
                    <a:gs pos="86000">
                      <a:srgbClr val="00B0F0"/>
                    </a:gs>
                  </a:gsLst>
                  <a:lin ang="5400000" scaled="0"/>
                </a:gradFill>
                <a:latin typeface="Consolas" pitchFamily="49" charset="0"/>
              </a:rPr>
              <a:t>from</a:t>
            </a:r>
            <a:r>
              <a:rPr lang="en-US" sz="2000" dirty="0" smtClean="0">
                <a:latin typeface="Consolas" pitchFamily="49" charset="0"/>
              </a:rPr>
              <a:t> e </a:t>
            </a:r>
            <a:r>
              <a:rPr lang="en-US" sz="2000" dirty="0" smtClean="0">
                <a:gradFill>
                  <a:gsLst>
                    <a:gs pos="0">
                      <a:srgbClr val="00B0F0"/>
                    </a:gs>
                    <a:gs pos="86000">
                      <a:srgbClr val="00B0F0"/>
                    </a:gs>
                  </a:gsLst>
                  <a:lin ang="5400000" scaled="0"/>
                </a:gradFill>
                <a:latin typeface="Consolas" pitchFamily="49" charset="0"/>
              </a:rPr>
              <a:t>in</a:t>
            </a:r>
            <a:r>
              <a:rPr lang="en-US" sz="2000" dirty="0" smtClean="0">
                <a:latin typeface="Consolas" pitchFamily="49" charset="0"/>
              </a:rPr>
              <a:t> container		</a:t>
            </a:r>
            <a:r>
              <a:rPr lang="en-US" sz="2000" dirty="0" smtClean="0">
                <a:latin typeface="Consolas" pitchFamily="49" charset="0"/>
                <a:sym typeface="Wingdings" pitchFamily="2" charset="2"/>
              </a:rPr>
              <a:t> </a:t>
            </a:r>
            <a:r>
              <a:rPr lang="en-US" sz="2000" dirty="0" smtClean="0">
                <a:latin typeface="Consolas" pitchFamily="49" charset="0"/>
              </a:rPr>
              <a:t>	</a:t>
            </a:r>
            <a:br>
              <a:rPr lang="en-US" sz="2000" dirty="0" smtClean="0">
                <a:latin typeface="Consolas" pitchFamily="49" charset="0"/>
              </a:rPr>
            </a:br>
            <a:r>
              <a:rPr lang="en-US" sz="2000" dirty="0" smtClean="0">
                <a:latin typeface="Consolas" pitchFamily="49" charset="0"/>
              </a:rPr>
              <a:t>	</a:t>
            </a:r>
            <a:r>
              <a:rPr lang="en-US" sz="2000" dirty="0" smtClean="0">
                <a:gradFill>
                  <a:gsLst>
                    <a:gs pos="0">
                      <a:srgbClr val="00B0F0"/>
                    </a:gs>
                    <a:gs pos="86000">
                      <a:srgbClr val="00B0F0"/>
                    </a:gs>
                  </a:gsLst>
                  <a:lin ang="5400000" scaled="0"/>
                </a:gradFill>
                <a:latin typeface="Consolas" pitchFamily="49" charset="0"/>
              </a:rPr>
              <a:t>where</a:t>
            </a:r>
            <a:r>
              <a:rPr lang="en-US" sz="2000" dirty="0" smtClean="0">
                <a:latin typeface="Consolas" pitchFamily="49" charset="0"/>
              </a:rPr>
              <a:t>	</a:t>
            </a:r>
            <a:r>
              <a:rPr lang="en-US" sz="2000" dirty="0" err="1" smtClean="0">
                <a:latin typeface="Consolas" pitchFamily="49" charset="0"/>
              </a:rPr>
              <a:t>e.Kind</a:t>
            </a:r>
            <a:r>
              <a:rPr lang="en-US" sz="2000" dirty="0" smtClean="0">
                <a:latin typeface="Consolas" pitchFamily="49" charset="0"/>
              </a:rPr>
              <a:t> == </a:t>
            </a:r>
            <a:r>
              <a:rPr lang="en-US" sz="2000" dirty="0" smtClean="0">
                <a:gradFill>
                  <a:gsLst>
                    <a:gs pos="0">
                      <a:srgbClr val="FF0000"/>
                    </a:gs>
                    <a:gs pos="86000">
                      <a:srgbClr val="FF0000"/>
                    </a:gs>
                  </a:gsLst>
                  <a:lin ang="5400000" scaled="0"/>
                </a:gradFill>
                <a:latin typeface="Consolas" pitchFamily="49" charset="0"/>
              </a:rPr>
              <a:t>“</a:t>
            </a:r>
            <a:r>
              <a:rPr lang="en-US" sz="2000" dirty="0" err="1" smtClean="0">
                <a:gradFill>
                  <a:gsLst>
                    <a:gs pos="0">
                      <a:srgbClr val="FF0000"/>
                    </a:gs>
                    <a:gs pos="86000">
                      <a:srgbClr val="FF0000"/>
                    </a:gs>
                  </a:gsLst>
                  <a:lin ang="5400000" scaled="0"/>
                </a:gradFill>
                <a:latin typeface="Consolas" pitchFamily="49" charset="0"/>
              </a:rPr>
              <a:t>FunCar</a:t>
            </a:r>
            <a:r>
              <a:rPr lang="en-US" sz="2000" dirty="0" smtClean="0">
                <a:gradFill>
                  <a:gsLst>
                    <a:gs pos="0">
                      <a:srgbClr val="FF0000"/>
                    </a:gs>
                    <a:gs pos="86000">
                      <a:srgbClr val="FF0000"/>
                    </a:gs>
                  </a:gsLst>
                  <a:lin ang="5400000" scaled="0"/>
                </a:gradFill>
                <a:latin typeface="Consolas" pitchFamily="49" charset="0"/>
              </a:rPr>
              <a:t>”</a:t>
            </a:r>
            <a:r>
              <a:rPr lang="en-US" sz="2000" dirty="0" smtClean="0">
                <a:latin typeface="Consolas" pitchFamily="49" charset="0"/>
              </a:rPr>
              <a:t>	&amp;&amp; </a:t>
            </a:r>
            <a:br>
              <a:rPr lang="en-US" sz="2000" dirty="0" smtClean="0">
                <a:latin typeface="Consolas" pitchFamily="49" charset="0"/>
              </a:rPr>
            </a:br>
            <a:r>
              <a:rPr lang="en-US" sz="2000" dirty="0" smtClean="0">
                <a:latin typeface="Consolas" pitchFamily="49" charset="0"/>
              </a:rPr>
              <a:t> 		e[</a:t>
            </a:r>
            <a:r>
              <a:rPr lang="en-US" sz="2000" dirty="0" smtClean="0">
                <a:gradFill>
                  <a:gsLst>
                    <a:gs pos="0">
                      <a:srgbClr val="FF0000"/>
                    </a:gs>
                    <a:gs pos="86000">
                      <a:srgbClr val="FF0000"/>
                    </a:gs>
                  </a:gsLst>
                  <a:lin ang="5400000" scaled="0"/>
                </a:gradFill>
                <a:latin typeface="Consolas" pitchFamily="49" charset="0"/>
              </a:rPr>
              <a:t>“Zip”</a:t>
            </a:r>
            <a:r>
              <a:rPr lang="en-US" sz="2000" dirty="0" smtClean="0">
                <a:latin typeface="Consolas" pitchFamily="49" charset="0"/>
              </a:rPr>
              <a:t>] == 98053 		&amp;&amp; </a:t>
            </a:r>
            <a:br>
              <a:rPr lang="en-US" sz="2000" dirty="0" smtClean="0">
                <a:latin typeface="Consolas" pitchFamily="49" charset="0"/>
              </a:rPr>
            </a:br>
            <a:r>
              <a:rPr lang="en-US" sz="2000" dirty="0" smtClean="0">
                <a:latin typeface="Consolas" pitchFamily="49" charset="0"/>
              </a:rPr>
              <a:t> 	   	e[</a:t>
            </a:r>
            <a:r>
              <a:rPr lang="en-US" sz="2000" dirty="0" smtClean="0">
                <a:gradFill>
                  <a:gsLst>
                    <a:gs pos="0">
                      <a:srgbClr val="FF0000"/>
                    </a:gs>
                    <a:gs pos="86000">
                      <a:srgbClr val="FF0000"/>
                    </a:gs>
                  </a:gsLst>
                  <a:lin ang="5400000" scaled="0"/>
                </a:gradFill>
                <a:latin typeface="Consolas" pitchFamily="49" charset="0"/>
              </a:rPr>
              <a:t>“Model”</a:t>
            </a:r>
            <a:r>
              <a:rPr lang="en-US" sz="2000" dirty="0" smtClean="0">
                <a:latin typeface="Consolas" pitchFamily="49" charset="0"/>
              </a:rPr>
              <a:t>] == </a:t>
            </a:r>
            <a:r>
              <a:rPr lang="en-US" sz="2000" dirty="0" smtClean="0">
                <a:gradFill>
                  <a:gsLst>
                    <a:gs pos="0">
                      <a:srgbClr val="FF0000"/>
                    </a:gs>
                    <a:gs pos="86000">
                      <a:srgbClr val="FF0000"/>
                    </a:gs>
                  </a:gsLst>
                  <a:lin ang="5400000" scaled="0"/>
                </a:gradFill>
                <a:latin typeface="Consolas" pitchFamily="49" charset="0"/>
              </a:rPr>
              <a:t>“Mini Cooper” </a:t>
            </a:r>
            <a:r>
              <a:rPr lang="en-US" sz="2000" dirty="0" smtClean="0">
                <a:latin typeface="Consolas" pitchFamily="49" charset="0"/>
              </a:rPr>
              <a:t/>
            </a:r>
            <a:br>
              <a:rPr lang="en-US" sz="2000" dirty="0" smtClean="0">
                <a:latin typeface="Consolas" pitchFamily="49" charset="0"/>
              </a:rPr>
            </a:br>
            <a:r>
              <a:rPr lang="en-US" sz="2000" dirty="0" smtClean="0">
                <a:latin typeface="Consolas" pitchFamily="49" charset="0"/>
              </a:rPr>
              <a:t>	</a:t>
            </a:r>
            <a:r>
              <a:rPr lang="en-US" sz="2000" dirty="0" smtClean="0">
                <a:gradFill>
                  <a:gsLst>
                    <a:gs pos="0">
                      <a:srgbClr val="00B0F0"/>
                    </a:gs>
                    <a:gs pos="86000">
                      <a:srgbClr val="00B0F0"/>
                    </a:gs>
                  </a:gsLst>
                  <a:lin ang="5400000" scaled="0"/>
                </a:gradFill>
                <a:latin typeface="Consolas" pitchFamily="49" charset="0"/>
              </a:rPr>
              <a:t>select</a:t>
            </a:r>
            <a:r>
              <a:rPr lang="en-US" sz="2000" dirty="0" smtClean="0">
                <a:latin typeface="Consolas" pitchFamily="49" charset="0"/>
              </a:rPr>
              <a:t> e</a:t>
            </a:r>
            <a:endParaRPr lang="en-US" sz="2400" dirty="0" smtClean="0">
              <a:latin typeface="Consolas" pitchFamily="49" charset="0"/>
            </a:endParaRPr>
          </a:p>
          <a:p>
            <a:r>
              <a:rPr lang="en-US" sz="2400" dirty="0" smtClean="0"/>
              <a:t>Operator semantics handles lack of schema contract</a:t>
            </a:r>
          </a:p>
          <a:p>
            <a:pPr marL="742950" lvl="1" indent="-349250"/>
            <a:r>
              <a:rPr lang="en-US" sz="2000" dirty="0" smtClean="0">
                <a:latin typeface="Consolas" pitchFamily="49" charset="0"/>
              </a:rPr>
              <a:t>e[</a:t>
            </a:r>
            <a:r>
              <a:rPr lang="en-US" sz="2000" dirty="0" smtClean="0">
                <a:gradFill>
                  <a:gsLst>
                    <a:gs pos="0">
                      <a:srgbClr val="FF0000"/>
                    </a:gs>
                    <a:gs pos="86000">
                      <a:srgbClr val="FF0000"/>
                    </a:gs>
                  </a:gsLst>
                  <a:lin ang="5400000" scaled="0"/>
                </a:gradFill>
                <a:latin typeface="Consolas" pitchFamily="49" charset="0"/>
              </a:rPr>
              <a:t>“Zip”</a:t>
            </a:r>
            <a:r>
              <a:rPr lang="en-US" sz="2000" dirty="0" smtClean="0">
                <a:latin typeface="Consolas" pitchFamily="49" charset="0"/>
              </a:rPr>
              <a:t>] </a:t>
            </a:r>
            <a:r>
              <a:rPr lang="en-US" sz="2000" dirty="0" smtClean="0"/>
              <a:t>could be </a:t>
            </a:r>
            <a:r>
              <a:rPr lang="en-US" sz="2000" i="1" dirty="0" smtClean="0"/>
              <a:t>number</a:t>
            </a:r>
            <a:r>
              <a:rPr lang="en-US" sz="2000" dirty="0" smtClean="0"/>
              <a:t> in one entity and </a:t>
            </a:r>
            <a:r>
              <a:rPr lang="en-US" sz="2000" i="1" dirty="0" smtClean="0"/>
              <a:t>string</a:t>
            </a:r>
            <a:r>
              <a:rPr lang="en-US" sz="2000" dirty="0" smtClean="0"/>
              <a:t> in another</a:t>
            </a:r>
          </a:p>
          <a:p>
            <a:pPr marL="742950" lvl="1" indent="-349250"/>
            <a:r>
              <a:rPr lang="en-US" sz="2000" dirty="0" smtClean="0">
                <a:latin typeface="Consolas" pitchFamily="49" charset="0"/>
              </a:rPr>
              <a:t>e[</a:t>
            </a:r>
            <a:r>
              <a:rPr lang="en-US" sz="2000" dirty="0" smtClean="0">
                <a:gradFill>
                  <a:gsLst>
                    <a:gs pos="0">
                      <a:srgbClr val="FF0000"/>
                    </a:gs>
                    <a:gs pos="86000">
                      <a:srgbClr val="FF0000"/>
                    </a:gs>
                  </a:gsLst>
                  <a:lin ang="5400000" scaled="0"/>
                </a:gradFill>
                <a:latin typeface="Consolas" pitchFamily="49" charset="0"/>
              </a:rPr>
              <a:t>“Tag”</a:t>
            </a:r>
            <a:r>
              <a:rPr lang="en-US" sz="2000" dirty="0" smtClean="0">
                <a:latin typeface="Consolas" pitchFamily="49" charset="0"/>
              </a:rPr>
              <a:t>] == </a:t>
            </a:r>
            <a:r>
              <a:rPr lang="en-US" sz="2000" dirty="0" smtClean="0">
                <a:gradFill>
                  <a:gsLst>
                    <a:gs pos="0">
                      <a:srgbClr val="FF0000"/>
                    </a:gs>
                    <a:gs pos="86000">
                      <a:srgbClr val="FF0000"/>
                    </a:gs>
                  </a:gsLst>
                  <a:lin ang="5400000" scaled="0"/>
                </a:gradFill>
                <a:latin typeface="Consolas" pitchFamily="49" charset="0"/>
              </a:rPr>
              <a:t>“CUSTOMER” </a:t>
            </a:r>
            <a:r>
              <a:rPr lang="en-US" sz="2000" dirty="0" smtClean="0"/>
              <a:t>means look for instances where </a:t>
            </a:r>
            <a:r>
              <a:rPr lang="en-US" sz="2000" i="1" dirty="0" smtClean="0">
                <a:gradFill>
                  <a:gsLst>
                    <a:gs pos="0">
                      <a:srgbClr val="FF0000"/>
                    </a:gs>
                    <a:gs pos="86000">
                      <a:srgbClr val="FF0000"/>
                    </a:gs>
                  </a:gsLst>
                  <a:lin ang="5400000" scaled="0"/>
                </a:gradFill>
              </a:rPr>
              <a:t>Tag</a:t>
            </a:r>
            <a:r>
              <a:rPr lang="en-US" sz="2000" dirty="0" smtClean="0"/>
              <a:t> is a </a:t>
            </a:r>
            <a:r>
              <a:rPr lang="en-US" sz="2000" i="1" dirty="0" smtClean="0"/>
              <a:t>string</a:t>
            </a:r>
            <a:r>
              <a:rPr lang="en-US" sz="2000" dirty="0" smtClean="0"/>
              <a:t> and </a:t>
            </a:r>
            <a:r>
              <a:rPr lang="en-US" sz="2000" b="1" dirty="0" smtClean="0"/>
              <a:t>has value </a:t>
            </a:r>
            <a:r>
              <a:rPr lang="en-US" sz="2000" dirty="0" smtClean="0">
                <a:gradFill>
                  <a:gsLst>
                    <a:gs pos="0">
                      <a:srgbClr val="FF0000"/>
                    </a:gs>
                    <a:gs pos="86000">
                      <a:srgbClr val="FF0000"/>
                    </a:gs>
                  </a:gsLst>
                  <a:lin ang="5400000" scaled="0"/>
                </a:gradFill>
              </a:rPr>
              <a:t>“CUSTOMER”</a:t>
            </a:r>
            <a:r>
              <a:rPr lang="en-US" sz="2000" dirty="0" smtClean="0"/>
              <a:t>;  i.e., type inference using literal syntax</a:t>
            </a:r>
          </a:p>
          <a:p>
            <a:r>
              <a:rPr lang="en-US" sz="2400" dirty="0" smtClean="0"/>
              <a:t>Query supported over metadata and data properties</a:t>
            </a:r>
            <a:endParaRPr lang="en-US" sz="24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Demo</a:t>
            </a:r>
            <a:endParaRPr lang="fr-FR" dirty="0"/>
          </a:p>
        </p:txBody>
      </p:sp>
      <p:sp>
        <p:nvSpPr>
          <p:cNvPr id="3" name="Espace réservé du contenu 2"/>
          <p:cNvSpPr>
            <a:spLocks noGrp="1"/>
          </p:cNvSpPr>
          <p:nvPr>
            <p:ph idx="1"/>
          </p:nvPr>
        </p:nvSpPr>
        <p:spPr/>
        <p:txBody>
          <a:bodyPr/>
          <a:lstStyle/>
          <a:p>
            <a:r>
              <a:rPr lang="fr-FR" dirty="0" err="1" smtClean="0"/>
              <a:t>Using</a:t>
            </a:r>
            <a:r>
              <a:rPr lang="fr-FR" dirty="0" smtClean="0"/>
              <a:t> SOAP to </a:t>
            </a:r>
            <a:r>
              <a:rPr lang="fr-FR" dirty="0" err="1" smtClean="0"/>
              <a:t>communicate</a:t>
            </a:r>
            <a:r>
              <a:rPr lang="fr-FR" dirty="0" smtClean="0"/>
              <a:t> </a:t>
            </a:r>
            <a:r>
              <a:rPr lang="fr-FR" dirty="0" err="1" smtClean="0"/>
              <a:t>with</a:t>
            </a:r>
            <a:r>
              <a:rPr lang="fr-FR" dirty="0" smtClean="0"/>
              <a:t> SDS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52400"/>
            <a:ext cx="8375946" cy="941796"/>
          </a:xfrm>
        </p:spPr>
        <p:txBody>
          <a:bodyPr/>
          <a:lstStyle/>
          <a:p>
            <a:r>
              <a:rPr lang="en-US" dirty="0" smtClean="0"/>
              <a:t>SQL Services Futures</a:t>
            </a:r>
            <a:br>
              <a:rPr lang="en-US" dirty="0" smtClean="0"/>
            </a:br>
            <a:r>
              <a:rPr sz="2800" dirty="0" smtClean="0">
                <a:gradFill>
                  <a:gsLst>
                    <a:gs pos="0">
                      <a:schemeClr val="accent3"/>
                    </a:gs>
                    <a:gs pos="86000">
                      <a:schemeClr val="accent3"/>
                    </a:gs>
                  </a:gsLst>
                  <a:lin ang="5400000" scaled="0"/>
                </a:gradFill>
              </a:rPr>
              <a:t>Extending the SQL Data Platform to the cloud</a:t>
            </a:r>
            <a:endParaRPr sz="2800" dirty="0">
              <a:gradFill>
                <a:gsLst>
                  <a:gs pos="0">
                    <a:schemeClr val="accent3"/>
                  </a:gs>
                  <a:gs pos="86000">
                    <a:schemeClr val="accent3"/>
                  </a:gs>
                </a:gsLst>
                <a:lin ang="5400000" scaled="0"/>
              </a:gradFill>
            </a:endParaRPr>
          </a:p>
        </p:txBody>
      </p:sp>
      <p:sp>
        <p:nvSpPr>
          <p:cNvPr id="3" name="Text Placeholder 2"/>
          <p:cNvSpPr>
            <a:spLocks noGrp="1"/>
          </p:cNvSpPr>
          <p:nvPr>
            <p:ph type="body" sz="quarter" idx="10"/>
          </p:nvPr>
        </p:nvSpPr>
        <p:spPr>
          <a:xfrm>
            <a:off x="730044" y="4267200"/>
            <a:ext cx="7672004" cy="2397901"/>
          </a:xfrm>
        </p:spPr>
        <p:txBody>
          <a:bodyPr/>
          <a:lstStyle/>
          <a:p>
            <a:r>
              <a:rPr lang="en-US" sz="2800" dirty="0" smtClean="0"/>
              <a:t>Data services tier of the Azure Services Platform</a:t>
            </a:r>
          </a:p>
          <a:p>
            <a:r>
              <a:rPr lang="en-US" sz="2800" dirty="0" smtClean="0"/>
              <a:t>Built on SQL Server foundation</a:t>
            </a:r>
          </a:p>
          <a:p>
            <a:pPr>
              <a:spcAft>
                <a:spcPts val="0"/>
              </a:spcAft>
            </a:pPr>
            <a:r>
              <a:rPr lang="en-US" sz="2800" dirty="0" smtClean="0"/>
              <a:t>Broad data platform capabilities as a service</a:t>
            </a:r>
          </a:p>
          <a:p>
            <a:pPr lvl="1"/>
            <a:r>
              <a:rPr lang="en-US" sz="2400" dirty="0" smtClean="0"/>
              <a:t>Friction-free provisioning, scaling</a:t>
            </a:r>
          </a:p>
          <a:p>
            <a:pPr lvl="1"/>
            <a:r>
              <a:rPr lang="en-US" sz="2400" dirty="0" smtClean="0"/>
              <a:t>Significant investments in scale, HA, lights-out operation and TCO</a:t>
            </a:r>
          </a:p>
        </p:txBody>
      </p:sp>
      <p:sp>
        <p:nvSpPr>
          <p:cNvPr id="4" name="Rounded Rectangle 3"/>
          <p:cNvSpPr>
            <a:spLocks noChangeAspect="1"/>
          </p:cNvSpPr>
          <p:nvPr/>
        </p:nvSpPr>
        <p:spPr>
          <a:xfrm>
            <a:off x="1586804" y="1509204"/>
            <a:ext cx="6096000" cy="24384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l" defTabSz="914363" rtl="0" eaLnBrk="1" fontAlgn="base" latinLnBrk="0" hangingPunct="1">
              <a:lnSpc>
                <a:spcPct val="85000"/>
              </a:lnSpc>
              <a:spcBef>
                <a:spcPts val="1200"/>
              </a:spcBef>
              <a:spcAft>
                <a:spcPct val="0"/>
              </a:spcAft>
              <a:buClrTx/>
              <a:buSzTx/>
              <a:buFontTx/>
              <a:buNone/>
              <a:tabLst/>
              <a:defRPr/>
            </a:pPr>
            <a:endParaRPr kumimoji="0" lang="en-US" sz="1200" b="0" i="0" u="none" strike="noStrike" kern="1200" cap="none" spc="-100" normalizeH="0" baseline="0" noProof="0" dirty="0">
              <a:ln w="18415" cmpd="sng">
                <a:noFill/>
                <a:prstDash val="solid"/>
              </a:ln>
              <a:gradFill>
                <a:gsLst>
                  <a:gs pos="0">
                    <a:srgbClr val="000000"/>
                  </a:gs>
                  <a:gs pos="50000">
                    <a:srgbClr val="000000"/>
                  </a:gs>
                </a:gsLst>
                <a:lin ang="5400000" scaled="0"/>
              </a:gradFill>
              <a:effectLst/>
              <a:uLnTx/>
              <a:uFillTx/>
              <a:latin typeface="Segoe"/>
              <a:ea typeface="+mn-ea"/>
              <a:cs typeface="Segoe UI" pitchFamily="34" charset="0"/>
            </a:endParaRPr>
          </a:p>
        </p:txBody>
      </p:sp>
      <p:sp>
        <p:nvSpPr>
          <p:cNvPr id="9" name="Rounded Rectangle 8"/>
          <p:cNvSpPr/>
          <p:nvPr/>
        </p:nvSpPr>
        <p:spPr>
          <a:xfrm>
            <a:off x="1524000" y="2294792"/>
            <a:ext cx="1564261" cy="1459381"/>
          </a:xfrm>
          <a:prstGeom prst="roundRect">
            <a:avLst>
              <a:gd name="adj" fmla="val 11169"/>
            </a:avLst>
          </a:prstGeom>
        </p:spPr>
        <p:txBody>
          <a:bodyPr lIns="0" tIns="45718" rIns="0" bIns="45718" anchor="ctr"/>
          <a:lstStyle/>
          <a:p>
            <a:pPr algn="ctr" defTabSz="1096919" rtl="0" fontAlgn="base">
              <a:lnSpc>
                <a:spcPct val="75000"/>
              </a:lnSpc>
              <a:spcBef>
                <a:spcPct val="0"/>
              </a:spcBef>
              <a:spcAft>
                <a:spcPct val="0"/>
              </a:spcAft>
              <a:defRPr/>
            </a:pPr>
            <a:endParaRPr lang="en-US" sz="2000" i="1"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endParaRPr>
          </a:p>
        </p:txBody>
      </p:sp>
      <p:sp>
        <p:nvSpPr>
          <p:cNvPr id="11" name="Rounded Rectangle 10"/>
          <p:cNvSpPr>
            <a:spLocks/>
          </p:cNvSpPr>
          <p:nvPr/>
        </p:nvSpPr>
        <p:spPr bwMode="auto">
          <a:xfrm>
            <a:off x="1926773" y="2478572"/>
            <a:ext cx="1752600"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a:cs typeface="Segoe UI" pitchFamily="34" charset="0"/>
              </a:rPr>
              <a:t>       Database</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a:cs typeface="Segoe UI" pitchFamily="34" charset="0"/>
            </a:endParaRPr>
          </a:p>
        </p:txBody>
      </p:sp>
      <p:sp>
        <p:nvSpPr>
          <p:cNvPr id="13" name="Rounded Rectangle 12"/>
          <p:cNvSpPr>
            <a:spLocks/>
          </p:cNvSpPr>
          <p:nvPr/>
        </p:nvSpPr>
        <p:spPr bwMode="auto">
          <a:xfrm>
            <a:off x="3831773" y="3246120"/>
            <a:ext cx="1752600" cy="640080"/>
          </a:xfrm>
          <a:prstGeom prst="roundRect">
            <a:avLst/>
          </a:prstGeom>
          <a:solidFill>
            <a:srgbClr val="FFFFFF">
              <a:lumMod val="65000"/>
            </a:srgbClr>
          </a:solidFill>
          <a:ln>
            <a:noFill/>
            <a:headEnd type="none" w="med" len="med"/>
            <a:tailEnd type="none" w="med" len="med"/>
          </a:ln>
          <a:effectLst>
            <a:outerShdw blurRad="63500" dist="38100" dir="5400000" rotWithShape="0">
              <a:srgbClr val="000000">
                <a:lumMod val="50000"/>
                <a:lumOff val="5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solidFill>
                  <a:srgbClr val="000000">
                    <a:lumMod val="65000"/>
                    <a:lumOff val="35000"/>
                  </a:srgbClr>
                </a:solidFill>
                <a:effectLst/>
                <a:uLnTx/>
                <a:uFillTx/>
                <a:latin typeface="Segoe"/>
                <a:cs typeface="Segoe UI" pitchFamily="34" charset="0"/>
              </a:rPr>
              <a:t>Reference Data</a:t>
            </a:r>
            <a:endParaRPr kumimoji="0" lang="en-US" sz="1800" b="0" i="0" u="none" strike="noStrike" kern="0" cap="none" spc="-100" normalizeH="0" baseline="0" noProof="0" dirty="0">
              <a:ln w="18415" cmpd="sng">
                <a:noFill/>
                <a:prstDash val="solid"/>
              </a:ln>
              <a:solidFill>
                <a:srgbClr val="000000">
                  <a:lumMod val="65000"/>
                  <a:lumOff val="35000"/>
                </a:srgbClr>
              </a:solidFill>
              <a:effectLst/>
              <a:uLnTx/>
              <a:uFillTx/>
              <a:latin typeface="Segoe"/>
              <a:cs typeface="Segoe UI" pitchFamily="34" charset="0"/>
            </a:endParaRPr>
          </a:p>
        </p:txBody>
      </p:sp>
      <p:sp>
        <p:nvSpPr>
          <p:cNvPr id="14" name="Rounded Rectangle 13"/>
          <p:cNvSpPr>
            <a:spLocks/>
          </p:cNvSpPr>
          <p:nvPr/>
        </p:nvSpPr>
        <p:spPr bwMode="auto">
          <a:xfrm>
            <a:off x="5736773" y="2484120"/>
            <a:ext cx="1752600" cy="640080"/>
          </a:xfrm>
          <a:prstGeom prst="roundRect">
            <a:avLst/>
          </a:prstGeom>
          <a:solidFill>
            <a:srgbClr val="FFFFFF">
              <a:lumMod val="65000"/>
            </a:srgbClr>
          </a:solidFill>
          <a:ln>
            <a:noFill/>
            <a:headEnd type="none" w="med" len="med"/>
            <a:tailEnd type="none" w="med" len="med"/>
          </a:ln>
          <a:effectLst>
            <a:outerShdw blurRad="63500" dist="38100" dir="5400000" rotWithShape="0">
              <a:srgbClr val="000000">
                <a:lumMod val="50000"/>
                <a:lumOff val="5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solidFill>
                  <a:srgbClr val="000000">
                    <a:lumMod val="65000"/>
                    <a:lumOff val="35000"/>
                  </a:srgbClr>
                </a:solidFill>
                <a:effectLst/>
                <a:uLnTx/>
                <a:uFillTx/>
                <a:latin typeface="Segoe"/>
                <a:cs typeface="Segoe UI" pitchFamily="34" charset="0"/>
              </a:rPr>
              <a:t>Reporting</a:t>
            </a:r>
          </a:p>
        </p:txBody>
      </p:sp>
      <p:sp>
        <p:nvSpPr>
          <p:cNvPr id="15" name="Rounded Rectangle 14"/>
          <p:cNvSpPr>
            <a:spLocks/>
          </p:cNvSpPr>
          <p:nvPr/>
        </p:nvSpPr>
        <p:spPr bwMode="auto">
          <a:xfrm>
            <a:off x="3831773" y="2490153"/>
            <a:ext cx="1752600"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a:cs typeface="Segoe UI" pitchFamily="34" charset="0"/>
              </a:rPr>
              <a:t>    Data Sync</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a:cs typeface="Segoe UI" pitchFamily="34" charset="0"/>
            </a:endParaRPr>
          </a:p>
        </p:txBody>
      </p:sp>
      <p:sp>
        <p:nvSpPr>
          <p:cNvPr id="16" name="Rounded Rectangle 15"/>
          <p:cNvSpPr>
            <a:spLocks noChangeAspect="1"/>
          </p:cNvSpPr>
          <p:nvPr/>
        </p:nvSpPr>
        <p:spPr>
          <a:xfrm>
            <a:off x="1610064" y="1524000"/>
            <a:ext cx="6099049" cy="2463219"/>
          </a:xfrm>
          <a:prstGeom prst="roundRect">
            <a:avLst/>
          </a:prstGeom>
          <a:noFill/>
          <a:ln w="28575" cap="flat" cmpd="sng" algn="ctr">
            <a:solidFill>
              <a:srgbClr val="00B0F0"/>
            </a:solidFill>
            <a:prstDash val="solid"/>
            <a:bevel/>
          </a:ln>
          <a:effectLst>
            <a:outerShdw blurRad="50800" dist="38100" dir="5400000" rotWithShape="0">
              <a:srgbClr val="000000">
                <a:alpha val="35000"/>
              </a:srgbClr>
            </a:outerShdw>
          </a:effectLst>
        </p:spPr>
        <p:txBody>
          <a:bodyPr lIns="0" tIns="45718" rIns="0" bIns="45718" anchor="ctr"/>
          <a:lstStyle/>
          <a:p>
            <a:pPr algn="ctr" defTabSz="1096919" rtl="0" fontAlgn="base">
              <a:lnSpc>
                <a:spcPct val="75000"/>
              </a:lnSpc>
              <a:spcBef>
                <a:spcPct val="0"/>
              </a:spcBef>
              <a:spcAft>
                <a:spcPct val="0"/>
              </a:spcAft>
              <a:defRPr/>
            </a:pPr>
            <a:endParaRPr lang="en-US" sz="2000" i="1" kern="1200" dirty="0">
              <a:ln w="18415" cmpd="sng">
                <a:noFill/>
                <a:prstDash val="solid"/>
              </a:ln>
              <a:gradFill>
                <a:gsLst>
                  <a:gs pos="0">
                    <a:srgbClr val="000000"/>
                  </a:gs>
                  <a:gs pos="50000">
                    <a:srgbClr val="000000"/>
                  </a:gs>
                </a:gsLst>
                <a:lin ang="5400000" scaled="0"/>
              </a:gradFill>
              <a:effectLst>
                <a:glow rad="101600">
                  <a:srgbClr val="FFFFFF">
                    <a:alpha val="40000"/>
                  </a:srgbClr>
                </a:glow>
                <a:innerShdw blurRad="114300">
                  <a:prstClr val="black"/>
                </a:innerShdw>
              </a:effectLst>
              <a:latin typeface="Segoe"/>
              <a:ea typeface="+mn-ea"/>
              <a:cs typeface="+mn-cs"/>
            </a:endParaRPr>
          </a:p>
        </p:txBody>
      </p:sp>
      <p:pic>
        <p:nvPicPr>
          <p:cNvPr id="17" name="Picture 2" descr="C:\Users\maryfj\Desktop\PDC Visuals\Assets\Strata3D architecture chart\Logos\SQL Services\SQLServices_h_rgb.png"/>
          <p:cNvPicPr>
            <a:picLocks noChangeAspect="1" noChangeArrowheads="1"/>
          </p:cNvPicPr>
          <p:nvPr/>
        </p:nvPicPr>
        <p:blipFill>
          <a:blip r:embed="rId3" cstate="print"/>
          <a:srcRect/>
          <a:stretch>
            <a:fillRect/>
          </a:stretch>
        </p:blipFill>
        <p:spPr bwMode="auto">
          <a:xfrm>
            <a:off x="3145973" y="1600200"/>
            <a:ext cx="2362200" cy="688475"/>
          </a:xfrm>
          <a:prstGeom prst="rect">
            <a:avLst/>
          </a:prstGeom>
          <a:noFill/>
        </p:spPr>
      </p:pic>
      <p:pic>
        <p:nvPicPr>
          <p:cNvPr id="18" name="Picture 1" descr="\\server3\restrict\ftp_root\clients\white_Whale\5-00430 PDC\Working\David\Art\Mesh_Database.png"/>
          <p:cNvPicPr>
            <a:picLocks noChangeAspect="1" noChangeArrowheads="1"/>
          </p:cNvPicPr>
          <p:nvPr/>
        </p:nvPicPr>
        <p:blipFill>
          <a:blip r:embed="rId4" cstate="print"/>
          <a:srcRect/>
          <a:stretch>
            <a:fillRect/>
          </a:stretch>
        </p:blipFill>
        <p:spPr bwMode="auto">
          <a:xfrm>
            <a:off x="2002973" y="2590800"/>
            <a:ext cx="379668" cy="457200"/>
          </a:xfrm>
          <a:prstGeom prst="rect">
            <a:avLst/>
          </a:prstGeom>
          <a:noFill/>
        </p:spPr>
      </p:pic>
      <p:sp>
        <p:nvSpPr>
          <p:cNvPr id="12" name="Rounded Rectangle 11"/>
          <p:cNvSpPr>
            <a:spLocks/>
          </p:cNvSpPr>
          <p:nvPr/>
        </p:nvSpPr>
        <p:spPr bwMode="auto">
          <a:xfrm>
            <a:off x="5736773" y="3246120"/>
            <a:ext cx="1752600" cy="640080"/>
          </a:xfrm>
          <a:prstGeom prst="roundRect">
            <a:avLst/>
          </a:prstGeom>
          <a:solidFill>
            <a:srgbClr val="FFFFFF">
              <a:lumMod val="65000"/>
            </a:srgbClr>
          </a:solidFill>
          <a:ln>
            <a:noFill/>
            <a:headEnd type="none" w="med" len="med"/>
            <a:tailEnd type="none" w="med" len="med"/>
          </a:ln>
          <a:effectLst>
            <a:outerShdw blurRad="63500" dist="38100" dir="5400000" rotWithShape="0">
              <a:srgbClr val="000000">
                <a:lumMod val="50000"/>
                <a:lumOff val="5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solidFill>
                  <a:srgbClr val="000000">
                    <a:lumMod val="65000"/>
                    <a:lumOff val="35000"/>
                  </a:srgbClr>
                </a:solidFill>
                <a:effectLst/>
                <a:uLnTx/>
                <a:uFillTx/>
                <a:latin typeface="Segoe"/>
                <a:cs typeface="Segoe UI" pitchFamily="34" charset="0"/>
              </a:rPr>
              <a:t>ETL</a:t>
            </a:r>
            <a:endParaRPr kumimoji="0" lang="en-US" sz="1800" b="0" i="0" u="none" strike="noStrike" kern="0" cap="none" spc="-100" normalizeH="0" baseline="0" noProof="0" dirty="0">
              <a:ln w="18415" cmpd="sng">
                <a:noFill/>
                <a:prstDash val="solid"/>
              </a:ln>
              <a:solidFill>
                <a:srgbClr val="000000">
                  <a:lumMod val="65000"/>
                  <a:lumOff val="35000"/>
                </a:srgbClr>
              </a:solidFill>
              <a:effectLst/>
              <a:uLnTx/>
              <a:uFillTx/>
              <a:latin typeface="Segoe"/>
              <a:cs typeface="Segoe UI" pitchFamily="34" charset="0"/>
            </a:endParaRPr>
          </a:p>
        </p:txBody>
      </p:sp>
      <p:sp>
        <p:nvSpPr>
          <p:cNvPr id="10" name="Rounded Rectangle 9"/>
          <p:cNvSpPr>
            <a:spLocks/>
          </p:cNvSpPr>
          <p:nvPr/>
        </p:nvSpPr>
        <p:spPr bwMode="auto">
          <a:xfrm>
            <a:off x="1926773" y="3246120"/>
            <a:ext cx="1752600" cy="640080"/>
          </a:xfrm>
          <a:prstGeom prst="roundRect">
            <a:avLst/>
          </a:prstGeom>
          <a:solidFill>
            <a:srgbClr val="FFFFFF">
              <a:lumMod val="65000"/>
            </a:srgbClr>
          </a:solidFill>
          <a:ln>
            <a:noFill/>
            <a:headEnd type="none" w="med" len="med"/>
            <a:tailEnd type="none" w="med" len="med"/>
          </a:ln>
          <a:effectLst>
            <a:outerShdw blurRad="63500" dist="38100" dir="5400000" rotWithShape="0">
              <a:srgbClr val="000000">
                <a:lumMod val="50000"/>
                <a:lumOff val="5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solidFill>
                  <a:srgbClr val="000000">
                    <a:lumMod val="65000"/>
                    <a:lumOff val="35000"/>
                  </a:srgbClr>
                </a:solidFill>
                <a:effectLst/>
                <a:uLnTx/>
                <a:uFillTx/>
                <a:latin typeface="Segoe"/>
                <a:cs typeface="Segoe UI" pitchFamily="34" charset="0"/>
              </a:rPr>
              <a:t>Data Mining</a:t>
            </a:r>
            <a:endParaRPr kumimoji="0" lang="en-US" sz="1800" b="0" i="0" u="none" strike="noStrike" kern="0" cap="none" spc="-100" normalizeH="0" baseline="0" noProof="0" dirty="0">
              <a:ln w="18415" cmpd="sng">
                <a:noFill/>
                <a:prstDash val="solid"/>
              </a:ln>
              <a:solidFill>
                <a:srgbClr val="000000">
                  <a:lumMod val="65000"/>
                  <a:lumOff val="35000"/>
                </a:srgbClr>
              </a:solidFill>
              <a:effectLst/>
              <a:uLnTx/>
              <a:uFillTx/>
              <a:latin typeface="Segoe"/>
              <a:cs typeface="Segoe UI" pitchFamily="34" charset="0"/>
            </a:endParaRPr>
          </a:p>
        </p:txBody>
      </p:sp>
      <p:grpSp>
        <p:nvGrpSpPr>
          <p:cNvPr id="5" name="Group 42"/>
          <p:cNvGrpSpPr/>
          <p:nvPr/>
        </p:nvGrpSpPr>
        <p:grpSpPr>
          <a:xfrm>
            <a:off x="3984174" y="2625108"/>
            <a:ext cx="304799" cy="499092"/>
            <a:chOff x="7271071" y="2167260"/>
            <a:chExt cx="2351652" cy="3631806"/>
          </a:xfrm>
        </p:grpSpPr>
        <p:pic>
          <p:nvPicPr>
            <p:cNvPr id="20" name="Picture 19" descr="\\eventsql\dvd\Online_ART\DVD_ART34\Artwork_Imagery\Icons - Illustrations\_WINDOWS VISTA ICONS\Sync center syncronize.png"/>
            <p:cNvPicPr>
              <a:picLocks noChangeAspect="1" noChangeArrowheads="1"/>
            </p:cNvPicPr>
            <p:nvPr/>
          </p:nvPicPr>
          <p:blipFill>
            <a:blip r:embed="rId5" cstate="print">
              <a:alphaModFix amt="75000"/>
              <a:lum/>
            </a:blip>
            <a:srcRect/>
            <a:stretch>
              <a:fillRect/>
            </a:stretch>
          </p:blipFill>
          <p:spPr bwMode="auto">
            <a:xfrm rot="19918043">
              <a:off x="7271071" y="2167260"/>
              <a:ext cx="2351652" cy="2351652"/>
            </a:xfrm>
            <a:prstGeom prst="rect">
              <a:avLst/>
            </a:prstGeom>
            <a:blipFill dpi="0" rotWithShape="1">
              <a:blip r:embed="rId6" cstate="print">
                <a:alphaModFix amt="75000"/>
                <a:lum/>
              </a:blip>
              <a:srcRect/>
              <a:stretch>
                <a:fillRect/>
              </a:stretch>
            </a:blipFill>
            <a:ln w="55000" cap="flat" cmpd="thickThin" algn="ctr">
              <a:noFill/>
              <a:prstDash val="solid"/>
              <a:headEnd type="none" w="med" len="med"/>
              <a:tailEnd type="none" w="med" len="med"/>
            </a:ln>
            <a:effectLst/>
          </p:spPr>
        </p:pic>
        <p:sp>
          <p:nvSpPr>
            <p:cNvPr id="21" name="TextBox 90"/>
            <p:cNvSpPr txBox="1"/>
            <p:nvPr/>
          </p:nvSpPr>
          <p:spPr>
            <a:xfrm>
              <a:off x="7516815" y="3111501"/>
              <a:ext cx="1774801" cy="26875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prstClr val="black"/>
                </a:solidFill>
              </a:endParaRPr>
            </a:p>
          </p:txBody>
        </p:sp>
      </p:gr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Azure Storage or SDS ?</a:t>
            </a:r>
            <a:endParaRPr lang="fr-FR" dirty="0"/>
          </a:p>
        </p:txBody>
      </p:sp>
      <p:sp>
        <p:nvSpPr>
          <p:cNvPr id="4" name="Text Placeholder 3"/>
          <p:cNvSpPr txBox="1">
            <a:spLocks/>
          </p:cNvSpPr>
          <p:nvPr/>
        </p:nvSpPr>
        <p:spPr bwMode="auto">
          <a:xfrm>
            <a:off x="730045" y="1411552"/>
            <a:ext cx="3905455" cy="4299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Tx/>
              <a:buFontTx/>
              <a:buChar char="•"/>
              <a:tabLst/>
              <a:defRPr/>
            </a:pPr>
            <a:r>
              <a:rPr kumimoji="0" lang="en-US" sz="2400" b="0" i="0" u="none" strike="noStrike" kern="0" cap="none" spc="0" normalizeH="0" baseline="0" noProof="0" dirty="0" smtClean="0">
                <a:ln>
                  <a:noFill/>
                </a:ln>
                <a:solidFill>
                  <a:schemeClr val="bg1"/>
                </a:solidFill>
                <a:effectLst/>
                <a:uLnTx/>
                <a:uFillTx/>
                <a:latin typeface="+mn-lt"/>
                <a:ea typeface="+mn-ea"/>
                <a:cs typeface="+mn-cs"/>
              </a:rPr>
              <a:t>Windows Azure Storage</a:t>
            </a:r>
            <a:endParaRPr kumimoji="0" lang="en-US" sz="2400" b="0" i="0" u="none" strike="noStrike" kern="0" cap="none" spc="0" normalizeH="0" baseline="0" noProof="0" dirty="0">
              <a:ln>
                <a:noFill/>
              </a:ln>
              <a:solidFill>
                <a:schemeClr val="bg1"/>
              </a:solidFill>
              <a:effectLst/>
              <a:uLnTx/>
              <a:uFillTx/>
              <a:latin typeface="+mn-lt"/>
              <a:ea typeface="+mn-ea"/>
              <a:cs typeface="+mn-cs"/>
            </a:endParaRPr>
          </a:p>
        </p:txBody>
      </p:sp>
      <p:sp>
        <p:nvSpPr>
          <p:cNvPr id="5" name="Content Placeholder 4"/>
          <p:cNvSpPr txBox="1">
            <a:spLocks/>
          </p:cNvSpPr>
          <p:nvPr/>
        </p:nvSpPr>
        <p:spPr>
          <a:xfrm>
            <a:off x="730044" y="1928351"/>
            <a:ext cx="3841956" cy="153375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0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Tx/>
              <a:buFontTx/>
              <a:buChar char="•"/>
              <a:tabLst/>
              <a:defRPr/>
            </a:pPr>
            <a:endParaRPr lang="en-US" sz="2000" kern="0" dirty="0" smtClean="0">
              <a:solidFill>
                <a:schemeClr val="bg1"/>
              </a:solidFill>
              <a:latin typeface="+mn-lt"/>
            </a:endParaRPr>
          </a:p>
          <a:p>
            <a:pPr marL="342900" marR="0" lvl="0" indent="-342900" algn="l" defTabSz="914400" rtl="0" eaLnBrk="0" fontAlgn="base" latinLnBrk="0" hangingPunct="0">
              <a:lnSpc>
                <a:spcPct val="100000"/>
              </a:lnSpc>
              <a:spcBef>
                <a:spcPct val="20000"/>
              </a:spcBef>
              <a:spcAft>
                <a:spcPct val="0"/>
              </a:spcAft>
              <a:buClr>
                <a:schemeClr val="accent1"/>
              </a:buClr>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“Essential storage service in </a:t>
            </a:r>
            <a:br>
              <a:rPr kumimoji="0" lang="en-US" sz="2000" b="0" i="0" u="none" strike="noStrike" kern="0" cap="none" spc="0" normalizeH="0" baseline="0" noProof="0" dirty="0" smtClean="0">
                <a:ln>
                  <a:noFill/>
                </a:ln>
                <a:solidFill>
                  <a:schemeClr val="bg1"/>
                </a:solidFill>
                <a:effectLst/>
                <a:uLnTx/>
                <a:uFillTx/>
                <a:latin typeface="+mn-lt"/>
                <a:ea typeface="+mn-ea"/>
                <a:cs typeface="+mn-cs"/>
              </a:rPr>
            </a:br>
            <a:r>
              <a:rPr kumimoji="0" lang="en-US" sz="2000" b="0" i="0" u="none" strike="noStrike" kern="0" cap="none" spc="0" normalizeH="0" baseline="0" noProof="0" dirty="0" smtClean="0">
                <a:ln>
                  <a:noFill/>
                </a:ln>
                <a:solidFill>
                  <a:schemeClr val="bg1"/>
                </a:solidFill>
                <a:effectLst/>
                <a:uLnTx/>
                <a:uFillTx/>
                <a:latin typeface="+mn-lt"/>
                <a:ea typeface="+mn-ea"/>
                <a:cs typeface="+mn-cs"/>
              </a:rPr>
              <a:t>the cloud”</a:t>
            </a:r>
          </a:p>
          <a:p>
            <a:pPr marL="342900" marR="0" lvl="0" indent="-342900" algn="l" defTabSz="914400" rtl="0" eaLnBrk="0" fontAlgn="base" latinLnBrk="0" hangingPunct="0">
              <a:lnSpc>
                <a:spcPct val="100000"/>
              </a:lnSpc>
              <a:spcBef>
                <a:spcPts val="1800"/>
              </a:spcBef>
              <a:spcAft>
                <a:spcPts val="0"/>
              </a:spcAft>
              <a:buClr>
                <a:schemeClr val="accent1"/>
              </a:buClr>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Provides a core set of non-relational storage and retrieval abstractions at massive scale</a:t>
            </a:r>
            <a:endParaRPr kumimoji="0" lang="en-US" sz="17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6" name="Text Placeholder 5"/>
          <p:cNvSpPr txBox="1">
            <a:spLocks/>
          </p:cNvSpPr>
          <p:nvPr/>
        </p:nvSpPr>
        <p:spPr>
          <a:xfrm>
            <a:off x="4743495" y="1411553"/>
            <a:ext cx="3658553" cy="3097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accent1"/>
              </a:buClr>
              <a:buSzTx/>
              <a:buFontTx/>
              <a:buChar char="•"/>
              <a:tabLst/>
              <a:defRPr/>
            </a:pPr>
            <a:r>
              <a:rPr kumimoji="0" lang="en-US" sz="2400" b="0" i="0" u="none" strike="noStrike" kern="0" cap="none" spc="0" normalizeH="0" baseline="0" noProof="0" smtClean="0">
                <a:ln>
                  <a:noFill/>
                </a:ln>
                <a:solidFill>
                  <a:schemeClr val="bg1"/>
                </a:solidFill>
                <a:effectLst/>
                <a:uLnTx/>
                <a:uFillTx/>
                <a:latin typeface="+mn-lt"/>
                <a:ea typeface="+mn-ea"/>
                <a:cs typeface="+mn-cs"/>
              </a:rPr>
              <a:t>SQL Data Services</a:t>
            </a:r>
            <a:endParaRPr kumimoji="0" lang="en-US" sz="2400" b="0" i="0" u="none" strike="noStrike" kern="0" cap="none" spc="0" normalizeH="0" baseline="0" noProof="0" dirty="0">
              <a:ln>
                <a:noFill/>
              </a:ln>
              <a:solidFill>
                <a:schemeClr val="bg1"/>
              </a:solidFill>
              <a:effectLst/>
              <a:uLnTx/>
              <a:uFillTx/>
              <a:latin typeface="+mn-lt"/>
              <a:ea typeface="+mn-ea"/>
              <a:cs typeface="+mn-cs"/>
            </a:endParaRPr>
          </a:p>
        </p:txBody>
      </p:sp>
      <p:sp>
        <p:nvSpPr>
          <p:cNvPr id="7" name="Content Placeholder 6"/>
          <p:cNvSpPr txBox="1">
            <a:spLocks/>
          </p:cNvSpPr>
          <p:nvPr/>
        </p:nvSpPr>
        <p:spPr>
          <a:xfrm>
            <a:off x="4743495" y="1928351"/>
            <a:ext cx="3668081" cy="272478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accent1"/>
              </a:buClr>
              <a:buSzTx/>
              <a:buFontTx/>
              <a:buChar char="•"/>
              <a:tabLst/>
              <a:defRPr/>
            </a:pPr>
            <a:endParaRPr kumimoji="0" lang="en-US" sz="20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Tx/>
              <a:buFontTx/>
              <a:buChar char="•"/>
              <a:tabLst/>
              <a:defRPr/>
            </a:pPr>
            <a:endParaRPr lang="en-US" sz="2000" kern="0" dirty="0" smtClean="0">
              <a:solidFill>
                <a:schemeClr val="bg1"/>
              </a:solidFill>
              <a:latin typeface="+mn-lt"/>
            </a:endParaRPr>
          </a:p>
          <a:p>
            <a:pPr marL="342900" marR="0" lvl="0" indent="-342900" algn="l" defTabSz="914400" rtl="0" eaLnBrk="0" fontAlgn="base" latinLnBrk="0" hangingPunct="0">
              <a:lnSpc>
                <a:spcPct val="100000"/>
              </a:lnSpc>
              <a:spcBef>
                <a:spcPct val="20000"/>
              </a:spcBef>
              <a:spcAft>
                <a:spcPct val="0"/>
              </a:spcAft>
              <a:buClr>
                <a:schemeClr val="accent1"/>
              </a:buClr>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“Premium database service in the cloud”</a:t>
            </a:r>
          </a:p>
          <a:p>
            <a:pPr marL="342900" marR="0" lvl="0" indent="-342900" algn="l" defTabSz="914400" rtl="0" eaLnBrk="0" fontAlgn="base" latinLnBrk="0" hangingPunct="0">
              <a:lnSpc>
                <a:spcPct val="100000"/>
              </a:lnSpc>
              <a:spcBef>
                <a:spcPts val="1800"/>
              </a:spcBef>
              <a:spcAft>
                <a:spcPts val="0"/>
              </a:spcAft>
              <a:buClr>
                <a:schemeClr val="accent1"/>
              </a:buClr>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Extends the rich capabilities of the SQL data platform to the cloud at scale</a:t>
            </a:r>
          </a:p>
          <a:p>
            <a:pPr marL="562218" marR="0" lvl="1" indent="-265896" algn="l" defTabSz="914400" rtl="0" eaLnBrk="0" fontAlgn="base" latinLnBrk="0" hangingPunct="0">
              <a:lnSpc>
                <a:spcPct val="100000"/>
              </a:lnSpc>
              <a:spcBef>
                <a:spcPts val="1200"/>
              </a:spcBef>
              <a:spcAft>
                <a:spcPct val="0"/>
              </a:spcAft>
              <a:buClr>
                <a:schemeClr val="accent1"/>
              </a:buClr>
              <a:buSzTx/>
              <a:buFontTx/>
              <a:buChar char="•"/>
              <a:tabLst/>
              <a:defRPr/>
            </a:pPr>
            <a:r>
              <a:rPr kumimoji="0" lang="en-US" sz="1600" b="0" i="0" u="none" strike="noStrike" kern="0" cap="none" spc="0" normalizeH="0" baseline="0" noProof="0" dirty="0" smtClean="0">
                <a:ln>
                  <a:noFill/>
                </a:ln>
                <a:solidFill>
                  <a:schemeClr val="bg1"/>
                </a:solidFill>
                <a:effectLst/>
                <a:uLnTx/>
                <a:uFillTx/>
                <a:latin typeface="+mn-lt"/>
              </a:rPr>
              <a:t>Relational data processing over structured and unstructured data</a:t>
            </a:r>
          </a:p>
          <a:p>
            <a:pPr marL="562218" marR="0" lvl="1" indent="-265896" algn="l" defTabSz="914400" rtl="0" eaLnBrk="0" fontAlgn="base" latinLnBrk="0" hangingPunct="0">
              <a:lnSpc>
                <a:spcPct val="100000"/>
              </a:lnSpc>
              <a:spcBef>
                <a:spcPts val="600"/>
              </a:spcBef>
              <a:spcAft>
                <a:spcPct val="0"/>
              </a:spcAft>
              <a:buClr>
                <a:schemeClr val="accent1"/>
              </a:buClr>
              <a:buSzTx/>
              <a:buFontTx/>
              <a:buChar char="•"/>
              <a:tabLst/>
              <a:defRPr/>
            </a:pPr>
            <a:r>
              <a:rPr kumimoji="0" lang="en-US" sz="1600" b="0" i="0" u="none" strike="noStrike" kern="0" cap="none" spc="0" normalizeH="0" baseline="0" noProof="0" dirty="0" smtClean="0">
                <a:ln>
                  <a:noFill/>
                </a:ln>
                <a:solidFill>
                  <a:schemeClr val="bg1"/>
                </a:solidFill>
                <a:effectLst/>
                <a:uLnTx/>
                <a:uFillTx/>
                <a:latin typeface="+mn-lt"/>
              </a:rPr>
              <a:t>Integrate with key data platform capabilities – e.g. Data Analytics, Reporting, ETL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Hosting</a:t>
            </a:r>
            <a:r>
              <a:rPr lang="fr-FR" dirty="0" smtClean="0"/>
              <a:t> data </a:t>
            </a:r>
            <a:r>
              <a:rPr lang="fr-FR" dirty="0" err="1" smtClean="0"/>
              <a:t>locally</a:t>
            </a:r>
            <a:endParaRPr lang="fr-FR" dirty="0"/>
          </a:p>
        </p:txBody>
      </p:sp>
      <p:sp>
        <p:nvSpPr>
          <p:cNvPr id="3" name="Espace réservé du contenu 2"/>
          <p:cNvSpPr>
            <a:spLocks noGrp="1"/>
          </p:cNvSpPr>
          <p:nvPr>
            <p:ph idx="1"/>
          </p:nvPr>
        </p:nvSpPr>
        <p:spPr/>
        <p:txBody>
          <a:bodyPr/>
          <a:lstStyle/>
          <a:p>
            <a:r>
              <a:rPr lang="fr-FR" dirty="0" err="1" smtClean="0"/>
              <a:t>Hosting</a:t>
            </a:r>
            <a:r>
              <a:rPr lang="fr-FR" dirty="0" smtClean="0"/>
              <a:t> for the </a:t>
            </a:r>
            <a:r>
              <a:rPr lang="fr-FR" dirty="0" err="1" smtClean="0"/>
              <a:t>cloud</a:t>
            </a:r>
            <a:r>
              <a:rPr lang="fr-FR" dirty="0" smtClean="0"/>
              <a:t> </a:t>
            </a:r>
            <a:r>
              <a:rPr lang="fr-FR" dirty="0" err="1" smtClean="0"/>
              <a:t>implies</a:t>
            </a:r>
            <a:r>
              <a:rPr lang="fr-FR" dirty="0" smtClean="0"/>
              <a:t> </a:t>
            </a:r>
            <a:r>
              <a:rPr lang="fr-FR" dirty="0" err="1" smtClean="0"/>
              <a:t>being</a:t>
            </a:r>
            <a:r>
              <a:rPr lang="fr-FR" dirty="0" smtClean="0"/>
              <a:t> </a:t>
            </a:r>
            <a:r>
              <a:rPr lang="fr-FR" dirty="0" err="1" smtClean="0"/>
              <a:t>reachable</a:t>
            </a:r>
            <a:r>
              <a:rPr lang="fr-FR" dirty="0" smtClean="0"/>
              <a:t> </a:t>
            </a:r>
            <a:r>
              <a:rPr lang="fr-FR" dirty="0" err="1" smtClean="0"/>
              <a:t>from</a:t>
            </a:r>
            <a:r>
              <a:rPr lang="fr-FR" dirty="0" smtClean="0"/>
              <a:t> the internet</a:t>
            </a:r>
          </a:p>
          <a:p>
            <a:r>
              <a:rPr lang="fr-FR" dirty="0" smtClean="0"/>
              <a:t>Will </a:t>
            </a:r>
            <a:r>
              <a:rPr lang="fr-FR" dirty="0" err="1" smtClean="0"/>
              <a:t>you</a:t>
            </a:r>
            <a:r>
              <a:rPr lang="fr-FR" dirty="0" smtClean="0"/>
              <a:t> </a:t>
            </a:r>
            <a:r>
              <a:rPr lang="fr-FR" dirty="0" err="1" smtClean="0"/>
              <a:t>enable</a:t>
            </a:r>
            <a:r>
              <a:rPr lang="fr-FR" dirty="0" smtClean="0"/>
              <a:t> </a:t>
            </a:r>
            <a:r>
              <a:rPr lang="fr-FR" dirty="0" err="1" smtClean="0"/>
              <a:t>write</a:t>
            </a:r>
            <a:r>
              <a:rPr lang="fr-FR" dirty="0" smtClean="0"/>
              <a:t> </a:t>
            </a:r>
            <a:r>
              <a:rPr lang="fr-FR" dirty="0" err="1" smtClean="0"/>
              <a:t>access</a:t>
            </a:r>
            <a:r>
              <a:rPr lang="fr-FR" dirty="0" smtClean="0"/>
              <a:t> to the data ?</a:t>
            </a:r>
          </a:p>
          <a:p>
            <a:r>
              <a:rPr lang="fr-FR" dirty="0" smtClean="0"/>
              <a:t>How do </a:t>
            </a:r>
            <a:r>
              <a:rPr lang="fr-FR" dirty="0" err="1" smtClean="0"/>
              <a:t>you</a:t>
            </a:r>
            <a:r>
              <a:rPr lang="fr-FR" dirty="0" smtClean="0"/>
              <a:t> plan to </a:t>
            </a:r>
            <a:r>
              <a:rPr lang="fr-FR" dirty="0" err="1" smtClean="0"/>
              <a:t>separate</a:t>
            </a:r>
            <a:r>
              <a:rPr lang="fr-FR" dirty="0" smtClean="0"/>
              <a:t> data</a:t>
            </a:r>
          </a:p>
          <a:p>
            <a:pPr lvl="1"/>
            <a:r>
              <a:rPr lang="fr-FR" dirty="0" smtClean="0"/>
              <a:t>Along </a:t>
            </a:r>
            <a:r>
              <a:rPr lang="fr-FR" dirty="0" err="1" smtClean="0"/>
              <a:t>its</a:t>
            </a:r>
            <a:r>
              <a:rPr lang="fr-FR" dirty="0" smtClean="0"/>
              <a:t> uses (</a:t>
            </a:r>
            <a:r>
              <a:rPr lang="fr-FR" dirty="0" err="1" smtClean="0"/>
              <a:t>capacity</a:t>
            </a:r>
            <a:r>
              <a:rPr lang="fr-FR" dirty="0" smtClean="0"/>
              <a:t> planning)</a:t>
            </a:r>
          </a:p>
          <a:p>
            <a:pPr lvl="1"/>
            <a:r>
              <a:rPr lang="fr-FR" dirty="0" smtClean="0"/>
              <a:t>Along </a:t>
            </a:r>
            <a:r>
              <a:rPr lang="fr-FR" dirty="0" err="1" smtClean="0"/>
              <a:t>its</a:t>
            </a:r>
            <a:r>
              <a:rPr lang="fr-FR" dirty="0" smtClean="0"/>
              <a:t> </a:t>
            </a:r>
            <a:r>
              <a:rPr lang="fr-FR" dirty="0" err="1" smtClean="0"/>
              <a:t>volatility</a:t>
            </a:r>
            <a:r>
              <a:rPr lang="fr-FR" dirty="0" smtClean="0"/>
              <a:t> (</a:t>
            </a:r>
            <a:r>
              <a:rPr lang="fr-FR" dirty="0" err="1" smtClean="0"/>
              <a:t>caching</a:t>
            </a:r>
            <a:r>
              <a:rPr lang="fr-FR" dirty="0" smtClean="0"/>
              <a:t> </a:t>
            </a:r>
            <a:r>
              <a:rPr lang="fr-FR" dirty="0" err="1" smtClean="0"/>
              <a:t>schemes</a:t>
            </a:r>
            <a:r>
              <a:rPr lang="fr-FR" dirty="0" smtClean="0"/>
              <a:t>)</a:t>
            </a:r>
          </a:p>
          <a:p>
            <a:pPr lvl="1"/>
            <a:r>
              <a:rPr lang="en-US" dirty="0" smtClean="0"/>
              <a:t>Along its consumers (JSON, REST, SOAP)</a:t>
            </a:r>
          </a:p>
          <a:p>
            <a:r>
              <a:rPr lang="en-US" dirty="0" smtClean="0"/>
              <a:t>Can we borrow ideas and standards ?</a:t>
            </a:r>
          </a:p>
          <a:p>
            <a:pPr lvl="1"/>
            <a:r>
              <a:rPr lang="en-US" dirty="0" smtClean="0"/>
              <a:t>The enterprise often mimics </a:t>
            </a:r>
            <a:r>
              <a:rPr lang="en-US" dirty="0" err="1" smtClean="0"/>
              <a:t>behaviours</a:t>
            </a:r>
            <a:r>
              <a:rPr lang="en-US" dirty="0" smtClean="0"/>
              <a:t> </a:t>
            </a:r>
          </a:p>
          <a:p>
            <a:pPr lvl="1"/>
            <a:r>
              <a:rPr lang="en-US" dirty="0" smtClean="0"/>
              <a:t>The web has already solved some of those issues</a:t>
            </a:r>
          </a:p>
          <a:p>
            <a:pPr lvl="1"/>
            <a:r>
              <a:rPr lang="en-US" dirty="0" smtClean="0"/>
              <a:t>.. HTTP, </a:t>
            </a:r>
            <a:r>
              <a:rPr lang="en-US" dirty="0" err="1" smtClean="0"/>
              <a:t>Etag</a:t>
            </a:r>
            <a:r>
              <a:rPr lang="en-US" dirty="0" smtClean="0"/>
              <a:t>, RSS, CDNs, what can we leverage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Protocols</a:t>
            </a:r>
            <a:r>
              <a:rPr lang="fr-FR" dirty="0" smtClean="0"/>
              <a:t> for data on the </a:t>
            </a:r>
            <a:r>
              <a:rPr lang="fr-FR" dirty="0" err="1" smtClean="0"/>
              <a:t>edge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Our </a:t>
            </a:r>
            <a:r>
              <a:rPr lang="fr-FR" dirty="0" err="1" smtClean="0"/>
              <a:t>requirements</a:t>
            </a:r>
            <a:r>
              <a:rPr lang="fr-FR" dirty="0" smtClean="0"/>
              <a:t> :</a:t>
            </a:r>
          </a:p>
          <a:p>
            <a:pPr lvl="1"/>
            <a:r>
              <a:rPr lang="fr-FR" dirty="0" err="1" smtClean="0"/>
              <a:t>Rely</a:t>
            </a:r>
            <a:r>
              <a:rPr lang="fr-FR" dirty="0" smtClean="0"/>
              <a:t> on HTTP</a:t>
            </a:r>
          </a:p>
          <a:p>
            <a:pPr lvl="1"/>
            <a:r>
              <a:rPr lang="fr-FR" dirty="0" err="1" smtClean="0"/>
              <a:t>Useable</a:t>
            </a:r>
            <a:r>
              <a:rPr lang="fr-FR" dirty="0" smtClean="0"/>
              <a:t> </a:t>
            </a:r>
            <a:r>
              <a:rPr lang="fr-FR" dirty="0" err="1" smtClean="0"/>
              <a:t>from</a:t>
            </a:r>
            <a:r>
              <a:rPr lang="fr-FR" dirty="0" smtClean="0"/>
              <a:t> </a:t>
            </a:r>
            <a:r>
              <a:rPr lang="fr-FR" dirty="0" err="1" smtClean="0"/>
              <a:t>existing</a:t>
            </a:r>
            <a:r>
              <a:rPr lang="fr-FR" dirty="0" smtClean="0"/>
              <a:t> </a:t>
            </a:r>
            <a:r>
              <a:rPr lang="fr-FR" dirty="0" err="1" smtClean="0"/>
              <a:t>technological</a:t>
            </a:r>
            <a:r>
              <a:rPr lang="fr-FR" dirty="0" smtClean="0"/>
              <a:t> </a:t>
            </a:r>
            <a:r>
              <a:rPr lang="fr-FR" dirty="0" err="1" smtClean="0"/>
              <a:t>stacks</a:t>
            </a:r>
            <a:endParaRPr lang="fr-FR" dirty="0" smtClean="0"/>
          </a:p>
          <a:p>
            <a:pPr lvl="2"/>
            <a:r>
              <a:rPr lang="fr-FR" dirty="0" smtClean="0"/>
              <a:t>A browser, a </a:t>
            </a:r>
            <a:r>
              <a:rPr lang="fr-FR" dirty="0" err="1" smtClean="0"/>
              <a:t>silverlight</a:t>
            </a:r>
            <a:r>
              <a:rPr lang="fr-FR" dirty="0" smtClean="0"/>
              <a:t>/flash application, </a:t>
            </a:r>
            <a:r>
              <a:rPr lang="fr-FR" dirty="0" err="1" smtClean="0"/>
              <a:t>etc</a:t>
            </a:r>
            <a:r>
              <a:rPr lang="fr-FR" dirty="0" smtClean="0"/>
              <a:t>…</a:t>
            </a:r>
          </a:p>
          <a:p>
            <a:pPr lvl="1"/>
            <a:r>
              <a:rPr lang="fr-FR" dirty="0" smtClean="0"/>
              <a:t>Self-descriptive</a:t>
            </a:r>
          </a:p>
          <a:p>
            <a:pPr lvl="2"/>
            <a:r>
              <a:rPr lang="fr-FR" dirty="0" smtClean="0"/>
              <a:t>So </a:t>
            </a:r>
            <a:r>
              <a:rPr lang="fr-FR" dirty="0" err="1" smtClean="0"/>
              <a:t>that</a:t>
            </a:r>
            <a:r>
              <a:rPr lang="fr-FR" dirty="0" smtClean="0"/>
              <a:t> </a:t>
            </a:r>
            <a:r>
              <a:rPr lang="fr-FR" dirty="0" err="1" smtClean="0"/>
              <a:t>we</a:t>
            </a:r>
            <a:r>
              <a:rPr lang="fr-FR" dirty="0" smtClean="0"/>
              <a:t> </a:t>
            </a:r>
            <a:r>
              <a:rPr lang="fr-FR" dirty="0" err="1" smtClean="0"/>
              <a:t>minimize</a:t>
            </a:r>
            <a:r>
              <a:rPr lang="fr-FR" dirty="0" smtClean="0"/>
              <a:t> the </a:t>
            </a:r>
            <a:r>
              <a:rPr lang="fr-FR" dirty="0" err="1" smtClean="0"/>
              <a:t>dependencies</a:t>
            </a:r>
            <a:r>
              <a:rPr lang="fr-FR" dirty="0" smtClean="0"/>
              <a:t> </a:t>
            </a:r>
            <a:r>
              <a:rPr lang="fr-FR" dirty="0" err="1" smtClean="0"/>
              <a:t>with</a:t>
            </a:r>
            <a:r>
              <a:rPr lang="fr-FR" dirty="0" smtClean="0"/>
              <a:t> client </a:t>
            </a:r>
            <a:r>
              <a:rPr lang="fr-FR" dirty="0" err="1" smtClean="0"/>
              <a:t>implementations</a:t>
            </a:r>
            <a:endParaRPr lang="fr-FR" dirty="0" smtClean="0"/>
          </a:p>
          <a:p>
            <a:pPr lvl="1"/>
            <a:r>
              <a:rPr lang="fr-FR" dirty="0" err="1" smtClean="0"/>
              <a:t>Cacheable</a:t>
            </a:r>
            <a:endParaRPr lang="fr-FR" dirty="0" smtClean="0"/>
          </a:p>
          <a:p>
            <a:pPr lvl="2"/>
            <a:r>
              <a:rPr lang="fr-FR" dirty="0" smtClean="0"/>
              <a:t>So </a:t>
            </a:r>
            <a:r>
              <a:rPr lang="fr-FR" dirty="0" err="1" smtClean="0"/>
              <a:t>that</a:t>
            </a:r>
            <a:r>
              <a:rPr lang="fr-FR" dirty="0" smtClean="0"/>
              <a:t> </a:t>
            </a:r>
            <a:r>
              <a:rPr lang="fr-FR" dirty="0" err="1" smtClean="0"/>
              <a:t>scaling</a:t>
            </a:r>
            <a:r>
              <a:rPr lang="fr-FR" dirty="0" smtClean="0"/>
              <a:t> </a:t>
            </a:r>
            <a:r>
              <a:rPr lang="fr-FR" dirty="0" err="1" smtClean="0"/>
              <a:t>can</a:t>
            </a:r>
            <a:r>
              <a:rPr lang="fr-FR" dirty="0" smtClean="0"/>
              <a:t> </a:t>
            </a:r>
            <a:r>
              <a:rPr lang="fr-FR" dirty="0" err="1" smtClean="0"/>
              <a:t>rely</a:t>
            </a:r>
            <a:r>
              <a:rPr lang="fr-FR" dirty="0" smtClean="0"/>
              <a:t> on the network infrastructure</a:t>
            </a:r>
          </a:p>
          <a:p>
            <a:pPr lvl="1"/>
            <a:r>
              <a:rPr lang="fr-FR" dirty="0" smtClean="0"/>
              <a:t>Secure</a:t>
            </a:r>
          </a:p>
          <a:p>
            <a:pPr lvl="2"/>
            <a:r>
              <a:rPr lang="fr-FR" dirty="0" smtClean="0"/>
              <a:t>And if possible </a:t>
            </a:r>
            <a:r>
              <a:rPr lang="fr-FR" dirty="0" err="1" smtClean="0"/>
              <a:t>rely</a:t>
            </a:r>
            <a:r>
              <a:rPr lang="fr-FR" dirty="0" smtClean="0"/>
              <a:t> on </a:t>
            </a:r>
            <a:r>
              <a:rPr lang="fr-FR" dirty="0" err="1" smtClean="0"/>
              <a:t>existing</a:t>
            </a:r>
            <a:r>
              <a:rPr lang="fr-FR" dirty="0" smtClean="0"/>
              <a:t> </a:t>
            </a:r>
            <a:r>
              <a:rPr lang="fr-FR" dirty="0" err="1" smtClean="0"/>
              <a:t>authentication</a:t>
            </a:r>
            <a:r>
              <a:rPr lang="fr-FR" dirty="0" smtClean="0"/>
              <a:t> </a:t>
            </a:r>
            <a:r>
              <a:rPr lang="fr-FR" dirty="0" err="1" smtClean="0"/>
              <a:t>schemes</a:t>
            </a:r>
            <a:endParaRPr lang="fr-FR" dirty="0" smtClean="0"/>
          </a:p>
          <a:p>
            <a:pPr lvl="1"/>
            <a:r>
              <a:rPr lang="fr-FR" dirty="0" err="1" smtClean="0"/>
              <a:t>Queryable</a:t>
            </a:r>
            <a:endParaRPr lang="fr-FR" dirty="0" smtClean="0"/>
          </a:p>
          <a:p>
            <a:pPr lvl="2"/>
            <a:r>
              <a:rPr lang="fr-FR" dirty="0" smtClean="0"/>
              <a:t>So </a:t>
            </a:r>
            <a:r>
              <a:rPr lang="fr-FR" dirty="0" err="1" smtClean="0"/>
              <a:t>that</a:t>
            </a:r>
            <a:r>
              <a:rPr lang="fr-FR" dirty="0" smtClean="0"/>
              <a:t> the </a:t>
            </a:r>
            <a:r>
              <a:rPr lang="fr-FR" dirty="0" err="1" smtClean="0"/>
              <a:t>filtering</a:t>
            </a:r>
            <a:r>
              <a:rPr lang="en-US" dirty="0" smtClean="0"/>
              <a:t>/paging executes server-side</a:t>
            </a:r>
            <a:endParaRPr lang="fr-FR"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17500" y="360402"/>
            <a:ext cx="10185400" cy="553998"/>
          </a:xfrm>
        </p:spPr>
        <p:txBody>
          <a:bodyPr/>
          <a:lstStyle/>
          <a:p>
            <a:r>
              <a:rPr smtClean="0"/>
              <a:t>ADO D</a:t>
            </a:r>
            <a:r>
              <a:rPr lang="en-US" dirty="0" smtClean="0"/>
              <a:t>a</a:t>
            </a:r>
            <a:r>
              <a:rPr smtClean="0"/>
              <a:t>ta Services </a:t>
            </a:r>
            <a:r>
              <a:rPr lang="en-US" dirty="0" smtClean="0"/>
              <a:t>Semantics</a:t>
            </a:r>
          </a:p>
        </p:txBody>
      </p:sp>
      <p:grpSp>
        <p:nvGrpSpPr>
          <p:cNvPr id="2" name="Group 20"/>
          <p:cNvGrpSpPr>
            <a:grpSpLocks/>
          </p:cNvGrpSpPr>
          <p:nvPr/>
        </p:nvGrpSpPr>
        <p:grpSpPr bwMode="auto">
          <a:xfrm>
            <a:off x="5943600" y="1524000"/>
            <a:ext cx="2617788" cy="1371600"/>
            <a:chOff x="6477000" y="1524000"/>
            <a:chExt cx="1600200" cy="838200"/>
          </a:xfrm>
        </p:grpSpPr>
        <p:sp>
          <p:nvSpPr>
            <p:cNvPr id="11" name="Rounded Rectangle 10"/>
            <p:cNvSpPr/>
            <p:nvPr/>
          </p:nvSpPr>
          <p:spPr bwMode="auto">
            <a:xfrm>
              <a:off x="6477000" y="1524000"/>
              <a:ext cx="1600200" cy="8382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36" tIns="45718" rIns="91436" bIns="45718" anchor="ctr"/>
            <a:lstStyle/>
            <a:p>
              <a:pPr algn="ctr" defTabSz="914099">
                <a:defRPr/>
              </a:pPr>
              <a:endParaRPr lang="en-US" sz="2000" dirty="0">
                <a:solidFill>
                  <a:schemeClr val="bg1"/>
                </a:solidFill>
                <a:effectLst>
                  <a:outerShdw blurRad="38100" dist="38100" dir="2700000" algn="tl">
                    <a:srgbClr val="000000">
                      <a:alpha val="43137"/>
                    </a:srgbClr>
                  </a:outerShdw>
                </a:effectLst>
              </a:endParaRPr>
            </a:p>
          </p:txBody>
        </p:sp>
        <p:sp>
          <p:nvSpPr>
            <p:cNvPr id="12" name="Rectangle 11"/>
            <p:cNvSpPr/>
            <p:nvPr/>
          </p:nvSpPr>
          <p:spPr bwMode="auto">
            <a:xfrm>
              <a:off x="6701164" y="1676312"/>
              <a:ext cx="309559" cy="30462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36" tIns="45718" rIns="91436" bIns="45718" anchor="ctr"/>
            <a:lstStyle/>
            <a:p>
              <a:pPr algn="ctr" defTabSz="914099">
                <a:defRPr/>
              </a:pPr>
              <a:endParaRPr lang="en-US" sz="2300" dirty="0">
                <a:solidFill>
                  <a:schemeClr val="bg1"/>
                </a:solidFill>
                <a:effectLst>
                  <a:outerShdw blurRad="38100" dist="38100" dir="2700000" algn="tl">
                    <a:srgbClr val="000000">
                      <a:alpha val="43137"/>
                    </a:srgbClr>
                  </a:outerShdw>
                </a:effectLst>
              </a:endParaRPr>
            </a:p>
          </p:txBody>
        </p:sp>
        <p:cxnSp>
          <p:nvCxnSpPr>
            <p:cNvPr id="13" name="Straight Connector 12"/>
            <p:cNvCxnSpPr/>
            <p:nvPr/>
          </p:nvCxnSpPr>
          <p:spPr>
            <a:xfrm>
              <a:off x="6701164" y="1752953"/>
              <a:ext cx="309559" cy="970"/>
            </a:xfrm>
            <a:prstGeom prst="line">
              <a:avLst/>
            </a:prstGeom>
            <a:ln/>
          </p:spPr>
          <p:style>
            <a:lnRef idx="1">
              <a:schemeClr val="accent5"/>
            </a:lnRef>
            <a:fillRef idx="2">
              <a:schemeClr val="accent5"/>
            </a:fillRef>
            <a:effectRef idx="1">
              <a:schemeClr val="accent5"/>
            </a:effectRef>
            <a:fontRef idx="minor">
              <a:schemeClr val="dk1"/>
            </a:fontRef>
          </p:style>
        </p:cxnSp>
        <p:sp>
          <p:nvSpPr>
            <p:cNvPr id="14" name="Rectangle 13"/>
            <p:cNvSpPr/>
            <p:nvPr/>
          </p:nvSpPr>
          <p:spPr bwMode="auto">
            <a:xfrm>
              <a:off x="7459051" y="1600641"/>
              <a:ext cx="309560" cy="30462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36" tIns="45718" rIns="91436" bIns="45718" anchor="ctr"/>
            <a:lstStyle/>
            <a:p>
              <a:pPr algn="ctr" defTabSz="914099">
                <a:defRPr/>
              </a:pPr>
              <a:endParaRPr lang="en-US" sz="2300" dirty="0">
                <a:solidFill>
                  <a:schemeClr val="bg1"/>
                </a:solidFill>
                <a:effectLst>
                  <a:outerShdw blurRad="38100" dist="38100" dir="2700000" algn="tl">
                    <a:srgbClr val="000000">
                      <a:alpha val="43137"/>
                    </a:srgbClr>
                  </a:outerShdw>
                </a:effectLst>
              </a:endParaRPr>
            </a:p>
          </p:txBody>
        </p:sp>
        <p:cxnSp>
          <p:nvCxnSpPr>
            <p:cNvPr id="15" name="Straight Connector 14"/>
            <p:cNvCxnSpPr/>
            <p:nvPr/>
          </p:nvCxnSpPr>
          <p:spPr>
            <a:xfrm>
              <a:off x="7459051" y="1676312"/>
              <a:ext cx="309560" cy="194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16" name="Curved Connector 31"/>
            <p:cNvCxnSpPr>
              <a:stCxn id="12" idx="3"/>
              <a:endCxn id="14" idx="1"/>
            </p:cNvCxnSpPr>
            <p:nvPr/>
          </p:nvCxnSpPr>
          <p:spPr>
            <a:xfrm flipV="1">
              <a:off x="7010723" y="1752953"/>
              <a:ext cx="448328" cy="75671"/>
            </a:xfrm>
            <a:prstGeom prst="bentConnector3">
              <a:avLst>
                <a:gd name="adj1" fmla="val 50000"/>
              </a:avLst>
            </a:prstGeom>
            <a:ln>
              <a:tailEnd type="arrow"/>
            </a:ln>
          </p:spPr>
          <p:style>
            <a:lnRef idx="1">
              <a:schemeClr val="accent5"/>
            </a:lnRef>
            <a:fillRef idx="2">
              <a:schemeClr val="accent5"/>
            </a:fillRef>
            <a:effectRef idx="1">
              <a:schemeClr val="accent5"/>
            </a:effectRef>
            <a:fontRef idx="minor">
              <a:schemeClr val="dk1"/>
            </a:fontRef>
          </p:style>
        </p:cxnSp>
        <p:sp>
          <p:nvSpPr>
            <p:cNvPr id="17" name="Rectangle 16"/>
            <p:cNvSpPr/>
            <p:nvPr/>
          </p:nvSpPr>
          <p:spPr bwMode="auto">
            <a:xfrm>
              <a:off x="7154343" y="1980936"/>
              <a:ext cx="309560" cy="30462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36" tIns="45718" rIns="91436" bIns="45718" anchor="ctr"/>
            <a:lstStyle/>
            <a:p>
              <a:pPr algn="ctr" defTabSz="914099">
                <a:defRPr/>
              </a:pPr>
              <a:endParaRPr lang="en-US" sz="2300" dirty="0">
                <a:solidFill>
                  <a:schemeClr val="bg1"/>
                </a:solidFill>
                <a:effectLst>
                  <a:outerShdw blurRad="38100" dist="38100" dir="2700000" algn="tl">
                    <a:srgbClr val="000000">
                      <a:alpha val="43137"/>
                    </a:srgbClr>
                  </a:outerShdw>
                </a:effectLst>
              </a:endParaRPr>
            </a:p>
          </p:txBody>
        </p:sp>
        <p:cxnSp>
          <p:nvCxnSpPr>
            <p:cNvPr id="18" name="Straight Connector 17"/>
            <p:cNvCxnSpPr/>
            <p:nvPr/>
          </p:nvCxnSpPr>
          <p:spPr>
            <a:xfrm>
              <a:off x="7154343" y="2057576"/>
              <a:ext cx="309560" cy="97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19" name="Curved Connector 31"/>
            <p:cNvCxnSpPr>
              <a:stCxn id="12" idx="2"/>
              <a:endCxn id="17" idx="1"/>
            </p:cNvCxnSpPr>
            <p:nvPr/>
          </p:nvCxnSpPr>
          <p:spPr>
            <a:xfrm rot="16200000" flipH="1">
              <a:off x="6929230" y="1908135"/>
              <a:ext cx="152311" cy="297914"/>
            </a:xfrm>
            <a:prstGeom prst="bentConnector2">
              <a:avLst/>
            </a:prstGeom>
            <a:ln>
              <a:tailEnd type="none"/>
            </a:ln>
          </p:spPr>
          <p:style>
            <a:lnRef idx="1">
              <a:schemeClr val="accent5"/>
            </a:lnRef>
            <a:fillRef idx="2">
              <a:schemeClr val="accent5"/>
            </a:fillRef>
            <a:effectRef idx="1">
              <a:schemeClr val="accent5"/>
            </a:effectRef>
            <a:fontRef idx="minor">
              <a:schemeClr val="dk1"/>
            </a:fontRef>
          </p:style>
        </p:cxnSp>
      </p:grpSp>
      <p:sp>
        <p:nvSpPr>
          <p:cNvPr id="24" name="Cloud 23"/>
          <p:cNvSpPr/>
          <p:nvPr/>
        </p:nvSpPr>
        <p:spPr bwMode="auto">
          <a:xfrm>
            <a:off x="152400" y="4572000"/>
            <a:ext cx="1752600" cy="1524000"/>
          </a:xfrm>
          <a:prstGeom prst="cloud">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36" tIns="45718" rIns="91436" bIns="45718" anchor="ctr"/>
          <a:lstStyle/>
          <a:p>
            <a:pPr algn="ctr" defTabSz="914099">
              <a:defRPr/>
            </a:pPr>
            <a:endParaRPr lang="en-US" sz="2300" dirty="0">
              <a:solidFill>
                <a:schemeClr val="bg1"/>
              </a:solidFill>
              <a:effectLst>
                <a:outerShdw blurRad="38100" dist="38100" dir="2700000" algn="tl">
                  <a:srgbClr val="000000">
                    <a:alpha val="43137"/>
                  </a:srgbClr>
                </a:outerShdw>
              </a:effectLst>
            </a:endParaRPr>
          </a:p>
        </p:txBody>
      </p:sp>
      <p:sp>
        <p:nvSpPr>
          <p:cNvPr id="22" name="Left Arrow 21"/>
          <p:cNvSpPr/>
          <p:nvPr/>
        </p:nvSpPr>
        <p:spPr bwMode="auto">
          <a:xfrm>
            <a:off x="1066800" y="4495800"/>
            <a:ext cx="1066800" cy="838200"/>
          </a:xfrm>
          <a:prstGeom prst="lef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nchor="ctr"/>
          <a:lstStyle/>
          <a:p>
            <a:pPr algn="ctr" defTabSz="914099">
              <a:defRPr/>
            </a:pPr>
            <a:endParaRPr lang="en-US" sz="2300" dirty="0">
              <a:solidFill>
                <a:schemeClr val="bg1"/>
              </a:solidFill>
              <a:effectLst>
                <a:outerShdw blurRad="38100" dist="38100" dir="2700000" algn="tl">
                  <a:srgbClr val="000000">
                    <a:alpha val="43137"/>
                  </a:srgbClr>
                </a:outerShdw>
              </a:effectLst>
            </a:endParaRPr>
          </a:p>
        </p:txBody>
      </p:sp>
      <p:sp>
        <p:nvSpPr>
          <p:cNvPr id="23" name="Left Arrow 22"/>
          <p:cNvSpPr/>
          <p:nvPr/>
        </p:nvSpPr>
        <p:spPr bwMode="auto">
          <a:xfrm flipH="1">
            <a:off x="1600200" y="5257800"/>
            <a:ext cx="1066800" cy="838200"/>
          </a:xfrm>
          <a:prstGeom prst="lef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36" tIns="45718" rIns="91436" bIns="45718" anchor="ctr"/>
          <a:lstStyle/>
          <a:p>
            <a:pPr algn="ctr" defTabSz="914099">
              <a:defRPr/>
            </a:pPr>
            <a:endParaRPr lang="en-US" sz="2300" dirty="0">
              <a:solidFill>
                <a:schemeClr val="bg1"/>
              </a:solidFill>
              <a:effectLst>
                <a:outerShdw blurRad="38100" dist="38100" dir="2700000" algn="tl">
                  <a:srgbClr val="000000">
                    <a:alpha val="43137"/>
                  </a:srgbClr>
                </a:outerShdw>
              </a:effectLst>
            </a:endParaRPr>
          </a:p>
        </p:txBody>
      </p:sp>
      <p:sp>
        <p:nvSpPr>
          <p:cNvPr id="28679" name="TextBox 27"/>
          <p:cNvSpPr txBox="1">
            <a:spLocks noChangeArrowheads="1"/>
          </p:cNvSpPr>
          <p:nvPr/>
        </p:nvSpPr>
        <p:spPr bwMode="auto">
          <a:xfrm>
            <a:off x="533400" y="1143000"/>
            <a:ext cx="4391025" cy="1878012"/>
          </a:xfrm>
          <a:prstGeom prst="rect">
            <a:avLst/>
          </a:prstGeom>
          <a:noFill/>
          <a:ln w="9525">
            <a:noFill/>
            <a:miter lim="800000"/>
            <a:headEnd/>
            <a:tailEnd/>
          </a:ln>
        </p:spPr>
        <p:txBody>
          <a:bodyPr>
            <a:spAutoFit/>
          </a:bodyPr>
          <a:lstStyle/>
          <a:p>
            <a:pPr algn="l"/>
            <a:r>
              <a:rPr lang="en-US" sz="3200" dirty="0"/>
              <a:t>Underlying data model</a:t>
            </a:r>
          </a:p>
          <a:p>
            <a:pPr algn="l"/>
            <a:r>
              <a:rPr lang="en-US" sz="2800" dirty="0"/>
              <a:t>  - Entity Data Model  </a:t>
            </a:r>
          </a:p>
          <a:p>
            <a:pPr algn="l"/>
            <a:r>
              <a:rPr lang="en-US" sz="2800" dirty="0"/>
              <a:t>  - Entities </a:t>
            </a:r>
            <a:r>
              <a:rPr lang="en-US" sz="2800" dirty="0">
                <a:sym typeface="Wingdings" pitchFamily="2" charset="2"/>
              </a:rPr>
              <a:t></a:t>
            </a:r>
            <a:r>
              <a:rPr lang="en-US" sz="2800" dirty="0"/>
              <a:t> Resources</a:t>
            </a:r>
          </a:p>
          <a:p>
            <a:pPr algn="l"/>
            <a:r>
              <a:rPr lang="en-US" sz="2800" dirty="0"/>
              <a:t>  - Associations </a:t>
            </a:r>
            <a:r>
              <a:rPr lang="en-US" sz="2800" dirty="0">
                <a:sym typeface="Wingdings" pitchFamily="2" charset="2"/>
              </a:rPr>
              <a:t></a:t>
            </a:r>
            <a:r>
              <a:rPr lang="en-US" sz="2800" dirty="0"/>
              <a:t> Links</a:t>
            </a:r>
          </a:p>
        </p:txBody>
      </p:sp>
      <p:sp>
        <p:nvSpPr>
          <p:cNvPr id="28680" name="TextBox 28"/>
          <p:cNvSpPr txBox="1">
            <a:spLocks noChangeArrowheads="1"/>
          </p:cNvSpPr>
          <p:nvPr/>
        </p:nvSpPr>
        <p:spPr bwMode="auto">
          <a:xfrm>
            <a:off x="2971800" y="3257014"/>
            <a:ext cx="5943600" cy="3108543"/>
          </a:xfrm>
          <a:prstGeom prst="rect">
            <a:avLst/>
          </a:prstGeom>
          <a:noFill/>
          <a:ln w="9525">
            <a:noFill/>
            <a:miter lim="800000"/>
            <a:headEnd/>
            <a:tailEnd/>
          </a:ln>
        </p:spPr>
        <p:txBody>
          <a:bodyPr>
            <a:spAutoFit/>
          </a:bodyPr>
          <a:lstStyle/>
          <a:p>
            <a:pPr algn="l"/>
            <a:r>
              <a:rPr lang="en-US" sz="3600" dirty="0"/>
              <a:t>Operation semantics</a:t>
            </a:r>
          </a:p>
          <a:p>
            <a:pPr algn="l"/>
            <a:r>
              <a:rPr lang="en-US" sz="3200" dirty="0"/>
              <a:t>  - </a:t>
            </a:r>
            <a:r>
              <a:rPr lang="en-US" sz="3200" dirty="0" smtClean="0"/>
              <a:t>Mapping </a:t>
            </a:r>
            <a:r>
              <a:rPr lang="en-US" sz="3200" dirty="0"/>
              <a:t>of HTTP methods </a:t>
            </a:r>
          </a:p>
          <a:p>
            <a:pPr algn="l"/>
            <a:r>
              <a:rPr lang="en-US" sz="3200" dirty="0"/>
              <a:t>  - GET </a:t>
            </a:r>
            <a:r>
              <a:rPr lang="en-US" sz="3200" dirty="0">
                <a:sym typeface="Wingdings" pitchFamily="2" charset="2"/>
              </a:rPr>
              <a:t></a:t>
            </a:r>
            <a:r>
              <a:rPr lang="en-US" sz="3200" dirty="0"/>
              <a:t> retrieve resource</a:t>
            </a:r>
          </a:p>
          <a:p>
            <a:pPr algn="l"/>
            <a:r>
              <a:rPr lang="en-US" sz="3200" dirty="0"/>
              <a:t>  - POST </a:t>
            </a:r>
            <a:r>
              <a:rPr lang="en-US" sz="3200" dirty="0">
                <a:sym typeface="Wingdings" pitchFamily="2" charset="2"/>
              </a:rPr>
              <a:t></a:t>
            </a:r>
            <a:r>
              <a:rPr lang="en-US" sz="3200" dirty="0"/>
              <a:t> create resource</a:t>
            </a:r>
          </a:p>
          <a:p>
            <a:pPr algn="l"/>
            <a:r>
              <a:rPr lang="en-US" sz="3200" dirty="0"/>
              <a:t>  - PUT </a:t>
            </a:r>
            <a:r>
              <a:rPr lang="en-US" sz="3200" dirty="0">
                <a:sym typeface="Wingdings" pitchFamily="2" charset="2"/>
              </a:rPr>
              <a:t></a:t>
            </a:r>
            <a:r>
              <a:rPr lang="en-US" sz="3200" dirty="0"/>
              <a:t> update resource</a:t>
            </a:r>
          </a:p>
          <a:p>
            <a:pPr algn="l"/>
            <a:r>
              <a:rPr lang="en-US" sz="3200" dirty="0"/>
              <a:t>  - DELETE </a:t>
            </a:r>
            <a:r>
              <a:rPr lang="en-US" sz="3200" dirty="0">
                <a:sym typeface="Wingdings" pitchFamily="2" charset="2"/>
              </a:rPr>
              <a:t></a:t>
            </a:r>
            <a:r>
              <a:rPr lang="en-US" sz="3200" dirty="0"/>
              <a:t> delete resource</a:t>
            </a:r>
            <a:endParaRPr lang="en-US" sz="28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Demo</a:t>
            </a:r>
            <a:endParaRPr lang="fr-FR" dirty="0"/>
          </a:p>
        </p:txBody>
      </p:sp>
      <p:sp>
        <p:nvSpPr>
          <p:cNvPr id="3" name="Espace réservé du contenu 2"/>
          <p:cNvSpPr>
            <a:spLocks noGrp="1"/>
          </p:cNvSpPr>
          <p:nvPr>
            <p:ph idx="1"/>
          </p:nvPr>
        </p:nvSpPr>
        <p:spPr/>
        <p:txBody>
          <a:bodyPr/>
          <a:lstStyle/>
          <a:p>
            <a:r>
              <a:rPr lang="fr-FR" dirty="0" err="1" smtClean="0"/>
              <a:t>Create</a:t>
            </a:r>
            <a:r>
              <a:rPr lang="fr-FR" dirty="0" smtClean="0"/>
              <a:t> a Data Service</a:t>
            </a:r>
          </a:p>
          <a:p>
            <a:r>
              <a:rPr lang="fr-FR" dirty="0" smtClean="0"/>
              <a:t>Consume </a:t>
            </a:r>
            <a:r>
              <a:rPr lang="fr-FR" dirty="0" err="1" smtClean="0"/>
              <a:t>from</a:t>
            </a:r>
            <a:r>
              <a:rPr lang="fr-FR" dirty="0" smtClean="0"/>
              <a:t> </a:t>
            </a:r>
            <a:r>
              <a:rPr lang="fr-FR" dirty="0" err="1" smtClean="0"/>
              <a:t>another</a:t>
            </a:r>
            <a:r>
              <a:rPr lang="fr-FR" dirty="0" smtClean="0"/>
              <a:t> </a:t>
            </a:r>
            <a:r>
              <a:rPr lang="fr-FR" dirty="0" err="1" smtClean="0"/>
              <a:t>app</a:t>
            </a:r>
            <a:endParaRPr lang="fr-FR" dirty="0" smtClean="0"/>
          </a:p>
          <a:p>
            <a:r>
              <a:rPr lang="fr-FR" dirty="0" smtClean="0"/>
              <a:t>Look </a:t>
            </a:r>
            <a:r>
              <a:rPr lang="fr-FR" dirty="0" err="1" smtClean="0"/>
              <a:t>at</a:t>
            </a:r>
            <a:r>
              <a:rPr lang="fr-FR" dirty="0" smtClean="0"/>
              <a:t> the </a:t>
            </a:r>
            <a:r>
              <a:rPr lang="fr-FR" dirty="0" err="1" smtClean="0"/>
              <a:t>EdM</a:t>
            </a:r>
            <a:r>
              <a:rPr lang="fr-FR" dirty="0" smtClean="0"/>
              <a:t> </a:t>
            </a:r>
            <a:r>
              <a:rPr lang="fr-FR" dirty="0" err="1" smtClean="0"/>
              <a:t>that</a:t>
            </a:r>
            <a:r>
              <a:rPr lang="fr-FR" dirty="0" smtClean="0"/>
              <a:t> </a:t>
            </a:r>
            <a:r>
              <a:rPr lang="fr-FR" dirty="0" err="1" smtClean="0"/>
              <a:t>gets</a:t>
            </a:r>
            <a:r>
              <a:rPr lang="fr-FR" dirty="0" smtClean="0"/>
              <a:t> </a:t>
            </a:r>
            <a:r>
              <a:rPr lang="fr-FR" dirty="0" err="1" smtClean="0"/>
              <a:t>generated</a:t>
            </a:r>
            <a:endParaRPr lang="fr-FR"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URL Conventions</a:t>
            </a:r>
            <a:endParaRPr lang="en-US" dirty="0"/>
          </a:p>
        </p:txBody>
      </p:sp>
      <p:sp>
        <p:nvSpPr>
          <p:cNvPr id="5" name="Content Placeholder 4"/>
          <p:cNvSpPr>
            <a:spLocks noGrp="1"/>
          </p:cNvSpPr>
          <p:nvPr>
            <p:ph idx="1"/>
          </p:nvPr>
        </p:nvSpPr>
        <p:spPr>
          <a:xfrm>
            <a:off x="381000" y="1412875"/>
            <a:ext cx="8382000" cy="2947987"/>
          </a:xfrm>
        </p:spPr>
        <p:txBody>
          <a:bodyPr/>
          <a:lstStyle/>
          <a:p>
            <a:r>
              <a:rPr lang="en-US" dirty="0" smtClean="0"/>
              <a:t>Addressing entities and sets</a:t>
            </a:r>
          </a:p>
          <a:p>
            <a:endParaRPr lang="en-US" dirty="0" smtClean="0"/>
          </a:p>
          <a:p>
            <a:endParaRPr lang="en-US" dirty="0" smtClean="0"/>
          </a:p>
          <a:p>
            <a:endParaRPr lang="en-US" dirty="0" smtClean="0"/>
          </a:p>
          <a:p>
            <a:endParaRPr lang="en-US" dirty="0" smtClean="0"/>
          </a:p>
          <a:p>
            <a:endParaRPr lang="en-US" sz="800" dirty="0" smtClean="0"/>
          </a:p>
        </p:txBody>
      </p:sp>
      <p:graphicFrame>
        <p:nvGraphicFramePr>
          <p:cNvPr id="6" name="Table 5"/>
          <p:cNvGraphicFramePr>
            <a:graphicFrameLocks noGrp="1"/>
          </p:cNvGraphicFramePr>
          <p:nvPr/>
        </p:nvGraphicFramePr>
        <p:xfrm>
          <a:off x="990600" y="1905000"/>
          <a:ext cx="6934200" cy="2225040"/>
        </p:xfrm>
        <a:graphic>
          <a:graphicData uri="http://schemas.openxmlformats.org/drawingml/2006/table">
            <a:tbl>
              <a:tblPr bandRow="1">
                <a:tableStyleId>{00A15C55-8517-42AA-B614-E9B94910E393}</a:tableStyleId>
              </a:tblPr>
              <a:tblGrid>
                <a:gridCol w="2311400"/>
                <a:gridCol w="4622800"/>
              </a:tblGrid>
              <a:tr h="370840">
                <a:tc>
                  <a:txBody>
                    <a:bodyPr/>
                    <a:lstStyle/>
                    <a:p>
                      <a:r>
                        <a:rPr lang="en-US" sz="1800" dirty="0" smtClean="0">
                          <a:solidFill>
                            <a:srgbClr val="FFFFFF"/>
                          </a:solidFill>
                        </a:rPr>
                        <a:t>Entity-set</a:t>
                      </a:r>
                      <a:endParaRPr lang="en-US" sz="1800" dirty="0">
                        <a:solidFill>
                          <a:srgbClr val="FFFFFF"/>
                        </a:solidFill>
                      </a:endParaRPr>
                    </a:p>
                  </a:txBody>
                  <a:tcPr>
                    <a:solidFill>
                      <a:schemeClr val="accent2"/>
                    </a:solidFill>
                  </a:tcPr>
                </a:tc>
                <a:tc>
                  <a:txBody>
                    <a:bodyPr/>
                    <a:lstStyle/>
                    <a:p>
                      <a:r>
                        <a:rPr lang="en-US" sz="1800" dirty="0" smtClean="0">
                          <a:solidFill>
                            <a:srgbClr val="FFFFFF"/>
                          </a:solidFill>
                        </a:rPr>
                        <a:t>/Students</a:t>
                      </a:r>
                      <a:endParaRPr lang="en-US" sz="1800" dirty="0">
                        <a:solidFill>
                          <a:srgbClr val="FFFFFF"/>
                        </a:solidFill>
                      </a:endParaRPr>
                    </a:p>
                  </a:txBody>
                  <a:tcPr>
                    <a:solidFill>
                      <a:schemeClr val="accent2"/>
                    </a:solidFill>
                  </a:tcPr>
                </a:tc>
              </a:tr>
              <a:tr h="370840">
                <a:tc>
                  <a:txBody>
                    <a:bodyPr/>
                    <a:lstStyle/>
                    <a:p>
                      <a:r>
                        <a:rPr lang="en-US" sz="1800" dirty="0" smtClean="0">
                          <a:solidFill>
                            <a:srgbClr val="FFFFFF"/>
                          </a:solidFill>
                        </a:rPr>
                        <a:t>Single</a:t>
                      </a:r>
                      <a:r>
                        <a:rPr lang="en-US" sz="1800" baseline="0" dirty="0" smtClean="0">
                          <a:solidFill>
                            <a:srgbClr val="FFFFFF"/>
                          </a:solidFill>
                        </a:rPr>
                        <a:t> entity</a:t>
                      </a:r>
                      <a:endParaRPr lang="en-US" sz="1800" dirty="0">
                        <a:solidFill>
                          <a:srgbClr val="FFFFFF"/>
                        </a:solidFill>
                      </a:endParaRPr>
                    </a:p>
                  </a:txBody>
                  <a:tcPr>
                    <a:solidFill>
                      <a:schemeClr val="accent2">
                        <a:lumMod val="50000"/>
                      </a:schemeClr>
                    </a:solidFill>
                  </a:tcPr>
                </a:tc>
                <a:tc>
                  <a:txBody>
                    <a:bodyPr/>
                    <a:lstStyle/>
                    <a:p>
                      <a:r>
                        <a:rPr lang="en-US" sz="1800" dirty="0" smtClean="0">
                          <a:solidFill>
                            <a:srgbClr val="FFFFFF"/>
                          </a:solidFill>
                        </a:rPr>
                        <a:t>/Students(1)</a:t>
                      </a:r>
                    </a:p>
                  </a:txBody>
                  <a:tcPr>
                    <a:solidFill>
                      <a:schemeClr val="accent2">
                        <a:lumMod val="50000"/>
                      </a:schemeClr>
                    </a:solidFill>
                  </a:tcPr>
                </a:tc>
              </a:tr>
              <a:tr h="370840">
                <a:tc>
                  <a:txBody>
                    <a:bodyPr/>
                    <a:lstStyle/>
                    <a:p>
                      <a:r>
                        <a:rPr lang="en-US" sz="1800" dirty="0" smtClean="0">
                          <a:solidFill>
                            <a:srgbClr val="FFFFFF"/>
                          </a:solidFill>
                        </a:rPr>
                        <a:t>Member access</a:t>
                      </a:r>
                      <a:endParaRPr lang="en-US" sz="1800" dirty="0">
                        <a:solidFill>
                          <a:srgbClr val="FFFFFF"/>
                        </a:solidFill>
                      </a:endParaRPr>
                    </a:p>
                  </a:txBody>
                  <a:tcPr>
                    <a:solidFill>
                      <a:schemeClr val="accent2"/>
                    </a:solidFill>
                  </a:tcPr>
                </a:tc>
                <a:tc>
                  <a:txBody>
                    <a:bodyPr/>
                    <a:lstStyle/>
                    <a:p>
                      <a:r>
                        <a:rPr lang="en-US" sz="1800" dirty="0" smtClean="0">
                          <a:solidFill>
                            <a:srgbClr val="FFFFFF"/>
                          </a:solidFill>
                        </a:rPr>
                        <a:t>/Students(1)/Name</a:t>
                      </a:r>
                    </a:p>
                  </a:txBody>
                  <a:tcPr>
                    <a:solidFill>
                      <a:schemeClr val="accent2"/>
                    </a:solidFill>
                  </a:tcPr>
                </a:tc>
              </a:tr>
              <a:tr h="370840">
                <a:tc>
                  <a:txBody>
                    <a:bodyPr/>
                    <a:lstStyle/>
                    <a:p>
                      <a:r>
                        <a:rPr lang="en-US" sz="1800" dirty="0" smtClean="0">
                          <a:solidFill>
                            <a:srgbClr val="FFFFFF"/>
                          </a:solidFill>
                        </a:rPr>
                        <a:t>Link traversal</a:t>
                      </a:r>
                      <a:endParaRPr lang="en-US" sz="1800" dirty="0">
                        <a:solidFill>
                          <a:srgbClr val="FFFFFF"/>
                        </a:solidFill>
                      </a:endParaRPr>
                    </a:p>
                  </a:txBody>
                  <a:tcPr>
                    <a:solidFill>
                      <a:schemeClr val="accent2">
                        <a:lumMod val="50000"/>
                      </a:schemeClr>
                    </a:solidFill>
                  </a:tcPr>
                </a:tc>
                <a:tc>
                  <a:txBody>
                    <a:bodyPr/>
                    <a:lstStyle/>
                    <a:p>
                      <a:r>
                        <a:rPr lang="en-US" sz="1800" dirty="0" smtClean="0">
                          <a:solidFill>
                            <a:srgbClr val="FFFFFF"/>
                          </a:solidFill>
                        </a:rPr>
                        <a:t>/Students(1)/</a:t>
                      </a:r>
                      <a:r>
                        <a:rPr lang="en-US" sz="1800" dirty="0" err="1" smtClean="0">
                          <a:solidFill>
                            <a:srgbClr val="FFFFFF"/>
                          </a:solidFill>
                        </a:rPr>
                        <a:t>ClassRegistrations</a:t>
                      </a:r>
                      <a:endParaRPr lang="en-US" sz="1800" dirty="0" smtClean="0">
                        <a:solidFill>
                          <a:srgbClr val="FFFFFF"/>
                        </a:solidFill>
                      </a:endParaRPr>
                    </a:p>
                  </a:txBody>
                  <a:tcPr>
                    <a:solidFill>
                      <a:schemeClr val="accent2">
                        <a:lumMod val="50000"/>
                      </a:schemeClr>
                    </a:solidFill>
                  </a:tcPr>
                </a:tc>
              </a:tr>
              <a:tr h="370840">
                <a:tc>
                  <a:txBody>
                    <a:bodyPr/>
                    <a:lstStyle/>
                    <a:p>
                      <a:r>
                        <a:rPr lang="en-US" sz="1800" dirty="0" smtClean="0">
                          <a:solidFill>
                            <a:srgbClr val="FFFFFF"/>
                          </a:solidFill>
                        </a:rPr>
                        <a:t>Deep access</a:t>
                      </a:r>
                      <a:endParaRPr lang="en-US" sz="1800" dirty="0">
                        <a:solidFill>
                          <a:srgbClr val="FFFFFF"/>
                        </a:solidFill>
                      </a:endParaRPr>
                    </a:p>
                  </a:txBody>
                  <a:tcPr>
                    <a:solidFill>
                      <a:schemeClr val="accent2"/>
                    </a:solidFill>
                  </a:tcPr>
                </a:tc>
                <a:tc>
                  <a:txBody>
                    <a:bodyPr/>
                    <a:lstStyle/>
                    <a:p>
                      <a:r>
                        <a:rPr lang="en-US" sz="1800" dirty="0" smtClean="0">
                          <a:solidFill>
                            <a:srgbClr val="FFFFFF"/>
                          </a:solidFill>
                        </a:rPr>
                        <a:t>/Students(1)/</a:t>
                      </a:r>
                      <a:r>
                        <a:rPr lang="en-US" sz="1800" dirty="0" err="1" smtClean="0">
                          <a:solidFill>
                            <a:srgbClr val="FFFFFF"/>
                          </a:solidFill>
                        </a:rPr>
                        <a:t>ClassRegistrations</a:t>
                      </a:r>
                      <a:r>
                        <a:rPr lang="en-US" sz="1800" dirty="0" smtClean="0">
                          <a:solidFill>
                            <a:srgbClr val="FFFFFF"/>
                          </a:solidFill>
                        </a:rPr>
                        <a:t>(2)/Grade</a:t>
                      </a:r>
                    </a:p>
                  </a:txBody>
                  <a:tcPr>
                    <a:solidFill>
                      <a:schemeClr val="accent2"/>
                    </a:solidFill>
                  </a:tcPr>
                </a:tc>
              </a:tr>
              <a:tr h="370840">
                <a:tc>
                  <a:txBody>
                    <a:bodyPr/>
                    <a:lstStyle/>
                    <a:p>
                      <a:r>
                        <a:rPr lang="en-US" sz="1800" dirty="0" smtClean="0">
                          <a:solidFill>
                            <a:srgbClr val="FFFFFF"/>
                          </a:solidFill>
                        </a:rPr>
                        <a:t>Raw value access</a:t>
                      </a:r>
                      <a:endParaRPr lang="en-US" sz="1800" dirty="0">
                        <a:solidFill>
                          <a:srgbClr val="FFFFFF"/>
                        </a:solidFill>
                      </a:endParaRPr>
                    </a:p>
                  </a:txBody>
                  <a:tcPr>
                    <a:solidFill>
                      <a:schemeClr val="accent2">
                        <a:lumMod val="50000"/>
                      </a:schemeClr>
                    </a:solidFill>
                  </a:tcPr>
                </a:tc>
                <a:tc>
                  <a:txBody>
                    <a:bodyPr/>
                    <a:lstStyle/>
                    <a:p>
                      <a:r>
                        <a:rPr lang="en-US" sz="1800" dirty="0" smtClean="0">
                          <a:solidFill>
                            <a:srgbClr val="FFFFFF"/>
                          </a:solidFill>
                        </a:rPr>
                        <a:t>/Students(1)/Photo/$value</a:t>
                      </a:r>
                    </a:p>
                  </a:txBody>
                  <a:tcPr>
                    <a:solidFill>
                      <a:schemeClr val="accent2">
                        <a:lumMod val="50000"/>
                      </a:schemeClr>
                    </a:solidFill>
                  </a:tcPr>
                </a:tc>
              </a:tr>
            </a:tbl>
          </a:graphicData>
        </a:graphic>
      </p:graphicFrame>
      <p:graphicFrame>
        <p:nvGraphicFramePr>
          <p:cNvPr id="7" name="Table 6"/>
          <p:cNvGraphicFramePr>
            <a:graphicFrameLocks noGrp="1"/>
          </p:cNvGraphicFramePr>
          <p:nvPr/>
        </p:nvGraphicFramePr>
        <p:xfrm>
          <a:off x="990600" y="4841240"/>
          <a:ext cx="6934200" cy="1483360"/>
        </p:xfrm>
        <a:graphic>
          <a:graphicData uri="http://schemas.openxmlformats.org/drawingml/2006/table">
            <a:tbl>
              <a:tblPr bandRow="1">
                <a:tableStyleId>{00A15C55-8517-42AA-B614-E9B94910E393}</a:tableStyleId>
              </a:tblPr>
              <a:tblGrid>
                <a:gridCol w="2088615"/>
                <a:gridCol w="4845585"/>
              </a:tblGrid>
              <a:tr h="370840">
                <a:tc>
                  <a:txBody>
                    <a:bodyPr/>
                    <a:lstStyle/>
                    <a:p>
                      <a:r>
                        <a:rPr lang="en-US" sz="1800" dirty="0" smtClean="0">
                          <a:solidFill>
                            <a:srgbClr val="FFFFFF"/>
                          </a:solidFill>
                        </a:rPr>
                        <a:t>Sorting</a:t>
                      </a:r>
                      <a:endParaRPr lang="en-US" sz="1800" dirty="0">
                        <a:solidFill>
                          <a:srgbClr val="FFFFFF"/>
                        </a:solidFill>
                      </a:endParaRPr>
                    </a:p>
                  </a:txBody>
                  <a:tcPr>
                    <a:solidFill>
                      <a:schemeClr val="accent2"/>
                    </a:solidFill>
                  </a:tcPr>
                </a:tc>
                <a:tc>
                  <a:txBody>
                    <a:bodyPr/>
                    <a:lstStyle/>
                    <a:p>
                      <a:r>
                        <a:rPr lang="en-US" sz="1800" dirty="0" smtClean="0">
                          <a:solidFill>
                            <a:srgbClr val="FFFFFF"/>
                          </a:solidFill>
                        </a:rPr>
                        <a:t>/Students?$</a:t>
                      </a:r>
                      <a:r>
                        <a:rPr lang="en-US" sz="1800" dirty="0" err="1" smtClean="0">
                          <a:solidFill>
                            <a:srgbClr val="FFFFFF"/>
                          </a:solidFill>
                        </a:rPr>
                        <a:t>orderby</a:t>
                      </a:r>
                      <a:r>
                        <a:rPr lang="en-US" sz="1800" dirty="0" smtClean="0">
                          <a:solidFill>
                            <a:srgbClr val="FFFFFF"/>
                          </a:solidFill>
                        </a:rPr>
                        <a:t>=Name </a:t>
                      </a:r>
                      <a:r>
                        <a:rPr lang="en-US" sz="1800" dirty="0" err="1" smtClean="0">
                          <a:solidFill>
                            <a:srgbClr val="FFFFFF"/>
                          </a:solidFill>
                        </a:rPr>
                        <a:t>desc</a:t>
                      </a:r>
                      <a:endParaRPr lang="en-US" sz="1800" dirty="0">
                        <a:solidFill>
                          <a:srgbClr val="FFFFFF"/>
                        </a:solidFill>
                      </a:endParaRPr>
                    </a:p>
                  </a:txBody>
                  <a:tcPr>
                    <a:solidFill>
                      <a:schemeClr val="accent2"/>
                    </a:solidFill>
                  </a:tcPr>
                </a:tc>
              </a:tr>
              <a:tr h="370840">
                <a:tc>
                  <a:txBody>
                    <a:bodyPr/>
                    <a:lstStyle/>
                    <a:p>
                      <a:r>
                        <a:rPr lang="en-US" sz="1800" dirty="0" smtClean="0">
                          <a:solidFill>
                            <a:srgbClr val="FFFFFF"/>
                          </a:solidFill>
                        </a:rPr>
                        <a:t>Filtering</a:t>
                      </a:r>
                      <a:endParaRPr lang="en-US" sz="1800" dirty="0">
                        <a:solidFill>
                          <a:srgbClr val="FFFFFF"/>
                        </a:solidFill>
                      </a:endParaRPr>
                    </a:p>
                  </a:txBody>
                  <a:tcPr>
                    <a:solidFill>
                      <a:schemeClr val="accent2">
                        <a:lumMod val="50000"/>
                      </a:schemeClr>
                    </a:solidFill>
                  </a:tcPr>
                </a:tc>
                <a:tc>
                  <a:txBody>
                    <a:bodyPr/>
                    <a:lstStyle/>
                    <a:p>
                      <a:r>
                        <a:rPr lang="en-US" sz="1800" dirty="0" smtClean="0">
                          <a:solidFill>
                            <a:srgbClr val="FFFFFF"/>
                          </a:solidFill>
                        </a:rPr>
                        <a:t>/Classes?$filter=</a:t>
                      </a:r>
                      <a:r>
                        <a:rPr lang="en-US" sz="1800" dirty="0" err="1" smtClean="0">
                          <a:solidFill>
                            <a:srgbClr val="FFFFFF"/>
                          </a:solidFill>
                        </a:rPr>
                        <a:t>substringof</a:t>
                      </a:r>
                      <a:r>
                        <a:rPr lang="en-US" sz="1800" dirty="0" smtClean="0">
                          <a:solidFill>
                            <a:srgbClr val="FFFFFF"/>
                          </a:solidFill>
                        </a:rPr>
                        <a:t>(Name,</a:t>
                      </a:r>
                      <a:r>
                        <a:rPr lang="en-US" sz="1800" baseline="0" dirty="0" smtClean="0">
                          <a:solidFill>
                            <a:srgbClr val="FFFFFF"/>
                          </a:solidFill>
                        </a:rPr>
                        <a:t> ‘Math’)</a:t>
                      </a:r>
                      <a:endParaRPr lang="en-US" sz="1800" dirty="0" smtClean="0">
                        <a:solidFill>
                          <a:srgbClr val="FFFFFF"/>
                        </a:solidFill>
                      </a:endParaRPr>
                    </a:p>
                  </a:txBody>
                  <a:tcPr>
                    <a:solidFill>
                      <a:schemeClr val="accent2">
                        <a:lumMod val="50000"/>
                      </a:schemeClr>
                    </a:solidFill>
                  </a:tcPr>
                </a:tc>
              </a:tr>
              <a:tr h="370840">
                <a:tc>
                  <a:txBody>
                    <a:bodyPr/>
                    <a:lstStyle/>
                    <a:p>
                      <a:r>
                        <a:rPr lang="en-US" sz="1800" dirty="0" smtClean="0">
                          <a:solidFill>
                            <a:srgbClr val="FFFFFF"/>
                          </a:solidFill>
                        </a:rPr>
                        <a:t>Paging</a:t>
                      </a:r>
                      <a:endParaRPr lang="en-US" sz="1800" dirty="0">
                        <a:solidFill>
                          <a:srgbClr val="FFFFFF"/>
                        </a:solidFill>
                      </a:endParaRPr>
                    </a:p>
                  </a:txBody>
                  <a:tcPr>
                    <a:solidFill>
                      <a:schemeClr val="accent2"/>
                    </a:solidFill>
                  </a:tcPr>
                </a:tc>
                <a:tc>
                  <a:txBody>
                    <a:bodyPr/>
                    <a:lstStyle/>
                    <a:p>
                      <a:r>
                        <a:rPr lang="en-US" sz="1800" dirty="0" smtClean="0">
                          <a:solidFill>
                            <a:srgbClr val="FFFFFF"/>
                          </a:solidFill>
                        </a:rPr>
                        <a:t>/Students?$top=10&amp;$skip=30</a:t>
                      </a:r>
                    </a:p>
                  </a:txBody>
                  <a:tcPr>
                    <a:solidFill>
                      <a:schemeClr val="accent2"/>
                    </a:solidFill>
                  </a:tcPr>
                </a:tc>
              </a:tr>
              <a:tr h="370840">
                <a:tc>
                  <a:txBody>
                    <a:bodyPr/>
                    <a:lstStyle/>
                    <a:p>
                      <a:r>
                        <a:rPr lang="en-US" sz="1800" dirty="0" smtClean="0">
                          <a:solidFill>
                            <a:srgbClr val="FFFFFF"/>
                          </a:solidFill>
                        </a:rPr>
                        <a:t>Inline</a:t>
                      </a:r>
                      <a:r>
                        <a:rPr lang="en-US" sz="1800" baseline="0" dirty="0" smtClean="0">
                          <a:solidFill>
                            <a:srgbClr val="FFFFFF"/>
                          </a:solidFill>
                        </a:rPr>
                        <a:t> expansion</a:t>
                      </a:r>
                      <a:endParaRPr lang="en-US" sz="1800" dirty="0">
                        <a:solidFill>
                          <a:srgbClr val="FFFFFF"/>
                        </a:solidFill>
                      </a:endParaRPr>
                    </a:p>
                  </a:txBody>
                  <a:tcPr>
                    <a:solidFill>
                      <a:schemeClr val="accent2">
                        <a:lumMod val="50000"/>
                      </a:schemeClr>
                    </a:solidFill>
                  </a:tcPr>
                </a:tc>
                <a:tc>
                  <a:txBody>
                    <a:bodyPr/>
                    <a:lstStyle/>
                    <a:p>
                      <a:r>
                        <a:rPr lang="en-US" sz="1800" dirty="0" smtClean="0">
                          <a:solidFill>
                            <a:srgbClr val="FFFFFF"/>
                          </a:solidFill>
                        </a:rPr>
                        <a:t>/Students?$expand=</a:t>
                      </a:r>
                      <a:r>
                        <a:rPr lang="en-US" sz="1800" dirty="0" err="1" smtClean="0">
                          <a:solidFill>
                            <a:srgbClr val="FFFFFF"/>
                          </a:solidFill>
                        </a:rPr>
                        <a:t>ClassRegistrations</a:t>
                      </a:r>
                      <a:endParaRPr lang="en-US" sz="1800" dirty="0" smtClean="0">
                        <a:solidFill>
                          <a:srgbClr val="FFFFFF"/>
                        </a:solidFill>
                      </a:endParaRPr>
                    </a:p>
                  </a:txBody>
                  <a:tcPr>
                    <a:solidFill>
                      <a:schemeClr val="accent2">
                        <a:lumMod val="50000"/>
                      </a:schemeClr>
                    </a:solidFill>
                  </a:tcPr>
                </a:tc>
              </a:tr>
            </a:tbl>
          </a:graphicData>
        </a:graphic>
      </p:graphicFrame>
      <p:sp>
        <p:nvSpPr>
          <p:cNvPr id="8" name="Content Placeholder 4"/>
          <p:cNvSpPr txBox="1">
            <a:spLocks/>
          </p:cNvSpPr>
          <p:nvPr/>
        </p:nvSpPr>
        <p:spPr>
          <a:xfrm>
            <a:off x="381000" y="4364071"/>
            <a:ext cx="8382000" cy="2749407"/>
          </a:xfrm>
          <a:prstGeom prst="rect">
            <a:avLst/>
          </a:prstGeom>
        </p:spPr>
        <p:txBody>
          <a:bodyPr vert="horz" wrap="square" lIns="0" tIns="0" rIns="0" bIns="0" rtlCol="0">
            <a:spAutoFit/>
          </a:bodyPr>
          <a:lstStyle/>
          <a:p>
            <a:pPr marL="342900" marR="0" lvl="0" indent="-342900" defTabSz="914363" eaLnBrk="0" latinLnBrk="0" hangingPunct="0">
              <a:lnSpc>
                <a:spcPct val="78000"/>
              </a:lnSpc>
              <a:spcBef>
                <a:spcPct val="20000"/>
              </a:spcBef>
              <a:buClr>
                <a:schemeClr val="accent1"/>
              </a:buClr>
              <a:buSzPct val="80000"/>
              <a:buFont typeface="Wingdings" pitchFamily="2" charset="2"/>
              <a:buChar char="•"/>
              <a:tabLst/>
              <a:defRPr/>
            </a:pPr>
            <a:r>
              <a:rPr lang="en-US" sz="2400" dirty="0" smtClean="0">
                <a:solidFill>
                  <a:schemeClr val="bg1"/>
                </a:solidFill>
                <a:latin typeface="+mn-lt"/>
              </a:rPr>
              <a:t>Presentation options</a:t>
            </a:r>
          </a:p>
          <a:p>
            <a:pPr marL="393700" marR="0" lvl="0" indent="-393700" algn="l" defTabSz="914363" rtl="0" eaLnBrk="1" fontAlgn="auto" latinLnBrk="0" hangingPunct="1">
              <a:lnSpc>
                <a:spcPct val="78000"/>
              </a:lnSpc>
              <a:spcBef>
                <a:spcPct val="20000"/>
              </a:spcBef>
              <a:spcAft>
                <a:spcPts val="800"/>
              </a:spcAft>
              <a:buClr>
                <a:schemeClr val="tx1"/>
              </a:buClr>
              <a:buSzPct val="80000"/>
              <a:buFont typeface="Wingdings" pitchFamily="2" charset="2"/>
              <a:buChar char="l"/>
              <a:tabLst/>
              <a:defRPr/>
            </a:pPr>
            <a:endPar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a:p>
            <a:pPr marL="393700" marR="0" lvl="0" indent="-393700" algn="l" defTabSz="914363" rtl="0" eaLnBrk="1" fontAlgn="auto" latinLnBrk="0" hangingPunct="1">
              <a:lnSpc>
                <a:spcPct val="78000"/>
              </a:lnSpc>
              <a:spcBef>
                <a:spcPct val="20000"/>
              </a:spcBef>
              <a:spcAft>
                <a:spcPts val="800"/>
              </a:spcAft>
              <a:buClr>
                <a:schemeClr val="tx1"/>
              </a:buClr>
              <a:buSzPct val="80000"/>
              <a:buFont typeface="Wingdings" pitchFamily="2" charset="2"/>
              <a:buChar char="l"/>
              <a:tabLst/>
              <a:defRPr/>
            </a:pPr>
            <a:endPar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a:p>
            <a:pPr marL="393700" marR="0" lvl="0" indent="-393700" algn="l" defTabSz="914363" rtl="0" eaLnBrk="1" fontAlgn="auto" latinLnBrk="0" hangingPunct="1">
              <a:lnSpc>
                <a:spcPct val="78000"/>
              </a:lnSpc>
              <a:spcBef>
                <a:spcPct val="20000"/>
              </a:spcBef>
              <a:spcAft>
                <a:spcPts val="800"/>
              </a:spcAft>
              <a:buClr>
                <a:schemeClr val="tx1"/>
              </a:buClr>
              <a:buSzPct val="80000"/>
              <a:buFont typeface="Wingdings" pitchFamily="2" charset="2"/>
              <a:buChar char="l"/>
              <a:tabLst/>
              <a:defRPr/>
            </a:pPr>
            <a:endPar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a:p>
            <a:pPr marL="393700" marR="0" lvl="0" indent="-393700" algn="l" defTabSz="914363" rtl="0" eaLnBrk="1" fontAlgn="auto" latinLnBrk="0" hangingPunct="1">
              <a:lnSpc>
                <a:spcPct val="78000"/>
              </a:lnSpc>
              <a:spcBef>
                <a:spcPct val="20000"/>
              </a:spcBef>
              <a:spcAft>
                <a:spcPts val="800"/>
              </a:spcAft>
              <a:buClr>
                <a:schemeClr val="tx1"/>
              </a:buClr>
              <a:buSzPct val="80000"/>
              <a:buFont typeface="Wingdings" pitchFamily="2" charset="2"/>
              <a:buChar char="l"/>
              <a:tabLst/>
              <a:defRPr/>
            </a:pPr>
            <a:endParaRPr kumimoji="0" lang="en-US" sz="32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a:p>
            <a:pPr marL="393700" marR="0" lvl="0" indent="-393700" algn="l" defTabSz="914363" rtl="0" eaLnBrk="1" fontAlgn="auto" latinLnBrk="0" hangingPunct="1">
              <a:lnSpc>
                <a:spcPct val="78000"/>
              </a:lnSpc>
              <a:spcBef>
                <a:spcPct val="20000"/>
              </a:spcBef>
              <a:spcAft>
                <a:spcPts val="800"/>
              </a:spcAft>
              <a:buClr>
                <a:schemeClr val="tx1"/>
              </a:buClr>
              <a:buSzPct val="80000"/>
              <a:buFont typeface="Wingdings" pitchFamily="2" charset="2"/>
              <a:buChar char="l"/>
              <a:tabLst/>
              <a:defRPr/>
            </a:pPr>
            <a:endParaRPr kumimoji="0" lang="en-US" sz="800" b="0" i="0" u="none" strike="noStrike" kern="1200" cap="none" spc="0" normalizeH="0" baseline="0" noProof="0" dirty="0" smtClean="0">
              <a:ln>
                <a:noFill/>
              </a:ln>
              <a:gradFill>
                <a:gsLst>
                  <a:gs pos="0">
                    <a:schemeClr val="tx1"/>
                  </a:gs>
                  <a:gs pos="86000">
                    <a:schemeClr val="tx1"/>
                  </a:gs>
                </a:gsLst>
                <a:lin ang="5400000" scaled="0"/>
              </a:gra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ADO.Net</a:t>
            </a:r>
            <a:r>
              <a:rPr lang="fr-FR" dirty="0" smtClean="0"/>
              <a:t> Data Services</a:t>
            </a:r>
            <a:br>
              <a:rPr lang="fr-FR" dirty="0" smtClean="0"/>
            </a:br>
            <a:r>
              <a:rPr lang="fr-FR" sz="2800" dirty="0" err="1" smtClean="0">
                <a:solidFill>
                  <a:schemeClr val="accent4"/>
                </a:solidFill>
              </a:rPr>
              <a:t>Bridging</a:t>
            </a:r>
            <a:r>
              <a:rPr lang="fr-FR" sz="2800" dirty="0" smtClean="0">
                <a:solidFill>
                  <a:schemeClr val="accent4"/>
                </a:solidFill>
              </a:rPr>
              <a:t> Cloud and Enterprise</a:t>
            </a:r>
            <a:endParaRPr lang="fr-FR" dirty="0">
              <a:solidFill>
                <a:schemeClr val="accent4"/>
              </a:solidFill>
            </a:endParaRPr>
          </a:p>
        </p:txBody>
      </p:sp>
      <p:cxnSp>
        <p:nvCxnSpPr>
          <p:cNvPr id="3" name="Straight Connector 4"/>
          <p:cNvCxnSpPr/>
          <p:nvPr/>
        </p:nvCxnSpPr>
        <p:spPr>
          <a:xfrm>
            <a:off x="609600" y="3657600"/>
            <a:ext cx="7772400" cy="1191"/>
          </a:xfrm>
          <a:prstGeom prst="line">
            <a:avLst/>
          </a:prstGeom>
          <a:ln w="25400" cmpd="sng">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TextBox 5"/>
          <p:cNvSpPr txBox="1"/>
          <p:nvPr/>
        </p:nvSpPr>
        <p:spPr>
          <a:xfrm>
            <a:off x="2900934" y="3238069"/>
            <a:ext cx="3342132" cy="400110"/>
          </a:xfrm>
          <a:prstGeom prst="rect">
            <a:avLst/>
          </a:prstGeom>
          <a:noFill/>
        </p:spPr>
        <p:txBody>
          <a:bodyPr wrap="square" rtlCol="0">
            <a:spAutoFit/>
          </a:bodyPr>
          <a:lstStyle/>
          <a:p>
            <a:pPr algn="ctr"/>
            <a:r>
              <a:rPr lang="en-US" sz="2000" dirty="0" smtClean="0"/>
              <a:t>HTTP (</a:t>
            </a:r>
            <a:r>
              <a:rPr lang="en-US" sz="2000" dirty="0" err="1" smtClean="0"/>
              <a:t>AtomPub</a:t>
            </a:r>
            <a:r>
              <a:rPr lang="en-US" sz="2000" dirty="0" smtClean="0"/>
              <a:t>)</a:t>
            </a:r>
            <a:endParaRPr lang="en-US" sz="3200" dirty="0" smtClean="0"/>
          </a:p>
        </p:txBody>
      </p:sp>
      <p:sp>
        <p:nvSpPr>
          <p:cNvPr id="5" name="Up-Down Arrow 6"/>
          <p:cNvSpPr/>
          <p:nvPr/>
        </p:nvSpPr>
        <p:spPr bwMode="auto">
          <a:xfrm>
            <a:off x="2817405" y="2667000"/>
            <a:ext cx="310896" cy="1676400"/>
          </a:xfrm>
          <a:prstGeom prst="upDownArrow">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latin typeface="Segoe" pitchFamily="34" charset="0"/>
            </a:endParaRPr>
          </a:p>
        </p:txBody>
      </p:sp>
      <p:cxnSp>
        <p:nvCxnSpPr>
          <p:cNvPr id="6" name="Straight Connector 7"/>
          <p:cNvCxnSpPr/>
          <p:nvPr/>
        </p:nvCxnSpPr>
        <p:spPr>
          <a:xfrm>
            <a:off x="609600" y="3218259"/>
            <a:ext cx="7772400" cy="1191"/>
          </a:xfrm>
          <a:prstGeom prst="line">
            <a:avLst/>
          </a:prstGeom>
          <a:ln w="25400" cmpd="sng">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auto">
          <a:xfrm>
            <a:off x="2286000" y="1524000"/>
            <a:ext cx="4495800" cy="990600"/>
          </a:xfrm>
          <a:prstGeom prst="rect">
            <a:avLst/>
          </a:prstGeom>
          <a:solidFill>
            <a:schemeClr val="bg2">
              <a:alpha val="28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FFFFFF"/>
                </a:solidFill>
              </a:rPr>
              <a:t>Clients</a:t>
            </a:r>
          </a:p>
          <a:p>
            <a:pPr algn="ctr" defTabSz="914099" fontAlgn="base">
              <a:spcBef>
                <a:spcPct val="0"/>
              </a:spcBef>
              <a:spcAft>
                <a:spcPct val="0"/>
              </a:spcAft>
            </a:pPr>
            <a:r>
              <a:rPr lang="en-US" sz="2400" b="1" dirty="0" smtClean="0">
                <a:solidFill>
                  <a:srgbClr val="FFFFFF"/>
                </a:solidFill>
              </a:rPr>
              <a:t>(Tools, Libraries, etc)</a:t>
            </a:r>
            <a:endParaRPr lang="en-US" sz="1600" dirty="0" smtClean="0">
              <a:solidFill>
                <a:srgbClr val="FFFFFF"/>
              </a:solidFill>
            </a:endParaRPr>
          </a:p>
        </p:txBody>
      </p:sp>
      <p:pic>
        <p:nvPicPr>
          <p:cNvPr id="8" name="Picture 44" descr="clouds.png"/>
          <p:cNvPicPr>
            <a:picLocks noChangeAspect="1"/>
          </p:cNvPicPr>
          <p:nvPr/>
        </p:nvPicPr>
        <p:blipFill>
          <a:blip r:embed="rId3"/>
          <a:stretch>
            <a:fillRect/>
          </a:stretch>
        </p:blipFill>
        <p:spPr>
          <a:xfrm>
            <a:off x="5410200" y="4800600"/>
            <a:ext cx="2743200" cy="1219200"/>
          </a:xfrm>
          <a:prstGeom prst="rect">
            <a:avLst/>
          </a:prstGeom>
        </p:spPr>
      </p:pic>
      <p:sp>
        <p:nvSpPr>
          <p:cNvPr id="9" name="Rounded Rectangle 9"/>
          <p:cNvSpPr/>
          <p:nvPr/>
        </p:nvSpPr>
        <p:spPr bwMode="auto">
          <a:xfrm>
            <a:off x="5410200" y="4648200"/>
            <a:ext cx="2667000" cy="6096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SQL Data Services</a:t>
            </a:r>
          </a:p>
        </p:txBody>
      </p:sp>
      <p:pic>
        <p:nvPicPr>
          <p:cNvPr id="10" name="Picture 32" descr="Database 4 blue"/>
          <p:cNvPicPr>
            <a:picLocks noChangeAspect="1" noChangeArrowheads="1"/>
          </p:cNvPicPr>
          <p:nvPr/>
        </p:nvPicPr>
        <p:blipFill>
          <a:blip r:embed="rId4" cstate="print"/>
          <a:srcRect/>
          <a:stretch>
            <a:fillRect/>
          </a:stretch>
        </p:blipFill>
        <p:spPr bwMode="auto">
          <a:xfrm>
            <a:off x="7772400" y="5334000"/>
            <a:ext cx="533400" cy="457201"/>
          </a:xfrm>
          <a:prstGeom prst="rect">
            <a:avLst/>
          </a:prstGeom>
          <a:noFill/>
          <a:ln w="9525">
            <a:noFill/>
            <a:miter lim="800000"/>
            <a:headEnd/>
            <a:tailEnd/>
          </a:ln>
        </p:spPr>
      </p:pic>
      <p:sp>
        <p:nvSpPr>
          <p:cNvPr id="11" name="Rounded Rectangle 21"/>
          <p:cNvSpPr/>
          <p:nvPr/>
        </p:nvSpPr>
        <p:spPr bwMode="auto">
          <a:xfrm>
            <a:off x="914400" y="5334000"/>
            <a:ext cx="2590800" cy="685800"/>
          </a:xfrm>
          <a:prstGeom prst="roundRect">
            <a:avLst/>
          </a:prstGeom>
          <a:gradFill>
            <a:gsLst>
              <a:gs pos="0">
                <a:srgbClr val="515151"/>
              </a:gs>
              <a:gs pos="50000">
                <a:srgbClr val="828282"/>
              </a:gs>
              <a:gs pos="70000">
                <a:srgbClr val="B6B6B6"/>
              </a:gs>
              <a:gs pos="100000">
                <a:srgbClr val="D9D9D9"/>
              </a:gs>
            </a:gsLst>
          </a:gradFill>
          <a:ln>
            <a:solidFill>
              <a:srgbClr val="ABABAB">
                <a:alpha val="53333"/>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17"/>
          <p:cNvSpPr/>
          <p:nvPr/>
        </p:nvSpPr>
        <p:spPr bwMode="auto">
          <a:xfrm>
            <a:off x="914400" y="4648200"/>
            <a:ext cx="2590800" cy="569742"/>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ADO.NET Data Services Framework</a:t>
            </a:r>
          </a:p>
        </p:txBody>
      </p:sp>
      <p:grpSp>
        <p:nvGrpSpPr>
          <p:cNvPr id="13" name="Group 58"/>
          <p:cNvGrpSpPr>
            <a:grpSpLocks/>
          </p:cNvGrpSpPr>
          <p:nvPr/>
        </p:nvGrpSpPr>
        <p:grpSpPr bwMode="auto">
          <a:xfrm>
            <a:off x="914400" y="5334000"/>
            <a:ext cx="685800" cy="685800"/>
            <a:chOff x="1392" y="624"/>
            <a:chExt cx="588" cy="720"/>
          </a:xfrm>
        </p:grpSpPr>
        <p:sp>
          <p:nvSpPr>
            <p:cNvPr id="14" name="Rectangle 54"/>
            <p:cNvSpPr>
              <a:spLocks noChangeArrowheads="1"/>
            </p:cNvSpPr>
            <p:nvPr/>
          </p:nvSpPr>
          <p:spPr bwMode="auto">
            <a:xfrm>
              <a:off x="1488" y="816"/>
              <a:ext cx="288" cy="432"/>
            </a:xfrm>
            <a:prstGeom prst="rect">
              <a:avLst/>
            </a:prstGeom>
            <a:solidFill>
              <a:schemeClr val="bg1"/>
            </a:solidFill>
            <a:ln w="9525">
              <a:noFill/>
              <a:miter lim="800000"/>
              <a:headEnd/>
              <a:tailEnd/>
            </a:ln>
            <a:effectLst/>
          </p:spPr>
          <p:txBody>
            <a:bodyPr wrap="none" anchor="ctr"/>
            <a:lstStyle/>
            <a:p>
              <a:pPr algn="ctr"/>
              <a:r>
                <a:rPr lang="en-US"/>
                <a:t> </a:t>
              </a:r>
            </a:p>
          </p:txBody>
        </p:sp>
        <p:pic>
          <p:nvPicPr>
            <p:cNvPr id="15" name="Picture 36" descr="sql"/>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392" y="624"/>
              <a:ext cx="588" cy="720"/>
            </a:xfrm>
            <a:prstGeom prst="rect">
              <a:avLst/>
            </a:prstGeom>
            <a:noFill/>
          </p:spPr>
        </p:pic>
      </p:grpSp>
      <p:sp>
        <p:nvSpPr>
          <p:cNvPr id="16" name="TextBox 30"/>
          <p:cNvSpPr txBox="1"/>
          <p:nvPr/>
        </p:nvSpPr>
        <p:spPr>
          <a:xfrm>
            <a:off x="1752600" y="5486400"/>
            <a:ext cx="1676400" cy="400110"/>
          </a:xfrm>
          <a:prstGeom prst="rect">
            <a:avLst/>
          </a:prstGeom>
          <a:noFill/>
        </p:spPr>
        <p:txBody>
          <a:bodyPr wrap="square" rtlCol="0">
            <a:spAutoFit/>
          </a:bodyPr>
          <a:lstStyle/>
          <a:p>
            <a:r>
              <a:rPr lang="en-US" sz="2000" dirty="0" smtClean="0"/>
              <a:t>SQL Server</a:t>
            </a:r>
            <a:endParaRPr lang="en-US" sz="2000" dirty="0"/>
          </a:p>
        </p:txBody>
      </p:sp>
      <p:sp>
        <p:nvSpPr>
          <p:cNvPr id="17" name="Rounded Rectangle 33"/>
          <p:cNvSpPr/>
          <p:nvPr/>
        </p:nvSpPr>
        <p:spPr bwMode="auto">
          <a:xfrm>
            <a:off x="838200" y="4495800"/>
            <a:ext cx="2743200" cy="1676400"/>
          </a:xfrm>
          <a:prstGeom prst="roundRect">
            <a:avLst/>
          </a:prstGeom>
          <a:noFill/>
          <a:ln w="25400">
            <a:solidFill>
              <a:schemeClr val="accent4"/>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18" name="Up-Down Arrow 34"/>
          <p:cNvSpPr/>
          <p:nvPr/>
        </p:nvSpPr>
        <p:spPr bwMode="auto">
          <a:xfrm>
            <a:off x="5867400" y="2667000"/>
            <a:ext cx="310896" cy="1676400"/>
          </a:xfrm>
          <a:prstGeom prst="upDownArrow">
            <a:avLst/>
          </a:prstGeom>
          <a:solidFill>
            <a:schemeClr val="accent3">
              <a:lumMod val="75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latin typeface="Segoe" pitchFamily="34" charset="0"/>
            </a:endParaRPr>
          </a:p>
        </p:txBody>
      </p:sp>
      <p:sp>
        <p:nvSpPr>
          <p:cNvPr id="19" name="TextBox 36"/>
          <p:cNvSpPr txBox="1"/>
          <p:nvPr/>
        </p:nvSpPr>
        <p:spPr>
          <a:xfrm>
            <a:off x="838200" y="6183868"/>
            <a:ext cx="2743200" cy="369332"/>
          </a:xfrm>
          <a:prstGeom prst="rect">
            <a:avLst/>
          </a:prstGeom>
          <a:noFill/>
        </p:spPr>
        <p:txBody>
          <a:bodyPr wrap="square" rtlCol="0">
            <a:spAutoFit/>
          </a:bodyPr>
          <a:lstStyle/>
          <a:p>
            <a:r>
              <a:rPr lang="en-US" dirty="0" smtClean="0"/>
              <a:t>(On premises data service)</a:t>
            </a:r>
            <a:endParaRPr lang="en-US" dirty="0"/>
          </a:p>
        </p:txBody>
      </p:sp>
      <p:sp>
        <p:nvSpPr>
          <p:cNvPr id="20" name="TextBox 37"/>
          <p:cNvSpPr txBox="1"/>
          <p:nvPr/>
        </p:nvSpPr>
        <p:spPr>
          <a:xfrm>
            <a:off x="5715000" y="5867400"/>
            <a:ext cx="2895600" cy="369332"/>
          </a:xfrm>
          <a:prstGeom prst="rect">
            <a:avLst/>
          </a:prstGeom>
          <a:noFill/>
        </p:spPr>
        <p:txBody>
          <a:bodyPr wrap="square" rtlCol="0">
            <a:spAutoFit/>
          </a:bodyPr>
          <a:lstStyle/>
          <a:p>
            <a:r>
              <a:rPr lang="en-US" dirty="0" smtClean="0"/>
              <a:t>(Cloud data service)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Cloud </a:t>
            </a:r>
            <a:r>
              <a:rPr lang="fr-FR" dirty="0" err="1" smtClean="0"/>
              <a:t>storage</a:t>
            </a:r>
            <a:r>
              <a:rPr lang="fr-FR" dirty="0" smtClean="0"/>
              <a:t>, </a:t>
            </a:r>
            <a:r>
              <a:rPr lang="fr-FR" dirty="0" err="1" smtClean="0"/>
              <a:t>what</a:t>
            </a:r>
            <a:r>
              <a:rPr lang="fr-FR" dirty="0" smtClean="0"/>
              <a:t> options ?</a:t>
            </a:r>
            <a:endParaRPr lang="fr-FR" dirty="0"/>
          </a:p>
        </p:txBody>
      </p:sp>
      <p:sp>
        <p:nvSpPr>
          <p:cNvPr id="3" name="Espace réservé du contenu 2"/>
          <p:cNvSpPr>
            <a:spLocks noGrp="1"/>
          </p:cNvSpPr>
          <p:nvPr>
            <p:ph idx="1"/>
          </p:nvPr>
        </p:nvSpPr>
        <p:spPr/>
        <p:txBody>
          <a:bodyPr/>
          <a:lstStyle/>
          <a:p>
            <a:r>
              <a:rPr lang="fr-FR" dirty="0" smtClean="0"/>
              <a:t>You </a:t>
            </a:r>
            <a:r>
              <a:rPr lang="fr-FR" dirty="0" err="1" smtClean="0"/>
              <a:t>can</a:t>
            </a:r>
            <a:r>
              <a:rPr lang="fr-FR" dirty="0" smtClean="0"/>
              <a:t> host </a:t>
            </a:r>
            <a:r>
              <a:rPr lang="fr-FR" dirty="0" err="1" smtClean="0"/>
              <a:t>inside</a:t>
            </a:r>
            <a:r>
              <a:rPr lang="fr-FR" dirty="0" smtClean="0"/>
              <a:t> Azure</a:t>
            </a:r>
          </a:p>
          <a:p>
            <a:pPr lvl="1"/>
            <a:r>
              <a:rPr lang="fr-FR" dirty="0" err="1" smtClean="0"/>
              <a:t>Bound</a:t>
            </a:r>
            <a:r>
              <a:rPr lang="fr-FR" dirty="0" smtClean="0"/>
              <a:t> to an Azure Web </a:t>
            </a:r>
            <a:r>
              <a:rPr lang="fr-FR" dirty="0" err="1" smtClean="0"/>
              <a:t>app</a:t>
            </a:r>
            <a:r>
              <a:rPr lang="fr-FR" dirty="0" smtClean="0"/>
              <a:t> / </a:t>
            </a:r>
            <a:r>
              <a:rPr lang="fr-FR" dirty="0" err="1" smtClean="0"/>
              <a:t>Worker</a:t>
            </a:r>
            <a:r>
              <a:rPr lang="fr-FR" dirty="0" smtClean="0"/>
              <a:t> </a:t>
            </a:r>
            <a:r>
              <a:rPr lang="fr-FR" dirty="0" err="1" smtClean="0"/>
              <a:t>process</a:t>
            </a:r>
            <a:endParaRPr lang="fr-FR" dirty="0" smtClean="0"/>
          </a:p>
          <a:p>
            <a:pPr lvl="1"/>
            <a:r>
              <a:rPr lang="fr-FR" dirty="0" smtClean="0"/>
              <a:t>Table/Queue/Blob</a:t>
            </a:r>
          </a:p>
          <a:p>
            <a:pPr lvl="1"/>
            <a:r>
              <a:rPr lang="fr-FR" dirty="0" err="1" smtClean="0"/>
              <a:t>Think</a:t>
            </a:r>
            <a:r>
              <a:rPr lang="fr-FR" dirty="0" smtClean="0"/>
              <a:t> « Azure </a:t>
            </a:r>
            <a:r>
              <a:rPr lang="fr-FR" b="1" dirty="0" smtClean="0"/>
              <a:t>Application </a:t>
            </a:r>
            <a:r>
              <a:rPr lang="fr-FR" dirty="0" smtClean="0"/>
              <a:t>Storage »</a:t>
            </a:r>
          </a:p>
          <a:p>
            <a:r>
              <a:rPr lang="fr-FR" dirty="0" smtClean="0"/>
              <a:t>You </a:t>
            </a:r>
            <a:r>
              <a:rPr lang="fr-FR" dirty="0" err="1" smtClean="0"/>
              <a:t>can</a:t>
            </a:r>
            <a:r>
              <a:rPr lang="fr-FR" dirty="0" smtClean="0"/>
              <a:t> host on SDS</a:t>
            </a:r>
          </a:p>
          <a:p>
            <a:pPr lvl="1"/>
            <a:r>
              <a:rPr lang="fr-FR" dirty="0" err="1" smtClean="0"/>
              <a:t>Independant</a:t>
            </a:r>
            <a:r>
              <a:rPr lang="fr-FR" dirty="0" smtClean="0"/>
              <a:t> </a:t>
            </a:r>
            <a:r>
              <a:rPr lang="fr-FR" dirty="0" err="1" smtClean="0"/>
              <a:t>from</a:t>
            </a:r>
            <a:r>
              <a:rPr lang="fr-FR" dirty="0" smtClean="0"/>
              <a:t> an application</a:t>
            </a:r>
          </a:p>
          <a:p>
            <a:pPr lvl="1"/>
            <a:r>
              <a:rPr lang="fr-FR" dirty="0" smtClean="0"/>
              <a:t>Open </a:t>
            </a:r>
            <a:r>
              <a:rPr lang="fr-FR" dirty="0" err="1" smtClean="0"/>
              <a:t>Connectivity</a:t>
            </a:r>
            <a:r>
              <a:rPr lang="fr-FR" dirty="0" smtClean="0"/>
              <a:t> </a:t>
            </a:r>
            <a:r>
              <a:rPr lang="fr-FR" dirty="0" err="1" smtClean="0"/>
              <a:t>through</a:t>
            </a:r>
            <a:r>
              <a:rPr lang="fr-FR" dirty="0" smtClean="0"/>
              <a:t> REST interfaces</a:t>
            </a:r>
          </a:p>
          <a:p>
            <a:pPr lvl="1"/>
            <a:r>
              <a:rPr lang="fr-FR" dirty="0" smtClean="0"/>
              <a:t>Richer </a:t>
            </a:r>
            <a:r>
              <a:rPr lang="fr-FR" dirty="0" err="1" smtClean="0"/>
              <a:t>capabilities</a:t>
            </a:r>
            <a:r>
              <a:rPr lang="fr-FR" dirty="0" smtClean="0"/>
              <a:t> (</a:t>
            </a:r>
            <a:r>
              <a:rPr lang="fr-FR" dirty="0" err="1" smtClean="0"/>
              <a:t>re</a:t>
            </a:r>
            <a:endParaRPr lang="fr-FR" dirty="0" smtClean="0"/>
          </a:p>
          <a:p>
            <a:r>
              <a:rPr lang="fr-FR" dirty="0" smtClean="0"/>
              <a:t>You </a:t>
            </a:r>
            <a:r>
              <a:rPr lang="fr-FR" dirty="0" err="1" smtClean="0"/>
              <a:t>can</a:t>
            </a:r>
            <a:r>
              <a:rPr lang="fr-FR" dirty="0" smtClean="0"/>
              <a:t> host </a:t>
            </a:r>
            <a:r>
              <a:rPr lang="fr-FR" dirty="0" err="1" smtClean="0"/>
              <a:t>yourself</a:t>
            </a:r>
            <a:r>
              <a:rPr lang="fr-FR" dirty="0" smtClean="0"/>
              <a:t> on </a:t>
            </a:r>
            <a:r>
              <a:rPr lang="fr-FR" dirty="0" err="1" smtClean="0"/>
              <a:t>your</a:t>
            </a:r>
            <a:r>
              <a:rPr lang="fr-FR" dirty="0" smtClean="0"/>
              <a:t> DMZ</a:t>
            </a:r>
          </a:p>
          <a:p>
            <a:pPr lvl="1"/>
            <a:r>
              <a:rPr lang="fr-FR" dirty="0" smtClean="0"/>
              <a:t>Do </a:t>
            </a:r>
            <a:r>
              <a:rPr lang="fr-FR" dirty="0" err="1" smtClean="0"/>
              <a:t>you</a:t>
            </a:r>
            <a:r>
              <a:rPr lang="fr-FR" dirty="0" smtClean="0"/>
              <a:t> have to </a:t>
            </a:r>
            <a:r>
              <a:rPr lang="fr-FR" dirty="0" err="1" smtClean="0"/>
              <a:t>reinvent</a:t>
            </a:r>
            <a:r>
              <a:rPr lang="fr-FR" dirty="0" smtClean="0"/>
              <a:t> the </a:t>
            </a:r>
            <a:r>
              <a:rPr lang="fr-FR" dirty="0" err="1" smtClean="0"/>
              <a:t>wheel</a:t>
            </a:r>
            <a:r>
              <a:rPr lang="fr-FR" dirty="0" smtClean="0"/>
              <a:t> in </a:t>
            </a:r>
            <a:r>
              <a:rPr lang="fr-FR" dirty="0" err="1" smtClean="0"/>
              <a:t>that</a:t>
            </a:r>
            <a:r>
              <a:rPr lang="fr-FR" dirty="0" smtClean="0"/>
              <a:t> case ?</a:t>
            </a:r>
          </a:p>
          <a:p>
            <a:pPr lvl="1"/>
            <a:endParaRPr lang="fr-F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Ado.Net</a:t>
            </a:r>
            <a:r>
              <a:rPr lang="fr-FR" dirty="0" smtClean="0"/>
              <a:t> DS on the </a:t>
            </a:r>
            <a:r>
              <a:rPr lang="fr-FR" dirty="0" err="1" smtClean="0"/>
              <a:t>cloud</a:t>
            </a:r>
            <a:r>
              <a:rPr lang="fr-FR" dirty="0" smtClean="0"/>
              <a:t> ?</a:t>
            </a:r>
            <a:endParaRPr lang="fr-FR" dirty="0"/>
          </a:p>
        </p:txBody>
      </p:sp>
      <p:sp>
        <p:nvSpPr>
          <p:cNvPr id="3" name="Espace réservé du contenu 2"/>
          <p:cNvSpPr>
            <a:spLocks noGrp="1"/>
          </p:cNvSpPr>
          <p:nvPr>
            <p:ph idx="1"/>
          </p:nvPr>
        </p:nvSpPr>
        <p:spPr/>
        <p:txBody>
          <a:bodyPr/>
          <a:lstStyle/>
          <a:p>
            <a:r>
              <a:rPr lang="fr-FR" dirty="0" smtClean="0"/>
              <a:t>Azure Table Storage </a:t>
            </a:r>
            <a:r>
              <a:rPr lang="fr-FR" dirty="0" err="1" smtClean="0"/>
              <a:t>is</a:t>
            </a:r>
            <a:r>
              <a:rPr lang="fr-FR" dirty="0" smtClean="0"/>
              <a:t> </a:t>
            </a:r>
            <a:r>
              <a:rPr lang="fr-FR" dirty="0" err="1" smtClean="0"/>
              <a:t>queryable</a:t>
            </a:r>
            <a:r>
              <a:rPr lang="fr-FR" dirty="0" smtClean="0"/>
              <a:t> via ADO DS</a:t>
            </a:r>
          </a:p>
          <a:p>
            <a:endParaRPr lang="fr-FR" dirty="0" smtClean="0"/>
          </a:p>
          <a:p>
            <a:r>
              <a:rPr lang="fr-FR" dirty="0" smtClean="0"/>
              <a:t>DevTableGen.exe </a:t>
            </a:r>
            <a:r>
              <a:rPr lang="fr-FR" dirty="0" err="1" smtClean="0"/>
              <a:t>is</a:t>
            </a:r>
            <a:r>
              <a:rPr lang="fr-FR" dirty="0" smtClean="0"/>
              <a:t> a utility </a:t>
            </a:r>
            <a:r>
              <a:rPr lang="fr-FR" dirty="0" err="1" smtClean="0"/>
              <a:t>that</a:t>
            </a:r>
            <a:r>
              <a:rPr lang="fr-FR" dirty="0" smtClean="0"/>
              <a:t> </a:t>
            </a:r>
            <a:r>
              <a:rPr lang="fr-FR" dirty="0" err="1" smtClean="0"/>
              <a:t>creates</a:t>
            </a:r>
            <a:r>
              <a:rPr lang="fr-FR" dirty="0" smtClean="0"/>
              <a:t> an Azure Table </a:t>
            </a:r>
            <a:r>
              <a:rPr lang="fr-FR" dirty="0" err="1" smtClean="0"/>
              <a:t>compliant</a:t>
            </a:r>
            <a:r>
              <a:rPr lang="fr-FR" dirty="0" smtClean="0"/>
              <a:t> </a:t>
            </a:r>
            <a:r>
              <a:rPr lang="fr-FR" dirty="0" err="1" smtClean="0"/>
              <a:t>with</a:t>
            </a:r>
            <a:r>
              <a:rPr lang="fr-FR" dirty="0" smtClean="0"/>
              <a:t> a .Net </a:t>
            </a:r>
            <a:r>
              <a:rPr lang="fr-FR" dirty="0" err="1" smtClean="0"/>
              <a:t>assembly</a:t>
            </a:r>
            <a:r>
              <a:rPr lang="fr-FR" dirty="0" smtClean="0"/>
              <a:t> </a:t>
            </a:r>
            <a:r>
              <a:rPr lang="fr-FR" dirty="0" err="1" smtClean="0"/>
              <a:t>describing</a:t>
            </a:r>
            <a:r>
              <a:rPr lang="fr-FR" dirty="0" smtClean="0"/>
              <a:t> an </a:t>
            </a:r>
            <a:r>
              <a:rPr lang="fr-FR" dirty="0" err="1" smtClean="0"/>
              <a:t>ADO.Net</a:t>
            </a:r>
            <a:r>
              <a:rPr lang="fr-FR" dirty="0" smtClean="0"/>
              <a:t> Data Service </a:t>
            </a:r>
          </a:p>
          <a:p>
            <a:endParaRPr lang="fr-FR" dirty="0" smtClean="0"/>
          </a:p>
          <a:p>
            <a:r>
              <a:rPr lang="fr-FR" b="1" dirty="0" smtClean="0"/>
              <a:t>DataSvcUtil.exe </a:t>
            </a:r>
            <a:r>
              <a:rPr lang="fr-FR" dirty="0" err="1" smtClean="0"/>
              <a:t>is</a:t>
            </a:r>
            <a:r>
              <a:rPr lang="fr-FR" dirty="0" smtClean="0"/>
              <a:t> a utility </a:t>
            </a:r>
            <a:r>
              <a:rPr lang="fr-FR" dirty="0" err="1" smtClean="0"/>
              <a:t>that</a:t>
            </a:r>
            <a:r>
              <a:rPr lang="fr-FR" dirty="0" smtClean="0"/>
              <a:t> </a:t>
            </a:r>
            <a:r>
              <a:rPr lang="fr-FR" dirty="0" err="1" smtClean="0"/>
              <a:t>ships</a:t>
            </a:r>
            <a:r>
              <a:rPr lang="fr-FR" dirty="0" smtClean="0"/>
              <a:t> </a:t>
            </a:r>
            <a:r>
              <a:rPr lang="fr-FR" dirty="0" err="1" smtClean="0"/>
              <a:t>with</a:t>
            </a:r>
            <a:r>
              <a:rPr lang="fr-FR" dirty="0" smtClean="0"/>
              <a:t> </a:t>
            </a:r>
            <a:r>
              <a:rPr lang="fr-FR" dirty="0" err="1" smtClean="0"/>
              <a:t>Ado.Ney</a:t>
            </a:r>
            <a:r>
              <a:rPr lang="fr-FR" dirty="0" smtClean="0"/>
              <a:t> Data Service and </a:t>
            </a:r>
            <a:r>
              <a:rPr lang="fr-FR" dirty="0" err="1" smtClean="0"/>
              <a:t>creates</a:t>
            </a:r>
            <a:r>
              <a:rPr lang="fr-FR" dirty="0" smtClean="0"/>
              <a:t> a class </a:t>
            </a:r>
            <a:r>
              <a:rPr lang="fr-FR" dirty="0" err="1" smtClean="0"/>
              <a:t>compliant</a:t>
            </a:r>
            <a:r>
              <a:rPr lang="fr-FR" dirty="0" smtClean="0"/>
              <a:t> </a:t>
            </a:r>
            <a:r>
              <a:rPr lang="fr-FR" dirty="0" err="1" smtClean="0"/>
              <a:t>with</a:t>
            </a:r>
            <a:r>
              <a:rPr lang="fr-FR" dirty="0" smtClean="0"/>
              <a:t> a Data Service</a:t>
            </a:r>
          </a:p>
          <a:p>
            <a:endParaRPr lang="fr-FR"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fr-FR" dirty="0" err="1" smtClean="0"/>
              <a:t>need</a:t>
            </a:r>
            <a:r>
              <a:rPr lang="fr-FR" dirty="0" smtClean="0"/>
              <a:t> for </a:t>
            </a:r>
            <a:r>
              <a:rPr lang="fr-FR" dirty="0" err="1" smtClean="0"/>
              <a:t>sync</a:t>
            </a:r>
            <a:endParaRPr lang="fr-FR" dirty="0"/>
          </a:p>
        </p:txBody>
      </p:sp>
      <p:sp>
        <p:nvSpPr>
          <p:cNvPr id="3" name="Espace réservé du contenu 2"/>
          <p:cNvSpPr>
            <a:spLocks noGrp="1"/>
          </p:cNvSpPr>
          <p:nvPr>
            <p:ph idx="1"/>
          </p:nvPr>
        </p:nvSpPr>
        <p:spPr/>
        <p:txBody>
          <a:bodyPr/>
          <a:lstStyle/>
          <a:p>
            <a:r>
              <a:rPr lang="fr-FR" dirty="0" smtClean="0"/>
              <a:t>The </a:t>
            </a:r>
            <a:r>
              <a:rPr lang="fr-FR" dirty="0" err="1" smtClean="0"/>
              <a:t>enterprise</a:t>
            </a:r>
            <a:r>
              <a:rPr lang="fr-FR" dirty="0" smtClean="0"/>
              <a:t> </a:t>
            </a:r>
            <a:r>
              <a:rPr lang="fr-FR" dirty="0" err="1" smtClean="0"/>
              <a:t>landscape</a:t>
            </a:r>
            <a:r>
              <a:rPr lang="fr-FR" dirty="0" smtClean="0"/>
              <a:t> </a:t>
            </a:r>
            <a:r>
              <a:rPr lang="fr-FR" dirty="0" err="1" smtClean="0"/>
              <a:t>was</a:t>
            </a:r>
            <a:r>
              <a:rPr lang="fr-FR" dirty="0" smtClean="0"/>
              <a:t> </a:t>
            </a:r>
            <a:r>
              <a:rPr lang="fr-FR" dirty="0" err="1" smtClean="0"/>
              <a:t>complex</a:t>
            </a:r>
            <a:endParaRPr lang="fr-FR" dirty="0" smtClean="0"/>
          </a:p>
          <a:p>
            <a:pPr lvl="1"/>
            <a:r>
              <a:rPr lang="fr-FR" dirty="0" smtClean="0"/>
              <a:t>Data </a:t>
            </a:r>
            <a:r>
              <a:rPr lang="fr-FR" dirty="0" err="1" smtClean="0"/>
              <a:t>Centers</a:t>
            </a:r>
            <a:endParaRPr lang="fr-FR" dirty="0" smtClean="0"/>
          </a:p>
          <a:p>
            <a:pPr lvl="1"/>
            <a:r>
              <a:rPr lang="fr-FR" dirty="0" smtClean="0"/>
              <a:t>Document </a:t>
            </a:r>
            <a:r>
              <a:rPr lang="fr-FR" dirty="0" err="1" smtClean="0"/>
              <a:t>repositories</a:t>
            </a:r>
            <a:endParaRPr lang="fr-FR" dirty="0" smtClean="0"/>
          </a:p>
          <a:p>
            <a:pPr lvl="1"/>
            <a:r>
              <a:rPr lang="fr-FR" dirty="0" err="1" smtClean="0"/>
              <a:t>Structured</a:t>
            </a:r>
            <a:r>
              <a:rPr lang="fr-FR" dirty="0" smtClean="0"/>
              <a:t> Data on </a:t>
            </a:r>
            <a:r>
              <a:rPr lang="fr-FR" dirty="0" err="1" smtClean="0"/>
              <a:t>users</a:t>
            </a:r>
            <a:r>
              <a:rPr lang="fr-FR" dirty="0" smtClean="0"/>
              <a:t>’ machines</a:t>
            </a:r>
          </a:p>
          <a:p>
            <a:pPr lvl="1"/>
            <a:r>
              <a:rPr lang="fr-FR" dirty="0" smtClean="0"/>
              <a:t>..</a:t>
            </a:r>
          </a:p>
          <a:p>
            <a:r>
              <a:rPr lang="fr-FR" dirty="0" err="1" smtClean="0"/>
              <a:t>We</a:t>
            </a:r>
            <a:r>
              <a:rPr lang="fr-FR" dirty="0" smtClean="0"/>
              <a:t> have a new layer of data to deal </a:t>
            </a:r>
            <a:r>
              <a:rPr lang="fr-FR" dirty="0" err="1" smtClean="0"/>
              <a:t>with</a:t>
            </a:r>
            <a:endParaRPr lang="fr-FR" dirty="0" smtClean="0"/>
          </a:p>
          <a:p>
            <a:pPr lvl="1"/>
            <a:r>
              <a:rPr lang="fr-FR" dirty="0" smtClean="0"/>
              <a:t>Mobile </a:t>
            </a:r>
            <a:r>
              <a:rPr lang="fr-FR" dirty="0" err="1" smtClean="0"/>
              <a:t>devices</a:t>
            </a:r>
            <a:endParaRPr lang="fr-FR" dirty="0" smtClean="0"/>
          </a:p>
          <a:p>
            <a:pPr lvl="1"/>
            <a:r>
              <a:rPr lang="fr-FR" dirty="0" smtClean="0"/>
              <a:t>Cloud </a:t>
            </a:r>
            <a:r>
              <a:rPr lang="fr-FR" dirty="0" err="1" smtClean="0"/>
              <a:t>storage</a:t>
            </a:r>
            <a:endParaRPr lang="fr-FR" dirty="0" smtClean="0"/>
          </a:p>
          <a:p>
            <a:r>
              <a:rPr lang="fr-FR" dirty="0" smtClean="0"/>
              <a:t>How do </a:t>
            </a:r>
            <a:r>
              <a:rPr lang="fr-FR" dirty="0" err="1" smtClean="0"/>
              <a:t>we</a:t>
            </a:r>
            <a:r>
              <a:rPr lang="fr-FR" dirty="0" smtClean="0"/>
              <a:t> </a:t>
            </a:r>
            <a:r>
              <a:rPr lang="fr-FR" dirty="0" err="1" smtClean="0"/>
              <a:t>ensure</a:t>
            </a:r>
            <a:r>
              <a:rPr lang="fr-FR" dirty="0" smtClean="0"/>
              <a:t> </a:t>
            </a:r>
            <a:r>
              <a:rPr lang="fr-FR" dirty="0" err="1" smtClean="0"/>
              <a:t>that</a:t>
            </a:r>
            <a:r>
              <a:rPr lang="fr-FR" dirty="0" smtClean="0"/>
              <a:t> </a:t>
            </a:r>
            <a:r>
              <a:rPr lang="fr-FR" dirty="0" err="1" smtClean="0"/>
              <a:t>those</a:t>
            </a:r>
            <a:r>
              <a:rPr lang="fr-FR" dirty="0" smtClean="0"/>
              <a:t> data are </a:t>
            </a:r>
            <a:r>
              <a:rPr lang="fr-FR" dirty="0" err="1" smtClean="0"/>
              <a:t>kept</a:t>
            </a:r>
            <a:r>
              <a:rPr lang="fr-FR" dirty="0" smtClean="0"/>
              <a:t> in </a:t>
            </a:r>
            <a:r>
              <a:rPr lang="fr-FR" dirty="0" err="1" smtClean="0"/>
              <a:t>sync</a:t>
            </a:r>
            <a:r>
              <a:rPr lang="fr-FR" dirty="0" smtClean="0"/>
              <a:t> ?</a:t>
            </a:r>
          </a:p>
          <a:p>
            <a:pPr lvl="1"/>
            <a:r>
              <a:rPr lang="fr-FR" dirty="0" smtClean="0"/>
              <a:t>This </a:t>
            </a:r>
            <a:r>
              <a:rPr lang="fr-FR" dirty="0" err="1" smtClean="0"/>
              <a:t>is</a:t>
            </a:r>
            <a:r>
              <a:rPr lang="fr-FR" dirty="0" smtClean="0"/>
              <a:t> a </a:t>
            </a:r>
            <a:r>
              <a:rPr lang="fr-FR" dirty="0" err="1" smtClean="0"/>
              <a:t>complex</a:t>
            </a:r>
            <a:r>
              <a:rPr lang="fr-FR" dirty="0" smtClean="0"/>
              <a:t> </a:t>
            </a:r>
            <a:r>
              <a:rPr lang="fr-FR" dirty="0" err="1" smtClean="0"/>
              <a:t>problem</a:t>
            </a:r>
            <a:endParaRPr lang="fr-FR" dirty="0" smtClean="0"/>
          </a:p>
          <a:p>
            <a:pPr lvl="1"/>
            <a:r>
              <a:rPr lang="fr-FR" dirty="0" smtClean="0"/>
              <a:t>.. </a:t>
            </a:r>
            <a:r>
              <a:rPr lang="fr-FR" dirty="0" err="1" smtClean="0"/>
              <a:t>Where</a:t>
            </a:r>
            <a:r>
              <a:rPr lang="fr-FR" dirty="0" smtClean="0"/>
              <a:t> 80% of the effort </a:t>
            </a:r>
            <a:r>
              <a:rPr lang="fr-FR" dirty="0" err="1" smtClean="0"/>
              <a:t>is</a:t>
            </a:r>
            <a:r>
              <a:rPr lang="fr-FR" dirty="0" smtClean="0"/>
              <a:t> the </a:t>
            </a:r>
            <a:r>
              <a:rPr lang="fr-FR" dirty="0" err="1" smtClean="0"/>
              <a:t>same</a:t>
            </a:r>
            <a:r>
              <a:rPr lang="fr-FR" dirty="0" smtClean="0"/>
              <a:t> </a:t>
            </a:r>
            <a:r>
              <a:rPr lang="fr-FR" dirty="0" err="1" smtClean="0"/>
              <a:t>across</a:t>
            </a:r>
            <a:r>
              <a:rPr lang="fr-FR" dirty="0" smtClean="0"/>
              <a:t> scenarios</a:t>
            </a:r>
          </a:p>
          <a:p>
            <a:pPr lvl="1"/>
            <a:r>
              <a:rPr lang="fr-FR" dirty="0" smtClean="0"/>
              <a:t>A </a:t>
            </a:r>
            <a:r>
              <a:rPr lang="fr-FR" dirty="0" err="1" smtClean="0"/>
              <a:t>synchronization</a:t>
            </a:r>
            <a:r>
              <a:rPr lang="fr-FR" dirty="0" smtClean="0"/>
              <a:t> </a:t>
            </a:r>
            <a:r>
              <a:rPr lang="fr-FR" dirty="0" err="1" smtClean="0"/>
              <a:t>framework</a:t>
            </a:r>
            <a:r>
              <a:rPr lang="fr-FR" dirty="0" smtClean="0"/>
              <a:t> </a:t>
            </a:r>
            <a:r>
              <a:rPr lang="fr-FR" dirty="0" err="1" smtClean="0"/>
              <a:t>should</a:t>
            </a:r>
            <a:r>
              <a:rPr lang="fr-FR" dirty="0" smtClean="0"/>
              <a:t> </a:t>
            </a:r>
            <a:r>
              <a:rPr lang="fr-FR" dirty="0" err="1" smtClean="0"/>
              <a:t>be</a:t>
            </a:r>
            <a:r>
              <a:rPr lang="fr-FR" dirty="0" smtClean="0"/>
              <a:t> an efficient </a:t>
            </a:r>
            <a:r>
              <a:rPr lang="fr-FR" dirty="0" err="1" smtClean="0"/>
              <a:t>answer</a:t>
            </a:r>
            <a:r>
              <a:rPr lang="fr-FR" dirty="0" smtClean="0"/>
              <a:t>.</a:t>
            </a:r>
          </a:p>
          <a:p>
            <a:pPr lvl="1"/>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What’s</a:t>
            </a:r>
            <a:r>
              <a:rPr lang="fr-FR" dirty="0" smtClean="0"/>
              <a:t> in the </a:t>
            </a:r>
            <a:r>
              <a:rPr lang="fr-FR" dirty="0" err="1" smtClean="0"/>
              <a:t>Synchronization</a:t>
            </a:r>
            <a:r>
              <a:rPr lang="fr-FR" dirty="0" smtClean="0"/>
              <a:t> FW ? </a:t>
            </a:r>
            <a:endParaRPr lang="fr-FR" dirty="0"/>
          </a:p>
        </p:txBody>
      </p:sp>
      <p:sp>
        <p:nvSpPr>
          <p:cNvPr id="3" name="Espace réservé du contenu 2"/>
          <p:cNvSpPr>
            <a:spLocks noGrp="1"/>
          </p:cNvSpPr>
          <p:nvPr>
            <p:ph idx="1"/>
          </p:nvPr>
        </p:nvSpPr>
        <p:spPr/>
        <p:txBody>
          <a:bodyPr/>
          <a:lstStyle/>
          <a:p>
            <a:endParaRPr lang="fr-FR" dirty="0"/>
          </a:p>
        </p:txBody>
      </p:sp>
      <p:sp>
        <p:nvSpPr>
          <p:cNvPr id="18" name="Text Placeholder 2"/>
          <p:cNvSpPr txBox="1">
            <a:spLocks/>
          </p:cNvSpPr>
          <p:nvPr/>
        </p:nvSpPr>
        <p:spPr>
          <a:xfrm>
            <a:off x="730250" y="1447800"/>
            <a:ext cx="8413750" cy="4648200"/>
          </a:xfrm>
          <a:prstGeom prst="rect">
            <a:avLst/>
          </a:prstGeom>
        </p:spPr>
        <p:txBody>
          <a:bodyPr vert="horz" wrap="square" lIns="0" tIns="0" rIns="0" bIns="0" rtlCol="0">
            <a:normAutofit fontScale="85000" lnSpcReduction="20000"/>
          </a:bodyPr>
          <a:lstStyle/>
          <a:p>
            <a:pPr marL="393700" marR="0" lvl="0" indent="-393700" algn="l" defTabSz="914363" rtl="0" eaLnBrk="1" fontAlgn="auto" latinLnBrk="0" hangingPunct="1">
              <a:lnSpc>
                <a:spcPct val="78000"/>
              </a:lnSpc>
              <a:spcBef>
                <a:spcPct val="20000"/>
              </a:spcBef>
              <a:spcAft>
                <a:spcPts val="800"/>
              </a:spcAft>
              <a:buClr>
                <a:srgbClr val="FFFFFF"/>
              </a:buClr>
              <a:buSzPct val="80000"/>
              <a:buFont typeface="Wingdings" pitchFamily="2" charset="2"/>
              <a:buChar char="l"/>
              <a:tabLst/>
              <a:defRPr/>
            </a:pPr>
            <a:r>
              <a:rPr kumimoji="0" lang="en-US" sz="2800" b="0" i="0" u="none" strike="noStrike" kern="1200" cap="none" spc="0" normalizeH="0" baseline="0" noProof="0" dirty="0" smtClean="0">
                <a:ln>
                  <a:noFill/>
                </a:ln>
                <a:gradFill>
                  <a:gsLst>
                    <a:gs pos="0">
                      <a:srgbClr val="FFFFFF"/>
                    </a:gs>
                    <a:gs pos="86000">
                      <a:srgbClr val="FFFFFF"/>
                    </a:gs>
                  </a:gsLst>
                  <a:lin ang="5400000" scaled="0"/>
                </a:gradFill>
                <a:effectLst/>
                <a:uLnTx/>
                <a:uFillTx/>
                <a:latin typeface="Calibri"/>
                <a:ea typeface="+mn-ea"/>
                <a:cs typeface="+mn-cs"/>
              </a:rPr>
              <a:t>Makes it easy for you to sync participating endpoints</a:t>
            </a:r>
          </a:p>
          <a:p>
            <a:pPr marL="393700" marR="0" lvl="0" indent="-393700" algn="l" defTabSz="914363" rtl="0" eaLnBrk="1" fontAlgn="auto" latinLnBrk="0" hangingPunct="1">
              <a:lnSpc>
                <a:spcPct val="78000"/>
              </a:lnSpc>
              <a:spcBef>
                <a:spcPct val="20000"/>
              </a:spcBef>
              <a:spcAft>
                <a:spcPts val="800"/>
              </a:spcAft>
              <a:buClr>
                <a:srgbClr val="FFFFFF"/>
              </a:buClr>
              <a:buSzPct val="80000"/>
              <a:buFont typeface="Wingdings" pitchFamily="2" charset="2"/>
              <a:buChar char="l"/>
              <a:tabLst/>
              <a:defRPr/>
            </a:pPr>
            <a:endParaRPr kumimoji="0" lang="en-US" sz="2800" b="0" i="0" u="none" strike="noStrike" kern="1200" cap="none" spc="0" normalizeH="0" baseline="0" noProof="0" dirty="0" smtClean="0">
              <a:ln>
                <a:noFill/>
              </a:ln>
              <a:solidFill>
                <a:srgbClr val="FFFFFF"/>
              </a:solidFill>
              <a:effectLst/>
              <a:uLnTx/>
              <a:uFillTx/>
              <a:latin typeface="Calibri"/>
              <a:ea typeface="+mn-ea"/>
              <a:cs typeface="+mn-cs"/>
            </a:endParaRPr>
          </a:p>
          <a:p>
            <a:pPr marL="393700" marR="0" lvl="0" indent="-393700" algn="l" defTabSz="914363" rtl="0" eaLnBrk="1" fontAlgn="auto" latinLnBrk="0" hangingPunct="1">
              <a:lnSpc>
                <a:spcPct val="78000"/>
              </a:lnSpc>
              <a:spcBef>
                <a:spcPct val="20000"/>
              </a:spcBef>
              <a:spcAft>
                <a:spcPts val="800"/>
              </a:spcAft>
              <a:buClr>
                <a:srgbClr val="FFFFFF"/>
              </a:buClr>
              <a:buSzPct val="80000"/>
              <a:buFont typeface="Wingdings" pitchFamily="2" charset="2"/>
              <a:buNone/>
              <a:tabLst/>
              <a:defRPr/>
            </a:pPr>
            <a:endParaRPr kumimoji="0" lang="en-US" sz="2800" b="0" i="0" u="none" strike="noStrike" kern="1200" cap="none" spc="0" normalizeH="0" baseline="0" noProof="0" dirty="0" smtClean="0">
              <a:ln>
                <a:noFill/>
              </a:ln>
              <a:solidFill>
                <a:srgbClr val="FFFFFF"/>
              </a:solidFill>
              <a:effectLst/>
              <a:uLnTx/>
              <a:uFillTx/>
              <a:latin typeface="Calibri"/>
              <a:ea typeface="+mn-ea"/>
              <a:cs typeface="+mn-cs"/>
            </a:endParaRPr>
          </a:p>
          <a:p>
            <a:pPr marL="393700" marR="0" lvl="0" indent="-393700" algn="l" defTabSz="914363" rtl="0" eaLnBrk="1" fontAlgn="auto" latinLnBrk="0" hangingPunct="1">
              <a:lnSpc>
                <a:spcPct val="78000"/>
              </a:lnSpc>
              <a:spcBef>
                <a:spcPct val="20000"/>
              </a:spcBef>
              <a:spcAft>
                <a:spcPts val="800"/>
              </a:spcAft>
              <a:buClr>
                <a:srgbClr val="FFFFFF"/>
              </a:buClr>
              <a:buSzPct val="80000"/>
              <a:buFont typeface="Wingdings" pitchFamily="2" charset="2"/>
              <a:buChar char="l"/>
              <a:tabLst/>
              <a:defRPr/>
            </a:pPr>
            <a:r>
              <a:rPr kumimoji="0" lang="en-US" sz="2800" b="0" i="0" u="none" strike="noStrike" kern="1200" cap="none" spc="0" normalizeH="0" baseline="0" noProof="0" dirty="0" smtClean="0">
                <a:ln>
                  <a:noFill/>
                </a:ln>
                <a:solidFill>
                  <a:srgbClr val="FFFFFF"/>
                </a:solidFill>
                <a:effectLst/>
                <a:uLnTx/>
                <a:uFillTx/>
                <a:latin typeface="Calibri"/>
                <a:ea typeface="+mn-ea"/>
                <a:cs typeface="+mn-cs"/>
              </a:rPr>
              <a:t>Makes it easy for your endpoint to participate</a:t>
            </a:r>
          </a:p>
          <a:p>
            <a:pPr marL="801688" marR="0" lvl="1" indent="-407988" algn="l" defTabSz="914363" rtl="0" eaLnBrk="1" fontAlgn="auto" latinLnBrk="0" hangingPunct="1">
              <a:lnSpc>
                <a:spcPct val="78000"/>
              </a:lnSpc>
              <a:spcBef>
                <a:spcPct val="20000"/>
              </a:spcBef>
              <a:spcAft>
                <a:spcPts val="0"/>
              </a:spcAft>
              <a:buClr>
                <a:srgbClr val="969696"/>
              </a:buClr>
              <a:buSzPct val="80000"/>
              <a:buFont typeface="Wingdings" pitchFamily="2" charset="2"/>
              <a:buChar char="l"/>
              <a:tabLst/>
              <a:defRPr/>
            </a:pPr>
            <a:endParaRPr kumimoji="0" lang="en-US" sz="2400" b="0" i="0" u="none" strike="noStrike" kern="1200" cap="none" spc="0" normalizeH="0" baseline="0" noProof="0" dirty="0" smtClean="0">
              <a:ln>
                <a:noFill/>
              </a:ln>
              <a:solidFill>
                <a:srgbClr val="FFFFFF"/>
              </a:solidFill>
              <a:effectLst/>
              <a:uLnTx/>
              <a:uFillTx/>
              <a:latin typeface="Calibri"/>
              <a:ea typeface="+mn-ea"/>
              <a:cs typeface="+mn-cs"/>
            </a:endParaRPr>
          </a:p>
          <a:p>
            <a:pPr marL="393700" marR="0" lvl="0" indent="-393700" algn="l" defTabSz="914363" rtl="0" eaLnBrk="1" fontAlgn="auto" latinLnBrk="0" hangingPunct="1">
              <a:lnSpc>
                <a:spcPct val="78000"/>
              </a:lnSpc>
              <a:spcBef>
                <a:spcPct val="20000"/>
              </a:spcBef>
              <a:spcAft>
                <a:spcPts val="800"/>
              </a:spcAft>
              <a:buClr>
                <a:srgbClr val="FFFFFF"/>
              </a:buClr>
              <a:buSzPct val="80000"/>
              <a:buFont typeface="Wingdings" pitchFamily="2" charset="2"/>
              <a:buChar char="l"/>
              <a:tabLst/>
              <a:defRPr/>
            </a:pPr>
            <a:endParaRPr kumimoji="0" lang="en-US" sz="2800" b="0" i="0" u="none" strike="noStrike" kern="1200" cap="none" spc="0" normalizeH="0" baseline="0" noProof="0" dirty="0" smtClean="0">
              <a:ln>
                <a:noFill/>
              </a:ln>
              <a:solidFill>
                <a:srgbClr val="FFFFFF"/>
              </a:solidFill>
              <a:effectLst/>
              <a:uLnTx/>
              <a:uFillTx/>
              <a:latin typeface="Calibri"/>
              <a:ea typeface="+mn-ea"/>
              <a:cs typeface="+mn-cs"/>
            </a:endParaRPr>
          </a:p>
          <a:p>
            <a:pPr marL="393700" marR="0" lvl="0" indent="-393700" algn="l" defTabSz="914363" rtl="0" eaLnBrk="1" fontAlgn="auto" latinLnBrk="0" hangingPunct="1">
              <a:lnSpc>
                <a:spcPct val="78000"/>
              </a:lnSpc>
              <a:spcBef>
                <a:spcPct val="20000"/>
              </a:spcBef>
              <a:spcAft>
                <a:spcPts val="800"/>
              </a:spcAft>
              <a:buClr>
                <a:srgbClr val="FFFFFF"/>
              </a:buClr>
              <a:buSzPct val="80000"/>
              <a:buFont typeface="Wingdings" pitchFamily="2" charset="2"/>
              <a:buNone/>
              <a:tabLst/>
              <a:defRPr/>
            </a:pPr>
            <a:endParaRPr kumimoji="0" lang="en-US" sz="2800" b="0" i="0" u="none" strike="noStrike" kern="1200" cap="none" spc="0" normalizeH="0" baseline="0" noProof="0" dirty="0" smtClean="0">
              <a:ln>
                <a:noFill/>
              </a:ln>
              <a:solidFill>
                <a:srgbClr val="FFFFFF"/>
              </a:solidFill>
              <a:effectLst/>
              <a:uLnTx/>
              <a:uFillTx/>
              <a:latin typeface="Calibri"/>
              <a:ea typeface="+mn-ea"/>
              <a:cs typeface="+mn-cs"/>
            </a:endParaRPr>
          </a:p>
          <a:p>
            <a:pPr marL="393700" marR="0" lvl="0" indent="-393700" algn="l" defTabSz="914363" rtl="0" eaLnBrk="1" fontAlgn="auto" latinLnBrk="0" hangingPunct="1">
              <a:lnSpc>
                <a:spcPct val="78000"/>
              </a:lnSpc>
              <a:spcBef>
                <a:spcPct val="20000"/>
              </a:spcBef>
              <a:spcAft>
                <a:spcPts val="800"/>
              </a:spcAft>
              <a:buClr>
                <a:srgbClr val="FFFFFF"/>
              </a:buClr>
              <a:buSzPct val="80000"/>
              <a:buFont typeface="Wingdings" pitchFamily="2" charset="2"/>
              <a:buChar char="l"/>
              <a:tabLst/>
              <a:defRPr/>
            </a:pPr>
            <a:r>
              <a:rPr kumimoji="0" lang="en-US" sz="2800" b="0" i="0" u="none" strike="noStrike" kern="1200" cap="none" spc="0" normalizeH="0" baseline="0" noProof="0" dirty="0" smtClean="0">
                <a:ln>
                  <a:noFill/>
                </a:ln>
                <a:solidFill>
                  <a:srgbClr val="FFFFFF"/>
                </a:solidFill>
                <a:effectLst/>
                <a:uLnTx/>
                <a:uFillTx/>
                <a:latin typeface="Calibri"/>
                <a:ea typeface="+mn-ea"/>
                <a:cs typeface="+mn-cs"/>
              </a:rPr>
              <a:t>Comes with built-in endpoints:</a:t>
            </a:r>
          </a:p>
          <a:p>
            <a:pPr marL="801688" marR="0" lvl="1" indent="-407988" algn="l" defTabSz="914363" rtl="0" eaLnBrk="1" fontAlgn="auto" latinLnBrk="0" hangingPunct="1">
              <a:lnSpc>
                <a:spcPct val="78000"/>
              </a:lnSpc>
              <a:spcBef>
                <a:spcPct val="20000"/>
              </a:spcBef>
              <a:spcAft>
                <a:spcPts val="0"/>
              </a:spcAft>
              <a:buClr>
                <a:srgbClr val="969696"/>
              </a:buClr>
              <a:buSzPct val="80000"/>
              <a:buFont typeface="Wingdings" pitchFamily="2" charset="2"/>
              <a:buChar char="l"/>
              <a:tabLst/>
              <a:defRPr/>
            </a:pPr>
            <a:r>
              <a:rPr kumimoji="0" lang="en-US" sz="2400" b="0" i="0" u="none" strike="noStrike" kern="1200" cap="none" spc="0" normalizeH="0" baseline="0" noProof="0" dirty="0" smtClean="0">
                <a:ln>
                  <a:noFill/>
                </a:ln>
                <a:solidFill>
                  <a:srgbClr val="FFFFFF"/>
                </a:solidFill>
                <a:effectLst/>
                <a:uLnTx/>
                <a:uFillTx/>
                <a:latin typeface="Calibri"/>
                <a:ea typeface="+mn-ea"/>
                <a:cs typeface="+mn-cs"/>
              </a:rPr>
              <a:t>V1:  File System, Relational Databases</a:t>
            </a:r>
          </a:p>
          <a:p>
            <a:pPr marL="801688" marR="0" lvl="1" indent="-407988" algn="l" defTabSz="914363" rtl="0" eaLnBrk="1" fontAlgn="auto" latinLnBrk="0" hangingPunct="1">
              <a:lnSpc>
                <a:spcPct val="78000"/>
              </a:lnSpc>
              <a:spcBef>
                <a:spcPct val="20000"/>
              </a:spcBef>
              <a:spcAft>
                <a:spcPts val="0"/>
              </a:spcAft>
              <a:buClr>
                <a:srgbClr val="969696"/>
              </a:buClr>
              <a:buSzPct val="80000"/>
              <a:buFont typeface="Wingdings" pitchFamily="2" charset="2"/>
              <a:buChar char="l"/>
              <a:tabLst/>
              <a:defRPr/>
            </a:pPr>
            <a:r>
              <a:rPr kumimoji="0" lang="en-US" sz="2400" b="0" i="0" u="none" strike="noStrike" kern="1200" cap="none" spc="0" normalizeH="0" baseline="0" noProof="0" dirty="0" smtClean="0">
                <a:ln>
                  <a:noFill/>
                </a:ln>
                <a:solidFill>
                  <a:srgbClr val="FFFFFF"/>
                </a:solidFill>
                <a:effectLst/>
                <a:uLnTx/>
                <a:uFillTx/>
                <a:latin typeface="Calibri"/>
                <a:ea typeface="+mn-ea"/>
                <a:cs typeface="+mn-cs"/>
              </a:rPr>
              <a:t>V2:  </a:t>
            </a:r>
            <a:r>
              <a:rPr kumimoji="0" lang="en-US" sz="2400" b="0" i="0" u="none" strike="noStrike" kern="1200" cap="none" spc="0" normalizeH="0" baseline="0" noProof="0" dirty="0" smtClean="0">
                <a:ln>
                  <a:noFill/>
                </a:ln>
                <a:solidFill>
                  <a:srgbClr val="FFD72F"/>
                </a:solidFill>
                <a:effectLst/>
                <a:uLnTx/>
                <a:uFillTx/>
                <a:latin typeface="Calibri"/>
                <a:ea typeface="+mn-ea"/>
                <a:cs typeface="+mn-cs"/>
              </a:rPr>
              <a:t>SQL Data Services, Live Mesh, ADO.NET Data Services</a:t>
            </a:r>
            <a:r>
              <a:rPr kumimoji="0" lang="en-US" sz="2400" b="0" i="0" u="none" strike="noStrike" kern="1200" cap="none" spc="0" normalizeH="0" baseline="0" noProof="0" dirty="0" smtClean="0">
                <a:ln>
                  <a:noFill/>
                </a:ln>
                <a:solidFill>
                  <a:srgbClr val="FFFFFF"/>
                </a:solidFill>
                <a:effectLst/>
                <a:uLnTx/>
                <a:uFillTx/>
                <a:latin typeface="Calibri"/>
                <a:ea typeface="+mn-ea"/>
                <a:cs typeface="+mn-cs"/>
              </a:rPr>
              <a:t> and more</a:t>
            </a:r>
          </a:p>
          <a:p>
            <a:pPr marL="801688" marR="0" lvl="1" indent="-407988" algn="l" defTabSz="914363" rtl="0" eaLnBrk="1" fontAlgn="auto" latinLnBrk="0" hangingPunct="1">
              <a:lnSpc>
                <a:spcPct val="78000"/>
              </a:lnSpc>
              <a:spcBef>
                <a:spcPct val="20000"/>
              </a:spcBef>
              <a:spcAft>
                <a:spcPts val="0"/>
              </a:spcAft>
              <a:buClr>
                <a:srgbClr val="969696"/>
              </a:buClr>
              <a:buSzPct val="80000"/>
              <a:buFont typeface="Wingdings" pitchFamily="2" charset="2"/>
              <a:buChar char="l"/>
              <a:tabLst/>
              <a:defRPr/>
            </a:pPr>
            <a:endParaRPr kumimoji="0" lang="en-US" sz="2400" b="0" i="0" u="none" strike="noStrike" kern="1200" cap="none" spc="0" normalizeH="0" baseline="0" noProof="0" dirty="0" smtClean="0">
              <a:ln>
                <a:noFill/>
              </a:ln>
              <a:solidFill>
                <a:srgbClr val="FFFFFF"/>
              </a:solidFill>
              <a:effectLst/>
              <a:uLnTx/>
              <a:uFillTx/>
              <a:latin typeface="Calibri"/>
              <a:ea typeface="+mn-ea"/>
              <a:cs typeface="+mn-cs"/>
            </a:endParaRPr>
          </a:p>
          <a:p>
            <a:pPr marL="393700" marR="0" lvl="0" indent="-393700" algn="l" defTabSz="914363" rtl="0" eaLnBrk="1" fontAlgn="auto" latinLnBrk="0" hangingPunct="1">
              <a:lnSpc>
                <a:spcPct val="78000"/>
              </a:lnSpc>
              <a:spcBef>
                <a:spcPct val="20000"/>
              </a:spcBef>
              <a:spcAft>
                <a:spcPts val="800"/>
              </a:spcAft>
              <a:buClr>
                <a:srgbClr val="FFFFFF"/>
              </a:buClr>
              <a:buSzPct val="80000"/>
              <a:buFont typeface="Wingdings" pitchFamily="2" charset="2"/>
              <a:buChar char="l"/>
              <a:tabLst/>
              <a:defRPr/>
            </a:pPr>
            <a:r>
              <a:rPr kumimoji="0" lang="en-US" sz="2800" b="0" i="0" u="none" strike="noStrike" kern="1200" cap="none" spc="0" normalizeH="0" baseline="0" noProof="0" dirty="0" smtClean="0">
                <a:ln>
                  <a:noFill/>
                </a:ln>
                <a:solidFill>
                  <a:srgbClr val="FFFFFF"/>
                </a:solidFill>
                <a:effectLst/>
                <a:uLnTx/>
                <a:uFillTx/>
                <a:latin typeface="Calibri"/>
                <a:ea typeface="+mn-ea"/>
                <a:cs typeface="+mn-cs"/>
              </a:rPr>
              <a:t>Provides integrated tools and user experiences</a:t>
            </a:r>
          </a:p>
          <a:p>
            <a:pPr marL="801688" marR="0" lvl="1" indent="-407988" algn="l" defTabSz="914363" rtl="0" eaLnBrk="1" fontAlgn="auto" latinLnBrk="0" hangingPunct="1">
              <a:lnSpc>
                <a:spcPct val="78000"/>
              </a:lnSpc>
              <a:spcBef>
                <a:spcPct val="20000"/>
              </a:spcBef>
              <a:spcAft>
                <a:spcPts val="0"/>
              </a:spcAft>
              <a:buClr>
                <a:srgbClr val="969696"/>
              </a:buClr>
              <a:buSzPct val="80000"/>
              <a:buFont typeface="Wingdings" pitchFamily="2" charset="2"/>
              <a:buChar char="l"/>
              <a:tabLst/>
              <a:defRPr/>
            </a:pPr>
            <a:r>
              <a:rPr kumimoji="0" lang="en-US" sz="2400" b="0" i="0" u="none" strike="noStrike" kern="1200" cap="none" spc="0" normalizeH="0" baseline="0" noProof="0" dirty="0" smtClean="0">
                <a:ln>
                  <a:noFill/>
                </a:ln>
                <a:solidFill>
                  <a:srgbClr val="FFFFFF"/>
                </a:solidFill>
                <a:effectLst/>
                <a:uLnTx/>
                <a:uFillTx/>
                <a:latin typeface="Calibri"/>
                <a:ea typeface="+mn-ea"/>
                <a:cs typeface="+mn-cs"/>
              </a:rPr>
              <a:t>Sync Services for ADO.NET</a:t>
            </a:r>
          </a:p>
          <a:p>
            <a:pPr marL="801688" marR="0" lvl="1" indent="-407988" algn="l" defTabSz="914363" rtl="0" eaLnBrk="1" fontAlgn="auto" latinLnBrk="0" hangingPunct="1">
              <a:lnSpc>
                <a:spcPct val="78000"/>
              </a:lnSpc>
              <a:spcBef>
                <a:spcPct val="20000"/>
              </a:spcBef>
              <a:spcAft>
                <a:spcPts val="0"/>
              </a:spcAft>
              <a:buClr>
                <a:srgbClr val="969696"/>
              </a:buClr>
              <a:buSzPct val="80000"/>
              <a:buFont typeface="Wingdings" pitchFamily="2" charset="2"/>
              <a:buChar char="l"/>
              <a:tabLst/>
              <a:defRPr/>
            </a:pPr>
            <a:r>
              <a:rPr kumimoji="0" lang="en-US" sz="2400" b="0" i="0" u="none" strike="noStrike" kern="1200" cap="none" spc="0" normalizeH="0" baseline="0" noProof="0" dirty="0" err="1" smtClean="0">
                <a:ln>
                  <a:noFill/>
                </a:ln>
                <a:solidFill>
                  <a:srgbClr val="FFFFFF"/>
                </a:solidFill>
                <a:effectLst/>
                <a:uLnTx/>
                <a:uFillTx/>
                <a:latin typeface="Calibri"/>
                <a:ea typeface="+mn-ea"/>
                <a:cs typeface="+mn-cs"/>
              </a:rPr>
              <a:t>SyncToy</a:t>
            </a:r>
            <a:r>
              <a:rPr kumimoji="0" lang="en-US" sz="2400" b="0" i="0" u="none" strike="noStrike" kern="1200" cap="none" spc="0" normalizeH="0" baseline="0" noProof="0" dirty="0" smtClean="0">
                <a:ln>
                  <a:noFill/>
                </a:ln>
                <a:solidFill>
                  <a:srgbClr val="FFFFFF"/>
                </a:solidFill>
                <a:effectLst/>
                <a:uLnTx/>
                <a:uFillTx/>
                <a:latin typeface="Calibri"/>
                <a:ea typeface="+mn-ea"/>
                <a:cs typeface="+mn-cs"/>
              </a:rPr>
              <a:t> </a:t>
            </a:r>
            <a:r>
              <a:rPr kumimoji="0" lang="en-US" sz="2400" b="0" i="0" u="none" strike="noStrike" kern="1200" cap="none" spc="0" normalizeH="0" baseline="0" noProof="0" dirty="0" smtClean="0">
                <a:ln>
                  <a:noFill/>
                </a:ln>
                <a:solidFill>
                  <a:srgbClr val="FFFFFF"/>
                </a:solidFill>
                <a:effectLst/>
                <a:uLnTx/>
                <a:uFillTx/>
                <a:latin typeface="Calibri"/>
                <a:ea typeface="+mn-ea"/>
                <a:cs typeface="+mn-cs"/>
                <a:sym typeface="Wingdings" pitchFamily="2" charset="2"/>
              </a:rPr>
              <a:t> Project Codename “Anchorage”</a:t>
            </a:r>
            <a:endParaRPr kumimoji="0" lang="en-US" sz="2400" b="0" i="0" u="none" strike="noStrike" kern="1200" cap="none" spc="0" normalizeH="0" baseline="0" noProof="0" dirty="0" smtClean="0">
              <a:ln>
                <a:noFill/>
              </a:ln>
              <a:solidFill>
                <a:srgbClr val="FFFFFF"/>
              </a:solidFill>
              <a:effectLst/>
              <a:uLnTx/>
              <a:uFillTx/>
              <a:latin typeface="Calibri"/>
              <a:ea typeface="+mn-ea"/>
              <a:cs typeface="+mn-cs"/>
            </a:endParaRPr>
          </a:p>
        </p:txBody>
      </p:sp>
      <p:sp>
        <p:nvSpPr>
          <p:cNvPr id="19" name="Rounded Rectangle 20"/>
          <p:cNvSpPr/>
          <p:nvPr/>
        </p:nvSpPr>
        <p:spPr bwMode="auto">
          <a:xfrm>
            <a:off x="3244850" y="3048000"/>
            <a:ext cx="1600200" cy="760828"/>
          </a:xfrm>
          <a:prstGeom prst="roundRect">
            <a:avLst/>
          </a:prstGeom>
          <a:gradFill rotWithShape="1">
            <a:gsLst>
              <a:gs pos="0">
                <a:srgbClr val="9D9839">
                  <a:shade val="47500"/>
                  <a:satMod val="137000"/>
                </a:srgbClr>
              </a:gs>
              <a:gs pos="55000">
                <a:srgbClr val="9D9839">
                  <a:shade val="69000"/>
                  <a:satMod val="137000"/>
                </a:srgbClr>
              </a:gs>
              <a:gs pos="100000">
                <a:srgbClr val="9D9839">
                  <a:shade val="98000"/>
                  <a:satMod val="137000"/>
                </a:srgbClr>
              </a:gs>
            </a:gsLst>
            <a:lin ang="16200000" scaled="0"/>
          </a:gradFill>
          <a:ln w="6350" cap="rnd" cmpd="sng" algn="ctr">
            <a:solidFill>
              <a:srgbClr val="9D9839">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3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20" name="Rounded Rectangle 3"/>
          <p:cNvSpPr/>
          <p:nvPr/>
        </p:nvSpPr>
        <p:spPr bwMode="auto">
          <a:xfrm>
            <a:off x="1873250" y="1904999"/>
            <a:ext cx="1295400" cy="533401"/>
          </a:xfrm>
          <a:prstGeom prst="roundRect">
            <a:avLst/>
          </a:prstGeom>
          <a:gradFill rotWithShape="1">
            <a:gsLst>
              <a:gs pos="0">
                <a:srgbClr val="1F6691">
                  <a:shade val="47500"/>
                  <a:satMod val="137000"/>
                </a:srgbClr>
              </a:gs>
              <a:gs pos="55000">
                <a:srgbClr val="1F6691">
                  <a:shade val="69000"/>
                  <a:satMod val="137000"/>
                </a:srgbClr>
              </a:gs>
              <a:gs pos="100000">
                <a:srgbClr val="1F6691">
                  <a:shade val="98000"/>
                  <a:satMod val="137000"/>
                </a:srgbClr>
              </a:gs>
            </a:gsLst>
            <a:lin ang="16200000" scaled="0"/>
          </a:gradFill>
          <a:ln w="6350" cap="rnd" cmpd="sng" algn="ctr">
            <a:solidFill>
              <a:srgbClr val="1F6691">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Local Store</a:t>
            </a:r>
          </a:p>
        </p:txBody>
      </p:sp>
      <p:sp>
        <p:nvSpPr>
          <p:cNvPr id="21" name="Rounded Rectangle 4"/>
          <p:cNvSpPr/>
          <p:nvPr/>
        </p:nvSpPr>
        <p:spPr bwMode="auto">
          <a:xfrm>
            <a:off x="5607050" y="1904999"/>
            <a:ext cx="1295400" cy="533401"/>
          </a:xfrm>
          <a:prstGeom prst="roundRect">
            <a:avLst/>
          </a:prstGeom>
          <a:gradFill rotWithShape="1">
            <a:gsLst>
              <a:gs pos="0">
                <a:srgbClr val="1F6691">
                  <a:shade val="47500"/>
                  <a:satMod val="137000"/>
                </a:srgbClr>
              </a:gs>
              <a:gs pos="55000">
                <a:srgbClr val="1F6691">
                  <a:shade val="69000"/>
                  <a:satMod val="137000"/>
                </a:srgbClr>
              </a:gs>
              <a:gs pos="100000">
                <a:srgbClr val="1F6691">
                  <a:shade val="98000"/>
                  <a:satMod val="137000"/>
                </a:srgbClr>
              </a:gs>
            </a:gsLst>
            <a:lin ang="16200000" scaled="0"/>
          </a:gradFill>
          <a:ln w="6350" cap="rnd" cmpd="sng" algn="ctr">
            <a:solidFill>
              <a:srgbClr val="1F6691">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Remote Store </a:t>
            </a:r>
          </a:p>
        </p:txBody>
      </p:sp>
      <p:cxnSp>
        <p:nvCxnSpPr>
          <p:cNvPr id="22" name="Straight Arrow Connector 15"/>
          <p:cNvCxnSpPr>
            <a:stCxn id="20" idx="3"/>
            <a:endCxn id="21" idx="1"/>
          </p:cNvCxnSpPr>
          <p:nvPr/>
        </p:nvCxnSpPr>
        <p:spPr>
          <a:xfrm>
            <a:off x="3168650" y="2171700"/>
            <a:ext cx="2438400" cy="1588"/>
          </a:xfrm>
          <a:prstGeom prst="straightConnector1">
            <a:avLst/>
          </a:prstGeom>
          <a:noFill/>
          <a:ln w="57150" cap="rnd" cmpd="sng" algn="ctr">
            <a:solidFill>
              <a:srgbClr val="9D9839"/>
            </a:solidFill>
            <a:prstDash val="solid"/>
            <a:headEnd type="triangle" w="med" len="med"/>
            <a:tailEnd type="triangle" w="med" len="med"/>
          </a:ln>
          <a:effectLst/>
        </p:spPr>
      </p:cxnSp>
      <p:sp>
        <p:nvSpPr>
          <p:cNvPr id="23" name="TextBox 16"/>
          <p:cNvSpPr txBox="1"/>
          <p:nvPr/>
        </p:nvSpPr>
        <p:spPr>
          <a:xfrm>
            <a:off x="4083050" y="1752600"/>
            <a:ext cx="10668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9D9839"/>
                </a:solidFill>
                <a:effectLst/>
                <a:uLnTx/>
                <a:uFillTx/>
              </a:rPr>
              <a:t>Sync</a:t>
            </a:r>
            <a:endParaRPr kumimoji="0" lang="en-US" sz="2400" b="0" i="0" u="none" strike="noStrike" kern="0" cap="none" spc="0" normalizeH="0" baseline="0" noProof="0" dirty="0">
              <a:ln>
                <a:noFill/>
              </a:ln>
              <a:solidFill>
                <a:srgbClr val="9D9839"/>
              </a:solidFill>
              <a:effectLst/>
              <a:uLnTx/>
              <a:uFillTx/>
            </a:endParaRPr>
          </a:p>
        </p:txBody>
      </p:sp>
      <p:sp>
        <p:nvSpPr>
          <p:cNvPr id="24" name="Rounded Rectangle 17"/>
          <p:cNvSpPr/>
          <p:nvPr/>
        </p:nvSpPr>
        <p:spPr bwMode="auto">
          <a:xfrm>
            <a:off x="3397250" y="3200400"/>
            <a:ext cx="1295400" cy="484163"/>
          </a:xfrm>
          <a:prstGeom prst="roundRect">
            <a:avLst/>
          </a:prstGeom>
          <a:gradFill rotWithShape="1">
            <a:gsLst>
              <a:gs pos="0">
                <a:srgbClr val="1F6691">
                  <a:shade val="47500"/>
                  <a:satMod val="137000"/>
                </a:srgbClr>
              </a:gs>
              <a:gs pos="55000">
                <a:srgbClr val="1F6691">
                  <a:shade val="69000"/>
                  <a:satMod val="137000"/>
                </a:srgbClr>
              </a:gs>
              <a:gs pos="100000">
                <a:srgbClr val="1F6691">
                  <a:shade val="98000"/>
                  <a:satMod val="137000"/>
                </a:srgbClr>
              </a:gs>
            </a:gsLst>
            <a:lin ang="16200000" scaled="0"/>
          </a:gradFill>
          <a:ln w="6350" cap="rnd" cmpd="sng" algn="ctr">
            <a:solidFill>
              <a:srgbClr val="1F6691">
                <a:shade val="95000"/>
                <a:satMod val="105000"/>
              </a:srgbClr>
            </a:solidFill>
            <a:prstDash val="solid"/>
            <a:headEnd type="none" w="med" len="med"/>
            <a:tailEnd type="none" w="med" len="med"/>
          </a:ln>
          <a:effectLst>
            <a:outerShdw blurRad="39000" dist="25400" dir="5400000" rotWithShape="0">
              <a:srgbClr val="000000">
                <a:alpha val="38000"/>
              </a:srgbClr>
            </a:outerShdw>
          </a:effectLst>
        </p:spPr>
        <p:txBody>
          <a:bodyPr vert="horz" wrap="square" lIns="91436" tIns="45718" rIns="91436" bIns="45718" numCol="1" rtlCol="0" anchor="b" anchorCtr="1"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alibri"/>
              <a:ea typeface="+mn-ea"/>
              <a:cs typeface="+mn-cs"/>
            </a:endParaRP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Your Store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Demo</a:t>
            </a:r>
            <a:r>
              <a:rPr lang="fr-FR" dirty="0" smtClean="0"/>
              <a:t> : </a:t>
            </a:r>
            <a:r>
              <a:rPr lang="fr-FR" dirty="0" err="1" smtClean="0"/>
              <a:t>using</a:t>
            </a:r>
            <a:r>
              <a:rPr lang="fr-FR" dirty="0" smtClean="0"/>
              <a:t> </a:t>
            </a:r>
            <a:r>
              <a:rPr lang="fr-FR" dirty="0" err="1" smtClean="0"/>
              <a:t>Sync</a:t>
            </a:r>
            <a:r>
              <a:rPr lang="fr-FR" dirty="0" smtClean="0"/>
              <a:t> Framework</a:t>
            </a:r>
            <a:endParaRPr lang="fr-FR" dirty="0"/>
          </a:p>
        </p:txBody>
      </p:sp>
      <p:sp>
        <p:nvSpPr>
          <p:cNvPr id="3" name="Espace réservé du contenu 2"/>
          <p:cNvSpPr>
            <a:spLocks noGrp="1"/>
          </p:cNvSpPr>
          <p:nvPr>
            <p:ph idx="1"/>
          </p:nvPr>
        </p:nvSpPr>
        <p:spPr/>
        <p:txBody>
          <a:bodyPr/>
          <a:lstStyle/>
          <a:p>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152400"/>
            <a:ext cx="8375946" cy="997196"/>
          </a:xfrm>
        </p:spPr>
        <p:txBody>
          <a:bodyPr/>
          <a:lstStyle/>
          <a:p>
            <a:r>
              <a:rPr lang="en-US" dirty="0" smtClean="0"/>
              <a:t>Using Microsoft Sync Framework</a:t>
            </a:r>
            <a:br>
              <a:rPr lang="en-US" dirty="0" smtClean="0"/>
            </a:br>
            <a:r>
              <a:rPr sz="3200" i="1" smtClean="0">
                <a:solidFill>
                  <a:schemeClr val="accent3"/>
                </a:solidFill>
              </a:rPr>
              <a:t>How synchronization happens</a:t>
            </a:r>
            <a:endParaRPr lang="en-US" dirty="0">
              <a:solidFill>
                <a:schemeClr val="accent3"/>
              </a:solidFill>
            </a:endParaRPr>
          </a:p>
        </p:txBody>
      </p:sp>
      <p:sp>
        <p:nvSpPr>
          <p:cNvPr id="5" name="Rounded Rectangle 4"/>
          <p:cNvSpPr/>
          <p:nvPr/>
        </p:nvSpPr>
        <p:spPr>
          <a:xfrm>
            <a:off x="304800" y="4400551"/>
            <a:ext cx="1200149" cy="78105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Sync Provider</a:t>
            </a:r>
            <a:endParaRPr lang="en-US" dirty="0"/>
          </a:p>
        </p:txBody>
      </p:sp>
      <p:sp>
        <p:nvSpPr>
          <p:cNvPr id="6" name="Rounded Rectangle 5"/>
          <p:cNvSpPr/>
          <p:nvPr/>
        </p:nvSpPr>
        <p:spPr>
          <a:xfrm>
            <a:off x="3429000" y="1628776"/>
            <a:ext cx="2238376" cy="78105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Sync Application</a:t>
            </a:r>
            <a:endParaRPr lang="en-US" dirty="0"/>
          </a:p>
        </p:txBody>
      </p:sp>
      <p:cxnSp>
        <p:nvCxnSpPr>
          <p:cNvPr id="7" name="Straight Arrow Connector 6"/>
          <p:cNvCxnSpPr>
            <a:stCxn id="6" idx="2"/>
            <a:endCxn id="11" idx="0"/>
          </p:cNvCxnSpPr>
          <p:nvPr/>
        </p:nvCxnSpPr>
        <p:spPr>
          <a:xfrm rot="5400000">
            <a:off x="4331495" y="2621757"/>
            <a:ext cx="428624" cy="4762"/>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a:stCxn id="11" idx="1"/>
            <a:endCxn id="28" idx="7"/>
          </p:cNvCxnSpPr>
          <p:nvPr/>
        </p:nvCxnSpPr>
        <p:spPr>
          <a:xfrm rot="10800000" flipV="1">
            <a:off x="903241" y="3190875"/>
            <a:ext cx="2525760" cy="1011284"/>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9" name="Rounded Rectangle 8"/>
          <p:cNvSpPr/>
          <p:nvPr/>
        </p:nvSpPr>
        <p:spPr>
          <a:xfrm flipH="1">
            <a:off x="7619999" y="4410076"/>
            <a:ext cx="1295401" cy="78105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Sync Provider</a:t>
            </a:r>
            <a:endParaRPr lang="en-US" dirty="0"/>
          </a:p>
        </p:txBody>
      </p:sp>
      <p:cxnSp>
        <p:nvCxnSpPr>
          <p:cNvPr id="10" name="Straight Arrow Connector 9"/>
          <p:cNvCxnSpPr>
            <a:stCxn id="11" idx="3"/>
            <a:endCxn id="30" idx="1"/>
          </p:cNvCxnSpPr>
          <p:nvPr/>
        </p:nvCxnSpPr>
        <p:spPr>
          <a:xfrm>
            <a:off x="5657851" y="3190875"/>
            <a:ext cx="2582908" cy="1011284"/>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1" name="Rounded Rectangle 10"/>
          <p:cNvSpPr/>
          <p:nvPr/>
        </p:nvSpPr>
        <p:spPr>
          <a:xfrm>
            <a:off x="3429001" y="2838450"/>
            <a:ext cx="2228850" cy="704850"/>
          </a:xfrm>
          <a:prstGeom prst="roundRect">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Sync Orchestrator</a:t>
            </a:r>
            <a:endParaRPr lang="en-US" dirty="0"/>
          </a:p>
        </p:txBody>
      </p:sp>
      <p:cxnSp>
        <p:nvCxnSpPr>
          <p:cNvPr id="12" name="Straight Arrow Connector 11"/>
          <p:cNvCxnSpPr/>
          <p:nvPr/>
        </p:nvCxnSpPr>
        <p:spPr>
          <a:xfrm flipV="1">
            <a:off x="1905000" y="3657600"/>
            <a:ext cx="971550" cy="304798"/>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248400" y="3609201"/>
            <a:ext cx="914400" cy="30480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4" name="Flowchart: Magnetic Disk 13"/>
          <p:cNvSpPr/>
          <p:nvPr/>
        </p:nvSpPr>
        <p:spPr>
          <a:xfrm>
            <a:off x="381000" y="5553075"/>
            <a:ext cx="838200" cy="1076325"/>
          </a:xfrm>
          <a:prstGeom prst="flowChartMagneticDisk">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Data</a:t>
            </a:r>
            <a:br>
              <a:rPr lang="en-US" sz="1600" dirty="0" smtClean="0"/>
            </a:br>
            <a:r>
              <a:rPr lang="en-US" sz="1600" dirty="0" smtClean="0"/>
              <a:t>Store</a:t>
            </a:r>
            <a:endParaRPr lang="en-US" sz="1600" dirty="0"/>
          </a:p>
        </p:txBody>
      </p:sp>
      <p:cxnSp>
        <p:nvCxnSpPr>
          <p:cNvPr id="15" name="Shape 14"/>
          <p:cNvCxnSpPr>
            <a:stCxn id="5" idx="2"/>
            <a:endCxn id="14" idx="2"/>
          </p:cNvCxnSpPr>
          <p:nvPr/>
        </p:nvCxnSpPr>
        <p:spPr>
          <a:xfrm rot="5400000">
            <a:off x="188120" y="5374482"/>
            <a:ext cx="909637" cy="523875"/>
          </a:xfrm>
          <a:prstGeom prst="bentConnector4">
            <a:avLst>
              <a:gd name="adj1" fmla="val 20419"/>
              <a:gd name="adj2" fmla="val 143636"/>
            </a:avLst>
          </a:prstGeom>
          <a:ln>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sp>
        <p:nvSpPr>
          <p:cNvPr id="16" name="Flowchart: Magnetic Disk 15"/>
          <p:cNvSpPr/>
          <p:nvPr/>
        </p:nvSpPr>
        <p:spPr>
          <a:xfrm flipH="1">
            <a:off x="8001000" y="5562600"/>
            <a:ext cx="838200" cy="1076325"/>
          </a:xfrm>
          <a:prstGeom prst="flowChartMagneticDisk">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Data Store</a:t>
            </a:r>
            <a:endParaRPr lang="en-US" sz="1600" dirty="0"/>
          </a:p>
        </p:txBody>
      </p:sp>
      <p:cxnSp>
        <p:nvCxnSpPr>
          <p:cNvPr id="17" name="Shape 16"/>
          <p:cNvCxnSpPr>
            <a:stCxn id="9" idx="2"/>
            <a:endCxn id="16" idx="2"/>
          </p:cNvCxnSpPr>
          <p:nvPr/>
        </p:nvCxnSpPr>
        <p:spPr>
          <a:xfrm rot="16200000" flipH="1">
            <a:off x="8098631" y="5360193"/>
            <a:ext cx="909637" cy="571501"/>
          </a:xfrm>
          <a:prstGeom prst="bentConnector4">
            <a:avLst>
              <a:gd name="adj1" fmla="val 20419"/>
              <a:gd name="adj2" fmla="val 131605"/>
            </a:avLst>
          </a:prstGeom>
          <a:ln>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rot="5400000" flipH="1" flipV="1">
            <a:off x="1319212" y="5462588"/>
            <a:ext cx="410370" cy="794"/>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7415212" y="5509418"/>
            <a:ext cx="410370" cy="794"/>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09800" y="3809998"/>
            <a:ext cx="732893" cy="276999"/>
          </a:xfrm>
          <a:prstGeom prst="rect">
            <a:avLst/>
          </a:prstGeom>
          <a:noFill/>
        </p:spPr>
        <p:txBody>
          <a:bodyPr wrap="none" rtlCol="0">
            <a:spAutoFit/>
          </a:bodyPr>
          <a:lstStyle/>
          <a:p>
            <a:r>
              <a:rPr lang="en-US" sz="1200" dirty="0" smtClean="0">
                <a:solidFill>
                  <a:schemeClr val="accent4"/>
                </a:solidFill>
              </a:rPr>
              <a:t>changes</a:t>
            </a:r>
            <a:endParaRPr lang="en-US" sz="1200" dirty="0">
              <a:solidFill>
                <a:schemeClr val="accent4"/>
              </a:solidFill>
            </a:endParaRPr>
          </a:p>
        </p:txBody>
      </p:sp>
      <p:sp>
        <p:nvSpPr>
          <p:cNvPr id="23" name="TextBox 22"/>
          <p:cNvSpPr txBox="1"/>
          <p:nvPr/>
        </p:nvSpPr>
        <p:spPr>
          <a:xfrm>
            <a:off x="1219200" y="5715000"/>
            <a:ext cx="732893" cy="276999"/>
          </a:xfrm>
          <a:prstGeom prst="rect">
            <a:avLst/>
          </a:prstGeom>
          <a:noFill/>
        </p:spPr>
        <p:txBody>
          <a:bodyPr wrap="none" rtlCol="0">
            <a:spAutoFit/>
          </a:bodyPr>
          <a:lstStyle/>
          <a:p>
            <a:r>
              <a:rPr lang="en-US" sz="1200" dirty="0" smtClean="0">
                <a:solidFill>
                  <a:schemeClr val="accent4"/>
                </a:solidFill>
              </a:rPr>
              <a:t>changes</a:t>
            </a:r>
            <a:endParaRPr lang="en-US" sz="1200" dirty="0">
              <a:solidFill>
                <a:schemeClr val="accent4"/>
              </a:solidFill>
            </a:endParaRPr>
          </a:p>
        </p:txBody>
      </p:sp>
      <p:sp>
        <p:nvSpPr>
          <p:cNvPr id="24" name="TextBox 23"/>
          <p:cNvSpPr txBox="1"/>
          <p:nvPr/>
        </p:nvSpPr>
        <p:spPr>
          <a:xfrm>
            <a:off x="7268107" y="5791200"/>
            <a:ext cx="732893" cy="276999"/>
          </a:xfrm>
          <a:prstGeom prst="rect">
            <a:avLst/>
          </a:prstGeom>
          <a:noFill/>
        </p:spPr>
        <p:txBody>
          <a:bodyPr wrap="none" rtlCol="0">
            <a:spAutoFit/>
          </a:bodyPr>
          <a:lstStyle/>
          <a:p>
            <a:r>
              <a:rPr lang="en-US" sz="1200" dirty="0" smtClean="0">
                <a:solidFill>
                  <a:schemeClr val="accent4"/>
                </a:solidFill>
              </a:rPr>
              <a:t>changes</a:t>
            </a:r>
            <a:endParaRPr lang="en-US" sz="1200" dirty="0">
              <a:solidFill>
                <a:schemeClr val="accent4"/>
              </a:solidFill>
            </a:endParaRPr>
          </a:p>
        </p:txBody>
      </p:sp>
      <p:cxnSp>
        <p:nvCxnSpPr>
          <p:cNvPr id="25" name="Curved Connector 24"/>
          <p:cNvCxnSpPr>
            <a:stCxn id="6" idx="1"/>
          </p:cNvCxnSpPr>
          <p:nvPr/>
        </p:nvCxnSpPr>
        <p:spPr>
          <a:xfrm rot="10800000" flipV="1">
            <a:off x="571502" y="2019300"/>
            <a:ext cx="2857499" cy="2400299"/>
          </a:xfrm>
          <a:prstGeom prst="bentConnector3">
            <a:avLst>
              <a:gd name="adj1" fmla="val 99778"/>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6" name="Curved Connector 27"/>
          <p:cNvCxnSpPr>
            <a:stCxn id="6" idx="3"/>
          </p:cNvCxnSpPr>
          <p:nvPr/>
        </p:nvCxnSpPr>
        <p:spPr>
          <a:xfrm>
            <a:off x="5667376" y="2019301"/>
            <a:ext cx="3057525" cy="2400299"/>
          </a:xfrm>
          <a:prstGeom prst="bentConnector3">
            <a:avLst>
              <a:gd name="adj1" fmla="val 99844"/>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rot="16200000" flipH="1">
            <a:off x="804995" y="4333874"/>
            <a:ext cx="133351" cy="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8" name="Oval 27"/>
          <p:cNvSpPr/>
          <p:nvPr/>
        </p:nvSpPr>
        <p:spPr>
          <a:xfrm>
            <a:off x="838200" y="4191000"/>
            <a:ext cx="76200" cy="76200"/>
          </a:xfrm>
          <a:prstGeom prst="ellipse">
            <a:avLst/>
          </a:prstGeom>
          <a:solidFill>
            <a:srgbClr val="92D05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9" name="Straight Connector 28"/>
          <p:cNvCxnSpPr/>
          <p:nvPr/>
        </p:nvCxnSpPr>
        <p:spPr>
          <a:xfrm rot="16200000" flipH="1">
            <a:off x="8196395" y="4333874"/>
            <a:ext cx="133351" cy="1"/>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0" name="Oval 29"/>
          <p:cNvSpPr/>
          <p:nvPr/>
        </p:nvSpPr>
        <p:spPr>
          <a:xfrm>
            <a:off x="8229600" y="4191000"/>
            <a:ext cx="76200" cy="76200"/>
          </a:xfrm>
          <a:prstGeom prst="ellipse">
            <a:avLst/>
          </a:prstGeom>
          <a:solidFill>
            <a:srgbClr val="92D050"/>
          </a:solid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TextBox 37"/>
          <p:cNvSpPr txBox="1"/>
          <p:nvPr/>
        </p:nvSpPr>
        <p:spPr>
          <a:xfrm>
            <a:off x="6125107" y="3761601"/>
            <a:ext cx="732893" cy="276999"/>
          </a:xfrm>
          <a:prstGeom prst="rect">
            <a:avLst/>
          </a:prstGeom>
          <a:noFill/>
        </p:spPr>
        <p:txBody>
          <a:bodyPr wrap="none" rtlCol="0">
            <a:spAutoFit/>
          </a:bodyPr>
          <a:lstStyle/>
          <a:p>
            <a:r>
              <a:rPr lang="en-US" sz="1200" dirty="0" smtClean="0">
                <a:solidFill>
                  <a:schemeClr val="accent4"/>
                </a:solidFill>
              </a:rPr>
              <a:t>changes</a:t>
            </a:r>
            <a:endParaRPr lang="en-US" sz="1200" dirty="0">
              <a:solidFill>
                <a:schemeClr val="accent4"/>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par>
                          <p:cTn id="49" fill="hold">
                            <p:stCondLst>
                              <p:cond delay="0"/>
                            </p:stCondLst>
                            <p:childTnLst>
                              <p:par>
                                <p:cTn id="50" presetID="9"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childTnLst>
                          </p:cTn>
                        </p:par>
                        <p:par>
                          <p:cTn id="53" fill="hold">
                            <p:stCondLst>
                              <p:cond delay="500"/>
                            </p:stCondLst>
                            <p:childTnLst>
                              <p:par>
                                <p:cTn id="54" presetID="9" presetClass="entr" presetSubtype="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dissolve">
                                      <p:cBhvr>
                                        <p:cTn id="59" dur="500"/>
                                        <p:tgtEl>
                                          <p:spTgt spid="22"/>
                                        </p:tgtEl>
                                      </p:cBhvr>
                                    </p:animEffect>
                                  </p:childTnLst>
                                </p:cTn>
                              </p:par>
                              <p:par>
                                <p:cTn id="60" presetID="9"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dissolve">
                                      <p:cBhvr>
                                        <p:cTn id="62" dur="500"/>
                                        <p:tgtEl>
                                          <p:spTgt spid="13"/>
                                        </p:tgtEl>
                                      </p:cBhvr>
                                    </p:animEffect>
                                  </p:childTnLst>
                                </p:cTn>
                              </p:par>
                            </p:childTnLst>
                          </p:cTn>
                        </p:par>
                        <p:par>
                          <p:cTn id="63" fill="hold">
                            <p:stCondLst>
                              <p:cond delay="1000"/>
                            </p:stCondLst>
                            <p:childTnLst>
                              <p:par>
                                <p:cTn id="64" presetID="9" presetClass="entr" presetSubtype="0"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dissolve">
                                      <p:cBhvr>
                                        <p:cTn id="66" dur="500"/>
                                        <p:tgtEl>
                                          <p:spTgt spid="19"/>
                                        </p:tgtEl>
                                      </p:cBhvr>
                                    </p:animEffect>
                                  </p:childTnLst>
                                </p:cTn>
                              </p:par>
                            </p:childTnLst>
                          </p:cTn>
                        </p:par>
                        <p:par>
                          <p:cTn id="67" fill="hold">
                            <p:stCondLst>
                              <p:cond delay="1500"/>
                            </p:stCondLst>
                            <p:childTnLst>
                              <p:par>
                                <p:cTn id="68" presetID="9"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dissolve">
                                      <p:cBhvr>
                                        <p:cTn id="70" dur="500"/>
                                        <p:tgtEl>
                                          <p:spTgt spid="2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dissolve">
                                      <p:cBhvr>
                                        <p:cTn id="7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P spid="22" grpId="0"/>
      <p:bldP spid="23" grpId="0"/>
      <p:bldP spid="24" grpId="0"/>
      <p:bldP spid="28" grpId="0" animBg="1"/>
      <p:bldP spid="30" grpId="0" animBg="1"/>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descr="C:\Users\pablocas\Documents\MS\Events\PDC2008\Offline\IMAGE_029.jpg"/>
          <p:cNvPicPr>
            <a:picLocks noChangeAspect="1" noChangeArrowheads="1"/>
          </p:cNvPicPr>
          <p:nvPr/>
        </p:nvPicPr>
        <p:blipFill>
          <a:blip r:embed="rId3"/>
          <a:stretch>
            <a:fillRect/>
          </a:stretch>
        </p:blipFill>
        <p:spPr bwMode="auto">
          <a:xfrm>
            <a:off x="762000" y="1063230"/>
            <a:ext cx="7668816" cy="5645939"/>
          </a:xfrm>
          <a:prstGeom prst="rect">
            <a:avLst/>
          </a:prstGeom>
          <a:noFill/>
          <a:effectLst>
            <a:softEdge rad="63500"/>
          </a:effectLst>
        </p:spPr>
      </p:pic>
      <p:sp>
        <p:nvSpPr>
          <p:cNvPr id="4" name="Title 3"/>
          <p:cNvSpPr>
            <a:spLocks noGrp="1"/>
          </p:cNvSpPr>
          <p:nvPr>
            <p:ph type="title"/>
          </p:nvPr>
        </p:nvSpPr>
        <p:spPr/>
        <p:txBody>
          <a:bodyPr/>
          <a:lstStyle/>
          <a:p>
            <a:r>
              <a:rPr smtClean="0"/>
              <a:t>Application Model</a:t>
            </a:r>
            <a:endParaRPr lang="en-US" dirty="0"/>
          </a:p>
        </p:txBody>
      </p:sp>
      <p:sp>
        <p:nvSpPr>
          <p:cNvPr id="8" name="Rectangular Callout 7"/>
          <p:cNvSpPr/>
          <p:nvPr/>
        </p:nvSpPr>
        <p:spPr bwMode="auto">
          <a:xfrm>
            <a:off x="6019800" y="838200"/>
            <a:ext cx="2057400" cy="685800"/>
          </a:xfrm>
          <a:prstGeom prst="wedgeRectCallou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rPr>
              <a:t>Sync-enabled service</a:t>
            </a:r>
          </a:p>
        </p:txBody>
      </p:sp>
      <p:sp>
        <p:nvSpPr>
          <p:cNvPr id="9" name="Rectangular Callout 8"/>
          <p:cNvSpPr/>
          <p:nvPr/>
        </p:nvSpPr>
        <p:spPr bwMode="auto">
          <a:xfrm>
            <a:off x="3124200" y="3810000"/>
            <a:ext cx="1676400" cy="685800"/>
          </a:xfrm>
          <a:prstGeom prst="wedgeRectCallout">
            <a:avLst>
              <a:gd name="adj1" fmla="val -56408"/>
              <a:gd name="adj2" fmla="val -2059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rPr>
              <a:t>1-tier client application</a:t>
            </a:r>
          </a:p>
        </p:txBody>
      </p:sp>
      <p:sp>
        <p:nvSpPr>
          <p:cNvPr id="10" name="Rectangular Callout 9"/>
          <p:cNvSpPr/>
          <p:nvPr/>
        </p:nvSpPr>
        <p:spPr bwMode="auto">
          <a:xfrm>
            <a:off x="3200400" y="2819400"/>
            <a:ext cx="1676400" cy="685800"/>
          </a:xfrm>
          <a:prstGeom prst="wedgeRectCallout">
            <a:avLst>
              <a:gd name="adj1" fmla="val 17902"/>
              <a:gd name="adj2" fmla="val -6503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rPr>
              <a:t>Sync in the background</a:t>
            </a:r>
          </a:p>
        </p:txBody>
      </p:sp>
      <p:sp>
        <p:nvSpPr>
          <p:cNvPr id="13" name="Rectangular Callout 12"/>
          <p:cNvSpPr/>
          <p:nvPr/>
        </p:nvSpPr>
        <p:spPr bwMode="auto">
          <a:xfrm>
            <a:off x="2590800" y="5562600"/>
            <a:ext cx="1828800" cy="685800"/>
          </a:xfrm>
          <a:prstGeom prst="wedgeRectCallout">
            <a:avLst>
              <a:gd name="adj1" fmla="val -56670"/>
              <a:gd name="adj2" fmla="val 1805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rPr>
              <a:t>Local schema follows service</a:t>
            </a:r>
          </a:p>
        </p:txBody>
      </p:sp>
      <p:sp>
        <p:nvSpPr>
          <p:cNvPr id="15" name="Rectangular Callout 14"/>
          <p:cNvSpPr/>
          <p:nvPr/>
        </p:nvSpPr>
        <p:spPr bwMode="auto">
          <a:xfrm>
            <a:off x="3200400" y="838200"/>
            <a:ext cx="1600200" cy="914400"/>
          </a:xfrm>
          <a:prstGeom prst="wedgeRectCallout">
            <a:avLst>
              <a:gd name="adj1" fmla="val -59064"/>
              <a:gd name="adj2" fmla="val 2723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rPr>
              <a:t>Online clients can consume service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Towards A Business Data Hub ? </a:t>
            </a:r>
            <a:endParaRPr lang="en-US" dirty="0"/>
          </a:p>
        </p:txBody>
      </p:sp>
      <p:sp>
        <p:nvSpPr>
          <p:cNvPr id="3" name="Content Placeholder 2"/>
          <p:cNvSpPr>
            <a:spLocks noGrp="1"/>
          </p:cNvSpPr>
          <p:nvPr>
            <p:ph idx="1"/>
          </p:nvPr>
        </p:nvSpPr>
        <p:spPr>
          <a:xfrm>
            <a:off x="730044" y="1905000"/>
            <a:ext cx="7681532" cy="4395819"/>
          </a:xfrm>
        </p:spPr>
        <p:txBody>
          <a:bodyPr/>
          <a:lstStyle/>
          <a:p>
            <a:r>
              <a:rPr lang="en-US" dirty="0" smtClean="0"/>
              <a:t>Consolidation of business </a:t>
            </a:r>
            <a:br>
              <a:rPr lang="en-US" dirty="0" smtClean="0"/>
            </a:br>
            <a:r>
              <a:rPr lang="en-US" dirty="0" smtClean="0"/>
              <a:t>data from multiple </a:t>
            </a:r>
            <a:br>
              <a:rPr lang="en-US" dirty="0" smtClean="0"/>
            </a:br>
            <a:r>
              <a:rPr lang="en-US" dirty="0" smtClean="0"/>
              <a:t>sources including</a:t>
            </a:r>
          </a:p>
          <a:p>
            <a:pPr lvl="1"/>
            <a:r>
              <a:rPr lang="en-US" dirty="0" smtClean="0"/>
              <a:t>Enterprise databases</a:t>
            </a:r>
          </a:p>
          <a:p>
            <a:pPr lvl="1"/>
            <a:r>
              <a:rPr lang="en-US" dirty="0" smtClean="0"/>
              <a:t>Mobile Workers</a:t>
            </a:r>
          </a:p>
          <a:p>
            <a:pPr lvl="1"/>
            <a:r>
              <a:rPr lang="en-US" dirty="0" smtClean="0"/>
              <a:t>Business Partners</a:t>
            </a:r>
          </a:p>
          <a:p>
            <a:pPr lvl="1"/>
            <a:r>
              <a:rPr lang="en-US" dirty="0" smtClean="0"/>
              <a:t>Remote Offices</a:t>
            </a:r>
          </a:p>
          <a:p>
            <a:r>
              <a:rPr lang="en-US" dirty="0" smtClean="0"/>
              <a:t>Includes sharing between these sources (through bi-directional synchronization)</a:t>
            </a:r>
          </a:p>
          <a:p>
            <a:pPr>
              <a:buNone/>
            </a:pPr>
            <a:endParaRPr lang="en-US" dirty="0" smtClean="0"/>
          </a:p>
        </p:txBody>
      </p:sp>
      <p:grpSp>
        <p:nvGrpSpPr>
          <p:cNvPr id="4" name="Group 18"/>
          <p:cNvGrpSpPr/>
          <p:nvPr/>
        </p:nvGrpSpPr>
        <p:grpSpPr>
          <a:xfrm>
            <a:off x="5162550" y="1325880"/>
            <a:ext cx="3501390" cy="3303270"/>
            <a:chOff x="2000250" y="1362076"/>
            <a:chExt cx="4919226" cy="4422774"/>
          </a:xfrm>
        </p:grpSpPr>
        <p:pic>
          <p:nvPicPr>
            <p:cNvPr id="20" name="Picture 6" descr="C:\Program Files\Microsoft Resource DVD Artwork\DVD_ART\Artwork_Imagery\Shapes and Graphics\Internet Cloud\cloud illustration icon.png"/>
            <p:cNvPicPr>
              <a:picLocks noChangeAspect="1" noChangeArrowheads="1"/>
            </p:cNvPicPr>
            <p:nvPr/>
          </p:nvPicPr>
          <p:blipFill>
            <a:blip r:embed="rId3"/>
            <a:srcRect/>
            <a:stretch>
              <a:fillRect/>
            </a:stretch>
          </p:blipFill>
          <p:spPr bwMode="auto">
            <a:xfrm>
              <a:off x="3524250" y="3267075"/>
              <a:ext cx="2155528" cy="1600200"/>
            </a:xfrm>
            <a:prstGeom prst="rect">
              <a:avLst/>
            </a:prstGeom>
            <a:noFill/>
          </p:spPr>
        </p:pic>
        <p:pic>
          <p:nvPicPr>
            <p:cNvPr id="21" name="Picture 3" descr="C:\Program Files\Microsoft Resource DVD Artwork\DVD_ART\Artwork_Imagery\HARDWARE_IMAGERY\Illustration - Misc Hardware\XML Icons\Database blue.png"/>
            <p:cNvPicPr>
              <a:picLocks noChangeAspect="1" noChangeArrowheads="1"/>
            </p:cNvPicPr>
            <p:nvPr/>
          </p:nvPicPr>
          <p:blipFill>
            <a:blip r:embed="rId4" cstate="print"/>
            <a:srcRect/>
            <a:stretch>
              <a:fillRect/>
            </a:stretch>
          </p:blipFill>
          <p:spPr bwMode="auto">
            <a:xfrm>
              <a:off x="4384676" y="3681530"/>
              <a:ext cx="490621" cy="381000"/>
            </a:xfrm>
            <a:prstGeom prst="rect">
              <a:avLst/>
            </a:prstGeom>
            <a:noFill/>
          </p:spPr>
        </p:pic>
        <p:pic>
          <p:nvPicPr>
            <p:cNvPr id="22" name="Picture 3" descr="C:\Program Files\Microsoft Resource DVD Artwork\DVD_ART\Artwork_Imagery\HARDWARE_IMAGERY\Illustration - Misc Hardware\XML Icons\Database blue.png"/>
            <p:cNvPicPr>
              <a:picLocks noChangeAspect="1" noChangeArrowheads="1"/>
            </p:cNvPicPr>
            <p:nvPr/>
          </p:nvPicPr>
          <p:blipFill>
            <a:blip r:embed="rId4" cstate="print"/>
            <a:srcRect/>
            <a:stretch>
              <a:fillRect/>
            </a:stretch>
          </p:blipFill>
          <p:spPr bwMode="auto">
            <a:xfrm>
              <a:off x="3981450" y="3833930"/>
              <a:ext cx="490621" cy="381000"/>
            </a:xfrm>
            <a:prstGeom prst="rect">
              <a:avLst/>
            </a:prstGeom>
            <a:noFill/>
          </p:spPr>
        </p:pic>
        <p:pic>
          <p:nvPicPr>
            <p:cNvPr id="23" name="Picture 3" descr="C:\Program Files\Microsoft Resource DVD Artwork\DVD_ART\Artwork_Imagery\HARDWARE_IMAGERY\Illustration - Misc Hardware\XML Icons\Database blue.png"/>
            <p:cNvPicPr>
              <a:picLocks noChangeAspect="1" noChangeArrowheads="1"/>
            </p:cNvPicPr>
            <p:nvPr/>
          </p:nvPicPr>
          <p:blipFill>
            <a:blip r:embed="rId4" cstate="print"/>
            <a:srcRect/>
            <a:stretch>
              <a:fillRect/>
            </a:stretch>
          </p:blipFill>
          <p:spPr bwMode="auto">
            <a:xfrm>
              <a:off x="4667250" y="3876675"/>
              <a:ext cx="490621" cy="381000"/>
            </a:xfrm>
            <a:prstGeom prst="rect">
              <a:avLst/>
            </a:prstGeom>
            <a:noFill/>
          </p:spPr>
        </p:pic>
        <p:pic>
          <p:nvPicPr>
            <p:cNvPr id="24" name="Picture 3" descr="C:\Program Files\Microsoft Resource DVD Artwork\DVD_ART\Artwork_Imagery\HARDWARE_IMAGERY\Illustration - Misc Hardware\XML Icons\Database blue.png"/>
            <p:cNvPicPr>
              <a:picLocks noChangeAspect="1" noChangeArrowheads="1"/>
            </p:cNvPicPr>
            <p:nvPr/>
          </p:nvPicPr>
          <p:blipFill>
            <a:blip r:embed="rId4" cstate="print"/>
            <a:srcRect/>
            <a:stretch>
              <a:fillRect/>
            </a:stretch>
          </p:blipFill>
          <p:spPr bwMode="auto">
            <a:xfrm>
              <a:off x="4232276" y="4029075"/>
              <a:ext cx="490621" cy="381000"/>
            </a:xfrm>
            <a:prstGeom prst="rect">
              <a:avLst/>
            </a:prstGeom>
            <a:noFill/>
          </p:spPr>
        </p:pic>
        <p:pic>
          <p:nvPicPr>
            <p:cNvPr id="25" name="Picture 4" descr="C:\Program Files\Microsoft Resource DVD Artwork\DVD_ART\Artwork_Imagery\Shapes and Graphics\Arrows - arrow\Straight\arrow 12 yellow arrow light edges.png"/>
            <p:cNvPicPr>
              <a:picLocks noChangeAspect="1" noChangeArrowheads="1"/>
            </p:cNvPicPr>
            <p:nvPr/>
          </p:nvPicPr>
          <p:blipFill>
            <a:blip r:embed="rId5"/>
            <a:srcRect/>
            <a:stretch>
              <a:fillRect/>
            </a:stretch>
          </p:blipFill>
          <p:spPr bwMode="auto">
            <a:xfrm rot="19963539">
              <a:off x="2210072" y="4207077"/>
              <a:ext cx="1901653" cy="1044545"/>
            </a:xfrm>
            <a:prstGeom prst="rect">
              <a:avLst/>
            </a:prstGeom>
            <a:noFill/>
          </p:spPr>
        </p:pic>
        <p:pic>
          <p:nvPicPr>
            <p:cNvPr id="26" name="Picture 25" descr="Male User.png"/>
            <p:cNvPicPr>
              <a:picLocks noChangeAspect="1"/>
            </p:cNvPicPr>
            <p:nvPr/>
          </p:nvPicPr>
          <p:blipFill>
            <a:blip r:embed="rId6"/>
            <a:stretch>
              <a:fillRect/>
            </a:stretch>
          </p:blipFill>
          <p:spPr>
            <a:xfrm>
              <a:off x="2000250" y="4293060"/>
              <a:ext cx="1412415" cy="1412415"/>
            </a:xfrm>
            <a:prstGeom prst="rect">
              <a:avLst/>
            </a:prstGeom>
          </p:spPr>
        </p:pic>
        <p:pic>
          <p:nvPicPr>
            <p:cNvPr id="27" name="Picture 4" descr="C:\Program Files\Microsoft Resource DVD Artwork\DVD_ART\Artwork_Imagery\Shapes and Graphics\Arrows - arrow\Straight\arrow 12 yellow arrow light edges.png"/>
            <p:cNvPicPr>
              <a:picLocks noChangeAspect="1" noChangeArrowheads="1"/>
            </p:cNvPicPr>
            <p:nvPr/>
          </p:nvPicPr>
          <p:blipFill>
            <a:blip r:embed="rId5"/>
            <a:srcRect/>
            <a:stretch>
              <a:fillRect/>
            </a:stretch>
          </p:blipFill>
          <p:spPr bwMode="auto">
            <a:xfrm rot="13064249">
              <a:off x="4940414" y="4264429"/>
              <a:ext cx="1901653" cy="1044545"/>
            </a:xfrm>
            <a:prstGeom prst="rect">
              <a:avLst/>
            </a:prstGeom>
            <a:noFill/>
          </p:spPr>
        </p:pic>
        <p:pic>
          <p:nvPicPr>
            <p:cNvPr id="28" name="Picture 2" descr="C:\Program Files\Microsoft Resource DVD Artwork\DVD_ART\Artwork_Imagery\Shapes and Graphics\Buidlings and dwellings\building brown w awning.png"/>
            <p:cNvPicPr>
              <a:picLocks noChangeAspect="1" noChangeArrowheads="1"/>
            </p:cNvPicPr>
            <p:nvPr/>
          </p:nvPicPr>
          <p:blipFill>
            <a:blip r:embed="rId7" cstate="print"/>
            <a:srcRect/>
            <a:stretch>
              <a:fillRect/>
            </a:stretch>
          </p:blipFill>
          <p:spPr bwMode="auto">
            <a:xfrm>
              <a:off x="5581650" y="4333875"/>
              <a:ext cx="1337826" cy="1450975"/>
            </a:xfrm>
            <a:prstGeom prst="rect">
              <a:avLst/>
            </a:prstGeom>
            <a:noFill/>
          </p:spPr>
        </p:pic>
        <p:pic>
          <p:nvPicPr>
            <p:cNvPr id="29" name="Picture 4" descr="C:\Program Files\Microsoft Resource DVD Artwork\DVD_ART\Artwork_Imagery\Shapes and Graphics\Arrows - arrow\Straight\arrow 12 yellow arrow light edges.png"/>
            <p:cNvPicPr>
              <a:picLocks noChangeAspect="1" noChangeArrowheads="1"/>
            </p:cNvPicPr>
            <p:nvPr/>
          </p:nvPicPr>
          <p:blipFill>
            <a:blip r:embed="rId5"/>
            <a:srcRect/>
            <a:stretch>
              <a:fillRect/>
            </a:stretch>
          </p:blipFill>
          <p:spPr bwMode="auto">
            <a:xfrm rot="5400000">
              <a:off x="3651351" y="2247829"/>
              <a:ext cx="1901653" cy="1044545"/>
            </a:xfrm>
            <a:prstGeom prst="rect">
              <a:avLst/>
            </a:prstGeom>
            <a:noFill/>
          </p:spPr>
        </p:pic>
        <p:pic>
          <p:nvPicPr>
            <p:cNvPr id="30" name="Picture 5" descr="C:\Program Files\Microsoft Resource DVD Artwork\DVD_ART\Artwork_Imagery\Shapes and Graphics\Buidlings and dwellings\enterprise red.png"/>
            <p:cNvPicPr>
              <a:picLocks noChangeAspect="1" noChangeArrowheads="1"/>
            </p:cNvPicPr>
            <p:nvPr/>
          </p:nvPicPr>
          <p:blipFill>
            <a:blip r:embed="rId8" cstate="print"/>
            <a:srcRect/>
            <a:stretch>
              <a:fillRect/>
            </a:stretch>
          </p:blipFill>
          <p:spPr bwMode="auto">
            <a:xfrm>
              <a:off x="3981450" y="1362076"/>
              <a:ext cx="1204351" cy="1752600"/>
            </a:xfrm>
            <a:prstGeom prst="rect">
              <a:avLst/>
            </a:prstGeom>
            <a:noFill/>
          </p:spPr>
        </p:pic>
        <p:pic>
          <p:nvPicPr>
            <p:cNvPr id="31" name="Picture 6" descr="C:\Work\PAG_icon library\Pocket PC sm.png"/>
            <p:cNvPicPr>
              <a:picLocks noChangeAspect="1" noChangeArrowheads="1"/>
            </p:cNvPicPr>
            <p:nvPr/>
          </p:nvPicPr>
          <p:blipFill>
            <a:blip r:embed="rId9" cstate="print"/>
            <a:srcRect/>
            <a:stretch>
              <a:fillRect/>
            </a:stretch>
          </p:blipFill>
          <p:spPr bwMode="auto">
            <a:xfrm>
              <a:off x="2838450" y="4369260"/>
              <a:ext cx="363474" cy="685800"/>
            </a:xfrm>
            <a:prstGeom prst="rect">
              <a:avLst/>
            </a:prstGeom>
            <a:noFill/>
          </p:spPr>
        </p:pic>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rogram Files\Microsoft Resource DVD Artwork\DVD_ART\Artwork_Imagery\HARDWARE_IMAGERY\Illustration - Misc Hardware\XML Icons\laptop notebook portable Computer.png"/>
          <p:cNvPicPr>
            <a:picLocks noChangeAspect="1" noChangeArrowheads="1"/>
          </p:cNvPicPr>
          <p:nvPr/>
        </p:nvPicPr>
        <p:blipFill>
          <a:blip r:embed="rId3" cstate="print"/>
          <a:srcRect/>
          <a:stretch>
            <a:fillRect/>
          </a:stretch>
        </p:blipFill>
        <p:spPr bwMode="auto">
          <a:xfrm>
            <a:off x="2028825" y="5238749"/>
            <a:ext cx="1054187" cy="1000125"/>
          </a:xfrm>
          <a:prstGeom prst="rect">
            <a:avLst/>
          </a:prstGeom>
          <a:noFill/>
        </p:spPr>
      </p:pic>
      <p:cxnSp>
        <p:nvCxnSpPr>
          <p:cNvPr id="49" name="Straight Connector 48"/>
          <p:cNvCxnSpPr/>
          <p:nvPr/>
        </p:nvCxnSpPr>
        <p:spPr>
          <a:xfrm rot="16200000" flipV="1">
            <a:off x="1681959" y="3510758"/>
            <a:ext cx="838199" cy="7935"/>
          </a:xfrm>
          <a:prstGeom prst="line">
            <a:avLst/>
          </a:prstGeom>
          <a:ln w="152400">
            <a:solidFill>
              <a:schemeClr val="accent4">
                <a:lumMod val="50000"/>
              </a:schemeClr>
            </a:solidFill>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dirty="0" smtClean="0"/>
              <a:t>Desktop Database Sharing</a:t>
            </a:r>
            <a:endParaRPr lang="en-US" dirty="0"/>
          </a:p>
        </p:txBody>
      </p:sp>
      <p:sp>
        <p:nvSpPr>
          <p:cNvPr id="46" name="Content Placeholder 2"/>
          <p:cNvSpPr>
            <a:spLocks noGrp="1"/>
          </p:cNvSpPr>
          <p:nvPr>
            <p:ph idx="1"/>
          </p:nvPr>
        </p:nvSpPr>
        <p:spPr>
          <a:xfrm>
            <a:off x="4572000" y="1418918"/>
            <a:ext cx="3839576" cy="4750018"/>
          </a:xfrm>
        </p:spPr>
        <p:txBody>
          <a:bodyPr>
            <a:normAutofit fontScale="92500" lnSpcReduction="10000"/>
          </a:bodyPr>
          <a:lstStyle/>
          <a:p>
            <a:pPr marL="290513" indent="-290513"/>
            <a:r>
              <a:rPr lang="en-US" sz="2000" dirty="0" smtClean="0"/>
              <a:t>Consolidate business data in the cloud and enabled sharing to other desktops and mobile users</a:t>
            </a:r>
          </a:p>
          <a:p>
            <a:pPr marL="290513" indent="-290513"/>
            <a:r>
              <a:rPr lang="en-US" sz="2000" dirty="0" smtClean="0"/>
              <a:t>Synchronize when network</a:t>
            </a:r>
            <a:br>
              <a:rPr lang="en-US" sz="2000" dirty="0" smtClean="0"/>
            </a:br>
            <a:r>
              <a:rPr lang="en-US" sz="2000" dirty="0" smtClean="0"/>
              <a:t> is available</a:t>
            </a:r>
          </a:p>
          <a:p>
            <a:pPr marL="290513" indent="-290513"/>
            <a:r>
              <a:rPr lang="en-US" sz="2000" dirty="0" smtClean="0"/>
              <a:t>Enables database scaling with out upgrading the database or hardware resources</a:t>
            </a:r>
          </a:p>
          <a:p>
            <a:pPr marL="290513" indent="-290513"/>
            <a:r>
              <a:rPr lang="en-US" sz="2000" dirty="0" smtClean="0"/>
              <a:t>Each user does not have to be connected to the one database</a:t>
            </a:r>
          </a:p>
          <a:p>
            <a:pPr marL="290513" indent="-290513"/>
            <a:r>
              <a:rPr lang="en-US" sz="2000" dirty="0" smtClean="0"/>
              <a:t>Out-of-the-box publication of Microsoft databases</a:t>
            </a:r>
          </a:p>
          <a:p>
            <a:pPr marL="290513" indent="-290513"/>
            <a:r>
              <a:rPr lang="en-US" sz="2000" dirty="0" smtClean="0"/>
              <a:t>Database template sharing</a:t>
            </a:r>
          </a:p>
          <a:p>
            <a:pPr marL="290513" indent="-290513"/>
            <a:r>
              <a:rPr lang="en-US" sz="2000" dirty="0" smtClean="0"/>
              <a:t>Solves the rendezvous problem</a:t>
            </a:r>
          </a:p>
          <a:p>
            <a:endParaRPr lang="en-US" sz="2000" dirty="0" smtClean="0"/>
          </a:p>
        </p:txBody>
      </p:sp>
      <p:pic>
        <p:nvPicPr>
          <p:cNvPr id="20" name="Picture 19" descr="C:\Program Files\Microsoft Resource DVD Artwork\DVD_ART\Artwork_Imagery\Shapes and Graphics\Internet Cloud\cloud illustration icon.png"/>
          <p:cNvPicPr>
            <a:picLocks noChangeAspect="1" noChangeArrowheads="1"/>
          </p:cNvPicPr>
          <p:nvPr/>
        </p:nvPicPr>
        <p:blipFill>
          <a:blip r:embed="rId4" cstate="print"/>
          <a:srcRect/>
          <a:stretch>
            <a:fillRect/>
          </a:stretch>
        </p:blipFill>
        <p:spPr bwMode="auto">
          <a:xfrm>
            <a:off x="1129354" y="3771900"/>
            <a:ext cx="1946972" cy="899511"/>
          </a:xfrm>
          <a:prstGeom prst="rect">
            <a:avLst/>
          </a:prstGeom>
          <a:noFill/>
        </p:spPr>
      </p:pic>
      <p:sp>
        <p:nvSpPr>
          <p:cNvPr id="23" name="TextBox 17"/>
          <p:cNvSpPr txBox="1"/>
          <p:nvPr/>
        </p:nvSpPr>
        <p:spPr>
          <a:xfrm>
            <a:off x="992245" y="1317131"/>
            <a:ext cx="16680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t>SQL Services</a:t>
            </a:r>
            <a:endParaRPr lang="en-US" b="1" dirty="0"/>
          </a:p>
        </p:txBody>
      </p:sp>
      <p:pic>
        <p:nvPicPr>
          <p:cNvPr id="26" name="Picture 25" descr="C:\Program Files\Microsoft Resource DVD Artwork\DVD_ART\Artwork_Imagery\Shapes and Graphics\circular shapes\Circle\blue circle shadow bevel.png"/>
          <p:cNvPicPr>
            <a:picLocks noChangeAspect="1" noChangeArrowheads="1"/>
          </p:cNvPicPr>
          <p:nvPr/>
        </p:nvPicPr>
        <p:blipFill>
          <a:blip r:embed="rId5" cstate="print"/>
          <a:srcRect/>
          <a:stretch>
            <a:fillRect/>
          </a:stretch>
        </p:blipFill>
        <p:spPr bwMode="auto">
          <a:xfrm>
            <a:off x="1879994" y="4611414"/>
            <a:ext cx="125107" cy="119993"/>
          </a:xfrm>
          <a:prstGeom prst="rect">
            <a:avLst/>
          </a:prstGeom>
          <a:noFill/>
        </p:spPr>
      </p:pic>
      <p:pic>
        <p:nvPicPr>
          <p:cNvPr id="27" name="Picture 26" descr="C:\Program Files\Microsoft Resource DVD Artwork\DVD_ART\Artwork_Imagery\Shapes and Graphics\circular shapes\Circle\blue circle shadow bevel.png"/>
          <p:cNvPicPr>
            <a:picLocks noChangeAspect="1" noChangeArrowheads="1"/>
          </p:cNvPicPr>
          <p:nvPr/>
        </p:nvPicPr>
        <p:blipFill>
          <a:blip r:embed="rId5" cstate="print"/>
          <a:srcRect/>
          <a:stretch>
            <a:fillRect/>
          </a:stretch>
        </p:blipFill>
        <p:spPr bwMode="auto">
          <a:xfrm>
            <a:off x="1754887" y="4791403"/>
            <a:ext cx="125107" cy="119993"/>
          </a:xfrm>
          <a:prstGeom prst="rect">
            <a:avLst/>
          </a:prstGeom>
          <a:noFill/>
        </p:spPr>
      </p:pic>
      <p:pic>
        <p:nvPicPr>
          <p:cNvPr id="28" name="Picture 27" descr="C:\Program Files\Microsoft Resource DVD Artwork\DVD_ART\Artwork_Imagery\Shapes and Graphics\circular shapes\Circle\blue circle shadow bevel.png"/>
          <p:cNvPicPr>
            <a:picLocks noChangeAspect="1" noChangeArrowheads="1"/>
          </p:cNvPicPr>
          <p:nvPr/>
        </p:nvPicPr>
        <p:blipFill>
          <a:blip r:embed="rId5" cstate="print"/>
          <a:srcRect/>
          <a:stretch>
            <a:fillRect/>
          </a:stretch>
        </p:blipFill>
        <p:spPr bwMode="auto">
          <a:xfrm>
            <a:off x="1629780" y="4971393"/>
            <a:ext cx="125107" cy="119993"/>
          </a:xfrm>
          <a:prstGeom prst="rect">
            <a:avLst/>
          </a:prstGeom>
          <a:noFill/>
        </p:spPr>
      </p:pic>
      <p:pic>
        <p:nvPicPr>
          <p:cNvPr id="33" name="Picture 32" descr="C:\Program Files\Microsoft Resource DVD Artwork\DVD_ART\Artwork_Imagery\HARDWARE_IMAGERY\Illustration - Misc Hardware\XML Icons\Pocket PC pda.png"/>
          <p:cNvPicPr>
            <a:picLocks noChangeAspect="1" noChangeArrowheads="1"/>
          </p:cNvPicPr>
          <p:nvPr/>
        </p:nvPicPr>
        <p:blipFill>
          <a:blip r:embed="rId6" cstate="print"/>
          <a:srcRect/>
          <a:stretch>
            <a:fillRect/>
          </a:stretch>
        </p:blipFill>
        <p:spPr bwMode="auto">
          <a:xfrm>
            <a:off x="1379567" y="5151383"/>
            <a:ext cx="518741" cy="948696"/>
          </a:xfrm>
          <a:prstGeom prst="rect">
            <a:avLst/>
          </a:prstGeom>
          <a:noFill/>
        </p:spPr>
      </p:pic>
      <p:pic>
        <p:nvPicPr>
          <p:cNvPr id="37" name="Picture 36" descr="C:\Program Files\Microsoft Resource DVD Artwork\DVD_ART\Artwork_Imagery\Shapes and Graphics\circular shapes\Circle\blue circle shadow bevel.png"/>
          <p:cNvPicPr>
            <a:picLocks noChangeAspect="1" noChangeArrowheads="1"/>
          </p:cNvPicPr>
          <p:nvPr/>
        </p:nvPicPr>
        <p:blipFill>
          <a:blip r:embed="rId5" cstate="print"/>
          <a:srcRect/>
          <a:stretch>
            <a:fillRect/>
          </a:stretch>
        </p:blipFill>
        <p:spPr bwMode="auto">
          <a:xfrm>
            <a:off x="2130207" y="4611414"/>
            <a:ext cx="125107" cy="119993"/>
          </a:xfrm>
          <a:prstGeom prst="rect">
            <a:avLst/>
          </a:prstGeom>
          <a:noFill/>
        </p:spPr>
      </p:pic>
      <p:pic>
        <p:nvPicPr>
          <p:cNvPr id="38" name="Picture 37" descr="C:\Program Files\Microsoft Resource DVD Artwork\DVD_ART\Artwork_Imagery\Shapes and Graphics\circular shapes\Circle\blue circle shadow bevel.png"/>
          <p:cNvPicPr>
            <a:picLocks noChangeAspect="1" noChangeArrowheads="1"/>
          </p:cNvPicPr>
          <p:nvPr/>
        </p:nvPicPr>
        <p:blipFill>
          <a:blip r:embed="rId5" cstate="print"/>
          <a:srcRect/>
          <a:stretch>
            <a:fillRect/>
          </a:stretch>
        </p:blipFill>
        <p:spPr bwMode="auto">
          <a:xfrm>
            <a:off x="2255314" y="4791403"/>
            <a:ext cx="125107" cy="119993"/>
          </a:xfrm>
          <a:prstGeom prst="rect">
            <a:avLst/>
          </a:prstGeom>
          <a:noFill/>
        </p:spPr>
      </p:pic>
      <p:pic>
        <p:nvPicPr>
          <p:cNvPr id="39" name="Picture 38" descr="C:\Program Files\Microsoft Resource DVD Artwork\DVD_ART\Artwork_Imagery\Shapes and Graphics\circular shapes\Circle\blue circle shadow bevel.png"/>
          <p:cNvPicPr>
            <a:picLocks noChangeAspect="1" noChangeArrowheads="1"/>
          </p:cNvPicPr>
          <p:nvPr/>
        </p:nvPicPr>
        <p:blipFill>
          <a:blip r:embed="rId5" cstate="print"/>
          <a:srcRect/>
          <a:stretch>
            <a:fillRect/>
          </a:stretch>
        </p:blipFill>
        <p:spPr bwMode="auto">
          <a:xfrm>
            <a:off x="2442974" y="4971393"/>
            <a:ext cx="125107" cy="119993"/>
          </a:xfrm>
          <a:prstGeom prst="rect">
            <a:avLst/>
          </a:prstGeom>
          <a:noFill/>
        </p:spPr>
      </p:pic>
      <p:sp>
        <p:nvSpPr>
          <p:cNvPr id="55" name="TextBox 39"/>
          <p:cNvSpPr txBox="1"/>
          <p:nvPr/>
        </p:nvSpPr>
        <p:spPr>
          <a:xfrm>
            <a:off x="909830" y="6173383"/>
            <a:ext cx="869020"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t>"Huron"</a:t>
            </a:r>
          </a:p>
          <a:p>
            <a:pPr algn="ctr"/>
            <a:r>
              <a:rPr lang="en-US" sz="1600" dirty="0" smtClean="0"/>
              <a:t>Client</a:t>
            </a:r>
            <a:endParaRPr lang="en-US" sz="1600" dirty="0"/>
          </a:p>
        </p:txBody>
      </p:sp>
      <p:cxnSp>
        <p:nvCxnSpPr>
          <p:cNvPr id="56" name="Straight Connector 55"/>
          <p:cNvCxnSpPr>
            <a:endCxn id="58" idx="1"/>
          </p:cNvCxnSpPr>
          <p:nvPr/>
        </p:nvCxnSpPr>
        <p:spPr>
          <a:xfrm rot="5400000" flipH="1" flipV="1">
            <a:off x="997189" y="5738733"/>
            <a:ext cx="716439" cy="318136"/>
          </a:xfrm>
          <a:prstGeom prst="line">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9" idx="1"/>
          </p:cNvCxnSpPr>
          <p:nvPr/>
        </p:nvCxnSpPr>
        <p:spPr>
          <a:xfrm rot="5400000" flipH="1" flipV="1">
            <a:off x="1928734" y="5565378"/>
            <a:ext cx="697389" cy="683896"/>
          </a:xfrm>
          <a:prstGeom prst="line">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58" name="Picture 2" descr="C:\Program Files\Microsoft Resource DVD Artwork\DVD_ART\Artwork_Imagery\HARDWARE_IMAGERY\Illustration - Misc Hardware\Windows Vista Illustration Icons\Sync.png"/>
          <p:cNvPicPr>
            <a:picLocks noChangeAspect="1" noChangeArrowheads="1"/>
          </p:cNvPicPr>
          <p:nvPr/>
        </p:nvPicPr>
        <p:blipFill>
          <a:blip r:embed="rId7" cstate="print"/>
          <a:srcRect/>
          <a:stretch>
            <a:fillRect/>
          </a:stretch>
        </p:blipFill>
        <p:spPr bwMode="auto">
          <a:xfrm>
            <a:off x="1514476" y="5429250"/>
            <a:ext cx="220662" cy="220662"/>
          </a:xfrm>
          <a:prstGeom prst="rect">
            <a:avLst/>
          </a:prstGeom>
          <a:noFill/>
        </p:spPr>
      </p:pic>
      <p:pic>
        <p:nvPicPr>
          <p:cNvPr id="59" name="Picture 2" descr="C:\Program Files\Microsoft Resource DVD Artwork\DVD_ART\Artwork_Imagery\HARDWARE_IMAGERY\Illustration - Misc Hardware\Windows Vista Illustration Icons\Sync.png"/>
          <p:cNvPicPr>
            <a:picLocks noChangeAspect="1" noChangeArrowheads="1"/>
          </p:cNvPicPr>
          <p:nvPr/>
        </p:nvPicPr>
        <p:blipFill>
          <a:blip r:embed="rId7" cstate="print"/>
          <a:srcRect/>
          <a:stretch>
            <a:fillRect/>
          </a:stretch>
        </p:blipFill>
        <p:spPr bwMode="auto">
          <a:xfrm>
            <a:off x="2619376" y="5448300"/>
            <a:ext cx="220662" cy="220662"/>
          </a:xfrm>
          <a:prstGeom prst="rect">
            <a:avLst/>
          </a:prstGeom>
          <a:noFill/>
        </p:spPr>
      </p:pic>
      <p:sp>
        <p:nvSpPr>
          <p:cNvPr id="47" name="Content Placeholder 2"/>
          <p:cNvSpPr txBox="1">
            <a:spLocks/>
          </p:cNvSpPr>
          <p:nvPr/>
        </p:nvSpPr>
        <p:spPr bwMode="auto">
          <a:xfrm>
            <a:off x="6583680" y="0"/>
            <a:ext cx="5120640" cy="1371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ts val="600"/>
              </a:spcBef>
              <a:spcAft>
                <a:spcPct val="0"/>
              </a:spcAft>
              <a:buClrTx/>
              <a:buSzTx/>
              <a:tabLst/>
              <a:defRPr/>
            </a:pPr>
            <a:endParaRPr kumimoji="0" lang="en-US" sz="1800" b="1" i="1" u="none" strike="noStrike" kern="0" cap="none" spc="0" normalizeH="0" baseline="0" noProof="0" dirty="0" smtClean="0">
              <a:ln>
                <a:noFill/>
              </a:ln>
              <a:solidFill>
                <a:schemeClr val="bg1"/>
              </a:solidFill>
              <a:effectLst/>
              <a:uLnTx/>
              <a:uFillTx/>
              <a:latin typeface="+mn-lt"/>
              <a:ea typeface="+mn-ea"/>
              <a:cs typeface="+mn-cs"/>
            </a:endParaRPr>
          </a:p>
        </p:txBody>
      </p:sp>
      <p:sp>
        <p:nvSpPr>
          <p:cNvPr id="29" name="Rounded Rectangle 28"/>
          <p:cNvSpPr/>
          <p:nvPr/>
        </p:nvSpPr>
        <p:spPr bwMode="auto">
          <a:xfrm>
            <a:off x="1038854" y="1672775"/>
            <a:ext cx="3228345" cy="1621967"/>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pic>
        <p:nvPicPr>
          <p:cNvPr id="40" name="Picture 5"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1476375" y="1857375"/>
            <a:ext cx="739642" cy="790575"/>
          </a:xfrm>
          <a:prstGeom prst="rect">
            <a:avLst/>
          </a:prstGeom>
          <a:noFill/>
        </p:spPr>
      </p:pic>
      <p:sp>
        <p:nvSpPr>
          <p:cNvPr id="48" name="TextBox 25"/>
          <p:cNvSpPr txBox="1"/>
          <p:nvPr/>
        </p:nvSpPr>
        <p:spPr>
          <a:xfrm>
            <a:off x="1142069" y="2683860"/>
            <a:ext cx="162095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Data Services</a:t>
            </a:r>
            <a:endParaRPr lang="en-US" dirty="0"/>
          </a:p>
        </p:txBody>
      </p:sp>
      <p:sp>
        <p:nvSpPr>
          <p:cNvPr id="63" name="TextBox 27"/>
          <p:cNvSpPr txBox="1"/>
          <p:nvPr/>
        </p:nvSpPr>
        <p:spPr>
          <a:xfrm>
            <a:off x="3108340" y="2639933"/>
            <a:ext cx="858440"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Sync </a:t>
            </a:r>
          </a:p>
          <a:p>
            <a:pPr algn="ctr"/>
            <a:r>
              <a:rPr lang="en-US" dirty="0" smtClean="0"/>
              <a:t>Service</a:t>
            </a:r>
          </a:p>
        </p:txBody>
      </p:sp>
      <p:pic>
        <p:nvPicPr>
          <p:cNvPr id="64" name="Picture 2" descr="C:\Program Files\Microsoft Resource DVD Artwork\DVD_ART\Artwork_Imagery\HARDWARE_IMAGERY\Illustration - Misc Hardware\Windows Vista Illustration Icons\Sync.png"/>
          <p:cNvPicPr>
            <a:picLocks noChangeAspect="1" noChangeArrowheads="1"/>
          </p:cNvPicPr>
          <p:nvPr/>
        </p:nvPicPr>
        <p:blipFill>
          <a:blip r:embed="rId9"/>
          <a:srcRect/>
          <a:stretch>
            <a:fillRect/>
          </a:stretch>
        </p:blipFill>
        <p:spPr bwMode="auto">
          <a:xfrm>
            <a:off x="3097267" y="1801867"/>
            <a:ext cx="820737" cy="82073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a:xfrm rot="10800000">
            <a:off x="6438900" y="2399162"/>
            <a:ext cx="792480" cy="1139"/>
          </a:xfrm>
          <a:prstGeom prst="line">
            <a:avLst/>
          </a:prstGeom>
          <a:ln w="152400">
            <a:solidFill>
              <a:schemeClr val="accent4">
                <a:lumMod val="50000"/>
              </a:schemeClr>
            </a:solidFill>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rot="10800000">
            <a:off x="3528060" y="2429641"/>
            <a:ext cx="449580" cy="1588"/>
          </a:xfrm>
          <a:prstGeom prst="line">
            <a:avLst/>
          </a:prstGeom>
          <a:ln w="152400">
            <a:solidFill>
              <a:schemeClr val="accent4">
                <a:lumMod val="50000"/>
              </a:schemeClr>
            </a:solidFill>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sp>
        <p:nvSpPr>
          <p:cNvPr id="44" name="Rounded Rectangle 43"/>
          <p:cNvSpPr/>
          <p:nvPr/>
        </p:nvSpPr>
        <p:spPr bwMode="auto">
          <a:xfrm>
            <a:off x="3937915" y="1672775"/>
            <a:ext cx="2753172" cy="1476825"/>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cxnSp>
        <p:nvCxnSpPr>
          <p:cNvPr id="36" name="Straight Connector 35"/>
          <p:cNvCxnSpPr/>
          <p:nvPr/>
        </p:nvCxnSpPr>
        <p:spPr>
          <a:xfrm rot="16200000" flipV="1">
            <a:off x="1620093" y="3510758"/>
            <a:ext cx="838199" cy="7935"/>
          </a:xfrm>
          <a:prstGeom prst="line">
            <a:avLst/>
          </a:prstGeom>
          <a:ln w="152400">
            <a:solidFill>
              <a:schemeClr val="accent4">
                <a:lumMod val="50000"/>
              </a:schemeClr>
            </a:solidFill>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sp>
        <p:nvSpPr>
          <p:cNvPr id="41" name="Rounded Rectangle 40"/>
          <p:cNvSpPr/>
          <p:nvPr/>
        </p:nvSpPr>
        <p:spPr bwMode="auto">
          <a:xfrm>
            <a:off x="381914" y="1672775"/>
            <a:ext cx="3228345" cy="1621967"/>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pic>
        <p:nvPicPr>
          <p:cNvPr id="2050" name="Picture 2" descr="C:\Program Files\Microsoft Resource DVD Artwork\DVD_ART\Artwork_Imagery\HARDWARE_IMAGERY\Illustration - Misc Hardware\XML Icons\laptop notebook portable Computer.png"/>
          <p:cNvPicPr>
            <a:picLocks noChangeAspect="1" noChangeArrowheads="1"/>
          </p:cNvPicPr>
          <p:nvPr/>
        </p:nvPicPr>
        <p:blipFill>
          <a:blip r:embed="rId3" cstate="print"/>
          <a:srcRect/>
          <a:stretch>
            <a:fillRect/>
          </a:stretch>
        </p:blipFill>
        <p:spPr bwMode="auto">
          <a:xfrm>
            <a:off x="2028825" y="5269229"/>
            <a:ext cx="1054187" cy="1000125"/>
          </a:xfrm>
          <a:prstGeom prst="rect">
            <a:avLst/>
          </a:prstGeom>
          <a:noFill/>
        </p:spPr>
      </p:pic>
      <p:sp>
        <p:nvSpPr>
          <p:cNvPr id="2" name="Title 1"/>
          <p:cNvSpPr>
            <a:spLocks noGrp="1"/>
          </p:cNvSpPr>
          <p:nvPr>
            <p:ph type="title"/>
          </p:nvPr>
        </p:nvSpPr>
        <p:spPr/>
        <p:txBody>
          <a:bodyPr/>
          <a:lstStyle/>
          <a:p>
            <a:r>
              <a:rPr lang="en-US" dirty="0" smtClean="0"/>
              <a:t>Data Consolidation</a:t>
            </a:r>
            <a:endParaRPr lang="en-US" dirty="0"/>
          </a:p>
        </p:txBody>
      </p:sp>
      <p:sp>
        <p:nvSpPr>
          <p:cNvPr id="46" name="Content Placeholder 2"/>
          <p:cNvSpPr>
            <a:spLocks noGrp="1"/>
          </p:cNvSpPr>
          <p:nvPr>
            <p:ph idx="1"/>
          </p:nvPr>
        </p:nvSpPr>
        <p:spPr>
          <a:xfrm>
            <a:off x="3295651" y="3396988"/>
            <a:ext cx="5360669" cy="1935402"/>
          </a:xfrm>
        </p:spPr>
        <p:txBody>
          <a:bodyPr/>
          <a:lstStyle/>
          <a:p>
            <a:pPr marL="231775" indent="-231775"/>
            <a:r>
              <a:rPr lang="en-US" sz="1800" dirty="0" smtClean="0"/>
              <a:t>Online access to data hub and propagation of changes to data endpoints</a:t>
            </a:r>
          </a:p>
          <a:p>
            <a:pPr marL="231775" indent="-231775"/>
            <a:r>
              <a:rPr lang="en-US" sz="1800" dirty="0" smtClean="0"/>
              <a:t>Low Cost of Administration &amp; Deployment of Mid-Tier</a:t>
            </a:r>
          </a:p>
          <a:p>
            <a:pPr marL="231775" indent="-231775"/>
            <a:r>
              <a:rPr lang="en-US" sz="1800" dirty="0" smtClean="0"/>
              <a:t>Low Cost, High Availability</a:t>
            </a:r>
          </a:p>
          <a:p>
            <a:pPr marL="231775" indent="-231775"/>
            <a:r>
              <a:rPr lang="en-US" sz="1800" dirty="0" smtClean="0"/>
              <a:t>Data Security</a:t>
            </a:r>
          </a:p>
          <a:p>
            <a:pPr marL="231775" indent="-231775"/>
            <a:r>
              <a:rPr lang="en-US" sz="1800" dirty="0" smtClean="0"/>
              <a:t>Reporting, Analytical, Mgmt, etc…</a:t>
            </a:r>
          </a:p>
        </p:txBody>
      </p:sp>
      <p:pic>
        <p:nvPicPr>
          <p:cNvPr id="20" name="Picture 19" descr="C:\Program Files\Microsoft Resource DVD Artwork\DVD_ART\Artwork_Imagery\Shapes and Graphics\Internet Cloud\cloud illustration icon.png"/>
          <p:cNvPicPr>
            <a:picLocks noChangeAspect="1" noChangeArrowheads="1"/>
          </p:cNvPicPr>
          <p:nvPr/>
        </p:nvPicPr>
        <p:blipFill>
          <a:blip r:embed="rId4" cstate="print"/>
          <a:srcRect/>
          <a:stretch>
            <a:fillRect/>
          </a:stretch>
        </p:blipFill>
        <p:spPr bwMode="auto">
          <a:xfrm>
            <a:off x="1129354" y="3802380"/>
            <a:ext cx="1946972" cy="899511"/>
          </a:xfrm>
          <a:prstGeom prst="rect">
            <a:avLst/>
          </a:prstGeom>
          <a:noFill/>
        </p:spPr>
      </p:pic>
      <p:sp>
        <p:nvSpPr>
          <p:cNvPr id="23" name="TextBox 17"/>
          <p:cNvSpPr txBox="1"/>
          <p:nvPr/>
        </p:nvSpPr>
        <p:spPr>
          <a:xfrm>
            <a:off x="734118" y="1355231"/>
            <a:ext cx="16680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chemeClr val="bg1"/>
                </a:solidFill>
              </a:rPr>
              <a:t>SQL Services</a:t>
            </a:r>
            <a:endParaRPr lang="en-US" b="1" dirty="0">
              <a:solidFill>
                <a:schemeClr val="bg1"/>
              </a:solidFill>
            </a:endParaRPr>
          </a:p>
        </p:txBody>
      </p:sp>
      <p:pic>
        <p:nvPicPr>
          <p:cNvPr id="26" name="Picture 25" descr="C:\Program Files\Microsoft Resource DVD Artwork\DVD_ART\Artwork_Imagery\Shapes and Graphics\circular shapes\Circle\blue circle shadow bevel.png"/>
          <p:cNvPicPr>
            <a:picLocks noChangeAspect="1" noChangeArrowheads="1"/>
          </p:cNvPicPr>
          <p:nvPr/>
        </p:nvPicPr>
        <p:blipFill>
          <a:blip r:embed="rId5" cstate="print"/>
          <a:srcRect/>
          <a:stretch>
            <a:fillRect/>
          </a:stretch>
        </p:blipFill>
        <p:spPr bwMode="auto">
          <a:xfrm>
            <a:off x="1879994" y="4641894"/>
            <a:ext cx="125107" cy="119993"/>
          </a:xfrm>
          <a:prstGeom prst="rect">
            <a:avLst/>
          </a:prstGeom>
          <a:noFill/>
        </p:spPr>
      </p:pic>
      <p:pic>
        <p:nvPicPr>
          <p:cNvPr id="27" name="Picture 26" descr="C:\Program Files\Microsoft Resource DVD Artwork\DVD_ART\Artwork_Imagery\Shapes and Graphics\circular shapes\Circle\blue circle shadow bevel.png"/>
          <p:cNvPicPr>
            <a:picLocks noChangeAspect="1" noChangeArrowheads="1"/>
          </p:cNvPicPr>
          <p:nvPr/>
        </p:nvPicPr>
        <p:blipFill>
          <a:blip r:embed="rId5" cstate="print"/>
          <a:srcRect/>
          <a:stretch>
            <a:fillRect/>
          </a:stretch>
        </p:blipFill>
        <p:spPr bwMode="auto">
          <a:xfrm>
            <a:off x="1754887" y="4821883"/>
            <a:ext cx="125107" cy="119993"/>
          </a:xfrm>
          <a:prstGeom prst="rect">
            <a:avLst/>
          </a:prstGeom>
          <a:noFill/>
        </p:spPr>
      </p:pic>
      <p:pic>
        <p:nvPicPr>
          <p:cNvPr id="28" name="Picture 27" descr="C:\Program Files\Microsoft Resource DVD Artwork\DVD_ART\Artwork_Imagery\Shapes and Graphics\circular shapes\Circle\blue circle shadow bevel.png"/>
          <p:cNvPicPr>
            <a:picLocks noChangeAspect="1" noChangeArrowheads="1"/>
          </p:cNvPicPr>
          <p:nvPr/>
        </p:nvPicPr>
        <p:blipFill>
          <a:blip r:embed="rId5" cstate="print"/>
          <a:srcRect/>
          <a:stretch>
            <a:fillRect/>
          </a:stretch>
        </p:blipFill>
        <p:spPr bwMode="auto">
          <a:xfrm>
            <a:off x="1629780" y="5001873"/>
            <a:ext cx="125107" cy="119993"/>
          </a:xfrm>
          <a:prstGeom prst="rect">
            <a:avLst/>
          </a:prstGeom>
          <a:noFill/>
        </p:spPr>
      </p:pic>
      <p:sp>
        <p:nvSpPr>
          <p:cNvPr id="29" name="TextBox 24"/>
          <p:cNvSpPr txBox="1"/>
          <p:nvPr/>
        </p:nvSpPr>
        <p:spPr>
          <a:xfrm>
            <a:off x="1776360" y="4761887"/>
            <a:ext cx="604061" cy="58159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t>GSM, </a:t>
            </a:r>
          </a:p>
          <a:p>
            <a:pPr algn="ctr"/>
            <a:r>
              <a:rPr lang="en-US" sz="1400" dirty="0" smtClean="0"/>
              <a:t>CDMA, </a:t>
            </a:r>
          </a:p>
          <a:p>
            <a:pPr algn="ctr"/>
            <a:r>
              <a:rPr lang="en-US" sz="1400" dirty="0" smtClean="0"/>
              <a:t>etc</a:t>
            </a:r>
            <a:endParaRPr lang="en-US" sz="1400" dirty="0"/>
          </a:p>
        </p:txBody>
      </p:sp>
      <p:pic>
        <p:nvPicPr>
          <p:cNvPr id="33" name="Picture 32" descr="C:\Program Files\Microsoft Resource DVD Artwork\DVD_ART\Artwork_Imagery\HARDWARE_IMAGERY\Illustration - Misc Hardware\XML Icons\Pocket PC pda.png"/>
          <p:cNvPicPr>
            <a:picLocks noChangeAspect="1" noChangeArrowheads="1"/>
          </p:cNvPicPr>
          <p:nvPr/>
        </p:nvPicPr>
        <p:blipFill>
          <a:blip r:embed="rId6" cstate="print"/>
          <a:srcRect/>
          <a:stretch>
            <a:fillRect/>
          </a:stretch>
        </p:blipFill>
        <p:spPr bwMode="auto">
          <a:xfrm>
            <a:off x="1379567" y="5181863"/>
            <a:ext cx="518741" cy="948696"/>
          </a:xfrm>
          <a:prstGeom prst="rect">
            <a:avLst/>
          </a:prstGeom>
          <a:noFill/>
        </p:spPr>
      </p:pic>
      <p:pic>
        <p:nvPicPr>
          <p:cNvPr id="37" name="Picture 36" descr="C:\Program Files\Microsoft Resource DVD Artwork\DVD_ART\Artwork_Imagery\Shapes and Graphics\circular shapes\Circle\blue circle shadow bevel.png"/>
          <p:cNvPicPr>
            <a:picLocks noChangeAspect="1" noChangeArrowheads="1"/>
          </p:cNvPicPr>
          <p:nvPr/>
        </p:nvPicPr>
        <p:blipFill>
          <a:blip r:embed="rId5" cstate="print"/>
          <a:srcRect/>
          <a:stretch>
            <a:fillRect/>
          </a:stretch>
        </p:blipFill>
        <p:spPr bwMode="auto">
          <a:xfrm>
            <a:off x="2130207" y="4641894"/>
            <a:ext cx="125107" cy="119993"/>
          </a:xfrm>
          <a:prstGeom prst="rect">
            <a:avLst/>
          </a:prstGeom>
          <a:noFill/>
        </p:spPr>
      </p:pic>
      <p:pic>
        <p:nvPicPr>
          <p:cNvPr id="38" name="Picture 37" descr="C:\Program Files\Microsoft Resource DVD Artwork\DVD_ART\Artwork_Imagery\Shapes and Graphics\circular shapes\Circle\blue circle shadow bevel.png"/>
          <p:cNvPicPr>
            <a:picLocks noChangeAspect="1" noChangeArrowheads="1"/>
          </p:cNvPicPr>
          <p:nvPr/>
        </p:nvPicPr>
        <p:blipFill>
          <a:blip r:embed="rId5" cstate="print"/>
          <a:srcRect/>
          <a:stretch>
            <a:fillRect/>
          </a:stretch>
        </p:blipFill>
        <p:spPr bwMode="auto">
          <a:xfrm>
            <a:off x="2255314" y="4821883"/>
            <a:ext cx="125107" cy="119993"/>
          </a:xfrm>
          <a:prstGeom prst="rect">
            <a:avLst/>
          </a:prstGeom>
          <a:noFill/>
        </p:spPr>
      </p:pic>
      <p:pic>
        <p:nvPicPr>
          <p:cNvPr id="39" name="Picture 38" descr="C:\Program Files\Microsoft Resource DVD Artwork\DVD_ART\Artwork_Imagery\Shapes and Graphics\circular shapes\Circle\blue circle shadow bevel.png"/>
          <p:cNvPicPr>
            <a:picLocks noChangeAspect="1" noChangeArrowheads="1"/>
          </p:cNvPicPr>
          <p:nvPr/>
        </p:nvPicPr>
        <p:blipFill>
          <a:blip r:embed="rId5" cstate="print"/>
          <a:srcRect/>
          <a:stretch>
            <a:fillRect/>
          </a:stretch>
        </p:blipFill>
        <p:spPr bwMode="auto">
          <a:xfrm>
            <a:off x="2442974" y="5001873"/>
            <a:ext cx="125107" cy="119993"/>
          </a:xfrm>
          <a:prstGeom prst="rect">
            <a:avLst/>
          </a:prstGeom>
          <a:noFill/>
        </p:spPr>
      </p:pic>
      <p:sp>
        <p:nvSpPr>
          <p:cNvPr id="52" name="TextBox 25"/>
          <p:cNvSpPr txBox="1"/>
          <p:nvPr/>
        </p:nvSpPr>
        <p:spPr>
          <a:xfrm>
            <a:off x="4066244" y="2708625"/>
            <a:ext cx="110555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Reporting</a:t>
            </a:r>
            <a:endParaRPr lang="en-US" dirty="0"/>
          </a:p>
        </p:txBody>
      </p:sp>
      <p:sp>
        <p:nvSpPr>
          <p:cNvPr id="54" name="TextBox 29"/>
          <p:cNvSpPr txBox="1"/>
          <p:nvPr/>
        </p:nvSpPr>
        <p:spPr>
          <a:xfrm>
            <a:off x="5188497" y="2707662"/>
            <a:ext cx="16466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Online Access</a:t>
            </a:r>
            <a:endParaRPr lang="en-US" dirty="0"/>
          </a:p>
        </p:txBody>
      </p:sp>
      <p:pic>
        <p:nvPicPr>
          <p:cNvPr id="1026" name="Picture 2" descr="C:\Documents and Settings\liamca.REDMOND\Local Settings\Temporary Internet Files\Content.IE5\N8YX0S3L\MCBS01872_0000[1].wmf"/>
          <p:cNvPicPr>
            <a:picLocks noChangeAspect="1" noChangeArrowheads="1"/>
          </p:cNvPicPr>
          <p:nvPr/>
        </p:nvPicPr>
        <p:blipFill>
          <a:blip r:embed="rId7"/>
          <a:srcRect/>
          <a:stretch>
            <a:fillRect/>
          </a:stretch>
        </p:blipFill>
        <p:spPr bwMode="auto">
          <a:xfrm>
            <a:off x="4152899" y="1969236"/>
            <a:ext cx="851853" cy="606324"/>
          </a:xfrm>
          <a:prstGeom prst="rect">
            <a:avLst/>
          </a:prstGeom>
          <a:noFill/>
        </p:spPr>
      </p:pic>
      <p:pic>
        <p:nvPicPr>
          <p:cNvPr id="1027" name="Picture 3" descr="C:\Documents and Settings\liamca.REDMOND\Local Settings\Temporary Internet Files\Content.IE5\JWQVHPQM\MCj04126660000[1].wmf"/>
          <p:cNvPicPr>
            <a:picLocks noChangeAspect="1" noChangeArrowheads="1"/>
          </p:cNvPicPr>
          <p:nvPr/>
        </p:nvPicPr>
        <p:blipFill>
          <a:blip r:embed="rId8"/>
          <a:srcRect/>
          <a:stretch>
            <a:fillRect/>
          </a:stretch>
        </p:blipFill>
        <p:spPr bwMode="auto">
          <a:xfrm>
            <a:off x="5372137" y="1980278"/>
            <a:ext cx="875627" cy="620047"/>
          </a:xfrm>
          <a:prstGeom prst="rect">
            <a:avLst/>
          </a:prstGeom>
          <a:noFill/>
        </p:spPr>
      </p:pic>
      <p:sp>
        <p:nvSpPr>
          <p:cNvPr id="55" name="TextBox 39"/>
          <p:cNvSpPr txBox="1"/>
          <p:nvPr/>
        </p:nvSpPr>
        <p:spPr>
          <a:xfrm>
            <a:off x="757430" y="6241963"/>
            <a:ext cx="784510"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"Huron"</a:t>
            </a:r>
          </a:p>
          <a:p>
            <a:r>
              <a:rPr lang="en-US" sz="1400" dirty="0" smtClean="0"/>
              <a:t>Client</a:t>
            </a:r>
            <a:endParaRPr lang="en-US" sz="1400" dirty="0"/>
          </a:p>
        </p:txBody>
      </p:sp>
      <p:cxnSp>
        <p:nvCxnSpPr>
          <p:cNvPr id="56" name="Straight Connector 55"/>
          <p:cNvCxnSpPr>
            <a:stCxn id="55" idx="0"/>
            <a:endCxn id="58" idx="1"/>
          </p:cNvCxnSpPr>
          <p:nvPr/>
        </p:nvCxnSpPr>
        <p:spPr>
          <a:xfrm rot="5400000" flipH="1" flipV="1">
            <a:off x="996129" y="5723617"/>
            <a:ext cx="671902" cy="364791"/>
          </a:xfrm>
          <a:prstGeom prst="line">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9" idx="1"/>
          </p:cNvCxnSpPr>
          <p:nvPr/>
        </p:nvCxnSpPr>
        <p:spPr>
          <a:xfrm flipV="1">
            <a:off x="1584960" y="5589111"/>
            <a:ext cx="1034416" cy="750729"/>
          </a:xfrm>
          <a:prstGeom prst="line">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58" name="Picture 2" descr="C:\Program Files\Microsoft Resource DVD Artwork\DVD_ART\Artwork_Imagery\HARDWARE_IMAGERY\Illustration - Misc Hardware\Windows Vista Illustration Icons\Sync.png"/>
          <p:cNvPicPr>
            <a:picLocks noChangeAspect="1" noChangeArrowheads="1"/>
          </p:cNvPicPr>
          <p:nvPr/>
        </p:nvPicPr>
        <p:blipFill>
          <a:blip r:embed="rId9" cstate="print"/>
          <a:srcRect/>
          <a:stretch>
            <a:fillRect/>
          </a:stretch>
        </p:blipFill>
        <p:spPr bwMode="auto">
          <a:xfrm>
            <a:off x="1514476" y="5459730"/>
            <a:ext cx="220662" cy="220662"/>
          </a:xfrm>
          <a:prstGeom prst="rect">
            <a:avLst/>
          </a:prstGeom>
          <a:noFill/>
        </p:spPr>
      </p:pic>
      <p:pic>
        <p:nvPicPr>
          <p:cNvPr id="59" name="Picture 2" descr="C:\Program Files\Microsoft Resource DVD Artwork\DVD_ART\Artwork_Imagery\HARDWARE_IMAGERY\Illustration - Misc Hardware\Windows Vista Illustration Icons\Sync.png"/>
          <p:cNvPicPr>
            <a:picLocks noChangeAspect="1" noChangeArrowheads="1"/>
          </p:cNvPicPr>
          <p:nvPr/>
        </p:nvPicPr>
        <p:blipFill>
          <a:blip r:embed="rId9" cstate="print"/>
          <a:srcRect/>
          <a:stretch>
            <a:fillRect/>
          </a:stretch>
        </p:blipFill>
        <p:spPr bwMode="auto">
          <a:xfrm>
            <a:off x="2619376" y="5478780"/>
            <a:ext cx="220662" cy="220662"/>
          </a:xfrm>
          <a:prstGeom prst="rect">
            <a:avLst/>
          </a:prstGeom>
          <a:noFill/>
        </p:spPr>
      </p:pic>
      <p:pic>
        <p:nvPicPr>
          <p:cNvPr id="40" name="Picture 5" descr="C:\Program Files\Microsoft Resource DVD Artwork\DVD_ART\Artwork_Imagery\HARDWARE_IMAGERY\Illustration - Misc Hardware\XML Icons\Database blue.png"/>
          <p:cNvPicPr>
            <a:picLocks noChangeAspect="1" noChangeArrowheads="1"/>
          </p:cNvPicPr>
          <p:nvPr/>
        </p:nvPicPr>
        <p:blipFill>
          <a:blip r:embed="rId10" cstate="print"/>
          <a:srcRect/>
          <a:stretch>
            <a:fillRect/>
          </a:stretch>
        </p:blipFill>
        <p:spPr bwMode="auto">
          <a:xfrm>
            <a:off x="889635" y="1895475"/>
            <a:ext cx="739642" cy="790575"/>
          </a:xfrm>
          <a:prstGeom prst="rect">
            <a:avLst/>
          </a:prstGeom>
          <a:noFill/>
        </p:spPr>
      </p:pic>
      <p:sp>
        <p:nvSpPr>
          <p:cNvPr id="48" name="TextBox 25"/>
          <p:cNvSpPr txBox="1"/>
          <p:nvPr/>
        </p:nvSpPr>
        <p:spPr>
          <a:xfrm>
            <a:off x="555329" y="2721960"/>
            <a:ext cx="162095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Data Services</a:t>
            </a:r>
            <a:endParaRPr lang="en-US" dirty="0"/>
          </a:p>
        </p:txBody>
      </p:sp>
      <p:sp>
        <p:nvSpPr>
          <p:cNvPr id="63" name="TextBox 27"/>
          <p:cNvSpPr txBox="1"/>
          <p:nvPr/>
        </p:nvSpPr>
        <p:spPr>
          <a:xfrm>
            <a:off x="2085772" y="2734965"/>
            <a:ext cx="133812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Sync Service</a:t>
            </a:r>
          </a:p>
        </p:txBody>
      </p:sp>
      <p:pic>
        <p:nvPicPr>
          <p:cNvPr id="64" name="Picture 2" descr="C:\Program Files\Microsoft Resource DVD Artwork\DVD_ART\Artwork_Imagery\HARDWARE_IMAGERY\Illustration - Misc Hardware\Windows Vista Illustration Icons\Sync.png"/>
          <p:cNvPicPr>
            <a:picLocks noChangeAspect="1" noChangeArrowheads="1"/>
          </p:cNvPicPr>
          <p:nvPr/>
        </p:nvPicPr>
        <p:blipFill>
          <a:blip r:embed="rId11"/>
          <a:srcRect/>
          <a:stretch>
            <a:fillRect/>
          </a:stretch>
        </p:blipFill>
        <p:spPr bwMode="auto">
          <a:xfrm>
            <a:off x="2320290" y="1847850"/>
            <a:ext cx="820737" cy="820737"/>
          </a:xfrm>
          <a:prstGeom prst="rect">
            <a:avLst/>
          </a:prstGeom>
          <a:noFill/>
        </p:spPr>
      </p:pic>
      <p:sp>
        <p:nvSpPr>
          <p:cNvPr id="47" name="Content Placeholder 2"/>
          <p:cNvSpPr txBox="1">
            <a:spLocks/>
          </p:cNvSpPr>
          <p:nvPr/>
        </p:nvSpPr>
        <p:spPr bwMode="auto">
          <a:xfrm>
            <a:off x="2943225" y="5596891"/>
            <a:ext cx="5819775" cy="742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ts val="600"/>
              </a:spcBef>
              <a:spcAft>
                <a:spcPct val="0"/>
              </a:spcAft>
              <a:buClrTx/>
              <a:buSzTx/>
              <a:tabLst/>
              <a:defRPr/>
            </a:pPr>
            <a:endParaRPr kumimoji="0" lang="en-US" sz="1800" b="1" i="1" u="none" strike="noStrike" kern="0" cap="none" spc="0" normalizeH="0" baseline="0" noProof="0" dirty="0" smtClean="0">
              <a:ln>
                <a:noFill/>
              </a:ln>
              <a:solidFill>
                <a:schemeClr val="bg1"/>
              </a:solidFill>
              <a:effectLst/>
              <a:uLnTx/>
              <a:uFillTx/>
              <a:latin typeface="+mn-lt"/>
              <a:ea typeface="+mn-ea"/>
              <a:cs typeface="+mn-cs"/>
            </a:endParaRPr>
          </a:p>
        </p:txBody>
      </p:sp>
      <p:sp>
        <p:nvSpPr>
          <p:cNvPr id="42" name="TextBox 17"/>
          <p:cNvSpPr txBox="1"/>
          <p:nvPr/>
        </p:nvSpPr>
        <p:spPr>
          <a:xfrm>
            <a:off x="3972618" y="1347611"/>
            <a:ext cx="240745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chemeClr val="bg1"/>
                </a:solidFill>
              </a:rPr>
              <a:t>Online Applications</a:t>
            </a:r>
            <a:endParaRPr lang="en-US" b="1" dirty="0">
              <a:solidFill>
                <a:schemeClr val="bg1"/>
              </a:solidFill>
            </a:endParaRPr>
          </a:p>
        </p:txBody>
      </p:sp>
      <p:pic>
        <p:nvPicPr>
          <p:cNvPr id="43" name="Picture 2" descr="C:\Program Files\Microsoft Resource DVD Artwork\DVD_ART\Artwork_Imagery\HARDWARE_IMAGERY\Illustration - Misc Hardware\eHome icons\kitchen pc computer.png"/>
          <p:cNvPicPr>
            <a:picLocks noChangeAspect="1" noChangeArrowheads="1"/>
          </p:cNvPicPr>
          <p:nvPr/>
        </p:nvPicPr>
        <p:blipFill>
          <a:blip r:embed="rId12"/>
          <a:srcRect/>
          <a:stretch>
            <a:fillRect/>
          </a:stretch>
        </p:blipFill>
        <p:spPr bwMode="auto">
          <a:xfrm>
            <a:off x="7075255" y="1816895"/>
            <a:ext cx="1540033" cy="132183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rot="10800000">
            <a:off x="3503016" y="2303320"/>
            <a:ext cx="822960" cy="0"/>
          </a:xfrm>
          <a:prstGeom prst="line">
            <a:avLst/>
          </a:prstGeom>
          <a:ln w="152400">
            <a:solidFill>
              <a:schemeClr val="accent4">
                <a:lumMod val="50000"/>
              </a:schemeClr>
            </a:solidFill>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sp>
        <p:nvSpPr>
          <p:cNvPr id="26" name="Rounded Rectangle 25"/>
          <p:cNvSpPr/>
          <p:nvPr/>
        </p:nvSpPr>
        <p:spPr bwMode="auto">
          <a:xfrm>
            <a:off x="4286251" y="1544866"/>
            <a:ext cx="3885292" cy="169182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27" name="Rounded Rectangle 26"/>
          <p:cNvSpPr/>
          <p:nvPr/>
        </p:nvSpPr>
        <p:spPr bwMode="auto">
          <a:xfrm>
            <a:off x="381000" y="1544866"/>
            <a:ext cx="3228345" cy="1764391"/>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val="FFFFFF"/>
              </a:solidFill>
              <a:latin typeface="Calibri"/>
              <a:ea typeface="+mn-ea"/>
              <a:cs typeface="+mn-cs"/>
            </a:endParaRPr>
          </a:p>
        </p:txBody>
      </p:sp>
      <p:sp>
        <p:nvSpPr>
          <p:cNvPr id="2" name="Title 1"/>
          <p:cNvSpPr>
            <a:spLocks noGrp="1"/>
          </p:cNvSpPr>
          <p:nvPr>
            <p:ph type="title"/>
          </p:nvPr>
        </p:nvSpPr>
        <p:spPr>
          <a:xfrm>
            <a:off x="381000" y="230188"/>
            <a:ext cx="8382000" cy="553998"/>
          </a:xfrm>
        </p:spPr>
        <p:txBody>
          <a:bodyPr/>
          <a:lstStyle/>
          <a:p>
            <a:r>
              <a:rPr lang="en-US" sz="4000" dirty="0" smtClean="0"/>
              <a:t>Edge </a:t>
            </a:r>
            <a:r>
              <a:rPr smtClean="0"/>
              <a:t>T</a:t>
            </a:r>
            <a:r>
              <a:rPr lang="en-US" sz="4000" dirty="0" smtClean="0"/>
              <a:t>o Cloud Services</a:t>
            </a:r>
            <a:endParaRPr lang="en-US" sz="4000" dirty="0"/>
          </a:p>
        </p:txBody>
      </p:sp>
      <p:sp>
        <p:nvSpPr>
          <p:cNvPr id="59" name="Content Placeholder 2"/>
          <p:cNvSpPr>
            <a:spLocks noGrp="1"/>
          </p:cNvSpPr>
          <p:nvPr>
            <p:ph idx="1"/>
          </p:nvPr>
        </p:nvSpPr>
        <p:spPr>
          <a:xfrm>
            <a:off x="990601" y="3566160"/>
            <a:ext cx="7627620" cy="2096984"/>
          </a:xfrm>
        </p:spPr>
        <p:txBody>
          <a:bodyPr/>
          <a:lstStyle/>
          <a:p>
            <a:pPr marL="290513" indent="-290513"/>
            <a:r>
              <a:rPr lang="en-US" sz="2000" dirty="0" smtClean="0"/>
              <a:t>Offload business resources to the cloud</a:t>
            </a:r>
          </a:p>
          <a:p>
            <a:pPr marL="290513" indent="-290513"/>
            <a:r>
              <a:rPr lang="en-US" sz="2000" dirty="0" smtClean="0"/>
              <a:t>Take advantage of cloud services</a:t>
            </a:r>
          </a:p>
          <a:p>
            <a:pPr marL="290513" indent="-290513"/>
            <a:r>
              <a:rPr lang="en-US" sz="2000" dirty="0" smtClean="0"/>
              <a:t>Enables scenarios like Business Intelligence, Reporting </a:t>
            </a:r>
            <a:br>
              <a:rPr lang="en-US" sz="2000" dirty="0" smtClean="0"/>
            </a:br>
            <a:r>
              <a:rPr lang="en-US" sz="2000" dirty="0" smtClean="0"/>
              <a:t>and Data Backup </a:t>
            </a:r>
          </a:p>
          <a:p>
            <a:pPr marL="290513" indent="-290513"/>
            <a:r>
              <a:rPr lang="en-US" sz="2000" dirty="0" smtClean="0"/>
              <a:t>Provides availability and scalability</a:t>
            </a:r>
          </a:p>
          <a:p>
            <a:endParaRPr lang="en-US" sz="2000" dirty="0" smtClean="0"/>
          </a:p>
        </p:txBody>
      </p:sp>
      <p:cxnSp>
        <p:nvCxnSpPr>
          <p:cNvPr id="11" name="Straight Connector 10"/>
          <p:cNvCxnSpPr>
            <a:endCxn id="85" idx="1"/>
          </p:cNvCxnSpPr>
          <p:nvPr/>
        </p:nvCxnSpPr>
        <p:spPr>
          <a:xfrm>
            <a:off x="6293017" y="2174373"/>
            <a:ext cx="913598" cy="2483"/>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5229611" y="2174371"/>
            <a:ext cx="827000" cy="125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20" descr="C:\Program Files\Microsoft Resource DVD Artwork\DVD_ART\Artwork_Imagery\HARDWARE_IMAGERY\Illustration - Misc Hardware\XML Icons\Firewall fire wall.png"/>
          <p:cNvPicPr>
            <a:picLocks noChangeAspect="1" noChangeArrowheads="1"/>
          </p:cNvPicPr>
          <p:nvPr/>
        </p:nvPicPr>
        <p:blipFill>
          <a:blip r:embed="rId3" cstate="print"/>
          <a:srcRect/>
          <a:stretch>
            <a:fillRect/>
          </a:stretch>
        </p:blipFill>
        <p:spPr bwMode="auto">
          <a:xfrm>
            <a:off x="4666630" y="1754395"/>
            <a:ext cx="670703" cy="923697"/>
          </a:xfrm>
          <a:prstGeom prst="rect">
            <a:avLst/>
          </a:prstGeom>
          <a:noFill/>
        </p:spPr>
      </p:pic>
      <p:sp>
        <p:nvSpPr>
          <p:cNvPr id="22" name="TextBox 16"/>
          <p:cNvSpPr txBox="1"/>
          <p:nvPr/>
        </p:nvSpPr>
        <p:spPr>
          <a:xfrm>
            <a:off x="5480872" y="1298664"/>
            <a:ext cx="159530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Organization</a:t>
            </a:r>
            <a:endParaRPr lang="en-US" b="1" dirty="0">
              <a:solidFill>
                <a:schemeClr val="bg1"/>
              </a:solidFill>
            </a:endParaRPr>
          </a:p>
        </p:txBody>
      </p:sp>
      <p:sp>
        <p:nvSpPr>
          <p:cNvPr id="30" name="TextBox 25"/>
          <p:cNvSpPr txBox="1"/>
          <p:nvPr/>
        </p:nvSpPr>
        <p:spPr>
          <a:xfrm>
            <a:off x="4729184" y="2714340"/>
            <a:ext cx="62869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DMZ</a:t>
            </a:r>
            <a:endParaRPr lang="en-US" sz="1600" dirty="0"/>
          </a:p>
        </p:txBody>
      </p:sp>
      <p:sp>
        <p:nvSpPr>
          <p:cNvPr id="31" name="TextBox 27"/>
          <p:cNvSpPr txBox="1"/>
          <p:nvPr/>
        </p:nvSpPr>
        <p:spPr>
          <a:xfrm>
            <a:off x="5644312" y="2536845"/>
            <a:ext cx="910826" cy="58477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t>"Huron"</a:t>
            </a:r>
          </a:p>
          <a:p>
            <a:pPr algn="ctr"/>
            <a:r>
              <a:rPr lang="en-US" sz="1600" dirty="0" smtClean="0"/>
              <a:t>Gateway</a:t>
            </a:r>
            <a:endParaRPr lang="en-US" sz="1600" dirty="0"/>
          </a:p>
        </p:txBody>
      </p:sp>
      <p:sp>
        <p:nvSpPr>
          <p:cNvPr id="32" name="TextBox 29"/>
          <p:cNvSpPr txBox="1"/>
          <p:nvPr/>
        </p:nvSpPr>
        <p:spPr>
          <a:xfrm>
            <a:off x="7000152" y="2536212"/>
            <a:ext cx="1120863"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BI, ERP &amp; </a:t>
            </a:r>
          </a:p>
          <a:p>
            <a:r>
              <a:rPr lang="en-US" sz="1600" dirty="0" smtClean="0"/>
              <a:t>Relational</a:t>
            </a:r>
            <a:endParaRPr lang="en-US" sz="1600" dirty="0"/>
          </a:p>
        </p:txBody>
      </p:sp>
      <p:pic>
        <p:nvPicPr>
          <p:cNvPr id="49" name="Picture 2" descr="C:\Program Files\Microsoft Resource DVD Artwork\DVD_ART\Artwork_Imagery\HARDWARE_IMAGERY\Illustration - Misc Hardware\Windows Vista Illustration Icons\Sync.png"/>
          <p:cNvPicPr>
            <a:picLocks noChangeAspect="1" noChangeArrowheads="1"/>
          </p:cNvPicPr>
          <p:nvPr/>
        </p:nvPicPr>
        <p:blipFill>
          <a:blip r:embed="rId4"/>
          <a:srcRect/>
          <a:stretch>
            <a:fillRect/>
          </a:stretch>
        </p:blipFill>
        <p:spPr bwMode="auto">
          <a:xfrm>
            <a:off x="5844540" y="1783080"/>
            <a:ext cx="820737" cy="820737"/>
          </a:xfrm>
          <a:prstGeom prst="rect">
            <a:avLst/>
          </a:prstGeom>
          <a:noFill/>
        </p:spPr>
      </p:pic>
      <p:sp>
        <p:nvSpPr>
          <p:cNvPr id="78" name="TextBox 17"/>
          <p:cNvSpPr txBox="1"/>
          <p:nvPr/>
        </p:nvSpPr>
        <p:spPr>
          <a:xfrm>
            <a:off x="709353" y="1324751"/>
            <a:ext cx="16680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chemeClr val="bg1"/>
                </a:solidFill>
              </a:rPr>
              <a:t>SQL Services</a:t>
            </a:r>
            <a:endParaRPr lang="en-US" b="1" dirty="0">
              <a:solidFill>
                <a:schemeClr val="bg1"/>
              </a:solidFill>
            </a:endParaRPr>
          </a:p>
        </p:txBody>
      </p:sp>
      <p:pic>
        <p:nvPicPr>
          <p:cNvPr id="79" name="Picture 2" descr="C:\Documents and Settings\liamca.REDMOND\Local Settings\Temporary Internet Files\Content.IE5\N8YX0S3L\MCBS01872_0000[1].wmf"/>
          <p:cNvPicPr>
            <a:picLocks noChangeAspect="1" noChangeArrowheads="1"/>
          </p:cNvPicPr>
          <p:nvPr/>
        </p:nvPicPr>
        <p:blipFill>
          <a:blip r:embed="rId5"/>
          <a:srcRect/>
          <a:stretch>
            <a:fillRect/>
          </a:stretch>
        </p:blipFill>
        <p:spPr bwMode="auto">
          <a:xfrm>
            <a:off x="2377751" y="1735455"/>
            <a:ext cx="800182" cy="569546"/>
          </a:xfrm>
          <a:prstGeom prst="rect">
            <a:avLst/>
          </a:prstGeom>
          <a:noFill/>
        </p:spPr>
      </p:pic>
      <p:pic>
        <p:nvPicPr>
          <p:cNvPr id="80" name="Picture 3" descr="C:\Documents and Settings\liamca.REDMOND\Local Settings\Temporary Internet Files\Content.IE5\JWQVHPQM\MCj04126660000[1].wmf"/>
          <p:cNvPicPr>
            <a:picLocks noChangeAspect="1" noChangeArrowheads="1"/>
          </p:cNvPicPr>
          <p:nvPr/>
        </p:nvPicPr>
        <p:blipFill>
          <a:blip r:embed="rId6"/>
          <a:srcRect/>
          <a:stretch>
            <a:fillRect/>
          </a:stretch>
        </p:blipFill>
        <p:spPr bwMode="auto">
          <a:xfrm>
            <a:off x="2009361" y="2584769"/>
            <a:ext cx="822513" cy="582436"/>
          </a:xfrm>
          <a:prstGeom prst="rect">
            <a:avLst/>
          </a:prstGeom>
          <a:noFill/>
        </p:spPr>
      </p:pic>
      <p:pic>
        <p:nvPicPr>
          <p:cNvPr id="81" name="Picture 5" descr="C:\Program Files\Microsoft Resource DVD Artwork\DVD_ART\Artwork_Imagery\Shapes and Graphics\Windows Live Illustration Icons\Windows Live Search Icon.png"/>
          <p:cNvPicPr>
            <a:picLocks noChangeAspect="1" noChangeArrowheads="1"/>
          </p:cNvPicPr>
          <p:nvPr/>
        </p:nvPicPr>
        <p:blipFill>
          <a:blip r:embed="rId7" cstate="print"/>
          <a:srcRect/>
          <a:stretch>
            <a:fillRect/>
          </a:stretch>
        </p:blipFill>
        <p:spPr bwMode="auto">
          <a:xfrm>
            <a:off x="1619523" y="1716405"/>
            <a:ext cx="675518" cy="703142"/>
          </a:xfrm>
          <a:prstGeom prst="rect">
            <a:avLst/>
          </a:prstGeom>
          <a:noFill/>
        </p:spPr>
      </p:pic>
      <p:pic>
        <p:nvPicPr>
          <p:cNvPr id="82" name="Picture 5" descr="C:\Program Files\Microsoft Resource DVD Artwork\DVD_ART\Artwork_Imagery\HARDWARE_IMAGERY\Illustration - Misc Hardware\XML Icons\Database blue.png"/>
          <p:cNvPicPr>
            <a:picLocks noChangeAspect="1" noChangeArrowheads="1"/>
          </p:cNvPicPr>
          <p:nvPr/>
        </p:nvPicPr>
        <p:blipFill>
          <a:blip r:embed="rId8" cstate="print"/>
          <a:srcRect/>
          <a:stretch>
            <a:fillRect/>
          </a:stretch>
        </p:blipFill>
        <p:spPr bwMode="auto">
          <a:xfrm>
            <a:off x="777240" y="1735455"/>
            <a:ext cx="546010" cy="583609"/>
          </a:xfrm>
          <a:prstGeom prst="rect">
            <a:avLst/>
          </a:prstGeom>
          <a:noFill/>
        </p:spPr>
      </p:pic>
      <p:pic>
        <p:nvPicPr>
          <p:cNvPr id="83" name="Picture 2" descr="C:\Program Files\Microsoft Resource DVD Artwork\DVD_ART\Artwork_Imagery\HARDWARE_IMAGERY\Illustration - Misc Hardware\Windows Vista Illustration Icons\Sync.png"/>
          <p:cNvPicPr>
            <a:picLocks noChangeAspect="1" noChangeArrowheads="1"/>
          </p:cNvPicPr>
          <p:nvPr/>
        </p:nvPicPr>
        <p:blipFill>
          <a:blip r:embed="rId9" cstate="print"/>
          <a:srcRect/>
          <a:stretch>
            <a:fillRect/>
          </a:stretch>
        </p:blipFill>
        <p:spPr bwMode="auto">
          <a:xfrm>
            <a:off x="1110616" y="2611756"/>
            <a:ext cx="605874" cy="605874"/>
          </a:xfrm>
          <a:prstGeom prst="rect">
            <a:avLst/>
          </a:prstGeom>
          <a:noFill/>
        </p:spPr>
      </p:pic>
      <p:pic>
        <p:nvPicPr>
          <p:cNvPr id="85" name="Picture 5" descr="C:\Program Files\Microsoft Resource DVD Artwork\DVD_ART\Artwork_Imagery\HARDWARE_IMAGERY\Illustration - Misc Hardware\XML Icons\Database blue.png"/>
          <p:cNvPicPr>
            <a:picLocks noChangeAspect="1" noChangeArrowheads="1"/>
          </p:cNvPicPr>
          <p:nvPr/>
        </p:nvPicPr>
        <p:blipFill>
          <a:blip r:embed="rId10" cstate="print"/>
          <a:srcRect/>
          <a:stretch>
            <a:fillRect/>
          </a:stretch>
        </p:blipFill>
        <p:spPr bwMode="auto">
          <a:xfrm>
            <a:off x="7206615" y="1830705"/>
            <a:ext cx="647700" cy="692301"/>
          </a:xfrm>
          <a:prstGeom prst="rect">
            <a:avLst/>
          </a:prstGeom>
          <a:noFill/>
        </p:spPr>
      </p:pic>
      <p:sp>
        <p:nvSpPr>
          <p:cNvPr id="60" name="Content Placeholder 2"/>
          <p:cNvSpPr txBox="1">
            <a:spLocks/>
          </p:cNvSpPr>
          <p:nvPr/>
        </p:nvSpPr>
        <p:spPr bwMode="auto">
          <a:xfrm>
            <a:off x="914401" y="5680711"/>
            <a:ext cx="7696200" cy="742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eaLnBrk="0" hangingPunct="0">
              <a:spcBef>
                <a:spcPts val="600"/>
              </a:spcBef>
              <a:defRPr/>
            </a:pPr>
            <a:r>
              <a:rPr kumimoji="0" lang="en-US" sz="1800" b="0" i="1" u="none" strike="noStrike" kern="0" cap="none" spc="0" normalizeH="0" baseline="0" noProof="0" dirty="0" smtClean="0">
                <a:ln>
                  <a:noFill/>
                </a:ln>
                <a:solidFill>
                  <a:schemeClr val="tx1"/>
                </a:solidFill>
                <a:effectLst/>
                <a:uLnTx/>
                <a:uFillTx/>
                <a:latin typeface="+mn-lt"/>
                <a:ea typeface="+mn-ea"/>
                <a:cs typeface="+mn-cs"/>
              </a:rPr>
              <a:t>	</a:t>
            </a:r>
            <a:endParaRPr kumimoji="0" lang="en-US" sz="1800" b="1"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
          <p:cNvSpPr>
            <a:spLocks/>
          </p:cNvSpPr>
          <p:nvPr/>
        </p:nvSpPr>
        <p:spPr>
          <a:xfrm>
            <a:off x="2933444" y="1676820"/>
            <a:ext cx="2514600" cy="2273204"/>
          </a:xfrm>
          <a:prstGeom prst="roundRect">
            <a:avLst>
              <a:gd name="adj" fmla="val 6977"/>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363" rtl="0" eaLnBrk="1" fontAlgn="base" latinLnBrk="0" hangingPunct="1">
              <a:lnSpc>
                <a:spcPct val="85000"/>
              </a:lnSpc>
              <a:spcBef>
                <a:spcPts val="1200"/>
              </a:spcBef>
              <a:spcAft>
                <a:spcPct val="0"/>
              </a:spcAft>
              <a:buClrTx/>
              <a:buSzTx/>
              <a:buFontTx/>
              <a:buNone/>
              <a:tabLst/>
              <a:defRPr/>
            </a:pPr>
            <a:endParaRPr kumimoji="0" lang="en-US" sz="2400" b="0" i="0" u="none" strike="noStrike" kern="120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30" name="Rounded Rectangle 3"/>
          <p:cNvSpPr>
            <a:spLocks/>
          </p:cNvSpPr>
          <p:nvPr/>
        </p:nvSpPr>
        <p:spPr>
          <a:xfrm>
            <a:off x="266445" y="1676820"/>
            <a:ext cx="2514600" cy="2273204"/>
          </a:xfrm>
          <a:prstGeom prst="roundRect">
            <a:avLst>
              <a:gd name="adj" fmla="val 7293"/>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363" rtl="0" eaLnBrk="1" fontAlgn="base" latinLnBrk="0" hangingPunct="1">
              <a:lnSpc>
                <a:spcPct val="85000"/>
              </a:lnSpc>
              <a:spcBef>
                <a:spcPts val="1200"/>
              </a:spcBef>
              <a:spcAft>
                <a:spcPct val="0"/>
              </a:spcAft>
              <a:buClrTx/>
              <a:buSzTx/>
              <a:buFontTx/>
              <a:buNone/>
              <a:tabLst/>
              <a:defRPr/>
            </a:pPr>
            <a:endParaRPr kumimoji="0" lang="en-US" sz="2400" b="0" i="0" u="none" strike="noStrike" kern="120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31" name="Rounded Rectangle 4"/>
          <p:cNvSpPr>
            <a:spLocks/>
          </p:cNvSpPr>
          <p:nvPr/>
        </p:nvSpPr>
        <p:spPr>
          <a:xfrm>
            <a:off x="266444" y="4115220"/>
            <a:ext cx="8610599" cy="830792"/>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l" defTabSz="914363" rtl="0" eaLnBrk="1" fontAlgn="base" latinLnBrk="0" hangingPunct="1">
              <a:lnSpc>
                <a:spcPct val="85000"/>
              </a:lnSpc>
              <a:spcBef>
                <a:spcPts val="1200"/>
              </a:spcBef>
              <a:spcAft>
                <a:spcPct val="0"/>
              </a:spcAft>
              <a:buClrTx/>
              <a:buSzTx/>
              <a:buFontTx/>
              <a:buNone/>
              <a:tabLst/>
              <a:defRPr/>
            </a:pPr>
            <a:endParaRPr kumimoji="0" lang="en-US" sz="2400" b="0" i="0" u="none" strike="noStrike" kern="120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32" name="Rounded Rectangle 5"/>
          <p:cNvSpPr>
            <a:spLocks/>
          </p:cNvSpPr>
          <p:nvPr/>
        </p:nvSpPr>
        <p:spPr bwMode="auto">
          <a:xfrm>
            <a:off x="418844" y="2515020"/>
            <a:ext cx="1059179"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Service</a:t>
            </a:r>
            <a:b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b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Bus</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33" name="Rounded Rectangle 6"/>
          <p:cNvSpPr>
            <a:spLocks/>
          </p:cNvSpPr>
          <p:nvPr/>
        </p:nvSpPr>
        <p:spPr bwMode="auto">
          <a:xfrm>
            <a:off x="418844" y="3200820"/>
            <a:ext cx="1059179"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Access</a:t>
            </a:r>
            <a:b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b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Control</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34" name="Rounded Rectangle 7"/>
          <p:cNvSpPr>
            <a:spLocks/>
          </p:cNvSpPr>
          <p:nvPr/>
        </p:nvSpPr>
        <p:spPr bwMode="auto">
          <a:xfrm>
            <a:off x="1561845" y="2515020"/>
            <a:ext cx="1066800"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Workflow</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35" name="Rounded Rectangle 8"/>
          <p:cNvSpPr>
            <a:spLocks/>
          </p:cNvSpPr>
          <p:nvPr/>
        </p:nvSpPr>
        <p:spPr bwMode="auto">
          <a:xfrm>
            <a:off x="1561844" y="3200820"/>
            <a:ext cx="1059179"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36" name="Rounded Rectangle 9"/>
          <p:cNvSpPr>
            <a:spLocks/>
          </p:cNvSpPr>
          <p:nvPr/>
        </p:nvSpPr>
        <p:spPr bwMode="auto">
          <a:xfrm>
            <a:off x="3085844" y="2515020"/>
            <a:ext cx="1059179"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Database</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37" name="Rounded Rectangle 10"/>
          <p:cNvSpPr>
            <a:spLocks/>
          </p:cNvSpPr>
          <p:nvPr/>
        </p:nvSpPr>
        <p:spPr bwMode="auto">
          <a:xfrm>
            <a:off x="3085844" y="3200820"/>
            <a:ext cx="1059179"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Reporting</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38" name="Rounded Rectangle 11"/>
          <p:cNvSpPr>
            <a:spLocks/>
          </p:cNvSpPr>
          <p:nvPr/>
        </p:nvSpPr>
        <p:spPr bwMode="auto">
          <a:xfrm>
            <a:off x="4228845" y="2515020"/>
            <a:ext cx="1066800"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Analytics</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39" name="Rounded Rectangle 12"/>
          <p:cNvSpPr>
            <a:spLocks/>
          </p:cNvSpPr>
          <p:nvPr/>
        </p:nvSpPr>
        <p:spPr bwMode="auto">
          <a:xfrm>
            <a:off x="4228844" y="3200820"/>
            <a:ext cx="1059179"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40" name="Rounded Rectangle 13"/>
          <p:cNvSpPr>
            <a:spLocks/>
          </p:cNvSpPr>
          <p:nvPr/>
        </p:nvSpPr>
        <p:spPr bwMode="auto">
          <a:xfrm>
            <a:off x="418843" y="4205820"/>
            <a:ext cx="1059179"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Compute</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41" name="Rounded Rectangle 14"/>
          <p:cNvSpPr>
            <a:spLocks/>
          </p:cNvSpPr>
          <p:nvPr/>
        </p:nvSpPr>
        <p:spPr bwMode="auto">
          <a:xfrm>
            <a:off x="1556763" y="4205820"/>
            <a:ext cx="1066800"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Storage</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42" name="Rounded Rectangle 15"/>
          <p:cNvSpPr>
            <a:spLocks/>
          </p:cNvSpPr>
          <p:nvPr/>
        </p:nvSpPr>
        <p:spPr bwMode="auto">
          <a:xfrm>
            <a:off x="2702304" y="4205820"/>
            <a:ext cx="1066800"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Manage</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43" name="Rounded Rectangle 16"/>
          <p:cNvSpPr>
            <a:spLocks/>
          </p:cNvSpPr>
          <p:nvPr/>
        </p:nvSpPr>
        <p:spPr>
          <a:xfrm>
            <a:off x="5600444" y="1676820"/>
            <a:ext cx="2514600" cy="2273204"/>
          </a:xfrm>
          <a:prstGeom prst="roundRect">
            <a:avLst>
              <a:gd name="adj" fmla="val 6977"/>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t" anchorCtr="0" compatLnSpc="1">
            <a:prstTxWarp prst="textNoShape">
              <a:avLst/>
            </a:prstTxWarp>
          </a:bodyPr>
          <a:lstStyle/>
          <a:p>
            <a:pPr marL="0" marR="0" lvl="0" indent="0" algn="ctr" defTabSz="914363" rtl="0" eaLnBrk="1" fontAlgn="base" latinLnBrk="0" hangingPunct="1">
              <a:lnSpc>
                <a:spcPct val="85000"/>
              </a:lnSpc>
              <a:spcBef>
                <a:spcPts val="1200"/>
              </a:spcBef>
              <a:spcAft>
                <a:spcPct val="0"/>
              </a:spcAft>
              <a:buClrTx/>
              <a:buSzTx/>
              <a:buFontTx/>
              <a:buNone/>
              <a:tabLst/>
              <a:defRPr/>
            </a:pPr>
            <a:endParaRPr kumimoji="0" lang="en-US" sz="2400" b="0" i="0" u="none" strike="noStrike" kern="120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44" name="Rounded Rectangle 17"/>
          <p:cNvSpPr>
            <a:spLocks/>
          </p:cNvSpPr>
          <p:nvPr/>
        </p:nvSpPr>
        <p:spPr bwMode="auto">
          <a:xfrm>
            <a:off x="5752844" y="2515020"/>
            <a:ext cx="1059179"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Identity</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45" name="Rounded Rectangle 18"/>
          <p:cNvSpPr>
            <a:spLocks/>
          </p:cNvSpPr>
          <p:nvPr/>
        </p:nvSpPr>
        <p:spPr bwMode="auto">
          <a:xfrm>
            <a:off x="5752844" y="3200820"/>
            <a:ext cx="1059179"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Devices</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46" name="Rounded Rectangle 19"/>
          <p:cNvSpPr>
            <a:spLocks/>
          </p:cNvSpPr>
          <p:nvPr/>
        </p:nvSpPr>
        <p:spPr bwMode="auto">
          <a:xfrm>
            <a:off x="6895845" y="2515020"/>
            <a:ext cx="1066800"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Contacts</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47" name="Rounded Rectangle 20"/>
          <p:cNvSpPr>
            <a:spLocks/>
          </p:cNvSpPr>
          <p:nvPr/>
        </p:nvSpPr>
        <p:spPr bwMode="auto">
          <a:xfrm>
            <a:off x="6895844" y="3200820"/>
            <a:ext cx="1059179"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48" name="Rounded Rectangle 21"/>
          <p:cNvSpPr>
            <a:spLocks/>
          </p:cNvSpPr>
          <p:nvPr/>
        </p:nvSpPr>
        <p:spPr>
          <a:xfrm>
            <a:off x="8267444" y="1676820"/>
            <a:ext cx="609600" cy="2273204"/>
          </a:xfrm>
          <a:prstGeom prst="roundRect">
            <a:avLst>
              <a:gd name="adj" fmla="val 27861"/>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363" rtl="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a:t>
            </a:r>
            <a:endParaRPr kumimoji="0" lang="en-US" sz="1800" b="0" i="0" u="none" strike="noStrike" kern="120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49" name="Rounded Rectangle 22"/>
          <p:cNvSpPr>
            <a:spLocks/>
          </p:cNvSpPr>
          <p:nvPr/>
        </p:nvSpPr>
        <p:spPr bwMode="auto">
          <a:xfrm>
            <a:off x="3847844" y="4205820"/>
            <a:ext cx="1066800" cy="609600"/>
          </a:xfrm>
          <a:prstGeom prst="roundRect">
            <a:avLst/>
          </a:prstGeom>
          <a:gradFill flip="none" rotWithShape="1">
            <a:gsLst>
              <a:gs pos="0">
                <a:srgbClr val="FFFFFF"/>
              </a:gs>
              <a:gs pos="50000">
                <a:srgbClr val="FFFFFF">
                  <a:alpha val="94000"/>
                </a:srgbClr>
              </a:gs>
              <a:gs pos="100000">
                <a:srgbClr val="A0C9FA">
                  <a:shade val="100000"/>
                  <a:satMod val="115000"/>
                </a:srgbClr>
              </a:gs>
            </a:gsLst>
            <a:lin ang="54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square" lIns="0" tIns="45718" rIns="0" bIns="45718" numCol="1" rtlCol="0" anchor="ctr" anchorCtr="0" compatLnSpc="1">
            <a:prstTxWarp prst="textNoShape">
              <a:avLst/>
            </a:prstTxWarp>
          </a:bodyPr>
          <a:lstStyle/>
          <a:p>
            <a:pPr marL="0" marR="0" lvl="0" indent="0" algn="ctr" defTabSz="914400" eaLnBrk="1" fontAlgn="base" latinLnBrk="0" hangingPunct="1">
              <a:lnSpc>
                <a:spcPct val="85000"/>
              </a:lnSpc>
              <a:spcBef>
                <a:spcPts val="1200"/>
              </a:spcBef>
              <a:spcAft>
                <a:spcPct val="0"/>
              </a:spcAft>
              <a:buClrTx/>
              <a:buSzTx/>
              <a:buFontTx/>
              <a:buNone/>
              <a:tabLst/>
              <a:defRPr/>
            </a:pPr>
            <a:r>
              <a:rPr kumimoji="0" lang="en-US" sz="1800" b="0" i="0" u="none" strike="noStrike" kern="0" cap="none" spc="-100" normalizeH="0" baseline="0" noProof="0" dirty="0" smtClean="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rPr>
              <a:t>…</a:t>
            </a:r>
            <a:endParaRPr kumimoji="0" lang="en-US" sz="1800" b="0" i="0" u="none" strike="noStrike" kern="0" cap="none" spc="-100" normalizeH="0" baseline="0" noProof="0" dirty="0">
              <a:ln w="18415" cmpd="sng">
                <a:noFill/>
                <a:prstDash val="solid"/>
              </a:ln>
              <a:gradFill>
                <a:gsLst>
                  <a:gs pos="0">
                    <a:srgbClr val="000000"/>
                  </a:gs>
                  <a:gs pos="50000">
                    <a:srgbClr val="000000"/>
                  </a:gs>
                </a:gsLst>
                <a:lin ang="5400000" scaled="0"/>
              </a:gradFill>
              <a:effectLst/>
              <a:uLnTx/>
              <a:uFillTx/>
              <a:latin typeface="Segoe UI" pitchFamily="34" charset="0"/>
              <a:cs typeface="Segoe UI" pitchFamily="34" charset="0"/>
            </a:endParaRPr>
          </a:p>
        </p:txBody>
      </p:sp>
      <p:sp>
        <p:nvSpPr>
          <p:cNvPr id="51" name="Rounded Rectangle 30"/>
          <p:cNvSpPr/>
          <p:nvPr/>
        </p:nvSpPr>
        <p:spPr bwMode="auto">
          <a:xfrm>
            <a:off x="142844" y="1571612"/>
            <a:ext cx="8839200" cy="3505200"/>
          </a:xfrm>
          <a:prstGeom prst="roundRect">
            <a:avLst>
              <a:gd name="adj" fmla="val 4279"/>
            </a:avLst>
          </a:prstGeom>
          <a:noFill/>
          <a:ln w="28575">
            <a:solidFill>
              <a:srgbClr val="D7AEE4"/>
            </a:solidFill>
            <a:headEnd type="none" w="med" len="med"/>
            <a:tailEnd type="none" w="med" len="med"/>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52" name="Picture 3" descr="C:\Users\maryfj\Desktop\PDC Visuals\Assets\Strata3D architecture chart\Logos\NET Services\NETServices_h_rgb.png"/>
          <p:cNvPicPr>
            <a:picLocks noChangeAspect="1" noChangeArrowheads="1"/>
          </p:cNvPicPr>
          <p:nvPr/>
        </p:nvPicPr>
        <p:blipFill>
          <a:blip r:embed="rId3"/>
          <a:stretch>
            <a:fillRect/>
          </a:stretch>
        </p:blipFill>
        <p:spPr bwMode="auto">
          <a:xfrm>
            <a:off x="447644" y="1811901"/>
            <a:ext cx="2209800" cy="514207"/>
          </a:xfrm>
          <a:prstGeom prst="rect">
            <a:avLst/>
          </a:prstGeom>
          <a:noFill/>
        </p:spPr>
      </p:pic>
      <p:pic>
        <p:nvPicPr>
          <p:cNvPr id="53" name="Picture 2" descr="C:\Users\maryfj\Desktop\PDC Visuals\Assets\Strata3D architecture chart\Logos\SQL Services\SQLServices_h_rgb.png"/>
          <p:cNvPicPr>
            <a:picLocks noChangeAspect="1" noChangeArrowheads="1"/>
          </p:cNvPicPr>
          <p:nvPr/>
        </p:nvPicPr>
        <p:blipFill>
          <a:blip r:embed="rId4"/>
          <a:stretch>
            <a:fillRect/>
          </a:stretch>
        </p:blipFill>
        <p:spPr bwMode="auto">
          <a:xfrm>
            <a:off x="3038444" y="1755522"/>
            <a:ext cx="2111330" cy="570586"/>
          </a:xfrm>
          <a:prstGeom prst="rect">
            <a:avLst/>
          </a:prstGeom>
          <a:noFill/>
        </p:spPr>
      </p:pic>
      <p:pic>
        <p:nvPicPr>
          <p:cNvPr id="54" name="Picture 35" descr="LiveServices_h_rgb.png"/>
          <p:cNvPicPr>
            <a:picLocks noChangeAspect="1"/>
          </p:cNvPicPr>
          <p:nvPr/>
        </p:nvPicPr>
        <p:blipFill>
          <a:blip r:embed="rId5"/>
          <a:stretch>
            <a:fillRect/>
          </a:stretch>
        </p:blipFill>
        <p:spPr>
          <a:xfrm>
            <a:off x="5781644" y="1821812"/>
            <a:ext cx="1981200" cy="551980"/>
          </a:xfrm>
          <a:prstGeom prst="rect">
            <a:avLst/>
          </a:prstGeom>
          <a:noFill/>
          <a:ln>
            <a:noFill/>
          </a:ln>
        </p:spPr>
      </p:pic>
      <p:pic>
        <p:nvPicPr>
          <p:cNvPr id="55" name="Picture 36" descr="WinAzure_h_rgb.png"/>
          <p:cNvPicPr>
            <a:picLocks noChangeAspect="1"/>
          </p:cNvPicPr>
          <p:nvPr/>
        </p:nvPicPr>
        <p:blipFill>
          <a:blip r:embed="rId6"/>
          <a:stretch>
            <a:fillRect/>
          </a:stretch>
        </p:blipFill>
        <p:spPr>
          <a:xfrm>
            <a:off x="5324444" y="4184012"/>
            <a:ext cx="3083124" cy="575965"/>
          </a:xfrm>
          <a:prstGeom prst="rect">
            <a:avLst/>
          </a:prstGeom>
        </p:spPr>
      </p:pic>
      <p:sp>
        <p:nvSpPr>
          <p:cNvPr id="56" name="Titre 1"/>
          <p:cNvSpPr txBox="1">
            <a:spLocks/>
          </p:cNvSpPr>
          <p:nvPr/>
        </p:nvSpPr>
        <p:spPr>
          <a:xfrm>
            <a:off x="539750" y="285750"/>
            <a:ext cx="8048625"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4000" b="0" i="0" u="none" strike="noStrike" kern="0" cap="none" spc="0" normalizeH="0" baseline="0" noProof="0" dirty="0" smtClean="0">
                <a:ln>
                  <a:noFill/>
                </a:ln>
                <a:solidFill>
                  <a:schemeClr val="accent1"/>
                </a:solidFill>
                <a:effectLst/>
                <a:uLnTx/>
                <a:uFillTx/>
                <a:latin typeface="+mj-lt"/>
                <a:ea typeface="+mj-ea"/>
                <a:cs typeface="+mj-cs"/>
              </a:rPr>
              <a:t>Storage</a:t>
            </a:r>
            <a:r>
              <a:rPr kumimoji="0" lang="fr-FR" sz="4000" b="0" i="0" u="none" strike="noStrike" kern="0" cap="none" spc="0" normalizeH="0" noProof="0" dirty="0" smtClean="0">
                <a:ln>
                  <a:noFill/>
                </a:ln>
                <a:solidFill>
                  <a:schemeClr val="accent1"/>
                </a:solidFill>
                <a:effectLst/>
                <a:uLnTx/>
                <a:uFillTx/>
                <a:latin typeface="+mj-lt"/>
                <a:ea typeface="+mj-ea"/>
                <a:cs typeface="+mj-cs"/>
              </a:rPr>
              <a:t> in the Azure world</a:t>
            </a:r>
            <a:endParaRPr kumimoji="0" lang="fr-FR" sz="4000" b="0" i="0" u="none" strike="noStrike" kern="0" cap="none" spc="0" normalizeH="0" baseline="0" noProof="0" dirty="0">
              <a:ln>
                <a:noFill/>
              </a:ln>
              <a:solidFill>
                <a:schemeClr val="accent1"/>
              </a:solidFill>
              <a:effectLst/>
              <a:uLnTx/>
              <a:uFillTx/>
              <a:latin typeface="+mj-lt"/>
              <a:ea typeface="+mj-ea"/>
              <a:cs typeface="+mj-cs"/>
            </a:endParaRPr>
          </a:p>
        </p:txBody>
      </p:sp>
      <p:sp>
        <p:nvSpPr>
          <p:cNvPr id="50" name="Rectangle à coins arrondis 49"/>
          <p:cNvSpPr/>
          <p:nvPr/>
        </p:nvSpPr>
        <p:spPr>
          <a:xfrm>
            <a:off x="1651000" y="4305300"/>
            <a:ext cx="850900" cy="4191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à coins arrondis 57"/>
          <p:cNvSpPr/>
          <p:nvPr/>
        </p:nvSpPr>
        <p:spPr>
          <a:xfrm>
            <a:off x="3187700" y="2565400"/>
            <a:ext cx="901700" cy="4826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logo_ms_big.png"/>
          <p:cNvPicPr>
            <a:picLocks noChangeAspect="1"/>
          </p:cNvPicPr>
          <p:nvPr/>
        </p:nvPicPr>
        <p:blipFill>
          <a:blip r:embed="rId3">
            <a:lum bright="100000"/>
          </a:blip>
          <a:srcRect/>
          <a:stretch>
            <a:fillRect/>
          </a:stretch>
        </p:blipFill>
        <p:spPr bwMode="auto">
          <a:xfrm>
            <a:off x="1577975" y="3298825"/>
            <a:ext cx="4937125" cy="822325"/>
          </a:xfrm>
          <a:prstGeom prst="rect">
            <a:avLst/>
          </a:prstGeom>
          <a:noFill/>
          <a:ln w="9525">
            <a:noFill/>
            <a:miter lim="800000"/>
            <a:headEnd/>
            <a:tailEnd/>
          </a:ln>
        </p:spPr>
      </p:pic>
      <p:pic>
        <p:nvPicPr>
          <p:cNvPr id="4" name="Picture 8"/>
          <p:cNvPicPr>
            <a:picLocks noChangeAspect="1" noChangeArrowheads="1"/>
          </p:cNvPicPr>
          <p:nvPr/>
        </p:nvPicPr>
        <p:blipFill>
          <a:blip r:embed="rId4"/>
          <a:srcRect/>
          <a:stretch>
            <a:fillRect/>
          </a:stretch>
        </p:blipFill>
        <p:spPr bwMode="auto">
          <a:xfrm>
            <a:off x="-1" y="1"/>
            <a:ext cx="6794195" cy="2171699"/>
          </a:xfrm>
          <a:prstGeom prst="rect">
            <a:avLst/>
          </a:prstGeom>
          <a:noFill/>
          <a:ln w="9525">
            <a:noFill/>
            <a:miter lim="800000"/>
            <a:headEnd/>
            <a:tailEnd/>
          </a:ln>
          <a:effectLst/>
        </p:spPr>
      </p:pic>
    </p:spTree>
  </p:cSld>
  <p:clrMapOvr>
    <a:masterClrMapping/>
  </p:clrMapOvr>
  <p:transition advTm="37284">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Links</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hlinkClick r:id="rId3"/>
              </a:rPr>
              <a:t>http://blogs.msdn.com/astoriateam/</a:t>
            </a:r>
            <a:endParaRPr lang="fr-FR" dirty="0" smtClean="0"/>
          </a:p>
          <a:p>
            <a:pPr lvl="1"/>
            <a:r>
              <a:rPr lang="fr-FR" dirty="0" smtClean="0"/>
              <a:t>Astoria Team Blog</a:t>
            </a:r>
          </a:p>
          <a:p>
            <a:r>
              <a:rPr lang="fr-FR" dirty="0" smtClean="0">
                <a:hlinkClick r:id="rId4"/>
              </a:rPr>
              <a:t>http://channel9.msdn.com/shows/Going+Deep/FeedSync-Synchronizing-the-Mesh/</a:t>
            </a:r>
            <a:endParaRPr lang="fr-FR" dirty="0" smtClean="0"/>
          </a:p>
          <a:p>
            <a:pPr lvl="1"/>
            <a:r>
              <a:rPr lang="fr-FR" dirty="0" err="1" smtClean="0"/>
              <a:t>FeedSync</a:t>
            </a:r>
            <a:r>
              <a:rPr lang="fr-FR" dirty="0" smtClean="0"/>
              <a:t> </a:t>
            </a:r>
          </a:p>
          <a:p>
            <a:r>
              <a:rPr lang="fr-FR" dirty="0" smtClean="0">
                <a:hlinkClick r:id="rId5"/>
              </a:rPr>
              <a:t>http://msdn.microsoft.com/en-us/library/dd163896.aspx</a:t>
            </a:r>
            <a:endParaRPr lang="fr-FR" dirty="0" smtClean="0"/>
          </a:p>
          <a:p>
            <a:pPr lvl="1"/>
            <a:r>
              <a:rPr lang="fr-FR" dirty="0" smtClean="0"/>
              <a:t>Entry point for azure on MSDN</a:t>
            </a:r>
          </a:p>
          <a:p>
            <a:r>
              <a:rPr lang="fr-FR" dirty="0" smtClean="0">
                <a:hlinkClick r:id="rId6"/>
              </a:rPr>
              <a:t>http://channel9.msdn.com/pdc2008/BB15/</a:t>
            </a:r>
            <a:endParaRPr lang="fr-FR" dirty="0" smtClean="0"/>
          </a:p>
          <a:p>
            <a:pPr lvl="1"/>
            <a:r>
              <a:rPr lang="fr-FR" dirty="0" smtClean="0"/>
              <a:t>SQL Data Platform, </a:t>
            </a:r>
            <a:r>
              <a:rPr lang="fr-FR" dirty="0" err="1" smtClean="0"/>
              <a:t>from</a:t>
            </a:r>
            <a:r>
              <a:rPr lang="fr-FR" dirty="0" smtClean="0"/>
              <a:t> </a:t>
            </a:r>
            <a:r>
              <a:rPr lang="fr-FR" dirty="0" err="1" smtClean="0"/>
              <a:t>device</a:t>
            </a:r>
            <a:r>
              <a:rPr lang="fr-FR" dirty="0" smtClean="0"/>
              <a:t> to </a:t>
            </a:r>
            <a:r>
              <a:rPr lang="fr-FR" dirty="0" err="1" smtClean="0"/>
              <a:t>cloud</a:t>
            </a:r>
            <a:endParaRPr lang="fr-FR" dirty="0" smtClean="0"/>
          </a:p>
          <a:p>
            <a:r>
              <a:rPr lang="fr-FR" dirty="0" smtClean="0">
                <a:hlinkClick r:id="rId7"/>
              </a:rPr>
              <a:t>http://channel9.msdn.com/pdc2008/BB40/</a:t>
            </a:r>
            <a:endParaRPr lang="fr-FR" dirty="0" smtClean="0"/>
          </a:p>
          <a:p>
            <a:pPr lvl="1"/>
            <a:r>
              <a:rPr lang="en-US" dirty="0" smtClean="0"/>
              <a:t>Sync Framework: Enterprise Data in the Cloud and on Devices</a:t>
            </a:r>
            <a:endParaRPr lang="fr-FR" dirty="0" smtClean="0"/>
          </a:p>
          <a:p>
            <a:r>
              <a:rPr lang="fr-FR" dirty="0" smtClean="0">
                <a:hlinkClick r:id="rId8"/>
              </a:rPr>
              <a:t>http://channel9.msdn.com/pdc2008/TL08/</a:t>
            </a:r>
            <a:endParaRPr lang="fr-FR" dirty="0" smtClean="0"/>
          </a:p>
          <a:p>
            <a:pPr lvl="1"/>
            <a:r>
              <a:rPr lang="fr-FR" dirty="0" smtClean="0"/>
              <a:t>Offline-</a:t>
            </a:r>
            <a:r>
              <a:rPr lang="fr-FR" dirty="0" err="1" smtClean="0"/>
              <a:t>Enabled</a:t>
            </a:r>
            <a:r>
              <a:rPr lang="fr-FR" dirty="0" smtClean="0"/>
              <a:t> Data Services and Desktop </a:t>
            </a:r>
            <a:r>
              <a:rPr lang="fr-FR" dirty="0" err="1" smtClean="0"/>
              <a:t>apps</a:t>
            </a:r>
            <a:r>
              <a:rPr lang="fr-FR" dirty="0" smtClean="0"/>
              <a:t> </a:t>
            </a:r>
          </a:p>
          <a:p>
            <a:r>
              <a:rPr lang="fr-FR" dirty="0" smtClean="0">
                <a:hlinkClick r:id="rId9"/>
              </a:rPr>
              <a:t>http://www.microsoft.com/downloads/details.aspx?FamilyId=109DB36E-CDD0-4514-9FB5-B77D9CEA37F6&amp;displaylang=en</a:t>
            </a:r>
            <a:endParaRPr lang="fr-FR" dirty="0" smtClean="0"/>
          </a:p>
          <a:p>
            <a:pPr lvl="1"/>
            <a:r>
              <a:rPr lang="fr-FR" dirty="0" err="1" smtClean="0"/>
              <a:t>Sync</a:t>
            </a:r>
            <a:r>
              <a:rPr lang="fr-FR" dirty="0" smtClean="0"/>
              <a:t> FW 2 CTP 1</a:t>
            </a:r>
          </a:p>
          <a:p>
            <a:r>
              <a:rPr lang="fr-FR" dirty="0" smtClean="0">
                <a:hlinkClick r:id="rId10"/>
              </a:rPr>
              <a:t>http://code.msdn.microsoft.com/Release/ProjectReleases.aspx?ProjectName=sync&amp;ReleaseId=1713</a:t>
            </a:r>
            <a:endParaRPr lang="fr-FR" dirty="0" smtClean="0"/>
          </a:p>
          <a:p>
            <a:pPr lvl="1"/>
            <a:r>
              <a:rPr lang="fr-FR" dirty="0" err="1" smtClean="0"/>
              <a:t>Sync</a:t>
            </a:r>
            <a:r>
              <a:rPr lang="fr-FR" dirty="0" smtClean="0"/>
              <a:t> FW </a:t>
            </a:r>
            <a:r>
              <a:rPr lang="fr-FR" dirty="0" err="1" smtClean="0"/>
              <a:t>Samples</a:t>
            </a:r>
            <a:endParaRPr lang="fr-FR" dirty="0" smtClean="0"/>
          </a:p>
          <a:p>
            <a:r>
              <a:rPr lang="fr-FR" dirty="0" smtClean="0">
                <a:hlinkClick r:id="rId11"/>
              </a:rPr>
              <a:t>http://code.msdn.microsoft.com/sync</a:t>
            </a:r>
            <a:endParaRPr lang="fr-FR" dirty="0" smtClean="0"/>
          </a:p>
          <a:p>
            <a:pPr lvl="1"/>
            <a:r>
              <a:rPr lang="en-US" dirty="0" smtClean="0"/>
              <a:t>:More Sync </a:t>
            </a:r>
            <a:r>
              <a:rPr lang="en-US" dirty="0" err="1" smtClean="0"/>
              <a:t>Sampoles</a:t>
            </a:r>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Links / 2</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hlinkClick r:id="rId3"/>
              </a:rPr>
              <a:t>http://blogs.msdn.com/sync/</a:t>
            </a:r>
            <a:endParaRPr lang="fr-FR" dirty="0" smtClean="0"/>
          </a:p>
          <a:p>
            <a:pPr lvl="1"/>
            <a:r>
              <a:rPr lang="fr-FR" dirty="0" err="1" smtClean="0"/>
              <a:t>Sync</a:t>
            </a:r>
            <a:r>
              <a:rPr lang="fr-FR" dirty="0" smtClean="0"/>
              <a:t> FW team</a:t>
            </a:r>
          </a:p>
          <a:p>
            <a:r>
              <a:rPr lang="fr-FR" dirty="0" smtClean="0">
                <a:hlinkClick r:id="rId4"/>
              </a:rPr>
              <a:t>http://www.microsoft.com/azure/huron.mspx</a:t>
            </a:r>
            <a:endParaRPr lang="fr-FR" dirty="0" smtClean="0"/>
          </a:p>
          <a:p>
            <a:pPr lvl="1"/>
            <a:r>
              <a:rPr lang="fr-FR" dirty="0" smtClean="0"/>
              <a:t>Data Hub on the </a:t>
            </a:r>
            <a:r>
              <a:rPr lang="fr-FR" dirty="0" err="1" smtClean="0"/>
              <a:t>cloud</a:t>
            </a:r>
            <a:endParaRPr lang="fr-FR" dirty="0" smtClean="0"/>
          </a:p>
          <a:p>
            <a:r>
              <a:rPr lang="fr-FR" dirty="0" smtClean="0">
                <a:hlinkClick r:id="rId5"/>
              </a:rPr>
              <a:t>http://blogs.msdn.com/access/</a:t>
            </a:r>
            <a:endParaRPr lang="fr-FR" dirty="0" smtClean="0"/>
          </a:p>
          <a:p>
            <a:pPr lvl="1"/>
            <a:r>
              <a:rPr lang="fr-FR" dirty="0" smtClean="0"/>
              <a:t>MS Access  team blog</a:t>
            </a:r>
          </a:p>
          <a:p>
            <a:r>
              <a:rPr lang="fr-FR" dirty="0" smtClean="0">
                <a:hlinkClick r:id="rId6"/>
              </a:rPr>
              <a:t>http://blogs.msdn.com/cloud/</a:t>
            </a:r>
            <a:endParaRPr lang="fr-FR" dirty="0" smtClean="0"/>
          </a:p>
          <a:p>
            <a:pPr lvl="1"/>
            <a:r>
              <a:rPr lang="fr-FR" dirty="0" smtClean="0"/>
              <a:t>Cloud blog</a:t>
            </a:r>
          </a:p>
          <a:p>
            <a:r>
              <a:rPr lang="fr-FR" dirty="0" smtClean="0">
                <a:hlinkClick r:id="rId7"/>
              </a:rPr>
              <a:t>http://www.codeplex.com/feedsyncsamples/</a:t>
            </a:r>
            <a:endParaRPr lang="fr-FR" dirty="0" smtClean="0"/>
          </a:p>
          <a:p>
            <a:pPr lvl="1"/>
            <a:r>
              <a:rPr lang="fr-FR" dirty="0" err="1" smtClean="0"/>
              <a:t>FeedSync</a:t>
            </a:r>
            <a:r>
              <a:rPr lang="fr-FR" dirty="0" smtClean="0"/>
              <a:t> </a:t>
            </a:r>
            <a:r>
              <a:rPr lang="fr-FR" dirty="0" err="1" smtClean="0"/>
              <a:t>Samples</a:t>
            </a:r>
            <a:endParaRPr lang="fr-FR" dirty="0" smtClean="0"/>
          </a:p>
          <a:p>
            <a:r>
              <a:rPr lang="fr-FR" dirty="0" smtClean="0">
                <a:hlinkClick r:id="rId8"/>
              </a:rPr>
              <a:t>http://dev.live.com/feedsync/dev/</a:t>
            </a:r>
            <a:endParaRPr lang="fr-FR" dirty="0" smtClean="0"/>
          </a:p>
          <a:p>
            <a:pPr lvl="1"/>
            <a:r>
              <a:rPr lang="fr-FR" dirty="0" err="1" smtClean="0"/>
              <a:t>FeedSytnc</a:t>
            </a:r>
            <a:r>
              <a:rPr lang="fr-FR" dirty="0" smtClean="0"/>
              <a:t> for </a:t>
            </a:r>
            <a:r>
              <a:rPr lang="fr-FR" dirty="0" err="1" smtClean="0"/>
              <a:t>devs</a:t>
            </a:r>
            <a:endParaRPr lang="fr-FR" dirty="0" smtClean="0"/>
          </a:p>
          <a:p>
            <a:r>
              <a:rPr lang="fr-FR" dirty="0" smtClean="0">
                <a:hlinkClick r:id="rId9"/>
              </a:rPr>
              <a:t>http://ochoco.blogspot.com/2008/08/microsoft-sync-framework-2-new-sync.html</a:t>
            </a:r>
            <a:endParaRPr lang="fr-FR" dirty="0" smtClean="0"/>
          </a:p>
          <a:p>
            <a:pPr lvl="1"/>
            <a:r>
              <a:rPr lang="en-US" dirty="0" smtClean="0"/>
              <a:t>Sync </a:t>
            </a:r>
            <a:r>
              <a:rPr lang="en-US" dirty="0" err="1" smtClean="0"/>
              <a:t>Sq;ples</a:t>
            </a:r>
            <a:endParaRPr lang="fr-F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Links </a:t>
            </a:r>
            <a:r>
              <a:rPr lang="fr-FR" dirty="0" err="1" smtClean="0"/>
              <a:t>cloud</a:t>
            </a:r>
            <a:endParaRPr lang="fr-FR" dirty="0"/>
          </a:p>
        </p:txBody>
      </p:sp>
      <p:sp>
        <p:nvSpPr>
          <p:cNvPr id="3" name="Espace réservé du contenu 2"/>
          <p:cNvSpPr>
            <a:spLocks noGrp="1"/>
          </p:cNvSpPr>
          <p:nvPr>
            <p:ph idx="1"/>
          </p:nvPr>
        </p:nvSpPr>
        <p:spPr/>
        <p:txBody>
          <a:bodyPr/>
          <a:lstStyle/>
          <a:p>
            <a:r>
              <a:rPr lang="fr-FR" dirty="0" smtClean="0">
                <a:hlinkClick r:id="rId3"/>
              </a:rPr>
              <a:t>http://www.roughtype.com/archives/2008/10/openness_is_not.php</a:t>
            </a:r>
            <a:endParaRPr lang="fr-FR" dirty="0" smtClean="0"/>
          </a:p>
          <a:p>
            <a:pPr lvl="1"/>
            <a:r>
              <a:rPr lang="fr-FR" dirty="0" smtClean="0"/>
              <a:t>Cloud, Google , and standards	</a:t>
            </a:r>
          </a:p>
          <a:p>
            <a:r>
              <a:rPr lang="fr-FR" dirty="0" smtClean="0">
                <a:hlinkClick r:id="rId4"/>
              </a:rPr>
              <a:t>https://ipsts.federatedidentity.net/MgmtConsole/Policy.aspx</a:t>
            </a:r>
            <a:endParaRPr lang="fr-FR" dirty="0" smtClean="0"/>
          </a:p>
          <a:p>
            <a:pPr lvl="1"/>
            <a:r>
              <a:rPr lang="fr-FR" dirty="0" err="1" smtClean="0"/>
              <a:t>Labs</a:t>
            </a:r>
            <a:r>
              <a:rPr lang="fr-FR" dirty="0" smtClean="0"/>
              <a:t> </a:t>
            </a:r>
            <a:r>
              <a:rPr lang="fr-FR" dirty="0" err="1" smtClean="0"/>
              <a:t>identity</a:t>
            </a:r>
            <a:endParaRPr lang="fr-FR" dirty="0" smtClean="0"/>
          </a:p>
          <a:p>
            <a:pPr lvl="1"/>
            <a:endParaRPr lang="fr-FR" dirty="0" smtClean="0"/>
          </a:p>
          <a:p>
            <a:pPr lvl="1">
              <a:buNone/>
            </a:pPr>
            <a:r>
              <a:rPr lang="fr-FR" dirty="0" smtClean="0"/>
              <a:t>			</a:t>
            </a:r>
            <a:endParaRPr lang="fr-F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Anchorage</a:t>
            </a:r>
            <a:endParaRPr lang="fr-FR" dirty="0"/>
          </a:p>
        </p:txBody>
      </p:sp>
      <p:sp>
        <p:nvSpPr>
          <p:cNvPr id="3" name="Espace réservé du contenu 2"/>
          <p:cNvSpPr>
            <a:spLocks noGrp="1"/>
          </p:cNvSpPr>
          <p:nvPr>
            <p:ph idx="1"/>
          </p:nvPr>
        </p:nvSpPr>
        <p:spPr/>
        <p:txBody>
          <a:bodyPr/>
          <a:lstStyle/>
          <a:p>
            <a:endParaRPr lang="fr-FR"/>
          </a:p>
        </p:txBody>
      </p:sp>
      <p:pic>
        <p:nvPicPr>
          <p:cNvPr id="1026" name="Picture 2" descr="Screenshot - The project in action"/>
          <p:cNvPicPr>
            <a:picLocks noChangeAspect="1" noChangeArrowheads="1"/>
          </p:cNvPicPr>
          <p:nvPr/>
        </p:nvPicPr>
        <p:blipFill>
          <a:blip r:embed="rId3"/>
          <a:srcRect/>
          <a:stretch>
            <a:fillRect/>
          </a:stretch>
        </p:blipFill>
        <p:spPr bwMode="auto">
          <a:xfrm>
            <a:off x="1331230" y="1168400"/>
            <a:ext cx="6883855" cy="516991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
          <p:cNvGrpSpPr/>
          <p:nvPr/>
        </p:nvGrpSpPr>
        <p:grpSpPr>
          <a:xfrm>
            <a:off x="6247442" y="1411288"/>
            <a:ext cx="2509208" cy="5218112"/>
            <a:chOff x="5859507" y="0"/>
            <a:chExt cx="2509208" cy="5715000"/>
          </a:xfrm>
        </p:grpSpPr>
        <p:sp>
          <p:nvSpPr>
            <p:cNvPr id="62" name="Rounded Rectangle 61"/>
            <p:cNvSpPr/>
            <p:nvPr/>
          </p:nvSpPr>
          <p:spPr>
            <a:xfrm>
              <a:off x="5859507" y="0"/>
              <a:ext cx="2509208" cy="5715000"/>
            </a:xfrm>
            <a:prstGeom prst="roundRect">
              <a:avLst>
                <a:gd name="adj" fmla="val 1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63" name="Rounded Rectangle 4"/>
            <p:cNvSpPr/>
            <p:nvPr/>
          </p:nvSpPr>
          <p:spPr>
            <a:xfrm>
              <a:off x="5859507" y="0"/>
              <a:ext cx="2509208" cy="1714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endParaRPr lang="en-US" sz="6000" kern="1200" dirty="0"/>
            </a:p>
          </p:txBody>
        </p:sp>
      </p:grpSp>
      <p:grpSp>
        <p:nvGrpSpPr>
          <p:cNvPr id="4" name="Group 16"/>
          <p:cNvGrpSpPr/>
          <p:nvPr/>
        </p:nvGrpSpPr>
        <p:grpSpPr>
          <a:xfrm>
            <a:off x="3317980" y="1411288"/>
            <a:ext cx="2509208" cy="5218112"/>
            <a:chOff x="2930045" y="0"/>
            <a:chExt cx="2509208" cy="5715000"/>
          </a:xfrm>
        </p:grpSpPr>
        <p:sp>
          <p:nvSpPr>
            <p:cNvPr id="60" name="Rounded Rectangle 59"/>
            <p:cNvSpPr/>
            <p:nvPr/>
          </p:nvSpPr>
          <p:spPr>
            <a:xfrm>
              <a:off x="2930045" y="0"/>
              <a:ext cx="2509208" cy="5715000"/>
            </a:xfrm>
            <a:prstGeom prst="roundRect">
              <a:avLst>
                <a:gd name="adj" fmla="val 1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61" name="Rounded Rectangle 6"/>
            <p:cNvSpPr/>
            <p:nvPr/>
          </p:nvSpPr>
          <p:spPr>
            <a:xfrm>
              <a:off x="2930045" y="0"/>
              <a:ext cx="2509208" cy="1714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endParaRPr lang="en-US" sz="6000" kern="1200" dirty="0"/>
            </a:p>
          </p:txBody>
        </p:sp>
      </p:grpSp>
      <p:grpSp>
        <p:nvGrpSpPr>
          <p:cNvPr id="5" name="Group 17"/>
          <p:cNvGrpSpPr/>
          <p:nvPr/>
        </p:nvGrpSpPr>
        <p:grpSpPr>
          <a:xfrm>
            <a:off x="387935" y="1411288"/>
            <a:ext cx="2509208" cy="5218112"/>
            <a:chOff x="0" y="0"/>
            <a:chExt cx="2509208" cy="5715000"/>
          </a:xfrm>
        </p:grpSpPr>
        <p:sp>
          <p:nvSpPr>
            <p:cNvPr id="58" name="Rounded Rectangle 57"/>
            <p:cNvSpPr/>
            <p:nvPr/>
          </p:nvSpPr>
          <p:spPr>
            <a:xfrm>
              <a:off x="0" y="0"/>
              <a:ext cx="2509208" cy="5715000"/>
            </a:xfrm>
            <a:prstGeom prst="roundRect">
              <a:avLst>
                <a:gd name="adj" fmla="val 1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sp>
        <p:sp>
          <p:nvSpPr>
            <p:cNvPr id="59" name="Rounded Rectangle 8"/>
            <p:cNvSpPr/>
            <p:nvPr/>
          </p:nvSpPr>
          <p:spPr>
            <a:xfrm>
              <a:off x="0" y="0"/>
              <a:ext cx="2509208" cy="17145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endParaRPr lang="en-US" sz="6000" kern="1200" dirty="0"/>
            </a:p>
          </p:txBody>
        </p:sp>
      </p:grpSp>
      <p:grpSp>
        <p:nvGrpSpPr>
          <p:cNvPr id="6" name="Group 18"/>
          <p:cNvGrpSpPr/>
          <p:nvPr/>
        </p:nvGrpSpPr>
        <p:grpSpPr>
          <a:xfrm>
            <a:off x="526320" y="3295119"/>
            <a:ext cx="2101267" cy="1050633"/>
            <a:chOff x="138385" y="2209799"/>
            <a:chExt cx="2101267" cy="1050633"/>
          </a:xfrm>
        </p:grpSpPr>
        <p:sp>
          <p:nvSpPr>
            <p:cNvPr id="56" name="Rounded Rectangle 55"/>
            <p:cNvSpPr/>
            <p:nvPr/>
          </p:nvSpPr>
          <p:spPr>
            <a:xfrm>
              <a:off x="138385" y="22097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7" name="Rounded Rectangle 10"/>
            <p:cNvSpPr/>
            <p:nvPr/>
          </p:nvSpPr>
          <p:spPr>
            <a:xfrm>
              <a:off x="169157" y="22405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Account</a:t>
              </a:r>
            </a:p>
          </p:txBody>
        </p:sp>
      </p:grpSp>
      <p:grpSp>
        <p:nvGrpSpPr>
          <p:cNvPr id="7" name="Group 19"/>
          <p:cNvGrpSpPr/>
          <p:nvPr/>
        </p:nvGrpSpPr>
        <p:grpSpPr>
          <a:xfrm>
            <a:off x="2742709" y="3255947"/>
            <a:ext cx="247828" cy="589661"/>
            <a:chOff x="2600932" y="954616"/>
            <a:chExt cx="149670" cy="1863354"/>
          </a:xfrm>
        </p:grpSpPr>
        <p:sp>
          <p:nvSpPr>
            <p:cNvPr id="54" name="Straight Connector 11"/>
            <p:cNvSpPr/>
            <p:nvPr/>
          </p:nvSpPr>
          <p:spPr>
            <a:xfrm rot="17684265">
              <a:off x="1692115" y="1863433"/>
              <a:ext cx="1863354" cy="45719"/>
            </a:xfrm>
            <a:custGeom>
              <a:avLst/>
              <a:gdLst/>
              <a:ahLst/>
              <a:cxnLst/>
              <a:rect l="0" t="0" r="0" b="0"/>
              <a:pathLst>
                <a:path>
                  <a:moveTo>
                    <a:pt x="0" y="16545"/>
                  </a:moveTo>
                  <a:lnTo>
                    <a:pt x="2181380" y="16545"/>
                  </a:lnTo>
                </a:path>
              </a:pathLst>
            </a:custGeom>
            <a:no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Straight Connector 12"/>
            <p:cNvSpPr/>
            <p:nvPr/>
          </p:nvSpPr>
          <p:spPr>
            <a:xfrm rot="17684265">
              <a:off x="2641533" y="1689981"/>
              <a:ext cx="109069" cy="109069"/>
            </a:xfrm>
            <a:prstGeom prst="rect">
              <a:avLst/>
            </a:prstGeom>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p:txBody>
        </p:sp>
      </p:grpSp>
      <p:grpSp>
        <p:nvGrpSpPr>
          <p:cNvPr id="8" name="Group 20"/>
          <p:cNvGrpSpPr/>
          <p:nvPr/>
        </p:nvGrpSpPr>
        <p:grpSpPr>
          <a:xfrm>
            <a:off x="3540419" y="1521359"/>
            <a:ext cx="2101267" cy="1050633"/>
            <a:chOff x="3152484" y="228599"/>
            <a:chExt cx="2101267" cy="1050633"/>
          </a:xfrm>
        </p:grpSpPr>
        <p:sp>
          <p:nvSpPr>
            <p:cNvPr id="52" name="Rounded Rectangle 51"/>
            <p:cNvSpPr/>
            <p:nvPr/>
          </p:nvSpPr>
          <p:spPr>
            <a:xfrm>
              <a:off x="3152484" y="2285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53" name="Rounded Rectangle 14"/>
            <p:cNvSpPr/>
            <p:nvPr/>
          </p:nvSpPr>
          <p:spPr>
            <a:xfrm>
              <a:off x="3183256" y="2593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228600" numCol="1" rtlCol="0" anchor="b"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 Container</a:t>
              </a:r>
            </a:p>
          </p:txBody>
        </p:sp>
      </p:grpSp>
      <p:grpSp>
        <p:nvGrpSpPr>
          <p:cNvPr id="9" name="Group 21"/>
          <p:cNvGrpSpPr/>
          <p:nvPr/>
        </p:nvGrpSpPr>
        <p:grpSpPr>
          <a:xfrm>
            <a:off x="5641686" y="2025663"/>
            <a:ext cx="840506" cy="42025"/>
            <a:chOff x="5253751" y="732903"/>
            <a:chExt cx="840506" cy="42025"/>
          </a:xfrm>
        </p:grpSpPr>
        <p:sp>
          <p:nvSpPr>
            <p:cNvPr id="50" name="Straight Connector 15"/>
            <p:cNvSpPr/>
            <p:nvPr/>
          </p:nvSpPr>
          <p:spPr>
            <a:xfrm>
              <a:off x="5253751" y="737370"/>
              <a:ext cx="840506" cy="33090"/>
            </a:xfrm>
            <a:custGeom>
              <a:avLst/>
              <a:gdLst/>
              <a:ahLst/>
              <a:cxnLst/>
              <a:rect l="0" t="0" r="0" b="0"/>
              <a:pathLst>
                <a:path>
                  <a:moveTo>
                    <a:pt x="0" y="16545"/>
                  </a:moveTo>
                  <a:lnTo>
                    <a:pt x="840506" y="16545"/>
                  </a:lnTo>
                </a:path>
              </a:pathLst>
            </a:custGeom>
            <a:no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1" name="Straight Connector 16"/>
            <p:cNvSpPr/>
            <p:nvPr/>
          </p:nvSpPr>
          <p:spPr>
            <a:xfrm>
              <a:off x="5652992" y="732903"/>
              <a:ext cx="42025" cy="42025"/>
            </a:xfrm>
            <a:prstGeom prst="rect">
              <a:avLst/>
            </a:prstGeom>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6" name="Group 22"/>
          <p:cNvGrpSpPr/>
          <p:nvPr/>
        </p:nvGrpSpPr>
        <p:grpSpPr>
          <a:xfrm>
            <a:off x="6482193" y="1521359"/>
            <a:ext cx="2101267" cy="1050633"/>
            <a:chOff x="6094258" y="228599"/>
            <a:chExt cx="2101267" cy="1050633"/>
          </a:xfrm>
        </p:grpSpPr>
        <p:sp>
          <p:nvSpPr>
            <p:cNvPr id="48" name="Rounded Rectangle 47"/>
            <p:cNvSpPr/>
            <p:nvPr/>
          </p:nvSpPr>
          <p:spPr>
            <a:xfrm>
              <a:off x="6094258" y="2285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49" name="Rounded Rectangle 18"/>
            <p:cNvSpPr/>
            <p:nvPr/>
          </p:nvSpPr>
          <p:spPr>
            <a:xfrm>
              <a:off x="6125030" y="2593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Blobs</a:t>
              </a:r>
              <a:endParaRPr lang="en-US" sz="3600" dirty="0">
                <a:solidFill>
                  <a:srgbClr val="FFFFFF"/>
                </a:solidFill>
                <a:latin typeface="Calibri"/>
              </a:endParaRPr>
            </a:p>
          </p:txBody>
        </p:sp>
      </p:grpSp>
      <p:grpSp>
        <p:nvGrpSpPr>
          <p:cNvPr id="17" name="Group 23"/>
          <p:cNvGrpSpPr/>
          <p:nvPr/>
        </p:nvGrpSpPr>
        <p:grpSpPr>
          <a:xfrm>
            <a:off x="2627587" y="3780523"/>
            <a:ext cx="912832" cy="45641"/>
            <a:chOff x="2239652" y="2712295"/>
            <a:chExt cx="912832" cy="45641"/>
          </a:xfrm>
        </p:grpSpPr>
        <p:sp>
          <p:nvSpPr>
            <p:cNvPr id="46" name="Straight Connector 19"/>
            <p:cNvSpPr/>
            <p:nvPr/>
          </p:nvSpPr>
          <p:spPr>
            <a:xfrm>
              <a:off x="2239652" y="2718571"/>
              <a:ext cx="912832" cy="33090"/>
            </a:xfrm>
            <a:custGeom>
              <a:avLst/>
              <a:gdLst/>
              <a:ahLst/>
              <a:cxnLst/>
              <a:rect l="0" t="0" r="0" b="0"/>
              <a:pathLst>
                <a:path>
                  <a:moveTo>
                    <a:pt x="0" y="16545"/>
                  </a:moveTo>
                  <a:lnTo>
                    <a:pt x="912832" y="16545"/>
                  </a:lnTo>
                </a:path>
              </a:pathLst>
            </a:custGeom>
            <a:no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7" name="Straight Connector 20"/>
            <p:cNvSpPr/>
            <p:nvPr/>
          </p:nvSpPr>
          <p:spPr>
            <a:xfrm>
              <a:off x="2673247" y="2712295"/>
              <a:ext cx="45641" cy="45641"/>
            </a:xfrm>
            <a:prstGeom prst="rect">
              <a:avLst/>
            </a:prstGeom>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8" name="Group 24"/>
          <p:cNvGrpSpPr/>
          <p:nvPr/>
        </p:nvGrpSpPr>
        <p:grpSpPr>
          <a:xfrm>
            <a:off x="3540419" y="3292359"/>
            <a:ext cx="2101267" cy="1050633"/>
            <a:chOff x="3152484" y="2209799"/>
            <a:chExt cx="2101267" cy="1050633"/>
          </a:xfrm>
        </p:grpSpPr>
        <p:sp>
          <p:nvSpPr>
            <p:cNvPr id="44" name="Rounded Rectangle 43"/>
            <p:cNvSpPr/>
            <p:nvPr/>
          </p:nvSpPr>
          <p:spPr>
            <a:xfrm>
              <a:off x="3152484" y="22097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45" name="Rounded Rectangle 22"/>
            <p:cNvSpPr/>
            <p:nvPr/>
          </p:nvSpPr>
          <p:spPr>
            <a:xfrm>
              <a:off x="3183256" y="22405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fontAlgn="base">
                <a:lnSpc>
                  <a:spcPct val="90000"/>
                </a:lnSpc>
                <a:spcBef>
                  <a:spcPct val="0"/>
                </a:spcBef>
                <a:spcAft>
                  <a:spcPct val="0"/>
                </a:spcAft>
              </a:pPr>
              <a:r>
                <a:rPr lang="en-US" sz="3600" dirty="0" smtClean="0">
                  <a:solidFill>
                    <a:srgbClr val="FFFFFF"/>
                  </a:solidFill>
                  <a:latin typeface="Calibri"/>
                </a:rPr>
                <a:t>Table</a:t>
              </a:r>
            </a:p>
          </p:txBody>
        </p:sp>
      </p:grpSp>
      <p:grpSp>
        <p:nvGrpSpPr>
          <p:cNvPr id="19" name="Group 25"/>
          <p:cNvGrpSpPr/>
          <p:nvPr/>
        </p:nvGrpSpPr>
        <p:grpSpPr>
          <a:xfrm>
            <a:off x="5641686" y="3796663"/>
            <a:ext cx="840506" cy="42025"/>
            <a:chOff x="5253751" y="2714104"/>
            <a:chExt cx="840506" cy="42025"/>
          </a:xfrm>
        </p:grpSpPr>
        <p:sp>
          <p:nvSpPr>
            <p:cNvPr id="42" name="Straight Connector 23"/>
            <p:cNvSpPr/>
            <p:nvPr/>
          </p:nvSpPr>
          <p:spPr>
            <a:xfrm>
              <a:off x="5253751" y="2718571"/>
              <a:ext cx="840506" cy="33090"/>
            </a:xfrm>
            <a:custGeom>
              <a:avLst/>
              <a:gdLst/>
              <a:ahLst/>
              <a:cxnLst/>
              <a:rect l="0" t="0" r="0" b="0"/>
              <a:pathLst>
                <a:path>
                  <a:moveTo>
                    <a:pt x="0" y="16545"/>
                  </a:moveTo>
                  <a:lnTo>
                    <a:pt x="840506" y="16545"/>
                  </a:lnTo>
                </a:path>
              </a:pathLst>
            </a:custGeom>
            <a:no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3" name="Straight Connector 24"/>
            <p:cNvSpPr/>
            <p:nvPr/>
          </p:nvSpPr>
          <p:spPr>
            <a:xfrm>
              <a:off x="5652992" y="2714104"/>
              <a:ext cx="42025" cy="42025"/>
            </a:xfrm>
            <a:prstGeom prst="rect">
              <a:avLst/>
            </a:prstGeom>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0" name="Group 26"/>
          <p:cNvGrpSpPr/>
          <p:nvPr/>
        </p:nvGrpSpPr>
        <p:grpSpPr>
          <a:xfrm>
            <a:off x="6482193" y="3292359"/>
            <a:ext cx="2101267" cy="1050633"/>
            <a:chOff x="6094258" y="2209799"/>
            <a:chExt cx="2101267" cy="1050633"/>
          </a:xfrm>
        </p:grpSpPr>
        <p:sp>
          <p:nvSpPr>
            <p:cNvPr id="40" name="Rounded Rectangle 39"/>
            <p:cNvSpPr/>
            <p:nvPr/>
          </p:nvSpPr>
          <p:spPr>
            <a:xfrm>
              <a:off x="6094258" y="2209799"/>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41" name="Rounded Rectangle 26"/>
            <p:cNvSpPr/>
            <p:nvPr/>
          </p:nvSpPr>
          <p:spPr>
            <a:xfrm>
              <a:off x="6125030" y="2240571"/>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Entities</a:t>
              </a:r>
            </a:p>
          </p:txBody>
        </p:sp>
      </p:grpSp>
      <p:grpSp>
        <p:nvGrpSpPr>
          <p:cNvPr id="21" name="Group 27"/>
          <p:cNvGrpSpPr/>
          <p:nvPr/>
        </p:nvGrpSpPr>
        <p:grpSpPr>
          <a:xfrm>
            <a:off x="2780209" y="3677414"/>
            <a:ext cx="277120" cy="1863010"/>
            <a:chOff x="2626311" y="2972369"/>
            <a:chExt cx="162035" cy="2039300"/>
          </a:xfrm>
        </p:grpSpPr>
        <p:sp>
          <p:nvSpPr>
            <p:cNvPr id="38" name="Straight Connector 27"/>
            <p:cNvSpPr/>
            <p:nvPr/>
          </p:nvSpPr>
          <p:spPr>
            <a:xfrm rot="3915019" flipV="1">
              <a:off x="1755330" y="3978653"/>
              <a:ext cx="2039300" cy="26732"/>
            </a:xfrm>
            <a:custGeom>
              <a:avLst/>
              <a:gdLst/>
              <a:ahLst/>
              <a:cxnLst/>
              <a:rect l="0" t="0" r="0" b="0"/>
              <a:pathLst>
                <a:path>
                  <a:moveTo>
                    <a:pt x="0" y="16545"/>
                  </a:moveTo>
                  <a:lnTo>
                    <a:pt x="2097679" y="16545"/>
                  </a:lnTo>
                </a:path>
              </a:pathLst>
            </a:custGeom>
            <a:no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9" name="Straight Connector 28"/>
            <p:cNvSpPr/>
            <p:nvPr/>
          </p:nvSpPr>
          <p:spPr>
            <a:xfrm rot="3915019">
              <a:off x="2626311" y="3635173"/>
              <a:ext cx="104883" cy="104883"/>
            </a:xfrm>
            <a:prstGeom prst="rect">
              <a:avLst/>
            </a:prstGeom>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p:txBody>
        </p:sp>
      </p:grpSp>
      <p:grpSp>
        <p:nvGrpSpPr>
          <p:cNvPr id="22" name="Group 28"/>
          <p:cNvGrpSpPr/>
          <p:nvPr/>
        </p:nvGrpSpPr>
        <p:grpSpPr>
          <a:xfrm>
            <a:off x="3505790" y="5029198"/>
            <a:ext cx="2101267" cy="1050633"/>
            <a:chOff x="3117855" y="4114798"/>
            <a:chExt cx="2101267" cy="1050633"/>
          </a:xfrm>
        </p:grpSpPr>
        <p:sp>
          <p:nvSpPr>
            <p:cNvPr id="36" name="Rounded Rectangle 35"/>
            <p:cNvSpPr/>
            <p:nvPr/>
          </p:nvSpPr>
          <p:spPr>
            <a:xfrm>
              <a:off x="3117855" y="4114798"/>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7" name="Rounded Rectangle 30"/>
            <p:cNvSpPr/>
            <p:nvPr/>
          </p:nvSpPr>
          <p:spPr>
            <a:xfrm>
              <a:off x="3148627" y="4145570"/>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Queue</a:t>
              </a:r>
            </a:p>
          </p:txBody>
        </p:sp>
      </p:grpSp>
      <p:grpSp>
        <p:nvGrpSpPr>
          <p:cNvPr id="23" name="Group 29"/>
          <p:cNvGrpSpPr/>
          <p:nvPr/>
        </p:nvGrpSpPr>
        <p:grpSpPr>
          <a:xfrm>
            <a:off x="5607057" y="5532636"/>
            <a:ext cx="875135" cy="43756"/>
            <a:chOff x="5219122" y="4618236"/>
            <a:chExt cx="875135" cy="43756"/>
          </a:xfrm>
        </p:grpSpPr>
        <p:sp>
          <p:nvSpPr>
            <p:cNvPr id="34" name="Straight Connector 31"/>
            <p:cNvSpPr/>
            <p:nvPr/>
          </p:nvSpPr>
          <p:spPr>
            <a:xfrm>
              <a:off x="5219122" y="4623569"/>
              <a:ext cx="875135" cy="33090"/>
            </a:xfrm>
            <a:custGeom>
              <a:avLst/>
              <a:gdLst/>
              <a:ahLst/>
              <a:cxnLst/>
              <a:rect l="0" t="0" r="0" b="0"/>
              <a:pathLst>
                <a:path>
                  <a:moveTo>
                    <a:pt x="0" y="16545"/>
                  </a:moveTo>
                  <a:lnTo>
                    <a:pt x="875135" y="16545"/>
                  </a:lnTo>
                </a:path>
              </a:pathLst>
            </a:custGeom>
            <a:no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5" name="Straight Connector 32"/>
            <p:cNvSpPr/>
            <p:nvPr/>
          </p:nvSpPr>
          <p:spPr>
            <a:xfrm>
              <a:off x="5634812" y="4618236"/>
              <a:ext cx="43756" cy="43756"/>
            </a:xfrm>
            <a:prstGeom prst="rect">
              <a:avLst/>
            </a:prstGeom>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4" name="Group 30"/>
          <p:cNvGrpSpPr/>
          <p:nvPr/>
        </p:nvGrpSpPr>
        <p:grpSpPr>
          <a:xfrm>
            <a:off x="6482193" y="5029198"/>
            <a:ext cx="2101267" cy="1050633"/>
            <a:chOff x="6094258" y="4114798"/>
            <a:chExt cx="2101267" cy="1050633"/>
          </a:xfrm>
        </p:grpSpPr>
        <p:sp>
          <p:nvSpPr>
            <p:cNvPr id="32" name="Rounded Rectangle 31"/>
            <p:cNvSpPr/>
            <p:nvPr/>
          </p:nvSpPr>
          <p:spPr>
            <a:xfrm>
              <a:off x="6094258" y="4114798"/>
              <a:ext cx="2101267" cy="1050633"/>
            </a:xfrm>
            <a:prstGeom prst="roundRect">
              <a:avLst>
                <a:gd name="adj" fmla="val 1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sp>
        <p:sp>
          <p:nvSpPr>
            <p:cNvPr id="33" name="Rounded Rectangle 34"/>
            <p:cNvSpPr/>
            <p:nvPr/>
          </p:nvSpPr>
          <p:spPr>
            <a:xfrm>
              <a:off x="6125030" y="4145570"/>
              <a:ext cx="2039723" cy="98908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3600" dirty="0" smtClean="0">
                  <a:solidFill>
                    <a:srgbClr val="FFFFFF"/>
                  </a:solidFill>
                  <a:latin typeface="Calibri"/>
                </a:rPr>
                <a:t>Messages</a:t>
              </a:r>
            </a:p>
          </p:txBody>
        </p:sp>
      </p:grpSp>
      <p:sp>
        <p:nvSpPr>
          <p:cNvPr id="2" name="Title 1"/>
          <p:cNvSpPr>
            <a:spLocks noGrp="1"/>
          </p:cNvSpPr>
          <p:nvPr>
            <p:ph type="title"/>
          </p:nvPr>
        </p:nvSpPr>
        <p:spPr>
          <a:xfrm>
            <a:off x="304800" y="152400"/>
            <a:ext cx="8610600" cy="1107996"/>
          </a:xfrm>
        </p:spPr>
        <p:txBody>
          <a:bodyPr/>
          <a:lstStyle/>
          <a:p>
            <a:r>
              <a:rPr smtClean="0"/>
              <a:t>Windows Azure Storage</a:t>
            </a:r>
            <a:r>
              <a:rPr lang="fr-FR" dirty="0" smtClean="0"/>
              <a:t> </a:t>
            </a:r>
            <a:r>
              <a:rPr lang="fr-FR" dirty="0" err="1" smtClean="0"/>
              <a:t>URLs</a:t>
            </a:r>
            <a:endParaRPr lang="en-US" dirty="0"/>
          </a:p>
        </p:txBody>
      </p:sp>
      <p:sp>
        <p:nvSpPr>
          <p:cNvPr id="10" name="Rounded Rectangle 9"/>
          <p:cNvSpPr/>
          <p:nvPr/>
        </p:nvSpPr>
        <p:spPr bwMode="auto">
          <a:xfrm>
            <a:off x="3352800" y="2505610"/>
            <a:ext cx="5327650" cy="457200"/>
          </a:xfrm>
          <a:prstGeom prst="roundRect">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latin typeface="Calibri"/>
              </a:rPr>
              <a:t>http://&lt;account&gt;.</a:t>
            </a:r>
            <a:r>
              <a:rPr lang="en-US" b="1" dirty="0" smtClean="0">
                <a:solidFill>
                  <a:srgbClr val="FFFFFF"/>
                </a:solidFill>
                <a:latin typeface="Calibri"/>
              </a:rPr>
              <a:t>blob</a:t>
            </a:r>
            <a:r>
              <a:rPr lang="en-US" dirty="0" smtClean="0">
                <a:solidFill>
                  <a:srgbClr val="FFFFFF"/>
                </a:solidFill>
                <a:latin typeface="Calibri"/>
              </a:rPr>
              <a:t>.core.windows.net/&lt;container&gt;</a:t>
            </a:r>
          </a:p>
        </p:txBody>
      </p:sp>
      <p:sp>
        <p:nvSpPr>
          <p:cNvPr id="11" name="Rounded Rectangle 10"/>
          <p:cNvSpPr/>
          <p:nvPr/>
        </p:nvSpPr>
        <p:spPr bwMode="auto">
          <a:xfrm>
            <a:off x="3352800" y="4282960"/>
            <a:ext cx="5327650" cy="457200"/>
          </a:xfrm>
          <a:prstGeom prst="roundRect">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latin typeface="Calibri"/>
              </a:rPr>
              <a:t>http://&lt;account&gt;.</a:t>
            </a:r>
            <a:r>
              <a:rPr lang="en-US" b="1" dirty="0" smtClean="0">
                <a:solidFill>
                  <a:srgbClr val="FFFFFF"/>
                </a:solidFill>
                <a:latin typeface="Calibri"/>
              </a:rPr>
              <a:t>table</a:t>
            </a:r>
            <a:r>
              <a:rPr lang="en-US" dirty="0" smtClean="0">
                <a:solidFill>
                  <a:srgbClr val="FFFFFF"/>
                </a:solidFill>
                <a:latin typeface="Calibri"/>
              </a:rPr>
              <a:t>.core.windows.net/&lt;table&gt;</a:t>
            </a:r>
          </a:p>
        </p:txBody>
      </p:sp>
      <p:sp>
        <p:nvSpPr>
          <p:cNvPr id="12" name="Rounded Rectangle 11"/>
          <p:cNvSpPr/>
          <p:nvPr/>
        </p:nvSpPr>
        <p:spPr bwMode="auto">
          <a:xfrm>
            <a:off x="3352800" y="6019800"/>
            <a:ext cx="5327650" cy="457200"/>
          </a:xfrm>
          <a:prstGeom prst="roundRect">
            <a:avLst/>
          </a:prstGeom>
          <a:gradFill>
            <a:gsLst>
              <a:gs pos="0">
                <a:srgbClr val="756005"/>
              </a:gs>
              <a:gs pos="55000">
                <a:srgbClr val="8D7005"/>
              </a:gs>
              <a:gs pos="100000">
                <a:srgbClr val="AA7F06"/>
              </a:gs>
            </a:gsLst>
          </a:gradFill>
          <a:ln>
            <a:solidFill>
              <a:srgbClr val="977515"/>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latin typeface="Calibri"/>
              </a:rPr>
              <a:t>http://&lt;account&gt;.</a:t>
            </a:r>
            <a:r>
              <a:rPr lang="en-US" b="1" dirty="0" smtClean="0">
                <a:solidFill>
                  <a:srgbClr val="FFFFFF"/>
                </a:solidFill>
                <a:latin typeface="Calibri"/>
              </a:rPr>
              <a:t>queue</a:t>
            </a:r>
            <a:r>
              <a:rPr lang="en-US" dirty="0" smtClean="0">
                <a:solidFill>
                  <a:srgbClr val="FFFFFF"/>
                </a:solidFill>
                <a:latin typeface="Calibri"/>
              </a:rPr>
              <a:t>.core.windows.net/&lt;queue&gt;</a:t>
            </a:r>
          </a:p>
        </p:txBody>
      </p:sp>
      <p:sp>
        <p:nvSpPr>
          <p:cNvPr id="13" name="Donut 12"/>
          <p:cNvSpPr/>
          <p:nvPr/>
        </p:nvSpPr>
        <p:spPr bwMode="auto">
          <a:xfrm>
            <a:off x="5005550" y="2505610"/>
            <a:ext cx="762000" cy="457200"/>
          </a:xfrm>
          <a:prstGeom prst="donut">
            <a:avLst>
              <a:gd name="adj" fmla="val 9669"/>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4" name="Donut 13"/>
          <p:cNvSpPr/>
          <p:nvPr/>
        </p:nvSpPr>
        <p:spPr bwMode="auto">
          <a:xfrm>
            <a:off x="5215750" y="4282960"/>
            <a:ext cx="762000" cy="457200"/>
          </a:xfrm>
          <a:prstGeom prst="donut">
            <a:avLst>
              <a:gd name="adj" fmla="val 9669"/>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
        <p:nvSpPr>
          <p:cNvPr id="15" name="Donut 14"/>
          <p:cNvSpPr/>
          <p:nvPr/>
        </p:nvSpPr>
        <p:spPr bwMode="auto">
          <a:xfrm>
            <a:off x="5165830" y="6019800"/>
            <a:ext cx="762000" cy="457200"/>
          </a:xfrm>
          <a:prstGeom prst="donut">
            <a:avLst>
              <a:gd name="adj" fmla="val 9669"/>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Windows Azure Storage Account</a:t>
            </a:r>
            <a:endParaRPr lang="fr-FR" dirty="0"/>
          </a:p>
        </p:txBody>
      </p:sp>
      <p:sp>
        <p:nvSpPr>
          <p:cNvPr id="4" name="Content Placeholder 2"/>
          <p:cNvSpPr>
            <a:spLocks noGrp="1"/>
          </p:cNvSpPr>
          <p:nvPr>
            <p:ph idx="1"/>
          </p:nvPr>
        </p:nvSpPr>
        <p:spPr>
          <a:xfrm>
            <a:off x="730044" y="1412874"/>
            <a:ext cx="8026606" cy="3311526"/>
          </a:xfrm>
        </p:spPr>
        <p:txBody>
          <a:bodyPr>
            <a:noAutofit/>
          </a:bodyPr>
          <a:lstStyle/>
          <a:p>
            <a:pPr marL="461963" indent="-461963"/>
            <a:r>
              <a:rPr lang="en-US" dirty="0" smtClean="0"/>
              <a:t>User creates a globally </a:t>
            </a:r>
            <a:br>
              <a:rPr lang="en-US" dirty="0" smtClean="0"/>
            </a:br>
            <a:r>
              <a:rPr lang="en-US" dirty="0" smtClean="0"/>
              <a:t>unique storage account name</a:t>
            </a:r>
          </a:p>
          <a:p>
            <a:pPr marL="862013" lvl="1" indent="-400050"/>
            <a:r>
              <a:rPr lang="en-US" dirty="0" smtClean="0"/>
              <a:t>Receive a 256 bit secret </a:t>
            </a:r>
            <a:br>
              <a:rPr lang="en-US" dirty="0" smtClean="0"/>
            </a:br>
            <a:r>
              <a:rPr lang="en-US" dirty="0" smtClean="0"/>
              <a:t>key when creating account</a:t>
            </a:r>
          </a:p>
          <a:p>
            <a:pPr marL="461963" indent="-461963"/>
            <a:r>
              <a:rPr lang="en-US" dirty="0" smtClean="0"/>
              <a:t>Provides security for accessing the store</a:t>
            </a:r>
          </a:p>
          <a:p>
            <a:pPr marL="862013" lvl="1" indent="-400050"/>
            <a:r>
              <a:rPr lang="en-US" dirty="0" smtClean="0"/>
              <a:t>Use secret key to create a </a:t>
            </a:r>
            <a:br>
              <a:rPr lang="en-US" dirty="0" smtClean="0"/>
            </a:br>
            <a:r>
              <a:rPr lang="en-US" dirty="0" smtClean="0"/>
              <a:t>HMAC SHA256 signature for each request</a:t>
            </a:r>
          </a:p>
          <a:p>
            <a:pPr marL="862013" lvl="1" indent="-400050"/>
            <a:r>
              <a:rPr lang="en-US" dirty="0" smtClean="0"/>
              <a:t>Use signature to authenticate request at server</a:t>
            </a:r>
          </a:p>
          <a:p>
            <a:endParaRPr lang="en-US" dirty="0" smtClean="0"/>
          </a:p>
        </p:txBody>
      </p:sp>
      <p:grpSp>
        <p:nvGrpSpPr>
          <p:cNvPr id="5" name="Group 14"/>
          <p:cNvGrpSpPr/>
          <p:nvPr/>
        </p:nvGrpSpPr>
        <p:grpSpPr>
          <a:xfrm>
            <a:off x="1752600" y="4876800"/>
            <a:ext cx="5943600" cy="1676400"/>
            <a:chOff x="1295400" y="1143000"/>
            <a:chExt cx="5943600" cy="1676400"/>
          </a:xfrm>
        </p:grpSpPr>
        <p:cxnSp>
          <p:nvCxnSpPr>
            <p:cNvPr id="6" name="Straight Connector 11"/>
            <p:cNvCxnSpPr>
              <a:stCxn id="9" idx="3"/>
              <a:endCxn id="10" idx="0"/>
            </p:cNvCxnSpPr>
            <p:nvPr/>
          </p:nvCxnSpPr>
          <p:spPr>
            <a:xfrm rot="5400000">
              <a:off x="2571354" y="1236731"/>
              <a:ext cx="687715" cy="141082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13"/>
            <p:cNvCxnSpPr>
              <a:stCxn id="9" idx="4"/>
              <a:endCxn id="11" idx="0"/>
            </p:cNvCxnSpPr>
            <p:nvPr/>
          </p:nvCxnSpPr>
          <p:spPr>
            <a:xfrm rot="5400000">
              <a:off x="3962400" y="1981200"/>
              <a:ext cx="60960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15"/>
            <p:cNvCxnSpPr>
              <a:stCxn id="9" idx="5"/>
              <a:endCxn id="12" idx="0"/>
            </p:cNvCxnSpPr>
            <p:nvPr/>
          </p:nvCxnSpPr>
          <p:spPr>
            <a:xfrm rot="16200000" flipH="1">
              <a:off x="5275332" y="1236731"/>
              <a:ext cx="687715" cy="141082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Oval 6"/>
            <p:cNvSpPr/>
            <p:nvPr/>
          </p:nvSpPr>
          <p:spPr>
            <a:xfrm>
              <a:off x="3352800" y="1143000"/>
              <a:ext cx="1828800" cy="5334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Account</a:t>
              </a:r>
              <a:endParaRPr lang="en-US" sz="2300" dirty="0">
                <a:solidFill>
                  <a:srgbClr val="FFFFFF"/>
                </a:solidFill>
                <a:latin typeface="Calibri"/>
              </a:endParaRPr>
            </a:p>
          </p:txBody>
        </p:sp>
        <p:sp>
          <p:nvSpPr>
            <p:cNvPr id="10" name="Oval 7"/>
            <p:cNvSpPr/>
            <p:nvPr/>
          </p:nvSpPr>
          <p:spPr>
            <a:xfrm>
              <a:off x="1295400" y="2286000"/>
              <a:ext cx="1828800" cy="5334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Blob</a:t>
              </a:r>
              <a:endParaRPr lang="en-US" sz="2300" dirty="0">
                <a:solidFill>
                  <a:srgbClr val="FFFFFF"/>
                </a:solidFill>
                <a:latin typeface="Calibri"/>
              </a:endParaRPr>
            </a:p>
          </p:txBody>
        </p:sp>
        <p:sp>
          <p:nvSpPr>
            <p:cNvPr id="11" name="Oval 8"/>
            <p:cNvSpPr/>
            <p:nvPr/>
          </p:nvSpPr>
          <p:spPr>
            <a:xfrm>
              <a:off x="3352800" y="2286000"/>
              <a:ext cx="1828800" cy="5334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Table</a:t>
              </a:r>
              <a:endParaRPr lang="en-US" sz="2300" dirty="0">
                <a:solidFill>
                  <a:srgbClr val="FFFFFF"/>
                </a:solidFill>
                <a:latin typeface="Calibri"/>
              </a:endParaRPr>
            </a:p>
          </p:txBody>
        </p:sp>
        <p:sp>
          <p:nvSpPr>
            <p:cNvPr id="12" name="Oval 9"/>
            <p:cNvSpPr/>
            <p:nvPr/>
          </p:nvSpPr>
          <p:spPr>
            <a:xfrm>
              <a:off x="5410200" y="2286000"/>
              <a:ext cx="1828800" cy="5334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latin typeface="Calibri"/>
                </a:rPr>
                <a:t>Queue</a:t>
              </a:r>
              <a:endParaRPr lang="en-US" sz="2300" dirty="0">
                <a:solidFill>
                  <a:srgbClr val="FFFFFF"/>
                </a:solidFill>
                <a:latin typeface="Calibri"/>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Windows Azure Storage : blobs</a:t>
            </a:r>
            <a:endParaRPr lang="fr-FR" dirty="0"/>
          </a:p>
        </p:txBody>
      </p:sp>
      <p:sp>
        <p:nvSpPr>
          <p:cNvPr id="4" name="Content Placeholder 2"/>
          <p:cNvSpPr>
            <a:spLocks noGrp="1"/>
          </p:cNvSpPr>
          <p:nvPr>
            <p:ph idx="1"/>
          </p:nvPr>
        </p:nvSpPr>
        <p:spPr>
          <a:xfrm>
            <a:off x="539750" y="1181100"/>
            <a:ext cx="8048625" cy="4945063"/>
          </a:xfrm>
        </p:spPr>
        <p:txBody>
          <a:bodyPr/>
          <a:lstStyle/>
          <a:p>
            <a:r>
              <a:rPr lang="en-US" sz="2800" dirty="0" smtClean="0"/>
              <a:t>Store large objects  (up to 50 GB each)</a:t>
            </a:r>
          </a:p>
          <a:p>
            <a:r>
              <a:rPr lang="en-US" sz="2800" dirty="0" smtClean="0"/>
              <a:t>Standard REST PUT/GET Interface</a:t>
            </a:r>
          </a:p>
          <a:p>
            <a:pPr>
              <a:buNone/>
            </a:pPr>
            <a:r>
              <a:rPr lang="en-US" sz="2000" dirty="0" smtClean="0"/>
              <a:t>	</a:t>
            </a:r>
            <a:r>
              <a:rPr lang="en-US" sz="2000" u="sng" dirty="0" smtClean="0"/>
              <a:t>http://&lt;Account&gt;.</a:t>
            </a:r>
            <a:r>
              <a:rPr lang="en-US" sz="2000" u="sng" dirty="0" smtClean="0">
                <a:solidFill>
                  <a:schemeClr val="accent3"/>
                </a:solidFill>
              </a:rPr>
              <a:t>blob</a:t>
            </a:r>
            <a:r>
              <a:rPr lang="en-US" sz="2000" u="sng" dirty="0" smtClean="0"/>
              <a:t>.core.windows.net/&lt;Container&gt;/&lt;BlobName&gt;</a:t>
            </a:r>
          </a:p>
          <a:p>
            <a:pPr lvl="1"/>
            <a:r>
              <a:rPr lang="en-US" sz="2400" dirty="0" err="1" smtClean="0">
                <a:solidFill>
                  <a:schemeClr val="accent3"/>
                </a:solidFill>
              </a:rPr>
              <a:t>PutBlob</a:t>
            </a:r>
            <a:endParaRPr lang="en-US" sz="2400" dirty="0" smtClean="0">
              <a:solidFill>
                <a:schemeClr val="accent3"/>
              </a:solidFill>
            </a:endParaRPr>
          </a:p>
          <a:p>
            <a:pPr lvl="2"/>
            <a:r>
              <a:rPr lang="en-US" sz="2000" dirty="0" smtClean="0"/>
              <a:t>Inserts a new blob or overwrites the existing blob</a:t>
            </a:r>
          </a:p>
          <a:p>
            <a:pPr lvl="2"/>
            <a:r>
              <a:rPr lang="en-US" sz="2000" dirty="0" smtClean="0"/>
              <a:t>Support for Continuation on Upload</a:t>
            </a:r>
          </a:p>
          <a:p>
            <a:pPr lvl="1"/>
            <a:r>
              <a:rPr lang="en-US" sz="2400" dirty="0" err="1" smtClean="0">
                <a:solidFill>
                  <a:schemeClr val="accent3"/>
                </a:solidFill>
              </a:rPr>
              <a:t>GetBlob</a:t>
            </a:r>
            <a:endParaRPr lang="en-US" sz="2400" dirty="0" smtClean="0">
              <a:solidFill>
                <a:schemeClr val="accent3"/>
              </a:solidFill>
            </a:endParaRPr>
          </a:p>
          <a:p>
            <a:pPr lvl="2"/>
            <a:r>
              <a:rPr lang="en-US" sz="2000" dirty="0" smtClean="0"/>
              <a:t>Get whole blob or by starting offset, length</a:t>
            </a:r>
          </a:p>
          <a:p>
            <a:pPr lvl="1"/>
            <a:r>
              <a:rPr lang="en-US" sz="2400" dirty="0" err="1" smtClean="0">
                <a:solidFill>
                  <a:schemeClr val="accent3"/>
                </a:solidFill>
              </a:rPr>
              <a:t>DeleteBlob</a:t>
            </a:r>
            <a:endParaRPr lang="en-US" sz="2000" dirty="0" smtClean="0"/>
          </a:p>
          <a:p>
            <a:pPr marL="400050" indent="-400050"/>
            <a:r>
              <a:rPr lang="en-US" sz="2800" dirty="0" smtClean="0"/>
              <a:t>Associate Metadata with Blob</a:t>
            </a:r>
          </a:p>
          <a:p>
            <a:pPr lvl="1"/>
            <a:r>
              <a:rPr lang="en-US" sz="2400" dirty="0" smtClean="0"/>
              <a:t>Metadata is &lt;name, value&gt; pairs</a:t>
            </a:r>
          </a:p>
          <a:p>
            <a:pPr lvl="1"/>
            <a:r>
              <a:rPr lang="en-US" sz="2400" dirty="0" smtClean="0"/>
              <a:t>Up to 8KB per blob</a:t>
            </a:r>
          </a:p>
          <a:p>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Ed2007-Developer">
  <a:themeElements>
    <a:clrScheme name="Custom 5">
      <a:dk1>
        <a:srgbClr val="000000"/>
      </a:dk1>
      <a:lt1>
        <a:srgbClr val="FFFFFF"/>
      </a:lt1>
      <a:dk2>
        <a:srgbClr val="666666"/>
      </a:dk2>
      <a:lt2>
        <a:srgbClr val="CCCCCC"/>
      </a:lt2>
      <a:accent1>
        <a:srgbClr val="F37720"/>
      </a:accent1>
      <a:accent2>
        <a:srgbClr val="0076BF"/>
      </a:accent2>
      <a:accent3>
        <a:srgbClr val="66CC33"/>
      </a:accent3>
      <a:accent4>
        <a:srgbClr val="FFCC00"/>
      </a:accent4>
      <a:accent5>
        <a:srgbClr val="EE3424"/>
      </a:accent5>
      <a:accent6>
        <a:srgbClr val="FFFFFF"/>
      </a:accent6>
      <a:hlink>
        <a:srgbClr val="F37720"/>
      </a:hlink>
      <a:folHlink>
        <a:srgbClr val="F37720"/>
      </a:folHlink>
    </a:clrScheme>
    <a:fontScheme name="Custom 8">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9F9F8"/>
        </a:lt1>
        <a:dk2>
          <a:srgbClr val="F37736"/>
        </a:dk2>
        <a:lt2>
          <a:srgbClr val="DDDDDD"/>
        </a:lt2>
        <a:accent1>
          <a:srgbClr val="FEC214"/>
        </a:accent1>
        <a:accent2>
          <a:srgbClr val="A2C83A"/>
        </a:accent2>
        <a:accent3>
          <a:srgbClr val="FBFBFB"/>
        </a:accent3>
        <a:accent4>
          <a:srgbClr val="000000"/>
        </a:accent4>
        <a:accent5>
          <a:srgbClr val="FEDDAA"/>
        </a:accent5>
        <a:accent6>
          <a:srgbClr val="92B534"/>
        </a:accent6>
        <a:hlink>
          <a:srgbClr val="519CD5"/>
        </a:hlink>
        <a:folHlink>
          <a:srgbClr val="A299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A_ Business_Process_Conference_2007">
  <a:themeElements>
    <a:clrScheme name="Custom 2">
      <a:dk1>
        <a:srgbClr val="000000"/>
      </a:dk1>
      <a:lt1>
        <a:srgbClr val="FFFFFF"/>
      </a:lt1>
      <a:dk2>
        <a:srgbClr val="77A6DF"/>
      </a:dk2>
      <a:lt2>
        <a:srgbClr val="FFFFFF"/>
      </a:lt2>
      <a:accent1>
        <a:srgbClr val="83DDFD"/>
      </a:accent1>
      <a:accent2>
        <a:srgbClr val="3058CA"/>
      </a:accent2>
      <a:accent3>
        <a:srgbClr val="BDD0EC"/>
      </a:accent3>
      <a:accent4>
        <a:srgbClr val="58BC1C"/>
      </a:accent4>
      <a:accent5>
        <a:srgbClr val="CDE6FE"/>
      </a:accent5>
      <a:accent6>
        <a:srgbClr val="DADADA"/>
      </a:accent6>
      <a:hlink>
        <a:srgbClr val="F3EB4F"/>
      </a:hlink>
      <a:folHlink>
        <a:srgbClr val="CD6125"/>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PDC 2008 BREAKOUT template 4-3_GRAY_FINAL">
  <a:themeElements>
    <a:clrScheme name="PDC 2008">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fontScheme name="Century Schoolbook - Calibri">
      <a:majorFont>
        <a:latin typeface="Century Schoolbook"/>
        <a:ea typeface=""/>
        <a:cs typeface=""/>
      </a:majorFont>
      <a:minorFont>
        <a:latin typeface="Calibr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defRPr>
        </a:defPPr>
      </a:lstStyle>
      <a:style>
        <a:lnRef idx="1">
          <a:schemeClr val="accent2"/>
        </a:lnRef>
        <a:fillRef idx="3">
          <a:schemeClr val="accent2"/>
        </a:fillRef>
        <a:effectRef idx="2">
          <a:schemeClr val="accent2"/>
        </a:effectRef>
        <a:fontRef idx="minor">
          <a:schemeClr val="lt1"/>
        </a:fontRef>
      </a:style>
    </a:spDef>
  </a:objectDefaults>
  <a:extraClrSchemeLst/>
</a:theme>
</file>

<file path=ppt/theme/theme4.xml><?xml version="1.0" encoding="utf-8"?>
<a:theme xmlns:a="http://schemas.openxmlformats.org/drawingml/2006/main" name="1_PDC 2008 BREAKOUT template 4-3_GRAY_FINAL">
  <a:themeElements>
    <a:clrScheme name="PDC 2008">
      <a:dk1>
        <a:srgbClr val="000000"/>
      </a:dk1>
      <a:lt1>
        <a:srgbClr val="FFFFFF"/>
      </a:lt1>
      <a:dk2>
        <a:srgbClr val="6A2433"/>
      </a:dk2>
      <a:lt2>
        <a:srgbClr val="D7AEE4"/>
      </a:lt2>
      <a:accent1>
        <a:srgbClr val="C41665"/>
      </a:accent1>
      <a:accent2>
        <a:srgbClr val="1F6691"/>
      </a:accent2>
      <a:accent3>
        <a:srgbClr val="FFD72F"/>
      </a:accent3>
      <a:accent4>
        <a:srgbClr val="5BB5F3"/>
      </a:accent4>
      <a:accent5>
        <a:srgbClr val="9D9839"/>
      </a:accent5>
      <a:accent6>
        <a:srgbClr val="B45082"/>
      </a:accent6>
      <a:hlink>
        <a:srgbClr val="F3F074"/>
      </a:hlink>
      <a:folHlink>
        <a:srgbClr val="F3F074"/>
      </a:folHlink>
    </a:clrScheme>
    <a:fontScheme name="Century Schoolbook - Calibri">
      <a:majorFont>
        <a:latin typeface="Century Schoolbook"/>
        <a:ea typeface=""/>
        <a:cs typeface=""/>
      </a:majorFont>
      <a:minorFont>
        <a:latin typeface="Calibr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defRPr>
        </a:defPPr>
      </a:lstStyle>
      <a:style>
        <a:lnRef idx="1">
          <a:schemeClr val="accent2"/>
        </a:lnRef>
        <a:fillRef idx="3">
          <a:schemeClr val="accent2"/>
        </a:fillRef>
        <a:effectRef idx="2">
          <a:schemeClr val="accent2"/>
        </a:effectRef>
        <a:fontRef idx="minor">
          <a:schemeClr val="lt1"/>
        </a:fontRef>
      </a:style>
    </a:spDef>
    <a:lnDef>
      <a:spPr>
        <a:ln>
          <a:solidFill>
            <a:srgbClr val="FFFFFF"/>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3192</Words>
  <Application>Microsoft Office PowerPoint</Application>
  <PresentationFormat>On-screen Show (4:3)</PresentationFormat>
  <Paragraphs>1020</Paragraphs>
  <Slides>65</Slides>
  <Notes>65</Notes>
  <HiddenSlides>20</HiddenSlides>
  <MMClips>0</MMClips>
  <ScaleCrop>false</ScaleCrop>
  <HeadingPairs>
    <vt:vector size="4" baseType="variant">
      <vt:variant>
        <vt:lpstr>Theme</vt:lpstr>
      </vt:variant>
      <vt:variant>
        <vt:i4>4</vt:i4>
      </vt:variant>
      <vt:variant>
        <vt:lpstr>Slide Titles</vt:lpstr>
      </vt:variant>
      <vt:variant>
        <vt:i4>65</vt:i4>
      </vt:variant>
    </vt:vector>
  </HeadingPairs>
  <TitlesOfParts>
    <vt:vector size="69" baseType="lpstr">
      <vt:lpstr>TechEd2007-Developer</vt:lpstr>
      <vt:lpstr>SOA_ Business_Process_Conference_2007</vt:lpstr>
      <vt:lpstr>PDC 2008 BREAKOUT template 4-3_GRAY_FINAL</vt:lpstr>
      <vt:lpstr>1_PDC 2008 BREAKOUT template 4-3_GRAY_FINAL</vt:lpstr>
      <vt:lpstr>Data Patterns in Cloud Computing</vt:lpstr>
      <vt:lpstr>Data patterns in cloud computing</vt:lpstr>
      <vt:lpstr>Introduction</vt:lpstr>
      <vt:lpstr>Data is already “cloudy”</vt:lpstr>
      <vt:lpstr>Cloud storage, what options ?</vt:lpstr>
      <vt:lpstr>Slide 6</vt:lpstr>
      <vt:lpstr>Windows Azure Storage URLs</vt:lpstr>
      <vt:lpstr>Windows Azure Storage Account</vt:lpstr>
      <vt:lpstr>Windows Azure Storage : blobs</vt:lpstr>
      <vt:lpstr>Demo</vt:lpstr>
      <vt:lpstr>Blob Namespace</vt:lpstr>
      <vt:lpstr>Blob Enumeration – Delimiter</vt:lpstr>
      <vt:lpstr>Blob Enumeration – Prefix</vt:lpstr>
      <vt:lpstr>Blob Enumeration – MaxResults</vt:lpstr>
      <vt:lpstr>Blob Enumeration – Continuation</vt:lpstr>
      <vt:lpstr>Windows Azure Storage : tables</vt:lpstr>
      <vt:lpstr>Demo</vt:lpstr>
      <vt:lpstr>Tables</vt:lpstr>
      <vt:lpstr>Partition Example</vt:lpstr>
      <vt:lpstr>Property Types Supported</vt:lpstr>
      <vt:lpstr>Example Table Definition</vt:lpstr>
      <vt:lpstr>Create Customers Table</vt:lpstr>
      <vt:lpstr>Create And Insert Entity</vt:lpstr>
      <vt:lpstr>Query A Table</vt:lpstr>
      <vt:lpstr>Update And Delete Entity</vt:lpstr>
      <vt:lpstr>Azure storage principes </vt:lpstr>
      <vt:lpstr>Windows Azure Storage : Queues</vt:lpstr>
      <vt:lpstr>Demo </vt:lpstr>
      <vt:lpstr>Account, Queues And Messages</vt:lpstr>
      <vt:lpstr>Queue Programming API</vt:lpstr>
      <vt:lpstr>Dequeue And Delete Messages</vt:lpstr>
      <vt:lpstr>Dequeue And Delete Messages</vt:lpstr>
      <vt:lpstr>Summary Of Windows Azure Queues</vt:lpstr>
      <vt:lpstr>Sql Data Services</vt:lpstr>
      <vt:lpstr>Concepts</vt:lpstr>
      <vt:lpstr>SDS borrows a lot to Grid computing</vt:lpstr>
      <vt:lpstr>Failover principles</vt:lpstr>
      <vt:lpstr>Data Model And ACE Concepts</vt:lpstr>
      <vt:lpstr>Demo</vt:lpstr>
      <vt:lpstr>SDS Query language</vt:lpstr>
      <vt:lpstr>Demo</vt:lpstr>
      <vt:lpstr>SQL Services Futures Extending the SQL Data Platform to the cloud</vt:lpstr>
      <vt:lpstr>Azure Storage or SDS ?</vt:lpstr>
      <vt:lpstr>Hosting data locally</vt:lpstr>
      <vt:lpstr>Protocols for data on the edge</vt:lpstr>
      <vt:lpstr>ADO Data Services Semantics</vt:lpstr>
      <vt:lpstr>Demo</vt:lpstr>
      <vt:lpstr>URL Conventions</vt:lpstr>
      <vt:lpstr>ADO.Net Data Services Bridging Cloud and Enterprise</vt:lpstr>
      <vt:lpstr>Ado.Net DS on the cloud ?</vt:lpstr>
      <vt:lpstr>The need for sync</vt:lpstr>
      <vt:lpstr>What’s in the Synchronization FW ? </vt:lpstr>
      <vt:lpstr>Demo : using Sync Framework</vt:lpstr>
      <vt:lpstr>Using Microsoft Sync Framework How synchronization happens</vt:lpstr>
      <vt:lpstr>Application Model</vt:lpstr>
      <vt:lpstr>Towards A Business Data Hub ? </vt:lpstr>
      <vt:lpstr>Desktop Database Sharing</vt:lpstr>
      <vt:lpstr>Data Consolidation</vt:lpstr>
      <vt:lpstr>Edge To Cloud Services</vt:lpstr>
      <vt:lpstr>Slide 60</vt:lpstr>
      <vt:lpstr>Slide 61</vt:lpstr>
      <vt:lpstr>Links</vt:lpstr>
      <vt:lpstr>Links / 2</vt:lpstr>
      <vt:lpstr>Links cloud</vt:lpstr>
      <vt:lpstr>Anchorage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2008-12-03T16:04:02Z</dcterms:created>
  <dcterms:modified xsi:type="dcterms:W3CDTF">2008-12-03T16:04:13Z</dcterms:modified>
</cp:coreProperties>
</file>