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9" r:id="rId4"/>
    <p:sldId id="290" r:id="rId5"/>
    <p:sldId id="262" r:id="rId6"/>
    <p:sldId id="264" r:id="rId7"/>
    <p:sldId id="268" r:id="rId8"/>
    <p:sldId id="279" r:id="rId9"/>
    <p:sldId id="259" r:id="rId10"/>
    <p:sldId id="286" r:id="rId11"/>
    <p:sldId id="271" r:id="rId12"/>
    <p:sldId id="261" r:id="rId13"/>
    <p:sldId id="272" r:id="rId14"/>
    <p:sldId id="275" r:id="rId15"/>
    <p:sldId id="276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967" autoAdjust="0"/>
    <p:restoredTop sz="61753" autoAdjust="0"/>
  </p:normalViewPr>
  <p:slideViewPr>
    <p:cSldViewPr>
      <p:cViewPr varScale="1">
        <p:scale>
          <a:sx n="52" d="100"/>
          <a:sy n="52" d="100"/>
        </p:scale>
        <p:origin x="-590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36D5B-E4BB-4912-A28A-87BA3EAF54D1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86015-816B-4251-B61C-7C52A81651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6015-816B-4251-B61C-7C52A81651E8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6015-816B-4251-B61C-7C52A81651E8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3F64D-BB20-4723-B6E2-93096090B4C9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3F64D-BB20-4723-B6E2-93096090B4C9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6015-816B-4251-B61C-7C52A81651E8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6015-816B-4251-B61C-7C52A81651E8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6015-816B-4251-B61C-7C52A81651E8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86015-816B-4251-B61C-7C52A81651E8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-power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-pow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2B36A-4CB1-4CBA-B096-0E8888F120B4}" type="datetimeFigureOut">
              <a:rPr lang="es-ES" smtClean="0"/>
              <a:pPr/>
              <a:t>24/11/2008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soft.com/biztalk/en/us/accelerator-hl7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Caso de Éxito: HL7 en la automatización de procesos del Hospital MAZ</a:t>
            </a:r>
            <a:endParaRPr lang="es-ES" b="1" dirty="0"/>
          </a:p>
        </p:txBody>
      </p:sp>
      <p:sp>
        <p:nvSpPr>
          <p:cNvPr id="4" name="Rectangle 3"/>
          <p:cNvSpPr/>
          <p:nvPr/>
        </p:nvSpPr>
        <p:spPr>
          <a:xfrm>
            <a:off x="1500166" y="4357694"/>
            <a:ext cx="6072230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Circuito inicial a automatizar</a:t>
            </a:r>
            <a:endParaRPr lang="es-ES" dirty="0"/>
          </a:p>
        </p:txBody>
      </p:sp>
      <p:pic>
        <p:nvPicPr>
          <p:cNvPr id="5" name="Picture 34" descr="D:\My Pictures\Cliparts\SQ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2285992"/>
            <a:ext cx="626662" cy="92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4"/>
          <p:cNvGrpSpPr/>
          <p:nvPr/>
        </p:nvGrpSpPr>
        <p:grpSpPr>
          <a:xfrm>
            <a:off x="5143504" y="4714884"/>
            <a:ext cx="747129" cy="1412878"/>
            <a:chOff x="4572000" y="4286256"/>
            <a:chExt cx="1049339" cy="1984381"/>
          </a:xfrm>
        </p:grpSpPr>
        <p:pic>
          <p:nvPicPr>
            <p:cNvPr id="9" name="Picture 34" descr="D:\My Pictures\Cliparts\SQL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572000" y="5000636"/>
              <a:ext cx="771525" cy="1141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4" descr="D:\My Pictures\Cliparts\SQL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572000" y="4286256"/>
              <a:ext cx="771525" cy="1141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3" descr="D:\My Pictures\Cliparts\Server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857752" y="5143512"/>
              <a:ext cx="763587" cy="112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3" descr="D:\My Pictures\Cliparts\Server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857752" y="4429132"/>
              <a:ext cx="763587" cy="112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34" descr="D:\My Pictures\Cliparts\SQ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2976" y="3857628"/>
            <a:ext cx="626662" cy="92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4" descr="D:\My Pictures\Cliparts\SQ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1571612"/>
            <a:ext cx="626662" cy="92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4" descr="D:\My Pictures\Cliparts\SQ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86644" y="1573208"/>
            <a:ext cx="626662" cy="92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user business man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001024" y="4572008"/>
            <a:ext cx="480632" cy="63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Elbow Connector 21"/>
          <p:cNvCxnSpPr>
            <a:endCxn id="18" idx="0"/>
          </p:cNvCxnSpPr>
          <p:nvPr/>
        </p:nvCxnSpPr>
        <p:spPr>
          <a:xfrm flipV="1">
            <a:off x="1285852" y="1573208"/>
            <a:ext cx="6314123" cy="855660"/>
          </a:xfrm>
          <a:prstGeom prst="bentConnector4">
            <a:avLst>
              <a:gd name="adj1" fmla="val -210"/>
              <a:gd name="adj2" fmla="val 126716"/>
            </a:avLst>
          </a:prstGeom>
          <a:ln w="44450">
            <a:solidFill>
              <a:schemeClr val="accent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5" idx="0"/>
            <a:endCxn id="17" idx="1"/>
          </p:cNvCxnSpPr>
          <p:nvPr/>
        </p:nvCxnSpPr>
        <p:spPr>
          <a:xfrm rot="5400000" flipH="1" flipV="1">
            <a:off x="3174490" y="388417"/>
            <a:ext cx="250831" cy="3544321"/>
          </a:xfrm>
          <a:prstGeom prst="bentConnector2">
            <a:avLst/>
          </a:prstGeom>
          <a:ln w="44450">
            <a:solidFill>
              <a:schemeClr val="accent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hape 31"/>
          <p:cNvCxnSpPr/>
          <p:nvPr/>
        </p:nvCxnSpPr>
        <p:spPr>
          <a:xfrm flipV="1">
            <a:off x="1857356" y="2357430"/>
            <a:ext cx="3214710" cy="142876"/>
          </a:xfrm>
          <a:prstGeom prst="bentConnector3">
            <a:avLst>
              <a:gd name="adj1" fmla="val -479"/>
            </a:avLst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stCxn id="5" idx="3"/>
          </p:cNvCxnSpPr>
          <p:nvPr/>
        </p:nvCxnSpPr>
        <p:spPr>
          <a:xfrm flipV="1">
            <a:off x="1841076" y="2500306"/>
            <a:ext cx="5659882" cy="249235"/>
          </a:xfrm>
          <a:prstGeom prst="bentConnector3">
            <a:avLst>
              <a:gd name="adj1" fmla="val 100061"/>
            </a:avLst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hape 35"/>
          <p:cNvCxnSpPr>
            <a:endCxn id="13" idx="0"/>
          </p:cNvCxnSpPr>
          <p:nvPr/>
        </p:nvCxnSpPr>
        <p:spPr>
          <a:xfrm>
            <a:off x="1785918" y="3071810"/>
            <a:ext cx="3832878" cy="1744802"/>
          </a:xfrm>
          <a:prstGeom prst="bentConnector2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hape 49"/>
          <p:cNvCxnSpPr>
            <a:endCxn id="17" idx="2"/>
          </p:cNvCxnSpPr>
          <p:nvPr/>
        </p:nvCxnSpPr>
        <p:spPr>
          <a:xfrm flipV="1">
            <a:off x="1643042" y="2498710"/>
            <a:ext cx="3742355" cy="1430356"/>
          </a:xfrm>
          <a:prstGeom prst="bentConnector2">
            <a:avLst/>
          </a:prstGeom>
          <a:ln w="444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hape 49"/>
          <p:cNvCxnSpPr/>
          <p:nvPr/>
        </p:nvCxnSpPr>
        <p:spPr>
          <a:xfrm flipV="1">
            <a:off x="1785918" y="2428868"/>
            <a:ext cx="6010754" cy="1820871"/>
          </a:xfrm>
          <a:prstGeom prst="bentConnector3">
            <a:avLst>
              <a:gd name="adj1" fmla="val 99924"/>
            </a:avLst>
          </a:prstGeom>
          <a:ln w="444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hape 49"/>
          <p:cNvCxnSpPr/>
          <p:nvPr/>
        </p:nvCxnSpPr>
        <p:spPr>
          <a:xfrm>
            <a:off x="1714480" y="4572008"/>
            <a:ext cx="3786214" cy="214314"/>
          </a:xfrm>
          <a:prstGeom prst="bentConnector3">
            <a:avLst>
              <a:gd name="adj1" fmla="val 100003"/>
            </a:avLst>
          </a:prstGeom>
          <a:ln w="444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hape 49"/>
          <p:cNvCxnSpPr>
            <a:endCxn id="11" idx="1"/>
          </p:cNvCxnSpPr>
          <p:nvPr/>
        </p:nvCxnSpPr>
        <p:spPr>
          <a:xfrm>
            <a:off x="1714482" y="4786322"/>
            <a:ext cx="3429022" cy="334905"/>
          </a:xfrm>
          <a:prstGeom prst="bentConnector3">
            <a:avLst>
              <a:gd name="adj1" fmla="val -704"/>
            </a:avLst>
          </a:prstGeom>
          <a:ln w="444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endCxn id="9" idx="1"/>
          </p:cNvCxnSpPr>
          <p:nvPr/>
        </p:nvCxnSpPr>
        <p:spPr>
          <a:xfrm>
            <a:off x="1142978" y="4643448"/>
            <a:ext cx="4000526" cy="986417"/>
          </a:xfrm>
          <a:prstGeom prst="bentConnector3">
            <a:avLst>
              <a:gd name="adj1" fmla="val -1186"/>
            </a:avLst>
          </a:prstGeom>
          <a:ln w="44450">
            <a:solidFill>
              <a:schemeClr val="accent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hape 31"/>
          <p:cNvCxnSpPr/>
          <p:nvPr/>
        </p:nvCxnSpPr>
        <p:spPr>
          <a:xfrm>
            <a:off x="5857884" y="5429264"/>
            <a:ext cx="2643206" cy="1588"/>
          </a:xfrm>
          <a:prstGeom prst="bentConnector3">
            <a:avLst>
              <a:gd name="adj1" fmla="val 50000"/>
            </a:avLst>
          </a:prstGeom>
          <a:ln w="444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28662" y="321468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HOSPITAL</a:t>
            </a:r>
            <a:endParaRPr lang="es-E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57224" y="478632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ALMACÉN</a:t>
            </a:r>
            <a:endParaRPr lang="es-E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643570" y="1714488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PYXIS</a:t>
            </a:r>
          </a:p>
          <a:p>
            <a:r>
              <a:rPr lang="es-ES" b="1" dirty="0" smtClean="0"/>
              <a:t>Quirófano</a:t>
            </a:r>
            <a:endParaRPr lang="es-E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072066" y="606006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KARDEX</a:t>
            </a:r>
            <a:endParaRPr lang="es-E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858148" y="1714488"/>
            <a:ext cx="928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PYXIS UCI</a:t>
            </a:r>
            <a:endParaRPr lang="es-E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214546" y="478632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92D050"/>
                </a:solidFill>
              </a:rPr>
              <a:t>Peticiones de Consumidor</a:t>
            </a:r>
            <a:endParaRPr lang="es-ES" b="1" dirty="0">
              <a:solidFill>
                <a:srgbClr val="92D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57422" y="364331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Maestro de Artículos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43570" y="392906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Maestro de Artículos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57422" y="427411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Maestro de Artículos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29256" y="242886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Censo de Pacientes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28860" y="277391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Censo de Pacientes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28860" y="207167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Censo de Pacientes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14414" y="528638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6"/>
                </a:solidFill>
              </a:rPr>
              <a:t>Movimientos de Salida a Consumidor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00166" y="150017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6"/>
                </a:solidFill>
              </a:rPr>
              <a:t>Movimientos de Salida a Consumidor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00760" y="513137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Prescripciones Manuales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Problema</a:t>
            </a:r>
            <a:endParaRPr lang="es-E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Control manual de los medicamentos y del stock del almacén</a:t>
            </a:r>
          </a:p>
          <a:p>
            <a:r>
              <a:rPr lang="es-ES" dirty="0" smtClean="0"/>
              <a:t>Pérdida de medicamentos</a:t>
            </a:r>
          </a:p>
          <a:p>
            <a:r>
              <a:rPr lang="es-ES" dirty="0" smtClean="0"/>
              <a:t>Falta de seguimiento de los historiales de los pacientes</a:t>
            </a:r>
          </a:p>
          <a:p>
            <a:r>
              <a:rPr lang="es-ES" dirty="0" smtClean="0"/>
              <a:t>El hospital no entiende HL7.</a:t>
            </a:r>
          </a:p>
          <a:p>
            <a:r>
              <a:rPr lang="es-ES" dirty="0" smtClean="0"/>
              <a:t>Necesidad de integrarse con los dispensadores que se comunican con HL7.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Solución</a:t>
            </a:r>
            <a:endParaRPr lang="es-E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BizTalk integra los armarios con el sistema del hospital. </a:t>
            </a:r>
          </a:p>
          <a:p>
            <a:r>
              <a:rPr lang="es-ES" dirty="0" smtClean="0"/>
              <a:t>El Acelerador transforma los mensajes HL7 del armario a los mensajes que entiende el hospital y viceversa. </a:t>
            </a:r>
          </a:p>
          <a:p>
            <a:r>
              <a:rPr lang="es-ES" dirty="0" smtClean="0"/>
              <a:t>Integra el sistema del hospital con los armarios robotizados.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lang="es-ES" b="1" dirty="0" smtClean="0"/>
              <a:t>Arquitectura de la solución</a:t>
            </a:r>
            <a:endParaRPr lang="es-ES" b="1" dirty="0"/>
          </a:p>
        </p:txBody>
      </p:sp>
      <p:pic>
        <p:nvPicPr>
          <p:cNvPr id="4" name="Picture 3" descr="ArquitecturaSolució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1690704"/>
            <a:ext cx="7077075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/>
          </a:bodyPr>
          <a:lstStyle/>
          <a:p>
            <a:endParaRPr lang="es-ES" b="1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118966" y="571480"/>
          <a:ext cx="8810752" cy="5929354"/>
        </p:xfrm>
        <a:graphic>
          <a:graphicData uri="http://schemas.openxmlformats.org/presentationml/2006/ole">
            <p:oleObj spid="_x0000_s4097" r:id="rId3" imgW="9367880" imgH="630126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rmAutofit/>
          </a:bodyPr>
          <a:lstStyle/>
          <a:p>
            <a:endParaRPr lang="es-ES" b="1" dirty="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26356" y="662928"/>
          <a:ext cx="9117676" cy="5980782"/>
        </p:xfrm>
        <a:graphic>
          <a:graphicData uri="http://schemas.openxmlformats.org/presentationml/2006/ole">
            <p:oleObj spid="_x0000_s45057" r:id="rId3" imgW="9744968" imgH="639810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1490" y="7858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Ámbitos de aplicación de BizTalk y del Acelerador HL7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>
            <a:normAutofit/>
          </a:bodyPr>
          <a:lstStyle/>
          <a:p>
            <a:r>
              <a:rPr lang="es-ES" dirty="0" smtClean="0"/>
              <a:t>Control de dosis y asignaciones de medicamentos a pacientes</a:t>
            </a:r>
          </a:p>
          <a:p>
            <a:r>
              <a:rPr lang="es-ES" dirty="0" smtClean="0"/>
              <a:t>Solicitud de medicamentos desde los armarios robotizados</a:t>
            </a:r>
          </a:p>
          <a:p>
            <a:r>
              <a:rPr lang="es-ES" dirty="0" smtClean="0"/>
              <a:t>“Pérdidas” de medicamentos</a:t>
            </a:r>
          </a:p>
          <a:p>
            <a:r>
              <a:rPr lang="es-ES" dirty="0" smtClean="0"/>
              <a:t>Descentralización de los historiales médicos</a:t>
            </a:r>
          </a:p>
          <a:p>
            <a:endParaRPr lang="es-ES" dirty="0" smtClean="0"/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3800" b="1" dirty="0" smtClean="0"/>
              <a:t>Escenario no integrado con BizTalk y HL7</a:t>
            </a:r>
            <a:endParaRPr lang="es-ES" sz="3800" b="1" dirty="0"/>
          </a:p>
        </p:txBody>
      </p:sp>
      <p:grpSp>
        <p:nvGrpSpPr>
          <p:cNvPr id="3" name="Group 30"/>
          <p:cNvGrpSpPr/>
          <p:nvPr/>
        </p:nvGrpSpPr>
        <p:grpSpPr>
          <a:xfrm>
            <a:off x="5929322" y="3214686"/>
            <a:ext cx="2357454" cy="2220463"/>
            <a:chOff x="5929322" y="3198666"/>
            <a:chExt cx="2357454" cy="2220463"/>
          </a:xfrm>
        </p:grpSpPr>
        <p:pic>
          <p:nvPicPr>
            <p:cNvPr id="16" name="Picture 9" descr="enterprise blu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6429388" y="3412980"/>
              <a:ext cx="1143008" cy="2006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5929322" y="3198666"/>
              <a:ext cx="235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Hospital Quirúrgico</a:t>
              </a:r>
              <a:endParaRPr lang="es-ES" dirty="0"/>
            </a:p>
          </p:txBody>
        </p:sp>
        <p:pic>
          <p:nvPicPr>
            <p:cNvPr id="32" name="Picture 31" descr="Cirujano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8016" y="4500570"/>
              <a:ext cx="647700" cy="819150"/>
            </a:xfrm>
            <a:prstGeom prst="rect">
              <a:avLst/>
            </a:prstGeom>
          </p:spPr>
        </p:pic>
      </p:grpSp>
      <p:grpSp>
        <p:nvGrpSpPr>
          <p:cNvPr id="4" name="Group 26"/>
          <p:cNvGrpSpPr/>
          <p:nvPr/>
        </p:nvGrpSpPr>
        <p:grpSpPr>
          <a:xfrm>
            <a:off x="3500430" y="1500174"/>
            <a:ext cx="1928826" cy="1974308"/>
            <a:chOff x="2928926" y="1492786"/>
            <a:chExt cx="1928826" cy="1974308"/>
          </a:xfrm>
        </p:grpSpPr>
        <p:pic>
          <p:nvPicPr>
            <p:cNvPr id="20" name="Picture 19" descr="Home_2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43240" y="1928802"/>
              <a:ext cx="1362076" cy="1362076"/>
            </a:xfrm>
            <a:prstGeom prst="rect">
              <a:avLst/>
            </a:prstGeom>
          </p:spPr>
        </p:pic>
        <p:pic>
          <p:nvPicPr>
            <p:cNvPr id="21" name="Picture 20" descr="Add.pn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3143240" y="1857364"/>
              <a:ext cx="647696" cy="64769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928926" y="1492786"/>
              <a:ext cx="1928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Centro de Salud</a:t>
              </a:r>
              <a:endParaRPr lang="es-ES" dirty="0"/>
            </a:p>
          </p:txBody>
        </p:sp>
        <p:pic>
          <p:nvPicPr>
            <p:cNvPr id="33" name="Picture 32" descr="Untitled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43306" y="2571744"/>
              <a:ext cx="733425" cy="895350"/>
            </a:xfrm>
            <a:prstGeom prst="rect">
              <a:avLst/>
            </a:prstGeom>
          </p:spPr>
        </p:pic>
      </p:grpSp>
      <p:grpSp>
        <p:nvGrpSpPr>
          <p:cNvPr id="5" name="Group 27"/>
          <p:cNvGrpSpPr/>
          <p:nvPr/>
        </p:nvGrpSpPr>
        <p:grpSpPr>
          <a:xfrm>
            <a:off x="357158" y="2280107"/>
            <a:ext cx="2214578" cy="2577653"/>
            <a:chOff x="428596" y="2571744"/>
            <a:chExt cx="2214578" cy="2577653"/>
          </a:xfrm>
        </p:grpSpPr>
        <p:sp>
          <p:nvSpPr>
            <p:cNvPr id="10" name="TextBox 9"/>
            <p:cNvSpPr txBox="1"/>
            <p:nvPr/>
          </p:nvSpPr>
          <p:spPr>
            <a:xfrm>
              <a:off x="1071538" y="2571744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Hospital</a:t>
              </a:r>
              <a:endParaRPr lang="es-ES" dirty="0"/>
            </a:p>
          </p:txBody>
        </p:sp>
        <p:grpSp>
          <p:nvGrpSpPr>
            <p:cNvPr id="6" name="Group 25"/>
            <p:cNvGrpSpPr/>
            <p:nvPr/>
          </p:nvGrpSpPr>
          <p:grpSpPr>
            <a:xfrm>
              <a:off x="428596" y="2857496"/>
              <a:ext cx="2214578" cy="2291901"/>
              <a:chOff x="428596" y="2857496"/>
              <a:chExt cx="2214578" cy="2291901"/>
            </a:xfrm>
          </p:grpSpPr>
          <p:pic>
            <p:nvPicPr>
              <p:cNvPr id="8" name="Picture 9" descr="enterprise blu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28596" y="2857496"/>
                <a:ext cx="1143008" cy="2006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9" descr="enterprise blu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85786" y="3143248"/>
                <a:ext cx="1143008" cy="2006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9" descr="enterprise blu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00166" y="2857496"/>
                <a:ext cx="1143008" cy="2006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35" descr="Medico.gi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85852" y="4006388"/>
                <a:ext cx="831506" cy="928695"/>
              </a:xfrm>
              <a:prstGeom prst="rect">
                <a:avLst/>
              </a:prstGeom>
            </p:spPr>
          </p:pic>
        </p:grpSp>
      </p:grpSp>
      <p:pic>
        <p:nvPicPr>
          <p:cNvPr id="7" name="Picture 6" descr="usr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072462" y="1651963"/>
            <a:ext cx="571504" cy="82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Historial1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8794" y="4143380"/>
            <a:ext cx="571500" cy="1200150"/>
          </a:xfrm>
          <a:prstGeom prst="rect">
            <a:avLst/>
          </a:prstGeom>
        </p:spPr>
      </p:pic>
      <p:pic>
        <p:nvPicPr>
          <p:cNvPr id="35" name="Picture 34" descr="Historial2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16" y="5000636"/>
            <a:ext cx="571500" cy="1200150"/>
          </a:xfrm>
          <a:prstGeom prst="rect">
            <a:avLst/>
          </a:prstGeom>
        </p:spPr>
      </p:pic>
      <p:pic>
        <p:nvPicPr>
          <p:cNvPr id="24" name="Picture 10" descr="D:\My Pictures\Cliparts\Template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714876" y="3071810"/>
            <a:ext cx="54927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Ambulancia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1142976" y="4500570"/>
            <a:ext cx="1114425" cy="666750"/>
          </a:xfrm>
          <a:prstGeom prst="rect">
            <a:avLst/>
          </a:prstGeom>
        </p:spPr>
      </p:pic>
      <p:pic>
        <p:nvPicPr>
          <p:cNvPr id="26" name="Picture 6" descr="usr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357950" y="4605547"/>
            <a:ext cx="521940" cy="75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556 L -0.34618 0.15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18 0.15241 L -0.67691 0.320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3.82054E-6 L 0.53558 0.08371 " pathEditMode="relative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data-server-128x1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4786322"/>
            <a:ext cx="12192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/>
          </a:bodyPr>
          <a:lstStyle/>
          <a:p>
            <a:r>
              <a:rPr lang="es-ES" sz="3800" b="1" dirty="0" smtClean="0"/>
              <a:t>Escenario integrado con BizTalk y HL7</a:t>
            </a:r>
            <a:endParaRPr lang="es-ES" sz="3800" b="1" dirty="0"/>
          </a:p>
        </p:txBody>
      </p:sp>
      <p:grpSp>
        <p:nvGrpSpPr>
          <p:cNvPr id="3" name="Group 30"/>
          <p:cNvGrpSpPr/>
          <p:nvPr/>
        </p:nvGrpSpPr>
        <p:grpSpPr>
          <a:xfrm>
            <a:off x="6215074" y="3280239"/>
            <a:ext cx="2357454" cy="2220463"/>
            <a:chOff x="5929322" y="3198666"/>
            <a:chExt cx="2357454" cy="2220463"/>
          </a:xfrm>
        </p:grpSpPr>
        <p:pic>
          <p:nvPicPr>
            <p:cNvPr id="16" name="Picture 9" descr="enterprise blu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6429388" y="3412980"/>
              <a:ext cx="1143008" cy="2006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5929322" y="3198666"/>
              <a:ext cx="235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Hospital Quirúrgico</a:t>
              </a:r>
              <a:endParaRPr lang="es-ES" dirty="0"/>
            </a:p>
          </p:txBody>
        </p:sp>
        <p:pic>
          <p:nvPicPr>
            <p:cNvPr id="32" name="Picture 31" descr="Cirujano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16" y="4500570"/>
              <a:ext cx="647700" cy="819150"/>
            </a:xfrm>
            <a:prstGeom prst="rect">
              <a:avLst/>
            </a:prstGeom>
          </p:spPr>
        </p:pic>
      </p:grpSp>
      <p:grpSp>
        <p:nvGrpSpPr>
          <p:cNvPr id="4" name="Group 26"/>
          <p:cNvGrpSpPr/>
          <p:nvPr/>
        </p:nvGrpSpPr>
        <p:grpSpPr>
          <a:xfrm>
            <a:off x="3500430" y="1500174"/>
            <a:ext cx="1928826" cy="1974308"/>
            <a:chOff x="2928926" y="1492786"/>
            <a:chExt cx="1928826" cy="1974308"/>
          </a:xfrm>
        </p:grpSpPr>
        <p:pic>
          <p:nvPicPr>
            <p:cNvPr id="20" name="Picture 19" descr="Home_2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43240" y="1928802"/>
              <a:ext cx="1362076" cy="1362076"/>
            </a:xfrm>
            <a:prstGeom prst="rect">
              <a:avLst/>
            </a:prstGeom>
          </p:spPr>
        </p:pic>
        <p:pic>
          <p:nvPicPr>
            <p:cNvPr id="21" name="Picture 20" descr="Add.png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3143240" y="1857364"/>
              <a:ext cx="647696" cy="64769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928926" y="1492786"/>
              <a:ext cx="1928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Centro de Salud</a:t>
              </a:r>
              <a:endParaRPr lang="es-ES" dirty="0"/>
            </a:p>
          </p:txBody>
        </p:sp>
        <p:pic>
          <p:nvPicPr>
            <p:cNvPr id="33" name="Picture 32" descr="Untitled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43306" y="2571744"/>
              <a:ext cx="733425" cy="895350"/>
            </a:xfrm>
            <a:prstGeom prst="rect">
              <a:avLst/>
            </a:prstGeom>
          </p:spPr>
        </p:pic>
      </p:grpSp>
      <p:grpSp>
        <p:nvGrpSpPr>
          <p:cNvPr id="5" name="Group 25"/>
          <p:cNvGrpSpPr/>
          <p:nvPr/>
        </p:nvGrpSpPr>
        <p:grpSpPr>
          <a:xfrm>
            <a:off x="357158" y="2565859"/>
            <a:ext cx="2214578" cy="2291901"/>
            <a:chOff x="428596" y="2857496"/>
            <a:chExt cx="2214578" cy="2291901"/>
          </a:xfrm>
        </p:grpSpPr>
        <p:pic>
          <p:nvPicPr>
            <p:cNvPr id="8" name="Picture 9" descr="enterprise blu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8596" y="2857496"/>
              <a:ext cx="1143008" cy="2006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9" descr="enterprise blu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5786" y="3143248"/>
              <a:ext cx="1143008" cy="2006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9" descr="enterprise blu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00166" y="2857496"/>
              <a:ext cx="1143008" cy="2006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 descr="Medico.gi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14414" y="4006388"/>
              <a:ext cx="831506" cy="928695"/>
            </a:xfrm>
            <a:prstGeom prst="rect">
              <a:avLst/>
            </a:prstGeom>
          </p:spPr>
        </p:pic>
      </p:grpSp>
      <p:pic>
        <p:nvPicPr>
          <p:cNvPr id="7" name="Picture 6" descr="usr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8072462" y="1651963"/>
            <a:ext cx="571504" cy="82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" descr="D:\My Pictures\Cliparts\Template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714876" y="4429132"/>
            <a:ext cx="54927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3714744" y="607220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BizTalk Server y HL7</a:t>
            </a:r>
            <a:endParaRPr lang="es-ES" dirty="0"/>
          </a:p>
        </p:txBody>
      </p:sp>
      <p:sp>
        <p:nvSpPr>
          <p:cNvPr id="24" name="TextBox 23"/>
          <p:cNvSpPr txBox="1"/>
          <p:nvPr/>
        </p:nvSpPr>
        <p:spPr>
          <a:xfrm>
            <a:off x="1000100" y="2280107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Hospital</a:t>
            </a:r>
            <a:endParaRPr lang="es-ES" dirty="0"/>
          </a:p>
        </p:txBody>
      </p:sp>
      <p:pic>
        <p:nvPicPr>
          <p:cNvPr id="25" name="Picture 24" descr="Ambulancia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142976" y="4500570"/>
            <a:ext cx="1114425" cy="666750"/>
          </a:xfrm>
          <a:prstGeom prst="rect">
            <a:avLst/>
          </a:prstGeom>
        </p:spPr>
      </p:pic>
      <p:pic>
        <p:nvPicPr>
          <p:cNvPr id="26" name="Picture 6" descr="usr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621828" y="4676985"/>
            <a:ext cx="521940" cy="75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556 L -0.34618 0.15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7567E-6 L -2.22222E-6 -0.2772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26271 L 2.77778E-7 0.070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18 0.15241 L -0.67691 0.320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-0.04649 L -0.30851 -0.1098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851 -0.10985 L 0.00156 0.0624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3.82054E-6 L 0.53558 0.08371 " pathEditMode="relative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5204 L 0.26927 0.0520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5204 L 0.26927 0.05204 " pathEditMode="relative" rAng="0" ptsTypes="AA">
                                      <p:cBhvr>
                                        <p:cTn id="57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Estos problemas se solucionarían con un sistema integrado y automatizado</a:t>
            </a:r>
            <a:endParaRPr lang="es-E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Existen dos problemas que resolver dentro del entorno sanitario:</a:t>
            </a:r>
          </a:p>
          <a:p>
            <a:pPr lvl="1"/>
            <a:r>
              <a:rPr lang="es-ES" dirty="0" smtClean="0"/>
              <a:t>Comunicación</a:t>
            </a:r>
          </a:p>
          <a:p>
            <a:pPr lvl="1"/>
            <a:r>
              <a:rPr lang="es-ES" dirty="0" smtClean="0"/>
              <a:t>Integración</a:t>
            </a:r>
          </a:p>
          <a:p>
            <a:r>
              <a:rPr lang="es-ES" dirty="0" smtClean="0"/>
              <a:t>La comunicación la resuelve el estándar HL7</a:t>
            </a:r>
          </a:p>
          <a:p>
            <a:r>
              <a:rPr lang="es-ES" dirty="0" smtClean="0"/>
              <a:t>La integración la aporta BizTalk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¿Qué es HL7?</a:t>
            </a:r>
            <a:endParaRPr lang="es-E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s-ES" b="1" dirty="0" smtClean="0"/>
              <a:t>HL7 </a:t>
            </a:r>
            <a:endParaRPr lang="es-ES" b="1" dirty="0" smtClean="0">
              <a:sym typeface="Wingdings" pitchFamily="2" charset="2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s-ES" b="1" dirty="0" smtClean="0">
                <a:sym typeface="Wingdings" pitchFamily="2" charset="2"/>
              </a:rPr>
              <a:t>	</a:t>
            </a:r>
            <a:r>
              <a:rPr lang="es-ES" dirty="0" err="1" smtClean="0"/>
              <a:t>Health</a:t>
            </a:r>
            <a:r>
              <a:rPr lang="es-ES" dirty="0" smtClean="0"/>
              <a:t> </a:t>
            </a:r>
            <a:r>
              <a:rPr lang="es-ES" dirty="0" err="1" smtClean="0"/>
              <a:t>Level</a:t>
            </a:r>
            <a:r>
              <a:rPr lang="es-ES" dirty="0" smtClean="0"/>
              <a:t> 7 (HL7).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s-ES" dirty="0" smtClean="0"/>
              <a:t>	Protocolo de comunicaciones de sanidad.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s-ES" dirty="0" smtClean="0"/>
              <a:t>	</a:t>
            </a:r>
            <a:r>
              <a:rPr lang="es-ES" u="sng" dirty="0" smtClean="0">
                <a:hlinkClick r:id="rId2"/>
              </a:rPr>
              <a:t>http://www.hl7.org/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s-ES" u="sng" dirty="0" smtClean="0">
              <a:hlinkClick r:id="rId2"/>
            </a:endParaRPr>
          </a:p>
          <a:p>
            <a:r>
              <a:rPr lang="es-ES" b="1" dirty="0" err="1" smtClean="0"/>
              <a:t>Accelerator</a:t>
            </a:r>
            <a:r>
              <a:rPr lang="es-ES" b="1" dirty="0" smtClean="0"/>
              <a:t> BizTalk </a:t>
            </a:r>
            <a:r>
              <a:rPr lang="es-ES" b="1" dirty="0" err="1" smtClean="0"/>
              <a:t>for</a:t>
            </a:r>
            <a:r>
              <a:rPr lang="es-ES" b="1" dirty="0" smtClean="0"/>
              <a:t> HL7</a:t>
            </a:r>
            <a:r>
              <a:rPr lang="es-ES" dirty="0" smtClean="0"/>
              <a:t> </a:t>
            </a:r>
            <a:endParaRPr lang="es-ES" dirty="0" smtClean="0">
              <a:sym typeface="Wingdings" pitchFamily="2" charset="2"/>
            </a:endParaRPr>
          </a:p>
          <a:p>
            <a:pPr>
              <a:buNone/>
            </a:pPr>
            <a:r>
              <a:rPr lang="es-ES" dirty="0" smtClean="0">
                <a:sym typeface="Wingdings" pitchFamily="2" charset="2"/>
              </a:rPr>
              <a:t>	</a:t>
            </a:r>
            <a:r>
              <a:rPr lang="es-ES" dirty="0" smtClean="0"/>
              <a:t>Acelerador para proveedores de la rama de sanidad, transformando los mensajes HL7. </a:t>
            </a:r>
            <a:r>
              <a:rPr lang="es-ES" dirty="0" smtClean="0">
                <a:hlinkClick r:id="rId2"/>
              </a:rPr>
              <a:t>http://www.microsoft.com/biztalk/en/us/accelerator-hl7.aspx</a:t>
            </a:r>
            <a:r>
              <a:rPr lang="es-ES" dirty="0" smtClean="0"/>
              <a:t>  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Arquitectura de BizTalk con HL7</a:t>
            </a:r>
            <a:endParaRPr lang="es-E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3958" y="1214422"/>
            <a:ext cx="8092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643050"/>
            <a:ext cx="8096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9091" y="2428868"/>
            <a:ext cx="9429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7153" y="3643314"/>
            <a:ext cx="11334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00481" y="4071942"/>
            <a:ext cx="16287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0034" y="157161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Facturación</a:t>
            </a:r>
            <a:endParaRPr lang="es-ES" dirty="0"/>
          </a:p>
        </p:txBody>
      </p:sp>
      <p:sp>
        <p:nvSpPr>
          <p:cNvPr id="13" name="TextBox 12"/>
          <p:cNvSpPr txBox="1"/>
          <p:nvPr/>
        </p:nvSpPr>
        <p:spPr>
          <a:xfrm>
            <a:off x="571472" y="292893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Farmacia</a:t>
            </a:r>
            <a:endParaRPr lang="es-ES" dirty="0"/>
          </a:p>
        </p:txBody>
      </p:sp>
      <p:sp>
        <p:nvSpPr>
          <p:cNvPr id="14" name="TextBox 13"/>
          <p:cNvSpPr txBox="1"/>
          <p:nvPr/>
        </p:nvSpPr>
        <p:spPr>
          <a:xfrm>
            <a:off x="571472" y="405980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Radiología</a:t>
            </a:r>
            <a:endParaRPr lang="es-ES" dirty="0"/>
          </a:p>
        </p:txBody>
      </p:sp>
      <p:sp>
        <p:nvSpPr>
          <p:cNvPr id="15" name="TextBox 14"/>
          <p:cNvSpPr txBox="1"/>
          <p:nvPr/>
        </p:nvSpPr>
        <p:spPr>
          <a:xfrm>
            <a:off x="571472" y="5072074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Registro de Pacientes</a:t>
            </a:r>
            <a:endParaRPr lang="es-ES" dirty="0"/>
          </a:p>
        </p:txBody>
      </p:sp>
      <p:sp>
        <p:nvSpPr>
          <p:cNvPr id="16" name="TextBox 15"/>
          <p:cNvSpPr txBox="1"/>
          <p:nvPr/>
        </p:nvSpPr>
        <p:spPr>
          <a:xfrm>
            <a:off x="7286644" y="1643050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Referencias del Laboratorio</a:t>
            </a:r>
            <a:endParaRPr lang="es-ES" dirty="0"/>
          </a:p>
        </p:txBody>
      </p:sp>
      <p:sp>
        <p:nvSpPr>
          <p:cNvPr id="17" name="TextBox 16"/>
          <p:cNvSpPr txBox="1"/>
          <p:nvPr/>
        </p:nvSpPr>
        <p:spPr>
          <a:xfrm>
            <a:off x="7286644" y="2928934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Registros Clínicos</a:t>
            </a:r>
            <a:endParaRPr lang="es-ES" dirty="0"/>
          </a:p>
        </p:txBody>
      </p:sp>
      <p:sp>
        <p:nvSpPr>
          <p:cNvPr id="18" name="TextBox 17"/>
          <p:cNvSpPr txBox="1"/>
          <p:nvPr/>
        </p:nvSpPr>
        <p:spPr>
          <a:xfrm>
            <a:off x="7286644" y="407194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Consulta médica</a:t>
            </a:r>
            <a:endParaRPr lang="es-E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928926" y="1857364"/>
            <a:ext cx="928694" cy="571504"/>
          </a:xfrm>
          <a:prstGeom prst="straightConnector1">
            <a:avLst/>
          </a:prstGeom>
          <a:ln w="25400">
            <a:headEnd type="arrow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714612" y="2857496"/>
            <a:ext cx="928694" cy="357190"/>
          </a:xfrm>
          <a:prstGeom prst="straightConnector1">
            <a:avLst/>
          </a:prstGeom>
          <a:ln w="25400">
            <a:headEnd type="arrow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786050" y="4643446"/>
            <a:ext cx="857256" cy="571504"/>
          </a:xfrm>
          <a:prstGeom prst="straightConnector1">
            <a:avLst/>
          </a:prstGeom>
          <a:ln w="25400">
            <a:headEnd type="arrow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643174" y="3929066"/>
            <a:ext cx="928694" cy="285752"/>
          </a:xfrm>
          <a:prstGeom prst="straightConnector1">
            <a:avLst/>
          </a:prstGeom>
          <a:ln w="25400">
            <a:headEnd type="arrow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429256" y="4286256"/>
            <a:ext cx="857256" cy="500066"/>
          </a:xfrm>
          <a:prstGeom prst="straightConnector1">
            <a:avLst/>
          </a:prstGeom>
          <a:ln w="25400">
            <a:headEnd type="arrow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286380" y="2285992"/>
            <a:ext cx="857256" cy="571504"/>
          </a:xfrm>
          <a:prstGeom prst="straightConnector1">
            <a:avLst/>
          </a:prstGeom>
          <a:ln w="25400">
            <a:headEnd type="arrow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357818" y="3357562"/>
            <a:ext cx="928694" cy="285752"/>
          </a:xfrm>
          <a:prstGeom prst="straightConnector1">
            <a:avLst/>
          </a:prstGeom>
          <a:ln w="25400">
            <a:headEnd type="arrow"/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300954">
            <a:off x="2954882" y="267745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ADT</a:t>
            </a:r>
            <a:endParaRPr lang="es-ES" dirty="0"/>
          </a:p>
        </p:txBody>
      </p:sp>
      <p:sp>
        <p:nvSpPr>
          <p:cNvPr id="33" name="TextBox 32"/>
          <p:cNvSpPr txBox="1"/>
          <p:nvPr/>
        </p:nvSpPr>
        <p:spPr>
          <a:xfrm rot="1874580">
            <a:off x="3165518" y="177670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DFT</a:t>
            </a:r>
            <a:endParaRPr lang="es-ES" dirty="0"/>
          </a:p>
        </p:txBody>
      </p:sp>
      <p:sp>
        <p:nvSpPr>
          <p:cNvPr id="34" name="TextBox 33"/>
          <p:cNvSpPr txBox="1"/>
          <p:nvPr/>
        </p:nvSpPr>
        <p:spPr>
          <a:xfrm rot="19517589">
            <a:off x="2809540" y="462399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ADT</a:t>
            </a:r>
            <a:endParaRPr lang="es-ES" dirty="0"/>
          </a:p>
        </p:txBody>
      </p:sp>
      <p:sp>
        <p:nvSpPr>
          <p:cNvPr id="35" name="TextBox 34"/>
          <p:cNvSpPr txBox="1"/>
          <p:nvPr/>
        </p:nvSpPr>
        <p:spPr>
          <a:xfrm rot="20588372">
            <a:off x="2751083" y="3679256"/>
            <a:ext cx="79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ORM</a:t>
            </a:r>
            <a:endParaRPr lang="es-ES" dirty="0"/>
          </a:p>
        </p:txBody>
      </p:sp>
      <p:sp>
        <p:nvSpPr>
          <p:cNvPr id="36" name="TextBox 35"/>
          <p:cNvSpPr txBox="1"/>
          <p:nvPr/>
        </p:nvSpPr>
        <p:spPr>
          <a:xfrm rot="19410639">
            <a:off x="5286380" y="221455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ORU</a:t>
            </a:r>
            <a:endParaRPr lang="es-ES" dirty="0"/>
          </a:p>
        </p:txBody>
      </p:sp>
      <p:sp>
        <p:nvSpPr>
          <p:cNvPr id="37" name="TextBox 36"/>
          <p:cNvSpPr txBox="1"/>
          <p:nvPr/>
        </p:nvSpPr>
        <p:spPr>
          <a:xfrm rot="2068266">
            <a:off x="5620205" y="4124589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ORU</a:t>
            </a:r>
            <a:endParaRPr lang="es-ES" dirty="0"/>
          </a:p>
        </p:txBody>
      </p:sp>
      <p:sp>
        <p:nvSpPr>
          <p:cNvPr id="38" name="TextBox 37"/>
          <p:cNvSpPr txBox="1"/>
          <p:nvPr/>
        </p:nvSpPr>
        <p:spPr>
          <a:xfrm rot="20564050">
            <a:off x="5612456" y="3044013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?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143000"/>
          </a:xfrm>
        </p:spPr>
        <p:txBody>
          <a:bodyPr>
            <a:normAutofit/>
          </a:bodyPr>
          <a:lstStyle/>
          <a:p>
            <a:r>
              <a:rPr lang="es-ES" b="1" dirty="0" smtClean="0"/>
              <a:t>Caso de Éxito de MAZ</a:t>
            </a:r>
            <a:endParaRPr lang="es-E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282" y="688987"/>
            <a:ext cx="8658196" cy="5240343"/>
          </a:xfr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Situación inicial del Hospital</a:t>
            </a:r>
            <a:endParaRPr lang="es-E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 hospital MAZ tenía la necesidad de integrar los sistemas del hospital y los dispensadores de medicamentos. </a:t>
            </a:r>
          </a:p>
          <a:p>
            <a:r>
              <a:rPr lang="es-ES" dirty="0" smtClean="0"/>
              <a:t>Los armarios robotizados contienen los medicamentos que hay que distribuir en la </a:t>
            </a:r>
            <a:r>
              <a:rPr lang="es-ES" u="sng" dirty="0" smtClean="0"/>
              <a:t>UCI</a:t>
            </a:r>
            <a:r>
              <a:rPr lang="es-ES" dirty="0" smtClean="0"/>
              <a:t>, </a:t>
            </a:r>
            <a:r>
              <a:rPr lang="es-ES" u="sng" dirty="0" smtClean="0"/>
              <a:t>Quirófano</a:t>
            </a:r>
            <a:r>
              <a:rPr lang="es-ES" dirty="0" smtClean="0"/>
              <a:t> y en </a:t>
            </a:r>
            <a:r>
              <a:rPr lang="es-ES" u="sng" dirty="0" smtClean="0"/>
              <a:t>Planta</a:t>
            </a:r>
            <a:r>
              <a:rPr lang="es-ES" dirty="0" smtClean="0"/>
              <a:t>. </a:t>
            </a:r>
          </a:p>
          <a:p>
            <a:r>
              <a:rPr lang="es-ES" dirty="0" smtClean="0"/>
              <a:t>Los sistemas del hospital no entendían el estándar HL7.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4546</TotalTime>
  <Words>334</Words>
  <Application>Microsoft Office PowerPoint</Application>
  <PresentationFormat>Presentación en pantalla (4:3)</PresentationFormat>
  <Paragraphs>86</Paragraphs>
  <Slides>15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Caso de Éxito: HL7 en la automatización de procesos del Hospital MAZ</vt:lpstr>
      <vt:lpstr>Ámbitos de aplicación de BizTalk y del Acelerador HL7 </vt:lpstr>
      <vt:lpstr>Escenario no integrado con BizTalk y HL7</vt:lpstr>
      <vt:lpstr>Escenario integrado con BizTalk y HL7</vt:lpstr>
      <vt:lpstr>Estos problemas se solucionarían con un sistema integrado y automatizado</vt:lpstr>
      <vt:lpstr>¿Qué es HL7?</vt:lpstr>
      <vt:lpstr>Arquitectura de BizTalk con HL7</vt:lpstr>
      <vt:lpstr>Caso de Éxito de MAZ</vt:lpstr>
      <vt:lpstr>Situación inicial del Hospital</vt:lpstr>
      <vt:lpstr>Circuito inicial a automatizar</vt:lpstr>
      <vt:lpstr>Problema</vt:lpstr>
      <vt:lpstr>Solución</vt:lpstr>
      <vt:lpstr>Arquitectura de la solución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batallar</dc:creator>
  <cp:lastModifiedBy>Gonzalo</cp:lastModifiedBy>
  <cp:revision>271</cp:revision>
  <dcterms:created xsi:type="dcterms:W3CDTF">2008-10-27T13:01:49Z</dcterms:created>
  <dcterms:modified xsi:type="dcterms:W3CDTF">2008-11-24T18:09:30Z</dcterms:modified>
</cp:coreProperties>
</file>