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9" r:id="rId3"/>
    <p:sldId id="280" r:id="rId4"/>
    <p:sldId id="282" r:id="rId5"/>
    <p:sldId id="260" r:id="rId6"/>
    <p:sldId id="261" r:id="rId7"/>
    <p:sldId id="286" r:id="rId8"/>
    <p:sldId id="264" r:id="rId9"/>
    <p:sldId id="265" r:id="rId10"/>
    <p:sldId id="267" r:id="rId11"/>
    <p:sldId id="268" r:id="rId12"/>
    <p:sldId id="287" r:id="rId13"/>
    <p:sldId id="266" r:id="rId14"/>
    <p:sldId id="269" r:id="rId15"/>
    <p:sldId id="270" r:id="rId16"/>
    <p:sldId id="271" r:id="rId17"/>
    <p:sldId id="272" r:id="rId18"/>
    <p:sldId id="288" r:id="rId19"/>
    <p:sldId id="273" r:id="rId20"/>
    <p:sldId id="274" r:id="rId21"/>
    <p:sldId id="275" r:id="rId22"/>
    <p:sldId id="278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163" autoAdjust="0"/>
    <p:restoredTop sz="66733" autoAdjust="0"/>
  </p:normalViewPr>
  <p:slideViewPr>
    <p:cSldViewPr>
      <p:cViewPr varScale="1">
        <p:scale>
          <a:sx n="52" d="100"/>
          <a:sy n="52" d="100"/>
        </p:scale>
        <p:origin x="-58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01DDE-E232-4E54-A12D-A4B431935F1E}" type="datetimeFigureOut">
              <a:rPr lang="en-US" smtClean="0"/>
              <a:pPr/>
              <a:t>11/24/2008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5C28E-4CEF-456F-B740-7A6F4ED2AF3D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54050"/>
            <a:ext cx="4649788" cy="348615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913" y="4359959"/>
            <a:ext cx="5012440" cy="4070619"/>
          </a:xfrm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54050"/>
            <a:ext cx="4649788" cy="348615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913" y="4359959"/>
            <a:ext cx="5012440" cy="4070619"/>
          </a:xfrm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-pow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-p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3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hyperlink" Target="file:///C:\Documents%20and%20Settings\guillermo_falco.ITLINFOSYS\Local%20Settings\Temporary%20Internet%20Files\Local%20Settings\Temporary%20Internet%20Files\Configuraci&#243;n%20local\Archivos%20temporales%20de%20Internet\Configuraci&#243;n%20local\Archivos%20temporales%20de%20Internet\OLKB8\" TargetMode="External"/><Relationship Id="rId9" Type="http://schemas.openxmlformats.org/officeDocument/2006/relationships/image" Target="../media/image9.jpeg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8475" y="2405055"/>
            <a:ext cx="8013700" cy="685800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Book Antiqua" pitchFamily="18" charset="0"/>
              </a:rPr>
              <a:t>Payments Implementation on Biztalk Infrastructure</a:t>
            </a:r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6888" y="4400543"/>
            <a:ext cx="64008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1800" b="1">
                <a:solidFill>
                  <a:srgbClr val="777777"/>
                </a:solidFill>
              </a:rPr>
              <a:t>Nov 19, 2008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sz="1800" b="1">
              <a:solidFill>
                <a:srgbClr val="777777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8313" y="2357430"/>
            <a:ext cx="8193087" cy="2965450"/>
          </a:xfrm>
          <a:prstGeom prst="rect">
            <a:avLst/>
          </a:prstGeom>
          <a:noFill/>
          <a:ln w="1270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GB" sz="120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929330"/>
            <a:ext cx="207170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12888"/>
            <a:ext cx="4643470" cy="3944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428736"/>
            <a:ext cx="4078254" cy="39290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533384"/>
            <a:ext cx="8145463" cy="6096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2000" kern="1200" dirty="0" smtClean="0">
                <a:latin typeface="Book Antiqua" pitchFamily="18" charset="0"/>
              </a:rPr>
              <a:t>Our Solution - Synopsis</a:t>
            </a:r>
            <a:endParaRPr lang="en-GB" sz="2000" kern="1200" dirty="0" smtClean="0">
              <a:latin typeface="Book Antiqua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6143643"/>
            <a:ext cx="2071702" cy="68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9425" y="2757488"/>
            <a:ext cx="8281988" cy="166687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64008" tIns="27432" rIns="64008" bIns="27432"/>
          <a:lstStyle/>
          <a:p>
            <a:pPr marL="120650" indent="-120650">
              <a:spcBef>
                <a:spcPct val="20000"/>
              </a:spcBef>
              <a:spcAft>
                <a:spcPct val="15000"/>
              </a:spcAft>
              <a:buClr>
                <a:schemeClr val="tx2"/>
              </a:buClr>
              <a:defRPr/>
            </a:pPr>
            <a:r>
              <a:rPr lang="en-US" sz="1200" b="1">
                <a:latin typeface="Book Antiqua" pitchFamily="18" charset="0"/>
              </a:rPr>
              <a:t>Impact</a:t>
            </a:r>
          </a:p>
          <a:p>
            <a:pPr marL="120650" indent="-120650">
              <a:spcBef>
                <a:spcPct val="20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GB" sz="1200">
                <a:latin typeface="Book Antiqua" pitchFamily="18" charset="0"/>
              </a:rPr>
              <a:t>A solution architecture that is global and scalable</a:t>
            </a:r>
          </a:p>
          <a:p>
            <a:pPr marL="120650" indent="-120650">
              <a:spcBef>
                <a:spcPct val="20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1200">
                <a:latin typeface="Book Antiqua" pitchFamily="18" charset="0"/>
                <a:cs typeface="Arial" charset="0"/>
              </a:rPr>
              <a:t>A fully resilient physical infrastructure</a:t>
            </a:r>
          </a:p>
          <a:p>
            <a:pPr marL="342900" lvl="1" indent="-1079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GB" sz="1200">
                <a:latin typeface="Book Antiqua" pitchFamily="18" charset="0"/>
              </a:rPr>
              <a:t> </a:t>
            </a:r>
            <a:r>
              <a:rPr lang="en-US" sz="1200">
                <a:latin typeface="Book Antiqua" pitchFamily="18" charset="0"/>
                <a:cs typeface="Arial" charset="0"/>
              </a:rPr>
              <a:t>Four-Layered Architecture </a:t>
            </a:r>
          </a:p>
          <a:p>
            <a:pPr marL="342900" lvl="1" indent="-1079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1200">
                <a:latin typeface="Book Antiqua" pitchFamily="18" charset="0"/>
                <a:cs typeface="Arial" charset="0"/>
              </a:rPr>
              <a:t> Clusters for high-availability</a:t>
            </a:r>
          </a:p>
          <a:p>
            <a:pPr marL="342900" lvl="1" indent="-1079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1200">
                <a:latin typeface="Book Antiqua" pitchFamily="18" charset="0"/>
                <a:cs typeface="Arial" charset="0"/>
              </a:rPr>
              <a:t> BCP environment for disaster</a:t>
            </a:r>
          </a:p>
          <a:p>
            <a:pPr marL="342900" lvl="1" indent="-1079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1200">
                <a:latin typeface="Book Antiqua" pitchFamily="18" charset="0"/>
                <a:cs typeface="Arial" charset="0"/>
              </a:rPr>
              <a:t> Proven methodology for disaster recovery and back-up</a:t>
            </a:r>
            <a:endParaRPr lang="en-GB" sz="1200">
              <a:latin typeface="Book Antiqua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2600" y="1128713"/>
            <a:ext cx="8281988" cy="150653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64008" tIns="27432" rIns="64008" bIns="27432"/>
          <a:lstStyle/>
          <a:p>
            <a:pPr marL="120650" indent="-120650">
              <a:spcBef>
                <a:spcPct val="20000"/>
              </a:spcBef>
              <a:spcAft>
                <a:spcPct val="15000"/>
              </a:spcAft>
              <a:buClr>
                <a:schemeClr val="tx2"/>
              </a:buClr>
              <a:defRPr/>
            </a:pPr>
            <a:r>
              <a:rPr lang="en-US" sz="1400" b="1">
                <a:latin typeface="Book Antiqua" pitchFamily="18" charset="0"/>
              </a:rPr>
              <a:t>Engagement Highlights</a:t>
            </a:r>
          </a:p>
          <a:p>
            <a:pPr marL="120650" indent="-12065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1400">
                <a:latin typeface="Book Antiqua" pitchFamily="18" charset="0"/>
              </a:rPr>
              <a:t>A strong team of more than 80 BizTalk professionals working from 4 locations across the globe</a:t>
            </a:r>
          </a:p>
          <a:p>
            <a:pPr marL="120650" indent="-12065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1400">
                <a:latin typeface="Book Antiqua" pitchFamily="18" charset="0"/>
              </a:rPr>
              <a:t>Central Build Factory &amp; Test Factory at offshore for multiple releases of IMB rolled–out for different geographies</a:t>
            </a:r>
          </a:p>
          <a:p>
            <a:pPr marL="120650" indent="-12065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1400">
                <a:latin typeface="Book Antiqua" pitchFamily="18" charset="0"/>
              </a:rPr>
              <a:t>Multiple parallel testing streams for UAT and Go-Live co-ordination</a:t>
            </a:r>
          </a:p>
          <a:p>
            <a:pPr marL="120650" indent="-12065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1400">
                <a:latin typeface="Book Antiqua" pitchFamily="18" charset="0"/>
              </a:rPr>
              <a:t>Pilot project for developing the BizTalk Centre of Excellence (CoE)</a:t>
            </a: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9425" y="4524375"/>
            <a:ext cx="8281988" cy="150653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64008" tIns="27432" rIns="64008" bIns="27432"/>
          <a:lstStyle/>
          <a:p>
            <a:pPr marL="120650" indent="-120650">
              <a:spcBef>
                <a:spcPct val="20000"/>
              </a:spcBef>
              <a:spcAft>
                <a:spcPct val="15000"/>
              </a:spcAft>
              <a:buClr>
                <a:schemeClr val="tx2"/>
              </a:buClr>
              <a:defRPr/>
            </a:pPr>
            <a:r>
              <a:rPr lang="en-US" sz="1400" b="1">
                <a:latin typeface="Book Antiqua" pitchFamily="18" charset="0"/>
              </a:rPr>
              <a:t>Learnings</a:t>
            </a:r>
          </a:p>
          <a:p>
            <a:pPr marL="120650" indent="-12065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1400">
                <a:latin typeface="Book Antiqua" pitchFamily="18" charset="0"/>
              </a:rPr>
              <a:t>Exposure to Design, Implementation &amp; Maintenance of Messaging-based Architecture</a:t>
            </a:r>
          </a:p>
          <a:p>
            <a:pPr marL="120650" indent="-12065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1400">
                <a:latin typeface="Book Antiqua" pitchFamily="18" charset="0"/>
              </a:rPr>
              <a:t>Understanding of SWIFT Financial Messaging Format</a:t>
            </a:r>
          </a:p>
          <a:p>
            <a:pPr marL="120650" indent="-12065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1400">
                <a:latin typeface="Book Antiqua" pitchFamily="18" charset="0"/>
              </a:rPr>
              <a:t>Building and successful Integration of Custom Adapter for SWIFT Messages</a:t>
            </a:r>
          </a:p>
          <a:p>
            <a:pPr marL="120650" indent="-12065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1400">
                <a:latin typeface="Book Antiqua" pitchFamily="18" charset="0"/>
              </a:rPr>
              <a:t>Exposure to the BCP guidelines provided by the Federal Bank of the USA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465138" y="474663"/>
            <a:ext cx="8145462" cy="609600"/>
          </a:xfrm>
        </p:spPr>
        <p:txBody>
          <a:bodyPr>
            <a:noAutofit/>
          </a:bodyPr>
          <a:lstStyle/>
          <a:p>
            <a:pPr algn="l"/>
            <a:r>
              <a:rPr lang="en-GB" sz="2000" dirty="0" smtClean="0">
                <a:latin typeface="Book Antiqua" pitchFamily="18" charset="0"/>
              </a:rPr>
              <a:t>Key benefits Delivered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6143643"/>
            <a:ext cx="2071702" cy="68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500063"/>
            <a:ext cx="8755063" cy="457200"/>
          </a:xfrm>
        </p:spPr>
        <p:txBody>
          <a:bodyPr>
            <a:noAutofit/>
          </a:bodyPr>
          <a:lstStyle/>
          <a:p>
            <a:pPr algn="l"/>
            <a:r>
              <a:rPr lang="en-US" sz="2400" smtClean="0">
                <a:latin typeface="Book Antiqua" pitchFamily="18" charset="0"/>
              </a:rPr>
              <a:t>Table of Contents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6143643"/>
            <a:ext cx="2071702" cy="68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58838" y="1704965"/>
            <a:ext cx="7827962" cy="1295407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Book Antiqua" pitchFamily="18" charset="0"/>
            </a:endParaRPr>
          </a:p>
        </p:txBody>
      </p:sp>
      <p:sp>
        <p:nvSpPr>
          <p:cNvPr id="7" name="Title 5"/>
          <p:cNvSpPr>
            <a:spLocks/>
          </p:cNvSpPr>
          <p:nvPr/>
        </p:nvSpPr>
        <p:spPr bwMode="auto">
          <a:xfrm>
            <a:off x="533400" y="1143000"/>
            <a:ext cx="77882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1800" dirty="0">
                <a:latin typeface="Book Antiqua" pitchFamily="18" charset="0"/>
                <a:cs typeface="Arial" charset="0"/>
              </a:rPr>
              <a:t>  </a:t>
            </a:r>
            <a:r>
              <a:rPr lang="en-US" sz="1800" dirty="0" smtClean="0">
                <a:latin typeface="Book Antiqua" pitchFamily="18" charset="0"/>
                <a:cs typeface="Arial" charset="0"/>
              </a:rPr>
              <a:t>Infosys Technologies – Introduction</a:t>
            </a:r>
          </a:p>
          <a:p>
            <a:pPr eaLnBrk="0" hangingPunct="0">
              <a:buClr>
                <a:schemeClr val="tx2"/>
              </a:buClr>
              <a:buFont typeface="Wingdings" pitchFamily="2" charset="2"/>
              <a:buChar char="q"/>
            </a:pPr>
            <a:endParaRPr lang="en-GB" sz="1800" dirty="0" smtClean="0">
              <a:latin typeface="Book Antiqua" pitchFamily="18" charset="0"/>
              <a:cs typeface="Arial" charset="0"/>
            </a:endParaRPr>
          </a:p>
          <a:p>
            <a:pPr eaLnBrk="0" hangingPunct="0">
              <a:buClr>
                <a:schemeClr val="tx2"/>
              </a:buClr>
              <a:buFont typeface="Wingdings" pitchFamily="2" charset="2"/>
              <a:buChar char="q"/>
            </a:pPr>
            <a:r>
              <a:rPr lang="en-GB" sz="1800" dirty="0" smtClean="0">
                <a:latin typeface="Book Antiqua" pitchFamily="18" charset="0"/>
                <a:cs typeface="Arial" charset="0"/>
              </a:rPr>
              <a:t> </a:t>
            </a:r>
            <a:r>
              <a:rPr lang="en-GB" sz="1800" dirty="0">
                <a:latin typeface="Book Antiqua" pitchFamily="18" charset="0"/>
                <a:cs typeface="Arial" charset="0"/>
              </a:rPr>
              <a:t>Case Study: Payments Implementation on </a:t>
            </a:r>
            <a:r>
              <a:rPr lang="en-GB" sz="1800" dirty="0" err="1">
                <a:latin typeface="Book Antiqua" pitchFamily="18" charset="0"/>
                <a:cs typeface="Arial" charset="0"/>
              </a:rPr>
              <a:t>Biztalk</a:t>
            </a:r>
            <a:r>
              <a:rPr lang="en-GB" sz="1800" dirty="0">
                <a:latin typeface="Book Antiqua" pitchFamily="18" charset="0"/>
                <a:cs typeface="Arial" charset="0"/>
              </a:rPr>
              <a:t> infrastructure</a:t>
            </a:r>
          </a:p>
          <a:p>
            <a:pPr lvl="1" eaLnBrk="0" hangingPunct="0">
              <a:buClr>
                <a:schemeClr val="tx2"/>
              </a:buClr>
            </a:pPr>
            <a:r>
              <a:rPr lang="en-GB" sz="1600" dirty="0" smtClean="0">
                <a:latin typeface="Book Antiqua" pitchFamily="18" charset="0"/>
                <a:cs typeface="Arial" charset="0"/>
              </a:rPr>
              <a:t> </a:t>
            </a:r>
          </a:p>
          <a:p>
            <a:pPr lvl="1" eaLnBrk="0" hangingPunct="0">
              <a:buClr>
                <a:schemeClr val="tx2"/>
              </a:buClr>
              <a:buFont typeface="Wingdings" pitchFamily="2" charset="2"/>
              <a:buChar char="q"/>
            </a:pPr>
            <a:r>
              <a:rPr lang="en-GB" sz="1600" dirty="0" smtClean="0">
                <a:latin typeface="Book Antiqua" pitchFamily="18" charset="0"/>
                <a:cs typeface="Arial" charset="0"/>
              </a:rPr>
              <a:t>Functional </a:t>
            </a:r>
            <a:r>
              <a:rPr lang="en-GB" sz="1600" dirty="0">
                <a:latin typeface="Book Antiqua" pitchFamily="18" charset="0"/>
                <a:cs typeface="Arial" charset="0"/>
              </a:rPr>
              <a:t>Overview</a:t>
            </a:r>
          </a:p>
          <a:p>
            <a:pPr lvl="1" eaLnBrk="0" hangingPunct="0">
              <a:buClr>
                <a:schemeClr val="tx2"/>
              </a:buClr>
              <a:buFont typeface="Wingdings" pitchFamily="2" charset="2"/>
              <a:buChar char="q"/>
            </a:pPr>
            <a:endParaRPr lang="en-GB" sz="1600" dirty="0" smtClean="0">
              <a:latin typeface="Book Antiqua" pitchFamily="18" charset="0"/>
              <a:cs typeface="Arial" charset="0"/>
            </a:endParaRPr>
          </a:p>
          <a:p>
            <a:pPr lvl="1" eaLnBrk="0" hangingPunct="0">
              <a:buClr>
                <a:schemeClr val="tx2"/>
              </a:buClr>
              <a:buFont typeface="Wingdings" pitchFamily="2" charset="2"/>
              <a:buChar char="q"/>
            </a:pPr>
            <a:r>
              <a:rPr lang="en-GB" sz="1600" dirty="0" smtClean="0">
                <a:latin typeface="Book Antiqua" pitchFamily="18" charset="0"/>
                <a:cs typeface="Arial" charset="0"/>
              </a:rPr>
              <a:t> </a:t>
            </a:r>
            <a:r>
              <a:rPr lang="en-GB" sz="1600" dirty="0">
                <a:latin typeface="Book Antiqua" pitchFamily="18" charset="0"/>
                <a:cs typeface="Arial" charset="0"/>
              </a:rPr>
              <a:t>Technical Overview</a:t>
            </a:r>
            <a:endParaRPr lang="en-US" sz="1600" dirty="0">
              <a:latin typeface="Book Antiqua" pitchFamily="18" charset="0"/>
              <a:cs typeface="Arial" charset="0"/>
            </a:endParaRPr>
          </a:p>
          <a:p>
            <a:pPr eaLnBrk="0" hangingPunct="0">
              <a:buClr>
                <a:schemeClr val="tx2"/>
              </a:buClr>
              <a:buFont typeface="Wingdings" pitchFamily="2" charset="2"/>
              <a:buChar char="q"/>
            </a:pPr>
            <a:endParaRPr lang="en-US" sz="1800" dirty="0" smtClean="0">
              <a:latin typeface="Book Antiqua" pitchFamily="18" charset="0"/>
              <a:cs typeface="Arial" charset="0"/>
            </a:endParaRPr>
          </a:p>
          <a:p>
            <a:pPr eaLnBrk="0" hangingPunct="0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1800" dirty="0" smtClean="0">
                <a:latin typeface="Book Antiqua" pitchFamily="18" charset="0"/>
                <a:cs typeface="Arial" charset="0"/>
              </a:rPr>
              <a:t> Infosys Global Payments Solution</a:t>
            </a:r>
            <a:endParaRPr lang="en-US" sz="1800" dirty="0">
              <a:latin typeface="Book Antiqua" pitchFamily="18" charset="0"/>
              <a:cs typeface="Arial" charset="0"/>
            </a:endParaRPr>
          </a:p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endParaRPr lang="en-US" sz="1800" dirty="0">
              <a:latin typeface="Book Antiqua" pitchFamily="18" charset="0"/>
              <a:cs typeface="Arial" charset="0"/>
            </a:endParaRPr>
          </a:p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endParaRPr lang="en-US" sz="1800" dirty="0">
              <a:latin typeface="Book Antiqua" pitchFamily="18" charset="0"/>
              <a:cs typeface="Arial" charset="0"/>
            </a:endParaRPr>
          </a:p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endParaRPr lang="en-US" sz="1800" dirty="0">
              <a:latin typeface="Book Antiqua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522288"/>
            <a:ext cx="8229600" cy="62071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2000" kern="1200" dirty="0" smtClean="0">
                <a:latin typeface="Book Antiqua" pitchFamily="18" charset="0"/>
              </a:rPr>
              <a:t>Solution Scope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2438400"/>
            <a:ext cx="1066800" cy="1524000"/>
          </a:xfrm>
          <a:prstGeom prst="homePlate">
            <a:avLst>
              <a:gd name="adj" fmla="val 25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Times New Roman" pitchFamily="18" charset="0"/>
              </a:rPr>
              <a:t>Scalable </a:t>
            </a:r>
          </a:p>
          <a:p>
            <a:pPr algn="ctr"/>
            <a:r>
              <a:rPr lang="en-US" sz="1000">
                <a:latin typeface="Times New Roman" pitchFamily="18" charset="0"/>
              </a:rPr>
              <a:t>and </a:t>
            </a:r>
          </a:p>
          <a:p>
            <a:pPr algn="ctr"/>
            <a:r>
              <a:rPr lang="en-US" sz="1000">
                <a:latin typeface="Times New Roman" pitchFamily="18" charset="0"/>
              </a:rPr>
              <a:t>Performant </a:t>
            </a:r>
          </a:p>
          <a:p>
            <a:pPr algn="ctr"/>
            <a:r>
              <a:rPr lang="en-US" sz="1000">
                <a:latin typeface="Times New Roman" pitchFamily="18" charset="0"/>
              </a:rPr>
              <a:t>Financial </a:t>
            </a:r>
          </a:p>
          <a:p>
            <a:pPr algn="ctr"/>
            <a:r>
              <a:rPr lang="en-US" sz="1000">
                <a:latin typeface="Times New Roman" pitchFamily="18" charset="0"/>
              </a:rPr>
              <a:t>Messaging </a:t>
            </a:r>
          </a:p>
          <a:p>
            <a:pPr algn="ctr"/>
            <a:r>
              <a:rPr lang="en-US" sz="1000">
                <a:latin typeface="Times New Roman" pitchFamily="18" charset="0"/>
              </a:rPr>
              <a:t>Solution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05000" y="2057400"/>
            <a:ext cx="1524000" cy="7620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latin typeface="Times New Roman" pitchFamily="18" charset="0"/>
              </a:rPr>
              <a:t>Build a Financial </a:t>
            </a:r>
          </a:p>
          <a:p>
            <a:pPr algn="ctr"/>
            <a:r>
              <a:rPr lang="en-US" sz="900">
                <a:latin typeface="Times New Roman" pitchFamily="18" charset="0"/>
              </a:rPr>
              <a:t>Messaging Hub with </a:t>
            </a:r>
          </a:p>
          <a:p>
            <a:pPr algn="ctr"/>
            <a:r>
              <a:rPr lang="en-US" sz="900">
                <a:latin typeface="Times New Roman" pitchFamily="18" charset="0"/>
              </a:rPr>
              <a:t>the required Technical </a:t>
            </a:r>
          </a:p>
          <a:p>
            <a:pPr algn="ctr"/>
            <a:r>
              <a:rPr lang="en-US" sz="900">
                <a:latin typeface="Times New Roman" pitchFamily="18" charset="0"/>
              </a:rPr>
              <a:t>Capabilities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05000" y="4813300"/>
            <a:ext cx="1600200" cy="4572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Times New Roman" pitchFamily="18" charset="0"/>
              </a:rPr>
              <a:t>Tools to enable efficient </a:t>
            </a:r>
          </a:p>
          <a:p>
            <a:pPr algn="ctr"/>
            <a:r>
              <a:rPr lang="en-US" sz="1000">
                <a:latin typeface="Times New Roman" pitchFamily="18" charset="0"/>
              </a:rPr>
              <a:t>implementation</a:t>
            </a:r>
          </a:p>
        </p:txBody>
      </p:sp>
      <p:cxnSp>
        <p:nvCxnSpPr>
          <p:cNvPr id="9" name="AutoShape 6"/>
          <p:cNvCxnSpPr>
            <a:cxnSpLocks noChangeShapeType="1"/>
            <a:stCxn id="5" idx="3"/>
            <a:endCxn id="6" idx="1"/>
          </p:cNvCxnSpPr>
          <p:nvPr/>
        </p:nvCxnSpPr>
        <p:spPr bwMode="auto">
          <a:xfrm flipV="1">
            <a:off x="1524000" y="2438400"/>
            <a:ext cx="381000" cy="762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0" name="AutoShape 7"/>
          <p:cNvCxnSpPr>
            <a:cxnSpLocks noChangeShapeType="1"/>
            <a:stCxn id="5" idx="3"/>
            <a:endCxn id="8" idx="1"/>
          </p:cNvCxnSpPr>
          <p:nvPr/>
        </p:nvCxnSpPr>
        <p:spPr bwMode="auto">
          <a:xfrm>
            <a:off x="1524000" y="3200400"/>
            <a:ext cx="381000" cy="18415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810000" y="1122363"/>
            <a:ext cx="1143000" cy="395287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050" dirty="0">
                <a:latin typeface="Times New Roman" pitchFamily="18" charset="0"/>
              </a:rPr>
              <a:t>International </a:t>
            </a:r>
          </a:p>
          <a:p>
            <a:pPr algn="ctr">
              <a:defRPr/>
            </a:pPr>
            <a:r>
              <a:rPr lang="en-US" sz="1050" dirty="0">
                <a:latin typeface="Times New Roman" pitchFamily="18" charset="0"/>
              </a:rPr>
              <a:t>Messaging Hub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810000" y="3657600"/>
            <a:ext cx="1219200" cy="395288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Times New Roman" pitchFamily="18" charset="0"/>
              </a:rPr>
              <a:t>Value </a:t>
            </a:r>
          </a:p>
          <a:p>
            <a:pPr algn="ctr"/>
            <a:r>
              <a:rPr lang="en-US" sz="1000">
                <a:latin typeface="Times New Roman" pitchFamily="18" charset="0"/>
              </a:rPr>
              <a:t>Added Services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797300" y="2246313"/>
            <a:ext cx="1219200" cy="395287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Times New Roman" pitchFamily="18" charset="0"/>
              </a:rPr>
              <a:t>Regional</a:t>
            </a:r>
          </a:p>
          <a:p>
            <a:pPr algn="ctr"/>
            <a:r>
              <a:rPr lang="en-US" sz="1000">
                <a:latin typeface="Times New Roman" pitchFamily="18" charset="0"/>
              </a:rPr>
              <a:t> Messaging Hubs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622925" y="4419600"/>
            <a:ext cx="2759075" cy="3048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Times New Roman" pitchFamily="18" charset="0"/>
              </a:rPr>
              <a:t>Messaging Specific Design Processes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638800" y="4876800"/>
            <a:ext cx="2743200" cy="3048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Times New Roman" pitchFamily="18" charset="0"/>
              </a:rPr>
              <a:t>Automated Testing Frameworks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5638800" y="5295900"/>
            <a:ext cx="2743200" cy="3048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Times New Roman" pitchFamily="18" charset="0"/>
              </a:rPr>
              <a:t/>
            </a:r>
            <a:br>
              <a:rPr lang="en-US" sz="1000">
                <a:latin typeface="Times New Roman" pitchFamily="18" charset="0"/>
              </a:rPr>
            </a:br>
            <a:r>
              <a:rPr lang="en-US" sz="1000">
                <a:latin typeface="Times New Roman" pitchFamily="18" charset="0"/>
              </a:rPr>
              <a:t>Automated Deployment Frameworks</a:t>
            </a:r>
          </a:p>
          <a:p>
            <a:pPr algn="ctr"/>
            <a:endParaRPr lang="en-US" sz="1000">
              <a:latin typeface="Times New Roman" pitchFamily="18" charset="0"/>
            </a:endParaRPr>
          </a:p>
        </p:txBody>
      </p:sp>
      <p:cxnSp>
        <p:nvCxnSpPr>
          <p:cNvPr id="17" name="AutoShape 14"/>
          <p:cNvCxnSpPr>
            <a:cxnSpLocks noChangeShapeType="1"/>
            <a:stCxn id="6" idx="3"/>
            <a:endCxn id="13" idx="1"/>
          </p:cNvCxnSpPr>
          <p:nvPr/>
        </p:nvCxnSpPr>
        <p:spPr bwMode="auto">
          <a:xfrm>
            <a:off x="3429000" y="2438400"/>
            <a:ext cx="368300" cy="63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8" name="AutoShape 15"/>
          <p:cNvCxnSpPr>
            <a:cxnSpLocks noChangeShapeType="1"/>
            <a:stCxn id="6" idx="3"/>
            <a:endCxn id="12" idx="1"/>
          </p:cNvCxnSpPr>
          <p:nvPr/>
        </p:nvCxnSpPr>
        <p:spPr bwMode="auto">
          <a:xfrm>
            <a:off x="3429000" y="2438400"/>
            <a:ext cx="381000" cy="14176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9" name="AutoShape 16"/>
          <p:cNvCxnSpPr>
            <a:cxnSpLocks noChangeShapeType="1"/>
            <a:stCxn id="8" idx="3"/>
            <a:endCxn id="14" idx="1"/>
          </p:cNvCxnSpPr>
          <p:nvPr/>
        </p:nvCxnSpPr>
        <p:spPr bwMode="auto">
          <a:xfrm flipV="1">
            <a:off x="3505200" y="4572000"/>
            <a:ext cx="2117725" cy="469900"/>
          </a:xfrm>
          <a:prstGeom prst="bentConnector3">
            <a:avLst>
              <a:gd name="adj1" fmla="val 5059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0" name="AutoShape 17"/>
          <p:cNvCxnSpPr>
            <a:cxnSpLocks noChangeShapeType="1"/>
            <a:stCxn id="8" idx="3"/>
            <a:endCxn id="15" idx="1"/>
          </p:cNvCxnSpPr>
          <p:nvPr/>
        </p:nvCxnSpPr>
        <p:spPr bwMode="auto">
          <a:xfrm flipV="1">
            <a:off x="3505200" y="5029200"/>
            <a:ext cx="2133600" cy="12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1" name="AutoShape 18"/>
          <p:cNvCxnSpPr>
            <a:cxnSpLocks noChangeShapeType="1"/>
            <a:stCxn id="8" idx="3"/>
            <a:endCxn id="16" idx="1"/>
          </p:cNvCxnSpPr>
          <p:nvPr/>
        </p:nvCxnSpPr>
        <p:spPr bwMode="auto">
          <a:xfrm>
            <a:off x="3505200" y="5041900"/>
            <a:ext cx="2133600" cy="406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6553200" y="1162050"/>
            <a:ext cx="2133600" cy="3048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Times New Roman" pitchFamily="18" charset="0"/>
              </a:rPr>
              <a:t>Handle SWIFT messages</a:t>
            </a:r>
          </a:p>
        </p:txBody>
      </p:sp>
      <p:cxnSp>
        <p:nvCxnSpPr>
          <p:cNvPr id="23" name="AutoShape 21"/>
          <p:cNvCxnSpPr>
            <a:cxnSpLocks noChangeShapeType="1"/>
            <a:stCxn id="11" idx="3"/>
            <a:endCxn id="22" idx="1"/>
          </p:cNvCxnSpPr>
          <p:nvPr/>
        </p:nvCxnSpPr>
        <p:spPr bwMode="auto">
          <a:xfrm flipV="1">
            <a:off x="4953000" y="1314450"/>
            <a:ext cx="1600200" cy="47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6553200" y="1498600"/>
            <a:ext cx="2133600" cy="2794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Times New Roman" pitchFamily="18" charset="0"/>
              </a:rPr>
              <a:t>Expand to FED and CHIPS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5562600" y="1485900"/>
            <a:ext cx="533400" cy="3048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latin typeface="Times New Roman" pitchFamily="18" charset="0"/>
              </a:rPr>
              <a:t>US</a:t>
            </a:r>
          </a:p>
        </p:txBody>
      </p:sp>
      <p:cxnSp>
        <p:nvCxnSpPr>
          <p:cNvPr id="26" name="AutoShape 24"/>
          <p:cNvCxnSpPr>
            <a:cxnSpLocks noChangeShapeType="1"/>
            <a:stCxn id="25" idx="3"/>
            <a:endCxn id="24" idx="1"/>
          </p:cNvCxnSpPr>
          <p:nvPr/>
        </p:nvCxnSpPr>
        <p:spPr bwMode="auto">
          <a:xfrm>
            <a:off x="6096000" y="1638300"/>
            <a:ext cx="457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25"/>
          <p:cNvCxnSpPr>
            <a:cxnSpLocks noChangeShapeType="1"/>
            <a:stCxn id="6" idx="3"/>
            <a:endCxn id="11" idx="1"/>
          </p:cNvCxnSpPr>
          <p:nvPr/>
        </p:nvCxnSpPr>
        <p:spPr bwMode="auto">
          <a:xfrm flipV="1">
            <a:off x="3429000" y="1319213"/>
            <a:ext cx="381000" cy="11191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5562600" y="1828800"/>
            <a:ext cx="533400" cy="3048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latin typeface="Times New Roman" pitchFamily="18" charset="0"/>
              </a:rPr>
              <a:t>APAC</a:t>
            </a: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6553200" y="1841500"/>
            <a:ext cx="2133600" cy="2794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Times New Roman" pitchFamily="18" charset="0"/>
              </a:rPr>
              <a:t>BOJ-NET, MEPS, CHATS</a:t>
            </a:r>
          </a:p>
        </p:txBody>
      </p:sp>
      <p:cxnSp>
        <p:nvCxnSpPr>
          <p:cNvPr id="30" name="AutoShape 28"/>
          <p:cNvCxnSpPr>
            <a:cxnSpLocks noChangeShapeType="1"/>
            <a:stCxn id="28" idx="3"/>
            <a:endCxn id="29" idx="1"/>
          </p:cNvCxnSpPr>
          <p:nvPr/>
        </p:nvCxnSpPr>
        <p:spPr bwMode="auto">
          <a:xfrm>
            <a:off x="6096000" y="1981200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5562600" y="2286000"/>
            <a:ext cx="533400" cy="3048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Times New Roman" pitchFamily="18" charset="0"/>
              </a:rPr>
              <a:t>Swiss</a:t>
            </a: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553200" y="2209800"/>
            <a:ext cx="2133600" cy="4572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Times New Roman" pitchFamily="18" charset="0"/>
              </a:rPr>
              <a:t>SIC, EUROSIC, SECOM, </a:t>
            </a:r>
          </a:p>
          <a:p>
            <a:pPr algn="ctr"/>
            <a:r>
              <a:rPr lang="en-US" sz="1000">
                <a:latin typeface="Times New Roman" pitchFamily="18" charset="0"/>
              </a:rPr>
              <a:t>RTGSPlus, TARGET,Telex</a:t>
            </a:r>
          </a:p>
        </p:txBody>
      </p:sp>
      <p:cxnSp>
        <p:nvCxnSpPr>
          <p:cNvPr id="33" name="AutoShape 31"/>
          <p:cNvCxnSpPr>
            <a:cxnSpLocks noChangeShapeType="1"/>
            <a:stCxn id="31" idx="3"/>
            <a:endCxn id="32" idx="1"/>
          </p:cNvCxnSpPr>
          <p:nvPr/>
        </p:nvCxnSpPr>
        <p:spPr bwMode="auto">
          <a:xfrm>
            <a:off x="6096000" y="2438400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5575300" y="2895600"/>
            <a:ext cx="533400" cy="3048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Times New Roman" pitchFamily="18" charset="0"/>
              </a:rPr>
              <a:t>Others</a:t>
            </a: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6553200" y="2819400"/>
            <a:ext cx="2133600" cy="4572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Times New Roman" pitchFamily="18" charset="0"/>
              </a:rPr>
              <a:t>FIX, CREST, EUROCLEAR, </a:t>
            </a:r>
          </a:p>
          <a:p>
            <a:pPr algn="ctr"/>
            <a:r>
              <a:rPr lang="en-US" sz="1000">
                <a:latin typeface="Times New Roman" pitchFamily="18" charset="0"/>
              </a:rPr>
              <a:t>OMGEO, ACH, JASDEC</a:t>
            </a:r>
          </a:p>
        </p:txBody>
      </p:sp>
      <p:cxnSp>
        <p:nvCxnSpPr>
          <p:cNvPr id="36" name="AutoShape 34"/>
          <p:cNvCxnSpPr>
            <a:cxnSpLocks noChangeShapeType="1"/>
            <a:stCxn id="34" idx="3"/>
            <a:endCxn id="35" idx="1"/>
          </p:cNvCxnSpPr>
          <p:nvPr/>
        </p:nvCxnSpPr>
        <p:spPr bwMode="auto">
          <a:xfrm>
            <a:off x="6108700" y="3048000"/>
            <a:ext cx="444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" name="AutoShape 35"/>
          <p:cNvCxnSpPr>
            <a:cxnSpLocks noChangeShapeType="1"/>
            <a:stCxn id="13" idx="3"/>
            <a:endCxn id="31" idx="1"/>
          </p:cNvCxnSpPr>
          <p:nvPr/>
        </p:nvCxnSpPr>
        <p:spPr bwMode="auto">
          <a:xfrm flipV="1">
            <a:off x="5016500" y="2438400"/>
            <a:ext cx="546100" cy="63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8" name="AutoShape 36"/>
          <p:cNvCxnSpPr>
            <a:cxnSpLocks noChangeShapeType="1"/>
            <a:stCxn id="13" idx="3"/>
            <a:endCxn id="25" idx="1"/>
          </p:cNvCxnSpPr>
          <p:nvPr/>
        </p:nvCxnSpPr>
        <p:spPr bwMode="auto">
          <a:xfrm flipV="1">
            <a:off x="5016500" y="1638300"/>
            <a:ext cx="546100" cy="8064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9" name="AutoShape 37"/>
          <p:cNvCxnSpPr>
            <a:cxnSpLocks noChangeShapeType="1"/>
            <a:stCxn id="13" idx="3"/>
            <a:endCxn id="28" idx="1"/>
          </p:cNvCxnSpPr>
          <p:nvPr/>
        </p:nvCxnSpPr>
        <p:spPr bwMode="auto">
          <a:xfrm flipV="1">
            <a:off x="5016500" y="1981200"/>
            <a:ext cx="546100" cy="4635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0" name="AutoShape 38"/>
          <p:cNvCxnSpPr>
            <a:cxnSpLocks noChangeShapeType="1"/>
            <a:stCxn id="13" idx="3"/>
            <a:endCxn id="34" idx="1"/>
          </p:cNvCxnSpPr>
          <p:nvPr/>
        </p:nvCxnSpPr>
        <p:spPr bwMode="auto">
          <a:xfrm>
            <a:off x="5016500" y="2444750"/>
            <a:ext cx="558800" cy="603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638800" y="3429000"/>
            <a:ext cx="2759075" cy="3048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Times New Roman" pitchFamily="18" charset="0"/>
              </a:rPr>
              <a:t>Manual Message Entry / Repair</a:t>
            </a: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5638800" y="3886200"/>
            <a:ext cx="2759075" cy="3048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Times New Roman" pitchFamily="18" charset="0"/>
              </a:rPr>
              <a:t>Decision Support Systems</a:t>
            </a:r>
          </a:p>
        </p:txBody>
      </p:sp>
      <p:cxnSp>
        <p:nvCxnSpPr>
          <p:cNvPr id="43" name="AutoShape 41"/>
          <p:cNvCxnSpPr>
            <a:cxnSpLocks noChangeShapeType="1"/>
            <a:stCxn id="12" idx="3"/>
            <a:endCxn id="41" idx="1"/>
          </p:cNvCxnSpPr>
          <p:nvPr/>
        </p:nvCxnSpPr>
        <p:spPr bwMode="auto">
          <a:xfrm flipV="1">
            <a:off x="5029200" y="3581400"/>
            <a:ext cx="609600" cy="2746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4" name="AutoShape 42"/>
          <p:cNvCxnSpPr>
            <a:cxnSpLocks noChangeShapeType="1"/>
            <a:stCxn id="12" idx="3"/>
            <a:endCxn id="42" idx="1"/>
          </p:cNvCxnSpPr>
          <p:nvPr/>
        </p:nvCxnSpPr>
        <p:spPr bwMode="auto">
          <a:xfrm>
            <a:off x="5029200" y="3856038"/>
            <a:ext cx="609600" cy="1825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5" name="AutoShape 43"/>
          <p:cNvSpPr>
            <a:spLocks noChangeArrowheads="1"/>
          </p:cNvSpPr>
          <p:nvPr/>
        </p:nvSpPr>
        <p:spPr bwMode="auto">
          <a:xfrm>
            <a:off x="457200" y="5562600"/>
            <a:ext cx="8382000" cy="762000"/>
          </a:xfrm>
          <a:prstGeom prst="horizontalScroll">
            <a:avLst>
              <a:gd name="adj" fmla="val 12500"/>
            </a:avLst>
          </a:prstGeom>
          <a:solidFill>
            <a:srgbClr val="000080"/>
          </a:solidFill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“Implement A Hub Connecting Internal Applications With External Gateways Using The Pre-Built And Configurable Financial Messaging Solution”</a:t>
            </a:r>
          </a:p>
        </p:txBody>
      </p:sp>
      <p:pic>
        <p:nvPicPr>
          <p:cNvPr id="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6143643"/>
            <a:ext cx="2071702" cy="68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57200" y="1049338"/>
            <a:ext cx="6843713" cy="2436812"/>
            <a:chOff x="288" y="450"/>
            <a:chExt cx="4311" cy="1535"/>
          </a:xfrm>
        </p:grpSpPr>
        <p:pic>
          <p:nvPicPr>
            <p:cNvPr id="4" name="Picture 3" descr="Commerce Sm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349" y="1208"/>
              <a:ext cx="228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835" y="1551"/>
              <a:ext cx="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3179" y="1461"/>
              <a:ext cx="6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8" name="Picture 6" descr="Content Management Server (CMS)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752" y="1208"/>
              <a:ext cx="386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Globe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686" y="1063"/>
              <a:ext cx="895" cy="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3483" y="841"/>
              <a:ext cx="1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000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Medium" pitchFamily="34" charset="0"/>
                </a:rPr>
                <a:t>Payment sent  / received via </a:t>
              </a:r>
              <a:br>
                <a:rPr lang="en-US" sz="1000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Medium" pitchFamily="34" charset="0"/>
                </a:rPr>
              </a:br>
              <a:r>
                <a:rPr lang="en-US" sz="1000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Medium" pitchFamily="34" charset="0"/>
                </a:rPr>
                <a:t>SWIFT network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243" y="1461"/>
              <a:ext cx="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mainfrm"/>
            <p:cNvSpPr>
              <a:spLocks noEditPoints="1" noChangeArrowheads="1"/>
            </p:cNvSpPr>
            <p:nvPr/>
          </p:nvSpPr>
          <p:spPr bwMode="auto">
            <a:xfrm>
              <a:off x="380" y="1118"/>
              <a:ext cx="455" cy="8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32 w 21600"/>
                <a:gd name="T25" fmla="*/ 22173 h 21600"/>
                <a:gd name="T26" fmla="*/ 21600 w 21600"/>
                <a:gd name="T27" fmla="*/ 2790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10885"/>
                  </a:moveTo>
                  <a:lnTo>
                    <a:pt x="21600" y="0"/>
                  </a:lnTo>
                  <a:lnTo>
                    <a:pt x="10634" y="0"/>
                  </a:lnTo>
                  <a:lnTo>
                    <a:pt x="0" y="0"/>
                  </a:lnTo>
                  <a:lnTo>
                    <a:pt x="0" y="10885"/>
                  </a:lnTo>
                  <a:lnTo>
                    <a:pt x="0" y="19729"/>
                  </a:lnTo>
                  <a:lnTo>
                    <a:pt x="1163" y="19729"/>
                  </a:lnTo>
                  <a:lnTo>
                    <a:pt x="1163" y="21600"/>
                  </a:lnTo>
                  <a:lnTo>
                    <a:pt x="10800" y="21600"/>
                  </a:lnTo>
                  <a:lnTo>
                    <a:pt x="20603" y="21600"/>
                  </a:lnTo>
                  <a:lnTo>
                    <a:pt x="20603" y="19729"/>
                  </a:lnTo>
                  <a:lnTo>
                    <a:pt x="21600" y="19729"/>
                  </a:lnTo>
                  <a:lnTo>
                    <a:pt x="21600" y="10885"/>
                  </a:lnTo>
                  <a:close/>
                </a:path>
                <a:path w="21600" h="21600" extrusionOk="0">
                  <a:moveTo>
                    <a:pt x="1163" y="19729"/>
                  </a:moveTo>
                  <a:lnTo>
                    <a:pt x="4320" y="19729"/>
                  </a:lnTo>
                  <a:lnTo>
                    <a:pt x="16449" y="19729"/>
                  </a:lnTo>
                  <a:lnTo>
                    <a:pt x="20603" y="19729"/>
                  </a:lnTo>
                  <a:lnTo>
                    <a:pt x="1163" y="19729"/>
                  </a:lnTo>
                  <a:moveTo>
                    <a:pt x="1495" y="2381"/>
                  </a:moveTo>
                  <a:lnTo>
                    <a:pt x="2160" y="2381"/>
                  </a:lnTo>
                  <a:lnTo>
                    <a:pt x="4985" y="2381"/>
                  </a:lnTo>
                  <a:lnTo>
                    <a:pt x="5982" y="2381"/>
                  </a:lnTo>
                  <a:lnTo>
                    <a:pt x="1495" y="2381"/>
                  </a:lnTo>
                  <a:lnTo>
                    <a:pt x="1495" y="3402"/>
                  </a:lnTo>
                  <a:lnTo>
                    <a:pt x="2160" y="3402"/>
                  </a:lnTo>
                  <a:lnTo>
                    <a:pt x="4985" y="3402"/>
                  </a:lnTo>
                  <a:lnTo>
                    <a:pt x="5982" y="3402"/>
                  </a:lnTo>
                  <a:lnTo>
                    <a:pt x="1495" y="3402"/>
                  </a:lnTo>
                  <a:lnTo>
                    <a:pt x="1495" y="4422"/>
                  </a:lnTo>
                  <a:lnTo>
                    <a:pt x="2160" y="4422"/>
                  </a:lnTo>
                  <a:lnTo>
                    <a:pt x="4985" y="4422"/>
                  </a:lnTo>
                  <a:lnTo>
                    <a:pt x="5982" y="4422"/>
                  </a:lnTo>
                  <a:lnTo>
                    <a:pt x="1495" y="4422"/>
                  </a:lnTo>
                  <a:lnTo>
                    <a:pt x="1495" y="5443"/>
                  </a:lnTo>
                  <a:lnTo>
                    <a:pt x="2160" y="5443"/>
                  </a:lnTo>
                  <a:lnTo>
                    <a:pt x="4985" y="5443"/>
                  </a:lnTo>
                  <a:lnTo>
                    <a:pt x="5982" y="5443"/>
                  </a:lnTo>
                  <a:lnTo>
                    <a:pt x="1495" y="5443"/>
                  </a:lnTo>
                  <a:lnTo>
                    <a:pt x="1495" y="6463"/>
                  </a:lnTo>
                  <a:lnTo>
                    <a:pt x="2160" y="6463"/>
                  </a:lnTo>
                  <a:lnTo>
                    <a:pt x="4985" y="6463"/>
                  </a:lnTo>
                  <a:lnTo>
                    <a:pt x="5982" y="6463"/>
                  </a:lnTo>
                  <a:lnTo>
                    <a:pt x="1495" y="6463"/>
                  </a:lnTo>
                  <a:lnTo>
                    <a:pt x="1495" y="7483"/>
                  </a:lnTo>
                  <a:lnTo>
                    <a:pt x="2160" y="7483"/>
                  </a:lnTo>
                  <a:lnTo>
                    <a:pt x="4985" y="7483"/>
                  </a:lnTo>
                  <a:lnTo>
                    <a:pt x="5982" y="7483"/>
                  </a:lnTo>
                  <a:lnTo>
                    <a:pt x="1495" y="7483"/>
                  </a:lnTo>
                  <a:lnTo>
                    <a:pt x="1495" y="8504"/>
                  </a:lnTo>
                  <a:lnTo>
                    <a:pt x="2160" y="8504"/>
                  </a:lnTo>
                  <a:lnTo>
                    <a:pt x="4985" y="8504"/>
                  </a:lnTo>
                  <a:lnTo>
                    <a:pt x="5982" y="8504"/>
                  </a:lnTo>
                  <a:lnTo>
                    <a:pt x="1495" y="8504"/>
                  </a:lnTo>
                  <a:lnTo>
                    <a:pt x="1495" y="9524"/>
                  </a:lnTo>
                  <a:lnTo>
                    <a:pt x="2160" y="9524"/>
                  </a:lnTo>
                  <a:lnTo>
                    <a:pt x="4985" y="9524"/>
                  </a:lnTo>
                  <a:lnTo>
                    <a:pt x="5982" y="9524"/>
                  </a:lnTo>
                  <a:lnTo>
                    <a:pt x="1495" y="9524"/>
                  </a:lnTo>
                  <a:lnTo>
                    <a:pt x="1495" y="10545"/>
                  </a:lnTo>
                  <a:lnTo>
                    <a:pt x="2160" y="10545"/>
                  </a:lnTo>
                  <a:lnTo>
                    <a:pt x="4985" y="10545"/>
                  </a:lnTo>
                  <a:lnTo>
                    <a:pt x="5982" y="10545"/>
                  </a:lnTo>
                  <a:lnTo>
                    <a:pt x="1495" y="10545"/>
                  </a:lnTo>
                  <a:lnTo>
                    <a:pt x="1495" y="11565"/>
                  </a:lnTo>
                  <a:lnTo>
                    <a:pt x="2160" y="11565"/>
                  </a:lnTo>
                  <a:lnTo>
                    <a:pt x="4985" y="11565"/>
                  </a:lnTo>
                  <a:lnTo>
                    <a:pt x="5982" y="11565"/>
                  </a:lnTo>
                  <a:lnTo>
                    <a:pt x="1495" y="11565"/>
                  </a:lnTo>
                  <a:lnTo>
                    <a:pt x="1495" y="12586"/>
                  </a:lnTo>
                  <a:lnTo>
                    <a:pt x="2160" y="12586"/>
                  </a:lnTo>
                  <a:lnTo>
                    <a:pt x="4985" y="12586"/>
                  </a:lnTo>
                  <a:lnTo>
                    <a:pt x="5982" y="12586"/>
                  </a:lnTo>
                  <a:lnTo>
                    <a:pt x="1495" y="12586"/>
                  </a:lnTo>
                  <a:lnTo>
                    <a:pt x="1495" y="13606"/>
                  </a:lnTo>
                  <a:lnTo>
                    <a:pt x="2160" y="13606"/>
                  </a:lnTo>
                  <a:lnTo>
                    <a:pt x="4985" y="13606"/>
                  </a:lnTo>
                  <a:lnTo>
                    <a:pt x="5982" y="13606"/>
                  </a:lnTo>
                  <a:lnTo>
                    <a:pt x="1495" y="13606"/>
                  </a:lnTo>
                  <a:lnTo>
                    <a:pt x="1495" y="14627"/>
                  </a:lnTo>
                  <a:lnTo>
                    <a:pt x="2160" y="14627"/>
                  </a:lnTo>
                  <a:lnTo>
                    <a:pt x="4985" y="14627"/>
                  </a:lnTo>
                  <a:lnTo>
                    <a:pt x="5982" y="14627"/>
                  </a:lnTo>
                  <a:lnTo>
                    <a:pt x="1495" y="14627"/>
                  </a:lnTo>
                  <a:lnTo>
                    <a:pt x="1495" y="15647"/>
                  </a:lnTo>
                  <a:lnTo>
                    <a:pt x="2160" y="15647"/>
                  </a:lnTo>
                  <a:lnTo>
                    <a:pt x="4985" y="15647"/>
                  </a:lnTo>
                  <a:lnTo>
                    <a:pt x="5982" y="15647"/>
                  </a:lnTo>
                  <a:lnTo>
                    <a:pt x="1495" y="15647"/>
                  </a:lnTo>
                  <a:lnTo>
                    <a:pt x="1495" y="16668"/>
                  </a:lnTo>
                  <a:lnTo>
                    <a:pt x="2160" y="16668"/>
                  </a:lnTo>
                  <a:lnTo>
                    <a:pt x="4985" y="16668"/>
                  </a:lnTo>
                  <a:lnTo>
                    <a:pt x="5982" y="16668"/>
                  </a:lnTo>
                  <a:lnTo>
                    <a:pt x="1495" y="16668"/>
                  </a:lnTo>
                  <a:lnTo>
                    <a:pt x="1495" y="17688"/>
                  </a:lnTo>
                  <a:lnTo>
                    <a:pt x="2160" y="17688"/>
                  </a:lnTo>
                  <a:lnTo>
                    <a:pt x="4985" y="17688"/>
                  </a:lnTo>
                  <a:lnTo>
                    <a:pt x="5982" y="17688"/>
                  </a:lnTo>
                  <a:lnTo>
                    <a:pt x="1495" y="17688"/>
                  </a:lnTo>
                  <a:moveTo>
                    <a:pt x="1994" y="19729"/>
                  </a:moveTo>
                  <a:lnTo>
                    <a:pt x="1994" y="20069"/>
                  </a:lnTo>
                  <a:lnTo>
                    <a:pt x="1994" y="21260"/>
                  </a:lnTo>
                  <a:lnTo>
                    <a:pt x="1994" y="21600"/>
                  </a:lnTo>
                  <a:lnTo>
                    <a:pt x="1994" y="19729"/>
                  </a:lnTo>
                  <a:lnTo>
                    <a:pt x="2658" y="19729"/>
                  </a:lnTo>
                  <a:lnTo>
                    <a:pt x="2658" y="20069"/>
                  </a:lnTo>
                  <a:lnTo>
                    <a:pt x="2658" y="21260"/>
                  </a:lnTo>
                  <a:lnTo>
                    <a:pt x="2658" y="21600"/>
                  </a:lnTo>
                  <a:lnTo>
                    <a:pt x="2658" y="19729"/>
                  </a:lnTo>
                  <a:lnTo>
                    <a:pt x="3489" y="19729"/>
                  </a:lnTo>
                  <a:lnTo>
                    <a:pt x="3489" y="20069"/>
                  </a:lnTo>
                  <a:lnTo>
                    <a:pt x="3489" y="21260"/>
                  </a:lnTo>
                  <a:lnTo>
                    <a:pt x="3489" y="21600"/>
                  </a:lnTo>
                  <a:lnTo>
                    <a:pt x="3489" y="19729"/>
                  </a:lnTo>
                  <a:lnTo>
                    <a:pt x="4320" y="19729"/>
                  </a:lnTo>
                  <a:lnTo>
                    <a:pt x="4320" y="20069"/>
                  </a:lnTo>
                  <a:lnTo>
                    <a:pt x="4320" y="21260"/>
                  </a:lnTo>
                  <a:lnTo>
                    <a:pt x="4320" y="21600"/>
                  </a:lnTo>
                  <a:lnTo>
                    <a:pt x="4320" y="19729"/>
                  </a:lnTo>
                  <a:lnTo>
                    <a:pt x="5151" y="19729"/>
                  </a:lnTo>
                  <a:lnTo>
                    <a:pt x="5151" y="20069"/>
                  </a:lnTo>
                  <a:lnTo>
                    <a:pt x="5151" y="21260"/>
                  </a:lnTo>
                  <a:lnTo>
                    <a:pt x="5151" y="21600"/>
                  </a:lnTo>
                  <a:lnTo>
                    <a:pt x="5151" y="19729"/>
                  </a:lnTo>
                  <a:lnTo>
                    <a:pt x="5982" y="19729"/>
                  </a:lnTo>
                  <a:lnTo>
                    <a:pt x="5982" y="20069"/>
                  </a:lnTo>
                  <a:lnTo>
                    <a:pt x="5982" y="21260"/>
                  </a:lnTo>
                  <a:lnTo>
                    <a:pt x="5982" y="21600"/>
                  </a:lnTo>
                  <a:lnTo>
                    <a:pt x="5982" y="19729"/>
                  </a:lnTo>
                  <a:lnTo>
                    <a:pt x="6812" y="19729"/>
                  </a:lnTo>
                  <a:lnTo>
                    <a:pt x="6812" y="20069"/>
                  </a:lnTo>
                  <a:lnTo>
                    <a:pt x="6812" y="21260"/>
                  </a:lnTo>
                  <a:lnTo>
                    <a:pt x="6812" y="21600"/>
                  </a:lnTo>
                  <a:lnTo>
                    <a:pt x="6812" y="19729"/>
                  </a:lnTo>
                  <a:lnTo>
                    <a:pt x="7643" y="19729"/>
                  </a:lnTo>
                  <a:lnTo>
                    <a:pt x="7643" y="20069"/>
                  </a:lnTo>
                  <a:lnTo>
                    <a:pt x="7643" y="21260"/>
                  </a:lnTo>
                  <a:lnTo>
                    <a:pt x="7643" y="21600"/>
                  </a:lnTo>
                  <a:lnTo>
                    <a:pt x="7643" y="19729"/>
                  </a:lnTo>
                  <a:lnTo>
                    <a:pt x="8474" y="19729"/>
                  </a:lnTo>
                  <a:lnTo>
                    <a:pt x="8474" y="20069"/>
                  </a:lnTo>
                  <a:lnTo>
                    <a:pt x="8474" y="21260"/>
                  </a:lnTo>
                  <a:lnTo>
                    <a:pt x="8474" y="21600"/>
                  </a:lnTo>
                  <a:lnTo>
                    <a:pt x="8474" y="19729"/>
                  </a:lnTo>
                  <a:lnTo>
                    <a:pt x="9305" y="19729"/>
                  </a:lnTo>
                  <a:lnTo>
                    <a:pt x="9305" y="20069"/>
                  </a:lnTo>
                  <a:lnTo>
                    <a:pt x="9305" y="21260"/>
                  </a:lnTo>
                  <a:lnTo>
                    <a:pt x="9305" y="21600"/>
                  </a:lnTo>
                  <a:lnTo>
                    <a:pt x="9305" y="19729"/>
                  </a:lnTo>
                  <a:lnTo>
                    <a:pt x="10135" y="19729"/>
                  </a:lnTo>
                  <a:lnTo>
                    <a:pt x="10135" y="20069"/>
                  </a:lnTo>
                  <a:lnTo>
                    <a:pt x="10135" y="21260"/>
                  </a:lnTo>
                  <a:lnTo>
                    <a:pt x="10135" y="21600"/>
                  </a:lnTo>
                  <a:lnTo>
                    <a:pt x="10135" y="19729"/>
                  </a:lnTo>
                  <a:lnTo>
                    <a:pt x="10966" y="19729"/>
                  </a:lnTo>
                  <a:lnTo>
                    <a:pt x="10966" y="20069"/>
                  </a:lnTo>
                  <a:lnTo>
                    <a:pt x="10966" y="21260"/>
                  </a:lnTo>
                  <a:lnTo>
                    <a:pt x="10966" y="21600"/>
                  </a:lnTo>
                  <a:lnTo>
                    <a:pt x="10966" y="19729"/>
                  </a:lnTo>
                  <a:lnTo>
                    <a:pt x="11797" y="19729"/>
                  </a:lnTo>
                  <a:lnTo>
                    <a:pt x="11797" y="20069"/>
                  </a:lnTo>
                  <a:lnTo>
                    <a:pt x="11797" y="21260"/>
                  </a:lnTo>
                  <a:lnTo>
                    <a:pt x="11797" y="21600"/>
                  </a:lnTo>
                  <a:lnTo>
                    <a:pt x="11797" y="19729"/>
                  </a:lnTo>
                  <a:lnTo>
                    <a:pt x="12462" y="19729"/>
                  </a:lnTo>
                  <a:lnTo>
                    <a:pt x="12462" y="20069"/>
                  </a:lnTo>
                  <a:lnTo>
                    <a:pt x="12462" y="21260"/>
                  </a:lnTo>
                  <a:lnTo>
                    <a:pt x="12462" y="21600"/>
                  </a:lnTo>
                  <a:lnTo>
                    <a:pt x="12462" y="19729"/>
                  </a:lnTo>
                  <a:lnTo>
                    <a:pt x="13292" y="19729"/>
                  </a:lnTo>
                  <a:lnTo>
                    <a:pt x="13292" y="20069"/>
                  </a:lnTo>
                  <a:lnTo>
                    <a:pt x="13292" y="21260"/>
                  </a:lnTo>
                  <a:lnTo>
                    <a:pt x="13292" y="21600"/>
                  </a:lnTo>
                  <a:lnTo>
                    <a:pt x="13292" y="19729"/>
                  </a:lnTo>
                  <a:lnTo>
                    <a:pt x="14123" y="19729"/>
                  </a:lnTo>
                  <a:lnTo>
                    <a:pt x="14123" y="20069"/>
                  </a:lnTo>
                  <a:lnTo>
                    <a:pt x="14123" y="21260"/>
                  </a:lnTo>
                  <a:lnTo>
                    <a:pt x="14123" y="21600"/>
                  </a:lnTo>
                  <a:lnTo>
                    <a:pt x="14123" y="19729"/>
                  </a:lnTo>
                  <a:lnTo>
                    <a:pt x="14954" y="19729"/>
                  </a:lnTo>
                  <a:lnTo>
                    <a:pt x="14954" y="20069"/>
                  </a:lnTo>
                  <a:lnTo>
                    <a:pt x="14954" y="21260"/>
                  </a:lnTo>
                  <a:lnTo>
                    <a:pt x="14954" y="21600"/>
                  </a:lnTo>
                  <a:lnTo>
                    <a:pt x="14954" y="19729"/>
                  </a:lnTo>
                  <a:lnTo>
                    <a:pt x="15785" y="19729"/>
                  </a:lnTo>
                  <a:lnTo>
                    <a:pt x="15785" y="20069"/>
                  </a:lnTo>
                  <a:lnTo>
                    <a:pt x="15785" y="21260"/>
                  </a:lnTo>
                  <a:lnTo>
                    <a:pt x="15785" y="21600"/>
                  </a:lnTo>
                  <a:lnTo>
                    <a:pt x="15785" y="19729"/>
                  </a:lnTo>
                  <a:lnTo>
                    <a:pt x="16615" y="19729"/>
                  </a:lnTo>
                  <a:lnTo>
                    <a:pt x="16615" y="20069"/>
                  </a:lnTo>
                  <a:lnTo>
                    <a:pt x="16615" y="21260"/>
                  </a:lnTo>
                  <a:lnTo>
                    <a:pt x="16615" y="21600"/>
                  </a:lnTo>
                  <a:lnTo>
                    <a:pt x="16615" y="19729"/>
                  </a:lnTo>
                  <a:lnTo>
                    <a:pt x="17446" y="19729"/>
                  </a:lnTo>
                  <a:lnTo>
                    <a:pt x="17446" y="20069"/>
                  </a:lnTo>
                  <a:lnTo>
                    <a:pt x="17446" y="21260"/>
                  </a:lnTo>
                  <a:lnTo>
                    <a:pt x="17446" y="21600"/>
                  </a:lnTo>
                  <a:lnTo>
                    <a:pt x="17446" y="19729"/>
                  </a:lnTo>
                  <a:lnTo>
                    <a:pt x="18277" y="19729"/>
                  </a:lnTo>
                  <a:lnTo>
                    <a:pt x="18277" y="20069"/>
                  </a:lnTo>
                  <a:lnTo>
                    <a:pt x="18277" y="21260"/>
                  </a:lnTo>
                  <a:lnTo>
                    <a:pt x="18277" y="21600"/>
                  </a:lnTo>
                  <a:lnTo>
                    <a:pt x="18277" y="19729"/>
                  </a:lnTo>
                  <a:lnTo>
                    <a:pt x="19108" y="19729"/>
                  </a:lnTo>
                  <a:lnTo>
                    <a:pt x="19108" y="20069"/>
                  </a:lnTo>
                  <a:lnTo>
                    <a:pt x="19108" y="21260"/>
                  </a:lnTo>
                  <a:lnTo>
                    <a:pt x="19108" y="21600"/>
                  </a:lnTo>
                  <a:lnTo>
                    <a:pt x="19108" y="19729"/>
                  </a:lnTo>
                  <a:lnTo>
                    <a:pt x="19938" y="19729"/>
                  </a:lnTo>
                  <a:lnTo>
                    <a:pt x="19938" y="20069"/>
                  </a:lnTo>
                  <a:lnTo>
                    <a:pt x="19938" y="21260"/>
                  </a:lnTo>
                  <a:lnTo>
                    <a:pt x="19938" y="21600"/>
                  </a:lnTo>
                  <a:lnTo>
                    <a:pt x="19938" y="19729"/>
                  </a:lnTo>
                  <a:moveTo>
                    <a:pt x="1495" y="1531"/>
                  </a:moveTo>
                  <a:lnTo>
                    <a:pt x="5982" y="1531"/>
                  </a:lnTo>
                  <a:lnTo>
                    <a:pt x="5982" y="18539"/>
                  </a:lnTo>
                  <a:lnTo>
                    <a:pt x="1495" y="18539"/>
                  </a:lnTo>
                  <a:lnTo>
                    <a:pt x="1495" y="1531"/>
                  </a:lnTo>
                  <a:moveTo>
                    <a:pt x="7311" y="1531"/>
                  </a:moveTo>
                  <a:lnTo>
                    <a:pt x="7975" y="1531"/>
                  </a:lnTo>
                  <a:lnTo>
                    <a:pt x="7975" y="8334"/>
                  </a:lnTo>
                  <a:lnTo>
                    <a:pt x="7311" y="8334"/>
                  </a:lnTo>
                  <a:lnTo>
                    <a:pt x="7311" y="1531"/>
                  </a:lnTo>
                  <a:moveTo>
                    <a:pt x="7145" y="9865"/>
                  </a:moveTo>
                  <a:lnTo>
                    <a:pt x="8142" y="9865"/>
                  </a:lnTo>
                  <a:lnTo>
                    <a:pt x="8142" y="10715"/>
                  </a:lnTo>
                  <a:lnTo>
                    <a:pt x="7145" y="10715"/>
                  </a:lnTo>
                  <a:lnTo>
                    <a:pt x="7145" y="9865"/>
                  </a:lnTo>
                  <a:moveTo>
                    <a:pt x="8972" y="1531"/>
                  </a:moveTo>
                  <a:lnTo>
                    <a:pt x="12462" y="1531"/>
                  </a:lnTo>
                  <a:lnTo>
                    <a:pt x="12462" y="5443"/>
                  </a:lnTo>
                  <a:lnTo>
                    <a:pt x="8972" y="5443"/>
                  </a:lnTo>
                  <a:lnTo>
                    <a:pt x="8972" y="1531"/>
                  </a:lnTo>
                  <a:moveTo>
                    <a:pt x="13625" y="1531"/>
                  </a:moveTo>
                  <a:lnTo>
                    <a:pt x="20271" y="1531"/>
                  </a:lnTo>
                  <a:lnTo>
                    <a:pt x="20271" y="5443"/>
                  </a:lnTo>
                  <a:lnTo>
                    <a:pt x="13625" y="5443"/>
                  </a:lnTo>
                  <a:lnTo>
                    <a:pt x="13625" y="1531"/>
                  </a:lnTo>
                  <a:moveTo>
                    <a:pt x="18609" y="6463"/>
                  </a:moveTo>
                  <a:lnTo>
                    <a:pt x="20437" y="6463"/>
                  </a:lnTo>
                  <a:lnTo>
                    <a:pt x="20437" y="10885"/>
                  </a:lnTo>
                  <a:lnTo>
                    <a:pt x="18609" y="10885"/>
                  </a:lnTo>
                  <a:lnTo>
                    <a:pt x="18609" y="646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88" y="985"/>
              <a:ext cx="51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Medium" pitchFamily="34" charset="0"/>
                </a:rPr>
                <a:t> Mainframe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454" y="1058"/>
              <a:ext cx="88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Medium" pitchFamily="34" charset="0"/>
                </a:rPr>
                <a:t>SWIFT Alliance Access</a:t>
              </a: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460" y="1280"/>
              <a:ext cx="203" cy="362"/>
            </a:xfrm>
            <a:prstGeom prst="can">
              <a:avLst>
                <a:gd name="adj" fmla="val 4458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Medium" pitchFamily="34" charset="0"/>
                </a:rPr>
                <a:t>MQ </a:t>
              </a:r>
              <a:br>
                <a:rPr lang="en-US" sz="1000"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Medium" pitchFamily="34" charset="0"/>
                </a:rPr>
              </a:br>
              <a:r>
                <a:rPr lang="en-US" sz="1000"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Medium" pitchFamily="34" charset="0"/>
                </a:rPr>
                <a:t>Series</a:t>
              </a: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979" y="1280"/>
              <a:ext cx="203" cy="362"/>
            </a:xfrm>
            <a:prstGeom prst="can">
              <a:avLst>
                <a:gd name="adj" fmla="val 5126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Medium" pitchFamily="34" charset="0"/>
                </a:rPr>
                <a:t>MQ </a:t>
              </a:r>
              <a:br>
                <a:rPr lang="en-US" sz="1000"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Medium" pitchFamily="34" charset="0"/>
                </a:rPr>
              </a:br>
              <a:r>
                <a:rPr lang="en-US" sz="1000"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Medium" pitchFamily="34" charset="0"/>
                </a:rPr>
                <a:t>Series</a:t>
              </a:r>
            </a:p>
          </p:txBody>
        </p:sp>
        <p:sp>
          <p:nvSpPr>
            <p:cNvPr id="17" name="mainfrm"/>
            <p:cNvSpPr>
              <a:spLocks noEditPoints="1" noChangeArrowheads="1"/>
            </p:cNvSpPr>
            <p:nvPr/>
          </p:nvSpPr>
          <p:spPr bwMode="auto">
            <a:xfrm>
              <a:off x="738" y="594"/>
              <a:ext cx="651" cy="3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32 w 21600"/>
                <a:gd name="T25" fmla="*/ 22198 h 21600"/>
                <a:gd name="T26" fmla="*/ 21567 w 21600"/>
                <a:gd name="T27" fmla="*/ 2794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10885"/>
                  </a:moveTo>
                  <a:lnTo>
                    <a:pt x="21600" y="0"/>
                  </a:lnTo>
                  <a:lnTo>
                    <a:pt x="10634" y="0"/>
                  </a:lnTo>
                  <a:lnTo>
                    <a:pt x="0" y="0"/>
                  </a:lnTo>
                  <a:lnTo>
                    <a:pt x="0" y="10885"/>
                  </a:lnTo>
                  <a:lnTo>
                    <a:pt x="0" y="19729"/>
                  </a:lnTo>
                  <a:lnTo>
                    <a:pt x="1163" y="19729"/>
                  </a:lnTo>
                  <a:lnTo>
                    <a:pt x="1163" y="21600"/>
                  </a:lnTo>
                  <a:lnTo>
                    <a:pt x="10800" y="21600"/>
                  </a:lnTo>
                  <a:lnTo>
                    <a:pt x="20603" y="21600"/>
                  </a:lnTo>
                  <a:lnTo>
                    <a:pt x="20603" y="19729"/>
                  </a:lnTo>
                  <a:lnTo>
                    <a:pt x="21600" y="19729"/>
                  </a:lnTo>
                  <a:lnTo>
                    <a:pt x="21600" y="10885"/>
                  </a:lnTo>
                  <a:close/>
                </a:path>
                <a:path w="21600" h="21600" extrusionOk="0">
                  <a:moveTo>
                    <a:pt x="1163" y="19729"/>
                  </a:moveTo>
                  <a:lnTo>
                    <a:pt x="4320" y="19729"/>
                  </a:lnTo>
                  <a:lnTo>
                    <a:pt x="16449" y="19729"/>
                  </a:lnTo>
                  <a:lnTo>
                    <a:pt x="20603" y="19729"/>
                  </a:lnTo>
                  <a:lnTo>
                    <a:pt x="1163" y="19729"/>
                  </a:lnTo>
                  <a:moveTo>
                    <a:pt x="1495" y="2381"/>
                  </a:moveTo>
                  <a:lnTo>
                    <a:pt x="2160" y="2381"/>
                  </a:lnTo>
                  <a:lnTo>
                    <a:pt x="4985" y="2381"/>
                  </a:lnTo>
                  <a:lnTo>
                    <a:pt x="5982" y="2381"/>
                  </a:lnTo>
                  <a:lnTo>
                    <a:pt x="1495" y="2381"/>
                  </a:lnTo>
                  <a:lnTo>
                    <a:pt x="1495" y="3402"/>
                  </a:lnTo>
                  <a:lnTo>
                    <a:pt x="2160" y="3402"/>
                  </a:lnTo>
                  <a:lnTo>
                    <a:pt x="4985" y="3402"/>
                  </a:lnTo>
                  <a:lnTo>
                    <a:pt x="5982" y="3402"/>
                  </a:lnTo>
                  <a:lnTo>
                    <a:pt x="1495" y="3402"/>
                  </a:lnTo>
                  <a:lnTo>
                    <a:pt x="1495" y="4422"/>
                  </a:lnTo>
                  <a:lnTo>
                    <a:pt x="2160" y="4422"/>
                  </a:lnTo>
                  <a:lnTo>
                    <a:pt x="4985" y="4422"/>
                  </a:lnTo>
                  <a:lnTo>
                    <a:pt x="5982" y="4422"/>
                  </a:lnTo>
                  <a:lnTo>
                    <a:pt x="1495" y="4422"/>
                  </a:lnTo>
                  <a:lnTo>
                    <a:pt x="1495" y="5443"/>
                  </a:lnTo>
                  <a:lnTo>
                    <a:pt x="2160" y="5443"/>
                  </a:lnTo>
                  <a:lnTo>
                    <a:pt x="4985" y="5443"/>
                  </a:lnTo>
                  <a:lnTo>
                    <a:pt x="5982" y="5443"/>
                  </a:lnTo>
                  <a:lnTo>
                    <a:pt x="1495" y="5443"/>
                  </a:lnTo>
                  <a:lnTo>
                    <a:pt x="1495" y="6463"/>
                  </a:lnTo>
                  <a:lnTo>
                    <a:pt x="2160" y="6463"/>
                  </a:lnTo>
                  <a:lnTo>
                    <a:pt x="4985" y="6463"/>
                  </a:lnTo>
                  <a:lnTo>
                    <a:pt x="5982" y="6463"/>
                  </a:lnTo>
                  <a:lnTo>
                    <a:pt x="1495" y="6463"/>
                  </a:lnTo>
                  <a:lnTo>
                    <a:pt x="1495" y="7483"/>
                  </a:lnTo>
                  <a:lnTo>
                    <a:pt x="2160" y="7483"/>
                  </a:lnTo>
                  <a:lnTo>
                    <a:pt x="4985" y="7483"/>
                  </a:lnTo>
                  <a:lnTo>
                    <a:pt x="5982" y="7483"/>
                  </a:lnTo>
                  <a:lnTo>
                    <a:pt x="1495" y="7483"/>
                  </a:lnTo>
                  <a:lnTo>
                    <a:pt x="1495" y="8504"/>
                  </a:lnTo>
                  <a:lnTo>
                    <a:pt x="2160" y="8504"/>
                  </a:lnTo>
                  <a:lnTo>
                    <a:pt x="4985" y="8504"/>
                  </a:lnTo>
                  <a:lnTo>
                    <a:pt x="5982" y="8504"/>
                  </a:lnTo>
                  <a:lnTo>
                    <a:pt x="1495" y="8504"/>
                  </a:lnTo>
                  <a:lnTo>
                    <a:pt x="1495" y="9524"/>
                  </a:lnTo>
                  <a:lnTo>
                    <a:pt x="2160" y="9524"/>
                  </a:lnTo>
                  <a:lnTo>
                    <a:pt x="4985" y="9524"/>
                  </a:lnTo>
                  <a:lnTo>
                    <a:pt x="5982" y="9524"/>
                  </a:lnTo>
                  <a:lnTo>
                    <a:pt x="1495" y="9524"/>
                  </a:lnTo>
                  <a:lnTo>
                    <a:pt x="1495" y="10545"/>
                  </a:lnTo>
                  <a:lnTo>
                    <a:pt x="2160" y="10545"/>
                  </a:lnTo>
                  <a:lnTo>
                    <a:pt x="4985" y="10545"/>
                  </a:lnTo>
                  <a:lnTo>
                    <a:pt x="5982" y="10545"/>
                  </a:lnTo>
                  <a:lnTo>
                    <a:pt x="1495" y="10545"/>
                  </a:lnTo>
                  <a:lnTo>
                    <a:pt x="1495" y="11565"/>
                  </a:lnTo>
                  <a:lnTo>
                    <a:pt x="2160" y="11565"/>
                  </a:lnTo>
                  <a:lnTo>
                    <a:pt x="4985" y="11565"/>
                  </a:lnTo>
                  <a:lnTo>
                    <a:pt x="5982" y="11565"/>
                  </a:lnTo>
                  <a:lnTo>
                    <a:pt x="1495" y="11565"/>
                  </a:lnTo>
                  <a:lnTo>
                    <a:pt x="1495" y="12586"/>
                  </a:lnTo>
                  <a:lnTo>
                    <a:pt x="2160" y="12586"/>
                  </a:lnTo>
                  <a:lnTo>
                    <a:pt x="4985" y="12586"/>
                  </a:lnTo>
                  <a:lnTo>
                    <a:pt x="5982" y="12586"/>
                  </a:lnTo>
                  <a:lnTo>
                    <a:pt x="1495" y="12586"/>
                  </a:lnTo>
                  <a:lnTo>
                    <a:pt x="1495" y="13606"/>
                  </a:lnTo>
                  <a:lnTo>
                    <a:pt x="2160" y="13606"/>
                  </a:lnTo>
                  <a:lnTo>
                    <a:pt x="4985" y="13606"/>
                  </a:lnTo>
                  <a:lnTo>
                    <a:pt x="5982" y="13606"/>
                  </a:lnTo>
                  <a:lnTo>
                    <a:pt x="1495" y="13606"/>
                  </a:lnTo>
                  <a:lnTo>
                    <a:pt x="1495" y="14627"/>
                  </a:lnTo>
                  <a:lnTo>
                    <a:pt x="2160" y="14627"/>
                  </a:lnTo>
                  <a:lnTo>
                    <a:pt x="4985" y="14627"/>
                  </a:lnTo>
                  <a:lnTo>
                    <a:pt x="5982" y="14627"/>
                  </a:lnTo>
                  <a:lnTo>
                    <a:pt x="1495" y="14627"/>
                  </a:lnTo>
                  <a:lnTo>
                    <a:pt x="1495" y="15647"/>
                  </a:lnTo>
                  <a:lnTo>
                    <a:pt x="2160" y="15647"/>
                  </a:lnTo>
                  <a:lnTo>
                    <a:pt x="4985" y="15647"/>
                  </a:lnTo>
                  <a:lnTo>
                    <a:pt x="5982" y="15647"/>
                  </a:lnTo>
                  <a:lnTo>
                    <a:pt x="1495" y="15647"/>
                  </a:lnTo>
                  <a:lnTo>
                    <a:pt x="1495" y="16668"/>
                  </a:lnTo>
                  <a:lnTo>
                    <a:pt x="2160" y="16668"/>
                  </a:lnTo>
                  <a:lnTo>
                    <a:pt x="4985" y="16668"/>
                  </a:lnTo>
                  <a:lnTo>
                    <a:pt x="5982" y="16668"/>
                  </a:lnTo>
                  <a:lnTo>
                    <a:pt x="1495" y="16668"/>
                  </a:lnTo>
                  <a:lnTo>
                    <a:pt x="1495" y="17688"/>
                  </a:lnTo>
                  <a:lnTo>
                    <a:pt x="2160" y="17688"/>
                  </a:lnTo>
                  <a:lnTo>
                    <a:pt x="4985" y="17688"/>
                  </a:lnTo>
                  <a:lnTo>
                    <a:pt x="5982" y="17688"/>
                  </a:lnTo>
                  <a:lnTo>
                    <a:pt x="1495" y="17688"/>
                  </a:lnTo>
                  <a:moveTo>
                    <a:pt x="1994" y="19729"/>
                  </a:moveTo>
                  <a:lnTo>
                    <a:pt x="1994" y="20069"/>
                  </a:lnTo>
                  <a:lnTo>
                    <a:pt x="1994" y="21260"/>
                  </a:lnTo>
                  <a:lnTo>
                    <a:pt x="1994" y="21600"/>
                  </a:lnTo>
                  <a:lnTo>
                    <a:pt x="1994" y="19729"/>
                  </a:lnTo>
                  <a:lnTo>
                    <a:pt x="2658" y="19729"/>
                  </a:lnTo>
                  <a:lnTo>
                    <a:pt x="2658" y="20069"/>
                  </a:lnTo>
                  <a:lnTo>
                    <a:pt x="2658" y="21260"/>
                  </a:lnTo>
                  <a:lnTo>
                    <a:pt x="2658" y="21600"/>
                  </a:lnTo>
                  <a:lnTo>
                    <a:pt x="2658" y="19729"/>
                  </a:lnTo>
                  <a:lnTo>
                    <a:pt x="3489" y="19729"/>
                  </a:lnTo>
                  <a:lnTo>
                    <a:pt x="3489" y="20069"/>
                  </a:lnTo>
                  <a:lnTo>
                    <a:pt x="3489" y="21260"/>
                  </a:lnTo>
                  <a:lnTo>
                    <a:pt x="3489" y="21600"/>
                  </a:lnTo>
                  <a:lnTo>
                    <a:pt x="3489" y="19729"/>
                  </a:lnTo>
                  <a:lnTo>
                    <a:pt x="4320" y="19729"/>
                  </a:lnTo>
                  <a:lnTo>
                    <a:pt x="4320" y="20069"/>
                  </a:lnTo>
                  <a:lnTo>
                    <a:pt x="4320" y="21260"/>
                  </a:lnTo>
                  <a:lnTo>
                    <a:pt x="4320" y="21600"/>
                  </a:lnTo>
                  <a:lnTo>
                    <a:pt x="4320" y="19729"/>
                  </a:lnTo>
                  <a:lnTo>
                    <a:pt x="5151" y="19729"/>
                  </a:lnTo>
                  <a:lnTo>
                    <a:pt x="5151" y="20069"/>
                  </a:lnTo>
                  <a:lnTo>
                    <a:pt x="5151" y="21260"/>
                  </a:lnTo>
                  <a:lnTo>
                    <a:pt x="5151" y="21600"/>
                  </a:lnTo>
                  <a:lnTo>
                    <a:pt x="5151" y="19729"/>
                  </a:lnTo>
                  <a:lnTo>
                    <a:pt x="5982" y="19729"/>
                  </a:lnTo>
                  <a:lnTo>
                    <a:pt x="5982" y="20069"/>
                  </a:lnTo>
                  <a:lnTo>
                    <a:pt x="5982" y="21260"/>
                  </a:lnTo>
                  <a:lnTo>
                    <a:pt x="5982" y="21600"/>
                  </a:lnTo>
                  <a:lnTo>
                    <a:pt x="5982" y="19729"/>
                  </a:lnTo>
                  <a:lnTo>
                    <a:pt x="6812" y="19729"/>
                  </a:lnTo>
                  <a:lnTo>
                    <a:pt x="6812" y="20069"/>
                  </a:lnTo>
                  <a:lnTo>
                    <a:pt x="6812" y="21260"/>
                  </a:lnTo>
                  <a:lnTo>
                    <a:pt x="6812" y="21600"/>
                  </a:lnTo>
                  <a:lnTo>
                    <a:pt x="6812" y="19729"/>
                  </a:lnTo>
                  <a:lnTo>
                    <a:pt x="7643" y="19729"/>
                  </a:lnTo>
                  <a:lnTo>
                    <a:pt x="7643" y="20069"/>
                  </a:lnTo>
                  <a:lnTo>
                    <a:pt x="7643" y="21260"/>
                  </a:lnTo>
                  <a:lnTo>
                    <a:pt x="7643" y="21600"/>
                  </a:lnTo>
                  <a:lnTo>
                    <a:pt x="7643" y="19729"/>
                  </a:lnTo>
                  <a:lnTo>
                    <a:pt x="8474" y="19729"/>
                  </a:lnTo>
                  <a:lnTo>
                    <a:pt x="8474" y="20069"/>
                  </a:lnTo>
                  <a:lnTo>
                    <a:pt x="8474" y="21260"/>
                  </a:lnTo>
                  <a:lnTo>
                    <a:pt x="8474" y="21600"/>
                  </a:lnTo>
                  <a:lnTo>
                    <a:pt x="8474" y="19729"/>
                  </a:lnTo>
                  <a:lnTo>
                    <a:pt x="9305" y="19729"/>
                  </a:lnTo>
                  <a:lnTo>
                    <a:pt x="9305" y="20069"/>
                  </a:lnTo>
                  <a:lnTo>
                    <a:pt x="9305" y="21260"/>
                  </a:lnTo>
                  <a:lnTo>
                    <a:pt x="9305" y="21600"/>
                  </a:lnTo>
                  <a:lnTo>
                    <a:pt x="9305" y="19729"/>
                  </a:lnTo>
                  <a:lnTo>
                    <a:pt x="10135" y="19729"/>
                  </a:lnTo>
                  <a:lnTo>
                    <a:pt x="10135" y="20069"/>
                  </a:lnTo>
                  <a:lnTo>
                    <a:pt x="10135" y="21260"/>
                  </a:lnTo>
                  <a:lnTo>
                    <a:pt x="10135" y="21600"/>
                  </a:lnTo>
                  <a:lnTo>
                    <a:pt x="10135" y="19729"/>
                  </a:lnTo>
                  <a:lnTo>
                    <a:pt x="10966" y="19729"/>
                  </a:lnTo>
                  <a:lnTo>
                    <a:pt x="10966" y="20069"/>
                  </a:lnTo>
                  <a:lnTo>
                    <a:pt x="10966" y="21260"/>
                  </a:lnTo>
                  <a:lnTo>
                    <a:pt x="10966" y="21600"/>
                  </a:lnTo>
                  <a:lnTo>
                    <a:pt x="10966" y="19729"/>
                  </a:lnTo>
                  <a:lnTo>
                    <a:pt x="11797" y="19729"/>
                  </a:lnTo>
                  <a:lnTo>
                    <a:pt x="11797" y="20069"/>
                  </a:lnTo>
                  <a:lnTo>
                    <a:pt x="11797" y="21260"/>
                  </a:lnTo>
                  <a:lnTo>
                    <a:pt x="11797" y="21600"/>
                  </a:lnTo>
                  <a:lnTo>
                    <a:pt x="11797" y="19729"/>
                  </a:lnTo>
                  <a:lnTo>
                    <a:pt x="12462" y="19729"/>
                  </a:lnTo>
                  <a:lnTo>
                    <a:pt x="12462" y="20069"/>
                  </a:lnTo>
                  <a:lnTo>
                    <a:pt x="12462" y="21260"/>
                  </a:lnTo>
                  <a:lnTo>
                    <a:pt x="12462" y="21600"/>
                  </a:lnTo>
                  <a:lnTo>
                    <a:pt x="12462" y="19729"/>
                  </a:lnTo>
                  <a:lnTo>
                    <a:pt x="13292" y="19729"/>
                  </a:lnTo>
                  <a:lnTo>
                    <a:pt x="13292" y="20069"/>
                  </a:lnTo>
                  <a:lnTo>
                    <a:pt x="13292" y="21260"/>
                  </a:lnTo>
                  <a:lnTo>
                    <a:pt x="13292" y="21600"/>
                  </a:lnTo>
                  <a:lnTo>
                    <a:pt x="13292" y="19729"/>
                  </a:lnTo>
                  <a:lnTo>
                    <a:pt x="14123" y="19729"/>
                  </a:lnTo>
                  <a:lnTo>
                    <a:pt x="14123" y="20069"/>
                  </a:lnTo>
                  <a:lnTo>
                    <a:pt x="14123" y="21260"/>
                  </a:lnTo>
                  <a:lnTo>
                    <a:pt x="14123" y="21600"/>
                  </a:lnTo>
                  <a:lnTo>
                    <a:pt x="14123" y="19729"/>
                  </a:lnTo>
                  <a:lnTo>
                    <a:pt x="14954" y="19729"/>
                  </a:lnTo>
                  <a:lnTo>
                    <a:pt x="14954" y="20069"/>
                  </a:lnTo>
                  <a:lnTo>
                    <a:pt x="14954" y="21260"/>
                  </a:lnTo>
                  <a:lnTo>
                    <a:pt x="14954" y="21600"/>
                  </a:lnTo>
                  <a:lnTo>
                    <a:pt x="14954" y="19729"/>
                  </a:lnTo>
                  <a:lnTo>
                    <a:pt x="15785" y="19729"/>
                  </a:lnTo>
                  <a:lnTo>
                    <a:pt x="15785" y="20069"/>
                  </a:lnTo>
                  <a:lnTo>
                    <a:pt x="15785" y="21260"/>
                  </a:lnTo>
                  <a:lnTo>
                    <a:pt x="15785" y="21600"/>
                  </a:lnTo>
                  <a:lnTo>
                    <a:pt x="15785" y="19729"/>
                  </a:lnTo>
                  <a:lnTo>
                    <a:pt x="16615" y="19729"/>
                  </a:lnTo>
                  <a:lnTo>
                    <a:pt x="16615" y="20069"/>
                  </a:lnTo>
                  <a:lnTo>
                    <a:pt x="16615" y="21260"/>
                  </a:lnTo>
                  <a:lnTo>
                    <a:pt x="16615" y="21600"/>
                  </a:lnTo>
                  <a:lnTo>
                    <a:pt x="16615" y="19729"/>
                  </a:lnTo>
                  <a:lnTo>
                    <a:pt x="17446" y="19729"/>
                  </a:lnTo>
                  <a:lnTo>
                    <a:pt x="17446" y="20069"/>
                  </a:lnTo>
                  <a:lnTo>
                    <a:pt x="17446" y="21260"/>
                  </a:lnTo>
                  <a:lnTo>
                    <a:pt x="17446" y="21600"/>
                  </a:lnTo>
                  <a:lnTo>
                    <a:pt x="17446" y="19729"/>
                  </a:lnTo>
                  <a:lnTo>
                    <a:pt x="18277" y="19729"/>
                  </a:lnTo>
                  <a:lnTo>
                    <a:pt x="18277" y="20069"/>
                  </a:lnTo>
                  <a:lnTo>
                    <a:pt x="18277" y="21260"/>
                  </a:lnTo>
                  <a:lnTo>
                    <a:pt x="18277" y="21600"/>
                  </a:lnTo>
                  <a:lnTo>
                    <a:pt x="18277" y="19729"/>
                  </a:lnTo>
                  <a:lnTo>
                    <a:pt x="19108" y="19729"/>
                  </a:lnTo>
                  <a:lnTo>
                    <a:pt x="19108" y="20069"/>
                  </a:lnTo>
                  <a:lnTo>
                    <a:pt x="19108" y="21260"/>
                  </a:lnTo>
                  <a:lnTo>
                    <a:pt x="19108" y="21600"/>
                  </a:lnTo>
                  <a:lnTo>
                    <a:pt x="19108" y="19729"/>
                  </a:lnTo>
                  <a:lnTo>
                    <a:pt x="19938" y="19729"/>
                  </a:lnTo>
                  <a:lnTo>
                    <a:pt x="19938" y="20069"/>
                  </a:lnTo>
                  <a:lnTo>
                    <a:pt x="19938" y="21260"/>
                  </a:lnTo>
                  <a:lnTo>
                    <a:pt x="19938" y="21600"/>
                  </a:lnTo>
                  <a:lnTo>
                    <a:pt x="19938" y="19729"/>
                  </a:lnTo>
                  <a:moveTo>
                    <a:pt x="1495" y="1531"/>
                  </a:moveTo>
                  <a:lnTo>
                    <a:pt x="5982" y="1531"/>
                  </a:lnTo>
                  <a:lnTo>
                    <a:pt x="5982" y="18539"/>
                  </a:lnTo>
                  <a:lnTo>
                    <a:pt x="1495" y="18539"/>
                  </a:lnTo>
                  <a:lnTo>
                    <a:pt x="1495" y="1531"/>
                  </a:lnTo>
                  <a:moveTo>
                    <a:pt x="7311" y="1531"/>
                  </a:moveTo>
                  <a:lnTo>
                    <a:pt x="7975" y="1531"/>
                  </a:lnTo>
                  <a:lnTo>
                    <a:pt x="7975" y="8334"/>
                  </a:lnTo>
                  <a:lnTo>
                    <a:pt x="7311" y="8334"/>
                  </a:lnTo>
                  <a:lnTo>
                    <a:pt x="7311" y="1531"/>
                  </a:lnTo>
                  <a:moveTo>
                    <a:pt x="7145" y="9865"/>
                  </a:moveTo>
                  <a:lnTo>
                    <a:pt x="8142" y="9865"/>
                  </a:lnTo>
                  <a:lnTo>
                    <a:pt x="8142" y="10715"/>
                  </a:lnTo>
                  <a:lnTo>
                    <a:pt x="7145" y="10715"/>
                  </a:lnTo>
                  <a:lnTo>
                    <a:pt x="7145" y="9865"/>
                  </a:lnTo>
                  <a:moveTo>
                    <a:pt x="8972" y="1531"/>
                  </a:moveTo>
                  <a:lnTo>
                    <a:pt x="12462" y="1531"/>
                  </a:lnTo>
                  <a:lnTo>
                    <a:pt x="12462" y="5443"/>
                  </a:lnTo>
                  <a:lnTo>
                    <a:pt x="8972" y="5443"/>
                  </a:lnTo>
                  <a:lnTo>
                    <a:pt x="8972" y="1531"/>
                  </a:lnTo>
                  <a:moveTo>
                    <a:pt x="13625" y="1531"/>
                  </a:moveTo>
                  <a:lnTo>
                    <a:pt x="20271" y="1531"/>
                  </a:lnTo>
                  <a:lnTo>
                    <a:pt x="20271" y="5443"/>
                  </a:lnTo>
                  <a:lnTo>
                    <a:pt x="13625" y="5443"/>
                  </a:lnTo>
                  <a:lnTo>
                    <a:pt x="13625" y="1531"/>
                  </a:lnTo>
                  <a:moveTo>
                    <a:pt x="18609" y="6463"/>
                  </a:moveTo>
                  <a:lnTo>
                    <a:pt x="20437" y="6463"/>
                  </a:lnTo>
                  <a:lnTo>
                    <a:pt x="20437" y="10885"/>
                  </a:lnTo>
                  <a:lnTo>
                    <a:pt x="18609" y="10885"/>
                  </a:lnTo>
                  <a:lnTo>
                    <a:pt x="18609" y="646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657" y="450"/>
              <a:ext cx="5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Medium" pitchFamily="34" charset="0"/>
                </a:rPr>
                <a:t> Applications</a:t>
              </a:r>
            </a:p>
          </p:txBody>
        </p:sp>
        <p:cxnSp>
          <p:nvCxnSpPr>
            <p:cNvPr id="19" name="AutoShape 17"/>
            <p:cNvCxnSpPr>
              <a:cxnSpLocks noChangeShapeType="1"/>
              <a:stCxn id="17" idx="5"/>
              <a:endCxn id="15" idx="2"/>
            </p:cNvCxnSpPr>
            <p:nvPr/>
          </p:nvCxnSpPr>
          <p:spPr bwMode="auto">
            <a:xfrm rot="16200000" flipH="1">
              <a:off x="1009" y="1009"/>
              <a:ext cx="506" cy="39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713" y="1479"/>
              <a:ext cx="2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1828800" y="3381376"/>
            <a:ext cx="6538915" cy="2836864"/>
            <a:chOff x="1152" y="1998"/>
            <a:chExt cx="4119" cy="1787"/>
          </a:xfrm>
        </p:grpSpPr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3355" y="2539"/>
              <a:ext cx="11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23" name="Picture 21" descr="Commerce Sm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148" y="3002"/>
              <a:ext cx="215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1585" y="3241"/>
              <a:ext cx="4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880" y="3241"/>
              <a:ext cx="5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26" name="Picture 24" descr="Content Management Server (CMS)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480" y="3002"/>
              <a:ext cx="362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5" descr="Globe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4411" y="2866"/>
              <a:ext cx="842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4542" y="2626"/>
              <a:ext cx="7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Medium" pitchFamily="34" charset="0"/>
                </a:rPr>
                <a:t>Payment sent via </a:t>
              </a:r>
              <a:br>
                <a:rPr lang="en-US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Medium" pitchFamily="34" charset="0"/>
                </a:rPr>
              </a:br>
              <a:r>
                <a:rPr lang="en-US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Medium" pitchFamily="34" charset="0"/>
                </a:rPr>
                <a:t>SWIFT network</a:t>
              </a:r>
            </a:p>
          </p:txBody>
        </p:sp>
        <p:pic>
          <p:nvPicPr>
            <p:cNvPr id="29" name="Picture 27" descr="Business Process (developer) Sm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2656" y="3071"/>
              <a:ext cx="2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2465" y="3241"/>
              <a:ext cx="1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3001" y="3241"/>
              <a:ext cx="4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mainfrm"/>
            <p:cNvSpPr>
              <a:spLocks noEditPoints="1" noChangeArrowheads="1"/>
            </p:cNvSpPr>
            <p:nvPr/>
          </p:nvSpPr>
          <p:spPr bwMode="auto">
            <a:xfrm>
              <a:off x="1221" y="2968"/>
              <a:ext cx="364" cy="81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56 w 21600"/>
                <a:gd name="T25" fmla="*/ 22182 h 21600"/>
                <a:gd name="T26" fmla="*/ 21600 w 21600"/>
                <a:gd name="T27" fmla="*/ 2791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10885"/>
                  </a:moveTo>
                  <a:lnTo>
                    <a:pt x="21600" y="0"/>
                  </a:lnTo>
                  <a:lnTo>
                    <a:pt x="10634" y="0"/>
                  </a:lnTo>
                  <a:lnTo>
                    <a:pt x="0" y="0"/>
                  </a:lnTo>
                  <a:lnTo>
                    <a:pt x="0" y="10885"/>
                  </a:lnTo>
                  <a:lnTo>
                    <a:pt x="0" y="19729"/>
                  </a:lnTo>
                  <a:lnTo>
                    <a:pt x="1163" y="19729"/>
                  </a:lnTo>
                  <a:lnTo>
                    <a:pt x="1163" y="21600"/>
                  </a:lnTo>
                  <a:lnTo>
                    <a:pt x="10800" y="21600"/>
                  </a:lnTo>
                  <a:lnTo>
                    <a:pt x="20603" y="21600"/>
                  </a:lnTo>
                  <a:lnTo>
                    <a:pt x="20603" y="19729"/>
                  </a:lnTo>
                  <a:lnTo>
                    <a:pt x="21600" y="19729"/>
                  </a:lnTo>
                  <a:lnTo>
                    <a:pt x="21600" y="10885"/>
                  </a:lnTo>
                  <a:close/>
                </a:path>
                <a:path w="21600" h="21600" extrusionOk="0">
                  <a:moveTo>
                    <a:pt x="1163" y="19729"/>
                  </a:moveTo>
                  <a:lnTo>
                    <a:pt x="4320" y="19729"/>
                  </a:lnTo>
                  <a:lnTo>
                    <a:pt x="16449" y="19729"/>
                  </a:lnTo>
                  <a:lnTo>
                    <a:pt x="20603" y="19729"/>
                  </a:lnTo>
                  <a:lnTo>
                    <a:pt x="1163" y="19729"/>
                  </a:lnTo>
                  <a:moveTo>
                    <a:pt x="1495" y="2381"/>
                  </a:moveTo>
                  <a:lnTo>
                    <a:pt x="2160" y="2381"/>
                  </a:lnTo>
                  <a:lnTo>
                    <a:pt x="4985" y="2381"/>
                  </a:lnTo>
                  <a:lnTo>
                    <a:pt x="5982" y="2381"/>
                  </a:lnTo>
                  <a:lnTo>
                    <a:pt x="1495" y="2381"/>
                  </a:lnTo>
                  <a:lnTo>
                    <a:pt x="1495" y="3402"/>
                  </a:lnTo>
                  <a:lnTo>
                    <a:pt x="2160" y="3402"/>
                  </a:lnTo>
                  <a:lnTo>
                    <a:pt x="4985" y="3402"/>
                  </a:lnTo>
                  <a:lnTo>
                    <a:pt x="5982" y="3402"/>
                  </a:lnTo>
                  <a:lnTo>
                    <a:pt x="1495" y="3402"/>
                  </a:lnTo>
                  <a:lnTo>
                    <a:pt x="1495" y="4422"/>
                  </a:lnTo>
                  <a:lnTo>
                    <a:pt x="2160" y="4422"/>
                  </a:lnTo>
                  <a:lnTo>
                    <a:pt x="4985" y="4422"/>
                  </a:lnTo>
                  <a:lnTo>
                    <a:pt x="5982" y="4422"/>
                  </a:lnTo>
                  <a:lnTo>
                    <a:pt x="1495" y="4422"/>
                  </a:lnTo>
                  <a:lnTo>
                    <a:pt x="1495" y="5443"/>
                  </a:lnTo>
                  <a:lnTo>
                    <a:pt x="2160" y="5443"/>
                  </a:lnTo>
                  <a:lnTo>
                    <a:pt x="4985" y="5443"/>
                  </a:lnTo>
                  <a:lnTo>
                    <a:pt x="5982" y="5443"/>
                  </a:lnTo>
                  <a:lnTo>
                    <a:pt x="1495" y="5443"/>
                  </a:lnTo>
                  <a:lnTo>
                    <a:pt x="1495" y="6463"/>
                  </a:lnTo>
                  <a:lnTo>
                    <a:pt x="2160" y="6463"/>
                  </a:lnTo>
                  <a:lnTo>
                    <a:pt x="4985" y="6463"/>
                  </a:lnTo>
                  <a:lnTo>
                    <a:pt x="5982" y="6463"/>
                  </a:lnTo>
                  <a:lnTo>
                    <a:pt x="1495" y="6463"/>
                  </a:lnTo>
                  <a:lnTo>
                    <a:pt x="1495" y="7483"/>
                  </a:lnTo>
                  <a:lnTo>
                    <a:pt x="2160" y="7483"/>
                  </a:lnTo>
                  <a:lnTo>
                    <a:pt x="4985" y="7483"/>
                  </a:lnTo>
                  <a:lnTo>
                    <a:pt x="5982" y="7483"/>
                  </a:lnTo>
                  <a:lnTo>
                    <a:pt x="1495" y="7483"/>
                  </a:lnTo>
                  <a:lnTo>
                    <a:pt x="1495" y="8504"/>
                  </a:lnTo>
                  <a:lnTo>
                    <a:pt x="2160" y="8504"/>
                  </a:lnTo>
                  <a:lnTo>
                    <a:pt x="4985" y="8504"/>
                  </a:lnTo>
                  <a:lnTo>
                    <a:pt x="5982" y="8504"/>
                  </a:lnTo>
                  <a:lnTo>
                    <a:pt x="1495" y="8504"/>
                  </a:lnTo>
                  <a:lnTo>
                    <a:pt x="1495" y="9524"/>
                  </a:lnTo>
                  <a:lnTo>
                    <a:pt x="2160" y="9524"/>
                  </a:lnTo>
                  <a:lnTo>
                    <a:pt x="4985" y="9524"/>
                  </a:lnTo>
                  <a:lnTo>
                    <a:pt x="5982" y="9524"/>
                  </a:lnTo>
                  <a:lnTo>
                    <a:pt x="1495" y="9524"/>
                  </a:lnTo>
                  <a:lnTo>
                    <a:pt x="1495" y="10545"/>
                  </a:lnTo>
                  <a:lnTo>
                    <a:pt x="2160" y="10545"/>
                  </a:lnTo>
                  <a:lnTo>
                    <a:pt x="4985" y="10545"/>
                  </a:lnTo>
                  <a:lnTo>
                    <a:pt x="5982" y="10545"/>
                  </a:lnTo>
                  <a:lnTo>
                    <a:pt x="1495" y="10545"/>
                  </a:lnTo>
                  <a:lnTo>
                    <a:pt x="1495" y="11565"/>
                  </a:lnTo>
                  <a:lnTo>
                    <a:pt x="2160" y="11565"/>
                  </a:lnTo>
                  <a:lnTo>
                    <a:pt x="4985" y="11565"/>
                  </a:lnTo>
                  <a:lnTo>
                    <a:pt x="5982" y="11565"/>
                  </a:lnTo>
                  <a:lnTo>
                    <a:pt x="1495" y="11565"/>
                  </a:lnTo>
                  <a:lnTo>
                    <a:pt x="1495" y="12586"/>
                  </a:lnTo>
                  <a:lnTo>
                    <a:pt x="2160" y="12586"/>
                  </a:lnTo>
                  <a:lnTo>
                    <a:pt x="4985" y="12586"/>
                  </a:lnTo>
                  <a:lnTo>
                    <a:pt x="5982" y="12586"/>
                  </a:lnTo>
                  <a:lnTo>
                    <a:pt x="1495" y="12586"/>
                  </a:lnTo>
                  <a:lnTo>
                    <a:pt x="1495" y="13606"/>
                  </a:lnTo>
                  <a:lnTo>
                    <a:pt x="2160" y="13606"/>
                  </a:lnTo>
                  <a:lnTo>
                    <a:pt x="4985" y="13606"/>
                  </a:lnTo>
                  <a:lnTo>
                    <a:pt x="5982" y="13606"/>
                  </a:lnTo>
                  <a:lnTo>
                    <a:pt x="1495" y="13606"/>
                  </a:lnTo>
                  <a:lnTo>
                    <a:pt x="1495" y="14627"/>
                  </a:lnTo>
                  <a:lnTo>
                    <a:pt x="2160" y="14627"/>
                  </a:lnTo>
                  <a:lnTo>
                    <a:pt x="4985" y="14627"/>
                  </a:lnTo>
                  <a:lnTo>
                    <a:pt x="5982" y="14627"/>
                  </a:lnTo>
                  <a:lnTo>
                    <a:pt x="1495" y="14627"/>
                  </a:lnTo>
                  <a:lnTo>
                    <a:pt x="1495" y="15647"/>
                  </a:lnTo>
                  <a:lnTo>
                    <a:pt x="2160" y="15647"/>
                  </a:lnTo>
                  <a:lnTo>
                    <a:pt x="4985" y="15647"/>
                  </a:lnTo>
                  <a:lnTo>
                    <a:pt x="5982" y="15647"/>
                  </a:lnTo>
                  <a:lnTo>
                    <a:pt x="1495" y="15647"/>
                  </a:lnTo>
                  <a:lnTo>
                    <a:pt x="1495" y="16668"/>
                  </a:lnTo>
                  <a:lnTo>
                    <a:pt x="2160" y="16668"/>
                  </a:lnTo>
                  <a:lnTo>
                    <a:pt x="4985" y="16668"/>
                  </a:lnTo>
                  <a:lnTo>
                    <a:pt x="5982" y="16668"/>
                  </a:lnTo>
                  <a:lnTo>
                    <a:pt x="1495" y="16668"/>
                  </a:lnTo>
                  <a:lnTo>
                    <a:pt x="1495" y="17688"/>
                  </a:lnTo>
                  <a:lnTo>
                    <a:pt x="2160" y="17688"/>
                  </a:lnTo>
                  <a:lnTo>
                    <a:pt x="4985" y="17688"/>
                  </a:lnTo>
                  <a:lnTo>
                    <a:pt x="5982" y="17688"/>
                  </a:lnTo>
                  <a:lnTo>
                    <a:pt x="1495" y="17688"/>
                  </a:lnTo>
                  <a:moveTo>
                    <a:pt x="1994" y="19729"/>
                  </a:moveTo>
                  <a:lnTo>
                    <a:pt x="1994" y="20069"/>
                  </a:lnTo>
                  <a:lnTo>
                    <a:pt x="1994" y="21260"/>
                  </a:lnTo>
                  <a:lnTo>
                    <a:pt x="1994" y="21600"/>
                  </a:lnTo>
                  <a:lnTo>
                    <a:pt x="1994" y="19729"/>
                  </a:lnTo>
                  <a:lnTo>
                    <a:pt x="2658" y="19729"/>
                  </a:lnTo>
                  <a:lnTo>
                    <a:pt x="2658" y="20069"/>
                  </a:lnTo>
                  <a:lnTo>
                    <a:pt x="2658" y="21260"/>
                  </a:lnTo>
                  <a:lnTo>
                    <a:pt x="2658" y="21600"/>
                  </a:lnTo>
                  <a:lnTo>
                    <a:pt x="2658" y="19729"/>
                  </a:lnTo>
                  <a:lnTo>
                    <a:pt x="3489" y="19729"/>
                  </a:lnTo>
                  <a:lnTo>
                    <a:pt x="3489" y="20069"/>
                  </a:lnTo>
                  <a:lnTo>
                    <a:pt x="3489" y="21260"/>
                  </a:lnTo>
                  <a:lnTo>
                    <a:pt x="3489" y="21600"/>
                  </a:lnTo>
                  <a:lnTo>
                    <a:pt x="3489" y="19729"/>
                  </a:lnTo>
                  <a:lnTo>
                    <a:pt x="4320" y="19729"/>
                  </a:lnTo>
                  <a:lnTo>
                    <a:pt x="4320" y="20069"/>
                  </a:lnTo>
                  <a:lnTo>
                    <a:pt x="4320" y="21260"/>
                  </a:lnTo>
                  <a:lnTo>
                    <a:pt x="4320" y="21600"/>
                  </a:lnTo>
                  <a:lnTo>
                    <a:pt x="4320" y="19729"/>
                  </a:lnTo>
                  <a:lnTo>
                    <a:pt x="5151" y="19729"/>
                  </a:lnTo>
                  <a:lnTo>
                    <a:pt x="5151" y="20069"/>
                  </a:lnTo>
                  <a:lnTo>
                    <a:pt x="5151" y="21260"/>
                  </a:lnTo>
                  <a:lnTo>
                    <a:pt x="5151" y="21600"/>
                  </a:lnTo>
                  <a:lnTo>
                    <a:pt x="5151" y="19729"/>
                  </a:lnTo>
                  <a:lnTo>
                    <a:pt x="5982" y="19729"/>
                  </a:lnTo>
                  <a:lnTo>
                    <a:pt x="5982" y="20069"/>
                  </a:lnTo>
                  <a:lnTo>
                    <a:pt x="5982" y="21260"/>
                  </a:lnTo>
                  <a:lnTo>
                    <a:pt x="5982" y="21600"/>
                  </a:lnTo>
                  <a:lnTo>
                    <a:pt x="5982" y="19729"/>
                  </a:lnTo>
                  <a:lnTo>
                    <a:pt x="6812" y="19729"/>
                  </a:lnTo>
                  <a:lnTo>
                    <a:pt x="6812" y="20069"/>
                  </a:lnTo>
                  <a:lnTo>
                    <a:pt x="6812" y="21260"/>
                  </a:lnTo>
                  <a:lnTo>
                    <a:pt x="6812" y="21600"/>
                  </a:lnTo>
                  <a:lnTo>
                    <a:pt x="6812" y="19729"/>
                  </a:lnTo>
                  <a:lnTo>
                    <a:pt x="7643" y="19729"/>
                  </a:lnTo>
                  <a:lnTo>
                    <a:pt x="7643" y="20069"/>
                  </a:lnTo>
                  <a:lnTo>
                    <a:pt x="7643" y="21260"/>
                  </a:lnTo>
                  <a:lnTo>
                    <a:pt x="7643" y="21600"/>
                  </a:lnTo>
                  <a:lnTo>
                    <a:pt x="7643" y="19729"/>
                  </a:lnTo>
                  <a:lnTo>
                    <a:pt x="8474" y="19729"/>
                  </a:lnTo>
                  <a:lnTo>
                    <a:pt x="8474" y="20069"/>
                  </a:lnTo>
                  <a:lnTo>
                    <a:pt x="8474" y="21260"/>
                  </a:lnTo>
                  <a:lnTo>
                    <a:pt x="8474" y="21600"/>
                  </a:lnTo>
                  <a:lnTo>
                    <a:pt x="8474" y="19729"/>
                  </a:lnTo>
                  <a:lnTo>
                    <a:pt x="9305" y="19729"/>
                  </a:lnTo>
                  <a:lnTo>
                    <a:pt x="9305" y="20069"/>
                  </a:lnTo>
                  <a:lnTo>
                    <a:pt x="9305" y="21260"/>
                  </a:lnTo>
                  <a:lnTo>
                    <a:pt x="9305" y="21600"/>
                  </a:lnTo>
                  <a:lnTo>
                    <a:pt x="9305" y="19729"/>
                  </a:lnTo>
                  <a:lnTo>
                    <a:pt x="10135" y="19729"/>
                  </a:lnTo>
                  <a:lnTo>
                    <a:pt x="10135" y="20069"/>
                  </a:lnTo>
                  <a:lnTo>
                    <a:pt x="10135" y="21260"/>
                  </a:lnTo>
                  <a:lnTo>
                    <a:pt x="10135" y="21600"/>
                  </a:lnTo>
                  <a:lnTo>
                    <a:pt x="10135" y="19729"/>
                  </a:lnTo>
                  <a:lnTo>
                    <a:pt x="10966" y="19729"/>
                  </a:lnTo>
                  <a:lnTo>
                    <a:pt x="10966" y="20069"/>
                  </a:lnTo>
                  <a:lnTo>
                    <a:pt x="10966" y="21260"/>
                  </a:lnTo>
                  <a:lnTo>
                    <a:pt x="10966" y="21600"/>
                  </a:lnTo>
                  <a:lnTo>
                    <a:pt x="10966" y="19729"/>
                  </a:lnTo>
                  <a:lnTo>
                    <a:pt x="11797" y="19729"/>
                  </a:lnTo>
                  <a:lnTo>
                    <a:pt x="11797" y="20069"/>
                  </a:lnTo>
                  <a:lnTo>
                    <a:pt x="11797" y="21260"/>
                  </a:lnTo>
                  <a:lnTo>
                    <a:pt x="11797" y="21600"/>
                  </a:lnTo>
                  <a:lnTo>
                    <a:pt x="11797" y="19729"/>
                  </a:lnTo>
                  <a:lnTo>
                    <a:pt x="12462" y="19729"/>
                  </a:lnTo>
                  <a:lnTo>
                    <a:pt x="12462" y="20069"/>
                  </a:lnTo>
                  <a:lnTo>
                    <a:pt x="12462" y="21260"/>
                  </a:lnTo>
                  <a:lnTo>
                    <a:pt x="12462" y="21600"/>
                  </a:lnTo>
                  <a:lnTo>
                    <a:pt x="12462" y="19729"/>
                  </a:lnTo>
                  <a:lnTo>
                    <a:pt x="13292" y="19729"/>
                  </a:lnTo>
                  <a:lnTo>
                    <a:pt x="13292" y="20069"/>
                  </a:lnTo>
                  <a:lnTo>
                    <a:pt x="13292" y="21260"/>
                  </a:lnTo>
                  <a:lnTo>
                    <a:pt x="13292" y="21600"/>
                  </a:lnTo>
                  <a:lnTo>
                    <a:pt x="13292" y="19729"/>
                  </a:lnTo>
                  <a:lnTo>
                    <a:pt x="14123" y="19729"/>
                  </a:lnTo>
                  <a:lnTo>
                    <a:pt x="14123" y="20069"/>
                  </a:lnTo>
                  <a:lnTo>
                    <a:pt x="14123" y="21260"/>
                  </a:lnTo>
                  <a:lnTo>
                    <a:pt x="14123" y="21600"/>
                  </a:lnTo>
                  <a:lnTo>
                    <a:pt x="14123" y="19729"/>
                  </a:lnTo>
                  <a:lnTo>
                    <a:pt x="14954" y="19729"/>
                  </a:lnTo>
                  <a:lnTo>
                    <a:pt x="14954" y="20069"/>
                  </a:lnTo>
                  <a:lnTo>
                    <a:pt x="14954" y="21260"/>
                  </a:lnTo>
                  <a:lnTo>
                    <a:pt x="14954" y="21600"/>
                  </a:lnTo>
                  <a:lnTo>
                    <a:pt x="14954" y="19729"/>
                  </a:lnTo>
                  <a:lnTo>
                    <a:pt x="15785" y="19729"/>
                  </a:lnTo>
                  <a:lnTo>
                    <a:pt x="15785" y="20069"/>
                  </a:lnTo>
                  <a:lnTo>
                    <a:pt x="15785" y="21260"/>
                  </a:lnTo>
                  <a:lnTo>
                    <a:pt x="15785" y="21600"/>
                  </a:lnTo>
                  <a:lnTo>
                    <a:pt x="15785" y="19729"/>
                  </a:lnTo>
                  <a:lnTo>
                    <a:pt x="16615" y="19729"/>
                  </a:lnTo>
                  <a:lnTo>
                    <a:pt x="16615" y="20069"/>
                  </a:lnTo>
                  <a:lnTo>
                    <a:pt x="16615" y="21260"/>
                  </a:lnTo>
                  <a:lnTo>
                    <a:pt x="16615" y="21600"/>
                  </a:lnTo>
                  <a:lnTo>
                    <a:pt x="16615" y="19729"/>
                  </a:lnTo>
                  <a:lnTo>
                    <a:pt x="17446" y="19729"/>
                  </a:lnTo>
                  <a:lnTo>
                    <a:pt x="17446" y="20069"/>
                  </a:lnTo>
                  <a:lnTo>
                    <a:pt x="17446" y="21260"/>
                  </a:lnTo>
                  <a:lnTo>
                    <a:pt x="17446" y="21600"/>
                  </a:lnTo>
                  <a:lnTo>
                    <a:pt x="17446" y="19729"/>
                  </a:lnTo>
                  <a:lnTo>
                    <a:pt x="18277" y="19729"/>
                  </a:lnTo>
                  <a:lnTo>
                    <a:pt x="18277" y="20069"/>
                  </a:lnTo>
                  <a:lnTo>
                    <a:pt x="18277" y="21260"/>
                  </a:lnTo>
                  <a:lnTo>
                    <a:pt x="18277" y="21600"/>
                  </a:lnTo>
                  <a:lnTo>
                    <a:pt x="18277" y="19729"/>
                  </a:lnTo>
                  <a:lnTo>
                    <a:pt x="19108" y="19729"/>
                  </a:lnTo>
                  <a:lnTo>
                    <a:pt x="19108" y="20069"/>
                  </a:lnTo>
                  <a:lnTo>
                    <a:pt x="19108" y="21260"/>
                  </a:lnTo>
                  <a:lnTo>
                    <a:pt x="19108" y="21600"/>
                  </a:lnTo>
                  <a:lnTo>
                    <a:pt x="19108" y="19729"/>
                  </a:lnTo>
                  <a:lnTo>
                    <a:pt x="19938" y="19729"/>
                  </a:lnTo>
                  <a:lnTo>
                    <a:pt x="19938" y="20069"/>
                  </a:lnTo>
                  <a:lnTo>
                    <a:pt x="19938" y="21260"/>
                  </a:lnTo>
                  <a:lnTo>
                    <a:pt x="19938" y="21600"/>
                  </a:lnTo>
                  <a:lnTo>
                    <a:pt x="19938" y="19729"/>
                  </a:lnTo>
                  <a:moveTo>
                    <a:pt x="1495" y="1531"/>
                  </a:moveTo>
                  <a:lnTo>
                    <a:pt x="5982" y="1531"/>
                  </a:lnTo>
                  <a:lnTo>
                    <a:pt x="5982" y="18539"/>
                  </a:lnTo>
                  <a:lnTo>
                    <a:pt x="1495" y="18539"/>
                  </a:lnTo>
                  <a:lnTo>
                    <a:pt x="1495" y="1531"/>
                  </a:lnTo>
                  <a:moveTo>
                    <a:pt x="7311" y="1531"/>
                  </a:moveTo>
                  <a:lnTo>
                    <a:pt x="7975" y="1531"/>
                  </a:lnTo>
                  <a:lnTo>
                    <a:pt x="7975" y="8334"/>
                  </a:lnTo>
                  <a:lnTo>
                    <a:pt x="7311" y="8334"/>
                  </a:lnTo>
                  <a:lnTo>
                    <a:pt x="7311" y="1531"/>
                  </a:lnTo>
                  <a:moveTo>
                    <a:pt x="7145" y="9865"/>
                  </a:moveTo>
                  <a:lnTo>
                    <a:pt x="8142" y="9865"/>
                  </a:lnTo>
                  <a:lnTo>
                    <a:pt x="8142" y="10715"/>
                  </a:lnTo>
                  <a:lnTo>
                    <a:pt x="7145" y="10715"/>
                  </a:lnTo>
                  <a:lnTo>
                    <a:pt x="7145" y="9865"/>
                  </a:lnTo>
                  <a:moveTo>
                    <a:pt x="8972" y="1531"/>
                  </a:moveTo>
                  <a:lnTo>
                    <a:pt x="12462" y="1531"/>
                  </a:lnTo>
                  <a:lnTo>
                    <a:pt x="12462" y="5443"/>
                  </a:lnTo>
                  <a:lnTo>
                    <a:pt x="8972" y="5443"/>
                  </a:lnTo>
                  <a:lnTo>
                    <a:pt x="8972" y="1531"/>
                  </a:lnTo>
                  <a:moveTo>
                    <a:pt x="13625" y="1531"/>
                  </a:moveTo>
                  <a:lnTo>
                    <a:pt x="20271" y="1531"/>
                  </a:lnTo>
                  <a:lnTo>
                    <a:pt x="20271" y="5443"/>
                  </a:lnTo>
                  <a:lnTo>
                    <a:pt x="13625" y="5443"/>
                  </a:lnTo>
                  <a:lnTo>
                    <a:pt x="13625" y="1531"/>
                  </a:lnTo>
                  <a:moveTo>
                    <a:pt x="18609" y="6463"/>
                  </a:moveTo>
                  <a:lnTo>
                    <a:pt x="20437" y="6463"/>
                  </a:lnTo>
                  <a:lnTo>
                    <a:pt x="20437" y="10885"/>
                  </a:lnTo>
                  <a:lnTo>
                    <a:pt x="18609" y="10885"/>
                  </a:lnTo>
                  <a:lnTo>
                    <a:pt x="18609" y="646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1152" y="2828"/>
              <a:ext cx="51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Medium" pitchFamily="34" charset="0"/>
                </a:rPr>
                <a:t> Mainframe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3199" y="2863"/>
              <a:ext cx="88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Medium" pitchFamily="34" charset="0"/>
                </a:rPr>
                <a:t>SWIFT Alliance Access</a:t>
              </a:r>
            </a:p>
          </p:txBody>
        </p:sp>
        <p:sp>
          <p:nvSpPr>
            <p:cNvPr id="35" name="AutoShape 33"/>
            <p:cNvSpPr>
              <a:spLocks noChangeArrowheads="1"/>
            </p:cNvSpPr>
            <p:nvPr/>
          </p:nvSpPr>
          <p:spPr bwMode="auto">
            <a:xfrm>
              <a:off x="1695" y="3071"/>
              <a:ext cx="192" cy="340"/>
            </a:xfrm>
            <a:prstGeom prst="can">
              <a:avLst>
                <a:gd name="adj" fmla="val 4427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Medium" pitchFamily="34" charset="0"/>
                </a:rPr>
                <a:t>MQ </a:t>
              </a:r>
              <a:br>
                <a:rPr lang="en-US" sz="1000"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Medium" pitchFamily="34" charset="0"/>
                </a:rPr>
              </a:br>
              <a:r>
                <a:rPr lang="en-US" sz="1000"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Medium" pitchFamily="34" charset="0"/>
                </a:rPr>
                <a:t>Series</a:t>
              </a: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auto">
            <a:xfrm>
              <a:off x="3115" y="3071"/>
              <a:ext cx="192" cy="340"/>
            </a:xfrm>
            <a:prstGeom prst="can">
              <a:avLst>
                <a:gd name="adj" fmla="val 5091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Medium" pitchFamily="34" charset="0"/>
                </a:rPr>
                <a:t>MQ </a:t>
              </a:r>
              <a:br>
                <a:rPr lang="en-US" sz="1000"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Medium" pitchFamily="34" charset="0"/>
                </a:rPr>
              </a:br>
              <a:r>
                <a:rPr lang="en-US" sz="1000"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Medium" pitchFamily="34" charset="0"/>
                </a:rPr>
                <a:t>Series</a:t>
              </a:r>
            </a:p>
          </p:txBody>
        </p:sp>
        <p:sp>
          <p:nvSpPr>
            <p:cNvPr id="37" name="mainfrm"/>
            <p:cNvSpPr>
              <a:spLocks noEditPoints="1" noChangeArrowheads="1"/>
            </p:cNvSpPr>
            <p:nvPr/>
          </p:nvSpPr>
          <p:spPr bwMode="auto">
            <a:xfrm>
              <a:off x="1585" y="2424"/>
              <a:ext cx="612" cy="3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8 w 21600"/>
                <a:gd name="T25" fmla="*/ 22172 h 21600"/>
                <a:gd name="T26" fmla="*/ 21565 w 21600"/>
                <a:gd name="T27" fmla="*/ 2788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10885"/>
                  </a:moveTo>
                  <a:lnTo>
                    <a:pt x="21600" y="0"/>
                  </a:lnTo>
                  <a:lnTo>
                    <a:pt x="10634" y="0"/>
                  </a:lnTo>
                  <a:lnTo>
                    <a:pt x="0" y="0"/>
                  </a:lnTo>
                  <a:lnTo>
                    <a:pt x="0" y="10885"/>
                  </a:lnTo>
                  <a:lnTo>
                    <a:pt x="0" y="19729"/>
                  </a:lnTo>
                  <a:lnTo>
                    <a:pt x="1163" y="19729"/>
                  </a:lnTo>
                  <a:lnTo>
                    <a:pt x="1163" y="21600"/>
                  </a:lnTo>
                  <a:lnTo>
                    <a:pt x="10800" y="21600"/>
                  </a:lnTo>
                  <a:lnTo>
                    <a:pt x="20603" y="21600"/>
                  </a:lnTo>
                  <a:lnTo>
                    <a:pt x="20603" y="19729"/>
                  </a:lnTo>
                  <a:lnTo>
                    <a:pt x="21600" y="19729"/>
                  </a:lnTo>
                  <a:lnTo>
                    <a:pt x="21600" y="10885"/>
                  </a:lnTo>
                  <a:close/>
                </a:path>
                <a:path w="21600" h="21600" extrusionOk="0">
                  <a:moveTo>
                    <a:pt x="1163" y="19729"/>
                  </a:moveTo>
                  <a:lnTo>
                    <a:pt x="4320" y="19729"/>
                  </a:lnTo>
                  <a:lnTo>
                    <a:pt x="16449" y="19729"/>
                  </a:lnTo>
                  <a:lnTo>
                    <a:pt x="20603" y="19729"/>
                  </a:lnTo>
                  <a:lnTo>
                    <a:pt x="1163" y="19729"/>
                  </a:lnTo>
                  <a:moveTo>
                    <a:pt x="1495" y="2381"/>
                  </a:moveTo>
                  <a:lnTo>
                    <a:pt x="2160" y="2381"/>
                  </a:lnTo>
                  <a:lnTo>
                    <a:pt x="4985" y="2381"/>
                  </a:lnTo>
                  <a:lnTo>
                    <a:pt x="5982" y="2381"/>
                  </a:lnTo>
                  <a:lnTo>
                    <a:pt x="1495" y="2381"/>
                  </a:lnTo>
                  <a:lnTo>
                    <a:pt x="1495" y="3402"/>
                  </a:lnTo>
                  <a:lnTo>
                    <a:pt x="2160" y="3402"/>
                  </a:lnTo>
                  <a:lnTo>
                    <a:pt x="4985" y="3402"/>
                  </a:lnTo>
                  <a:lnTo>
                    <a:pt x="5982" y="3402"/>
                  </a:lnTo>
                  <a:lnTo>
                    <a:pt x="1495" y="3402"/>
                  </a:lnTo>
                  <a:lnTo>
                    <a:pt x="1495" y="4422"/>
                  </a:lnTo>
                  <a:lnTo>
                    <a:pt x="2160" y="4422"/>
                  </a:lnTo>
                  <a:lnTo>
                    <a:pt x="4985" y="4422"/>
                  </a:lnTo>
                  <a:lnTo>
                    <a:pt x="5982" y="4422"/>
                  </a:lnTo>
                  <a:lnTo>
                    <a:pt x="1495" y="4422"/>
                  </a:lnTo>
                  <a:lnTo>
                    <a:pt x="1495" y="5443"/>
                  </a:lnTo>
                  <a:lnTo>
                    <a:pt x="2160" y="5443"/>
                  </a:lnTo>
                  <a:lnTo>
                    <a:pt x="4985" y="5443"/>
                  </a:lnTo>
                  <a:lnTo>
                    <a:pt x="5982" y="5443"/>
                  </a:lnTo>
                  <a:lnTo>
                    <a:pt x="1495" y="5443"/>
                  </a:lnTo>
                  <a:lnTo>
                    <a:pt x="1495" y="6463"/>
                  </a:lnTo>
                  <a:lnTo>
                    <a:pt x="2160" y="6463"/>
                  </a:lnTo>
                  <a:lnTo>
                    <a:pt x="4985" y="6463"/>
                  </a:lnTo>
                  <a:lnTo>
                    <a:pt x="5982" y="6463"/>
                  </a:lnTo>
                  <a:lnTo>
                    <a:pt x="1495" y="6463"/>
                  </a:lnTo>
                  <a:lnTo>
                    <a:pt x="1495" y="7483"/>
                  </a:lnTo>
                  <a:lnTo>
                    <a:pt x="2160" y="7483"/>
                  </a:lnTo>
                  <a:lnTo>
                    <a:pt x="4985" y="7483"/>
                  </a:lnTo>
                  <a:lnTo>
                    <a:pt x="5982" y="7483"/>
                  </a:lnTo>
                  <a:lnTo>
                    <a:pt x="1495" y="7483"/>
                  </a:lnTo>
                  <a:lnTo>
                    <a:pt x="1495" y="8504"/>
                  </a:lnTo>
                  <a:lnTo>
                    <a:pt x="2160" y="8504"/>
                  </a:lnTo>
                  <a:lnTo>
                    <a:pt x="4985" y="8504"/>
                  </a:lnTo>
                  <a:lnTo>
                    <a:pt x="5982" y="8504"/>
                  </a:lnTo>
                  <a:lnTo>
                    <a:pt x="1495" y="8504"/>
                  </a:lnTo>
                  <a:lnTo>
                    <a:pt x="1495" y="9524"/>
                  </a:lnTo>
                  <a:lnTo>
                    <a:pt x="2160" y="9524"/>
                  </a:lnTo>
                  <a:lnTo>
                    <a:pt x="4985" y="9524"/>
                  </a:lnTo>
                  <a:lnTo>
                    <a:pt x="5982" y="9524"/>
                  </a:lnTo>
                  <a:lnTo>
                    <a:pt x="1495" y="9524"/>
                  </a:lnTo>
                  <a:lnTo>
                    <a:pt x="1495" y="10545"/>
                  </a:lnTo>
                  <a:lnTo>
                    <a:pt x="2160" y="10545"/>
                  </a:lnTo>
                  <a:lnTo>
                    <a:pt x="4985" y="10545"/>
                  </a:lnTo>
                  <a:lnTo>
                    <a:pt x="5982" y="10545"/>
                  </a:lnTo>
                  <a:lnTo>
                    <a:pt x="1495" y="10545"/>
                  </a:lnTo>
                  <a:lnTo>
                    <a:pt x="1495" y="11565"/>
                  </a:lnTo>
                  <a:lnTo>
                    <a:pt x="2160" y="11565"/>
                  </a:lnTo>
                  <a:lnTo>
                    <a:pt x="4985" y="11565"/>
                  </a:lnTo>
                  <a:lnTo>
                    <a:pt x="5982" y="11565"/>
                  </a:lnTo>
                  <a:lnTo>
                    <a:pt x="1495" y="11565"/>
                  </a:lnTo>
                  <a:lnTo>
                    <a:pt x="1495" y="12586"/>
                  </a:lnTo>
                  <a:lnTo>
                    <a:pt x="2160" y="12586"/>
                  </a:lnTo>
                  <a:lnTo>
                    <a:pt x="4985" y="12586"/>
                  </a:lnTo>
                  <a:lnTo>
                    <a:pt x="5982" y="12586"/>
                  </a:lnTo>
                  <a:lnTo>
                    <a:pt x="1495" y="12586"/>
                  </a:lnTo>
                  <a:lnTo>
                    <a:pt x="1495" y="13606"/>
                  </a:lnTo>
                  <a:lnTo>
                    <a:pt x="2160" y="13606"/>
                  </a:lnTo>
                  <a:lnTo>
                    <a:pt x="4985" y="13606"/>
                  </a:lnTo>
                  <a:lnTo>
                    <a:pt x="5982" y="13606"/>
                  </a:lnTo>
                  <a:lnTo>
                    <a:pt x="1495" y="13606"/>
                  </a:lnTo>
                  <a:lnTo>
                    <a:pt x="1495" y="14627"/>
                  </a:lnTo>
                  <a:lnTo>
                    <a:pt x="2160" y="14627"/>
                  </a:lnTo>
                  <a:lnTo>
                    <a:pt x="4985" y="14627"/>
                  </a:lnTo>
                  <a:lnTo>
                    <a:pt x="5982" y="14627"/>
                  </a:lnTo>
                  <a:lnTo>
                    <a:pt x="1495" y="14627"/>
                  </a:lnTo>
                  <a:lnTo>
                    <a:pt x="1495" y="15647"/>
                  </a:lnTo>
                  <a:lnTo>
                    <a:pt x="2160" y="15647"/>
                  </a:lnTo>
                  <a:lnTo>
                    <a:pt x="4985" y="15647"/>
                  </a:lnTo>
                  <a:lnTo>
                    <a:pt x="5982" y="15647"/>
                  </a:lnTo>
                  <a:lnTo>
                    <a:pt x="1495" y="15647"/>
                  </a:lnTo>
                  <a:lnTo>
                    <a:pt x="1495" y="16668"/>
                  </a:lnTo>
                  <a:lnTo>
                    <a:pt x="2160" y="16668"/>
                  </a:lnTo>
                  <a:lnTo>
                    <a:pt x="4985" y="16668"/>
                  </a:lnTo>
                  <a:lnTo>
                    <a:pt x="5982" y="16668"/>
                  </a:lnTo>
                  <a:lnTo>
                    <a:pt x="1495" y="16668"/>
                  </a:lnTo>
                  <a:lnTo>
                    <a:pt x="1495" y="17688"/>
                  </a:lnTo>
                  <a:lnTo>
                    <a:pt x="2160" y="17688"/>
                  </a:lnTo>
                  <a:lnTo>
                    <a:pt x="4985" y="17688"/>
                  </a:lnTo>
                  <a:lnTo>
                    <a:pt x="5982" y="17688"/>
                  </a:lnTo>
                  <a:lnTo>
                    <a:pt x="1495" y="17688"/>
                  </a:lnTo>
                  <a:moveTo>
                    <a:pt x="1994" y="19729"/>
                  </a:moveTo>
                  <a:lnTo>
                    <a:pt x="1994" y="20069"/>
                  </a:lnTo>
                  <a:lnTo>
                    <a:pt x="1994" y="21260"/>
                  </a:lnTo>
                  <a:lnTo>
                    <a:pt x="1994" y="21600"/>
                  </a:lnTo>
                  <a:lnTo>
                    <a:pt x="1994" y="19729"/>
                  </a:lnTo>
                  <a:lnTo>
                    <a:pt x="2658" y="19729"/>
                  </a:lnTo>
                  <a:lnTo>
                    <a:pt x="2658" y="20069"/>
                  </a:lnTo>
                  <a:lnTo>
                    <a:pt x="2658" y="21260"/>
                  </a:lnTo>
                  <a:lnTo>
                    <a:pt x="2658" y="21600"/>
                  </a:lnTo>
                  <a:lnTo>
                    <a:pt x="2658" y="19729"/>
                  </a:lnTo>
                  <a:lnTo>
                    <a:pt x="3489" y="19729"/>
                  </a:lnTo>
                  <a:lnTo>
                    <a:pt x="3489" y="20069"/>
                  </a:lnTo>
                  <a:lnTo>
                    <a:pt x="3489" y="21260"/>
                  </a:lnTo>
                  <a:lnTo>
                    <a:pt x="3489" y="21600"/>
                  </a:lnTo>
                  <a:lnTo>
                    <a:pt x="3489" y="19729"/>
                  </a:lnTo>
                  <a:lnTo>
                    <a:pt x="4320" y="19729"/>
                  </a:lnTo>
                  <a:lnTo>
                    <a:pt x="4320" y="20069"/>
                  </a:lnTo>
                  <a:lnTo>
                    <a:pt x="4320" y="21260"/>
                  </a:lnTo>
                  <a:lnTo>
                    <a:pt x="4320" y="21600"/>
                  </a:lnTo>
                  <a:lnTo>
                    <a:pt x="4320" y="19729"/>
                  </a:lnTo>
                  <a:lnTo>
                    <a:pt x="5151" y="19729"/>
                  </a:lnTo>
                  <a:lnTo>
                    <a:pt x="5151" y="20069"/>
                  </a:lnTo>
                  <a:lnTo>
                    <a:pt x="5151" y="21260"/>
                  </a:lnTo>
                  <a:lnTo>
                    <a:pt x="5151" y="21600"/>
                  </a:lnTo>
                  <a:lnTo>
                    <a:pt x="5151" y="19729"/>
                  </a:lnTo>
                  <a:lnTo>
                    <a:pt x="5982" y="19729"/>
                  </a:lnTo>
                  <a:lnTo>
                    <a:pt x="5982" y="20069"/>
                  </a:lnTo>
                  <a:lnTo>
                    <a:pt x="5982" y="21260"/>
                  </a:lnTo>
                  <a:lnTo>
                    <a:pt x="5982" y="21600"/>
                  </a:lnTo>
                  <a:lnTo>
                    <a:pt x="5982" y="19729"/>
                  </a:lnTo>
                  <a:lnTo>
                    <a:pt x="6812" y="19729"/>
                  </a:lnTo>
                  <a:lnTo>
                    <a:pt x="6812" y="20069"/>
                  </a:lnTo>
                  <a:lnTo>
                    <a:pt x="6812" y="21260"/>
                  </a:lnTo>
                  <a:lnTo>
                    <a:pt x="6812" y="21600"/>
                  </a:lnTo>
                  <a:lnTo>
                    <a:pt x="6812" y="19729"/>
                  </a:lnTo>
                  <a:lnTo>
                    <a:pt x="7643" y="19729"/>
                  </a:lnTo>
                  <a:lnTo>
                    <a:pt x="7643" y="20069"/>
                  </a:lnTo>
                  <a:lnTo>
                    <a:pt x="7643" y="21260"/>
                  </a:lnTo>
                  <a:lnTo>
                    <a:pt x="7643" y="21600"/>
                  </a:lnTo>
                  <a:lnTo>
                    <a:pt x="7643" y="19729"/>
                  </a:lnTo>
                  <a:lnTo>
                    <a:pt x="8474" y="19729"/>
                  </a:lnTo>
                  <a:lnTo>
                    <a:pt x="8474" y="20069"/>
                  </a:lnTo>
                  <a:lnTo>
                    <a:pt x="8474" y="21260"/>
                  </a:lnTo>
                  <a:lnTo>
                    <a:pt x="8474" y="21600"/>
                  </a:lnTo>
                  <a:lnTo>
                    <a:pt x="8474" y="19729"/>
                  </a:lnTo>
                  <a:lnTo>
                    <a:pt x="9305" y="19729"/>
                  </a:lnTo>
                  <a:lnTo>
                    <a:pt x="9305" y="20069"/>
                  </a:lnTo>
                  <a:lnTo>
                    <a:pt x="9305" y="21260"/>
                  </a:lnTo>
                  <a:lnTo>
                    <a:pt x="9305" y="21600"/>
                  </a:lnTo>
                  <a:lnTo>
                    <a:pt x="9305" y="19729"/>
                  </a:lnTo>
                  <a:lnTo>
                    <a:pt x="10135" y="19729"/>
                  </a:lnTo>
                  <a:lnTo>
                    <a:pt x="10135" y="20069"/>
                  </a:lnTo>
                  <a:lnTo>
                    <a:pt x="10135" y="21260"/>
                  </a:lnTo>
                  <a:lnTo>
                    <a:pt x="10135" y="21600"/>
                  </a:lnTo>
                  <a:lnTo>
                    <a:pt x="10135" y="19729"/>
                  </a:lnTo>
                  <a:lnTo>
                    <a:pt x="10966" y="19729"/>
                  </a:lnTo>
                  <a:lnTo>
                    <a:pt x="10966" y="20069"/>
                  </a:lnTo>
                  <a:lnTo>
                    <a:pt x="10966" y="21260"/>
                  </a:lnTo>
                  <a:lnTo>
                    <a:pt x="10966" y="21600"/>
                  </a:lnTo>
                  <a:lnTo>
                    <a:pt x="10966" y="19729"/>
                  </a:lnTo>
                  <a:lnTo>
                    <a:pt x="11797" y="19729"/>
                  </a:lnTo>
                  <a:lnTo>
                    <a:pt x="11797" y="20069"/>
                  </a:lnTo>
                  <a:lnTo>
                    <a:pt x="11797" y="21260"/>
                  </a:lnTo>
                  <a:lnTo>
                    <a:pt x="11797" y="21600"/>
                  </a:lnTo>
                  <a:lnTo>
                    <a:pt x="11797" y="19729"/>
                  </a:lnTo>
                  <a:lnTo>
                    <a:pt x="12462" y="19729"/>
                  </a:lnTo>
                  <a:lnTo>
                    <a:pt x="12462" y="20069"/>
                  </a:lnTo>
                  <a:lnTo>
                    <a:pt x="12462" y="21260"/>
                  </a:lnTo>
                  <a:lnTo>
                    <a:pt x="12462" y="21600"/>
                  </a:lnTo>
                  <a:lnTo>
                    <a:pt x="12462" y="19729"/>
                  </a:lnTo>
                  <a:lnTo>
                    <a:pt x="13292" y="19729"/>
                  </a:lnTo>
                  <a:lnTo>
                    <a:pt x="13292" y="20069"/>
                  </a:lnTo>
                  <a:lnTo>
                    <a:pt x="13292" y="21260"/>
                  </a:lnTo>
                  <a:lnTo>
                    <a:pt x="13292" y="21600"/>
                  </a:lnTo>
                  <a:lnTo>
                    <a:pt x="13292" y="19729"/>
                  </a:lnTo>
                  <a:lnTo>
                    <a:pt x="14123" y="19729"/>
                  </a:lnTo>
                  <a:lnTo>
                    <a:pt x="14123" y="20069"/>
                  </a:lnTo>
                  <a:lnTo>
                    <a:pt x="14123" y="21260"/>
                  </a:lnTo>
                  <a:lnTo>
                    <a:pt x="14123" y="21600"/>
                  </a:lnTo>
                  <a:lnTo>
                    <a:pt x="14123" y="19729"/>
                  </a:lnTo>
                  <a:lnTo>
                    <a:pt x="14954" y="19729"/>
                  </a:lnTo>
                  <a:lnTo>
                    <a:pt x="14954" y="20069"/>
                  </a:lnTo>
                  <a:lnTo>
                    <a:pt x="14954" y="21260"/>
                  </a:lnTo>
                  <a:lnTo>
                    <a:pt x="14954" y="21600"/>
                  </a:lnTo>
                  <a:lnTo>
                    <a:pt x="14954" y="19729"/>
                  </a:lnTo>
                  <a:lnTo>
                    <a:pt x="15785" y="19729"/>
                  </a:lnTo>
                  <a:lnTo>
                    <a:pt x="15785" y="20069"/>
                  </a:lnTo>
                  <a:lnTo>
                    <a:pt x="15785" y="21260"/>
                  </a:lnTo>
                  <a:lnTo>
                    <a:pt x="15785" y="21600"/>
                  </a:lnTo>
                  <a:lnTo>
                    <a:pt x="15785" y="19729"/>
                  </a:lnTo>
                  <a:lnTo>
                    <a:pt x="16615" y="19729"/>
                  </a:lnTo>
                  <a:lnTo>
                    <a:pt x="16615" y="20069"/>
                  </a:lnTo>
                  <a:lnTo>
                    <a:pt x="16615" y="21260"/>
                  </a:lnTo>
                  <a:lnTo>
                    <a:pt x="16615" y="21600"/>
                  </a:lnTo>
                  <a:lnTo>
                    <a:pt x="16615" y="19729"/>
                  </a:lnTo>
                  <a:lnTo>
                    <a:pt x="17446" y="19729"/>
                  </a:lnTo>
                  <a:lnTo>
                    <a:pt x="17446" y="20069"/>
                  </a:lnTo>
                  <a:lnTo>
                    <a:pt x="17446" y="21260"/>
                  </a:lnTo>
                  <a:lnTo>
                    <a:pt x="17446" y="21600"/>
                  </a:lnTo>
                  <a:lnTo>
                    <a:pt x="17446" y="19729"/>
                  </a:lnTo>
                  <a:lnTo>
                    <a:pt x="18277" y="19729"/>
                  </a:lnTo>
                  <a:lnTo>
                    <a:pt x="18277" y="20069"/>
                  </a:lnTo>
                  <a:lnTo>
                    <a:pt x="18277" y="21260"/>
                  </a:lnTo>
                  <a:lnTo>
                    <a:pt x="18277" y="21600"/>
                  </a:lnTo>
                  <a:lnTo>
                    <a:pt x="18277" y="19729"/>
                  </a:lnTo>
                  <a:lnTo>
                    <a:pt x="19108" y="19729"/>
                  </a:lnTo>
                  <a:lnTo>
                    <a:pt x="19108" y="20069"/>
                  </a:lnTo>
                  <a:lnTo>
                    <a:pt x="19108" y="21260"/>
                  </a:lnTo>
                  <a:lnTo>
                    <a:pt x="19108" y="21600"/>
                  </a:lnTo>
                  <a:lnTo>
                    <a:pt x="19108" y="19729"/>
                  </a:lnTo>
                  <a:lnTo>
                    <a:pt x="19938" y="19729"/>
                  </a:lnTo>
                  <a:lnTo>
                    <a:pt x="19938" y="20069"/>
                  </a:lnTo>
                  <a:lnTo>
                    <a:pt x="19938" y="21260"/>
                  </a:lnTo>
                  <a:lnTo>
                    <a:pt x="19938" y="21600"/>
                  </a:lnTo>
                  <a:lnTo>
                    <a:pt x="19938" y="19729"/>
                  </a:lnTo>
                  <a:moveTo>
                    <a:pt x="1495" y="1531"/>
                  </a:moveTo>
                  <a:lnTo>
                    <a:pt x="5982" y="1531"/>
                  </a:lnTo>
                  <a:lnTo>
                    <a:pt x="5982" y="18539"/>
                  </a:lnTo>
                  <a:lnTo>
                    <a:pt x="1495" y="18539"/>
                  </a:lnTo>
                  <a:lnTo>
                    <a:pt x="1495" y="1531"/>
                  </a:lnTo>
                  <a:moveTo>
                    <a:pt x="7311" y="1531"/>
                  </a:moveTo>
                  <a:lnTo>
                    <a:pt x="7975" y="1531"/>
                  </a:lnTo>
                  <a:lnTo>
                    <a:pt x="7975" y="8334"/>
                  </a:lnTo>
                  <a:lnTo>
                    <a:pt x="7311" y="8334"/>
                  </a:lnTo>
                  <a:lnTo>
                    <a:pt x="7311" y="1531"/>
                  </a:lnTo>
                  <a:moveTo>
                    <a:pt x="7145" y="9865"/>
                  </a:moveTo>
                  <a:lnTo>
                    <a:pt x="8142" y="9865"/>
                  </a:lnTo>
                  <a:lnTo>
                    <a:pt x="8142" y="10715"/>
                  </a:lnTo>
                  <a:lnTo>
                    <a:pt x="7145" y="10715"/>
                  </a:lnTo>
                  <a:lnTo>
                    <a:pt x="7145" y="9865"/>
                  </a:lnTo>
                  <a:moveTo>
                    <a:pt x="8972" y="1531"/>
                  </a:moveTo>
                  <a:lnTo>
                    <a:pt x="12462" y="1531"/>
                  </a:lnTo>
                  <a:lnTo>
                    <a:pt x="12462" y="5443"/>
                  </a:lnTo>
                  <a:lnTo>
                    <a:pt x="8972" y="5443"/>
                  </a:lnTo>
                  <a:lnTo>
                    <a:pt x="8972" y="1531"/>
                  </a:lnTo>
                  <a:moveTo>
                    <a:pt x="13625" y="1531"/>
                  </a:moveTo>
                  <a:lnTo>
                    <a:pt x="20271" y="1531"/>
                  </a:lnTo>
                  <a:lnTo>
                    <a:pt x="20271" y="5443"/>
                  </a:lnTo>
                  <a:lnTo>
                    <a:pt x="13625" y="5443"/>
                  </a:lnTo>
                  <a:lnTo>
                    <a:pt x="13625" y="1531"/>
                  </a:lnTo>
                  <a:moveTo>
                    <a:pt x="18609" y="6463"/>
                  </a:moveTo>
                  <a:lnTo>
                    <a:pt x="20437" y="6463"/>
                  </a:lnTo>
                  <a:lnTo>
                    <a:pt x="20437" y="10885"/>
                  </a:lnTo>
                  <a:lnTo>
                    <a:pt x="18609" y="10885"/>
                  </a:lnTo>
                  <a:lnTo>
                    <a:pt x="18609" y="646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1509" y="2292"/>
              <a:ext cx="5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Medium" pitchFamily="34" charset="0"/>
                </a:rPr>
                <a:t> Applications</a:t>
              </a:r>
            </a:p>
          </p:txBody>
        </p:sp>
        <p:cxnSp>
          <p:nvCxnSpPr>
            <p:cNvPr id="39" name="AutoShape 37"/>
            <p:cNvCxnSpPr>
              <a:cxnSpLocks noChangeShapeType="1"/>
            </p:cNvCxnSpPr>
            <p:nvPr/>
          </p:nvCxnSpPr>
          <p:spPr bwMode="auto">
            <a:xfrm rot="5400000">
              <a:off x="1619" y="2845"/>
              <a:ext cx="306" cy="7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</p:cxnSp>
        <p:grpSp>
          <p:nvGrpSpPr>
            <p:cNvPr id="40" name="Group 38"/>
            <p:cNvGrpSpPr>
              <a:grpSpLocks/>
            </p:cNvGrpSpPr>
            <p:nvPr/>
          </p:nvGrpSpPr>
          <p:grpSpPr bwMode="auto">
            <a:xfrm>
              <a:off x="1907" y="2975"/>
              <a:ext cx="728" cy="544"/>
              <a:chOff x="1056" y="1652"/>
              <a:chExt cx="720" cy="652"/>
            </a:xfrm>
          </p:grpSpPr>
          <p:pic>
            <p:nvPicPr>
              <p:cNvPr id="45" name="Picture 39" descr="Server and XML Web Service sm"/>
              <p:cNvPicPr>
                <a:picLocks noChangeAspect="1" noChangeArrowheads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1248" y="1652"/>
                <a:ext cx="366" cy="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" name="AutoShape 40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720" cy="144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alpha val="50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0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Franklin Gothic Medium" pitchFamily="34" charset="0"/>
                  </a:rPr>
                  <a:t>Message Broker</a:t>
                </a:r>
              </a:p>
            </p:txBody>
          </p:sp>
        </p:grpSp>
        <p:sp>
          <p:nvSpPr>
            <p:cNvPr id="41" name="mainfrm"/>
            <p:cNvSpPr>
              <a:spLocks noEditPoints="1" noChangeArrowheads="1"/>
            </p:cNvSpPr>
            <p:nvPr/>
          </p:nvSpPr>
          <p:spPr bwMode="auto">
            <a:xfrm>
              <a:off x="4517" y="2270"/>
              <a:ext cx="612" cy="3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8 w 21600"/>
                <a:gd name="T25" fmla="*/ 22172 h 21600"/>
                <a:gd name="T26" fmla="*/ 21565 w 21600"/>
                <a:gd name="T27" fmla="*/ 2788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10885"/>
                  </a:moveTo>
                  <a:lnTo>
                    <a:pt x="21600" y="0"/>
                  </a:lnTo>
                  <a:lnTo>
                    <a:pt x="10634" y="0"/>
                  </a:lnTo>
                  <a:lnTo>
                    <a:pt x="0" y="0"/>
                  </a:lnTo>
                  <a:lnTo>
                    <a:pt x="0" y="10885"/>
                  </a:lnTo>
                  <a:lnTo>
                    <a:pt x="0" y="19729"/>
                  </a:lnTo>
                  <a:lnTo>
                    <a:pt x="1163" y="19729"/>
                  </a:lnTo>
                  <a:lnTo>
                    <a:pt x="1163" y="21600"/>
                  </a:lnTo>
                  <a:lnTo>
                    <a:pt x="10800" y="21600"/>
                  </a:lnTo>
                  <a:lnTo>
                    <a:pt x="20603" y="21600"/>
                  </a:lnTo>
                  <a:lnTo>
                    <a:pt x="20603" y="19729"/>
                  </a:lnTo>
                  <a:lnTo>
                    <a:pt x="21600" y="19729"/>
                  </a:lnTo>
                  <a:lnTo>
                    <a:pt x="21600" y="10885"/>
                  </a:lnTo>
                  <a:close/>
                </a:path>
                <a:path w="21600" h="21600" extrusionOk="0">
                  <a:moveTo>
                    <a:pt x="1163" y="19729"/>
                  </a:moveTo>
                  <a:lnTo>
                    <a:pt x="4320" y="19729"/>
                  </a:lnTo>
                  <a:lnTo>
                    <a:pt x="16449" y="19729"/>
                  </a:lnTo>
                  <a:lnTo>
                    <a:pt x="20603" y="19729"/>
                  </a:lnTo>
                  <a:lnTo>
                    <a:pt x="1163" y="19729"/>
                  </a:lnTo>
                  <a:moveTo>
                    <a:pt x="1495" y="2381"/>
                  </a:moveTo>
                  <a:lnTo>
                    <a:pt x="2160" y="2381"/>
                  </a:lnTo>
                  <a:lnTo>
                    <a:pt x="4985" y="2381"/>
                  </a:lnTo>
                  <a:lnTo>
                    <a:pt x="5982" y="2381"/>
                  </a:lnTo>
                  <a:lnTo>
                    <a:pt x="1495" y="2381"/>
                  </a:lnTo>
                  <a:lnTo>
                    <a:pt x="1495" y="3402"/>
                  </a:lnTo>
                  <a:lnTo>
                    <a:pt x="2160" y="3402"/>
                  </a:lnTo>
                  <a:lnTo>
                    <a:pt x="4985" y="3402"/>
                  </a:lnTo>
                  <a:lnTo>
                    <a:pt x="5982" y="3402"/>
                  </a:lnTo>
                  <a:lnTo>
                    <a:pt x="1495" y="3402"/>
                  </a:lnTo>
                  <a:lnTo>
                    <a:pt x="1495" y="4422"/>
                  </a:lnTo>
                  <a:lnTo>
                    <a:pt x="2160" y="4422"/>
                  </a:lnTo>
                  <a:lnTo>
                    <a:pt x="4985" y="4422"/>
                  </a:lnTo>
                  <a:lnTo>
                    <a:pt x="5982" y="4422"/>
                  </a:lnTo>
                  <a:lnTo>
                    <a:pt x="1495" y="4422"/>
                  </a:lnTo>
                  <a:lnTo>
                    <a:pt x="1495" y="5443"/>
                  </a:lnTo>
                  <a:lnTo>
                    <a:pt x="2160" y="5443"/>
                  </a:lnTo>
                  <a:lnTo>
                    <a:pt x="4985" y="5443"/>
                  </a:lnTo>
                  <a:lnTo>
                    <a:pt x="5982" y="5443"/>
                  </a:lnTo>
                  <a:lnTo>
                    <a:pt x="1495" y="5443"/>
                  </a:lnTo>
                  <a:lnTo>
                    <a:pt x="1495" y="6463"/>
                  </a:lnTo>
                  <a:lnTo>
                    <a:pt x="2160" y="6463"/>
                  </a:lnTo>
                  <a:lnTo>
                    <a:pt x="4985" y="6463"/>
                  </a:lnTo>
                  <a:lnTo>
                    <a:pt x="5982" y="6463"/>
                  </a:lnTo>
                  <a:lnTo>
                    <a:pt x="1495" y="6463"/>
                  </a:lnTo>
                  <a:lnTo>
                    <a:pt x="1495" y="7483"/>
                  </a:lnTo>
                  <a:lnTo>
                    <a:pt x="2160" y="7483"/>
                  </a:lnTo>
                  <a:lnTo>
                    <a:pt x="4985" y="7483"/>
                  </a:lnTo>
                  <a:lnTo>
                    <a:pt x="5982" y="7483"/>
                  </a:lnTo>
                  <a:lnTo>
                    <a:pt x="1495" y="7483"/>
                  </a:lnTo>
                  <a:lnTo>
                    <a:pt x="1495" y="8504"/>
                  </a:lnTo>
                  <a:lnTo>
                    <a:pt x="2160" y="8504"/>
                  </a:lnTo>
                  <a:lnTo>
                    <a:pt x="4985" y="8504"/>
                  </a:lnTo>
                  <a:lnTo>
                    <a:pt x="5982" y="8504"/>
                  </a:lnTo>
                  <a:lnTo>
                    <a:pt x="1495" y="8504"/>
                  </a:lnTo>
                  <a:lnTo>
                    <a:pt x="1495" y="9524"/>
                  </a:lnTo>
                  <a:lnTo>
                    <a:pt x="2160" y="9524"/>
                  </a:lnTo>
                  <a:lnTo>
                    <a:pt x="4985" y="9524"/>
                  </a:lnTo>
                  <a:lnTo>
                    <a:pt x="5982" y="9524"/>
                  </a:lnTo>
                  <a:lnTo>
                    <a:pt x="1495" y="9524"/>
                  </a:lnTo>
                  <a:lnTo>
                    <a:pt x="1495" y="10545"/>
                  </a:lnTo>
                  <a:lnTo>
                    <a:pt x="2160" y="10545"/>
                  </a:lnTo>
                  <a:lnTo>
                    <a:pt x="4985" y="10545"/>
                  </a:lnTo>
                  <a:lnTo>
                    <a:pt x="5982" y="10545"/>
                  </a:lnTo>
                  <a:lnTo>
                    <a:pt x="1495" y="10545"/>
                  </a:lnTo>
                  <a:lnTo>
                    <a:pt x="1495" y="11565"/>
                  </a:lnTo>
                  <a:lnTo>
                    <a:pt x="2160" y="11565"/>
                  </a:lnTo>
                  <a:lnTo>
                    <a:pt x="4985" y="11565"/>
                  </a:lnTo>
                  <a:lnTo>
                    <a:pt x="5982" y="11565"/>
                  </a:lnTo>
                  <a:lnTo>
                    <a:pt x="1495" y="11565"/>
                  </a:lnTo>
                  <a:lnTo>
                    <a:pt x="1495" y="12586"/>
                  </a:lnTo>
                  <a:lnTo>
                    <a:pt x="2160" y="12586"/>
                  </a:lnTo>
                  <a:lnTo>
                    <a:pt x="4985" y="12586"/>
                  </a:lnTo>
                  <a:lnTo>
                    <a:pt x="5982" y="12586"/>
                  </a:lnTo>
                  <a:lnTo>
                    <a:pt x="1495" y="12586"/>
                  </a:lnTo>
                  <a:lnTo>
                    <a:pt x="1495" y="13606"/>
                  </a:lnTo>
                  <a:lnTo>
                    <a:pt x="2160" y="13606"/>
                  </a:lnTo>
                  <a:lnTo>
                    <a:pt x="4985" y="13606"/>
                  </a:lnTo>
                  <a:lnTo>
                    <a:pt x="5982" y="13606"/>
                  </a:lnTo>
                  <a:lnTo>
                    <a:pt x="1495" y="13606"/>
                  </a:lnTo>
                  <a:lnTo>
                    <a:pt x="1495" y="14627"/>
                  </a:lnTo>
                  <a:lnTo>
                    <a:pt x="2160" y="14627"/>
                  </a:lnTo>
                  <a:lnTo>
                    <a:pt x="4985" y="14627"/>
                  </a:lnTo>
                  <a:lnTo>
                    <a:pt x="5982" y="14627"/>
                  </a:lnTo>
                  <a:lnTo>
                    <a:pt x="1495" y="14627"/>
                  </a:lnTo>
                  <a:lnTo>
                    <a:pt x="1495" y="15647"/>
                  </a:lnTo>
                  <a:lnTo>
                    <a:pt x="2160" y="15647"/>
                  </a:lnTo>
                  <a:lnTo>
                    <a:pt x="4985" y="15647"/>
                  </a:lnTo>
                  <a:lnTo>
                    <a:pt x="5982" y="15647"/>
                  </a:lnTo>
                  <a:lnTo>
                    <a:pt x="1495" y="15647"/>
                  </a:lnTo>
                  <a:lnTo>
                    <a:pt x="1495" y="16668"/>
                  </a:lnTo>
                  <a:lnTo>
                    <a:pt x="2160" y="16668"/>
                  </a:lnTo>
                  <a:lnTo>
                    <a:pt x="4985" y="16668"/>
                  </a:lnTo>
                  <a:lnTo>
                    <a:pt x="5982" y="16668"/>
                  </a:lnTo>
                  <a:lnTo>
                    <a:pt x="1495" y="16668"/>
                  </a:lnTo>
                  <a:lnTo>
                    <a:pt x="1495" y="17688"/>
                  </a:lnTo>
                  <a:lnTo>
                    <a:pt x="2160" y="17688"/>
                  </a:lnTo>
                  <a:lnTo>
                    <a:pt x="4985" y="17688"/>
                  </a:lnTo>
                  <a:lnTo>
                    <a:pt x="5982" y="17688"/>
                  </a:lnTo>
                  <a:lnTo>
                    <a:pt x="1495" y="17688"/>
                  </a:lnTo>
                  <a:moveTo>
                    <a:pt x="1994" y="19729"/>
                  </a:moveTo>
                  <a:lnTo>
                    <a:pt x="1994" y="20069"/>
                  </a:lnTo>
                  <a:lnTo>
                    <a:pt x="1994" y="21260"/>
                  </a:lnTo>
                  <a:lnTo>
                    <a:pt x="1994" y="21600"/>
                  </a:lnTo>
                  <a:lnTo>
                    <a:pt x="1994" y="19729"/>
                  </a:lnTo>
                  <a:lnTo>
                    <a:pt x="2658" y="19729"/>
                  </a:lnTo>
                  <a:lnTo>
                    <a:pt x="2658" y="20069"/>
                  </a:lnTo>
                  <a:lnTo>
                    <a:pt x="2658" y="21260"/>
                  </a:lnTo>
                  <a:lnTo>
                    <a:pt x="2658" y="21600"/>
                  </a:lnTo>
                  <a:lnTo>
                    <a:pt x="2658" y="19729"/>
                  </a:lnTo>
                  <a:lnTo>
                    <a:pt x="3489" y="19729"/>
                  </a:lnTo>
                  <a:lnTo>
                    <a:pt x="3489" y="20069"/>
                  </a:lnTo>
                  <a:lnTo>
                    <a:pt x="3489" y="21260"/>
                  </a:lnTo>
                  <a:lnTo>
                    <a:pt x="3489" y="21600"/>
                  </a:lnTo>
                  <a:lnTo>
                    <a:pt x="3489" y="19729"/>
                  </a:lnTo>
                  <a:lnTo>
                    <a:pt x="4320" y="19729"/>
                  </a:lnTo>
                  <a:lnTo>
                    <a:pt x="4320" y="20069"/>
                  </a:lnTo>
                  <a:lnTo>
                    <a:pt x="4320" y="21260"/>
                  </a:lnTo>
                  <a:lnTo>
                    <a:pt x="4320" y="21600"/>
                  </a:lnTo>
                  <a:lnTo>
                    <a:pt x="4320" y="19729"/>
                  </a:lnTo>
                  <a:lnTo>
                    <a:pt x="5151" y="19729"/>
                  </a:lnTo>
                  <a:lnTo>
                    <a:pt x="5151" y="20069"/>
                  </a:lnTo>
                  <a:lnTo>
                    <a:pt x="5151" y="21260"/>
                  </a:lnTo>
                  <a:lnTo>
                    <a:pt x="5151" y="21600"/>
                  </a:lnTo>
                  <a:lnTo>
                    <a:pt x="5151" y="19729"/>
                  </a:lnTo>
                  <a:lnTo>
                    <a:pt x="5982" y="19729"/>
                  </a:lnTo>
                  <a:lnTo>
                    <a:pt x="5982" y="20069"/>
                  </a:lnTo>
                  <a:lnTo>
                    <a:pt x="5982" y="21260"/>
                  </a:lnTo>
                  <a:lnTo>
                    <a:pt x="5982" y="21600"/>
                  </a:lnTo>
                  <a:lnTo>
                    <a:pt x="5982" y="19729"/>
                  </a:lnTo>
                  <a:lnTo>
                    <a:pt x="6812" y="19729"/>
                  </a:lnTo>
                  <a:lnTo>
                    <a:pt x="6812" y="20069"/>
                  </a:lnTo>
                  <a:lnTo>
                    <a:pt x="6812" y="21260"/>
                  </a:lnTo>
                  <a:lnTo>
                    <a:pt x="6812" y="21600"/>
                  </a:lnTo>
                  <a:lnTo>
                    <a:pt x="6812" y="19729"/>
                  </a:lnTo>
                  <a:lnTo>
                    <a:pt x="7643" y="19729"/>
                  </a:lnTo>
                  <a:lnTo>
                    <a:pt x="7643" y="20069"/>
                  </a:lnTo>
                  <a:lnTo>
                    <a:pt x="7643" y="21260"/>
                  </a:lnTo>
                  <a:lnTo>
                    <a:pt x="7643" y="21600"/>
                  </a:lnTo>
                  <a:lnTo>
                    <a:pt x="7643" y="19729"/>
                  </a:lnTo>
                  <a:lnTo>
                    <a:pt x="8474" y="19729"/>
                  </a:lnTo>
                  <a:lnTo>
                    <a:pt x="8474" y="20069"/>
                  </a:lnTo>
                  <a:lnTo>
                    <a:pt x="8474" y="21260"/>
                  </a:lnTo>
                  <a:lnTo>
                    <a:pt x="8474" y="21600"/>
                  </a:lnTo>
                  <a:lnTo>
                    <a:pt x="8474" y="19729"/>
                  </a:lnTo>
                  <a:lnTo>
                    <a:pt x="9305" y="19729"/>
                  </a:lnTo>
                  <a:lnTo>
                    <a:pt x="9305" y="20069"/>
                  </a:lnTo>
                  <a:lnTo>
                    <a:pt x="9305" y="21260"/>
                  </a:lnTo>
                  <a:lnTo>
                    <a:pt x="9305" y="21600"/>
                  </a:lnTo>
                  <a:lnTo>
                    <a:pt x="9305" y="19729"/>
                  </a:lnTo>
                  <a:lnTo>
                    <a:pt x="10135" y="19729"/>
                  </a:lnTo>
                  <a:lnTo>
                    <a:pt x="10135" y="20069"/>
                  </a:lnTo>
                  <a:lnTo>
                    <a:pt x="10135" y="21260"/>
                  </a:lnTo>
                  <a:lnTo>
                    <a:pt x="10135" y="21600"/>
                  </a:lnTo>
                  <a:lnTo>
                    <a:pt x="10135" y="19729"/>
                  </a:lnTo>
                  <a:lnTo>
                    <a:pt x="10966" y="19729"/>
                  </a:lnTo>
                  <a:lnTo>
                    <a:pt x="10966" y="20069"/>
                  </a:lnTo>
                  <a:lnTo>
                    <a:pt x="10966" y="21260"/>
                  </a:lnTo>
                  <a:lnTo>
                    <a:pt x="10966" y="21600"/>
                  </a:lnTo>
                  <a:lnTo>
                    <a:pt x="10966" y="19729"/>
                  </a:lnTo>
                  <a:lnTo>
                    <a:pt x="11797" y="19729"/>
                  </a:lnTo>
                  <a:lnTo>
                    <a:pt x="11797" y="20069"/>
                  </a:lnTo>
                  <a:lnTo>
                    <a:pt x="11797" y="21260"/>
                  </a:lnTo>
                  <a:lnTo>
                    <a:pt x="11797" y="21600"/>
                  </a:lnTo>
                  <a:lnTo>
                    <a:pt x="11797" y="19729"/>
                  </a:lnTo>
                  <a:lnTo>
                    <a:pt x="12462" y="19729"/>
                  </a:lnTo>
                  <a:lnTo>
                    <a:pt x="12462" y="20069"/>
                  </a:lnTo>
                  <a:lnTo>
                    <a:pt x="12462" y="21260"/>
                  </a:lnTo>
                  <a:lnTo>
                    <a:pt x="12462" y="21600"/>
                  </a:lnTo>
                  <a:lnTo>
                    <a:pt x="12462" y="19729"/>
                  </a:lnTo>
                  <a:lnTo>
                    <a:pt x="13292" y="19729"/>
                  </a:lnTo>
                  <a:lnTo>
                    <a:pt x="13292" y="20069"/>
                  </a:lnTo>
                  <a:lnTo>
                    <a:pt x="13292" y="21260"/>
                  </a:lnTo>
                  <a:lnTo>
                    <a:pt x="13292" y="21600"/>
                  </a:lnTo>
                  <a:lnTo>
                    <a:pt x="13292" y="19729"/>
                  </a:lnTo>
                  <a:lnTo>
                    <a:pt x="14123" y="19729"/>
                  </a:lnTo>
                  <a:lnTo>
                    <a:pt x="14123" y="20069"/>
                  </a:lnTo>
                  <a:lnTo>
                    <a:pt x="14123" y="21260"/>
                  </a:lnTo>
                  <a:lnTo>
                    <a:pt x="14123" y="21600"/>
                  </a:lnTo>
                  <a:lnTo>
                    <a:pt x="14123" y="19729"/>
                  </a:lnTo>
                  <a:lnTo>
                    <a:pt x="14954" y="19729"/>
                  </a:lnTo>
                  <a:lnTo>
                    <a:pt x="14954" y="20069"/>
                  </a:lnTo>
                  <a:lnTo>
                    <a:pt x="14954" y="21260"/>
                  </a:lnTo>
                  <a:lnTo>
                    <a:pt x="14954" y="21600"/>
                  </a:lnTo>
                  <a:lnTo>
                    <a:pt x="14954" y="19729"/>
                  </a:lnTo>
                  <a:lnTo>
                    <a:pt x="15785" y="19729"/>
                  </a:lnTo>
                  <a:lnTo>
                    <a:pt x="15785" y="20069"/>
                  </a:lnTo>
                  <a:lnTo>
                    <a:pt x="15785" y="21260"/>
                  </a:lnTo>
                  <a:lnTo>
                    <a:pt x="15785" y="21600"/>
                  </a:lnTo>
                  <a:lnTo>
                    <a:pt x="15785" y="19729"/>
                  </a:lnTo>
                  <a:lnTo>
                    <a:pt x="16615" y="19729"/>
                  </a:lnTo>
                  <a:lnTo>
                    <a:pt x="16615" y="20069"/>
                  </a:lnTo>
                  <a:lnTo>
                    <a:pt x="16615" y="21260"/>
                  </a:lnTo>
                  <a:lnTo>
                    <a:pt x="16615" y="21600"/>
                  </a:lnTo>
                  <a:lnTo>
                    <a:pt x="16615" y="19729"/>
                  </a:lnTo>
                  <a:lnTo>
                    <a:pt x="17446" y="19729"/>
                  </a:lnTo>
                  <a:lnTo>
                    <a:pt x="17446" y="20069"/>
                  </a:lnTo>
                  <a:lnTo>
                    <a:pt x="17446" y="21260"/>
                  </a:lnTo>
                  <a:lnTo>
                    <a:pt x="17446" y="21600"/>
                  </a:lnTo>
                  <a:lnTo>
                    <a:pt x="17446" y="19729"/>
                  </a:lnTo>
                  <a:lnTo>
                    <a:pt x="18277" y="19729"/>
                  </a:lnTo>
                  <a:lnTo>
                    <a:pt x="18277" y="20069"/>
                  </a:lnTo>
                  <a:lnTo>
                    <a:pt x="18277" y="21260"/>
                  </a:lnTo>
                  <a:lnTo>
                    <a:pt x="18277" y="21600"/>
                  </a:lnTo>
                  <a:lnTo>
                    <a:pt x="18277" y="19729"/>
                  </a:lnTo>
                  <a:lnTo>
                    <a:pt x="19108" y="19729"/>
                  </a:lnTo>
                  <a:lnTo>
                    <a:pt x="19108" y="20069"/>
                  </a:lnTo>
                  <a:lnTo>
                    <a:pt x="19108" y="21260"/>
                  </a:lnTo>
                  <a:lnTo>
                    <a:pt x="19108" y="21600"/>
                  </a:lnTo>
                  <a:lnTo>
                    <a:pt x="19108" y="19729"/>
                  </a:lnTo>
                  <a:lnTo>
                    <a:pt x="19938" y="19729"/>
                  </a:lnTo>
                  <a:lnTo>
                    <a:pt x="19938" y="20069"/>
                  </a:lnTo>
                  <a:lnTo>
                    <a:pt x="19938" y="21260"/>
                  </a:lnTo>
                  <a:lnTo>
                    <a:pt x="19938" y="21600"/>
                  </a:lnTo>
                  <a:lnTo>
                    <a:pt x="19938" y="19729"/>
                  </a:lnTo>
                  <a:moveTo>
                    <a:pt x="1495" y="1531"/>
                  </a:moveTo>
                  <a:lnTo>
                    <a:pt x="5982" y="1531"/>
                  </a:lnTo>
                  <a:lnTo>
                    <a:pt x="5982" y="18539"/>
                  </a:lnTo>
                  <a:lnTo>
                    <a:pt x="1495" y="18539"/>
                  </a:lnTo>
                  <a:lnTo>
                    <a:pt x="1495" y="1531"/>
                  </a:lnTo>
                  <a:moveTo>
                    <a:pt x="7311" y="1531"/>
                  </a:moveTo>
                  <a:lnTo>
                    <a:pt x="7975" y="1531"/>
                  </a:lnTo>
                  <a:lnTo>
                    <a:pt x="7975" y="8334"/>
                  </a:lnTo>
                  <a:lnTo>
                    <a:pt x="7311" y="8334"/>
                  </a:lnTo>
                  <a:lnTo>
                    <a:pt x="7311" y="1531"/>
                  </a:lnTo>
                  <a:moveTo>
                    <a:pt x="7145" y="9865"/>
                  </a:moveTo>
                  <a:lnTo>
                    <a:pt x="8142" y="9865"/>
                  </a:lnTo>
                  <a:lnTo>
                    <a:pt x="8142" y="10715"/>
                  </a:lnTo>
                  <a:lnTo>
                    <a:pt x="7145" y="10715"/>
                  </a:lnTo>
                  <a:lnTo>
                    <a:pt x="7145" y="9865"/>
                  </a:lnTo>
                  <a:moveTo>
                    <a:pt x="8972" y="1531"/>
                  </a:moveTo>
                  <a:lnTo>
                    <a:pt x="12462" y="1531"/>
                  </a:lnTo>
                  <a:lnTo>
                    <a:pt x="12462" y="5443"/>
                  </a:lnTo>
                  <a:lnTo>
                    <a:pt x="8972" y="5443"/>
                  </a:lnTo>
                  <a:lnTo>
                    <a:pt x="8972" y="1531"/>
                  </a:lnTo>
                  <a:moveTo>
                    <a:pt x="13625" y="1531"/>
                  </a:moveTo>
                  <a:lnTo>
                    <a:pt x="20271" y="1531"/>
                  </a:lnTo>
                  <a:lnTo>
                    <a:pt x="20271" y="5443"/>
                  </a:lnTo>
                  <a:lnTo>
                    <a:pt x="13625" y="5443"/>
                  </a:lnTo>
                  <a:lnTo>
                    <a:pt x="13625" y="1531"/>
                  </a:lnTo>
                  <a:moveTo>
                    <a:pt x="18609" y="6463"/>
                  </a:moveTo>
                  <a:lnTo>
                    <a:pt x="20437" y="6463"/>
                  </a:lnTo>
                  <a:lnTo>
                    <a:pt x="20437" y="10885"/>
                  </a:lnTo>
                  <a:lnTo>
                    <a:pt x="18609" y="10885"/>
                  </a:lnTo>
                  <a:lnTo>
                    <a:pt x="18609" y="646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42" name="Text Box 42"/>
            <p:cNvSpPr txBox="1">
              <a:spLocks noChangeArrowheads="1"/>
            </p:cNvSpPr>
            <p:nvPr/>
          </p:nvSpPr>
          <p:spPr bwMode="auto">
            <a:xfrm>
              <a:off x="4423" y="1998"/>
              <a:ext cx="80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Medium" pitchFamily="34" charset="0"/>
                </a:rPr>
                <a:t> </a:t>
              </a:r>
              <a:r>
                <a:rPr lang="en-US" sz="1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Medium" pitchFamily="34" charset="0"/>
                </a:rPr>
                <a:t>Cash Management </a:t>
              </a:r>
            </a:p>
            <a:p>
              <a:pPr algn="ctr">
                <a:defRPr/>
              </a:pPr>
              <a:r>
                <a:rPr lang="en-US" sz="1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Medium" pitchFamily="34" charset="0"/>
                </a:rPr>
                <a:t>Applications</a:t>
              </a:r>
              <a:endPara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endParaRPr>
            </a:p>
            <a:p>
              <a:pPr algn="ctr">
                <a:defRPr/>
              </a:pPr>
              <a:endPara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endParaRPr>
            </a:p>
          </p:txBody>
        </p:sp>
        <p:sp>
          <p:nvSpPr>
            <p:cNvPr id="43" name="AutoShape 43"/>
            <p:cNvSpPr>
              <a:spLocks noChangeArrowheads="1"/>
            </p:cNvSpPr>
            <p:nvPr/>
          </p:nvSpPr>
          <p:spPr bwMode="auto">
            <a:xfrm>
              <a:off x="3115" y="2424"/>
              <a:ext cx="192" cy="340"/>
            </a:xfrm>
            <a:prstGeom prst="can">
              <a:avLst>
                <a:gd name="adj" fmla="val 5091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Medium" pitchFamily="34" charset="0"/>
                </a:rPr>
                <a:t>MQ </a:t>
              </a:r>
              <a:br>
                <a:rPr lang="en-US" sz="1000"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Medium" pitchFamily="34" charset="0"/>
                </a:rPr>
              </a:br>
              <a:r>
                <a:rPr lang="en-US" sz="1000"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Medium" pitchFamily="34" charset="0"/>
                </a:rPr>
                <a:t>Series</a:t>
              </a:r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 flipV="1">
              <a:off x="2488" y="2730"/>
              <a:ext cx="570" cy="3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7543800" y="2114550"/>
            <a:ext cx="113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Before…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381000" y="5162550"/>
            <a:ext cx="94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…After</a:t>
            </a:r>
          </a:p>
        </p:txBody>
      </p:sp>
      <p:sp>
        <p:nvSpPr>
          <p:cNvPr id="50" name="Rectangle 45"/>
          <p:cNvSpPr>
            <a:spLocks noGrp="1" noChangeArrowheads="1"/>
          </p:cNvSpPr>
          <p:nvPr>
            <p:ph type="title"/>
          </p:nvPr>
        </p:nvSpPr>
        <p:spPr>
          <a:xfrm>
            <a:off x="457200" y="469900"/>
            <a:ext cx="8305800" cy="563563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2000" kern="1200" dirty="0" smtClean="0">
                <a:latin typeface="Book Antiqua" pitchFamily="18" charset="0"/>
              </a:rPr>
              <a:t>Our Solution</a:t>
            </a:r>
          </a:p>
        </p:txBody>
      </p:sp>
      <p:pic>
        <p:nvPicPr>
          <p:cNvPr id="49" name="Picture 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72330" y="6143643"/>
            <a:ext cx="2071702" cy="68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44500" y="434975"/>
            <a:ext cx="8255000" cy="581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Our Solution ..Contd.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6143643"/>
            <a:ext cx="2071702" cy="68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" y="933450"/>
            <a:ext cx="83058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65138" y="538146"/>
            <a:ext cx="814546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Deployment Architecture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ph idx="1"/>
          </p:nvPr>
        </p:nvGraphicFramePr>
        <p:xfrm>
          <a:off x="1196975" y="1176338"/>
          <a:ext cx="6672263" cy="4597400"/>
        </p:xfrm>
        <a:graphic>
          <a:graphicData uri="http://schemas.openxmlformats.org/presentationml/2006/ole">
            <p:oleObj spid="_x0000_s1026" name="Visio" r:id="rId4" imgW="15202814" imgH="10475671" progId="">
              <p:embed/>
            </p:oleObj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6143643"/>
            <a:ext cx="2071702" cy="68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73075" y="1054100"/>
            <a:ext cx="8177213" cy="5173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Scalability tested during testing phase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Tx/>
              <a:buFont typeface="Webdings" pitchFamily="18" charset="2"/>
              <a:buChar char="4"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Tx/>
              <a:buFont typeface="Webdings" pitchFamily="18" charset="2"/>
              <a:buChar char="4"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Tx/>
              <a:buFont typeface="Webdings" pitchFamily="18" charset="2"/>
              <a:buChar char="4"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Tx/>
              <a:buFont typeface="Webdings" pitchFamily="18" charset="2"/>
              <a:buChar char="4"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Tx/>
              <a:buFont typeface="Webdings" pitchFamily="18" charset="2"/>
              <a:buChar char="4"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First round of Performance Testing was done on Proof of Concept Phase in the Intel Labs, UK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Post Build Performance Tuning and Validation exercise done along with MS in Redmond labs, 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Peak Load Testing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25 workflows / second  (One workflow involves 5 messages (avg.) each of around 2 KB size)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Total throughput =  125 messages / second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System soak tested for 48 hours on peak load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Steady state Volumes of transaction handled by deployed solution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350,000 workflows / day – Currently in production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2,000,000 workflows / day – deployed potential capacity in production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15 workflows / second – Optimal flow in steady state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Mission Critical Nature of the messaging hub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200,000,000,000 USD value of messages processed / day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5138" y="482600"/>
            <a:ext cx="8145462" cy="461963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2000" kern="1200" dirty="0" smtClean="0">
                <a:latin typeface="Book Antiqua" pitchFamily="18" charset="0"/>
              </a:rPr>
              <a:t>Performance numbers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1258150"/>
            <a:ext cx="78486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6143643"/>
            <a:ext cx="2071702" cy="68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500063"/>
            <a:ext cx="8755063" cy="457200"/>
          </a:xfrm>
        </p:spPr>
        <p:txBody>
          <a:bodyPr>
            <a:noAutofit/>
          </a:bodyPr>
          <a:lstStyle/>
          <a:p>
            <a:pPr algn="l"/>
            <a:r>
              <a:rPr lang="en-US" sz="2400" smtClean="0">
                <a:latin typeface="Book Antiqua" pitchFamily="18" charset="0"/>
              </a:rPr>
              <a:t>Table of Contents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6143643"/>
            <a:ext cx="2071702" cy="68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58838" y="3205163"/>
            <a:ext cx="7827962" cy="366713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Book Antiqua" pitchFamily="18" charset="0"/>
            </a:endParaRPr>
          </a:p>
        </p:txBody>
      </p:sp>
      <p:sp>
        <p:nvSpPr>
          <p:cNvPr id="7" name="Title 5"/>
          <p:cNvSpPr>
            <a:spLocks/>
          </p:cNvSpPr>
          <p:nvPr/>
        </p:nvSpPr>
        <p:spPr bwMode="auto">
          <a:xfrm>
            <a:off x="533400" y="1143000"/>
            <a:ext cx="77882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1800" dirty="0">
                <a:latin typeface="Book Antiqua" pitchFamily="18" charset="0"/>
                <a:cs typeface="Arial" charset="0"/>
              </a:rPr>
              <a:t>  </a:t>
            </a:r>
            <a:r>
              <a:rPr lang="en-US" sz="1800" dirty="0" smtClean="0">
                <a:latin typeface="Book Antiqua" pitchFamily="18" charset="0"/>
                <a:cs typeface="Arial" charset="0"/>
              </a:rPr>
              <a:t>Infosys Technologies – Introduction</a:t>
            </a:r>
          </a:p>
          <a:p>
            <a:pPr eaLnBrk="0" hangingPunct="0">
              <a:buClr>
                <a:schemeClr val="tx2"/>
              </a:buClr>
              <a:buFont typeface="Wingdings" pitchFamily="2" charset="2"/>
              <a:buChar char="q"/>
            </a:pPr>
            <a:endParaRPr lang="en-GB" sz="1800" dirty="0" smtClean="0">
              <a:latin typeface="Book Antiqua" pitchFamily="18" charset="0"/>
              <a:cs typeface="Arial" charset="0"/>
            </a:endParaRPr>
          </a:p>
          <a:p>
            <a:pPr eaLnBrk="0" hangingPunct="0">
              <a:buClr>
                <a:schemeClr val="tx2"/>
              </a:buClr>
              <a:buFont typeface="Wingdings" pitchFamily="2" charset="2"/>
              <a:buChar char="q"/>
            </a:pPr>
            <a:r>
              <a:rPr lang="en-GB" sz="1800" dirty="0" smtClean="0">
                <a:latin typeface="Book Antiqua" pitchFamily="18" charset="0"/>
                <a:cs typeface="Arial" charset="0"/>
              </a:rPr>
              <a:t> </a:t>
            </a:r>
            <a:r>
              <a:rPr lang="en-GB" sz="1800" dirty="0">
                <a:latin typeface="Book Antiqua" pitchFamily="18" charset="0"/>
                <a:cs typeface="Arial" charset="0"/>
              </a:rPr>
              <a:t>Case Study: Payments Implementation on </a:t>
            </a:r>
            <a:r>
              <a:rPr lang="en-GB" sz="1800" dirty="0" err="1">
                <a:latin typeface="Book Antiqua" pitchFamily="18" charset="0"/>
                <a:cs typeface="Arial" charset="0"/>
              </a:rPr>
              <a:t>Biztalk</a:t>
            </a:r>
            <a:r>
              <a:rPr lang="en-GB" sz="1800" dirty="0">
                <a:latin typeface="Book Antiqua" pitchFamily="18" charset="0"/>
                <a:cs typeface="Arial" charset="0"/>
              </a:rPr>
              <a:t> infrastructure</a:t>
            </a:r>
          </a:p>
          <a:p>
            <a:pPr lvl="1" eaLnBrk="0" hangingPunct="0">
              <a:buClr>
                <a:schemeClr val="tx2"/>
              </a:buClr>
            </a:pPr>
            <a:r>
              <a:rPr lang="en-GB" sz="1600" dirty="0" smtClean="0">
                <a:latin typeface="Book Antiqua" pitchFamily="18" charset="0"/>
                <a:cs typeface="Arial" charset="0"/>
              </a:rPr>
              <a:t> </a:t>
            </a:r>
          </a:p>
          <a:p>
            <a:pPr lvl="1" eaLnBrk="0" hangingPunct="0">
              <a:buClr>
                <a:schemeClr val="tx2"/>
              </a:buClr>
              <a:buFont typeface="Wingdings" pitchFamily="2" charset="2"/>
              <a:buChar char="q"/>
            </a:pPr>
            <a:r>
              <a:rPr lang="en-GB" sz="1600" dirty="0" smtClean="0">
                <a:latin typeface="Book Antiqua" pitchFamily="18" charset="0"/>
                <a:cs typeface="Arial" charset="0"/>
              </a:rPr>
              <a:t>Functional </a:t>
            </a:r>
            <a:r>
              <a:rPr lang="en-GB" sz="1600" dirty="0">
                <a:latin typeface="Book Antiqua" pitchFamily="18" charset="0"/>
                <a:cs typeface="Arial" charset="0"/>
              </a:rPr>
              <a:t>Overview</a:t>
            </a:r>
          </a:p>
          <a:p>
            <a:pPr lvl="1" eaLnBrk="0" hangingPunct="0">
              <a:buClr>
                <a:schemeClr val="tx2"/>
              </a:buClr>
              <a:buFont typeface="Wingdings" pitchFamily="2" charset="2"/>
              <a:buChar char="q"/>
            </a:pPr>
            <a:endParaRPr lang="en-GB" sz="1600" dirty="0" smtClean="0">
              <a:latin typeface="Book Antiqua" pitchFamily="18" charset="0"/>
              <a:cs typeface="Arial" charset="0"/>
            </a:endParaRPr>
          </a:p>
          <a:p>
            <a:pPr lvl="1" eaLnBrk="0" hangingPunct="0">
              <a:buClr>
                <a:schemeClr val="tx2"/>
              </a:buClr>
              <a:buFont typeface="Wingdings" pitchFamily="2" charset="2"/>
              <a:buChar char="q"/>
            </a:pPr>
            <a:r>
              <a:rPr lang="en-GB" sz="1600" dirty="0" smtClean="0">
                <a:latin typeface="Book Antiqua" pitchFamily="18" charset="0"/>
                <a:cs typeface="Arial" charset="0"/>
              </a:rPr>
              <a:t> </a:t>
            </a:r>
            <a:r>
              <a:rPr lang="en-GB" sz="1600" dirty="0">
                <a:latin typeface="Book Antiqua" pitchFamily="18" charset="0"/>
                <a:cs typeface="Arial" charset="0"/>
              </a:rPr>
              <a:t>Technical Overview</a:t>
            </a:r>
            <a:endParaRPr lang="en-US" sz="1600" dirty="0">
              <a:latin typeface="Book Antiqua" pitchFamily="18" charset="0"/>
              <a:cs typeface="Arial" charset="0"/>
            </a:endParaRPr>
          </a:p>
          <a:p>
            <a:pPr eaLnBrk="0" hangingPunct="0">
              <a:buClr>
                <a:schemeClr val="tx2"/>
              </a:buClr>
              <a:buFont typeface="Wingdings" pitchFamily="2" charset="2"/>
              <a:buChar char="q"/>
            </a:pPr>
            <a:endParaRPr lang="en-US" sz="1800" dirty="0" smtClean="0">
              <a:latin typeface="Book Antiqua" pitchFamily="18" charset="0"/>
              <a:cs typeface="Arial" charset="0"/>
            </a:endParaRPr>
          </a:p>
          <a:p>
            <a:pPr eaLnBrk="0" hangingPunct="0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1800" dirty="0" smtClean="0">
                <a:latin typeface="Book Antiqua" pitchFamily="18" charset="0"/>
                <a:cs typeface="Arial" charset="0"/>
              </a:rPr>
              <a:t> Infosys Global Payments Solution</a:t>
            </a:r>
            <a:endParaRPr lang="en-US" sz="1800" dirty="0">
              <a:latin typeface="Book Antiqua" pitchFamily="18" charset="0"/>
              <a:cs typeface="Arial" charset="0"/>
            </a:endParaRPr>
          </a:p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endParaRPr lang="en-US" sz="1800" dirty="0">
              <a:latin typeface="Book Antiqua" pitchFamily="18" charset="0"/>
              <a:cs typeface="Arial" charset="0"/>
            </a:endParaRPr>
          </a:p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endParaRPr lang="en-US" sz="1800" dirty="0">
              <a:latin typeface="Book Antiqua" pitchFamily="18" charset="0"/>
              <a:cs typeface="Arial" charset="0"/>
            </a:endParaRPr>
          </a:p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endParaRPr lang="en-US" sz="1800" dirty="0">
              <a:latin typeface="Book Antiqua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1"/>
          <p:cNvCxnSpPr>
            <a:cxnSpLocks noChangeShapeType="1"/>
          </p:cNvCxnSpPr>
          <p:nvPr/>
        </p:nvCxnSpPr>
        <p:spPr bwMode="auto">
          <a:xfrm>
            <a:off x="457200" y="2513013"/>
            <a:ext cx="8229600" cy="1587"/>
          </a:xfrm>
          <a:prstGeom prst="line">
            <a:avLst/>
          </a:prstGeom>
          <a:noFill/>
          <a:ln w="25400" algn="ctr">
            <a:solidFill>
              <a:srgbClr val="0000FF"/>
            </a:solidFill>
            <a:round/>
            <a:headEnd/>
            <a:tailEnd type="triangle" w="med" len="med"/>
          </a:ln>
        </p:spPr>
      </p:cxn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4114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914400" y="2054225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/>
          </a:p>
        </p:txBody>
      </p:sp>
      <p:sp>
        <p:nvSpPr>
          <p:cNvPr id="8" name="Rectangle 57"/>
          <p:cNvSpPr txBox="1">
            <a:spLocks noChangeArrowheads="1"/>
          </p:cNvSpPr>
          <p:nvPr/>
        </p:nvSpPr>
        <p:spPr>
          <a:xfrm>
            <a:off x="381000" y="1500174"/>
            <a:ext cx="8382000" cy="417511"/>
          </a:xfrm>
          <a:prstGeom prst="rect">
            <a:avLst/>
          </a:prstGeom>
          <a:noFill/>
          <a:ln/>
        </p:spPr>
        <p:txBody>
          <a:bodyPr/>
          <a:lstStyle/>
          <a:p>
            <a:pPr marL="190500" indent="-190500"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4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Offers evolutionary approach for banks  to efficiently and effectively integrate, automate &amp; manage the payment landscape via consolidation, standardization, Optimization and ability to extend. </a:t>
            </a:r>
          </a:p>
        </p:txBody>
      </p:sp>
      <p:grpSp>
        <p:nvGrpSpPr>
          <p:cNvPr id="9" name="Group 78"/>
          <p:cNvGrpSpPr>
            <a:grpSpLocks/>
          </p:cNvGrpSpPr>
          <p:nvPr/>
        </p:nvGrpSpPr>
        <p:grpSpPr bwMode="auto">
          <a:xfrm>
            <a:off x="6019800" y="1981200"/>
            <a:ext cx="2674938" cy="4137025"/>
            <a:chOff x="6019800" y="1981200"/>
            <a:chExt cx="2674938" cy="4137799"/>
          </a:xfrm>
        </p:grpSpPr>
        <p:sp>
          <p:nvSpPr>
            <p:cNvPr id="10" name="Oval 9"/>
            <p:cNvSpPr/>
            <p:nvPr/>
          </p:nvSpPr>
          <p:spPr>
            <a:xfrm>
              <a:off x="7281863" y="2445688"/>
              <a:ext cx="152400" cy="152400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/>
            </a:p>
          </p:txBody>
        </p:sp>
        <p:sp>
          <p:nvSpPr>
            <p:cNvPr id="11" name="TextBox 26"/>
            <p:cNvSpPr txBox="1">
              <a:spLocks noChangeArrowheads="1"/>
            </p:cNvSpPr>
            <p:nvPr/>
          </p:nvSpPr>
          <p:spPr bwMode="auto">
            <a:xfrm>
              <a:off x="6629400" y="1981200"/>
              <a:ext cx="1295400" cy="400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solidFill>
                    <a:srgbClr val="0000CC"/>
                  </a:solidFill>
                  <a:latin typeface="Arial" pitchFamily="34" charset="0"/>
                </a:rPr>
                <a:t>Enterprise Integrations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464300" y="2445688"/>
              <a:ext cx="152399" cy="152400"/>
            </a:xfrm>
            <a:prstGeom prst="ellipse">
              <a:avLst/>
            </a:prstGeom>
            <a:solidFill>
              <a:srgbClr val="CC9900"/>
            </a:solidFill>
            <a:ln>
              <a:solidFill>
                <a:srgbClr val="CC99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/>
            </a:p>
          </p:txBody>
        </p:sp>
        <p:sp>
          <p:nvSpPr>
            <p:cNvPr id="13" name="TextBox 21"/>
            <p:cNvSpPr txBox="1">
              <a:spLocks noChangeArrowheads="1"/>
            </p:cNvSpPr>
            <p:nvPr/>
          </p:nvSpPr>
          <p:spPr bwMode="auto">
            <a:xfrm>
              <a:off x="6019800" y="2598738"/>
              <a:ext cx="10985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solidFill>
                    <a:srgbClr val="0000CC"/>
                  </a:solidFill>
                  <a:latin typeface="Arial" pitchFamily="34" charset="0"/>
                </a:rPr>
                <a:t>Self Service</a:t>
              </a:r>
            </a:p>
            <a:p>
              <a:pPr algn="ctr"/>
              <a:r>
                <a:rPr lang="en-US" sz="1000" b="1">
                  <a:solidFill>
                    <a:srgbClr val="0000CC"/>
                  </a:solidFill>
                  <a:latin typeface="Arial" pitchFamily="34" charset="0"/>
                </a:rPr>
                <a:t>Portal</a:t>
              </a:r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6692900" y="3276600"/>
              <a:ext cx="1993900" cy="444500"/>
            </a:xfrm>
            <a:prstGeom prst="bevel">
              <a:avLst>
                <a:gd name="adj" fmla="val 7736"/>
              </a:avLst>
            </a:prstGeom>
            <a:solidFill>
              <a:srgbClr val="0099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i="1">
                  <a:solidFill>
                    <a:schemeClr val="bg1"/>
                  </a:solidFill>
                  <a:latin typeface="Calibri" pitchFamily="34" charset="0"/>
                </a:rPr>
                <a:t>EXTEND</a:t>
              </a: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6705600" y="3721426"/>
              <a:ext cx="1981200" cy="1816440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en-US" sz="1050" b="1" dirty="0">
                  <a:latin typeface="Calibri" pitchFamily="34" charset="0"/>
                </a:rPr>
                <a:t>  </a:t>
              </a:r>
            </a:p>
            <a:p>
              <a:pPr>
                <a:defRPr/>
              </a:pPr>
              <a:r>
                <a:rPr lang="en-US" sz="1050" b="1" dirty="0">
                  <a:solidFill>
                    <a:srgbClr val="003300"/>
                  </a:solidFill>
                  <a:latin typeface="Calibri" pitchFamily="34" charset="0"/>
                </a:rPr>
                <a:t>Extend the to other banks and consortium as a service</a:t>
              </a:r>
            </a:p>
            <a:p>
              <a:pPr>
                <a:defRPr/>
              </a:pPr>
              <a:endParaRPr lang="en-US" sz="1050" b="1" dirty="0">
                <a:solidFill>
                  <a:srgbClr val="003300"/>
                </a:solidFill>
                <a:latin typeface="Calibri" pitchFamily="34" charset="0"/>
              </a:endParaRPr>
            </a:p>
            <a:p>
              <a:pPr>
                <a:defRPr/>
              </a:pPr>
              <a:r>
                <a:rPr lang="en-US" sz="1050" b="1" dirty="0">
                  <a:solidFill>
                    <a:srgbClr val="003300"/>
                  </a:solidFill>
                  <a:latin typeface="Calibri" pitchFamily="34" charset="0"/>
                </a:rPr>
                <a:t>Extend for internal Enterprise Application integrations.</a:t>
              </a:r>
            </a:p>
            <a:p>
              <a:pPr>
                <a:defRPr/>
              </a:pPr>
              <a:endParaRPr lang="en-US" sz="1050" b="1" dirty="0">
                <a:solidFill>
                  <a:srgbClr val="003300"/>
                </a:solidFill>
                <a:latin typeface="Calibri" pitchFamily="34" charset="0"/>
              </a:endParaRPr>
            </a:p>
            <a:p>
              <a:pPr>
                <a:defRPr/>
              </a:pPr>
              <a:r>
                <a:rPr lang="en-US" sz="1050" b="1" dirty="0">
                  <a:solidFill>
                    <a:srgbClr val="003300"/>
                  </a:solidFill>
                  <a:latin typeface="Calibri" pitchFamily="34" charset="0"/>
                </a:rPr>
                <a:t>Extend to integrate with third party vendors and partners.</a:t>
              </a:r>
            </a:p>
            <a:p>
              <a:pPr>
                <a:defRPr/>
              </a:pPr>
              <a:endParaRPr lang="en-US" sz="1000" dirty="0">
                <a:latin typeface="Verdana" pitchFamily="34" charset="0"/>
              </a:endParaRP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7010400" y="5842000"/>
              <a:ext cx="1684338" cy="2769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009900"/>
                  </a:solidFill>
                  <a:latin typeface="Verdana" pitchFamily="34" charset="0"/>
                </a:rPr>
                <a:t>COLLABORATION</a:t>
              </a:r>
            </a:p>
          </p:txBody>
        </p:sp>
        <p:sp>
          <p:nvSpPr>
            <p:cNvPr id="17" name="AutoShape 13"/>
            <p:cNvSpPr>
              <a:spLocks noChangeArrowheads="1"/>
            </p:cNvSpPr>
            <p:nvPr/>
          </p:nvSpPr>
          <p:spPr bwMode="auto">
            <a:xfrm>
              <a:off x="7620000" y="5563270"/>
              <a:ext cx="381000" cy="301681"/>
            </a:xfrm>
            <a:prstGeom prst="downArrow">
              <a:avLst>
                <a:gd name="adj1" fmla="val 50000"/>
                <a:gd name="adj2" fmla="val 29063"/>
              </a:avLst>
            </a:prstGeom>
            <a:solidFill>
              <a:srgbClr val="009900"/>
            </a:solidFill>
            <a:ln>
              <a:solidFill>
                <a:srgbClr val="009900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18" name="Group 77"/>
          <p:cNvGrpSpPr>
            <a:grpSpLocks/>
          </p:cNvGrpSpPr>
          <p:nvPr/>
        </p:nvGrpSpPr>
        <p:grpSpPr bwMode="auto">
          <a:xfrm>
            <a:off x="4495800" y="1981200"/>
            <a:ext cx="2298700" cy="4176713"/>
            <a:chOff x="4495915" y="1981200"/>
            <a:chExt cx="2298907" cy="4177487"/>
          </a:xfrm>
        </p:grpSpPr>
        <p:sp>
          <p:nvSpPr>
            <p:cNvPr id="19" name="AutoShape 8"/>
            <p:cNvSpPr>
              <a:spLocks noChangeArrowheads="1"/>
            </p:cNvSpPr>
            <p:nvPr/>
          </p:nvSpPr>
          <p:spPr bwMode="auto">
            <a:xfrm>
              <a:off x="4698927" y="3276600"/>
              <a:ext cx="2006941" cy="444500"/>
            </a:xfrm>
            <a:prstGeom prst="bevel">
              <a:avLst>
                <a:gd name="adj" fmla="val 7736"/>
              </a:avLst>
            </a:prstGeom>
            <a:solidFill>
              <a:srgbClr val="CC99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i="1">
                  <a:solidFill>
                    <a:schemeClr val="bg1"/>
                  </a:solidFill>
                  <a:latin typeface="Calibri" pitchFamily="34" charset="0"/>
                </a:rPr>
                <a:t>OPTIMIZE</a:t>
              </a:r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4699133" y="3721422"/>
              <a:ext cx="2006781" cy="1816437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en-US" sz="1050" b="1" dirty="0">
                  <a:solidFill>
                    <a:srgbClr val="663300"/>
                  </a:solidFill>
                  <a:latin typeface="Calibri" pitchFamily="34" charset="0"/>
                </a:rPr>
                <a:t>Aggregated business view</a:t>
              </a:r>
            </a:p>
            <a:p>
              <a:pPr>
                <a:defRPr/>
              </a:pPr>
              <a:endParaRPr lang="en-US" sz="1050" b="1" dirty="0">
                <a:solidFill>
                  <a:srgbClr val="663300"/>
                </a:solidFill>
                <a:latin typeface="Calibri" pitchFamily="34" charset="0"/>
              </a:endParaRPr>
            </a:p>
            <a:p>
              <a:pPr>
                <a:defRPr/>
              </a:pPr>
              <a:r>
                <a:rPr lang="en-US" sz="1050" b="1" dirty="0">
                  <a:solidFill>
                    <a:srgbClr val="663300"/>
                  </a:solidFill>
                  <a:latin typeface="Calibri" pitchFamily="34" charset="0"/>
                </a:rPr>
                <a:t>Business Performance reporting</a:t>
              </a:r>
            </a:p>
            <a:p>
              <a:pPr>
                <a:defRPr/>
              </a:pPr>
              <a:endParaRPr lang="en-US" sz="1050" b="1" dirty="0">
                <a:solidFill>
                  <a:srgbClr val="663300"/>
                </a:solidFill>
                <a:latin typeface="Calibri" pitchFamily="34" charset="0"/>
              </a:endParaRPr>
            </a:p>
            <a:p>
              <a:pPr>
                <a:defRPr/>
              </a:pPr>
              <a:r>
                <a:rPr lang="en-US" sz="1050" b="1" dirty="0">
                  <a:solidFill>
                    <a:srgbClr val="663300"/>
                  </a:solidFill>
                  <a:latin typeface="Calibri" pitchFamily="34" charset="0"/>
                </a:rPr>
                <a:t>Self service Portal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5105396" y="5881688"/>
              <a:ext cx="1689426" cy="2769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CC9900"/>
                  </a:solidFill>
                  <a:latin typeface="Verdana" pitchFamily="34" charset="0"/>
                </a:rPr>
                <a:t>PREDICTABILITY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5842148" y="2445688"/>
              <a:ext cx="152399" cy="152400"/>
            </a:xfrm>
            <a:prstGeom prst="ellipse">
              <a:avLst/>
            </a:prstGeom>
            <a:solidFill>
              <a:srgbClr val="CC9900"/>
            </a:solidFill>
            <a:ln>
              <a:solidFill>
                <a:srgbClr val="CC99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/>
            </a:p>
          </p:txBody>
        </p:sp>
        <p:sp>
          <p:nvSpPr>
            <p:cNvPr id="23" name="TextBox 21"/>
            <p:cNvSpPr txBox="1">
              <a:spLocks noChangeArrowheads="1"/>
            </p:cNvSpPr>
            <p:nvPr/>
          </p:nvSpPr>
          <p:spPr bwMode="auto">
            <a:xfrm>
              <a:off x="5410248" y="1981200"/>
              <a:ext cx="752257" cy="400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000CC"/>
                  </a:solidFill>
                  <a:latin typeface="Arial" pitchFamily="34" charset="0"/>
                </a:rPr>
                <a:t>Business</a:t>
              </a:r>
            </a:p>
            <a:p>
              <a:pPr algn="ctr"/>
              <a:r>
                <a:rPr lang="en-US" sz="1000" b="1">
                  <a:solidFill>
                    <a:srgbClr val="0000CC"/>
                  </a:solidFill>
                  <a:latin typeface="Arial" pitchFamily="34" charset="0"/>
                </a:rPr>
                <a:t>Portal</a:t>
              </a:r>
            </a:p>
          </p:txBody>
        </p:sp>
        <p:sp>
          <p:nvSpPr>
            <p:cNvPr id="24" name="TextBox 17"/>
            <p:cNvSpPr txBox="1">
              <a:spLocks noChangeArrowheads="1"/>
            </p:cNvSpPr>
            <p:nvPr/>
          </p:nvSpPr>
          <p:spPr bwMode="auto">
            <a:xfrm>
              <a:off x="4495915" y="2535241"/>
              <a:ext cx="129539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solidFill>
                    <a:srgbClr val="0000CC"/>
                  </a:solidFill>
                  <a:latin typeface="Arial" pitchFamily="34" charset="0"/>
                </a:rPr>
                <a:t>Administration </a:t>
              </a:r>
              <a:br>
                <a:rPr lang="en-US" sz="1000" b="1">
                  <a:solidFill>
                    <a:srgbClr val="0000CC"/>
                  </a:solidFill>
                  <a:latin typeface="Arial" pitchFamily="34" charset="0"/>
                </a:rPr>
              </a:br>
              <a:r>
                <a:rPr lang="en-US" sz="1000" b="1">
                  <a:solidFill>
                    <a:srgbClr val="0000CC"/>
                  </a:solidFill>
                  <a:latin typeface="Arial" pitchFamily="34" charset="0"/>
                </a:rPr>
                <a:t>&amp; Deployment Portal</a:t>
              </a:r>
            </a:p>
          </p:txBody>
        </p:sp>
        <p:sp>
          <p:nvSpPr>
            <p:cNvPr id="25" name="AutoShape 13"/>
            <p:cNvSpPr>
              <a:spLocks noChangeArrowheads="1"/>
            </p:cNvSpPr>
            <p:nvPr/>
          </p:nvSpPr>
          <p:spPr bwMode="auto">
            <a:xfrm>
              <a:off x="5715225" y="5563264"/>
              <a:ext cx="381034" cy="327086"/>
            </a:xfrm>
            <a:prstGeom prst="downArrow">
              <a:avLst>
                <a:gd name="adj1" fmla="val 50000"/>
                <a:gd name="adj2" fmla="val 29063"/>
              </a:avLst>
            </a:prstGeom>
            <a:solidFill>
              <a:srgbClr val="CC9900"/>
            </a:solidFill>
            <a:ln>
              <a:solidFill>
                <a:srgbClr val="CC9900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105619" y="2438513"/>
              <a:ext cx="152400" cy="152400"/>
            </a:xfrm>
            <a:prstGeom prst="ellipse">
              <a:avLst/>
            </a:prstGeom>
            <a:solidFill>
              <a:srgbClr val="CC9900"/>
            </a:solidFill>
            <a:ln>
              <a:solidFill>
                <a:srgbClr val="CC99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/>
            </a:p>
          </p:txBody>
        </p:sp>
      </p:grpSp>
      <p:grpSp>
        <p:nvGrpSpPr>
          <p:cNvPr id="27" name="Group 73"/>
          <p:cNvGrpSpPr>
            <a:grpSpLocks/>
          </p:cNvGrpSpPr>
          <p:nvPr/>
        </p:nvGrpSpPr>
        <p:grpSpPr bwMode="auto">
          <a:xfrm>
            <a:off x="76200" y="1993900"/>
            <a:ext cx="2590800" cy="4175125"/>
            <a:chOff x="76200" y="1993900"/>
            <a:chExt cx="2590800" cy="4175125"/>
          </a:xfrm>
        </p:grpSpPr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419100" y="3276600"/>
              <a:ext cx="2095500" cy="444500"/>
            </a:xfrm>
            <a:prstGeom prst="bevel">
              <a:avLst>
                <a:gd name="adj" fmla="val 7736"/>
              </a:avLst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 i="1" dirty="0">
                  <a:solidFill>
                    <a:schemeClr val="bg1"/>
                  </a:solidFill>
                  <a:latin typeface="Calibri" pitchFamily="34" charset="0"/>
                </a:rPr>
                <a:t>CONSOLIDATE</a:t>
              </a:r>
            </a:p>
          </p:txBody>
        </p:sp>
        <p:sp>
          <p:nvSpPr>
            <p:cNvPr id="29" name="Rectangle 5"/>
            <p:cNvSpPr>
              <a:spLocks noChangeArrowheads="1"/>
            </p:cNvSpPr>
            <p:nvPr/>
          </p:nvSpPr>
          <p:spPr bwMode="auto">
            <a:xfrm>
              <a:off x="419100" y="3721100"/>
              <a:ext cx="2095500" cy="1828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en-US" sz="105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Consolidate interactions </a:t>
              </a:r>
              <a:br>
                <a:rPr lang="en-US" sz="105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</a:br>
              <a:endParaRPr lang="en-US" sz="105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  <a:p>
              <a:pPr>
                <a:defRPr/>
              </a:pPr>
              <a:r>
                <a:rPr lang="en-US" sz="105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Single payment transaction data store.</a:t>
              </a:r>
              <a:br>
                <a:rPr lang="en-US" sz="105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</a:br>
              <a:endParaRPr lang="en-US" sz="105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  <a:p>
              <a:pPr>
                <a:defRPr/>
              </a:pPr>
              <a:r>
                <a:rPr lang="en-US" sz="105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Portal  for operations, reporting &amp;  Exception Management.</a:t>
              </a:r>
            </a:p>
          </p:txBody>
        </p:sp>
        <p:sp>
          <p:nvSpPr>
            <p:cNvPr id="30" name="AutoShape 13"/>
            <p:cNvSpPr>
              <a:spLocks noChangeArrowheads="1"/>
            </p:cNvSpPr>
            <p:nvPr/>
          </p:nvSpPr>
          <p:spPr bwMode="auto">
            <a:xfrm>
              <a:off x="1371600" y="5562600"/>
              <a:ext cx="381000" cy="314325"/>
            </a:xfrm>
            <a:prstGeom prst="downArrow">
              <a:avLst>
                <a:gd name="adj1" fmla="val 50000"/>
                <a:gd name="adj2" fmla="val 29063"/>
              </a:avLst>
            </a:prstGeom>
            <a:solidFill>
              <a:srgbClr val="C00000"/>
            </a:solidFill>
            <a:ln>
              <a:solidFill>
                <a:srgbClr val="C00000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622300" y="5891213"/>
              <a:ext cx="1866900" cy="2778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C00000"/>
                  </a:solidFill>
                  <a:latin typeface="Verdana" pitchFamily="34" charset="0"/>
                </a:rPr>
                <a:t>MANAGEABILITY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700088" y="244568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/>
            </a:p>
          </p:txBody>
        </p:sp>
        <p:sp>
          <p:nvSpPr>
            <p:cNvPr id="33" name="TextBox 6"/>
            <p:cNvSpPr txBox="1">
              <a:spLocks noChangeArrowheads="1"/>
            </p:cNvSpPr>
            <p:nvPr/>
          </p:nvSpPr>
          <p:spPr bwMode="auto">
            <a:xfrm>
              <a:off x="76200" y="2568575"/>
              <a:ext cx="13858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solidFill>
                    <a:srgbClr val="0000CC"/>
                  </a:solidFill>
                  <a:latin typeface="Arial" pitchFamily="34" charset="0"/>
                </a:rPr>
                <a:t>Centralize </a:t>
              </a:r>
              <a:br>
                <a:rPr lang="en-US" sz="1000" b="1">
                  <a:solidFill>
                    <a:srgbClr val="0000CC"/>
                  </a:solidFill>
                  <a:latin typeface="Arial" pitchFamily="34" charset="0"/>
                </a:rPr>
              </a:br>
              <a:r>
                <a:rPr lang="en-US" sz="1000" b="1">
                  <a:solidFill>
                    <a:srgbClr val="0000CC"/>
                  </a:solidFill>
                  <a:latin typeface="Arial" pitchFamily="34" charset="0"/>
                </a:rPr>
                <a:t>Message bus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1371600" y="244568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/>
            </a:p>
          </p:txBody>
        </p:sp>
        <p:sp>
          <p:nvSpPr>
            <p:cNvPr id="35" name="TextBox 9"/>
            <p:cNvSpPr txBox="1">
              <a:spLocks noChangeArrowheads="1"/>
            </p:cNvSpPr>
            <p:nvPr/>
          </p:nvSpPr>
          <p:spPr bwMode="auto">
            <a:xfrm>
              <a:off x="609600" y="1993900"/>
              <a:ext cx="1600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solidFill>
                    <a:srgbClr val="0000CC"/>
                  </a:solidFill>
                  <a:latin typeface="Arial" pitchFamily="34" charset="0"/>
                </a:rPr>
                <a:t>Centralize Payment</a:t>
              </a:r>
            </a:p>
            <a:p>
              <a:pPr algn="ctr"/>
              <a:r>
                <a:rPr lang="en-US" sz="1000" b="1">
                  <a:solidFill>
                    <a:srgbClr val="0000CC"/>
                  </a:solidFill>
                  <a:latin typeface="Arial" pitchFamily="34" charset="0"/>
                </a:rPr>
                <a:t>Data store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981200" y="244568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/>
            </a:p>
          </p:txBody>
        </p:sp>
        <p:sp>
          <p:nvSpPr>
            <p:cNvPr id="37" name="TextBox 11"/>
            <p:cNvSpPr txBox="1">
              <a:spLocks noChangeArrowheads="1"/>
            </p:cNvSpPr>
            <p:nvPr/>
          </p:nvSpPr>
          <p:spPr bwMode="auto">
            <a:xfrm>
              <a:off x="1524000" y="2598738"/>
              <a:ext cx="1143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solidFill>
                    <a:srgbClr val="0000CC"/>
                  </a:solidFill>
                  <a:latin typeface="Arial" pitchFamily="34" charset="0"/>
                </a:rPr>
                <a:t>Operations</a:t>
              </a:r>
            </a:p>
            <a:p>
              <a:pPr algn="ctr"/>
              <a:r>
                <a:rPr lang="en-US" sz="1000" b="1">
                  <a:solidFill>
                    <a:srgbClr val="0000CC"/>
                  </a:solidFill>
                  <a:latin typeface="Arial" pitchFamily="34" charset="0"/>
                </a:rPr>
                <a:t>Portal</a:t>
              </a:r>
            </a:p>
          </p:txBody>
        </p:sp>
      </p:grpSp>
      <p:grpSp>
        <p:nvGrpSpPr>
          <p:cNvPr id="38" name="Group 76"/>
          <p:cNvGrpSpPr>
            <a:grpSpLocks/>
          </p:cNvGrpSpPr>
          <p:nvPr/>
        </p:nvGrpSpPr>
        <p:grpSpPr bwMode="auto">
          <a:xfrm>
            <a:off x="2379663" y="1981200"/>
            <a:ext cx="2649537" cy="4191000"/>
            <a:chOff x="2379081" y="1981200"/>
            <a:chExt cx="2650508" cy="4191000"/>
          </a:xfrm>
        </p:grpSpPr>
        <p:sp>
          <p:nvSpPr>
            <p:cNvPr id="39" name="AutoShape 6"/>
            <p:cNvSpPr>
              <a:spLocks noChangeArrowheads="1"/>
            </p:cNvSpPr>
            <p:nvPr/>
          </p:nvSpPr>
          <p:spPr bwMode="auto">
            <a:xfrm>
              <a:off x="2514067" y="3276600"/>
              <a:ext cx="2185201" cy="444500"/>
            </a:xfrm>
            <a:prstGeom prst="bevel">
              <a:avLst>
                <a:gd name="adj" fmla="val 7736"/>
              </a:avLst>
            </a:prstGeom>
            <a:solidFill>
              <a:schemeClr val="accent2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 i="1" dirty="0">
                  <a:solidFill>
                    <a:schemeClr val="bg1"/>
                  </a:solidFill>
                  <a:latin typeface="Calibri" pitchFamily="34" charset="0"/>
                </a:rPr>
                <a:t>STANDARDIZE</a:t>
              </a:r>
            </a:p>
          </p:txBody>
        </p:sp>
        <p:sp>
          <p:nvSpPr>
            <p:cNvPr id="40" name="Rectangle 7"/>
            <p:cNvSpPr>
              <a:spLocks noChangeArrowheads="1"/>
            </p:cNvSpPr>
            <p:nvPr/>
          </p:nvSpPr>
          <p:spPr bwMode="auto">
            <a:xfrm>
              <a:off x="2517244" y="3722688"/>
              <a:ext cx="2182024" cy="181451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en-US" sz="1050" b="1" dirty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</a:rPr>
                <a:t>Centralize common Biz processes &amp; function interactions </a:t>
              </a:r>
            </a:p>
            <a:p>
              <a:pPr>
                <a:defRPr/>
              </a:pPr>
              <a:endParaRPr lang="en-US" sz="105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endParaRPr>
            </a:p>
            <a:p>
              <a:pPr>
                <a:defRPr/>
              </a:pPr>
              <a:r>
                <a:rPr lang="en-US" sz="1050" b="1" dirty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</a:rPr>
                <a:t>Centralize the Unique Processes &amp; function interactions</a:t>
              </a:r>
            </a:p>
            <a:p>
              <a:pPr>
                <a:defRPr/>
              </a:pPr>
              <a:endParaRPr lang="en-US" sz="105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endParaRPr>
            </a:p>
            <a:p>
              <a:pPr>
                <a:defRPr/>
              </a:pPr>
              <a:r>
                <a:rPr lang="en-US" sz="1050" b="1" dirty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</a:rPr>
                <a:t>Business Rules administration</a:t>
              </a:r>
            </a:p>
            <a:p>
              <a:pPr>
                <a:defRPr/>
              </a:pPr>
              <a:endParaRPr lang="en-US" sz="105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endParaRPr>
            </a:p>
            <a:p>
              <a:pPr>
                <a:defRPr/>
              </a:pPr>
              <a:r>
                <a:rPr lang="en-US" sz="1050" b="1" dirty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</a:rPr>
                <a:t>Ease of deployments</a:t>
              </a:r>
            </a:p>
          </p:txBody>
        </p:sp>
        <p:sp>
          <p:nvSpPr>
            <p:cNvPr id="41" name="Text Box 18"/>
            <p:cNvSpPr txBox="1">
              <a:spLocks noChangeArrowheads="1"/>
            </p:cNvSpPr>
            <p:nvPr/>
          </p:nvSpPr>
          <p:spPr bwMode="auto">
            <a:xfrm>
              <a:off x="2781305" y="5894388"/>
              <a:ext cx="2055812" cy="2778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002060"/>
                  </a:solidFill>
                  <a:latin typeface="Verdana" pitchFamily="34" charset="0"/>
                </a:rPr>
                <a:t>LEVERAGABILITY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2743236" y="2445688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/>
            </a:p>
          </p:txBody>
        </p:sp>
        <p:sp>
          <p:nvSpPr>
            <p:cNvPr id="43" name="TextBox 13"/>
            <p:cNvSpPr txBox="1">
              <a:spLocks noChangeArrowheads="1"/>
            </p:cNvSpPr>
            <p:nvPr/>
          </p:nvSpPr>
          <p:spPr bwMode="auto">
            <a:xfrm>
              <a:off x="2379081" y="1987490"/>
              <a:ext cx="85953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000CC"/>
                  </a:solidFill>
                  <a:latin typeface="Arial" pitchFamily="34" charset="0"/>
                </a:rPr>
                <a:t>Operations</a:t>
              </a:r>
            </a:p>
            <a:p>
              <a:pPr algn="ctr"/>
              <a:r>
                <a:rPr lang="en-US" sz="1000" b="1">
                  <a:solidFill>
                    <a:srgbClr val="0000CC"/>
                  </a:solidFill>
                  <a:latin typeface="Arial" pitchFamily="34" charset="0"/>
                </a:rPr>
                <a:t>Reporting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3482796" y="2445688"/>
              <a:ext cx="144449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/>
            </a:p>
          </p:txBody>
        </p:sp>
        <p:sp>
          <p:nvSpPr>
            <p:cNvPr id="45" name="TextBox 15"/>
            <p:cNvSpPr txBox="1">
              <a:spLocks noChangeArrowheads="1"/>
            </p:cNvSpPr>
            <p:nvPr/>
          </p:nvSpPr>
          <p:spPr bwMode="auto">
            <a:xfrm>
              <a:off x="2832047" y="2546350"/>
              <a:ext cx="13869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000CC"/>
                  </a:solidFill>
                  <a:latin typeface="Arial" pitchFamily="34" charset="0"/>
                </a:rPr>
                <a:t>Centralize Common</a:t>
              </a:r>
            </a:p>
            <a:p>
              <a:pPr algn="ctr"/>
              <a:r>
                <a:rPr lang="en-US" sz="1000" b="1">
                  <a:solidFill>
                    <a:srgbClr val="0000CC"/>
                  </a:solidFill>
                  <a:latin typeface="Arial" pitchFamily="34" charset="0"/>
                </a:rPr>
                <a:t>Functions/Process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4349250" y="2445688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/>
            </a:p>
          </p:txBody>
        </p:sp>
        <p:sp>
          <p:nvSpPr>
            <p:cNvPr id="47" name="TextBox 17"/>
            <p:cNvSpPr txBox="1">
              <a:spLocks noChangeArrowheads="1"/>
            </p:cNvSpPr>
            <p:nvPr/>
          </p:nvSpPr>
          <p:spPr bwMode="auto">
            <a:xfrm>
              <a:off x="3701982" y="1981200"/>
              <a:ext cx="13276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000CC"/>
                  </a:solidFill>
                  <a:latin typeface="Arial" pitchFamily="34" charset="0"/>
                </a:rPr>
                <a:t>Centralize Unique</a:t>
              </a:r>
            </a:p>
            <a:p>
              <a:pPr algn="ctr"/>
              <a:r>
                <a:rPr lang="en-US" sz="1000" b="1">
                  <a:solidFill>
                    <a:srgbClr val="0000CC"/>
                  </a:solidFill>
                  <a:latin typeface="Arial" pitchFamily="34" charset="0"/>
                </a:rPr>
                <a:t>Functions/Process</a:t>
              </a:r>
            </a:p>
          </p:txBody>
        </p:sp>
        <p:sp>
          <p:nvSpPr>
            <p:cNvPr id="48" name="AutoShape 13"/>
            <p:cNvSpPr>
              <a:spLocks noChangeArrowheads="1"/>
            </p:cNvSpPr>
            <p:nvPr/>
          </p:nvSpPr>
          <p:spPr bwMode="auto">
            <a:xfrm>
              <a:off x="3581258" y="5562600"/>
              <a:ext cx="381140" cy="327025"/>
            </a:xfrm>
            <a:prstGeom prst="downArrow">
              <a:avLst>
                <a:gd name="adj1" fmla="val 50000"/>
                <a:gd name="adj2" fmla="val 29063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49" name="Group 55"/>
          <p:cNvGrpSpPr>
            <a:grpSpLocks/>
          </p:cNvGrpSpPr>
          <p:nvPr/>
        </p:nvGrpSpPr>
        <p:grpSpPr bwMode="auto">
          <a:xfrm>
            <a:off x="7391400" y="2438400"/>
            <a:ext cx="1295400" cy="533400"/>
            <a:chOff x="7391400" y="2438429"/>
            <a:chExt cx="1295400" cy="533371"/>
          </a:xfrm>
        </p:grpSpPr>
        <p:sp>
          <p:nvSpPr>
            <p:cNvPr id="50" name="Oval 49"/>
            <p:cNvSpPr/>
            <p:nvPr/>
          </p:nvSpPr>
          <p:spPr bwMode="auto">
            <a:xfrm>
              <a:off x="8043863" y="2438429"/>
              <a:ext cx="152400" cy="152371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/>
            </a:p>
          </p:txBody>
        </p:sp>
        <p:sp>
          <p:nvSpPr>
            <p:cNvPr id="51" name="TextBox 26"/>
            <p:cNvSpPr txBox="1">
              <a:spLocks noChangeArrowheads="1"/>
            </p:cNvSpPr>
            <p:nvPr/>
          </p:nvSpPr>
          <p:spPr bwMode="auto">
            <a:xfrm>
              <a:off x="7391400" y="2571690"/>
              <a:ext cx="1295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solidFill>
                    <a:srgbClr val="0000CC"/>
                  </a:solidFill>
                  <a:latin typeface="Arial" pitchFamily="34" charset="0"/>
                </a:rPr>
                <a:t>Hosted Service</a:t>
              </a:r>
              <a:br>
                <a:rPr lang="en-US" sz="1000" b="1">
                  <a:solidFill>
                    <a:srgbClr val="0000CC"/>
                  </a:solidFill>
                  <a:latin typeface="Arial" pitchFamily="34" charset="0"/>
                </a:rPr>
              </a:br>
              <a:r>
                <a:rPr lang="en-US" sz="1000" b="1">
                  <a:solidFill>
                    <a:srgbClr val="0000CC"/>
                  </a:solidFill>
                  <a:latin typeface="Arial" pitchFamily="34" charset="0"/>
                </a:rPr>
                <a:t>(Revenue LOB)</a:t>
              </a:r>
            </a:p>
          </p:txBody>
        </p:sp>
      </p:grp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465138" y="604822"/>
            <a:ext cx="81454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eaLnBrk="0" hangingPunct="0">
              <a:spcBef>
                <a:spcPct val="0"/>
              </a:spcBef>
              <a:defRPr/>
            </a:pPr>
            <a:r>
              <a:rPr lang="en-AU" sz="2000" kern="0" dirty="0">
                <a:latin typeface="Book Antiqua" pitchFamily="18" charset="0"/>
                <a:ea typeface="+mj-ea"/>
                <a:cs typeface="+mj-cs"/>
              </a:rPr>
              <a:t>Infosys has developed a Global Payment Solution that facilitates accelerated deployment of a Payment Solution</a:t>
            </a:r>
          </a:p>
        </p:txBody>
      </p:sp>
      <p:pic>
        <p:nvPicPr>
          <p:cNvPr id="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6143643"/>
            <a:ext cx="2071702" cy="68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500063"/>
            <a:ext cx="8755063" cy="457200"/>
          </a:xfrm>
        </p:spPr>
        <p:txBody>
          <a:bodyPr>
            <a:noAutofit/>
          </a:bodyPr>
          <a:lstStyle/>
          <a:p>
            <a:pPr algn="l"/>
            <a:r>
              <a:rPr lang="en-US" sz="2400" smtClean="0">
                <a:latin typeface="Book Antiqua" pitchFamily="18" charset="0"/>
              </a:rPr>
              <a:t>Table of Contents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6143643"/>
            <a:ext cx="2071702" cy="68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58838" y="1142984"/>
            <a:ext cx="7827962" cy="366713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Book Antiqua" pitchFamily="18" charset="0"/>
            </a:endParaRPr>
          </a:p>
        </p:txBody>
      </p:sp>
      <p:sp>
        <p:nvSpPr>
          <p:cNvPr id="7" name="Title 5"/>
          <p:cNvSpPr>
            <a:spLocks/>
          </p:cNvSpPr>
          <p:nvPr/>
        </p:nvSpPr>
        <p:spPr bwMode="auto">
          <a:xfrm>
            <a:off x="533400" y="1143000"/>
            <a:ext cx="77882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1800" dirty="0">
                <a:latin typeface="Book Antiqua" pitchFamily="18" charset="0"/>
                <a:cs typeface="Arial" charset="0"/>
              </a:rPr>
              <a:t>  </a:t>
            </a:r>
            <a:r>
              <a:rPr lang="en-US" sz="1800" dirty="0" smtClean="0">
                <a:latin typeface="Book Antiqua" pitchFamily="18" charset="0"/>
                <a:cs typeface="Arial" charset="0"/>
              </a:rPr>
              <a:t>Infosys Technologies – Introduction</a:t>
            </a:r>
          </a:p>
          <a:p>
            <a:pPr eaLnBrk="0" hangingPunct="0">
              <a:buClr>
                <a:schemeClr val="tx2"/>
              </a:buClr>
              <a:buFont typeface="Wingdings" pitchFamily="2" charset="2"/>
              <a:buChar char="q"/>
            </a:pPr>
            <a:endParaRPr lang="en-GB" sz="1800" dirty="0" smtClean="0">
              <a:latin typeface="Book Antiqua" pitchFamily="18" charset="0"/>
              <a:cs typeface="Arial" charset="0"/>
            </a:endParaRPr>
          </a:p>
          <a:p>
            <a:pPr eaLnBrk="0" hangingPunct="0">
              <a:buClr>
                <a:schemeClr val="tx2"/>
              </a:buClr>
              <a:buFont typeface="Wingdings" pitchFamily="2" charset="2"/>
              <a:buChar char="q"/>
            </a:pPr>
            <a:r>
              <a:rPr lang="en-GB" sz="1800" dirty="0" smtClean="0">
                <a:latin typeface="Book Antiqua" pitchFamily="18" charset="0"/>
                <a:cs typeface="Arial" charset="0"/>
              </a:rPr>
              <a:t> </a:t>
            </a:r>
            <a:r>
              <a:rPr lang="en-GB" sz="1800" dirty="0">
                <a:latin typeface="Book Antiqua" pitchFamily="18" charset="0"/>
                <a:cs typeface="Arial" charset="0"/>
              </a:rPr>
              <a:t>Case Study: Payments Implementation on </a:t>
            </a:r>
            <a:r>
              <a:rPr lang="en-GB" sz="1800" dirty="0" err="1">
                <a:latin typeface="Book Antiqua" pitchFamily="18" charset="0"/>
                <a:cs typeface="Arial" charset="0"/>
              </a:rPr>
              <a:t>Biztalk</a:t>
            </a:r>
            <a:r>
              <a:rPr lang="en-GB" sz="1800" dirty="0">
                <a:latin typeface="Book Antiqua" pitchFamily="18" charset="0"/>
                <a:cs typeface="Arial" charset="0"/>
              </a:rPr>
              <a:t> infrastructure</a:t>
            </a:r>
          </a:p>
          <a:p>
            <a:pPr lvl="1" eaLnBrk="0" hangingPunct="0">
              <a:buClr>
                <a:schemeClr val="tx2"/>
              </a:buClr>
            </a:pPr>
            <a:r>
              <a:rPr lang="en-GB" sz="1600" dirty="0" smtClean="0">
                <a:latin typeface="Book Antiqua" pitchFamily="18" charset="0"/>
                <a:cs typeface="Arial" charset="0"/>
              </a:rPr>
              <a:t> </a:t>
            </a:r>
          </a:p>
          <a:p>
            <a:pPr lvl="1" eaLnBrk="0" hangingPunct="0">
              <a:buClr>
                <a:schemeClr val="tx2"/>
              </a:buClr>
              <a:buFont typeface="Wingdings" pitchFamily="2" charset="2"/>
              <a:buChar char="q"/>
            </a:pPr>
            <a:r>
              <a:rPr lang="en-GB" sz="1600" dirty="0" smtClean="0">
                <a:latin typeface="Book Antiqua" pitchFamily="18" charset="0"/>
                <a:cs typeface="Arial" charset="0"/>
              </a:rPr>
              <a:t>Functional </a:t>
            </a:r>
            <a:r>
              <a:rPr lang="en-GB" sz="1600" dirty="0">
                <a:latin typeface="Book Antiqua" pitchFamily="18" charset="0"/>
                <a:cs typeface="Arial" charset="0"/>
              </a:rPr>
              <a:t>Overview</a:t>
            </a:r>
          </a:p>
          <a:p>
            <a:pPr lvl="1" eaLnBrk="0" hangingPunct="0">
              <a:buClr>
                <a:schemeClr val="tx2"/>
              </a:buClr>
              <a:buFont typeface="Wingdings" pitchFamily="2" charset="2"/>
              <a:buChar char="q"/>
            </a:pPr>
            <a:endParaRPr lang="en-GB" sz="1600" dirty="0" smtClean="0">
              <a:latin typeface="Book Antiqua" pitchFamily="18" charset="0"/>
              <a:cs typeface="Arial" charset="0"/>
            </a:endParaRPr>
          </a:p>
          <a:p>
            <a:pPr lvl="1" eaLnBrk="0" hangingPunct="0">
              <a:buClr>
                <a:schemeClr val="tx2"/>
              </a:buClr>
              <a:buFont typeface="Wingdings" pitchFamily="2" charset="2"/>
              <a:buChar char="q"/>
            </a:pPr>
            <a:r>
              <a:rPr lang="en-GB" sz="1600" dirty="0" smtClean="0">
                <a:latin typeface="Book Antiqua" pitchFamily="18" charset="0"/>
                <a:cs typeface="Arial" charset="0"/>
              </a:rPr>
              <a:t> </a:t>
            </a:r>
            <a:r>
              <a:rPr lang="en-GB" sz="1600" dirty="0">
                <a:latin typeface="Book Antiqua" pitchFamily="18" charset="0"/>
                <a:cs typeface="Arial" charset="0"/>
              </a:rPr>
              <a:t>Technical Overview</a:t>
            </a:r>
            <a:endParaRPr lang="en-US" sz="1600" dirty="0">
              <a:latin typeface="Book Antiqua" pitchFamily="18" charset="0"/>
              <a:cs typeface="Arial" charset="0"/>
            </a:endParaRPr>
          </a:p>
          <a:p>
            <a:pPr eaLnBrk="0" hangingPunct="0">
              <a:buClr>
                <a:schemeClr val="tx2"/>
              </a:buClr>
              <a:buFont typeface="Wingdings" pitchFamily="2" charset="2"/>
              <a:buChar char="q"/>
            </a:pPr>
            <a:endParaRPr lang="en-US" sz="1800" dirty="0" smtClean="0">
              <a:latin typeface="Book Antiqua" pitchFamily="18" charset="0"/>
              <a:cs typeface="Arial" charset="0"/>
            </a:endParaRPr>
          </a:p>
          <a:p>
            <a:pPr eaLnBrk="0" hangingPunct="0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1800" dirty="0" smtClean="0">
                <a:latin typeface="Book Antiqua" pitchFamily="18" charset="0"/>
                <a:cs typeface="Arial" charset="0"/>
              </a:rPr>
              <a:t> Infosys Global Payments Solution</a:t>
            </a:r>
            <a:endParaRPr lang="en-US" sz="1800" dirty="0">
              <a:latin typeface="Book Antiqua" pitchFamily="18" charset="0"/>
              <a:cs typeface="Arial" charset="0"/>
            </a:endParaRPr>
          </a:p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endParaRPr lang="en-US" sz="1800" dirty="0">
              <a:latin typeface="Book Antiqua" pitchFamily="18" charset="0"/>
              <a:cs typeface="Arial" charset="0"/>
            </a:endParaRPr>
          </a:p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endParaRPr lang="en-US" sz="1800" dirty="0">
              <a:latin typeface="Book Antiqua" pitchFamily="18" charset="0"/>
              <a:cs typeface="Arial" charset="0"/>
            </a:endParaRPr>
          </a:p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endParaRPr lang="en-US" sz="1800" dirty="0">
              <a:latin typeface="Book Antiqu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295400"/>
            <a:ext cx="3746500" cy="4868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	Infosys Global Payment Solution offers, </a:t>
            </a:r>
            <a:br>
              <a:rPr kumimoji="0" lang="en-A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</a:br>
            <a:r>
              <a:rPr kumimoji="0" lang="en-A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a standard centralized financial messaging &amp; payment interaction management system that provides an evolutionary approach for banks to: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A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Efficiently and effectively integrate, automate and manage the payment interaction landscape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A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Increase flexibility and speed of payments &amp; financial Messaging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A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Reduce the total cost of ownership associated with managing payments interactions and messaging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A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Improve customer satisfaction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A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Have a potential revenue generating LOB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2275" y="1501775"/>
            <a:ext cx="4397375" cy="4745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159375" y="1162050"/>
            <a:ext cx="25193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Wholesale Payment Infrastructure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145463" cy="609600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latin typeface="Book Antiqua" pitchFamily="18" charset="0"/>
              </a:rPr>
              <a:t>Infosys Global Payment Solution (GPS)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6143643"/>
            <a:ext cx="2071702" cy="68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65138" y="474663"/>
            <a:ext cx="8145462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Infosys Global Payment Solution - Specialized Services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73075" y="1452546"/>
            <a:ext cx="4098925" cy="4724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A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Validators</a:t>
            </a:r>
            <a:endParaRPr kumimoji="0" lang="en-A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 SEPA: ISO 20022 schema &amp; SEPA Rules </a:t>
            </a:r>
            <a:r>
              <a:rPr kumimoji="0" lang="en-A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validators</a:t>
            </a:r>
            <a:endParaRPr kumimoji="0" lang="en-A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 BIC/IBAN: Verify the correct BIC/</a:t>
            </a:r>
            <a:r>
              <a:rPr kumimoji="0" lang="en-A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IBANs</a:t>
            </a:r>
            <a:endParaRPr kumimoji="0" lang="en-A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PE-ACH Adapters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 </a:t>
            </a: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Bulking outbound Payments for PE-ACH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 De-Bulking inbound Payments from PE-ACH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 STEP2 file validations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BIC/IBAN Lookup &amp; Converters:</a:t>
            </a:r>
          </a:p>
          <a:p>
            <a:pPr marL="1200150" lvl="2" indent="-285750">
              <a:spcBef>
                <a:spcPts val="600"/>
              </a:spcBef>
              <a:spcAft>
                <a:spcPts val="900"/>
              </a:spcAft>
              <a:buFontTx/>
              <a:buBlip>
                <a:blip r:embed="rId3"/>
              </a:buBlip>
            </a:pP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Replace values of non-compliant fields in the messages using BIC + IBAN lookups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Pricing: SEPA Pricing Plug in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62000" y="1071546"/>
            <a:ext cx="327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latin typeface="Book Antiqua" pitchFamily="18" charset="0"/>
              </a:rPr>
              <a:t>Retail Payments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43438" y="1452546"/>
            <a:ext cx="4006850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/>
          <a:lstStyle/>
          <a:p>
            <a:pPr marL="742950" lvl="1" indent="-285750" eaLnBrk="0" hangingPunct="0">
              <a:spcBef>
                <a:spcPts val="600"/>
              </a:spcBef>
              <a:spcAft>
                <a:spcPts val="900"/>
              </a:spcAft>
              <a:buClr>
                <a:schemeClr val="tx2"/>
              </a:buClr>
              <a:buFontTx/>
              <a:buBlip>
                <a:blip r:embed="rId3"/>
              </a:buBlip>
            </a:pPr>
            <a:r>
              <a:rPr lang="en-AU" sz="1400" dirty="0">
                <a:latin typeface="Book Antiqua" pitchFamily="18" charset="0"/>
              </a:rPr>
              <a:t>Prioritisation: Priority processing for High Value Payments</a:t>
            </a:r>
          </a:p>
          <a:p>
            <a:pPr marL="742950" lvl="1" indent="-285750" eaLnBrk="0" hangingPunct="0">
              <a:spcBef>
                <a:spcPts val="600"/>
              </a:spcBef>
              <a:spcAft>
                <a:spcPts val="900"/>
              </a:spcAft>
              <a:buClr>
                <a:schemeClr val="tx2"/>
              </a:buClr>
              <a:buFontTx/>
              <a:buBlip>
                <a:blip r:embed="rId3"/>
              </a:buBlip>
            </a:pPr>
            <a:r>
              <a:rPr lang="en-AU" sz="1400" dirty="0">
                <a:latin typeface="Book Antiqua" pitchFamily="18" charset="0"/>
              </a:rPr>
              <a:t>Currency Cut-offs: Special processing for messages near currency cut-offs</a:t>
            </a:r>
          </a:p>
          <a:p>
            <a:pPr marL="742950" lvl="1" indent="-285750" eaLnBrk="0" hangingPunct="0">
              <a:spcBef>
                <a:spcPts val="600"/>
              </a:spcBef>
              <a:spcAft>
                <a:spcPts val="900"/>
              </a:spcAft>
              <a:buClr>
                <a:schemeClr val="tx2"/>
              </a:buClr>
              <a:buFontTx/>
              <a:buBlip>
                <a:blip r:embed="rId3"/>
              </a:buBlip>
            </a:pPr>
            <a:r>
              <a:rPr lang="en-AU" sz="1400" dirty="0">
                <a:latin typeface="Book Antiqua" pitchFamily="18" charset="0"/>
              </a:rPr>
              <a:t>Queuing Support: Ability to hold payments till Value date within GPS</a:t>
            </a:r>
          </a:p>
          <a:p>
            <a:pPr marL="742950" lvl="1" indent="-285750" eaLnBrk="0" hangingPunct="0">
              <a:spcBef>
                <a:spcPts val="600"/>
              </a:spcBef>
              <a:spcAft>
                <a:spcPts val="900"/>
              </a:spcAft>
              <a:buClr>
                <a:schemeClr val="tx2"/>
              </a:buClr>
              <a:buFontTx/>
              <a:buBlip>
                <a:blip r:embed="rId3"/>
              </a:buBlip>
            </a:pPr>
            <a:r>
              <a:rPr lang="en-AU" sz="1400" dirty="0">
                <a:latin typeface="Book Antiqua" pitchFamily="18" charset="0"/>
              </a:rPr>
              <a:t>Enhanced Exception Management: Raise alerts on portal/ MOM alerts for Compliance/Liquidity management exceptions</a:t>
            </a:r>
          </a:p>
          <a:p>
            <a:pPr marL="742950" lvl="1" indent="-285750" eaLnBrk="0" hangingPunct="0">
              <a:spcBef>
                <a:spcPts val="600"/>
              </a:spcBef>
              <a:spcAft>
                <a:spcPts val="900"/>
              </a:spcAft>
              <a:buClr>
                <a:schemeClr val="tx2"/>
              </a:buClr>
              <a:buFontTx/>
              <a:buBlip>
                <a:blip r:embed="rId3"/>
              </a:buBlip>
            </a:pPr>
            <a:endParaRPr lang="en-AU" sz="1400" dirty="0">
              <a:latin typeface="Book Antiqua" pitchFamily="18" charset="0"/>
            </a:endParaRPr>
          </a:p>
          <a:p>
            <a:pPr marL="742950" lvl="1" indent="-285750" eaLnBrk="0" hangingPunct="0">
              <a:spcBef>
                <a:spcPts val="600"/>
              </a:spcBef>
              <a:spcAft>
                <a:spcPts val="900"/>
              </a:spcAft>
              <a:buClr>
                <a:schemeClr val="tx2"/>
              </a:buClr>
              <a:buFontTx/>
              <a:buBlip>
                <a:blip r:embed="rId3"/>
              </a:buBlip>
            </a:pPr>
            <a:endParaRPr lang="en-US" sz="1400" dirty="0">
              <a:latin typeface="Book Antiqua" pitchFamily="18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953000" y="1071546"/>
            <a:ext cx="327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Book Antiqua" pitchFamily="18" charset="0"/>
              </a:rPr>
              <a:t>Wholesale Payments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6143643"/>
            <a:ext cx="2071702" cy="68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2786058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Thank you</a:t>
            </a:r>
            <a:endParaRPr lang="en-GB" sz="36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6143643"/>
            <a:ext cx="2071702" cy="68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314325" y="309546"/>
            <a:ext cx="8574088" cy="762000"/>
          </a:xfrm>
          <a:noFill/>
          <a:ln/>
        </p:spPr>
        <p:txBody>
          <a:bodyPr lIns="91440"/>
          <a:lstStyle/>
          <a:p>
            <a:pPr algn="l"/>
            <a:r>
              <a:rPr lang="en-GB" sz="2000" dirty="0" smtClean="0">
                <a:latin typeface="Book Antiqua" pitchFamily="18" charset="0"/>
              </a:rPr>
              <a:t>Infosys is a global leader in Consulting and IT Services</a:t>
            </a:r>
          </a:p>
        </p:txBody>
      </p:sp>
      <p:pic>
        <p:nvPicPr>
          <p:cNvPr id="65540" name="Picture 4" descr="Hewitt"/>
          <p:cNvPicPr>
            <a:picLocks noChangeAspect="1" noChangeArrowheads="1"/>
          </p:cNvPicPr>
          <p:nvPr/>
        </p:nvPicPr>
        <p:blipFill>
          <a:blip r:embed="rId3"/>
          <a:srcRect l="7704" t="20210" r="34511" b="19157"/>
          <a:stretch>
            <a:fillRect/>
          </a:stretch>
        </p:blipFill>
        <p:spPr bwMode="auto">
          <a:xfrm>
            <a:off x="1752600" y="4572000"/>
            <a:ext cx="1143000" cy="457200"/>
          </a:xfrm>
          <a:prstGeom prst="rect">
            <a:avLst/>
          </a:prstGeom>
          <a:noFill/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276225" y="4495800"/>
            <a:ext cx="152400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1200" b="1">
                <a:solidFill>
                  <a:schemeClr val="tx1"/>
                </a:solidFill>
              </a:rPr>
              <a:t>Mejor empleador, </a:t>
            </a:r>
          </a:p>
          <a:p>
            <a:pPr algn="ctr" eaLnBrk="0" hangingPunct="0"/>
            <a:r>
              <a:rPr lang="en-GB" sz="1200" b="1">
                <a:solidFill>
                  <a:schemeClr val="tx1"/>
                </a:solidFill>
              </a:rPr>
              <a:t>Mejor universidad corporativa</a:t>
            </a:r>
          </a:p>
        </p:txBody>
      </p:sp>
      <p:pic>
        <p:nvPicPr>
          <p:cNvPr id="65542" name="Picture 6" descr="Financial Times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 l="7132" t="-6418" r="17979"/>
          <a:stretch>
            <a:fillRect/>
          </a:stretch>
        </p:blipFill>
        <p:spPr bwMode="auto">
          <a:xfrm>
            <a:off x="3048000" y="4652963"/>
            <a:ext cx="1905000" cy="376237"/>
          </a:xfrm>
          <a:prstGeom prst="rect">
            <a:avLst/>
          </a:prstGeom>
          <a:noFill/>
        </p:spPr>
      </p:pic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276225" y="5440363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1200" b="1">
                <a:solidFill>
                  <a:schemeClr val="tx1"/>
                </a:solidFill>
              </a:rPr>
              <a:t>Mejor gobierno corporativo</a:t>
            </a:r>
          </a:p>
        </p:txBody>
      </p:sp>
      <p:pic>
        <p:nvPicPr>
          <p:cNvPr id="6554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5470525"/>
            <a:ext cx="1295400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5545" name="Picture 9" descr="ET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5594350"/>
            <a:ext cx="1981200" cy="204788"/>
          </a:xfrm>
          <a:prstGeom prst="rect">
            <a:avLst/>
          </a:prstGeom>
          <a:noFill/>
        </p:spPr>
      </p:pic>
      <p:pic>
        <p:nvPicPr>
          <p:cNvPr id="65546" name="Picture 10" descr="logonew4"/>
          <p:cNvPicPr>
            <a:picLocks noChangeAspect="1" noChangeArrowheads="1"/>
          </p:cNvPicPr>
          <p:nvPr/>
        </p:nvPicPr>
        <p:blipFill>
          <a:blip r:embed="rId8"/>
          <a:srcRect b="20000"/>
          <a:stretch>
            <a:fillRect/>
          </a:stretch>
        </p:blipFill>
        <p:spPr bwMode="auto">
          <a:xfrm>
            <a:off x="1752600" y="3582988"/>
            <a:ext cx="1219200" cy="590550"/>
          </a:xfrm>
          <a:prstGeom prst="rect">
            <a:avLst/>
          </a:prstGeom>
          <a:noFill/>
        </p:spPr>
      </p:pic>
      <p:pic>
        <p:nvPicPr>
          <p:cNvPr id="65547" name="Picture 11" descr="asiamone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5200" y="3582988"/>
            <a:ext cx="1143000" cy="346075"/>
          </a:xfrm>
          <a:prstGeom prst="rect">
            <a:avLst/>
          </a:prstGeom>
          <a:noFill/>
        </p:spPr>
      </p:pic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352425" y="3656013"/>
            <a:ext cx="1371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1200" b="1">
                <a:solidFill>
                  <a:schemeClr val="tx1"/>
                </a:solidFill>
              </a:rPr>
              <a:t>Empresa mejor gestionada</a:t>
            </a:r>
          </a:p>
        </p:txBody>
      </p:sp>
      <p:pic>
        <p:nvPicPr>
          <p:cNvPr id="65549" name="Picture 13" descr="l2_hd"/>
          <p:cNvPicPr>
            <a:picLocks noChangeAspect="1" noChangeArrowheads="1"/>
          </p:cNvPicPr>
          <p:nvPr/>
        </p:nvPicPr>
        <p:blipFill>
          <a:blip r:embed="rId10"/>
          <a:srcRect r="55914" b="16522"/>
          <a:stretch>
            <a:fillRect/>
          </a:stretch>
        </p:blipFill>
        <p:spPr bwMode="auto">
          <a:xfrm>
            <a:off x="3429000" y="3895725"/>
            <a:ext cx="1371600" cy="220663"/>
          </a:xfrm>
          <a:prstGeom prst="rect">
            <a:avLst/>
          </a:prstGeom>
          <a:noFill/>
        </p:spPr>
      </p:pic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280988" y="2097089"/>
            <a:ext cx="1516062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1200" b="1">
                <a:solidFill>
                  <a:schemeClr val="tx1"/>
                </a:solidFill>
              </a:rPr>
              <a:t>Líder en Tecnología Bancaria</a:t>
            </a:r>
          </a:p>
        </p:txBody>
      </p:sp>
      <p:sp>
        <p:nvSpPr>
          <p:cNvPr id="65551" name="AutoShape 15"/>
          <p:cNvSpPr>
            <a:spLocks noChangeArrowheads="1"/>
          </p:cNvSpPr>
          <p:nvPr/>
        </p:nvSpPr>
        <p:spPr bwMode="auto">
          <a:xfrm>
            <a:off x="304800" y="4452938"/>
            <a:ext cx="4800600" cy="712787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52" name="AutoShape 16"/>
          <p:cNvSpPr>
            <a:spLocks noChangeArrowheads="1"/>
          </p:cNvSpPr>
          <p:nvPr/>
        </p:nvSpPr>
        <p:spPr bwMode="auto">
          <a:xfrm>
            <a:off x="304800" y="5324475"/>
            <a:ext cx="4800600" cy="712788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53" name="AutoShape 17"/>
          <p:cNvSpPr>
            <a:spLocks noChangeArrowheads="1"/>
          </p:cNvSpPr>
          <p:nvPr/>
        </p:nvSpPr>
        <p:spPr bwMode="auto">
          <a:xfrm>
            <a:off x="304800" y="3479800"/>
            <a:ext cx="4800600" cy="814388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54" name="AutoShape 18"/>
          <p:cNvSpPr>
            <a:spLocks noChangeArrowheads="1"/>
          </p:cNvSpPr>
          <p:nvPr/>
        </p:nvSpPr>
        <p:spPr bwMode="auto">
          <a:xfrm>
            <a:off x="304800" y="1500174"/>
            <a:ext cx="4800600" cy="1857388"/>
          </a:xfrm>
          <a:prstGeom prst="roundRect">
            <a:avLst>
              <a:gd name="adj" fmla="val 6662"/>
            </a:avLst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65555" name="Picture 19" descr="WHOLE&amp;CAPM_Out &amp; Offshor 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760538" y="1597027"/>
            <a:ext cx="1655762" cy="750887"/>
          </a:xfrm>
          <a:prstGeom prst="rect">
            <a:avLst/>
          </a:prstGeom>
          <a:noFill/>
        </p:spPr>
      </p:pic>
      <p:pic>
        <p:nvPicPr>
          <p:cNvPr id="65556" name="Picture 20" descr="WHOLE&amp;CAPM_Pay &amp; Trea serv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760538" y="2551114"/>
            <a:ext cx="1652587" cy="749300"/>
          </a:xfrm>
          <a:prstGeom prst="rect">
            <a:avLst/>
          </a:prstGeom>
          <a:noFill/>
        </p:spPr>
      </p:pic>
      <p:pic>
        <p:nvPicPr>
          <p:cNvPr id="65557" name="Picture 21" descr="Infosys_Rankings 08 logo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559175" y="1982789"/>
            <a:ext cx="1447800" cy="779463"/>
          </a:xfrm>
          <a:prstGeom prst="rect">
            <a:avLst/>
          </a:prstGeom>
          <a:noFill/>
        </p:spPr>
      </p:pic>
      <p:sp>
        <p:nvSpPr>
          <p:cNvPr id="65558" name="Rectangle 22"/>
          <p:cNvSpPr>
            <a:spLocks noChangeArrowheads="1"/>
          </p:cNvSpPr>
          <p:nvPr/>
        </p:nvSpPr>
        <p:spPr bwMode="auto">
          <a:xfrm>
            <a:off x="214282" y="1130286"/>
            <a:ext cx="48006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488" tIns="25396" rIns="63488" bIns="25396"/>
          <a:lstStyle/>
          <a:p>
            <a:pPr marL="231775" indent="-231775" algn="ctr" eaLnBrk="0" hangingPunct="0">
              <a:lnSpc>
                <a:spcPct val="90000"/>
              </a:lnSpc>
              <a:spcBef>
                <a:spcPct val="65000"/>
              </a:spcBef>
              <a:spcAft>
                <a:spcPct val="20000"/>
              </a:spcAft>
              <a:buClr>
                <a:srgbClr val="0033CC"/>
              </a:buClr>
              <a:buSzPct val="85000"/>
              <a:buFont typeface="Wingdings" pitchFamily="2" charset="2"/>
              <a:buNone/>
            </a:pPr>
            <a:r>
              <a:rPr lang="en-GB" sz="1400" b="1" dirty="0">
                <a:solidFill>
                  <a:schemeClr val="tx1"/>
                </a:solidFill>
              </a:rPr>
              <a:t>Recognition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5559" name="Rectangle 23"/>
          <p:cNvSpPr>
            <a:spLocks noChangeArrowheads="1"/>
          </p:cNvSpPr>
          <p:nvPr/>
        </p:nvSpPr>
        <p:spPr bwMode="auto">
          <a:xfrm>
            <a:off x="5257800" y="1247796"/>
            <a:ext cx="3665538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488" tIns="25396" rIns="63488" bIns="25396"/>
          <a:lstStyle/>
          <a:p>
            <a:pPr marL="231775" indent="-231775" algn="ctr" eaLnBrk="0" hangingPunct="0">
              <a:lnSpc>
                <a:spcPct val="90000"/>
              </a:lnSpc>
              <a:spcBef>
                <a:spcPct val="65000"/>
              </a:spcBef>
              <a:spcAft>
                <a:spcPct val="20000"/>
              </a:spcAft>
              <a:buClr>
                <a:srgbClr val="0033CC"/>
              </a:buClr>
              <a:buSzPct val="85000"/>
              <a:buFont typeface="Wingdings" pitchFamily="2" charset="2"/>
              <a:buNone/>
            </a:pPr>
            <a:r>
              <a:rPr lang="en-GB" sz="1400" b="1" dirty="0">
                <a:solidFill>
                  <a:schemeClr val="tx1"/>
                </a:solidFill>
                <a:latin typeface="Book Antiqua" pitchFamily="18" charset="0"/>
              </a:rPr>
              <a:t>Achievements:</a:t>
            </a:r>
            <a:endParaRPr lang="en-GB" sz="1400" dirty="0">
              <a:solidFill>
                <a:schemeClr val="tx1"/>
              </a:solidFill>
              <a:latin typeface="Book Antiqua" pitchFamily="18" charset="0"/>
            </a:endParaRPr>
          </a:p>
          <a:p>
            <a:pPr marL="231775" indent="-231775" eaLnBrk="0" hangingPunct="0">
              <a:lnSpc>
                <a:spcPct val="90000"/>
              </a:lnSpc>
              <a:spcBef>
                <a:spcPct val="65000"/>
              </a:spcBef>
              <a:spcAft>
                <a:spcPct val="20000"/>
              </a:spcAft>
              <a:buClr>
                <a:srgbClr val="0033CC"/>
              </a:buClr>
              <a:buSzPct val="85000"/>
              <a:buFont typeface="Wingdings" pitchFamily="2" charset="2"/>
              <a:buChar char="n"/>
            </a:pPr>
            <a:r>
              <a:rPr lang="en-GB" sz="1400" b="1" dirty="0">
                <a:solidFill>
                  <a:schemeClr val="tx1"/>
                </a:solidFill>
                <a:latin typeface="Book Antiqua" pitchFamily="18" charset="0"/>
              </a:rPr>
              <a:t>USD 4bill. + global revenues (2008)</a:t>
            </a:r>
            <a:br>
              <a:rPr lang="en-GB" sz="1400" b="1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en-GB" sz="1400" b="1" dirty="0">
                <a:solidFill>
                  <a:schemeClr val="tx1"/>
                </a:solidFill>
                <a:latin typeface="Book Antiqua" pitchFamily="18" charset="0"/>
              </a:rPr>
              <a:t>Europe represents over 25% of this figure</a:t>
            </a:r>
          </a:p>
          <a:p>
            <a:pPr marL="231775" indent="-231775" eaLnBrk="0" hangingPunct="0">
              <a:lnSpc>
                <a:spcPct val="90000"/>
              </a:lnSpc>
              <a:spcBef>
                <a:spcPct val="65000"/>
              </a:spcBef>
              <a:spcAft>
                <a:spcPct val="20000"/>
              </a:spcAft>
              <a:buClr>
                <a:srgbClr val="0033CC"/>
              </a:buClr>
              <a:buSzPct val="85000"/>
              <a:buFont typeface="Wingdings" pitchFamily="2" charset="2"/>
              <a:buChar char="n"/>
            </a:pPr>
            <a:r>
              <a:rPr lang="en-GB" sz="1400" dirty="0">
                <a:solidFill>
                  <a:schemeClr val="tx1"/>
                </a:solidFill>
                <a:latin typeface="Book Antiqua" pitchFamily="18" charset="0"/>
              </a:rPr>
              <a:t>~ 32 billion USD market cap (NASDAQ:INFY)</a:t>
            </a:r>
          </a:p>
          <a:p>
            <a:pPr marL="231775" indent="-231775" eaLnBrk="0" hangingPunct="0">
              <a:lnSpc>
                <a:spcPct val="90000"/>
              </a:lnSpc>
              <a:spcBef>
                <a:spcPct val="65000"/>
              </a:spcBef>
              <a:spcAft>
                <a:spcPct val="20000"/>
              </a:spcAft>
              <a:buClr>
                <a:srgbClr val="0033CC"/>
              </a:buClr>
              <a:buSzPct val="85000"/>
              <a:buFont typeface="Wingdings" pitchFamily="2" charset="2"/>
              <a:buChar char="n"/>
            </a:pPr>
            <a:r>
              <a:rPr lang="en-GB" sz="1400" dirty="0">
                <a:solidFill>
                  <a:schemeClr val="tx1"/>
                </a:solidFill>
                <a:latin typeface="Book Antiqua" pitchFamily="18" charset="0"/>
              </a:rPr>
              <a:t>Over 30% annual growth for the last 6 years</a:t>
            </a:r>
          </a:p>
          <a:p>
            <a:pPr marL="231775" indent="-231775" eaLnBrk="0" hangingPunct="0">
              <a:lnSpc>
                <a:spcPct val="90000"/>
              </a:lnSpc>
              <a:spcBef>
                <a:spcPct val="65000"/>
              </a:spcBef>
              <a:spcAft>
                <a:spcPct val="20000"/>
              </a:spcAft>
              <a:buClr>
                <a:srgbClr val="0033CC"/>
              </a:buClr>
              <a:buSzPct val="85000"/>
              <a:buFont typeface="Wingdings" pitchFamily="2" charset="2"/>
              <a:buChar char="n"/>
            </a:pPr>
            <a:r>
              <a:rPr lang="en-GB" sz="1400" b="1" dirty="0">
                <a:solidFill>
                  <a:schemeClr val="tx1"/>
                </a:solidFill>
                <a:latin typeface="Book Antiqua" pitchFamily="18" charset="0"/>
              </a:rPr>
              <a:t>Global workforce </a:t>
            </a:r>
            <a:r>
              <a:rPr lang="en-GB" sz="1400" b="1" dirty="0" smtClean="0">
                <a:solidFill>
                  <a:schemeClr val="tx1"/>
                </a:solidFill>
                <a:latin typeface="Book Antiqua" pitchFamily="18" charset="0"/>
              </a:rPr>
              <a:t>of 100.000+</a:t>
            </a:r>
            <a:endParaRPr lang="en-GB" sz="1400" b="1" dirty="0">
              <a:solidFill>
                <a:schemeClr val="tx1"/>
              </a:solidFill>
              <a:latin typeface="Book Antiqua" pitchFamily="18" charset="0"/>
            </a:endParaRPr>
          </a:p>
          <a:p>
            <a:pPr marL="231775" indent="-231775" eaLnBrk="0" hangingPunct="0">
              <a:lnSpc>
                <a:spcPct val="90000"/>
              </a:lnSpc>
              <a:spcBef>
                <a:spcPct val="65000"/>
              </a:spcBef>
              <a:spcAft>
                <a:spcPct val="20000"/>
              </a:spcAft>
              <a:buClr>
                <a:srgbClr val="0033CC"/>
              </a:buClr>
              <a:buSzPct val="85000"/>
              <a:buFont typeface="Wingdings" pitchFamily="2" charset="2"/>
              <a:buChar char="n"/>
            </a:pPr>
            <a:r>
              <a:rPr lang="en-GB" sz="1400" b="1" dirty="0">
                <a:solidFill>
                  <a:schemeClr val="tx1"/>
                </a:solidFill>
                <a:latin typeface="Book Antiqua" pitchFamily="18" charset="0"/>
              </a:rPr>
              <a:t>More than 450 clients, mostly Fortune 2000 companies</a:t>
            </a:r>
          </a:p>
          <a:p>
            <a:pPr marL="231775" indent="-231775" eaLnBrk="0" hangingPunct="0">
              <a:lnSpc>
                <a:spcPct val="90000"/>
              </a:lnSpc>
              <a:spcBef>
                <a:spcPct val="65000"/>
              </a:spcBef>
              <a:spcAft>
                <a:spcPct val="20000"/>
              </a:spcAft>
              <a:buClr>
                <a:srgbClr val="0033CC"/>
              </a:buClr>
              <a:buSzPct val="85000"/>
              <a:buFont typeface="Wingdings" pitchFamily="2" charset="2"/>
              <a:buChar char="n"/>
            </a:pPr>
            <a:r>
              <a:rPr lang="en-GB" sz="1400" dirty="0">
                <a:solidFill>
                  <a:schemeClr val="tx1"/>
                </a:solidFill>
                <a:latin typeface="Book Antiqua" pitchFamily="18" charset="0"/>
              </a:rPr>
              <a:t>7 of the largest world companies are Infosys customers</a:t>
            </a:r>
          </a:p>
          <a:p>
            <a:pPr marL="231775" indent="-231775" eaLnBrk="0" hangingPunct="0">
              <a:lnSpc>
                <a:spcPct val="90000"/>
              </a:lnSpc>
              <a:spcBef>
                <a:spcPct val="65000"/>
              </a:spcBef>
              <a:spcAft>
                <a:spcPct val="20000"/>
              </a:spcAft>
              <a:buClr>
                <a:srgbClr val="0033CC"/>
              </a:buClr>
              <a:buSzPct val="85000"/>
              <a:buFont typeface="Wingdings" pitchFamily="2" charset="2"/>
              <a:buChar char="n"/>
            </a:pPr>
            <a:r>
              <a:rPr lang="en-GB" sz="1400" dirty="0">
                <a:solidFill>
                  <a:schemeClr val="tx1"/>
                </a:solidFill>
                <a:latin typeface="Book Antiqua" pitchFamily="18" charset="0"/>
              </a:rPr>
              <a:t>Over 87% of projects on-time on-budget</a:t>
            </a:r>
          </a:p>
          <a:p>
            <a:pPr marL="231775" indent="-231775" eaLnBrk="0" hangingPunct="0">
              <a:lnSpc>
                <a:spcPct val="90000"/>
              </a:lnSpc>
              <a:spcBef>
                <a:spcPct val="65000"/>
              </a:spcBef>
              <a:spcAft>
                <a:spcPct val="20000"/>
              </a:spcAft>
              <a:buClr>
                <a:srgbClr val="0033CC"/>
              </a:buClr>
              <a:buSzPct val="85000"/>
              <a:buFont typeface="Wingdings" pitchFamily="2" charset="2"/>
              <a:buChar char="n"/>
            </a:pPr>
            <a:r>
              <a:rPr lang="en-GB" sz="1400" b="1" dirty="0">
                <a:solidFill>
                  <a:schemeClr val="tx1"/>
                </a:solidFill>
                <a:latin typeface="Book Antiqua" pitchFamily="18" charset="0"/>
              </a:rPr>
              <a:t>More than 90% recurring customers</a:t>
            </a:r>
          </a:p>
          <a:p>
            <a:pPr marL="231775" indent="-231775" eaLnBrk="0" hangingPunct="0">
              <a:lnSpc>
                <a:spcPct val="90000"/>
              </a:lnSpc>
              <a:spcBef>
                <a:spcPct val="65000"/>
              </a:spcBef>
              <a:spcAft>
                <a:spcPct val="20000"/>
              </a:spcAft>
              <a:buClr>
                <a:srgbClr val="0033CC"/>
              </a:buClr>
              <a:buSzPct val="85000"/>
              <a:buFont typeface="Wingdings" pitchFamily="2" charset="2"/>
              <a:buChar char="n"/>
            </a:pPr>
            <a:r>
              <a:rPr lang="en-GB" sz="1400" dirty="0">
                <a:solidFill>
                  <a:schemeClr val="tx1"/>
                </a:solidFill>
                <a:latin typeface="Book Antiqua" pitchFamily="18" charset="0"/>
              </a:rPr>
              <a:t>Global leader in quality practices CMM5, 6-Sigma, Malcolm </a:t>
            </a:r>
            <a:r>
              <a:rPr lang="en-GB" sz="1400" dirty="0" err="1">
                <a:solidFill>
                  <a:schemeClr val="tx1"/>
                </a:solidFill>
                <a:latin typeface="Book Antiqua" pitchFamily="18" charset="0"/>
              </a:rPr>
              <a:t>Baldridge</a:t>
            </a:r>
            <a:endParaRPr lang="en-GB" sz="1400" dirty="0">
              <a:solidFill>
                <a:schemeClr val="tx1"/>
              </a:solidFill>
              <a:latin typeface="Book Antiqua" pitchFamily="18" charset="0"/>
            </a:endParaRPr>
          </a:p>
          <a:p>
            <a:pPr marL="231775" indent="-231775" eaLnBrk="0" hangingPunct="0">
              <a:lnSpc>
                <a:spcPct val="90000"/>
              </a:lnSpc>
              <a:spcBef>
                <a:spcPct val="65000"/>
              </a:spcBef>
              <a:spcAft>
                <a:spcPct val="20000"/>
              </a:spcAft>
              <a:buClr>
                <a:srgbClr val="0033CC"/>
              </a:buClr>
              <a:buSzPct val="85000"/>
              <a:buFont typeface="Wingdings" pitchFamily="2" charset="2"/>
              <a:buChar char="n"/>
            </a:pPr>
            <a:endParaRPr lang="en-GB" sz="14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72330" y="6143643"/>
            <a:ext cx="2071702" cy="68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314325" y="309546"/>
            <a:ext cx="8574088" cy="762000"/>
          </a:xfrm>
          <a:noFill/>
          <a:ln/>
        </p:spPr>
        <p:txBody>
          <a:bodyPr lIns="91440"/>
          <a:lstStyle/>
          <a:p>
            <a:pPr algn="l"/>
            <a:r>
              <a:rPr lang="en-GB" sz="2000" dirty="0" smtClean="0">
                <a:latin typeface="Book Antiqua" pitchFamily="18" charset="0"/>
              </a:rPr>
              <a:t>Infosys is a global leader in Consulting and IT Services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07988" y="1674813"/>
            <a:ext cx="4038600" cy="2117725"/>
          </a:xfrm>
          <a:prstGeom prst="rect">
            <a:avLst/>
          </a:prstGeom>
          <a:solidFill>
            <a:srgbClr val="CCFFCC">
              <a:alpha val="73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tIns="91440" bIns="91440" anchor="ctr"/>
          <a:lstStyle/>
          <a:p>
            <a:endParaRPr lang="en-GB">
              <a:latin typeface="Book Antiqua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11163" y="1290638"/>
            <a:ext cx="4048125" cy="330200"/>
          </a:xfrm>
          <a:prstGeom prst="rect">
            <a:avLst/>
          </a:prstGeom>
          <a:solidFill>
            <a:srgbClr val="1F97D9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endParaRPr lang="en-GB">
              <a:latin typeface="Book Antiqua" pitchFamily="18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458788" y="1390650"/>
            <a:ext cx="3819525" cy="163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/>
            <a:r>
              <a:rPr lang="en-GB" sz="1200" b="1">
                <a:solidFill>
                  <a:schemeClr val="bg1"/>
                </a:solidFill>
                <a:latin typeface="Book Antiqua" pitchFamily="18" charset="0"/>
              </a:rPr>
              <a:t>REVENUES FROM FINANCIAL SERVICES ($ M)</a:t>
            </a:r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762000" y="1981200"/>
            <a:ext cx="1065213" cy="481013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spcBef>
                <a:spcPct val="50000"/>
              </a:spcBef>
            </a:pPr>
            <a:r>
              <a:rPr lang="en-GB" sz="1000" b="1">
                <a:solidFill>
                  <a:srgbClr val="FFFFFF"/>
                </a:solidFill>
                <a:latin typeface="Book Antiqua" pitchFamily="18" charset="0"/>
              </a:rPr>
              <a:t>CAGR aprox. 40%</a:t>
            </a:r>
          </a:p>
        </p:txBody>
      </p:sp>
      <p:grpSp>
        <p:nvGrpSpPr>
          <p:cNvPr id="27" name="Group 8"/>
          <p:cNvGrpSpPr>
            <a:grpSpLocks/>
          </p:cNvGrpSpPr>
          <p:nvPr/>
        </p:nvGrpSpPr>
        <p:grpSpPr bwMode="auto">
          <a:xfrm>
            <a:off x="4572000" y="1289050"/>
            <a:ext cx="4298950" cy="2484438"/>
            <a:chOff x="270" y="2351"/>
            <a:chExt cx="2708" cy="1542"/>
          </a:xfrm>
        </p:grpSpPr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05" y="2597"/>
              <a:ext cx="2539" cy="1296"/>
            </a:xfrm>
            <a:prstGeom prst="rect">
              <a:avLst/>
            </a:prstGeom>
            <a:solidFill>
              <a:srgbClr val="CCFFCC">
                <a:alpha val="73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tIns="91440" bIns="91440" anchor="ctr"/>
            <a:lstStyle/>
            <a:p>
              <a:endParaRPr lang="en-GB">
                <a:latin typeface="Book Antiqua" pitchFamily="18" charset="0"/>
              </a:endParaRPr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313" y="2351"/>
              <a:ext cx="2523" cy="232"/>
            </a:xfrm>
            <a:prstGeom prst="rect">
              <a:avLst/>
            </a:prstGeom>
            <a:solidFill>
              <a:srgbClr val="1F97D9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tIns="91440" bIns="91440" anchor="ctr"/>
            <a:lstStyle/>
            <a:p>
              <a:endParaRPr lang="en-GB">
                <a:latin typeface="Book Antiqua" pitchFamily="18" charset="0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270" y="2413"/>
              <a:ext cx="270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defTabSz="933450" eaLnBrk="0" hangingPunct="0"/>
              <a:r>
                <a:rPr lang="en-GB" sz="1200" b="1">
                  <a:solidFill>
                    <a:schemeClr val="bg1"/>
                  </a:solidFill>
                  <a:latin typeface="Book Antiqua" pitchFamily="18" charset="0"/>
                </a:rPr>
                <a:t>KEY FIGURES</a:t>
              </a:r>
            </a:p>
          </p:txBody>
        </p:sp>
      </p:grp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4627563" y="1755775"/>
            <a:ext cx="4186237" cy="197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9863" indent="-169863">
              <a:lnSpc>
                <a:spcPct val="90000"/>
              </a:lnSpc>
              <a:spcBef>
                <a:spcPct val="100000"/>
              </a:spcBef>
              <a:buClr>
                <a:srgbClr val="1F97D9"/>
              </a:buClr>
              <a:buSzPct val="100000"/>
              <a:buFont typeface="Wingdings" pitchFamily="2" charset="2"/>
              <a:buChar char="§"/>
            </a:pPr>
            <a:r>
              <a:rPr lang="en-GB" sz="1200" dirty="0">
                <a:solidFill>
                  <a:srgbClr val="003399"/>
                </a:solidFill>
                <a:latin typeface="Book Antiqua" pitchFamily="18" charset="0"/>
              </a:rPr>
              <a:t>More than 154 active clients  (en </a:t>
            </a:r>
            <a:r>
              <a:rPr lang="en-GB" sz="1200" dirty="0" err="1">
                <a:solidFill>
                  <a:srgbClr val="003399"/>
                </a:solidFill>
                <a:latin typeface="Book Antiqua" pitchFamily="18" charset="0"/>
              </a:rPr>
              <a:t>su</a:t>
            </a:r>
            <a:r>
              <a:rPr lang="en-GB" sz="1200" dirty="0">
                <a:solidFill>
                  <a:srgbClr val="003399"/>
                </a:solidFill>
                <a:latin typeface="Book Antiqua" pitchFamily="18" charset="0"/>
              </a:rPr>
              <a:t> </a:t>
            </a:r>
            <a:r>
              <a:rPr lang="en-GB" sz="1200" dirty="0" err="1">
                <a:solidFill>
                  <a:srgbClr val="003399"/>
                </a:solidFill>
                <a:latin typeface="Book Antiqua" pitchFamily="18" charset="0"/>
              </a:rPr>
              <a:t>mayoría</a:t>
            </a:r>
            <a:r>
              <a:rPr lang="en-GB" sz="1200" dirty="0">
                <a:solidFill>
                  <a:srgbClr val="003399"/>
                </a:solidFill>
                <a:latin typeface="Book Antiqua" pitchFamily="18" charset="0"/>
              </a:rPr>
              <a:t> Global Fortune 2000)</a:t>
            </a:r>
          </a:p>
          <a:p>
            <a:pPr marL="169863" indent="-169863">
              <a:lnSpc>
                <a:spcPct val="90000"/>
              </a:lnSpc>
              <a:spcBef>
                <a:spcPct val="100000"/>
              </a:spcBef>
              <a:buClr>
                <a:srgbClr val="1F97D9"/>
              </a:buClr>
              <a:buSzPct val="100000"/>
              <a:buFont typeface="Wingdings" pitchFamily="2" charset="2"/>
              <a:buChar char="§"/>
            </a:pPr>
            <a:r>
              <a:rPr lang="en-GB" sz="1200" dirty="0">
                <a:solidFill>
                  <a:srgbClr val="003399"/>
                </a:solidFill>
                <a:latin typeface="Book Antiqua" pitchFamily="18" charset="0"/>
              </a:rPr>
              <a:t>More than 13.000 employees in 31 development centres around the world</a:t>
            </a:r>
          </a:p>
          <a:p>
            <a:pPr marL="169863" indent="-169863">
              <a:lnSpc>
                <a:spcPct val="90000"/>
              </a:lnSpc>
              <a:spcBef>
                <a:spcPct val="100000"/>
              </a:spcBef>
              <a:buClr>
                <a:srgbClr val="1F97D9"/>
              </a:buClr>
              <a:buSzPct val="100000"/>
              <a:buFont typeface="Wingdings" pitchFamily="2" charset="2"/>
              <a:buChar char="§"/>
            </a:pPr>
            <a:r>
              <a:rPr lang="en-GB" sz="1200" dirty="0">
                <a:solidFill>
                  <a:srgbClr val="003399"/>
                </a:solidFill>
                <a:latin typeface="Book Antiqua" pitchFamily="18" charset="0"/>
              </a:rPr>
              <a:t>6 of the 7 largest US banks</a:t>
            </a:r>
          </a:p>
          <a:p>
            <a:pPr marL="169863" indent="-169863">
              <a:lnSpc>
                <a:spcPct val="90000"/>
              </a:lnSpc>
              <a:spcBef>
                <a:spcPct val="100000"/>
              </a:spcBef>
              <a:buClr>
                <a:srgbClr val="1F97D9"/>
              </a:buClr>
              <a:buSzPct val="100000"/>
              <a:buFont typeface="Wingdings" pitchFamily="2" charset="2"/>
              <a:buChar char="§"/>
            </a:pPr>
            <a:r>
              <a:rPr lang="en-GB" sz="1200" dirty="0">
                <a:solidFill>
                  <a:srgbClr val="003399"/>
                </a:solidFill>
                <a:latin typeface="Book Antiqua" pitchFamily="18" charset="0"/>
              </a:rPr>
              <a:t>4 of the 5 largest European banks</a:t>
            </a:r>
          </a:p>
          <a:p>
            <a:pPr marL="169863" indent="-169863">
              <a:lnSpc>
                <a:spcPct val="90000"/>
              </a:lnSpc>
              <a:spcBef>
                <a:spcPct val="100000"/>
              </a:spcBef>
              <a:buClr>
                <a:srgbClr val="1F97D9"/>
              </a:buClr>
              <a:buSzPct val="100000"/>
              <a:buFont typeface="Wingdings" pitchFamily="2" charset="2"/>
              <a:buChar char="§"/>
            </a:pPr>
            <a:r>
              <a:rPr lang="en-GB" sz="1200" dirty="0">
                <a:solidFill>
                  <a:srgbClr val="003399"/>
                </a:solidFill>
                <a:latin typeface="Book Antiqua" pitchFamily="18" charset="0"/>
              </a:rPr>
              <a:t>3 of the 4 largest Australian banks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6356350" y="5438775"/>
            <a:ext cx="1681163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1600" b="1">
                <a:solidFill>
                  <a:srgbClr val="FF0000"/>
                </a:solidFill>
                <a:latin typeface="Book Antiqua" pitchFamily="18" charset="0"/>
              </a:rPr>
              <a:t>Banking and </a:t>
            </a:r>
            <a:br>
              <a:rPr lang="en-GB" sz="1600" b="1">
                <a:solidFill>
                  <a:srgbClr val="FF0000"/>
                </a:solidFill>
                <a:latin typeface="Book Antiqua" pitchFamily="18" charset="0"/>
              </a:rPr>
            </a:br>
            <a:r>
              <a:rPr lang="en-GB" sz="1600" b="1">
                <a:solidFill>
                  <a:srgbClr val="FF0000"/>
                </a:solidFill>
                <a:latin typeface="Book Antiqua" pitchFamily="18" charset="0"/>
              </a:rPr>
              <a:t>Capital Markets</a:t>
            </a: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1282700" y="4422775"/>
            <a:ext cx="16811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GB" sz="1600" b="1">
                <a:solidFill>
                  <a:srgbClr val="4F09FF"/>
                </a:solidFill>
                <a:latin typeface="Book Antiqua" pitchFamily="18" charset="0"/>
              </a:rPr>
              <a:t>Other Segments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5016500" y="4816475"/>
            <a:ext cx="914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t">
              <a:spcBef>
                <a:spcPct val="50000"/>
              </a:spcBef>
            </a:pPr>
            <a:r>
              <a:rPr lang="en-GB" sz="1800" b="1">
                <a:solidFill>
                  <a:schemeClr val="tx1"/>
                </a:solidFill>
                <a:latin typeface="Book Antiqua" pitchFamily="18" charset="0"/>
              </a:rPr>
              <a:t>37.8%</a:t>
            </a:r>
          </a:p>
        </p:txBody>
      </p:sp>
      <p:sp>
        <p:nvSpPr>
          <p:cNvPr id="35" name="Freeform 16"/>
          <p:cNvSpPr>
            <a:spLocks/>
          </p:cNvSpPr>
          <p:nvPr/>
        </p:nvSpPr>
        <p:spPr bwMode="auto">
          <a:xfrm>
            <a:off x="4165600" y="4659313"/>
            <a:ext cx="742950" cy="831850"/>
          </a:xfrm>
          <a:custGeom>
            <a:avLst/>
            <a:gdLst/>
            <a:ahLst/>
            <a:cxnLst>
              <a:cxn ang="0">
                <a:pos x="0" y="239"/>
              </a:cxn>
              <a:cxn ang="0">
                <a:pos x="468" y="0"/>
              </a:cxn>
              <a:cxn ang="0">
                <a:pos x="468" y="285"/>
              </a:cxn>
              <a:cxn ang="0">
                <a:pos x="0" y="524"/>
              </a:cxn>
              <a:cxn ang="0">
                <a:pos x="0" y="239"/>
              </a:cxn>
            </a:cxnLst>
            <a:rect l="0" t="0" r="r" b="b"/>
            <a:pathLst>
              <a:path w="468" h="524">
                <a:moveTo>
                  <a:pt x="0" y="239"/>
                </a:moveTo>
                <a:lnTo>
                  <a:pt x="468" y="0"/>
                </a:lnTo>
                <a:lnTo>
                  <a:pt x="468" y="285"/>
                </a:lnTo>
                <a:lnTo>
                  <a:pt x="0" y="524"/>
                </a:lnTo>
                <a:lnTo>
                  <a:pt x="0" y="239"/>
                </a:lnTo>
                <a:close/>
              </a:path>
            </a:pathLst>
          </a:custGeom>
          <a:solidFill>
            <a:srgbClr val="4F09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Book Antiqua" pitchFamily="18" charset="0"/>
            </a:endParaRPr>
          </a:p>
        </p:txBody>
      </p:sp>
      <p:sp>
        <p:nvSpPr>
          <p:cNvPr id="36" name="Freeform 17"/>
          <p:cNvSpPr>
            <a:spLocks/>
          </p:cNvSpPr>
          <p:nvPr/>
        </p:nvSpPr>
        <p:spPr bwMode="auto">
          <a:xfrm>
            <a:off x="5214938" y="5049838"/>
            <a:ext cx="1081087" cy="849312"/>
          </a:xfrm>
          <a:custGeom>
            <a:avLst/>
            <a:gdLst/>
            <a:ahLst/>
            <a:cxnLst>
              <a:cxn ang="0">
                <a:pos x="681" y="7"/>
              </a:cxn>
              <a:cxn ang="0">
                <a:pos x="678" y="21"/>
              </a:cxn>
              <a:cxn ang="0">
                <a:pos x="671" y="36"/>
              </a:cxn>
              <a:cxn ang="0">
                <a:pos x="660" y="50"/>
              </a:cxn>
              <a:cxn ang="0">
                <a:pos x="649" y="64"/>
              </a:cxn>
              <a:cxn ang="0">
                <a:pos x="635" y="78"/>
              </a:cxn>
              <a:cxn ang="0">
                <a:pos x="624" y="85"/>
              </a:cxn>
              <a:cxn ang="0">
                <a:pos x="606" y="100"/>
              </a:cxn>
              <a:cxn ang="0">
                <a:pos x="585" y="110"/>
              </a:cxn>
              <a:cxn ang="0">
                <a:pos x="560" y="125"/>
              </a:cxn>
              <a:cxn ang="0">
                <a:pos x="531" y="135"/>
              </a:cxn>
              <a:cxn ang="0">
                <a:pos x="503" y="150"/>
              </a:cxn>
              <a:cxn ang="0">
                <a:pos x="471" y="160"/>
              </a:cxn>
              <a:cxn ang="0">
                <a:pos x="439" y="171"/>
              </a:cxn>
              <a:cxn ang="0">
                <a:pos x="403" y="182"/>
              </a:cxn>
              <a:cxn ang="0">
                <a:pos x="364" y="192"/>
              </a:cxn>
              <a:cxn ang="0">
                <a:pos x="324" y="200"/>
              </a:cxn>
              <a:cxn ang="0">
                <a:pos x="282" y="210"/>
              </a:cxn>
              <a:cxn ang="0">
                <a:pos x="253" y="214"/>
              </a:cxn>
              <a:cxn ang="0">
                <a:pos x="210" y="225"/>
              </a:cxn>
              <a:cxn ang="0">
                <a:pos x="164" y="232"/>
              </a:cxn>
              <a:cxn ang="0">
                <a:pos x="114" y="239"/>
              </a:cxn>
              <a:cxn ang="0">
                <a:pos x="67" y="242"/>
              </a:cxn>
              <a:cxn ang="0">
                <a:pos x="17" y="250"/>
              </a:cxn>
              <a:cxn ang="0">
                <a:pos x="17" y="535"/>
              </a:cxn>
              <a:cxn ang="0">
                <a:pos x="67" y="528"/>
              </a:cxn>
              <a:cxn ang="0">
                <a:pos x="114" y="524"/>
              </a:cxn>
              <a:cxn ang="0">
                <a:pos x="164" y="517"/>
              </a:cxn>
              <a:cxn ang="0">
                <a:pos x="210" y="510"/>
              </a:cxn>
              <a:cxn ang="0">
                <a:pos x="253" y="499"/>
              </a:cxn>
              <a:cxn ang="0">
                <a:pos x="282" y="496"/>
              </a:cxn>
              <a:cxn ang="0">
                <a:pos x="324" y="485"/>
              </a:cxn>
              <a:cxn ang="0">
                <a:pos x="364" y="478"/>
              </a:cxn>
              <a:cxn ang="0">
                <a:pos x="403" y="467"/>
              </a:cxn>
              <a:cxn ang="0">
                <a:pos x="439" y="456"/>
              </a:cxn>
              <a:cxn ang="0">
                <a:pos x="471" y="446"/>
              </a:cxn>
              <a:cxn ang="0">
                <a:pos x="503" y="435"/>
              </a:cxn>
              <a:cxn ang="0">
                <a:pos x="531" y="421"/>
              </a:cxn>
              <a:cxn ang="0">
                <a:pos x="560" y="410"/>
              </a:cxn>
              <a:cxn ang="0">
                <a:pos x="585" y="396"/>
              </a:cxn>
              <a:cxn ang="0">
                <a:pos x="606" y="385"/>
              </a:cxn>
              <a:cxn ang="0">
                <a:pos x="624" y="371"/>
              </a:cxn>
              <a:cxn ang="0">
                <a:pos x="635" y="364"/>
              </a:cxn>
              <a:cxn ang="0">
                <a:pos x="649" y="349"/>
              </a:cxn>
              <a:cxn ang="0">
                <a:pos x="660" y="335"/>
              </a:cxn>
              <a:cxn ang="0">
                <a:pos x="671" y="321"/>
              </a:cxn>
              <a:cxn ang="0">
                <a:pos x="678" y="307"/>
              </a:cxn>
              <a:cxn ang="0">
                <a:pos x="681" y="292"/>
              </a:cxn>
              <a:cxn ang="0">
                <a:pos x="681" y="0"/>
              </a:cxn>
            </a:cxnLst>
            <a:rect l="0" t="0" r="r" b="b"/>
            <a:pathLst>
              <a:path w="681" h="535">
                <a:moveTo>
                  <a:pt x="681" y="0"/>
                </a:moveTo>
                <a:lnTo>
                  <a:pt x="681" y="3"/>
                </a:lnTo>
                <a:lnTo>
                  <a:pt x="681" y="7"/>
                </a:lnTo>
                <a:lnTo>
                  <a:pt x="678" y="14"/>
                </a:lnTo>
                <a:lnTo>
                  <a:pt x="678" y="18"/>
                </a:lnTo>
                <a:lnTo>
                  <a:pt x="678" y="21"/>
                </a:lnTo>
                <a:lnTo>
                  <a:pt x="674" y="28"/>
                </a:lnTo>
                <a:lnTo>
                  <a:pt x="674" y="32"/>
                </a:lnTo>
                <a:lnTo>
                  <a:pt x="671" y="36"/>
                </a:lnTo>
                <a:lnTo>
                  <a:pt x="667" y="39"/>
                </a:lnTo>
                <a:lnTo>
                  <a:pt x="663" y="46"/>
                </a:lnTo>
                <a:lnTo>
                  <a:pt x="660" y="50"/>
                </a:lnTo>
                <a:lnTo>
                  <a:pt x="656" y="53"/>
                </a:lnTo>
                <a:lnTo>
                  <a:pt x="653" y="61"/>
                </a:lnTo>
                <a:lnTo>
                  <a:pt x="649" y="64"/>
                </a:lnTo>
                <a:lnTo>
                  <a:pt x="646" y="68"/>
                </a:lnTo>
                <a:lnTo>
                  <a:pt x="642" y="71"/>
                </a:lnTo>
                <a:lnTo>
                  <a:pt x="635" y="78"/>
                </a:lnTo>
                <a:lnTo>
                  <a:pt x="631" y="82"/>
                </a:lnTo>
                <a:lnTo>
                  <a:pt x="631" y="82"/>
                </a:lnTo>
                <a:lnTo>
                  <a:pt x="624" y="85"/>
                </a:lnTo>
                <a:lnTo>
                  <a:pt x="617" y="89"/>
                </a:lnTo>
                <a:lnTo>
                  <a:pt x="610" y="96"/>
                </a:lnTo>
                <a:lnTo>
                  <a:pt x="606" y="100"/>
                </a:lnTo>
                <a:lnTo>
                  <a:pt x="599" y="103"/>
                </a:lnTo>
                <a:lnTo>
                  <a:pt x="592" y="107"/>
                </a:lnTo>
                <a:lnTo>
                  <a:pt x="585" y="110"/>
                </a:lnTo>
                <a:lnTo>
                  <a:pt x="574" y="118"/>
                </a:lnTo>
                <a:lnTo>
                  <a:pt x="567" y="121"/>
                </a:lnTo>
                <a:lnTo>
                  <a:pt x="560" y="125"/>
                </a:lnTo>
                <a:lnTo>
                  <a:pt x="549" y="128"/>
                </a:lnTo>
                <a:lnTo>
                  <a:pt x="542" y="132"/>
                </a:lnTo>
                <a:lnTo>
                  <a:pt x="531" y="135"/>
                </a:lnTo>
                <a:lnTo>
                  <a:pt x="524" y="139"/>
                </a:lnTo>
                <a:lnTo>
                  <a:pt x="514" y="146"/>
                </a:lnTo>
                <a:lnTo>
                  <a:pt x="503" y="150"/>
                </a:lnTo>
                <a:lnTo>
                  <a:pt x="492" y="153"/>
                </a:lnTo>
                <a:lnTo>
                  <a:pt x="481" y="157"/>
                </a:lnTo>
                <a:lnTo>
                  <a:pt x="471" y="160"/>
                </a:lnTo>
                <a:lnTo>
                  <a:pt x="460" y="164"/>
                </a:lnTo>
                <a:lnTo>
                  <a:pt x="449" y="168"/>
                </a:lnTo>
                <a:lnTo>
                  <a:pt x="439" y="171"/>
                </a:lnTo>
                <a:lnTo>
                  <a:pt x="428" y="175"/>
                </a:lnTo>
                <a:lnTo>
                  <a:pt x="414" y="178"/>
                </a:lnTo>
                <a:lnTo>
                  <a:pt x="403" y="182"/>
                </a:lnTo>
                <a:lnTo>
                  <a:pt x="389" y="185"/>
                </a:lnTo>
                <a:lnTo>
                  <a:pt x="378" y="189"/>
                </a:lnTo>
                <a:lnTo>
                  <a:pt x="364" y="192"/>
                </a:lnTo>
                <a:lnTo>
                  <a:pt x="353" y="196"/>
                </a:lnTo>
                <a:lnTo>
                  <a:pt x="339" y="196"/>
                </a:lnTo>
                <a:lnTo>
                  <a:pt x="324" y="200"/>
                </a:lnTo>
                <a:lnTo>
                  <a:pt x="310" y="203"/>
                </a:lnTo>
                <a:lnTo>
                  <a:pt x="296" y="207"/>
                </a:lnTo>
                <a:lnTo>
                  <a:pt x="282" y="210"/>
                </a:lnTo>
                <a:lnTo>
                  <a:pt x="267" y="214"/>
                </a:lnTo>
                <a:lnTo>
                  <a:pt x="267" y="214"/>
                </a:lnTo>
                <a:lnTo>
                  <a:pt x="253" y="214"/>
                </a:lnTo>
                <a:lnTo>
                  <a:pt x="239" y="217"/>
                </a:lnTo>
                <a:lnTo>
                  <a:pt x="224" y="221"/>
                </a:lnTo>
                <a:lnTo>
                  <a:pt x="210" y="225"/>
                </a:lnTo>
                <a:lnTo>
                  <a:pt x="192" y="225"/>
                </a:lnTo>
                <a:lnTo>
                  <a:pt x="178" y="228"/>
                </a:lnTo>
                <a:lnTo>
                  <a:pt x="164" y="232"/>
                </a:lnTo>
                <a:lnTo>
                  <a:pt x="146" y="232"/>
                </a:lnTo>
                <a:lnTo>
                  <a:pt x="132" y="235"/>
                </a:lnTo>
                <a:lnTo>
                  <a:pt x="114" y="239"/>
                </a:lnTo>
                <a:lnTo>
                  <a:pt x="100" y="239"/>
                </a:lnTo>
                <a:lnTo>
                  <a:pt x="82" y="242"/>
                </a:lnTo>
                <a:lnTo>
                  <a:pt x="67" y="242"/>
                </a:lnTo>
                <a:lnTo>
                  <a:pt x="50" y="246"/>
                </a:lnTo>
                <a:lnTo>
                  <a:pt x="32" y="246"/>
                </a:lnTo>
                <a:lnTo>
                  <a:pt x="17" y="250"/>
                </a:lnTo>
                <a:lnTo>
                  <a:pt x="0" y="250"/>
                </a:lnTo>
                <a:lnTo>
                  <a:pt x="0" y="535"/>
                </a:lnTo>
                <a:lnTo>
                  <a:pt x="17" y="535"/>
                </a:lnTo>
                <a:lnTo>
                  <a:pt x="32" y="531"/>
                </a:lnTo>
                <a:lnTo>
                  <a:pt x="50" y="531"/>
                </a:lnTo>
                <a:lnTo>
                  <a:pt x="67" y="528"/>
                </a:lnTo>
                <a:lnTo>
                  <a:pt x="82" y="528"/>
                </a:lnTo>
                <a:lnTo>
                  <a:pt x="100" y="524"/>
                </a:lnTo>
                <a:lnTo>
                  <a:pt x="114" y="524"/>
                </a:lnTo>
                <a:lnTo>
                  <a:pt x="132" y="521"/>
                </a:lnTo>
                <a:lnTo>
                  <a:pt x="146" y="517"/>
                </a:lnTo>
                <a:lnTo>
                  <a:pt x="164" y="517"/>
                </a:lnTo>
                <a:lnTo>
                  <a:pt x="178" y="514"/>
                </a:lnTo>
                <a:lnTo>
                  <a:pt x="192" y="510"/>
                </a:lnTo>
                <a:lnTo>
                  <a:pt x="210" y="510"/>
                </a:lnTo>
                <a:lnTo>
                  <a:pt x="224" y="506"/>
                </a:lnTo>
                <a:lnTo>
                  <a:pt x="239" y="503"/>
                </a:lnTo>
                <a:lnTo>
                  <a:pt x="253" y="499"/>
                </a:lnTo>
                <a:lnTo>
                  <a:pt x="267" y="499"/>
                </a:lnTo>
                <a:lnTo>
                  <a:pt x="267" y="499"/>
                </a:lnTo>
                <a:lnTo>
                  <a:pt x="282" y="496"/>
                </a:lnTo>
                <a:lnTo>
                  <a:pt x="296" y="492"/>
                </a:lnTo>
                <a:lnTo>
                  <a:pt x="310" y="489"/>
                </a:lnTo>
                <a:lnTo>
                  <a:pt x="324" y="485"/>
                </a:lnTo>
                <a:lnTo>
                  <a:pt x="339" y="481"/>
                </a:lnTo>
                <a:lnTo>
                  <a:pt x="353" y="481"/>
                </a:lnTo>
                <a:lnTo>
                  <a:pt x="364" y="478"/>
                </a:lnTo>
                <a:lnTo>
                  <a:pt x="378" y="474"/>
                </a:lnTo>
                <a:lnTo>
                  <a:pt x="389" y="471"/>
                </a:lnTo>
                <a:lnTo>
                  <a:pt x="403" y="467"/>
                </a:lnTo>
                <a:lnTo>
                  <a:pt x="414" y="464"/>
                </a:lnTo>
                <a:lnTo>
                  <a:pt x="428" y="460"/>
                </a:lnTo>
                <a:lnTo>
                  <a:pt x="439" y="456"/>
                </a:lnTo>
                <a:lnTo>
                  <a:pt x="449" y="453"/>
                </a:lnTo>
                <a:lnTo>
                  <a:pt x="460" y="449"/>
                </a:lnTo>
                <a:lnTo>
                  <a:pt x="471" y="446"/>
                </a:lnTo>
                <a:lnTo>
                  <a:pt x="481" y="442"/>
                </a:lnTo>
                <a:lnTo>
                  <a:pt x="492" y="439"/>
                </a:lnTo>
                <a:lnTo>
                  <a:pt x="503" y="435"/>
                </a:lnTo>
                <a:lnTo>
                  <a:pt x="514" y="431"/>
                </a:lnTo>
                <a:lnTo>
                  <a:pt x="524" y="424"/>
                </a:lnTo>
                <a:lnTo>
                  <a:pt x="531" y="421"/>
                </a:lnTo>
                <a:lnTo>
                  <a:pt x="542" y="417"/>
                </a:lnTo>
                <a:lnTo>
                  <a:pt x="549" y="414"/>
                </a:lnTo>
                <a:lnTo>
                  <a:pt x="560" y="410"/>
                </a:lnTo>
                <a:lnTo>
                  <a:pt x="567" y="407"/>
                </a:lnTo>
                <a:lnTo>
                  <a:pt x="574" y="403"/>
                </a:lnTo>
                <a:lnTo>
                  <a:pt x="585" y="396"/>
                </a:lnTo>
                <a:lnTo>
                  <a:pt x="592" y="392"/>
                </a:lnTo>
                <a:lnTo>
                  <a:pt x="599" y="389"/>
                </a:lnTo>
                <a:lnTo>
                  <a:pt x="606" y="385"/>
                </a:lnTo>
                <a:lnTo>
                  <a:pt x="610" y="382"/>
                </a:lnTo>
                <a:lnTo>
                  <a:pt x="617" y="374"/>
                </a:lnTo>
                <a:lnTo>
                  <a:pt x="624" y="371"/>
                </a:lnTo>
                <a:lnTo>
                  <a:pt x="631" y="367"/>
                </a:lnTo>
                <a:lnTo>
                  <a:pt x="631" y="367"/>
                </a:lnTo>
                <a:lnTo>
                  <a:pt x="635" y="364"/>
                </a:lnTo>
                <a:lnTo>
                  <a:pt x="642" y="357"/>
                </a:lnTo>
                <a:lnTo>
                  <a:pt x="646" y="353"/>
                </a:lnTo>
                <a:lnTo>
                  <a:pt x="649" y="349"/>
                </a:lnTo>
                <a:lnTo>
                  <a:pt x="653" y="346"/>
                </a:lnTo>
                <a:lnTo>
                  <a:pt x="656" y="339"/>
                </a:lnTo>
                <a:lnTo>
                  <a:pt x="660" y="335"/>
                </a:lnTo>
                <a:lnTo>
                  <a:pt x="663" y="332"/>
                </a:lnTo>
                <a:lnTo>
                  <a:pt x="667" y="324"/>
                </a:lnTo>
                <a:lnTo>
                  <a:pt x="671" y="321"/>
                </a:lnTo>
                <a:lnTo>
                  <a:pt x="674" y="317"/>
                </a:lnTo>
                <a:lnTo>
                  <a:pt x="674" y="314"/>
                </a:lnTo>
                <a:lnTo>
                  <a:pt x="678" y="307"/>
                </a:lnTo>
                <a:lnTo>
                  <a:pt x="678" y="303"/>
                </a:lnTo>
                <a:lnTo>
                  <a:pt x="678" y="299"/>
                </a:lnTo>
                <a:lnTo>
                  <a:pt x="681" y="292"/>
                </a:lnTo>
                <a:lnTo>
                  <a:pt x="681" y="289"/>
                </a:lnTo>
                <a:lnTo>
                  <a:pt x="681" y="285"/>
                </a:lnTo>
                <a:lnTo>
                  <a:pt x="681" y="0"/>
                </a:lnTo>
                <a:close/>
              </a:path>
            </a:pathLst>
          </a:custGeom>
          <a:solidFill>
            <a:srgbClr val="80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Book Antiqua" pitchFamily="18" charset="0"/>
            </a:endParaRPr>
          </a:p>
        </p:txBody>
      </p:sp>
      <p:sp>
        <p:nvSpPr>
          <p:cNvPr id="37" name="Freeform 18"/>
          <p:cNvSpPr>
            <a:spLocks/>
          </p:cNvSpPr>
          <p:nvPr/>
        </p:nvSpPr>
        <p:spPr bwMode="auto">
          <a:xfrm>
            <a:off x="4652963" y="5049838"/>
            <a:ext cx="561975" cy="849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4" y="250"/>
              </a:cxn>
              <a:cxn ang="0">
                <a:pos x="354" y="535"/>
              </a:cxn>
              <a:cxn ang="0">
                <a:pos x="0" y="285"/>
              </a:cxn>
              <a:cxn ang="0">
                <a:pos x="0" y="0"/>
              </a:cxn>
            </a:cxnLst>
            <a:rect l="0" t="0" r="r" b="b"/>
            <a:pathLst>
              <a:path w="354" h="535">
                <a:moveTo>
                  <a:pt x="0" y="0"/>
                </a:moveTo>
                <a:lnTo>
                  <a:pt x="354" y="250"/>
                </a:lnTo>
                <a:lnTo>
                  <a:pt x="354" y="535"/>
                </a:lnTo>
                <a:lnTo>
                  <a:pt x="0" y="285"/>
                </a:lnTo>
                <a:lnTo>
                  <a:pt x="0" y="0"/>
                </a:lnTo>
                <a:close/>
              </a:path>
            </a:pathLst>
          </a:custGeom>
          <a:solidFill>
            <a:srgbClr val="80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Book Antiqua" pitchFamily="18" charset="0"/>
            </a:endParaRPr>
          </a:p>
        </p:txBody>
      </p:sp>
      <p:sp>
        <p:nvSpPr>
          <p:cNvPr id="38" name="Freeform 19"/>
          <p:cNvSpPr>
            <a:spLocks/>
          </p:cNvSpPr>
          <p:nvPr/>
        </p:nvSpPr>
        <p:spPr bwMode="auto">
          <a:xfrm>
            <a:off x="4652963" y="4670425"/>
            <a:ext cx="1643062" cy="776288"/>
          </a:xfrm>
          <a:custGeom>
            <a:avLst/>
            <a:gdLst/>
            <a:ahLst/>
            <a:cxnLst>
              <a:cxn ang="0">
                <a:pos x="500" y="3"/>
              </a:cxn>
              <a:cxn ang="0">
                <a:pos x="546" y="11"/>
              </a:cxn>
              <a:cxn ang="0">
                <a:pos x="593" y="18"/>
              </a:cxn>
              <a:cxn ang="0">
                <a:pos x="636" y="28"/>
              </a:cxn>
              <a:cxn ang="0">
                <a:pos x="678" y="36"/>
              </a:cxn>
              <a:cxn ang="0">
                <a:pos x="718" y="46"/>
              </a:cxn>
              <a:cxn ang="0">
                <a:pos x="757" y="57"/>
              </a:cxn>
              <a:cxn ang="0">
                <a:pos x="793" y="68"/>
              </a:cxn>
              <a:cxn ang="0">
                <a:pos x="825" y="78"/>
              </a:cxn>
              <a:cxn ang="0">
                <a:pos x="857" y="89"/>
              </a:cxn>
              <a:cxn ang="0">
                <a:pos x="885" y="100"/>
              </a:cxn>
              <a:cxn ang="0">
                <a:pos x="903" y="107"/>
              </a:cxn>
              <a:cxn ang="0">
                <a:pos x="928" y="121"/>
              </a:cxn>
              <a:cxn ang="0">
                <a:pos x="953" y="132"/>
              </a:cxn>
              <a:cxn ang="0">
                <a:pos x="971" y="146"/>
              </a:cxn>
              <a:cxn ang="0">
                <a:pos x="989" y="160"/>
              </a:cxn>
              <a:cxn ang="0">
                <a:pos x="1003" y="175"/>
              </a:cxn>
              <a:cxn ang="0">
                <a:pos x="1014" y="185"/>
              </a:cxn>
              <a:cxn ang="0">
                <a:pos x="1025" y="200"/>
              </a:cxn>
              <a:cxn ang="0">
                <a:pos x="1032" y="214"/>
              </a:cxn>
              <a:cxn ang="0">
                <a:pos x="1035" y="228"/>
              </a:cxn>
              <a:cxn ang="0">
                <a:pos x="1035" y="242"/>
              </a:cxn>
              <a:cxn ang="0">
                <a:pos x="1032" y="257"/>
              </a:cxn>
              <a:cxn ang="0">
                <a:pos x="1028" y="271"/>
              </a:cxn>
              <a:cxn ang="0">
                <a:pos x="1017" y="285"/>
              </a:cxn>
              <a:cxn ang="0">
                <a:pos x="1007" y="300"/>
              </a:cxn>
              <a:cxn ang="0">
                <a:pos x="996" y="310"/>
              </a:cxn>
              <a:cxn ang="0">
                <a:pos x="978" y="324"/>
              </a:cxn>
              <a:cxn ang="0">
                <a:pos x="960" y="339"/>
              </a:cxn>
              <a:cxn ang="0">
                <a:pos x="939" y="349"/>
              </a:cxn>
              <a:cxn ang="0">
                <a:pos x="914" y="364"/>
              </a:cxn>
              <a:cxn ang="0">
                <a:pos x="885" y="374"/>
              </a:cxn>
              <a:cxn ang="0">
                <a:pos x="857" y="389"/>
              </a:cxn>
              <a:cxn ang="0">
                <a:pos x="825" y="399"/>
              </a:cxn>
              <a:cxn ang="0">
                <a:pos x="803" y="407"/>
              </a:cxn>
              <a:cxn ang="0">
                <a:pos x="768" y="417"/>
              </a:cxn>
              <a:cxn ang="0">
                <a:pos x="732" y="428"/>
              </a:cxn>
              <a:cxn ang="0">
                <a:pos x="693" y="435"/>
              </a:cxn>
              <a:cxn ang="0">
                <a:pos x="650" y="446"/>
              </a:cxn>
              <a:cxn ang="0">
                <a:pos x="607" y="453"/>
              </a:cxn>
              <a:cxn ang="0">
                <a:pos x="564" y="464"/>
              </a:cxn>
              <a:cxn ang="0">
                <a:pos x="518" y="471"/>
              </a:cxn>
              <a:cxn ang="0">
                <a:pos x="468" y="478"/>
              </a:cxn>
              <a:cxn ang="0">
                <a:pos x="421" y="481"/>
              </a:cxn>
              <a:cxn ang="0">
                <a:pos x="371" y="489"/>
              </a:cxn>
              <a:cxn ang="0">
                <a:pos x="468" y="0"/>
              </a:cxn>
            </a:cxnLst>
            <a:rect l="0" t="0" r="r" b="b"/>
            <a:pathLst>
              <a:path w="1035" h="489">
                <a:moveTo>
                  <a:pt x="468" y="0"/>
                </a:moveTo>
                <a:lnTo>
                  <a:pt x="486" y="3"/>
                </a:lnTo>
                <a:lnTo>
                  <a:pt x="500" y="3"/>
                </a:lnTo>
                <a:lnTo>
                  <a:pt x="518" y="7"/>
                </a:lnTo>
                <a:lnTo>
                  <a:pt x="532" y="7"/>
                </a:lnTo>
                <a:lnTo>
                  <a:pt x="546" y="11"/>
                </a:lnTo>
                <a:lnTo>
                  <a:pt x="564" y="14"/>
                </a:lnTo>
                <a:lnTo>
                  <a:pt x="578" y="18"/>
                </a:lnTo>
                <a:lnTo>
                  <a:pt x="593" y="18"/>
                </a:lnTo>
                <a:lnTo>
                  <a:pt x="607" y="21"/>
                </a:lnTo>
                <a:lnTo>
                  <a:pt x="621" y="25"/>
                </a:lnTo>
                <a:lnTo>
                  <a:pt x="636" y="28"/>
                </a:lnTo>
                <a:lnTo>
                  <a:pt x="650" y="28"/>
                </a:lnTo>
                <a:lnTo>
                  <a:pt x="664" y="32"/>
                </a:lnTo>
                <a:lnTo>
                  <a:pt x="678" y="36"/>
                </a:lnTo>
                <a:lnTo>
                  <a:pt x="693" y="39"/>
                </a:lnTo>
                <a:lnTo>
                  <a:pt x="707" y="43"/>
                </a:lnTo>
                <a:lnTo>
                  <a:pt x="718" y="46"/>
                </a:lnTo>
                <a:lnTo>
                  <a:pt x="732" y="50"/>
                </a:lnTo>
                <a:lnTo>
                  <a:pt x="743" y="53"/>
                </a:lnTo>
                <a:lnTo>
                  <a:pt x="757" y="57"/>
                </a:lnTo>
                <a:lnTo>
                  <a:pt x="768" y="61"/>
                </a:lnTo>
                <a:lnTo>
                  <a:pt x="782" y="64"/>
                </a:lnTo>
                <a:lnTo>
                  <a:pt x="793" y="68"/>
                </a:lnTo>
                <a:lnTo>
                  <a:pt x="803" y="71"/>
                </a:lnTo>
                <a:lnTo>
                  <a:pt x="814" y="75"/>
                </a:lnTo>
                <a:lnTo>
                  <a:pt x="825" y="78"/>
                </a:lnTo>
                <a:lnTo>
                  <a:pt x="835" y="82"/>
                </a:lnTo>
                <a:lnTo>
                  <a:pt x="846" y="85"/>
                </a:lnTo>
                <a:lnTo>
                  <a:pt x="857" y="89"/>
                </a:lnTo>
                <a:lnTo>
                  <a:pt x="868" y="93"/>
                </a:lnTo>
                <a:lnTo>
                  <a:pt x="878" y="96"/>
                </a:lnTo>
                <a:lnTo>
                  <a:pt x="885" y="100"/>
                </a:lnTo>
                <a:lnTo>
                  <a:pt x="896" y="103"/>
                </a:lnTo>
                <a:lnTo>
                  <a:pt x="896" y="103"/>
                </a:lnTo>
                <a:lnTo>
                  <a:pt x="903" y="107"/>
                </a:lnTo>
                <a:lnTo>
                  <a:pt x="914" y="114"/>
                </a:lnTo>
                <a:lnTo>
                  <a:pt x="921" y="118"/>
                </a:lnTo>
                <a:lnTo>
                  <a:pt x="928" y="121"/>
                </a:lnTo>
                <a:lnTo>
                  <a:pt x="939" y="125"/>
                </a:lnTo>
                <a:lnTo>
                  <a:pt x="946" y="128"/>
                </a:lnTo>
                <a:lnTo>
                  <a:pt x="953" y="132"/>
                </a:lnTo>
                <a:lnTo>
                  <a:pt x="960" y="139"/>
                </a:lnTo>
                <a:lnTo>
                  <a:pt x="964" y="143"/>
                </a:lnTo>
                <a:lnTo>
                  <a:pt x="971" y="146"/>
                </a:lnTo>
                <a:lnTo>
                  <a:pt x="978" y="150"/>
                </a:lnTo>
                <a:lnTo>
                  <a:pt x="985" y="157"/>
                </a:lnTo>
                <a:lnTo>
                  <a:pt x="989" y="160"/>
                </a:lnTo>
                <a:lnTo>
                  <a:pt x="996" y="164"/>
                </a:lnTo>
                <a:lnTo>
                  <a:pt x="1000" y="168"/>
                </a:lnTo>
                <a:lnTo>
                  <a:pt x="1003" y="175"/>
                </a:lnTo>
                <a:lnTo>
                  <a:pt x="1007" y="178"/>
                </a:lnTo>
                <a:lnTo>
                  <a:pt x="1010" y="182"/>
                </a:lnTo>
                <a:lnTo>
                  <a:pt x="1014" y="185"/>
                </a:lnTo>
                <a:lnTo>
                  <a:pt x="1017" y="192"/>
                </a:lnTo>
                <a:lnTo>
                  <a:pt x="1021" y="196"/>
                </a:lnTo>
                <a:lnTo>
                  <a:pt x="1025" y="200"/>
                </a:lnTo>
                <a:lnTo>
                  <a:pt x="1028" y="207"/>
                </a:lnTo>
                <a:lnTo>
                  <a:pt x="1028" y="210"/>
                </a:lnTo>
                <a:lnTo>
                  <a:pt x="1032" y="214"/>
                </a:lnTo>
                <a:lnTo>
                  <a:pt x="1032" y="221"/>
                </a:lnTo>
                <a:lnTo>
                  <a:pt x="1032" y="225"/>
                </a:lnTo>
                <a:lnTo>
                  <a:pt x="1035" y="228"/>
                </a:lnTo>
                <a:lnTo>
                  <a:pt x="1035" y="232"/>
                </a:lnTo>
                <a:lnTo>
                  <a:pt x="1035" y="239"/>
                </a:lnTo>
                <a:lnTo>
                  <a:pt x="1035" y="242"/>
                </a:lnTo>
                <a:lnTo>
                  <a:pt x="1035" y="246"/>
                </a:lnTo>
                <a:lnTo>
                  <a:pt x="1032" y="253"/>
                </a:lnTo>
                <a:lnTo>
                  <a:pt x="1032" y="257"/>
                </a:lnTo>
                <a:lnTo>
                  <a:pt x="1032" y="260"/>
                </a:lnTo>
                <a:lnTo>
                  <a:pt x="1028" y="267"/>
                </a:lnTo>
                <a:lnTo>
                  <a:pt x="1028" y="271"/>
                </a:lnTo>
                <a:lnTo>
                  <a:pt x="1025" y="275"/>
                </a:lnTo>
                <a:lnTo>
                  <a:pt x="1021" y="278"/>
                </a:lnTo>
                <a:lnTo>
                  <a:pt x="1017" y="285"/>
                </a:lnTo>
                <a:lnTo>
                  <a:pt x="1014" y="289"/>
                </a:lnTo>
                <a:lnTo>
                  <a:pt x="1010" y="292"/>
                </a:lnTo>
                <a:lnTo>
                  <a:pt x="1007" y="300"/>
                </a:lnTo>
                <a:lnTo>
                  <a:pt x="1003" y="303"/>
                </a:lnTo>
                <a:lnTo>
                  <a:pt x="1000" y="307"/>
                </a:lnTo>
                <a:lnTo>
                  <a:pt x="996" y="310"/>
                </a:lnTo>
                <a:lnTo>
                  <a:pt x="989" y="317"/>
                </a:lnTo>
                <a:lnTo>
                  <a:pt x="985" y="321"/>
                </a:lnTo>
                <a:lnTo>
                  <a:pt x="978" y="324"/>
                </a:lnTo>
                <a:lnTo>
                  <a:pt x="971" y="328"/>
                </a:lnTo>
                <a:lnTo>
                  <a:pt x="964" y="335"/>
                </a:lnTo>
                <a:lnTo>
                  <a:pt x="960" y="339"/>
                </a:lnTo>
                <a:lnTo>
                  <a:pt x="953" y="342"/>
                </a:lnTo>
                <a:lnTo>
                  <a:pt x="946" y="346"/>
                </a:lnTo>
                <a:lnTo>
                  <a:pt x="939" y="349"/>
                </a:lnTo>
                <a:lnTo>
                  <a:pt x="928" y="357"/>
                </a:lnTo>
                <a:lnTo>
                  <a:pt x="921" y="360"/>
                </a:lnTo>
                <a:lnTo>
                  <a:pt x="914" y="364"/>
                </a:lnTo>
                <a:lnTo>
                  <a:pt x="903" y="367"/>
                </a:lnTo>
                <a:lnTo>
                  <a:pt x="896" y="371"/>
                </a:lnTo>
                <a:lnTo>
                  <a:pt x="885" y="374"/>
                </a:lnTo>
                <a:lnTo>
                  <a:pt x="878" y="378"/>
                </a:lnTo>
                <a:lnTo>
                  <a:pt x="868" y="385"/>
                </a:lnTo>
                <a:lnTo>
                  <a:pt x="857" y="389"/>
                </a:lnTo>
                <a:lnTo>
                  <a:pt x="846" y="392"/>
                </a:lnTo>
                <a:lnTo>
                  <a:pt x="835" y="396"/>
                </a:lnTo>
                <a:lnTo>
                  <a:pt x="825" y="399"/>
                </a:lnTo>
                <a:lnTo>
                  <a:pt x="825" y="399"/>
                </a:lnTo>
                <a:lnTo>
                  <a:pt x="814" y="403"/>
                </a:lnTo>
                <a:lnTo>
                  <a:pt x="803" y="407"/>
                </a:lnTo>
                <a:lnTo>
                  <a:pt x="793" y="410"/>
                </a:lnTo>
                <a:lnTo>
                  <a:pt x="782" y="414"/>
                </a:lnTo>
                <a:lnTo>
                  <a:pt x="768" y="417"/>
                </a:lnTo>
                <a:lnTo>
                  <a:pt x="757" y="421"/>
                </a:lnTo>
                <a:lnTo>
                  <a:pt x="743" y="424"/>
                </a:lnTo>
                <a:lnTo>
                  <a:pt x="732" y="428"/>
                </a:lnTo>
                <a:lnTo>
                  <a:pt x="718" y="431"/>
                </a:lnTo>
                <a:lnTo>
                  <a:pt x="707" y="435"/>
                </a:lnTo>
                <a:lnTo>
                  <a:pt x="693" y="435"/>
                </a:lnTo>
                <a:lnTo>
                  <a:pt x="678" y="439"/>
                </a:lnTo>
                <a:lnTo>
                  <a:pt x="664" y="442"/>
                </a:lnTo>
                <a:lnTo>
                  <a:pt x="650" y="446"/>
                </a:lnTo>
                <a:lnTo>
                  <a:pt x="636" y="449"/>
                </a:lnTo>
                <a:lnTo>
                  <a:pt x="621" y="453"/>
                </a:lnTo>
                <a:lnTo>
                  <a:pt x="607" y="453"/>
                </a:lnTo>
                <a:lnTo>
                  <a:pt x="593" y="456"/>
                </a:lnTo>
                <a:lnTo>
                  <a:pt x="578" y="460"/>
                </a:lnTo>
                <a:lnTo>
                  <a:pt x="564" y="464"/>
                </a:lnTo>
                <a:lnTo>
                  <a:pt x="546" y="464"/>
                </a:lnTo>
                <a:lnTo>
                  <a:pt x="532" y="467"/>
                </a:lnTo>
                <a:lnTo>
                  <a:pt x="518" y="471"/>
                </a:lnTo>
                <a:lnTo>
                  <a:pt x="500" y="471"/>
                </a:lnTo>
                <a:lnTo>
                  <a:pt x="486" y="474"/>
                </a:lnTo>
                <a:lnTo>
                  <a:pt x="468" y="478"/>
                </a:lnTo>
                <a:lnTo>
                  <a:pt x="454" y="478"/>
                </a:lnTo>
                <a:lnTo>
                  <a:pt x="436" y="481"/>
                </a:lnTo>
                <a:lnTo>
                  <a:pt x="421" y="481"/>
                </a:lnTo>
                <a:lnTo>
                  <a:pt x="404" y="485"/>
                </a:lnTo>
                <a:lnTo>
                  <a:pt x="386" y="485"/>
                </a:lnTo>
                <a:lnTo>
                  <a:pt x="371" y="489"/>
                </a:lnTo>
                <a:lnTo>
                  <a:pt x="354" y="489"/>
                </a:lnTo>
                <a:lnTo>
                  <a:pt x="0" y="239"/>
                </a:lnTo>
                <a:lnTo>
                  <a:pt x="46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Book Antiqua" pitchFamily="18" charset="0"/>
            </a:endParaRPr>
          </a:p>
        </p:txBody>
      </p:sp>
      <p:sp>
        <p:nvSpPr>
          <p:cNvPr id="39" name="Freeform 20"/>
          <p:cNvSpPr>
            <a:spLocks/>
          </p:cNvSpPr>
          <p:nvPr/>
        </p:nvSpPr>
        <p:spPr bwMode="auto">
          <a:xfrm>
            <a:off x="2524125" y="5038725"/>
            <a:ext cx="2203450" cy="877888"/>
          </a:xfrm>
          <a:custGeom>
            <a:avLst/>
            <a:gdLst/>
            <a:ahLst/>
            <a:cxnLst>
              <a:cxn ang="0">
                <a:pos x="1338" y="253"/>
              </a:cxn>
              <a:cxn ang="0">
                <a:pos x="1266" y="260"/>
              </a:cxn>
              <a:cxn ang="0">
                <a:pos x="1195" y="264"/>
              </a:cxn>
              <a:cxn ang="0">
                <a:pos x="1124" y="264"/>
              </a:cxn>
              <a:cxn ang="0">
                <a:pos x="1052" y="267"/>
              </a:cxn>
              <a:cxn ang="0">
                <a:pos x="981" y="267"/>
              </a:cxn>
              <a:cxn ang="0">
                <a:pos x="906" y="264"/>
              </a:cxn>
              <a:cxn ang="0">
                <a:pos x="835" y="260"/>
              </a:cxn>
              <a:cxn ang="0">
                <a:pos x="767" y="257"/>
              </a:cxn>
              <a:cxn ang="0">
                <a:pos x="695" y="253"/>
              </a:cxn>
              <a:cxn ang="0">
                <a:pos x="628" y="246"/>
              </a:cxn>
              <a:cxn ang="0">
                <a:pos x="563" y="239"/>
              </a:cxn>
              <a:cxn ang="0">
                <a:pos x="499" y="228"/>
              </a:cxn>
              <a:cxn ang="0">
                <a:pos x="438" y="217"/>
              </a:cxn>
              <a:cxn ang="0">
                <a:pos x="396" y="210"/>
              </a:cxn>
              <a:cxn ang="0">
                <a:pos x="342" y="196"/>
              </a:cxn>
              <a:cxn ang="0">
                <a:pos x="289" y="185"/>
              </a:cxn>
              <a:cxn ang="0">
                <a:pos x="242" y="171"/>
              </a:cxn>
              <a:cxn ang="0">
                <a:pos x="196" y="157"/>
              </a:cxn>
              <a:cxn ang="0">
                <a:pos x="157" y="139"/>
              </a:cxn>
              <a:cxn ang="0">
                <a:pos x="121" y="125"/>
              </a:cxn>
              <a:cxn ang="0">
                <a:pos x="89" y="107"/>
              </a:cxn>
              <a:cxn ang="0">
                <a:pos x="60" y="89"/>
              </a:cxn>
              <a:cxn ang="0">
                <a:pos x="39" y="71"/>
              </a:cxn>
              <a:cxn ang="0">
                <a:pos x="21" y="53"/>
              </a:cxn>
              <a:cxn ang="0">
                <a:pos x="10" y="35"/>
              </a:cxn>
              <a:cxn ang="0">
                <a:pos x="0" y="18"/>
              </a:cxn>
              <a:cxn ang="0">
                <a:pos x="0" y="0"/>
              </a:cxn>
              <a:cxn ang="0">
                <a:pos x="0" y="299"/>
              </a:cxn>
              <a:cxn ang="0">
                <a:pos x="7" y="317"/>
              </a:cxn>
              <a:cxn ang="0">
                <a:pos x="17" y="335"/>
              </a:cxn>
              <a:cxn ang="0">
                <a:pos x="35" y="353"/>
              </a:cxn>
              <a:cxn ang="0">
                <a:pos x="57" y="371"/>
              </a:cxn>
              <a:cxn ang="0">
                <a:pos x="82" y="389"/>
              </a:cxn>
              <a:cxn ang="0">
                <a:pos x="110" y="406"/>
              </a:cxn>
              <a:cxn ang="0">
                <a:pos x="146" y="421"/>
              </a:cxn>
              <a:cxn ang="0">
                <a:pos x="185" y="438"/>
              </a:cxn>
              <a:cxn ang="0">
                <a:pos x="228" y="453"/>
              </a:cxn>
              <a:cxn ang="0">
                <a:pos x="278" y="467"/>
              </a:cxn>
              <a:cxn ang="0">
                <a:pos x="328" y="481"/>
              </a:cxn>
              <a:cxn ang="0">
                <a:pos x="381" y="492"/>
              </a:cxn>
              <a:cxn ang="0">
                <a:pos x="438" y="503"/>
              </a:cxn>
              <a:cxn ang="0">
                <a:pos x="485" y="510"/>
              </a:cxn>
              <a:cxn ang="0">
                <a:pos x="549" y="521"/>
              </a:cxn>
              <a:cxn ang="0">
                <a:pos x="613" y="528"/>
              </a:cxn>
              <a:cxn ang="0">
                <a:pos x="681" y="535"/>
              </a:cxn>
              <a:cxn ang="0">
                <a:pos x="749" y="542"/>
              </a:cxn>
              <a:cxn ang="0">
                <a:pos x="817" y="545"/>
              </a:cxn>
              <a:cxn ang="0">
                <a:pos x="888" y="549"/>
              </a:cxn>
              <a:cxn ang="0">
                <a:pos x="963" y="553"/>
              </a:cxn>
              <a:cxn ang="0">
                <a:pos x="1034" y="553"/>
              </a:cxn>
              <a:cxn ang="0">
                <a:pos x="1106" y="553"/>
              </a:cxn>
              <a:cxn ang="0">
                <a:pos x="1177" y="549"/>
              </a:cxn>
              <a:cxn ang="0">
                <a:pos x="1249" y="545"/>
              </a:cxn>
              <a:cxn ang="0">
                <a:pos x="1320" y="542"/>
              </a:cxn>
              <a:cxn ang="0">
                <a:pos x="1388" y="535"/>
              </a:cxn>
            </a:cxnLst>
            <a:rect l="0" t="0" r="r" b="b"/>
            <a:pathLst>
              <a:path w="1388" h="553">
                <a:moveTo>
                  <a:pt x="1388" y="249"/>
                </a:moveTo>
                <a:lnTo>
                  <a:pt x="1370" y="253"/>
                </a:lnTo>
                <a:lnTo>
                  <a:pt x="1352" y="253"/>
                </a:lnTo>
                <a:lnTo>
                  <a:pt x="1338" y="253"/>
                </a:lnTo>
                <a:lnTo>
                  <a:pt x="1320" y="257"/>
                </a:lnTo>
                <a:lnTo>
                  <a:pt x="1302" y="257"/>
                </a:lnTo>
                <a:lnTo>
                  <a:pt x="1284" y="260"/>
                </a:lnTo>
                <a:lnTo>
                  <a:pt x="1266" y="260"/>
                </a:lnTo>
                <a:lnTo>
                  <a:pt x="1249" y="260"/>
                </a:lnTo>
                <a:lnTo>
                  <a:pt x="1231" y="260"/>
                </a:lnTo>
                <a:lnTo>
                  <a:pt x="1213" y="264"/>
                </a:lnTo>
                <a:lnTo>
                  <a:pt x="1195" y="264"/>
                </a:lnTo>
                <a:lnTo>
                  <a:pt x="1177" y="264"/>
                </a:lnTo>
                <a:lnTo>
                  <a:pt x="1159" y="264"/>
                </a:lnTo>
                <a:lnTo>
                  <a:pt x="1142" y="264"/>
                </a:lnTo>
                <a:lnTo>
                  <a:pt x="1124" y="264"/>
                </a:lnTo>
                <a:lnTo>
                  <a:pt x="1106" y="267"/>
                </a:lnTo>
                <a:lnTo>
                  <a:pt x="1088" y="267"/>
                </a:lnTo>
                <a:lnTo>
                  <a:pt x="1070" y="267"/>
                </a:lnTo>
                <a:lnTo>
                  <a:pt x="1052" y="267"/>
                </a:lnTo>
                <a:lnTo>
                  <a:pt x="1034" y="267"/>
                </a:lnTo>
                <a:lnTo>
                  <a:pt x="1017" y="267"/>
                </a:lnTo>
                <a:lnTo>
                  <a:pt x="999" y="267"/>
                </a:lnTo>
                <a:lnTo>
                  <a:pt x="981" y="267"/>
                </a:lnTo>
                <a:lnTo>
                  <a:pt x="963" y="267"/>
                </a:lnTo>
                <a:lnTo>
                  <a:pt x="942" y="264"/>
                </a:lnTo>
                <a:lnTo>
                  <a:pt x="924" y="264"/>
                </a:lnTo>
                <a:lnTo>
                  <a:pt x="906" y="264"/>
                </a:lnTo>
                <a:lnTo>
                  <a:pt x="888" y="264"/>
                </a:lnTo>
                <a:lnTo>
                  <a:pt x="870" y="264"/>
                </a:lnTo>
                <a:lnTo>
                  <a:pt x="852" y="264"/>
                </a:lnTo>
                <a:lnTo>
                  <a:pt x="835" y="260"/>
                </a:lnTo>
                <a:lnTo>
                  <a:pt x="817" y="260"/>
                </a:lnTo>
                <a:lnTo>
                  <a:pt x="802" y="260"/>
                </a:lnTo>
                <a:lnTo>
                  <a:pt x="785" y="260"/>
                </a:lnTo>
                <a:lnTo>
                  <a:pt x="767" y="257"/>
                </a:lnTo>
                <a:lnTo>
                  <a:pt x="749" y="257"/>
                </a:lnTo>
                <a:lnTo>
                  <a:pt x="731" y="253"/>
                </a:lnTo>
                <a:lnTo>
                  <a:pt x="713" y="253"/>
                </a:lnTo>
                <a:lnTo>
                  <a:pt x="695" y="253"/>
                </a:lnTo>
                <a:lnTo>
                  <a:pt x="681" y="249"/>
                </a:lnTo>
                <a:lnTo>
                  <a:pt x="663" y="249"/>
                </a:lnTo>
                <a:lnTo>
                  <a:pt x="645" y="246"/>
                </a:lnTo>
                <a:lnTo>
                  <a:pt x="628" y="246"/>
                </a:lnTo>
                <a:lnTo>
                  <a:pt x="613" y="242"/>
                </a:lnTo>
                <a:lnTo>
                  <a:pt x="596" y="242"/>
                </a:lnTo>
                <a:lnTo>
                  <a:pt x="581" y="239"/>
                </a:lnTo>
                <a:lnTo>
                  <a:pt x="563" y="239"/>
                </a:lnTo>
                <a:lnTo>
                  <a:pt x="549" y="235"/>
                </a:lnTo>
                <a:lnTo>
                  <a:pt x="531" y="232"/>
                </a:lnTo>
                <a:lnTo>
                  <a:pt x="517" y="232"/>
                </a:lnTo>
                <a:lnTo>
                  <a:pt x="499" y="228"/>
                </a:lnTo>
                <a:lnTo>
                  <a:pt x="485" y="224"/>
                </a:lnTo>
                <a:lnTo>
                  <a:pt x="471" y="224"/>
                </a:lnTo>
                <a:lnTo>
                  <a:pt x="456" y="221"/>
                </a:lnTo>
                <a:lnTo>
                  <a:pt x="438" y="217"/>
                </a:lnTo>
                <a:lnTo>
                  <a:pt x="438" y="217"/>
                </a:lnTo>
                <a:lnTo>
                  <a:pt x="424" y="214"/>
                </a:lnTo>
                <a:lnTo>
                  <a:pt x="410" y="214"/>
                </a:lnTo>
                <a:lnTo>
                  <a:pt x="396" y="210"/>
                </a:lnTo>
                <a:lnTo>
                  <a:pt x="381" y="207"/>
                </a:lnTo>
                <a:lnTo>
                  <a:pt x="367" y="203"/>
                </a:lnTo>
                <a:lnTo>
                  <a:pt x="353" y="199"/>
                </a:lnTo>
                <a:lnTo>
                  <a:pt x="342" y="196"/>
                </a:lnTo>
                <a:lnTo>
                  <a:pt x="328" y="196"/>
                </a:lnTo>
                <a:lnTo>
                  <a:pt x="314" y="192"/>
                </a:lnTo>
                <a:lnTo>
                  <a:pt x="303" y="189"/>
                </a:lnTo>
                <a:lnTo>
                  <a:pt x="289" y="185"/>
                </a:lnTo>
                <a:lnTo>
                  <a:pt x="278" y="182"/>
                </a:lnTo>
                <a:lnTo>
                  <a:pt x="264" y="178"/>
                </a:lnTo>
                <a:lnTo>
                  <a:pt x="253" y="175"/>
                </a:lnTo>
                <a:lnTo>
                  <a:pt x="242" y="171"/>
                </a:lnTo>
                <a:lnTo>
                  <a:pt x="228" y="167"/>
                </a:lnTo>
                <a:lnTo>
                  <a:pt x="217" y="164"/>
                </a:lnTo>
                <a:lnTo>
                  <a:pt x="207" y="160"/>
                </a:lnTo>
                <a:lnTo>
                  <a:pt x="196" y="157"/>
                </a:lnTo>
                <a:lnTo>
                  <a:pt x="185" y="153"/>
                </a:lnTo>
                <a:lnTo>
                  <a:pt x="174" y="150"/>
                </a:lnTo>
                <a:lnTo>
                  <a:pt x="167" y="146"/>
                </a:lnTo>
                <a:lnTo>
                  <a:pt x="157" y="139"/>
                </a:lnTo>
                <a:lnTo>
                  <a:pt x="146" y="135"/>
                </a:lnTo>
                <a:lnTo>
                  <a:pt x="139" y="132"/>
                </a:lnTo>
                <a:lnTo>
                  <a:pt x="128" y="128"/>
                </a:lnTo>
                <a:lnTo>
                  <a:pt x="121" y="125"/>
                </a:lnTo>
                <a:lnTo>
                  <a:pt x="110" y="121"/>
                </a:lnTo>
                <a:lnTo>
                  <a:pt x="103" y="117"/>
                </a:lnTo>
                <a:lnTo>
                  <a:pt x="96" y="110"/>
                </a:lnTo>
                <a:lnTo>
                  <a:pt x="89" y="107"/>
                </a:lnTo>
                <a:lnTo>
                  <a:pt x="82" y="103"/>
                </a:lnTo>
                <a:lnTo>
                  <a:pt x="74" y="100"/>
                </a:lnTo>
                <a:lnTo>
                  <a:pt x="67" y="96"/>
                </a:lnTo>
                <a:lnTo>
                  <a:pt x="60" y="89"/>
                </a:lnTo>
                <a:lnTo>
                  <a:pt x="57" y="85"/>
                </a:lnTo>
                <a:lnTo>
                  <a:pt x="50" y="82"/>
                </a:lnTo>
                <a:lnTo>
                  <a:pt x="42" y="78"/>
                </a:lnTo>
                <a:lnTo>
                  <a:pt x="39" y="71"/>
                </a:lnTo>
                <a:lnTo>
                  <a:pt x="35" y="68"/>
                </a:lnTo>
                <a:lnTo>
                  <a:pt x="28" y="64"/>
                </a:lnTo>
                <a:lnTo>
                  <a:pt x="25" y="60"/>
                </a:lnTo>
                <a:lnTo>
                  <a:pt x="21" y="53"/>
                </a:lnTo>
                <a:lnTo>
                  <a:pt x="17" y="50"/>
                </a:lnTo>
                <a:lnTo>
                  <a:pt x="14" y="46"/>
                </a:lnTo>
                <a:lnTo>
                  <a:pt x="10" y="39"/>
                </a:lnTo>
                <a:lnTo>
                  <a:pt x="10" y="35"/>
                </a:lnTo>
                <a:lnTo>
                  <a:pt x="7" y="32"/>
                </a:lnTo>
                <a:lnTo>
                  <a:pt x="3" y="28"/>
                </a:lnTo>
                <a:lnTo>
                  <a:pt x="3" y="21"/>
                </a:lnTo>
                <a:lnTo>
                  <a:pt x="0" y="18"/>
                </a:lnTo>
                <a:lnTo>
                  <a:pt x="0" y="14"/>
                </a:lnTo>
                <a:lnTo>
                  <a:pt x="0" y="7"/>
                </a:lnTo>
                <a:lnTo>
                  <a:pt x="0" y="3"/>
                </a:lnTo>
                <a:lnTo>
                  <a:pt x="0" y="0"/>
                </a:lnTo>
                <a:lnTo>
                  <a:pt x="0" y="285"/>
                </a:lnTo>
                <a:lnTo>
                  <a:pt x="0" y="289"/>
                </a:lnTo>
                <a:lnTo>
                  <a:pt x="0" y="292"/>
                </a:lnTo>
                <a:lnTo>
                  <a:pt x="0" y="299"/>
                </a:lnTo>
                <a:lnTo>
                  <a:pt x="0" y="303"/>
                </a:lnTo>
                <a:lnTo>
                  <a:pt x="3" y="306"/>
                </a:lnTo>
                <a:lnTo>
                  <a:pt x="3" y="314"/>
                </a:lnTo>
                <a:lnTo>
                  <a:pt x="7" y="317"/>
                </a:lnTo>
                <a:lnTo>
                  <a:pt x="10" y="321"/>
                </a:lnTo>
                <a:lnTo>
                  <a:pt x="10" y="324"/>
                </a:lnTo>
                <a:lnTo>
                  <a:pt x="14" y="331"/>
                </a:lnTo>
                <a:lnTo>
                  <a:pt x="17" y="335"/>
                </a:lnTo>
                <a:lnTo>
                  <a:pt x="21" y="339"/>
                </a:lnTo>
                <a:lnTo>
                  <a:pt x="25" y="346"/>
                </a:lnTo>
                <a:lnTo>
                  <a:pt x="28" y="349"/>
                </a:lnTo>
                <a:lnTo>
                  <a:pt x="35" y="353"/>
                </a:lnTo>
                <a:lnTo>
                  <a:pt x="39" y="356"/>
                </a:lnTo>
                <a:lnTo>
                  <a:pt x="42" y="364"/>
                </a:lnTo>
                <a:lnTo>
                  <a:pt x="50" y="367"/>
                </a:lnTo>
                <a:lnTo>
                  <a:pt x="57" y="371"/>
                </a:lnTo>
                <a:lnTo>
                  <a:pt x="60" y="374"/>
                </a:lnTo>
                <a:lnTo>
                  <a:pt x="67" y="381"/>
                </a:lnTo>
                <a:lnTo>
                  <a:pt x="74" y="385"/>
                </a:lnTo>
                <a:lnTo>
                  <a:pt x="82" y="389"/>
                </a:lnTo>
                <a:lnTo>
                  <a:pt x="89" y="392"/>
                </a:lnTo>
                <a:lnTo>
                  <a:pt x="96" y="396"/>
                </a:lnTo>
                <a:lnTo>
                  <a:pt x="103" y="403"/>
                </a:lnTo>
                <a:lnTo>
                  <a:pt x="110" y="406"/>
                </a:lnTo>
                <a:lnTo>
                  <a:pt x="121" y="410"/>
                </a:lnTo>
                <a:lnTo>
                  <a:pt x="128" y="414"/>
                </a:lnTo>
                <a:lnTo>
                  <a:pt x="139" y="417"/>
                </a:lnTo>
                <a:lnTo>
                  <a:pt x="146" y="421"/>
                </a:lnTo>
                <a:lnTo>
                  <a:pt x="157" y="424"/>
                </a:lnTo>
                <a:lnTo>
                  <a:pt x="167" y="431"/>
                </a:lnTo>
                <a:lnTo>
                  <a:pt x="174" y="435"/>
                </a:lnTo>
                <a:lnTo>
                  <a:pt x="185" y="438"/>
                </a:lnTo>
                <a:lnTo>
                  <a:pt x="196" y="442"/>
                </a:lnTo>
                <a:lnTo>
                  <a:pt x="207" y="446"/>
                </a:lnTo>
                <a:lnTo>
                  <a:pt x="217" y="449"/>
                </a:lnTo>
                <a:lnTo>
                  <a:pt x="228" y="453"/>
                </a:lnTo>
                <a:lnTo>
                  <a:pt x="242" y="456"/>
                </a:lnTo>
                <a:lnTo>
                  <a:pt x="253" y="460"/>
                </a:lnTo>
                <a:lnTo>
                  <a:pt x="264" y="463"/>
                </a:lnTo>
                <a:lnTo>
                  <a:pt x="278" y="467"/>
                </a:lnTo>
                <a:lnTo>
                  <a:pt x="289" y="471"/>
                </a:lnTo>
                <a:lnTo>
                  <a:pt x="303" y="474"/>
                </a:lnTo>
                <a:lnTo>
                  <a:pt x="314" y="478"/>
                </a:lnTo>
                <a:lnTo>
                  <a:pt x="328" y="481"/>
                </a:lnTo>
                <a:lnTo>
                  <a:pt x="342" y="481"/>
                </a:lnTo>
                <a:lnTo>
                  <a:pt x="353" y="485"/>
                </a:lnTo>
                <a:lnTo>
                  <a:pt x="367" y="488"/>
                </a:lnTo>
                <a:lnTo>
                  <a:pt x="381" y="492"/>
                </a:lnTo>
                <a:lnTo>
                  <a:pt x="396" y="496"/>
                </a:lnTo>
                <a:lnTo>
                  <a:pt x="410" y="499"/>
                </a:lnTo>
                <a:lnTo>
                  <a:pt x="424" y="499"/>
                </a:lnTo>
                <a:lnTo>
                  <a:pt x="438" y="503"/>
                </a:lnTo>
                <a:lnTo>
                  <a:pt x="438" y="503"/>
                </a:lnTo>
                <a:lnTo>
                  <a:pt x="456" y="506"/>
                </a:lnTo>
                <a:lnTo>
                  <a:pt x="471" y="510"/>
                </a:lnTo>
                <a:lnTo>
                  <a:pt x="485" y="510"/>
                </a:lnTo>
                <a:lnTo>
                  <a:pt x="499" y="513"/>
                </a:lnTo>
                <a:lnTo>
                  <a:pt x="517" y="517"/>
                </a:lnTo>
                <a:lnTo>
                  <a:pt x="531" y="517"/>
                </a:lnTo>
                <a:lnTo>
                  <a:pt x="549" y="521"/>
                </a:lnTo>
                <a:lnTo>
                  <a:pt x="563" y="524"/>
                </a:lnTo>
                <a:lnTo>
                  <a:pt x="581" y="524"/>
                </a:lnTo>
                <a:lnTo>
                  <a:pt x="596" y="528"/>
                </a:lnTo>
                <a:lnTo>
                  <a:pt x="613" y="528"/>
                </a:lnTo>
                <a:lnTo>
                  <a:pt x="628" y="531"/>
                </a:lnTo>
                <a:lnTo>
                  <a:pt x="645" y="531"/>
                </a:lnTo>
                <a:lnTo>
                  <a:pt x="663" y="535"/>
                </a:lnTo>
                <a:lnTo>
                  <a:pt x="681" y="535"/>
                </a:lnTo>
                <a:lnTo>
                  <a:pt x="695" y="538"/>
                </a:lnTo>
                <a:lnTo>
                  <a:pt x="713" y="538"/>
                </a:lnTo>
                <a:lnTo>
                  <a:pt x="731" y="538"/>
                </a:lnTo>
                <a:lnTo>
                  <a:pt x="749" y="542"/>
                </a:lnTo>
                <a:lnTo>
                  <a:pt x="767" y="542"/>
                </a:lnTo>
                <a:lnTo>
                  <a:pt x="785" y="545"/>
                </a:lnTo>
                <a:lnTo>
                  <a:pt x="802" y="545"/>
                </a:lnTo>
                <a:lnTo>
                  <a:pt x="817" y="545"/>
                </a:lnTo>
                <a:lnTo>
                  <a:pt x="835" y="545"/>
                </a:lnTo>
                <a:lnTo>
                  <a:pt x="852" y="549"/>
                </a:lnTo>
                <a:lnTo>
                  <a:pt x="870" y="549"/>
                </a:lnTo>
                <a:lnTo>
                  <a:pt x="888" y="549"/>
                </a:lnTo>
                <a:lnTo>
                  <a:pt x="906" y="549"/>
                </a:lnTo>
                <a:lnTo>
                  <a:pt x="924" y="549"/>
                </a:lnTo>
                <a:lnTo>
                  <a:pt x="942" y="549"/>
                </a:lnTo>
                <a:lnTo>
                  <a:pt x="963" y="553"/>
                </a:lnTo>
                <a:lnTo>
                  <a:pt x="981" y="553"/>
                </a:lnTo>
                <a:lnTo>
                  <a:pt x="999" y="553"/>
                </a:lnTo>
                <a:lnTo>
                  <a:pt x="1017" y="553"/>
                </a:lnTo>
                <a:lnTo>
                  <a:pt x="1034" y="553"/>
                </a:lnTo>
                <a:lnTo>
                  <a:pt x="1052" y="553"/>
                </a:lnTo>
                <a:lnTo>
                  <a:pt x="1070" y="553"/>
                </a:lnTo>
                <a:lnTo>
                  <a:pt x="1088" y="553"/>
                </a:lnTo>
                <a:lnTo>
                  <a:pt x="1106" y="553"/>
                </a:lnTo>
                <a:lnTo>
                  <a:pt x="1124" y="549"/>
                </a:lnTo>
                <a:lnTo>
                  <a:pt x="1142" y="549"/>
                </a:lnTo>
                <a:lnTo>
                  <a:pt x="1159" y="549"/>
                </a:lnTo>
                <a:lnTo>
                  <a:pt x="1177" y="549"/>
                </a:lnTo>
                <a:lnTo>
                  <a:pt x="1195" y="549"/>
                </a:lnTo>
                <a:lnTo>
                  <a:pt x="1213" y="549"/>
                </a:lnTo>
                <a:lnTo>
                  <a:pt x="1231" y="545"/>
                </a:lnTo>
                <a:lnTo>
                  <a:pt x="1249" y="545"/>
                </a:lnTo>
                <a:lnTo>
                  <a:pt x="1266" y="545"/>
                </a:lnTo>
                <a:lnTo>
                  <a:pt x="1284" y="545"/>
                </a:lnTo>
                <a:lnTo>
                  <a:pt x="1302" y="542"/>
                </a:lnTo>
                <a:lnTo>
                  <a:pt x="1320" y="542"/>
                </a:lnTo>
                <a:lnTo>
                  <a:pt x="1338" y="538"/>
                </a:lnTo>
                <a:lnTo>
                  <a:pt x="1352" y="538"/>
                </a:lnTo>
                <a:lnTo>
                  <a:pt x="1370" y="538"/>
                </a:lnTo>
                <a:lnTo>
                  <a:pt x="1388" y="535"/>
                </a:lnTo>
                <a:lnTo>
                  <a:pt x="1388" y="249"/>
                </a:lnTo>
                <a:close/>
              </a:path>
            </a:pathLst>
          </a:custGeom>
          <a:solidFill>
            <a:srgbClr val="4F09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Book Antiqua" pitchFamily="18" charset="0"/>
            </a:endParaRPr>
          </a:p>
        </p:txBody>
      </p:sp>
      <p:sp>
        <p:nvSpPr>
          <p:cNvPr id="40" name="Freeform 21"/>
          <p:cNvSpPr>
            <a:spLocks/>
          </p:cNvSpPr>
          <p:nvPr/>
        </p:nvSpPr>
        <p:spPr bwMode="auto">
          <a:xfrm>
            <a:off x="2524125" y="4613275"/>
            <a:ext cx="2384425" cy="849313"/>
          </a:xfrm>
          <a:custGeom>
            <a:avLst/>
            <a:gdLst/>
            <a:ahLst/>
            <a:cxnLst>
              <a:cxn ang="0">
                <a:pos x="1338" y="521"/>
              </a:cxn>
              <a:cxn ang="0">
                <a:pos x="1266" y="528"/>
              </a:cxn>
              <a:cxn ang="0">
                <a:pos x="1195" y="532"/>
              </a:cxn>
              <a:cxn ang="0">
                <a:pos x="1124" y="532"/>
              </a:cxn>
              <a:cxn ang="0">
                <a:pos x="1052" y="535"/>
              </a:cxn>
              <a:cxn ang="0">
                <a:pos x="981" y="535"/>
              </a:cxn>
              <a:cxn ang="0">
                <a:pos x="906" y="532"/>
              </a:cxn>
              <a:cxn ang="0">
                <a:pos x="835" y="528"/>
              </a:cxn>
              <a:cxn ang="0">
                <a:pos x="767" y="525"/>
              </a:cxn>
              <a:cxn ang="0">
                <a:pos x="695" y="521"/>
              </a:cxn>
              <a:cxn ang="0">
                <a:pos x="628" y="514"/>
              </a:cxn>
              <a:cxn ang="0">
                <a:pos x="563" y="507"/>
              </a:cxn>
              <a:cxn ang="0">
                <a:pos x="499" y="496"/>
              </a:cxn>
              <a:cxn ang="0">
                <a:pos x="438" y="485"/>
              </a:cxn>
              <a:cxn ang="0">
                <a:pos x="381" y="475"/>
              </a:cxn>
              <a:cxn ang="0">
                <a:pos x="328" y="464"/>
              </a:cxn>
              <a:cxn ang="0">
                <a:pos x="278" y="450"/>
              </a:cxn>
              <a:cxn ang="0">
                <a:pos x="228" y="435"/>
              </a:cxn>
              <a:cxn ang="0">
                <a:pos x="185" y="421"/>
              </a:cxn>
              <a:cxn ang="0">
                <a:pos x="146" y="403"/>
              </a:cxn>
              <a:cxn ang="0">
                <a:pos x="110" y="389"/>
              </a:cxn>
              <a:cxn ang="0">
                <a:pos x="82" y="371"/>
              </a:cxn>
              <a:cxn ang="0">
                <a:pos x="57" y="353"/>
              </a:cxn>
              <a:cxn ang="0">
                <a:pos x="35" y="336"/>
              </a:cxn>
              <a:cxn ang="0">
                <a:pos x="17" y="318"/>
              </a:cxn>
              <a:cxn ang="0">
                <a:pos x="7" y="300"/>
              </a:cxn>
              <a:cxn ang="0">
                <a:pos x="0" y="282"/>
              </a:cxn>
              <a:cxn ang="0">
                <a:pos x="0" y="261"/>
              </a:cxn>
              <a:cxn ang="0">
                <a:pos x="0" y="250"/>
              </a:cxn>
              <a:cxn ang="0">
                <a:pos x="10" y="228"/>
              </a:cxn>
              <a:cxn ang="0">
                <a:pos x="21" y="211"/>
              </a:cxn>
              <a:cxn ang="0">
                <a:pos x="39" y="193"/>
              </a:cxn>
              <a:cxn ang="0">
                <a:pos x="60" y="175"/>
              </a:cxn>
              <a:cxn ang="0">
                <a:pos x="89" y="157"/>
              </a:cxn>
              <a:cxn ang="0">
                <a:pos x="121" y="143"/>
              </a:cxn>
              <a:cxn ang="0">
                <a:pos x="157" y="125"/>
              </a:cxn>
              <a:cxn ang="0">
                <a:pos x="196" y="111"/>
              </a:cxn>
              <a:cxn ang="0">
                <a:pos x="242" y="97"/>
              </a:cxn>
              <a:cxn ang="0">
                <a:pos x="289" y="82"/>
              </a:cxn>
              <a:cxn ang="0">
                <a:pos x="342" y="68"/>
              </a:cxn>
              <a:cxn ang="0">
                <a:pos x="396" y="57"/>
              </a:cxn>
              <a:cxn ang="0">
                <a:pos x="456" y="47"/>
              </a:cxn>
              <a:cxn ang="0">
                <a:pos x="517" y="36"/>
              </a:cxn>
              <a:cxn ang="0">
                <a:pos x="581" y="25"/>
              </a:cxn>
              <a:cxn ang="0">
                <a:pos x="645" y="18"/>
              </a:cxn>
              <a:cxn ang="0">
                <a:pos x="713" y="11"/>
              </a:cxn>
              <a:cxn ang="0">
                <a:pos x="785" y="7"/>
              </a:cxn>
              <a:cxn ang="0">
                <a:pos x="852" y="4"/>
              </a:cxn>
              <a:cxn ang="0">
                <a:pos x="924" y="0"/>
              </a:cxn>
              <a:cxn ang="0">
                <a:pos x="999" y="0"/>
              </a:cxn>
              <a:cxn ang="0">
                <a:pos x="1070" y="0"/>
              </a:cxn>
              <a:cxn ang="0">
                <a:pos x="1142" y="0"/>
              </a:cxn>
              <a:cxn ang="0">
                <a:pos x="1213" y="4"/>
              </a:cxn>
              <a:cxn ang="0">
                <a:pos x="1284" y="7"/>
              </a:cxn>
              <a:cxn ang="0">
                <a:pos x="1352" y="11"/>
              </a:cxn>
              <a:cxn ang="0">
                <a:pos x="1420" y="18"/>
              </a:cxn>
              <a:cxn ang="0">
                <a:pos x="1488" y="25"/>
              </a:cxn>
            </a:cxnLst>
            <a:rect l="0" t="0" r="r" b="b"/>
            <a:pathLst>
              <a:path w="1502" h="535">
                <a:moveTo>
                  <a:pt x="1388" y="517"/>
                </a:moveTo>
                <a:lnTo>
                  <a:pt x="1370" y="521"/>
                </a:lnTo>
                <a:lnTo>
                  <a:pt x="1352" y="521"/>
                </a:lnTo>
                <a:lnTo>
                  <a:pt x="1338" y="521"/>
                </a:lnTo>
                <a:lnTo>
                  <a:pt x="1320" y="525"/>
                </a:lnTo>
                <a:lnTo>
                  <a:pt x="1302" y="525"/>
                </a:lnTo>
                <a:lnTo>
                  <a:pt x="1284" y="528"/>
                </a:lnTo>
                <a:lnTo>
                  <a:pt x="1266" y="528"/>
                </a:lnTo>
                <a:lnTo>
                  <a:pt x="1249" y="528"/>
                </a:lnTo>
                <a:lnTo>
                  <a:pt x="1231" y="528"/>
                </a:lnTo>
                <a:lnTo>
                  <a:pt x="1213" y="532"/>
                </a:lnTo>
                <a:lnTo>
                  <a:pt x="1195" y="532"/>
                </a:lnTo>
                <a:lnTo>
                  <a:pt x="1177" y="532"/>
                </a:lnTo>
                <a:lnTo>
                  <a:pt x="1159" y="532"/>
                </a:lnTo>
                <a:lnTo>
                  <a:pt x="1142" y="532"/>
                </a:lnTo>
                <a:lnTo>
                  <a:pt x="1124" y="532"/>
                </a:lnTo>
                <a:lnTo>
                  <a:pt x="1106" y="535"/>
                </a:lnTo>
                <a:lnTo>
                  <a:pt x="1088" y="535"/>
                </a:lnTo>
                <a:lnTo>
                  <a:pt x="1070" y="535"/>
                </a:lnTo>
                <a:lnTo>
                  <a:pt x="1052" y="535"/>
                </a:lnTo>
                <a:lnTo>
                  <a:pt x="1034" y="535"/>
                </a:lnTo>
                <a:lnTo>
                  <a:pt x="1017" y="535"/>
                </a:lnTo>
                <a:lnTo>
                  <a:pt x="999" y="535"/>
                </a:lnTo>
                <a:lnTo>
                  <a:pt x="981" y="535"/>
                </a:lnTo>
                <a:lnTo>
                  <a:pt x="963" y="535"/>
                </a:lnTo>
                <a:lnTo>
                  <a:pt x="942" y="532"/>
                </a:lnTo>
                <a:lnTo>
                  <a:pt x="924" y="532"/>
                </a:lnTo>
                <a:lnTo>
                  <a:pt x="906" y="532"/>
                </a:lnTo>
                <a:lnTo>
                  <a:pt x="888" y="532"/>
                </a:lnTo>
                <a:lnTo>
                  <a:pt x="870" y="532"/>
                </a:lnTo>
                <a:lnTo>
                  <a:pt x="852" y="532"/>
                </a:lnTo>
                <a:lnTo>
                  <a:pt x="835" y="528"/>
                </a:lnTo>
                <a:lnTo>
                  <a:pt x="817" y="528"/>
                </a:lnTo>
                <a:lnTo>
                  <a:pt x="802" y="528"/>
                </a:lnTo>
                <a:lnTo>
                  <a:pt x="785" y="528"/>
                </a:lnTo>
                <a:lnTo>
                  <a:pt x="767" y="525"/>
                </a:lnTo>
                <a:lnTo>
                  <a:pt x="749" y="525"/>
                </a:lnTo>
                <a:lnTo>
                  <a:pt x="731" y="521"/>
                </a:lnTo>
                <a:lnTo>
                  <a:pt x="713" y="521"/>
                </a:lnTo>
                <a:lnTo>
                  <a:pt x="695" y="521"/>
                </a:lnTo>
                <a:lnTo>
                  <a:pt x="681" y="517"/>
                </a:lnTo>
                <a:lnTo>
                  <a:pt x="663" y="517"/>
                </a:lnTo>
                <a:lnTo>
                  <a:pt x="645" y="514"/>
                </a:lnTo>
                <a:lnTo>
                  <a:pt x="628" y="514"/>
                </a:lnTo>
                <a:lnTo>
                  <a:pt x="613" y="510"/>
                </a:lnTo>
                <a:lnTo>
                  <a:pt x="596" y="510"/>
                </a:lnTo>
                <a:lnTo>
                  <a:pt x="581" y="507"/>
                </a:lnTo>
                <a:lnTo>
                  <a:pt x="563" y="507"/>
                </a:lnTo>
                <a:lnTo>
                  <a:pt x="549" y="503"/>
                </a:lnTo>
                <a:lnTo>
                  <a:pt x="531" y="500"/>
                </a:lnTo>
                <a:lnTo>
                  <a:pt x="517" y="500"/>
                </a:lnTo>
                <a:lnTo>
                  <a:pt x="499" y="496"/>
                </a:lnTo>
                <a:lnTo>
                  <a:pt x="485" y="492"/>
                </a:lnTo>
                <a:lnTo>
                  <a:pt x="471" y="492"/>
                </a:lnTo>
                <a:lnTo>
                  <a:pt x="456" y="489"/>
                </a:lnTo>
                <a:lnTo>
                  <a:pt x="438" y="485"/>
                </a:lnTo>
                <a:lnTo>
                  <a:pt x="424" y="482"/>
                </a:lnTo>
                <a:lnTo>
                  <a:pt x="410" y="482"/>
                </a:lnTo>
                <a:lnTo>
                  <a:pt x="396" y="478"/>
                </a:lnTo>
                <a:lnTo>
                  <a:pt x="381" y="475"/>
                </a:lnTo>
                <a:lnTo>
                  <a:pt x="367" y="471"/>
                </a:lnTo>
                <a:lnTo>
                  <a:pt x="353" y="467"/>
                </a:lnTo>
                <a:lnTo>
                  <a:pt x="342" y="464"/>
                </a:lnTo>
                <a:lnTo>
                  <a:pt x="328" y="464"/>
                </a:lnTo>
                <a:lnTo>
                  <a:pt x="314" y="460"/>
                </a:lnTo>
                <a:lnTo>
                  <a:pt x="303" y="457"/>
                </a:lnTo>
                <a:lnTo>
                  <a:pt x="289" y="453"/>
                </a:lnTo>
                <a:lnTo>
                  <a:pt x="278" y="450"/>
                </a:lnTo>
                <a:lnTo>
                  <a:pt x="264" y="446"/>
                </a:lnTo>
                <a:lnTo>
                  <a:pt x="253" y="443"/>
                </a:lnTo>
                <a:lnTo>
                  <a:pt x="242" y="439"/>
                </a:lnTo>
                <a:lnTo>
                  <a:pt x="228" y="435"/>
                </a:lnTo>
                <a:lnTo>
                  <a:pt x="217" y="432"/>
                </a:lnTo>
                <a:lnTo>
                  <a:pt x="207" y="428"/>
                </a:lnTo>
                <a:lnTo>
                  <a:pt x="196" y="425"/>
                </a:lnTo>
                <a:lnTo>
                  <a:pt x="185" y="421"/>
                </a:lnTo>
                <a:lnTo>
                  <a:pt x="174" y="418"/>
                </a:lnTo>
                <a:lnTo>
                  <a:pt x="167" y="414"/>
                </a:lnTo>
                <a:lnTo>
                  <a:pt x="157" y="407"/>
                </a:lnTo>
                <a:lnTo>
                  <a:pt x="146" y="403"/>
                </a:lnTo>
                <a:lnTo>
                  <a:pt x="139" y="400"/>
                </a:lnTo>
                <a:lnTo>
                  <a:pt x="128" y="396"/>
                </a:lnTo>
                <a:lnTo>
                  <a:pt x="121" y="393"/>
                </a:lnTo>
                <a:lnTo>
                  <a:pt x="110" y="389"/>
                </a:lnTo>
                <a:lnTo>
                  <a:pt x="103" y="385"/>
                </a:lnTo>
                <a:lnTo>
                  <a:pt x="96" y="378"/>
                </a:lnTo>
                <a:lnTo>
                  <a:pt x="89" y="375"/>
                </a:lnTo>
                <a:lnTo>
                  <a:pt x="82" y="371"/>
                </a:lnTo>
                <a:lnTo>
                  <a:pt x="74" y="368"/>
                </a:lnTo>
                <a:lnTo>
                  <a:pt x="67" y="364"/>
                </a:lnTo>
                <a:lnTo>
                  <a:pt x="60" y="357"/>
                </a:lnTo>
                <a:lnTo>
                  <a:pt x="57" y="353"/>
                </a:lnTo>
                <a:lnTo>
                  <a:pt x="50" y="350"/>
                </a:lnTo>
                <a:lnTo>
                  <a:pt x="42" y="346"/>
                </a:lnTo>
                <a:lnTo>
                  <a:pt x="39" y="339"/>
                </a:lnTo>
                <a:lnTo>
                  <a:pt x="35" y="336"/>
                </a:lnTo>
                <a:lnTo>
                  <a:pt x="28" y="332"/>
                </a:lnTo>
                <a:lnTo>
                  <a:pt x="25" y="328"/>
                </a:lnTo>
                <a:lnTo>
                  <a:pt x="21" y="321"/>
                </a:lnTo>
                <a:lnTo>
                  <a:pt x="17" y="318"/>
                </a:lnTo>
                <a:lnTo>
                  <a:pt x="14" y="314"/>
                </a:lnTo>
                <a:lnTo>
                  <a:pt x="10" y="307"/>
                </a:lnTo>
                <a:lnTo>
                  <a:pt x="10" y="303"/>
                </a:lnTo>
                <a:lnTo>
                  <a:pt x="7" y="300"/>
                </a:lnTo>
                <a:lnTo>
                  <a:pt x="3" y="296"/>
                </a:lnTo>
                <a:lnTo>
                  <a:pt x="3" y="289"/>
                </a:lnTo>
                <a:lnTo>
                  <a:pt x="0" y="286"/>
                </a:lnTo>
                <a:lnTo>
                  <a:pt x="0" y="282"/>
                </a:lnTo>
                <a:lnTo>
                  <a:pt x="0" y="275"/>
                </a:lnTo>
                <a:lnTo>
                  <a:pt x="0" y="271"/>
                </a:lnTo>
                <a:lnTo>
                  <a:pt x="0" y="268"/>
                </a:lnTo>
                <a:lnTo>
                  <a:pt x="0" y="261"/>
                </a:lnTo>
                <a:lnTo>
                  <a:pt x="0" y="257"/>
                </a:lnTo>
                <a:lnTo>
                  <a:pt x="0" y="253"/>
                </a:lnTo>
                <a:lnTo>
                  <a:pt x="0" y="250"/>
                </a:lnTo>
                <a:lnTo>
                  <a:pt x="0" y="250"/>
                </a:lnTo>
                <a:lnTo>
                  <a:pt x="3" y="243"/>
                </a:lnTo>
                <a:lnTo>
                  <a:pt x="3" y="239"/>
                </a:lnTo>
                <a:lnTo>
                  <a:pt x="7" y="236"/>
                </a:lnTo>
                <a:lnTo>
                  <a:pt x="10" y="228"/>
                </a:lnTo>
                <a:lnTo>
                  <a:pt x="10" y="225"/>
                </a:lnTo>
                <a:lnTo>
                  <a:pt x="14" y="221"/>
                </a:lnTo>
                <a:lnTo>
                  <a:pt x="17" y="214"/>
                </a:lnTo>
                <a:lnTo>
                  <a:pt x="21" y="211"/>
                </a:lnTo>
                <a:lnTo>
                  <a:pt x="25" y="207"/>
                </a:lnTo>
                <a:lnTo>
                  <a:pt x="28" y="204"/>
                </a:lnTo>
                <a:lnTo>
                  <a:pt x="35" y="196"/>
                </a:lnTo>
                <a:lnTo>
                  <a:pt x="39" y="193"/>
                </a:lnTo>
                <a:lnTo>
                  <a:pt x="42" y="189"/>
                </a:lnTo>
                <a:lnTo>
                  <a:pt x="50" y="186"/>
                </a:lnTo>
                <a:lnTo>
                  <a:pt x="57" y="179"/>
                </a:lnTo>
                <a:lnTo>
                  <a:pt x="60" y="175"/>
                </a:lnTo>
                <a:lnTo>
                  <a:pt x="67" y="171"/>
                </a:lnTo>
                <a:lnTo>
                  <a:pt x="74" y="168"/>
                </a:lnTo>
                <a:lnTo>
                  <a:pt x="82" y="161"/>
                </a:lnTo>
                <a:lnTo>
                  <a:pt x="89" y="157"/>
                </a:lnTo>
                <a:lnTo>
                  <a:pt x="96" y="154"/>
                </a:lnTo>
                <a:lnTo>
                  <a:pt x="103" y="150"/>
                </a:lnTo>
                <a:lnTo>
                  <a:pt x="110" y="146"/>
                </a:lnTo>
                <a:lnTo>
                  <a:pt x="121" y="143"/>
                </a:lnTo>
                <a:lnTo>
                  <a:pt x="128" y="136"/>
                </a:lnTo>
                <a:lnTo>
                  <a:pt x="139" y="132"/>
                </a:lnTo>
                <a:lnTo>
                  <a:pt x="146" y="129"/>
                </a:lnTo>
                <a:lnTo>
                  <a:pt x="157" y="125"/>
                </a:lnTo>
                <a:lnTo>
                  <a:pt x="167" y="121"/>
                </a:lnTo>
                <a:lnTo>
                  <a:pt x="174" y="118"/>
                </a:lnTo>
                <a:lnTo>
                  <a:pt x="185" y="114"/>
                </a:lnTo>
                <a:lnTo>
                  <a:pt x="196" y="111"/>
                </a:lnTo>
                <a:lnTo>
                  <a:pt x="207" y="107"/>
                </a:lnTo>
                <a:lnTo>
                  <a:pt x="217" y="104"/>
                </a:lnTo>
                <a:lnTo>
                  <a:pt x="228" y="100"/>
                </a:lnTo>
                <a:lnTo>
                  <a:pt x="242" y="97"/>
                </a:lnTo>
                <a:lnTo>
                  <a:pt x="253" y="93"/>
                </a:lnTo>
                <a:lnTo>
                  <a:pt x="264" y="89"/>
                </a:lnTo>
                <a:lnTo>
                  <a:pt x="278" y="86"/>
                </a:lnTo>
                <a:lnTo>
                  <a:pt x="289" y="82"/>
                </a:lnTo>
                <a:lnTo>
                  <a:pt x="303" y="79"/>
                </a:lnTo>
                <a:lnTo>
                  <a:pt x="314" y="75"/>
                </a:lnTo>
                <a:lnTo>
                  <a:pt x="328" y="72"/>
                </a:lnTo>
                <a:lnTo>
                  <a:pt x="342" y="68"/>
                </a:lnTo>
                <a:lnTo>
                  <a:pt x="353" y="64"/>
                </a:lnTo>
                <a:lnTo>
                  <a:pt x="367" y="61"/>
                </a:lnTo>
                <a:lnTo>
                  <a:pt x="381" y="57"/>
                </a:lnTo>
                <a:lnTo>
                  <a:pt x="396" y="57"/>
                </a:lnTo>
                <a:lnTo>
                  <a:pt x="410" y="54"/>
                </a:lnTo>
                <a:lnTo>
                  <a:pt x="424" y="50"/>
                </a:lnTo>
                <a:lnTo>
                  <a:pt x="438" y="47"/>
                </a:lnTo>
                <a:lnTo>
                  <a:pt x="456" y="47"/>
                </a:lnTo>
                <a:lnTo>
                  <a:pt x="471" y="43"/>
                </a:lnTo>
                <a:lnTo>
                  <a:pt x="485" y="39"/>
                </a:lnTo>
                <a:lnTo>
                  <a:pt x="499" y="36"/>
                </a:lnTo>
                <a:lnTo>
                  <a:pt x="517" y="36"/>
                </a:lnTo>
                <a:lnTo>
                  <a:pt x="531" y="32"/>
                </a:lnTo>
                <a:lnTo>
                  <a:pt x="549" y="32"/>
                </a:lnTo>
                <a:lnTo>
                  <a:pt x="563" y="29"/>
                </a:lnTo>
                <a:lnTo>
                  <a:pt x="581" y="25"/>
                </a:lnTo>
                <a:lnTo>
                  <a:pt x="596" y="25"/>
                </a:lnTo>
                <a:lnTo>
                  <a:pt x="613" y="22"/>
                </a:lnTo>
                <a:lnTo>
                  <a:pt x="628" y="22"/>
                </a:lnTo>
                <a:lnTo>
                  <a:pt x="645" y="18"/>
                </a:lnTo>
                <a:lnTo>
                  <a:pt x="663" y="18"/>
                </a:lnTo>
                <a:lnTo>
                  <a:pt x="681" y="14"/>
                </a:lnTo>
                <a:lnTo>
                  <a:pt x="695" y="14"/>
                </a:lnTo>
                <a:lnTo>
                  <a:pt x="713" y="11"/>
                </a:lnTo>
                <a:lnTo>
                  <a:pt x="731" y="11"/>
                </a:lnTo>
                <a:lnTo>
                  <a:pt x="749" y="11"/>
                </a:lnTo>
                <a:lnTo>
                  <a:pt x="767" y="7"/>
                </a:lnTo>
                <a:lnTo>
                  <a:pt x="785" y="7"/>
                </a:lnTo>
                <a:lnTo>
                  <a:pt x="802" y="7"/>
                </a:lnTo>
                <a:lnTo>
                  <a:pt x="817" y="4"/>
                </a:lnTo>
                <a:lnTo>
                  <a:pt x="835" y="4"/>
                </a:lnTo>
                <a:lnTo>
                  <a:pt x="852" y="4"/>
                </a:lnTo>
                <a:lnTo>
                  <a:pt x="870" y="4"/>
                </a:lnTo>
                <a:lnTo>
                  <a:pt x="888" y="0"/>
                </a:lnTo>
                <a:lnTo>
                  <a:pt x="906" y="0"/>
                </a:lnTo>
                <a:lnTo>
                  <a:pt x="924" y="0"/>
                </a:lnTo>
                <a:lnTo>
                  <a:pt x="942" y="0"/>
                </a:lnTo>
                <a:lnTo>
                  <a:pt x="963" y="0"/>
                </a:lnTo>
                <a:lnTo>
                  <a:pt x="981" y="0"/>
                </a:lnTo>
                <a:lnTo>
                  <a:pt x="999" y="0"/>
                </a:lnTo>
                <a:lnTo>
                  <a:pt x="1017" y="0"/>
                </a:lnTo>
                <a:lnTo>
                  <a:pt x="1034" y="0"/>
                </a:lnTo>
                <a:lnTo>
                  <a:pt x="1052" y="0"/>
                </a:lnTo>
                <a:lnTo>
                  <a:pt x="1070" y="0"/>
                </a:lnTo>
                <a:lnTo>
                  <a:pt x="1088" y="0"/>
                </a:lnTo>
                <a:lnTo>
                  <a:pt x="1106" y="0"/>
                </a:lnTo>
                <a:lnTo>
                  <a:pt x="1124" y="0"/>
                </a:lnTo>
                <a:lnTo>
                  <a:pt x="1142" y="0"/>
                </a:lnTo>
                <a:lnTo>
                  <a:pt x="1159" y="0"/>
                </a:lnTo>
                <a:lnTo>
                  <a:pt x="1177" y="0"/>
                </a:lnTo>
                <a:lnTo>
                  <a:pt x="1195" y="4"/>
                </a:lnTo>
                <a:lnTo>
                  <a:pt x="1213" y="4"/>
                </a:lnTo>
                <a:lnTo>
                  <a:pt x="1231" y="4"/>
                </a:lnTo>
                <a:lnTo>
                  <a:pt x="1249" y="4"/>
                </a:lnTo>
                <a:lnTo>
                  <a:pt x="1266" y="7"/>
                </a:lnTo>
                <a:lnTo>
                  <a:pt x="1284" y="7"/>
                </a:lnTo>
                <a:lnTo>
                  <a:pt x="1302" y="7"/>
                </a:lnTo>
                <a:lnTo>
                  <a:pt x="1320" y="11"/>
                </a:lnTo>
                <a:lnTo>
                  <a:pt x="1338" y="11"/>
                </a:lnTo>
                <a:lnTo>
                  <a:pt x="1352" y="11"/>
                </a:lnTo>
                <a:lnTo>
                  <a:pt x="1370" y="14"/>
                </a:lnTo>
                <a:lnTo>
                  <a:pt x="1388" y="14"/>
                </a:lnTo>
                <a:lnTo>
                  <a:pt x="1406" y="18"/>
                </a:lnTo>
                <a:lnTo>
                  <a:pt x="1420" y="18"/>
                </a:lnTo>
                <a:lnTo>
                  <a:pt x="1438" y="22"/>
                </a:lnTo>
                <a:lnTo>
                  <a:pt x="1456" y="22"/>
                </a:lnTo>
                <a:lnTo>
                  <a:pt x="1470" y="25"/>
                </a:lnTo>
                <a:lnTo>
                  <a:pt x="1488" y="25"/>
                </a:lnTo>
                <a:lnTo>
                  <a:pt x="1502" y="29"/>
                </a:lnTo>
                <a:lnTo>
                  <a:pt x="1034" y="268"/>
                </a:lnTo>
                <a:lnTo>
                  <a:pt x="1388" y="517"/>
                </a:lnTo>
                <a:close/>
              </a:path>
            </a:pathLst>
          </a:custGeom>
          <a:solidFill>
            <a:srgbClr val="4F09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Book Antiqua" pitchFamily="18" charset="0"/>
            </a:endParaRP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5168900" y="4816475"/>
            <a:ext cx="914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t">
              <a:spcBef>
                <a:spcPct val="50000"/>
              </a:spcBef>
            </a:pPr>
            <a:r>
              <a:rPr lang="en-GB" sz="1800" b="1">
                <a:solidFill>
                  <a:schemeClr val="tx1"/>
                </a:solidFill>
                <a:latin typeface="Book Antiqua" pitchFamily="18" charset="0"/>
              </a:rPr>
              <a:t>37%</a:t>
            </a:r>
          </a:p>
        </p:txBody>
      </p:sp>
      <p:graphicFrame>
        <p:nvGraphicFramePr>
          <p:cNvPr id="42" name="Object 24"/>
          <p:cNvGraphicFramePr>
            <a:graphicFrameLocks noChangeAspect="1"/>
          </p:cNvGraphicFramePr>
          <p:nvPr>
            <p:ph idx="1"/>
          </p:nvPr>
        </p:nvGraphicFramePr>
        <p:xfrm>
          <a:off x="914400" y="1685925"/>
          <a:ext cx="2860675" cy="2200275"/>
        </p:xfrm>
        <a:graphic>
          <a:graphicData uri="http://schemas.openxmlformats.org/presentationml/2006/ole">
            <p:oleObj spid="_x0000_s31746" name="Chart" r:id="rId4" imgW="3705149" imgH="2533802" progId="MSGraph.Chart.8">
              <p:embed followColorScheme="full"/>
            </p:oleObj>
          </a:graphicData>
        </a:graphic>
      </p:graphicFrame>
      <p:sp>
        <p:nvSpPr>
          <p:cNvPr id="43" name="Line 6"/>
          <p:cNvSpPr>
            <a:spLocks noChangeShapeType="1"/>
          </p:cNvSpPr>
          <p:nvPr/>
        </p:nvSpPr>
        <p:spPr bwMode="auto">
          <a:xfrm flipV="1">
            <a:off x="584200" y="2057400"/>
            <a:ext cx="3073400" cy="957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endParaRPr lang="en-GB">
              <a:latin typeface="Book Antiqua" pitchFamily="18" charset="0"/>
            </a:endParaRPr>
          </a:p>
        </p:txBody>
      </p:sp>
      <p:pic>
        <p:nvPicPr>
          <p:cNvPr id="44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6143643"/>
            <a:ext cx="2071702" cy="68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2819400" y="4648200"/>
            <a:ext cx="3352800" cy="1676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b="1" u="sng" dirty="0">
                <a:solidFill>
                  <a:schemeClr val="tx1"/>
                </a:solidFill>
                <a:latin typeface="Book Antiqua" pitchFamily="18" charset="0"/>
              </a:rPr>
              <a:t>Engagement Credentials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200" b="1" u="sng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sz="1050" dirty="0">
                <a:solidFill>
                  <a:schemeClr val="tx1"/>
                </a:solidFill>
                <a:latin typeface="Book Antiqua" pitchFamily="18" charset="0"/>
              </a:rPr>
              <a:t>Infosys has executed many large mission critical engagements in payments &amp; cash management areas in leading international banks</a:t>
            </a:r>
            <a:endParaRPr lang="en-GB" sz="1200" dirty="0">
              <a:solidFill>
                <a:schemeClr val="tx1"/>
              </a:solidFill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1200" b="1" u="sng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sz="1050" dirty="0">
                <a:solidFill>
                  <a:schemeClr val="tx1"/>
                </a:solidFill>
                <a:latin typeface="Book Antiqua" pitchFamily="18" charset="0"/>
              </a:rPr>
              <a:t>Benefits delivered  include cost optimisation, streamlined delivery of planned enhancements, superior Application  support for mission critical applications</a:t>
            </a:r>
            <a:endParaRPr lang="en-GB" sz="12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2833255" y="1130300"/>
            <a:ext cx="3251200" cy="1725613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b="1" u="sng" dirty="0">
                <a:solidFill>
                  <a:schemeClr val="tx1"/>
                </a:solidFill>
                <a:latin typeface="Book Antiqua" pitchFamily="18" charset="0"/>
              </a:rPr>
              <a:t>Infosys IP  in Payments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050" dirty="0">
                <a:solidFill>
                  <a:schemeClr val="tx1"/>
                </a:solidFill>
                <a:latin typeface="Book Antiqua" pitchFamily="18" charset="0"/>
              </a:rPr>
              <a:t> Global Payments Solution -  Comprehensive  Payments solution with add-ons for SEPA </a:t>
            </a:r>
            <a:endParaRPr lang="en-GB" sz="1200" b="1" u="sng" dirty="0">
              <a:solidFill>
                <a:schemeClr val="tx1"/>
              </a:solidFill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1050" b="1" dirty="0">
                <a:solidFill>
                  <a:schemeClr val="tx1"/>
                </a:solidFill>
                <a:latin typeface="Book Antiqua" pitchFamily="18" charset="0"/>
              </a:rPr>
              <a:t>P</a:t>
            </a:r>
            <a:r>
              <a:rPr lang="en-GB" sz="1050" dirty="0">
                <a:solidFill>
                  <a:schemeClr val="tx1"/>
                </a:solidFill>
                <a:latin typeface="Book Antiqua" pitchFamily="18" charset="0"/>
              </a:rPr>
              <a:t>rocure-to-Pay &amp; Healthcare Payments Solution- End-to-End Solutions for the SME segment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050" dirty="0">
                <a:solidFill>
                  <a:schemeClr val="tx1"/>
                </a:solidFill>
                <a:latin typeface="Book Antiqua" pitchFamily="18" charset="0"/>
              </a:rPr>
              <a:t> SEPA Assessment Toolkit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 bwMode="auto">
          <a:xfrm>
            <a:off x="381000" y="2870200"/>
            <a:ext cx="3124200" cy="17526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b="1" u="sng" dirty="0">
                <a:solidFill>
                  <a:schemeClr val="tx1"/>
                </a:solidFill>
                <a:latin typeface="Book Antiqua" pitchFamily="18" charset="0"/>
              </a:rPr>
              <a:t>Infosys Product Solution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050" dirty="0">
                <a:solidFill>
                  <a:schemeClr val="tx1"/>
                </a:solidFill>
                <a:latin typeface="Book Antiqua" pitchFamily="18" charset="0"/>
              </a:rPr>
              <a:t> Leading Core-banking solution with a strong Payments capability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050" dirty="0">
                <a:solidFill>
                  <a:schemeClr val="tx1"/>
                </a:solidFill>
                <a:latin typeface="Book Antiqua" pitchFamily="18" charset="0"/>
              </a:rPr>
              <a:t>e-Payment &amp; e-Billing capability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050" dirty="0">
                <a:solidFill>
                  <a:schemeClr val="tx1"/>
                </a:solidFill>
                <a:latin typeface="Book Antiqua" pitchFamily="18" charset="0"/>
              </a:rPr>
              <a:t> Strong Mobile Payment offering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050" dirty="0">
                <a:solidFill>
                  <a:schemeClr val="tx1"/>
                </a:solidFill>
                <a:latin typeface="Book Antiqua" pitchFamily="18" charset="0"/>
              </a:rPr>
              <a:t> Support Collections, Debit Transfers and Multi-level workflow processing capability</a:t>
            </a:r>
          </a:p>
        </p:txBody>
      </p:sp>
      <p:pic>
        <p:nvPicPr>
          <p:cNvPr id="9" name="Picture 8" descr="finacle2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2895600"/>
            <a:ext cx="838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iamond 9"/>
          <p:cNvSpPr/>
          <p:nvPr/>
        </p:nvSpPr>
        <p:spPr>
          <a:xfrm>
            <a:off x="3505200" y="2870200"/>
            <a:ext cx="2209800" cy="1752600"/>
          </a:xfrm>
          <a:prstGeom prst="diamon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00" dirty="0">
                <a:latin typeface="Book Antiqua" pitchFamily="18" charset="0"/>
              </a:rPr>
              <a:t>Infosys Value Proposition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15000" y="2819400"/>
            <a:ext cx="3048000" cy="18288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b="1" u="sng" dirty="0">
                <a:solidFill>
                  <a:schemeClr val="tx1"/>
                </a:solidFill>
                <a:latin typeface="Book Antiqua" pitchFamily="18" charset="0"/>
              </a:rPr>
              <a:t>Payments Consulting</a:t>
            </a:r>
          </a:p>
          <a:p>
            <a:pPr>
              <a:buFont typeface="Arial" charset="0"/>
              <a:buChar char="•"/>
              <a:defRPr/>
            </a:pPr>
            <a:r>
              <a:rPr lang="en-GB" sz="1200" b="1" u="sng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sz="1050" dirty="0">
                <a:solidFill>
                  <a:schemeClr val="tx1"/>
                </a:solidFill>
                <a:latin typeface="Book Antiqua" pitchFamily="18" charset="0"/>
              </a:rPr>
              <a:t>Large pool of Payments Domain experts</a:t>
            </a:r>
          </a:p>
          <a:p>
            <a:pPr>
              <a:buFont typeface="Arial" charset="0"/>
              <a:buChar char="•"/>
              <a:defRPr/>
            </a:pPr>
            <a:r>
              <a:rPr lang="en-GB" sz="1050" dirty="0">
                <a:solidFill>
                  <a:schemeClr val="tx1"/>
                </a:solidFill>
                <a:latin typeface="Book Antiqua" pitchFamily="18" charset="0"/>
              </a:rPr>
              <a:t> Deep expertise in corporate &amp; retail payments </a:t>
            </a:r>
          </a:p>
          <a:p>
            <a:pPr>
              <a:buFont typeface="Arial" charset="0"/>
              <a:buChar char="•"/>
              <a:defRPr/>
            </a:pPr>
            <a:r>
              <a:rPr lang="en-GB" sz="1050" dirty="0">
                <a:solidFill>
                  <a:schemeClr val="tx1"/>
                </a:solidFill>
                <a:latin typeface="Book Antiqua" pitchFamily="18" charset="0"/>
              </a:rPr>
              <a:t>Thought leadership and  participations at International conferences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482600"/>
            <a:ext cx="8145462" cy="609600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latin typeface="Book Antiqua" pitchFamily="18" charset="0"/>
              </a:rPr>
              <a:t>Infosys has rich experience and expertise in the Payments business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6143643"/>
            <a:ext cx="2071702" cy="68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59"/>
          <p:cNvGraphicFramePr>
            <a:graphicFrameLocks noGrp="1"/>
          </p:cNvGraphicFramePr>
          <p:nvPr>
            <p:ph idx="4294967295"/>
          </p:nvPr>
        </p:nvGraphicFramePr>
        <p:xfrm>
          <a:off x="285720" y="928670"/>
          <a:ext cx="8543109" cy="5220725"/>
        </p:xfrm>
        <a:graphic>
          <a:graphicData uri="http://schemas.openxmlformats.org/drawingml/2006/table">
            <a:tbl>
              <a:tblPr/>
              <a:tblGrid>
                <a:gridCol w="1084218"/>
                <a:gridCol w="4441371"/>
                <a:gridCol w="3017520"/>
              </a:tblGrid>
              <a:tr h="299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Client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Engagement Highlights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Key Impact/Benefits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90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Leading Global Investment Bank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Implemented a </a:t>
                      </a:r>
                      <a:r>
                        <a:rPr kumimoji="0" lang="en-US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Global Payments messaging hub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 , and helped the bank consolidate cash management and payments infrastructure globally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Six cents cost saving per transaction for a volume of 600,000,000 transactions per year.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5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Top 10 European bank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sym typeface="Wingdings 2" pitchFamily="18" charset="2"/>
                        </a:rPr>
                        <a:t>Design, development, and implementation of  </a:t>
                      </a:r>
                      <a:r>
                        <a:rPr kumimoji="0" lang="en-GB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sym typeface="Wingdings 2" pitchFamily="18" charset="2"/>
                        </a:rPr>
                        <a:t>Middle-Office for Payments Factory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sym typeface="Wingdings 2" pitchFamily="18" charset="2"/>
                        </a:rPr>
                        <a:t>.  Infosys is working 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sym typeface="Wingdings 2" pitchFamily="18" charset="2"/>
                        </a:rPr>
                        <a:t> parsing, storing, mapping, routing and reporting functionality for over 70 different payment  types.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sym typeface="Wingdings 2" pitchFamily="18" charset="2"/>
                        </a:rPr>
                        <a:t>interfacing with different front end and back-end applications and clearing houses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sym typeface="Wingdings 2" pitchFamily="18" charset="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sym typeface="Wingdings 2" pitchFamily="18" charset="2"/>
                        </a:rPr>
                        <a:t>Business benefits include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sym typeface="Wingdings 2" pitchFamily="18" charset="2"/>
                        </a:rPr>
                        <a:t> Compliance – SEPA,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EPC’s BIC &amp; IBAN validation;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sym typeface="Wingdings 2" pitchFamily="18" charset="2"/>
                        </a:rPr>
                        <a:t>Implementation of product solutions including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direct debit mandates, salary accounts etc;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sym typeface="Wingdings 2" pitchFamily="18" charset="2"/>
                        </a:rPr>
                        <a:t> Infrastructure optimization;  Payment transaction repository and E2E status monitoring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5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+mn-cs"/>
                        </a:rPr>
                        <a:t>Large UK Bank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Involvement in revamping corporate electronic payments and integrating cope payments system for acquired subsidiary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Development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partner with the client and has been involved design and development of an web-based integrated channel for payments and cash management for corporate customers.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Integration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Programme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 including for the Domestic Payment Systems for retail customer.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A monthly revenue of 2m GBP 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generated from the new and improved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services provided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Significant cost reduction 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maintaining common payment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platform.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Leading Canadian Bank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Designed and developed a comprehensive </a:t>
                      </a:r>
                      <a:r>
                        <a:rPr kumimoji="0" lang="en-US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web-based cash management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 suite of applications – spanning ACH, Wire Transfers (Incoming &amp; Outgoing), Check Imaging, Reporting, Account Transfers.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Developed a scalable, multi-lingual, robust cash management web application - Successfully stress tested to support 175 concurrent users. It currently has 10,000 users.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8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Leading US based International Financial Service Provider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Developed </a:t>
                      </a:r>
                      <a:r>
                        <a:rPr kumimoji="0" lang="en-US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an Enterprise Money Movement platform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, a solution that enables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consistent,standardized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 MM processing capability across the client organization, spanning multiple Lines of Business (Travel Services, Cards etc).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Estimated total CBA is projected to be over $169mm 5 yr NPV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Additional revenue from enhanced float optimization by moving money faster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Reduction in Credit and Fraud losses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Reduction in operational &amp; development costs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369888"/>
            <a:ext cx="8145462" cy="609600"/>
          </a:xfrm>
        </p:spPr>
        <p:txBody>
          <a:bodyPr>
            <a:noAutofit/>
          </a:bodyPr>
          <a:lstStyle/>
          <a:p>
            <a:pPr algn="l"/>
            <a:r>
              <a:rPr lang="en-US" sz="2000" smtClean="0">
                <a:latin typeface="Book Antiqua" pitchFamily="18" charset="0"/>
              </a:rPr>
              <a:t>Illustrative list of Infosys engagements Payments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6143643"/>
            <a:ext cx="2071702" cy="68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500063"/>
            <a:ext cx="8755063" cy="457200"/>
          </a:xfrm>
        </p:spPr>
        <p:txBody>
          <a:bodyPr>
            <a:noAutofit/>
          </a:bodyPr>
          <a:lstStyle/>
          <a:p>
            <a:pPr algn="l"/>
            <a:r>
              <a:rPr lang="en-US" sz="2400" smtClean="0">
                <a:latin typeface="Book Antiqua" pitchFamily="18" charset="0"/>
              </a:rPr>
              <a:t>Table of Contents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6143643"/>
            <a:ext cx="2071702" cy="68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58838" y="1704965"/>
            <a:ext cx="7827962" cy="866779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Book Antiqua" pitchFamily="18" charset="0"/>
            </a:endParaRPr>
          </a:p>
        </p:txBody>
      </p:sp>
      <p:sp>
        <p:nvSpPr>
          <p:cNvPr id="7" name="Title 5"/>
          <p:cNvSpPr>
            <a:spLocks/>
          </p:cNvSpPr>
          <p:nvPr/>
        </p:nvSpPr>
        <p:spPr bwMode="auto">
          <a:xfrm>
            <a:off x="533400" y="1143000"/>
            <a:ext cx="77882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1800" dirty="0">
                <a:latin typeface="Book Antiqua" pitchFamily="18" charset="0"/>
                <a:cs typeface="Arial" charset="0"/>
              </a:rPr>
              <a:t>  </a:t>
            </a:r>
            <a:r>
              <a:rPr lang="en-US" sz="1800" dirty="0" smtClean="0">
                <a:latin typeface="Book Antiqua" pitchFamily="18" charset="0"/>
                <a:cs typeface="Arial" charset="0"/>
              </a:rPr>
              <a:t>Infosys Technologies – Introduction</a:t>
            </a:r>
          </a:p>
          <a:p>
            <a:pPr eaLnBrk="0" hangingPunct="0">
              <a:buClr>
                <a:schemeClr val="tx2"/>
              </a:buClr>
              <a:buFont typeface="Wingdings" pitchFamily="2" charset="2"/>
              <a:buChar char="q"/>
            </a:pPr>
            <a:endParaRPr lang="en-GB" sz="1800" dirty="0" smtClean="0">
              <a:latin typeface="Book Antiqua" pitchFamily="18" charset="0"/>
              <a:cs typeface="Arial" charset="0"/>
            </a:endParaRPr>
          </a:p>
          <a:p>
            <a:pPr eaLnBrk="0" hangingPunct="0">
              <a:buClr>
                <a:schemeClr val="tx2"/>
              </a:buClr>
              <a:buFont typeface="Wingdings" pitchFamily="2" charset="2"/>
              <a:buChar char="q"/>
            </a:pPr>
            <a:r>
              <a:rPr lang="en-GB" sz="1800" dirty="0" smtClean="0">
                <a:latin typeface="Book Antiqua" pitchFamily="18" charset="0"/>
                <a:cs typeface="Arial" charset="0"/>
              </a:rPr>
              <a:t> </a:t>
            </a:r>
            <a:r>
              <a:rPr lang="en-GB" sz="1800" dirty="0">
                <a:latin typeface="Book Antiqua" pitchFamily="18" charset="0"/>
                <a:cs typeface="Arial" charset="0"/>
              </a:rPr>
              <a:t>Case Study: Payments Implementation on </a:t>
            </a:r>
            <a:r>
              <a:rPr lang="en-GB" sz="1800" dirty="0" err="1">
                <a:latin typeface="Book Antiqua" pitchFamily="18" charset="0"/>
                <a:cs typeface="Arial" charset="0"/>
              </a:rPr>
              <a:t>Biztalk</a:t>
            </a:r>
            <a:r>
              <a:rPr lang="en-GB" sz="1800" dirty="0">
                <a:latin typeface="Book Antiqua" pitchFamily="18" charset="0"/>
                <a:cs typeface="Arial" charset="0"/>
              </a:rPr>
              <a:t> infrastructure</a:t>
            </a:r>
          </a:p>
          <a:p>
            <a:pPr lvl="1" eaLnBrk="0" hangingPunct="0">
              <a:buClr>
                <a:schemeClr val="tx2"/>
              </a:buClr>
            </a:pPr>
            <a:r>
              <a:rPr lang="en-GB" sz="1600" dirty="0" smtClean="0">
                <a:latin typeface="Book Antiqua" pitchFamily="18" charset="0"/>
                <a:cs typeface="Arial" charset="0"/>
              </a:rPr>
              <a:t> </a:t>
            </a:r>
          </a:p>
          <a:p>
            <a:pPr lvl="1" eaLnBrk="0" hangingPunct="0">
              <a:buClr>
                <a:schemeClr val="tx2"/>
              </a:buClr>
              <a:buFont typeface="Wingdings" pitchFamily="2" charset="2"/>
              <a:buChar char="q"/>
            </a:pPr>
            <a:r>
              <a:rPr lang="en-GB" sz="1600" dirty="0" smtClean="0">
                <a:latin typeface="Book Antiqua" pitchFamily="18" charset="0"/>
                <a:cs typeface="Arial" charset="0"/>
              </a:rPr>
              <a:t>Functional </a:t>
            </a:r>
            <a:r>
              <a:rPr lang="en-GB" sz="1600" dirty="0">
                <a:latin typeface="Book Antiqua" pitchFamily="18" charset="0"/>
                <a:cs typeface="Arial" charset="0"/>
              </a:rPr>
              <a:t>Overview</a:t>
            </a:r>
          </a:p>
          <a:p>
            <a:pPr lvl="1" eaLnBrk="0" hangingPunct="0">
              <a:buClr>
                <a:schemeClr val="tx2"/>
              </a:buClr>
              <a:buFont typeface="Wingdings" pitchFamily="2" charset="2"/>
              <a:buChar char="q"/>
            </a:pPr>
            <a:endParaRPr lang="en-GB" sz="1600" dirty="0" smtClean="0">
              <a:latin typeface="Book Antiqua" pitchFamily="18" charset="0"/>
              <a:cs typeface="Arial" charset="0"/>
            </a:endParaRPr>
          </a:p>
          <a:p>
            <a:pPr lvl="1" eaLnBrk="0" hangingPunct="0">
              <a:buClr>
                <a:schemeClr val="tx2"/>
              </a:buClr>
              <a:buFont typeface="Wingdings" pitchFamily="2" charset="2"/>
              <a:buChar char="q"/>
            </a:pPr>
            <a:r>
              <a:rPr lang="en-GB" sz="1600" dirty="0" smtClean="0">
                <a:latin typeface="Book Antiqua" pitchFamily="18" charset="0"/>
                <a:cs typeface="Arial" charset="0"/>
              </a:rPr>
              <a:t> </a:t>
            </a:r>
            <a:r>
              <a:rPr lang="en-GB" sz="1600" dirty="0">
                <a:latin typeface="Book Antiqua" pitchFamily="18" charset="0"/>
                <a:cs typeface="Arial" charset="0"/>
              </a:rPr>
              <a:t>Technical Overview</a:t>
            </a:r>
            <a:endParaRPr lang="en-US" sz="1600" dirty="0">
              <a:latin typeface="Book Antiqua" pitchFamily="18" charset="0"/>
              <a:cs typeface="Arial" charset="0"/>
            </a:endParaRPr>
          </a:p>
          <a:p>
            <a:pPr eaLnBrk="0" hangingPunct="0">
              <a:buClr>
                <a:schemeClr val="tx2"/>
              </a:buClr>
              <a:buFont typeface="Wingdings" pitchFamily="2" charset="2"/>
              <a:buChar char="q"/>
            </a:pPr>
            <a:endParaRPr lang="en-US" sz="1800" dirty="0" smtClean="0">
              <a:latin typeface="Book Antiqua" pitchFamily="18" charset="0"/>
              <a:cs typeface="Arial" charset="0"/>
            </a:endParaRPr>
          </a:p>
          <a:p>
            <a:pPr eaLnBrk="0" hangingPunct="0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1800" dirty="0" smtClean="0">
                <a:latin typeface="Book Antiqua" pitchFamily="18" charset="0"/>
                <a:cs typeface="Arial" charset="0"/>
              </a:rPr>
              <a:t> Infosys Global Payments Solution</a:t>
            </a:r>
            <a:endParaRPr lang="en-US" sz="1800" dirty="0">
              <a:latin typeface="Book Antiqua" pitchFamily="18" charset="0"/>
              <a:cs typeface="Arial" charset="0"/>
            </a:endParaRPr>
          </a:p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endParaRPr lang="en-US" sz="1800" dirty="0">
              <a:latin typeface="Book Antiqua" pitchFamily="18" charset="0"/>
              <a:cs typeface="Arial" charset="0"/>
            </a:endParaRPr>
          </a:p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endParaRPr lang="en-US" sz="1800" dirty="0">
              <a:latin typeface="Book Antiqua" pitchFamily="18" charset="0"/>
              <a:cs typeface="Arial" charset="0"/>
            </a:endParaRPr>
          </a:p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endParaRPr lang="en-US" sz="1800" dirty="0">
              <a:latin typeface="Book Antiqua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3400" y="1225262"/>
            <a:ext cx="81137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1400" u="sng" dirty="0">
                <a:latin typeface="Book Antiqua" pitchFamily="18" charset="0"/>
              </a:rPr>
              <a:t>Current State – Problem </a:t>
            </a:r>
            <a:r>
              <a:rPr lang="en-US" sz="1400" u="sng" dirty="0" smtClean="0">
                <a:latin typeface="Book Antiqua" pitchFamily="18" charset="0"/>
              </a:rPr>
              <a:t>Points</a:t>
            </a:r>
          </a:p>
          <a:p>
            <a:pPr algn="just"/>
            <a:endParaRPr lang="en-US" sz="1400" u="sng" dirty="0">
              <a:latin typeface="Book Antiqua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400" dirty="0">
                <a:latin typeface="Book Antiqua" pitchFamily="18" charset="0"/>
              </a:rPr>
              <a:t>  </a:t>
            </a:r>
            <a:r>
              <a:rPr lang="en-US" sz="1400" b="1" dirty="0">
                <a:latin typeface="Book Antiqua" pitchFamily="18" charset="0"/>
              </a:rPr>
              <a:t>Direct, Diverse Communication </a:t>
            </a:r>
            <a:r>
              <a:rPr lang="en-US" sz="1400" dirty="0">
                <a:latin typeface="Book Antiqua" pitchFamily="18" charset="0"/>
              </a:rPr>
              <a:t>between Internal Applications and  Gateways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400" dirty="0">
                <a:latin typeface="Book Antiqua" pitchFamily="18" charset="0"/>
              </a:rPr>
              <a:t>  No Central Messaging Hub – No sharing of common functionality, inability to address cross-gateway requirements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400" dirty="0">
                <a:latin typeface="Book Antiqua" pitchFamily="18" charset="0"/>
              </a:rPr>
              <a:t>  Difficulty in addressing </a:t>
            </a:r>
            <a:r>
              <a:rPr lang="en-US" sz="1400" b="1" dirty="0">
                <a:latin typeface="Book Antiqua" pitchFamily="18" charset="0"/>
              </a:rPr>
              <a:t>Regulatory Requirements </a:t>
            </a:r>
            <a:r>
              <a:rPr lang="en-US" sz="1400" dirty="0">
                <a:latin typeface="Book Antiqua" pitchFamily="18" charset="0"/>
              </a:rPr>
              <a:t>like Compliance Screening of messages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400" dirty="0">
                <a:latin typeface="Book Antiqua" pitchFamily="18" charset="0"/>
              </a:rPr>
              <a:t>  Difficulty in addressing Business Requirements like Central Global Payments Network and  Reconciliation 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400" dirty="0">
                <a:latin typeface="Book Antiqua" pitchFamily="18" charset="0"/>
              </a:rPr>
              <a:t>  No possibility of value addition from a messaging perspective like Message Flow Dashboard and Traffic Analysis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400" dirty="0">
                <a:latin typeface="Book Antiqua" pitchFamily="18" charset="0"/>
              </a:rPr>
              <a:t>  New initiatives require changes to many internal applications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82600" y="4357694"/>
            <a:ext cx="8216900" cy="1604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Book Antiqua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4363" y="4429132"/>
            <a:ext cx="3649662" cy="1455736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GB" sz="1400" dirty="0">
                <a:latin typeface="Book Antiqua" pitchFamily="18" charset="0"/>
              </a:rPr>
              <a:t> Compliance Screening 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GB" sz="1400" dirty="0">
                <a:latin typeface="Book Antiqua" pitchFamily="18" charset="0"/>
              </a:rPr>
              <a:t> Multi-Entity Enabling, Message Validation,  Duplicate Checking 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GB" sz="1400" dirty="0">
                <a:latin typeface="Book Antiqua" pitchFamily="18" charset="0"/>
              </a:rPr>
              <a:t> Message Transformations  / Message Enrichment  /  Message Sequencing 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GB" sz="1400" dirty="0">
                <a:latin typeface="Book Antiqua" pitchFamily="18" charset="0"/>
              </a:rPr>
              <a:t> Content Based Routing /  Reconciliation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540688" y="4429132"/>
            <a:ext cx="4022725" cy="1455736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GB" sz="1400" dirty="0">
                <a:latin typeface="Book Antiqua" pitchFamily="18" charset="0"/>
              </a:rPr>
              <a:t>Manual Message Creation / Repair / Archiving / Printing / Dashboard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400" dirty="0">
                <a:latin typeface="Book Antiqua" pitchFamily="18" charset="0"/>
              </a:rPr>
              <a:t>Traffic Analysis Reports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400" dirty="0">
                <a:latin typeface="Book Antiqua" pitchFamily="18" charset="0"/>
              </a:rPr>
              <a:t> Business Analytics Reports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400" dirty="0">
                <a:latin typeface="Book Antiqua" pitchFamily="18" charset="0"/>
              </a:rPr>
              <a:t> Gateway Comparison Charts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400" dirty="0">
                <a:latin typeface="Book Antiqua" pitchFamily="18" charset="0"/>
              </a:rPr>
              <a:t> Dynamic Gateway Selection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flipV="1">
            <a:off x="3224213" y="3671024"/>
            <a:ext cx="2879725" cy="215900"/>
          </a:xfrm>
          <a:prstGeom prst="triangle">
            <a:avLst>
              <a:gd name="adj" fmla="val 50000"/>
            </a:avLst>
          </a:prstGeom>
          <a:solidFill>
            <a:srgbClr val="1F97D9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>
              <a:defRPr/>
            </a:pPr>
            <a:endParaRPr lang="en-GB" sz="1800">
              <a:latin typeface="Book Antiqua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82600" y="3938593"/>
            <a:ext cx="8204200" cy="307777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Book Antiqua" pitchFamily="18" charset="0"/>
              </a:rPr>
              <a:t>“Payment Messaging Solution Provides A Comprehensive Set Of Value Added Services”</a:t>
            </a:r>
          </a:p>
        </p:txBody>
      </p:sp>
      <p:sp>
        <p:nvSpPr>
          <p:cNvPr id="1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8788" y="533384"/>
            <a:ext cx="8145462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Design Development and Implementation of a Strategic Global Payment Messaging Hub for a leading European Investment Bank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6143643"/>
            <a:ext cx="2071702" cy="68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81000" y="1201738"/>
            <a:ext cx="5802313" cy="4392612"/>
            <a:chOff x="239" y="720"/>
            <a:chExt cx="3553" cy="3168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 flipV="1">
              <a:off x="1271" y="1311"/>
              <a:ext cx="97" cy="525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 flipV="1">
              <a:off x="1271" y="2372"/>
              <a:ext cx="97" cy="524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836" y="720"/>
              <a:ext cx="2956" cy="31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923" y="941"/>
              <a:ext cx="782" cy="1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Trade Entry</a:t>
              </a: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923" y="904"/>
              <a:ext cx="7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923" y="1121"/>
              <a:ext cx="782" cy="41"/>
              <a:chOff x="2352" y="2229"/>
              <a:chExt cx="432" cy="27"/>
            </a:xfrm>
          </p:grpSpPr>
          <p:sp>
            <p:nvSpPr>
              <p:cNvPr id="102" name="Rectangle 11"/>
              <p:cNvSpPr>
                <a:spLocks noChangeArrowheads="1"/>
              </p:cNvSpPr>
              <p:nvPr/>
            </p:nvSpPr>
            <p:spPr bwMode="auto">
              <a:xfrm flipV="1">
                <a:off x="2352" y="2229"/>
                <a:ext cx="132" cy="27"/>
              </a:xfrm>
              <a:prstGeom prst="rect">
                <a:avLst/>
              </a:prstGeom>
              <a:solidFill>
                <a:schemeClr val="folHlink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03" name="Rectangle 12"/>
              <p:cNvSpPr>
                <a:spLocks noChangeArrowheads="1"/>
              </p:cNvSpPr>
              <p:nvPr/>
            </p:nvSpPr>
            <p:spPr bwMode="auto">
              <a:xfrm flipV="1">
                <a:off x="2514" y="2229"/>
                <a:ext cx="132" cy="27"/>
              </a:xfrm>
              <a:prstGeom prst="rect">
                <a:avLst/>
              </a:prstGeom>
              <a:solidFill>
                <a:schemeClr val="folHlink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04" name="Rectangle 13"/>
              <p:cNvSpPr>
                <a:spLocks noChangeArrowheads="1"/>
              </p:cNvSpPr>
              <p:nvPr/>
            </p:nvSpPr>
            <p:spPr bwMode="auto">
              <a:xfrm flipV="1">
                <a:off x="2664" y="2229"/>
                <a:ext cx="120" cy="27"/>
              </a:xfrm>
              <a:prstGeom prst="rect">
                <a:avLst/>
              </a:prstGeom>
              <a:solidFill>
                <a:schemeClr val="folHlink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</p:grp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923" y="1208"/>
              <a:ext cx="782" cy="1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Order Routing</a:t>
              </a:r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auto">
            <a:xfrm>
              <a:off x="923" y="1383"/>
              <a:ext cx="782" cy="147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Data Store</a:t>
              </a: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923" y="1573"/>
              <a:ext cx="782" cy="1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Configuration</a:t>
              </a: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923" y="1770"/>
              <a:ext cx="782" cy="1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Valid. &amp; Enrich</a:t>
              </a: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923" y="2267"/>
              <a:ext cx="782" cy="1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Valuation Services</a:t>
              </a: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923" y="2461"/>
              <a:ext cx="782" cy="1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Client allocations</a:t>
              </a: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923" y="2663"/>
              <a:ext cx="782" cy="1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Settlement</a:t>
              </a: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923" y="2857"/>
              <a:ext cx="782" cy="1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Payments</a:t>
              </a:r>
            </a:p>
          </p:txBody>
        </p:sp>
        <p:grpSp>
          <p:nvGrpSpPr>
            <p:cNvPr id="19" name="Group 22"/>
            <p:cNvGrpSpPr>
              <a:grpSpLocks/>
            </p:cNvGrpSpPr>
            <p:nvPr/>
          </p:nvGrpSpPr>
          <p:grpSpPr bwMode="auto">
            <a:xfrm>
              <a:off x="883" y="3078"/>
              <a:ext cx="822" cy="178"/>
              <a:chOff x="2330" y="3504"/>
              <a:chExt cx="454" cy="116"/>
            </a:xfrm>
          </p:grpSpPr>
          <p:sp>
            <p:nvSpPr>
              <p:cNvPr id="100" name="Rectangle 23"/>
              <p:cNvSpPr>
                <a:spLocks noChangeArrowheads="1"/>
              </p:cNvSpPr>
              <p:nvPr/>
            </p:nvSpPr>
            <p:spPr bwMode="auto">
              <a:xfrm>
                <a:off x="2330" y="3524"/>
                <a:ext cx="432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1000">
                  <a:latin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101" name="Rectangle 24"/>
              <p:cNvSpPr>
                <a:spLocks noChangeArrowheads="1"/>
              </p:cNvSpPr>
              <p:nvPr/>
            </p:nvSpPr>
            <p:spPr bwMode="auto">
              <a:xfrm>
                <a:off x="2352" y="3504"/>
                <a:ext cx="432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sz="1000">
                    <a:latin typeface="Tahoma" pitchFamily="34" charset="0"/>
                    <a:cs typeface="Times New Roman" pitchFamily="18" charset="0"/>
                  </a:rPr>
                  <a:t>Conf. Router</a:t>
                </a:r>
              </a:p>
            </p:txBody>
          </p:sp>
        </p:grpSp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 flipV="1">
              <a:off x="923" y="3299"/>
              <a:ext cx="532" cy="41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 flipV="1">
              <a:off x="1488" y="3299"/>
              <a:ext cx="217" cy="41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grpSp>
          <p:nvGrpSpPr>
            <p:cNvPr id="22" name="Group 27"/>
            <p:cNvGrpSpPr>
              <a:grpSpLocks/>
            </p:cNvGrpSpPr>
            <p:nvPr/>
          </p:nvGrpSpPr>
          <p:grpSpPr bwMode="auto">
            <a:xfrm>
              <a:off x="883" y="3372"/>
              <a:ext cx="822" cy="178"/>
              <a:chOff x="2330" y="3504"/>
              <a:chExt cx="454" cy="116"/>
            </a:xfrm>
          </p:grpSpPr>
          <p:sp>
            <p:nvSpPr>
              <p:cNvPr id="98" name="Rectangle 28"/>
              <p:cNvSpPr>
                <a:spLocks noChangeArrowheads="1"/>
              </p:cNvSpPr>
              <p:nvPr/>
            </p:nvSpPr>
            <p:spPr bwMode="auto">
              <a:xfrm>
                <a:off x="2330" y="3524"/>
                <a:ext cx="432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1000">
                  <a:latin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99" name="Rectangle 29"/>
              <p:cNvSpPr>
                <a:spLocks noChangeArrowheads="1"/>
              </p:cNvSpPr>
              <p:nvPr/>
            </p:nvSpPr>
            <p:spPr bwMode="auto">
              <a:xfrm>
                <a:off x="2352" y="3504"/>
                <a:ext cx="432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sz="1000">
                    <a:latin typeface="Tahoma" pitchFamily="34" charset="0"/>
                    <a:cs typeface="Times New Roman" pitchFamily="18" charset="0"/>
                  </a:rPr>
                  <a:t>Controllers</a:t>
                </a:r>
              </a:p>
            </p:txBody>
          </p:sp>
        </p:grpSp>
        <p:sp>
          <p:nvSpPr>
            <p:cNvPr id="23" name="Rectangle 30"/>
            <p:cNvSpPr>
              <a:spLocks noChangeArrowheads="1"/>
            </p:cNvSpPr>
            <p:nvPr/>
          </p:nvSpPr>
          <p:spPr bwMode="auto">
            <a:xfrm flipV="1">
              <a:off x="923" y="3593"/>
              <a:ext cx="782" cy="42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4" name="Rectangle 31"/>
            <p:cNvSpPr>
              <a:spLocks noChangeArrowheads="1"/>
            </p:cNvSpPr>
            <p:nvPr/>
          </p:nvSpPr>
          <p:spPr bwMode="auto">
            <a:xfrm>
              <a:off x="883" y="729"/>
              <a:ext cx="677" cy="1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000">
                  <a:latin typeface="Tahoma" pitchFamily="34" charset="0"/>
                  <a:cs typeface="Times New Roman" pitchFamily="18" charset="0"/>
                </a:rPr>
                <a:t>Fixed Income</a:t>
              </a:r>
            </a:p>
          </p:txBody>
        </p: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923" y="1963"/>
              <a:ext cx="782" cy="1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Shared Services</a:t>
              </a:r>
            </a:p>
          </p:txBody>
        </p:sp>
        <p:sp>
          <p:nvSpPr>
            <p:cNvPr id="26" name="Rectangle 33"/>
            <p:cNvSpPr>
              <a:spLocks noChangeArrowheads="1"/>
            </p:cNvSpPr>
            <p:nvPr/>
          </p:nvSpPr>
          <p:spPr bwMode="auto">
            <a:xfrm flipV="1">
              <a:off x="2296" y="1392"/>
              <a:ext cx="105" cy="801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1948" y="941"/>
              <a:ext cx="783" cy="1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Trade Entry</a:t>
              </a:r>
            </a:p>
          </p:txBody>
        </p:sp>
        <p:sp>
          <p:nvSpPr>
            <p:cNvPr id="28" name="Line 35"/>
            <p:cNvSpPr>
              <a:spLocks noChangeShapeType="1"/>
            </p:cNvSpPr>
            <p:nvPr/>
          </p:nvSpPr>
          <p:spPr bwMode="auto">
            <a:xfrm>
              <a:off x="1948" y="904"/>
              <a:ext cx="7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 flipV="1">
              <a:off x="1948" y="1121"/>
              <a:ext cx="87" cy="41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0" name="Rectangle 37"/>
            <p:cNvSpPr>
              <a:spLocks noChangeArrowheads="1"/>
            </p:cNvSpPr>
            <p:nvPr/>
          </p:nvSpPr>
          <p:spPr bwMode="auto">
            <a:xfrm flipV="1">
              <a:off x="2223" y="1121"/>
              <a:ext cx="239" cy="41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1" name="Rectangle 38"/>
            <p:cNvSpPr>
              <a:spLocks noChangeArrowheads="1"/>
            </p:cNvSpPr>
            <p:nvPr/>
          </p:nvSpPr>
          <p:spPr bwMode="auto">
            <a:xfrm>
              <a:off x="1948" y="1208"/>
              <a:ext cx="783" cy="1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Order Routing</a:t>
              </a:r>
            </a:p>
          </p:txBody>
        </p:sp>
        <p:sp>
          <p:nvSpPr>
            <p:cNvPr id="32" name="AutoShape 39"/>
            <p:cNvSpPr>
              <a:spLocks noChangeArrowheads="1"/>
            </p:cNvSpPr>
            <p:nvPr/>
          </p:nvSpPr>
          <p:spPr bwMode="auto">
            <a:xfrm>
              <a:off x="1948" y="1383"/>
              <a:ext cx="783" cy="147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Data Store</a:t>
              </a:r>
            </a:p>
          </p:txBody>
        </p:sp>
        <p:sp>
          <p:nvSpPr>
            <p:cNvPr id="33" name="Rectangle 40"/>
            <p:cNvSpPr>
              <a:spLocks noChangeArrowheads="1"/>
            </p:cNvSpPr>
            <p:nvPr/>
          </p:nvSpPr>
          <p:spPr bwMode="auto">
            <a:xfrm>
              <a:off x="1948" y="1573"/>
              <a:ext cx="783" cy="1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Configuration</a:t>
              </a:r>
            </a:p>
          </p:txBody>
        </p:sp>
        <p:sp>
          <p:nvSpPr>
            <p:cNvPr id="34" name="Rectangle 41"/>
            <p:cNvSpPr>
              <a:spLocks noChangeArrowheads="1"/>
            </p:cNvSpPr>
            <p:nvPr/>
          </p:nvSpPr>
          <p:spPr bwMode="auto">
            <a:xfrm>
              <a:off x="1948" y="1770"/>
              <a:ext cx="783" cy="1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Valid. &amp; Enrich</a:t>
              </a:r>
            </a:p>
          </p:txBody>
        </p:sp>
        <p:sp>
          <p:nvSpPr>
            <p:cNvPr id="35" name="Rectangle 42"/>
            <p:cNvSpPr>
              <a:spLocks noChangeArrowheads="1"/>
            </p:cNvSpPr>
            <p:nvPr/>
          </p:nvSpPr>
          <p:spPr bwMode="auto">
            <a:xfrm>
              <a:off x="1948" y="2267"/>
              <a:ext cx="783" cy="1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Valuation Services</a:t>
              </a:r>
            </a:p>
          </p:txBody>
        </p:sp>
        <p:sp>
          <p:nvSpPr>
            <p:cNvPr id="36" name="Rectangle 43"/>
            <p:cNvSpPr>
              <a:spLocks noChangeArrowheads="1"/>
            </p:cNvSpPr>
            <p:nvPr/>
          </p:nvSpPr>
          <p:spPr bwMode="auto">
            <a:xfrm>
              <a:off x="1948" y="2461"/>
              <a:ext cx="783" cy="1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Client allocations</a:t>
              </a:r>
            </a:p>
          </p:txBody>
        </p:sp>
        <p:sp>
          <p:nvSpPr>
            <p:cNvPr id="37" name="Rectangle 44"/>
            <p:cNvSpPr>
              <a:spLocks noChangeArrowheads="1"/>
            </p:cNvSpPr>
            <p:nvPr/>
          </p:nvSpPr>
          <p:spPr bwMode="auto">
            <a:xfrm>
              <a:off x="1948" y="2663"/>
              <a:ext cx="783" cy="1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Settlement</a:t>
              </a:r>
            </a:p>
          </p:txBody>
        </p:sp>
        <p:sp>
          <p:nvSpPr>
            <p:cNvPr id="38" name="Rectangle 45"/>
            <p:cNvSpPr>
              <a:spLocks noChangeArrowheads="1"/>
            </p:cNvSpPr>
            <p:nvPr/>
          </p:nvSpPr>
          <p:spPr bwMode="auto">
            <a:xfrm>
              <a:off x="1948" y="2857"/>
              <a:ext cx="783" cy="1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Payments</a:t>
              </a:r>
            </a:p>
          </p:txBody>
        </p:sp>
        <p:grpSp>
          <p:nvGrpSpPr>
            <p:cNvPr id="39" name="Group 46"/>
            <p:cNvGrpSpPr>
              <a:grpSpLocks/>
            </p:cNvGrpSpPr>
            <p:nvPr/>
          </p:nvGrpSpPr>
          <p:grpSpPr bwMode="auto">
            <a:xfrm>
              <a:off x="1908" y="3078"/>
              <a:ext cx="823" cy="178"/>
              <a:chOff x="2330" y="3504"/>
              <a:chExt cx="454" cy="116"/>
            </a:xfrm>
          </p:grpSpPr>
          <p:sp>
            <p:nvSpPr>
              <p:cNvPr id="96" name="Rectangle 47"/>
              <p:cNvSpPr>
                <a:spLocks noChangeArrowheads="1"/>
              </p:cNvSpPr>
              <p:nvPr/>
            </p:nvSpPr>
            <p:spPr bwMode="auto">
              <a:xfrm>
                <a:off x="2330" y="3524"/>
                <a:ext cx="432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1000">
                  <a:latin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97" name="Rectangle 48"/>
              <p:cNvSpPr>
                <a:spLocks noChangeArrowheads="1"/>
              </p:cNvSpPr>
              <p:nvPr/>
            </p:nvSpPr>
            <p:spPr bwMode="auto">
              <a:xfrm>
                <a:off x="2352" y="3504"/>
                <a:ext cx="432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sz="1000">
                    <a:latin typeface="Tahoma" pitchFamily="34" charset="0"/>
                    <a:cs typeface="Times New Roman" pitchFamily="18" charset="0"/>
                  </a:rPr>
                  <a:t>Conf. Router</a:t>
                </a:r>
              </a:p>
            </p:txBody>
          </p:sp>
        </p:grpSp>
        <p:grpSp>
          <p:nvGrpSpPr>
            <p:cNvPr id="40" name="Group 49"/>
            <p:cNvGrpSpPr>
              <a:grpSpLocks/>
            </p:cNvGrpSpPr>
            <p:nvPr/>
          </p:nvGrpSpPr>
          <p:grpSpPr bwMode="auto">
            <a:xfrm>
              <a:off x="1908" y="3372"/>
              <a:ext cx="823" cy="178"/>
              <a:chOff x="2330" y="3504"/>
              <a:chExt cx="454" cy="116"/>
            </a:xfrm>
          </p:grpSpPr>
          <p:sp>
            <p:nvSpPr>
              <p:cNvPr id="94" name="Rectangle 50"/>
              <p:cNvSpPr>
                <a:spLocks noChangeArrowheads="1"/>
              </p:cNvSpPr>
              <p:nvPr/>
            </p:nvSpPr>
            <p:spPr bwMode="auto">
              <a:xfrm>
                <a:off x="2330" y="3524"/>
                <a:ext cx="432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1000">
                  <a:latin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95" name="Rectangle 51"/>
              <p:cNvSpPr>
                <a:spLocks noChangeArrowheads="1"/>
              </p:cNvSpPr>
              <p:nvPr/>
            </p:nvSpPr>
            <p:spPr bwMode="auto">
              <a:xfrm>
                <a:off x="2352" y="3504"/>
                <a:ext cx="432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sz="1000">
                    <a:latin typeface="Tahoma" pitchFamily="34" charset="0"/>
                    <a:cs typeface="Times New Roman" pitchFamily="18" charset="0"/>
                  </a:rPr>
                  <a:t>Controllers</a:t>
                </a:r>
              </a:p>
            </p:txBody>
          </p:sp>
        </p:grpSp>
        <p:sp>
          <p:nvSpPr>
            <p:cNvPr id="41" name="Rectangle 52"/>
            <p:cNvSpPr>
              <a:spLocks noChangeArrowheads="1"/>
            </p:cNvSpPr>
            <p:nvPr/>
          </p:nvSpPr>
          <p:spPr bwMode="auto">
            <a:xfrm>
              <a:off x="1836" y="729"/>
              <a:ext cx="565" cy="1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000">
                  <a:latin typeface="Tahoma" pitchFamily="34" charset="0"/>
                  <a:cs typeface="Times New Roman" pitchFamily="18" charset="0"/>
                </a:rPr>
                <a:t>Equities</a:t>
              </a:r>
            </a:p>
          </p:txBody>
        </p:sp>
        <p:sp>
          <p:nvSpPr>
            <p:cNvPr id="42" name="Rectangle 53"/>
            <p:cNvSpPr>
              <a:spLocks noChangeArrowheads="1"/>
            </p:cNvSpPr>
            <p:nvPr/>
          </p:nvSpPr>
          <p:spPr bwMode="auto">
            <a:xfrm>
              <a:off x="1948" y="1963"/>
              <a:ext cx="783" cy="1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Shared Services</a:t>
              </a:r>
            </a:p>
          </p:txBody>
        </p:sp>
        <p:sp>
          <p:nvSpPr>
            <p:cNvPr id="43" name="Rectangle 54"/>
            <p:cNvSpPr>
              <a:spLocks noChangeArrowheads="1"/>
            </p:cNvSpPr>
            <p:nvPr/>
          </p:nvSpPr>
          <p:spPr bwMode="auto">
            <a:xfrm flipV="1">
              <a:off x="3321" y="950"/>
              <a:ext cx="98" cy="580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44" name="Rectangle 55"/>
            <p:cNvSpPr>
              <a:spLocks noChangeArrowheads="1"/>
            </p:cNvSpPr>
            <p:nvPr/>
          </p:nvSpPr>
          <p:spPr bwMode="auto">
            <a:xfrm flipV="1">
              <a:off x="3321" y="2381"/>
              <a:ext cx="98" cy="525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45" name="Rectangle 56"/>
            <p:cNvSpPr>
              <a:spLocks noChangeArrowheads="1"/>
            </p:cNvSpPr>
            <p:nvPr/>
          </p:nvSpPr>
          <p:spPr bwMode="auto">
            <a:xfrm>
              <a:off x="2973" y="950"/>
              <a:ext cx="783" cy="1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Trade Entry</a:t>
              </a:r>
            </a:p>
          </p:txBody>
        </p:sp>
        <p:sp>
          <p:nvSpPr>
            <p:cNvPr id="46" name="Line 57"/>
            <p:cNvSpPr>
              <a:spLocks noChangeShapeType="1"/>
            </p:cNvSpPr>
            <p:nvPr/>
          </p:nvSpPr>
          <p:spPr bwMode="auto">
            <a:xfrm>
              <a:off x="2973" y="913"/>
              <a:ext cx="7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" name="Rectangle 58"/>
            <p:cNvSpPr>
              <a:spLocks noChangeArrowheads="1"/>
            </p:cNvSpPr>
            <p:nvPr/>
          </p:nvSpPr>
          <p:spPr bwMode="auto">
            <a:xfrm flipV="1">
              <a:off x="2973" y="1130"/>
              <a:ext cx="239" cy="41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48" name="Rectangle 59"/>
            <p:cNvSpPr>
              <a:spLocks noChangeArrowheads="1"/>
            </p:cNvSpPr>
            <p:nvPr/>
          </p:nvSpPr>
          <p:spPr bwMode="auto">
            <a:xfrm flipV="1">
              <a:off x="3538" y="1130"/>
              <a:ext cx="218" cy="41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49" name="Rectangle 60"/>
            <p:cNvSpPr>
              <a:spLocks noChangeArrowheads="1"/>
            </p:cNvSpPr>
            <p:nvPr/>
          </p:nvSpPr>
          <p:spPr bwMode="auto">
            <a:xfrm>
              <a:off x="2973" y="1217"/>
              <a:ext cx="783" cy="1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Order Routing</a:t>
              </a:r>
            </a:p>
          </p:txBody>
        </p:sp>
        <p:sp>
          <p:nvSpPr>
            <p:cNvPr id="50" name="AutoShape 61"/>
            <p:cNvSpPr>
              <a:spLocks noChangeArrowheads="1"/>
            </p:cNvSpPr>
            <p:nvPr/>
          </p:nvSpPr>
          <p:spPr bwMode="auto">
            <a:xfrm>
              <a:off x="2973" y="1392"/>
              <a:ext cx="783" cy="148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Data Store</a:t>
              </a:r>
            </a:p>
          </p:txBody>
        </p:sp>
        <p:sp>
          <p:nvSpPr>
            <p:cNvPr id="51" name="Rectangle 62"/>
            <p:cNvSpPr>
              <a:spLocks noChangeArrowheads="1"/>
            </p:cNvSpPr>
            <p:nvPr/>
          </p:nvSpPr>
          <p:spPr bwMode="auto">
            <a:xfrm>
              <a:off x="2973" y="1583"/>
              <a:ext cx="783" cy="1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Configuration</a:t>
              </a:r>
            </a:p>
          </p:txBody>
        </p:sp>
        <p:sp>
          <p:nvSpPr>
            <p:cNvPr id="52" name="Rectangle 63"/>
            <p:cNvSpPr>
              <a:spLocks noChangeArrowheads="1"/>
            </p:cNvSpPr>
            <p:nvPr/>
          </p:nvSpPr>
          <p:spPr bwMode="auto">
            <a:xfrm>
              <a:off x="2973" y="1779"/>
              <a:ext cx="783" cy="1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Valid. &amp; Enrich</a:t>
              </a:r>
            </a:p>
          </p:txBody>
        </p:sp>
        <p:sp>
          <p:nvSpPr>
            <p:cNvPr id="53" name="Rectangle 64"/>
            <p:cNvSpPr>
              <a:spLocks noChangeArrowheads="1"/>
            </p:cNvSpPr>
            <p:nvPr/>
          </p:nvSpPr>
          <p:spPr bwMode="auto">
            <a:xfrm>
              <a:off x="2973" y="2276"/>
              <a:ext cx="783" cy="1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Valuation Services</a:t>
              </a:r>
            </a:p>
          </p:txBody>
        </p:sp>
        <p:sp>
          <p:nvSpPr>
            <p:cNvPr id="54" name="Rectangle 65"/>
            <p:cNvSpPr>
              <a:spLocks noChangeArrowheads="1"/>
            </p:cNvSpPr>
            <p:nvPr/>
          </p:nvSpPr>
          <p:spPr bwMode="auto">
            <a:xfrm>
              <a:off x="2973" y="2672"/>
              <a:ext cx="783" cy="1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Settlement</a:t>
              </a:r>
            </a:p>
          </p:txBody>
        </p:sp>
        <p:sp>
          <p:nvSpPr>
            <p:cNvPr id="55" name="Rectangle 66"/>
            <p:cNvSpPr>
              <a:spLocks noChangeArrowheads="1"/>
            </p:cNvSpPr>
            <p:nvPr/>
          </p:nvSpPr>
          <p:spPr bwMode="auto">
            <a:xfrm>
              <a:off x="2973" y="2866"/>
              <a:ext cx="783" cy="1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Payments</a:t>
              </a:r>
            </a:p>
          </p:txBody>
        </p:sp>
        <p:grpSp>
          <p:nvGrpSpPr>
            <p:cNvPr id="56" name="Group 67"/>
            <p:cNvGrpSpPr>
              <a:grpSpLocks/>
            </p:cNvGrpSpPr>
            <p:nvPr/>
          </p:nvGrpSpPr>
          <p:grpSpPr bwMode="auto">
            <a:xfrm>
              <a:off x="2933" y="3087"/>
              <a:ext cx="823" cy="178"/>
              <a:chOff x="2330" y="3504"/>
              <a:chExt cx="454" cy="116"/>
            </a:xfrm>
          </p:grpSpPr>
          <p:sp>
            <p:nvSpPr>
              <p:cNvPr id="92" name="Rectangle 68"/>
              <p:cNvSpPr>
                <a:spLocks noChangeArrowheads="1"/>
              </p:cNvSpPr>
              <p:nvPr/>
            </p:nvSpPr>
            <p:spPr bwMode="auto">
              <a:xfrm>
                <a:off x="2330" y="3524"/>
                <a:ext cx="432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1000">
                  <a:latin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93" name="Rectangle 69"/>
              <p:cNvSpPr>
                <a:spLocks noChangeArrowheads="1"/>
              </p:cNvSpPr>
              <p:nvPr/>
            </p:nvSpPr>
            <p:spPr bwMode="auto">
              <a:xfrm>
                <a:off x="2352" y="3504"/>
                <a:ext cx="432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sz="1000">
                    <a:latin typeface="Tahoma" pitchFamily="34" charset="0"/>
                    <a:cs typeface="Times New Roman" pitchFamily="18" charset="0"/>
                  </a:rPr>
                  <a:t>Conf. Router</a:t>
                </a:r>
              </a:p>
            </p:txBody>
          </p:sp>
        </p:grpSp>
        <p:grpSp>
          <p:nvGrpSpPr>
            <p:cNvPr id="57" name="Group 70"/>
            <p:cNvGrpSpPr>
              <a:grpSpLocks/>
            </p:cNvGrpSpPr>
            <p:nvPr/>
          </p:nvGrpSpPr>
          <p:grpSpPr bwMode="auto">
            <a:xfrm>
              <a:off x="2933" y="3381"/>
              <a:ext cx="823" cy="179"/>
              <a:chOff x="2330" y="3504"/>
              <a:chExt cx="454" cy="116"/>
            </a:xfrm>
          </p:grpSpPr>
          <p:sp>
            <p:nvSpPr>
              <p:cNvPr id="90" name="Rectangle 71"/>
              <p:cNvSpPr>
                <a:spLocks noChangeArrowheads="1"/>
              </p:cNvSpPr>
              <p:nvPr/>
            </p:nvSpPr>
            <p:spPr bwMode="auto">
              <a:xfrm>
                <a:off x="2330" y="3524"/>
                <a:ext cx="432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1000">
                  <a:latin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91" name="Rectangle 72"/>
              <p:cNvSpPr>
                <a:spLocks noChangeArrowheads="1"/>
              </p:cNvSpPr>
              <p:nvPr/>
            </p:nvSpPr>
            <p:spPr bwMode="auto">
              <a:xfrm>
                <a:off x="2352" y="3504"/>
                <a:ext cx="432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sz="1000">
                    <a:latin typeface="Tahoma" pitchFamily="34" charset="0"/>
                    <a:cs typeface="Times New Roman" pitchFamily="18" charset="0"/>
                  </a:rPr>
                  <a:t>Controllers</a:t>
                </a:r>
              </a:p>
            </p:txBody>
          </p:sp>
        </p:grpSp>
        <p:sp>
          <p:nvSpPr>
            <p:cNvPr id="58" name="Rectangle 73"/>
            <p:cNvSpPr>
              <a:spLocks noChangeArrowheads="1"/>
            </p:cNvSpPr>
            <p:nvPr/>
          </p:nvSpPr>
          <p:spPr bwMode="auto">
            <a:xfrm>
              <a:off x="2861" y="738"/>
              <a:ext cx="815" cy="13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000">
                  <a:latin typeface="Tahoma" pitchFamily="34" charset="0"/>
                  <a:cs typeface="Times New Roman" pitchFamily="18" charset="0"/>
                </a:rPr>
                <a:t>Derivatives</a:t>
              </a:r>
            </a:p>
          </p:txBody>
        </p:sp>
        <p:sp>
          <p:nvSpPr>
            <p:cNvPr id="59" name="Rectangle 74"/>
            <p:cNvSpPr>
              <a:spLocks noChangeArrowheads="1"/>
            </p:cNvSpPr>
            <p:nvPr/>
          </p:nvSpPr>
          <p:spPr bwMode="auto">
            <a:xfrm>
              <a:off x="2973" y="1972"/>
              <a:ext cx="783" cy="1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Shared Services</a:t>
              </a:r>
            </a:p>
          </p:txBody>
        </p:sp>
        <p:sp>
          <p:nvSpPr>
            <p:cNvPr id="60" name="Rectangle 75"/>
            <p:cNvSpPr>
              <a:spLocks noChangeArrowheads="1"/>
            </p:cNvSpPr>
            <p:nvPr/>
          </p:nvSpPr>
          <p:spPr bwMode="auto">
            <a:xfrm flipV="1">
              <a:off x="2098" y="1121"/>
              <a:ext cx="87" cy="41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1" name="Rectangle 76"/>
            <p:cNvSpPr>
              <a:spLocks noChangeArrowheads="1"/>
            </p:cNvSpPr>
            <p:nvPr/>
          </p:nvSpPr>
          <p:spPr bwMode="auto">
            <a:xfrm flipV="1">
              <a:off x="2495" y="1121"/>
              <a:ext cx="87" cy="41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2" name="Rectangle 77"/>
            <p:cNvSpPr>
              <a:spLocks noChangeArrowheads="1"/>
            </p:cNvSpPr>
            <p:nvPr/>
          </p:nvSpPr>
          <p:spPr bwMode="auto">
            <a:xfrm flipV="1">
              <a:off x="2645" y="1121"/>
              <a:ext cx="87" cy="41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3" name="Rectangle 78"/>
            <p:cNvSpPr>
              <a:spLocks noChangeArrowheads="1"/>
            </p:cNvSpPr>
            <p:nvPr/>
          </p:nvSpPr>
          <p:spPr bwMode="auto">
            <a:xfrm>
              <a:off x="1948" y="2134"/>
              <a:ext cx="783" cy="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Exception handler</a:t>
              </a:r>
            </a:p>
          </p:txBody>
        </p:sp>
        <p:grpSp>
          <p:nvGrpSpPr>
            <p:cNvPr id="64" name="Group 79"/>
            <p:cNvGrpSpPr>
              <a:grpSpLocks/>
            </p:cNvGrpSpPr>
            <p:nvPr/>
          </p:nvGrpSpPr>
          <p:grpSpPr bwMode="auto">
            <a:xfrm>
              <a:off x="1943" y="3299"/>
              <a:ext cx="782" cy="41"/>
              <a:chOff x="2352" y="2229"/>
              <a:chExt cx="432" cy="27"/>
            </a:xfrm>
          </p:grpSpPr>
          <p:sp>
            <p:nvSpPr>
              <p:cNvPr id="87" name="Rectangle 80"/>
              <p:cNvSpPr>
                <a:spLocks noChangeArrowheads="1"/>
              </p:cNvSpPr>
              <p:nvPr/>
            </p:nvSpPr>
            <p:spPr bwMode="auto">
              <a:xfrm flipV="1">
                <a:off x="2352" y="2229"/>
                <a:ext cx="132" cy="27"/>
              </a:xfrm>
              <a:prstGeom prst="rect">
                <a:avLst/>
              </a:prstGeom>
              <a:solidFill>
                <a:schemeClr val="folHlink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88" name="Rectangle 81"/>
              <p:cNvSpPr>
                <a:spLocks noChangeArrowheads="1"/>
              </p:cNvSpPr>
              <p:nvPr/>
            </p:nvSpPr>
            <p:spPr bwMode="auto">
              <a:xfrm flipV="1">
                <a:off x="2514" y="2229"/>
                <a:ext cx="132" cy="27"/>
              </a:xfrm>
              <a:prstGeom prst="rect">
                <a:avLst/>
              </a:prstGeom>
              <a:solidFill>
                <a:schemeClr val="folHlink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89" name="Rectangle 82"/>
              <p:cNvSpPr>
                <a:spLocks noChangeArrowheads="1"/>
              </p:cNvSpPr>
              <p:nvPr/>
            </p:nvSpPr>
            <p:spPr bwMode="auto">
              <a:xfrm flipV="1">
                <a:off x="2664" y="2229"/>
                <a:ext cx="120" cy="27"/>
              </a:xfrm>
              <a:prstGeom prst="rect">
                <a:avLst/>
              </a:prstGeom>
              <a:solidFill>
                <a:schemeClr val="folHlink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</p:grpSp>
        <p:grpSp>
          <p:nvGrpSpPr>
            <p:cNvPr id="65" name="Group 83"/>
            <p:cNvGrpSpPr>
              <a:grpSpLocks/>
            </p:cNvGrpSpPr>
            <p:nvPr/>
          </p:nvGrpSpPr>
          <p:grpSpPr bwMode="auto">
            <a:xfrm>
              <a:off x="1943" y="3581"/>
              <a:ext cx="782" cy="41"/>
              <a:chOff x="2352" y="2229"/>
              <a:chExt cx="432" cy="27"/>
            </a:xfrm>
          </p:grpSpPr>
          <p:sp>
            <p:nvSpPr>
              <p:cNvPr id="84" name="Rectangle 84"/>
              <p:cNvSpPr>
                <a:spLocks noChangeArrowheads="1"/>
              </p:cNvSpPr>
              <p:nvPr/>
            </p:nvSpPr>
            <p:spPr bwMode="auto">
              <a:xfrm flipV="1">
                <a:off x="2352" y="2229"/>
                <a:ext cx="132" cy="27"/>
              </a:xfrm>
              <a:prstGeom prst="rect">
                <a:avLst/>
              </a:prstGeom>
              <a:solidFill>
                <a:schemeClr val="folHlink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85" name="Rectangle 85"/>
              <p:cNvSpPr>
                <a:spLocks noChangeArrowheads="1"/>
              </p:cNvSpPr>
              <p:nvPr/>
            </p:nvSpPr>
            <p:spPr bwMode="auto">
              <a:xfrm flipV="1">
                <a:off x="2514" y="2229"/>
                <a:ext cx="132" cy="27"/>
              </a:xfrm>
              <a:prstGeom prst="rect">
                <a:avLst/>
              </a:prstGeom>
              <a:solidFill>
                <a:schemeClr val="folHlink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86" name="Rectangle 86"/>
              <p:cNvSpPr>
                <a:spLocks noChangeArrowheads="1"/>
              </p:cNvSpPr>
              <p:nvPr/>
            </p:nvSpPr>
            <p:spPr bwMode="auto">
              <a:xfrm flipV="1">
                <a:off x="2664" y="2229"/>
                <a:ext cx="120" cy="27"/>
              </a:xfrm>
              <a:prstGeom prst="rect">
                <a:avLst/>
              </a:prstGeom>
              <a:solidFill>
                <a:schemeClr val="folHlink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</p:grpSp>
        <p:sp>
          <p:nvSpPr>
            <p:cNvPr id="66" name="Rectangle 87"/>
            <p:cNvSpPr>
              <a:spLocks noChangeArrowheads="1"/>
            </p:cNvSpPr>
            <p:nvPr/>
          </p:nvSpPr>
          <p:spPr bwMode="auto">
            <a:xfrm>
              <a:off x="923" y="3741"/>
              <a:ext cx="2833" cy="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EMB</a:t>
              </a:r>
            </a:p>
          </p:txBody>
        </p:sp>
        <p:sp>
          <p:nvSpPr>
            <p:cNvPr id="67" name="Rectangle 88"/>
            <p:cNvSpPr>
              <a:spLocks noChangeArrowheads="1"/>
            </p:cNvSpPr>
            <p:nvPr/>
          </p:nvSpPr>
          <p:spPr bwMode="auto">
            <a:xfrm flipV="1">
              <a:off x="2979" y="3299"/>
              <a:ext cx="87" cy="41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8" name="Rectangle 89"/>
            <p:cNvSpPr>
              <a:spLocks noChangeArrowheads="1"/>
            </p:cNvSpPr>
            <p:nvPr/>
          </p:nvSpPr>
          <p:spPr bwMode="auto">
            <a:xfrm flipV="1">
              <a:off x="3254" y="3299"/>
              <a:ext cx="239" cy="41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9" name="Rectangle 90"/>
            <p:cNvSpPr>
              <a:spLocks noChangeArrowheads="1"/>
            </p:cNvSpPr>
            <p:nvPr/>
          </p:nvSpPr>
          <p:spPr bwMode="auto">
            <a:xfrm flipV="1">
              <a:off x="3129" y="3299"/>
              <a:ext cx="87" cy="41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0" name="Rectangle 91"/>
            <p:cNvSpPr>
              <a:spLocks noChangeArrowheads="1"/>
            </p:cNvSpPr>
            <p:nvPr/>
          </p:nvSpPr>
          <p:spPr bwMode="auto">
            <a:xfrm flipV="1">
              <a:off x="3526" y="3299"/>
              <a:ext cx="87" cy="41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1" name="Rectangle 92"/>
            <p:cNvSpPr>
              <a:spLocks noChangeArrowheads="1"/>
            </p:cNvSpPr>
            <p:nvPr/>
          </p:nvSpPr>
          <p:spPr bwMode="auto">
            <a:xfrm flipV="1">
              <a:off x="3676" y="3299"/>
              <a:ext cx="87" cy="41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2" name="Rectangle 93"/>
            <p:cNvSpPr>
              <a:spLocks noChangeArrowheads="1"/>
            </p:cNvSpPr>
            <p:nvPr/>
          </p:nvSpPr>
          <p:spPr bwMode="auto">
            <a:xfrm flipV="1">
              <a:off x="2973" y="3593"/>
              <a:ext cx="533" cy="42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3" name="Rectangle 94"/>
            <p:cNvSpPr>
              <a:spLocks noChangeArrowheads="1"/>
            </p:cNvSpPr>
            <p:nvPr/>
          </p:nvSpPr>
          <p:spPr bwMode="auto">
            <a:xfrm flipV="1">
              <a:off x="3538" y="3593"/>
              <a:ext cx="218" cy="42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4" name="AutoShape 95"/>
            <p:cNvSpPr>
              <a:spLocks/>
            </p:cNvSpPr>
            <p:nvPr/>
          </p:nvSpPr>
          <p:spPr bwMode="auto">
            <a:xfrm>
              <a:off x="678" y="941"/>
              <a:ext cx="105" cy="589"/>
            </a:xfrm>
            <a:prstGeom prst="leftBrace">
              <a:avLst>
                <a:gd name="adj1" fmla="val 4674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1000">
                <a:latin typeface="Tahoma" pitchFamily="34" charset="0"/>
                <a:cs typeface="Times New Roman" pitchFamily="18" charset="0"/>
              </a:endParaRPr>
            </a:p>
          </p:txBody>
        </p:sp>
        <p:sp>
          <p:nvSpPr>
            <p:cNvPr id="75" name="Text Box 96"/>
            <p:cNvSpPr txBox="1">
              <a:spLocks noChangeArrowheads="1"/>
            </p:cNvSpPr>
            <p:nvPr/>
          </p:nvSpPr>
          <p:spPr bwMode="auto">
            <a:xfrm rot="-5400000">
              <a:off x="378" y="1138"/>
              <a:ext cx="36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FO</a:t>
              </a:r>
            </a:p>
          </p:txBody>
        </p:sp>
        <p:sp>
          <p:nvSpPr>
            <p:cNvPr id="76" name="AutoShape 97"/>
            <p:cNvSpPr>
              <a:spLocks/>
            </p:cNvSpPr>
            <p:nvPr/>
          </p:nvSpPr>
          <p:spPr bwMode="auto">
            <a:xfrm>
              <a:off x="662" y="1583"/>
              <a:ext cx="121" cy="1025"/>
            </a:xfrm>
            <a:prstGeom prst="leftBrace">
              <a:avLst>
                <a:gd name="adj1" fmla="val 7059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1000">
                <a:latin typeface="Tahoma" pitchFamily="34" charset="0"/>
                <a:cs typeface="Times New Roman" pitchFamily="18" charset="0"/>
              </a:endParaRPr>
            </a:p>
          </p:txBody>
        </p:sp>
        <p:sp>
          <p:nvSpPr>
            <p:cNvPr id="77" name="Text Box 98"/>
            <p:cNvSpPr txBox="1">
              <a:spLocks noChangeArrowheads="1"/>
            </p:cNvSpPr>
            <p:nvPr/>
          </p:nvSpPr>
          <p:spPr bwMode="auto">
            <a:xfrm rot="-5400000">
              <a:off x="209" y="2874"/>
              <a:ext cx="703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Operations</a:t>
              </a:r>
            </a:p>
          </p:txBody>
        </p:sp>
        <p:sp>
          <p:nvSpPr>
            <p:cNvPr id="78" name="AutoShape 99"/>
            <p:cNvSpPr>
              <a:spLocks/>
            </p:cNvSpPr>
            <p:nvPr/>
          </p:nvSpPr>
          <p:spPr bwMode="auto">
            <a:xfrm>
              <a:off x="662" y="2663"/>
              <a:ext cx="105" cy="590"/>
            </a:xfrm>
            <a:prstGeom prst="leftBrace">
              <a:avLst>
                <a:gd name="adj1" fmla="val 4682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1000">
                <a:latin typeface="Tahoma" pitchFamily="34" charset="0"/>
                <a:cs typeface="Times New Roman" pitchFamily="18" charset="0"/>
              </a:endParaRPr>
            </a:p>
          </p:txBody>
        </p:sp>
        <p:sp>
          <p:nvSpPr>
            <p:cNvPr id="79" name="AutoShape 100"/>
            <p:cNvSpPr>
              <a:spLocks/>
            </p:cNvSpPr>
            <p:nvPr/>
          </p:nvSpPr>
          <p:spPr bwMode="auto">
            <a:xfrm>
              <a:off x="678" y="3299"/>
              <a:ext cx="105" cy="345"/>
            </a:xfrm>
            <a:prstGeom prst="leftBrace">
              <a:avLst>
                <a:gd name="adj1" fmla="val 273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1000">
                <a:latin typeface="Tahoma" pitchFamily="34" charset="0"/>
                <a:cs typeface="Times New Roman" pitchFamily="18" charset="0"/>
              </a:endParaRPr>
            </a:p>
          </p:txBody>
        </p:sp>
        <p:sp>
          <p:nvSpPr>
            <p:cNvPr id="80" name="Text Box 101"/>
            <p:cNvSpPr txBox="1">
              <a:spLocks noChangeArrowheads="1"/>
            </p:cNvSpPr>
            <p:nvPr/>
          </p:nvSpPr>
          <p:spPr bwMode="auto">
            <a:xfrm rot="-5400000">
              <a:off x="380" y="2018"/>
              <a:ext cx="360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MO</a:t>
              </a:r>
            </a:p>
          </p:txBody>
        </p:sp>
        <p:sp>
          <p:nvSpPr>
            <p:cNvPr id="81" name="Text Box 102"/>
            <p:cNvSpPr txBox="1">
              <a:spLocks noChangeArrowheads="1"/>
            </p:cNvSpPr>
            <p:nvPr/>
          </p:nvSpPr>
          <p:spPr bwMode="auto">
            <a:xfrm rot="-5400000">
              <a:off x="210" y="3387"/>
              <a:ext cx="70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Controllers</a:t>
              </a:r>
            </a:p>
          </p:txBody>
        </p:sp>
        <p:sp>
          <p:nvSpPr>
            <p:cNvPr id="82" name="AutoShape 103"/>
            <p:cNvSpPr>
              <a:spLocks/>
            </p:cNvSpPr>
            <p:nvPr/>
          </p:nvSpPr>
          <p:spPr bwMode="auto">
            <a:xfrm>
              <a:off x="430" y="2663"/>
              <a:ext cx="122" cy="1151"/>
            </a:xfrm>
            <a:prstGeom prst="leftBrace">
              <a:avLst>
                <a:gd name="adj1" fmla="val 7862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1000">
                <a:latin typeface="Tahoma" pitchFamily="34" charset="0"/>
                <a:cs typeface="Times New Roman" pitchFamily="18" charset="0"/>
              </a:endParaRPr>
            </a:p>
          </p:txBody>
        </p:sp>
        <p:sp>
          <p:nvSpPr>
            <p:cNvPr id="83" name="Text Box 104"/>
            <p:cNvSpPr txBox="1">
              <a:spLocks noChangeArrowheads="1"/>
            </p:cNvSpPr>
            <p:nvPr/>
          </p:nvSpPr>
          <p:spPr bwMode="auto">
            <a:xfrm rot="-5400000">
              <a:off x="133" y="3165"/>
              <a:ext cx="36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000">
                  <a:latin typeface="Tahoma" pitchFamily="34" charset="0"/>
                  <a:cs typeface="Times New Roman" pitchFamily="18" charset="0"/>
                </a:rPr>
                <a:t>BO</a:t>
              </a:r>
            </a:p>
          </p:txBody>
        </p:sp>
      </p:grpSp>
      <p:sp>
        <p:nvSpPr>
          <p:cNvPr id="105" name="Line 105"/>
          <p:cNvSpPr>
            <a:spLocks noChangeShapeType="1"/>
          </p:cNvSpPr>
          <p:nvPr/>
        </p:nvSpPr>
        <p:spPr bwMode="auto">
          <a:xfrm flipH="1">
            <a:off x="6096000" y="1582738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6" name="AutoShape 106"/>
          <p:cNvSpPr>
            <a:spLocks noChangeArrowheads="1"/>
          </p:cNvSpPr>
          <p:nvPr/>
        </p:nvSpPr>
        <p:spPr bwMode="auto">
          <a:xfrm>
            <a:off x="6934200" y="1887538"/>
            <a:ext cx="1066800" cy="407987"/>
          </a:xfrm>
          <a:prstGeom prst="cloudCallout">
            <a:avLst>
              <a:gd name="adj1" fmla="val 29463"/>
              <a:gd name="adj2" fmla="val -5622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1200">
                <a:latin typeface="Times New Roman" pitchFamily="18" charset="0"/>
              </a:rPr>
              <a:t>FIX</a:t>
            </a:r>
          </a:p>
        </p:txBody>
      </p:sp>
      <p:sp>
        <p:nvSpPr>
          <p:cNvPr id="107" name="AutoShape 107"/>
          <p:cNvSpPr>
            <a:spLocks noChangeArrowheads="1"/>
          </p:cNvSpPr>
          <p:nvPr/>
        </p:nvSpPr>
        <p:spPr bwMode="auto">
          <a:xfrm>
            <a:off x="6915150" y="1362075"/>
            <a:ext cx="1009650" cy="407988"/>
          </a:xfrm>
          <a:prstGeom prst="cloudCallout">
            <a:avLst>
              <a:gd name="adj1" fmla="val 1731"/>
              <a:gd name="adj2" fmla="val 4611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1200">
                <a:latin typeface="Times New Roman" pitchFamily="18" charset="0"/>
              </a:rPr>
              <a:t>FpML</a:t>
            </a:r>
          </a:p>
        </p:txBody>
      </p:sp>
      <p:sp>
        <p:nvSpPr>
          <p:cNvPr id="108" name="AutoShape 108"/>
          <p:cNvSpPr>
            <a:spLocks noChangeArrowheads="1"/>
          </p:cNvSpPr>
          <p:nvPr/>
        </p:nvSpPr>
        <p:spPr bwMode="auto">
          <a:xfrm>
            <a:off x="6940550" y="2381250"/>
            <a:ext cx="1060450" cy="407988"/>
          </a:xfrm>
          <a:prstGeom prst="cloudCallout">
            <a:avLst>
              <a:gd name="adj1" fmla="val 27097"/>
              <a:gd name="adj2" fmla="val -4494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1200">
                <a:latin typeface="Times New Roman" pitchFamily="18" charset="0"/>
              </a:rPr>
              <a:t>OMGEO</a:t>
            </a:r>
          </a:p>
        </p:txBody>
      </p:sp>
      <p:grpSp>
        <p:nvGrpSpPr>
          <p:cNvPr id="109" name="Group 109"/>
          <p:cNvGrpSpPr>
            <a:grpSpLocks/>
          </p:cNvGrpSpPr>
          <p:nvPr/>
        </p:nvGrpSpPr>
        <p:grpSpPr bwMode="auto">
          <a:xfrm>
            <a:off x="4448175" y="2573338"/>
            <a:ext cx="2486025" cy="1090612"/>
            <a:chOff x="2730" y="1740"/>
            <a:chExt cx="1596" cy="756"/>
          </a:xfrm>
        </p:grpSpPr>
        <p:sp>
          <p:nvSpPr>
            <p:cNvPr id="110" name="Line 110"/>
            <p:cNvSpPr>
              <a:spLocks noChangeShapeType="1"/>
            </p:cNvSpPr>
            <p:nvPr/>
          </p:nvSpPr>
          <p:spPr bwMode="auto">
            <a:xfrm>
              <a:off x="2861" y="1740"/>
              <a:ext cx="14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Line 111"/>
            <p:cNvSpPr>
              <a:spLocks noChangeShapeType="1"/>
            </p:cNvSpPr>
            <p:nvPr/>
          </p:nvSpPr>
          <p:spPr bwMode="auto">
            <a:xfrm>
              <a:off x="2861" y="1740"/>
              <a:ext cx="0" cy="7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Line 112"/>
            <p:cNvSpPr>
              <a:spLocks noChangeShapeType="1"/>
            </p:cNvSpPr>
            <p:nvPr/>
          </p:nvSpPr>
          <p:spPr bwMode="auto">
            <a:xfrm flipH="1">
              <a:off x="2730" y="2496"/>
              <a:ext cx="1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3" name="Group 113"/>
          <p:cNvGrpSpPr>
            <a:grpSpLocks/>
          </p:cNvGrpSpPr>
          <p:nvPr/>
        </p:nvGrpSpPr>
        <p:grpSpPr bwMode="auto">
          <a:xfrm>
            <a:off x="2774950" y="3979863"/>
            <a:ext cx="4292600" cy="1482725"/>
            <a:chOff x="1705" y="2723"/>
            <a:chExt cx="2629" cy="1069"/>
          </a:xfrm>
        </p:grpSpPr>
        <p:grpSp>
          <p:nvGrpSpPr>
            <p:cNvPr id="114" name="Group 114"/>
            <p:cNvGrpSpPr>
              <a:grpSpLocks/>
            </p:cNvGrpSpPr>
            <p:nvPr/>
          </p:nvGrpSpPr>
          <p:grpSpPr bwMode="auto">
            <a:xfrm>
              <a:off x="1705" y="2723"/>
              <a:ext cx="2629" cy="113"/>
              <a:chOff x="1705" y="2723"/>
              <a:chExt cx="2629" cy="113"/>
            </a:xfrm>
          </p:grpSpPr>
          <p:sp>
            <p:nvSpPr>
              <p:cNvPr id="129" name="Line 115"/>
              <p:cNvSpPr>
                <a:spLocks noChangeShapeType="1"/>
              </p:cNvSpPr>
              <p:nvPr/>
            </p:nvSpPr>
            <p:spPr bwMode="auto">
              <a:xfrm>
                <a:off x="1836" y="2836"/>
                <a:ext cx="2498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" name="Line 116"/>
              <p:cNvSpPr>
                <a:spLocks noChangeShapeType="1"/>
              </p:cNvSpPr>
              <p:nvPr/>
            </p:nvSpPr>
            <p:spPr bwMode="auto">
              <a:xfrm flipV="1">
                <a:off x="1836" y="2731"/>
                <a:ext cx="0" cy="1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" name="Line 117"/>
              <p:cNvSpPr>
                <a:spLocks noChangeShapeType="1"/>
              </p:cNvSpPr>
              <p:nvPr/>
            </p:nvSpPr>
            <p:spPr bwMode="auto">
              <a:xfrm flipH="1">
                <a:off x="1705" y="2731"/>
                <a:ext cx="131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" name="Line 118"/>
              <p:cNvSpPr>
                <a:spLocks noChangeShapeType="1"/>
              </p:cNvSpPr>
              <p:nvPr/>
            </p:nvSpPr>
            <p:spPr bwMode="auto">
              <a:xfrm flipV="1">
                <a:off x="2876" y="2731"/>
                <a:ext cx="0" cy="1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" name="Line 119"/>
              <p:cNvSpPr>
                <a:spLocks noChangeShapeType="1"/>
              </p:cNvSpPr>
              <p:nvPr/>
            </p:nvSpPr>
            <p:spPr bwMode="auto">
              <a:xfrm flipH="1">
                <a:off x="2745" y="2731"/>
                <a:ext cx="131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" name="Line 120"/>
              <p:cNvSpPr>
                <a:spLocks noChangeShapeType="1"/>
              </p:cNvSpPr>
              <p:nvPr/>
            </p:nvSpPr>
            <p:spPr bwMode="auto">
              <a:xfrm flipV="1">
                <a:off x="3892" y="2723"/>
                <a:ext cx="0" cy="1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" name="Line 121"/>
              <p:cNvSpPr>
                <a:spLocks noChangeShapeType="1"/>
              </p:cNvSpPr>
              <p:nvPr/>
            </p:nvSpPr>
            <p:spPr bwMode="auto">
              <a:xfrm flipH="1">
                <a:off x="3761" y="2723"/>
                <a:ext cx="131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5" name="Group 122"/>
            <p:cNvGrpSpPr>
              <a:grpSpLocks/>
            </p:cNvGrpSpPr>
            <p:nvPr/>
          </p:nvGrpSpPr>
          <p:grpSpPr bwMode="auto">
            <a:xfrm>
              <a:off x="1705" y="2939"/>
              <a:ext cx="2629" cy="853"/>
              <a:chOff x="1705" y="2939"/>
              <a:chExt cx="2629" cy="853"/>
            </a:xfrm>
          </p:grpSpPr>
          <p:sp>
            <p:nvSpPr>
              <p:cNvPr id="117" name="Line 123"/>
              <p:cNvSpPr>
                <a:spLocks noChangeShapeType="1"/>
              </p:cNvSpPr>
              <p:nvPr/>
            </p:nvSpPr>
            <p:spPr bwMode="auto">
              <a:xfrm>
                <a:off x="1836" y="3052"/>
                <a:ext cx="2227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" name="Line 124"/>
              <p:cNvSpPr>
                <a:spLocks noChangeShapeType="1"/>
              </p:cNvSpPr>
              <p:nvPr/>
            </p:nvSpPr>
            <p:spPr bwMode="auto">
              <a:xfrm flipV="1">
                <a:off x="1836" y="2947"/>
                <a:ext cx="0" cy="1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" name="Line 125"/>
              <p:cNvSpPr>
                <a:spLocks noChangeShapeType="1"/>
              </p:cNvSpPr>
              <p:nvPr/>
            </p:nvSpPr>
            <p:spPr bwMode="auto">
              <a:xfrm flipH="1">
                <a:off x="1705" y="2947"/>
                <a:ext cx="131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" name="Line 126"/>
              <p:cNvSpPr>
                <a:spLocks noChangeShapeType="1"/>
              </p:cNvSpPr>
              <p:nvPr/>
            </p:nvSpPr>
            <p:spPr bwMode="auto">
              <a:xfrm flipV="1">
                <a:off x="2876" y="2947"/>
                <a:ext cx="0" cy="1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" name="Line 127"/>
              <p:cNvSpPr>
                <a:spLocks noChangeShapeType="1"/>
              </p:cNvSpPr>
              <p:nvPr/>
            </p:nvSpPr>
            <p:spPr bwMode="auto">
              <a:xfrm flipH="1">
                <a:off x="2745" y="2947"/>
                <a:ext cx="131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" name="Line 128"/>
              <p:cNvSpPr>
                <a:spLocks noChangeShapeType="1"/>
              </p:cNvSpPr>
              <p:nvPr/>
            </p:nvSpPr>
            <p:spPr bwMode="auto">
              <a:xfrm flipV="1">
                <a:off x="3892" y="2939"/>
                <a:ext cx="0" cy="1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" name="Line 129"/>
              <p:cNvSpPr>
                <a:spLocks noChangeShapeType="1"/>
              </p:cNvSpPr>
              <p:nvPr/>
            </p:nvSpPr>
            <p:spPr bwMode="auto">
              <a:xfrm flipH="1">
                <a:off x="3761" y="2939"/>
                <a:ext cx="131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" name="Line 130"/>
              <p:cNvSpPr>
                <a:spLocks noChangeShapeType="1"/>
              </p:cNvSpPr>
              <p:nvPr/>
            </p:nvSpPr>
            <p:spPr bwMode="auto">
              <a:xfrm>
                <a:off x="4063" y="3052"/>
                <a:ext cx="0" cy="20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" name="Line 131"/>
              <p:cNvSpPr>
                <a:spLocks noChangeShapeType="1"/>
              </p:cNvSpPr>
              <p:nvPr/>
            </p:nvSpPr>
            <p:spPr bwMode="auto">
              <a:xfrm flipV="1">
                <a:off x="4063" y="3253"/>
                <a:ext cx="263" cy="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" name="Line 132"/>
              <p:cNvSpPr>
                <a:spLocks noChangeShapeType="1"/>
              </p:cNvSpPr>
              <p:nvPr/>
            </p:nvSpPr>
            <p:spPr bwMode="auto">
              <a:xfrm>
                <a:off x="4063" y="3256"/>
                <a:ext cx="0" cy="5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" name="Line 133"/>
              <p:cNvSpPr>
                <a:spLocks noChangeShapeType="1"/>
              </p:cNvSpPr>
              <p:nvPr/>
            </p:nvSpPr>
            <p:spPr bwMode="auto">
              <a:xfrm>
                <a:off x="4063" y="3504"/>
                <a:ext cx="271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" name="Line 134"/>
              <p:cNvSpPr>
                <a:spLocks noChangeShapeType="1"/>
              </p:cNvSpPr>
              <p:nvPr/>
            </p:nvSpPr>
            <p:spPr bwMode="auto">
              <a:xfrm>
                <a:off x="4065" y="3792"/>
                <a:ext cx="261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16" name="Line 135"/>
            <p:cNvSpPr>
              <a:spLocks noChangeShapeType="1"/>
            </p:cNvSpPr>
            <p:nvPr/>
          </p:nvSpPr>
          <p:spPr bwMode="auto">
            <a:xfrm flipV="1">
              <a:off x="4063" y="2836"/>
              <a:ext cx="2" cy="25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6" name="Group 136"/>
          <p:cNvGrpSpPr>
            <a:grpSpLocks/>
          </p:cNvGrpSpPr>
          <p:nvPr/>
        </p:nvGrpSpPr>
        <p:grpSpPr bwMode="auto">
          <a:xfrm>
            <a:off x="2776538" y="1601788"/>
            <a:ext cx="4157662" cy="514350"/>
            <a:chOff x="1706" y="1008"/>
            <a:chExt cx="2620" cy="375"/>
          </a:xfrm>
        </p:grpSpPr>
        <p:grpSp>
          <p:nvGrpSpPr>
            <p:cNvPr id="137" name="Group 137"/>
            <p:cNvGrpSpPr>
              <a:grpSpLocks/>
            </p:cNvGrpSpPr>
            <p:nvPr/>
          </p:nvGrpSpPr>
          <p:grpSpPr bwMode="auto">
            <a:xfrm>
              <a:off x="2745" y="1019"/>
              <a:ext cx="1581" cy="364"/>
              <a:chOff x="2745" y="1019"/>
              <a:chExt cx="1581" cy="364"/>
            </a:xfrm>
          </p:grpSpPr>
          <p:sp>
            <p:nvSpPr>
              <p:cNvPr id="142" name="Line 138"/>
              <p:cNvSpPr>
                <a:spLocks noChangeShapeType="1"/>
              </p:cNvSpPr>
              <p:nvPr/>
            </p:nvSpPr>
            <p:spPr bwMode="auto">
              <a:xfrm flipV="1">
                <a:off x="2876" y="1186"/>
                <a:ext cx="1187" cy="0"/>
              </a:xfrm>
              <a:prstGeom prst="line">
                <a:avLst/>
              </a:prstGeom>
              <a:noFill/>
              <a:ln w="317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" name="Line 139"/>
              <p:cNvSpPr>
                <a:spLocks noChangeShapeType="1"/>
              </p:cNvSpPr>
              <p:nvPr/>
            </p:nvSpPr>
            <p:spPr bwMode="auto">
              <a:xfrm flipV="1">
                <a:off x="2876" y="1019"/>
                <a:ext cx="0" cy="161"/>
              </a:xfrm>
              <a:prstGeom prst="line">
                <a:avLst/>
              </a:prstGeom>
              <a:noFill/>
              <a:ln w="317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" name="Line 140"/>
              <p:cNvSpPr>
                <a:spLocks noChangeShapeType="1"/>
              </p:cNvSpPr>
              <p:nvPr/>
            </p:nvSpPr>
            <p:spPr bwMode="auto">
              <a:xfrm flipH="1">
                <a:off x="2745" y="1019"/>
                <a:ext cx="131" cy="0"/>
              </a:xfrm>
              <a:prstGeom prst="line">
                <a:avLst/>
              </a:prstGeom>
              <a:noFill/>
              <a:ln w="31750" cmpd="sng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" name="Line 141"/>
              <p:cNvSpPr>
                <a:spLocks noChangeShapeType="1"/>
              </p:cNvSpPr>
              <p:nvPr/>
            </p:nvSpPr>
            <p:spPr bwMode="auto">
              <a:xfrm>
                <a:off x="4063" y="1186"/>
                <a:ext cx="0" cy="197"/>
              </a:xfrm>
              <a:prstGeom prst="line">
                <a:avLst/>
              </a:prstGeom>
              <a:noFill/>
              <a:ln w="317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" name="Line 142"/>
              <p:cNvSpPr>
                <a:spLocks noChangeShapeType="1"/>
              </p:cNvSpPr>
              <p:nvPr/>
            </p:nvSpPr>
            <p:spPr bwMode="auto">
              <a:xfrm>
                <a:off x="4063" y="1383"/>
                <a:ext cx="263" cy="0"/>
              </a:xfrm>
              <a:prstGeom prst="line">
                <a:avLst/>
              </a:prstGeom>
              <a:noFill/>
              <a:ln w="31750" cmpd="sng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8" name="Group 143"/>
            <p:cNvGrpSpPr>
              <a:grpSpLocks/>
            </p:cNvGrpSpPr>
            <p:nvPr/>
          </p:nvGrpSpPr>
          <p:grpSpPr bwMode="auto">
            <a:xfrm>
              <a:off x="1706" y="1008"/>
              <a:ext cx="131" cy="172"/>
              <a:chOff x="1706" y="1008"/>
              <a:chExt cx="131" cy="172"/>
            </a:xfrm>
          </p:grpSpPr>
          <p:sp>
            <p:nvSpPr>
              <p:cNvPr id="140" name="Line 144"/>
              <p:cNvSpPr>
                <a:spLocks noChangeShapeType="1"/>
              </p:cNvSpPr>
              <p:nvPr/>
            </p:nvSpPr>
            <p:spPr bwMode="auto">
              <a:xfrm flipV="1">
                <a:off x="1836" y="1008"/>
                <a:ext cx="1" cy="172"/>
              </a:xfrm>
              <a:prstGeom prst="line">
                <a:avLst/>
              </a:prstGeom>
              <a:noFill/>
              <a:ln w="317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" name="Line 145"/>
              <p:cNvSpPr>
                <a:spLocks noChangeShapeType="1"/>
              </p:cNvSpPr>
              <p:nvPr/>
            </p:nvSpPr>
            <p:spPr bwMode="auto">
              <a:xfrm flipH="1">
                <a:off x="1706" y="1008"/>
                <a:ext cx="131" cy="0"/>
              </a:xfrm>
              <a:prstGeom prst="line">
                <a:avLst/>
              </a:prstGeom>
              <a:noFill/>
              <a:ln w="31750" cmpd="sng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39" name="Line 146"/>
            <p:cNvSpPr>
              <a:spLocks noChangeShapeType="1"/>
            </p:cNvSpPr>
            <p:nvPr/>
          </p:nvSpPr>
          <p:spPr bwMode="auto">
            <a:xfrm flipH="1">
              <a:off x="1836" y="1186"/>
              <a:ext cx="1040" cy="0"/>
            </a:xfrm>
            <a:prstGeom prst="line">
              <a:avLst/>
            </a:prstGeom>
            <a:noFill/>
            <a:ln w="317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7" name="AutoShape 147"/>
          <p:cNvSpPr>
            <a:spLocks noChangeArrowheads="1"/>
          </p:cNvSpPr>
          <p:nvPr/>
        </p:nvSpPr>
        <p:spPr bwMode="auto">
          <a:xfrm>
            <a:off x="7070725" y="3944938"/>
            <a:ext cx="1119188" cy="379412"/>
          </a:xfrm>
          <a:prstGeom prst="cloudCallout">
            <a:avLst>
              <a:gd name="adj1" fmla="val 32981"/>
              <a:gd name="adj2" fmla="val -3175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1200">
                <a:latin typeface="Times New Roman" pitchFamily="18" charset="0"/>
              </a:rPr>
              <a:t>SWIFT</a:t>
            </a:r>
          </a:p>
        </p:txBody>
      </p:sp>
      <p:sp>
        <p:nvSpPr>
          <p:cNvPr id="148" name="AutoShape 148"/>
          <p:cNvSpPr>
            <a:spLocks noChangeArrowheads="1"/>
          </p:cNvSpPr>
          <p:nvPr/>
        </p:nvSpPr>
        <p:spPr bwMode="auto">
          <a:xfrm>
            <a:off x="7054850" y="4527550"/>
            <a:ext cx="1022350" cy="358775"/>
          </a:xfrm>
          <a:prstGeom prst="cloudCallout">
            <a:avLst>
              <a:gd name="adj1" fmla="val 5273"/>
              <a:gd name="adj2" fmla="val -3610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1200">
                <a:latin typeface="Times New Roman" pitchFamily="18" charset="0"/>
              </a:rPr>
              <a:t>FED</a:t>
            </a:r>
          </a:p>
        </p:txBody>
      </p:sp>
      <p:sp>
        <p:nvSpPr>
          <p:cNvPr id="149" name="AutoShape 149"/>
          <p:cNvSpPr>
            <a:spLocks noChangeArrowheads="1"/>
          </p:cNvSpPr>
          <p:nvPr/>
        </p:nvSpPr>
        <p:spPr bwMode="auto">
          <a:xfrm>
            <a:off x="7058025" y="4929188"/>
            <a:ext cx="1019175" cy="307975"/>
          </a:xfrm>
          <a:prstGeom prst="cloudCallout">
            <a:avLst>
              <a:gd name="adj1" fmla="val -319"/>
              <a:gd name="adj2" fmla="val -4008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1200">
                <a:latin typeface="Times New Roman" pitchFamily="18" charset="0"/>
              </a:rPr>
              <a:t>CHIPS</a:t>
            </a:r>
          </a:p>
        </p:txBody>
      </p:sp>
      <p:sp>
        <p:nvSpPr>
          <p:cNvPr id="150" name="AutoShape 150"/>
          <p:cNvSpPr>
            <a:spLocks noChangeArrowheads="1"/>
          </p:cNvSpPr>
          <p:nvPr/>
        </p:nvSpPr>
        <p:spPr bwMode="auto">
          <a:xfrm>
            <a:off x="7086600" y="5262563"/>
            <a:ext cx="1019175" cy="358775"/>
          </a:xfrm>
          <a:prstGeom prst="cloudCallout">
            <a:avLst>
              <a:gd name="adj1" fmla="val -37981"/>
              <a:gd name="adj2" fmla="val -135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1200">
                <a:latin typeface="Times New Roman" pitchFamily="18" charset="0"/>
              </a:rPr>
              <a:t>ACH</a:t>
            </a:r>
          </a:p>
        </p:txBody>
      </p:sp>
      <p:sp>
        <p:nvSpPr>
          <p:cNvPr id="151" name="AutoShape 151"/>
          <p:cNvSpPr>
            <a:spLocks noChangeArrowheads="1"/>
          </p:cNvSpPr>
          <p:nvPr/>
        </p:nvSpPr>
        <p:spPr bwMode="auto">
          <a:xfrm>
            <a:off x="457200" y="5562600"/>
            <a:ext cx="8382000" cy="762000"/>
          </a:xfrm>
          <a:prstGeom prst="horizontalScroll">
            <a:avLst>
              <a:gd name="adj" fmla="val 12500"/>
            </a:avLst>
          </a:prstGeom>
          <a:solidFill>
            <a:srgbClr val="000080"/>
          </a:solidFill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r>
              <a:rPr lang="en-US" sz="1600">
                <a:solidFill>
                  <a:schemeClr val="bg1"/>
                </a:solidFill>
              </a:rPr>
              <a:t>“Direct, Diverse Communication Between Internal Applications And  External Gateways”</a:t>
            </a:r>
          </a:p>
          <a:p>
            <a:pPr algn="ctr" eaLnBrk="0" hangingPunct="0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53" name="Rectangle 2"/>
          <p:cNvSpPr>
            <a:spLocks noChangeArrowheads="1"/>
          </p:cNvSpPr>
          <p:nvPr/>
        </p:nvSpPr>
        <p:spPr bwMode="auto">
          <a:xfrm>
            <a:off x="455613" y="461946"/>
            <a:ext cx="81454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000" dirty="0">
                <a:latin typeface="Book Antiqua" pitchFamily="18" charset="0"/>
                <a:ea typeface="+mj-ea"/>
                <a:cs typeface="+mj-cs"/>
              </a:rPr>
              <a:t>Problem Definition - Current Financial Messaging Landscape</a:t>
            </a:r>
            <a:endParaRPr lang="en-GB" sz="2000" dirty="0"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15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6143643"/>
            <a:ext cx="2071702" cy="68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IVIDER 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9.75"/>
  <p:tag name="LTOP" val=" 100.3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9.75"/>
  <p:tag name="LTOP" val=" 100.3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9.75"/>
  <p:tag name="LTOP" val=" 100.3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1408</TotalTime>
  <Words>1677</Words>
  <Application>Microsoft Office PowerPoint</Application>
  <PresentationFormat>Presentación en pantalla (4:3)</PresentationFormat>
  <Paragraphs>372</Paragraphs>
  <Slides>22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5" baseType="lpstr">
      <vt:lpstr>Tema de Office</vt:lpstr>
      <vt:lpstr>Chart</vt:lpstr>
      <vt:lpstr>Visio</vt:lpstr>
      <vt:lpstr>Payments Implementation on Biztalk Infrastructure</vt:lpstr>
      <vt:lpstr>Table of Contents</vt:lpstr>
      <vt:lpstr>Infosys is a global leader in Consulting and IT Services</vt:lpstr>
      <vt:lpstr>Infosys is a global leader in Consulting and IT Services</vt:lpstr>
      <vt:lpstr>Infosys has rich experience and expertise in the Payments business</vt:lpstr>
      <vt:lpstr>Illustrative list of Infosys engagements Payments</vt:lpstr>
      <vt:lpstr>Table of Contents</vt:lpstr>
      <vt:lpstr>Diapositiva 8</vt:lpstr>
      <vt:lpstr>Diapositiva 9</vt:lpstr>
      <vt:lpstr>Our Solution - Synopsis</vt:lpstr>
      <vt:lpstr>Key benefits Delivered</vt:lpstr>
      <vt:lpstr>Table of Contents</vt:lpstr>
      <vt:lpstr>Solution Scope</vt:lpstr>
      <vt:lpstr>Our Solution</vt:lpstr>
      <vt:lpstr>Diapositiva 15</vt:lpstr>
      <vt:lpstr>Diapositiva 16</vt:lpstr>
      <vt:lpstr>Performance numbers</vt:lpstr>
      <vt:lpstr>Table of Contents</vt:lpstr>
      <vt:lpstr>Diapositiva 19</vt:lpstr>
      <vt:lpstr>Infosys Global Payment Solution (GPS)</vt:lpstr>
      <vt:lpstr>Diapositiva 21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batallar</dc:creator>
  <cp:lastModifiedBy>Gonzalo</cp:lastModifiedBy>
  <cp:revision>10</cp:revision>
  <dcterms:created xsi:type="dcterms:W3CDTF">2008-10-27T13:01:49Z</dcterms:created>
  <dcterms:modified xsi:type="dcterms:W3CDTF">2008-11-24T18:12:00Z</dcterms:modified>
</cp:coreProperties>
</file>